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64" r:id="rId2"/>
    <p:sldId id="257" r:id="rId3"/>
    <p:sldId id="259" r:id="rId4"/>
    <p:sldId id="261" r:id="rId5"/>
    <p:sldId id="262" r:id="rId6"/>
    <p:sldId id="265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02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D53335-5508-44FF-886A-B7D5646782A9}" type="datetimeFigureOut">
              <a:rPr lang="en-US" smtClean="0"/>
              <a:t>12/5/2013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10CAE1-8AEE-497F-B25F-B42F3ECB90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906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0586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22222" indent="-277778" defTabSz="90586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11110" indent="-222222" defTabSz="90586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555554" indent="-222222" defTabSz="90586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1999999" indent="-222222" defTabSz="90586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444443" indent="-222222" defTabSz="90586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888887" indent="-222222" defTabSz="90586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333331" indent="-222222" defTabSz="90586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777775" indent="-222222" defTabSz="90586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B4D1B7B-4943-4D00-89CE-2A13E33BF763}" type="slidenum">
              <a:rPr lang="en-US" altLang="en-US" smtClean="0"/>
              <a:pPr eaLnBrk="1" hangingPunct="1">
                <a:spcBef>
                  <a:spcPct val="0"/>
                </a:spcBef>
              </a:pPr>
              <a:t>1</a:t>
            </a:fld>
            <a:endParaRPr lang="en-US" altLang="en-US" smtClean="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0586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22222" indent="-277778" defTabSz="90586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11110" indent="-222222" defTabSz="90586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555554" indent="-222222" defTabSz="90586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1999999" indent="-222222" defTabSz="90586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444443" indent="-222222" defTabSz="90586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888887" indent="-222222" defTabSz="90586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333331" indent="-222222" defTabSz="90586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777775" indent="-222222" defTabSz="90586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153F647-28EB-4986-ABCC-28F0A6116E52}" type="slidenum">
              <a:rPr lang="en-US" altLang="en-US" smtClean="0"/>
              <a:pPr eaLnBrk="1" hangingPunct="1">
                <a:spcBef>
                  <a:spcPct val="0"/>
                </a:spcBef>
              </a:pPr>
              <a:t>2</a:t>
            </a:fld>
            <a:endParaRPr lang="en-US" altLang="en-US" smtClean="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23963" y="685800"/>
            <a:ext cx="4017962" cy="3014663"/>
          </a:xfrm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3034" y="3919962"/>
            <a:ext cx="5485785" cy="4498520"/>
          </a:xfrm>
          <a:noFill/>
        </p:spPr>
        <p:txBody>
          <a:bodyPr/>
          <a:lstStyle/>
          <a:p>
            <a:pPr eaLnBrk="1" hangingPunct="1"/>
            <a:r>
              <a:rPr lang="en-US" altLang="en-US" sz="1100"/>
              <a:t>Oxford, Henderson and Warren County are partners in the KLRWS.  Water sales to an additional 15 communities (not public water systems- the number of those has not been determined.  Identified 20 surface water purchases as PWSS and over 200 groundwater systems).</a:t>
            </a:r>
          </a:p>
          <a:p>
            <a:pPr eaLnBrk="1" hangingPunct="1"/>
            <a:endParaRPr lang="en-US" altLang="en-US" sz="1100"/>
          </a:p>
          <a:p>
            <a:pPr eaLnBrk="1" hangingPunct="1"/>
            <a:r>
              <a:rPr lang="en-US" altLang="en-US" sz="1100"/>
              <a:t>Proposing to increase their existing interbasin transfer to account for future growth.  This is not a request for additional allocation from Kerr Lake (USACE allocated the storage in 2005 giving them a 20 MGD average day withdrawal).  Nearly all of the proposed increase is going to existing customers with the exception of creedmoor.</a:t>
            </a:r>
          </a:p>
          <a:p>
            <a:pPr eaLnBrk="1" hangingPunct="1"/>
            <a:endParaRPr lang="en-US" altLang="en-US" sz="1100"/>
          </a:p>
          <a:p>
            <a:pPr eaLnBrk="1" hangingPunct="1"/>
            <a:r>
              <a:rPr lang="en-US" altLang="en-US" sz="1100"/>
              <a:t>Currently transferring: </a:t>
            </a:r>
          </a:p>
          <a:p>
            <a:pPr eaLnBrk="1" hangingPunct="1">
              <a:buFontTx/>
              <a:buChar char="•"/>
            </a:pPr>
            <a:r>
              <a:rPr lang="en-US" altLang="en-US" sz="1100"/>
              <a:t>5 MGD from Roanoke to Tar and Fishing and</a:t>
            </a:r>
          </a:p>
          <a:p>
            <a:pPr eaLnBrk="1" hangingPunct="1">
              <a:buFontTx/>
              <a:buChar char="•"/>
            </a:pPr>
            <a:r>
              <a:rPr lang="en-US" altLang="en-US" sz="1100"/>
              <a:t>0.3 MGD from Roanoke to Neuse.</a:t>
            </a:r>
          </a:p>
          <a:p>
            <a:pPr eaLnBrk="1" hangingPunct="1">
              <a:buFontTx/>
              <a:buChar char="•"/>
            </a:pPr>
            <a:r>
              <a:rPr lang="en-US" altLang="en-US" sz="1100"/>
              <a:t>10 MGD is their grandfathered capacity.</a:t>
            </a:r>
          </a:p>
          <a:p>
            <a:pPr eaLnBrk="1" hangingPunct="1">
              <a:buFontTx/>
              <a:buChar char="•"/>
            </a:pPr>
            <a:endParaRPr lang="en-US" altLang="en-US" sz="1100"/>
          </a:p>
          <a:p>
            <a:pPr eaLnBrk="1" hangingPunct="1"/>
            <a:r>
              <a:rPr lang="en-US" altLang="en-US" sz="1100"/>
              <a:t>Requesting:</a:t>
            </a:r>
          </a:p>
          <a:p>
            <a:pPr eaLnBrk="1" hangingPunct="1">
              <a:buFontTx/>
              <a:buChar char="•"/>
            </a:pPr>
            <a:r>
              <a:rPr lang="en-US" altLang="en-US" sz="1100"/>
              <a:t>24 MGD from Roanoke to Tar and Fishing and</a:t>
            </a:r>
          </a:p>
          <a:p>
            <a:pPr eaLnBrk="1" hangingPunct="1">
              <a:buFontTx/>
              <a:buChar char="•"/>
            </a:pPr>
            <a:r>
              <a:rPr lang="en-US" altLang="en-US" sz="1100"/>
              <a:t>2.1 from Roanoke to Neuse.</a:t>
            </a:r>
          </a:p>
          <a:p>
            <a:pPr eaLnBrk="1" hangingPunct="1">
              <a:buFontTx/>
              <a:buChar char="•"/>
            </a:pPr>
            <a:endParaRPr lang="en-US" altLang="en-US" sz="1100"/>
          </a:p>
          <a:p>
            <a:pPr eaLnBrk="1" hangingPunct="1"/>
            <a:endParaRPr lang="en-US" altLang="en-US" sz="1100"/>
          </a:p>
          <a:p>
            <a:pPr eaLnBrk="1" hangingPunct="1"/>
            <a:endParaRPr lang="en-US" altLang="en-US" sz="11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0586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22222" indent="-277778" defTabSz="90586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11110" indent="-222222" defTabSz="90586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555554" indent="-222222" defTabSz="90586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1999999" indent="-222222" defTabSz="90586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444443" indent="-222222" defTabSz="90586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888887" indent="-222222" defTabSz="90586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333331" indent="-222222" defTabSz="90586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777775" indent="-222222" defTabSz="90586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2B3E627-DA03-4D22-8CBF-1B5F441D4768}" type="slidenum">
              <a:rPr lang="en-US" altLang="en-US" smtClean="0"/>
              <a:pPr eaLnBrk="1" hangingPunct="1">
                <a:spcBef>
                  <a:spcPct val="0"/>
                </a:spcBef>
              </a:pPr>
              <a:t>3</a:t>
            </a:fld>
            <a:endParaRPr lang="en-US" altLang="en-US" smtClean="0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0586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22222" indent="-277778" defTabSz="90586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11110" indent="-222222" defTabSz="90586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555554" indent="-222222" defTabSz="90586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1999999" indent="-222222" defTabSz="90586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444443" indent="-222222" defTabSz="90586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888887" indent="-222222" defTabSz="90586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333331" indent="-222222" defTabSz="90586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777775" indent="-222222" defTabSz="90586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367FD53-3197-405B-A4F7-F1A2EB831262}" type="slidenum">
              <a:rPr lang="en-US" altLang="en-US" smtClean="0"/>
              <a:pPr eaLnBrk="1" hangingPunct="1">
                <a:spcBef>
                  <a:spcPct val="0"/>
                </a:spcBef>
              </a:pPr>
              <a:t>5</a:t>
            </a:fld>
            <a:endParaRPr lang="en-US" altLang="en-US" smtClean="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z="11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D8323-2F37-4CA2-B798-DFED01D93992}" type="datetimeFigureOut">
              <a:rPr lang="en-US" smtClean="0"/>
              <a:t>12/5/2013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46271-3E6D-4925-AA79-9DF5A701A0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154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D8323-2F37-4CA2-B798-DFED01D93992}" type="datetimeFigureOut">
              <a:rPr lang="en-US" smtClean="0"/>
              <a:t>12/5/2013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46271-3E6D-4925-AA79-9DF5A701A0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47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D8323-2F37-4CA2-B798-DFED01D93992}" type="datetimeFigureOut">
              <a:rPr lang="en-US" smtClean="0"/>
              <a:t>12/5/2013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46271-3E6D-4925-AA79-9DF5A701A0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216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D8323-2F37-4CA2-B798-DFED01D93992}" type="datetimeFigureOut">
              <a:rPr lang="en-US" smtClean="0"/>
              <a:t>12/5/2013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46271-3E6D-4925-AA79-9DF5A701A0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334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D8323-2F37-4CA2-B798-DFED01D93992}" type="datetimeFigureOut">
              <a:rPr lang="en-US" smtClean="0"/>
              <a:t>12/5/2013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46271-3E6D-4925-AA79-9DF5A701A0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535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D8323-2F37-4CA2-B798-DFED01D93992}" type="datetimeFigureOut">
              <a:rPr lang="en-US" smtClean="0"/>
              <a:t>12/5/2013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46271-3E6D-4925-AA79-9DF5A701A0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901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D8323-2F37-4CA2-B798-DFED01D93992}" type="datetimeFigureOut">
              <a:rPr lang="en-US" smtClean="0"/>
              <a:t>12/5/2013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46271-3E6D-4925-AA79-9DF5A701A0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357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D8323-2F37-4CA2-B798-DFED01D93992}" type="datetimeFigureOut">
              <a:rPr lang="en-US" smtClean="0"/>
              <a:t>12/5/2013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46271-3E6D-4925-AA79-9DF5A701A0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233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D8323-2F37-4CA2-B798-DFED01D93992}" type="datetimeFigureOut">
              <a:rPr lang="en-US" smtClean="0"/>
              <a:t>12/5/2013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46271-3E6D-4925-AA79-9DF5A701A0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508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D8323-2F37-4CA2-B798-DFED01D93992}" type="datetimeFigureOut">
              <a:rPr lang="en-US" smtClean="0"/>
              <a:t>12/5/2013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46271-3E6D-4925-AA79-9DF5A701A0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262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D8323-2F37-4CA2-B798-DFED01D93992}" type="datetimeFigureOut">
              <a:rPr lang="en-US" smtClean="0"/>
              <a:t>12/5/2013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46271-3E6D-4925-AA79-9DF5A701A0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644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ED8323-2F37-4CA2-B798-DFED01D93992}" type="datetimeFigureOut">
              <a:rPr lang="en-US" smtClean="0"/>
              <a:t>12/5/2013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846271-3E6D-4925-AA79-9DF5A701A0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385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946150"/>
          </a:xfrm>
        </p:spPr>
        <p:txBody>
          <a:bodyPr/>
          <a:lstStyle/>
          <a:p>
            <a:pPr eaLnBrk="1" hangingPunct="1"/>
            <a:r>
              <a:rPr lang="en-US" altLang="en-US" sz="4000" dirty="0" smtClean="0">
                <a:latin typeface="Arial Unicode MS" pitchFamily="34" charset="-128"/>
              </a:rPr>
              <a:t>2013 IBT Summary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3000" y="1371600"/>
            <a:ext cx="7162800" cy="39211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en-US" altLang="en-US" dirty="0" smtClean="0"/>
          </a:p>
          <a:p>
            <a:pPr eaLnBrk="1" hangingPunct="1"/>
            <a:r>
              <a:rPr lang="en-US" altLang="en-US" dirty="0" smtClean="0"/>
              <a:t>Kerr Lake Regional Water System</a:t>
            </a:r>
          </a:p>
          <a:p>
            <a:pPr eaLnBrk="1" hangingPunct="1"/>
            <a:r>
              <a:rPr lang="en-US" altLang="en-US" dirty="0" smtClean="0"/>
              <a:t>Union County </a:t>
            </a:r>
          </a:p>
          <a:p>
            <a:pPr eaLnBrk="1" hangingPunct="1"/>
            <a:r>
              <a:rPr lang="en-US" altLang="en-US" dirty="0" smtClean="0"/>
              <a:t>Wake County (Cary/Apex/Morrisville)</a:t>
            </a:r>
          </a:p>
          <a:p>
            <a:pPr eaLnBrk="1" hangingPunct="1"/>
            <a:r>
              <a:rPr lang="en-US" altLang="en-US" dirty="0" smtClean="0"/>
              <a:t>Brunswick </a:t>
            </a:r>
            <a:r>
              <a:rPr lang="en-US" altLang="en-US" dirty="0" smtClean="0"/>
              <a:t>County</a:t>
            </a:r>
          </a:p>
          <a:p>
            <a:pPr eaLnBrk="1" hangingPunct="1"/>
            <a:r>
              <a:rPr lang="en-US" altLang="en-US" dirty="0" smtClean="0"/>
              <a:t>Charlotte / Mecklenburg Utilities Dept.</a:t>
            </a:r>
            <a:r>
              <a:rPr lang="en-US" altLang="en-US" dirty="0" smtClean="0"/>
              <a:t> </a:t>
            </a:r>
            <a:endParaRPr lang="en-US" altLang="en-US" dirty="0" smtClean="0"/>
          </a:p>
          <a:p>
            <a:pPr marL="0" indent="0" eaLnBrk="1" hangingPunct="1">
              <a:buNone/>
            </a:pPr>
            <a:endParaRPr lang="en-US" altLang="en-US" dirty="0" smtClean="0"/>
          </a:p>
          <a:p>
            <a:pPr eaLnBrk="1" hangingPunct="1"/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1691084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/>
          <a:p>
            <a:pPr eaLnBrk="1" hangingPunct="1"/>
            <a:r>
              <a:rPr lang="en-US" altLang="en-US" sz="2800" dirty="0" smtClean="0">
                <a:latin typeface="Arial Unicode MS" pitchFamily="34" charset="-128"/>
              </a:rPr>
              <a:t>Proposed Kerr Lake Regional Water System IBT</a:t>
            </a:r>
          </a:p>
        </p:txBody>
      </p:sp>
      <p:pic>
        <p:nvPicPr>
          <p:cNvPr id="5123" name="Picture 44" descr="KLRWS_ma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6717" y="1143000"/>
            <a:ext cx="4810565" cy="3924300"/>
          </a:xfrm>
          <a:prstGeom prst="rect">
            <a:avLst/>
          </a:prstGeom>
          <a:noFill/>
          <a:ln>
            <a:noFill/>
          </a:ln>
          <a:effectLst>
            <a:outerShdw dist="71842" dir="27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95469" y="5257800"/>
            <a:ext cx="8534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Request to transfer approximately 26 million gallons per day from Roanoke Basin to Tar, Fishing and Neuse Basins.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 smtClean="0"/>
              <a:t>Running Draft Roanoke River Basin OASIS model.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 smtClean="0"/>
              <a:t>Draft EIS expected in 2014.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61223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3"/>
          <a:stretch>
            <a:fillRect/>
          </a:stretch>
        </p:blipFill>
        <p:spPr>
          <a:xfrm>
            <a:off x="2133600" y="1143000"/>
            <a:ext cx="4953000" cy="4112537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noFill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/>
          <a:p>
            <a:pPr eaLnBrk="1" hangingPunct="1"/>
            <a:r>
              <a:rPr lang="en-US" altLang="en-US" sz="2800" dirty="0" smtClean="0">
                <a:latin typeface="Arial Unicode MS" pitchFamily="34" charset="-128"/>
              </a:rPr>
              <a:t>Proposed Union County IBT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524000" y="6019800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7817" y="5327303"/>
            <a:ext cx="925535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Request to transfer approximately 28 million gallons per day from Roanoke Basin to Yadkin</a:t>
            </a:r>
          </a:p>
          <a:p>
            <a:r>
              <a:rPr lang="en-US" dirty="0" smtClean="0"/>
              <a:t>Basin.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 smtClean="0"/>
              <a:t>Notice of Intent submitted </a:t>
            </a:r>
            <a:r>
              <a:rPr lang="en-US" altLang="en-US" dirty="0"/>
              <a:t>August </a:t>
            </a:r>
            <a:r>
              <a:rPr lang="en-US" altLang="en-US" dirty="0" smtClean="0"/>
              <a:t>2013 and three </a:t>
            </a:r>
            <a:r>
              <a:rPr lang="en-US" altLang="en-US" dirty="0"/>
              <a:t>public meetings held in October 2013.  </a:t>
            </a:r>
            <a:endParaRPr lang="en-US" alt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 smtClean="0"/>
              <a:t>Environmental Impact Statement document is </a:t>
            </a:r>
            <a:r>
              <a:rPr lang="en-US" altLang="en-US" dirty="0"/>
              <a:t>currently being </a:t>
            </a:r>
            <a:r>
              <a:rPr lang="en-US" altLang="en-US" dirty="0" smtClean="0"/>
              <a:t>developed.</a:t>
            </a:r>
            <a:endParaRPr lang="en-US" altLang="en-US" dirty="0"/>
          </a:p>
          <a:p>
            <a:endParaRPr lang="en-US" alt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28034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3200" kern="1200" dirty="0" smtClean="0">
                <a:latin typeface="Arial Unicode MS" pitchFamily="34" charset="-128"/>
                <a:ea typeface="+mn-ea"/>
                <a:cs typeface="+mn-cs"/>
              </a:rPr>
              <a:t>Cary/Apex/Morrisville IBT Modification</a:t>
            </a:r>
            <a:endParaRPr lang="en-US" sz="3200" kern="1200" dirty="0">
              <a:latin typeface="Arial Unicode MS" pitchFamily="34" charset="-128"/>
              <a:ea typeface="+mn-ea"/>
              <a:cs typeface="+mn-cs"/>
            </a:endParaRPr>
          </a:p>
        </p:txBody>
      </p:sp>
      <p:pic>
        <p:nvPicPr>
          <p:cNvPr id="40962" name="Picture 2" descr="fsdfdsf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44180" y="1066800"/>
            <a:ext cx="5055639" cy="42672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7172" y="5410200"/>
            <a:ext cx="8077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Request to increase IBT transfer from approximately 24 million gallons per day to 35 million gallons per day from Haw Basin to Neuse Basin</a:t>
            </a:r>
            <a:r>
              <a:rPr lang="en-US" altLang="en-US" dirty="0" smtClean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 smtClean="0"/>
              <a:t>NOI submitted September 2013.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 smtClean="0"/>
              <a:t>Environmental document is currently being developed.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04999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4143"/>
            <a:ext cx="82296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3600" dirty="0" smtClean="0">
                <a:latin typeface="Arial Unicode MS" pitchFamily="34" charset="-128"/>
              </a:rPr>
              <a:t>Brunswick County IBT </a:t>
            </a:r>
          </a:p>
        </p:txBody>
      </p:sp>
      <p:pic>
        <p:nvPicPr>
          <p:cNvPr id="14339" name="Picture 96" descr="brunswick_ma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003426"/>
            <a:ext cx="5486400" cy="4257791"/>
          </a:xfrm>
          <a:prstGeom prst="rect">
            <a:avLst/>
          </a:prstGeom>
          <a:noFill/>
          <a:ln>
            <a:noFill/>
          </a:ln>
          <a:effectLst>
            <a:outerShdw dist="71842" dir="27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20190" y="5422841"/>
            <a:ext cx="871764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IBT Certificate issued November, 2013.  The request was for increase approved IBT amount </a:t>
            </a:r>
          </a:p>
          <a:p>
            <a:r>
              <a:rPr lang="en-US" dirty="0" smtClean="0"/>
              <a:t>from 10.5 million gallons per day to 17 million gallons per day from Cape Fear basin to </a:t>
            </a:r>
          </a:p>
          <a:p>
            <a:r>
              <a:rPr lang="en-US" dirty="0" err="1" smtClean="0"/>
              <a:t>Waccamaw</a:t>
            </a:r>
            <a:r>
              <a:rPr lang="en-US" dirty="0" smtClean="0"/>
              <a:t> and Shallotte Basins.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8244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Charlotte/Mecklenburg IBT Modification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800600"/>
            <a:ext cx="8229600" cy="1630363"/>
          </a:xfrm>
        </p:spPr>
        <p:txBody>
          <a:bodyPr>
            <a:normAutofit fontScale="55000" lnSpcReduction="20000"/>
          </a:bodyPr>
          <a:lstStyle/>
          <a:p>
            <a:r>
              <a:rPr lang="en-US" dirty="0" smtClean="0"/>
              <a:t>EMC granted the removal of </a:t>
            </a:r>
            <a:r>
              <a:rPr lang="en-US" dirty="0"/>
              <a:t>Condition 3 from </a:t>
            </a:r>
            <a:r>
              <a:rPr lang="en-US" dirty="0" smtClean="0"/>
              <a:t>the existing</a:t>
            </a:r>
            <a:r>
              <a:rPr lang="en-US" dirty="0"/>
              <a:t> </a:t>
            </a:r>
            <a:r>
              <a:rPr lang="en-US" dirty="0" smtClean="0"/>
              <a:t>(2002) IBT Certificate.</a:t>
            </a:r>
          </a:p>
          <a:p>
            <a:r>
              <a:rPr lang="en-US" dirty="0" smtClean="0"/>
              <a:t>Condition 3:</a:t>
            </a:r>
            <a:r>
              <a:rPr lang="en-US" i="1" dirty="0"/>
              <a:t> The Goose Creek </a:t>
            </a:r>
            <a:r>
              <a:rPr lang="en-US" i="1" dirty="0" err="1"/>
              <a:t>subbasin</a:t>
            </a:r>
            <a:r>
              <a:rPr lang="en-US" i="1" dirty="0"/>
              <a:t> in Mecklenburg County is removed from the area to be served by </a:t>
            </a:r>
            <a:r>
              <a:rPr lang="en-US" i="1" dirty="0" smtClean="0"/>
              <a:t>the IBT, until </a:t>
            </a:r>
            <a:r>
              <a:rPr lang="en-US" i="1" dirty="0"/>
              <a:t>the impacts of additional urban </a:t>
            </a:r>
            <a:r>
              <a:rPr lang="en-US" i="1" dirty="0" smtClean="0"/>
              <a:t>growth on </a:t>
            </a:r>
            <a:r>
              <a:rPr lang="en-US" i="1" dirty="0"/>
              <a:t>the endangered species are fully evaluated.</a:t>
            </a:r>
            <a:r>
              <a:rPr lang="en-US" dirty="0" smtClean="0"/>
              <a:t> </a:t>
            </a:r>
          </a:p>
          <a:p>
            <a:r>
              <a:rPr lang="en-US" dirty="0" smtClean="0"/>
              <a:t>The transfer amount </a:t>
            </a:r>
            <a:r>
              <a:rPr lang="en-US" dirty="0"/>
              <a:t>of 33 MGD </a:t>
            </a:r>
            <a:r>
              <a:rPr lang="en-US" dirty="0" smtClean="0"/>
              <a:t>from </a:t>
            </a:r>
            <a:r>
              <a:rPr lang="en-US" dirty="0"/>
              <a:t>the Catawba </a:t>
            </a:r>
            <a:r>
              <a:rPr lang="en-US" dirty="0" smtClean="0"/>
              <a:t>Basin </a:t>
            </a:r>
            <a:r>
              <a:rPr lang="en-US" dirty="0"/>
              <a:t>to the Rocky </a:t>
            </a:r>
            <a:r>
              <a:rPr lang="en-US" dirty="0" smtClean="0"/>
              <a:t>Basin </a:t>
            </a:r>
            <a:r>
              <a:rPr lang="en-US" dirty="0"/>
              <a:t>remained </a:t>
            </a:r>
            <a:r>
              <a:rPr lang="en-US" dirty="0" smtClean="0"/>
              <a:t>unchanged.</a:t>
            </a: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914400"/>
            <a:ext cx="5391993" cy="37338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5046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621</TotalTime>
  <Words>411</Words>
  <Application>Microsoft Office PowerPoint</Application>
  <PresentationFormat>On-screen Show (4:3)</PresentationFormat>
  <Paragraphs>45</Paragraphs>
  <Slides>6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2013 IBT Summary </vt:lpstr>
      <vt:lpstr>Proposed Kerr Lake Regional Water System IBT</vt:lpstr>
      <vt:lpstr>Proposed Union County IBT</vt:lpstr>
      <vt:lpstr>Cary/Apex/Morrisville IBT Modification</vt:lpstr>
      <vt:lpstr>Brunswick County IBT </vt:lpstr>
      <vt:lpstr>Charlotte/Mecklenburg IBT Modification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Kerr Lake Regional Water System Service Area</dc:title>
  <dc:creator>NASA</dc:creator>
  <cp:lastModifiedBy>Harold Brady</cp:lastModifiedBy>
  <cp:revision>15</cp:revision>
  <dcterms:created xsi:type="dcterms:W3CDTF">2013-12-05T03:31:33Z</dcterms:created>
  <dcterms:modified xsi:type="dcterms:W3CDTF">2013-12-05T15:04:40Z</dcterms:modified>
</cp:coreProperties>
</file>