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7" r:id="rId3"/>
    <p:sldId id="259" r:id="rId4"/>
    <p:sldId id="261" r:id="rId5"/>
    <p:sldId id="262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53335-5508-44FF-886A-B7D5646782A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0CAE1-8AEE-497F-B25F-B42F3ECB9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0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22222" indent="-277778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11110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55554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99999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44443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888887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33331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777775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B4D1B7B-4943-4D00-89CE-2A13E33BF763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22222" indent="-277778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11110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55554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99999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44443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888887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33331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777775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53F647-28EB-4986-ABCC-28F0A6116E52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3963" y="685800"/>
            <a:ext cx="4017962" cy="3014663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034" y="3919962"/>
            <a:ext cx="5485785" cy="4498520"/>
          </a:xfrm>
          <a:noFill/>
        </p:spPr>
        <p:txBody>
          <a:bodyPr/>
          <a:lstStyle/>
          <a:p>
            <a:pPr eaLnBrk="1" hangingPunct="1"/>
            <a:r>
              <a:rPr lang="en-US" altLang="en-US" sz="1100"/>
              <a:t>Oxford, Henderson and Warren County are partners in the KLRWS.  Water sales to an additional 15 communities (not public water systems- the number of those has not been determined.  Identified 20 surface water purchases as PWSS and over 200 groundwater systems).</a:t>
            </a:r>
          </a:p>
          <a:p>
            <a:pPr eaLnBrk="1" hangingPunct="1"/>
            <a:endParaRPr lang="en-US" altLang="en-US" sz="1100"/>
          </a:p>
          <a:p>
            <a:pPr eaLnBrk="1" hangingPunct="1"/>
            <a:r>
              <a:rPr lang="en-US" altLang="en-US" sz="1100"/>
              <a:t>Proposing to increase their existing interbasin transfer to account for future growth.  This is not a request for additional allocation from Kerr Lake (USACE allocated the storage in 2005 giving them a 20 MGD average day withdrawal).  Nearly all of the proposed increase is going to existing customers with the exception of creedmoor.</a:t>
            </a:r>
          </a:p>
          <a:p>
            <a:pPr eaLnBrk="1" hangingPunct="1"/>
            <a:endParaRPr lang="en-US" altLang="en-US" sz="1100"/>
          </a:p>
          <a:p>
            <a:pPr eaLnBrk="1" hangingPunct="1"/>
            <a:r>
              <a:rPr lang="en-US" altLang="en-US" sz="1100"/>
              <a:t>Currently transferring: </a:t>
            </a:r>
          </a:p>
          <a:p>
            <a:pPr eaLnBrk="1" hangingPunct="1">
              <a:buFontTx/>
              <a:buChar char="•"/>
            </a:pPr>
            <a:r>
              <a:rPr lang="en-US" altLang="en-US" sz="1100"/>
              <a:t>5 MGD from Roanoke to Tar and Fishing and</a:t>
            </a:r>
          </a:p>
          <a:p>
            <a:pPr eaLnBrk="1" hangingPunct="1">
              <a:buFontTx/>
              <a:buChar char="•"/>
            </a:pPr>
            <a:r>
              <a:rPr lang="en-US" altLang="en-US" sz="1100"/>
              <a:t>0.3 MGD from Roanoke to Neuse.</a:t>
            </a:r>
          </a:p>
          <a:p>
            <a:pPr eaLnBrk="1" hangingPunct="1">
              <a:buFontTx/>
              <a:buChar char="•"/>
            </a:pPr>
            <a:r>
              <a:rPr lang="en-US" altLang="en-US" sz="1100"/>
              <a:t>10 MGD is their grandfathered capacity.</a:t>
            </a:r>
          </a:p>
          <a:p>
            <a:pPr eaLnBrk="1" hangingPunct="1">
              <a:buFontTx/>
              <a:buChar char="•"/>
            </a:pPr>
            <a:endParaRPr lang="en-US" altLang="en-US" sz="1100"/>
          </a:p>
          <a:p>
            <a:pPr eaLnBrk="1" hangingPunct="1"/>
            <a:r>
              <a:rPr lang="en-US" altLang="en-US" sz="1100"/>
              <a:t>Requesting:</a:t>
            </a:r>
          </a:p>
          <a:p>
            <a:pPr eaLnBrk="1" hangingPunct="1">
              <a:buFontTx/>
              <a:buChar char="•"/>
            </a:pPr>
            <a:r>
              <a:rPr lang="en-US" altLang="en-US" sz="1100"/>
              <a:t>24 MGD from Roanoke to Tar and Fishing and</a:t>
            </a:r>
          </a:p>
          <a:p>
            <a:pPr eaLnBrk="1" hangingPunct="1">
              <a:buFontTx/>
              <a:buChar char="•"/>
            </a:pPr>
            <a:r>
              <a:rPr lang="en-US" altLang="en-US" sz="1100"/>
              <a:t>2.1 from Roanoke to Neuse.</a:t>
            </a:r>
          </a:p>
          <a:p>
            <a:pPr eaLnBrk="1" hangingPunct="1">
              <a:buFontTx/>
              <a:buChar char="•"/>
            </a:pPr>
            <a:endParaRPr lang="en-US" altLang="en-US" sz="1100"/>
          </a:p>
          <a:p>
            <a:pPr eaLnBrk="1" hangingPunct="1"/>
            <a:endParaRPr lang="en-US" altLang="en-US" sz="1100"/>
          </a:p>
          <a:p>
            <a:pPr eaLnBrk="1" hangingPunct="1"/>
            <a:endParaRPr lang="en-US" altLang="en-US" sz="11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22222" indent="-277778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11110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55554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99999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44443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888887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33331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777775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B3E627-DA03-4D22-8CBF-1B5F441D4768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22222" indent="-277778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11110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55554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99999" indent="-222222" defTabSz="905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44443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888887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33331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777775" indent="-222222" defTabSz="90586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67FD53-3197-405B-A4F7-F1A2EB831262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5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1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3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3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0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5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3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0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6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D8323-2F37-4CA2-B798-DFED01D9399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46271-3E6D-4925-AA79-9DF5A701A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8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615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latin typeface="Arial Unicode MS" pitchFamily="34" charset="-128"/>
              </a:rPr>
              <a:t>2013 IBT Summary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162800" cy="3921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Kerr Lake Regional Water System</a:t>
            </a:r>
          </a:p>
          <a:p>
            <a:pPr eaLnBrk="1" hangingPunct="1"/>
            <a:r>
              <a:rPr lang="en-US" altLang="en-US" dirty="0" smtClean="0"/>
              <a:t>Union County </a:t>
            </a:r>
          </a:p>
          <a:p>
            <a:pPr eaLnBrk="1" hangingPunct="1"/>
            <a:r>
              <a:rPr lang="en-US" altLang="en-US" dirty="0" smtClean="0"/>
              <a:t>Wake County (Cary/Apex/Morrisville)</a:t>
            </a:r>
          </a:p>
          <a:p>
            <a:pPr eaLnBrk="1" hangingPunct="1"/>
            <a:r>
              <a:rPr lang="en-US" altLang="en-US" dirty="0" smtClean="0"/>
              <a:t>Brunswick </a:t>
            </a:r>
            <a:r>
              <a:rPr lang="en-US" altLang="en-US" dirty="0" smtClean="0"/>
              <a:t>County</a:t>
            </a:r>
          </a:p>
          <a:p>
            <a:pPr eaLnBrk="1" hangingPunct="1"/>
            <a:r>
              <a:rPr lang="en-US" altLang="en-US" dirty="0" smtClean="0"/>
              <a:t>Charlotte / Mecklenburg Utilities Dept.</a:t>
            </a:r>
            <a:r>
              <a:rPr lang="en-US" altLang="en-US" dirty="0" smtClean="0"/>
              <a:t> </a:t>
            </a:r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9108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latin typeface="Arial Unicode MS" pitchFamily="34" charset="-128"/>
              </a:rPr>
              <a:t>Proposed Kerr Lake Regional Water System IBT</a:t>
            </a:r>
          </a:p>
        </p:txBody>
      </p:sp>
      <p:pic>
        <p:nvPicPr>
          <p:cNvPr id="5123" name="Picture 44" descr="KLRWS_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717" y="1143000"/>
            <a:ext cx="4810565" cy="3924300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5469" y="52578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Request to transfer approximately 26 million gallons per day from Roanoke Basin to Tar, Fishing and Neuse Basins.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Running Draft Roanoke River Basin OASIS model.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Draft EIS expected in 2014.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22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2133600" y="1143000"/>
            <a:ext cx="4953000" cy="41125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latin typeface="Arial Unicode MS" pitchFamily="34" charset="-128"/>
              </a:rPr>
              <a:t>Proposed Union County IBT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60198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817" y="5327303"/>
            <a:ext cx="92553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Request to transfer approximately 28 million gallons per day from Roanoke Basin to Yadkin</a:t>
            </a:r>
          </a:p>
          <a:p>
            <a:r>
              <a:rPr lang="en-US" dirty="0" smtClean="0"/>
              <a:t>Basin.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Notice of Intent submitted </a:t>
            </a:r>
            <a:r>
              <a:rPr lang="en-US" altLang="en-US" dirty="0"/>
              <a:t>August </a:t>
            </a:r>
            <a:r>
              <a:rPr lang="en-US" altLang="en-US" dirty="0" smtClean="0"/>
              <a:t>2013 and three </a:t>
            </a:r>
            <a:r>
              <a:rPr lang="en-US" altLang="en-US" dirty="0"/>
              <a:t>public meetings held in October 2013.  </a:t>
            </a:r>
            <a:endParaRPr lang="en-US" alt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Environmental Impact Statement document is </a:t>
            </a:r>
            <a:r>
              <a:rPr lang="en-US" altLang="en-US" dirty="0"/>
              <a:t>currently being </a:t>
            </a:r>
            <a:r>
              <a:rPr lang="en-US" altLang="en-US" dirty="0" smtClean="0"/>
              <a:t>developed.</a:t>
            </a:r>
            <a:endParaRPr lang="en-US" altLang="en-US" dirty="0"/>
          </a:p>
          <a:p>
            <a:endParaRPr lang="en-US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03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kern="1200" dirty="0" smtClean="0">
                <a:latin typeface="Arial Unicode MS" pitchFamily="34" charset="-128"/>
                <a:ea typeface="+mn-ea"/>
                <a:cs typeface="+mn-cs"/>
              </a:rPr>
              <a:t>Cary/Apex/Morrisville IBT Modification</a:t>
            </a:r>
            <a:endParaRPr lang="en-US" sz="3200" kern="1200" dirty="0">
              <a:latin typeface="Arial Unicode MS" pitchFamily="34" charset="-128"/>
              <a:ea typeface="+mn-ea"/>
              <a:cs typeface="+mn-cs"/>
            </a:endParaRPr>
          </a:p>
        </p:txBody>
      </p:sp>
      <p:pic>
        <p:nvPicPr>
          <p:cNvPr id="40962" name="Picture 2" descr="fsdfdsf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180" y="1066800"/>
            <a:ext cx="5055639" cy="42672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7172" y="54102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Request to increase IBT transfer from approximately 24 million gallons per day to 35 million gallons per day from Haw Basin to Neuse Basin</a:t>
            </a:r>
            <a:r>
              <a:rPr lang="en-US" altLang="en-US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NOI submitted September 2013.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 smtClean="0"/>
              <a:t>Environmental document is currently being developed.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499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14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smtClean="0">
                <a:latin typeface="Arial Unicode MS" pitchFamily="34" charset="-128"/>
              </a:rPr>
              <a:t>Brunswick County IBT </a:t>
            </a:r>
          </a:p>
        </p:txBody>
      </p:sp>
      <p:pic>
        <p:nvPicPr>
          <p:cNvPr id="14339" name="Picture 96" descr="brunswick_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03426"/>
            <a:ext cx="5486400" cy="4257791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0190" y="5422841"/>
            <a:ext cx="8717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IBT Certificate issued November, 2013.  The request was for increase approved IBT amount </a:t>
            </a:r>
          </a:p>
          <a:p>
            <a:r>
              <a:rPr lang="en-US" dirty="0" smtClean="0"/>
              <a:t>from 10.5 million gallons per day to 17 million gallons per day from Cape Fear basin to </a:t>
            </a:r>
          </a:p>
          <a:p>
            <a:r>
              <a:rPr lang="en-US" dirty="0" err="1" smtClean="0"/>
              <a:t>Waccamaw</a:t>
            </a:r>
            <a:r>
              <a:rPr lang="en-US" dirty="0" smtClean="0"/>
              <a:t> and Shallotte Basins.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24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Charlotte/Mecklenburg IBT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6303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EMC granted the removal of </a:t>
            </a:r>
            <a:r>
              <a:rPr lang="en-US" dirty="0"/>
              <a:t>Condition 3 from </a:t>
            </a:r>
            <a:r>
              <a:rPr lang="en-US" dirty="0" smtClean="0"/>
              <a:t>the existing</a:t>
            </a:r>
            <a:r>
              <a:rPr lang="en-US" dirty="0"/>
              <a:t> </a:t>
            </a:r>
            <a:r>
              <a:rPr lang="en-US" dirty="0" smtClean="0"/>
              <a:t>(2002) IBT Certificate.</a:t>
            </a:r>
          </a:p>
          <a:p>
            <a:r>
              <a:rPr lang="en-US" dirty="0" smtClean="0"/>
              <a:t>Condition 3:</a:t>
            </a:r>
            <a:r>
              <a:rPr lang="en-US" i="1" dirty="0"/>
              <a:t> The Goose Creek </a:t>
            </a:r>
            <a:r>
              <a:rPr lang="en-US" i="1" dirty="0" err="1"/>
              <a:t>subbasin</a:t>
            </a:r>
            <a:r>
              <a:rPr lang="en-US" i="1" dirty="0"/>
              <a:t> in Mecklenburg County is removed from the area to be served by </a:t>
            </a:r>
            <a:r>
              <a:rPr lang="en-US" i="1" dirty="0" smtClean="0"/>
              <a:t>the IBT, until </a:t>
            </a:r>
            <a:r>
              <a:rPr lang="en-US" i="1" dirty="0"/>
              <a:t>the impacts of additional urban </a:t>
            </a:r>
            <a:r>
              <a:rPr lang="en-US" i="1" dirty="0" smtClean="0"/>
              <a:t>growth on </a:t>
            </a:r>
            <a:r>
              <a:rPr lang="en-US" i="1" dirty="0"/>
              <a:t>the endangered species are fully evaluated.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transfer amount </a:t>
            </a:r>
            <a:r>
              <a:rPr lang="en-US" dirty="0"/>
              <a:t>of 33 MGD </a:t>
            </a:r>
            <a:r>
              <a:rPr lang="en-US" dirty="0" smtClean="0"/>
              <a:t>from </a:t>
            </a:r>
            <a:r>
              <a:rPr lang="en-US" dirty="0"/>
              <a:t>the Catawba </a:t>
            </a:r>
            <a:r>
              <a:rPr lang="en-US" dirty="0" smtClean="0"/>
              <a:t>Basin </a:t>
            </a:r>
            <a:r>
              <a:rPr lang="en-US" dirty="0"/>
              <a:t>to the Rocky </a:t>
            </a:r>
            <a:r>
              <a:rPr lang="en-US" dirty="0" smtClean="0"/>
              <a:t>Basin </a:t>
            </a:r>
            <a:r>
              <a:rPr lang="en-US" dirty="0"/>
              <a:t>remained </a:t>
            </a:r>
            <a:r>
              <a:rPr lang="en-US" dirty="0" smtClean="0"/>
              <a:t>unchanged.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5391993" cy="3733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50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411</Words>
  <Application>Microsoft Office PowerPoint</Application>
  <PresentationFormat>On-screen Show (4:3)</PresentationFormat>
  <Paragraphs>45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2013 IBT Summary </vt:lpstr>
      <vt:lpstr>Proposed Kerr Lake Regional Water System IBT</vt:lpstr>
      <vt:lpstr>Proposed Union County IBT</vt:lpstr>
      <vt:lpstr>Cary/Apex/Morrisville IBT Modification</vt:lpstr>
      <vt:lpstr>Brunswick County IBT </vt:lpstr>
      <vt:lpstr>Charlotte/Mecklenburg IBT Modification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Kerr Lake Regional Water System Service Area</dc:title>
  <dc:creator>NASA</dc:creator>
  <cp:lastModifiedBy>Harold Brady</cp:lastModifiedBy>
  <cp:revision>15</cp:revision>
  <dcterms:created xsi:type="dcterms:W3CDTF">2013-12-05T03:31:33Z</dcterms:created>
  <dcterms:modified xsi:type="dcterms:W3CDTF">2013-12-05T15:04:40Z</dcterms:modified>
</cp:coreProperties>
</file>