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8"/>
  </p:notesMasterIdLst>
  <p:sldIdLst>
    <p:sldId id="256" r:id="rId2"/>
    <p:sldId id="280" r:id="rId3"/>
    <p:sldId id="294" r:id="rId4"/>
    <p:sldId id="293" r:id="rId5"/>
    <p:sldId id="296" r:id="rId6"/>
    <p:sldId id="272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7C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2" autoAdjust="0"/>
    <p:restoredTop sz="94660"/>
  </p:normalViewPr>
  <p:slideViewPr>
    <p:cSldViewPr snapToGrid="0">
      <p:cViewPr varScale="1">
        <p:scale>
          <a:sx n="127" d="100"/>
          <a:sy n="127" d="100"/>
        </p:scale>
        <p:origin x="834" y="120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3FD6F98-055A-4837-90F2-8E5F6821A1BB}" type="datetimeFigureOut">
              <a:rPr lang="en-US" smtClean="0"/>
              <a:t>12/18/2017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CC7D24-0DC9-4E9C-89C0-35D79A09D3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46176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22190"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29029" indent="-280396" defTabSz="92219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21582" indent="-224317" defTabSz="92219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570215" indent="-224317" defTabSz="92219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18849" indent="-224317" defTabSz="92219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467482" indent="-224317" defTabSz="92219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16114" indent="-224317" defTabSz="92219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364747" indent="-224317" defTabSz="92219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13380" indent="-224317" defTabSz="92219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fld id="{AE454756-21C0-4D11-9BEE-508C63D6BA44}" type="slidenum">
              <a:rPr lang="en-US" altLang="en-US" smtClean="0">
                <a:solidFill>
                  <a:prstClr val="black"/>
                </a:solidFill>
                <a:latin typeface="Arial" charset="0"/>
              </a:rPr>
              <a:pPr/>
              <a:t>4</a:t>
            </a:fld>
            <a:endParaRPr lang="en-US" alt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337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1590464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CC7D24-0DC9-4E9C-89C0-35D79A09D337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23457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over Slide - Lighthouse, Mountains, Full Logo, Title and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225840" y="3235765"/>
            <a:ext cx="4398886" cy="713497"/>
          </a:xfrm>
        </p:spPr>
        <p:txBody>
          <a:bodyPr anchor="ctr">
            <a:normAutofit/>
          </a:bodyPr>
          <a:lstStyle>
            <a:lvl1pPr algn="r">
              <a:defRPr sz="2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5257869" y="2928375"/>
            <a:ext cx="3366857" cy="614779"/>
          </a:xfrm>
        </p:spPr>
        <p:txBody>
          <a:bodyPr anchor="ctr">
            <a:normAutofit/>
          </a:bodyPr>
          <a:lstStyle>
            <a:lvl1pPr marL="0" indent="0" algn="r">
              <a:buNone/>
              <a:defRPr sz="18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Master subtitle style (date)</a:t>
            </a:r>
          </a:p>
        </p:txBody>
      </p:sp>
    </p:spTree>
    <p:extLst>
      <p:ext uri="{BB962C8B-B14F-4D97-AF65-F5344CB8AC3E}">
        <p14:creationId xmlns:p14="http://schemas.microsoft.com/office/powerpoint/2010/main" val="18007313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Manufacturing 2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005840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0" y="6590653"/>
            <a:ext cx="9144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581" y="6650830"/>
            <a:ext cx="20574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8884" y="5727700"/>
            <a:ext cx="933340" cy="647673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1200255" y="51842"/>
            <a:ext cx="5301129" cy="557215"/>
          </a:xfrm>
        </p:spPr>
        <p:txBody>
          <a:bodyPr>
            <a:normAutofit/>
          </a:bodyPr>
          <a:lstStyle>
            <a:lvl1pPr algn="l">
              <a:defRPr sz="24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5" name="Subtitle 2"/>
          <p:cNvSpPr>
            <a:spLocks noGrp="1"/>
          </p:cNvSpPr>
          <p:nvPr>
            <p:ph type="subTitle" idx="13"/>
          </p:nvPr>
        </p:nvSpPr>
        <p:spPr>
          <a:xfrm>
            <a:off x="1200255" y="381752"/>
            <a:ext cx="5301129" cy="458435"/>
          </a:xfrm>
        </p:spPr>
        <p:txBody>
          <a:bodyPr anchor="ctr">
            <a:normAutofit/>
          </a:bodyPr>
          <a:lstStyle>
            <a:lvl1pPr marL="0" indent="0" algn="l">
              <a:buNone/>
              <a:defRPr sz="14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6" name="Content Placeholder 2"/>
          <p:cNvSpPr>
            <a:spLocks noGrp="1"/>
          </p:cNvSpPr>
          <p:nvPr>
            <p:ph idx="1" hasCustomPrompt="1"/>
          </p:nvPr>
        </p:nvSpPr>
        <p:spPr>
          <a:xfrm>
            <a:off x="628650" y="1188385"/>
            <a:ext cx="7886700" cy="4755355"/>
          </a:xfrm>
        </p:spPr>
        <p:txBody>
          <a:bodyPr>
            <a:normAutofit/>
          </a:bodyPr>
          <a:lstStyle>
            <a:lvl1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014999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Slide - Title, Long Text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0" y="6590653"/>
            <a:ext cx="9144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98427"/>
            <a:ext cx="7886700" cy="1061245"/>
          </a:xfrm>
        </p:spPr>
        <p:txBody>
          <a:bodyPr>
            <a:normAutofit/>
          </a:bodyPr>
          <a:lstStyle>
            <a:lvl1pPr algn="ctr">
              <a:defRPr sz="28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28650" y="1228728"/>
            <a:ext cx="7886700" cy="5019673"/>
          </a:xfrm>
        </p:spPr>
        <p:txBody>
          <a:bodyPr>
            <a:normAutofit/>
          </a:bodyPr>
          <a:lstStyle>
            <a:lvl1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Text slide – long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581" y="6650830"/>
            <a:ext cx="20574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054727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Title, Small Char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6590653"/>
            <a:ext cx="9144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98427"/>
            <a:ext cx="7886700" cy="1061245"/>
          </a:xfrm>
        </p:spPr>
        <p:txBody>
          <a:bodyPr>
            <a:normAutofit/>
          </a:bodyPr>
          <a:lstStyle>
            <a:lvl1pPr algn="ctr">
              <a:defRPr sz="28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581" y="6650830"/>
            <a:ext cx="20574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Chart Placeholder 4"/>
          <p:cNvSpPr>
            <a:spLocks noGrp="1"/>
          </p:cNvSpPr>
          <p:nvPr>
            <p:ph type="chart" sz="quarter" idx="13" hasCustomPrompt="1"/>
          </p:nvPr>
        </p:nvSpPr>
        <p:spPr>
          <a:xfrm>
            <a:off x="628650" y="1228727"/>
            <a:ext cx="7886700" cy="4174280"/>
          </a:xfrm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Small Chart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8884" y="5727700"/>
            <a:ext cx="933340" cy="647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57931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Title, Large Chart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6590653"/>
            <a:ext cx="9144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98427"/>
            <a:ext cx="7886700" cy="1061245"/>
          </a:xfrm>
        </p:spPr>
        <p:txBody>
          <a:bodyPr>
            <a:normAutofit/>
          </a:bodyPr>
          <a:lstStyle>
            <a:lvl1pPr algn="ctr">
              <a:defRPr sz="28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581" y="6650830"/>
            <a:ext cx="20574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hart Placeholder 4"/>
          <p:cNvSpPr>
            <a:spLocks noGrp="1"/>
          </p:cNvSpPr>
          <p:nvPr>
            <p:ph type="chart" sz="quarter" idx="13" hasCustomPrompt="1"/>
          </p:nvPr>
        </p:nvSpPr>
        <p:spPr>
          <a:xfrm>
            <a:off x="628650" y="1228727"/>
            <a:ext cx="7886700" cy="5172073"/>
          </a:xfrm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Large Chart</a:t>
            </a:r>
          </a:p>
        </p:txBody>
      </p:sp>
    </p:spTree>
    <p:extLst>
      <p:ext uri="{BB962C8B-B14F-4D97-AF65-F5344CB8AC3E}">
        <p14:creationId xmlns:p14="http://schemas.microsoft.com/office/powerpoint/2010/main" val="379935478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Slide - Title, Small SmartAr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martArt Placeholder 7"/>
          <p:cNvSpPr>
            <a:spLocks noGrp="1"/>
          </p:cNvSpPr>
          <p:nvPr>
            <p:ph type="dgm" sz="quarter" idx="15" hasCustomPrompt="1"/>
          </p:nvPr>
        </p:nvSpPr>
        <p:spPr>
          <a:xfrm>
            <a:off x="628650" y="1225551"/>
            <a:ext cx="7886700" cy="4189413"/>
          </a:xfrm>
        </p:spPr>
        <p:txBody>
          <a:bodyPr/>
          <a:lstStyle>
            <a:lvl1pPr>
              <a:defRPr>
                <a:solidFill>
                  <a:srgbClr val="728591"/>
                </a:solidFill>
              </a:defRPr>
            </a:lvl1pPr>
          </a:lstStyle>
          <a:p>
            <a:r>
              <a:rPr lang="en-US" dirty="0"/>
              <a:t>Small SmartArt Graphic</a:t>
            </a:r>
          </a:p>
        </p:txBody>
      </p:sp>
      <p:sp>
        <p:nvSpPr>
          <p:cNvPr id="11" name="Rectangle 10"/>
          <p:cNvSpPr/>
          <p:nvPr userDrawn="1"/>
        </p:nvSpPr>
        <p:spPr>
          <a:xfrm>
            <a:off x="0" y="6590653"/>
            <a:ext cx="9144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98427"/>
            <a:ext cx="7886700" cy="1061245"/>
          </a:xfrm>
        </p:spPr>
        <p:txBody>
          <a:bodyPr>
            <a:normAutofit/>
          </a:bodyPr>
          <a:lstStyle>
            <a:lvl1pPr algn="ctr">
              <a:defRPr sz="28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581" y="6650830"/>
            <a:ext cx="20574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8884" y="5727700"/>
            <a:ext cx="933340" cy="647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663608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Slide - Title, Large SmartArt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martArt Placeholder 6"/>
          <p:cNvSpPr>
            <a:spLocks noGrp="1"/>
          </p:cNvSpPr>
          <p:nvPr>
            <p:ph type="dgm" sz="quarter" idx="15" hasCustomPrompt="1"/>
          </p:nvPr>
        </p:nvSpPr>
        <p:spPr>
          <a:xfrm>
            <a:off x="628650" y="1228726"/>
            <a:ext cx="7886700" cy="5172075"/>
          </a:xfrm>
        </p:spPr>
        <p:txBody>
          <a:bodyPr/>
          <a:lstStyle>
            <a:lvl1pPr>
              <a:defRPr>
                <a:solidFill>
                  <a:srgbClr val="728591"/>
                </a:solidFill>
              </a:defRPr>
            </a:lvl1pPr>
          </a:lstStyle>
          <a:p>
            <a:r>
              <a:rPr lang="en-US" dirty="0"/>
              <a:t>Large SmartArt Graphic</a:t>
            </a:r>
          </a:p>
        </p:txBody>
      </p:sp>
      <p:sp>
        <p:nvSpPr>
          <p:cNvPr id="11" name="Rectangle 10"/>
          <p:cNvSpPr/>
          <p:nvPr userDrawn="1"/>
        </p:nvSpPr>
        <p:spPr>
          <a:xfrm>
            <a:off x="0" y="6590653"/>
            <a:ext cx="9144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98427"/>
            <a:ext cx="7886700" cy="1061245"/>
          </a:xfrm>
        </p:spPr>
        <p:txBody>
          <a:bodyPr>
            <a:normAutofit/>
          </a:bodyPr>
          <a:lstStyle>
            <a:lvl1pPr algn="ctr">
              <a:defRPr sz="28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581" y="6650830"/>
            <a:ext cx="20574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614265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 - Small Image, Title, Bar,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3"/>
            <a:ext cx="9144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98427"/>
            <a:ext cx="7886700" cy="1061245"/>
          </a:xfrm>
        </p:spPr>
        <p:txBody>
          <a:bodyPr>
            <a:normAutofit/>
          </a:bodyPr>
          <a:lstStyle>
            <a:lvl1pPr algn="ctr">
              <a:defRPr sz="28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581" y="6650830"/>
            <a:ext cx="20574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628650" y="1228726"/>
            <a:ext cx="7886700" cy="4283693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Small Image</a:t>
            </a: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8884" y="5727700"/>
            <a:ext cx="933340" cy="647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91775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Content Slide - Small Image, Text, Title, Bar,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3"/>
            <a:ext cx="9144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98427"/>
            <a:ext cx="7886700" cy="1061245"/>
          </a:xfrm>
        </p:spPr>
        <p:txBody>
          <a:bodyPr>
            <a:normAutofit/>
          </a:bodyPr>
          <a:lstStyle>
            <a:lvl1pPr algn="ctr">
              <a:defRPr sz="28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581" y="6650830"/>
            <a:ext cx="20574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8884" y="5727700"/>
            <a:ext cx="933340" cy="647673"/>
          </a:xfrm>
          <a:prstGeom prst="rect">
            <a:avLst/>
          </a:prstGeom>
        </p:spPr>
      </p:pic>
      <p:sp>
        <p:nvSpPr>
          <p:cNvPr id="9" name="Content Placeholder 2"/>
          <p:cNvSpPr>
            <a:spLocks noGrp="1"/>
          </p:cNvSpPr>
          <p:nvPr>
            <p:ph idx="1" hasCustomPrompt="1"/>
          </p:nvPr>
        </p:nvSpPr>
        <p:spPr>
          <a:xfrm>
            <a:off x="4261281" y="1266932"/>
            <a:ext cx="4687409" cy="4370388"/>
          </a:xfrm>
        </p:spPr>
        <p:txBody>
          <a:bodyPr>
            <a:normAutofit/>
          </a:bodyPr>
          <a:lstStyle>
            <a:lvl1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173184" y="1737588"/>
            <a:ext cx="3925594" cy="316361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Small Image</a:t>
            </a:r>
          </a:p>
        </p:txBody>
      </p:sp>
    </p:spTree>
    <p:extLst>
      <p:ext uri="{BB962C8B-B14F-4D97-AF65-F5344CB8AC3E}">
        <p14:creationId xmlns:p14="http://schemas.microsoft.com/office/powerpoint/2010/main" val="331612019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Content Slide 2 - Small Image, Text, Title, Bar,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3"/>
            <a:ext cx="9144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98427"/>
            <a:ext cx="7886700" cy="1061245"/>
          </a:xfrm>
        </p:spPr>
        <p:txBody>
          <a:bodyPr>
            <a:normAutofit/>
          </a:bodyPr>
          <a:lstStyle>
            <a:lvl1pPr algn="ctr">
              <a:defRPr sz="28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581" y="6650830"/>
            <a:ext cx="20574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5064781" y="1737588"/>
            <a:ext cx="3925594" cy="316361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Small Image</a:t>
            </a: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8884" y="5727700"/>
            <a:ext cx="933340" cy="647673"/>
          </a:xfrm>
          <a:prstGeom prst="rect">
            <a:avLst/>
          </a:prstGeom>
        </p:spPr>
      </p:pic>
      <p:sp>
        <p:nvSpPr>
          <p:cNvPr id="9" name="Content Placeholder 2"/>
          <p:cNvSpPr>
            <a:spLocks noGrp="1"/>
          </p:cNvSpPr>
          <p:nvPr>
            <p:ph idx="1" hasCustomPrompt="1"/>
          </p:nvPr>
        </p:nvSpPr>
        <p:spPr>
          <a:xfrm>
            <a:off x="190939" y="1266340"/>
            <a:ext cx="4687409" cy="4370388"/>
          </a:xfrm>
        </p:spPr>
        <p:txBody>
          <a:bodyPr>
            <a:normAutofit/>
          </a:bodyPr>
          <a:lstStyle>
            <a:lvl1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7868267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 - Medium Image, Title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3"/>
            <a:ext cx="9144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98427"/>
            <a:ext cx="7886700" cy="1061245"/>
          </a:xfrm>
        </p:spPr>
        <p:txBody>
          <a:bodyPr>
            <a:normAutofit/>
          </a:bodyPr>
          <a:lstStyle>
            <a:lvl1pPr algn="ctr">
              <a:defRPr sz="28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581" y="6650830"/>
            <a:ext cx="20574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628650" y="1228727"/>
            <a:ext cx="7886700" cy="5191123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Medium Image</a:t>
            </a:r>
          </a:p>
        </p:txBody>
      </p:sp>
    </p:spTree>
    <p:extLst>
      <p:ext uri="{BB962C8B-B14F-4D97-AF65-F5344CB8AC3E}">
        <p14:creationId xmlns:p14="http://schemas.microsoft.com/office/powerpoint/2010/main" val="17526819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Slide - Title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3"/>
            <a:ext cx="9144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98427"/>
            <a:ext cx="7886700" cy="1061245"/>
          </a:xfrm>
        </p:spPr>
        <p:txBody>
          <a:bodyPr>
            <a:normAutofit/>
          </a:bodyPr>
          <a:lstStyle>
            <a:lvl1pPr algn="ctr">
              <a:defRPr sz="28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28650" y="1228728"/>
            <a:ext cx="7886700" cy="5019673"/>
          </a:xfrm>
        </p:spPr>
        <p:txBody>
          <a:bodyPr>
            <a:normAutofit/>
          </a:bodyPr>
          <a:lstStyle>
            <a:lvl1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581" y="6650830"/>
            <a:ext cx="20574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8884" y="5727700"/>
            <a:ext cx="933340" cy="647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521699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Content Slide - Medium Image, Text, Title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3"/>
            <a:ext cx="9144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98427"/>
            <a:ext cx="7886700" cy="1061245"/>
          </a:xfrm>
        </p:spPr>
        <p:txBody>
          <a:bodyPr>
            <a:normAutofit/>
          </a:bodyPr>
          <a:lstStyle>
            <a:lvl1pPr algn="ctr">
              <a:defRPr sz="28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581" y="6650830"/>
            <a:ext cx="20574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2"/>
          <p:cNvSpPr>
            <a:spLocks noGrp="1"/>
          </p:cNvSpPr>
          <p:nvPr>
            <p:ph idx="1" hasCustomPrompt="1"/>
          </p:nvPr>
        </p:nvSpPr>
        <p:spPr>
          <a:xfrm>
            <a:off x="4261281" y="1266932"/>
            <a:ext cx="4687409" cy="4994846"/>
          </a:xfrm>
        </p:spPr>
        <p:txBody>
          <a:bodyPr>
            <a:normAutofit/>
          </a:bodyPr>
          <a:lstStyle>
            <a:lvl1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medium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173184" y="1266932"/>
            <a:ext cx="3925594" cy="4994846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 baseline="0"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Medium Image</a:t>
            </a:r>
          </a:p>
        </p:txBody>
      </p:sp>
    </p:spTree>
    <p:extLst>
      <p:ext uri="{BB962C8B-B14F-4D97-AF65-F5344CB8AC3E}">
        <p14:creationId xmlns:p14="http://schemas.microsoft.com/office/powerpoint/2010/main" val="29449721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Content Slide 2 - Medium Image, Text, Title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3"/>
            <a:ext cx="9144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98427"/>
            <a:ext cx="7886700" cy="1061245"/>
          </a:xfrm>
        </p:spPr>
        <p:txBody>
          <a:bodyPr>
            <a:normAutofit/>
          </a:bodyPr>
          <a:lstStyle>
            <a:lvl1pPr algn="ctr">
              <a:defRPr sz="28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581" y="6650830"/>
            <a:ext cx="20574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2"/>
          <p:cNvSpPr>
            <a:spLocks noGrp="1"/>
          </p:cNvSpPr>
          <p:nvPr>
            <p:ph idx="1" hasCustomPrompt="1"/>
          </p:nvPr>
        </p:nvSpPr>
        <p:spPr>
          <a:xfrm>
            <a:off x="191771" y="1321534"/>
            <a:ext cx="4687409" cy="4994846"/>
          </a:xfrm>
        </p:spPr>
        <p:txBody>
          <a:bodyPr>
            <a:normAutofit/>
          </a:bodyPr>
          <a:lstStyle>
            <a:lvl1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medium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5029270" y="1321534"/>
            <a:ext cx="3925594" cy="4994846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 baseline="0"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Medium Image</a:t>
            </a:r>
          </a:p>
        </p:txBody>
      </p:sp>
    </p:spTree>
    <p:extLst>
      <p:ext uri="{BB962C8B-B14F-4D97-AF65-F5344CB8AC3E}">
        <p14:creationId xmlns:p14="http://schemas.microsoft.com/office/powerpoint/2010/main" val="416773738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 - Large Image,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 txBox="1">
            <a:spLocks/>
          </p:cNvSpPr>
          <p:nvPr userDrawn="1"/>
        </p:nvSpPr>
        <p:spPr>
          <a:xfrm>
            <a:off x="78581" y="6650830"/>
            <a:ext cx="2057400" cy="138112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1F27F3A-B3E9-41ED-AF8F-A365F10BB65F}" type="slidenum">
              <a:rPr lang="en-US" sz="900" smtClean="0"/>
              <a:pPr/>
              <a:t>‹#›</a:t>
            </a:fld>
            <a:endParaRPr lang="en-US" sz="900"/>
          </a:p>
        </p:txBody>
      </p:sp>
      <p:sp>
        <p:nvSpPr>
          <p:cNvPr id="8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628650" y="1228726"/>
            <a:ext cx="7886700" cy="5560216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Large Image</a:t>
            </a: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628650" y="98427"/>
            <a:ext cx="7886700" cy="1061245"/>
          </a:xfrm>
        </p:spPr>
        <p:txBody>
          <a:bodyPr>
            <a:normAutofit/>
          </a:bodyPr>
          <a:lstStyle>
            <a:lvl1pPr algn="ctr">
              <a:defRPr sz="28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22305309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Slide - Logo, Bar, N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6590653"/>
            <a:ext cx="9144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581" y="6650830"/>
            <a:ext cx="20574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0" y="609998"/>
            <a:ext cx="9144000" cy="894952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10" name="Title 1"/>
          <p:cNvSpPr>
            <a:spLocks noGrp="1"/>
          </p:cNvSpPr>
          <p:nvPr>
            <p:ph type="ctrTitle" hasCustomPrompt="1"/>
          </p:nvPr>
        </p:nvSpPr>
        <p:spPr>
          <a:xfrm>
            <a:off x="142875" y="609998"/>
            <a:ext cx="8858250" cy="894952"/>
          </a:xfrm>
        </p:spPr>
        <p:txBody>
          <a:bodyPr anchor="ctr">
            <a:normAutofit/>
          </a:bodyPr>
          <a:lstStyle>
            <a:lvl1pPr algn="l">
              <a:defRPr sz="2400" i="1" baseline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Section Divider No Image</a:t>
            </a: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8884" y="5727700"/>
            <a:ext cx="933340" cy="647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107280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Slide - Logo, Bar,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0" y="6590653"/>
            <a:ext cx="9144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581" y="6650830"/>
            <a:ext cx="20574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0" y="609998"/>
            <a:ext cx="9144000" cy="894952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10" name="Title 1"/>
          <p:cNvSpPr>
            <a:spLocks noGrp="1"/>
          </p:cNvSpPr>
          <p:nvPr>
            <p:ph type="ctrTitle" hasCustomPrompt="1"/>
          </p:nvPr>
        </p:nvSpPr>
        <p:spPr>
          <a:xfrm>
            <a:off x="142875" y="609998"/>
            <a:ext cx="8858250" cy="894952"/>
          </a:xfrm>
        </p:spPr>
        <p:txBody>
          <a:bodyPr anchor="ctr">
            <a:normAutofit/>
          </a:bodyPr>
          <a:lstStyle>
            <a:lvl1pPr algn="l">
              <a:defRPr sz="2400"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Section Divider Image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0" y="1574007"/>
            <a:ext cx="9144000" cy="3829001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8884" y="5727700"/>
            <a:ext cx="933340" cy="647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79112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Pottery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256"/>
            <a:ext cx="9144000" cy="1005840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0" y="6590653"/>
            <a:ext cx="9144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8687" y="70130"/>
            <a:ext cx="5529263" cy="557215"/>
          </a:xfrm>
        </p:spPr>
        <p:txBody>
          <a:bodyPr>
            <a:normAutofit/>
          </a:bodyPr>
          <a:lstStyle>
            <a:lvl1pPr algn="l">
              <a:defRPr sz="24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28650" y="1188385"/>
            <a:ext cx="7886700" cy="4755355"/>
          </a:xfrm>
        </p:spPr>
        <p:txBody>
          <a:bodyPr>
            <a:normAutofit/>
          </a:bodyPr>
          <a:lstStyle>
            <a:lvl1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581" y="6650830"/>
            <a:ext cx="20574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Subtitle 2"/>
          <p:cNvSpPr>
            <a:spLocks noGrp="1"/>
          </p:cNvSpPr>
          <p:nvPr>
            <p:ph type="subTitle" idx="13"/>
          </p:nvPr>
        </p:nvSpPr>
        <p:spPr>
          <a:xfrm>
            <a:off x="928687" y="400040"/>
            <a:ext cx="5529263" cy="458435"/>
          </a:xfrm>
        </p:spPr>
        <p:txBody>
          <a:bodyPr anchor="ctr">
            <a:normAutofit/>
          </a:bodyPr>
          <a:lstStyle>
            <a:lvl1pPr marL="0" indent="0" algn="l">
              <a:buNone/>
              <a:defRPr sz="14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8884" y="5727700"/>
            <a:ext cx="933340" cy="647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36040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Pharma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005840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0" y="6590653"/>
            <a:ext cx="9144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581" y="6650830"/>
            <a:ext cx="20574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8884" y="5727700"/>
            <a:ext cx="933340" cy="647673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1026343" y="70130"/>
            <a:ext cx="5383336" cy="557215"/>
          </a:xfrm>
        </p:spPr>
        <p:txBody>
          <a:bodyPr>
            <a:normAutofit/>
          </a:bodyPr>
          <a:lstStyle>
            <a:lvl1pPr algn="l">
              <a:defRPr sz="24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5" name="Subtitle 2"/>
          <p:cNvSpPr>
            <a:spLocks noGrp="1"/>
          </p:cNvSpPr>
          <p:nvPr>
            <p:ph type="subTitle" idx="13"/>
          </p:nvPr>
        </p:nvSpPr>
        <p:spPr>
          <a:xfrm>
            <a:off x="1026343" y="400040"/>
            <a:ext cx="5383336" cy="458435"/>
          </a:xfrm>
        </p:spPr>
        <p:txBody>
          <a:bodyPr anchor="ctr">
            <a:normAutofit/>
          </a:bodyPr>
          <a:lstStyle>
            <a:lvl1pPr marL="0" indent="0" algn="l">
              <a:buNone/>
              <a:defRPr sz="14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6" name="Content Placeholder 2"/>
          <p:cNvSpPr>
            <a:spLocks noGrp="1"/>
          </p:cNvSpPr>
          <p:nvPr>
            <p:ph idx="1" hasCustomPrompt="1"/>
          </p:nvPr>
        </p:nvSpPr>
        <p:spPr>
          <a:xfrm>
            <a:off x="628650" y="1188385"/>
            <a:ext cx="7886700" cy="4755355"/>
          </a:xfrm>
        </p:spPr>
        <p:txBody>
          <a:bodyPr>
            <a:normAutofit/>
          </a:bodyPr>
          <a:lstStyle>
            <a:lvl1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338350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Mtns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005840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0" y="6590653"/>
            <a:ext cx="9144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581" y="6650830"/>
            <a:ext cx="20574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8884" y="5727700"/>
            <a:ext cx="933340" cy="647673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733377" y="70130"/>
            <a:ext cx="4326895" cy="557215"/>
          </a:xfrm>
        </p:spPr>
        <p:txBody>
          <a:bodyPr>
            <a:normAutofit/>
          </a:bodyPr>
          <a:lstStyle>
            <a:lvl1pPr algn="l">
              <a:defRPr sz="24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5" name="Subtitle 2"/>
          <p:cNvSpPr>
            <a:spLocks noGrp="1"/>
          </p:cNvSpPr>
          <p:nvPr>
            <p:ph type="subTitle" idx="13"/>
          </p:nvPr>
        </p:nvSpPr>
        <p:spPr>
          <a:xfrm>
            <a:off x="733377" y="400040"/>
            <a:ext cx="4326895" cy="458435"/>
          </a:xfrm>
        </p:spPr>
        <p:txBody>
          <a:bodyPr anchor="ctr">
            <a:normAutofit/>
          </a:bodyPr>
          <a:lstStyle>
            <a:lvl1pPr marL="0" indent="0" algn="l">
              <a:buNone/>
              <a:defRPr sz="14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6" name="Content Placeholder 2"/>
          <p:cNvSpPr>
            <a:spLocks noGrp="1"/>
          </p:cNvSpPr>
          <p:nvPr>
            <p:ph idx="1" hasCustomPrompt="1"/>
          </p:nvPr>
        </p:nvSpPr>
        <p:spPr>
          <a:xfrm>
            <a:off x="628650" y="1188385"/>
            <a:ext cx="7886700" cy="4755355"/>
          </a:xfrm>
        </p:spPr>
        <p:txBody>
          <a:bodyPr>
            <a:normAutofit/>
          </a:bodyPr>
          <a:lstStyle>
            <a:lvl1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8128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Seaport Industrial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005840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0" y="6590653"/>
            <a:ext cx="9144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581" y="6650830"/>
            <a:ext cx="20574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8884" y="5727700"/>
            <a:ext cx="933340" cy="647673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37563" y="70130"/>
            <a:ext cx="4628736" cy="557215"/>
          </a:xfrm>
        </p:spPr>
        <p:txBody>
          <a:bodyPr>
            <a:normAutofit/>
          </a:bodyPr>
          <a:lstStyle>
            <a:lvl1pPr algn="l">
              <a:defRPr sz="24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5" name="Subtitle 2"/>
          <p:cNvSpPr>
            <a:spLocks noGrp="1"/>
          </p:cNvSpPr>
          <p:nvPr>
            <p:ph type="subTitle" idx="13"/>
          </p:nvPr>
        </p:nvSpPr>
        <p:spPr>
          <a:xfrm>
            <a:off x="937563" y="400040"/>
            <a:ext cx="4628736" cy="458435"/>
          </a:xfrm>
        </p:spPr>
        <p:txBody>
          <a:bodyPr anchor="ctr">
            <a:normAutofit/>
          </a:bodyPr>
          <a:lstStyle>
            <a:lvl1pPr marL="0" indent="0" algn="l">
              <a:buNone/>
              <a:defRPr sz="14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6" name="Content Placeholder 2"/>
          <p:cNvSpPr>
            <a:spLocks noGrp="1"/>
          </p:cNvSpPr>
          <p:nvPr>
            <p:ph idx="1" hasCustomPrompt="1"/>
          </p:nvPr>
        </p:nvSpPr>
        <p:spPr>
          <a:xfrm>
            <a:off x="628650" y="1188385"/>
            <a:ext cx="7886700" cy="4755355"/>
          </a:xfrm>
        </p:spPr>
        <p:txBody>
          <a:bodyPr>
            <a:normAutofit/>
          </a:bodyPr>
          <a:lstStyle>
            <a:lvl1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215484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Coast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005840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0" y="6590653"/>
            <a:ext cx="9144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581" y="6650830"/>
            <a:ext cx="20574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8884" y="5727700"/>
            <a:ext cx="933340" cy="647673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1026343" y="70130"/>
            <a:ext cx="5383336" cy="557215"/>
          </a:xfrm>
        </p:spPr>
        <p:txBody>
          <a:bodyPr>
            <a:normAutofit/>
          </a:bodyPr>
          <a:lstStyle>
            <a:lvl1pPr algn="l">
              <a:defRPr sz="24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5" name="Subtitle 2"/>
          <p:cNvSpPr>
            <a:spLocks noGrp="1"/>
          </p:cNvSpPr>
          <p:nvPr>
            <p:ph type="subTitle" idx="13"/>
          </p:nvPr>
        </p:nvSpPr>
        <p:spPr>
          <a:xfrm>
            <a:off x="1026343" y="400040"/>
            <a:ext cx="5383336" cy="458435"/>
          </a:xfrm>
        </p:spPr>
        <p:txBody>
          <a:bodyPr anchor="ctr">
            <a:normAutofit/>
          </a:bodyPr>
          <a:lstStyle>
            <a:lvl1pPr marL="0" indent="0" algn="l">
              <a:buNone/>
              <a:defRPr sz="14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6" name="Content Placeholder 2"/>
          <p:cNvSpPr>
            <a:spLocks noGrp="1"/>
          </p:cNvSpPr>
          <p:nvPr>
            <p:ph idx="1" hasCustomPrompt="1"/>
          </p:nvPr>
        </p:nvSpPr>
        <p:spPr>
          <a:xfrm>
            <a:off x="628650" y="1188385"/>
            <a:ext cx="7886700" cy="4755355"/>
          </a:xfrm>
        </p:spPr>
        <p:txBody>
          <a:bodyPr>
            <a:normAutofit/>
          </a:bodyPr>
          <a:lstStyle>
            <a:lvl1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913549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Aviation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005840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0" y="6590653"/>
            <a:ext cx="9144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581" y="6650830"/>
            <a:ext cx="20574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8884" y="5727700"/>
            <a:ext cx="933340" cy="647673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715623" y="70130"/>
            <a:ext cx="5605277" cy="557215"/>
          </a:xfrm>
        </p:spPr>
        <p:txBody>
          <a:bodyPr>
            <a:normAutofit/>
          </a:bodyPr>
          <a:lstStyle>
            <a:lvl1pPr algn="l">
              <a:defRPr sz="24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5" name="Subtitle 2"/>
          <p:cNvSpPr>
            <a:spLocks noGrp="1"/>
          </p:cNvSpPr>
          <p:nvPr>
            <p:ph type="subTitle" idx="13"/>
          </p:nvPr>
        </p:nvSpPr>
        <p:spPr>
          <a:xfrm>
            <a:off x="715623" y="400040"/>
            <a:ext cx="5605277" cy="458435"/>
          </a:xfrm>
        </p:spPr>
        <p:txBody>
          <a:bodyPr anchor="ctr">
            <a:normAutofit/>
          </a:bodyPr>
          <a:lstStyle>
            <a:lvl1pPr marL="0" indent="0" algn="l">
              <a:buNone/>
              <a:defRPr sz="14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6" name="Content Placeholder 2"/>
          <p:cNvSpPr>
            <a:spLocks noGrp="1"/>
          </p:cNvSpPr>
          <p:nvPr>
            <p:ph idx="1" hasCustomPrompt="1"/>
          </p:nvPr>
        </p:nvSpPr>
        <p:spPr>
          <a:xfrm>
            <a:off x="628650" y="1188385"/>
            <a:ext cx="7886700" cy="4755355"/>
          </a:xfrm>
        </p:spPr>
        <p:txBody>
          <a:bodyPr>
            <a:normAutofit/>
          </a:bodyPr>
          <a:lstStyle>
            <a:lvl1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777007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Manufacturing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005840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0" y="6590653"/>
            <a:ext cx="9144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581" y="6650830"/>
            <a:ext cx="20574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8884" y="5727700"/>
            <a:ext cx="933340" cy="647673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852783" y="70130"/>
            <a:ext cx="4889649" cy="557215"/>
          </a:xfrm>
        </p:spPr>
        <p:txBody>
          <a:bodyPr>
            <a:normAutofit/>
          </a:bodyPr>
          <a:lstStyle>
            <a:lvl1pPr algn="l">
              <a:defRPr sz="24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5" name="Subtitle 2"/>
          <p:cNvSpPr>
            <a:spLocks noGrp="1"/>
          </p:cNvSpPr>
          <p:nvPr>
            <p:ph type="subTitle" idx="13"/>
          </p:nvPr>
        </p:nvSpPr>
        <p:spPr>
          <a:xfrm>
            <a:off x="852783" y="400040"/>
            <a:ext cx="4889649" cy="458435"/>
          </a:xfrm>
        </p:spPr>
        <p:txBody>
          <a:bodyPr anchor="ctr">
            <a:normAutofit/>
          </a:bodyPr>
          <a:lstStyle>
            <a:lvl1pPr marL="0" indent="0" algn="l">
              <a:buNone/>
              <a:defRPr sz="14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6" name="Content Placeholder 2"/>
          <p:cNvSpPr>
            <a:spLocks noGrp="1"/>
          </p:cNvSpPr>
          <p:nvPr>
            <p:ph idx="1" hasCustomPrompt="1"/>
          </p:nvPr>
        </p:nvSpPr>
        <p:spPr>
          <a:xfrm>
            <a:off x="628650" y="1188385"/>
            <a:ext cx="7886700" cy="4755355"/>
          </a:xfrm>
        </p:spPr>
        <p:txBody>
          <a:bodyPr>
            <a:normAutofit/>
          </a:bodyPr>
          <a:lstStyle>
            <a:lvl1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485027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F27F3A-B3E9-41ED-AF8F-A365F10BB6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61046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79" r:id="rId9"/>
    <p:sldLayoutId id="2147483680" r:id="rId10"/>
    <p:sldLayoutId id="2147483669" r:id="rId11"/>
    <p:sldLayoutId id="2147483670" r:id="rId12"/>
    <p:sldLayoutId id="2147483671" r:id="rId13"/>
    <p:sldLayoutId id="2147483672" r:id="rId14"/>
    <p:sldLayoutId id="2147483673" r:id="rId15"/>
    <p:sldLayoutId id="2147483674" r:id="rId16"/>
    <p:sldLayoutId id="2147483681" r:id="rId17"/>
    <p:sldLayoutId id="2147483682" r:id="rId18"/>
    <p:sldLayoutId id="2147483675" r:id="rId19"/>
    <p:sldLayoutId id="2147483683" r:id="rId20"/>
    <p:sldLayoutId id="2147483684" r:id="rId21"/>
    <p:sldLayoutId id="2147483676" r:id="rId22"/>
    <p:sldLayoutId id="2147483677" r:id="rId23"/>
    <p:sldLayoutId id="2147483678" r:id="rId24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mailto:Kim.Nimmer@ncdenr.gov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96731" y="3733853"/>
            <a:ext cx="5017926" cy="713497"/>
          </a:xfrm>
        </p:spPr>
        <p:txBody>
          <a:bodyPr>
            <a:normAutofit fontScale="90000"/>
          </a:bodyPr>
          <a:lstStyle/>
          <a:p>
            <a:r>
              <a:rPr lang="en-US" dirty="0"/>
              <a:t>Department of Environmental Quality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62868" y="2348512"/>
            <a:ext cx="5851789" cy="614779"/>
          </a:xfrm>
        </p:spPr>
        <p:txBody>
          <a:bodyPr/>
          <a:lstStyle/>
          <a:p>
            <a:r>
              <a:rPr lang="en-US" dirty="0"/>
              <a:t>Water Allocation Committee	 January 10, 2018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21113" y="660524"/>
            <a:ext cx="54789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>
                <a:solidFill>
                  <a:schemeClr val="accent3">
                    <a:lumMod val="75000"/>
                  </a:schemeClr>
                </a:solidFill>
                <a:latin typeface="+mj-lt"/>
              </a:rPr>
              <a:t>Interbasin Transfer Program Update</a:t>
            </a:r>
          </a:p>
        </p:txBody>
      </p:sp>
    </p:spTree>
    <p:extLst>
      <p:ext uri="{BB962C8B-B14F-4D97-AF65-F5344CB8AC3E}">
        <p14:creationId xmlns:p14="http://schemas.microsoft.com/office/powerpoint/2010/main" val="28513629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Proposed Project Description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2</a:t>
            </a:fld>
            <a:endParaRPr lang="en-US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34847192"/>
              </p:ext>
            </p:extLst>
          </p:nvPr>
        </p:nvGraphicFramePr>
        <p:xfrm>
          <a:off x="628650" y="1228725"/>
          <a:ext cx="7886700" cy="27241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5677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32992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000" b="1" dirty="0">
                          <a:effectLst/>
                        </a:rPr>
                        <a:t>Primary Applicant:</a:t>
                      </a:r>
                      <a:endParaRPr lang="en-US" sz="2000" dirty="0">
                        <a:effectLst/>
                      </a:endParaRPr>
                    </a:p>
                  </a:txBody>
                  <a:tcPr marL="47625" marR="47625" marT="28575" marB="28575" anchor="ctr"/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effectLst/>
                        </a:rPr>
                        <a:t>Pender County</a:t>
                      </a:r>
                    </a:p>
                  </a:txBody>
                  <a:tcPr marL="47625" marR="47625" marT="28575" marB="28575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dirty="0">
                          <a:effectLst/>
                        </a:rPr>
                        <a:t>Source Basin:</a:t>
                      </a:r>
                      <a:endParaRPr lang="en-US" sz="2000" dirty="0">
                        <a:effectLst/>
                      </a:endParaRPr>
                    </a:p>
                  </a:txBody>
                  <a:tcPr marL="47625" marR="47625" marT="28575" marB="28575" anchor="ctr"/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effectLst/>
                        </a:rPr>
                        <a:t>Cape</a:t>
                      </a:r>
                      <a:r>
                        <a:rPr lang="en-US" sz="2400" baseline="0" dirty="0">
                          <a:effectLst/>
                        </a:rPr>
                        <a:t> Fear River</a:t>
                      </a:r>
                      <a:endParaRPr lang="en-US" sz="2400" dirty="0">
                        <a:effectLst/>
                      </a:endParaRPr>
                    </a:p>
                  </a:txBody>
                  <a:tcPr marL="47625" marR="47625" marT="28575" marB="28575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dirty="0">
                          <a:effectLst/>
                        </a:rPr>
                        <a:t>Receiving Basin:</a:t>
                      </a:r>
                      <a:endParaRPr lang="en-US" sz="2000" dirty="0">
                        <a:effectLst/>
                      </a:endParaRPr>
                    </a:p>
                  </a:txBody>
                  <a:tcPr marL="47625" marR="47625" marT="28575" marB="28575" anchor="ctr"/>
                </a:tc>
                <a:tc>
                  <a:txBody>
                    <a:bodyPr/>
                    <a:lstStyle/>
                    <a:p>
                      <a:r>
                        <a:rPr lang="en-US" sz="2400" baseline="0" dirty="0">
                          <a:effectLst/>
                        </a:rPr>
                        <a:t>Northeast Cape Fear River, </a:t>
                      </a:r>
                      <a:r>
                        <a:rPr lang="en-US" sz="2400" dirty="0">
                          <a:effectLst/>
                        </a:rPr>
                        <a:t>South</a:t>
                      </a:r>
                      <a:r>
                        <a:rPr lang="en-US" sz="2400" baseline="0" dirty="0">
                          <a:effectLst/>
                        </a:rPr>
                        <a:t> River, &amp; New River</a:t>
                      </a:r>
                      <a:endParaRPr lang="en-US" sz="2400" dirty="0">
                        <a:effectLst/>
                      </a:endParaRPr>
                    </a:p>
                  </a:txBody>
                  <a:tcPr marL="47625" marR="47625" marT="28575" marB="28575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dirty="0">
                          <a:effectLst/>
                        </a:rPr>
                        <a:t>Grandfathered Allowance</a:t>
                      </a:r>
                      <a:r>
                        <a:rPr lang="en-US" sz="2000" b="1" baseline="0" dirty="0">
                          <a:effectLst/>
                        </a:rPr>
                        <a:t>: </a:t>
                      </a:r>
                      <a:endParaRPr lang="en-US" sz="2000" b="1" dirty="0">
                        <a:effectLst/>
                      </a:endParaRPr>
                    </a:p>
                  </a:txBody>
                  <a:tcPr marL="47625" marR="47625" marT="28575" marB="28575" anchor="ctr"/>
                </a:tc>
                <a:tc>
                  <a:txBody>
                    <a:bodyPr/>
                    <a:lstStyle/>
                    <a:p>
                      <a:r>
                        <a:rPr lang="en-US" sz="2400" b="0" dirty="0">
                          <a:effectLst/>
                        </a:rPr>
                        <a:t>N/A</a:t>
                      </a:r>
                    </a:p>
                  </a:txBody>
                  <a:tcPr marL="47625" marR="47625" marT="28575" marB="28575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dirty="0">
                          <a:effectLst/>
                        </a:rPr>
                        <a:t>Total Requested IBT </a:t>
                      </a:r>
                    </a:p>
                    <a:p>
                      <a:r>
                        <a:rPr lang="en-US" sz="2000" b="1" dirty="0">
                          <a:effectLst/>
                        </a:rPr>
                        <a:t>(2045 Demands):</a:t>
                      </a:r>
                    </a:p>
                  </a:txBody>
                  <a:tcPr marL="47625" marR="47625" marT="28575" marB="28575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b="1" dirty="0">
                          <a:effectLst/>
                        </a:rPr>
                        <a:t>14.5 MGD </a:t>
                      </a:r>
                      <a:r>
                        <a:rPr kumimoji="0" lang="en-US" sz="2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</a:rPr>
                        <a:t>(</a:t>
                      </a:r>
                      <a:r>
                        <a:rPr kumimoji="0" lang="en-US" sz="2000" b="1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</a:rPr>
                        <a:t>avg</a:t>
                      </a:r>
                      <a:r>
                        <a:rPr kumimoji="0" lang="en-US" sz="2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</a:rPr>
                        <a:t> day/max </a:t>
                      </a:r>
                      <a:r>
                        <a:rPr kumimoji="0" lang="en-US" sz="2000" b="1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</a:rPr>
                        <a:t>mth</a:t>
                      </a:r>
                      <a:r>
                        <a:rPr kumimoji="0" lang="en-US" sz="2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</a:rPr>
                        <a:t>)</a:t>
                      </a:r>
                      <a:endParaRPr kumimoji="0" lang="en-US" sz="3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</a:endParaRPr>
                    </a:p>
                  </a:txBody>
                  <a:tcPr marL="47625" marR="47625" marT="28575" marB="28575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8" name="Title 1"/>
          <p:cNvSpPr txBox="1">
            <a:spLocks/>
          </p:cNvSpPr>
          <p:nvPr/>
        </p:nvSpPr>
        <p:spPr>
          <a:xfrm>
            <a:off x="123375" y="6001655"/>
            <a:ext cx="3751943" cy="3710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i="1" kern="1200">
                <a:solidFill>
                  <a:srgbClr val="288DC2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l"/>
            <a:r>
              <a:rPr lang="en-US" sz="1800" dirty="0"/>
              <a:t>Department of Environmental Quality</a:t>
            </a: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628650" y="4376890"/>
            <a:ext cx="7886700" cy="5445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77859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600" kern="1200">
                <a:solidFill>
                  <a:srgbClr val="77859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600" kern="1200">
                <a:solidFill>
                  <a:srgbClr val="77859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kern="1200">
                <a:solidFill>
                  <a:srgbClr val="77859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kern="1200">
                <a:solidFill>
                  <a:srgbClr val="77859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2" indent="0" algn="ctr">
              <a:buNone/>
            </a:pPr>
            <a:r>
              <a:rPr lang="en-US" sz="2000" dirty="0">
                <a:solidFill>
                  <a:schemeClr val="tx1"/>
                </a:solidFill>
              </a:rPr>
              <a:t>New Certificate, following G.S. 143-215.22L(w)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85006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Pender County and IBT Basins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396" y="833933"/>
            <a:ext cx="7286997" cy="5630861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41502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364" name="Group 4"/>
          <p:cNvGrpSpPr>
            <a:grpSpLocks noChangeAspect="1"/>
          </p:cNvGrpSpPr>
          <p:nvPr/>
        </p:nvGrpSpPr>
        <p:grpSpPr bwMode="auto">
          <a:xfrm>
            <a:off x="356006" y="1440487"/>
            <a:ext cx="8534400" cy="5047217"/>
            <a:chOff x="375" y="1743"/>
            <a:chExt cx="13680" cy="9171"/>
          </a:xfrm>
        </p:grpSpPr>
        <p:sp>
          <p:nvSpPr>
            <p:cNvPr id="15367" name="AutoShape 5"/>
            <p:cNvSpPr>
              <a:spLocks noChangeAspect="1" noChangeArrowheads="1"/>
            </p:cNvSpPr>
            <p:nvPr/>
          </p:nvSpPr>
          <p:spPr bwMode="auto">
            <a:xfrm>
              <a:off x="375" y="1743"/>
              <a:ext cx="13680" cy="9171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endParaRPr lang="en-US" altLang="en-US">
                <a:solidFill>
                  <a:srgbClr val="000000"/>
                </a:solidFill>
              </a:endParaRPr>
            </a:p>
          </p:txBody>
        </p:sp>
        <p:sp>
          <p:nvSpPr>
            <p:cNvPr id="15368" name="Text Box 6"/>
            <p:cNvSpPr txBox="1">
              <a:spLocks noChangeArrowheads="1"/>
            </p:cNvSpPr>
            <p:nvPr/>
          </p:nvSpPr>
          <p:spPr bwMode="auto">
            <a:xfrm>
              <a:off x="616" y="2704"/>
              <a:ext cx="13315" cy="36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marL="288925" indent="-288925"/>
              <a:r>
                <a:rPr lang="en-US" altLang="en-US" sz="2000" dirty="0">
                  <a:solidFill>
                    <a:srgbClr val="000000"/>
                  </a:solidFill>
                  <a:latin typeface="Arial Narrow" pitchFamily="34" charset="0"/>
                </a:rPr>
                <a:t>II. </a:t>
              </a:r>
              <a:r>
                <a:rPr lang="en-US" altLang="en-US" sz="2000" u="sng" dirty="0">
                  <a:solidFill>
                    <a:srgbClr val="000000"/>
                  </a:solidFill>
                  <a:latin typeface="Arial Narrow" pitchFamily="34" charset="0"/>
                </a:rPr>
                <a:t>Applicant submits draft environmental document (EA) pursuant to State Environmental Policy Act (SEPA)</a:t>
              </a:r>
              <a:endParaRPr lang="en-US" altLang="en-US" sz="2000" u="sng" dirty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15371" name="Text Box 9"/>
            <p:cNvSpPr txBox="1">
              <a:spLocks noChangeArrowheads="1"/>
            </p:cNvSpPr>
            <p:nvPr/>
          </p:nvSpPr>
          <p:spPr bwMode="auto">
            <a:xfrm>
              <a:off x="616" y="1897"/>
              <a:ext cx="11917" cy="36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r>
                <a:rPr lang="en-US" altLang="en-US" sz="2000" dirty="0">
                  <a:solidFill>
                    <a:srgbClr val="000000"/>
                  </a:solidFill>
                  <a:latin typeface="Arial Narrow" pitchFamily="34" charset="0"/>
                </a:rPr>
                <a:t>I. </a:t>
              </a:r>
              <a:r>
                <a:rPr lang="en-US" altLang="en-US" sz="2000" u="sng" dirty="0">
                  <a:solidFill>
                    <a:srgbClr val="000000"/>
                  </a:solidFill>
                  <a:latin typeface="Arial Narrow" pitchFamily="34" charset="0"/>
                </a:rPr>
                <a:t>Applicant submits Notice of Intent to file a petition</a:t>
              </a:r>
              <a:endParaRPr lang="en-US" altLang="en-US" u="sng" dirty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15376" name="Text Box 14"/>
            <p:cNvSpPr txBox="1">
              <a:spLocks noChangeArrowheads="1"/>
            </p:cNvSpPr>
            <p:nvPr/>
          </p:nvSpPr>
          <p:spPr bwMode="auto">
            <a:xfrm>
              <a:off x="6215" y="4284"/>
              <a:ext cx="2909" cy="1546"/>
            </a:xfrm>
            <a:prstGeom prst="rect">
              <a:avLst/>
            </a:prstGeom>
            <a:noFill/>
            <a:ln w="3175">
              <a:solidFill>
                <a:schemeClr val="tx1"/>
              </a:solidFill>
              <a:miter lim="800000"/>
              <a:headEnd/>
              <a:tailEnd/>
            </a:ln>
            <a:extLst/>
          </p:spPr>
          <p:txBody>
            <a:bodyPr tIns="91440" bIns="91440"/>
            <a:lstStyle>
              <a:lvl1pPr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ctr"/>
              <a:r>
                <a:rPr lang="en-US" altLang="en-US" sz="1400" dirty="0">
                  <a:solidFill>
                    <a:srgbClr val="000000"/>
                  </a:solidFill>
                  <a:latin typeface="Arial Narrow" pitchFamily="34" charset="0"/>
                </a:rPr>
                <a:t>NCDEQ issues finding of no significant impact (FONSI)</a:t>
              </a:r>
            </a:p>
          </p:txBody>
        </p:sp>
        <p:sp>
          <p:nvSpPr>
            <p:cNvPr id="15377" name="Text Box 15"/>
            <p:cNvSpPr txBox="1">
              <a:spLocks noChangeArrowheads="1"/>
            </p:cNvSpPr>
            <p:nvPr/>
          </p:nvSpPr>
          <p:spPr bwMode="auto">
            <a:xfrm>
              <a:off x="613" y="6434"/>
              <a:ext cx="7189" cy="74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r>
                <a:rPr lang="en-US" altLang="en-US" sz="2000" dirty="0">
                  <a:solidFill>
                    <a:srgbClr val="000000"/>
                  </a:solidFill>
                  <a:latin typeface="Arial Narrow" pitchFamily="34" charset="0"/>
                </a:rPr>
                <a:t>III. </a:t>
              </a:r>
              <a:r>
                <a:rPr lang="en-US" altLang="en-US" sz="2000" u="sng" dirty="0">
                  <a:solidFill>
                    <a:srgbClr val="000000"/>
                  </a:solidFill>
                  <a:latin typeface="Arial Narrow" pitchFamily="34" charset="0"/>
                </a:rPr>
                <a:t>Applicant submits petition</a:t>
              </a:r>
              <a:endParaRPr lang="en-US" altLang="en-US" sz="2000" u="sng" dirty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15379" name="Text Box 17"/>
            <p:cNvSpPr txBox="1">
              <a:spLocks noChangeArrowheads="1"/>
            </p:cNvSpPr>
            <p:nvPr/>
          </p:nvSpPr>
          <p:spPr bwMode="auto">
            <a:xfrm>
              <a:off x="1537" y="7333"/>
              <a:ext cx="1835" cy="2684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tIns="91440" bIns="9144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ctr"/>
              <a:r>
                <a:rPr lang="en-US" altLang="en-US" sz="1400" dirty="0">
                  <a:solidFill>
                    <a:srgbClr val="000000"/>
                  </a:solidFill>
                  <a:latin typeface="Arial Narrow" pitchFamily="34" charset="0"/>
                </a:rPr>
                <a:t>Public notice of petition and 30-day notice of hearing</a:t>
              </a:r>
              <a:endParaRPr lang="en-US" altLang="en-US" sz="1400" dirty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15380" name="Text Box 18"/>
            <p:cNvSpPr txBox="1">
              <a:spLocks noChangeArrowheads="1"/>
            </p:cNvSpPr>
            <p:nvPr/>
          </p:nvSpPr>
          <p:spPr bwMode="auto">
            <a:xfrm>
              <a:off x="4862" y="7921"/>
              <a:ext cx="2341" cy="1054"/>
            </a:xfrm>
            <a:prstGeom prst="rect">
              <a:avLst/>
            </a:prstGeom>
            <a:solidFill>
              <a:schemeClr val="accent1">
                <a:lumMod val="60000"/>
                <a:lumOff val="40000"/>
                <a:alpha val="54117"/>
              </a:schemeClr>
            </a:solidFill>
            <a:ln w="9525" algn="ctr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tIns="91440" bIns="91440"/>
            <a:lstStyle>
              <a:lvl1pPr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ctr"/>
              <a:r>
                <a:rPr lang="en-US" altLang="en-US" sz="1400" dirty="0">
                  <a:solidFill>
                    <a:srgbClr val="000000"/>
                  </a:solidFill>
                  <a:latin typeface="Arial Narrow" pitchFamily="34" charset="0"/>
                </a:rPr>
                <a:t>Public hearing on the petition</a:t>
              </a:r>
            </a:p>
          </p:txBody>
        </p:sp>
        <p:sp>
          <p:nvSpPr>
            <p:cNvPr id="15381" name="Text Box 19"/>
            <p:cNvSpPr txBox="1">
              <a:spLocks noChangeArrowheads="1"/>
            </p:cNvSpPr>
            <p:nvPr/>
          </p:nvSpPr>
          <p:spPr bwMode="auto">
            <a:xfrm>
              <a:off x="8623" y="7161"/>
              <a:ext cx="1895" cy="2293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tIns="91440" bIns="9144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ctr"/>
              <a:r>
                <a:rPr lang="en-US" altLang="en-US" sz="1400" dirty="0">
                  <a:solidFill>
                    <a:srgbClr val="000000"/>
                  </a:solidFill>
                  <a:latin typeface="Arial Narrow" pitchFamily="34" charset="0"/>
                </a:rPr>
                <a:t>Comments accepted for 30 days after hearing</a:t>
              </a:r>
              <a:endParaRPr lang="en-US" altLang="en-US" sz="1400" dirty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15382" name="Text Box 20"/>
            <p:cNvSpPr txBox="1">
              <a:spLocks noChangeArrowheads="1"/>
            </p:cNvSpPr>
            <p:nvPr/>
          </p:nvSpPr>
          <p:spPr bwMode="auto">
            <a:xfrm>
              <a:off x="11482" y="6821"/>
              <a:ext cx="1849" cy="2293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tIns="91440" bIns="9144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ctr"/>
              <a:r>
                <a:rPr lang="en-US" altLang="en-US" sz="1400" dirty="0">
                  <a:solidFill>
                    <a:srgbClr val="000000"/>
                  </a:solidFill>
                  <a:latin typeface="Arial Narrow" pitchFamily="34" charset="0"/>
                </a:rPr>
                <a:t>NCDEQ prepares written response to comments</a:t>
              </a:r>
              <a:endParaRPr lang="en-US" altLang="en-US" sz="1400" dirty="0">
                <a:solidFill>
                  <a:srgbClr val="000000"/>
                </a:solidFill>
                <a:latin typeface="Arial" charset="0"/>
              </a:endParaRPr>
            </a:p>
          </p:txBody>
        </p:sp>
        <p:sp>
          <p:nvSpPr>
            <p:cNvPr id="15383" name="Text Box 21"/>
            <p:cNvSpPr txBox="1">
              <a:spLocks noChangeArrowheads="1"/>
            </p:cNvSpPr>
            <p:nvPr/>
          </p:nvSpPr>
          <p:spPr bwMode="auto">
            <a:xfrm>
              <a:off x="7351" y="9739"/>
              <a:ext cx="5980" cy="881"/>
            </a:xfrm>
            <a:prstGeom prst="rect">
              <a:avLst/>
            </a:prstGeom>
            <a:solidFill>
              <a:srgbClr val="FFC000"/>
            </a:solidFill>
            <a:ln w="9525" algn="ctr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tIns="91440" bIns="91440"/>
            <a:lstStyle>
              <a:lvl1pPr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algn="ctr"/>
              <a:r>
                <a:rPr lang="en-US" altLang="en-US" sz="2000" dirty="0">
                  <a:solidFill>
                    <a:srgbClr val="000000"/>
                  </a:solidFill>
                  <a:latin typeface="Arial Narrow" pitchFamily="34" charset="0"/>
                </a:rPr>
                <a:t>EMC issues final determination</a:t>
              </a:r>
            </a:p>
          </p:txBody>
        </p:sp>
      </p:grpSp>
      <p:sp>
        <p:nvSpPr>
          <p:cNvPr id="39" name="Rectangle 2"/>
          <p:cNvSpPr>
            <a:spLocks noGrp="1" noChangeArrowheads="1"/>
          </p:cNvSpPr>
          <p:nvPr>
            <p:ph type="title"/>
          </p:nvPr>
        </p:nvSpPr>
        <p:spPr>
          <a:xfrm>
            <a:off x="453808" y="297487"/>
            <a:ext cx="8229600" cy="1143000"/>
          </a:xfrm>
        </p:spPr>
        <p:txBody>
          <a:bodyPr>
            <a:noAutofit/>
          </a:bodyPr>
          <a:lstStyle/>
          <a:p>
            <a:pPr lvl="0">
              <a:defRPr/>
            </a:pPr>
            <a:r>
              <a:rPr lang="en-US" sz="3200" dirty="0"/>
              <a:t>IBT Process § 143-215.22L(w)</a:t>
            </a:r>
            <a:br>
              <a:rPr lang="en-US" sz="3200" dirty="0"/>
            </a:br>
            <a:r>
              <a:rPr lang="en-US" sz="2000" dirty="0"/>
              <a:t>Requirements for Coastal Counties</a:t>
            </a:r>
            <a:br>
              <a:rPr lang="en-US" sz="2000" dirty="0"/>
            </a:br>
            <a:endParaRPr lang="en-US" sz="2000" dirty="0"/>
          </a:p>
        </p:txBody>
      </p:sp>
      <p:cxnSp>
        <p:nvCxnSpPr>
          <p:cNvPr id="145" name="Straight Connector 144"/>
          <p:cNvCxnSpPr/>
          <p:nvPr/>
        </p:nvCxnSpPr>
        <p:spPr>
          <a:xfrm>
            <a:off x="453808" y="1440487"/>
            <a:ext cx="8154937" cy="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Text Box 14"/>
          <p:cNvSpPr txBox="1">
            <a:spLocks noChangeArrowheads="1"/>
          </p:cNvSpPr>
          <p:nvPr/>
        </p:nvSpPr>
        <p:spPr bwMode="auto">
          <a:xfrm>
            <a:off x="1080931" y="2817368"/>
            <a:ext cx="1957668" cy="848729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  <a:extLst/>
        </p:spPr>
        <p:txBody>
          <a:bodyPr tIns="91440" bIns="91440"/>
          <a:lstStyle>
            <a:lvl1pPr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/>
            <a:r>
              <a:rPr lang="en-US" altLang="en-US" sz="1400" dirty="0">
                <a:solidFill>
                  <a:srgbClr val="000000"/>
                </a:solidFill>
                <a:latin typeface="Arial Narrow" pitchFamily="34" charset="0"/>
              </a:rPr>
              <a:t>Applicant submits EA to NCDEQ for review and comment</a:t>
            </a:r>
            <a:endParaRPr lang="en-US" altLang="en-US" sz="1400" dirty="0">
              <a:solidFill>
                <a:srgbClr val="000000"/>
              </a:solidFill>
              <a:latin typeface="Arial" charset="0"/>
            </a:endParaRPr>
          </a:p>
        </p:txBody>
      </p:sp>
      <p:cxnSp>
        <p:nvCxnSpPr>
          <p:cNvPr id="3" name="Straight Arrow Connector 2"/>
          <p:cNvCxnSpPr/>
          <p:nvPr/>
        </p:nvCxnSpPr>
        <p:spPr>
          <a:xfrm>
            <a:off x="3038599" y="3241732"/>
            <a:ext cx="960561" cy="0"/>
          </a:xfrm>
          <a:prstGeom prst="straightConnector1">
            <a:avLst/>
          </a:prstGeom>
          <a:ln w="22225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Arrow Connector 4"/>
          <p:cNvCxnSpPr/>
          <p:nvPr/>
        </p:nvCxnSpPr>
        <p:spPr>
          <a:xfrm>
            <a:off x="2183017" y="5180605"/>
            <a:ext cx="916946" cy="1"/>
          </a:xfrm>
          <a:prstGeom prst="straightConnector1">
            <a:avLst/>
          </a:prstGeom>
          <a:ln w="22225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>
            <a:off x="4568608" y="5151783"/>
            <a:ext cx="891318" cy="0"/>
          </a:xfrm>
          <a:prstGeom prst="straightConnector1">
            <a:avLst/>
          </a:prstGeom>
          <a:ln w="22225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>
            <a:off x="6624409" y="5164702"/>
            <a:ext cx="609600" cy="0"/>
          </a:xfrm>
          <a:prstGeom prst="straightConnector1">
            <a:avLst/>
          </a:prstGeom>
          <a:ln w="22225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>
            <a:off x="7810767" y="5535131"/>
            <a:ext cx="0" cy="304800"/>
          </a:xfrm>
          <a:prstGeom prst="straightConnector1">
            <a:avLst/>
          </a:prstGeom>
          <a:ln w="22225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 Box 14"/>
          <p:cNvSpPr txBox="1">
            <a:spLocks noChangeArrowheads="1"/>
          </p:cNvSpPr>
          <p:nvPr/>
        </p:nvSpPr>
        <p:spPr bwMode="auto">
          <a:xfrm>
            <a:off x="6573391" y="2712814"/>
            <a:ext cx="1865340" cy="116286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3175">
            <a:solidFill>
              <a:schemeClr val="tx1"/>
            </a:solidFill>
            <a:miter lim="800000"/>
            <a:headEnd/>
            <a:tailEnd/>
          </a:ln>
          <a:extLst/>
        </p:spPr>
        <p:txBody>
          <a:bodyPr tIns="91440" bIns="91440"/>
          <a:lstStyle>
            <a:lvl1pPr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/>
            <a:r>
              <a:rPr lang="en-US" altLang="en-US" sz="1400" dirty="0">
                <a:solidFill>
                  <a:srgbClr val="000000"/>
                </a:solidFill>
                <a:latin typeface="Arial Narrow" pitchFamily="34" charset="0"/>
              </a:rPr>
              <a:t>EA and FONSI published for 30-day review/comment period through State Clearinghouse</a:t>
            </a:r>
          </a:p>
        </p:txBody>
      </p:sp>
      <p:cxnSp>
        <p:nvCxnSpPr>
          <p:cNvPr id="22" name="Straight Arrow Connector 21"/>
          <p:cNvCxnSpPr/>
          <p:nvPr/>
        </p:nvCxnSpPr>
        <p:spPr>
          <a:xfrm>
            <a:off x="5814154" y="3225929"/>
            <a:ext cx="759237" cy="14751"/>
          </a:xfrm>
          <a:prstGeom prst="straightConnector1">
            <a:avLst/>
          </a:prstGeom>
          <a:ln w="22225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292057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Current Status and Steps Forward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556747"/>
            <a:ext cx="7886700" cy="4133693"/>
          </a:xfrm>
        </p:spPr>
        <p:txBody>
          <a:bodyPr/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dirty="0"/>
              <a:t>Petition, Water Conservation Plan, and Drought Management Plan were finalized and determined to be adequate at the end of November 2017.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dirty="0"/>
              <a:t>In December, the Petition and related documents were published for public review through State Clearinghouse along with a 30-day notice for the public hearing.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dirty="0"/>
              <a:t>Public hearing to be held Thursday, January 18, 2018 in Burgaw.  Commissioner Keen will be hearing officer.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dirty="0"/>
              <a:t>Final determination from EMC anticipated at May 10, 2018 meeting.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123375" y="6001655"/>
            <a:ext cx="3751943" cy="3710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i="1" kern="1200">
                <a:solidFill>
                  <a:srgbClr val="288DC2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l"/>
            <a:r>
              <a:rPr lang="en-US" sz="1800" dirty="0"/>
              <a:t>Department of Environmental Quality</a:t>
            </a:r>
          </a:p>
        </p:txBody>
      </p:sp>
    </p:spTree>
    <p:extLst>
      <p:ext uri="{BB962C8B-B14F-4D97-AF65-F5344CB8AC3E}">
        <p14:creationId xmlns:p14="http://schemas.microsoft.com/office/powerpoint/2010/main" val="12134810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Contact Information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123375" y="6001655"/>
            <a:ext cx="3751943" cy="3710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i="1" kern="1200">
                <a:solidFill>
                  <a:srgbClr val="288DC2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l"/>
            <a:r>
              <a:rPr lang="en-US" sz="1800" dirty="0"/>
              <a:t>Department of Environmental Quality</a:t>
            </a:r>
          </a:p>
        </p:txBody>
      </p:sp>
      <p:sp>
        <p:nvSpPr>
          <p:cNvPr id="2" name="Rectangle 1"/>
          <p:cNvSpPr/>
          <p:nvPr/>
        </p:nvSpPr>
        <p:spPr>
          <a:xfrm>
            <a:off x="2286000" y="2586597"/>
            <a:ext cx="4572000" cy="1366528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>
              <a:spcBef>
                <a:spcPct val="20000"/>
              </a:spcBef>
            </a:pPr>
            <a:r>
              <a:rPr lang="en-US" b="1" dirty="0">
                <a:solidFill>
                  <a:prstClr val="black"/>
                </a:solidFill>
                <a:latin typeface="Calibri"/>
              </a:rPr>
              <a:t>Kim Nimmer</a:t>
            </a:r>
          </a:p>
          <a:p>
            <a:pPr lvl="0" algn="ctr">
              <a:spcBef>
                <a:spcPct val="20000"/>
              </a:spcBef>
            </a:pPr>
            <a:r>
              <a:rPr lang="en-US" b="1" dirty="0">
                <a:solidFill>
                  <a:prstClr val="black"/>
                </a:solidFill>
                <a:latin typeface="Calibri"/>
              </a:rPr>
              <a:t>NCDEQ - Division of Water Resources</a:t>
            </a:r>
          </a:p>
          <a:p>
            <a:pPr lvl="0" algn="ctr">
              <a:spcBef>
                <a:spcPct val="20000"/>
              </a:spcBef>
            </a:pPr>
            <a:r>
              <a:rPr lang="en-US" b="1" dirty="0">
                <a:solidFill>
                  <a:prstClr val="black">
                    <a:tint val="75000"/>
                  </a:prstClr>
                </a:solidFill>
                <a:latin typeface="Calibri"/>
                <a:hlinkClick r:id="rId3"/>
              </a:rPr>
              <a:t>kim.nimmer@ncdenr.gov</a:t>
            </a:r>
            <a:endParaRPr lang="en-US" b="1" dirty="0">
              <a:solidFill>
                <a:prstClr val="black">
                  <a:tint val="75000"/>
                </a:prstClr>
              </a:solidFill>
              <a:latin typeface="Calibri"/>
            </a:endParaRPr>
          </a:p>
          <a:p>
            <a:pPr lvl="0" algn="ctr">
              <a:spcBef>
                <a:spcPct val="20000"/>
              </a:spcBef>
            </a:pPr>
            <a:r>
              <a:rPr lang="en-US" b="1" dirty="0">
                <a:solidFill>
                  <a:prstClr val="black"/>
                </a:solidFill>
                <a:latin typeface="Calibri"/>
              </a:rPr>
              <a:t>919-707-9019</a:t>
            </a:r>
          </a:p>
        </p:txBody>
      </p:sp>
    </p:spTree>
    <p:extLst>
      <p:ext uri="{BB962C8B-B14F-4D97-AF65-F5344CB8AC3E}">
        <p14:creationId xmlns:p14="http://schemas.microsoft.com/office/powerpoint/2010/main" val="1654784285"/>
      </p:ext>
    </p:extLst>
  </p:cSld>
  <p:clrMapOvr>
    <a:masterClrMapping/>
  </p:clrMapOvr>
</p:sld>
</file>

<file path=ppt/theme/theme1.xml><?xml version="1.0" encoding="utf-8"?>
<a:theme xmlns:a="http://schemas.openxmlformats.org/drawingml/2006/main" name="2_Office Theme">
  <a:themeElements>
    <a:clrScheme name="NC Brand PPT 04.23.15">
      <a:dk1>
        <a:sysClr val="windowText" lastClr="000000"/>
      </a:dk1>
      <a:lt1>
        <a:srgbClr val="FFFFFF"/>
      </a:lt1>
      <a:dk2>
        <a:srgbClr val="1F497D"/>
      </a:dk2>
      <a:lt2>
        <a:srgbClr val="EEECE1"/>
      </a:lt2>
      <a:accent1>
        <a:srgbClr val="7F9E3F"/>
      </a:accent1>
      <a:accent2>
        <a:srgbClr val="52849C"/>
      </a:accent2>
      <a:accent3>
        <a:srgbClr val="1F497D"/>
      </a:accent3>
      <a:accent4>
        <a:srgbClr val="71C9C5"/>
      </a:accent4>
      <a:accent5>
        <a:srgbClr val="6D2E75"/>
      </a:accent5>
      <a:accent6>
        <a:srgbClr val="F6D888"/>
      </a:accent6>
      <a:hlink>
        <a:srgbClr val="52849C"/>
      </a:hlink>
      <a:folHlink>
        <a:srgbClr val="52849C"/>
      </a:folHlink>
    </a:clrScheme>
    <a:fontScheme name="TNR/Arial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9621</TotalTime>
  <Words>307</Words>
  <Application>Microsoft Office PowerPoint</Application>
  <PresentationFormat>On-screen Show (4:3)</PresentationFormat>
  <Paragraphs>48</Paragraphs>
  <Slides>6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2" baseType="lpstr">
      <vt:lpstr>Arial</vt:lpstr>
      <vt:lpstr>Arial Narrow</vt:lpstr>
      <vt:lpstr>Calibri</vt:lpstr>
      <vt:lpstr>Tahoma</vt:lpstr>
      <vt:lpstr>Times New Roman</vt:lpstr>
      <vt:lpstr>2_Office Theme</vt:lpstr>
      <vt:lpstr>Department of Environmental Quality</vt:lpstr>
      <vt:lpstr>Proposed Project Description</vt:lpstr>
      <vt:lpstr>Pender County and IBT Basins</vt:lpstr>
      <vt:lpstr>IBT Process § 143-215.22L(w) Requirements for Coastal Counties </vt:lpstr>
      <vt:lpstr>Current Status and Steps Forward</vt:lpstr>
      <vt:lpstr>Contact Information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Taryn Dietrich</dc:creator>
  <cp:lastModifiedBy>Nimmer, Kim</cp:lastModifiedBy>
  <cp:revision>97</cp:revision>
  <dcterms:created xsi:type="dcterms:W3CDTF">2015-07-07T20:02:11Z</dcterms:created>
  <dcterms:modified xsi:type="dcterms:W3CDTF">2017-12-18T20:47:36Z</dcterms:modified>
</cp:coreProperties>
</file>