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</p:sldMasterIdLst>
  <p:notesMasterIdLst>
    <p:notesMasterId r:id="rId27"/>
  </p:notesMasterIdLst>
  <p:handoutMasterIdLst>
    <p:handoutMasterId r:id="rId28"/>
  </p:handoutMasterIdLst>
  <p:sldIdLst>
    <p:sldId id="256" r:id="rId5"/>
    <p:sldId id="347" r:id="rId6"/>
    <p:sldId id="308" r:id="rId7"/>
    <p:sldId id="313" r:id="rId8"/>
    <p:sldId id="334" r:id="rId9"/>
    <p:sldId id="330" r:id="rId10"/>
    <p:sldId id="326" r:id="rId11"/>
    <p:sldId id="327" r:id="rId12"/>
    <p:sldId id="335" r:id="rId13"/>
    <p:sldId id="314" r:id="rId14"/>
    <p:sldId id="322" r:id="rId15"/>
    <p:sldId id="337" r:id="rId16"/>
    <p:sldId id="328" r:id="rId17"/>
    <p:sldId id="348" r:id="rId18"/>
    <p:sldId id="340" r:id="rId19"/>
    <p:sldId id="350" r:id="rId20"/>
    <p:sldId id="342" r:id="rId21"/>
    <p:sldId id="349" r:id="rId22"/>
    <p:sldId id="343" r:id="rId23"/>
    <p:sldId id="345" r:id="rId24"/>
    <p:sldId id="346" r:id="rId25"/>
    <p:sldId id="325" r:id="rId26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2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1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216"/>
    </p:cViewPr>
  </p:sorterViewPr>
  <p:notesViewPr>
    <p:cSldViewPr snapToGrid="0">
      <p:cViewPr varScale="1">
        <p:scale>
          <a:sx n="60" d="100"/>
          <a:sy n="60" d="100"/>
        </p:scale>
        <p:origin x="164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88815-1B87-4EAD-A2A9-ED9B199850DA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25EF6-0E6B-4256-9C4F-8B63C9A0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5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6D9D0-2E9B-4F2F-924A-B3B3E9CFCAEC}" type="datetimeFigureOut">
              <a:rPr lang="en-US" smtClean="0"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C487D-E38B-444A-A8D9-A3853809D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2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/>
              <a:t>Submit a Council resolution to fund, implement and comply with the NPDESMS4 Permit conditions and requirements,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/>
              <a:t>Obtain a new 5-year permit, and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/>
              <a:t>Submit a 5-year SWMP detailing the path to full compliance.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0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/>
              <a:t>Submit a Council resolution to fund, implement and comply with the NPDESMS4 Permit conditions and requirements,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/>
              <a:t>Obtain a new 5-year permit, and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/>
              <a:t>Submit a 5-year SWMP detailing the path to full compliance.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4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/>
              <a:t>Submit a Council resolution to fund, implement and comply with the NPDESMS4 Permit conditions and requirements,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/>
              <a:t>Obtain a new 5-year permit, and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1" dirty="0" smtClean="0"/>
              <a:t>Submit a 5-year SWMP detailing the path to full compliance.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C487D-E38B-444A-A8D9-A3853809DE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58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64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01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15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70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34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66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0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4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51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00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0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38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8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40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6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90" r:id="rId4"/>
    <p:sldLayoutId id="2147483678" r:id="rId5"/>
    <p:sldLayoutId id="2147483691" r:id="rId6"/>
    <p:sldLayoutId id="2147483679" r:id="rId7"/>
    <p:sldLayoutId id="2147483692" r:id="rId8"/>
    <p:sldLayoutId id="2147483693" r:id="rId9"/>
    <p:sldLayoutId id="2147483694" r:id="rId10"/>
    <p:sldLayoutId id="2147483680" r:id="rId11"/>
    <p:sldLayoutId id="2147483681" r:id="rId12"/>
    <p:sldLayoutId id="2147483682" r:id="rId13"/>
    <p:sldLayoutId id="2147483688" r:id="rId14"/>
    <p:sldLayoutId id="2147483689" r:id="rId15"/>
    <p:sldLayoutId id="2147483683" r:id="rId16"/>
    <p:sldLayoutId id="2147483695" r:id="rId17"/>
    <p:sldLayoutId id="2147483696" r:id="rId18"/>
    <p:sldLayoutId id="2147483684" r:id="rId19"/>
    <p:sldLayoutId id="2147483697" r:id="rId20"/>
    <p:sldLayoutId id="2147483698" r:id="rId21"/>
    <p:sldLayoutId id="2147483685" r:id="rId22"/>
    <p:sldLayoutId id="2147483686" r:id="rId23"/>
    <p:sldLayoutId id="214748368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1987" y="3091448"/>
            <a:ext cx="10635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NPDES MS4 Permit Compliance &amp; Enforcement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4705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300153"/>
            <a:ext cx="7564211" cy="5572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Happens on the Day(s) of an MS4 Audit?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507" y="1419763"/>
            <a:ext cx="78173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1) Opening Conference</a:t>
            </a: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2) Office Interview</a:t>
            </a:r>
          </a:p>
          <a:p>
            <a:pPr marL="5143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Program </a:t>
            </a:r>
            <a:r>
              <a:rPr lang="en-US" dirty="0"/>
              <a:t>i</a:t>
            </a:r>
            <a:r>
              <a:rPr lang="en-US" dirty="0" smtClean="0"/>
              <a:t>mplementation </a:t>
            </a:r>
            <a:r>
              <a:rPr lang="en-US" dirty="0"/>
              <a:t>q</a:t>
            </a:r>
            <a:r>
              <a:rPr lang="en-US" dirty="0" smtClean="0"/>
              <a:t>uestions </a:t>
            </a:r>
            <a:r>
              <a:rPr lang="en-US" dirty="0"/>
              <a:t>&amp; d</a:t>
            </a:r>
            <a:r>
              <a:rPr lang="en-US" dirty="0" smtClean="0"/>
              <a:t>ocumentation review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3) Site Visits</a:t>
            </a:r>
          </a:p>
          <a:p>
            <a:pPr marL="5143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MS4 industrial facility inspections</a:t>
            </a:r>
          </a:p>
          <a:p>
            <a:pPr marL="5143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Construction site inspections (delegated ESC programs only)</a:t>
            </a:r>
          </a:p>
          <a:p>
            <a:pPr marL="51435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Evaluates how MS4 program </a:t>
            </a:r>
            <a:r>
              <a:rPr lang="en-US" dirty="0"/>
              <a:t>is run, not if sites are in </a:t>
            </a:r>
            <a:r>
              <a:rPr lang="en-US" dirty="0" smtClean="0"/>
              <a:t>compliance</a:t>
            </a:r>
          </a:p>
          <a:p>
            <a:pPr>
              <a:spcAft>
                <a:spcPts val="240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4) DEMLR </a:t>
            </a:r>
            <a:r>
              <a:rPr lang="en-US" b="1" dirty="0">
                <a:solidFill>
                  <a:srgbClr val="002060"/>
                </a:solidFill>
              </a:rPr>
              <a:t>Confers on Preliminary </a:t>
            </a:r>
            <a:r>
              <a:rPr lang="en-US" b="1" dirty="0" smtClean="0">
                <a:solidFill>
                  <a:srgbClr val="002060"/>
                </a:solidFill>
              </a:rPr>
              <a:t>Findings</a:t>
            </a:r>
            <a:endParaRPr lang="en-US" b="1" dirty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solidFill>
                  <a:srgbClr val="002060"/>
                </a:solidFill>
              </a:rPr>
              <a:t>5) Closing </a:t>
            </a:r>
            <a:r>
              <a:rPr lang="en-US" b="1" dirty="0">
                <a:solidFill>
                  <a:srgbClr val="002060"/>
                </a:solidFill>
              </a:rPr>
              <a:t>Conference</a:t>
            </a:r>
          </a:p>
          <a:p>
            <a:pPr marL="5143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Preliminary summary of identified issues</a:t>
            </a:r>
          </a:p>
          <a:p>
            <a:pPr marL="5143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Request for additional documentation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18" y="2137111"/>
            <a:ext cx="2846245" cy="250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14087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260142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How Do You Ace an MS4 Audit?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0510" y="1427918"/>
            <a:ext cx="816073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Stage the meeting – staff, documents, GIS, etc. on hand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Know your program (Permit, SWMP, Annual Reports, implementation)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000" dirty="0" smtClean="0"/>
              <a:t>Demonstrate the permitted program is implemented: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Enforceable local ordinances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Legal agreements with any external parties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MS4 mapping – storm sewer system &amp; outfalls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Inspections, documentation, tracking, SOPs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Documented education, outreach &amp; staff training programs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Dry weather screening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4024">
            <a:off x="438501" y="3377999"/>
            <a:ext cx="2417601" cy="164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1120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310624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Happens After an MS4 Audit?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7427" y="2336968"/>
            <a:ext cx="68539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If the MS4 aced the audit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Receive a Notice of Compliance and an Audit Report within 60 days,</a:t>
            </a:r>
            <a:r>
              <a:rPr lang="en-US" sz="2400" b="1" dirty="0" smtClean="0"/>
              <a:t> </a:t>
            </a:r>
            <a:endParaRPr lang="en-US" sz="2400" b="1" dirty="0"/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Set </a:t>
            </a:r>
            <a:r>
              <a:rPr lang="en-US" sz="2400" b="1" dirty="0" smtClean="0"/>
              <a:t>to work preparing an updated SWMP and permit renewal application.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445" y="2242075"/>
            <a:ext cx="37433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8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779" y="6214088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47870" y="343453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Happens After an MS4 Audit?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9076" y="2179811"/>
            <a:ext cx="72961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If the MS4 DID NOT ace the audit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  <a:p>
            <a:pPr marL="62865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Receive an Audit Report within 60 days, and</a:t>
            </a:r>
          </a:p>
          <a:p>
            <a:pPr marL="62865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/>
              <a:t>Be issued a Notice of Deficiency (NOD) or a Notice of Violation (NOV).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9854">
            <a:off x="702214" y="2506333"/>
            <a:ext cx="2391072" cy="17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779" y="6214088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47870" y="343453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if you detour from the SWMP?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2792" y="4696014"/>
            <a:ext cx="2184354" cy="707886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Notice of Deficiency (NOD)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348379" y="3774600"/>
            <a:ext cx="1966821" cy="70788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Notice of Violation (NOV)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2552501"/>
            <a:ext cx="2595471" cy="1015663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Notice of Recommendation for Enforcement Action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910671" y="1646882"/>
            <a:ext cx="1620702" cy="70788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Civil Penalty Assessment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2" y="1815530"/>
            <a:ext cx="2634633" cy="358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20730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291484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Does the NOD say?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5580" y="1703504"/>
            <a:ext cx="1095919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smtClean="0"/>
              <a:t>The NOD requires the permittee to do 4 things:</a:t>
            </a:r>
          </a:p>
          <a:p>
            <a:pPr marL="74295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Submit a written response to the Notice (30 days)</a:t>
            </a:r>
          </a:p>
          <a:p>
            <a:pPr marL="74295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Conduct a self-audit of the MCMs DEMLR didn’t audit (120 days)</a:t>
            </a:r>
          </a:p>
          <a:p>
            <a:pPr marL="74295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Develop a SWMP addressing all the deficiencies (120 days)</a:t>
            </a:r>
          </a:p>
          <a:p>
            <a:pPr marL="74295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Submit an NPDES MS4 permit application within 30 days of DEMLR approving the SWMP</a:t>
            </a:r>
          </a:p>
        </p:txBody>
      </p:sp>
    </p:spTree>
    <p:extLst>
      <p:ext uri="{BB962C8B-B14F-4D97-AF65-F5344CB8AC3E}">
        <p14:creationId xmlns:p14="http://schemas.microsoft.com/office/powerpoint/2010/main" val="277640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20730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291484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Does the NOD say?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430" y="1532054"/>
            <a:ext cx="1095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smtClean="0"/>
              <a:t>Submittal Timeline for NOD Requirements:</a:t>
            </a:r>
          </a:p>
        </p:txBody>
      </p:sp>
      <p:cxnSp>
        <p:nvCxnSpPr>
          <p:cNvPr id="4" name="Straight Arrow Connector 3"/>
          <p:cNvCxnSpPr>
            <a:endCxn id="25" idx="1"/>
          </p:cNvCxnSpPr>
          <p:nvPr/>
        </p:nvCxnSpPr>
        <p:spPr>
          <a:xfrm>
            <a:off x="832755" y="3303806"/>
            <a:ext cx="9559482" cy="50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2755" y="2965668"/>
            <a:ext cx="0" cy="125198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8875" y="4217656"/>
            <a:ext cx="102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Receipt of NOD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299605" y="2965668"/>
            <a:ext cx="4080" cy="125198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446248" y="2965668"/>
            <a:ext cx="6132" cy="125198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081406" y="3006213"/>
            <a:ext cx="9523" cy="1211443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75546" y="2566227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21657" y="4220202"/>
            <a:ext cx="1200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 written response to NOD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142466" y="2600478"/>
            <a:ext cx="607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81666" y="4220202"/>
            <a:ext cx="1662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Conduct a self-audit and develop a SWMP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560086" y="4220202"/>
            <a:ext cx="1539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 MS4 permit application &amp; final SWMP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392237" y="3124229"/>
            <a:ext cx="103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DAYS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601634" y="2945921"/>
            <a:ext cx="3392" cy="127173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43066" y="4217656"/>
            <a:ext cx="1200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DEMLR approves SWMP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851891" y="2595639"/>
            <a:ext cx="478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32" name="Curved Down Arrow 31"/>
          <p:cNvSpPr/>
          <p:nvPr/>
        </p:nvSpPr>
        <p:spPr>
          <a:xfrm>
            <a:off x="5855151" y="2677073"/>
            <a:ext cx="1377941" cy="414313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urved Down Arrow 32"/>
          <p:cNvSpPr/>
          <p:nvPr/>
        </p:nvSpPr>
        <p:spPr>
          <a:xfrm rot="10800000">
            <a:off x="5814791" y="3521314"/>
            <a:ext cx="1427825" cy="450609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20730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291484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Does the NOV say?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430" y="1532054"/>
            <a:ext cx="1095919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smtClean="0"/>
              <a:t>The NOV requires the permittee to do 5 things:</a:t>
            </a:r>
          </a:p>
          <a:p>
            <a:pPr marL="74295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Submit a written response to the Notice (30 days)</a:t>
            </a:r>
          </a:p>
          <a:p>
            <a:pPr marL="74295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66"/>
                </a:solidFill>
              </a:rPr>
              <a:t>Adopt a council resolution demonstrating support for a compliant stormwater program (60 days)</a:t>
            </a:r>
            <a:endParaRPr lang="en-US" sz="2400" dirty="0" smtClean="0"/>
          </a:p>
          <a:p>
            <a:pPr marL="74295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Conduct a self-audit of the MCMs DEMLR didn’t audit (120 days)</a:t>
            </a:r>
          </a:p>
          <a:p>
            <a:pPr marL="74295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Develop a SWMP addressing all the deficiencies (120 days)</a:t>
            </a:r>
          </a:p>
          <a:p>
            <a:pPr marL="74295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Submit an NPDES MS4 permit application within 30 days of DEMLR approving the SWMP</a:t>
            </a:r>
          </a:p>
        </p:txBody>
      </p:sp>
    </p:spTree>
    <p:extLst>
      <p:ext uri="{BB962C8B-B14F-4D97-AF65-F5344CB8AC3E}">
        <p14:creationId xmlns:p14="http://schemas.microsoft.com/office/powerpoint/2010/main" val="357082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20730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291484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Does the NOV say?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430" y="1532054"/>
            <a:ext cx="10959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 smtClean="0"/>
              <a:t>Submittal Timeline for NOV Requirements: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32755" y="3189268"/>
            <a:ext cx="9559482" cy="402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2755" y="2891387"/>
            <a:ext cx="0" cy="125198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8405" y="4202440"/>
            <a:ext cx="102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Receipt of NOV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290359" y="2891387"/>
            <a:ext cx="9246" cy="1250083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883477" y="2891387"/>
            <a:ext cx="6804" cy="1250083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851842" y="2891387"/>
            <a:ext cx="588" cy="1251988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500504" y="2878409"/>
            <a:ext cx="2" cy="1278345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075546" y="2509077"/>
            <a:ext cx="514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815949" y="4162424"/>
            <a:ext cx="1200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 written response to NOV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681408" y="2506771"/>
            <a:ext cx="474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347151" y="4156754"/>
            <a:ext cx="1181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Adopt a council resolution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560442" y="2502308"/>
            <a:ext cx="607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05164" y="4162425"/>
            <a:ext cx="1662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Conduct a self-audit and develop a SWMP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013937" y="4141470"/>
            <a:ext cx="1536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 MS4 permit application &amp; final SWMP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392237" y="3001464"/>
            <a:ext cx="1030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DAYS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8001684" y="2871640"/>
            <a:ext cx="22169" cy="1271735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482735" y="4143157"/>
            <a:ext cx="1200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DEMLR approves SWMP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261466" y="2531901"/>
            <a:ext cx="478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32" name="Curved Down Arrow 31"/>
          <p:cNvSpPr/>
          <p:nvPr/>
        </p:nvSpPr>
        <p:spPr>
          <a:xfrm>
            <a:off x="6309914" y="2560155"/>
            <a:ext cx="1290852" cy="453450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Curved Down Arrow 32"/>
          <p:cNvSpPr/>
          <p:nvPr/>
        </p:nvSpPr>
        <p:spPr>
          <a:xfrm rot="10800000">
            <a:off x="6281337" y="3398278"/>
            <a:ext cx="1290853" cy="411721"/>
          </a:xfrm>
          <a:prstGeom prst="curved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" b="357"/>
          <a:stretch/>
        </p:blipFill>
        <p:spPr>
          <a:xfrm>
            <a:off x="691083" y="28109"/>
            <a:ext cx="5319192" cy="68298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805" y="28110"/>
            <a:ext cx="5296071" cy="68298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38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1120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321512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Presentation Overview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66825" y="1300097"/>
            <a:ext cx="882967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/>
              <a:t>MS4 Permit Compliance Audits</a:t>
            </a:r>
          </a:p>
          <a:p>
            <a:pPr marL="3486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Audit Schedule</a:t>
            </a:r>
          </a:p>
          <a:p>
            <a:pPr marL="3486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How to Prepare</a:t>
            </a:r>
          </a:p>
          <a:p>
            <a:pPr marL="3486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What to Expect</a:t>
            </a:r>
          </a:p>
          <a:p>
            <a:pPr marL="34861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What Happens Next</a:t>
            </a:r>
          </a:p>
          <a:p>
            <a:pPr algn="ctr">
              <a:lnSpc>
                <a:spcPct val="150000"/>
              </a:lnSpc>
            </a:pPr>
            <a:endParaRPr lang="en-US" sz="2000" b="1" dirty="0" smtClean="0"/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Enforcement Mechanisms</a:t>
            </a:r>
          </a:p>
          <a:p>
            <a:pPr marL="36004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NOD and NOV </a:t>
            </a:r>
          </a:p>
          <a:p>
            <a:pPr marL="36004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Templates</a:t>
            </a:r>
          </a:p>
          <a:p>
            <a:pPr marL="36004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Duty to Comply</a:t>
            </a: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 algn="ctr">
              <a:lnSpc>
                <a:spcPct val="150000"/>
              </a:lnSpc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6576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27955" y="158134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Self-Audit Template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82100" y="4933950"/>
            <a:ext cx="2905125" cy="161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3" r="573" b="539"/>
          <a:stretch/>
        </p:blipFill>
        <p:spPr>
          <a:xfrm>
            <a:off x="2914650" y="936410"/>
            <a:ext cx="8905874" cy="571442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5737" y="2113429"/>
            <a:ext cx="25812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Type in </a:t>
            </a:r>
            <a:r>
              <a:rPr lang="en-US" b="1" dirty="0" smtClean="0"/>
              <a:t>deq.nc.gov/</a:t>
            </a:r>
            <a:r>
              <a:rPr lang="en-US" b="1" dirty="0" err="1" smtClean="0"/>
              <a:t>sw</a:t>
            </a:r>
            <a:r>
              <a:rPr lang="en-US" dirty="0" smtClean="0"/>
              <a:t> in your browser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on </a:t>
            </a:r>
            <a:r>
              <a:rPr lang="en-US" b="1" dirty="0" smtClean="0"/>
              <a:t>NPDES MS4 Permitting</a:t>
            </a:r>
            <a:r>
              <a:rPr lang="en-US" dirty="0" smtClean="0"/>
              <a:t> in the menu to the right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Click on </a:t>
            </a:r>
            <a:r>
              <a:rPr lang="en-US" b="1" dirty="0" smtClean="0"/>
              <a:t>Audits</a:t>
            </a:r>
            <a:r>
              <a:rPr lang="en-US" dirty="0" smtClean="0"/>
              <a:t> in the sub menu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779" y="6214088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47870" y="343453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Duty to Comply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881" y="1445164"/>
            <a:ext cx="8972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000" b="1" dirty="0" smtClean="0"/>
              <a:t>Any permit noncompliance constitutes a violation of the Clean Water Act and is grounds for enforcement action.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470" y="2359812"/>
            <a:ext cx="101201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NPDES MS4 permits are subject to federal and/or state compliance and enforcement actions.</a:t>
            </a:r>
          </a:p>
          <a:p>
            <a:endParaRPr lang="en-US" dirty="0"/>
          </a:p>
          <a:p>
            <a:r>
              <a:rPr lang="en-US" dirty="0" smtClean="0"/>
              <a:t>Compliance with the requirements of a state-issued NOD or NOV, and/or issuance of civil penalties from DEMLR, does not preclude the EPA from carrying out its own enforcement case against the permittee. </a:t>
            </a:r>
          </a:p>
          <a:p>
            <a:endParaRPr lang="en-US" dirty="0"/>
          </a:p>
          <a:p>
            <a:r>
              <a:rPr lang="en-US" dirty="0" smtClean="0"/>
              <a:t>Under state law, a daily civil penalty of not more than $25,000 per violation may be assessed against any person who fails to act in accordance with the requirements of a permit.</a:t>
            </a:r>
          </a:p>
          <a:p>
            <a:endParaRPr lang="en-US" dirty="0"/>
          </a:p>
          <a:p>
            <a:r>
              <a:rPr lang="en-US" dirty="0" smtClean="0"/>
              <a:t>Under federal law, a daily civil penalty of not more than $37,500 per violation may be assessed against any person who violates a permit condition.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4-Point Star 9"/>
          <p:cNvSpPr/>
          <p:nvPr/>
        </p:nvSpPr>
        <p:spPr>
          <a:xfrm>
            <a:off x="466725" y="2439351"/>
            <a:ext cx="247650" cy="219075"/>
          </a:xfrm>
          <a:prstGeom prst="star4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466725" y="2978438"/>
            <a:ext cx="247650" cy="219075"/>
          </a:xfrm>
          <a:prstGeom prst="star4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/>
          <p:nvPr/>
        </p:nvSpPr>
        <p:spPr>
          <a:xfrm>
            <a:off x="466725" y="4053597"/>
            <a:ext cx="247650" cy="219075"/>
          </a:xfrm>
          <a:prstGeom prst="star4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4-Point Star 12"/>
          <p:cNvSpPr/>
          <p:nvPr/>
        </p:nvSpPr>
        <p:spPr>
          <a:xfrm>
            <a:off x="466725" y="4909681"/>
            <a:ext cx="247650" cy="219075"/>
          </a:xfrm>
          <a:prstGeom prst="star4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1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049835" y="2383400"/>
            <a:ext cx="5792086" cy="223283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Alaina Morman</a:t>
            </a:r>
            <a:br>
              <a:rPr lang="en-US" sz="24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Environmental Specialist</a:t>
            </a:r>
            <a:br>
              <a:rPr lang="en-US" sz="24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en-US" sz="24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(919) 707-9236</a:t>
            </a:r>
            <a:br>
              <a:rPr lang="en-US" sz="2400" b="1" dirty="0" smtClean="0">
                <a:solidFill>
                  <a:schemeClr val="tx2"/>
                </a:solidFill>
                <a:latin typeface="+mn-lt"/>
              </a:rPr>
            </a:br>
            <a:r>
              <a:rPr lang="en-US" sz="2400" b="1" dirty="0" smtClean="0">
                <a:solidFill>
                  <a:schemeClr val="tx2"/>
                </a:solidFill>
                <a:latin typeface="+mn-lt"/>
              </a:rPr>
              <a:t>alaina.morman@ncdenr.gov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203" y="1089932"/>
            <a:ext cx="6984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For questions concerning compliance and enforcement, please contact: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777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1120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66055" y="311987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is an MS4 Permit Compliance Audit?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6375" y="1632505"/>
            <a:ext cx="882967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/>
              <a:t>An MS4 Audit is a structured review of the Stormwater Management Program to evaluate whether the MS4 is meeting the requirements specified in the 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/>
              <a:t>NPDES MS4 Permit &amp; Stormwater </a:t>
            </a:r>
            <a:r>
              <a:rPr lang="en-US" b="1" dirty="0"/>
              <a:t>M</a:t>
            </a:r>
            <a:r>
              <a:rPr lang="en-US" b="1" dirty="0" smtClean="0"/>
              <a:t>anagement </a:t>
            </a:r>
            <a:r>
              <a:rPr lang="en-US" b="1" dirty="0"/>
              <a:t>P</a:t>
            </a:r>
            <a:r>
              <a:rPr lang="en-US" b="1" dirty="0" smtClean="0"/>
              <a:t>lan (SWMP)</a:t>
            </a:r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351" y="3383578"/>
            <a:ext cx="3321724" cy="2205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0351" y="5632323"/>
            <a:ext cx="332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i="1" dirty="0" smtClean="0"/>
              <a:t>AKA </a:t>
            </a:r>
            <a:r>
              <a:rPr lang="en-US" sz="1200" b="1" i="1" dirty="0"/>
              <a:t>do you have your ducks in a row?</a:t>
            </a:r>
          </a:p>
        </p:txBody>
      </p:sp>
    </p:spTree>
    <p:extLst>
      <p:ext uri="{BB962C8B-B14F-4D97-AF65-F5344CB8AC3E}">
        <p14:creationId xmlns:p14="http://schemas.microsoft.com/office/powerpoint/2010/main" val="141837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1120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331037"/>
            <a:ext cx="7564211" cy="55721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How Do I Know If My MS4 is Being Audited?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580" y="2018153"/>
            <a:ext cx="1082176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The DEMLR MS4 5-year Audit Schedule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Lists the year the MS4 is scheduled to be audited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</a:rPr>
              <a:t>5-year schedule audits are part of each permit renewal process</a:t>
            </a:r>
          </a:p>
          <a:p>
            <a:pPr lvl="1">
              <a:spcAft>
                <a:spcPts val="600"/>
              </a:spcAft>
            </a:pPr>
            <a:endParaRPr lang="en-US" b="1" dirty="0" smtClean="0">
              <a:solidFill>
                <a:srgbClr val="00206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EPA or DEMLR may also audit any MS4 at any time.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en-US" b="1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EPA/DEMLR will notify the MS4 of specific audit date(s) at least 30 calendar days prior.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9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226262"/>
            <a:ext cx="7564211" cy="55721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Audit Schedule for Eastern NC MS4s</a:t>
            </a:r>
            <a:endParaRPr lang="en-US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722472"/>
              </p:ext>
            </p:extLst>
          </p:nvPr>
        </p:nvGraphicFramePr>
        <p:xfrm>
          <a:off x="-1" y="-7"/>
          <a:ext cx="12192002" cy="68639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99755">
                  <a:extLst>
                    <a:ext uri="{9D8B030D-6E8A-4147-A177-3AD203B41FA5}">
                      <a16:colId xmlns:a16="http://schemas.microsoft.com/office/drawing/2014/main" val="877545184"/>
                    </a:ext>
                  </a:extLst>
                </a:gridCol>
                <a:gridCol w="2096247">
                  <a:extLst>
                    <a:ext uri="{9D8B030D-6E8A-4147-A177-3AD203B41FA5}">
                      <a16:colId xmlns:a16="http://schemas.microsoft.com/office/drawing/2014/main" val="353169716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29874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1786684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32054327"/>
                    </a:ext>
                  </a:extLst>
                </a:gridCol>
              </a:tblGrid>
              <a:tr h="8486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Permittee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MS4 Permit Number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AUDIT YEAR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Current Expiration Date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Permit Cycle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541159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0005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Archdale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865" marR="64865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NCS000434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02-16-2022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 Cycle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6410670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57200" indent="0" algn="l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Clemmons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NCS000410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02-19-2022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 Cycle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35831936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57200" indent="0" algn="l" defTabSz="914400" rtl="0" eaLnBrk="1" fontAlgn="b" latinLnBrk="0" hangingPunct="1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Concord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NCS000423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02-19-2022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Extended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6820508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57200" indent="0" algn="l" defTabSz="914400" rtl="0" eaLnBrk="1" fontAlgn="b" latinLnBrk="0" hangingPunct="1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Point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NCS000421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02-19-2022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 Cycle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5686059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57200" indent="0" algn="l" defTabSz="914400" rtl="0" eaLnBrk="1" fontAlgn="b" latinLnBrk="0" hangingPunct="1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Hillsborough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NCS000466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02-19-2022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Extended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4388589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57200" indent="0" algn="l" defTabSz="914400" rtl="0" eaLnBrk="1" fontAlgn="b" latinLnBrk="0" hangingPunct="1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Jamestown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02-19-2022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Extended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5242205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57200" indent="0" algn="l" defTabSz="914400" rtl="0" eaLnBrk="1" fontAlgn="b" latinLnBrk="0" hangingPunct="1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Kernersville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NCS000483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02-19-2022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 Cycle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6015099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57200" indent="0" algn="l" defTabSz="914400" rtl="0" eaLnBrk="1" fontAlgn="b" latinLnBrk="0" hangingPunct="1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Lewisville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NCS000494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02-19-2022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 Cycle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2657713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57200" indent="0" algn="l" defTabSz="914400" rtl="0" eaLnBrk="1" fontAlgn="b" latinLnBrk="0" hangingPunct="1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Lexington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NCS000584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11-10-2021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Change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1085753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57200" indent="0" algn="l" defTabSz="914400" rtl="0" eaLnBrk="1" fontAlgn="b" latinLnBrk="0" hangingPunct="1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Mebane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NCS000402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02-19-2022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Change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750690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457200" indent="0" algn="l" defTabSz="914400" rtl="0" eaLnBrk="1" fontAlgn="b" latinLnBrk="0" hangingPunct="1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Thomasville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NCS000436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02-19-2022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Extended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22843104"/>
                  </a:ext>
                </a:extLst>
              </a:tr>
              <a:tr h="501122">
                <a:tc>
                  <a:txBody>
                    <a:bodyPr/>
                    <a:lstStyle/>
                    <a:p>
                      <a:pPr marL="40005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Trinity</a:t>
                      </a:r>
                      <a:endParaRPr lang="en-US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865" marR="64865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NCS000502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02-19-2022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Short Cycle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9789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092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1120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79" y="300153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Happens Before an MS4 Audit?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579" y="1479925"/>
            <a:ext cx="88215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u="sng" dirty="0" smtClean="0"/>
              <a:t>Preliminary Documentation Request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Current SWMP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Latest Annual Report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Organizational chart &amp; associated program responsibilities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MS4 permitted area map with receiving waters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Formal agreements with other entities that implement MS4 program components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spcAft>
                <a:spcPts val="1200"/>
              </a:spcAft>
            </a:pPr>
            <a:r>
              <a:rPr lang="en-US" b="1" u="sng" dirty="0" smtClean="0"/>
              <a:t>Scope of Audit Decided</a:t>
            </a:r>
            <a:endParaRPr lang="en-US" b="1" u="sng" dirty="0"/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May request additional information prior to audit</a:t>
            </a:r>
          </a:p>
        </p:txBody>
      </p:sp>
    </p:spTree>
    <p:extLst>
      <p:ext uri="{BB962C8B-B14F-4D97-AF65-F5344CB8AC3E}">
        <p14:creationId xmlns:p14="http://schemas.microsoft.com/office/powerpoint/2010/main" val="109752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29400" y="300153"/>
            <a:ext cx="9854960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What Does DEMLR Audit?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400" y="1455183"/>
            <a:ext cx="10657904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b="1" dirty="0" smtClean="0"/>
              <a:t>Specific MS4 Program components are audited for compliance with the Permit &amp; SWMP: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Program administration is </a:t>
            </a:r>
            <a:r>
              <a:rPr lang="en-US" b="1" u="sng" dirty="0" smtClean="0"/>
              <a:t>always</a:t>
            </a:r>
            <a:r>
              <a:rPr lang="en-US" b="1" dirty="0" smtClean="0"/>
              <a:t> evaluated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Some or all of the required six MCMs will be evaluated</a:t>
            </a:r>
          </a:p>
          <a:p>
            <a:pPr marL="1200150" lvl="2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1600" b="1" dirty="0" smtClean="0"/>
              <a:t>Public Education &amp; Outreach</a:t>
            </a:r>
          </a:p>
          <a:p>
            <a:pPr marL="1200150" lvl="2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1600" b="1" dirty="0" smtClean="0"/>
              <a:t>Public Involvement &amp; Participation</a:t>
            </a:r>
          </a:p>
          <a:p>
            <a:pPr marL="1200150" lvl="2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1600" b="1" dirty="0" smtClean="0"/>
              <a:t>Illicit Discharge Detection &amp; Elimination</a:t>
            </a:r>
          </a:p>
          <a:p>
            <a:pPr marL="1200150" lvl="2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1600" b="1" dirty="0" smtClean="0"/>
              <a:t>Construction Site Runoff Controls (delegated ESC programs only)</a:t>
            </a:r>
          </a:p>
          <a:p>
            <a:pPr marL="1200150" lvl="2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1600" b="1" dirty="0" smtClean="0"/>
              <a:t>Post-Construction Site Runoff Controls</a:t>
            </a:r>
          </a:p>
          <a:p>
            <a:pPr marL="1200150" lvl="2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1600" b="1" dirty="0" smtClean="0"/>
              <a:t>Pollution Prevention &amp; Good Housekeeping for </a:t>
            </a:r>
            <a:r>
              <a:rPr lang="en-US" sz="1600" b="1" dirty="0"/>
              <a:t>M</a:t>
            </a:r>
            <a:r>
              <a:rPr lang="en-US" sz="1600" b="1" dirty="0" smtClean="0"/>
              <a:t>unicipal Operations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TMDLs may be evaluated (if applicable)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726" y="4000942"/>
            <a:ext cx="2801712" cy="248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375" y="6214087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305192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How Long Does an MS4 Audit Take?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580" y="1516374"/>
            <a:ext cx="781730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 dirty="0" smtClean="0">
                <a:solidFill>
                  <a:srgbClr val="002060"/>
                </a:solidFill>
                <a:latin typeface="+mj-lt"/>
              </a:rPr>
              <a:t>It Depends….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Availability of information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Size and complexity of the MS4 program</a:t>
            </a:r>
            <a:endParaRPr lang="en-US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Number of MCMs evaluated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Geographic distance between sites visited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Distance the auditor must travel to the MS4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pPr>
              <a:spcAft>
                <a:spcPts val="1200"/>
              </a:spcAft>
            </a:pPr>
            <a:r>
              <a:rPr lang="en-US" b="1" dirty="0"/>
              <a:t>Auditor will give you a general </a:t>
            </a:r>
            <a:r>
              <a:rPr lang="en-US" b="1" dirty="0" smtClean="0"/>
              <a:t>idea before the audit</a:t>
            </a:r>
            <a:endParaRPr lang="en-US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Won’t be less than one day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/>
              <a:t>Won’t be more than three days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78" y="2152794"/>
            <a:ext cx="4060081" cy="243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6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575580" y="348559"/>
            <a:ext cx="7564211" cy="5572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MS4 Responsibilities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5580" y="1554357"/>
            <a:ext cx="1074012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Submit Documentation by </a:t>
            </a:r>
            <a:r>
              <a:rPr lang="en-US" b="1" dirty="0" smtClean="0"/>
              <a:t>Deadlines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Provide an Appropriate Meeting </a:t>
            </a:r>
            <a:r>
              <a:rPr lang="en-US" b="1" dirty="0" smtClean="0"/>
              <a:t>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Invite Appropriate Participants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−"/>
            </a:pPr>
            <a:r>
              <a:rPr lang="en-US" b="1" dirty="0"/>
              <a:t>Operations &amp; Field Staff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−"/>
            </a:pPr>
            <a:r>
              <a:rPr lang="en-US" b="1" dirty="0"/>
              <a:t>Department Managers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−"/>
            </a:pPr>
            <a:r>
              <a:rPr lang="en-US" b="1" dirty="0"/>
              <a:t>Elected Officials</a:t>
            </a:r>
          </a:p>
          <a:p>
            <a:pPr marL="742950" lvl="1" indent="-285750">
              <a:buFont typeface="Arial" panose="020B0604020202020204" pitchFamily="34" charset="0"/>
              <a:buChar char="−"/>
            </a:pPr>
            <a:r>
              <a:rPr lang="en-US" b="1" dirty="0"/>
              <a:t>Potential specific people </a:t>
            </a:r>
            <a:r>
              <a:rPr lang="en-US" b="1" dirty="0" smtClean="0"/>
              <a:t>(i.e. </a:t>
            </a:r>
            <a:r>
              <a:rPr lang="en-US" b="1" dirty="0"/>
              <a:t>City Manager, Municipal PIO, collection or pretreatment staff, sediment/erosion inspectors, review engineers, emergency response, parks and recreation, streets maintenance, etc.) </a:t>
            </a:r>
            <a:endParaRPr lang="en-US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Provide Choices and Directions for Site </a:t>
            </a:r>
            <a:r>
              <a:rPr lang="en-US" b="1" dirty="0" smtClean="0"/>
              <a:t>Visits</a:t>
            </a:r>
            <a:endParaRPr lang="en-US" b="1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04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F39DD86CFD645B6289C544AF4971D" ma:contentTypeVersion="5" ma:contentTypeDescription="Create a new document." ma:contentTypeScope="" ma:versionID="f80f43af3ef898e757b316399db2687c">
  <xsd:schema xmlns:xsd="http://www.w3.org/2001/XMLSchema" xmlns:xs="http://www.w3.org/2001/XMLSchema" xmlns:p="http://schemas.microsoft.com/office/2006/metadata/properties" xmlns:ns2="2893163c-4790-4570-a539-5f3cb3bacbe3" xmlns:ns3="97c26e27-a340-4306-98a7-c36055956ab5" targetNamespace="http://schemas.microsoft.com/office/2006/metadata/properties" ma:root="true" ma:fieldsID="db3e8ed8175837ec6c81d668dc52b713" ns2:_="" ns3:_="">
    <xsd:import namespace="2893163c-4790-4570-a539-5f3cb3bacbe3"/>
    <xsd:import namespace="97c26e27-a340-4306-98a7-c36055956a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93163c-4790-4570-a539-5f3cb3bac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6e27-a340-4306-98a7-c36055956a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8C5C5C-2F8D-41D4-BA2B-05974C4237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E347C4-91BB-4D61-9F37-5A6885E2948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7c26e27-a340-4306-98a7-c36055956ab5"/>
    <ds:schemaRef ds:uri="2893163c-4790-4570-a539-5f3cb3bacbe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03B6959-932C-4C27-B01D-BF0451188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93163c-4790-4570-a539-5f3cb3bacbe3"/>
    <ds:schemaRef ds:uri="97c26e27-a340-4306-98a7-c36055956a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5160</TotalTime>
  <Words>1344</Words>
  <Application>Microsoft Office PowerPoint</Application>
  <PresentationFormat>Widescreen</PresentationFormat>
  <Paragraphs>270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2_Office Theme</vt:lpstr>
      <vt:lpstr>PowerPoint Presentation</vt:lpstr>
      <vt:lpstr>Presentation Overview</vt:lpstr>
      <vt:lpstr>What is an MS4 Permit Compliance Audit?</vt:lpstr>
      <vt:lpstr>How Do I Know If My MS4 is Being Audited?</vt:lpstr>
      <vt:lpstr>Audit Schedule for Eastern NC MS4s</vt:lpstr>
      <vt:lpstr>What Happens Before an MS4 Audit?</vt:lpstr>
      <vt:lpstr>What Does DEMLR Audit?</vt:lpstr>
      <vt:lpstr>How Long Does an MS4 Audit Take?</vt:lpstr>
      <vt:lpstr>MS4 Responsibilities</vt:lpstr>
      <vt:lpstr>What Happens on the Day(s) of an MS4 Audit?</vt:lpstr>
      <vt:lpstr>How Do You Ace an MS4 Audit?</vt:lpstr>
      <vt:lpstr>What Happens After an MS4 Audit?</vt:lpstr>
      <vt:lpstr>What Happens After an MS4 Audit?</vt:lpstr>
      <vt:lpstr>What if you detour from the SWMP?</vt:lpstr>
      <vt:lpstr>What Does the NOD say?</vt:lpstr>
      <vt:lpstr>What Does the NOD say?</vt:lpstr>
      <vt:lpstr>What Does the NOV say?</vt:lpstr>
      <vt:lpstr>What Does the NOV say?</vt:lpstr>
      <vt:lpstr>PowerPoint Presentation</vt:lpstr>
      <vt:lpstr>Self-Audit Template</vt:lpstr>
      <vt:lpstr>Duty to Comply</vt:lpstr>
      <vt:lpstr>Alaina Morman Environmental Specialist  (919) 707-9236 alaina.morman@ncdenr.gov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Morman, Alaina</cp:lastModifiedBy>
  <cp:revision>405</cp:revision>
  <cp:lastPrinted>2019-03-13T20:15:00Z</cp:lastPrinted>
  <dcterms:created xsi:type="dcterms:W3CDTF">2015-06-24T15:01:50Z</dcterms:created>
  <dcterms:modified xsi:type="dcterms:W3CDTF">2019-04-10T14:24:14Z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0x010100236F39DD86CFD645B6289C544AF4971D</vt:lpwstr>
  </property>
</Properties>
</file>