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6" r:id="rId3"/>
    <p:sldId id="257" r:id="rId4"/>
    <p:sldId id="258" r:id="rId5"/>
    <p:sldId id="259" r:id="rId6"/>
    <p:sldId id="273" r:id="rId7"/>
    <p:sldId id="260" r:id="rId8"/>
    <p:sldId id="272" r:id="rId9"/>
    <p:sldId id="271" r:id="rId10"/>
    <p:sldId id="274" r:id="rId11"/>
    <p:sldId id="267" r:id="rId12"/>
    <p:sldId id="261" r:id="rId13"/>
    <p:sldId id="268" r:id="rId14"/>
    <p:sldId id="276" r:id="rId15"/>
    <p:sldId id="275" r:id="rId16"/>
    <p:sldId id="277" r:id="rId17"/>
    <p:sldId id="278" r:id="rId18"/>
    <p:sldId id="279" r:id="rId19"/>
    <p:sldId id="262" r:id="rId20"/>
    <p:sldId id="263" r:id="rId21"/>
    <p:sldId id="26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9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04"/>
    </p:cViewPr>
  </p:sorterViewPr>
  <p:notesViewPr>
    <p:cSldViewPr>
      <p:cViewPr varScale="1">
        <p:scale>
          <a:sx n="58" d="100"/>
          <a:sy n="58" d="100"/>
        </p:scale>
        <p:origin x="-168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40B4CC3-7A8F-CBF5-7518-E88CC35586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r>
              <a:rPr lang="en-US" altLang="en-US"/>
              <a:t>Keyes McGee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2CE2710-A083-9620-760E-BDF417D858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D705A40A-9520-4FBA-B7F6-8851E232C5AD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F46CDA8-79DE-A7E2-1077-FCE7C851B88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r>
              <a:rPr lang="en-US" altLang="en-US"/>
              <a:t>Boiler and Cooling Water Blowdown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8EF632E7-2570-93DF-1419-10DA0EBF64D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35B608EF-E170-4117-9E60-B38760709E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>
            <a:extLst>
              <a:ext uri="{FF2B5EF4-FFF2-40B4-BE49-F238E27FC236}">
                <a16:creationId xmlns:a16="http://schemas.microsoft.com/office/drawing/2014/main" id="{E86E3150-1460-05C4-E0F4-A4D0BCC9B4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en-US" altLang="en-US"/>
          </a:p>
        </p:txBody>
      </p:sp>
      <p:sp>
        <p:nvSpPr>
          <p:cNvPr id="32771" name="Rectangle 1027">
            <a:extLst>
              <a:ext uri="{FF2B5EF4-FFF2-40B4-BE49-F238E27FC236}">
                <a16:creationId xmlns:a16="http://schemas.microsoft.com/office/drawing/2014/main" id="{699D4C5F-DFB5-FC2A-DBD4-19E4A5B678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FA992D83-D1A8-4EB1-8D38-C52E64639C8C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32772" name="Rectangle 1028">
            <a:extLst>
              <a:ext uri="{FF2B5EF4-FFF2-40B4-BE49-F238E27FC236}">
                <a16:creationId xmlns:a16="http://schemas.microsoft.com/office/drawing/2014/main" id="{4706ECA4-CF17-EA24-7F73-CBBF94EAB9A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1029">
            <a:extLst>
              <a:ext uri="{FF2B5EF4-FFF2-40B4-BE49-F238E27FC236}">
                <a16:creationId xmlns:a16="http://schemas.microsoft.com/office/drawing/2014/main" id="{8CC3F64A-A266-C682-FD79-9918075EC5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774" name="Rectangle 1030">
            <a:extLst>
              <a:ext uri="{FF2B5EF4-FFF2-40B4-BE49-F238E27FC236}">
                <a16:creationId xmlns:a16="http://schemas.microsoft.com/office/drawing/2014/main" id="{7D8B24CB-7EA6-30C8-AE5B-01E60E1D37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en-US" altLang="en-US"/>
          </a:p>
        </p:txBody>
      </p:sp>
      <p:sp>
        <p:nvSpPr>
          <p:cNvPr id="32775" name="Rectangle 1031">
            <a:extLst>
              <a:ext uri="{FF2B5EF4-FFF2-40B4-BE49-F238E27FC236}">
                <a16:creationId xmlns:a16="http://schemas.microsoft.com/office/drawing/2014/main" id="{5141FFB8-6C84-57AA-D65F-7A7F58978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635EA31A-D235-4C3C-BAB9-F6D1C2147E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284A87E2-4732-5A36-2C02-8C1DA9C4B59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FFB83CE-6E65-4138-8950-0DF3FD1F67AD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375FE0B8-C845-57F8-0666-5E5A76614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1CA4F6-5F9D-4A1D-B6D5-032C9447A3AC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FCE49992-A406-7B80-E3E7-9FD6CD6C58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17F141F-4C65-43DF-88A0-F285B13691C2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9E563F11-596F-0295-828C-7C1F82BE7F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34D0D-B467-4389-B416-0AEF8D4E04D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5458866F-417A-C3CE-1DE0-3DC931DF7C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BD9E249-2C43-9DE8-A6A1-BA2EA9DA6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58817021-9F04-C8E0-BAA5-106D9BB7E3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A1456E5-FCC4-4FB7-9E09-93C91AF1C17E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09831A9F-D7B3-3E32-C504-91AB98A4C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F17036-57C2-4A8A-B735-58D8A4C0C63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4C18660-95CE-91E2-91DA-B52BA408FE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E3BE2FA-2590-7C3C-5306-2A360FC0E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871CEE72-4F5B-9D44-3F56-0A19E15B818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696D00D-E5BF-413D-A3A0-44DD169F9782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9D8F6E4A-711A-5054-39A3-C0CC3EF5BD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CE3B3-FBB0-44E8-8B0F-3E32E771E26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BCA2099-3B22-84A5-95A8-77CCEE3287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0EAFC45-94FD-7152-3AFE-41050C8C9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E63A70AC-2238-6511-9B36-6FD73AB5CA9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DC13DB8-7808-46F0-905D-F576F9BEDFB0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6A9BC18F-9E5A-16F0-0D6C-E55B8BEC3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B9043-5070-41D1-AE46-90191864EED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BFCDC55-7B84-44A5-EF9C-E180F0AA7F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EF41C2B-D334-4820-425A-1BB1C3FAD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20B6E20F-DD14-53AD-D27B-CD79D42BB0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44EE3D8-BD0F-461A-A363-5E004196159A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75116A37-1934-B798-F2FF-5D9FFC683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53018-6304-41DA-98D2-27968C824F9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B6FB3240-0CE1-DF66-AE4D-D794485A09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F867EC41-96DC-93FD-7A77-6569E98C4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DC288ACA-685F-1047-71EF-E574CF0353B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FCD3FEE-BC73-4DB2-BEBA-051E7917FFC5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F567FBEC-FC32-0DE9-47CE-B036F6D1AB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ABF0C7-2EC6-415A-A5AF-3C0A904C7D3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E949FA3-7DFC-8134-6832-138CE0595B5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6C93DF9-4B6C-CDE0-46E3-4AADD07A5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D96D3207-F806-49AF-ABA4-5F9E1406DDE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F08F2D4-0912-4BBB-BED2-F6C9B66650C5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577DB423-2A00-AF23-3650-2214EDB37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B17015-2911-453A-9FD1-3D91F9E79E4E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3AA272C0-2E37-9207-DBD3-DF57909FFB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B6146A1-A67E-451B-8FB6-88F8271622C9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7543CE45-02A5-9E6A-405F-A14075B501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E8584-F272-44A7-975A-0151B395C3EF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D36E5288-611A-3705-1366-B4DF48178A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8086D90-7E36-45C3-9C99-5D28C15ABE61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8EABFEC8-E4CB-D1F9-3153-81653827A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50E52-DF39-45E1-B857-91B802E84550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7420B22F-16D6-1A26-DF8E-8B9A35EC711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F11E6A3-72F1-4E68-A128-0382774D0F49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58A8BA91-09E9-A6A7-A577-164EE75D5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7BA0B-168A-4979-A24E-E0C2F5AF1BC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05F621C-8198-F96F-549B-5904354937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E408F97-7E80-2820-FBED-BDAEAE183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E515295D-91B2-45ED-03FE-08B91C9661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950DB5E-136E-47AB-B36F-2D498FBA4B1A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586C9497-CA51-2F3C-B969-C8F5CCBE9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F4B7A-3C95-4BFB-BE78-D3B186003D0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7BAE55C-7757-0CCF-5D41-F8D482FD29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0C95EA9-1FF4-D2B0-C444-162D90921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D5F934FE-7764-CDCD-8563-1CCD1108207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01AFB24-529C-4DA0-AD53-223E1EB20AB7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63156D52-DD30-F928-E5A9-66D4E4F8E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12F73-6197-4ABC-BB57-E6171F3A47E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FE53B20-8D37-F4C7-0536-18F2FB6BB4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BB46EC6-D42D-5115-26B0-4DBACF5CE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FFDAC150-0420-A48B-09C2-705027E2EF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E8C878A-3BFD-423D-A417-454E1971942F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9591B2ED-E677-D0E1-6B88-3719ACC1F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4290BB-7D8C-4C71-B30A-751BA094954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D158EDE-6491-5754-17A2-89E7A1D5BE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8D1572A-2E47-1AD6-18E9-473C35BAE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F53E93E2-3883-C7EE-1E84-D47F9026CA5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21371CF-2436-4D18-835C-80373FA19407}" type="datetime1">
              <a:rPr lang="en-US" altLang="en-US"/>
              <a:pPr/>
              <a:t>4/22/2026</a:t>
            </a:fld>
            <a:endParaRPr lang="en-US" alt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5EFA0014-4C9B-A592-E56C-C7770C86B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21A44-C118-4265-AF00-49682AC2B98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259DE2FA-0359-E541-2660-7913940437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0E26CE9-5438-3176-3688-E62862A24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90790FD-375E-9747-58B6-057645F56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275263"/>
            <a:ext cx="4603750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AutoShape 3">
            <a:extLst>
              <a:ext uri="{FF2B5EF4-FFF2-40B4-BE49-F238E27FC236}">
                <a16:creationId xmlns:a16="http://schemas.microsoft.com/office/drawing/2014/main" id="{1A2128E4-3406-961C-C4F4-25AD56386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8288"/>
            <a:ext cx="8915400" cy="6589712"/>
          </a:xfrm>
          <a:prstGeom prst="rtTriangl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FCB5058A-3283-5C05-4729-C0AB605C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5240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0" lang="en-US" altLang="en-US"/>
          </a:p>
        </p:txBody>
      </p:sp>
      <p:sp>
        <p:nvSpPr>
          <p:cNvPr id="30725" name="Line 5">
            <a:extLst>
              <a:ext uri="{FF2B5EF4-FFF2-40B4-BE49-F238E27FC236}">
                <a16:creationId xmlns:a16="http://schemas.microsoft.com/office/drawing/2014/main" id="{7672157B-D7CB-10A3-9C95-998D95768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925" y="3228975"/>
            <a:ext cx="0" cy="3627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26" name="Group 6">
            <a:extLst>
              <a:ext uri="{FF2B5EF4-FFF2-40B4-BE49-F238E27FC236}">
                <a16:creationId xmlns:a16="http://schemas.microsoft.com/office/drawing/2014/main" id="{870CC949-9B64-7354-BC9D-6E92BDDC8C04}"/>
              </a:ext>
            </a:extLst>
          </p:cNvPr>
          <p:cNvGrpSpPr>
            <a:grpSpLocks/>
          </p:cNvGrpSpPr>
          <p:nvPr/>
        </p:nvGrpSpPr>
        <p:grpSpPr bwMode="auto">
          <a:xfrm>
            <a:off x="6837363" y="-9525"/>
            <a:ext cx="330200" cy="6875463"/>
            <a:chOff x="4307" y="-6"/>
            <a:chExt cx="208" cy="4331"/>
          </a:xfrm>
        </p:grpSpPr>
        <p:sp>
          <p:nvSpPr>
            <p:cNvPr id="30727" name="Rectangle 7">
              <a:extLst>
                <a:ext uri="{FF2B5EF4-FFF2-40B4-BE49-F238E27FC236}">
                  <a16:creationId xmlns:a16="http://schemas.microsoft.com/office/drawing/2014/main" id="{BA0CD74B-BED8-77A4-11A6-F41E45729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5" y="4234"/>
              <a:ext cx="48" cy="91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8" name="Rectangle 8">
              <a:extLst>
                <a:ext uri="{FF2B5EF4-FFF2-40B4-BE49-F238E27FC236}">
                  <a16:creationId xmlns:a16="http://schemas.microsoft.com/office/drawing/2014/main" id="{FBFDADBF-F9D8-D4B7-DDEA-B1277AB8C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1920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9" name="Rectangle 9">
              <a:extLst>
                <a:ext uri="{FF2B5EF4-FFF2-40B4-BE49-F238E27FC236}">
                  <a16:creationId xmlns:a16="http://schemas.microsoft.com/office/drawing/2014/main" id="{623A5CA3-B90E-C8F1-317A-A239C16AA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2112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0" name="Rectangle 10">
              <a:extLst>
                <a:ext uri="{FF2B5EF4-FFF2-40B4-BE49-F238E27FC236}">
                  <a16:creationId xmlns:a16="http://schemas.microsoft.com/office/drawing/2014/main" id="{73635590-9530-8594-3A40-AD003270F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2688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Rectangle 11">
              <a:extLst>
                <a:ext uri="{FF2B5EF4-FFF2-40B4-BE49-F238E27FC236}">
                  <a16:creationId xmlns:a16="http://schemas.microsoft.com/office/drawing/2014/main" id="{13EFF5D6-2D0A-841C-BA56-3B80BC7E5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3456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2" name="Rectangle 12">
              <a:extLst>
                <a:ext uri="{FF2B5EF4-FFF2-40B4-BE49-F238E27FC236}">
                  <a16:creationId xmlns:a16="http://schemas.microsoft.com/office/drawing/2014/main" id="{81F5D49C-8329-C51F-816E-489D84D54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2880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Rectangle 13">
              <a:extLst>
                <a:ext uri="{FF2B5EF4-FFF2-40B4-BE49-F238E27FC236}">
                  <a16:creationId xmlns:a16="http://schemas.microsoft.com/office/drawing/2014/main" id="{1A153AE9-56D9-7915-56E6-BCDC6A679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3648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>
              <a:extLst>
                <a:ext uri="{FF2B5EF4-FFF2-40B4-BE49-F238E27FC236}">
                  <a16:creationId xmlns:a16="http://schemas.microsoft.com/office/drawing/2014/main" id="{12DFC6CC-F753-ED9A-89CB-5F7284E8F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-6"/>
              <a:ext cx="48" cy="6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5" name="Rectangle 15">
              <a:extLst>
                <a:ext uri="{FF2B5EF4-FFF2-40B4-BE49-F238E27FC236}">
                  <a16:creationId xmlns:a16="http://schemas.microsoft.com/office/drawing/2014/main" id="{EEE421C3-83F6-5094-FF5A-568918712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-5"/>
              <a:ext cx="16" cy="25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Rectangle 16">
              <a:extLst>
                <a:ext uri="{FF2B5EF4-FFF2-40B4-BE49-F238E27FC236}">
                  <a16:creationId xmlns:a16="http://schemas.microsoft.com/office/drawing/2014/main" id="{B6576F70-7614-52E0-F095-9D7EB657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300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Rectangle 17">
              <a:extLst>
                <a:ext uri="{FF2B5EF4-FFF2-40B4-BE49-F238E27FC236}">
                  <a16:creationId xmlns:a16="http://schemas.microsoft.com/office/drawing/2014/main" id="{BB4ECB5C-7B30-E2BA-41D1-939802D75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1068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8" name="Rectangle 18">
              <a:extLst>
                <a:ext uri="{FF2B5EF4-FFF2-40B4-BE49-F238E27FC236}">
                  <a16:creationId xmlns:a16="http://schemas.microsoft.com/office/drawing/2014/main" id="{88BCF13B-35F9-E5F6-F622-97AE880C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492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Rectangle 19">
              <a:extLst>
                <a:ext uri="{FF2B5EF4-FFF2-40B4-BE49-F238E27FC236}">
                  <a16:creationId xmlns:a16="http://schemas.microsoft.com/office/drawing/2014/main" id="{1C41728F-28ED-5981-A9A3-5D68FD0DA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1260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0" name="Rectangle 20">
            <a:extLst>
              <a:ext uri="{FF2B5EF4-FFF2-40B4-BE49-F238E27FC236}">
                <a16:creationId xmlns:a16="http://schemas.microsoft.com/office/drawing/2014/main" id="{43B99A9A-496D-46A3-A702-93AB0FB4D53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28650" y="3171825"/>
            <a:ext cx="4970463" cy="2044700"/>
          </a:xfrm>
        </p:spPr>
        <p:txBody>
          <a:bodyPr/>
          <a:lstStyle>
            <a:lvl1pPr marL="0" indent="0">
              <a:lnSpc>
                <a:spcPct val="85000"/>
              </a:lnSpc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41" name="Rectangle 21">
            <a:extLst>
              <a:ext uri="{FF2B5EF4-FFF2-40B4-BE49-F238E27FC236}">
                <a16:creationId xmlns:a16="http://schemas.microsoft.com/office/drawing/2014/main" id="{F6005906-1EB7-AA00-FC89-105EE5C9D2C1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5257800"/>
            <a:ext cx="39084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42" name="Rectangle 22">
            <a:extLst>
              <a:ext uri="{FF2B5EF4-FFF2-40B4-BE49-F238E27FC236}">
                <a16:creationId xmlns:a16="http://schemas.microsoft.com/office/drawing/2014/main" id="{1746C399-9DB0-CC22-4448-B23E373E4C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685800" y="5638800"/>
            <a:ext cx="3908425" cy="304800"/>
          </a:xfrm>
        </p:spPr>
        <p:txBody>
          <a:bodyPr/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43" name="Rectangle 23">
            <a:extLst>
              <a:ext uri="{FF2B5EF4-FFF2-40B4-BE49-F238E27FC236}">
                <a16:creationId xmlns:a16="http://schemas.microsoft.com/office/drawing/2014/main" id="{753A05F6-6041-E7DC-51EE-DD3B568F23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356350"/>
            <a:ext cx="1908175" cy="501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6038" tIns="46038" rIns="46038" bIns="46038"/>
          <a:lstStyle>
            <a:lvl2pPr marL="114300" lvl="1" algn="r">
              <a:lnSpc>
                <a:spcPct val="110000"/>
              </a:lnSpc>
              <a:defRPr sz="1400"/>
            </a:lvl2pPr>
          </a:lstStyle>
          <a:p>
            <a:pPr lvl="1"/>
            <a:fld id="{82055F6E-9A3A-428B-9783-FA487B6E0CBA}" type="slidenum">
              <a:rPr lang="en-US" altLang="en-US"/>
              <a:pPr lvl="1"/>
              <a:t>‹#›</a:t>
            </a:fld>
            <a:endParaRPr lang="en-US" altLang="en-US"/>
          </a:p>
        </p:txBody>
      </p:sp>
      <p:sp>
        <p:nvSpPr>
          <p:cNvPr id="30744" name="Freeform 24">
            <a:extLst>
              <a:ext uri="{FF2B5EF4-FFF2-40B4-BE49-F238E27FC236}">
                <a16:creationId xmlns:a16="http://schemas.microsoft.com/office/drawing/2014/main" id="{DABC5CB2-0399-5B89-1B5F-3C74434BB555}"/>
              </a:ext>
            </a:extLst>
          </p:cNvPr>
          <p:cNvSpPr>
            <a:spLocks/>
          </p:cNvSpPr>
          <p:nvPr/>
        </p:nvSpPr>
        <p:spPr bwMode="auto">
          <a:xfrm>
            <a:off x="187325" y="404813"/>
            <a:ext cx="7489825" cy="5541962"/>
          </a:xfrm>
          <a:custGeom>
            <a:avLst/>
            <a:gdLst>
              <a:gd name="T0" fmla="*/ 4718 w 4718"/>
              <a:gd name="T1" fmla="*/ 3491 h 3491"/>
              <a:gd name="T2" fmla="*/ 4718 w 4718"/>
              <a:gd name="T3" fmla="*/ 0 h 3491"/>
              <a:gd name="T4" fmla="*/ 0 w 4718"/>
              <a:gd name="T5" fmla="*/ 0 h 3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18" h="3491">
                <a:moveTo>
                  <a:pt x="4718" y="3491"/>
                </a:moveTo>
                <a:lnTo>
                  <a:pt x="471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5" name="Rectangle 25">
            <a:extLst>
              <a:ext uri="{FF2B5EF4-FFF2-40B4-BE49-F238E27FC236}">
                <a16:creationId xmlns:a16="http://schemas.microsoft.com/office/drawing/2014/main" id="{2987AF93-6503-1DDB-51D8-D2654742B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8" y="16764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Rectangle 26">
            <a:extLst>
              <a:ext uri="{FF2B5EF4-FFF2-40B4-BE49-F238E27FC236}">
                <a16:creationId xmlns:a16="http://schemas.microsoft.com/office/drawing/2014/main" id="{6F955F94-7C11-54BF-E543-9427839880B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19100" y="1524000"/>
            <a:ext cx="8477250" cy="1371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47" name="Arc 27">
            <a:extLst>
              <a:ext uri="{FF2B5EF4-FFF2-40B4-BE49-F238E27FC236}">
                <a16:creationId xmlns:a16="http://schemas.microsoft.com/office/drawing/2014/main" id="{B5D5B216-3BD8-52FA-9E09-69AE37F8013B}"/>
              </a:ext>
            </a:extLst>
          </p:cNvPr>
          <p:cNvSpPr>
            <a:spLocks/>
          </p:cNvSpPr>
          <p:nvPr/>
        </p:nvSpPr>
        <p:spPr bwMode="auto">
          <a:xfrm flipH="1">
            <a:off x="5867400" y="3175"/>
            <a:ext cx="3429000" cy="6851650"/>
          </a:xfrm>
          <a:custGeom>
            <a:avLst/>
            <a:gdLst>
              <a:gd name="G0" fmla="+- 0 0 0"/>
              <a:gd name="G1" fmla="+- 21577 0 0"/>
              <a:gd name="G2" fmla="+- 21600 0 0"/>
              <a:gd name="T0" fmla="*/ 1003 w 21600"/>
              <a:gd name="T1" fmla="*/ 0 h 43161"/>
              <a:gd name="T2" fmla="*/ 820 w 21600"/>
              <a:gd name="T3" fmla="*/ 43161 h 43161"/>
              <a:gd name="T4" fmla="*/ 0 w 21600"/>
              <a:gd name="T5" fmla="*/ 21577 h 4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0C9F-08C5-E679-088A-0AC33202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DD197-B505-9C1D-402F-0D3F191BF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23B8-6E1C-4380-8AA5-3B61439198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61EEA-3B99-C25D-8EA0-9F8689F79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D1E1FA-2B2C-4564-B206-82886A87C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924237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91F2F5-EC09-0546-0305-6ADC2E728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07188" y="1081088"/>
            <a:ext cx="2105025" cy="4910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B3C01-2110-B7F5-FA7E-0DD598602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0525" y="1081088"/>
            <a:ext cx="6164263" cy="4910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788BE-EDB8-455A-F1F8-F8FBCFCE80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48BE7-173B-2749-BBF5-1D3BC314F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9E776-3491-4CC0-B1EF-B3F7F6EEF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44381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C9C1-96E1-ECFC-F022-EFF5B6AF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25E9-1E95-9864-39F0-0C1F86C01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1E05A-CEEE-9003-EBAC-FD45B63A98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A21E6-0D9C-FAE2-25E0-2C570C5D0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797003-204A-4F93-87FE-0B30A6D80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168026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7B3A-D027-69AB-CD40-86F37A9A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E9E93-42CD-6287-48D2-50605B495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1C550-2862-C9F6-87B0-99B68F8CF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C0644-8469-8432-DED9-A0CD39D0A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1DD48D-A156-4869-BEE5-27FC77B354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541297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42BA-408C-A2DC-19F2-20ED3941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99853-21D3-ACDF-7EA8-BDAB5EF18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925" y="2574925"/>
            <a:ext cx="2397125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5D125-98DB-AE36-88B3-B0F372A1D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9450" y="2574925"/>
            <a:ext cx="2398713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2AFE0-BF4B-BA7E-16B3-28DDF9493A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5DB16-4943-C8C4-4835-246CE6AC9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44402C-E7CE-4118-8BAF-A610B70D4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831303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86FB-AAEC-F514-690C-DD3B54F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83CC-364A-D871-7354-937AE9C6B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DB8F9-00E0-BF68-0F71-F1375420C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BA6FF-CFFC-52F5-74FE-655E34E58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944F9-E9D0-AA16-104A-E900D1051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4CDD81-F690-8E9A-C060-7B5FA9DE76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394CDA-E43C-BF28-69AE-9942C8987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49DF5D-2CD1-4CAF-99EB-89B2DEF608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131727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9F4F-17B3-1097-F4B0-2D98002A4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89550-E976-1D66-633B-8AF6A2D132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004A6-D275-6199-13FD-5F163A84A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D81706-7119-4447-96D7-6C59F85C0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92536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7DA0D9-08E2-0B0C-6401-2004B5A0E1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FD9E1-7096-177F-8577-97B20FF242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9576A6-B146-460B-AB12-E6CACBE84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682055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50BF-CCBE-AA9E-5B4E-1BCF50C5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0DD46-AE70-BB18-608D-B0DDB617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3A9A9-F01D-B674-FA72-2D2B28409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90146-7B1C-EB53-C07C-C240E970AA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A2D0C-99B3-35AE-0336-D769264D37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D54E0F-AB7D-4D62-9E30-352931555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979223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0B2B-5F26-84CC-C92A-A8649931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070730-A5DB-91B0-B4A5-10D52EE69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966A2-2E47-6E6E-926C-B3777F26B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D9AF-46E0-FC9A-F072-45626C099B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59894-8B03-DEAD-38D3-7F33BFAE7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CF60B4-248F-45D5-BA2B-1C9865346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918028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7571D8B8-0666-8273-B66F-2AF7C663F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3"/>
            <a:ext cx="8915400" cy="6589712"/>
          </a:xfrm>
          <a:prstGeom prst="rtTriangle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5524041-7123-6ABE-3176-4F4278DC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275263"/>
            <a:ext cx="3389313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CB4055E4-B871-AAAD-DCD7-1F36642A0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0668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41B27999-0561-32AA-D5FF-B1199C8BA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1081088"/>
            <a:ext cx="8421688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1DBD3CE4-D35D-7AEF-562E-CF746B675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2574925"/>
            <a:ext cx="4948238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7CCDFF42-F846-3A3B-8B61-8364BA12DD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8575" y="6119813"/>
            <a:ext cx="3908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9704" name="Rectangle 8">
            <a:extLst>
              <a:ext uri="{FF2B5EF4-FFF2-40B4-BE49-F238E27FC236}">
                <a16:creationId xmlns:a16="http://schemas.microsoft.com/office/drawing/2014/main" id="{D8AE326C-3C02-9769-BC86-48F68C3251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FF281E8A-467F-4731-96BD-1CAB90CB49E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9705" name="Arc 9">
            <a:extLst>
              <a:ext uri="{FF2B5EF4-FFF2-40B4-BE49-F238E27FC236}">
                <a16:creationId xmlns:a16="http://schemas.microsoft.com/office/drawing/2014/main" id="{B20C57F5-076D-4131-38EE-1871A18ABBA8}"/>
              </a:ext>
            </a:extLst>
          </p:cNvPr>
          <p:cNvSpPr>
            <a:spLocks/>
          </p:cNvSpPr>
          <p:nvPr/>
        </p:nvSpPr>
        <p:spPr bwMode="auto">
          <a:xfrm flipH="1">
            <a:off x="5719763" y="3175"/>
            <a:ext cx="3429000" cy="6851650"/>
          </a:xfrm>
          <a:custGeom>
            <a:avLst/>
            <a:gdLst>
              <a:gd name="G0" fmla="+- 0 0 0"/>
              <a:gd name="G1" fmla="+- 21577 0 0"/>
              <a:gd name="G2" fmla="+- 21600 0 0"/>
              <a:gd name="T0" fmla="*/ 1003 w 21600"/>
              <a:gd name="T1" fmla="*/ 0 h 43161"/>
              <a:gd name="T2" fmla="*/ 820 w 21600"/>
              <a:gd name="T3" fmla="*/ 43161 h 43161"/>
              <a:gd name="T4" fmla="*/ 0 w 21600"/>
              <a:gd name="T5" fmla="*/ 21577 h 4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Arc 10">
            <a:extLst>
              <a:ext uri="{FF2B5EF4-FFF2-40B4-BE49-F238E27FC236}">
                <a16:creationId xmlns:a16="http://schemas.microsoft.com/office/drawing/2014/main" id="{11A698F1-2E60-D668-CE51-C8DA15BB667A}"/>
              </a:ext>
            </a:extLst>
          </p:cNvPr>
          <p:cNvSpPr>
            <a:spLocks/>
          </p:cNvSpPr>
          <p:nvPr/>
        </p:nvSpPr>
        <p:spPr bwMode="auto">
          <a:xfrm flipV="1">
            <a:off x="6932613" y="-838200"/>
            <a:ext cx="2211387" cy="2362200"/>
          </a:xfrm>
          <a:custGeom>
            <a:avLst/>
            <a:gdLst>
              <a:gd name="G0" fmla="+- 20223 0 0"/>
              <a:gd name="G1" fmla="+- 21599 0 0"/>
              <a:gd name="G2" fmla="+- 21600 0 0"/>
              <a:gd name="T0" fmla="*/ 0 w 20223"/>
              <a:gd name="T1" fmla="*/ 14009 h 21599"/>
              <a:gd name="T2" fmla="*/ 19986 w 20223"/>
              <a:gd name="T3" fmla="*/ 0 h 21599"/>
              <a:gd name="T4" fmla="*/ 20223 w 20223"/>
              <a:gd name="T5" fmla="*/ 21599 h 21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23" h="21599" fill="none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</a:path>
              <a:path w="20223" h="21599" stroke="0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  <a:lnTo>
                  <a:pt x="20223" y="2159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EBEF6B25-95F5-0DF6-FE72-A65DFEB09D08}"/>
              </a:ext>
            </a:extLst>
          </p:cNvPr>
          <p:cNvSpPr>
            <a:spLocks noChangeShapeType="1"/>
          </p:cNvSpPr>
          <p:nvPr/>
        </p:nvSpPr>
        <p:spPr bwMode="auto">
          <a:xfrm rot="2975352" flipH="1">
            <a:off x="6092825" y="1331913"/>
            <a:ext cx="3608388" cy="30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B7EDF6AB-3670-E64C-2572-2B3CCCD8C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-12700"/>
            <a:ext cx="1587" cy="68119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Line 13">
            <a:extLst>
              <a:ext uri="{FF2B5EF4-FFF2-40B4-BE49-F238E27FC236}">
                <a16:creationId xmlns:a16="http://schemas.microsoft.com/office/drawing/2014/main" id="{62E7F9B5-CAD2-454C-65E9-C9A8C6748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69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med">
    <p:wipe dir="r"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2" charset="2"/>
        <a:buChar char="u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3953293-F25F-4D13-5E33-C3EBAC0AE984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990600" y="381000"/>
            <a:ext cx="7923213" cy="762000"/>
          </a:xfrm>
          <a:noFill/>
          <a:ln/>
        </p:spPr>
        <p:txBody>
          <a:bodyPr/>
          <a:lstStyle/>
          <a:p>
            <a:r>
              <a:rPr lang="en-US" altLang="en-US"/>
              <a:t>Boiler and Cooling Tower Blowdown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3C0749D-B7AE-18CC-1299-D6A81141A1AB}"/>
              </a:ext>
            </a:extLst>
          </p:cNvPr>
          <p:cNvSpPr>
            <a:spLocks noChangeArrowheads="1"/>
          </p:cNvSpPr>
          <p:nvPr>
            <p:ph type="subTitle" idx="1"/>
          </p:nvPr>
        </p:nvSpPr>
        <p:spPr>
          <a:xfrm>
            <a:off x="6019800" y="1905000"/>
            <a:ext cx="2895600" cy="3581400"/>
          </a:xfrm>
          <a:noFill/>
          <a:ln/>
        </p:spPr>
        <p:txBody>
          <a:bodyPr/>
          <a:lstStyle/>
          <a:p>
            <a:r>
              <a:rPr lang="en-US" altLang="en-US"/>
              <a:t>Keyes McGee, E.I.</a:t>
            </a:r>
          </a:p>
          <a:p>
            <a:endParaRPr lang="en-US" altLang="en-US"/>
          </a:p>
          <a:p>
            <a:r>
              <a:rPr lang="en-US" altLang="en-US"/>
              <a:t>Pretreatment Unit,</a:t>
            </a:r>
          </a:p>
          <a:p>
            <a:endParaRPr lang="en-US" altLang="en-US"/>
          </a:p>
          <a:p>
            <a:r>
              <a:rPr lang="en-US" altLang="en-US"/>
              <a:t>NC Division of Water Quality</a:t>
            </a:r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4101" name="Object 5" descr="Photo of a package boiler system">
            <a:extLst>
              <a:ext uri="{FF2B5EF4-FFF2-40B4-BE49-F238E27FC236}">
                <a16:creationId xmlns:a16="http://schemas.microsoft.com/office/drawing/2014/main" id="{B3043EAD-197A-3C7A-C0DD-5D6C4B59F8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19979"/>
              </p:ext>
            </p:extLst>
          </p:nvPr>
        </p:nvGraphicFramePr>
        <p:xfrm>
          <a:off x="381000" y="1905000"/>
          <a:ext cx="5562600" cy="417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5562600" cy="417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E9F6BB7-B8F0-0304-15AF-71122B36B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0525" y="1081088"/>
            <a:ext cx="8421688" cy="1128712"/>
          </a:xfrm>
        </p:spPr>
        <p:txBody>
          <a:bodyPr/>
          <a:lstStyle/>
          <a:p>
            <a:r>
              <a:rPr lang="en-US" altLang="en-US"/>
              <a:t>Condensate Water Treatment </a:t>
            </a:r>
            <a:br>
              <a:rPr lang="en-US" altLang="en-US"/>
            </a:br>
            <a:r>
              <a:rPr lang="en-US" altLang="en-US"/>
              <a:t>(Post Boiler System)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286B855-E002-0597-6EE8-EAEF20FB7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62600" y="2819400"/>
            <a:ext cx="3368675" cy="2514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Neutralizing Amines</a:t>
            </a:r>
          </a:p>
          <a:p>
            <a:pPr>
              <a:lnSpc>
                <a:spcPct val="125000"/>
              </a:lnSpc>
            </a:pPr>
            <a:r>
              <a:rPr lang="en-US" altLang="en-US"/>
              <a:t>Filming Amine</a:t>
            </a:r>
          </a:p>
          <a:p>
            <a:r>
              <a:rPr lang="en-US" altLang="en-US"/>
              <a:t>Blend of Neutralizing and Filming Amines.</a:t>
            </a:r>
          </a:p>
        </p:txBody>
      </p:sp>
      <p:graphicFrame>
        <p:nvGraphicFramePr>
          <p:cNvPr id="50181" name="Object 5" descr="Photo of storage area for boiler feed water treatment chemical containers.">
            <a:extLst>
              <a:ext uri="{FF2B5EF4-FFF2-40B4-BE49-F238E27FC236}">
                <a16:creationId xmlns:a16="http://schemas.microsoft.com/office/drawing/2014/main" id="{63CC8FC5-74B3-3505-ED9D-3D10B7A458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831348"/>
              </p:ext>
            </p:extLst>
          </p:nvPr>
        </p:nvGraphicFramePr>
        <p:xfrm>
          <a:off x="228600" y="2514600"/>
          <a:ext cx="5029200" cy="377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514600"/>
                        <a:ext cx="5029200" cy="377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B876372-FAB5-A544-DA4F-80F94AEE2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421688" cy="762000"/>
          </a:xfrm>
        </p:spPr>
        <p:txBody>
          <a:bodyPr/>
          <a:lstStyle/>
          <a:p>
            <a:r>
              <a:rPr lang="en-US" altLang="en-US"/>
              <a:t>Boiler Blowdown - </a:t>
            </a:r>
            <a:br>
              <a:rPr lang="en-US" altLang="en-US"/>
            </a:br>
            <a:r>
              <a:rPr lang="en-US" altLang="en-US" sz="2400"/>
              <a:t>Removal of a portion of the concentrated boiler water from the system.</a:t>
            </a:r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DF795FC-91D3-6A98-DFA9-0358FDE64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3962400" cy="47244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Controls cycles of concentration within the specified ranges for impurities  of concern.</a:t>
            </a:r>
          </a:p>
          <a:p>
            <a:r>
              <a:rPr lang="en-US" altLang="en-US"/>
              <a:t>Removes any sludge or other debris accumulated in the boiler.</a:t>
            </a:r>
          </a:p>
          <a:p>
            <a:r>
              <a:rPr lang="en-US" altLang="en-US"/>
              <a:t>Use of chemicals minimized to save $. </a:t>
            </a:r>
          </a:p>
          <a:p>
            <a:r>
              <a:rPr lang="en-US" altLang="en-US"/>
              <a:t>Bottom Blowdown.</a:t>
            </a:r>
          </a:p>
          <a:p>
            <a:r>
              <a:rPr lang="en-US" altLang="en-US"/>
              <a:t>Continuous Blowdown.</a:t>
            </a:r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37892" name="Object 4" descr="Photo of boiler bottom drum and blowdown piping to discharge trench.">
            <a:extLst>
              <a:ext uri="{FF2B5EF4-FFF2-40B4-BE49-F238E27FC236}">
                <a16:creationId xmlns:a16="http://schemas.microsoft.com/office/drawing/2014/main" id="{2F170C95-EFBD-9C48-7331-4AE0FEC2DE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422188"/>
              </p:ext>
            </p:extLst>
          </p:nvPr>
        </p:nvGraphicFramePr>
        <p:xfrm>
          <a:off x="4267200" y="2743200"/>
          <a:ext cx="4725988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743200"/>
                        <a:ext cx="4725988" cy="354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8187A26-D821-FE7A-F0B1-B3A584F1F40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4572000" y="0"/>
            <a:ext cx="4343400" cy="1143000"/>
          </a:xfrm>
          <a:noFill/>
          <a:ln/>
        </p:spPr>
        <p:txBody>
          <a:bodyPr anchor="ctr"/>
          <a:lstStyle/>
          <a:p>
            <a:r>
              <a:rPr lang="en-US" altLang="en-US"/>
              <a:t>Cooling Towers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9DD64F6-7FDF-16F0-B56D-ACA8CCC7005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0" y="762000"/>
            <a:ext cx="2895600" cy="5257800"/>
          </a:xfrm>
          <a:noFill/>
          <a:ln/>
        </p:spPr>
        <p:txBody>
          <a:bodyPr/>
          <a:lstStyle/>
          <a:p>
            <a:r>
              <a:rPr lang="en-US" altLang="en-US"/>
              <a:t>Provides chilled water to an air handling unit, serving as a heat rejecter in a mechanical refrigeration system.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b="1"/>
              <a:t>		Or</a:t>
            </a:r>
            <a:endParaRPr lang="en-US" altLang="en-US"/>
          </a:p>
          <a:p>
            <a:r>
              <a:rPr lang="en-US" altLang="en-US"/>
              <a:t>Releases heat from a process H</a:t>
            </a:r>
            <a:r>
              <a:rPr lang="en-US" altLang="en-US" baseline="-25000"/>
              <a:t>2</a:t>
            </a:r>
            <a:r>
              <a:rPr lang="en-US" altLang="en-US"/>
              <a:t>O Condenser System loop. </a:t>
            </a:r>
          </a:p>
        </p:txBody>
      </p:sp>
      <p:graphicFrame>
        <p:nvGraphicFramePr>
          <p:cNvPr id="9220" name="Object 4" descr="Photo of cooling tower.">
            <a:extLst>
              <a:ext uri="{FF2B5EF4-FFF2-40B4-BE49-F238E27FC236}">
                <a16:creationId xmlns:a16="http://schemas.microsoft.com/office/drawing/2014/main" id="{67FC581C-884E-EB0F-A43E-150EB28C3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604187"/>
              </p:ext>
            </p:extLst>
          </p:nvPr>
        </p:nvGraphicFramePr>
        <p:xfrm>
          <a:off x="2895600" y="2133600"/>
          <a:ext cx="609758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133600"/>
                        <a:ext cx="609758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3165D4B0-1E97-0DC5-CE42-8CBE3B9DF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21688" cy="646113"/>
          </a:xfrm>
        </p:spPr>
        <p:txBody>
          <a:bodyPr/>
          <a:lstStyle/>
          <a:p>
            <a:r>
              <a:rPr lang="en-US" altLang="en-US"/>
              <a:t>Typical Cooling Tower</a:t>
            </a:r>
          </a:p>
        </p:txBody>
      </p:sp>
      <p:pic>
        <p:nvPicPr>
          <p:cNvPr id="38916" name="Picture 4" descr="Tyoical cooling tower schematic.">
            <a:extLst>
              <a:ext uri="{FF2B5EF4-FFF2-40B4-BE49-F238E27FC236}">
                <a16:creationId xmlns:a16="http://schemas.microsoft.com/office/drawing/2014/main" id="{650A6EFC-D0CC-1E45-767F-D3B8233C1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80010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1713D77-E1E7-8C27-BD0D-D5CDFC54B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447800"/>
            <a:ext cx="8421688" cy="609600"/>
          </a:xfrm>
        </p:spPr>
        <p:txBody>
          <a:bodyPr/>
          <a:lstStyle/>
          <a:p>
            <a:r>
              <a:rPr lang="en-US" altLang="en-US"/>
              <a:t>Types of Cooling Towers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5A83CB34-BA9C-A7E3-21EE-303F4845A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9925" y="2209800"/>
            <a:ext cx="2911475" cy="4419600"/>
          </a:xfrm>
        </p:spPr>
        <p:txBody>
          <a:bodyPr/>
          <a:lstStyle/>
          <a:p>
            <a:r>
              <a:rPr lang="en-US" altLang="en-US"/>
              <a:t>Counterflow - Water flows vertically down, counter to the upward air flow.</a:t>
            </a:r>
          </a:p>
          <a:p>
            <a:r>
              <a:rPr lang="en-US" altLang="en-US"/>
              <a:t>Crossflow - Water flows vertically down, air flows horizontally.</a:t>
            </a:r>
          </a:p>
        </p:txBody>
      </p:sp>
      <p:graphicFrame>
        <p:nvGraphicFramePr>
          <p:cNvPr id="54276" name="Object 4" descr="Cooling tower side cut-away view, showing downward warwe flow and upward air flow.">
            <a:extLst>
              <a:ext uri="{FF2B5EF4-FFF2-40B4-BE49-F238E27FC236}">
                <a16:creationId xmlns:a16="http://schemas.microsoft.com/office/drawing/2014/main" id="{77FDB41B-E29E-D502-F6E9-02F51FF26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379947"/>
              </p:ext>
            </p:extLst>
          </p:nvPr>
        </p:nvGraphicFramePr>
        <p:xfrm>
          <a:off x="3886200" y="2667000"/>
          <a:ext cx="4687888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686954" imgH="3828571" progId="MSPhotoEd.3">
                  <p:embed/>
                </p:oleObj>
              </mc:Choice>
              <mc:Fallback>
                <p:oleObj name="Photo Editor Photo" r:id="rId3" imgW="4686954" imgH="38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667000"/>
                        <a:ext cx="4687888" cy="382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92DD7DD-758F-06A4-63DE-0BC3F41CA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21688" cy="555625"/>
          </a:xfrm>
        </p:spPr>
        <p:txBody>
          <a:bodyPr/>
          <a:lstStyle/>
          <a:p>
            <a:r>
              <a:rPr lang="en-US" altLang="en-US"/>
              <a:t>Cooling Tower Water Treatment Objectives: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296E3A0-FE48-4462-776C-AB46B02DD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3200400" cy="3810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Prevent and control:</a:t>
            </a:r>
          </a:p>
          <a:p>
            <a:pPr>
              <a:lnSpc>
                <a:spcPct val="150000"/>
              </a:lnSpc>
            </a:pPr>
            <a:r>
              <a:rPr lang="en-US" altLang="en-US"/>
              <a:t>Scale Formation.</a:t>
            </a:r>
          </a:p>
          <a:p>
            <a:r>
              <a:rPr lang="en-US" altLang="en-US"/>
              <a:t>Corrosion.</a:t>
            </a:r>
          </a:p>
          <a:p>
            <a:r>
              <a:rPr lang="en-US" altLang="en-US"/>
              <a:t>pH between 8 &amp; 9.</a:t>
            </a:r>
          </a:p>
          <a:p>
            <a:r>
              <a:rPr lang="en-US" altLang="en-US"/>
              <a:t>Fouling -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Particulate Matter.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Biological Growth.</a:t>
            </a:r>
          </a:p>
        </p:txBody>
      </p:sp>
      <p:graphicFrame>
        <p:nvGraphicFramePr>
          <p:cNvPr id="53252" name="Object 4" descr="End view of cooling tower showing water flow.">
            <a:extLst>
              <a:ext uri="{FF2B5EF4-FFF2-40B4-BE49-F238E27FC236}">
                <a16:creationId xmlns:a16="http://schemas.microsoft.com/office/drawing/2014/main" id="{2F8A7BD5-7D14-1A00-C95F-B8FE15F5C5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39062"/>
              </p:ext>
            </p:extLst>
          </p:nvPr>
        </p:nvGraphicFramePr>
        <p:xfrm>
          <a:off x="3581400" y="1828800"/>
          <a:ext cx="5410200" cy="405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828800"/>
                        <a:ext cx="5410200" cy="405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6FD2A2F-1AE1-994C-1E8E-CA58AF80B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21688" cy="646113"/>
          </a:xfrm>
        </p:spPr>
        <p:txBody>
          <a:bodyPr/>
          <a:lstStyle/>
          <a:p>
            <a:r>
              <a:rPr lang="en-US" altLang="en-US"/>
              <a:t>Biocides used for Cooling Tower Water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AB407EB3-3F05-71A5-FEF6-88A2AC53C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838200"/>
          </a:xfrm>
        </p:spPr>
        <p:txBody>
          <a:bodyPr/>
          <a:lstStyle/>
          <a:p>
            <a:r>
              <a:rPr lang="en-US" altLang="en-US"/>
              <a:t>Biocide Treatment Program includes alternate use of oxidizing and non-oxidizing biocides.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ED97E6C3-5AFB-9E51-13C0-8A73C7BAD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09800"/>
            <a:ext cx="3962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/>
              <a:t>Oxidizing Biocides</a:t>
            </a:r>
          </a:p>
          <a:p>
            <a:pPr lvl="1"/>
            <a:r>
              <a:rPr lang="en-US" altLang="en-US" sz="2000"/>
              <a:t>Chlorine.</a:t>
            </a:r>
          </a:p>
          <a:p>
            <a:pPr lvl="1"/>
            <a:r>
              <a:rPr lang="en-US" altLang="en-US" sz="2000"/>
              <a:t>Chlorine Dioxide.</a:t>
            </a:r>
          </a:p>
          <a:p>
            <a:pPr lvl="1"/>
            <a:r>
              <a:rPr lang="en-US" altLang="en-US" sz="2000"/>
              <a:t>Bromine.</a:t>
            </a:r>
          </a:p>
          <a:p>
            <a:pPr lvl="1"/>
            <a:r>
              <a:rPr lang="en-US" altLang="en-US" sz="2000"/>
              <a:t>Ozone.</a:t>
            </a:r>
            <a:endParaRPr lang="en-US" altLang="en-US"/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A0C2AA7F-0E35-6DB7-430A-1184275C6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09800"/>
            <a:ext cx="3962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/>
              <a:t>Non-Oxidizing Biocides</a:t>
            </a:r>
          </a:p>
          <a:p>
            <a:pPr lvl="1"/>
            <a:r>
              <a:rPr lang="en-US" altLang="en-US" sz="2000"/>
              <a:t>Carbamate.</a:t>
            </a:r>
          </a:p>
          <a:p>
            <a:pPr lvl="1"/>
            <a:r>
              <a:rPr lang="en-US" altLang="en-US" sz="2000"/>
              <a:t>Organo-Bromide.</a:t>
            </a:r>
          </a:p>
          <a:p>
            <a:pPr lvl="1"/>
            <a:r>
              <a:rPr lang="en-US" altLang="en-US" sz="2000"/>
              <a:t>Methylenebis-Thiocyanate.</a:t>
            </a:r>
          </a:p>
          <a:p>
            <a:pPr lvl="1"/>
            <a:r>
              <a:rPr lang="en-US" altLang="en-US" sz="2000"/>
              <a:t>Isothiazoline.</a:t>
            </a:r>
          </a:p>
          <a:p>
            <a:pPr lvl="1"/>
            <a:r>
              <a:rPr lang="en-US" altLang="en-US" sz="2000"/>
              <a:t>Quaternary Ammonium Salts.</a:t>
            </a:r>
          </a:p>
          <a:p>
            <a:pPr lvl="1"/>
            <a:r>
              <a:rPr lang="en-US" altLang="en-US" sz="2000"/>
              <a:t>Organo-Tin / Quaternary Ammonium Salts.</a:t>
            </a:r>
          </a:p>
          <a:p>
            <a:pPr lvl="1"/>
            <a:r>
              <a:rPr lang="en-US" altLang="en-US" sz="2000"/>
              <a:t>Glutaraldehyde.</a:t>
            </a:r>
          </a:p>
          <a:p>
            <a:pPr lvl="1"/>
            <a:r>
              <a:rPr lang="en-US" altLang="en-US" sz="2000"/>
              <a:t>Dodecylguanidine.</a:t>
            </a:r>
          </a:p>
          <a:p>
            <a:pPr lvl="1"/>
            <a:r>
              <a:rPr lang="en-US" altLang="en-US" sz="2000"/>
              <a:t>Triazine.</a:t>
            </a:r>
            <a:endParaRPr lang="en-US" altLang="en-US"/>
          </a:p>
        </p:txBody>
      </p:sp>
      <p:graphicFrame>
        <p:nvGraphicFramePr>
          <p:cNvPr id="66567" name="Object 7" descr="Photo of biocide containers and feed pumps.">
            <a:extLst>
              <a:ext uri="{FF2B5EF4-FFF2-40B4-BE49-F238E27FC236}">
                <a16:creationId xmlns:a16="http://schemas.microsoft.com/office/drawing/2014/main" id="{27FE417B-E2FF-E6DA-45F8-4B67382E2A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395238"/>
              </p:ext>
            </p:extLst>
          </p:nvPr>
        </p:nvGraphicFramePr>
        <p:xfrm>
          <a:off x="685800" y="4191000"/>
          <a:ext cx="3354388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191000"/>
                        <a:ext cx="3354388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/>
      <p:bldP spid="66565" grpId="0" autoUpdateAnimBg="0"/>
      <p:bldP spid="6656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08A4D60-82F0-FD8D-2171-5364C75E7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421688" cy="671513"/>
          </a:xfrm>
        </p:spPr>
        <p:txBody>
          <a:bodyPr/>
          <a:lstStyle/>
          <a:p>
            <a:r>
              <a:rPr lang="en-US" altLang="en-US"/>
              <a:t>Corrosion Inhibitors in Cooling Tower Water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B05A81A-B2D4-B8A4-9BF6-C0D26A38D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3276600" cy="4419600"/>
          </a:xfrm>
        </p:spPr>
        <p:txBody>
          <a:bodyPr/>
          <a:lstStyle/>
          <a:p>
            <a:r>
              <a:rPr lang="en-US" altLang="en-US"/>
              <a:t>Molybdate.</a:t>
            </a:r>
          </a:p>
          <a:p>
            <a:r>
              <a:rPr lang="en-US" altLang="en-US"/>
              <a:t>Nitrite.</a:t>
            </a:r>
          </a:p>
          <a:p>
            <a:r>
              <a:rPr lang="en-US" altLang="en-US"/>
              <a:t>Aromatic Azoles.</a:t>
            </a:r>
          </a:p>
          <a:p>
            <a:r>
              <a:rPr lang="en-US" altLang="en-US"/>
              <a:t>Chromate.</a:t>
            </a:r>
          </a:p>
          <a:p>
            <a:r>
              <a:rPr lang="en-US" altLang="en-US"/>
              <a:t>Polyphosphate.</a:t>
            </a:r>
          </a:p>
          <a:p>
            <a:r>
              <a:rPr lang="en-US" altLang="en-US"/>
              <a:t>Zinc.</a:t>
            </a:r>
          </a:p>
          <a:p>
            <a:r>
              <a:rPr lang="en-US" altLang="en-US"/>
              <a:t>Orthophosphate.</a:t>
            </a:r>
          </a:p>
          <a:p>
            <a:r>
              <a:rPr lang="en-US" altLang="en-US"/>
              <a:t>Benzotriazole.</a:t>
            </a:r>
          </a:p>
          <a:p>
            <a:r>
              <a:rPr lang="en-US" altLang="en-US"/>
              <a:t>Tolyltriazole.</a:t>
            </a:r>
          </a:p>
          <a:p>
            <a:r>
              <a:rPr lang="en-US" altLang="en-US"/>
              <a:t>Silicate.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30CCA0F7-6975-4088-74ED-8EDAC931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572000"/>
            <a:ext cx="3657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Note: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Corrosion is monitored with corrosion coupons (sacrificial metal tabs).</a:t>
            </a:r>
            <a:endParaRPr lang="en-US" altLang="en-US"/>
          </a:p>
          <a:p>
            <a:endParaRPr lang="en-US" altLang="en-US"/>
          </a:p>
        </p:txBody>
      </p:sp>
      <p:graphicFrame>
        <p:nvGraphicFramePr>
          <p:cNvPr id="67589" name="Object 5" descr="Photo of biocide feed monitoring station.">
            <a:extLst>
              <a:ext uri="{FF2B5EF4-FFF2-40B4-BE49-F238E27FC236}">
                <a16:creationId xmlns:a16="http://schemas.microsoft.com/office/drawing/2014/main" id="{B845A6E6-E931-F6F7-154E-34865A756D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753719"/>
              </p:ext>
            </p:extLst>
          </p:nvPr>
        </p:nvGraphicFramePr>
        <p:xfrm>
          <a:off x="4724400" y="1295400"/>
          <a:ext cx="3582988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95400"/>
                        <a:ext cx="3582988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F75D308-8F25-E956-8A08-618A9B1EE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421688" cy="747713"/>
          </a:xfrm>
        </p:spPr>
        <p:txBody>
          <a:bodyPr/>
          <a:lstStyle/>
          <a:p>
            <a:r>
              <a:rPr lang="en-US" altLang="en-US"/>
              <a:t>Dispersants in Cooling Tower Water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CE698AD-7BCE-AB09-FE13-275479816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9925" y="3505200"/>
            <a:ext cx="3140075" cy="1905000"/>
          </a:xfrm>
        </p:spPr>
        <p:txBody>
          <a:bodyPr/>
          <a:lstStyle/>
          <a:p>
            <a:r>
              <a:rPr lang="en-US" altLang="en-US"/>
              <a:t>Polyacrylate.</a:t>
            </a:r>
          </a:p>
          <a:p>
            <a:r>
              <a:rPr lang="en-US" altLang="en-US"/>
              <a:t>Polymethacrylate.</a:t>
            </a:r>
          </a:p>
          <a:p>
            <a:r>
              <a:rPr lang="en-US" altLang="en-US"/>
              <a:t>Polymaleic Acid.</a:t>
            </a:r>
          </a:p>
          <a:p>
            <a:r>
              <a:rPr lang="en-US" altLang="en-US"/>
              <a:t>Surfactants.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5A3F8821-A44A-831B-7D44-1A40A277A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84216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800"/>
              <a:t>Dispersants prevent suspended and dissolved solids from settling out or forming scale in the system, remove existing deposits, and enhance biocide effectiveness.</a:t>
            </a:r>
            <a:endParaRPr lang="en-US" altLang="en-US"/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05A287F3-C803-8EC0-6F02-818C5BD67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486400"/>
            <a:ext cx="3505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Note: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Side stream filtration is recommended to maintain system cleanliness.</a:t>
            </a:r>
          </a:p>
          <a:p>
            <a:endParaRPr lang="en-US" altLang="en-US"/>
          </a:p>
        </p:txBody>
      </p:sp>
      <p:graphicFrame>
        <p:nvGraphicFramePr>
          <p:cNvPr id="68614" name="Object 6" descr="Poto of cooling tower underside view.">
            <a:extLst>
              <a:ext uri="{FF2B5EF4-FFF2-40B4-BE49-F238E27FC236}">
                <a16:creationId xmlns:a16="http://schemas.microsoft.com/office/drawing/2014/main" id="{562EDEF5-1DF7-D024-64A8-3275E6D558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32906"/>
              </p:ext>
            </p:extLst>
          </p:nvPr>
        </p:nvGraphicFramePr>
        <p:xfrm>
          <a:off x="4648200" y="3048000"/>
          <a:ext cx="3276600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48000"/>
                        <a:ext cx="3276600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  <p:bldP spid="6861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C54E45F-EBFA-B907-7BBE-AAB44174F55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3048000" y="609600"/>
            <a:ext cx="3505200" cy="742950"/>
          </a:xfrm>
          <a:noFill/>
          <a:ln/>
        </p:spPr>
        <p:txBody>
          <a:bodyPr anchor="ctr"/>
          <a:lstStyle/>
          <a:p>
            <a:r>
              <a:rPr lang="en-US" altLang="en-US"/>
              <a:t>Blowdown Flows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196103A-163B-8A03-D6E7-5A9D0840D12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447800" y="3886200"/>
            <a:ext cx="6172200" cy="2819400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Blowdown flow is make-up flow minus the calculated evaporative losses using:</a:t>
            </a:r>
          </a:p>
          <a:p>
            <a:pPr lvl="1">
              <a:lnSpc>
                <a:spcPct val="150000"/>
              </a:lnSpc>
            </a:pPr>
            <a:r>
              <a:rPr lang="en-US" altLang="en-US"/>
              <a:t>Manufacturers design calculations.</a:t>
            </a:r>
          </a:p>
          <a:p>
            <a:pPr lvl="1">
              <a:lnSpc>
                <a:spcPct val="150000"/>
              </a:lnSpc>
              <a:buFont typeface="Monotype Sorts" pitchFamily="2" charset="2"/>
              <a:buNone/>
            </a:pPr>
            <a:r>
              <a:rPr lang="en-US" altLang="en-US"/>
              <a:t>AND</a:t>
            </a:r>
          </a:p>
          <a:p>
            <a:pPr lvl="1"/>
            <a:r>
              <a:rPr lang="en-US" altLang="en-US"/>
              <a:t>Best Professional Judgement  concerning equipment operations.</a:t>
            </a:r>
          </a:p>
          <a:p>
            <a:endParaRPr lang="en-US" altLang="en-US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530A9306-77E7-89A1-E57F-A8E70B3DD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7620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/>
              <a:t>Blowdown is either discharged to the Publicly Owned Treatment Works (with POTW permission) or directly to the receiving waters of the state (with a General NPDES Permit).</a:t>
            </a:r>
          </a:p>
          <a:p>
            <a:endParaRPr lang="en-US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  <p:bldP spid="1024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7711689-31E1-40CE-41DA-C93D8FFFB66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28600" y="762000"/>
            <a:ext cx="8610600" cy="1752600"/>
          </a:xfrm>
          <a:noFill/>
          <a:ln/>
        </p:spPr>
        <p:txBody>
          <a:bodyPr anchor="ctr"/>
          <a:lstStyle/>
          <a:p>
            <a:r>
              <a:rPr lang="en-US" altLang="en-US"/>
              <a:t>Practical Guidance for Publicly Owned Treatment Works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6BE8AAC-5C22-4631-D308-279DC3E1807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5334000" y="2667000"/>
            <a:ext cx="3657600" cy="3124200"/>
          </a:xfrm>
          <a:noFill/>
          <a:ln/>
        </p:spPr>
        <p:txBody>
          <a:bodyPr/>
          <a:lstStyle/>
          <a:p>
            <a:r>
              <a:rPr lang="en-US" altLang="en-US"/>
              <a:t>POTW Responsibilities</a:t>
            </a:r>
          </a:p>
          <a:p>
            <a:r>
              <a:rPr lang="en-US" altLang="en-US"/>
              <a:t>Boiler and Cooling Tower overviews.</a:t>
            </a:r>
          </a:p>
          <a:p>
            <a:r>
              <a:rPr lang="en-US" altLang="en-US"/>
              <a:t>Water Chemistry Requirements.</a:t>
            </a:r>
          </a:p>
          <a:p>
            <a:r>
              <a:rPr lang="en-US" altLang="en-US"/>
              <a:t>Purpose of Blowdown.</a:t>
            </a:r>
          </a:p>
          <a:p>
            <a:r>
              <a:rPr lang="en-US" altLang="en-US"/>
              <a:t>Blowdown Effluents.</a:t>
            </a:r>
          </a:p>
          <a:p>
            <a:endParaRPr lang="en-US" altLang="en-US"/>
          </a:p>
        </p:txBody>
      </p:sp>
      <p:graphicFrame>
        <p:nvGraphicFramePr>
          <p:cNvPr id="25605" name="Object 5" descr="Photo of package boiler main steam drum.">
            <a:extLst>
              <a:ext uri="{FF2B5EF4-FFF2-40B4-BE49-F238E27FC236}">
                <a16:creationId xmlns:a16="http://schemas.microsoft.com/office/drawing/2014/main" id="{D75A4D9E-804D-C652-141A-F8EA661B4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641633"/>
              </p:ext>
            </p:extLst>
          </p:nvPr>
        </p:nvGraphicFramePr>
        <p:xfrm>
          <a:off x="228600" y="2667000"/>
          <a:ext cx="5029200" cy="377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667000"/>
                        <a:ext cx="5029200" cy="377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247640C-AC1D-537E-6944-91DCC86D4D2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381000" y="1027113"/>
            <a:ext cx="8534400" cy="1143000"/>
          </a:xfrm>
          <a:noFill/>
          <a:ln/>
        </p:spPr>
        <p:txBody>
          <a:bodyPr anchor="ctr"/>
          <a:lstStyle/>
          <a:p>
            <a:r>
              <a:rPr lang="en-US" altLang="en-US"/>
              <a:t>Biocide / Chemical Pretreatment Worksheet Form PT101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E612215-2B7B-97DB-E357-16783C71DE1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52400" y="2286000"/>
            <a:ext cx="4948238" cy="4343400"/>
          </a:xfrm>
          <a:noFill/>
          <a:ln/>
        </p:spPr>
        <p:txBody>
          <a:bodyPr/>
          <a:lstStyle/>
          <a:p>
            <a:r>
              <a:rPr lang="en-US" altLang="en-US"/>
              <a:t>Essentially a Headworks Analysis for chemicals remaining in the Blowdown Wastestream.</a:t>
            </a:r>
          </a:p>
          <a:p>
            <a:r>
              <a:rPr lang="en-US" altLang="en-US"/>
              <a:t>Worksheet must be completed for each Biocide / Chemical Product in use.</a:t>
            </a:r>
          </a:p>
          <a:p>
            <a:r>
              <a:rPr lang="en-US" altLang="en-US"/>
              <a:t>Consultant (Vendor) must complete the worksheet due to proprietary constituents not listed on the product labeling.</a:t>
            </a:r>
          </a:p>
        </p:txBody>
      </p:sp>
      <p:graphicFrame>
        <p:nvGraphicFramePr>
          <p:cNvPr id="11268" name="Object 4" descr="Photo of rooftop mounted cooling tower.">
            <a:extLst>
              <a:ext uri="{FF2B5EF4-FFF2-40B4-BE49-F238E27FC236}">
                <a16:creationId xmlns:a16="http://schemas.microsoft.com/office/drawing/2014/main" id="{8D5A123C-D3D3-66FD-5DC8-B5322B849A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599412"/>
              </p:ext>
            </p:extLst>
          </p:nvPr>
        </p:nvGraphicFramePr>
        <p:xfrm>
          <a:off x="5410200" y="2514600"/>
          <a:ext cx="35814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514600"/>
                        <a:ext cx="3581400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7972BDB-B417-01CB-31E9-2708EA69AFF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381000" y="228600"/>
            <a:ext cx="8610600" cy="1143000"/>
          </a:xfrm>
          <a:noFill/>
          <a:ln/>
        </p:spPr>
        <p:txBody>
          <a:bodyPr anchor="ctr"/>
          <a:lstStyle/>
          <a:p>
            <a:pPr algn="ctr"/>
            <a:r>
              <a:rPr lang="en-US" altLang="en-US"/>
              <a:t> Next Class: BB201, </a:t>
            </a:r>
            <a:br>
              <a:rPr lang="en-US" altLang="en-US"/>
            </a:br>
            <a:r>
              <a:rPr lang="en-US" altLang="en-US"/>
              <a:t>Biocide Worksheet Guidance 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516BF54-3EBD-0531-FF78-2B015E2FDF3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381000" y="1676400"/>
            <a:ext cx="3352800" cy="4419600"/>
          </a:xfrm>
          <a:noFill/>
          <a:ln/>
        </p:spPr>
        <p:txBody>
          <a:bodyPr/>
          <a:lstStyle/>
          <a:p>
            <a:r>
              <a:rPr lang="en-US" altLang="en-US"/>
              <a:t>For the Biocide / Chemical Worksheet see the Pretreatment Unit Webpage.</a:t>
            </a:r>
          </a:p>
          <a:p>
            <a:r>
              <a:rPr lang="en-US" altLang="en-US"/>
              <a:t>Please call your Pretreatment Unit contact person if you need help!</a:t>
            </a:r>
          </a:p>
          <a:p>
            <a:r>
              <a:rPr lang="en-US" altLang="en-US"/>
              <a:t>Thank you for doing a good job! </a:t>
            </a:r>
          </a:p>
        </p:txBody>
      </p:sp>
      <p:graphicFrame>
        <p:nvGraphicFramePr>
          <p:cNvPr id="12292" name="Object 4" descr="Photo of rooftop mounted cooling tower.">
            <a:extLst>
              <a:ext uri="{FF2B5EF4-FFF2-40B4-BE49-F238E27FC236}">
                <a16:creationId xmlns:a16="http://schemas.microsoft.com/office/drawing/2014/main" id="{CF503F9A-F59D-4126-1669-48EB0CD348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13432"/>
              </p:ext>
            </p:extLst>
          </p:nvPr>
        </p:nvGraphicFramePr>
        <p:xfrm>
          <a:off x="4038600" y="1981200"/>
          <a:ext cx="4800600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981200"/>
                        <a:ext cx="4800600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3FC08E4-B475-5F0D-F392-0843461D130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819400" y="1027113"/>
            <a:ext cx="6096000" cy="1143000"/>
          </a:xfrm>
          <a:noFill/>
          <a:ln/>
        </p:spPr>
        <p:txBody>
          <a:bodyPr anchor="ctr"/>
          <a:lstStyle/>
          <a:p>
            <a:r>
              <a:rPr lang="en-US" altLang="en-US"/>
              <a:t>POTW Responsibilities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ADA38A0-458E-5ACB-677B-FBB5D621782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28600" y="1981200"/>
            <a:ext cx="3733800" cy="4191000"/>
          </a:xfrm>
          <a:noFill/>
          <a:ln/>
        </p:spPr>
        <p:txBody>
          <a:bodyPr/>
          <a:lstStyle/>
          <a:p>
            <a:r>
              <a:rPr lang="en-US" altLang="en-US"/>
              <a:t>Inspection of facilities connected to POTWs, reference 40 CFR 403.8 (f)(1)(v).</a:t>
            </a:r>
          </a:p>
          <a:p>
            <a:r>
              <a:rPr lang="en-US" altLang="en-US"/>
              <a:t>Flow  measurements.</a:t>
            </a:r>
          </a:p>
          <a:p>
            <a:r>
              <a:rPr lang="en-US" altLang="en-US"/>
              <a:t>Heat &gt; 40ºC (140 ºF), reference 40 CFR 403.5 (b)(5).</a:t>
            </a:r>
          </a:p>
          <a:p>
            <a:r>
              <a:rPr lang="en-US" altLang="en-US"/>
              <a:t>Toxicity issues.</a:t>
            </a:r>
          </a:p>
        </p:txBody>
      </p:sp>
      <p:graphicFrame>
        <p:nvGraphicFramePr>
          <p:cNvPr id="5124" name="Object 4" descr="Photo of cooling tower.">
            <a:extLst>
              <a:ext uri="{FF2B5EF4-FFF2-40B4-BE49-F238E27FC236}">
                <a16:creationId xmlns:a16="http://schemas.microsoft.com/office/drawing/2014/main" id="{2CCC3C1F-035B-7EB7-2F25-7EF18D427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651052"/>
              </p:ext>
            </p:extLst>
          </p:nvPr>
        </p:nvGraphicFramePr>
        <p:xfrm>
          <a:off x="3733800" y="2209800"/>
          <a:ext cx="5259388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09800"/>
                        <a:ext cx="5259388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1D1335D-AF46-E8B7-CBB8-503B3777B02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743200" y="914400"/>
            <a:ext cx="6096000" cy="723900"/>
          </a:xfrm>
          <a:noFill/>
          <a:ln/>
        </p:spPr>
        <p:txBody>
          <a:bodyPr anchor="ctr"/>
          <a:lstStyle/>
          <a:p>
            <a:r>
              <a:rPr lang="en-US" altLang="en-US"/>
              <a:t>Boilers and Cooling Towers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E6CDEB7-8C0F-649E-3FD9-9761E65E07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4038600" y="2133600"/>
            <a:ext cx="4948238" cy="3416300"/>
          </a:xfrm>
          <a:noFill/>
          <a:ln/>
        </p:spPr>
        <p:txBody>
          <a:bodyPr/>
          <a:lstStyle/>
          <a:p>
            <a:r>
              <a:rPr lang="en-US" altLang="en-US"/>
              <a:t>“Heat Capacity” is the essential property of H</a:t>
            </a:r>
            <a:r>
              <a:rPr lang="en-US" altLang="en-US" baseline="-25000"/>
              <a:t>2</a:t>
            </a:r>
            <a:r>
              <a:rPr lang="en-US" altLang="en-US"/>
              <a:t>O.</a:t>
            </a:r>
          </a:p>
          <a:p>
            <a:r>
              <a:rPr lang="en-US" altLang="en-US"/>
              <a:t>Boilers and Cooling Towers are both  parts of “Heat Engines”.</a:t>
            </a:r>
          </a:p>
          <a:p>
            <a:r>
              <a:rPr lang="en-US" altLang="en-US"/>
              <a:t>Boilers convert combustion heat to steam for energy transfer.</a:t>
            </a:r>
          </a:p>
          <a:p>
            <a:r>
              <a:rPr lang="en-US" altLang="en-US"/>
              <a:t>Cooling Towers use the latent heat of vaporization to transfer energy to the atmosphere (sensible heat exchange also).</a:t>
            </a:r>
          </a:p>
        </p:txBody>
      </p:sp>
      <p:graphicFrame>
        <p:nvGraphicFramePr>
          <p:cNvPr id="6148" name="Object 4" descr="Photo of cooling tower.">
            <a:extLst>
              <a:ext uri="{FF2B5EF4-FFF2-40B4-BE49-F238E27FC236}">
                <a16:creationId xmlns:a16="http://schemas.microsoft.com/office/drawing/2014/main" id="{5E0128ED-9A73-58E2-3ACB-256BFCC896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400455"/>
              </p:ext>
            </p:extLst>
          </p:nvPr>
        </p:nvGraphicFramePr>
        <p:xfrm>
          <a:off x="609600" y="1828800"/>
          <a:ext cx="3200400" cy="239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828800"/>
                        <a:ext cx="3200400" cy="239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6" descr="Photo of package boiler.">
            <a:extLst>
              <a:ext uri="{FF2B5EF4-FFF2-40B4-BE49-F238E27FC236}">
                <a16:creationId xmlns:a16="http://schemas.microsoft.com/office/drawing/2014/main" id="{8916FFA7-E5C8-AC0E-C0AE-A915AE987C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785458"/>
              </p:ext>
            </p:extLst>
          </p:nvPr>
        </p:nvGraphicFramePr>
        <p:xfrm>
          <a:off x="609600" y="4343400"/>
          <a:ext cx="32004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43400"/>
                        <a:ext cx="32004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0A75719-7240-1842-2FB2-CF2D1D5BC7F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5562600" y="914400"/>
            <a:ext cx="3200400" cy="914400"/>
          </a:xfrm>
          <a:noFill/>
          <a:ln/>
        </p:spPr>
        <p:txBody>
          <a:bodyPr anchor="ctr"/>
          <a:lstStyle/>
          <a:p>
            <a:r>
              <a:rPr lang="en-US" altLang="en-US"/>
              <a:t>Boilers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509624F-1146-B8A5-6B12-EA91D46EB97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0" y="1447800"/>
            <a:ext cx="3276600" cy="5257800"/>
          </a:xfrm>
          <a:noFill/>
          <a:ln/>
        </p:spPr>
        <p:txBody>
          <a:bodyPr/>
          <a:lstStyle/>
          <a:p>
            <a:r>
              <a:rPr lang="en-US" altLang="en-US" dirty="0"/>
              <a:t>Heat of combustion is transferred to H</a:t>
            </a:r>
            <a:r>
              <a:rPr lang="en-US" altLang="en-US" baseline="-25000" dirty="0"/>
              <a:t>2</a:t>
            </a:r>
            <a:r>
              <a:rPr lang="en-US" altLang="en-US" dirty="0"/>
              <a:t>O. </a:t>
            </a:r>
          </a:p>
          <a:p>
            <a:r>
              <a:rPr lang="en-US" altLang="en-US" dirty="0"/>
              <a:t>H</a:t>
            </a:r>
            <a:r>
              <a:rPr lang="en-US" altLang="en-US" baseline="-25000" dirty="0"/>
              <a:t>2</a:t>
            </a:r>
            <a:r>
              <a:rPr lang="en-US" altLang="en-US" dirty="0"/>
              <a:t>O flow is from H</a:t>
            </a:r>
            <a:r>
              <a:rPr lang="en-US" altLang="en-US" baseline="-25000" dirty="0"/>
              <a:t>2</a:t>
            </a:r>
            <a:r>
              <a:rPr lang="en-US" altLang="en-US" dirty="0"/>
              <a:t>O Drum (lower) thru tubes to the Steam Drum (upper).</a:t>
            </a:r>
          </a:p>
          <a:p>
            <a:r>
              <a:rPr lang="en-US" altLang="en-US" dirty="0"/>
              <a:t>Steam is sent out the upper drum with a high energy state.</a:t>
            </a:r>
          </a:p>
          <a:p>
            <a:r>
              <a:rPr lang="en-US" altLang="en-US" dirty="0"/>
              <a:t>Condensed Steam is recycled.</a:t>
            </a:r>
          </a:p>
        </p:txBody>
      </p:sp>
      <p:graphicFrame>
        <p:nvGraphicFramePr>
          <p:cNvPr id="7172" name="Object 4" descr="Photo of package boilers in a boiler building.">
            <a:extLst>
              <a:ext uri="{FF2B5EF4-FFF2-40B4-BE49-F238E27FC236}">
                <a16:creationId xmlns:a16="http://schemas.microsoft.com/office/drawing/2014/main" id="{3048836C-C7A1-5DD2-178F-0A8881182C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563925"/>
              </p:ext>
            </p:extLst>
          </p:nvPr>
        </p:nvGraphicFramePr>
        <p:xfrm>
          <a:off x="3276600" y="1943100"/>
          <a:ext cx="5715000" cy="428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943100"/>
                        <a:ext cx="5715000" cy="428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5B27832-AE6B-A4D2-B82A-0069D2DFB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421688" cy="646113"/>
          </a:xfrm>
        </p:spPr>
        <p:txBody>
          <a:bodyPr/>
          <a:lstStyle/>
          <a:p>
            <a:r>
              <a:rPr lang="en-US" altLang="en-US"/>
              <a:t>Boiler Schematic</a:t>
            </a:r>
          </a:p>
        </p:txBody>
      </p:sp>
      <p:graphicFrame>
        <p:nvGraphicFramePr>
          <p:cNvPr id="49162" name="Object 10" descr="Boiler water &amp; steam flow diagram.">
            <a:extLst>
              <a:ext uri="{FF2B5EF4-FFF2-40B4-BE49-F238E27FC236}">
                <a16:creationId xmlns:a16="http://schemas.microsoft.com/office/drawing/2014/main" id="{EBFEFBE8-29ED-2184-AA28-0C4A7F377F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49879"/>
              </p:ext>
            </p:extLst>
          </p:nvPr>
        </p:nvGraphicFramePr>
        <p:xfrm>
          <a:off x="1905000" y="2590800"/>
          <a:ext cx="54181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9752381" imgH="7314286" progId="Paint.Picture">
                  <p:embed/>
                </p:oleObj>
              </mc:Choice>
              <mc:Fallback>
                <p:oleObj name="Bitmap Image" r:id="rId3" imgW="9752381" imgH="7314286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590800"/>
                        <a:ext cx="54181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B1FF1B7-23A5-4C22-94CE-B92E98BFD2F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819400" y="1025525"/>
            <a:ext cx="6096000" cy="1143000"/>
          </a:xfrm>
          <a:noFill/>
          <a:ln/>
        </p:spPr>
        <p:txBody>
          <a:bodyPr anchor="ctr"/>
          <a:lstStyle/>
          <a:p>
            <a:r>
              <a:rPr lang="en-US" altLang="en-US"/>
              <a:t>Boiler Feed Water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4D8BEDF-5FDB-C8C4-0112-035DA1BF3B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5715000" y="2133600"/>
            <a:ext cx="3124200" cy="3781425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Common H</a:t>
            </a:r>
            <a:r>
              <a:rPr lang="en-US" altLang="en-US" baseline="-25000"/>
              <a:t>2</a:t>
            </a:r>
            <a:r>
              <a:rPr lang="en-US" altLang="en-US"/>
              <a:t>O Impurities  of concern are:</a:t>
            </a:r>
          </a:p>
          <a:p>
            <a:r>
              <a:rPr lang="en-US" altLang="en-US"/>
              <a:t>Hardness.</a:t>
            </a:r>
          </a:p>
          <a:p>
            <a:r>
              <a:rPr lang="en-US" altLang="en-US"/>
              <a:t>Alkalinity.</a:t>
            </a:r>
          </a:p>
          <a:p>
            <a:r>
              <a:rPr lang="en-US" altLang="en-US"/>
              <a:t>Silica.</a:t>
            </a:r>
          </a:p>
          <a:p>
            <a:r>
              <a:rPr lang="en-US" altLang="en-US"/>
              <a:t>Iron.</a:t>
            </a:r>
          </a:p>
          <a:p>
            <a:r>
              <a:rPr lang="en-US" altLang="en-US"/>
              <a:t>Oxygen.</a:t>
            </a:r>
          </a:p>
        </p:txBody>
      </p:sp>
      <p:graphicFrame>
        <p:nvGraphicFramePr>
          <p:cNvPr id="8196" name="Object 4" descr="Photo of package boiler, main steam drum view.">
            <a:extLst>
              <a:ext uri="{FF2B5EF4-FFF2-40B4-BE49-F238E27FC236}">
                <a16:creationId xmlns:a16="http://schemas.microsoft.com/office/drawing/2014/main" id="{664617C6-6C08-8CB1-514C-18A318EF5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246442"/>
              </p:ext>
            </p:extLst>
          </p:nvPr>
        </p:nvGraphicFramePr>
        <p:xfrm>
          <a:off x="152400" y="2133600"/>
          <a:ext cx="5257800" cy="394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33600"/>
                        <a:ext cx="5257800" cy="394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48CCC12-0DDC-DD08-AE91-3EB858292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421688" cy="646113"/>
          </a:xfrm>
        </p:spPr>
        <p:txBody>
          <a:bodyPr/>
          <a:lstStyle/>
          <a:p>
            <a:r>
              <a:rPr lang="en-US" altLang="en-US"/>
              <a:t>Three Major “Waterside” Problems in Boilers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872BB3D-F71E-AB0E-5357-486A45288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0" y="3200400"/>
            <a:ext cx="2971800" cy="2057400"/>
          </a:xfrm>
        </p:spPr>
        <p:txBody>
          <a:bodyPr/>
          <a:lstStyle/>
          <a:p>
            <a:r>
              <a:rPr lang="en-US" altLang="en-US"/>
              <a:t>Corrosion</a:t>
            </a:r>
          </a:p>
          <a:p>
            <a:r>
              <a:rPr lang="en-US" altLang="en-US"/>
              <a:t>Scale</a:t>
            </a:r>
          </a:p>
          <a:p>
            <a:r>
              <a:rPr lang="en-US" altLang="en-US"/>
              <a:t>Deposits</a:t>
            </a:r>
          </a:p>
          <a:p>
            <a:endParaRPr lang="en-US" altLang="en-US"/>
          </a:p>
        </p:txBody>
      </p:sp>
      <p:graphicFrame>
        <p:nvGraphicFramePr>
          <p:cNvPr id="48132" name="Object 4" descr="Photo of a package boiler bottom drum, commonly known as a mud drum.">
            <a:extLst>
              <a:ext uri="{FF2B5EF4-FFF2-40B4-BE49-F238E27FC236}">
                <a16:creationId xmlns:a16="http://schemas.microsoft.com/office/drawing/2014/main" id="{9D2B9477-B64A-BC39-4001-01C587F86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466487"/>
              </p:ext>
            </p:extLst>
          </p:nvPr>
        </p:nvGraphicFramePr>
        <p:xfrm>
          <a:off x="609600" y="2514600"/>
          <a:ext cx="4954588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14600"/>
                        <a:ext cx="4954588" cy="371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92996FA-D998-8F05-E774-316ADD23B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421688" cy="646113"/>
          </a:xfrm>
        </p:spPr>
        <p:txBody>
          <a:bodyPr/>
          <a:lstStyle/>
          <a:p>
            <a:r>
              <a:rPr lang="en-US" altLang="en-US"/>
              <a:t>Boiler Water Treatments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A2EC89B-F14B-7C41-B663-A565ECFC2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48200" y="2514600"/>
            <a:ext cx="4359275" cy="3416300"/>
          </a:xfrm>
        </p:spPr>
        <p:txBody>
          <a:bodyPr/>
          <a:lstStyle/>
          <a:p>
            <a:r>
              <a:rPr lang="en-US" altLang="en-US"/>
              <a:t>Sodium Cycle Softening for all Make-Up H</a:t>
            </a:r>
            <a:r>
              <a:rPr lang="en-US" altLang="en-US" baseline="-25000"/>
              <a:t>2</a:t>
            </a:r>
            <a:r>
              <a:rPr lang="en-US" altLang="en-US"/>
              <a:t>O.</a:t>
            </a:r>
          </a:p>
          <a:p>
            <a:r>
              <a:rPr lang="en-US" altLang="en-US"/>
              <a:t>Mechanical and Chemical dissolved oxygen removal.</a:t>
            </a:r>
          </a:p>
          <a:p>
            <a:r>
              <a:rPr lang="en-US" altLang="en-US"/>
              <a:t>Precipitating Programs - Dispersants.</a:t>
            </a:r>
          </a:p>
          <a:p>
            <a:r>
              <a:rPr lang="en-US" altLang="en-US"/>
              <a:t>Solubilizing Programs - Sequesterants.</a:t>
            </a:r>
          </a:p>
          <a:p>
            <a:r>
              <a:rPr lang="en-US" altLang="en-US"/>
              <a:t>Combination Program.</a:t>
            </a:r>
          </a:p>
        </p:txBody>
      </p:sp>
      <p:graphicFrame>
        <p:nvGraphicFramePr>
          <p:cNvPr id="46084" name="Object 4" descr="Photo of a boiler feed water treatment system.">
            <a:extLst>
              <a:ext uri="{FF2B5EF4-FFF2-40B4-BE49-F238E27FC236}">
                <a16:creationId xmlns:a16="http://schemas.microsoft.com/office/drawing/2014/main" id="{065459D1-D992-6A74-113D-7659F0C44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829330"/>
              </p:ext>
            </p:extLst>
          </p:nvPr>
        </p:nvGraphicFramePr>
        <p:xfrm>
          <a:off x="152400" y="3009900"/>
          <a:ext cx="4419600" cy="33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009900"/>
                        <a:ext cx="4419600" cy="331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theme/theme1.xml><?xml version="1.0" encoding="utf-8"?>
<a:theme xmlns:a="http://schemas.openxmlformats.org/drawingml/2006/main" name="Recommending a Strategy (Standard).pot">
  <a:themeElements>
    <a:clrScheme name="Recommending a Strategy (Standard).pot 1">
      <a:dk1>
        <a:srgbClr val="000000"/>
      </a:dk1>
      <a:lt1>
        <a:srgbClr val="FFFFFF"/>
      </a:lt1>
      <a:dk2>
        <a:srgbClr val="996633"/>
      </a:dk2>
      <a:lt2>
        <a:srgbClr val="FF9900"/>
      </a:lt2>
      <a:accent1>
        <a:srgbClr val="D60093"/>
      </a:accent1>
      <a:accent2>
        <a:srgbClr val="FFFF66"/>
      </a:accent2>
      <a:accent3>
        <a:srgbClr val="CAB8AD"/>
      </a:accent3>
      <a:accent4>
        <a:srgbClr val="DADADA"/>
      </a:accent4>
      <a:accent5>
        <a:srgbClr val="E8AAC8"/>
      </a:accent5>
      <a:accent6>
        <a:srgbClr val="E7E75C"/>
      </a:accent6>
      <a:hlink>
        <a:srgbClr val="FF9933"/>
      </a:hlink>
      <a:folHlink>
        <a:srgbClr val="FFCCFF"/>
      </a:folHlink>
    </a:clrScheme>
    <a:fontScheme name="Recommending a Strategy (Standard).po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Recommending a Strategy (Standard).pot 1">
        <a:dk1>
          <a:srgbClr val="000000"/>
        </a:dk1>
        <a:lt1>
          <a:srgbClr val="FFFFFF"/>
        </a:lt1>
        <a:dk2>
          <a:srgbClr val="996633"/>
        </a:dk2>
        <a:lt2>
          <a:srgbClr val="FF9900"/>
        </a:lt2>
        <a:accent1>
          <a:srgbClr val="D60093"/>
        </a:accent1>
        <a:accent2>
          <a:srgbClr val="FFFF66"/>
        </a:accent2>
        <a:accent3>
          <a:srgbClr val="CAB8AD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(Standard).pot 2">
        <a:dk1>
          <a:srgbClr val="FFFFCC"/>
        </a:dk1>
        <a:lt1>
          <a:srgbClr val="FFFFFF"/>
        </a:lt1>
        <a:dk2>
          <a:srgbClr val="FFFFCC"/>
        </a:dk2>
        <a:lt2>
          <a:srgbClr val="996600"/>
        </a:lt2>
        <a:accent1>
          <a:srgbClr val="FFCC00"/>
        </a:accent1>
        <a:accent2>
          <a:srgbClr val="6666FF"/>
        </a:accent2>
        <a:accent3>
          <a:srgbClr val="FFFFE2"/>
        </a:accent3>
        <a:accent4>
          <a:srgbClr val="DADADA"/>
        </a:accent4>
        <a:accent5>
          <a:srgbClr val="FFE2AA"/>
        </a:accent5>
        <a:accent6>
          <a:srgbClr val="5C5CE7"/>
        </a:accent6>
        <a:hlink>
          <a:srgbClr val="999933"/>
        </a:hlink>
        <a:folHlink>
          <a:srgbClr val="99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(Standard).po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(Standard).pot 4">
        <a:dk1>
          <a:srgbClr val="000000"/>
        </a:dk1>
        <a:lt1>
          <a:srgbClr val="FFFFFF"/>
        </a:lt1>
        <a:dk2>
          <a:srgbClr val="990066"/>
        </a:dk2>
        <a:lt2>
          <a:srgbClr val="008080"/>
        </a:lt2>
        <a:accent1>
          <a:srgbClr val="D60093"/>
        </a:accent1>
        <a:accent2>
          <a:srgbClr val="FFFF66"/>
        </a:accent2>
        <a:accent3>
          <a:srgbClr val="CAAAB8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Office\Templates\Presentations\Recommending a Strategy (Standard).pot</Template>
  <TotalTime>2082</TotalTime>
  <Words>750</Words>
  <Application>Microsoft Office PowerPoint</Application>
  <PresentationFormat>On-screen Show (4:3)</PresentationFormat>
  <Paragraphs>154</Paragraphs>
  <Slides>21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Times New Roman</vt:lpstr>
      <vt:lpstr>Arial Narrow</vt:lpstr>
      <vt:lpstr>Arial</vt:lpstr>
      <vt:lpstr>Wingdings</vt:lpstr>
      <vt:lpstr>Monotype Sorts</vt:lpstr>
      <vt:lpstr>Recommending a Strategy (Standard).pot</vt:lpstr>
      <vt:lpstr>Microsoft Photo Editor 3.0 Photo</vt:lpstr>
      <vt:lpstr>Paintbrush Picture</vt:lpstr>
      <vt:lpstr>Boiler and Cooling Tower Blowdown</vt:lpstr>
      <vt:lpstr>Practical Guidance for Publicly Owned Treatment Works</vt:lpstr>
      <vt:lpstr>POTW Responsibilities</vt:lpstr>
      <vt:lpstr>Boilers and Cooling Towers</vt:lpstr>
      <vt:lpstr>Boilers</vt:lpstr>
      <vt:lpstr>Boiler Schematic</vt:lpstr>
      <vt:lpstr>Boiler Feed Water</vt:lpstr>
      <vt:lpstr>Three Major “Waterside” Problems in Boilers</vt:lpstr>
      <vt:lpstr>Boiler Water Treatments</vt:lpstr>
      <vt:lpstr>Condensate Water Treatment  (Post Boiler System)</vt:lpstr>
      <vt:lpstr>Boiler Blowdown -  Removal of a portion of the concentrated boiler water from the system.</vt:lpstr>
      <vt:lpstr>Cooling Towers</vt:lpstr>
      <vt:lpstr>Typical Cooling Tower</vt:lpstr>
      <vt:lpstr>Types of Cooling Towers</vt:lpstr>
      <vt:lpstr>Cooling Tower Water Treatment Objectives:</vt:lpstr>
      <vt:lpstr>Biocides used for Cooling Tower Water</vt:lpstr>
      <vt:lpstr>Corrosion Inhibitors in Cooling Tower Water</vt:lpstr>
      <vt:lpstr>Dispersants in Cooling Tower Water</vt:lpstr>
      <vt:lpstr>Blowdown Flows</vt:lpstr>
      <vt:lpstr>Biocide / Chemical Pretreatment Worksheet Form PT101</vt:lpstr>
      <vt:lpstr> Next Class: BB201,  Biocide Worksheet Guidance </vt:lpstr>
    </vt:vector>
  </TitlesOfParts>
  <Company>NC DENR DWQ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Boiler and Cooling Water Blowdown</dc:title>
  <dc:creator>Keyes_McGee</dc:creator>
  <cp:lastModifiedBy>Mcgee, Keyes</cp:lastModifiedBy>
  <cp:revision>41</cp:revision>
  <dcterms:created xsi:type="dcterms:W3CDTF">2001-09-20T19:40:36Z</dcterms:created>
  <dcterms:modified xsi:type="dcterms:W3CDTF">2026-04-22T14:18:24Z</dcterms:modified>
</cp:coreProperties>
</file>