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1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0" r:id="rId8"/>
    <p:sldId id="264" r:id="rId9"/>
    <p:sldId id="261" r:id="rId10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45B6-F8F8-4720-9D4E-0277D447ABEA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A894-F9B3-4C39-8EF9-3FEA479A5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50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45B6-F8F8-4720-9D4E-0277D447ABEA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A894-F9B3-4C39-8EF9-3FEA479A5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28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45B6-F8F8-4720-9D4E-0277D447ABEA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A894-F9B3-4C39-8EF9-3FEA479A5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2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45B6-F8F8-4720-9D4E-0277D447ABEA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A894-F9B3-4C39-8EF9-3FEA479A5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76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45B6-F8F8-4720-9D4E-0277D447ABEA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A894-F9B3-4C39-8EF9-3FEA479A5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44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45B6-F8F8-4720-9D4E-0277D447ABEA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A894-F9B3-4C39-8EF9-3FEA479A5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69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45B6-F8F8-4720-9D4E-0277D447ABEA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A894-F9B3-4C39-8EF9-3FEA479A5EE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32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45B6-F8F8-4720-9D4E-0277D447ABEA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A894-F9B3-4C39-8EF9-3FEA479A5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7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45B6-F8F8-4720-9D4E-0277D447ABEA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A894-F9B3-4C39-8EF9-3FEA479A5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83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45B6-F8F8-4720-9D4E-0277D447ABEA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A894-F9B3-4C39-8EF9-3FEA479A5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96145B6-F8F8-4720-9D4E-0277D447ABEA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A894-F9B3-4C39-8EF9-3FEA479A5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2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96145B6-F8F8-4720-9D4E-0277D447ABEA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813A894-F9B3-4C39-8EF9-3FEA479A5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8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352106D-9AA8-0740-EE90-FE173B5D97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2E3CBA-26F0-4844-F51D-BCF30B8BF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noFill/>
          <a:ln w="38100" cap="sq">
            <a:solidFill>
              <a:schemeClr val="tx1"/>
            </a:solidFill>
            <a:miter lim="800000"/>
          </a:ln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Canton, NC WWTP Transition Plan and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652248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>
            <a:extLst>
              <a:ext uri="{FF2B5EF4-FFF2-40B4-BE49-F238E27FC236}">
                <a16:creationId xmlns:a16="http://schemas.microsoft.com/office/drawing/2014/main" id="{6AD85578-1E4B-4014-9D52-E76894750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50B3F-9390-4CA1-B3C8-91529289DC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BE243E-2DC5-8FD9-129E-C381C0E72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518" y="1059838"/>
            <a:ext cx="3632052" cy="4738324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WWTP Transition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6C9CE-9CAD-FAD5-8274-817045A19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9109" y="1059838"/>
            <a:ext cx="4665397" cy="4738323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1400" dirty="0"/>
              <a:t>Phase I</a:t>
            </a:r>
          </a:p>
          <a:p>
            <a:pPr lvl="1">
              <a:lnSpc>
                <a:spcPct val="90000"/>
              </a:lnSpc>
            </a:pPr>
            <a:r>
              <a:rPr lang="en-US" sz="1400" dirty="0"/>
              <a:t>1A  Initial Outage Preparation(prior to beginning of mill outage)</a:t>
            </a:r>
          </a:p>
          <a:p>
            <a:pPr lvl="2">
              <a:lnSpc>
                <a:spcPct val="90000"/>
              </a:lnSpc>
            </a:pPr>
            <a:r>
              <a:rPr lang="en-US" sz="1400" dirty="0"/>
              <a:t>PH control</a:t>
            </a:r>
          </a:p>
          <a:p>
            <a:pPr lvl="2">
              <a:lnSpc>
                <a:spcPct val="90000"/>
              </a:lnSpc>
            </a:pPr>
            <a:r>
              <a:rPr lang="en-US" sz="1400" dirty="0"/>
              <a:t>Surge Volume—using Primary Clarifier</a:t>
            </a:r>
          </a:p>
          <a:p>
            <a:pPr lvl="2">
              <a:lnSpc>
                <a:spcPct val="90000"/>
              </a:lnSpc>
            </a:pPr>
            <a:r>
              <a:rPr lang="en-US" sz="1400" dirty="0"/>
              <a:t>Chemicals required</a:t>
            </a:r>
          </a:p>
          <a:p>
            <a:pPr lvl="3">
              <a:lnSpc>
                <a:spcPct val="90000"/>
              </a:lnSpc>
            </a:pPr>
            <a:r>
              <a:rPr lang="en-US" sz="1400" dirty="0"/>
              <a:t>Sulfuric Acid, C02, Coagulants/Polymers , Supplemental Nutrients</a:t>
            </a:r>
          </a:p>
          <a:p>
            <a:pPr lvl="1">
              <a:lnSpc>
                <a:spcPct val="90000"/>
              </a:lnSpc>
            </a:pPr>
            <a:r>
              <a:rPr lang="en-US" sz="1400" dirty="0"/>
              <a:t>1B Beginning of Mill Outage (Similar to shutting down for annual outage)</a:t>
            </a:r>
          </a:p>
          <a:p>
            <a:pPr lvl="2">
              <a:lnSpc>
                <a:spcPct val="90000"/>
              </a:lnSpc>
            </a:pPr>
            <a:r>
              <a:rPr lang="en-US" sz="1400" dirty="0"/>
              <a:t>Timeframe </a:t>
            </a:r>
            <a:r>
              <a:rPr lang="en-US" sz="1400" dirty="0" smtClean="0"/>
              <a:t>(Weeks</a:t>
            </a:r>
            <a:r>
              <a:rPr lang="en-US" sz="1400" dirty="0" smtClean="0"/>
              <a:t>)</a:t>
            </a:r>
            <a:endParaRPr lang="en-US" sz="1400" dirty="0"/>
          </a:p>
          <a:p>
            <a:pPr lvl="2">
              <a:lnSpc>
                <a:spcPct val="90000"/>
              </a:lnSpc>
            </a:pPr>
            <a:r>
              <a:rPr lang="en-US" sz="1400" dirty="0"/>
              <a:t>Continue to run WWTP as an Activated Sludge System at full capacity</a:t>
            </a:r>
          </a:p>
          <a:p>
            <a:pPr lvl="2">
              <a:lnSpc>
                <a:spcPct val="90000"/>
              </a:lnSpc>
            </a:pPr>
            <a:r>
              <a:rPr lang="en-US" sz="1400" dirty="0"/>
              <a:t>Monitor flow, BOD/surrogate loading, and Food/Microorganism (F/M) ratio</a:t>
            </a:r>
          </a:p>
          <a:p>
            <a:pPr lvl="2">
              <a:lnSpc>
                <a:spcPct val="90000"/>
              </a:lnSpc>
            </a:pPr>
            <a:r>
              <a:rPr lang="en-US" sz="1400" dirty="0"/>
              <a:t>Phase 1 to end when flow/loading/F/M reaches 50% of normal levels—Use rolling average numbers—3-5day rolling average</a:t>
            </a:r>
          </a:p>
          <a:p>
            <a:pPr lvl="2">
              <a:lnSpc>
                <a:spcPct val="90000"/>
              </a:lnSpc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4084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250FFEB-9CB8-B5EE-4B53-A2EF393DE0F2}"/>
              </a:ext>
            </a:extLst>
          </p:cNvPr>
          <p:cNvSpPr/>
          <p:nvPr/>
        </p:nvSpPr>
        <p:spPr>
          <a:xfrm>
            <a:off x="3260035" y="1502464"/>
            <a:ext cx="2146852" cy="8613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54CF6D-B021-CFF4-789B-6AF356818E5C}"/>
              </a:ext>
            </a:extLst>
          </p:cNvPr>
          <p:cNvSpPr/>
          <p:nvPr/>
        </p:nvSpPr>
        <p:spPr>
          <a:xfrm>
            <a:off x="3260035" y="2375451"/>
            <a:ext cx="2146852" cy="8613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34BA8E-0E0C-AFD5-4D47-6E9108F86881}"/>
              </a:ext>
            </a:extLst>
          </p:cNvPr>
          <p:cNvSpPr/>
          <p:nvPr/>
        </p:nvSpPr>
        <p:spPr>
          <a:xfrm>
            <a:off x="5406889" y="2375451"/>
            <a:ext cx="2146852" cy="8613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68E79D-E55B-87B5-B3E8-0910BFE393B0}"/>
              </a:ext>
            </a:extLst>
          </p:cNvPr>
          <p:cNvSpPr/>
          <p:nvPr/>
        </p:nvSpPr>
        <p:spPr>
          <a:xfrm>
            <a:off x="5406889" y="1502464"/>
            <a:ext cx="2146852" cy="8613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9A3814-ACC5-9A2F-9D92-F9EA13EC07A7}"/>
              </a:ext>
            </a:extLst>
          </p:cNvPr>
          <p:cNvSpPr txBox="1"/>
          <p:nvPr/>
        </p:nvSpPr>
        <p:spPr>
          <a:xfrm>
            <a:off x="3488635" y="1630017"/>
            <a:ext cx="177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AB or Digester </a:t>
            </a:r>
          </a:p>
          <a:p>
            <a:pPr algn="ctr"/>
            <a:r>
              <a:rPr lang="en-US" dirty="0"/>
              <a:t>(2.3 MG)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A44C48-7D5B-BD20-82A2-764837BF325E}"/>
              </a:ext>
            </a:extLst>
          </p:cNvPr>
          <p:cNvSpPr txBox="1"/>
          <p:nvPr/>
        </p:nvSpPr>
        <p:spPr>
          <a:xfrm>
            <a:off x="3443909" y="2529508"/>
            <a:ext cx="177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AB or Digester </a:t>
            </a:r>
          </a:p>
          <a:p>
            <a:pPr algn="ctr"/>
            <a:r>
              <a:rPr lang="en-US" dirty="0"/>
              <a:t>(2.3 MG)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477DDF-4EFA-617D-79DB-2C4DD521D412}"/>
              </a:ext>
            </a:extLst>
          </p:cNvPr>
          <p:cNvSpPr txBox="1"/>
          <p:nvPr/>
        </p:nvSpPr>
        <p:spPr>
          <a:xfrm>
            <a:off x="5551005" y="1630016"/>
            <a:ext cx="177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Aeration Basin </a:t>
            </a:r>
          </a:p>
          <a:p>
            <a:pPr algn="ctr"/>
            <a:r>
              <a:rPr lang="en-US" dirty="0"/>
              <a:t>(3.4 MG)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DC4D50-CAE3-E562-7E96-D5A3A1892B9F}"/>
              </a:ext>
            </a:extLst>
          </p:cNvPr>
          <p:cNvSpPr txBox="1"/>
          <p:nvPr/>
        </p:nvSpPr>
        <p:spPr>
          <a:xfrm>
            <a:off x="5590761" y="2491408"/>
            <a:ext cx="177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Aeration Basin </a:t>
            </a:r>
          </a:p>
          <a:p>
            <a:pPr algn="ctr"/>
            <a:r>
              <a:rPr lang="en-US" dirty="0"/>
              <a:t>(3.4 MG)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191219B-8007-779D-C61E-06F167CC00E5}"/>
              </a:ext>
            </a:extLst>
          </p:cNvPr>
          <p:cNvSpPr/>
          <p:nvPr/>
        </p:nvSpPr>
        <p:spPr>
          <a:xfrm>
            <a:off x="417441" y="412759"/>
            <a:ext cx="2146852" cy="192653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3B14B4A-89AA-2749-D3A8-67214B1D7040}"/>
              </a:ext>
            </a:extLst>
          </p:cNvPr>
          <p:cNvSpPr/>
          <p:nvPr/>
        </p:nvSpPr>
        <p:spPr>
          <a:xfrm>
            <a:off x="417441" y="2443368"/>
            <a:ext cx="2146852" cy="192653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98EAAF6-6A0C-E145-EB1C-E358D8E6049F}"/>
              </a:ext>
            </a:extLst>
          </p:cNvPr>
          <p:cNvSpPr/>
          <p:nvPr/>
        </p:nvSpPr>
        <p:spPr>
          <a:xfrm>
            <a:off x="606284" y="4598219"/>
            <a:ext cx="1769168" cy="1573981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4BF5461-9E20-A6B4-1C20-7DE82C05CF21}"/>
              </a:ext>
            </a:extLst>
          </p:cNvPr>
          <p:cNvSpPr/>
          <p:nvPr/>
        </p:nvSpPr>
        <p:spPr>
          <a:xfrm>
            <a:off x="9107554" y="412759"/>
            <a:ext cx="2146852" cy="192653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490150E-D73C-9085-5FFC-737401BFA4B3}"/>
              </a:ext>
            </a:extLst>
          </p:cNvPr>
          <p:cNvSpPr/>
          <p:nvPr/>
        </p:nvSpPr>
        <p:spPr>
          <a:xfrm>
            <a:off x="9107554" y="2443368"/>
            <a:ext cx="2146852" cy="192653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6C1B1B5-5EB1-5789-3F42-92D0708BE1DC}"/>
              </a:ext>
            </a:extLst>
          </p:cNvPr>
          <p:cNvSpPr/>
          <p:nvPr/>
        </p:nvSpPr>
        <p:spPr>
          <a:xfrm>
            <a:off x="9223514" y="4473977"/>
            <a:ext cx="1928190" cy="178767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265C69-6E67-FACE-7F03-01A771363376}"/>
              </a:ext>
            </a:extLst>
          </p:cNvPr>
          <p:cNvSpPr txBox="1"/>
          <p:nvPr/>
        </p:nvSpPr>
        <p:spPr>
          <a:xfrm>
            <a:off x="606283" y="4923544"/>
            <a:ext cx="1769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#1 </a:t>
            </a:r>
          </a:p>
          <a:p>
            <a:pPr algn="ctr"/>
            <a:r>
              <a:rPr lang="en-US" dirty="0"/>
              <a:t>Primary Clarifier </a:t>
            </a:r>
          </a:p>
          <a:p>
            <a:pPr algn="ctr"/>
            <a:r>
              <a:rPr lang="en-US" dirty="0"/>
              <a:t>(1.01 MG)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965B66-1B23-90D3-DF71-03ED16E71773}"/>
              </a:ext>
            </a:extLst>
          </p:cNvPr>
          <p:cNvSpPr txBox="1"/>
          <p:nvPr/>
        </p:nvSpPr>
        <p:spPr>
          <a:xfrm>
            <a:off x="549961" y="2933452"/>
            <a:ext cx="1769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#2</a:t>
            </a:r>
          </a:p>
          <a:p>
            <a:pPr algn="ctr"/>
            <a:r>
              <a:rPr lang="en-US" dirty="0"/>
              <a:t>Primary Clarifier </a:t>
            </a:r>
          </a:p>
          <a:p>
            <a:pPr algn="ctr"/>
            <a:r>
              <a:rPr lang="en-US" dirty="0"/>
              <a:t>(3.47 MG)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FC6E3BB-09DE-413D-74B3-7804655B2F2E}"/>
              </a:ext>
            </a:extLst>
          </p:cNvPr>
          <p:cNvSpPr txBox="1"/>
          <p:nvPr/>
        </p:nvSpPr>
        <p:spPr>
          <a:xfrm>
            <a:off x="571492" y="914362"/>
            <a:ext cx="1769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#3</a:t>
            </a:r>
          </a:p>
          <a:p>
            <a:pPr algn="ctr"/>
            <a:r>
              <a:rPr lang="en-US" dirty="0"/>
              <a:t>Primary Clarifier </a:t>
            </a:r>
          </a:p>
          <a:p>
            <a:pPr algn="ctr"/>
            <a:r>
              <a:rPr lang="en-US" dirty="0"/>
              <a:t>(3.47 MG)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6BA402D-8D23-CADF-53ED-0ED89EEC8681}"/>
              </a:ext>
            </a:extLst>
          </p:cNvPr>
          <p:cNvSpPr txBox="1"/>
          <p:nvPr/>
        </p:nvSpPr>
        <p:spPr>
          <a:xfrm>
            <a:off x="8968407" y="788467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#4</a:t>
            </a:r>
          </a:p>
          <a:p>
            <a:pPr algn="ctr"/>
            <a:r>
              <a:rPr lang="en-US" dirty="0"/>
              <a:t>Secondary Clarifier </a:t>
            </a:r>
          </a:p>
          <a:p>
            <a:pPr algn="ctr"/>
            <a:r>
              <a:rPr lang="en-US" dirty="0"/>
              <a:t>(2.82 MG)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21BDFE4-CAE0-EE38-6F24-FDB0859211FC}"/>
              </a:ext>
            </a:extLst>
          </p:cNvPr>
          <p:cNvSpPr txBox="1"/>
          <p:nvPr/>
        </p:nvSpPr>
        <p:spPr>
          <a:xfrm>
            <a:off x="9037980" y="2923475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#5</a:t>
            </a:r>
          </a:p>
          <a:p>
            <a:pPr algn="ctr"/>
            <a:r>
              <a:rPr lang="en-US" dirty="0"/>
              <a:t>Secondary Clarifier </a:t>
            </a:r>
          </a:p>
          <a:p>
            <a:pPr algn="ctr"/>
            <a:r>
              <a:rPr lang="en-US" dirty="0"/>
              <a:t>(2.82 MG)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5B4BAD-3BDA-725E-FD00-11F79F4F95C2}"/>
              </a:ext>
            </a:extLst>
          </p:cNvPr>
          <p:cNvSpPr txBox="1"/>
          <p:nvPr/>
        </p:nvSpPr>
        <p:spPr>
          <a:xfrm>
            <a:off x="9077731" y="4923544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#6</a:t>
            </a:r>
          </a:p>
          <a:p>
            <a:pPr algn="ctr"/>
            <a:r>
              <a:rPr lang="en-US" dirty="0"/>
              <a:t>Secondary Clarifier </a:t>
            </a:r>
          </a:p>
          <a:p>
            <a:pPr algn="ctr"/>
            <a:r>
              <a:rPr lang="en-US" dirty="0"/>
              <a:t>(1.85 MG)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C1F265C-B043-845E-6AC3-5550833C2ABA}"/>
              </a:ext>
            </a:extLst>
          </p:cNvPr>
          <p:cNvCxnSpPr/>
          <p:nvPr/>
        </p:nvCxnSpPr>
        <p:spPr>
          <a:xfrm flipV="1">
            <a:off x="7553741" y="2363856"/>
            <a:ext cx="1003850" cy="115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34F2613-FE0F-F2B4-CBA0-879E2242A639}"/>
              </a:ext>
            </a:extLst>
          </p:cNvPr>
          <p:cNvCxnSpPr>
            <a:cxnSpLocks/>
          </p:cNvCxnSpPr>
          <p:nvPr/>
        </p:nvCxnSpPr>
        <p:spPr>
          <a:xfrm flipV="1">
            <a:off x="8557591" y="1133061"/>
            <a:ext cx="0" cy="48204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B4693F5-3F03-B098-7B10-AA0DEA244A4D}"/>
              </a:ext>
            </a:extLst>
          </p:cNvPr>
          <p:cNvCxnSpPr/>
          <p:nvPr/>
        </p:nvCxnSpPr>
        <p:spPr>
          <a:xfrm>
            <a:off x="8557591" y="1133061"/>
            <a:ext cx="54996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5956EF2-C8F2-FB87-15EB-C486F8DDD46A}"/>
              </a:ext>
            </a:extLst>
          </p:cNvPr>
          <p:cNvCxnSpPr/>
          <p:nvPr/>
        </p:nvCxnSpPr>
        <p:spPr>
          <a:xfrm>
            <a:off x="8557591" y="3429000"/>
            <a:ext cx="54996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8B914E6-F2B3-C922-AB82-433FCCCAAFC6}"/>
              </a:ext>
            </a:extLst>
          </p:cNvPr>
          <p:cNvCxnSpPr>
            <a:cxnSpLocks/>
          </p:cNvCxnSpPr>
          <p:nvPr/>
        </p:nvCxnSpPr>
        <p:spPr>
          <a:xfrm>
            <a:off x="8557591" y="5936974"/>
            <a:ext cx="8647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6DB14276-E309-35EB-A617-1CDF853F1751}"/>
              </a:ext>
            </a:extLst>
          </p:cNvPr>
          <p:cNvSpPr/>
          <p:nvPr/>
        </p:nvSpPr>
        <p:spPr>
          <a:xfrm>
            <a:off x="3517007" y="3730072"/>
            <a:ext cx="1212573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C46A726-CC14-DDB6-88C4-4126E57C971C}"/>
              </a:ext>
            </a:extLst>
          </p:cNvPr>
          <p:cNvSpPr/>
          <p:nvPr/>
        </p:nvSpPr>
        <p:spPr>
          <a:xfrm>
            <a:off x="3539734" y="5160550"/>
            <a:ext cx="1212573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DB4C1B9-6163-C388-7089-3EE5405FA95D}"/>
              </a:ext>
            </a:extLst>
          </p:cNvPr>
          <p:cNvSpPr/>
          <p:nvPr/>
        </p:nvSpPr>
        <p:spPr>
          <a:xfrm>
            <a:off x="5022791" y="4678881"/>
            <a:ext cx="442286" cy="13720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B53664A-E5A8-F845-780A-FAD1761D5BDB}"/>
              </a:ext>
            </a:extLst>
          </p:cNvPr>
          <p:cNvSpPr/>
          <p:nvPr/>
        </p:nvSpPr>
        <p:spPr>
          <a:xfrm>
            <a:off x="5788106" y="5467009"/>
            <a:ext cx="1212573" cy="5744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59BB433-40E7-EFD3-F751-8B68D9111D0A}"/>
              </a:ext>
            </a:extLst>
          </p:cNvPr>
          <p:cNvSpPr txBox="1"/>
          <p:nvPr/>
        </p:nvSpPr>
        <p:spPr>
          <a:xfrm>
            <a:off x="3588233" y="3755551"/>
            <a:ext cx="1043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Flow </a:t>
            </a:r>
          </a:p>
          <a:p>
            <a:pPr algn="ctr"/>
            <a:r>
              <a:rPr lang="en-US" dirty="0"/>
              <a:t>Splitting Station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18363EF-3CFD-6DD2-0D28-F3B9FC197847}"/>
              </a:ext>
            </a:extLst>
          </p:cNvPr>
          <p:cNvSpPr txBox="1"/>
          <p:nvPr/>
        </p:nvSpPr>
        <p:spPr>
          <a:xfrm>
            <a:off x="3556764" y="5169390"/>
            <a:ext cx="1043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Low  </a:t>
            </a:r>
          </a:p>
          <a:p>
            <a:pPr algn="ctr"/>
            <a:r>
              <a:rPr lang="en-US" dirty="0"/>
              <a:t>Lift </a:t>
            </a:r>
          </a:p>
          <a:p>
            <a:pPr algn="ctr"/>
            <a:r>
              <a:rPr lang="en-US" dirty="0"/>
              <a:t>Pumps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4041D53-81BE-C234-FDC5-AF5803A8E77E}"/>
              </a:ext>
            </a:extLst>
          </p:cNvPr>
          <p:cNvSpPr txBox="1"/>
          <p:nvPr/>
        </p:nvSpPr>
        <p:spPr>
          <a:xfrm rot="16200000">
            <a:off x="4552112" y="5246404"/>
            <a:ext cx="1372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Bar Screens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3AAEF7F-0F4E-0327-0D36-D18A94B8BB05}"/>
              </a:ext>
            </a:extLst>
          </p:cNvPr>
          <p:cNvSpPr txBox="1"/>
          <p:nvPr/>
        </p:nvSpPr>
        <p:spPr>
          <a:xfrm>
            <a:off x="5866588" y="5431070"/>
            <a:ext cx="1043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Grit Chamber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5E014E5-A80B-20E9-D65B-CBE1EF894FE2}"/>
              </a:ext>
            </a:extLst>
          </p:cNvPr>
          <p:cNvCxnSpPr>
            <a:cxnSpLocks/>
          </p:cNvCxnSpPr>
          <p:nvPr/>
        </p:nvCxnSpPr>
        <p:spPr>
          <a:xfrm flipH="1">
            <a:off x="7000679" y="5759852"/>
            <a:ext cx="13566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EA9F4B7B-9749-CE6D-3C97-A6472E550FF5}"/>
              </a:ext>
            </a:extLst>
          </p:cNvPr>
          <p:cNvSpPr txBox="1"/>
          <p:nvPr/>
        </p:nvSpPr>
        <p:spPr>
          <a:xfrm>
            <a:off x="7090540" y="5419885"/>
            <a:ext cx="1294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City Sewer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58A0386-8E2D-08FC-C020-0072F102E3E1}"/>
              </a:ext>
            </a:extLst>
          </p:cNvPr>
          <p:cNvCxnSpPr>
            <a:cxnSpLocks/>
          </p:cNvCxnSpPr>
          <p:nvPr/>
        </p:nvCxnSpPr>
        <p:spPr>
          <a:xfrm flipH="1" flipV="1">
            <a:off x="5449778" y="5754235"/>
            <a:ext cx="3383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499283E-CCE8-FB60-46F6-055F25E3C761}"/>
              </a:ext>
            </a:extLst>
          </p:cNvPr>
          <p:cNvCxnSpPr>
            <a:cxnSpLocks/>
          </p:cNvCxnSpPr>
          <p:nvPr/>
        </p:nvCxnSpPr>
        <p:spPr>
          <a:xfrm flipH="1" flipV="1">
            <a:off x="4716324" y="5754235"/>
            <a:ext cx="3383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8C2D534-A8A7-77AB-9D79-40DED1ECD11B}"/>
              </a:ext>
            </a:extLst>
          </p:cNvPr>
          <p:cNvCxnSpPr>
            <a:cxnSpLocks/>
          </p:cNvCxnSpPr>
          <p:nvPr/>
        </p:nvCxnSpPr>
        <p:spPr>
          <a:xfrm flipV="1">
            <a:off x="4123294" y="4628786"/>
            <a:ext cx="0" cy="50292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C997137D-0CD1-E6F6-BD9E-1D9DD19B7B69}"/>
              </a:ext>
            </a:extLst>
          </p:cNvPr>
          <p:cNvCxnSpPr>
            <a:cxnSpLocks/>
          </p:cNvCxnSpPr>
          <p:nvPr/>
        </p:nvCxnSpPr>
        <p:spPr>
          <a:xfrm flipV="1">
            <a:off x="2885661" y="1376027"/>
            <a:ext cx="0" cy="40992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BB2CB20C-42E3-4814-6CED-A678FF07B704}"/>
              </a:ext>
            </a:extLst>
          </p:cNvPr>
          <p:cNvCxnSpPr>
            <a:cxnSpLocks/>
          </p:cNvCxnSpPr>
          <p:nvPr/>
        </p:nvCxnSpPr>
        <p:spPr>
          <a:xfrm flipH="1">
            <a:off x="2558498" y="1359462"/>
            <a:ext cx="3657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AB3AF92A-F199-7D69-AD62-FC7CBAF0E4FA}"/>
              </a:ext>
            </a:extLst>
          </p:cNvPr>
          <p:cNvCxnSpPr>
            <a:cxnSpLocks/>
          </p:cNvCxnSpPr>
          <p:nvPr/>
        </p:nvCxnSpPr>
        <p:spPr>
          <a:xfrm flipH="1">
            <a:off x="2519901" y="3543300"/>
            <a:ext cx="3657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C0B25695-6DE6-6D35-CE4E-634CD29BC205}"/>
              </a:ext>
            </a:extLst>
          </p:cNvPr>
          <p:cNvCxnSpPr>
            <a:cxnSpLocks/>
          </p:cNvCxnSpPr>
          <p:nvPr/>
        </p:nvCxnSpPr>
        <p:spPr>
          <a:xfrm flipH="1">
            <a:off x="2375618" y="5475292"/>
            <a:ext cx="51004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0D8CFFE-7B6E-DD20-3DDF-B0773A753E23}"/>
              </a:ext>
            </a:extLst>
          </p:cNvPr>
          <p:cNvCxnSpPr>
            <a:cxnSpLocks/>
          </p:cNvCxnSpPr>
          <p:nvPr/>
        </p:nvCxnSpPr>
        <p:spPr>
          <a:xfrm flipH="1">
            <a:off x="2885661" y="4149404"/>
            <a:ext cx="64008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85C87EA-56D7-32CA-B56D-7498044A4196}"/>
              </a:ext>
            </a:extLst>
          </p:cNvPr>
          <p:cNvCxnSpPr>
            <a:cxnSpLocks/>
          </p:cNvCxnSpPr>
          <p:nvPr/>
        </p:nvCxnSpPr>
        <p:spPr>
          <a:xfrm flipV="1">
            <a:off x="92765" y="208722"/>
            <a:ext cx="0" cy="52665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37FB7E56-0B3F-2875-DC0A-5D61A526A9C8}"/>
              </a:ext>
            </a:extLst>
          </p:cNvPr>
          <p:cNvCxnSpPr>
            <a:cxnSpLocks/>
          </p:cNvCxnSpPr>
          <p:nvPr/>
        </p:nvCxnSpPr>
        <p:spPr>
          <a:xfrm flipH="1">
            <a:off x="51681" y="1330759"/>
            <a:ext cx="3657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53786E7-F9A5-92B6-F497-EA2491C7F7AC}"/>
              </a:ext>
            </a:extLst>
          </p:cNvPr>
          <p:cNvCxnSpPr>
            <a:cxnSpLocks/>
          </p:cNvCxnSpPr>
          <p:nvPr/>
        </p:nvCxnSpPr>
        <p:spPr>
          <a:xfrm flipH="1">
            <a:off x="51681" y="3448621"/>
            <a:ext cx="3657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E28E5BAA-4B85-0802-A16E-65DA8389928A}"/>
              </a:ext>
            </a:extLst>
          </p:cNvPr>
          <p:cNvCxnSpPr>
            <a:cxnSpLocks/>
          </p:cNvCxnSpPr>
          <p:nvPr/>
        </p:nvCxnSpPr>
        <p:spPr>
          <a:xfrm flipH="1">
            <a:off x="51681" y="5478348"/>
            <a:ext cx="62418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AB27B3E-8C61-E12E-23DA-10B81F504AA8}"/>
              </a:ext>
            </a:extLst>
          </p:cNvPr>
          <p:cNvCxnSpPr>
            <a:cxnSpLocks/>
          </p:cNvCxnSpPr>
          <p:nvPr/>
        </p:nvCxnSpPr>
        <p:spPr>
          <a:xfrm flipH="1">
            <a:off x="60725" y="208722"/>
            <a:ext cx="305022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DDF9470-5B55-0878-F960-5BCCFD13214D}"/>
              </a:ext>
            </a:extLst>
          </p:cNvPr>
          <p:cNvCxnSpPr>
            <a:cxnSpLocks/>
          </p:cNvCxnSpPr>
          <p:nvPr/>
        </p:nvCxnSpPr>
        <p:spPr>
          <a:xfrm flipH="1">
            <a:off x="3096740" y="208722"/>
            <a:ext cx="5547" cy="22128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32E86025-7F94-C8EF-6A8C-79FDB7BF5D2F}"/>
              </a:ext>
            </a:extLst>
          </p:cNvPr>
          <p:cNvCxnSpPr>
            <a:cxnSpLocks/>
          </p:cNvCxnSpPr>
          <p:nvPr/>
        </p:nvCxnSpPr>
        <p:spPr>
          <a:xfrm flipV="1">
            <a:off x="3110948" y="2363856"/>
            <a:ext cx="149087" cy="115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AC0E44A7-1F2B-6797-B466-F09A1B352AA1}"/>
              </a:ext>
            </a:extLst>
          </p:cNvPr>
          <p:cNvCxnSpPr>
            <a:cxnSpLocks/>
          </p:cNvCxnSpPr>
          <p:nvPr/>
        </p:nvCxnSpPr>
        <p:spPr>
          <a:xfrm flipH="1" flipV="1">
            <a:off x="8716617" y="2923475"/>
            <a:ext cx="546318" cy="220823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035F88D0-99C1-B2BA-A205-50477F2035BA}"/>
              </a:ext>
            </a:extLst>
          </p:cNvPr>
          <p:cNvCxnSpPr>
            <a:cxnSpLocks/>
          </p:cNvCxnSpPr>
          <p:nvPr/>
        </p:nvCxnSpPr>
        <p:spPr>
          <a:xfrm flipV="1">
            <a:off x="8716617" y="2004509"/>
            <a:ext cx="589722" cy="926493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9AD96FAD-C60F-9CC4-D346-DFDFB77442AB}"/>
              </a:ext>
            </a:extLst>
          </p:cNvPr>
          <p:cNvCxnSpPr>
            <a:cxnSpLocks/>
          </p:cNvCxnSpPr>
          <p:nvPr/>
        </p:nvCxnSpPr>
        <p:spPr>
          <a:xfrm>
            <a:off x="8716617" y="2956210"/>
            <a:ext cx="432146" cy="130029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4B4B168F-A52E-EDBD-790A-4595B6AEBF3E}"/>
              </a:ext>
            </a:extLst>
          </p:cNvPr>
          <p:cNvCxnSpPr>
            <a:cxnSpLocks/>
          </p:cNvCxnSpPr>
          <p:nvPr/>
        </p:nvCxnSpPr>
        <p:spPr>
          <a:xfrm flipH="1" flipV="1">
            <a:off x="7903432" y="813198"/>
            <a:ext cx="793306" cy="210836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FEFDEA27-3264-BE41-C8DC-0B241F2841A8}"/>
              </a:ext>
            </a:extLst>
          </p:cNvPr>
          <p:cNvCxnSpPr>
            <a:cxnSpLocks/>
          </p:cNvCxnSpPr>
          <p:nvPr/>
        </p:nvCxnSpPr>
        <p:spPr>
          <a:xfrm flipH="1">
            <a:off x="3125849" y="813199"/>
            <a:ext cx="4749255" cy="0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2F5E7380-25C7-96A5-9356-307AC1FB9CEC}"/>
              </a:ext>
            </a:extLst>
          </p:cNvPr>
          <p:cNvSpPr txBox="1"/>
          <p:nvPr/>
        </p:nvSpPr>
        <p:spPr>
          <a:xfrm>
            <a:off x="5117612" y="842160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RAS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60F6DF2-1B80-158E-99D3-9207182DFE71}"/>
              </a:ext>
            </a:extLst>
          </p:cNvPr>
          <p:cNvSpPr/>
          <p:nvPr/>
        </p:nvSpPr>
        <p:spPr>
          <a:xfrm>
            <a:off x="5978176" y="3670692"/>
            <a:ext cx="1212573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2528FA6-F0AE-1A93-8A19-5560BC075DFA}"/>
              </a:ext>
            </a:extLst>
          </p:cNvPr>
          <p:cNvSpPr txBox="1"/>
          <p:nvPr/>
        </p:nvSpPr>
        <p:spPr>
          <a:xfrm>
            <a:off x="6036366" y="3878659"/>
            <a:ext cx="1054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Belt Presses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8DB91832-96B8-2AB1-7246-F3614A9ED8AD}"/>
              </a:ext>
            </a:extLst>
          </p:cNvPr>
          <p:cNvCxnSpPr>
            <a:cxnSpLocks/>
          </p:cNvCxnSpPr>
          <p:nvPr/>
        </p:nvCxnSpPr>
        <p:spPr>
          <a:xfrm flipV="1">
            <a:off x="6362912" y="6077401"/>
            <a:ext cx="0" cy="50292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F0971624-7043-5AB8-CB31-AFEAA027A7FD}"/>
              </a:ext>
            </a:extLst>
          </p:cNvPr>
          <p:cNvSpPr txBox="1"/>
          <p:nvPr/>
        </p:nvSpPr>
        <p:spPr>
          <a:xfrm>
            <a:off x="6188765" y="6185578"/>
            <a:ext cx="2003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Mill Wastewater 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6BA82170-2E86-F5FE-7E46-21CD98C8144E}"/>
              </a:ext>
            </a:extLst>
          </p:cNvPr>
          <p:cNvCxnSpPr>
            <a:cxnSpLocks/>
          </p:cNvCxnSpPr>
          <p:nvPr/>
        </p:nvCxnSpPr>
        <p:spPr>
          <a:xfrm flipH="1" flipV="1">
            <a:off x="2381304" y="1906813"/>
            <a:ext cx="770972" cy="162859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F763864-A99B-8E9A-B002-E7BA83E252B5}"/>
              </a:ext>
            </a:extLst>
          </p:cNvPr>
          <p:cNvCxnSpPr>
            <a:cxnSpLocks/>
          </p:cNvCxnSpPr>
          <p:nvPr/>
        </p:nvCxnSpPr>
        <p:spPr>
          <a:xfrm flipH="1">
            <a:off x="2388704" y="3551192"/>
            <a:ext cx="720614" cy="43821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320C86D4-61B4-B27F-8AF6-137CF0875ED3}"/>
              </a:ext>
            </a:extLst>
          </p:cNvPr>
          <p:cNvCxnSpPr>
            <a:cxnSpLocks/>
          </p:cNvCxnSpPr>
          <p:nvPr/>
        </p:nvCxnSpPr>
        <p:spPr>
          <a:xfrm flipH="1">
            <a:off x="2208274" y="3572309"/>
            <a:ext cx="933806" cy="145687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864BA5CB-7D66-46D2-DFDF-5DCA761B52D0}"/>
              </a:ext>
            </a:extLst>
          </p:cNvPr>
          <p:cNvCxnSpPr>
            <a:cxnSpLocks/>
          </p:cNvCxnSpPr>
          <p:nvPr/>
        </p:nvCxnSpPr>
        <p:spPr>
          <a:xfrm>
            <a:off x="3165614" y="3543300"/>
            <a:ext cx="2812562" cy="186772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BF812E75-ABA0-A00E-62DF-6F6825500F19}"/>
              </a:ext>
            </a:extLst>
          </p:cNvPr>
          <p:cNvSpPr txBox="1"/>
          <p:nvPr/>
        </p:nvSpPr>
        <p:spPr>
          <a:xfrm rot="270173">
            <a:off x="3266310" y="3279646"/>
            <a:ext cx="1886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Primary Sludge</a:t>
            </a:r>
          </a:p>
        </p:txBody>
      </p: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9FCC43CB-1554-F510-E397-7A83EF3618AF}"/>
              </a:ext>
            </a:extLst>
          </p:cNvPr>
          <p:cNvCxnSpPr>
            <a:cxnSpLocks/>
          </p:cNvCxnSpPr>
          <p:nvPr/>
        </p:nvCxnSpPr>
        <p:spPr>
          <a:xfrm>
            <a:off x="5131691" y="3253696"/>
            <a:ext cx="1015450" cy="2213313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24C6ACA9-2FCB-C751-BA96-2A8D7DCCB2BC}"/>
              </a:ext>
            </a:extLst>
          </p:cNvPr>
          <p:cNvSpPr txBox="1"/>
          <p:nvPr/>
        </p:nvSpPr>
        <p:spPr>
          <a:xfrm>
            <a:off x="5845828" y="4898894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33DB49-ED57-928F-A4BB-4945FD33F465}"/>
              </a:ext>
            </a:extLst>
          </p:cNvPr>
          <p:cNvSpPr txBox="1"/>
          <p:nvPr/>
        </p:nvSpPr>
        <p:spPr>
          <a:xfrm>
            <a:off x="4195590" y="-21921"/>
            <a:ext cx="3951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Phase I Initial Shutdown Activated Sludge Full Capacity</a:t>
            </a:r>
          </a:p>
        </p:txBody>
      </p:sp>
    </p:spTree>
    <p:extLst>
      <p:ext uri="{BB962C8B-B14F-4D97-AF65-F5344CB8AC3E}">
        <p14:creationId xmlns:p14="http://schemas.microsoft.com/office/powerpoint/2010/main" val="3753677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D85578-1E4B-4014-9D52-E76894750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50B3F-9390-4CA1-B3C8-91529289DC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F0662F-80C6-CDCC-677D-2D7E85EFD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518" y="1059838"/>
            <a:ext cx="3632052" cy="4738324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WWTP Transition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1E95C-90B2-F359-25E4-D2CA7EEC8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9109" y="1059838"/>
            <a:ext cx="4665397" cy="473832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Phase II (Time </a:t>
            </a:r>
            <a:r>
              <a:rPr lang="en-US" dirty="0" smtClean="0"/>
              <a:t>frame-Months</a:t>
            </a:r>
            <a:r>
              <a:rPr lang="en-US" dirty="0" smtClean="0"/>
              <a:t>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Tank, vessel, mill, and piping clean-up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Similar to tail end of annual outages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Reduced flow and Loading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F/M will be reduced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Begin taking excess equipment off-line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Primary Clarifiers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Stop C02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Secondary Clarifiers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Take one of the two aeration trains out of service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Continue to run activated sludge process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Belt Presses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Low lift pumps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292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250FFEB-9CB8-B5EE-4B53-A2EF393DE0F2}"/>
              </a:ext>
            </a:extLst>
          </p:cNvPr>
          <p:cNvSpPr/>
          <p:nvPr/>
        </p:nvSpPr>
        <p:spPr>
          <a:xfrm>
            <a:off x="3260035" y="1502464"/>
            <a:ext cx="2146852" cy="8613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54CF6D-B021-CFF4-789B-6AF356818E5C}"/>
              </a:ext>
            </a:extLst>
          </p:cNvPr>
          <p:cNvSpPr/>
          <p:nvPr/>
        </p:nvSpPr>
        <p:spPr>
          <a:xfrm>
            <a:off x="3260035" y="2375451"/>
            <a:ext cx="2146852" cy="8613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34BA8E-0E0C-AFD5-4D47-6E9108F86881}"/>
              </a:ext>
            </a:extLst>
          </p:cNvPr>
          <p:cNvSpPr/>
          <p:nvPr/>
        </p:nvSpPr>
        <p:spPr>
          <a:xfrm>
            <a:off x="5406889" y="2375451"/>
            <a:ext cx="2146852" cy="8613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68E79D-E55B-87B5-B3E8-0910BFE393B0}"/>
              </a:ext>
            </a:extLst>
          </p:cNvPr>
          <p:cNvSpPr/>
          <p:nvPr/>
        </p:nvSpPr>
        <p:spPr>
          <a:xfrm>
            <a:off x="5406889" y="1502464"/>
            <a:ext cx="2146852" cy="8613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9A3814-ACC5-9A2F-9D92-F9EA13EC07A7}"/>
              </a:ext>
            </a:extLst>
          </p:cNvPr>
          <p:cNvSpPr txBox="1"/>
          <p:nvPr/>
        </p:nvSpPr>
        <p:spPr>
          <a:xfrm>
            <a:off x="3488635" y="1630017"/>
            <a:ext cx="177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AB or Digester </a:t>
            </a:r>
          </a:p>
          <a:p>
            <a:pPr algn="ctr"/>
            <a:r>
              <a:rPr lang="en-US" dirty="0"/>
              <a:t>Down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A44C48-7D5B-BD20-82A2-764837BF325E}"/>
              </a:ext>
            </a:extLst>
          </p:cNvPr>
          <p:cNvSpPr txBox="1"/>
          <p:nvPr/>
        </p:nvSpPr>
        <p:spPr>
          <a:xfrm>
            <a:off x="3443909" y="2529508"/>
            <a:ext cx="177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AB or Digester </a:t>
            </a:r>
          </a:p>
          <a:p>
            <a:pPr algn="ctr"/>
            <a:r>
              <a:rPr lang="en-US" dirty="0"/>
              <a:t>(2.3 MG)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477DDF-4EFA-617D-79DB-2C4DD521D412}"/>
              </a:ext>
            </a:extLst>
          </p:cNvPr>
          <p:cNvSpPr txBox="1"/>
          <p:nvPr/>
        </p:nvSpPr>
        <p:spPr>
          <a:xfrm>
            <a:off x="5551005" y="1630016"/>
            <a:ext cx="177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Aeration Basin </a:t>
            </a:r>
          </a:p>
          <a:p>
            <a:pPr algn="ctr"/>
            <a:r>
              <a:rPr lang="en-US" dirty="0"/>
              <a:t>Down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DC4D50-CAE3-E562-7E96-D5A3A1892B9F}"/>
              </a:ext>
            </a:extLst>
          </p:cNvPr>
          <p:cNvSpPr txBox="1"/>
          <p:nvPr/>
        </p:nvSpPr>
        <p:spPr>
          <a:xfrm>
            <a:off x="5590761" y="2491408"/>
            <a:ext cx="177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Aeration Basin </a:t>
            </a:r>
          </a:p>
          <a:p>
            <a:pPr algn="ctr"/>
            <a:r>
              <a:rPr lang="en-US" dirty="0"/>
              <a:t>(3.4 MG)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191219B-8007-779D-C61E-06F167CC00E5}"/>
              </a:ext>
            </a:extLst>
          </p:cNvPr>
          <p:cNvSpPr/>
          <p:nvPr/>
        </p:nvSpPr>
        <p:spPr>
          <a:xfrm>
            <a:off x="417441" y="412759"/>
            <a:ext cx="2146852" cy="192653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3B14B4A-89AA-2749-D3A8-67214B1D7040}"/>
              </a:ext>
            </a:extLst>
          </p:cNvPr>
          <p:cNvSpPr/>
          <p:nvPr/>
        </p:nvSpPr>
        <p:spPr>
          <a:xfrm>
            <a:off x="417441" y="2443368"/>
            <a:ext cx="2146852" cy="192653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98EAAF6-6A0C-E145-EB1C-E358D8E6049F}"/>
              </a:ext>
            </a:extLst>
          </p:cNvPr>
          <p:cNvSpPr/>
          <p:nvPr/>
        </p:nvSpPr>
        <p:spPr>
          <a:xfrm>
            <a:off x="606284" y="4598219"/>
            <a:ext cx="1769168" cy="1573981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4BF5461-9E20-A6B4-1C20-7DE82C05CF21}"/>
              </a:ext>
            </a:extLst>
          </p:cNvPr>
          <p:cNvSpPr/>
          <p:nvPr/>
        </p:nvSpPr>
        <p:spPr>
          <a:xfrm>
            <a:off x="9107554" y="412759"/>
            <a:ext cx="2146852" cy="192653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490150E-D73C-9085-5FFC-737401BFA4B3}"/>
              </a:ext>
            </a:extLst>
          </p:cNvPr>
          <p:cNvSpPr/>
          <p:nvPr/>
        </p:nvSpPr>
        <p:spPr>
          <a:xfrm>
            <a:off x="9107554" y="2443368"/>
            <a:ext cx="2146852" cy="192653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6C1B1B5-5EB1-5789-3F42-92D0708BE1DC}"/>
              </a:ext>
            </a:extLst>
          </p:cNvPr>
          <p:cNvSpPr/>
          <p:nvPr/>
        </p:nvSpPr>
        <p:spPr>
          <a:xfrm>
            <a:off x="9223514" y="4473977"/>
            <a:ext cx="1928190" cy="178767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265C69-6E67-FACE-7F03-01A771363376}"/>
              </a:ext>
            </a:extLst>
          </p:cNvPr>
          <p:cNvSpPr txBox="1"/>
          <p:nvPr/>
        </p:nvSpPr>
        <p:spPr>
          <a:xfrm>
            <a:off x="606283" y="4923544"/>
            <a:ext cx="1769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#1 </a:t>
            </a:r>
          </a:p>
          <a:p>
            <a:pPr algn="ctr"/>
            <a:r>
              <a:rPr lang="en-US" dirty="0"/>
              <a:t>Primary Clarifier </a:t>
            </a:r>
          </a:p>
          <a:p>
            <a:pPr algn="ctr"/>
            <a:r>
              <a:rPr lang="en-US" dirty="0"/>
              <a:t>(1.01 MG)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965B66-1B23-90D3-DF71-03ED16E71773}"/>
              </a:ext>
            </a:extLst>
          </p:cNvPr>
          <p:cNvSpPr txBox="1"/>
          <p:nvPr/>
        </p:nvSpPr>
        <p:spPr>
          <a:xfrm>
            <a:off x="549961" y="2933452"/>
            <a:ext cx="1769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#2</a:t>
            </a:r>
          </a:p>
          <a:p>
            <a:pPr algn="ctr"/>
            <a:r>
              <a:rPr lang="en-US" dirty="0"/>
              <a:t>Primary Clarifier </a:t>
            </a:r>
          </a:p>
          <a:p>
            <a:pPr algn="ctr"/>
            <a:r>
              <a:rPr lang="en-US" dirty="0"/>
              <a:t>(3.47 MG)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FC6E3BB-09DE-413D-74B3-7804655B2F2E}"/>
              </a:ext>
            </a:extLst>
          </p:cNvPr>
          <p:cNvSpPr txBox="1"/>
          <p:nvPr/>
        </p:nvSpPr>
        <p:spPr>
          <a:xfrm>
            <a:off x="619760" y="667568"/>
            <a:ext cx="17691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#3</a:t>
            </a:r>
          </a:p>
          <a:p>
            <a:pPr algn="ctr"/>
            <a:r>
              <a:rPr lang="en-US" dirty="0"/>
              <a:t>Primary Clarifier</a:t>
            </a:r>
          </a:p>
          <a:p>
            <a:pPr algn="ctr"/>
            <a:r>
              <a:rPr lang="en-US" b="1" dirty="0"/>
              <a:t>Storm Surge </a:t>
            </a:r>
          </a:p>
          <a:p>
            <a:pPr algn="ctr"/>
            <a:r>
              <a:rPr lang="en-US" dirty="0"/>
              <a:t>(3.47 MG)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6BA402D-8D23-CADF-53ED-0ED89EEC8681}"/>
              </a:ext>
            </a:extLst>
          </p:cNvPr>
          <p:cNvSpPr txBox="1"/>
          <p:nvPr/>
        </p:nvSpPr>
        <p:spPr>
          <a:xfrm>
            <a:off x="8982046" y="694657"/>
            <a:ext cx="228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#4</a:t>
            </a:r>
          </a:p>
          <a:p>
            <a:pPr algn="ctr"/>
            <a:r>
              <a:rPr lang="en-US" dirty="0"/>
              <a:t>Secondary Clarifier </a:t>
            </a:r>
            <a:r>
              <a:rPr lang="en-US" b="1" dirty="0"/>
              <a:t>Emergency Use</a:t>
            </a:r>
          </a:p>
          <a:p>
            <a:pPr algn="ctr"/>
            <a:r>
              <a:rPr lang="en-US" dirty="0"/>
              <a:t>(2.82 MG)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21BDFE4-CAE0-EE38-6F24-FDB0859211FC}"/>
              </a:ext>
            </a:extLst>
          </p:cNvPr>
          <p:cNvSpPr txBox="1"/>
          <p:nvPr/>
        </p:nvSpPr>
        <p:spPr>
          <a:xfrm>
            <a:off x="9037980" y="2923475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#5</a:t>
            </a:r>
          </a:p>
          <a:p>
            <a:pPr algn="ctr"/>
            <a:r>
              <a:rPr lang="en-US" dirty="0"/>
              <a:t>Secondary Clarifier </a:t>
            </a:r>
          </a:p>
          <a:p>
            <a:pPr algn="ctr"/>
            <a:r>
              <a:rPr lang="en-US" dirty="0"/>
              <a:t>(2.82 MG)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5B4BAD-3BDA-725E-FD00-11F79F4F95C2}"/>
              </a:ext>
            </a:extLst>
          </p:cNvPr>
          <p:cNvSpPr txBox="1"/>
          <p:nvPr/>
        </p:nvSpPr>
        <p:spPr>
          <a:xfrm>
            <a:off x="9077731" y="4923544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#6</a:t>
            </a:r>
          </a:p>
          <a:p>
            <a:pPr algn="ctr"/>
            <a:r>
              <a:rPr lang="en-US" dirty="0"/>
              <a:t>Secondary Clarifier </a:t>
            </a:r>
          </a:p>
          <a:p>
            <a:pPr algn="ctr"/>
            <a:r>
              <a:rPr lang="en-US" dirty="0"/>
              <a:t>(1.85 MG)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C1F265C-B043-845E-6AC3-5550833C2ABA}"/>
              </a:ext>
            </a:extLst>
          </p:cNvPr>
          <p:cNvCxnSpPr/>
          <p:nvPr/>
        </p:nvCxnSpPr>
        <p:spPr>
          <a:xfrm flipV="1">
            <a:off x="7553741" y="2363856"/>
            <a:ext cx="1003850" cy="115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34F2613-FE0F-F2B4-CBA0-879E2242A639}"/>
              </a:ext>
            </a:extLst>
          </p:cNvPr>
          <p:cNvCxnSpPr>
            <a:cxnSpLocks/>
          </p:cNvCxnSpPr>
          <p:nvPr/>
        </p:nvCxnSpPr>
        <p:spPr>
          <a:xfrm flipV="1">
            <a:off x="8557591" y="1133061"/>
            <a:ext cx="0" cy="48204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B4693F5-3F03-B098-7B10-AA0DEA244A4D}"/>
              </a:ext>
            </a:extLst>
          </p:cNvPr>
          <p:cNvCxnSpPr/>
          <p:nvPr/>
        </p:nvCxnSpPr>
        <p:spPr>
          <a:xfrm>
            <a:off x="8557591" y="1133061"/>
            <a:ext cx="54996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5956EF2-C8F2-FB87-15EB-C486F8DDD46A}"/>
              </a:ext>
            </a:extLst>
          </p:cNvPr>
          <p:cNvCxnSpPr/>
          <p:nvPr/>
        </p:nvCxnSpPr>
        <p:spPr>
          <a:xfrm>
            <a:off x="8557591" y="3429000"/>
            <a:ext cx="54996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8B914E6-F2B3-C922-AB82-433FCCCAAFC6}"/>
              </a:ext>
            </a:extLst>
          </p:cNvPr>
          <p:cNvCxnSpPr>
            <a:cxnSpLocks/>
          </p:cNvCxnSpPr>
          <p:nvPr/>
        </p:nvCxnSpPr>
        <p:spPr>
          <a:xfrm>
            <a:off x="8557591" y="5936974"/>
            <a:ext cx="8647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6DB14276-E309-35EB-A617-1CDF853F1751}"/>
              </a:ext>
            </a:extLst>
          </p:cNvPr>
          <p:cNvSpPr/>
          <p:nvPr/>
        </p:nvSpPr>
        <p:spPr>
          <a:xfrm>
            <a:off x="3517007" y="3730072"/>
            <a:ext cx="1212573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C46A726-CC14-DDB6-88C4-4126E57C971C}"/>
              </a:ext>
            </a:extLst>
          </p:cNvPr>
          <p:cNvSpPr/>
          <p:nvPr/>
        </p:nvSpPr>
        <p:spPr>
          <a:xfrm>
            <a:off x="3539734" y="5160550"/>
            <a:ext cx="1212573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DB4C1B9-6163-C388-7089-3EE5405FA95D}"/>
              </a:ext>
            </a:extLst>
          </p:cNvPr>
          <p:cNvSpPr/>
          <p:nvPr/>
        </p:nvSpPr>
        <p:spPr>
          <a:xfrm>
            <a:off x="5022791" y="4678881"/>
            <a:ext cx="442286" cy="13720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B53664A-E5A8-F845-780A-FAD1761D5BDB}"/>
              </a:ext>
            </a:extLst>
          </p:cNvPr>
          <p:cNvSpPr/>
          <p:nvPr/>
        </p:nvSpPr>
        <p:spPr>
          <a:xfrm>
            <a:off x="5788106" y="5467009"/>
            <a:ext cx="1212573" cy="5744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59BB433-40E7-EFD3-F751-8B68D9111D0A}"/>
              </a:ext>
            </a:extLst>
          </p:cNvPr>
          <p:cNvSpPr txBox="1"/>
          <p:nvPr/>
        </p:nvSpPr>
        <p:spPr>
          <a:xfrm>
            <a:off x="3588233" y="3755551"/>
            <a:ext cx="1043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Flow </a:t>
            </a:r>
          </a:p>
          <a:p>
            <a:pPr algn="ctr"/>
            <a:r>
              <a:rPr lang="en-US" dirty="0"/>
              <a:t>Splitting Station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18363EF-3CFD-6DD2-0D28-F3B9FC197847}"/>
              </a:ext>
            </a:extLst>
          </p:cNvPr>
          <p:cNvSpPr txBox="1"/>
          <p:nvPr/>
        </p:nvSpPr>
        <p:spPr>
          <a:xfrm>
            <a:off x="3556764" y="5169390"/>
            <a:ext cx="1043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Low  </a:t>
            </a:r>
          </a:p>
          <a:p>
            <a:pPr algn="ctr"/>
            <a:r>
              <a:rPr lang="en-US" dirty="0"/>
              <a:t>Lift </a:t>
            </a:r>
          </a:p>
          <a:p>
            <a:pPr algn="ctr"/>
            <a:r>
              <a:rPr lang="en-US" dirty="0"/>
              <a:t>Pumps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4041D53-81BE-C234-FDC5-AF5803A8E77E}"/>
              </a:ext>
            </a:extLst>
          </p:cNvPr>
          <p:cNvSpPr txBox="1"/>
          <p:nvPr/>
        </p:nvSpPr>
        <p:spPr>
          <a:xfrm rot="16200000">
            <a:off x="4552112" y="5246404"/>
            <a:ext cx="1372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Bar Screens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3AAEF7F-0F4E-0327-0D36-D18A94B8BB05}"/>
              </a:ext>
            </a:extLst>
          </p:cNvPr>
          <p:cNvSpPr txBox="1"/>
          <p:nvPr/>
        </p:nvSpPr>
        <p:spPr>
          <a:xfrm>
            <a:off x="5866588" y="5431070"/>
            <a:ext cx="1043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Grit Chamber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5E014E5-A80B-20E9-D65B-CBE1EF894FE2}"/>
              </a:ext>
            </a:extLst>
          </p:cNvPr>
          <p:cNvCxnSpPr>
            <a:cxnSpLocks/>
          </p:cNvCxnSpPr>
          <p:nvPr/>
        </p:nvCxnSpPr>
        <p:spPr>
          <a:xfrm flipH="1">
            <a:off x="7000679" y="5759852"/>
            <a:ext cx="13566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EA9F4B7B-9749-CE6D-3C97-A6472E550FF5}"/>
              </a:ext>
            </a:extLst>
          </p:cNvPr>
          <p:cNvSpPr txBox="1"/>
          <p:nvPr/>
        </p:nvSpPr>
        <p:spPr>
          <a:xfrm>
            <a:off x="7090540" y="5419885"/>
            <a:ext cx="1294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City Sewer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58A0386-8E2D-08FC-C020-0072F102E3E1}"/>
              </a:ext>
            </a:extLst>
          </p:cNvPr>
          <p:cNvCxnSpPr>
            <a:cxnSpLocks/>
          </p:cNvCxnSpPr>
          <p:nvPr/>
        </p:nvCxnSpPr>
        <p:spPr>
          <a:xfrm flipH="1" flipV="1">
            <a:off x="5449778" y="5754235"/>
            <a:ext cx="3383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499283E-CCE8-FB60-46F6-055F25E3C761}"/>
              </a:ext>
            </a:extLst>
          </p:cNvPr>
          <p:cNvCxnSpPr>
            <a:cxnSpLocks/>
          </p:cNvCxnSpPr>
          <p:nvPr/>
        </p:nvCxnSpPr>
        <p:spPr>
          <a:xfrm flipH="1" flipV="1">
            <a:off x="4716324" y="5754235"/>
            <a:ext cx="3383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8C2D534-A8A7-77AB-9D79-40DED1ECD11B}"/>
              </a:ext>
            </a:extLst>
          </p:cNvPr>
          <p:cNvCxnSpPr>
            <a:cxnSpLocks/>
          </p:cNvCxnSpPr>
          <p:nvPr/>
        </p:nvCxnSpPr>
        <p:spPr>
          <a:xfrm flipV="1">
            <a:off x="4123294" y="4628786"/>
            <a:ext cx="0" cy="50292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C997137D-0CD1-E6F6-BD9E-1D9DD19B7B69}"/>
              </a:ext>
            </a:extLst>
          </p:cNvPr>
          <p:cNvCxnSpPr>
            <a:cxnSpLocks/>
          </p:cNvCxnSpPr>
          <p:nvPr/>
        </p:nvCxnSpPr>
        <p:spPr>
          <a:xfrm flipV="1">
            <a:off x="2885661" y="1376027"/>
            <a:ext cx="0" cy="40992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BB2CB20C-42E3-4814-6CED-A678FF07B704}"/>
              </a:ext>
            </a:extLst>
          </p:cNvPr>
          <p:cNvCxnSpPr>
            <a:cxnSpLocks/>
          </p:cNvCxnSpPr>
          <p:nvPr/>
        </p:nvCxnSpPr>
        <p:spPr>
          <a:xfrm flipH="1">
            <a:off x="2558498" y="1359462"/>
            <a:ext cx="3657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AB3AF92A-F199-7D69-AD62-FC7CBAF0E4FA}"/>
              </a:ext>
            </a:extLst>
          </p:cNvPr>
          <p:cNvCxnSpPr>
            <a:cxnSpLocks/>
          </p:cNvCxnSpPr>
          <p:nvPr/>
        </p:nvCxnSpPr>
        <p:spPr>
          <a:xfrm flipH="1">
            <a:off x="2519901" y="3543300"/>
            <a:ext cx="3657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C0B25695-6DE6-6D35-CE4E-634CD29BC205}"/>
              </a:ext>
            </a:extLst>
          </p:cNvPr>
          <p:cNvCxnSpPr>
            <a:cxnSpLocks/>
          </p:cNvCxnSpPr>
          <p:nvPr/>
        </p:nvCxnSpPr>
        <p:spPr>
          <a:xfrm flipH="1">
            <a:off x="2375618" y="5475292"/>
            <a:ext cx="51004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0D8CFFE-7B6E-DD20-3DDF-B0773A753E23}"/>
              </a:ext>
            </a:extLst>
          </p:cNvPr>
          <p:cNvCxnSpPr>
            <a:cxnSpLocks/>
          </p:cNvCxnSpPr>
          <p:nvPr/>
        </p:nvCxnSpPr>
        <p:spPr>
          <a:xfrm flipH="1">
            <a:off x="2885661" y="4149404"/>
            <a:ext cx="64008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85C87EA-56D7-32CA-B56D-7498044A4196}"/>
              </a:ext>
            </a:extLst>
          </p:cNvPr>
          <p:cNvCxnSpPr>
            <a:cxnSpLocks/>
          </p:cNvCxnSpPr>
          <p:nvPr/>
        </p:nvCxnSpPr>
        <p:spPr>
          <a:xfrm flipV="1">
            <a:off x="92765" y="208722"/>
            <a:ext cx="0" cy="52665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37FB7E56-0B3F-2875-DC0A-5D61A526A9C8}"/>
              </a:ext>
            </a:extLst>
          </p:cNvPr>
          <p:cNvCxnSpPr>
            <a:cxnSpLocks/>
          </p:cNvCxnSpPr>
          <p:nvPr/>
        </p:nvCxnSpPr>
        <p:spPr>
          <a:xfrm flipH="1">
            <a:off x="51681" y="1330759"/>
            <a:ext cx="3657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53786E7-F9A5-92B6-F497-EA2491C7F7AC}"/>
              </a:ext>
            </a:extLst>
          </p:cNvPr>
          <p:cNvCxnSpPr>
            <a:cxnSpLocks/>
          </p:cNvCxnSpPr>
          <p:nvPr/>
        </p:nvCxnSpPr>
        <p:spPr>
          <a:xfrm flipH="1">
            <a:off x="51681" y="3448621"/>
            <a:ext cx="3657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E28E5BAA-4B85-0802-A16E-65DA8389928A}"/>
              </a:ext>
            </a:extLst>
          </p:cNvPr>
          <p:cNvCxnSpPr>
            <a:cxnSpLocks/>
          </p:cNvCxnSpPr>
          <p:nvPr/>
        </p:nvCxnSpPr>
        <p:spPr>
          <a:xfrm flipH="1">
            <a:off x="51681" y="5478348"/>
            <a:ext cx="62418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AB27B3E-8C61-E12E-23DA-10B81F504AA8}"/>
              </a:ext>
            </a:extLst>
          </p:cNvPr>
          <p:cNvCxnSpPr>
            <a:cxnSpLocks/>
          </p:cNvCxnSpPr>
          <p:nvPr/>
        </p:nvCxnSpPr>
        <p:spPr>
          <a:xfrm flipH="1">
            <a:off x="60725" y="208722"/>
            <a:ext cx="305022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DDF9470-5B55-0878-F960-5BCCFD13214D}"/>
              </a:ext>
            </a:extLst>
          </p:cNvPr>
          <p:cNvCxnSpPr>
            <a:cxnSpLocks/>
          </p:cNvCxnSpPr>
          <p:nvPr/>
        </p:nvCxnSpPr>
        <p:spPr>
          <a:xfrm flipH="1">
            <a:off x="3096740" y="208722"/>
            <a:ext cx="5547" cy="22128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32E86025-7F94-C8EF-6A8C-79FDB7BF5D2F}"/>
              </a:ext>
            </a:extLst>
          </p:cNvPr>
          <p:cNvCxnSpPr>
            <a:cxnSpLocks/>
          </p:cNvCxnSpPr>
          <p:nvPr/>
        </p:nvCxnSpPr>
        <p:spPr>
          <a:xfrm flipV="1">
            <a:off x="3110948" y="2363856"/>
            <a:ext cx="149087" cy="115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AC0E44A7-1F2B-6797-B466-F09A1B352AA1}"/>
              </a:ext>
            </a:extLst>
          </p:cNvPr>
          <p:cNvCxnSpPr>
            <a:cxnSpLocks/>
          </p:cNvCxnSpPr>
          <p:nvPr/>
        </p:nvCxnSpPr>
        <p:spPr>
          <a:xfrm flipH="1" flipV="1">
            <a:off x="8716617" y="2923475"/>
            <a:ext cx="546318" cy="220823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035F88D0-99C1-B2BA-A205-50477F2035BA}"/>
              </a:ext>
            </a:extLst>
          </p:cNvPr>
          <p:cNvCxnSpPr>
            <a:cxnSpLocks/>
          </p:cNvCxnSpPr>
          <p:nvPr/>
        </p:nvCxnSpPr>
        <p:spPr>
          <a:xfrm flipV="1">
            <a:off x="8716617" y="2004509"/>
            <a:ext cx="589722" cy="926493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9AD96FAD-C60F-9CC4-D346-DFDFB77442AB}"/>
              </a:ext>
            </a:extLst>
          </p:cNvPr>
          <p:cNvCxnSpPr>
            <a:cxnSpLocks/>
          </p:cNvCxnSpPr>
          <p:nvPr/>
        </p:nvCxnSpPr>
        <p:spPr>
          <a:xfrm>
            <a:off x="8716617" y="2956210"/>
            <a:ext cx="432146" cy="130029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4B4B168F-A52E-EDBD-790A-4595B6AEBF3E}"/>
              </a:ext>
            </a:extLst>
          </p:cNvPr>
          <p:cNvCxnSpPr>
            <a:cxnSpLocks/>
          </p:cNvCxnSpPr>
          <p:nvPr/>
        </p:nvCxnSpPr>
        <p:spPr>
          <a:xfrm flipH="1" flipV="1">
            <a:off x="7903432" y="813198"/>
            <a:ext cx="793306" cy="210836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FEFDEA27-3264-BE41-C8DC-0B241F2841A8}"/>
              </a:ext>
            </a:extLst>
          </p:cNvPr>
          <p:cNvCxnSpPr>
            <a:cxnSpLocks/>
          </p:cNvCxnSpPr>
          <p:nvPr/>
        </p:nvCxnSpPr>
        <p:spPr>
          <a:xfrm flipH="1">
            <a:off x="3125849" y="813199"/>
            <a:ext cx="4749255" cy="0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2F5E7380-25C7-96A5-9356-307AC1FB9CEC}"/>
              </a:ext>
            </a:extLst>
          </p:cNvPr>
          <p:cNvSpPr txBox="1"/>
          <p:nvPr/>
        </p:nvSpPr>
        <p:spPr>
          <a:xfrm>
            <a:off x="5117612" y="842160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RAS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60F6DF2-1B80-158E-99D3-9207182DFE71}"/>
              </a:ext>
            </a:extLst>
          </p:cNvPr>
          <p:cNvSpPr/>
          <p:nvPr/>
        </p:nvSpPr>
        <p:spPr>
          <a:xfrm>
            <a:off x="5978176" y="3670692"/>
            <a:ext cx="1212573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2528FA6-F0AE-1A93-8A19-5560BC075DFA}"/>
              </a:ext>
            </a:extLst>
          </p:cNvPr>
          <p:cNvSpPr txBox="1"/>
          <p:nvPr/>
        </p:nvSpPr>
        <p:spPr>
          <a:xfrm>
            <a:off x="6036366" y="3878659"/>
            <a:ext cx="1054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Belt Presses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8DB91832-96B8-2AB1-7246-F3614A9ED8AD}"/>
              </a:ext>
            </a:extLst>
          </p:cNvPr>
          <p:cNvCxnSpPr>
            <a:cxnSpLocks/>
          </p:cNvCxnSpPr>
          <p:nvPr/>
        </p:nvCxnSpPr>
        <p:spPr>
          <a:xfrm flipV="1">
            <a:off x="6362912" y="6077401"/>
            <a:ext cx="0" cy="50292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F0971624-7043-5AB8-CB31-AFEAA027A7FD}"/>
              </a:ext>
            </a:extLst>
          </p:cNvPr>
          <p:cNvSpPr txBox="1"/>
          <p:nvPr/>
        </p:nvSpPr>
        <p:spPr>
          <a:xfrm>
            <a:off x="6188765" y="6185578"/>
            <a:ext cx="2003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Mill Wastewater 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6BA82170-2E86-F5FE-7E46-21CD98C8144E}"/>
              </a:ext>
            </a:extLst>
          </p:cNvPr>
          <p:cNvCxnSpPr>
            <a:cxnSpLocks/>
          </p:cNvCxnSpPr>
          <p:nvPr/>
        </p:nvCxnSpPr>
        <p:spPr>
          <a:xfrm flipH="1" flipV="1">
            <a:off x="2381304" y="1906813"/>
            <a:ext cx="770972" cy="162859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F763864-A99B-8E9A-B002-E7BA83E252B5}"/>
              </a:ext>
            </a:extLst>
          </p:cNvPr>
          <p:cNvCxnSpPr>
            <a:cxnSpLocks/>
          </p:cNvCxnSpPr>
          <p:nvPr/>
        </p:nvCxnSpPr>
        <p:spPr>
          <a:xfrm flipH="1">
            <a:off x="2388704" y="3551192"/>
            <a:ext cx="720614" cy="43821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320C86D4-61B4-B27F-8AF6-137CF0875ED3}"/>
              </a:ext>
            </a:extLst>
          </p:cNvPr>
          <p:cNvCxnSpPr>
            <a:cxnSpLocks/>
          </p:cNvCxnSpPr>
          <p:nvPr/>
        </p:nvCxnSpPr>
        <p:spPr>
          <a:xfrm flipH="1">
            <a:off x="2208274" y="3572309"/>
            <a:ext cx="933806" cy="145687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864BA5CB-7D66-46D2-DFDF-5DCA761B52D0}"/>
              </a:ext>
            </a:extLst>
          </p:cNvPr>
          <p:cNvCxnSpPr>
            <a:cxnSpLocks/>
          </p:cNvCxnSpPr>
          <p:nvPr/>
        </p:nvCxnSpPr>
        <p:spPr>
          <a:xfrm>
            <a:off x="3165614" y="3543300"/>
            <a:ext cx="2812562" cy="186772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BF812E75-ABA0-A00E-62DF-6F6825500F19}"/>
              </a:ext>
            </a:extLst>
          </p:cNvPr>
          <p:cNvSpPr txBox="1"/>
          <p:nvPr/>
        </p:nvSpPr>
        <p:spPr>
          <a:xfrm rot="270173">
            <a:off x="3266310" y="3279646"/>
            <a:ext cx="1886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Primary Sludge</a:t>
            </a:r>
          </a:p>
        </p:txBody>
      </p: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9FCC43CB-1554-F510-E397-7A83EF3618AF}"/>
              </a:ext>
            </a:extLst>
          </p:cNvPr>
          <p:cNvCxnSpPr>
            <a:cxnSpLocks/>
          </p:cNvCxnSpPr>
          <p:nvPr/>
        </p:nvCxnSpPr>
        <p:spPr>
          <a:xfrm>
            <a:off x="5131691" y="3253696"/>
            <a:ext cx="1015450" cy="2213313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24C6ACA9-2FCB-C751-BA96-2A8D7DCCB2BC}"/>
              </a:ext>
            </a:extLst>
          </p:cNvPr>
          <p:cNvSpPr txBox="1"/>
          <p:nvPr/>
        </p:nvSpPr>
        <p:spPr>
          <a:xfrm>
            <a:off x="5845828" y="4898894"/>
            <a:ext cx="1043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1D2E46-FA9D-B424-862C-2355D2DC3778}"/>
              </a:ext>
            </a:extLst>
          </p:cNvPr>
          <p:cNvSpPr txBox="1"/>
          <p:nvPr/>
        </p:nvSpPr>
        <p:spPr>
          <a:xfrm flipH="1">
            <a:off x="4430150" y="71986"/>
            <a:ext cx="3187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Phase II Partial Shutdown Activate Sludge</a:t>
            </a:r>
          </a:p>
        </p:txBody>
      </p:sp>
    </p:spTree>
    <p:extLst>
      <p:ext uri="{BB962C8B-B14F-4D97-AF65-F5344CB8AC3E}">
        <p14:creationId xmlns:p14="http://schemas.microsoft.com/office/powerpoint/2010/main" val="3697961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D85578-1E4B-4014-9D52-E76894750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50B3F-9390-4CA1-B3C8-91529289DC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99E484-2267-2C1E-8589-2F1AD2E5D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518" y="1059838"/>
            <a:ext cx="3632052" cy="4738324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WWTP Transition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AB252-0267-FE19-0CCC-6E028B187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9109" y="1059838"/>
            <a:ext cx="4665397" cy="4738323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1500" dirty="0"/>
              <a:t>Phase III (</a:t>
            </a:r>
            <a:r>
              <a:rPr lang="en-US" sz="1500" dirty="0" smtClean="0"/>
              <a:t>Timeframe—Months</a:t>
            </a:r>
            <a:r>
              <a:rPr lang="en-US" sz="1500" dirty="0" smtClean="0"/>
              <a:t>)</a:t>
            </a:r>
            <a:endParaRPr lang="en-US" sz="1500" dirty="0"/>
          </a:p>
          <a:p>
            <a:pPr lvl="1">
              <a:lnSpc>
                <a:spcPct val="90000"/>
              </a:lnSpc>
            </a:pPr>
            <a:r>
              <a:rPr lang="en-US" sz="1500" dirty="0"/>
              <a:t>Phase III begins when mill flow/loading approaches zero</a:t>
            </a:r>
          </a:p>
          <a:p>
            <a:pPr lvl="1">
              <a:lnSpc>
                <a:spcPct val="90000"/>
              </a:lnSpc>
            </a:pPr>
            <a:r>
              <a:rPr lang="en-US" sz="1500" dirty="0"/>
              <a:t>Municipal flow only </a:t>
            </a:r>
            <a:r>
              <a:rPr lang="en-US" sz="1500" dirty="0" smtClean="0"/>
              <a:t>approximately 1 </a:t>
            </a:r>
            <a:r>
              <a:rPr lang="en-US" sz="1500" dirty="0"/>
              <a:t>MGD except for storm flows</a:t>
            </a:r>
          </a:p>
          <a:p>
            <a:pPr lvl="1">
              <a:lnSpc>
                <a:spcPct val="90000"/>
              </a:lnSpc>
            </a:pPr>
            <a:r>
              <a:rPr lang="en-US" sz="1500" dirty="0"/>
              <a:t>Long Term End Game WWTP—Flow scheme</a:t>
            </a:r>
          </a:p>
          <a:p>
            <a:pPr lvl="2">
              <a:lnSpc>
                <a:spcPct val="90000"/>
              </a:lnSpc>
            </a:pPr>
            <a:r>
              <a:rPr lang="en-US" sz="1500" dirty="0"/>
              <a:t>Primary Treatment</a:t>
            </a:r>
          </a:p>
          <a:p>
            <a:pPr lvl="3">
              <a:lnSpc>
                <a:spcPct val="90000"/>
              </a:lnSpc>
            </a:pPr>
            <a:r>
              <a:rPr lang="en-US" sz="1500" dirty="0"/>
              <a:t>Grit chamber, Bar screen, Low lift pump/s as required, flow splitting station</a:t>
            </a:r>
          </a:p>
          <a:p>
            <a:pPr lvl="2">
              <a:lnSpc>
                <a:spcPct val="90000"/>
              </a:lnSpc>
            </a:pPr>
            <a:r>
              <a:rPr lang="en-US" sz="1500" dirty="0"/>
              <a:t>Primary Clarification</a:t>
            </a:r>
          </a:p>
          <a:p>
            <a:pPr lvl="3">
              <a:lnSpc>
                <a:spcPct val="90000"/>
              </a:lnSpc>
            </a:pPr>
            <a:r>
              <a:rPr lang="en-US" sz="1500" dirty="0"/>
              <a:t>#1 Primary Clarifier-1.01 MG</a:t>
            </a:r>
          </a:p>
          <a:p>
            <a:pPr lvl="3">
              <a:lnSpc>
                <a:spcPct val="90000"/>
              </a:lnSpc>
            </a:pPr>
            <a:r>
              <a:rPr lang="en-US" sz="1500" dirty="0"/>
              <a:t>#2 &amp; #3 storm surge (6.9MG) </a:t>
            </a:r>
          </a:p>
          <a:p>
            <a:pPr lvl="2">
              <a:lnSpc>
                <a:spcPct val="90000"/>
              </a:lnSpc>
            </a:pPr>
            <a:r>
              <a:rPr lang="en-US" sz="1500" dirty="0"/>
              <a:t>Secondary Treatment</a:t>
            </a:r>
          </a:p>
          <a:p>
            <a:pPr lvl="3">
              <a:lnSpc>
                <a:spcPct val="90000"/>
              </a:lnSpc>
            </a:pPr>
            <a:r>
              <a:rPr lang="en-US" sz="1500" dirty="0"/>
              <a:t>One train in ASB(Aerated Stabilization Basin) once through system</a:t>
            </a:r>
          </a:p>
          <a:p>
            <a:pPr lvl="4">
              <a:lnSpc>
                <a:spcPct val="90000"/>
              </a:lnSpc>
            </a:pPr>
            <a:r>
              <a:rPr lang="en-US" sz="1500" dirty="0"/>
              <a:t>2.3 MG section aerated; 3.4 MG section final aeration and settling area</a:t>
            </a:r>
          </a:p>
          <a:p>
            <a:pPr marL="914400" lvl="2" indent="0">
              <a:lnSpc>
                <a:spcPct val="90000"/>
              </a:lnSpc>
              <a:buNone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4176295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D85578-1E4B-4014-9D52-E76894750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50B3F-9390-4CA1-B3C8-91529289DC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04B6B7-D550-F350-A818-4A03176F0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518" y="1059838"/>
            <a:ext cx="3632052" cy="4738324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WWTP Transition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B0592-8333-8AB5-FCA7-7975FE808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9109" y="1059838"/>
            <a:ext cx="4665397" cy="4738323"/>
          </a:xfrm>
        </p:spPr>
        <p:txBody>
          <a:bodyPr anchor="ctr">
            <a:normAutofit/>
          </a:bodyPr>
          <a:lstStyle/>
          <a:p>
            <a:r>
              <a:rPr lang="en-US" dirty="0"/>
              <a:t>Phase III continued</a:t>
            </a:r>
          </a:p>
          <a:p>
            <a:pPr lvl="1"/>
            <a:r>
              <a:rPr lang="en-US" dirty="0"/>
              <a:t>Secondary/tertiary Clarification</a:t>
            </a:r>
          </a:p>
          <a:p>
            <a:pPr lvl="2"/>
            <a:r>
              <a:rPr lang="en-US" dirty="0"/>
              <a:t>Last part of aeration train (3.4 MG)</a:t>
            </a:r>
          </a:p>
          <a:p>
            <a:pPr lvl="2"/>
            <a:r>
              <a:rPr lang="en-US" dirty="0"/>
              <a:t>#6 </a:t>
            </a:r>
            <a:r>
              <a:rPr lang="en-US" dirty="0" smtClean="0"/>
              <a:t>or #5 Clarifier</a:t>
            </a:r>
            <a:endParaRPr lang="en-US" dirty="0"/>
          </a:p>
          <a:p>
            <a:pPr lvl="2"/>
            <a:r>
              <a:rPr lang="en-US" dirty="0"/>
              <a:t>#4 &amp; #5 Out of service available for emergency use (9.6 MG)</a:t>
            </a:r>
          </a:p>
          <a:p>
            <a:pPr lvl="3"/>
            <a:r>
              <a:rPr lang="en-US" dirty="0"/>
              <a:t>Storm surge or off-spec quality treated water</a:t>
            </a:r>
          </a:p>
          <a:p>
            <a:pPr lvl="1"/>
            <a:r>
              <a:rPr lang="en-US" dirty="0"/>
              <a:t>Flow Measurement, Reaeration, and Discharge</a:t>
            </a:r>
          </a:p>
          <a:p>
            <a:pPr lvl="2"/>
            <a:r>
              <a:rPr lang="en-US" dirty="0"/>
              <a:t>Flume—flow compliance</a:t>
            </a:r>
          </a:p>
          <a:p>
            <a:pPr lvl="2"/>
            <a:r>
              <a:rPr lang="en-US" dirty="0"/>
              <a:t>Reaeration Cascade—O2 injection</a:t>
            </a:r>
          </a:p>
          <a:p>
            <a:pPr lvl="2"/>
            <a:r>
              <a:rPr lang="en-US" dirty="0"/>
              <a:t>Final Discharge</a:t>
            </a:r>
          </a:p>
        </p:txBody>
      </p:sp>
    </p:spTree>
    <p:extLst>
      <p:ext uri="{BB962C8B-B14F-4D97-AF65-F5344CB8AC3E}">
        <p14:creationId xmlns:p14="http://schemas.microsoft.com/office/powerpoint/2010/main" val="957921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250FFEB-9CB8-B5EE-4B53-A2EF393DE0F2}"/>
              </a:ext>
            </a:extLst>
          </p:cNvPr>
          <p:cNvSpPr/>
          <p:nvPr/>
        </p:nvSpPr>
        <p:spPr>
          <a:xfrm>
            <a:off x="3260035" y="1502464"/>
            <a:ext cx="2146852" cy="8613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54CF6D-B021-CFF4-789B-6AF356818E5C}"/>
              </a:ext>
            </a:extLst>
          </p:cNvPr>
          <p:cNvSpPr/>
          <p:nvPr/>
        </p:nvSpPr>
        <p:spPr>
          <a:xfrm>
            <a:off x="3260035" y="2375451"/>
            <a:ext cx="2146852" cy="8613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34BA8E-0E0C-AFD5-4D47-6E9108F86881}"/>
              </a:ext>
            </a:extLst>
          </p:cNvPr>
          <p:cNvSpPr/>
          <p:nvPr/>
        </p:nvSpPr>
        <p:spPr>
          <a:xfrm>
            <a:off x="5406889" y="2375451"/>
            <a:ext cx="2146852" cy="8613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68E79D-E55B-87B5-B3E8-0910BFE393B0}"/>
              </a:ext>
            </a:extLst>
          </p:cNvPr>
          <p:cNvSpPr/>
          <p:nvPr/>
        </p:nvSpPr>
        <p:spPr>
          <a:xfrm>
            <a:off x="5406889" y="1502464"/>
            <a:ext cx="2146852" cy="8613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9A3814-ACC5-9A2F-9D92-F9EA13EC07A7}"/>
              </a:ext>
            </a:extLst>
          </p:cNvPr>
          <p:cNvSpPr txBox="1"/>
          <p:nvPr/>
        </p:nvSpPr>
        <p:spPr>
          <a:xfrm>
            <a:off x="3488635" y="1630017"/>
            <a:ext cx="177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AB or Digester</a:t>
            </a:r>
          </a:p>
          <a:p>
            <a:pPr algn="ctr"/>
            <a:r>
              <a:rPr lang="en-US" b="1" dirty="0"/>
              <a:t>Down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A44C48-7D5B-BD20-82A2-764837BF325E}"/>
              </a:ext>
            </a:extLst>
          </p:cNvPr>
          <p:cNvSpPr txBox="1"/>
          <p:nvPr/>
        </p:nvSpPr>
        <p:spPr>
          <a:xfrm>
            <a:off x="3443909" y="2529508"/>
            <a:ext cx="177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AB or Digester </a:t>
            </a:r>
          </a:p>
          <a:p>
            <a:pPr algn="ctr"/>
            <a:r>
              <a:rPr lang="en-US" dirty="0"/>
              <a:t>(2.3 MG)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477DDF-4EFA-617D-79DB-2C4DD521D412}"/>
              </a:ext>
            </a:extLst>
          </p:cNvPr>
          <p:cNvSpPr txBox="1"/>
          <p:nvPr/>
        </p:nvSpPr>
        <p:spPr>
          <a:xfrm>
            <a:off x="5551005" y="1630016"/>
            <a:ext cx="177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Aeration Basin</a:t>
            </a:r>
          </a:p>
          <a:p>
            <a:pPr algn="ctr"/>
            <a:r>
              <a:rPr lang="en-US" b="1" dirty="0"/>
              <a:t>Down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DC4D50-CAE3-E562-7E96-D5A3A1892B9F}"/>
              </a:ext>
            </a:extLst>
          </p:cNvPr>
          <p:cNvSpPr txBox="1"/>
          <p:nvPr/>
        </p:nvSpPr>
        <p:spPr>
          <a:xfrm>
            <a:off x="5590761" y="2386272"/>
            <a:ext cx="1779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Aeration/</a:t>
            </a:r>
          </a:p>
          <a:p>
            <a:pPr algn="ctr"/>
            <a:r>
              <a:rPr lang="en-US" dirty="0"/>
              <a:t>Settling</a:t>
            </a:r>
          </a:p>
          <a:p>
            <a:pPr algn="ctr"/>
            <a:r>
              <a:rPr lang="en-US" dirty="0"/>
              <a:t>(3.4 MG)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191219B-8007-779D-C61E-06F167CC00E5}"/>
              </a:ext>
            </a:extLst>
          </p:cNvPr>
          <p:cNvSpPr/>
          <p:nvPr/>
        </p:nvSpPr>
        <p:spPr>
          <a:xfrm>
            <a:off x="417441" y="412759"/>
            <a:ext cx="2146852" cy="192653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3B14B4A-89AA-2749-D3A8-67214B1D7040}"/>
              </a:ext>
            </a:extLst>
          </p:cNvPr>
          <p:cNvSpPr/>
          <p:nvPr/>
        </p:nvSpPr>
        <p:spPr>
          <a:xfrm>
            <a:off x="417441" y="2443368"/>
            <a:ext cx="2146852" cy="192653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98EAAF6-6A0C-E145-EB1C-E358D8E6049F}"/>
              </a:ext>
            </a:extLst>
          </p:cNvPr>
          <p:cNvSpPr/>
          <p:nvPr/>
        </p:nvSpPr>
        <p:spPr>
          <a:xfrm>
            <a:off x="606284" y="4598219"/>
            <a:ext cx="1769168" cy="1573981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4BF5461-9E20-A6B4-1C20-7DE82C05CF21}"/>
              </a:ext>
            </a:extLst>
          </p:cNvPr>
          <p:cNvSpPr/>
          <p:nvPr/>
        </p:nvSpPr>
        <p:spPr>
          <a:xfrm>
            <a:off x="9107554" y="412759"/>
            <a:ext cx="2146852" cy="192653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490150E-D73C-9085-5FFC-737401BFA4B3}"/>
              </a:ext>
            </a:extLst>
          </p:cNvPr>
          <p:cNvSpPr/>
          <p:nvPr/>
        </p:nvSpPr>
        <p:spPr>
          <a:xfrm>
            <a:off x="9107554" y="2443368"/>
            <a:ext cx="2146852" cy="192653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6C1B1B5-5EB1-5789-3F42-92D0708BE1DC}"/>
              </a:ext>
            </a:extLst>
          </p:cNvPr>
          <p:cNvSpPr/>
          <p:nvPr/>
        </p:nvSpPr>
        <p:spPr>
          <a:xfrm>
            <a:off x="9223514" y="4473977"/>
            <a:ext cx="1928190" cy="178767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265C69-6E67-FACE-7F03-01A771363376}"/>
              </a:ext>
            </a:extLst>
          </p:cNvPr>
          <p:cNvSpPr txBox="1"/>
          <p:nvPr/>
        </p:nvSpPr>
        <p:spPr>
          <a:xfrm>
            <a:off x="606283" y="4923544"/>
            <a:ext cx="1769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#1 </a:t>
            </a:r>
          </a:p>
          <a:p>
            <a:pPr algn="ctr"/>
            <a:r>
              <a:rPr lang="en-US" dirty="0"/>
              <a:t>Primary Clarifier </a:t>
            </a:r>
          </a:p>
          <a:p>
            <a:pPr algn="ctr"/>
            <a:r>
              <a:rPr lang="en-US" dirty="0"/>
              <a:t>(1.01 MG)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965B66-1B23-90D3-DF71-03ED16E71773}"/>
              </a:ext>
            </a:extLst>
          </p:cNvPr>
          <p:cNvSpPr txBox="1"/>
          <p:nvPr/>
        </p:nvSpPr>
        <p:spPr>
          <a:xfrm>
            <a:off x="609446" y="2654892"/>
            <a:ext cx="17691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#2</a:t>
            </a:r>
          </a:p>
          <a:p>
            <a:pPr algn="ctr"/>
            <a:r>
              <a:rPr lang="en-US" dirty="0"/>
              <a:t>Primary Clarifier </a:t>
            </a:r>
            <a:r>
              <a:rPr lang="en-US" b="1" dirty="0"/>
              <a:t>Storm Surge </a:t>
            </a:r>
          </a:p>
          <a:p>
            <a:pPr algn="ctr"/>
            <a:r>
              <a:rPr lang="en-US" dirty="0"/>
              <a:t>(3.47 MG)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FC6E3BB-09DE-413D-74B3-7804655B2F2E}"/>
              </a:ext>
            </a:extLst>
          </p:cNvPr>
          <p:cNvSpPr txBox="1"/>
          <p:nvPr/>
        </p:nvSpPr>
        <p:spPr>
          <a:xfrm>
            <a:off x="619760" y="667568"/>
            <a:ext cx="17691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#3</a:t>
            </a:r>
          </a:p>
          <a:p>
            <a:pPr algn="ctr"/>
            <a:r>
              <a:rPr lang="en-US" dirty="0"/>
              <a:t>Primary Clarifier</a:t>
            </a:r>
          </a:p>
          <a:p>
            <a:pPr algn="ctr"/>
            <a:r>
              <a:rPr lang="en-US" b="1" dirty="0"/>
              <a:t>Storm Surge </a:t>
            </a:r>
          </a:p>
          <a:p>
            <a:pPr algn="ctr"/>
            <a:r>
              <a:rPr lang="en-US" dirty="0"/>
              <a:t>(3.47 MG)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6BA402D-8D23-CADF-53ED-0ED89EEC8681}"/>
              </a:ext>
            </a:extLst>
          </p:cNvPr>
          <p:cNvSpPr txBox="1"/>
          <p:nvPr/>
        </p:nvSpPr>
        <p:spPr>
          <a:xfrm>
            <a:off x="8982046" y="694657"/>
            <a:ext cx="228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#4</a:t>
            </a:r>
          </a:p>
          <a:p>
            <a:pPr algn="ctr"/>
            <a:r>
              <a:rPr lang="en-US" dirty="0"/>
              <a:t>Secondary Clarifier </a:t>
            </a:r>
            <a:r>
              <a:rPr lang="en-US" b="1" dirty="0"/>
              <a:t>Emergency Use</a:t>
            </a:r>
          </a:p>
          <a:p>
            <a:pPr algn="ctr"/>
            <a:r>
              <a:rPr lang="en-US" dirty="0"/>
              <a:t>(2.82 MG)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21BDFE4-CAE0-EE38-6F24-FDB0859211FC}"/>
              </a:ext>
            </a:extLst>
          </p:cNvPr>
          <p:cNvSpPr txBox="1"/>
          <p:nvPr/>
        </p:nvSpPr>
        <p:spPr>
          <a:xfrm>
            <a:off x="9037980" y="2806147"/>
            <a:ext cx="228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#5</a:t>
            </a:r>
          </a:p>
          <a:p>
            <a:pPr algn="ctr"/>
            <a:r>
              <a:rPr lang="en-US" dirty="0"/>
              <a:t>Secondary Clarifier </a:t>
            </a:r>
          </a:p>
          <a:p>
            <a:pPr algn="ctr"/>
            <a:r>
              <a:rPr lang="en-US" b="1" dirty="0"/>
              <a:t>Emergency Use</a:t>
            </a:r>
          </a:p>
          <a:p>
            <a:pPr algn="ctr"/>
            <a:r>
              <a:rPr lang="en-US" dirty="0"/>
              <a:t>(2.82 MG)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55B4BAD-3BDA-725E-FD00-11F79F4F95C2}"/>
              </a:ext>
            </a:extLst>
          </p:cNvPr>
          <p:cNvSpPr txBox="1"/>
          <p:nvPr/>
        </p:nvSpPr>
        <p:spPr>
          <a:xfrm>
            <a:off x="9077731" y="4923544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#6</a:t>
            </a:r>
          </a:p>
          <a:p>
            <a:pPr algn="ctr"/>
            <a:r>
              <a:rPr lang="en-US" dirty="0"/>
              <a:t>Secondary Clarifier </a:t>
            </a:r>
          </a:p>
          <a:p>
            <a:pPr algn="ctr"/>
            <a:r>
              <a:rPr lang="en-US" dirty="0"/>
              <a:t>(1.85 MG)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C1F265C-B043-845E-6AC3-5550833C2ABA}"/>
              </a:ext>
            </a:extLst>
          </p:cNvPr>
          <p:cNvCxnSpPr/>
          <p:nvPr/>
        </p:nvCxnSpPr>
        <p:spPr>
          <a:xfrm flipV="1">
            <a:off x="7553741" y="2363856"/>
            <a:ext cx="1003850" cy="115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34F2613-FE0F-F2B4-CBA0-879E2242A639}"/>
              </a:ext>
            </a:extLst>
          </p:cNvPr>
          <p:cNvCxnSpPr>
            <a:cxnSpLocks/>
          </p:cNvCxnSpPr>
          <p:nvPr/>
        </p:nvCxnSpPr>
        <p:spPr>
          <a:xfrm flipV="1">
            <a:off x="8557591" y="1133061"/>
            <a:ext cx="0" cy="48204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B4693F5-3F03-B098-7B10-AA0DEA244A4D}"/>
              </a:ext>
            </a:extLst>
          </p:cNvPr>
          <p:cNvCxnSpPr/>
          <p:nvPr/>
        </p:nvCxnSpPr>
        <p:spPr>
          <a:xfrm>
            <a:off x="8557591" y="1133061"/>
            <a:ext cx="54996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5956EF2-C8F2-FB87-15EB-C486F8DDD46A}"/>
              </a:ext>
            </a:extLst>
          </p:cNvPr>
          <p:cNvCxnSpPr/>
          <p:nvPr/>
        </p:nvCxnSpPr>
        <p:spPr>
          <a:xfrm>
            <a:off x="8557591" y="3429000"/>
            <a:ext cx="54996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8B914E6-F2B3-C922-AB82-433FCCCAAFC6}"/>
              </a:ext>
            </a:extLst>
          </p:cNvPr>
          <p:cNvCxnSpPr>
            <a:cxnSpLocks/>
          </p:cNvCxnSpPr>
          <p:nvPr/>
        </p:nvCxnSpPr>
        <p:spPr>
          <a:xfrm>
            <a:off x="8557591" y="5936974"/>
            <a:ext cx="8647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6DB14276-E309-35EB-A617-1CDF853F1751}"/>
              </a:ext>
            </a:extLst>
          </p:cNvPr>
          <p:cNvSpPr/>
          <p:nvPr/>
        </p:nvSpPr>
        <p:spPr>
          <a:xfrm>
            <a:off x="3517007" y="3730072"/>
            <a:ext cx="1212573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C46A726-CC14-DDB6-88C4-4126E57C971C}"/>
              </a:ext>
            </a:extLst>
          </p:cNvPr>
          <p:cNvSpPr/>
          <p:nvPr/>
        </p:nvSpPr>
        <p:spPr>
          <a:xfrm>
            <a:off x="3539734" y="5160550"/>
            <a:ext cx="1212573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DB4C1B9-6163-C388-7089-3EE5405FA95D}"/>
              </a:ext>
            </a:extLst>
          </p:cNvPr>
          <p:cNvSpPr/>
          <p:nvPr/>
        </p:nvSpPr>
        <p:spPr>
          <a:xfrm>
            <a:off x="5022791" y="4678881"/>
            <a:ext cx="442286" cy="13720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B53664A-E5A8-F845-780A-FAD1761D5BDB}"/>
              </a:ext>
            </a:extLst>
          </p:cNvPr>
          <p:cNvSpPr/>
          <p:nvPr/>
        </p:nvSpPr>
        <p:spPr>
          <a:xfrm>
            <a:off x="5788106" y="5467009"/>
            <a:ext cx="1212573" cy="5744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59BB433-40E7-EFD3-F751-8B68D9111D0A}"/>
              </a:ext>
            </a:extLst>
          </p:cNvPr>
          <p:cNvSpPr txBox="1"/>
          <p:nvPr/>
        </p:nvSpPr>
        <p:spPr>
          <a:xfrm>
            <a:off x="3588233" y="3755551"/>
            <a:ext cx="1043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Flow </a:t>
            </a:r>
          </a:p>
          <a:p>
            <a:pPr algn="ctr"/>
            <a:r>
              <a:rPr lang="en-US" dirty="0"/>
              <a:t>Splitting Station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18363EF-3CFD-6DD2-0D28-F3B9FC197847}"/>
              </a:ext>
            </a:extLst>
          </p:cNvPr>
          <p:cNvSpPr txBox="1"/>
          <p:nvPr/>
        </p:nvSpPr>
        <p:spPr>
          <a:xfrm>
            <a:off x="3556764" y="5169390"/>
            <a:ext cx="1043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Low  </a:t>
            </a:r>
          </a:p>
          <a:p>
            <a:pPr algn="ctr"/>
            <a:r>
              <a:rPr lang="en-US" dirty="0"/>
              <a:t>Lift </a:t>
            </a:r>
          </a:p>
          <a:p>
            <a:pPr algn="ctr"/>
            <a:r>
              <a:rPr lang="en-US" dirty="0"/>
              <a:t>Pumps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4041D53-81BE-C234-FDC5-AF5803A8E77E}"/>
              </a:ext>
            </a:extLst>
          </p:cNvPr>
          <p:cNvSpPr txBox="1"/>
          <p:nvPr/>
        </p:nvSpPr>
        <p:spPr>
          <a:xfrm rot="16200000">
            <a:off x="4552112" y="5246404"/>
            <a:ext cx="1372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Bar Screens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3AAEF7F-0F4E-0327-0D36-D18A94B8BB05}"/>
              </a:ext>
            </a:extLst>
          </p:cNvPr>
          <p:cNvSpPr txBox="1"/>
          <p:nvPr/>
        </p:nvSpPr>
        <p:spPr>
          <a:xfrm>
            <a:off x="5602747" y="4873252"/>
            <a:ext cx="1583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Grit Chamber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5E014E5-A80B-20E9-D65B-CBE1EF894FE2}"/>
              </a:ext>
            </a:extLst>
          </p:cNvPr>
          <p:cNvCxnSpPr>
            <a:cxnSpLocks/>
          </p:cNvCxnSpPr>
          <p:nvPr/>
        </p:nvCxnSpPr>
        <p:spPr>
          <a:xfrm flipH="1">
            <a:off x="7000679" y="5759852"/>
            <a:ext cx="13566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EA9F4B7B-9749-CE6D-3C97-A6472E550FF5}"/>
              </a:ext>
            </a:extLst>
          </p:cNvPr>
          <p:cNvSpPr txBox="1"/>
          <p:nvPr/>
        </p:nvSpPr>
        <p:spPr>
          <a:xfrm>
            <a:off x="7090540" y="5419885"/>
            <a:ext cx="1294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City Sewer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58A0386-8E2D-08FC-C020-0072F102E3E1}"/>
              </a:ext>
            </a:extLst>
          </p:cNvPr>
          <p:cNvCxnSpPr>
            <a:cxnSpLocks/>
          </p:cNvCxnSpPr>
          <p:nvPr/>
        </p:nvCxnSpPr>
        <p:spPr>
          <a:xfrm flipH="1" flipV="1">
            <a:off x="5449778" y="5754235"/>
            <a:ext cx="3383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499283E-CCE8-FB60-46F6-055F25E3C761}"/>
              </a:ext>
            </a:extLst>
          </p:cNvPr>
          <p:cNvCxnSpPr>
            <a:cxnSpLocks/>
          </p:cNvCxnSpPr>
          <p:nvPr/>
        </p:nvCxnSpPr>
        <p:spPr>
          <a:xfrm flipH="1" flipV="1">
            <a:off x="4716324" y="5754235"/>
            <a:ext cx="3383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8C2D534-A8A7-77AB-9D79-40DED1ECD11B}"/>
              </a:ext>
            </a:extLst>
          </p:cNvPr>
          <p:cNvCxnSpPr>
            <a:cxnSpLocks/>
          </p:cNvCxnSpPr>
          <p:nvPr/>
        </p:nvCxnSpPr>
        <p:spPr>
          <a:xfrm flipV="1">
            <a:off x="4123294" y="4628786"/>
            <a:ext cx="0" cy="50292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C997137D-0CD1-E6F6-BD9E-1D9DD19B7B69}"/>
              </a:ext>
            </a:extLst>
          </p:cNvPr>
          <p:cNvCxnSpPr>
            <a:cxnSpLocks/>
          </p:cNvCxnSpPr>
          <p:nvPr/>
        </p:nvCxnSpPr>
        <p:spPr>
          <a:xfrm flipV="1">
            <a:off x="2885661" y="1376027"/>
            <a:ext cx="0" cy="40992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BB2CB20C-42E3-4814-6CED-A678FF07B704}"/>
              </a:ext>
            </a:extLst>
          </p:cNvPr>
          <p:cNvCxnSpPr>
            <a:cxnSpLocks/>
          </p:cNvCxnSpPr>
          <p:nvPr/>
        </p:nvCxnSpPr>
        <p:spPr>
          <a:xfrm flipH="1">
            <a:off x="2558498" y="1359462"/>
            <a:ext cx="3657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AB3AF92A-F199-7D69-AD62-FC7CBAF0E4FA}"/>
              </a:ext>
            </a:extLst>
          </p:cNvPr>
          <p:cNvCxnSpPr>
            <a:cxnSpLocks/>
          </p:cNvCxnSpPr>
          <p:nvPr/>
        </p:nvCxnSpPr>
        <p:spPr>
          <a:xfrm flipH="1">
            <a:off x="2519901" y="3543300"/>
            <a:ext cx="3657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C0B25695-6DE6-6D35-CE4E-634CD29BC205}"/>
              </a:ext>
            </a:extLst>
          </p:cNvPr>
          <p:cNvCxnSpPr>
            <a:cxnSpLocks/>
          </p:cNvCxnSpPr>
          <p:nvPr/>
        </p:nvCxnSpPr>
        <p:spPr>
          <a:xfrm flipH="1">
            <a:off x="2375618" y="5475292"/>
            <a:ext cx="51004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0D8CFFE-7B6E-DD20-3DDF-B0773A753E23}"/>
              </a:ext>
            </a:extLst>
          </p:cNvPr>
          <p:cNvCxnSpPr>
            <a:cxnSpLocks/>
          </p:cNvCxnSpPr>
          <p:nvPr/>
        </p:nvCxnSpPr>
        <p:spPr>
          <a:xfrm flipH="1">
            <a:off x="2885661" y="4149404"/>
            <a:ext cx="64008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85C87EA-56D7-32CA-B56D-7498044A4196}"/>
              </a:ext>
            </a:extLst>
          </p:cNvPr>
          <p:cNvCxnSpPr>
            <a:cxnSpLocks/>
          </p:cNvCxnSpPr>
          <p:nvPr/>
        </p:nvCxnSpPr>
        <p:spPr>
          <a:xfrm flipV="1">
            <a:off x="92765" y="208722"/>
            <a:ext cx="0" cy="52665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37FB7E56-0B3F-2875-DC0A-5D61A526A9C8}"/>
              </a:ext>
            </a:extLst>
          </p:cNvPr>
          <p:cNvCxnSpPr>
            <a:cxnSpLocks/>
          </p:cNvCxnSpPr>
          <p:nvPr/>
        </p:nvCxnSpPr>
        <p:spPr>
          <a:xfrm flipH="1">
            <a:off x="51681" y="1330759"/>
            <a:ext cx="3657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753786E7-F9A5-92B6-F497-EA2491C7F7AC}"/>
              </a:ext>
            </a:extLst>
          </p:cNvPr>
          <p:cNvCxnSpPr>
            <a:cxnSpLocks/>
          </p:cNvCxnSpPr>
          <p:nvPr/>
        </p:nvCxnSpPr>
        <p:spPr>
          <a:xfrm flipH="1">
            <a:off x="51681" y="3448621"/>
            <a:ext cx="36576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E28E5BAA-4B85-0802-A16E-65DA8389928A}"/>
              </a:ext>
            </a:extLst>
          </p:cNvPr>
          <p:cNvCxnSpPr>
            <a:cxnSpLocks/>
          </p:cNvCxnSpPr>
          <p:nvPr/>
        </p:nvCxnSpPr>
        <p:spPr>
          <a:xfrm flipH="1">
            <a:off x="51681" y="5478348"/>
            <a:ext cx="62418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AB27B3E-8C61-E12E-23DA-10B81F504AA8}"/>
              </a:ext>
            </a:extLst>
          </p:cNvPr>
          <p:cNvCxnSpPr>
            <a:cxnSpLocks/>
          </p:cNvCxnSpPr>
          <p:nvPr/>
        </p:nvCxnSpPr>
        <p:spPr>
          <a:xfrm flipH="1">
            <a:off x="60725" y="208722"/>
            <a:ext cx="305022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DDF9470-5B55-0878-F960-5BCCFD13214D}"/>
              </a:ext>
            </a:extLst>
          </p:cNvPr>
          <p:cNvCxnSpPr>
            <a:cxnSpLocks/>
          </p:cNvCxnSpPr>
          <p:nvPr/>
        </p:nvCxnSpPr>
        <p:spPr>
          <a:xfrm flipH="1">
            <a:off x="3096740" y="208722"/>
            <a:ext cx="5547" cy="22128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32E86025-7F94-C8EF-6A8C-79FDB7BF5D2F}"/>
              </a:ext>
            </a:extLst>
          </p:cNvPr>
          <p:cNvCxnSpPr>
            <a:cxnSpLocks/>
          </p:cNvCxnSpPr>
          <p:nvPr/>
        </p:nvCxnSpPr>
        <p:spPr>
          <a:xfrm flipV="1">
            <a:off x="3110948" y="2363856"/>
            <a:ext cx="149087" cy="115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60F6DF2-1B80-158E-99D3-9207182DFE71}"/>
              </a:ext>
            </a:extLst>
          </p:cNvPr>
          <p:cNvSpPr/>
          <p:nvPr/>
        </p:nvSpPr>
        <p:spPr>
          <a:xfrm>
            <a:off x="5978176" y="3670692"/>
            <a:ext cx="1212573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2528FA6-F0AE-1A93-8A19-5560BC075DFA}"/>
              </a:ext>
            </a:extLst>
          </p:cNvPr>
          <p:cNvSpPr txBox="1"/>
          <p:nvPr/>
        </p:nvSpPr>
        <p:spPr>
          <a:xfrm>
            <a:off x="6036366" y="3878659"/>
            <a:ext cx="1054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Belt Presses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8DB91832-96B8-2AB1-7246-F3614A9ED8AD}"/>
              </a:ext>
            </a:extLst>
          </p:cNvPr>
          <p:cNvCxnSpPr>
            <a:cxnSpLocks/>
          </p:cNvCxnSpPr>
          <p:nvPr/>
        </p:nvCxnSpPr>
        <p:spPr>
          <a:xfrm flipV="1">
            <a:off x="6362912" y="6077401"/>
            <a:ext cx="0" cy="50292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6BA82170-2E86-F5FE-7E46-21CD98C8144E}"/>
              </a:ext>
            </a:extLst>
          </p:cNvPr>
          <p:cNvCxnSpPr>
            <a:cxnSpLocks/>
          </p:cNvCxnSpPr>
          <p:nvPr/>
        </p:nvCxnSpPr>
        <p:spPr>
          <a:xfrm flipH="1" flipV="1">
            <a:off x="2381304" y="1906813"/>
            <a:ext cx="770972" cy="162859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F763864-A99B-8E9A-B002-E7BA83E252B5}"/>
              </a:ext>
            </a:extLst>
          </p:cNvPr>
          <p:cNvCxnSpPr>
            <a:cxnSpLocks/>
          </p:cNvCxnSpPr>
          <p:nvPr/>
        </p:nvCxnSpPr>
        <p:spPr>
          <a:xfrm flipH="1">
            <a:off x="2388704" y="3551192"/>
            <a:ext cx="720614" cy="43821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320C86D4-61B4-B27F-8AF6-137CF0875ED3}"/>
              </a:ext>
            </a:extLst>
          </p:cNvPr>
          <p:cNvCxnSpPr>
            <a:cxnSpLocks/>
          </p:cNvCxnSpPr>
          <p:nvPr/>
        </p:nvCxnSpPr>
        <p:spPr>
          <a:xfrm flipH="1">
            <a:off x="2208274" y="3572309"/>
            <a:ext cx="933806" cy="145687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864BA5CB-7D66-46D2-DFDF-5DCA761B52D0}"/>
              </a:ext>
            </a:extLst>
          </p:cNvPr>
          <p:cNvCxnSpPr>
            <a:cxnSpLocks/>
          </p:cNvCxnSpPr>
          <p:nvPr/>
        </p:nvCxnSpPr>
        <p:spPr>
          <a:xfrm>
            <a:off x="3165614" y="3543300"/>
            <a:ext cx="2812562" cy="186772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BF812E75-ABA0-A00E-62DF-6F6825500F19}"/>
              </a:ext>
            </a:extLst>
          </p:cNvPr>
          <p:cNvSpPr txBox="1"/>
          <p:nvPr/>
        </p:nvSpPr>
        <p:spPr>
          <a:xfrm rot="270173">
            <a:off x="3266310" y="3279646"/>
            <a:ext cx="1886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Primary Sludge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1D2E46-FA9D-B424-862C-2355D2DC3778}"/>
              </a:ext>
            </a:extLst>
          </p:cNvPr>
          <p:cNvSpPr txBox="1"/>
          <p:nvPr/>
        </p:nvSpPr>
        <p:spPr>
          <a:xfrm flipH="1">
            <a:off x="3817835" y="342250"/>
            <a:ext cx="3602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Phase III Municipal Flow  ASB once through Operation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08174F-9541-EB95-8B71-9B46681ABDA3}"/>
              </a:ext>
            </a:extLst>
          </p:cNvPr>
          <p:cNvSpPr txBox="1"/>
          <p:nvPr/>
        </p:nvSpPr>
        <p:spPr>
          <a:xfrm>
            <a:off x="6394392" y="6139805"/>
            <a:ext cx="156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Leachate/ storm flow</a:t>
            </a:r>
          </a:p>
        </p:txBody>
      </p:sp>
    </p:spTree>
    <p:extLst>
      <p:ext uri="{BB962C8B-B14F-4D97-AF65-F5344CB8AC3E}">
        <p14:creationId xmlns:p14="http://schemas.microsoft.com/office/powerpoint/2010/main" val="4042916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D85578-1E4B-4014-9D52-E76894750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50B3F-9390-4CA1-B3C8-91529289DC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99EE95-F623-4E78-56B4-9311A9F11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518" y="1059838"/>
            <a:ext cx="3632052" cy="4738324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WWTP Transition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87FE0-75C5-5B11-3265-4291E658C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9109" y="1059838"/>
            <a:ext cx="4665397" cy="4738323"/>
          </a:xfrm>
        </p:spPr>
        <p:txBody>
          <a:bodyPr anchor="ctr">
            <a:normAutofit lnSpcReduction="10000"/>
          </a:bodyPr>
          <a:lstStyle/>
          <a:p>
            <a:r>
              <a:rPr lang="en-US" dirty="0"/>
              <a:t>Further Investigation/Data Needs</a:t>
            </a:r>
          </a:p>
          <a:p>
            <a:pPr lvl="1"/>
            <a:r>
              <a:rPr lang="en-US" dirty="0"/>
              <a:t>O2 Addition Optimization</a:t>
            </a:r>
          </a:p>
          <a:p>
            <a:pPr lvl="1"/>
            <a:r>
              <a:rPr lang="en-US" dirty="0"/>
              <a:t>City of Canton– WWTP data</a:t>
            </a:r>
          </a:p>
          <a:p>
            <a:pPr lvl="2"/>
            <a:r>
              <a:rPr lang="en-US" dirty="0"/>
              <a:t>Industrial components of Canton wastewater</a:t>
            </a:r>
          </a:p>
          <a:p>
            <a:pPr lvl="2"/>
            <a:r>
              <a:rPr lang="en-US" dirty="0"/>
              <a:t>Nitrogen and Ammonia content of Canton wastewater</a:t>
            </a:r>
          </a:p>
          <a:p>
            <a:pPr lvl="2"/>
            <a:r>
              <a:rPr lang="en-US" dirty="0"/>
              <a:t>Normal and Maximum flows</a:t>
            </a:r>
          </a:p>
          <a:p>
            <a:pPr lvl="1"/>
            <a:r>
              <a:rPr lang="en-US" dirty="0"/>
              <a:t>Landfill Leachate characterization</a:t>
            </a:r>
          </a:p>
          <a:p>
            <a:pPr lvl="1"/>
            <a:r>
              <a:rPr lang="en-US" dirty="0"/>
              <a:t>Last Permit Renewal Priority Pollutant analysis</a:t>
            </a:r>
          </a:p>
          <a:p>
            <a:pPr lvl="1"/>
            <a:r>
              <a:rPr lang="en-US" dirty="0"/>
              <a:t>Mill operator input on transition plan</a:t>
            </a:r>
          </a:p>
          <a:p>
            <a:pPr lvl="1"/>
            <a:r>
              <a:rPr lang="en-US" dirty="0"/>
              <a:t>Treatability study to confirm needed residence time for ASB (once through) </a:t>
            </a:r>
            <a:r>
              <a:rPr lang="en-US" dirty="0" smtClean="0"/>
              <a:t>operation</a:t>
            </a:r>
          </a:p>
          <a:p>
            <a:pPr lvl="1"/>
            <a:r>
              <a:rPr lang="en-US" dirty="0" smtClean="0"/>
              <a:t>Sampling and analysis planned for the week of March 20.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1457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368</TotalTime>
  <Words>691</Words>
  <Application>Microsoft Office PowerPoint</Application>
  <PresentationFormat>Widescreen</PresentationFormat>
  <Paragraphs>185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Parcel</vt:lpstr>
      <vt:lpstr>Canton, NC WWTP Transition Plan and Recommendations</vt:lpstr>
      <vt:lpstr>WWTP Transition Plan</vt:lpstr>
      <vt:lpstr>PowerPoint Presentation</vt:lpstr>
      <vt:lpstr>WWTP Transition Plan</vt:lpstr>
      <vt:lpstr>PowerPoint Presentation</vt:lpstr>
      <vt:lpstr>WWTP Transition Plan</vt:lpstr>
      <vt:lpstr>WWTP Transition Plan</vt:lpstr>
      <vt:lpstr>PowerPoint Presentation</vt:lpstr>
      <vt:lpstr>WWTP Transition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Canton, NC WWTP</dc:title>
  <dc:creator>Kyle Moore</dc:creator>
  <cp:lastModifiedBy>Vincent, Alison</cp:lastModifiedBy>
  <cp:revision>14</cp:revision>
  <cp:lastPrinted>2023-02-16T16:42:09Z</cp:lastPrinted>
  <dcterms:created xsi:type="dcterms:W3CDTF">2023-02-08T16:31:49Z</dcterms:created>
  <dcterms:modified xsi:type="dcterms:W3CDTF">2023-03-17T18:39:05Z</dcterms:modified>
</cp:coreProperties>
</file>