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4"/>
    <p:sldMasterId id="2147483702" r:id="rId5"/>
  </p:sldMasterIdLst>
  <p:notesMasterIdLst>
    <p:notesMasterId r:id="rId31"/>
  </p:notesMasterIdLst>
  <p:handoutMasterIdLst>
    <p:handoutMasterId r:id="rId32"/>
  </p:handoutMasterIdLst>
  <p:sldIdLst>
    <p:sldId id="2145707808" r:id="rId6"/>
    <p:sldId id="2145708051" r:id="rId7"/>
    <p:sldId id="2145708052" r:id="rId8"/>
    <p:sldId id="2145708096" r:id="rId9"/>
    <p:sldId id="2145708054" r:id="rId10"/>
    <p:sldId id="2145708076" r:id="rId11"/>
    <p:sldId id="2145708056" r:id="rId12"/>
    <p:sldId id="2145708057" r:id="rId13"/>
    <p:sldId id="2145708073" r:id="rId14"/>
    <p:sldId id="2145708064" r:id="rId15"/>
    <p:sldId id="2145708098" r:id="rId16"/>
    <p:sldId id="2145708061" r:id="rId17"/>
    <p:sldId id="2145708066" r:id="rId18"/>
    <p:sldId id="2145708067" r:id="rId19"/>
    <p:sldId id="2145708068" r:id="rId20"/>
    <p:sldId id="2145708099" r:id="rId21"/>
    <p:sldId id="2145708062" r:id="rId22"/>
    <p:sldId id="2145708070" r:id="rId23"/>
    <p:sldId id="2145708071" r:id="rId24"/>
    <p:sldId id="2145708058" r:id="rId25"/>
    <p:sldId id="2145708069" r:id="rId26"/>
    <p:sldId id="2145708084" r:id="rId27"/>
    <p:sldId id="2145708093" r:id="rId28"/>
    <p:sldId id="2145708092" r:id="rId29"/>
    <p:sldId id="2145707850" r:id="rId3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A6012F-AC98-E670-88DC-35D38D8D06C4}" name="whansen" initials="wh" userId="S::whansen_fernleaf.us#ext#@ncconnect.onmicrosoft.com::374ba563-e457-4e51-9492-45477d05cf32" providerId="AD"/>
  <p188:author id="{C04A7B2F-26CD-B89A-F607-5529DC01171B}" name="Connell, Brad" initials="CB" userId="S::brad.connell@deq.nc.gov::8af82162-414f-4b07-baf0-c4575b375a90" providerId="AD"/>
  <p188:author id="{2AA66C70-97E4-4CD2-42CD-DDE161FCCDA6}" name="Dello, Kathie D" initials="DK" userId="S::kathie.dello@deq.nc.gov::a38d7b65-643a-495e-b5c1-d0ec9053c977" providerId="AD"/>
  <p188:author id="{147A5C71-3E90-0FBC-7E59-CBFF24506092}" name="Gray, Jessica" initials="GJ" userId="S::jessica.gray@deq.nc.gov::539a38a3-68e2-4538-bfd1-b1d71da69e91" providerId="AD"/>
  <p188:author id="{00A9F380-2B50-20AA-8CD3-40D7F0B852E9}" name="Halbert, Corey L" initials="HC" userId="S::corey.halbert@deq.nc.gov::f1dd41fb-12d0-4ae9-a87b-aeb2062a2ee7" providerId="AD"/>
  <p188:author id="{EE090D89-E5CB-FF7C-645A-2157A5A2864F}" name="Lander, Melanie M" initials="LM" userId="S::melanie.lander@deq.nc.gov::55f6a1f3-916c-4852-a772-1079f3b6dc01" providerId="AD"/>
  <p188:author id="{BF127D89-885A-0D43-716E-A92784D195C6}" name="Shapiro, Shana" initials="SS" userId="S::shana.shapiro@deq.nc.gov::77caa7e5-dbdf-4145-b41b-2069845e7505" providerId="AD"/>
  <p188:author id="{6721A49B-A660-DC51-A4B8-437B7E8AF660}" name="Morkoc, Suna" initials="" userId="S::suna.morkoc@deq.nc.gov::63171a22-6f6e-4376-ad5e-ba9de05de489" providerId="AD"/>
  <p188:author id="{1615829D-1BA9-24F1-125E-79C6832E7C68}" name="Brown, Stuart" initials="SB" userId="S::Stuart.brown@deq.nc.gov::bf5151c6-df77-401a-83cf-abfaa7c44a26" providerId="AD"/>
  <p188:author id="{DFF01BA7-DD07-535C-B649-645449A8FEAE}" name="Dodge, Grace" initials="GD" userId="S::Grace.dodge@deq.nc.gov::7be5eac6-d66c-40b4-ba4a-740348d0213a" providerId="AD"/>
  <p188:author id="{A3BBA9C3-21F6-936B-E543-81D9E8C67584}" name="Teeter, Madison" initials="MT" userId="S::madison.teeter@arcadis.com::f7b1d423-cada-4845-904e-f3a80fbb6536" providerId="AD"/>
  <p188:author id="{D16265EC-A3DD-731B-275E-20418BE6FEC2}" name="Recktenwald, Marc" initials="RM" userId="S::marc.recktenwald@deq.nc.gov::9e03ca82-3763-4976-84be-f22b2e89ed57" providerId="AD"/>
  <p188:author id="{3CEA8FF3-2E04-82D3-B24B-8B4B352EB90B}" name="klund@fernleaf.us" initials="kl" userId="S::klund_fernleaf.us#ext#@ncconnect.onmicrosoft.com::259362a7-f9f4-4d09-a293-d27e9ae975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2B4"/>
    <a:srgbClr val="243F8F"/>
    <a:srgbClr val="00616A"/>
    <a:srgbClr val="5AA48D"/>
    <a:srgbClr val="1F6E37"/>
    <a:srgbClr val="87CBCE"/>
    <a:srgbClr val="7CF000"/>
    <a:srgbClr val="F000EC"/>
    <a:srgbClr val="2CF000"/>
    <a:srgbClr val="CC0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653" autoAdjust="0"/>
    <p:restoredTop sz="94660"/>
  </p:normalViewPr>
  <p:slideViewPr>
    <p:cSldViewPr snapToGrid="0">
      <p:cViewPr varScale="1">
        <p:scale>
          <a:sx n="80" d="100"/>
          <a:sy n="80" d="100"/>
        </p:scale>
        <p:origin x="108" y="484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53E90D-EB19-40C9-A06C-C068D055C983}"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US"/>
        </a:p>
      </dgm:t>
    </dgm:pt>
    <dgm:pt modelId="{FD9EEEC7-6B4A-466F-893E-048EEF1CA13F}">
      <dgm:prSet custT="1"/>
      <dgm:spPr/>
      <dgm:t>
        <a:bodyPr/>
        <a:lstStyle/>
        <a:p>
          <a:pPr rtl="0"/>
          <a:r>
            <a:rPr lang="en-US" sz="1800" b="0" i="0"/>
            <a:t>Building Level Mitigation</a:t>
          </a:r>
          <a:endParaRPr lang="en-US" sz="1800"/>
        </a:p>
      </dgm:t>
    </dgm:pt>
    <dgm:pt modelId="{62A5CFAC-9763-4628-B9BF-0C1179BAA94B}" type="parTrans" cxnId="{383ACD4E-F148-4851-ABD0-8CB3FB5DD70F}">
      <dgm:prSet/>
      <dgm:spPr/>
      <dgm:t>
        <a:bodyPr/>
        <a:lstStyle/>
        <a:p>
          <a:endParaRPr lang="en-US" sz="3600"/>
        </a:p>
      </dgm:t>
    </dgm:pt>
    <dgm:pt modelId="{69C78831-5788-4B37-BFC5-17161B9E4C4D}" type="sibTrans" cxnId="{383ACD4E-F148-4851-ABD0-8CB3FB5DD70F}">
      <dgm:prSet/>
      <dgm:spPr/>
      <dgm:t>
        <a:bodyPr/>
        <a:lstStyle/>
        <a:p>
          <a:endParaRPr lang="en-US" sz="3600"/>
        </a:p>
      </dgm:t>
    </dgm:pt>
    <dgm:pt modelId="{1BAA1C28-F4AE-42A2-96E7-559F1D932C47}">
      <dgm:prSet custT="1"/>
      <dgm:spPr/>
      <dgm:t>
        <a:bodyPr/>
        <a:lstStyle/>
        <a:p>
          <a:pPr rtl="0"/>
          <a:r>
            <a:rPr lang="en-US" sz="1400" b="0" i="0"/>
            <a:t>Utility Elevation </a:t>
          </a:r>
        </a:p>
      </dgm:t>
    </dgm:pt>
    <dgm:pt modelId="{8FBEE8BF-6F32-4B68-9CC0-1A68288ACE94}" type="parTrans" cxnId="{FB140FEC-6B46-4AAB-9A1E-AA9F1FED4BE4}">
      <dgm:prSet/>
      <dgm:spPr/>
      <dgm:t>
        <a:bodyPr/>
        <a:lstStyle/>
        <a:p>
          <a:endParaRPr lang="en-US" sz="1800"/>
        </a:p>
      </dgm:t>
    </dgm:pt>
    <dgm:pt modelId="{3A7A01CB-D9CB-4148-9590-3865D9B77434}" type="sibTrans" cxnId="{FB140FEC-6B46-4AAB-9A1E-AA9F1FED4BE4}">
      <dgm:prSet/>
      <dgm:spPr/>
      <dgm:t>
        <a:bodyPr/>
        <a:lstStyle/>
        <a:p>
          <a:endParaRPr lang="en-US" sz="1800"/>
        </a:p>
      </dgm:t>
    </dgm:pt>
    <dgm:pt modelId="{78E5518D-7AB4-4118-A457-6B41BB633BBB}">
      <dgm:prSet custT="1"/>
      <dgm:spPr/>
      <dgm:t>
        <a:bodyPr/>
        <a:lstStyle/>
        <a:p>
          <a:pPr rtl="0"/>
          <a:r>
            <a:rPr lang="en-US" sz="1400" b="0" i="0"/>
            <a:t>Structural Elevation</a:t>
          </a:r>
        </a:p>
      </dgm:t>
    </dgm:pt>
    <dgm:pt modelId="{C577CA43-02FB-4FB1-A74C-A82612575E1C}" type="parTrans" cxnId="{3E283BF7-047B-4046-A837-C1C2E99B658C}">
      <dgm:prSet/>
      <dgm:spPr/>
      <dgm:t>
        <a:bodyPr/>
        <a:lstStyle/>
        <a:p>
          <a:endParaRPr lang="en-US" sz="1800"/>
        </a:p>
      </dgm:t>
    </dgm:pt>
    <dgm:pt modelId="{741F7209-C7C7-4ED1-AB19-15124AD27087}" type="sibTrans" cxnId="{3E283BF7-047B-4046-A837-C1C2E99B658C}">
      <dgm:prSet/>
      <dgm:spPr/>
      <dgm:t>
        <a:bodyPr/>
        <a:lstStyle/>
        <a:p>
          <a:endParaRPr lang="en-US" sz="1800"/>
        </a:p>
      </dgm:t>
    </dgm:pt>
    <dgm:pt modelId="{C8B8B775-DCDF-46B6-9B21-90A2B6D38430}">
      <dgm:prSet custT="1"/>
      <dgm:spPr/>
      <dgm:t>
        <a:bodyPr/>
        <a:lstStyle/>
        <a:p>
          <a:pPr rtl="0"/>
          <a:r>
            <a:rPr lang="en-US" sz="1400" b="0" i="0"/>
            <a:t>Reconstruction</a:t>
          </a:r>
        </a:p>
      </dgm:t>
    </dgm:pt>
    <dgm:pt modelId="{299A4B5A-7638-433A-8F97-1786F98873F3}" type="parTrans" cxnId="{9223B004-82DC-49C8-BA40-840950C4571E}">
      <dgm:prSet/>
      <dgm:spPr/>
      <dgm:t>
        <a:bodyPr/>
        <a:lstStyle/>
        <a:p>
          <a:endParaRPr lang="en-US" sz="1800"/>
        </a:p>
      </dgm:t>
    </dgm:pt>
    <dgm:pt modelId="{272CBFDC-0B2A-448E-8F66-078FED1A5174}" type="sibTrans" cxnId="{9223B004-82DC-49C8-BA40-840950C4571E}">
      <dgm:prSet/>
      <dgm:spPr/>
      <dgm:t>
        <a:bodyPr/>
        <a:lstStyle/>
        <a:p>
          <a:endParaRPr lang="en-US" sz="1800"/>
        </a:p>
      </dgm:t>
    </dgm:pt>
    <dgm:pt modelId="{A57F7821-3D71-44C4-91D1-F42AA2C237F2}">
      <dgm:prSet custT="1"/>
      <dgm:spPr/>
      <dgm:t>
        <a:bodyPr/>
        <a:lstStyle/>
        <a:p>
          <a:pPr rtl="0"/>
          <a:r>
            <a:rPr lang="en-US" sz="1400" b="0" i="0"/>
            <a:t>Wet Floodproofing </a:t>
          </a:r>
        </a:p>
      </dgm:t>
    </dgm:pt>
    <dgm:pt modelId="{6A04A67F-1C2E-44C0-BCAE-2BED941C61BA}" type="parTrans" cxnId="{4EE763A1-18C9-49A1-943A-537A2EFAC315}">
      <dgm:prSet/>
      <dgm:spPr/>
      <dgm:t>
        <a:bodyPr/>
        <a:lstStyle/>
        <a:p>
          <a:endParaRPr lang="en-US" sz="1800"/>
        </a:p>
      </dgm:t>
    </dgm:pt>
    <dgm:pt modelId="{7437C9CD-AF08-43E2-BBDF-062B61A6D22F}" type="sibTrans" cxnId="{4EE763A1-18C9-49A1-943A-537A2EFAC315}">
      <dgm:prSet/>
      <dgm:spPr/>
      <dgm:t>
        <a:bodyPr/>
        <a:lstStyle/>
        <a:p>
          <a:endParaRPr lang="en-US" sz="1800"/>
        </a:p>
      </dgm:t>
    </dgm:pt>
    <dgm:pt modelId="{C9038198-E401-4E24-9BD8-C924236B4057}">
      <dgm:prSet custT="1"/>
      <dgm:spPr/>
      <dgm:t>
        <a:bodyPr/>
        <a:lstStyle/>
        <a:p>
          <a:pPr rtl="0"/>
          <a:r>
            <a:rPr lang="en-US" sz="1400" b="0" i="0"/>
            <a:t>Dry Floodproofing</a:t>
          </a:r>
        </a:p>
      </dgm:t>
    </dgm:pt>
    <dgm:pt modelId="{1D3D3D0B-008C-4A75-8D85-4E304F7403F2}" type="parTrans" cxnId="{AEAF0307-50D6-4839-A41A-18A132F39D04}">
      <dgm:prSet/>
      <dgm:spPr/>
      <dgm:t>
        <a:bodyPr/>
        <a:lstStyle/>
        <a:p>
          <a:endParaRPr lang="en-US" sz="1800"/>
        </a:p>
      </dgm:t>
    </dgm:pt>
    <dgm:pt modelId="{509C3020-BA1A-42D8-9F4F-DAA0DC403C56}" type="sibTrans" cxnId="{AEAF0307-50D6-4839-A41A-18A132F39D04}">
      <dgm:prSet/>
      <dgm:spPr/>
      <dgm:t>
        <a:bodyPr/>
        <a:lstStyle/>
        <a:p>
          <a:endParaRPr lang="en-US" sz="1800"/>
        </a:p>
      </dgm:t>
    </dgm:pt>
    <dgm:pt modelId="{15F90EFE-928A-4A6F-938A-B2A140A6EE93}">
      <dgm:prSet custT="1"/>
      <dgm:spPr/>
      <dgm:t>
        <a:bodyPr/>
        <a:lstStyle/>
        <a:p>
          <a:pPr rtl="0"/>
          <a:r>
            <a:rPr lang="en-US" sz="1400" b="0" i="0"/>
            <a:t>Critical Infrastructure</a:t>
          </a:r>
        </a:p>
      </dgm:t>
    </dgm:pt>
    <dgm:pt modelId="{8B330B31-FDD5-4A24-9882-C258CC2E6350}" type="parTrans" cxnId="{EECD1315-F05C-4E85-9C21-D91D6B95358D}">
      <dgm:prSet/>
      <dgm:spPr/>
      <dgm:t>
        <a:bodyPr/>
        <a:lstStyle/>
        <a:p>
          <a:endParaRPr lang="en-US" sz="1800"/>
        </a:p>
      </dgm:t>
    </dgm:pt>
    <dgm:pt modelId="{04F66907-6865-4731-9AB3-D75851DAC3AE}" type="sibTrans" cxnId="{EECD1315-F05C-4E85-9C21-D91D6B95358D}">
      <dgm:prSet/>
      <dgm:spPr/>
      <dgm:t>
        <a:bodyPr/>
        <a:lstStyle/>
        <a:p>
          <a:endParaRPr lang="en-US" sz="1800"/>
        </a:p>
      </dgm:t>
    </dgm:pt>
    <dgm:pt modelId="{5E1F1801-F1AE-4B24-B88C-3D6F9690C8B4}">
      <dgm:prSet custT="1"/>
      <dgm:spPr/>
      <dgm:t>
        <a:bodyPr/>
        <a:lstStyle/>
        <a:p>
          <a:pPr rtl="0"/>
          <a:r>
            <a:rPr lang="en-US" sz="1400" b="0" i="0"/>
            <a:t>Acquisition/Demolition</a:t>
          </a:r>
        </a:p>
      </dgm:t>
    </dgm:pt>
    <dgm:pt modelId="{A69475F8-906F-40C0-A77D-75C4752C5747}" type="parTrans" cxnId="{55AC4747-039B-4435-BD67-23C8E2D04B46}">
      <dgm:prSet/>
      <dgm:spPr/>
      <dgm:t>
        <a:bodyPr/>
        <a:lstStyle/>
        <a:p>
          <a:endParaRPr lang="en-US" sz="1800"/>
        </a:p>
      </dgm:t>
    </dgm:pt>
    <dgm:pt modelId="{EC6F1F11-FFD1-4678-877D-69EA75A74BAF}" type="sibTrans" cxnId="{55AC4747-039B-4435-BD67-23C8E2D04B46}">
      <dgm:prSet/>
      <dgm:spPr/>
      <dgm:t>
        <a:bodyPr/>
        <a:lstStyle/>
        <a:p>
          <a:endParaRPr lang="en-US" sz="1800"/>
        </a:p>
      </dgm:t>
    </dgm:pt>
    <dgm:pt modelId="{75C2E91E-55EE-4104-BF52-4728817580B7}">
      <dgm:prSet custT="1"/>
      <dgm:spPr/>
      <dgm:t>
        <a:bodyPr/>
        <a:lstStyle/>
        <a:p>
          <a:pPr rtl="0"/>
          <a:r>
            <a:rPr lang="en-US" sz="1800" b="0" i="0"/>
            <a:t>Channel Modifications</a:t>
          </a:r>
        </a:p>
      </dgm:t>
    </dgm:pt>
    <dgm:pt modelId="{E6F8E3F9-F7FD-4536-99C5-6A916D01D16F}" type="parTrans" cxnId="{7BAA139F-442A-4BBA-B540-A9DE17E3FB83}">
      <dgm:prSet/>
      <dgm:spPr/>
      <dgm:t>
        <a:bodyPr/>
        <a:lstStyle/>
        <a:p>
          <a:endParaRPr lang="en-US" sz="1800"/>
        </a:p>
      </dgm:t>
    </dgm:pt>
    <dgm:pt modelId="{D031386E-0FE3-454E-8D64-B568282F9430}" type="sibTrans" cxnId="{7BAA139F-442A-4BBA-B540-A9DE17E3FB83}">
      <dgm:prSet/>
      <dgm:spPr/>
      <dgm:t>
        <a:bodyPr/>
        <a:lstStyle/>
        <a:p>
          <a:endParaRPr lang="en-US" sz="1800"/>
        </a:p>
      </dgm:t>
    </dgm:pt>
    <dgm:pt modelId="{6F0B9A8A-D5A9-4A9D-846C-692462742E35}">
      <dgm:prSet custT="1"/>
      <dgm:spPr/>
      <dgm:t>
        <a:bodyPr/>
        <a:lstStyle/>
        <a:p>
          <a:pPr rtl="0"/>
          <a:r>
            <a:rPr lang="en-US" sz="1400" b="0" i="0"/>
            <a:t>Channel Dredging, Widening, Diversion</a:t>
          </a:r>
        </a:p>
      </dgm:t>
    </dgm:pt>
    <dgm:pt modelId="{57D73C4B-82A6-491D-A691-758B9301608A}" type="parTrans" cxnId="{E284688C-EAC6-4F88-BDB3-2EFD0367BF43}">
      <dgm:prSet/>
      <dgm:spPr/>
      <dgm:t>
        <a:bodyPr/>
        <a:lstStyle/>
        <a:p>
          <a:endParaRPr lang="en-US" sz="1800"/>
        </a:p>
      </dgm:t>
    </dgm:pt>
    <dgm:pt modelId="{239FD5B8-9B8B-442C-93E2-E12457E73DCF}" type="sibTrans" cxnId="{E284688C-EAC6-4F88-BDB3-2EFD0367BF43}">
      <dgm:prSet/>
      <dgm:spPr/>
      <dgm:t>
        <a:bodyPr/>
        <a:lstStyle/>
        <a:p>
          <a:endParaRPr lang="en-US" sz="1800"/>
        </a:p>
      </dgm:t>
    </dgm:pt>
    <dgm:pt modelId="{9DF94360-D525-452E-ACC6-31803251E7BE}">
      <dgm:prSet custT="1"/>
      <dgm:spPr/>
      <dgm:t>
        <a:bodyPr/>
        <a:lstStyle/>
        <a:p>
          <a:pPr rtl="0"/>
          <a:r>
            <a:rPr lang="en-US" sz="1800" b="0" i="0"/>
            <a:t>Nature Based Solutions</a:t>
          </a:r>
        </a:p>
      </dgm:t>
    </dgm:pt>
    <dgm:pt modelId="{246AAF31-009C-40F2-8CAA-58509AB739CF}" type="parTrans" cxnId="{3981A4B9-17C9-4E1A-A526-DD5323624577}">
      <dgm:prSet/>
      <dgm:spPr/>
      <dgm:t>
        <a:bodyPr/>
        <a:lstStyle/>
        <a:p>
          <a:endParaRPr lang="en-US" sz="1800"/>
        </a:p>
      </dgm:t>
    </dgm:pt>
    <dgm:pt modelId="{A9A6373A-F58E-4211-8900-A1076AED7094}" type="sibTrans" cxnId="{3981A4B9-17C9-4E1A-A526-DD5323624577}">
      <dgm:prSet/>
      <dgm:spPr/>
      <dgm:t>
        <a:bodyPr/>
        <a:lstStyle/>
        <a:p>
          <a:endParaRPr lang="en-US" sz="1800"/>
        </a:p>
      </dgm:t>
    </dgm:pt>
    <dgm:pt modelId="{6DC76556-9D57-4C45-91C0-B5AA6497F689}">
      <dgm:prSet custT="1"/>
      <dgm:spPr/>
      <dgm:t>
        <a:bodyPr/>
        <a:lstStyle/>
        <a:p>
          <a:pPr rtl="0"/>
          <a:r>
            <a:rPr lang="en-US" sz="1200" b="0" i="0"/>
            <a:t>Bioretention</a:t>
          </a:r>
        </a:p>
      </dgm:t>
    </dgm:pt>
    <dgm:pt modelId="{09C78DB1-92AA-46F5-8569-BADD26707AD3}" type="parTrans" cxnId="{51E191C1-226A-4A82-9D52-69FA941F5D08}">
      <dgm:prSet/>
      <dgm:spPr/>
      <dgm:t>
        <a:bodyPr/>
        <a:lstStyle/>
        <a:p>
          <a:endParaRPr lang="en-US" sz="1800"/>
        </a:p>
      </dgm:t>
    </dgm:pt>
    <dgm:pt modelId="{655D5955-58C9-495C-A21E-C73CA4C0E931}" type="sibTrans" cxnId="{51E191C1-226A-4A82-9D52-69FA941F5D08}">
      <dgm:prSet/>
      <dgm:spPr/>
      <dgm:t>
        <a:bodyPr/>
        <a:lstStyle/>
        <a:p>
          <a:endParaRPr lang="en-US" sz="1800"/>
        </a:p>
      </dgm:t>
    </dgm:pt>
    <dgm:pt modelId="{3669DE7A-4861-4593-8B2F-CDAE4100B449}">
      <dgm:prSet custT="1"/>
      <dgm:spPr/>
      <dgm:t>
        <a:bodyPr/>
        <a:lstStyle/>
        <a:p>
          <a:pPr rtl="0"/>
          <a:r>
            <a:rPr lang="en-US" sz="1200" b="0" i="0"/>
            <a:t>Raingardens/Sand Filters/Bio-Swales</a:t>
          </a:r>
        </a:p>
      </dgm:t>
    </dgm:pt>
    <dgm:pt modelId="{993E3EE1-9FFD-49ED-A5EC-B21CD3D6C442}" type="parTrans" cxnId="{E65C912F-0B00-49B6-93EC-31E9AD7236AD}">
      <dgm:prSet/>
      <dgm:spPr/>
      <dgm:t>
        <a:bodyPr/>
        <a:lstStyle/>
        <a:p>
          <a:endParaRPr lang="en-US" sz="1800"/>
        </a:p>
      </dgm:t>
    </dgm:pt>
    <dgm:pt modelId="{F8E0F83A-DFE6-49AC-A7A4-F549CDF67151}" type="sibTrans" cxnId="{E65C912F-0B00-49B6-93EC-31E9AD7236AD}">
      <dgm:prSet/>
      <dgm:spPr/>
      <dgm:t>
        <a:bodyPr/>
        <a:lstStyle/>
        <a:p>
          <a:endParaRPr lang="en-US" sz="1800"/>
        </a:p>
      </dgm:t>
    </dgm:pt>
    <dgm:pt modelId="{58B3F74A-50D6-478D-8482-BC729572AB5B}">
      <dgm:prSet custT="1"/>
      <dgm:spPr/>
      <dgm:t>
        <a:bodyPr/>
        <a:lstStyle/>
        <a:p>
          <a:pPr rtl="0"/>
          <a:r>
            <a:rPr lang="en-US" sz="1200" b="0" i="0"/>
            <a:t>Green Roofs</a:t>
          </a:r>
        </a:p>
      </dgm:t>
    </dgm:pt>
    <dgm:pt modelId="{60074A90-D5C0-4228-B6C0-F7BD94F0B50D}" type="parTrans" cxnId="{918FBD05-DF5B-4E6B-9FC8-57CE103581C9}">
      <dgm:prSet/>
      <dgm:spPr/>
      <dgm:t>
        <a:bodyPr/>
        <a:lstStyle/>
        <a:p>
          <a:endParaRPr lang="en-US" sz="1800"/>
        </a:p>
      </dgm:t>
    </dgm:pt>
    <dgm:pt modelId="{29BE7FF0-9E6E-4C5B-86EE-AF8517208DB6}" type="sibTrans" cxnId="{918FBD05-DF5B-4E6B-9FC8-57CE103581C9}">
      <dgm:prSet/>
      <dgm:spPr/>
      <dgm:t>
        <a:bodyPr/>
        <a:lstStyle/>
        <a:p>
          <a:endParaRPr lang="en-US" sz="1800"/>
        </a:p>
      </dgm:t>
    </dgm:pt>
    <dgm:pt modelId="{EDB871B1-51CC-48E6-AB04-B6B5A332BF3C}">
      <dgm:prSet custT="1"/>
      <dgm:spPr/>
      <dgm:t>
        <a:bodyPr/>
        <a:lstStyle/>
        <a:p>
          <a:pPr rtl="0"/>
          <a:r>
            <a:rPr lang="en-US" sz="1200" b="0" i="0"/>
            <a:t>Living Shorelines</a:t>
          </a:r>
        </a:p>
      </dgm:t>
    </dgm:pt>
    <dgm:pt modelId="{5E5E36B6-4969-4187-9478-A3C329B87A06}" type="parTrans" cxnId="{68493448-4D90-4290-8E43-7A093F260DFE}">
      <dgm:prSet/>
      <dgm:spPr/>
      <dgm:t>
        <a:bodyPr/>
        <a:lstStyle/>
        <a:p>
          <a:endParaRPr lang="en-US" sz="1800"/>
        </a:p>
      </dgm:t>
    </dgm:pt>
    <dgm:pt modelId="{7A614DB2-0943-47C5-AB00-0CEF9979BAC0}" type="sibTrans" cxnId="{68493448-4D90-4290-8E43-7A093F260DFE}">
      <dgm:prSet/>
      <dgm:spPr/>
      <dgm:t>
        <a:bodyPr/>
        <a:lstStyle/>
        <a:p>
          <a:endParaRPr lang="en-US" sz="1800"/>
        </a:p>
      </dgm:t>
    </dgm:pt>
    <dgm:pt modelId="{28A25ACE-1EBE-4C31-9603-A5AE62BC95DA}">
      <dgm:prSet custT="1"/>
      <dgm:spPr/>
      <dgm:t>
        <a:bodyPr/>
        <a:lstStyle/>
        <a:p>
          <a:pPr rtl="0"/>
          <a:r>
            <a:rPr lang="en-US" sz="1200" b="0" i="0"/>
            <a:t>Permeable Pavement</a:t>
          </a:r>
        </a:p>
      </dgm:t>
    </dgm:pt>
    <dgm:pt modelId="{20AA9A8B-FEFB-43DD-A3F0-C372119C9418}" type="parTrans" cxnId="{E3D42FB7-8A2E-4B43-B5B0-53750EC961D0}">
      <dgm:prSet/>
      <dgm:spPr/>
      <dgm:t>
        <a:bodyPr/>
        <a:lstStyle/>
        <a:p>
          <a:endParaRPr lang="en-US" sz="1800"/>
        </a:p>
      </dgm:t>
    </dgm:pt>
    <dgm:pt modelId="{E4912F45-ECC7-419D-A626-8E03544C155D}" type="sibTrans" cxnId="{E3D42FB7-8A2E-4B43-B5B0-53750EC961D0}">
      <dgm:prSet/>
      <dgm:spPr/>
      <dgm:t>
        <a:bodyPr/>
        <a:lstStyle/>
        <a:p>
          <a:endParaRPr lang="en-US" sz="1800"/>
        </a:p>
      </dgm:t>
    </dgm:pt>
    <dgm:pt modelId="{CB919226-7D7B-4B0F-BE28-9DDC77A28FF8}">
      <dgm:prSet custT="1"/>
      <dgm:spPr/>
      <dgm:t>
        <a:bodyPr/>
        <a:lstStyle/>
        <a:p>
          <a:pPr rtl="0"/>
          <a:r>
            <a:rPr lang="en-US" sz="1200" b="0" i="0"/>
            <a:t>Afforestation</a:t>
          </a:r>
        </a:p>
      </dgm:t>
    </dgm:pt>
    <dgm:pt modelId="{0C4D059E-98C9-41F1-B43A-9028E1CE7479}" type="parTrans" cxnId="{51DA9A91-637C-4B72-A94F-A2DB15DDF578}">
      <dgm:prSet/>
      <dgm:spPr/>
      <dgm:t>
        <a:bodyPr/>
        <a:lstStyle/>
        <a:p>
          <a:endParaRPr lang="en-US" sz="1800"/>
        </a:p>
      </dgm:t>
    </dgm:pt>
    <dgm:pt modelId="{5570E999-9D98-47EC-AA93-A83514C718FA}" type="sibTrans" cxnId="{51DA9A91-637C-4B72-A94F-A2DB15DDF578}">
      <dgm:prSet/>
      <dgm:spPr/>
      <dgm:t>
        <a:bodyPr/>
        <a:lstStyle/>
        <a:p>
          <a:endParaRPr lang="en-US" sz="1800"/>
        </a:p>
      </dgm:t>
    </dgm:pt>
    <dgm:pt modelId="{8AAAABF9-80CA-4CE6-8662-DBA50C782FC3}">
      <dgm:prSet custT="1"/>
      <dgm:spPr/>
      <dgm:t>
        <a:bodyPr/>
        <a:lstStyle/>
        <a:p>
          <a:pPr rtl="0"/>
          <a:r>
            <a:rPr lang="en-US" sz="1200" b="0" i="0"/>
            <a:t>Flood Storage Wetlands</a:t>
          </a:r>
        </a:p>
      </dgm:t>
    </dgm:pt>
    <dgm:pt modelId="{9E075CAE-57DF-443E-9814-61A1F5A3352D}" type="parTrans" cxnId="{24DFB569-10A4-4B16-A95F-AEDEFDC8CDBE}">
      <dgm:prSet/>
      <dgm:spPr/>
      <dgm:t>
        <a:bodyPr/>
        <a:lstStyle/>
        <a:p>
          <a:endParaRPr lang="en-US" sz="1800"/>
        </a:p>
      </dgm:t>
    </dgm:pt>
    <dgm:pt modelId="{A7C9ED63-0D70-45C2-B1D9-DD62D2A22F7D}" type="sibTrans" cxnId="{24DFB569-10A4-4B16-A95F-AEDEFDC8CDBE}">
      <dgm:prSet/>
      <dgm:spPr/>
      <dgm:t>
        <a:bodyPr/>
        <a:lstStyle/>
        <a:p>
          <a:endParaRPr lang="en-US" sz="1800"/>
        </a:p>
      </dgm:t>
    </dgm:pt>
    <dgm:pt modelId="{2F99CE26-8BD1-4DF3-B016-607E5DB9E755}">
      <dgm:prSet custT="1"/>
      <dgm:spPr/>
      <dgm:t>
        <a:bodyPr/>
        <a:lstStyle/>
        <a:p>
          <a:pPr rtl="0"/>
          <a:r>
            <a:rPr lang="en-US" sz="1200" b="0" i="0"/>
            <a:t>Floodplain Restoration</a:t>
          </a:r>
        </a:p>
      </dgm:t>
    </dgm:pt>
    <dgm:pt modelId="{0C1BAD99-20BF-488E-B370-8C1BAF98A3C9}" type="parTrans" cxnId="{6640A6FF-3526-4333-B713-77B147C22650}">
      <dgm:prSet/>
      <dgm:spPr/>
      <dgm:t>
        <a:bodyPr/>
        <a:lstStyle/>
        <a:p>
          <a:endParaRPr lang="en-US" sz="1800"/>
        </a:p>
      </dgm:t>
    </dgm:pt>
    <dgm:pt modelId="{25CD9998-1C62-4299-ACF0-5A7FED6859C7}" type="sibTrans" cxnId="{6640A6FF-3526-4333-B713-77B147C22650}">
      <dgm:prSet/>
      <dgm:spPr/>
      <dgm:t>
        <a:bodyPr/>
        <a:lstStyle/>
        <a:p>
          <a:endParaRPr lang="en-US" sz="1800"/>
        </a:p>
      </dgm:t>
    </dgm:pt>
    <dgm:pt modelId="{26CD6592-C35F-4858-9CDC-825C280E2BF9}">
      <dgm:prSet custT="1"/>
      <dgm:spPr/>
      <dgm:t>
        <a:bodyPr/>
        <a:lstStyle/>
        <a:p>
          <a:pPr rtl="0"/>
          <a:r>
            <a:rPr lang="en-US" sz="1200" b="0" i="0"/>
            <a:t>Riparian Buffers</a:t>
          </a:r>
        </a:p>
      </dgm:t>
    </dgm:pt>
    <dgm:pt modelId="{ABEDAF12-00AC-484E-A70E-CBF35030D62C}" type="parTrans" cxnId="{3EA5D2D8-E757-44D0-B493-BD97E909F3AD}">
      <dgm:prSet/>
      <dgm:spPr/>
      <dgm:t>
        <a:bodyPr/>
        <a:lstStyle/>
        <a:p>
          <a:endParaRPr lang="en-US" sz="1800"/>
        </a:p>
      </dgm:t>
    </dgm:pt>
    <dgm:pt modelId="{ED4E39F5-2501-4F58-B126-EF6BF6563A89}" type="sibTrans" cxnId="{3EA5D2D8-E757-44D0-B493-BD97E909F3AD}">
      <dgm:prSet/>
      <dgm:spPr/>
      <dgm:t>
        <a:bodyPr/>
        <a:lstStyle/>
        <a:p>
          <a:endParaRPr lang="en-US" sz="1800"/>
        </a:p>
      </dgm:t>
    </dgm:pt>
    <dgm:pt modelId="{B8C93CED-0B19-4EA4-A37C-39D51F372F40}">
      <dgm:prSet custT="1"/>
      <dgm:spPr/>
      <dgm:t>
        <a:bodyPr/>
        <a:lstStyle/>
        <a:p>
          <a:pPr rtl="0"/>
          <a:r>
            <a:rPr lang="en-US" sz="1200" b="0" i="0"/>
            <a:t>Floodplain Preservation</a:t>
          </a:r>
        </a:p>
      </dgm:t>
    </dgm:pt>
    <dgm:pt modelId="{D90F0499-5CD2-4022-8055-D709F344EE49}" type="parTrans" cxnId="{54932FF0-B410-47CA-A4A9-36A0EF4EA489}">
      <dgm:prSet/>
      <dgm:spPr/>
      <dgm:t>
        <a:bodyPr/>
        <a:lstStyle/>
        <a:p>
          <a:endParaRPr lang="en-US" sz="1800"/>
        </a:p>
      </dgm:t>
    </dgm:pt>
    <dgm:pt modelId="{7F591C2D-068A-4B0B-B64E-3AAAE9DCD261}" type="sibTrans" cxnId="{54932FF0-B410-47CA-A4A9-36A0EF4EA489}">
      <dgm:prSet/>
      <dgm:spPr/>
      <dgm:t>
        <a:bodyPr/>
        <a:lstStyle/>
        <a:p>
          <a:endParaRPr lang="en-US" sz="1800"/>
        </a:p>
      </dgm:t>
    </dgm:pt>
    <dgm:pt modelId="{5329289E-FF75-49F1-ACB1-41B4E581C653}">
      <dgm:prSet custT="1"/>
      <dgm:spPr/>
      <dgm:t>
        <a:bodyPr/>
        <a:lstStyle/>
        <a:p>
          <a:pPr rtl="0"/>
          <a:r>
            <a:rPr lang="en-US" sz="1800" b="0" i="0"/>
            <a:t>Infrastructure and Control Structures</a:t>
          </a:r>
        </a:p>
      </dgm:t>
    </dgm:pt>
    <dgm:pt modelId="{4AC263D9-4DA4-4D81-8A30-113017EA60E1}" type="parTrans" cxnId="{8441ADE0-623F-46EF-B29F-60E5F6AD4588}">
      <dgm:prSet/>
      <dgm:spPr/>
      <dgm:t>
        <a:bodyPr/>
        <a:lstStyle/>
        <a:p>
          <a:endParaRPr lang="en-US" sz="1800"/>
        </a:p>
      </dgm:t>
    </dgm:pt>
    <dgm:pt modelId="{324A77A5-FD4D-4D40-9486-3D06EB6BA6F7}" type="sibTrans" cxnId="{8441ADE0-623F-46EF-B29F-60E5F6AD4588}">
      <dgm:prSet/>
      <dgm:spPr/>
      <dgm:t>
        <a:bodyPr/>
        <a:lstStyle/>
        <a:p>
          <a:endParaRPr lang="en-US" sz="1800"/>
        </a:p>
      </dgm:t>
    </dgm:pt>
    <dgm:pt modelId="{17031245-FA2E-4CC8-A772-0C05D8BDD441}">
      <dgm:prSet custT="1"/>
      <dgm:spPr/>
      <dgm:t>
        <a:bodyPr/>
        <a:lstStyle/>
        <a:p>
          <a:pPr rtl="0"/>
          <a:r>
            <a:rPr lang="en-US" sz="1400" b="0" i="0"/>
            <a:t>Dams</a:t>
          </a:r>
        </a:p>
      </dgm:t>
    </dgm:pt>
    <dgm:pt modelId="{277551BC-B5A1-4F72-AE3D-D4BA5BDFF5AC}" type="parTrans" cxnId="{F43CE000-F0AB-4074-A258-8FFEAD327B66}">
      <dgm:prSet/>
      <dgm:spPr/>
      <dgm:t>
        <a:bodyPr/>
        <a:lstStyle/>
        <a:p>
          <a:endParaRPr lang="en-US" sz="1800"/>
        </a:p>
      </dgm:t>
    </dgm:pt>
    <dgm:pt modelId="{E9D27250-3911-4A24-A3F5-139C6F86320B}" type="sibTrans" cxnId="{F43CE000-F0AB-4074-A258-8FFEAD327B66}">
      <dgm:prSet/>
      <dgm:spPr/>
      <dgm:t>
        <a:bodyPr/>
        <a:lstStyle/>
        <a:p>
          <a:endParaRPr lang="en-US" sz="1800"/>
        </a:p>
      </dgm:t>
    </dgm:pt>
    <dgm:pt modelId="{40F3C760-9B23-4CFE-8995-012D225FE7B6}">
      <dgm:prSet custT="1"/>
      <dgm:spPr/>
      <dgm:t>
        <a:bodyPr/>
        <a:lstStyle/>
        <a:p>
          <a:pPr rtl="0"/>
          <a:r>
            <a:rPr lang="en-US" sz="1400" b="0" i="0"/>
            <a:t>Roadway Elevation/Road Crossing Modification</a:t>
          </a:r>
        </a:p>
      </dgm:t>
    </dgm:pt>
    <dgm:pt modelId="{57F5F298-ABA4-4439-AC18-2D1ED94CECE1}" type="parTrans" cxnId="{9438DB72-ED2A-49D2-8DBD-5177D63E06A8}">
      <dgm:prSet/>
      <dgm:spPr/>
      <dgm:t>
        <a:bodyPr/>
        <a:lstStyle/>
        <a:p>
          <a:endParaRPr lang="en-US" sz="1800"/>
        </a:p>
      </dgm:t>
    </dgm:pt>
    <dgm:pt modelId="{37FE1920-E34D-4CBE-BC5F-7A44FAA2A730}" type="sibTrans" cxnId="{9438DB72-ED2A-49D2-8DBD-5177D63E06A8}">
      <dgm:prSet/>
      <dgm:spPr/>
      <dgm:t>
        <a:bodyPr/>
        <a:lstStyle/>
        <a:p>
          <a:endParaRPr lang="en-US" sz="1800"/>
        </a:p>
      </dgm:t>
    </dgm:pt>
    <dgm:pt modelId="{09D47580-87B6-4D16-9C75-6BA02CD15AB3}">
      <dgm:prSet custT="1"/>
      <dgm:spPr/>
      <dgm:t>
        <a:bodyPr/>
        <a:lstStyle/>
        <a:p>
          <a:pPr rtl="0"/>
          <a:r>
            <a:rPr lang="en-US" sz="1400" b="0" i="0"/>
            <a:t>Storm Water Management Activities</a:t>
          </a:r>
        </a:p>
      </dgm:t>
    </dgm:pt>
    <dgm:pt modelId="{0C87C9CE-E067-48E8-96F6-213D84C4E5AA}" type="parTrans" cxnId="{F1A90C2F-E818-4752-8BBC-4C1DBAD10D4D}">
      <dgm:prSet/>
      <dgm:spPr/>
      <dgm:t>
        <a:bodyPr/>
        <a:lstStyle/>
        <a:p>
          <a:endParaRPr lang="en-US" sz="1800"/>
        </a:p>
      </dgm:t>
    </dgm:pt>
    <dgm:pt modelId="{0BB36DC8-71B7-411E-883F-C71FD9ED8EF8}" type="sibTrans" cxnId="{F1A90C2F-E818-4752-8BBC-4C1DBAD10D4D}">
      <dgm:prSet/>
      <dgm:spPr/>
      <dgm:t>
        <a:bodyPr/>
        <a:lstStyle/>
        <a:p>
          <a:endParaRPr lang="en-US" sz="1800"/>
        </a:p>
      </dgm:t>
    </dgm:pt>
    <dgm:pt modelId="{66159BF3-572E-49BC-8CA5-E1B482CD0E01}">
      <dgm:prSet custT="1"/>
      <dgm:spPr/>
      <dgm:t>
        <a:bodyPr/>
        <a:lstStyle/>
        <a:p>
          <a:pPr rtl="0"/>
          <a:r>
            <a:rPr lang="en-US" sz="1400" b="0" i="0"/>
            <a:t>Quarries</a:t>
          </a:r>
        </a:p>
      </dgm:t>
    </dgm:pt>
    <dgm:pt modelId="{E1CC7448-E553-45D6-8283-5F2452B86BBE}" type="parTrans" cxnId="{957A48BA-A23C-4AFE-8276-A4884D425CE3}">
      <dgm:prSet/>
      <dgm:spPr/>
      <dgm:t>
        <a:bodyPr/>
        <a:lstStyle/>
        <a:p>
          <a:endParaRPr lang="en-US" sz="1800"/>
        </a:p>
      </dgm:t>
    </dgm:pt>
    <dgm:pt modelId="{7E6A997F-264F-42B2-A158-E15A190CB681}" type="sibTrans" cxnId="{957A48BA-A23C-4AFE-8276-A4884D425CE3}">
      <dgm:prSet/>
      <dgm:spPr/>
      <dgm:t>
        <a:bodyPr/>
        <a:lstStyle/>
        <a:p>
          <a:endParaRPr lang="en-US" sz="1800"/>
        </a:p>
      </dgm:t>
    </dgm:pt>
    <dgm:pt modelId="{BA7A73D3-6BD1-4342-917B-C10460463AA4}">
      <dgm:prSet custT="1"/>
      <dgm:spPr/>
      <dgm:t>
        <a:bodyPr/>
        <a:lstStyle/>
        <a:p>
          <a:pPr rtl="0"/>
          <a:r>
            <a:rPr lang="en-US" sz="1800" b="0" i="0"/>
            <a:t>Policy and Planning</a:t>
          </a:r>
        </a:p>
      </dgm:t>
    </dgm:pt>
    <dgm:pt modelId="{B4446980-599C-493D-B70D-36D1D492697D}" type="parTrans" cxnId="{89F551E7-1E77-48DA-A773-072D71753DED}">
      <dgm:prSet/>
      <dgm:spPr/>
      <dgm:t>
        <a:bodyPr/>
        <a:lstStyle/>
        <a:p>
          <a:endParaRPr lang="en-US" sz="1800"/>
        </a:p>
      </dgm:t>
    </dgm:pt>
    <dgm:pt modelId="{46A4EF54-975D-4DC0-9977-2C3882CB8068}" type="sibTrans" cxnId="{89F551E7-1E77-48DA-A773-072D71753DED}">
      <dgm:prSet/>
      <dgm:spPr/>
      <dgm:t>
        <a:bodyPr/>
        <a:lstStyle/>
        <a:p>
          <a:endParaRPr lang="en-US" sz="1800"/>
        </a:p>
      </dgm:t>
    </dgm:pt>
    <dgm:pt modelId="{3E7940C1-C93E-4421-82CA-EB34D7CB5BC7}">
      <dgm:prSet custT="1"/>
      <dgm:spPr/>
      <dgm:t>
        <a:bodyPr/>
        <a:lstStyle/>
        <a:p>
          <a:pPr rtl="0"/>
          <a:r>
            <a:rPr lang="en-US" sz="1400" b="0" i="0"/>
            <a:t>Land Use/Impervious Area Restrictions</a:t>
          </a:r>
        </a:p>
      </dgm:t>
    </dgm:pt>
    <dgm:pt modelId="{92D431CD-6BB0-446D-AF0E-85D3FE9BDF85}" type="parTrans" cxnId="{B28146D8-3B8E-4503-939F-C791DCFEC829}">
      <dgm:prSet/>
      <dgm:spPr/>
      <dgm:t>
        <a:bodyPr/>
        <a:lstStyle/>
        <a:p>
          <a:endParaRPr lang="en-US" sz="1800"/>
        </a:p>
      </dgm:t>
    </dgm:pt>
    <dgm:pt modelId="{897FA16B-04E4-4057-98C4-9B3A1F04ADA6}" type="sibTrans" cxnId="{B28146D8-3B8E-4503-939F-C791DCFEC829}">
      <dgm:prSet/>
      <dgm:spPr/>
      <dgm:t>
        <a:bodyPr/>
        <a:lstStyle/>
        <a:p>
          <a:endParaRPr lang="en-US" sz="1800"/>
        </a:p>
      </dgm:t>
    </dgm:pt>
    <dgm:pt modelId="{60E84E89-E598-4EE0-8EA4-F170831DDBAF}">
      <dgm:prSet custT="1"/>
      <dgm:spPr/>
      <dgm:t>
        <a:bodyPr/>
        <a:lstStyle/>
        <a:p>
          <a:pPr rtl="0"/>
          <a:r>
            <a:rPr lang="en-US" sz="1400" b="0" i="0"/>
            <a:t>Multi-use Floodplains</a:t>
          </a:r>
        </a:p>
      </dgm:t>
    </dgm:pt>
    <dgm:pt modelId="{3965D665-769C-49EF-AC84-CF81AF37BBEF}" type="parTrans" cxnId="{ACB4684B-982E-45E9-80F4-BBB701F83ACF}">
      <dgm:prSet/>
      <dgm:spPr/>
      <dgm:t>
        <a:bodyPr/>
        <a:lstStyle/>
        <a:p>
          <a:endParaRPr lang="en-US" sz="1800"/>
        </a:p>
      </dgm:t>
    </dgm:pt>
    <dgm:pt modelId="{640DAA83-FADE-42BD-B49A-4D1CB98F92D9}" type="sibTrans" cxnId="{ACB4684B-982E-45E9-80F4-BBB701F83ACF}">
      <dgm:prSet/>
      <dgm:spPr/>
      <dgm:t>
        <a:bodyPr/>
        <a:lstStyle/>
        <a:p>
          <a:endParaRPr lang="en-US" sz="1800"/>
        </a:p>
      </dgm:t>
    </dgm:pt>
    <dgm:pt modelId="{C53A793E-DC55-49A9-9179-763696DA00C0}">
      <dgm:prSet custT="1"/>
      <dgm:spPr/>
      <dgm:t>
        <a:bodyPr/>
        <a:lstStyle/>
        <a:p>
          <a:pPr rtl="0"/>
          <a:r>
            <a:rPr lang="en-US" sz="1400" b="0" i="0"/>
            <a:t>Stormwater, Water Quality, Floodplain Regulations</a:t>
          </a:r>
        </a:p>
      </dgm:t>
    </dgm:pt>
    <dgm:pt modelId="{B3184600-1B07-42F3-BD6F-AD8656EA4C40}" type="parTrans" cxnId="{C4FAE8EB-3009-40D1-B23A-92F0F924234D}">
      <dgm:prSet/>
      <dgm:spPr/>
      <dgm:t>
        <a:bodyPr/>
        <a:lstStyle/>
        <a:p>
          <a:endParaRPr lang="en-US" sz="1800"/>
        </a:p>
      </dgm:t>
    </dgm:pt>
    <dgm:pt modelId="{BD7EEB9E-C5F4-441C-B10D-BF3E5BDD2B54}" type="sibTrans" cxnId="{C4FAE8EB-3009-40D1-B23A-92F0F924234D}">
      <dgm:prSet/>
      <dgm:spPr/>
      <dgm:t>
        <a:bodyPr/>
        <a:lstStyle/>
        <a:p>
          <a:endParaRPr lang="en-US" sz="1800"/>
        </a:p>
      </dgm:t>
    </dgm:pt>
    <dgm:pt modelId="{99CEAC0C-DFB0-4012-A419-B5EE5866FA5C}">
      <dgm:prSet custT="1"/>
      <dgm:spPr/>
      <dgm:t>
        <a:bodyPr/>
        <a:lstStyle/>
        <a:p>
          <a:pPr rtl="0"/>
          <a:r>
            <a:rPr lang="en-US" sz="1400" b="0" i="0"/>
            <a:t>Relocation </a:t>
          </a:r>
          <a:endParaRPr lang="en-US" sz="1400"/>
        </a:p>
      </dgm:t>
    </dgm:pt>
    <dgm:pt modelId="{A324E499-B65D-4D4D-8D25-6D9D9CA1ADC4}" type="parTrans" cxnId="{C35072A4-F469-4EBE-B53B-125106352D3A}">
      <dgm:prSet/>
      <dgm:spPr/>
      <dgm:t>
        <a:bodyPr/>
        <a:lstStyle/>
        <a:p>
          <a:endParaRPr lang="en-US" sz="1800"/>
        </a:p>
      </dgm:t>
    </dgm:pt>
    <dgm:pt modelId="{B0DB27D8-B112-4367-8629-8E6C367C7448}" type="sibTrans" cxnId="{C35072A4-F469-4EBE-B53B-125106352D3A}">
      <dgm:prSet/>
      <dgm:spPr/>
      <dgm:t>
        <a:bodyPr/>
        <a:lstStyle/>
        <a:p>
          <a:endParaRPr lang="en-US" sz="1800"/>
        </a:p>
      </dgm:t>
    </dgm:pt>
    <dgm:pt modelId="{BB22AE09-7D81-4643-81B4-A503FC10691D}">
      <dgm:prSet custT="1"/>
      <dgm:spPr/>
      <dgm:t>
        <a:bodyPr/>
        <a:lstStyle/>
        <a:p>
          <a:pPr rtl="0"/>
          <a:r>
            <a:rPr lang="en-US" sz="1400" b="0" i="0"/>
            <a:t>Debris Removal</a:t>
          </a:r>
        </a:p>
      </dgm:t>
    </dgm:pt>
    <dgm:pt modelId="{9B05EF9A-CBD6-4D94-82ED-25BBB15E7635}" type="parTrans" cxnId="{6D6791B9-475E-4246-92B4-BB331D55B6D0}">
      <dgm:prSet/>
      <dgm:spPr/>
      <dgm:t>
        <a:bodyPr/>
        <a:lstStyle/>
        <a:p>
          <a:endParaRPr lang="en-US" sz="1800"/>
        </a:p>
      </dgm:t>
    </dgm:pt>
    <dgm:pt modelId="{309E26A4-3D7D-4037-9FB1-B50A448E77C9}" type="sibTrans" cxnId="{6D6791B9-475E-4246-92B4-BB331D55B6D0}">
      <dgm:prSet/>
      <dgm:spPr/>
      <dgm:t>
        <a:bodyPr/>
        <a:lstStyle/>
        <a:p>
          <a:endParaRPr lang="en-US" sz="1800"/>
        </a:p>
      </dgm:t>
    </dgm:pt>
    <dgm:pt modelId="{A9880629-9086-4223-8395-CFF90DCD22B5}">
      <dgm:prSet custT="1"/>
      <dgm:spPr/>
      <dgm:t>
        <a:bodyPr/>
        <a:lstStyle/>
        <a:p>
          <a:pPr rtl="0"/>
          <a:r>
            <a:rPr lang="en-US" sz="1200" b="0" i="0"/>
            <a:t>Water Farming</a:t>
          </a:r>
        </a:p>
      </dgm:t>
    </dgm:pt>
    <dgm:pt modelId="{FB4F442C-78CB-4C8A-B3EF-9C18A6508094}" type="parTrans" cxnId="{93B1976F-92C4-4EDC-A11D-C33C5CE1EF95}">
      <dgm:prSet/>
      <dgm:spPr/>
      <dgm:t>
        <a:bodyPr/>
        <a:lstStyle/>
        <a:p>
          <a:endParaRPr lang="en-US" sz="1800"/>
        </a:p>
      </dgm:t>
    </dgm:pt>
    <dgm:pt modelId="{EC9F2EF4-CDD5-4F2F-9140-C0833127425D}" type="sibTrans" cxnId="{93B1976F-92C4-4EDC-A11D-C33C5CE1EF95}">
      <dgm:prSet/>
      <dgm:spPr/>
      <dgm:t>
        <a:bodyPr/>
        <a:lstStyle/>
        <a:p>
          <a:endParaRPr lang="en-US" sz="1800"/>
        </a:p>
      </dgm:t>
    </dgm:pt>
    <dgm:pt modelId="{753DCB17-1747-464F-8786-328591513C8C}">
      <dgm:prSet custT="1"/>
      <dgm:spPr/>
      <dgm:t>
        <a:bodyPr/>
        <a:lstStyle/>
        <a:p>
          <a:pPr rtl="0"/>
          <a:r>
            <a:rPr lang="en-US" sz="1400" b="0" i="0"/>
            <a:t>Levee/Dike/Berm</a:t>
          </a:r>
        </a:p>
      </dgm:t>
    </dgm:pt>
    <dgm:pt modelId="{A78A86EB-1225-493A-9006-9FF4031F1F05}" type="parTrans" cxnId="{42CC4170-F0FC-4FEE-B14B-3E65116B0C8D}">
      <dgm:prSet/>
      <dgm:spPr/>
      <dgm:t>
        <a:bodyPr/>
        <a:lstStyle/>
        <a:p>
          <a:endParaRPr lang="en-US" sz="1800"/>
        </a:p>
      </dgm:t>
    </dgm:pt>
    <dgm:pt modelId="{96F7B746-794B-4CA9-8875-2FE8756CE67B}" type="sibTrans" cxnId="{42CC4170-F0FC-4FEE-B14B-3E65116B0C8D}">
      <dgm:prSet/>
      <dgm:spPr/>
      <dgm:t>
        <a:bodyPr/>
        <a:lstStyle/>
        <a:p>
          <a:endParaRPr lang="en-US" sz="1800"/>
        </a:p>
      </dgm:t>
    </dgm:pt>
    <dgm:pt modelId="{4AB1E6E1-D330-4055-8A16-37A3CFC88954}">
      <dgm:prSet custT="1"/>
      <dgm:spPr/>
      <dgm:t>
        <a:bodyPr/>
        <a:lstStyle/>
        <a:p>
          <a:pPr rtl="0"/>
          <a:r>
            <a:rPr lang="en-US" sz="1400" b="0" i="0"/>
            <a:t>Enhanced Zoning </a:t>
          </a:r>
        </a:p>
      </dgm:t>
    </dgm:pt>
    <dgm:pt modelId="{920F18F3-1270-4EB7-A845-EB3BDB4D315D}" type="parTrans" cxnId="{E5373EBD-7E21-4F3F-8BED-DFE52C04E122}">
      <dgm:prSet/>
      <dgm:spPr/>
      <dgm:t>
        <a:bodyPr/>
        <a:lstStyle/>
        <a:p>
          <a:endParaRPr lang="en-US" sz="1800"/>
        </a:p>
      </dgm:t>
    </dgm:pt>
    <dgm:pt modelId="{8C43FBAB-B0C1-4202-839A-7ED102EAA296}" type="sibTrans" cxnId="{E5373EBD-7E21-4F3F-8BED-DFE52C04E122}">
      <dgm:prSet/>
      <dgm:spPr/>
      <dgm:t>
        <a:bodyPr/>
        <a:lstStyle/>
        <a:p>
          <a:endParaRPr lang="en-US" sz="1800"/>
        </a:p>
      </dgm:t>
    </dgm:pt>
    <dgm:pt modelId="{58F07A76-63AB-4176-9BC9-80B3B09F557C}">
      <dgm:prSet custT="1"/>
      <dgm:spPr/>
      <dgm:t>
        <a:bodyPr/>
        <a:lstStyle/>
        <a:p>
          <a:r>
            <a:rPr lang="en-US" sz="1400" b="0" i="0"/>
            <a:t>Beaver Management</a:t>
          </a:r>
        </a:p>
      </dgm:t>
    </dgm:pt>
    <dgm:pt modelId="{3B78E951-16A5-4510-B9C9-2ED801F0F72B}" type="parTrans" cxnId="{2028220F-D7EE-4D1D-B409-78C802FAFEFA}">
      <dgm:prSet/>
      <dgm:spPr/>
      <dgm:t>
        <a:bodyPr/>
        <a:lstStyle/>
        <a:p>
          <a:endParaRPr lang="en-US" sz="2000"/>
        </a:p>
      </dgm:t>
    </dgm:pt>
    <dgm:pt modelId="{D792B58D-1689-4160-BA37-A9AD43F9D0BC}" type="sibTrans" cxnId="{2028220F-D7EE-4D1D-B409-78C802FAFEFA}">
      <dgm:prSet/>
      <dgm:spPr/>
      <dgm:t>
        <a:bodyPr/>
        <a:lstStyle/>
        <a:p>
          <a:endParaRPr lang="en-US" sz="2000"/>
        </a:p>
      </dgm:t>
    </dgm:pt>
    <dgm:pt modelId="{1EA0C916-3D05-4460-BE6B-CD7CB7D97C10}" type="pres">
      <dgm:prSet presAssocID="{5A53E90D-EB19-40C9-A06C-C068D055C983}" presName="Name0" presStyleCnt="0">
        <dgm:presLayoutVars>
          <dgm:dir/>
          <dgm:animLvl val="lvl"/>
          <dgm:resizeHandles val="exact"/>
        </dgm:presLayoutVars>
      </dgm:prSet>
      <dgm:spPr/>
    </dgm:pt>
    <dgm:pt modelId="{8576C41A-23E4-4A69-972C-761002CC4FF4}" type="pres">
      <dgm:prSet presAssocID="{FD9EEEC7-6B4A-466F-893E-048EEF1CA13F}" presName="composite" presStyleCnt="0"/>
      <dgm:spPr/>
    </dgm:pt>
    <dgm:pt modelId="{0EEDE90D-2C29-4A86-9257-0B664F3B2515}" type="pres">
      <dgm:prSet presAssocID="{FD9EEEC7-6B4A-466F-893E-048EEF1CA13F}" presName="parTx" presStyleLbl="alignNode1" presStyleIdx="0" presStyleCnt="5">
        <dgm:presLayoutVars>
          <dgm:chMax val="0"/>
          <dgm:chPref val="0"/>
          <dgm:bulletEnabled val="1"/>
        </dgm:presLayoutVars>
      </dgm:prSet>
      <dgm:spPr/>
    </dgm:pt>
    <dgm:pt modelId="{629F32EB-EF67-46D5-BA3E-50FA487EC2C7}" type="pres">
      <dgm:prSet presAssocID="{FD9EEEC7-6B4A-466F-893E-048EEF1CA13F}" presName="desTx" presStyleLbl="alignAccFollowNode1" presStyleIdx="0" presStyleCnt="5">
        <dgm:presLayoutVars>
          <dgm:bulletEnabled val="1"/>
        </dgm:presLayoutVars>
      </dgm:prSet>
      <dgm:spPr/>
    </dgm:pt>
    <dgm:pt modelId="{564432BA-839A-4CA6-B8D0-51558B35F0AA}" type="pres">
      <dgm:prSet presAssocID="{69C78831-5788-4B37-BFC5-17161B9E4C4D}" presName="space" presStyleCnt="0"/>
      <dgm:spPr/>
    </dgm:pt>
    <dgm:pt modelId="{96CC78A4-36DE-46EF-AFC6-58EE253FA883}" type="pres">
      <dgm:prSet presAssocID="{75C2E91E-55EE-4104-BF52-4728817580B7}" presName="composite" presStyleCnt="0"/>
      <dgm:spPr/>
    </dgm:pt>
    <dgm:pt modelId="{0593D991-0994-4F16-99AE-20AE3F759FEB}" type="pres">
      <dgm:prSet presAssocID="{75C2E91E-55EE-4104-BF52-4728817580B7}" presName="parTx" presStyleLbl="alignNode1" presStyleIdx="1" presStyleCnt="5">
        <dgm:presLayoutVars>
          <dgm:chMax val="0"/>
          <dgm:chPref val="0"/>
          <dgm:bulletEnabled val="1"/>
        </dgm:presLayoutVars>
      </dgm:prSet>
      <dgm:spPr/>
    </dgm:pt>
    <dgm:pt modelId="{A618B898-DFF1-4917-961C-C1BFAEB79832}" type="pres">
      <dgm:prSet presAssocID="{75C2E91E-55EE-4104-BF52-4728817580B7}" presName="desTx" presStyleLbl="alignAccFollowNode1" presStyleIdx="1" presStyleCnt="5">
        <dgm:presLayoutVars>
          <dgm:bulletEnabled val="1"/>
        </dgm:presLayoutVars>
      </dgm:prSet>
      <dgm:spPr/>
    </dgm:pt>
    <dgm:pt modelId="{CF28A4A0-0666-491C-865E-A7E2E4CEF530}" type="pres">
      <dgm:prSet presAssocID="{D031386E-0FE3-454E-8D64-B568282F9430}" presName="space" presStyleCnt="0"/>
      <dgm:spPr/>
    </dgm:pt>
    <dgm:pt modelId="{9145B483-9EB3-4988-8619-BFEB641BDF69}" type="pres">
      <dgm:prSet presAssocID="{9DF94360-D525-452E-ACC6-31803251E7BE}" presName="composite" presStyleCnt="0"/>
      <dgm:spPr/>
    </dgm:pt>
    <dgm:pt modelId="{FCB4660F-1DC8-46FB-BD0D-FD501D169169}" type="pres">
      <dgm:prSet presAssocID="{9DF94360-D525-452E-ACC6-31803251E7BE}" presName="parTx" presStyleLbl="alignNode1" presStyleIdx="2" presStyleCnt="5">
        <dgm:presLayoutVars>
          <dgm:chMax val="0"/>
          <dgm:chPref val="0"/>
          <dgm:bulletEnabled val="1"/>
        </dgm:presLayoutVars>
      </dgm:prSet>
      <dgm:spPr/>
    </dgm:pt>
    <dgm:pt modelId="{7105241C-D5BA-4FB0-9F9A-7921ED1BEBE2}" type="pres">
      <dgm:prSet presAssocID="{9DF94360-D525-452E-ACC6-31803251E7BE}" presName="desTx" presStyleLbl="alignAccFollowNode1" presStyleIdx="2" presStyleCnt="5">
        <dgm:presLayoutVars>
          <dgm:bulletEnabled val="1"/>
        </dgm:presLayoutVars>
      </dgm:prSet>
      <dgm:spPr/>
    </dgm:pt>
    <dgm:pt modelId="{B687CBE5-767E-45D8-A3EF-9E3CAE48BED6}" type="pres">
      <dgm:prSet presAssocID="{A9A6373A-F58E-4211-8900-A1076AED7094}" presName="space" presStyleCnt="0"/>
      <dgm:spPr/>
    </dgm:pt>
    <dgm:pt modelId="{8BA4D383-9894-4EC6-8C0F-2153CA7B7795}" type="pres">
      <dgm:prSet presAssocID="{5329289E-FF75-49F1-ACB1-41B4E581C653}" presName="composite" presStyleCnt="0"/>
      <dgm:spPr/>
    </dgm:pt>
    <dgm:pt modelId="{786EC876-B202-4004-8759-0161DA6105F7}" type="pres">
      <dgm:prSet presAssocID="{5329289E-FF75-49F1-ACB1-41B4E581C653}" presName="parTx" presStyleLbl="alignNode1" presStyleIdx="3" presStyleCnt="5">
        <dgm:presLayoutVars>
          <dgm:chMax val="0"/>
          <dgm:chPref val="0"/>
          <dgm:bulletEnabled val="1"/>
        </dgm:presLayoutVars>
      </dgm:prSet>
      <dgm:spPr/>
    </dgm:pt>
    <dgm:pt modelId="{C656D8C9-1762-4911-908B-635E6B1F6612}" type="pres">
      <dgm:prSet presAssocID="{5329289E-FF75-49F1-ACB1-41B4E581C653}" presName="desTx" presStyleLbl="alignAccFollowNode1" presStyleIdx="3" presStyleCnt="5">
        <dgm:presLayoutVars>
          <dgm:bulletEnabled val="1"/>
        </dgm:presLayoutVars>
      </dgm:prSet>
      <dgm:spPr/>
    </dgm:pt>
    <dgm:pt modelId="{77A7A435-65F3-4430-876F-A364FB705AC0}" type="pres">
      <dgm:prSet presAssocID="{324A77A5-FD4D-4D40-9486-3D06EB6BA6F7}" presName="space" presStyleCnt="0"/>
      <dgm:spPr/>
    </dgm:pt>
    <dgm:pt modelId="{D72706AA-7B85-43CC-9A0F-A5788FAC93DC}" type="pres">
      <dgm:prSet presAssocID="{BA7A73D3-6BD1-4342-917B-C10460463AA4}" presName="composite" presStyleCnt="0"/>
      <dgm:spPr/>
    </dgm:pt>
    <dgm:pt modelId="{48261F7C-C7E9-47CA-9DCB-58C6D3A32EFD}" type="pres">
      <dgm:prSet presAssocID="{BA7A73D3-6BD1-4342-917B-C10460463AA4}" presName="parTx" presStyleLbl="alignNode1" presStyleIdx="4" presStyleCnt="5">
        <dgm:presLayoutVars>
          <dgm:chMax val="0"/>
          <dgm:chPref val="0"/>
          <dgm:bulletEnabled val="1"/>
        </dgm:presLayoutVars>
      </dgm:prSet>
      <dgm:spPr/>
    </dgm:pt>
    <dgm:pt modelId="{B22D71B7-43A8-4EF8-98F8-60E55E75C610}" type="pres">
      <dgm:prSet presAssocID="{BA7A73D3-6BD1-4342-917B-C10460463AA4}" presName="desTx" presStyleLbl="alignAccFollowNode1" presStyleIdx="4" presStyleCnt="5">
        <dgm:presLayoutVars>
          <dgm:bulletEnabled val="1"/>
        </dgm:presLayoutVars>
      </dgm:prSet>
      <dgm:spPr/>
    </dgm:pt>
  </dgm:ptLst>
  <dgm:cxnLst>
    <dgm:cxn modelId="{F43CE000-F0AB-4074-A258-8FFEAD327B66}" srcId="{5329289E-FF75-49F1-ACB1-41B4E581C653}" destId="{17031245-FA2E-4CC8-A772-0C05D8BDD441}" srcOrd="1" destOrd="0" parTransId="{277551BC-B5A1-4F72-AE3D-D4BA5BDFF5AC}" sibTransId="{E9D27250-3911-4A24-A3F5-139C6F86320B}"/>
    <dgm:cxn modelId="{9223B004-82DC-49C8-BA40-840950C4571E}" srcId="{FD9EEEC7-6B4A-466F-893E-048EEF1CA13F}" destId="{C8B8B775-DCDF-46B6-9B21-90A2B6D38430}" srcOrd="3" destOrd="0" parTransId="{299A4B5A-7638-433A-8F97-1786F98873F3}" sibTransId="{272CBFDC-0B2A-448E-8F66-078FED1A5174}"/>
    <dgm:cxn modelId="{918FBD05-DF5B-4E6B-9FC8-57CE103581C9}" srcId="{9DF94360-D525-452E-ACC6-31803251E7BE}" destId="{58B3F74A-50D6-478D-8482-BC729572AB5B}" srcOrd="3" destOrd="0" parTransId="{60074A90-D5C0-4228-B6C0-F7BD94F0B50D}" sibTransId="{29BE7FF0-9E6E-4C5B-86EE-AF8517208DB6}"/>
    <dgm:cxn modelId="{AEAF0307-50D6-4839-A41A-18A132F39D04}" srcId="{FD9EEEC7-6B4A-466F-893E-048EEF1CA13F}" destId="{C9038198-E401-4E24-9BD8-C924236B4057}" srcOrd="5" destOrd="0" parTransId="{1D3D3D0B-008C-4A75-8D85-4E304F7403F2}" sibTransId="{509C3020-BA1A-42D8-9F4F-DAA0DC403C56}"/>
    <dgm:cxn modelId="{5B7E7E0D-018C-41CD-B72E-26781B310E35}" type="presOf" srcId="{58F07A76-63AB-4176-9BC9-80B3B09F557C}" destId="{A618B898-DFF1-4917-961C-C1BFAEB79832}" srcOrd="0" destOrd="2" presId="urn:microsoft.com/office/officeart/2005/8/layout/hList1"/>
    <dgm:cxn modelId="{2028220F-D7EE-4D1D-B409-78C802FAFEFA}" srcId="{75C2E91E-55EE-4104-BF52-4728817580B7}" destId="{58F07A76-63AB-4176-9BC9-80B3B09F557C}" srcOrd="2" destOrd="0" parTransId="{3B78E951-16A5-4510-B9C9-2ED801F0F72B}" sibTransId="{D792B58D-1689-4160-BA37-A9AD43F9D0BC}"/>
    <dgm:cxn modelId="{EECD1315-F05C-4E85-9C21-D91D6B95358D}" srcId="{FD9EEEC7-6B4A-466F-893E-048EEF1CA13F}" destId="{15F90EFE-928A-4A6F-938A-B2A140A6EE93}" srcOrd="6" destOrd="0" parTransId="{8B330B31-FDD5-4A24-9882-C258CC2E6350}" sibTransId="{04F66907-6865-4731-9AB3-D75851DAC3AE}"/>
    <dgm:cxn modelId="{8B634115-C73E-4FE6-B7B3-DE74DE7AAA79}" type="presOf" srcId="{28A25ACE-1EBE-4C31-9603-A5AE62BC95DA}" destId="{7105241C-D5BA-4FB0-9F9A-7921ED1BEBE2}" srcOrd="0" destOrd="5" presId="urn:microsoft.com/office/officeart/2005/8/layout/hList1"/>
    <dgm:cxn modelId="{ADB7B017-E6BF-4A42-97A7-D6741B27D238}" type="presOf" srcId="{5329289E-FF75-49F1-ACB1-41B4E581C653}" destId="{786EC876-B202-4004-8759-0161DA6105F7}" srcOrd="0" destOrd="0" presId="urn:microsoft.com/office/officeart/2005/8/layout/hList1"/>
    <dgm:cxn modelId="{F419D017-946D-4F11-A716-A2F585C6952F}" type="presOf" srcId="{B8C93CED-0B19-4EA4-A37C-39D51F372F40}" destId="{7105241C-D5BA-4FB0-9F9A-7921ED1BEBE2}" srcOrd="0" destOrd="10" presId="urn:microsoft.com/office/officeart/2005/8/layout/hList1"/>
    <dgm:cxn modelId="{FA905824-5945-48DD-B61E-309C7A1C5D98}" type="presOf" srcId="{17031245-FA2E-4CC8-A772-0C05D8BDD441}" destId="{C656D8C9-1762-4911-908B-635E6B1F6612}" srcOrd="0" destOrd="1" presId="urn:microsoft.com/office/officeart/2005/8/layout/hList1"/>
    <dgm:cxn modelId="{EDB86B2A-B73A-41B7-971C-05A54B7A8EA1}" type="presOf" srcId="{1BAA1C28-F4AE-42A2-96E7-559F1D932C47}" destId="{629F32EB-EF67-46D5-BA3E-50FA487EC2C7}" srcOrd="0" destOrd="1" presId="urn:microsoft.com/office/officeart/2005/8/layout/hList1"/>
    <dgm:cxn modelId="{FDC2562D-1047-4355-8D7A-43D8673A520D}" type="presOf" srcId="{2F99CE26-8BD1-4DF3-B016-607E5DB9E755}" destId="{7105241C-D5BA-4FB0-9F9A-7921ED1BEBE2}" srcOrd="0" destOrd="8" presId="urn:microsoft.com/office/officeart/2005/8/layout/hList1"/>
    <dgm:cxn modelId="{F1A90C2F-E818-4752-8BBC-4C1DBAD10D4D}" srcId="{5329289E-FF75-49F1-ACB1-41B4E581C653}" destId="{09D47580-87B6-4D16-9C75-6BA02CD15AB3}" srcOrd="3" destOrd="0" parTransId="{0C87C9CE-E067-48E8-96F6-213D84C4E5AA}" sibTransId="{0BB36DC8-71B7-411E-883F-C71FD9ED8EF8}"/>
    <dgm:cxn modelId="{E65C912F-0B00-49B6-93EC-31E9AD7236AD}" srcId="{9DF94360-D525-452E-ACC6-31803251E7BE}" destId="{3669DE7A-4861-4593-8B2F-CDAE4100B449}" srcOrd="2" destOrd="0" parTransId="{993E3EE1-9FFD-49ED-A5EC-B21CD3D6C442}" sibTransId="{F8E0F83A-DFE6-49AC-A7A4-F549CDF67151}"/>
    <dgm:cxn modelId="{BD0DA633-316A-44B1-9CA3-C0BC300832C5}" type="presOf" srcId="{BA7A73D3-6BD1-4342-917B-C10460463AA4}" destId="{48261F7C-C7E9-47CA-9DCB-58C6D3A32EFD}" srcOrd="0" destOrd="0" presId="urn:microsoft.com/office/officeart/2005/8/layout/hList1"/>
    <dgm:cxn modelId="{9CE63A3E-759D-4D60-9962-0E15CDC20F77}" type="presOf" srcId="{CB919226-7D7B-4B0F-BE28-9DDC77A28FF8}" destId="{7105241C-D5BA-4FB0-9F9A-7921ED1BEBE2}" srcOrd="0" destOrd="6" presId="urn:microsoft.com/office/officeart/2005/8/layout/hList1"/>
    <dgm:cxn modelId="{55AC4747-039B-4435-BD67-23C8E2D04B46}" srcId="{FD9EEEC7-6B4A-466F-893E-048EEF1CA13F}" destId="{5E1F1801-F1AE-4B24-B88C-3D6F9690C8B4}" srcOrd="7" destOrd="0" parTransId="{A69475F8-906F-40C0-A77D-75C4752C5747}" sibTransId="{EC6F1F11-FFD1-4678-877D-69EA75A74BAF}"/>
    <dgm:cxn modelId="{68493448-4D90-4290-8E43-7A093F260DFE}" srcId="{9DF94360-D525-452E-ACC6-31803251E7BE}" destId="{EDB871B1-51CC-48E6-AB04-B6B5A332BF3C}" srcOrd="4" destOrd="0" parTransId="{5E5E36B6-4969-4187-9478-A3C329B87A06}" sibTransId="{7A614DB2-0943-47C5-AB00-0CEF9979BAC0}"/>
    <dgm:cxn modelId="{24DFB569-10A4-4B16-A95F-AEDEFDC8CDBE}" srcId="{9DF94360-D525-452E-ACC6-31803251E7BE}" destId="{8AAAABF9-80CA-4CE6-8662-DBA50C782FC3}" srcOrd="7" destOrd="0" parTransId="{9E075CAE-57DF-443E-9814-61A1F5A3352D}" sibTransId="{A7C9ED63-0D70-45C2-B1D9-DD62D2A22F7D}"/>
    <dgm:cxn modelId="{1EE51C6B-07E6-45B0-8825-F3E2EA840607}" type="presOf" srcId="{FD9EEEC7-6B4A-466F-893E-048EEF1CA13F}" destId="{0EEDE90D-2C29-4A86-9257-0B664F3B2515}" srcOrd="0" destOrd="0" presId="urn:microsoft.com/office/officeart/2005/8/layout/hList1"/>
    <dgm:cxn modelId="{ACB4684B-982E-45E9-80F4-BBB701F83ACF}" srcId="{BA7A73D3-6BD1-4342-917B-C10460463AA4}" destId="{60E84E89-E598-4EE0-8EA4-F170831DDBAF}" srcOrd="2" destOrd="0" parTransId="{3965D665-769C-49EF-AC84-CF81AF37BBEF}" sibTransId="{640DAA83-FADE-42BD-B49A-4D1CB98F92D9}"/>
    <dgm:cxn modelId="{383ACD4E-F148-4851-ABD0-8CB3FB5DD70F}" srcId="{5A53E90D-EB19-40C9-A06C-C068D055C983}" destId="{FD9EEEC7-6B4A-466F-893E-048EEF1CA13F}" srcOrd="0" destOrd="0" parTransId="{62A5CFAC-9763-4628-B9BF-0C1179BAA94B}" sibTransId="{69C78831-5788-4B37-BFC5-17161B9E4C4D}"/>
    <dgm:cxn modelId="{93B1976F-92C4-4EDC-A11D-C33C5CE1EF95}" srcId="{9DF94360-D525-452E-ACC6-31803251E7BE}" destId="{A9880629-9086-4223-8395-CFF90DCD22B5}" srcOrd="0" destOrd="0" parTransId="{FB4F442C-78CB-4C8A-B3EF-9C18A6508094}" sibTransId="{EC9F2EF4-CDD5-4F2F-9140-C0833127425D}"/>
    <dgm:cxn modelId="{42CC4170-F0FC-4FEE-B14B-3E65116B0C8D}" srcId="{5329289E-FF75-49F1-ACB1-41B4E581C653}" destId="{753DCB17-1747-464F-8786-328591513C8C}" srcOrd="0" destOrd="0" parTransId="{A78A86EB-1225-493A-9006-9FF4031F1F05}" sibTransId="{96F7B746-794B-4CA9-8875-2FE8756CE67B}"/>
    <dgm:cxn modelId="{8593A450-9DFD-4666-970D-BEEFDF6F0713}" type="presOf" srcId="{A9880629-9086-4223-8395-CFF90DCD22B5}" destId="{7105241C-D5BA-4FB0-9F9A-7921ED1BEBE2}" srcOrd="0" destOrd="0" presId="urn:microsoft.com/office/officeart/2005/8/layout/hList1"/>
    <dgm:cxn modelId="{9438DB72-ED2A-49D2-8DBD-5177D63E06A8}" srcId="{5329289E-FF75-49F1-ACB1-41B4E581C653}" destId="{40F3C760-9B23-4CFE-8995-012D225FE7B6}" srcOrd="2" destOrd="0" parTransId="{57F5F298-ABA4-4439-AC18-2D1ED94CECE1}" sibTransId="{37FE1920-E34D-4CBE-BC5F-7A44FAA2A730}"/>
    <dgm:cxn modelId="{29427B73-9635-4287-A5C9-FDA1CAD99802}" type="presOf" srcId="{78E5518D-7AB4-4118-A457-6B41BB633BBB}" destId="{629F32EB-EF67-46D5-BA3E-50FA487EC2C7}" srcOrd="0" destOrd="2" presId="urn:microsoft.com/office/officeart/2005/8/layout/hList1"/>
    <dgm:cxn modelId="{316BBF56-FF3A-49A3-923E-5723E55AC885}" type="presOf" srcId="{66159BF3-572E-49BC-8CA5-E1B482CD0E01}" destId="{C656D8C9-1762-4911-908B-635E6B1F6612}" srcOrd="0" destOrd="4" presId="urn:microsoft.com/office/officeart/2005/8/layout/hList1"/>
    <dgm:cxn modelId="{657A0C59-5071-464D-9EBD-11018B69FCB9}" type="presOf" srcId="{A57F7821-3D71-44C4-91D1-F42AA2C237F2}" destId="{629F32EB-EF67-46D5-BA3E-50FA487EC2C7}" srcOrd="0" destOrd="4" presId="urn:microsoft.com/office/officeart/2005/8/layout/hList1"/>
    <dgm:cxn modelId="{85DADB7D-37CB-491A-936C-2A9FBC4620A2}" type="presOf" srcId="{26CD6592-C35F-4858-9CDC-825C280E2BF9}" destId="{7105241C-D5BA-4FB0-9F9A-7921ED1BEBE2}" srcOrd="0" destOrd="9" presId="urn:microsoft.com/office/officeart/2005/8/layout/hList1"/>
    <dgm:cxn modelId="{643BC67F-152D-4721-AFF0-713D38A0FF50}" type="presOf" srcId="{3E7940C1-C93E-4421-82CA-EB34D7CB5BC7}" destId="{B22D71B7-43A8-4EF8-98F8-60E55E75C610}" srcOrd="0" destOrd="1" presId="urn:microsoft.com/office/officeart/2005/8/layout/hList1"/>
    <dgm:cxn modelId="{89770C86-9BFF-48FA-B6AE-B8327CA439F9}" type="presOf" srcId="{6F0B9A8A-D5A9-4A9D-846C-692462742E35}" destId="{A618B898-DFF1-4917-961C-C1BFAEB79832}" srcOrd="0" destOrd="1" presId="urn:microsoft.com/office/officeart/2005/8/layout/hList1"/>
    <dgm:cxn modelId="{3FDC4688-6339-423B-9BAC-1677E66E9EF9}" type="presOf" srcId="{5E1F1801-F1AE-4B24-B88C-3D6F9690C8B4}" destId="{629F32EB-EF67-46D5-BA3E-50FA487EC2C7}" srcOrd="0" destOrd="7" presId="urn:microsoft.com/office/officeart/2005/8/layout/hList1"/>
    <dgm:cxn modelId="{A5E68E88-EFB1-40B3-B58A-41B9B0FB06E5}" type="presOf" srcId="{EDB871B1-51CC-48E6-AB04-B6B5A332BF3C}" destId="{7105241C-D5BA-4FB0-9F9A-7921ED1BEBE2}" srcOrd="0" destOrd="4" presId="urn:microsoft.com/office/officeart/2005/8/layout/hList1"/>
    <dgm:cxn modelId="{B6A7498A-765D-4756-9643-41FA3592F6B2}" type="presOf" srcId="{6DC76556-9D57-4C45-91C0-B5AA6497F689}" destId="{7105241C-D5BA-4FB0-9F9A-7921ED1BEBE2}" srcOrd="0" destOrd="1" presId="urn:microsoft.com/office/officeart/2005/8/layout/hList1"/>
    <dgm:cxn modelId="{E284688C-EAC6-4F88-BDB3-2EFD0367BF43}" srcId="{75C2E91E-55EE-4104-BF52-4728817580B7}" destId="{6F0B9A8A-D5A9-4A9D-846C-692462742E35}" srcOrd="1" destOrd="0" parTransId="{57D73C4B-82A6-491D-A691-758B9301608A}" sibTransId="{239FD5B8-9B8B-442C-93E2-E12457E73DCF}"/>
    <dgm:cxn modelId="{51DA9A91-637C-4B72-A94F-A2DB15DDF578}" srcId="{9DF94360-D525-452E-ACC6-31803251E7BE}" destId="{CB919226-7D7B-4B0F-BE28-9DDC77A28FF8}" srcOrd="6" destOrd="0" parTransId="{0C4D059E-98C9-41F1-B43A-9028E1CE7479}" sibTransId="{5570E999-9D98-47EC-AA93-A83514C718FA}"/>
    <dgm:cxn modelId="{BCB2E497-118E-4501-9C66-3CC76C49C076}" type="presOf" srcId="{3669DE7A-4861-4593-8B2F-CDAE4100B449}" destId="{7105241C-D5BA-4FB0-9F9A-7921ED1BEBE2}" srcOrd="0" destOrd="2" presId="urn:microsoft.com/office/officeart/2005/8/layout/hList1"/>
    <dgm:cxn modelId="{F0BA259A-D2B9-4A5C-AA86-DFA30EEEBA07}" type="presOf" srcId="{99CEAC0C-DFB0-4012-A419-B5EE5866FA5C}" destId="{629F32EB-EF67-46D5-BA3E-50FA487EC2C7}" srcOrd="0" destOrd="0" presId="urn:microsoft.com/office/officeart/2005/8/layout/hList1"/>
    <dgm:cxn modelId="{7BAA139F-442A-4BBA-B540-A9DE17E3FB83}" srcId="{5A53E90D-EB19-40C9-A06C-C068D055C983}" destId="{75C2E91E-55EE-4104-BF52-4728817580B7}" srcOrd="1" destOrd="0" parTransId="{E6F8E3F9-F7FD-4536-99C5-6A916D01D16F}" sibTransId="{D031386E-0FE3-454E-8D64-B568282F9430}"/>
    <dgm:cxn modelId="{4EE763A1-18C9-49A1-943A-537A2EFAC315}" srcId="{FD9EEEC7-6B4A-466F-893E-048EEF1CA13F}" destId="{A57F7821-3D71-44C4-91D1-F42AA2C237F2}" srcOrd="4" destOrd="0" parTransId="{6A04A67F-1C2E-44C0-BCAE-2BED941C61BA}" sibTransId="{7437C9CD-AF08-43E2-BBDF-062B61A6D22F}"/>
    <dgm:cxn modelId="{C35072A4-F469-4EBE-B53B-125106352D3A}" srcId="{FD9EEEC7-6B4A-466F-893E-048EEF1CA13F}" destId="{99CEAC0C-DFB0-4012-A419-B5EE5866FA5C}" srcOrd="0" destOrd="0" parTransId="{A324E499-B65D-4D4D-8D25-6D9D9CA1ADC4}" sibTransId="{B0DB27D8-B112-4367-8629-8E6C367C7448}"/>
    <dgm:cxn modelId="{E3A89AAA-B2E2-49DA-80CC-F41E28E694EF}" type="presOf" srcId="{8AAAABF9-80CA-4CE6-8662-DBA50C782FC3}" destId="{7105241C-D5BA-4FB0-9F9A-7921ED1BEBE2}" srcOrd="0" destOrd="7" presId="urn:microsoft.com/office/officeart/2005/8/layout/hList1"/>
    <dgm:cxn modelId="{BBF4CDAA-0306-4D20-99C0-07B0CDB83797}" type="presOf" srcId="{15F90EFE-928A-4A6F-938A-B2A140A6EE93}" destId="{629F32EB-EF67-46D5-BA3E-50FA487EC2C7}" srcOrd="0" destOrd="6" presId="urn:microsoft.com/office/officeart/2005/8/layout/hList1"/>
    <dgm:cxn modelId="{5A81ACAE-B8E7-4275-AF40-7C7B27ABE1BD}" type="presOf" srcId="{40F3C760-9B23-4CFE-8995-012D225FE7B6}" destId="{C656D8C9-1762-4911-908B-635E6B1F6612}" srcOrd="0" destOrd="2" presId="urn:microsoft.com/office/officeart/2005/8/layout/hList1"/>
    <dgm:cxn modelId="{2169D5B6-AAF7-4324-9424-D9564DEAB413}" type="presOf" srcId="{753DCB17-1747-464F-8786-328591513C8C}" destId="{C656D8C9-1762-4911-908B-635E6B1F6612}" srcOrd="0" destOrd="0" presId="urn:microsoft.com/office/officeart/2005/8/layout/hList1"/>
    <dgm:cxn modelId="{E3D42FB7-8A2E-4B43-B5B0-53750EC961D0}" srcId="{9DF94360-D525-452E-ACC6-31803251E7BE}" destId="{28A25ACE-1EBE-4C31-9603-A5AE62BC95DA}" srcOrd="5" destOrd="0" parTransId="{20AA9A8B-FEFB-43DD-A3F0-C372119C9418}" sibTransId="{E4912F45-ECC7-419D-A626-8E03544C155D}"/>
    <dgm:cxn modelId="{B56B95B7-BEE7-4D88-9997-707BE061B9C3}" type="presOf" srcId="{BB22AE09-7D81-4643-81B4-A503FC10691D}" destId="{A618B898-DFF1-4917-961C-C1BFAEB79832}" srcOrd="0" destOrd="0" presId="urn:microsoft.com/office/officeart/2005/8/layout/hList1"/>
    <dgm:cxn modelId="{E0B630B8-B93A-459C-8313-74E142A45F9C}" type="presOf" srcId="{C53A793E-DC55-49A9-9179-763696DA00C0}" destId="{B22D71B7-43A8-4EF8-98F8-60E55E75C610}" srcOrd="0" destOrd="3" presId="urn:microsoft.com/office/officeart/2005/8/layout/hList1"/>
    <dgm:cxn modelId="{6D6791B9-475E-4246-92B4-BB331D55B6D0}" srcId="{75C2E91E-55EE-4104-BF52-4728817580B7}" destId="{BB22AE09-7D81-4643-81B4-A503FC10691D}" srcOrd="0" destOrd="0" parTransId="{9B05EF9A-CBD6-4D94-82ED-25BBB15E7635}" sibTransId="{309E26A4-3D7D-4037-9FB1-B50A448E77C9}"/>
    <dgm:cxn modelId="{3981A4B9-17C9-4E1A-A526-DD5323624577}" srcId="{5A53E90D-EB19-40C9-A06C-C068D055C983}" destId="{9DF94360-D525-452E-ACC6-31803251E7BE}" srcOrd="2" destOrd="0" parTransId="{246AAF31-009C-40F2-8CAA-58509AB739CF}" sibTransId="{A9A6373A-F58E-4211-8900-A1076AED7094}"/>
    <dgm:cxn modelId="{957A48BA-A23C-4AFE-8276-A4884D425CE3}" srcId="{5329289E-FF75-49F1-ACB1-41B4E581C653}" destId="{66159BF3-572E-49BC-8CA5-E1B482CD0E01}" srcOrd="4" destOrd="0" parTransId="{E1CC7448-E553-45D6-8283-5F2452B86BBE}" sibTransId="{7E6A997F-264F-42B2-A158-E15A190CB681}"/>
    <dgm:cxn modelId="{E5373EBD-7E21-4F3F-8BED-DFE52C04E122}" srcId="{BA7A73D3-6BD1-4342-917B-C10460463AA4}" destId="{4AB1E6E1-D330-4055-8A16-37A3CFC88954}" srcOrd="0" destOrd="0" parTransId="{920F18F3-1270-4EB7-A845-EB3BDB4D315D}" sibTransId="{8C43FBAB-B0C1-4202-839A-7ED102EAA296}"/>
    <dgm:cxn modelId="{51E191C1-226A-4A82-9D52-69FA941F5D08}" srcId="{9DF94360-D525-452E-ACC6-31803251E7BE}" destId="{6DC76556-9D57-4C45-91C0-B5AA6497F689}" srcOrd="1" destOrd="0" parTransId="{09C78DB1-92AA-46F5-8569-BADD26707AD3}" sibTransId="{655D5955-58C9-495C-A21E-C73CA4C0E931}"/>
    <dgm:cxn modelId="{A24A4AC8-3399-42BF-A77B-8746A7BA8304}" type="presOf" srcId="{60E84E89-E598-4EE0-8EA4-F170831DDBAF}" destId="{B22D71B7-43A8-4EF8-98F8-60E55E75C610}" srcOrd="0" destOrd="2" presId="urn:microsoft.com/office/officeart/2005/8/layout/hList1"/>
    <dgm:cxn modelId="{F4F401CF-85CB-45E7-9E68-B02333BF01AB}" type="presOf" srcId="{75C2E91E-55EE-4104-BF52-4728817580B7}" destId="{0593D991-0994-4F16-99AE-20AE3F759FEB}" srcOrd="0" destOrd="0" presId="urn:microsoft.com/office/officeart/2005/8/layout/hList1"/>
    <dgm:cxn modelId="{B28146D8-3B8E-4503-939F-C791DCFEC829}" srcId="{BA7A73D3-6BD1-4342-917B-C10460463AA4}" destId="{3E7940C1-C93E-4421-82CA-EB34D7CB5BC7}" srcOrd="1" destOrd="0" parTransId="{92D431CD-6BB0-446D-AF0E-85D3FE9BDF85}" sibTransId="{897FA16B-04E4-4057-98C4-9B3A1F04ADA6}"/>
    <dgm:cxn modelId="{3EA5D2D8-E757-44D0-B493-BD97E909F3AD}" srcId="{9DF94360-D525-452E-ACC6-31803251E7BE}" destId="{26CD6592-C35F-4858-9CDC-825C280E2BF9}" srcOrd="9" destOrd="0" parTransId="{ABEDAF12-00AC-484E-A70E-CBF35030D62C}" sibTransId="{ED4E39F5-2501-4F58-B126-EF6BF6563A89}"/>
    <dgm:cxn modelId="{4B009BDA-2CD5-4F6B-BDAA-27380509A31F}" type="presOf" srcId="{09D47580-87B6-4D16-9C75-6BA02CD15AB3}" destId="{C656D8C9-1762-4911-908B-635E6B1F6612}" srcOrd="0" destOrd="3" presId="urn:microsoft.com/office/officeart/2005/8/layout/hList1"/>
    <dgm:cxn modelId="{FF7DF4DD-66C2-4734-8C8B-FC1AFA2CEBBE}" type="presOf" srcId="{C8B8B775-DCDF-46B6-9B21-90A2B6D38430}" destId="{629F32EB-EF67-46D5-BA3E-50FA487EC2C7}" srcOrd="0" destOrd="3" presId="urn:microsoft.com/office/officeart/2005/8/layout/hList1"/>
    <dgm:cxn modelId="{DDE343E0-7D7D-4AE5-A1E3-4224F9C73816}" type="presOf" srcId="{C9038198-E401-4E24-9BD8-C924236B4057}" destId="{629F32EB-EF67-46D5-BA3E-50FA487EC2C7}" srcOrd="0" destOrd="5" presId="urn:microsoft.com/office/officeart/2005/8/layout/hList1"/>
    <dgm:cxn modelId="{8441ADE0-623F-46EF-B29F-60E5F6AD4588}" srcId="{5A53E90D-EB19-40C9-A06C-C068D055C983}" destId="{5329289E-FF75-49F1-ACB1-41B4E581C653}" srcOrd="3" destOrd="0" parTransId="{4AC263D9-4DA4-4D81-8A30-113017EA60E1}" sibTransId="{324A77A5-FD4D-4D40-9486-3D06EB6BA6F7}"/>
    <dgm:cxn modelId="{409EE9E3-654C-4CC5-A2B1-AD63377B44FB}" type="presOf" srcId="{4AB1E6E1-D330-4055-8A16-37A3CFC88954}" destId="{B22D71B7-43A8-4EF8-98F8-60E55E75C610}" srcOrd="0" destOrd="0" presId="urn:microsoft.com/office/officeart/2005/8/layout/hList1"/>
    <dgm:cxn modelId="{83A450E6-6DC3-4369-BACA-C42FB32E2D90}" type="presOf" srcId="{5A53E90D-EB19-40C9-A06C-C068D055C983}" destId="{1EA0C916-3D05-4460-BE6B-CD7CB7D97C10}" srcOrd="0" destOrd="0" presId="urn:microsoft.com/office/officeart/2005/8/layout/hList1"/>
    <dgm:cxn modelId="{89F551E7-1E77-48DA-A773-072D71753DED}" srcId="{5A53E90D-EB19-40C9-A06C-C068D055C983}" destId="{BA7A73D3-6BD1-4342-917B-C10460463AA4}" srcOrd="4" destOrd="0" parTransId="{B4446980-599C-493D-B70D-36D1D492697D}" sibTransId="{46A4EF54-975D-4DC0-9977-2C3882CB8068}"/>
    <dgm:cxn modelId="{E77216E9-8F78-4F87-94E9-B8CCEF4BA9A0}" type="presOf" srcId="{9DF94360-D525-452E-ACC6-31803251E7BE}" destId="{FCB4660F-1DC8-46FB-BD0D-FD501D169169}" srcOrd="0" destOrd="0" presId="urn:microsoft.com/office/officeart/2005/8/layout/hList1"/>
    <dgm:cxn modelId="{C4FAE8EB-3009-40D1-B23A-92F0F924234D}" srcId="{BA7A73D3-6BD1-4342-917B-C10460463AA4}" destId="{C53A793E-DC55-49A9-9179-763696DA00C0}" srcOrd="3" destOrd="0" parTransId="{B3184600-1B07-42F3-BD6F-AD8656EA4C40}" sibTransId="{BD7EEB9E-C5F4-441C-B10D-BF3E5BDD2B54}"/>
    <dgm:cxn modelId="{FB140FEC-6B46-4AAB-9A1E-AA9F1FED4BE4}" srcId="{FD9EEEC7-6B4A-466F-893E-048EEF1CA13F}" destId="{1BAA1C28-F4AE-42A2-96E7-559F1D932C47}" srcOrd="1" destOrd="0" parTransId="{8FBEE8BF-6F32-4B68-9CC0-1A68288ACE94}" sibTransId="{3A7A01CB-D9CB-4148-9590-3865D9B77434}"/>
    <dgm:cxn modelId="{54932FF0-B410-47CA-A4A9-36A0EF4EA489}" srcId="{9DF94360-D525-452E-ACC6-31803251E7BE}" destId="{B8C93CED-0B19-4EA4-A37C-39D51F372F40}" srcOrd="10" destOrd="0" parTransId="{D90F0499-5CD2-4022-8055-D709F344EE49}" sibTransId="{7F591C2D-068A-4B0B-B64E-3AAAE9DCD261}"/>
    <dgm:cxn modelId="{F3A839F6-3BE0-4089-A0CC-9AEE37BE8BC1}" type="presOf" srcId="{58B3F74A-50D6-478D-8482-BC729572AB5B}" destId="{7105241C-D5BA-4FB0-9F9A-7921ED1BEBE2}" srcOrd="0" destOrd="3" presId="urn:microsoft.com/office/officeart/2005/8/layout/hList1"/>
    <dgm:cxn modelId="{3E283BF7-047B-4046-A837-C1C2E99B658C}" srcId="{FD9EEEC7-6B4A-466F-893E-048EEF1CA13F}" destId="{78E5518D-7AB4-4118-A457-6B41BB633BBB}" srcOrd="2" destOrd="0" parTransId="{C577CA43-02FB-4FB1-A74C-A82612575E1C}" sibTransId="{741F7209-C7C7-4ED1-AB19-15124AD27087}"/>
    <dgm:cxn modelId="{6640A6FF-3526-4333-B713-77B147C22650}" srcId="{9DF94360-D525-452E-ACC6-31803251E7BE}" destId="{2F99CE26-8BD1-4DF3-B016-607E5DB9E755}" srcOrd="8" destOrd="0" parTransId="{0C1BAD99-20BF-488E-B370-8C1BAF98A3C9}" sibTransId="{25CD9998-1C62-4299-ACF0-5A7FED6859C7}"/>
    <dgm:cxn modelId="{CE2A9BFC-C0D8-431C-84B9-623C80AFE9D4}" type="presParOf" srcId="{1EA0C916-3D05-4460-BE6B-CD7CB7D97C10}" destId="{8576C41A-23E4-4A69-972C-761002CC4FF4}" srcOrd="0" destOrd="0" presId="urn:microsoft.com/office/officeart/2005/8/layout/hList1"/>
    <dgm:cxn modelId="{29261980-9AC2-47BD-858C-858FB6A0C571}" type="presParOf" srcId="{8576C41A-23E4-4A69-972C-761002CC4FF4}" destId="{0EEDE90D-2C29-4A86-9257-0B664F3B2515}" srcOrd="0" destOrd="0" presId="urn:microsoft.com/office/officeart/2005/8/layout/hList1"/>
    <dgm:cxn modelId="{17E3C86F-B9FC-4DD9-863A-FE54E32EBE71}" type="presParOf" srcId="{8576C41A-23E4-4A69-972C-761002CC4FF4}" destId="{629F32EB-EF67-46D5-BA3E-50FA487EC2C7}" srcOrd="1" destOrd="0" presId="urn:microsoft.com/office/officeart/2005/8/layout/hList1"/>
    <dgm:cxn modelId="{B7EE636B-FDB4-40A5-8B79-A6CCBBDEE0C2}" type="presParOf" srcId="{1EA0C916-3D05-4460-BE6B-CD7CB7D97C10}" destId="{564432BA-839A-4CA6-B8D0-51558B35F0AA}" srcOrd="1" destOrd="0" presId="urn:microsoft.com/office/officeart/2005/8/layout/hList1"/>
    <dgm:cxn modelId="{0D33149A-63C6-4476-8CC7-1BA0839A8E5D}" type="presParOf" srcId="{1EA0C916-3D05-4460-BE6B-CD7CB7D97C10}" destId="{96CC78A4-36DE-46EF-AFC6-58EE253FA883}" srcOrd="2" destOrd="0" presId="urn:microsoft.com/office/officeart/2005/8/layout/hList1"/>
    <dgm:cxn modelId="{C9A3BBA7-ED57-4EDC-9E92-00390E5BEC48}" type="presParOf" srcId="{96CC78A4-36DE-46EF-AFC6-58EE253FA883}" destId="{0593D991-0994-4F16-99AE-20AE3F759FEB}" srcOrd="0" destOrd="0" presId="urn:microsoft.com/office/officeart/2005/8/layout/hList1"/>
    <dgm:cxn modelId="{26A3316A-5B6B-4BAF-B546-28FD9DA62A7F}" type="presParOf" srcId="{96CC78A4-36DE-46EF-AFC6-58EE253FA883}" destId="{A618B898-DFF1-4917-961C-C1BFAEB79832}" srcOrd="1" destOrd="0" presId="urn:microsoft.com/office/officeart/2005/8/layout/hList1"/>
    <dgm:cxn modelId="{7703510D-0C74-4C93-B5C7-651004130F05}" type="presParOf" srcId="{1EA0C916-3D05-4460-BE6B-CD7CB7D97C10}" destId="{CF28A4A0-0666-491C-865E-A7E2E4CEF530}" srcOrd="3" destOrd="0" presId="urn:microsoft.com/office/officeart/2005/8/layout/hList1"/>
    <dgm:cxn modelId="{0400E62F-B497-4C17-A123-3E382AF4CE86}" type="presParOf" srcId="{1EA0C916-3D05-4460-BE6B-CD7CB7D97C10}" destId="{9145B483-9EB3-4988-8619-BFEB641BDF69}" srcOrd="4" destOrd="0" presId="urn:microsoft.com/office/officeart/2005/8/layout/hList1"/>
    <dgm:cxn modelId="{A9F85DC1-D304-4CDA-B1B6-9712372DECBC}" type="presParOf" srcId="{9145B483-9EB3-4988-8619-BFEB641BDF69}" destId="{FCB4660F-1DC8-46FB-BD0D-FD501D169169}" srcOrd="0" destOrd="0" presId="urn:microsoft.com/office/officeart/2005/8/layout/hList1"/>
    <dgm:cxn modelId="{61C474EA-ABBD-4364-A599-2891D5248B5C}" type="presParOf" srcId="{9145B483-9EB3-4988-8619-BFEB641BDF69}" destId="{7105241C-D5BA-4FB0-9F9A-7921ED1BEBE2}" srcOrd="1" destOrd="0" presId="urn:microsoft.com/office/officeart/2005/8/layout/hList1"/>
    <dgm:cxn modelId="{0DFD9633-3E00-4498-9FA3-42B2215FDAE1}" type="presParOf" srcId="{1EA0C916-3D05-4460-BE6B-CD7CB7D97C10}" destId="{B687CBE5-767E-45D8-A3EF-9E3CAE48BED6}" srcOrd="5" destOrd="0" presId="urn:microsoft.com/office/officeart/2005/8/layout/hList1"/>
    <dgm:cxn modelId="{E8469E0D-4776-4C57-A276-26C818C47101}" type="presParOf" srcId="{1EA0C916-3D05-4460-BE6B-CD7CB7D97C10}" destId="{8BA4D383-9894-4EC6-8C0F-2153CA7B7795}" srcOrd="6" destOrd="0" presId="urn:microsoft.com/office/officeart/2005/8/layout/hList1"/>
    <dgm:cxn modelId="{8E40836D-8164-427B-8ECF-9625462009BE}" type="presParOf" srcId="{8BA4D383-9894-4EC6-8C0F-2153CA7B7795}" destId="{786EC876-B202-4004-8759-0161DA6105F7}" srcOrd="0" destOrd="0" presId="urn:microsoft.com/office/officeart/2005/8/layout/hList1"/>
    <dgm:cxn modelId="{6D1599AB-D347-4CF7-8F3F-CF2C5FEB21AD}" type="presParOf" srcId="{8BA4D383-9894-4EC6-8C0F-2153CA7B7795}" destId="{C656D8C9-1762-4911-908B-635E6B1F6612}" srcOrd="1" destOrd="0" presId="urn:microsoft.com/office/officeart/2005/8/layout/hList1"/>
    <dgm:cxn modelId="{27F3D117-27FD-4D41-A9D4-9239987417E2}" type="presParOf" srcId="{1EA0C916-3D05-4460-BE6B-CD7CB7D97C10}" destId="{77A7A435-65F3-4430-876F-A364FB705AC0}" srcOrd="7" destOrd="0" presId="urn:microsoft.com/office/officeart/2005/8/layout/hList1"/>
    <dgm:cxn modelId="{8C6011DA-A5C3-446B-A793-FF32795FFF5D}" type="presParOf" srcId="{1EA0C916-3D05-4460-BE6B-CD7CB7D97C10}" destId="{D72706AA-7B85-43CC-9A0F-A5788FAC93DC}" srcOrd="8" destOrd="0" presId="urn:microsoft.com/office/officeart/2005/8/layout/hList1"/>
    <dgm:cxn modelId="{66592E5C-A393-4B60-AAF1-AF9FC59B5E8F}" type="presParOf" srcId="{D72706AA-7B85-43CC-9A0F-A5788FAC93DC}" destId="{48261F7C-C7E9-47CA-9DCB-58C6D3A32EFD}" srcOrd="0" destOrd="0" presId="urn:microsoft.com/office/officeart/2005/8/layout/hList1"/>
    <dgm:cxn modelId="{BC3A3968-AA12-475D-BD6A-43C57499903D}" type="presParOf" srcId="{D72706AA-7B85-43CC-9A0F-A5788FAC93DC}" destId="{B22D71B7-43A8-4EF8-98F8-60E55E75C610}"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EDE90D-2C29-4A86-9257-0B664F3B2515}">
      <dsp:nvSpPr>
        <dsp:cNvPr id="0" name=""/>
        <dsp:cNvSpPr/>
      </dsp:nvSpPr>
      <dsp:spPr>
        <a:xfrm>
          <a:off x="5397" y="142151"/>
          <a:ext cx="2068978" cy="827591"/>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n-US" sz="1800" b="0" i="0" kern="1200"/>
            <a:t>Building Level Mitigation</a:t>
          </a:r>
          <a:endParaRPr lang="en-US" sz="1800" kern="1200"/>
        </a:p>
      </dsp:txBody>
      <dsp:txXfrm>
        <a:off x="5397" y="142151"/>
        <a:ext cx="2068978" cy="827591"/>
      </dsp:txXfrm>
    </dsp:sp>
    <dsp:sp modelId="{629F32EB-EF67-46D5-BA3E-50FA487EC2C7}">
      <dsp:nvSpPr>
        <dsp:cNvPr id="0" name=""/>
        <dsp:cNvSpPr/>
      </dsp:nvSpPr>
      <dsp:spPr>
        <a:xfrm>
          <a:off x="5397" y="969743"/>
          <a:ext cx="2068978" cy="281088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en-US" sz="1400" b="0" i="0" kern="1200"/>
            <a:t>Relocation </a:t>
          </a:r>
          <a:endParaRPr lang="en-US" sz="1400" kern="1200"/>
        </a:p>
        <a:p>
          <a:pPr marL="114300" lvl="1" indent="-114300" algn="l" defTabSz="622300" rtl="0">
            <a:lnSpc>
              <a:spcPct val="90000"/>
            </a:lnSpc>
            <a:spcBef>
              <a:spcPct val="0"/>
            </a:spcBef>
            <a:spcAft>
              <a:spcPct val="15000"/>
            </a:spcAft>
            <a:buChar char="•"/>
          </a:pPr>
          <a:r>
            <a:rPr lang="en-US" sz="1400" b="0" i="0" kern="1200"/>
            <a:t>Utility Elevation </a:t>
          </a:r>
        </a:p>
        <a:p>
          <a:pPr marL="114300" lvl="1" indent="-114300" algn="l" defTabSz="622300" rtl="0">
            <a:lnSpc>
              <a:spcPct val="90000"/>
            </a:lnSpc>
            <a:spcBef>
              <a:spcPct val="0"/>
            </a:spcBef>
            <a:spcAft>
              <a:spcPct val="15000"/>
            </a:spcAft>
            <a:buChar char="•"/>
          </a:pPr>
          <a:r>
            <a:rPr lang="en-US" sz="1400" b="0" i="0" kern="1200"/>
            <a:t>Structural Elevation</a:t>
          </a:r>
        </a:p>
        <a:p>
          <a:pPr marL="114300" lvl="1" indent="-114300" algn="l" defTabSz="622300" rtl="0">
            <a:lnSpc>
              <a:spcPct val="90000"/>
            </a:lnSpc>
            <a:spcBef>
              <a:spcPct val="0"/>
            </a:spcBef>
            <a:spcAft>
              <a:spcPct val="15000"/>
            </a:spcAft>
            <a:buChar char="•"/>
          </a:pPr>
          <a:r>
            <a:rPr lang="en-US" sz="1400" b="0" i="0" kern="1200"/>
            <a:t>Reconstruction</a:t>
          </a:r>
        </a:p>
        <a:p>
          <a:pPr marL="114300" lvl="1" indent="-114300" algn="l" defTabSz="622300" rtl="0">
            <a:lnSpc>
              <a:spcPct val="90000"/>
            </a:lnSpc>
            <a:spcBef>
              <a:spcPct val="0"/>
            </a:spcBef>
            <a:spcAft>
              <a:spcPct val="15000"/>
            </a:spcAft>
            <a:buChar char="•"/>
          </a:pPr>
          <a:r>
            <a:rPr lang="en-US" sz="1400" b="0" i="0" kern="1200"/>
            <a:t>Wet Floodproofing </a:t>
          </a:r>
        </a:p>
        <a:p>
          <a:pPr marL="114300" lvl="1" indent="-114300" algn="l" defTabSz="622300" rtl="0">
            <a:lnSpc>
              <a:spcPct val="90000"/>
            </a:lnSpc>
            <a:spcBef>
              <a:spcPct val="0"/>
            </a:spcBef>
            <a:spcAft>
              <a:spcPct val="15000"/>
            </a:spcAft>
            <a:buChar char="•"/>
          </a:pPr>
          <a:r>
            <a:rPr lang="en-US" sz="1400" b="0" i="0" kern="1200"/>
            <a:t>Dry Floodproofing</a:t>
          </a:r>
        </a:p>
        <a:p>
          <a:pPr marL="114300" lvl="1" indent="-114300" algn="l" defTabSz="622300" rtl="0">
            <a:lnSpc>
              <a:spcPct val="90000"/>
            </a:lnSpc>
            <a:spcBef>
              <a:spcPct val="0"/>
            </a:spcBef>
            <a:spcAft>
              <a:spcPct val="15000"/>
            </a:spcAft>
            <a:buChar char="•"/>
          </a:pPr>
          <a:r>
            <a:rPr lang="en-US" sz="1400" b="0" i="0" kern="1200"/>
            <a:t>Critical Infrastructure</a:t>
          </a:r>
        </a:p>
        <a:p>
          <a:pPr marL="114300" lvl="1" indent="-114300" algn="l" defTabSz="622300" rtl="0">
            <a:lnSpc>
              <a:spcPct val="90000"/>
            </a:lnSpc>
            <a:spcBef>
              <a:spcPct val="0"/>
            </a:spcBef>
            <a:spcAft>
              <a:spcPct val="15000"/>
            </a:spcAft>
            <a:buChar char="•"/>
          </a:pPr>
          <a:r>
            <a:rPr lang="en-US" sz="1400" b="0" i="0" kern="1200"/>
            <a:t>Acquisition/Demolition</a:t>
          </a:r>
        </a:p>
      </dsp:txBody>
      <dsp:txXfrm>
        <a:off x="5397" y="969743"/>
        <a:ext cx="2068978" cy="2810880"/>
      </dsp:txXfrm>
    </dsp:sp>
    <dsp:sp modelId="{0593D991-0994-4F16-99AE-20AE3F759FEB}">
      <dsp:nvSpPr>
        <dsp:cNvPr id="0" name=""/>
        <dsp:cNvSpPr/>
      </dsp:nvSpPr>
      <dsp:spPr>
        <a:xfrm>
          <a:off x="2364033" y="142151"/>
          <a:ext cx="2068978" cy="827591"/>
        </a:xfrm>
        <a:prstGeom prst="rect">
          <a:avLst/>
        </a:prstGeom>
        <a:solidFill>
          <a:schemeClr val="accent4">
            <a:hueOff val="1739515"/>
            <a:satOff val="-335"/>
            <a:lumOff val="-7402"/>
            <a:alphaOff val="0"/>
          </a:schemeClr>
        </a:solidFill>
        <a:ln w="12700" cap="flat" cmpd="sng" algn="ctr">
          <a:solidFill>
            <a:schemeClr val="accent4">
              <a:hueOff val="1739515"/>
              <a:satOff val="-335"/>
              <a:lumOff val="-74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n-US" sz="1800" b="0" i="0" kern="1200"/>
            <a:t>Channel Modifications</a:t>
          </a:r>
        </a:p>
      </dsp:txBody>
      <dsp:txXfrm>
        <a:off x="2364033" y="142151"/>
        <a:ext cx="2068978" cy="827591"/>
      </dsp:txXfrm>
    </dsp:sp>
    <dsp:sp modelId="{A618B898-DFF1-4917-961C-C1BFAEB79832}">
      <dsp:nvSpPr>
        <dsp:cNvPr id="0" name=""/>
        <dsp:cNvSpPr/>
      </dsp:nvSpPr>
      <dsp:spPr>
        <a:xfrm>
          <a:off x="2364033" y="969743"/>
          <a:ext cx="2068978" cy="2810880"/>
        </a:xfrm>
        <a:prstGeom prst="rect">
          <a:avLst/>
        </a:prstGeom>
        <a:solidFill>
          <a:schemeClr val="accent4">
            <a:tint val="40000"/>
            <a:alpha val="90000"/>
            <a:hueOff val="1706120"/>
            <a:satOff val="-6641"/>
            <a:lumOff val="-1450"/>
            <a:alphaOff val="0"/>
          </a:schemeClr>
        </a:solidFill>
        <a:ln w="12700" cap="flat" cmpd="sng" algn="ctr">
          <a:solidFill>
            <a:schemeClr val="accent4">
              <a:tint val="40000"/>
              <a:alpha val="90000"/>
              <a:hueOff val="1706120"/>
              <a:satOff val="-6641"/>
              <a:lumOff val="-145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en-US" sz="1400" b="0" i="0" kern="1200"/>
            <a:t>Debris Removal</a:t>
          </a:r>
        </a:p>
        <a:p>
          <a:pPr marL="114300" lvl="1" indent="-114300" algn="l" defTabSz="622300" rtl="0">
            <a:lnSpc>
              <a:spcPct val="90000"/>
            </a:lnSpc>
            <a:spcBef>
              <a:spcPct val="0"/>
            </a:spcBef>
            <a:spcAft>
              <a:spcPct val="15000"/>
            </a:spcAft>
            <a:buChar char="•"/>
          </a:pPr>
          <a:r>
            <a:rPr lang="en-US" sz="1400" b="0" i="0" kern="1200"/>
            <a:t>Channel Dredging, Widening, Diversion</a:t>
          </a:r>
        </a:p>
        <a:p>
          <a:pPr marL="114300" lvl="1" indent="-114300" algn="l" defTabSz="622300">
            <a:lnSpc>
              <a:spcPct val="90000"/>
            </a:lnSpc>
            <a:spcBef>
              <a:spcPct val="0"/>
            </a:spcBef>
            <a:spcAft>
              <a:spcPct val="15000"/>
            </a:spcAft>
            <a:buChar char="•"/>
          </a:pPr>
          <a:r>
            <a:rPr lang="en-US" sz="1400" b="0" i="0" kern="1200"/>
            <a:t>Beaver Management</a:t>
          </a:r>
        </a:p>
      </dsp:txBody>
      <dsp:txXfrm>
        <a:off x="2364033" y="969743"/>
        <a:ext cx="2068978" cy="2810880"/>
      </dsp:txXfrm>
    </dsp:sp>
    <dsp:sp modelId="{FCB4660F-1DC8-46FB-BD0D-FD501D169169}">
      <dsp:nvSpPr>
        <dsp:cNvPr id="0" name=""/>
        <dsp:cNvSpPr/>
      </dsp:nvSpPr>
      <dsp:spPr>
        <a:xfrm>
          <a:off x="4722668" y="142151"/>
          <a:ext cx="2068978" cy="827591"/>
        </a:xfrm>
        <a:prstGeom prst="rect">
          <a:avLst/>
        </a:prstGeom>
        <a:solidFill>
          <a:schemeClr val="accent4">
            <a:hueOff val="3479030"/>
            <a:satOff val="-670"/>
            <a:lumOff val="-14804"/>
            <a:alphaOff val="0"/>
          </a:schemeClr>
        </a:solidFill>
        <a:ln w="12700" cap="flat" cmpd="sng" algn="ctr">
          <a:solidFill>
            <a:schemeClr val="accent4">
              <a:hueOff val="3479030"/>
              <a:satOff val="-670"/>
              <a:lumOff val="-1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n-US" sz="1800" b="0" i="0" kern="1200"/>
            <a:t>Nature Based Solutions</a:t>
          </a:r>
        </a:p>
      </dsp:txBody>
      <dsp:txXfrm>
        <a:off x="4722668" y="142151"/>
        <a:ext cx="2068978" cy="827591"/>
      </dsp:txXfrm>
    </dsp:sp>
    <dsp:sp modelId="{7105241C-D5BA-4FB0-9F9A-7921ED1BEBE2}">
      <dsp:nvSpPr>
        <dsp:cNvPr id="0" name=""/>
        <dsp:cNvSpPr/>
      </dsp:nvSpPr>
      <dsp:spPr>
        <a:xfrm>
          <a:off x="4722668" y="969743"/>
          <a:ext cx="2068978" cy="2810880"/>
        </a:xfrm>
        <a:prstGeom prst="rect">
          <a:avLst/>
        </a:prstGeom>
        <a:solidFill>
          <a:schemeClr val="accent4">
            <a:tint val="40000"/>
            <a:alpha val="90000"/>
            <a:hueOff val="3412240"/>
            <a:satOff val="-13282"/>
            <a:lumOff val="-2899"/>
            <a:alphaOff val="0"/>
          </a:schemeClr>
        </a:solidFill>
        <a:ln w="12700" cap="flat" cmpd="sng" algn="ctr">
          <a:solidFill>
            <a:schemeClr val="accent4">
              <a:tint val="40000"/>
              <a:alpha val="90000"/>
              <a:hueOff val="3412240"/>
              <a:satOff val="-13282"/>
              <a:lumOff val="-289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rtl="0">
            <a:lnSpc>
              <a:spcPct val="90000"/>
            </a:lnSpc>
            <a:spcBef>
              <a:spcPct val="0"/>
            </a:spcBef>
            <a:spcAft>
              <a:spcPct val="15000"/>
            </a:spcAft>
            <a:buChar char="•"/>
          </a:pPr>
          <a:r>
            <a:rPr lang="en-US" sz="1200" b="0" i="0" kern="1200"/>
            <a:t>Water Farming</a:t>
          </a:r>
        </a:p>
        <a:p>
          <a:pPr marL="114300" lvl="1" indent="-114300" algn="l" defTabSz="533400" rtl="0">
            <a:lnSpc>
              <a:spcPct val="90000"/>
            </a:lnSpc>
            <a:spcBef>
              <a:spcPct val="0"/>
            </a:spcBef>
            <a:spcAft>
              <a:spcPct val="15000"/>
            </a:spcAft>
            <a:buChar char="•"/>
          </a:pPr>
          <a:r>
            <a:rPr lang="en-US" sz="1200" b="0" i="0" kern="1200"/>
            <a:t>Bioretention</a:t>
          </a:r>
        </a:p>
        <a:p>
          <a:pPr marL="114300" lvl="1" indent="-114300" algn="l" defTabSz="533400" rtl="0">
            <a:lnSpc>
              <a:spcPct val="90000"/>
            </a:lnSpc>
            <a:spcBef>
              <a:spcPct val="0"/>
            </a:spcBef>
            <a:spcAft>
              <a:spcPct val="15000"/>
            </a:spcAft>
            <a:buChar char="•"/>
          </a:pPr>
          <a:r>
            <a:rPr lang="en-US" sz="1200" b="0" i="0" kern="1200"/>
            <a:t>Raingardens/Sand Filters/Bio-Swales</a:t>
          </a:r>
        </a:p>
        <a:p>
          <a:pPr marL="114300" lvl="1" indent="-114300" algn="l" defTabSz="533400" rtl="0">
            <a:lnSpc>
              <a:spcPct val="90000"/>
            </a:lnSpc>
            <a:spcBef>
              <a:spcPct val="0"/>
            </a:spcBef>
            <a:spcAft>
              <a:spcPct val="15000"/>
            </a:spcAft>
            <a:buChar char="•"/>
          </a:pPr>
          <a:r>
            <a:rPr lang="en-US" sz="1200" b="0" i="0" kern="1200"/>
            <a:t>Green Roofs</a:t>
          </a:r>
        </a:p>
        <a:p>
          <a:pPr marL="114300" lvl="1" indent="-114300" algn="l" defTabSz="533400" rtl="0">
            <a:lnSpc>
              <a:spcPct val="90000"/>
            </a:lnSpc>
            <a:spcBef>
              <a:spcPct val="0"/>
            </a:spcBef>
            <a:spcAft>
              <a:spcPct val="15000"/>
            </a:spcAft>
            <a:buChar char="•"/>
          </a:pPr>
          <a:r>
            <a:rPr lang="en-US" sz="1200" b="0" i="0" kern="1200"/>
            <a:t>Living Shorelines</a:t>
          </a:r>
        </a:p>
        <a:p>
          <a:pPr marL="114300" lvl="1" indent="-114300" algn="l" defTabSz="533400" rtl="0">
            <a:lnSpc>
              <a:spcPct val="90000"/>
            </a:lnSpc>
            <a:spcBef>
              <a:spcPct val="0"/>
            </a:spcBef>
            <a:spcAft>
              <a:spcPct val="15000"/>
            </a:spcAft>
            <a:buChar char="•"/>
          </a:pPr>
          <a:r>
            <a:rPr lang="en-US" sz="1200" b="0" i="0" kern="1200"/>
            <a:t>Permeable Pavement</a:t>
          </a:r>
        </a:p>
        <a:p>
          <a:pPr marL="114300" lvl="1" indent="-114300" algn="l" defTabSz="533400" rtl="0">
            <a:lnSpc>
              <a:spcPct val="90000"/>
            </a:lnSpc>
            <a:spcBef>
              <a:spcPct val="0"/>
            </a:spcBef>
            <a:spcAft>
              <a:spcPct val="15000"/>
            </a:spcAft>
            <a:buChar char="•"/>
          </a:pPr>
          <a:r>
            <a:rPr lang="en-US" sz="1200" b="0" i="0" kern="1200"/>
            <a:t>Afforestation</a:t>
          </a:r>
        </a:p>
        <a:p>
          <a:pPr marL="114300" lvl="1" indent="-114300" algn="l" defTabSz="533400" rtl="0">
            <a:lnSpc>
              <a:spcPct val="90000"/>
            </a:lnSpc>
            <a:spcBef>
              <a:spcPct val="0"/>
            </a:spcBef>
            <a:spcAft>
              <a:spcPct val="15000"/>
            </a:spcAft>
            <a:buChar char="•"/>
          </a:pPr>
          <a:r>
            <a:rPr lang="en-US" sz="1200" b="0" i="0" kern="1200"/>
            <a:t>Flood Storage Wetlands</a:t>
          </a:r>
        </a:p>
        <a:p>
          <a:pPr marL="114300" lvl="1" indent="-114300" algn="l" defTabSz="533400" rtl="0">
            <a:lnSpc>
              <a:spcPct val="90000"/>
            </a:lnSpc>
            <a:spcBef>
              <a:spcPct val="0"/>
            </a:spcBef>
            <a:spcAft>
              <a:spcPct val="15000"/>
            </a:spcAft>
            <a:buChar char="•"/>
          </a:pPr>
          <a:r>
            <a:rPr lang="en-US" sz="1200" b="0" i="0" kern="1200"/>
            <a:t>Floodplain Restoration</a:t>
          </a:r>
        </a:p>
        <a:p>
          <a:pPr marL="114300" lvl="1" indent="-114300" algn="l" defTabSz="533400" rtl="0">
            <a:lnSpc>
              <a:spcPct val="90000"/>
            </a:lnSpc>
            <a:spcBef>
              <a:spcPct val="0"/>
            </a:spcBef>
            <a:spcAft>
              <a:spcPct val="15000"/>
            </a:spcAft>
            <a:buChar char="•"/>
          </a:pPr>
          <a:r>
            <a:rPr lang="en-US" sz="1200" b="0" i="0" kern="1200"/>
            <a:t>Riparian Buffers</a:t>
          </a:r>
        </a:p>
        <a:p>
          <a:pPr marL="114300" lvl="1" indent="-114300" algn="l" defTabSz="533400" rtl="0">
            <a:lnSpc>
              <a:spcPct val="90000"/>
            </a:lnSpc>
            <a:spcBef>
              <a:spcPct val="0"/>
            </a:spcBef>
            <a:spcAft>
              <a:spcPct val="15000"/>
            </a:spcAft>
            <a:buChar char="•"/>
          </a:pPr>
          <a:r>
            <a:rPr lang="en-US" sz="1200" b="0" i="0" kern="1200"/>
            <a:t>Floodplain Preservation</a:t>
          </a:r>
        </a:p>
      </dsp:txBody>
      <dsp:txXfrm>
        <a:off x="4722668" y="969743"/>
        <a:ext cx="2068978" cy="2810880"/>
      </dsp:txXfrm>
    </dsp:sp>
    <dsp:sp modelId="{786EC876-B202-4004-8759-0161DA6105F7}">
      <dsp:nvSpPr>
        <dsp:cNvPr id="0" name=""/>
        <dsp:cNvSpPr/>
      </dsp:nvSpPr>
      <dsp:spPr>
        <a:xfrm>
          <a:off x="7081304" y="142151"/>
          <a:ext cx="2068978" cy="827591"/>
        </a:xfrm>
        <a:prstGeom prst="rect">
          <a:avLst/>
        </a:prstGeom>
        <a:solidFill>
          <a:schemeClr val="accent4">
            <a:hueOff val="5218546"/>
            <a:satOff val="-1004"/>
            <a:lumOff val="-22206"/>
            <a:alphaOff val="0"/>
          </a:schemeClr>
        </a:solidFill>
        <a:ln w="12700" cap="flat" cmpd="sng" algn="ctr">
          <a:solidFill>
            <a:schemeClr val="accent4">
              <a:hueOff val="5218546"/>
              <a:satOff val="-1004"/>
              <a:lumOff val="-222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n-US" sz="1800" b="0" i="0" kern="1200"/>
            <a:t>Infrastructure and Control Structures</a:t>
          </a:r>
        </a:p>
      </dsp:txBody>
      <dsp:txXfrm>
        <a:off x="7081304" y="142151"/>
        <a:ext cx="2068978" cy="827591"/>
      </dsp:txXfrm>
    </dsp:sp>
    <dsp:sp modelId="{C656D8C9-1762-4911-908B-635E6B1F6612}">
      <dsp:nvSpPr>
        <dsp:cNvPr id="0" name=""/>
        <dsp:cNvSpPr/>
      </dsp:nvSpPr>
      <dsp:spPr>
        <a:xfrm>
          <a:off x="7081304" y="969743"/>
          <a:ext cx="2068978" cy="2810880"/>
        </a:xfrm>
        <a:prstGeom prst="rect">
          <a:avLst/>
        </a:prstGeom>
        <a:solidFill>
          <a:schemeClr val="accent4">
            <a:tint val="40000"/>
            <a:alpha val="90000"/>
            <a:hueOff val="5118359"/>
            <a:satOff val="-19923"/>
            <a:lumOff val="-4349"/>
            <a:alphaOff val="0"/>
          </a:schemeClr>
        </a:solidFill>
        <a:ln w="12700" cap="flat" cmpd="sng" algn="ctr">
          <a:solidFill>
            <a:schemeClr val="accent4">
              <a:tint val="40000"/>
              <a:alpha val="90000"/>
              <a:hueOff val="5118359"/>
              <a:satOff val="-19923"/>
              <a:lumOff val="-434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en-US" sz="1400" b="0" i="0" kern="1200"/>
            <a:t>Levee/Dike/Berm</a:t>
          </a:r>
        </a:p>
        <a:p>
          <a:pPr marL="114300" lvl="1" indent="-114300" algn="l" defTabSz="622300" rtl="0">
            <a:lnSpc>
              <a:spcPct val="90000"/>
            </a:lnSpc>
            <a:spcBef>
              <a:spcPct val="0"/>
            </a:spcBef>
            <a:spcAft>
              <a:spcPct val="15000"/>
            </a:spcAft>
            <a:buChar char="•"/>
          </a:pPr>
          <a:r>
            <a:rPr lang="en-US" sz="1400" b="0" i="0" kern="1200"/>
            <a:t>Dams</a:t>
          </a:r>
        </a:p>
        <a:p>
          <a:pPr marL="114300" lvl="1" indent="-114300" algn="l" defTabSz="622300" rtl="0">
            <a:lnSpc>
              <a:spcPct val="90000"/>
            </a:lnSpc>
            <a:spcBef>
              <a:spcPct val="0"/>
            </a:spcBef>
            <a:spcAft>
              <a:spcPct val="15000"/>
            </a:spcAft>
            <a:buChar char="•"/>
          </a:pPr>
          <a:r>
            <a:rPr lang="en-US" sz="1400" b="0" i="0" kern="1200"/>
            <a:t>Roadway Elevation/Road Crossing Modification</a:t>
          </a:r>
        </a:p>
        <a:p>
          <a:pPr marL="114300" lvl="1" indent="-114300" algn="l" defTabSz="622300" rtl="0">
            <a:lnSpc>
              <a:spcPct val="90000"/>
            </a:lnSpc>
            <a:spcBef>
              <a:spcPct val="0"/>
            </a:spcBef>
            <a:spcAft>
              <a:spcPct val="15000"/>
            </a:spcAft>
            <a:buChar char="•"/>
          </a:pPr>
          <a:r>
            <a:rPr lang="en-US" sz="1400" b="0" i="0" kern="1200"/>
            <a:t>Storm Water Management Activities</a:t>
          </a:r>
        </a:p>
        <a:p>
          <a:pPr marL="114300" lvl="1" indent="-114300" algn="l" defTabSz="622300" rtl="0">
            <a:lnSpc>
              <a:spcPct val="90000"/>
            </a:lnSpc>
            <a:spcBef>
              <a:spcPct val="0"/>
            </a:spcBef>
            <a:spcAft>
              <a:spcPct val="15000"/>
            </a:spcAft>
            <a:buChar char="•"/>
          </a:pPr>
          <a:r>
            <a:rPr lang="en-US" sz="1400" b="0" i="0" kern="1200"/>
            <a:t>Quarries</a:t>
          </a:r>
        </a:p>
      </dsp:txBody>
      <dsp:txXfrm>
        <a:off x="7081304" y="969743"/>
        <a:ext cx="2068978" cy="2810880"/>
      </dsp:txXfrm>
    </dsp:sp>
    <dsp:sp modelId="{48261F7C-C7E9-47CA-9DCB-58C6D3A32EFD}">
      <dsp:nvSpPr>
        <dsp:cNvPr id="0" name=""/>
        <dsp:cNvSpPr/>
      </dsp:nvSpPr>
      <dsp:spPr>
        <a:xfrm>
          <a:off x="9439940" y="142151"/>
          <a:ext cx="2068978" cy="827591"/>
        </a:xfrm>
        <a:prstGeom prst="rect">
          <a:avLst/>
        </a:prstGeom>
        <a:solidFill>
          <a:schemeClr val="accent4">
            <a:hueOff val="6958061"/>
            <a:satOff val="-1339"/>
            <a:lumOff val="-29608"/>
            <a:alphaOff val="0"/>
          </a:schemeClr>
        </a:solidFill>
        <a:ln w="12700" cap="flat" cmpd="sng" algn="ctr">
          <a:solidFill>
            <a:schemeClr val="accent4">
              <a:hueOff val="6958061"/>
              <a:satOff val="-1339"/>
              <a:lumOff val="-2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n-US" sz="1800" b="0" i="0" kern="1200"/>
            <a:t>Policy and Planning</a:t>
          </a:r>
        </a:p>
      </dsp:txBody>
      <dsp:txXfrm>
        <a:off x="9439940" y="142151"/>
        <a:ext cx="2068978" cy="827591"/>
      </dsp:txXfrm>
    </dsp:sp>
    <dsp:sp modelId="{B22D71B7-43A8-4EF8-98F8-60E55E75C610}">
      <dsp:nvSpPr>
        <dsp:cNvPr id="0" name=""/>
        <dsp:cNvSpPr/>
      </dsp:nvSpPr>
      <dsp:spPr>
        <a:xfrm>
          <a:off x="9439940" y="969743"/>
          <a:ext cx="2068978" cy="2810880"/>
        </a:xfrm>
        <a:prstGeom prst="rect">
          <a:avLst/>
        </a:prstGeom>
        <a:solidFill>
          <a:schemeClr val="accent4">
            <a:tint val="40000"/>
            <a:alpha val="90000"/>
            <a:hueOff val="6824479"/>
            <a:satOff val="-26564"/>
            <a:lumOff val="-5798"/>
            <a:alphaOff val="0"/>
          </a:schemeClr>
        </a:solidFill>
        <a:ln w="12700" cap="flat" cmpd="sng" algn="ctr">
          <a:solidFill>
            <a:schemeClr val="accent4">
              <a:tint val="40000"/>
              <a:alpha val="90000"/>
              <a:hueOff val="6824479"/>
              <a:satOff val="-26564"/>
              <a:lumOff val="-579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en-US" sz="1400" b="0" i="0" kern="1200"/>
            <a:t>Enhanced Zoning </a:t>
          </a:r>
        </a:p>
        <a:p>
          <a:pPr marL="114300" lvl="1" indent="-114300" algn="l" defTabSz="622300" rtl="0">
            <a:lnSpc>
              <a:spcPct val="90000"/>
            </a:lnSpc>
            <a:spcBef>
              <a:spcPct val="0"/>
            </a:spcBef>
            <a:spcAft>
              <a:spcPct val="15000"/>
            </a:spcAft>
            <a:buChar char="•"/>
          </a:pPr>
          <a:r>
            <a:rPr lang="en-US" sz="1400" b="0" i="0" kern="1200"/>
            <a:t>Land Use/Impervious Area Restrictions</a:t>
          </a:r>
        </a:p>
        <a:p>
          <a:pPr marL="114300" lvl="1" indent="-114300" algn="l" defTabSz="622300" rtl="0">
            <a:lnSpc>
              <a:spcPct val="90000"/>
            </a:lnSpc>
            <a:spcBef>
              <a:spcPct val="0"/>
            </a:spcBef>
            <a:spcAft>
              <a:spcPct val="15000"/>
            </a:spcAft>
            <a:buChar char="•"/>
          </a:pPr>
          <a:r>
            <a:rPr lang="en-US" sz="1400" b="0" i="0" kern="1200"/>
            <a:t>Multi-use Floodplains</a:t>
          </a:r>
        </a:p>
        <a:p>
          <a:pPr marL="114300" lvl="1" indent="-114300" algn="l" defTabSz="622300" rtl="0">
            <a:lnSpc>
              <a:spcPct val="90000"/>
            </a:lnSpc>
            <a:spcBef>
              <a:spcPct val="0"/>
            </a:spcBef>
            <a:spcAft>
              <a:spcPct val="15000"/>
            </a:spcAft>
            <a:buChar char="•"/>
          </a:pPr>
          <a:r>
            <a:rPr lang="en-US" sz="1400" b="0" i="0" kern="1200"/>
            <a:t>Stormwater, Water Quality, Floodplain Regulations</a:t>
          </a:r>
        </a:p>
      </dsp:txBody>
      <dsp:txXfrm>
        <a:off x="9439940" y="969743"/>
        <a:ext cx="2068978" cy="281088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B8C45B8-FC77-B3BF-B621-24A60F2AF31C}"/>
              </a:ext>
            </a:extLst>
          </p:cNvPr>
          <p:cNvSpPr>
            <a:spLocks noGrp="1"/>
          </p:cNvSpPr>
          <p:nvPr>
            <p:ph type="hdr" sz="quarter"/>
          </p:nvPr>
        </p:nvSpPr>
        <p:spPr>
          <a:xfrm>
            <a:off x="0" y="1"/>
            <a:ext cx="3170583" cy="482027"/>
          </a:xfrm>
          <a:prstGeom prst="rect">
            <a:avLst/>
          </a:prstGeom>
        </p:spPr>
        <p:txBody>
          <a:bodyPr vert="horz" lIns="94851" tIns="47425" rIns="94851" bIns="47425" rtlCol="0"/>
          <a:lstStyle>
            <a:lvl1pPr algn="l">
              <a:defRPr sz="1200"/>
            </a:lvl1pPr>
          </a:lstStyle>
          <a:p>
            <a:endParaRPr lang="en-US"/>
          </a:p>
        </p:txBody>
      </p:sp>
      <p:sp>
        <p:nvSpPr>
          <p:cNvPr id="3" name="Date Placeholder 2">
            <a:extLst>
              <a:ext uri="{FF2B5EF4-FFF2-40B4-BE49-F238E27FC236}">
                <a16:creationId xmlns:a16="http://schemas.microsoft.com/office/drawing/2014/main" id="{044A60F7-9106-C8A3-A2DE-B1D1653AED76}"/>
              </a:ext>
            </a:extLst>
          </p:cNvPr>
          <p:cNvSpPr>
            <a:spLocks noGrp="1"/>
          </p:cNvSpPr>
          <p:nvPr>
            <p:ph type="dt" sz="quarter" idx="1"/>
          </p:nvPr>
        </p:nvSpPr>
        <p:spPr>
          <a:xfrm>
            <a:off x="4142962" y="1"/>
            <a:ext cx="3170583" cy="482027"/>
          </a:xfrm>
          <a:prstGeom prst="rect">
            <a:avLst/>
          </a:prstGeom>
        </p:spPr>
        <p:txBody>
          <a:bodyPr vert="horz" lIns="94851" tIns="47425" rIns="94851" bIns="47425" rtlCol="0"/>
          <a:lstStyle>
            <a:lvl1pPr algn="r">
              <a:defRPr sz="1200"/>
            </a:lvl1pPr>
          </a:lstStyle>
          <a:p>
            <a:fld id="{03EB35CD-6957-4725-99F3-5F2C9D3BD11F}" type="datetimeFigureOut">
              <a:rPr lang="en-US" smtClean="0"/>
              <a:t>10/27/2026</a:t>
            </a:fld>
            <a:endParaRPr lang="en-US"/>
          </a:p>
        </p:txBody>
      </p:sp>
      <p:sp>
        <p:nvSpPr>
          <p:cNvPr id="4" name="Footer Placeholder 3">
            <a:extLst>
              <a:ext uri="{FF2B5EF4-FFF2-40B4-BE49-F238E27FC236}">
                <a16:creationId xmlns:a16="http://schemas.microsoft.com/office/drawing/2014/main" id="{B043DB0B-831F-76C7-C8F6-C397FDEA9F52}"/>
              </a:ext>
            </a:extLst>
          </p:cNvPr>
          <p:cNvSpPr>
            <a:spLocks noGrp="1"/>
          </p:cNvSpPr>
          <p:nvPr>
            <p:ph type="ftr" sz="quarter" idx="2"/>
          </p:nvPr>
        </p:nvSpPr>
        <p:spPr>
          <a:xfrm>
            <a:off x="0" y="9119173"/>
            <a:ext cx="3170583" cy="482027"/>
          </a:xfrm>
          <a:prstGeom prst="rect">
            <a:avLst/>
          </a:prstGeom>
        </p:spPr>
        <p:txBody>
          <a:bodyPr vert="horz" lIns="94851" tIns="47425" rIns="94851" bIns="47425"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2C210C9-97FA-C1B4-A80C-4B889DD0E60A}"/>
              </a:ext>
            </a:extLst>
          </p:cNvPr>
          <p:cNvSpPr>
            <a:spLocks noGrp="1"/>
          </p:cNvSpPr>
          <p:nvPr>
            <p:ph type="sldNum" sz="quarter" idx="3"/>
          </p:nvPr>
        </p:nvSpPr>
        <p:spPr>
          <a:xfrm>
            <a:off x="4142962" y="9119173"/>
            <a:ext cx="3170583" cy="482027"/>
          </a:xfrm>
          <a:prstGeom prst="rect">
            <a:avLst/>
          </a:prstGeom>
        </p:spPr>
        <p:txBody>
          <a:bodyPr vert="horz" lIns="94851" tIns="47425" rIns="94851" bIns="47425" rtlCol="0" anchor="b"/>
          <a:lstStyle>
            <a:lvl1pPr algn="r">
              <a:defRPr sz="1200"/>
            </a:lvl1pPr>
          </a:lstStyle>
          <a:p>
            <a:fld id="{F373FABF-C77B-4300-ABE0-6D3B8A796013}" type="slidenum">
              <a:rPr lang="en-US" smtClean="0"/>
              <a:t>‹#›</a:t>
            </a:fld>
            <a:endParaRPr lang="en-US"/>
          </a:p>
        </p:txBody>
      </p:sp>
    </p:spTree>
    <p:extLst>
      <p:ext uri="{BB962C8B-B14F-4D97-AF65-F5344CB8AC3E}">
        <p14:creationId xmlns:p14="http://schemas.microsoft.com/office/powerpoint/2010/main" val="1274580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C586D9D0-2E9B-4F2F-924A-B3B3E9CFCAEC}" type="datetimeFigureOut">
              <a:rPr lang="en-US" smtClean="0"/>
              <a:t>10/27/2026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456C487D-E38B-444A-A8D9-A3853809DE05}" type="slidenum">
              <a:rPr lang="en-US" smtClean="0"/>
              <a:t>‹#›</a:t>
            </a:fld>
            <a:endParaRPr lang="en-US"/>
          </a:p>
        </p:txBody>
      </p:sp>
    </p:spTree>
    <p:extLst>
      <p:ext uri="{BB962C8B-B14F-4D97-AF65-F5344CB8AC3E}">
        <p14:creationId xmlns:p14="http://schemas.microsoft.com/office/powerpoint/2010/main" val="1836872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6C487D-E38B-444A-A8D9-A3853809DE05}" type="slidenum">
              <a:rPr lang="en-US" smtClean="0"/>
              <a:t>1</a:t>
            </a:fld>
            <a:endParaRPr lang="en-US"/>
          </a:p>
        </p:txBody>
      </p:sp>
    </p:spTree>
    <p:extLst>
      <p:ext uri="{BB962C8B-B14F-4D97-AF65-F5344CB8AC3E}">
        <p14:creationId xmlns:p14="http://schemas.microsoft.com/office/powerpoint/2010/main" val="2207377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8A36D-B94E-A52C-628A-22080EA5B4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B3D70-5100-D510-5C69-989C63AE7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6D2EC5-A782-8778-28B3-B6CD2EA3BD0B}"/>
              </a:ext>
            </a:extLst>
          </p:cNvPr>
          <p:cNvSpPr>
            <a:spLocks noGrp="1"/>
          </p:cNvSpPr>
          <p:nvPr>
            <p:ph type="body" idx="1"/>
          </p:nvPr>
        </p:nvSpPr>
        <p:spPr/>
        <p:txBody>
          <a:bodyPr/>
          <a:lstStyle/>
          <a:p>
            <a:pPr defTabSz="948507">
              <a:defRPr/>
            </a:pPr>
            <a:r>
              <a:rPr lang="en-US" dirty="0"/>
              <a:t>…</a:t>
            </a: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38A442E2-2D66-09C0-0C93-7CC3BA7E72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8193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635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Stu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6853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Cases – </a:t>
            </a:r>
          </a:p>
          <a:p>
            <a:r>
              <a:rPr lang="en-US"/>
              <a:t>Individual – Preparedness, decisions about mitigation, decisions about whether to buy flood insurance, whether to  </a:t>
            </a:r>
          </a:p>
          <a:p>
            <a:r>
              <a:rPr lang="en-US"/>
              <a:t>Community or municipality – Preparedness, Public Safety,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066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have this. It is in the tool it is public facing.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6935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B9595-D360-63EE-F7DE-71D6C4AC82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DDE907-116C-FD46-0B61-AC6274988F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8DF969-317A-8B0E-9E41-17D34EC6E72A}"/>
              </a:ext>
            </a:extLst>
          </p:cNvPr>
          <p:cNvSpPr>
            <a:spLocks noGrp="1"/>
          </p:cNvSpPr>
          <p:nvPr>
            <p:ph type="body" idx="1"/>
          </p:nvPr>
        </p:nvSpPr>
        <p:spPr/>
        <p:txBody>
          <a:bodyPr/>
          <a:lstStyle/>
          <a:p>
            <a:pPr marL="177845" indent="-177845">
              <a:buFont typeface="Calibri"/>
              <a:buChar char="-"/>
            </a:pPr>
            <a:r>
              <a:rPr lang="en-US">
                <a:ea typeface="Calibri" panose="020F0502020204030204"/>
                <a:cs typeface="Calibri" panose="020F0502020204030204"/>
              </a:rPr>
              <a:t>There is an enormous amount need across our state .  funding for engineering and implementation is always going to be a limitation funding effectively as possible , identify and marshal outside of their funding sources …in order to be successful we will continue to work with the agencies to make sure that everyone is pulling tin the same direction. </a:t>
            </a:r>
          </a:p>
          <a:p>
            <a:pPr marL="177845" indent="-177845">
              <a:buFont typeface="Calibri"/>
              <a:buChar char="-"/>
            </a:pPr>
            <a:endParaRPr lang="en-US">
              <a:ea typeface="Calibri" panose="020F0502020204030204"/>
              <a:cs typeface="Calibri" panose="020F0502020204030204"/>
            </a:endParaRPr>
          </a:p>
          <a:p>
            <a:pPr marL="177845" indent="-177845">
              <a:buFont typeface="Calibri"/>
              <a:buChar char="-"/>
            </a:pPr>
            <a:endParaRPr lang="en-US">
              <a:ea typeface="Calibri" panose="020F0502020204030204"/>
              <a:cs typeface="Calibri" panose="020F0502020204030204"/>
            </a:endParaRPr>
          </a:p>
          <a:p>
            <a:pPr marL="177845" indent="-177845">
              <a:buFont typeface="Calibri"/>
              <a:buChar char="-"/>
            </a:pPr>
            <a:r>
              <a:rPr lang="en-US">
                <a:ea typeface="Calibri" panose="020F0502020204030204"/>
                <a:cs typeface="Calibri" panose="020F0502020204030204"/>
              </a:rPr>
              <a:t>The Blueprint has demonstrated the value of leveraging implementation funding to strategically support priority projects and address gaps in existing mitigation efforts. Through targeted investments and coordinated planning, the Blueprint is enabling agencies and programs statewide to make more informed, effective decisions about flood resilience.</a:t>
            </a:r>
          </a:p>
          <a:p>
            <a:pPr marL="177845" indent="-177845">
              <a:buFont typeface="Calibri"/>
              <a:buChar char="-"/>
            </a:pPr>
            <a:endParaRPr lang="en-US">
              <a:ea typeface="Calibri" panose="020F0502020204030204"/>
              <a:cs typeface="Calibri" panose="020F0502020204030204"/>
            </a:endParaRPr>
          </a:p>
          <a:p>
            <a:pPr marL="177845" indent="-177845">
              <a:buFont typeface="Calibri"/>
              <a:buChar char="-"/>
            </a:pPr>
            <a:r>
              <a:rPr lang="en-US">
                <a:ea typeface="Calibri" panose="020F0502020204030204"/>
                <a:cs typeface="Calibri" panose="020F0502020204030204"/>
              </a:rPr>
              <a:t>If we can take advantage o Economic development grants or Transportation grants we’ll be far more effective. </a:t>
            </a:r>
          </a:p>
        </p:txBody>
      </p:sp>
      <p:sp>
        <p:nvSpPr>
          <p:cNvPr id="4" name="Slide Number Placeholder 3">
            <a:extLst>
              <a:ext uri="{FF2B5EF4-FFF2-40B4-BE49-F238E27FC236}">
                <a16:creationId xmlns:a16="http://schemas.microsoft.com/office/drawing/2014/main" id="{968F013E-F0AD-8611-1557-B6996EFB38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6729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D6CDF-7724-C419-EAE3-C8432A34F8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1C268B-A9B0-82C7-2887-3E360355E8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01C89-B452-1C8E-46D6-CA7CB57D63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F59A5A-5C7D-24A6-04C7-9E13654B21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4777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2FFE5-014B-CC8B-D8C6-4A15115E6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FB435-24A9-D8B9-74E2-F1049993FE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8A144E-E8B6-D72D-B6D7-1A43FC71400B}"/>
              </a:ext>
            </a:extLst>
          </p:cNvPr>
          <p:cNvSpPr>
            <a:spLocks noGrp="1"/>
          </p:cNvSpPr>
          <p:nvPr>
            <p:ph type="body" idx="1"/>
          </p:nvPr>
        </p:nvSpPr>
        <p:spPr/>
        <p:txBody>
          <a:bodyPr/>
          <a:lstStyle/>
          <a:p>
            <a:pPr marL="177845" indent="-177845">
              <a:buFont typeface="Arial" panose="020B0604020202020204" pitchFamily="34" charset="0"/>
              <a:buChar char="•"/>
            </a:pPr>
            <a:r>
              <a:rPr lang="en-US"/>
              <a:t>The first round of this process is currently underway</a:t>
            </a:r>
          </a:p>
          <a:p>
            <a:pPr marL="177845" indent="-177845">
              <a:buFont typeface="Arial" panose="020B0604020202020204" pitchFamily="34" charset="0"/>
              <a:buChar char="•"/>
            </a:pPr>
            <a:r>
              <a:rPr lang="en-US"/>
              <a:t>5 eastern basins</a:t>
            </a:r>
          </a:p>
          <a:p>
            <a:pPr marL="177845" indent="-177845">
              <a:buFont typeface="Arial" panose="020B0604020202020204" pitchFamily="34" charset="0"/>
              <a:buChar char="•"/>
            </a:pPr>
            <a:r>
              <a:rPr lang="en-US"/>
              <a:t>French broad had to redo modeling and recover following Helene</a:t>
            </a:r>
          </a:p>
          <a:p>
            <a:pPr marL="177845" indent="-177845">
              <a:buFont typeface="Arial" panose="020B0604020202020204" pitchFamily="34" charset="0"/>
              <a:buChar char="•"/>
            </a:pPr>
            <a:r>
              <a:rPr lang="en-US"/>
              <a:t>What are we delivering to the General assembly? </a:t>
            </a:r>
          </a:p>
          <a:p>
            <a:pPr marL="177845" indent="-177845">
              <a:buFont typeface="Arial" panose="020B0604020202020204" pitchFamily="34" charset="0"/>
              <a:buChar char="•"/>
            </a:pPr>
            <a:endParaRPr lang="en-US"/>
          </a:p>
          <a:p>
            <a:pPr marL="177845" indent="-177845">
              <a:buFont typeface="Arial" panose="020B0604020202020204" pitchFamily="34" charset="0"/>
              <a:buChar char="•"/>
            </a:pPr>
            <a:r>
              <a:rPr lang="en-US" b="1"/>
              <a:t>THIS IS NOT THE END OF OUR WORK IN THESE BASINS…</a:t>
            </a:r>
          </a:p>
          <a:p>
            <a:pPr marL="652099" lvl="1" indent="-177845">
              <a:buFont typeface="Arial" panose="020B0604020202020204" pitchFamily="34" charset="0"/>
              <a:buChar char="•"/>
            </a:pPr>
            <a:r>
              <a:rPr lang="en-US"/>
              <a:t>Our staff </a:t>
            </a:r>
          </a:p>
          <a:p>
            <a:pPr marL="652099" lvl="1" indent="-177845">
              <a:buFont typeface="Arial" panose="020B0604020202020204" pitchFamily="34" charset="0"/>
              <a:buChar char="•"/>
            </a:pPr>
            <a:r>
              <a:rPr lang="en-US"/>
              <a:t>Update / Develop new local action plans</a:t>
            </a:r>
          </a:p>
          <a:p>
            <a:pPr marL="652099" lvl="1" indent="-177845">
              <a:buFont typeface="Arial" panose="020B0604020202020204" pitchFamily="34" charset="0"/>
              <a:buChar char="•"/>
            </a:pPr>
            <a:r>
              <a:rPr lang="en-US"/>
              <a:t>Consistent resource for these basins</a:t>
            </a:r>
          </a:p>
        </p:txBody>
      </p:sp>
      <p:sp>
        <p:nvSpPr>
          <p:cNvPr id="4" name="Slide Number Placeholder 3">
            <a:extLst>
              <a:ext uri="{FF2B5EF4-FFF2-40B4-BE49-F238E27FC236}">
                <a16:creationId xmlns:a16="http://schemas.microsoft.com/office/drawing/2014/main" id="{BA9AD29B-4F31-DF61-023F-E7C8B63348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846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C47CE-6968-6CE8-2431-A5EF1F36B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EB78EF-4E34-8B83-EB40-CA1061F80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3A18D-6D73-8E99-9CC9-5291F3ED650C}"/>
              </a:ext>
            </a:extLst>
          </p:cNvPr>
          <p:cNvSpPr>
            <a:spLocks noGrp="1"/>
          </p:cNvSpPr>
          <p:nvPr>
            <p:ph type="body" idx="1"/>
          </p:nvPr>
        </p:nvSpPr>
        <p:spPr/>
        <p:txBody>
          <a:bodyPr/>
          <a:lstStyle/>
          <a:p>
            <a:pPr marL="177845" indent="-177845">
              <a:buFont typeface="Calibri"/>
              <a:buChar char="-"/>
            </a:pP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C81354F8-FC93-D3E8-D845-2CD570ECBB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6C487D-E38B-444A-A8D9-A3853809DE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3781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3E14B-D832-500C-C2D3-E95B448A5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3E990-0F13-AEE1-7E70-F9A5EB3DBE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B49F95-F07E-4681-10BD-0F9B28E660DD}"/>
              </a:ext>
            </a:extLst>
          </p:cNvPr>
          <p:cNvSpPr>
            <a:spLocks noGrp="1"/>
          </p:cNvSpPr>
          <p:nvPr>
            <p:ph type="body" idx="1"/>
          </p:nvPr>
        </p:nvSpPr>
        <p:spPr/>
        <p:txBody>
          <a:bodyPr/>
          <a:lstStyle/>
          <a:p>
            <a:br>
              <a:rPr lang="en-US" dirty="0"/>
            </a:b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978267F2-A531-60F3-A32A-DEF9C74ADC8F}"/>
              </a:ext>
            </a:extLst>
          </p:cNvPr>
          <p:cNvSpPr>
            <a:spLocks noGrp="1"/>
          </p:cNvSpPr>
          <p:nvPr>
            <p:ph type="sldNum" sz="quarter" idx="5"/>
          </p:nvPr>
        </p:nvSpPr>
        <p:spPr/>
        <p:txBody>
          <a:bodyPr/>
          <a:lstStyle/>
          <a:p>
            <a:fld id="{456C487D-E38B-444A-A8D9-A3853809DE05}" type="slidenum">
              <a:rPr lang="en-US" smtClean="0"/>
              <a:t>22</a:t>
            </a:fld>
            <a:endParaRPr lang="en-US"/>
          </a:p>
        </p:txBody>
      </p:sp>
    </p:spTree>
    <p:extLst>
      <p:ext uri="{BB962C8B-B14F-4D97-AF65-F5344CB8AC3E}">
        <p14:creationId xmlns:p14="http://schemas.microsoft.com/office/powerpoint/2010/main" val="4099844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13FB1-66C6-4932-7A67-86F2B289D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91DFB-82A1-4DBF-DDA7-143A33D2E0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A377A-7A06-4CDA-C0FC-0D1CC0B8FFE1}"/>
              </a:ext>
            </a:extLst>
          </p:cNvPr>
          <p:cNvSpPr>
            <a:spLocks noGrp="1"/>
          </p:cNvSpPr>
          <p:nvPr>
            <p:ph type="body" idx="1"/>
          </p:nvPr>
        </p:nvSpPr>
        <p:spPr/>
        <p:txBody>
          <a:bodyPr/>
          <a:lstStyle/>
          <a:p>
            <a:pPr defTabSz="948507">
              <a:defRPr/>
            </a:pP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20E7F97C-7B76-48F1-6CA7-0020EE7D3EED}"/>
              </a:ext>
            </a:extLst>
          </p:cNvPr>
          <p:cNvSpPr>
            <a:spLocks noGrp="1"/>
          </p:cNvSpPr>
          <p:nvPr>
            <p:ph type="sldNum" sz="quarter" idx="5"/>
          </p:nvPr>
        </p:nvSpPr>
        <p:spPr/>
        <p:txBody>
          <a:bodyPr/>
          <a:lstStyle/>
          <a:p>
            <a:fld id="{456C487D-E38B-444A-A8D9-A3853809DE05}" type="slidenum">
              <a:rPr lang="en-US" smtClean="0"/>
              <a:t>23</a:t>
            </a:fld>
            <a:endParaRPr lang="en-US"/>
          </a:p>
        </p:txBody>
      </p:sp>
    </p:spTree>
    <p:extLst>
      <p:ext uri="{BB962C8B-B14F-4D97-AF65-F5344CB8AC3E}">
        <p14:creationId xmlns:p14="http://schemas.microsoft.com/office/powerpoint/2010/main" val="1293888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5DDFB-C6C6-1CCD-A231-FB2710F416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7D1F8F-F0BF-5476-26D5-2E0A9B85A3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3D841B-74BD-F356-54CC-B88D271B9E21}"/>
              </a:ext>
            </a:extLst>
          </p:cNvPr>
          <p:cNvSpPr>
            <a:spLocks noGrp="1"/>
          </p:cNvSpPr>
          <p:nvPr>
            <p:ph type="body" idx="1"/>
          </p:nvPr>
        </p:nvSpPr>
        <p:spPr/>
        <p:txBody>
          <a:bodyPr/>
          <a:lstStyle/>
          <a:p>
            <a:pPr marL="177845" indent="-177845">
              <a:buFont typeface="Calibri"/>
              <a:buChar char="-"/>
            </a:pP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30EB0EA9-C9B2-4F09-38C4-95467CEB7448}"/>
              </a:ext>
            </a:extLst>
          </p:cNvPr>
          <p:cNvSpPr>
            <a:spLocks noGrp="1"/>
          </p:cNvSpPr>
          <p:nvPr>
            <p:ph type="sldNum" sz="quarter" idx="5"/>
          </p:nvPr>
        </p:nvSpPr>
        <p:spPr/>
        <p:txBody>
          <a:bodyPr/>
          <a:lstStyle/>
          <a:p>
            <a:fld id="{456C487D-E38B-444A-A8D9-A3853809DE05}" type="slidenum">
              <a:rPr lang="en-US" smtClean="0"/>
              <a:t>24</a:t>
            </a:fld>
            <a:endParaRPr lang="en-US"/>
          </a:p>
        </p:txBody>
      </p:sp>
    </p:spTree>
    <p:extLst>
      <p:ext uri="{BB962C8B-B14F-4D97-AF65-F5344CB8AC3E}">
        <p14:creationId xmlns:p14="http://schemas.microsoft.com/office/powerpoint/2010/main" val="910132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6C487D-E38B-444A-A8D9-A3853809DE05}" type="slidenum">
              <a:rPr lang="en-US" smtClean="0"/>
              <a:t>25</a:t>
            </a:fld>
            <a:endParaRPr lang="en-US"/>
          </a:p>
        </p:txBody>
      </p:sp>
    </p:spTree>
    <p:extLst>
      <p:ext uri="{BB962C8B-B14F-4D97-AF65-F5344CB8AC3E}">
        <p14:creationId xmlns:p14="http://schemas.microsoft.com/office/powerpoint/2010/main" val="2848267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Lighthouse, Mountains, Full Logo, Title and Subtitl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t="68772"/>
          <a:stretch/>
        </p:blipFill>
        <p:spPr>
          <a:xfrm>
            <a:off x="0" y="4716378"/>
            <a:ext cx="12192000" cy="2141621"/>
          </a:xfrm>
          <a:prstGeom prst="rect">
            <a:avLst/>
          </a:prstGeom>
        </p:spPr>
      </p:pic>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66784"/>
          <a:stretch/>
        </p:blipFill>
        <p:spPr>
          <a:xfrm>
            <a:off x="0" y="0"/>
            <a:ext cx="12192000" cy="2277979"/>
          </a:xfrm>
          <a:prstGeom prst="rect">
            <a:avLst/>
          </a:prstGeom>
        </p:spPr>
      </p:pic>
      <p:pic>
        <p:nvPicPr>
          <p:cNvPr id="24" name="Picture 23">
            <a:extLst>
              <a:ext uri="{FF2B5EF4-FFF2-40B4-BE49-F238E27FC236}">
                <a16:creationId xmlns:a16="http://schemas.microsoft.com/office/drawing/2014/main" id="{854721FC-AE4F-47E8-AF8D-F2ABF799D36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07401" y="5331820"/>
            <a:ext cx="3676650" cy="1311157"/>
          </a:xfrm>
          <a:prstGeom prst="rect">
            <a:avLst/>
          </a:prstGeom>
        </p:spPr>
      </p:pic>
      <p:sp>
        <p:nvSpPr>
          <p:cNvPr id="18" name="Title 1"/>
          <p:cNvSpPr>
            <a:spLocks noGrp="1"/>
          </p:cNvSpPr>
          <p:nvPr>
            <p:ph type="title"/>
          </p:nvPr>
        </p:nvSpPr>
        <p:spPr>
          <a:xfrm>
            <a:off x="6373371" y="3347412"/>
            <a:ext cx="5126263" cy="1061245"/>
          </a:xfrm>
        </p:spPr>
        <p:txBody>
          <a:bodyPr>
            <a:normAutofit/>
          </a:bodyPr>
          <a:lstStyle>
            <a:lvl1pPr algn="r">
              <a:defRPr sz="28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19" name="Subtitle 2"/>
          <p:cNvSpPr>
            <a:spLocks noGrp="1"/>
          </p:cNvSpPr>
          <p:nvPr>
            <p:ph type="subTitle" idx="1" hasCustomPrompt="1"/>
          </p:nvPr>
        </p:nvSpPr>
        <p:spPr>
          <a:xfrm>
            <a:off x="7010492" y="2928374"/>
            <a:ext cx="4489142" cy="614779"/>
          </a:xfrm>
        </p:spPr>
        <p:txBody>
          <a:bodyPr anchor="ctr">
            <a:normAutofit/>
          </a:bodyPr>
          <a:lstStyle>
            <a:lvl1pPr marL="0" indent="0" algn="r">
              <a:buNone/>
              <a:defRPr sz="20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Master subtitle style (date)</a:t>
            </a:r>
          </a:p>
        </p:txBody>
      </p:sp>
    </p:spTree>
    <p:extLst>
      <p:ext uri="{BB962C8B-B14F-4D97-AF65-F5344CB8AC3E}">
        <p14:creationId xmlns:p14="http://schemas.microsoft.com/office/powerpoint/2010/main" val="2632887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Slide - Title, Short Text, Logo,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228727"/>
            <a:ext cx="10515600" cy="5019673"/>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pic>
        <p:nvPicPr>
          <p:cNvPr id="10"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250126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Slide -no logo">
    <p:spTree>
      <p:nvGrpSpPr>
        <p:cNvPr id="1" name=""/>
        <p:cNvGrpSpPr/>
        <p:nvPr/>
      </p:nvGrpSpPr>
      <p:grpSpPr>
        <a:xfrm>
          <a:off x="0" y="0"/>
          <a:ext cx="0" cy="0"/>
          <a:chOff x="0" y="0"/>
          <a:chExt cx="0" cy="0"/>
        </a:xfrm>
      </p:grpSpPr>
      <p:sp>
        <p:nvSpPr>
          <p:cNvPr id="12" name="Rectangle 11"/>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228727"/>
            <a:ext cx="10515600" cy="5019673"/>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pPr lvl="0"/>
            <a:r>
              <a:rPr lang="en-US"/>
              <a:t>Text slide – long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3210942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logo only">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5" name="Chart Placeholder 4"/>
          <p:cNvSpPr>
            <a:spLocks noGrp="1"/>
          </p:cNvSpPr>
          <p:nvPr>
            <p:ph type="chart" sz="quarter" idx="13" hasCustomPrompt="1"/>
          </p:nvPr>
        </p:nvSpPr>
        <p:spPr>
          <a:xfrm>
            <a:off x="838200" y="1228727"/>
            <a:ext cx="10515600" cy="4174280"/>
          </a:xfrm>
        </p:spPr>
        <p:txBody>
          <a:bodyPr/>
          <a:lstStyle>
            <a:lvl1pPr>
              <a:defRPr>
                <a:solidFill>
                  <a:srgbClr val="778591"/>
                </a:solidFill>
              </a:defRPr>
            </a:lvl1pPr>
          </a:lstStyle>
          <a:p>
            <a:r>
              <a:rPr lang="en-US"/>
              <a:t>Small Chart</a:t>
            </a:r>
          </a:p>
        </p:txBody>
      </p:sp>
      <p:pic>
        <p:nvPicPr>
          <p:cNvPr id="7"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3261564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 Title, Large Chart, Bar">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9" name="Chart Placeholder 4"/>
          <p:cNvSpPr>
            <a:spLocks noGrp="1"/>
          </p:cNvSpPr>
          <p:nvPr>
            <p:ph type="chart" sz="quarter" idx="13" hasCustomPrompt="1"/>
          </p:nvPr>
        </p:nvSpPr>
        <p:spPr>
          <a:xfrm>
            <a:off x="838200" y="1228726"/>
            <a:ext cx="10515600" cy="5172073"/>
          </a:xfrm>
        </p:spPr>
        <p:txBody>
          <a:bodyPr/>
          <a:lstStyle>
            <a:lvl1pPr>
              <a:defRPr>
                <a:solidFill>
                  <a:srgbClr val="778591"/>
                </a:solidFill>
              </a:defRPr>
            </a:lvl1pPr>
          </a:lstStyle>
          <a:p>
            <a:r>
              <a:rPr lang="en-US"/>
              <a:t>Large Chart</a:t>
            </a:r>
          </a:p>
        </p:txBody>
      </p:sp>
      <p:pic>
        <p:nvPicPr>
          <p:cNvPr id="7"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3771267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Slide - Title, Small SmartArt, Logo, Bar">
    <p:spTree>
      <p:nvGrpSpPr>
        <p:cNvPr id="1" name=""/>
        <p:cNvGrpSpPr/>
        <p:nvPr/>
      </p:nvGrpSpPr>
      <p:grpSpPr>
        <a:xfrm>
          <a:off x="0" y="0"/>
          <a:ext cx="0" cy="0"/>
          <a:chOff x="0" y="0"/>
          <a:chExt cx="0" cy="0"/>
        </a:xfrm>
      </p:grpSpPr>
      <p:sp>
        <p:nvSpPr>
          <p:cNvPr id="8" name="SmartArt Placeholder 7"/>
          <p:cNvSpPr>
            <a:spLocks noGrp="1"/>
          </p:cNvSpPr>
          <p:nvPr>
            <p:ph type="dgm" sz="quarter" idx="15" hasCustomPrompt="1"/>
          </p:nvPr>
        </p:nvSpPr>
        <p:spPr>
          <a:xfrm>
            <a:off x="838200" y="1225550"/>
            <a:ext cx="10515600" cy="4189413"/>
          </a:xfrm>
        </p:spPr>
        <p:txBody>
          <a:bodyPr/>
          <a:lstStyle>
            <a:lvl1pPr>
              <a:defRPr>
                <a:solidFill>
                  <a:srgbClr val="728591"/>
                </a:solidFill>
              </a:defRPr>
            </a:lvl1pPr>
          </a:lstStyle>
          <a:p>
            <a:r>
              <a:rPr lang="en-US"/>
              <a:t>Small SmartArt Graphic</a:t>
            </a:r>
          </a:p>
        </p:txBody>
      </p:sp>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pic>
        <p:nvPicPr>
          <p:cNvPr id="7"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2663401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Slide - Title, Large SmartArt, Bar">
    <p:spTree>
      <p:nvGrpSpPr>
        <p:cNvPr id="1" name=""/>
        <p:cNvGrpSpPr/>
        <p:nvPr/>
      </p:nvGrpSpPr>
      <p:grpSpPr>
        <a:xfrm>
          <a:off x="0" y="0"/>
          <a:ext cx="0" cy="0"/>
          <a:chOff x="0" y="0"/>
          <a:chExt cx="0" cy="0"/>
        </a:xfrm>
      </p:grpSpPr>
      <p:sp>
        <p:nvSpPr>
          <p:cNvPr id="7" name="SmartArt Placeholder 6"/>
          <p:cNvSpPr>
            <a:spLocks noGrp="1"/>
          </p:cNvSpPr>
          <p:nvPr>
            <p:ph type="dgm" sz="quarter" idx="15" hasCustomPrompt="1"/>
          </p:nvPr>
        </p:nvSpPr>
        <p:spPr>
          <a:xfrm>
            <a:off x="838200" y="1228725"/>
            <a:ext cx="10515600" cy="5172075"/>
          </a:xfrm>
        </p:spPr>
        <p:txBody>
          <a:bodyPr/>
          <a:lstStyle>
            <a:lvl1pPr>
              <a:defRPr>
                <a:solidFill>
                  <a:srgbClr val="728591"/>
                </a:solidFill>
              </a:defRPr>
            </a:lvl1pPr>
          </a:lstStyle>
          <a:p>
            <a:r>
              <a:rPr lang="en-US"/>
              <a:t>Large SmartArt Graphic</a:t>
            </a:r>
          </a:p>
        </p:txBody>
      </p:sp>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pic>
        <p:nvPicPr>
          <p:cNvPr id="8"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1641215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Slide - Small Image, Title, Bar, Logo">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838200" y="1228727"/>
            <a:ext cx="10515600" cy="4174280"/>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Small Image</a:t>
            </a:r>
          </a:p>
        </p:txBody>
      </p:sp>
      <p:pic>
        <p:nvPicPr>
          <p:cNvPr id="8"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1498170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ontent Slide - Small Image, Text, Title, Bar, Logo">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186523" y="1775339"/>
            <a:ext cx="5157834" cy="3130208"/>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Small Image</a:t>
            </a:r>
          </a:p>
        </p:txBody>
      </p:sp>
      <p:sp>
        <p:nvSpPr>
          <p:cNvPr id="8" name="Content Placeholder 2"/>
          <p:cNvSpPr>
            <a:spLocks noGrp="1"/>
          </p:cNvSpPr>
          <p:nvPr>
            <p:ph idx="1" hasCustomPrompt="1"/>
          </p:nvPr>
        </p:nvSpPr>
        <p:spPr>
          <a:xfrm>
            <a:off x="5539666" y="1281613"/>
            <a:ext cx="6395158" cy="4201670"/>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pic>
        <p:nvPicPr>
          <p:cNvPr id="9"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3182334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and Content Slide 2 - Small Image, Text, Title, Bar, Logo">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6776990" y="1896631"/>
            <a:ext cx="5157834" cy="3130208"/>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Small Image</a:t>
            </a:r>
          </a:p>
        </p:txBody>
      </p:sp>
      <p:sp>
        <p:nvSpPr>
          <p:cNvPr id="8" name="Content Placeholder 2"/>
          <p:cNvSpPr>
            <a:spLocks noGrp="1"/>
          </p:cNvSpPr>
          <p:nvPr>
            <p:ph idx="1" hasCustomPrompt="1"/>
          </p:nvPr>
        </p:nvSpPr>
        <p:spPr>
          <a:xfrm>
            <a:off x="177553" y="1360900"/>
            <a:ext cx="6395158" cy="4201670"/>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pic>
        <p:nvPicPr>
          <p:cNvPr id="9"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34577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Slide - Medium Image, Title,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838200" y="1228726"/>
            <a:ext cx="10515600" cy="5191123"/>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Medium Image</a:t>
            </a:r>
          </a:p>
        </p:txBody>
      </p:sp>
      <p:pic>
        <p:nvPicPr>
          <p:cNvPr id="8"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721866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and Content Slide - Medium Image, Text, Title,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208718" y="1290869"/>
            <a:ext cx="4975842" cy="5127686"/>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Medium Image</a:t>
            </a:r>
          </a:p>
        </p:txBody>
      </p:sp>
      <p:sp>
        <p:nvSpPr>
          <p:cNvPr id="8" name="Content Placeholder 2"/>
          <p:cNvSpPr>
            <a:spLocks noGrp="1"/>
          </p:cNvSpPr>
          <p:nvPr>
            <p:ph idx="1" hasCustomPrompt="1"/>
          </p:nvPr>
        </p:nvSpPr>
        <p:spPr>
          <a:xfrm>
            <a:off x="5370990" y="1290987"/>
            <a:ext cx="6688121" cy="5127568"/>
          </a:xfrm>
        </p:spPr>
        <p:txBody>
          <a:bodyPr>
            <a:normAutofit/>
          </a:bodyPr>
          <a:lstStyle>
            <a:lvl1pPr>
              <a:defRPr sz="2000" baseline="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medium amount of copy</a:t>
            </a:r>
          </a:p>
          <a:p>
            <a:pPr lvl="1"/>
            <a:r>
              <a:rPr lang="en-US"/>
              <a:t>Second level</a:t>
            </a:r>
          </a:p>
          <a:p>
            <a:pPr lvl="2"/>
            <a:r>
              <a:rPr lang="en-US"/>
              <a:t>Third level</a:t>
            </a:r>
          </a:p>
          <a:p>
            <a:pPr lvl="3"/>
            <a:r>
              <a:rPr lang="en-US"/>
              <a:t>Fourth level</a:t>
            </a:r>
          </a:p>
          <a:p>
            <a:pPr lvl="4"/>
            <a:r>
              <a:rPr lang="en-US"/>
              <a:t>Fifth level</a:t>
            </a:r>
          </a:p>
        </p:txBody>
      </p:sp>
      <p:pic>
        <p:nvPicPr>
          <p:cNvPr id="9"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320370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and Content Slide 2 - Medium Image, Text, Title,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7035646" y="1311318"/>
            <a:ext cx="4975842" cy="5127686"/>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Medium Image</a:t>
            </a:r>
          </a:p>
        </p:txBody>
      </p:sp>
      <p:sp>
        <p:nvSpPr>
          <p:cNvPr id="8" name="Content Placeholder 2"/>
          <p:cNvSpPr>
            <a:spLocks noGrp="1"/>
          </p:cNvSpPr>
          <p:nvPr>
            <p:ph idx="1" hasCustomPrompt="1"/>
          </p:nvPr>
        </p:nvSpPr>
        <p:spPr>
          <a:xfrm>
            <a:off x="177553" y="1311318"/>
            <a:ext cx="6688121" cy="5127568"/>
          </a:xfrm>
        </p:spPr>
        <p:txBody>
          <a:bodyPr>
            <a:normAutofit/>
          </a:bodyPr>
          <a:lstStyle>
            <a:lvl1pPr>
              <a:defRPr sz="2000" baseline="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medium amount of copy</a:t>
            </a:r>
          </a:p>
          <a:p>
            <a:pPr lvl="1"/>
            <a:r>
              <a:rPr lang="en-US"/>
              <a:t>Second level</a:t>
            </a:r>
          </a:p>
          <a:p>
            <a:pPr lvl="2"/>
            <a:r>
              <a:rPr lang="en-US"/>
              <a:t>Third level</a:t>
            </a:r>
          </a:p>
          <a:p>
            <a:pPr lvl="3"/>
            <a:r>
              <a:rPr lang="en-US"/>
              <a:t>Fourth level</a:t>
            </a:r>
          </a:p>
          <a:p>
            <a:pPr lvl="4"/>
            <a:r>
              <a:rPr lang="en-US"/>
              <a:t>Fifth level</a:t>
            </a:r>
          </a:p>
        </p:txBody>
      </p:sp>
      <p:pic>
        <p:nvPicPr>
          <p:cNvPr id="9"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24041418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Slide - Large Image, Title">
    <p:spTree>
      <p:nvGrpSpPr>
        <p:cNvPr id="1" name=""/>
        <p:cNvGrpSpPr/>
        <p:nvPr/>
      </p:nvGrpSpPr>
      <p:grpSpPr>
        <a:xfrm>
          <a:off x="0" y="0"/>
          <a:ext cx="0" cy="0"/>
          <a:chOff x="0" y="0"/>
          <a:chExt cx="0" cy="0"/>
        </a:xfrm>
      </p:grpSpPr>
      <p:sp>
        <p:nvSpPr>
          <p:cNvPr id="6" name="Slide Number Placeholder 5"/>
          <p:cNvSpPr txBox="1">
            <a:spLocks/>
          </p:cNvSpPr>
          <p:nvPr userDrawn="1"/>
        </p:nvSpPr>
        <p:spPr>
          <a:xfrm>
            <a:off x="104775" y="6650830"/>
            <a:ext cx="2743200" cy="13811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1F27F3A-B3E9-41ED-AF8F-A365F10BB65F}" type="slidenum">
              <a:rPr lang="en-US" smtClean="0"/>
              <a:pPr/>
              <a:t>‹#›</a:t>
            </a:fld>
            <a:endParaRPr lang="en-US"/>
          </a:p>
        </p:txBody>
      </p:sp>
      <p:sp>
        <p:nvSpPr>
          <p:cNvPr id="8" name="Picture Placeholder 3"/>
          <p:cNvSpPr>
            <a:spLocks noGrp="1"/>
          </p:cNvSpPr>
          <p:nvPr>
            <p:ph type="pic" sz="quarter" idx="13" hasCustomPrompt="1"/>
          </p:nvPr>
        </p:nvSpPr>
        <p:spPr>
          <a:xfrm>
            <a:off x="838200" y="1228726"/>
            <a:ext cx="10515600" cy="5560216"/>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Large Image</a:t>
            </a:r>
          </a:p>
        </p:txBody>
      </p:sp>
      <p:sp>
        <p:nvSpPr>
          <p:cNvPr id="5"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pic>
        <p:nvPicPr>
          <p:cNvPr id="7"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4136951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Slide - Logo, Bar, No Image">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7" name="Rectangle 6"/>
          <p:cNvSpPr/>
          <p:nvPr userDrawn="1"/>
        </p:nvSpPr>
        <p:spPr>
          <a:xfrm>
            <a:off x="0" y="609998"/>
            <a:ext cx="12192000" cy="894952"/>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Title 1"/>
          <p:cNvSpPr>
            <a:spLocks noGrp="1"/>
          </p:cNvSpPr>
          <p:nvPr>
            <p:ph type="ctrTitle" hasCustomPrompt="1"/>
          </p:nvPr>
        </p:nvSpPr>
        <p:spPr>
          <a:xfrm>
            <a:off x="190500" y="609998"/>
            <a:ext cx="11811000" cy="894952"/>
          </a:xfrm>
        </p:spPr>
        <p:txBody>
          <a:bodyPr anchor="ctr">
            <a:normAutofit/>
          </a:bodyPr>
          <a:lstStyle>
            <a:lvl1pPr algn="l">
              <a:defRPr sz="2800" i="1" baseline="0">
                <a:solidFill>
                  <a:schemeClr val="bg1"/>
                </a:solidFill>
                <a:latin typeface="Times New Roman" panose="02020603050405020304" pitchFamily="18" charset="0"/>
                <a:cs typeface="Times New Roman" panose="02020603050405020304" pitchFamily="18" charset="0"/>
              </a:defRPr>
            </a:lvl1pPr>
          </a:lstStyle>
          <a:p>
            <a:r>
              <a:rPr lang="en-US"/>
              <a:t>Section Divider No Image</a:t>
            </a:r>
          </a:p>
        </p:txBody>
      </p:sp>
      <p:pic>
        <p:nvPicPr>
          <p:cNvPr id="8"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2301200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Slide - Logo, Bar, Image">
    <p:spTree>
      <p:nvGrpSpPr>
        <p:cNvPr id="1" name=""/>
        <p:cNvGrpSpPr/>
        <p:nvPr/>
      </p:nvGrpSpPr>
      <p:grpSpPr>
        <a:xfrm>
          <a:off x="0" y="0"/>
          <a:ext cx="0" cy="0"/>
          <a:chOff x="0" y="0"/>
          <a:chExt cx="0" cy="0"/>
        </a:xfrm>
      </p:grpSpPr>
      <p:sp>
        <p:nvSpPr>
          <p:cNvPr id="12" name="Rectangle 11"/>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7" name="Rectangle 6"/>
          <p:cNvSpPr/>
          <p:nvPr userDrawn="1"/>
        </p:nvSpPr>
        <p:spPr>
          <a:xfrm>
            <a:off x="0" y="609998"/>
            <a:ext cx="12192000" cy="894952"/>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Title 1"/>
          <p:cNvSpPr>
            <a:spLocks noGrp="1"/>
          </p:cNvSpPr>
          <p:nvPr>
            <p:ph type="ctrTitle" hasCustomPrompt="1"/>
          </p:nvPr>
        </p:nvSpPr>
        <p:spPr>
          <a:xfrm>
            <a:off x="190500" y="609998"/>
            <a:ext cx="11811000" cy="894952"/>
          </a:xfrm>
        </p:spPr>
        <p:txBody>
          <a:bodyPr anchor="ctr">
            <a:normAutofit/>
          </a:bodyPr>
          <a:lstStyle>
            <a:lvl1pPr algn="l">
              <a:defRPr sz="2800" i="1">
                <a:solidFill>
                  <a:schemeClr val="bg1"/>
                </a:solidFill>
                <a:latin typeface="Times New Roman" panose="02020603050405020304" pitchFamily="18" charset="0"/>
                <a:cs typeface="Times New Roman" panose="02020603050405020304" pitchFamily="18" charset="0"/>
              </a:defRPr>
            </a:lvl1pPr>
          </a:lstStyle>
          <a:p>
            <a:r>
              <a:rPr lang="en-US"/>
              <a:t>Section Divider Image</a:t>
            </a:r>
          </a:p>
        </p:txBody>
      </p:sp>
      <p:sp>
        <p:nvSpPr>
          <p:cNvPr id="11" name="Picture Placeholder 3"/>
          <p:cNvSpPr>
            <a:spLocks noGrp="1"/>
          </p:cNvSpPr>
          <p:nvPr>
            <p:ph type="pic" sz="quarter" idx="13"/>
          </p:nvPr>
        </p:nvSpPr>
        <p:spPr>
          <a:xfrm>
            <a:off x="0" y="1574006"/>
            <a:ext cx="12192000" cy="3829001"/>
          </a:xfrm>
          <a:effectLst>
            <a:outerShdw blurRad="50800" dist="38100" dir="2700000" algn="tl" rotWithShape="0">
              <a:prstClr val="black">
                <a:alpha val="40000"/>
              </a:prstClr>
            </a:outerShdw>
          </a:effectLst>
        </p:spPr>
        <p:txBody>
          <a:bodyPr/>
          <a:lstStyle>
            <a:lvl1pPr>
              <a:defRPr>
                <a:solidFill>
                  <a:srgbClr val="778591"/>
                </a:solidFill>
              </a:defRPr>
            </a:lvl1pPr>
          </a:lstStyle>
          <a:p>
            <a:endParaRPr lang="en-US"/>
          </a:p>
        </p:txBody>
      </p:sp>
      <p:pic>
        <p:nvPicPr>
          <p:cNvPr id="8"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37035" y="5916722"/>
            <a:ext cx="1856232" cy="663356"/>
          </a:xfrm>
          <a:prstGeom prst="rect">
            <a:avLst/>
          </a:prstGeom>
        </p:spPr>
      </p:pic>
    </p:spTree>
    <p:extLst>
      <p:ext uri="{BB962C8B-B14F-4D97-AF65-F5344CB8AC3E}">
        <p14:creationId xmlns:p14="http://schemas.microsoft.com/office/powerpoint/2010/main" val="2408505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D47FA-3850-1BD6-411D-1592E2CC8B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F10268-E5A1-E6A7-0723-079D8C769D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67A7B9-C1F7-EB75-32D8-2FAE3DCDD9DD}"/>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5" name="Footer Placeholder 4">
            <a:extLst>
              <a:ext uri="{FF2B5EF4-FFF2-40B4-BE49-F238E27FC236}">
                <a16:creationId xmlns:a16="http://schemas.microsoft.com/office/drawing/2014/main" id="{278A7AC3-987A-E23C-7758-E236384CBD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5678D-932E-3F71-957F-47CB07A27741}"/>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15856027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Slide">
    <p:bg>
      <p:bgPr>
        <a:gradFill flip="none" rotWithShape="1">
          <a:gsLst>
            <a:gs pos="0">
              <a:schemeClr val="accent2">
                <a:lumMod val="20000"/>
                <a:lumOff val="80000"/>
              </a:schemeClr>
            </a:gs>
            <a:gs pos="17000">
              <a:schemeClr val="accent3">
                <a:lumMod val="45000"/>
                <a:lumOff val="55000"/>
              </a:schemeClr>
            </a:gs>
            <a:gs pos="45000">
              <a:schemeClr val="tx1"/>
            </a:gs>
          </a:gsLst>
          <a:lin ang="54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6E78A-725B-4303-88D3-994827D1F142}"/>
              </a:ext>
            </a:extLst>
          </p:cNvPr>
          <p:cNvSpPr>
            <a:spLocks noGrp="1"/>
          </p:cNvSpPr>
          <p:nvPr>
            <p:ph type="ctrTitle"/>
          </p:nvPr>
        </p:nvSpPr>
        <p:spPr>
          <a:xfrm>
            <a:off x="3781427" y="573087"/>
            <a:ext cx="7953376" cy="2387600"/>
          </a:xfrm>
        </p:spPr>
        <p:txBody>
          <a:bodyPr anchor="b"/>
          <a:lstStyle>
            <a:lvl1pPr algn="l">
              <a:defRPr sz="6000">
                <a:solidFill>
                  <a:schemeClr val="accent2"/>
                </a:solidFill>
              </a:defRPr>
            </a:lvl1pPr>
          </a:lstStyle>
          <a:p>
            <a:r>
              <a:rPr lang="en-US"/>
              <a:t>Click to edit Master title style</a:t>
            </a:r>
          </a:p>
        </p:txBody>
      </p:sp>
      <p:sp>
        <p:nvSpPr>
          <p:cNvPr id="3" name="Subtitle 2">
            <a:extLst>
              <a:ext uri="{FF2B5EF4-FFF2-40B4-BE49-F238E27FC236}">
                <a16:creationId xmlns:a16="http://schemas.microsoft.com/office/drawing/2014/main" id="{7E8B2107-E2C1-46A7-9F8E-E87C6646D210}"/>
              </a:ext>
            </a:extLst>
          </p:cNvPr>
          <p:cNvSpPr>
            <a:spLocks noGrp="1"/>
          </p:cNvSpPr>
          <p:nvPr>
            <p:ph type="subTitle" idx="1"/>
          </p:nvPr>
        </p:nvSpPr>
        <p:spPr>
          <a:xfrm>
            <a:off x="3781427" y="3052761"/>
            <a:ext cx="7953376" cy="1655763"/>
          </a:xfrm>
        </p:spPr>
        <p:txBody>
          <a:bodyPr/>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5" name="Rectangle 14">
            <a:extLst>
              <a:ext uri="{FF2B5EF4-FFF2-40B4-BE49-F238E27FC236}">
                <a16:creationId xmlns:a16="http://schemas.microsoft.com/office/drawing/2014/main" id="{0405585A-EABD-49A0-9B03-6179FDD0F3DD}"/>
              </a:ext>
            </a:extLst>
          </p:cNvPr>
          <p:cNvSpPr/>
          <p:nvPr/>
        </p:nvSpPr>
        <p:spPr>
          <a:xfrm>
            <a:off x="457199" y="0"/>
            <a:ext cx="2743200" cy="5705475"/>
          </a:xfrm>
          <a:prstGeom prst="rect">
            <a:avLst/>
          </a:prstGeom>
          <a:gradFill flip="none" rotWithShape="1">
            <a:gsLst>
              <a:gs pos="0">
                <a:schemeClr val="accent6"/>
              </a:gs>
              <a:gs pos="49000">
                <a:schemeClr val="accent6">
                  <a:lumMod val="97000"/>
                  <a:lumOff val="3000"/>
                </a:schemeClr>
              </a:gs>
              <a:gs pos="100000">
                <a:schemeClr val="tx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6" name="Picture 15" descr="A picture containing text, clipart&#10;&#10;Description automatically generated">
            <a:extLst>
              <a:ext uri="{FF2B5EF4-FFF2-40B4-BE49-F238E27FC236}">
                <a16:creationId xmlns:a16="http://schemas.microsoft.com/office/drawing/2014/main" id="{BC5537AA-BE1B-47BD-AC62-7D7C12C5C30C}"/>
              </a:ext>
            </a:extLst>
          </p:cNvPr>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683582" y="4424365"/>
            <a:ext cx="2290436" cy="817561"/>
          </a:xfrm>
          <a:prstGeom prst="rect">
            <a:avLst/>
          </a:prstGeom>
        </p:spPr>
      </p:pic>
      <p:sp>
        <p:nvSpPr>
          <p:cNvPr id="21" name="Text Placeholder 20">
            <a:extLst>
              <a:ext uri="{FF2B5EF4-FFF2-40B4-BE49-F238E27FC236}">
                <a16:creationId xmlns:a16="http://schemas.microsoft.com/office/drawing/2014/main" id="{CA74C4EA-65EC-41B3-8B25-F6CC4C83B935}"/>
              </a:ext>
            </a:extLst>
          </p:cNvPr>
          <p:cNvSpPr>
            <a:spLocks noGrp="1"/>
          </p:cNvSpPr>
          <p:nvPr>
            <p:ph type="body" sz="quarter" idx="10" hasCustomPrompt="1"/>
          </p:nvPr>
        </p:nvSpPr>
        <p:spPr>
          <a:xfrm>
            <a:off x="3781425" y="5241925"/>
            <a:ext cx="7953376" cy="644527"/>
          </a:xfrm>
        </p:spPr>
        <p:txBody>
          <a:bodyPr anchor="b">
            <a:normAutofit/>
          </a:bodyPr>
          <a:lstStyle>
            <a:lvl1pPr marL="0" indent="0">
              <a:buNone/>
              <a:defRPr sz="1800">
                <a:solidFill>
                  <a:schemeClr val="bg1"/>
                </a:solidFill>
              </a:defRPr>
            </a:lvl1pPr>
          </a:lstStyle>
          <a:p>
            <a:pPr lvl="0"/>
            <a:r>
              <a:rPr lang="en-US"/>
              <a:t>Click to add Date</a:t>
            </a:r>
          </a:p>
        </p:txBody>
      </p:sp>
      <p:pic>
        <p:nvPicPr>
          <p:cNvPr id="23" name="Graphic 22">
            <a:extLst>
              <a:ext uri="{FF2B5EF4-FFF2-40B4-BE49-F238E27FC236}">
                <a16:creationId xmlns:a16="http://schemas.microsoft.com/office/drawing/2014/main" id="{A1A83258-79C6-41F0-9C60-C938F3D708AB}"/>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618" t="-3389" r="618"/>
          <a:stretch/>
        </p:blipFill>
        <p:spPr>
          <a:xfrm>
            <a:off x="0" y="6362700"/>
            <a:ext cx="12192000" cy="290397"/>
          </a:xfrm>
          <a:prstGeom prst="rect">
            <a:avLst/>
          </a:prstGeom>
        </p:spPr>
      </p:pic>
    </p:spTree>
    <p:extLst>
      <p:ext uri="{BB962C8B-B14F-4D97-AF65-F5344CB8AC3E}">
        <p14:creationId xmlns:p14="http://schemas.microsoft.com/office/powerpoint/2010/main" val="2352408738"/>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Non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23273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D47FA-3850-1BD6-411D-1592E2CC8B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F10268-E5A1-E6A7-0723-079D8C769D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67A7B9-C1F7-EB75-32D8-2FAE3DCDD9DD}"/>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5" name="Footer Placeholder 4">
            <a:extLst>
              <a:ext uri="{FF2B5EF4-FFF2-40B4-BE49-F238E27FC236}">
                <a16:creationId xmlns:a16="http://schemas.microsoft.com/office/drawing/2014/main" id="{278A7AC3-987A-E23C-7758-E236384CBD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5678D-932E-3F71-957F-47CB07A27741}"/>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3856702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AC881-836A-AF25-EE38-7C52DA54EC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3912C3-81B7-5FB1-A500-86E2CB758E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3B059F-4BD9-936D-52FC-3F07C11E8464}"/>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5" name="Footer Placeholder 4">
            <a:extLst>
              <a:ext uri="{FF2B5EF4-FFF2-40B4-BE49-F238E27FC236}">
                <a16:creationId xmlns:a16="http://schemas.microsoft.com/office/drawing/2014/main" id="{6429FBC3-FEA6-9CB1-9489-570796A0EC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36BE1-C1FF-F388-3790-C86DBF8447A3}"/>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41217851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D53D8-CD30-A86F-A908-DD74F51E63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30FF2E-3524-EEBD-409D-E1AED29FAB1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73102A-8AFA-7631-832A-D355055C45AE}"/>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5" name="Footer Placeholder 4">
            <a:extLst>
              <a:ext uri="{FF2B5EF4-FFF2-40B4-BE49-F238E27FC236}">
                <a16:creationId xmlns:a16="http://schemas.microsoft.com/office/drawing/2014/main" id="{3ECC109E-0052-CFB1-54D4-8BA48D6745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A073BC-05E5-5D5A-03E9-0A12326AE11B}"/>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4536522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6FA46-FF62-7F62-41DB-BFF0131CEF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01BF98-9563-F0E1-5EC6-BAA147066D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A76DA4-2345-24D3-DA76-9E6B2DDCC3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A2FE1D-4849-F5E6-0814-183579C539F1}"/>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6" name="Footer Placeholder 5">
            <a:extLst>
              <a:ext uri="{FF2B5EF4-FFF2-40B4-BE49-F238E27FC236}">
                <a16:creationId xmlns:a16="http://schemas.microsoft.com/office/drawing/2014/main" id="{D1C2DACB-AC78-D877-B0C5-AC14696C75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1A97DB-8714-6240-385D-08EA9E3763DF}"/>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9387620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E3479-958A-4153-B85F-E505F384E1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B956F7-AD6F-97AB-87D8-6BD553EEA5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2A9822-CBA2-C811-209A-91BB084DAA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F73DB4-9440-D5A8-7945-51AA531CA4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AE5F52-2EB1-8D85-B653-F9955096C8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3EDBB4-021A-A883-5BF3-C68FCEAD1745}"/>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8" name="Footer Placeholder 7">
            <a:extLst>
              <a:ext uri="{FF2B5EF4-FFF2-40B4-BE49-F238E27FC236}">
                <a16:creationId xmlns:a16="http://schemas.microsoft.com/office/drawing/2014/main" id="{F7B899A2-048E-7671-BE0E-020CF722FB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65198C-2297-314B-90C3-454876C6DD74}"/>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36624205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A425A-C81D-9106-47A1-575EDCCC71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812390-6A6E-5BA5-EF1D-33AEFF6BB746}"/>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4" name="Footer Placeholder 3">
            <a:extLst>
              <a:ext uri="{FF2B5EF4-FFF2-40B4-BE49-F238E27FC236}">
                <a16:creationId xmlns:a16="http://schemas.microsoft.com/office/drawing/2014/main" id="{C98047CF-2F23-70B7-9A5F-B14FEB8B2E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47FAEB-F185-8832-40AB-57B6EC399614}"/>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38702394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0B2BA0-E0F3-9C4C-CAC5-C7198D8B74CD}"/>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3" name="Footer Placeholder 2">
            <a:extLst>
              <a:ext uri="{FF2B5EF4-FFF2-40B4-BE49-F238E27FC236}">
                <a16:creationId xmlns:a16="http://schemas.microsoft.com/office/drawing/2014/main" id="{0DB67D72-3D6E-7F65-2A1B-F8244DA2C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036BAF-87E1-F794-2302-FF9BB443572E}"/>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41510356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638EF-C3CF-DE12-1975-B7C877A14D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13D63C-0FA5-65E7-57FA-46853ED3C7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58CE1A-3B40-56D7-01AF-747F1F8A66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AB8823-E16B-7A47-6F38-16F788CCBFBC}"/>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6" name="Footer Placeholder 5">
            <a:extLst>
              <a:ext uri="{FF2B5EF4-FFF2-40B4-BE49-F238E27FC236}">
                <a16:creationId xmlns:a16="http://schemas.microsoft.com/office/drawing/2014/main" id="{F11CB012-1702-9F4B-B455-B1303EA738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EF4B7D-B9CC-45B8-BBD8-0FB0A101DEFD}"/>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32016585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CF1B-929E-D407-B99E-A641D9DF83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4D7941-F487-DF51-A51E-134181830D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BA07B7-DDBE-6930-6432-DD7283D480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463705-FC52-3B48-3039-43BC11AF1868}"/>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6" name="Footer Placeholder 5">
            <a:extLst>
              <a:ext uri="{FF2B5EF4-FFF2-40B4-BE49-F238E27FC236}">
                <a16:creationId xmlns:a16="http://schemas.microsoft.com/office/drawing/2014/main" id="{13DF2754-D885-571F-8423-D485D05D7C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067FE6-C02E-6BEC-04E6-E5B2658B8D0C}"/>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24520829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9A58-F332-2F38-7943-9CADF08C64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B9C246-4687-3D8B-8F4F-23C9003908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01B190-F2A2-D5EA-4B3E-FDC4A8516844}"/>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5" name="Footer Placeholder 4">
            <a:extLst>
              <a:ext uri="{FF2B5EF4-FFF2-40B4-BE49-F238E27FC236}">
                <a16:creationId xmlns:a16="http://schemas.microsoft.com/office/drawing/2014/main" id="{E92295C7-418D-C6DF-07DF-E040AD42B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126383-EE6A-0153-0E6C-C28A617F5881}"/>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42731016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1E699E-AC6E-9866-3475-2DA963EE25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EAE8CC-E7F2-C40F-EE5E-F858B1E587F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C31566-C3B7-0D85-FAAB-7F8E9FB05F01}"/>
              </a:ext>
            </a:extLst>
          </p:cNvPr>
          <p:cNvSpPr>
            <a:spLocks noGrp="1"/>
          </p:cNvSpPr>
          <p:nvPr>
            <p:ph type="dt" sz="half" idx="10"/>
          </p:nvPr>
        </p:nvSpPr>
        <p:spPr/>
        <p:txBody>
          <a:bodyPr/>
          <a:lstStyle/>
          <a:p>
            <a:fld id="{DC9AEF7B-5E8A-4E88-BE70-0C5DF7414844}" type="datetimeFigureOut">
              <a:rPr lang="en-US" smtClean="0"/>
              <a:t>10/27/2026</a:t>
            </a:fld>
            <a:endParaRPr lang="en-US"/>
          </a:p>
        </p:txBody>
      </p:sp>
      <p:sp>
        <p:nvSpPr>
          <p:cNvPr id="5" name="Footer Placeholder 4">
            <a:extLst>
              <a:ext uri="{FF2B5EF4-FFF2-40B4-BE49-F238E27FC236}">
                <a16:creationId xmlns:a16="http://schemas.microsoft.com/office/drawing/2014/main" id="{5E6ECAA5-1543-D051-4564-8F86A7044D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2A5E09-7334-A9D2-D2C9-B3F5295F5498}"/>
              </a:ext>
            </a:extLst>
          </p:cNvPr>
          <p:cNvSpPr>
            <a:spLocks noGrp="1"/>
          </p:cNvSpPr>
          <p:nvPr>
            <p:ph type="sldNum" sz="quarter" idx="12"/>
          </p:nvPr>
        </p:nvSpPr>
        <p:spPr/>
        <p:txBody>
          <a:bodyPr/>
          <a:lstStyle/>
          <a:p>
            <a:fld id="{5E2AF506-EC84-47D5-990A-14CDC4EF6971}" type="slidenum">
              <a:rPr lang="en-US" smtClean="0"/>
              <a:t>‹#›</a:t>
            </a:fld>
            <a:endParaRPr lang="en-US"/>
          </a:p>
        </p:txBody>
      </p:sp>
    </p:spTree>
    <p:extLst>
      <p:ext uri="{BB962C8B-B14F-4D97-AF65-F5344CB8AC3E}">
        <p14:creationId xmlns:p14="http://schemas.microsoft.com/office/powerpoint/2010/main" val="353754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F27F3A-B3E9-41ED-AF8F-A365F10BB65F}" type="slidenum">
              <a:rPr lang="en-US" smtClean="0"/>
              <a:t>‹#›</a:t>
            </a:fld>
            <a:endParaRPr lang="en-US"/>
          </a:p>
        </p:txBody>
      </p:sp>
    </p:spTree>
    <p:extLst>
      <p:ext uri="{BB962C8B-B14F-4D97-AF65-F5344CB8AC3E}">
        <p14:creationId xmlns:p14="http://schemas.microsoft.com/office/powerpoint/2010/main" val="45146069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80" r:id="rId3"/>
    <p:sldLayoutId id="2147483681" r:id="rId4"/>
    <p:sldLayoutId id="2147483682" r:id="rId5"/>
    <p:sldLayoutId id="2147483688" r:id="rId6"/>
    <p:sldLayoutId id="2147483689" r:id="rId7"/>
    <p:sldLayoutId id="2147483683" r:id="rId8"/>
    <p:sldLayoutId id="2147483695" r:id="rId9"/>
    <p:sldLayoutId id="2147483696" r:id="rId10"/>
    <p:sldLayoutId id="2147483684" r:id="rId11"/>
    <p:sldLayoutId id="2147483697" r:id="rId12"/>
    <p:sldLayoutId id="2147483698" r:id="rId13"/>
    <p:sldLayoutId id="2147483685" r:id="rId14"/>
    <p:sldLayoutId id="2147483686" r:id="rId15"/>
    <p:sldLayoutId id="2147483687" r:id="rId16"/>
    <p:sldLayoutId id="2147483699" r:id="rId17"/>
    <p:sldLayoutId id="2147483700" r:id="rId18"/>
    <p:sldLayoutId id="2147483701"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44F09B-D7FF-2FCB-2715-C59CA0C16E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96E5D8-929C-1EE0-65DC-9D546D14A7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95D24B-B9F2-3DCE-B0F5-503D8D4086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C9AEF7B-5E8A-4E88-BE70-0C5DF7414844}" type="datetimeFigureOut">
              <a:rPr lang="en-US" smtClean="0"/>
              <a:t>10/27/2026</a:t>
            </a:fld>
            <a:endParaRPr lang="en-US"/>
          </a:p>
        </p:txBody>
      </p:sp>
      <p:sp>
        <p:nvSpPr>
          <p:cNvPr id="5" name="Footer Placeholder 4">
            <a:extLst>
              <a:ext uri="{FF2B5EF4-FFF2-40B4-BE49-F238E27FC236}">
                <a16:creationId xmlns:a16="http://schemas.microsoft.com/office/drawing/2014/main" id="{DB4A1034-B8FF-5FD5-0103-181453B379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E5C44F0-BBA2-2D2F-5581-A4EC390618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2AF506-EC84-47D5-990A-14CDC4EF6971}" type="slidenum">
              <a:rPr lang="en-US" smtClean="0"/>
              <a:t>‹#›</a:t>
            </a:fld>
            <a:endParaRPr lang="en-US"/>
          </a:p>
        </p:txBody>
      </p:sp>
    </p:spTree>
    <p:extLst>
      <p:ext uri="{BB962C8B-B14F-4D97-AF65-F5344CB8AC3E}">
        <p14:creationId xmlns:p14="http://schemas.microsoft.com/office/powerpoint/2010/main" val="2052264781"/>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hyperlink" Target="https://edocs.deq.nc.gov/MitigationServices/DocView.aspx?dbid=0&amp;id=7625&amp;repo=MitigationServices&amp;utm_medium=email&amp;utm_source=govdelivery&amp;cr=1"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0.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17.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4.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jpe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mailto:suna.morkoc@deq.nc.gov" TargetMode="External"/><Relationship Id="rId3" Type="http://schemas.openxmlformats.org/officeDocument/2006/relationships/image" Target="../media/image10.jpeg"/><Relationship Id="rId7" Type="http://schemas.openxmlformats.org/officeDocument/2006/relationships/hyperlink" Target="mailto:melanie.lander@deq.nc.gov" TargetMode="External"/><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hyperlink" Target="mailto:jessica.gray@deq.nc.gov" TargetMode="External"/><Relationship Id="rId5" Type="http://schemas.openxmlformats.org/officeDocument/2006/relationships/hyperlink" Target="mailto:brad.connell@deq.nc.gov" TargetMode="External"/><Relationship Id="rId10" Type="http://schemas.openxmlformats.org/officeDocument/2006/relationships/hyperlink" Target="mailto:corey.halbert@deq.nc.gov" TargetMode="External"/><Relationship Id="rId4" Type="http://schemas.openxmlformats.org/officeDocument/2006/relationships/hyperlink" Target="mailto:stuart.brown@deq.nc.gov" TargetMode="External"/><Relationship Id="rId9" Type="http://schemas.openxmlformats.org/officeDocument/2006/relationships/hyperlink" Target="mailto:shana.shapiro@deq.n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72357" y="3334386"/>
            <a:ext cx="10727278" cy="713497"/>
          </a:xfrm>
        </p:spPr>
        <p:txBody>
          <a:bodyPr>
            <a:noAutofit/>
          </a:bodyPr>
          <a:lstStyle/>
          <a:p>
            <a:pPr algn="r">
              <a:lnSpc>
                <a:spcPct val="150000"/>
              </a:lnSpc>
            </a:pPr>
            <a:r>
              <a:rPr lang="en-US" sz="4000" dirty="0">
                <a:ea typeface="Source Sans Pro"/>
              </a:rPr>
              <a:t>North Carolina Flood Resiliency Blueprint</a:t>
            </a:r>
            <a:br>
              <a:rPr lang="en-US" sz="4000" dirty="0">
                <a:ea typeface="Source Sans Pro"/>
              </a:rPr>
            </a:br>
            <a:r>
              <a:rPr lang="en-US" sz="3200" dirty="0">
                <a:ea typeface="Source Sans Pro"/>
              </a:rPr>
              <a:t> Coastal </a:t>
            </a:r>
            <a:r>
              <a:rPr lang="en-US" sz="3200">
                <a:ea typeface="Source Sans Pro"/>
              </a:rPr>
              <a:t>Resources Commission</a:t>
            </a:r>
            <a:endParaRPr lang="en-US" sz="3200" dirty="0">
              <a:cs typeface="Times New Roman"/>
            </a:endParaRPr>
          </a:p>
        </p:txBody>
      </p:sp>
    </p:spTree>
    <p:extLst>
      <p:ext uri="{BB962C8B-B14F-4D97-AF65-F5344CB8AC3E}">
        <p14:creationId xmlns:p14="http://schemas.microsoft.com/office/powerpoint/2010/main" val="2740523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42BB9-8E15-B572-A95E-959B6DE7E310}"/>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DF63F66-B19B-0428-5FAA-8E6401B0C2DB}"/>
              </a:ext>
            </a:extLst>
          </p:cNvPr>
          <p:cNvSpPr>
            <a:spLocks noGrp="1"/>
          </p:cNvSpPr>
          <p:nvPr>
            <p:ph idx="1"/>
          </p:nvPr>
        </p:nvSpPr>
        <p:spPr>
          <a:xfrm>
            <a:off x="291025" y="1344686"/>
            <a:ext cx="5589749" cy="3870150"/>
          </a:xfrm>
        </p:spPr>
        <p:txBody>
          <a:bodyPr vert="horz" lIns="91440" tIns="45720" rIns="91440" bIns="45720" rtlCol="0" anchor="t">
            <a:normAutofit fontScale="92500" lnSpcReduction="20000"/>
          </a:bodyPr>
          <a:lstStyle/>
          <a:p>
            <a:pPr marL="0" indent="0">
              <a:buNone/>
            </a:pPr>
            <a:endParaRPr lang="en-US" sz="2400" dirty="0">
              <a:solidFill>
                <a:schemeClr val="tx1"/>
              </a:solidFill>
              <a:latin typeface="Aptos"/>
            </a:endParaRPr>
          </a:p>
          <a:p>
            <a:pPr marL="0" indent="0">
              <a:buNone/>
            </a:pPr>
            <a:r>
              <a:rPr lang="en-US" sz="2400" dirty="0">
                <a:solidFill>
                  <a:schemeClr val="tx1"/>
                </a:solidFill>
                <a:latin typeface="Aptos"/>
              </a:rPr>
              <a:t>Goals:</a:t>
            </a:r>
          </a:p>
          <a:p>
            <a:r>
              <a:rPr lang="en-US" sz="2400" dirty="0">
                <a:solidFill>
                  <a:schemeClr val="tx1"/>
                </a:solidFill>
                <a:latin typeface="Aptos"/>
              </a:rPr>
              <a:t>Increase community resilience to flooding</a:t>
            </a:r>
          </a:p>
          <a:p>
            <a:r>
              <a:rPr lang="en-US" sz="2400" dirty="0">
                <a:solidFill>
                  <a:schemeClr val="tx1"/>
                </a:solidFill>
                <a:latin typeface="Aptos"/>
              </a:rPr>
              <a:t>Serve as the backbone of State flood planning</a:t>
            </a:r>
          </a:p>
          <a:p>
            <a:r>
              <a:rPr lang="en-US" sz="2400" dirty="0">
                <a:solidFill>
                  <a:schemeClr val="tx1"/>
                </a:solidFill>
                <a:latin typeface="Aptos"/>
              </a:rPr>
              <a:t>Reduce the cost and complexity for local governments in the planning and implementation of flood risk reduction projects</a:t>
            </a:r>
          </a:p>
          <a:p>
            <a:r>
              <a:rPr lang="en-US" sz="2400" dirty="0">
                <a:solidFill>
                  <a:schemeClr val="tx1"/>
                </a:solidFill>
                <a:latin typeface="Aptos"/>
              </a:rPr>
              <a:t>Should ultimately lead to a </a:t>
            </a:r>
            <a:r>
              <a:rPr lang="en-US" sz="2400" b="1" dirty="0">
                <a:solidFill>
                  <a:schemeClr val="tx1"/>
                </a:solidFill>
                <a:latin typeface="Aptos"/>
              </a:rPr>
              <a:t>prioritized set of projects</a:t>
            </a:r>
            <a:r>
              <a:rPr lang="en-US" sz="2400" dirty="0">
                <a:solidFill>
                  <a:schemeClr val="tx1"/>
                </a:solidFill>
                <a:latin typeface="Aptos"/>
              </a:rPr>
              <a:t> and funding strategies that the State can implement.</a:t>
            </a:r>
          </a:p>
        </p:txBody>
      </p:sp>
      <p:sp>
        <p:nvSpPr>
          <p:cNvPr id="2" name="Slide Number Placeholder 1">
            <a:extLst>
              <a:ext uri="{FF2B5EF4-FFF2-40B4-BE49-F238E27FC236}">
                <a16:creationId xmlns:a16="http://schemas.microsoft.com/office/drawing/2014/main" id="{520B0939-AB9E-B7B5-2768-90B7B262AD6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D7C8F664-7930-AE67-1891-24D11333D98E}"/>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3" name="TextBox 2">
            <a:extLst>
              <a:ext uri="{FF2B5EF4-FFF2-40B4-BE49-F238E27FC236}">
                <a16:creationId xmlns:a16="http://schemas.microsoft.com/office/drawing/2014/main" id="{6ED6531E-B4EB-535C-5369-BE999C9432E9}"/>
              </a:ext>
            </a:extLst>
          </p:cNvPr>
          <p:cNvSpPr txBox="1"/>
          <p:nvPr/>
        </p:nvSpPr>
        <p:spPr>
          <a:xfrm>
            <a:off x="286991" y="5492976"/>
            <a:ext cx="11618017"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12529"/>
                </a:solidFill>
                <a:effectLst/>
                <a:uLnTx/>
                <a:uFillTx/>
                <a:latin typeface="Aptos"/>
                <a:ea typeface="+mn-ea"/>
                <a:cs typeface="+mn-cs"/>
              </a:rPr>
              <a:t>Targeted River Basins:</a:t>
            </a:r>
            <a:r>
              <a:rPr kumimoji="0" lang="en-US" sz="2000" b="0" i="0" u="none" strike="noStrike" kern="1200" cap="none" spc="0" normalizeH="0" baseline="0" noProof="0">
                <a:ln>
                  <a:noFill/>
                </a:ln>
                <a:solidFill>
                  <a:srgbClr val="212529"/>
                </a:solidFill>
                <a:effectLst/>
                <a:uLnTx/>
                <a:uFillTx/>
                <a:latin typeface="Aptos"/>
                <a:ea typeface="+mn-ea"/>
                <a:cs typeface="+mn-cs"/>
              </a:rPr>
              <a:t> Neuse, Cape Fear, Lumber, Tar-Pamlico, White Oak, and French Broad</a:t>
            </a:r>
          </a:p>
        </p:txBody>
      </p:sp>
      <p:pic>
        <p:nvPicPr>
          <p:cNvPr id="1026" name="Picture 2">
            <a:extLst>
              <a:ext uri="{FF2B5EF4-FFF2-40B4-BE49-F238E27FC236}">
                <a16:creationId xmlns:a16="http://schemas.microsoft.com/office/drawing/2014/main" id="{F2EB5934-D8B6-0BB4-945D-D6E1C1993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0774" y="1907813"/>
            <a:ext cx="6153644" cy="27438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picture containing text, clipart, sign&#10;&#10;AI-generated content may be incorrect.">
            <a:extLst>
              <a:ext uri="{FF2B5EF4-FFF2-40B4-BE49-F238E27FC236}">
                <a16:creationId xmlns:a16="http://schemas.microsoft.com/office/drawing/2014/main" id="{9387844E-6198-6AE4-A545-16CA4365C4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Tree>
    <p:extLst>
      <p:ext uri="{BB962C8B-B14F-4D97-AF65-F5344CB8AC3E}">
        <p14:creationId xmlns:p14="http://schemas.microsoft.com/office/powerpoint/2010/main" val="1549956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21EF8-BE14-96D3-2869-44EC6BE86DC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FCE8A96-C766-1606-3337-EA44D54772EA}"/>
              </a:ext>
            </a:extLst>
          </p:cNvPr>
          <p:cNvPicPr>
            <a:picLocks noChangeAspect="1"/>
          </p:cNvPicPr>
          <p:nvPr/>
        </p:nvPicPr>
        <p:blipFill>
          <a:blip r:embed="rId3"/>
          <a:stretch>
            <a:fillRect/>
          </a:stretch>
        </p:blipFill>
        <p:spPr>
          <a:xfrm>
            <a:off x="986028" y="1673116"/>
            <a:ext cx="4924044" cy="4615627"/>
          </a:xfrm>
          <a:prstGeom prst="rect">
            <a:avLst/>
          </a:prstGeom>
          <a:solidFill>
            <a:srgbClr val="5AA48D"/>
          </a:solidFill>
        </p:spPr>
      </p:pic>
      <p:sp>
        <p:nvSpPr>
          <p:cNvPr id="5" name="TextBox 4">
            <a:extLst>
              <a:ext uri="{FF2B5EF4-FFF2-40B4-BE49-F238E27FC236}">
                <a16:creationId xmlns:a16="http://schemas.microsoft.com/office/drawing/2014/main" id="{6558E015-C4A5-327C-0696-E0CD8221B71D}"/>
              </a:ext>
            </a:extLst>
          </p:cNvPr>
          <p:cNvSpPr txBox="1"/>
          <p:nvPr/>
        </p:nvSpPr>
        <p:spPr>
          <a:xfrm>
            <a:off x="6194680" y="1987455"/>
            <a:ext cx="5651373" cy="37856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1F497D">
                  <a:lumMod val="75000"/>
                </a:srgbClr>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F497D">
                    <a:lumMod val="75000"/>
                  </a:srgbClr>
                </a:solidFill>
                <a:effectLst/>
                <a:uLnTx/>
                <a:uFillTx/>
                <a:latin typeface="Aptos" panose="020B0004020202020204" pitchFamily="34" charset="0"/>
                <a:ea typeface="+mn-ea"/>
                <a:cs typeface="+mn-cs"/>
              </a:rPr>
              <a:t>Provide local governments, the state, and partners with the </a:t>
            </a:r>
            <a:r>
              <a:rPr kumimoji="0" lang="en-US" sz="2400" b="1" i="0" u="none" strike="noStrike" kern="1200" cap="none" spc="0" normalizeH="0" baseline="0" noProof="0" dirty="0">
                <a:ln>
                  <a:noFill/>
                </a:ln>
                <a:solidFill>
                  <a:srgbClr val="1F497D">
                    <a:lumMod val="75000"/>
                  </a:srgbClr>
                </a:solidFill>
                <a:effectLst/>
                <a:uLnTx/>
                <a:uFillTx/>
                <a:latin typeface="Aptos" panose="020B0004020202020204" pitchFamily="34" charset="0"/>
                <a:ea typeface="+mn-ea"/>
                <a:cs typeface="+mn-cs"/>
              </a:rPr>
              <a:t>data, tools</a:t>
            </a:r>
            <a:r>
              <a:rPr kumimoji="0" lang="en-US" sz="2400" b="0" i="0" u="none" strike="noStrike" kern="1200" cap="none" spc="0" normalizeH="0" baseline="0" noProof="0" dirty="0">
                <a:ln>
                  <a:noFill/>
                </a:ln>
                <a:solidFill>
                  <a:srgbClr val="1F497D">
                    <a:lumMod val="75000"/>
                  </a:srgbClr>
                </a:solidFill>
                <a:effectLst/>
                <a:uLnTx/>
                <a:uFillTx/>
                <a:latin typeface="Aptos" panose="020B0004020202020204" pitchFamily="34" charset="0"/>
                <a:ea typeface="+mn-ea"/>
                <a:cs typeface="+mn-cs"/>
              </a:rPr>
              <a:t>, and </a:t>
            </a:r>
            <a:r>
              <a:rPr kumimoji="0" lang="en-US" sz="2400" b="1" i="0" u="none" strike="noStrike" kern="1200" cap="none" spc="0" normalizeH="0" baseline="0" noProof="0" dirty="0">
                <a:ln>
                  <a:noFill/>
                </a:ln>
                <a:solidFill>
                  <a:srgbClr val="1F497D">
                    <a:lumMod val="75000"/>
                  </a:srgbClr>
                </a:solidFill>
                <a:effectLst/>
                <a:uLnTx/>
                <a:uFillTx/>
                <a:latin typeface="Aptos" panose="020B0004020202020204" pitchFamily="34" charset="0"/>
                <a:ea typeface="+mn-ea"/>
                <a:cs typeface="+mn-cs"/>
              </a:rPr>
              <a:t>support</a:t>
            </a:r>
            <a:r>
              <a:rPr kumimoji="0" lang="en-US" sz="2400" b="0" i="0" u="none" strike="noStrike" kern="1200" cap="none" spc="0" normalizeH="0" baseline="0" noProof="0" dirty="0">
                <a:ln>
                  <a:noFill/>
                </a:ln>
                <a:solidFill>
                  <a:srgbClr val="1F497D">
                    <a:lumMod val="75000"/>
                  </a:srgbClr>
                </a:solidFill>
                <a:effectLst/>
                <a:uLnTx/>
                <a:uFillTx/>
                <a:latin typeface="Aptos" panose="020B0004020202020204" pitchFamily="34" charset="0"/>
                <a:ea typeface="+mn-ea"/>
                <a:cs typeface="+mn-cs"/>
              </a:rPr>
              <a:t> to guide investments that minimize the cost and disruption of future flooding.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1F497D">
                  <a:lumMod val="75000"/>
                </a:srgbClr>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F497D">
                    <a:lumMod val="75000"/>
                  </a:srgbClr>
                </a:solidFill>
                <a:effectLst/>
                <a:uLnTx/>
                <a:uFillTx/>
                <a:latin typeface="Aptos" panose="020B0004020202020204" pitchFamily="34" charset="0"/>
                <a:ea typeface="+mn-ea"/>
                <a:cs typeface="+mn-cs"/>
              </a:rPr>
              <a:t>Strategically </a:t>
            </a:r>
            <a:r>
              <a:rPr kumimoji="0" lang="en-US" sz="2400" b="1" i="0" u="none" strike="noStrike" kern="1200" cap="none" spc="0" normalizeH="0" baseline="0" noProof="0" dirty="0">
                <a:ln>
                  <a:noFill/>
                </a:ln>
                <a:solidFill>
                  <a:srgbClr val="1F497D">
                    <a:lumMod val="75000"/>
                  </a:srgbClr>
                </a:solidFill>
                <a:effectLst/>
                <a:uLnTx/>
                <a:uFillTx/>
                <a:latin typeface="Aptos" panose="020B0004020202020204" pitchFamily="34" charset="0"/>
                <a:ea typeface="+mn-ea"/>
                <a:cs typeface="+mn-cs"/>
              </a:rPr>
              <a:t>fund</a:t>
            </a:r>
            <a:r>
              <a:rPr kumimoji="0" lang="en-US" sz="2400" b="0" i="0" u="none" strike="noStrike" kern="1200" cap="none" spc="0" normalizeH="0" baseline="0" noProof="0" dirty="0">
                <a:ln>
                  <a:noFill/>
                </a:ln>
                <a:solidFill>
                  <a:srgbClr val="1F497D">
                    <a:lumMod val="75000"/>
                  </a:srgbClr>
                </a:solidFill>
                <a:effectLst/>
                <a:uLnTx/>
                <a:uFillTx/>
                <a:latin typeface="Aptos" panose="020B0004020202020204" pitchFamily="34" charset="0"/>
                <a:ea typeface="+mn-ea"/>
                <a:cs typeface="+mn-cs"/>
              </a:rPr>
              <a:t> priority projects, addressing gaps in current mitigation efforts.</a:t>
            </a:r>
          </a:p>
        </p:txBody>
      </p:sp>
      <p:pic>
        <p:nvPicPr>
          <p:cNvPr id="9" name="Picture 8" descr="A picture containing text, clipart, sign&#10;&#10;AI-generated content may be incorrect.">
            <a:extLst>
              <a:ext uri="{FF2B5EF4-FFF2-40B4-BE49-F238E27FC236}">
                <a16:creationId xmlns:a16="http://schemas.microsoft.com/office/drawing/2014/main" id="{D812DECB-2742-25B5-5E8F-4F61F20892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Tree>
    <p:extLst>
      <p:ext uri="{BB962C8B-B14F-4D97-AF65-F5344CB8AC3E}">
        <p14:creationId xmlns:p14="http://schemas.microsoft.com/office/powerpoint/2010/main" val="3945425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9BF6B-4551-6E08-F136-225F3E90B366}"/>
            </a:ext>
          </a:extLst>
        </p:cNvPr>
        <p:cNvGrpSpPr/>
        <p:nvPr/>
      </p:nvGrpSpPr>
      <p:grpSpPr>
        <a:xfrm>
          <a:off x="0" y="0"/>
          <a:ext cx="0" cy="0"/>
          <a:chOff x="0" y="0"/>
          <a:chExt cx="0" cy="0"/>
        </a:xfrm>
      </p:grpSpPr>
      <p:pic>
        <p:nvPicPr>
          <p:cNvPr id="6" name="Picture 5" descr="Shape, rectangle&#10;&#10;AI-generated content may be incorrect.">
            <a:extLst>
              <a:ext uri="{FF2B5EF4-FFF2-40B4-BE49-F238E27FC236}">
                <a16:creationId xmlns:a16="http://schemas.microsoft.com/office/drawing/2014/main" id="{CE1A61F8-C62D-77F1-C19B-AAC6F4E28017}"/>
              </a:ext>
            </a:extLst>
          </p:cNvPr>
          <p:cNvPicPr>
            <a:picLocks noChangeAspect="1"/>
          </p:cNvPicPr>
          <p:nvPr/>
        </p:nvPicPr>
        <p:blipFill>
          <a:blip r:embed="rId2"/>
          <a:stretch>
            <a:fillRect/>
          </a:stretch>
        </p:blipFill>
        <p:spPr>
          <a:xfrm>
            <a:off x="-1" y="1915419"/>
            <a:ext cx="12192000" cy="1005670"/>
          </a:xfrm>
          <a:prstGeom prst="rect">
            <a:avLst/>
          </a:prstGeom>
        </p:spPr>
      </p:pic>
      <p:pic>
        <p:nvPicPr>
          <p:cNvPr id="2" name="Picture Placeholder 1">
            <a:extLst>
              <a:ext uri="{FF2B5EF4-FFF2-40B4-BE49-F238E27FC236}">
                <a16:creationId xmlns:a16="http://schemas.microsoft.com/office/drawing/2014/main" id="{DFBA426E-6968-478B-91C2-9FD796195794}"/>
              </a:ext>
            </a:extLst>
          </p:cNvPr>
          <p:cNvPicPr>
            <a:picLocks noChangeAspect="1"/>
          </p:cNvPicPr>
          <p:nvPr/>
        </p:nvPicPr>
        <p:blipFill>
          <a:blip r:embed="rId3" cstate="print">
            <a:extLst>
              <a:ext uri="{28A0092B-C50C-407E-A947-70E740481C1C}">
                <a14:useLocalDpi xmlns:a14="http://schemas.microsoft.com/office/drawing/2010/main" val="0"/>
              </a:ext>
            </a:extLst>
          </a:blip>
          <a:srcRect t="26123" b="26123"/>
          <a:stretch>
            <a:fillRect/>
          </a:stretch>
        </p:blipFill>
        <p:spPr>
          <a:xfrm>
            <a:off x="0" y="3017088"/>
            <a:ext cx="12192000" cy="3829001"/>
          </a:xfrm>
          <a:prstGeom prst="rect">
            <a:avLst/>
          </a:prstGeom>
        </p:spPr>
      </p:pic>
      <p:sp>
        <p:nvSpPr>
          <p:cNvPr id="5" name="TextBox 4">
            <a:extLst>
              <a:ext uri="{FF2B5EF4-FFF2-40B4-BE49-F238E27FC236}">
                <a16:creationId xmlns:a16="http://schemas.microsoft.com/office/drawing/2014/main" id="{7B652F2F-C54A-61C0-979E-B529DFCBCC40}"/>
              </a:ext>
            </a:extLst>
          </p:cNvPr>
          <p:cNvSpPr txBox="1"/>
          <p:nvPr/>
        </p:nvSpPr>
        <p:spPr>
          <a:xfrm>
            <a:off x="5102256" y="2064311"/>
            <a:ext cx="198748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srgbClr val="FFFFFF"/>
                </a:solidFill>
                <a:effectLst/>
                <a:uLnTx/>
                <a:uFillTx/>
                <a:latin typeface="Times New Roman"/>
                <a:ea typeface="+mn-ea"/>
                <a:cs typeface="+mn-cs"/>
              </a:rPr>
              <a:t>Data</a:t>
            </a:r>
          </a:p>
        </p:txBody>
      </p:sp>
      <p:pic>
        <p:nvPicPr>
          <p:cNvPr id="9" name="Picture 8" descr="A picture containing text, clipart, sign&#10;&#10;AI-generated content may be incorrect.">
            <a:extLst>
              <a:ext uri="{FF2B5EF4-FFF2-40B4-BE49-F238E27FC236}">
                <a16:creationId xmlns:a16="http://schemas.microsoft.com/office/drawing/2014/main" id="{F07F3094-B1B2-7AF9-CE73-FD5F07EE7F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Tree>
    <p:extLst>
      <p:ext uri="{BB962C8B-B14F-4D97-AF65-F5344CB8AC3E}">
        <p14:creationId xmlns:p14="http://schemas.microsoft.com/office/powerpoint/2010/main" val="1150339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9F202-9884-7E8D-4409-06A557091579}"/>
            </a:ext>
          </a:extLst>
        </p:cNvPr>
        <p:cNvGrpSpPr/>
        <p:nvPr/>
      </p:nvGrpSpPr>
      <p:grpSpPr>
        <a:xfrm>
          <a:off x="0" y="0"/>
          <a:ext cx="0" cy="0"/>
          <a:chOff x="0" y="0"/>
          <a:chExt cx="0" cy="0"/>
        </a:xfrm>
      </p:grpSpPr>
      <p:pic>
        <p:nvPicPr>
          <p:cNvPr id="9" name="Picture 8" descr="A picture containing text, clipart, sign&#10;&#10;AI-generated content may be incorrect.">
            <a:extLst>
              <a:ext uri="{FF2B5EF4-FFF2-40B4-BE49-F238E27FC236}">
                <a16:creationId xmlns:a16="http://schemas.microsoft.com/office/drawing/2014/main" id="{9FF0A28A-1F32-39BF-FAC8-F3E34AC58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
        <p:nvSpPr>
          <p:cNvPr id="3" name="TextBox 2">
            <a:extLst>
              <a:ext uri="{FF2B5EF4-FFF2-40B4-BE49-F238E27FC236}">
                <a16:creationId xmlns:a16="http://schemas.microsoft.com/office/drawing/2014/main" id="{6C007A06-8AA2-1DCB-C9BE-525CB5FCEB14}"/>
              </a:ext>
            </a:extLst>
          </p:cNvPr>
          <p:cNvSpPr txBox="1"/>
          <p:nvPr/>
        </p:nvSpPr>
        <p:spPr>
          <a:xfrm>
            <a:off x="306048" y="1985894"/>
            <a:ext cx="5789952"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a:ea typeface="+mn-ea"/>
                <a:cs typeface="+mn-cs"/>
              </a:rPr>
              <a:t>Data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a:ln>
                  <a:noFill/>
                </a:ln>
                <a:solidFill>
                  <a:prstClr val="black"/>
                </a:solidFill>
                <a:effectLst/>
                <a:uLnTx/>
                <a:uFillTx/>
                <a:latin typeface="Arial"/>
                <a:ea typeface="Times New Roman" panose="02020603050405020304" pitchFamily="18" charset="0"/>
                <a:cs typeface="+mn-cs"/>
              </a:rPr>
              <a:t>Aggregate and synthesize existing data to support resilience planning.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a:ln>
                  <a:noFill/>
                </a:ln>
                <a:solidFill>
                  <a:prstClr val="black"/>
                </a:solidFill>
                <a:effectLst/>
                <a:uLnTx/>
                <a:uFillTx/>
                <a:latin typeface="Arial"/>
                <a:ea typeface="Times New Roman" panose="02020603050405020304" pitchFamily="18" charset="0"/>
                <a:cs typeface="+mn-cs"/>
              </a:rPr>
              <a:t>Develop new metrics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Arial"/>
                <a:ea typeface="Times New Roman" panose="02020603050405020304" pitchFamily="18"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prstClr val="black"/>
                </a:solidFill>
                <a:effectLst/>
                <a:uLnTx/>
                <a:uFillTx/>
                <a:latin typeface="Arial"/>
                <a:ea typeface="Times New Roman" panose="02020603050405020304" pitchFamily="18" charset="0"/>
                <a:cs typeface="+mn-cs"/>
              </a:rPr>
              <a:t>Improved flood modeling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prstClr val="black"/>
                </a:solidFill>
                <a:effectLst/>
                <a:uLnTx/>
                <a:uFillTx/>
                <a:latin typeface="Arial"/>
                <a:ea typeface="Times New Roman" panose="02020603050405020304" pitchFamily="18" charset="0"/>
                <a:cs typeface="+mn-cs"/>
              </a:rPr>
              <a:t>Mapping and risk data</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a:extLst>
              <a:ext uri="{FF2B5EF4-FFF2-40B4-BE49-F238E27FC236}">
                <a16:creationId xmlns:a16="http://schemas.microsoft.com/office/drawing/2014/main" id="{530CE459-7C91-F0A2-BE8A-DE3C5CED098A}"/>
              </a:ext>
            </a:extLst>
          </p:cNvPr>
          <p:cNvPicPr>
            <a:picLocks noChangeAspect="1"/>
          </p:cNvPicPr>
          <p:nvPr/>
        </p:nvPicPr>
        <p:blipFill>
          <a:blip r:embed="rId3"/>
          <a:stretch>
            <a:fillRect/>
          </a:stretch>
        </p:blipFill>
        <p:spPr>
          <a:xfrm>
            <a:off x="6251455" y="2183027"/>
            <a:ext cx="5567822" cy="3583461"/>
          </a:xfrm>
          <a:prstGeom prst="rect">
            <a:avLst/>
          </a:prstGeom>
        </p:spPr>
      </p:pic>
    </p:spTree>
    <p:extLst>
      <p:ext uri="{BB962C8B-B14F-4D97-AF65-F5344CB8AC3E}">
        <p14:creationId xmlns:p14="http://schemas.microsoft.com/office/powerpoint/2010/main" val="1712804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D60D90-D1D1-CC1A-5AE8-F6EB48E99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67510"/>
            <a:ext cx="12192000" cy="8534400"/>
          </a:xfrm>
          <a:prstGeom prst="rect">
            <a:avLst/>
          </a:prstGeom>
        </p:spPr>
      </p:pic>
      <p:sp>
        <p:nvSpPr>
          <p:cNvPr id="20" name="TextBox 19">
            <a:extLst>
              <a:ext uri="{FF2B5EF4-FFF2-40B4-BE49-F238E27FC236}">
                <a16:creationId xmlns:a16="http://schemas.microsoft.com/office/drawing/2014/main" id="{FE720E4C-E149-B9FB-6AA9-9C374FA45D7F}"/>
              </a:ext>
            </a:extLst>
          </p:cNvPr>
          <p:cNvSpPr txBox="1"/>
          <p:nvPr/>
        </p:nvSpPr>
        <p:spPr>
          <a:xfrm>
            <a:off x="6096000" y="5509699"/>
            <a:ext cx="5962092" cy="8309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a:ea typeface="+mn-ea"/>
                <a:cs typeface="+mn-cs"/>
              </a:rPr>
              <a:t>Regulatory and Advisory Floodplains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a:ea typeface="+mn-ea"/>
                <a:cs typeface="+mn-cs"/>
              </a:rPr>
              <a:t>Wilmington, NC </a:t>
            </a:r>
          </a:p>
        </p:txBody>
      </p:sp>
      <p:pic>
        <p:nvPicPr>
          <p:cNvPr id="24" name="Picture 23">
            <a:extLst>
              <a:ext uri="{FF2B5EF4-FFF2-40B4-BE49-F238E27FC236}">
                <a16:creationId xmlns:a16="http://schemas.microsoft.com/office/drawing/2014/main" id="{1197C7D6-7E69-B818-F421-1409553F02DA}"/>
              </a:ext>
            </a:extLst>
          </p:cNvPr>
          <p:cNvPicPr>
            <a:picLocks noChangeAspect="1"/>
          </p:cNvPicPr>
          <p:nvPr/>
        </p:nvPicPr>
        <p:blipFill>
          <a:blip r:embed="rId4"/>
          <a:stretch>
            <a:fillRect/>
          </a:stretch>
        </p:blipFill>
        <p:spPr>
          <a:xfrm>
            <a:off x="133908" y="117194"/>
            <a:ext cx="2762636" cy="609685"/>
          </a:xfrm>
          <a:prstGeom prst="rect">
            <a:avLst/>
          </a:prstGeom>
        </p:spPr>
      </p:pic>
      <p:sp>
        <p:nvSpPr>
          <p:cNvPr id="4" name="TextBox 3">
            <a:extLst>
              <a:ext uri="{FF2B5EF4-FFF2-40B4-BE49-F238E27FC236}">
                <a16:creationId xmlns:a16="http://schemas.microsoft.com/office/drawing/2014/main" id="{ADB8281C-5574-F5A6-D7BB-C17BBBD65661}"/>
              </a:ext>
            </a:extLst>
          </p:cNvPr>
          <p:cNvSpPr txBox="1"/>
          <p:nvPr/>
        </p:nvSpPr>
        <p:spPr>
          <a:xfrm>
            <a:off x="133908" y="4278593"/>
            <a:ext cx="2229205" cy="2462213"/>
          </a:xfrm>
          <a:prstGeom prst="rect">
            <a:avLst/>
          </a:prstGeom>
          <a:solidFill>
            <a:schemeClr val="bg1">
              <a:lumMod val="95000"/>
            </a:schemeClr>
          </a:solidFill>
          <a:ln>
            <a:solidFill>
              <a:schemeClr val="tx2"/>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7595F"/>
                </a:solidFill>
                <a:effectLst/>
                <a:highlight>
                  <a:srgbClr val="0000FF"/>
                </a:highlight>
                <a:uLnTx/>
                <a:uFillTx/>
                <a:latin typeface="Aptos" panose="020B0004020202020204" pitchFamily="34" charset="0"/>
                <a:ea typeface="+mn-ea"/>
                <a:cs typeface="+mn-cs"/>
              </a:rPr>
              <a:t>   </a:t>
            </a:r>
            <a:r>
              <a:rPr kumimoji="0" lang="en-US" sz="1400" b="1" i="0" u="none" strike="noStrike" kern="1200" cap="none" spc="0" normalizeH="0" baseline="0" noProof="0" dirty="0">
                <a:ln>
                  <a:noFill/>
                </a:ln>
                <a:solidFill>
                  <a:srgbClr val="37595F"/>
                </a:solidFill>
                <a:effectLst/>
                <a:uLnTx/>
                <a:uFillTx/>
                <a:latin typeface="Aptos" panose="020B0004020202020204" pitchFamily="34" charset="0"/>
                <a:ea typeface="+mn-ea"/>
                <a:cs typeface="+mn-cs"/>
              </a:rPr>
              <a:t> Regulatory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7595F"/>
                </a:solidFill>
                <a:effectLst/>
                <a:uLnTx/>
                <a:uFillTx/>
                <a:latin typeface="Aptos" panose="020B0004020202020204" pitchFamily="34" charset="0"/>
                <a:ea typeface="+mn-ea"/>
                <a:cs typeface="+mn-cs"/>
              </a:rPr>
              <a:t>      1% Annual Chance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7595F"/>
                </a:solidFill>
                <a:effectLst/>
                <a:uLnTx/>
                <a:uFillTx/>
                <a:latin typeface="Aptos" panose="020B0004020202020204" pitchFamily="34" charset="0"/>
                <a:ea typeface="+mn-ea"/>
                <a:cs typeface="+mn-cs"/>
              </a:rPr>
              <a:t>      (100-Year Floodplain)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37595F"/>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7595F"/>
                </a:solidFill>
                <a:effectLst/>
                <a:highlight>
                  <a:srgbClr val="FF02C5"/>
                </a:highlight>
                <a:uLnTx/>
                <a:uFillTx/>
                <a:latin typeface="Aptos" panose="020B0004020202020204" pitchFamily="34" charset="0"/>
                <a:ea typeface="+mn-ea"/>
                <a:cs typeface="+mn-cs"/>
              </a:rPr>
              <a:t>   </a:t>
            </a:r>
            <a:r>
              <a:rPr kumimoji="0" lang="en-US" sz="1400" b="1" i="0" u="none" strike="noStrike" kern="1200" cap="none" spc="0" normalizeH="0" baseline="0" noProof="0" dirty="0">
                <a:ln>
                  <a:noFill/>
                </a:ln>
                <a:solidFill>
                  <a:srgbClr val="37595F"/>
                </a:solidFill>
                <a:effectLst/>
                <a:uLnTx/>
                <a:uFillTx/>
                <a:latin typeface="Aptos" panose="020B0004020202020204" pitchFamily="34" charset="0"/>
                <a:ea typeface="+mn-ea"/>
                <a:cs typeface="+mn-cs"/>
              </a:rPr>
              <a:t> DEQ Advisory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7595F"/>
                </a:solidFill>
                <a:effectLst/>
                <a:uLnTx/>
                <a:uFillTx/>
                <a:latin typeface="Aptos" panose="020B0004020202020204" pitchFamily="34" charset="0"/>
                <a:ea typeface="+mn-ea"/>
                <a:cs typeface="+mn-cs"/>
              </a:rPr>
              <a:t>      1% Annual Chance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7595F"/>
                </a:solidFill>
                <a:effectLst/>
                <a:uLnTx/>
                <a:uFillTx/>
                <a:latin typeface="Aptos" panose="020B0004020202020204" pitchFamily="34" charset="0"/>
                <a:ea typeface="+mn-ea"/>
                <a:cs typeface="+mn-cs"/>
              </a:rPr>
              <a:t>      (100-Year Floodplain)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37595F"/>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7595F"/>
                </a:solidFill>
                <a:effectLst/>
                <a:highlight>
                  <a:srgbClr val="00FF00"/>
                </a:highlight>
                <a:uLnTx/>
                <a:uFillTx/>
                <a:latin typeface="Aptos" panose="020B0004020202020204" pitchFamily="34" charset="0"/>
                <a:ea typeface="+mn-ea"/>
                <a:cs typeface="+mn-cs"/>
              </a:rPr>
              <a:t>   </a:t>
            </a:r>
            <a:r>
              <a:rPr kumimoji="0" lang="en-US" sz="1400" b="1" i="0" u="none" strike="noStrike" kern="1200" cap="none" spc="0" normalizeH="0" baseline="0" noProof="0" dirty="0">
                <a:ln>
                  <a:noFill/>
                </a:ln>
                <a:solidFill>
                  <a:srgbClr val="37595F"/>
                </a:solidFill>
                <a:effectLst/>
                <a:uLnTx/>
                <a:uFillTx/>
                <a:latin typeface="Aptos" panose="020B0004020202020204" pitchFamily="34" charset="0"/>
                <a:ea typeface="+mn-ea"/>
                <a:cs typeface="+mn-cs"/>
              </a:rPr>
              <a:t> DEQ Future 2100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7595F"/>
                </a:solidFill>
                <a:effectLst/>
                <a:uLnTx/>
                <a:uFillTx/>
                <a:latin typeface="Aptos" panose="020B0004020202020204" pitchFamily="34" charset="0"/>
                <a:ea typeface="+mn-ea"/>
                <a:cs typeface="+mn-cs"/>
              </a:rPr>
              <a:t>      1% Annual Chance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7595F"/>
                </a:solidFill>
                <a:effectLst/>
                <a:uLnTx/>
                <a:uFillTx/>
                <a:latin typeface="Aptos" panose="020B0004020202020204" pitchFamily="34" charset="0"/>
                <a:ea typeface="+mn-ea"/>
                <a:cs typeface="+mn-cs"/>
              </a:rPr>
              <a:t>      (100-Year Floodplain</a:t>
            </a:r>
            <a:r>
              <a:rPr kumimoji="0" lang="en-US" sz="1400" b="0" i="0" u="none" strike="noStrike" kern="1200" cap="none" spc="0" normalizeH="0" baseline="0" noProof="0" dirty="0">
                <a:ln>
                  <a:noFill/>
                </a:ln>
                <a:solidFill>
                  <a:srgbClr val="37595F"/>
                </a:solidFill>
                <a:effectLst/>
                <a:uLnTx/>
                <a:uFillTx/>
                <a:latin typeface="Aptos" panose="020B0004020202020204" pitchFamily="34" charset="0"/>
                <a:ea typeface="+mn-ea"/>
                <a:cs typeface="+mn-cs"/>
              </a:rPr>
              <a:t>)</a:t>
            </a:r>
            <a:endParaRPr kumimoji="0" lang="en-US" sz="1600" b="0" i="0" u="none" strike="noStrike" kern="1200" cap="none" spc="0" normalizeH="0" baseline="0" noProof="0" dirty="0">
              <a:ln>
                <a:noFill/>
              </a:ln>
              <a:solidFill>
                <a:srgbClr val="37595F"/>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011703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CFB4E-6B75-7AA0-67BC-C4603B953CB9}"/>
            </a:ext>
          </a:extLst>
        </p:cNvPr>
        <p:cNvGrpSpPr/>
        <p:nvPr/>
      </p:nvGrpSpPr>
      <p:grpSpPr>
        <a:xfrm>
          <a:off x="0" y="0"/>
          <a:ext cx="0" cy="0"/>
          <a:chOff x="0" y="0"/>
          <a:chExt cx="0" cy="0"/>
        </a:xfrm>
      </p:grpSpPr>
      <p:pic>
        <p:nvPicPr>
          <p:cNvPr id="9" name="Picture 8" descr="Map&#10;&#10;AI-generated content may be incorrect.">
            <a:extLst>
              <a:ext uri="{FF2B5EF4-FFF2-40B4-BE49-F238E27FC236}">
                <a16:creationId xmlns:a16="http://schemas.microsoft.com/office/drawing/2014/main" id="{CE455F23-797A-ABAD-6C10-DC287340CC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2" y="0"/>
            <a:ext cx="12197252" cy="7175500"/>
          </a:xfrm>
          <a:prstGeom prst="rect">
            <a:avLst/>
          </a:prstGeom>
        </p:spPr>
      </p:pic>
      <p:pic>
        <p:nvPicPr>
          <p:cNvPr id="1028" name="Picture 4" descr="‘Create Order Out of Chaos’: Community Cleanup Helps Weatherhill Pointe Continue Flood Recovery">
            <a:extLst>
              <a:ext uri="{FF2B5EF4-FFF2-40B4-BE49-F238E27FC236}">
                <a16:creationId xmlns:a16="http://schemas.microsoft.com/office/drawing/2014/main" id="{68401524-4A73-1DCA-3D7C-9B097D660C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5986" y="925617"/>
            <a:ext cx="3717646" cy="18588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79CB4B7F-D78A-20AE-4734-17EC4B280D14}"/>
              </a:ext>
            </a:extLst>
          </p:cNvPr>
          <p:cNvSpPr txBox="1"/>
          <p:nvPr/>
        </p:nvSpPr>
        <p:spPr>
          <a:xfrm>
            <a:off x="195986" y="2447202"/>
            <a:ext cx="956167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a:ea typeface="+mn-ea"/>
                <a:cs typeface="+mn-cs"/>
              </a:rPr>
              <a:t>Photo: Chapelboro.com</a:t>
            </a:r>
            <a:endParaRPr kumimoji="0" lang="en-US" sz="500" b="0" i="0" u="none" strike="noStrike" kern="1200" cap="none" spc="0" normalizeH="0" baseline="0" noProof="0">
              <a:ln>
                <a:noFill/>
              </a:ln>
              <a:solidFill>
                <a:prstClr val="black"/>
              </a:solidFill>
              <a:effectLst/>
              <a:uLnTx/>
              <a:uFillTx/>
              <a:latin typeface="Arial"/>
              <a:ea typeface="+mn-ea"/>
              <a:cs typeface="+mn-cs"/>
            </a:endParaRPr>
          </a:p>
        </p:txBody>
      </p:sp>
      <p:sp>
        <p:nvSpPr>
          <p:cNvPr id="7" name="TextBox 6">
            <a:extLst>
              <a:ext uri="{FF2B5EF4-FFF2-40B4-BE49-F238E27FC236}">
                <a16:creationId xmlns:a16="http://schemas.microsoft.com/office/drawing/2014/main" id="{02241519-4D60-47C1-CE48-E193A6CD589A}"/>
              </a:ext>
            </a:extLst>
          </p:cNvPr>
          <p:cNvSpPr txBox="1"/>
          <p:nvPr/>
        </p:nvSpPr>
        <p:spPr>
          <a:xfrm>
            <a:off x="133908" y="4278593"/>
            <a:ext cx="2229205" cy="2462213"/>
          </a:xfrm>
          <a:prstGeom prst="rect">
            <a:avLst/>
          </a:prstGeom>
          <a:solidFill>
            <a:schemeClr val="bg1">
              <a:lumMod val="95000"/>
            </a:schemeClr>
          </a:solidFill>
          <a:ln>
            <a:solidFill>
              <a:schemeClr val="tx2"/>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7595F"/>
                </a:solidFill>
                <a:effectLst/>
                <a:highlight>
                  <a:srgbClr val="0000FF"/>
                </a:highlight>
                <a:uLnTx/>
                <a:uFillTx/>
                <a:latin typeface="Aptos" panose="020B0004020202020204" pitchFamily="34" charset="0"/>
                <a:ea typeface="+mn-ea"/>
                <a:cs typeface="+mn-cs"/>
              </a:rPr>
              <a:t>   </a:t>
            </a:r>
            <a:r>
              <a:rPr kumimoji="0" lang="en-US" sz="1400" b="1" i="0" u="none" strike="noStrike" kern="1200" cap="none" spc="0" normalizeH="0" baseline="0" noProof="0">
                <a:ln>
                  <a:noFill/>
                </a:ln>
                <a:solidFill>
                  <a:srgbClr val="37595F"/>
                </a:solidFill>
                <a:effectLst/>
                <a:uLnTx/>
                <a:uFillTx/>
                <a:latin typeface="Aptos" panose="020B0004020202020204" pitchFamily="34" charset="0"/>
                <a:ea typeface="+mn-ea"/>
                <a:cs typeface="+mn-cs"/>
              </a:rPr>
              <a:t> Regulatory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7595F"/>
                </a:solidFill>
                <a:effectLst/>
                <a:uLnTx/>
                <a:uFillTx/>
                <a:latin typeface="Aptos" panose="020B0004020202020204" pitchFamily="34" charset="0"/>
                <a:ea typeface="+mn-ea"/>
                <a:cs typeface="+mn-cs"/>
              </a:rPr>
              <a:t>      1% Annual Chance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7595F"/>
                </a:solidFill>
                <a:effectLst/>
                <a:uLnTx/>
                <a:uFillTx/>
                <a:latin typeface="Aptos" panose="020B0004020202020204" pitchFamily="34" charset="0"/>
                <a:ea typeface="+mn-ea"/>
                <a:cs typeface="+mn-cs"/>
              </a:rPr>
              <a:t>      (100-Year Floodplain)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37595F"/>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7595F"/>
                </a:solidFill>
                <a:effectLst/>
                <a:highlight>
                  <a:srgbClr val="FF02C5"/>
                </a:highlight>
                <a:uLnTx/>
                <a:uFillTx/>
                <a:latin typeface="Aptos" panose="020B0004020202020204" pitchFamily="34" charset="0"/>
                <a:ea typeface="+mn-ea"/>
                <a:cs typeface="+mn-cs"/>
              </a:rPr>
              <a:t>   </a:t>
            </a:r>
            <a:r>
              <a:rPr kumimoji="0" lang="en-US" sz="1400" b="1" i="0" u="none" strike="noStrike" kern="1200" cap="none" spc="0" normalizeH="0" baseline="0" noProof="0">
                <a:ln>
                  <a:noFill/>
                </a:ln>
                <a:solidFill>
                  <a:srgbClr val="37595F"/>
                </a:solidFill>
                <a:effectLst/>
                <a:uLnTx/>
                <a:uFillTx/>
                <a:latin typeface="Aptos" panose="020B0004020202020204" pitchFamily="34" charset="0"/>
                <a:ea typeface="+mn-ea"/>
                <a:cs typeface="+mn-cs"/>
              </a:rPr>
              <a:t> DEQ Advisory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7595F"/>
                </a:solidFill>
                <a:effectLst/>
                <a:uLnTx/>
                <a:uFillTx/>
                <a:latin typeface="Aptos" panose="020B0004020202020204" pitchFamily="34" charset="0"/>
                <a:ea typeface="+mn-ea"/>
                <a:cs typeface="+mn-cs"/>
              </a:rPr>
              <a:t>      1% Annual Chance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7595F"/>
                </a:solidFill>
                <a:effectLst/>
                <a:uLnTx/>
                <a:uFillTx/>
                <a:latin typeface="Aptos" panose="020B0004020202020204" pitchFamily="34" charset="0"/>
                <a:ea typeface="+mn-ea"/>
                <a:cs typeface="+mn-cs"/>
              </a:rPr>
              <a:t>      (100-Year Floodplain)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37595F"/>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7595F"/>
                </a:solidFill>
                <a:effectLst/>
                <a:highlight>
                  <a:srgbClr val="00FF00"/>
                </a:highlight>
                <a:uLnTx/>
                <a:uFillTx/>
                <a:latin typeface="Aptos" panose="020B0004020202020204" pitchFamily="34" charset="0"/>
                <a:ea typeface="+mn-ea"/>
                <a:cs typeface="+mn-cs"/>
              </a:rPr>
              <a:t>   </a:t>
            </a:r>
            <a:r>
              <a:rPr kumimoji="0" lang="en-US" sz="1400" b="1" i="0" u="none" strike="noStrike" kern="1200" cap="none" spc="0" normalizeH="0" baseline="0" noProof="0">
                <a:ln>
                  <a:noFill/>
                </a:ln>
                <a:solidFill>
                  <a:srgbClr val="37595F"/>
                </a:solidFill>
                <a:effectLst/>
                <a:uLnTx/>
                <a:uFillTx/>
                <a:latin typeface="Aptos" panose="020B0004020202020204" pitchFamily="34" charset="0"/>
                <a:ea typeface="+mn-ea"/>
                <a:cs typeface="+mn-cs"/>
              </a:rPr>
              <a:t> DEQ Future 2100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7595F"/>
                </a:solidFill>
                <a:effectLst/>
                <a:uLnTx/>
                <a:uFillTx/>
                <a:latin typeface="Aptos" panose="020B0004020202020204" pitchFamily="34" charset="0"/>
                <a:ea typeface="+mn-ea"/>
                <a:cs typeface="+mn-cs"/>
              </a:rPr>
              <a:t>      1% Annual Chance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7595F"/>
                </a:solidFill>
                <a:effectLst/>
                <a:uLnTx/>
                <a:uFillTx/>
                <a:latin typeface="Aptos" panose="020B0004020202020204" pitchFamily="34" charset="0"/>
                <a:ea typeface="+mn-ea"/>
                <a:cs typeface="+mn-cs"/>
              </a:rPr>
              <a:t>      (100-Year Floodplain</a:t>
            </a:r>
            <a:r>
              <a:rPr kumimoji="0" lang="en-US" sz="1400" b="0" i="0" u="none" strike="noStrike" kern="1200" cap="none" spc="0" normalizeH="0" baseline="0" noProof="0">
                <a:ln>
                  <a:noFill/>
                </a:ln>
                <a:solidFill>
                  <a:srgbClr val="37595F"/>
                </a:solidFill>
                <a:effectLst/>
                <a:uLnTx/>
                <a:uFillTx/>
                <a:latin typeface="Aptos" panose="020B0004020202020204" pitchFamily="34" charset="0"/>
                <a:ea typeface="+mn-ea"/>
                <a:cs typeface="+mn-cs"/>
              </a:rPr>
              <a:t>)</a:t>
            </a:r>
            <a:endParaRPr kumimoji="0" lang="en-US" sz="1600" b="0" i="0" u="none" strike="noStrike" kern="1200" cap="none" spc="0" normalizeH="0" baseline="0" noProof="0">
              <a:ln>
                <a:noFill/>
              </a:ln>
              <a:solidFill>
                <a:srgbClr val="37595F"/>
              </a:solidFill>
              <a:effectLst/>
              <a:uLnTx/>
              <a:uFillTx/>
              <a:latin typeface="Aptos" panose="020B0004020202020204" pitchFamily="34" charset="0"/>
              <a:ea typeface="+mn-ea"/>
              <a:cs typeface="+mn-cs"/>
            </a:endParaRPr>
          </a:p>
        </p:txBody>
      </p:sp>
      <p:grpSp>
        <p:nvGrpSpPr>
          <p:cNvPr id="13" name="Group 12">
            <a:extLst>
              <a:ext uri="{FF2B5EF4-FFF2-40B4-BE49-F238E27FC236}">
                <a16:creationId xmlns:a16="http://schemas.microsoft.com/office/drawing/2014/main" id="{307714C9-8C74-98DB-D733-98369305DA60}"/>
              </a:ext>
            </a:extLst>
          </p:cNvPr>
          <p:cNvGrpSpPr/>
          <p:nvPr/>
        </p:nvGrpSpPr>
        <p:grpSpPr>
          <a:xfrm>
            <a:off x="7834480" y="4360413"/>
            <a:ext cx="4161534" cy="2340863"/>
            <a:chOff x="7686042" y="4076949"/>
            <a:chExt cx="4161534" cy="2340863"/>
          </a:xfrm>
        </p:grpSpPr>
        <p:pic>
          <p:nvPicPr>
            <p:cNvPr id="1032" name="Picture 8">
              <a:extLst>
                <a:ext uri="{FF2B5EF4-FFF2-40B4-BE49-F238E27FC236}">
                  <a16:creationId xmlns:a16="http://schemas.microsoft.com/office/drawing/2014/main" id="{90040559-7E2C-F8EC-3890-463830F84DF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86042" y="4076949"/>
              <a:ext cx="4161534" cy="23408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D6E4916D-C489-68DE-8EAB-485E7B277656}"/>
                </a:ext>
              </a:extLst>
            </p:cNvPr>
            <p:cNvSpPr txBox="1"/>
            <p:nvPr/>
          </p:nvSpPr>
          <p:spPr>
            <a:xfrm>
              <a:off x="7686042" y="5956147"/>
              <a:ext cx="406918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a:ea typeface="+mn-ea"/>
                  <a:cs typeface="+mn-cs"/>
                </a:rPr>
                <a:t>Photo: Brighton McConnell/Chapel Hill Media Group, via Chapelboro.com</a:t>
              </a:r>
              <a:endParaRPr kumimoji="0" lang="en-US" sz="500" b="0" i="0" u="none" strike="noStrike" kern="1200" cap="none" spc="0" normalizeH="0" baseline="0" noProof="0">
                <a:ln>
                  <a:noFill/>
                </a:ln>
                <a:solidFill>
                  <a:prstClr val="black"/>
                </a:solidFill>
                <a:effectLst/>
                <a:uLnTx/>
                <a:uFillTx/>
                <a:latin typeface="Arial"/>
                <a:ea typeface="+mn-ea"/>
                <a:cs typeface="+mn-cs"/>
              </a:endParaRPr>
            </a:p>
          </p:txBody>
        </p:sp>
      </p:grpSp>
      <p:cxnSp>
        <p:nvCxnSpPr>
          <p:cNvPr id="15" name="Straight Arrow Connector 14">
            <a:extLst>
              <a:ext uri="{FF2B5EF4-FFF2-40B4-BE49-F238E27FC236}">
                <a16:creationId xmlns:a16="http://schemas.microsoft.com/office/drawing/2014/main" id="{0A0B57C6-B61D-3AFB-9FBF-D0601076F57B}"/>
              </a:ext>
            </a:extLst>
          </p:cNvPr>
          <p:cNvCxnSpPr>
            <a:cxnSpLocks/>
            <a:stCxn id="1028" idx="2"/>
          </p:cNvCxnSpPr>
          <p:nvPr/>
        </p:nvCxnSpPr>
        <p:spPr>
          <a:xfrm>
            <a:off x="2054809" y="2784440"/>
            <a:ext cx="1221791" cy="860460"/>
          </a:xfrm>
          <a:prstGeom prst="straightConnector1">
            <a:avLst/>
          </a:prstGeom>
          <a:ln w="38100">
            <a:solidFill>
              <a:srgbClr val="FF9900"/>
            </a:solidFill>
            <a:tailEnd type="triangle"/>
          </a:ln>
        </p:spPr>
        <p:style>
          <a:lnRef idx="2">
            <a:schemeClr val="accent4"/>
          </a:lnRef>
          <a:fillRef idx="0">
            <a:schemeClr val="accent4"/>
          </a:fillRef>
          <a:effectRef idx="1">
            <a:schemeClr val="accent4"/>
          </a:effectRef>
          <a:fontRef idx="minor">
            <a:schemeClr val="tx1"/>
          </a:fontRef>
        </p:style>
      </p:cxnSp>
      <p:cxnSp>
        <p:nvCxnSpPr>
          <p:cNvPr id="16" name="Straight Arrow Connector 15">
            <a:extLst>
              <a:ext uri="{FF2B5EF4-FFF2-40B4-BE49-F238E27FC236}">
                <a16:creationId xmlns:a16="http://schemas.microsoft.com/office/drawing/2014/main" id="{BD19EEBA-AF67-73A7-5F24-BE7D5330AD3D}"/>
              </a:ext>
            </a:extLst>
          </p:cNvPr>
          <p:cNvCxnSpPr>
            <a:cxnSpLocks/>
            <a:stCxn id="1032" idx="0"/>
          </p:cNvCxnSpPr>
          <p:nvPr/>
        </p:nvCxnSpPr>
        <p:spPr>
          <a:xfrm flipH="1" flipV="1">
            <a:off x="8028432" y="2724201"/>
            <a:ext cx="1886815" cy="1636212"/>
          </a:xfrm>
          <a:prstGeom prst="straightConnector1">
            <a:avLst/>
          </a:prstGeom>
          <a:ln w="38100">
            <a:solidFill>
              <a:srgbClr val="FF9900"/>
            </a:solidFill>
            <a:tailEnd type="triangle"/>
          </a:ln>
        </p:spPr>
        <p:style>
          <a:lnRef idx="2">
            <a:schemeClr val="accent4"/>
          </a:lnRef>
          <a:fillRef idx="0">
            <a:schemeClr val="accent4"/>
          </a:fillRef>
          <a:effectRef idx="1">
            <a:schemeClr val="accent4"/>
          </a:effectRef>
          <a:fontRef idx="minor">
            <a:schemeClr val="tx1"/>
          </a:fontRef>
        </p:style>
      </p:cxnSp>
      <p:pic>
        <p:nvPicPr>
          <p:cNvPr id="2" name="Picture 1">
            <a:extLst>
              <a:ext uri="{FF2B5EF4-FFF2-40B4-BE49-F238E27FC236}">
                <a16:creationId xmlns:a16="http://schemas.microsoft.com/office/drawing/2014/main" id="{09C7EE9C-5013-A34B-73DB-3CC2601C115F}"/>
              </a:ext>
            </a:extLst>
          </p:cNvPr>
          <p:cNvPicPr>
            <a:picLocks noChangeAspect="1"/>
          </p:cNvPicPr>
          <p:nvPr/>
        </p:nvPicPr>
        <p:blipFill>
          <a:blip r:embed="rId6"/>
          <a:stretch>
            <a:fillRect/>
          </a:stretch>
        </p:blipFill>
        <p:spPr>
          <a:xfrm>
            <a:off x="133908" y="117194"/>
            <a:ext cx="2762636" cy="609685"/>
          </a:xfrm>
          <a:prstGeom prst="rect">
            <a:avLst/>
          </a:prstGeom>
        </p:spPr>
      </p:pic>
      <p:sp>
        <p:nvSpPr>
          <p:cNvPr id="5" name="TextBox 4">
            <a:extLst>
              <a:ext uri="{FF2B5EF4-FFF2-40B4-BE49-F238E27FC236}">
                <a16:creationId xmlns:a16="http://schemas.microsoft.com/office/drawing/2014/main" id="{BEFDC075-6214-D419-EF68-E10D1C0F70A2}"/>
              </a:ext>
            </a:extLst>
          </p:cNvPr>
          <p:cNvSpPr txBox="1"/>
          <p:nvPr/>
        </p:nvSpPr>
        <p:spPr>
          <a:xfrm>
            <a:off x="6381346" y="294495"/>
            <a:ext cx="5522318" cy="156966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a:ea typeface="+mn-ea"/>
                <a:cs typeface="+mn-cs"/>
              </a:rPr>
              <a:t>Regulatory and Advisory Floodplains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uLnTx/>
                <a:uFillTx/>
                <a:latin typeface="Arial"/>
                <a:ea typeface="+mn-ea"/>
                <a:cs typeface="+mn-cs"/>
              </a:rPr>
              <a:t>Chantal Flooding Examples</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Arial"/>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a:ea typeface="+mn-ea"/>
                <a:cs typeface="+mn-cs"/>
              </a:rPr>
              <a:t>Carrboro, NC </a:t>
            </a:r>
          </a:p>
        </p:txBody>
      </p:sp>
    </p:spTree>
    <p:extLst>
      <p:ext uri="{BB962C8B-B14F-4D97-AF65-F5344CB8AC3E}">
        <p14:creationId xmlns:p14="http://schemas.microsoft.com/office/powerpoint/2010/main" val="392815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25C50-6314-E4B1-744F-9A9ACC432FEC}"/>
            </a:ext>
          </a:extLst>
        </p:cNvPr>
        <p:cNvGrpSpPr/>
        <p:nvPr/>
      </p:nvGrpSpPr>
      <p:grpSpPr>
        <a:xfrm>
          <a:off x="0" y="0"/>
          <a:ext cx="0" cy="0"/>
          <a:chOff x="0" y="0"/>
          <a:chExt cx="0" cy="0"/>
        </a:xfrm>
      </p:grpSpPr>
      <p:pic>
        <p:nvPicPr>
          <p:cNvPr id="9" name="Picture 8" descr="A picture containing text, clipart, sign&#10;&#10;AI-generated content may be incorrect.">
            <a:extLst>
              <a:ext uri="{FF2B5EF4-FFF2-40B4-BE49-F238E27FC236}">
                <a16:creationId xmlns:a16="http://schemas.microsoft.com/office/drawing/2014/main" id="{BEF8BAEB-45CB-E7BD-6630-938F803B80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
        <p:nvSpPr>
          <p:cNvPr id="3" name="TextBox 2">
            <a:extLst>
              <a:ext uri="{FF2B5EF4-FFF2-40B4-BE49-F238E27FC236}">
                <a16:creationId xmlns:a16="http://schemas.microsoft.com/office/drawing/2014/main" id="{7FBAB467-E000-33BD-84BA-F391B56E75B1}"/>
              </a:ext>
            </a:extLst>
          </p:cNvPr>
          <p:cNvSpPr txBox="1"/>
          <p:nvPr/>
        </p:nvSpPr>
        <p:spPr>
          <a:xfrm>
            <a:off x="306048" y="1985894"/>
            <a:ext cx="1888512" cy="25545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a:ea typeface="+mn-ea"/>
                <a:cs typeface="+mn-cs"/>
              </a:rPr>
              <a:t>Flood Mapping and Flood Risk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p:txBody>
      </p:sp>
      <p:pic>
        <p:nvPicPr>
          <p:cNvPr id="2" name="Recording 2026-04-06 100305 Pollocksville Mapping">
            <a:hlinkClick r:id="" action="ppaction://media"/>
            <a:extLst>
              <a:ext uri="{FF2B5EF4-FFF2-40B4-BE49-F238E27FC236}">
                <a16:creationId xmlns:a16="http://schemas.microsoft.com/office/drawing/2014/main" id="{22F4F395-3431-0610-75CF-A0B6991FAAB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448050" y="1757847"/>
            <a:ext cx="8324559" cy="48375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15622712-750D-6300-5773-99CCFE4CC778}"/>
              </a:ext>
            </a:extLst>
          </p:cNvPr>
          <p:cNvSpPr txBox="1"/>
          <p:nvPr/>
        </p:nvSpPr>
        <p:spPr>
          <a:xfrm>
            <a:off x="306048" y="4257978"/>
            <a:ext cx="294921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mn-cs"/>
                <a:hlinkClick r:id="rId7"/>
              </a:rPr>
              <a:t>Blueprint Tool Flood Mapping Quick Start Guide</a:t>
            </a: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2482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406B9-FD5E-A4D9-DC09-7EC2AC426A72}"/>
            </a:ext>
          </a:extLst>
        </p:cNvPr>
        <p:cNvGrpSpPr/>
        <p:nvPr/>
      </p:nvGrpSpPr>
      <p:grpSpPr>
        <a:xfrm>
          <a:off x="0" y="0"/>
          <a:ext cx="0" cy="0"/>
          <a:chOff x="0" y="0"/>
          <a:chExt cx="0" cy="0"/>
        </a:xfrm>
      </p:grpSpPr>
      <p:pic>
        <p:nvPicPr>
          <p:cNvPr id="6" name="Picture 5" descr="Shape, rectangle&#10;&#10;AI-generated content may be incorrect.">
            <a:extLst>
              <a:ext uri="{FF2B5EF4-FFF2-40B4-BE49-F238E27FC236}">
                <a16:creationId xmlns:a16="http://schemas.microsoft.com/office/drawing/2014/main" id="{76502086-FB52-0D3F-A0EA-6973B7E8C962}"/>
              </a:ext>
            </a:extLst>
          </p:cNvPr>
          <p:cNvPicPr>
            <a:picLocks noChangeAspect="1"/>
          </p:cNvPicPr>
          <p:nvPr/>
        </p:nvPicPr>
        <p:blipFill>
          <a:blip r:embed="rId2"/>
          <a:stretch>
            <a:fillRect/>
          </a:stretch>
        </p:blipFill>
        <p:spPr>
          <a:xfrm>
            <a:off x="-1" y="1915419"/>
            <a:ext cx="12192000" cy="1005670"/>
          </a:xfrm>
          <a:prstGeom prst="rect">
            <a:avLst/>
          </a:prstGeom>
        </p:spPr>
      </p:pic>
      <p:pic>
        <p:nvPicPr>
          <p:cNvPr id="2" name="Picture Placeholder 1">
            <a:extLst>
              <a:ext uri="{FF2B5EF4-FFF2-40B4-BE49-F238E27FC236}">
                <a16:creationId xmlns:a16="http://schemas.microsoft.com/office/drawing/2014/main" id="{E398C70C-4F0F-AA72-0662-ECC5115A1596}"/>
              </a:ext>
            </a:extLst>
          </p:cNvPr>
          <p:cNvPicPr>
            <a:picLocks noChangeAspect="1"/>
          </p:cNvPicPr>
          <p:nvPr/>
        </p:nvPicPr>
        <p:blipFill>
          <a:blip r:embed="rId3" cstate="print">
            <a:extLst>
              <a:ext uri="{28A0092B-C50C-407E-A947-70E740481C1C}">
                <a14:useLocalDpi xmlns:a14="http://schemas.microsoft.com/office/drawing/2010/main" val="0"/>
              </a:ext>
            </a:extLst>
          </a:blip>
          <a:srcRect t="26123" b="26123"/>
          <a:stretch>
            <a:fillRect/>
          </a:stretch>
        </p:blipFill>
        <p:spPr>
          <a:xfrm>
            <a:off x="0" y="3017088"/>
            <a:ext cx="12192000" cy="3829001"/>
          </a:xfrm>
          <a:prstGeom prst="rect">
            <a:avLst/>
          </a:prstGeom>
        </p:spPr>
      </p:pic>
      <p:sp>
        <p:nvSpPr>
          <p:cNvPr id="5" name="TextBox 4">
            <a:extLst>
              <a:ext uri="{FF2B5EF4-FFF2-40B4-BE49-F238E27FC236}">
                <a16:creationId xmlns:a16="http://schemas.microsoft.com/office/drawing/2014/main" id="{12726241-DA5F-3E85-C268-3D555CC3AC32}"/>
              </a:ext>
            </a:extLst>
          </p:cNvPr>
          <p:cNvSpPr txBox="1"/>
          <p:nvPr/>
        </p:nvSpPr>
        <p:spPr>
          <a:xfrm>
            <a:off x="5102256" y="2064311"/>
            <a:ext cx="198748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srgbClr val="FFFFFF"/>
                </a:solidFill>
                <a:effectLst/>
                <a:uLnTx/>
                <a:uFillTx/>
                <a:latin typeface="Times New Roman"/>
                <a:ea typeface="+mn-ea"/>
                <a:cs typeface="+mn-cs"/>
              </a:rPr>
              <a:t>Tools</a:t>
            </a:r>
          </a:p>
        </p:txBody>
      </p:sp>
      <p:pic>
        <p:nvPicPr>
          <p:cNvPr id="9" name="Picture 8" descr="A picture containing text, clipart, sign&#10;&#10;AI-generated content may be incorrect.">
            <a:extLst>
              <a:ext uri="{FF2B5EF4-FFF2-40B4-BE49-F238E27FC236}">
                <a16:creationId xmlns:a16="http://schemas.microsoft.com/office/drawing/2014/main" id="{22AEA05A-66B4-59C3-D57A-2E859FD32A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Tree>
    <p:extLst>
      <p:ext uri="{BB962C8B-B14F-4D97-AF65-F5344CB8AC3E}">
        <p14:creationId xmlns:p14="http://schemas.microsoft.com/office/powerpoint/2010/main" val="238086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932EA-4111-B5AB-B707-7634900B5B2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51711E2-D7BA-89FC-2A91-7058C2F95DA9}"/>
              </a:ext>
            </a:extLst>
          </p:cNvPr>
          <p:cNvPicPr>
            <a:picLocks noChangeAspect="1"/>
          </p:cNvPicPr>
          <p:nvPr/>
        </p:nvPicPr>
        <p:blipFill>
          <a:blip r:embed="rId2"/>
          <a:stretch>
            <a:fillRect/>
          </a:stretch>
        </p:blipFill>
        <p:spPr>
          <a:xfrm>
            <a:off x="5840366" y="3429000"/>
            <a:ext cx="5320255" cy="3008144"/>
          </a:xfrm>
          <a:prstGeom prst="rect">
            <a:avLst/>
          </a:prstGeom>
          <a:ln>
            <a:noFill/>
          </a:ln>
          <a:effectLst>
            <a:outerShdw blurRad="292100" dist="139700" dir="2700000" algn="tl" rotWithShape="0">
              <a:srgbClr val="333333">
                <a:alpha val="65000"/>
              </a:srgbClr>
            </a:outerShdw>
          </a:effectLst>
        </p:spPr>
      </p:pic>
      <p:pic>
        <p:nvPicPr>
          <p:cNvPr id="9" name="Picture 8" descr="A picture containing text, clipart, sign&#10;&#10;AI-generated content may be incorrect.">
            <a:extLst>
              <a:ext uri="{FF2B5EF4-FFF2-40B4-BE49-F238E27FC236}">
                <a16:creationId xmlns:a16="http://schemas.microsoft.com/office/drawing/2014/main" id="{CEFAEC11-293C-7003-A98B-8ADECA0F01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
        <p:nvSpPr>
          <p:cNvPr id="3" name="TextBox 2">
            <a:extLst>
              <a:ext uri="{FF2B5EF4-FFF2-40B4-BE49-F238E27FC236}">
                <a16:creationId xmlns:a16="http://schemas.microsoft.com/office/drawing/2014/main" id="{97175BF2-AB4C-4A88-D1CA-DC3C4CB5BEB0}"/>
              </a:ext>
            </a:extLst>
          </p:cNvPr>
          <p:cNvSpPr txBox="1"/>
          <p:nvPr/>
        </p:nvSpPr>
        <p:spPr>
          <a:xfrm>
            <a:off x="306048" y="1985894"/>
            <a:ext cx="5154952" cy="44012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a:ea typeface="+mn-ea"/>
                <a:cs typeface="+mn-cs"/>
              </a:rPr>
              <a:t>Blueprint Tool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Open Sans"/>
                <a:ea typeface="+mn-lt"/>
                <a:cs typeface="Arial"/>
              </a:rPr>
              <a:t>Be a resource for communities, local governments, and other partners for the planning and implementation of resilience actions</a:t>
            </a:r>
            <a:r>
              <a:rPr kumimoji="0" lang="en-US" sz="2000" b="0" i="0" u="none" strike="noStrike" kern="1200" cap="none" spc="0" normalizeH="0" baseline="0" noProof="0">
                <a:ln>
                  <a:noFill/>
                </a:ln>
                <a:solidFill>
                  <a:prstClr val="black"/>
                </a:solidFill>
                <a:effectLst/>
                <a:uLnTx/>
                <a:uFillTx/>
                <a:latin typeface="Arial"/>
                <a:ea typeface="+mn-ea"/>
                <a:cs typeface="+mn-cs"/>
              </a:rPr>
              <a: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Provide users with accurate, data-driven flood risk and vulnerability assessments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Allows users to explore, develop, evaluate, and prioritize effective flood resilience 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1">
            <a:extLst>
              <a:ext uri="{FF2B5EF4-FFF2-40B4-BE49-F238E27FC236}">
                <a16:creationId xmlns:a16="http://schemas.microsoft.com/office/drawing/2014/main" id="{3687474C-A8A4-252C-E38D-FB38B625136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00494" y="1391298"/>
            <a:ext cx="3479026" cy="24221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6386FC9-B6E8-C7DD-DEB8-E5F91CBDE2D5}"/>
              </a:ext>
            </a:extLst>
          </p:cNvPr>
          <p:cNvSpPr txBox="1"/>
          <p:nvPr/>
        </p:nvSpPr>
        <p:spPr>
          <a:xfrm>
            <a:off x="1406467" y="6156266"/>
            <a:ext cx="264198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1F497D"/>
                </a:solidFill>
                <a:effectLst/>
                <a:uLnTx/>
                <a:uFillTx/>
                <a:latin typeface="Aptos Black" panose="020B0004020202020204" pitchFamily="34" charset="0"/>
                <a:ea typeface="+mn-ea"/>
                <a:cs typeface="+mn-cs"/>
              </a:rPr>
              <a:t>frbt.deq.nc.gov</a:t>
            </a:r>
          </a:p>
        </p:txBody>
      </p:sp>
    </p:spTree>
    <p:extLst>
      <p:ext uri="{BB962C8B-B14F-4D97-AF65-F5344CB8AC3E}">
        <p14:creationId xmlns:p14="http://schemas.microsoft.com/office/powerpoint/2010/main" val="2569919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45F25-FC34-7189-8C7B-95DB3316A178}"/>
            </a:ext>
          </a:extLst>
        </p:cNvPr>
        <p:cNvGrpSpPr/>
        <p:nvPr/>
      </p:nvGrpSpPr>
      <p:grpSpPr>
        <a:xfrm>
          <a:off x="0" y="0"/>
          <a:ext cx="0" cy="0"/>
          <a:chOff x="0" y="0"/>
          <a:chExt cx="0" cy="0"/>
        </a:xfrm>
      </p:grpSpPr>
      <p:pic>
        <p:nvPicPr>
          <p:cNvPr id="9" name="Picture 8" descr="A picture containing text, clipart, sign&#10;&#10;AI-generated content may be incorrect.">
            <a:extLst>
              <a:ext uri="{FF2B5EF4-FFF2-40B4-BE49-F238E27FC236}">
                <a16:creationId xmlns:a16="http://schemas.microsoft.com/office/drawing/2014/main" id="{0A30A3A0-62A8-4F0E-D232-236657A73E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
        <p:nvSpPr>
          <p:cNvPr id="3" name="TextBox 2">
            <a:extLst>
              <a:ext uri="{FF2B5EF4-FFF2-40B4-BE49-F238E27FC236}">
                <a16:creationId xmlns:a16="http://schemas.microsoft.com/office/drawing/2014/main" id="{5D0243F8-88F5-B5A7-8D58-58BACEC778E8}"/>
              </a:ext>
            </a:extLst>
          </p:cNvPr>
          <p:cNvSpPr txBox="1"/>
          <p:nvPr/>
        </p:nvSpPr>
        <p:spPr>
          <a:xfrm>
            <a:off x="306048" y="1985894"/>
            <a:ext cx="4842822"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a:ea typeface="+mn-ea"/>
                <a:cs typeface="+mn-cs"/>
              </a:rPr>
              <a:t>Blueprint Tool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Open Sans"/>
                <a:ea typeface="+mn-lt"/>
                <a:cs typeface="Arial"/>
              </a:rPr>
              <a:t>Be a resource for communities, local governments, and other partners for the planning and implementation of resilience actions</a:t>
            </a:r>
            <a:r>
              <a:rPr kumimoji="0" lang="en-US" sz="2000" b="0" i="0" u="none" strike="noStrike" kern="1200" cap="none" spc="0" normalizeH="0" baseline="0" noProof="0">
                <a:ln>
                  <a:noFill/>
                </a:ln>
                <a:solidFill>
                  <a:prstClr val="black"/>
                </a:solidFill>
                <a:effectLst/>
                <a:uLnTx/>
                <a:uFillTx/>
                <a:latin typeface="Arial"/>
                <a:ea typeface="+mn-ea"/>
                <a:cs typeface="+mn-cs"/>
              </a:rPr>
              <a: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Provide users with accurate, data-driven flood risk and vulnerability assessments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mn-cs"/>
              </a:rPr>
              <a:t>Allows users to explore, develop, evaluate, and prioritize effective flood resilience 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p:txBody>
      </p:sp>
      <p:pic>
        <p:nvPicPr>
          <p:cNvPr id="5" name="Blueprint Tool - Stream Debris Removal - Recording 2025-10-02 114026">
            <a:hlinkClick r:id="" action="ppaction://media"/>
            <a:extLst>
              <a:ext uri="{FF2B5EF4-FFF2-40B4-BE49-F238E27FC236}">
                <a16:creationId xmlns:a16="http://schemas.microsoft.com/office/drawing/2014/main" id="{B6CAFD70-A3D1-E09A-5926-AE220EB06DE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18552" y="1982294"/>
            <a:ext cx="5638376" cy="3344471"/>
          </a:xfrm>
          <a:prstGeom prst="rect">
            <a:avLst/>
          </a:prstGeom>
        </p:spPr>
      </p:pic>
      <p:sp>
        <p:nvSpPr>
          <p:cNvPr id="6" name="Content Placeholder 5">
            <a:extLst>
              <a:ext uri="{FF2B5EF4-FFF2-40B4-BE49-F238E27FC236}">
                <a16:creationId xmlns:a16="http://schemas.microsoft.com/office/drawing/2014/main" id="{0098BFD9-30BA-DF59-2CE1-A3E13127E061}"/>
              </a:ext>
            </a:extLst>
          </p:cNvPr>
          <p:cNvSpPr txBox="1">
            <a:spLocks/>
          </p:cNvSpPr>
          <p:nvPr/>
        </p:nvSpPr>
        <p:spPr>
          <a:xfrm>
            <a:off x="8920487" y="5600739"/>
            <a:ext cx="2418485" cy="792677"/>
          </a:xfrm>
          <a:prstGeom prst="rect">
            <a:avLst/>
          </a:prstGeom>
          <a:solidFill>
            <a:srgbClr val="87CBCE"/>
          </a:solidFill>
          <a:ln>
            <a:solidFill>
              <a:schemeClr val="tx1"/>
            </a:solidFill>
          </a:ln>
        </p:spPr>
        <p:txBody>
          <a:bodyPr vert="horz" lIns="91440" tIns="45720" rIns="91440" bIns="45720" rtlCol="0" anchor="ct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77859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77859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77859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3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Resilience</a:t>
            </a:r>
            <a:r>
              <a:rPr kumimoji="0" lang="en-US" sz="2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3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Action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With estimated Costs, Impacts, Complexity, Score</a:t>
            </a:r>
          </a:p>
        </p:txBody>
      </p:sp>
      <p:sp>
        <p:nvSpPr>
          <p:cNvPr id="7" name="Arrow: Right 6">
            <a:extLst>
              <a:ext uri="{FF2B5EF4-FFF2-40B4-BE49-F238E27FC236}">
                <a16:creationId xmlns:a16="http://schemas.microsoft.com/office/drawing/2014/main" id="{7316CBD0-53B7-C437-CDF9-79AD47C4573D}"/>
              </a:ext>
            </a:extLst>
          </p:cNvPr>
          <p:cNvSpPr/>
          <p:nvPr/>
        </p:nvSpPr>
        <p:spPr>
          <a:xfrm>
            <a:off x="7963173" y="5600739"/>
            <a:ext cx="742593" cy="792677"/>
          </a:xfrm>
          <a:prstGeom prst="rightArrow">
            <a:avLst/>
          </a:prstGeom>
          <a:solidFill>
            <a:srgbClr val="0061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Content Placeholder 5">
            <a:extLst>
              <a:ext uri="{FF2B5EF4-FFF2-40B4-BE49-F238E27FC236}">
                <a16:creationId xmlns:a16="http://schemas.microsoft.com/office/drawing/2014/main" id="{58FDA0F9-A371-3332-DB91-4CE05287BD85}"/>
              </a:ext>
            </a:extLst>
          </p:cNvPr>
          <p:cNvSpPr txBox="1">
            <a:spLocks/>
          </p:cNvSpPr>
          <p:nvPr/>
        </p:nvSpPr>
        <p:spPr>
          <a:xfrm>
            <a:off x="6356030" y="5600739"/>
            <a:ext cx="1392422" cy="792677"/>
          </a:xfrm>
          <a:prstGeom prst="rect">
            <a:avLst/>
          </a:prstGeom>
          <a:solidFill>
            <a:srgbClr val="87CBCE"/>
          </a:solidFill>
          <a:ln>
            <a:solidFill>
              <a:schemeClr val="tx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77859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77859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77859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Concept</a:t>
            </a: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289E346F-659F-6EB3-7A12-8B288DFF368F}"/>
              </a:ext>
            </a:extLst>
          </p:cNvPr>
          <p:cNvSpPr txBox="1"/>
          <p:nvPr/>
        </p:nvSpPr>
        <p:spPr>
          <a:xfrm>
            <a:off x="1406467" y="6156266"/>
            <a:ext cx="264198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1F497D"/>
                </a:solidFill>
                <a:effectLst/>
                <a:uLnTx/>
                <a:uFillTx/>
                <a:latin typeface="Aptos Black" panose="020B0004020202020204" pitchFamily="34" charset="0"/>
                <a:ea typeface="+mn-ea"/>
                <a:cs typeface="+mn-cs"/>
              </a:rPr>
              <a:t>frbt.deq.nc.gov</a:t>
            </a:r>
          </a:p>
        </p:txBody>
      </p:sp>
    </p:spTree>
    <p:extLst>
      <p:ext uri="{BB962C8B-B14F-4D97-AF65-F5344CB8AC3E}">
        <p14:creationId xmlns:p14="http://schemas.microsoft.com/office/powerpoint/2010/main" val="387654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repeatCount="indefinite" fill="hold" display="0">
                  <p:stCondLst>
                    <p:cond delay="indefinite"/>
                  </p:stCondLst>
                </p:cTn>
                <p:tgtEl>
                  <p:spTgt spid="5"/>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04B86-3A5A-26A0-1F7C-EC2A2064C832}"/>
            </a:ext>
          </a:extLst>
        </p:cNvPr>
        <p:cNvGrpSpPr/>
        <p:nvPr/>
      </p:nvGrpSpPr>
      <p:grpSpPr>
        <a:xfrm>
          <a:off x="0" y="0"/>
          <a:ext cx="0" cy="0"/>
          <a:chOff x="0" y="0"/>
          <a:chExt cx="0" cy="0"/>
        </a:xfrm>
      </p:grpSpPr>
      <p:pic>
        <p:nvPicPr>
          <p:cNvPr id="9" name="Picture 8" descr="A picture containing text, clipart, sign&#10;&#10;AI-generated content may be incorrect.">
            <a:extLst>
              <a:ext uri="{FF2B5EF4-FFF2-40B4-BE49-F238E27FC236}">
                <a16:creationId xmlns:a16="http://schemas.microsoft.com/office/drawing/2014/main" id="{F0E68BE8-A7E0-2DEE-65BA-2674F96E89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pic>
        <p:nvPicPr>
          <p:cNvPr id="8" name="Picture 7">
            <a:extLst>
              <a:ext uri="{FF2B5EF4-FFF2-40B4-BE49-F238E27FC236}">
                <a16:creationId xmlns:a16="http://schemas.microsoft.com/office/drawing/2014/main" id="{AFADE29D-A630-1759-941F-496B71638D22}"/>
              </a:ext>
            </a:extLst>
          </p:cNvPr>
          <p:cNvPicPr>
            <a:picLocks noChangeAspect="1"/>
          </p:cNvPicPr>
          <p:nvPr/>
        </p:nvPicPr>
        <p:blipFill>
          <a:blip r:embed="rId3"/>
          <a:stretch>
            <a:fillRect/>
          </a:stretch>
        </p:blipFill>
        <p:spPr>
          <a:xfrm>
            <a:off x="266062" y="2251105"/>
            <a:ext cx="5057089" cy="3441701"/>
          </a:xfrm>
          <a:prstGeom prst="rect">
            <a:avLst/>
          </a:prstGeom>
          <a:solidFill>
            <a:srgbClr val="243F8F"/>
          </a:solidFill>
          <a:ln>
            <a:solidFill>
              <a:schemeClr val="tx1"/>
            </a:solidFill>
          </a:ln>
        </p:spPr>
      </p:pic>
      <p:sp>
        <p:nvSpPr>
          <p:cNvPr id="12" name="Rectangle 11">
            <a:extLst>
              <a:ext uri="{FF2B5EF4-FFF2-40B4-BE49-F238E27FC236}">
                <a16:creationId xmlns:a16="http://schemas.microsoft.com/office/drawing/2014/main" id="{4D8B3548-C284-148A-BDC7-9BE188AB4DDD}"/>
              </a:ext>
            </a:extLst>
          </p:cNvPr>
          <p:cNvSpPr/>
          <p:nvPr/>
        </p:nvSpPr>
        <p:spPr>
          <a:xfrm>
            <a:off x="6219666" y="2251105"/>
            <a:ext cx="5706271" cy="397853"/>
          </a:xfrm>
          <a:prstGeom prst="rect">
            <a:avLst/>
          </a:prstGeom>
          <a:solidFill>
            <a:srgbClr val="243F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Constructed Cost:      	   $231,750</a:t>
            </a:r>
          </a:p>
        </p:txBody>
      </p:sp>
      <p:pic>
        <p:nvPicPr>
          <p:cNvPr id="14" name="Picture 13">
            <a:extLst>
              <a:ext uri="{FF2B5EF4-FFF2-40B4-BE49-F238E27FC236}">
                <a16:creationId xmlns:a16="http://schemas.microsoft.com/office/drawing/2014/main" id="{AA263369-56B0-080F-0BC4-24F0F24668B7}"/>
              </a:ext>
            </a:extLst>
          </p:cNvPr>
          <p:cNvPicPr>
            <a:picLocks noChangeAspect="1"/>
          </p:cNvPicPr>
          <p:nvPr/>
        </p:nvPicPr>
        <p:blipFill>
          <a:blip r:embed="rId4"/>
          <a:stretch>
            <a:fillRect/>
          </a:stretch>
        </p:blipFill>
        <p:spPr>
          <a:xfrm>
            <a:off x="6219667" y="3602466"/>
            <a:ext cx="5706271" cy="3105583"/>
          </a:xfrm>
          <a:prstGeom prst="rect">
            <a:avLst/>
          </a:prstGeom>
        </p:spPr>
      </p:pic>
      <p:pic>
        <p:nvPicPr>
          <p:cNvPr id="11" name="Picture 10">
            <a:extLst>
              <a:ext uri="{FF2B5EF4-FFF2-40B4-BE49-F238E27FC236}">
                <a16:creationId xmlns:a16="http://schemas.microsoft.com/office/drawing/2014/main" id="{6D34B635-648D-530D-8A26-5E879EA39504}"/>
              </a:ext>
            </a:extLst>
          </p:cNvPr>
          <p:cNvPicPr>
            <a:picLocks noChangeAspect="1"/>
          </p:cNvPicPr>
          <p:nvPr/>
        </p:nvPicPr>
        <p:blipFill>
          <a:blip r:embed="rId5"/>
          <a:srcRect r="26905" b="4921"/>
          <a:stretch>
            <a:fillRect/>
          </a:stretch>
        </p:blipFill>
        <p:spPr>
          <a:xfrm>
            <a:off x="2831442" y="4250059"/>
            <a:ext cx="2938793" cy="2412270"/>
          </a:xfrm>
          <a:prstGeom prst="rect">
            <a:avLst/>
          </a:prstGeom>
          <a:ln>
            <a:solidFill>
              <a:schemeClr val="tx1"/>
            </a:solidFill>
          </a:ln>
        </p:spPr>
      </p:pic>
      <p:sp>
        <p:nvSpPr>
          <p:cNvPr id="15" name="TextBox 14">
            <a:extLst>
              <a:ext uri="{FF2B5EF4-FFF2-40B4-BE49-F238E27FC236}">
                <a16:creationId xmlns:a16="http://schemas.microsoft.com/office/drawing/2014/main" id="{ED5B723E-B408-01E9-E152-23495AC45AF6}"/>
              </a:ext>
            </a:extLst>
          </p:cNvPr>
          <p:cNvSpPr txBox="1"/>
          <p:nvPr/>
        </p:nvSpPr>
        <p:spPr>
          <a:xfrm>
            <a:off x="266062" y="1790910"/>
            <a:ext cx="42053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Floodplain Restoration </a:t>
            </a:r>
          </a:p>
        </p:txBody>
      </p:sp>
      <p:sp>
        <p:nvSpPr>
          <p:cNvPr id="16" name="Rectangle 15">
            <a:extLst>
              <a:ext uri="{FF2B5EF4-FFF2-40B4-BE49-F238E27FC236}">
                <a16:creationId xmlns:a16="http://schemas.microsoft.com/office/drawing/2014/main" id="{132FD820-8A96-52CE-5FDA-C0B073FC355B}"/>
              </a:ext>
            </a:extLst>
          </p:cNvPr>
          <p:cNvSpPr/>
          <p:nvPr/>
        </p:nvSpPr>
        <p:spPr>
          <a:xfrm>
            <a:off x="6219665" y="2704998"/>
            <a:ext cx="5706271" cy="397853"/>
          </a:xfrm>
          <a:prstGeom prst="rect">
            <a:avLst/>
          </a:prstGeom>
          <a:solidFill>
            <a:srgbClr val="243F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Flood Storage:	       2 Acre-Feet </a:t>
            </a:r>
          </a:p>
        </p:txBody>
      </p:sp>
      <p:sp>
        <p:nvSpPr>
          <p:cNvPr id="2" name="Rectangle 1">
            <a:extLst>
              <a:ext uri="{FF2B5EF4-FFF2-40B4-BE49-F238E27FC236}">
                <a16:creationId xmlns:a16="http://schemas.microsoft.com/office/drawing/2014/main" id="{93DC2E9D-5CA1-97AD-C040-B7E713F1124A}"/>
              </a:ext>
            </a:extLst>
          </p:cNvPr>
          <p:cNvSpPr/>
          <p:nvPr/>
        </p:nvSpPr>
        <p:spPr>
          <a:xfrm>
            <a:off x="6219665" y="3158891"/>
            <a:ext cx="5706271" cy="397853"/>
          </a:xfrm>
          <a:prstGeom prst="rect">
            <a:avLst/>
          </a:prstGeom>
          <a:solidFill>
            <a:srgbClr val="243F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Average Annual Losses Avoided:		   $1,325 </a:t>
            </a:r>
          </a:p>
        </p:txBody>
      </p:sp>
    </p:spTree>
    <p:extLst>
      <p:ext uri="{BB962C8B-B14F-4D97-AF65-F5344CB8AC3E}">
        <p14:creationId xmlns:p14="http://schemas.microsoft.com/office/powerpoint/2010/main" val="2376487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510EB-7792-4A87-5ECF-A80041585028}"/>
            </a:ext>
          </a:extLst>
        </p:cNvPr>
        <p:cNvGrpSpPr/>
        <p:nvPr/>
      </p:nvGrpSpPr>
      <p:grpSpPr>
        <a:xfrm>
          <a:off x="0" y="0"/>
          <a:ext cx="0" cy="0"/>
          <a:chOff x="0" y="0"/>
          <a:chExt cx="0" cy="0"/>
        </a:xfrm>
      </p:grpSpPr>
      <p:pic>
        <p:nvPicPr>
          <p:cNvPr id="9" name="Picture 8" descr="A picture containing text, clipart, sign&#10;&#10;AI-generated content may be incorrect.">
            <a:extLst>
              <a:ext uri="{FF2B5EF4-FFF2-40B4-BE49-F238E27FC236}">
                <a16:creationId xmlns:a16="http://schemas.microsoft.com/office/drawing/2014/main" id="{A0F213A7-AD11-CD6C-689C-8E68F9839E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graphicFrame>
        <p:nvGraphicFramePr>
          <p:cNvPr id="5" name="Content Placeholder 5">
            <a:extLst>
              <a:ext uri="{FF2B5EF4-FFF2-40B4-BE49-F238E27FC236}">
                <a16:creationId xmlns:a16="http://schemas.microsoft.com/office/drawing/2014/main" id="{0359A59D-6B57-5741-0649-84CC7C4405DA}"/>
              </a:ext>
            </a:extLst>
          </p:cNvPr>
          <p:cNvGraphicFramePr>
            <a:graphicFrameLocks/>
          </p:cNvGraphicFramePr>
          <p:nvPr/>
        </p:nvGraphicFramePr>
        <p:xfrm>
          <a:off x="338842" y="2935225"/>
          <a:ext cx="11514316" cy="3922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6DE13C6A-C804-989C-29C4-21B8CD25E2BE}"/>
              </a:ext>
            </a:extLst>
          </p:cNvPr>
          <p:cNvSpPr txBox="1"/>
          <p:nvPr/>
        </p:nvSpPr>
        <p:spPr>
          <a:xfrm>
            <a:off x="306048" y="1985894"/>
            <a:ext cx="4842822"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a:ea typeface="+mn-ea"/>
                <a:cs typeface="+mn-cs"/>
              </a:rPr>
              <a:t>Blueprint Tool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a:ea typeface="+mn-ea"/>
                <a:cs typeface="+mn-cs"/>
              </a:rPr>
              <a:t>Types of Resilience Actions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812668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04B86-3A5A-26A0-1F7C-EC2A2064C832}"/>
            </a:ext>
          </a:extLst>
        </p:cNvPr>
        <p:cNvGrpSpPr/>
        <p:nvPr/>
      </p:nvGrpSpPr>
      <p:grpSpPr>
        <a:xfrm>
          <a:off x="0" y="0"/>
          <a:ext cx="0" cy="0"/>
          <a:chOff x="0" y="0"/>
          <a:chExt cx="0" cy="0"/>
        </a:xfrm>
      </p:grpSpPr>
      <p:pic>
        <p:nvPicPr>
          <p:cNvPr id="9" name="Picture 8" descr="A picture containing text, clipart, sign&#10;&#10;AI-generated content may be incorrect.">
            <a:extLst>
              <a:ext uri="{FF2B5EF4-FFF2-40B4-BE49-F238E27FC236}">
                <a16:creationId xmlns:a16="http://schemas.microsoft.com/office/drawing/2014/main" id="{F0E68BE8-A7E0-2DEE-65BA-2674F96E89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
        <p:nvSpPr>
          <p:cNvPr id="3" name="TextBox 2">
            <a:extLst>
              <a:ext uri="{FF2B5EF4-FFF2-40B4-BE49-F238E27FC236}">
                <a16:creationId xmlns:a16="http://schemas.microsoft.com/office/drawing/2014/main" id="{F337B8EE-211D-99D1-8542-AE1CFF212AC2}"/>
              </a:ext>
            </a:extLst>
          </p:cNvPr>
          <p:cNvSpPr txBox="1"/>
          <p:nvPr/>
        </p:nvSpPr>
        <p:spPr>
          <a:xfrm>
            <a:off x="173000" y="1828657"/>
            <a:ext cx="495150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ptos"/>
                <a:ea typeface="+mn-ea"/>
                <a:cs typeface="+mn-cs"/>
              </a:rPr>
              <a:t>Blueprint Tool</a:t>
            </a:r>
            <a:endParaRPr kumimoji="0" lang="en-US" sz="2400" b="0" i="0" u="none" strike="noStrike" kern="1200" cap="none" spc="0" normalizeH="0" baseline="0" noProof="0">
              <a:ln>
                <a:noFill/>
              </a:ln>
              <a:solidFill>
                <a:prstClr val="black"/>
              </a:solidFill>
              <a:effectLst/>
              <a:uLnTx/>
              <a:uFillTx/>
              <a:latin typeface="Aptos"/>
              <a:ea typeface="+mn-ea"/>
              <a:cs typeface="+mn-cs"/>
            </a:endParaRPr>
          </a:p>
        </p:txBody>
      </p:sp>
      <p:sp>
        <p:nvSpPr>
          <p:cNvPr id="7" name="TextBox 6">
            <a:extLst>
              <a:ext uri="{FF2B5EF4-FFF2-40B4-BE49-F238E27FC236}">
                <a16:creationId xmlns:a16="http://schemas.microsoft.com/office/drawing/2014/main" id="{F0120FDC-35D9-4CDA-503E-02C6F564A0E8}"/>
              </a:ext>
            </a:extLst>
          </p:cNvPr>
          <p:cNvSpPr txBox="1"/>
          <p:nvPr/>
        </p:nvSpPr>
        <p:spPr>
          <a:xfrm>
            <a:off x="4775008" y="6235956"/>
            <a:ext cx="264198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1F497D"/>
                </a:solidFill>
                <a:effectLst/>
                <a:uLnTx/>
                <a:uFillTx/>
                <a:latin typeface="Aptos Black" panose="020B0004020202020204" pitchFamily="34" charset="0"/>
                <a:ea typeface="+mn-ea"/>
                <a:cs typeface="+mn-cs"/>
              </a:rPr>
              <a:t>frbt.deq.nc.gov</a:t>
            </a:r>
          </a:p>
        </p:txBody>
      </p:sp>
      <p:graphicFrame>
        <p:nvGraphicFramePr>
          <p:cNvPr id="2" name="Table 1">
            <a:extLst>
              <a:ext uri="{FF2B5EF4-FFF2-40B4-BE49-F238E27FC236}">
                <a16:creationId xmlns:a16="http://schemas.microsoft.com/office/drawing/2014/main" id="{F6D46F70-63EE-5FE1-A52A-EBED3DF1FA81}"/>
              </a:ext>
            </a:extLst>
          </p:cNvPr>
          <p:cNvGraphicFramePr>
            <a:graphicFrameLocks noGrp="1"/>
          </p:cNvGraphicFramePr>
          <p:nvPr/>
        </p:nvGraphicFramePr>
        <p:xfrm>
          <a:off x="347472" y="2404620"/>
          <a:ext cx="11274552" cy="741680"/>
        </p:xfrm>
        <a:graphic>
          <a:graphicData uri="http://schemas.openxmlformats.org/drawingml/2006/table">
            <a:tbl>
              <a:tblPr firstRow="1" bandRow="1">
                <a:tableStyleId>{2D5ABB26-0587-4C30-8999-92F81FD0307C}</a:tableStyleId>
              </a:tblPr>
              <a:tblGrid>
                <a:gridCol w="5212080">
                  <a:extLst>
                    <a:ext uri="{9D8B030D-6E8A-4147-A177-3AD203B41FA5}">
                      <a16:colId xmlns:a16="http://schemas.microsoft.com/office/drawing/2014/main" val="1981771022"/>
                    </a:ext>
                  </a:extLst>
                </a:gridCol>
                <a:gridCol w="6062472">
                  <a:extLst>
                    <a:ext uri="{9D8B030D-6E8A-4147-A177-3AD203B41FA5}">
                      <a16:colId xmlns:a16="http://schemas.microsoft.com/office/drawing/2014/main" val="1115687159"/>
                    </a:ext>
                  </a:extLst>
                </a:gridCol>
              </a:tblGrid>
              <a:tr h="7416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ptos Display" panose="020B0004020202020204" pitchFamily="34" charset="0"/>
                      </a:endParaRPr>
                    </a:p>
                    <a:p>
                      <a:endParaRPr lang="en-US">
                        <a:latin typeface="Aptos Display" panose="020B0004020202020204" pitchFamily="34" charset="0"/>
                      </a:endParaRPr>
                    </a:p>
                  </a:txBody>
                  <a:tcPr/>
                </a:tc>
                <a:tc>
                  <a:txBody>
                    <a:bodyPr/>
                    <a:lstStyle/>
                    <a:p>
                      <a:endParaRPr lang="en-US">
                        <a:latin typeface="Aptos Display" panose="020B0004020202020204" pitchFamily="34" charset="0"/>
                      </a:endParaRPr>
                    </a:p>
                  </a:txBody>
                  <a:tcPr/>
                </a:tc>
                <a:extLst>
                  <a:ext uri="{0D108BD9-81ED-4DB2-BD59-A6C34878D82A}">
                    <a16:rowId xmlns:a16="http://schemas.microsoft.com/office/drawing/2014/main" val="1288262942"/>
                  </a:ext>
                </a:extLst>
              </a:tr>
            </a:tbl>
          </a:graphicData>
        </a:graphic>
      </p:graphicFrame>
      <p:sp>
        <p:nvSpPr>
          <p:cNvPr id="6" name="TextBox 5">
            <a:extLst>
              <a:ext uri="{FF2B5EF4-FFF2-40B4-BE49-F238E27FC236}">
                <a16:creationId xmlns:a16="http://schemas.microsoft.com/office/drawing/2014/main" id="{C2EF9B4E-73D2-114D-8EBA-F1FF8DBAF1D1}"/>
              </a:ext>
            </a:extLst>
          </p:cNvPr>
          <p:cNvSpPr txBox="1"/>
          <p:nvPr/>
        </p:nvSpPr>
        <p:spPr>
          <a:xfrm>
            <a:off x="512064" y="2229638"/>
            <a:ext cx="5990336" cy="46474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All Users</a:t>
            </a:r>
            <a:endParaRPr kumimoji="0" lang="en-US" sz="18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Explore flood risk data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Community Profile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Critical Infrastructure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Emergency Services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Environmental Concerns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Historical Buildings &amp; Areas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Housing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Land Use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Population &amp; Demographics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View submitted resilience Actions and plans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Partners </a:t>
            </a:r>
            <a:r>
              <a:rPr kumimoji="0" lang="en-US" sz="18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Communities (Cities, Towns, Counties), COGs, NGOs, Fellow state agencies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Action development and ranking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Local plan development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ptos Display" panose="020B0004020202020204" pitchFamily="34" charset="0"/>
                <a:ea typeface="+mn-ea"/>
                <a:cs typeface="+mn-cs"/>
              </a:rPr>
              <a:t>Identify funding opportunities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pic>
        <p:nvPicPr>
          <p:cNvPr id="4" name="Screen Recording 2026-03-25 140000">
            <a:hlinkClick r:id="" action="ppaction://media"/>
            <a:extLst>
              <a:ext uri="{FF2B5EF4-FFF2-40B4-BE49-F238E27FC236}">
                <a16:creationId xmlns:a16="http://schemas.microsoft.com/office/drawing/2014/main" id="{05238C0E-6CAF-6469-E996-E4376FC26EF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159836" y="1989980"/>
            <a:ext cx="5520100" cy="3219934"/>
          </a:xfrm>
          <a:prstGeom prst="rect">
            <a:avLst/>
          </a:prstGeom>
        </p:spPr>
      </p:pic>
    </p:spTree>
    <p:extLst>
      <p:ext uri="{BB962C8B-B14F-4D97-AF65-F5344CB8AC3E}">
        <p14:creationId xmlns:p14="http://schemas.microsoft.com/office/powerpoint/2010/main" val="215634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9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8B615-B588-EE17-2E2E-82A8728A3A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17D20E-EB7C-F9F0-B34F-47E12213F36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6" name="TextBox 5">
            <a:extLst>
              <a:ext uri="{FF2B5EF4-FFF2-40B4-BE49-F238E27FC236}">
                <a16:creationId xmlns:a16="http://schemas.microsoft.com/office/drawing/2014/main" id="{E5C27F53-79C9-33FD-15C9-06483C4731FD}"/>
              </a:ext>
            </a:extLst>
          </p:cNvPr>
          <p:cNvSpPr txBox="1"/>
          <p:nvPr/>
        </p:nvSpPr>
        <p:spPr>
          <a:xfrm>
            <a:off x="421460" y="1987043"/>
            <a:ext cx="9153525"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F497D">
                    <a:lumMod val="75000"/>
                  </a:srgbClr>
                </a:solidFill>
                <a:effectLst/>
                <a:uLnTx/>
                <a:uFillTx/>
                <a:latin typeface="Aptos" panose="020B0004020202020204" pitchFamily="34" charset="0"/>
                <a:ea typeface="+mn-ea"/>
                <a:cs typeface="+mn-cs"/>
              </a:rPr>
              <a:t>Fund Matching Tool</a:t>
            </a:r>
          </a:p>
        </p:txBody>
      </p:sp>
      <p:pic>
        <p:nvPicPr>
          <p:cNvPr id="10" name="Picture 9" descr="A picture containing text, clipart, sign&#10;&#10;AI-generated content may be incorrect.">
            <a:extLst>
              <a:ext uri="{FF2B5EF4-FFF2-40B4-BE49-F238E27FC236}">
                <a16:creationId xmlns:a16="http://schemas.microsoft.com/office/drawing/2014/main" id="{0A4316D2-257F-721B-AB89-2B2E63CC9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pic>
        <p:nvPicPr>
          <p:cNvPr id="7" name="Picture 6" descr="Graphical user interface, application&#10;&#10;AI-generated content may be incorrect.">
            <a:extLst>
              <a:ext uri="{FF2B5EF4-FFF2-40B4-BE49-F238E27FC236}">
                <a16:creationId xmlns:a16="http://schemas.microsoft.com/office/drawing/2014/main" id="{B2A3B73B-A6CE-F925-BF67-FA767E91762C}"/>
              </a:ext>
            </a:extLst>
          </p:cNvPr>
          <p:cNvPicPr>
            <a:picLocks noChangeAspect="1"/>
          </p:cNvPicPr>
          <p:nvPr/>
        </p:nvPicPr>
        <p:blipFill>
          <a:blip r:embed="rId4"/>
          <a:stretch>
            <a:fillRect/>
          </a:stretch>
        </p:blipFill>
        <p:spPr>
          <a:xfrm>
            <a:off x="421460" y="2869732"/>
            <a:ext cx="5807169" cy="3222724"/>
          </a:xfrm>
          <a:prstGeom prst="rect">
            <a:avLst/>
          </a:prstGeom>
          <a:ln>
            <a:noFill/>
          </a:ln>
          <a:effectLst>
            <a:outerShdw blurRad="292100" dist="139700" dir="2700000" algn="tl" rotWithShape="0">
              <a:srgbClr val="333333">
                <a:alpha val="65000"/>
              </a:srgbClr>
            </a:outerShdw>
          </a:effectLst>
        </p:spPr>
      </p:pic>
      <p:pic>
        <p:nvPicPr>
          <p:cNvPr id="9" name="Picture 8" descr="Graphical user interface, application&#10;&#10;AI-generated content may be incorrect.">
            <a:extLst>
              <a:ext uri="{FF2B5EF4-FFF2-40B4-BE49-F238E27FC236}">
                <a16:creationId xmlns:a16="http://schemas.microsoft.com/office/drawing/2014/main" id="{09F65FE2-EB9C-3C1C-8277-B0DCEC212143}"/>
              </a:ext>
            </a:extLst>
          </p:cNvPr>
          <p:cNvPicPr>
            <a:picLocks noChangeAspect="1"/>
          </p:cNvPicPr>
          <p:nvPr/>
        </p:nvPicPr>
        <p:blipFill>
          <a:blip r:embed="rId5"/>
          <a:stretch>
            <a:fillRect/>
          </a:stretch>
        </p:blipFill>
        <p:spPr>
          <a:xfrm>
            <a:off x="6687879" y="2869732"/>
            <a:ext cx="5294777" cy="3306379"/>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B1CA3C1D-E6CF-072B-3C06-CD431C74935C}"/>
              </a:ext>
            </a:extLst>
          </p:cNvPr>
          <p:cNvSpPr/>
          <p:nvPr/>
        </p:nvSpPr>
        <p:spPr>
          <a:xfrm>
            <a:off x="1997296" y="4699591"/>
            <a:ext cx="2743201" cy="146866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3" name="Straight Arrow Connector 12">
            <a:extLst>
              <a:ext uri="{FF2B5EF4-FFF2-40B4-BE49-F238E27FC236}">
                <a16:creationId xmlns:a16="http://schemas.microsoft.com/office/drawing/2014/main" id="{0B74B886-1F61-AE9F-7B50-F39ACEDE455F}"/>
              </a:ext>
            </a:extLst>
          </p:cNvPr>
          <p:cNvCxnSpPr>
            <a:cxnSpLocks/>
            <a:stCxn id="11" idx="3"/>
            <a:endCxn id="9" idx="1"/>
          </p:cNvCxnSpPr>
          <p:nvPr/>
        </p:nvCxnSpPr>
        <p:spPr>
          <a:xfrm flipV="1">
            <a:off x="4740497" y="4522922"/>
            <a:ext cx="1947382" cy="910999"/>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0680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97287-6B86-7E59-FB7D-00F985325338}"/>
            </a:ext>
          </a:extLst>
        </p:cNvPr>
        <p:cNvGrpSpPr/>
        <p:nvPr/>
      </p:nvGrpSpPr>
      <p:grpSpPr>
        <a:xfrm>
          <a:off x="0" y="0"/>
          <a:ext cx="0" cy="0"/>
          <a:chOff x="0" y="0"/>
          <a:chExt cx="0" cy="0"/>
        </a:xfrm>
      </p:grpSpPr>
      <p:pic>
        <p:nvPicPr>
          <p:cNvPr id="6" name="Picture 5" descr="Shape, rectangle&#10;&#10;AI-generated content may be incorrect.">
            <a:extLst>
              <a:ext uri="{FF2B5EF4-FFF2-40B4-BE49-F238E27FC236}">
                <a16:creationId xmlns:a16="http://schemas.microsoft.com/office/drawing/2014/main" id="{3D4F14C5-EC44-6A88-C585-FD52CCA94C4D}"/>
              </a:ext>
            </a:extLst>
          </p:cNvPr>
          <p:cNvPicPr>
            <a:picLocks noChangeAspect="1"/>
          </p:cNvPicPr>
          <p:nvPr/>
        </p:nvPicPr>
        <p:blipFill>
          <a:blip r:embed="rId2"/>
          <a:stretch>
            <a:fillRect/>
          </a:stretch>
        </p:blipFill>
        <p:spPr>
          <a:xfrm>
            <a:off x="-1" y="1915419"/>
            <a:ext cx="12192000" cy="1005670"/>
          </a:xfrm>
          <a:prstGeom prst="rect">
            <a:avLst/>
          </a:prstGeom>
        </p:spPr>
      </p:pic>
      <p:pic>
        <p:nvPicPr>
          <p:cNvPr id="2" name="Picture Placeholder 1">
            <a:extLst>
              <a:ext uri="{FF2B5EF4-FFF2-40B4-BE49-F238E27FC236}">
                <a16:creationId xmlns:a16="http://schemas.microsoft.com/office/drawing/2014/main" id="{3C65FCD2-F490-931D-413B-942E503E3E4A}"/>
              </a:ext>
            </a:extLst>
          </p:cNvPr>
          <p:cNvPicPr>
            <a:picLocks noChangeAspect="1"/>
          </p:cNvPicPr>
          <p:nvPr/>
        </p:nvPicPr>
        <p:blipFill>
          <a:blip r:embed="rId3" cstate="print">
            <a:extLst>
              <a:ext uri="{28A0092B-C50C-407E-A947-70E740481C1C}">
                <a14:useLocalDpi xmlns:a14="http://schemas.microsoft.com/office/drawing/2010/main" val="0"/>
              </a:ext>
            </a:extLst>
          </a:blip>
          <a:srcRect t="26123" b="26123"/>
          <a:stretch>
            <a:fillRect/>
          </a:stretch>
        </p:blipFill>
        <p:spPr>
          <a:xfrm>
            <a:off x="0" y="3017088"/>
            <a:ext cx="12192000" cy="3829001"/>
          </a:xfrm>
          <a:prstGeom prst="rect">
            <a:avLst/>
          </a:prstGeom>
        </p:spPr>
      </p:pic>
      <p:sp>
        <p:nvSpPr>
          <p:cNvPr id="5" name="TextBox 4">
            <a:extLst>
              <a:ext uri="{FF2B5EF4-FFF2-40B4-BE49-F238E27FC236}">
                <a16:creationId xmlns:a16="http://schemas.microsoft.com/office/drawing/2014/main" id="{E17CCA91-78B5-790A-C777-438D6BD2508E}"/>
              </a:ext>
            </a:extLst>
          </p:cNvPr>
          <p:cNvSpPr txBox="1"/>
          <p:nvPr/>
        </p:nvSpPr>
        <p:spPr>
          <a:xfrm>
            <a:off x="5102256" y="2064311"/>
            <a:ext cx="198748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srgbClr val="FFFFFF"/>
                </a:solidFill>
                <a:effectLst/>
                <a:uLnTx/>
                <a:uFillTx/>
                <a:latin typeface="Times New Roman"/>
                <a:ea typeface="+mn-ea"/>
                <a:cs typeface="+mn-cs"/>
              </a:rPr>
              <a:t>Process</a:t>
            </a:r>
          </a:p>
        </p:txBody>
      </p:sp>
      <p:pic>
        <p:nvPicPr>
          <p:cNvPr id="9" name="Picture 8" descr="A picture containing text, clipart, sign&#10;&#10;AI-generated content may be incorrect.">
            <a:extLst>
              <a:ext uri="{FF2B5EF4-FFF2-40B4-BE49-F238E27FC236}">
                <a16:creationId xmlns:a16="http://schemas.microsoft.com/office/drawing/2014/main" id="{29855977-0EAF-5148-0503-9726935851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Tree>
    <p:extLst>
      <p:ext uri="{BB962C8B-B14F-4D97-AF65-F5344CB8AC3E}">
        <p14:creationId xmlns:p14="http://schemas.microsoft.com/office/powerpoint/2010/main" val="222653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1CFC3-E5C4-BA55-DE68-2734D113D474}"/>
            </a:ext>
          </a:extLst>
        </p:cNvPr>
        <p:cNvGrpSpPr/>
        <p:nvPr/>
      </p:nvGrpSpPr>
      <p:grpSpPr>
        <a:xfrm>
          <a:off x="0" y="0"/>
          <a:ext cx="0" cy="0"/>
          <a:chOff x="0" y="0"/>
          <a:chExt cx="0" cy="0"/>
        </a:xfrm>
      </p:grpSpPr>
      <p:sp>
        <p:nvSpPr>
          <p:cNvPr id="23" name="Freeform: Shape 22">
            <a:extLst>
              <a:ext uri="{FF2B5EF4-FFF2-40B4-BE49-F238E27FC236}">
                <a16:creationId xmlns:a16="http://schemas.microsoft.com/office/drawing/2014/main" id="{07A1218A-82B0-D72E-1109-BB776FAEEADE}"/>
              </a:ext>
            </a:extLst>
          </p:cNvPr>
          <p:cNvSpPr/>
          <p:nvPr/>
        </p:nvSpPr>
        <p:spPr>
          <a:xfrm>
            <a:off x="3073401" y="5195844"/>
            <a:ext cx="2489200" cy="646330"/>
          </a:xfrm>
          <a:custGeom>
            <a:avLst/>
            <a:gdLst>
              <a:gd name="connsiteX0" fmla="*/ 0 w 4648200"/>
              <a:gd name="connsiteY0" fmla="*/ 63500 h 889000"/>
              <a:gd name="connsiteX1" fmla="*/ 2159000 w 4648200"/>
              <a:gd name="connsiteY1" fmla="*/ 889000 h 889000"/>
              <a:gd name="connsiteX2" fmla="*/ 4648200 w 4648200"/>
              <a:gd name="connsiteY2" fmla="*/ 889000 h 889000"/>
              <a:gd name="connsiteX3" fmla="*/ 4648200 w 4648200"/>
              <a:gd name="connsiteY3" fmla="*/ 50800 h 889000"/>
              <a:gd name="connsiteX4" fmla="*/ 25400 w 4648200"/>
              <a:gd name="connsiteY4" fmla="*/ 0 h 88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8200" h="889000">
                <a:moveTo>
                  <a:pt x="0" y="63500"/>
                </a:moveTo>
                <a:lnTo>
                  <a:pt x="2159000" y="889000"/>
                </a:lnTo>
                <a:lnTo>
                  <a:pt x="4648200" y="889000"/>
                </a:lnTo>
                <a:lnTo>
                  <a:pt x="4648200" y="50800"/>
                </a:lnTo>
                <a:lnTo>
                  <a:pt x="25400" y="0"/>
                </a:lnTo>
              </a:path>
            </a:pathLst>
          </a:custGeom>
          <a:solidFill>
            <a:schemeClr val="bg2">
              <a:lumMod val="75000"/>
            </a:schemeClr>
          </a:solidFill>
          <a:ln>
            <a:solidFill>
              <a:srgbClr val="F7F8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Freeform: Shape 19">
            <a:extLst>
              <a:ext uri="{FF2B5EF4-FFF2-40B4-BE49-F238E27FC236}">
                <a16:creationId xmlns:a16="http://schemas.microsoft.com/office/drawing/2014/main" id="{E42EAFCD-45C7-FFE0-2ABE-5903134631BA}"/>
              </a:ext>
            </a:extLst>
          </p:cNvPr>
          <p:cNvSpPr/>
          <p:nvPr/>
        </p:nvSpPr>
        <p:spPr>
          <a:xfrm>
            <a:off x="914401" y="3534446"/>
            <a:ext cx="4648200" cy="646330"/>
          </a:xfrm>
          <a:custGeom>
            <a:avLst/>
            <a:gdLst>
              <a:gd name="connsiteX0" fmla="*/ 0 w 4648200"/>
              <a:gd name="connsiteY0" fmla="*/ 63500 h 889000"/>
              <a:gd name="connsiteX1" fmla="*/ 2159000 w 4648200"/>
              <a:gd name="connsiteY1" fmla="*/ 889000 h 889000"/>
              <a:gd name="connsiteX2" fmla="*/ 4648200 w 4648200"/>
              <a:gd name="connsiteY2" fmla="*/ 889000 h 889000"/>
              <a:gd name="connsiteX3" fmla="*/ 4648200 w 4648200"/>
              <a:gd name="connsiteY3" fmla="*/ 50800 h 889000"/>
              <a:gd name="connsiteX4" fmla="*/ 25400 w 4648200"/>
              <a:gd name="connsiteY4" fmla="*/ 0 h 88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8200" h="889000">
                <a:moveTo>
                  <a:pt x="0" y="63500"/>
                </a:moveTo>
                <a:lnTo>
                  <a:pt x="2159000" y="889000"/>
                </a:lnTo>
                <a:lnTo>
                  <a:pt x="4648200" y="889000"/>
                </a:lnTo>
                <a:lnTo>
                  <a:pt x="4648200" y="50800"/>
                </a:lnTo>
                <a:lnTo>
                  <a:pt x="25400" y="0"/>
                </a:lnTo>
              </a:path>
            </a:pathLst>
          </a:custGeom>
          <a:solidFill>
            <a:schemeClr val="bg2">
              <a:lumMod val="75000"/>
            </a:schemeClr>
          </a:solidFill>
          <a:ln>
            <a:solidFill>
              <a:srgbClr val="F7F8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5CAA4F6D-0992-EF0E-DB08-3AAF29E764E6}"/>
              </a:ext>
            </a:extLst>
          </p:cNvPr>
          <p:cNvSpPr txBox="1"/>
          <p:nvPr/>
        </p:nvSpPr>
        <p:spPr>
          <a:xfrm rot="16200000">
            <a:off x="-2996688" y="3787996"/>
            <a:ext cx="677388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ptos" panose="02110004020202020204"/>
                <a:ea typeface="+mn-ea"/>
                <a:cs typeface="+mn-cs"/>
              </a:rPr>
              <a:t>Tiered Planning Process</a:t>
            </a:r>
          </a:p>
        </p:txBody>
      </p:sp>
      <p:pic>
        <p:nvPicPr>
          <p:cNvPr id="3" name="Picture 2" descr="A group of people sitting at desks in a room with pictures on the wall&#10;&#10;AI-generated content may be incorrect.">
            <a:extLst>
              <a:ext uri="{FF2B5EF4-FFF2-40B4-BE49-F238E27FC236}">
                <a16:creationId xmlns:a16="http://schemas.microsoft.com/office/drawing/2014/main" id="{877AA07A-9637-3295-1A84-EC7D41D4617C}"/>
              </a:ext>
            </a:extLst>
          </p:cNvPr>
          <p:cNvPicPr>
            <a:picLocks noChangeAspect="1"/>
          </p:cNvPicPr>
          <p:nvPr/>
        </p:nvPicPr>
        <p:blipFill>
          <a:blip r:embed="rId2" cstate="print">
            <a:extLst>
              <a:ext uri="{28A0092B-C50C-407E-A947-70E740481C1C}">
                <a14:useLocalDpi xmlns:a14="http://schemas.microsoft.com/office/drawing/2010/main" val="0"/>
              </a:ext>
            </a:extLst>
          </a:blip>
          <a:srcRect t="38162"/>
          <a:stretch>
            <a:fillRect/>
          </a:stretch>
        </p:blipFill>
        <p:spPr>
          <a:xfrm>
            <a:off x="6749518" y="3060700"/>
            <a:ext cx="4569945" cy="2119457"/>
          </a:xfrm>
          <a:prstGeom prst="rect">
            <a:avLst/>
          </a:prstGeom>
        </p:spPr>
      </p:pic>
      <p:sp>
        <p:nvSpPr>
          <p:cNvPr id="8" name="Rectangle: Rounded Corners 7">
            <a:extLst>
              <a:ext uri="{FF2B5EF4-FFF2-40B4-BE49-F238E27FC236}">
                <a16:creationId xmlns:a16="http://schemas.microsoft.com/office/drawing/2014/main" id="{1E264DF1-81B0-9642-819F-0CD24E233A58}"/>
              </a:ext>
            </a:extLst>
          </p:cNvPr>
          <p:cNvSpPr/>
          <p:nvPr/>
        </p:nvSpPr>
        <p:spPr>
          <a:xfrm>
            <a:off x="709985" y="1651098"/>
            <a:ext cx="5030415" cy="19756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ptos" panose="02110004020202020204"/>
                <a:ea typeface="+mn-ea"/>
                <a:cs typeface="+mn-cs"/>
              </a:rPr>
              <a:t>♦♦♦♦♦♦♦♦♦♦♦♦♦♦♦♦♦♦♦♦♦♦♦♦♦♦♦♦♦♦♦♦♦♦♦♦♦♦♦♦♦♦♦♦♦♦♦♦♦♦♦♦♦♦♦♦♦♦♦♦♦♦♦♦♦♦♦♦♦♦♦♦♦♦♦♦♦♦♦♦♦♦♦♦♦♦♦♦♦♦♦♦♦♦♦♦♦♦♦♦♦♦♦♦♦♦♦♦♦♦♦♦♦♦♦♦♦♦♦♦♦♦♦♦♦♦♦♦♦♦♦♦♦♦♦♦♦♦♦♦♦♦♦♦♦♦♦♦♦♦♦♦♦♦♦♦♦♦♦♦♦♦♦♦♦♦♦♦♦♦♦♦♦♦♦♦♦♦♦♦♦♦♦♦♦♦♦♦♦♦♦♦♦♦♦♦♦♦♦♦♦♦♦♦♦♦♦♦♦♦♦♦♦♦♦♦♦♦♦♦♦♦♦♦♦♦♦♦♦♦♦♦♦♦♦♦♦♦♦♦♦♦♦♦♦♦♦♦♦♦♦♦♦♦♦♦♦♦♦♦♦♦♦♦♦♦♦♦♦♦♦♦♦♦♦♦♦♦♦♦♦♦♦♦♦♦♦♦♦♦♦♦♦♦♦♦♦♦♦♦♦♦♦♦♦♦♦♦♦♦♦♦♦♦♦♦♦♦♦♦♦♦♦♦♦♦♦♦♦♦♦♦♦♦♦♦♦♦♦♦♦♦♦♦♦♦♦♦♦♦♦♦♦♦♦♦♦♦♦♦♦♦♦♦♦♦♦♦♦♦♦♦♦♦♦♦♦♦♦♦♦♦♦♦♦♦♦♦♦♦♦♦♦♦♦♦♦♦♦♦♦♦♦♦♦♦♦♦♦♦♦♦♦♦♦♦♦♦♦♦♦♦♦♦♦♦♦♦♦♦♦♦♦♦♦♦♦♦♦♦♦♦♦♦♦♦♦♦♦♦♦♦♦♦♦♦♦♦♦♦♦♦♦♦♦♦♦♦♦♦♦♦♦♦♦♦♦♦♦♦♦♦♦♦♦♦♦♦♦♦♦♦♦♦♦♦♦♦♦♦♦♦♦♦♦♦♦♦♦♦♦♦♦♦♦♦♦♦♦♦♦♦♦♦♦♦♦♦♦♦♦♦♦♦♦♦♦♦♦♦♦♦♦♦♦♦♦♦♦♦♦♦♦♦♦♦♦♦♦♦♦♦♦♦♦♦♦♦♦♦♦♦♦♦♦♦♦♦♦♦♦♦♦♦♦♦♦♦♦♦♦♦♦♦♦♦♦♦♦♦♦♦♦♦♦♦♦♦♦♦♦♦♦♦♦♦♦♦♦♦♦♦♦♦♦♦♦♦♦♦♦♦♦♦♦♦♦♦♦♦♦♦♦♦♦♦♦♦♦♦♦♦♦♦♦♦♦♦♦♦♦♦♦♦♦♦♦♦♦♦♦♦♦♦♦♦♦♦♦♦♦♦♦♦♦♦♦♦♦♦♦♦♦♦♦♦♦♦♦♦♦♦♦♦♦♦♦♦♦♦♦♦♦♦♦♦♦♦♦♦♦♦♦♦♦♦♦♦♦♦♦♦♦♦♦♦♦♦♦♦♦♦♦♦♦♦♦♦♦♦♦♦♦♦♦♦♦♦♦♦♦♦♦♦♦♦♦♦♦♦♦♦♦♦♦♦♦♦♦♦♦♦♦♦♦♦♦♦♦♦♦♦</a:t>
            </a: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Rounded Corners 13">
            <a:extLst>
              <a:ext uri="{FF2B5EF4-FFF2-40B4-BE49-F238E27FC236}">
                <a16:creationId xmlns:a16="http://schemas.microsoft.com/office/drawing/2014/main" id="{616D077A-1F74-8DCC-C848-551C25DF94F3}"/>
              </a:ext>
            </a:extLst>
          </p:cNvPr>
          <p:cNvSpPr/>
          <p:nvPr/>
        </p:nvSpPr>
        <p:spPr>
          <a:xfrm>
            <a:off x="2921000" y="4156087"/>
            <a:ext cx="2819400" cy="11033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ptos" panose="02110004020202020204"/>
                <a:ea typeface="+mn-ea"/>
                <a:cs typeface="+mn-cs"/>
              </a:rPr>
              <a:t>♦♦♦♦♦♦♦♦♦♦♦♦♦♦♦♦♦♦♦♦♦♦♦♦♦♦♦♦♦♦♦♦♦♦♦♦♦♦♦♦♦♦♦♦♦♦♦♦♦♦♦♦♦♦♦♦♦♦♦♦♦♦♦♦♦♦♦♦♦♦♦♦♦♦♦♦♦♦♦♦♦♦♦♦♦♦♦♦♦♦♦♦♦♦♦♦♦♦♦♦♦♦♦♦♦♦♦♦♦♦♦♦♦♦♦♦♦♦♦♦♦♦♦♦♦♦♦♦♦♦♦♦♦♦♦♦♦♦♦♦♦♦♦♦♦♦♦♦♦♦♦♦♦♦♦♦♦♦♦♦♦♦♦♦♦♦♦♦♦♦♦♦♦♦♦♦♦♦♦♦♦♦♦♦♦♦♦♦♦♦♦♦♦♦♦♦♦♦♦♦♦♦♦♦♦♦♦♦♦♦♦♦♦♦♦♦♦♦♦♦♦♦♦♦♦♦♦♦♦♦♦♦♦♦♦♦♦♦♦♦♦♦♦♦♦♦♦♦♦♦♦♦♦♦♦♦♦♦♦♦♦♦♦♦♦♦♦♦♦♦♦♦♦♦♦♦♦♦♦♦♦♦♦♦♦♦♦♦</a:t>
            </a: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Rounded Corners 15">
            <a:extLst>
              <a:ext uri="{FF2B5EF4-FFF2-40B4-BE49-F238E27FC236}">
                <a16:creationId xmlns:a16="http://schemas.microsoft.com/office/drawing/2014/main" id="{517C3382-DDDE-96B4-A9E0-4729AF7E9B4B}"/>
              </a:ext>
            </a:extLst>
          </p:cNvPr>
          <p:cNvSpPr/>
          <p:nvPr/>
        </p:nvSpPr>
        <p:spPr>
          <a:xfrm>
            <a:off x="3925515" y="5788715"/>
            <a:ext cx="1814885" cy="64633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ptos" panose="02110004020202020204"/>
                <a:ea typeface="+mn-ea"/>
                <a:cs typeface="+mn-cs"/>
              </a:rPr>
              <a:t>♦♦♦♦♦♦♦♦♦♦♦♦♦♦♦♦♦♦♦♦♦♦♦♦♦♦♦♦♦♦♦♦♦♦♦♦♦♦♦♦♦♦♦♦♦♦♦♦♦♦♦♦♦♦♦♦♦♦♦♦♦♦♦♦♦♦♦♦♦♦♦♦♦♦♦♦♦♦♦♦♦♦♦♦♦♦♦♦</a:t>
            </a: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TextBox 24">
            <a:extLst>
              <a:ext uri="{FF2B5EF4-FFF2-40B4-BE49-F238E27FC236}">
                <a16:creationId xmlns:a16="http://schemas.microsoft.com/office/drawing/2014/main" id="{4F2D8FD7-D793-FB5E-59DC-9688AD4A2C77}"/>
              </a:ext>
            </a:extLst>
          </p:cNvPr>
          <p:cNvSpPr txBox="1"/>
          <p:nvPr/>
        </p:nvSpPr>
        <p:spPr>
          <a:xfrm>
            <a:off x="3048002" y="3694033"/>
            <a:ext cx="22352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Local Planning</a:t>
            </a:r>
          </a:p>
        </p:txBody>
      </p:sp>
      <p:sp>
        <p:nvSpPr>
          <p:cNvPr id="27" name="TextBox 26">
            <a:extLst>
              <a:ext uri="{FF2B5EF4-FFF2-40B4-BE49-F238E27FC236}">
                <a16:creationId xmlns:a16="http://schemas.microsoft.com/office/drawing/2014/main" id="{0D9FA437-AEF2-A715-8D05-B812CF1B6134}"/>
              </a:ext>
            </a:extLst>
          </p:cNvPr>
          <p:cNvSpPr txBox="1"/>
          <p:nvPr/>
        </p:nvSpPr>
        <p:spPr>
          <a:xfrm>
            <a:off x="3784602" y="5334343"/>
            <a:ext cx="180339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Basin Planning</a:t>
            </a:r>
          </a:p>
        </p:txBody>
      </p:sp>
      <p:sp>
        <p:nvSpPr>
          <p:cNvPr id="29" name="TextBox 28">
            <a:extLst>
              <a:ext uri="{FF2B5EF4-FFF2-40B4-BE49-F238E27FC236}">
                <a16:creationId xmlns:a16="http://schemas.microsoft.com/office/drawing/2014/main" id="{EA5B4065-BEFE-F578-2378-90C24BB45044}"/>
              </a:ext>
            </a:extLst>
          </p:cNvPr>
          <p:cNvSpPr txBox="1"/>
          <p:nvPr/>
        </p:nvSpPr>
        <p:spPr>
          <a:xfrm>
            <a:off x="1117600" y="1651098"/>
            <a:ext cx="416560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Flood Resilience Actions/Concepts</a:t>
            </a:r>
          </a:p>
        </p:txBody>
      </p:sp>
      <p:sp>
        <p:nvSpPr>
          <p:cNvPr id="33" name="TextBox 32">
            <a:extLst>
              <a:ext uri="{FF2B5EF4-FFF2-40B4-BE49-F238E27FC236}">
                <a16:creationId xmlns:a16="http://schemas.microsoft.com/office/drawing/2014/main" id="{E61465B3-7532-CAD8-047A-BD5718A2D634}"/>
              </a:ext>
            </a:extLst>
          </p:cNvPr>
          <p:cNvSpPr txBox="1"/>
          <p:nvPr/>
        </p:nvSpPr>
        <p:spPr>
          <a:xfrm>
            <a:off x="9612470" y="5903351"/>
            <a:ext cx="2109632" cy="400110"/>
          </a:xfrm>
          <a:prstGeom prst="rect">
            <a:avLst/>
          </a:prstGeom>
          <a:solidFill>
            <a:srgbClr val="387C4E"/>
          </a:solidFill>
          <a:ln/>
        </p:spPr>
        <p:style>
          <a:lnRef idx="2">
            <a:schemeClr val="accent6">
              <a:shade val="15000"/>
            </a:schemeClr>
          </a:lnRef>
          <a:fillRef idx="1">
            <a:schemeClr val="accent6"/>
          </a:fillRef>
          <a:effectRef idx="0">
            <a:schemeClr val="accent6"/>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ptos" panose="02110004020202020204"/>
                <a:ea typeface="+mn-ea"/>
                <a:cs typeface="+mn-cs"/>
              </a:rPr>
              <a:t>Implementation</a:t>
            </a:r>
            <a:endParaRPr kumimoji="0" lang="en-US" sz="3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 name="TextBox 33">
            <a:extLst>
              <a:ext uri="{FF2B5EF4-FFF2-40B4-BE49-F238E27FC236}">
                <a16:creationId xmlns:a16="http://schemas.microsoft.com/office/drawing/2014/main" id="{714100BA-BF79-7350-764F-81807FF0F2B7}"/>
              </a:ext>
            </a:extLst>
          </p:cNvPr>
          <p:cNvSpPr txBox="1"/>
          <p:nvPr/>
        </p:nvSpPr>
        <p:spPr>
          <a:xfrm>
            <a:off x="6705604" y="5665575"/>
            <a:ext cx="1884795" cy="923330"/>
          </a:xfrm>
          <a:prstGeom prst="rect">
            <a:avLst/>
          </a:prstGeom>
          <a:solidFill>
            <a:srgbClr val="387C4E"/>
          </a:solidFill>
          <a:ln/>
        </p:spPr>
        <p:style>
          <a:lnRef idx="2">
            <a:schemeClr val="accent6">
              <a:shade val="15000"/>
            </a:schemeClr>
          </a:lnRef>
          <a:fillRef idx="1">
            <a:schemeClr val="accent6"/>
          </a:fillRef>
          <a:effectRef idx="0">
            <a:schemeClr val="accent6"/>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Feasibility, Engineering &amp; Design</a:t>
            </a:r>
            <a:endParaRPr kumimoji="0" lang="en-US" sz="2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 name="Arrow: Right 35">
            <a:extLst>
              <a:ext uri="{FF2B5EF4-FFF2-40B4-BE49-F238E27FC236}">
                <a16:creationId xmlns:a16="http://schemas.microsoft.com/office/drawing/2014/main" id="{0A748E20-262C-CF90-C6BB-0E8A57385FA5}"/>
              </a:ext>
            </a:extLst>
          </p:cNvPr>
          <p:cNvSpPr/>
          <p:nvPr/>
        </p:nvSpPr>
        <p:spPr>
          <a:xfrm>
            <a:off x="5937251" y="5730824"/>
            <a:ext cx="571502" cy="76211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 name="Arrow: Right 36">
            <a:extLst>
              <a:ext uri="{FF2B5EF4-FFF2-40B4-BE49-F238E27FC236}">
                <a16:creationId xmlns:a16="http://schemas.microsoft.com/office/drawing/2014/main" id="{222CA178-8B43-7AC9-FD2B-D0A523F8D555}"/>
              </a:ext>
            </a:extLst>
          </p:cNvPr>
          <p:cNvSpPr/>
          <p:nvPr/>
        </p:nvSpPr>
        <p:spPr>
          <a:xfrm>
            <a:off x="8825068" y="5746184"/>
            <a:ext cx="571502" cy="76211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8" name="Picture 37" descr="A picture containing text, clipart, sign&#10;&#10;AI-generated content may be incorrect.">
            <a:extLst>
              <a:ext uri="{FF2B5EF4-FFF2-40B4-BE49-F238E27FC236}">
                <a16:creationId xmlns:a16="http://schemas.microsoft.com/office/drawing/2014/main" id="{45DE986D-8193-38E5-5E81-2FC3CE7623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050" y="299827"/>
            <a:ext cx="5295900" cy="952500"/>
          </a:xfrm>
          <a:prstGeom prst="rect">
            <a:avLst/>
          </a:prstGeom>
        </p:spPr>
      </p:pic>
      <p:sp>
        <p:nvSpPr>
          <p:cNvPr id="39" name="TextBox 38">
            <a:extLst>
              <a:ext uri="{FF2B5EF4-FFF2-40B4-BE49-F238E27FC236}">
                <a16:creationId xmlns:a16="http://schemas.microsoft.com/office/drawing/2014/main" id="{D02E18C6-B920-8316-0B37-E8E6DC1326C2}"/>
              </a:ext>
            </a:extLst>
          </p:cNvPr>
          <p:cNvSpPr txBox="1"/>
          <p:nvPr/>
        </p:nvSpPr>
        <p:spPr>
          <a:xfrm>
            <a:off x="6548595" y="1855234"/>
            <a:ext cx="503041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E2841">
                    <a:lumMod val="75000"/>
                  </a:srgbClr>
                </a:solidFill>
                <a:effectLst/>
                <a:uLnTx/>
                <a:uFillTx/>
                <a:latin typeface="Aptos" panose="02110004020202020204"/>
                <a:ea typeface="+mn-ea"/>
                <a:cs typeface="+mn-cs"/>
              </a:rPr>
              <a:t>“…a successful blueprint should ultimately lead to a </a:t>
            </a:r>
            <a:r>
              <a:rPr kumimoji="0" lang="en-US" sz="1800" b="1" i="0" u="none" strike="noStrike" kern="1200" cap="none" spc="0" normalizeH="0" baseline="0" noProof="0">
                <a:ln>
                  <a:noFill/>
                </a:ln>
                <a:solidFill>
                  <a:srgbClr val="0E2841">
                    <a:lumMod val="75000"/>
                  </a:srgbClr>
                </a:solidFill>
                <a:effectLst/>
                <a:uLnTx/>
                <a:uFillTx/>
                <a:latin typeface="Aptos" panose="02110004020202020204"/>
                <a:ea typeface="+mn-ea"/>
                <a:cs typeface="+mn-cs"/>
              </a:rPr>
              <a:t>prioritized set of projects and funding strategies </a:t>
            </a:r>
            <a:r>
              <a:rPr kumimoji="0" lang="en-US" sz="1800" b="0" i="0" u="none" strike="noStrike" kern="1200" cap="none" spc="0" normalizeH="0" baseline="0" noProof="0">
                <a:ln>
                  <a:noFill/>
                </a:ln>
                <a:solidFill>
                  <a:srgbClr val="0E2841">
                    <a:lumMod val="75000"/>
                  </a:srgbClr>
                </a:solidFill>
                <a:effectLst/>
                <a:uLnTx/>
                <a:uFillTx/>
                <a:latin typeface="Aptos" panose="02110004020202020204"/>
                <a:ea typeface="+mn-ea"/>
                <a:cs typeface="+mn-cs"/>
              </a:rPr>
              <a:t>that the State can implement.”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E2841">
                    <a:lumMod val="75000"/>
                  </a:srgbClr>
                </a:solidFill>
                <a:effectLst/>
                <a:uLnTx/>
                <a:uFillTx/>
                <a:latin typeface="Aptos" panose="02110004020202020204"/>
                <a:ea typeface="+mn-ea"/>
                <a:cs typeface="+mn-cs"/>
              </a:rPr>
              <a:t>(</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S.L. 2021-180)</a:t>
            </a:r>
          </a:p>
        </p:txBody>
      </p:sp>
    </p:spTree>
    <p:extLst>
      <p:ext uri="{BB962C8B-B14F-4D97-AF65-F5344CB8AC3E}">
        <p14:creationId xmlns:p14="http://schemas.microsoft.com/office/powerpoint/2010/main" val="725496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D574C-EE18-D99F-C1F5-7E78925CD9F6}"/>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0011B95-6F1B-D40F-2D48-1582510A8FEE}"/>
              </a:ext>
            </a:extLst>
          </p:cNvPr>
          <p:cNvSpPr>
            <a:spLocks noGrp="1"/>
          </p:cNvSpPr>
          <p:nvPr>
            <p:ph idx="1"/>
          </p:nvPr>
        </p:nvSpPr>
        <p:spPr>
          <a:xfrm>
            <a:off x="401404" y="1882077"/>
            <a:ext cx="5822140" cy="3528123"/>
          </a:xfrm>
        </p:spPr>
        <p:txBody>
          <a:bodyPr vert="horz" lIns="91440" tIns="45720" rIns="91440" bIns="45720" rtlCol="0" anchor="t">
            <a:noAutofit/>
          </a:bodyPr>
          <a:lstStyle/>
          <a:p>
            <a:r>
              <a:rPr lang="en-US" sz="1800">
                <a:solidFill>
                  <a:schemeClr val="tx1"/>
                </a:solidFill>
                <a:latin typeface="Arial"/>
                <a:cs typeface="Arial"/>
              </a:rPr>
              <a:t>A </a:t>
            </a:r>
            <a:r>
              <a:rPr lang="en-US" sz="1800" b="1">
                <a:solidFill>
                  <a:schemeClr val="tx1"/>
                </a:solidFill>
                <a:latin typeface="Arial"/>
                <a:cs typeface="Arial"/>
              </a:rPr>
              <a:t>River Basin Action Strategy </a:t>
            </a:r>
            <a:r>
              <a:rPr lang="en-US" sz="1800">
                <a:solidFill>
                  <a:schemeClr val="tx1"/>
                </a:solidFill>
                <a:latin typeface="Arial"/>
                <a:cs typeface="Arial"/>
              </a:rPr>
              <a:t>outlines specific actions for increasing flood resilience for the communities included in a specific river basin</a:t>
            </a:r>
          </a:p>
          <a:p>
            <a:endParaRPr lang="en-US" sz="1800">
              <a:solidFill>
                <a:schemeClr val="tx1"/>
              </a:solidFill>
            </a:endParaRPr>
          </a:p>
          <a:p>
            <a:r>
              <a:rPr lang="en-US" sz="1800">
                <a:solidFill>
                  <a:schemeClr val="tx1"/>
                </a:solidFill>
              </a:rPr>
              <a:t>What are we delivering?</a:t>
            </a:r>
          </a:p>
          <a:p>
            <a:pPr lvl="1"/>
            <a:r>
              <a:rPr lang="en-US" sz="1600">
                <a:solidFill>
                  <a:schemeClr val="tx1"/>
                </a:solidFill>
              </a:rPr>
              <a:t>Data, Gap Analysis, Inventory of Actions </a:t>
            </a:r>
          </a:p>
          <a:p>
            <a:pPr lvl="1"/>
            <a:r>
              <a:rPr lang="en-US" sz="1600">
                <a:solidFill>
                  <a:schemeClr val="tx1"/>
                </a:solidFill>
              </a:rPr>
              <a:t>Vulnerability Assessments</a:t>
            </a:r>
          </a:p>
          <a:p>
            <a:pPr lvl="1"/>
            <a:r>
              <a:rPr lang="en-US" sz="1600">
                <a:solidFill>
                  <a:schemeClr val="tx1"/>
                </a:solidFill>
              </a:rPr>
              <a:t>Capacity Assessments</a:t>
            </a:r>
          </a:p>
          <a:p>
            <a:pPr lvl="1"/>
            <a:r>
              <a:rPr lang="en-US" sz="1600">
                <a:solidFill>
                  <a:schemeClr val="tx1"/>
                </a:solidFill>
              </a:rPr>
              <a:t>Prioritized list of actions and funding strategies </a:t>
            </a:r>
          </a:p>
          <a:p>
            <a:endParaRPr lang="en-US" sz="1800">
              <a:solidFill>
                <a:schemeClr val="tx1"/>
              </a:solidFill>
            </a:endParaRPr>
          </a:p>
          <a:p>
            <a:endParaRPr lang="en-US" sz="1800">
              <a:solidFill>
                <a:schemeClr val="tx1"/>
              </a:solidFill>
            </a:endParaRPr>
          </a:p>
          <a:p>
            <a:pPr marL="0" indent="0">
              <a:buNone/>
            </a:pPr>
            <a:endParaRPr lang="en-US" sz="1800">
              <a:solidFill>
                <a:schemeClr val="tx1"/>
              </a:solidFill>
            </a:endParaRPr>
          </a:p>
          <a:p>
            <a:endParaRPr lang="en-US" sz="1800">
              <a:solidFill>
                <a:schemeClr val="tx1"/>
              </a:solidFill>
            </a:endParaRPr>
          </a:p>
        </p:txBody>
      </p:sp>
      <p:sp>
        <p:nvSpPr>
          <p:cNvPr id="2" name="Slide Number Placeholder 1">
            <a:extLst>
              <a:ext uri="{FF2B5EF4-FFF2-40B4-BE49-F238E27FC236}">
                <a16:creationId xmlns:a16="http://schemas.microsoft.com/office/drawing/2014/main" id="{32172368-CBC8-3388-F71B-1323C3FCECF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sp>
        <p:nvSpPr>
          <p:cNvPr id="7" name="Title 1">
            <a:extLst>
              <a:ext uri="{FF2B5EF4-FFF2-40B4-BE49-F238E27FC236}">
                <a16:creationId xmlns:a16="http://schemas.microsoft.com/office/drawing/2014/main" id="{E1345794-8A3E-C070-6DD2-8BC9D41BD7B9}"/>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srgbClr val="288DC2"/>
                </a:solidFill>
                <a:effectLst/>
                <a:uLnTx/>
                <a:uFillTx/>
                <a:latin typeface="Times New Roman" panose="02020603050405020304" pitchFamily="18" charset="0"/>
                <a:ea typeface="+mj-ea"/>
                <a:cs typeface="Times New Roman" panose="02020603050405020304" pitchFamily="18" charset="0"/>
              </a:rPr>
              <a:t>Department of Environmental Quality</a:t>
            </a:r>
          </a:p>
        </p:txBody>
      </p:sp>
      <p:sp>
        <p:nvSpPr>
          <p:cNvPr id="9" name="Title 8">
            <a:extLst>
              <a:ext uri="{FF2B5EF4-FFF2-40B4-BE49-F238E27FC236}">
                <a16:creationId xmlns:a16="http://schemas.microsoft.com/office/drawing/2014/main" id="{7628ADF9-D9BC-D22E-A79E-A7AACC3785C1}"/>
              </a:ext>
            </a:extLst>
          </p:cNvPr>
          <p:cNvSpPr>
            <a:spLocks noGrp="1"/>
          </p:cNvSpPr>
          <p:nvPr>
            <p:ph type="title"/>
          </p:nvPr>
        </p:nvSpPr>
        <p:spPr/>
        <p:txBody>
          <a:bodyPr/>
          <a:lstStyle/>
          <a:p>
            <a:endParaRPr lang="en-US"/>
          </a:p>
        </p:txBody>
      </p:sp>
      <p:pic>
        <p:nvPicPr>
          <p:cNvPr id="10" name="Picture 9" descr="A picture containing text, clipart, sign&#10;&#10;AI-generated content may be incorrect.">
            <a:extLst>
              <a:ext uri="{FF2B5EF4-FFF2-40B4-BE49-F238E27FC236}">
                <a16:creationId xmlns:a16="http://schemas.microsoft.com/office/drawing/2014/main" id="{DFF23965-6CA7-E06E-FCC2-73BC5C568A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050" y="299827"/>
            <a:ext cx="5295900" cy="952500"/>
          </a:xfrm>
          <a:prstGeom prst="rect">
            <a:avLst/>
          </a:prstGeom>
        </p:spPr>
      </p:pic>
      <p:pic>
        <p:nvPicPr>
          <p:cNvPr id="11" name="Picture 10">
            <a:extLst>
              <a:ext uri="{FF2B5EF4-FFF2-40B4-BE49-F238E27FC236}">
                <a16:creationId xmlns:a16="http://schemas.microsoft.com/office/drawing/2014/main" id="{27B0F268-89C2-710A-72CF-D8EBC6C2A371}"/>
              </a:ext>
            </a:extLst>
          </p:cNvPr>
          <p:cNvPicPr>
            <a:picLocks noChangeAspect="1"/>
          </p:cNvPicPr>
          <p:nvPr/>
        </p:nvPicPr>
        <p:blipFill>
          <a:blip r:embed="rId4"/>
          <a:stretch>
            <a:fillRect/>
          </a:stretch>
        </p:blipFill>
        <p:spPr>
          <a:xfrm>
            <a:off x="6220744" y="1338274"/>
            <a:ext cx="5409975" cy="2653506"/>
          </a:xfrm>
          <a:prstGeom prst="rect">
            <a:avLst/>
          </a:prstGeom>
          <a:ln>
            <a:noFill/>
          </a:ln>
          <a:effectLst>
            <a:outerShdw blurRad="292100" dist="139700" dir="2700000" algn="tl" rotWithShape="0">
              <a:srgbClr val="333333">
                <a:alpha val="65000"/>
              </a:srgbClr>
            </a:outerShdw>
          </a:effectLst>
        </p:spPr>
      </p:pic>
      <p:pic>
        <p:nvPicPr>
          <p:cNvPr id="4" name="Picture 3" descr="A body of water with grass and buildings in the background&#10;&#10;AI-generated content may be incorrect.">
            <a:extLst>
              <a:ext uri="{FF2B5EF4-FFF2-40B4-BE49-F238E27FC236}">
                <a16:creationId xmlns:a16="http://schemas.microsoft.com/office/drawing/2014/main" id="{1D50C65A-9FA4-800E-FC38-7EDFF872236C}"/>
              </a:ext>
            </a:extLst>
          </p:cNvPr>
          <p:cNvPicPr>
            <a:picLocks noChangeAspect="1"/>
          </p:cNvPicPr>
          <p:nvPr/>
        </p:nvPicPr>
        <p:blipFill>
          <a:blip r:embed="rId5"/>
          <a:stretch>
            <a:fillRect/>
          </a:stretch>
        </p:blipFill>
        <p:spPr>
          <a:xfrm>
            <a:off x="7873180" y="3429000"/>
            <a:ext cx="2384833" cy="30848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36056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01EC1-345D-9DA2-67F2-10C1B61F240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EF9C3A4-8C8B-867E-96AB-7F73A4EBD678}"/>
              </a:ext>
            </a:extLst>
          </p:cNvPr>
          <p:cNvSpPr txBox="1">
            <a:spLocks noGrp="1"/>
          </p:cNvSpPr>
          <p:nvPr>
            <p:ph type="title"/>
          </p:nvPr>
        </p:nvSpPr>
        <p:spPr>
          <a:xfrm>
            <a:off x="339435" y="321265"/>
            <a:ext cx="11203912" cy="567463"/>
          </a:xfrm>
          <a:prstGeom prst="rect">
            <a:avLst/>
          </a:prstGeom>
        </p:spPr>
        <p:txBody>
          <a:bodyPr vert="horz" wrap="square" lIns="0" tIns="13335" rIns="0" bIns="0" rtlCol="0">
            <a:spAutoFit/>
          </a:bodyPr>
          <a:lstStyle/>
          <a:p>
            <a:pPr marL="12700">
              <a:lnSpc>
                <a:spcPct val="100000"/>
              </a:lnSpc>
              <a:spcBef>
                <a:spcPts val="105"/>
              </a:spcBef>
            </a:pPr>
            <a:r>
              <a:rPr lang="en-US" spc="-40">
                <a:latin typeface="Times New Roman"/>
                <a:cs typeface="Times New Roman"/>
              </a:rPr>
              <a:t>Progress and Milestones – River Basin Action Strategies</a:t>
            </a:r>
            <a:endParaRPr spc="-5"/>
          </a:p>
        </p:txBody>
      </p:sp>
      <p:sp>
        <p:nvSpPr>
          <p:cNvPr id="29" name="Rectangle 28">
            <a:extLst>
              <a:ext uri="{FF2B5EF4-FFF2-40B4-BE49-F238E27FC236}">
                <a16:creationId xmlns:a16="http://schemas.microsoft.com/office/drawing/2014/main" id="{3FE5FE8A-FCEA-2BD1-DC23-B132AAC8F301}"/>
              </a:ext>
            </a:extLst>
          </p:cNvPr>
          <p:cNvSpPr/>
          <p:nvPr/>
        </p:nvSpPr>
        <p:spPr>
          <a:xfrm>
            <a:off x="-3" y="1719380"/>
            <a:ext cx="10433305" cy="22292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Cape Fear River Basin Action Strategy</a:t>
            </a:r>
          </a:p>
        </p:txBody>
      </p:sp>
      <p:graphicFrame>
        <p:nvGraphicFramePr>
          <p:cNvPr id="36" name="Table 35">
            <a:extLst>
              <a:ext uri="{FF2B5EF4-FFF2-40B4-BE49-F238E27FC236}">
                <a16:creationId xmlns:a16="http://schemas.microsoft.com/office/drawing/2014/main" id="{4130CDB4-8A37-2722-8A32-348E15F5C884}"/>
              </a:ext>
            </a:extLst>
          </p:cNvPr>
          <p:cNvGraphicFramePr>
            <a:graphicFrameLocks noGrp="1"/>
          </p:cNvGraphicFramePr>
          <p:nvPr/>
        </p:nvGraphicFramePr>
        <p:xfrm>
          <a:off x="102368" y="1304422"/>
          <a:ext cx="12013200" cy="318669"/>
        </p:xfrm>
        <a:graphic>
          <a:graphicData uri="http://schemas.openxmlformats.org/drawingml/2006/table">
            <a:tbl>
              <a:tblPr>
                <a:tableStyleId>{5C22544A-7EE6-4342-B048-85BDC9FD1C3A}</a:tableStyleId>
              </a:tblPr>
              <a:tblGrid>
                <a:gridCol w="600660">
                  <a:extLst>
                    <a:ext uri="{9D8B030D-6E8A-4147-A177-3AD203B41FA5}">
                      <a16:colId xmlns:a16="http://schemas.microsoft.com/office/drawing/2014/main" val="2235161868"/>
                    </a:ext>
                  </a:extLst>
                </a:gridCol>
                <a:gridCol w="600660">
                  <a:extLst>
                    <a:ext uri="{9D8B030D-6E8A-4147-A177-3AD203B41FA5}">
                      <a16:colId xmlns:a16="http://schemas.microsoft.com/office/drawing/2014/main" val="3712614558"/>
                    </a:ext>
                  </a:extLst>
                </a:gridCol>
                <a:gridCol w="600660">
                  <a:extLst>
                    <a:ext uri="{9D8B030D-6E8A-4147-A177-3AD203B41FA5}">
                      <a16:colId xmlns:a16="http://schemas.microsoft.com/office/drawing/2014/main" val="2382768658"/>
                    </a:ext>
                  </a:extLst>
                </a:gridCol>
                <a:gridCol w="600660">
                  <a:extLst>
                    <a:ext uri="{9D8B030D-6E8A-4147-A177-3AD203B41FA5}">
                      <a16:colId xmlns:a16="http://schemas.microsoft.com/office/drawing/2014/main" val="471979023"/>
                    </a:ext>
                  </a:extLst>
                </a:gridCol>
                <a:gridCol w="600660">
                  <a:extLst>
                    <a:ext uri="{9D8B030D-6E8A-4147-A177-3AD203B41FA5}">
                      <a16:colId xmlns:a16="http://schemas.microsoft.com/office/drawing/2014/main" val="1134803357"/>
                    </a:ext>
                  </a:extLst>
                </a:gridCol>
                <a:gridCol w="600660">
                  <a:extLst>
                    <a:ext uri="{9D8B030D-6E8A-4147-A177-3AD203B41FA5}">
                      <a16:colId xmlns:a16="http://schemas.microsoft.com/office/drawing/2014/main" val="1655441794"/>
                    </a:ext>
                  </a:extLst>
                </a:gridCol>
                <a:gridCol w="600660">
                  <a:extLst>
                    <a:ext uri="{9D8B030D-6E8A-4147-A177-3AD203B41FA5}">
                      <a16:colId xmlns:a16="http://schemas.microsoft.com/office/drawing/2014/main" val="1302842948"/>
                    </a:ext>
                  </a:extLst>
                </a:gridCol>
                <a:gridCol w="600660">
                  <a:extLst>
                    <a:ext uri="{9D8B030D-6E8A-4147-A177-3AD203B41FA5}">
                      <a16:colId xmlns:a16="http://schemas.microsoft.com/office/drawing/2014/main" val="3759413190"/>
                    </a:ext>
                  </a:extLst>
                </a:gridCol>
                <a:gridCol w="600660">
                  <a:extLst>
                    <a:ext uri="{9D8B030D-6E8A-4147-A177-3AD203B41FA5}">
                      <a16:colId xmlns:a16="http://schemas.microsoft.com/office/drawing/2014/main" val="170849753"/>
                    </a:ext>
                  </a:extLst>
                </a:gridCol>
                <a:gridCol w="600660">
                  <a:extLst>
                    <a:ext uri="{9D8B030D-6E8A-4147-A177-3AD203B41FA5}">
                      <a16:colId xmlns:a16="http://schemas.microsoft.com/office/drawing/2014/main" val="2183503372"/>
                    </a:ext>
                  </a:extLst>
                </a:gridCol>
                <a:gridCol w="600660">
                  <a:extLst>
                    <a:ext uri="{9D8B030D-6E8A-4147-A177-3AD203B41FA5}">
                      <a16:colId xmlns:a16="http://schemas.microsoft.com/office/drawing/2014/main" val="2950499812"/>
                    </a:ext>
                  </a:extLst>
                </a:gridCol>
                <a:gridCol w="600660">
                  <a:extLst>
                    <a:ext uri="{9D8B030D-6E8A-4147-A177-3AD203B41FA5}">
                      <a16:colId xmlns:a16="http://schemas.microsoft.com/office/drawing/2014/main" val="1289848176"/>
                    </a:ext>
                  </a:extLst>
                </a:gridCol>
                <a:gridCol w="600660">
                  <a:extLst>
                    <a:ext uri="{9D8B030D-6E8A-4147-A177-3AD203B41FA5}">
                      <a16:colId xmlns:a16="http://schemas.microsoft.com/office/drawing/2014/main" val="2312629688"/>
                    </a:ext>
                  </a:extLst>
                </a:gridCol>
                <a:gridCol w="600660">
                  <a:extLst>
                    <a:ext uri="{9D8B030D-6E8A-4147-A177-3AD203B41FA5}">
                      <a16:colId xmlns:a16="http://schemas.microsoft.com/office/drawing/2014/main" val="2057998950"/>
                    </a:ext>
                  </a:extLst>
                </a:gridCol>
                <a:gridCol w="600660">
                  <a:extLst>
                    <a:ext uri="{9D8B030D-6E8A-4147-A177-3AD203B41FA5}">
                      <a16:colId xmlns:a16="http://schemas.microsoft.com/office/drawing/2014/main" val="960473252"/>
                    </a:ext>
                  </a:extLst>
                </a:gridCol>
                <a:gridCol w="600660">
                  <a:extLst>
                    <a:ext uri="{9D8B030D-6E8A-4147-A177-3AD203B41FA5}">
                      <a16:colId xmlns:a16="http://schemas.microsoft.com/office/drawing/2014/main" val="678404738"/>
                    </a:ext>
                  </a:extLst>
                </a:gridCol>
                <a:gridCol w="600660">
                  <a:extLst>
                    <a:ext uri="{9D8B030D-6E8A-4147-A177-3AD203B41FA5}">
                      <a16:colId xmlns:a16="http://schemas.microsoft.com/office/drawing/2014/main" val="850388872"/>
                    </a:ext>
                  </a:extLst>
                </a:gridCol>
                <a:gridCol w="600660">
                  <a:extLst>
                    <a:ext uri="{9D8B030D-6E8A-4147-A177-3AD203B41FA5}">
                      <a16:colId xmlns:a16="http://schemas.microsoft.com/office/drawing/2014/main" val="1194924955"/>
                    </a:ext>
                  </a:extLst>
                </a:gridCol>
                <a:gridCol w="600660">
                  <a:extLst>
                    <a:ext uri="{9D8B030D-6E8A-4147-A177-3AD203B41FA5}">
                      <a16:colId xmlns:a16="http://schemas.microsoft.com/office/drawing/2014/main" val="398816639"/>
                    </a:ext>
                  </a:extLst>
                </a:gridCol>
                <a:gridCol w="600660">
                  <a:extLst>
                    <a:ext uri="{9D8B030D-6E8A-4147-A177-3AD203B41FA5}">
                      <a16:colId xmlns:a16="http://schemas.microsoft.com/office/drawing/2014/main" val="3423292684"/>
                    </a:ext>
                  </a:extLst>
                </a:gridCol>
              </a:tblGrid>
              <a:tr h="318669">
                <a:tc>
                  <a:txBody>
                    <a:bodyPr/>
                    <a:lstStyle/>
                    <a:p>
                      <a:pPr algn="ctr" fontAlgn="b"/>
                      <a:r>
                        <a:rPr lang="en-US" sz="1200" b="1" u="none" strike="noStrike">
                          <a:effectLst/>
                        </a:rPr>
                        <a:t>Jun</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Jul</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Aug</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Sep</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Oct</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Nov</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Dec</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Jan</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Feb</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Mar</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Apr</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May</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Jun</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Jul</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Aug</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Sep</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Oct</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u="none" strike="noStrike">
                          <a:effectLst/>
                        </a:rPr>
                        <a:t>Nov</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i="0" u="none" strike="noStrike">
                          <a:solidFill>
                            <a:srgbClr val="000000"/>
                          </a:solidFill>
                          <a:effectLst/>
                          <a:latin typeface="Aptos Narrow"/>
                        </a:rPr>
                        <a:t>Dec</a:t>
                      </a: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200" b="1" u="none" strike="noStrike">
                          <a:effectLst/>
                        </a:rPr>
                        <a:t>Jan</a:t>
                      </a:r>
                      <a:endParaRPr lang="en-US" sz="1200" b="1" i="0" u="none" strike="noStrike">
                        <a:solidFill>
                          <a:srgbClr val="000000"/>
                        </a:solidFill>
                        <a:effectLst/>
                        <a:latin typeface="Aptos Narrow" panose="020B0004020202020204" pitchFamily="34" charset="0"/>
                      </a:endParaRPr>
                    </a:p>
                  </a:txBody>
                  <a:tcPr marL="6846" marR="6846" marT="6846"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21385795"/>
                  </a:ext>
                </a:extLst>
              </a:tr>
            </a:tbl>
          </a:graphicData>
        </a:graphic>
      </p:graphicFrame>
      <p:sp>
        <p:nvSpPr>
          <p:cNvPr id="3" name="TextBox 2">
            <a:extLst>
              <a:ext uri="{FF2B5EF4-FFF2-40B4-BE49-F238E27FC236}">
                <a16:creationId xmlns:a16="http://schemas.microsoft.com/office/drawing/2014/main" id="{3ABF6E69-6112-626E-41BA-45AE144C1921}"/>
              </a:ext>
            </a:extLst>
          </p:cNvPr>
          <p:cNvSpPr txBox="1"/>
          <p:nvPr/>
        </p:nvSpPr>
        <p:spPr>
          <a:xfrm>
            <a:off x="180975" y="1113769"/>
            <a:ext cx="10382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mn-cs"/>
              </a:rPr>
              <a:t>2025</a:t>
            </a:r>
          </a:p>
        </p:txBody>
      </p:sp>
      <p:sp>
        <p:nvSpPr>
          <p:cNvPr id="4" name="TextBox 3">
            <a:extLst>
              <a:ext uri="{FF2B5EF4-FFF2-40B4-BE49-F238E27FC236}">
                <a16:creationId xmlns:a16="http://schemas.microsoft.com/office/drawing/2014/main" id="{6DA36129-32A0-03A8-D2DF-A09E31C3C6D9}"/>
              </a:ext>
            </a:extLst>
          </p:cNvPr>
          <p:cNvSpPr txBox="1"/>
          <p:nvPr/>
        </p:nvSpPr>
        <p:spPr>
          <a:xfrm>
            <a:off x="4353812" y="1113769"/>
            <a:ext cx="10382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2026</a:t>
            </a:r>
          </a:p>
        </p:txBody>
      </p:sp>
      <p:sp>
        <p:nvSpPr>
          <p:cNvPr id="6" name="Rectangle 5">
            <a:extLst>
              <a:ext uri="{FF2B5EF4-FFF2-40B4-BE49-F238E27FC236}">
                <a16:creationId xmlns:a16="http://schemas.microsoft.com/office/drawing/2014/main" id="{19A2DD80-6656-6432-5F21-2D04F0C0C8E7}"/>
              </a:ext>
            </a:extLst>
          </p:cNvPr>
          <p:cNvSpPr/>
          <p:nvPr/>
        </p:nvSpPr>
        <p:spPr>
          <a:xfrm>
            <a:off x="0" y="2624719"/>
            <a:ext cx="8637476" cy="24214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Tar-Pamlico River Basin Action Strategy</a:t>
            </a:r>
          </a:p>
        </p:txBody>
      </p:sp>
      <p:sp>
        <p:nvSpPr>
          <p:cNvPr id="7" name="Rectangle 6">
            <a:extLst>
              <a:ext uri="{FF2B5EF4-FFF2-40B4-BE49-F238E27FC236}">
                <a16:creationId xmlns:a16="http://schemas.microsoft.com/office/drawing/2014/main" id="{896C4F41-6D9E-5BBA-F5FB-2B84DE6AE16D}"/>
              </a:ext>
            </a:extLst>
          </p:cNvPr>
          <p:cNvSpPr/>
          <p:nvPr/>
        </p:nvSpPr>
        <p:spPr>
          <a:xfrm>
            <a:off x="-9525" y="3027774"/>
            <a:ext cx="10433304" cy="22197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White Oak River Basin Action Strategy</a:t>
            </a:r>
          </a:p>
        </p:txBody>
      </p:sp>
      <p:sp>
        <p:nvSpPr>
          <p:cNvPr id="9" name="Rectangle 8">
            <a:extLst>
              <a:ext uri="{FF2B5EF4-FFF2-40B4-BE49-F238E27FC236}">
                <a16:creationId xmlns:a16="http://schemas.microsoft.com/office/drawing/2014/main" id="{05336FE8-219D-9E5D-9810-A2E7C99198D4}"/>
              </a:ext>
            </a:extLst>
          </p:cNvPr>
          <p:cNvSpPr/>
          <p:nvPr/>
        </p:nvSpPr>
        <p:spPr>
          <a:xfrm>
            <a:off x="2316833" y="3402428"/>
            <a:ext cx="6116121" cy="24214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Updated Neuse River Basin Action Strategy</a:t>
            </a:r>
          </a:p>
        </p:txBody>
      </p:sp>
      <p:sp>
        <p:nvSpPr>
          <p:cNvPr id="10" name="Rectangle 9">
            <a:extLst>
              <a:ext uri="{FF2B5EF4-FFF2-40B4-BE49-F238E27FC236}">
                <a16:creationId xmlns:a16="http://schemas.microsoft.com/office/drawing/2014/main" id="{C7D22102-9993-681C-7AF1-59D041B5D29D}"/>
              </a:ext>
            </a:extLst>
          </p:cNvPr>
          <p:cNvSpPr/>
          <p:nvPr/>
        </p:nvSpPr>
        <p:spPr>
          <a:xfrm>
            <a:off x="502419" y="3869081"/>
            <a:ext cx="11384770" cy="26073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French Broad River Basin Action Strategy</a:t>
            </a:r>
          </a:p>
        </p:txBody>
      </p:sp>
      <p:sp>
        <p:nvSpPr>
          <p:cNvPr id="12" name="Rectangle 11">
            <a:extLst>
              <a:ext uri="{FF2B5EF4-FFF2-40B4-BE49-F238E27FC236}">
                <a16:creationId xmlns:a16="http://schemas.microsoft.com/office/drawing/2014/main" id="{DF244889-03D6-CC0F-97BB-1CC5335F8BDA}"/>
              </a:ext>
            </a:extLst>
          </p:cNvPr>
          <p:cNvSpPr/>
          <p:nvPr/>
        </p:nvSpPr>
        <p:spPr>
          <a:xfrm>
            <a:off x="-9524" y="1946961"/>
            <a:ext cx="2019300" cy="11893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Basin Modeling &amp; Data</a:t>
            </a:r>
          </a:p>
        </p:txBody>
      </p:sp>
      <p:sp>
        <p:nvSpPr>
          <p:cNvPr id="5" name="Rectangle 4">
            <a:extLst>
              <a:ext uri="{FF2B5EF4-FFF2-40B4-BE49-F238E27FC236}">
                <a16:creationId xmlns:a16="http://schemas.microsoft.com/office/drawing/2014/main" id="{B9431645-5E78-EB44-E8AC-21E8167B4282}"/>
              </a:ext>
            </a:extLst>
          </p:cNvPr>
          <p:cNvSpPr/>
          <p:nvPr/>
        </p:nvSpPr>
        <p:spPr>
          <a:xfrm>
            <a:off x="-9524" y="2187460"/>
            <a:ext cx="8637476" cy="24214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Lumber River Basin Action Strategy</a:t>
            </a:r>
          </a:p>
        </p:txBody>
      </p:sp>
      <p:sp>
        <p:nvSpPr>
          <p:cNvPr id="15" name="Rectangle 14">
            <a:extLst>
              <a:ext uri="{FF2B5EF4-FFF2-40B4-BE49-F238E27FC236}">
                <a16:creationId xmlns:a16="http://schemas.microsoft.com/office/drawing/2014/main" id="{8B8CF417-5909-9E4B-FFF5-3E7E5AF2B7A2}"/>
              </a:ext>
            </a:extLst>
          </p:cNvPr>
          <p:cNvSpPr/>
          <p:nvPr/>
        </p:nvSpPr>
        <p:spPr>
          <a:xfrm>
            <a:off x="0" y="2841551"/>
            <a:ext cx="2019300" cy="11893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Basin Modeling &amp; Data</a:t>
            </a:r>
          </a:p>
        </p:txBody>
      </p:sp>
      <p:sp>
        <p:nvSpPr>
          <p:cNvPr id="16" name="Rectangle 15">
            <a:extLst>
              <a:ext uri="{FF2B5EF4-FFF2-40B4-BE49-F238E27FC236}">
                <a16:creationId xmlns:a16="http://schemas.microsoft.com/office/drawing/2014/main" id="{E4D854D2-51F6-7E1C-27B1-6F08E5243FA2}"/>
              </a:ext>
            </a:extLst>
          </p:cNvPr>
          <p:cNvSpPr/>
          <p:nvPr/>
        </p:nvSpPr>
        <p:spPr>
          <a:xfrm>
            <a:off x="-9524" y="3229501"/>
            <a:ext cx="2326358" cy="14023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Basin Modeling &amp; Data</a:t>
            </a:r>
          </a:p>
        </p:txBody>
      </p:sp>
      <p:sp>
        <p:nvSpPr>
          <p:cNvPr id="17" name="Rectangle 16">
            <a:extLst>
              <a:ext uri="{FF2B5EF4-FFF2-40B4-BE49-F238E27FC236}">
                <a16:creationId xmlns:a16="http://schemas.microsoft.com/office/drawing/2014/main" id="{A220FB4D-63DF-B048-CB7E-4D1CED1F01F0}"/>
              </a:ext>
            </a:extLst>
          </p:cNvPr>
          <p:cNvSpPr/>
          <p:nvPr/>
        </p:nvSpPr>
        <p:spPr>
          <a:xfrm>
            <a:off x="-9525" y="3626939"/>
            <a:ext cx="2484870" cy="1458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Basin Modeling &amp; Data</a:t>
            </a:r>
          </a:p>
        </p:txBody>
      </p:sp>
      <p:sp>
        <p:nvSpPr>
          <p:cNvPr id="18" name="Rectangle 17">
            <a:extLst>
              <a:ext uri="{FF2B5EF4-FFF2-40B4-BE49-F238E27FC236}">
                <a16:creationId xmlns:a16="http://schemas.microsoft.com/office/drawing/2014/main" id="{D821FF73-31C2-148D-32C0-AD061015259E}"/>
              </a:ext>
            </a:extLst>
          </p:cNvPr>
          <p:cNvSpPr/>
          <p:nvPr/>
        </p:nvSpPr>
        <p:spPr>
          <a:xfrm>
            <a:off x="2542033" y="4107395"/>
            <a:ext cx="6925240" cy="12619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Basin Modeling &amp; Data</a:t>
            </a:r>
          </a:p>
        </p:txBody>
      </p:sp>
      <p:sp>
        <p:nvSpPr>
          <p:cNvPr id="44" name="Rectangle 43">
            <a:extLst>
              <a:ext uri="{FF2B5EF4-FFF2-40B4-BE49-F238E27FC236}">
                <a16:creationId xmlns:a16="http://schemas.microsoft.com/office/drawing/2014/main" id="{AB3F1500-CFE3-1036-16E7-C824473B8314}"/>
              </a:ext>
            </a:extLst>
          </p:cNvPr>
          <p:cNvSpPr/>
          <p:nvPr/>
        </p:nvSpPr>
        <p:spPr>
          <a:xfrm>
            <a:off x="-9524" y="1956485"/>
            <a:ext cx="4032884" cy="13115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Basin Modeling &amp; Data</a:t>
            </a:r>
          </a:p>
        </p:txBody>
      </p:sp>
      <p:sp>
        <p:nvSpPr>
          <p:cNvPr id="8" name="Rectangle 7">
            <a:extLst>
              <a:ext uri="{FF2B5EF4-FFF2-40B4-BE49-F238E27FC236}">
                <a16:creationId xmlns:a16="http://schemas.microsoft.com/office/drawing/2014/main" id="{6B6DA82C-DE28-E437-85E2-0C7664C8143B}"/>
              </a:ext>
            </a:extLst>
          </p:cNvPr>
          <p:cNvSpPr/>
          <p:nvPr/>
        </p:nvSpPr>
        <p:spPr>
          <a:xfrm>
            <a:off x="-9525" y="2411067"/>
            <a:ext cx="4032884" cy="13115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Basin Modeling &amp; Data</a:t>
            </a:r>
          </a:p>
        </p:txBody>
      </p:sp>
      <p:sp>
        <p:nvSpPr>
          <p:cNvPr id="11" name="Rectangle 10">
            <a:extLst>
              <a:ext uri="{FF2B5EF4-FFF2-40B4-BE49-F238E27FC236}">
                <a16:creationId xmlns:a16="http://schemas.microsoft.com/office/drawing/2014/main" id="{BD2F10C9-3F19-2AF1-1703-760ADFF43B8B}"/>
              </a:ext>
            </a:extLst>
          </p:cNvPr>
          <p:cNvSpPr/>
          <p:nvPr/>
        </p:nvSpPr>
        <p:spPr>
          <a:xfrm>
            <a:off x="2858" y="2849576"/>
            <a:ext cx="4032884" cy="13115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Basin Modeling &amp; Data</a:t>
            </a:r>
          </a:p>
        </p:txBody>
      </p:sp>
      <p:sp>
        <p:nvSpPr>
          <p:cNvPr id="19" name="Rectangle 18">
            <a:extLst>
              <a:ext uri="{FF2B5EF4-FFF2-40B4-BE49-F238E27FC236}">
                <a16:creationId xmlns:a16="http://schemas.microsoft.com/office/drawing/2014/main" id="{0C77B393-83E6-81F2-AFFB-40C98070062C}"/>
              </a:ext>
            </a:extLst>
          </p:cNvPr>
          <p:cNvSpPr/>
          <p:nvPr/>
        </p:nvSpPr>
        <p:spPr>
          <a:xfrm>
            <a:off x="2858" y="3243236"/>
            <a:ext cx="4032884" cy="13115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Basin Modeling &amp; Data</a:t>
            </a:r>
          </a:p>
        </p:txBody>
      </p:sp>
      <p:sp>
        <p:nvSpPr>
          <p:cNvPr id="20" name="Rectangle 19">
            <a:extLst>
              <a:ext uri="{FF2B5EF4-FFF2-40B4-BE49-F238E27FC236}">
                <a16:creationId xmlns:a16="http://schemas.microsoft.com/office/drawing/2014/main" id="{8ADF5BA0-FEE9-654F-9D06-6660C66D50D4}"/>
              </a:ext>
            </a:extLst>
          </p:cNvPr>
          <p:cNvSpPr/>
          <p:nvPr/>
        </p:nvSpPr>
        <p:spPr>
          <a:xfrm>
            <a:off x="-1" y="3629402"/>
            <a:ext cx="4032884" cy="13115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Aptos Narrow" panose="020B0004020202020204" pitchFamily="34" charset="0"/>
                <a:ea typeface="+mn-ea"/>
                <a:cs typeface="+mn-cs"/>
              </a:rPr>
              <a:t>Basin Modeling &amp; Data</a:t>
            </a:r>
          </a:p>
        </p:txBody>
      </p:sp>
      <p:cxnSp>
        <p:nvCxnSpPr>
          <p:cNvPr id="14" name="Straight Connector 13">
            <a:extLst>
              <a:ext uri="{FF2B5EF4-FFF2-40B4-BE49-F238E27FC236}">
                <a16:creationId xmlns:a16="http://schemas.microsoft.com/office/drawing/2014/main" id="{07702C8D-008C-EAA8-1015-2635988E6B87}"/>
              </a:ext>
            </a:extLst>
          </p:cNvPr>
          <p:cNvCxnSpPr>
            <a:cxnSpLocks/>
          </p:cNvCxnSpPr>
          <p:nvPr/>
        </p:nvCxnSpPr>
        <p:spPr>
          <a:xfrm>
            <a:off x="10423055" y="1627859"/>
            <a:ext cx="0" cy="2705744"/>
          </a:xfrm>
          <a:prstGeom prst="line">
            <a:avLst/>
          </a:prstGeom>
          <a:ln w="28575">
            <a:solidFill>
              <a:srgbClr val="F842EB">
                <a:alpha val="64000"/>
              </a:srgbClr>
            </a:solidFill>
            <a:prstDash val="dash"/>
          </a:ln>
        </p:spPr>
        <p:style>
          <a:lnRef idx="1">
            <a:schemeClr val="accent4"/>
          </a:lnRef>
          <a:fillRef idx="0">
            <a:schemeClr val="accent4"/>
          </a:fillRef>
          <a:effectRef idx="0">
            <a:schemeClr val="accent4"/>
          </a:effectRef>
          <a:fontRef idx="minor">
            <a:schemeClr val="tx1"/>
          </a:fontRef>
        </p:style>
      </p:cxnSp>
      <p:pic>
        <p:nvPicPr>
          <p:cNvPr id="13" name="Picture 2">
            <a:extLst>
              <a:ext uri="{FF2B5EF4-FFF2-40B4-BE49-F238E27FC236}">
                <a16:creationId xmlns:a16="http://schemas.microsoft.com/office/drawing/2014/main" id="{4A649EE4-C854-6D95-BB06-F7162DAC0A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759" b="9394"/>
          <a:stretch>
            <a:fillRect/>
          </a:stretch>
        </p:blipFill>
        <p:spPr bwMode="auto">
          <a:xfrm>
            <a:off x="2800349" y="4393973"/>
            <a:ext cx="5632605" cy="2080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149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7AFAC-D28C-6046-6E98-8D9B81EE42B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40C780-1197-F4C8-8AB1-9041209D533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1200" b="0" i="0" u="none" strike="noStrike" kern="1200" cap="none" spc="0" normalizeH="0" baseline="0" noProof="0" smtClean="0">
                <a:ln>
                  <a:noFill/>
                </a:ln>
                <a:solidFill>
                  <a:srgbClr val="1F497D"/>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1F497D"/>
              </a:solidFill>
              <a:effectLst/>
              <a:uLnTx/>
              <a:uFillTx/>
              <a:latin typeface="Arial"/>
              <a:ea typeface="+mn-ea"/>
              <a:cs typeface="+mn-cs"/>
            </a:endParaRPr>
          </a:p>
        </p:txBody>
      </p:sp>
      <p:pic>
        <p:nvPicPr>
          <p:cNvPr id="10" name="Picture 9" descr="A picture containing text, clipart, sign&#10;&#10;AI-generated content may be incorrect.">
            <a:extLst>
              <a:ext uri="{FF2B5EF4-FFF2-40B4-BE49-F238E27FC236}">
                <a16:creationId xmlns:a16="http://schemas.microsoft.com/office/drawing/2014/main" id="{BE160CC0-ACBE-CE03-B6C4-98C5364957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050" y="231751"/>
            <a:ext cx="5295900" cy="952500"/>
          </a:xfrm>
          <a:prstGeom prst="rect">
            <a:avLst/>
          </a:prstGeom>
        </p:spPr>
      </p:pic>
      <p:sp>
        <p:nvSpPr>
          <p:cNvPr id="6" name="TextBox 5">
            <a:extLst>
              <a:ext uri="{FF2B5EF4-FFF2-40B4-BE49-F238E27FC236}">
                <a16:creationId xmlns:a16="http://schemas.microsoft.com/office/drawing/2014/main" id="{C7D4A6E4-5A92-CCFE-5CF4-63A156AF531C}"/>
              </a:ext>
            </a:extLst>
          </p:cNvPr>
          <p:cNvSpPr txBox="1"/>
          <p:nvPr/>
        </p:nvSpPr>
        <p:spPr>
          <a:xfrm>
            <a:off x="606042" y="2921168"/>
            <a:ext cx="427443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F497D">
                    <a:lumMod val="75000"/>
                  </a:srgbClr>
                </a:solidFill>
                <a:effectLst/>
                <a:uLnTx/>
                <a:uFillTx/>
                <a:latin typeface="Aptos" panose="020B0004020202020204" pitchFamily="34" charset="0"/>
                <a:ea typeface="+mn-ea"/>
                <a:cs typeface="+mn-cs"/>
              </a:rPr>
              <a:t>“Strategically fund priority projects, addressing gaps in current mitigation efforts.”</a:t>
            </a:r>
          </a:p>
        </p:txBody>
      </p:sp>
      <p:pic>
        <p:nvPicPr>
          <p:cNvPr id="4" name="Picture 2" descr="map">
            <a:extLst>
              <a:ext uri="{FF2B5EF4-FFF2-40B4-BE49-F238E27FC236}">
                <a16:creationId xmlns:a16="http://schemas.microsoft.com/office/drawing/2014/main" id="{D0558F30-38BE-0E51-EEC1-5D0F5CFD9D2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681" b="2839"/>
          <a:stretch>
            <a:fillRect/>
          </a:stretch>
        </p:blipFill>
        <p:spPr bwMode="auto">
          <a:xfrm>
            <a:off x="4792338" y="1405024"/>
            <a:ext cx="7256844" cy="5062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494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97287-6B86-7E59-FB7D-00F985325338}"/>
            </a:ext>
          </a:extLst>
        </p:cNvPr>
        <p:cNvGrpSpPr/>
        <p:nvPr/>
      </p:nvGrpSpPr>
      <p:grpSpPr>
        <a:xfrm>
          <a:off x="0" y="0"/>
          <a:ext cx="0" cy="0"/>
          <a:chOff x="0" y="0"/>
          <a:chExt cx="0" cy="0"/>
        </a:xfrm>
      </p:grpSpPr>
      <p:pic>
        <p:nvPicPr>
          <p:cNvPr id="6" name="Picture 5" descr="Shape, rectangle&#10;&#10;AI-generated content may be incorrect.">
            <a:extLst>
              <a:ext uri="{FF2B5EF4-FFF2-40B4-BE49-F238E27FC236}">
                <a16:creationId xmlns:a16="http://schemas.microsoft.com/office/drawing/2014/main" id="{3D4F14C5-EC44-6A88-C585-FD52CCA94C4D}"/>
              </a:ext>
            </a:extLst>
          </p:cNvPr>
          <p:cNvPicPr>
            <a:picLocks noChangeAspect="1"/>
          </p:cNvPicPr>
          <p:nvPr/>
        </p:nvPicPr>
        <p:blipFill>
          <a:blip r:embed="rId2"/>
          <a:stretch>
            <a:fillRect/>
          </a:stretch>
        </p:blipFill>
        <p:spPr>
          <a:xfrm>
            <a:off x="-1" y="1915419"/>
            <a:ext cx="12192000" cy="1005670"/>
          </a:xfrm>
          <a:prstGeom prst="rect">
            <a:avLst/>
          </a:prstGeom>
        </p:spPr>
      </p:pic>
      <p:pic>
        <p:nvPicPr>
          <p:cNvPr id="2" name="Picture Placeholder 1">
            <a:extLst>
              <a:ext uri="{FF2B5EF4-FFF2-40B4-BE49-F238E27FC236}">
                <a16:creationId xmlns:a16="http://schemas.microsoft.com/office/drawing/2014/main" id="{3C65FCD2-F490-931D-413B-942E503E3E4A}"/>
              </a:ext>
            </a:extLst>
          </p:cNvPr>
          <p:cNvPicPr>
            <a:picLocks noChangeAspect="1"/>
          </p:cNvPicPr>
          <p:nvPr/>
        </p:nvPicPr>
        <p:blipFill>
          <a:blip r:embed="rId3" cstate="print">
            <a:extLst>
              <a:ext uri="{28A0092B-C50C-407E-A947-70E740481C1C}">
                <a14:useLocalDpi xmlns:a14="http://schemas.microsoft.com/office/drawing/2010/main" val="0"/>
              </a:ext>
            </a:extLst>
          </a:blip>
          <a:srcRect t="26123" b="26123"/>
          <a:stretch>
            <a:fillRect/>
          </a:stretch>
        </p:blipFill>
        <p:spPr>
          <a:xfrm>
            <a:off x="0" y="3017088"/>
            <a:ext cx="12192000" cy="3829001"/>
          </a:xfrm>
          <a:prstGeom prst="rect">
            <a:avLst/>
          </a:prstGeom>
        </p:spPr>
      </p:pic>
      <p:sp>
        <p:nvSpPr>
          <p:cNvPr id="5" name="TextBox 4">
            <a:extLst>
              <a:ext uri="{FF2B5EF4-FFF2-40B4-BE49-F238E27FC236}">
                <a16:creationId xmlns:a16="http://schemas.microsoft.com/office/drawing/2014/main" id="{E17CCA91-78B5-790A-C777-438D6BD2508E}"/>
              </a:ext>
            </a:extLst>
          </p:cNvPr>
          <p:cNvSpPr txBox="1"/>
          <p:nvPr/>
        </p:nvSpPr>
        <p:spPr>
          <a:xfrm>
            <a:off x="4275152" y="2064311"/>
            <a:ext cx="364169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FFFF"/>
                </a:solidFill>
                <a:effectLst/>
                <a:uLnTx/>
                <a:uFillTx/>
                <a:latin typeface="Times New Roman"/>
                <a:ea typeface="+mn-ea"/>
                <a:cs typeface="+mn-cs"/>
              </a:rPr>
              <a:t>Next Steps</a:t>
            </a:r>
          </a:p>
        </p:txBody>
      </p:sp>
      <p:pic>
        <p:nvPicPr>
          <p:cNvPr id="9" name="Picture 8" descr="A picture containing text, clipart, sign&#10;&#10;AI-generated content may be incorrect.">
            <a:extLst>
              <a:ext uri="{FF2B5EF4-FFF2-40B4-BE49-F238E27FC236}">
                <a16:creationId xmlns:a16="http://schemas.microsoft.com/office/drawing/2014/main" id="{29855977-0EAF-5148-0503-9726935851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Tree>
    <p:extLst>
      <p:ext uri="{BB962C8B-B14F-4D97-AF65-F5344CB8AC3E}">
        <p14:creationId xmlns:p14="http://schemas.microsoft.com/office/powerpoint/2010/main" val="539463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95BDA-4A63-91BC-946E-481F707900D3}"/>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5CE0F2F-9140-016E-60EC-0A806F945A1F}"/>
              </a:ext>
            </a:extLst>
          </p:cNvPr>
          <p:cNvSpPr>
            <a:spLocks noGrp="1"/>
          </p:cNvSpPr>
          <p:nvPr>
            <p:ph idx="1"/>
          </p:nvPr>
        </p:nvSpPr>
        <p:spPr>
          <a:xfrm>
            <a:off x="303725" y="1417084"/>
            <a:ext cx="4433375" cy="4656969"/>
          </a:xfrm>
        </p:spPr>
        <p:txBody>
          <a:bodyPr vert="horz" lIns="91440" tIns="45720" rIns="91440" bIns="45720" rtlCol="0" anchor="t">
            <a:normAutofit fontScale="92500"/>
          </a:bodyPr>
          <a:lstStyle/>
          <a:p>
            <a:pPr marL="0" indent="0">
              <a:buNone/>
            </a:pPr>
            <a:endParaRPr lang="en-US" sz="2400" dirty="0">
              <a:solidFill>
                <a:schemeClr val="tx1"/>
              </a:solidFill>
              <a:latin typeface="Aptos"/>
            </a:endParaRPr>
          </a:p>
          <a:p>
            <a:pPr marL="0" indent="0">
              <a:buNone/>
            </a:pPr>
            <a:r>
              <a:rPr lang="en-US" sz="2400" b="1" dirty="0">
                <a:solidFill>
                  <a:schemeClr val="tx1"/>
                </a:solidFill>
                <a:latin typeface="Aptos"/>
              </a:rPr>
              <a:t>2026 Legislative Session - Budget</a:t>
            </a:r>
          </a:p>
          <a:p>
            <a:pPr marL="0" indent="0">
              <a:buNone/>
            </a:pPr>
            <a:endParaRPr lang="en-US" sz="2400" dirty="0">
              <a:solidFill>
                <a:schemeClr val="tx1"/>
              </a:solidFill>
              <a:latin typeface="Aptos"/>
            </a:endParaRPr>
          </a:p>
          <a:p>
            <a:pPr marL="0" indent="0">
              <a:buNone/>
            </a:pPr>
            <a:r>
              <a:rPr lang="en-US" sz="2400" b="1" dirty="0">
                <a:solidFill>
                  <a:schemeClr val="tx1"/>
                </a:solidFill>
                <a:latin typeface="Aptos"/>
              </a:rPr>
              <a:t>Funded: </a:t>
            </a:r>
          </a:p>
          <a:p>
            <a:r>
              <a:rPr lang="en-US" sz="2400" dirty="0">
                <a:solidFill>
                  <a:schemeClr val="tx1"/>
                </a:solidFill>
                <a:latin typeface="Aptos"/>
              </a:rPr>
              <a:t>$850,000 Staff (1- year time limited)</a:t>
            </a:r>
          </a:p>
          <a:p>
            <a:pPr marL="0" indent="0">
              <a:buNone/>
            </a:pPr>
            <a:endParaRPr lang="en-US" sz="2400" dirty="0">
              <a:solidFill>
                <a:schemeClr val="tx1"/>
              </a:solidFill>
              <a:latin typeface="Aptos"/>
            </a:endParaRPr>
          </a:p>
          <a:p>
            <a:r>
              <a:rPr lang="en-US" sz="2400" dirty="0">
                <a:solidFill>
                  <a:schemeClr val="tx1"/>
                </a:solidFill>
                <a:latin typeface="Aptos"/>
              </a:rPr>
              <a:t>$4.5M Implementation</a:t>
            </a:r>
          </a:p>
          <a:p>
            <a:endParaRPr lang="en-US" sz="2400" dirty="0">
              <a:solidFill>
                <a:schemeClr val="tx1"/>
              </a:solidFill>
              <a:latin typeface="Aptos"/>
            </a:endParaRPr>
          </a:p>
          <a:p>
            <a:pPr marL="0" indent="0">
              <a:buNone/>
            </a:pPr>
            <a:endParaRPr lang="en-US" sz="2400" dirty="0">
              <a:solidFill>
                <a:schemeClr val="tx1"/>
              </a:solidFill>
              <a:latin typeface="Aptos"/>
            </a:endParaRPr>
          </a:p>
          <a:p>
            <a:pPr marL="0" indent="0">
              <a:buNone/>
            </a:pPr>
            <a:r>
              <a:rPr lang="en-US" sz="2400" dirty="0">
                <a:solidFill>
                  <a:schemeClr val="tx1"/>
                </a:solidFill>
                <a:latin typeface="Aptos"/>
              </a:rPr>
              <a:t> </a:t>
            </a:r>
          </a:p>
        </p:txBody>
      </p:sp>
      <p:sp>
        <p:nvSpPr>
          <p:cNvPr id="2" name="Slide Number Placeholder 1">
            <a:extLst>
              <a:ext uri="{FF2B5EF4-FFF2-40B4-BE49-F238E27FC236}">
                <a16:creationId xmlns:a16="http://schemas.microsoft.com/office/drawing/2014/main" id="{63FBC3D4-8030-CA5A-DF25-4AA2353DCAC1}"/>
              </a:ext>
            </a:extLst>
          </p:cNvPr>
          <p:cNvSpPr>
            <a:spLocks noGrp="1"/>
          </p:cNvSpPr>
          <p:nvPr>
            <p:ph type="sldNum" sz="quarter" idx="12"/>
          </p:nvPr>
        </p:nvSpPr>
        <p:spPr/>
        <p:txBody>
          <a:bodyPr/>
          <a:lstStyle/>
          <a:p>
            <a:fld id="{11F27F3A-B3E9-41ED-AF8F-A365F10BB65F}" type="slidenum">
              <a:rPr lang="en-US" smtClean="0"/>
              <a:pPr/>
              <a:t>22</a:t>
            </a:fld>
            <a:endParaRPr lang="en-US"/>
          </a:p>
        </p:txBody>
      </p:sp>
      <p:sp>
        <p:nvSpPr>
          <p:cNvPr id="7" name="Title 1">
            <a:extLst>
              <a:ext uri="{FF2B5EF4-FFF2-40B4-BE49-F238E27FC236}">
                <a16:creationId xmlns:a16="http://schemas.microsoft.com/office/drawing/2014/main" id="{665DCC91-581C-C121-0069-96FEA9363C40}"/>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pic>
        <p:nvPicPr>
          <p:cNvPr id="9" name="Picture 8" descr="A picture containing text, clipart, sign&#10;&#10;AI-generated content may be incorrect.">
            <a:extLst>
              <a:ext uri="{FF2B5EF4-FFF2-40B4-BE49-F238E27FC236}">
                <a16:creationId xmlns:a16="http://schemas.microsoft.com/office/drawing/2014/main" id="{A096DE2F-29DD-8E28-C416-E220E2389B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pic>
        <p:nvPicPr>
          <p:cNvPr id="10" name="Picture 9">
            <a:extLst>
              <a:ext uri="{FF2B5EF4-FFF2-40B4-BE49-F238E27FC236}">
                <a16:creationId xmlns:a16="http://schemas.microsoft.com/office/drawing/2014/main" id="{003ADC21-C201-E13B-F15F-CB7FA31D0E65}"/>
              </a:ext>
            </a:extLst>
          </p:cNvPr>
          <p:cNvPicPr>
            <a:picLocks noChangeAspect="1"/>
          </p:cNvPicPr>
          <p:nvPr/>
        </p:nvPicPr>
        <p:blipFill>
          <a:blip r:embed="rId4"/>
          <a:stretch>
            <a:fillRect/>
          </a:stretch>
        </p:blipFill>
        <p:spPr>
          <a:xfrm>
            <a:off x="4603224" y="2184400"/>
            <a:ext cx="7292810" cy="3492787"/>
          </a:xfrm>
          <a:prstGeom prst="rect">
            <a:avLst/>
          </a:prstGeom>
        </p:spPr>
      </p:pic>
    </p:spTree>
    <p:extLst>
      <p:ext uri="{BB962C8B-B14F-4D97-AF65-F5344CB8AC3E}">
        <p14:creationId xmlns:p14="http://schemas.microsoft.com/office/powerpoint/2010/main" val="940787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67419-8280-0FE0-47C3-C7A68BE5EC1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72BDBF-A0C2-7881-8C76-D7D33F8F6727}"/>
              </a:ext>
            </a:extLst>
          </p:cNvPr>
          <p:cNvSpPr>
            <a:spLocks noGrp="1"/>
          </p:cNvSpPr>
          <p:nvPr>
            <p:ph type="sldNum" sz="quarter" idx="12"/>
          </p:nvPr>
        </p:nvSpPr>
        <p:spPr/>
        <p:txBody>
          <a:bodyPr/>
          <a:lstStyle/>
          <a:p>
            <a:fld id="{11F27F3A-B3E9-41ED-AF8F-A365F10BB65F}" type="slidenum">
              <a:rPr lang="en-US" smtClean="0"/>
              <a:pPr/>
              <a:t>23</a:t>
            </a:fld>
            <a:endParaRPr lang="en-US"/>
          </a:p>
        </p:txBody>
      </p:sp>
      <p:sp>
        <p:nvSpPr>
          <p:cNvPr id="7" name="Title 1">
            <a:extLst>
              <a:ext uri="{FF2B5EF4-FFF2-40B4-BE49-F238E27FC236}">
                <a16:creationId xmlns:a16="http://schemas.microsoft.com/office/drawing/2014/main" id="{20724B16-EE55-CC0D-03FB-F97336B6FE7F}"/>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pic>
        <p:nvPicPr>
          <p:cNvPr id="9" name="Picture 8" descr="A picture containing text, clipart, sign&#10;&#10;AI-generated content may be incorrect.">
            <a:extLst>
              <a:ext uri="{FF2B5EF4-FFF2-40B4-BE49-F238E27FC236}">
                <a16:creationId xmlns:a16="http://schemas.microsoft.com/office/drawing/2014/main" id="{1CF45FF7-A554-BA1D-6B76-E52F8D2E3C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
        <p:nvSpPr>
          <p:cNvPr id="5" name="Content Placeholder 5">
            <a:extLst>
              <a:ext uri="{FF2B5EF4-FFF2-40B4-BE49-F238E27FC236}">
                <a16:creationId xmlns:a16="http://schemas.microsoft.com/office/drawing/2014/main" id="{4BF46B45-6557-E89C-A7E5-6EBB83427D9A}"/>
              </a:ext>
            </a:extLst>
          </p:cNvPr>
          <p:cNvSpPr txBox="1">
            <a:spLocks/>
          </p:cNvSpPr>
          <p:nvPr/>
        </p:nvSpPr>
        <p:spPr>
          <a:xfrm>
            <a:off x="6096000" y="2369583"/>
            <a:ext cx="6523062" cy="46569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77859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77859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77859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1" dirty="0">
              <a:solidFill>
                <a:schemeClr val="tx1"/>
              </a:solidFill>
              <a:latin typeface="Aptos"/>
            </a:endParaRPr>
          </a:p>
          <a:p>
            <a:r>
              <a:rPr lang="en-US" b="1" dirty="0">
                <a:solidFill>
                  <a:schemeClr val="tx1"/>
                </a:solidFill>
                <a:latin typeface="Aptos"/>
              </a:rPr>
              <a:t>Future Tool Maintenance &amp; Improvements</a:t>
            </a:r>
          </a:p>
          <a:p>
            <a:endParaRPr lang="en-US" b="1" dirty="0">
              <a:solidFill>
                <a:schemeClr val="tx1"/>
              </a:solidFill>
              <a:latin typeface="Aptos"/>
            </a:endParaRPr>
          </a:p>
          <a:p>
            <a:r>
              <a:rPr lang="en-US" b="1" dirty="0">
                <a:solidFill>
                  <a:schemeClr val="tx1"/>
                </a:solidFill>
                <a:latin typeface="Aptos"/>
              </a:rPr>
              <a:t>Project Development (Feasibility, E&amp;D)</a:t>
            </a:r>
          </a:p>
          <a:p>
            <a:pPr marL="0" indent="0">
              <a:buFont typeface="Arial" panose="020B0604020202020204" pitchFamily="34" charset="0"/>
              <a:buNone/>
            </a:pPr>
            <a:endParaRPr lang="en-US" sz="2400" b="1" dirty="0">
              <a:solidFill>
                <a:schemeClr val="tx1"/>
              </a:solidFill>
              <a:latin typeface="Aptos"/>
            </a:endParaRPr>
          </a:p>
          <a:p>
            <a:pPr marL="0" indent="0">
              <a:buFont typeface="Arial" panose="020B0604020202020204" pitchFamily="34" charset="0"/>
              <a:buNone/>
            </a:pPr>
            <a:endParaRPr lang="en-US" sz="2400" dirty="0">
              <a:solidFill>
                <a:schemeClr val="tx1"/>
              </a:solidFill>
              <a:latin typeface="Aptos"/>
            </a:endParaRPr>
          </a:p>
        </p:txBody>
      </p:sp>
      <p:sp>
        <p:nvSpPr>
          <p:cNvPr id="8" name="Content Placeholder 5">
            <a:extLst>
              <a:ext uri="{FF2B5EF4-FFF2-40B4-BE49-F238E27FC236}">
                <a16:creationId xmlns:a16="http://schemas.microsoft.com/office/drawing/2014/main" id="{F20FCEF8-49F5-ADB3-CE43-4029396B21D5}"/>
              </a:ext>
            </a:extLst>
          </p:cNvPr>
          <p:cNvSpPr txBox="1">
            <a:spLocks/>
          </p:cNvSpPr>
          <p:nvPr/>
        </p:nvSpPr>
        <p:spPr>
          <a:xfrm>
            <a:off x="303725" y="1417084"/>
            <a:ext cx="4976198" cy="46569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77859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77859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77859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a:solidFill>
                <a:schemeClr val="tx1"/>
              </a:solidFill>
              <a:latin typeface="Aptos"/>
            </a:endParaRPr>
          </a:p>
          <a:p>
            <a:pPr marL="0" indent="0">
              <a:buFont typeface="Arial" panose="020B0604020202020204" pitchFamily="34" charset="0"/>
              <a:buNone/>
            </a:pPr>
            <a:r>
              <a:rPr lang="en-US" sz="2400" b="1" dirty="0">
                <a:solidFill>
                  <a:schemeClr val="tx2"/>
                </a:solidFill>
                <a:latin typeface="Aptos"/>
              </a:rPr>
              <a:t>Next Steps – Long-Term (1+ Years)</a:t>
            </a:r>
          </a:p>
          <a:p>
            <a:endParaRPr lang="en-US" sz="2400" dirty="0">
              <a:solidFill>
                <a:schemeClr val="tx1"/>
              </a:solidFill>
              <a:latin typeface="Aptos"/>
            </a:endParaRPr>
          </a:p>
          <a:p>
            <a:pPr marL="0" indent="0">
              <a:buFont typeface="Arial" panose="020B0604020202020204" pitchFamily="34" charset="0"/>
              <a:buNone/>
            </a:pPr>
            <a:endParaRPr lang="en-US" sz="2400" dirty="0">
              <a:solidFill>
                <a:schemeClr val="tx1"/>
              </a:solidFill>
              <a:latin typeface="Aptos"/>
            </a:endParaRPr>
          </a:p>
          <a:p>
            <a:pPr marL="0" indent="0">
              <a:buFont typeface="Arial" panose="020B0604020202020204" pitchFamily="34" charset="0"/>
              <a:buNone/>
            </a:pPr>
            <a:r>
              <a:rPr lang="en-US" sz="2400" dirty="0">
                <a:solidFill>
                  <a:schemeClr val="tx1"/>
                </a:solidFill>
                <a:latin typeface="Aptos"/>
              </a:rPr>
              <a:t> </a:t>
            </a:r>
          </a:p>
        </p:txBody>
      </p:sp>
      <p:sp>
        <p:nvSpPr>
          <p:cNvPr id="3" name="Content Placeholder 5">
            <a:extLst>
              <a:ext uri="{FF2B5EF4-FFF2-40B4-BE49-F238E27FC236}">
                <a16:creationId xmlns:a16="http://schemas.microsoft.com/office/drawing/2014/main" id="{4E2E161F-B17E-729D-CBAE-F2B9B9271F25}"/>
              </a:ext>
            </a:extLst>
          </p:cNvPr>
          <p:cNvSpPr txBox="1">
            <a:spLocks/>
          </p:cNvSpPr>
          <p:nvPr/>
        </p:nvSpPr>
        <p:spPr>
          <a:xfrm>
            <a:off x="488875" y="2369583"/>
            <a:ext cx="6523062" cy="46569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77859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77859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77859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77859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u="sng" dirty="0">
                <a:solidFill>
                  <a:schemeClr val="tx1"/>
                </a:solidFill>
                <a:latin typeface="Aptos"/>
              </a:rPr>
              <a:t>Program Needs</a:t>
            </a:r>
          </a:p>
          <a:p>
            <a:r>
              <a:rPr lang="en-US" b="1" dirty="0">
                <a:solidFill>
                  <a:schemeClr val="tx1"/>
                </a:solidFill>
                <a:latin typeface="Aptos"/>
              </a:rPr>
              <a:t>Permanent positions for staff</a:t>
            </a:r>
          </a:p>
          <a:p>
            <a:endParaRPr lang="en-US" b="1" dirty="0">
              <a:solidFill>
                <a:schemeClr val="tx1"/>
              </a:solidFill>
              <a:latin typeface="Aptos"/>
            </a:endParaRPr>
          </a:p>
          <a:p>
            <a:r>
              <a:rPr lang="en-US" b="1" dirty="0">
                <a:solidFill>
                  <a:schemeClr val="tx1"/>
                </a:solidFill>
                <a:latin typeface="Aptos"/>
              </a:rPr>
              <a:t>Statewide Expansion</a:t>
            </a:r>
          </a:p>
          <a:p>
            <a:pPr lvl="1"/>
            <a:r>
              <a:rPr lang="en-US" sz="2000" dirty="0">
                <a:solidFill>
                  <a:schemeClr val="tx1"/>
                </a:solidFill>
                <a:latin typeface="Aptos"/>
              </a:rPr>
              <a:t>Staff Support</a:t>
            </a:r>
          </a:p>
          <a:p>
            <a:pPr lvl="1"/>
            <a:r>
              <a:rPr lang="en-US" sz="2000" dirty="0">
                <a:solidFill>
                  <a:schemeClr val="tx1"/>
                </a:solidFill>
                <a:latin typeface="Aptos"/>
              </a:rPr>
              <a:t>Data and Tool development for 11 basins</a:t>
            </a:r>
          </a:p>
          <a:p>
            <a:pPr lvl="1"/>
            <a:r>
              <a:rPr lang="en-US" sz="2000" dirty="0">
                <a:solidFill>
                  <a:schemeClr val="tx1"/>
                </a:solidFill>
                <a:latin typeface="Aptos"/>
              </a:rPr>
              <a:t>Modeling remaining basins </a:t>
            </a:r>
          </a:p>
          <a:p>
            <a:pPr lvl="1"/>
            <a:r>
              <a:rPr lang="en-US" sz="2000" dirty="0">
                <a:solidFill>
                  <a:schemeClr val="tx1"/>
                </a:solidFill>
                <a:latin typeface="Aptos"/>
              </a:rPr>
              <a:t>River Basin Action Strategies</a:t>
            </a:r>
          </a:p>
          <a:p>
            <a:pPr marL="0" indent="0">
              <a:buFont typeface="Arial" panose="020B0604020202020204" pitchFamily="34" charset="0"/>
              <a:buNone/>
            </a:pPr>
            <a:endParaRPr lang="en-US" sz="2400" dirty="0">
              <a:solidFill>
                <a:schemeClr val="tx1"/>
              </a:solidFill>
              <a:latin typeface="Aptos"/>
            </a:endParaRPr>
          </a:p>
        </p:txBody>
      </p:sp>
    </p:spTree>
    <p:extLst>
      <p:ext uri="{BB962C8B-B14F-4D97-AF65-F5344CB8AC3E}">
        <p14:creationId xmlns:p14="http://schemas.microsoft.com/office/powerpoint/2010/main" val="2833337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879DD-4A3F-EA33-41E1-723CF918DC9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54B545-D5F9-3F7C-F7C6-3C53A9830E39}"/>
              </a:ext>
            </a:extLst>
          </p:cNvPr>
          <p:cNvSpPr>
            <a:spLocks noGrp="1"/>
          </p:cNvSpPr>
          <p:nvPr>
            <p:ph type="sldNum" sz="quarter" idx="12"/>
          </p:nvPr>
        </p:nvSpPr>
        <p:spPr/>
        <p:txBody>
          <a:bodyPr/>
          <a:lstStyle/>
          <a:p>
            <a:fld id="{11F27F3A-B3E9-41ED-AF8F-A365F10BB65F}" type="slidenum">
              <a:rPr lang="en-US" smtClean="0"/>
              <a:pPr/>
              <a:t>24</a:t>
            </a:fld>
            <a:endParaRPr lang="en-US"/>
          </a:p>
        </p:txBody>
      </p:sp>
      <p:pic>
        <p:nvPicPr>
          <p:cNvPr id="10" name="Picture 9" descr="A picture containing text, clipart, sign&#10;&#10;AI-generated content may be incorrect.">
            <a:extLst>
              <a:ext uri="{FF2B5EF4-FFF2-40B4-BE49-F238E27FC236}">
                <a16:creationId xmlns:a16="http://schemas.microsoft.com/office/drawing/2014/main" id="{B0044767-7F92-D29A-F1FE-9CFFCBDF77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050" y="464584"/>
            <a:ext cx="5295900" cy="952500"/>
          </a:xfrm>
          <a:prstGeom prst="rect">
            <a:avLst/>
          </a:prstGeom>
        </p:spPr>
      </p:pic>
      <p:sp>
        <p:nvSpPr>
          <p:cNvPr id="3" name="TextBox 2">
            <a:extLst>
              <a:ext uri="{FF2B5EF4-FFF2-40B4-BE49-F238E27FC236}">
                <a16:creationId xmlns:a16="http://schemas.microsoft.com/office/drawing/2014/main" id="{40A22B4C-CFB2-8380-F442-9C4803459B24}"/>
              </a:ext>
            </a:extLst>
          </p:cNvPr>
          <p:cNvSpPr txBox="1"/>
          <p:nvPr/>
        </p:nvSpPr>
        <p:spPr>
          <a:xfrm>
            <a:off x="304799" y="1764049"/>
            <a:ext cx="10498395" cy="4708981"/>
          </a:xfrm>
          <a:prstGeom prst="rect">
            <a:avLst/>
          </a:prstGeom>
          <a:noFill/>
        </p:spPr>
        <p:txBody>
          <a:bodyPr wrap="square" rtlCol="0">
            <a:spAutoFit/>
          </a:bodyPr>
          <a:lstStyle/>
          <a:p>
            <a:r>
              <a:rPr lang="en-US" sz="2400" b="1" dirty="0">
                <a:solidFill>
                  <a:schemeClr val="tx2"/>
                </a:solidFill>
                <a:latin typeface="Aptos"/>
              </a:rPr>
              <a:t>Next Steps – Near-Term (12 Months)</a:t>
            </a:r>
          </a:p>
          <a:p>
            <a:endParaRPr lang="en-US" sz="2000" b="1" dirty="0"/>
          </a:p>
          <a:p>
            <a:pPr marL="342900" indent="-342900">
              <a:buFont typeface="Arial" panose="020B0604020202020204" pitchFamily="34" charset="0"/>
              <a:buChar char="•"/>
            </a:pPr>
            <a:r>
              <a:rPr lang="en-US" sz="2000" b="1" dirty="0"/>
              <a:t>Public Solicitation ~$14M</a:t>
            </a:r>
          </a:p>
          <a:p>
            <a:pPr marL="800100" lvl="1" indent="-342900">
              <a:buFont typeface="Arial" panose="020B0604020202020204" pitchFamily="34" charset="0"/>
              <a:buChar char="•"/>
            </a:pPr>
            <a:r>
              <a:rPr lang="en-US" sz="2000" dirty="0"/>
              <a:t>Application Process </a:t>
            </a:r>
          </a:p>
          <a:p>
            <a:pPr marL="800100" lvl="1" indent="-342900">
              <a:buFont typeface="Arial" panose="020B0604020202020204" pitchFamily="34" charset="0"/>
              <a:buChar char="•"/>
            </a:pPr>
            <a:r>
              <a:rPr lang="en-US" sz="2000" dirty="0"/>
              <a:t>Projects must be part of a Local Action Plan</a:t>
            </a:r>
          </a:p>
          <a:p>
            <a:pPr marL="800100" lvl="1"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Local Planning (in six river basins)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Blueprint Tool – maintenance, development, improvement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River Basin Action Strategies</a:t>
            </a:r>
          </a:p>
          <a:p>
            <a:pPr marL="800100" lvl="1" indent="-342900">
              <a:buFont typeface="Arial" panose="020B0604020202020204" pitchFamily="34" charset="0"/>
              <a:buChar char="•"/>
            </a:pPr>
            <a:r>
              <a:rPr lang="en-US" sz="2000" dirty="0"/>
              <a:t>Completing RBASs – RBAS Review </a:t>
            </a:r>
          </a:p>
          <a:p>
            <a:pPr marL="800100" lvl="1" indent="-342900">
              <a:buFont typeface="Arial" panose="020B0604020202020204" pitchFamily="34" charset="0"/>
              <a:buChar char="•"/>
            </a:pPr>
            <a:r>
              <a:rPr lang="en-US" sz="2000" dirty="0"/>
              <a:t>Data collection statewide – working with COGs, Universities, other partners </a:t>
            </a:r>
          </a:p>
          <a:p>
            <a:pPr lvl="1"/>
            <a:endParaRPr lang="en-US" dirty="0"/>
          </a:p>
          <a:p>
            <a:endParaRPr lang="en-US" b="1" dirty="0"/>
          </a:p>
        </p:txBody>
      </p:sp>
    </p:spTree>
    <p:extLst>
      <p:ext uri="{BB962C8B-B14F-4D97-AF65-F5344CB8AC3E}">
        <p14:creationId xmlns:p14="http://schemas.microsoft.com/office/powerpoint/2010/main" val="75895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70338-8800-A2C2-2D09-528BE15F87C5}"/>
            </a:ext>
          </a:extLst>
        </p:cNvPr>
        <p:cNvGrpSpPr/>
        <p:nvPr/>
      </p:nvGrpSpPr>
      <p:grpSpPr>
        <a:xfrm>
          <a:off x="0" y="0"/>
          <a:ext cx="0" cy="0"/>
          <a:chOff x="0" y="0"/>
          <a:chExt cx="0" cy="0"/>
        </a:xfrm>
      </p:grpSpPr>
      <p:pic>
        <p:nvPicPr>
          <p:cNvPr id="2" name="Picture Placeholder 1">
            <a:extLst>
              <a:ext uri="{FF2B5EF4-FFF2-40B4-BE49-F238E27FC236}">
                <a16:creationId xmlns:a16="http://schemas.microsoft.com/office/drawing/2014/main" id="{8BB48741-392C-78F4-5C08-D807F831294F}"/>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26123" b="26123"/>
          <a:stretch>
            <a:fillRect/>
          </a:stretch>
        </p:blipFill>
        <p:spPr/>
      </p:pic>
      <p:sp>
        <p:nvSpPr>
          <p:cNvPr id="4" name="Slide Number Placeholder 3">
            <a:extLst>
              <a:ext uri="{FF2B5EF4-FFF2-40B4-BE49-F238E27FC236}">
                <a16:creationId xmlns:a16="http://schemas.microsoft.com/office/drawing/2014/main" id="{79D80B05-313D-BA90-6B8B-EBCC5783DE45}"/>
              </a:ext>
            </a:extLst>
          </p:cNvPr>
          <p:cNvSpPr>
            <a:spLocks noGrp="1"/>
          </p:cNvSpPr>
          <p:nvPr>
            <p:ph type="sldNum" sz="quarter" idx="12"/>
          </p:nvPr>
        </p:nvSpPr>
        <p:spPr/>
        <p:txBody>
          <a:bodyPr/>
          <a:lstStyle/>
          <a:p>
            <a:fld id="{11F27F3A-B3E9-41ED-AF8F-A365F10BB65F}" type="slidenum">
              <a:rPr lang="en-US" dirty="0" smtClean="0"/>
              <a:pPr/>
              <a:t>25</a:t>
            </a:fld>
            <a:endParaRPr lang="en-US"/>
          </a:p>
        </p:txBody>
      </p:sp>
      <p:sp>
        <p:nvSpPr>
          <p:cNvPr id="5" name="Title 1">
            <a:extLst>
              <a:ext uri="{FF2B5EF4-FFF2-40B4-BE49-F238E27FC236}">
                <a16:creationId xmlns:a16="http://schemas.microsoft.com/office/drawing/2014/main" id="{4654865F-4896-9A85-514B-3DC700FEB423}"/>
              </a:ext>
            </a:extLst>
          </p:cNvPr>
          <p:cNvSpPr txBox="1">
            <a:spLocks/>
          </p:cNvSpPr>
          <p:nvPr/>
        </p:nvSpPr>
        <p:spPr>
          <a:xfrm>
            <a:off x="123375" y="6001655"/>
            <a:ext cx="3751943" cy="371035"/>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2800" i="1" kern="1200">
                <a:solidFill>
                  <a:srgbClr val="288DC2"/>
                </a:solidFill>
                <a:latin typeface="Times New Roman" panose="02020603050405020304" pitchFamily="18" charset="0"/>
                <a:ea typeface="+mj-ea"/>
                <a:cs typeface="Times New Roman" panose="02020603050405020304" pitchFamily="18" charset="0"/>
              </a:defRPr>
            </a:lvl1pPr>
          </a:lstStyle>
          <a:p>
            <a:pPr algn="l"/>
            <a:r>
              <a:rPr lang="en-US" sz="1800"/>
              <a:t>Department of Environmental Quality</a:t>
            </a:r>
          </a:p>
        </p:txBody>
      </p:sp>
      <p:sp>
        <p:nvSpPr>
          <p:cNvPr id="3" name="Title 2">
            <a:extLst>
              <a:ext uri="{FF2B5EF4-FFF2-40B4-BE49-F238E27FC236}">
                <a16:creationId xmlns:a16="http://schemas.microsoft.com/office/drawing/2014/main" id="{114FCCF3-00D4-B251-B48D-E7447AE286E0}"/>
              </a:ext>
            </a:extLst>
          </p:cNvPr>
          <p:cNvSpPr>
            <a:spLocks noGrp="1"/>
          </p:cNvSpPr>
          <p:nvPr>
            <p:ph type="ctrTitle"/>
          </p:nvPr>
        </p:nvSpPr>
        <p:spPr>
          <a:xfrm>
            <a:off x="424863" y="858366"/>
            <a:ext cx="3751483" cy="497994"/>
          </a:xfrm>
        </p:spPr>
        <p:txBody>
          <a:bodyPr>
            <a:normAutofit/>
          </a:bodyPr>
          <a:lstStyle/>
          <a:p>
            <a:r>
              <a:rPr lang="en-US" b="1">
                <a:latin typeface="Times New Roman"/>
                <a:cs typeface="Times New Roman"/>
              </a:rPr>
              <a:t>Questions?</a:t>
            </a:r>
            <a:endParaRPr lang="en-US" b="1"/>
          </a:p>
        </p:txBody>
      </p:sp>
      <p:sp>
        <p:nvSpPr>
          <p:cNvPr id="6" name="Rectangle 5">
            <a:extLst>
              <a:ext uri="{FF2B5EF4-FFF2-40B4-BE49-F238E27FC236}">
                <a16:creationId xmlns:a16="http://schemas.microsoft.com/office/drawing/2014/main" id="{6EE200C8-20F6-620B-25EB-0E7EF56763DC}"/>
              </a:ext>
            </a:extLst>
          </p:cNvPr>
          <p:cNvSpPr/>
          <p:nvPr/>
        </p:nvSpPr>
        <p:spPr>
          <a:xfrm>
            <a:off x="749878" y="1715184"/>
            <a:ext cx="10657608" cy="3571317"/>
          </a:xfrm>
          <a:prstGeom prst="rect">
            <a:avLst/>
          </a:prstGeom>
          <a:solidFill>
            <a:srgbClr val="1F497D">
              <a:alpha val="89804"/>
            </a:srgbClr>
          </a:solidFill>
          <a:ln>
            <a:solidFill>
              <a:schemeClr val="tx2"/>
            </a:solidFill>
          </a:ln>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numCol="2" rtlCol="0" anchor="ctr"/>
          <a:lstStyle/>
          <a:p>
            <a:endParaRPr lang="en-US" b="1">
              <a:latin typeface="Aptos Display" panose="020B0004020202020204" pitchFamily="34" charset="0"/>
              <a:cs typeface="Arial"/>
            </a:endParaRPr>
          </a:p>
          <a:p>
            <a:endParaRPr lang="en-US">
              <a:latin typeface="Aptos Display" panose="020B0004020202020204" pitchFamily="34" charset="0"/>
            </a:endParaRPr>
          </a:p>
          <a:p>
            <a:endParaRPr lang="en-US">
              <a:latin typeface="Aptos Display" panose="020B0004020202020204" pitchFamily="34" charset="0"/>
              <a:cs typeface="Arial"/>
            </a:endParaRPr>
          </a:p>
          <a:p>
            <a:endParaRPr lang="en-US">
              <a:latin typeface="Aptos Display" panose="020B0004020202020204" pitchFamily="34" charset="0"/>
            </a:endParaRPr>
          </a:p>
          <a:p>
            <a:endParaRPr lang="en-US">
              <a:latin typeface="Aptos Display" panose="020B0004020202020204" pitchFamily="34" charset="0"/>
            </a:endParaRPr>
          </a:p>
        </p:txBody>
      </p:sp>
      <p:sp>
        <p:nvSpPr>
          <p:cNvPr id="9" name="TextBox 8">
            <a:extLst>
              <a:ext uri="{FF2B5EF4-FFF2-40B4-BE49-F238E27FC236}">
                <a16:creationId xmlns:a16="http://schemas.microsoft.com/office/drawing/2014/main" id="{64F1A18D-3F07-CA0D-8D15-FEF3087B8672}"/>
              </a:ext>
            </a:extLst>
          </p:cNvPr>
          <p:cNvSpPr txBox="1"/>
          <p:nvPr/>
        </p:nvSpPr>
        <p:spPr>
          <a:xfrm>
            <a:off x="755625" y="1840344"/>
            <a:ext cx="284378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FFFFFF"/>
                </a:solidFill>
                <a:cs typeface="Arial"/>
              </a:rPr>
              <a:t>Contact: </a:t>
            </a:r>
            <a:endParaRPr lang="en-US" sz="2000">
              <a:solidFill>
                <a:srgbClr val="FFFFFF"/>
              </a:solidFill>
            </a:endParaRPr>
          </a:p>
        </p:txBody>
      </p:sp>
      <p:graphicFrame>
        <p:nvGraphicFramePr>
          <p:cNvPr id="11" name="Table 10">
            <a:extLst>
              <a:ext uri="{FF2B5EF4-FFF2-40B4-BE49-F238E27FC236}">
                <a16:creationId xmlns:a16="http://schemas.microsoft.com/office/drawing/2014/main" id="{524BA9B2-305B-D73D-B2CF-7D775DF6335C}"/>
              </a:ext>
            </a:extLst>
          </p:cNvPr>
          <p:cNvGraphicFramePr>
            <a:graphicFrameLocks noGrp="1"/>
          </p:cNvGraphicFramePr>
          <p:nvPr>
            <p:extLst>
              <p:ext uri="{D42A27DB-BD31-4B8C-83A1-F6EECF244321}">
                <p14:modId xmlns:p14="http://schemas.microsoft.com/office/powerpoint/2010/main" val="3534074031"/>
              </p:ext>
            </p:extLst>
          </p:nvPr>
        </p:nvGraphicFramePr>
        <p:xfrm>
          <a:off x="1420092" y="2355272"/>
          <a:ext cx="9307373" cy="2783466"/>
        </p:xfrm>
        <a:graphic>
          <a:graphicData uri="http://schemas.openxmlformats.org/drawingml/2006/table">
            <a:tbl>
              <a:tblPr bandRow="1">
                <a:tableStyleId>{5C22544A-7EE6-4342-B048-85BDC9FD1C3A}</a:tableStyleId>
              </a:tblPr>
              <a:tblGrid>
                <a:gridCol w="1766452">
                  <a:extLst>
                    <a:ext uri="{9D8B030D-6E8A-4147-A177-3AD203B41FA5}">
                      <a16:colId xmlns:a16="http://schemas.microsoft.com/office/drawing/2014/main" val="1295073536"/>
                    </a:ext>
                  </a:extLst>
                </a:gridCol>
                <a:gridCol w="2974396">
                  <a:extLst>
                    <a:ext uri="{9D8B030D-6E8A-4147-A177-3AD203B41FA5}">
                      <a16:colId xmlns:a16="http://schemas.microsoft.com/office/drawing/2014/main" val="3750247772"/>
                    </a:ext>
                  </a:extLst>
                </a:gridCol>
                <a:gridCol w="3013363">
                  <a:extLst>
                    <a:ext uri="{9D8B030D-6E8A-4147-A177-3AD203B41FA5}">
                      <a16:colId xmlns:a16="http://schemas.microsoft.com/office/drawing/2014/main" val="3286063843"/>
                    </a:ext>
                  </a:extLst>
                </a:gridCol>
                <a:gridCol w="1553162">
                  <a:extLst>
                    <a:ext uri="{9D8B030D-6E8A-4147-A177-3AD203B41FA5}">
                      <a16:colId xmlns:a16="http://schemas.microsoft.com/office/drawing/2014/main" val="2369155252"/>
                    </a:ext>
                  </a:extLst>
                </a:gridCol>
              </a:tblGrid>
              <a:tr h="397638">
                <a:tc>
                  <a:txBody>
                    <a:bodyPr/>
                    <a:lstStyle/>
                    <a:p>
                      <a:pPr>
                        <a:buNone/>
                      </a:pPr>
                      <a:r>
                        <a:rPr lang="en-US">
                          <a:solidFill>
                            <a:schemeClr val="bg1"/>
                          </a:solidFill>
                          <a:effectLst/>
                        </a:rPr>
                        <a:t>Stuart Brown</a:t>
                      </a:r>
                    </a:p>
                  </a:txBody>
                  <a:tcPr marL="0" marR="0" marT="0" marB="0" anchor="ctr">
                    <a:lnL>
                      <a:noFill/>
                    </a:lnL>
                    <a:lnR>
                      <a:noFill/>
                    </a:lnR>
                    <a:lnT>
                      <a:noFill/>
                    </a:lnT>
                    <a:lnB>
                      <a:noFill/>
                    </a:lnB>
                    <a:noFill/>
                  </a:tcPr>
                </a:tc>
                <a:tc>
                  <a:txBody>
                    <a:bodyPr/>
                    <a:lstStyle/>
                    <a:p>
                      <a:pPr>
                        <a:buNone/>
                      </a:pPr>
                      <a:r>
                        <a:rPr lang="en-US">
                          <a:solidFill>
                            <a:schemeClr val="bg1"/>
                          </a:solidFill>
                          <a:effectLst/>
                        </a:rPr>
                        <a:t>Program Manager</a:t>
                      </a:r>
                    </a:p>
                  </a:txBody>
                  <a:tcPr marL="0" marR="0" marT="0" marB="0" anchor="ctr">
                    <a:lnL>
                      <a:noFill/>
                    </a:lnL>
                    <a:lnR>
                      <a:noFill/>
                    </a:lnR>
                    <a:lnT>
                      <a:noFill/>
                    </a:lnT>
                    <a:lnB>
                      <a:noFill/>
                    </a:lnB>
                    <a:noFill/>
                  </a:tcPr>
                </a:tc>
                <a:tc>
                  <a:txBody>
                    <a:bodyPr/>
                    <a:lstStyle/>
                    <a:p>
                      <a:pPr>
                        <a:buNone/>
                      </a:pPr>
                      <a:r>
                        <a:rPr lang="en-US">
                          <a:solidFill>
                            <a:schemeClr val="bg1"/>
                          </a:solidFill>
                          <a:effectLst/>
                          <a:latin typeface="Aptos"/>
                          <a:hlinkClick r:id="rId4">
                            <a:extLst>
                              <a:ext uri="{A12FA001-AC4F-418D-AE19-62706E023703}">
                                <ahyp:hlinkClr xmlns:ahyp="http://schemas.microsoft.com/office/drawing/2018/hyperlinkcolor" val="tx"/>
                              </a:ext>
                            </a:extLst>
                          </a:hlinkClick>
                        </a:rPr>
                        <a:t>stuart.brown@deq.nc.gov</a:t>
                      </a:r>
                      <a:endParaRPr lang="en-US">
                        <a:solidFill>
                          <a:schemeClr val="bg1"/>
                        </a:solidFill>
                        <a:effectLst/>
                        <a:latin typeface="Aptos"/>
                      </a:endParaRPr>
                    </a:p>
                  </a:txBody>
                  <a:tcPr marL="0" marR="0" marT="0" marB="0" anchor="ctr">
                    <a:lnL>
                      <a:noFill/>
                    </a:lnL>
                    <a:lnR>
                      <a:noFill/>
                    </a:lnR>
                    <a:lnT>
                      <a:noFill/>
                    </a:lnT>
                    <a:lnB>
                      <a:noFill/>
                    </a:lnB>
                    <a:noFill/>
                  </a:tcPr>
                </a:tc>
                <a:tc>
                  <a:txBody>
                    <a:bodyPr/>
                    <a:lstStyle/>
                    <a:p>
                      <a:pPr>
                        <a:buNone/>
                      </a:pPr>
                      <a:r>
                        <a:rPr lang="en-US">
                          <a:solidFill>
                            <a:schemeClr val="bg1"/>
                          </a:solidFill>
                          <a:effectLst/>
                        </a:rPr>
                        <a:t>919-703-7944</a:t>
                      </a:r>
                    </a:p>
                  </a:txBody>
                  <a:tcPr marL="0" marR="0" marT="0" marB="0" anchor="ctr">
                    <a:lnL>
                      <a:noFill/>
                    </a:lnL>
                    <a:lnR>
                      <a:noFill/>
                    </a:lnR>
                    <a:lnT>
                      <a:noFill/>
                    </a:lnT>
                    <a:lnB>
                      <a:noFill/>
                    </a:lnB>
                    <a:noFill/>
                  </a:tcPr>
                </a:tc>
                <a:extLst>
                  <a:ext uri="{0D108BD9-81ED-4DB2-BD59-A6C34878D82A}">
                    <a16:rowId xmlns:a16="http://schemas.microsoft.com/office/drawing/2014/main" val="1796300257"/>
                  </a:ext>
                </a:extLst>
              </a:tr>
              <a:tr h="397638">
                <a:tc>
                  <a:txBody>
                    <a:bodyPr/>
                    <a:lstStyle/>
                    <a:p>
                      <a:pPr>
                        <a:buNone/>
                      </a:pPr>
                      <a:r>
                        <a:rPr lang="en-US">
                          <a:solidFill>
                            <a:schemeClr val="bg1"/>
                          </a:solidFill>
                          <a:effectLst/>
                        </a:rPr>
                        <a:t>Brad Connell</a:t>
                      </a:r>
                    </a:p>
                  </a:txBody>
                  <a:tcPr marL="0" marR="0" marT="0" marB="0" anchor="ctr">
                    <a:lnL>
                      <a:noFill/>
                    </a:lnL>
                    <a:lnR>
                      <a:noFill/>
                    </a:lnR>
                    <a:lnT>
                      <a:noFill/>
                    </a:lnT>
                    <a:lnB>
                      <a:noFill/>
                    </a:lnB>
                    <a:noFill/>
                  </a:tcPr>
                </a:tc>
                <a:tc>
                  <a:txBody>
                    <a:bodyPr/>
                    <a:lstStyle/>
                    <a:p>
                      <a:pPr>
                        <a:buNone/>
                      </a:pPr>
                      <a:r>
                        <a:rPr lang="en-US">
                          <a:solidFill>
                            <a:schemeClr val="bg1"/>
                          </a:solidFill>
                          <a:effectLst/>
                        </a:rPr>
                        <a:t>White Oak River Basin</a:t>
                      </a:r>
                    </a:p>
                  </a:txBody>
                  <a:tcPr marL="0" marR="0" marT="0" marB="0" anchor="ctr">
                    <a:lnL>
                      <a:noFill/>
                    </a:lnL>
                    <a:lnR>
                      <a:noFill/>
                    </a:lnR>
                    <a:lnT>
                      <a:noFill/>
                    </a:lnT>
                    <a:lnB>
                      <a:noFill/>
                    </a:lnB>
                    <a:noFill/>
                  </a:tcPr>
                </a:tc>
                <a:tc>
                  <a:txBody>
                    <a:bodyPr/>
                    <a:lstStyle/>
                    <a:p>
                      <a:pPr>
                        <a:buNone/>
                      </a:pPr>
                      <a:r>
                        <a:rPr lang="en-US">
                          <a:solidFill>
                            <a:schemeClr val="bg1"/>
                          </a:solidFill>
                          <a:effectLst/>
                          <a:latin typeface="Aptos"/>
                          <a:hlinkClick r:id="rId5">
                            <a:extLst>
                              <a:ext uri="{A12FA001-AC4F-418D-AE19-62706E023703}">
                                <ahyp:hlinkClr xmlns:ahyp="http://schemas.microsoft.com/office/drawing/2018/hyperlinkcolor" val="tx"/>
                              </a:ext>
                            </a:extLst>
                          </a:hlinkClick>
                        </a:rPr>
                        <a:t>brad.connell@deq.nc.gov</a:t>
                      </a:r>
                      <a:endParaRPr lang="en-US">
                        <a:solidFill>
                          <a:schemeClr val="bg1"/>
                        </a:solidFill>
                        <a:effectLst/>
                        <a:latin typeface="Aptos"/>
                      </a:endParaRPr>
                    </a:p>
                  </a:txBody>
                  <a:tcPr marL="0" marR="0" marT="0" marB="0" anchor="ctr">
                    <a:lnL>
                      <a:noFill/>
                    </a:lnL>
                    <a:lnR>
                      <a:noFill/>
                    </a:lnR>
                    <a:lnT>
                      <a:noFill/>
                    </a:lnT>
                    <a:lnB>
                      <a:noFill/>
                    </a:lnB>
                    <a:noFill/>
                  </a:tcPr>
                </a:tc>
                <a:tc>
                  <a:txBody>
                    <a:bodyPr/>
                    <a:lstStyle/>
                    <a:p>
                      <a:pPr>
                        <a:buNone/>
                      </a:pPr>
                      <a:r>
                        <a:rPr lang="en-US">
                          <a:solidFill>
                            <a:schemeClr val="bg1"/>
                          </a:solidFill>
                          <a:effectLst/>
                        </a:rPr>
                        <a:t>919-707-8668</a:t>
                      </a:r>
                    </a:p>
                  </a:txBody>
                  <a:tcPr marL="0" marR="0" marT="0" marB="0" anchor="ctr">
                    <a:lnL>
                      <a:noFill/>
                    </a:lnL>
                    <a:lnR>
                      <a:noFill/>
                    </a:lnR>
                    <a:lnT>
                      <a:noFill/>
                    </a:lnT>
                    <a:lnB>
                      <a:noFill/>
                    </a:lnB>
                    <a:noFill/>
                  </a:tcPr>
                </a:tc>
                <a:extLst>
                  <a:ext uri="{0D108BD9-81ED-4DB2-BD59-A6C34878D82A}">
                    <a16:rowId xmlns:a16="http://schemas.microsoft.com/office/drawing/2014/main" val="2869672254"/>
                  </a:ext>
                </a:extLst>
              </a:tr>
              <a:tr h="397638">
                <a:tc>
                  <a:txBody>
                    <a:bodyPr/>
                    <a:lstStyle/>
                    <a:p>
                      <a:pPr>
                        <a:buNone/>
                      </a:pPr>
                      <a:r>
                        <a:rPr lang="en-US">
                          <a:solidFill>
                            <a:schemeClr val="bg1"/>
                          </a:solidFill>
                          <a:effectLst/>
                        </a:rPr>
                        <a:t>Jessica Gray</a:t>
                      </a:r>
                    </a:p>
                  </a:txBody>
                  <a:tcPr marL="0" marR="0" marT="0" marB="0" anchor="ctr">
                    <a:lnL>
                      <a:noFill/>
                    </a:lnL>
                    <a:lnR>
                      <a:noFill/>
                    </a:lnR>
                    <a:lnT>
                      <a:noFill/>
                    </a:lnT>
                    <a:lnB>
                      <a:noFill/>
                    </a:lnB>
                    <a:noFill/>
                  </a:tcPr>
                </a:tc>
                <a:tc>
                  <a:txBody>
                    <a:bodyPr/>
                    <a:lstStyle/>
                    <a:p>
                      <a:pPr>
                        <a:buNone/>
                      </a:pPr>
                      <a:r>
                        <a:rPr lang="en-US">
                          <a:solidFill>
                            <a:schemeClr val="bg1"/>
                          </a:solidFill>
                          <a:effectLst/>
                        </a:rPr>
                        <a:t>Cape Fear River Basin</a:t>
                      </a:r>
                    </a:p>
                  </a:txBody>
                  <a:tcPr marL="0" marR="0" marT="0" marB="0" anchor="ctr">
                    <a:lnL>
                      <a:noFill/>
                    </a:lnL>
                    <a:lnR>
                      <a:noFill/>
                    </a:lnR>
                    <a:lnT>
                      <a:noFill/>
                    </a:lnT>
                    <a:lnB>
                      <a:noFill/>
                    </a:lnB>
                    <a:noFill/>
                  </a:tcPr>
                </a:tc>
                <a:tc>
                  <a:txBody>
                    <a:bodyPr/>
                    <a:lstStyle/>
                    <a:p>
                      <a:pPr>
                        <a:buNone/>
                      </a:pPr>
                      <a:r>
                        <a:rPr lang="en-US">
                          <a:solidFill>
                            <a:schemeClr val="bg1"/>
                          </a:solidFill>
                          <a:effectLst/>
                          <a:latin typeface="Aptos"/>
                          <a:hlinkClick r:id="rId6">
                            <a:extLst>
                              <a:ext uri="{A12FA001-AC4F-418D-AE19-62706E023703}">
                                <ahyp:hlinkClr xmlns:ahyp="http://schemas.microsoft.com/office/drawing/2018/hyperlinkcolor" val="tx"/>
                              </a:ext>
                            </a:extLst>
                          </a:hlinkClick>
                        </a:rPr>
                        <a:t>jessica.gray@deq.nc.gov</a:t>
                      </a:r>
                      <a:endParaRPr lang="en-US">
                        <a:solidFill>
                          <a:schemeClr val="bg1"/>
                        </a:solidFill>
                        <a:effectLst/>
                        <a:latin typeface="Aptos"/>
                      </a:endParaRPr>
                    </a:p>
                  </a:txBody>
                  <a:tcPr marL="0" marR="0" marT="0" marB="0" anchor="ctr">
                    <a:lnL>
                      <a:noFill/>
                    </a:lnL>
                    <a:lnR>
                      <a:noFill/>
                    </a:lnR>
                    <a:lnT>
                      <a:noFill/>
                    </a:lnT>
                    <a:lnB>
                      <a:noFill/>
                    </a:lnB>
                    <a:noFill/>
                  </a:tcPr>
                </a:tc>
                <a:tc>
                  <a:txBody>
                    <a:bodyPr/>
                    <a:lstStyle/>
                    <a:p>
                      <a:pPr>
                        <a:buNone/>
                      </a:pPr>
                      <a:r>
                        <a:rPr lang="en-US">
                          <a:solidFill>
                            <a:schemeClr val="bg1"/>
                          </a:solidFill>
                          <a:effectLst/>
                        </a:rPr>
                        <a:t>910-796-7407</a:t>
                      </a:r>
                    </a:p>
                  </a:txBody>
                  <a:tcPr marL="0" marR="0" marT="0" marB="0" anchor="ctr">
                    <a:lnL>
                      <a:noFill/>
                    </a:lnL>
                    <a:lnR>
                      <a:noFill/>
                    </a:lnR>
                    <a:lnT>
                      <a:noFill/>
                    </a:lnT>
                    <a:lnB>
                      <a:noFill/>
                    </a:lnB>
                    <a:noFill/>
                  </a:tcPr>
                </a:tc>
                <a:extLst>
                  <a:ext uri="{0D108BD9-81ED-4DB2-BD59-A6C34878D82A}">
                    <a16:rowId xmlns:a16="http://schemas.microsoft.com/office/drawing/2014/main" val="3673596254"/>
                  </a:ext>
                </a:extLst>
              </a:tr>
              <a:tr h="397638">
                <a:tc>
                  <a:txBody>
                    <a:bodyPr/>
                    <a:lstStyle/>
                    <a:p>
                      <a:pPr>
                        <a:buNone/>
                      </a:pPr>
                      <a:r>
                        <a:rPr lang="en-US">
                          <a:solidFill>
                            <a:schemeClr val="bg1"/>
                          </a:solidFill>
                          <a:effectLst/>
                        </a:rPr>
                        <a:t>Melanie Lander</a:t>
                      </a:r>
                    </a:p>
                  </a:txBody>
                  <a:tcPr marL="0" marR="0" marT="0" marB="0" anchor="ctr">
                    <a:lnL>
                      <a:noFill/>
                    </a:lnL>
                    <a:lnR>
                      <a:noFill/>
                    </a:lnR>
                    <a:lnT>
                      <a:noFill/>
                    </a:lnT>
                    <a:lnB>
                      <a:noFill/>
                    </a:lnB>
                    <a:noFill/>
                  </a:tcPr>
                </a:tc>
                <a:tc>
                  <a:txBody>
                    <a:bodyPr/>
                    <a:lstStyle/>
                    <a:p>
                      <a:pPr>
                        <a:buNone/>
                      </a:pPr>
                      <a:r>
                        <a:rPr lang="en-US">
                          <a:solidFill>
                            <a:schemeClr val="bg1"/>
                          </a:solidFill>
                          <a:effectLst/>
                        </a:rPr>
                        <a:t>French Broad River Basin</a:t>
                      </a:r>
                    </a:p>
                  </a:txBody>
                  <a:tcPr marL="0" marR="0" marT="0" marB="0" anchor="ctr">
                    <a:lnL>
                      <a:noFill/>
                    </a:lnL>
                    <a:lnR>
                      <a:noFill/>
                    </a:lnR>
                    <a:lnT>
                      <a:noFill/>
                    </a:lnT>
                    <a:lnB>
                      <a:noFill/>
                    </a:lnB>
                    <a:noFill/>
                  </a:tcPr>
                </a:tc>
                <a:tc>
                  <a:txBody>
                    <a:bodyPr/>
                    <a:lstStyle/>
                    <a:p>
                      <a:pPr>
                        <a:buNone/>
                      </a:pPr>
                      <a:r>
                        <a:rPr lang="en-US">
                          <a:solidFill>
                            <a:schemeClr val="bg1"/>
                          </a:solidFill>
                          <a:effectLst/>
                          <a:latin typeface="Aptos"/>
                          <a:hlinkClick r:id="rId7">
                            <a:extLst>
                              <a:ext uri="{A12FA001-AC4F-418D-AE19-62706E023703}">
                                <ahyp:hlinkClr xmlns:ahyp="http://schemas.microsoft.com/office/drawing/2018/hyperlinkcolor" val="tx"/>
                              </a:ext>
                            </a:extLst>
                          </a:hlinkClick>
                        </a:rPr>
                        <a:t>melanie.lander@deq.nc.gov</a:t>
                      </a:r>
                      <a:endParaRPr lang="en-US">
                        <a:solidFill>
                          <a:schemeClr val="bg1"/>
                        </a:solidFill>
                        <a:effectLst/>
                        <a:latin typeface="Aptos"/>
                      </a:endParaRPr>
                    </a:p>
                  </a:txBody>
                  <a:tcPr marL="0" marR="0" marT="0" marB="0" anchor="ctr">
                    <a:lnL>
                      <a:noFill/>
                    </a:lnL>
                    <a:lnR>
                      <a:noFill/>
                    </a:lnR>
                    <a:lnT>
                      <a:noFill/>
                    </a:lnT>
                    <a:lnB>
                      <a:noFill/>
                    </a:lnB>
                    <a:noFill/>
                  </a:tcPr>
                </a:tc>
                <a:tc>
                  <a:txBody>
                    <a:bodyPr/>
                    <a:lstStyle/>
                    <a:p>
                      <a:pPr lvl="0">
                        <a:buNone/>
                      </a:pPr>
                      <a:r>
                        <a:rPr lang="en-US" sz="1800" b="0" i="0" u="none" strike="noStrike" noProof="0">
                          <a:solidFill>
                            <a:schemeClr val="bg1"/>
                          </a:solidFill>
                          <a:effectLst/>
                          <a:latin typeface="Arial"/>
                          <a:cs typeface="Arial"/>
                        </a:rPr>
                        <a:t>828-793-0415</a:t>
                      </a:r>
                      <a:endParaRPr lang="en-US" sz="1800">
                        <a:solidFill>
                          <a:schemeClr val="bg1"/>
                        </a:solidFill>
                        <a:effectLst/>
                        <a:latin typeface="Arial"/>
                        <a:cs typeface="Arial"/>
                      </a:endParaRPr>
                    </a:p>
                  </a:txBody>
                  <a:tcPr marL="0" marR="0" marT="0" marB="0" anchor="ctr">
                    <a:lnL>
                      <a:noFill/>
                    </a:lnL>
                    <a:lnR>
                      <a:noFill/>
                    </a:lnR>
                    <a:lnT>
                      <a:noFill/>
                    </a:lnT>
                    <a:lnB>
                      <a:noFill/>
                    </a:lnB>
                    <a:noFill/>
                  </a:tcPr>
                </a:tc>
                <a:extLst>
                  <a:ext uri="{0D108BD9-81ED-4DB2-BD59-A6C34878D82A}">
                    <a16:rowId xmlns:a16="http://schemas.microsoft.com/office/drawing/2014/main" val="1267651272"/>
                  </a:ext>
                </a:extLst>
              </a:tr>
              <a:tr h="397638">
                <a:tc>
                  <a:txBody>
                    <a:bodyPr/>
                    <a:lstStyle/>
                    <a:p>
                      <a:pPr>
                        <a:buNone/>
                      </a:pPr>
                      <a:r>
                        <a:rPr lang="en-US">
                          <a:solidFill>
                            <a:schemeClr val="bg1"/>
                          </a:solidFill>
                          <a:effectLst/>
                        </a:rPr>
                        <a:t>Suna Morkoc</a:t>
                      </a:r>
                    </a:p>
                  </a:txBody>
                  <a:tcPr marL="0" marR="0" marT="0" marB="0" anchor="ctr">
                    <a:lnL>
                      <a:noFill/>
                    </a:lnL>
                    <a:lnR>
                      <a:noFill/>
                    </a:lnR>
                    <a:lnT>
                      <a:noFill/>
                    </a:lnT>
                    <a:lnB>
                      <a:noFill/>
                    </a:lnB>
                    <a:noFill/>
                  </a:tcPr>
                </a:tc>
                <a:tc>
                  <a:txBody>
                    <a:bodyPr/>
                    <a:lstStyle/>
                    <a:p>
                      <a:pPr>
                        <a:buNone/>
                      </a:pPr>
                      <a:r>
                        <a:rPr lang="en-US">
                          <a:solidFill>
                            <a:schemeClr val="bg1"/>
                          </a:solidFill>
                          <a:effectLst/>
                        </a:rPr>
                        <a:t>Neuse River Basin</a:t>
                      </a:r>
                    </a:p>
                  </a:txBody>
                  <a:tcPr marL="0" marR="0" marT="0" marB="0" anchor="ctr">
                    <a:lnL>
                      <a:noFill/>
                    </a:lnL>
                    <a:lnR>
                      <a:noFill/>
                    </a:lnR>
                    <a:lnT>
                      <a:noFill/>
                    </a:lnT>
                    <a:lnB>
                      <a:noFill/>
                    </a:lnB>
                    <a:noFill/>
                  </a:tcPr>
                </a:tc>
                <a:tc>
                  <a:txBody>
                    <a:bodyPr/>
                    <a:lstStyle/>
                    <a:p>
                      <a:pPr>
                        <a:buNone/>
                      </a:pPr>
                      <a:r>
                        <a:rPr lang="en-US">
                          <a:solidFill>
                            <a:schemeClr val="bg1"/>
                          </a:solidFill>
                          <a:effectLst/>
                          <a:latin typeface="Aptos"/>
                          <a:hlinkClick r:id="rId8">
                            <a:extLst>
                              <a:ext uri="{A12FA001-AC4F-418D-AE19-62706E023703}">
                                <ahyp:hlinkClr xmlns:ahyp="http://schemas.microsoft.com/office/drawing/2018/hyperlinkcolor" val="tx"/>
                              </a:ext>
                            </a:extLst>
                          </a:hlinkClick>
                        </a:rPr>
                        <a:t>suna.morkoc@deq.nc.gov</a:t>
                      </a:r>
                      <a:endParaRPr lang="en-US">
                        <a:solidFill>
                          <a:schemeClr val="bg1"/>
                        </a:solidFill>
                        <a:effectLst/>
                        <a:latin typeface="Aptos"/>
                      </a:endParaRPr>
                    </a:p>
                  </a:txBody>
                  <a:tcPr marL="0" marR="0" marT="0" marB="0" anchor="ctr">
                    <a:lnL>
                      <a:noFill/>
                    </a:lnL>
                    <a:lnR>
                      <a:noFill/>
                    </a:lnR>
                    <a:lnT>
                      <a:noFill/>
                    </a:lnT>
                    <a:lnB>
                      <a:noFill/>
                    </a:lnB>
                    <a:noFill/>
                  </a:tcPr>
                </a:tc>
                <a:tc>
                  <a:txBody>
                    <a:bodyPr/>
                    <a:lstStyle/>
                    <a:p>
                      <a:pPr>
                        <a:buNone/>
                      </a:pPr>
                      <a:r>
                        <a:rPr lang="en-US">
                          <a:solidFill>
                            <a:schemeClr val="bg1"/>
                          </a:solidFill>
                          <a:effectLst/>
                        </a:rPr>
                        <a:t>919-707-8308</a:t>
                      </a:r>
                    </a:p>
                  </a:txBody>
                  <a:tcPr marL="0" marR="0" marT="0" marB="0" anchor="ctr">
                    <a:lnL>
                      <a:noFill/>
                    </a:lnL>
                    <a:lnR>
                      <a:noFill/>
                    </a:lnR>
                    <a:lnT>
                      <a:noFill/>
                    </a:lnT>
                    <a:lnB>
                      <a:noFill/>
                    </a:lnB>
                    <a:noFill/>
                  </a:tcPr>
                </a:tc>
                <a:extLst>
                  <a:ext uri="{0D108BD9-81ED-4DB2-BD59-A6C34878D82A}">
                    <a16:rowId xmlns:a16="http://schemas.microsoft.com/office/drawing/2014/main" val="2737425926"/>
                  </a:ext>
                </a:extLst>
              </a:tr>
              <a:tr h="397638">
                <a:tc>
                  <a:txBody>
                    <a:bodyPr/>
                    <a:lstStyle/>
                    <a:p>
                      <a:pPr>
                        <a:buNone/>
                      </a:pPr>
                      <a:r>
                        <a:rPr lang="en-US">
                          <a:solidFill>
                            <a:schemeClr val="bg1"/>
                          </a:solidFill>
                          <a:effectLst/>
                        </a:rPr>
                        <a:t>Shana Shapiro</a:t>
                      </a:r>
                    </a:p>
                  </a:txBody>
                  <a:tcPr marL="0" marR="0" marT="0" marB="0" anchor="ctr">
                    <a:lnL>
                      <a:noFill/>
                    </a:lnL>
                    <a:lnR>
                      <a:noFill/>
                    </a:lnR>
                    <a:lnT>
                      <a:noFill/>
                    </a:lnT>
                    <a:lnB>
                      <a:noFill/>
                    </a:lnB>
                    <a:noFill/>
                  </a:tcPr>
                </a:tc>
                <a:tc>
                  <a:txBody>
                    <a:bodyPr/>
                    <a:lstStyle/>
                    <a:p>
                      <a:pPr>
                        <a:buNone/>
                      </a:pPr>
                      <a:r>
                        <a:rPr lang="en-US">
                          <a:solidFill>
                            <a:schemeClr val="bg1"/>
                          </a:solidFill>
                          <a:effectLst/>
                        </a:rPr>
                        <a:t>Lumber River Basin</a:t>
                      </a:r>
                    </a:p>
                  </a:txBody>
                  <a:tcPr marL="0" marR="0" marT="0" marB="0" anchor="ctr">
                    <a:lnL>
                      <a:noFill/>
                    </a:lnL>
                    <a:lnR>
                      <a:noFill/>
                    </a:lnR>
                    <a:lnT>
                      <a:noFill/>
                    </a:lnT>
                    <a:lnB>
                      <a:noFill/>
                    </a:lnB>
                    <a:noFill/>
                  </a:tcPr>
                </a:tc>
                <a:tc>
                  <a:txBody>
                    <a:bodyPr/>
                    <a:lstStyle/>
                    <a:p>
                      <a:pPr>
                        <a:buNone/>
                      </a:pPr>
                      <a:r>
                        <a:rPr lang="en-US">
                          <a:solidFill>
                            <a:schemeClr val="bg1"/>
                          </a:solidFill>
                          <a:effectLst/>
                          <a:latin typeface="Aptos"/>
                          <a:hlinkClick r:id="rId9">
                            <a:extLst>
                              <a:ext uri="{A12FA001-AC4F-418D-AE19-62706E023703}">
                                <ahyp:hlinkClr xmlns:ahyp="http://schemas.microsoft.com/office/drawing/2018/hyperlinkcolor" val="tx"/>
                              </a:ext>
                            </a:extLst>
                          </a:hlinkClick>
                        </a:rPr>
                        <a:t>shana.shapiro@deq.nc.gov</a:t>
                      </a:r>
                      <a:endParaRPr lang="en-US">
                        <a:solidFill>
                          <a:schemeClr val="bg1"/>
                        </a:solidFill>
                        <a:effectLst/>
                        <a:latin typeface="Aptos"/>
                      </a:endParaRPr>
                    </a:p>
                  </a:txBody>
                  <a:tcPr marL="0" marR="0" marT="0" marB="0" anchor="ctr">
                    <a:lnL>
                      <a:noFill/>
                    </a:lnL>
                    <a:lnR>
                      <a:noFill/>
                    </a:lnR>
                    <a:lnT>
                      <a:noFill/>
                    </a:lnT>
                    <a:lnB>
                      <a:noFill/>
                    </a:lnB>
                    <a:noFill/>
                  </a:tcPr>
                </a:tc>
                <a:tc>
                  <a:txBody>
                    <a:bodyPr/>
                    <a:lstStyle/>
                    <a:p>
                      <a:pPr>
                        <a:buNone/>
                      </a:pPr>
                      <a:r>
                        <a:rPr lang="en-US">
                          <a:solidFill>
                            <a:schemeClr val="bg1"/>
                          </a:solidFill>
                          <a:effectLst/>
                        </a:rPr>
                        <a:t>919-707-8958</a:t>
                      </a:r>
                    </a:p>
                  </a:txBody>
                  <a:tcPr marL="0" marR="0" marT="0" marB="0" anchor="ctr">
                    <a:lnL>
                      <a:noFill/>
                    </a:lnL>
                    <a:lnR>
                      <a:noFill/>
                    </a:lnR>
                    <a:lnT>
                      <a:noFill/>
                    </a:lnT>
                    <a:lnB>
                      <a:noFill/>
                    </a:lnB>
                    <a:noFill/>
                  </a:tcPr>
                </a:tc>
                <a:extLst>
                  <a:ext uri="{0D108BD9-81ED-4DB2-BD59-A6C34878D82A}">
                    <a16:rowId xmlns:a16="http://schemas.microsoft.com/office/drawing/2014/main" val="1611665680"/>
                  </a:ext>
                </a:extLst>
              </a:tr>
              <a:tr h="397638">
                <a:tc>
                  <a:txBody>
                    <a:bodyPr/>
                    <a:lstStyle/>
                    <a:p>
                      <a:pPr>
                        <a:buNone/>
                      </a:pPr>
                      <a:r>
                        <a:rPr lang="en-US">
                          <a:solidFill>
                            <a:schemeClr val="bg1"/>
                          </a:solidFill>
                          <a:effectLst/>
                        </a:rPr>
                        <a:t>Corey Halbert</a:t>
                      </a:r>
                    </a:p>
                  </a:txBody>
                  <a:tcPr marL="0" marR="0" marT="0" marB="0" anchor="ctr">
                    <a:lnL>
                      <a:noFill/>
                    </a:lnL>
                    <a:lnR>
                      <a:noFill/>
                    </a:lnR>
                    <a:lnT>
                      <a:noFill/>
                    </a:lnT>
                    <a:lnB>
                      <a:noFill/>
                    </a:lnB>
                    <a:noFill/>
                  </a:tcPr>
                </a:tc>
                <a:tc>
                  <a:txBody>
                    <a:bodyPr/>
                    <a:lstStyle/>
                    <a:p>
                      <a:pPr>
                        <a:buNone/>
                      </a:pPr>
                      <a:r>
                        <a:rPr lang="en-US">
                          <a:solidFill>
                            <a:schemeClr val="bg1"/>
                          </a:solidFill>
                          <a:effectLst/>
                        </a:rPr>
                        <a:t>Tar-Pamlico River Basin</a:t>
                      </a:r>
                    </a:p>
                  </a:txBody>
                  <a:tcPr marL="0" marR="0" marT="0" marB="0" anchor="ctr">
                    <a:lnL>
                      <a:noFill/>
                    </a:lnL>
                    <a:lnR>
                      <a:noFill/>
                    </a:lnR>
                    <a:lnT>
                      <a:noFill/>
                    </a:lnT>
                    <a:lnB>
                      <a:noFill/>
                    </a:lnB>
                    <a:noFill/>
                  </a:tcPr>
                </a:tc>
                <a:tc>
                  <a:txBody>
                    <a:bodyPr/>
                    <a:lstStyle/>
                    <a:p>
                      <a:pPr>
                        <a:buNone/>
                      </a:pPr>
                      <a:r>
                        <a:rPr lang="en-US">
                          <a:solidFill>
                            <a:schemeClr val="bg1"/>
                          </a:solidFill>
                          <a:effectLst/>
                          <a:latin typeface="Aptos"/>
                          <a:hlinkClick r:id="rId10">
                            <a:extLst>
                              <a:ext uri="{A12FA001-AC4F-418D-AE19-62706E023703}">
                                <ahyp:hlinkClr xmlns:ahyp="http://schemas.microsoft.com/office/drawing/2018/hyperlinkcolor" val="tx"/>
                              </a:ext>
                            </a:extLst>
                          </a:hlinkClick>
                        </a:rPr>
                        <a:t>corey.halbert@deq.nc.gov</a:t>
                      </a:r>
                      <a:endParaRPr lang="en-US">
                        <a:solidFill>
                          <a:schemeClr val="bg1"/>
                        </a:solidFill>
                        <a:effectLst/>
                        <a:latin typeface="Aptos"/>
                      </a:endParaRPr>
                    </a:p>
                  </a:txBody>
                  <a:tcPr marL="0" marR="0" marT="0" marB="0" anchor="ctr">
                    <a:lnL>
                      <a:noFill/>
                    </a:lnL>
                    <a:lnR>
                      <a:noFill/>
                    </a:lnR>
                    <a:lnT>
                      <a:noFill/>
                    </a:lnT>
                    <a:lnB>
                      <a:noFill/>
                    </a:lnB>
                    <a:noFill/>
                  </a:tcPr>
                </a:tc>
                <a:tc>
                  <a:txBody>
                    <a:bodyPr/>
                    <a:lstStyle/>
                    <a:p>
                      <a:pPr lvl="0">
                        <a:buNone/>
                      </a:pPr>
                      <a:r>
                        <a:rPr lang="en-US" sz="1800" b="0" i="0" u="none" strike="noStrike" noProof="0">
                          <a:solidFill>
                            <a:schemeClr val="bg1"/>
                          </a:solidFill>
                          <a:effectLst/>
                          <a:latin typeface="Arial"/>
                          <a:cs typeface="Arial"/>
                        </a:rPr>
                        <a:t>919-707-8936</a:t>
                      </a:r>
                      <a:endParaRPr lang="en-US"/>
                    </a:p>
                  </a:txBody>
                  <a:tcPr marL="0" marR="0" marT="0" marB="0" anchor="ctr">
                    <a:lnL>
                      <a:noFill/>
                    </a:lnL>
                    <a:lnR>
                      <a:noFill/>
                    </a:lnR>
                    <a:lnT>
                      <a:noFill/>
                    </a:lnT>
                    <a:lnB>
                      <a:noFill/>
                    </a:lnB>
                    <a:noFill/>
                  </a:tcPr>
                </a:tc>
                <a:extLst>
                  <a:ext uri="{0D108BD9-81ED-4DB2-BD59-A6C34878D82A}">
                    <a16:rowId xmlns:a16="http://schemas.microsoft.com/office/drawing/2014/main" val="127698922"/>
                  </a:ext>
                </a:extLst>
              </a:tr>
            </a:tbl>
          </a:graphicData>
        </a:graphic>
      </p:graphicFrame>
    </p:spTree>
    <p:extLst>
      <p:ext uri="{BB962C8B-B14F-4D97-AF65-F5344CB8AC3E}">
        <p14:creationId xmlns:p14="http://schemas.microsoft.com/office/powerpoint/2010/main" val="3054278721"/>
      </p:ext>
    </p:extLst>
  </p:cSld>
  <p:clrMapOvr>
    <a:masterClrMapping/>
  </p:clrMapOvr>
</p:sld>
</file>

<file path=ppt/theme/theme1.xml><?xml version="1.0" encoding="utf-8"?>
<a:theme xmlns:a="http://schemas.openxmlformats.org/drawingml/2006/main" name="2_Office Theme">
  <a:themeElements>
    <a:clrScheme name="NCDEQ">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92E838049ED29439D250AF090C976AC" ma:contentTypeVersion="8" ma:contentTypeDescription="Create a new document." ma:contentTypeScope="" ma:versionID="4c0202fc6e4652968d5a7392de99d80e">
  <xsd:schema xmlns:xsd="http://www.w3.org/2001/XMLSchema" xmlns:xs="http://www.w3.org/2001/XMLSchema" xmlns:p="http://schemas.microsoft.com/office/2006/metadata/properties" xmlns:ns2="7e105865-e0d9-4bf0-9586-58455d88f559" targetNamespace="http://schemas.microsoft.com/office/2006/metadata/properties" ma:root="true" ma:fieldsID="2af5d9f223aebb43101afbb49337297c" ns2:_="">
    <xsd:import namespace="7e105865-e0d9-4bf0-9586-58455d88f55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105865-e0d9-4bf0-9586-58455d88f5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E347C4-91BB-4D61-9F37-5A6885E29480}">
  <ds:schemaRefs>
    <ds:schemaRef ds:uri="http://purl.org/dc/dcmitype/"/>
    <ds:schemaRef ds:uri="http://purl.org/dc/term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7e105865-e0d9-4bf0-9586-58455d88f559"/>
    <ds:schemaRef ds:uri="http://www.w3.org/XML/1998/namespace"/>
    <ds:schemaRef ds:uri="http://schemas.microsoft.com/office/infopath/2007/PartnerControls"/>
  </ds:schemaRefs>
</ds:datastoreItem>
</file>

<file path=customXml/itemProps2.xml><?xml version="1.0" encoding="utf-8"?>
<ds:datastoreItem xmlns:ds="http://schemas.openxmlformats.org/officeDocument/2006/customXml" ds:itemID="{883D261C-476A-4604-9A9F-45BCD409837E}">
  <ds:schemaRefs>
    <ds:schemaRef ds:uri="7e105865-e0d9-4bf0-9586-58455d88f55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6C8C5C5C-2F8D-41D4-BA2B-05974C4237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6166</TotalTime>
  <Words>1322</Words>
  <Application>Microsoft Office PowerPoint</Application>
  <PresentationFormat>Widescreen</PresentationFormat>
  <Paragraphs>319</Paragraphs>
  <Slides>25</Slides>
  <Notes>14</Notes>
  <HiddenSlides>0</HiddenSlides>
  <MMClips>3</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25</vt:i4>
      </vt:variant>
    </vt:vector>
  </HeadingPairs>
  <TitlesOfParts>
    <vt:vector size="36" baseType="lpstr">
      <vt:lpstr>Aptos</vt:lpstr>
      <vt:lpstr>Aptos Black</vt:lpstr>
      <vt:lpstr>Aptos Display</vt:lpstr>
      <vt:lpstr>Aptos Narrow</vt:lpstr>
      <vt:lpstr>Arial</vt:lpstr>
      <vt:lpstr>Calibri</vt:lpstr>
      <vt:lpstr>Open Sans</vt:lpstr>
      <vt:lpstr>Source Sans Pro</vt:lpstr>
      <vt:lpstr>Times New Roman</vt:lpstr>
      <vt:lpstr>2_Office Theme</vt:lpstr>
      <vt:lpstr>Office Theme</vt:lpstr>
      <vt:lpstr>North Carolina Flood Resiliency Blueprint  Coastal Resources Commission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Progress and Milestones – River Basin Action Strategies</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Taryn Dietrich</dc:creator>
  <cp:lastModifiedBy>Willis, Angela</cp:lastModifiedBy>
  <cp:revision>7</cp:revision>
  <cp:lastPrinted>2026-06-28T20:09:30Z</cp:lastPrinted>
  <dcterms:created xsi:type="dcterms:W3CDTF">2015-06-24T15:01:50Z</dcterms:created>
  <dcterms:modified xsi:type="dcterms:W3CDTF">2026-10-27T14:43:45Z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0x010100E92E838049ED29439D250AF090C976AC</vt:lpwstr>
  </property>
  <property fmtid="{D5CDD505-2E9C-101B-9397-08002B2CF9AE}" pid="3" name="_ExtendedDescription">
    <vt:lpwstr/>
  </property>
  <property fmtid="{D5CDD505-2E9C-101B-9397-08002B2CF9AE}" pid="4" name="MediaServiceImageTags">
    <vt:lpwstr/>
  </property>
  <property fmtid="{D5CDD505-2E9C-101B-9397-08002B2CF9AE}" pid="5" name="Order">
    <vt:lpwstr>671000.000000000</vt:lpwstr>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TriggerFlowInfo">
    <vt:lpwstr/>
  </property>
  <property fmtid="{D5CDD505-2E9C-101B-9397-08002B2CF9AE}" pid="10" name="xd_Signature">
    <vt:lpwstr/>
  </property>
  <property fmtid="{D5CDD505-2E9C-101B-9397-08002B2CF9AE}" pid="11" name="PH_ApprovalStatus">
    <vt:lpwstr>Draft</vt:lpwstr>
  </property>
  <property fmtid="{D5CDD505-2E9C-101B-9397-08002B2CF9AE}" pid="12" name="_dlc_DocIdItemGuid">
    <vt:lpwstr>8523e1c0-29be-4717-900e-07ef7a0d4152</vt:lpwstr>
  </property>
  <property fmtid="{D5CDD505-2E9C-101B-9397-08002B2CF9AE}" pid="13" name="TaxCatchAll">
    <vt:lpwstr/>
  </property>
  <property fmtid="{D5CDD505-2E9C-101B-9397-08002B2CF9AE}" pid="14" name="m9ab48ff457747d2978187f0c89531d3">
    <vt:lpwstr/>
  </property>
  <property fmtid="{D5CDD505-2E9C-101B-9397-08002B2CF9AE}" pid="15" name="PH_DocumentType">
    <vt:lpwstr/>
  </property>
</Properties>
</file>