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379" r:id="rId3"/>
    <p:sldId id="359" r:id="rId4"/>
    <p:sldId id="358" r:id="rId5"/>
    <p:sldId id="347" r:id="rId6"/>
    <p:sldId id="337" r:id="rId7"/>
    <p:sldId id="355" r:id="rId8"/>
    <p:sldId id="378" r:id="rId9"/>
    <p:sldId id="377" r:id="rId10"/>
    <p:sldId id="375" r:id="rId11"/>
    <p:sldId id="356" r:id="rId12"/>
    <p:sldId id="357" r:id="rId13"/>
    <p:sldId id="368" r:id="rId14"/>
    <p:sldId id="363" r:id="rId15"/>
    <p:sldId id="371" r:id="rId16"/>
    <p:sldId id="380" r:id="rId17"/>
    <p:sldId id="365" r:id="rId18"/>
    <p:sldId id="367" r:id="rId19"/>
    <p:sldId id="364" r:id="rId20"/>
    <p:sldId id="369" r:id="rId21"/>
    <p:sldId id="373" r:id="rId22"/>
    <p:sldId id="370" r:id="rId23"/>
    <p:sldId id="374"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E8D9B7-53AC-4DAA-9EF5-4CC194127516}">
          <p14:sldIdLst>
            <p14:sldId id="256"/>
            <p14:sldId id="379"/>
            <p14:sldId id="359"/>
            <p14:sldId id="358"/>
            <p14:sldId id="347"/>
            <p14:sldId id="337"/>
            <p14:sldId id="355"/>
            <p14:sldId id="378"/>
            <p14:sldId id="377"/>
            <p14:sldId id="375"/>
            <p14:sldId id="356"/>
            <p14:sldId id="357"/>
            <p14:sldId id="368"/>
            <p14:sldId id="363"/>
            <p14:sldId id="371"/>
            <p14:sldId id="380"/>
            <p14:sldId id="365"/>
            <p14:sldId id="367"/>
            <p14:sldId id="364"/>
            <p14:sldId id="369"/>
            <p14:sldId id="373"/>
            <p14:sldId id="370"/>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540"/>
    <a:srgbClr val="FF9900"/>
    <a:srgbClr val="00FF00"/>
    <a:srgbClr val="7E88A3"/>
    <a:srgbClr val="16181C"/>
    <a:srgbClr val="00FFFF"/>
    <a:srgbClr val="414755"/>
    <a:srgbClr val="663300"/>
    <a:srgbClr val="99663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88862" autoAdjust="0"/>
  </p:normalViewPr>
  <p:slideViewPr>
    <p:cSldViewPr snapToGrid="0">
      <p:cViewPr varScale="1">
        <p:scale>
          <a:sx n="85" d="100"/>
          <a:sy n="85" d="100"/>
        </p:scale>
        <p:origin x="780" y="6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21F169C5-51BE-4E31-8620-3D2CE8DB191D}" type="datetimeFigureOut">
              <a:rPr lang="en-US" smtClean="0"/>
              <a:t>11/18/2025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ECC814E0-A95E-4CF8-AC69-356B288ADED9}" type="slidenum">
              <a:rPr lang="en-US" smtClean="0"/>
              <a:t>‹#›</a:t>
            </a:fld>
            <a:endParaRPr lang="en-US" dirty="0"/>
          </a:p>
        </p:txBody>
      </p:sp>
    </p:spTree>
    <p:extLst>
      <p:ext uri="{BB962C8B-B14F-4D97-AF65-F5344CB8AC3E}">
        <p14:creationId xmlns:p14="http://schemas.microsoft.com/office/powerpoint/2010/main" val="72496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ECC814E0-A95E-4CF8-AC69-356B288ADED9}" type="slidenum">
              <a:rPr lang="en-US" smtClean="0"/>
              <a:t>1</a:t>
            </a:fld>
            <a:endParaRPr lang="en-US" dirty="0"/>
          </a:p>
        </p:txBody>
      </p:sp>
    </p:spTree>
    <p:extLst>
      <p:ext uri="{BB962C8B-B14F-4D97-AF65-F5344CB8AC3E}">
        <p14:creationId xmlns:p14="http://schemas.microsoft.com/office/powerpoint/2010/main" val="71655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69BD-0302-6FCA-B2BA-313281C02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352C9-5084-BA6C-FCF1-3274FD805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05BAA8-BE2E-DCA7-48B6-5D52924B3E76}"/>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bg1"/>
                </a:solidFill>
                <a:latin typeface="+mn-lt"/>
                <a:cs typeface="+mn-cs"/>
              </a:rPr>
              <a:t>10/31/25 DOT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bg1"/>
                </a:solidFill>
                <a:latin typeface="+mn-lt"/>
                <a:cs typeface="+mn-cs"/>
              </a:rPr>
              <a:t>DOT maintains active CAMA Major Permits for Hwy 12 on Hatteras Is. and </a:t>
            </a:r>
            <a:r>
              <a:rPr lang="en-US" altLang="en-US" dirty="0" err="1">
                <a:solidFill>
                  <a:schemeClr val="bg1"/>
                </a:solidFill>
                <a:latin typeface="+mn-lt"/>
                <a:cs typeface="+mn-cs"/>
              </a:rPr>
              <a:t>Ocrakoke</a:t>
            </a:r>
            <a:r>
              <a:rPr lang="en-US" altLang="en-US" dirty="0">
                <a:solidFill>
                  <a:schemeClr val="bg1"/>
                </a:solidFill>
                <a:latin typeface="+mn-lt"/>
                <a:cs typeface="+mn-cs"/>
              </a:rPr>
              <a:t> Is. and DCM and DOT work closely together on a routine basis to ensure maintenance and repair of HWY 12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bg1"/>
                </a:solidFill>
                <a:latin typeface="+mn-lt"/>
                <a:cs typeface="+mn-cs"/>
              </a:rPr>
              <a:t>To allow for dune reconstruction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334160F3-8E7E-D2F5-6513-1415779D27DD}"/>
              </a:ext>
            </a:extLst>
          </p:cNvPr>
          <p:cNvSpPr>
            <a:spLocks noGrp="1"/>
          </p:cNvSpPr>
          <p:nvPr>
            <p:ph type="sldNum" sz="quarter" idx="10"/>
          </p:nvPr>
        </p:nvSpPr>
        <p:spPr/>
        <p:txBody>
          <a:bodyPr/>
          <a:lstStyle/>
          <a:p>
            <a:fld id="{5F5AEE39-AA12-402F-977C-35D296BCFBDA}" type="slidenum">
              <a:rPr lang="en-US" smtClean="0"/>
              <a:pPr/>
              <a:t>10</a:t>
            </a:fld>
            <a:endParaRPr lang="en-US" dirty="0"/>
          </a:p>
        </p:txBody>
      </p:sp>
    </p:spTree>
    <p:extLst>
      <p:ext uri="{BB962C8B-B14F-4D97-AF65-F5344CB8AC3E}">
        <p14:creationId xmlns:p14="http://schemas.microsoft.com/office/powerpoint/2010/main" val="3141447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BDC9-79C4-6AB0-D29C-4943ABC7E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5B5E9-934E-C7B9-7835-2A6E9A0A5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5F047-CC0B-8CE5-C018-114B0293B5EA}"/>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Hurricanes Imelda and Humberto swirl in the Atlantic Ocean on Sept. 30, 2025 in this image from NOAA's GOES 19 satellite.</a:t>
            </a:r>
            <a:endParaRPr lang="en-US" dirty="0">
              <a:solidFill>
                <a:schemeClr val="tx1"/>
              </a:solidFill>
            </a:endParaRPr>
          </a:p>
        </p:txBody>
      </p:sp>
      <p:sp>
        <p:nvSpPr>
          <p:cNvPr id="4" name="Slide Number Placeholder 3">
            <a:extLst>
              <a:ext uri="{FF2B5EF4-FFF2-40B4-BE49-F238E27FC236}">
                <a16:creationId xmlns:a16="http://schemas.microsoft.com/office/drawing/2014/main" id="{2069EB80-F795-BC02-5AF6-EFA7292134C9}"/>
              </a:ext>
            </a:extLst>
          </p:cNvPr>
          <p:cNvSpPr>
            <a:spLocks noGrp="1"/>
          </p:cNvSpPr>
          <p:nvPr>
            <p:ph type="sldNum" sz="quarter" idx="10"/>
          </p:nvPr>
        </p:nvSpPr>
        <p:spPr/>
        <p:txBody>
          <a:bodyPr/>
          <a:lstStyle/>
          <a:p>
            <a:fld id="{5F5AEE39-AA12-402F-977C-35D296BCFBDA}" type="slidenum">
              <a:rPr lang="en-US" smtClean="0"/>
              <a:pPr/>
              <a:t>11</a:t>
            </a:fld>
            <a:endParaRPr lang="en-US" dirty="0"/>
          </a:p>
        </p:txBody>
      </p:sp>
    </p:spTree>
    <p:extLst>
      <p:ext uri="{BB962C8B-B14F-4D97-AF65-F5344CB8AC3E}">
        <p14:creationId xmlns:p14="http://schemas.microsoft.com/office/powerpoint/2010/main" val="432433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91BD3-7129-5045-1687-47872F49A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51C84-CEFD-4466-58A5-EE5D52C412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2A642B-88EA-599A-7C9E-2B365E59587B}"/>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Hurricanes Imelda and Humberto swirl in the Atlantic Ocean on Sept. 30, 2025 in this image from NOAA's GOES 19 satellite.</a:t>
            </a:r>
            <a:endParaRPr lang="en-US" dirty="0">
              <a:solidFill>
                <a:schemeClr val="tx1"/>
              </a:solidFill>
            </a:endParaRPr>
          </a:p>
        </p:txBody>
      </p:sp>
      <p:sp>
        <p:nvSpPr>
          <p:cNvPr id="4" name="Slide Number Placeholder 3">
            <a:extLst>
              <a:ext uri="{FF2B5EF4-FFF2-40B4-BE49-F238E27FC236}">
                <a16:creationId xmlns:a16="http://schemas.microsoft.com/office/drawing/2014/main" id="{24148DB4-2461-9F8F-499F-9AAFCC67E981}"/>
              </a:ext>
            </a:extLst>
          </p:cNvPr>
          <p:cNvSpPr>
            <a:spLocks noGrp="1"/>
          </p:cNvSpPr>
          <p:nvPr>
            <p:ph type="sldNum" sz="quarter" idx="10"/>
          </p:nvPr>
        </p:nvSpPr>
        <p:spPr/>
        <p:txBody>
          <a:bodyPr/>
          <a:lstStyle/>
          <a:p>
            <a:fld id="{5F5AEE39-AA12-402F-977C-35D296BCFBDA}" type="slidenum">
              <a:rPr lang="en-US" smtClean="0"/>
              <a:pPr/>
              <a:t>12</a:t>
            </a:fld>
            <a:endParaRPr lang="en-US" dirty="0"/>
          </a:p>
        </p:txBody>
      </p:sp>
    </p:spTree>
    <p:extLst>
      <p:ext uri="{BB962C8B-B14F-4D97-AF65-F5344CB8AC3E}">
        <p14:creationId xmlns:p14="http://schemas.microsoft.com/office/powerpoint/2010/main" val="1610527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A21D2-BBAD-6856-DA7C-750BB4B82F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42A4E-69B2-1BD2-C82A-6500E557C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1393B-D727-B387-0465-2B685B8B6EA1}"/>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dirty="0">
                <a:latin typeface="Arial" panose="020B0604020202020204" pitchFamily="34" charset="0"/>
                <a:cs typeface="Arial" panose="020B0604020202020204" pitchFamily="34" charset="0"/>
              </a:rPr>
              <a:t>Aerial image of the completed sandbag revetment in late Sept. 2025 to protect residential structures along Cape Court which were authorized by DCM EC Office Staff</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5C7C5106-D68E-FB2D-E254-5564B905096B}"/>
              </a:ext>
            </a:extLst>
          </p:cNvPr>
          <p:cNvSpPr>
            <a:spLocks noGrp="1"/>
          </p:cNvSpPr>
          <p:nvPr>
            <p:ph type="sldNum" sz="quarter" idx="10"/>
          </p:nvPr>
        </p:nvSpPr>
        <p:spPr/>
        <p:txBody>
          <a:bodyPr/>
          <a:lstStyle/>
          <a:p>
            <a:fld id="{5F5AEE39-AA12-402F-977C-35D296BCFBDA}" type="slidenum">
              <a:rPr lang="en-US" smtClean="0"/>
              <a:pPr/>
              <a:t>13</a:t>
            </a:fld>
            <a:endParaRPr lang="en-US" dirty="0"/>
          </a:p>
        </p:txBody>
      </p:sp>
    </p:spTree>
    <p:extLst>
      <p:ext uri="{BB962C8B-B14F-4D97-AF65-F5344CB8AC3E}">
        <p14:creationId xmlns:p14="http://schemas.microsoft.com/office/powerpoint/2010/main" val="1583098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1081E-8692-25E5-C922-27B69D215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37293-3428-73F1-C36A-6238959F9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4E2B1-3CA9-D9BD-E1CD-898A056C8546}"/>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Coastal Low pressure system event 10/9-10/12 during a king tide resulted with significant beach erosion and damage to buildings </a:t>
            </a: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833842C7-0076-0F84-2620-261A6A85A7CF}"/>
              </a:ext>
            </a:extLst>
          </p:cNvPr>
          <p:cNvSpPr>
            <a:spLocks noGrp="1"/>
          </p:cNvSpPr>
          <p:nvPr>
            <p:ph type="sldNum" sz="quarter" idx="10"/>
          </p:nvPr>
        </p:nvSpPr>
        <p:spPr/>
        <p:txBody>
          <a:bodyPr/>
          <a:lstStyle/>
          <a:p>
            <a:fld id="{5F5AEE39-AA12-402F-977C-35D296BCFBDA}" type="slidenum">
              <a:rPr lang="en-US" smtClean="0"/>
              <a:pPr/>
              <a:t>14</a:t>
            </a:fld>
            <a:endParaRPr lang="en-US" dirty="0"/>
          </a:p>
        </p:txBody>
      </p:sp>
    </p:spTree>
    <p:extLst>
      <p:ext uri="{BB962C8B-B14F-4D97-AF65-F5344CB8AC3E}">
        <p14:creationId xmlns:p14="http://schemas.microsoft.com/office/powerpoint/2010/main" val="2449760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C0100-DC1F-FFCF-4298-56206E9C0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4FD3A-8D05-21D7-1426-DAA1A58EE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3AA7E-3ECF-C68C-0EF0-90EAB7EB70EB}"/>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bg1"/>
                </a:solidFill>
                <a:latin typeface="+mn-lt"/>
                <a:cs typeface="+mn-cs"/>
              </a:rPr>
              <a:t> </a:t>
            </a:r>
            <a:r>
              <a:rPr lang="en-US" sz="1200" kern="1200" dirty="0">
                <a:solidFill>
                  <a:schemeClr val="tx1"/>
                </a:solidFill>
                <a:effectLst/>
                <a:latin typeface="+mn-lt"/>
                <a:ea typeface="+mn-ea"/>
                <a:cs typeface="+mn-cs"/>
              </a:rPr>
              <a:t>“Hot Spot” area located between South Dock Ferry Terminal and the NPS Pony Pen. You can see the eroded/exposed road shoulder and some asphalt damage. CAMA Major Permit 24-03 covers the sandbag alignment along this stretch of Hwy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chemeClr val="bg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4B3EC861-E192-D294-E1BC-4C03AD2753A3}"/>
              </a:ext>
            </a:extLst>
          </p:cNvPr>
          <p:cNvSpPr>
            <a:spLocks noGrp="1"/>
          </p:cNvSpPr>
          <p:nvPr>
            <p:ph type="sldNum" sz="quarter" idx="10"/>
          </p:nvPr>
        </p:nvSpPr>
        <p:spPr/>
        <p:txBody>
          <a:bodyPr/>
          <a:lstStyle/>
          <a:p>
            <a:fld id="{5F5AEE39-AA12-402F-977C-35D296BCFBDA}" type="slidenum">
              <a:rPr lang="en-US" smtClean="0"/>
              <a:pPr/>
              <a:t>15</a:t>
            </a:fld>
            <a:endParaRPr lang="en-US" dirty="0"/>
          </a:p>
        </p:txBody>
      </p:sp>
    </p:spTree>
    <p:extLst>
      <p:ext uri="{BB962C8B-B14F-4D97-AF65-F5344CB8AC3E}">
        <p14:creationId xmlns:p14="http://schemas.microsoft.com/office/powerpoint/2010/main" val="3467564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BFD45-0791-D78C-304A-66F0B2019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B6ADB-5BE5-0379-C23B-EF799D228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A783C-6DAE-5CCD-C9C9-11E7D01BF1A2}"/>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Coastal Low pressure system event on 10/15 during a king tide resulted with significant beach erosion and damage to buildings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dirty="0">
                <a:solidFill>
                  <a:schemeClr val="bg1"/>
                </a:solidFill>
                <a:latin typeface="+mn-lt"/>
                <a:cs typeface="+mn-cs"/>
              </a:rPr>
              <a:t> This information was included for </a:t>
            </a:r>
            <a:r>
              <a:rPr lang="en-US" sz="1200" kern="1200" dirty="0">
                <a:solidFill>
                  <a:schemeClr val="tx1"/>
                </a:solidFill>
                <a:effectLst/>
                <a:latin typeface="Arial" panose="020B0604020202020204" pitchFamily="34" charset="0"/>
                <a:ea typeface="+mn-ea"/>
                <a:cs typeface="Arial" panose="020B0604020202020204" pitchFamily="34" charset="0"/>
              </a:rPr>
              <a:t>the property owners for accelerated erosion between 5-8 Comber Road that was authorized on 10/13/25 by DCM Director Miller</a:t>
            </a: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67572149-FFCD-1374-05BD-A6C9E6673480}"/>
              </a:ext>
            </a:extLst>
          </p:cNvPr>
          <p:cNvSpPr>
            <a:spLocks noGrp="1"/>
          </p:cNvSpPr>
          <p:nvPr>
            <p:ph type="sldNum" sz="quarter" idx="10"/>
          </p:nvPr>
        </p:nvSpPr>
        <p:spPr/>
        <p:txBody>
          <a:bodyPr/>
          <a:lstStyle/>
          <a:p>
            <a:fld id="{5F5AEE39-AA12-402F-977C-35D296BCFBDA}" type="slidenum">
              <a:rPr lang="en-US" smtClean="0"/>
              <a:pPr/>
              <a:t>16</a:t>
            </a:fld>
            <a:endParaRPr lang="en-US" dirty="0"/>
          </a:p>
        </p:txBody>
      </p:sp>
    </p:spTree>
    <p:extLst>
      <p:ext uri="{BB962C8B-B14F-4D97-AF65-F5344CB8AC3E}">
        <p14:creationId xmlns:p14="http://schemas.microsoft.com/office/powerpoint/2010/main" val="2870856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E4EB5-F284-4548-F953-97967E6A8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E1396-A55F-DAA6-5EDA-3A7FA449F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9D882-F38B-6EB4-F9BE-0E7296BCC0E0}"/>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dirty="0">
                <a:latin typeface="Arial" panose="020B0604020202020204" pitchFamily="34" charset="0"/>
                <a:cs typeface="Arial" panose="020B0604020202020204" pitchFamily="34" charset="0"/>
              </a:rPr>
              <a:t>DCM site visit responding to accelerated erosion request prior to issuance of 4 emergency sandbags CAMA General permits </a:t>
            </a:r>
          </a:p>
          <a:p>
            <a:pPr>
              <a:defRPr/>
            </a:pPr>
            <a:r>
              <a:rPr lang="en-US" altLang="en-US" dirty="0">
                <a:solidFill>
                  <a:schemeClr val="bg1"/>
                </a:solidFill>
                <a:latin typeface="+mn-lt"/>
                <a:cs typeface="+mn-cs"/>
              </a:rPr>
              <a:t> </a:t>
            </a:r>
            <a:endParaRPr lang="en-US" altLang="en-US" b="1" dirty="0">
              <a:solidFill>
                <a:schemeClr val="bg1"/>
              </a:solidFill>
              <a:latin typeface="+mn-lt"/>
              <a:cs typeface="+mn-cs"/>
            </a:endParaRPr>
          </a:p>
          <a:p>
            <a:pPr>
              <a:defRPr/>
            </a:pPr>
            <a:r>
              <a:rPr lang="en-US" altLang="en-US" dirty="0"/>
              <a:t> Note the sandbag revetments that were authorized by DCM staff in 2/2025 </a:t>
            </a: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B5C63CDD-6749-8782-9709-9C1B2C844CE6}"/>
              </a:ext>
            </a:extLst>
          </p:cNvPr>
          <p:cNvSpPr>
            <a:spLocks noGrp="1"/>
          </p:cNvSpPr>
          <p:nvPr>
            <p:ph type="sldNum" sz="quarter" idx="10"/>
          </p:nvPr>
        </p:nvSpPr>
        <p:spPr/>
        <p:txBody>
          <a:bodyPr/>
          <a:lstStyle/>
          <a:p>
            <a:fld id="{5F5AEE39-AA12-402F-977C-35D296BCFBDA}" type="slidenum">
              <a:rPr lang="en-US" smtClean="0"/>
              <a:pPr/>
              <a:t>17</a:t>
            </a:fld>
            <a:endParaRPr lang="en-US" dirty="0"/>
          </a:p>
        </p:txBody>
      </p:sp>
    </p:spTree>
    <p:extLst>
      <p:ext uri="{BB962C8B-B14F-4D97-AF65-F5344CB8AC3E}">
        <p14:creationId xmlns:p14="http://schemas.microsoft.com/office/powerpoint/2010/main" val="389550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8289F-CCD2-D3DC-520D-28FBB4E2E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E6247-4DA9-7B5C-9052-A78F67F37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49E0B-CBF2-E982-9A09-95FD6303783E}"/>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Coastal Low pressure system event 10/7-10/12 during a king tide resulted with significant beach erosion and threatened structures.  </a:t>
            </a:r>
            <a:r>
              <a:rPr lang="en-US" altLang="en-US" dirty="0">
                <a:latin typeface="Arial" panose="020B0604020202020204" pitchFamily="34" charset="0"/>
                <a:cs typeface="Arial" panose="020B0604020202020204" pitchFamily="34" charset="0"/>
              </a:rPr>
              <a:t>New Sandbag revetment installation at St. Regis condominium complex NTB authorized by DCM MHC office through a accelerated erosion determination by Director Miller.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4E63F60D-F240-167D-4BB2-4B40899B2DA6}"/>
              </a:ext>
            </a:extLst>
          </p:cNvPr>
          <p:cNvSpPr>
            <a:spLocks noGrp="1"/>
          </p:cNvSpPr>
          <p:nvPr>
            <p:ph type="sldNum" sz="quarter" idx="10"/>
          </p:nvPr>
        </p:nvSpPr>
        <p:spPr/>
        <p:txBody>
          <a:bodyPr/>
          <a:lstStyle/>
          <a:p>
            <a:fld id="{5F5AEE39-AA12-402F-977C-35D296BCFBDA}" type="slidenum">
              <a:rPr lang="en-US" smtClean="0"/>
              <a:pPr/>
              <a:t>18</a:t>
            </a:fld>
            <a:endParaRPr lang="en-US" dirty="0"/>
          </a:p>
        </p:txBody>
      </p:sp>
    </p:spTree>
    <p:extLst>
      <p:ext uri="{BB962C8B-B14F-4D97-AF65-F5344CB8AC3E}">
        <p14:creationId xmlns:p14="http://schemas.microsoft.com/office/powerpoint/2010/main" val="1013119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A84C-6A2F-DF43-457D-F537FBD3F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CE373-2F43-5696-0420-524098D22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46B36-FE59-D7F3-BA06-40EC1D8C2979}"/>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Coastal Low pressure system event 10/7-10/12 during a king tide resulted with significant beach erosion and damage to buildings </a:t>
            </a: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2834EACE-83FA-C629-7C4F-27DBE56FDB9B}"/>
              </a:ext>
            </a:extLst>
          </p:cNvPr>
          <p:cNvSpPr>
            <a:spLocks noGrp="1"/>
          </p:cNvSpPr>
          <p:nvPr>
            <p:ph type="sldNum" sz="quarter" idx="10"/>
          </p:nvPr>
        </p:nvSpPr>
        <p:spPr/>
        <p:txBody>
          <a:bodyPr/>
          <a:lstStyle/>
          <a:p>
            <a:fld id="{5F5AEE39-AA12-402F-977C-35D296BCFBDA}" type="slidenum">
              <a:rPr lang="en-US" smtClean="0"/>
              <a:pPr/>
              <a:t>19</a:t>
            </a:fld>
            <a:endParaRPr lang="en-US" dirty="0"/>
          </a:p>
        </p:txBody>
      </p:sp>
    </p:spTree>
    <p:extLst>
      <p:ext uri="{BB962C8B-B14F-4D97-AF65-F5344CB8AC3E}">
        <p14:creationId xmlns:p14="http://schemas.microsoft.com/office/powerpoint/2010/main" val="28817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BBA85-48DD-7C88-A7FF-BB3CDC6AE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8D2571-C1A6-AF58-A705-608074863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51868-F955-FC87-29A5-08243A1C5B0D}"/>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solidFill>
              </a:rPr>
              <a:t>Storm season started early this year with the first storm event in 2025 was the one during Jan. 21 -22</a:t>
            </a:r>
          </a:p>
        </p:txBody>
      </p:sp>
      <p:sp>
        <p:nvSpPr>
          <p:cNvPr id="4" name="Slide Number Placeholder 3">
            <a:extLst>
              <a:ext uri="{FF2B5EF4-FFF2-40B4-BE49-F238E27FC236}">
                <a16:creationId xmlns:a16="http://schemas.microsoft.com/office/drawing/2014/main" id="{1D3ED2F1-364E-1196-5240-A4702CD5F41C}"/>
              </a:ext>
            </a:extLst>
          </p:cNvPr>
          <p:cNvSpPr>
            <a:spLocks noGrp="1"/>
          </p:cNvSpPr>
          <p:nvPr>
            <p:ph type="sldNum" sz="quarter" idx="10"/>
          </p:nvPr>
        </p:nvSpPr>
        <p:spPr/>
        <p:txBody>
          <a:bodyPr/>
          <a:lstStyle/>
          <a:p>
            <a:fld id="{5F5AEE39-AA12-402F-977C-35D296BCFBDA}" type="slidenum">
              <a:rPr lang="en-US" smtClean="0"/>
              <a:pPr/>
              <a:t>2</a:t>
            </a:fld>
            <a:endParaRPr lang="en-US" dirty="0"/>
          </a:p>
        </p:txBody>
      </p:sp>
    </p:spTree>
    <p:extLst>
      <p:ext uri="{BB962C8B-B14F-4D97-AF65-F5344CB8AC3E}">
        <p14:creationId xmlns:p14="http://schemas.microsoft.com/office/powerpoint/2010/main" val="584564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D1C56-6574-DDFE-BA37-0031F3F08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2F015-D13A-4DE4-EF64-2D9BBB2CE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0F062-0553-4BD9-BA5B-CAB30FE095D3}"/>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 </a:t>
            </a:r>
            <a:r>
              <a:rPr lang="en-US" altLang="en-US" dirty="0">
                <a:solidFill>
                  <a:schemeClr val="bg1"/>
                </a:solidFill>
                <a:latin typeface="+mn-lt"/>
                <a:cs typeface="+mn-cs"/>
              </a:rPr>
              <a:t>Here’s an image taken along Ocean Dr. in Buxton during the l</a:t>
            </a:r>
            <a:r>
              <a:rPr lang="en-US" altLang="en-US" sz="1200" kern="1200" dirty="0">
                <a:solidFill>
                  <a:schemeClr val="bg1"/>
                </a:solidFill>
                <a:latin typeface="Arial" panose="020B0604020202020204" pitchFamily="34" charset="0"/>
                <a:ea typeface="+mn-ea"/>
                <a:cs typeface="Arial" panose="020B0604020202020204" pitchFamily="34" charset="0"/>
              </a:rPr>
              <a:t>ate October </a:t>
            </a:r>
            <a:r>
              <a:rPr lang="en-US" altLang="en-US" dirty="0">
                <a:solidFill>
                  <a:schemeClr val="bg1"/>
                </a:solidFill>
                <a:latin typeface="+mn-lt"/>
                <a:cs typeface="+mn-cs"/>
              </a:rPr>
              <a:t>sto</a:t>
            </a:r>
            <a:r>
              <a:rPr lang="en-US" sz="1200" b="0" i="0" kern="1200" dirty="0">
                <a:solidFill>
                  <a:schemeClr val="tx1"/>
                </a:solidFill>
                <a:effectLst/>
                <a:latin typeface="Arial" panose="020B0604020202020204" pitchFamily="34" charset="0"/>
                <a:ea typeface="+mn-ea"/>
                <a:cs typeface="Arial" panose="020B0604020202020204" pitchFamily="34" charset="0"/>
              </a:rPr>
              <a:t>rm resulting in the loss of sixteen homes total this storm season</a:t>
            </a: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7CAC4BDD-D9AC-D4DC-2315-87E7B12EB347}"/>
              </a:ext>
            </a:extLst>
          </p:cNvPr>
          <p:cNvSpPr>
            <a:spLocks noGrp="1"/>
          </p:cNvSpPr>
          <p:nvPr>
            <p:ph type="sldNum" sz="quarter" idx="10"/>
          </p:nvPr>
        </p:nvSpPr>
        <p:spPr/>
        <p:txBody>
          <a:bodyPr/>
          <a:lstStyle/>
          <a:p>
            <a:fld id="{5F5AEE39-AA12-402F-977C-35D296BCFBDA}" type="slidenum">
              <a:rPr lang="en-US" smtClean="0"/>
              <a:pPr/>
              <a:t>20</a:t>
            </a:fld>
            <a:endParaRPr lang="en-US" dirty="0"/>
          </a:p>
        </p:txBody>
      </p:sp>
    </p:spTree>
    <p:extLst>
      <p:ext uri="{BB962C8B-B14F-4D97-AF65-F5344CB8AC3E}">
        <p14:creationId xmlns:p14="http://schemas.microsoft.com/office/powerpoint/2010/main" val="2682892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71179-4F32-4E6F-7849-3ED6BAC5D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41411-E649-9EDC-45EF-47B16333D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E80E6-FA8A-E355-86E3-DEB48A990285}"/>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  </a:t>
            </a:r>
            <a:r>
              <a:rPr lang="en-US" sz="1200" b="0" i="0" kern="1200" dirty="0">
                <a:solidFill>
                  <a:schemeClr val="tx1"/>
                </a:solidFill>
                <a:effectLst/>
                <a:latin typeface="+mn-lt"/>
                <a:ea typeface="+mn-ea"/>
                <a:cs typeface="+mn-cs"/>
              </a:rPr>
              <a:t>Tuesday Oct. 28th incidents mark the 12th, 13th, 14th, 15th, and 16th oceanfront home collapses on Hatteras Island since mid-September,</a:t>
            </a: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0B927409-99DA-7B45-1A4A-BFD298E802D6}"/>
              </a:ext>
            </a:extLst>
          </p:cNvPr>
          <p:cNvSpPr>
            <a:spLocks noGrp="1"/>
          </p:cNvSpPr>
          <p:nvPr>
            <p:ph type="sldNum" sz="quarter" idx="10"/>
          </p:nvPr>
        </p:nvSpPr>
        <p:spPr/>
        <p:txBody>
          <a:bodyPr/>
          <a:lstStyle/>
          <a:p>
            <a:fld id="{5F5AEE39-AA12-402F-977C-35D296BCFBDA}" type="slidenum">
              <a:rPr lang="en-US" smtClean="0"/>
              <a:pPr/>
              <a:t>21</a:t>
            </a:fld>
            <a:endParaRPr lang="en-US" dirty="0"/>
          </a:p>
        </p:txBody>
      </p:sp>
    </p:spTree>
    <p:extLst>
      <p:ext uri="{BB962C8B-B14F-4D97-AF65-F5344CB8AC3E}">
        <p14:creationId xmlns:p14="http://schemas.microsoft.com/office/powerpoint/2010/main" val="2394124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418F9-BAC5-1A38-56C5-7571CE3D0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72645-75EB-246E-6646-9FE5C779C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4EF2D-A944-1067-BDB0-3D630242E4E8}"/>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 This storm damage resulted in dangerous debris, including pilings and household materials, that was reported in the surf and along the adjacent shoreline.  Combined clean up efforts were handled by the Cape Hatteras National Seashore Parks Service, Dare County, property owners and volunteers.</a:t>
            </a: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FEE8C8BE-D5EE-38D6-982D-102B614A0F6E}"/>
              </a:ext>
            </a:extLst>
          </p:cNvPr>
          <p:cNvSpPr>
            <a:spLocks noGrp="1"/>
          </p:cNvSpPr>
          <p:nvPr>
            <p:ph type="sldNum" sz="quarter" idx="10"/>
          </p:nvPr>
        </p:nvSpPr>
        <p:spPr/>
        <p:txBody>
          <a:bodyPr/>
          <a:lstStyle/>
          <a:p>
            <a:fld id="{5F5AEE39-AA12-402F-977C-35D296BCFBDA}" type="slidenum">
              <a:rPr lang="en-US" smtClean="0"/>
              <a:pPr/>
              <a:t>22</a:t>
            </a:fld>
            <a:endParaRPr lang="en-US" dirty="0"/>
          </a:p>
        </p:txBody>
      </p:sp>
    </p:spTree>
    <p:extLst>
      <p:ext uri="{BB962C8B-B14F-4D97-AF65-F5344CB8AC3E}">
        <p14:creationId xmlns:p14="http://schemas.microsoft.com/office/powerpoint/2010/main" val="4266109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029E5-A049-6C4E-5EBA-63101A35D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F32C9-0EBC-31D4-3EF9-A7D18F0F9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EF51C-87EB-579D-468A-D46B70041D8C}"/>
              </a:ext>
            </a:extLst>
          </p:cNvPr>
          <p:cNvSpPr>
            <a:spLocks noGrp="1"/>
          </p:cNvSpPr>
          <p:nvPr>
            <p:ph type="body" idx="1"/>
          </p:nvPr>
        </p:nvSpPr>
        <p:spPr/>
        <p:txBody>
          <a:bodyPr>
            <a:normAutofit/>
          </a:bodyPr>
          <a:lstStyle/>
          <a:p>
            <a:pPr>
              <a:defRPr/>
            </a:pPr>
            <a:r>
              <a:rPr lang="en-US" altLang="en-US" dirty="0">
                <a:solidFill>
                  <a:schemeClr val="bg1"/>
                </a:solidFill>
                <a:latin typeface="+mn-lt"/>
                <a:cs typeface="+mn-cs"/>
              </a:rPr>
              <a:t>Success story of a threatened family home on Cottage Ave. being moved and relocated in Buxton early Nov. 2025</a:t>
            </a:r>
            <a:endParaRPr lang="en-US" altLang="en-US" b="1" dirty="0">
              <a:solidFill>
                <a:schemeClr val="bg1"/>
              </a:solidFill>
              <a:latin typeface="+mn-lt"/>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FC2F82E2-5255-7054-84E7-342C2CA1DE3D}"/>
              </a:ext>
            </a:extLst>
          </p:cNvPr>
          <p:cNvSpPr>
            <a:spLocks noGrp="1"/>
          </p:cNvSpPr>
          <p:nvPr>
            <p:ph type="sldNum" sz="quarter" idx="10"/>
          </p:nvPr>
        </p:nvSpPr>
        <p:spPr/>
        <p:txBody>
          <a:bodyPr/>
          <a:lstStyle/>
          <a:p>
            <a:fld id="{5F5AEE39-AA12-402F-977C-35D296BCFBDA}" type="slidenum">
              <a:rPr lang="en-US" smtClean="0"/>
              <a:pPr/>
              <a:t>23</a:t>
            </a:fld>
            <a:endParaRPr lang="en-US" dirty="0"/>
          </a:p>
        </p:txBody>
      </p:sp>
    </p:spTree>
    <p:extLst>
      <p:ext uri="{BB962C8B-B14F-4D97-AF65-F5344CB8AC3E}">
        <p14:creationId xmlns:p14="http://schemas.microsoft.com/office/powerpoint/2010/main" val="1367841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72E2D-46E1-15C0-2076-DF1A65058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A8709-2233-9A59-58C0-D13F1AABE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8BEC0-9BB3-3715-8D8B-F07C927A8899}"/>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n-US" dirty="0">
                <a:solidFill>
                  <a:schemeClr val="bg1"/>
                </a:solidFill>
                <a:latin typeface="+mn-lt"/>
                <a:cs typeface="+mn-cs"/>
              </a:rPr>
              <a:t>Drone image following an unnamed winter storm event along the coast </a:t>
            </a:r>
            <a:r>
              <a:rPr lang="en-US" sz="1200" b="0" i="0" kern="1200" dirty="0">
                <a:solidFill>
                  <a:schemeClr val="tx1"/>
                </a:solidFill>
                <a:effectLst/>
                <a:latin typeface="Arial" panose="020B0604020202020204" pitchFamily="34" charset="0"/>
                <a:ea typeface="+mn-ea"/>
                <a:cs typeface="Arial" panose="020B0604020202020204" pitchFamily="34" charset="0"/>
              </a:rPr>
              <a:t>on 1-21-25 resulted with significant snowfall across the NC coast along with beach erosion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n-US" dirty="0">
                <a:solidFill>
                  <a:schemeClr val="bg1"/>
                </a:solidFill>
                <a:latin typeface="+mn-lt"/>
                <a:cs typeface="+mn-cs"/>
              </a:rPr>
              <a:t>This information was included for </a:t>
            </a:r>
            <a:r>
              <a:rPr lang="en-US" sz="1200" kern="1200" dirty="0">
                <a:solidFill>
                  <a:schemeClr val="tx1"/>
                </a:solidFill>
                <a:effectLst/>
                <a:latin typeface="Arial" panose="020B0604020202020204" pitchFamily="34" charset="0"/>
                <a:ea typeface="+mn-ea"/>
                <a:cs typeface="Arial" panose="020B0604020202020204" pitchFamily="34" charset="0"/>
              </a:rPr>
              <a:t>the property owners for accelerated erosion along Inlet Hook Rd. was authorized on 1/29/25 by DCM Director Miller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9111279C-EDD4-DF7E-56E1-1C287C133A78}"/>
              </a:ext>
            </a:extLst>
          </p:cNvPr>
          <p:cNvSpPr>
            <a:spLocks noGrp="1"/>
          </p:cNvSpPr>
          <p:nvPr>
            <p:ph type="sldNum" sz="quarter" idx="10"/>
          </p:nvPr>
        </p:nvSpPr>
        <p:spPr/>
        <p:txBody>
          <a:bodyPr/>
          <a:lstStyle/>
          <a:p>
            <a:fld id="{5F5AEE39-AA12-402F-977C-35D296BCFBDA}" type="slidenum">
              <a:rPr lang="en-US" smtClean="0"/>
              <a:pPr/>
              <a:t>3</a:t>
            </a:fld>
            <a:endParaRPr lang="en-US" dirty="0"/>
          </a:p>
        </p:txBody>
      </p:sp>
    </p:spTree>
    <p:extLst>
      <p:ext uri="{BB962C8B-B14F-4D97-AF65-F5344CB8AC3E}">
        <p14:creationId xmlns:p14="http://schemas.microsoft.com/office/powerpoint/2010/main" val="161492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BFA97-5D85-1E1C-1420-81ABAC986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087FC-1773-5000-13B7-7C10E4459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E9F38-C1A9-C64A-0BFE-A749F8BB78B0}"/>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DCM staff respond during a late May king tide resulted with significant NC coast along with beach erosion.  Staff issued an emergency sandbag permit to protect a threatened community ROW </a:t>
            </a:r>
            <a:endParaRPr lang="en-US" altLang="en-US"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solidFill>
                <a:schemeClr val="tx1"/>
              </a:solidFill>
            </a:endParaRPr>
          </a:p>
        </p:txBody>
      </p:sp>
      <p:sp>
        <p:nvSpPr>
          <p:cNvPr id="4" name="Slide Number Placeholder 3">
            <a:extLst>
              <a:ext uri="{FF2B5EF4-FFF2-40B4-BE49-F238E27FC236}">
                <a16:creationId xmlns:a16="http://schemas.microsoft.com/office/drawing/2014/main" id="{751AC0E5-1261-0001-940E-1FE6C8F3B0A9}"/>
              </a:ext>
            </a:extLst>
          </p:cNvPr>
          <p:cNvSpPr>
            <a:spLocks noGrp="1"/>
          </p:cNvSpPr>
          <p:nvPr>
            <p:ph type="sldNum" sz="quarter" idx="10"/>
          </p:nvPr>
        </p:nvSpPr>
        <p:spPr/>
        <p:txBody>
          <a:bodyPr/>
          <a:lstStyle/>
          <a:p>
            <a:fld id="{5F5AEE39-AA12-402F-977C-35D296BCFBDA}" type="slidenum">
              <a:rPr lang="en-US" smtClean="0"/>
              <a:pPr/>
              <a:t>4</a:t>
            </a:fld>
            <a:endParaRPr lang="en-US" dirty="0"/>
          </a:p>
        </p:txBody>
      </p:sp>
    </p:spTree>
    <p:extLst>
      <p:ext uri="{BB962C8B-B14F-4D97-AF65-F5344CB8AC3E}">
        <p14:creationId xmlns:p14="http://schemas.microsoft.com/office/powerpoint/2010/main" val="79138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C8944-BF88-CAE3-D0D5-06AD69CF7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66EC6-3E13-F8BB-2EE2-2360330E2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D3236-2EC6-C231-13CD-81DAA861B3B6}"/>
              </a:ext>
            </a:extLst>
          </p:cNvPr>
          <p:cNvSpPr>
            <a:spLocks noGrp="1"/>
          </p:cNvSpPr>
          <p:nvPr>
            <p:ph type="body" idx="1"/>
          </p:nvPr>
        </p:nvSpPr>
        <p:spPr/>
        <p:txBody>
          <a:bodyPr>
            <a:normAutofit/>
          </a:bodyPr>
          <a:lstStyle/>
          <a:p>
            <a:pPr marL="228600" indent="-228600">
              <a:buFont typeface="+mj-lt"/>
              <a:buAutoNum type="arabicPeriod"/>
            </a:pPr>
            <a:endParaRPr lang="en-US" dirty="0">
              <a:solidFill>
                <a:schemeClr val="tx1"/>
              </a:solidFill>
            </a:endParaRPr>
          </a:p>
        </p:txBody>
      </p:sp>
      <p:sp>
        <p:nvSpPr>
          <p:cNvPr id="4" name="Slide Number Placeholder 3">
            <a:extLst>
              <a:ext uri="{FF2B5EF4-FFF2-40B4-BE49-F238E27FC236}">
                <a16:creationId xmlns:a16="http://schemas.microsoft.com/office/drawing/2014/main" id="{A6C66E50-F86B-3466-5FCA-A3577C8E7AC0}"/>
              </a:ext>
            </a:extLst>
          </p:cNvPr>
          <p:cNvSpPr>
            <a:spLocks noGrp="1"/>
          </p:cNvSpPr>
          <p:nvPr>
            <p:ph type="sldNum" sz="quarter" idx="10"/>
          </p:nvPr>
        </p:nvSpPr>
        <p:spPr/>
        <p:txBody>
          <a:bodyPr/>
          <a:lstStyle/>
          <a:p>
            <a:fld id="{5F5AEE39-AA12-402F-977C-35D296BCFBDA}" type="slidenum">
              <a:rPr lang="en-US" smtClean="0"/>
              <a:pPr/>
              <a:t>5</a:t>
            </a:fld>
            <a:endParaRPr lang="en-US" dirty="0"/>
          </a:p>
        </p:txBody>
      </p:sp>
    </p:spTree>
    <p:extLst>
      <p:ext uri="{BB962C8B-B14F-4D97-AF65-F5344CB8AC3E}">
        <p14:creationId xmlns:p14="http://schemas.microsoft.com/office/powerpoint/2010/main" val="841304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sz="1600" dirty="0"/>
              <a:t> </a:t>
            </a:r>
            <a:r>
              <a:rPr lang="en-US" sz="1600" b="0" i="0" kern="1200" dirty="0">
                <a:solidFill>
                  <a:schemeClr val="tx1"/>
                </a:solidFill>
                <a:effectLst/>
                <a:latin typeface="Arial" panose="020B0604020202020204" pitchFamily="34" charset="0"/>
                <a:ea typeface="+mn-ea"/>
                <a:cs typeface="Arial" panose="020B0604020202020204" pitchFamily="34" charset="0"/>
              </a:rPr>
              <a:t>Hurricane Erin crawls along the U.S. East Coast on the morning of Aug. 20, 2025.</a:t>
            </a:r>
            <a:endParaRPr lang="en-US" altLang="en-US" sz="1600" dirty="0">
              <a:latin typeface="Arial" panose="020B0604020202020204" pitchFamily="34" charset="0"/>
              <a:cs typeface="Arial" panose="020B0604020202020204" pitchFamily="34" charset="0"/>
            </a:endParaRPr>
          </a:p>
          <a:p>
            <a:pPr marL="228600" indent="-228600">
              <a:buFont typeface="+mj-lt"/>
              <a:buAutoNum type="arabicPeriod"/>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5F5AEE39-AA12-402F-977C-35D296BCFBDA}" type="slidenum">
              <a:rPr lang="en-US" smtClean="0"/>
              <a:pPr/>
              <a:t>6</a:t>
            </a:fld>
            <a:endParaRPr lang="en-US" dirty="0"/>
          </a:p>
        </p:txBody>
      </p:sp>
    </p:spTree>
    <p:extLst>
      <p:ext uri="{BB962C8B-B14F-4D97-AF65-F5344CB8AC3E}">
        <p14:creationId xmlns:p14="http://schemas.microsoft.com/office/powerpoint/2010/main" val="3036511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01780-11F5-EF26-1362-B58A3BC89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69CD1-2FB8-4F7C-631C-BF94371D3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50F96-F687-43FB-2C4B-902F5AC944F7}"/>
              </a:ext>
            </a:extLst>
          </p:cNvPr>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Wave heights offshore could reach heights of 50 feet near the eye of Hurricane Erin as the storm passes the U.S. East Coast on Aug. 19-21. It's massive wind field is stirring up the ocean across an area hundreds of miles wide.</a:t>
            </a:r>
            <a:endParaRPr lang="en-US" dirty="0">
              <a:solidFill>
                <a:schemeClr val="tx1"/>
              </a:solidFill>
            </a:endParaRPr>
          </a:p>
        </p:txBody>
      </p:sp>
      <p:sp>
        <p:nvSpPr>
          <p:cNvPr id="4" name="Slide Number Placeholder 3">
            <a:extLst>
              <a:ext uri="{FF2B5EF4-FFF2-40B4-BE49-F238E27FC236}">
                <a16:creationId xmlns:a16="http://schemas.microsoft.com/office/drawing/2014/main" id="{6145212A-C155-3D0A-6100-7C127375CB25}"/>
              </a:ext>
            </a:extLst>
          </p:cNvPr>
          <p:cNvSpPr>
            <a:spLocks noGrp="1"/>
          </p:cNvSpPr>
          <p:nvPr>
            <p:ph type="sldNum" sz="quarter" idx="10"/>
          </p:nvPr>
        </p:nvSpPr>
        <p:spPr/>
        <p:txBody>
          <a:bodyPr/>
          <a:lstStyle/>
          <a:p>
            <a:fld id="{5F5AEE39-AA12-402F-977C-35D296BCFBDA}" type="slidenum">
              <a:rPr lang="en-US" smtClean="0"/>
              <a:pPr/>
              <a:t>7</a:t>
            </a:fld>
            <a:endParaRPr lang="en-US" dirty="0"/>
          </a:p>
        </p:txBody>
      </p:sp>
    </p:spTree>
    <p:extLst>
      <p:ext uri="{BB962C8B-B14F-4D97-AF65-F5344CB8AC3E}">
        <p14:creationId xmlns:p14="http://schemas.microsoft.com/office/powerpoint/2010/main" val="2520092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072AC-9AEA-F4F5-CB00-712ECC1F5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91E06-432E-5CEE-4C0A-BB1310B35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E5ED4-25E0-7389-A074-79806E16846C}"/>
              </a:ext>
            </a:extLst>
          </p:cNvPr>
          <p:cNvSpPr>
            <a:spLocks noGrp="1"/>
          </p:cNvSpPr>
          <p:nvPr>
            <p:ph type="body" idx="1"/>
          </p:nvPr>
        </p:nvSpPr>
        <p:spPr/>
        <p:txBody>
          <a:bodyPr>
            <a:normAutofit/>
          </a:bodyPr>
          <a:lstStyle/>
          <a:p>
            <a:pPr marL="228600" indent="-228600">
              <a:buFont typeface="+mj-lt"/>
              <a:buAutoNum type="arabicPeriod"/>
            </a:pPr>
            <a:r>
              <a:rPr lang="en-US" dirty="0">
                <a:solidFill>
                  <a:schemeClr val="tx1"/>
                </a:solidFill>
              </a:rPr>
              <a:t>Drone flight pre Hurricane Erin 8/18/25</a:t>
            </a:r>
          </a:p>
        </p:txBody>
      </p:sp>
      <p:sp>
        <p:nvSpPr>
          <p:cNvPr id="4" name="Slide Number Placeholder 3">
            <a:extLst>
              <a:ext uri="{FF2B5EF4-FFF2-40B4-BE49-F238E27FC236}">
                <a16:creationId xmlns:a16="http://schemas.microsoft.com/office/drawing/2014/main" id="{37813DDA-B96D-1031-FD9D-C7DABB2A3E27}"/>
              </a:ext>
            </a:extLst>
          </p:cNvPr>
          <p:cNvSpPr>
            <a:spLocks noGrp="1"/>
          </p:cNvSpPr>
          <p:nvPr>
            <p:ph type="sldNum" sz="quarter" idx="10"/>
          </p:nvPr>
        </p:nvSpPr>
        <p:spPr/>
        <p:txBody>
          <a:bodyPr/>
          <a:lstStyle/>
          <a:p>
            <a:fld id="{5F5AEE39-AA12-402F-977C-35D296BCFBDA}" type="slidenum">
              <a:rPr lang="en-US" smtClean="0"/>
              <a:pPr/>
              <a:t>8</a:t>
            </a:fld>
            <a:endParaRPr lang="en-US" dirty="0"/>
          </a:p>
        </p:txBody>
      </p:sp>
    </p:spTree>
    <p:extLst>
      <p:ext uri="{BB962C8B-B14F-4D97-AF65-F5344CB8AC3E}">
        <p14:creationId xmlns:p14="http://schemas.microsoft.com/office/powerpoint/2010/main" val="284357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78EE1-DFAF-7324-9ABB-E847F4C39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5FB8C-5170-0F82-BDA5-15DDDBB78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AD0AD-972C-5714-0BF5-10C046B55299}"/>
              </a:ext>
            </a:extLst>
          </p:cNvPr>
          <p:cNvSpPr>
            <a:spLocks noGrp="1"/>
          </p:cNvSpPr>
          <p:nvPr>
            <p:ph type="body" idx="1"/>
          </p:nvPr>
        </p:nvSpPr>
        <p:spPr/>
        <p:txBody>
          <a:bodyPr>
            <a:normAutofit/>
          </a:bodyPr>
          <a:lstStyle/>
          <a:p>
            <a:pPr marL="228600" indent="-228600">
              <a:buFont typeface="+mj-lt"/>
              <a:buAutoNum type="arabicPeriod"/>
            </a:pPr>
            <a:r>
              <a:rPr lang="en-US" dirty="0">
                <a:solidFill>
                  <a:schemeClr val="tx1"/>
                </a:solidFill>
              </a:rPr>
              <a:t>Drone flight post Hurricane Erin 9/22/25</a:t>
            </a:r>
          </a:p>
        </p:txBody>
      </p:sp>
      <p:sp>
        <p:nvSpPr>
          <p:cNvPr id="4" name="Slide Number Placeholder 3">
            <a:extLst>
              <a:ext uri="{FF2B5EF4-FFF2-40B4-BE49-F238E27FC236}">
                <a16:creationId xmlns:a16="http://schemas.microsoft.com/office/drawing/2014/main" id="{B55CA5E0-941C-B81E-F9C8-40E9F0366F50}"/>
              </a:ext>
            </a:extLst>
          </p:cNvPr>
          <p:cNvSpPr>
            <a:spLocks noGrp="1"/>
          </p:cNvSpPr>
          <p:nvPr>
            <p:ph type="sldNum" sz="quarter" idx="10"/>
          </p:nvPr>
        </p:nvSpPr>
        <p:spPr/>
        <p:txBody>
          <a:bodyPr/>
          <a:lstStyle/>
          <a:p>
            <a:fld id="{5F5AEE39-AA12-402F-977C-35D296BCFBDA}" type="slidenum">
              <a:rPr lang="en-US" smtClean="0"/>
              <a:pPr/>
              <a:t>9</a:t>
            </a:fld>
            <a:endParaRPr lang="en-US" dirty="0"/>
          </a:p>
        </p:txBody>
      </p:sp>
    </p:spTree>
    <p:extLst>
      <p:ext uri="{BB962C8B-B14F-4D97-AF65-F5344CB8AC3E}">
        <p14:creationId xmlns:p14="http://schemas.microsoft.com/office/powerpoint/2010/main" val="2864596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Tree>
    <p:extLst>
      <p:ext uri="{BB962C8B-B14F-4D97-AF65-F5344CB8AC3E}">
        <p14:creationId xmlns:p14="http://schemas.microsoft.com/office/powerpoint/2010/main" val="345416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00350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Tree>
    <p:extLst>
      <p:ext uri="{BB962C8B-B14F-4D97-AF65-F5344CB8AC3E}">
        <p14:creationId xmlns:p14="http://schemas.microsoft.com/office/powerpoint/2010/main" val="3130268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 Title, Small Chart, Logo,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spTree>
    <p:extLst>
      <p:ext uri="{BB962C8B-B14F-4D97-AF65-F5344CB8AC3E}">
        <p14:creationId xmlns:p14="http://schemas.microsoft.com/office/powerpoint/2010/main" val="1548737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 Title, Large Chart,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1234862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Tree>
    <p:extLst>
      <p:ext uri="{BB962C8B-B14F-4D97-AF65-F5344CB8AC3E}">
        <p14:creationId xmlns:p14="http://schemas.microsoft.com/office/powerpoint/2010/main" val="1441705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Tree>
    <p:extLst>
      <p:ext uri="{BB962C8B-B14F-4D97-AF65-F5344CB8AC3E}">
        <p14:creationId xmlns:p14="http://schemas.microsoft.com/office/powerpoint/2010/main" val="426932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Slide - Small Image, Title, Bar, Logo">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1636751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and Content Slide - Small Image, Text, Title, Bar, Logo">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3836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and Content Slide 2 - Small Image, Text, Title, Bar, Logo">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4850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Slide - Medium Image, Title, Bar">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310878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Tree>
    <p:extLst>
      <p:ext uri="{BB962C8B-B14F-4D97-AF65-F5344CB8AC3E}">
        <p14:creationId xmlns:p14="http://schemas.microsoft.com/office/powerpoint/2010/main" val="864656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and Content Slide - Medium Image, Text, Title, Bar">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7247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and Content Slide 2 - Medium Image, Text, Title, Bar">
    <p:spTree>
      <p:nvGrpSpPr>
        <p:cNvPr id="1" name=""/>
        <p:cNvGrpSpPr/>
        <p:nvPr/>
      </p:nvGrpSpPr>
      <p:grpSpPr>
        <a:xfrm>
          <a:off x="0" y="0"/>
          <a:ext cx="0" cy="0"/>
          <a:chOff x="0" y="0"/>
          <a:chExt cx="0" cy="0"/>
        </a:xfrm>
      </p:grpSpPr>
      <p:sp>
        <p:nvSpPr>
          <p:cNvPr id="7" name="Rectangle 6"/>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2526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dirty="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509608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Divider Slide - Logo, Bar, No Image">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7" name="Rectangle 6"/>
          <p:cNvSpPr/>
          <p:nvPr/>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Tree>
    <p:extLst>
      <p:ext uri="{BB962C8B-B14F-4D97-AF65-F5344CB8AC3E}">
        <p14:creationId xmlns:p14="http://schemas.microsoft.com/office/powerpoint/2010/main" val="652045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Divider Slide - Logo, Bar, Image">
    <p:spTree>
      <p:nvGrpSpPr>
        <p:cNvPr id="1" name=""/>
        <p:cNvGrpSpPr/>
        <p:nvPr/>
      </p:nvGrpSpPr>
      <p:grpSpPr>
        <a:xfrm>
          <a:off x="0" y="0"/>
          <a:ext cx="0" cy="0"/>
          <a:chOff x="0" y="0"/>
          <a:chExt cx="0" cy="0"/>
        </a:xfrm>
      </p:grpSpPr>
      <p:sp>
        <p:nvSpPr>
          <p:cNvPr id="12" name="Rectangle 11"/>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7" name="Rectangle 6"/>
          <p:cNvSpPr/>
          <p:nvPr/>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Click icon to add picture</a:t>
            </a:r>
          </a:p>
        </p:txBody>
      </p:sp>
    </p:spTree>
    <p:extLst>
      <p:ext uri="{BB962C8B-B14F-4D97-AF65-F5344CB8AC3E}">
        <p14:creationId xmlns:p14="http://schemas.microsoft.com/office/powerpoint/2010/main" val="314990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9450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05156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Mtns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8486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754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7043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0449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28412" y="5687777"/>
            <a:ext cx="1006412" cy="698380"/>
          </a:xfrm>
          <a:prstGeom prst="rect">
            <a:avLst/>
          </a:prstGeom>
        </p:spPr>
      </p:pic>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FF5B5F5F-9CDF-45A3-AE07-FD3FD56520D3}" type="slidenum">
              <a:rPr lang="en-US" smtClean="0"/>
              <a:t>‹#›</a:t>
            </a:fld>
            <a:endParaRPr lang="en-US" dirty="0"/>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3897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84E3D-C1FC-4235-9232-C5573F4D4300}" type="datetimeFigureOut">
              <a:rPr lang="en-US" smtClean="0"/>
              <a:t>11/18/2025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B5F5F-9CDF-45A3-AE07-FD3FD56520D3}" type="slidenum">
              <a:rPr lang="en-US" smtClean="0"/>
              <a:t>‹#›</a:t>
            </a:fld>
            <a:endParaRPr lang="en-US" dirty="0"/>
          </a:p>
        </p:txBody>
      </p:sp>
    </p:spTree>
    <p:extLst>
      <p:ext uri="{BB962C8B-B14F-4D97-AF65-F5344CB8AC3E}">
        <p14:creationId xmlns:p14="http://schemas.microsoft.com/office/powerpoint/2010/main" val="214905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pn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g"/><Relationship Id="rId5" Type="http://schemas.microsoft.com/office/2007/relationships/hdphoto" Target="../media/hdphoto1.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2084-98CE-4BAA-B63F-30A0CB9BF1AF}"/>
              </a:ext>
            </a:extLst>
          </p:cNvPr>
          <p:cNvSpPr>
            <a:spLocks noGrp="1"/>
          </p:cNvSpPr>
          <p:nvPr>
            <p:ph type="ctrTitle"/>
          </p:nvPr>
        </p:nvSpPr>
        <p:spPr>
          <a:xfrm>
            <a:off x="3618161" y="2452958"/>
            <a:ext cx="8448375" cy="1271847"/>
          </a:xfrm>
        </p:spPr>
        <p:txBody>
          <a:bodyPr>
            <a:noAutofit/>
          </a:bodyPr>
          <a:lstStyle/>
          <a:p>
            <a:br>
              <a:rPr lang="en-US" sz="3200" b="1" dirty="0">
                <a:solidFill>
                  <a:srgbClr val="FF0000"/>
                </a:solidFill>
              </a:rPr>
            </a:br>
            <a:r>
              <a:rPr lang="en-US" sz="3200" b="1" dirty="0">
                <a:solidFill>
                  <a:schemeClr val="accent3">
                    <a:lumMod val="50000"/>
                  </a:schemeClr>
                </a:solidFill>
              </a:rPr>
              <a:t> </a:t>
            </a:r>
            <a:br>
              <a:rPr lang="en-US" sz="3200" b="1" dirty="0">
                <a:solidFill>
                  <a:schemeClr val="accent3">
                    <a:lumMod val="50000"/>
                  </a:schemeClr>
                </a:solidFill>
              </a:rPr>
            </a:br>
            <a:endParaRPr lang="en-US" sz="3200" dirty="0">
              <a:solidFill>
                <a:schemeClr val="accent3">
                  <a:lumMod val="50000"/>
                </a:schemeClr>
              </a:solidFill>
            </a:endParaRPr>
          </a:p>
        </p:txBody>
      </p:sp>
      <p:sp>
        <p:nvSpPr>
          <p:cNvPr id="5" name="Subtitle 2">
            <a:extLst>
              <a:ext uri="{FF2B5EF4-FFF2-40B4-BE49-F238E27FC236}">
                <a16:creationId xmlns:a16="http://schemas.microsoft.com/office/drawing/2014/main" id="{56782A0A-51C0-4FD7-809C-EA2EC09F8019}"/>
              </a:ext>
            </a:extLst>
          </p:cNvPr>
          <p:cNvSpPr txBox="1">
            <a:spLocks/>
          </p:cNvSpPr>
          <p:nvPr/>
        </p:nvSpPr>
        <p:spPr>
          <a:xfrm>
            <a:off x="4779442" y="3443319"/>
            <a:ext cx="6783255" cy="914794"/>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r>
              <a:rPr lang="en-US" dirty="0"/>
              <a:t> </a:t>
            </a:r>
            <a:endParaRPr lang="en-US" sz="2400" dirty="0"/>
          </a:p>
        </p:txBody>
      </p:sp>
      <p:grpSp>
        <p:nvGrpSpPr>
          <p:cNvPr id="4" name="Group 3">
            <a:extLst>
              <a:ext uri="{FF2B5EF4-FFF2-40B4-BE49-F238E27FC236}">
                <a16:creationId xmlns:a16="http://schemas.microsoft.com/office/drawing/2014/main" id="{C8BD5252-FC62-44F3-8EA2-28C0986427EC}"/>
              </a:ext>
            </a:extLst>
          </p:cNvPr>
          <p:cNvGrpSpPr/>
          <p:nvPr/>
        </p:nvGrpSpPr>
        <p:grpSpPr>
          <a:xfrm>
            <a:off x="125464" y="2524865"/>
            <a:ext cx="3383280" cy="2011680"/>
            <a:chOff x="205740" y="2491740"/>
            <a:chExt cx="3383280" cy="2011680"/>
          </a:xfrm>
        </p:grpSpPr>
        <p:sp>
          <p:nvSpPr>
            <p:cNvPr id="6" name="Rectangle 5">
              <a:extLst>
                <a:ext uri="{FF2B5EF4-FFF2-40B4-BE49-F238E27FC236}">
                  <a16:creationId xmlns:a16="http://schemas.microsoft.com/office/drawing/2014/main" id="{48CC1847-D510-408A-A82C-128F8F159E2D}"/>
                </a:ext>
              </a:extLst>
            </p:cNvPr>
            <p:cNvSpPr/>
            <p:nvPr/>
          </p:nvSpPr>
          <p:spPr>
            <a:xfrm>
              <a:off x="868680" y="2491740"/>
              <a:ext cx="2720340" cy="2011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4" descr="Image result for nc deq logo">
              <a:extLst>
                <a:ext uri="{FF2B5EF4-FFF2-40B4-BE49-F238E27FC236}">
                  <a16:creationId xmlns:a16="http://schemas.microsoft.com/office/drawing/2014/main" id="{869D81AD-1474-4AEF-8F52-229CED429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 y="2859712"/>
              <a:ext cx="3383280" cy="121897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3562" y="4681758"/>
            <a:ext cx="12205562" cy="2176242"/>
          </a:xfrm>
          <a:prstGeom prst="rect">
            <a:avLst/>
          </a:prstGeom>
        </p:spPr>
      </p:pic>
      <p:pic>
        <p:nvPicPr>
          <p:cNvPr id="11" name="Picture 10"/>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562" y="4558397"/>
            <a:ext cx="12205562" cy="2330558"/>
          </a:xfrm>
          <a:prstGeom prst="rect">
            <a:avLst/>
          </a:prstGeom>
        </p:spPr>
      </p:pic>
      <p:pic>
        <p:nvPicPr>
          <p:cNvPr id="16" name="Picture 15" descr="Birds flying over the ocean&#10;&#10;Description automatically generated with low confidence">
            <a:extLst>
              <a:ext uri="{FF2B5EF4-FFF2-40B4-BE49-F238E27FC236}">
                <a16:creationId xmlns:a16="http://schemas.microsoft.com/office/drawing/2014/main" id="{CA9F0576-8B65-46D1-80E1-D5EE3670CB42}"/>
              </a:ext>
            </a:extLst>
          </p:cNvPr>
          <p:cNvPicPr>
            <a:picLocks noChangeAspect="1"/>
          </p:cNvPicPr>
          <p:nvPr/>
        </p:nvPicPr>
        <p:blipFill rotWithShape="1">
          <a:blip r:embed="rId7">
            <a:extLst>
              <a:ext uri="{28A0092B-C50C-407E-A947-70E740481C1C}">
                <a14:useLocalDpi xmlns:a14="http://schemas.microsoft.com/office/drawing/2010/main" val="0"/>
              </a:ext>
            </a:extLst>
          </a:blip>
          <a:srcRect t="19792" b="49267"/>
          <a:stretch/>
        </p:blipFill>
        <p:spPr>
          <a:xfrm>
            <a:off x="0" y="4358113"/>
            <a:ext cx="12192000" cy="2828172"/>
          </a:xfrm>
          <a:prstGeom prst="rect">
            <a:avLst/>
          </a:prstGeom>
        </p:spPr>
      </p:pic>
      <p:pic>
        <p:nvPicPr>
          <p:cNvPr id="18" name="Picture 17" descr="A body of water with a city in the distance&#10;&#10;Description automatically generated with low confidence">
            <a:extLst>
              <a:ext uri="{FF2B5EF4-FFF2-40B4-BE49-F238E27FC236}">
                <a16:creationId xmlns:a16="http://schemas.microsoft.com/office/drawing/2014/main" id="{A06B84A5-418F-4172-B9A0-B47B00BA84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62" y="-98823"/>
            <a:ext cx="12192000" cy="2398426"/>
          </a:xfrm>
          <a:prstGeom prst="rect">
            <a:avLst/>
          </a:prstGeom>
        </p:spPr>
      </p:pic>
      <p:sp>
        <p:nvSpPr>
          <p:cNvPr id="3" name="Title 1">
            <a:extLst>
              <a:ext uri="{FF2B5EF4-FFF2-40B4-BE49-F238E27FC236}">
                <a16:creationId xmlns:a16="http://schemas.microsoft.com/office/drawing/2014/main" id="{DD23C570-310B-B90F-4DD0-75DCA29BF25D}"/>
              </a:ext>
            </a:extLst>
          </p:cNvPr>
          <p:cNvSpPr txBox="1">
            <a:spLocks/>
          </p:cNvSpPr>
          <p:nvPr/>
        </p:nvSpPr>
        <p:spPr>
          <a:xfrm>
            <a:off x="4779442" y="2846150"/>
            <a:ext cx="6553434" cy="71349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r>
              <a:rPr lang="en-US" sz="3200" b="1" dirty="0">
                <a:latin typeface="+mn-lt"/>
              </a:rPr>
              <a:t>2025 Hurricane/Storms Update</a:t>
            </a:r>
          </a:p>
        </p:txBody>
      </p:sp>
      <p:sp>
        <p:nvSpPr>
          <p:cNvPr id="8" name="Subtitle 2">
            <a:extLst>
              <a:ext uri="{FF2B5EF4-FFF2-40B4-BE49-F238E27FC236}">
                <a16:creationId xmlns:a16="http://schemas.microsoft.com/office/drawing/2014/main" id="{B6E5F4A6-928D-CC8F-F45F-5294EDF08A26}"/>
              </a:ext>
            </a:extLst>
          </p:cNvPr>
          <p:cNvSpPr txBox="1">
            <a:spLocks/>
          </p:cNvSpPr>
          <p:nvPr/>
        </p:nvSpPr>
        <p:spPr>
          <a:xfrm>
            <a:off x="5632653" y="3589907"/>
            <a:ext cx="5576726" cy="747005"/>
          </a:xfrm>
          <a:prstGeom prst="rect">
            <a:avLst/>
          </a:prstGeom>
        </p:spPr>
        <p:txBody>
          <a:bodyPr vert="horz" lIns="91440" tIns="45720" rIns="91440" bIns="45720" rtlCol="0" anchor="ctr">
            <a:normAutofit/>
          </a:bodyPr>
          <a:lstStyle>
            <a:lvl1pPr marL="0" indent="0" algn="r" defTabSz="685800" rtl="0" eaLnBrk="1" latinLnBrk="0" hangingPunct="1">
              <a:lnSpc>
                <a:spcPct val="90000"/>
              </a:lnSpc>
              <a:spcBef>
                <a:spcPts val="75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Robb Mairs</a:t>
            </a:r>
          </a:p>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NC Division of Coastal Management</a:t>
            </a:r>
          </a:p>
        </p:txBody>
      </p:sp>
      <p:sp>
        <p:nvSpPr>
          <p:cNvPr id="9" name="Subtitle 2">
            <a:extLst>
              <a:ext uri="{FF2B5EF4-FFF2-40B4-BE49-F238E27FC236}">
                <a16:creationId xmlns:a16="http://schemas.microsoft.com/office/drawing/2014/main" id="{E3808B68-67E1-C30A-6D9D-70946E302728}"/>
              </a:ext>
            </a:extLst>
          </p:cNvPr>
          <p:cNvSpPr>
            <a:spLocks noGrp="1"/>
          </p:cNvSpPr>
          <p:nvPr>
            <p:ph type="subTitle" idx="1"/>
          </p:nvPr>
        </p:nvSpPr>
        <p:spPr>
          <a:xfrm>
            <a:off x="7842522" y="2253263"/>
            <a:ext cx="3366857" cy="614779"/>
          </a:xfrm>
        </p:spPr>
        <p:txBody>
          <a:bodyPr/>
          <a:lstStyle/>
          <a:p>
            <a:r>
              <a:rPr lang="en-US" b="1" i="1" dirty="0">
                <a:solidFill>
                  <a:schemeClr val="tx1"/>
                </a:solidFill>
              </a:rPr>
              <a:t>November 19, 2025</a:t>
            </a:r>
          </a:p>
        </p:txBody>
      </p:sp>
    </p:spTree>
    <p:extLst>
      <p:ext uri="{BB962C8B-B14F-4D97-AF65-F5344CB8AC3E}">
        <p14:creationId xmlns:p14="http://schemas.microsoft.com/office/powerpoint/2010/main" val="2738442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219FF-FF85-8CB0-13BF-99EFB11DD9A7}"/>
            </a:ext>
          </a:extLst>
        </p:cNvPr>
        <p:cNvGrpSpPr/>
        <p:nvPr/>
      </p:nvGrpSpPr>
      <p:grpSpPr>
        <a:xfrm>
          <a:off x="0" y="0"/>
          <a:ext cx="0" cy="0"/>
          <a:chOff x="0" y="0"/>
          <a:chExt cx="0" cy="0"/>
        </a:xfrm>
      </p:grpSpPr>
      <p:pic>
        <p:nvPicPr>
          <p:cNvPr id="10" name="Picture 9" descr="A picture containing outdoor, sky, ground, beach">
            <a:extLst>
              <a:ext uri="{FF2B5EF4-FFF2-40B4-BE49-F238E27FC236}">
                <a16:creationId xmlns:a16="http://schemas.microsoft.com/office/drawing/2014/main" id="{FDE6E821-A496-12E9-8AFD-84DF712D3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475"/>
            <a:ext cx="6097275" cy="4572000"/>
          </a:xfrm>
          <a:prstGeom prst="rect">
            <a:avLst/>
          </a:prstGeom>
        </p:spPr>
      </p:pic>
      <p:sp>
        <p:nvSpPr>
          <p:cNvPr id="7" name="Rectangle 6">
            <a:extLst>
              <a:ext uri="{FF2B5EF4-FFF2-40B4-BE49-F238E27FC236}">
                <a16:creationId xmlns:a16="http://schemas.microsoft.com/office/drawing/2014/main" id="{D5C1F399-3D0A-390F-C529-E59D2C533000}"/>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0B1505F-EB52-AA62-F6D2-7962F98DBFDC}"/>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99E420-048C-7CB5-1616-5AE4148A1F2C}"/>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2344C045-128F-61C4-A187-721A6803DA76}"/>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D7DF0E8-3286-96AB-B51E-A99BF69B5EA2}"/>
              </a:ext>
            </a:extLst>
          </p:cNvPr>
          <p:cNvPicPr>
            <a:picLocks noChangeAspect="1"/>
          </p:cNvPicPr>
          <p:nvPr/>
        </p:nvPicPr>
        <p:blipFill>
          <a:blip r:embed="rId4"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6" name="TextBox 5">
            <a:extLst>
              <a:ext uri="{FF2B5EF4-FFF2-40B4-BE49-F238E27FC236}">
                <a16:creationId xmlns:a16="http://schemas.microsoft.com/office/drawing/2014/main" id="{560CA2C9-C44F-71AF-098F-291CC5F93364}"/>
              </a:ext>
            </a:extLst>
          </p:cNvPr>
          <p:cNvSpPr txBox="1">
            <a:spLocks noChangeArrowheads="1"/>
          </p:cNvSpPr>
          <p:nvPr/>
        </p:nvSpPr>
        <p:spPr bwMode="auto">
          <a:xfrm>
            <a:off x="2000850" y="5636341"/>
            <a:ext cx="8580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323540"/>
                </a:solidFill>
              </a:rPr>
              <a:t>NCDCM and DOT Staff Avon Sand Mine/Pit Inspection 8/22/25 Prior to Hurricane Erin </a:t>
            </a:r>
            <a:endParaRPr lang="en-US" altLang="en-US" sz="2400" b="1" i="1" dirty="0">
              <a:solidFill>
                <a:srgbClr val="323540"/>
              </a:solidFill>
            </a:endParaRPr>
          </a:p>
        </p:txBody>
      </p:sp>
      <p:pic>
        <p:nvPicPr>
          <p:cNvPr id="13" name="Picture 12" descr="A picture containing sky, outdoor, transport, day&#10;&#10;AI-generated content may be incorrect.">
            <a:extLst>
              <a:ext uri="{FF2B5EF4-FFF2-40B4-BE49-F238E27FC236}">
                <a16:creationId xmlns:a16="http://schemas.microsoft.com/office/drawing/2014/main" id="{5BBDC195-1F47-C920-2505-34069FB1C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080" y="994505"/>
            <a:ext cx="6110071" cy="4572000"/>
          </a:xfrm>
          <a:prstGeom prst="rect">
            <a:avLst/>
          </a:prstGeom>
        </p:spPr>
      </p:pic>
    </p:spTree>
    <p:extLst>
      <p:ext uri="{BB962C8B-B14F-4D97-AF65-F5344CB8AC3E}">
        <p14:creationId xmlns:p14="http://schemas.microsoft.com/office/powerpoint/2010/main" val="1248181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D74AA-BBC4-B3D8-8C26-373021B1802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AE8E0BB-4ACD-FF2F-ACB3-A93FC4D11938}"/>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094B9BD-27AE-5839-5879-E22F32724983}"/>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4B25A8-4987-62C5-A33E-999448492C63}"/>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Hurricanes and Tropical Storms</a:t>
            </a:r>
          </a:p>
        </p:txBody>
      </p:sp>
      <p:sp>
        <p:nvSpPr>
          <p:cNvPr id="19" name="Rectangle 18">
            <a:extLst>
              <a:ext uri="{FF2B5EF4-FFF2-40B4-BE49-F238E27FC236}">
                <a16:creationId xmlns:a16="http://schemas.microsoft.com/office/drawing/2014/main" id="{0953E334-C5F2-F39A-421B-79D56076C94A}"/>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86079F4-BA07-5FD7-8548-3216BE334215}"/>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4" name="TextBox 3">
            <a:extLst>
              <a:ext uri="{FF2B5EF4-FFF2-40B4-BE49-F238E27FC236}">
                <a16:creationId xmlns:a16="http://schemas.microsoft.com/office/drawing/2014/main" id="{88A84FE2-B61E-F5EE-40AB-6BD019F1B2F0}"/>
              </a:ext>
            </a:extLst>
          </p:cNvPr>
          <p:cNvSpPr txBox="1"/>
          <p:nvPr/>
        </p:nvSpPr>
        <p:spPr>
          <a:xfrm>
            <a:off x="6283103" y="6065694"/>
            <a:ext cx="4572000" cy="523220"/>
          </a:xfrm>
          <a:prstGeom prst="rect">
            <a:avLst/>
          </a:prstGeom>
          <a:noFill/>
        </p:spPr>
        <p:txBody>
          <a:bodyPr wrap="square">
            <a:spAutoFit/>
          </a:bodyPr>
          <a:lstStyle/>
          <a:p>
            <a:r>
              <a:rPr lang="en-US" sz="2800" i="0" kern="1200" dirty="0">
                <a:solidFill>
                  <a:srgbClr val="FFFF00"/>
                </a:solidFill>
                <a:effectLst/>
                <a:latin typeface="Arial" panose="020B0604020202020204" pitchFamily="34" charset="0"/>
                <a:ea typeface="+mn-ea"/>
                <a:cs typeface="Arial" panose="020B0604020202020204" pitchFamily="34" charset="0"/>
              </a:rPr>
              <a:t>Hurricane Erin 8-20-25</a:t>
            </a:r>
            <a:endParaRPr lang="en-US" sz="2800" dirty="0">
              <a:solidFill>
                <a:srgbClr val="FFFF00"/>
              </a:solidFill>
            </a:endParaRPr>
          </a:p>
        </p:txBody>
      </p:sp>
      <p:pic>
        <p:nvPicPr>
          <p:cNvPr id="3" name="Picture 2">
            <a:extLst>
              <a:ext uri="{FF2B5EF4-FFF2-40B4-BE49-F238E27FC236}">
                <a16:creationId xmlns:a16="http://schemas.microsoft.com/office/drawing/2014/main" id="{7D6D0B88-5A5F-143D-F863-620FA5FC98CF}"/>
              </a:ext>
            </a:extLst>
          </p:cNvPr>
          <p:cNvPicPr>
            <a:picLocks noChangeAspect="1"/>
          </p:cNvPicPr>
          <p:nvPr/>
        </p:nvPicPr>
        <p:blipFill>
          <a:blip r:embed="rId4">
            <a:extLst>
              <a:ext uri="{28A0092B-C50C-407E-A947-70E740481C1C}">
                <a14:useLocalDpi xmlns:a14="http://schemas.microsoft.com/office/drawing/2010/main" val="0"/>
              </a:ext>
            </a:extLst>
          </a:blip>
          <a:srcRect l="-487" t="4055" r="487" b="-519"/>
          <a:stretch>
            <a:fillRect/>
          </a:stretch>
        </p:blipFill>
        <p:spPr>
          <a:xfrm>
            <a:off x="1759169" y="914400"/>
            <a:ext cx="8592943" cy="5733489"/>
          </a:xfrm>
          <a:prstGeom prst="rect">
            <a:avLst/>
          </a:prstGeom>
        </p:spPr>
      </p:pic>
      <p:sp>
        <p:nvSpPr>
          <p:cNvPr id="8" name="TextBox 7">
            <a:extLst>
              <a:ext uri="{FF2B5EF4-FFF2-40B4-BE49-F238E27FC236}">
                <a16:creationId xmlns:a16="http://schemas.microsoft.com/office/drawing/2014/main" id="{7A613087-C269-58AC-05FE-2BDDF2022FB4}"/>
              </a:ext>
            </a:extLst>
          </p:cNvPr>
          <p:cNvSpPr txBox="1"/>
          <p:nvPr/>
        </p:nvSpPr>
        <p:spPr>
          <a:xfrm>
            <a:off x="6055640" y="5388659"/>
            <a:ext cx="5382924" cy="954107"/>
          </a:xfrm>
          <a:prstGeom prst="rect">
            <a:avLst/>
          </a:prstGeom>
          <a:noFill/>
        </p:spPr>
        <p:txBody>
          <a:bodyPr wrap="square">
            <a:spAutoFit/>
          </a:bodyPr>
          <a:lstStyle/>
          <a:p>
            <a:r>
              <a:rPr lang="en-US" sz="2800" b="1" i="0" kern="1200" dirty="0">
                <a:solidFill>
                  <a:srgbClr val="FFFF00"/>
                </a:solidFill>
                <a:effectLst/>
                <a:latin typeface="Arial" panose="020B0604020202020204" pitchFamily="34" charset="0"/>
                <a:ea typeface="+mn-ea"/>
                <a:cs typeface="Arial" panose="020B0604020202020204" pitchFamily="34" charset="0"/>
              </a:rPr>
              <a:t>Hurricanes Imelda and Humberto 9-30-25</a:t>
            </a:r>
            <a:endParaRPr lang="en-US" sz="2800" b="1" dirty="0">
              <a:solidFill>
                <a:srgbClr val="FFFF00"/>
              </a:solidFill>
            </a:endParaRPr>
          </a:p>
        </p:txBody>
      </p:sp>
    </p:spTree>
    <p:extLst>
      <p:ext uri="{BB962C8B-B14F-4D97-AF65-F5344CB8AC3E}">
        <p14:creationId xmlns:p14="http://schemas.microsoft.com/office/powerpoint/2010/main" val="3979311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C34F7-3B1E-BF10-0FCA-43518B8C0B87}"/>
            </a:ext>
          </a:extLst>
        </p:cNvPr>
        <p:cNvGrpSpPr/>
        <p:nvPr/>
      </p:nvGrpSpPr>
      <p:grpSpPr>
        <a:xfrm>
          <a:off x="0" y="0"/>
          <a:ext cx="0" cy="0"/>
          <a:chOff x="0" y="0"/>
          <a:chExt cx="0" cy="0"/>
        </a:xfrm>
      </p:grpSpPr>
      <p:pic>
        <p:nvPicPr>
          <p:cNvPr id="5" name="Picture 4" descr="Background pattern">
            <a:extLst>
              <a:ext uri="{FF2B5EF4-FFF2-40B4-BE49-F238E27FC236}">
                <a16:creationId xmlns:a16="http://schemas.microsoft.com/office/drawing/2014/main" id="{39B7E3A2-61DD-C30A-B124-418B13071669}"/>
              </a:ext>
            </a:extLst>
          </p:cNvPr>
          <p:cNvPicPr>
            <a:picLocks noChangeAspect="1"/>
          </p:cNvPicPr>
          <p:nvPr/>
        </p:nvPicPr>
        <p:blipFill>
          <a:blip r:embed="rId3">
            <a:extLst>
              <a:ext uri="{28A0092B-C50C-407E-A947-70E740481C1C}">
                <a14:useLocalDpi xmlns:a14="http://schemas.microsoft.com/office/drawing/2010/main" val="0"/>
              </a:ext>
            </a:extLst>
          </a:blip>
          <a:srcRect t="11737" r="598" b="10567"/>
          <a:stretch>
            <a:fillRect/>
          </a:stretch>
        </p:blipFill>
        <p:spPr>
          <a:xfrm>
            <a:off x="1494429" y="911086"/>
            <a:ext cx="8400958" cy="5715000"/>
          </a:xfrm>
          <a:prstGeom prst="rect">
            <a:avLst/>
          </a:prstGeom>
        </p:spPr>
      </p:pic>
      <p:sp>
        <p:nvSpPr>
          <p:cNvPr id="7" name="Rectangle 6">
            <a:extLst>
              <a:ext uri="{FF2B5EF4-FFF2-40B4-BE49-F238E27FC236}">
                <a16:creationId xmlns:a16="http://schemas.microsoft.com/office/drawing/2014/main" id="{5B8CC65A-62FF-51A5-86AD-E81FCA6CF47E}"/>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1A518C4-1710-93A6-ABE8-FB2DE753F083}"/>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49126-9AC7-E186-941B-011111ED4D58}"/>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Hurricanes and Tropical Storms</a:t>
            </a:r>
          </a:p>
        </p:txBody>
      </p:sp>
      <p:sp>
        <p:nvSpPr>
          <p:cNvPr id="19" name="Rectangle 18">
            <a:extLst>
              <a:ext uri="{FF2B5EF4-FFF2-40B4-BE49-F238E27FC236}">
                <a16:creationId xmlns:a16="http://schemas.microsoft.com/office/drawing/2014/main" id="{084AD350-86FE-D37B-A20F-4E9854A7C3EB}"/>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915A539-82F8-1F91-AAE1-4098CE87C807}"/>
              </a:ext>
            </a:extLst>
          </p:cNvPr>
          <p:cNvPicPr>
            <a:picLocks noChangeAspect="1"/>
          </p:cNvPicPr>
          <p:nvPr/>
        </p:nvPicPr>
        <p:blipFill>
          <a:blip r:embed="rId4"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8" name="TextBox 7">
            <a:extLst>
              <a:ext uri="{FF2B5EF4-FFF2-40B4-BE49-F238E27FC236}">
                <a16:creationId xmlns:a16="http://schemas.microsoft.com/office/drawing/2014/main" id="{042E2C60-55E5-A11B-0DD1-47B45019BE8A}"/>
              </a:ext>
            </a:extLst>
          </p:cNvPr>
          <p:cNvSpPr txBox="1"/>
          <p:nvPr/>
        </p:nvSpPr>
        <p:spPr>
          <a:xfrm>
            <a:off x="5555212" y="5463441"/>
            <a:ext cx="5382924" cy="954107"/>
          </a:xfrm>
          <a:prstGeom prst="rect">
            <a:avLst/>
          </a:prstGeom>
          <a:noFill/>
        </p:spPr>
        <p:txBody>
          <a:bodyPr wrap="square">
            <a:spAutoFit/>
          </a:bodyPr>
          <a:lstStyle/>
          <a:p>
            <a:r>
              <a:rPr lang="en-US" sz="2800" b="1" i="0" kern="1200" dirty="0">
                <a:solidFill>
                  <a:srgbClr val="FFFF00"/>
                </a:solidFill>
                <a:effectLst/>
                <a:latin typeface="Arial" panose="020B0604020202020204" pitchFamily="34" charset="0"/>
                <a:ea typeface="+mn-ea"/>
                <a:cs typeface="Arial" panose="020B0604020202020204" pitchFamily="34" charset="0"/>
              </a:rPr>
              <a:t>Hurricanes Imelda and Humberto 9-30-25</a:t>
            </a:r>
            <a:endParaRPr lang="en-US" sz="2800" b="1" dirty="0">
              <a:solidFill>
                <a:srgbClr val="FFFF00"/>
              </a:solidFill>
            </a:endParaRPr>
          </a:p>
        </p:txBody>
      </p:sp>
      <p:pic>
        <p:nvPicPr>
          <p:cNvPr id="6" name="Picture 5">
            <a:extLst>
              <a:ext uri="{FF2B5EF4-FFF2-40B4-BE49-F238E27FC236}">
                <a16:creationId xmlns:a16="http://schemas.microsoft.com/office/drawing/2014/main" id="{E6D4E553-12C3-9B14-304E-F35E8EA3DD69}"/>
              </a:ext>
            </a:extLst>
          </p:cNvPr>
          <p:cNvPicPr>
            <a:picLocks noChangeAspect="1"/>
          </p:cNvPicPr>
          <p:nvPr/>
        </p:nvPicPr>
        <p:blipFill>
          <a:blip r:embed="rId5"/>
          <a:stretch>
            <a:fillRect/>
          </a:stretch>
        </p:blipFill>
        <p:spPr>
          <a:xfrm>
            <a:off x="0" y="5765954"/>
            <a:ext cx="2791393" cy="822960"/>
          </a:xfrm>
          <a:prstGeom prst="rect">
            <a:avLst/>
          </a:prstGeom>
        </p:spPr>
      </p:pic>
      <p:sp>
        <p:nvSpPr>
          <p:cNvPr id="9" name="TextBox 8">
            <a:extLst>
              <a:ext uri="{FF2B5EF4-FFF2-40B4-BE49-F238E27FC236}">
                <a16:creationId xmlns:a16="http://schemas.microsoft.com/office/drawing/2014/main" id="{DBD3386E-5B41-3CF8-9D8D-351E2641F37E}"/>
              </a:ext>
            </a:extLst>
          </p:cNvPr>
          <p:cNvSpPr txBox="1"/>
          <p:nvPr/>
        </p:nvSpPr>
        <p:spPr>
          <a:xfrm>
            <a:off x="6568324" y="6541637"/>
            <a:ext cx="5801263" cy="369332"/>
          </a:xfrm>
          <a:prstGeom prst="rect">
            <a:avLst/>
          </a:prstGeom>
          <a:noFill/>
        </p:spPr>
        <p:txBody>
          <a:bodyPr wrap="square">
            <a:spAutoFit/>
          </a:bodyPr>
          <a:lstStyle/>
          <a:p>
            <a:r>
              <a:rPr lang="en-US" sz="1800" i="0" kern="1200" dirty="0">
                <a:solidFill>
                  <a:srgbClr val="FFFF00"/>
                </a:solidFill>
                <a:effectLst/>
                <a:latin typeface="Arial" panose="020B0604020202020204" pitchFamily="34" charset="0"/>
                <a:ea typeface="+mn-ea"/>
                <a:cs typeface="Arial" panose="020B0604020202020204" pitchFamily="34" charset="0"/>
              </a:rPr>
              <a:t>Source: Cameron </a:t>
            </a:r>
            <a:r>
              <a:rPr lang="en-US" sz="1800" i="0" kern="1200" dirty="0" err="1">
                <a:solidFill>
                  <a:srgbClr val="FFFF00"/>
                </a:solidFill>
                <a:effectLst/>
                <a:latin typeface="Arial" panose="020B0604020202020204" pitchFamily="34" charset="0"/>
                <a:ea typeface="+mn-ea"/>
                <a:cs typeface="Arial" panose="020B0604020202020204" pitchFamily="34" charset="0"/>
              </a:rPr>
              <a:t>Beccario</a:t>
            </a:r>
            <a:r>
              <a:rPr lang="en-US" sz="1800" i="0" kern="1200" dirty="0">
                <a:solidFill>
                  <a:srgbClr val="FFFF00"/>
                </a:solidFill>
                <a:effectLst/>
                <a:latin typeface="Arial" panose="020B0604020202020204" pitchFamily="34" charset="0"/>
                <a:ea typeface="+mn-ea"/>
                <a:cs typeface="Arial" panose="020B0604020202020204" pitchFamily="34" charset="0"/>
              </a:rPr>
              <a:t>/</a:t>
            </a:r>
            <a:r>
              <a:rPr lang="en-US" sz="1800" i="0" kern="1200" dirty="0" err="1">
                <a:solidFill>
                  <a:srgbClr val="FFFF00"/>
                </a:solidFill>
                <a:effectLst/>
                <a:latin typeface="Arial" panose="020B0604020202020204" pitchFamily="34" charset="0"/>
                <a:ea typeface="+mn-ea"/>
                <a:cs typeface="Arial" panose="020B0604020202020204" pitchFamily="34" charset="0"/>
              </a:rPr>
              <a:t>Nullschool</a:t>
            </a:r>
            <a:r>
              <a:rPr lang="en-US" sz="1800" i="0" kern="1200" dirty="0">
                <a:solidFill>
                  <a:srgbClr val="FFFF00"/>
                </a:solidFill>
                <a:effectLst/>
                <a:latin typeface="Arial" panose="020B0604020202020204" pitchFamily="34" charset="0"/>
                <a:ea typeface="+mn-ea"/>
                <a:cs typeface="Arial" panose="020B0604020202020204" pitchFamily="34" charset="0"/>
              </a:rPr>
              <a:t> Technologies</a:t>
            </a: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79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B35FA-66C2-F0B1-54CA-391CDCD8EF6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486B386-572D-9DA3-3481-A3F4E655346E}"/>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472090F-DB5C-43C3-ADAA-EE6845E157A0}"/>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85BA0F-A2BB-F087-6BF7-8B12396262A5}"/>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Hurricanes and Tropical Storms</a:t>
            </a:r>
            <a:endParaRPr lang="en-US" sz="4000" b="1" dirty="0">
              <a:solidFill>
                <a:srgbClr val="000000"/>
              </a:solidFill>
              <a:effectLst/>
              <a:latin typeface="Times New Roman" panose="02020603050405020304" pitchFamily="18" charset="0"/>
              <a:ea typeface="Times New Roman" panose="02020603050405020304" pitchFamily="18" charset="0"/>
            </a:endParaRPr>
          </a:p>
        </p:txBody>
      </p:sp>
      <p:sp>
        <p:nvSpPr>
          <p:cNvPr id="19" name="Rectangle 18">
            <a:extLst>
              <a:ext uri="{FF2B5EF4-FFF2-40B4-BE49-F238E27FC236}">
                <a16:creationId xmlns:a16="http://schemas.microsoft.com/office/drawing/2014/main" id="{70FCC917-B136-2136-7CF4-F2F11FF2F6AD}"/>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3CF135B-E0B7-53ED-2AE6-41D061E02654}"/>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5" name="TextBox 4">
            <a:extLst>
              <a:ext uri="{FF2B5EF4-FFF2-40B4-BE49-F238E27FC236}">
                <a16:creationId xmlns:a16="http://schemas.microsoft.com/office/drawing/2014/main" id="{384F8CA5-32E6-5A35-6C0D-499C29B12B5E}"/>
              </a:ext>
            </a:extLst>
          </p:cNvPr>
          <p:cNvSpPr txBox="1">
            <a:spLocks noChangeArrowheads="1"/>
          </p:cNvSpPr>
          <p:nvPr/>
        </p:nvSpPr>
        <p:spPr bwMode="auto">
          <a:xfrm>
            <a:off x="2221461" y="5655417"/>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DCM Staff 10/7/25</a:t>
            </a:r>
          </a:p>
        </p:txBody>
      </p:sp>
      <p:pic>
        <p:nvPicPr>
          <p:cNvPr id="4" name="Picture 3">
            <a:extLst>
              <a:ext uri="{FF2B5EF4-FFF2-40B4-BE49-F238E27FC236}">
                <a16:creationId xmlns:a16="http://schemas.microsoft.com/office/drawing/2014/main" id="{ACD27FE2-44C3-A923-21E0-E350406330A0}"/>
              </a:ext>
            </a:extLst>
          </p:cNvPr>
          <p:cNvPicPr>
            <a:picLocks noChangeAspect="1"/>
          </p:cNvPicPr>
          <p:nvPr/>
        </p:nvPicPr>
        <p:blipFill>
          <a:blip r:embed="rId4"/>
          <a:srcRect t="9083"/>
          <a:stretch>
            <a:fillRect/>
          </a:stretch>
        </p:blipFill>
        <p:spPr>
          <a:xfrm>
            <a:off x="1714500" y="889750"/>
            <a:ext cx="8762999" cy="5736336"/>
          </a:xfrm>
          <a:prstGeom prst="rect">
            <a:avLst/>
          </a:prstGeom>
        </p:spPr>
      </p:pic>
      <p:sp>
        <p:nvSpPr>
          <p:cNvPr id="6" name="TextBox 5">
            <a:extLst>
              <a:ext uri="{FF2B5EF4-FFF2-40B4-BE49-F238E27FC236}">
                <a16:creationId xmlns:a16="http://schemas.microsoft.com/office/drawing/2014/main" id="{9CDC8B52-10B3-30D3-89EB-857D17336728}"/>
              </a:ext>
            </a:extLst>
          </p:cNvPr>
          <p:cNvSpPr txBox="1">
            <a:spLocks noChangeArrowheads="1"/>
          </p:cNvSpPr>
          <p:nvPr/>
        </p:nvSpPr>
        <p:spPr bwMode="auto">
          <a:xfrm>
            <a:off x="5840961" y="5765713"/>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Don Bowers-Island Free Press</a:t>
            </a:r>
          </a:p>
        </p:txBody>
      </p:sp>
    </p:spTree>
    <p:extLst>
      <p:ext uri="{BB962C8B-B14F-4D97-AF65-F5344CB8AC3E}">
        <p14:creationId xmlns:p14="http://schemas.microsoft.com/office/powerpoint/2010/main" val="1566625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A9081-222E-108A-FE7B-2EA4425E3BD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45E4A15-933F-1A0A-6B21-EC91DDF799D9}"/>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1104D24-213F-7540-1763-C656131048FE}"/>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832470-0F84-C183-85E9-84659088974D}"/>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EAB537C0-8EB0-1585-A721-C7656FE16B04}"/>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05A398D-22DA-764A-A983-2F98A6505F6E}"/>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pic>
        <p:nvPicPr>
          <p:cNvPr id="4" name="Picture 3" descr="Map&#10;&#10;AI-generated content may be incorrect.">
            <a:extLst>
              <a:ext uri="{FF2B5EF4-FFF2-40B4-BE49-F238E27FC236}">
                <a16:creationId xmlns:a16="http://schemas.microsoft.com/office/drawing/2014/main" id="{F8132C2E-8D27-94C8-ED9C-9E90F87EE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4400"/>
            <a:ext cx="6808837" cy="5120640"/>
          </a:xfrm>
          <a:prstGeom prst="rect">
            <a:avLst/>
          </a:prstGeom>
        </p:spPr>
      </p:pic>
      <p:pic>
        <p:nvPicPr>
          <p:cNvPr id="3" name="Picture 2" descr="Calendar">
            <a:extLst>
              <a:ext uri="{FF2B5EF4-FFF2-40B4-BE49-F238E27FC236}">
                <a16:creationId xmlns:a16="http://schemas.microsoft.com/office/drawing/2014/main" id="{71FF3801-D9A9-F3F6-4AD5-2565CF520482}"/>
              </a:ext>
            </a:extLst>
          </p:cNvPr>
          <p:cNvPicPr>
            <a:picLocks noChangeAspect="1"/>
          </p:cNvPicPr>
          <p:nvPr/>
        </p:nvPicPr>
        <p:blipFill>
          <a:blip r:embed="rId5">
            <a:extLst>
              <a:ext uri="{28A0092B-C50C-407E-A947-70E740481C1C}">
                <a14:useLocalDpi xmlns:a14="http://schemas.microsoft.com/office/drawing/2010/main" val="0"/>
              </a:ext>
            </a:extLst>
          </a:blip>
          <a:srcRect l="5482" t="-67" r="757" b="1179"/>
          <a:stretch>
            <a:fillRect/>
          </a:stretch>
        </p:blipFill>
        <p:spPr>
          <a:xfrm>
            <a:off x="6851140" y="1168936"/>
            <a:ext cx="5199346" cy="4611568"/>
          </a:xfrm>
          <a:prstGeom prst="rect">
            <a:avLst/>
          </a:prstGeom>
        </p:spPr>
      </p:pic>
    </p:spTree>
    <p:extLst>
      <p:ext uri="{BB962C8B-B14F-4D97-AF65-F5344CB8AC3E}">
        <p14:creationId xmlns:p14="http://schemas.microsoft.com/office/powerpoint/2010/main" val="1687548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93228-C294-9155-E7FF-7A1E8CCA7F0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57D7053-6ABD-E666-F5B2-FC4B369A9E8F}"/>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2A3B512-3037-BFE4-3673-792A2D3CBA56}"/>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C28CBE-73A5-6677-AC4E-2DBCB9A98752}"/>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0722DEC3-586A-3615-7DE8-DDC92413478F}"/>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FEE7E3C-0514-AF2A-54A2-C07E9D996D62}"/>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9" name="TextBox 8">
            <a:extLst>
              <a:ext uri="{FF2B5EF4-FFF2-40B4-BE49-F238E27FC236}">
                <a16:creationId xmlns:a16="http://schemas.microsoft.com/office/drawing/2014/main" id="{DF0E9DB4-683A-D567-3419-4DA045D33D31}"/>
              </a:ext>
            </a:extLst>
          </p:cNvPr>
          <p:cNvSpPr txBox="1"/>
          <p:nvPr/>
        </p:nvSpPr>
        <p:spPr>
          <a:xfrm>
            <a:off x="4451418" y="6106304"/>
            <a:ext cx="6865787" cy="1200329"/>
          </a:xfrm>
          <a:prstGeom prst="rect">
            <a:avLst/>
          </a:prstGeom>
          <a:noFill/>
        </p:spPr>
        <p:txBody>
          <a:bodyPr wrap="square">
            <a:spAutoFit/>
          </a:bodyPr>
          <a:lstStyle/>
          <a:p>
            <a:r>
              <a:rPr lang="en-US" b="1" i="0" dirty="0">
                <a:solidFill>
                  <a:srgbClr val="323540"/>
                </a:solidFill>
                <a:effectLst/>
                <a:latin typeface="Open Sans" panose="020B0606030504020204" pitchFamily="34" charset="0"/>
              </a:rPr>
              <a:t>Photo Source: NC DCM Staff Post Mid-October Nor’easter</a:t>
            </a:r>
          </a:p>
          <a:p>
            <a:r>
              <a:rPr lang="en-US" b="1" i="0" dirty="0">
                <a:solidFill>
                  <a:srgbClr val="323540"/>
                </a:solidFill>
                <a:effectLst/>
                <a:latin typeface="Open Sans" panose="020B0606030504020204" pitchFamily="34" charset="0"/>
              </a:rPr>
              <a:t> </a:t>
            </a:r>
            <a:br>
              <a:rPr lang="en-US" b="1" dirty="0">
                <a:solidFill>
                  <a:srgbClr val="FFFF00"/>
                </a:solidFill>
              </a:rPr>
            </a:br>
            <a:br>
              <a:rPr lang="en-US" dirty="0"/>
            </a:br>
            <a:endParaRPr lang="en-US" dirty="0"/>
          </a:p>
        </p:txBody>
      </p:sp>
      <p:pic>
        <p:nvPicPr>
          <p:cNvPr id="10" name="Picture 9" descr="A picture containing sky, outdoor, nature, way&#10;&#10;AI-generated content may be incorrect.">
            <a:extLst>
              <a:ext uri="{FF2B5EF4-FFF2-40B4-BE49-F238E27FC236}">
                <a16:creationId xmlns:a16="http://schemas.microsoft.com/office/drawing/2014/main" id="{6ED4A086-1D20-1E3B-4486-DF3BDC589C54}"/>
              </a:ext>
            </a:extLst>
          </p:cNvPr>
          <p:cNvPicPr>
            <a:picLocks noChangeAspect="1"/>
          </p:cNvPicPr>
          <p:nvPr/>
        </p:nvPicPr>
        <p:blipFill>
          <a:blip r:embed="rId4">
            <a:extLst>
              <a:ext uri="{28A0092B-C50C-407E-A947-70E740481C1C}">
                <a14:useLocalDpi xmlns:a14="http://schemas.microsoft.com/office/drawing/2010/main" val="0"/>
              </a:ext>
            </a:extLst>
          </a:blip>
          <a:srcRect b="2718"/>
          <a:stretch>
            <a:fillRect/>
          </a:stretch>
        </p:blipFill>
        <p:spPr>
          <a:xfrm>
            <a:off x="59988" y="914400"/>
            <a:ext cx="4331442" cy="5604175"/>
          </a:xfrm>
          <a:prstGeom prst="rect">
            <a:avLst/>
          </a:prstGeom>
        </p:spPr>
      </p:pic>
      <p:pic>
        <p:nvPicPr>
          <p:cNvPr id="13" name="Picture 12" descr="A picture containing sky, outdoor, bedclothes, nature&#10;&#10;AI-generated content may be incorrect.">
            <a:extLst>
              <a:ext uri="{FF2B5EF4-FFF2-40B4-BE49-F238E27FC236}">
                <a16:creationId xmlns:a16="http://schemas.microsoft.com/office/drawing/2014/main" id="{BCC7516C-FA90-571F-5742-468BC9CD2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9425" y="915828"/>
            <a:ext cx="7324580" cy="5120640"/>
          </a:xfrm>
          <a:prstGeom prst="rect">
            <a:avLst/>
          </a:prstGeom>
        </p:spPr>
      </p:pic>
    </p:spTree>
    <p:extLst>
      <p:ext uri="{BB962C8B-B14F-4D97-AF65-F5344CB8AC3E}">
        <p14:creationId xmlns:p14="http://schemas.microsoft.com/office/powerpoint/2010/main" val="4010849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C976-2F7C-9326-BC54-5624E79D8B1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AEC4AC1-AD42-586E-3ADD-1EE8B209E695}"/>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BD9F7CF-1A25-FD79-D26B-BCEC6F44196D}"/>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9CA8E1-2F58-3474-19C3-3CC483979273}"/>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9ECCA4C1-1E78-8D77-A0CB-75ED4581CA28}"/>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258625B-9486-6CD5-CBDD-EE419772AB55}"/>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5" name="TextBox 4">
            <a:extLst>
              <a:ext uri="{FF2B5EF4-FFF2-40B4-BE49-F238E27FC236}">
                <a16:creationId xmlns:a16="http://schemas.microsoft.com/office/drawing/2014/main" id="{2CDF9C9A-3C07-0756-6DCD-D03FB78FE6C7}"/>
              </a:ext>
            </a:extLst>
          </p:cNvPr>
          <p:cNvSpPr txBox="1">
            <a:spLocks noChangeArrowheads="1"/>
          </p:cNvSpPr>
          <p:nvPr/>
        </p:nvSpPr>
        <p:spPr bwMode="auto">
          <a:xfrm>
            <a:off x="2221461" y="5655417"/>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DCM Staff 10/7/25</a:t>
            </a:r>
          </a:p>
        </p:txBody>
      </p:sp>
      <p:sp>
        <p:nvSpPr>
          <p:cNvPr id="6" name="TextBox 5">
            <a:extLst>
              <a:ext uri="{FF2B5EF4-FFF2-40B4-BE49-F238E27FC236}">
                <a16:creationId xmlns:a16="http://schemas.microsoft.com/office/drawing/2014/main" id="{6FC848A0-65AA-0D20-B023-023B265893A3}"/>
              </a:ext>
            </a:extLst>
          </p:cNvPr>
          <p:cNvSpPr txBox="1">
            <a:spLocks noChangeArrowheads="1"/>
          </p:cNvSpPr>
          <p:nvPr/>
        </p:nvSpPr>
        <p:spPr bwMode="auto">
          <a:xfrm>
            <a:off x="2332290" y="5275307"/>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DCM Staff at North End of Figure 8 Island </a:t>
            </a:r>
          </a:p>
          <a:p>
            <a:pPr>
              <a:spcBef>
                <a:spcPct val="0"/>
              </a:spcBef>
              <a:buClrTx/>
              <a:buSzTx/>
              <a:buFontTx/>
              <a:buNone/>
            </a:pPr>
            <a:r>
              <a:rPr lang="en-US" altLang="en-US" sz="2400" b="1" dirty="0">
                <a:solidFill>
                  <a:srgbClr val="FFFF00"/>
                </a:solidFill>
              </a:rPr>
              <a:t>Facing North 10-14-25</a:t>
            </a:r>
          </a:p>
        </p:txBody>
      </p:sp>
      <p:pic>
        <p:nvPicPr>
          <p:cNvPr id="3" name="Picture 2" descr="Map">
            <a:extLst>
              <a:ext uri="{FF2B5EF4-FFF2-40B4-BE49-F238E27FC236}">
                <a16:creationId xmlns:a16="http://schemas.microsoft.com/office/drawing/2014/main" id="{D79BF3C2-B22A-D095-9A5D-AE014BE4DACC}"/>
              </a:ext>
            </a:extLst>
          </p:cNvPr>
          <p:cNvPicPr>
            <a:picLocks noChangeAspect="1"/>
          </p:cNvPicPr>
          <p:nvPr/>
        </p:nvPicPr>
        <p:blipFill>
          <a:blip r:embed="rId4">
            <a:extLst>
              <a:ext uri="{28A0092B-C50C-407E-A947-70E740481C1C}">
                <a14:useLocalDpi xmlns:a14="http://schemas.microsoft.com/office/drawing/2010/main" val="0"/>
              </a:ext>
            </a:extLst>
          </a:blip>
          <a:srcRect b="3826"/>
          <a:stretch>
            <a:fillRect/>
          </a:stretch>
        </p:blipFill>
        <p:spPr>
          <a:xfrm>
            <a:off x="2001993" y="897381"/>
            <a:ext cx="7677935" cy="5669280"/>
          </a:xfrm>
          <a:prstGeom prst="rect">
            <a:avLst/>
          </a:prstGeom>
        </p:spPr>
      </p:pic>
      <p:sp>
        <p:nvSpPr>
          <p:cNvPr id="4" name="TextBox 3">
            <a:extLst>
              <a:ext uri="{FF2B5EF4-FFF2-40B4-BE49-F238E27FC236}">
                <a16:creationId xmlns:a16="http://schemas.microsoft.com/office/drawing/2014/main" id="{EC7A0687-1FB3-09D4-AB55-F9D6EB397CF8}"/>
              </a:ext>
            </a:extLst>
          </p:cNvPr>
          <p:cNvSpPr txBox="1">
            <a:spLocks noChangeArrowheads="1"/>
          </p:cNvSpPr>
          <p:nvPr/>
        </p:nvSpPr>
        <p:spPr bwMode="auto">
          <a:xfrm>
            <a:off x="6028831" y="6505933"/>
            <a:ext cx="6112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000" b="1" dirty="0">
                <a:solidFill>
                  <a:srgbClr val="FFFF00"/>
                </a:solidFill>
              </a:rPr>
              <a:t>Source: CPS, LLC Facing West 10-20-25</a:t>
            </a:r>
          </a:p>
        </p:txBody>
      </p:sp>
    </p:spTree>
    <p:extLst>
      <p:ext uri="{BB962C8B-B14F-4D97-AF65-F5344CB8AC3E}">
        <p14:creationId xmlns:p14="http://schemas.microsoft.com/office/powerpoint/2010/main" val="1221782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6E348-0C2D-1ED8-D25A-27513104263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DF87C9A-819E-EF4F-705F-362281435C69}"/>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9BA2F0-30FE-454E-7E71-E252A8CACC6A}"/>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ED75C-D0CE-AEAB-D2AB-7F7AC31D44F8}"/>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87D602F6-502A-3B55-0C8F-C68BAC43BD5F}"/>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3E1B29E-9B8A-7E8B-7EDF-48DF36AD04A1}"/>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5" name="TextBox 4">
            <a:extLst>
              <a:ext uri="{FF2B5EF4-FFF2-40B4-BE49-F238E27FC236}">
                <a16:creationId xmlns:a16="http://schemas.microsoft.com/office/drawing/2014/main" id="{E31665C4-61C5-4A1C-D4EF-AA7CFC542C50}"/>
              </a:ext>
            </a:extLst>
          </p:cNvPr>
          <p:cNvSpPr txBox="1">
            <a:spLocks noChangeArrowheads="1"/>
          </p:cNvSpPr>
          <p:nvPr/>
        </p:nvSpPr>
        <p:spPr bwMode="auto">
          <a:xfrm>
            <a:off x="2221461" y="5655417"/>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DCM Staff 10/7/25</a:t>
            </a:r>
          </a:p>
        </p:txBody>
      </p:sp>
      <p:pic>
        <p:nvPicPr>
          <p:cNvPr id="4" name="Picture 3">
            <a:extLst>
              <a:ext uri="{FF2B5EF4-FFF2-40B4-BE49-F238E27FC236}">
                <a16:creationId xmlns:a16="http://schemas.microsoft.com/office/drawing/2014/main" id="{982421BA-F9E2-377E-D1A5-17A1B0B28965}"/>
              </a:ext>
            </a:extLst>
          </p:cNvPr>
          <p:cNvPicPr>
            <a:picLocks noChangeAspect="1"/>
          </p:cNvPicPr>
          <p:nvPr/>
        </p:nvPicPr>
        <p:blipFill>
          <a:blip r:embed="rId4"/>
          <a:srcRect t="8889"/>
          <a:stretch>
            <a:fillRect/>
          </a:stretch>
        </p:blipFill>
        <p:spPr>
          <a:xfrm>
            <a:off x="1978033" y="914400"/>
            <a:ext cx="8296505" cy="5669280"/>
          </a:xfrm>
          <a:prstGeom prst="rect">
            <a:avLst/>
          </a:prstGeom>
        </p:spPr>
      </p:pic>
      <p:sp>
        <p:nvSpPr>
          <p:cNvPr id="6" name="TextBox 5">
            <a:extLst>
              <a:ext uri="{FF2B5EF4-FFF2-40B4-BE49-F238E27FC236}">
                <a16:creationId xmlns:a16="http://schemas.microsoft.com/office/drawing/2014/main" id="{5B26E03A-6A36-E474-312B-9C123C834838}"/>
              </a:ext>
            </a:extLst>
          </p:cNvPr>
          <p:cNvSpPr txBox="1">
            <a:spLocks noChangeArrowheads="1"/>
          </p:cNvSpPr>
          <p:nvPr/>
        </p:nvSpPr>
        <p:spPr bwMode="auto">
          <a:xfrm>
            <a:off x="2332290" y="5275307"/>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DCM Staff at North End of Figure 8 Island </a:t>
            </a:r>
          </a:p>
          <a:p>
            <a:pPr>
              <a:spcBef>
                <a:spcPct val="0"/>
              </a:spcBef>
              <a:buClrTx/>
              <a:buSzTx/>
              <a:buFontTx/>
              <a:buNone/>
            </a:pPr>
            <a:r>
              <a:rPr lang="en-US" altLang="en-US" sz="2400" b="1" dirty="0">
                <a:solidFill>
                  <a:srgbClr val="FFFF00"/>
                </a:solidFill>
              </a:rPr>
              <a:t>Facing North 10/13/25</a:t>
            </a:r>
          </a:p>
        </p:txBody>
      </p:sp>
    </p:spTree>
    <p:extLst>
      <p:ext uri="{BB962C8B-B14F-4D97-AF65-F5344CB8AC3E}">
        <p14:creationId xmlns:p14="http://schemas.microsoft.com/office/powerpoint/2010/main" val="1262753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F20B1-0D65-DDE2-2FBC-6AC9B781D659}"/>
            </a:ext>
          </a:extLst>
        </p:cNvPr>
        <p:cNvGrpSpPr/>
        <p:nvPr/>
      </p:nvGrpSpPr>
      <p:grpSpPr>
        <a:xfrm>
          <a:off x="0" y="0"/>
          <a:ext cx="0" cy="0"/>
          <a:chOff x="0" y="0"/>
          <a:chExt cx="0" cy="0"/>
        </a:xfrm>
      </p:grpSpPr>
      <p:pic>
        <p:nvPicPr>
          <p:cNvPr id="4" name="Picture 3" descr="A picture containing sky, outdoor, beach, ocean">
            <a:extLst>
              <a:ext uri="{FF2B5EF4-FFF2-40B4-BE49-F238E27FC236}">
                <a16:creationId xmlns:a16="http://schemas.microsoft.com/office/drawing/2014/main" id="{1DCF67DF-B470-6FA1-E1A3-8632C29659B4}"/>
              </a:ext>
            </a:extLst>
          </p:cNvPr>
          <p:cNvPicPr>
            <a:picLocks noChangeAspect="1"/>
          </p:cNvPicPr>
          <p:nvPr/>
        </p:nvPicPr>
        <p:blipFill>
          <a:blip r:embed="rId3">
            <a:extLst>
              <a:ext uri="{28A0092B-C50C-407E-A947-70E740481C1C}">
                <a14:useLocalDpi xmlns:a14="http://schemas.microsoft.com/office/drawing/2010/main" val="0"/>
              </a:ext>
            </a:extLst>
          </a:blip>
          <a:srcRect t="6160" r="1268" b="2891"/>
          <a:stretch>
            <a:fillRect/>
          </a:stretch>
        </p:blipFill>
        <p:spPr>
          <a:xfrm>
            <a:off x="1911894" y="903735"/>
            <a:ext cx="8329323" cy="5760720"/>
          </a:xfrm>
          <a:prstGeom prst="rect">
            <a:avLst/>
          </a:prstGeom>
        </p:spPr>
      </p:pic>
      <p:sp>
        <p:nvSpPr>
          <p:cNvPr id="7" name="Rectangle 6">
            <a:extLst>
              <a:ext uri="{FF2B5EF4-FFF2-40B4-BE49-F238E27FC236}">
                <a16:creationId xmlns:a16="http://schemas.microsoft.com/office/drawing/2014/main" id="{1DDFDCD3-4320-27A2-58CB-B17E1419E397}"/>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66A0A69-0723-104A-6D60-8566100AEB9A}"/>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FD26AD-1A6D-4C6E-165E-4ADBDBBEB3BE}"/>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F310F78F-800B-211A-9D49-97182E817926}"/>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151AD47-AA22-8686-C708-851FED002749}"/>
              </a:ext>
            </a:extLst>
          </p:cNvPr>
          <p:cNvPicPr>
            <a:picLocks noChangeAspect="1"/>
          </p:cNvPicPr>
          <p:nvPr/>
        </p:nvPicPr>
        <p:blipFill>
          <a:blip r:embed="rId4"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8" name="TextBox 7">
            <a:extLst>
              <a:ext uri="{FF2B5EF4-FFF2-40B4-BE49-F238E27FC236}">
                <a16:creationId xmlns:a16="http://schemas.microsoft.com/office/drawing/2014/main" id="{0D84007A-17C9-70E8-5DC7-385784E31F53}"/>
              </a:ext>
            </a:extLst>
          </p:cNvPr>
          <p:cNvSpPr txBox="1">
            <a:spLocks noChangeArrowheads="1"/>
          </p:cNvSpPr>
          <p:nvPr/>
        </p:nvSpPr>
        <p:spPr bwMode="auto">
          <a:xfrm>
            <a:off x="5076688" y="5625036"/>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err="1">
                <a:solidFill>
                  <a:srgbClr val="FFFF00"/>
                </a:solidFill>
              </a:rPr>
              <a:t>Source:Town</a:t>
            </a:r>
            <a:r>
              <a:rPr lang="en-US" altLang="en-US" sz="2400" b="1" dirty="0">
                <a:solidFill>
                  <a:srgbClr val="FFFF00"/>
                </a:solidFill>
              </a:rPr>
              <a:t> of NTB Staff Photo </a:t>
            </a:r>
          </a:p>
          <a:p>
            <a:pPr>
              <a:spcBef>
                <a:spcPct val="0"/>
              </a:spcBef>
              <a:buClrTx/>
              <a:buSzTx/>
              <a:buFontTx/>
              <a:buNone/>
            </a:pPr>
            <a:r>
              <a:rPr lang="en-US" altLang="en-US" sz="2400" b="1" dirty="0">
                <a:solidFill>
                  <a:srgbClr val="FFFF00"/>
                </a:solidFill>
              </a:rPr>
              <a:t>Facing North 10-27-25</a:t>
            </a:r>
          </a:p>
        </p:txBody>
      </p:sp>
    </p:spTree>
    <p:extLst>
      <p:ext uri="{BB962C8B-B14F-4D97-AF65-F5344CB8AC3E}">
        <p14:creationId xmlns:p14="http://schemas.microsoft.com/office/powerpoint/2010/main" val="1313375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0E98A-771E-87A6-4ACE-AC219887FC4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840B1FC-ED9A-325B-209E-236F95373DCF}"/>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BF3A7-84FD-581E-D7C0-4EFEE0280527}"/>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0777A9-D7F6-7DB8-99D1-C85DEE7E940E}"/>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A292FFFD-5F67-6C72-39EB-98456076D922}"/>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66EE6B6-6E2D-442E-769F-29D54FF3280E}"/>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pic>
        <p:nvPicPr>
          <p:cNvPr id="3" name="Picture 2" descr="A structure on the beach">
            <a:extLst>
              <a:ext uri="{FF2B5EF4-FFF2-40B4-BE49-F238E27FC236}">
                <a16:creationId xmlns:a16="http://schemas.microsoft.com/office/drawing/2014/main" id="{DBB47340-7891-36E1-2846-794931BCA169}"/>
              </a:ext>
            </a:extLst>
          </p:cNvPr>
          <p:cNvPicPr>
            <a:picLocks noChangeAspect="1"/>
          </p:cNvPicPr>
          <p:nvPr/>
        </p:nvPicPr>
        <p:blipFill>
          <a:blip r:embed="rId4">
            <a:extLst>
              <a:ext uri="{28A0092B-C50C-407E-A947-70E740481C1C}">
                <a14:useLocalDpi xmlns:a14="http://schemas.microsoft.com/office/drawing/2010/main" val="0"/>
              </a:ext>
            </a:extLst>
          </a:blip>
          <a:srcRect t="6399" b="1158"/>
          <a:stretch>
            <a:fillRect/>
          </a:stretch>
        </p:blipFill>
        <p:spPr>
          <a:xfrm>
            <a:off x="1994718" y="972920"/>
            <a:ext cx="8036754" cy="5572014"/>
          </a:xfrm>
          <a:prstGeom prst="rect">
            <a:avLst/>
          </a:prstGeom>
        </p:spPr>
      </p:pic>
      <p:sp>
        <p:nvSpPr>
          <p:cNvPr id="5" name="TextBox 4">
            <a:extLst>
              <a:ext uri="{FF2B5EF4-FFF2-40B4-BE49-F238E27FC236}">
                <a16:creationId xmlns:a16="http://schemas.microsoft.com/office/drawing/2014/main" id="{DCF0DCCB-2424-C5DA-F388-1F4BC99C5109}"/>
              </a:ext>
            </a:extLst>
          </p:cNvPr>
          <p:cNvSpPr txBox="1">
            <a:spLocks noChangeArrowheads="1"/>
          </p:cNvSpPr>
          <p:nvPr/>
        </p:nvSpPr>
        <p:spPr bwMode="auto">
          <a:xfrm>
            <a:off x="2221461" y="5655417"/>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DCM Staff 10/7/25</a:t>
            </a:r>
          </a:p>
        </p:txBody>
      </p:sp>
    </p:spTree>
    <p:extLst>
      <p:ext uri="{BB962C8B-B14F-4D97-AF65-F5344CB8AC3E}">
        <p14:creationId xmlns:p14="http://schemas.microsoft.com/office/powerpoint/2010/main" val="298385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75BBF-3F42-BFA0-971C-DB75D033D7F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D2E90D3-EA57-66C8-825B-62046D8113D0}"/>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56534E-4355-260B-5FEA-9A6045588C93}"/>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C02D6A-C52F-DF72-6528-5A4A2C8E204C}"/>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Winter Storms</a:t>
            </a:r>
          </a:p>
        </p:txBody>
      </p:sp>
      <p:sp>
        <p:nvSpPr>
          <p:cNvPr id="19" name="Rectangle 18">
            <a:extLst>
              <a:ext uri="{FF2B5EF4-FFF2-40B4-BE49-F238E27FC236}">
                <a16:creationId xmlns:a16="http://schemas.microsoft.com/office/drawing/2014/main" id="{9A8E28C6-8036-7D63-6D11-0C56DA99D174}"/>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D4295CC-EBDE-CD03-8863-6A882CA898AF}"/>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pic>
        <p:nvPicPr>
          <p:cNvPr id="5" name="Picture 4" descr="Map">
            <a:extLst>
              <a:ext uri="{FF2B5EF4-FFF2-40B4-BE49-F238E27FC236}">
                <a16:creationId xmlns:a16="http://schemas.microsoft.com/office/drawing/2014/main" id="{7102EC1C-B77D-7AA0-158B-E1D0DEA48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48" y="901399"/>
            <a:ext cx="10258394" cy="5394960"/>
          </a:xfrm>
          <a:prstGeom prst="rect">
            <a:avLst/>
          </a:prstGeom>
        </p:spPr>
      </p:pic>
    </p:spTree>
    <p:extLst>
      <p:ext uri="{BB962C8B-B14F-4D97-AF65-F5344CB8AC3E}">
        <p14:creationId xmlns:p14="http://schemas.microsoft.com/office/powerpoint/2010/main" val="3953508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B3A59-0C44-7EEF-64FD-C79085FCE27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BB7CD18-AC68-B706-DEDD-E47000DBF6FD}"/>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E9D1CF-5897-1729-5932-5152AAAA1E37}"/>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808159-E275-98BB-7BB5-F51B8F740471}"/>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AC1703FB-D93E-B5E2-1309-B48EF6A6CAD7}"/>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EB33CF6-27BF-3628-D64C-414FC303811E}"/>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5" name="TextBox 4">
            <a:extLst>
              <a:ext uri="{FF2B5EF4-FFF2-40B4-BE49-F238E27FC236}">
                <a16:creationId xmlns:a16="http://schemas.microsoft.com/office/drawing/2014/main" id="{EE1721AF-74D6-D261-B35B-06F7389EDB74}"/>
              </a:ext>
            </a:extLst>
          </p:cNvPr>
          <p:cNvSpPr txBox="1">
            <a:spLocks noChangeArrowheads="1"/>
          </p:cNvSpPr>
          <p:nvPr/>
        </p:nvSpPr>
        <p:spPr bwMode="auto">
          <a:xfrm>
            <a:off x="2221461" y="5655417"/>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DCM Staff 10/7/25</a:t>
            </a:r>
          </a:p>
        </p:txBody>
      </p:sp>
      <p:pic>
        <p:nvPicPr>
          <p:cNvPr id="4" name="Picture 3">
            <a:extLst>
              <a:ext uri="{FF2B5EF4-FFF2-40B4-BE49-F238E27FC236}">
                <a16:creationId xmlns:a16="http://schemas.microsoft.com/office/drawing/2014/main" id="{4C2F9587-AF80-79C6-C992-E0C98280879E}"/>
              </a:ext>
            </a:extLst>
          </p:cNvPr>
          <p:cNvPicPr>
            <a:picLocks noChangeAspect="1"/>
          </p:cNvPicPr>
          <p:nvPr/>
        </p:nvPicPr>
        <p:blipFill>
          <a:blip r:embed="rId4"/>
          <a:srcRect l="-251" t="9294" r="251" b="2869"/>
          <a:stretch>
            <a:fillRect/>
          </a:stretch>
        </p:blipFill>
        <p:spPr>
          <a:xfrm>
            <a:off x="1380992" y="900421"/>
            <a:ext cx="8589547" cy="5715000"/>
          </a:xfrm>
          <a:prstGeom prst="rect">
            <a:avLst/>
          </a:prstGeom>
        </p:spPr>
      </p:pic>
      <p:sp>
        <p:nvSpPr>
          <p:cNvPr id="6" name="TextBox 5">
            <a:extLst>
              <a:ext uri="{FF2B5EF4-FFF2-40B4-BE49-F238E27FC236}">
                <a16:creationId xmlns:a16="http://schemas.microsoft.com/office/drawing/2014/main" id="{B732640F-605D-07EF-DA90-C98EDC5C77A8}"/>
              </a:ext>
            </a:extLst>
          </p:cNvPr>
          <p:cNvSpPr txBox="1">
            <a:spLocks noChangeArrowheads="1"/>
          </p:cNvSpPr>
          <p:nvPr/>
        </p:nvSpPr>
        <p:spPr bwMode="auto">
          <a:xfrm>
            <a:off x="1443658" y="5795089"/>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Don Bowers-Island Free Press</a:t>
            </a:r>
          </a:p>
        </p:txBody>
      </p:sp>
    </p:spTree>
    <p:extLst>
      <p:ext uri="{BB962C8B-B14F-4D97-AF65-F5344CB8AC3E}">
        <p14:creationId xmlns:p14="http://schemas.microsoft.com/office/powerpoint/2010/main" val="3840439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47BE8-9334-4EEF-BFA1-6ED85EDA11A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DE1A637-B550-ACC6-095F-38C34E46A509}"/>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23112D-79C7-5FC6-7B46-10396976FBFC}"/>
              </a:ext>
            </a:extLst>
          </p:cNvPr>
          <p:cNvSpPr/>
          <p:nvPr/>
        </p:nvSpPr>
        <p:spPr>
          <a:xfrm flipH="1">
            <a:off x="0" y="-184417"/>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A96E0E-9FED-201C-51D5-3310481399F0}"/>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Oceanfront Home Collapses on Hatteras Island 2025</a:t>
            </a:r>
          </a:p>
        </p:txBody>
      </p:sp>
      <p:sp>
        <p:nvSpPr>
          <p:cNvPr id="19" name="Rectangle 18">
            <a:extLst>
              <a:ext uri="{FF2B5EF4-FFF2-40B4-BE49-F238E27FC236}">
                <a16:creationId xmlns:a16="http://schemas.microsoft.com/office/drawing/2014/main" id="{08A09AD6-5B85-ADCB-4E51-C894798797F6}"/>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98EBB61-7C0C-85E6-32E1-9AAC7D63E252}"/>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8" name="TextBox 7">
            <a:extLst>
              <a:ext uri="{FF2B5EF4-FFF2-40B4-BE49-F238E27FC236}">
                <a16:creationId xmlns:a16="http://schemas.microsoft.com/office/drawing/2014/main" id="{F620B7B5-FE36-62F6-7DAB-D81DD98997D2}"/>
              </a:ext>
            </a:extLst>
          </p:cNvPr>
          <p:cNvSpPr txBox="1">
            <a:spLocks noChangeArrowheads="1"/>
          </p:cNvSpPr>
          <p:nvPr/>
        </p:nvSpPr>
        <p:spPr bwMode="auto">
          <a:xfrm>
            <a:off x="-12824" y="6064204"/>
            <a:ext cx="80342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323540"/>
                </a:solidFill>
              </a:rPr>
              <a:t>Source: </a:t>
            </a:r>
            <a:r>
              <a:rPr lang="en-US" altLang="en-US" sz="2400" b="1" i="1" dirty="0">
                <a:solidFill>
                  <a:srgbClr val="323540"/>
                </a:solidFill>
              </a:rPr>
              <a:t>Joy Crist and Don Bowers-Island Free Press</a:t>
            </a:r>
          </a:p>
        </p:txBody>
      </p:sp>
      <p:sp>
        <p:nvSpPr>
          <p:cNvPr id="9" name="TextBox 8">
            <a:extLst>
              <a:ext uri="{FF2B5EF4-FFF2-40B4-BE49-F238E27FC236}">
                <a16:creationId xmlns:a16="http://schemas.microsoft.com/office/drawing/2014/main" id="{5BBA533E-7D49-420D-8BEC-2E5C32174003}"/>
              </a:ext>
            </a:extLst>
          </p:cNvPr>
          <p:cNvSpPr txBox="1"/>
          <p:nvPr/>
        </p:nvSpPr>
        <p:spPr>
          <a:xfrm>
            <a:off x="38888" y="950963"/>
            <a:ext cx="7296327" cy="7042954"/>
          </a:xfrm>
          <a:prstGeom prst="rect">
            <a:avLst/>
          </a:prstGeom>
          <a:noFill/>
        </p:spPr>
        <p:txBody>
          <a:bodyPr wrap="square">
            <a:spAutoFit/>
          </a:bodyPr>
          <a:lstStyle/>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46006 Cottage Avenue, Buxton</a:t>
            </a:r>
            <a:r>
              <a:rPr lang="en-US" b="0" i="0" dirty="0">
                <a:solidFill>
                  <a:srgbClr val="000000"/>
                </a:solidFill>
                <a:effectLst/>
                <a:latin typeface="Roboto" panose="02000000000000000000" pitchFamily="2" charset="0"/>
              </a:rPr>
              <a:t> – Collapsed on October 18.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23047 G.A. Kohler Court, Rodanthe</a:t>
            </a:r>
            <a:r>
              <a:rPr lang="en-US" b="0" i="0" dirty="0">
                <a:solidFill>
                  <a:srgbClr val="000000"/>
                </a:solidFill>
                <a:effectLst/>
                <a:latin typeface="Roboto" panose="02000000000000000000" pitchFamily="2" charset="0"/>
              </a:rPr>
              <a:t> – Collapsed on October 3.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46221 Tower Circle Road, Buxton</a:t>
            </a:r>
            <a:r>
              <a:rPr lang="en-US" b="0" i="0" dirty="0">
                <a:solidFill>
                  <a:srgbClr val="000000"/>
                </a:solidFill>
                <a:effectLst/>
                <a:latin typeface="Roboto" panose="02000000000000000000" pitchFamily="2" charset="0"/>
              </a:rPr>
              <a:t> – Collapsed on October 2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46207 Tower Circle Road, Buxton</a:t>
            </a:r>
            <a:r>
              <a:rPr lang="en-US" b="0" i="0" dirty="0">
                <a:solidFill>
                  <a:srgbClr val="000000"/>
                </a:solidFill>
                <a:effectLst/>
                <a:latin typeface="Roboto" panose="02000000000000000000" pitchFamily="2" charset="0"/>
              </a:rPr>
              <a:t> – Collapsed on October 1.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46203 Tower Circle Road, Buxton</a:t>
            </a:r>
            <a:r>
              <a:rPr lang="en-US" b="0" i="0" dirty="0">
                <a:solidFill>
                  <a:srgbClr val="000000"/>
                </a:solidFill>
                <a:effectLst/>
                <a:latin typeface="Roboto" panose="02000000000000000000" pitchFamily="2" charset="0"/>
              </a:rPr>
              <a:t> – Collapsed on September 30.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46001 Cottage Avenue, Buxton</a:t>
            </a:r>
            <a:r>
              <a:rPr lang="en-US" b="0" i="0" dirty="0">
                <a:solidFill>
                  <a:srgbClr val="000000"/>
                </a:solidFill>
                <a:effectLst/>
                <a:latin typeface="Roboto" panose="02000000000000000000" pitchFamily="2" charset="0"/>
              </a:rPr>
              <a:t> – Collapsed on September 30.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46002 Cottage Avenue, Buxton</a:t>
            </a:r>
            <a:r>
              <a:rPr lang="en-US" b="0" i="0" dirty="0">
                <a:solidFill>
                  <a:srgbClr val="000000"/>
                </a:solidFill>
                <a:effectLst/>
                <a:latin typeface="Roboto" panose="02000000000000000000" pitchFamily="2" charset="0"/>
              </a:rPr>
              <a:t> – Collapsed on September 30.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46007 Cottage Avenue, Buxton</a:t>
            </a:r>
            <a:r>
              <a:rPr lang="en-US" b="0" i="0" dirty="0">
                <a:solidFill>
                  <a:srgbClr val="000000"/>
                </a:solidFill>
                <a:effectLst/>
                <a:latin typeface="Roboto" panose="02000000000000000000" pitchFamily="2" charset="0"/>
              </a:rPr>
              <a:t> – Collapsed on September 30.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46209 Tower Circle Road, Buxton</a:t>
            </a:r>
            <a:r>
              <a:rPr lang="en-US" b="0" i="0" dirty="0">
                <a:solidFill>
                  <a:srgbClr val="000000"/>
                </a:solidFill>
                <a:effectLst/>
                <a:latin typeface="Roboto" panose="02000000000000000000" pitchFamily="2" charset="0"/>
              </a:rPr>
              <a:t> – Collapsed on September 30.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46211 Tower Circle Road, Buxton</a:t>
            </a:r>
            <a:r>
              <a:rPr lang="en-US" b="0" i="0" dirty="0">
                <a:solidFill>
                  <a:srgbClr val="000000"/>
                </a:solidFill>
                <a:effectLst/>
                <a:latin typeface="Roboto" panose="02000000000000000000" pitchFamily="2" charset="0"/>
              </a:rPr>
              <a:t> – Collapsed on September 30.  </a:t>
            </a:r>
          </a:p>
          <a:p>
            <a:pPr algn="l">
              <a:spcAft>
                <a:spcPts val="150"/>
              </a:spcAft>
              <a:buFont typeface="Arial" panose="020B0604020202020204" pitchFamily="34" charset="0"/>
              <a:buChar char="•"/>
            </a:pPr>
            <a:r>
              <a:rPr lang="en-US" b="1" i="0" dirty="0">
                <a:solidFill>
                  <a:srgbClr val="000000"/>
                </a:solidFill>
                <a:effectLst/>
                <a:latin typeface="Roboto" panose="02000000000000000000" pitchFamily="2" charset="0"/>
              </a:rPr>
              <a:t>46227 Tower Circle Road, Buxton</a:t>
            </a:r>
            <a:r>
              <a:rPr lang="en-US" b="0" i="0" dirty="0">
                <a:solidFill>
                  <a:srgbClr val="000000"/>
                </a:solidFill>
                <a:effectLst/>
                <a:latin typeface="Roboto" panose="02000000000000000000" pitchFamily="2" charset="0"/>
              </a:rPr>
              <a:t> – Collapsed on September 16.</a:t>
            </a:r>
          </a:p>
          <a:p>
            <a:pPr algn="l">
              <a:spcAft>
                <a:spcPts val="150"/>
              </a:spcAft>
              <a:buFont typeface="Arial" panose="020B0604020202020204" pitchFamily="34" charset="0"/>
              <a:buChar char="•"/>
            </a:pPr>
            <a:r>
              <a:rPr lang="en-US" b="1" dirty="0">
                <a:solidFill>
                  <a:srgbClr val="000000"/>
                </a:solidFill>
                <a:latin typeface="Roboto" panose="02000000000000000000" pitchFamily="2" charset="0"/>
              </a:rPr>
              <a:t>46002 Ocean Drive, Buxton</a:t>
            </a:r>
            <a:r>
              <a:rPr lang="en-US" dirty="0">
                <a:solidFill>
                  <a:srgbClr val="000000"/>
                </a:solidFill>
                <a:latin typeface="Roboto" panose="02000000000000000000" pitchFamily="2" charset="0"/>
              </a:rPr>
              <a:t> – Collapsed on October 28.</a:t>
            </a:r>
          </a:p>
          <a:p>
            <a:pPr>
              <a:spcAft>
                <a:spcPts val="150"/>
              </a:spcAft>
              <a:buFont typeface="Arial" panose="020B0604020202020204" pitchFamily="34" charset="0"/>
              <a:buChar char="•"/>
            </a:pPr>
            <a:r>
              <a:rPr lang="en-US" b="1" dirty="0"/>
              <a:t>46223 Tower Circle Road, </a:t>
            </a:r>
            <a:r>
              <a:rPr lang="en-US" b="1" dirty="0">
                <a:solidFill>
                  <a:srgbClr val="000000"/>
                </a:solidFill>
                <a:latin typeface="Roboto" panose="02000000000000000000" pitchFamily="2" charset="0"/>
              </a:rPr>
              <a:t>Buxton </a:t>
            </a:r>
            <a:r>
              <a:rPr lang="en-US" dirty="0">
                <a:solidFill>
                  <a:srgbClr val="000000"/>
                </a:solidFill>
                <a:latin typeface="Roboto" panose="02000000000000000000" pitchFamily="2" charset="0"/>
              </a:rPr>
              <a:t>– Collapsed on October 28.</a:t>
            </a:r>
          </a:p>
          <a:p>
            <a:pPr>
              <a:spcAft>
                <a:spcPts val="150"/>
              </a:spcAft>
              <a:buFont typeface="Arial" panose="020B0604020202020204" pitchFamily="34" charset="0"/>
              <a:buChar char="•"/>
            </a:pPr>
            <a:r>
              <a:rPr lang="en-US" b="1" dirty="0"/>
              <a:t>46003 Ocean Drive, Buxton </a:t>
            </a:r>
            <a:r>
              <a:rPr lang="en-US" dirty="0">
                <a:solidFill>
                  <a:srgbClr val="000000"/>
                </a:solidFill>
                <a:latin typeface="Roboto" panose="02000000000000000000" pitchFamily="2" charset="0"/>
              </a:rPr>
              <a:t>– Collapsed on October 28.</a:t>
            </a:r>
          </a:p>
          <a:p>
            <a:pPr>
              <a:spcAft>
                <a:spcPts val="150"/>
              </a:spcAft>
              <a:buFont typeface="Arial" panose="020B0604020202020204" pitchFamily="34" charset="0"/>
              <a:buChar char="•"/>
            </a:pPr>
            <a:r>
              <a:rPr lang="en-US" b="1" dirty="0"/>
              <a:t>46016 Cottage Avenue, Buxton </a:t>
            </a:r>
            <a:r>
              <a:rPr lang="en-US" dirty="0">
                <a:solidFill>
                  <a:srgbClr val="000000"/>
                </a:solidFill>
                <a:latin typeface="Roboto" panose="02000000000000000000" pitchFamily="2" charset="0"/>
              </a:rPr>
              <a:t>– Collapsed on October 28.</a:t>
            </a:r>
          </a:p>
          <a:p>
            <a:pPr>
              <a:spcAft>
                <a:spcPts val="1950"/>
              </a:spcAft>
              <a:buFont typeface="Arial" panose="020B0604020202020204" pitchFamily="34" charset="0"/>
              <a:buChar char="•"/>
            </a:pPr>
            <a:r>
              <a:rPr lang="en-US" b="1" dirty="0"/>
              <a:t>46213 Tower Circle Road, Buxton </a:t>
            </a:r>
            <a:r>
              <a:rPr lang="en-US" dirty="0">
                <a:solidFill>
                  <a:srgbClr val="000000"/>
                </a:solidFill>
                <a:latin typeface="Roboto" panose="02000000000000000000" pitchFamily="2" charset="0"/>
              </a:rPr>
              <a:t>–</a:t>
            </a:r>
            <a:r>
              <a:rPr lang="en-US" b="1" dirty="0"/>
              <a:t> </a:t>
            </a:r>
            <a:r>
              <a:rPr lang="en-US" dirty="0">
                <a:solidFill>
                  <a:srgbClr val="000000"/>
                </a:solidFill>
                <a:latin typeface="Roboto" panose="02000000000000000000" pitchFamily="2" charset="0"/>
              </a:rPr>
              <a:t>Collapsed on October 28.</a:t>
            </a:r>
          </a:p>
          <a:p>
            <a:pPr>
              <a:spcAft>
                <a:spcPts val="1950"/>
              </a:spcAft>
              <a:buFont typeface="Arial" panose="020B0604020202020204" pitchFamily="34" charset="0"/>
              <a:buChar char="•"/>
            </a:pPr>
            <a:endParaRPr lang="en-US" dirty="0">
              <a:solidFill>
                <a:srgbClr val="000000"/>
              </a:solidFill>
              <a:latin typeface="Roboto" panose="02000000000000000000" pitchFamily="2" charset="0"/>
            </a:endParaRPr>
          </a:p>
          <a:p>
            <a:pPr>
              <a:spcAft>
                <a:spcPts val="1950"/>
              </a:spcAft>
              <a:buFont typeface="Arial" panose="020B0604020202020204" pitchFamily="34" charset="0"/>
              <a:buChar char="•"/>
            </a:pPr>
            <a:endParaRPr lang="en-US" dirty="0">
              <a:solidFill>
                <a:srgbClr val="000000"/>
              </a:solidFill>
              <a:latin typeface="Roboto" panose="02000000000000000000" pitchFamily="2" charset="0"/>
            </a:endParaRPr>
          </a:p>
          <a:p>
            <a:pPr>
              <a:spcAft>
                <a:spcPts val="1950"/>
              </a:spcAft>
              <a:buFont typeface="Arial" panose="020B0604020202020204" pitchFamily="34" charset="0"/>
              <a:buChar char="•"/>
            </a:pPr>
            <a:endParaRPr lang="en-US" b="0" i="0" dirty="0">
              <a:solidFill>
                <a:srgbClr val="000000"/>
              </a:solidFill>
              <a:effectLst/>
              <a:latin typeface="Roboto" panose="02000000000000000000" pitchFamily="2" charset="0"/>
            </a:endParaRPr>
          </a:p>
          <a:p>
            <a:pPr>
              <a:spcAft>
                <a:spcPts val="1950"/>
              </a:spcAft>
            </a:pPr>
            <a:endParaRPr lang="en-US" dirty="0"/>
          </a:p>
        </p:txBody>
      </p:sp>
      <p:pic>
        <p:nvPicPr>
          <p:cNvPr id="1028" name="Picture 4">
            <a:extLst>
              <a:ext uri="{FF2B5EF4-FFF2-40B4-BE49-F238E27FC236}">
                <a16:creationId xmlns:a16="http://schemas.microsoft.com/office/drawing/2014/main" id="{275DAD78-AE21-1764-4F09-DA670313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552" y="1124715"/>
            <a:ext cx="5242560"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021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0EE4E-4233-BC20-2C87-0D269ED4D69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63590CE-810B-99C0-F4D2-78960733DC48}"/>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6200E8-1A22-5FED-15CA-20332F00F366}"/>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A00687-279F-0BD4-2370-ECCE4E79CF4E}"/>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DFADE096-A113-F784-BA46-0D75CBC60803}"/>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2035A28-85DC-19E2-524E-2F4B7BA926C7}"/>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5" name="TextBox 4">
            <a:extLst>
              <a:ext uri="{FF2B5EF4-FFF2-40B4-BE49-F238E27FC236}">
                <a16:creationId xmlns:a16="http://schemas.microsoft.com/office/drawing/2014/main" id="{572E7943-6859-477D-E58C-0D075EAF5BB4}"/>
              </a:ext>
            </a:extLst>
          </p:cNvPr>
          <p:cNvSpPr txBox="1">
            <a:spLocks noChangeArrowheads="1"/>
          </p:cNvSpPr>
          <p:nvPr/>
        </p:nvSpPr>
        <p:spPr bwMode="auto">
          <a:xfrm>
            <a:off x="2221461" y="5655417"/>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DCM Staff 10/7/25</a:t>
            </a:r>
          </a:p>
        </p:txBody>
      </p:sp>
      <p:sp>
        <p:nvSpPr>
          <p:cNvPr id="6" name="TextBox 5">
            <a:extLst>
              <a:ext uri="{FF2B5EF4-FFF2-40B4-BE49-F238E27FC236}">
                <a16:creationId xmlns:a16="http://schemas.microsoft.com/office/drawing/2014/main" id="{51D9F107-DF7C-4F8B-AC34-F41D08AF84CF}"/>
              </a:ext>
            </a:extLst>
          </p:cNvPr>
          <p:cNvSpPr txBox="1">
            <a:spLocks noChangeArrowheads="1"/>
          </p:cNvSpPr>
          <p:nvPr/>
        </p:nvSpPr>
        <p:spPr bwMode="auto">
          <a:xfrm>
            <a:off x="1443658" y="5795089"/>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Don Bowers-Island Free Press</a:t>
            </a:r>
          </a:p>
        </p:txBody>
      </p:sp>
      <p:pic>
        <p:nvPicPr>
          <p:cNvPr id="3" name="Picture 2">
            <a:extLst>
              <a:ext uri="{FF2B5EF4-FFF2-40B4-BE49-F238E27FC236}">
                <a16:creationId xmlns:a16="http://schemas.microsoft.com/office/drawing/2014/main" id="{1CA96F25-4C6A-DAE0-DB54-3CF28918826A}"/>
              </a:ext>
            </a:extLst>
          </p:cNvPr>
          <p:cNvPicPr>
            <a:picLocks noChangeAspect="1"/>
          </p:cNvPicPr>
          <p:nvPr/>
        </p:nvPicPr>
        <p:blipFill>
          <a:blip r:embed="rId4"/>
          <a:srcRect t="1577"/>
          <a:stretch>
            <a:fillRect/>
          </a:stretch>
        </p:blipFill>
        <p:spPr>
          <a:xfrm>
            <a:off x="1643195" y="914400"/>
            <a:ext cx="8483121" cy="5667101"/>
          </a:xfrm>
          <a:prstGeom prst="rect">
            <a:avLst/>
          </a:prstGeom>
        </p:spPr>
      </p:pic>
      <p:sp>
        <p:nvSpPr>
          <p:cNvPr id="8" name="TextBox 7">
            <a:extLst>
              <a:ext uri="{FF2B5EF4-FFF2-40B4-BE49-F238E27FC236}">
                <a16:creationId xmlns:a16="http://schemas.microsoft.com/office/drawing/2014/main" id="{B9EE5479-8959-4B3F-AC47-B06BB3F0A031}"/>
              </a:ext>
            </a:extLst>
          </p:cNvPr>
          <p:cNvSpPr txBox="1">
            <a:spLocks noChangeArrowheads="1"/>
          </p:cNvSpPr>
          <p:nvPr/>
        </p:nvSpPr>
        <p:spPr bwMode="auto">
          <a:xfrm>
            <a:off x="5374171" y="5772796"/>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a:t>
            </a:r>
          </a:p>
          <a:p>
            <a:pPr>
              <a:spcBef>
                <a:spcPct val="0"/>
              </a:spcBef>
              <a:buClrTx/>
              <a:buSzTx/>
              <a:buFontTx/>
              <a:buNone/>
            </a:pPr>
            <a:r>
              <a:rPr lang="en-US" altLang="en-US" sz="2400" b="1" i="1" dirty="0">
                <a:solidFill>
                  <a:srgbClr val="FFFF00"/>
                </a:solidFill>
              </a:rPr>
              <a:t>Don Bowers-Island Free Press</a:t>
            </a:r>
          </a:p>
        </p:txBody>
      </p:sp>
    </p:spTree>
    <p:extLst>
      <p:ext uri="{BB962C8B-B14F-4D97-AF65-F5344CB8AC3E}">
        <p14:creationId xmlns:p14="http://schemas.microsoft.com/office/powerpoint/2010/main" val="1046142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CBA1F-74F0-0494-28CA-09571B52561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7881D22-B2CC-6588-5B4A-8C028F382EAB}"/>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D3038-F8BC-4813-34B4-2EB671E4D173}"/>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C921FE-CDB2-ACD3-788B-2CC77B834901}"/>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Storms and King Tides</a:t>
            </a:r>
          </a:p>
        </p:txBody>
      </p:sp>
      <p:sp>
        <p:nvSpPr>
          <p:cNvPr id="19" name="Rectangle 18">
            <a:extLst>
              <a:ext uri="{FF2B5EF4-FFF2-40B4-BE49-F238E27FC236}">
                <a16:creationId xmlns:a16="http://schemas.microsoft.com/office/drawing/2014/main" id="{94B73B66-729B-0850-56BE-773C7ADF286D}"/>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9DE582D-EA45-BEC7-4C9B-5FF2E8ABDA98}"/>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pic>
        <p:nvPicPr>
          <p:cNvPr id="13" name="Picture 12" descr="A picture containing sky, outdoor, transport, construction&#10;&#10;AI-generated content may be incorrect.">
            <a:extLst>
              <a:ext uri="{FF2B5EF4-FFF2-40B4-BE49-F238E27FC236}">
                <a16:creationId xmlns:a16="http://schemas.microsoft.com/office/drawing/2014/main" id="{937CFA27-9CF1-1352-C905-AE9D21FFF70C}"/>
              </a:ext>
            </a:extLst>
          </p:cNvPr>
          <p:cNvPicPr>
            <a:picLocks noChangeAspect="1"/>
          </p:cNvPicPr>
          <p:nvPr/>
        </p:nvPicPr>
        <p:blipFill>
          <a:blip r:embed="rId4">
            <a:extLst>
              <a:ext uri="{28A0092B-C50C-407E-A947-70E740481C1C}">
                <a14:useLocalDpi xmlns:a14="http://schemas.microsoft.com/office/drawing/2010/main" val="0"/>
              </a:ext>
            </a:extLst>
          </a:blip>
          <a:srcRect t="4265"/>
          <a:stretch>
            <a:fillRect/>
          </a:stretch>
        </p:blipFill>
        <p:spPr>
          <a:xfrm>
            <a:off x="547699" y="1010838"/>
            <a:ext cx="10414164" cy="5515031"/>
          </a:xfrm>
          <a:prstGeom prst="rect">
            <a:avLst/>
          </a:prstGeom>
        </p:spPr>
      </p:pic>
      <p:sp>
        <p:nvSpPr>
          <p:cNvPr id="15" name="TextBox 14">
            <a:extLst>
              <a:ext uri="{FF2B5EF4-FFF2-40B4-BE49-F238E27FC236}">
                <a16:creationId xmlns:a16="http://schemas.microsoft.com/office/drawing/2014/main" id="{03AF7206-6DD3-4BD9-FF24-F4BACD115165}"/>
              </a:ext>
            </a:extLst>
          </p:cNvPr>
          <p:cNvSpPr txBox="1"/>
          <p:nvPr/>
        </p:nvSpPr>
        <p:spPr>
          <a:xfrm>
            <a:off x="644519" y="6106304"/>
            <a:ext cx="6135700" cy="369332"/>
          </a:xfrm>
          <a:prstGeom prst="rect">
            <a:avLst/>
          </a:prstGeom>
          <a:noFill/>
        </p:spPr>
        <p:txBody>
          <a:bodyPr wrap="square">
            <a:spAutoFit/>
          </a:bodyPr>
          <a:lstStyle/>
          <a:p>
            <a:pPr>
              <a:spcBef>
                <a:spcPct val="0"/>
              </a:spcBef>
              <a:buClrTx/>
              <a:buSzTx/>
              <a:buFontTx/>
              <a:buNone/>
            </a:pPr>
            <a:r>
              <a:rPr lang="en-US" altLang="en-US" sz="1800" b="1" dirty="0">
                <a:solidFill>
                  <a:srgbClr val="FFFF00"/>
                </a:solidFill>
              </a:rPr>
              <a:t>Source: </a:t>
            </a:r>
            <a:r>
              <a:rPr lang="en-US" altLang="en-US" sz="1800" b="1" i="1" dirty="0">
                <a:solidFill>
                  <a:srgbClr val="FFFF00"/>
                </a:solidFill>
              </a:rPr>
              <a:t>Don Bowers-Island Free Press</a:t>
            </a:r>
          </a:p>
        </p:txBody>
      </p:sp>
    </p:spTree>
    <p:extLst>
      <p:ext uri="{BB962C8B-B14F-4D97-AF65-F5344CB8AC3E}">
        <p14:creationId xmlns:p14="http://schemas.microsoft.com/office/powerpoint/2010/main" val="113920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B122-23AA-A900-A366-C86182296BE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F1AB056-AD23-19FD-AFBC-7CDC96FC6DDD}"/>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6151C9-55CE-2DC9-ADC2-5BD6BE7351CE}"/>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4BFAC3-71D2-5125-01F8-5978F297B1C1}"/>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Unnamed Winter Storms</a:t>
            </a:r>
          </a:p>
        </p:txBody>
      </p:sp>
      <p:sp>
        <p:nvSpPr>
          <p:cNvPr id="19" name="Rectangle 18">
            <a:extLst>
              <a:ext uri="{FF2B5EF4-FFF2-40B4-BE49-F238E27FC236}">
                <a16:creationId xmlns:a16="http://schemas.microsoft.com/office/drawing/2014/main" id="{E28B5848-C3E8-7EE2-CB5C-6CA0321D32B6}"/>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E6D61D2-7D3A-2E00-DDD8-1E82AE4E37BC}"/>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pic>
        <p:nvPicPr>
          <p:cNvPr id="3" name="Picture 2" descr="A picture containing outdoor, water, sky, nature&#10;&#10;AI-generated content may be incorrect.">
            <a:extLst>
              <a:ext uri="{FF2B5EF4-FFF2-40B4-BE49-F238E27FC236}">
                <a16:creationId xmlns:a16="http://schemas.microsoft.com/office/drawing/2014/main" id="{4D7CB8BB-C7AB-885C-FB5C-38F53165ECBE}"/>
              </a:ext>
            </a:extLst>
          </p:cNvPr>
          <p:cNvPicPr>
            <a:picLocks noChangeAspect="1"/>
          </p:cNvPicPr>
          <p:nvPr/>
        </p:nvPicPr>
        <p:blipFill>
          <a:blip r:embed="rId4">
            <a:extLst>
              <a:ext uri="{28A0092B-C50C-407E-A947-70E740481C1C}">
                <a14:useLocalDpi xmlns:a14="http://schemas.microsoft.com/office/drawing/2010/main" val="0"/>
              </a:ext>
            </a:extLst>
          </a:blip>
          <a:srcRect t="2869"/>
          <a:stretch>
            <a:fillRect/>
          </a:stretch>
        </p:blipFill>
        <p:spPr>
          <a:xfrm>
            <a:off x="2016600" y="914400"/>
            <a:ext cx="8158800" cy="5669280"/>
          </a:xfrm>
          <a:prstGeom prst="rect">
            <a:avLst/>
          </a:prstGeom>
        </p:spPr>
      </p:pic>
      <p:sp>
        <p:nvSpPr>
          <p:cNvPr id="4" name="TextBox 3">
            <a:extLst>
              <a:ext uri="{FF2B5EF4-FFF2-40B4-BE49-F238E27FC236}">
                <a16:creationId xmlns:a16="http://schemas.microsoft.com/office/drawing/2014/main" id="{302C4F49-EC34-B39B-17B7-4BB6DCB9B1FF}"/>
              </a:ext>
            </a:extLst>
          </p:cNvPr>
          <p:cNvSpPr txBox="1">
            <a:spLocks noChangeArrowheads="1"/>
          </p:cNvSpPr>
          <p:nvPr/>
        </p:nvSpPr>
        <p:spPr bwMode="auto">
          <a:xfrm>
            <a:off x="6249544" y="5652776"/>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bg2"/>
                </a:solidFill>
                <a:latin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bg2"/>
                </a:solidFill>
                <a:latin typeface="Arial" panose="020B0604020202020204" pitchFamily="34" charset="0"/>
              </a:defRPr>
            </a:lvl9pPr>
          </a:lstStyle>
          <a:p>
            <a:pPr>
              <a:spcBef>
                <a:spcPct val="0"/>
              </a:spcBef>
              <a:buClrTx/>
              <a:buSzTx/>
              <a:buFontTx/>
              <a:buNone/>
            </a:pPr>
            <a:r>
              <a:rPr lang="en-US" altLang="en-US" sz="2400" b="1" dirty="0">
                <a:solidFill>
                  <a:srgbClr val="FFFF00"/>
                </a:solidFill>
              </a:rPr>
              <a:t>Photo Source: CPS, LLC</a:t>
            </a:r>
          </a:p>
          <a:p>
            <a:pPr>
              <a:spcBef>
                <a:spcPct val="0"/>
              </a:spcBef>
              <a:buClrTx/>
              <a:buSzTx/>
              <a:buFontTx/>
              <a:buNone/>
            </a:pPr>
            <a:r>
              <a:rPr lang="en-US" altLang="en-US" sz="2400" b="1" dirty="0">
                <a:solidFill>
                  <a:srgbClr val="FFFF00"/>
                </a:solidFill>
              </a:rPr>
              <a:t>Facing North 1-21-25</a:t>
            </a:r>
          </a:p>
        </p:txBody>
      </p:sp>
    </p:spTree>
    <p:extLst>
      <p:ext uri="{BB962C8B-B14F-4D97-AF65-F5344CB8AC3E}">
        <p14:creationId xmlns:p14="http://schemas.microsoft.com/office/powerpoint/2010/main" val="3890810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530BD-2E3F-5202-49E6-E144936566F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F830CEB-9002-68D3-1780-DA044C2EE89B}"/>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94932B-A337-6AA1-C424-BD79B18876FB}"/>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E77055-1AD9-1B62-3641-A153847D32C6}"/>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King Tides</a:t>
            </a:r>
          </a:p>
        </p:txBody>
      </p:sp>
      <p:sp>
        <p:nvSpPr>
          <p:cNvPr id="19" name="Rectangle 18">
            <a:extLst>
              <a:ext uri="{FF2B5EF4-FFF2-40B4-BE49-F238E27FC236}">
                <a16:creationId xmlns:a16="http://schemas.microsoft.com/office/drawing/2014/main" id="{74272D03-5104-3D5E-FEF5-B7F44DD9B279}"/>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7F85F6F-04BC-EB4F-10BC-CEB0BE6D6F6B}"/>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pic>
        <p:nvPicPr>
          <p:cNvPr id="4" name="Picture 3" descr="A picture containing outdoor, sky&#10;&#10;AI-generated content may be incorrect.">
            <a:extLst>
              <a:ext uri="{FF2B5EF4-FFF2-40B4-BE49-F238E27FC236}">
                <a16:creationId xmlns:a16="http://schemas.microsoft.com/office/drawing/2014/main" id="{A0640CD0-52E1-96E1-1D93-3AEBC3AD1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7104"/>
            <a:ext cx="6583680" cy="4937760"/>
          </a:xfrm>
          <a:prstGeom prst="rect">
            <a:avLst/>
          </a:prstGeom>
        </p:spPr>
      </p:pic>
      <p:sp>
        <p:nvSpPr>
          <p:cNvPr id="6" name="TextBox 5">
            <a:extLst>
              <a:ext uri="{FF2B5EF4-FFF2-40B4-BE49-F238E27FC236}">
                <a16:creationId xmlns:a16="http://schemas.microsoft.com/office/drawing/2014/main" id="{F7CA5EA6-3D84-8A17-690E-047096E2A9D5}"/>
              </a:ext>
            </a:extLst>
          </p:cNvPr>
          <p:cNvSpPr txBox="1"/>
          <p:nvPr/>
        </p:nvSpPr>
        <p:spPr>
          <a:xfrm>
            <a:off x="6587886" y="6559069"/>
            <a:ext cx="5565226" cy="369332"/>
          </a:xfrm>
          <a:prstGeom prst="rect">
            <a:avLst/>
          </a:prstGeom>
          <a:noFill/>
        </p:spPr>
        <p:txBody>
          <a:bodyPr wrap="square">
            <a:spAutoFit/>
          </a:bodyPr>
          <a:lstStyle/>
          <a:p>
            <a:r>
              <a:rPr lang="en-US" b="1" i="0" dirty="0">
                <a:solidFill>
                  <a:srgbClr val="FFFF00"/>
                </a:solidFill>
                <a:effectLst/>
                <a:latin typeface="Open Sans" panose="020B0606030504020204" pitchFamily="34" charset="0"/>
              </a:rPr>
              <a:t>Photo Source: NC DCM Staff 6/11/25</a:t>
            </a:r>
            <a:endParaRPr lang="en-US" dirty="0"/>
          </a:p>
        </p:txBody>
      </p:sp>
      <p:pic>
        <p:nvPicPr>
          <p:cNvPr id="8" name="Picture 7" descr="Calendar">
            <a:extLst>
              <a:ext uri="{FF2B5EF4-FFF2-40B4-BE49-F238E27FC236}">
                <a16:creationId xmlns:a16="http://schemas.microsoft.com/office/drawing/2014/main" id="{ED015542-B46B-3D41-813D-93E03E743813}"/>
              </a:ext>
            </a:extLst>
          </p:cNvPr>
          <p:cNvPicPr>
            <a:picLocks noChangeAspect="1"/>
          </p:cNvPicPr>
          <p:nvPr/>
        </p:nvPicPr>
        <p:blipFill>
          <a:blip r:embed="rId5">
            <a:extLst>
              <a:ext uri="{28A0092B-C50C-407E-A947-70E740481C1C}">
                <a14:useLocalDpi xmlns:a14="http://schemas.microsoft.com/office/drawing/2010/main" val="0"/>
              </a:ext>
            </a:extLst>
          </a:blip>
          <a:srcRect l="4977" t="1155"/>
          <a:stretch>
            <a:fillRect/>
          </a:stretch>
        </p:blipFill>
        <p:spPr>
          <a:xfrm>
            <a:off x="6613131" y="1122824"/>
            <a:ext cx="5539981" cy="4846320"/>
          </a:xfrm>
          <a:prstGeom prst="rect">
            <a:avLst/>
          </a:prstGeom>
        </p:spPr>
      </p:pic>
    </p:spTree>
    <p:extLst>
      <p:ext uri="{BB962C8B-B14F-4D97-AF65-F5344CB8AC3E}">
        <p14:creationId xmlns:p14="http://schemas.microsoft.com/office/powerpoint/2010/main" val="223949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FFB68-A667-073D-BF1D-67E42FAD67D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4227C4C-CE72-8982-9D11-C997F28EDD64}"/>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5F47500-FB4A-5DF6-4E2F-96FC162FCD68}"/>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89C8B3-CF05-9FD5-B49B-28D999865F68}"/>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dirty="0">
                <a:solidFill>
                  <a:srgbClr val="000000"/>
                </a:solidFill>
                <a:effectLst/>
                <a:latin typeface="Times New Roman" panose="02020603050405020304" pitchFamily="18" charset="0"/>
                <a:ea typeface="Times New Roman" panose="02020603050405020304" pitchFamily="18" charset="0"/>
              </a:rPr>
              <a:t>Hurricanes and Tropical Storms</a:t>
            </a:r>
          </a:p>
        </p:txBody>
      </p:sp>
      <p:sp>
        <p:nvSpPr>
          <p:cNvPr id="19" name="Rectangle 18">
            <a:extLst>
              <a:ext uri="{FF2B5EF4-FFF2-40B4-BE49-F238E27FC236}">
                <a16:creationId xmlns:a16="http://schemas.microsoft.com/office/drawing/2014/main" id="{32D454AC-1310-2D03-213F-CADE6B171CBC}"/>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74CE77B-CD02-2CDA-0ED1-B5B54950B58D}"/>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pic>
        <p:nvPicPr>
          <p:cNvPr id="3" name="Picture 2">
            <a:extLst>
              <a:ext uri="{FF2B5EF4-FFF2-40B4-BE49-F238E27FC236}">
                <a16:creationId xmlns:a16="http://schemas.microsoft.com/office/drawing/2014/main" id="{B346E8DA-1C00-FFC8-9C85-6BA3CB470A9D}"/>
              </a:ext>
            </a:extLst>
          </p:cNvPr>
          <p:cNvPicPr>
            <a:picLocks noChangeAspect="1"/>
          </p:cNvPicPr>
          <p:nvPr/>
        </p:nvPicPr>
        <p:blipFill>
          <a:blip r:embed="rId4"/>
          <a:stretch>
            <a:fillRect/>
          </a:stretch>
        </p:blipFill>
        <p:spPr>
          <a:xfrm>
            <a:off x="2236744" y="889789"/>
            <a:ext cx="7792992" cy="5669280"/>
          </a:xfrm>
          <a:prstGeom prst="rect">
            <a:avLst/>
          </a:prstGeom>
        </p:spPr>
      </p:pic>
      <p:sp>
        <p:nvSpPr>
          <p:cNvPr id="4" name="TextBox 3">
            <a:extLst>
              <a:ext uri="{FF2B5EF4-FFF2-40B4-BE49-F238E27FC236}">
                <a16:creationId xmlns:a16="http://schemas.microsoft.com/office/drawing/2014/main" id="{7395ACA1-5D0E-F2BA-6C43-E09AC8BC98D4}"/>
              </a:ext>
            </a:extLst>
          </p:cNvPr>
          <p:cNvSpPr txBox="1"/>
          <p:nvPr/>
        </p:nvSpPr>
        <p:spPr>
          <a:xfrm>
            <a:off x="2229308" y="1114833"/>
            <a:ext cx="5382924" cy="523220"/>
          </a:xfrm>
          <a:prstGeom prst="rect">
            <a:avLst/>
          </a:prstGeom>
          <a:noFill/>
        </p:spPr>
        <p:txBody>
          <a:bodyPr wrap="square">
            <a:spAutoFit/>
          </a:bodyPr>
          <a:lstStyle/>
          <a:p>
            <a:r>
              <a:rPr lang="en-US" sz="2800" b="1" i="0" kern="1200" dirty="0">
                <a:solidFill>
                  <a:srgbClr val="FFFF00"/>
                </a:solidFill>
                <a:effectLst/>
                <a:latin typeface="Arial" panose="020B0604020202020204" pitchFamily="34" charset="0"/>
                <a:ea typeface="+mn-ea"/>
                <a:cs typeface="Arial" panose="020B0604020202020204" pitchFamily="34" charset="0"/>
              </a:rPr>
              <a:t>Tropical Storm Chantal 7-5-25</a:t>
            </a:r>
            <a:endParaRPr lang="en-US" sz="2800" b="1" dirty="0">
              <a:solidFill>
                <a:srgbClr val="FFFF00"/>
              </a:solidFill>
            </a:endParaRPr>
          </a:p>
        </p:txBody>
      </p:sp>
      <p:sp>
        <p:nvSpPr>
          <p:cNvPr id="5" name="TextBox 4">
            <a:extLst>
              <a:ext uri="{FF2B5EF4-FFF2-40B4-BE49-F238E27FC236}">
                <a16:creationId xmlns:a16="http://schemas.microsoft.com/office/drawing/2014/main" id="{3A310A06-9EA6-A3E9-06A7-9C73535F9926}"/>
              </a:ext>
            </a:extLst>
          </p:cNvPr>
          <p:cNvSpPr txBox="1"/>
          <p:nvPr/>
        </p:nvSpPr>
        <p:spPr>
          <a:xfrm>
            <a:off x="6587886" y="6559069"/>
            <a:ext cx="5565226" cy="646331"/>
          </a:xfrm>
          <a:prstGeom prst="rect">
            <a:avLst/>
          </a:prstGeom>
          <a:noFill/>
        </p:spPr>
        <p:txBody>
          <a:bodyPr wrap="square">
            <a:spAutoFit/>
          </a:bodyPr>
          <a:lstStyle/>
          <a:p>
            <a:r>
              <a:rPr lang="en-US" b="1" i="0" dirty="0">
                <a:solidFill>
                  <a:srgbClr val="FFFF00"/>
                </a:solidFill>
                <a:effectLst/>
                <a:latin typeface="Open Sans" panose="020B0606030504020204" pitchFamily="34" charset="0"/>
              </a:rPr>
              <a:t>Photo Source: NOAA/National Weather Service</a:t>
            </a:r>
            <a:br>
              <a:rPr lang="en-US" dirty="0">
                <a:solidFill>
                  <a:srgbClr val="FFFF00"/>
                </a:solidFill>
              </a:rPr>
            </a:br>
            <a:endParaRPr lang="en-US" dirty="0"/>
          </a:p>
        </p:txBody>
      </p:sp>
    </p:spTree>
    <p:extLst>
      <p:ext uri="{BB962C8B-B14F-4D97-AF65-F5344CB8AC3E}">
        <p14:creationId xmlns:p14="http://schemas.microsoft.com/office/powerpoint/2010/main" val="3769579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7DCC2C-6413-4ADA-A8D7-73CDBAF571BF}"/>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Hurricanes and Tropical Storms</a:t>
            </a:r>
          </a:p>
        </p:txBody>
      </p:sp>
      <p:sp>
        <p:nvSpPr>
          <p:cNvPr id="19" name="Rectangle 18"/>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pic>
        <p:nvPicPr>
          <p:cNvPr id="3" name="Picture 2">
            <a:extLst>
              <a:ext uri="{FF2B5EF4-FFF2-40B4-BE49-F238E27FC236}">
                <a16:creationId xmlns:a16="http://schemas.microsoft.com/office/drawing/2014/main" id="{956A3658-BEBB-21A2-F9B0-856CC50FC8E7}"/>
              </a:ext>
            </a:extLst>
          </p:cNvPr>
          <p:cNvPicPr>
            <a:picLocks noChangeAspect="1"/>
          </p:cNvPicPr>
          <p:nvPr/>
        </p:nvPicPr>
        <p:blipFill>
          <a:blip r:embed="rId4"/>
          <a:stretch>
            <a:fillRect/>
          </a:stretch>
        </p:blipFill>
        <p:spPr>
          <a:xfrm>
            <a:off x="1983891" y="935357"/>
            <a:ext cx="8224217" cy="5669771"/>
          </a:xfrm>
          <a:prstGeom prst="rect">
            <a:avLst/>
          </a:prstGeom>
        </p:spPr>
      </p:pic>
      <p:sp>
        <p:nvSpPr>
          <p:cNvPr id="4" name="TextBox 3">
            <a:extLst>
              <a:ext uri="{FF2B5EF4-FFF2-40B4-BE49-F238E27FC236}">
                <a16:creationId xmlns:a16="http://schemas.microsoft.com/office/drawing/2014/main" id="{8EF5959D-1ADE-1929-42F4-2D06EF239AA2}"/>
              </a:ext>
            </a:extLst>
          </p:cNvPr>
          <p:cNvSpPr txBox="1"/>
          <p:nvPr/>
        </p:nvSpPr>
        <p:spPr>
          <a:xfrm>
            <a:off x="6283103" y="6065694"/>
            <a:ext cx="4572000" cy="523220"/>
          </a:xfrm>
          <a:prstGeom prst="rect">
            <a:avLst/>
          </a:prstGeom>
          <a:noFill/>
        </p:spPr>
        <p:txBody>
          <a:bodyPr wrap="square">
            <a:spAutoFit/>
          </a:bodyPr>
          <a:lstStyle/>
          <a:p>
            <a:r>
              <a:rPr lang="en-US" sz="2800" i="0" kern="1200" dirty="0">
                <a:solidFill>
                  <a:srgbClr val="FFFF00"/>
                </a:solidFill>
                <a:effectLst/>
                <a:latin typeface="Arial" panose="020B0604020202020204" pitchFamily="34" charset="0"/>
                <a:ea typeface="+mn-ea"/>
                <a:cs typeface="Arial" panose="020B0604020202020204" pitchFamily="34" charset="0"/>
              </a:rPr>
              <a:t>Hurricane Erin 8-20-25</a:t>
            </a:r>
            <a:endParaRPr lang="en-US" sz="2800" dirty="0">
              <a:solidFill>
                <a:srgbClr val="FFFF00"/>
              </a:solidFill>
            </a:endParaRPr>
          </a:p>
        </p:txBody>
      </p:sp>
    </p:spTree>
    <p:extLst>
      <p:ext uri="{BB962C8B-B14F-4D97-AF65-F5344CB8AC3E}">
        <p14:creationId xmlns:p14="http://schemas.microsoft.com/office/powerpoint/2010/main" val="3227989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97366-9BDF-BBEB-A24C-DC748E05DB6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35F9BF1-9F35-8A73-2589-EC4A2E57D4DF}"/>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E67D73-E12B-EDDF-7EDF-D359BC946E62}"/>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E98B5B-41A1-2C81-2FCF-06A59F0C34A9}"/>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b="1" dirty="0">
                <a:solidFill>
                  <a:srgbClr val="000000"/>
                </a:solidFill>
                <a:effectLst/>
                <a:latin typeface="Times New Roman" panose="02020603050405020304" pitchFamily="18" charset="0"/>
                <a:ea typeface="Times New Roman" panose="02020603050405020304" pitchFamily="18" charset="0"/>
              </a:rPr>
              <a:t>Hurricanes and Tropical Storms</a:t>
            </a:r>
          </a:p>
        </p:txBody>
      </p:sp>
      <p:sp>
        <p:nvSpPr>
          <p:cNvPr id="19" name="Rectangle 18">
            <a:extLst>
              <a:ext uri="{FF2B5EF4-FFF2-40B4-BE49-F238E27FC236}">
                <a16:creationId xmlns:a16="http://schemas.microsoft.com/office/drawing/2014/main" id="{892ADFEF-1800-260A-CE20-0A56A819EB76}"/>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B0CF453-2B59-42D1-4718-BA5F39D6B2EE}"/>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4" name="TextBox 3">
            <a:extLst>
              <a:ext uri="{FF2B5EF4-FFF2-40B4-BE49-F238E27FC236}">
                <a16:creationId xmlns:a16="http://schemas.microsoft.com/office/drawing/2014/main" id="{6A962A90-6C42-5A23-535F-241BCD03BCFE}"/>
              </a:ext>
            </a:extLst>
          </p:cNvPr>
          <p:cNvSpPr txBox="1"/>
          <p:nvPr/>
        </p:nvSpPr>
        <p:spPr>
          <a:xfrm>
            <a:off x="6283103" y="6065694"/>
            <a:ext cx="4572000" cy="523220"/>
          </a:xfrm>
          <a:prstGeom prst="rect">
            <a:avLst/>
          </a:prstGeom>
          <a:noFill/>
        </p:spPr>
        <p:txBody>
          <a:bodyPr wrap="square">
            <a:spAutoFit/>
          </a:bodyPr>
          <a:lstStyle/>
          <a:p>
            <a:r>
              <a:rPr lang="en-US" sz="2800" i="0" kern="1200" dirty="0">
                <a:solidFill>
                  <a:srgbClr val="FFFF00"/>
                </a:solidFill>
                <a:effectLst/>
                <a:latin typeface="Arial" panose="020B0604020202020204" pitchFamily="34" charset="0"/>
                <a:ea typeface="+mn-ea"/>
                <a:cs typeface="Arial" panose="020B0604020202020204" pitchFamily="34" charset="0"/>
              </a:rPr>
              <a:t>Hurricane Erin 8-20-25</a:t>
            </a:r>
            <a:endParaRPr lang="en-US" sz="2800" dirty="0">
              <a:solidFill>
                <a:srgbClr val="FFFF00"/>
              </a:solidFill>
            </a:endParaRPr>
          </a:p>
        </p:txBody>
      </p:sp>
      <p:pic>
        <p:nvPicPr>
          <p:cNvPr id="5" name="Picture 4" descr="A picture containing chart&#10;&#10;AI-generated content may be incorrect.">
            <a:extLst>
              <a:ext uri="{FF2B5EF4-FFF2-40B4-BE49-F238E27FC236}">
                <a16:creationId xmlns:a16="http://schemas.microsoft.com/office/drawing/2014/main" id="{8957CB47-D309-19E5-11B5-9FA44F9F252B}"/>
              </a:ext>
            </a:extLst>
          </p:cNvPr>
          <p:cNvPicPr>
            <a:picLocks noChangeAspect="1"/>
          </p:cNvPicPr>
          <p:nvPr/>
        </p:nvPicPr>
        <p:blipFill>
          <a:blip r:embed="rId4">
            <a:extLst>
              <a:ext uri="{28A0092B-C50C-407E-A947-70E740481C1C}">
                <a14:useLocalDpi xmlns:a14="http://schemas.microsoft.com/office/drawing/2010/main" val="0"/>
              </a:ext>
            </a:extLst>
          </a:blip>
          <a:srcRect l="-5572" t="1366" r="14823" b="2021"/>
          <a:stretch>
            <a:fillRect/>
          </a:stretch>
        </p:blipFill>
        <p:spPr>
          <a:xfrm>
            <a:off x="948623" y="922287"/>
            <a:ext cx="9114020" cy="5654031"/>
          </a:xfrm>
          <a:prstGeom prst="rect">
            <a:avLst/>
          </a:prstGeom>
        </p:spPr>
      </p:pic>
      <p:sp>
        <p:nvSpPr>
          <p:cNvPr id="6" name="TextBox 5">
            <a:extLst>
              <a:ext uri="{FF2B5EF4-FFF2-40B4-BE49-F238E27FC236}">
                <a16:creationId xmlns:a16="http://schemas.microsoft.com/office/drawing/2014/main" id="{708CDCB5-D0E9-B8E7-C0FE-135F3B0B24E6}"/>
              </a:ext>
            </a:extLst>
          </p:cNvPr>
          <p:cNvSpPr txBox="1"/>
          <p:nvPr/>
        </p:nvSpPr>
        <p:spPr>
          <a:xfrm>
            <a:off x="7425023" y="6552479"/>
            <a:ext cx="5163207" cy="369332"/>
          </a:xfrm>
          <a:prstGeom prst="rect">
            <a:avLst/>
          </a:prstGeom>
          <a:noFill/>
        </p:spPr>
        <p:txBody>
          <a:bodyPr wrap="square">
            <a:spAutoFit/>
          </a:bodyPr>
          <a:lstStyle/>
          <a:p>
            <a:r>
              <a:rPr lang="en-US" i="0" dirty="0">
                <a:solidFill>
                  <a:srgbClr val="FFFF00"/>
                </a:solidFill>
                <a:effectLst/>
                <a:latin typeface="Helvetica Neue"/>
              </a:rPr>
              <a:t>Provided By NOAA/National Weather Service</a:t>
            </a:r>
            <a:endParaRPr lang="en-US" dirty="0">
              <a:solidFill>
                <a:srgbClr val="FFFF00"/>
              </a:solidFill>
            </a:endParaRPr>
          </a:p>
        </p:txBody>
      </p:sp>
      <p:sp>
        <p:nvSpPr>
          <p:cNvPr id="8" name="TextBox 7">
            <a:extLst>
              <a:ext uri="{FF2B5EF4-FFF2-40B4-BE49-F238E27FC236}">
                <a16:creationId xmlns:a16="http://schemas.microsoft.com/office/drawing/2014/main" id="{29AB9D53-8F95-5BE8-EB98-714ED48BBF01}"/>
              </a:ext>
            </a:extLst>
          </p:cNvPr>
          <p:cNvSpPr txBox="1"/>
          <p:nvPr/>
        </p:nvSpPr>
        <p:spPr>
          <a:xfrm>
            <a:off x="6152615" y="6034749"/>
            <a:ext cx="4572000" cy="523220"/>
          </a:xfrm>
          <a:prstGeom prst="rect">
            <a:avLst/>
          </a:prstGeom>
          <a:noFill/>
        </p:spPr>
        <p:txBody>
          <a:bodyPr wrap="square">
            <a:spAutoFit/>
          </a:bodyPr>
          <a:lstStyle/>
          <a:p>
            <a:r>
              <a:rPr lang="en-US" sz="2800" b="1" i="0" kern="1200" dirty="0">
                <a:solidFill>
                  <a:srgbClr val="FFFF00"/>
                </a:solidFill>
                <a:effectLst/>
                <a:latin typeface="Arial" panose="020B0604020202020204" pitchFamily="34" charset="0"/>
                <a:ea typeface="+mn-ea"/>
                <a:cs typeface="Arial" panose="020B0604020202020204" pitchFamily="34" charset="0"/>
              </a:rPr>
              <a:t>Hurricane Erin 8-20-25</a:t>
            </a:r>
            <a:endParaRPr lang="en-US" sz="2800" b="1" dirty="0">
              <a:solidFill>
                <a:srgbClr val="FFFF00"/>
              </a:solidFill>
            </a:endParaRPr>
          </a:p>
        </p:txBody>
      </p:sp>
    </p:spTree>
    <p:extLst>
      <p:ext uri="{BB962C8B-B14F-4D97-AF65-F5344CB8AC3E}">
        <p14:creationId xmlns:p14="http://schemas.microsoft.com/office/powerpoint/2010/main" val="1895732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C5880-806F-3BAD-887D-32066D2B36D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33DD040-3428-71B1-ED58-FC8F44BC884D}"/>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EC91435-24FE-BFBC-4E19-6B7C94AE5CFD}"/>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380F8D-F669-A3A3-E447-4A7F62614084}"/>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dirty="0">
                <a:solidFill>
                  <a:srgbClr val="000000"/>
                </a:solidFill>
                <a:effectLst/>
                <a:latin typeface="Times New Roman" panose="02020603050405020304" pitchFamily="18" charset="0"/>
                <a:ea typeface="Times New Roman" panose="02020603050405020304" pitchFamily="18" charset="0"/>
              </a:rPr>
              <a:t>Hurricanes and Tropical Storms</a:t>
            </a:r>
          </a:p>
        </p:txBody>
      </p:sp>
      <p:sp>
        <p:nvSpPr>
          <p:cNvPr id="19" name="Rectangle 18">
            <a:extLst>
              <a:ext uri="{FF2B5EF4-FFF2-40B4-BE49-F238E27FC236}">
                <a16:creationId xmlns:a16="http://schemas.microsoft.com/office/drawing/2014/main" id="{FD7915D8-6329-40BE-E771-C11E52E0FF85}"/>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639111E-FE42-C5E5-6724-999A4E9CD537}"/>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5" name="TextBox 4">
            <a:extLst>
              <a:ext uri="{FF2B5EF4-FFF2-40B4-BE49-F238E27FC236}">
                <a16:creationId xmlns:a16="http://schemas.microsoft.com/office/drawing/2014/main" id="{1C355C36-D9F1-97A1-D1E5-7503058492DD}"/>
              </a:ext>
            </a:extLst>
          </p:cNvPr>
          <p:cNvSpPr txBox="1"/>
          <p:nvPr/>
        </p:nvSpPr>
        <p:spPr>
          <a:xfrm>
            <a:off x="6587886" y="6559069"/>
            <a:ext cx="5565226" cy="646331"/>
          </a:xfrm>
          <a:prstGeom prst="rect">
            <a:avLst/>
          </a:prstGeom>
          <a:noFill/>
        </p:spPr>
        <p:txBody>
          <a:bodyPr wrap="square">
            <a:spAutoFit/>
          </a:bodyPr>
          <a:lstStyle/>
          <a:p>
            <a:r>
              <a:rPr lang="en-US" b="1" i="0" dirty="0">
                <a:solidFill>
                  <a:srgbClr val="FFFF00"/>
                </a:solidFill>
                <a:effectLst/>
                <a:latin typeface="Open Sans" panose="020B0606030504020204" pitchFamily="34" charset="0"/>
              </a:rPr>
              <a:t>Photo Source: NC DWR </a:t>
            </a:r>
            <a:br>
              <a:rPr lang="en-US" dirty="0">
                <a:solidFill>
                  <a:srgbClr val="FFFF00"/>
                </a:solidFill>
              </a:rPr>
            </a:br>
            <a:endParaRPr lang="en-US" dirty="0"/>
          </a:p>
        </p:txBody>
      </p:sp>
      <p:pic>
        <p:nvPicPr>
          <p:cNvPr id="3" name="Picture 2" descr="A picture containing outdoor, nature, shore">
            <a:extLst>
              <a:ext uri="{FF2B5EF4-FFF2-40B4-BE49-F238E27FC236}">
                <a16:creationId xmlns:a16="http://schemas.microsoft.com/office/drawing/2014/main" id="{17E8735C-EC02-10FD-53C2-BA03468D4AE7}"/>
              </a:ext>
            </a:extLst>
          </p:cNvPr>
          <p:cNvPicPr>
            <a:picLocks noChangeAspect="1"/>
          </p:cNvPicPr>
          <p:nvPr/>
        </p:nvPicPr>
        <p:blipFill>
          <a:blip r:embed="rId4">
            <a:extLst>
              <a:ext uri="{28A0092B-C50C-407E-A947-70E740481C1C}">
                <a14:useLocalDpi xmlns:a14="http://schemas.microsoft.com/office/drawing/2010/main" val="0"/>
              </a:ext>
            </a:extLst>
          </a:blip>
          <a:srcRect t="6291" b="602"/>
          <a:stretch>
            <a:fillRect/>
          </a:stretch>
        </p:blipFill>
        <p:spPr>
          <a:xfrm>
            <a:off x="619487" y="970751"/>
            <a:ext cx="10235616" cy="5619007"/>
          </a:xfrm>
          <a:prstGeom prst="rect">
            <a:avLst/>
          </a:prstGeom>
        </p:spPr>
      </p:pic>
    </p:spTree>
    <p:extLst>
      <p:ext uri="{BB962C8B-B14F-4D97-AF65-F5344CB8AC3E}">
        <p14:creationId xmlns:p14="http://schemas.microsoft.com/office/powerpoint/2010/main" val="2674336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4654D-1385-0ACF-90CD-A1D77E68D3E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8C4E174-7768-A0CA-8045-3BD113B52F38}"/>
              </a:ext>
            </a:extLst>
          </p:cNvPr>
          <p:cNvSpPr/>
          <p:nvPr/>
        </p:nvSpPr>
        <p:spPr>
          <a:xfrm>
            <a:off x="10748342" y="5625120"/>
            <a:ext cx="1302144" cy="80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B7B59B-C0BB-9BA5-1C91-8A16A987F9D5}"/>
              </a:ext>
            </a:extLst>
          </p:cNvPr>
          <p:cNvSpPr/>
          <p:nvPr/>
        </p:nvSpPr>
        <p:spPr>
          <a:xfrm flipH="1">
            <a:off x="0" y="0"/>
            <a:ext cx="12192000" cy="914400"/>
          </a:xfrm>
          <a:prstGeom prst="rect">
            <a:avLst/>
          </a:prstGeom>
          <a:gradFill>
            <a:gsLst>
              <a:gs pos="0">
                <a:schemeClr val="accent4"/>
              </a:gs>
              <a:gs pos="55000">
                <a:srgbClr val="414755"/>
              </a:gs>
              <a:gs pos="26000">
                <a:srgbClr val="7E88A3"/>
              </a:gs>
              <a:gs pos="97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94116-CF31-8E01-EC04-C6EDBF2D6FB6}"/>
              </a:ext>
            </a:extLst>
          </p:cNvPr>
          <p:cNvSpPr>
            <a:spLocks noGrp="1"/>
          </p:cNvSpPr>
          <p:nvPr>
            <p:ph type="title"/>
          </p:nvPr>
        </p:nvSpPr>
        <p:spPr>
          <a:xfrm>
            <a:off x="0" y="0"/>
            <a:ext cx="12153112" cy="903735"/>
          </a:xfrm>
          <a:effectLst>
            <a:outerShdw blurRad="50800" dist="38100" dir="2700000" algn="tl" rotWithShape="0">
              <a:prstClr val="black">
                <a:alpha val="40000"/>
              </a:prstClr>
            </a:outerShdw>
          </a:effectLst>
        </p:spPr>
        <p:txBody>
          <a:bodyPr>
            <a:normAutofit/>
          </a:bodyPr>
          <a:lstStyle/>
          <a:p>
            <a:pPr marL="14605" marR="12065">
              <a:lnSpc>
                <a:spcPct val="110000"/>
              </a:lnSpc>
              <a:spcAft>
                <a:spcPts val="25"/>
              </a:spcAft>
            </a:pPr>
            <a:r>
              <a:rPr lang="en-US" sz="4000" dirty="0">
                <a:solidFill>
                  <a:srgbClr val="000000"/>
                </a:solidFill>
                <a:effectLst/>
                <a:latin typeface="Times New Roman" panose="02020603050405020304" pitchFamily="18" charset="0"/>
                <a:ea typeface="Times New Roman" panose="02020603050405020304" pitchFamily="18" charset="0"/>
              </a:rPr>
              <a:t>Hurricanes and Tropical Storms</a:t>
            </a:r>
          </a:p>
        </p:txBody>
      </p:sp>
      <p:sp>
        <p:nvSpPr>
          <p:cNvPr id="19" name="Rectangle 18">
            <a:extLst>
              <a:ext uri="{FF2B5EF4-FFF2-40B4-BE49-F238E27FC236}">
                <a16:creationId xmlns:a16="http://schemas.microsoft.com/office/drawing/2014/main" id="{C15DCEBC-F805-4323-A55B-D96C22E75679}"/>
              </a:ext>
            </a:extLst>
          </p:cNvPr>
          <p:cNvSpPr/>
          <p:nvPr/>
        </p:nvSpPr>
        <p:spPr>
          <a:xfrm rot="10800000" flipH="1">
            <a:off x="0" y="6626086"/>
            <a:ext cx="12192000" cy="252147"/>
          </a:xfrm>
          <a:prstGeom prst="rect">
            <a:avLst/>
          </a:prstGeom>
          <a:gradFill>
            <a:gsLst>
              <a:gs pos="0">
                <a:srgbClr val="0070C0"/>
              </a:gs>
              <a:gs pos="44000">
                <a:srgbClr val="414755"/>
              </a:gs>
              <a:gs pos="26000">
                <a:srgbClr val="7E88A3"/>
              </a:gs>
              <a:gs pos="97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E5E419D-FB13-CAE0-A903-BC6651A07074}"/>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61863" y="6106304"/>
            <a:ext cx="1064896" cy="380110"/>
          </a:xfrm>
          <a:prstGeom prst="rect">
            <a:avLst/>
          </a:prstGeom>
        </p:spPr>
      </p:pic>
      <p:sp>
        <p:nvSpPr>
          <p:cNvPr id="5" name="TextBox 4">
            <a:extLst>
              <a:ext uri="{FF2B5EF4-FFF2-40B4-BE49-F238E27FC236}">
                <a16:creationId xmlns:a16="http://schemas.microsoft.com/office/drawing/2014/main" id="{BFA9A205-5EA6-C65C-7A31-3F875C93D9D8}"/>
              </a:ext>
            </a:extLst>
          </p:cNvPr>
          <p:cNvSpPr txBox="1"/>
          <p:nvPr/>
        </p:nvSpPr>
        <p:spPr>
          <a:xfrm>
            <a:off x="6587886" y="6559069"/>
            <a:ext cx="5565226" cy="646331"/>
          </a:xfrm>
          <a:prstGeom prst="rect">
            <a:avLst/>
          </a:prstGeom>
          <a:noFill/>
        </p:spPr>
        <p:txBody>
          <a:bodyPr wrap="square">
            <a:spAutoFit/>
          </a:bodyPr>
          <a:lstStyle/>
          <a:p>
            <a:r>
              <a:rPr lang="en-US" b="1" i="0" dirty="0">
                <a:solidFill>
                  <a:srgbClr val="FFFF00"/>
                </a:solidFill>
                <a:effectLst/>
                <a:latin typeface="Open Sans" panose="020B0606030504020204" pitchFamily="34" charset="0"/>
              </a:rPr>
              <a:t>Photo Source: NC DWR </a:t>
            </a:r>
            <a:br>
              <a:rPr lang="en-US" dirty="0">
                <a:solidFill>
                  <a:srgbClr val="FFFF00"/>
                </a:solidFill>
              </a:rPr>
            </a:br>
            <a:endParaRPr lang="en-US" dirty="0"/>
          </a:p>
        </p:txBody>
      </p:sp>
      <p:pic>
        <p:nvPicPr>
          <p:cNvPr id="4" name="Picture 3" descr="A picture containing outdoor, nature, mountain, shore">
            <a:extLst>
              <a:ext uri="{FF2B5EF4-FFF2-40B4-BE49-F238E27FC236}">
                <a16:creationId xmlns:a16="http://schemas.microsoft.com/office/drawing/2014/main" id="{F97436DC-209F-524E-960C-BE470EC20EA6}"/>
              </a:ext>
            </a:extLst>
          </p:cNvPr>
          <p:cNvPicPr>
            <a:picLocks noChangeAspect="1"/>
          </p:cNvPicPr>
          <p:nvPr/>
        </p:nvPicPr>
        <p:blipFill>
          <a:blip r:embed="rId4">
            <a:extLst>
              <a:ext uri="{28A0092B-C50C-407E-A947-70E740481C1C}">
                <a14:useLocalDpi xmlns:a14="http://schemas.microsoft.com/office/drawing/2010/main" val="0"/>
              </a:ext>
            </a:extLst>
          </a:blip>
          <a:srcRect l="2342" t="192"/>
          <a:stretch>
            <a:fillRect/>
          </a:stretch>
        </p:blipFill>
        <p:spPr>
          <a:xfrm>
            <a:off x="178496" y="953147"/>
            <a:ext cx="10783367" cy="5567175"/>
          </a:xfrm>
          <a:prstGeom prst="rect">
            <a:avLst/>
          </a:prstGeom>
        </p:spPr>
      </p:pic>
    </p:spTree>
    <p:extLst>
      <p:ext uri="{BB962C8B-B14F-4D97-AF65-F5344CB8AC3E}">
        <p14:creationId xmlns:p14="http://schemas.microsoft.com/office/powerpoint/2010/main" val="3497906195"/>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 Brand PowerPoint Template_16-9_Master_AlternateFonts_FINAL</Template>
  <TotalTime>20690</TotalTime>
  <Words>1185</Words>
  <Application>Microsoft Office PowerPoint</Application>
  <PresentationFormat>Widescreen</PresentationFormat>
  <Paragraphs>146</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Helvetica Neue</vt:lpstr>
      <vt:lpstr>Open Sans</vt:lpstr>
      <vt:lpstr>Roboto</vt:lpstr>
      <vt:lpstr>Times New Roman</vt:lpstr>
      <vt:lpstr>2_Office Theme</vt:lpstr>
      <vt:lpstr>   </vt:lpstr>
      <vt:lpstr>Unnamed Winter Storms</vt:lpstr>
      <vt:lpstr>Unnamed Winter Storms</vt:lpstr>
      <vt:lpstr>King Tides</vt:lpstr>
      <vt:lpstr>Hurricanes and Tropical Storms</vt:lpstr>
      <vt:lpstr>Hurricanes and Tropical Storms</vt:lpstr>
      <vt:lpstr>Hurricanes and Tropical Storms</vt:lpstr>
      <vt:lpstr>Hurricanes and Tropical Storms</vt:lpstr>
      <vt:lpstr>Hurricanes and Tropical Storms</vt:lpstr>
      <vt:lpstr>Unnamed Storms and King Tides</vt:lpstr>
      <vt:lpstr>Hurricanes and Tropical Storms</vt:lpstr>
      <vt:lpstr>Hurricanes and Tropical Storms</vt:lpstr>
      <vt:lpstr>Hurricanes and Tropical Storms</vt:lpstr>
      <vt:lpstr>Unnamed Storms and King Tides</vt:lpstr>
      <vt:lpstr>Unnamed Storms and King Tides</vt:lpstr>
      <vt:lpstr>Unnamed Storms and King Tides</vt:lpstr>
      <vt:lpstr>Unnamed Storms and King Tides</vt:lpstr>
      <vt:lpstr>Unnamed Storms and King Tides</vt:lpstr>
      <vt:lpstr>Unnamed Storms and King Tides</vt:lpstr>
      <vt:lpstr>Unnamed Storms and King Tides</vt:lpstr>
      <vt:lpstr>Oceanfront Home Collapses on Hatteras Island 2025</vt:lpstr>
      <vt:lpstr>Unnamed Storms and King Tides</vt:lpstr>
      <vt:lpstr>Unnamed Storms and King Tides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Ken</dc:creator>
  <cp:lastModifiedBy>Mairs, Robb L</cp:lastModifiedBy>
  <cp:revision>1054</cp:revision>
  <cp:lastPrinted>2019-11-19T14:45:12Z</cp:lastPrinted>
  <dcterms:created xsi:type="dcterms:W3CDTF">2018-01-30T16:52:14Z</dcterms:created>
  <dcterms:modified xsi:type="dcterms:W3CDTF">2025-11-18T21:50:23Z</dcterms:modified>
</cp:coreProperties>
</file>