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7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5" r:id="rId3"/>
    <p:sldId id="269" r:id="rId4"/>
    <p:sldId id="301" r:id="rId5"/>
    <p:sldId id="296" r:id="rId6"/>
    <p:sldId id="284" r:id="rId7"/>
    <p:sldId id="285" r:id="rId8"/>
    <p:sldId id="303" r:id="rId9"/>
    <p:sldId id="302" r:id="rId10"/>
    <p:sldId id="304" r:id="rId11"/>
    <p:sldId id="29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FF"/>
    <a:srgbClr val="F8F8F8"/>
    <a:srgbClr val="339933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695" autoAdjust="0"/>
  </p:normalViewPr>
  <p:slideViewPr>
    <p:cSldViewPr>
      <p:cViewPr varScale="1">
        <p:scale>
          <a:sx n="67" d="100"/>
          <a:sy n="67" d="100"/>
        </p:scale>
        <p:origin x="-6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64243C-A113-403A-B035-054C5CF4D843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D8CCC118-6C2A-48C9-853D-EE39FC0FB7BF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~2000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9AD8FAA8-2A1F-402C-BF4E-6338067F2065}" type="parTrans" cxnId="{01FA8DD9-12A5-484E-AC8B-CF3DC448A48E}">
      <dgm:prSet/>
      <dgm:spPr/>
      <dgm:t>
        <a:bodyPr/>
        <a:lstStyle/>
        <a:p>
          <a:endParaRPr lang="en-US"/>
        </a:p>
      </dgm:t>
    </dgm:pt>
    <dgm:pt modelId="{39FA982C-76B6-423B-8610-0FDF56385832}" type="sibTrans" cxnId="{01FA8DD9-12A5-484E-AC8B-CF3DC448A48E}">
      <dgm:prSet/>
      <dgm:spPr/>
      <dgm:t>
        <a:bodyPr/>
        <a:lstStyle/>
        <a:p>
          <a:endParaRPr lang="en-US"/>
        </a:p>
      </dgm:t>
    </dgm:pt>
    <dgm:pt modelId="{6F48450F-EFA3-4E6C-8812-C88FBC17D655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2004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E44D1A55-4D68-4012-8FE8-F673B11CB2C5}" type="parTrans" cxnId="{208F8B44-6975-41B6-B3D2-103B2D0866C3}">
      <dgm:prSet/>
      <dgm:spPr/>
      <dgm:t>
        <a:bodyPr/>
        <a:lstStyle/>
        <a:p>
          <a:endParaRPr lang="en-US"/>
        </a:p>
      </dgm:t>
    </dgm:pt>
    <dgm:pt modelId="{5FD3E183-88A5-4E09-B297-F95B5000DF54}" type="sibTrans" cxnId="{208F8B44-6975-41B6-B3D2-103B2D0866C3}">
      <dgm:prSet/>
      <dgm:spPr/>
      <dgm:t>
        <a:bodyPr/>
        <a:lstStyle/>
        <a:p>
          <a:endParaRPr lang="en-US"/>
        </a:p>
      </dgm:t>
    </dgm:pt>
    <dgm:pt modelId="{3A2FE7F5-3A89-4B50-9730-A1309C8B7BC6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2011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FAB44024-F675-47F4-8463-ADE808F0C71A}" type="parTrans" cxnId="{F17CF1AA-CC28-4E1E-BC4D-4A0EE8519EB0}">
      <dgm:prSet/>
      <dgm:spPr/>
      <dgm:t>
        <a:bodyPr/>
        <a:lstStyle/>
        <a:p>
          <a:endParaRPr lang="en-US"/>
        </a:p>
      </dgm:t>
    </dgm:pt>
    <dgm:pt modelId="{34D2A288-8E60-43A5-B557-4CB19FEE7DA2}" type="sibTrans" cxnId="{F17CF1AA-CC28-4E1E-BC4D-4A0EE8519EB0}">
      <dgm:prSet/>
      <dgm:spPr/>
      <dgm:t>
        <a:bodyPr/>
        <a:lstStyle/>
        <a:p>
          <a:endParaRPr lang="en-US"/>
        </a:p>
      </dgm:t>
    </dgm:pt>
    <dgm:pt modelId="{9A315102-106A-46AA-82FC-00EAF3FA875C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2012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49FC3BE5-851B-4684-8FDB-457077CD8318}" type="parTrans" cxnId="{01A377FE-7FA1-4868-B4EC-5E2CEF60708E}">
      <dgm:prSet/>
      <dgm:spPr/>
      <dgm:t>
        <a:bodyPr/>
        <a:lstStyle/>
        <a:p>
          <a:endParaRPr lang="en-US"/>
        </a:p>
      </dgm:t>
    </dgm:pt>
    <dgm:pt modelId="{9F612C93-94C9-4B8F-81CC-4077A80EAB33}" type="sibTrans" cxnId="{01A377FE-7FA1-4868-B4EC-5E2CEF60708E}">
      <dgm:prSet/>
      <dgm:spPr/>
      <dgm:t>
        <a:bodyPr/>
        <a:lstStyle/>
        <a:p>
          <a:endParaRPr lang="en-US"/>
        </a:p>
      </dgm:t>
    </dgm:pt>
    <dgm:pt modelId="{114A578D-B4DD-40B3-8B7F-5484A9A275D1}">
      <dgm:prSet phldrT="[Text]" custT="1"/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2013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3088B923-A1CF-402C-9ED6-F5C9D31D66FD}" type="parTrans" cxnId="{B35173FA-168F-48B8-8408-FFD2B257DB87}">
      <dgm:prSet/>
      <dgm:spPr/>
      <dgm:t>
        <a:bodyPr/>
        <a:lstStyle/>
        <a:p>
          <a:endParaRPr lang="en-US"/>
        </a:p>
      </dgm:t>
    </dgm:pt>
    <dgm:pt modelId="{E306D85D-4C41-4510-9E2F-FBDF2B951608}" type="sibTrans" cxnId="{B35173FA-168F-48B8-8408-FFD2B257DB87}">
      <dgm:prSet/>
      <dgm:spPr/>
      <dgm:t>
        <a:bodyPr/>
        <a:lstStyle/>
        <a:p>
          <a:endParaRPr lang="en-US"/>
        </a:p>
      </dgm:t>
    </dgm:pt>
    <dgm:pt modelId="{6D3A9676-C75A-45DB-A521-F4513D37ED75}">
      <dgm:prSet phldrT="[Text]" custT="1"/>
      <dgm:spPr/>
      <dgm:t>
        <a:bodyPr/>
        <a:lstStyle/>
        <a:p>
          <a:r>
            <a:rPr lang="en-US" sz="1600" dirty="0" smtClean="0">
              <a:latin typeface="Arial" pitchFamily="34" charset="0"/>
              <a:cs typeface="Arial" pitchFamily="34" charset="0"/>
            </a:rPr>
            <a:t>National Ecoregional Numeric Nitrogen &amp; Phosphorus </a:t>
          </a:r>
          <a:r>
            <a:rPr lang="en-US" sz="1600" dirty="0" smtClean="0">
              <a:latin typeface="Arial" pitchFamily="34" charset="0"/>
              <a:cs typeface="Arial" pitchFamily="34" charset="0"/>
            </a:rPr>
            <a:t>Criteria published by US EPA</a:t>
          </a:r>
          <a:endParaRPr lang="en-US" sz="1600" dirty="0">
            <a:latin typeface="Arial" pitchFamily="34" charset="0"/>
            <a:cs typeface="Arial" pitchFamily="34" charset="0"/>
          </a:endParaRPr>
        </a:p>
      </dgm:t>
    </dgm:pt>
    <dgm:pt modelId="{38B9DE6C-156C-40CB-AA94-D9AA16942285}" type="parTrans" cxnId="{261C9CEF-CCAD-4939-B42D-BC70D208DD43}">
      <dgm:prSet/>
      <dgm:spPr/>
      <dgm:t>
        <a:bodyPr/>
        <a:lstStyle/>
        <a:p>
          <a:endParaRPr lang="en-US"/>
        </a:p>
      </dgm:t>
    </dgm:pt>
    <dgm:pt modelId="{39A7D1BD-0777-42B4-9D29-7F68F8F6BBDE}" type="sibTrans" cxnId="{261C9CEF-CCAD-4939-B42D-BC70D208DD43}">
      <dgm:prSet/>
      <dgm:spPr/>
      <dgm:t>
        <a:bodyPr/>
        <a:lstStyle/>
        <a:p>
          <a:endParaRPr lang="en-US"/>
        </a:p>
      </dgm:t>
    </dgm:pt>
    <dgm:pt modelId="{2924115B-69EF-4AF5-8757-0B10407F962C}">
      <dgm:prSet phldrT="[Text]" custT="1"/>
      <dgm:spPr/>
      <dgm:t>
        <a:bodyPr/>
        <a:lstStyle/>
        <a:p>
          <a:r>
            <a:rPr lang="en-US" sz="1600" dirty="0" smtClean="0">
              <a:latin typeface="Arial" pitchFamily="34" charset="0"/>
              <a:cs typeface="Arial" pitchFamily="34" charset="0"/>
            </a:rPr>
            <a:t>NC’s 1</a:t>
          </a:r>
          <a:r>
            <a:rPr lang="en-US" sz="1600" baseline="30000" dirty="0" smtClean="0">
              <a:latin typeface="Arial" pitchFamily="34" charset="0"/>
              <a:cs typeface="Arial" pitchFamily="34" charset="0"/>
            </a:rPr>
            <a:t>st</a:t>
          </a:r>
          <a:r>
            <a:rPr lang="en-US" sz="1600" dirty="0" smtClean="0">
              <a:latin typeface="Arial" pitchFamily="34" charset="0"/>
              <a:cs typeface="Arial" pitchFamily="34" charset="0"/>
            </a:rPr>
            <a:t> Nutrient Criteria Development Plan</a:t>
          </a:r>
          <a:endParaRPr lang="en-US" sz="1600" dirty="0">
            <a:latin typeface="Arial" pitchFamily="34" charset="0"/>
            <a:cs typeface="Arial" pitchFamily="34" charset="0"/>
          </a:endParaRPr>
        </a:p>
      </dgm:t>
    </dgm:pt>
    <dgm:pt modelId="{F4A36680-BEDE-4296-896A-876F0D2D4B75}" type="parTrans" cxnId="{0D93DAED-E33C-4B51-9359-FA3316E8605F}">
      <dgm:prSet/>
      <dgm:spPr/>
      <dgm:t>
        <a:bodyPr/>
        <a:lstStyle/>
        <a:p>
          <a:endParaRPr lang="en-US"/>
        </a:p>
      </dgm:t>
    </dgm:pt>
    <dgm:pt modelId="{B1DEC6D1-420F-4A1E-8D74-CF6048AEA93D}" type="sibTrans" cxnId="{0D93DAED-E33C-4B51-9359-FA3316E8605F}">
      <dgm:prSet/>
      <dgm:spPr/>
      <dgm:t>
        <a:bodyPr/>
        <a:lstStyle/>
        <a:p>
          <a:endParaRPr lang="en-US"/>
        </a:p>
      </dgm:t>
    </dgm:pt>
    <dgm:pt modelId="{9C832953-00B8-43CD-9173-C3052B681168}">
      <dgm:prSet phldrT="[Text]" custT="1"/>
      <dgm:spPr/>
      <dgm:t>
        <a:bodyPr/>
        <a:lstStyle/>
        <a:p>
          <a:r>
            <a:rPr lang="en-US" sz="1600" dirty="0" smtClean="0">
              <a:latin typeface="Arial" pitchFamily="34" charset="0"/>
              <a:cs typeface="Arial" pitchFamily="34" charset="0"/>
            </a:rPr>
            <a:t>EPA does not concur on updated NC NCDP</a:t>
          </a:r>
          <a:endParaRPr lang="en-US" sz="1600" dirty="0">
            <a:latin typeface="Arial" pitchFamily="34" charset="0"/>
            <a:cs typeface="Arial" pitchFamily="34" charset="0"/>
          </a:endParaRPr>
        </a:p>
      </dgm:t>
    </dgm:pt>
    <dgm:pt modelId="{671D9B46-05B9-445B-8088-9CDC6A20BCD1}" type="parTrans" cxnId="{796651DC-5A99-472C-A2E7-423EA788B943}">
      <dgm:prSet/>
      <dgm:spPr/>
      <dgm:t>
        <a:bodyPr/>
        <a:lstStyle/>
        <a:p>
          <a:endParaRPr lang="en-US"/>
        </a:p>
      </dgm:t>
    </dgm:pt>
    <dgm:pt modelId="{82B77511-5E7E-441A-AF61-8E042E2B78FA}" type="sibTrans" cxnId="{796651DC-5A99-472C-A2E7-423EA788B943}">
      <dgm:prSet/>
      <dgm:spPr/>
      <dgm:t>
        <a:bodyPr/>
        <a:lstStyle/>
        <a:p>
          <a:endParaRPr lang="en-US"/>
        </a:p>
      </dgm:t>
    </dgm:pt>
    <dgm:pt modelId="{DBE4F742-F76C-400A-94E4-EB897AC67761}">
      <dgm:prSet phldrT="[Text]" custT="1"/>
      <dgm:spPr/>
      <dgm:t>
        <a:bodyPr/>
        <a:lstStyle/>
        <a:p>
          <a:r>
            <a:rPr lang="en-US" sz="1600" dirty="0" smtClean="0">
              <a:latin typeface="Arial" pitchFamily="34" charset="0"/>
              <a:cs typeface="Arial" pitchFamily="34" charset="0"/>
            </a:rPr>
            <a:t>EPA acts on N &amp; P for Florida</a:t>
          </a:r>
          <a:endParaRPr lang="en-US" sz="1600" dirty="0">
            <a:latin typeface="Arial" pitchFamily="34" charset="0"/>
            <a:cs typeface="Arial" pitchFamily="34" charset="0"/>
          </a:endParaRPr>
        </a:p>
      </dgm:t>
    </dgm:pt>
    <dgm:pt modelId="{40F35E84-01EF-4E08-9B7C-7F1AEA1BDFF2}" type="parTrans" cxnId="{9149DABB-F981-40F1-A5CE-C60162A3E0DC}">
      <dgm:prSet/>
      <dgm:spPr/>
      <dgm:t>
        <a:bodyPr/>
        <a:lstStyle/>
        <a:p>
          <a:endParaRPr lang="en-US"/>
        </a:p>
      </dgm:t>
    </dgm:pt>
    <dgm:pt modelId="{FA0A2390-B697-4A53-916D-7D3E83C83A84}" type="sibTrans" cxnId="{9149DABB-F981-40F1-A5CE-C60162A3E0DC}">
      <dgm:prSet/>
      <dgm:spPr/>
      <dgm:t>
        <a:bodyPr/>
        <a:lstStyle/>
        <a:p>
          <a:endParaRPr lang="en-US"/>
        </a:p>
      </dgm:t>
    </dgm:pt>
    <dgm:pt modelId="{8D5ADDB3-A018-4EBB-87CB-371A1D681A56}">
      <dgm:prSet phldrT="[Text]" custT="1"/>
      <dgm:spPr/>
      <dgm:t>
        <a:bodyPr/>
        <a:lstStyle/>
        <a:p>
          <a:r>
            <a:rPr lang="en-US" sz="1600" dirty="0" smtClean="0">
              <a:latin typeface="Arial" pitchFamily="34" charset="0"/>
              <a:cs typeface="Arial" pitchFamily="34" charset="0"/>
            </a:rPr>
            <a:t>Draft NC NCDP &amp; Stakeholder Meetings</a:t>
          </a:r>
          <a:endParaRPr lang="en-US" sz="1600" dirty="0">
            <a:latin typeface="Arial" pitchFamily="34" charset="0"/>
            <a:cs typeface="Arial" pitchFamily="34" charset="0"/>
          </a:endParaRPr>
        </a:p>
      </dgm:t>
    </dgm:pt>
    <dgm:pt modelId="{963B0F72-0402-4684-B785-2458EFB325AD}" type="parTrans" cxnId="{238941AC-5DCE-41E5-920C-0993C3D74D86}">
      <dgm:prSet/>
      <dgm:spPr/>
      <dgm:t>
        <a:bodyPr/>
        <a:lstStyle/>
        <a:p>
          <a:endParaRPr lang="en-US"/>
        </a:p>
      </dgm:t>
    </dgm:pt>
    <dgm:pt modelId="{0563D8D6-F9E2-45B5-AFB5-E9A54BD080B2}" type="sibTrans" cxnId="{238941AC-5DCE-41E5-920C-0993C3D74D86}">
      <dgm:prSet/>
      <dgm:spPr/>
      <dgm:t>
        <a:bodyPr/>
        <a:lstStyle/>
        <a:p>
          <a:endParaRPr lang="en-US"/>
        </a:p>
      </dgm:t>
    </dgm:pt>
    <dgm:pt modelId="{816F685D-0842-49FC-95A2-CEFEC549731B}" type="pres">
      <dgm:prSet presAssocID="{E764243C-A113-403A-B035-054C5CF4D843}" presName="Name0" presStyleCnt="0">
        <dgm:presLayoutVars>
          <dgm:dir/>
          <dgm:animLvl val="lvl"/>
          <dgm:resizeHandles val="exact"/>
        </dgm:presLayoutVars>
      </dgm:prSet>
      <dgm:spPr/>
    </dgm:pt>
    <dgm:pt modelId="{01072CDD-D995-444B-BD24-32BB47CD2355}" type="pres">
      <dgm:prSet presAssocID="{D8CCC118-6C2A-48C9-853D-EE39FC0FB7BF}" presName="composite" presStyleCnt="0"/>
      <dgm:spPr/>
    </dgm:pt>
    <dgm:pt modelId="{A0A7CD22-30D7-4F11-A8C9-F479EF7F8B32}" type="pres">
      <dgm:prSet presAssocID="{D8CCC118-6C2A-48C9-853D-EE39FC0FB7BF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69798-AA7E-4CCD-91D3-801D2DAE58E5}" type="pres">
      <dgm:prSet presAssocID="{D8CCC118-6C2A-48C9-853D-EE39FC0FB7BF}" presName="desTx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AECE88-60AA-45E9-9DFE-2F1172DB798C}" type="pres">
      <dgm:prSet presAssocID="{39FA982C-76B6-423B-8610-0FDF56385832}" presName="space" presStyleCnt="0"/>
      <dgm:spPr/>
    </dgm:pt>
    <dgm:pt modelId="{BA71537A-D752-4547-8749-EFE77034E6E7}" type="pres">
      <dgm:prSet presAssocID="{6F48450F-EFA3-4E6C-8812-C88FBC17D655}" presName="composite" presStyleCnt="0"/>
      <dgm:spPr/>
    </dgm:pt>
    <dgm:pt modelId="{6818E28F-10D8-40F6-8400-2ADDBFD08D9E}" type="pres">
      <dgm:prSet presAssocID="{6F48450F-EFA3-4E6C-8812-C88FBC17D655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B3B4E-16D9-49DA-8BDC-430ECFF92858}" type="pres">
      <dgm:prSet presAssocID="{6F48450F-EFA3-4E6C-8812-C88FBC17D655}" presName="desTx" presStyleLbl="revTx" presStyleIdx="1" presStyleCnt="5" custScaleX="114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399EE-4B28-4D3D-BD75-0C357E979CFE}" type="pres">
      <dgm:prSet presAssocID="{5FD3E183-88A5-4E09-B297-F95B5000DF54}" presName="space" presStyleCnt="0"/>
      <dgm:spPr/>
    </dgm:pt>
    <dgm:pt modelId="{970E27B7-F9F7-4019-BD28-CBF73F416FC1}" type="pres">
      <dgm:prSet presAssocID="{3A2FE7F5-3A89-4B50-9730-A1309C8B7BC6}" presName="composite" presStyleCnt="0"/>
      <dgm:spPr/>
    </dgm:pt>
    <dgm:pt modelId="{0F5596CB-C43A-4C3B-A2D7-D299C99732F3}" type="pres">
      <dgm:prSet presAssocID="{3A2FE7F5-3A89-4B50-9730-A1309C8B7BC6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02E88F-39C0-4E4A-A4D0-2C1F994014B6}" type="pres">
      <dgm:prSet presAssocID="{3A2FE7F5-3A89-4B50-9730-A1309C8B7BC6}" presName="desTx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A61E6C-4878-40D3-A5A9-F3BE6BF54F0E}" type="pres">
      <dgm:prSet presAssocID="{34D2A288-8E60-43A5-B557-4CB19FEE7DA2}" presName="space" presStyleCnt="0"/>
      <dgm:spPr/>
    </dgm:pt>
    <dgm:pt modelId="{9F188462-E0CF-45D3-A78F-3CCC4E77F881}" type="pres">
      <dgm:prSet presAssocID="{9A315102-106A-46AA-82FC-00EAF3FA875C}" presName="composite" presStyleCnt="0"/>
      <dgm:spPr/>
    </dgm:pt>
    <dgm:pt modelId="{F82D0D4B-D5A7-4D8D-B2A5-CC87FD907084}" type="pres">
      <dgm:prSet presAssocID="{9A315102-106A-46AA-82FC-00EAF3FA875C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79AE2-8CB4-46FD-BA16-242966221E51}" type="pres">
      <dgm:prSet presAssocID="{9A315102-106A-46AA-82FC-00EAF3FA875C}" presName="desTx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6E07D1-2ED6-4A56-84C5-D2878A206B52}" type="pres">
      <dgm:prSet presAssocID="{9F612C93-94C9-4B8F-81CC-4077A80EAB33}" presName="space" presStyleCnt="0"/>
      <dgm:spPr/>
    </dgm:pt>
    <dgm:pt modelId="{DB7A8535-2CB0-4947-8260-DC8F126BE7E7}" type="pres">
      <dgm:prSet presAssocID="{114A578D-B4DD-40B3-8B7F-5484A9A275D1}" presName="composite" presStyleCnt="0"/>
      <dgm:spPr/>
    </dgm:pt>
    <dgm:pt modelId="{FF7F0336-52D8-4627-B2A8-9EDA460F6D8F}" type="pres">
      <dgm:prSet presAssocID="{114A578D-B4DD-40B3-8B7F-5484A9A275D1}" presName="par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3A2046-13B4-47A4-80EC-091725DAD12F}" type="pres">
      <dgm:prSet presAssocID="{114A578D-B4DD-40B3-8B7F-5484A9A275D1}" presName="desTx" presStyleLbl="revTx" presStyleIdx="4" presStyleCnt="5" custScaleY="21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1C9CEF-CCAD-4939-B42D-BC70D208DD43}" srcId="{D8CCC118-6C2A-48C9-853D-EE39FC0FB7BF}" destId="{6D3A9676-C75A-45DB-A521-F4513D37ED75}" srcOrd="0" destOrd="0" parTransId="{38B9DE6C-156C-40CB-AA94-D9AA16942285}" sibTransId="{39A7D1BD-0777-42B4-9D29-7F68F8F6BBDE}"/>
    <dgm:cxn modelId="{14ED2E26-9792-4066-A82F-62631C8D1205}" type="presOf" srcId="{DBE4F742-F76C-400A-94E4-EB897AC67761}" destId="{DDD79AE2-8CB4-46FD-BA16-242966221E51}" srcOrd="0" destOrd="0" presId="urn:microsoft.com/office/officeart/2005/8/layout/chevron1"/>
    <dgm:cxn modelId="{B57AF00E-8A68-4DDD-8E02-3D99419C176B}" type="presOf" srcId="{9C832953-00B8-43CD-9173-C3052B681168}" destId="{C202E88F-39C0-4E4A-A4D0-2C1F994014B6}" srcOrd="0" destOrd="0" presId="urn:microsoft.com/office/officeart/2005/8/layout/chevron1"/>
    <dgm:cxn modelId="{796651DC-5A99-472C-A2E7-423EA788B943}" srcId="{3A2FE7F5-3A89-4B50-9730-A1309C8B7BC6}" destId="{9C832953-00B8-43CD-9173-C3052B681168}" srcOrd="0" destOrd="0" parTransId="{671D9B46-05B9-445B-8088-9CDC6A20BCD1}" sibTransId="{82B77511-5E7E-441A-AF61-8E042E2B78FA}"/>
    <dgm:cxn modelId="{EE8996BA-7148-4B0A-85F4-FCA169E4926A}" type="presOf" srcId="{114A578D-B4DD-40B3-8B7F-5484A9A275D1}" destId="{FF7F0336-52D8-4627-B2A8-9EDA460F6D8F}" srcOrd="0" destOrd="0" presId="urn:microsoft.com/office/officeart/2005/8/layout/chevron1"/>
    <dgm:cxn modelId="{01A377FE-7FA1-4868-B4EC-5E2CEF60708E}" srcId="{E764243C-A113-403A-B035-054C5CF4D843}" destId="{9A315102-106A-46AA-82FC-00EAF3FA875C}" srcOrd="3" destOrd="0" parTransId="{49FC3BE5-851B-4684-8FDB-457077CD8318}" sibTransId="{9F612C93-94C9-4B8F-81CC-4077A80EAB33}"/>
    <dgm:cxn modelId="{650095DF-D264-4D12-9BB7-0C53A4F20948}" type="presOf" srcId="{8D5ADDB3-A018-4EBB-87CB-371A1D681A56}" destId="{CA3A2046-13B4-47A4-80EC-091725DAD12F}" srcOrd="0" destOrd="0" presId="urn:microsoft.com/office/officeart/2005/8/layout/chevron1"/>
    <dgm:cxn modelId="{28454CC8-0C7B-4E52-8F79-AC666A5F5BC4}" type="presOf" srcId="{3A2FE7F5-3A89-4B50-9730-A1309C8B7BC6}" destId="{0F5596CB-C43A-4C3B-A2D7-D299C99732F3}" srcOrd="0" destOrd="0" presId="urn:microsoft.com/office/officeart/2005/8/layout/chevron1"/>
    <dgm:cxn modelId="{9149DABB-F981-40F1-A5CE-C60162A3E0DC}" srcId="{9A315102-106A-46AA-82FC-00EAF3FA875C}" destId="{DBE4F742-F76C-400A-94E4-EB897AC67761}" srcOrd="0" destOrd="0" parTransId="{40F35E84-01EF-4E08-9B7C-7F1AEA1BDFF2}" sibTransId="{FA0A2390-B697-4A53-916D-7D3E83C83A84}"/>
    <dgm:cxn modelId="{F17CF1AA-CC28-4E1E-BC4D-4A0EE8519EB0}" srcId="{E764243C-A113-403A-B035-054C5CF4D843}" destId="{3A2FE7F5-3A89-4B50-9730-A1309C8B7BC6}" srcOrd="2" destOrd="0" parTransId="{FAB44024-F675-47F4-8463-ADE808F0C71A}" sibTransId="{34D2A288-8E60-43A5-B557-4CB19FEE7DA2}"/>
    <dgm:cxn modelId="{14BFD30F-E7CA-4D9B-AEE4-F4F1696C25EC}" type="presOf" srcId="{6D3A9676-C75A-45DB-A521-F4513D37ED75}" destId="{F1369798-AA7E-4CCD-91D3-801D2DAE58E5}" srcOrd="0" destOrd="0" presId="urn:microsoft.com/office/officeart/2005/8/layout/chevron1"/>
    <dgm:cxn modelId="{73E96F5C-BD4B-47E9-A3DA-F999619A4235}" type="presOf" srcId="{9A315102-106A-46AA-82FC-00EAF3FA875C}" destId="{F82D0D4B-D5A7-4D8D-B2A5-CC87FD907084}" srcOrd="0" destOrd="0" presId="urn:microsoft.com/office/officeart/2005/8/layout/chevron1"/>
    <dgm:cxn modelId="{0D93DAED-E33C-4B51-9359-FA3316E8605F}" srcId="{6F48450F-EFA3-4E6C-8812-C88FBC17D655}" destId="{2924115B-69EF-4AF5-8757-0B10407F962C}" srcOrd="0" destOrd="0" parTransId="{F4A36680-BEDE-4296-896A-876F0D2D4B75}" sibTransId="{B1DEC6D1-420F-4A1E-8D74-CF6048AEA93D}"/>
    <dgm:cxn modelId="{B35173FA-168F-48B8-8408-FFD2B257DB87}" srcId="{E764243C-A113-403A-B035-054C5CF4D843}" destId="{114A578D-B4DD-40B3-8B7F-5484A9A275D1}" srcOrd="4" destOrd="0" parTransId="{3088B923-A1CF-402C-9ED6-F5C9D31D66FD}" sibTransId="{E306D85D-4C41-4510-9E2F-FBDF2B951608}"/>
    <dgm:cxn modelId="{AC9913C0-F467-45B1-BE4B-55F674C3242D}" type="presOf" srcId="{E764243C-A113-403A-B035-054C5CF4D843}" destId="{816F685D-0842-49FC-95A2-CEFEC549731B}" srcOrd="0" destOrd="0" presId="urn:microsoft.com/office/officeart/2005/8/layout/chevron1"/>
    <dgm:cxn modelId="{9B9DAEF4-1CD3-4888-A8B8-937872C3BC5E}" type="presOf" srcId="{2924115B-69EF-4AF5-8757-0B10407F962C}" destId="{E00B3B4E-16D9-49DA-8BDC-430ECFF92858}" srcOrd="0" destOrd="0" presId="urn:microsoft.com/office/officeart/2005/8/layout/chevron1"/>
    <dgm:cxn modelId="{01FA8DD9-12A5-484E-AC8B-CF3DC448A48E}" srcId="{E764243C-A113-403A-B035-054C5CF4D843}" destId="{D8CCC118-6C2A-48C9-853D-EE39FC0FB7BF}" srcOrd="0" destOrd="0" parTransId="{9AD8FAA8-2A1F-402C-BF4E-6338067F2065}" sibTransId="{39FA982C-76B6-423B-8610-0FDF56385832}"/>
    <dgm:cxn modelId="{208F8B44-6975-41B6-B3D2-103B2D0866C3}" srcId="{E764243C-A113-403A-B035-054C5CF4D843}" destId="{6F48450F-EFA3-4E6C-8812-C88FBC17D655}" srcOrd="1" destOrd="0" parTransId="{E44D1A55-4D68-4012-8FE8-F673B11CB2C5}" sibTransId="{5FD3E183-88A5-4E09-B297-F95B5000DF54}"/>
    <dgm:cxn modelId="{238941AC-5DCE-41E5-920C-0993C3D74D86}" srcId="{114A578D-B4DD-40B3-8B7F-5484A9A275D1}" destId="{8D5ADDB3-A018-4EBB-87CB-371A1D681A56}" srcOrd="0" destOrd="0" parTransId="{963B0F72-0402-4684-B785-2458EFB325AD}" sibTransId="{0563D8D6-F9E2-45B5-AFB5-E9A54BD080B2}"/>
    <dgm:cxn modelId="{64876CB2-0599-475E-88DB-7444B3A3DE9A}" type="presOf" srcId="{D8CCC118-6C2A-48C9-853D-EE39FC0FB7BF}" destId="{A0A7CD22-30D7-4F11-A8C9-F479EF7F8B32}" srcOrd="0" destOrd="0" presId="urn:microsoft.com/office/officeart/2005/8/layout/chevron1"/>
    <dgm:cxn modelId="{D2FB8911-1D57-4F4D-B199-DB441CB19089}" type="presOf" srcId="{6F48450F-EFA3-4E6C-8812-C88FBC17D655}" destId="{6818E28F-10D8-40F6-8400-2ADDBFD08D9E}" srcOrd="0" destOrd="0" presId="urn:microsoft.com/office/officeart/2005/8/layout/chevron1"/>
    <dgm:cxn modelId="{7B9807B4-5367-46FC-8CBD-3326A8EB60BE}" type="presParOf" srcId="{816F685D-0842-49FC-95A2-CEFEC549731B}" destId="{01072CDD-D995-444B-BD24-32BB47CD2355}" srcOrd="0" destOrd="0" presId="urn:microsoft.com/office/officeart/2005/8/layout/chevron1"/>
    <dgm:cxn modelId="{3955B1D0-5184-46BD-ACED-9A8F5F01A9A5}" type="presParOf" srcId="{01072CDD-D995-444B-BD24-32BB47CD2355}" destId="{A0A7CD22-30D7-4F11-A8C9-F479EF7F8B32}" srcOrd="0" destOrd="0" presId="urn:microsoft.com/office/officeart/2005/8/layout/chevron1"/>
    <dgm:cxn modelId="{FDF68116-BC2B-4184-9AAF-402022D01A02}" type="presParOf" srcId="{01072CDD-D995-444B-BD24-32BB47CD2355}" destId="{F1369798-AA7E-4CCD-91D3-801D2DAE58E5}" srcOrd="1" destOrd="0" presId="urn:microsoft.com/office/officeart/2005/8/layout/chevron1"/>
    <dgm:cxn modelId="{1EEA02BE-65E0-43F1-9056-AE0367D166D1}" type="presParOf" srcId="{816F685D-0842-49FC-95A2-CEFEC549731B}" destId="{FCAECE88-60AA-45E9-9DFE-2F1172DB798C}" srcOrd="1" destOrd="0" presId="urn:microsoft.com/office/officeart/2005/8/layout/chevron1"/>
    <dgm:cxn modelId="{6294D4A3-FB68-4054-8CC1-F6153F859EA4}" type="presParOf" srcId="{816F685D-0842-49FC-95A2-CEFEC549731B}" destId="{BA71537A-D752-4547-8749-EFE77034E6E7}" srcOrd="2" destOrd="0" presId="urn:microsoft.com/office/officeart/2005/8/layout/chevron1"/>
    <dgm:cxn modelId="{65845247-7A8B-4CEA-A76A-0432C837AD43}" type="presParOf" srcId="{BA71537A-D752-4547-8749-EFE77034E6E7}" destId="{6818E28F-10D8-40F6-8400-2ADDBFD08D9E}" srcOrd="0" destOrd="0" presId="urn:microsoft.com/office/officeart/2005/8/layout/chevron1"/>
    <dgm:cxn modelId="{050E7139-C1BA-40F5-BC08-4EAC4297ED4B}" type="presParOf" srcId="{BA71537A-D752-4547-8749-EFE77034E6E7}" destId="{E00B3B4E-16D9-49DA-8BDC-430ECFF92858}" srcOrd="1" destOrd="0" presId="urn:microsoft.com/office/officeart/2005/8/layout/chevron1"/>
    <dgm:cxn modelId="{12A9297A-E4B2-414E-A2D7-33F2BB88EF2B}" type="presParOf" srcId="{816F685D-0842-49FC-95A2-CEFEC549731B}" destId="{14D399EE-4B28-4D3D-BD75-0C357E979CFE}" srcOrd="3" destOrd="0" presId="urn:microsoft.com/office/officeart/2005/8/layout/chevron1"/>
    <dgm:cxn modelId="{96DF5D2D-14DB-4250-91BD-43868D1E0AB0}" type="presParOf" srcId="{816F685D-0842-49FC-95A2-CEFEC549731B}" destId="{970E27B7-F9F7-4019-BD28-CBF73F416FC1}" srcOrd="4" destOrd="0" presId="urn:microsoft.com/office/officeart/2005/8/layout/chevron1"/>
    <dgm:cxn modelId="{69F98124-843E-44E4-A6CD-5771C2685152}" type="presParOf" srcId="{970E27B7-F9F7-4019-BD28-CBF73F416FC1}" destId="{0F5596CB-C43A-4C3B-A2D7-D299C99732F3}" srcOrd="0" destOrd="0" presId="urn:microsoft.com/office/officeart/2005/8/layout/chevron1"/>
    <dgm:cxn modelId="{4286D56D-6067-4685-A880-D0BE008529B7}" type="presParOf" srcId="{970E27B7-F9F7-4019-BD28-CBF73F416FC1}" destId="{C202E88F-39C0-4E4A-A4D0-2C1F994014B6}" srcOrd="1" destOrd="0" presId="urn:microsoft.com/office/officeart/2005/8/layout/chevron1"/>
    <dgm:cxn modelId="{5829CE57-D129-4B13-A5FC-1E8655C4A362}" type="presParOf" srcId="{816F685D-0842-49FC-95A2-CEFEC549731B}" destId="{35A61E6C-4878-40D3-A5A9-F3BE6BF54F0E}" srcOrd="5" destOrd="0" presId="urn:microsoft.com/office/officeart/2005/8/layout/chevron1"/>
    <dgm:cxn modelId="{0035DCD1-B7D6-4A10-9279-2B1427CEC2F4}" type="presParOf" srcId="{816F685D-0842-49FC-95A2-CEFEC549731B}" destId="{9F188462-E0CF-45D3-A78F-3CCC4E77F881}" srcOrd="6" destOrd="0" presId="urn:microsoft.com/office/officeart/2005/8/layout/chevron1"/>
    <dgm:cxn modelId="{BA88CE7B-9E01-4CD7-9628-5E9E115A9069}" type="presParOf" srcId="{9F188462-E0CF-45D3-A78F-3CCC4E77F881}" destId="{F82D0D4B-D5A7-4D8D-B2A5-CC87FD907084}" srcOrd="0" destOrd="0" presId="urn:microsoft.com/office/officeart/2005/8/layout/chevron1"/>
    <dgm:cxn modelId="{2340D5E7-1E33-4504-AED3-1E7EB0AF3C77}" type="presParOf" srcId="{9F188462-E0CF-45D3-A78F-3CCC4E77F881}" destId="{DDD79AE2-8CB4-46FD-BA16-242966221E51}" srcOrd="1" destOrd="0" presId="urn:microsoft.com/office/officeart/2005/8/layout/chevron1"/>
    <dgm:cxn modelId="{6F3C0467-A427-4AEC-A59C-3C8DE46F037D}" type="presParOf" srcId="{816F685D-0842-49FC-95A2-CEFEC549731B}" destId="{B06E07D1-2ED6-4A56-84C5-D2878A206B52}" srcOrd="7" destOrd="0" presId="urn:microsoft.com/office/officeart/2005/8/layout/chevron1"/>
    <dgm:cxn modelId="{1C034ADA-D4B5-457B-A2B2-4A2062DBA8A2}" type="presParOf" srcId="{816F685D-0842-49FC-95A2-CEFEC549731B}" destId="{DB7A8535-2CB0-4947-8260-DC8F126BE7E7}" srcOrd="8" destOrd="0" presId="urn:microsoft.com/office/officeart/2005/8/layout/chevron1"/>
    <dgm:cxn modelId="{9B9C4269-9BF3-4D09-AA2B-EE1FD44CFBB3}" type="presParOf" srcId="{DB7A8535-2CB0-4947-8260-DC8F126BE7E7}" destId="{FF7F0336-52D8-4627-B2A8-9EDA460F6D8F}" srcOrd="0" destOrd="0" presId="urn:microsoft.com/office/officeart/2005/8/layout/chevron1"/>
    <dgm:cxn modelId="{6C5C99CD-AE4A-4348-BB51-2C7118CAD55C}" type="presParOf" srcId="{DB7A8535-2CB0-4947-8260-DC8F126BE7E7}" destId="{CA3A2046-13B4-47A4-80EC-091725DAD12F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A7CD22-30D7-4F11-A8C9-F479EF7F8B32}">
      <dsp:nvSpPr>
        <dsp:cNvPr id="0" name=""/>
        <dsp:cNvSpPr/>
      </dsp:nvSpPr>
      <dsp:spPr>
        <a:xfrm>
          <a:off x="3058" y="1619086"/>
          <a:ext cx="1659634" cy="664502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~2000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3058" y="1619086"/>
        <a:ext cx="1659634" cy="664502"/>
      </dsp:txXfrm>
    </dsp:sp>
    <dsp:sp modelId="{F1369798-AA7E-4CCD-91D3-801D2DAE58E5}">
      <dsp:nvSpPr>
        <dsp:cNvPr id="0" name=""/>
        <dsp:cNvSpPr/>
      </dsp:nvSpPr>
      <dsp:spPr>
        <a:xfrm>
          <a:off x="3058" y="2366651"/>
          <a:ext cx="1327707" cy="3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itchFamily="34" charset="0"/>
              <a:cs typeface="Arial" pitchFamily="34" charset="0"/>
            </a:rPr>
            <a:t>National Ecoregional Numeric Nitrogen &amp; Phosphorus </a:t>
          </a:r>
          <a:r>
            <a:rPr lang="en-US" sz="1600" kern="1200" dirty="0" smtClean="0">
              <a:latin typeface="Arial" pitchFamily="34" charset="0"/>
              <a:cs typeface="Arial" pitchFamily="34" charset="0"/>
            </a:rPr>
            <a:t>Criteria published by US EPA</a:t>
          </a:r>
          <a:endParaRPr lang="en-US" sz="1600" kern="1200" dirty="0">
            <a:latin typeface="Arial" pitchFamily="34" charset="0"/>
            <a:cs typeface="Arial" pitchFamily="34" charset="0"/>
          </a:endParaRPr>
        </a:p>
      </dsp:txBody>
      <dsp:txXfrm>
        <a:off x="3058" y="2366651"/>
        <a:ext cx="1327707" cy="36987"/>
      </dsp:txXfrm>
    </dsp:sp>
    <dsp:sp modelId="{6818E28F-10D8-40F6-8400-2ADDBFD08D9E}">
      <dsp:nvSpPr>
        <dsp:cNvPr id="0" name=""/>
        <dsp:cNvSpPr/>
      </dsp:nvSpPr>
      <dsp:spPr>
        <a:xfrm>
          <a:off x="1546326" y="1619086"/>
          <a:ext cx="1661256" cy="664502"/>
        </a:xfrm>
        <a:prstGeom prst="chevron">
          <a:avLst/>
        </a:prstGeom>
        <a:solidFill>
          <a:schemeClr val="accent3">
            <a:hueOff val="-306403"/>
            <a:satOff val="-4898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2004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1546326" y="1619086"/>
        <a:ext cx="1661256" cy="664502"/>
      </dsp:txXfrm>
    </dsp:sp>
    <dsp:sp modelId="{E00B3B4E-16D9-49DA-8BDC-430ECFF92858}">
      <dsp:nvSpPr>
        <dsp:cNvPr id="0" name=""/>
        <dsp:cNvSpPr/>
      </dsp:nvSpPr>
      <dsp:spPr>
        <a:xfrm>
          <a:off x="1446903" y="2366651"/>
          <a:ext cx="1527851" cy="3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itchFamily="34" charset="0"/>
              <a:cs typeface="Arial" pitchFamily="34" charset="0"/>
            </a:rPr>
            <a:t>NC’s 1</a:t>
          </a:r>
          <a:r>
            <a:rPr lang="en-US" sz="1600" kern="1200" baseline="30000" dirty="0" smtClean="0">
              <a:latin typeface="Arial" pitchFamily="34" charset="0"/>
              <a:cs typeface="Arial" pitchFamily="34" charset="0"/>
            </a:rPr>
            <a:t>st</a:t>
          </a:r>
          <a:r>
            <a:rPr lang="en-US" sz="1600" kern="1200" dirty="0" smtClean="0">
              <a:latin typeface="Arial" pitchFamily="34" charset="0"/>
              <a:cs typeface="Arial" pitchFamily="34" charset="0"/>
            </a:rPr>
            <a:t> Nutrient Criteria Development Plan</a:t>
          </a:r>
          <a:endParaRPr lang="en-US" sz="1600" kern="1200" dirty="0">
            <a:latin typeface="Arial" pitchFamily="34" charset="0"/>
            <a:cs typeface="Arial" pitchFamily="34" charset="0"/>
          </a:endParaRPr>
        </a:p>
      </dsp:txBody>
      <dsp:txXfrm>
        <a:off x="1446903" y="2366651"/>
        <a:ext cx="1527851" cy="36987"/>
      </dsp:txXfrm>
    </dsp:sp>
    <dsp:sp modelId="{0F5596CB-C43A-4C3B-A2D7-D299C99732F3}">
      <dsp:nvSpPr>
        <dsp:cNvPr id="0" name=""/>
        <dsp:cNvSpPr/>
      </dsp:nvSpPr>
      <dsp:spPr>
        <a:xfrm>
          <a:off x="2991794" y="1619086"/>
          <a:ext cx="1659634" cy="664502"/>
        </a:xfrm>
        <a:prstGeom prst="chevron">
          <a:avLst/>
        </a:prstGeom>
        <a:solidFill>
          <a:schemeClr val="accent3">
            <a:hueOff val="-612805"/>
            <a:satOff val="-9796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2011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2991794" y="1619086"/>
        <a:ext cx="1659634" cy="664502"/>
      </dsp:txXfrm>
    </dsp:sp>
    <dsp:sp modelId="{C202E88F-39C0-4E4A-A4D0-2C1F994014B6}">
      <dsp:nvSpPr>
        <dsp:cNvPr id="0" name=""/>
        <dsp:cNvSpPr/>
      </dsp:nvSpPr>
      <dsp:spPr>
        <a:xfrm>
          <a:off x="2991794" y="2366651"/>
          <a:ext cx="1327707" cy="3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itchFamily="34" charset="0"/>
              <a:cs typeface="Arial" pitchFamily="34" charset="0"/>
            </a:rPr>
            <a:t>EPA does not concur on updated NC NCDP</a:t>
          </a:r>
          <a:endParaRPr lang="en-US" sz="1600" kern="1200" dirty="0">
            <a:latin typeface="Arial" pitchFamily="34" charset="0"/>
            <a:cs typeface="Arial" pitchFamily="34" charset="0"/>
          </a:endParaRPr>
        </a:p>
      </dsp:txBody>
      <dsp:txXfrm>
        <a:off x="2991794" y="2366651"/>
        <a:ext cx="1327707" cy="36987"/>
      </dsp:txXfrm>
    </dsp:sp>
    <dsp:sp modelId="{F82D0D4B-D5A7-4D8D-B2A5-CC87FD907084}">
      <dsp:nvSpPr>
        <dsp:cNvPr id="0" name=""/>
        <dsp:cNvSpPr/>
      </dsp:nvSpPr>
      <dsp:spPr>
        <a:xfrm>
          <a:off x="4435639" y="1619086"/>
          <a:ext cx="1659634" cy="664502"/>
        </a:xfrm>
        <a:prstGeom prst="chevron">
          <a:avLst/>
        </a:prstGeom>
        <a:solidFill>
          <a:schemeClr val="accent3">
            <a:hueOff val="-919208"/>
            <a:satOff val="-14695"/>
            <a:lumOff val="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2012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4435639" y="1619086"/>
        <a:ext cx="1659634" cy="664502"/>
      </dsp:txXfrm>
    </dsp:sp>
    <dsp:sp modelId="{DDD79AE2-8CB4-46FD-BA16-242966221E51}">
      <dsp:nvSpPr>
        <dsp:cNvPr id="0" name=""/>
        <dsp:cNvSpPr/>
      </dsp:nvSpPr>
      <dsp:spPr>
        <a:xfrm>
          <a:off x="4435639" y="2366651"/>
          <a:ext cx="1327707" cy="3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itchFamily="34" charset="0"/>
              <a:cs typeface="Arial" pitchFamily="34" charset="0"/>
            </a:rPr>
            <a:t>EPA acts on N &amp; P for Florida</a:t>
          </a:r>
          <a:endParaRPr lang="en-US" sz="1600" kern="1200" dirty="0">
            <a:latin typeface="Arial" pitchFamily="34" charset="0"/>
            <a:cs typeface="Arial" pitchFamily="34" charset="0"/>
          </a:endParaRPr>
        </a:p>
      </dsp:txBody>
      <dsp:txXfrm>
        <a:off x="4435639" y="2366651"/>
        <a:ext cx="1327707" cy="36987"/>
      </dsp:txXfrm>
    </dsp:sp>
    <dsp:sp modelId="{FF7F0336-52D8-4627-B2A8-9EDA460F6D8F}">
      <dsp:nvSpPr>
        <dsp:cNvPr id="0" name=""/>
        <dsp:cNvSpPr/>
      </dsp:nvSpPr>
      <dsp:spPr>
        <a:xfrm>
          <a:off x="5879484" y="1637373"/>
          <a:ext cx="1661256" cy="664502"/>
        </a:xfrm>
        <a:prstGeom prst="chevron">
          <a:avLst/>
        </a:prstGeom>
        <a:solidFill>
          <a:schemeClr val="accent3">
            <a:hueOff val="-1225611"/>
            <a:satOff val="-19593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2013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>
        <a:off x="5879484" y="1637373"/>
        <a:ext cx="1661256" cy="664502"/>
      </dsp:txXfrm>
    </dsp:sp>
    <dsp:sp modelId="{CA3A2046-13B4-47A4-80EC-091725DAD12F}">
      <dsp:nvSpPr>
        <dsp:cNvPr id="0" name=""/>
        <dsp:cNvSpPr/>
      </dsp:nvSpPr>
      <dsp:spPr>
        <a:xfrm>
          <a:off x="5879484" y="2385334"/>
          <a:ext cx="1329005" cy="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latin typeface="Arial" pitchFamily="34" charset="0"/>
              <a:cs typeface="Arial" pitchFamily="34" charset="0"/>
            </a:rPr>
            <a:t>Draft NC NCDP &amp; Stakeholder Meetings</a:t>
          </a:r>
          <a:endParaRPr lang="en-US" sz="1600" kern="1200" dirty="0">
            <a:latin typeface="Arial" pitchFamily="34" charset="0"/>
            <a:cs typeface="Arial" pitchFamily="34" charset="0"/>
          </a:endParaRPr>
        </a:p>
      </dsp:txBody>
      <dsp:txXfrm>
        <a:off x="5879484" y="2385334"/>
        <a:ext cx="1329005" cy="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AA6CFF2-99D0-4CD7-97C4-7E07A5310814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4D0E1C-2E7F-4D7A-990C-E6312ABA1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402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EA398C4-97DC-47CC-BC74-0019F8DD3798}" type="datetimeFigureOut">
              <a:rPr lang="en-US"/>
              <a:pPr>
                <a:defRPr/>
              </a:pPr>
              <a:t>9/6/2013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51C180-24FA-42C4-8110-0C12A8CEE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085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We are referring to this as the “NCDP”</a:t>
            </a: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DC3C59-EB49-4946-BE30-08B023CC34E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39778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fld id="{844AE36D-6795-4E70-AD21-3FE9B828B69B}" type="slidenum">
              <a:rPr lang="en-US" smtClean="0">
                <a:latin typeface="Times New Roman" pitchFamily="18" charset="0"/>
              </a:rPr>
              <a:pPr defTabSz="91281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29366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51C180-24FA-42C4-8110-0C12A8CEEC6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E9860A-69BC-49BE-A11D-F0A3B0DD7C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1766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6963" y="676275"/>
            <a:ext cx="4605337" cy="3454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5350" y="4354513"/>
            <a:ext cx="5083175" cy="4130675"/>
          </a:xfrm>
          <a:noFill/>
        </p:spPr>
        <p:txBody>
          <a:bodyPr wrap="square" lIns="89918" tIns="44959" rIns="89918" bIns="44959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6200" y="8710613"/>
            <a:ext cx="2989263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18" tIns="44959" rIns="89918" bIns="44959" anchor="b"/>
          <a:lstStyle/>
          <a:p>
            <a:pPr algn="r" defTabSz="896938" eaLnBrk="0" hangingPunct="0"/>
            <a:fld id="{39F3DC8B-58F1-4C8E-B169-E4A25054C2B1}" type="slidenum">
              <a:rPr lang="en-US" sz="1200">
                <a:latin typeface="Times New Roman" pitchFamily="18" charset="0"/>
              </a:rPr>
              <a:pPr algn="r" defTabSz="896938" eaLnBrk="0" hangingPunct="0"/>
              <a:t>6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4664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6963" y="676275"/>
            <a:ext cx="4605337" cy="3454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5350" y="4354513"/>
            <a:ext cx="5083175" cy="4130675"/>
          </a:xfrm>
          <a:noFill/>
        </p:spPr>
        <p:txBody>
          <a:bodyPr wrap="square" lIns="89918" tIns="44959" rIns="89918" bIns="44959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6200" y="8710613"/>
            <a:ext cx="2989263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18" tIns="44959" rIns="89918" bIns="44959" anchor="b"/>
          <a:lstStyle/>
          <a:p>
            <a:pPr algn="r" defTabSz="896938" eaLnBrk="0" hangingPunct="0"/>
            <a:fld id="{DB1CD9F4-50DD-45E8-BBA5-0491A140CB92}" type="slidenum">
              <a:rPr lang="en-US" sz="1200">
                <a:latin typeface="Times New Roman" pitchFamily="18" charset="0"/>
              </a:rPr>
              <a:pPr algn="r" defTabSz="896938" eaLnBrk="0" hangingPunct="0"/>
              <a:t>7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211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6963" y="676275"/>
            <a:ext cx="4605337" cy="3454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5350" y="4354513"/>
            <a:ext cx="5083175" cy="4130675"/>
          </a:xfrm>
          <a:noFill/>
        </p:spPr>
        <p:txBody>
          <a:bodyPr wrap="square" lIns="89918" tIns="44959" rIns="89918" bIns="44959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endParaRPr lang="en-US" sz="4000" dirty="0" smtClean="0"/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Streams and Rivers and Sounds		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 Parameters: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Chlorophyll a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Phytoplankton community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Periphyton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community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Macrophytes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Diurnal DO range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Minimum DO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Diurnal pH range </a:t>
            </a: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Waters Classified for Drinking Water Supply </a:t>
            </a:r>
          </a:p>
          <a:p>
            <a:r>
              <a:rPr lang="en-US" sz="1200" i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Response 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Parameters: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Total Organic Carbon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Algal Toxins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Taste and odor species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Causal Parameters: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Nitrogen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 Phosphorus 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6200" y="8710613"/>
            <a:ext cx="2989263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18" tIns="44959" rIns="89918" bIns="44959" anchor="b"/>
          <a:lstStyle/>
          <a:p>
            <a:pPr algn="r" defTabSz="896938" eaLnBrk="0" hangingPunct="0"/>
            <a:fld id="{5FA5311E-7956-4BEE-BCA7-09CD28074CFE}" type="slidenum">
              <a:rPr lang="en-US" sz="1200">
                <a:latin typeface="Times New Roman" pitchFamily="18" charset="0"/>
              </a:rPr>
              <a:pPr algn="r" defTabSz="896938" eaLnBrk="0" hangingPunct="0"/>
              <a:t>8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5111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6963" y="676275"/>
            <a:ext cx="4605337" cy="3454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895350" y="4354513"/>
            <a:ext cx="5083175" cy="4130675"/>
          </a:xfrm>
          <a:noFill/>
        </p:spPr>
        <p:txBody>
          <a:bodyPr wrap="square" lIns="89918" tIns="44959" rIns="89918" bIns="44959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6200" y="8710613"/>
            <a:ext cx="2989263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18" tIns="44959" rIns="89918" bIns="44959" anchor="b"/>
          <a:lstStyle/>
          <a:p>
            <a:pPr algn="r" defTabSz="896938" eaLnBrk="0" hangingPunct="0"/>
            <a:fld id="{BB97FDBD-2277-487B-893A-CDBC1AFA9EA1}" type="slidenum">
              <a:rPr lang="en-US" sz="1200">
                <a:latin typeface="Times New Roman" pitchFamily="18" charset="0"/>
              </a:rPr>
              <a:pPr algn="r" defTabSz="896938" eaLnBrk="0" hangingPunct="0"/>
              <a:t>11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285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448261-CD3A-4CDF-9558-02322F013257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80F479-176B-4361-80CA-6643C7EA9C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3962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194241-6791-4DAA-B67A-BAB8D1B31DC8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D86B6-91DF-475D-BF14-B854D3080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59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0D7D71-62A6-4E52-AAC6-5C4D9668593F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49589F-B0AC-4E5F-99C2-25851A286D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047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9E49F6-5C0B-4BCF-BE24-815F75A200DC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E69458-4097-434F-B3E8-6704816560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9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9653B5-B154-4BBF-A73C-F467AD0340BA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FDCEB-B5CF-491E-8C11-7FAF0F148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5085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5BBDA6-7995-4A66-A8CA-A72F49D99BAF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9D8984-EAA2-4AC5-BD2D-89D57F459F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226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5E8E95-385B-4A91-85DF-06896AEBE0DD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CEA5E-65A4-4E7B-A419-4D835C474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11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9D2BB5-8A8E-47E1-B993-D68410455F3D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39BAAD-1FB7-4C46-8D25-86B07A76BF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560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6D7CA2-6734-4EC1-8084-0EADDF3D366D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AC20B-94D9-4E30-AA3C-16043A7EB7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551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18509EC-070E-4767-BF8D-51561BF43044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B9E98C7-55B4-4426-92B7-A58A73F6E9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376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721398-BD85-4E89-A884-8B4083439EC2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7C0184-4B38-4032-82AC-3316F9B5EF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333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3FF993-27D8-4571-AF31-86C114CDBEB6}" type="datetimeFigureOut">
              <a:rPr lang="en-US" smtClean="0"/>
              <a:pPr>
                <a:defRPr/>
              </a:pPr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04E80D-DE7A-447D-9F00-D0D8473F9E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6062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b="1" dirty="0" smtClean="0"/>
              <a:t>Update on the NC Nutrient Criteria</a:t>
            </a:r>
            <a:br>
              <a:rPr b="1" dirty="0" smtClean="0"/>
            </a:br>
            <a:r>
              <a:rPr b="1" dirty="0" smtClean="0"/>
              <a:t>Development</a:t>
            </a:r>
            <a:r>
              <a:rPr dirty="0" smtClean="0"/>
              <a:t> </a:t>
            </a:r>
            <a:r>
              <a:rPr b="1" dirty="0" smtClean="0"/>
              <a:t>Plan</a:t>
            </a:r>
          </a:p>
        </p:txBody>
      </p:sp>
      <p:pic>
        <p:nvPicPr>
          <p:cNvPr id="3074" name="Picture 2" descr="DWR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953000"/>
            <a:ext cx="4010025" cy="9525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NCDP Implementation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267" y="1981200"/>
            <a:ext cx="7772400" cy="41148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EPA agreement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Implement plan</a:t>
            </a:r>
          </a:p>
          <a:p>
            <a:pPr marL="788988" lvl="1" indent="-514350" eaLnBrk="1" hangingPunct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Stakeholder participation</a:t>
            </a:r>
          </a:p>
          <a:p>
            <a:pPr marL="788988" lvl="1" indent="-514350" eaLnBrk="1" hangingPunct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Draft criteria</a:t>
            </a:r>
          </a:p>
          <a:p>
            <a:pPr marL="788988" lvl="1" indent="-514350" eaLnBrk="1" hangingPunct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Implementation discussions to refine criteria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EMC determines what moves forward (rule-making)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 idx="4294967295"/>
          </p:nvPr>
        </p:nvSpPr>
        <p:spPr>
          <a:xfrm>
            <a:off x="0" y="1506538"/>
            <a:ext cx="8229600" cy="1470025"/>
          </a:xfrm>
        </p:spPr>
        <p:txBody>
          <a:bodyPr anchor="ctr"/>
          <a:lstStyle/>
          <a:p>
            <a:pPr algn="ctr" eaLnBrk="1" hangingPunct="1"/>
            <a:r>
              <a:rPr lang="en-US" sz="4800" dirty="0" smtClean="0">
                <a:solidFill>
                  <a:schemeClr val="tx1"/>
                </a:solidFill>
              </a:rPr>
              <a:t>Questions?</a:t>
            </a:r>
          </a:p>
        </p:txBody>
      </p:sp>
      <p:pic>
        <p:nvPicPr>
          <p:cNvPr id="4" name="Picture 2" descr="DWR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953000"/>
            <a:ext cx="4010025" cy="9525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Nutrients =</a:t>
            </a:r>
            <a:br>
              <a:rPr lang="en-US" dirty="0" smtClean="0"/>
            </a:br>
            <a:r>
              <a:rPr lang="en-US" dirty="0" smtClean="0"/>
              <a:t>Nitrogen + Phosphorus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Over-enrichment can lead to algae blooms, fish kills</a:t>
            </a:r>
            <a:endParaRPr lang="en-US" dirty="0"/>
          </a:p>
        </p:txBody>
      </p:sp>
      <p:pic>
        <p:nvPicPr>
          <p:cNvPr id="4" name="Picture 3" descr="C:\Users\mary_stecker\AppData\Local\Microsoft\Windows\Temporary Internet Files\Content.Outlook\5F6Q4E1V\IMG00669-20120703-09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0"/>
            <a:ext cx="87630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990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NC Nutrient Management Strategies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43000" y="1219200"/>
          <a:ext cx="8001000" cy="3667125"/>
        </p:xfrm>
        <a:graphic>
          <a:graphicData uri="http://schemas.openxmlformats.org/presentationml/2006/ole">
            <p:oleObj spid="_x0000_s1032" name="Photo Editor Photo" r:id="rId4" imgW="7125695" imgH="3285714" progId="">
              <p:embed/>
            </p:oleObj>
          </a:graphicData>
        </a:graphic>
      </p:graphicFrame>
      <p:sp>
        <p:nvSpPr>
          <p:cNvPr id="9" name="AutoShape 1029"/>
          <p:cNvSpPr>
            <a:spLocks noChangeArrowheads="1"/>
          </p:cNvSpPr>
          <p:nvPr/>
        </p:nvSpPr>
        <p:spPr bwMode="auto">
          <a:xfrm>
            <a:off x="5334000" y="1752600"/>
            <a:ext cx="381000" cy="304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AutoShape 1029"/>
          <p:cNvSpPr>
            <a:spLocks noChangeArrowheads="1"/>
          </p:cNvSpPr>
          <p:nvPr/>
        </p:nvSpPr>
        <p:spPr bwMode="auto">
          <a:xfrm>
            <a:off x="5867400" y="1676400"/>
            <a:ext cx="381000" cy="304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AutoShape 1029"/>
          <p:cNvSpPr>
            <a:spLocks noChangeArrowheads="1"/>
          </p:cNvSpPr>
          <p:nvPr/>
        </p:nvSpPr>
        <p:spPr bwMode="auto">
          <a:xfrm>
            <a:off x="7467600" y="1447800"/>
            <a:ext cx="3810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AutoShape 1029"/>
          <p:cNvSpPr>
            <a:spLocks noChangeArrowheads="1"/>
          </p:cNvSpPr>
          <p:nvPr/>
        </p:nvSpPr>
        <p:spPr bwMode="auto">
          <a:xfrm>
            <a:off x="7772400" y="2362200"/>
            <a:ext cx="3810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AutoShape 1029"/>
          <p:cNvSpPr>
            <a:spLocks noChangeArrowheads="1"/>
          </p:cNvSpPr>
          <p:nvPr/>
        </p:nvSpPr>
        <p:spPr bwMode="auto">
          <a:xfrm>
            <a:off x="7543800" y="2819400"/>
            <a:ext cx="3810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AutoShape 1029"/>
          <p:cNvSpPr>
            <a:spLocks noChangeArrowheads="1"/>
          </p:cNvSpPr>
          <p:nvPr/>
        </p:nvSpPr>
        <p:spPr bwMode="auto">
          <a:xfrm>
            <a:off x="7239000" y="3200400"/>
            <a:ext cx="381000" cy="304800"/>
          </a:xfrm>
          <a:prstGeom prst="star5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AutoShape 1029"/>
          <p:cNvSpPr>
            <a:spLocks noChangeArrowheads="1"/>
          </p:cNvSpPr>
          <p:nvPr/>
        </p:nvSpPr>
        <p:spPr bwMode="auto">
          <a:xfrm>
            <a:off x="4876800" y="2667000"/>
            <a:ext cx="381000" cy="304800"/>
          </a:xfrm>
          <a:prstGeom prst="star5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0" y="3657600"/>
          <a:ext cx="7239000" cy="3200400"/>
        </p:xfrm>
        <a:graphic>
          <a:graphicData uri="http://schemas.openxmlformats.org/drawingml/2006/table">
            <a:tbl>
              <a:tblPr/>
              <a:tblGrid>
                <a:gridCol w="3352800"/>
                <a:gridCol w="3886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Perpetua" pitchFamily="18" charset="0"/>
                        </a:rPr>
                        <a:t>COASTAL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Perpetua" pitchFamily="18" charset="0"/>
                        </a:rPr>
                        <a:t>INLAND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Perpetua" pitchFamily="18" charset="0"/>
                        </a:rPr>
                        <a:t>Chowan – 1981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Perpetua" pitchFamily="18" charset="0"/>
                        </a:rPr>
                        <a:t>Wylie - 1996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Perpetua" pitchFamily="18" charset="0"/>
                        </a:rPr>
                        <a:t>Tar-Pamlico-  1990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Perpetua" pitchFamily="18" charset="0"/>
                        </a:rPr>
                        <a:t>    Randleman - 1997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Perpetua" pitchFamily="18" charset="0"/>
                        </a:rPr>
                        <a:t>New -1991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Perpetua" pitchFamily="18" charset="0"/>
                        </a:rPr>
                        <a:t>    Jordan - 2009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Perpetua" pitchFamily="18" charset="0"/>
                        </a:rPr>
                        <a:t>Neuse -1998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Perpetua" pitchFamily="18" charset="0"/>
                        </a:rPr>
                        <a:t>Falls - 2011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Perpetua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Perpetua" pitchFamily="18" charset="0"/>
                        </a:rPr>
                        <a:t>PENDING: High Rock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7" name="AutoShape 1029"/>
          <p:cNvSpPr>
            <a:spLocks noChangeArrowheads="1"/>
          </p:cNvSpPr>
          <p:nvPr/>
        </p:nvSpPr>
        <p:spPr bwMode="auto">
          <a:xfrm>
            <a:off x="5105400" y="1981200"/>
            <a:ext cx="381000" cy="304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AutoShape 1029"/>
          <p:cNvSpPr>
            <a:spLocks noChangeArrowheads="1"/>
          </p:cNvSpPr>
          <p:nvPr/>
        </p:nvSpPr>
        <p:spPr bwMode="auto">
          <a:xfrm>
            <a:off x="4114800" y="2743200"/>
            <a:ext cx="381000" cy="304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Nutrients, EPA &amp; NC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78320219"/>
              </p:ext>
            </p:extLst>
          </p:nvPr>
        </p:nvGraphicFramePr>
        <p:xfrm>
          <a:off x="822325" y="990600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</p:spPr>
        <p:txBody>
          <a:bodyPr/>
          <a:lstStyle/>
          <a:p>
            <a:r>
              <a:rPr lang="en-US" sz="4400" dirty="0" smtClean="0"/>
              <a:t>Recent EMC Activities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>
                <a:latin typeface="Arial" pitchFamily="34" charset="0"/>
                <a:cs typeface="Arial" pitchFamily="34" charset="0"/>
              </a:rPr>
              <a:t>January 2009 –January 2011</a:t>
            </a:r>
          </a:p>
          <a:p>
            <a:pPr lvl="1">
              <a:buSzPct val="100000"/>
              <a:buFont typeface="Wingdings 2" pitchFamily="18" charset="2"/>
              <a:buChar char="P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Proposed modified chlorophyll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criteria</a:t>
            </a:r>
          </a:p>
          <a:p>
            <a:pPr lvl="2"/>
            <a:r>
              <a:rPr lang="en-US" sz="2800" dirty="0" smtClean="0">
                <a:latin typeface="Arial" pitchFamily="34" charset="0"/>
                <a:cs typeface="Arial" pitchFamily="34" charset="0"/>
              </a:rPr>
              <a:t>Part of triennial review</a:t>
            </a:r>
          </a:p>
          <a:p>
            <a:pPr lvl="1">
              <a:buSzPct val="100000"/>
              <a:buFont typeface="Wingdings 2" pitchFamily="18" charset="2"/>
              <a:buChar char="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Chlorophyll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thresholds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400" dirty="0" smtClean="0">
                <a:latin typeface="Arial" pitchFamily="34" charset="0"/>
                <a:cs typeface="Arial" pitchFamily="34" charset="0"/>
              </a:rPr>
              <a:t>May 2012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NC Forum on Nutrient Over-Enrichment</a:t>
            </a:r>
          </a:p>
          <a:p>
            <a:pPr lvl="1">
              <a:buFont typeface="Wingdings 2" pitchFamily="18" charset="2"/>
              <a:buNone/>
            </a:pPr>
            <a:endParaRPr lang="en-US" sz="3200" dirty="0" smtClean="0">
              <a:latin typeface="Garamond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dirty="0" smtClean="0"/>
              <a:t>Nutrient Over-Enrichment Forum </a:t>
            </a:r>
            <a:br>
              <a:rPr lang="en-US" sz="4400" dirty="0" smtClean="0"/>
            </a:br>
            <a:r>
              <a:rPr lang="en-US" sz="4400" dirty="0" smtClean="0"/>
              <a:t>May 2012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Alternatives to numeric N &amp; P criteria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Clearer understanding of science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Thresholds on something other than chlorophyll </a:t>
            </a:r>
            <a:r>
              <a:rPr lang="en-US" sz="3400" i="1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Other “trending” or “change” indicators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Review of costs and savings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smtClean="0"/>
              <a:t>Forum Panelists’ 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Site-specific &amp;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waterbody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type- specific approaches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Scientific, balanced, &amp; fair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Stakeholders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Goals &amp; targets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Proactive &amp; integrative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Improve NC’s current approach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dirty="0" smtClean="0"/>
              <a:t>NCDP: The Backbone</a:t>
            </a:r>
            <a:endParaRPr lang="en-US" sz="4400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Evaluation of current criteria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Chlorophyll a, dissolved oxygen, pH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Waterbody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Approaches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Rivers &amp; Streams, Water Supplies, Sounds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Response variables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EPA – Nitrogen &amp; Phosphorus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NCDP Development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Public Meetings – December 2012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New Draft – April 2013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End Comment Period - May 24, 2013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New Draft – August 2013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Commenter Meeting – September 25, 2013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EMC approved draft – early 2014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309</Words>
  <Application>Microsoft Office PowerPoint</Application>
  <PresentationFormat>On-screen Show (4:3)</PresentationFormat>
  <Paragraphs>98</Paragraphs>
  <Slides>11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Retrospect</vt:lpstr>
      <vt:lpstr>Photo Editor Photo</vt:lpstr>
      <vt:lpstr>Update on the NC Nutrient Criteria Development Plan</vt:lpstr>
      <vt:lpstr>Nutrients = Nitrogen + Phosphorus</vt:lpstr>
      <vt:lpstr>NC Nutrient Management Strategies</vt:lpstr>
      <vt:lpstr>Nutrients, EPA &amp; NC</vt:lpstr>
      <vt:lpstr>Recent EMC Activities</vt:lpstr>
      <vt:lpstr>Nutrient Over-Enrichment Forum  May 2012</vt:lpstr>
      <vt:lpstr>Forum Panelists’ Highlights</vt:lpstr>
      <vt:lpstr>NCDP: The Backbone</vt:lpstr>
      <vt:lpstr>NCDP Development</vt:lpstr>
      <vt:lpstr>NCDP Implementation 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2013-05-08T14:55:15Z</dcterms:created>
  <dcterms:modified xsi:type="dcterms:W3CDTF">2013-09-06T14:33:58Z</dcterms:modified>
</cp:coreProperties>
</file>