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2" r:id="rId2"/>
    <p:sldId id="274" r:id="rId3"/>
    <p:sldId id="396" r:id="rId4"/>
    <p:sldId id="273" r:id="rId5"/>
    <p:sldId id="266" r:id="rId6"/>
    <p:sldId id="263" r:id="rId7"/>
    <p:sldId id="258" r:id="rId8"/>
    <p:sldId id="267" r:id="rId9"/>
    <p:sldId id="271" r:id="rId10"/>
    <p:sldId id="270" r:id="rId11"/>
    <p:sldId id="339" r:id="rId12"/>
    <p:sldId id="401" r:id="rId13"/>
    <p:sldId id="402" r:id="rId14"/>
    <p:sldId id="265" r:id="rId15"/>
    <p:sldId id="403" r:id="rId16"/>
    <p:sldId id="404" r:id="rId17"/>
    <p:sldId id="384" r:id="rId18"/>
    <p:sldId id="256" r:id="rId19"/>
    <p:sldId id="257" r:id="rId20"/>
    <p:sldId id="406"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90B3C6"/>
    <a:srgbClr val="C503C5"/>
    <a:srgbClr val="B0C5C3"/>
    <a:srgbClr val="175B50"/>
    <a:srgbClr val="FFD653"/>
    <a:srgbClr val="FFCC29"/>
    <a:srgbClr val="CC9900"/>
    <a:srgbClr val="6EA5C2"/>
    <a:srgbClr val="7C78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DEAD55-140E-487C-8662-C12628A8266D}" v="313" dt="2025-02-27T13:04:13.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697" autoAdjust="0"/>
  </p:normalViewPr>
  <p:slideViewPr>
    <p:cSldViewPr snapToGrid="0">
      <p:cViewPr varScale="1">
        <p:scale>
          <a:sx n="61" d="100"/>
          <a:sy n="61" d="100"/>
        </p:scale>
        <p:origin x="152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on, Ken" userId="78b2ebce-c9aa-4f33-b52c-2839556c814b" providerId="ADAL" clId="{D3DEAD55-140E-487C-8662-C12628A8266D}"/>
    <pc:docChg chg="undo custSel addSld delSld modSld sldOrd modNotesMaster">
      <pc:chgData name="Richardson, Ken" userId="78b2ebce-c9aa-4f33-b52c-2839556c814b" providerId="ADAL" clId="{D3DEAD55-140E-487C-8662-C12628A8266D}" dt="2025-02-27T13:04:13.890" v="7702" actId="20577"/>
      <pc:docMkLst>
        <pc:docMk/>
      </pc:docMkLst>
      <pc:sldChg chg="addSp delSp modSp mod modNotesTx">
        <pc:chgData name="Richardson, Ken" userId="78b2ebce-c9aa-4f33-b52c-2839556c814b" providerId="ADAL" clId="{D3DEAD55-140E-487C-8662-C12628A8266D}" dt="2025-02-27T08:55:52.594" v="5944" actId="20577"/>
        <pc:sldMkLst>
          <pc:docMk/>
          <pc:sldMk cId="3602866012" sldId="256"/>
        </pc:sldMkLst>
        <pc:picChg chg="del">
          <ac:chgData name="Richardson, Ken" userId="78b2ebce-c9aa-4f33-b52c-2839556c814b" providerId="ADAL" clId="{D3DEAD55-140E-487C-8662-C12628A8266D}" dt="2025-02-27T01:17:05.047" v="2475" actId="478"/>
          <ac:picMkLst>
            <pc:docMk/>
            <pc:sldMk cId="3602866012" sldId="256"/>
            <ac:picMk id="2" creationId="{32A6AF3A-3A00-6804-B929-57B6CF62BFA8}"/>
          </ac:picMkLst>
        </pc:picChg>
        <pc:picChg chg="add mod">
          <ac:chgData name="Richardson, Ken" userId="78b2ebce-c9aa-4f33-b52c-2839556c814b" providerId="ADAL" clId="{D3DEAD55-140E-487C-8662-C12628A8266D}" dt="2025-02-27T01:18:14.366" v="2485" actId="167"/>
          <ac:picMkLst>
            <pc:docMk/>
            <pc:sldMk cId="3602866012" sldId="256"/>
            <ac:picMk id="3" creationId="{AC9D3AF8-A4E8-2A85-2285-56D61D9319D2}"/>
          </ac:picMkLst>
        </pc:picChg>
      </pc:sldChg>
      <pc:sldChg chg="addSp delSp modSp mod modNotesTx">
        <pc:chgData name="Richardson, Ken" userId="78b2ebce-c9aa-4f33-b52c-2839556c814b" providerId="ADAL" clId="{D3DEAD55-140E-487C-8662-C12628A8266D}" dt="2025-02-27T09:56:48.086" v="7489" actId="20577"/>
        <pc:sldMkLst>
          <pc:docMk/>
          <pc:sldMk cId="3691143211" sldId="257"/>
        </pc:sldMkLst>
        <pc:picChg chg="del">
          <ac:chgData name="Richardson, Ken" userId="78b2ebce-c9aa-4f33-b52c-2839556c814b" providerId="ADAL" clId="{D3DEAD55-140E-487C-8662-C12628A8266D}" dt="2025-02-27T01:18:01.599" v="2482" actId="478"/>
          <ac:picMkLst>
            <pc:docMk/>
            <pc:sldMk cId="3691143211" sldId="257"/>
            <ac:picMk id="2" creationId="{E1B3F634-E37C-023A-CEB5-338FF77E3C13}"/>
          </ac:picMkLst>
        </pc:picChg>
        <pc:picChg chg="add mod">
          <ac:chgData name="Richardson, Ken" userId="78b2ebce-c9aa-4f33-b52c-2839556c814b" providerId="ADAL" clId="{D3DEAD55-140E-487C-8662-C12628A8266D}" dt="2025-02-27T01:18:06.861" v="2484" actId="167"/>
          <ac:picMkLst>
            <pc:docMk/>
            <pc:sldMk cId="3691143211" sldId="257"/>
            <ac:picMk id="5" creationId="{DCC29874-B517-09D3-BEE0-49CEFAB42B7B}"/>
          </ac:picMkLst>
        </pc:picChg>
      </pc:sldChg>
      <pc:sldChg chg="addSp modSp modNotesTx">
        <pc:chgData name="Richardson, Ken" userId="78b2ebce-c9aa-4f33-b52c-2839556c814b" providerId="ADAL" clId="{D3DEAD55-140E-487C-8662-C12628A8266D}" dt="2025-02-27T09:44:24.455" v="7182" actId="20577"/>
        <pc:sldMkLst>
          <pc:docMk/>
          <pc:sldMk cId="4002581383" sldId="258"/>
        </pc:sldMkLst>
        <pc:picChg chg="add mod">
          <ac:chgData name="Richardson, Ken" userId="78b2ebce-c9aa-4f33-b52c-2839556c814b" providerId="ADAL" clId="{D3DEAD55-140E-487C-8662-C12628A8266D}" dt="2025-02-27T08:00:09.717" v="4118"/>
          <ac:picMkLst>
            <pc:docMk/>
            <pc:sldMk cId="4002581383" sldId="258"/>
            <ac:picMk id="2" creationId="{4A7908D7-77A1-80C6-28F4-3D785E40C8DA}"/>
          </ac:picMkLst>
        </pc:picChg>
      </pc:sldChg>
      <pc:sldChg chg="modNotesTx">
        <pc:chgData name="Richardson, Ken" userId="78b2ebce-c9aa-4f33-b52c-2839556c814b" providerId="ADAL" clId="{D3DEAD55-140E-487C-8662-C12628A8266D}" dt="2025-02-27T09:41:39.125" v="7104" actId="20577"/>
        <pc:sldMkLst>
          <pc:docMk/>
          <pc:sldMk cId="2374913443" sldId="263"/>
        </pc:sldMkLst>
      </pc:sldChg>
      <pc:sldChg chg="del">
        <pc:chgData name="Richardson, Ken" userId="78b2ebce-c9aa-4f33-b52c-2839556c814b" providerId="ADAL" clId="{D3DEAD55-140E-487C-8662-C12628A8266D}" dt="2025-02-27T01:46:51.818" v="3585" actId="2696"/>
        <pc:sldMkLst>
          <pc:docMk/>
          <pc:sldMk cId="4026792927" sldId="264"/>
        </pc:sldMkLst>
      </pc:sldChg>
      <pc:sldChg chg="modNotesTx">
        <pc:chgData name="Richardson, Ken" userId="78b2ebce-c9aa-4f33-b52c-2839556c814b" providerId="ADAL" clId="{D3DEAD55-140E-487C-8662-C12628A8266D}" dt="2025-02-27T11:11:53.689" v="7527" actId="20577"/>
        <pc:sldMkLst>
          <pc:docMk/>
          <pc:sldMk cId="3243317824" sldId="266"/>
        </pc:sldMkLst>
      </pc:sldChg>
      <pc:sldChg chg="modSp modNotesTx">
        <pc:chgData name="Richardson, Ken" userId="78b2ebce-c9aa-4f33-b52c-2839556c814b" providerId="ADAL" clId="{D3DEAD55-140E-487C-8662-C12628A8266D}" dt="2025-02-27T13:04:13.890" v="7702" actId="20577"/>
        <pc:sldMkLst>
          <pc:docMk/>
          <pc:sldMk cId="1159837013" sldId="267"/>
        </pc:sldMkLst>
        <pc:graphicFrameChg chg="mod">
          <ac:chgData name="Richardson, Ken" userId="78b2ebce-c9aa-4f33-b52c-2839556c814b" providerId="ADAL" clId="{D3DEAD55-140E-487C-8662-C12628A8266D}" dt="2025-02-27T13:04:13.890" v="7702" actId="20577"/>
          <ac:graphicFrameMkLst>
            <pc:docMk/>
            <pc:sldMk cId="1159837013" sldId="267"/>
            <ac:graphicFrameMk id="2" creationId="{0ACF1090-1816-7859-2205-62C119733B68}"/>
          </ac:graphicFrameMkLst>
        </pc:graphicFrameChg>
      </pc:sldChg>
      <pc:sldChg chg="modSp">
        <pc:chgData name="Richardson, Ken" userId="78b2ebce-c9aa-4f33-b52c-2839556c814b" providerId="ADAL" clId="{D3DEAD55-140E-487C-8662-C12628A8266D}" dt="2025-02-27T09:22:19.690" v="6797" actId="20577"/>
        <pc:sldMkLst>
          <pc:docMk/>
          <pc:sldMk cId="2889520222" sldId="270"/>
        </pc:sldMkLst>
        <pc:graphicFrameChg chg="mod">
          <ac:chgData name="Richardson, Ken" userId="78b2ebce-c9aa-4f33-b52c-2839556c814b" providerId="ADAL" clId="{D3DEAD55-140E-487C-8662-C12628A8266D}" dt="2025-02-27T09:22:19.690" v="6797" actId="20577"/>
          <ac:graphicFrameMkLst>
            <pc:docMk/>
            <pc:sldMk cId="2889520222" sldId="270"/>
            <ac:graphicFrameMk id="2" creationId="{C7F9BC3F-39C1-A928-8787-366005A875BD}"/>
          </ac:graphicFrameMkLst>
        </pc:graphicFrameChg>
      </pc:sldChg>
      <pc:sldChg chg="modNotesTx">
        <pc:chgData name="Richardson, Ken" userId="78b2ebce-c9aa-4f33-b52c-2839556c814b" providerId="ADAL" clId="{D3DEAD55-140E-487C-8662-C12628A8266D}" dt="2025-02-27T09:48:55.066" v="7251" actId="20577"/>
        <pc:sldMkLst>
          <pc:docMk/>
          <pc:sldMk cId="4171241040" sldId="271"/>
        </pc:sldMkLst>
      </pc:sldChg>
      <pc:sldChg chg="modNotesTx">
        <pc:chgData name="Richardson, Ken" userId="78b2ebce-c9aa-4f33-b52c-2839556c814b" providerId="ADAL" clId="{D3DEAD55-140E-487C-8662-C12628A8266D}" dt="2025-02-27T11:11:30.954" v="7526" actId="20577"/>
        <pc:sldMkLst>
          <pc:docMk/>
          <pc:sldMk cId="3398479394" sldId="273"/>
        </pc:sldMkLst>
      </pc:sldChg>
      <pc:sldChg chg="modNotesTx">
        <pc:chgData name="Richardson, Ken" userId="78b2ebce-c9aa-4f33-b52c-2839556c814b" providerId="ADAL" clId="{D3DEAD55-140E-487C-8662-C12628A8266D}" dt="2025-02-27T09:26:34.458" v="6855" actId="20577"/>
        <pc:sldMkLst>
          <pc:docMk/>
          <pc:sldMk cId="1193924119" sldId="274"/>
        </pc:sldMkLst>
      </pc:sldChg>
      <pc:sldChg chg="modNotesTx">
        <pc:chgData name="Richardson, Ken" userId="78b2ebce-c9aa-4f33-b52c-2839556c814b" providerId="ADAL" clId="{D3DEAD55-140E-487C-8662-C12628A8266D}" dt="2025-02-27T09:50:34.902" v="7370" actId="20577"/>
        <pc:sldMkLst>
          <pc:docMk/>
          <pc:sldMk cId="2289964255" sldId="339"/>
        </pc:sldMkLst>
      </pc:sldChg>
      <pc:sldChg chg="addSp delSp modSp mod ord modNotesTx">
        <pc:chgData name="Richardson, Ken" userId="78b2ebce-c9aa-4f33-b52c-2839556c814b" providerId="ADAL" clId="{D3DEAD55-140E-487C-8662-C12628A8266D}" dt="2025-02-27T09:54:15.706" v="7434" actId="20577"/>
        <pc:sldMkLst>
          <pc:docMk/>
          <pc:sldMk cId="37283158" sldId="384"/>
        </pc:sldMkLst>
        <pc:spChg chg="del">
          <ac:chgData name="Richardson, Ken" userId="78b2ebce-c9aa-4f33-b52c-2839556c814b" providerId="ADAL" clId="{D3DEAD55-140E-487C-8662-C12628A8266D}" dt="2025-02-27T01:33:41.396" v="3117" actId="478"/>
          <ac:spMkLst>
            <pc:docMk/>
            <pc:sldMk cId="37283158" sldId="384"/>
            <ac:spMk id="6" creationId="{1A1018B6-C374-2D86-D4FE-57B43FF3BC9C}"/>
          </ac:spMkLst>
        </pc:spChg>
        <pc:spChg chg="add del mod">
          <ac:chgData name="Richardson, Ken" userId="78b2ebce-c9aa-4f33-b52c-2839556c814b" providerId="ADAL" clId="{D3DEAD55-140E-487C-8662-C12628A8266D}" dt="2025-02-27T01:33:52.382" v="3118" actId="478"/>
          <ac:spMkLst>
            <pc:docMk/>
            <pc:sldMk cId="37283158" sldId="384"/>
            <ac:spMk id="13" creationId="{D30A9C7B-6B98-5F5B-9049-8922ED289AF4}"/>
          </ac:spMkLst>
        </pc:spChg>
        <pc:spChg chg="add mod">
          <ac:chgData name="Richardson, Ken" userId="78b2ebce-c9aa-4f33-b52c-2839556c814b" providerId="ADAL" clId="{D3DEAD55-140E-487C-8662-C12628A8266D}" dt="2025-02-27T08:54:38.351" v="5923" actId="207"/>
          <ac:spMkLst>
            <pc:docMk/>
            <pc:sldMk cId="37283158" sldId="384"/>
            <ac:spMk id="14" creationId="{1437058A-2CDF-1DE5-EE86-FBD4AF8339E5}"/>
          </ac:spMkLst>
        </pc:spChg>
        <pc:grpChg chg="mod">
          <ac:chgData name="Richardson, Ken" userId="78b2ebce-c9aa-4f33-b52c-2839556c814b" providerId="ADAL" clId="{D3DEAD55-140E-487C-8662-C12628A8266D}" dt="2025-02-27T08:39:21.563" v="5183" actId="1076"/>
          <ac:grpSpMkLst>
            <pc:docMk/>
            <pc:sldMk cId="37283158" sldId="384"/>
            <ac:grpSpMk id="4" creationId="{8C8B2C90-1ED5-8C1D-AC38-9CB0B3A942AC}"/>
          </ac:grpSpMkLst>
        </pc:grpChg>
        <pc:picChg chg="mod">
          <ac:chgData name="Richardson, Ken" userId="78b2ebce-c9aa-4f33-b52c-2839556c814b" providerId="ADAL" clId="{D3DEAD55-140E-487C-8662-C12628A8266D}" dt="2025-02-27T08:54:08.035" v="5890" actId="1076"/>
          <ac:picMkLst>
            <pc:docMk/>
            <pc:sldMk cId="37283158" sldId="384"/>
            <ac:picMk id="3" creationId="{D81890EB-BAF3-4A6E-89D2-780ECA5F1C4A}"/>
          </ac:picMkLst>
        </pc:picChg>
      </pc:sldChg>
      <pc:sldChg chg="modNotesTx">
        <pc:chgData name="Richardson, Ken" userId="78b2ebce-c9aa-4f33-b52c-2839556c814b" providerId="ADAL" clId="{D3DEAD55-140E-487C-8662-C12628A8266D}" dt="2025-02-27T11:11:09.078" v="7519" actId="20577"/>
        <pc:sldMkLst>
          <pc:docMk/>
          <pc:sldMk cId="3740661790" sldId="396"/>
        </pc:sldMkLst>
      </pc:sldChg>
      <pc:sldChg chg="del modNotesTx">
        <pc:chgData name="Richardson, Ken" userId="78b2ebce-c9aa-4f33-b52c-2839556c814b" providerId="ADAL" clId="{D3DEAD55-140E-487C-8662-C12628A8266D}" dt="2025-02-27T08:17:59.493" v="4175" actId="47"/>
        <pc:sldMkLst>
          <pc:docMk/>
          <pc:sldMk cId="57694513" sldId="405"/>
        </pc:sldMkLst>
      </pc:sldChg>
      <pc:sldChg chg="addSp delSp modSp add mod setBg modNotesTx">
        <pc:chgData name="Richardson, Ken" userId="78b2ebce-c9aa-4f33-b52c-2839556c814b" providerId="ADAL" clId="{D3DEAD55-140E-487C-8662-C12628A8266D}" dt="2025-02-27T09:10:35.583" v="6459" actId="20577"/>
        <pc:sldMkLst>
          <pc:docMk/>
          <pc:sldMk cId="2404936293" sldId="406"/>
        </pc:sldMkLst>
        <pc:spChg chg="del">
          <ac:chgData name="Richardson, Ken" userId="78b2ebce-c9aa-4f33-b52c-2839556c814b" providerId="ADAL" clId="{D3DEAD55-140E-487C-8662-C12628A8266D}" dt="2025-02-27T07:59:20.450" v="4114" actId="478"/>
          <ac:spMkLst>
            <pc:docMk/>
            <pc:sldMk cId="2404936293" sldId="406"/>
            <ac:spMk id="5" creationId="{9624E3FA-78E3-4115-596F-B18BA4765D61}"/>
          </ac:spMkLst>
        </pc:spChg>
        <pc:spChg chg="add del mod">
          <ac:chgData name="Richardson, Ken" userId="78b2ebce-c9aa-4f33-b52c-2839556c814b" providerId="ADAL" clId="{D3DEAD55-140E-487C-8662-C12628A8266D}" dt="2025-02-27T07:59:29.361" v="4117" actId="478"/>
          <ac:spMkLst>
            <pc:docMk/>
            <pc:sldMk cId="2404936293" sldId="406"/>
            <ac:spMk id="7" creationId="{371675F3-862F-A98D-1DE5-C69F0DE0DCA0}"/>
          </ac:spMkLst>
        </pc:spChg>
        <pc:spChg chg="del">
          <ac:chgData name="Richardson, Ken" userId="78b2ebce-c9aa-4f33-b52c-2839556c814b" providerId="ADAL" clId="{D3DEAD55-140E-487C-8662-C12628A8266D}" dt="2025-02-27T07:59:15.686" v="4113" actId="478"/>
          <ac:spMkLst>
            <pc:docMk/>
            <pc:sldMk cId="2404936293" sldId="406"/>
            <ac:spMk id="19" creationId="{080EFF56-503E-E57F-5F87-485009D3C63F}"/>
          </ac:spMkLst>
        </pc:spChg>
        <pc:spChg chg="mod">
          <ac:chgData name="Richardson, Ken" userId="78b2ebce-c9aa-4f33-b52c-2839556c814b" providerId="ADAL" clId="{D3DEAD55-140E-487C-8662-C12628A8266D}" dt="2025-02-27T08:08:24.417" v="4140"/>
          <ac:spMkLst>
            <pc:docMk/>
            <pc:sldMk cId="2404936293" sldId="406"/>
            <ac:spMk id="20" creationId="{7332AE28-EA5D-3B65-C2E4-9E3EF3D38657}"/>
          </ac:spMkLst>
        </pc:spChg>
        <pc:spChg chg="add mod">
          <ac:chgData name="Richardson, Ken" userId="78b2ebce-c9aa-4f33-b52c-2839556c814b" providerId="ADAL" clId="{D3DEAD55-140E-487C-8662-C12628A8266D}" dt="2025-02-27T09:08:59.252" v="6414" actId="207"/>
          <ac:spMkLst>
            <pc:docMk/>
            <pc:sldMk cId="2404936293" sldId="406"/>
            <ac:spMk id="26" creationId="{D3A4C401-48D6-47FC-E572-58916346CF4C}"/>
          </ac:spMkLst>
        </pc:spChg>
        <pc:spChg chg="add">
          <ac:chgData name="Richardson, Ken" userId="78b2ebce-c9aa-4f33-b52c-2839556c814b" providerId="ADAL" clId="{D3DEAD55-140E-487C-8662-C12628A8266D}" dt="2025-02-27T08:16:40.598" v="4169" actId="26606"/>
          <ac:spMkLst>
            <pc:docMk/>
            <pc:sldMk cId="2404936293" sldId="406"/>
            <ac:spMk id="28" creationId="{FABB624F-BF77-4AE1-B71D-2D681D4731B8}"/>
          </ac:spMkLst>
        </pc:spChg>
        <pc:grpChg chg="add del mod">
          <ac:chgData name="Richardson, Ken" userId="78b2ebce-c9aa-4f33-b52c-2839556c814b" providerId="ADAL" clId="{D3DEAD55-140E-487C-8662-C12628A8266D}" dt="2025-02-27T08:13:43.059" v="4162" actId="478"/>
          <ac:grpSpMkLst>
            <pc:docMk/>
            <pc:sldMk cId="2404936293" sldId="406"/>
            <ac:grpSpMk id="17" creationId="{62F4870B-1146-0479-C4BD-DBE9D4A119F6}"/>
          </ac:grpSpMkLst>
        </pc:grpChg>
        <pc:graphicFrameChg chg="del mod">
          <ac:chgData name="Richardson, Ken" userId="78b2ebce-c9aa-4f33-b52c-2839556c814b" providerId="ADAL" clId="{D3DEAD55-140E-487C-8662-C12628A8266D}" dt="2025-02-27T07:59:25.492" v="4116" actId="478"/>
          <ac:graphicFrameMkLst>
            <pc:docMk/>
            <pc:sldMk cId="2404936293" sldId="406"/>
            <ac:graphicFrameMk id="2" creationId="{3397C13F-8B2B-E848-D0AF-01352732790E}"/>
          </ac:graphicFrameMkLst>
        </pc:graphicFrameChg>
        <pc:graphicFrameChg chg="add mod ord modGraphic">
          <ac:chgData name="Richardson, Ken" userId="78b2ebce-c9aa-4f33-b52c-2839556c814b" providerId="ADAL" clId="{D3DEAD55-140E-487C-8662-C12628A8266D}" dt="2025-02-27T09:09:24.564" v="6415" actId="1076"/>
          <ac:graphicFrameMkLst>
            <pc:docMk/>
            <pc:sldMk cId="2404936293" sldId="406"/>
            <ac:graphicFrameMk id="24" creationId="{16566EFE-0427-3F28-BD31-1791960CEDEA}"/>
          </ac:graphicFrameMkLst>
        </pc:graphicFrameChg>
        <pc:picChg chg="del">
          <ac:chgData name="Richardson, Ken" userId="78b2ebce-c9aa-4f33-b52c-2839556c814b" providerId="ADAL" clId="{D3DEAD55-140E-487C-8662-C12628A8266D}" dt="2025-02-27T08:02:20.819" v="4129" actId="478"/>
          <ac:picMkLst>
            <pc:docMk/>
            <pc:sldMk cId="2404936293" sldId="406"/>
            <ac:picMk id="3" creationId="{AE78BDBB-830E-9DE4-1A56-13F96A56260F}"/>
          </ac:picMkLst>
        </pc:picChg>
        <pc:picChg chg="ord">
          <ac:chgData name="Richardson, Ken" userId="78b2ebce-c9aa-4f33-b52c-2839556c814b" providerId="ADAL" clId="{D3DEAD55-140E-487C-8662-C12628A8266D}" dt="2025-02-27T08:16:40.598" v="4169" actId="26606"/>
          <ac:picMkLst>
            <pc:docMk/>
            <pc:sldMk cId="2404936293" sldId="406"/>
            <ac:picMk id="6" creationId="{0882E0BF-88E7-06BE-B306-A4664DB4B4F3}"/>
          </ac:picMkLst>
        </pc:picChg>
        <pc:picChg chg="add del mod">
          <ac:chgData name="Richardson, Ken" userId="78b2ebce-c9aa-4f33-b52c-2839556c814b" providerId="ADAL" clId="{D3DEAD55-140E-487C-8662-C12628A8266D}" dt="2025-02-27T09:06:36.903" v="6358" actId="478"/>
          <ac:picMkLst>
            <pc:docMk/>
            <pc:sldMk cId="2404936293" sldId="406"/>
            <ac:picMk id="8" creationId="{E0A1907A-22D8-1F70-9D31-66639D993C6E}"/>
          </ac:picMkLst>
        </pc:picChg>
        <pc:picChg chg="add del mod">
          <ac:chgData name="Richardson, Ken" userId="78b2ebce-c9aa-4f33-b52c-2839556c814b" providerId="ADAL" clId="{D3DEAD55-140E-487C-8662-C12628A8266D}" dt="2025-02-27T08:12:32.184" v="4150" actId="478"/>
          <ac:picMkLst>
            <pc:docMk/>
            <pc:sldMk cId="2404936293" sldId="406"/>
            <ac:picMk id="9" creationId="{D59A2415-7E6B-A26F-302F-72B9BFED516A}"/>
          </ac:picMkLst>
        </pc:picChg>
        <pc:picChg chg="add del mod ord">
          <ac:chgData name="Richardson, Ken" userId="78b2ebce-c9aa-4f33-b52c-2839556c814b" providerId="ADAL" clId="{D3DEAD55-140E-487C-8662-C12628A8266D}" dt="2025-02-27T09:07:32.471" v="6363" actId="478"/>
          <ac:picMkLst>
            <pc:docMk/>
            <pc:sldMk cId="2404936293" sldId="406"/>
            <ac:picMk id="10" creationId="{002A9AD0-F4ED-F710-951E-1F7BCD07E056}"/>
          </ac:picMkLst>
        </pc:picChg>
        <pc:picChg chg="add del mod">
          <ac:chgData name="Richardson, Ken" userId="78b2ebce-c9aa-4f33-b52c-2839556c814b" providerId="ADAL" clId="{D3DEAD55-140E-487C-8662-C12628A8266D}" dt="2025-02-27T08:02:25.985" v="4130" actId="478"/>
          <ac:picMkLst>
            <pc:docMk/>
            <pc:sldMk cId="2404936293" sldId="406"/>
            <ac:picMk id="11" creationId="{88BCAEA3-E654-62ED-600A-61768EC40A05}"/>
          </ac:picMkLst>
        </pc:picChg>
        <pc:picChg chg="add del mod">
          <ac:chgData name="Richardson, Ken" userId="78b2ebce-c9aa-4f33-b52c-2839556c814b" providerId="ADAL" clId="{D3DEAD55-140E-487C-8662-C12628A8266D}" dt="2025-02-27T08:04:43.427" v="4139" actId="478"/>
          <ac:picMkLst>
            <pc:docMk/>
            <pc:sldMk cId="2404936293" sldId="406"/>
            <ac:picMk id="12" creationId="{42356D9C-5E04-0758-88F3-A77EB2472AAE}"/>
          </ac:picMkLst>
        </pc:picChg>
        <pc:picChg chg="add del mod">
          <ac:chgData name="Richardson, Ken" userId="78b2ebce-c9aa-4f33-b52c-2839556c814b" providerId="ADAL" clId="{D3DEAD55-140E-487C-8662-C12628A8266D}" dt="2025-02-27T08:12:01.661" v="4146" actId="478"/>
          <ac:picMkLst>
            <pc:docMk/>
            <pc:sldMk cId="2404936293" sldId="406"/>
            <ac:picMk id="14" creationId="{193F203B-8497-6E45-D996-434A1554AAE2}"/>
          </ac:picMkLst>
        </pc:picChg>
        <pc:picChg chg="add del mod">
          <ac:chgData name="Richardson, Ken" userId="78b2ebce-c9aa-4f33-b52c-2839556c814b" providerId="ADAL" clId="{D3DEAD55-140E-487C-8662-C12628A8266D}" dt="2025-02-27T08:12:44.613" v="4152" actId="478"/>
          <ac:picMkLst>
            <pc:docMk/>
            <pc:sldMk cId="2404936293" sldId="406"/>
            <ac:picMk id="16" creationId="{D26BC536-41A4-4601-C52C-B307450C8914}"/>
          </ac:picMkLst>
        </pc:picChg>
        <pc:picChg chg="mod">
          <ac:chgData name="Richardson, Ken" userId="78b2ebce-c9aa-4f33-b52c-2839556c814b" providerId="ADAL" clId="{D3DEAD55-140E-487C-8662-C12628A8266D}" dt="2025-02-27T08:08:24.417" v="4140"/>
          <ac:picMkLst>
            <pc:docMk/>
            <pc:sldMk cId="2404936293" sldId="406"/>
            <ac:picMk id="18" creationId="{D561D063-DE3E-E770-1793-8C7ED4B3EA52}"/>
          </ac:picMkLst>
        </pc:picChg>
        <pc:picChg chg="add del mod">
          <ac:chgData name="Richardson, Ken" userId="78b2ebce-c9aa-4f33-b52c-2839556c814b" providerId="ADAL" clId="{D3DEAD55-140E-487C-8662-C12628A8266D}" dt="2025-02-27T08:13:19.398" v="4159" actId="478"/>
          <ac:picMkLst>
            <pc:docMk/>
            <pc:sldMk cId="2404936293" sldId="406"/>
            <ac:picMk id="21" creationId="{D921101A-187F-469C-3BBF-F05BE7857567}"/>
          </ac:picMkLst>
        </pc:picChg>
        <pc:picChg chg="add del mod">
          <ac:chgData name="Richardson, Ken" userId="78b2ebce-c9aa-4f33-b52c-2839556c814b" providerId="ADAL" clId="{D3DEAD55-140E-487C-8662-C12628A8266D}" dt="2025-02-27T08:16:05.348" v="4168" actId="478"/>
          <ac:picMkLst>
            <pc:docMk/>
            <pc:sldMk cId="2404936293" sldId="406"/>
            <ac:picMk id="22" creationId="{68DBA153-313C-73AA-6878-6DA97BF93086}"/>
          </ac:picMkLst>
        </pc:picChg>
        <pc:picChg chg="add del mod">
          <ac:chgData name="Richardson, Ken" userId="78b2ebce-c9aa-4f33-b52c-2839556c814b" providerId="ADAL" clId="{D3DEAD55-140E-487C-8662-C12628A8266D}" dt="2025-02-27T09:07:24.565" v="6361" actId="478"/>
          <ac:picMkLst>
            <pc:docMk/>
            <pc:sldMk cId="2404936293" sldId="406"/>
            <ac:picMk id="23" creationId="{774E30C0-D98E-DAE8-65D6-37A432B23FD5}"/>
          </ac:picMkLst>
        </pc:picChg>
        <pc:picChg chg="add mod">
          <ac:chgData name="Richardson, Ken" userId="78b2ebce-c9aa-4f33-b52c-2839556c814b" providerId="ADAL" clId="{D3DEAD55-140E-487C-8662-C12628A8266D}" dt="2025-02-27T09:07:38.322" v="6364" actId="1076"/>
          <ac:picMkLst>
            <pc:docMk/>
            <pc:sldMk cId="2404936293" sldId="406"/>
            <ac:picMk id="25" creationId="{6B98C08F-B6C0-37FF-7C87-44B19BF75872}"/>
          </ac:picMkLst>
        </pc:picChg>
      </pc:sldChg>
      <pc:sldChg chg="new del">
        <pc:chgData name="Richardson, Ken" userId="78b2ebce-c9aa-4f33-b52c-2839556c814b" providerId="ADAL" clId="{D3DEAD55-140E-487C-8662-C12628A8266D}" dt="2025-02-27T11:10:44.777" v="7492" actId="47"/>
        <pc:sldMkLst>
          <pc:docMk/>
          <pc:sldMk cId="171019942" sldId="40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cconnect-my.sharepoint.com/personal/ken_richardson_deq_nc_gov/Documents/Documents/Beach%20Nourishment/2024/beach_fill_records_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cconnect-my.sharepoint.com/personal/ken_richardson_deq_nc_gov/Documents/Documents/Beach%20Nourishment/2024/beach_fill_records_20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800" b="0" i="0" u="none" strike="noStrike" kern="1200" baseline="0">
                <a:solidFill>
                  <a:schemeClr val="tx2"/>
                </a:solidFill>
                <a:effectLst/>
                <a:latin typeface="+mn-lt"/>
                <a:ea typeface="+mn-ea"/>
                <a:cs typeface="+mn-cs"/>
              </a:defRPr>
            </a:pPr>
            <a:r>
              <a:rPr lang="en-US" sz="2800" dirty="0">
                <a:solidFill>
                  <a:schemeClr val="tx2"/>
                </a:solidFill>
              </a:rPr>
              <a:t>NC Shoreline Receiving Beach Fill</a:t>
            </a:r>
          </a:p>
          <a:p>
            <a:pPr>
              <a:defRPr sz="2800">
                <a:solidFill>
                  <a:schemeClr val="tx2"/>
                </a:solidFill>
              </a:defRPr>
            </a:pPr>
            <a:r>
              <a:rPr lang="en-US" sz="2000" dirty="0">
                <a:solidFill>
                  <a:schemeClr val="tx2"/>
                </a:solidFill>
              </a:rPr>
              <a:t>Length (miles) per Decade</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effectLst/>
              <a:latin typeface="+mn-lt"/>
              <a:ea typeface="+mn-ea"/>
              <a:cs typeface="+mn-cs"/>
            </a:defRPr>
          </a:pPr>
          <a:endParaRPr lang="en-US"/>
        </a:p>
      </c:txPr>
    </c:title>
    <c:autoTitleDeleted val="0"/>
    <c:plotArea>
      <c:layout/>
      <c:barChart>
        <c:barDir val="col"/>
        <c:grouping val="clustered"/>
        <c:varyColors val="0"/>
        <c:ser>
          <c:idx val="1"/>
          <c:order val="1"/>
          <c:tx>
            <c:strRef>
              <c:f>[beach_fill_records_2024.xlsx]Graphs!$Q$1</c:f>
              <c:strCache>
                <c:ptCount val="1"/>
                <c:pt idx="0">
                  <c:v>Length (mile)</c:v>
                </c:pt>
              </c:strCache>
            </c:strRef>
          </c:tx>
          <c:spPr>
            <a:gradFill>
              <a:gsLst>
                <a:gs pos="0">
                  <a:schemeClr val="accent2">
                    <a:shade val="86000"/>
                  </a:schemeClr>
                </a:gs>
                <a:gs pos="100000">
                  <a:schemeClr val="accent2">
                    <a:shade val="86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38100" cap="rnd">
                <a:solidFill>
                  <a:schemeClr val="tx2"/>
                </a:solidFill>
                <a:prstDash val="sysDash"/>
              </a:ln>
              <a:effectLst/>
            </c:spPr>
            <c:trendlineType val="linear"/>
            <c:dispRSqr val="0"/>
            <c:dispEq val="0"/>
          </c:trendline>
          <c:cat>
            <c:strRef>
              <c:f>[beach_fill_records_2024.xlsx]Graphs!$M$2:$M$10</c:f>
              <c:strCache>
                <c:ptCount val="9"/>
                <c:pt idx="0">
                  <c:v>1930s</c:v>
                </c:pt>
                <c:pt idx="1">
                  <c:v>1950s</c:v>
                </c:pt>
                <c:pt idx="2">
                  <c:v>1960s</c:v>
                </c:pt>
                <c:pt idx="3">
                  <c:v>1970s</c:v>
                </c:pt>
                <c:pt idx="4">
                  <c:v>1980s</c:v>
                </c:pt>
                <c:pt idx="5">
                  <c:v>1990s</c:v>
                </c:pt>
                <c:pt idx="6">
                  <c:v>2000s</c:v>
                </c:pt>
                <c:pt idx="7">
                  <c:v>2010s</c:v>
                </c:pt>
                <c:pt idx="8">
                  <c:v>2020s</c:v>
                </c:pt>
              </c:strCache>
            </c:strRef>
          </c:cat>
          <c:val>
            <c:numRef>
              <c:f>[beach_fill_records_2024.xlsx]Graphs!$Q$2:$Q$10</c:f>
              <c:numCache>
                <c:formatCode>0.0</c:formatCode>
                <c:ptCount val="9"/>
                <c:pt idx="0">
                  <c:v>2.6</c:v>
                </c:pt>
                <c:pt idx="1">
                  <c:v>1.5</c:v>
                </c:pt>
                <c:pt idx="2">
                  <c:v>9.8242424242424242</c:v>
                </c:pt>
                <c:pt idx="3">
                  <c:v>9.8820075757575765</c:v>
                </c:pt>
                <c:pt idx="4">
                  <c:v>18.676893939393938</c:v>
                </c:pt>
                <c:pt idx="5">
                  <c:v>35.207765151515154</c:v>
                </c:pt>
                <c:pt idx="6">
                  <c:v>119.24962121212121</c:v>
                </c:pt>
                <c:pt idx="7">
                  <c:v>99.55</c:v>
                </c:pt>
                <c:pt idx="8">
                  <c:v>87.252651515151513</c:v>
                </c:pt>
              </c:numCache>
            </c:numRef>
          </c:val>
          <c:extLst>
            <c:ext xmlns:c16="http://schemas.microsoft.com/office/drawing/2014/chart" uri="{C3380CC4-5D6E-409C-BE32-E72D297353CC}">
              <c16:uniqueId val="{00000001-15E7-4FA1-92E9-30BEBCCA9B80}"/>
            </c:ext>
          </c:extLst>
        </c:ser>
        <c:dLbls>
          <c:dLblPos val="inEnd"/>
          <c:showLegendKey val="0"/>
          <c:showVal val="1"/>
          <c:showCatName val="0"/>
          <c:showSerName val="0"/>
          <c:showPercent val="0"/>
          <c:showBubbleSize val="0"/>
        </c:dLbls>
        <c:gapWidth val="41"/>
        <c:axId val="620737584"/>
        <c:axId val="620738568"/>
        <c:extLst>
          <c:ext xmlns:c15="http://schemas.microsoft.com/office/drawing/2012/chart" uri="{02D57815-91ED-43cb-92C2-25804820EDAC}">
            <c15:filteredBarSeries>
              <c15:ser>
                <c:idx val="0"/>
                <c:order val="0"/>
                <c:tx>
                  <c:strRef>
                    <c:extLst>
                      <c:ext uri="{02D57815-91ED-43cb-92C2-25804820EDAC}">
                        <c15:formulaRef>
                          <c15:sqref>[beach_fill_records_2024.xlsx]Graphs!$M$1</c15:sqref>
                        </c15:formulaRef>
                      </c:ext>
                    </c:extLst>
                    <c:strCache>
                      <c:ptCount val="1"/>
                      <c:pt idx="0">
                        <c:v>Decade - total</c:v>
                      </c:pt>
                    </c:strCache>
                  </c:strRef>
                </c:tx>
                <c:spPr>
                  <a:gradFill>
                    <a:gsLst>
                      <a:gs pos="0">
                        <a:schemeClr val="accent2">
                          <a:shade val="58000"/>
                        </a:schemeClr>
                      </a:gs>
                      <a:gs pos="100000">
                        <a:schemeClr val="accent2">
                          <a:shade val="58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[beach_fill_records_2024.xlsx]Graphs!$M$2:$M$10</c15:sqref>
                        </c15:formulaRef>
                      </c:ext>
                    </c:extLst>
                    <c:strCache>
                      <c:ptCount val="9"/>
                      <c:pt idx="0">
                        <c:v>1930s</c:v>
                      </c:pt>
                      <c:pt idx="1">
                        <c:v>1950s</c:v>
                      </c:pt>
                      <c:pt idx="2">
                        <c:v>1960s</c:v>
                      </c:pt>
                      <c:pt idx="3">
                        <c:v>1970s</c:v>
                      </c:pt>
                      <c:pt idx="4">
                        <c:v>1980s</c:v>
                      </c:pt>
                      <c:pt idx="5">
                        <c:v>1990s</c:v>
                      </c:pt>
                      <c:pt idx="6">
                        <c:v>2000s</c:v>
                      </c:pt>
                      <c:pt idx="7">
                        <c:v>2010s</c:v>
                      </c:pt>
                      <c:pt idx="8">
                        <c:v>2020s</c:v>
                      </c:pt>
                    </c:strCache>
                  </c:strRef>
                </c:cat>
                <c:val>
                  <c:numRef>
                    <c:extLst>
                      <c:ext uri="{02D57815-91ED-43cb-92C2-25804820EDAC}">
                        <c15:formulaRef>
                          <c15:sqref>[beach_fill_records_2024.xlsx]Graphs!$M$2:$M$9</c15:sqref>
                        </c15:formulaRef>
                      </c:ext>
                    </c:extLst>
                    <c:numCache>
                      <c:formatCode>General</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2-15E7-4FA1-92E9-30BEBCCA9B8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[beach_fill_records_2024.xlsx]Graphs!$O$1</c15:sqref>
                        </c15:formulaRef>
                      </c:ext>
                    </c:extLst>
                    <c:strCache>
                      <c:ptCount val="1"/>
                      <c:pt idx="0">
                        <c:v>Volume (cy) - total</c:v>
                      </c:pt>
                    </c:strCache>
                  </c:strRef>
                </c:tx>
                <c:spPr>
                  <a:gradFill>
                    <a:gsLst>
                      <a:gs pos="0">
                        <a:schemeClr val="accent2">
                          <a:tint val="86000"/>
                        </a:schemeClr>
                      </a:gs>
                      <a:gs pos="100000">
                        <a:schemeClr val="accent2">
                          <a:tint val="86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[beach_fill_records_2024.xlsx]Graphs!$M$2:$M$10</c15:sqref>
                        </c15:formulaRef>
                      </c:ext>
                    </c:extLst>
                    <c:strCache>
                      <c:ptCount val="9"/>
                      <c:pt idx="0">
                        <c:v>1930s</c:v>
                      </c:pt>
                      <c:pt idx="1">
                        <c:v>1950s</c:v>
                      </c:pt>
                      <c:pt idx="2">
                        <c:v>1960s</c:v>
                      </c:pt>
                      <c:pt idx="3">
                        <c:v>1970s</c:v>
                      </c:pt>
                      <c:pt idx="4">
                        <c:v>1980s</c:v>
                      </c:pt>
                      <c:pt idx="5">
                        <c:v>1990s</c:v>
                      </c:pt>
                      <c:pt idx="6">
                        <c:v>2000s</c:v>
                      </c:pt>
                      <c:pt idx="7">
                        <c:v>2010s</c:v>
                      </c:pt>
                      <c:pt idx="8">
                        <c:v>2020s</c:v>
                      </c:pt>
                    </c:strCache>
                  </c:strRef>
                </c:cat>
                <c:val>
                  <c:numRef>
                    <c:extLst xmlns:c15="http://schemas.microsoft.com/office/drawing/2012/chart">
                      <c:ext xmlns:c15="http://schemas.microsoft.com/office/drawing/2012/chart" uri="{02D57815-91ED-43cb-92C2-25804820EDAC}">
                        <c15:formulaRef>
                          <c15:sqref>[beach_fill_records_2024.xlsx]Graphs!$O$2:$O$9</c15:sqref>
                        </c15:formulaRef>
                      </c:ext>
                    </c:extLst>
                    <c:numCache>
                      <c:formatCode>#,##0</c:formatCode>
                      <c:ptCount val="8"/>
                      <c:pt idx="0">
                        <c:v>700000</c:v>
                      </c:pt>
                      <c:pt idx="1">
                        <c:v>1029000</c:v>
                      </c:pt>
                      <c:pt idx="2">
                        <c:v>6983967</c:v>
                      </c:pt>
                      <c:pt idx="3">
                        <c:v>7068029</c:v>
                      </c:pt>
                      <c:pt idx="4">
                        <c:v>17254077</c:v>
                      </c:pt>
                      <c:pt idx="5">
                        <c:v>20113189</c:v>
                      </c:pt>
                      <c:pt idx="6">
                        <c:v>36189500</c:v>
                      </c:pt>
                      <c:pt idx="7">
                        <c:v>41828611</c:v>
                      </c:pt>
                    </c:numCache>
                  </c:numRef>
                </c:val>
                <c:extLst xmlns:c15="http://schemas.microsoft.com/office/drawing/2012/chart">
                  <c:ext xmlns:c16="http://schemas.microsoft.com/office/drawing/2014/chart" uri="{C3380CC4-5D6E-409C-BE32-E72D297353CC}">
                    <c16:uniqueId val="{00000003-15E7-4FA1-92E9-30BEBCCA9B80}"/>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[beach_fill_records_2024.xlsx]Graphs!$P$1</c15:sqref>
                        </c15:formulaRef>
                      </c:ext>
                    </c:extLst>
                    <c:strCache>
                      <c:ptCount val="1"/>
                      <c:pt idx="0">
                        <c:v>Cost</c:v>
                      </c:pt>
                    </c:strCache>
                  </c:strRef>
                </c:tx>
                <c:spPr>
                  <a:gradFill>
                    <a:gsLst>
                      <a:gs pos="0">
                        <a:schemeClr val="accent2">
                          <a:tint val="58000"/>
                        </a:schemeClr>
                      </a:gs>
                      <a:gs pos="100000">
                        <a:schemeClr val="accent2">
                          <a:tint val="58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[beach_fill_records_2024.xlsx]Graphs!$M$2:$M$10</c15:sqref>
                        </c15:formulaRef>
                      </c:ext>
                    </c:extLst>
                    <c:strCache>
                      <c:ptCount val="9"/>
                      <c:pt idx="0">
                        <c:v>1930s</c:v>
                      </c:pt>
                      <c:pt idx="1">
                        <c:v>1950s</c:v>
                      </c:pt>
                      <c:pt idx="2">
                        <c:v>1960s</c:v>
                      </c:pt>
                      <c:pt idx="3">
                        <c:v>1970s</c:v>
                      </c:pt>
                      <c:pt idx="4">
                        <c:v>1980s</c:v>
                      </c:pt>
                      <c:pt idx="5">
                        <c:v>1990s</c:v>
                      </c:pt>
                      <c:pt idx="6">
                        <c:v>2000s</c:v>
                      </c:pt>
                      <c:pt idx="7">
                        <c:v>2010s</c:v>
                      </c:pt>
                      <c:pt idx="8">
                        <c:v>2020s</c:v>
                      </c:pt>
                    </c:strCache>
                  </c:strRef>
                </c:cat>
                <c:val>
                  <c:numRef>
                    <c:extLst xmlns:c15="http://schemas.microsoft.com/office/drawing/2012/chart">
                      <c:ext xmlns:c15="http://schemas.microsoft.com/office/drawing/2012/chart" uri="{02D57815-91ED-43cb-92C2-25804820EDAC}">
                        <c15:formulaRef>
                          <c15:sqref>[beach_fill_records_2024.xlsx]Graphs!$P$2:$P$9</c15:sqref>
                        </c15:formulaRef>
                      </c:ext>
                    </c:extLst>
                    <c:numCache>
                      <c:formatCode>#,##0</c:formatCode>
                      <c:ptCount val="8"/>
                      <c:pt idx="0">
                        <c:v>2048900</c:v>
                      </c:pt>
                      <c:pt idx="1">
                        <c:v>542037.04</c:v>
                      </c:pt>
                      <c:pt idx="2">
                        <c:v>29349149.579999998</c:v>
                      </c:pt>
                      <c:pt idx="3">
                        <c:v>49294881.800000004</c:v>
                      </c:pt>
                      <c:pt idx="4">
                        <c:v>77714931.370000005</c:v>
                      </c:pt>
                      <c:pt idx="5">
                        <c:v>15987228.35</c:v>
                      </c:pt>
                      <c:pt idx="6">
                        <c:v>0</c:v>
                      </c:pt>
                      <c:pt idx="7">
                        <c:v>0</c:v>
                      </c:pt>
                    </c:numCache>
                  </c:numRef>
                </c:val>
                <c:extLst xmlns:c15="http://schemas.microsoft.com/office/drawing/2012/chart">
                  <c:ext xmlns:c16="http://schemas.microsoft.com/office/drawing/2014/chart" uri="{C3380CC4-5D6E-409C-BE32-E72D297353CC}">
                    <c16:uniqueId val="{00000004-15E7-4FA1-92E9-30BEBCCA9B80}"/>
                  </c:ext>
                </c:extLst>
              </c15:ser>
            </c15:filteredBarSeries>
          </c:ext>
        </c:extLst>
      </c:barChart>
      <c:catAx>
        <c:axId val="620737584"/>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dirty="0">
                    <a:solidFill>
                      <a:schemeClr val="tx2"/>
                    </a:solidFill>
                  </a:rPr>
                  <a:t>Decade</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effectLst/>
                <a:latin typeface="+mn-lt"/>
                <a:ea typeface="+mn-ea"/>
                <a:cs typeface="+mn-cs"/>
              </a:defRPr>
            </a:pPr>
            <a:endParaRPr lang="en-US"/>
          </a:p>
        </c:txPr>
        <c:crossAx val="620738568"/>
        <c:crosses val="autoZero"/>
        <c:auto val="1"/>
        <c:lblAlgn val="ctr"/>
        <c:lblOffset val="100"/>
        <c:noMultiLvlLbl val="0"/>
      </c:catAx>
      <c:valAx>
        <c:axId val="620738568"/>
        <c:scaling>
          <c:orientation val="minMax"/>
          <c:min val="0"/>
        </c:scaling>
        <c:delete val="1"/>
        <c:axPos val="l"/>
        <c:title>
          <c:tx>
            <c:rich>
              <a:bodyPr rot="-5400000" spcFirstLastPara="1" vertOverflow="ellipsis" vert="horz" wrap="square" anchor="ctr" anchorCtr="1"/>
              <a:lstStyle/>
              <a:p>
                <a:pPr>
                  <a:defRPr sz="3200" b="1" i="0" u="none" strike="noStrike" kern="1200" baseline="0">
                    <a:solidFill>
                      <a:schemeClr val="tx2"/>
                    </a:solidFill>
                    <a:latin typeface="+mn-lt"/>
                    <a:ea typeface="+mn-ea"/>
                    <a:cs typeface="+mn-cs"/>
                  </a:defRPr>
                </a:pPr>
                <a:r>
                  <a:rPr lang="en-US" sz="3200" dirty="0">
                    <a:solidFill>
                      <a:schemeClr val="tx2"/>
                    </a:solidFill>
                  </a:rPr>
                  <a:t>Miles of Shoreline / Decade</a:t>
                </a:r>
              </a:p>
            </c:rich>
          </c:tx>
          <c:overlay val="0"/>
          <c:spPr>
            <a:noFill/>
            <a:ln>
              <a:noFill/>
            </a:ln>
            <a:effectLst/>
          </c:spPr>
          <c:txPr>
            <a:bodyPr rot="-5400000" spcFirstLastPara="1" vertOverflow="ellipsis" vert="horz" wrap="square" anchor="ctr" anchorCtr="1"/>
            <a:lstStyle/>
            <a:p>
              <a:pPr>
                <a:defRPr sz="3200" b="1" i="0" u="none" strike="noStrike" kern="1200" baseline="0">
                  <a:solidFill>
                    <a:schemeClr val="tx2"/>
                  </a:solidFill>
                  <a:latin typeface="+mn-lt"/>
                  <a:ea typeface="+mn-ea"/>
                  <a:cs typeface="+mn-cs"/>
                </a:defRPr>
              </a:pPr>
              <a:endParaRPr lang="en-US"/>
            </a:p>
          </c:txPr>
        </c:title>
        <c:numFmt formatCode="0.0" sourceLinked="1"/>
        <c:majorTickMark val="none"/>
        <c:minorTickMark val="none"/>
        <c:tickLblPos val="nextTo"/>
        <c:crossAx val="620737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800" b="0" i="0" u="none" strike="noStrike" kern="1200" baseline="0">
                <a:solidFill>
                  <a:schemeClr val="tx2"/>
                </a:solidFill>
                <a:effectLst/>
                <a:latin typeface="+mn-lt"/>
                <a:ea typeface="+mn-ea"/>
                <a:cs typeface="+mn-cs"/>
              </a:defRPr>
            </a:pPr>
            <a:r>
              <a:rPr lang="en-US" sz="2800" dirty="0">
                <a:solidFill>
                  <a:schemeClr val="tx2"/>
                </a:solidFill>
              </a:rPr>
              <a:t>Total Volume (cy) per Decade</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effectLst/>
              <a:latin typeface="+mn-lt"/>
              <a:ea typeface="+mn-ea"/>
              <a:cs typeface="+mn-cs"/>
            </a:defRPr>
          </a:pPr>
          <a:endParaRPr lang="en-US"/>
        </a:p>
      </c:txPr>
    </c:title>
    <c:autoTitleDeleted val="0"/>
    <c:plotArea>
      <c:layout/>
      <c:barChart>
        <c:barDir val="col"/>
        <c:grouping val="clustered"/>
        <c:varyColors val="0"/>
        <c:ser>
          <c:idx val="2"/>
          <c:order val="2"/>
          <c:tx>
            <c:strRef>
              <c:f>[beach_fill_records_2024.xlsx]Graphs!$O$1</c:f>
              <c:strCache>
                <c:ptCount val="1"/>
                <c:pt idx="0">
                  <c:v>Volume (cy) - total</c:v>
                </c:pt>
              </c:strCache>
              <c:extLst xmlns:c15="http://schemas.microsoft.com/office/drawing/2012/chart"/>
            </c:strRef>
          </c:tx>
          <c:spPr>
            <a:gradFill>
              <a:gsLst>
                <a:gs pos="0">
                  <a:schemeClr val="accent4">
                    <a:shade val="86000"/>
                  </a:schemeClr>
                </a:gs>
                <a:gs pos="100000">
                  <a:schemeClr val="accent4">
                    <a:shade val="86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38100" cap="rnd">
                <a:solidFill>
                  <a:schemeClr val="tx2"/>
                </a:solidFill>
                <a:prstDash val="sysDash"/>
              </a:ln>
              <a:effectLst/>
            </c:spPr>
            <c:trendlineType val="linear"/>
            <c:dispRSqr val="0"/>
            <c:dispEq val="0"/>
          </c:trendline>
          <c:cat>
            <c:strRef>
              <c:f>[beach_fill_records_2024.xlsx]Graphs!$M$2:$M$10</c:f>
              <c:strCache>
                <c:ptCount val="9"/>
                <c:pt idx="0">
                  <c:v>1930s</c:v>
                </c:pt>
                <c:pt idx="1">
                  <c:v>1950s</c:v>
                </c:pt>
                <c:pt idx="2">
                  <c:v>1960s</c:v>
                </c:pt>
                <c:pt idx="3">
                  <c:v>1970s</c:v>
                </c:pt>
                <c:pt idx="4">
                  <c:v>1980s</c:v>
                </c:pt>
                <c:pt idx="5">
                  <c:v>1990s</c:v>
                </c:pt>
                <c:pt idx="6">
                  <c:v>2000s</c:v>
                </c:pt>
                <c:pt idx="7">
                  <c:v>2010s</c:v>
                </c:pt>
                <c:pt idx="8">
                  <c:v>2020s</c:v>
                </c:pt>
              </c:strCache>
            </c:strRef>
          </c:cat>
          <c:val>
            <c:numRef>
              <c:f>[beach_fill_records_2024.xlsx]Graphs!$O$2:$O$10</c:f>
              <c:numCache>
                <c:formatCode>#,##0</c:formatCode>
                <c:ptCount val="9"/>
                <c:pt idx="0">
                  <c:v>700000</c:v>
                </c:pt>
                <c:pt idx="1">
                  <c:v>1029000</c:v>
                </c:pt>
                <c:pt idx="2">
                  <c:v>6983967</c:v>
                </c:pt>
                <c:pt idx="3">
                  <c:v>7068029</c:v>
                </c:pt>
                <c:pt idx="4">
                  <c:v>17254077</c:v>
                </c:pt>
                <c:pt idx="5">
                  <c:v>20113189</c:v>
                </c:pt>
                <c:pt idx="6">
                  <c:v>36189500</c:v>
                </c:pt>
                <c:pt idx="7">
                  <c:v>41828611</c:v>
                </c:pt>
                <c:pt idx="8">
                  <c:v>22168247</c:v>
                </c:pt>
              </c:numCache>
            </c:numRef>
          </c:val>
          <c:extLst>
            <c:ext xmlns:c16="http://schemas.microsoft.com/office/drawing/2014/chart" uri="{C3380CC4-5D6E-409C-BE32-E72D297353CC}">
              <c16:uniqueId val="{00000001-4381-4C27-B51B-55CFDDB49505}"/>
            </c:ext>
          </c:extLst>
        </c:ser>
        <c:dLbls>
          <c:dLblPos val="inEnd"/>
          <c:showLegendKey val="0"/>
          <c:showVal val="1"/>
          <c:showCatName val="0"/>
          <c:showSerName val="0"/>
          <c:showPercent val="0"/>
          <c:showBubbleSize val="0"/>
        </c:dLbls>
        <c:gapWidth val="41"/>
        <c:axId val="620737584"/>
        <c:axId val="620738568"/>
        <c:extLst>
          <c:ext xmlns:c15="http://schemas.microsoft.com/office/drawing/2012/chart" uri="{02D57815-91ED-43cb-92C2-25804820EDAC}">
            <c15:filteredBarSeries>
              <c15:ser>
                <c:idx val="0"/>
                <c:order val="0"/>
                <c:tx>
                  <c:strRef>
                    <c:extLst>
                      <c:ext uri="{02D57815-91ED-43cb-92C2-25804820EDAC}">
                        <c15:formulaRef>
                          <c15:sqref>[beach_fill_records_2024.xlsx]Graphs!$M$1</c15:sqref>
                        </c15:formulaRef>
                      </c:ext>
                    </c:extLst>
                    <c:strCache>
                      <c:ptCount val="1"/>
                      <c:pt idx="0">
                        <c:v>Decade - total</c:v>
                      </c:pt>
                    </c:strCache>
                  </c:strRef>
                </c:tx>
                <c:spPr>
                  <a:gradFill>
                    <a:gsLst>
                      <a:gs pos="0">
                        <a:schemeClr val="accent4">
                          <a:tint val="58000"/>
                        </a:schemeClr>
                      </a:gs>
                      <a:gs pos="100000">
                        <a:schemeClr val="accent4">
                          <a:tint val="58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[beach_fill_records_2024.xlsx]Graphs!$M$2:$M$10</c15:sqref>
                        </c15:formulaRef>
                      </c:ext>
                    </c:extLst>
                    <c:strCache>
                      <c:ptCount val="9"/>
                      <c:pt idx="0">
                        <c:v>1930s</c:v>
                      </c:pt>
                      <c:pt idx="1">
                        <c:v>1950s</c:v>
                      </c:pt>
                      <c:pt idx="2">
                        <c:v>1960s</c:v>
                      </c:pt>
                      <c:pt idx="3">
                        <c:v>1970s</c:v>
                      </c:pt>
                      <c:pt idx="4">
                        <c:v>1980s</c:v>
                      </c:pt>
                      <c:pt idx="5">
                        <c:v>1990s</c:v>
                      </c:pt>
                      <c:pt idx="6">
                        <c:v>2000s</c:v>
                      </c:pt>
                      <c:pt idx="7">
                        <c:v>2010s</c:v>
                      </c:pt>
                      <c:pt idx="8">
                        <c:v>2020s</c:v>
                      </c:pt>
                    </c:strCache>
                  </c:strRef>
                </c:cat>
                <c:val>
                  <c:numRef>
                    <c:extLst>
                      <c:ext uri="{02D57815-91ED-43cb-92C2-25804820EDAC}">
                        <c15:formulaRef>
                          <c15:sqref>[beach_fill_records_2024.xlsx]Graphs!$M$2:$M$9</c15:sqref>
                        </c15:formulaRef>
                      </c:ext>
                    </c:extLst>
                    <c:numCache>
                      <c:formatCode>General</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2-4381-4C27-B51B-55CFDDB4950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[beach_fill_records_2024.xlsx]Graphs!$N$1</c15:sqref>
                        </c15:formulaRef>
                      </c:ext>
                    </c:extLst>
                    <c:strCache>
                      <c:ptCount val="1"/>
                      <c:pt idx="0">
                        <c:v>Length (ft) - total</c:v>
                      </c:pt>
                    </c:strCache>
                  </c:strRef>
                </c:tx>
                <c:spPr>
                  <a:gradFill>
                    <a:gsLst>
                      <a:gs pos="0">
                        <a:schemeClr val="accent4">
                          <a:tint val="86000"/>
                        </a:schemeClr>
                      </a:gs>
                      <a:gs pos="100000">
                        <a:schemeClr val="accent4">
                          <a:tint val="86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[beach_fill_records_2024.xlsx]Graphs!$M$2:$M$10</c15:sqref>
                        </c15:formulaRef>
                      </c:ext>
                    </c:extLst>
                    <c:strCache>
                      <c:ptCount val="9"/>
                      <c:pt idx="0">
                        <c:v>1930s</c:v>
                      </c:pt>
                      <c:pt idx="1">
                        <c:v>1950s</c:v>
                      </c:pt>
                      <c:pt idx="2">
                        <c:v>1960s</c:v>
                      </c:pt>
                      <c:pt idx="3">
                        <c:v>1970s</c:v>
                      </c:pt>
                      <c:pt idx="4">
                        <c:v>1980s</c:v>
                      </c:pt>
                      <c:pt idx="5">
                        <c:v>1990s</c:v>
                      </c:pt>
                      <c:pt idx="6">
                        <c:v>2000s</c:v>
                      </c:pt>
                      <c:pt idx="7">
                        <c:v>2010s</c:v>
                      </c:pt>
                      <c:pt idx="8">
                        <c:v>2020s</c:v>
                      </c:pt>
                    </c:strCache>
                  </c:strRef>
                </c:cat>
                <c:val>
                  <c:numRef>
                    <c:extLst xmlns:c15="http://schemas.microsoft.com/office/drawing/2012/chart">
                      <c:ext xmlns:c15="http://schemas.microsoft.com/office/drawing/2012/chart" uri="{02D57815-91ED-43cb-92C2-25804820EDAC}">
                        <c15:formulaRef>
                          <c15:sqref>[beach_fill_records_2024.xlsx]Graphs!$N$2:$N$9</c15:sqref>
                        </c15:formulaRef>
                      </c:ext>
                    </c:extLst>
                    <c:numCache>
                      <c:formatCode>#,##0</c:formatCode>
                      <c:ptCount val="8"/>
                      <c:pt idx="0">
                        <c:v>13728</c:v>
                      </c:pt>
                      <c:pt idx="1">
                        <c:v>7920</c:v>
                      </c:pt>
                      <c:pt idx="2">
                        <c:v>51872</c:v>
                      </c:pt>
                      <c:pt idx="3">
                        <c:v>52177</c:v>
                      </c:pt>
                      <c:pt idx="4">
                        <c:v>98614</c:v>
                      </c:pt>
                      <c:pt idx="5">
                        <c:v>185897</c:v>
                      </c:pt>
                      <c:pt idx="6">
                        <c:v>629638</c:v>
                      </c:pt>
                      <c:pt idx="7">
                        <c:v>525624</c:v>
                      </c:pt>
                    </c:numCache>
                  </c:numRef>
                </c:val>
                <c:extLst xmlns:c15="http://schemas.microsoft.com/office/drawing/2012/chart">
                  <c:ext xmlns:c16="http://schemas.microsoft.com/office/drawing/2014/chart" uri="{C3380CC4-5D6E-409C-BE32-E72D297353CC}">
                    <c16:uniqueId val="{00000003-4381-4C27-B51B-55CFDDB4950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[beach_fill_records_2024.xlsx]Graphs!$P$1</c15:sqref>
                        </c15:formulaRef>
                      </c:ext>
                    </c:extLst>
                    <c:strCache>
                      <c:ptCount val="1"/>
                      <c:pt idx="0">
                        <c:v>Cost</c:v>
                      </c:pt>
                    </c:strCache>
                  </c:strRef>
                </c:tx>
                <c:spPr>
                  <a:gradFill>
                    <a:gsLst>
                      <a:gs pos="0">
                        <a:schemeClr val="accent4">
                          <a:shade val="58000"/>
                        </a:schemeClr>
                      </a:gs>
                      <a:gs pos="100000">
                        <a:schemeClr val="accent4">
                          <a:shade val="58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[beach_fill_records_2024.xlsx]Graphs!$M$2:$M$10</c15:sqref>
                        </c15:formulaRef>
                      </c:ext>
                    </c:extLst>
                    <c:strCache>
                      <c:ptCount val="9"/>
                      <c:pt idx="0">
                        <c:v>1930s</c:v>
                      </c:pt>
                      <c:pt idx="1">
                        <c:v>1950s</c:v>
                      </c:pt>
                      <c:pt idx="2">
                        <c:v>1960s</c:v>
                      </c:pt>
                      <c:pt idx="3">
                        <c:v>1970s</c:v>
                      </c:pt>
                      <c:pt idx="4">
                        <c:v>1980s</c:v>
                      </c:pt>
                      <c:pt idx="5">
                        <c:v>1990s</c:v>
                      </c:pt>
                      <c:pt idx="6">
                        <c:v>2000s</c:v>
                      </c:pt>
                      <c:pt idx="7">
                        <c:v>2010s</c:v>
                      </c:pt>
                      <c:pt idx="8">
                        <c:v>2020s</c:v>
                      </c:pt>
                    </c:strCache>
                  </c:strRef>
                </c:cat>
                <c:val>
                  <c:numRef>
                    <c:extLst xmlns:c15="http://schemas.microsoft.com/office/drawing/2012/chart">
                      <c:ext xmlns:c15="http://schemas.microsoft.com/office/drawing/2012/chart" uri="{02D57815-91ED-43cb-92C2-25804820EDAC}">
                        <c15:formulaRef>
                          <c15:sqref>[beach_fill_records_2024.xlsx]Graphs!$P$2:$P$9</c15:sqref>
                        </c15:formulaRef>
                      </c:ext>
                    </c:extLst>
                    <c:numCache>
                      <c:formatCode>#,##0</c:formatCode>
                      <c:ptCount val="8"/>
                      <c:pt idx="0">
                        <c:v>2048900</c:v>
                      </c:pt>
                      <c:pt idx="1">
                        <c:v>542037.04</c:v>
                      </c:pt>
                      <c:pt idx="2">
                        <c:v>29349149.579999998</c:v>
                      </c:pt>
                      <c:pt idx="3">
                        <c:v>49294881.800000004</c:v>
                      </c:pt>
                      <c:pt idx="4">
                        <c:v>77714931.370000005</c:v>
                      </c:pt>
                      <c:pt idx="5">
                        <c:v>15987228.35</c:v>
                      </c:pt>
                      <c:pt idx="6">
                        <c:v>0</c:v>
                      </c:pt>
                      <c:pt idx="7">
                        <c:v>0</c:v>
                      </c:pt>
                    </c:numCache>
                  </c:numRef>
                </c:val>
                <c:extLst xmlns:c15="http://schemas.microsoft.com/office/drawing/2012/chart">
                  <c:ext xmlns:c16="http://schemas.microsoft.com/office/drawing/2014/chart" uri="{C3380CC4-5D6E-409C-BE32-E72D297353CC}">
                    <c16:uniqueId val="{00000004-4381-4C27-B51B-55CFDDB49505}"/>
                  </c:ext>
                </c:extLst>
              </c15:ser>
            </c15:filteredBarSeries>
          </c:ext>
        </c:extLst>
      </c:barChart>
      <c:catAx>
        <c:axId val="620737584"/>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dirty="0">
                    <a:solidFill>
                      <a:schemeClr val="tx2"/>
                    </a:solidFill>
                  </a:rPr>
                  <a:t>Decade</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solidFill>
                <a:effectLst/>
                <a:latin typeface="+mn-lt"/>
                <a:ea typeface="+mn-ea"/>
                <a:cs typeface="+mn-cs"/>
              </a:defRPr>
            </a:pPr>
            <a:endParaRPr lang="en-US"/>
          </a:p>
        </c:txPr>
        <c:crossAx val="620738568"/>
        <c:crosses val="autoZero"/>
        <c:auto val="1"/>
        <c:lblAlgn val="ctr"/>
        <c:lblOffset val="100"/>
        <c:noMultiLvlLbl val="0"/>
      </c:catAx>
      <c:valAx>
        <c:axId val="620738568"/>
        <c:scaling>
          <c:orientation val="minMax"/>
          <c:min val="0"/>
        </c:scaling>
        <c:delete val="1"/>
        <c:axPos val="l"/>
        <c:title>
          <c:tx>
            <c:rich>
              <a:bodyPr rot="-5400000" spcFirstLastPara="1" vertOverflow="ellipsis" vert="horz" wrap="square" anchor="ctr" anchorCtr="1"/>
              <a:lstStyle/>
              <a:p>
                <a:pPr>
                  <a:defRPr sz="3200" b="1" i="0" u="none" strike="noStrike" kern="1200" baseline="0">
                    <a:solidFill>
                      <a:schemeClr val="tx2"/>
                    </a:solidFill>
                    <a:latin typeface="+mn-lt"/>
                    <a:ea typeface="+mn-ea"/>
                    <a:cs typeface="+mn-cs"/>
                  </a:defRPr>
                </a:pPr>
                <a:r>
                  <a:rPr lang="en-US" sz="3200" dirty="0">
                    <a:solidFill>
                      <a:schemeClr val="tx2"/>
                    </a:solidFill>
                  </a:rPr>
                  <a:t>Cubic Yards / Decade</a:t>
                </a:r>
              </a:p>
            </c:rich>
          </c:tx>
          <c:overlay val="0"/>
          <c:spPr>
            <a:noFill/>
            <a:ln>
              <a:noFill/>
            </a:ln>
            <a:effectLst/>
          </c:spPr>
          <c:txPr>
            <a:bodyPr rot="-5400000" spcFirstLastPara="1" vertOverflow="ellipsis" vert="horz" wrap="square" anchor="ctr" anchorCtr="1"/>
            <a:lstStyle/>
            <a:p>
              <a:pPr>
                <a:defRPr sz="32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crossAx val="620737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0458A-299D-461E-B891-B8DA308E646B}" type="doc">
      <dgm:prSet loTypeId="urn:microsoft.com/office/officeart/2005/8/layout/rings+Icon" loCatId="relationship" qsTypeId="urn:microsoft.com/office/officeart/2005/8/quickstyle/simple2" qsCatId="simple" csTypeId="urn:microsoft.com/office/officeart/2005/8/colors/accent1_2" csCatId="accent1" phldr="1"/>
      <dgm:spPr/>
      <dgm:t>
        <a:bodyPr/>
        <a:lstStyle/>
        <a:p>
          <a:endParaRPr lang="en-US"/>
        </a:p>
      </dgm:t>
    </dgm:pt>
    <dgm:pt modelId="{ED227B1E-8B9C-4B9A-B1A7-87BD2CBBE9A3}">
      <dgm:prSet phldrT="[Text]" custT="1"/>
      <dgm:spPr>
        <a:solidFill>
          <a:schemeClr val="accent1">
            <a:alpha val="50000"/>
          </a:schemeClr>
        </a:solidFill>
      </dgm:spPr>
      <dgm:t>
        <a:bodyPr/>
        <a:lstStyle/>
        <a:p>
          <a:r>
            <a:rPr lang="en-US" sz="2400" dirty="0">
              <a:solidFill>
                <a:schemeClr val="bg1"/>
              </a:solidFill>
            </a:rPr>
            <a:t>“Soft” Strategy</a:t>
          </a:r>
        </a:p>
      </dgm:t>
    </dgm:pt>
    <dgm:pt modelId="{7188B8D7-18C6-49E5-B577-D2793789B44A}" type="parTrans" cxnId="{8970D792-6D1F-4FA8-BC08-C271175044D6}">
      <dgm:prSet/>
      <dgm:spPr/>
      <dgm:t>
        <a:bodyPr/>
        <a:lstStyle/>
        <a:p>
          <a:endParaRPr lang="en-US">
            <a:solidFill>
              <a:schemeClr val="bg1"/>
            </a:solidFill>
          </a:endParaRPr>
        </a:p>
      </dgm:t>
    </dgm:pt>
    <dgm:pt modelId="{74A29774-33DA-410A-8E70-BD971E883A49}" type="sibTrans" cxnId="{8970D792-6D1F-4FA8-BC08-C271175044D6}">
      <dgm:prSet/>
      <dgm:spPr/>
      <dgm:t>
        <a:bodyPr/>
        <a:lstStyle/>
        <a:p>
          <a:endParaRPr lang="en-US">
            <a:solidFill>
              <a:schemeClr val="bg1"/>
            </a:solidFill>
          </a:endParaRPr>
        </a:p>
      </dgm:t>
    </dgm:pt>
    <dgm:pt modelId="{909AC5EC-9EF6-43C4-A648-C3677069AC70}">
      <dgm:prSet phldrT="[Text]" custT="1"/>
      <dgm:spPr>
        <a:solidFill>
          <a:schemeClr val="accent1">
            <a:alpha val="50000"/>
          </a:schemeClr>
        </a:solidFill>
      </dgm:spPr>
      <dgm:t>
        <a:bodyPr/>
        <a:lstStyle/>
        <a:p>
          <a:r>
            <a:rPr lang="en-US" sz="2400" dirty="0">
              <a:solidFill>
                <a:srgbClr val="FFFF00"/>
              </a:solidFill>
            </a:rPr>
            <a:t>Combination</a:t>
          </a:r>
        </a:p>
      </dgm:t>
    </dgm:pt>
    <dgm:pt modelId="{35AA61E9-6C43-4CA6-8022-7B4CC3BEA6F5}" type="parTrans" cxnId="{F9B4192D-63EA-424C-807E-1B821689EB7C}">
      <dgm:prSet/>
      <dgm:spPr/>
      <dgm:t>
        <a:bodyPr/>
        <a:lstStyle/>
        <a:p>
          <a:endParaRPr lang="en-US">
            <a:solidFill>
              <a:schemeClr val="bg1"/>
            </a:solidFill>
          </a:endParaRPr>
        </a:p>
      </dgm:t>
    </dgm:pt>
    <dgm:pt modelId="{53C9B6E3-1B96-4812-8040-E14B33DB7FDD}" type="sibTrans" cxnId="{F9B4192D-63EA-424C-807E-1B821689EB7C}">
      <dgm:prSet/>
      <dgm:spPr/>
      <dgm:t>
        <a:bodyPr/>
        <a:lstStyle/>
        <a:p>
          <a:endParaRPr lang="en-US">
            <a:solidFill>
              <a:schemeClr val="bg1"/>
            </a:solidFill>
          </a:endParaRPr>
        </a:p>
      </dgm:t>
    </dgm:pt>
    <dgm:pt modelId="{393438D4-ACBC-4925-BBD1-EEDDE08CEC1B}">
      <dgm:prSet phldrT="[Text]" custT="1"/>
      <dgm:spPr>
        <a:solidFill>
          <a:schemeClr val="accent1">
            <a:alpha val="50000"/>
          </a:schemeClr>
        </a:solidFill>
      </dgm:spPr>
      <dgm:t>
        <a:bodyPr/>
        <a:lstStyle/>
        <a:p>
          <a:pPr algn="l"/>
          <a:r>
            <a:rPr lang="en-US" sz="2400" dirty="0">
              <a:solidFill>
                <a:schemeClr val="bg1"/>
              </a:solidFill>
            </a:rPr>
            <a:t>Relocate/Retreat</a:t>
          </a:r>
        </a:p>
      </dgm:t>
    </dgm:pt>
    <dgm:pt modelId="{2F503686-00DA-41FA-B984-5151E84E8CEC}" type="parTrans" cxnId="{50E8D324-4173-42D0-9E43-0FD118BB9B04}">
      <dgm:prSet/>
      <dgm:spPr/>
      <dgm:t>
        <a:bodyPr/>
        <a:lstStyle/>
        <a:p>
          <a:endParaRPr lang="en-US">
            <a:solidFill>
              <a:schemeClr val="bg1"/>
            </a:solidFill>
          </a:endParaRPr>
        </a:p>
      </dgm:t>
    </dgm:pt>
    <dgm:pt modelId="{3B1196E9-53D8-4EDE-8AD9-112F89526604}" type="sibTrans" cxnId="{50E8D324-4173-42D0-9E43-0FD118BB9B04}">
      <dgm:prSet/>
      <dgm:spPr/>
      <dgm:t>
        <a:bodyPr/>
        <a:lstStyle/>
        <a:p>
          <a:endParaRPr lang="en-US">
            <a:solidFill>
              <a:schemeClr val="bg1"/>
            </a:solidFill>
          </a:endParaRPr>
        </a:p>
      </dgm:t>
    </dgm:pt>
    <dgm:pt modelId="{09E89524-C5DD-422F-9C96-E67F9ECED2FC}">
      <dgm:prSet phldrT="[Text]" custT="1"/>
      <dgm:spPr>
        <a:solidFill>
          <a:schemeClr val="accent1">
            <a:alpha val="50000"/>
          </a:schemeClr>
        </a:solidFill>
      </dgm:spPr>
      <dgm:t>
        <a:bodyPr/>
        <a:lstStyle/>
        <a:p>
          <a:r>
            <a:rPr lang="en-US" sz="2400" dirty="0">
              <a:solidFill>
                <a:schemeClr val="bg1"/>
              </a:solidFill>
            </a:rPr>
            <a:t>Do nothing</a:t>
          </a:r>
        </a:p>
      </dgm:t>
    </dgm:pt>
    <dgm:pt modelId="{E82C2AC4-0CBB-4AA2-AE17-B853B43D1FB9}" type="parTrans" cxnId="{CCECD204-DE34-4794-9D59-3FAB1F3DBDB8}">
      <dgm:prSet/>
      <dgm:spPr/>
      <dgm:t>
        <a:bodyPr/>
        <a:lstStyle/>
        <a:p>
          <a:endParaRPr lang="en-US">
            <a:solidFill>
              <a:schemeClr val="bg1"/>
            </a:solidFill>
          </a:endParaRPr>
        </a:p>
      </dgm:t>
    </dgm:pt>
    <dgm:pt modelId="{E8A1944F-0909-49BC-9B54-B1D8F4896400}" type="sibTrans" cxnId="{CCECD204-DE34-4794-9D59-3FAB1F3DBDB8}">
      <dgm:prSet/>
      <dgm:spPr/>
      <dgm:t>
        <a:bodyPr/>
        <a:lstStyle/>
        <a:p>
          <a:endParaRPr lang="en-US">
            <a:solidFill>
              <a:schemeClr val="bg1"/>
            </a:solidFill>
          </a:endParaRPr>
        </a:p>
      </dgm:t>
    </dgm:pt>
    <dgm:pt modelId="{C2361030-43B2-4ADE-BE7F-AB3039AEF74D}">
      <dgm:prSet phldrT="[Text]" custT="1"/>
      <dgm:spPr>
        <a:solidFill>
          <a:schemeClr val="accent1">
            <a:alpha val="50000"/>
          </a:schemeClr>
        </a:solidFill>
      </dgm:spPr>
      <dgm:t>
        <a:bodyPr/>
        <a:lstStyle/>
        <a:p>
          <a:r>
            <a:rPr lang="en-US" sz="2400" dirty="0">
              <a:solidFill>
                <a:schemeClr val="bg1"/>
              </a:solidFill>
            </a:rPr>
            <a:t>“Hard” Strategy</a:t>
          </a:r>
        </a:p>
      </dgm:t>
    </dgm:pt>
    <dgm:pt modelId="{44BD7575-32A5-41FC-9D44-14CF19484964}" type="parTrans" cxnId="{3AFDE660-D7FA-45AB-93E1-A055C5EDA33E}">
      <dgm:prSet/>
      <dgm:spPr/>
      <dgm:t>
        <a:bodyPr/>
        <a:lstStyle/>
        <a:p>
          <a:endParaRPr lang="en-US">
            <a:solidFill>
              <a:schemeClr val="bg1"/>
            </a:solidFill>
          </a:endParaRPr>
        </a:p>
      </dgm:t>
    </dgm:pt>
    <dgm:pt modelId="{1895C278-52C3-493D-B95D-A6D82332D8BD}" type="sibTrans" cxnId="{3AFDE660-D7FA-45AB-93E1-A055C5EDA33E}">
      <dgm:prSet/>
      <dgm:spPr/>
      <dgm:t>
        <a:bodyPr/>
        <a:lstStyle/>
        <a:p>
          <a:endParaRPr lang="en-US">
            <a:solidFill>
              <a:schemeClr val="bg1"/>
            </a:solidFill>
          </a:endParaRPr>
        </a:p>
      </dgm:t>
    </dgm:pt>
    <dgm:pt modelId="{F4D17E16-E259-4C1B-9C75-1B077A71180E}">
      <dgm:prSet phldrT="[Text]" custT="1"/>
      <dgm:spPr>
        <a:solidFill>
          <a:schemeClr val="accent1">
            <a:alpha val="50000"/>
          </a:schemeClr>
        </a:solidFill>
      </dgm:spPr>
      <dgm:t>
        <a:bodyPr/>
        <a:lstStyle/>
        <a:p>
          <a:r>
            <a:rPr lang="en-US" sz="2400" dirty="0">
              <a:solidFill>
                <a:schemeClr val="bg1"/>
              </a:solidFill>
            </a:rPr>
            <a:t>Beach Nourishment</a:t>
          </a:r>
        </a:p>
      </dgm:t>
    </dgm:pt>
    <dgm:pt modelId="{BE349D79-76D5-48AA-ACD6-D8072538C4DC}" type="parTrans" cxnId="{60F324E2-2671-4F40-A26E-E8418A0FDB82}">
      <dgm:prSet/>
      <dgm:spPr/>
      <dgm:t>
        <a:bodyPr/>
        <a:lstStyle/>
        <a:p>
          <a:endParaRPr lang="en-US">
            <a:solidFill>
              <a:schemeClr val="bg1"/>
            </a:solidFill>
          </a:endParaRPr>
        </a:p>
      </dgm:t>
    </dgm:pt>
    <dgm:pt modelId="{A545FCA4-8D54-4AF3-A248-344E64AF1D63}" type="sibTrans" cxnId="{60F324E2-2671-4F40-A26E-E8418A0FDB82}">
      <dgm:prSet/>
      <dgm:spPr/>
      <dgm:t>
        <a:bodyPr/>
        <a:lstStyle/>
        <a:p>
          <a:endParaRPr lang="en-US">
            <a:solidFill>
              <a:schemeClr val="bg1"/>
            </a:solidFill>
          </a:endParaRPr>
        </a:p>
      </dgm:t>
    </dgm:pt>
    <dgm:pt modelId="{2D85626C-09F2-48C5-BECC-1A0A97C7BAA0}">
      <dgm:prSet phldrT="[Text]" custT="1"/>
      <dgm:spPr>
        <a:solidFill>
          <a:schemeClr val="accent1">
            <a:alpha val="50000"/>
          </a:schemeClr>
        </a:solidFill>
      </dgm:spPr>
      <dgm:t>
        <a:bodyPr/>
        <a:lstStyle/>
        <a:p>
          <a:r>
            <a:rPr lang="en-US" sz="2400" dirty="0">
              <a:solidFill>
                <a:schemeClr val="bg1"/>
              </a:solidFill>
            </a:rPr>
            <a:t>Sandbags</a:t>
          </a:r>
        </a:p>
      </dgm:t>
    </dgm:pt>
    <dgm:pt modelId="{4F40927B-2FF2-4498-A238-4F581DCDCEA9}" type="parTrans" cxnId="{6D3E18CA-9B53-423B-9336-6F87A15B8116}">
      <dgm:prSet/>
      <dgm:spPr/>
      <dgm:t>
        <a:bodyPr/>
        <a:lstStyle/>
        <a:p>
          <a:endParaRPr lang="en-US">
            <a:solidFill>
              <a:schemeClr val="bg1"/>
            </a:solidFill>
          </a:endParaRPr>
        </a:p>
      </dgm:t>
    </dgm:pt>
    <dgm:pt modelId="{F73DC064-5ECE-49B3-82B8-939E9263B63E}" type="sibTrans" cxnId="{6D3E18CA-9B53-423B-9336-6F87A15B8116}">
      <dgm:prSet/>
      <dgm:spPr/>
      <dgm:t>
        <a:bodyPr/>
        <a:lstStyle/>
        <a:p>
          <a:endParaRPr lang="en-US">
            <a:solidFill>
              <a:schemeClr val="bg1"/>
            </a:solidFill>
          </a:endParaRPr>
        </a:p>
      </dgm:t>
    </dgm:pt>
    <dgm:pt modelId="{B4929210-9703-409A-AE40-BFA5C54BF6D4}">
      <dgm:prSet custT="1"/>
      <dgm:spPr>
        <a:solidFill>
          <a:schemeClr val="accent1">
            <a:alpha val="50000"/>
          </a:schemeClr>
        </a:solidFill>
      </dgm:spPr>
      <dgm:t>
        <a:bodyPr/>
        <a:lstStyle/>
        <a:p>
          <a:r>
            <a:rPr lang="en-US" sz="2400" dirty="0">
              <a:solidFill>
                <a:schemeClr val="bg1"/>
              </a:solidFill>
            </a:rPr>
            <a:t>Groin</a:t>
          </a:r>
        </a:p>
      </dgm:t>
    </dgm:pt>
    <dgm:pt modelId="{95482406-437E-47CA-BF40-CEEB040C9605}" type="parTrans" cxnId="{95464DA0-85A0-495A-B473-976070A53956}">
      <dgm:prSet/>
      <dgm:spPr/>
      <dgm:t>
        <a:bodyPr/>
        <a:lstStyle/>
        <a:p>
          <a:endParaRPr lang="en-US">
            <a:solidFill>
              <a:schemeClr val="bg1"/>
            </a:solidFill>
          </a:endParaRPr>
        </a:p>
      </dgm:t>
    </dgm:pt>
    <dgm:pt modelId="{AAB16870-220D-4779-83E4-A63916DAE636}" type="sibTrans" cxnId="{95464DA0-85A0-495A-B473-976070A53956}">
      <dgm:prSet/>
      <dgm:spPr/>
      <dgm:t>
        <a:bodyPr/>
        <a:lstStyle/>
        <a:p>
          <a:endParaRPr lang="en-US">
            <a:solidFill>
              <a:schemeClr val="bg1"/>
            </a:solidFill>
          </a:endParaRPr>
        </a:p>
      </dgm:t>
    </dgm:pt>
    <dgm:pt modelId="{C89ABA24-DCAD-4D8D-868B-D0CEC9A1E78C}">
      <dgm:prSet custT="1"/>
      <dgm:spPr>
        <a:solidFill>
          <a:schemeClr val="accent1">
            <a:alpha val="50000"/>
          </a:schemeClr>
        </a:solidFill>
      </dgm:spPr>
      <dgm:t>
        <a:bodyPr/>
        <a:lstStyle/>
        <a:p>
          <a:r>
            <a:rPr lang="en-US" sz="2400" dirty="0">
              <a:solidFill>
                <a:schemeClr val="bg1"/>
              </a:solidFill>
            </a:rPr>
            <a:t>Jetty</a:t>
          </a:r>
        </a:p>
      </dgm:t>
    </dgm:pt>
    <dgm:pt modelId="{408BE993-E7B4-4685-9157-4A5AEF500E4C}" type="parTrans" cxnId="{01E38349-1585-44C7-9FAD-D22161D7ECF2}">
      <dgm:prSet/>
      <dgm:spPr/>
      <dgm:t>
        <a:bodyPr/>
        <a:lstStyle/>
        <a:p>
          <a:endParaRPr lang="en-US">
            <a:solidFill>
              <a:schemeClr val="bg1"/>
            </a:solidFill>
          </a:endParaRPr>
        </a:p>
      </dgm:t>
    </dgm:pt>
    <dgm:pt modelId="{1B956E03-91A6-4D4B-8557-0AF098ABF225}" type="sibTrans" cxnId="{01E38349-1585-44C7-9FAD-D22161D7ECF2}">
      <dgm:prSet/>
      <dgm:spPr/>
      <dgm:t>
        <a:bodyPr/>
        <a:lstStyle/>
        <a:p>
          <a:endParaRPr lang="en-US">
            <a:solidFill>
              <a:schemeClr val="bg1"/>
            </a:solidFill>
          </a:endParaRPr>
        </a:p>
      </dgm:t>
    </dgm:pt>
    <dgm:pt modelId="{3B700169-EC4C-4667-A61C-34EAB712F7E4}">
      <dgm:prSet custT="1"/>
      <dgm:spPr>
        <a:solidFill>
          <a:schemeClr val="accent1">
            <a:alpha val="50000"/>
          </a:schemeClr>
        </a:solidFill>
      </dgm:spPr>
      <dgm:t>
        <a:bodyPr/>
        <a:lstStyle/>
        <a:p>
          <a:r>
            <a:rPr lang="en-US" sz="2400" dirty="0">
              <a:solidFill>
                <a:schemeClr val="bg1"/>
              </a:solidFill>
            </a:rPr>
            <a:t>Breakwater</a:t>
          </a:r>
        </a:p>
      </dgm:t>
    </dgm:pt>
    <dgm:pt modelId="{FBFCAFC9-1A2B-44DC-AA91-C4F98B9A99D1}" type="parTrans" cxnId="{9F3C0CCB-5915-4A8D-B412-DFE7670BA231}">
      <dgm:prSet/>
      <dgm:spPr/>
      <dgm:t>
        <a:bodyPr/>
        <a:lstStyle/>
        <a:p>
          <a:endParaRPr lang="en-US">
            <a:solidFill>
              <a:schemeClr val="bg1"/>
            </a:solidFill>
          </a:endParaRPr>
        </a:p>
      </dgm:t>
    </dgm:pt>
    <dgm:pt modelId="{3CBC65A7-158D-4973-ADD3-2099D3E436BA}" type="sibTrans" cxnId="{9F3C0CCB-5915-4A8D-B412-DFE7670BA231}">
      <dgm:prSet/>
      <dgm:spPr/>
      <dgm:t>
        <a:bodyPr/>
        <a:lstStyle/>
        <a:p>
          <a:endParaRPr lang="en-US">
            <a:solidFill>
              <a:schemeClr val="bg1"/>
            </a:solidFill>
          </a:endParaRPr>
        </a:p>
      </dgm:t>
    </dgm:pt>
    <dgm:pt modelId="{96BED568-236A-4272-8AE2-C9B7594748BA}">
      <dgm:prSet custT="1"/>
      <dgm:spPr>
        <a:solidFill>
          <a:schemeClr val="accent1">
            <a:alpha val="50000"/>
          </a:schemeClr>
        </a:solidFill>
      </dgm:spPr>
      <dgm:t>
        <a:bodyPr/>
        <a:lstStyle/>
        <a:p>
          <a:r>
            <a:rPr lang="en-US" sz="2400" dirty="0">
              <a:solidFill>
                <a:schemeClr val="bg1"/>
              </a:solidFill>
            </a:rPr>
            <a:t>Riprap</a:t>
          </a:r>
        </a:p>
      </dgm:t>
    </dgm:pt>
    <dgm:pt modelId="{65D9B044-0F05-4368-90D2-5E62CFE9DE78}" type="parTrans" cxnId="{0DEC1183-5B5A-4BE9-B7DE-FA798AF4640A}">
      <dgm:prSet/>
      <dgm:spPr/>
      <dgm:t>
        <a:bodyPr/>
        <a:lstStyle/>
        <a:p>
          <a:endParaRPr lang="en-US">
            <a:solidFill>
              <a:schemeClr val="bg1"/>
            </a:solidFill>
          </a:endParaRPr>
        </a:p>
      </dgm:t>
    </dgm:pt>
    <dgm:pt modelId="{663821F2-43D3-46BC-AB62-66D5DF0326EB}" type="sibTrans" cxnId="{0DEC1183-5B5A-4BE9-B7DE-FA798AF4640A}">
      <dgm:prSet/>
      <dgm:spPr/>
      <dgm:t>
        <a:bodyPr/>
        <a:lstStyle/>
        <a:p>
          <a:endParaRPr lang="en-US">
            <a:solidFill>
              <a:schemeClr val="bg1"/>
            </a:solidFill>
          </a:endParaRPr>
        </a:p>
      </dgm:t>
    </dgm:pt>
    <dgm:pt modelId="{04124F7B-56F0-4286-A5F0-840C59972ED8}" type="pres">
      <dgm:prSet presAssocID="{7C80458A-299D-461E-B891-B8DA308E646B}" presName="Name0" presStyleCnt="0">
        <dgm:presLayoutVars>
          <dgm:chMax val="7"/>
          <dgm:dir/>
          <dgm:resizeHandles val="exact"/>
        </dgm:presLayoutVars>
      </dgm:prSet>
      <dgm:spPr/>
    </dgm:pt>
    <dgm:pt modelId="{3343B220-DAD3-4217-A108-BABFE3CC8FDA}" type="pres">
      <dgm:prSet presAssocID="{7C80458A-299D-461E-B891-B8DA308E646B}" presName="ellipse1" presStyleLbl="vennNode1" presStyleIdx="0" presStyleCnt="5" custScaleX="108889">
        <dgm:presLayoutVars>
          <dgm:bulletEnabled val="1"/>
        </dgm:presLayoutVars>
      </dgm:prSet>
      <dgm:spPr/>
    </dgm:pt>
    <dgm:pt modelId="{1E7068F3-25C1-4CBC-AD28-207E247EB155}" type="pres">
      <dgm:prSet presAssocID="{7C80458A-299D-461E-B891-B8DA308E646B}" presName="ellipse2" presStyleLbl="vennNode1" presStyleIdx="1" presStyleCnt="5">
        <dgm:presLayoutVars>
          <dgm:bulletEnabled val="1"/>
        </dgm:presLayoutVars>
      </dgm:prSet>
      <dgm:spPr/>
    </dgm:pt>
    <dgm:pt modelId="{2D389836-9447-40C8-BFC1-B1B6387BE15F}" type="pres">
      <dgm:prSet presAssocID="{7C80458A-299D-461E-B891-B8DA308E646B}" presName="ellipse3" presStyleLbl="vennNode1" presStyleIdx="2" presStyleCnt="5" custScaleX="115803">
        <dgm:presLayoutVars>
          <dgm:bulletEnabled val="1"/>
        </dgm:presLayoutVars>
      </dgm:prSet>
      <dgm:spPr/>
    </dgm:pt>
    <dgm:pt modelId="{77BD63CB-0CDD-412B-892C-4437C7869235}" type="pres">
      <dgm:prSet presAssocID="{7C80458A-299D-461E-B891-B8DA308E646B}" presName="ellipse4" presStyleLbl="vennNode1" presStyleIdx="3" presStyleCnt="5">
        <dgm:presLayoutVars>
          <dgm:bulletEnabled val="1"/>
        </dgm:presLayoutVars>
      </dgm:prSet>
      <dgm:spPr/>
    </dgm:pt>
    <dgm:pt modelId="{0F9291EB-E035-4449-BA05-D7FF7761E4A9}" type="pres">
      <dgm:prSet presAssocID="{7C80458A-299D-461E-B891-B8DA308E646B}" presName="ellipse5" presStyleLbl="vennNode1" presStyleIdx="4" presStyleCnt="5" custScaleX="109140">
        <dgm:presLayoutVars>
          <dgm:bulletEnabled val="1"/>
        </dgm:presLayoutVars>
      </dgm:prSet>
      <dgm:spPr/>
    </dgm:pt>
  </dgm:ptLst>
  <dgm:cxnLst>
    <dgm:cxn modelId="{CCECD204-DE34-4794-9D59-3FAB1F3DBDB8}" srcId="{7C80458A-299D-461E-B891-B8DA308E646B}" destId="{09E89524-C5DD-422F-9C96-E67F9ECED2FC}" srcOrd="3" destOrd="0" parTransId="{E82C2AC4-0CBB-4AA2-AE17-B853B43D1FB9}" sibTransId="{E8A1944F-0909-49BC-9B54-B1D8F4896400}"/>
    <dgm:cxn modelId="{BC9B1E1D-9E50-4D14-99AF-77659CAA005F}" type="presOf" srcId="{09E89524-C5DD-422F-9C96-E67F9ECED2FC}" destId="{77BD63CB-0CDD-412B-892C-4437C7869235}" srcOrd="0" destOrd="0" presId="urn:microsoft.com/office/officeart/2005/8/layout/rings+Icon"/>
    <dgm:cxn modelId="{50E8D324-4173-42D0-9E43-0FD118BB9B04}" srcId="{7C80458A-299D-461E-B891-B8DA308E646B}" destId="{393438D4-ACBC-4925-BBD1-EEDDE08CEC1B}" srcOrd="2" destOrd="0" parTransId="{2F503686-00DA-41FA-B984-5151E84E8CEC}" sibTransId="{3B1196E9-53D8-4EDE-8AD9-112F89526604}"/>
    <dgm:cxn modelId="{79903627-DF4E-4946-8B13-009A1A1CF1FA}" type="presOf" srcId="{C89ABA24-DCAD-4D8D-868B-D0CEC9A1E78C}" destId="{0F9291EB-E035-4449-BA05-D7FF7761E4A9}" srcOrd="0" destOrd="2" presId="urn:microsoft.com/office/officeart/2005/8/layout/rings+Icon"/>
    <dgm:cxn modelId="{64D7EB29-02C8-4F68-A376-BAB023C531B9}" type="presOf" srcId="{ED227B1E-8B9C-4B9A-B1A7-87BD2CBBE9A3}" destId="{3343B220-DAD3-4217-A108-BABFE3CC8FDA}" srcOrd="0" destOrd="0" presId="urn:microsoft.com/office/officeart/2005/8/layout/rings+Icon"/>
    <dgm:cxn modelId="{F9B4192D-63EA-424C-807E-1B821689EB7C}" srcId="{7C80458A-299D-461E-B891-B8DA308E646B}" destId="{909AC5EC-9EF6-43C4-A648-C3677069AC70}" srcOrd="1" destOrd="0" parTransId="{35AA61E9-6C43-4CA6-8022-7B4CC3BEA6F5}" sibTransId="{53C9B6E3-1B96-4812-8040-E14B33DB7FDD}"/>
    <dgm:cxn modelId="{70EC6C37-13A4-4981-A000-EB7C152BF3FF}" type="presOf" srcId="{F4D17E16-E259-4C1B-9C75-1B077A71180E}" destId="{3343B220-DAD3-4217-A108-BABFE3CC8FDA}" srcOrd="0" destOrd="1" presId="urn:microsoft.com/office/officeart/2005/8/layout/rings+Icon"/>
    <dgm:cxn modelId="{3AFDE660-D7FA-45AB-93E1-A055C5EDA33E}" srcId="{7C80458A-299D-461E-B891-B8DA308E646B}" destId="{C2361030-43B2-4ADE-BE7F-AB3039AEF74D}" srcOrd="4" destOrd="0" parTransId="{44BD7575-32A5-41FC-9D44-14CF19484964}" sibTransId="{1895C278-52C3-493D-B95D-A6D82332D8BD}"/>
    <dgm:cxn modelId="{0B3E2366-8774-49C1-98E6-531962D22181}" type="presOf" srcId="{2D85626C-09F2-48C5-BECC-1A0A97C7BAA0}" destId="{3343B220-DAD3-4217-A108-BABFE3CC8FDA}" srcOrd="0" destOrd="2" presId="urn:microsoft.com/office/officeart/2005/8/layout/rings+Icon"/>
    <dgm:cxn modelId="{2049EA48-8832-479D-B8FE-88006EED8CC1}" type="presOf" srcId="{393438D4-ACBC-4925-BBD1-EEDDE08CEC1B}" destId="{2D389836-9447-40C8-BFC1-B1B6387BE15F}" srcOrd="0" destOrd="0" presId="urn:microsoft.com/office/officeart/2005/8/layout/rings+Icon"/>
    <dgm:cxn modelId="{01E38349-1585-44C7-9FAD-D22161D7ECF2}" srcId="{C2361030-43B2-4ADE-BE7F-AB3039AEF74D}" destId="{C89ABA24-DCAD-4D8D-868B-D0CEC9A1E78C}" srcOrd="1" destOrd="0" parTransId="{408BE993-E7B4-4685-9157-4A5AEF500E4C}" sibTransId="{1B956E03-91A6-4D4B-8557-0AF098ABF225}"/>
    <dgm:cxn modelId="{43F3FF6E-EEFF-41A2-BE47-FC8D09A57D8F}" type="presOf" srcId="{909AC5EC-9EF6-43C4-A648-C3677069AC70}" destId="{1E7068F3-25C1-4CBC-AD28-207E247EB155}" srcOrd="0" destOrd="0" presId="urn:microsoft.com/office/officeart/2005/8/layout/rings+Icon"/>
    <dgm:cxn modelId="{0DEC1183-5B5A-4BE9-B7DE-FA798AF4640A}" srcId="{C2361030-43B2-4ADE-BE7F-AB3039AEF74D}" destId="{96BED568-236A-4272-8AE2-C9B7594748BA}" srcOrd="3" destOrd="0" parTransId="{65D9B044-0F05-4368-90D2-5E62CFE9DE78}" sibTransId="{663821F2-43D3-46BC-AB62-66D5DF0326EB}"/>
    <dgm:cxn modelId="{DB9D7A8F-D92D-44F7-B8AC-A72B730F8557}" type="presOf" srcId="{B4929210-9703-409A-AE40-BFA5C54BF6D4}" destId="{0F9291EB-E035-4449-BA05-D7FF7761E4A9}" srcOrd="0" destOrd="1" presId="urn:microsoft.com/office/officeart/2005/8/layout/rings+Icon"/>
    <dgm:cxn modelId="{8970D792-6D1F-4FA8-BC08-C271175044D6}" srcId="{7C80458A-299D-461E-B891-B8DA308E646B}" destId="{ED227B1E-8B9C-4B9A-B1A7-87BD2CBBE9A3}" srcOrd="0" destOrd="0" parTransId="{7188B8D7-18C6-49E5-B577-D2793789B44A}" sibTransId="{74A29774-33DA-410A-8E70-BD971E883A49}"/>
    <dgm:cxn modelId="{10CA6A9C-08D1-422A-A69A-2B988306556A}" type="presOf" srcId="{C2361030-43B2-4ADE-BE7F-AB3039AEF74D}" destId="{0F9291EB-E035-4449-BA05-D7FF7761E4A9}" srcOrd="0" destOrd="0" presId="urn:microsoft.com/office/officeart/2005/8/layout/rings+Icon"/>
    <dgm:cxn modelId="{95464DA0-85A0-495A-B473-976070A53956}" srcId="{C2361030-43B2-4ADE-BE7F-AB3039AEF74D}" destId="{B4929210-9703-409A-AE40-BFA5C54BF6D4}" srcOrd="0" destOrd="0" parTransId="{95482406-437E-47CA-BF40-CEEB040C9605}" sibTransId="{AAB16870-220D-4779-83E4-A63916DAE636}"/>
    <dgm:cxn modelId="{B799B5A2-5D54-478E-9629-E4995B10C50D}" type="presOf" srcId="{3B700169-EC4C-4667-A61C-34EAB712F7E4}" destId="{0F9291EB-E035-4449-BA05-D7FF7761E4A9}" srcOrd="0" destOrd="3" presId="urn:microsoft.com/office/officeart/2005/8/layout/rings+Icon"/>
    <dgm:cxn modelId="{2F18A6C0-C94C-4051-BD7E-8300DB2BDA7C}" type="presOf" srcId="{96BED568-236A-4272-8AE2-C9B7594748BA}" destId="{0F9291EB-E035-4449-BA05-D7FF7761E4A9}" srcOrd="0" destOrd="4" presId="urn:microsoft.com/office/officeart/2005/8/layout/rings+Icon"/>
    <dgm:cxn modelId="{6D3E18CA-9B53-423B-9336-6F87A15B8116}" srcId="{ED227B1E-8B9C-4B9A-B1A7-87BD2CBBE9A3}" destId="{2D85626C-09F2-48C5-BECC-1A0A97C7BAA0}" srcOrd="1" destOrd="0" parTransId="{4F40927B-2FF2-4498-A238-4F581DCDCEA9}" sibTransId="{F73DC064-5ECE-49B3-82B8-939E9263B63E}"/>
    <dgm:cxn modelId="{9F3C0CCB-5915-4A8D-B412-DFE7670BA231}" srcId="{C2361030-43B2-4ADE-BE7F-AB3039AEF74D}" destId="{3B700169-EC4C-4667-A61C-34EAB712F7E4}" srcOrd="2" destOrd="0" parTransId="{FBFCAFC9-1A2B-44DC-AA91-C4F98B9A99D1}" sibTransId="{3CBC65A7-158D-4973-ADD3-2099D3E436BA}"/>
    <dgm:cxn modelId="{60F324E2-2671-4F40-A26E-E8418A0FDB82}" srcId="{ED227B1E-8B9C-4B9A-B1A7-87BD2CBBE9A3}" destId="{F4D17E16-E259-4C1B-9C75-1B077A71180E}" srcOrd="0" destOrd="0" parTransId="{BE349D79-76D5-48AA-ACD6-D8072538C4DC}" sibTransId="{A545FCA4-8D54-4AF3-A248-344E64AF1D63}"/>
    <dgm:cxn modelId="{743F95E7-8522-4C02-AF05-69BA1326FBE7}" type="presOf" srcId="{7C80458A-299D-461E-B891-B8DA308E646B}" destId="{04124F7B-56F0-4286-A5F0-840C59972ED8}" srcOrd="0" destOrd="0" presId="urn:microsoft.com/office/officeart/2005/8/layout/rings+Icon"/>
    <dgm:cxn modelId="{AAB13A88-A933-4ABF-ABD8-5C9B0CCAB393}" type="presParOf" srcId="{04124F7B-56F0-4286-A5F0-840C59972ED8}" destId="{3343B220-DAD3-4217-A108-BABFE3CC8FDA}" srcOrd="0" destOrd="0" presId="urn:microsoft.com/office/officeart/2005/8/layout/rings+Icon"/>
    <dgm:cxn modelId="{28E83A94-1441-4725-8E4F-C65BA784B44F}" type="presParOf" srcId="{04124F7B-56F0-4286-A5F0-840C59972ED8}" destId="{1E7068F3-25C1-4CBC-AD28-207E247EB155}" srcOrd="1" destOrd="0" presId="urn:microsoft.com/office/officeart/2005/8/layout/rings+Icon"/>
    <dgm:cxn modelId="{B1DC0958-3019-4C78-90E3-D5A6E3C9FFBE}" type="presParOf" srcId="{04124F7B-56F0-4286-A5F0-840C59972ED8}" destId="{2D389836-9447-40C8-BFC1-B1B6387BE15F}" srcOrd="2" destOrd="0" presId="urn:microsoft.com/office/officeart/2005/8/layout/rings+Icon"/>
    <dgm:cxn modelId="{A27D6781-A110-4C1E-A3E8-72AD16F4C962}" type="presParOf" srcId="{04124F7B-56F0-4286-A5F0-840C59972ED8}" destId="{77BD63CB-0CDD-412B-892C-4437C7869235}" srcOrd="3" destOrd="0" presId="urn:microsoft.com/office/officeart/2005/8/layout/rings+Icon"/>
    <dgm:cxn modelId="{B2CBC798-08DF-4546-A619-B87C6AEDFD5D}" type="presParOf" srcId="{04124F7B-56F0-4286-A5F0-840C59972ED8}" destId="{0F9291EB-E035-4449-BA05-D7FF7761E4A9}" srcOrd="4"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C6B2B4-6DDE-42D8-B5F5-DE0285F138A7}"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3E014B2A-A09D-432C-89B7-0395EB77EAE1}">
      <dgm:prSet phldrT="[Text]" custT="1"/>
      <dgm:spPr/>
      <dgm:t>
        <a:bodyPr/>
        <a:lstStyle/>
        <a:p>
          <a:r>
            <a:rPr lang="en-US" sz="2000" dirty="0"/>
            <a:t>Self-education about natural processes: what the threats are, and what is threatened</a:t>
          </a:r>
        </a:p>
      </dgm:t>
    </dgm:pt>
    <dgm:pt modelId="{339B1D47-A3C5-4343-83A9-68AC7D467060}" type="sibTrans" cxnId="{0218523D-356A-4D65-B6EC-B67FDDD0F72A}">
      <dgm:prSet custT="1"/>
      <dgm:spPr>
        <a:ln w="50800">
          <a:solidFill>
            <a:schemeClr val="tx2"/>
          </a:solidFill>
        </a:ln>
        <a:effectLst>
          <a:outerShdw blurRad="50800" dist="38100" dir="2700000" algn="tl" rotWithShape="0">
            <a:prstClr val="black">
              <a:alpha val="40000"/>
            </a:prstClr>
          </a:outerShdw>
        </a:effectLst>
      </dgm:spPr>
      <dgm:t>
        <a:bodyPr/>
        <a:lstStyle/>
        <a:p>
          <a:endParaRPr lang="en-US" sz="2000" dirty="0"/>
        </a:p>
      </dgm:t>
    </dgm:pt>
    <dgm:pt modelId="{53835C62-BEDA-469F-A564-F09C2DBFDD71}" type="parTrans" cxnId="{0218523D-356A-4D65-B6EC-B67FDDD0F72A}">
      <dgm:prSet/>
      <dgm:spPr/>
      <dgm:t>
        <a:bodyPr/>
        <a:lstStyle/>
        <a:p>
          <a:endParaRPr lang="en-US" sz="2000"/>
        </a:p>
      </dgm:t>
    </dgm:pt>
    <dgm:pt modelId="{4262B2C5-5736-45D7-8119-8A61670F504C}">
      <dgm:prSet phldrT="[Text]" custT="1"/>
      <dgm:spPr/>
      <dgm:t>
        <a:bodyPr/>
        <a:lstStyle/>
        <a:p>
          <a:r>
            <a:rPr lang="en-US" sz="2000" dirty="0"/>
            <a:t>A comprehensive survey and evaluation of the full range of management techniques</a:t>
          </a:r>
        </a:p>
      </dgm:t>
    </dgm:pt>
    <dgm:pt modelId="{04A53910-DD8F-417A-A0DB-008BB25FA890}" type="sibTrans" cxnId="{0A91483A-A972-4DEF-9AD1-0D9AD21BAD70}">
      <dgm:prSet custT="1"/>
      <dgm:spPr>
        <a:ln w="50800">
          <a:solidFill>
            <a:schemeClr val="tx2"/>
          </a:solidFill>
        </a:ln>
        <a:effectLst>
          <a:outerShdw blurRad="50800" dist="38100" dir="2700000" algn="tl" rotWithShape="0">
            <a:prstClr val="black">
              <a:alpha val="40000"/>
            </a:prstClr>
          </a:outerShdw>
        </a:effectLst>
      </dgm:spPr>
      <dgm:t>
        <a:bodyPr/>
        <a:lstStyle/>
        <a:p>
          <a:endParaRPr lang="en-US" sz="2000" dirty="0"/>
        </a:p>
      </dgm:t>
    </dgm:pt>
    <dgm:pt modelId="{6A45A575-8229-4524-9969-E56D84441D18}" type="parTrans" cxnId="{0A91483A-A972-4DEF-9AD1-0D9AD21BAD70}">
      <dgm:prSet/>
      <dgm:spPr/>
      <dgm:t>
        <a:bodyPr/>
        <a:lstStyle/>
        <a:p>
          <a:endParaRPr lang="en-US" sz="2000"/>
        </a:p>
      </dgm:t>
    </dgm:pt>
    <dgm:pt modelId="{260C6075-57B4-4958-B2A5-6D150BC082F5}">
      <dgm:prSet phldrT="[Text]" custT="1"/>
      <dgm:spPr/>
      <dgm:t>
        <a:bodyPr/>
        <a:lstStyle/>
        <a:p>
          <a:r>
            <a:rPr lang="en-US" sz="2000" dirty="0"/>
            <a:t>The development of consensus on clear objectives	</a:t>
          </a:r>
        </a:p>
      </dgm:t>
    </dgm:pt>
    <dgm:pt modelId="{CC31A6FE-4916-430F-B2AA-4267AC31AB88}" type="sibTrans" cxnId="{749012F2-C1BD-4D37-BD8D-9E2D2AA0DB79}">
      <dgm:prSet custT="1"/>
      <dgm:spPr>
        <a:ln w="50800">
          <a:solidFill>
            <a:schemeClr val="tx2"/>
          </a:solidFill>
        </a:ln>
        <a:effectLst>
          <a:outerShdw blurRad="50800" dist="38100" dir="2700000" algn="tl" rotWithShape="0">
            <a:prstClr val="black">
              <a:alpha val="40000"/>
            </a:prstClr>
          </a:outerShdw>
        </a:effectLst>
      </dgm:spPr>
      <dgm:t>
        <a:bodyPr/>
        <a:lstStyle/>
        <a:p>
          <a:endParaRPr lang="en-US" sz="2000" dirty="0"/>
        </a:p>
      </dgm:t>
    </dgm:pt>
    <dgm:pt modelId="{2167892F-A526-42F0-9E56-AB7C64F9F559}" type="parTrans" cxnId="{749012F2-C1BD-4D37-BD8D-9E2D2AA0DB79}">
      <dgm:prSet/>
      <dgm:spPr/>
      <dgm:t>
        <a:bodyPr/>
        <a:lstStyle/>
        <a:p>
          <a:endParaRPr lang="en-US" sz="2000"/>
        </a:p>
      </dgm:t>
    </dgm:pt>
    <dgm:pt modelId="{9DD89EBC-F7E7-4072-B6CD-7CE1B33573E1}">
      <dgm:prSet custT="1"/>
      <dgm:spPr/>
      <dgm:t>
        <a:bodyPr/>
        <a:lstStyle/>
        <a:p>
          <a:r>
            <a:rPr lang="en-US" sz="2000" dirty="0"/>
            <a:t>An analysis of the accuracy and adequacy of hazard data and information</a:t>
          </a:r>
        </a:p>
      </dgm:t>
    </dgm:pt>
    <dgm:pt modelId="{B5C0BF28-DC43-49E2-9962-07E7ED557F07}" type="parTrans" cxnId="{A7122DEB-484B-4400-AAA3-E8DC73CBAE2C}">
      <dgm:prSet/>
      <dgm:spPr/>
      <dgm:t>
        <a:bodyPr/>
        <a:lstStyle/>
        <a:p>
          <a:endParaRPr lang="en-US" sz="2000"/>
        </a:p>
      </dgm:t>
    </dgm:pt>
    <dgm:pt modelId="{EEB1E04C-E037-4860-BE14-4DAE5F6B67CB}" type="sibTrans" cxnId="{A7122DEB-484B-4400-AAA3-E8DC73CBAE2C}">
      <dgm:prSet custT="1"/>
      <dgm:spPr>
        <a:ln w="50800">
          <a:solidFill>
            <a:schemeClr val="tx2"/>
          </a:solidFill>
        </a:ln>
        <a:effectLst>
          <a:outerShdw blurRad="50800" dist="38100" dir="2700000" algn="tl" rotWithShape="0">
            <a:prstClr val="black">
              <a:alpha val="40000"/>
            </a:prstClr>
          </a:outerShdw>
        </a:effectLst>
      </dgm:spPr>
      <dgm:t>
        <a:bodyPr/>
        <a:lstStyle/>
        <a:p>
          <a:endParaRPr lang="en-US" sz="2000" dirty="0"/>
        </a:p>
      </dgm:t>
    </dgm:pt>
    <dgm:pt modelId="{E03802AC-4C13-4BF4-AFC3-EC9316AEDAAB}">
      <dgm:prSet phldrT="[Text]" custT="1"/>
      <dgm:spPr/>
      <dgm:t>
        <a:bodyPr/>
        <a:lstStyle/>
        <a:p>
          <a:r>
            <a:rPr lang="en-US" sz="2000" dirty="0"/>
            <a:t>A commitment to a process of openness to public input, and for reevaluation, reassessment and fine tuning throughout the time it took to put the program in place			</a:t>
          </a:r>
        </a:p>
      </dgm:t>
    </dgm:pt>
    <dgm:pt modelId="{D8F99054-3E32-43B5-860E-4AF49C62BF19}" type="parTrans" cxnId="{7BE609E4-3C70-4CB6-8AD4-F08017DCBFAE}">
      <dgm:prSet/>
      <dgm:spPr/>
      <dgm:t>
        <a:bodyPr/>
        <a:lstStyle/>
        <a:p>
          <a:endParaRPr lang="en-US" sz="2000"/>
        </a:p>
      </dgm:t>
    </dgm:pt>
    <dgm:pt modelId="{D65FB9B7-2F71-43AC-AB9B-E56AC40247E4}" type="sibTrans" cxnId="{7BE609E4-3C70-4CB6-8AD4-F08017DCBFAE}">
      <dgm:prSet/>
      <dgm:spPr/>
      <dgm:t>
        <a:bodyPr/>
        <a:lstStyle/>
        <a:p>
          <a:endParaRPr lang="en-US" sz="2000"/>
        </a:p>
      </dgm:t>
    </dgm:pt>
    <dgm:pt modelId="{22762AD3-64F7-4B65-9B24-955457011972}" type="pres">
      <dgm:prSet presAssocID="{4DC6B2B4-6DDE-42D8-B5F5-DE0285F138A7}" presName="Name0" presStyleCnt="0">
        <dgm:presLayoutVars>
          <dgm:dir/>
          <dgm:resizeHandles val="exact"/>
        </dgm:presLayoutVars>
      </dgm:prSet>
      <dgm:spPr/>
    </dgm:pt>
    <dgm:pt modelId="{D48E8C84-17D8-4B08-9EF9-8F50C4DD1A8A}" type="pres">
      <dgm:prSet presAssocID="{3E014B2A-A09D-432C-89B7-0395EB77EAE1}" presName="node" presStyleLbl="node1" presStyleIdx="0" presStyleCnt="5">
        <dgm:presLayoutVars>
          <dgm:bulletEnabled val="1"/>
        </dgm:presLayoutVars>
      </dgm:prSet>
      <dgm:spPr/>
    </dgm:pt>
    <dgm:pt modelId="{232A8192-6E0A-4003-8637-7282C2A1C848}" type="pres">
      <dgm:prSet presAssocID="{339B1D47-A3C5-4343-83A9-68AC7D467060}" presName="sibTrans" presStyleLbl="sibTrans1D1" presStyleIdx="0" presStyleCnt="4"/>
      <dgm:spPr/>
    </dgm:pt>
    <dgm:pt modelId="{9F53501D-3499-4B80-9041-EACC2230A825}" type="pres">
      <dgm:prSet presAssocID="{339B1D47-A3C5-4343-83A9-68AC7D467060}" presName="connectorText" presStyleLbl="sibTrans1D1" presStyleIdx="0" presStyleCnt="4"/>
      <dgm:spPr/>
    </dgm:pt>
    <dgm:pt modelId="{067D32B9-5335-4980-9E9C-CC0AABE2E7D1}" type="pres">
      <dgm:prSet presAssocID="{4262B2C5-5736-45D7-8119-8A61670F504C}" presName="node" presStyleLbl="node1" presStyleIdx="1" presStyleCnt="5">
        <dgm:presLayoutVars>
          <dgm:bulletEnabled val="1"/>
        </dgm:presLayoutVars>
      </dgm:prSet>
      <dgm:spPr/>
    </dgm:pt>
    <dgm:pt modelId="{6F21F5FA-B592-4E5C-9407-544B86AAC5E7}" type="pres">
      <dgm:prSet presAssocID="{04A53910-DD8F-417A-A0DB-008BB25FA890}" presName="sibTrans" presStyleLbl="sibTrans1D1" presStyleIdx="1" presStyleCnt="4"/>
      <dgm:spPr/>
    </dgm:pt>
    <dgm:pt modelId="{66B8531C-8D96-4922-885A-0768CC65EF2F}" type="pres">
      <dgm:prSet presAssocID="{04A53910-DD8F-417A-A0DB-008BB25FA890}" presName="connectorText" presStyleLbl="sibTrans1D1" presStyleIdx="1" presStyleCnt="4"/>
      <dgm:spPr/>
    </dgm:pt>
    <dgm:pt modelId="{9FAD1385-D6A9-451F-8785-C5FA9B14B020}" type="pres">
      <dgm:prSet presAssocID="{9DD89EBC-F7E7-4072-B6CD-7CE1B33573E1}" presName="node" presStyleLbl="node1" presStyleIdx="2" presStyleCnt="5">
        <dgm:presLayoutVars>
          <dgm:bulletEnabled val="1"/>
        </dgm:presLayoutVars>
      </dgm:prSet>
      <dgm:spPr/>
    </dgm:pt>
    <dgm:pt modelId="{4B70A7B4-8B0C-49DD-BF65-4C5744CCDFC3}" type="pres">
      <dgm:prSet presAssocID="{EEB1E04C-E037-4860-BE14-4DAE5F6B67CB}" presName="sibTrans" presStyleLbl="sibTrans1D1" presStyleIdx="2" presStyleCnt="4"/>
      <dgm:spPr/>
    </dgm:pt>
    <dgm:pt modelId="{055E27E7-8436-4624-9FBB-E9EE2A64A73E}" type="pres">
      <dgm:prSet presAssocID="{EEB1E04C-E037-4860-BE14-4DAE5F6B67CB}" presName="connectorText" presStyleLbl="sibTrans1D1" presStyleIdx="2" presStyleCnt="4"/>
      <dgm:spPr/>
    </dgm:pt>
    <dgm:pt modelId="{810DDD20-81F2-40EC-8D54-C562C1FEEA7A}" type="pres">
      <dgm:prSet presAssocID="{260C6075-57B4-4958-B2A5-6D150BC082F5}" presName="node" presStyleLbl="node1" presStyleIdx="3" presStyleCnt="5">
        <dgm:presLayoutVars>
          <dgm:bulletEnabled val="1"/>
        </dgm:presLayoutVars>
      </dgm:prSet>
      <dgm:spPr/>
    </dgm:pt>
    <dgm:pt modelId="{97A7F88D-6722-4FB3-B05F-E56AC9E3EAB6}" type="pres">
      <dgm:prSet presAssocID="{CC31A6FE-4916-430F-B2AA-4267AC31AB88}" presName="sibTrans" presStyleLbl="sibTrans1D1" presStyleIdx="3" presStyleCnt="4"/>
      <dgm:spPr/>
    </dgm:pt>
    <dgm:pt modelId="{C2C2EDE9-09DE-4E0A-98E4-8EC028359838}" type="pres">
      <dgm:prSet presAssocID="{CC31A6FE-4916-430F-B2AA-4267AC31AB88}" presName="connectorText" presStyleLbl="sibTrans1D1" presStyleIdx="3" presStyleCnt="4"/>
      <dgm:spPr/>
    </dgm:pt>
    <dgm:pt modelId="{BF77C9D0-ABDD-4F28-AE84-386411AB05A2}" type="pres">
      <dgm:prSet presAssocID="{E03802AC-4C13-4BF4-AFC3-EC9316AEDAAB}" presName="node" presStyleLbl="node1" presStyleIdx="4" presStyleCnt="5" custScaleX="159291">
        <dgm:presLayoutVars>
          <dgm:bulletEnabled val="1"/>
        </dgm:presLayoutVars>
      </dgm:prSet>
      <dgm:spPr/>
    </dgm:pt>
  </dgm:ptLst>
  <dgm:cxnLst>
    <dgm:cxn modelId="{1284D824-70D6-45CF-9440-06C59C96695E}" type="presOf" srcId="{EEB1E04C-E037-4860-BE14-4DAE5F6B67CB}" destId="{4B70A7B4-8B0C-49DD-BF65-4C5744CCDFC3}" srcOrd="0" destOrd="0" presId="urn:microsoft.com/office/officeart/2005/8/layout/bProcess3"/>
    <dgm:cxn modelId="{4DF61627-DD46-4DE1-BB88-50205D7C55BA}" type="presOf" srcId="{EEB1E04C-E037-4860-BE14-4DAE5F6B67CB}" destId="{055E27E7-8436-4624-9FBB-E9EE2A64A73E}" srcOrd="1" destOrd="0" presId="urn:microsoft.com/office/officeart/2005/8/layout/bProcess3"/>
    <dgm:cxn modelId="{6FCD322D-E95D-414C-AA47-037C2E54CF71}" type="presOf" srcId="{04A53910-DD8F-417A-A0DB-008BB25FA890}" destId="{6F21F5FA-B592-4E5C-9407-544B86AAC5E7}" srcOrd="0" destOrd="0" presId="urn:microsoft.com/office/officeart/2005/8/layout/bProcess3"/>
    <dgm:cxn modelId="{0A91483A-A972-4DEF-9AD1-0D9AD21BAD70}" srcId="{4DC6B2B4-6DDE-42D8-B5F5-DE0285F138A7}" destId="{4262B2C5-5736-45D7-8119-8A61670F504C}" srcOrd="1" destOrd="0" parTransId="{6A45A575-8229-4524-9969-E56D84441D18}" sibTransId="{04A53910-DD8F-417A-A0DB-008BB25FA890}"/>
    <dgm:cxn modelId="{0218523D-356A-4D65-B6EC-B67FDDD0F72A}" srcId="{4DC6B2B4-6DDE-42D8-B5F5-DE0285F138A7}" destId="{3E014B2A-A09D-432C-89B7-0395EB77EAE1}" srcOrd="0" destOrd="0" parTransId="{53835C62-BEDA-469F-A564-F09C2DBFDD71}" sibTransId="{339B1D47-A3C5-4343-83A9-68AC7D467060}"/>
    <dgm:cxn modelId="{4CAE5364-F701-42EF-A7CF-FD0A90B51228}" type="presOf" srcId="{CC31A6FE-4916-430F-B2AA-4267AC31AB88}" destId="{97A7F88D-6722-4FB3-B05F-E56AC9E3EAB6}" srcOrd="0" destOrd="0" presId="urn:microsoft.com/office/officeart/2005/8/layout/bProcess3"/>
    <dgm:cxn modelId="{0094C26B-3522-4BAD-A0C6-628C83F293AB}" type="presOf" srcId="{E03802AC-4C13-4BF4-AFC3-EC9316AEDAAB}" destId="{BF77C9D0-ABDD-4F28-AE84-386411AB05A2}" srcOrd="0" destOrd="0" presId="urn:microsoft.com/office/officeart/2005/8/layout/bProcess3"/>
    <dgm:cxn modelId="{AD0A4A55-FBDF-4070-B1D8-03F1EB6CECF6}" type="presOf" srcId="{3E014B2A-A09D-432C-89B7-0395EB77EAE1}" destId="{D48E8C84-17D8-4B08-9EF9-8F50C4DD1A8A}" srcOrd="0" destOrd="0" presId="urn:microsoft.com/office/officeart/2005/8/layout/bProcess3"/>
    <dgm:cxn modelId="{B4C84694-2E11-48D2-A161-33D349467E4D}" type="presOf" srcId="{CC31A6FE-4916-430F-B2AA-4267AC31AB88}" destId="{C2C2EDE9-09DE-4E0A-98E4-8EC028359838}" srcOrd="1" destOrd="0" presId="urn:microsoft.com/office/officeart/2005/8/layout/bProcess3"/>
    <dgm:cxn modelId="{35A851A5-3A3D-422F-B575-4B45BCB6E09A}" type="presOf" srcId="{339B1D47-A3C5-4343-83A9-68AC7D467060}" destId="{232A8192-6E0A-4003-8637-7282C2A1C848}" srcOrd="0" destOrd="0" presId="urn:microsoft.com/office/officeart/2005/8/layout/bProcess3"/>
    <dgm:cxn modelId="{C96AA9AD-DBAB-4A11-9C3A-EFB9BB9B6A68}" type="presOf" srcId="{9DD89EBC-F7E7-4072-B6CD-7CE1B33573E1}" destId="{9FAD1385-D6A9-451F-8785-C5FA9B14B020}" srcOrd="0" destOrd="0" presId="urn:microsoft.com/office/officeart/2005/8/layout/bProcess3"/>
    <dgm:cxn modelId="{E2D20FB1-66E9-466F-95AC-09AF136120BB}" type="presOf" srcId="{4DC6B2B4-6DDE-42D8-B5F5-DE0285F138A7}" destId="{22762AD3-64F7-4B65-9B24-955457011972}" srcOrd="0" destOrd="0" presId="urn:microsoft.com/office/officeart/2005/8/layout/bProcess3"/>
    <dgm:cxn modelId="{CD4313C3-318B-476A-B4E0-72B625841DD4}" type="presOf" srcId="{04A53910-DD8F-417A-A0DB-008BB25FA890}" destId="{66B8531C-8D96-4922-885A-0768CC65EF2F}" srcOrd="1" destOrd="0" presId="urn:microsoft.com/office/officeart/2005/8/layout/bProcess3"/>
    <dgm:cxn modelId="{9FBA5EC5-D30A-499B-8C40-AEF52BD7D275}" type="presOf" srcId="{339B1D47-A3C5-4343-83A9-68AC7D467060}" destId="{9F53501D-3499-4B80-9041-EACC2230A825}" srcOrd="1" destOrd="0" presId="urn:microsoft.com/office/officeart/2005/8/layout/bProcess3"/>
    <dgm:cxn modelId="{3979A8D8-223F-413F-973A-F6D78D136304}" type="presOf" srcId="{4262B2C5-5736-45D7-8119-8A61670F504C}" destId="{067D32B9-5335-4980-9E9C-CC0AABE2E7D1}" srcOrd="0" destOrd="0" presId="urn:microsoft.com/office/officeart/2005/8/layout/bProcess3"/>
    <dgm:cxn modelId="{58A454E1-2119-4EFF-8159-FFC503B8C176}" type="presOf" srcId="{260C6075-57B4-4958-B2A5-6D150BC082F5}" destId="{810DDD20-81F2-40EC-8D54-C562C1FEEA7A}" srcOrd="0" destOrd="0" presId="urn:microsoft.com/office/officeart/2005/8/layout/bProcess3"/>
    <dgm:cxn modelId="{7BE609E4-3C70-4CB6-8AD4-F08017DCBFAE}" srcId="{4DC6B2B4-6DDE-42D8-B5F5-DE0285F138A7}" destId="{E03802AC-4C13-4BF4-AFC3-EC9316AEDAAB}" srcOrd="4" destOrd="0" parTransId="{D8F99054-3E32-43B5-860E-4AF49C62BF19}" sibTransId="{D65FB9B7-2F71-43AC-AB9B-E56AC40247E4}"/>
    <dgm:cxn modelId="{A7122DEB-484B-4400-AAA3-E8DC73CBAE2C}" srcId="{4DC6B2B4-6DDE-42D8-B5F5-DE0285F138A7}" destId="{9DD89EBC-F7E7-4072-B6CD-7CE1B33573E1}" srcOrd="2" destOrd="0" parTransId="{B5C0BF28-DC43-49E2-9962-07E7ED557F07}" sibTransId="{EEB1E04C-E037-4860-BE14-4DAE5F6B67CB}"/>
    <dgm:cxn modelId="{749012F2-C1BD-4D37-BD8D-9E2D2AA0DB79}" srcId="{4DC6B2B4-6DDE-42D8-B5F5-DE0285F138A7}" destId="{260C6075-57B4-4958-B2A5-6D150BC082F5}" srcOrd="3" destOrd="0" parTransId="{2167892F-A526-42F0-9E56-AB7C64F9F559}" sibTransId="{CC31A6FE-4916-430F-B2AA-4267AC31AB88}"/>
    <dgm:cxn modelId="{F600D578-E935-4122-81E1-545EE4600A63}" type="presParOf" srcId="{22762AD3-64F7-4B65-9B24-955457011972}" destId="{D48E8C84-17D8-4B08-9EF9-8F50C4DD1A8A}" srcOrd="0" destOrd="0" presId="urn:microsoft.com/office/officeart/2005/8/layout/bProcess3"/>
    <dgm:cxn modelId="{C91D5807-2402-45A2-9F64-3875C7B7583F}" type="presParOf" srcId="{22762AD3-64F7-4B65-9B24-955457011972}" destId="{232A8192-6E0A-4003-8637-7282C2A1C848}" srcOrd="1" destOrd="0" presId="urn:microsoft.com/office/officeart/2005/8/layout/bProcess3"/>
    <dgm:cxn modelId="{392717E9-4A16-4B78-9071-6CCF52C7A9E3}" type="presParOf" srcId="{232A8192-6E0A-4003-8637-7282C2A1C848}" destId="{9F53501D-3499-4B80-9041-EACC2230A825}" srcOrd="0" destOrd="0" presId="urn:microsoft.com/office/officeart/2005/8/layout/bProcess3"/>
    <dgm:cxn modelId="{BE8157FB-1777-44B9-B455-7957364B2281}" type="presParOf" srcId="{22762AD3-64F7-4B65-9B24-955457011972}" destId="{067D32B9-5335-4980-9E9C-CC0AABE2E7D1}" srcOrd="2" destOrd="0" presId="urn:microsoft.com/office/officeart/2005/8/layout/bProcess3"/>
    <dgm:cxn modelId="{32D30D8C-6A8D-423F-8BD4-E2B404AE7BF7}" type="presParOf" srcId="{22762AD3-64F7-4B65-9B24-955457011972}" destId="{6F21F5FA-B592-4E5C-9407-544B86AAC5E7}" srcOrd="3" destOrd="0" presId="urn:microsoft.com/office/officeart/2005/8/layout/bProcess3"/>
    <dgm:cxn modelId="{76065953-3DEA-487A-A25F-67C23E32382A}" type="presParOf" srcId="{6F21F5FA-B592-4E5C-9407-544B86AAC5E7}" destId="{66B8531C-8D96-4922-885A-0768CC65EF2F}" srcOrd="0" destOrd="0" presId="urn:microsoft.com/office/officeart/2005/8/layout/bProcess3"/>
    <dgm:cxn modelId="{FAA2E7C5-723F-45C7-AD4D-EFD8A0FEC4FE}" type="presParOf" srcId="{22762AD3-64F7-4B65-9B24-955457011972}" destId="{9FAD1385-D6A9-451F-8785-C5FA9B14B020}" srcOrd="4" destOrd="0" presId="urn:microsoft.com/office/officeart/2005/8/layout/bProcess3"/>
    <dgm:cxn modelId="{FAAC0AA5-273F-45AE-B292-FD9AB40C21BE}" type="presParOf" srcId="{22762AD3-64F7-4B65-9B24-955457011972}" destId="{4B70A7B4-8B0C-49DD-BF65-4C5744CCDFC3}" srcOrd="5" destOrd="0" presId="urn:microsoft.com/office/officeart/2005/8/layout/bProcess3"/>
    <dgm:cxn modelId="{E29BA089-5A86-46F5-82F2-806E5D1E0DE1}" type="presParOf" srcId="{4B70A7B4-8B0C-49DD-BF65-4C5744CCDFC3}" destId="{055E27E7-8436-4624-9FBB-E9EE2A64A73E}" srcOrd="0" destOrd="0" presId="urn:microsoft.com/office/officeart/2005/8/layout/bProcess3"/>
    <dgm:cxn modelId="{67E2BBFF-7678-430A-961F-C5A043E750D5}" type="presParOf" srcId="{22762AD3-64F7-4B65-9B24-955457011972}" destId="{810DDD20-81F2-40EC-8D54-C562C1FEEA7A}" srcOrd="6" destOrd="0" presId="urn:microsoft.com/office/officeart/2005/8/layout/bProcess3"/>
    <dgm:cxn modelId="{4978B289-7BCB-46A5-9311-27B807A68F33}" type="presParOf" srcId="{22762AD3-64F7-4B65-9B24-955457011972}" destId="{97A7F88D-6722-4FB3-B05F-E56AC9E3EAB6}" srcOrd="7" destOrd="0" presId="urn:microsoft.com/office/officeart/2005/8/layout/bProcess3"/>
    <dgm:cxn modelId="{7B2F7ED0-8178-4E82-B713-0B9B5D285CB9}" type="presParOf" srcId="{97A7F88D-6722-4FB3-B05F-E56AC9E3EAB6}" destId="{C2C2EDE9-09DE-4E0A-98E4-8EC028359838}" srcOrd="0" destOrd="0" presId="urn:microsoft.com/office/officeart/2005/8/layout/bProcess3"/>
    <dgm:cxn modelId="{4482AE4F-1094-470C-964E-627E9A4D3D01}" type="presParOf" srcId="{22762AD3-64F7-4B65-9B24-955457011972}" destId="{BF77C9D0-ABDD-4F28-AE84-386411AB05A2}" srcOrd="8"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D39BE3-ED60-4FB4-BEA8-04CE4431289F}" type="doc">
      <dgm:prSet loTypeId="urn:microsoft.com/office/officeart/2011/layout/TabList" loCatId="list" qsTypeId="urn:microsoft.com/office/officeart/2005/8/quickstyle/simple1" qsCatId="simple" csTypeId="urn:microsoft.com/office/officeart/2005/8/colors/accent1_2" csCatId="accent1" phldr="1"/>
      <dgm:spPr/>
    </dgm:pt>
    <dgm:pt modelId="{81AB500E-B9DA-418B-BAAC-F662C1FB21F6}">
      <dgm:prSet phldrT="[Text]" custT="1"/>
      <dgm:spPr>
        <a:ln>
          <a:solidFill>
            <a:schemeClr val="bg1"/>
          </a:solidFill>
        </a:ln>
      </dgm:spPr>
      <dgm:t>
        <a:bodyPr/>
        <a:lstStyle/>
        <a:p>
          <a:r>
            <a:rPr lang="en-US" sz="2800" dirty="0"/>
            <a:t>Ocean Erodible</a:t>
          </a:r>
        </a:p>
      </dgm:t>
    </dgm:pt>
    <dgm:pt modelId="{B827B987-C5C0-41F0-8BF6-3CFE4CD89216}" type="parTrans" cxnId="{9CECF322-17CB-4E15-ADD0-0F85EDBDD07D}">
      <dgm:prSet/>
      <dgm:spPr/>
      <dgm:t>
        <a:bodyPr/>
        <a:lstStyle/>
        <a:p>
          <a:endParaRPr lang="en-US"/>
        </a:p>
      </dgm:t>
    </dgm:pt>
    <dgm:pt modelId="{1BB69994-1DD6-46D7-8980-7E9EB93D95EF}" type="sibTrans" cxnId="{9CECF322-17CB-4E15-ADD0-0F85EDBDD07D}">
      <dgm:prSet/>
      <dgm:spPr/>
      <dgm:t>
        <a:bodyPr/>
        <a:lstStyle/>
        <a:p>
          <a:endParaRPr lang="en-US"/>
        </a:p>
      </dgm:t>
    </dgm:pt>
    <dgm:pt modelId="{677B026E-CA04-4EDF-AA4D-EC162085EA80}">
      <dgm:prSet phldrT="[Text]" custT="1"/>
      <dgm:spPr>
        <a:ln>
          <a:solidFill>
            <a:schemeClr val="bg1"/>
          </a:solidFill>
        </a:ln>
      </dgm:spPr>
      <dgm:t>
        <a:bodyPr/>
        <a:lstStyle/>
        <a:p>
          <a:r>
            <a:rPr lang="en-US" sz="2800" dirty="0"/>
            <a:t>Inlet Hazard</a:t>
          </a:r>
        </a:p>
      </dgm:t>
    </dgm:pt>
    <dgm:pt modelId="{026B0AD3-CCFD-4E94-8CED-B51B97867EE3}" type="parTrans" cxnId="{602DED94-8678-4ACD-90E2-32213E66EB6E}">
      <dgm:prSet/>
      <dgm:spPr/>
      <dgm:t>
        <a:bodyPr/>
        <a:lstStyle/>
        <a:p>
          <a:endParaRPr lang="en-US"/>
        </a:p>
      </dgm:t>
    </dgm:pt>
    <dgm:pt modelId="{DF6688F4-8165-44C4-9B78-B5C26D41BF0E}" type="sibTrans" cxnId="{602DED94-8678-4ACD-90E2-32213E66EB6E}">
      <dgm:prSet/>
      <dgm:spPr/>
      <dgm:t>
        <a:bodyPr/>
        <a:lstStyle/>
        <a:p>
          <a:endParaRPr lang="en-US"/>
        </a:p>
      </dgm:t>
    </dgm:pt>
    <dgm:pt modelId="{38850CC3-FE55-478F-83E2-93231BA0ED52}">
      <dgm:prSet phldrT="[Text]" custT="1"/>
      <dgm:spPr>
        <a:solidFill>
          <a:srgbClr val="90B3C6"/>
        </a:solidFill>
        <a:ln>
          <a:solidFill>
            <a:schemeClr val="bg1"/>
          </a:solidFill>
        </a:ln>
      </dgm:spPr>
      <dgm:t>
        <a:bodyPr/>
        <a:lstStyle/>
        <a:p>
          <a:r>
            <a:rPr lang="en-US" sz="2800" dirty="0">
              <a:solidFill>
                <a:schemeClr val="tx2"/>
              </a:solidFill>
            </a:rPr>
            <a:t>Unvegetated Beach</a:t>
          </a:r>
        </a:p>
      </dgm:t>
    </dgm:pt>
    <dgm:pt modelId="{CC202616-60CB-4DF7-9003-A8FAA3F5F3A9}" type="parTrans" cxnId="{EFF350EF-3775-4A26-B821-0CB75FAF1EA3}">
      <dgm:prSet/>
      <dgm:spPr/>
      <dgm:t>
        <a:bodyPr/>
        <a:lstStyle/>
        <a:p>
          <a:endParaRPr lang="en-US"/>
        </a:p>
      </dgm:t>
    </dgm:pt>
    <dgm:pt modelId="{ADF62286-667B-4482-AFEA-16EE6FC08490}" type="sibTrans" cxnId="{EFF350EF-3775-4A26-B821-0CB75FAF1EA3}">
      <dgm:prSet/>
      <dgm:spPr/>
      <dgm:t>
        <a:bodyPr/>
        <a:lstStyle/>
        <a:p>
          <a:endParaRPr lang="en-US"/>
        </a:p>
      </dgm:t>
    </dgm:pt>
    <dgm:pt modelId="{583ED2E3-1EBB-4C5D-89B0-218781BD2867}">
      <dgm:prSet phldrT="[Text]" custT="1"/>
      <dgm:spPr/>
      <dgm:t>
        <a:bodyPr anchor="ctr" anchorCtr="0"/>
        <a:lstStyle/>
        <a:p>
          <a:r>
            <a:rPr lang="en-US" sz="2200" dirty="0">
              <a:solidFill>
                <a:schemeClr val="tx2"/>
              </a:solidFill>
            </a:rPr>
            <a:t>where there exists a possibility of excessive erosion and significant shoreline fluctuation</a:t>
          </a:r>
        </a:p>
      </dgm:t>
    </dgm:pt>
    <dgm:pt modelId="{D7851474-6187-4DF5-BEFF-ED3DE6575000}" type="parTrans" cxnId="{F2C5420B-D074-4FA7-B98D-2E8D41A82083}">
      <dgm:prSet/>
      <dgm:spPr/>
      <dgm:t>
        <a:bodyPr/>
        <a:lstStyle/>
        <a:p>
          <a:endParaRPr lang="en-US"/>
        </a:p>
      </dgm:t>
    </dgm:pt>
    <dgm:pt modelId="{77CB5CC9-528C-4CED-900B-006AC1D91DB5}" type="sibTrans" cxnId="{F2C5420B-D074-4FA7-B98D-2E8D41A82083}">
      <dgm:prSet/>
      <dgm:spPr/>
      <dgm:t>
        <a:bodyPr/>
        <a:lstStyle/>
        <a:p>
          <a:endParaRPr lang="en-US"/>
        </a:p>
      </dgm:t>
    </dgm:pt>
    <dgm:pt modelId="{EB916C53-8EEF-4FE6-B869-273AF72C73FA}">
      <dgm:prSet phldrT="[Text]" custT="1"/>
      <dgm:spPr/>
      <dgm:t>
        <a:bodyPr anchor="ctr" anchorCtr="0"/>
        <a:lstStyle/>
        <a:p>
          <a:r>
            <a:rPr lang="en-US" sz="2200" dirty="0">
              <a:solidFill>
                <a:schemeClr val="tx2"/>
              </a:solidFill>
            </a:rPr>
            <a:t>“natural hazard” areas that are especially vulnerable to erosion, flooding, and other adverse effects associated with inlet dynamics…</a:t>
          </a:r>
        </a:p>
      </dgm:t>
    </dgm:pt>
    <dgm:pt modelId="{4742F5E3-6F92-4505-90DA-F16BC4CC7802}" type="parTrans" cxnId="{1A85DCF8-9025-42DB-8DB6-F73F541B09D9}">
      <dgm:prSet/>
      <dgm:spPr/>
      <dgm:t>
        <a:bodyPr/>
        <a:lstStyle/>
        <a:p>
          <a:endParaRPr lang="en-US"/>
        </a:p>
      </dgm:t>
    </dgm:pt>
    <dgm:pt modelId="{D84CFB8A-EA67-4945-9EBC-A94E168FD53D}" type="sibTrans" cxnId="{1A85DCF8-9025-42DB-8DB6-F73F541B09D9}">
      <dgm:prSet/>
      <dgm:spPr/>
      <dgm:t>
        <a:bodyPr/>
        <a:lstStyle/>
        <a:p>
          <a:endParaRPr lang="en-US"/>
        </a:p>
      </dgm:t>
    </dgm:pt>
    <dgm:pt modelId="{28380DFA-7879-4E48-9C8F-ED4A251A82E9}">
      <dgm:prSet phldrT="[Text]" custT="1"/>
      <dgm:spPr/>
      <dgm:t>
        <a:bodyPr anchor="ctr" anchorCtr="0"/>
        <a:lstStyle/>
        <a:p>
          <a:r>
            <a:rPr lang="en-US" sz="2200" dirty="0">
              <a:solidFill>
                <a:schemeClr val="tx2"/>
              </a:solidFill>
            </a:rPr>
            <a:t>where no stable natural vegetation is present due to major storm</a:t>
          </a:r>
        </a:p>
      </dgm:t>
    </dgm:pt>
    <dgm:pt modelId="{ED50CD7D-E5B2-477C-9A32-42DFBF65A6A7}" type="parTrans" cxnId="{1444A661-6C90-4109-8C92-C551CD420F2F}">
      <dgm:prSet/>
      <dgm:spPr/>
      <dgm:t>
        <a:bodyPr/>
        <a:lstStyle/>
        <a:p>
          <a:endParaRPr lang="en-US"/>
        </a:p>
      </dgm:t>
    </dgm:pt>
    <dgm:pt modelId="{749EB952-6041-4828-97B6-FECA511E7D76}" type="sibTrans" cxnId="{1444A661-6C90-4109-8C92-C551CD420F2F}">
      <dgm:prSet/>
      <dgm:spPr/>
      <dgm:t>
        <a:bodyPr/>
        <a:lstStyle/>
        <a:p>
          <a:endParaRPr lang="en-US"/>
        </a:p>
      </dgm:t>
    </dgm:pt>
    <dgm:pt modelId="{B87CE5B5-E9A2-4325-A1EB-D82902AB88DA}">
      <dgm:prSet phldrT="[Text]" custT="1"/>
      <dgm:spPr>
        <a:solidFill>
          <a:srgbClr val="90B3C6"/>
        </a:solidFill>
        <a:ln>
          <a:solidFill>
            <a:schemeClr val="bg1"/>
          </a:solidFill>
        </a:ln>
      </dgm:spPr>
      <dgm:t>
        <a:bodyPr/>
        <a:lstStyle/>
        <a:p>
          <a:r>
            <a:rPr lang="en-US" sz="2800" dirty="0">
              <a:solidFill>
                <a:schemeClr val="tx2"/>
              </a:solidFill>
            </a:rPr>
            <a:t>State Port Inlet Mgmt. Area</a:t>
          </a:r>
        </a:p>
      </dgm:t>
    </dgm:pt>
    <dgm:pt modelId="{18EEBE54-6622-4622-A845-00D1E6407F47}" type="parTrans" cxnId="{92153C4D-6992-4B72-91C7-C5C600B62630}">
      <dgm:prSet/>
      <dgm:spPr/>
      <dgm:t>
        <a:bodyPr/>
        <a:lstStyle/>
        <a:p>
          <a:endParaRPr lang="en-US"/>
        </a:p>
      </dgm:t>
    </dgm:pt>
    <dgm:pt modelId="{FF31972D-C81C-4BB5-9DB2-E20D329532DF}" type="sibTrans" cxnId="{92153C4D-6992-4B72-91C7-C5C600B62630}">
      <dgm:prSet/>
      <dgm:spPr/>
      <dgm:t>
        <a:bodyPr/>
        <a:lstStyle/>
        <a:p>
          <a:endParaRPr lang="en-US"/>
        </a:p>
      </dgm:t>
    </dgm:pt>
    <dgm:pt modelId="{96AFC16F-E88A-42E6-8F6C-2A0AB094806C}">
      <dgm:prSet phldrT="[Text]" custT="1"/>
      <dgm:spPr/>
      <dgm:t>
        <a:bodyPr anchor="ctr" anchorCtr="0"/>
        <a:lstStyle/>
        <a:p>
          <a:r>
            <a:rPr lang="en-US" sz="2200" dirty="0">
              <a:solidFill>
                <a:schemeClr val="tx2"/>
              </a:solidFill>
            </a:rPr>
            <a:t>unique due to the influence of federally maintained channels, and the critical nature of maintaining shipping access to North Carolina’s State Ports (Cape Fear &amp; Beaufort Inlets)</a:t>
          </a:r>
        </a:p>
      </dgm:t>
    </dgm:pt>
    <dgm:pt modelId="{177C2421-A7F9-448C-9289-F091C2221797}" type="parTrans" cxnId="{41CC9E13-C65E-47BB-8816-163A4F722E84}">
      <dgm:prSet/>
      <dgm:spPr/>
      <dgm:t>
        <a:bodyPr/>
        <a:lstStyle/>
        <a:p>
          <a:endParaRPr lang="en-US"/>
        </a:p>
      </dgm:t>
    </dgm:pt>
    <dgm:pt modelId="{FABA1D03-9B8B-47A9-AF5E-9F0D27B519CA}" type="sibTrans" cxnId="{41CC9E13-C65E-47BB-8816-163A4F722E84}">
      <dgm:prSet/>
      <dgm:spPr/>
      <dgm:t>
        <a:bodyPr/>
        <a:lstStyle/>
        <a:p>
          <a:endParaRPr lang="en-US"/>
        </a:p>
      </dgm:t>
    </dgm:pt>
    <dgm:pt modelId="{AC7048F4-7E99-4ED1-BBC6-F0A30C509075}" type="pres">
      <dgm:prSet presAssocID="{60D39BE3-ED60-4FB4-BEA8-04CE4431289F}" presName="Name0" presStyleCnt="0">
        <dgm:presLayoutVars>
          <dgm:chMax/>
          <dgm:chPref val="3"/>
          <dgm:dir/>
          <dgm:animOne val="branch"/>
          <dgm:animLvl val="lvl"/>
        </dgm:presLayoutVars>
      </dgm:prSet>
      <dgm:spPr/>
    </dgm:pt>
    <dgm:pt modelId="{1EA2939D-3A04-41AB-858E-50F1F998F3AE}" type="pres">
      <dgm:prSet presAssocID="{81AB500E-B9DA-418B-BAAC-F662C1FB21F6}" presName="composite" presStyleCnt="0"/>
      <dgm:spPr/>
    </dgm:pt>
    <dgm:pt modelId="{7F832903-515E-4954-A003-5331E6864772}" type="pres">
      <dgm:prSet presAssocID="{81AB500E-B9DA-418B-BAAC-F662C1FB21F6}" presName="FirstChild" presStyleLbl="revTx" presStyleIdx="0" presStyleCnt="4">
        <dgm:presLayoutVars>
          <dgm:chMax val="0"/>
          <dgm:chPref val="0"/>
          <dgm:bulletEnabled val="1"/>
        </dgm:presLayoutVars>
      </dgm:prSet>
      <dgm:spPr/>
    </dgm:pt>
    <dgm:pt modelId="{9B7F4905-4112-4590-983D-3784F274872E}" type="pres">
      <dgm:prSet presAssocID="{81AB500E-B9DA-418B-BAAC-F662C1FB21F6}" presName="Parent" presStyleLbl="alignNode1" presStyleIdx="0" presStyleCnt="4" custLinFactNeighborX="-6346" custLinFactNeighborY="-11294">
        <dgm:presLayoutVars>
          <dgm:chMax val="3"/>
          <dgm:chPref val="3"/>
          <dgm:bulletEnabled val="1"/>
        </dgm:presLayoutVars>
      </dgm:prSet>
      <dgm:spPr/>
    </dgm:pt>
    <dgm:pt modelId="{70D88612-47D3-4A31-8837-16C458B59867}" type="pres">
      <dgm:prSet presAssocID="{81AB500E-B9DA-418B-BAAC-F662C1FB21F6}" presName="Accent" presStyleLbl="parChTrans1D1" presStyleIdx="0" presStyleCnt="4"/>
      <dgm:spPr/>
    </dgm:pt>
    <dgm:pt modelId="{35315F31-B77B-4B94-969C-BFCE3A9DA69F}" type="pres">
      <dgm:prSet presAssocID="{1BB69994-1DD6-46D7-8980-7E9EB93D95EF}" presName="sibTrans" presStyleCnt="0"/>
      <dgm:spPr/>
    </dgm:pt>
    <dgm:pt modelId="{B26ECCBA-B321-4EBE-B3C8-0C0D200BB561}" type="pres">
      <dgm:prSet presAssocID="{677B026E-CA04-4EDF-AA4D-EC162085EA80}" presName="composite" presStyleCnt="0"/>
      <dgm:spPr/>
    </dgm:pt>
    <dgm:pt modelId="{8CCF53BF-3118-4DC2-A7BD-C3006A16C9E7}" type="pres">
      <dgm:prSet presAssocID="{677B026E-CA04-4EDF-AA4D-EC162085EA80}" presName="FirstChild" presStyleLbl="revTx" presStyleIdx="1" presStyleCnt="4">
        <dgm:presLayoutVars>
          <dgm:chMax val="0"/>
          <dgm:chPref val="0"/>
          <dgm:bulletEnabled val="1"/>
        </dgm:presLayoutVars>
      </dgm:prSet>
      <dgm:spPr/>
    </dgm:pt>
    <dgm:pt modelId="{A28A1E5E-A7F7-4B19-82A9-62A828123757}" type="pres">
      <dgm:prSet presAssocID="{677B026E-CA04-4EDF-AA4D-EC162085EA80}" presName="Parent" presStyleLbl="alignNode1" presStyleIdx="1" presStyleCnt="4">
        <dgm:presLayoutVars>
          <dgm:chMax val="3"/>
          <dgm:chPref val="3"/>
          <dgm:bulletEnabled val="1"/>
        </dgm:presLayoutVars>
      </dgm:prSet>
      <dgm:spPr/>
    </dgm:pt>
    <dgm:pt modelId="{F8B71506-4CEA-41AD-8A27-EBE689A1FCF8}" type="pres">
      <dgm:prSet presAssocID="{677B026E-CA04-4EDF-AA4D-EC162085EA80}" presName="Accent" presStyleLbl="parChTrans1D1" presStyleIdx="1" presStyleCnt="4"/>
      <dgm:spPr/>
    </dgm:pt>
    <dgm:pt modelId="{27A83BCA-32D3-452B-BFA9-B9403E7DAE54}" type="pres">
      <dgm:prSet presAssocID="{DF6688F4-8165-44C4-9B78-B5C26D41BF0E}" presName="sibTrans" presStyleCnt="0"/>
      <dgm:spPr/>
    </dgm:pt>
    <dgm:pt modelId="{53B97D6F-F664-4B72-870C-F8154EEB6F90}" type="pres">
      <dgm:prSet presAssocID="{38850CC3-FE55-478F-83E2-93231BA0ED52}" presName="composite" presStyleCnt="0"/>
      <dgm:spPr/>
    </dgm:pt>
    <dgm:pt modelId="{24BD17B1-D311-49B2-8698-E0E078522C3F}" type="pres">
      <dgm:prSet presAssocID="{38850CC3-FE55-478F-83E2-93231BA0ED52}" presName="FirstChild" presStyleLbl="revTx" presStyleIdx="2" presStyleCnt="4">
        <dgm:presLayoutVars>
          <dgm:chMax val="0"/>
          <dgm:chPref val="0"/>
          <dgm:bulletEnabled val="1"/>
        </dgm:presLayoutVars>
      </dgm:prSet>
      <dgm:spPr/>
    </dgm:pt>
    <dgm:pt modelId="{DFAF9BE4-FC2F-4A64-8439-5E4763C4CA31}" type="pres">
      <dgm:prSet presAssocID="{38850CC3-FE55-478F-83E2-93231BA0ED52}" presName="Parent" presStyleLbl="alignNode1" presStyleIdx="2" presStyleCnt="4">
        <dgm:presLayoutVars>
          <dgm:chMax val="3"/>
          <dgm:chPref val="3"/>
          <dgm:bulletEnabled val="1"/>
        </dgm:presLayoutVars>
      </dgm:prSet>
      <dgm:spPr/>
    </dgm:pt>
    <dgm:pt modelId="{AE481BC4-7DC7-4E74-93A1-961E167EEAB9}" type="pres">
      <dgm:prSet presAssocID="{38850CC3-FE55-478F-83E2-93231BA0ED52}" presName="Accent" presStyleLbl="parChTrans1D1" presStyleIdx="2" presStyleCnt="4"/>
      <dgm:spPr/>
    </dgm:pt>
    <dgm:pt modelId="{AB1F65A0-21FE-4083-8060-7C423D8ADF1F}" type="pres">
      <dgm:prSet presAssocID="{ADF62286-667B-4482-AFEA-16EE6FC08490}" presName="sibTrans" presStyleCnt="0"/>
      <dgm:spPr/>
    </dgm:pt>
    <dgm:pt modelId="{F5B020F7-D135-4F21-A411-E14A55502F04}" type="pres">
      <dgm:prSet presAssocID="{B87CE5B5-E9A2-4325-A1EB-D82902AB88DA}" presName="composite" presStyleCnt="0"/>
      <dgm:spPr/>
    </dgm:pt>
    <dgm:pt modelId="{407D891E-70FE-4AA6-B00C-F5FD60ED4B43}" type="pres">
      <dgm:prSet presAssocID="{B87CE5B5-E9A2-4325-A1EB-D82902AB88DA}" presName="FirstChild" presStyleLbl="revTx" presStyleIdx="3" presStyleCnt="4">
        <dgm:presLayoutVars>
          <dgm:chMax val="0"/>
          <dgm:chPref val="0"/>
          <dgm:bulletEnabled val="1"/>
        </dgm:presLayoutVars>
      </dgm:prSet>
      <dgm:spPr/>
    </dgm:pt>
    <dgm:pt modelId="{17EE1B0D-D04F-4572-B5C2-D9660780E7F4}" type="pres">
      <dgm:prSet presAssocID="{B87CE5B5-E9A2-4325-A1EB-D82902AB88DA}" presName="Parent" presStyleLbl="alignNode1" presStyleIdx="3" presStyleCnt="4">
        <dgm:presLayoutVars>
          <dgm:chMax val="3"/>
          <dgm:chPref val="3"/>
          <dgm:bulletEnabled val="1"/>
        </dgm:presLayoutVars>
      </dgm:prSet>
      <dgm:spPr/>
    </dgm:pt>
    <dgm:pt modelId="{067A4615-EB80-4413-BAD3-BE630DD55717}" type="pres">
      <dgm:prSet presAssocID="{B87CE5B5-E9A2-4325-A1EB-D82902AB88DA}" presName="Accent" presStyleLbl="parChTrans1D1" presStyleIdx="3" presStyleCnt="4"/>
      <dgm:spPr/>
    </dgm:pt>
  </dgm:ptLst>
  <dgm:cxnLst>
    <dgm:cxn modelId="{F181B605-CB49-48D5-9069-442097185034}" type="presOf" srcId="{583ED2E3-1EBB-4C5D-89B0-218781BD2867}" destId="{7F832903-515E-4954-A003-5331E6864772}" srcOrd="0" destOrd="0" presId="urn:microsoft.com/office/officeart/2011/layout/TabList"/>
    <dgm:cxn modelId="{0D658F0A-5674-42B7-8DFD-71B4AE392290}" type="presOf" srcId="{96AFC16F-E88A-42E6-8F6C-2A0AB094806C}" destId="{407D891E-70FE-4AA6-B00C-F5FD60ED4B43}" srcOrd="0" destOrd="0" presId="urn:microsoft.com/office/officeart/2011/layout/TabList"/>
    <dgm:cxn modelId="{F2C5420B-D074-4FA7-B98D-2E8D41A82083}" srcId="{81AB500E-B9DA-418B-BAAC-F662C1FB21F6}" destId="{583ED2E3-1EBB-4C5D-89B0-218781BD2867}" srcOrd="0" destOrd="0" parTransId="{D7851474-6187-4DF5-BEFF-ED3DE6575000}" sibTransId="{77CB5CC9-528C-4CED-900B-006AC1D91DB5}"/>
    <dgm:cxn modelId="{41CC9E13-C65E-47BB-8816-163A4F722E84}" srcId="{B87CE5B5-E9A2-4325-A1EB-D82902AB88DA}" destId="{96AFC16F-E88A-42E6-8F6C-2A0AB094806C}" srcOrd="0" destOrd="0" parTransId="{177C2421-A7F9-448C-9289-F091C2221797}" sibTransId="{FABA1D03-9B8B-47A9-AF5E-9F0D27B519CA}"/>
    <dgm:cxn modelId="{9620DC18-FD85-42D3-A6B2-74D452C0B17A}" type="presOf" srcId="{60D39BE3-ED60-4FB4-BEA8-04CE4431289F}" destId="{AC7048F4-7E99-4ED1-BBC6-F0A30C509075}" srcOrd="0" destOrd="0" presId="urn:microsoft.com/office/officeart/2011/layout/TabList"/>
    <dgm:cxn modelId="{9CECF322-17CB-4E15-ADD0-0F85EDBDD07D}" srcId="{60D39BE3-ED60-4FB4-BEA8-04CE4431289F}" destId="{81AB500E-B9DA-418B-BAAC-F662C1FB21F6}" srcOrd="0" destOrd="0" parTransId="{B827B987-C5C0-41F0-8BF6-3CFE4CD89216}" sibTransId="{1BB69994-1DD6-46D7-8980-7E9EB93D95EF}"/>
    <dgm:cxn modelId="{C1A96624-46F4-4839-95C5-5A046BAA7851}" type="presOf" srcId="{677B026E-CA04-4EDF-AA4D-EC162085EA80}" destId="{A28A1E5E-A7F7-4B19-82A9-62A828123757}" srcOrd="0" destOrd="0" presId="urn:microsoft.com/office/officeart/2011/layout/TabList"/>
    <dgm:cxn modelId="{1444A661-6C90-4109-8C92-C551CD420F2F}" srcId="{38850CC3-FE55-478F-83E2-93231BA0ED52}" destId="{28380DFA-7879-4E48-9C8F-ED4A251A82E9}" srcOrd="0" destOrd="0" parTransId="{ED50CD7D-E5B2-477C-9A32-42DFBF65A6A7}" sibTransId="{749EB952-6041-4828-97B6-FECA511E7D76}"/>
    <dgm:cxn modelId="{92153C4D-6992-4B72-91C7-C5C600B62630}" srcId="{60D39BE3-ED60-4FB4-BEA8-04CE4431289F}" destId="{B87CE5B5-E9A2-4325-A1EB-D82902AB88DA}" srcOrd="3" destOrd="0" parTransId="{18EEBE54-6622-4622-A845-00D1E6407F47}" sibTransId="{FF31972D-C81C-4BB5-9DB2-E20D329532DF}"/>
    <dgm:cxn modelId="{83B94952-9406-4BA8-9987-2E385C4A94C7}" type="presOf" srcId="{28380DFA-7879-4E48-9C8F-ED4A251A82E9}" destId="{24BD17B1-D311-49B2-8698-E0E078522C3F}" srcOrd="0" destOrd="0" presId="urn:microsoft.com/office/officeart/2011/layout/TabList"/>
    <dgm:cxn modelId="{602DED94-8678-4ACD-90E2-32213E66EB6E}" srcId="{60D39BE3-ED60-4FB4-BEA8-04CE4431289F}" destId="{677B026E-CA04-4EDF-AA4D-EC162085EA80}" srcOrd="1" destOrd="0" parTransId="{026B0AD3-CCFD-4E94-8CED-B51B97867EE3}" sibTransId="{DF6688F4-8165-44C4-9B78-B5C26D41BF0E}"/>
    <dgm:cxn modelId="{DAC12DA1-EEE8-42F5-9621-6BE603863CEE}" type="presOf" srcId="{81AB500E-B9DA-418B-BAAC-F662C1FB21F6}" destId="{9B7F4905-4112-4590-983D-3784F274872E}" srcOrd="0" destOrd="0" presId="urn:microsoft.com/office/officeart/2011/layout/TabList"/>
    <dgm:cxn modelId="{ADC71DC5-F5E5-499B-AAD6-7F6FBC122115}" type="presOf" srcId="{38850CC3-FE55-478F-83E2-93231BA0ED52}" destId="{DFAF9BE4-FC2F-4A64-8439-5E4763C4CA31}" srcOrd="0" destOrd="0" presId="urn:microsoft.com/office/officeart/2011/layout/TabList"/>
    <dgm:cxn modelId="{EFF350EF-3775-4A26-B821-0CB75FAF1EA3}" srcId="{60D39BE3-ED60-4FB4-BEA8-04CE4431289F}" destId="{38850CC3-FE55-478F-83E2-93231BA0ED52}" srcOrd="2" destOrd="0" parTransId="{CC202616-60CB-4DF7-9003-A8FAA3F5F3A9}" sibTransId="{ADF62286-667B-4482-AFEA-16EE6FC08490}"/>
    <dgm:cxn modelId="{1A85DCF8-9025-42DB-8DB6-F73F541B09D9}" srcId="{677B026E-CA04-4EDF-AA4D-EC162085EA80}" destId="{EB916C53-8EEF-4FE6-B869-273AF72C73FA}" srcOrd="0" destOrd="0" parTransId="{4742F5E3-6F92-4505-90DA-F16BC4CC7802}" sibTransId="{D84CFB8A-EA67-4945-9EBC-A94E168FD53D}"/>
    <dgm:cxn modelId="{7921F2F8-2769-4D38-A200-E3769DD11A56}" type="presOf" srcId="{EB916C53-8EEF-4FE6-B869-273AF72C73FA}" destId="{8CCF53BF-3118-4DC2-A7BD-C3006A16C9E7}" srcOrd="0" destOrd="0" presId="urn:microsoft.com/office/officeart/2011/layout/TabList"/>
    <dgm:cxn modelId="{8AD132F9-C646-4BD3-811F-D5966813159E}" type="presOf" srcId="{B87CE5B5-E9A2-4325-A1EB-D82902AB88DA}" destId="{17EE1B0D-D04F-4572-B5C2-D9660780E7F4}" srcOrd="0" destOrd="0" presId="urn:microsoft.com/office/officeart/2011/layout/TabList"/>
    <dgm:cxn modelId="{FBA8EA45-4BF3-432E-A016-1149BE294288}" type="presParOf" srcId="{AC7048F4-7E99-4ED1-BBC6-F0A30C509075}" destId="{1EA2939D-3A04-41AB-858E-50F1F998F3AE}" srcOrd="0" destOrd="0" presId="urn:microsoft.com/office/officeart/2011/layout/TabList"/>
    <dgm:cxn modelId="{438D7DBD-BC8F-44BB-9DFE-5573515D7397}" type="presParOf" srcId="{1EA2939D-3A04-41AB-858E-50F1F998F3AE}" destId="{7F832903-515E-4954-A003-5331E6864772}" srcOrd="0" destOrd="0" presId="urn:microsoft.com/office/officeart/2011/layout/TabList"/>
    <dgm:cxn modelId="{05B17A10-D069-47B1-A79A-3D50A9E1E2D1}" type="presParOf" srcId="{1EA2939D-3A04-41AB-858E-50F1F998F3AE}" destId="{9B7F4905-4112-4590-983D-3784F274872E}" srcOrd="1" destOrd="0" presId="urn:microsoft.com/office/officeart/2011/layout/TabList"/>
    <dgm:cxn modelId="{41165E0D-5382-4C0F-BBCD-3305C0C3E930}" type="presParOf" srcId="{1EA2939D-3A04-41AB-858E-50F1F998F3AE}" destId="{70D88612-47D3-4A31-8837-16C458B59867}" srcOrd="2" destOrd="0" presId="urn:microsoft.com/office/officeart/2011/layout/TabList"/>
    <dgm:cxn modelId="{2E09E58B-8587-4780-8750-416D6670CA23}" type="presParOf" srcId="{AC7048F4-7E99-4ED1-BBC6-F0A30C509075}" destId="{35315F31-B77B-4B94-969C-BFCE3A9DA69F}" srcOrd="1" destOrd="0" presId="urn:microsoft.com/office/officeart/2011/layout/TabList"/>
    <dgm:cxn modelId="{B576BABD-F032-4DFD-A388-4857D8CADBC7}" type="presParOf" srcId="{AC7048F4-7E99-4ED1-BBC6-F0A30C509075}" destId="{B26ECCBA-B321-4EBE-B3C8-0C0D200BB561}" srcOrd="2" destOrd="0" presId="urn:microsoft.com/office/officeart/2011/layout/TabList"/>
    <dgm:cxn modelId="{BECE64E3-CEBA-4D86-9BCA-F640CB9A42E6}" type="presParOf" srcId="{B26ECCBA-B321-4EBE-B3C8-0C0D200BB561}" destId="{8CCF53BF-3118-4DC2-A7BD-C3006A16C9E7}" srcOrd="0" destOrd="0" presId="urn:microsoft.com/office/officeart/2011/layout/TabList"/>
    <dgm:cxn modelId="{AF6DDFF5-D28A-4E86-B315-0D1C96092A03}" type="presParOf" srcId="{B26ECCBA-B321-4EBE-B3C8-0C0D200BB561}" destId="{A28A1E5E-A7F7-4B19-82A9-62A828123757}" srcOrd="1" destOrd="0" presId="urn:microsoft.com/office/officeart/2011/layout/TabList"/>
    <dgm:cxn modelId="{02C11732-EA6F-489C-8BB2-853C4AAB38F6}" type="presParOf" srcId="{B26ECCBA-B321-4EBE-B3C8-0C0D200BB561}" destId="{F8B71506-4CEA-41AD-8A27-EBE689A1FCF8}" srcOrd="2" destOrd="0" presId="urn:microsoft.com/office/officeart/2011/layout/TabList"/>
    <dgm:cxn modelId="{B5C8D264-2AAF-4366-8299-DC673327D4BF}" type="presParOf" srcId="{AC7048F4-7E99-4ED1-BBC6-F0A30C509075}" destId="{27A83BCA-32D3-452B-BFA9-B9403E7DAE54}" srcOrd="3" destOrd="0" presId="urn:microsoft.com/office/officeart/2011/layout/TabList"/>
    <dgm:cxn modelId="{DB2E065B-8BDE-4E7E-A4A1-B56C33A9D73E}" type="presParOf" srcId="{AC7048F4-7E99-4ED1-BBC6-F0A30C509075}" destId="{53B97D6F-F664-4B72-870C-F8154EEB6F90}" srcOrd="4" destOrd="0" presId="urn:microsoft.com/office/officeart/2011/layout/TabList"/>
    <dgm:cxn modelId="{1C311A0B-560A-4FF7-BBB3-DE7A41E673ED}" type="presParOf" srcId="{53B97D6F-F664-4B72-870C-F8154EEB6F90}" destId="{24BD17B1-D311-49B2-8698-E0E078522C3F}" srcOrd="0" destOrd="0" presId="urn:microsoft.com/office/officeart/2011/layout/TabList"/>
    <dgm:cxn modelId="{4E94BA89-E486-4B57-8CE5-EFFFAC095EC5}" type="presParOf" srcId="{53B97D6F-F664-4B72-870C-F8154EEB6F90}" destId="{DFAF9BE4-FC2F-4A64-8439-5E4763C4CA31}" srcOrd="1" destOrd="0" presId="urn:microsoft.com/office/officeart/2011/layout/TabList"/>
    <dgm:cxn modelId="{61982462-CF09-4BF1-B8E2-560C2260AC76}" type="presParOf" srcId="{53B97D6F-F664-4B72-870C-F8154EEB6F90}" destId="{AE481BC4-7DC7-4E74-93A1-961E167EEAB9}" srcOrd="2" destOrd="0" presId="urn:microsoft.com/office/officeart/2011/layout/TabList"/>
    <dgm:cxn modelId="{CFD206CA-71E7-4E18-8273-8A56A8A47B96}" type="presParOf" srcId="{AC7048F4-7E99-4ED1-BBC6-F0A30C509075}" destId="{AB1F65A0-21FE-4083-8060-7C423D8ADF1F}" srcOrd="5" destOrd="0" presId="urn:microsoft.com/office/officeart/2011/layout/TabList"/>
    <dgm:cxn modelId="{E0E09FC2-A4B7-40F7-8F57-EBA38A0084CE}" type="presParOf" srcId="{AC7048F4-7E99-4ED1-BBC6-F0A30C509075}" destId="{F5B020F7-D135-4F21-A411-E14A55502F04}" srcOrd="6" destOrd="0" presId="urn:microsoft.com/office/officeart/2011/layout/TabList"/>
    <dgm:cxn modelId="{C068F319-C539-48C8-97D6-01CDA4F84FF2}" type="presParOf" srcId="{F5B020F7-D135-4F21-A411-E14A55502F04}" destId="{407D891E-70FE-4AA6-B00C-F5FD60ED4B43}" srcOrd="0" destOrd="0" presId="urn:microsoft.com/office/officeart/2011/layout/TabList"/>
    <dgm:cxn modelId="{7446701F-A386-468D-8ABF-781231E7EB71}" type="presParOf" srcId="{F5B020F7-D135-4F21-A411-E14A55502F04}" destId="{17EE1B0D-D04F-4572-B5C2-D9660780E7F4}" srcOrd="1" destOrd="0" presId="urn:microsoft.com/office/officeart/2011/layout/TabList"/>
    <dgm:cxn modelId="{6D23B8F5-48DA-4D53-BB42-650B9445519F}" type="presParOf" srcId="{F5B020F7-D135-4F21-A411-E14A55502F04}" destId="{067A4615-EB80-4413-BAD3-BE630DD55717}" srcOrd="2"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57868C-BA25-450E-AB97-D2BAEBE71A9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311632D-9E7B-415F-99D1-B00FC62D74B0}">
      <dgm:prSet phldrT="[Text]" custT="1"/>
      <dgm:spPr/>
      <dgm:t>
        <a:bodyPr/>
        <a:lstStyle/>
        <a:p>
          <a:r>
            <a:rPr lang="en-US" sz="2400" dirty="0"/>
            <a:t>Setbacks 1978 </a:t>
          </a:r>
        </a:p>
      </dgm:t>
    </dgm:pt>
    <dgm:pt modelId="{EFBC1CE4-EBA6-40F0-953D-42D1C51F5CC8}" type="parTrans" cxnId="{3063103A-EFF0-42C2-8978-215E6A1577F4}">
      <dgm:prSet/>
      <dgm:spPr/>
      <dgm:t>
        <a:bodyPr/>
        <a:lstStyle/>
        <a:p>
          <a:endParaRPr lang="en-US"/>
        </a:p>
      </dgm:t>
    </dgm:pt>
    <dgm:pt modelId="{D57361A8-86DD-4D5C-A762-E0B00EB2A451}" type="sibTrans" cxnId="{3063103A-EFF0-42C2-8978-215E6A1577F4}">
      <dgm:prSet/>
      <dgm:spPr/>
      <dgm:t>
        <a:bodyPr/>
        <a:lstStyle/>
        <a:p>
          <a:endParaRPr lang="en-US"/>
        </a:p>
      </dgm:t>
    </dgm:pt>
    <dgm:pt modelId="{76E8F68E-6FD7-4AB2-8762-A471C0F1D2D3}">
      <dgm:prSet phldrT="[Text]" custT="1"/>
      <dgm:spPr/>
      <dgm:t>
        <a:bodyPr/>
        <a:lstStyle/>
        <a:p>
          <a:r>
            <a:rPr lang="en-US" sz="2400" dirty="0"/>
            <a:t>Setbacks 1979</a:t>
          </a:r>
        </a:p>
      </dgm:t>
    </dgm:pt>
    <dgm:pt modelId="{121D55C2-0B69-4C85-AB31-AF58C060B800}" type="parTrans" cxnId="{2FAF57BC-F147-4249-9D38-51CC05F4ADE1}">
      <dgm:prSet/>
      <dgm:spPr/>
      <dgm:t>
        <a:bodyPr/>
        <a:lstStyle/>
        <a:p>
          <a:endParaRPr lang="en-US"/>
        </a:p>
      </dgm:t>
    </dgm:pt>
    <dgm:pt modelId="{A7BC9D06-BCF8-4FAA-879E-DEB565004B2C}" type="sibTrans" cxnId="{2FAF57BC-F147-4249-9D38-51CC05F4ADE1}">
      <dgm:prSet/>
      <dgm:spPr/>
      <dgm:t>
        <a:bodyPr/>
        <a:lstStyle/>
        <a:p>
          <a:endParaRPr lang="en-US"/>
        </a:p>
      </dgm:t>
    </dgm:pt>
    <dgm:pt modelId="{049FADAF-C226-4712-B2F4-C4A25E9F4E28}">
      <dgm:prSet phldrT="[Text]" custT="1"/>
      <dgm:spPr/>
      <dgm:t>
        <a:bodyPr/>
        <a:lstStyle/>
        <a:p>
          <a:r>
            <a:rPr lang="en-US" sz="2400" dirty="0"/>
            <a:t>2009 to Present (2025): </a:t>
          </a:r>
        </a:p>
      </dgm:t>
    </dgm:pt>
    <dgm:pt modelId="{60F84DDA-9E93-4F83-9CD2-F063474EB06E}" type="parTrans" cxnId="{25C5F8EF-54FE-435A-AD86-6CB1DCF067BC}">
      <dgm:prSet/>
      <dgm:spPr/>
      <dgm:t>
        <a:bodyPr/>
        <a:lstStyle/>
        <a:p>
          <a:endParaRPr lang="en-US"/>
        </a:p>
      </dgm:t>
    </dgm:pt>
    <dgm:pt modelId="{140B6CCD-3E9E-4AEB-9F37-0B16B435637B}" type="sibTrans" cxnId="{25C5F8EF-54FE-435A-AD86-6CB1DCF067BC}">
      <dgm:prSet/>
      <dgm:spPr/>
      <dgm:t>
        <a:bodyPr/>
        <a:lstStyle/>
        <a:p>
          <a:endParaRPr lang="en-US"/>
        </a:p>
      </dgm:t>
    </dgm:pt>
    <dgm:pt modelId="{B2D5199B-DD18-43B8-9A55-EB3F44A8F3EE}">
      <dgm:prSet custT="1"/>
      <dgm:spPr/>
      <dgm:t>
        <a:bodyPr/>
        <a:lstStyle/>
        <a:p>
          <a:r>
            <a:rPr lang="en-US" sz="2400" dirty="0"/>
            <a:t>Setbacks 1983</a:t>
          </a:r>
        </a:p>
      </dgm:t>
    </dgm:pt>
    <dgm:pt modelId="{2BC3E2C4-A4A9-4B0C-B3A2-516CBAB595A7}" type="parTrans" cxnId="{782179EC-17FF-4F10-8EC3-B4E57F35B63E}">
      <dgm:prSet/>
      <dgm:spPr/>
      <dgm:t>
        <a:bodyPr/>
        <a:lstStyle/>
        <a:p>
          <a:endParaRPr lang="en-US"/>
        </a:p>
      </dgm:t>
    </dgm:pt>
    <dgm:pt modelId="{41CA9402-FCB7-4A19-B7B7-BF7C7AE90711}" type="sibTrans" cxnId="{782179EC-17FF-4F10-8EC3-B4E57F35B63E}">
      <dgm:prSet/>
      <dgm:spPr/>
      <dgm:t>
        <a:bodyPr/>
        <a:lstStyle/>
        <a:p>
          <a:endParaRPr lang="en-US"/>
        </a:p>
      </dgm:t>
    </dgm:pt>
    <dgm:pt modelId="{D93EAA39-C73A-4FAE-A34C-F28CCBF8C16C}">
      <dgm:prSet custT="1"/>
      <dgm:spPr/>
      <dgm:t>
        <a:bodyPr/>
        <a:lstStyle/>
        <a:p>
          <a:r>
            <a:rPr lang="en-US" sz="2400" dirty="0"/>
            <a:t>1981 Note</a:t>
          </a:r>
        </a:p>
      </dgm:t>
    </dgm:pt>
    <dgm:pt modelId="{E7E4C9A9-624B-40C2-A6B0-6B037F293A24}" type="parTrans" cxnId="{2B81ACCC-8C0A-49F0-83AD-BE907284E11C}">
      <dgm:prSet/>
      <dgm:spPr/>
      <dgm:t>
        <a:bodyPr/>
        <a:lstStyle/>
        <a:p>
          <a:endParaRPr lang="en-US"/>
        </a:p>
      </dgm:t>
    </dgm:pt>
    <dgm:pt modelId="{A5E6260F-931D-472F-BC05-6EB618ED3788}" type="sibTrans" cxnId="{2B81ACCC-8C0A-49F0-83AD-BE907284E11C}">
      <dgm:prSet/>
      <dgm:spPr/>
      <dgm:t>
        <a:bodyPr/>
        <a:lstStyle/>
        <a:p>
          <a:endParaRPr lang="en-US"/>
        </a:p>
      </dgm:t>
    </dgm:pt>
    <dgm:pt modelId="{00B3392C-E704-4406-98EF-16ACC2D46691}">
      <dgm:prSet custT="1"/>
      <dgm:spPr>
        <a:solidFill>
          <a:schemeClr val="lt1">
            <a:hueOff val="0"/>
            <a:satOff val="0"/>
            <a:lumOff val="0"/>
            <a:alpha val="50000"/>
          </a:schemeClr>
        </a:solidFill>
        <a:ln>
          <a:solidFill>
            <a:schemeClr val="accent1">
              <a:hueOff val="0"/>
              <a:satOff val="0"/>
              <a:lumOff val="0"/>
            </a:schemeClr>
          </a:solidFill>
        </a:ln>
      </dgm:spPr>
      <dgm:t>
        <a:bodyPr/>
        <a:lstStyle/>
        <a:p>
          <a:r>
            <a:rPr lang="en-US" sz="2000" dirty="0"/>
            <a:t>at least 10 times long-term erosion rate from the dune line</a:t>
          </a:r>
        </a:p>
      </dgm:t>
    </dgm:pt>
    <dgm:pt modelId="{E92792BB-812D-4D6B-AEB7-8A95E6C73FD6}" type="parTrans" cxnId="{DE4B4170-9342-4B21-B492-2C16A1F06391}">
      <dgm:prSet/>
      <dgm:spPr/>
      <dgm:t>
        <a:bodyPr/>
        <a:lstStyle/>
        <a:p>
          <a:endParaRPr lang="en-US"/>
        </a:p>
      </dgm:t>
    </dgm:pt>
    <dgm:pt modelId="{AF1B323D-47D4-453E-9205-3D17D14A6EFA}" type="sibTrans" cxnId="{DE4B4170-9342-4B21-B492-2C16A1F06391}">
      <dgm:prSet/>
      <dgm:spPr/>
      <dgm:t>
        <a:bodyPr/>
        <a:lstStyle/>
        <a:p>
          <a:endParaRPr lang="en-US"/>
        </a:p>
      </dgm:t>
    </dgm:pt>
    <dgm:pt modelId="{342A22AA-6952-4D2A-848C-E1A057D930D2}">
      <dgm:prSet custT="1"/>
      <dgm:spPr>
        <a:solidFill>
          <a:schemeClr val="lt1">
            <a:hueOff val="0"/>
            <a:satOff val="0"/>
            <a:lumOff val="0"/>
            <a:alpha val="50000"/>
          </a:schemeClr>
        </a:solidFill>
      </dgm:spPr>
      <dgm:t>
        <a:bodyPr/>
        <a:lstStyle/>
        <a:p>
          <a:r>
            <a:rPr lang="en-US" sz="2000" dirty="0"/>
            <a:t>setbacks must be behind frontal dune, and 30 times the erosion rate measured from the vegetation line</a:t>
          </a:r>
        </a:p>
      </dgm:t>
    </dgm:pt>
    <dgm:pt modelId="{B0865B31-CC87-4C56-9BAE-2017072FE191}" type="parTrans" cxnId="{DF7F2210-C772-4458-B21A-64A212441C4F}">
      <dgm:prSet/>
      <dgm:spPr/>
      <dgm:t>
        <a:bodyPr/>
        <a:lstStyle/>
        <a:p>
          <a:endParaRPr lang="en-US"/>
        </a:p>
      </dgm:t>
    </dgm:pt>
    <dgm:pt modelId="{DE5CED32-BA85-4CA3-9A4C-8ECD0C97B77A}" type="sibTrans" cxnId="{DF7F2210-C772-4458-B21A-64A212441C4F}">
      <dgm:prSet/>
      <dgm:spPr/>
      <dgm:t>
        <a:bodyPr/>
        <a:lstStyle/>
        <a:p>
          <a:endParaRPr lang="en-US"/>
        </a:p>
      </dgm:t>
    </dgm:pt>
    <dgm:pt modelId="{739046BB-95FC-4B2D-811F-895B2A8699F4}">
      <dgm:prSet custT="1"/>
      <dgm:spPr>
        <a:solidFill>
          <a:schemeClr val="lt1">
            <a:hueOff val="0"/>
            <a:satOff val="0"/>
            <a:lumOff val="0"/>
            <a:alpha val="50000"/>
          </a:schemeClr>
        </a:solidFill>
      </dgm:spPr>
      <dgm:t>
        <a:bodyPr/>
        <a:lstStyle/>
        <a:p>
          <a:r>
            <a:rPr lang="en-US" sz="2000" dirty="0"/>
            <a:t>CRC adopted an exception to erosion rate setbacks for pre-existing lots (prior to June 1, 1979) meeting 60 feet minimum setback </a:t>
          </a:r>
        </a:p>
      </dgm:t>
    </dgm:pt>
    <dgm:pt modelId="{4092C40D-BFC4-4C99-B808-D48591C8DB21}" type="parTrans" cxnId="{10A2B73F-811F-4E5B-8608-DD1E283A0AE4}">
      <dgm:prSet/>
      <dgm:spPr/>
      <dgm:t>
        <a:bodyPr/>
        <a:lstStyle/>
        <a:p>
          <a:endParaRPr lang="en-US"/>
        </a:p>
      </dgm:t>
    </dgm:pt>
    <dgm:pt modelId="{1BF182AE-2BA0-481B-8DC4-9FFE4B76D5AD}" type="sibTrans" cxnId="{10A2B73F-811F-4E5B-8608-DD1E283A0AE4}">
      <dgm:prSet/>
      <dgm:spPr/>
      <dgm:t>
        <a:bodyPr/>
        <a:lstStyle/>
        <a:p>
          <a:endParaRPr lang="en-US"/>
        </a:p>
      </dgm:t>
    </dgm:pt>
    <dgm:pt modelId="{BC6E169D-8293-45EB-B4A9-8A1D98EB7D97}">
      <dgm:prSet custT="1"/>
      <dgm:spPr/>
      <dgm:t>
        <a:bodyPr/>
        <a:lstStyle/>
        <a:p>
          <a:r>
            <a:rPr lang="en-US" sz="2000" dirty="0"/>
            <a:t>Small structure setbacks (30 x erosion rate) – served as “</a:t>
          </a:r>
          <a:r>
            <a:rPr lang="en-US" sz="2000" i="1" dirty="0"/>
            <a:t>basic setback</a:t>
          </a:r>
          <a:r>
            <a:rPr lang="en-US" sz="2000" dirty="0"/>
            <a:t>”</a:t>
          </a:r>
        </a:p>
      </dgm:t>
    </dgm:pt>
    <dgm:pt modelId="{A4BB924D-6CE3-4091-9DA3-61D813783C27}" type="parTrans" cxnId="{797C8262-53F3-4A22-86E8-EC4CAC1981F2}">
      <dgm:prSet/>
      <dgm:spPr/>
      <dgm:t>
        <a:bodyPr/>
        <a:lstStyle/>
        <a:p>
          <a:endParaRPr lang="en-US"/>
        </a:p>
      </dgm:t>
    </dgm:pt>
    <dgm:pt modelId="{C0376822-669A-417D-8397-9336FA9B2810}" type="sibTrans" cxnId="{797C8262-53F3-4A22-86E8-EC4CAC1981F2}">
      <dgm:prSet/>
      <dgm:spPr/>
      <dgm:t>
        <a:bodyPr/>
        <a:lstStyle/>
        <a:p>
          <a:endParaRPr lang="en-US"/>
        </a:p>
      </dgm:t>
    </dgm:pt>
    <dgm:pt modelId="{5456B0BC-663F-47E0-96C2-CF319BDB86EE}">
      <dgm:prSet custT="1"/>
      <dgm:spPr/>
      <dgm:t>
        <a:bodyPr/>
        <a:lstStyle/>
        <a:p>
          <a:r>
            <a:rPr lang="en-US" sz="2000" dirty="0"/>
            <a:t>Large structure setbacks (60 x erosion rate), if rate greater than 3.5,  then rate x 60 + 105 feet </a:t>
          </a:r>
          <a:r>
            <a:rPr lang="en-US" sz="2000" i="1" dirty="0"/>
            <a:t>(3.5 x 30)</a:t>
          </a:r>
        </a:p>
      </dgm:t>
    </dgm:pt>
    <dgm:pt modelId="{6A76575A-55C5-4B8A-A3B9-A514C37406FF}" type="parTrans" cxnId="{EB5E23A0-007A-4650-A912-29A963AF5D17}">
      <dgm:prSet/>
      <dgm:spPr/>
      <dgm:t>
        <a:bodyPr/>
        <a:lstStyle/>
        <a:p>
          <a:endParaRPr lang="en-US"/>
        </a:p>
      </dgm:t>
    </dgm:pt>
    <dgm:pt modelId="{FD802D2E-1B92-4501-9BED-55637D0F8EE8}" type="sibTrans" cxnId="{EB5E23A0-007A-4650-A912-29A963AF5D17}">
      <dgm:prSet/>
      <dgm:spPr/>
      <dgm:t>
        <a:bodyPr/>
        <a:lstStyle/>
        <a:p>
          <a:endParaRPr lang="en-US"/>
        </a:p>
      </dgm:t>
    </dgm:pt>
    <dgm:pt modelId="{5FC21D30-8CD8-4314-92F9-6575779D1D66}">
      <dgm:prSet custT="1"/>
      <dgm:spPr/>
      <dgm:t>
        <a:bodyPr/>
        <a:lstStyle/>
        <a:p>
          <a:r>
            <a:rPr lang="en-US" sz="2000" dirty="0"/>
            <a:t>Graduated setbacks – ranges from 30 to 90 times erosion rate</a:t>
          </a:r>
        </a:p>
      </dgm:t>
    </dgm:pt>
    <dgm:pt modelId="{07DC652A-36C3-443B-A9A5-408496783BB9}" type="parTrans" cxnId="{C3639BB8-B2ED-41CE-B7D8-5E8497006C8A}">
      <dgm:prSet/>
      <dgm:spPr/>
      <dgm:t>
        <a:bodyPr/>
        <a:lstStyle/>
        <a:p>
          <a:endParaRPr lang="en-US"/>
        </a:p>
      </dgm:t>
    </dgm:pt>
    <dgm:pt modelId="{7D83355E-AD9F-4AF1-95A6-71D8C1735291}" type="sibTrans" cxnId="{C3639BB8-B2ED-41CE-B7D8-5E8497006C8A}">
      <dgm:prSet/>
      <dgm:spPr/>
      <dgm:t>
        <a:bodyPr/>
        <a:lstStyle/>
        <a:p>
          <a:endParaRPr lang="en-US"/>
        </a:p>
      </dgm:t>
    </dgm:pt>
    <dgm:pt modelId="{87458458-5D8A-48DB-9EC2-3BE8B9D8B73E}" type="pres">
      <dgm:prSet presAssocID="{FD57868C-BA25-450E-AB97-D2BAEBE71A96}" presName="linear" presStyleCnt="0">
        <dgm:presLayoutVars>
          <dgm:dir/>
          <dgm:animLvl val="lvl"/>
          <dgm:resizeHandles val="exact"/>
        </dgm:presLayoutVars>
      </dgm:prSet>
      <dgm:spPr/>
    </dgm:pt>
    <dgm:pt modelId="{839F9014-964D-4E04-ABAC-D3FC525E61CC}" type="pres">
      <dgm:prSet presAssocID="{F311632D-9E7B-415F-99D1-B00FC62D74B0}" presName="parentLin" presStyleCnt="0"/>
      <dgm:spPr/>
    </dgm:pt>
    <dgm:pt modelId="{97FB2670-294F-44B4-8342-0908ADE85BD0}" type="pres">
      <dgm:prSet presAssocID="{F311632D-9E7B-415F-99D1-B00FC62D74B0}" presName="parentLeftMargin" presStyleLbl="node1" presStyleIdx="0" presStyleCnt="5"/>
      <dgm:spPr/>
    </dgm:pt>
    <dgm:pt modelId="{837A28C2-6F00-460F-8E6E-08F42E0DD347}" type="pres">
      <dgm:prSet presAssocID="{F311632D-9E7B-415F-99D1-B00FC62D74B0}" presName="parentText" presStyleLbl="node1" presStyleIdx="0" presStyleCnt="5" custScaleX="65250" custScaleY="112639">
        <dgm:presLayoutVars>
          <dgm:chMax val="0"/>
          <dgm:bulletEnabled val="1"/>
        </dgm:presLayoutVars>
      </dgm:prSet>
      <dgm:spPr/>
    </dgm:pt>
    <dgm:pt modelId="{70896926-C386-418C-B35E-EED20695D846}" type="pres">
      <dgm:prSet presAssocID="{F311632D-9E7B-415F-99D1-B00FC62D74B0}" presName="negativeSpace" presStyleCnt="0"/>
      <dgm:spPr/>
    </dgm:pt>
    <dgm:pt modelId="{E366AD4E-F3EA-436D-98FF-FE64DE74585D}" type="pres">
      <dgm:prSet presAssocID="{F311632D-9E7B-415F-99D1-B00FC62D74B0}" presName="childText" presStyleLbl="conFgAcc1" presStyleIdx="0" presStyleCnt="5">
        <dgm:presLayoutVars>
          <dgm:bulletEnabled val="1"/>
        </dgm:presLayoutVars>
      </dgm:prSet>
      <dgm:spPr/>
    </dgm:pt>
    <dgm:pt modelId="{75E0F3EF-102B-4CFB-B414-F3D88D587E58}" type="pres">
      <dgm:prSet presAssocID="{D57361A8-86DD-4D5C-A762-E0B00EB2A451}" presName="spaceBetweenRectangles" presStyleCnt="0"/>
      <dgm:spPr/>
    </dgm:pt>
    <dgm:pt modelId="{DC940096-4875-48D2-9B82-DDF444D45F0F}" type="pres">
      <dgm:prSet presAssocID="{76E8F68E-6FD7-4AB2-8762-A471C0F1D2D3}" presName="parentLin" presStyleCnt="0"/>
      <dgm:spPr/>
    </dgm:pt>
    <dgm:pt modelId="{50CFEF78-D5DE-4463-98FD-0B3371230A25}" type="pres">
      <dgm:prSet presAssocID="{76E8F68E-6FD7-4AB2-8762-A471C0F1D2D3}" presName="parentLeftMargin" presStyleLbl="node1" presStyleIdx="0" presStyleCnt="5"/>
      <dgm:spPr/>
    </dgm:pt>
    <dgm:pt modelId="{55C96F5B-CEE2-4FDD-A2E3-1E7177EC227C}" type="pres">
      <dgm:prSet presAssocID="{76E8F68E-6FD7-4AB2-8762-A471C0F1D2D3}" presName="parentText" presStyleLbl="node1" presStyleIdx="1" presStyleCnt="5" custScaleX="65250" custScaleY="112639">
        <dgm:presLayoutVars>
          <dgm:chMax val="0"/>
          <dgm:bulletEnabled val="1"/>
        </dgm:presLayoutVars>
      </dgm:prSet>
      <dgm:spPr/>
    </dgm:pt>
    <dgm:pt modelId="{10ED1DC2-72F9-422E-A00B-ADC6D383D446}" type="pres">
      <dgm:prSet presAssocID="{76E8F68E-6FD7-4AB2-8762-A471C0F1D2D3}" presName="negativeSpace" presStyleCnt="0"/>
      <dgm:spPr/>
    </dgm:pt>
    <dgm:pt modelId="{FDD81CD1-5E49-4AAF-BC10-9AE590A02ED9}" type="pres">
      <dgm:prSet presAssocID="{76E8F68E-6FD7-4AB2-8762-A471C0F1D2D3}" presName="childText" presStyleLbl="conFgAcc1" presStyleIdx="1" presStyleCnt="5">
        <dgm:presLayoutVars>
          <dgm:bulletEnabled val="1"/>
        </dgm:presLayoutVars>
      </dgm:prSet>
      <dgm:spPr/>
    </dgm:pt>
    <dgm:pt modelId="{4C93A7DC-3955-431E-B63C-7F7AAD413F02}" type="pres">
      <dgm:prSet presAssocID="{A7BC9D06-BCF8-4FAA-879E-DEB565004B2C}" presName="spaceBetweenRectangles" presStyleCnt="0"/>
      <dgm:spPr/>
    </dgm:pt>
    <dgm:pt modelId="{8BA2DBA8-0773-41F0-9FCB-74110555111A}" type="pres">
      <dgm:prSet presAssocID="{D93EAA39-C73A-4FAE-A34C-F28CCBF8C16C}" presName="parentLin" presStyleCnt="0"/>
      <dgm:spPr/>
    </dgm:pt>
    <dgm:pt modelId="{45A749A1-B899-4404-8D1E-3541B0FD9E20}" type="pres">
      <dgm:prSet presAssocID="{D93EAA39-C73A-4FAE-A34C-F28CCBF8C16C}" presName="parentLeftMargin" presStyleLbl="node1" presStyleIdx="1" presStyleCnt="5"/>
      <dgm:spPr/>
    </dgm:pt>
    <dgm:pt modelId="{214C6158-BE08-4CF0-A15D-65E3CCC54926}" type="pres">
      <dgm:prSet presAssocID="{D93EAA39-C73A-4FAE-A34C-F28CCBF8C16C}" presName="parentText" presStyleLbl="node1" presStyleIdx="2" presStyleCnt="5" custScaleX="65250" custScaleY="112639">
        <dgm:presLayoutVars>
          <dgm:chMax val="0"/>
          <dgm:bulletEnabled val="1"/>
        </dgm:presLayoutVars>
      </dgm:prSet>
      <dgm:spPr/>
    </dgm:pt>
    <dgm:pt modelId="{39159681-40E5-4F11-8606-C014AC86D391}" type="pres">
      <dgm:prSet presAssocID="{D93EAA39-C73A-4FAE-A34C-F28CCBF8C16C}" presName="negativeSpace" presStyleCnt="0"/>
      <dgm:spPr/>
    </dgm:pt>
    <dgm:pt modelId="{47ECD9FE-4DB8-4F1A-92AF-5FCA63930337}" type="pres">
      <dgm:prSet presAssocID="{D93EAA39-C73A-4FAE-A34C-F28CCBF8C16C}" presName="childText" presStyleLbl="conFgAcc1" presStyleIdx="2" presStyleCnt="5">
        <dgm:presLayoutVars>
          <dgm:bulletEnabled val="1"/>
        </dgm:presLayoutVars>
      </dgm:prSet>
      <dgm:spPr/>
    </dgm:pt>
    <dgm:pt modelId="{A985632B-4359-42CC-AC35-826D6BC42BA4}" type="pres">
      <dgm:prSet presAssocID="{A5E6260F-931D-472F-BC05-6EB618ED3788}" presName="spaceBetweenRectangles" presStyleCnt="0"/>
      <dgm:spPr/>
    </dgm:pt>
    <dgm:pt modelId="{C1E4AC99-F4A8-4F4F-B0A5-D20AEFB4621A}" type="pres">
      <dgm:prSet presAssocID="{B2D5199B-DD18-43B8-9A55-EB3F44A8F3EE}" presName="parentLin" presStyleCnt="0"/>
      <dgm:spPr/>
    </dgm:pt>
    <dgm:pt modelId="{6F37A1A3-BB2C-4D89-BC20-49000FB3F124}" type="pres">
      <dgm:prSet presAssocID="{B2D5199B-DD18-43B8-9A55-EB3F44A8F3EE}" presName="parentLeftMargin" presStyleLbl="node1" presStyleIdx="2" presStyleCnt="5"/>
      <dgm:spPr/>
    </dgm:pt>
    <dgm:pt modelId="{758F1817-C8FE-49D9-B877-1BFCE9868FE5}" type="pres">
      <dgm:prSet presAssocID="{B2D5199B-DD18-43B8-9A55-EB3F44A8F3EE}" presName="parentText" presStyleLbl="node1" presStyleIdx="3" presStyleCnt="5" custScaleX="65250" custScaleY="123902">
        <dgm:presLayoutVars>
          <dgm:chMax val="0"/>
          <dgm:bulletEnabled val="1"/>
        </dgm:presLayoutVars>
      </dgm:prSet>
      <dgm:spPr/>
    </dgm:pt>
    <dgm:pt modelId="{E7134CDA-6AE6-4269-A2E2-DDA5B2A8D5E9}" type="pres">
      <dgm:prSet presAssocID="{B2D5199B-DD18-43B8-9A55-EB3F44A8F3EE}" presName="negativeSpace" presStyleCnt="0"/>
      <dgm:spPr/>
    </dgm:pt>
    <dgm:pt modelId="{7DF3B78B-6C18-4DAC-9646-11B3968CD88F}" type="pres">
      <dgm:prSet presAssocID="{B2D5199B-DD18-43B8-9A55-EB3F44A8F3EE}" presName="childText" presStyleLbl="conFgAcc1" presStyleIdx="3" presStyleCnt="5">
        <dgm:presLayoutVars>
          <dgm:bulletEnabled val="1"/>
        </dgm:presLayoutVars>
      </dgm:prSet>
      <dgm:spPr/>
    </dgm:pt>
    <dgm:pt modelId="{AA4B7491-D7BE-4E5E-940E-E087EF487578}" type="pres">
      <dgm:prSet presAssocID="{41CA9402-FCB7-4A19-B7B7-BF7C7AE90711}" presName="spaceBetweenRectangles" presStyleCnt="0"/>
      <dgm:spPr/>
    </dgm:pt>
    <dgm:pt modelId="{4BC06E3E-8CB5-4D1C-B043-86A1F96AA794}" type="pres">
      <dgm:prSet presAssocID="{049FADAF-C226-4712-B2F4-C4A25E9F4E28}" presName="parentLin" presStyleCnt="0"/>
      <dgm:spPr/>
    </dgm:pt>
    <dgm:pt modelId="{61BED596-632A-4FDB-81D1-8A329549757C}" type="pres">
      <dgm:prSet presAssocID="{049FADAF-C226-4712-B2F4-C4A25E9F4E28}" presName="parentLeftMargin" presStyleLbl="node1" presStyleIdx="3" presStyleCnt="5"/>
      <dgm:spPr/>
    </dgm:pt>
    <dgm:pt modelId="{D30C4822-82EB-4F27-9FBB-9ABA7F5B285E}" type="pres">
      <dgm:prSet presAssocID="{049FADAF-C226-4712-B2F4-C4A25E9F4E28}" presName="parentText" presStyleLbl="node1" presStyleIdx="4" presStyleCnt="5" custScaleX="65251" custScaleY="112639">
        <dgm:presLayoutVars>
          <dgm:chMax val="0"/>
          <dgm:bulletEnabled val="1"/>
        </dgm:presLayoutVars>
      </dgm:prSet>
      <dgm:spPr/>
    </dgm:pt>
    <dgm:pt modelId="{B45F9227-D506-4ACC-9D7F-DEB3C17CBD4E}" type="pres">
      <dgm:prSet presAssocID="{049FADAF-C226-4712-B2F4-C4A25E9F4E28}" presName="negativeSpace" presStyleCnt="0"/>
      <dgm:spPr/>
    </dgm:pt>
    <dgm:pt modelId="{FE506787-AEAF-403F-9CA9-97E19D10A773}" type="pres">
      <dgm:prSet presAssocID="{049FADAF-C226-4712-B2F4-C4A25E9F4E28}" presName="childText" presStyleLbl="conFgAcc1" presStyleIdx="4" presStyleCnt="5">
        <dgm:presLayoutVars>
          <dgm:bulletEnabled val="1"/>
        </dgm:presLayoutVars>
      </dgm:prSet>
      <dgm:spPr/>
    </dgm:pt>
  </dgm:ptLst>
  <dgm:cxnLst>
    <dgm:cxn modelId="{DF7F2210-C772-4458-B21A-64A212441C4F}" srcId="{76E8F68E-6FD7-4AB2-8762-A471C0F1D2D3}" destId="{342A22AA-6952-4D2A-848C-E1A057D930D2}" srcOrd="0" destOrd="0" parTransId="{B0865B31-CC87-4C56-9BAE-2017072FE191}" sibTransId="{DE5CED32-BA85-4CA3-9A4C-8ECD0C97B77A}"/>
    <dgm:cxn modelId="{6482AD15-25BA-4BFA-9595-16FD08BCFB3A}" type="presOf" srcId="{F311632D-9E7B-415F-99D1-B00FC62D74B0}" destId="{97FB2670-294F-44B4-8342-0908ADE85BD0}" srcOrd="0" destOrd="0" presId="urn:microsoft.com/office/officeart/2005/8/layout/list1"/>
    <dgm:cxn modelId="{0EA01E2F-3C50-4785-B55A-FC724ABFF7B0}" type="presOf" srcId="{00B3392C-E704-4406-98EF-16ACC2D46691}" destId="{E366AD4E-F3EA-436D-98FF-FE64DE74585D}" srcOrd="0" destOrd="0" presId="urn:microsoft.com/office/officeart/2005/8/layout/list1"/>
    <dgm:cxn modelId="{9BA31030-418F-4748-A19E-A4256252ECDD}" type="presOf" srcId="{D93EAA39-C73A-4FAE-A34C-F28CCBF8C16C}" destId="{214C6158-BE08-4CF0-A15D-65E3CCC54926}" srcOrd="1" destOrd="0" presId="urn:microsoft.com/office/officeart/2005/8/layout/list1"/>
    <dgm:cxn modelId="{3063103A-EFF0-42C2-8978-215E6A1577F4}" srcId="{FD57868C-BA25-450E-AB97-D2BAEBE71A96}" destId="{F311632D-9E7B-415F-99D1-B00FC62D74B0}" srcOrd="0" destOrd="0" parTransId="{EFBC1CE4-EBA6-40F0-953D-42D1C51F5CC8}" sibTransId="{D57361A8-86DD-4D5C-A762-E0B00EB2A451}"/>
    <dgm:cxn modelId="{10A2B73F-811F-4E5B-8608-DD1E283A0AE4}" srcId="{D93EAA39-C73A-4FAE-A34C-F28CCBF8C16C}" destId="{739046BB-95FC-4B2D-811F-895B2A8699F4}" srcOrd="0" destOrd="0" parTransId="{4092C40D-BFC4-4C99-B808-D48591C8DB21}" sibTransId="{1BF182AE-2BA0-481B-8DC4-9FFE4B76D5AD}"/>
    <dgm:cxn modelId="{81520560-77F6-4438-8DA7-99F4F5A4501F}" type="presOf" srcId="{D93EAA39-C73A-4FAE-A34C-F28CCBF8C16C}" destId="{45A749A1-B899-4404-8D1E-3541B0FD9E20}" srcOrd="0" destOrd="0" presId="urn:microsoft.com/office/officeart/2005/8/layout/list1"/>
    <dgm:cxn modelId="{9FCAED61-D495-47DD-AD70-A5CE4ABFE5EB}" type="presOf" srcId="{5FC21D30-8CD8-4314-92F9-6575779D1D66}" destId="{FE506787-AEAF-403F-9CA9-97E19D10A773}" srcOrd="0" destOrd="0" presId="urn:microsoft.com/office/officeart/2005/8/layout/list1"/>
    <dgm:cxn modelId="{797C8262-53F3-4A22-86E8-EC4CAC1981F2}" srcId="{B2D5199B-DD18-43B8-9A55-EB3F44A8F3EE}" destId="{BC6E169D-8293-45EB-B4A9-8A1D98EB7D97}" srcOrd="0" destOrd="0" parTransId="{A4BB924D-6CE3-4091-9DA3-61D813783C27}" sibTransId="{C0376822-669A-417D-8397-9336FA9B2810}"/>
    <dgm:cxn modelId="{B91FC849-8495-4D15-ACDD-F4BB91884180}" type="presOf" srcId="{F311632D-9E7B-415F-99D1-B00FC62D74B0}" destId="{837A28C2-6F00-460F-8E6E-08F42E0DD347}" srcOrd="1" destOrd="0" presId="urn:microsoft.com/office/officeart/2005/8/layout/list1"/>
    <dgm:cxn modelId="{294D016A-597A-4633-A73F-3F35D8A5258A}" type="presOf" srcId="{049FADAF-C226-4712-B2F4-C4A25E9F4E28}" destId="{61BED596-632A-4FDB-81D1-8A329549757C}" srcOrd="0" destOrd="0" presId="urn:microsoft.com/office/officeart/2005/8/layout/list1"/>
    <dgm:cxn modelId="{DE4B4170-9342-4B21-B492-2C16A1F06391}" srcId="{F311632D-9E7B-415F-99D1-B00FC62D74B0}" destId="{00B3392C-E704-4406-98EF-16ACC2D46691}" srcOrd="0" destOrd="0" parTransId="{E92792BB-812D-4D6B-AEB7-8A95E6C73FD6}" sibTransId="{AF1B323D-47D4-453E-9205-3D17D14A6EFA}"/>
    <dgm:cxn modelId="{B468E954-042A-4A56-BC56-D119E16FF6EE}" type="presOf" srcId="{5456B0BC-663F-47E0-96C2-CF319BDB86EE}" destId="{7DF3B78B-6C18-4DAC-9646-11B3968CD88F}" srcOrd="0" destOrd="1" presId="urn:microsoft.com/office/officeart/2005/8/layout/list1"/>
    <dgm:cxn modelId="{F02E795A-8D89-44AE-A477-C82B20DAFC74}" type="presOf" srcId="{B2D5199B-DD18-43B8-9A55-EB3F44A8F3EE}" destId="{6F37A1A3-BB2C-4D89-BC20-49000FB3F124}" srcOrd="0" destOrd="0" presId="urn:microsoft.com/office/officeart/2005/8/layout/list1"/>
    <dgm:cxn modelId="{94876E84-2B9C-4011-BC7A-7349907F717C}" type="presOf" srcId="{76E8F68E-6FD7-4AB2-8762-A471C0F1D2D3}" destId="{50CFEF78-D5DE-4463-98FD-0B3371230A25}" srcOrd="0" destOrd="0" presId="urn:microsoft.com/office/officeart/2005/8/layout/list1"/>
    <dgm:cxn modelId="{EB5E23A0-007A-4650-A912-29A963AF5D17}" srcId="{B2D5199B-DD18-43B8-9A55-EB3F44A8F3EE}" destId="{5456B0BC-663F-47E0-96C2-CF319BDB86EE}" srcOrd="1" destOrd="0" parTransId="{6A76575A-55C5-4B8A-A3B9-A514C37406FF}" sibTransId="{FD802D2E-1B92-4501-9BED-55637D0F8EE8}"/>
    <dgm:cxn modelId="{B2B1EFA0-F5E0-42D2-8F85-7BB9E9E3CA2F}" type="presOf" srcId="{342A22AA-6952-4D2A-848C-E1A057D930D2}" destId="{FDD81CD1-5E49-4AAF-BC10-9AE590A02ED9}" srcOrd="0" destOrd="0" presId="urn:microsoft.com/office/officeart/2005/8/layout/list1"/>
    <dgm:cxn modelId="{D0E688A4-27C9-4A1F-9832-88572A9BB3D7}" type="presOf" srcId="{76E8F68E-6FD7-4AB2-8762-A471C0F1D2D3}" destId="{55C96F5B-CEE2-4FDD-A2E3-1E7177EC227C}" srcOrd="1" destOrd="0" presId="urn:microsoft.com/office/officeart/2005/8/layout/list1"/>
    <dgm:cxn modelId="{C3639BB8-B2ED-41CE-B7D8-5E8497006C8A}" srcId="{049FADAF-C226-4712-B2F4-C4A25E9F4E28}" destId="{5FC21D30-8CD8-4314-92F9-6575779D1D66}" srcOrd="0" destOrd="0" parTransId="{07DC652A-36C3-443B-A9A5-408496783BB9}" sibTransId="{7D83355E-AD9F-4AF1-95A6-71D8C1735291}"/>
    <dgm:cxn modelId="{2FAF57BC-F147-4249-9D38-51CC05F4ADE1}" srcId="{FD57868C-BA25-450E-AB97-D2BAEBE71A96}" destId="{76E8F68E-6FD7-4AB2-8762-A471C0F1D2D3}" srcOrd="1" destOrd="0" parTransId="{121D55C2-0B69-4C85-AB31-AF58C060B800}" sibTransId="{A7BC9D06-BCF8-4FAA-879E-DEB565004B2C}"/>
    <dgm:cxn modelId="{E08D3FC8-C4FC-4251-9312-048D33446A57}" type="presOf" srcId="{739046BB-95FC-4B2D-811F-895B2A8699F4}" destId="{47ECD9FE-4DB8-4F1A-92AF-5FCA63930337}" srcOrd="0" destOrd="0" presId="urn:microsoft.com/office/officeart/2005/8/layout/list1"/>
    <dgm:cxn modelId="{D6B388CB-A4CE-4158-B898-F536CD032EC5}" type="presOf" srcId="{BC6E169D-8293-45EB-B4A9-8A1D98EB7D97}" destId="{7DF3B78B-6C18-4DAC-9646-11B3968CD88F}" srcOrd="0" destOrd="0" presId="urn:microsoft.com/office/officeart/2005/8/layout/list1"/>
    <dgm:cxn modelId="{2B81ACCC-8C0A-49F0-83AD-BE907284E11C}" srcId="{FD57868C-BA25-450E-AB97-D2BAEBE71A96}" destId="{D93EAA39-C73A-4FAE-A34C-F28CCBF8C16C}" srcOrd="2" destOrd="0" parTransId="{E7E4C9A9-624B-40C2-A6B0-6B037F293A24}" sibTransId="{A5E6260F-931D-472F-BC05-6EB618ED3788}"/>
    <dgm:cxn modelId="{4C4DCDD1-E246-4C51-8AB4-00A64025DF1C}" type="presOf" srcId="{B2D5199B-DD18-43B8-9A55-EB3F44A8F3EE}" destId="{758F1817-C8FE-49D9-B877-1BFCE9868FE5}" srcOrd="1" destOrd="0" presId="urn:microsoft.com/office/officeart/2005/8/layout/list1"/>
    <dgm:cxn modelId="{782179EC-17FF-4F10-8EC3-B4E57F35B63E}" srcId="{FD57868C-BA25-450E-AB97-D2BAEBE71A96}" destId="{B2D5199B-DD18-43B8-9A55-EB3F44A8F3EE}" srcOrd="3" destOrd="0" parTransId="{2BC3E2C4-A4A9-4B0C-B3A2-516CBAB595A7}" sibTransId="{41CA9402-FCB7-4A19-B7B7-BF7C7AE90711}"/>
    <dgm:cxn modelId="{25C5F8EF-54FE-435A-AD86-6CB1DCF067BC}" srcId="{FD57868C-BA25-450E-AB97-D2BAEBE71A96}" destId="{049FADAF-C226-4712-B2F4-C4A25E9F4E28}" srcOrd="4" destOrd="0" parTransId="{60F84DDA-9E93-4F83-9CD2-F063474EB06E}" sibTransId="{140B6CCD-3E9E-4AEB-9F37-0B16B435637B}"/>
    <dgm:cxn modelId="{1D1C83F4-0F88-4B57-8B06-7089DDC831D5}" type="presOf" srcId="{FD57868C-BA25-450E-AB97-D2BAEBE71A96}" destId="{87458458-5D8A-48DB-9EC2-3BE8B9D8B73E}" srcOrd="0" destOrd="0" presId="urn:microsoft.com/office/officeart/2005/8/layout/list1"/>
    <dgm:cxn modelId="{21B19AF6-24D9-4537-95A5-5244A84F34E8}" type="presOf" srcId="{049FADAF-C226-4712-B2F4-C4A25E9F4E28}" destId="{D30C4822-82EB-4F27-9FBB-9ABA7F5B285E}" srcOrd="1" destOrd="0" presId="urn:microsoft.com/office/officeart/2005/8/layout/list1"/>
    <dgm:cxn modelId="{1EB23A8C-510F-4FE7-B5EF-54632B2845A2}" type="presParOf" srcId="{87458458-5D8A-48DB-9EC2-3BE8B9D8B73E}" destId="{839F9014-964D-4E04-ABAC-D3FC525E61CC}" srcOrd="0" destOrd="0" presId="urn:microsoft.com/office/officeart/2005/8/layout/list1"/>
    <dgm:cxn modelId="{97BCAD20-1483-421B-A5B9-0606CFCCCBB7}" type="presParOf" srcId="{839F9014-964D-4E04-ABAC-D3FC525E61CC}" destId="{97FB2670-294F-44B4-8342-0908ADE85BD0}" srcOrd="0" destOrd="0" presId="urn:microsoft.com/office/officeart/2005/8/layout/list1"/>
    <dgm:cxn modelId="{22042AF2-4A2F-4D9C-9FDF-EAD72405E4EA}" type="presParOf" srcId="{839F9014-964D-4E04-ABAC-D3FC525E61CC}" destId="{837A28C2-6F00-460F-8E6E-08F42E0DD347}" srcOrd="1" destOrd="0" presId="urn:microsoft.com/office/officeart/2005/8/layout/list1"/>
    <dgm:cxn modelId="{D1CA16F3-5D83-439F-897C-66EA92A1460B}" type="presParOf" srcId="{87458458-5D8A-48DB-9EC2-3BE8B9D8B73E}" destId="{70896926-C386-418C-B35E-EED20695D846}" srcOrd="1" destOrd="0" presId="urn:microsoft.com/office/officeart/2005/8/layout/list1"/>
    <dgm:cxn modelId="{34832A1A-0046-4B26-B88A-E28AF02562E8}" type="presParOf" srcId="{87458458-5D8A-48DB-9EC2-3BE8B9D8B73E}" destId="{E366AD4E-F3EA-436D-98FF-FE64DE74585D}" srcOrd="2" destOrd="0" presId="urn:microsoft.com/office/officeart/2005/8/layout/list1"/>
    <dgm:cxn modelId="{2E3B0ACA-1793-4076-A66B-4E30C419D8C3}" type="presParOf" srcId="{87458458-5D8A-48DB-9EC2-3BE8B9D8B73E}" destId="{75E0F3EF-102B-4CFB-B414-F3D88D587E58}" srcOrd="3" destOrd="0" presId="urn:microsoft.com/office/officeart/2005/8/layout/list1"/>
    <dgm:cxn modelId="{BB68A107-57F8-4184-ACD3-C0C1218B4B9C}" type="presParOf" srcId="{87458458-5D8A-48DB-9EC2-3BE8B9D8B73E}" destId="{DC940096-4875-48D2-9B82-DDF444D45F0F}" srcOrd="4" destOrd="0" presId="urn:microsoft.com/office/officeart/2005/8/layout/list1"/>
    <dgm:cxn modelId="{80E48FAD-69EF-4A78-A649-132D26F9E428}" type="presParOf" srcId="{DC940096-4875-48D2-9B82-DDF444D45F0F}" destId="{50CFEF78-D5DE-4463-98FD-0B3371230A25}" srcOrd="0" destOrd="0" presId="urn:microsoft.com/office/officeart/2005/8/layout/list1"/>
    <dgm:cxn modelId="{509E0835-F932-4FC0-91D9-1D4277BFF267}" type="presParOf" srcId="{DC940096-4875-48D2-9B82-DDF444D45F0F}" destId="{55C96F5B-CEE2-4FDD-A2E3-1E7177EC227C}" srcOrd="1" destOrd="0" presId="urn:microsoft.com/office/officeart/2005/8/layout/list1"/>
    <dgm:cxn modelId="{36526FE4-4AB6-46B8-96DB-C7ACB607E195}" type="presParOf" srcId="{87458458-5D8A-48DB-9EC2-3BE8B9D8B73E}" destId="{10ED1DC2-72F9-422E-A00B-ADC6D383D446}" srcOrd="5" destOrd="0" presId="urn:microsoft.com/office/officeart/2005/8/layout/list1"/>
    <dgm:cxn modelId="{BCA07A84-4C46-4DF1-8909-EFC4F30DA9C4}" type="presParOf" srcId="{87458458-5D8A-48DB-9EC2-3BE8B9D8B73E}" destId="{FDD81CD1-5E49-4AAF-BC10-9AE590A02ED9}" srcOrd="6" destOrd="0" presId="urn:microsoft.com/office/officeart/2005/8/layout/list1"/>
    <dgm:cxn modelId="{5818698B-8BED-47E1-99E1-5C2A5406EEC9}" type="presParOf" srcId="{87458458-5D8A-48DB-9EC2-3BE8B9D8B73E}" destId="{4C93A7DC-3955-431E-B63C-7F7AAD413F02}" srcOrd="7" destOrd="0" presId="urn:microsoft.com/office/officeart/2005/8/layout/list1"/>
    <dgm:cxn modelId="{0816CFA3-D69A-42BE-A27B-5C31D6C390BE}" type="presParOf" srcId="{87458458-5D8A-48DB-9EC2-3BE8B9D8B73E}" destId="{8BA2DBA8-0773-41F0-9FCB-74110555111A}" srcOrd="8" destOrd="0" presId="urn:microsoft.com/office/officeart/2005/8/layout/list1"/>
    <dgm:cxn modelId="{A6E9D2A5-D5C8-4B8F-81E9-B6F70A472859}" type="presParOf" srcId="{8BA2DBA8-0773-41F0-9FCB-74110555111A}" destId="{45A749A1-B899-4404-8D1E-3541B0FD9E20}" srcOrd="0" destOrd="0" presId="urn:microsoft.com/office/officeart/2005/8/layout/list1"/>
    <dgm:cxn modelId="{33BD6ED3-DA26-458E-AC77-6A7F06D6E0F0}" type="presParOf" srcId="{8BA2DBA8-0773-41F0-9FCB-74110555111A}" destId="{214C6158-BE08-4CF0-A15D-65E3CCC54926}" srcOrd="1" destOrd="0" presId="urn:microsoft.com/office/officeart/2005/8/layout/list1"/>
    <dgm:cxn modelId="{31790564-C3A9-4A96-809D-A367D4D703B4}" type="presParOf" srcId="{87458458-5D8A-48DB-9EC2-3BE8B9D8B73E}" destId="{39159681-40E5-4F11-8606-C014AC86D391}" srcOrd="9" destOrd="0" presId="urn:microsoft.com/office/officeart/2005/8/layout/list1"/>
    <dgm:cxn modelId="{E4860AAB-67F7-4248-B40D-A11D4ED2A690}" type="presParOf" srcId="{87458458-5D8A-48DB-9EC2-3BE8B9D8B73E}" destId="{47ECD9FE-4DB8-4F1A-92AF-5FCA63930337}" srcOrd="10" destOrd="0" presId="urn:microsoft.com/office/officeart/2005/8/layout/list1"/>
    <dgm:cxn modelId="{A00A0E6E-70D3-469B-AD2A-356DA4A4B0A5}" type="presParOf" srcId="{87458458-5D8A-48DB-9EC2-3BE8B9D8B73E}" destId="{A985632B-4359-42CC-AC35-826D6BC42BA4}" srcOrd="11" destOrd="0" presId="urn:microsoft.com/office/officeart/2005/8/layout/list1"/>
    <dgm:cxn modelId="{996A432E-36C3-4E2C-A3CA-47AFD5E29C0A}" type="presParOf" srcId="{87458458-5D8A-48DB-9EC2-3BE8B9D8B73E}" destId="{C1E4AC99-F4A8-4F4F-B0A5-D20AEFB4621A}" srcOrd="12" destOrd="0" presId="urn:microsoft.com/office/officeart/2005/8/layout/list1"/>
    <dgm:cxn modelId="{93CC02C1-7DB0-4F7F-A27D-436592E954AF}" type="presParOf" srcId="{C1E4AC99-F4A8-4F4F-B0A5-D20AEFB4621A}" destId="{6F37A1A3-BB2C-4D89-BC20-49000FB3F124}" srcOrd="0" destOrd="0" presId="urn:microsoft.com/office/officeart/2005/8/layout/list1"/>
    <dgm:cxn modelId="{54B33346-DC5B-4026-A634-70E0931A1379}" type="presParOf" srcId="{C1E4AC99-F4A8-4F4F-B0A5-D20AEFB4621A}" destId="{758F1817-C8FE-49D9-B877-1BFCE9868FE5}" srcOrd="1" destOrd="0" presId="urn:microsoft.com/office/officeart/2005/8/layout/list1"/>
    <dgm:cxn modelId="{C2788CCF-7A22-4AA9-B3C1-309E1AE04E08}" type="presParOf" srcId="{87458458-5D8A-48DB-9EC2-3BE8B9D8B73E}" destId="{E7134CDA-6AE6-4269-A2E2-DDA5B2A8D5E9}" srcOrd="13" destOrd="0" presId="urn:microsoft.com/office/officeart/2005/8/layout/list1"/>
    <dgm:cxn modelId="{4CF3806C-4C44-4F4E-A03E-7894404283A3}" type="presParOf" srcId="{87458458-5D8A-48DB-9EC2-3BE8B9D8B73E}" destId="{7DF3B78B-6C18-4DAC-9646-11B3968CD88F}" srcOrd="14" destOrd="0" presId="urn:microsoft.com/office/officeart/2005/8/layout/list1"/>
    <dgm:cxn modelId="{A4DE21C0-8937-4D22-A99E-ED5B7468E00C}" type="presParOf" srcId="{87458458-5D8A-48DB-9EC2-3BE8B9D8B73E}" destId="{AA4B7491-D7BE-4E5E-940E-E087EF487578}" srcOrd="15" destOrd="0" presId="urn:microsoft.com/office/officeart/2005/8/layout/list1"/>
    <dgm:cxn modelId="{20C7284F-FBF2-4EB7-A13C-24BBBF2C3E45}" type="presParOf" srcId="{87458458-5D8A-48DB-9EC2-3BE8B9D8B73E}" destId="{4BC06E3E-8CB5-4D1C-B043-86A1F96AA794}" srcOrd="16" destOrd="0" presId="urn:microsoft.com/office/officeart/2005/8/layout/list1"/>
    <dgm:cxn modelId="{600843B6-32BD-4ABC-B810-A62328544518}" type="presParOf" srcId="{4BC06E3E-8CB5-4D1C-B043-86A1F96AA794}" destId="{61BED596-632A-4FDB-81D1-8A329549757C}" srcOrd="0" destOrd="0" presId="urn:microsoft.com/office/officeart/2005/8/layout/list1"/>
    <dgm:cxn modelId="{9D9C199E-E946-4F6C-B823-706FEE4ABFA1}" type="presParOf" srcId="{4BC06E3E-8CB5-4D1C-B043-86A1F96AA794}" destId="{D30C4822-82EB-4F27-9FBB-9ABA7F5B285E}" srcOrd="1" destOrd="0" presId="urn:microsoft.com/office/officeart/2005/8/layout/list1"/>
    <dgm:cxn modelId="{519ECB15-AEAC-49F7-B2A1-A8F2E3D8FFB5}" type="presParOf" srcId="{87458458-5D8A-48DB-9EC2-3BE8B9D8B73E}" destId="{B45F9227-D506-4ACC-9D7F-DEB3C17CBD4E}" srcOrd="17" destOrd="0" presId="urn:microsoft.com/office/officeart/2005/8/layout/list1"/>
    <dgm:cxn modelId="{E82A4167-FC92-429A-A2C3-B1B1FD7239B7}" type="presParOf" srcId="{87458458-5D8A-48DB-9EC2-3BE8B9D8B73E}" destId="{FE506787-AEAF-403F-9CA9-97E19D10A773}" srcOrd="1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F2F157-E4EC-45C6-80B5-6C1A86D73BA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7E07BDF-BE51-47B7-8D5A-9697E756F9B4}">
      <dgm:prSet phldrT="[Text]"/>
      <dgm:spPr/>
      <dgm:t>
        <a:bodyPr/>
        <a:lstStyle/>
        <a:p>
          <a:r>
            <a:rPr lang="en-US" dirty="0"/>
            <a:t>First Line of Stable &amp; Natural Vegetation</a:t>
          </a:r>
        </a:p>
      </dgm:t>
    </dgm:pt>
    <dgm:pt modelId="{96253694-561F-4C53-B4D2-1BD6A3FC1865}" type="parTrans" cxnId="{0A1E60D1-C82F-4683-8D6B-6C7E08BE5104}">
      <dgm:prSet/>
      <dgm:spPr/>
      <dgm:t>
        <a:bodyPr/>
        <a:lstStyle/>
        <a:p>
          <a:endParaRPr lang="en-US"/>
        </a:p>
      </dgm:t>
    </dgm:pt>
    <dgm:pt modelId="{CBF40E15-C419-4751-8896-68981A5D19E4}" type="sibTrans" cxnId="{0A1E60D1-C82F-4683-8D6B-6C7E08BE5104}">
      <dgm:prSet/>
      <dgm:spPr/>
      <dgm:t>
        <a:bodyPr/>
        <a:lstStyle/>
        <a:p>
          <a:endParaRPr lang="en-US"/>
        </a:p>
      </dgm:t>
    </dgm:pt>
    <dgm:pt modelId="{17CA93E8-2126-4E7B-8452-03D14DFA2850}">
      <dgm:prSet phldrT="[Text]"/>
      <dgm:spPr/>
      <dgm:t>
        <a:bodyPr/>
        <a:lstStyle/>
        <a:p>
          <a:r>
            <a:rPr lang="en-US" dirty="0"/>
            <a:t>Pre-Project Vegetation Line</a:t>
          </a:r>
        </a:p>
      </dgm:t>
    </dgm:pt>
    <dgm:pt modelId="{9FEA99DF-C4A8-4ED6-9E9E-A3DB74FE3152}" type="parTrans" cxnId="{B545ED81-5CD1-4046-859B-8C0B62F43FDF}">
      <dgm:prSet/>
      <dgm:spPr/>
      <dgm:t>
        <a:bodyPr/>
        <a:lstStyle/>
        <a:p>
          <a:endParaRPr lang="en-US"/>
        </a:p>
      </dgm:t>
    </dgm:pt>
    <dgm:pt modelId="{38E249FC-4B6F-4CE8-942F-F0D8E6E6ABEC}" type="sibTrans" cxnId="{B545ED81-5CD1-4046-859B-8C0B62F43FDF}">
      <dgm:prSet/>
      <dgm:spPr/>
      <dgm:t>
        <a:bodyPr/>
        <a:lstStyle/>
        <a:p>
          <a:endParaRPr lang="en-US"/>
        </a:p>
      </dgm:t>
    </dgm:pt>
    <dgm:pt modelId="{91855B05-E3E0-49A2-8447-A7B7F3A49446}">
      <dgm:prSet phldrT="[Text]"/>
      <dgm:spPr/>
      <dgm:t>
        <a:bodyPr/>
        <a:lstStyle/>
        <a:p>
          <a:r>
            <a:rPr lang="en-US" dirty="0"/>
            <a:t>Measurement Line</a:t>
          </a:r>
        </a:p>
      </dgm:t>
    </dgm:pt>
    <dgm:pt modelId="{03B7BB83-EB5A-4ED4-88C7-4B047F36E440}" type="parTrans" cxnId="{4D65E1D4-4D31-4916-A9F2-92639C9E2A5B}">
      <dgm:prSet/>
      <dgm:spPr/>
      <dgm:t>
        <a:bodyPr/>
        <a:lstStyle/>
        <a:p>
          <a:endParaRPr lang="en-US"/>
        </a:p>
      </dgm:t>
    </dgm:pt>
    <dgm:pt modelId="{FF41D593-96CB-40E3-8F3F-7842F8FA8CB8}" type="sibTrans" cxnId="{4D65E1D4-4D31-4916-A9F2-92639C9E2A5B}">
      <dgm:prSet/>
      <dgm:spPr/>
      <dgm:t>
        <a:bodyPr/>
        <a:lstStyle/>
        <a:p>
          <a:endParaRPr lang="en-US"/>
        </a:p>
      </dgm:t>
    </dgm:pt>
    <dgm:pt modelId="{A3757F24-679F-4238-8358-15458BC90FC3}">
      <dgm:prSet phldrT="[Text]"/>
      <dgm:spPr/>
      <dgm:t>
        <a:bodyPr/>
        <a:lstStyle/>
        <a:p>
          <a:r>
            <a:rPr lang="en-US" dirty="0"/>
            <a:t>No Large-Scale beach fill project</a:t>
          </a:r>
        </a:p>
      </dgm:t>
    </dgm:pt>
    <dgm:pt modelId="{57E39E7B-2229-4736-9FE1-03908678AE04}" type="parTrans" cxnId="{83D8CC18-5DC0-478A-8250-2362BCB4AE91}">
      <dgm:prSet/>
      <dgm:spPr/>
      <dgm:t>
        <a:bodyPr/>
        <a:lstStyle/>
        <a:p>
          <a:endParaRPr lang="en-US"/>
        </a:p>
      </dgm:t>
    </dgm:pt>
    <dgm:pt modelId="{7D9E9E73-ADEE-471E-9240-7405021D3EAF}" type="sibTrans" cxnId="{83D8CC18-5DC0-478A-8250-2362BCB4AE91}">
      <dgm:prSet/>
      <dgm:spPr/>
      <dgm:t>
        <a:bodyPr/>
        <a:lstStyle/>
        <a:p>
          <a:endParaRPr lang="en-US"/>
        </a:p>
      </dgm:t>
    </dgm:pt>
    <dgm:pt modelId="{F5959008-EBD4-4994-A70D-6AF04F9ECB9B}">
      <dgm:prSet phldrT="[Text]"/>
      <dgm:spPr/>
      <dgm:t>
        <a:bodyPr/>
        <a:lstStyle/>
        <a:p>
          <a:r>
            <a:rPr lang="en-US" dirty="0"/>
            <a:t>or if, CRC approves Beach Management Plan</a:t>
          </a:r>
        </a:p>
      </dgm:t>
    </dgm:pt>
    <dgm:pt modelId="{D04CE058-BF37-4858-843B-68F82E5028E8}" type="parTrans" cxnId="{BD6BABD8-0981-4759-9832-9EAAD6BA84BF}">
      <dgm:prSet/>
      <dgm:spPr/>
      <dgm:t>
        <a:bodyPr/>
        <a:lstStyle/>
        <a:p>
          <a:endParaRPr lang="en-US"/>
        </a:p>
      </dgm:t>
    </dgm:pt>
    <dgm:pt modelId="{FB20AD14-8B15-45DC-A35B-42A27D4F0825}" type="sibTrans" cxnId="{BD6BABD8-0981-4759-9832-9EAAD6BA84BF}">
      <dgm:prSet/>
      <dgm:spPr/>
      <dgm:t>
        <a:bodyPr/>
        <a:lstStyle/>
        <a:p>
          <a:endParaRPr lang="en-US"/>
        </a:p>
      </dgm:t>
    </dgm:pt>
    <dgm:pt modelId="{EF6B73D4-EAB9-4AFD-8A0C-8A0D4A1D5400}">
      <dgm:prSet phldrT="[Text]"/>
      <dgm:spPr/>
      <dgm:t>
        <a:bodyPr/>
        <a:lstStyle/>
        <a:p>
          <a:r>
            <a:rPr lang="en-US" dirty="0"/>
            <a:t>Established when beach fill project exceeds 300,000 cy</a:t>
          </a:r>
        </a:p>
      </dgm:t>
    </dgm:pt>
    <dgm:pt modelId="{B645672A-E56C-4EF2-AB7F-4129D291E96C}" type="parTrans" cxnId="{CAB9C441-4F70-46B8-80EE-C50697CE1803}">
      <dgm:prSet/>
      <dgm:spPr/>
      <dgm:t>
        <a:bodyPr/>
        <a:lstStyle/>
        <a:p>
          <a:endParaRPr lang="en-US"/>
        </a:p>
      </dgm:t>
    </dgm:pt>
    <dgm:pt modelId="{C6E552B3-CF32-4B68-8AD5-2FF834430A91}" type="sibTrans" cxnId="{CAB9C441-4F70-46B8-80EE-C50697CE1803}">
      <dgm:prSet/>
      <dgm:spPr/>
      <dgm:t>
        <a:bodyPr/>
        <a:lstStyle/>
        <a:p>
          <a:endParaRPr lang="en-US"/>
        </a:p>
      </dgm:t>
    </dgm:pt>
    <dgm:pt modelId="{8B25E487-2048-4B11-8AE0-C06D8D57B99C}">
      <dgm:prSet phldrT="[Text]"/>
      <dgm:spPr/>
      <dgm:t>
        <a:bodyPr/>
        <a:lstStyle/>
        <a:p>
          <a:r>
            <a:rPr lang="en-US" dirty="0"/>
            <a:t>Never expires</a:t>
          </a:r>
        </a:p>
      </dgm:t>
    </dgm:pt>
    <dgm:pt modelId="{A8E1D3C3-414D-4D62-BD5F-2412657B17FA}" type="parTrans" cxnId="{2F8DADA8-93D4-4825-A2E1-E21CD94B347E}">
      <dgm:prSet/>
      <dgm:spPr/>
      <dgm:t>
        <a:bodyPr/>
        <a:lstStyle/>
        <a:p>
          <a:endParaRPr lang="en-US"/>
        </a:p>
      </dgm:t>
    </dgm:pt>
    <dgm:pt modelId="{FB2F2DEB-21EB-4510-9F55-2C58E0BCB50A}" type="sibTrans" cxnId="{2F8DADA8-93D4-4825-A2E1-E21CD94B347E}">
      <dgm:prSet/>
      <dgm:spPr/>
      <dgm:t>
        <a:bodyPr/>
        <a:lstStyle/>
        <a:p>
          <a:endParaRPr lang="en-US"/>
        </a:p>
      </dgm:t>
    </dgm:pt>
    <dgm:pt modelId="{15B8187B-E61E-444B-871D-1656F40C37BD}">
      <dgm:prSet phldrT="[Text]"/>
      <dgm:spPr/>
      <dgm:t>
        <a:bodyPr/>
        <a:lstStyle/>
        <a:p>
          <a:r>
            <a:rPr lang="en-US" dirty="0"/>
            <a:t>Storm damaged vegetation</a:t>
          </a:r>
        </a:p>
      </dgm:t>
    </dgm:pt>
    <dgm:pt modelId="{480FE9A4-DDAC-47B9-A0CB-F2F5D817E566}" type="parTrans" cxnId="{C682DB88-FC43-40FA-8A79-8BD9D6CCE43B}">
      <dgm:prSet/>
      <dgm:spPr/>
      <dgm:t>
        <a:bodyPr/>
        <a:lstStyle/>
        <a:p>
          <a:endParaRPr lang="en-US"/>
        </a:p>
      </dgm:t>
    </dgm:pt>
    <dgm:pt modelId="{5813F0C1-BFBB-4EED-93A5-5B06993E698C}" type="sibTrans" cxnId="{C682DB88-FC43-40FA-8A79-8BD9D6CCE43B}">
      <dgm:prSet/>
      <dgm:spPr/>
      <dgm:t>
        <a:bodyPr/>
        <a:lstStyle/>
        <a:p>
          <a:endParaRPr lang="en-US"/>
        </a:p>
      </dgm:t>
    </dgm:pt>
    <dgm:pt modelId="{65CD770F-0E13-4F59-BFB3-F384504BA931}">
      <dgm:prSet phldrT="[Text]"/>
      <dgm:spPr/>
      <dgm:t>
        <a:bodyPr/>
        <a:lstStyle/>
        <a:p>
          <a:r>
            <a:rPr lang="en-US" dirty="0"/>
            <a:t>Unvegetated Beach AEC</a:t>
          </a:r>
        </a:p>
      </dgm:t>
    </dgm:pt>
    <dgm:pt modelId="{EA8B458F-6776-4B03-9900-E365D6A0063A}" type="parTrans" cxnId="{1637ED15-5969-4FCD-88B9-C125AF97CDBA}">
      <dgm:prSet/>
      <dgm:spPr/>
      <dgm:t>
        <a:bodyPr/>
        <a:lstStyle/>
        <a:p>
          <a:endParaRPr lang="en-US"/>
        </a:p>
      </dgm:t>
    </dgm:pt>
    <dgm:pt modelId="{568AE40F-424C-4025-B4BF-5C5F240252F7}" type="sibTrans" cxnId="{1637ED15-5969-4FCD-88B9-C125AF97CDBA}">
      <dgm:prSet/>
      <dgm:spPr/>
      <dgm:t>
        <a:bodyPr/>
        <a:lstStyle/>
        <a:p>
          <a:endParaRPr lang="en-US"/>
        </a:p>
      </dgm:t>
    </dgm:pt>
    <dgm:pt modelId="{47E7BC09-1D51-4C22-9E10-CC98DAE2522D}" type="pres">
      <dgm:prSet presAssocID="{7DF2F157-E4EC-45C6-80B5-6C1A86D73BA4}" presName="linear" presStyleCnt="0">
        <dgm:presLayoutVars>
          <dgm:dir/>
          <dgm:animLvl val="lvl"/>
          <dgm:resizeHandles val="exact"/>
        </dgm:presLayoutVars>
      </dgm:prSet>
      <dgm:spPr/>
    </dgm:pt>
    <dgm:pt modelId="{974298D7-87AA-47A2-817F-A99A47C7E732}" type="pres">
      <dgm:prSet presAssocID="{57E07BDF-BE51-47B7-8D5A-9697E756F9B4}" presName="parentLin" presStyleCnt="0"/>
      <dgm:spPr/>
    </dgm:pt>
    <dgm:pt modelId="{6C641579-1B1F-419B-8C61-C4BC8A561B89}" type="pres">
      <dgm:prSet presAssocID="{57E07BDF-BE51-47B7-8D5A-9697E756F9B4}" presName="parentLeftMargin" presStyleLbl="node1" presStyleIdx="0" presStyleCnt="3"/>
      <dgm:spPr/>
    </dgm:pt>
    <dgm:pt modelId="{F7A54762-ED7B-4F04-8A9D-1D88811854D5}" type="pres">
      <dgm:prSet presAssocID="{57E07BDF-BE51-47B7-8D5A-9697E756F9B4}" presName="parentText" presStyleLbl="node1" presStyleIdx="0" presStyleCnt="3">
        <dgm:presLayoutVars>
          <dgm:chMax val="0"/>
          <dgm:bulletEnabled val="1"/>
        </dgm:presLayoutVars>
      </dgm:prSet>
      <dgm:spPr/>
    </dgm:pt>
    <dgm:pt modelId="{F2FE05A9-E8C2-460F-9F3F-49117F556163}" type="pres">
      <dgm:prSet presAssocID="{57E07BDF-BE51-47B7-8D5A-9697E756F9B4}" presName="negativeSpace" presStyleCnt="0"/>
      <dgm:spPr/>
    </dgm:pt>
    <dgm:pt modelId="{6686B337-CE63-4CEC-8CE2-EB8C7440D0F4}" type="pres">
      <dgm:prSet presAssocID="{57E07BDF-BE51-47B7-8D5A-9697E756F9B4}" presName="childText" presStyleLbl="conFgAcc1" presStyleIdx="0" presStyleCnt="3">
        <dgm:presLayoutVars>
          <dgm:bulletEnabled val="1"/>
        </dgm:presLayoutVars>
      </dgm:prSet>
      <dgm:spPr/>
    </dgm:pt>
    <dgm:pt modelId="{E84C68CB-8420-4FFB-B3AF-0DE012E50DBF}" type="pres">
      <dgm:prSet presAssocID="{CBF40E15-C419-4751-8896-68981A5D19E4}" presName="spaceBetweenRectangles" presStyleCnt="0"/>
      <dgm:spPr/>
    </dgm:pt>
    <dgm:pt modelId="{EEEF3EA9-F224-4AB1-B35E-C1D52F0A165E}" type="pres">
      <dgm:prSet presAssocID="{17CA93E8-2126-4E7B-8452-03D14DFA2850}" presName="parentLin" presStyleCnt="0"/>
      <dgm:spPr/>
    </dgm:pt>
    <dgm:pt modelId="{87865A7A-8BC1-45A0-9843-F9667AC0345A}" type="pres">
      <dgm:prSet presAssocID="{17CA93E8-2126-4E7B-8452-03D14DFA2850}" presName="parentLeftMargin" presStyleLbl="node1" presStyleIdx="0" presStyleCnt="3"/>
      <dgm:spPr/>
    </dgm:pt>
    <dgm:pt modelId="{0163117A-F78F-4293-BDFE-92726D7F350E}" type="pres">
      <dgm:prSet presAssocID="{17CA93E8-2126-4E7B-8452-03D14DFA2850}" presName="parentText" presStyleLbl="node1" presStyleIdx="1" presStyleCnt="3">
        <dgm:presLayoutVars>
          <dgm:chMax val="0"/>
          <dgm:bulletEnabled val="1"/>
        </dgm:presLayoutVars>
      </dgm:prSet>
      <dgm:spPr/>
    </dgm:pt>
    <dgm:pt modelId="{3E47A010-6547-4913-8446-53E257720E3A}" type="pres">
      <dgm:prSet presAssocID="{17CA93E8-2126-4E7B-8452-03D14DFA2850}" presName="negativeSpace" presStyleCnt="0"/>
      <dgm:spPr/>
    </dgm:pt>
    <dgm:pt modelId="{3D0D6E6A-EE3E-4464-AF36-78B512196D7A}" type="pres">
      <dgm:prSet presAssocID="{17CA93E8-2126-4E7B-8452-03D14DFA2850}" presName="childText" presStyleLbl="conFgAcc1" presStyleIdx="1" presStyleCnt="3">
        <dgm:presLayoutVars>
          <dgm:bulletEnabled val="1"/>
        </dgm:presLayoutVars>
      </dgm:prSet>
      <dgm:spPr/>
    </dgm:pt>
    <dgm:pt modelId="{046C8CCE-6A67-4F3B-8175-622E02F0F1D1}" type="pres">
      <dgm:prSet presAssocID="{38E249FC-4B6F-4CE8-942F-F0D8E6E6ABEC}" presName="spaceBetweenRectangles" presStyleCnt="0"/>
      <dgm:spPr/>
    </dgm:pt>
    <dgm:pt modelId="{22FF4AE3-BC0E-48B1-B914-3BFC31F952C7}" type="pres">
      <dgm:prSet presAssocID="{91855B05-E3E0-49A2-8447-A7B7F3A49446}" presName="parentLin" presStyleCnt="0"/>
      <dgm:spPr/>
    </dgm:pt>
    <dgm:pt modelId="{645CF85D-B63E-4880-BD8D-9C4FDDD168D6}" type="pres">
      <dgm:prSet presAssocID="{91855B05-E3E0-49A2-8447-A7B7F3A49446}" presName="parentLeftMargin" presStyleLbl="node1" presStyleIdx="1" presStyleCnt="3"/>
      <dgm:spPr/>
    </dgm:pt>
    <dgm:pt modelId="{DB8A8432-EDED-4630-8950-F26970CC2916}" type="pres">
      <dgm:prSet presAssocID="{91855B05-E3E0-49A2-8447-A7B7F3A49446}" presName="parentText" presStyleLbl="node1" presStyleIdx="2" presStyleCnt="3">
        <dgm:presLayoutVars>
          <dgm:chMax val="0"/>
          <dgm:bulletEnabled val="1"/>
        </dgm:presLayoutVars>
      </dgm:prSet>
      <dgm:spPr/>
    </dgm:pt>
    <dgm:pt modelId="{674A6A58-525B-4691-B0AC-170A5C850699}" type="pres">
      <dgm:prSet presAssocID="{91855B05-E3E0-49A2-8447-A7B7F3A49446}" presName="negativeSpace" presStyleCnt="0"/>
      <dgm:spPr/>
    </dgm:pt>
    <dgm:pt modelId="{B29103D5-1376-47A2-A67B-3204AA82FE9D}" type="pres">
      <dgm:prSet presAssocID="{91855B05-E3E0-49A2-8447-A7B7F3A49446}" presName="childText" presStyleLbl="conFgAcc1" presStyleIdx="2" presStyleCnt="3">
        <dgm:presLayoutVars>
          <dgm:bulletEnabled val="1"/>
        </dgm:presLayoutVars>
      </dgm:prSet>
      <dgm:spPr/>
    </dgm:pt>
  </dgm:ptLst>
  <dgm:cxnLst>
    <dgm:cxn modelId="{B58F030B-CC24-4CAA-8F9D-0C4A53D48923}" type="presOf" srcId="{17CA93E8-2126-4E7B-8452-03D14DFA2850}" destId="{87865A7A-8BC1-45A0-9843-F9667AC0345A}" srcOrd="0" destOrd="0" presId="urn:microsoft.com/office/officeart/2005/8/layout/list1"/>
    <dgm:cxn modelId="{33273C0F-7E6E-4FC3-B950-638F2373AB44}" type="presOf" srcId="{17CA93E8-2126-4E7B-8452-03D14DFA2850}" destId="{0163117A-F78F-4293-BDFE-92726D7F350E}" srcOrd="1" destOrd="0" presId="urn:microsoft.com/office/officeart/2005/8/layout/list1"/>
    <dgm:cxn modelId="{1637ED15-5969-4FCD-88B9-C125AF97CDBA}" srcId="{91855B05-E3E0-49A2-8447-A7B7F3A49446}" destId="{65CD770F-0E13-4F59-BFB3-F384504BA931}" srcOrd="0" destOrd="0" parTransId="{EA8B458F-6776-4B03-9900-E365D6A0063A}" sibTransId="{568AE40F-424C-4025-B4BF-5C5F240252F7}"/>
    <dgm:cxn modelId="{7CDDEA17-F61E-4948-834A-8EF6FCAEFF1E}" type="presOf" srcId="{15B8187B-E61E-444B-871D-1656F40C37BD}" destId="{B29103D5-1376-47A2-A67B-3204AA82FE9D}" srcOrd="0" destOrd="1" presId="urn:microsoft.com/office/officeart/2005/8/layout/list1"/>
    <dgm:cxn modelId="{83D8CC18-5DC0-478A-8250-2362BCB4AE91}" srcId="{57E07BDF-BE51-47B7-8D5A-9697E756F9B4}" destId="{A3757F24-679F-4238-8358-15458BC90FC3}" srcOrd="0" destOrd="0" parTransId="{57E39E7B-2229-4736-9FE1-03908678AE04}" sibTransId="{7D9E9E73-ADEE-471E-9240-7405021D3EAF}"/>
    <dgm:cxn modelId="{88A58625-16F7-4C54-9EAF-995893D3D6C6}" type="presOf" srcId="{F5959008-EBD4-4994-A70D-6AF04F9ECB9B}" destId="{6686B337-CE63-4CEC-8CE2-EB8C7440D0F4}" srcOrd="0" destOrd="1" presId="urn:microsoft.com/office/officeart/2005/8/layout/list1"/>
    <dgm:cxn modelId="{CAB9C441-4F70-46B8-80EE-C50697CE1803}" srcId="{17CA93E8-2126-4E7B-8452-03D14DFA2850}" destId="{EF6B73D4-EAB9-4AFD-8A0C-8A0D4A1D5400}" srcOrd="0" destOrd="0" parTransId="{B645672A-E56C-4EF2-AB7F-4129D291E96C}" sibTransId="{C6E552B3-CF32-4B68-8AD5-2FF834430A91}"/>
    <dgm:cxn modelId="{71BDE446-21EB-489F-899B-B492AA062294}" type="presOf" srcId="{91855B05-E3E0-49A2-8447-A7B7F3A49446}" destId="{DB8A8432-EDED-4630-8950-F26970CC2916}" srcOrd="1" destOrd="0" presId="urn:microsoft.com/office/officeart/2005/8/layout/list1"/>
    <dgm:cxn modelId="{F5975655-F5ED-4C7D-90AD-7E4062D09F48}" type="presOf" srcId="{8B25E487-2048-4B11-8AE0-C06D8D57B99C}" destId="{3D0D6E6A-EE3E-4464-AF36-78B512196D7A}" srcOrd="0" destOrd="1" presId="urn:microsoft.com/office/officeart/2005/8/layout/list1"/>
    <dgm:cxn modelId="{B545ED81-5CD1-4046-859B-8C0B62F43FDF}" srcId="{7DF2F157-E4EC-45C6-80B5-6C1A86D73BA4}" destId="{17CA93E8-2126-4E7B-8452-03D14DFA2850}" srcOrd="1" destOrd="0" parTransId="{9FEA99DF-C4A8-4ED6-9E9E-A3DB74FE3152}" sibTransId="{38E249FC-4B6F-4CE8-942F-F0D8E6E6ABEC}"/>
    <dgm:cxn modelId="{7402F287-BC24-4EC9-95C2-23895B80E70F}" type="presOf" srcId="{91855B05-E3E0-49A2-8447-A7B7F3A49446}" destId="{645CF85D-B63E-4880-BD8D-9C4FDDD168D6}" srcOrd="0" destOrd="0" presId="urn:microsoft.com/office/officeart/2005/8/layout/list1"/>
    <dgm:cxn modelId="{C682DB88-FC43-40FA-8A79-8BD9D6CCE43B}" srcId="{91855B05-E3E0-49A2-8447-A7B7F3A49446}" destId="{15B8187B-E61E-444B-871D-1656F40C37BD}" srcOrd="1" destOrd="0" parTransId="{480FE9A4-DDAC-47B9-A0CB-F2F5D817E566}" sibTransId="{5813F0C1-BFBB-4EED-93A5-5B06993E698C}"/>
    <dgm:cxn modelId="{CEF49B9B-8858-449A-91E1-F0317B50FCEE}" type="presOf" srcId="{EF6B73D4-EAB9-4AFD-8A0C-8A0D4A1D5400}" destId="{3D0D6E6A-EE3E-4464-AF36-78B512196D7A}" srcOrd="0" destOrd="0" presId="urn:microsoft.com/office/officeart/2005/8/layout/list1"/>
    <dgm:cxn modelId="{2F8DADA8-93D4-4825-A2E1-E21CD94B347E}" srcId="{17CA93E8-2126-4E7B-8452-03D14DFA2850}" destId="{8B25E487-2048-4B11-8AE0-C06D8D57B99C}" srcOrd="1" destOrd="0" parTransId="{A8E1D3C3-414D-4D62-BD5F-2412657B17FA}" sibTransId="{FB2F2DEB-21EB-4510-9F55-2C58E0BCB50A}"/>
    <dgm:cxn modelId="{0A1E60D1-C82F-4683-8D6B-6C7E08BE5104}" srcId="{7DF2F157-E4EC-45C6-80B5-6C1A86D73BA4}" destId="{57E07BDF-BE51-47B7-8D5A-9697E756F9B4}" srcOrd="0" destOrd="0" parTransId="{96253694-561F-4C53-B4D2-1BD6A3FC1865}" sibTransId="{CBF40E15-C419-4751-8896-68981A5D19E4}"/>
    <dgm:cxn modelId="{508267D1-17FE-40CF-A38D-2DBD1B950B16}" type="presOf" srcId="{65CD770F-0E13-4F59-BFB3-F384504BA931}" destId="{B29103D5-1376-47A2-A67B-3204AA82FE9D}" srcOrd="0" destOrd="0" presId="urn:microsoft.com/office/officeart/2005/8/layout/list1"/>
    <dgm:cxn modelId="{4D65E1D4-4D31-4916-A9F2-92639C9E2A5B}" srcId="{7DF2F157-E4EC-45C6-80B5-6C1A86D73BA4}" destId="{91855B05-E3E0-49A2-8447-A7B7F3A49446}" srcOrd="2" destOrd="0" parTransId="{03B7BB83-EB5A-4ED4-88C7-4B047F36E440}" sibTransId="{FF41D593-96CB-40E3-8F3F-7842F8FA8CB8}"/>
    <dgm:cxn modelId="{C2C9A2D6-405B-43CD-BC5A-163990C7701F}" type="presOf" srcId="{57E07BDF-BE51-47B7-8D5A-9697E756F9B4}" destId="{F7A54762-ED7B-4F04-8A9D-1D88811854D5}" srcOrd="1" destOrd="0" presId="urn:microsoft.com/office/officeart/2005/8/layout/list1"/>
    <dgm:cxn modelId="{BD6BABD8-0981-4759-9832-9EAAD6BA84BF}" srcId="{57E07BDF-BE51-47B7-8D5A-9697E756F9B4}" destId="{F5959008-EBD4-4994-A70D-6AF04F9ECB9B}" srcOrd="1" destOrd="0" parTransId="{D04CE058-BF37-4858-843B-68F82E5028E8}" sibTransId="{FB20AD14-8B15-45DC-A35B-42A27D4F0825}"/>
    <dgm:cxn modelId="{E94109DB-CF82-4C29-B1D0-AE2E9342E315}" type="presOf" srcId="{57E07BDF-BE51-47B7-8D5A-9697E756F9B4}" destId="{6C641579-1B1F-419B-8C61-C4BC8A561B89}" srcOrd="0" destOrd="0" presId="urn:microsoft.com/office/officeart/2005/8/layout/list1"/>
    <dgm:cxn modelId="{3EF510DC-4B21-4C7F-9F38-EA1BCCAEAF6E}" type="presOf" srcId="{A3757F24-679F-4238-8358-15458BC90FC3}" destId="{6686B337-CE63-4CEC-8CE2-EB8C7440D0F4}" srcOrd="0" destOrd="0" presId="urn:microsoft.com/office/officeart/2005/8/layout/list1"/>
    <dgm:cxn modelId="{64160FF2-B702-4A83-9A30-9415CEA2DEBC}" type="presOf" srcId="{7DF2F157-E4EC-45C6-80B5-6C1A86D73BA4}" destId="{47E7BC09-1D51-4C22-9E10-CC98DAE2522D}" srcOrd="0" destOrd="0" presId="urn:microsoft.com/office/officeart/2005/8/layout/list1"/>
    <dgm:cxn modelId="{86B1EFA1-47AE-45D1-800C-56CB4EEF3DC6}" type="presParOf" srcId="{47E7BC09-1D51-4C22-9E10-CC98DAE2522D}" destId="{974298D7-87AA-47A2-817F-A99A47C7E732}" srcOrd="0" destOrd="0" presId="urn:microsoft.com/office/officeart/2005/8/layout/list1"/>
    <dgm:cxn modelId="{86CF3463-38B0-4E77-AF7C-CD9AEC43AB92}" type="presParOf" srcId="{974298D7-87AA-47A2-817F-A99A47C7E732}" destId="{6C641579-1B1F-419B-8C61-C4BC8A561B89}" srcOrd="0" destOrd="0" presId="urn:microsoft.com/office/officeart/2005/8/layout/list1"/>
    <dgm:cxn modelId="{D143EFE1-41F6-4B87-852F-4E0790D6FB16}" type="presParOf" srcId="{974298D7-87AA-47A2-817F-A99A47C7E732}" destId="{F7A54762-ED7B-4F04-8A9D-1D88811854D5}" srcOrd="1" destOrd="0" presId="urn:microsoft.com/office/officeart/2005/8/layout/list1"/>
    <dgm:cxn modelId="{FF65E9A5-FA0A-4F85-8007-93FF34575745}" type="presParOf" srcId="{47E7BC09-1D51-4C22-9E10-CC98DAE2522D}" destId="{F2FE05A9-E8C2-460F-9F3F-49117F556163}" srcOrd="1" destOrd="0" presId="urn:microsoft.com/office/officeart/2005/8/layout/list1"/>
    <dgm:cxn modelId="{8DD78B28-B3F5-45B2-8A8E-F6A451F381F5}" type="presParOf" srcId="{47E7BC09-1D51-4C22-9E10-CC98DAE2522D}" destId="{6686B337-CE63-4CEC-8CE2-EB8C7440D0F4}" srcOrd="2" destOrd="0" presId="urn:microsoft.com/office/officeart/2005/8/layout/list1"/>
    <dgm:cxn modelId="{5E422193-6A77-4188-A5C6-EBDB913B09A6}" type="presParOf" srcId="{47E7BC09-1D51-4C22-9E10-CC98DAE2522D}" destId="{E84C68CB-8420-4FFB-B3AF-0DE012E50DBF}" srcOrd="3" destOrd="0" presId="urn:microsoft.com/office/officeart/2005/8/layout/list1"/>
    <dgm:cxn modelId="{AA6EC1F6-972D-4A18-A448-6948EA4DE2AB}" type="presParOf" srcId="{47E7BC09-1D51-4C22-9E10-CC98DAE2522D}" destId="{EEEF3EA9-F224-4AB1-B35E-C1D52F0A165E}" srcOrd="4" destOrd="0" presId="urn:microsoft.com/office/officeart/2005/8/layout/list1"/>
    <dgm:cxn modelId="{A8C0352D-BD11-4578-BFA9-A5F09C79275B}" type="presParOf" srcId="{EEEF3EA9-F224-4AB1-B35E-C1D52F0A165E}" destId="{87865A7A-8BC1-45A0-9843-F9667AC0345A}" srcOrd="0" destOrd="0" presId="urn:microsoft.com/office/officeart/2005/8/layout/list1"/>
    <dgm:cxn modelId="{DDE96E85-7556-43FF-8BE4-E55B72E84409}" type="presParOf" srcId="{EEEF3EA9-F224-4AB1-B35E-C1D52F0A165E}" destId="{0163117A-F78F-4293-BDFE-92726D7F350E}" srcOrd="1" destOrd="0" presId="urn:microsoft.com/office/officeart/2005/8/layout/list1"/>
    <dgm:cxn modelId="{9E56179B-7974-44E5-A19B-4697B4309D0A}" type="presParOf" srcId="{47E7BC09-1D51-4C22-9E10-CC98DAE2522D}" destId="{3E47A010-6547-4913-8446-53E257720E3A}" srcOrd="5" destOrd="0" presId="urn:microsoft.com/office/officeart/2005/8/layout/list1"/>
    <dgm:cxn modelId="{5F5C646D-CB99-4E53-878D-63FEB91C77F6}" type="presParOf" srcId="{47E7BC09-1D51-4C22-9E10-CC98DAE2522D}" destId="{3D0D6E6A-EE3E-4464-AF36-78B512196D7A}" srcOrd="6" destOrd="0" presId="urn:microsoft.com/office/officeart/2005/8/layout/list1"/>
    <dgm:cxn modelId="{1D6CE53B-5CEC-4195-96A0-65A70FC36841}" type="presParOf" srcId="{47E7BC09-1D51-4C22-9E10-CC98DAE2522D}" destId="{046C8CCE-6A67-4F3B-8175-622E02F0F1D1}" srcOrd="7" destOrd="0" presId="urn:microsoft.com/office/officeart/2005/8/layout/list1"/>
    <dgm:cxn modelId="{759E3AAC-050D-4E2D-805F-487B02C950EA}" type="presParOf" srcId="{47E7BC09-1D51-4C22-9E10-CC98DAE2522D}" destId="{22FF4AE3-BC0E-48B1-B914-3BFC31F952C7}" srcOrd="8" destOrd="0" presId="urn:microsoft.com/office/officeart/2005/8/layout/list1"/>
    <dgm:cxn modelId="{AECDBF38-62E5-465C-B869-F77B42B2256A}" type="presParOf" srcId="{22FF4AE3-BC0E-48B1-B914-3BFC31F952C7}" destId="{645CF85D-B63E-4880-BD8D-9C4FDDD168D6}" srcOrd="0" destOrd="0" presId="urn:microsoft.com/office/officeart/2005/8/layout/list1"/>
    <dgm:cxn modelId="{23B8968F-C914-43A3-988F-8E357D96164D}" type="presParOf" srcId="{22FF4AE3-BC0E-48B1-B914-3BFC31F952C7}" destId="{DB8A8432-EDED-4630-8950-F26970CC2916}" srcOrd="1" destOrd="0" presId="urn:microsoft.com/office/officeart/2005/8/layout/list1"/>
    <dgm:cxn modelId="{8512D889-ECC9-4095-AD82-F68C9B72140C}" type="presParOf" srcId="{47E7BC09-1D51-4C22-9E10-CC98DAE2522D}" destId="{674A6A58-525B-4691-B0AC-170A5C850699}" srcOrd="9" destOrd="0" presId="urn:microsoft.com/office/officeart/2005/8/layout/list1"/>
    <dgm:cxn modelId="{0A27391B-EFED-4CD2-8D86-681CA2472065}" type="presParOf" srcId="{47E7BC09-1D51-4C22-9E10-CC98DAE2522D}" destId="{B29103D5-1376-47A2-A67B-3204AA82FE9D}"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14FBA1-7C79-4D6F-88AE-C39598673FEE}"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US"/>
        </a:p>
      </dgm:t>
    </dgm:pt>
    <dgm:pt modelId="{C727C19A-C88F-400B-967C-6C4BBF4A4037}">
      <dgm:prSet phldrT="[Text]"/>
      <dgm:spPr/>
      <dgm:t>
        <a:bodyPr/>
        <a:lstStyle/>
        <a:p>
          <a:pPr>
            <a:buAutoNum type="arabicPeriod"/>
          </a:pPr>
          <a:r>
            <a:rPr lang="en-US" b="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Self-education</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5AAFC3C0-35E2-4EFE-8DE8-A9D3F4FF7487}" type="parTrans" cxnId="{B8931EEF-AE7C-4A70-A7DF-0C07242ECBA9}">
      <dgm:prSet/>
      <dgm:spPr/>
      <dgm:t>
        <a:bodyPr/>
        <a:lstStyle/>
        <a:p>
          <a:endParaRPr lang="en-US"/>
        </a:p>
      </dgm:t>
    </dgm:pt>
    <dgm:pt modelId="{CB3330BE-4AE6-40CB-9C8A-52527D3245F6}" type="sibTrans" cxnId="{B8931EEF-AE7C-4A70-A7DF-0C07242ECBA9}">
      <dgm:prSet/>
      <dgm:spPr/>
      <dgm:t>
        <a:bodyPr/>
        <a:lstStyle/>
        <a:p>
          <a:endParaRPr lang="en-US"/>
        </a:p>
      </dgm:t>
    </dgm:pt>
    <dgm:pt modelId="{E218BF78-1CBB-49E5-BFC4-F55F4E1A28A1}">
      <dgm:prSet/>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Evaluation of management techniques</a:t>
          </a:r>
        </a:p>
      </dgm:t>
    </dgm:pt>
    <dgm:pt modelId="{CB824FCA-CEAE-44EC-A995-8B4AC0AF7844}" type="parTrans" cxnId="{299D8743-40A8-4F96-A0BE-F2CD99D792ED}">
      <dgm:prSet/>
      <dgm:spPr/>
      <dgm:t>
        <a:bodyPr/>
        <a:lstStyle/>
        <a:p>
          <a:endParaRPr lang="en-US"/>
        </a:p>
      </dgm:t>
    </dgm:pt>
    <dgm:pt modelId="{B7202F32-D9AF-48DF-A479-6441758AFA0A}" type="sibTrans" cxnId="{299D8743-40A8-4F96-A0BE-F2CD99D792ED}">
      <dgm:prSet/>
      <dgm:spPr/>
      <dgm:t>
        <a:bodyPr/>
        <a:lstStyle/>
        <a:p>
          <a:endParaRPr lang="en-US"/>
        </a:p>
      </dgm:t>
    </dgm:pt>
    <dgm:pt modelId="{AB3ED780-0593-4294-ACB3-7BDB62DD84A1}">
      <dgm:prSet/>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Inventory of data and information</a:t>
          </a:r>
        </a:p>
      </dgm:t>
    </dgm:pt>
    <dgm:pt modelId="{2E567DAF-A68F-4EEF-A2D5-27760D4C01F7}" type="parTrans" cxnId="{48C9CDF5-CCCA-481B-91CF-14D2FF0CBBA2}">
      <dgm:prSet/>
      <dgm:spPr/>
      <dgm:t>
        <a:bodyPr/>
        <a:lstStyle/>
        <a:p>
          <a:endParaRPr lang="en-US"/>
        </a:p>
      </dgm:t>
    </dgm:pt>
    <dgm:pt modelId="{4A19DC3A-C5A6-467E-BE8D-1A80A3791C70}" type="sibTrans" cxnId="{48C9CDF5-CCCA-481B-91CF-14D2FF0CBBA2}">
      <dgm:prSet/>
      <dgm:spPr/>
      <dgm:t>
        <a:bodyPr/>
        <a:lstStyle/>
        <a:p>
          <a:endParaRPr lang="en-US"/>
        </a:p>
      </dgm:t>
    </dgm:pt>
    <dgm:pt modelId="{F26E6A38-8FCF-4897-A24A-E0C38460782F}">
      <dgm:prSet/>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Development of consensus on clear objectives</a:t>
          </a:r>
        </a:p>
      </dgm:t>
    </dgm:pt>
    <dgm:pt modelId="{4BF9899C-A357-404D-AF95-4AA32601F2CB}" type="parTrans" cxnId="{C352D846-B84F-4082-AF28-11CDDEED77ED}">
      <dgm:prSet/>
      <dgm:spPr/>
      <dgm:t>
        <a:bodyPr/>
        <a:lstStyle/>
        <a:p>
          <a:endParaRPr lang="en-US"/>
        </a:p>
      </dgm:t>
    </dgm:pt>
    <dgm:pt modelId="{28E5B948-80AA-4DB8-A7EE-BCC8A57E464A}" type="sibTrans" cxnId="{C352D846-B84F-4082-AF28-11CDDEED77ED}">
      <dgm:prSet/>
      <dgm:spPr/>
      <dgm:t>
        <a:bodyPr/>
        <a:lstStyle/>
        <a:p>
          <a:endParaRPr lang="en-US"/>
        </a:p>
      </dgm:t>
    </dgm:pt>
    <dgm:pt modelId="{3DA7BE58-46E5-4EA9-9AE8-279F74AC63ED}">
      <dgm:prSet/>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Commitment of a process that includes public input and reassessment and fine tuning throughout the time it took to put the program in place</a:t>
          </a:r>
        </a:p>
      </dgm:t>
    </dgm:pt>
    <dgm:pt modelId="{840709A5-F2AD-49C6-8357-6D05504CB57C}" type="parTrans" cxnId="{1203E284-184E-44BD-BA5C-1C450D13AE1D}">
      <dgm:prSet/>
      <dgm:spPr/>
      <dgm:t>
        <a:bodyPr/>
        <a:lstStyle/>
        <a:p>
          <a:endParaRPr lang="en-US"/>
        </a:p>
      </dgm:t>
    </dgm:pt>
    <dgm:pt modelId="{010C8B21-C06D-4329-B00E-163C40290F81}" type="sibTrans" cxnId="{1203E284-184E-44BD-BA5C-1C450D13AE1D}">
      <dgm:prSet/>
      <dgm:spPr/>
      <dgm:t>
        <a:bodyPr/>
        <a:lstStyle/>
        <a:p>
          <a:endParaRPr lang="en-US"/>
        </a:p>
      </dgm:t>
    </dgm:pt>
    <dgm:pt modelId="{5F266ABC-7622-45B5-975C-9BC1636F52F7}" type="pres">
      <dgm:prSet presAssocID="{9814FBA1-7C79-4D6F-88AE-C39598673FEE}" presName="Name0" presStyleCnt="0">
        <dgm:presLayoutVars>
          <dgm:dir/>
        </dgm:presLayoutVars>
      </dgm:prSet>
      <dgm:spPr/>
    </dgm:pt>
    <dgm:pt modelId="{562F77E5-B3DF-40FD-873F-7D1D865211C4}" type="pres">
      <dgm:prSet presAssocID="{C727C19A-C88F-400B-967C-6C4BBF4A4037}" presName="noChildren" presStyleCnt="0"/>
      <dgm:spPr/>
    </dgm:pt>
    <dgm:pt modelId="{5716C698-4326-4733-A938-4572CCB27570}" type="pres">
      <dgm:prSet presAssocID="{C727C19A-C88F-400B-967C-6C4BBF4A4037}" presName="gap" presStyleCnt="0"/>
      <dgm:spPr/>
    </dgm:pt>
    <dgm:pt modelId="{46069FBD-029F-447E-A212-CE9F05B52EB7}" type="pres">
      <dgm:prSet presAssocID="{C727C19A-C88F-400B-967C-6C4BBF4A4037}" presName="medCircle2" presStyleLbl="vennNode1" presStyleIdx="0" presStyleCnt="5"/>
      <dgm:spPr/>
    </dgm:pt>
    <dgm:pt modelId="{E1AFD767-E821-44D2-8A53-385E6BAC78AF}" type="pres">
      <dgm:prSet presAssocID="{C727C19A-C88F-400B-967C-6C4BBF4A4037}" presName="txLvlOnly1" presStyleLbl="revTx" presStyleIdx="0" presStyleCnt="5"/>
      <dgm:spPr/>
    </dgm:pt>
    <dgm:pt modelId="{D786A47C-ABAA-42A6-9BE9-6703353BFFAA}" type="pres">
      <dgm:prSet presAssocID="{E218BF78-1CBB-49E5-BFC4-F55F4E1A28A1}" presName="noChildren" presStyleCnt="0"/>
      <dgm:spPr/>
    </dgm:pt>
    <dgm:pt modelId="{4E861C37-D905-4480-8B95-57E5F54A821F}" type="pres">
      <dgm:prSet presAssocID="{E218BF78-1CBB-49E5-BFC4-F55F4E1A28A1}" presName="gap" presStyleCnt="0"/>
      <dgm:spPr/>
    </dgm:pt>
    <dgm:pt modelId="{6BA52855-FBE3-4A0C-AED5-1024831B909D}" type="pres">
      <dgm:prSet presAssocID="{E218BF78-1CBB-49E5-BFC4-F55F4E1A28A1}" presName="medCircle2" presStyleLbl="vennNode1" presStyleIdx="1" presStyleCnt="5"/>
      <dgm:spPr/>
    </dgm:pt>
    <dgm:pt modelId="{672A24CA-78E4-4706-9270-F59482454926}" type="pres">
      <dgm:prSet presAssocID="{E218BF78-1CBB-49E5-BFC4-F55F4E1A28A1}" presName="txLvlOnly1" presStyleLbl="revTx" presStyleIdx="1" presStyleCnt="5"/>
      <dgm:spPr/>
    </dgm:pt>
    <dgm:pt modelId="{17313A72-8751-4CD1-8777-E015D326E2FF}" type="pres">
      <dgm:prSet presAssocID="{AB3ED780-0593-4294-ACB3-7BDB62DD84A1}" presName="noChildren" presStyleCnt="0"/>
      <dgm:spPr/>
    </dgm:pt>
    <dgm:pt modelId="{209F306A-A88B-43E6-AA02-761DF3565216}" type="pres">
      <dgm:prSet presAssocID="{AB3ED780-0593-4294-ACB3-7BDB62DD84A1}" presName="gap" presStyleCnt="0"/>
      <dgm:spPr/>
    </dgm:pt>
    <dgm:pt modelId="{383F786D-F523-4049-BA4E-26C37F9F2996}" type="pres">
      <dgm:prSet presAssocID="{AB3ED780-0593-4294-ACB3-7BDB62DD84A1}" presName="medCircle2" presStyleLbl="vennNode1" presStyleIdx="2" presStyleCnt="5"/>
      <dgm:spPr/>
    </dgm:pt>
    <dgm:pt modelId="{D53CE3DB-E1AC-464E-8204-9D5836E38959}" type="pres">
      <dgm:prSet presAssocID="{AB3ED780-0593-4294-ACB3-7BDB62DD84A1}" presName="txLvlOnly1" presStyleLbl="revTx" presStyleIdx="2" presStyleCnt="5"/>
      <dgm:spPr/>
    </dgm:pt>
    <dgm:pt modelId="{9212D134-0726-4832-BD32-5532E1A42181}" type="pres">
      <dgm:prSet presAssocID="{F26E6A38-8FCF-4897-A24A-E0C38460782F}" presName="noChildren" presStyleCnt="0"/>
      <dgm:spPr/>
    </dgm:pt>
    <dgm:pt modelId="{59BEA200-564C-4BF5-8409-F14FEBD16C20}" type="pres">
      <dgm:prSet presAssocID="{F26E6A38-8FCF-4897-A24A-E0C38460782F}" presName="gap" presStyleCnt="0"/>
      <dgm:spPr/>
    </dgm:pt>
    <dgm:pt modelId="{F202D9E7-2E50-41AB-9E96-0DC057CAB9E4}" type="pres">
      <dgm:prSet presAssocID="{F26E6A38-8FCF-4897-A24A-E0C38460782F}" presName="medCircle2" presStyleLbl="vennNode1" presStyleIdx="3" presStyleCnt="5"/>
      <dgm:spPr/>
    </dgm:pt>
    <dgm:pt modelId="{83F158B1-9232-4F1F-9C30-A76168E5F139}" type="pres">
      <dgm:prSet presAssocID="{F26E6A38-8FCF-4897-A24A-E0C38460782F}" presName="txLvlOnly1" presStyleLbl="revTx" presStyleIdx="3" presStyleCnt="5"/>
      <dgm:spPr/>
    </dgm:pt>
    <dgm:pt modelId="{249877F0-A7DA-4D90-B072-4CCD1686F48A}" type="pres">
      <dgm:prSet presAssocID="{3DA7BE58-46E5-4EA9-9AE8-279F74AC63ED}" presName="noChildren" presStyleCnt="0"/>
      <dgm:spPr/>
    </dgm:pt>
    <dgm:pt modelId="{6F9E8668-37B3-4755-82E1-507A8C08E70D}" type="pres">
      <dgm:prSet presAssocID="{3DA7BE58-46E5-4EA9-9AE8-279F74AC63ED}" presName="gap" presStyleCnt="0"/>
      <dgm:spPr/>
    </dgm:pt>
    <dgm:pt modelId="{D331BD8D-8759-47F3-A702-8BD1A154D9A6}" type="pres">
      <dgm:prSet presAssocID="{3DA7BE58-46E5-4EA9-9AE8-279F74AC63ED}" presName="medCircle2" presStyleLbl="vennNode1" presStyleIdx="4" presStyleCnt="5"/>
      <dgm:spPr/>
    </dgm:pt>
    <dgm:pt modelId="{21617954-D61D-41F5-8916-793DE5D24F20}" type="pres">
      <dgm:prSet presAssocID="{3DA7BE58-46E5-4EA9-9AE8-279F74AC63ED}" presName="txLvlOnly1" presStyleLbl="revTx" presStyleIdx="4" presStyleCnt="5"/>
      <dgm:spPr/>
    </dgm:pt>
  </dgm:ptLst>
  <dgm:cxnLst>
    <dgm:cxn modelId="{5A54E002-4775-4216-A4B5-E74B66F9E1D5}" type="presOf" srcId="{AB3ED780-0593-4294-ACB3-7BDB62DD84A1}" destId="{D53CE3DB-E1AC-464E-8204-9D5836E38959}" srcOrd="0" destOrd="0" presId="urn:microsoft.com/office/officeart/2008/layout/VerticalCircleList"/>
    <dgm:cxn modelId="{F9BB9A5B-3969-47E1-9513-065F110F89DF}" type="presOf" srcId="{C727C19A-C88F-400B-967C-6C4BBF4A4037}" destId="{E1AFD767-E821-44D2-8A53-385E6BAC78AF}" srcOrd="0" destOrd="0" presId="urn:microsoft.com/office/officeart/2008/layout/VerticalCircleList"/>
    <dgm:cxn modelId="{299D8743-40A8-4F96-A0BE-F2CD99D792ED}" srcId="{9814FBA1-7C79-4D6F-88AE-C39598673FEE}" destId="{E218BF78-1CBB-49E5-BFC4-F55F4E1A28A1}" srcOrd="1" destOrd="0" parTransId="{CB824FCA-CEAE-44EC-A995-8B4AC0AF7844}" sibTransId="{B7202F32-D9AF-48DF-A479-6441758AFA0A}"/>
    <dgm:cxn modelId="{C352D846-B84F-4082-AF28-11CDDEED77ED}" srcId="{9814FBA1-7C79-4D6F-88AE-C39598673FEE}" destId="{F26E6A38-8FCF-4897-A24A-E0C38460782F}" srcOrd="3" destOrd="0" parTransId="{4BF9899C-A357-404D-AF95-4AA32601F2CB}" sibTransId="{28E5B948-80AA-4DB8-A7EE-BCC8A57E464A}"/>
    <dgm:cxn modelId="{1203E284-184E-44BD-BA5C-1C450D13AE1D}" srcId="{9814FBA1-7C79-4D6F-88AE-C39598673FEE}" destId="{3DA7BE58-46E5-4EA9-9AE8-279F74AC63ED}" srcOrd="4" destOrd="0" parTransId="{840709A5-F2AD-49C6-8357-6D05504CB57C}" sibTransId="{010C8B21-C06D-4329-B00E-163C40290F81}"/>
    <dgm:cxn modelId="{08774CCB-C95A-42A3-83A7-E2E9E15188E3}" type="presOf" srcId="{9814FBA1-7C79-4D6F-88AE-C39598673FEE}" destId="{5F266ABC-7622-45B5-975C-9BC1636F52F7}" srcOrd="0" destOrd="0" presId="urn:microsoft.com/office/officeart/2008/layout/VerticalCircleList"/>
    <dgm:cxn modelId="{438878E2-C6F0-4D00-AFB9-FE9A37450330}" type="presOf" srcId="{E218BF78-1CBB-49E5-BFC4-F55F4E1A28A1}" destId="{672A24CA-78E4-4706-9270-F59482454926}" srcOrd="0" destOrd="0" presId="urn:microsoft.com/office/officeart/2008/layout/VerticalCircleList"/>
    <dgm:cxn modelId="{D4CAE6EB-9F47-404E-AE40-132434AEF61E}" type="presOf" srcId="{F26E6A38-8FCF-4897-A24A-E0C38460782F}" destId="{83F158B1-9232-4F1F-9C30-A76168E5F139}" srcOrd="0" destOrd="0" presId="urn:microsoft.com/office/officeart/2008/layout/VerticalCircleList"/>
    <dgm:cxn modelId="{B8931EEF-AE7C-4A70-A7DF-0C07242ECBA9}" srcId="{9814FBA1-7C79-4D6F-88AE-C39598673FEE}" destId="{C727C19A-C88F-400B-967C-6C4BBF4A4037}" srcOrd="0" destOrd="0" parTransId="{5AAFC3C0-35E2-4EFE-8DE8-A9D3F4FF7487}" sibTransId="{CB3330BE-4AE6-40CB-9C8A-52527D3245F6}"/>
    <dgm:cxn modelId="{48C9CDF5-CCCA-481B-91CF-14D2FF0CBBA2}" srcId="{9814FBA1-7C79-4D6F-88AE-C39598673FEE}" destId="{AB3ED780-0593-4294-ACB3-7BDB62DD84A1}" srcOrd="2" destOrd="0" parTransId="{2E567DAF-A68F-4EEF-A2D5-27760D4C01F7}" sibTransId="{4A19DC3A-C5A6-467E-BE8D-1A80A3791C70}"/>
    <dgm:cxn modelId="{368086F6-0D2C-407C-A781-06773411DDE9}" type="presOf" srcId="{3DA7BE58-46E5-4EA9-9AE8-279F74AC63ED}" destId="{21617954-D61D-41F5-8916-793DE5D24F20}" srcOrd="0" destOrd="0" presId="urn:microsoft.com/office/officeart/2008/layout/VerticalCircleList"/>
    <dgm:cxn modelId="{6C87615F-AE79-4539-A05D-70B17F4097F5}" type="presParOf" srcId="{5F266ABC-7622-45B5-975C-9BC1636F52F7}" destId="{562F77E5-B3DF-40FD-873F-7D1D865211C4}" srcOrd="0" destOrd="0" presId="urn:microsoft.com/office/officeart/2008/layout/VerticalCircleList"/>
    <dgm:cxn modelId="{4F5A1B7A-3CA0-4605-920A-CE7576B51210}" type="presParOf" srcId="{562F77E5-B3DF-40FD-873F-7D1D865211C4}" destId="{5716C698-4326-4733-A938-4572CCB27570}" srcOrd="0" destOrd="0" presId="urn:microsoft.com/office/officeart/2008/layout/VerticalCircleList"/>
    <dgm:cxn modelId="{F6941117-F45F-4822-B37A-AFAF6F09226B}" type="presParOf" srcId="{562F77E5-B3DF-40FD-873F-7D1D865211C4}" destId="{46069FBD-029F-447E-A212-CE9F05B52EB7}" srcOrd="1" destOrd="0" presId="urn:microsoft.com/office/officeart/2008/layout/VerticalCircleList"/>
    <dgm:cxn modelId="{9149CDE8-3378-43AA-908A-D396A6A2D8BE}" type="presParOf" srcId="{562F77E5-B3DF-40FD-873F-7D1D865211C4}" destId="{E1AFD767-E821-44D2-8A53-385E6BAC78AF}" srcOrd="2" destOrd="0" presId="urn:microsoft.com/office/officeart/2008/layout/VerticalCircleList"/>
    <dgm:cxn modelId="{028B278E-7BC6-4233-AA62-D8703C9D23F6}" type="presParOf" srcId="{5F266ABC-7622-45B5-975C-9BC1636F52F7}" destId="{D786A47C-ABAA-42A6-9BE9-6703353BFFAA}" srcOrd="1" destOrd="0" presId="urn:microsoft.com/office/officeart/2008/layout/VerticalCircleList"/>
    <dgm:cxn modelId="{87AC7828-CDD8-4007-8BA6-3326F13C77E6}" type="presParOf" srcId="{D786A47C-ABAA-42A6-9BE9-6703353BFFAA}" destId="{4E861C37-D905-4480-8B95-57E5F54A821F}" srcOrd="0" destOrd="0" presId="urn:microsoft.com/office/officeart/2008/layout/VerticalCircleList"/>
    <dgm:cxn modelId="{77B35524-CBEA-43E1-8EA3-41B9365784F4}" type="presParOf" srcId="{D786A47C-ABAA-42A6-9BE9-6703353BFFAA}" destId="{6BA52855-FBE3-4A0C-AED5-1024831B909D}" srcOrd="1" destOrd="0" presId="urn:microsoft.com/office/officeart/2008/layout/VerticalCircleList"/>
    <dgm:cxn modelId="{FE6EB751-A5A4-4EE8-8D2E-A2FD0FBD1BA3}" type="presParOf" srcId="{D786A47C-ABAA-42A6-9BE9-6703353BFFAA}" destId="{672A24CA-78E4-4706-9270-F59482454926}" srcOrd="2" destOrd="0" presId="urn:microsoft.com/office/officeart/2008/layout/VerticalCircleList"/>
    <dgm:cxn modelId="{7C1E7399-0773-4620-A15C-645E40E51AA3}" type="presParOf" srcId="{5F266ABC-7622-45B5-975C-9BC1636F52F7}" destId="{17313A72-8751-4CD1-8777-E015D326E2FF}" srcOrd="2" destOrd="0" presId="urn:microsoft.com/office/officeart/2008/layout/VerticalCircleList"/>
    <dgm:cxn modelId="{704CC4B0-CEF7-4101-AB7A-62A8A000124A}" type="presParOf" srcId="{17313A72-8751-4CD1-8777-E015D326E2FF}" destId="{209F306A-A88B-43E6-AA02-761DF3565216}" srcOrd="0" destOrd="0" presId="urn:microsoft.com/office/officeart/2008/layout/VerticalCircleList"/>
    <dgm:cxn modelId="{B68C4617-D692-4E29-B7D4-588C63614307}" type="presParOf" srcId="{17313A72-8751-4CD1-8777-E015D326E2FF}" destId="{383F786D-F523-4049-BA4E-26C37F9F2996}" srcOrd="1" destOrd="0" presId="urn:microsoft.com/office/officeart/2008/layout/VerticalCircleList"/>
    <dgm:cxn modelId="{9D2FCA58-25C5-4FF3-98EF-FFAF9B3FB5D2}" type="presParOf" srcId="{17313A72-8751-4CD1-8777-E015D326E2FF}" destId="{D53CE3DB-E1AC-464E-8204-9D5836E38959}" srcOrd="2" destOrd="0" presId="urn:microsoft.com/office/officeart/2008/layout/VerticalCircleList"/>
    <dgm:cxn modelId="{9CBE2A79-73D0-4742-96EC-6DA626E4EA35}" type="presParOf" srcId="{5F266ABC-7622-45B5-975C-9BC1636F52F7}" destId="{9212D134-0726-4832-BD32-5532E1A42181}" srcOrd="3" destOrd="0" presId="urn:microsoft.com/office/officeart/2008/layout/VerticalCircleList"/>
    <dgm:cxn modelId="{D793CA98-A9AE-42E6-82D9-E1CF816714D5}" type="presParOf" srcId="{9212D134-0726-4832-BD32-5532E1A42181}" destId="{59BEA200-564C-4BF5-8409-F14FEBD16C20}" srcOrd="0" destOrd="0" presId="urn:microsoft.com/office/officeart/2008/layout/VerticalCircleList"/>
    <dgm:cxn modelId="{C2CFB3CB-0C19-48B6-93E2-E352024A50AC}" type="presParOf" srcId="{9212D134-0726-4832-BD32-5532E1A42181}" destId="{F202D9E7-2E50-41AB-9E96-0DC057CAB9E4}" srcOrd="1" destOrd="0" presId="urn:microsoft.com/office/officeart/2008/layout/VerticalCircleList"/>
    <dgm:cxn modelId="{14FA7BFB-B1C4-4A0C-AA5A-692EDD252776}" type="presParOf" srcId="{9212D134-0726-4832-BD32-5532E1A42181}" destId="{83F158B1-9232-4F1F-9C30-A76168E5F139}" srcOrd="2" destOrd="0" presId="urn:microsoft.com/office/officeart/2008/layout/VerticalCircleList"/>
    <dgm:cxn modelId="{1D2CF8B0-B59D-4A97-8935-0563030C6579}" type="presParOf" srcId="{5F266ABC-7622-45B5-975C-9BC1636F52F7}" destId="{249877F0-A7DA-4D90-B072-4CCD1686F48A}" srcOrd="4" destOrd="0" presId="urn:microsoft.com/office/officeart/2008/layout/VerticalCircleList"/>
    <dgm:cxn modelId="{111EC02B-3350-46D5-B6DA-C6A47C221F67}" type="presParOf" srcId="{249877F0-A7DA-4D90-B072-4CCD1686F48A}" destId="{6F9E8668-37B3-4755-82E1-507A8C08E70D}" srcOrd="0" destOrd="0" presId="urn:microsoft.com/office/officeart/2008/layout/VerticalCircleList"/>
    <dgm:cxn modelId="{0FDAFAA0-95CD-49F3-9327-2031AC846C88}" type="presParOf" srcId="{249877F0-A7DA-4D90-B072-4CCD1686F48A}" destId="{D331BD8D-8759-47F3-A702-8BD1A154D9A6}" srcOrd="1" destOrd="0" presId="urn:microsoft.com/office/officeart/2008/layout/VerticalCircleList"/>
    <dgm:cxn modelId="{35C0B565-B714-4211-9BCC-A1711EE8461F}" type="presParOf" srcId="{249877F0-A7DA-4D90-B072-4CCD1686F48A}" destId="{21617954-D61D-41F5-8916-793DE5D24F20}" srcOrd="2" destOrd="0" presId="urn:microsoft.com/office/officeart/2008/layout/VerticalCircle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3B220-DAD3-4217-A108-BABFE3CC8FDA}">
      <dsp:nvSpPr>
        <dsp:cNvPr id="0" name=""/>
        <dsp:cNvSpPr/>
      </dsp:nvSpPr>
      <dsp:spPr>
        <a:xfrm>
          <a:off x="-137404" y="215142"/>
          <a:ext cx="3319504" cy="3048514"/>
        </a:xfrm>
        <a:prstGeom prst="ellipse">
          <a:avLst/>
        </a:prstGeom>
        <a:solidFill>
          <a:schemeClr val="accent1">
            <a:alpha val="5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“Soft” Strategy</a:t>
          </a:r>
        </a:p>
        <a:p>
          <a:pPr marL="228600" lvl="1" indent="-228600" algn="l" defTabSz="1066800">
            <a:lnSpc>
              <a:spcPct val="90000"/>
            </a:lnSpc>
            <a:spcBef>
              <a:spcPct val="0"/>
            </a:spcBef>
            <a:spcAft>
              <a:spcPct val="15000"/>
            </a:spcAft>
            <a:buChar char="•"/>
          </a:pPr>
          <a:r>
            <a:rPr lang="en-US" sz="2400" kern="1200" dirty="0">
              <a:solidFill>
                <a:schemeClr val="bg1"/>
              </a:solidFill>
            </a:rPr>
            <a:t>Beach Nourishment</a:t>
          </a:r>
        </a:p>
        <a:p>
          <a:pPr marL="228600" lvl="1" indent="-228600" algn="l" defTabSz="1066800">
            <a:lnSpc>
              <a:spcPct val="90000"/>
            </a:lnSpc>
            <a:spcBef>
              <a:spcPct val="0"/>
            </a:spcBef>
            <a:spcAft>
              <a:spcPct val="15000"/>
            </a:spcAft>
            <a:buChar char="•"/>
          </a:pPr>
          <a:r>
            <a:rPr lang="en-US" sz="2400" kern="1200" dirty="0">
              <a:solidFill>
                <a:schemeClr val="bg1"/>
              </a:solidFill>
            </a:rPr>
            <a:t>Sandbags</a:t>
          </a:r>
        </a:p>
      </dsp:txBody>
      <dsp:txXfrm>
        <a:off x="348726" y="661587"/>
        <a:ext cx="2347244" cy="2155624"/>
      </dsp:txXfrm>
    </dsp:sp>
    <dsp:sp modelId="{1E7068F3-25C1-4CBC-AD28-207E247EB155}">
      <dsp:nvSpPr>
        <dsp:cNvPr id="0" name=""/>
        <dsp:cNvSpPr/>
      </dsp:nvSpPr>
      <dsp:spPr>
        <a:xfrm>
          <a:off x="1565685" y="2248332"/>
          <a:ext cx="3048521" cy="3048514"/>
        </a:xfrm>
        <a:prstGeom prst="ellipse">
          <a:avLst/>
        </a:prstGeom>
        <a:solidFill>
          <a:schemeClr val="accent1">
            <a:alpha val="5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00"/>
              </a:solidFill>
            </a:rPr>
            <a:t>Combination</a:t>
          </a:r>
        </a:p>
      </dsp:txBody>
      <dsp:txXfrm>
        <a:off x="2012131" y="2694777"/>
        <a:ext cx="2155629" cy="2155624"/>
      </dsp:txXfrm>
    </dsp:sp>
    <dsp:sp modelId="{2D389836-9447-40C8-BFC1-B1B6387BE15F}">
      <dsp:nvSpPr>
        <dsp:cNvPr id="0" name=""/>
        <dsp:cNvSpPr/>
      </dsp:nvSpPr>
      <dsp:spPr>
        <a:xfrm>
          <a:off x="2893336" y="215142"/>
          <a:ext cx="3530279" cy="3048514"/>
        </a:xfrm>
        <a:prstGeom prst="ellipse">
          <a:avLst/>
        </a:prstGeom>
        <a:solidFill>
          <a:schemeClr val="accent1">
            <a:alpha val="5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Relocate/Retreat</a:t>
          </a:r>
        </a:p>
      </dsp:txBody>
      <dsp:txXfrm>
        <a:off x="3410333" y="661587"/>
        <a:ext cx="2496285" cy="2155624"/>
      </dsp:txXfrm>
    </dsp:sp>
    <dsp:sp modelId="{77BD63CB-0CDD-412B-892C-4437C7869235}">
      <dsp:nvSpPr>
        <dsp:cNvPr id="0" name=""/>
        <dsp:cNvSpPr/>
      </dsp:nvSpPr>
      <dsp:spPr>
        <a:xfrm>
          <a:off x="4701813" y="2248332"/>
          <a:ext cx="3048521" cy="3048514"/>
        </a:xfrm>
        <a:prstGeom prst="ellipse">
          <a:avLst/>
        </a:prstGeom>
        <a:solidFill>
          <a:schemeClr val="accent1">
            <a:alpha val="5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Do nothing</a:t>
          </a:r>
        </a:p>
      </dsp:txBody>
      <dsp:txXfrm>
        <a:off x="5148259" y="2694777"/>
        <a:ext cx="2155629" cy="2155624"/>
      </dsp:txXfrm>
    </dsp:sp>
    <dsp:sp modelId="{0F9291EB-E035-4449-BA05-D7FF7761E4A9}">
      <dsp:nvSpPr>
        <dsp:cNvPr id="0" name=""/>
        <dsp:cNvSpPr/>
      </dsp:nvSpPr>
      <dsp:spPr>
        <a:xfrm>
          <a:off x="6130093" y="215142"/>
          <a:ext cx="3327156" cy="3048514"/>
        </a:xfrm>
        <a:prstGeom prst="ellipse">
          <a:avLst/>
        </a:prstGeom>
        <a:solidFill>
          <a:schemeClr val="accent1">
            <a:alpha val="5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“Hard” Strategy</a:t>
          </a:r>
        </a:p>
        <a:p>
          <a:pPr marL="228600" lvl="1" indent="-228600" algn="l" defTabSz="1066800">
            <a:lnSpc>
              <a:spcPct val="90000"/>
            </a:lnSpc>
            <a:spcBef>
              <a:spcPct val="0"/>
            </a:spcBef>
            <a:spcAft>
              <a:spcPct val="15000"/>
            </a:spcAft>
            <a:buChar char="•"/>
          </a:pPr>
          <a:r>
            <a:rPr lang="en-US" sz="2400" kern="1200" dirty="0">
              <a:solidFill>
                <a:schemeClr val="bg1"/>
              </a:solidFill>
            </a:rPr>
            <a:t>Groin</a:t>
          </a:r>
        </a:p>
        <a:p>
          <a:pPr marL="228600" lvl="1" indent="-228600" algn="l" defTabSz="1066800">
            <a:lnSpc>
              <a:spcPct val="90000"/>
            </a:lnSpc>
            <a:spcBef>
              <a:spcPct val="0"/>
            </a:spcBef>
            <a:spcAft>
              <a:spcPct val="15000"/>
            </a:spcAft>
            <a:buChar char="•"/>
          </a:pPr>
          <a:r>
            <a:rPr lang="en-US" sz="2400" kern="1200" dirty="0">
              <a:solidFill>
                <a:schemeClr val="bg1"/>
              </a:solidFill>
            </a:rPr>
            <a:t>Jetty</a:t>
          </a:r>
        </a:p>
        <a:p>
          <a:pPr marL="228600" lvl="1" indent="-228600" algn="l" defTabSz="1066800">
            <a:lnSpc>
              <a:spcPct val="90000"/>
            </a:lnSpc>
            <a:spcBef>
              <a:spcPct val="0"/>
            </a:spcBef>
            <a:spcAft>
              <a:spcPct val="15000"/>
            </a:spcAft>
            <a:buChar char="•"/>
          </a:pPr>
          <a:r>
            <a:rPr lang="en-US" sz="2400" kern="1200" dirty="0">
              <a:solidFill>
                <a:schemeClr val="bg1"/>
              </a:solidFill>
            </a:rPr>
            <a:t>Breakwater</a:t>
          </a:r>
        </a:p>
        <a:p>
          <a:pPr marL="228600" lvl="1" indent="-228600" algn="l" defTabSz="1066800">
            <a:lnSpc>
              <a:spcPct val="90000"/>
            </a:lnSpc>
            <a:spcBef>
              <a:spcPct val="0"/>
            </a:spcBef>
            <a:spcAft>
              <a:spcPct val="15000"/>
            </a:spcAft>
            <a:buChar char="•"/>
          </a:pPr>
          <a:r>
            <a:rPr lang="en-US" sz="2400" kern="1200" dirty="0">
              <a:solidFill>
                <a:schemeClr val="bg1"/>
              </a:solidFill>
            </a:rPr>
            <a:t>Riprap</a:t>
          </a:r>
        </a:p>
      </dsp:txBody>
      <dsp:txXfrm>
        <a:off x="6617344" y="661587"/>
        <a:ext cx="2352654" cy="2155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A8192-6E0A-4003-8637-7282C2A1C848}">
      <dsp:nvSpPr>
        <dsp:cNvPr id="0" name=""/>
        <dsp:cNvSpPr/>
      </dsp:nvSpPr>
      <dsp:spPr>
        <a:xfrm>
          <a:off x="3283402" y="1283524"/>
          <a:ext cx="721723" cy="91440"/>
        </a:xfrm>
        <a:custGeom>
          <a:avLst/>
          <a:gdLst/>
          <a:ahLst/>
          <a:cxnLst/>
          <a:rect l="0" t="0" r="0" b="0"/>
          <a:pathLst>
            <a:path>
              <a:moveTo>
                <a:pt x="0" y="45720"/>
              </a:moveTo>
              <a:lnTo>
                <a:pt x="721723" y="45720"/>
              </a:lnTo>
            </a:path>
          </a:pathLst>
        </a:custGeom>
        <a:noFill/>
        <a:ln w="50800" cap="flat" cmpd="sng" algn="ctr">
          <a:solidFill>
            <a:schemeClr val="tx2"/>
          </a:solidFill>
          <a:prstDash val="solid"/>
          <a:miter lim="800000"/>
          <a:tailEnd type="arrow"/>
        </a:ln>
        <a:effectLst>
          <a:outerShdw blurRad="50800" dist="38100" dir="2700000" algn="tl" rotWithShape="0">
            <a:prstClr val="black">
              <a:alpha val="40000"/>
            </a:prstClr>
          </a:outerShdw>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625456" y="1325479"/>
        <a:ext cx="37616" cy="7530"/>
      </dsp:txXfrm>
    </dsp:sp>
    <dsp:sp modelId="{D48E8C84-17D8-4B08-9EF9-8F50C4DD1A8A}">
      <dsp:nvSpPr>
        <dsp:cNvPr id="0" name=""/>
        <dsp:cNvSpPr/>
      </dsp:nvSpPr>
      <dsp:spPr>
        <a:xfrm>
          <a:off x="14229" y="347952"/>
          <a:ext cx="3270972" cy="19625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Self-education about natural processes: what the threats are, and what is threatened</a:t>
          </a:r>
        </a:p>
      </dsp:txBody>
      <dsp:txXfrm>
        <a:off x="14229" y="347952"/>
        <a:ext cx="3270972" cy="1962583"/>
      </dsp:txXfrm>
    </dsp:sp>
    <dsp:sp modelId="{6F21F5FA-B592-4E5C-9407-544B86AAC5E7}">
      <dsp:nvSpPr>
        <dsp:cNvPr id="0" name=""/>
        <dsp:cNvSpPr/>
      </dsp:nvSpPr>
      <dsp:spPr>
        <a:xfrm>
          <a:off x="7306698" y="1283524"/>
          <a:ext cx="721723" cy="91440"/>
        </a:xfrm>
        <a:custGeom>
          <a:avLst/>
          <a:gdLst/>
          <a:ahLst/>
          <a:cxnLst/>
          <a:rect l="0" t="0" r="0" b="0"/>
          <a:pathLst>
            <a:path>
              <a:moveTo>
                <a:pt x="0" y="45720"/>
              </a:moveTo>
              <a:lnTo>
                <a:pt x="721723" y="45720"/>
              </a:lnTo>
            </a:path>
          </a:pathLst>
        </a:custGeom>
        <a:noFill/>
        <a:ln w="50800" cap="flat" cmpd="sng" algn="ctr">
          <a:solidFill>
            <a:schemeClr val="tx2"/>
          </a:solidFill>
          <a:prstDash val="solid"/>
          <a:miter lim="800000"/>
          <a:tailEnd type="arrow"/>
        </a:ln>
        <a:effectLst>
          <a:outerShdw blurRad="50800" dist="38100" dir="2700000" algn="tl" rotWithShape="0">
            <a:prstClr val="black">
              <a:alpha val="40000"/>
            </a:prstClr>
          </a:outerShdw>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7648752" y="1325479"/>
        <a:ext cx="37616" cy="7530"/>
      </dsp:txXfrm>
    </dsp:sp>
    <dsp:sp modelId="{067D32B9-5335-4980-9E9C-CC0AABE2E7D1}">
      <dsp:nvSpPr>
        <dsp:cNvPr id="0" name=""/>
        <dsp:cNvSpPr/>
      </dsp:nvSpPr>
      <dsp:spPr>
        <a:xfrm>
          <a:off x="4037526" y="347952"/>
          <a:ext cx="3270972" cy="19625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 comprehensive survey and evaluation of the full range of management techniques</a:t>
          </a:r>
        </a:p>
      </dsp:txBody>
      <dsp:txXfrm>
        <a:off x="4037526" y="347952"/>
        <a:ext cx="3270972" cy="1962583"/>
      </dsp:txXfrm>
    </dsp:sp>
    <dsp:sp modelId="{4B70A7B4-8B0C-49DD-BF65-4C5744CCDFC3}">
      <dsp:nvSpPr>
        <dsp:cNvPr id="0" name=""/>
        <dsp:cNvSpPr/>
      </dsp:nvSpPr>
      <dsp:spPr>
        <a:xfrm>
          <a:off x="1649715" y="2308736"/>
          <a:ext cx="8046593" cy="721723"/>
        </a:xfrm>
        <a:custGeom>
          <a:avLst/>
          <a:gdLst/>
          <a:ahLst/>
          <a:cxnLst/>
          <a:rect l="0" t="0" r="0" b="0"/>
          <a:pathLst>
            <a:path>
              <a:moveTo>
                <a:pt x="8046593" y="0"/>
              </a:moveTo>
              <a:lnTo>
                <a:pt x="8046593" y="377961"/>
              </a:lnTo>
              <a:lnTo>
                <a:pt x="0" y="377961"/>
              </a:lnTo>
              <a:lnTo>
                <a:pt x="0" y="721723"/>
              </a:lnTo>
            </a:path>
          </a:pathLst>
        </a:custGeom>
        <a:noFill/>
        <a:ln w="50800" cap="flat" cmpd="sng" algn="ctr">
          <a:solidFill>
            <a:schemeClr val="tx2"/>
          </a:solidFill>
          <a:prstDash val="solid"/>
          <a:miter lim="800000"/>
          <a:tailEnd type="arrow"/>
        </a:ln>
        <a:effectLst>
          <a:outerShdw blurRad="50800" dist="38100" dir="2700000" algn="tl" rotWithShape="0">
            <a:prstClr val="black">
              <a:alpha val="40000"/>
            </a:prstClr>
          </a:outerShdw>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470970" y="2665833"/>
        <a:ext cx="404084" cy="7530"/>
      </dsp:txXfrm>
    </dsp:sp>
    <dsp:sp modelId="{9FAD1385-D6A9-451F-8785-C5FA9B14B020}">
      <dsp:nvSpPr>
        <dsp:cNvPr id="0" name=""/>
        <dsp:cNvSpPr/>
      </dsp:nvSpPr>
      <dsp:spPr>
        <a:xfrm>
          <a:off x="8060822" y="347952"/>
          <a:ext cx="3270972" cy="19625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An analysis of the accuracy and adequacy of hazard data and information</a:t>
          </a:r>
        </a:p>
      </dsp:txBody>
      <dsp:txXfrm>
        <a:off x="8060822" y="347952"/>
        <a:ext cx="3270972" cy="1962583"/>
      </dsp:txXfrm>
    </dsp:sp>
    <dsp:sp modelId="{97A7F88D-6722-4FB3-B05F-E56AC9E3EAB6}">
      <dsp:nvSpPr>
        <dsp:cNvPr id="0" name=""/>
        <dsp:cNvSpPr/>
      </dsp:nvSpPr>
      <dsp:spPr>
        <a:xfrm>
          <a:off x="3283402" y="3998432"/>
          <a:ext cx="721723" cy="91440"/>
        </a:xfrm>
        <a:custGeom>
          <a:avLst/>
          <a:gdLst/>
          <a:ahLst/>
          <a:cxnLst/>
          <a:rect l="0" t="0" r="0" b="0"/>
          <a:pathLst>
            <a:path>
              <a:moveTo>
                <a:pt x="0" y="45720"/>
              </a:moveTo>
              <a:lnTo>
                <a:pt x="721723" y="45720"/>
              </a:lnTo>
            </a:path>
          </a:pathLst>
        </a:custGeom>
        <a:noFill/>
        <a:ln w="50800" cap="flat" cmpd="sng" algn="ctr">
          <a:solidFill>
            <a:schemeClr val="tx2"/>
          </a:solidFill>
          <a:prstDash val="solid"/>
          <a:miter lim="800000"/>
          <a:tailEnd type="arrow"/>
        </a:ln>
        <a:effectLst>
          <a:outerShdw blurRad="50800" dist="38100" dir="2700000" algn="tl" rotWithShape="0">
            <a:prstClr val="black">
              <a:alpha val="40000"/>
            </a:prstClr>
          </a:outerShdw>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625456" y="4040386"/>
        <a:ext cx="37616" cy="7530"/>
      </dsp:txXfrm>
    </dsp:sp>
    <dsp:sp modelId="{810DDD20-81F2-40EC-8D54-C562C1FEEA7A}">
      <dsp:nvSpPr>
        <dsp:cNvPr id="0" name=""/>
        <dsp:cNvSpPr/>
      </dsp:nvSpPr>
      <dsp:spPr>
        <a:xfrm>
          <a:off x="14229" y="3062860"/>
          <a:ext cx="3270972" cy="19625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The development of consensus on clear objectives	</a:t>
          </a:r>
        </a:p>
      </dsp:txBody>
      <dsp:txXfrm>
        <a:off x="14229" y="3062860"/>
        <a:ext cx="3270972" cy="1962583"/>
      </dsp:txXfrm>
    </dsp:sp>
    <dsp:sp modelId="{BF77C9D0-ABDD-4F28-AE84-386411AB05A2}">
      <dsp:nvSpPr>
        <dsp:cNvPr id="0" name=""/>
        <dsp:cNvSpPr/>
      </dsp:nvSpPr>
      <dsp:spPr>
        <a:xfrm>
          <a:off x="4037526" y="3062860"/>
          <a:ext cx="5210365" cy="19625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 commitment to a process of openness to public input, and for reevaluation, reassessment and fine tuning throughout the time it took to put the program in place			</a:t>
          </a:r>
        </a:p>
      </dsp:txBody>
      <dsp:txXfrm>
        <a:off x="4037526" y="3062860"/>
        <a:ext cx="5210365" cy="19625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A4615-EB80-4413-BAD3-BE630DD55717}">
      <dsp:nvSpPr>
        <dsp:cNvPr id="0" name=""/>
        <dsp:cNvSpPr/>
      </dsp:nvSpPr>
      <dsp:spPr>
        <a:xfrm>
          <a:off x="0" y="5237494"/>
          <a:ext cx="11515304"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481BC4-7DC7-4E74-93A1-961E167EEAB9}">
      <dsp:nvSpPr>
        <dsp:cNvPr id="0" name=""/>
        <dsp:cNvSpPr/>
      </dsp:nvSpPr>
      <dsp:spPr>
        <a:xfrm>
          <a:off x="0" y="3912627"/>
          <a:ext cx="11515304"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B71506-4CEA-41AD-8A27-EBE689A1FCF8}">
      <dsp:nvSpPr>
        <dsp:cNvPr id="0" name=""/>
        <dsp:cNvSpPr/>
      </dsp:nvSpPr>
      <dsp:spPr>
        <a:xfrm>
          <a:off x="0" y="2587760"/>
          <a:ext cx="11515304"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D88612-47D3-4A31-8837-16C458B59867}">
      <dsp:nvSpPr>
        <dsp:cNvPr id="0" name=""/>
        <dsp:cNvSpPr/>
      </dsp:nvSpPr>
      <dsp:spPr>
        <a:xfrm>
          <a:off x="0" y="1262892"/>
          <a:ext cx="11515304"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832903-515E-4954-A003-5331E6864772}">
      <dsp:nvSpPr>
        <dsp:cNvPr id="0" name=""/>
        <dsp:cNvSpPr/>
      </dsp:nvSpPr>
      <dsp:spPr>
        <a:xfrm>
          <a:off x="2993979" y="1114"/>
          <a:ext cx="8521325" cy="126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rPr>
            <a:t>where there exists a possibility of excessive erosion and significant shoreline fluctuation</a:t>
          </a:r>
        </a:p>
      </dsp:txBody>
      <dsp:txXfrm>
        <a:off x="2993979" y="1114"/>
        <a:ext cx="8521325" cy="1261778"/>
      </dsp:txXfrm>
    </dsp:sp>
    <dsp:sp modelId="{9B7F4905-4112-4590-983D-3784F274872E}">
      <dsp:nvSpPr>
        <dsp:cNvPr id="0" name=""/>
        <dsp:cNvSpPr/>
      </dsp:nvSpPr>
      <dsp:spPr>
        <a:xfrm>
          <a:off x="0" y="0"/>
          <a:ext cx="2993979" cy="1261778"/>
        </a:xfrm>
        <a:prstGeom prst="round2SameRect">
          <a:avLst>
            <a:gd name="adj1" fmla="val 16670"/>
            <a:gd name="adj2" fmla="val 0"/>
          </a:avLst>
        </a:prstGeom>
        <a:solidFill>
          <a:schemeClr val="accent1">
            <a:hueOff val="0"/>
            <a:satOff val="0"/>
            <a:lumOff val="0"/>
            <a:alphaOff val="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Ocean Erodible</a:t>
          </a:r>
        </a:p>
      </dsp:txBody>
      <dsp:txXfrm>
        <a:off x="61606" y="61606"/>
        <a:ext cx="2870767" cy="1200172"/>
      </dsp:txXfrm>
    </dsp:sp>
    <dsp:sp modelId="{8CCF53BF-3118-4DC2-A7BD-C3006A16C9E7}">
      <dsp:nvSpPr>
        <dsp:cNvPr id="0" name=""/>
        <dsp:cNvSpPr/>
      </dsp:nvSpPr>
      <dsp:spPr>
        <a:xfrm>
          <a:off x="2993979" y="1325981"/>
          <a:ext cx="8521325" cy="126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rPr>
            <a:t>“natural hazard” areas that are especially vulnerable to erosion, flooding, and other adverse effects associated with inlet dynamics…</a:t>
          </a:r>
        </a:p>
      </dsp:txBody>
      <dsp:txXfrm>
        <a:off x="2993979" y="1325981"/>
        <a:ext cx="8521325" cy="1261778"/>
      </dsp:txXfrm>
    </dsp:sp>
    <dsp:sp modelId="{A28A1E5E-A7F7-4B19-82A9-62A828123757}">
      <dsp:nvSpPr>
        <dsp:cNvPr id="0" name=""/>
        <dsp:cNvSpPr/>
      </dsp:nvSpPr>
      <dsp:spPr>
        <a:xfrm>
          <a:off x="0" y="1325981"/>
          <a:ext cx="2993979" cy="1261778"/>
        </a:xfrm>
        <a:prstGeom prst="round2SameRect">
          <a:avLst>
            <a:gd name="adj1" fmla="val 16670"/>
            <a:gd name="adj2" fmla="val 0"/>
          </a:avLst>
        </a:prstGeom>
        <a:solidFill>
          <a:schemeClr val="accent1">
            <a:hueOff val="0"/>
            <a:satOff val="0"/>
            <a:lumOff val="0"/>
            <a:alphaOff val="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Inlet Hazard</a:t>
          </a:r>
        </a:p>
      </dsp:txBody>
      <dsp:txXfrm>
        <a:off x="61606" y="1387587"/>
        <a:ext cx="2870767" cy="1200172"/>
      </dsp:txXfrm>
    </dsp:sp>
    <dsp:sp modelId="{24BD17B1-D311-49B2-8698-E0E078522C3F}">
      <dsp:nvSpPr>
        <dsp:cNvPr id="0" name=""/>
        <dsp:cNvSpPr/>
      </dsp:nvSpPr>
      <dsp:spPr>
        <a:xfrm>
          <a:off x="2993979" y="2650848"/>
          <a:ext cx="8521325" cy="126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rPr>
            <a:t>where no stable natural vegetation is present due to major storm</a:t>
          </a:r>
        </a:p>
      </dsp:txBody>
      <dsp:txXfrm>
        <a:off x="2993979" y="2650848"/>
        <a:ext cx="8521325" cy="1261778"/>
      </dsp:txXfrm>
    </dsp:sp>
    <dsp:sp modelId="{DFAF9BE4-FC2F-4A64-8439-5E4763C4CA31}">
      <dsp:nvSpPr>
        <dsp:cNvPr id="0" name=""/>
        <dsp:cNvSpPr/>
      </dsp:nvSpPr>
      <dsp:spPr>
        <a:xfrm>
          <a:off x="0" y="2650848"/>
          <a:ext cx="2993979" cy="1261778"/>
        </a:xfrm>
        <a:prstGeom prst="round2SameRect">
          <a:avLst>
            <a:gd name="adj1" fmla="val 16670"/>
            <a:gd name="adj2" fmla="val 0"/>
          </a:avLst>
        </a:prstGeom>
        <a:solidFill>
          <a:srgbClr val="90B3C6"/>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2"/>
              </a:solidFill>
            </a:rPr>
            <a:t>Unvegetated Beach</a:t>
          </a:r>
        </a:p>
      </dsp:txBody>
      <dsp:txXfrm>
        <a:off x="61606" y="2712454"/>
        <a:ext cx="2870767" cy="1200172"/>
      </dsp:txXfrm>
    </dsp:sp>
    <dsp:sp modelId="{407D891E-70FE-4AA6-B00C-F5FD60ED4B43}">
      <dsp:nvSpPr>
        <dsp:cNvPr id="0" name=""/>
        <dsp:cNvSpPr/>
      </dsp:nvSpPr>
      <dsp:spPr>
        <a:xfrm>
          <a:off x="2993979" y="3975716"/>
          <a:ext cx="8521325" cy="126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rPr>
            <a:t>unique due to the influence of federally maintained channels, and the critical nature of maintaining shipping access to North Carolina’s State Ports (Cape Fear &amp; Beaufort Inlets)</a:t>
          </a:r>
        </a:p>
      </dsp:txBody>
      <dsp:txXfrm>
        <a:off x="2993979" y="3975716"/>
        <a:ext cx="8521325" cy="1261778"/>
      </dsp:txXfrm>
    </dsp:sp>
    <dsp:sp modelId="{17EE1B0D-D04F-4572-B5C2-D9660780E7F4}">
      <dsp:nvSpPr>
        <dsp:cNvPr id="0" name=""/>
        <dsp:cNvSpPr/>
      </dsp:nvSpPr>
      <dsp:spPr>
        <a:xfrm>
          <a:off x="0" y="3975716"/>
          <a:ext cx="2993979" cy="1261778"/>
        </a:xfrm>
        <a:prstGeom prst="round2SameRect">
          <a:avLst>
            <a:gd name="adj1" fmla="val 16670"/>
            <a:gd name="adj2" fmla="val 0"/>
          </a:avLst>
        </a:prstGeom>
        <a:solidFill>
          <a:srgbClr val="90B3C6"/>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2"/>
              </a:solidFill>
            </a:rPr>
            <a:t>State Port Inlet Mgmt. Area</a:t>
          </a:r>
        </a:p>
      </dsp:txBody>
      <dsp:txXfrm>
        <a:off x="61606" y="4037322"/>
        <a:ext cx="2870767" cy="12001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6AD4E-F3EA-436D-98FF-FE64DE74585D}">
      <dsp:nvSpPr>
        <dsp:cNvPr id="0" name=""/>
        <dsp:cNvSpPr/>
      </dsp:nvSpPr>
      <dsp:spPr>
        <a:xfrm>
          <a:off x="0" y="276782"/>
          <a:ext cx="10970028" cy="696150"/>
        </a:xfrm>
        <a:prstGeom prst="rect">
          <a:avLst/>
        </a:prstGeom>
        <a:solidFill>
          <a:schemeClr val="lt1">
            <a:hueOff val="0"/>
            <a:satOff val="0"/>
            <a:lumOff val="0"/>
            <a:alpha val="50000"/>
          </a:schemeClr>
        </a:solidFill>
        <a:ln w="19050" cap="flat" cmpd="sng" algn="ctr">
          <a:solidFill>
            <a:schemeClr val="accent1">
              <a:hueOff val="0"/>
              <a:satOff val="0"/>
              <a:lum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396" tIns="270764" rIns="85139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at least 10 times long-term erosion rate from the dune line</a:t>
          </a:r>
        </a:p>
      </dsp:txBody>
      <dsp:txXfrm>
        <a:off x="0" y="276782"/>
        <a:ext cx="10970028" cy="696150"/>
      </dsp:txXfrm>
    </dsp:sp>
    <dsp:sp modelId="{837A28C2-6F00-460F-8E6E-08F42E0DD347}">
      <dsp:nvSpPr>
        <dsp:cNvPr id="0" name=""/>
        <dsp:cNvSpPr/>
      </dsp:nvSpPr>
      <dsp:spPr>
        <a:xfrm>
          <a:off x="548501" y="36399"/>
          <a:ext cx="5010560" cy="4322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249" tIns="0" rIns="290249" bIns="0" numCol="1" spcCol="1270" anchor="ctr" anchorCtr="0">
          <a:noAutofit/>
        </a:bodyPr>
        <a:lstStyle/>
        <a:p>
          <a:pPr marL="0" lvl="0" indent="0" algn="l" defTabSz="1066800">
            <a:lnSpc>
              <a:spcPct val="90000"/>
            </a:lnSpc>
            <a:spcBef>
              <a:spcPct val="0"/>
            </a:spcBef>
            <a:spcAft>
              <a:spcPct val="35000"/>
            </a:spcAft>
            <a:buNone/>
          </a:pPr>
          <a:r>
            <a:rPr lang="en-US" sz="2400" kern="1200" dirty="0"/>
            <a:t>Setbacks 1978 </a:t>
          </a:r>
        </a:p>
      </dsp:txBody>
      <dsp:txXfrm>
        <a:off x="569602" y="57500"/>
        <a:ext cx="4968358" cy="390061"/>
      </dsp:txXfrm>
    </dsp:sp>
    <dsp:sp modelId="{FDD81CD1-5E49-4AAF-BC10-9AE590A02ED9}">
      <dsp:nvSpPr>
        <dsp:cNvPr id="0" name=""/>
        <dsp:cNvSpPr/>
      </dsp:nvSpPr>
      <dsp:spPr>
        <a:xfrm>
          <a:off x="0" y="1283516"/>
          <a:ext cx="10970028" cy="982800"/>
        </a:xfrm>
        <a:prstGeom prst="rect">
          <a:avLst/>
        </a:prstGeom>
        <a:solidFill>
          <a:schemeClr val="lt1">
            <a:hueOff val="0"/>
            <a:satOff val="0"/>
            <a:lumOff val="0"/>
            <a:alpha val="5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396" tIns="270764" rIns="85139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setbacks must be behind frontal dune, and 30 times the erosion rate measured from the vegetation line</a:t>
          </a:r>
        </a:p>
      </dsp:txBody>
      <dsp:txXfrm>
        <a:off x="0" y="1283516"/>
        <a:ext cx="10970028" cy="982800"/>
      </dsp:txXfrm>
    </dsp:sp>
    <dsp:sp modelId="{55C96F5B-CEE2-4FDD-A2E3-1E7177EC227C}">
      <dsp:nvSpPr>
        <dsp:cNvPr id="0" name=""/>
        <dsp:cNvSpPr/>
      </dsp:nvSpPr>
      <dsp:spPr>
        <a:xfrm>
          <a:off x="548501" y="1043132"/>
          <a:ext cx="5010560" cy="4322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249" tIns="0" rIns="290249" bIns="0" numCol="1" spcCol="1270" anchor="ctr" anchorCtr="0">
          <a:noAutofit/>
        </a:bodyPr>
        <a:lstStyle/>
        <a:p>
          <a:pPr marL="0" lvl="0" indent="0" algn="l" defTabSz="1066800">
            <a:lnSpc>
              <a:spcPct val="90000"/>
            </a:lnSpc>
            <a:spcBef>
              <a:spcPct val="0"/>
            </a:spcBef>
            <a:spcAft>
              <a:spcPct val="35000"/>
            </a:spcAft>
            <a:buNone/>
          </a:pPr>
          <a:r>
            <a:rPr lang="en-US" sz="2400" kern="1200" dirty="0"/>
            <a:t>Setbacks 1979</a:t>
          </a:r>
        </a:p>
      </dsp:txBody>
      <dsp:txXfrm>
        <a:off x="569602" y="1064233"/>
        <a:ext cx="4968358" cy="390061"/>
      </dsp:txXfrm>
    </dsp:sp>
    <dsp:sp modelId="{47ECD9FE-4DB8-4F1A-92AF-5FCA63930337}">
      <dsp:nvSpPr>
        <dsp:cNvPr id="0" name=""/>
        <dsp:cNvSpPr/>
      </dsp:nvSpPr>
      <dsp:spPr>
        <a:xfrm>
          <a:off x="0" y="2576899"/>
          <a:ext cx="10970028" cy="982800"/>
        </a:xfrm>
        <a:prstGeom prst="rect">
          <a:avLst/>
        </a:prstGeom>
        <a:solidFill>
          <a:schemeClr val="lt1">
            <a:hueOff val="0"/>
            <a:satOff val="0"/>
            <a:lumOff val="0"/>
            <a:alpha val="5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396" tIns="270764" rIns="85139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CRC adopted an exception to erosion rate setbacks for pre-existing lots (prior to June 1, 1979) meeting 60 feet minimum setback </a:t>
          </a:r>
        </a:p>
      </dsp:txBody>
      <dsp:txXfrm>
        <a:off x="0" y="2576899"/>
        <a:ext cx="10970028" cy="982800"/>
      </dsp:txXfrm>
    </dsp:sp>
    <dsp:sp modelId="{214C6158-BE08-4CF0-A15D-65E3CCC54926}">
      <dsp:nvSpPr>
        <dsp:cNvPr id="0" name=""/>
        <dsp:cNvSpPr/>
      </dsp:nvSpPr>
      <dsp:spPr>
        <a:xfrm>
          <a:off x="548501" y="2336516"/>
          <a:ext cx="5010560" cy="4322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249" tIns="0" rIns="290249" bIns="0" numCol="1" spcCol="1270" anchor="ctr" anchorCtr="0">
          <a:noAutofit/>
        </a:bodyPr>
        <a:lstStyle/>
        <a:p>
          <a:pPr marL="0" lvl="0" indent="0" algn="l" defTabSz="1066800">
            <a:lnSpc>
              <a:spcPct val="90000"/>
            </a:lnSpc>
            <a:spcBef>
              <a:spcPct val="0"/>
            </a:spcBef>
            <a:spcAft>
              <a:spcPct val="35000"/>
            </a:spcAft>
            <a:buNone/>
          </a:pPr>
          <a:r>
            <a:rPr lang="en-US" sz="2400" kern="1200" dirty="0"/>
            <a:t>1981 Note</a:t>
          </a:r>
        </a:p>
      </dsp:txBody>
      <dsp:txXfrm>
        <a:off x="569602" y="2357617"/>
        <a:ext cx="4968358" cy="390061"/>
      </dsp:txXfrm>
    </dsp:sp>
    <dsp:sp modelId="{7DF3B78B-6C18-4DAC-9646-11B3968CD88F}">
      <dsp:nvSpPr>
        <dsp:cNvPr id="0" name=""/>
        <dsp:cNvSpPr/>
      </dsp:nvSpPr>
      <dsp:spPr>
        <a:xfrm>
          <a:off x="0" y="3913506"/>
          <a:ext cx="10970028" cy="1310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396" tIns="270764" rIns="85139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Small structure setbacks (30 x erosion rate) – served as “</a:t>
          </a:r>
          <a:r>
            <a:rPr lang="en-US" sz="2000" i="1" kern="1200" dirty="0"/>
            <a:t>basic setback</a:t>
          </a:r>
          <a:r>
            <a:rPr lang="en-US" sz="2000" kern="1200" dirty="0"/>
            <a:t>”</a:t>
          </a:r>
        </a:p>
        <a:p>
          <a:pPr marL="228600" lvl="1" indent="-228600" algn="l" defTabSz="889000">
            <a:lnSpc>
              <a:spcPct val="90000"/>
            </a:lnSpc>
            <a:spcBef>
              <a:spcPct val="0"/>
            </a:spcBef>
            <a:spcAft>
              <a:spcPct val="15000"/>
            </a:spcAft>
            <a:buChar char="•"/>
          </a:pPr>
          <a:r>
            <a:rPr lang="en-US" sz="2000" kern="1200" dirty="0"/>
            <a:t>Large structure setbacks (60 x erosion rate), if rate greater than 3.5,  then rate x 60 + 105 feet </a:t>
          </a:r>
          <a:r>
            <a:rPr lang="en-US" sz="2000" i="1" kern="1200" dirty="0"/>
            <a:t>(3.5 x 30)</a:t>
          </a:r>
        </a:p>
      </dsp:txBody>
      <dsp:txXfrm>
        <a:off x="0" y="3913506"/>
        <a:ext cx="10970028" cy="1310400"/>
      </dsp:txXfrm>
    </dsp:sp>
    <dsp:sp modelId="{758F1817-C8FE-49D9-B877-1BFCE9868FE5}">
      <dsp:nvSpPr>
        <dsp:cNvPr id="0" name=""/>
        <dsp:cNvSpPr/>
      </dsp:nvSpPr>
      <dsp:spPr>
        <a:xfrm>
          <a:off x="548501" y="3629899"/>
          <a:ext cx="5010560" cy="4754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249" tIns="0" rIns="290249" bIns="0" numCol="1" spcCol="1270" anchor="ctr" anchorCtr="0">
          <a:noAutofit/>
        </a:bodyPr>
        <a:lstStyle/>
        <a:p>
          <a:pPr marL="0" lvl="0" indent="0" algn="l" defTabSz="1066800">
            <a:lnSpc>
              <a:spcPct val="90000"/>
            </a:lnSpc>
            <a:spcBef>
              <a:spcPct val="0"/>
            </a:spcBef>
            <a:spcAft>
              <a:spcPct val="35000"/>
            </a:spcAft>
            <a:buNone/>
          </a:pPr>
          <a:r>
            <a:rPr lang="en-US" sz="2400" kern="1200" dirty="0"/>
            <a:t>Setbacks 1983</a:t>
          </a:r>
        </a:p>
      </dsp:txBody>
      <dsp:txXfrm>
        <a:off x="571712" y="3653110"/>
        <a:ext cx="4964138" cy="429064"/>
      </dsp:txXfrm>
    </dsp:sp>
    <dsp:sp modelId="{FE506787-AEAF-403F-9CA9-97E19D10A773}">
      <dsp:nvSpPr>
        <dsp:cNvPr id="0" name=""/>
        <dsp:cNvSpPr/>
      </dsp:nvSpPr>
      <dsp:spPr>
        <a:xfrm>
          <a:off x="0" y="5534489"/>
          <a:ext cx="10970028" cy="6961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396" tIns="270764" rIns="85139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Graduated setbacks – ranges from 30 to 90 times erosion rate</a:t>
          </a:r>
        </a:p>
      </dsp:txBody>
      <dsp:txXfrm>
        <a:off x="0" y="5534489"/>
        <a:ext cx="10970028" cy="696150"/>
      </dsp:txXfrm>
    </dsp:sp>
    <dsp:sp modelId="{D30C4822-82EB-4F27-9FBB-9ABA7F5B285E}">
      <dsp:nvSpPr>
        <dsp:cNvPr id="0" name=""/>
        <dsp:cNvSpPr/>
      </dsp:nvSpPr>
      <dsp:spPr>
        <a:xfrm>
          <a:off x="548501" y="5294106"/>
          <a:ext cx="5010637" cy="4322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249" tIns="0" rIns="290249" bIns="0" numCol="1" spcCol="1270" anchor="ctr" anchorCtr="0">
          <a:noAutofit/>
        </a:bodyPr>
        <a:lstStyle/>
        <a:p>
          <a:pPr marL="0" lvl="0" indent="0" algn="l" defTabSz="1066800">
            <a:lnSpc>
              <a:spcPct val="90000"/>
            </a:lnSpc>
            <a:spcBef>
              <a:spcPct val="0"/>
            </a:spcBef>
            <a:spcAft>
              <a:spcPct val="35000"/>
            </a:spcAft>
            <a:buNone/>
          </a:pPr>
          <a:r>
            <a:rPr lang="en-US" sz="2400" kern="1200" dirty="0"/>
            <a:t>2009 to Present (2025): </a:t>
          </a:r>
        </a:p>
      </dsp:txBody>
      <dsp:txXfrm>
        <a:off x="569602" y="5315207"/>
        <a:ext cx="4968435" cy="390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6B337-CE63-4CEC-8CE2-EB8C7440D0F4}">
      <dsp:nvSpPr>
        <dsp:cNvPr id="0" name=""/>
        <dsp:cNvSpPr/>
      </dsp:nvSpPr>
      <dsp:spPr>
        <a:xfrm>
          <a:off x="0" y="505098"/>
          <a:ext cx="8128000" cy="128204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58216" rIns="63082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No Large-Scale beach fill project</a:t>
          </a:r>
        </a:p>
        <a:p>
          <a:pPr marL="228600" lvl="1" indent="-228600" algn="l" defTabSz="977900">
            <a:lnSpc>
              <a:spcPct val="90000"/>
            </a:lnSpc>
            <a:spcBef>
              <a:spcPct val="0"/>
            </a:spcBef>
            <a:spcAft>
              <a:spcPct val="15000"/>
            </a:spcAft>
            <a:buChar char="•"/>
          </a:pPr>
          <a:r>
            <a:rPr lang="en-US" sz="2200" kern="1200" dirty="0"/>
            <a:t>or if, CRC approves Beach Management Plan</a:t>
          </a:r>
        </a:p>
      </dsp:txBody>
      <dsp:txXfrm>
        <a:off x="0" y="505098"/>
        <a:ext cx="8128000" cy="1282049"/>
      </dsp:txXfrm>
    </dsp:sp>
    <dsp:sp modelId="{F7A54762-ED7B-4F04-8A9D-1D88811854D5}">
      <dsp:nvSpPr>
        <dsp:cNvPr id="0" name=""/>
        <dsp:cNvSpPr/>
      </dsp:nvSpPr>
      <dsp:spPr>
        <a:xfrm>
          <a:off x="406400" y="180378"/>
          <a:ext cx="568960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977900">
            <a:lnSpc>
              <a:spcPct val="90000"/>
            </a:lnSpc>
            <a:spcBef>
              <a:spcPct val="0"/>
            </a:spcBef>
            <a:spcAft>
              <a:spcPct val="35000"/>
            </a:spcAft>
            <a:buNone/>
          </a:pPr>
          <a:r>
            <a:rPr lang="en-US" sz="2200" kern="1200" dirty="0"/>
            <a:t>First Line of Stable &amp; Natural Vegetation</a:t>
          </a:r>
        </a:p>
      </dsp:txBody>
      <dsp:txXfrm>
        <a:off x="438103" y="212081"/>
        <a:ext cx="5626194" cy="586034"/>
      </dsp:txXfrm>
    </dsp:sp>
    <dsp:sp modelId="{3D0D6E6A-EE3E-4464-AF36-78B512196D7A}">
      <dsp:nvSpPr>
        <dsp:cNvPr id="0" name=""/>
        <dsp:cNvSpPr/>
      </dsp:nvSpPr>
      <dsp:spPr>
        <a:xfrm>
          <a:off x="0" y="2230668"/>
          <a:ext cx="8128000" cy="128204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58216" rIns="63082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Established when beach fill project exceeds 300,000 cy</a:t>
          </a:r>
        </a:p>
        <a:p>
          <a:pPr marL="228600" lvl="1" indent="-228600" algn="l" defTabSz="977900">
            <a:lnSpc>
              <a:spcPct val="90000"/>
            </a:lnSpc>
            <a:spcBef>
              <a:spcPct val="0"/>
            </a:spcBef>
            <a:spcAft>
              <a:spcPct val="15000"/>
            </a:spcAft>
            <a:buChar char="•"/>
          </a:pPr>
          <a:r>
            <a:rPr lang="en-US" sz="2200" kern="1200" dirty="0"/>
            <a:t>Never expires</a:t>
          </a:r>
        </a:p>
      </dsp:txBody>
      <dsp:txXfrm>
        <a:off x="0" y="2230668"/>
        <a:ext cx="8128000" cy="1282049"/>
      </dsp:txXfrm>
    </dsp:sp>
    <dsp:sp modelId="{0163117A-F78F-4293-BDFE-92726D7F350E}">
      <dsp:nvSpPr>
        <dsp:cNvPr id="0" name=""/>
        <dsp:cNvSpPr/>
      </dsp:nvSpPr>
      <dsp:spPr>
        <a:xfrm>
          <a:off x="406400" y="1905948"/>
          <a:ext cx="568960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977900">
            <a:lnSpc>
              <a:spcPct val="90000"/>
            </a:lnSpc>
            <a:spcBef>
              <a:spcPct val="0"/>
            </a:spcBef>
            <a:spcAft>
              <a:spcPct val="35000"/>
            </a:spcAft>
            <a:buNone/>
          </a:pPr>
          <a:r>
            <a:rPr lang="en-US" sz="2200" kern="1200" dirty="0"/>
            <a:t>Pre-Project Vegetation Line</a:t>
          </a:r>
        </a:p>
      </dsp:txBody>
      <dsp:txXfrm>
        <a:off x="438103" y="1937651"/>
        <a:ext cx="5626194" cy="586034"/>
      </dsp:txXfrm>
    </dsp:sp>
    <dsp:sp modelId="{B29103D5-1376-47A2-A67B-3204AA82FE9D}">
      <dsp:nvSpPr>
        <dsp:cNvPr id="0" name=""/>
        <dsp:cNvSpPr/>
      </dsp:nvSpPr>
      <dsp:spPr>
        <a:xfrm>
          <a:off x="0" y="3956238"/>
          <a:ext cx="8128000" cy="128204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58216" rIns="63082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Unvegetated Beach AEC</a:t>
          </a:r>
        </a:p>
        <a:p>
          <a:pPr marL="228600" lvl="1" indent="-228600" algn="l" defTabSz="977900">
            <a:lnSpc>
              <a:spcPct val="90000"/>
            </a:lnSpc>
            <a:spcBef>
              <a:spcPct val="0"/>
            </a:spcBef>
            <a:spcAft>
              <a:spcPct val="15000"/>
            </a:spcAft>
            <a:buChar char="•"/>
          </a:pPr>
          <a:r>
            <a:rPr lang="en-US" sz="2200" kern="1200" dirty="0"/>
            <a:t>Storm damaged vegetation</a:t>
          </a:r>
        </a:p>
      </dsp:txBody>
      <dsp:txXfrm>
        <a:off x="0" y="3956238"/>
        <a:ext cx="8128000" cy="1282049"/>
      </dsp:txXfrm>
    </dsp:sp>
    <dsp:sp modelId="{DB8A8432-EDED-4630-8950-F26970CC2916}">
      <dsp:nvSpPr>
        <dsp:cNvPr id="0" name=""/>
        <dsp:cNvSpPr/>
      </dsp:nvSpPr>
      <dsp:spPr>
        <a:xfrm>
          <a:off x="406400" y="3631518"/>
          <a:ext cx="568960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977900">
            <a:lnSpc>
              <a:spcPct val="90000"/>
            </a:lnSpc>
            <a:spcBef>
              <a:spcPct val="0"/>
            </a:spcBef>
            <a:spcAft>
              <a:spcPct val="35000"/>
            </a:spcAft>
            <a:buNone/>
          </a:pPr>
          <a:r>
            <a:rPr lang="en-US" sz="2200" kern="1200" dirty="0"/>
            <a:t>Measurement Line</a:t>
          </a:r>
        </a:p>
      </dsp:txBody>
      <dsp:txXfrm>
        <a:off x="438103" y="3663221"/>
        <a:ext cx="5626194"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69FBD-029F-447E-A212-CE9F05B52EB7}">
      <dsp:nvSpPr>
        <dsp:cNvPr id="0" name=""/>
        <dsp:cNvSpPr/>
      </dsp:nvSpPr>
      <dsp:spPr>
        <a:xfrm>
          <a:off x="1697970" y="2750"/>
          <a:ext cx="1185511" cy="1185511"/>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1AFD767-E821-44D2-8A53-385E6BAC78AF}">
      <dsp:nvSpPr>
        <dsp:cNvPr id="0" name=""/>
        <dsp:cNvSpPr/>
      </dsp:nvSpPr>
      <dsp:spPr>
        <a:xfrm>
          <a:off x="2290725" y="2750"/>
          <a:ext cx="6325138" cy="118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b="0" kern="120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Self-education</a:t>
          </a:r>
          <a:endParaRPr lang="en-US" sz="2200" b="0" kern="1200" cap="none" spc="0" dirty="0">
            <a:ln w="0"/>
            <a:solidFill>
              <a:schemeClr val="tx1"/>
            </a:solidFill>
            <a:effectLst>
              <a:outerShdw blurRad="38100" dist="19050" dir="2700000" algn="tl" rotWithShape="0">
                <a:schemeClr val="dk1">
                  <a:alpha val="40000"/>
                </a:schemeClr>
              </a:outerShdw>
            </a:effectLst>
          </a:endParaRPr>
        </a:p>
      </dsp:txBody>
      <dsp:txXfrm>
        <a:off x="2290725" y="2750"/>
        <a:ext cx="6325138" cy="1185511"/>
      </dsp:txXfrm>
    </dsp:sp>
    <dsp:sp modelId="{6BA52855-FBE3-4A0C-AED5-1024831B909D}">
      <dsp:nvSpPr>
        <dsp:cNvPr id="0" name=""/>
        <dsp:cNvSpPr/>
      </dsp:nvSpPr>
      <dsp:spPr>
        <a:xfrm>
          <a:off x="1697970" y="1188262"/>
          <a:ext cx="1185511" cy="1185511"/>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72A24CA-78E4-4706-9270-F59482454926}">
      <dsp:nvSpPr>
        <dsp:cNvPr id="0" name=""/>
        <dsp:cNvSpPr/>
      </dsp:nvSpPr>
      <dsp:spPr>
        <a:xfrm>
          <a:off x="2290725" y="1188262"/>
          <a:ext cx="6325138" cy="118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b="0" kern="120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Evaluation of management techniques</a:t>
          </a:r>
        </a:p>
      </dsp:txBody>
      <dsp:txXfrm>
        <a:off x="2290725" y="1188262"/>
        <a:ext cx="6325138" cy="1185511"/>
      </dsp:txXfrm>
    </dsp:sp>
    <dsp:sp modelId="{383F786D-F523-4049-BA4E-26C37F9F2996}">
      <dsp:nvSpPr>
        <dsp:cNvPr id="0" name=""/>
        <dsp:cNvSpPr/>
      </dsp:nvSpPr>
      <dsp:spPr>
        <a:xfrm>
          <a:off x="1697970" y="2373774"/>
          <a:ext cx="1185511" cy="1185511"/>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53CE3DB-E1AC-464E-8204-9D5836E38959}">
      <dsp:nvSpPr>
        <dsp:cNvPr id="0" name=""/>
        <dsp:cNvSpPr/>
      </dsp:nvSpPr>
      <dsp:spPr>
        <a:xfrm>
          <a:off x="2290725" y="2373774"/>
          <a:ext cx="6325138" cy="118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b="0" kern="120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Inventory of data and information</a:t>
          </a:r>
        </a:p>
      </dsp:txBody>
      <dsp:txXfrm>
        <a:off x="2290725" y="2373774"/>
        <a:ext cx="6325138" cy="1185511"/>
      </dsp:txXfrm>
    </dsp:sp>
    <dsp:sp modelId="{F202D9E7-2E50-41AB-9E96-0DC057CAB9E4}">
      <dsp:nvSpPr>
        <dsp:cNvPr id="0" name=""/>
        <dsp:cNvSpPr/>
      </dsp:nvSpPr>
      <dsp:spPr>
        <a:xfrm>
          <a:off x="1697970" y="3559285"/>
          <a:ext cx="1185511" cy="1185511"/>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3F158B1-9232-4F1F-9C30-A76168E5F139}">
      <dsp:nvSpPr>
        <dsp:cNvPr id="0" name=""/>
        <dsp:cNvSpPr/>
      </dsp:nvSpPr>
      <dsp:spPr>
        <a:xfrm>
          <a:off x="2290725" y="3559285"/>
          <a:ext cx="6325138" cy="118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b="0" kern="120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Development of consensus on clear objectives</a:t>
          </a:r>
        </a:p>
      </dsp:txBody>
      <dsp:txXfrm>
        <a:off x="2290725" y="3559285"/>
        <a:ext cx="6325138" cy="1185511"/>
      </dsp:txXfrm>
    </dsp:sp>
    <dsp:sp modelId="{D331BD8D-8759-47F3-A702-8BD1A154D9A6}">
      <dsp:nvSpPr>
        <dsp:cNvPr id="0" name=""/>
        <dsp:cNvSpPr/>
      </dsp:nvSpPr>
      <dsp:spPr>
        <a:xfrm>
          <a:off x="1697970" y="4744797"/>
          <a:ext cx="1185511" cy="1185511"/>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1617954-D61D-41F5-8916-793DE5D24F20}">
      <dsp:nvSpPr>
        <dsp:cNvPr id="0" name=""/>
        <dsp:cNvSpPr/>
      </dsp:nvSpPr>
      <dsp:spPr>
        <a:xfrm>
          <a:off x="2290725" y="4744797"/>
          <a:ext cx="6325138" cy="118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b="0" kern="1200" cap="none" spc="0" dirty="0">
              <a:ln w="0"/>
              <a:solidFill>
                <a:schemeClr val="tx1"/>
              </a:solidFill>
              <a:effectLst>
                <a:outerShdw blurRad="38100" dist="19050" dir="2700000" algn="tl" rotWithShape="0">
                  <a:schemeClr val="dk1">
                    <a:alpha val="40000"/>
                  </a:schemeClr>
                </a:outerShdw>
              </a:effectLst>
              <a:latin typeface="+mn-lt"/>
              <a:ea typeface="MS Mincho" panose="02020609040205080304" pitchFamily="49" charset="-128"/>
              <a:cs typeface="Times New Roman" panose="02020603050405020304" pitchFamily="18" charset="0"/>
            </a:rPr>
            <a:t>Commitment of a process that includes public input and reassessment and fine tuning throughout the time it took to put the program in place</a:t>
          </a:r>
        </a:p>
      </dsp:txBody>
      <dsp:txXfrm>
        <a:off x="2290725" y="4744797"/>
        <a:ext cx="6325138" cy="1185511"/>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217B4B5-9B91-4B80-9614-1D3C45D019F1}" type="datetimeFigureOut">
              <a:rPr lang="en-US" smtClean="0"/>
              <a:t>2/27/2025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6B01987-3377-4F55-A236-D09571026A65}" type="slidenum">
              <a:rPr lang="en-US" smtClean="0"/>
              <a:t>‹#›</a:t>
            </a:fld>
            <a:endParaRPr lang="en-US" dirty="0"/>
          </a:p>
        </p:txBody>
      </p:sp>
    </p:spTree>
    <p:extLst>
      <p:ext uri="{BB962C8B-B14F-4D97-AF65-F5344CB8AC3E}">
        <p14:creationId xmlns:p14="http://schemas.microsoft.com/office/powerpoint/2010/main" val="138728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01987-3377-4F55-A236-D09571026A65}" type="slidenum">
              <a:rPr lang="en-US" smtClean="0"/>
              <a:t>1</a:t>
            </a:fld>
            <a:endParaRPr lang="en-US" dirty="0"/>
          </a:p>
        </p:txBody>
      </p:sp>
    </p:spTree>
    <p:extLst>
      <p:ext uri="{BB962C8B-B14F-4D97-AF65-F5344CB8AC3E}">
        <p14:creationId xmlns:p14="http://schemas.microsoft.com/office/powerpoint/2010/main" val="756654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2B988-14D4-FEA4-0109-E5E59E706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08029-8C6F-6DDA-3151-9D5C711D3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B2527-B30F-B30C-DB68-381A14D73C3F}"/>
              </a:ext>
            </a:extLst>
          </p:cNvPr>
          <p:cNvSpPr>
            <a:spLocks noGrp="1"/>
          </p:cNvSpPr>
          <p:nvPr>
            <p:ph type="body" idx="1"/>
          </p:nvPr>
        </p:nvSpPr>
        <p:spPr/>
        <p:txBody>
          <a:bodyPr/>
          <a:lstStyle/>
          <a:p>
            <a:r>
              <a:rPr lang="en-US" dirty="0">
                <a:solidFill>
                  <a:schemeClr val="tx2"/>
                </a:solidFill>
              </a:rPr>
              <a:t>Setbacks are measured from 1 of 3 features:</a:t>
            </a:r>
          </a:p>
          <a:p>
            <a:pPr marL="232943" indent="-232943">
              <a:buFont typeface="+mj-lt"/>
              <a:buAutoNum type="arabicPeriod"/>
            </a:pPr>
            <a:r>
              <a:rPr lang="en-US" dirty="0">
                <a:solidFill>
                  <a:schemeClr val="tx2"/>
                </a:solidFill>
              </a:rPr>
              <a:t>First Line of Stable and Natural Vegetation</a:t>
            </a:r>
          </a:p>
          <a:p>
            <a:pPr marL="232943" indent="-232943">
              <a:buFont typeface="+mj-lt"/>
              <a:buAutoNum type="arabicPeriod"/>
            </a:pPr>
            <a:r>
              <a:rPr lang="en-US" dirty="0">
                <a:solidFill>
                  <a:schemeClr val="tx2"/>
                </a:solidFill>
              </a:rPr>
              <a:t>Pre-Project Vegetation Line (formerly referred to as Static Vegetation)</a:t>
            </a:r>
          </a:p>
          <a:p>
            <a:pPr marL="232943" indent="-232943">
              <a:buFont typeface="+mj-lt"/>
              <a:buAutoNum type="arabicPeriod"/>
            </a:pPr>
            <a:r>
              <a:rPr lang="en-US" dirty="0">
                <a:solidFill>
                  <a:schemeClr val="tx2"/>
                </a:solidFill>
              </a:rPr>
              <a:t>Measurement Line</a:t>
            </a:r>
          </a:p>
        </p:txBody>
      </p:sp>
      <p:sp>
        <p:nvSpPr>
          <p:cNvPr id="4" name="Slide Number Placeholder 3">
            <a:extLst>
              <a:ext uri="{FF2B5EF4-FFF2-40B4-BE49-F238E27FC236}">
                <a16:creationId xmlns:a16="http://schemas.microsoft.com/office/drawing/2014/main" id="{CC4D0496-49E7-5FB2-8FA7-29967DB04C9C}"/>
              </a:ext>
            </a:extLst>
          </p:cNvPr>
          <p:cNvSpPr>
            <a:spLocks noGrp="1"/>
          </p:cNvSpPr>
          <p:nvPr>
            <p:ph type="sldNum" sz="quarter" idx="5"/>
          </p:nvPr>
        </p:nvSpPr>
        <p:spPr/>
        <p:txBody>
          <a:bodyPr/>
          <a:lstStyle/>
          <a:p>
            <a:fld id="{B6B01987-3377-4F55-A236-D09571026A65}" type="slidenum">
              <a:rPr lang="en-US" smtClean="0"/>
              <a:t>10</a:t>
            </a:fld>
            <a:endParaRPr lang="en-US" dirty="0"/>
          </a:p>
        </p:txBody>
      </p:sp>
    </p:spTree>
    <p:extLst>
      <p:ext uri="{BB962C8B-B14F-4D97-AF65-F5344CB8AC3E}">
        <p14:creationId xmlns:p14="http://schemas.microsoft.com/office/powerpoint/2010/main" val="993121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rPr>
              <a:t>You will not see a map of the Ocean Hazard Area because the landward boundary of the Ocean Erodible Area is not mapped given that it is measured from the FLSNV, PPVL, or ML – whichever is applicable and farthest landward, so its boundary is measured in the field and on an as needed basis.  As you might imagine, where it is today, may not be where it is tomorrow.  This map image simply illustrates what the Ocean Hazard Area boundary would like if it were mapped</a:t>
            </a:r>
          </a:p>
          <a:p>
            <a:endParaRPr lang="en-US" baseline="0" dirty="0">
              <a:solidFill>
                <a:schemeClr val="tx2"/>
              </a:solidFill>
            </a:endParaRPr>
          </a:p>
          <a:p>
            <a:pPr marL="174708" indent="-174708">
              <a:buFont typeface="Arial" panose="020B0604020202020204" pitchFamily="34" charset="0"/>
              <a:buChar char="•"/>
            </a:pPr>
            <a:r>
              <a:rPr lang="en-US" baseline="0" dirty="0">
                <a:solidFill>
                  <a:schemeClr val="tx2"/>
                </a:solidFill>
              </a:rPr>
              <a:t>OEA is measured from the vegetation line (90 x erosion rate SBF); and extends to MLW.  Following the pink area from left to right, we can see the application of how an increasing graduated setback affects the landward boundary.  As the erosion rate increases, so does the landward distance of the OEA.</a:t>
            </a:r>
          </a:p>
          <a:p>
            <a:pPr marL="174708" indent="-174708">
              <a:buFont typeface="Arial" panose="020B0604020202020204" pitchFamily="34" charset="0"/>
              <a:buChar char="•"/>
            </a:pPr>
            <a:r>
              <a:rPr lang="en-US" baseline="0" dirty="0">
                <a:solidFill>
                  <a:schemeClr val="tx2"/>
                </a:solidFill>
              </a:rPr>
              <a:t>Base on current rules, the adjacent OEA SBF is applied throughout IHA.   For this example, the oceanfront SBF adjacent to the IHA is 7, so a SBF of 7 is applied inside the IHA.</a:t>
            </a:r>
          </a:p>
          <a:p>
            <a:pPr marL="174708" indent="-174708">
              <a:buFont typeface="Arial" panose="020B0604020202020204" pitchFamily="34" charset="0"/>
              <a:buChar char="•"/>
            </a:pPr>
            <a:endParaRPr lang="en-US" baseline="0" dirty="0">
              <a:solidFill>
                <a:schemeClr val="tx2"/>
              </a:solidFill>
            </a:endParaRPr>
          </a:p>
          <a:p>
            <a:r>
              <a:rPr lang="en-US" baseline="0" dirty="0">
                <a:solidFill>
                  <a:schemeClr val="tx2"/>
                </a:solidFill>
              </a:rPr>
              <a:t>This map image reflects the idea that as the hazard risk increases, so should the setback requirements for new permanent development</a:t>
            </a:r>
            <a:r>
              <a:rPr lang="en-US" baseline="0" dirty="0">
                <a:solidFill>
                  <a:schemeClr val="tx1"/>
                </a:solidFill>
              </a:rPr>
              <a:t>.</a:t>
            </a:r>
          </a:p>
        </p:txBody>
      </p:sp>
      <p:sp>
        <p:nvSpPr>
          <p:cNvPr id="4" name="Slide Number Placeholder 3"/>
          <p:cNvSpPr>
            <a:spLocks noGrp="1"/>
          </p:cNvSpPr>
          <p:nvPr>
            <p:ph type="sldNum" sz="quarter" idx="10"/>
          </p:nvPr>
        </p:nvSpPr>
        <p:spPr/>
        <p:txBody>
          <a:bodyPr/>
          <a:lstStyle/>
          <a:p>
            <a:fld id="{ECC814E0-A95E-4CF8-AC69-356B288ADED9}" type="slidenum">
              <a:rPr lang="en-US" smtClean="0"/>
              <a:t>11</a:t>
            </a:fld>
            <a:endParaRPr lang="en-US" dirty="0"/>
          </a:p>
        </p:txBody>
      </p:sp>
    </p:spTree>
    <p:extLst>
      <p:ext uri="{BB962C8B-B14F-4D97-AF65-F5344CB8AC3E}">
        <p14:creationId xmlns:p14="http://schemas.microsoft.com/office/powerpoint/2010/main" val="368549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rPr>
              <a:t>A large-scale beach nourishment project is one that exceeds the placement of 300,000 cy of sediment, which requires the establishment of a PPVL, it never expires, and setbacks are measured from it, or the FLSNV, whichever is farther landward.  </a:t>
            </a:r>
          </a:p>
          <a:p>
            <a:endParaRPr lang="en-US" sz="18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CC814E0-A95E-4CF8-AC69-356B288ADED9}" type="slidenum">
              <a:rPr lang="en-US" smtClean="0"/>
              <a:t>12</a:t>
            </a:fld>
            <a:endParaRPr lang="en-US" dirty="0"/>
          </a:p>
        </p:txBody>
      </p:sp>
    </p:spTree>
    <p:extLst>
      <p:ext uri="{BB962C8B-B14F-4D97-AF65-F5344CB8AC3E}">
        <p14:creationId xmlns:p14="http://schemas.microsoft.com/office/powerpoint/2010/main" val="54967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completion of the initial large-scale project, and with regular maintenance and with reduced storm frequency and intensity, it can be possible for a wider beach to be maintained with oceanward growth of vegetation. </a:t>
            </a:r>
          </a:p>
        </p:txBody>
      </p:sp>
      <p:sp>
        <p:nvSpPr>
          <p:cNvPr id="4" name="Slide Number Placeholder 3"/>
          <p:cNvSpPr>
            <a:spLocks noGrp="1"/>
          </p:cNvSpPr>
          <p:nvPr>
            <p:ph type="sldNum" sz="quarter" idx="5"/>
          </p:nvPr>
        </p:nvSpPr>
        <p:spPr/>
        <p:txBody>
          <a:bodyPr/>
          <a:lstStyle/>
          <a:p>
            <a:fld id="{B6B01987-3377-4F55-A236-D09571026A65}" type="slidenum">
              <a:rPr lang="en-US" smtClean="0"/>
              <a:t>13</a:t>
            </a:fld>
            <a:endParaRPr lang="en-US" dirty="0"/>
          </a:p>
        </p:txBody>
      </p:sp>
    </p:spTree>
    <p:extLst>
      <p:ext uri="{BB962C8B-B14F-4D97-AF65-F5344CB8AC3E}">
        <p14:creationId xmlns:p14="http://schemas.microsoft.com/office/powerpoint/2010/main" val="1107489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rPr>
              <a:t>Without regular maintenance and/or increased storm intensity and frequency, the nourished beach will erode returning the hazard to pre-project conditions before it continues even farther landward.</a:t>
            </a:r>
          </a:p>
          <a:p>
            <a:endParaRPr lang="en-US" dirty="0">
              <a:solidFill>
                <a:schemeClr val="tx2"/>
              </a:solidFill>
            </a:endParaRPr>
          </a:p>
          <a:p>
            <a:r>
              <a:rPr lang="en-US" dirty="0">
                <a:solidFill>
                  <a:schemeClr val="tx2"/>
                </a:solidFill>
                <a:ea typeface="MS Mincho" panose="02020609040205080304" pitchFamily="49" charset="-128"/>
              </a:rPr>
              <a:t>The CRC’s PPVL rule was based on three primary issues: </a:t>
            </a:r>
          </a:p>
          <a:p>
            <a:pPr marL="349415" indent="-349415">
              <a:buAutoNum type="arabicParenR"/>
            </a:pPr>
            <a:r>
              <a:rPr lang="en-US" dirty="0">
                <a:solidFill>
                  <a:schemeClr val="tx2"/>
                </a:solidFill>
                <a:ea typeface="MS Mincho" panose="02020609040205080304" pitchFamily="49" charset="-128"/>
              </a:rPr>
              <a:t>evidence that nourished beaches can have higher erosion rates than natural beaches, </a:t>
            </a:r>
          </a:p>
          <a:p>
            <a:pPr marL="349415" indent="-349415">
              <a:buAutoNum type="arabicParenR"/>
            </a:pPr>
            <a:r>
              <a:rPr lang="en-US" dirty="0">
                <a:solidFill>
                  <a:schemeClr val="tx2"/>
                </a:solidFill>
                <a:ea typeface="MS Mincho" panose="02020609040205080304" pitchFamily="49" charset="-128"/>
              </a:rPr>
              <a:t>no assurance that funding for future nourishment projects would be available for maintenance work as the original project erodes away, and </a:t>
            </a:r>
          </a:p>
          <a:p>
            <a:pPr marL="349415" indent="-349415">
              <a:buAutoNum type="arabicParenR"/>
            </a:pPr>
            <a:r>
              <a:rPr lang="en-US" dirty="0">
                <a:solidFill>
                  <a:schemeClr val="tx2"/>
                </a:solidFill>
                <a:ea typeface="MS Mincho" panose="02020609040205080304" pitchFamily="49" charset="-128"/>
              </a:rPr>
              <a:t>structures could be more vulnerable to erosion damage since their siting was tied to an artificially-forced system. </a:t>
            </a:r>
            <a:endParaRPr lang="en-US" dirty="0">
              <a:solidFill>
                <a:schemeClr val="tx2"/>
              </a:solidFill>
            </a:endParaRPr>
          </a:p>
        </p:txBody>
      </p:sp>
      <p:sp>
        <p:nvSpPr>
          <p:cNvPr id="4" name="Slide Number Placeholder 3"/>
          <p:cNvSpPr>
            <a:spLocks noGrp="1"/>
          </p:cNvSpPr>
          <p:nvPr>
            <p:ph type="sldNum" sz="quarter" idx="5"/>
          </p:nvPr>
        </p:nvSpPr>
        <p:spPr/>
        <p:txBody>
          <a:bodyPr/>
          <a:lstStyle/>
          <a:p>
            <a:fld id="{B6B01987-3377-4F55-A236-D09571026A65}" type="slidenum">
              <a:rPr lang="en-US" smtClean="0"/>
              <a:t>14</a:t>
            </a:fld>
            <a:endParaRPr lang="en-US" dirty="0"/>
          </a:p>
        </p:txBody>
      </p:sp>
    </p:spTree>
    <p:extLst>
      <p:ext uri="{BB962C8B-B14F-4D97-AF65-F5344CB8AC3E}">
        <p14:creationId xmlns:p14="http://schemas.microsoft.com/office/powerpoint/2010/main" val="1465423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28333-BA1A-5B34-27DD-92D702C60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71FD7-5A68-5152-DA8D-11B82EB3B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3FA48-66C3-1B6F-D295-8582305EF62F}"/>
              </a:ext>
            </a:extLst>
          </p:cNvPr>
          <p:cNvSpPr>
            <a:spLocks noGrp="1"/>
          </p:cNvSpPr>
          <p:nvPr>
            <p:ph type="body" idx="1"/>
          </p:nvPr>
        </p:nvSpPr>
        <p:spPr/>
        <p:txBody>
          <a:bodyPr/>
          <a:lstStyle/>
          <a:p>
            <a:pPr marL="698830">
              <a:lnSpc>
                <a:spcPct val="115000"/>
              </a:lnSpc>
            </a:pPr>
            <a:r>
              <a:rPr lang="en-US" dirty="0">
                <a:solidFill>
                  <a:schemeClr val="tx2"/>
                </a:solidFill>
              </a:rPr>
              <a:t>To recognize local government efforts to address erosion through a documented long-term commitment to beach nourishment, and to offer relief from the PPVL requirements, the CRC adopted Static Vegetation Line Exception procedures in 2009, later to become Beach Management Plan (BMP) Rules (15A NCAC 07J.1200) in August 2022. The BMP allows a community to measure setbacks from the vegetation line rather than the PPVL, but includes certain limitations and conditions. </a:t>
            </a:r>
          </a:p>
          <a:p>
            <a:pPr marL="698830">
              <a:lnSpc>
                <a:spcPct val="115000"/>
              </a:lnSpc>
            </a:pPr>
            <a:r>
              <a:rPr lang="en-US" dirty="0">
                <a:solidFill>
                  <a:schemeClr val="tx2"/>
                </a:solidFill>
              </a:rPr>
              <a:t> </a:t>
            </a:r>
          </a:p>
          <a:p>
            <a:pPr marL="698830">
              <a:lnSpc>
                <a:spcPct val="115000"/>
              </a:lnSpc>
            </a:pPr>
            <a:r>
              <a:rPr lang="en-US" dirty="0">
                <a:solidFill>
                  <a:schemeClr val="tx2"/>
                </a:solidFill>
              </a:rPr>
              <a:t>To be eligible for a CRC approved BMP, a community must petition the CRC by providing a beach management plan that describes the project area and design; identify sediment sources; identify funding sources to maintain the initial large-scale project; and, provide an update on project effectiveness and how it will continue to be maintained. The plan must be updated and presented to the CRC every 5 years for reauthorization. With an approved BMP, development must meet the required setback from the vegetation line, no portion of a building or structure can be oceanward of the landward-most adjacent neighbor or an average line of construction is determined by DCM, and no swimming pools may be permitted seaward of PPVL.</a:t>
            </a:r>
          </a:p>
          <a:p>
            <a:pPr marL="698830">
              <a:lnSpc>
                <a:spcPct val="115000"/>
              </a:lnSpc>
            </a:pPr>
            <a:r>
              <a:rPr lang="en-US" dirty="0">
                <a:solidFill>
                  <a:schemeClr val="tx2"/>
                </a:solidFill>
              </a:rPr>
              <a:t> </a:t>
            </a:r>
          </a:p>
          <a:p>
            <a:pPr marL="698830">
              <a:lnSpc>
                <a:spcPct val="115000"/>
              </a:lnSpc>
            </a:pPr>
            <a:r>
              <a:rPr lang="en-US" dirty="0">
                <a:solidFill>
                  <a:schemeClr val="tx2"/>
                </a:solidFill>
              </a:rPr>
              <a:t>Currently there are 22 communities with a PPVL, and 1 pending. 8 of those communities either have or had CRC-authorized Static Vegetation Line Exceptions, with 3 currently having CRC approved Beach Management Plans.</a:t>
            </a:r>
          </a:p>
        </p:txBody>
      </p:sp>
      <p:sp>
        <p:nvSpPr>
          <p:cNvPr id="4" name="Slide Number Placeholder 3">
            <a:extLst>
              <a:ext uri="{FF2B5EF4-FFF2-40B4-BE49-F238E27FC236}">
                <a16:creationId xmlns:a16="http://schemas.microsoft.com/office/drawing/2014/main" id="{B07C9EAD-8D5A-685E-7B48-A3520486468A}"/>
              </a:ext>
            </a:extLst>
          </p:cNvPr>
          <p:cNvSpPr>
            <a:spLocks noGrp="1"/>
          </p:cNvSpPr>
          <p:nvPr>
            <p:ph type="sldNum" sz="quarter" idx="5"/>
          </p:nvPr>
        </p:nvSpPr>
        <p:spPr/>
        <p:txBody>
          <a:bodyPr/>
          <a:lstStyle/>
          <a:p>
            <a:fld id="{B6B01987-3377-4F55-A236-D09571026A65}" type="slidenum">
              <a:rPr lang="en-US" smtClean="0"/>
              <a:t>15</a:t>
            </a:fld>
            <a:endParaRPr lang="en-US" dirty="0"/>
          </a:p>
        </p:txBody>
      </p:sp>
    </p:spTree>
    <p:extLst>
      <p:ext uri="{BB962C8B-B14F-4D97-AF65-F5344CB8AC3E}">
        <p14:creationId xmlns:p14="http://schemas.microsoft.com/office/powerpoint/2010/main" val="2621092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CBC26-848D-42C4-ED8B-33B172B81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85F43-E742-F3AF-9A8E-77EBD28F5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A7822-655F-85E2-9B9F-85A85F86DBEA}"/>
              </a:ext>
            </a:extLst>
          </p:cNvPr>
          <p:cNvSpPr>
            <a:spLocks noGrp="1"/>
          </p:cNvSpPr>
          <p:nvPr>
            <p:ph type="body" idx="1"/>
          </p:nvPr>
        </p:nvSpPr>
        <p:spPr/>
        <p:txBody>
          <a:bodyPr/>
          <a:lstStyle/>
          <a:p>
            <a:r>
              <a:rPr lang="en-US" dirty="0">
                <a:solidFill>
                  <a:schemeClr val="tx2"/>
                </a:solidFill>
                <a:latin typeface="+mn-lt"/>
              </a:rPr>
              <a:t>Circling back to </a:t>
            </a:r>
            <a:r>
              <a:rPr lang="en-US" dirty="0">
                <a:solidFill>
                  <a:schemeClr val="tx2"/>
                </a:solidFill>
                <a:ea typeface="MS Mincho" panose="02020609040205080304" pitchFamily="49" charset="-128"/>
              </a:rPr>
              <a:t>Superintendent Hallac’s question, “what happens when the CRC’s oceanfront setback expires?  </a:t>
            </a:r>
            <a:endParaRPr lang="en-US" dirty="0">
              <a:solidFill>
                <a:schemeClr val="tx2"/>
              </a:solidFill>
              <a:latin typeface="+mn-lt"/>
            </a:endParaRPr>
          </a:p>
        </p:txBody>
      </p:sp>
      <p:sp>
        <p:nvSpPr>
          <p:cNvPr id="4" name="Slide Number Placeholder 3">
            <a:extLst>
              <a:ext uri="{FF2B5EF4-FFF2-40B4-BE49-F238E27FC236}">
                <a16:creationId xmlns:a16="http://schemas.microsoft.com/office/drawing/2014/main" id="{D3C01B91-4DDF-0A70-A994-8416DBFF2CAB}"/>
              </a:ext>
            </a:extLst>
          </p:cNvPr>
          <p:cNvSpPr>
            <a:spLocks noGrp="1"/>
          </p:cNvSpPr>
          <p:nvPr>
            <p:ph type="sldNum" sz="quarter" idx="5"/>
          </p:nvPr>
        </p:nvSpPr>
        <p:spPr/>
        <p:txBody>
          <a:bodyPr/>
          <a:lstStyle/>
          <a:p>
            <a:fld id="{B6B01987-3377-4F55-A236-D09571026A65}" type="slidenum">
              <a:rPr lang="en-US" smtClean="0"/>
              <a:t>16</a:t>
            </a:fld>
            <a:endParaRPr lang="en-US" dirty="0"/>
          </a:p>
        </p:txBody>
      </p:sp>
    </p:spTree>
    <p:extLst>
      <p:ext uri="{BB962C8B-B14F-4D97-AF65-F5344CB8AC3E}">
        <p14:creationId xmlns:p14="http://schemas.microsoft.com/office/powerpoint/2010/main" val="3432884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solidFill>
              </a:rPr>
              <a:t>Since 1979, the statewide long-term average erosion rate has consistently been approximately 2 ft/yr.   Looking at this map the red areas show measured erosion, and green showing accretion – and you could perhaps argue that long-term nourishment practices in the southern portion of the state have influenced erosion rates by artificially lowering them or resulting in measured accretion.   </a:t>
            </a:r>
          </a:p>
          <a:p>
            <a:endParaRPr lang="en-US" dirty="0"/>
          </a:p>
          <a:p>
            <a:r>
              <a:rPr lang="en-US" dirty="0"/>
              <a:t>While setback policies continue to serve as the foundation for the CRCs oceanfront management rules, the unfortunate reality is that for most of NCs oceanfront communities they eventually become dependent on beach nourishment as a way of resetting the erosion clock, or if we want to think of it as resetting the setback expiration date.  When the CRC updates erosion rates approximately every 5 years, setbacks and the landward boundary of the Ocean Erodible Area are updated to reflect current data.  These updates also serve as benefits in the form of FEMA CRS credits (50 points) for theoretically maintaining open space between development and the hazard – which can translate into reduced flood insurance premiums.  However, existing development doesn’t have the luxury of shifting with updated information.</a:t>
            </a:r>
          </a:p>
          <a:p>
            <a:pPr defTabSz="931774">
              <a:defRPr/>
            </a:pPr>
            <a:endParaRPr lang="en-US" dirty="0">
              <a:solidFill>
                <a:schemeClr val="tx1"/>
              </a:solidFill>
            </a:endParaRPr>
          </a:p>
          <a:p>
            <a:endParaRPr lang="en-US" dirty="0">
              <a:solidFill>
                <a:schemeClr val="tx1"/>
              </a:solidFill>
            </a:endParaRPr>
          </a:p>
          <a:p>
            <a:endParaRPr lang="en-US" baseline="0" dirty="0">
              <a:solidFill>
                <a:schemeClr val="tx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ECC814E0-A95E-4CF8-AC69-356B288ADED9}" type="slidenum">
              <a:rPr lang="en-US">
                <a:solidFill>
                  <a:prstClr val="black"/>
                </a:solidFill>
                <a:latin typeface="Calibri" panose="020F0502020204030204"/>
              </a:rPr>
              <a:pPr defTabSz="931774">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30618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solidFill>
              </a:rPr>
              <a:t>That leaves beach nourishment as NCs primary tool in the toolbox.  As stated, beach nourishment has served as a resetting of the erosion clock, or a resetting the setback expiration date.  And while beach nourishment has been a common and a relatively effective short-term solution for many oceanfront communities – specifically those south of Cape Lookout, it’s not as common along the developed shoreline on the Outer Banks. </a:t>
            </a:r>
            <a:endParaRPr lang="en-US" dirty="0">
              <a:ea typeface="Aptos" panose="020B0004020202020204" pitchFamily="34" charset="0"/>
              <a:cs typeface="Times New Roman" panose="02020603050405020304" pitchFamily="18" charset="0"/>
            </a:endParaRPr>
          </a:p>
          <a:p>
            <a:pPr defTabSz="931774">
              <a:defRPr/>
            </a:pPr>
            <a:endParaRPr lang="en-US" dirty="0">
              <a:ea typeface="Aptos" panose="020B0004020202020204" pitchFamily="34" charset="0"/>
              <a:cs typeface="Times New Roman" panose="02020603050405020304" pitchFamily="18" charset="0"/>
            </a:endParaRPr>
          </a:p>
          <a:p>
            <a:pPr defTabSz="931774">
              <a:defRPr/>
            </a:pPr>
            <a:r>
              <a:rPr lang="en-US" dirty="0">
                <a:ea typeface="Aptos" panose="020B0004020202020204" pitchFamily="34" charset="0"/>
                <a:cs typeface="Times New Roman" panose="02020603050405020304" pitchFamily="18" charset="0"/>
              </a:rPr>
              <a:t>NC has approximately 320 miles of oceanfront shoreline and approximately half of that (160 miles) is considered developed.  Currently 81% of the communities along those 160 miles have a history of installing beach fill projects on all or at least a portion of its shoreline within their oceanfront jurisdiction to account for a total of 112 miles of nourished shoreline.  77% have installed large-scale projects placing more than 300,000 cy of material on 108 miles of shoreline.   This graph illustrates total length of shoreline per decade.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B6B01987-3377-4F55-A236-D09571026A65}" type="slidenum">
              <a:rPr lang="en-US" smtClean="0"/>
              <a:t>18</a:t>
            </a:fld>
            <a:endParaRPr lang="en-US" dirty="0"/>
          </a:p>
        </p:txBody>
      </p:sp>
    </p:spTree>
    <p:extLst>
      <p:ext uri="{BB962C8B-B14F-4D97-AF65-F5344CB8AC3E}">
        <p14:creationId xmlns:p14="http://schemas.microsoft.com/office/powerpoint/2010/main" val="789427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rPr>
              <a:t>This graph illustrates volume per decade.  As you can see from both graphs, more shoreline is being nourished more frequently and we’re placing greater volumes of sand on the beach.  Which begs the question, is beach nourishment a long-term solution for every community.</a:t>
            </a:r>
          </a:p>
          <a:p>
            <a:pPr defTabSz="931774">
              <a:defRPr/>
            </a:pPr>
            <a:endParaRPr lang="en-US" dirty="0"/>
          </a:p>
          <a:p>
            <a:pPr defTabSz="931774">
              <a:defRPr/>
            </a:pPr>
            <a:r>
              <a:rPr lang="en-US" dirty="0"/>
              <a:t>Given the limited resources -  funding or availability of high-quality beach sand, can the practice of beach nourishment meet the long-term needs of all.</a:t>
            </a:r>
          </a:p>
          <a:p>
            <a:endParaRPr lang="en-US" dirty="0">
              <a:solidFill>
                <a:schemeClr val="tx2"/>
              </a:solidFill>
            </a:endParaRPr>
          </a:p>
          <a:p>
            <a:endParaRPr lang="en-US" dirty="0">
              <a:solidFill>
                <a:schemeClr val="tx2"/>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B6B01987-3377-4F55-A236-D09571026A65}" type="slidenum">
              <a:rPr lang="en-US" smtClean="0"/>
              <a:t>19</a:t>
            </a:fld>
            <a:endParaRPr lang="en-US" dirty="0"/>
          </a:p>
        </p:txBody>
      </p:sp>
    </p:spTree>
    <p:extLst>
      <p:ext uri="{BB962C8B-B14F-4D97-AF65-F5344CB8AC3E}">
        <p14:creationId xmlns:p14="http://schemas.microsoft.com/office/powerpoint/2010/main" val="149991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01831-2BCE-3618-A563-0F303199B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04944-321B-61EA-EF35-0C653EBA8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A88EB5-718F-9F71-E68E-45EA0EC1BABC}"/>
              </a:ext>
            </a:extLst>
          </p:cNvPr>
          <p:cNvSpPr>
            <a:spLocks noGrp="1"/>
          </p:cNvSpPr>
          <p:nvPr>
            <p:ph type="body" idx="1"/>
          </p:nvPr>
        </p:nvSpPr>
        <p:spPr/>
        <p:txBody>
          <a:bodyPr/>
          <a:lstStyle/>
          <a:p>
            <a:r>
              <a:rPr lang="en-US" dirty="0">
                <a:solidFill>
                  <a:schemeClr val="tx2"/>
                </a:solidFill>
              </a:rPr>
              <a:t>At your last meeting in November meeting, National Park Superintendent Dave Hallac discussed the ongoing challenges facing the national seashore along North Carolina’s coast.  When a structure is lost to erosion, the impact extends beyond the property owner - adjacent neighbors, beachgoers, and even the smallest creatures living along the shoreline suffer consequences resulting from exposed and failed septic systems and far-reaching swath of construction material debris. </a:t>
            </a:r>
          </a:p>
        </p:txBody>
      </p:sp>
      <p:sp>
        <p:nvSpPr>
          <p:cNvPr id="4" name="Slide Number Placeholder 3">
            <a:extLst>
              <a:ext uri="{FF2B5EF4-FFF2-40B4-BE49-F238E27FC236}">
                <a16:creationId xmlns:a16="http://schemas.microsoft.com/office/drawing/2014/main" id="{E52C1D2E-C621-C49F-80D7-2A390CE8A4E3}"/>
              </a:ext>
            </a:extLst>
          </p:cNvPr>
          <p:cNvSpPr>
            <a:spLocks noGrp="1"/>
          </p:cNvSpPr>
          <p:nvPr>
            <p:ph type="sldNum" sz="quarter" idx="5"/>
          </p:nvPr>
        </p:nvSpPr>
        <p:spPr/>
        <p:txBody>
          <a:bodyPr/>
          <a:lstStyle/>
          <a:p>
            <a:fld id="{B6B01987-3377-4F55-A236-D09571026A65}" type="slidenum">
              <a:rPr lang="en-US" smtClean="0"/>
              <a:t>2</a:t>
            </a:fld>
            <a:endParaRPr lang="en-US" dirty="0"/>
          </a:p>
        </p:txBody>
      </p:sp>
    </p:spTree>
    <p:extLst>
      <p:ext uri="{BB962C8B-B14F-4D97-AF65-F5344CB8AC3E}">
        <p14:creationId xmlns:p14="http://schemas.microsoft.com/office/powerpoint/2010/main" val="921672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15EAB-0D8D-34AB-7835-0602066EE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34631-19E3-6B9C-FBA4-85E2D5E69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F7D9A-9237-A986-0E8E-A374E1DA02B2}"/>
              </a:ext>
            </a:extLst>
          </p:cNvPr>
          <p:cNvSpPr>
            <a:spLocks noGrp="1"/>
          </p:cNvSpPr>
          <p:nvPr>
            <p:ph type="body" idx="1"/>
          </p:nvPr>
        </p:nvSpPr>
        <p:spPr/>
        <p:txBody>
          <a:bodyPr/>
          <a:lstStyle/>
          <a:p>
            <a:pPr defTabSz="931774">
              <a:defRPr/>
            </a:pPr>
            <a:r>
              <a:rPr lang="en-US" dirty="0">
                <a:solidFill>
                  <a:schemeClr val="tx1"/>
                </a:solidFill>
              </a:rPr>
              <a:t>In conclusion, with persistent erosion, rising sea levels and limited sand resources, the </a:t>
            </a:r>
            <a:r>
              <a:rPr lang="en-US" dirty="0">
                <a:solidFill>
                  <a:schemeClr val="tx2"/>
                </a:solidFill>
              </a:rPr>
              <a:t>CRC’s policy work remains as vital today as it was in 1977.  By continuously adapting regulations to account for changing coastal conditions, sea-level rise, and the increasing costs associated with storm damage and recovery, the CRC continues to play a critical role in trying to balance property rights, public access, and environmental and economic resiliency.  The ongoing process of:</a:t>
            </a:r>
          </a:p>
          <a:p>
            <a:pPr defTabSz="931774">
              <a:defRPr/>
            </a:pPr>
            <a:endParaRPr lang="en-US" dirty="0">
              <a:solidFill>
                <a:schemeClr val="tx2"/>
              </a:solidFill>
            </a:endParaRP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Self-education</a:t>
            </a: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Evaluation of management techniques</a:t>
            </a: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Inventory of data and information</a:t>
            </a: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Development of consensus on clear objectives</a:t>
            </a: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Commitment of a process that includes public input and reassessment and fine tuning throughout the time it took to put the program in place</a:t>
            </a:r>
          </a:p>
          <a:p>
            <a:pPr marL="349415" indent="-349415">
              <a:buAutoNum type="arabicPeriod"/>
            </a:pPr>
            <a:endParaRPr lang="en-US" dirty="0">
              <a:solidFill>
                <a:schemeClr val="tx2"/>
              </a:solidFill>
              <a:ea typeface="MS Mincho" panose="02020609040205080304" pitchFamily="49" charset="-128"/>
              <a:cs typeface="Times New Roman" panose="02020603050405020304" pitchFamily="18" charset="0"/>
            </a:endParaRPr>
          </a:p>
          <a:p>
            <a:r>
              <a:rPr lang="en-US" dirty="0">
                <a:solidFill>
                  <a:schemeClr val="tx2"/>
                </a:solidFill>
                <a:ea typeface="MS Mincho" panose="02020609040205080304" pitchFamily="49" charset="-128"/>
                <a:cs typeface="Times New Roman" panose="02020603050405020304" pitchFamily="18" charset="0"/>
              </a:rPr>
              <a:t>Are perhaps more relative to policy-making today, as they were more than 50 years ago.</a:t>
            </a:r>
          </a:p>
          <a:p>
            <a:endParaRPr lang="en-US" dirty="0"/>
          </a:p>
        </p:txBody>
      </p:sp>
      <p:sp>
        <p:nvSpPr>
          <p:cNvPr id="4" name="Slide Number Placeholder 3">
            <a:extLst>
              <a:ext uri="{FF2B5EF4-FFF2-40B4-BE49-F238E27FC236}">
                <a16:creationId xmlns:a16="http://schemas.microsoft.com/office/drawing/2014/main" id="{6F173C0B-241E-497F-C624-131C7AC15860}"/>
              </a:ext>
            </a:extLst>
          </p:cNvPr>
          <p:cNvSpPr>
            <a:spLocks noGrp="1"/>
          </p:cNvSpPr>
          <p:nvPr>
            <p:ph type="sldNum" sz="quarter" idx="5"/>
          </p:nvPr>
        </p:nvSpPr>
        <p:spPr/>
        <p:txBody>
          <a:bodyPr/>
          <a:lstStyle/>
          <a:p>
            <a:fld id="{B6B01987-3377-4F55-A236-D09571026A65}" type="slidenum">
              <a:rPr lang="en-US" smtClean="0"/>
              <a:t>20</a:t>
            </a:fld>
            <a:endParaRPr lang="en-US" dirty="0"/>
          </a:p>
        </p:txBody>
      </p:sp>
    </p:spTree>
    <p:extLst>
      <p:ext uri="{BB962C8B-B14F-4D97-AF65-F5344CB8AC3E}">
        <p14:creationId xmlns:p14="http://schemas.microsoft.com/office/powerpoint/2010/main" val="245643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solidFill>
                  <a:schemeClr val="tx2"/>
                </a:solidFill>
                <a:ea typeface="MS Mincho" panose="02020609040205080304" pitchFamily="49" charset="-128"/>
              </a:rPr>
              <a:t>Superintendent Hallac also posed a question, “what happens when the CRC’s oceanfront setback expires? ... where the forces of mother nature confront stationary structures on land that naturally wants to migrate.  Perhaps not asked in these words, it is however a question that is relevant coastwide and not just to one street or one community on the Outer Banks. </a:t>
            </a:r>
          </a:p>
          <a:p>
            <a:endParaRPr lang="en-US" dirty="0">
              <a:latin typeface="Times New Roman" panose="02020603050405020304" pitchFamily="18" charset="0"/>
              <a:ea typeface="MS Mincho" panose="02020609040205080304" pitchFamily="49" charset="-128"/>
            </a:endParaRPr>
          </a:p>
          <a:p>
            <a:endParaRPr lang="en-US" dirty="0"/>
          </a:p>
        </p:txBody>
      </p:sp>
      <p:sp>
        <p:nvSpPr>
          <p:cNvPr id="4" name="Slide Number Placeholder 3"/>
          <p:cNvSpPr>
            <a:spLocks noGrp="1"/>
          </p:cNvSpPr>
          <p:nvPr>
            <p:ph type="sldNum" sz="quarter" idx="10"/>
          </p:nvPr>
        </p:nvSpPr>
        <p:spPr/>
        <p:txBody>
          <a:bodyPr/>
          <a:lstStyle/>
          <a:p>
            <a:pPr defTabSz="931774">
              <a:defRPr/>
            </a:pPr>
            <a:fld id="{5F5AEE39-AA12-402F-977C-35D296BCFBDA}" type="slidenum">
              <a:rPr lang="en-US">
                <a:solidFill>
                  <a:prstClr val="black"/>
                </a:solidFill>
                <a:latin typeface="Calibri" panose="020F0502020204030204"/>
              </a:rPr>
              <a:pPr defTabSz="931774">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8647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08D5C-F337-6BFE-8BF6-33AA22548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0B768-983E-ADC9-D6E6-85415567E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C0507-BEC1-FA41-58BD-5B6D7345B335}"/>
              </a:ext>
            </a:extLst>
          </p:cNvPr>
          <p:cNvSpPr>
            <a:spLocks noGrp="1"/>
          </p:cNvSpPr>
          <p:nvPr>
            <p:ph type="body" idx="1"/>
          </p:nvPr>
        </p:nvSpPr>
        <p:spPr/>
        <p:txBody>
          <a:bodyPr/>
          <a:lstStyle/>
          <a:p>
            <a:r>
              <a:rPr lang="en-US" dirty="0">
                <a:solidFill>
                  <a:schemeClr val="tx2"/>
                </a:solidFill>
              </a:rPr>
              <a:t>Before speaking more specifically to that question, it’s important to first step back and take a look at the processes leading up to today.  While setbacks don’t theoretically expire, they do shift with the NC’s barrier islands as they migrate in response to the forces of mother nature.  But, because permanent structures remain fixed, they are unable to adapt to these changes in relation to current setbacks.</a:t>
            </a:r>
          </a:p>
          <a:p>
            <a:endParaRPr lang="en-US" dirty="0">
              <a:solidFill>
                <a:schemeClr val="tx2"/>
              </a:solidFill>
            </a:endParaRPr>
          </a:p>
          <a:p>
            <a:r>
              <a:rPr lang="en-US" dirty="0">
                <a:solidFill>
                  <a:schemeClr val="tx2"/>
                </a:solidFill>
              </a:rPr>
              <a:t>North Carolina has an extensive history of feeling the impacts of coastal erosion along with a growing array of efforts aimed at preventing damage to property, structures, and infrastructure while maintaining access to public trust lands.  To make management more complex, solutions that prove effective in one location may not work in another – potentially making adaptive, site-specific approaches critical for long-term coastal management.</a:t>
            </a:r>
          </a:p>
          <a:p>
            <a:endParaRPr lang="en-US" dirty="0">
              <a:solidFill>
                <a:schemeClr val="tx2"/>
              </a:solidFill>
            </a:endParaRPr>
          </a:p>
          <a:p>
            <a:r>
              <a:rPr lang="en-US" dirty="0">
                <a:solidFill>
                  <a:schemeClr val="tx2"/>
                </a:solidFill>
              </a:rPr>
              <a:t>In attempts to address these challenges, North Carolina has relied on a combination of tools, including beach nourishment, sandbags, and hard erosion control structures. However, policy has also played a crucial role. While often met with criticism, policy is essential in balancing environmental resilience, economic stability, and public safety - particularly in the dynamic and vulnerable coastal regions of the state’s oceanfront and inlets.</a:t>
            </a:r>
          </a:p>
          <a:p>
            <a:endParaRPr lang="en-US" dirty="0">
              <a:solidFill>
                <a:schemeClr val="tx2"/>
              </a:solidFill>
            </a:endParaRPr>
          </a:p>
          <a:p>
            <a:r>
              <a:rPr lang="en-US" dirty="0">
                <a:solidFill>
                  <a:schemeClr val="tx2"/>
                </a:solidFill>
              </a:rPr>
              <a:t>Since the Coastal Resources Commission (CRC) began developing policy in 1977, it has recognized that this balancing act is one of the most complex in the state. The very ground beneath our feet is constantly shifting, sea levels are fluctuating, populations are growing, habitats are shrinking, and the public costs associated with these changes only continues to rise.  </a:t>
            </a:r>
          </a:p>
          <a:p>
            <a:endParaRPr lang="en-US" dirty="0">
              <a:solidFill>
                <a:schemeClr val="tx2"/>
              </a:solidFill>
            </a:endParaRPr>
          </a:p>
        </p:txBody>
      </p:sp>
      <p:sp>
        <p:nvSpPr>
          <p:cNvPr id="4" name="Slide Number Placeholder 3">
            <a:extLst>
              <a:ext uri="{FF2B5EF4-FFF2-40B4-BE49-F238E27FC236}">
                <a16:creationId xmlns:a16="http://schemas.microsoft.com/office/drawing/2014/main" id="{D4A86BEA-6283-87EA-3036-CADC44CC7C66}"/>
              </a:ext>
            </a:extLst>
          </p:cNvPr>
          <p:cNvSpPr>
            <a:spLocks noGrp="1"/>
          </p:cNvSpPr>
          <p:nvPr>
            <p:ph type="sldNum" sz="quarter" idx="5"/>
          </p:nvPr>
        </p:nvSpPr>
        <p:spPr/>
        <p:txBody>
          <a:bodyPr/>
          <a:lstStyle/>
          <a:p>
            <a:fld id="{B6B01987-3377-4F55-A236-D09571026A65}" type="slidenum">
              <a:rPr lang="en-US" smtClean="0"/>
              <a:t>4</a:t>
            </a:fld>
            <a:endParaRPr lang="en-US" dirty="0"/>
          </a:p>
        </p:txBody>
      </p:sp>
    </p:spTree>
    <p:extLst>
      <p:ext uri="{BB962C8B-B14F-4D97-AF65-F5344CB8AC3E}">
        <p14:creationId xmlns:p14="http://schemas.microsoft.com/office/powerpoint/2010/main" val="3965449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538B3-60C4-DCCD-87AF-C962F8394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EE988-B9DA-770A-B611-37760AE38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F15DFB-FDA2-1F37-8536-067117480765}"/>
              </a:ext>
            </a:extLst>
          </p:cNvPr>
          <p:cNvSpPr>
            <a:spLocks noGrp="1"/>
          </p:cNvSpPr>
          <p:nvPr>
            <p:ph type="body" idx="1"/>
          </p:nvPr>
        </p:nvSpPr>
        <p:spPr/>
        <p:txBody>
          <a:bodyPr/>
          <a:lstStyle/>
          <a:p>
            <a:r>
              <a:rPr lang="en-US" dirty="0">
                <a:solidFill>
                  <a:schemeClr val="tx2"/>
                </a:solidFill>
              </a:rPr>
              <a:t>Management challenges along NC’s coast are not unique to today’s conditions, but one could argue that the scale of the issues and problems have grown significantly since the CRC first deliberated policies in 1977.  </a:t>
            </a:r>
            <a:r>
              <a:rPr lang="en-US" dirty="0">
                <a:solidFill>
                  <a:schemeClr val="tx2"/>
                </a:solidFill>
                <a:ea typeface="MS Mincho" panose="02020609040205080304" pitchFamily="49" charset="-128"/>
                <a:cs typeface="Times New Roman" panose="02020603050405020304" pitchFamily="18" charset="0"/>
              </a:rPr>
              <a:t> The initial effort to develop policy took eight years, involved many stakeholders and included these 5 elements within the process - that I’ll refer to as the CRC’s 5 policy-making principles:</a:t>
            </a:r>
          </a:p>
          <a:p>
            <a:endParaRPr lang="en-US" dirty="0">
              <a:solidFill>
                <a:schemeClr val="tx2"/>
              </a:solidFill>
              <a:ea typeface="MS Mincho" panose="02020609040205080304" pitchFamily="49" charset="-128"/>
              <a:cs typeface="Times New Roman" panose="02020603050405020304" pitchFamily="18" charset="0"/>
            </a:endParaRP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Self-education</a:t>
            </a: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Evaluation of management techniques</a:t>
            </a: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Inventory of data and information</a:t>
            </a: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Development of consensus on clear objectives</a:t>
            </a:r>
          </a:p>
          <a:p>
            <a:pPr marL="349415" indent="-349415">
              <a:buAutoNum type="arabicPeriod"/>
            </a:pPr>
            <a:r>
              <a:rPr lang="en-US" dirty="0">
                <a:solidFill>
                  <a:schemeClr val="tx2"/>
                </a:solidFill>
                <a:ea typeface="MS Mincho" panose="02020609040205080304" pitchFamily="49" charset="-128"/>
                <a:cs typeface="Times New Roman" panose="02020603050405020304" pitchFamily="18" charset="0"/>
              </a:rPr>
              <a:t>Commitment of a process that includes public input and reassessment and fine tuning throughout the time it took to put the program in place</a:t>
            </a:r>
          </a:p>
          <a:p>
            <a:pPr marL="349415" indent="-349415">
              <a:buAutoNum type="arabicPeriod"/>
            </a:pPr>
            <a:endParaRPr lang="en-US" dirty="0">
              <a:solidFill>
                <a:schemeClr val="tx2"/>
              </a:solidFill>
              <a:ea typeface="MS Mincho" panose="02020609040205080304" pitchFamily="49" charset="-128"/>
              <a:cs typeface="Times New Roman" panose="02020603050405020304" pitchFamily="18" charset="0"/>
            </a:endParaRPr>
          </a:p>
          <a:p>
            <a:pPr defTabSz="931774">
              <a:defRPr/>
            </a:pPr>
            <a:r>
              <a:rPr lang="en-US" dirty="0">
                <a:solidFill>
                  <a:schemeClr val="tx2"/>
                </a:solidFill>
                <a:ea typeface="MS Mincho" panose="02020609040205080304" pitchFamily="49" charset="-128"/>
              </a:rPr>
              <a:t>As the management program was developed, it expanded to incorporate several key elements. The primary focus was on creating regulations for development within the Areas of Environmental Concern (AECs), including setbacks, structural standards, and restrictions on shoreline hardening. </a:t>
            </a:r>
            <a:endParaRPr lang="en-US" dirty="0">
              <a:solidFill>
                <a:schemeClr val="tx2"/>
              </a:solidFill>
            </a:endParaRPr>
          </a:p>
          <a:p>
            <a:endParaRPr lang="en-US" dirty="0">
              <a:solidFill>
                <a:schemeClr val="tx2"/>
              </a:solidFill>
              <a:ea typeface="MS Mincho" panose="02020609040205080304" pitchFamily="49" charset="-128"/>
              <a:cs typeface="Times New Roman" panose="02020603050405020304" pitchFamily="18" charset="0"/>
            </a:endParaRPr>
          </a:p>
          <a:p>
            <a:pPr defTabSz="931774">
              <a:defRPr/>
            </a:pPr>
            <a:r>
              <a:rPr lang="en-US" dirty="0">
                <a:solidFill>
                  <a:schemeClr val="tx2"/>
                </a:solidFill>
                <a:ea typeface="MS Mincho" panose="02020609040205080304" pitchFamily="49" charset="-128"/>
                <a:cs typeface="Times New Roman" panose="02020603050405020304" pitchFamily="18" charset="0"/>
              </a:rPr>
              <a:t>During early planning discussions, it became evident that land acquisition might also be a necessary management tool, particularly in areas considered too hazardous to develop or difficult to regulate effectively.  This prompted deliberations on potential funding strategies such as tax credits to encourage donations, discouraging public investments (infrastructure) in certain areas, and efforts were made to influence the Federal Flood Insurance program.  </a:t>
            </a:r>
          </a:p>
          <a:p>
            <a:pPr defTabSz="931774">
              <a:defRPr/>
            </a:pPr>
            <a:endParaRPr lang="en-US" dirty="0">
              <a:solidFill>
                <a:schemeClr val="tx2"/>
              </a:solidFill>
              <a:ea typeface="MS Mincho" panose="02020609040205080304" pitchFamily="49" charset="-128"/>
              <a:cs typeface="Times New Roman" panose="02020603050405020304" pitchFamily="18" charset="0"/>
            </a:endParaRPr>
          </a:p>
          <a:p>
            <a:pPr defTabSz="931774">
              <a:defRPr/>
            </a:pPr>
            <a:r>
              <a:rPr lang="en-US" dirty="0">
                <a:solidFill>
                  <a:schemeClr val="tx2"/>
                </a:solidFill>
                <a:ea typeface="MS Mincho" panose="02020609040205080304" pitchFamily="49" charset="-128"/>
                <a:cs typeface="Times New Roman" panose="02020603050405020304" pitchFamily="18" charset="0"/>
              </a:rPr>
              <a:t>However, ultimately, the program chose to prioritize public education and outreach, with an emphasis on improving understanding of the process and coastal management efforts.</a:t>
            </a:r>
          </a:p>
          <a:p>
            <a:endParaRPr lang="en-US" dirty="0">
              <a:solidFill>
                <a:schemeClr val="tx2"/>
              </a:solidFill>
              <a:ea typeface="MS Mincho" panose="02020609040205080304" pitchFamily="49" charset="-128"/>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8B98D41-2FEA-BEFB-916D-307F7144F208}"/>
              </a:ext>
            </a:extLst>
          </p:cNvPr>
          <p:cNvSpPr>
            <a:spLocks noGrp="1"/>
          </p:cNvSpPr>
          <p:nvPr>
            <p:ph type="sldNum" sz="quarter" idx="5"/>
          </p:nvPr>
        </p:nvSpPr>
        <p:spPr/>
        <p:txBody>
          <a:bodyPr/>
          <a:lstStyle/>
          <a:p>
            <a:fld id="{B6B01987-3377-4F55-A236-D09571026A65}" type="slidenum">
              <a:rPr lang="en-US" smtClean="0"/>
              <a:t>5</a:t>
            </a:fld>
            <a:endParaRPr lang="en-US" dirty="0"/>
          </a:p>
        </p:txBody>
      </p:sp>
    </p:spTree>
    <p:extLst>
      <p:ext uri="{BB962C8B-B14F-4D97-AF65-F5344CB8AC3E}">
        <p14:creationId xmlns:p14="http://schemas.microsoft.com/office/powerpoint/2010/main" val="84378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BD245-0872-A4C4-3D80-030662F5A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CFB29-58F2-7464-D8A7-5FEF6EC2D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49850-6C6C-F193-9E38-60B28A109BDE}"/>
              </a:ext>
            </a:extLst>
          </p:cNvPr>
          <p:cNvSpPr>
            <a:spLocks noGrp="1"/>
          </p:cNvSpPr>
          <p:nvPr>
            <p:ph type="body" idx="1"/>
          </p:nvPr>
        </p:nvSpPr>
        <p:spPr/>
        <p:txBody>
          <a:bodyPr/>
          <a:lstStyle/>
          <a:p>
            <a:pPr defTabSz="931774">
              <a:defRPr/>
            </a:pPr>
            <a:r>
              <a:rPr lang="en-US" dirty="0">
                <a:solidFill>
                  <a:schemeClr val="tx2"/>
                </a:solidFill>
                <a:ea typeface="MS Mincho" panose="02020609040205080304" pitchFamily="49" charset="-128"/>
                <a:cs typeface="Times New Roman" panose="02020603050405020304" pitchFamily="18" charset="0"/>
              </a:rPr>
              <a:t>From the beginning, the Commission has gone to great lengths to better understand the risks and the areas affected along the oceanfront.  Before establishing setback rules, the CRC sought information to assess erosion and the extent of ongoing changes.  At the time, there was a significant amount of reliable long-term erosion data available from North Carolina State University (NCSU), the U.S. Park Service, and other sources – specifically, Dr. Robert Dolan at University of Virginia who had conducted studies on the northern Outer Banks.  However, then there was no storm erosion data, which prompted a contract with NCSU to gather the additional information.  While the storm erosion data proved sufficient for defining the hazard and permit jurisdiction zone, (later referred to in rule as the Ocean Erodible Area (OEA)), those data alone were not adequate for establishing setbacks or guiding individual permit decisions.  It’s worth noting that at the same time, an internal study was conducted to identify inlet hazard zones, which would become the Inlet Hazard Areas (IHAs). Ultimately, the OEA and IHA defined most of the area within NC’s Ocean Hazard Areas (OHA).</a:t>
            </a:r>
          </a:p>
          <a:p>
            <a:pPr defTabSz="931774">
              <a:defRPr/>
            </a:pPr>
            <a:endParaRPr lang="en-US" dirty="0">
              <a:solidFill>
                <a:schemeClr val="tx2"/>
              </a:solidFill>
              <a:ea typeface="MS Mincho" panose="02020609040205080304" pitchFamily="49" charset="-128"/>
              <a:cs typeface="Times New Roman" panose="02020603050405020304" pitchFamily="18" charset="0"/>
            </a:endParaRPr>
          </a:p>
          <a:p>
            <a:pPr defTabSz="931774">
              <a:defRPr/>
            </a:pPr>
            <a:r>
              <a:rPr lang="en-US" dirty="0">
                <a:solidFill>
                  <a:schemeClr val="tx2"/>
                </a:solidFill>
                <a:ea typeface="MS Mincho" panose="02020609040205080304" pitchFamily="49" charset="-128"/>
                <a:cs typeface="Times New Roman" panose="02020603050405020304" pitchFamily="18" charset="0"/>
              </a:rPr>
              <a:t>In a CRC memo dated October 13, 1980 (CRC-135), these 3 reasons for establishing setbacks were identified by CRC:</a:t>
            </a:r>
          </a:p>
          <a:p>
            <a:endParaRPr lang="en-US" dirty="0">
              <a:solidFill>
                <a:schemeClr val="tx2"/>
              </a:solidFill>
            </a:endParaRPr>
          </a:p>
          <a:p>
            <a:pPr marL="349415" indent="-349415" algn="just">
              <a:buFont typeface="+mj-lt"/>
              <a:buAutoNum type="arabicPeriod"/>
            </a:pPr>
            <a:r>
              <a:rPr lang="en-US" dirty="0">
                <a:solidFill>
                  <a:schemeClr val="tx2"/>
                </a:solidFill>
                <a:ea typeface="MS Mincho" panose="02020609040205080304" pitchFamily="49" charset="-128"/>
                <a:cs typeface="Times New Roman" panose="02020603050405020304" pitchFamily="18" charset="0"/>
              </a:rPr>
              <a:t>Mitigating losses of life and property resulting from storms and long-term erosion.</a:t>
            </a:r>
          </a:p>
          <a:p>
            <a:pPr marL="465887" lvl="1" algn="just"/>
            <a:r>
              <a:rPr lang="en-US" dirty="0">
                <a:solidFill>
                  <a:schemeClr val="tx2"/>
                </a:solidFill>
                <a:ea typeface="MS Mincho" panose="02020609040205080304" pitchFamily="49" charset="-128"/>
                <a:cs typeface="Times New Roman" panose="02020603050405020304" pitchFamily="18" charset="0"/>
              </a:rPr>
              <a:t> </a:t>
            </a:r>
          </a:p>
          <a:p>
            <a:pPr marL="349415" indent="-349415" algn="just">
              <a:buFont typeface="+mj-lt"/>
              <a:buAutoNum type="arabicPeriod"/>
            </a:pPr>
            <a:r>
              <a:rPr lang="en-US" dirty="0">
                <a:solidFill>
                  <a:schemeClr val="tx2"/>
                </a:solidFill>
                <a:ea typeface="MS Mincho" panose="02020609040205080304" pitchFamily="49" charset="-128"/>
                <a:cs typeface="Times New Roman" panose="02020603050405020304" pitchFamily="18" charset="0"/>
              </a:rPr>
              <a:t>Preventing encroachment of permanent structures on the public beach.</a:t>
            </a:r>
          </a:p>
          <a:p>
            <a:pPr marL="757066" lvl="1" indent="-291179" algn="just">
              <a:buFont typeface="+mj-lt"/>
              <a:buAutoNum type="alphaLcPeriod"/>
            </a:pPr>
            <a:r>
              <a:rPr lang="en-US" i="1" dirty="0">
                <a:solidFill>
                  <a:schemeClr val="tx2"/>
                </a:solidFill>
                <a:ea typeface="MS Mincho" panose="02020609040205080304" pitchFamily="49" charset="-128"/>
                <a:cs typeface="Times New Roman" panose="02020603050405020304" pitchFamily="18" charset="0"/>
              </a:rPr>
              <a:t>Even if structures are built to withstand worse case scenarios, long-term erosion could potentially leave them positioned on the beach or in the water.  The state owns the land below MHW and has a legal obligation to protect public interest in the free use of these areas – in addition, the public also has the right to use the dry-sand beach.  The existence of open, uncluttered beaches is essential to the economic prosperity of many coastal communities as their economy centers on recreation and tourism.</a:t>
            </a:r>
          </a:p>
          <a:p>
            <a:pPr marL="465887" lvl="1" algn="just"/>
            <a:endParaRPr lang="en-US" dirty="0">
              <a:solidFill>
                <a:schemeClr val="tx2"/>
              </a:solidFill>
              <a:ea typeface="MS Mincho" panose="02020609040205080304" pitchFamily="49" charset="-128"/>
              <a:cs typeface="Times New Roman" panose="02020603050405020304" pitchFamily="18" charset="0"/>
            </a:endParaRPr>
          </a:p>
          <a:p>
            <a:pPr marL="291179" indent="-291179" algn="just">
              <a:buFont typeface="+mj-lt"/>
              <a:buAutoNum type="arabicPeriod"/>
            </a:pPr>
            <a:r>
              <a:rPr lang="en-US" dirty="0">
                <a:solidFill>
                  <a:schemeClr val="tx2"/>
                </a:solidFill>
                <a:ea typeface="MS Mincho" panose="02020609040205080304" pitchFamily="49" charset="-128"/>
                <a:cs typeface="Times New Roman" panose="02020603050405020304" pitchFamily="18" charset="0"/>
              </a:rPr>
              <a:t>Reducing the public cost of poorly sited development.  If development is located where it is likely to be damaged or destroyed, there are likely to be costs to the taxpayer as well as the owners of the property.  </a:t>
            </a:r>
            <a:endParaRPr lang="en-US" dirty="0"/>
          </a:p>
        </p:txBody>
      </p:sp>
      <p:sp>
        <p:nvSpPr>
          <p:cNvPr id="4" name="Slide Number Placeholder 3">
            <a:extLst>
              <a:ext uri="{FF2B5EF4-FFF2-40B4-BE49-F238E27FC236}">
                <a16:creationId xmlns:a16="http://schemas.microsoft.com/office/drawing/2014/main" id="{471B3F49-33DD-AEC9-4BFC-FEFBDCF0827E}"/>
              </a:ext>
            </a:extLst>
          </p:cNvPr>
          <p:cNvSpPr>
            <a:spLocks noGrp="1"/>
          </p:cNvSpPr>
          <p:nvPr>
            <p:ph type="sldNum" sz="quarter" idx="5"/>
          </p:nvPr>
        </p:nvSpPr>
        <p:spPr/>
        <p:txBody>
          <a:bodyPr/>
          <a:lstStyle/>
          <a:p>
            <a:fld id="{B6B01987-3377-4F55-A236-D09571026A65}" type="slidenum">
              <a:rPr lang="en-US" smtClean="0"/>
              <a:t>6</a:t>
            </a:fld>
            <a:endParaRPr lang="en-US" dirty="0"/>
          </a:p>
        </p:txBody>
      </p:sp>
    </p:spTree>
    <p:extLst>
      <p:ext uri="{BB962C8B-B14F-4D97-AF65-F5344CB8AC3E}">
        <p14:creationId xmlns:p14="http://schemas.microsoft.com/office/powerpoint/2010/main" val="42505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2"/>
                </a:solidFill>
                <a:ea typeface="MS Mincho" panose="02020609040205080304" pitchFamily="49" charset="-128"/>
                <a:cs typeface="Times New Roman" panose="02020603050405020304" pitchFamily="18" charset="0"/>
              </a:rPr>
              <a:t>As mentioned, the CRC also identified jurisdictional zones, which are referred to in your rules as Areas of Environment Concern (AECs).  The Commission acknowledged that the areas seaward of the setback should be regarded as highly hazardous and dynamic zones unsuitable for new permanent structures.  They acknowledged that they are not intended to serve as precise predictions of where the shoreline would be in the future (30 years).  Instead, they should be considered hazard zones, inherently unsuitable for new permanent construction due to historical trends of shoreline movement caused by erosion and storms. </a:t>
            </a:r>
          </a:p>
          <a:p>
            <a:pPr defTabSz="931774">
              <a:defRPr/>
            </a:pPr>
            <a:endParaRPr lang="en-US" dirty="0">
              <a:solidFill>
                <a:schemeClr val="tx2"/>
              </a:solidFill>
            </a:endParaRPr>
          </a:p>
          <a:p>
            <a:pPr defTabSz="931774">
              <a:defRPr/>
            </a:pPr>
            <a:r>
              <a:rPr lang="en-US" dirty="0">
                <a:solidFill>
                  <a:schemeClr val="tx2"/>
                </a:solidFill>
              </a:rPr>
              <a:t>Setbacks are applied inside Ocean Hazard Areas, which currently consists of 4 Areas of Environmental Concern (AECs):</a:t>
            </a:r>
          </a:p>
          <a:p>
            <a:pPr marL="232943" indent="-232943" defTabSz="931774">
              <a:buFontTx/>
              <a:buAutoNum type="arabicPeriod"/>
              <a:defRPr/>
            </a:pPr>
            <a:endParaRPr lang="en-US" dirty="0">
              <a:solidFill>
                <a:schemeClr val="tx2"/>
              </a:solidFill>
            </a:endParaRPr>
          </a:p>
          <a:p>
            <a:pPr marL="232943" indent="-232943" defTabSz="931774">
              <a:buFont typeface="+mj-lt"/>
              <a:buAutoNum type="arabicPeriod"/>
              <a:defRPr/>
            </a:pPr>
            <a:r>
              <a:rPr lang="en-US" dirty="0">
                <a:solidFill>
                  <a:schemeClr val="tx2"/>
                </a:solidFill>
              </a:rPr>
              <a:t>Ocean Erodible Area: where there exists a possibility of excessive erosion and significant shoreline fluctuation.  Before 2009 this area was calculated by multiplying 60 x erosion rate + 100-Year Storm Recession Rate, but since 2009 it is calculated by multiplying </a:t>
            </a:r>
            <a:r>
              <a:rPr lang="en-US" b="1" dirty="0">
                <a:solidFill>
                  <a:schemeClr val="tx2"/>
                </a:solidFill>
              </a:rPr>
              <a:t>S</a:t>
            </a:r>
            <a:r>
              <a:rPr lang="en-US" dirty="0">
                <a:solidFill>
                  <a:schemeClr val="tx2"/>
                </a:solidFill>
              </a:rPr>
              <a:t>etback </a:t>
            </a:r>
            <a:r>
              <a:rPr lang="en-US" b="1" dirty="0">
                <a:solidFill>
                  <a:schemeClr val="tx2"/>
                </a:solidFill>
              </a:rPr>
              <a:t>F</a:t>
            </a:r>
            <a:r>
              <a:rPr lang="en-US" dirty="0">
                <a:solidFill>
                  <a:schemeClr val="tx2"/>
                </a:solidFill>
              </a:rPr>
              <a:t>actor by 90 (OEA = SF x 90). OEA is measured landward from FLNV or PPVL.  While not mapped, the information to update its landward is calculated approximately once every 5 years.</a:t>
            </a:r>
          </a:p>
          <a:p>
            <a:pPr marL="232943" indent="-232943" defTabSz="931774">
              <a:buFont typeface="+mj-lt"/>
              <a:buAutoNum type="arabicPeriod"/>
              <a:defRPr/>
            </a:pPr>
            <a:r>
              <a:rPr lang="en-US" dirty="0">
                <a:solidFill>
                  <a:schemeClr val="tx2"/>
                </a:solidFill>
              </a:rPr>
              <a:t>Inlet Hazard Area: “natural hazard” areas that are especially vulnerable to erosion, flooding, and other adverse effects associated with inlet dynamics.  Sufficient landward boundary to encompass migration and erosion based on statistical analyses, and consider previous inlet territory, structurally weak areas, and external influences such as jetties, channelization, and beach nourishment.  Current IHA boundaries were established in 1979, and while the CRC’s Science Panel on Coastal Hazards did submit updated boundaries first in 2010, then in 2018, and will again this year, updates to these boundaries have not gone into effect.  Currently, setbacks applied inside the IHA are actual the rate pulled from it’s adjacent OEA.</a:t>
            </a:r>
          </a:p>
          <a:p>
            <a:pPr marL="232943" indent="-232943" defTabSz="931774">
              <a:buFontTx/>
              <a:buAutoNum type="arabicPeriod"/>
              <a:defRPr/>
            </a:pPr>
            <a:r>
              <a:rPr lang="en-US" dirty="0">
                <a:solidFill>
                  <a:schemeClr val="tx2"/>
                </a:solidFill>
              </a:rPr>
              <a:t>Unvegetated Beach: areas within the OEA where no stable natural vegetation is present due to major storm.  Historically, this serves as a temporary AEC until vegetation is re-established.</a:t>
            </a:r>
          </a:p>
          <a:p>
            <a:pPr marL="232943" indent="-232943" defTabSz="931774">
              <a:buFontTx/>
              <a:buAutoNum type="arabicPeriod"/>
              <a:defRPr/>
            </a:pPr>
            <a:r>
              <a:rPr lang="en-US" dirty="0">
                <a:solidFill>
                  <a:schemeClr val="tx2"/>
                </a:solidFill>
              </a:rPr>
              <a:t>State Port Inlet Management Areas: which are areas influenced by federally maintained channels critical for state port operations (Beaufort and Cape Fear Inlets).  These went into effect in 2020, and started as proposed IHA boundaries in the Science Panel’s 2010 proposal.</a:t>
            </a:r>
          </a:p>
          <a:p>
            <a:pPr marL="232943" indent="-232943" defTabSz="931774">
              <a:buFontTx/>
              <a:buAutoNum type="arabicPeriod"/>
              <a:defRPr/>
            </a:pPr>
            <a:endParaRPr lang="en-US" dirty="0">
              <a:solidFill>
                <a:schemeClr val="tx2"/>
              </a:solidFill>
            </a:endParaRPr>
          </a:p>
          <a:p>
            <a:endParaRPr lang="en-US" dirty="0">
              <a:solidFill>
                <a:schemeClr val="tx2"/>
              </a:solidFill>
            </a:endParaRPr>
          </a:p>
          <a:p>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B6B01987-3377-4F55-A236-D09571026A65}" type="slidenum">
              <a:rPr lang="en-US" smtClean="0"/>
              <a:t>7</a:t>
            </a:fld>
            <a:endParaRPr lang="en-US" dirty="0"/>
          </a:p>
        </p:txBody>
      </p:sp>
    </p:spTree>
    <p:extLst>
      <p:ext uri="{BB962C8B-B14F-4D97-AF65-F5344CB8AC3E}">
        <p14:creationId xmlns:p14="http://schemas.microsoft.com/office/powerpoint/2010/main" val="589828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4C169-589A-9B39-C8B2-B96A6AAC5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08E10-F2AD-B245-BBC8-9BEEEB6C7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A4119-50C2-D1F4-3F6F-286D0A01F14B}"/>
              </a:ext>
            </a:extLst>
          </p:cNvPr>
          <p:cNvSpPr>
            <a:spLocks noGrp="1"/>
          </p:cNvSpPr>
          <p:nvPr>
            <p:ph type="body" idx="1"/>
          </p:nvPr>
        </p:nvSpPr>
        <p:spPr/>
        <p:txBody>
          <a:bodyPr/>
          <a:lstStyle/>
          <a:p>
            <a:r>
              <a:rPr lang="en-US" dirty="0">
                <a:solidFill>
                  <a:schemeClr val="tx2"/>
                </a:solidFill>
              </a:rPr>
              <a:t>Like many of the CRCs rules, setbacks too have evolved over time since their conception in the late 1970s.</a:t>
            </a:r>
          </a:p>
          <a:p>
            <a:endParaRPr lang="en-US" dirty="0">
              <a:solidFill>
                <a:schemeClr val="tx2"/>
              </a:solidFill>
            </a:endParaRPr>
          </a:p>
          <a:p>
            <a:r>
              <a:rPr lang="en-US" dirty="0">
                <a:solidFill>
                  <a:schemeClr val="tx2"/>
                </a:solidFill>
              </a:rPr>
              <a:t>1. While short-lived, the 1978 proposal was to multiply erosion rate times 10, and measure from dune line.</a:t>
            </a:r>
          </a:p>
          <a:p>
            <a:pPr defTabSz="931774">
              <a:defRPr/>
            </a:pPr>
            <a:r>
              <a:rPr lang="en-US" dirty="0">
                <a:solidFill>
                  <a:schemeClr val="tx2"/>
                </a:solidFill>
              </a:rPr>
              <a:t>2. On June 1, 1979, the CRC’s setback rules went into effect, which was 30 times the erosion rate setback factor measured from the vegetation line.  </a:t>
            </a:r>
            <a:r>
              <a:rPr lang="en-US" dirty="0">
                <a:solidFill>
                  <a:schemeClr val="tx2"/>
                </a:solidFill>
                <a:ea typeface="MS Mincho" panose="02020609040205080304" pitchFamily="49" charset="-128"/>
                <a:cs typeface="Times New Roman" panose="02020603050405020304" pitchFamily="18" charset="0"/>
              </a:rPr>
              <a:t>At the time the CRC felt that a minimum of 60 feet was needed even if the beach appeared to be relatively stable because it was still subject to storms and short-term fluctuations.</a:t>
            </a:r>
            <a:endParaRPr lang="en-US" dirty="0">
              <a:solidFill>
                <a:schemeClr val="tx2"/>
              </a:solidFill>
            </a:endParaRPr>
          </a:p>
          <a:p>
            <a:r>
              <a:rPr lang="en-US" dirty="0">
                <a:solidFill>
                  <a:schemeClr val="tx2"/>
                </a:solidFill>
              </a:rPr>
              <a:t>3. In 1981, CRC adopted exceptions to erosion rate setbacks, which also came to know as the “small structure exception” (proposed rule amendments later today).</a:t>
            </a:r>
          </a:p>
          <a:p>
            <a:r>
              <a:rPr lang="en-US" dirty="0">
                <a:solidFill>
                  <a:schemeClr val="tx2"/>
                </a:solidFill>
              </a:rPr>
              <a:t>4. In 1983, the CRC made a distinction be between large and small structure, with large being defined by “use” - 4 dwelling unit multi-family or commercial.</a:t>
            </a:r>
          </a:p>
          <a:p>
            <a:r>
              <a:rPr lang="en-US" dirty="0">
                <a:solidFill>
                  <a:schemeClr val="tx2"/>
                </a:solidFill>
              </a:rPr>
              <a:t>     -  small structure (residential) setbacks 30 x SBF – with minimum of 60 feet, and it served as the “basic setback”</a:t>
            </a:r>
          </a:p>
          <a:p>
            <a:r>
              <a:rPr lang="en-US" dirty="0">
                <a:solidFill>
                  <a:schemeClr val="tx2"/>
                </a:solidFill>
              </a:rPr>
              <a:t>     -  large structure setbacks 60 x SBF – However, if the distance was more than 105 feet longer than the “basic setback,” then the setback is the basic setback 30 x SBF + 105 feet.</a:t>
            </a:r>
          </a:p>
          <a:p>
            <a:r>
              <a:rPr lang="en-US" dirty="0">
                <a:solidFill>
                  <a:schemeClr val="tx2"/>
                </a:solidFill>
              </a:rPr>
              <a:t>5. Leading up to 2009, the CRC recognized that single-family structures were becoming larger, some exceeding 13K sqft, and that a structure’s use should not be the defining factor between large and small.  After a thorough structure size inventory was completed, the CRC amended setback rules to remove structure “usage” and as a defining factor, and created setbacks defined by structure size and erosion rate.  These amendments went into effect in 2009, and are often referred to as the CRC’s graduated setback rules.</a:t>
            </a:r>
          </a:p>
        </p:txBody>
      </p:sp>
      <p:sp>
        <p:nvSpPr>
          <p:cNvPr id="4" name="Slide Number Placeholder 3">
            <a:extLst>
              <a:ext uri="{FF2B5EF4-FFF2-40B4-BE49-F238E27FC236}">
                <a16:creationId xmlns:a16="http://schemas.microsoft.com/office/drawing/2014/main" id="{1B504B9C-43A4-81BE-7ABF-9C0E61B61068}"/>
              </a:ext>
            </a:extLst>
          </p:cNvPr>
          <p:cNvSpPr>
            <a:spLocks noGrp="1"/>
          </p:cNvSpPr>
          <p:nvPr>
            <p:ph type="sldNum" sz="quarter" idx="5"/>
          </p:nvPr>
        </p:nvSpPr>
        <p:spPr/>
        <p:txBody>
          <a:bodyPr/>
          <a:lstStyle/>
          <a:p>
            <a:fld id="{B6B01987-3377-4F55-A236-D09571026A65}" type="slidenum">
              <a:rPr lang="en-US" smtClean="0"/>
              <a:t>8</a:t>
            </a:fld>
            <a:endParaRPr lang="en-US" dirty="0"/>
          </a:p>
        </p:txBody>
      </p:sp>
    </p:spTree>
    <p:extLst>
      <p:ext uri="{BB962C8B-B14F-4D97-AF65-F5344CB8AC3E}">
        <p14:creationId xmlns:p14="http://schemas.microsoft.com/office/powerpoint/2010/main" val="608720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A28A1-AB05-F839-0170-5A9874812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F4A6E-5F9B-E34B-DF7A-41B413067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3EC5E-21B3-6F94-E339-CD010EAE4D3B}"/>
              </a:ext>
            </a:extLst>
          </p:cNvPr>
          <p:cNvSpPr>
            <a:spLocks noGrp="1"/>
          </p:cNvSpPr>
          <p:nvPr>
            <p:ph type="body" idx="1"/>
          </p:nvPr>
        </p:nvSpPr>
        <p:spPr/>
        <p:txBody>
          <a:bodyPr/>
          <a:lstStyle/>
          <a:p>
            <a:r>
              <a:rPr lang="en-US" dirty="0">
                <a:solidFill>
                  <a:schemeClr val="tx2"/>
                </a:solidFill>
              </a:rPr>
              <a:t>The 2009 update to setback rules was driven by concerns over the risks posed by growing number of large oceanfront structures.  The CRC recognized that larger structures increase the threat to human life and property due to erosion while also contributing to the loss or degradation of public beach areas, natural coastal features, and ecosystems.  Additionally, they placed a financial strain on public resources, increasing costs for flood insurance, erosion control, storm protection, disaster relief, and essential services such as water, sewer, and emergency response.  Their size and permanence also made relocation increasingly challenging and expensive as shorelines continued to erode – so, the CRC agreed that a graduated setback approach, one that would put more distance between larger structures and the hazard was needed.</a:t>
            </a:r>
          </a:p>
          <a:p>
            <a:endParaRPr lang="en-US" dirty="0">
              <a:solidFill>
                <a:schemeClr val="tx2"/>
              </a:solidFill>
            </a:endParaRPr>
          </a:p>
          <a:p>
            <a:r>
              <a:rPr lang="en-US" dirty="0">
                <a:solidFill>
                  <a:schemeClr val="tx2"/>
                </a:solidFill>
              </a:rPr>
              <a:t>(refer to graphic)</a:t>
            </a:r>
          </a:p>
        </p:txBody>
      </p:sp>
      <p:sp>
        <p:nvSpPr>
          <p:cNvPr id="4" name="Slide Number Placeholder 3">
            <a:extLst>
              <a:ext uri="{FF2B5EF4-FFF2-40B4-BE49-F238E27FC236}">
                <a16:creationId xmlns:a16="http://schemas.microsoft.com/office/drawing/2014/main" id="{C4874EE3-A3F2-613F-8B51-3D5EC178EB57}"/>
              </a:ext>
            </a:extLst>
          </p:cNvPr>
          <p:cNvSpPr>
            <a:spLocks noGrp="1"/>
          </p:cNvSpPr>
          <p:nvPr>
            <p:ph type="sldNum" sz="quarter" idx="5"/>
          </p:nvPr>
        </p:nvSpPr>
        <p:spPr/>
        <p:txBody>
          <a:bodyPr/>
          <a:lstStyle/>
          <a:p>
            <a:fld id="{B6B01987-3377-4F55-A236-D09571026A65}" type="slidenum">
              <a:rPr lang="en-US" smtClean="0"/>
              <a:t>9</a:t>
            </a:fld>
            <a:endParaRPr lang="en-US" dirty="0"/>
          </a:p>
        </p:txBody>
      </p:sp>
    </p:spTree>
    <p:extLst>
      <p:ext uri="{BB962C8B-B14F-4D97-AF65-F5344CB8AC3E}">
        <p14:creationId xmlns:p14="http://schemas.microsoft.com/office/powerpoint/2010/main" val="103685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3EB6-BA9C-5676-88D1-2A9054B036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09693-2356-033C-2E7A-7A24D0929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A8FD53-35C9-FF86-AF09-31073B76E45C}"/>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5" name="Footer Placeholder 4">
            <a:extLst>
              <a:ext uri="{FF2B5EF4-FFF2-40B4-BE49-F238E27FC236}">
                <a16:creationId xmlns:a16="http://schemas.microsoft.com/office/drawing/2014/main" id="{BAB1646F-91A7-CB48-105F-CDF1F9ACA0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07FD5C-1898-CC36-D0B7-AC9FE93B3B34}"/>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4202157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1AF43-FD0D-FADC-819B-B45254F6D8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1F9C1F-BABA-60D0-6910-0BBE6A2D6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FD618-3E6B-6BC0-4CB6-D398BBA79BA1}"/>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5" name="Footer Placeholder 4">
            <a:extLst>
              <a:ext uri="{FF2B5EF4-FFF2-40B4-BE49-F238E27FC236}">
                <a16:creationId xmlns:a16="http://schemas.microsoft.com/office/drawing/2014/main" id="{E4F15976-5260-135B-0690-2E05B5478B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DF5911-11D4-5787-6090-0BD7A782EDBE}"/>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377516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E737C-EE76-4E70-6913-82F543B75F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AA3BE-3683-DB0A-AD8B-F9737D49CA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9FD55-9AF0-02C1-80DE-46B29EC96BC1}"/>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5" name="Footer Placeholder 4">
            <a:extLst>
              <a:ext uri="{FF2B5EF4-FFF2-40B4-BE49-F238E27FC236}">
                <a16:creationId xmlns:a16="http://schemas.microsoft.com/office/drawing/2014/main" id="{15A3F8E5-41EC-0955-8601-F2F6E10D26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BB520B-7D1D-5481-1B31-4A019A3B3310}"/>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1737734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066B-4C37-A185-0A14-96D2B39838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94EAA-0936-4AFB-0D82-C9F9A7A1D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67370-8795-FDA9-49AC-1C5F568E32CB}"/>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5" name="Footer Placeholder 4">
            <a:extLst>
              <a:ext uri="{FF2B5EF4-FFF2-40B4-BE49-F238E27FC236}">
                <a16:creationId xmlns:a16="http://schemas.microsoft.com/office/drawing/2014/main" id="{27F3330F-0BF2-8C76-BBA6-CF05742C69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B0ACBA-E9A0-7373-4393-EF2BF6440E3B}"/>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261427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A08B-50C4-9680-700C-4819327436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C72F96-3A00-ED70-4B2C-0A16E79DC9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FC966-6413-0954-61F7-F5644DA2B0D4}"/>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5" name="Footer Placeholder 4">
            <a:extLst>
              <a:ext uri="{FF2B5EF4-FFF2-40B4-BE49-F238E27FC236}">
                <a16:creationId xmlns:a16="http://schemas.microsoft.com/office/drawing/2014/main" id="{6C2D9BBF-D388-35DE-4232-918C921D00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8C90B3-B6A7-E831-4779-39933B570B76}"/>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1995739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95CC-026F-0E10-FBBB-6271D4E68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A311B8-BEE9-0FF3-3DB8-61C81B6C91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02C934-A905-4C8E-E695-C75771504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C4CA61-6CFF-FB18-B0FF-BAD4F02B683A}"/>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6" name="Footer Placeholder 5">
            <a:extLst>
              <a:ext uri="{FF2B5EF4-FFF2-40B4-BE49-F238E27FC236}">
                <a16:creationId xmlns:a16="http://schemas.microsoft.com/office/drawing/2014/main" id="{9A6A2A9A-17A6-672B-9DC3-CB6E5D0BA0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DCC1A9-35A0-3EDB-7CE5-DF7BF6206D91}"/>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392339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57A1D-7BD7-668E-3688-C595E81EF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3F2DE4-F2B9-7577-5431-7410A596F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C3494E-D558-8D37-6398-243F10A23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C7AFCA-20F3-BC13-763D-1B46FC1B4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F0E842-A8D8-6F55-C687-42B39D53F5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7D185B-2B5F-0074-9FD5-E80E45BF069D}"/>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8" name="Footer Placeholder 7">
            <a:extLst>
              <a:ext uri="{FF2B5EF4-FFF2-40B4-BE49-F238E27FC236}">
                <a16:creationId xmlns:a16="http://schemas.microsoft.com/office/drawing/2014/main" id="{39853682-7583-AF09-B3FC-51C708DC45F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9181858-5BAD-8984-B66E-9B3C03479BF8}"/>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1054440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91F4-00EA-08D6-9090-AD133D436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EA7238-C7FB-DC4B-9441-2862DE7EB675}"/>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4" name="Footer Placeholder 3">
            <a:extLst>
              <a:ext uri="{FF2B5EF4-FFF2-40B4-BE49-F238E27FC236}">
                <a16:creationId xmlns:a16="http://schemas.microsoft.com/office/drawing/2014/main" id="{D58A7B76-2F6D-D211-922F-25506187834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356516-693D-A6E8-1782-A645334ABD80}"/>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277722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089AF0-F5B5-DFCE-F52A-D060B4EF2E83}"/>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3" name="Footer Placeholder 2">
            <a:extLst>
              <a:ext uri="{FF2B5EF4-FFF2-40B4-BE49-F238E27FC236}">
                <a16:creationId xmlns:a16="http://schemas.microsoft.com/office/drawing/2014/main" id="{E2E17CBB-0A90-1812-A7D2-5EA6BB1DA1E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3906862-4C54-C113-7E13-F5B4E0F96785}"/>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105220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1726-3A50-410F-31F4-7BFD87888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50376-EF3C-60D2-A843-820781B523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56945-F935-B4AD-7743-B01F61386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F1D16-635A-801C-BCC3-44F8FE665225}"/>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6" name="Footer Placeholder 5">
            <a:extLst>
              <a:ext uri="{FF2B5EF4-FFF2-40B4-BE49-F238E27FC236}">
                <a16:creationId xmlns:a16="http://schemas.microsoft.com/office/drawing/2014/main" id="{677EAF93-5F75-2043-F89B-E683227056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8EFD72-70EB-F5DF-2A66-D33D0B38E726}"/>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246883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A729C-4FC8-9BEB-00CC-E4B20E9168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42384E-6ADF-434F-86F1-3C5F67D7F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A13762D-3435-D0E7-6C8D-E6456C569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0DFB0-98F7-E0F2-E20B-725C7415E17F}"/>
              </a:ext>
            </a:extLst>
          </p:cNvPr>
          <p:cNvSpPr>
            <a:spLocks noGrp="1"/>
          </p:cNvSpPr>
          <p:nvPr>
            <p:ph type="dt" sz="half" idx="10"/>
          </p:nvPr>
        </p:nvSpPr>
        <p:spPr/>
        <p:txBody>
          <a:bodyPr/>
          <a:lstStyle/>
          <a:p>
            <a:fld id="{0A818FFE-859F-4B39-B970-BC8EE502D24E}" type="datetimeFigureOut">
              <a:rPr lang="en-US" smtClean="0"/>
              <a:t>2/27/2025</a:t>
            </a:fld>
            <a:endParaRPr lang="en-US" dirty="0"/>
          </a:p>
        </p:txBody>
      </p:sp>
      <p:sp>
        <p:nvSpPr>
          <p:cNvPr id="6" name="Footer Placeholder 5">
            <a:extLst>
              <a:ext uri="{FF2B5EF4-FFF2-40B4-BE49-F238E27FC236}">
                <a16:creationId xmlns:a16="http://schemas.microsoft.com/office/drawing/2014/main" id="{C0B25D6E-DAE6-B2B6-F783-9BFEF2F170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94FB86-71FD-E8F0-E86C-FFD289018F16}"/>
              </a:ext>
            </a:extLst>
          </p:cNvPr>
          <p:cNvSpPr>
            <a:spLocks noGrp="1"/>
          </p:cNvSpPr>
          <p:nvPr>
            <p:ph type="sldNum" sz="quarter" idx="12"/>
          </p:nvPr>
        </p:nvSpPr>
        <p:spPr/>
        <p:txBody>
          <a:bodyPr/>
          <a:lstStyle/>
          <a:p>
            <a:fld id="{A5DC5BEA-874E-4D4C-945D-7BEB834941F3}" type="slidenum">
              <a:rPr lang="en-US" smtClean="0"/>
              <a:t>‹#›</a:t>
            </a:fld>
            <a:endParaRPr lang="en-US" dirty="0"/>
          </a:p>
        </p:txBody>
      </p:sp>
    </p:spTree>
    <p:extLst>
      <p:ext uri="{BB962C8B-B14F-4D97-AF65-F5344CB8AC3E}">
        <p14:creationId xmlns:p14="http://schemas.microsoft.com/office/powerpoint/2010/main" val="1080101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4E167-35EB-34D5-1B08-4F8692451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618F6A-7E86-319F-CE13-2B558B9E1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AF10E-ABAC-CA46-E37E-07D14A8CD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818FFE-859F-4B39-B970-BC8EE502D24E}" type="datetimeFigureOut">
              <a:rPr lang="en-US" smtClean="0"/>
              <a:t>2/27/2025</a:t>
            </a:fld>
            <a:endParaRPr lang="en-US" dirty="0"/>
          </a:p>
        </p:txBody>
      </p:sp>
      <p:sp>
        <p:nvSpPr>
          <p:cNvPr id="5" name="Footer Placeholder 4">
            <a:extLst>
              <a:ext uri="{FF2B5EF4-FFF2-40B4-BE49-F238E27FC236}">
                <a16:creationId xmlns:a16="http://schemas.microsoft.com/office/drawing/2014/main" id="{78761F45-B502-FDCB-BEC9-CFDF6D4CE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59EB8A5-9B16-7395-4B9C-8447FF8574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DC5BEA-874E-4D4C-945D-7BEB834941F3}" type="slidenum">
              <a:rPr lang="en-US" smtClean="0"/>
              <a:t>‹#›</a:t>
            </a:fld>
            <a:endParaRPr lang="en-US" dirty="0"/>
          </a:p>
        </p:txBody>
      </p:sp>
    </p:spTree>
    <p:extLst>
      <p:ext uri="{BB962C8B-B14F-4D97-AF65-F5344CB8AC3E}">
        <p14:creationId xmlns:p14="http://schemas.microsoft.com/office/powerpoint/2010/main" val="3759560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8.png"/><Relationship Id="rId7" Type="http://schemas.openxmlformats.org/officeDocument/2006/relationships/diagramLayout" Target="../diagrams/layout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2.png"/><Relationship Id="rId10" Type="http://schemas.microsoft.com/office/2007/relationships/diagramDrawing" Target="../diagrams/drawing5.xml"/><Relationship Id="rId4" Type="http://schemas.microsoft.com/office/2007/relationships/hdphoto" Target="../media/hdphoto1.wdp"/><Relationship Id="rId9" Type="http://schemas.openxmlformats.org/officeDocument/2006/relationships/diagramColors" Target="../diagrams/colors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tif"/></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png"/><Relationship Id="rId7" Type="http://schemas.openxmlformats.org/officeDocument/2006/relationships/diagramLayout" Target="../diagrams/layout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microsoft.com/office/2007/relationships/hdphoto" Target="../media/hdphoto1.wdp"/><Relationship Id="rId10" Type="http://schemas.microsoft.com/office/2007/relationships/diagramDrawing" Target="../diagrams/drawing6.xml"/><Relationship Id="rId4" Type="http://schemas.openxmlformats.org/officeDocument/2006/relationships/image" Target="../media/image8.png"/><Relationship Id="rId9" Type="http://schemas.openxmlformats.org/officeDocument/2006/relationships/diagramColors" Target="../diagrams/colors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8.png"/><Relationship Id="rId7" Type="http://schemas.openxmlformats.org/officeDocument/2006/relationships/diagramLayout" Target="../diagrams/layout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2.png"/><Relationship Id="rId10" Type="http://schemas.microsoft.com/office/2007/relationships/diagramDrawing" Target="../diagrams/drawing2.xml"/><Relationship Id="rId4" Type="http://schemas.microsoft.com/office/2007/relationships/hdphoto" Target="../media/hdphoto1.wdp"/><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8.png"/><Relationship Id="rId7" Type="http://schemas.openxmlformats.org/officeDocument/2006/relationships/diagramLayout" Target="../diagrams/layou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2.png"/><Relationship Id="rId10" Type="http://schemas.microsoft.com/office/2007/relationships/diagramDrawing" Target="../diagrams/drawing3.xml"/><Relationship Id="rId4" Type="http://schemas.microsoft.com/office/2007/relationships/hdphoto" Target="../media/hdphoto1.wdp"/><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8.png"/><Relationship Id="rId7" Type="http://schemas.openxmlformats.org/officeDocument/2006/relationships/diagramLayout" Target="../diagrams/layout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2.png"/><Relationship Id="rId10" Type="http://schemas.microsoft.com/office/2007/relationships/diagramDrawing" Target="../diagrams/drawing4.xml"/><Relationship Id="rId4" Type="http://schemas.microsoft.com/office/2007/relationships/hdphoto" Target="../media/hdphoto1.wdp"/><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5D2068-9D09-6291-A64E-C90AFA171C7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88CC05-276F-4576-8F3D-EC439768E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sky, outdoor, grass, plant&#10;&#10;AI-generated content may be incorrect.">
            <a:extLst>
              <a:ext uri="{FF2B5EF4-FFF2-40B4-BE49-F238E27FC236}">
                <a16:creationId xmlns:a16="http://schemas.microsoft.com/office/drawing/2014/main" id="{847BB188-952E-4A59-408D-A65705C554FF}"/>
              </a:ext>
            </a:extLst>
          </p:cNvPr>
          <p:cNvPicPr>
            <a:picLocks noChangeAspect="1"/>
          </p:cNvPicPr>
          <p:nvPr/>
        </p:nvPicPr>
        <p:blipFill>
          <a:blip r:embed="rId3">
            <a:extLst>
              <a:ext uri="{28A0092B-C50C-407E-A947-70E740481C1C}">
                <a14:useLocalDpi xmlns:a14="http://schemas.microsoft.com/office/drawing/2010/main" val="0"/>
              </a:ext>
            </a:extLst>
          </a:blip>
          <a:srcRect t="18555" r="-1" b="30557"/>
          <a:stretch/>
        </p:blipFill>
        <p:spPr>
          <a:xfrm>
            <a:off x="-1" y="10"/>
            <a:ext cx="12228129" cy="4666928"/>
          </a:xfrm>
          <a:prstGeom prst="rect">
            <a:avLst/>
          </a:prstGeom>
        </p:spPr>
      </p:pic>
      <p:grpSp>
        <p:nvGrpSpPr>
          <p:cNvPr id="11" name="Group 10">
            <a:extLst>
              <a:ext uri="{FF2B5EF4-FFF2-40B4-BE49-F238E27FC236}">
                <a16:creationId xmlns:a16="http://schemas.microsoft.com/office/drawing/2014/main" id="{0CEEDC31-A450-E98F-5D13-D96DFC35A8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2" name="Freeform: Shape 11">
              <a:extLst>
                <a:ext uri="{FF2B5EF4-FFF2-40B4-BE49-F238E27FC236}">
                  <a16:creationId xmlns:a16="http://schemas.microsoft.com/office/drawing/2014/main" id="{CC2C6669-DDEC-014B-445F-75C1E5CF0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F8C10C66-7BA7-B2CC-F2A5-EC29A1A53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E2761D96-1B96-9A81-558C-4CA6BF301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useBgFill="1">
          <p:nvSpPr>
            <p:cNvPr id="15" name="Freeform: Shape 14">
              <a:extLst>
                <a:ext uri="{FF2B5EF4-FFF2-40B4-BE49-F238E27FC236}">
                  <a16:creationId xmlns:a16="http://schemas.microsoft.com/office/drawing/2014/main" id="{19A1319A-AA03-A67F-DD4C-B7EE28DBD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5" name="Title 1">
            <a:extLst>
              <a:ext uri="{FF2B5EF4-FFF2-40B4-BE49-F238E27FC236}">
                <a16:creationId xmlns:a16="http://schemas.microsoft.com/office/drawing/2014/main" id="{E7EE5236-BDF3-E228-BBB3-F1D6DA6EE032}"/>
              </a:ext>
            </a:extLst>
          </p:cNvPr>
          <p:cNvSpPr txBox="1">
            <a:spLocks/>
          </p:cNvSpPr>
          <p:nvPr/>
        </p:nvSpPr>
        <p:spPr>
          <a:xfrm>
            <a:off x="5199626" y="3535535"/>
            <a:ext cx="7122793" cy="2262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233F8D"/>
                </a:solidFill>
              </a:rPr>
              <a:t>Ocean Hazard Areas: </a:t>
            </a:r>
            <a:br>
              <a:rPr lang="en-US" sz="4000" dirty="0">
                <a:solidFill>
                  <a:srgbClr val="233F8D"/>
                </a:solidFill>
              </a:rPr>
            </a:br>
            <a:r>
              <a:rPr lang="en-US" sz="4000" dirty="0">
                <a:solidFill>
                  <a:srgbClr val="233F8D"/>
                </a:solidFill>
              </a:rPr>
              <a:t>History of Setbacks</a:t>
            </a:r>
          </a:p>
        </p:txBody>
      </p:sp>
      <p:sp>
        <p:nvSpPr>
          <p:cNvPr id="6" name="Subtitle 2">
            <a:extLst>
              <a:ext uri="{FF2B5EF4-FFF2-40B4-BE49-F238E27FC236}">
                <a16:creationId xmlns:a16="http://schemas.microsoft.com/office/drawing/2014/main" id="{38F3B1CA-71A5-F0E1-2990-314D017EDF61}"/>
              </a:ext>
            </a:extLst>
          </p:cNvPr>
          <p:cNvSpPr txBox="1">
            <a:spLocks/>
          </p:cNvSpPr>
          <p:nvPr/>
        </p:nvSpPr>
        <p:spPr>
          <a:xfrm>
            <a:off x="5199626" y="5359650"/>
            <a:ext cx="6749087" cy="87738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357338"/>
                </a:solidFill>
              </a:rPr>
              <a:t>Ken Richardson </a:t>
            </a:r>
          </a:p>
          <a:p>
            <a:pPr marL="0" indent="0">
              <a:buNone/>
            </a:pPr>
            <a:r>
              <a:rPr lang="en-US" sz="2000" dirty="0">
                <a:solidFill>
                  <a:srgbClr val="357338"/>
                </a:solidFill>
              </a:rPr>
              <a:t>NC Division of Coastal Management</a:t>
            </a:r>
          </a:p>
          <a:p>
            <a:pPr marL="0" indent="0">
              <a:buNone/>
            </a:pPr>
            <a:r>
              <a:rPr lang="en-US" sz="2000" dirty="0">
                <a:solidFill>
                  <a:srgbClr val="357338"/>
                </a:solidFill>
              </a:rPr>
              <a:t>February 27, 2025 </a:t>
            </a:r>
          </a:p>
          <a:p>
            <a:pPr marL="0" indent="0">
              <a:buNone/>
            </a:pPr>
            <a:endParaRPr lang="en-US" dirty="0"/>
          </a:p>
        </p:txBody>
      </p:sp>
      <p:pic>
        <p:nvPicPr>
          <p:cNvPr id="7" name="Picture 4" descr="Image result for nc deq logo">
            <a:extLst>
              <a:ext uri="{FF2B5EF4-FFF2-40B4-BE49-F238E27FC236}">
                <a16:creationId xmlns:a16="http://schemas.microsoft.com/office/drawing/2014/main" id="{70E9C706-87B2-FF32-49C7-627E9E6CB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24" y="4365048"/>
            <a:ext cx="4325979" cy="14860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C3D7DE4-97CA-E3D6-DF9A-1B5CB34DC153}"/>
              </a:ext>
            </a:extLst>
          </p:cNvPr>
          <p:cNvSpPr/>
          <p:nvPr/>
        </p:nvSpPr>
        <p:spPr>
          <a:xfrm>
            <a:off x="-305" y="6475563"/>
            <a:ext cx="12237960" cy="389879"/>
          </a:xfrm>
          <a:prstGeom prst="rect">
            <a:avLst/>
          </a:prstGeom>
          <a:solidFill>
            <a:srgbClr val="9B9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0948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8BEE3-D2C0-71B2-70D5-E546005DAD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032259-07BF-C9C0-660B-A347A0227854}"/>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rcRect l="22650" t="19442" r="8650" b="37721"/>
          <a:stretch/>
        </p:blipFill>
        <p:spPr>
          <a:xfrm>
            <a:off x="2793" y="-6648"/>
            <a:ext cx="12195534" cy="4087368"/>
          </a:xfrm>
          <a:prstGeom prst="rect">
            <a:avLst/>
          </a:prstGeom>
        </p:spPr>
      </p:pic>
      <p:sp>
        <p:nvSpPr>
          <p:cNvPr id="19" name="Title 18">
            <a:extLst>
              <a:ext uri="{FF2B5EF4-FFF2-40B4-BE49-F238E27FC236}">
                <a16:creationId xmlns:a16="http://schemas.microsoft.com/office/drawing/2014/main" id="{47739C97-2270-88FA-17B8-0B13A0244602}"/>
              </a:ext>
            </a:extLst>
          </p:cNvPr>
          <p:cNvSpPr>
            <a:spLocks noGrp="1"/>
          </p:cNvSpPr>
          <p:nvPr>
            <p:ph type="title"/>
          </p:nvPr>
        </p:nvSpPr>
        <p:spPr>
          <a:xfrm>
            <a:off x="0" y="1"/>
            <a:ext cx="12192000" cy="840508"/>
          </a:xfrm>
          <a:solidFill>
            <a:srgbClr val="22678D">
              <a:alpha val="50000"/>
            </a:srgbClr>
          </a:solidFill>
          <a:effectLst/>
        </p:spPr>
        <p:txBody>
          <a:bodyPr>
            <a:normAutofit/>
          </a:bodyPr>
          <a:lstStyle/>
          <a:p>
            <a:pPr algn="ctr"/>
            <a:r>
              <a:rPr lang="en-US" sz="4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Setback Distance Measured From Applicable Feature</a:t>
            </a:r>
          </a:p>
        </p:txBody>
      </p:sp>
      <p:sp>
        <p:nvSpPr>
          <p:cNvPr id="5" name="Rectangle 4">
            <a:extLst>
              <a:ext uri="{FF2B5EF4-FFF2-40B4-BE49-F238E27FC236}">
                <a16:creationId xmlns:a16="http://schemas.microsoft.com/office/drawing/2014/main" id="{D291159E-2849-6A35-9D55-8EBCF73E9AE3}"/>
              </a:ext>
            </a:extLst>
          </p:cNvPr>
          <p:cNvSpPr/>
          <p:nvPr/>
        </p:nvSpPr>
        <p:spPr>
          <a:xfrm>
            <a:off x="-10137" y="6488662"/>
            <a:ext cx="12237960" cy="389879"/>
          </a:xfrm>
          <a:prstGeom prst="rect">
            <a:avLst/>
          </a:prstGeom>
          <a:solidFill>
            <a:srgbClr val="9B9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Image result for nc deq logo">
            <a:extLst>
              <a:ext uri="{FF2B5EF4-FFF2-40B4-BE49-F238E27FC236}">
                <a16:creationId xmlns:a16="http://schemas.microsoft.com/office/drawing/2014/main" id="{908FF6B1-74FD-5D61-B738-DB215FE6A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5499" y="6533932"/>
            <a:ext cx="876895" cy="3012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C7F9BC3F-39C1-A928-8787-366005A875BD}"/>
              </a:ext>
            </a:extLst>
          </p:cNvPr>
          <p:cNvGraphicFramePr/>
          <p:nvPr>
            <p:extLst>
              <p:ext uri="{D42A27DB-BD31-4B8C-83A1-F6EECF244321}">
                <p14:modId xmlns:p14="http://schemas.microsoft.com/office/powerpoint/2010/main" val="1270554256"/>
              </p:ext>
            </p:extLst>
          </p:nvPr>
        </p:nvGraphicFramePr>
        <p:xfrm>
          <a:off x="2032000" y="86335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89520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B2085A-C0D1-4000-B4CC-95689425B743}"/>
              </a:ext>
            </a:extLst>
          </p:cNvPr>
          <p:cNvPicPr>
            <a:picLocks noChangeAspect="1"/>
          </p:cNvPicPr>
          <p:nvPr/>
        </p:nvPicPr>
        <p:blipFill rotWithShape="1">
          <a:blip r:embed="rId3"/>
          <a:srcRect l="13335" t="17428" r="15432" b="10846"/>
          <a:stretch/>
        </p:blipFill>
        <p:spPr>
          <a:xfrm>
            <a:off x="-18159" y="0"/>
            <a:ext cx="12210159" cy="6912207"/>
          </a:xfrm>
          <a:prstGeom prst="rect">
            <a:avLst/>
          </a:prstGeom>
        </p:spPr>
      </p:pic>
      <p:sp>
        <p:nvSpPr>
          <p:cNvPr id="2" name="Rectangle 1"/>
          <p:cNvSpPr/>
          <p:nvPr/>
        </p:nvSpPr>
        <p:spPr>
          <a:xfrm>
            <a:off x="9961113" y="6528447"/>
            <a:ext cx="2238059" cy="367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Image source: NC DCM GIS</a:t>
            </a:r>
          </a:p>
        </p:txBody>
      </p:sp>
      <p:sp>
        <p:nvSpPr>
          <p:cNvPr id="9" name="Rectangular Callout 8"/>
          <p:cNvSpPr/>
          <p:nvPr/>
        </p:nvSpPr>
        <p:spPr>
          <a:xfrm>
            <a:off x="3241409" y="2421631"/>
            <a:ext cx="3108960" cy="722651"/>
          </a:xfrm>
          <a:prstGeom prst="wedgeRectCallout">
            <a:avLst>
              <a:gd name="adj1" fmla="val -20416"/>
              <a:gd name="adj2" fmla="val 93059"/>
            </a:avLst>
          </a:prstGeom>
          <a:solidFill>
            <a:srgbClr val="A544BA"/>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Ocean Erodible Area</a:t>
            </a:r>
          </a:p>
          <a:p>
            <a:pPr algn="ctr"/>
            <a:r>
              <a:rPr lang="en-US" dirty="0">
                <a:solidFill>
                  <a:schemeClr val="bg1"/>
                </a:solidFill>
              </a:rPr>
              <a:t>(example)</a:t>
            </a:r>
          </a:p>
        </p:txBody>
      </p:sp>
      <p:sp>
        <p:nvSpPr>
          <p:cNvPr id="13" name="Rectangular Callout 12"/>
          <p:cNvSpPr/>
          <p:nvPr/>
        </p:nvSpPr>
        <p:spPr>
          <a:xfrm>
            <a:off x="448835" y="2924640"/>
            <a:ext cx="2394585" cy="435819"/>
          </a:xfrm>
          <a:prstGeom prst="wedgeRectCallout">
            <a:avLst>
              <a:gd name="adj1" fmla="val -23265"/>
              <a:gd name="adj2" fmla="val 197804"/>
            </a:avLst>
          </a:prstGeom>
          <a:solidFill>
            <a:srgbClr val="00F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Vegetation Line</a:t>
            </a:r>
            <a:endParaRPr lang="en-US" dirty="0">
              <a:solidFill>
                <a:schemeClr val="tx1"/>
              </a:solidFill>
            </a:endParaRPr>
          </a:p>
        </p:txBody>
      </p:sp>
      <p:cxnSp>
        <p:nvCxnSpPr>
          <p:cNvPr id="17" name="Straight Arrow Connector 16"/>
          <p:cNvCxnSpPr>
            <a:cxnSpLocks/>
          </p:cNvCxnSpPr>
          <p:nvPr/>
        </p:nvCxnSpPr>
        <p:spPr>
          <a:xfrm flipV="1">
            <a:off x="3381821" y="3421752"/>
            <a:ext cx="0" cy="450584"/>
          </a:xfrm>
          <a:prstGeom prst="straightConnector1">
            <a:avLst/>
          </a:prstGeom>
          <a:ln w="28575">
            <a:solidFill>
              <a:srgbClr val="FFFF0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V="1">
            <a:off x="7340780" y="3038977"/>
            <a:ext cx="43208" cy="940644"/>
          </a:xfrm>
          <a:prstGeom prst="straightConnector1">
            <a:avLst/>
          </a:prstGeom>
          <a:ln w="25400">
            <a:solidFill>
              <a:srgbClr val="FFFF0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79135" y="3739928"/>
            <a:ext cx="10532" cy="274174"/>
          </a:xfrm>
          <a:prstGeom prst="straightConnector1">
            <a:avLst/>
          </a:prstGeom>
          <a:ln w="25400">
            <a:solidFill>
              <a:srgbClr val="FFFF0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2647" y="4038001"/>
            <a:ext cx="356188" cy="461665"/>
          </a:xfrm>
          <a:prstGeom prst="rect">
            <a:avLst/>
          </a:prstGeom>
          <a:noFill/>
        </p:spPr>
        <p:txBody>
          <a:bodyPr wrap="none" rtlCol="0">
            <a:spAutoFit/>
          </a:bodyPr>
          <a:lstStyle/>
          <a:p>
            <a:r>
              <a:rPr lang="en-US" sz="24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29" name="TextBox 28"/>
          <p:cNvSpPr txBox="1"/>
          <p:nvPr/>
        </p:nvSpPr>
        <p:spPr>
          <a:xfrm>
            <a:off x="6172275" y="3943244"/>
            <a:ext cx="356188" cy="461665"/>
          </a:xfrm>
          <a:prstGeom prst="rect">
            <a:avLst/>
          </a:prstGeom>
          <a:noFill/>
        </p:spPr>
        <p:txBody>
          <a:bodyPr wrap="none" rtlCol="0">
            <a:spAutoFit/>
          </a:bodyPr>
          <a:lstStyle/>
          <a:p>
            <a:r>
              <a:rPr lang="en-US" sz="2400" b="1" dirty="0">
                <a:ln w="9525">
                  <a:solidFill>
                    <a:schemeClr val="bg1"/>
                  </a:solidFill>
                  <a:prstDash val="solid"/>
                </a:ln>
                <a:effectLst>
                  <a:outerShdw blurRad="12700" dist="38100" dir="2700000" algn="tl" rotWithShape="0">
                    <a:schemeClr val="bg1">
                      <a:lumMod val="50000"/>
                    </a:schemeClr>
                  </a:outerShdw>
                </a:effectLst>
              </a:rPr>
              <a:t>5</a:t>
            </a:r>
          </a:p>
        </p:txBody>
      </p:sp>
      <p:cxnSp>
        <p:nvCxnSpPr>
          <p:cNvPr id="33" name="Straight Arrow Connector 32">
            <a:extLst>
              <a:ext uri="{FF2B5EF4-FFF2-40B4-BE49-F238E27FC236}">
                <a16:creationId xmlns:a16="http://schemas.microsoft.com/office/drawing/2014/main" id="{641D6F2E-B071-44E8-82F1-5BC003E54E74}"/>
              </a:ext>
            </a:extLst>
          </p:cNvPr>
          <p:cNvCxnSpPr>
            <a:cxnSpLocks/>
          </p:cNvCxnSpPr>
          <p:nvPr/>
        </p:nvCxnSpPr>
        <p:spPr>
          <a:xfrm flipH="1" flipV="1">
            <a:off x="9290397" y="2860489"/>
            <a:ext cx="224603" cy="786286"/>
          </a:xfrm>
          <a:prstGeom prst="straightConnector1">
            <a:avLst/>
          </a:prstGeom>
          <a:ln w="25400">
            <a:solidFill>
              <a:srgbClr val="FFFF0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07F0914-CAF9-4360-A824-B39D42C058C9}"/>
              </a:ext>
            </a:extLst>
          </p:cNvPr>
          <p:cNvSpPr txBox="1"/>
          <p:nvPr/>
        </p:nvSpPr>
        <p:spPr>
          <a:xfrm>
            <a:off x="1530066" y="3967192"/>
            <a:ext cx="612668" cy="461665"/>
          </a:xfrm>
          <a:prstGeom prst="rect">
            <a:avLst/>
          </a:prstGeom>
          <a:noFill/>
        </p:spPr>
        <p:txBody>
          <a:bodyPr wrap="none" rtlCol="0">
            <a:spAutoFit/>
          </a:bodyPr>
          <a:lstStyle/>
          <a:p>
            <a:r>
              <a:rPr lang="en-US" sz="2400" b="1" dirty="0">
                <a:ln w="9525">
                  <a:solidFill>
                    <a:schemeClr val="bg1"/>
                  </a:solidFill>
                  <a:prstDash val="solid"/>
                </a:ln>
                <a:effectLst>
                  <a:outerShdw blurRad="12700" dist="38100" dir="2700000" algn="tl" rotWithShape="0">
                    <a:schemeClr val="bg1">
                      <a:lumMod val="50000"/>
                    </a:schemeClr>
                  </a:outerShdw>
                </a:effectLst>
              </a:rPr>
              <a:t>2.5</a:t>
            </a:r>
          </a:p>
        </p:txBody>
      </p:sp>
      <p:sp>
        <p:nvSpPr>
          <p:cNvPr id="35" name="TextBox 34">
            <a:extLst>
              <a:ext uri="{FF2B5EF4-FFF2-40B4-BE49-F238E27FC236}">
                <a16:creationId xmlns:a16="http://schemas.microsoft.com/office/drawing/2014/main" id="{91C060CA-AE64-4F71-996F-87033D179903}"/>
              </a:ext>
            </a:extLst>
          </p:cNvPr>
          <p:cNvSpPr txBox="1"/>
          <p:nvPr/>
        </p:nvSpPr>
        <p:spPr>
          <a:xfrm>
            <a:off x="3981881" y="3863639"/>
            <a:ext cx="612668" cy="461665"/>
          </a:xfrm>
          <a:prstGeom prst="rect">
            <a:avLst/>
          </a:prstGeom>
          <a:noFill/>
        </p:spPr>
        <p:txBody>
          <a:bodyPr wrap="none" rtlCol="0">
            <a:spAutoFit/>
          </a:bodyPr>
          <a:lstStyle/>
          <a:p>
            <a:r>
              <a:rPr lang="en-US" sz="2400" b="1" dirty="0">
                <a:ln w="9525">
                  <a:solidFill>
                    <a:schemeClr val="bg1"/>
                  </a:solidFill>
                  <a:prstDash val="solid"/>
                </a:ln>
                <a:effectLst>
                  <a:outerShdw blurRad="12700" dist="38100" dir="2700000" algn="tl" rotWithShape="0">
                    <a:schemeClr val="bg1">
                      <a:lumMod val="50000"/>
                    </a:schemeClr>
                  </a:outerShdw>
                </a:effectLst>
              </a:rPr>
              <a:t>3.5</a:t>
            </a:r>
          </a:p>
        </p:txBody>
      </p:sp>
      <p:sp>
        <p:nvSpPr>
          <p:cNvPr id="36" name="TextBox 35">
            <a:extLst>
              <a:ext uri="{FF2B5EF4-FFF2-40B4-BE49-F238E27FC236}">
                <a16:creationId xmlns:a16="http://schemas.microsoft.com/office/drawing/2014/main" id="{6CD3CBB3-6A54-4EB5-94D6-953DC69292E5}"/>
              </a:ext>
            </a:extLst>
          </p:cNvPr>
          <p:cNvSpPr txBox="1"/>
          <p:nvPr/>
        </p:nvSpPr>
        <p:spPr>
          <a:xfrm>
            <a:off x="-81619" y="3789356"/>
            <a:ext cx="700833" cy="307777"/>
          </a:xfrm>
          <a:prstGeom prst="rect">
            <a:avLst/>
          </a:prstGeom>
          <a:noFill/>
        </p:spPr>
        <p:txBody>
          <a:bodyPr wrap="none" rtlCol="0">
            <a:spAutoFit/>
          </a:bodyPr>
          <a:lstStyle/>
          <a:p>
            <a:r>
              <a:rPr lang="en-US" sz="1400" b="1" dirty="0">
                <a:ln w="9525">
                  <a:noFill/>
                  <a:prstDash val="solid"/>
                </a:ln>
                <a:solidFill>
                  <a:srgbClr val="FFFF00"/>
                </a:solidFill>
                <a:effectLst>
                  <a:outerShdw blurRad="12700" dist="38100" dir="2700000" algn="tl" rotWithShape="0">
                    <a:schemeClr val="bg1">
                      <a:lumMod val="50000"/>
                    </a:schemeClr>
                  </a:outerShdw>
                </a:effectLst>
              </a:rPr>
              <a:t>180 ft.</a:t>
            </a:r>
          </a:p>
        </p:txBody>
      </p:sp>
      <p:sp>
        <p:nvSpPr>
          <p:cNvPr id="37" name="TextBox 36">
            <a:extLst>
              <a:ext uri="{FF2B5EF4-FFF2-40B4-BE49-F238E27FC236}">
                <a16:creationId xmlns:a16="http://schemas.microsoft.com/office/drawing/2014/main" id="{CD8C9941-ED48-49E5-8296-99BD189AE0A6}"/>
              </a:ext>
            </a:extLst>
          </p:cNvPr>
          <p:cNvSpPr txBox="1"/>
          <p:nvPr/>
        </p:nvSpPr>
        <p:spPr>
          <a:xfrm>
            <a:off x="1491053" y="3576539"/>
            <a:ext cx="700833" cy="307777"/>
          </a:xfrm>
          <a:prstGeom prst="rect">
            <a:avLst/>
          </a:prstGeom>
          <a:noFill/>
        </p:spPr>
        <p:txBody>
          <a:bodyPr wrap="none" rtlCol="0">
            <a:spAutoFit/>
          </a:bodyPr>
          <a:lstStyle/>
          <a:p>
            <a:r>
              <a:rPr lang="en-US" sz="1400" b="1" dirty="0">
                <a:ln w="9525">
                  <a:noFill/>
                  <a:prstDash val="solid"/>
                </a:ln>
                <a:solidFill>
                  <a:srgbClr val="FFFF00"/>
                </a:solidFill>
                <a:effectLst>
                  <a:outerShdw blurRad="12700" dist="38100" dir="2700000" algn="tl" rotWithShape="0">
                    <a:schemeClr val="bg1">
                      <a:lumMod val="50000"/>
                    </a:schemeClr>
                  </a:outerShdw>
                </a:effectLst>
              </a:rPr>
              <a:t>225 ft.</a:t>
            </a:r>
          </a:p>
        </p:txBody>
      </p:sp>
      <p:sp>
        <p:nvSpPr>
          <p:cNvPr id="38" name="TextBox 37">
            <a:extLst>
              <a:ext uri="{FF2B5EF4-FFF2-40B4-BE49-F238E27FC236}">
                <a16:creationId xmlns:a16="http://schemas.microsoft.com/office/drawing/2014/main" id="{7485323B-32C2-45EA-8387-DC35F99A7601}"/>
              </a:ext>
            </a:extLst>
          </p:cNvPr>
          <p:cNvSpPr txBox="1"/>
          <p:nvPr/>
        </p:nvSpPr>
        <p:spPr>
          <a:xfrm>
            <a:off x="3893716" y="3432151"/>
            <a:ext cx="700833" cy="307777"/>
          </a:xfrm>
          <a:prstGeom prst="rect">
            <a:avLst/>
          </a:prstGeom>
          <a:noFill/>
        </p:spPr>
        <p:txBody>
          <a:bodyPr wrap="none" rtlCol="0">
            <a:spAutoFit/>
          </a:bodyPr>
          <a:lstStyle/>
          <a:p>
            <a:r>
              <a:rPr lang="en-US" sz="1400" b="1" dirty="0">
                <a:ln w="9525">
                  <a:noFill/>
                  <a:prstDash val="solid"/>
                </a:ln>
                <a:solidFill>
                  <a:srgbClr val="FFFF00"/>
                </a:solidFill>
                <a:effectLst>
                  <a:outerShdw blurRad="12700" dist="38100" dir="2700000" algn="tl" rotWithShape="0">
                    <a:schemeClr val="bg1">
                      <a:lumMod val="50000"/>
                    </a:schemeClr>
                  </a:outerShdw>
                </a:effectLst>
              </a:rPr>
              <a:t>315 ft.</a:t>
            </a:r>
          </a:p>
        </p:txBody>
      </p:sp>
      <p:sp>
        <p:nvSpPr>
          <p:cNvPr id="39" name="TextBox 38">
            <a:extLst>
              <a:ext uri="{FF2B5EF4-FFF2-40B4-BE49-F238E27FC236}">
                <a16:creationId xmlns:a16="http://schemas.microsoft.com/office/drawing/2014/main" id="{2A5AE84E-A499-4369-B1F4-9E09539AC056}"/>
              </a:ext>
            </a:extLst>
          </p:cNvPr>
          <p:cNvSpPr txBox="1"/>
          <p:nvPr/>
        </p:nvSpPr>
        <p:spPr>
          <a:xfrm>
            <a:off x="6040425" y="3267864"/>
            <a:ext cx="700833" cy="307777"/>
          </a:xfrm>
          <a:prstGeom prst="rect">
            <a:avLst/>
          </a:prstGeom>
          <a:noFill/>
        </p:spPr>
        <p:txBody>
          <a:bodyPr wrap="none" rtlCol="0">
            <a:spAutoFit/>
          </a:bodyPr>
          <a:lstStyle/>
          <a:p>
            <a:r>
              <a:rPr lang="en-US" sz="1400" b="1" dirty="0">
                <a:ln w="9525">
                  <a:noFill/>
                  <a:prstDash val="solid"/>
                </a:ln>
                <a:solidFill>
                  <a:srgbClr val="FFFF00"/>
                </a:solidFill>
                <a:effectLst>
                  <a:outerShdw blurRad="12700" dist="38100" dir="2700000" algn="tl" rotWithShape="0">
                    <a:schemeClr val="bg1">
                      <a:lumMod val="50000"/>
                    </a:schemeClr>
                  </a:outerShdw>
                </a:effectLst>
              </a:rPr>
              <a:t>450 ft.</a:t>
            </a:r>
          </a:p>
        </p:txBody>
      </p:sp>
      <p:sp>
        <p:nvSpPr>
          <p:cNvPr id="40" name="TextBox 39">
            <a:extLst>
              <a:ext uri="{FF2B5EF4-FFF2-40B4-BE49-F238E27FC236}">
                <a16:creationId xmlns:a16="http://schemas.microsoft.com/office/drawing/2014/main" id="{2121522E-1F1D-4F32-8F8C-69263F1E4993}"/>
              </a:ext>
            </a:extLst>
          </p:cNvPr>
          <p:cNvSpPr txBox="1"/>
          <p:nvPr/>
        </p:nvSpPr>
        <p:spPr>
          <a:xfrm>
            <a:off x="7486277" y="3015881"/>
            <a:ext cx="700833" cy="307777"/>
          </a:xfrm>
          <a:prstGeom prst="rect">
            <a:avLst/>
          </a:prstGeom>
          <a:noFill/>
        </p:spPr>
        <p:txBody>
          <a:bodyPr wrap="none" rtlCol="0">
            <a:spAutoFit/>
          </a:bodyPr>
          <a:lstStyle/>
          <a:p>
            <a:r>
              <a:rPr lang="en-US" sz="1400" b="1" dirty="0">
                <a:ln w="9525">
                  <a:noFill/>
                  <a:prstDash val="solid"/>
                </a:ln>
                <a:solidFill>
                  <a:srgbClr val="FFFF00"/>
                </a:solidFill>
                <a:effectLst>
                  <a:outerShdw blurRad="12700" dist="38100" dir="2700000" algn="tl" rotWithShape="0">
                    <a:schemeClr val="bg1">
                      <a:lumMod val="50000"/>
                    </a:schemeClr>
                  </a:outerShdw>
                </a:effectLst>
              </a:rPr>
              <a:t>630 ft.</a:t>
            </a:r>
          </a:p>
        </p:txBody>
      </p:sp>
      <p:sp>
        <p:nvSpPr>
          <p:cNvPr id="41" name="TextBox 40">
            <a:extLst>
              <a:ext uri="{FF2B5EF4-FFF2-40B4-BE49-F238E27FC236}">
                <a16:creationId xmlns:a16="http://schemas.microsoft.com/office/drawing/2014/main" id="{E9ECCB2E-42D5-4005-A4D0-DB9C0C8AD669}"/>
              </a:ext>
            </a:extLst>
          </p:cNvPr>
          <p:cNvSpPr txBox="1"/>
          <p:nvPr/>
        </p:nvSpPr>
        <p:spPr>
          <a:xfrm>
            <a:off x="9439675" y="2733889"/>
            <a:ext cx="700833" cy="307777"/>
          </a:xfrm>
          <a:prstGeom prst="rect">
            <a:avLst/>
          </a:prstGeom>
          <a:noFill/>
        </p:spPr>
        <p:txBody>
          <a:bodyPr wrap="none" rtlCol="0">
            <a:spAutoFit/>
          </a:bodyPr>
          <a:lstStyle/>
          <a:p>
            <a:r>
              <a:rPr lang="en-US" sz="1400" b="1" dirty="0">
                <a:ln w="9525">
                  <a:noFill/>
                  <a:prstDash val="solid"/>
                </a:ln>
                <a:solidFill>
                  <a:srgbClr val="FFFF00"/>
                </a:solidFill>
                <a:effectLst>
                  <a:outerShdw blurRad="12700" dist="38100" dir="2700000" algn="tl" rotWithShape="0">
                    <a:schemeClr val="bg1">
                      <a:lumMod val="50000"/>
                    </a:schemeClr>
                  </a:outerShdw>
                </a:effectLst>
              </a:rPr>
              <a:t>630 ft.</a:t>
            </a:r>
          </a:p>
        </p:txBody>
      </p:sp>
      <p:sp>
        <p:nvSpPr>
          <p:cNvPr id="32" name="Rounded Rectangle 2">
            <a:extLst>
              <a:ext uri="{FF2B5EF4-FFF2-40B4-BE49-F238E27FC236}">
                <a16:creationId xmlns:a16="http://schemas.microsoft.com/office/drawing/2014/main" id="{5A2F0ACC-AD8B-4A15-BD8E-602DA3C621F9}"/>
              </a:ext>
            </a:extLst>
          </p:cNvPr>
          <p:cNvSpPr/>
          <p:nvPr/>
        </p:nvSpPr>
        <p:spPr>
          <a:xfrm>
            <a:off x="944054" y="1092686"/>
            <a:ext cx="10242274" cy="723421"/>
          </a:xfrm>
          <a:prstGeom prst="roundRect">
            <a:avLst/>
          </a:prstGeom>
          <a:solidFill>
            <a:schemeClr val="tx1">
              <a:alpha val="62000"/>
            </a:schemeClr>
          </a:solidFill>
          <a:ln w="412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rgbClr val="FF66FF"/>
                </a:solidFill>
              </a:rPr>
              <a:t>Ocean Hazard Area</a:t>
            </a:r>
            <a:r>
              <a:rPr lang="en-US" sz="2400" dirty="0">
                <a:solidFill>
                  <a:srgbClr val="FFFF00"/>
                </a:solidFill>
              </a:rPr>
              <a:t> </a:t>
            </a:r>
            <a:r>
              <a:rPr lang="en-US" sz="2400" b="1" dirty="0">
                <a:solidFill>
                  <a:srgbClr val="FFFF00"/>
                </a:solidFill>
              </a:rPr>
              <a:t>=</a:t>
            </a:r>
            <a:r>
              <a:rPr lang="en-US" sz="2400" dirty="0">
                <a:solidFill>
                  <a:schemeClr val="bg1"/>
                </a:solidFill>
              </a:rPr>
              <a:t> </a:t>
            </a:r>
            <a:r>
              <a:rPr lang="en-US" sz="2000" dirty="0">
                <a:solidFill>
                  <a:schemeClr val="bg1"/>
                </a:solidFill>
              </a:rPr>
              <a:t>Inlet Hazard </a:t>
            </a:r>
            <a:r>
              <a:rPr lang="en-US" sz="2400" b="1" dirty="0">
                <a:solidFill>
                  <a:srgbClr val="FFFF00"/>
                </a:solidFill>
              </a:rPr>
              <a:t>+</a:t>
            </a:r>
            <a:r>
              <a:rPr lang="en-US" sz="2000" dirty="0">
                <a:solidFill>
                  <a:schemeClr val="bg1"/>
                </a:solidFill>
              </a:rPr>
              <a:t> Ocean Erodible </a:t>
            </a:r>
            <a:r>
              <a:rPr lang="en-US" sz="2400" b="1" dirty="0">
                <a:solidFill>
                  <a:srgbClr val="FFFF00"/>
                </a:solidFill>
              </a:rPr>
              <a:t>+</a:t>
            </a:r>
            <a:r>
              <a:rPr lang="en-US" sz="2000" dirty="0">
                <a:solidFill>
                  <a:schemeClr val="bg1"/>
                </a:solidFill>
              </a:rPr>
              <a:t> Unvegetated Beach Areas</a:t>
            </a:r>
          </a:p>
        </p:txBody>
      </p:sp>
      <p:sp>
        <p:nvSpPr>
          <p:cNvPr id="10" name="Rectangular Callout 9"/>
          <p:cNvSpPr/>
          <p:nvPr/>
        </p:nvSpPr>
        <p:spPr>
          <a:xfrm>
            <a:off x="8890518" y="4879161"/>
            <a:ext cx="3108960" cy="722651"/>
          </a:xfrm>
          <a:prstGeom prst="wedgeRectCallout">
            <a:avLst>
              <a:gd name="adj1" fmla="val 24239"/>
              <a:gd name="adj2" fmla="val -226052"/>
            </a:avLst>
          </a:prstGeom>
          <a:solidFill>
            <a:srgbClr val="C803C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Inlet Hazard Area</a:t>
            </a:r>
          </a:p>
          <a:p>
            <a:pPr algn="ctr"/>
            <a:r>
              <a:rPr lang="en-US" dirty="0">
                <a:solidFill>
                  <a:schemeClr val="bg1"/>
                </a:solidFill>
              </a:rPr>
              <a:t>(current)</a:t>
            </a:r>
          </a:p>
        </p:txBody>
      </p:sp>
      <p:cxnSp>
        <p:nvCxnSpPr>
          <p:cNvPr id="14" name="Straight Connector 13">
            <a:extLst>
              <a:ext uri="{FF2B5EF4-FFF2-40B4-BE49-F238E27FC236}">
                <a16:creationId xmlns:a16="http://schemas.microsoft.com/office/drawing/2014/main" id="{1CD4EB24-0950-0CC5-DE51-65000261808E}"/>
              </a:ext>
            </a:extLst>
          </p:cNvPr>
          <p:cNvCxnSpPr>
            <a:cxnSpLocks/>
          </p:cNvCxnSpPr>
          <p:nvPr/>
        </p:nvCxnSpPr>
        <p:spPr>
          <a:xfrm flipH="1">
            <a:off x="7321619" y="3267864"/>
            <a:ext cx="70781" cy="11899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3FF77A-A36A-5187-493E-13D6BA98B4F9}"/>
              </a:ext>
            </a:extLst>
          </p:cNvPr>
          <p:cNvCxnSpPr>
            <a:cxnSpLocks/>
          </p:cNvCxnSpPr>
          <p:nvPr/>
        </p:nvCxnSpPr>
        <p:spPr>
          <a:xfrm flipH="1">
            <a:off x="5342592" y="3429000"/>
            <a:ext cx="9885" cy="8547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E538E9-DE10-EEB0-5944-A4933E099040}"/>
              </a:ext>
            </a:extLst>
          </p:cNvPr>
          <p:cNvCxnSpPr>
            <a:cxnSpLocks/>
          </p:cNvCxnSpPr>
          <p:nvPr/>
        </p:nvCxnSpPr>
        <p:spPr>
          <a:xfrm flipH="1">
            <a:off x="3350199" y="3577148"/>
            <a:ext cx="18027" cy="69054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F7F4558-8B80-1CF4-A19E-530F23306080}"/>
              </a:ext>
            </a:extLst>
          </p:cNvPr>
          <p:cNvCxnSpPr>
            <a:cxnSpLocks/>
          </p:cNvCxnSpPr>
          <p:nvPr/>
        </p:nvCxnSpPr>
        <p:spPr>
          <a:xfrm>
            <a:off x="600477" y="3855893"/>
            <a:ext cx="7151" cy="5603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Callout: Line 44">
            <a:extLst>
              <a:ext uri="{FF2B5EF4-FFF2-40B4-BE49-F238E27FC236}">
                <a16:creationId xmlns:a16="http://schemas.microsoft.com/office/drawing/2014/main" id="{F6CC1DCD-58FF-63DF-B4D2-5C4E986BFDB3}"/>
              </a:ext>
            </a:extLst>
          </p:cNvPr>
          <p:cNvSpPr/>
          <p:nvPr/>
        </p:nvSpPr>
        <p:spPr>
          <a:xfrm>
            <a:off x="2788895" y="4831037"/>
            <a:ext cx="3383380" cy="612648"/>
          </a:xfrm>
          <a:prstGeom prst="borderCallout1">
            <a:avLst>
              <a:gd name="adj1" fmla="val -87039"/>
              <a:gd name="adj2" fmla="val 39538"/>
              <a:gd name="adj3" fmla="val 4887"/>
              <a:gd name="adj4" fmla="val 39441"/>
            </a:avLst>
          </a:prstGeom>
          <a:solidFill>
            <a:schemeClr val="tx1">
              <a:alpha val="62000"/>
            </a:schemeClr>
          </a:solidFill>
          <a:ln>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00"/>
                </a:solidFill>
              </a:rPr>
              <a:t>OEA = 90 x SBF </a:t>
            </a:r>
          </a:p>
          <a:p>
            <a:pPr algn="ctr"/>
            <a:r>
              <a:rPr lang="en-US" sz="1600" dirty="0">
                <a:solidFill>
                  <a:srgbClr val="FFFF00"/>
                </a:solidFill>
              </a:rPr>
              <a:t>Example (OEA = 90 x 3.5 = 315 ft.)</a:t>
            </a:r>
          </a:p>
        </p:txBody>
      </p:sp>
      <p:sp>
        <p:nvSpPr>
          <p:cNvPr id="46" name="Callout: Line 45">
            <a:extLst>
              <a:ext uri="{FF2B5EF4-FFF2-40B4-BE49-F238E27FC236}">
                <a16:creationId xmlns:a16="http://schemas.microsoft.com/office/drawing/2014/main" id="{56FFF0F6-A295-9A11-7702-9A09C62B9AE9}"/>
              </a:ext>
            </a:extLst>
          </p:cNvPr>
          <p:cNvSpPr/>
          <p:nvPr/>
        </p:nvSpPr>
        <p:spPr>
          <a:xfrm>
            <a:off x="6065191" y="5727327"/>
            <a:ext cx="3383380" cy="612648"/>
          </a:xfrm>
          <a:prstGeom prst="borderCallout1">
            <a:avLst>
              <a:gd name="adj1" fmla="val -218717"/>
              <a:gd name="adj2" fmla="val 43356"/>
              <a:gd name="adj3" fmla="val -11326"/>
              <a:gd name="adj4" fmla="val 43572"/>
            </a:avLst>
          </a:prstGeom>
          <a:solidFill>
            <a:schemeClr val="tx1">
              <a:alpha val="62000"/>
            </a:schemeClr>
          </a:solidFill>
          <a:ln>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00"/>
                </a:solidFill>
              </a:rPr>
              <a:t>Adjacent OEA erosion setback factor applied inside IHA</a:t>
            </a:r>
          </a:p>
        </p:txBody>
      </p:sp>
      <p:sp>
        <p:nvSpPr>
          <p:cNvPr id="30" name="TextBox 29"/>
          <p:cNvSpPr txBox="1"/>
          <p:nvPr/>
        </p:nvSpPr>
        <p:spPr>
          <a:xfrm>
            <a:off x="7395822" y="3916120"/>
            <a:ext cx="412292" cy="584775"/>
          </a:xfrm>
          <a:prstGeom prst="rect">
            <a:avLst/>
          </a:prstGeom>
          <a:noFill/>
        </p:spPr>
        <p:txBody>
          <a:bodyPr wrap="none" rtlCol="0">
            <a:spAutoFit/>
          </a:bodyPr>
          <a:lstStyle/>
          <a:p>
            <a:r>
              <a:rPr lang="en-US" sz="3200" b="1" dirty="0">
                <a:ln w="9525">
                  <a:solidFill>
                    <a:schemeClr val="tx1"/>
                  </a:solidFill>
                  <a:prstDash val="solid"/>
                </a:ln>
                <a:solidFill>
                  <a:srgbClr val="FFFF00"/>
                </a:solidFill>
                <a:effectLst>
                  <a:outerShdw blurRad="12700" dist="38100" dir="2700000" algn="tl" rotWithShape="0">
                    <a:schemeClr val="bg1">
                      <a:lumMod val="50000"/>
                    </a:schemeClr>
                  </a:outerShdw>
                </a:effectLst>
              </a:rPr>
              <a:t>7</a:t>
            </a:r>
          </a:p>
        </p:txBody>
      </p:sp>
      <p:sp>
        <p:nvSpPr>
          <p:cNvPr id="8" name="Title 18">
            <a:extLst>
              <a:ext uri="{FF2B5EF4-FFF2-40B4-BE49-F238E27FC236}">
                <a16:creationId xmlns:a16="http://schemas.microsoft.com/office/drawing/2014/main" id="{1F5614E3-E156-EC44-B4E5-79C78B8444A8}"/>
              </a:ext>
            </a:extLst>
          </p:cNvPr>
          <p:cNvSpPr txBox="1">
            <a:spLocks/>
          </p:cNvSpPr>
          <p:nvPr/>
        </p:nvSpPr>
        <p:spPr>
          <a:xfrm>
            <a:off x="-30810" y="-14891"/>
            <a:ext cx="12222809" cy="943297"/>
          </a:xfrm>
          <a:prstGeom prst="rect">
            <a:avLst/>
          </a:prstGeom>
          <a:solidFill>
            <a:schemeClr val="accent1">
              <a:alpha val="50000"/>
            </a:schemeClr>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Ocean Hazard Areas</a:t>
            </a:r>
          </a:p>
        </p:txBody>
      </p:sp>
      <p:sp>
        <p:nvSpPr>
          <p:cNvPr id="12" name="Freeform: Shape 11">
            <a:extLst>
              <a:ext uri="{FF2B5EF4-FFF2-40B4-BE49-F238E27FC236}">
                <a16:creationId xmlns:a16="http://schemas.microsoft.com/office/drawing/2014/main" id="{7A769D0E-F0DC-F5A5-1F22-FAA926766386}"/>
              </a:ext>
            </a:extLst>
          </p:cNvPr>
          <p:cNvSpPr/>
          <p:nvPr/>
        </p:nvSpPr>
        <p:spPr>
          <a:xfrm>
            <a:off x="8282609" y="885532"/>
            <a:ext cx="3909391" cy="3737113"/>
          </a:xfrm>
          <a:custGeom>
            <a:avLst/>
            <a:gdLst>
              <a:gd name="connsiteX0" fmla="*/ 0 w 3909391"/>
              <a:gd name="connsiteY0" fmla="*/ 3737113 h 3737113"/>
              <a:gd name="connsiteX1" fmla="*/ 13252 w 3909391"/>
              <a:gd name="connsiteY1" fmla="*/ 2862469 h 3737113"/>
              <a:gd name="connsiteX2" fmla="*/ 463826 w 3909391"/>
              <a:gd name="connsiteY2" fmla="*/ 2875721 h 3737113"/>
              <a:gd name="connsiteX3" fmla="*/ 2650434 w 3909391"/>
              <a:gd name="connsiteY3" fmla="*/ 1868556 h 3737113"/>
              <a:gd name="connsiteX4" fmla="*/ 3697356 w 3909391"/>
              <a:gd name="connsiteY4" fmla="*/ 914400 h 3737113"/>
              <a:gd name="connsiteX5" fmla="*/ 3445565 w 3909391"/>
              <a:gd name="connsiteY5" fmla="*/ 53008 h 3737113"/>
              <a:gd name="connsiteX6" fmla="*/ 3909391 w 3909391"/>
              <a:gd name="connsiteY6" fmla="*/ 0 h 3737113"/>
              <a:gd name="connsiteX7" fmla="*/ 3896139 w 3909391"/>
              <a:gd name="connsiteY7" fmla="*/ 2319130 h 3737113"/>
              <a:gd name="connsiteX8" fmla="*/ 3498574 w 3909391"/>
              <a:gd name="connsiteY8" fmla="*/ 2928730 h 3737113"/>
              <a:gd name="connsiteX9" fmla="*/ 2451652 w 3909391"/>
              <a:gd name="connsiteY9" fmla="*/ 2994991 h 3737113"/>
              <a:gd name="connsiteX10" fmla="*/ 2266121 w 3909391"/>
              <a:gd name="connsiteY10" fmla="*/ 3008243 h 3737113"/>
              <a:gd name="connsiteX11" fmla="*/ 993913 w 3909391"/>
              <a:gd name="connsiteY11" fmla="*/ 3578087 h 3737113"/>
              <a:gd name="connsiteX12" fmla="*/ 0 w 3909391"/>
              <a:gd name="connsiteY12" fmla="*/ 3737113 h 37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9391" h="3737113">
                <a:moveTo>
                  <a:pt x="0" y="3737113"/>
                </a:moveTo>
                <a:lnTo>
                  <a:pt x="13252" y="2862469"/>
                </a:lnTo>
                <a:lnTo>
                  <a:pt x="463826" y="2875721"/>
                </a:lnTo>
                <a:lnTo>
                  <a:pt x="2650434" y="1868556"/>
                </a:lnTo>
                <a:lnTo>
                  <a:pt x="3697356" y="914400"/>
                </a:lnTo>
                <a:lnTo>
                  <a:pt x="3445565" y="53008"/>
                </a:lnTo>
                <a:lnTo>
                  <a:pt x="3909391" y="0"/>
                </a:lnTo>
                <a:cubicBezTo>
                  <a:pt x="3904974" y="773043"/>
                  <a:pt x="3900556" y="1546087"/>
                  <a:pt x="3896139" y="2319130"/>
                </a:cubicBezTo>
                <a:lnTo>
                  <a:pt x="3498574" y="2928730"/>
                </a:lnTo>
                <a:lnTo>
                  <a:pt x="2451652" y="2994991"/>
                </a:lnTo>
                <a:lnTo>
                  <a:pt x="2266121" y="3008243"/>
                </a:lnTo>
                <a:lnTo>
                  <a:pt x="993913" y="3578087"/>
                </a:lnTo>
                <a:lnTo>
                  <a:pt x="0" y="3737113"/>
                </a:lnTo>
                <a:close/>
              </a:path>
            </a:pathLst>
          </a:custGeom>
          <a:solidFill>
            <a:srgbClr val="C503C5"/>
          </a:solidFill>
          <a:ln w="47625">
            <a:solidFill>
              <a:schemeClr val="tx1"/>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85D48E9F-1D47-4CED-B192-372B2489F9D4}"/>
              </a:ext>
            </a:extLst>
          </p:cNvPr>
          <p:cNvSpPr/>
          <p:nvPr/>
        </p:nvSpPr>
        <p:spPr>
          <a:xfrm>
            <a:off x="7770346" y="3967281"/>
            <a:ext cx="1133143" cy="4106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3FBE7375-49A6-F29E-AFB3-56FC4AADF5B1}"/>
              </a:ext>
            </a:extLst>
          </p:cNvPr>
          <p:cNvSpPr/>
          <p:nvPr/>
        </p:nvSpPr>
        <p:spPr>
          <a:xfrm>
            <a:off x="-13252" y="2782957"/>
            <a:ext cx="12205252" cy="1338469"/>
          </a:xfrm>
          <a:custGeom>
            <a:avLst/>
            <a:gdLst>
              <a:gd name="connsiteX0" fmla="*/ 0 w 12205252"/>
              <a:gd name="connsiteY0" fmla="*/ 1338469 h 1338469"/>
              <a:gd name="connsiteX1" fmla="*/ 53009 w 12205252"/>
              <a:gd name="connsiteY1" fmla="*/ 1325217 h 1338469"/>
              <a:gd name="connsiteX2" fmla="*/ 1683026 w 12205252"/>
              <a:gd name="connsiteY2" fmla="*/ 1219200 h 1338469"/>
              <a:gd name="connsiteX3" fmla="*/ 2849217 w 12205252"/>
              <a:gd name="connsiteY3" fmla="*/ 1152939 h 1338469"/>
              <a:gd name="connsiteX4" fmla="*/ 3670852 w 12205252"/>
              <a:gd name="connsiteY4" fmla="*/ 1126434 h 1338469"/>
              <a:gd name="connsiteX5" fmla="*/ 5446643 w 12205252"/>
              <a:gd name="connsiteY5" fmla="*/ 1152939 h 1338469"/>
              <a:gd name="connsiteX6" fmla="*/ 7394713 w 12205252"/>
              <a:gd name="connsiteY6" fmla="*/ 1205947 h 1338469"/>
              <a:gd name="connsiteX7" fmla="*/ 8719930 w 12205252"/>
              <a:gd name="connsiteY7" fmla="*/ 1179443 h 1338469"/>
              <a:gd name="connsiteX8" fmla="*/ 10018643 w 12205252"/>
              <a:gd name="connsiteY8" fmla="*/ 914400 h 1338469"/>
              <a:gd name="connsiteX9" fmla="*/ 11092069 w 12205252"/>
              <a:gd name="connsiteY9" fmla="*/ 662608 h 1338469"/>
              <a:gd name="connsiteX10" fmla="*/ 11582400 w 12205252"/>
              <a:gd name="connsiteY10" fmla="*/ 477078 h 1338469"/>
              <a:gd name="connsiteX11" fmla="*/ 12006469 w 12205252"/>
              <a:gd name="connsiteY11" fmla="*/ 198782 h 1338469"/>
              <a:gd name="connsiteX12" fmla="*/ 12205252 w 12205252"/>
              <a:gd name="connsiteY12" fmla="*/ 0 h 133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5252" h="1338469">
                <a:moveTo>
                  <a:pt x="0" y="1338469"/>
                </a:moveTo>
                <a:lnTo>
                  <a:pt x="53009" y="1325217"/>
                </a:lnTo>
                <a:lnTo>
                  <a:pt x="1683026" y="1219200"/>
                </a:lnTo>
                <a:lnTo>
                  <a:pt x="2849217" y="1152939"/>
                </a:lnTo>
                <a:lnTo>
                  <a:pt x="3670852" y="1126434"/>
                </a:lnTo>
                <a:lnTo>
                  <a:pt x="5446643" y="1152939"/>
                </a:lnTo>
                <a:lnTo>
                  <a:pt x="7394713" y="1205947"/>
                </a:lnTo>
                <a:lnTo>
                  <a:pt x="8719930" y="1179443"/>
                </a:lnTo>
                <a:lnTo>
                  <a:pt x="10018643" y="914400"/>
                </a:lnTo>
                <a:lnTo>
                  <a:pt x="11092069" y="662608"/>
                </a:lnTo>
                <a:lnTo>
                  <a:pt x="11582400" y="477078"/>
                </a:lnTo>
                <a:lnTo>
                  <a:pt x="12006469" y="198782"/>
                </a:lnTo>
                <a:lnTo>
                  <a:pt x="12205252" y="0"/>
                </a:lnTo>
              </a:path>
            </a:pathLst>
          </a:custGeom>
          <a:noFill/>
          <a:ln w="44450">
            <a:solidFill>
              <a:srgbClr val="00FF00"/>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p:cNvCxnSpPr>
            <a:cxnSpLocks/>
          </p:cNvCxnSpPr>
          <p:nvPr/>
        </p:nvCxnSpPr>
        <p:spPr>
          <a:xfrm flipV="1">
            <a:off x="5354451" y="3415066"/>
            <a:ext cx="0" cy="578011"/>
          </a:xfrm>
          <a:prstGeom prst="straightConnector1">
            <a:avLst/>
          </a:prstGeom>
          <a:ln w="25400">
            <a:solidFill>
              <a:srgbClr val="FFFF0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499BFB-0C6D-D4CA-91AC-579AC328AD9D}"/>
              </a:ext>
            </a:extLst>
          </p:cNvPr>
          <p:cNvSpPr txBox="1"/>
          <p:nvPr/>
        </p:nvSpPr>
        <p:spPr>
          <a:xfrm>
            <a:off x="10219212" y="3113976"/>
            <a:ext cx="356188" cy="461665"/>
          </a:xfrm>
          <a:prstGeom prst="rect">
            <a:avLst/>
          </a:prstGeom>
          <a:noFill/>
        </p:spPr>
        <p:txBody>
          <a:bodyPr wrap="none" rtlCol="0">
            <a:spAutoFit/>
          </a:bodyPr>
          <a:lstStyle/>
          <a:p>
            <a:r>
              <a:rPr lang="en-US" sz="2400" b="1" dirty="0">
                <a:ln w="9525">
                  <a:solidFill>
                    <a:schemeClr val="tx1"/>
                  </a:solidFill>
                  <a:prstDash val="solid"/>
                </a:ln>
                <a:solidFill>
                  <a:srgbClr val="FFFF00"/>
                </a:solidFill>
                <a:effectLst>
                  <a:outerShdw blurRad="12700" dist="38100" dir="2700000" algn="tl" rotWithShape="0">
                    <a:schemeClr val="bg1">
                      <a:lumMod val="50000"/>
                    </a:schemeClr>
                  </a:outerShdw>
                </a:effectLst>
              </a:rPr>
              <a:t>7</a:t>
            </a:r>
          </a:p>
        </p:txBody>
      </p:sp>
      <p:sp>
        <p:nvSpPr>
          <p:cNvPr id="31" name="TextBox 30"/>
          <p:cNvSpPr txBox="1"/>
          <p:nvPr/>
        </p:nvSpPr>
        <p:spPr>
          <a:xfrm>
            <a:off x="11806957" y="1959155"/>
            <a:ext cx="385042" cy="523220"/>
          </a:xfrm>
          <a:prstGeom prst="rect">
            <a:avLst/>
          </a:prstGeom>
          <a:noFill/>
        </p:spPr>
        <p:txBody>
          <a:bodyPr wrap="none" rtlCol="0">
            <a:spAutoFit/>
          </a:bodyPr>
          <a:lstStyle/>
          <a:p>
            <a:r>
              <a:rPr lang="en-US" sz="2800" b="1" dirty="0">
                <a:ln w="9525">
                  <a:solidFill>
                    <a:schemeClr val="tx1"/>
                  </a:solidFill>
                  <a:prstDash val="solid"/>
                </a:ln>
                <a:solidFill>
                  <a:srgbClr val="FFFF00"/>
                </a:solidFill>
                <a:effectLst>
                  <a:outerShdw blurRad="12700" dist="38100" dir="2700000" algn="tl" rotWithShape="0">
                    <a:schemeClr val="bg1">
                      <a:lumMod val="50000"/>
                    </a:schemeClr>
                  </a:outerShdw>
                </a:effectLst>
              </a:rPr>
              <a:t>7</a:t>
            </a:r>
          </a:p>
        </p:txBody>
      </p:sp>
      <p:sp>
        <p:nvSpPr>
          <p:cNvPr id="3" name="Freeform: Shape 2">
            <a:extLst>
              <a:ext uri="{FF2B5EF4-FFF2-40B4-BE49-F238E27FC236}">
                <a16:creationId xmlns:a16="http://schemas.microsoft.com/office/drawing/2014/main" id="{24EA0213-51C0-69BF-37D3-3345C92B97CD}"/>
              </a:ext>
            </a:extLst>
          </p:cNvPr>
          <p:cNvSpPr/>
          <p:nvPr/>
        </p:nvSpPr>
        <p:spPr>
          <a:xfrm>
            <a:off x="-14748" y="4262284"/>
            <a:ext cx="8273845" cy="191729"/>
          </a:xfrm>
          <a:custGeom>
            <a:avLst/>
            <a:gdLst>
              <a:gd name="connsiteX0" fmla="*/ 0 w 8273845"/>
              <a:gd name="connsiteY0" fmla="*/ 176981 h 191729"/>
              <a:gd name="connsiteX1" fmla="*/ 1946787 w 8273845"/>
              <a:gd name="connsiteY1" fmla="*/ 88490 h 191729"/>
              <a:gd name="connsiteX2" fmla="*/ 3628103 w 8273845"/>
              <a:gd name="connsiteY2" fmla="*/ 0 h 191729"/>
              <a:gd name="connsiteX3" fmla="*/ 4793225 w 8273845"/>
              <a:gd name="connsiteY3" fmla="*/ 44245 h 191729"/>
              <a:gd name="connsiteX4" fmla="*/ 6282813 w 8273845"/>
              <a:gd name="connsiteY4" fmla="*/ 73742 h 191729"/>
              <a:gd name="connsiteX5" fmla="*/ 8067367 w 8273845"/>
              <a:gd name="connsiteY5" fmla="*/ 191729 h 191729"/>
              <a:gd name="connsiteX6" fmla="*/ 8273845 w 8273845"/>
              <a:gd name="connsiteY6" fmla="*/ 132735 h 19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3845" h="191729">
                <a:moveTo>
                  <a:pt x="0" y="176981"/>
                </a:moveTo>
                <a:lnTo>
                  <a:pt x="1946787" y="88490"/>
                </a:lnTo>
                <a:lnTo>
                  <a:pt x="3628103" y="0"/>
                </a:lnTo>
                <a:lnTo>
                  <a:pt x="4793225" y="44245"/>
                </a:lnTo>
                <a:lnTo>
                  <a:pt x="6282813" y="73742"/>
                </a:lnTo>
                <a:lnTo>
                  <a:pt x="8067367" y="191729"/>
                </a:lnTo>
                <a:lnTo>
                  <a:pt x="8273845" y="132735"/>
                </a:lnTo>
              </a:path>
            </a:pathLst>
          </a:custGeom>
          <a:noFill/>
          <a:ln w="47625">
            <a:solidFill>
              <a:srgbClr val="00B0F0"/>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ular Callout 12">
            <a:extLst>
              <a:ext uri="{FF2B5EF4-FFF2-40B4-BE49-F238E27FC236}">
                <a16:creationId xmlns:a16="http://schemas.microsoft.com/office/drawing/2014/main" id="{CF5C77B0-92B6-B397-5F03-44BEDD64D63F}"/>
              </a:ext>
            </a:extLst>
          </p:cNvPr>
          <p:cNvSpPr/>
          <p:nvPr/>
        </p:nvSpPr>
        <p:spPr>
          <a:xfrm>
            <a:off x="435433" y="5286760"/>
            <a:ext cx="1175419" cy="435819"/>
          </a:xfrm>
          <a:prstGeom prst="wedgeRectCallout">
            <a:avLst>
              <a:gd name="adj1" fmla="val -21417"/>
              <a:gd name="adj2" fmla="val -231972"/>
            </a:avLst>
          </a:prstGeom>
          <a:solidFill>
            <a:srgbClr val="00B0F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MLW</a:t>
            </a:r>
            <a:endParaRPr lang="en-US" dirty="0">
              <a:solidFill>
                <a:schemeClr val="tx1"/>
              </a:solidFill>
            </a:endParaRPr>
          </a:p>
        </p:txBody>
      </p:sp>
      <p:sp>
        <p:nvSpPr>
          <p:cNvPr id="6" name="Oval 5">
            <a:extLst>
              <a:ext uri="{FF2B5EF4-FFF2-40B4-BE49-F238E27FC236}">
                <a16:creationId xmlns:a16="http://schemas.microsoft.com/office/drawing/2014/main" id="{8A081C86-AEB1-EF9B-EC5B-844197E904D9}"/>
              </a:ext>
            </a:extLst>
          </p:cNvPr>
          <p:cNvSpPr/>
          <p:nvPr/>
        </p:nvSpPr>
        <p:spPr>
          <a:xfrm>
            <a:off x="7164347" y="3809195"/>
            <a:ext cx="837475" cy="852891"/>
          </a:xfrm>
          <a:prstGeom prst="ellipse">
            <a:avLst/>
          </a:prstGeom>
          <a:noFill/>
          <a:ln w="28575">
            <a:solidFill>
              <a:srgbClr val="FFFF00"/>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996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15B00-2F4E-4329-8A6C-D0825699E2D3}"/>
              </a:ext>
            </a:extLst>
          </p:cNvPr>
          <p:cNvSpPr/>
          <p:nvPr/>
        </p:nvSpPr>
        <p:spPr>
          <a:xfrm>
            <a:off x="10100603" y="-7034"/>
            <a:ext cx="2091397" cy="6858000"/>
          </a:xfrm>
          <a:prstGeom prst="rect">
            <a:avLst/>
          </a:prstGeom>
          <a:gradFill>
            <a:gsLst>
              <a:gs pos="0">
                <a:srgbClr val="6A9ED1"/>
              </a:gs>
              <a:gs pos="53000">
                <a:srgbClr val="427492"/>
              </a:gs>
              <a:gs pos="100000">
                <a:srgbClr val="2D566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42043" cy="6858000"/>
          </a:xfrm>
          <a:prstGeom prst="rect">
            <a:avLst/>
          </a:prstGeom>
        </p:spPr>
      </p:pic>
      <p:sp>
        <p:nvSpPr>
          <p:cNvPr id="3" name="Freeform: Shape 2">
            <a:extLst>
              <a:ext uri="{FF2B5EF4-FFF2-40B4-BE49-F238E27FC236}">
                <a16:creationId xmlns:a16="http://schemas.microsoft.com/office/drawing/2014/main" id="{8732B1F3-6F10-4EFC-9654-C248975BC4A3}"/>
              </a:ext>
            </a:extLst>
          </p:cNvPr>
          <p:cNvSpPr/>
          <p:nvPr/>
        </p:nvSpPr>
        <p:spPr>
          <a:xfrm>
            <a:off x="2546252" y="56271"/>
            <a:ext cx="1491176" cy="6808763"/>
          </a:xfrm>
          <a:custGeom>
            <a:avLst/>
            <a:gdLst>
              <a:gd name="connsiteX0" fmla="*/ 1041010 w 1491176"/>
              <a:gd name="connsiteY0" fmla="*/ 6780627 h 6808763"/>
              <a:gd name="connsiteX1" fmla="*/ 1167619 w 1491176"/>
              <a:gd name="connsiteY1" fmla="*/ 6625883 h 6808763"/>
              <a:gd name="connsiteX2" fmla="*/ 1167619 w 1491176"/>
              <a:gd name="connsiteY2" fmla="*/ 5992837 h 6808763"/>
              <a:gd name="connsiteX3" fmla="*/ 1491176 w 1491176"/>
              <a:gd name="connsiteY3" fmla="*/ 5739618 h 6808763"/>
              <a:gd name="connsiteX4" fmla="*/ 1434905 w 1491176"/>
              <a:gd name="connsiteY4" fmla="*/ 4332849 h 6808763"/>
              <a:gd name="connsiteX5" fmla="*/ 1209822 w 1491176"/>
              <a:gd name="connsiteY5" fmla="*/ 3291840 h 6808763"/>
              <a:gd name="connsiteX6" fmla="*/ 1055077 w 1491176"/>
              <a:gd name="connsiteY6" fmla="*/ 3066757 h 6808763"/>
              <a:gd name="connsiteX7" fmla="*/ 984739 w 1491176"/>
              <a:gd name="connsiteY7" fmla="*/ 2096086 h 6808763"/>
              <a:gd name="connsiteX8" fmla="*/ 928468 w 1491176"/>
              <a:gd name="connsiteY8" fmla="*/ 1561514 h 6808763"/>
              <a:gd name="connsiteX9" fmla="*/ 801859 w 1491176"/>
              <a:gd name="connsiteY9" fmla="*/ 1083212 h 6808763"/>
              <a:gd name="connsiteX10" fmla="*/ 618979 w 1491176"/>
              <a:gd name="connsiteY10" fmla="*/ 703384 h 6808763"/>
              <a:gd name="connsiteX11" fmla="*/ 703385 w 1491176"/>
              <a:gd name="connsiteY11" fmla="*/ 647114 h 6808763"/>
              <a:gd name="connsiteX12" fmla="*/ 731520 w 1491176"/>
              <a:gd name="connsiteY12" fmla="*/ 534572 h 6808763"/>
              <a:gd name="connsiteX13" fmla="*/ 675250 w 1491176"/>
              <a:gd name="connsiteY13" fmla="*/ 351692 h 6808763"/>
              <a:gd name="connsiteX14" fmla="*/ 562708 w 1491176"/>
              <a:gd name="connsiteY14" fmla="*/ 267286 h 6808763"/>
              <a:gd name="connsiteX15" fmla="*/ 576776 w 1491176"/>
              <a:gd name="connsiteY15" fmla="*/ 84406 h 6808763"/>
              <a:gd name="connsiteX16" fmla="*/ 478302 w 1491176"/>
              <a:gd name="connsiteY16" fmla="*/ 0 h 6808763"/>
              <a:gd name="connsiteX17" fmla="*/ 422031 w 1491176"/>
              <a:gd name="connsiteY17" fmla="*/ 14067 h 6808763"/>
              <a:gd name="connsiteX18" fmla="*/ 478302 w 1491176"/>
              <a:gd name="connsiteY18" fmla="*/ 154744 h 6808763"/>
              <a:gd name="connsiteX19" fmla="*/ 492370 w 1491176"/>
              <a:gd name="connsiteY19" fmla="*/ 295421 h 6808763"/>
              <a:gd name="connsiteX20" fmla="*/ 520505 w 1491176"/>
              <a:gd name="connsiteY20" fmla="*/ 337624 h 6808763"/>
              <a:gd name="connsiteX21" fmla="*/ 562708 w 1491176"/>
              <a:gd name="connsiteY21" fmla="*/ 436098 h 6808763"/>
              <a:gd name="connsiteX22" fmla="*/ 562708 w 1491176"/>
              <a:gd name="connsiteY22" fmla="*/ 548640 h 6808763"/>
              <a:gd name="connsiteX23" fmla="*/ 492370 w 1491176"/>
              <a:gd name="connsiteY23" fmla="*/ 675249 h 6808763"/>
              <a:gd name="connsiteX24" fmla="*/ 365760 w 1491176"/>
              <a:gd name="connsiteY24" fmla="*/ 717452 h 6808763"/>
              <a:gd name="connsiteX25" fmla="*/ 520505 w 1491176"/>
              <a:gd name="connsiteY25" fmla="*/ 1026941 h 6808763"/>
              <a:gd name="connsiteX26" fmla="*/ 604911 w 1491176"/>
              <a:gd name="connsiteY26" fmla="*/ 1434904 h 6808763"/>
              <a:gd name="connsiteX27" fmla="*/ 661182 w 1491176"/>
              <a:gd name="connsiteY27" fmla="*/ 1688123 h 6808763"/>
              <a:gd name="connsiteX28" fmla="*/ 717453 w 1491176"/>
              <a:gd name="connsiteY28" fmla="*/ 2391507 h 6808763"/>
              <a:gd name="connsiteX29" fmla="*/ 604911 w 1491176"/>
              <a:gd name="connsiteY29" fmla="*/ 3080824 h 6808763"/>
              <a:gd name="connsiteX30" fmla="*/ 815926 w 1491176"/>
              <a:gd name="connsiteY30" fmla="*/ 3488787 h 6808763"/>
              <a:gd name="connsiteX31" fmla="*/ 942536 w 1491176"/>
              <a:gd name="connsiteY31" fmla="*/ 4276578 h 6808763"/>
              <a:gd name="connsiteX32" fmla="*/ 942536 w 1491176"/>
              <a:gd name="connsiteY32" fmla="*/ 5514535 h 6808763"/>
              <a:gd name="connsiteX33" fmla="*/ 407963 w 1491176"/>
              <a:gd name="connsiteY33" fmla="*/ 5978769 h 6808763"/>
              <a:gd name="connsiteX34" fmla="*/ 323557 w 1491176"/>
              <a:gd name="connsiteY34" fmla="*/ 6527409 h 6808763"/>
              <a:gd name="connsiteX35" fmla="*/ 0 w 1491176"/>
              <a:gd name="connsiteY35" fmla="*/ 6808763 h 6808763"/>
              <a:gd name="connsiteX36" fmla="*/ 1041010 w 1491176"/>
              <a:gd name="connsiteY36" fmla="*/ 6780627 h 6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91176" h="6808763">
                <a:moveTo>
                  <a:pt x="1041010" y="6780627"/>
                </a:moveTo>
                <a:lnTo>
                  <a:pt x="1167619" y="6625883"/>
                </a:lnTo>
                <a:lnTo>
                  <a:pt x="1167619" y="5992837"/>
                </a:lnTo>
                <a:lnTo>
                  <a:pt x="1491176" y="5739618"/>
                </a:lnTo>
                <a:lnTo>
                  <a:pt x="1434905" y="4332849"/>
                </a:lnTo>
                <a:lnTo>
                  <a:pt x="1209822" y="3291840"/>
                </a:lnTo>
                <a:lnTo>
                  <a:pt x="1055077" y="3066757"/>
                </a:lnTo>
                <a:lnTo>
                  <a:pt x="984739" y="2096086"/>
                </a:lnTo>
                <a:lnTo>
                  <a:pt x="928468" y="1561514"/>
                </a:lnTo>
                <a:lnTo>
                  <a:pt x="801859" y="1083212"/>
                </a:lnTo>
                <a:lnTo>
                  <a:pt x="618979" y="703384"/>
                </a:lnTo>
                <a:lnTo>
                  <a:pt x="703385" y="647114"/>
                </a:lnTo>
                <a:lnTo>
                  <a:pt x="731520" y="534572"/>
                </a:lnTo>
                <a:lnTo>
                  <a:pt x="675250" y="351692"/>
                </a:lnTo>
                <a:lnTo>
                  <a:pt x="562708" y="267286"/>
                </a:lnTo>
                <a:lnTo>
                  <a:pt x="576776" y="84406"/>
                </a:lnTo>
                <a:lnTo>
                  <a:pt x="478302" y="0"/>
                </a:lnTo>
                <a:lnTo>
                  <a:pt x="422031" y="14067"/>
                </a:lnTo>
                <a:lnTo>
                  <a:pt x="478302" y="154744"/>
                </a:lnTo>
                <a:lnTo>
                  <a:pt x="492370" y="295421"/>
                </a:lnTo>
                <a:lnTo>
                  <a:pt x="520505" y="337624"/>
                </a:lnTo>
                <a:lnTo>
                  <a:pt x="562708" y="436098"/>
                </a:lnTo>
                <a:lnTo>
                  <a:pt x="562708" y="548640"/>
                </a:lnTo>
                <a:lnTo>
                  <a:pt x="492370" y="675249"/>
                </a:lnTo>
                <a:lnTo>
                  <a:pt x="365760" y="717452"/>
                </a:lnTo>
                <a:lnTo>
                  <a:pt x="520505" y="1026941"/>
                </a:lnTo>
                <a:lnTo>
                  <a:pt x="604911" y="1434904"/>
                </a:lnTo>
                <a:lnTo>
                  <a:pt x="661182" y="1688123"/>
                </a:lnTo>
                <a:lnTo>
                  <a:pt x="717453" y="2391507"/>
                </a:lnTo>
                <a:lnTo>
                  <a:pt x="604911" y="3080824"/>
                </a:lnTo>
                <a:lnTo>
                  <a:pt x="815926" y="3488787"/>
                </a:lnTo>
                <a:lnTo>
                  <a:pt x="942536" y="4276578"/>
                </a:lnTo>
                <a:lnTo>
                  <a:pt x="942536" y="5514535"/>
                </a:lnTo>
                <a:lnTo>
                  <a:pt x="407963" y="5978769"/>
                </a:lnTo>
                <a:lnTo>
                  <a:pt x="323557" y="6527409"/>
                </a:lnTo>
                <a:lnTo>
                  <a:pt x="0" y="6808763"/>
                </a:lnTo>
                <a:lnTo>
                  <a:pt x="1041010" y="6780627"/>
                </a:lnTo>
                <a:close/>
              </a:path>
            </a:pathLst>
          </a:cu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reeform: Shape 1">
            <a:extLst>
              <a:ext uri="{FF2B5EF4-FFF2-40B4-BE49-F238E27FC236}">
                <a16:creationId xmlns:a16="http://schemas.microsoft.com/office/drawing/2014/main" id="{5F9930E2-3CD0-439D-AA9E-0C6924BD9ACC}"/>
              </a:ext>
            </a:extLst>
          </p:cNvPr>
          <p:cNvSpPr/>
          <p:nvPr/>
        </p:nvSpPr>
        <p:spPr>
          <a:xfrm>
            <a:off x="3010486" y="14068"/>
            <a:ext cx="1012874" cy="6836898"/>
          </a:xfrm>
          <a:custGeom>
            <a:avLst/>
            <a:gdLst>
              <a:gd name="connsiteX0" fmla="*/ 0 w 1012874"/>
              <a:gd name="connsiteY0" fmla="*/ 0 h 6836898"/>
              <a:gd name="connsiteX1" fmla="*/ 84406 w 1012874"/>
              <a:gd name="connsiteY1" fmla="*/ 126609 h 6836898"/>
              <a:gd name="connsiteX2" fmla="*/ 84406 w 1012874"/>
              <a:gd name="connsiteY2" fmla="*/ 267286 h 6836898"/>
              <a:gd name="connsiteX3" fmla="*/ 211016 w 1012874"/>
              <a:gd name="connsiteY3" fmla="*/ 379827 h 6836898"/>
              <a:gd name="connsiteX4" fmla="*/ 253219 w 1012874"/>
              <a:gd name="connsiteY4" fmla="*/ 534572 h 6836898"/>
              <a:gd name="connsiteX5" fmla="*/ 239151 w 1012874"/>
              <a:gd name="connsiteY5" fmla="*/ 703384 h 6836898"/>
              <a:gd name="connsiteX6" fmla="*/ 140677 w 1012874"/>
              <a:gd name="connsiteY6" fmla="*/ 745587 h 6836898"/>
              <a:gd name="connsiteX7" fmla="*/ 323557 w 1012874"/>
              <a:gd name="connsiteY7" fmla="*/ 1167618 h 6836898"/>
              <a:gd name="connsiteX8" fmla="*/ 450166 w 1012874"/>
              <a:gd name="connsiteY8" fmla="*/ 1645920 h 6836898"/>
              <a:gd name="connsiteX9" fmla="*/ 506437 w 1012874"/>
              <a:gd name="connsiteY9" fmla="*/ 2067950 h 6836898"/>
              <a:gd name="connsiteX10" fmla="*/ 590843 w 1012874"/>
              <a:gd name="connsiteY10" fmla="*/ 3094892 h 6836898"/>
              <a:gd name="connsiteX11" fmla="*/ 745588 w 1012874"/>
              <a:gd name="connsiteY11" fmla="*/ 3376246 h 6836898"/>
              <a:gd name="connsiteX12" fmla="*/ 956603 w 1012874"/>
              <a:gd name="connsiteY12" fmla="*/ 4375052 h 6836898"/>
              <a:gd name="connsiteX13" fmla="*/ 970671 w 1012874"/>
              <a:gd name="connsiteY13" fmla="*/ 5050301 h 6836898"/>
              <a:gd name="connsiteX14" fmla="*/ 1012874 w 1012874"/>
              <a:gd name="connsiteY14" fmla="*/ 5781821 h 6836898"/>
              <a:gd name="connsiteX15" fmla="*/ 703385 w 1012874"/>
              <a:gd name="connsiteY15" fmla="*/ 6049107 h 6836898"/>
              <a:gd name="connsiteX16" fmla="*/ 717452 w 1012874"/>
              <a:gd name="connsiteY16" fmla="*/ 6555544 h 6836898"/>
              <a:gd name="connsiteX17" fmla="*/ 703385 w 1012874"/>
              <a:gd name="connsiteY17" fmla="*/ 6668086 h 6836898"/>
              <a:gd name="connsiteX18" fmla="*/ 562708 w 1012874"/>
              <a:gd name="connsiteY18" fmla="*/ 6836898 h 683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2874" h="6836898">
                <a:moveTo>
                  <a:pt x="0" y="0"/>
                </a:moveTo>
                <a:lnTo>
                  <a:pt x="84406" y="126609"/>
                </a:lnTo>
                <a:lnTo>
                  <a:pt x="84406" y="267286"/>
                </a:lnTo>
                <a:lnTo>
                  <a:pt x="211016" y="379827"/>
                </a:lnTo>
                <a:lnTo>
                  <a:pt x="253219" y="534572"/>
                </a:lnTo>
                <a:lnTo>
                  <a:pt x="239151" y="703384"/>
                </a:lnTo>
                <a:lnTo>
                  <a:pt x="140677" y="745587"/>
                </a:lnTo>
                <a:lnTo>
                  <a:pt x="323557" y="1167618"/>
                </a:lnTo>
                <a:lnTo>
                  <a:pt x="450166" y="1645920"/>
                </a:lnTo>
                <a:lnTo>
                  <a:pt x="506437" y="2067950"/>
                </a:lnTo>
                <a:lnTo>
                  <a:pt x="590843" y="3094892"/>
                </a:lnTo>
                <a:lnTo>
                  <a:pt x="745588" y="3376246"/>
                </a:lnTo>
                <a:lnTo>
                  <a:pt x="956603" y="4375052"/>
                </a:lnTo>
                <a:lnTo>
                  <a:pt x="970671" y="5050301"/>
                </a:lnTo>
                <a:lnTo>
                  <a:pt x="1012874" y="5781821"/>
                </a:lnTo>
                <a:lnTo>
                  <a:pt x="703385" y="6049107"/>
                </a:lnTo>
                <a:lnTo>
                  <a:pt x="717452" y="6555544"/>
                </a:lnTo>
                <a:lnTo>
                  <a:pt x="703385" y="6668086"/>
                </a:lnTo>
                <a:lnTo>
                  <a:pt x="562708" y="6836898"/>
                </a:lnTo>
              </a:path>
            </a:pathLst>
          </a:custGeom>
          <a:noFill/>
          <a:ln w="41275">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FAAF9B8E-C4B2-47B9-9E3E-5279C05C73F3}"/>
              </a:ext>
            </a:extLst>
          </p:cNvPr>
          <p:cNvCxnSpPr>
            <a:cxnSpLocks/>
          </p:cNvCxnSpPr>
          <p:nvPr/>
        </p:nvCxnSpPr>
        <p:spPr>
          <a:xfrm flipH="1">
            <a:off x="3249637" y="2166425"/>
            <a:ext cx="32355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7A0AB92-E0E5-440B-BCEB-B788E77C4C6A}"/>
              </a:ext>
            </a:extLst>
          </p:cNvPr>
          <p:cNvCxnSpPr>
            <a:cxnSpLocks/>
          </p:cNvCxnSpPr>
          <p:nvPr/>
        </p:nvCxnSpPr>
        <p:spPr>
          <a:xfrm flipH="1">
            <a:off x="2912012" y="6330462"/>
            <a:ext cx="81592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D64190F-611F-436B-A8D5-9E68F401649D}"/>
              </a:ext>
            </a:extLst>
          </p:cNvPr>
          <p:cNvCxnSpPr>
            <a:cxnSpLocks/>
          </p:cNvCxnSpPr>
          <p:nvPr/>
        </p:nvCxnSpPr>
        <p:spPr>
          <a:xfrm flipH="1">
            <a:off x="3460652" y="4923692"/>
            <a:ext cx="56270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2F259F-7248-4222-9045-A7923BE7D992}"/>
              </a:ext>
            </a:extLst>
          </p:cNvPr>
          <p:cNvCxnSpPr>
            <a:cxnSpLocks/>
          </p:cNvCxnSpPr>
          <p:nvPr/>
        </p:nvCxnSpPr>
        <p:spPr>
          <a:xfrm flipH="1">
            <a:off x="3362178" y="3613052"/>
            <a:ext cx="45016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ular Callout 7">
            <a:extLst>
              <a:ext uri="{FF2B5EF4-FFF2-40B4-BE49-F238E27FC236}">
                <a16:creationId xmlns:a16="http://schemas.microsoft.com/office/drawing/2014/main" id="{7752D372-34C6-4DBC-B240-C923AFCEE6F6}"/>
              </a:ext>
            </a:extLst>
          </p:cNvPr>
          <p:cNvSpPr/>
          <p:nvPr/>
        </p:nvSpPr>
        <p:spPr>
          <a:xfrm>
            <a:off x="4452423" y="1272692"/>
            <a:ext cx="5162845" cy="434131"/>
          </a:xfrm>
          <a:prstGeom prst="wedgeRoundRectCallout">
            <a:avLst>
              <a:gd name="adj1" fmla="val -68660"/>
              <a:gd name="adj2" fmla="val -5925"/>
              <a:gd name="adj3" fmla="val 16667"/>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a:ea typeface="+mn-ea"/>
                <a:cs typeface="+mn-cs"/>
              </a:rPr>
              <a:t>Pre-Project Vegetation Line</a:t>
            </a:r>
          </a:p>
        </p:txBody>
      </p:sp>
      <p:sp>
        <p:nvSpPr>
          <p:cNvPr id="17" name="TextBox 16">
            <a:extLst>
              <a:ext uri="{FF2B5EF4-FFF2-40B4-BE49-F238E27FC236}">
                <a16:creationId xmlns:a16="http://schemas.microsoft.com/office/drawing/2014/main" id="{DB0A9E3A-7978-4145-9E05-376FBC264E4D}"/>
              </a:ext>
            </a:extLst>
          </p:cNvPr>
          <p:cNvSpPr txBox="1"/>
          <p:nvPr/>
        </p:nvSpPr>
        <p:spPr>
          <a:xfrm>
            <a:off x="6111190" y="2184598"/>
            <a:ext cx="5994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rial"/>
              </a:rPr>
              <a:t>“L</a:t>
            </a:r>
            <a:r>
              <a:rPr kumimoji="0" lang="en-US" sz="2400" b="0" i="0" u="none" strike="noStrike" kern="1200" cap="none" spc="0" normalizeH="0" baseline="0" noProof="0" dirty="0">
                <a:ln>
                  <a:noFill/>
                </a:ln>
                <a:solidFill>
                  <a:srgbClr val="FFFFFF"/>
                </a:solidFill>
                <a:effectLst/>
                <a:uLnTx/>
                <a:uFillTx/>
                <a:latin typeface="Arial"/>
                <a:ea typeface="+mn-ea"/>
                <a:cs typeface="+mn-cs"/>
              </a:rPr>
              <a:t>arge-scale” beach fill project defined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FFFF00"/>
                </a:solidFill>
                <a:latin typeface="Arial"/>
              </a:rPr>
              <a:t>&gt;</a:t>
            </a:r>
            <a:r>
              <a:rPr kumimoji="0" lang="en-US" sz="2400" b="0" i="1" u="none" strike="noStrike" kern="1200" cap="none" spc="0" normalizeH="0" baseline="0" noProof="0" dirty="0">
                <a:ln>
                  <a:noFill/>
                </a:ln>
                <a:solidFill>
                  <a:srgbClr val="FFFF00"/>
                </a:solidFill>
                <a:effectLst/>
                <a:uLnTx/>
                <a:uFillTx/>
                <a:latin typeface="Arial"/>
                <a:ea typeface="+mn-ea"/>
                <a:cs typeface="+mn-cs"/>
              </a:rPr>
              <a:t> 300,000 cubic yards</a:t>
            </a:r>
            <a:endParaRPr kumimoji="0" lang="en-US" sz="2400" b="0" i="0" u="none" strike="noStrike" kern="1200" cap="none" spc="0" normalizeH="0" baseline="0" noProof="0" dirty="0">
              <a:ln>
                <a:noFill/>
              </a:ln>
              <a:solidFill>
                <a:srgbClr val="FFFF00"/>
              </a:solidFill>
              <a:effectLst/>
              <a:uLnTx/>
              <a:uFillTx/>
              <a:latin typeface="Arial"/>
              <a:ea typeface="+mn-ea"/>
              <a:cs typeface="+mn-cs"/>
            </a:endParaRPr>
          </a:p>
        </p:txBody>
      </p:sp>
      <p:sp>
        <p:nvSpPr>
          <p:cNvPr id="19" name="Rounded Rectangular Callout 7">
            <a:extLst>
              <a:ext uri="{FF2B5EF4-FFF2-40B4-BE49-F238E27FC236}">
                <a16:creationId xmlns:a16="http://schemas.microsoft.com/office/drawing/2014/main" id="{C8F6F95B-CE97-4068-BA16-FB84B49E328B}"/>
              </a:ext>
            </a:extLst>
          </p:cNvPr>
          <p:cNvSpPr/>
          <p:nvPr/>
        </p:nvSpPr>
        <p:spPr>
          <a:xfrm>
            <a:off x="1126178" y="3866456"/>
            <a:ext cx="1835071" cy="381988"/>
          </a:xfrm>
          <a:prstGeom prst="wedgeRoundRectCallout">
            <a:avLst>
              <a:gd name="adj1" fmla="val 74049"/>
              <a:gd name="adj2" fmla="val -35230"/>
              <a:gd name="adj3" fmla="val 16667"/>
            </a:avLst>
          </a:prstGeom>
          <a:solidFill>
            <a:srgbClr val="FFFF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rPr>
              <a:t>Setback</a:t>
            </a:r>
          </a:p>
        </p:txBody>
      </p:sp>
      <p:sp>
        <p:nvSpPr>
          <p:cNvPr id="20" name="Right Brace 19">
            <a:extLst>
              <a:ext uri="{FF2B5EF4-FFF2-40B4-BE49-F238E27FC236}">
                <a16:creationId xmlns:a16="http://schemas.microsoft.com/office/drawing/2014/main" id="{60B2B75C-B33F-4100-94E3-E52DF486AE01}"/>
              </a:ext>
            </a:extLst>
          </p:cNvPr>
          <p:cNvSpPr/>
          <p:nvPr/>
        </p:nvSpPr>
        <p:spPr>
          <a:xfrm>
            <a:off x="6421440" y="3602409"/>
            <a:ext cx="1491176" cy="3097237"/>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TextBox 20">
            <a:extLst>
              <a:ext uri="{FF2B5EF4-FFF2-40B4-BE49-F238E27FC236}">
                <a16:creationId xmlns:a16="http://schemas.microsoft.com/office/drawing/2014/main" id="{C2AD9BF2-B9F6-424E-80FA-535FBBD5DE8A}"/>
              </a:ext>
            </a:extLst>
          </p:cNvPr>
          <p:cNvSpPr txBox="1"/>
          <p:nvPr/>
        </p:nvSpPr>
        <p:spPr>
          <a:xfrm>
            <a:off x="7912616" y="4735528"/>
            <a:ext cx="38462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rial"/>
              </a:rPr>
              <a:t>Before Nourishment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rial"/>
              </a:rPr>
              <a:t>(</a:t>
            </a:r>
            <a:r>
              <a:rPr kumimoji="0" lang="en-US" sz="2000" b="0" i="0" u="none" strike="noStrike" kern="1200" cap="none" spc="0" normalizeH="0" baseline="0" noProof="0" dirty="0">
                <a:ln>
                  <a:noFill/>
                </a:ln>
                <a:solidFill>
                  <a:srgbClr val="FFFFFF"/>
                </a:solidFill>
                <a:effectLst/>
                <a:uLnTx/>
                <a:uFillTx/>
                <a:latin typeface="Arial"/>
                <a:ea typeface="+mn-ea"/>
                <a:cs typeface="+mn-cs"/>
              </a:rPr>
              <a:t>structures at water’s edge</a:t>
            </a:r>
            <a:r>
              <a:rPr kumimoji="0" lang="en-US" sz="2400" b="0" i="0" u="none" strike="noStrike" kern="1200" cap="none" spc="0" normalizeH="0" baseline="0" noProof="0" dirty="0">
                <a:ln>
                  <a:noFill/>
                </a:ln>
                <a:solidFill>
                  <a:srgbClr val="FFFFFF"/>
                </a:solidFill>
                <a:effectLst/>
                <a:uLnTx/>
                <a:uFillTx/>
                <a:latin typeface="Arial"/>
                <a:ea typeface="+mn-ea"/>
                <a:cs typeface="+mn-cs"/>
              </a:rPr>
              <a:t>)</a:t>
            </a:r>
          </a:p>
        </p:txBody>
      </p:sp>
      <p:sp>
        <p:nvSpPr>
          <p:cNvPr id="15" name="TextBox 14">
            <a:extLst>
              <a:ext uri="{FF2B5EF4-FFF2-40B4-BE49-F238E27FC236}">
                <a16:creationId xmlns:a16="http://schemas.microsoft.com/office/drawing/2014/main" id="{C2AD9BF2-B9F6-424E-80FA-535FBBD5DE8A}"/>
              </a:ext>
            </a:extLst>
          </p:cNvPr>
          <p:cNvSpPr txBox="1"/>
          <p:nvPr/>
        </p:nvSpPr>
        <p:spPr>
          <a:xfrm>
            <a:off x="9293876" y="6561146"/>
            <a:ext cx="28981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FFFF"/>
                </a:solidFill>
                <a:latin typeface="Arial"/>
              </a:rPr>
              <a:t>Photo source: Town of Nags Head, NC</a:t>
            </a:r>
            <a:endParaRPr kumimoji="0" lang="en-US" sz="1200" b="0" i="1" u="none" strike="noStrike" kern="1200" cap="none" spc="0" normalizeH="0" baseline="0" noProof="0" dirty="0">
              <a:ln>
                <a:noFill/>
              </a:ln>
              <a:solidFill>
                <a:srgbClr val="FFFFFF"/>
              </a:solidFill>
              <a:effectLst/>
              <a:uLnTx/>
              <a:uFillTx/>
              <a:latin typeface="Arial"/>
            </a:endParaRPr>
          </a:p>
        </p:txBody>
      </p:sp>
      <p:sp>
        <p:nvSpPr>
          <p:cNvPr id="5" name="Title 18">
            <a:extLst>
              <a:ext uri="{FF2B5EF4-FFF2-40B4-BE49-F238E27FC236}">
                <a16:creationId xmlns:a16="http://schemas.microsoft.com/office/drawing/2014/main" id="{16E60472-B353-DA3F-E343-3A31EA2F3224}"/>
              </a:ext>
            </a:extLst>
          </p:cNvPr>
          <p:cNvSpPr txBox="1">
            <a:spLocks/>
          </p:cNvSpPr>
          <p:nvPr/>
        </p:nvSpPr>
        <p:spPr>
          <a:xfrm>
            <a:off x="-30810" y="-14891"/>
            <a:ext cx="12222809" cy="943297"/>
          </a:xfrm>
          <a:prstGeom prst="rect">
            <a:avLst/>
          </a:prstGeom>
          <a:solidFill>
            <a:schemeClr val="accent1">
              <a:alpha val="50000"/>
            </a:schemeClr>
          </a:solidFill>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Pre-Project Vegetation Lines</a:t>
            </a:r>
          </a:p>
        </p:txBody>
      </p:sp>
    </p:spTree>
    <p:extLst>
      <p:ext uri="{BB962C8B-B14F-4D97-AF65-F5344CB8AC3E}">
        <p14:creationId xmlns:p14="http://schemas.microsoft.com/office/powerpoint/2010/main" val="4254216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48A95D-E1F5-4730-9DA1-D2E77DDD8AA1}"/>
              </a:ext>
            </a:extLst>
          </p:cNvPr>
          <p:cNvSpPr/>
          <p:nvPr/>
        </p:nvSpPr>
        <p:spPr>
          <a:xfrm>
            <a:off x="10100603" y="0"/>
            <a:ext cx="2091397" cy="6925230"/>
          </a:xfrm>
          <a:prstGeom prst="rect">
            <a:avLst/>
          </a:prstGeom>
          <a:gradFill>
            <a:gsLst>
              <a:gs pos="0">
                <a:srgbClr val="6A9ED1"/>
              </a:gs>
              <a:gs pos="53000">
                <a:srgbClr val="427492"/>
              </a:gs>
              <a:gs pos="100000">
                <a:srgbClr val="2D566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339753" cy="6925230"/>
          </a:xfrm>
          <a:prstGeom prst="rect">
            <a:avLst/>
          </a:prstGeom>
        </p:spPr>
      </p:pic>
      <p:sp>
        <p:nvSpPr>
          <p:cNvPr id="6" name="Freeform: Shape 5">
            <a:extLst>
              <a:ext uri="{FF2B5EF4-FFF2-40B4-BE49-F238E27FC236}">
                <a16:creationId xmlns:a16="http://schemas.microsoft.com/office/drawing/2014/main" id="{24C45383-DECE-4629-A1D0-59515DECBC25}"/>
              </a:ext>
            </a:extLst>
          </p:cNvPr>
          <p:cNvSpPr/>
          <p:nvPr/>
        </p:nvSpPr>
        <p:spPr>
          <a:xfrm>
            <a:off x="3052690" y="14068"/>
            <a:ext cx="1012874" cy="6836898"/>
          </a:xfrm>
          <a:custGeom>
            <a:avLst/>
            <a:gdLst>
              <a:gd name="connsiteX0" fmla="*/ 0 w 1012874"/>
              <a:gd name="connsiteY0" fmla="*/ 0 h 6836898"/>
              <a:gd name="connsiteX1" fmla="*/ 84406 w 1012874"/>
              <a:gd name="connsiteY1" fmla="*/ 126609 h 6836898"/>
              <a:gd name="connsiteX2" fmla="*/ 84406 w 1012874"/>
              <a:gd name="connsiteY2" fmla="*/ 267286 h 6836898"/>
              <a:gd name="connsiteX3" fmla="*/ 211016 w 1012874"/>
              <a:gd name="connsiteY3" fmla="*/ 379827 h 6836898"/>
              <a:gd name="connsiteX4" fmla="*/ 253219 w 1012874"/>
              <a:gd name="connsiteY4" fmla="*/ 534572 h 6836898"/>
              <a:gd name="connsiteX5" fmla="*/ 239151 w 1012874"/>
              <a:gd name="connsiteY5" fmla="*/ 703384 h 6836898"/>
              <a:gd name="connsiteX6" fmla="*/ 140677 w 1012874"/>
              <a:gd name="connsiteY6" fmla="*/ 745587 h 6836898"/>
              <a:gd name="connsiteX7" fmla="*/ 323557 w 1012874"/>
              <a:gd name="connsiteY7" fmla="*/ 1167618 h 6836898"/>
              <a:gd name="connsiteX8" fmla="*/ 450166 w 1012874"/>
              <a:gd name="connsiteY8" fmla="*/ 1645920 h 6836898"/>
              <a:gd name="connsiteX9" fmla="*/ 506437 w 1012874"/>
              <a:gd name="connsiteY9" fmla="*/ 2067950 h 6836898"/>
              <a:gd name="connsiteX10" fmla="*/ 590843 w 1012874"/>
              <a:gd name="connsiteY10" fmla="*/ 3094892 h 6836898"/>
              <a:gd name="connsiteX11" fmla="*/ 745588 w 1012874"/>
              <a:gd name="connsiteY11" fmla="*/ 3376246 h 6836898"/>
              <a:gd name="connsiteX12" fmla="*/ 956603 w 1012874"/>
              <a:gd name="connsiteY12" fmla="*/ 4375052 h 6836898"/>
              <a:gd name="connsiteX13" fmla="*/ 970671 w 1012874"/>
              <a:gd name="connsiteY13" fmla="*/ 5050301 h 6836898"/>
              <a:gd name="connsiteX14" fmla="*/ 1012874 w 1012874"/>
              <a:gd name="connsiteY14" fmla="*/ 5781821 h 6836898"/>
              <a:gd name="connsiteX15" fmla="*/ 703385 w 1012874"/>
              <a:gd name="connsiteY15" fmla="*/ 6049107 h 6836898"/>
              <a:gd name="connsiteX16" fmla="*/ 717452 w 1012874"/>
              <a:gd name="connsiteY16" fmla="*/ 6555544 h 6836898"/>
              <a:gd name="connsiteX17" fmla="*/ 703385 w 1012874"/>
              <a:gd name="connsiteY17" fmla="*/ 6668086 h 6836898"/>
              <a:gd name="connsiteX18" fmla="*/ 562708 w 1012874"/>
              <a:gd name="connsiteY18" fmla="*/ 6836898 h 683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2874" h="6836898">
                <a:moveTo>
                  <a:pt x="0" y="0"/>
                </a:moveTo>
                <a:lnTo>
                  <a:pt x="84406" y="126609"/>
                </a:lnTo>
                <a:lnTo>
                  <a:pt x="84406" y="267286"/>
                </a:lnTo>
                <a:lnTo>
                  <a:pt x="211016" y="379827"/>
                </a:lnTo>
                <a:lnTo>
                  <a:pt x="253219" y="534572"/>
                </a:lnTo>
                <a:lnTo>
                  <a:pt x="239151" y="703384"/>
                </a:lnTo>
                <a:lnTo>
                  <a:pt x="140677" y="745587"/>
                </a:lnTo>
                <a:lnTo>
                  <a:pt x="323557" y="1167618"/>
                </a:lnTo>
                <a:lnTo>
                  <a:pt x="450166" y="1645920"/>
                </a:lnTo>
                <a:lnTo>
                  <a:pt x="506437" y="2067950"/>
                </a:lnTo>
                <a:lnTo>
                  <a:pt x="590843" y="3094892"/>
                </a:lnTo>
                <a:lnTo>
                  <a:pt x="745588" y="3376246"/>
                </a:lnTo>
                <a:lnTo>
                  <a:pt x="956603" y="4375052"/>
                </a:lnTo>
                <a:lnTo>
                  <a:pt x="970671" y="5050301"/>
                </a:lnTo>
                <a:lnTo>
                  <a:pt x="1012874" y="5781821"/>
                </a:lnTo>
                <a:lnTo>
                  <a:pt x="703385" y="6049107"/>
                </a:lnTo>
                <a:lnTo>
                  <a:pt x="717452" y="6555544"/>
                </a:lnTo>
                <a:lnTo>
                  <a:pt x="703385" y="6668086"/>
                </a:lnTo>
                <a:lnTo>
                  <a:pt x="562708" y="6836898"/>
                </a:lnTo>
              </a:path>
            </a:pathLst>
          </a:custGeom>
          <a:noFill/>
          <a:ln w="41275">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D4F43A7E-0410-4BC8-85B0-37E2F3EC4D8D}"/>
              </a:ext>
            </a:extLst>
          </p:cNvPr>
          <p:cNvSpPr/>
          <p:nvPr/>
        </p:nvSpPr>
        <p:spPr>
          <a:xfrm>
            <a:off x="3782886" y="6129089"/>
            <a:ext cx="1643784" cy="432057"/>
          </a:xfrm>
          <a:prstGeom prst="rightArrow">
            <a:avLst/>
          </a:prstGeom>
          <a:solidFill>
            <a:srgbClr val="00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7BDF2AE0-162F-4E51-BB50-1EC8F1944EED}"/>
              </a:ext>
            </a:extLst>
          </p:cNvPr>
          <p:cNvSpPr/>
          <p:nvPr/>
        </p:nvSpPr>
        <p:spPr>
          <a:xfrm>
            <a:off x="3975855" y="3921124"/>
            <a:ext cx="785715" cy="434130"/>
          </a:xfrm>
          <a:prstGeom prst="rightArrow">
            <a:avLst/>
          </a:prstGeom>
          <a:solidFill>
            <a:srgbClr val="00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3200400" y="0"/>
            <a:ext cx="2263698" cy="6947210"/>
          </a:xfrm>
          <a:custGeom>
            <a:avLst/>
            <a:gdLst>
              <a:gd name="connsiteX0" fmla="*/ 0 w 2263698"/>
              <a:gd name="connsiteY0" fmla="*/ 0 h 6947210"/>
              <a:gd name="connsiteX1" fmla="*/ 89210 w 2263698"/>
              <a:gd name="connsiteY1" fmla="*/ 211873 h 6947210"/>
              <a:gd name="connsiteX2" fmla="*/ 245327 w 2263698"/>
              <a:gd name="connsiteY2" fmla="*/ 423746 h 6947210"/>
              <a:gd name="connsiteX3" fmla="*/ 457200 w 2263698"/>
              <a:gd name="connsiteY3" fmla="*/ 535259 h 6947210"/>
              <a:gd name="connsiteX4" fmla="*/ 512956 w 2263698"/>
              <a:gd name="connsiteY4" fmla="*/ 691376 h 6947210"/>
              <a:gd name="connsiteX5" fmla="*/ 512956 w 2263698"/>
              <a:gd name="connsiteY5" fmla="*/ 892098 h 6947210"/>
              <a:gd name="connsiteX6" fmla="*/ 501805 w 2263698"/>
              <a:gd name="connsiteY6" fmla="*/ 1092820 h 6947210"/>
              <a:gd name="connsiteX7" fmla="*/ 568712 w 2263698"/>
              <a:gd name="connsiteY7" fmla="*/ 1315844 h 6947210"/>
              <a:gd name="connsiteX8" fmla="*/ 568712 w 2263698"/>
              <a:gd name="connsiteY8" fmla="*/ 1416205 h 6947210"/>
              <a:gd name="connsiteX9" fmla="*/ 713678 w 2263698"/>
              <a:gd name="connsiteY9" fmla="*/ 1706137 h 6947210"/>
              <a:gd name="connsiteX10" fmla="*/ 858644 w 2263698"/>
              <a:gd name="connsiteY10" fmla="*/ 2040673 h 6947210"/>
              <a:gd name="connsiteX11" fmla="*/ 869795 w 2263698"/>
              <a:gd name="connsiteY11" fmla="*/ 2230244 h 6947210"/>
              <a:gd name="connsiteX12" fmla="*/ 892098 w 2263698"/>
              <a:gd name="connsiteY12" fmla="*/ 2564780 h 6947210"/>
              <a:gd name="connsiteX13" fmla="*/ 981307 w 2263698"/>
              <a:gd name="connsiteY13" fmla="*/ 2720898 h 6947210"/>
              <a:gd name="connsiteX14" fmla="*/ 936702 w 2263698"/>
              <a:gd name="connsiteY14" fmla="*/ 2832410 h 6947210"/>
              <a:gd name="connsiteX15" fmla="*/ 1226634 w 2263698"/>
              <a:gd name="connsiteY15" fmla="*/ 3088888 h 6947210"/>
              <a:gd name="connsiteX16" fmla="*/ 1260088 w 2263698"/>
              <a:gd name="connsiteY16" fmla="*/ 3367668 h 6947210"/>
              <a:gd name="connsiteX17" fmla="*/ 1304693 w 2263698"/>
              <a:gd name="connsiteY17" fmla="*/ 3668751 h 6947210"/>
              <a:gd name="connsiteX18" fmla="*/ 1438507 w 2263698"/>
              <a:gd name="connsiteY18" fmla="*/ 3769112 h 6947210"/>
              <a:gd name="connsiteX19" fmla="*/ 1717288 w 2263698"/>
              <a:gd name="connsiteY19" fmla="*/ 4215161 h 6947210"/>
              <a:gd name="connsiteX20" fmla="*/ 1851102 w 2263698"/>
              <a:gd name="connsiteY20" fmla="*/ 4427034 h 6947210"/>
              <a:gd name="connsiteX21" fmla="*/ 1929161 w 2263698"/>
              <a:gd name="connsiteY21" fmla="*/ 4572000 h 6947210"/>
              <a:gd name="connsiteX22" fmla="*/ 1984917 w 2263698"/>
              <a:gd name="connsiteY22" fmla="*/ 4861932 h 6947210"/>
              <a:gd name="connsiteX23" fmla="*/ 2040673 w 2263698"/>
              <a:gd name="connsiteY23" fmla="*/ 5263376 h 6947210"/>
              <a:gd name="connsiteX24" fmla="*/ 2141034 w 2263698"/>
              <a:gd name="connsiteY24" fmla="*/ 5609063 h 6947210"/>
              <a:gd name="connsiteX25" fmla="*/ 2263698 w 2263698"/>
              <a:gd name="connsiteY25" fmla="*/ 6110868 h 6947210"/>
              <a:gd name="connsiteX26" fmla="*/ 2163337 w 2263698"/>
              <a:gd name="connsiteY26" fmla="*/ 6947210 h 694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63698" h="6947210">
                <a:moveTo>
                  <a:pt x="0" y="0"/>
                </a:moveTo>
                <a:lnTo>
                  <a:pt x="89210" y="211873"/>
                </a:lnTo>
                <a:lnTo>
                  <a:pt x="245327" y="423746"/>
                </a:lnTo>
                <a:lnTo>
                  <a:pt x="457200" y="535259"/>
                </a:lnTo>
                <a:lnTo>
                  <a:pt x="512956" y="691376"/>
                </a:lnTo>
                <a:lnTo>
                  <a:pt x="512956" y="892098"/>
                </a:lnTo>
                <a:lnTo>
                  <a:pt x="501805" y="1092820"/>
                </a:lnTo>
                <a:lnTo>
                  <a:pt x="568712" y="1315844"/>
                </a:lnTo>
                <a:lnTo>
                  <a:pt x="568712" y="1416205"/>
                </a:lnTo>
                <a:lnTo>
                  <a:pt x="713678" y="1706137"/>
                </a:lnTo>
                <a:lnTo>
                  <a:pt x="858644" y="2040673"/>
                </a:lnTo>
                <a:lnTo>
                  <a:pt x="869795" y="2230244"/>
                </a:lnTo>
                <a:lnTo>
                  <a:pt x="892098" y="2564780"/>
                </a:lnTo>
                <a:lnTo>
                  <a:pt x="981307" y="2720898"/>
                </a:lnTo>
                <a:lnTo>
                  <a:pt x="936702" y="2832410"/>
                </a:lnTo>
                <a:lnTo>
                  <a:pt x="1226634" y="3088888"/>
                </a:lnTo>
                <a:lnTo>
                  <a:pt x="1260088" y="3367668"/>
                </a:lnTo>
                <a:lnTo>
                  <a:pt x="1304693" y="3668751"/>
                </a:lnTo>
                <a:lnTo>
                  <a:pt x="1438507" y="3769112"/>
                </a:lnTo>
                <a:lnTo>
                  <a:pt x="1717288" y="4215161"/>
                </a:lnTo>
                <a:lnTo>
                  <a:pt x="1851102" y="4427034"/>
                </a:lnTo>
                <a:lnTo>
                  <a:pt x="1929161" y="4572000"/>
                </a:lnTo>
                <a:lnTo>
                  <a:pt x="1984917" y="4861932"/>
                </a:lnTo>
                <a:lnTo>
                  <a:pt x="2040673" y="5263376"/>
                </a:lnTo>
                <a:lnTo>
                  <a:pt x="2141034" y="5609063"/>
                </a:lnTo>
                <a:lnTo>
                  <a:pt x="2263698" y="6110868"/>
                </a:lnTo>
                <a:lnTo>
                  <a:pt x="2163337" y="6947210"/>
                </a:lnTo>
              </a:path>
            </a:pathLst>
          </a:custGeom>
          <a:noFill/>
          <a:ln w="38100">
            <a:solidFill>
              <a:srgbClr val="00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2AD9BF2-B9F6-424E-80FA-535FBBD5DE8A}"/>
              </a:ext>
            </a:extLst>
          </p:cNvPr>
          <p:cNvSpPr txBox="1"/>
          <p:nvPr/>
        </p:nvSpPr>
        <p:spPr>
          <a:xfrm>
            <a:off x="8218449" y="6561146"/>
            <a:ext cx="39735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FFFF"/>
                </a:solidFill>
                <a:latin typeface="Arial"/>
              </a:rPr>
              <a:t>photo simulation showing completed beach fill project</a:t>
            </a:r>
            <a:endParaRPr kumimoji="0" lang="en-US" sz="1200" b="0" i="1" u="none" strike="noStrike" kern="1200" cap="none" spc="0" normalizeH="0" baseline="0" noProof="0" dirty="0">
              <a:ln>
                <a:noFill/>
              </a:ln>
              <a:solidFill>
                <a:srgbClr val="FFFFFF"/>
              </a:solidFill>
              <a:effectLst/>
              <a:uLnTx/>
              <a:uFillTx/>
              <a:latin typeface="Arial"/>
            </a:endParaRPr>
          </a:p>
        </p:txBody>
      </p:sp>
      <p:sp>
        <p:nvSpPr>
          <p:cNvPr id="16" name="TextBox 15">
            <a:extLst>
              <a:ext uri="{FF2B5EF4-FFF2-40B4-BE49-F238E27FC236}">
                <a16:creationId xmlns:a16="http://schemas.microsoft.com/office/drawing/2014/main" id="{C2AD9BF2-B9F6-424E-80FA-535FBBD5DE8A}"/>
              </a:ext>
            </a:extLst>
          </p:cNvPr>
          <p:cNvSpPr txBox="1"/>
          <p:nvPr/>
        </p:nvSpPr>
        <p:spPr>
          <a:xfrm>
            <a:off x="6351572" y="1886729"/>
            <a:ext cx="56159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latin typeface="Arial"/>
              </a:rPr>
              <a:t>Regular</a:t>
            </a:r>
            <a:r>
              <a:rPr lang="en-US" sz="2400" noProof="0" dirty="0">
                <a:solidFill>
                  <a:srgbClr val="FFFF00"/>
                </a:solidFill>
                <a:latin typeface="Arial"/>
              </a:rPr>
              <a:t> maintenance</a:t>
            </a:r>
            <a:r>
              <a:rPr lang="en-US" sz="2400" dirty="0">
                <a:solidFill>
                  <a:srgbClr val="FFFF00"/>
                </a:solidFill>
                <a:latin typeface="Arial"/>
              </a:rPr>
              <a:t> and r</a:t>
            </a:r>
            <a:r>
              <a:rPr lang="en-US" sz="2400" noProof="0" dirty="0">
                <a:solidFill>
                  <a:srgbClr val="FFFF00"/>
                </a:solidFill>
                <a:latin typeface="Arial"/>
              </a:rPr>
              <a:t>educed </a:t>
            </a:r>
            <a:r>
              <a:rPr lang="en-US" sz="2400" dirty="0">
                <a:solidFill>
                  <a:srgbClr val="FFFF00"/>
                </a:solidFill>
                <a:latin typeface="Arial"/>
              </a:rPr>
              <a:t>s</a:t>
            </a:r>
            <a:r>
              <a:rPr lang="en-US" sz="2400" noProof="0" dirty="0">
                <a:solidFill>
                  <a:srgbClr val="FFFF00"/>
                </a:solidFill>
                <a:latin typeface="Arial"/>
              </a:rPr>
              <a:t>torm frequency &amp; intensity: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noProof="0" dirty="0">
                <a:solidFill>
                  <a:srgbClr val="FFFFFF"/>
                </a:solidFill>
                <a:latin typeface="Arial"/>
              </a:rPr>
              <a:t>Wide beach maintained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dirty="0">
                <a:ln>
                  <a:noFill/>
                </a:ln>
                <a:solidFill>
                  <a:srgbClr val="FFFFFF"/>
                </a:solidFill>
                <a:effectLst/>
                <a:uLnTx/>
                <a:uFillTx/>
                <a:latin typeface="Arial"/>
                <a:ea typeface="+mn-ea"/>
                <a:cs typeface="+mn-cs"/>
              </a:rPr>
              <a:t>Oceanward vegetation growth</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ounded Rectangular Callout 7">
            <a:extLst>
              <a:ext uri="{FF2B5EF4-FFF2-40B4-BE49-F238E27FC236}">
                <a16:creationId xmlns:a16="http://schemas.microsoft.com/office/drawing/2014/main" id="{5D2C8386-3FEA-EAC3-560E-F1DB2CF84F05}"/>
              </a:ext>
            </a:extLst>
          </p:cNvPr>
          <p:cNvSpPr/>
          <p:nvPr/>
        </p:nvSpPr>
        <p:spPr>
          <a:xfrm>
            <a:off x="4368713" y="917017"/>
            <a:ext cx="5162845" cy="434131"/>
          </a:xfrm>
          <a:prstGeom prst="wedgeRoundRectCallout">
            <a:avLst>
              <a:gd name="adj1" fmla="val -69517"/>
              <a:gd name="adj2" fmla="val -19514"/>
              <a:gd name="adj3" fmla="val 16667"/>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a:ea typeface="+mn-ea"/>
                <a:cs typeface="+mn-cs"/>
              </a:rPr>
              <a:t>Pre-Project Vegetation Line</a:t>
            </a:r>
          </a:p>
        </p:txBody>
      </p:sp>
      <p:sp>
        <p:nvSpPr>
          <p:cNvPr id="5" name="Rounded Rectangular Callout 7">
            <a:extLst>
              <a:ext uri="{FF2B5EF4-FFF2-40B4-BE49-F238E27FC236}">
                <a16:creationId xmlns:a16="http://schemas.microsoft.com/office/drawing/2014/main" id="{3459DD15-4CB7-7BA6-2521-226CCA0D1522}"/>
              </a:ext>
            </a:extLst>
          </p:cNvPr>
          <p:cNvSpPr/>
          <p:nvPr/>
        </p:nvSpPr>
        <p:spPr>
          <a:xfrm>
            <a:off x="6542526" y="4756678"/>
            <a:ext cx="4076986" cy="434131"/>
          </a:xfrm>
          <a:prstGeom prst="wedgeRoundRectCallout">
            <a:avLst>
              <a:gd name="adj1" fmla="val -81541"/>
              <a:gd name="adj2" fmla="val -22187"/>
              <a:gd name="adj3" fmla="val 16667"/>
            </a:avLst>
          </a:prstGeom>
          <a:solidFill>
            <a:srgbClr val="00FF00"/>
          </a:solidFill>
          <a:ln>
            <a:solidFill>
              <a:schemeClr val="tx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a:ln w="0"/>
                <a:solidFill>
                  <a:schemeClr val="tx1"/>
                </a:solidFill>
                <a:effectLst>
                  <a:outerShdw blurRad="38100" dist="19050" dir="2700000" algn="tl" rotWithShape="0">
                    <a:schemeClr val="dk1">
                      <a:alpha val="40000"/>
                    </a:schemeClr>
                  </a:outerShdw>
                </a:effectLst>
                <a:latin typeface="Arial"/>
              </a:rPr>
              <a:t>New Vegetation</a:t>
            </a:r>
            <a:endParaRPr kumimoji="0" 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endParaRPr>
          </a:p>
        </p:txBody>
      </p:sp>
    </p:spTree>
    <p:extLst>
      <p:ext uri="{BB962C8B-B14F-4D97-AF65-F5344CB8AC3E}">
        <p14:creationId xmlns:p14="http://schemas.microsoft.com/office/powerpoint/2010/main" val="1958838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15B00-2F4E-4329-8A6C-D0825699E2D3}"/>
              </a:ext>
            </a:extLst>
          </p:cNvPr>
          <p:cNvSpPr/>
          <p:nvPr/>
        </p:nvSpPr>
        <p:spPr>
          <a:xfrm>
            <a:off x="10100603" y="-7034"/>
            <a:ext cx="2091397" cy="6858000"/>
          </a:xfrm>
          <a:prstGeom prst="rect">
            <a:avLst/>
          </a:prstGeom>
          <a:gradFill>
            <a:gsLst>
              <a:gs pos="0">
                <a:srgbClr val="6A9ED1"/>
              </a:gs>
              <a:gs pos="53000">
                <a:srgbClr val="427492"/>
              </a:gs>
              <a:gs pos="100000">
                <a:srgbClr val="2D566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 y="0"/>
            <a:ext cx="10239375" cy="6858000"/>
          </a:xfrm>
          <a:prstGeom prst="rect">
            <a:avLst/>
          </a:prstGeom>
        </p:spPr>
      </p:pic>
      <p:sp>
        <p:nvSpPr>
          <p:cNvPr id="2" name="Freeform: Shape 1">
            <a:extLst>
              <a:ext uri="{FF2B5EF4-FFF2-40B4-BE49-F238E27FC236}">
                <a16:creationId xmlns:a16="http://schemas.microsoft.com/office/drawing/2014/main" id="{5F9930E2-3CD0-439D-AA9E-0C6924BD9ACC}"/>
              </a:ext>
            </a:extLst>
          </p:cNvPr>
          <p:cNvSpPr/>
          <p:nvPr/>
        </p:nvSpPr>
        <p:spPr>
          <a:xfrm>
            <a:off x="3010486" y="14068"/>
            <a:ext cx="1012874" cy="6836898"/>
          </a:xfrm>
          <a:custGeom>
            <a:avLst/>
            <a:gdLst>
              <a:gd name="connsiteX0" fmla="*/ 0 w 1012874"/>
              <a:gd name="connsiteY0" fmla="*/ 0 h 6836898"/>
              <a:gd name="connsiteX1" fmla="*/ 84406 w 1012874"/>
              <a:gd name="connsiteY1" fmla="*/ 126609 h 6836898"/>
              <a:gd name="connsiteX2" fmla="*/ 84406 w 1012874"/>
              <a:gd name="connsiteY2" fmla="*/ 267286 h 6836898"/>
              <a:gd name="connsiteX3" fmla="*/ 211016 w 1012874"/>
              <a:gd name="connsiteY3" fmla="*/ 379827 h 6836898"/>
              <a:gd name="connsiteX4" fmla="*/ 253219 w 1012874"/>
              <a:gd name="connsiteY4" fmla="*/ 534572 h 6836898"/>
              <a:gd name="connsiteX5" fmla="*/ 239151 w 1012874"/>
              <a:gd name="connsiteY5" fmla="*/ 703384 h 6836898"/>
              <a:gd name="connsiteX6" fmla="*/ 140677 w 1012874"/>
              <a:gd name="connsiteY6" fmla="*/ 745587 h 6836898"/>
              <a:gd name="connsiteX7" fmla="*/ 323557 w 1012874"/>
              <a:gd name="connsiteY7" fmla="*/ 1167618 h 6836898"/>
              <a:gd name="connsiteX8" fmla="*/ 450166 w 1012874"/>
              <a:gd name="connsiteY8" fmla="*/ 1645920 h 6836898"/>
              <a:gd name="connsiteX9" fmla="*/ 506437 w 1012874"/>
              <a:gd name="connsiteY9" fmla="*/ 2067950 h 6836898"/>
              <a:gd name="connsiteX10" fmla="*/ 590843 w 1012874"/>
              <a:gd name="connsiteY10" fmla="*/ 3094892 h 6836898"/>
              <a:gd name="connsiteX11" fmla="*/ 745588 w 1012874"/>
              <a:gd name="connsiteY11" fmla="*/ 3376246 h 6836898"/>
              <a:gd name="connsiteX12" fmla="*/ 956603 w 1012874"/>
              <a:gd name="connsiteY12" fmla="*/ 4375052 h 6836898"/>
              <a:gd name="connsiteX13" fmla="*/ 970671 w 1012874"/>
              <a:gd name="connsiteY13" fmla="*/ 5050301 h 6836898"/>
              <a:gd name="connsiteX14" fmla="*/ 1012874 w 1012874"/>
              <a:gd name="connsiteY14" fmla="*/ 5781821 h 6836898"/>
              <a:gd name="connsiteX15" fmla="*/ 703385 w 1012874"/>
              <a:gd name="connsiteY15" fmla="*/ 6049107 h 6836898"/>
              <a:gd name="connsiteX16" fmla="*/ 717452 w 1012874"/>
              <a:gd name="connsiteY16" fmla="*/ 6555544 h 6836898"/>
              <a:gd name="connsiteX17" fmla="*/ 703385 w 1012874"/>
              <a:gd name="connsiteY17" fmla="*/ 6668086 h 6836898"/>
              <a:gd name="connsiteX18" fmla="*/ 562708 w 1012874"/>
              <a:gd name="connsiteY18" fmla="*/ 6836898 h 683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2874" h="6836898">
                <a:moveTo>
                  <a:pt x="0" y="0"/>
                </a:moveTo>
                <a:lnTo>
                  <a:pt x="84406" y="126609"/>
                </a:lnTo>
                <a:lnTo>
                  <a:pt x="84406" y="267286"/>
                </a:lnTo>
                <a:lnTo>
                  <a:pt x="211016" y="379827"/>
                </a:lnTo>
                <a:lnTo>
                  <a:pt x="253219" y="534572"/>
                </a:lnTo>
                <a:lnTo>
                  <a:pt x="239151" y="703384"/>
                </a:lnTo>
                <a:lnTo>
                  <a:pt x="140677" y="745587"/>
                </a:lnTo>
                <a:lnTo>
                  <a:pt x="323557" y="1167618"/>
                </a:lnTo>
                <a:lnTo>
                  <a:pt x="450166" y="1645920"/>
                </a:lnTo>
                <a:lnTo>
                  <a:pt x="506437" y="2067950"/>
                </a:lnTo>
                <a:lnTo>
                  <a:pt x="590843" y="3094892"/>
                </a:lnTo>
                <a:lnTo>
                  <a:pt x="745588" y="3376246"/>
                </a:lnTo>
                <a:lnTo>
                  <a:pt x="956603" y="4375052"/>
                </a:lnTo>
                <a:lnTo>
                  <a:pt x="970671" y="5050301"/>
                </a:lnTo>
                <a:lnTo>
                  <a:pt x="1012874" y="5781821"/>
                </a:lnTo>
                <a:lnTo>
                  <a:pt x="703385" y="6049107"/>
                </a:lnTo>
                <a:lnTo>
                  <a:pt x="717452" y="6555544"/>
                </a:lnTo>
                <a:lnTo>
                  <a:pt x="703385" y="6668086"/>
                </a:lnTo>
                <a:lnTo>
                  <a:pt x="562708" y="6836898"/>
                </a:lnTo>
              </a:path>
            </a:pathLst>
          </a:custGeom>
          <a:noFill/>
          <a:ln w="41275">
            <a:solidFill>
              <a:srgbClr val="FF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4BC19A78-B381-4A76-A672-CE25A12327F8}"/>
              </a:ext>
            </a:extLst>
          </p:cNvPr>
          <p:cNvGrpSpPr/>
          <p:nvPr/>
        </p:nvGrpSpPr>
        <p:grpSpPr>
          <a:xfrm>
            <a:off x="3066757" y="14068"/>
            <a:ext cx="2940148" cy="6921304"/>
            <a:chOff x="3066757" y="14068"/>
            <a:chExt cx="2940148" cy="6921304"/>
          </a:xfrm>
          <a:noFill/>
        </p:grpSpPr>
        <p:sp>
          <p:nvSpPr>
            <p:cNvPr id="8" name="Freeform: Shape 4">
              <a:extLst>
                <a:ext uri="{FF2B5EF4-FFF2-40B4-BE49-F238E27FC236}">
                  <a16:creationId xmlns:a16="http://schemas.microsoft.com/office/drawing/2014/main" id="{7D74A1D5-E539-456B-AF11-28F8A1CA44B5}"/>
                </a:ext>
              </a:extLst>
            </p:cNvPr>
            <p:cNvSpPr/>
            <p:nvPr/>
          </p:nvSpPr>
          <p:spPr>
            <a:xfrm>
              <a:off x="3066757" y="14068"/>
              <a:ext cx="2940148" cy="6921304"/>
            </a:xfrm>
            <a:custGeom>
              <a:avLst/>
              <a:gdLst>
                <a:gd name="connsiteX0" fmla="*/ 478301 w 2940148"/>
                <a:gd name="connsiteY0" fmla="*/ 6879101 h 6921304"/>
                <a:gd name="connsiteX1" fmla="*/ 590843 w 2940148"/>
                <a:gd name="connsiteY1" fmla="*/ 6611815 h 6921304"/>
                <a:gd name="connsiteX2" fmla="*/ 633046 w 2940148"/>
                <a:gd name="connsiteY2" fmla="*/ 6316394 h 6921304"/>
                <a:gd name="connsiteX3" fmla="*/ 689317 w 2940148"/>
                <a:gd name="connsiteY3" fmla="*/ 5950634 h 6921304"/>
                <a:gd name="connsiteX4" fmla="*/ 956603 w 2940148"/>
                <a:gd name="connsiteY4" fmla="*/ 5809957 h 6921304"/>
                <a:gd name="connsiteX5" fmla="*/ 956603 w 2940148"/>
                <a:gd name="connsiteY5" fmla="*/ 5613009 h 6921304"/>
                <a:gd name="connsiteX6" fmla="*/ 928468 w 2940148"/>
                <a:gd name="connsiteY6" fmla="*/ 5176910 h 6921304"/>
                <a:gd name="connsiteX7" fmla="*/ 970671 w 2940148"/>
                <a:gd name="connsiteY7" fmla="*/ 4797083 h 6921304"/>
                <a:gd name="connsiteX8" fmla="*/ 942535 w 2940148"/>
                <a:gd name="connsiteY8" fmla="*/ 4445390 h 6921304"/>
                <a:gd name="connsiteX9" fmla="*/ 872197 w 2940148"/>
                <a:gd name="connsiteY9" fmla="*/ 4149969 h 6921304"/>
                <a:gd name="connsiteX10" fmla="*/ 858129 w 2940148"/>
                <a:gd name="connsiteY10" fmla="*/ 3896750 h 6921304"/>
                <a:gd name="connsiteX11" fmla="*/ 1223889 w 2940148"/>
                <a:gd name="connsiteY11" fmla="*/ 3896750 h 6921304"/>
                <a:gd name="connsiteX12" fmla="*/ 1223889 w 2940148"/>
                <a:gd name="connsiteY12" fmla="*/ 3727938 h 6921304"/>
                <a:gd name="connsiteX13" fmla="*/ 1125415 w 2940148"/>
                <a:gd name="connsiteY13" fmla="*/ 3559126 h 6921304"/>
                <a:gd name="connsiteX14" fmla="*/ 1153551 w 2940148"/>
                <a:gd name="connsiteY14" fmla="*/ 3348110 h 6921304"/>
                <a:gd name="connsiteX15" fmla="*/ 984738 w 2940148"/>
                <a:gd name="connsiteY15" fmla="*/ 3094892 h 6921304"/>
                <a:gd name="connsiteX16" fmla="*/ 703385 w 2940148"/>
                <a:gd name="connsiteY16" fmla="*/ 3108960 h 6921304"/>
                <a:gd name="connsiteX17" fmla="*/ 675249 w 2940148"/>
                <a:gd name="connsiteY17" fmla="*/ 3207434 h 6921304"/>
                <a:gd name="connsiteX18" fmla="*/ 590843 w 2940148"/>
                <a:gd name="connsiteY18" fmla="*/ 3207434 h 6921304"/>
                <a:gd name="connsiteX19" fmla="*/ 562708 w 2940148"/>
                <a:gd name="connsiteY19" fmla="*/ 3066757 h 6921304"/>
                <a:gd name="connsiteX20" fmla="*/ 590843 w 2940148"/>
                <a:gd name="connsiteY20" fmla="*/ 2883877 h 6921304"/>
                <a:gd name="connsiteX21" fmla="*/ 858129 w 2940148"/>
                <a:gd name="connsiteY21" fmla="*/ 2827606 h 6921304"/>
                <a:gd name="connsiteX22" fmla="*/ 942535 w 2940148"/>
                <a:gd name="connsiteY22" fmla="*/ 2644726 h 6921304"/>
                <a:gd name="connsiteX23" fmla="*/ 886265 w 2940148"/>
                <a:gd name="connsiteY23" fmla="*/ 2560320 h 6921304"/>
                <a:gd name="connsiteX24" fmla="*/ 731520 w 2940148"/>
                <a:gd name="connsiteY24" fmla="*/ 2588455 h 6921304"/>
                <a:gd name="connsiteX25" fmla="*/ 647114 w 2940148"/>
                <a:gd name="connsiteY25" fmla="*/ 2574387 h 6921304"/>
                <a:gd name="connsiteX26" fmla="*/ 647114 w 2940148"/>
                <a:gd name="connsiteY26" fmla="*/ 2504049 h 6921304"/>
                <a:gd name="connsiteX27" fmla="*/ 520505 w 2940148"/>
                <a:gd name="connsiteY27" fmla="*/ 2461846 h 6921304"/>
                <a:gd name="connsiteX28" fmla="*/ 562708 w 2940148"/>
                <a:gd name="connsiteY28" fmla="*/ 2321169 h 6921304"/>
                <a:gd name="connsiteX29" fmla="*/ 492369 w 2940148"/>
                <a:gd name="connsiteY29" fmla="*/ 2110154 h 6921304"/>
                <a:gd name="connsiteX30" fmla="*/ 492369 w 2940148"/>
                <a:gd name="connsiteY30" fmla="*/ 1997612 h 6921304"/>
                <a:gd name="connsiteX31" fmla="*/ 506437 w 2940148"/>
                <a:gd name="connsiteY31" fmla="*/ 1842867 h 6921304"/>
                <a:gd name="connsiteX32" fmla="*/ 478301 w 2940148"/>
                <a:gd name="connsiteY32" fmla="*/ 1674055 h 6921304"/>
                <a:gd name="connsiteX33" fmla="*/ 407963 w 2940148"/>
                <a:gd name="connsiteY33" fmla="*/ 1434904 h 6921304"/>
                <a:gd name="connsiteX34" fmla="*/ 450166 w 2940148"/>
                <a:gd name="connsiteY34" fmla="*/ 1322363 h 6921304"/>
                <a:gd name="connsiteX35" fmla="*/ 126609 w 2940148"/>
                <a:gd name="connsiteY35" fmla="*/ 773723 h 6921304"/>
                <a:gd name="connsiteX36" fmla="*/ 253218 w 2940148"/>
                <a:gd name="connsiteY36" fmla="*/ 731520 h 6921304"/>
                <a:gd name="connsiteX37" fmla="*/ 253218 w 2940148"/>
                <a:gd name="connsiteY37" fmla="*/ 534572 h 6921304"/>
                <a:gd name="connsiteX38" fmla="*/ 253218 w 2940148"/>
                <a:gd name="connsiteY38" fmla="*/ 464234 h 6921304"/>
                <a:gd name="connsiteX39" fmla="*/ 28135 w 2940148"/>
                <a:gd name="connsiteY39" fmla="*/ 253218 h 6921304"/>
                <a:gd name="connsiteX40" fmla="*/ 98474 w 2940148"/>
                <a:gd name="connsiteY40" fmla="*/ 140677 h 6921304"/>
                <a:gd name="connsiteX41" fmla="*/ 0 w 2940148"/>
                <a:gd name="connsiteY41" fmla="*/ 0 h 6921304"/>
                <a:gd name="connsiteX42" fmla="*/ 140677 w 2940148"/>
                <a:gd name="connsiteY42" fmla="*/ 0 h 6921304"/>
                <a:gd name="connsiteX43" fmla="*/ 281354 w 2940148"/>
                <a:gd name="connsiteY43" fmla="*/ 351692 h 6921304"/>
                <a:gd name="connsiteX44" fmla="*/ 365760 w 2940148"/>
                <a:gd name="connsiteY44" fmla="*/ 604910 h 6921304"/>
                <a:gd name="connsiteX45" fmla="*/ 393895 w 2940148"/>
                <a:gd name="connsiteY45" fmla="*/ 801858 h 6921304"/>
                <a:gd name="connsiteX46" fmla="*/ 379828 w 2940148"/>
                <a:gd name="connsiteY46" fmla="*/ 914400 h 6921304"/>
                <a:gd name="connsiteX47" fmla="*/ 562708 w 2940148"/>
                <a:gd name="connsiteY47" fmla="*/ 1266092 h 6921304"/>
                <a:gd name="connsiteX48" fmla="*/ 618978 w 2940148"/>
                <a:gd name="connsiteY48" fmla="*/ 1378634 h 6921304"/>
                <a:gd name="connsiteX49" fmla="*/ 590843 w 2940148"/>
                <a:gd name="connsiteY49" fmla="*/ 1631852 h 6921304"/>
                <a:gd name="connsiteX50" fmla="*/ 717452 w 2940148"/>
                <a:gd name="connsiteY50" fmla="*/ 1828800 h 6921304"/>
                <a:gd name="connsiteX51" fmla="*/ 717452 w 2940148"/>
                <a:gd name="connsiteY51" fmla="*/ 2067950 h 6921304"/>
                <a:gd name="connsiteX52" fmla="*/ 900332 w 2940148"/>
                <a:gd name="connsiteY52" fmla="*/ 2250830 h 6921304"/>
                <a:gd name="connsiteX53" fmla="*/ 1280160 w 2940148"/>
                <a:gd name="connsiteY53" fmla="*/ 2546252 h 6921304"/>
                <a:gd name="connsiteX54" fmla="*/ 1392701 w 2940148"/>
                <a:gd name="connsiteY54" fmla="*/ 2954215 h 6921304"/>
                <a:gd name="connsiteX55" fmla="*/ 1477108 w 2940148"/>
                <a:gd name="connsiteY55" fmla="*/ 3319975 h 6921304"/>
                <a:gd name="connsiteX56" fmla="*/ 1899138 w 2940148"/>
                <a:gd name="connsiteY56" fmla="*/ 3742006 h 6921304"/>
                <a:gd name="connsiteX57" fmla="*/ 2166425 w 2940148"/>
                <a:gd name="connsiteY57" fmla="*/ 4600135 h 6921304"/>
                <a:gd name="connsiteX58" fmla="*/ 2461846 w 2940148"/>
                <a:gd name="connsiteY58" fmla="*/ 5345723 h 6921304"/>
                <a:gd name="connsiteX59" fmla="*/ 2560320 w 2940148"/>
                <a:gd name="connsiteY59" fmla="*/ 6063175 h 6921304"/>
                <a:gd name="connsiteX60" fmla="*/ 2785403 w 2940148"/>
                <a:gd name="connsiteY60" fmla="*/ 6414867 h 6921304"/>
                <a:gd name="connsiteX61" fmla="*/ 2940148 w 2940148"/>
                <a:gd name="connsiteY61" fmla="*/ 6907237 h 6921304"/>
                <a:gd name="connsiteX62" fmla="*/ 2096086 w 2940148"/>
                <a:gd name="connsiteY62" fmla="*/ 6921304 h 6921304"/>
                <a:gd name="connsiteX63" fmla="*/ 1969477 w 2940148"/>
                <a:gd name="connsiteY63" fmla="*/ 6049107 h 6921304"/>
                <a:gd name="connsiteX64" fmla="*/ 2025748 w 2940148"/>
                <a:gd name="connsiteY64" fmla="*/ 5866227 h 6921304"/>
                <a:gd name="connsiteX65" fmla="*/ 1885071 w 2940148"/>
                <a:gd name="connsiteY65" fmla="*/ 5683347 h 6921304"/>
                <a:gd name="connsiteX66" fmla="*/ 1913206 w 2940148"/>
                <a:gd name="connsiteY66" fmla="*/ 5472332 h 6921304"/>
                <a:gd name="connsiteX67" fmla="*/ 1969477 w 2940148"/>
                <a:gd name="connsiteY67" fmla="*/ 5387926 h 6921304"/>
                <a:gd name="connsiteX68" fmla="*/ 1842868 w 2940148"/>
                <a:gd name="connsiteY68" fmla="*/ 5064369 h 6921304"/>
                <a:gd name="connsiteX69" fmla="*/ 1871003 w 2940148"/>
                <a:gd name="connsiteY69" fmla="*/ 4853354 h 6921304"/>
                <a:gd name="connsiteX70" fmla="*/ 1758461 w 2940148"/>
                <a:gd name="connsiteY70" fmla="*/ 4487594 h 6921304"/>
                <a:gd name="connsiteX71" fmla="*/ 1659988 w 2940148"/>
                <a:gd name="connsiteY71" fmla="*/ 4234375 h 6921304"/>
                <a:gd name="connsiteX72" fmla="*/ 1434905 w 2940148"/>
                <a:gd name="connsiteY72" fmla="*/ 4009292 h 6921304"/>
                <a:gd name="connsiteX73" fmla="*/ 1252025 w 2940148"/>
                <a:gd name="connsiteY73" fmla="*/ 4023360 h 6921304"/>
                <a:gd name="connsiteX74" fmla="*/ 1181686 w 2940148"/>
                <a:gd name="connsiteY74" fmla="*/ 4107766 h 6921304"/>
                <a:gd name="connsiteX75" fmla="*/ 1181686 w 2940148"/>
                <a:gd name="connsiteY75" fmla="*/ 4234375 h 6921304"/>
                <a:gd name="connsiteX76" fmla="*/ 1181686 w 2940148"/>
                <a:gd name="connsiteY76" fmla="*/ 4304714 h 6921304"/>
                <a:gd name="connsiteX77" fmla="*/ 1406769 w 2940148"/>
                <a:gd name="connsiteY77" fmla="*/ 4332849 h 6921304"/>
                <a:gd name="connsiteX78" fmla="*/ 1420837 w 2940148"/>
                <a:gd name="connsiteY78" fmla="*/ 4473526 h 6921304"/>
                <a:gd name="connsiteX79" fmla="*/ 1448972 w 2940148"/>
                <a:gd name="connsiteY79" fmla="*/ 4614203 h 6921304"/>
                <a:gd name="connsiteX80" fmla="*/ 1477108 w 2940148"/>
                <a:gd name="connsiteY80" fmla="*/ 4783015 h 6921304"/>
                <a:gd name="connsiteX81" fmla="*/ 1519311 w 2940148"/>
                <a:gd name="connsiteY81" fmla="*/ 4923692 h 6921304"/>
                <a:gd name="connsiteX82" fmla="*/ 1519311 w 2940148"/>
                <a:gd name="connsiteY82" fmla="*/ 5078437 h 6921304"/>
                <a:gd name="connsiteX83" fmla="*/ 1519311 w 2940148"/>
                <a:gd name="connsiteY83" fmla="*/ 5233181 h 6921304"/>
                <a:gd name="connsiteX84" fmla="*/ 1561514 w 2940148"/>
                <a:gd name="connsiteY84" fmla="*/ 5387926 h 6921304"/>
                <a:gd name="connsiteX85" fmla="*/ 1519311 w 2940148"/>
                <a:gd name="connsiteY85" fmla="*/ 5542670 h 6921304"/>
                <a:gd name="connsiteX86" fmla="*/ 1575581 w 2940148"/>
                <a:gd name="connsiteY86" fmla="*/ 5753686 h 6921304"/>
                <a:gd name="connsiteX87" fmla="*/ 1561514 w 2940148"/>
                <a:gd name="connsiteY87" fmla="*/ 5908430 h 6921304"/>
                <a:gd name="connsiteX88" fmla="*/ 1575581 w 2940148"/>
                <a:gd name="connsiteY88" fmla="*/ 5978769 h 6921304"/>
                <a:gd name="connsiteX89" fmla="*/ 1688123 w 2940148"/>
                <a:gd name="connsiteY89" fmla="*/ 6921304 h 6921304"/>
                <a:gd name="connsiteX90" fmla="*/ 478301 w 2940148"/>
                <a:gd name="connsiteY90" fmla="*/ 6879101 h 69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40148" h="6921304">
                  <a:moveTo>
                    <a:pt x="478301" y="6879101"/>
                  </a:moveTo>
                  <a:lnTo>
                    <a:pt x="590843" y="6611815"/>
                  </a:lnTo>
                  <a:lnTo>
                    <a:pt x="633046" y="6316394"/>
                  </a:lnTo>
                  <a:lnTo>
                    <a:pt x="689317" y="5950634"/>
                  </a:lnTo>
                  <a:lnTo>
                    <a:pt x="956603" y="5809957"/>
                  </a:lnTo>
                  <a:lnTo>
                    <a:pt x="956603" y="5613009"/>
                  </a:lnTo>
                  <a:lnTo>
                    <a:pt x="928468" y="5176910"/>
                  </a:lnTo>
                  <a:lnTo>
                    <a:pt x="970671" y="4797083"/>
                  </a:lnTo>
                  <a:lnTo>
                    <a:pt x="942535" y="4445390"/>
                  </a:lnTo>
                  <a:lnTo>
                    <a:pt x="872197" y="4149969"/>
                  </a:lnTo>
                  <a:lnTo>
                    <a:pt x="858129" y="3896750"/>
                  </a:lnTo>
                  <a:lnTo>
                    <a:pt x="1223889" y="3896750"/>
                  </a:lnTo>
                  <a:lnTo>
                    <a:pt x="1223889" y="3727938"/>
                  </a:lnTo>
                  <a:lnTo>
                    <a:pt x="1125415" y="3559126"/>
                  </a:lnTo>
                  <a:lnTo>
                    <a:pt x="1153551" y="3348110"/>
                  </a:lnTo>
                  <a:lnTo>
                    <a:pt x="984738" y="3094892"/>
                  </a:lnTo>
                  <a:lnTo>
                    <a:pt x="703385" y="3108960"/>
                  </a:lnTo>
                  <a:lnTo>
                    <a:pt x="675249" y="3207434"/>
                  </a:lnTo>
                  <a:lnTo>
                    <a:pt x="590843" y="3207434"/>
                  </a:lnTo>
                  <a:lnTo>
                    <a:pt x="562708" y="3066757"/>
                  </a:lnTo>
                  <a:lnTo>
                    <a:pt x="590843" y="2883877"/>
                  </a:lnTo>
                  <a:lnTo>
                    <a:pt x="858129" y="2827606"/>
                  </a:lnTo>
                  <a:lnTo>
                    <a:pt x="942535" y="2644726"/>
                  </a:lnTo>
                  <a:lnTo>
                    <a:pt x="886265" y="2560320"/>
                  </a:lnTo>
                  <a:lnTo>
                    <a:pt x="731520" y="2588455"/>
                  </a:lnTo>
                  <a:lnTo>
                    <a:pt x="647114" y="2574387"/>
                  </a:lnTo>
                  <a:lnTo>
                    <a:pt x="647114" y="2504049"/>
                  </a:lnTo>
                  <a:lnTo>
                    <a:pt x="520505" y="2461846"/>
                  </a:lnTo>
                  <a:lnTo>
                    <a:pt x="562708" y="2321169"/>
                  </a:lnTo>
                  <a:lnTo>
                    <a:pt x="492369" y="2110154"/>
                  </a:lnTo>
                  <a:lnTo>
                    <a:pt x="492369" y="1997612"/>
                  </a:lnTo>
                  <a:lnTo>
                    <a:pt x="506437" y="1842867"/>
                  </a:lnTo>
                  <a:lnTo>
                    <a:pt x="478301" y="1674055"/>
                  </a:lnTo>
                  <a:lnTo>
                    <a:pt x="407963" y="1434904"/>
                  </a:lnTo>
                  <a:lnTo>
                    <a:pt x="450166" y="1322363"/>
                  </a:lnTo>
                  <a:lnTo>
                    <a:pt x="126609" y="773723"/>
                  </a:lnTo>
                  <a:lnTo>
                    <a:pt x="253218" y="731520"/>
                  </a:lnTo>
                  <a:lnTo>
                    <a:pt x="253218" y="534572"/>
                  </a:lnTo>
                  <a:lnTo>
                    <a:pt x="253218" y="464234"/>
                  </a:lnTo>
                  <a:lnTo>
                    <a:pt x="28135" y="253218"/>
                  </a:lnTo>
                  <a:lnTo>
                    <a:pt x="98474" y="140677"/>
                  </a:lnTo>
                  <a:lnTo>
                    <a:pt x="0" y="0"/>
                  </a:lnTo>
                  <a:lnTo>
                    <a:pt x="140677" y="0"/>
                  </a:lnTo>
                  <a:lnTo>
                    <a:pt x="281354" y="351692"/>
                  </a:lnTo>
                  <a:lnTo>
                    <a:pt x="365760" y="604910"/>
                  </a:lnTo>
                  <a:lnTo>
                    <a:pt x="393895" y="801858"/>
                  </a:lnTo>
                  <a:lnTo>
                    <a:pt x="379828" y="914400"/>
                  </a:lnTo>
                  <a:lnTo>
                    <a:pt x="562708" y="1266092"/>
                  </a:lnTo>
                  <a:lnTo>
                    <a:pt x="618978" y="1378634"/>
                  </a:lnTo>
                  <a:lnTo>
                    <a:pt x="590843" y="1631852"/>
                  </a:lnTo>
                  <a:lnTo>
                    <a:pt x="717452" y="1828800"/>
                  </a:lnTo>
                  <a:lnTo>
                    <a:pt x="717452" y="2067950"/>
                  </a:lnTo>
                  <a:lnTo>
                    <a:pt x="900332" y="2250830"/>
                  </a:lnTo>
                  <a:lnTo>
                    <a:pt x="1280160" y="2546252"/>
                  </a:lnTo>
                  <a:lnTo>
                    <a:pt x="1392701" y="2954215"/>
                  </a:lnTo>
                  <a:lnTo>
                    <a:pt x="1477108" y="3319975"/>
                  </a:lnTo>
                  <a:lnTo>
                    <a:pt x="1899138" y="3742006"/>
                  </a:lnTo>
                  <a:lnTo>
                    <a:pt x="2166425" y="4600135"/>
                  </a:lnTo>
                  <a:lnTo>
                    <a:pt x="2461846" y="5345723"/>
                  </a:lnTo>
                  <a:lnTo>
                    <a:pt x="2560320" y="6063175"/>
                  </a:lnTo>
                  <a:lnTo>
                    <a:pt x="2785403" y="6414867"/>
                  </a:lnTo>
                  <a:lnTo>
                    <a:pt x="2940148" y="6907237"/>
                  </a:lnTo>
                  <a:lnTo>
                    <a:pt x="2096086" y="6921304"/>
                  </a:lnTo>
                  <a:lnTo>
                    <a:pt x="1969477" y="6049107"/>
                  </a:lnTo>
                  <a:lnTo>
                    <a:pt x="2025748" y="5866227"/>
                  </a:lnTo>
                  <a:lnTo>
                    <a:pt x="1885071" y="5683347"/>
                  </a:lnTo>
                  <a:lnTo>
                    <a:pt x="1913206" y="5472332"/>
                  </a:lnTo>
                  <a:lnTo>
                    <a:pt x="1969477" y="5387926"/>
                  </a:lnTo>
                  <a:lnTo>
                    <a:pt x="1842868" y="5064369"/>
                  </a:lnTo>
                  <a:lnTo>
                    <a:pt x="1871003" y="4853354"/>
                  </a:lnTo>
                  <a:lnTo>
                    <a:pt x="1758461" y="4487594"/>
                  </a:lnTo>
                  <a:lnTo>
                    <a:pt x="1659988" y="4234375"/>
                  </a:lnTo>
                  <a:lnTo>
                    <a:pt x="1434905" y="4009292"/>
                  </a:lnTo>
                  <a:lnTo>
                    <a:pt x="1252025" y="4023360"/>
                  </a:lnTo>
                  <a:lnTo>
                    <a:pt x="1181686" y="4107766"/>
                  </a:lnTo>
                  <a:lnTo>
                    <a:pt x="1181686" y="4234375"/>
                  </a:lnTo>
                  <a:lnTo>
                    <a:pt x="1181686" y="4304714"/>
                  </a:lnTo>
                  <a:lnTo>
                    <a:pt x="1406769" y="4332849"/>
                  </a:lnTo>
                  <a:lnTo>
                    <a:pt x="1420837" y="4473526"/>
                  </a:lnTo>
                  <a:lnTo>
                    <a:pt x="1448972" y="4614203"/>
                  </a:lnTo>
                  <a:lnTo>
                    <a:pt x="1477108" y="4783015"/>
                  </a:lnTo>
                  <a:lnTo>
                    <a:pt x="1519311" y="4923692"/>
                  </a:lnTo>
                  <a:lnTo>
                    <a:pt x="1519311" y="5078437"/>
                  </a:lnTo>
                  <a:lnTo>
                    <a:pt x="1519311" y="5233181"/>
                  </a:lnTo>
                  <a:lnTo>
                    <a:pt x="1561514" y="5387926"/>
                  </a:lnTo>
                  <a:lnTo>
                    <a:pt x="1519311" y="5542670"/>
                  </a:lnTo>
                  <a:lnTo>
                    <a:pt x="1575581" y="5753686"/>
                  </a:lnTo>
                  <a:lnTo>
                    <a:pt x="1561514" y="5908430"/>
                  </a:lnTo>
                  <a:lnTo>
                    <a:pt x="1575581" y="5978769"/>
                  </a:lnTo>
                  <a:lnTo>
                    <a:pt x="1688123" y="6921304"/>
                  </a:lnTo>
                  <a:lnTo>
                    <a:pt x="478301" y="68791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B8A412A-52B8-4CC2-8D33-6F08C8666CC1}"/>
                </a:ext>
              </a:extLst>
            </p:cNvPr>
            <p:cNvSpPr/>
            <p:nvPr/>
          </p:nvSpPr>
          <p:spPr>
            <a:xfrm>
              <a:off x="4529797" y="6049108"/>
              <a:ext cx="787791" cy="876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11"/>
          <p:cNvSpPr/>
          <p:nvPr/>
        </p:nvSpPr>
        <p:spPr>
          <a:xfrm>
            <a:off x="3200400" y="0"/>
            <a:ext cx="2263698" cy="6947210"/>
          </a:xfrm>
          <a:custGeom>
            <a:avLst/>
            <a:gdLst>
              <a:gd name="connsiteX0" fmla="*/ 0 w 2263698"/>
              <a:gd name="connsiteY0" fmla="*/ 0 h 6947210"/>
              <a:gd name="connsiteX1" fmla="*/ 89210 w 2263698"/>
              <a:gd name="connsiteY1" fmla="*/ 211873 h 6947210"/>
              <a:gd name="connsiteX2" fmla="*/ 245327 w 2263698"/>
              <a:gd name="connsiteY2" fmla="*/ 423746 h 6947210"/>
              <a:gd name="connsiteX3" fmla="*/ 457200 w 2263698"/>
              <a:gd name="connsiteY3" fmla="*/ 535259 h 6947210"/>
              <a:gd name="connsiteX4" fmla="*/ 512956 w 2263698"/>
              <a:gd name="connsiteY4" fmla="*/ 691376 h 6947210"/>
              <a:gd name="connsiteX5" fmla="*/ 512956 w 2263698"/>
              <a:gd name="connsiteY5" fmla="*/ 892098 h 6947210"/>
              <a:gd name="connsiteX6" fmla="*/ 501805 w 2263698"/>
              <a:gd name="connsiteY6" fmla="*/ 1092820 h 6947210"/>
              <a:gd name="connsiteX7" fmla="*/ 568712 w 2263698"/>
              <a:gd name="connsiteY7" fmla="*/ 1315844 h 6947210"/>
              <a:gd name="connsiteX8" fmla="*/ 568712 w 2263698"/>
              <a:gd name="connsiteY8" fmla="*/ 1416205 h 6947210"/>
              <a:gd name="connsiteX9" fmla="*/ 713678 w 2263698"/>
              <a:gd name="connsiteY9" fmla="*/ 1706137 h 6947210"/>
              <a:gd name="connsiteX10" fmla="*/ 858644 w 2263698"/>
              <a:gd name="connsiteY10" fmla="*/ 2040673 h 6947210"/>
              <a:gd name="connsiteX11" fmla="*/ 869795 w 2263698"/>
              <a:gd name="connsiteY11" fmla="*/ 2230244 h 6947210"/>
              <a:gd name="connsiteX12" fmla="*/ 892098 w 2263698"/>
              <a:gd name="connsiteY12" fmla="*/ 2564780 h 6947210"/>
              <a:gd name="connsiteX13" fmla="*/ 981307 w 2263698"/>
              <a:gd name="connsiteY13" fmla="*/ 2720898 h 6947210"/>
              <a:gd name="connsiteX14" fmla="*/ 936702 w 2263698"/>
              <a:gd name="connsiteY14" fmla="*/ 2832410 h 6947210"/>
              <a:gd name="connsiteX15" fmla="*/ 1226634 w 2263698"/>
              <a:gd name="connsiteY15" fmla="*/ 3088888 h 6947210"/>
              <a:gd name="connsiteX16" fmla="*/ 1260088 w 2263698"/>
              <a:gd name="connsiteY16" fmla="*/ 3367668 h 6947210"/>
              <a:gd name="connsiteX17" fmla="*/ 1304693 w 2263698"/>
              <a:gd name="connsiteY17" fmla="*/ 3668751 h 6947210"/>
              <a:gd name="connsiteX18" fmla="*/ 1438507 w 2263698"/>
              <a:gd name="connsiteY18" fmla="*/ 3769112 h 6947210"/>
              <a:gd name="connsiteX19" fmla="*/ 1717288 w 2263698"/>
              <a:gd name="connsiteY19" fmla="*/ 4215161 h 6947210"/>
              <a:gd name="connsiteX20" fmla="*/ 1851102 w 2263698"/>
              <a:gd name="connsiteY20" fmla="*/ 4427034 h 6947210"/>
              <a:gd name="connsiteX21" fmla="*/ 1929161 w 2263698"/>
              <a:gd name="connsiteY21" fmla="*/ 4572000 h 6947210"/>
              <a:gd name="connsiteX22" fmla="*/ 1984917 w 2263698"/>
              <a:gd name="connsiteY22" fmla="*/ 4861932 h 6947210"/>
              <a:gd name="connsiteX23" fmla="*/ 2040673 w 2263698"/>
              <a:gd name="connsiteY23" fmla="*/ 5263376 h 6947210"/>
              <a:gd name="connsiteX24" fmla="*/ 2141034 w 2263698"/>
              <a:gd name="connsiteY24" fmla="*/ 5609063 h 6947210"/>
              <a:gd name="connsiteX25" fmla="*/ 2263698 w 2263698"/>
              <a:gd name="connsiteY25" fmla="*/ 6110868 h 6947210"/>
              <a:gd name="connsiteX26" fmla="*/ 2163337 w 2263698"/>
              <a:gd name="connsiteY26" fmla="*/ 6947210 h 694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63698" h="6947210">
                <a:moveTo>
                  <a:pt x="0" y="0"/>
                </a:moveTo>
                <a:lnTo>
                  <a:pt x="89210" y="211873"/>
                </a:lnTo>
                <a:lnTo>
                  <a:pt x="245327" y="423746"/>
                </a:lnTo>
                <a:lnTo>
                  <a:pt x="457200" y="535259"/>
                </a:lnTo>
                <a:lnTo>
                  <a:pt x="512956" y="691376"/>
                </a:lnTo>
                <a:lnTo>
                  <a:pt x="512956" y="892098"/>
                </a:lnTo>
                <a:lnTo>
                  <a:pt x="501805" y="1092820"/>
                </a:lnTo>
                <a:lnTo>
                  <a:pt x="568712" y="1315844"/>
                </a:lnTo>
                <a:lnTo>
                  <a:pt x="568712" y="1416205"/>
                </a:lnTo>
                <a:lnTo>
                  <a:pt x="713678" y="1706137"/>
                </a:lnTo>
                <a:lnTo>
                  <a:pt x="858644" y="2040673"/>
                </a:lnTo>
                <a:lnTo>
                  <a:pt x="869795" y="2230244"/>
                </a:lnTo>
                <a:lnTo>
                  <a:pt x="892098" y="2564780"/>
                </a:lnTo>
                <a:lnTo>
                  <a:pt x="981307" y="2720898"/>
                </a:lnTo>
                <a:lnTo>
                  <a:pt x="936702" y="2832410"/>
                </a:lnTo>
                <a:lnTo>
                  <a:pt x="1226634" y="3088888"/>
                </a:lnTo>
                <a:lnTo>
                  <a:pt x="1260088" y="3367668"/>
                </a:lnTo>
                <a:lnTo>
                  <a:pt x="1304693" y="3668751"/>
                </a:lnTo>
                <a:lnTo>
                  <a:pt x="1438507" y="3769112"/>
                </a:lnTo>
                <a:lnTo>
                  <a:pt x="1717288" y="4215161"/>
                </a:lnTo>
                <a:lnTo>
                  <a:pt x="1851102" y="4427034"/>
                </a:lnTo>
                <a:lnTo>
                  <a:pt x="1929161" y="4572000"/>
                </a:lnTo>
                <a:lnTo>
                  <a:pt x="1984917" y="4861932"/>
                </a:lnTo>
                <a:lnTo>
                  <a:pt x="2040673" y="5263376"/>
                </a:lnTo>
                <a:lnTo>
                  <a:pt x="2141034" y="5609063"/>
                </a:lnTo>
                <a:lnTo>
                  <a:pt x="2263698" y="6110868"/>
                </a:lnTo>
                <a:lnTo>
                  <a:pt x="2163337" y="6947210"/>
                </a:lnTo>
              </a:path>
            </a:pathLst>
          </a:custGeom>
          <a:noFill/>
          <a:ln w="38100">
            <a:solidFill>
              <a:srgbClr val="00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ular Callout 7">
            <a:extLst>
              <a:ext uri="{FF2B5EF4-FFF2-40B4-BE49-F238E27FC236}">
                <a16:creationId xmlns:a16="http://schemas.microsoft.com/office/drawing/2014/main" id="{19ECE379-8FAF-4E5B-819E-086F85907FAF}"/>
              </a:ext>
            </a:extLst>
          </p:cNvPr>
          <p:cNvSpPr/>
          <p:nvPr/>
        </p:nvSpPr>
        <p:spPr>
          <a:xfrm>
            <a:off x="5743857" y="4908987"/>
            <a:ext cx="4076986" cy="434131"/>
          </a:xfrm>
          <a:prstGeom prst="wedgeRoundRectCallout">
            <a:avLst>
              <a:gd name="adj1" fmla="val -62007"/>
              <a:gd name="adj2" fmla="val -22187"/>
              <a:gd name="adj3" fmla="val 16667"/>
            </a:avLst>
          </a:prstGeom>
          <a:solidFill>
            <a:srgbClr val="00FF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a:ln w="0"/>
                <a:solidFill>
                  <a:schemeClr val="tx1"/>
                </a:solidFill>
                <a:effectLst>
                  <a:outerShdw blurRad="38100" dist="19050" dir="2700000" algn="tl" rotWithShape="0">
                    <a:schemeClr val="dk1">
                      <a:alpha val="40000"/>
                    </a:schemeClr>
                  </a:outerShdw>
                </a:effectLst>
                <a:latin typeface="Arial"/>
              </a:rPr>
              <a:t>Vegetation Loss</a:t>
            </a:r>
            <a:endParaRPr kumimoji="0" 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a:ea typeface="+mn-ea"/>
              <a:cs typeface="+mn-cs"/>
            </a:endParaRPr>
          </a:p>
        </p:txBody>
      </p:sp>
      <p:sp>
        <p:nvSpPr>
          <p:cNvPr id="14" name="TextBox 13">
            <a:extLst>
              <a:ext uri="{FF2B5EF4-FFF2-40B4-BE49-F238E27FC236}">
                <a16:creationId xmlns:a16="http://schemas.microsoft.com/office/drawing/2014/main" id="{C2AD9BF2-B9F6-424E-80FA-535FBBD5DE8A}"/>
              </a:ext>
            </a:extLst>
          </p:cNvPr>
          <p:cNvSpPr txBox="1"/>
          <p:nvPr/>
        </p:nvSpPr>
        <p:spPr>
          <a:xfrm>
            <a:off x="6351572" y="1886729"/>
            <a:ext cx="561590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u="sng" dirty="0">
                <a:solidFill>
                  <a:srgbClr val="FFFF00"/>
                </a:solidFill>
                <a:latin typeface="Arial"/>
              </a:rPr>
              <a:t>Without</a:t>
            </a:r>
            <a:r>
              <a:rPr lang="en-US" sz="2400" dirty="0">
                <a:solidFill>
                  <a:srgbClr val="FFFF00"/>
                </a:solidFill>
                <a:latin typeface="Arial"/>
              </a:rPr>
              <a:t> regular</a:t>
            </a:r>
            <a:r>
              <a:rPr lang="en-US" sz="2400" noProof="0" dirty="0">
                <a:solidFill>
                  <a:srgbClr val="FFFF00"/>
                </a:solidFill>
                <a:latin typeface="Arial"/>
              </a:rPr>
              <a:t> </a:t>
            </a:r>
            <a:r>
              <a:rPr lang="en-US" sz="2400" dirty="0">
                <a:solidFill>
                  <a:srgbClr val="FFFF00"/>
                </a:solidFill>
                <a:latin typeface="Arial"/>
              </a:rPr>
              <a:t>m</a:t>
            </a:r>
            <a:r>
              <a:rPr lang="en-US" sz="2400" noProof="0" dirty="0">
                <a:solidFill>
                  <a:srgbClr val="FFFF00"/>
                </a:solidFill>
                <a:latin typeface="Arial"/>
              </a:rPr>
              <a:t>aintenance combined with increased </a:t>
            </a:r>
            <a:r>
              <a:rPr lang="en-US" sz="2400" dirty="0">
                <a:solidFill>
                  <a:srgbClr val="FFFF00"/>
                </a:solidFill>
                <a:latin typeface="Arial"/>
              </a:rPr>
              <a:t>s</a:t>
            </a:r>
            <a:r>
              <a:rPr lang="en-US" sz="2400" noProof="0" dirty="0">
                <a:solidFill>
                  <a:srgbClr val="FFFF00"/>
                </a:solidFill>
                <a:latin typeface="Arial"/>
              </a:rPr>
              <a:t>torm frequency &amp; intensity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FFFFFF"/>
                </a:solidFill>
                <a:latin typeface="Arial"/>
              </a:rPr>
              <a:t>Beach erosion continues</a:t>
            </a:r>
            <a:endParaRPr lang="en-US" sz="2400" noProof="0" dirty="0">
              <a:solidFill>
                <a:srgbClr val="FFFFFF"/>
              </a:solidFill>
              <a:latin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noProof="0" dirty="0">
                <a:solidFill>
                  <a:srgbClr val="FFFFFF"/>
                </a:solidFill>
                <a:latin typeface="Arial"/>
              </a:rPr>
              <a:t>Vegetation loss continues</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C2AD9BF2-B9F6-424E-80FA-535FBBD5DE8A}"/>
              </a:ext>
            </a:extLst>
          </p:cNvPr>
          <p:cNvSpPr txBox="1"/>
          <p:nvPr/>
        </p:nvSpPr>
        <p:spPr>
          <a:xfrm>
            <a:off x="8218449" y="6561146"/>
            <a:ext cx="39735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FFFF"/>
                </a:solidFill>
                <a:latin typeface="Arial"/>
              </a:rPr>
              <a:t>photo simulation showing completed beach fill project</a:t>
            </a:r>
            <a:endParaRPr kumimoji="0" lang="en-US" sz="1200" b="0" i="1" u="none" strike="noStrike" kern="1200" cap="none" spc="0" normalizeH="0" baseline="0" noProof="0" dirty="0">
              <a:ln>
                <a:noFill/>
              </a:ln>
              <a:solidFill>
                <a:srgbClr val="FFFFFF"/>
              </a:solidFill>
              <a:effectLst/>
              <a:uLnTx/>
              <a:uFillTx/>
              <a:latin typeface="Arial"/>
            </a:endParaRPr>
          </a:p>
        </p:txBody>
      </p:sp>
      <p:sp>
        <p:nvSpPr>
          <p:cNvPr id="3" name="Rounded Rectangular Callout 7">
            <a:extLst>
              <a:ext uri="{FF2B5EF4-FFF2-40B4-BE49-F238E27FC236}">
                <a16:creationId xmlns:a16="http://schemas.microsoft.com/office/drawing/2014/main" id="{8546EEF4-27C2-593B-C3E4-7B08BFED6903}"/>
              </a:ext>
            </a:extLst>
          </p:cNvPr>
          <p:cNvSpPr/>
          <p:nvPr/>
        </p:nvSpPr>
        <p:spPr>
          <a:xfrm>
            <a:off x="4368713" y="917017"/>
            <a:ext cx="5162845" cy="434131"/>
          </a:xfrm>
          <a:prstGeom prst="wedgeRoundRectCallout">
            <a:avLst>
              <a:gd name="adj1" fmla="val -69517"/>
              <a:gd name="adj2" fmla="val -19514"/>
              <a:gd name="adj3" fmla="val 16667"/>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Arial"/>
                <a:ea typeface="+mn-ea"/>
                <a:cs typeface="+mn-cs"/>
              </a:rPr>
              <a:t>Pre-Project Vegetation Line</a:t>
            </a:r>
          </a:p>
        </p:txBody>
      </p:sp>
      <p:sp>
        <p:nvSpPr>
          <p:cNvPr id="5" name="Arrow: Right 4">
            <a:extLst>
              <a:ext uri="{FF2B5EF4-FFF2-40B4-BE49-F238E27FC236}">
                <a16:creationId xmlns:a16="http://schemas.microsoft.com/office/drawing/2014/main" id="{103959C6-BE15-7BCD-9370-3D1B92BB2259}"/>
              </a:ext>
            </a:extLst>
          </p:cNvPr>
          <p:cNvSpPr/>
          <p:nvPr/>
        </p:nvSpPr>
        <p:spPr>
          <a:xfrm rot="10800000">
            <a:off x="3782886" y="6129089"/>
            <a:ext cx="1643784" cy="432057"/>
          </a:xfrm>
          <a:prstGeom prst="right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89C9B636-C5EE-61D9-2653-1850BF30431E}"/>
              </a:ext>
            </a:extLst>
          </p:cNvPr>
          <p:cNvSpPr/>
          <p:nvPr/>
        </p:nvSpPr>
        <p:spPr>
          <a:xfrm rot="10800000">
            <a:off x="3975855" y="3921124"/>
            <a:ext cx="785715" cy="434130"/>
          </a:xfrm>
          <a:prstGeom prst="right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0564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38A7E-581F-4511-8F23-19911C62BD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F64A02-3CC5-AAFC-1CF2-E37BE8507CFA}"/>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rcRect l="22650" t="19442" r="8650" b="37721"/>
          <a:stretch/>
        </p:blipFill>
        <p:spPr>
          <a:xfrm>
            <a:off x="1896" y="0"/>
            <a:ext cx="12195534" cy="4087368"/>
          </a:xfrm>
          <a:prstGeom prst="rect">
            <a:avLst/>
          </a:prstGeom>
        </p:spPr>
      </p:pic>
      <p:sp>
        <p:nvSpPr>
          <p:cNvPr id="19" name="Title 18">
            <a:extLst>
              <a:ext uri="{FF2B5EF4-FFF2-40B4-BE49-F238E27FC236}">
                <a16:creationId xmlns:a16="http://schemas.microsoft.com/office/drawing/2014/main" id="{8ACB3069-73CC-3800-358A-19B8426E3DC8}"/>
              </a:ext>
            </a:extLst>
          </p:cNvPr>
          <p:cNvSpPr>
            <a:spLocks noGrp="1"/>
          </p:cNvSpPr>
          <p:nvPr>
            <p:ph type="title"/>
          </p:nvPr>
        </p:nvSpPr>
        <p:spPr>
          <a:xfrm rot="16200000">
            <a:off x="-2524999" y="2762586"/>
            <a:ext cx="6229443" cy="840508"/>
          </a:xfrm>
          <a:solidFill>
            <a:srgbClr val="22678D">
              <a:alpha val="50000"/>
            </a:srgbClr>
          </a:solidFill>
          <a:effectLst/>
        </p:spPr>
        <p:txBody>
          <a:bodyPr>
            <a:normAutofit/>
          </a:bodyPr>
          <a:lstStyle/>
          <a:p>
            <a:pPr algn="ctr"/>
            <a:r>
              <a:rPr lang="en-US" sz="4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Beach Management:</a:t>
            </a:r>
          </a:p>
        </p:txBody>
      </p:sp>
      <p:sp>
        <p:nvSpPr>
          <p:cNvPr id="5" name="Rectangle 4">
            <a:extLst>
              <a:ext uri="{FF2B5EF4-FFF2-40B4-BE49-F238E27FC236}">
                <a16:creationId xmlns:a16="http://schemas.microsoft.com/office/drawing/2014/main" id="{0ACF1C43-A4A2-1473-7338-D7DBA773172C}"/>
              </a:ext>
            </a:extLst>
          </p:cNvPr>
          <p:cNvSpPr/>
          <p:nvPr/>
        </p:nvSpPr>
        <p:spPr>
          <a:xfrm>
            <a:off x="-10137" y="6488662"/>
            <a:ext cx="12237960" cy="389879"/>
          </a:xfrm>
          <a:prstGeom prst="rect">
            <a:avLst/>
          </a:prstGeom>
          <a:solidFill>
            <a:srgbClr val="9B9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Image result for nc deq logo">
            <a:extLst>
              <a:ext uri="{FF2B5EF4-FFF2-40B4-BE49-F238E27FC236}">
                <a16:creationId xmlns:a16="http://schemas.microsoft.com/office/drawing/2014/main" id="{21C5C50C-8929-178C-6003-B8E340A19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5499" y="6533932"/>
            <a:ext cx="876895" cy="3012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C1E7C7C0-35B6-E029-8DD3-E3862C6EE10B}"/>
              </a:ext>
            </a:extLst>
          </p:cNvPr>
          <p:cNvGraphicFramePr>
            <a:graphicFrameLocks noGrp="1"/>
          </p:cNvGraphicFramePr>
          <p:nvPr>
            <p:extLst>
              <p:ext uri="{D42A27DB-BD31-4B8C-83A1-F6EECF244321}">
                <p14:modId xmlns:p14="http://schemas.microsoft.com/office/powerpoint/2010/main" val="84138227"/>
              </p:ext>
            </p:extLst>
          </p:nvPr>
        </p:nvGraphicFramePr>
        <p:xfrm>
          <a:off x="1622321" y="68129"/>
          <a:ext cx="9379975" cy="6229433"/>
        </p:xfrm>
        <a:graphic>
          <a:graphicData uri="http://schemas.openxmlformats.org/drawingml/2006/table">
            <a:tbl>
              <a:tblPr firstRow="1" firstCol="1" bandRow="1">
                <a:tableStyleId>{5C22544A-7EE6-4342-B048-85BDC9FD1C3A}</a:tableStyleId>
              </a:tblPr>
              <a:tblGrid>
                <a:gridCol w="3156156">
                  <a:extLst>
                    <a:ext uri="{9D8B030D-6E8A-4147-A177-3AD203B41FA5}">
                      <a16:colId xmlns:a16="http://schemas.microsoft.com/office/drawing/2014/main" val="1532397215"/>
                    </a:ext>
                  </a:extLst>
                </a:gridCol>
                <a:gridCol w="1106129">
                  <a:extLst>
                    <a:ext uri="{9D8B030D-6E8A-4147-A177-3AD203B41FA5}">
                      <a16:colId xmlns:a16="http://schemas.microsoft.com/office/drawing/2014/main" val="806249882"/>
                    </a:ext>
                  </a:extLst>
                </a:gridCol>
                <a:gridCol w="2462981">
                  <a:extLst>
                    <a:ext uri="{9D8B030D-6E8A-4147-A177-3AD203B41FA5}">
                      <a16:colId xmlns:a16="http://schemas.microsoft.com/office/drawing/2014/main" val="3459807563"/>
                    </a:ext>
                  </a:extLst>
                </a:gridCol>
                <a:gridCol w="2654709">
                  <a:extLst>
                    <a:ext uri="{9D8B030D-6E8A-4147-A177-3AD203B41FA5}">
                      <a16:colId xmlns:a16="http://schemas.microsoft.com/office/drawing/2014/main" val="253503888"/>
                    </a:ext>
                  </a:extLst>
                </a:gridCol>
              </a:tblGrid>
              <a:tr h="405166">
                <a:tc>
                  <a:txBody>
                    <a:bodyPr/>
                    <a:lstStyle/>
                    <a:p>
                      <a:pPr marL="0" marR="0" algn="ctr"/>
                      <a:r>
                        <a:rPr lang="en-US" sz="1400" dirty="0">
                          <a:solidFill>
                            <a:srgbClr val="FFFF00"/>
                          </a:solidFill>
                          <a:effectLst/>
                        </a:rPr>
                        <a:t>Community</a:t>
                      </a:r>
                      <a:endParaRPr lang="en-US" sz="14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nchor="ctr">
                    <a:solidFill>
                      <a:schemeClr val="tx2">
                        <a:alpha val="87000"/>
                      </a:schemeClr>
                    </a:solidFill>
                  </a:tcPr>
                </a:tc>
                <a:tc>
                  <a:txBody>
                    <a:bodyPr/>
                    <a:lstStyle/>
                    <a:p>
                      <a:pPr marL="0" marR="0" algn="ctr"/>
                      <a:r>
                        <a:rPr lang="en-US" sz="1400" dirty="0">
                          <a:solidFill>
                            <a:srgbClr val="FFFF00"/>
                          </a:solidFill>
                          <a:effectLst/>
                        </a:rPr>
                        <a:t>PPVL</a:t>
                      </a:r>
                      <a:endParaRPr lang="en-US" sz="14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nchor="ctr">
                    <a:solidFill>
                      <a:schemeClr val="tx2">
                        <a:alpha val="87000"/>
                      </a:schemeClr>
                    </a:solidFill>
                  </a:tcPr>
                </a:tc>
                <a:tc>
                  <a:txBody>
                    <a:bodyPr/>
                    <a:lstStyle/>
                    <a:p>
                      <a:pPr marL="0" marR="0" algn="ctr"/>
                      <a:r>
                        <a:rPr lang="en-US" sz="1400" dirty="0">
                          <a:solidFill>
                            <a:srgbClr val="FFFF00"/>
                          </a:solidFill>
                          <a:effectLst/>
                        </a:rPr>
                        <a:t>SVL Exception</a:t>
                      </a:r>
                      <a:endParaRPr lang="en-US" sz="14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nchor="ctr">
                    <a:solidFill>
                      <a:schemeClr val="tx2">
                        <a:alpha val="87000"/>
                      </a:schemeClr>
                    </a:solidFill>
                  </a:tcPr>
                </a:tc>
                <a:tc>
                  <a:txBody>
                    <a:bodyPr/>
                    <a:lstStyle/>
                    <a:p>
                      <a:pPr marL="0" marR="0" algn="ctr"/>
                      <a:r>
                        <a:rPr lang="en-US" sz="1400" dirty="0">
                          <a:solidFill>
                            <a:srgbClr val="FFFF00"/>
                          </a:solidFill>
                          <a:effectLst/>
                        </a:rPr>
                        <a:t>Beach Mgmt. Plan</a:t>
                      </a:r>
                      <a:endParaRPr lang="en-US" sz="14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nchor="ctr">
                    <a:solidFill>
                      <a:schemeClr val="tx2">
                        <a:alpha val="87000"/>
                      </a:schemeClr>
                    </a:solidFill>
                  </a:tcPr>
                </a:tc>
                <a:extLst>
                  <a:ext uri="{0D108BD9-81ED-4DB2-BD59-A6C34878D82A}">
                    <a16:rowId xmlns:a16="http://schemas.microsoft.com/office/drawing/2014/main" val="4282237185"/>
                  </a:ext>
                </a:extLst>
              </a:tr>
              <a:tr h="253229">
                <a:tc>
                  <a:txBody>
                    <a:bodyPr/>
                    <a:lstStyle/>
                    <a:p>
                      <a:pPr marL="0" marR="0"/>
                      <a:r>
                        <a:rPr lang="en-US" sz="1400" dirty="0">
                          <a:effectLst/>
                        </a:rPr>
                        <a:t>Ocean Isle</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Draft Pending</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323062953"/>
                  </a:ext>
                </a:extLst>
              </a:tr>
              <a:tr h="253229">
                <a:tc>
                  <a:txBody>
                    <a:bodyPr/>
                    <a:lstStyle/>
                    <a:p>
                      <a:pPr marL="0" marR="0"/>
                      <a:r>
                        <a:rPr lang="en-US" sz="1400" dirty="0">
                          <a:effectLst/>
                        </a:rPr>
                        <a:t>Oak Island</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439221515"/>
                  </a:ext>
                </a:extLst>
              </a:tr>
              <a:tr h="253229">
                <a:tc>
                  <a:txBody>
                    <a:bodyPr/>
                    <a:lstStyle/>
                    <a:p>
                      <a:pPr marL="0" marR="0"/>
                      <a:r>
                        <a:rPr lang="en-US" sz="1400" dirty="0">
                          <a:effectLst/>
                        </a:rPr>
                        <a:t>Caswell Beach</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3114413515"/>
                  </a:ext>
                </a:extLst>
              </a:tr>
              <a:tr h="253229">
                <a:tc>
                  <a:txBody>
                    <a:bodyPr/>
                    <a:lstStyle/>
                    <a:p>
                      <a:pPr marL="0" marR="0"/>
                      <a:r>
                        <a:rPr lang="en-US" sz="1400" dirty="0">
                          <a:effectLst/>
                        </a:rPr>
                        <a:t>Bald Head Island</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2107938970"/>
                  </a:ext>
                </a:extLst>
              </a:tr>
              <a:tr h="253229">
                <a:tc>
                  <a:txBody>
                    <a:bodyPr/>
                    <a:lstStyle/>
                    <a:p>
                      <a:pPr marL="0" marR="0"/>
                      <a:r>
                        <a:rPr lang="en-US" sz="1400" dirty="0">
                          <a:effectLst/>
                        </a:rPr>
                        <a:t>Kure Beach</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343161382"/>
                  </a:ext>
                </a:extLst>
              </a:tr>
              <a:tr h="253229">
                <a:tc>
                  <a:txBody>
                    <a:bodyPr/>
                    <a:lstStyle/>
                    <a:p>
                      <a:pPr marL="0" marR="0"/>
                      <a:r>
                        <a:rPr lang="en-US" sz="1400" dirty="0">
                          <a:effectLst/>
                        </a:rPr>
                        <a:t>Carolina Beach</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Draft Pending</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874734263"/>
                  </a:ext>
                </a:extLst>
              </a:tr>
              <a:tr h="253229">
                <a:tc>
                  <a:txBody>
                    <a:bodyPr/>
                    <a:lstStyle/>
                    <a:p>
                      <a:pPr marL="0" marR="0"/>
                      <a:r>
                        <a:rPr lang="en-US" sz="1400" dirty="0">
                          <a:effectLst/>
                        </a:rPr>
                        <a:t>Wrightsville Beach</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384447642"/>
                  </a:ext>
                </a:extLst>
              </a:tr>
              <a:tr h="253229">
                <a:tc>
                  <a:txBody>
                    <a:bodyPr/>
                    <a:lstStyle/>
                    <a:p>
                      <a:pPr marL="0" marR="0"/>
                      <a:r>
                        <a:rPr lang="en-US" sz="1400" dirty="0">
                          <a:effectLst/>
                        </a:rPr>
                        <a:t>Figure Eight Island</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3344507229"/>
                  </a:ext>
                </a:extLst>
              </a:tr>
              <a:tr h="253229">
                <a:tc>
                  <a:txBody>
                    <a:bodyPr/>
                    <a:lstStyle/>
                    <a:p>
                      <a:pPr marL="0" marR="0"/>
                      <a:r>
                        <a:rPr lang="en-US" sz="1400" dirty="0">
                          <a:effectLst/>
                        </a:rPr>
                        <a:t>Topsail Beach</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3352163010"/>
                  </a:ext>
                </a:extLst>
              </a:tr>
              <a:tr h="253229">
                <a:tc>
                  <a:txBody>
                    <a:bodyPr/>
                    <a:lstStyle/>
                    <a:p>
                      <a:pPr marL="0" marR="0"/>
                      <a:r>
                        <a:rPr lang="en-US" sz="1400" dirty="0">
                          <a:effectLst/>
                        </a:rPr>
                        <a:t>Surf City</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Draft</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1457676105"/>
                  </a:ext>
                </a:extLst>
              </a:tr>
              <a:tr h="253229">
                <a:tc>
                  <a:txBody>
                    <a:bodyPr/>
                    <a:lstStyle/>
                    <a:p>
                      <a:pPr marL="0" marR="0"/>
                      <a:r>
                        <a:rPr lang="en-US" sz="1400" dirty="0">
                          <a:effectLst/>
                        </a:rPr>
                        <a:t>North Topsail Beach</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1325408809"/>
                  </a:ext>
                </a:extLst>
              </a:tr>
              <a:tr h="253229">
                <a:tc>
                  <a:txBody>
                    <a:bodyPr/>
                    <a:lstStyle/>
                    <a:p>
                      <a:pPr marL="0" marR="0"/>
                      <a:r>
                        <a:rPr lang="en-US" sz="1400" dirty="0">
                          <a:effectLst/>
                        </a:rPr>
                        <a:t>Emerald Isle</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Draft Pending</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308831883"/>
                  </a:ext>
                </a:extLst>
              </a:tr>
              <a:tr h="253229">
                <a:tc>
                  <a:txBody>
                    <a:bodyPr/>
                    <a:lstStyle/>
                    <a:p>
                      <a:pPr marL="0" marR="0"/>
                      <a:r>
                        <a:rPr lang="en-US" sz="1400" dirty="0">
                          <a:effectLst/>
                        </a:rPr>
                        <a:t>Indian Beach</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Draft Pending</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295570934"/>
                  </a:ext>
                </a:extLst>
              </a:tr>
              <a:tr h="253229">
                <a:tc>
                  <a:txBody>
                    <a:bodyPr/>
                    <a:lstStyle/>
                    <a:p>
                      <a:pPr marL="0" marR="0"/>
                      <a:r>
                        <a:rPr lang="en-US" sz="1400" dirty="0">
                          <a:effectLst/>
                        </a:rPr>
                        <a:t>Salter Path</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Draft Pending</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2647185613"/>
                  </a:ext>
                </a:extLst>
              </a:tr>
              <a:tr h="253229">
                <a:tc>
                  <a:txBody>
                    <a:bodyPr/>
                    <a:lstStyle/>
                    <a:p>
                      <a:pPr marL="0" marR="0"/>
                      <a:r>
                        <a:rPr lang="en-US" sz="1400" dirty="0">
                          <a:effectLst/>
                        </a:rPr>
                        <a:t>Pine Knoll Shores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Draft Pending</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1121799016"/>
                  </a:ext>
                </a:extLst>
              </a:tr>
              <a:tr h="253229">
                <a:tc>
                  <a:txBody>
                    <a:bodyPr/>
                    <a:lstStyle/>
                    <a:p>
                      <a:pPr marL="0" marR="0"/>
                      <a:r>
                        <a:rPr lang="en-US" sz="1400" dirty="0">
                          <a:effectLst/>
                        </a:rPr>
                        <a:t>Atlantic Beach</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Draft Pending</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3395642988"/>
                  </a:ext>
                </a:extLst>
              </a:tr>
              <a:tr h="253229">
                <a:tc>
                  <a:txBody>
                    <a:bodyPr/>
                    <a:lstStyle/>
                    <a:p>
                      <a:pPr marL="0" marR="0"/>
                      <a:r>
                        <a:rPr lang="en-US" sz="1400" dirty="0">
                          <a:effectLst/>
                        </a:rPr>
                        <a:t>Buxton</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1125389517"/>
                  </a:ext>
                </a:extLst>
              </a:tr>
              <a:tr h="253229">
                <a:tc>
                  <a:txBody>
                    <a:bodyPr/>
                    <a:lstStyle/>
                    <a:p>
                      <a:pPr marL="0" marR="0"/>
                      <a:r>
                        <a:rPr lang="en-US" sz="1400" dirty="0">
                          <a:effectLst/>
                        </a:rPr>
                        <a:t>Rodanthe</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3500674285"/>
                  </a:ext>
                </a:extLst>
              </a:tr>
              <a:tr h="253229">
                <a:tc>
                  <a:txBody>
                    <a:bodyPr/>
                    <a:lstStyle/>
                    <a:p>
                      <a:pPr marL="0" marR="0"/>
                      <a:r>
                        <a:rPr lang="en-US" sz="1400" dirty="0">
                          <a:effectLst/>
                        </a:rPr>
                        <a:t>Nags Head</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2131863886"/>
                  </a:ext>
                </a:extLst>
              </a:tr>
              <a:tr h="253229">
                <a:tc>
                  <a:txBody>
                    <a:bodyPr/>
                    <a:lstStyle/>
                    <a:p>
                      <a:pPr marL="0" marR="0"/>
                      <a:r>
                        <a:rPr lang="en-US" sz="1400" dirty="0">
                          <a:effectLst/>
                        </a:rPr>
                        <a:t>Kill Devil Hills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1706019567"/>
                  </a:ext>
                </a:extLst>
              </a:tr>
              <a:tr h="253229">
                <a:tc>
                  <a:txBody>
                    <a:bodyPr/>
                    <a:lstStyle/>
                    <a:p>
                      <a:pPr marL="0" marR="0"/>
                      <a:r>
                        <a:rPr lang="en-US" sz="1400" dirty="0">
                          <a:effectLst/>
                        </a:rPr>
                        <a:t>Kitty Hawk</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4018047605"/>
                  </a:ext>
                </a:extLst>
              </a:tr>
              <a:tr h="253229">
                <a:tc>
                  <a:txBody>
                    <a:bodyPr/>
                    <a:lstStyle/>
                    <a:p>
                      <a:pPr marL="0" marR="0"/>
                      <a:r>
                        <a:rPr lang="en-US" sz="1400" dirty="0">
                          <a:effectLst/>
                        </a:rPr>
                        <a:t>Southern Shores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20000"/>
                        <a:alpha val="87000"/>
                      </a:schemeClr>
                    </a:solidFill>
                  </a:tcPr>
                </a:tc>
                <a:extLst>
                  <a:ext uri="{0D108BD9-81ED-4DB2-BD59-A6C34878D82A}">
                    <a16:rowId xmlns:a16="http://schemas.microsoft.com/office/drawing/2014/main" val="2777319784"/>
                  </a:ext>
                </a:extLst>
              </a:tr>
              <a:tr h="253229">
                <a:tc>
                  <a:txBody>
                    <a:bodyPr/>
                    <a:lstStyle/>
                    <a:p>
                      <a:pPr marL="0" marR="0"/>
                      <a:r>
                        <a:rPr lang="en-US" sz="1400" dirty="0">
                          <a:effectLst/>
                        </a:rPr>
                        <a:t>Duck</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alpha val="87000"/>
                      </a:schemeClr>
                    </a:solidFill>
                  </a:tcPr>
                </a:tc>
                <a:tc>
                  <a:txBody>
                    <a:bodyPr/>
                    <a:lstStyle/>
                    <a:p>
                      <a:pPr marL="0" marR="0" algn="ctr"/>
                      <a:r>
                        <a:rPr lang="en-US" sz="1400" dirty="0">
                          <a:effectLst/>
                        </a:rPr>
                        <a:t>Yes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tc>
                  <a:txBody>
                    <a:bodyPr/>
                    <a:lstStyle/>
                    <a:p>
                      <a:pPr marL="0" marR="0" algn="ctr"/>
                      <a:r>
                        <a:rPr lang="en-US" sz="1400" dirty="0">
                          <a:effectLst/>
                        </a:rPr>
                        <a:t>No</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3678" marR="63678" marT="0" marB="0">
                    <a:solidFill>
                      <a:schemeClr val="accent1">
                        <a:tint val="40000"/>
                        <a:alpha val="87000"/>
                      </a:schemeClr>
                    </a:solidFill>
                  </a:tcPr>
                </a:tc>
                <a:extLst>
                  <a:ext uri="{0D108BD9-81ED-4DB2-BD59-A6C34878D82A}">
                    <a16:rowId xmlns:a16="http://schemas.microsoft.com/office/drawing/2014/main" val="4060482082"/>
                  </a:ext>
                </a:extLst>
              </a:tr>
            </a:tbl>
          </a:graphicData>
        </a:graphic>
      </p:graphicFrame>
    </p:spTree>
    <p:extLst>
      <p:ext uri="{BB962C8B-B14F-4D97-AF65-F5344CB8AC3E}">
        <p14:creationId xmlns:p14="http://schemas.microsoft.com/office/powerpoint/2010/main" val="4157434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D0AEB-B27E-36EA-27BA-CC7C22209E54}"/>
            </a:ext>
          </a:extLst>
        </p:cNvPr>
        <p:cNvGrpSpPr/>
        <p:nvPr/>
      </p:nvGrpSpPr>
      <p:grpSpPr>
        <a:xfrm>
          <a:off x="0" y="0"/>
          <a:ext cx="0" cy="0"/>
          <a:chOff x="0" y="0"/>
          <a:chExt cx="0" cy="0"/>
        </a:xfrm>
      </p:grpSpPr>
      <p:pic>
        <p:nvPicPr>
          <p:cNvPr id="11" name="Picture 10" descr="A picture containing sky, outdoor, beach, water&#10;&#10;AI-generated content may be incorrect.">
            <a:extLst>
              <a:ext uri="{FF2B5EF4-FFF2-40B4-BE49-F238E27FC236}">
                <a16:creationId xmlns:a16="http://schemas.microsoft.com/office/drawing/2014/main" id="{54F33E91-B30D-43C4-111A-23CD13B2F95C}"/>
              </a:ext>
            </a:extLst>
          </p:cNvPr>
          <p:cNvPicPr>
            <a:picLocks noChangeAspect="1"/>
          </p:cNvPicPr>
          <p:nvPr/>
        </p:nvPicPr>
        <p:blipFill>
          <a:blip r:embed="rId3">
            <a:extLst>
              <a:ext uri="{28A0092B-C50C-407E-A947-70E740481C1C}">
                <a14:useLocalDpi xmlns:a14="http://schemas.microsoft.com/office/drawing/2010/main" val="0"/>
              </a:ext>
            </a:extLst>
          </a:blip>
          <a:srcRect l="11338" r="12409" b="2"/>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descr="A picture containing outdoor, water, sky, beach&#10;&#10;AI-generated content may be incorrect.">
            <a:extLst>
              <a:ext uri="{FF2B5EF4-FFF2-40B4-BE49-F238E27FC236}">
                <a16:creationId xmlns:a16="http://schemas.microsoft.com/office/drawing/2014/main" id="{10B4CC12-E3A8-0339-8491-AC96247B9B57}"/>
              </a:ext>
            </a:extLst>
          </p:cNvPr>
          <p:cNvPicPr>
            <a:picLocks noChangeAspect="1"/>
          </p:cNvPicPr>
          <p:nvPr/>
        </p:nvPicPr>
        <p:blipFill>
          <a:blip r:embed="rId4">
            <a:extLst>
              <a:ext uri="{28A0092B-C50C-407E-A947-70E740481C1C}">
                <a14:useLocalDpi xmlns:a14="http://schemas.microsoft.com/office/drawing/2010/main" val="0"/>
              </a:ext>
            </a:extLst>
          </a:blip>
          <a:srcRect l="9153" r="24055"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13" name="Rectangle 12">
            <a:extLst>
              <a:ext uri="{FF2B5EF4-FFF2-40B4-BE49-F238E27FC236}">
                <a16:creationId xmlns:a16="http://schemas.microsoft.com/office/drawing/2014/main" id="{76333E01-5856-EAF0-0D4F-5BD8F8F12E0B}"/>
              </a:ext>
            </a:extLst>
          </p:cNvPr>
          <p:cNvSpPr/>
          <p:nvPr/>
        </p:nvSpPr>
        <p:spPr>
          <a:xfrm>
            <a:off x="-260577" y="6447692"/>
            <a:ext cx="2368475" cy="3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t>Image Source: ABC11</a:t>
            </a:r>
          </a:p>
        </p:txBody>
      </p:sp>
      <p:sp>
        <p:nvSpPr>
          <p:cNvPr id="14" name="Rectangle 13">
            <a:extLst>
              <a:ext uri="{FF2B5EF4-FFF2-40B4-BE49-F238E27FC236}">
                <a16:creationId xmlns:a16="http://schemas.microsoft.com/office/drawing/2014/main" id="{42C9A997-1F11-EE02-1DB7-B2C9500F9A26}"/>
              </a:ext>
            </a:extLst>
          </p:cNvPr>
          <p:cNvSpPr/>
          <p:nvPr/>
        </p:nvSpPr>
        <p:spPr>
          <a:xfrm>
            <a:off x="10394767" y="6347669"/>
            <a:ext cx="1444411" cy="5158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t>Image Source: US Park Service</a:t>
            </a:r>
          </a:p>
        </p:txBody>
      </p:sp>
      <p:sp>
        <p:nvSpPr>
          <p:cNvPr id="4" name="Thought Bubble: Cloud 3">
            <a:extLst>
              <a:ext uri="{FF2B5EF4-FFF2-40B4-BE49-F238E27FC236}">
                <a16:creationId xmlns:a16="http://schemas.microsoft.com/office/drawing/2014/main" id="{A806D774-D1CA-95CB-D68F-8600D7286D34}"/>
              </a:ext>
            </a:extLst>
          </p:cNvPr>
          <p:cNvSpPr/>
          <p:nvPr/>
        </p:nvSpPr>
        <p:spPr>
          <a:xfrm>
            <a:off x="427704" y="299844"/>
            <a:ext cx="7475176" cy="2743200"/>
          </a:xfrm>
          <a:prstGeom prst="cloudCallout">
            <a:avLst>
              <a:gd name="adj1" fmla="val 32438"/>
              <a:gd name="adj2" fmla="val 64650"/>
            </a:avLst>
          </a:prstGeom>
          <a:solidFill>
            <a:schemeClr val="bg1">
              <a:alpha val="8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solidFill>
                <a:effectLst/>
                <a:ea typeface="MS Mincho" panose="02020609040205080304" pitchFamily="49" charset="-128"/>
              </a:rPr>
              <a:t>“What happens when the CRC’s oceanfront setback expires?” </a:t>
            </a:r>
            <a:endParaRPr lang="en-US" sz="2800" dirty="0">
              <a:solidFill>
                <a:schemeClr val="tx2"/>
              </a:solidFill>
            </a:endParaRPr>
          </a:p>
        </p:txBody>
      </p:sp>
    </p:spTree>
    <p:extLst>
      <p:ext uri="{BB962C8B-B14F-4D97-AF65-F5344CB8AC3E}">
        <p14:creationId xmlns:p14="http://schemas.microsoft.com/office/powerpoint/2010/main" val="3265393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890EB-BAF3-4A6E-89D2-780ECA5F1C4A}"/>
              </a:ext>
            </a:extLst>
          </p:cNvPr>
          <p:cNvPicPr>
            <a:picLocks noChangeAspect="1"/>
          </p:cNvPicPr>
          <p:nvPr/>
        </p:nvPicPr>
        <p:blipFill rotWithShape="1">
          <a:blip r:embed="rId3"/>
          <a:srcRect l="37552" t="26920" r="9685" b="12192"/>
          <a:stretch/>
        </p:blipFill>
        <p:spPr>
          <a:xfrm>
            <a:off x="0" y="-42932"/>
            <a:ext cx="12192000" cy="7910152"/>
          </a:xfrm>
          <a:prstGeom prst="rect">
            <a:avLst/>
          </a:prstGeom>
        </p:spPr>
      </p:pic>
      <p:grpSp>
        <p:nvGrpSpPr>
          <p:cNvPr id="4" name="Group 3">
            <a:extLst>
              <a:ext uri="{FF2B5EF4-FFF2-40B4-BE49-F238E27FC236}">
                <a16:creationId xmlns:a16="http://schemas.microsoft.com/office/drawing/2014/main" id="{8C8B2C90-1ED5-8C1D-AC38-9CB0B3A942AC}"/>
              </a:ext>
            </a:extLst>
          </p:cNvPr>
          <p:cNvGrpSpPr/>
          <p:nvPr/>
        </p:nvGrpSpPr>
        <p:grpSpPr>
          <a:xfrm>
            <a:off x="5481917" y="5822345"/>
            <a:ext cx="2074090" cy="717729"/>
            <a:chOff x="7851646" y="5816608"/>
            <a:chExt cx="2074090" cy="717729"/>
          </a:xfrm>
        </p:grpSpPr>
        <p:cxnSp>
          <p:nvCxnSpPr>
            <p:cNvPr id="5" name="Straight Connector 4">
              <a:extLst>
                <a:ext uri="{FF2B5EF4-FFF2-40B4-BE49-F238E27FC236}">
                  <a16:creationId xmlns:a16="http://schemas.microsoft.com/office/drawing/2014/main" id="{6D5728C2-A3AD-4CC2-B0B6-B37CBA3E3A39}"/>
                </a:ext>
              </a:extLst>
            </p:cNvPr>
            <p:cNvCxnSpPr>
              <a:cxnSpLocks/>
            </p:cNvCxnSpPr>
            <p:nvPr/>
          </p:nvCxnSpPr>
          <p:spPr>
            <a:xfrm>
              <a:off x="7851646" y="6006663"/>
              <a:ext cx="520262"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1759D5-1312-4125-A905-6D7BA3C5D6A3}"/>
                </a:ext>
              </a:extLst>
            </p:cNvPr>
            <p:cNvSpPr/>
            <p:nvPr/>
          </p:nvSpPr>
          <p:spPr>
            <a:xfrm>
              <a:off x="8111777" y="5816608"/>
              <a:ext cx="1686492" cy="38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Erosion</a:t>
              </a:r>
            </a:p>
          </p:txBody>
        </p:sp>
        <p:cxnSp>
          <p:nvCxnSpPr>
            <p:cNvPr id="12" name="Straight Connector 11">
              <a:extLst>
                <a:ext uri="{FF2B5EF4-FFF2-40B4-BE49-F238E27FC236}">
                  <a16:creationId xmlns:a16="http://schemas.microsoft.com/office/drawing/2014/main" id="{82C19BA9-C077-4F3F-B73B-EF2578D6D8C8}"/>
                </a:ext>
              </a:extLst>
            </p:cNvPr>
            <p:cNvCxnSpPr>
              <a:cxnSpLocks/>
            </p:cNvCxnSpPr>
            <p:nvPr/>
          </p:nvCxnSpPr>
          <p:spPr>
            <a:xfrm>
              <a:off x="7851646" y="6354793"/>
              <a:ext cx="520262" cy="0"/>
            </a:xfrm>
            <a:prstGeom prst="line">
              <a:avLst/>
            </a:prstGeom>
            <a:ln w="63500">
              <a:solidFill>
                <a:srgbClr val="00FF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4C3F006-3191-402F-B496-02FEB279382E}"/>
                </a:ext>
              </a:extLst>
            </p:cNvPr>
            <p:cNvSpPr/>
            <p:nvPr/>
          </p:nvSpPr>
          <p:spPr>
            <a:xfrm>
              <a:off x="8239244" y="6154227"/>
              <a:ext cx="1686492" cy="38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Accretion</a:t>
              </a:r>
            </a:p>
          </p:txBody>
        </p:sp>
      </p:grpSp>
      <p:sp>
        <p:nvSpPr>
          <p:cNvPr id="9" name="Rectangle 8">
            <a:extLst>
              <a:ext uri="{FF2B5EF4-FFF2-40B4-BE49-F238E27FC236}">
                <a16:creationId xmlns:a16="http://schemas.microsoft.com/office/drawing/2014/main" id="{47761349-5C8F-20F2-46A9-3C2CCDCC4A44}"/>
              </a:ext>
            </a:extLst>
          </p:cNvPr>
          <p:cNvSpPr/>
          <p:nvPr/>
        </p:nvSpPr>
        <p:spPr>
          <a:xfrm>
            <a:off x="5093107" y="4601497"/>
            <a:ext cx="2005780"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Cape Lookout</a:t>
            </a:r>
          </a:p>
        </p:txBody>
      </p:sp>
      <p:sp>
        <p:nvSpPr>
          <p:cNvPr id="10" name="Rectangle 9">
            <a:extLst>
              <a:ext uri="{FF2B5EF4-FFF2-40B4-BE49-F238E27FC236}">
                <a16:creationId xmlns:a16="http://schemas.microsoft.com/office/drawing/2014/main" id="{BFC01A9D-112B-F3DD-EF6F-2E3B7AB5E84E}"/>
              </a:ext>
            </a:extLst>
          </p:cNvPr>
          <p:cNvSpPr/>
          <p:nvPr/>
        </p:nvSpPr>
        <p:spPr>
          <a:xfrm>
            <a:off x="6720346" y="3260308"/>
            <a:ext cx="2005780"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Cape Hatteras</a:t>
            </a:r>
          </a:p>
        </p:txBody>
      </p:sp>
      <p:sp>
        <p:nvSpPr>
          <p:cNvPr id="11" name="Rectangle 10">
            <a:extLst>
              <a:ext uri="{FF2B5EF4-FFF2-40B4-BE49-F238E27FC236}">
                <a16:creationId xmlns:a16="http://schemas.microsoft.com/office/drawing/2014/main" id="{3318BF27-032B-C95A-2261-F201E8AA59CB}"/>
              </a:ext>
            </a:extLst>
          </p:cNvPr>
          <p:cNvSpPr/>
          <p:nvPr/>
        </p:nvSpPr>
        <p:spPr>
          <a:xfrm>
            <a:off x="2988325" y="5822345"/>
            <a:ext cx="2005780"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Cape Fear</a:t>
            </a:r>
          </a:p>
        </p:txBody>
      </p:sp>
      <p:sp>
        <p:nvSpPr>
          <p:cNvPr id="14" name="Rectangle 13">
            <a:extLst>
              <a:ext uri="{FF2B5EF4-FFF2-40B4-BE49-F238E27FC236}">
                <a16:creationId xmlns:a16="http://schemas.microsoft.com/office/drawing/2014/main" id="{1437058A-2CDF-1DE5-EE86-FBD4AF8339E5}"/>
              </a:ext>
            </a:extLst>
          </p:cNvPr>
          <p:cNvSpPr/>
          <p:nvPr/>
        </p:nvSpPr>
        <p:spPr>
          <a:xfrm>
            <a:off x="8726126" y="1410243"/>
            <a:ext cx="3009590" cy="3559506"/>
          </a:xfrm>
          <a:prstGeom prst="rect">
            <a:avLst/>
          </a:prstGeom>
          <a:solidFill>
            <a:schemeClr val="accent1">
              <a:alpha val="3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NC’s Erosion Rates:</a:t>
            </a:r>
          </a:p>
          <a:p>
            <a:pPr marL="342900" indent="-342900">
              <a:buFont typeface="Arial" panose="020B0604020202020204" pitchFamily="34" charset="0"/>
              <a:buChar char="•"/>
            </a:pPr>
            <a:r>
              <a:rPr lang="en-US" sz="2400" dirty="0"/>
              <a:t>Updated every 5 years</a:t>
            </a:r>
          </a:p>
          <a:p>
            <a:pPr marL="800100" lvl="1" indent="-342900">
              <a:buFont typeface="Arial" panose="020B0604020202020204" pitchFamily="34" charset="0"/>
              <a:buChar char="•"/>
            </a:pPr>
            <a:r>
              <a:rPr lang="en-US" sz="2400" dirty="0"/>
              <a:t>Setbacks</a:t>
            </a:r>
          </a:p>
          <a:p>
            <a:pPr marL="800100" lvl="1" indent="-342900">
              <a:buFont typeface="Arial" panose="020B0604020202020204" pitchFamily="34" charset="0"/>
              <a:buChar char="•"/>
            </a:pPr>
            <a:r>
              <a:rPr lang="en-US" sz="2400" dirty="0"/>
              <a:t>Landward OEA Boundary</a:t>
            </a:r>
          </a:p>
          <a:p>
            <a:pPr marL="800100" lvl="1" indent="-342900">
              <a:buFont typeface="Arial" panose="020B0604020202020204" pitchFamily="34" charset="0"/>
              <a:buChar char="•"/>
            </a:pPr>
            <a:r>
              <a:rPr lang="en-US" sz="2400" dirty="0"/>
              <a:t>FEMA CRS Credits (50 points)</a:t>
            </a:r>
          </a:p>
        </p:txBody>
      </p:sp>
    </p:spTree>
    <p:extLst>
      <p:ext uri="{BB962C8B-B14F-4D97-AF65-F5344CB8AC3E}">
        <p14:creationId xmlns:p14="http://schemas.microsoft.com/office/powerpoint/2010/main" val="37283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AC9D3AF8-A4E8-2A85-2285-56D61D9319D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7371" t="6693" b="18945"/>
          <a:stretch/>
        </p:blipFill>
        <p:spPr bwMode="auto">
          <a:xfrm>
            <a:off x="-8593" y="0"/>
            <a:ext cx="12221858" cy="68747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19828F85-11CD-4BB1-9241-A336F82D5AD4}"/>
              </a:ext>
            </a:extLst>
          </p:cNvPr>
          <p:cNvGraphicFramePr>
            <a:graphicFrameLocks/>
          </p:cNvGraphicFramePr>
          <p:nvPr>
            <p:extLst>
              <p:ext uri="{D42A27DB-BD31-4B8C-83A1-F6EECF244321}">
                <p14:modId xmlns:p14="http://schemas.microsoft.com/office/powerpoint/2010/main" val="2371203165"/>
              </p:ext>
            </p:extLst>
          </p:nvPr>
        </p:nvGraphicFramePr>
        <p:xfrm>
          <a:off x="-4296" y="0"/>
          <a:ext cx="12192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D37DF042-583C-790C-B9F9-42D1D335ED66}"/>
              </a:ext>
            </a:extLst>
          </p:cNvPr>
          <p:cNvSpPr/>
          <p:nvPr/>
        </p:nvSpPr>
        <p:spPr>
          <a:xfrm>
            <a:off x="8072651" y="6305265"/>
            <a:ext cx="4119350" cy="5527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dirty="0">
                <a:solidFill>
                  <a:schemeClr val="accent2"/>
                </a:solidFill>
              </a:rPr>
              <a:t>Source: ASBPA, 2024  </a:t>
            </a:r>
          </a:p>
          <a:p>
            <a:pPr algn="ctr"/>
            <a:r>
              <a:rPr lang="en-US" sz="1200" i="1" dirty="0">
                <a:solidFill>
                  <a:schemeClr val="accent2"/>
                </a:solidFill>
              </a:rPr>
              <a:t>https://asbpa.org/national-beach-nourishment-database/</a:t>
            </a:r>
          </a:p>
        </p:txBody>
      </p:sp>
    </p:spTree>
    <p:extLst>
      <p:ext uri="{BB962C8B-B14F-4D97-AF65-F5344CB8AC3E}">
        <p14:creationId xmlns:p14="http://schemas.microsoft.com/office/powerpoint/2010/main" val="3602866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1047B-3C8A-71AA-698C-93890A58F2BC}"/>
            </a:ext>
          </a:extLst>
        </p:cNvPr>
        <p:cNvGrpSpPr/>
        <p:nvPr/>
      </p:nvGrpSpPr>
      <p:grpSpPr>
        <a:xfrm>
          <a:off x="0" y="0"/>
          <a:ext cx="0" cy="0"/>
          <a:chOff x="0" y="0"/>
          <a:chExt cx="0" cy="0"/>
        </a:xfrm>
      </p:grpSpPr>
      <p:pic>
        <p:nvPicPr>
          <p:cNvPr id="5" name="Picture 4" descr="Related image">
            <a:extLst>
              <a:ext uri="{FF2B5EF4-FFF2-40B4-BE49-F238E27FC236}">
                <a16:creationId xmlns:a16="http://schemas.microsoft.com/office/drawing/2014/main" id="{DCC29874-B517-09D3-BEE0-49CEFAB42B7B}"/>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7371" t="6693" b="18945"/>
          <a:stretch/>
        </p:blipFill>
        <p:spPr bwMode="auto">
          <a:xfrm>
            <a:off x="-8593" y="0"/>
            <a:ext cx="12221858" cy="68747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66258892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0E200BAD-2342-9E1A-6096-4E34F0BBE5BE}"/>
              </a:ext>
            </a:extLst>
          </p:cNvPr>
          <p:cNvSpPr/>
          <p:nvPr/>
        </p:nvSpPr>
        <p:spPr>
          <a:xfrm>
            <a:off x="8072651" y="6305265"/>
            <a:ext cx="4119350" cy="5527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dirty="0">
                <a:solidFill>
                  <a:schemeClr val="tx2">
                    <a:lumMod val="75000"/>
                    <a:lumOff val="25000"/>
                  </a:schemeClr>
                </a:solidFill>
              </a:rPr>
              <a:t>Source: ASBPA, 2024  </a:t>
            </a:r>
          </a:p>
          <a:p>
            <a:pPr algn="ctr"/>
            <a:r>
              <a:rPr lang="en-US" sz="1200" i="1" dirty="0">
                <a:solidFill>
                  <a:schemeClr val="tx2">
                    <a:lumMod val="75000"/>
                    <a:lumOff val="25000"/>
                  </a:schemeClr>
                </a:solidFill>
              </a:rPr>
              <a:t>https://asbpa.org/national-beach-nourishment-database/</a:t>
            </a:r>
          </a:p>
        </p:txBody>
      </p:sp>
    </p:spTree>
    <p:extLst>
      <p:ext uri="{BB962C8B-B14F-4D97-AF65-F5344CB8AC3E}">
        <p14:creationId xmlns:p14="http://schemas.microsoft.com/office/powerpoint/2010/main" val="369114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6E114C-6FF5-2E48-F4B8-C73B2872460A}"/>
            </a:ext>
          </a:extLst>
        </p:cNvPr>
        <p:cNvGrpSpPr/>
        <p:nvPr/>
      </p:nvGrpSpPr>
      <p:grpSpPr>
        <a:xfrm>
          <a:off x="0" y="0"/>
          <a:ext cx="0" cy="0"/>
          <a:chOff x="0" y="0"/>
          <a:chExt cx="0" cy="0"/>
        </a:xfrm>
      </p:grpSpPr>
      <p:pic>
        <p:nvPicPr>
          <p:cNvPr id="11" name="Picture 10" descr="A picture containing sky, outdoor, beach, water&#10;&#10;AI-generated content may be incorrect.">
            <a:extLst>
              <a:ext uri="{FF2B5EF4-FFF2-40B4-BE49-F238E27FC236}">
                <a16:creationId xmlns:a16="http://schemas.microsoft.com/office/drawing/2014/main" id="{0DAE0ABB-6B90-811E-9525-22616FEA5D6C}"/>
              </a:ext>
            </a:extLst>
          </p:cNvPr>
          <p:cNvPicPr>
            <a:picLocks noChangeAspect="1"/>
          </p:cNvPicPr>
          <p:nvPr/>
        </p:nvPicPr>
        <p:blipFill>
          <a:blip r:embed="rId3">
            <a:extLst>
              <a:ext uri="{28A0092B-C50C-407E-A947-70E740481C1C}">
                <a14:useLocalDpi xmlns:a14="http://schemas.microsoft.com/office/drawing/2010/main" val="0"/>
              </a:ext>
            </a:extLst>
          </a:blip>
          <a:srcRect l="11338" r="12409" b="2"/>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descr="A picture containing outdoor, water, sky, beach&#10;&#10;AI-generated content may be incorrect.">
            <a:extLst>
              <a:ext uri="{FF2B5EF4-FFF2-40B4-BE49-F238E27FC236}">
                <a16:creationId xmlns:a16="http://schemas.microsoft.com/office/drawing/2014/main" id="{052C2639-DD79-1A99-7824-86E975C84A34}"/>
              </a:ext>
            </a:extLst>
          </p:cNvPr>
          <p:cNvPicPr>
            <a:picLocks noChangeAspect="1"/>
          </p:cNvPicPr>
          <p:nvPr/>
        </p:nvPicPr>
        <p:blipFill>
          <a:blip r:embed="rId4">
            <a:extLst>
              <a:ext uri="{28A0092B-C50C-407E-A947-70E740481C1C}">
                <a14:useLocalDpi xmlns:a14="http://schemas.microsoft.com/office/drawing/2010/main" val="0"/>
              </a:ext>
            </a:extLst>
          </a:blip>
          <a:srcRect l="9153" r="24055"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13" name="Rectangle 12">
            <a:extLst>
              <a:ext uri="{FF2B5EF4-FFF2-40B4-BE49-F238E27FC236}">
                <a16:creationId xmlns:a16="http://schemas.microsoft.com/office/drawing/2014/main" id="{6B39C1EF-B944-644F-3D33-388599D5BBCC}"/>
              </a:ext>
            </a:extLst>
          </p:cNvPr>
          <p:cNvSpPr/>
          <p:nvPr/>
        </p:nvSpPr>
        <p:spPr>
          <a:xfrm>
            <a:off x="-260577" y="6447692"/>
            <a:ext cx="2368475" cy="3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t>Image Source: ABC11</a:t>
            </a:r>
          </a:p>
        </p:txBody>
      </p:sp>
      <p:sp>
        <p:nvSpPr>
          <p:cNvPr id="14" name="Rectangle 13">
            <a:extLst>
              <a:ext uri="{FF2B5EF4-FFF2-40B4-BE49-F238E27FC236}">
                <a16:creationId xmlns:a16="http://schemas.microsoft.com/office/drawing/2014/main" id="{32016047-6EBF-76FD-22A6-C32D0667EE2A}"/>
              </a:ext>
            </a:extLst>
          </p:cNvPr>
          <p:cNvSpPr/>
          <p:nvPr/>
        </p:nvSpPr>
        <p:spPr>
          <a:xfrm>
            <a:off x="10394767" y="6347669"/>
            <a:ext cx="1444411" cy="5158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t>Image Source: US Park Service</a:t>
            </a:r>
          </a:p>
        </p:txBody>
      </p:sp>
      <p:sp>
        <p:nvSpPr>
          <p:cNvPr id="15" name="Arrow: Right 14">
            <a:extLst>
              <a:ext uri="{FF2B5EF4-FFF2-40B4-BE49-F238E27FC236}">
                <a16:creationId xmlns:a16="http://schemas.microsoft.com/office/drawing/2014/main" id="{76CE926C-BA34-BC58-34B6-B5FD5B954671}"/>
              </a:ext>
            </a:extLst>
          </p:cNvPr>
          <p:cNvSpPr/>
          <p:nvPr/>
        </p:nvSpPr>
        <p:spPr>
          <a:xfrm>
            <a:off x="9141744" y="4243755"/>
            <a:ext cx="1946030" cy="71510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Septic Tank</a:t>
            </a:r>
          </a:p>
        </p:txBody>
      </p:sp>
    </p:spTree>
    <p:extLst>
      <p:ext uri="{BB962C8B-B14F-4D97-AF65-F5344CB8AC3E}">
        <p14:creationId xmlns:p14="http://schemas.microsoft.com/office/powerpoint/2010/main" val="1193924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9E5074-ED35-4672-2415-33A2CAE946BF}"/>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4" descr="Image result for nc deq logo">
            <a:extLst>
              <a:ext uri="{FF2B5EF4-FFF2-40B4-BE49-F238E27FC236}">
                <a16:creationId xmlns:a16="http://schemas.microsoft.com/office/drawing/2014/main" id="{0882E0BF-88E7-06BE-B306-A4664DB4B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5499" y="6533932"/>
            <a:ext cx="876895" cy="3012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B98C08F-B6C0-37FF-7C87-44B19BF75872}"/>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artisticBlur/>
                    </a14:imgEffect>
                  </a14:imgLayer>
                </a14:imgProps>
              </a:ext>
            </a:extLst>
          </a:blip>
          <a:srcRect l="22650" t="19442" r="8650" b="37721"/>
          <a:stretch/>
        </p:blipFill>
        <p:spPr>
          <a:xfrm>
            <a:off x="-5058" y="0"/>
            <a:ext cx="12195534" cy="4087368"/>
          </a:xfrm>
          <a:prstGeom prst="rect">
            <a:avLst/>
          </a:prstGeom>
        </p:spPr>
      </p:pic>
      <p:graphicFrame>
        <p:nvGraphicFramePr>
          <p:cNvPr id="24" name="Diagram 23">
            <a:extLst>
              <a:ext uri="{FF2B5EF4-FFF2-40B4-BE49-F238E27FC236}">
                <a16:creationId xmlns:a16="http://schemas.microsoft.com/office/drawing/2014/main" id="{16566EFE-0427-3F28-BD31-1791960CEDEA}"/>
              </a:ext>
            </a:extLst>
          </p:cNvPr>
          <p:cNvGraphicFramePr/>
          <p:nvPr>
            <p:extLst>
              <p:ext uri="{D42A27DB-BD31-4B8C-83A1-F6EECF244321}">
                <p14:modId xmlns:p14="http://schemas.microsoft.com/office/powerpoint/2010/main" val="3869667935"/>
              </p:ext>
            </p:extLst>
          </p:nvPr>
        </p:nvGraphicFramePr>
        <p:xfrm>
          <a:off x="-110228" y="462470"/>
          <a:ext cx="10002999" cy="59330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6" name="Rectangle 25">
            <a:extLst>
              <a:ext uri="{FF2B5EF4-FFF2-40B4-BE49-F238E27FC236}">
                <a16:creationId xmlns:a16="http://schemas.microsoft.com/office/drawing/2014/main" id="{D3A4C401-48D6-47FC-E572-58916346CF4C}"/>
              </a:ext>
            </a:extLst>
          </p:cNvPr>
          <p:cNvSpPr/>
          <p:nvPr/>
        </p:nvSpPr>
        <p:spPr>
          <a:xfrm>
            <a:off x="138934" y="236203"/>
            <a:ext cx="1146941" cy="6459872"/>
          </a:xfrm>
          <a:prstGeom prst="rect">
            <a:avLst/>
          </a:prstGeom>
          <a:solidFill>
            <a:schemeClr val="tx2">
              <a:alpha val="5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4800" dirty="0"/>
              <a:t>In Conclusion</a:t>
            </a:r>
          </a:p>
        </p:txBody>
      </p:sp>
    </p:spTree>
    <p:extLst>
      <p:ext uri="{BB962C8B-B14F-4D97-AF65-F5344CB8AC3E}">
        <p14:creationId xmlns:p14="http://schemas.microsoft.com/office/powerpoint/2010/main" val="240493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A977678-DEA0-4E83-BF58-3257AE52362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112" r="5110"/>
          <a:stretch/>
        </p:blipFill>
        <p:spPr>
          <a:xfrm>
            <a:off x="20" y="10"/>
            <a:ext cx="12191980" cy="6857990"/>
          </a:xfrm>
          <a:prstGeom prst="rect">
            <a:avLst/>
          </a:prstGeom>
        </p:spPr>
      </p:pic>
      <p:sp>
        <p:nvSpPr>
          <p:cNvPr id="37" name="Freeform: Shape 36">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picture containing sky, outdoor, water, bedclothes&#10;&#10;Description automatically generated">
            <a:extLst>
              <a:ext uri="{FF2B5EF4-FFF2-40B4-BE49-F238E27FC236}">
                <a16:creationId xmlns:a16="http://schemas.microsoft.com/office/drawing/2014/main" id="{1D845763-989C-DDAA-F776-75A78CA9E924}"/>
              </a:ext>
            </a:extLst>
          </p:cNvPr>
          <p:cNvPicPr>
            <a:picLocks noChangeAspect="1"/>
          </p:cNvPicPr>
          <p:nvPr/>
        </p:nvPicPr>
        <p:blipFill rotWithShape="1">
          <a:blip r:embed="rId4">
            <a:extLst>
              <a:ext uri="{28A0092B-C50C-407E-A947-70E740481C1C}">
                <a14:useLocalDpi xmlns:a14="http://schemas.microsoft.com/office/drawing/2010/main" val="0"/>
              </a:ext>
            </a:extLst>
          </a:blip>
          <a:srcRect l="15543" r="15544"/>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9" name="Rectangle 8">
            <a:extLst>
              <a:ext uri="{FF2B5EF4-FFF2-40B4-BE49-F238E27FC236}">
                <a16:creationId xmlns:a16="http://schemas.microsoft.com/office/drawing/2014/main" id="{8182547E-4FC2-FB85-4B96-5DB5EC00BBDF}"/>
              </a:ext>
            </a:extLst>
          </p:cNvPr>
          <p:cNvSpPr/>
          <p:nvPr/>
        </p:nvSpPr>
        <p:spPr>
          <a:xfrm>
            <a:off x="79797" y="6459415"/>
            <a:ext cx="2368475" cy="3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t>Image Source: NC DCM</a:t>
            </a:r>
          </a:p>
        </p:txBody>
      </p:sp>
    </p:spTree>
    <p:extLst>
      <p:ext uri="{BB962C8B-B14F-4D97-AF65-F5344CB8AC3E}">
        <p14:creationId xmlns:p14="http://schemas.microsoft.com/office/powerpoint/2010/main" val="3740661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4ACF7-2CAB-5BE1-CB77-6D0B1F9DF798}"/>
            </a:ext>
          </a:extLst>
        </p:cNvPr>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B037F012-8A73-7F76-045C-A2CF46F08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1" t="6693" b="18945"/>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E52DC23-F810-9D38-32E1-0E7328F1AB6C}"/>
              </a:ext>
            </a:extLst>
          </p:cNvPr>
          <p:cNvSpPr/>
          <p:nvPr/>
        </p:nvSpPr>
        <p:spPr>
          <a:xfrm>
            <a:off x="-10137" y="6488662"/>
            <a:ext cx="12237960" cy="389879"/>
          </a:xfrm>
          <a:prstGeom prst="rect">
            <a:avLst/>
          </a:prstGeom>
          <a:solidFill>
            <a:srgbClr val="9B9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Image result for nc deq logo">
            <a:extLst>
              <a:ext uri="{FF2B5EF4-FFF2-40B4-BE49-F238E27FC236}">
                <a16:creationId xmlns:a16="http://schemas.microsoft.com/office/drawing/2014/main" id="{2BDDF51D-3669-21A2-FDC9-55860557A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5499" y="6533932"/>
            <a:ext cx="876895" cy="3012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2DC958F9-F625-D46A-2F41-B5B6D7420A32}"/>
              </a:ext>
            </a:extLst>
          </p:cNvPr>
          <p:cNvGraphicFramePr/>
          <p:nvPr>
            <p:extLst>
              <p:ext uri="{D42A27DB-BD31-4B8C-83A1-F6EECF244321}">
                <p14:modId xmlns:p14="http://schemas.microsoft.com/office/powerpoint/2010/main" val="2692032479"/>
              </p:ext>
            </p:extLst>
          </p:nvPr>
        </p:nvGraphicFramePr>
        <p:xfrm>
          <a:off x="956501" y="840509"/>
          <a:ext cx="9319846" cy="55119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Rectangle 13">
            <a:extLst>
              <a:ext uri="{FF2B5EF4-FFF2-40B4-BE49-F238E27FC236}">
                <a16:creationId xmlns:a16="http://schemas.microsoft.com/office/drawing/2014/main" id="{39A0CF6F-7B6D-B069-B512-EBEA3AA86D5C}"/>
              </a:ext>
            </a:extLst>
          </p:cNvPr>
          <p:cNvSpPr/>
          <p:nvPr/>
        </p:nvSpPr>
        <p:spPr>
          <a:xfrm>
            <a:off x="10996245" y="840509"/>
            <a:ext cx="1195755" cy="5648154"/>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6600" b="1" dirty="0">
                <a:effectLst>
                  <a:outerShdw blurRad="38100" dist="38100" dir="2700000" algn="tl">
                    <a:srgbClr val="000000">
                      <a:alpha val="43137"/>
                    </a:srgbClr>
                  </a:outerShdw>
                </a:effectLst>
              </a:rPr>
              <a:t>Policy</a:t>
            </a:r>
          </a:p>
        </p:txBody>
      </p:sp>
      <p:sp>
        <p:nvSpPr>
          <p:cNvPr id="3" name="Title 18">
            <a:extLst>
              <a:ext uri="{FF2B5EF4-FFF2-40B4-BE49-F238E27FC236}">
                <a16:creationId xmlns:a16="http://schemas.microsoft.com/office/drawing/2014/main" id="{0DB0EF9D-789C-B372-CF4A-866A288C9164}"/>
              </a:ext>
            </a:extLst>
          </p:cNvPr>
          <p:cNvSpPr>
            <a:spLocks noGrp="1"/>
          </p:cNvSpPr>
          <p:nvPr>
            <p:ph type="title"/>
          </p:nvPr>
        </p:nvSpPr>
        <p:spPr>
          <a:xfrm>
            <a:off x="0" y="1"/>
            <a:ext cx="12192000" cy="840508"/>
          </a:xfrm>
          <a:solidFill>
            <a:srgbClr val="22678D">
              <a:alpha val="50000"/>
            </a:srgbClr>
          </a:solidFill>
          <a:effectLst/>
        </p:spPr>
        <p:txBody>
          <a:bodyPr>
            <a:normAutofit/>
          </a:bodyPr>
          <a:lstStyle/>
          <a:p>
            <a:pPr algn="ctr"/>
            <a:r>
              <a:rPr lang="en-US" sz="4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NC’s Development &amp; Coastal Erosion “Toolbox”</a:t>
            </a:r>
          </a:p>
        </p:txBody>
      </p:sp>
      <p:sp>
        <p:nvSpPr>
          <p:cNvPr id="4" name="Right Brace 3">
            <a:extLst>
              <a:ext uri="{FF2B5EF4-FFF2-40B4-BE49-F238E27FC236}">
                <a16:creationId xmlns:a16="http://schemas.microsoft.com/office/drawing/2014/main" id="{28842C57-AAB0-3716-2770-F79D82D22CDF}"/>
              </a:ext>
            </a:extLst>
          </p:cNvPr>
          <p:cNvSpPr/>
          <p:nvPr/>
        </p:nvSpPr>
        <p:spPr>
          <a:xfrm rot="10800000">
            <a:off x="0" y="1172020"/>
            <a:ext cx="1195754" cy="4529793"/>
          </a:xfrm>
          <a:prstGeom prst="rightBrace">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id="{F88DBC04-51E0-C196-0566-EF858E6F9AA8}"/>
              </a:ext>
            </a:extLst>
          </p:cNvPr>
          <p:cNvSpPr/>
          <p:nvPr/>
        </p:nvSpPr>
        <p:spPr>
          <a:xfrm>
            <a:off x="10039745" y="1144176"/>
            <a:ext cx="1195754" cy="4529793"/>
          </a:xfrm>
          <a:prstGeom prst="rightBrace">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39847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4019F-D0AD-F933-DF11-365038B59C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2011EC-0D78-2F08-F3CB-52A84DB65A8B}"/>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rcRect l="22650" t="19442" r="8650" b="37721"/>
          <a:stretch/>
        </p:blipFill>
        <p:spPr>
          <a:xfrm>
            <a:off x="0" y="0"/>
            <a:ext cx="12195534" cy="4087368"/>
          </a:xfrm>
          <a:prstGeom prst="rect">
            <a:avLst/>
          </a:prstGeom>
        </p:spPr>
      </p:pic>
      <p:sp>
        <p:nvSpPr>
          <p:cNvPr id="19" name="Title 18">
            <a:extLst>
              <a:ext uri="{FF2B5EF4-FFF2-40B4-BE49-F238E27FC236}">
                <a16:creationId xmlns:a16="http://schemas.microsoft.com/office/drawing/2014/main" id="{403B7524-162A-800C-EEF5-B4FF5E432939}"/>
              </a:ext>
            </a:extLst>
          </p:cNvPr>
          <p:cNvSpPr>
            <a:spLocks noGrp="1"/>
          </p:cNvSpPr>
          <p:nvPr>
            <p:ph type="title"/>
          </p:nvPr>
        </p:nvSpPr>
        <p:spPr>
          <a:xfrm>
            <a:off x="0" y="1"/>
            <a:ext cx="12192000" cy="840508"/>
          </a:xfrm>
          <a:solidFill>
            <a:srgbClr val="22678D">
              <a:alpha val="50000"/>
            </a:srgbClr>
          </a:solidFill>
          <a:effectLst/>
        </p:spPr>
        <p:txBody>
          <a:bodyPr>
            <a:normAutofit/>
          </a:bodyPr>
          <a:lstStyle/>
          <a:p>
            <a:pPr algn="ctr"/>
            <a:r>
              <a:rPr lang="en-US" sz="4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CRC’s Conceptual Oceanfront Policy Foundation</a:t>
            </a:r>
          </a:p>
        </p:txBody>
      </p:sp>
      <p:sp>
        <p:nvSpPr>
          <p:cNvPr id="5" name="Rectangle 4">
            <a:extLst>
              <a:ext uri="{FF2B5EF4-FFF2-40B4-BE49-F238E27FC236}">
                <a16:creationId xmlns:a16="http://schemas.microsoft.com/office/drawing/2014/main" id="{89732F1A-C005-0E62-2C4F-CCB29FBC185F}"/>
              </a:ext>
            </a:extLst>
          </p:cNvPr>
          <p:cNvSpPr/>
          <p:nvPr/>
        </p:nvSpPr>
        <p:spPr>
          <a:xfrm>
            <a:off x="-10137" y="6488662"/>
            <a:ext cx="12237960" cy="389879"/>
          </a:xfrm>
          <a:prstGeom prst="rect">
            <a:avLst/>
          </a:prstGeom>
          <a:solidFill>
            <a:srgbClr val="9B9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Image result for nc deq logo">
            <a:extLst>
              <a:ext uri="{FF2B5EF4-FFF2-40B4-BE49-F238E27FC236}">
                <a16:creationId xmlns:a16="http://schemas.microsoft.com/office/drawing/2014/main" id="{C0FFD632-5967-05B4-3F5F-382D58522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5499" y="6533932"/>
            <a:ext cx="876895" cy="3012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D9583A85-BE3A-5A44-33E2-D68A59EB71E0}"/>
              </a:ext>
            </a:extLst>
          </p:cNvPr>
          <p:cNvGraphicFramePr/>
          <p:nvPr>
            <p:extLst>
              <p:ext uri="{D42A27DB-BD31-4B8C-83A1-F6EECF244321}">
                <p14:modId xmlns:p14="http://schemas.microsoft.com/office/powerpoint/2010/main" val="421275611"/>
              </p:ext>
            </p:extLst>
          </p:nvPr>
        </p:nvGraphicFramePr>
        <p:xfrm>
          <a:off x="503853" y="885779"/>
          <a:ext cx="11346025" cy="53733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43317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DBD5C-D69F-6489-18EC-F29B1D1D46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AD4B57-6F9E-04B5-99D4-3CA35CF2D57E}"/>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rcRect l="22650" t="19442" r="8650" b="37721"/>
          <a:stretch/>
        </p:blipFill>
        <p:spPr>
          <a:xfrm>
            <a:off x="0" y="0"/>
            <a:ext cx="12195534" cy="4087368"/>
          </a:xfrm>
          <a:prstGeom prst="rect">
            <a:avLst/>
          </a:prstGeom>
        </p:spPr>
      </p:pic>
      <p:sp>
        <p:nvSpPr>
          <p:cNvPr id="19" name="Title 18">
            <a:extLst>
              <a:ext uri="{FF2B5EF4-FFF2-40B4-BE49-F238E27FC236}">
                <a16:creationId xmlns:a16="http://schemas.microsoft.com/office/drawing/2014/main" id="{A3EFA296-1FD7-A5B5-32C5-FEE0358A9D92}"/>
              </a:ext>
            </a:extLst>
          </p:cNvPr>
          <p:cNvSpPr>
            <a:spLocks noGrp="1"/>
          </p:cNvSpPr>
          <p:nvPr>
            <p:ph type="title"/>
          </p:nvPr>
        </p:nvSpPr>
        <p:spPr>
          <a:xfrm>
            <a:off x="0" y="1"/>
            <a:ext cx="12192000" cy="840508"/>
          </a:xfrm>
          <a:solidFill>
            <a:srgbClr val="22678D">
              <a:alpha val="50000"/>
            </a:srgbClr>
          </a:solidFill>
          <a:effectLst/>
        </p:spPr>
        <p:txBody>
          <a:bodyPr>
            <a:normAutofit/>
          </a:bodyPr>
          <a:lstStyle/>
          <a:p>
            <a:pPr algn="ctr"/>
            <a:r>
              <a:rPr lang="en-US" sz="4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CRC Identified 3 Reasons for Oceanfront Setbacks</a:t>
            </a:r>
          </a:p>
        </p:txBody>
      </p:sp>
      <p:sp>
        <p:nvSpPr>
          <p:cNvPr id="5" name="Rectangle 4">
            <a:extLst>
              <a:ext uri="{FF2B5EF4-FFF2-40B4-BE49-F238E27FC236}">
                <a16:creationId xmlns:a16="http://schemas.microsoft.com/office/drawing/2014/main" id="{732D83D5-3484-C90A-74AA-8814C296C10B}"/>
              </a:ext>
            </a:extLst>
          </p:cNvPr>
          <p:cNvSpPr/>
          <p:nvPr/>
        </p:nvSpPr>
        <p:spPr>
          <a:xfrm>
            <a:off x="-10137" y="6488662"/>
            <a:ext cx="12237960" cy="389879"/>
          </a:xfrm>
          <a:prstGeom prst="rect">
            <a:avLst/>
          </a:prstGeom>
          <a:solidFill>
            <a:srgbClr val="9B9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Image result for nc deq logo">
            <a:extLst>
              <a:ext uri="{FF2B5EF4-FFF2-40B4-BE49-F238E27FC236}">
                <a16:creationId xmlns:a16="http://schemas.microsoft.com/office/drawing/2014/main" id="{4F6ACFC4-07C5-1B9C-112A-80248D46F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5499" y="6533932"/>
            <a:ext cx="876895" cy="30122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DD3B992-41F3-C29D-CEC0-4BD459AEEC79}"/>
              </a:ext>
            </a:extLst>
          </p:cNvPr>
          <p:cNvGrpSpPr/>
          <p:nvPr/>
        </p:nvGrpSpPr>
        <p:grpSpPr>
          <a:xfrm>
            <a:off x="-3841249" y="17842"/>
            <a:ext cx="14178398" cy="7293488"/>
            <a:chOff x="-3841249" y="17842"/>
            <a:chExt cx="14178398" cy="7293488"/>
          </a:xfrm>
        </p:grpSpPr>
        <p:sp>
          <p:nvSpPr>
            <p:cNvPr id="8" name="Block Arc 7">
              <a:extLst>
                <a:ext uri="{FF2B5EF4-FFF2-40B4-BE49-F238E27FC236}">
                  <a16:creationId xmlns:a16="http://schemas.microsoft.com/office/drawing/2014/main" id="{800AD73B-D7D8-86B8-ED65-8736003BFE5F}"/>
                </a:ext>
              </a:extLst>
            </p:cNvPr>
            <p:cNvSpPr/>
            <p:nvPr/>
          </p:nvSpPr>
          <p:spPr>
            <a:xfrm>
              <a:off x="-3841249" y="17842"/>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9" name="Freeform: Shape 8">
              <a:extLst>
                <a:ext uri="{FF2B5EF4-FFF2-40B4-BE49-F238E27FC236}">
                  <a16:creationId xmlns:a16="http://schemas.microsoft.com/office/drawing/2014/main" id="{C65C5D12-15BE-72EA-CB79-A8D11DBCBE5C}"/>
                </a:ext>
              </a:extLst>
            </p:cNvPr>
            <p:cNvSpPr/>
            <p:nvPr/>
          </p:nvSpPr>
          <p:spPr>
            <a:xfrm>
              <a:off x="3036037" y="1497118"/>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Mitigating losses of life and property resulting from storms and long-term erosion</a:t>
              </a:r>
            </a:p>
          </p:txBody>
        </p:sp>
        <p:sp>
          <p:nvSpPr>
            <p:cNvPr id="10" name="Oval 9">
              <a:extLst>
                <a:ext uri="{FF2B5EF4-FFF2-40B4-BE49-F238E27FC236}">
                  <a16:creationId xmlns:a16="http://schemas.microsoft.com/office/drawing/2014/main" id="{82FB3E26-07C1-4D78-7D94-9530FA0205C6}"/>
                </a:ext>
              </a:extLst>
            </p:cNvPr>
            <p:cNvSpPr/>
            <p:nvPr/>
          </p:nvSpPr>
          <p:spPr>
            <a:xfrm>
              <a:off x="2358704" y="1361652"/>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algn="ctr"/>
              <a:r>
                <a:rPr lang="en-US" sz="3200" b="1" dirty="0">
                  <a:ln w="9525">
                    <a:solidFill>
                      <a:schemeClr val="bg1"/>
                    </a:solidFill>
                    <a:prstDash val="solid"/>
                  </a:ln>
                  <a:solidFill>
                    <a:schemeClr val="tx2"/>
                  </a:solidFill>
                  <a:effectLst>
                    <a:outerShdw blurRad="12700" dist="38100" dir="2700000" algn="tl" rotWithShape="0">
                      <a:schemeClr val="bg1">
                        <a:lumMod val="50000"/>
                      </a:schemeClr>
                    </a:outerShdw>
                  </a:effectLst>
                </a:rPr>
                <a:t>1</a:t>
              </a:r>
            </a:p>
          </p:txBody>
        </p:sp>
        <p:sp>
          <p:nvSpPr>
            <p:cNvPr id="11" name="Freeform: Shape 10">
              <a:extLst>
                <a:ext uri="{FF2B5EF4-FFF2-40B4-BE49-F238E27FC236}">
                  <a16:creationId xmlns:a16="http://schemas.microsoft.com/office/drawing/2014/main" id="{FEDDF511-0077-F2E1-05FA-1572D48AF3B5}"/>
                </a:ext>
              </a:extLst>
            </p:cNvPr>
            <p:cNvSpPr/>
            <p:nvPr/>
          </p:nvSpPr>
          <p:spPr>
            <a:xfrm>
              <a:off x="3429975" y="3122718"/>
              <a:ext cx="6907174" cy="1083733"/>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Preventing encroachment of permanent structures on the public beach</a:t>
              </a:r>
            </a:p>
          </p:txBody>
        </p:sp>
        <p:sp>
          <p:nvSpPr>
            <p:cNvPr id="12" name="Oval 11">
              <a:extLst>
                <a:ext uri="{FF2B5EF4-FFF2-40B4-BE49-F238E27FC236}">
                  <a16:creationId xmlns:a16="http://schemas.microsoft.com/office/drawing/2014/main" id="{AEA519D7-DC79-5DE4-E5D2-A598E796C427}"/>
                </a:ext>
              </a:extLst>
            </p:cNvPr>
            <p:cNvSpPr/>
            <p:nvPr/>
          </p:nvSpPr>
          <p:spPr>
            <a:xfrm>
              <a:off x="2752641" y="2987252"/>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algn="ctr"/>
              <a:r>
                <a:rPr lang="en-US" sz="3200" b="1" dirty="0">
                  <a:ln w="9525">
                    <a:solidFill>
                      <a:schemeClr val="bg1"/>
                    </a:solidFill>
                    <a:prstDash val="solid"/>
                  </a:ln>
                  <a:solidFill>
                    <a:schemeClr val="tx2"/>
                  </a:solidFill>
                  <a:effectLst>
                    <a:outerShdw blurRad="12700" dist="38100" dir="2700000" algn="tl" rotWithShape="0">
                      <a:schemeClr val="bg1">
                        <a:lumMod val="50000"/>
                      </a:schemeClr>
                    </a:outerShdw>
                  </a:effectLst>
                </a:rPr>
                <a:t>2</a:t>
              </a:r>
            </a:p>
          </p:txBody>
        </p:sp>
        <p:sp>
          <p:nvSpPr>
            <p:cNvPr id="13" name="Freeform: Shape 12">
              <a:extLst>
                <a:ext uri="{FF2B5EF4-FFF2-40B4-BE49-F238E27FC236}">
                  <a16:creationId xmlns:a16="http://schemas.microsoft.com/office/drawing/2014/main" id="{76CE8ABB-7280-6784-ABF6-6F700254B872}"/>
                </a:ext>
              </a:extLst>
            </p:cNvPr>
            <p:cNvSpPr/>
            <p:nvPr/>
          </p:nvSpPr>
          <p:spPr>
            <a:xfrm>
              <a:off x="3036037" y="4748318"/>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Reducing the public cost resulting from poorly sited development</a:t>
              </a:r>
            </a:p>
          </p:txBody>
        </p:sp>
        <p:sp>
          <p:nvSpPr>
            <p:cNvPr id="14" name="Oval 13">
              <a:extLst>
                <a:ext uri="{FF2B5EF4-FFF2-40B4-BE49-F238E27FC236}">
                  <a16:creationId xmlns:a16="http://schemas.microsoft.com/office/drawing/2014/main" id="{52F6A77A-42E8-27FB-5339-0CEA8DF6CFDF}"/>
                </a:ext>
              </a:extLst>
            </p:cNvPr>
            <p:cNvSpPr/>
            <p:nvPr/>
          </p:nvSpPr>
          <p:spPr>
            <a:xfrm>
              <a:off x="2358704" y="4612852"/>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algn="ctr"/>
              <a:r>
                <a:rPr lang="en-US" sz="3200" b="1" dirty="0">
                  <a:ln w="9525">
                    <a:solidFill>
                      <a:schemeClr val="bg1"/>
                    </a:solidFill>
                    <a:prstDash val="solid"/>
                  </a:ln>
                  <a:solidFill>
                    <a:schemeClr val="tx2"/>
                  </a:solidFill>
                  <a:effectLst>
                    <a:outerShdw blurRad="12700" dist="38100" dir="2700000" algn="tl" rotWithShape="0">
                      <a:schemeClr val="bg1">
                        <a:lumMod val="50000"/>
                      </a:schemeClr>
                    </a:outerShdw>
                  </a:effectLst>
                </a:rPr>
                <a:t>3</a:t>
              </a:r>
            </a:p>
          </p:txBody>
        </p:sp>
      </p:grpSp>
    </p:spTree>
    <p:extLst>
      <p:ext uri="{BB962C8B-B14F-4D97-AF65-F5344CB8AC3E}">
        <p14:creationId xmlns:p14="http://schemas.microsoft.com/office/powerpoint/2010/main" val="2374913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0D3E53-DFF1-D6CE-D51D-56EC475B91CB}"/>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rcRect l="22650" t="19442" r="8650" b="37721"/>
          <a:stretch/>
        </p:blipFill>
        <p:spPr>
          <a:xfrm>
            <a:off x="0" y="0"/>
            <a:ext cx="12195534" cy="4087368"/>
          </a:xfrm>
          <a:prstGeom prst="rect">
            <a:avLst/>
          </a:prstGeom>
        </p:spPr>
      </p:pic>
      <p:sp>
        <p:nvSpPr>
          <p:cNvPr id="19" name="Title 18">
            <a:extLst>
              <a:ext uri="{FF2B5EF4-FFF2-40B4-BE49-F238E27FC236}">
                <a16:creationId xmlns:a16="http://schemas.microsoft.com/office/drawing/2014/main" id="{5D196CA4-D95B-E587-C4E6-EB9C2218B57D}"/>
              </a:ext>
            </a:extLst>
          </p:cNvPr>
          <p:cNvSpPr>
            <a:spLocks noGrp="1"/>
          </p:cNvSpPr>
          <p:nvPr>
            <p:ph type="title"/>
          </p:nvPr>
        </p:nvSpPr>
        <p:spPr>
          <a:xfrm>
            <a:off x="0" y="1"/>
            <a:ext cx="12192000" cy="840508"/>
          </a:xfrm>
          <a:solidFill>
            <a:srgbClr val="22678D">
              <a:alpha val="50000"/>
            </a:srgbClr>
          </a:solidFill>
          <a:effectLst/>
        </p:spPr>
        <p:txBody>
          <a:bodyPr>
            <a:normAutofit/>
          </a:bodyPr>
          <a:lstStyle/>
          <a:p>
            <a:pPr algn="ctr"/>
            <a:r>
              <a:rPr lang="en-US" sz="4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Setbacks Applied: Ocean Hazard Areas</a:t>
            </a:r>
          </a:p>
        </p:txBody>
      </p:sp>
      <p:sp>
        <p:nvSpPr>
          <p:cNvPr id="5" name="Rectangle 4">
            <a:extLst>
              <a:ext uri="{FF2B5EF4-FFF2-40B4-BE49-F238E27FC236}">
                <a16:creationId xmlns:a16="http://schemas.microsoft.com/office/drawing/2014/main" id="{47D554E3-9C11-FCF9-2CE7-7E7122F10203}"/>
              </a:ext>
            </a:extLst>
          </p:cNvPr>
          <p:cNvSpPr/>
          <p:nvPr/>
        </p:nvSpPr>
        <p:spPr>
          <a:xfrm>
            <a:off x="-10137" y="6488662"/>
            <a:ext cx="12237960" cy="389879"/>
          </a:xfrm>
          <a:prstGeom prst="rect">
            <a:avLst/>
          </a:prstGeom>
          <a:solidFill>
            <a:srgbClr val="9B9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Image result for nc deq logo">
            <a:extLst>
              <a:ext uri="{FF2B5EF4-FFF2-40B4-BE49-F238E27FC236}">
                <a16:creationId xmlns:a16="http://schemas.microsoft.com/office/drawing/2014/main" id="{F3DEB8C4-BD55-DB6C-C917-033E23F332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5499" y="6533932"/>
            <a:ext cx="876895" cy="3012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94DD0701-A484-331B-A095-7F57B5C27F02}"/>
              </a:ext>
            </a:extLst>
          </p:cNvPr>
          <p:cNvGraphicFramePr/>
          <p:nvPr>
            <p:extLst>
              <p:ext uri="{D42A27DB-BD31-4B8C-83A1-F6EECF244321}">
                <p14:modId xmlns:p14="http://schemas.microsoft.com/office/powerpoint/2010/main" val="1692954190"/>
              </p:ext>
            </p:extLst>
          </p:nvPr>
        </p:nvGraphicFramePr>
        <p:xfrm>
          <a:off x="338347" y="1045281"/>
          <a:ext cx="11515305" cy="52386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0258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27B44-CFB7-4F4D-BA91-698E4EC314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51EAD1-BFB0-6FD3-FA9F-074EEE9EB900}"/>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Blur/>
                    </a14:imgEffect>
                  </a14:imgLayer>
                </a14:imgProps>
              </a:ext>
            </a:extLst>
          </a:blip>
          <a:srcRect l="22650" t="19442" r="8650" b="37721"/>
          <a:stretch/>
        </p:blipFill>
        <p:spPr>
          <a:xfrm>
            <a:off x="0" y="0"/>
            <a:ext cx="12195534" cy="4087368"/>
          </a:xfrm>
          <a:prstGeom prst="rect">
            <a:avLst/>
          </a:prstGeom>
        </p:spPr>
      </p:pic>
      <p:sp>
        <p:nvSpPr>
          <p:cNvPr id="19" name="Title 18">
            <a:extLst>
              <a:ext uri="{FF2B5EF4-FFF2-40B4-BE49-F238E27FC236}">
                <a16:creationId xmlns:a16="http://schemas.microsoft.com/office/drawing/2014/main" id="{9CBF182D-395C-1739-8F45-41C2704EAC93}"/>
              </a:ext>
            </a:extLst>
          </p:cNvPr>
          <p:cNvSpPr>
            <a:spLocks noGrp="1"/>
          </p:cNvSpPr>
          <p:nvPr>
            <p:ph type="title"/>
          </p:nvPr>
        </p:nvSpPr>
        <p:spPr>
          <a:xfrm rot="16200000">
            <a:off x="-2677905" y="2824077"/>
            <a:ext cx="6312311" cy="840508"/>
          </a:xfrm>
          <a:solidFill>
            <a:srgbClr val="22678D">
              <a:alpha val="50000"/>
            </a:srgbClr>
          </a:solidFill>
          <a:effectLst/>
        </p:spPr>
        <p:txBody>
          <a:bodyPr>
            <a:noAutofit/>
          </a:bodyPr>
          <a:lstStyle/>
          <a:p>
            <a:pPr algn="ctr"/>
            <a:r>
              <a:rPr lang="en-US" sz="6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Setback History</a:t>
            </a:r>
          </a:p>
        </p:txBody>
      </p:sp>
      <p:sp>
        <p:nvSpPr>
          <p:cNvPr id="5" name="Rectangle 4">
            <a:extLst>
              <a:ext uri="{FF2B5EF4-FFF2-40B4-BE49-F238E27FC236}">
                <a16:creationId xmlns:a16="http://schemas.microsoft.com/office/drawing/2014/main" id="{B0581569-753D-A349-399D-CECCC8F0CA3E}"/>
              </a:ext>
            </a:extLst>
          </p:cNvPr>
          <p:cNvSpPr/>
          <p:nvPr/>
        </p:nvSpPr>
        <p:spPr>
          <a:xfrm>
            <a:off x="-10137" y="6488662"/>
            <a:ext cx="12237960" cy="389879"/>
          </a:xfrm>
          <a:prstGeom prst="rect">
            <a:avLst/>
          </a:prstGeom>
          <a:solidFill>
            <a:srgbClr val="9B9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Image result for nc deq logo">
            <a:extLst>
              <a:ext uri="{FF2B5EF4-FFF2-40B4-BE49-F238E27FC236}">
                <a16:creationId xmlns:a16="http://schemas.microsoft.com/office/drawing/2014/main" id="{24201B47-0998-6947-CF0C-F3CDC2435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5499" y="6533932"/>
            <a:ext cx="876895" cy="3012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0ACF1090-1816-7859-2205-62C119733B68}"/>
              </a:ext>
            </a:extLst>
          </p:cNvPr>
          <p:cNvGraphicFramePr/>
          <p:nvPr>
            <p:extLst>
              <p:ext uri="{D42A27DB-BD31-4B8C-83A1-F6EECF244321}">
                <p14:modId xmlns:p14="http://schemas.microsoft.com/office/powerpoint/2010/main" val="3299915452"/>
              </p:ext>
            </p:extLst>
          </p:nvPr>
        </p:nvGraphicFramePr>
        <p:xfrm>
          <a:off x="956501" y="45271"/>
          <a:ext cx="10970028" cy="62670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59837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22FD2-033D-F453-AC96-71996E0C93B8}"/>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5C51DF97-05FB-2F2C-6258-141AFE5D5F7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607483" y="1146082"/>
            <a:ext cx="7411341" cy="5210176"/>
          </a:xfrm>
          <a:prstGeom prst="rect">
            <a:avLst/>
          </a:prstGeom>
          <a:effectLst>
            <a:softEdge rad="635000"/>
          </a:effectLst>
        </p:spPr>
      </p:pic>
      <p:graphicFrame>
        <p:nvGraphicFramePr>
          <p:cNvPr id="4" name="Table 3">
            <a:extLst>
              <a:ext uri="{FF2B5EF4-FFF2-40B4-BE49-F238E27FC236}">
                <a16:creationId xmlns:a16="http://schemas.microsoft.com/office/drawing/2014/main" id="{ECE4EC21-2293-EFA9-A383-3D9DACEDA904}"/>
              </a:ext>
            </a:extLst>
          </p:cNvPr>
          <p:cNvGraphicFramePr>
            <a:graphicFrameLocks noGrp="1"/>
          </p:cNvGraphicFramePr>
          <p:nvPr>
            <p:extLst>
              <p:ext uri="{D42A27DB-BD31-4B8C-83A1-F6EECF244321}">
                <p14:modId xmlns:p14="http://schemas.microsoft.com/office/powerpoint/2010/main" val="2803390370"/>
              </p:ext>
            </p:extLst>
          </p:nvPr>
        </p:nvGraphicFramePr>
        <p:xfrm>
          <a:off x="526141" y="964724"/>
          <a:ext cx="4776211" cy="5210177"/>
        </p:xfrm>
        <a:graphic>
          <a:graphicData uri="http://schemas.openxmlformats.org/drawingml/2006/table">
            <a:tbl>
              <a:tblPr firstRow="1" firstCol="1" bandRow="1">
                <a:tableStyleId>{5C22544A-7EE6-4342-B048-85BDC9FD1C3A}</a:tableStyleId>
              </a:tblPr>
              <a:tblGrid>
                <a:gridCol w="1751517">
                  <a:extLst>
                    <a:ext uri="{9D8B030D-6E8A-4147-A177-3AD203B41FA5}">
                      <a16:colId xmlns:a16="http://schemas.microsoft.com/office/drawing/2014/main" val="2453171775"/>
                    </a:ext>
                  </a:extLst>
                </a:gridCol>
                <a:gridCol w="3024694">
                  <a:extLst>
                    <a:ext uri="{9D8B030D-6E8A-4147-A177-3AD203B41FA5}">
                      <a16:colId xmlns:a16="http://schemas.microsoft.com/office/drawing/2014/main" val="2672452504"/>
                    </a:ext>
                  </a:extLst>
                </a:gridCol>
              </a:tblGrid>
              <a:tr h="709040">
                <a:tc>
                  <a:txBody>
                    <a:bodyPr/>
                    <a:lstStyle/>
                    <a:p>
                      <a:pPr marL="0" marR="0" algn="ctr"/>
                      <a:r>
                        <a:rPr lang="en-US" sz="2000" dirty="0">
                          <a:effectLst/>
                        </a:rPr>
                        <a:t>Structure Size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175B50"/>
                    </a:solidFill>
                  </a:tcPr>
                </a:tc>
                <a:tc>
                  <a:txBody>
                    <a:bodyPr/>
                    <a:lstStyle/>
                    <a:p>
                      <a:pPr marL="0" marR="0" algn="ctr"/>
                      <a:r>
                        <a:rPr lang="en-US" sz="2000" dirty="0">
                          <a:effectLst/>
                        </a:rPr>
                        <a:t>Minimum Setback (feet)</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175B50"/>
                    </a:solidFill>
                  </a:tcPr>
                </a:tc>
                <a:extLst>
                  <a:ext uri="{0D108BD9-81ED-4DB2-BD59-A6C34878D82A}">
                    <a16:rowId xmlns:a16="http://schemas.microsoft.com/office/drawing/2014/main" val="968350169"/>
                  </a:ext>
                </a:extLst>
              </a:tr>
              <a:tr h="601416">
                <a:tc>
                  <a:txBody>
                    <a:bodyPr/>
                    <a:lstStyle/>
                    <a:p>
                      <a:pPr marL="0" marR="0" algn="ctr"/>
                      <a:r>
                        <a:rPr lang="en-US" sz="2000" b="0" dirty="0">
                          <a:solidFill>
                            <a:schemeClr val="tx2"/>
                          </a:solidFill>
                          <a:effectLst/>
                        </a:rPr>
                        <a:t>&lt; 5,000 sqft.</a:t>
                      </a:r>
                      <a:endParaRPr lang="en-US" sz="2000" b="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B0C5C3"/>
                    </a:solidFill>
                  </a:tcPr>
                </a:tc>
                <a:tc>
                  <a:txBody>
                    <a:bodyPr/>
                    <a:lstStyle/>
                    <a:p>
                      <a:pPr marL="0" marR="0" algn="ctr"/>
                      <a:r>
                        <a:rPr lang="en-US" sz="2000" dirty="0">
                          <a:effectLst/>
                        </a:rPr>
                        <a:t>30 x SBF </a:t>
                      </a:r>
                      <a:r>
                        <a:rPr lang="en-US" sz="2000" i="1" dirty="0">
                          <a:effectLst/>
                        </a:rPr>
                        <a:t>(min. 60 ft)</a:t>
                      </a:r>
                      <a:endParaRPr lang="en-US" sz="2000"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chemeClr val="accent1">
                        <a:tint val="40000"/>
                        <a:alpha val="72000"/>
                      </a:schemeClr>
                    </a:solidFill>
                  </a:tcPr>
                </a:tc>
                <a:extLst>
                  <a:ext uri="{0D108BD9-81ED-4DB2-BD59-A6C34878D82A}">
                    <a16:rowId xmlns:a16="http://schemas.microsoft.com/office/drawing/2014/main" val="3289887917"/>
                  </a:ext>
                </a:extLst>
              </a:tr>
              <a:tr h="557103">
                <a:tc>
                  <a:txBody>
                    <a:bodyPr/>
                    <a:lstStyle/>
                    <a:p>
                      <a:pPr marL="0" marR="0" algn="ctr"/>
                      <a:r>
                        <a:rPr lang="en-US" sz="2000" b="0" dirty="0">
                          <a:solidFill>
                            <a:schemeClr val="tx2"/>
                          </a:solidFill>
                          <a:effectLst/>
                        </a:rPr>
                        <a:t>≥ 5,000 sqft.</a:t>
                      </a:r>
                      <a:endParaRPr lang="en-US" sz="2000" b="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B0C5C3"/>
                    </a:solidFill>
                  </a:tcPr>
                </a:tc>
                <a:tc>
                  <a:txBody>
                    <a:bodyPr/>
                    <a:lstStyle/>
                    <a:p>
                      <a:pPr marL="0" marR="0" algn="ctr"/>
                      <a:r>
                        <a:rPr lang="en-US" sz="2000" dirty="0">
                          <a:effectLst/>
                        </a:rPr>
                        <a:t>60 x SBF </a:t>
                      </a:r>
                      <a:r>
                        <a:rPr lang="en-US" sz="2000" i="1" dirty="0">
                          <a:effectLst/>
                        </a:rPr>
                        <a:t>(min. 120 ft)</a:t>
                      </a:r>
                      <a:endParaRPr lang="en-US" sz="2000"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chemeClr val="accent1">
                        <a:tint val="20000"/>
                        <a:alpha val="72000"/>
                      </a:schemeClr>
                    </a:solidFill>
                  </a:tcPr>
                </a:tc>
                <a:extLst>
                  <a:ext uri="{0D108BD9-81ED-4DB2-BD59-A6C34878D82A}">
                    <a16:rowId xmlns:a16="http://schemas.microsoft.com/office/drawing/2014/main" val="3752616604"/>
                  </a:ext>
                </a:extLst>
              </a:tr>
              <a:tr h="557103">
                <a:tc>
                  <a:txBody>
                    <a:bodyPr/>
                    <a:lstStyle/>
                    <a:p>
                      <a:pPr marL="0" marR="0" algn="ctr"/>
                      <a:r>
                        <a:rPr lang="en-US" sz="2000" b="0" dirty="0">
                          <a:solidFill>
                            <a:schemeClr val="tx2"/>
                          </a:solidFill>
                          <a:effectLst/>
                        </a:rPr>
                        <a:t>≥10,000 sqft.</a:t>
                      </a:r>
                      <a:endParaRPr lang="en-US" sz="2000" b="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B0C5C3"/>
                    </a:solidFill>
                  </a:tcPr>
                </a:tc>
                <a:tc>
                  <a:txBody>
                    <a:bodyPr/>
                    <a:lstStyle/>
                    <a:p>
                      <a:pPr marL="0" marR="0" algn="ctr"/>
                      <a:r>
                        <a:rPr lang="en-US" sz="2000" dirty="0">
                          <a:effectLst/>
                        </a:rPr>
                        <a:t>65 x SBF </a:t>
                      </a:r>
                      <a:r>
                        <a:rPr lang="en-US" sz="2000" i="1" dirty="0">
                          <a:effectLst/>
                        </a:rPr>
                        <a:t>(min. 130 ft)</a:t>
                      </a:r>
                      <a:endParaRPr lang="en-US" sz="2000"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chemeClr val="accent1">
                        <a:tint val="40000"/>
                        <a:alpha val="72000"/>
                      </a:schemeClr>
                    </a:solidFill>
                  </a:tcPr>
                </a:tc>
                <a:extLst>
                  <a:ext uri="{0D108BD9-81ED-4DB2-BD59-A6C34878D82A}">
                    <a16:rowId xmlns:a16="http://schemas.microsoft.com/office/drawing/2014/main" val="2308581402"/>
                  </a:ext>
                </a:extLst>
              </a:tr>
              <a:tr h="557103">
                <a:tc>
                  <a:txBody>
                    <a:bodyPr/>
                    <a:lstStyle/>
                    <a:p>
                      <a:pPr marL="0" marR="0" algn="ctr"/>
                      <a:r>
                        <a:rPr lang="en-US" sz="2000" b="0" dirty="0">
                          <a:solidFill>
                            <a:schemeClr val="tx2"/>
                          </a:solidFill>
                          <a:effectLst/>
                        </a:rPr>
                        <a:t>≥20,000 sqft.</a:t>
                      </a:r>
                      <a:endParaRPr lang="en-US" sz="2000" b="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B0C5C3"/>
                    </a:solidFill>
                  </a:tcPr>
                </a:tc>
                <a:tc>
                  <a:txBody>
                    <a:bodyPr/>
                    <a:lstStyle/>
                    <a:p>
                      <a:pPr marL="0" marR="0" algn="ctr"/>
                      <a:r>
                        <a:rPr lang="en-US" sz="2000" dirty="0">
                          <a:effectLst/>
                        </a:rPr>
                        <a:t>70 x SBF </a:t>
                      </a:r>
                      <a:r>
                        <a:rPr lang="en-US" sz="2000" i="1" dirty="0">
                          <a:effectLst/>
                        </a:rPr>
                        <a:t>(min. 140 ft)</a:t>
                      </a:r>
                      <a:endParaRPr lang="en-US" sz="2000"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chemeClr val="accent1">
                        <a:tint val="20000"/>
                        <a:alpha val="72000"/>
                      </a:schemeClr>
                    </a:solidFill>
                  </a:tcPr>
                </a:tc>
                <a:extLst>
                  <a:ext uri="{0D108BD9-81ED-4DB2-BD59-A6C34878D82A}">
                    <a16:rowId xmlns:a16="http://schemas.microsoft.com/office/drawing/2014/main" val="4045686413"/>
                  </a:ext>
                </a:extLst>
              </a:tr>
              <a:tr h="557103">
                <a:tc>
                  <a:txBody>
                    <a:bodyPr/>
                    <a:lstStyle/>
                    <a:p>
                      <a:pPr marL="0" marR="0" algn="ctr"/>
                      <a:r>
                        <a:rPr lang="en-US" sz="2000" b="0" dirty="0">
                          <a:solidFill>
                            <a:schemeClr val="tx2"/>
                          </a:solidFill>
                          <a:effectLst/>
                        </a:rPr>
                        <a:t>≥40,000 sqft.</a:t>
                      </a:r>
                      <a:endParaRPr lang="en-US" sz="2000" b="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B0C5C3"/>
                    </a:solidFill>
                  </a:tcPr>
                </a:tc>
                <a:tc>
                  <a:txBody>
                    <a:bodyPr/>
                    <a:lstStyle/>
                    <a:p>
                      <a:pPr marL="0" marR="0" algn="ctr"/>
                      <a:r>
                        <a:rPr lang="en-US" sz="2000" dirty="0">
                          <a:effectLst/>
                        </a:rPr>
                        <a:t>75 x SBF </a:t>
                      </a:r>
                      <a:r>
                        <a:rPr lang="en-US" sz="2000" i="1" dirty="0">
                          <a:effectLst/>
                        </a:rPr>
                        <a:t>(min. 150 ft)</a:t>
                      </a:r>
                      <a:endParaRPr lang="en-US" sz="2000"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chemeClr val="accent1">
                        <a:tint val="40000"/>
                        <a:alpha val="72000"/>
                      </a:schemeClr>
                    </a:solidFill>
                  </a:tcPr>
                </a:tc>
                <a:extLst>
                  <a:ext uri="{0D108BD9-81ED-4DB2-BD59-A6C34878D82A}">
                    <a16:rowId xmlns:a16="http://schemas.microsoft.com/office/drawing/2014/main" val="4202311716"/>
                  </a:ext>
                </a:extLst>
              </a:tr>
              <a:tr h="557103">
                <a:tc>
                  <a:txBody>
                    <a:bodyPr/>
                    <a:lstStyle/>
                    <a:p>
                      <a:pPr marL="0" marR="0" algn="ctr"/>
                      <a:r>
                        <a:rPr lang="en-US" sz="2000" b="0" dirty="0">
                          <a:solidFill>
                            <a:schemeClr val="tx2"/>
                          </a:solidFill>
                          <a:effectLst/>
                        </a:rPr>
                        <a:t>≥60,000 sqft.</a:t>
                      </a:r>
                      <a:endParaRPr lang="en-US" sz="2000" b="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B0C5C3"/>
                    </a:solidFill>
                  </a:tcPr>
                </a:tc>
                <a:tc>
                  <a:txBody>
                    <a:bodyPr/>
                    <a:lstStyle/>
                    <a:p>
                      <a:pPr marL="0" marR="0" algn="ctr"/>
                      <a:r>
                        <a:rPr lang="en-US" sz="2000" dirty="0">
                          <a:effectLst/>
                        </a:rPr>
                        <a:t>80 x SBF </a:t>
                      </a:r>
                      <a:r>
                        <a:rPr lang="en-US" sz="2000" i="1" dirty="0">
                          <a:effectLst/>
                        </a:rPr>
                        <a:t>(min. 160 ft)</a:t>
                      </a:r>
                      <a:endParaRPr lang="en-US" sz="2000"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chemeClr val="accent1">
                        <a:tint val="20000"/>
                        <a:alpha val="72000"/>
                      </a:schemeClr>
                    </a:solidFill>
                  </a:tcPr>
                </a:tc>
                <a:extLst>
                  <a:ext uri="{0D108BD9-81ED-4DB2-BD59-A6C34878D82A}">
                    <a16:rowId xmlns:a16="http://schemas.microsoft.com/office/drawing/2014/main" val="3679775405"/>
                  </a:ext>
                </a:extLst>
              </a:tr>
              <a:tr h="557103">
                <a:tc>
                  <a:txBody>
                    <a:bodyPr/>
                    <a:lstStyle/>
                    <a:p>
                      <a:pPr marL="0" marR="0" algn="ctr"/>
                      <a:r>
                        <a:rPr lang="en-US" sz="2000" b="0" dirty="0">
                          <a:solidFill>
                            <a:schemeClr val="tx2"/>
                          </a:solidFill>
                          <a:effectLst/>
                        </a:rPr>
                        <a:t>≥80,000 sqft.</a:t>
                      </a:r>
                      <a:endParaRPr lang="en-US" sz="2000" b="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B0C5C3"/>
                    </a:solidFill>
                  </a:tcPr>
                </a:tc>
                <a:tc>
                  <a:txBody>
                    <a:bodyPr/>
                    <a:lstStyle/>
                    <a:p>
                      <a:pPr marL="0" marR="0" algn="ctr"/>
                      <a:r>
                        <a:rPr lang="en-US" sz="2000" dirty="0">
                          <a:effectLst/>
                        </a:rPr>
                        <a:t>85 x SBF </a:t>
                      </a:r>
                      <a:r>
                        <a:rPr lang="en-US" sz="2000" i="1" dirty="0">
                          <a:effectLst/>
                        </a:rPr>
                        <a:t>(min. 170 ft)</a:t>
                      </a:r>
                      <a:endParaRPr lang="en-US" sz="2000"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chemeClr val="accent1">
                        <a:tint val="40000"/>
                        <a:alpha val="72000"/>
                      </a:schemeClr>
                    </a:solidFill>
                  </a:tcPr>
                </a:tc>
                <a:extLst>
                  <a:ext uri="{0D108BD9-81ED-4DB2-BD59-A6C34878D82A}">
                    <a16:rowId xmlns:a16="http://schemas.microsoft.com/office/drawing/2014/main" val="1874574407"/>
                  </a:ext>
                </a:extLst>
              </a:tr>
              <a:tr h="557103">
                <a:tc>
                  <a:txBody>
                    <a:bodyPr/>
                    <a:lstStyle/>
                    <a:p>
                      <a:pPr marL="0" marR="0" algn="ctr"/>
                      <a:r>
                        <a:rPr lang="en-US" sz="2000" b="0" dirty="0">
                          <a:solidFill>
                            <a:schemeClr val="tx2"/>
                          </a:solidFill>
                          <a:effectLst/>
                        </a:rPr>
                        <a:t>≥100,000 sqft.</a:t>
                      </a:r>
                      <a:endParaRPr lang="en-US" sz="2000" b="0" dirty="0">
                        <a:solidFill>
                          <a:schemeClr val="tx2"/>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rgbClr val="B0C5C3"/>
                    </a:solidFill>
                  </a:tcPr>
                </a:tc>
                <a:tc>
                  <a:txBody>
                    <a:bodyPr/>
                    <a:lstStyle/>
                    <a:p>
                      <a:pPr marL="0" marR="0" algn="ctr"/>
                      <a:r>
                        <a:rPr lang="en-US" sz="2000" dirty="0">
                          <a:effectLst/>
                        </a:rPr>
                        <a:t>90 x SBF </a:t>
                      </a:r>
                      <a:r>
                        <a:rPr lang="en-US" sz="2000" i="1" dirty="0">
                          <a:effectLst/>
                        </a:rPr>
                        <a:t>(min. 180 ft)</a:t>
                      </a:r>
                      <a:endParaRPr lang="en-US" sz="2000" i="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solidFill>
                      <a:schemeClr val="accent1">
                        <a:tint val="20000"/>
                        <a:alpha val="72000"/>
                      </a:schemeClr>
                    </a:solidFill>
                  </a:tcPr>
                </a:tc>
                <a:extLst>
                  <a:ext uri="{0D108BD9-81ED-4DB2-BD59-A6C34878D82A}">
                    <a16:rowId xmlns:a16="http://schemas.microsoft.com/office/drawing/2014/main" val="524583299"/>
                  </a:ext>
                </a:extLst>
              </a:tr>
            </a:tbl>
          </a:graphicData>
        </a:graphic>
      </p:graphicFrame>
      <p:cxnSp>
        <p:nvCxnSpPr>
          <p:cNvPr id="8" name="Straight Connector 7">
            <a:extLst>
              <a:ext uri="{FF2B5EF4-FFF2-40B4-BE49-F238E27FC236}">
                <a16:creationId xmlns:a16="http://schemas.microsoft.com/office/drawing/2014/main" id="{BDFF117E-DCD8-9F93-C163-A38EAB74E1E1}"/>
              </a:ext>
            </a:extLst>
          </p:cNvPr>
          <p:cNvCxnSpPr>
            <a:cxnSpLocks/>
          </p:cNvCxnSpPr>
          <p:nvPr/>
        </p:nvCxnSpPr>
        <p:spPr>
          <a:xfrm>
            <a:off x="7091507" y="1401341"/>
            <a:ext cx="0" cy="4495756"/>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71433F7-A13B-DCD1-169B-FB89DB29D9BC}"/>
              </a:ext>
            </a:extLst>
          </p:cNvPr>
          <p:cNvCxnSpPr>
            <a:cxnSpLocks/>
          </p:cNvCxnSpPr>
          <p:nvPr/>
        </p:nvCxnSpPr>
        <p:spPr>
          <a:xfrm>
            <a:off x="7092053" y="1920138"/>
            <a:ext cx="600075"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5A3EC978-4705-81B3-B6F7-B9674D7871F6}"/>
              </a:ext>
            </a:extLst>
          </p:cNvPr>
          <p:cNvCxnSpPr>
            <a:cxnSpLocks/>
          </p:cNvCxnSpPr>
          <p:nvPr/>
        </p:nvCxnSpPr>
        <p:spPr>
          <a:xfrm flipV="1">
            <a:off x="7088747" y="2540766"/>
            <a:ext cx="1409244" cy="1098"/>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6E4E50C-EF37-49B0-6055-967E07EF16FE}"/>
              </a:ext>
            </a:extLst>
          </p:cNvPr>
          <p:cNvCxnSpPr>
            <a:cxnSpLocks/>
          </p:cNvCxnSpPr>
          <p:nvPr/>
        </p:nvCxnSpPr>
        <p:spPr>
          <a:xfrm>
            <a:off x="7088747" y="3690939"/>
            <a:ext cx="1040695" cy="865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F37E53E-BDCF-E735-7297-128FBF9BE73E}"/>
              </a:ext>
            </a:extLst>
          </p:cNvPr>
          <p:cNvCxnSpPr>
            <a:cxnSpLocks/>
          </p:cNvCxnSpPr>
          <p:nvPr/>
        </p:nvCxnSpPr>
        <p:spPr>
          <a:xfrm flipV="1">
            <a:off x="7096541" y="5420238"/>
            <a:ext cx="1690435" cy="13005"/>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6A2E8F1-C0E5-8826-7AA9-448AB7503263}"/>
              </a:ext>
            </a:extLst>
          </p:cNvPr>
          <p:cNvCxnSpPr>
            <a:cxnSpLocks/>
          </p:cNvCxnSpPr>
          <p:nvPr/>
        </p:nvCxnSpPr>
        <p:spPr>
          <a:xfrm>
            <a:off x="7096541" y="4634201"/>
            <a:ext cx="829028"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3A35B635-57FE-5D4D-12AC-76EE645D58C6}"/>
              </a:ext>
            </a:extLst>
          </p:cNvPr>
          <p:cNvCxnSpPr>
            <a:cxnSpLocks/>
          </p:cNvCxnSpPr>
          <p:nvPr/>
        </p:nvCxnSpPr>
        <p:spPr>
          <a:xfrm>
            <a:off x="7113852" y="3082767"/>
            <a:ext cx="2095500"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EB47F91B-AD28-A134-AA0E-F56EC08CC18E}"/>
              </a:ext>
            </a:extLst>
          </p:cNvPr>
          <p:cNvSpPr/>
          <p:nvPr/>
        </p:nvSpPr>
        <p:spPr>
          <a:xfrm rot="5400000">
            <a:off x="7877947" y="3468595"/>
            <a:ext cx="2982180" cy="2024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glow rad="101600">
                    <a:schemeClr val="bg1">
                      <a:alpha val="60000"/>
                    </a:schemeClr>
                  </a:glow>
                </a:effectLst>
              </a:rPr>
              <a:t>Maximum setback &amp; OEA</a:t>
            </a:r>
          </a:p>
        </p:txBody>
      </p:sp>
      <p:grpSp>
        <p:nvGrpSpPr>
          <p:cNvPr id="93" name="Group 92">
            <a:extLst>
              <a:ext uri="{FF2B5EF4-FFF2-40B4-BE49-F238E27FC236}">
                <a16:creationId xmlns:a16="http://schemas.microsoft.com/office/drawing/2014/main" id="{45DAEF18-C198-74EF-013A-C59735EFFB2B}"/>
              </a:ext>
            </a:extLst>
          </p:cNvPr>
          <p:cNvGrpSpPr/>
          <p:nvPr/>
        </p:nvGrpSpPr>
        <p:grpSpPr>
          <a:xfrm rot="16200000">
            <a:off x="9610330" y="3292036"/>
            <a:ext cx="2320022" cy="795894"/>
            <a:chOff x="5281282" y="5543049"/>
            <a:chExt cx="2320022" cy="795894"/>
          </a:xfrm>
          <a:effectLst>
            <a:outerShdw blurRad="50800" dist="38100" algn="l" rotWithShape="0">
              <a:prstClr val="black">
                <a:alpha val="40000"/>
              </a:prstClr>
            </a:outerShdw>
          </a:effectLst>
        </p:grpSpPr>
        <p:sp>
          <p:nvSpPr>
            <p:cNvPr id="85" name="Rectangle 84">
              <a:extLst>
                <a:ext uri="{FF2B5EF4-FFF2-40B4-BE49-F238E27FC236}">
                  <a16:creationId xmlns:a16="http://schemas.microsoft.com/office/drawing/2014/main" id="{A94E8E50-43C7-576B-C92D-CC46B084E561}"/>
                </a:ext>
              </a:extLst>
            </p:cNvPr>
            <p:cNvSpPr/>
            <p:nvPr/>
          </p:nvSpPr>
          <p:spPr>
            <a:xfrm>
              <a:off x="5281282" y="5546076"/>
              <a:ext cx="2316517" cy="389879"/>
            </a:xfrm>
            <a:prstGeom prst="rect">
              <a:avLst/>
            </a:prstGeom>
            <a:pattFill prst="shingle">
              <a:fgClr>
                <a:schemeClr val="tx1"/>
              </a:fgClr>
              <a:bgClr>
                <a:srgbClr val="FFD653"/>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B4E3628F-6D82-3A3E-2761-FF7C032FF405}"/>
                </a:ext>
              </a:extLst>
            </p:cNvPr>
            <p:cNvSpPr/>
            <p:nvPr/>
          </p:nvSpPr>
          <p:spPr>
            <a:xfrm>
              <a:off x="5284787" y="5940601"/>
              <a:ext cx="2316517" cy="389879"/>
            </a:xfrm>
            <a:prstGeom prst="rect">
              <a:avLst/>
            </a:prstGeom>
            <a:pattFill prst="shingle">
              <a:fgClr>
                <a:schemeClr val="tx1"/>
              </a:fgClr>
              <a:bgClr>
                <a:srgbClr val="CC9900"/>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Isosceles Triangle 90">
              <a:extLst>
                <a:ext uri="{FF2B5EF4-FFF2-40B4-BE49-F238E27FC236}">
                  <a16:creationId xmlns:a16="http://schemas.microsoft.com/office/drawing/2014/main" id="{423AE211-1A46-DB74-E1FA-BEE81E75192C}"/>
                </a:ext>
              </a:extLst>
            </p:cNvPr>
            <p:cNvSpPr/>
            <p:nvPr/>
          </p:nvSpPr>
          <p:spPr>
            <a:xfrm rot="5400000">
              <a:off x="5107386" y="5752715"/>
              <a:ext cx="741225" cy="393433"/>
            </a:xfrm>
            <a:prstGeom prst="triangle">
              <a:avLst/>
            </a:prstGeom>
            <a:pattFill prst="shingle">
              <a:fgClr>
                <a:schemeClr val="tx1"/>
              </a:fgClr>
              <a:bgClr>
                <a:srgbClr val="FFC000"/>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Isosceles Triangle 91">
              <a:extLst>
                <a:ext uri="{FF2B5EF4-FFF2-40B4-BE49-F238E27FC236}">
                  <a16:creationId xmlns:a16="http://schemas.microsoft.com/office/drawing/2014/main" id="{077E6387-8685-CA05-CBB7-9C02DF2B63E8}"/>
                </a:ext>
              </a:extLst>
            </p:cNvPr>
            <p:cNvSpPr/>
            <p:nvPr/>
          </p:nvSpPr>
          <p:spPr>
            <a:xfrm rot="16200000">
              <a:off x="6999497" y="5744279"/>
              <a:ext cx="795894" cy="393433"/>
            </a:xfrm>
            <a:prstGeom prst="triangle">
              <a:avLst/>
            </a:prstGeom>
            <a:pattFill prst="shingle">
              <a:fgClr>
                <a:schemeClr val="tx1"/>
              </a:fgClr>
              <a:bgClr>
                <a:srgbClr val="FFC000"/>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a:extLst>
              <a:ext uri="{FF2B5EF4-FFF2-40B4-BE49-F238E27FC236}">
                <a16:creationId xmlns:a16="http://schemas.microsoft.com/office/drawing/2014/main" id="{6CF8C864-320E-8178-1762-8BB56C9D4B1E}"/>
              </a:ext>
            </a:extLst>
          </p:cNvPr>
          <p:cNvGrpSpPr/>
          <p:nvPr/>
        </p:nvGrpSpPr>
        <p:grpSpPr>
          <a:xfrm>
            <a:off x="7681326" y="1221259"/>
            <a:ext cx="1569514" cy="4813178"/>
            <a:chOff x="8736163" y="1339273"/>
            <a:chExt cx="1569514" cy="4813178"/>
          </a:xfrm>
        </p:grpSpPr>
        <p:cxnSp>
          <p:nvCxnSpPr>
            <p:cNvPr id="11" name="Straight Connector 10">
              <a:extLst>
                <a:ext uri="{FF2B5EF4-FFF2-40B4-BE49-F238E27FC236}">
                  <a16:creationId xmlns:a16="http://schemas.microsoft.com/office/drawing/2014/main" id="{F4F138E1-0AAC-A493-8A22-753E75EB95D6}"/>
                </a:ext>
              </a:extLst>
            </p:cNvPr>
            <p:cNvCxnSpPr>
              <a:cxnSpLocks/>
            </p:cNvCxnSpPr>
            <p:nvPr/>
          </p:nvCxnSpPr>
          <p:spPr>
            <a:xfrm>
              <a:off x="8736163" y="1339273"/>
              <a:ext cx="21605" cy="4813178"/>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04578AE6-1F86-DEB1-628B-F9C8FD11C461}"/>
                </a:ext>
              </a:extLst>
            </p:cNvPr>
            <p:cNvCxnSpPr>
              <a:cxnSpLocks/>
            </p:cNvCxnSpPr>
            <p:nvPr/>
          </p:nvCxnSpPr>
          <p:spPr>
            <a:xfrm>
              <a:off x="8957293" y="1339273"/>
              <a:ext cx="21605" cy="4813178"/>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8D200566-BA1A-DB38-719F-EC71DA4D277E}"/>
                </a:ext>
              </a:extLst>
            </p:cNvPr>
            <p:cNvCxnSpPr>
              <a:cxnSpLocks/>
            </p:cNvCxnSpPr>
            <p:nvPr/>
          </p:nvCxnSpPr>
          <p:spPr>
            <a:xfrm>
              <a:off x="9178423" y="1339273"/>
              <a:ext cx="21605" cy="4813178"/>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A67E7E4E-128F-AD4C-2358-B6B671908FFD}"/>
                </a:ext>
              </a:extLst>
            </p:cNvPr>
            <p:cNvCxnSpPr>
              <a:cxnSpLocks/>
            </p:cNvCxnSpPr>
            <p:nvPr/>
          </p:nvCxnSpPr>
          <p:spPr>
            <a:xfrm>
              <a:off x="9399553" y="1339273"/>
              <a:ext cx="21605" cy="4813178"/>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2DECC872-D678-8F23-4550-1306628C0267}"/>
                </a:ext>
              </a:extLst>
            </p:cNvPr>
            <p:cNvCxnSpPr>
              <a:cxnSpLocks/>
            </p:cNvCxnSpPr>
            <p:nvPr/>
          </p:nvCxnSpPr>
          <p:spPr>
            <a:xfrm>
              <a:off x="9620683" y="1339273"/>
              <a:ext cx="21605" cy="4813178"/>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BC5477A4-8501-390E-E385-7FA5DED86B69}"/>
                </a:ext>
              </a:extLst>
            </p:cNvPr>
            <p:cNvCxnSpPr>
              <a:cxnSpLocks/>
            </p:cNvCxnSpPr>
            <p:nvPr/>
          </p:nvCxnSpPr>
          <p:spPr>
            <a:xfrm>
              <a:off x="9841813" y="1339273"/>
              <a:ext cx="21605" cy="4813178"/>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1EE9218E-BAA8-94AF-6B5C-A02EFDD88788}"/>
                </a:ext>
              </a:extLst>
            </p:cNvPr>
            <p:cNvCxnSpPr>
              <a:cxnSpLocks/>
            </p:cNvCxnSpPr>
            <p:nvPr/>
          </p:nvCxnSpPr>
          <p:spPr>
            <a:xfrm>
              <a:off x="10062943" y="1339273"/>
              <a:ext cx="21605" cy="4813178"/>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97A42531-E6EE-4062-7A09-B4FE741750D2}"/>
                </a:ext>
              </a:extLst>
            </p:cNvPr>
            <p:cNvCxnSpPr>
              <a:cxnSpLocks/>
            </p:cNvCxnSpPr>
            <p:nvPr/>
          </p:nvCxnSpPr>
          <p:spPr>
            <a:xfrm>
              <a:off x="10284072" y="1339273"/>
              <a:ext cx="21605" cy="4813178"/>
            </a:xfrm>
            <a:prstGeom prst="line">
              <a:avLst/>
            </a:prstGeom>
            <a:ln>
              <a:solidFill>
                <a:schemeClr val="tx1">
                  <a:lumMod val="65000"/>
                  <a:lumOff val="35000"/>
                </a:schemeClr>
              </a:solidFill>
              <a:prstDash val="dash"/>
            </a:ln>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E2B28850-431D-F5A7-F0EB-F5FE5F6C6991}"/>
              </a:ext>
            </a:extLst>
          </p:cNvPr>
          <p:cNvGrpSpPr/>
          <p:nvPr/>
        </p:nvGrpSpPr>
        <p:grpSpPr>
          <a:xfrm rot="16200000">
            <a:off x="8832628" y="5053728"/>
            <a:ext cx="760915" cy="761408"/>
            <a:chOff x="5212411" y="4716212"/>
            <a:chExt cx="760915" cy="761408"/>
          </a:xfrm>
          <a:effectLst>
            <a:outerShdw blurRad="50800" dist="38100" algn="l" rotWithShape="0">
              <a:prstClr val="black">
                <a:alpha val="40000"/>
              </a:prstClr>
            </a:outerShdw>
          </a:effectLst>
        </p:grpSpPr>
        <p:sp>
          <p:nvSpPr>
            <p:cNvPr id="73" name="Isosceles Triangle 72">
              <a:extLst>
                <a:ext uri="{FF2B5EF4-FFF2-40B4-BE49-F238E27FC236}">
                  <a16:creationId xmlns:a16="http://schemas.microsoft.com/office/drawing/2014/main" id="{59700343-6989-440E-5959-568B87F4EE46}"/>
                </a:ext>
              </a:extLst>
            </p:cNvPr>
            <p:cNvSpPr/>
            <p:nvPr/>
          </p:nvSpPr>
          <p:spPr>
            <a:xfrm rot="16200000">
              <a:off x="5419583" y="4914470"/>
              <a:ext cx="741223" cy="366263"/>
            </a:xfrm>
            <a:prstGeom prst="triangle">
              <a:avLst/>
            </a:prstGeom>
            <a:pattFill prst="shingle">
              <a:fgClr>
                <a:schemeClr val="tx1"/>
              </a:fgClr>
              <a:bgClr>
                <a:schemeClr val="accent6">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a:extLst>
                <a:ext uri="{FF2B5EF4-FFF2-40B4-BE49-F238E27FC236}">
                  <a16:creationId xmlns:a16="http://schemas.microsoft.com/office/drawing/2014/main" id="{57FE4831-FA2D-692C-AD68-5A77EA9E8B41}"/>
                </a:ext>
              </a:extLst>
            </p:cNvPr>
            <p:cNvSpPr/>
            <p:nvPr/>
          </p:nvSpPr>
          <p:spPr>
            <a:xfrm>
              <a:off x="5220645" y="5084187"/>
              <a:ext cx="741223" cy="393433"/>
            </a:xfrm>
            <a:prstGeom prst="triangle">
              <a:avLst/>
            </a:prstGeom>
            <a:pattFill prst="shingle">
              <a:fgClr>
                <a:schemeClr val="tx1"/>
              </a:fgClr>
              <a:bgClr>
                <a:schemeClr val="accent6">
                  <a:lumMod val="75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Isosceles Triangle 71">
              <a:extLst>
                <a:ext uri="{FF2B5EF4-FFF2-40B4-BE49-F238E27FC236}">
                  <a16:creationId xmlns:a16="http://schemas.microsoft.com/office/drawing/2014/main" id="{E265CFBA-ACCC-B43D-FD8A-C6BD9858BE05}"/>
                </a:ext>
              </a:extLst>
            </p:cNvPr>
            <p:cNvSpPr/>
            <p:nvPr/>
          </p:nvSpPr>
          <p:spPr>
            <a:xfrm rot="5400000">
              <a:off x="5038516" y="4895105"/>
              <a:ext cx="741223" cy="393433"/>
            </a:xfrm>
            <a:prstGeom prst="triangle">
              <a:avLst/>
            </a:prstGeom>
            <a:pattFill prst="shingle">
              <a:fgClr>
                <a:schemeClr val="tx1"/>
              </a:fgClr>
              <a:bgClr>
                <a:schemeClr val="accent6">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Isosceles Triangle 73">
              <a:extLst>
                <a:ext uri="{FF2B5EF4-FFF2-40B4-BE49-F238E27FC236}">
                  <a16:creationId xmlns:a16="http://schemas.microsoft.com/office/drawing/2014/main" id="{ED29F01C-D4F4-77D9-8988-D055A72C7A6D}"/>
                </a:ext>
              </a:extLst>
            </p:cNvPr>
            <p:cNvSpPr/>
            <p:nvPr/>
          </p:nvSpPr>
          <p:spPr>
            <a:xfrm rot="10800000">
              <a:off x="5223445" y="4716212"/>
              <a:ext cx="741223" cy="393433"/>
            </a:xfrm>
            <a:prstGeom prst="triangle">
              <a:avLst/>
            </a:prstGeom>
            <a:pattFill prst="shingle">
              <a:fgClr>
                <a:schemeClr val="tx1"/>
              </a:fgClr>
              <a:bgClr>
                <a:schemeClr val="accent6">
                  <a:lumMod val="40000"/>
                  <a:lumOff val="6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a:extLst>
              <a:ext uri="{FF2B5EF4-FFF2-40B4-BE49-F238E27FC236}">
                <a16:creationId xmlns:a16="http://schemas.microsoft.com/office/drawing/2014/main" id="{BFB01D15-ECF5-4183-66F0-338F2E873E5E}"/>
              </a:ext>
            </a:extLst>
          </p:cNvPr>
          <p:cNvGrpSpPr/>
          <p:nvPr/>
        </p:nvGrpSpPr>
        <p:grpSpPr>
          <a:xfrm rot="16200000">
            <a:off x="8553033" y="2050345"/>
            <a:ext cx="673603" cy="576105"/>
            <a:chOff x="5212411" y="4716212"/>
            <a:chExt cx="760915" cy="761408"/>
          </a:xfrm>
          <a:effectLst>
            <a:outerShdw blurRad="50800" dist="38100" algn="l" rotWithShape="0">
              <a:prstClr val="black">
                <a:alpha val="40000"/>
              </a:prstClr>
            </a:outerShdw>
          </a:effectLst>
        </p:grpSpPr>
        <p:sp>
          <p:nvSpPr>
            <p:cNvPr id="110" name="Isosceles Triangle 109">
              <a:extLst>
                <a:ext uri="{FF2B5EF4-FFF2-40B4-BE49-F238E27FC236}">
                  <a16:creationId xmlns:a16="http://schemas.microsoft.com/office/drawing/2014/main" id="{6FF2BF41-10E9-53A0-DFA3-77E5EF748525}"/>
                </a:ext>
              </a:extLst>
            </p:cNvPr>
            <p:cNvSpPr/>
            <p:nvPr/>
          </p:nvSpPr>
          <p:spPr>
            <a:xfrm rot="16200000">
              <a:off x="5419583" y="4914470"/>
              <a:ext cx="741223" cy="366263"/>
            </a:xfrm>
            <a:prstGeom prst="triangle">
              <a:avLst/>
            </a:prstGeom>
            <a:pattFill prst="shingle">
              <a:fgClr>
                <a:schemeClr val="tx1"/>
              </a:fgClr>
              <a:bgClr>
                <a:schemeClr val="accent6">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a16="http://schemas.microsoft.com/office/drawing/2014/main" id="{3F5CB0E0-7669-6BF2-31D5-2F563D16AF7B}"/>
                </a:ext>
              </a:extLst>
            </p:cNvPr>
            <p:cNvSpPr/>
            <p:nvPr/>
          </p:nvSpPr>
          <p:spPr>
            <a:xfrm>
              <a:off x="5220645" y="5084187"/>
              <a:ext cx="741223" cy="393433"/>
            </a:xfrm>
            <a:prstGeom prst="triangle">
              <a:avLst/>
            </a:prstGeom>
            <a:pattFill prst="shingle">
              <a:fgClr>
                <a:schemeClr val="tx1"/>
              </a:fgClr>
              <a:bgClr>
                <a:schemeClr val="accent6">
                  <a:lumMod val="75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Isosceles Triangle 111">
              <a:extLst>
                <a:ext uri="{FF2B5EF4-FFF2-40B4-BE49-F238E27FC236}">
                  <a16:creationId xmlns:a16="http://schemas.microsoft.com/office/drawing/2014/main" id="{9035B5A0-5264-CF37-B819-812F3CD5A8C1}"/>
                </a:ext>
              </a:extLst>
            </p:cNvPr>
            <p:cNvSpPr/>
            <p:nvPr/>
          </p:nvSpPr>
          <p:spPr>
            <a:xfrm rot="5400000">
              <a:off x="5038516" y="4895105"/>
              <a:ext cx="741223" cy="393433"/>
            </a:xfrm>
            <a:prstGeom prst="triangle">
              <a:avLst/>
            </a:prstGeom>
            <a:pattFill prst="shingle">
              <a:fgClr>
                <a:schemeClr val="tx1"/>
              </a:fgClr>
              <a:bgClr>
                <a:schemeClr val="accent6">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Isosceles Triangle 112">
              <a:extLst>
                <a:ext uri="{FF2B5EF4-FFF2-40B4-BE49-F238E27FC236}">
                  <a16:creationId xmlns:a16="http://schemas.microsoft.com/office/drawing/2014/main" id="{024CA7DA-AC3C-537D-D37E-FC628BEDBB63}"/>
                </a:ext>
              </a:extLst>
            </p:cNvPr>
            <p:cNvSpPr/>
            <p:nvPr/>
          </p:nvSpPr>
          <p:spPr>
            <a:xfrm rot="10800000">
              <a:off x="5223445" y="4716212"/>
              <a:ext cx="741223" cy="393433"/>
            </a:xfrm>
            <a:prstGeom prst="triangle">
              <a:avLst/>
            </a:prstGeom>
            <a:pattFill prst="shingle">
              <a:fgClr>
                <a:schemeClr val="tx1"/>
              </a:fgClr>
              <a:bgClr>
                <a:schemeClr val="accent6">
                  <a:lumMod val="40000"/>
                  <a:lumOff val="6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id="{5F5FDA92-5A07-8BC8-01D1-8E4D5DA642C9}"/>
              </a:ext>
            </a:extLst>
          </p:cNvPr>
          <p:cNvGrpSpPr/>
          <p:nvPr/>
        </p:nvGrpSpPr>
        <p:grpSpPr>
          <a:xfrm rot="16200000">
            <a:off x="8167158" y="3459770"/>
            <a:ext cx="460059" cy="471171"/>
            <a:chOff x="5435266" y="3428999"/>
            <a:chExt cx="460059" cy="471171"/>
          </a:xfrm>
          <a:effectLst>
            <a:outerShdw blurRad="50800" dist="38100" algn="l" rotWithShape="0">
              <a:prstClr val="black">
                <a:alpha val="40000"/>
              </a:prstClr>
            </a:outerShdw>
          </a:effectLst>
        </p:grpSpPr>
        <p:sp>
          <p:nvSpPr>
            <p:cNvPr id="41" name="Isosceles Triangle 40">
              <a:extLst>
                <a:ext uri="{FF2B5EF4-FFF2-40B4-BE49-F238E27FC236}">
                  <a16:creationId xmlns:a16="http://schemas.microsoft.com/office/drawing/2014/main" id="{66C03C43-66D0-FA8C-D97C-568672BF7C90}"/>
                </a:ext>
              </a:extLst>
            </p:cNvPr>
            <p:cNvSpPr/>
            <p:nvPr/>
          </p:nvSpPr>
          <p:spPr>
            <a:xfrm>
              <a:off x="5437665" y="3664769"/>
              <a:ext cx="446774" cy="235401"/>
            </a:xfrm>
            <a:prstGeom prst="triangle">
              <a:avLst/>
            </a:prstGeom>
            <a:pattFill prst="shingle">
              <a:fgClr>
                <a:schemeClr val="tx1"/>
              </a:fgClr>
              <a:bgClr>
                <a:schemeClr val="accent5">
                  <a:lumMod val="75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07BD6B68-D896-34BD-7B78-EFFE58AE02BF}"/>
                </a:ext>
              </a:extLst>
            </p:cNvPr>
            <p:cNvGrpSpPr/>
            <p:nvPr/>
          </p:nvGrpSpPr>
          <p:grpSpPr>
            <a:xfrm>
              <a:off x="5435266" y="3428999"/>
              <a:ext cx="460059" cy="458009"/>
              <a:chOff x="5435266" y="3428999"/>
              <a:chExt cx="460059" cy="458009"/>
            </a:xfrm>
          </p:grpSpPr>
          <p:grpSp>
            <p:nvGrpSpPr>
              <p:cNvPr id="89" name="Group 88">
                <a:extLst>
                  <a:ext uri="{FF2B5EF4-FFF2-40B4-BE49-F238E27FC236}">
                    <a16:creationId xmlns:a16="http://schemas.microsoft.com/office/drawing/2014/main" id="{49590269-8FB3-0983-FD49-683C00B0E2A3}"/>
                  </a:ext>
                </a:extLst>
              </p:cNvPr>
              <p:cNvGrpSpPr/>
              <p:nvPr/>
            </p:nvGrpSpPr>
            <p:grpSpPr>
              <a:xfrm>
                <a:off x="5435266" y="3428999"/>
                <a:ext cx="449173" cy="458009"/>
                <a:chOff x="5435266" y="3428999"/>
                <a:chExt cx="449173" cy="458009"/>
              </a:xfrm>
            </p:grpSpPr>
            <p:sp>
              <p:nvSpPr>
                <p:cNvPr id="42" name="Isosceles Triangle 41">
                  <a:extLst>
                    <a:ext uri="{FF2B5EF4-FFF2-40B4-BE49-F238E27FC236}">
                      <a16:creationId xmlns:a16="http://schemas.microsoft.com/office/drawing/2014/main" id="{9E7B16D4-BFBD-226A-3F1F-54062C5E9272}"/>
                    </a:ext>
                  </a:extLst>
                </p:cNvPr>
                <p:cNvSpPr/>
                <p:nvPr/>
              </p:nvSpPr>
              <p:spPr>
                <a:xfrm rot="10800000">
                  <a:off x="5437665" y="3428999"/>
                  <a:ext cx="446774" cy="235401"/>
                </a:xfrm>
                <a:prstGeom prst="triangle">
                  <a:avLst/>
                </a:prstGeom>
                <a:pattFill prst="shingle">
                  <a:fgClr>
                    <a:schemeClr val="tx1"/>
                  </a:fgClr>
                  <a:bgClr>
                    <a:schemeClr val="accent5">
                      <a:lumMod val="40000"/>
                      <a:lumOff val="6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a:extLst>
                    <a:ext uri="{FF2B5EF4-FFF2-40B4-BE49-F238E27FC236}">
                      <a16:creationId xmlns:a16="http://schemas.microsoft.com/office/drawing/2014/main" id="{2FCEC14F-AD67-B0BE-BAF3-CC5ED37290C6}"/>
                    </a:ext>
                  </a:extLst>
                </p:cNvPr>
                <p:cNvSpPr/>
                <p:nvPr/>
              </p:nvSpPr>
              <p:spPr>
                <a:xfrm rot="5400000">
                  <a:off x="5329580" y="3545920"/>
                  <a:ext cx="446774" cy="235401"/>
                </a:xfrm>
                <a:prstGeom prst="triangle">
                  <a:avLst/>
                </a:prstGeom>
                <a:pattFill prst="shingle">
                  <a:fgClr>
                    <a:schemeClr val="tx1"/>
                  </a:fgClr>
                  <a:bgClr>
                    <a:schemeClr val="accent5">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Isosceles Triangle 43">
                <a:extLst>
                  <a:ext uri="{FF2B5EF4-FFF2-40B4-BE49-F238E27FC236}">
                    <a16:creationId xmlns:a16="http://schemas.microsoft.com/office/drawing/2014/main" id="{29786E9C-BF45-9C3A-8B1B-B76F550CAA15}"/>
                  </a:ext>
                </a:extLst>
              </p:cNvPr>
              <p:cNvSpPr/>
              <p:nvPr/>
            </p:nvSpPr>
            <p:spPr>
              <a:xfrm rot="16200000">
                <a:off x="5554238" y="3545919"/>
                <a:ext cx="446774" cy="235401"/>
              </a:xfrm>
              <a:prstGeom prst="triangle">
                <a:avLst/>
              </a:prstGeom>
              <a:pattFill prst="shingle">
                <a:fgClr>
                  <a:schemeClr val="tx1"/>
                </a:fgClr>
                <a:bgClr>
                  <a:schemeClr val="accent5">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2" name="Group 101">
            <a:extLst>
              <a:ext uri="{FF2B5EF4-FFF2-40B4-BE49-F238E27FC236}">
                <a16:creationId xmlns:a16="http://schemas.microsoft.com/office/drawing/2014/main" id="{5ABD971F-BCA5-AC5B-DCD2-59C0246435F7}"/>
              </a:ext>
            </a:extLst>
          </p:cNvPr>
          <p:cNvGrpSpPr/>
          <p:nvPr/>
        </p:nvGrpSpPr>
        <p:grpSpPr>
          <a:xfrm rot="16200000">
            <a:off x="7719035" y="1473336"/>
            <a:ext cx="252387" cy="235402"/>
            <a:chOff x="5435266" y="3428999"/>
            <a:chExt cx="460059" cy="471171"/>
          </a:xfrm>
          <a:effectLst>
            <a:outerShdw blurRad="50800" dist="38100" algn="l" rotWithShape="0">
              <a:prstClr val="black">
                <a:alpha val="40000"/>
              </a:prstClr>
            </a:outerShdw>
          </a:effectLst>
        </p:grpSpPr>
        <p:sp>
          <p:nvSpPr>
            <p:cNvPr id="103" name="Isosceles Triangle 102">
              <a:extLst>
                <a:ext uri="{FF2B5EF4-FFF2-40B4-BE49-F238E27FC236}">
                  <a16:creationId xmlns:a16="http://schemas.microsoft.com/office/drawing/2014/main" id="{30761429-68DB-BE04-72D0-81CD0B67AD3D}"/>
                </a:ext>
              </a:extLst>
            </p:cNvPr>
            <p:cNvSpPr/>
            <p:nvPr/>
          </p:nvSpPr>
          <p:spPr>
            <a:xfrm>
              <a:off x="5437665" y="3664769"/>
              <a:ext cx="446774" cy="235401"/>
            </a:xfrm>
            <a:prstGeom prst="triangle">
              <a:avLst/>
            </a:prstGeom>
            <a:pattFill prst="shingle">
              <a:fgClr>
                <a:schemeClr val="tx1"/>
              </a:fgClr>
              <a:bgClr>
                <a:schemeClr val="accent5">
                  <a:lumMod val="75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a:extLst>
                <a:ext uri="{FF2B5EF4-FFF2-40B4-BE49-F238E27FC236}">
                  <a16:creationId xmlns:a16="http://schemas.microsoft.com/office/drawing/2014/main" id="{706AB428-65A6-871B-70CA-40B335C52570}"/>
                </a:ext>
              </a:extLst>
            </p:cNvPr>
            <p:cNvGrpSpPr/>
            <p:nvPr/>
          </p:nvGrpSpPr>
          <p:grpSpPr>
            <a:xfrm>
              <a:off x="5435266" y="3428999"/>
              <a:ext cx="460059" cy="458009"/>
              <a:chOff x="5435266" y="3428999"/>
              <a:chExt cx="460059" cy="458009"/>
            </a:xfrm>
          </p:grpSpPr>
          <p:grpSp>
            <p:nvGrpSpPr>
              <p:cNvPr id="105" name="Group 104">
                <a:extLst>
                  <a:ext uri="{FF2B5EF4-FFF2-40B4-BE49-F238E27FC236}">
                    <a16:creationId xmlns:a16="http://schemas.microsoft.com/office/drawing/2014/main" id="{2DFF5907-76C3-3D76-710C-FD663BE7FBDC}"/>
                  </a:ext>
                </a:extLst>
              </p:cNvPr>
              <p:cNvGrpSpPr/>
              <p:nvPr/>
            </p:nvGrpSpPr>
            <p:grpSpPr>
              <a:xfrm>
                <a:off x="5435266" y="3428999"/>
                <a:ext cx="449173" cy="458009"/>
                <a:chOff x="5435266" y="3428999"/>
                <a:chExt cx="449173" cy="458009"/>
              </a:xfrm>
            </p:grpSpPr>
            <p:sp>
              <p:nvSpPr>
                <p:cNvPr id="107" name="Isosceles Triangle 106">
                  <a:extLst>
                    <a:ext uri="{FF2B5EF4-FFF2-40B4-BE49-F238E27FC236}">
                      <a16:creationId xmlns:a16="http://schemas.microsoft.com/office/drawing/2014/main" id="{112DB09C-21E2-5F1F-5B94-BC9B9D53DF48}"/>
                    </a:ext>
                  </a:extLst>
                </p:cNvPr>
                <p:cNvSpPr/>
                <p:nvPr/>
              </p:nvSpPr>
              <p:spPr>
                <a:xfrm rot="10800000">
                  <a:off x="5437665" y="3428999"/>
                  <a:ext cx="446774" cy="235401"/>
                </a:xfrm>
                <a:prstGeom prst="triangle">
                  <a:avLst/>
                </a:prstGeom>
                <a:pattFill prst="shingle">
                  <a:fgClr>
                    <a:schemeClr val="tx1"/>
                  </a:fgClr>
                  <a:bgClr>
                    <a:schemeClr val="accent5">
                      <a:lumMod val="40000"/>
                      <a:lumOff val="6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Isosceles Triangle 107">
                  <a:extLst>
                    <a:ext uri="{FF2B5EF4-FFF2-40B4-BE49-F238E27FC236}">
                      <a16:creationId xmlns:a16="http://schemas.microsoft.com/office/drawing/2014/main" id="{06C034B7-3144-17CD-B8AA-862E2BF15261}"/>
                    </a:ext>
                  </a:extLst>
                </p:cNvPr>
                <p:cNvSpPr/>
                <p:nvPr/>
              </p:nvSpPr>
              <p:spPr>
                <a:xfrm rot="5400000">
                  <a:off x="5329580" y="3545920"/>
                  <a:ext cx="446774" cy="235401"/>
                </a:xfrm>
                <a:prstGeom prst="triangle">
                  <a:avLst/>
                </a:prstGeom>
                <a:pattFill prst="shingle">
                  <a:fgClr>
                    <a:schemeClr val="tx1"/>
                  </a:fgClr>
                  <a:bgClr>
                    <a:schemeClr val="accent5">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6" name="Isosceles Triangle 105">
                <a:extLst>
                  <a:ext uri="{FF2B5EF4-FFF2-40B4-BE49-F238E27FC236}">
                    <a16:creationId xmlns:a16="http://schemas.microsoft.com/office/drawing/2014/main" id="{DF91EABC-A83D-EF47-0A38-19ECEEA77260}"/>
                  </a:ext>
                </a:extLst>
              </p:cNvPr>
              <p:cNvSpPr/>
              <p:nvPr/>
            </p:nvSpPr>
            <p:spPr>
              <a:xfrm rot="16200000">
                <a:off x="5554238" y="3545919"/>
                <a:ext cx="446774" cy="235401"/>
              </a:xfrm>
              <a:prstGeom prst="triangle">
                <a:avLst/>
              </a:prstGeom>
              <a:pattFill prst="shingle">
                <a:fgClr>
                  <a:schemeClr val="tx1"/>
                </a:fgClr>
                <a:bgClr>
                  <a:schemeClr val="accent5">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29" name="Rectangle 128">
            <a:extLst>
              <a:ext uri="{FF2B5EF4-FFF2-40B4-BE49-F238E27FC236}">
                <a16:creationId xmlns:a16="http://schemas.microsoft.com/office/drawing/2014/main" id="{72667DB8-D440-9DA2-38A8-C4D6F3E52EC2}"/>
              </a:ext>
            </a:extLst>
          </p:cNvPr>
          <p:cNvSpPr/>
          <p:nvPr/>
        </p:nvSpPr>
        <p:spPr>
          <a:xfrm>
            <a:off x="9707432" y="823563"/>
            <a:ext cx="516739" cy="5710369"/>
          </a:xfrm>
          <a:prstGeom prst="rec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237EC42B-AD6F-D047-0E09-843016828EE8}"/>
              </a:ext>
            </a:extLst>
          </p:cNvPr>
          <p:cNvGrpSpPr/>
          <p:nvPr/>
        </p:nvGrpSpPr>
        <p:grpSpPr>
          <a:xfrm rot="16200000">
            <a:off x="7960980" y="4387490"/>
            <a:ext cx="371990" cy="367258"/>
            <a:chOff x="5435266" y="3428999"/>
            <a:chExt cx="460059" cy="471171"/>
          </a:xfrm>
          <a:effectLst>
            <a:outerShdw blurRad="50800" dist="38100" algn="l" rotWithShape="0">
              <a:prstClr val="black">
                <a:alpha val="40000"/>
              </a:prstClr>
            </a:outerShdw>
          </a:effectLst>
        </p:grpSpPr>
        <p:sp>
          <p:nvSpPr>
            <p:cNvPr id="96" name="Isosceles Triangle 95">
              <a:extLst>
                <a:ext uri="{FF2B5EF4-FFF2-40B4-BE49-F238E27FC236}">
                  <a16:creationId xmlns:a16="http://schemas.microsoft.com/office/drawing/2014/main" id="{AE668FB6-CD07-7BED-73A0-0874E1BEE065}"/>
                </a:ext>
              </a:extLst>
            </p:cNvPr>
            <p:cNvSpPr/>
            <p:nvPr/>
          </p:nvSpPr>
          <p:spPr>
            <a:xfrm>
              <a:off x="5437665" y="3664769"/>
              <a:ext cx="446774" cy="235401"/>
            </a:xfrm>
            <a:prstGeom prst="triangle">
              <a:avLst/>
            </a:prstGeom>
            <a:pattFill prst="shingle">
              <a:fgClr>
                <a:schemeClr val="tx1"/>
              </a:fgClr>
              <a:bgClr>
                <a:schemeClr val="accent5">
                  <a:lumMod val="75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77C3D868-1764-A813-B526-C9973BFB1AA0}"/>
                </a:ext>
              </a:extLst>
            </p:cNvPr>
            <p:cNvGrpSpPr/>
            <p:nvPr/>
          </p:nvGrpSpPr>
          <p:grpSpPr>
            <a:xfrm>
              <a:off x="5435266" y="3428999"/>
              <a:ext cx="460059" cy="458009"/>
              <a:chOff x="5435266" y="3428999"/>
              <a:chExt cx="460059" cy="458009"/>
            </a:xfrm>
          </p:grpSpPr>
          <p:grpSp>
            <p:nvGrpSpPr>
              <p:cNvPr id="98" name="Group 97">
                <a:extLst>
                  <a:ext uri="{FF2B5EF4-FFF2-40B4-BE49-F238E27FC236}">
                    <a16:creationId xmlns:a16="http://schemas.microsoft.com/office/drawing/2014/main" id="{9EBCDB35-2D3C-973A-AE99-C7F3D99C5A67}"/>
                  </a:ext>
                </a:extLst>
              </p:cNvPr>
              <p:cNvGrpSpPr/>
              <p:nvPr/>
            </p:nvGrpSpPr>
            <p:grpSpPr>
              <a:xfrm>
                <a:off x="5435266" y="3428999"/>
                <a:ext cx="449173" cy="458009"/>
                <a:chOff x="5435266" y="3428999"/>
                <a:chExt cx="449173" cy="458009"/>
              </a:xfrm>
            </p:grpSpPr>
            <p:sp>
              <p:nvSpPr>
                <p:cNvPr id="100" name="Isosceles Triangle 99">
                  <a:extLst>
                    <a:ext uri="{FF2B5EF4-FFF2-40B4-BE49-F238E27FC236}">
                      <a16:creationId xmlns:a16="http://schemas.microsoft.com/office/drawing/2014/main" id="{3E9E8011-5308-979B-44EA-1077FF8B7DC1}"/>
                    </a:ext>
                  </a:extLst>
                </p:cNvPr>
                <p:cNvSpPr/>
                <p:nvPr/>
              </p:nvSpPr>
              <p:spPr>
                <a:xfrm rot="10800000">
                  <a:off x="5437665" y="3428999"/>
                  <a:ext cx="446774" cy="235401"/>
                </a:xfrm>
                <a:prstGeom prst="triangle">
                  <a:avLst/>
                </a:prstGeom>
                <a:pattFill prst="shingle">
                  <a:fgClr>
                    <a:schemeClr val="tx1"/>
                  </a:fgClr>
                  <a:bgClr>
                    <a:schemeClr val="accent5">
                      <a:lumMod val="40000"/>
                      <a:lumOff val="6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Isosceles Triangle 100">
                  <a:extLst>
                    <a:ext uri="{FF2B5EF4-FFF2-40B4-BE49-F238E27FC236}">
                      <a16:creationId xmlns:a16="http://schemas.microsoft.com/office/drawing/2014/main" id="{0DD999B2-3560-F975-BB5A-5FA4859DF79A}"/>
                    </a:ext>
                  </a:extLst>
                </p:cNvPr>
                <p:cNvSpPr/>
                <p:nvPr/>
              </p:nvSpPr>
              <p:spPr>
                <a:xfrm rot="5400000">
                  <a:off x="5329580" y="3545920"/>
                  <a:ext cx="446774" cy="235401"/>
                </a:xfrm>
                <a:prstGeom prst="triangle">
                  <a:avLst/>
                </a:prstGeom>
                <a:pattFill prst="shingle">
                  <a:fgClr>
                    <a:schemeClr val="tx1"/>
                  </a:fgClr>
                  <a:bgClr>
                    <a:schemeClr val="accent5">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9" name="Isosceles Triangle 98">
                <a:extLst>
                  <a:ext uri="{FF2B5EF4-FFF2-40B4-BE49-F238E27FC236}">
                    <a16:creationId xmlns:a16="http://schemas.microsoft.com/office/drawing/2014/main" id="{5AF8703F-A0B1-5427-0D67-AFF1D1C948D9}"/>
                  </a:ext>
                </a:extLst>
              </p:cNvPr>
              <p:cNvSpPr/>
              <p:nvPr/>
            </p:nvSpPr>
            <p:spPr>
              <a:xfrm rot="16200000">
                <a:off x="5554238" y="3545919"/>
                <a:ext cx="446774" cy="235401"/>
              </a:xfrm>
              <a:prstGeom prst="triangle">
                <a:avLst/>
              </a:prstGeom>
              <a:pattFill prst="shingle">
                <a:fgClr>
                  <a:schemeClr val="tx1"/>
                </a:fgClr>
                <a:bgClr>
                  <a:schemeClr val="accent5">
                    <a:lumMod val="60000"/>
                    <a:lumOff val="40000"/>
                  </a:schemeClr>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38" name="Straight Connector 137">
            <a:extLst>
              <a:ext uri="{FF2B5EF4-FFF2-40B4-BE49-F238E27FC236}">
                <a16:creationId xmlns:a16="http://schemas.microsoft.com/office/drawing/2014/main" id="{7653BA36-C3DC-F9B9-8B64-266410956246}"/>
              </a:ext>
            </a:extLst>
          </p:cNvPr>
          <p:cNvCxnSpPr>
            <a:cxnSpLocks/>
          </p:cNvCxnSpPr>
          <p:nvPr/>
        </p:nvCxnSpPr>
        <p:spPr>
          <a:xfrm>
            <a:off x="9959245" y="972912"/>
            <a:ext cx="13910" cy="5383346"/>
          </a:xfrm>
          <a:prstGeom prst="line">
            <a:avLst/>
          </a:prstGeom>
          <a:ln>
            <a:solidFill>
              <a:schemeClr val="bg1"/>
            </a:solidFill>
            <a:prstDash val="lgDash"/>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98403ED5-B0FD-7F78-D936-8F70CA3FACEF}"/>
              </a:ext>
            </a:extLst>
          </p:cNvPr>
          <p:cNvSpPr/>
          <p:nvPr/>
        </p:nvSpPr>
        <p:spPr>
          <a:xfrm>
            <a:off x="-10137" y="6488662"/>
            <a:ext cx="12237960" cy="389879"/>
          </a:xfrm>
          <a:prstGeom prst="rect">
            <a:avLst/>
          </a:prstGeom>
          <a:solidFill>
            <a:srgbClr val="9B98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Image result for nc deq logo">
            <a:extLst>
              <a:ext uri="{FF2B5EF4-FFF2-40B4-BE49-F238E27FC236}">
                <a16:creationId xmlns:a16="http://schemas.microsoft.com/office/drawing/2014/main" id="{304F9505-B1D1-0929-6AB5-53EE8B243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6045" y="6556779"/>
            <a:ext cx="876895" cy="30122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8">
            <a:extLst>
              <a:ext uri="{FF2B5EF4-FFF2-40B4-BE49-F238E27FC236}">
                <a16:creationId xmlns:a16="http://schemas.microsoft.com/office/drawing/2014/main" id="{D37F90DF-CC31-E1B0-6BFD-352A4B4DC8C1}"/>
              </a:ext>
            </a:extLst>
          </p:cNvPr>
          <p:cNvSpPr>
            <a:spLocks noGrp="1"/>
          </p:cNvSpPr>
          <p:nvPr>
            <p:ph type="title"/>
          </p:nvPr>
        </p:nvSpPr>
        <p:spPr>
          <a:xfrm>
            <a:off x="0" y="1"/>
            <a:ext cx="12192000" cy="840508"/>
          </a:xfrm>
          <a:solidFill>
            <a:srgbClr val="90B3C6"/>
          </a:solidFill>
          <a:effectLst/>
        </p:spPr>
        <p:txBody>
          <a:bodyPr>
            <a:normAutofit/>
          </a:bodyPr>
          <a:lstStyle/>
          <a:p>
            <a:r>
              <a:rPr lang="en-US" sz="4000" b="1" dirty="0">
                <a:ln w="9525">
                  <a:solidFill>
                    <a:schemeClr val="tx1"/>
                  </a:solidFill>
                  <a:prstDash val="solid"/>
                </a:ln>
                <a:solidFill>
                  <a:schemeClr val="bg1"/>
                </a:solidFill>
                <a:effectLst>
                  <a:outerShdw blurRad="558800" dist="38100" dir="2700000" algn="tl" rotWithShape="0">
                    <a:schemeClr val="bg1">
                      <a:lumMod val="75000"/>
                    </a:schemeClr>
                  </a:outerShdw>
                </a:effectLst>
              </a:rPr>
              <a:t>Current Oceanfront Setbacks: 15A NCAC 07H.0306</a:t>
            </a:r>
          </a:p>
        </p:txBody>
      </p:sp>
      <p:sp>
        <p:nvSpPr>
          <p:cNvPr id="145" name="Rectangle 144">
            <a:extLst>
              <a:ext uri="{FF2B5EF4-FFF2-40B4-BE49-F238E27FC236}">
                <a16:creationId xmlns:a16="http://schemas.microsoft.com/office/drawing/2014/main" id="{D9950B0A-6442-9117-11C1-28D5B57A261C}"/>
              </a:ext>
            </a:extLst>
          </p:cNvPr>
          <p:cNvSpPr/>
          <p:nvPr/>
        </p:nvSpPr>
        <p:spPr>
          <a:xfrm rot="5400000">
            <a:off x="5472347" y="3712623"/>
            <a:ext cx="2982180" cy="2024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glow rad="101600">
                    <a:schemeClr val="bg1">
                      <a:alpha val="60000"/>
                    </a:schemeClr>
                  </a:glow>
                </a:effectLst>
              </a:rPr>
              <a:t>Vegetation Line</a:t>
            </a:r>
          </a:p>
        </p:txBody>
      </p:sp>
      <p:sp>
        <p:nvSpPr>
          <p:cNvPr id="146" name="Rectangle 145">
            <a:extLst>
              <a:ext uri="{FF2B5EF4-FFF2-40B4-BE49-F238E27FC236}">
                <a16:creationId xmlns:a16="http://schemas.microsoft.com/office/drawing/2014/main" id="{861D0C2F-B10B-3DE4-1C3C-AC9AD8A99F0D}"/>
              </a:ext>
            </a:extLst>
          </p:cNvPr>
          <p:cNvSpPr/>
          <p:nvPr/>
        </p:nvSpPr>
        <p:spPr>
          <a:xfrm>
            <a:off x="7237716" y="890687"/>
            <a:ext cx="2361717" cy="386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2"/>
                </a:solidFill>
              </a:rPr>
              <a:t>60</a:t>
            </a:r>
          </a:p>
          <a:p>
            <a:pPr algn="ctr"/>
            <a:endParaRPr lang="en-US" sz="1400" dirty="0">
              <a:solidFill>
                <a:schemeClr val="tx2"/>
              </a:solidFill>
            </a:endParaRPr>
          </a:p>
          <a:p>
            <a:pPr algn="ctr"/>
            <a:r>
              <a:rPr lang="en-US" sz="1400" dirty="0">
                <a:solidFill>
                  <a:schemeClr val="tx2"/>
                </a:solidFill>
              </a:rPr>
              <a:t>   140</a:t>
            </a:r>
          </a:p>
          <a:p>
            <a:pPr algn="ctr"/>
            <a:r>
              <a:rPr lang="en-US" sz="1400" dirty="0">
                <a:solidFill>
                  <a:schemeClr val="tx2"/>
                </a:solidFill>
              </a:rPr>
              <a:t>    160</a:t>
            </a:r>
          </a:p>
          <a:p>
            <a:pPr algn="ctr"/>
            <a:r>
              <a:rPr lang="en-US" sz="1400" dirty="0">
                <a:solidFill>
                  <a:schemeClr val="tx2"/>
                </a:solidFill>
              </a:rPr>
              <a:t>   180</a:t>
            </a:r>
          </a:p>
        </p:txBody>
      </p:sp>
    </p:spTree>
    <p:extLst>
      <p:ext uri="{BB962C8B-B14F-4D97-AF65-F5344CB8AC3E}">
        <p14:creationId xmlns:p14="http://schemas.microsoft.com/office/powerpoint/2010/main" val="41712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Effect transition="in" filter="fade">
                                      <p:cBhvr>
                                        <p:cTn id="14" dur="500"/>
                                        <p:tgtEl>
                                          <p:spTgt spid="13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fade">
                                      <p:cBhvr>
                                        <p:cTn id="18" dur="500"/>
                                        <p:tgtEl>
                                          <p:spTgt spid="146"/>
                                        </p:tgtEl>
                                      </p:cBhvr>
                                    </p:animEffec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ppt_x"/>
                                          </p:val>
                                        </p:tav>
                                        <p:tav tm="100000">
                                          <p:val>
                                            <p:strVal val="#ppt_x"/>
                                          </p:val>
                                        </p:tav>
                                      </p:tavLst>
                                    </p:anim>
                                    <p:anim calcmode="lin" valueType="num">
                                      <p:cBhvr additive="base">
                                        <p:cTn id="33" dur="500" fill="hold"/>
                                        <p:tgtEl>
                                          <p:spTgt spid="3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02"/>
                                        </p:tgtEl>
                                        <p:attrNameLst>
                                          <p:attrName>style.visibility</p:attrName>
                                        </p:attrNameLst>
                                      </p:cBhvr>
                                      <p:to>
                                        <p:strVal val="visible"/>
                                      </p:to>
                                    </p:set>
                                    <p:anim calcmode="lin" valueType="num">
                                      <p:cBhvr additive="base">
                                        <p:cTn id="52" dur="500" fill="hold"/>
                                        <p:tgtEl>
                                          <p:spTgt spid="102"/>
                                        </p:tgtEl>
                                        <p:attrNameLst>
                                          <p:attrName>ppt_x</p:attrName>
                                        </p:attrNameLst>
                                      </p:cBhvr>
                                      <p:tavLst>
                                        <p:tav tm="0">
                                          <p:val>
                                            <p:strVal val="#ppt_x"/>
                                          </p:val>
                                        </p:tav>
                                        <p:tav tm="100000">
                                          <p:val>
                                            <p:strVal val="#ppt_x"/>
                                          </p:val>
                                        </p:tav>
                                      </p:tavLst>
                                    </p:anim>
                                    <p:anim calcmode="lin" valueType="num">
                                      <p:cBhvr additive="base">
                                        <p:cTn id="53" dur="500" fill="hold"/>
                                        <p:tgtEl>
                                          <p:spTgt spid="102"/>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109"/>
                                        </p:tgtEl>
                                        <p:attrNameLst>
                                          <p:attrName>style.visibility</p:attrName>
                                        </p:attrNameLst>
                                      </p:cBhvr>
                                      <p:to>
                                        <p:strVal val="visible"/>
                                      </p:to>
                                    </p:set>
                                    <p:anim calcmode="lin" valueType="num">
                                      <p:cBhvr additive="base">
                                        <p:cTn id="57" dur="500" fill="hold"/>
                                        <p:tgtEl>
                                          <p:spTgt spid="109"/>
                                        </p:tgtEl>
                                        <p:attrNameLst>
                                          <p:attrName>ppt_x</p:attrName>
                                        </p:attrNameLst>
                                      </p:cBhvr>
                                      <p:tavLst>
                                        <p:tav tm="0">
                                          <p:val>
                                            <p:strVal val="#ppt_x"/>
                                          </p:val>
                                        </p:tav>
                                        <p:tav tm="100000">
                                          <p:val>
                                            <p:strVal val="#ppt_x"/>
                                          </p:val>
                                        </p:tav>
                                      </p:tavLst>
                                    </p:anim>
                                    <p:anim calcmode="lin" valueType="num">
                                      <p:cBhvr additive="base">
                                        <p:cTn id="58" dur="500" fill="hold"/>
                                        <p:tgtEl>
                                          <p:spTgt spid="109"/>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94"/>
                                        </p:tgtEl>
                                        <p:attrNameLst>
                                          <p:attrName>style.visibility</p:attrName>
                                        </p:attrNameLst>
                                      </p:cBhvr>
                                      <p:to>
                                        <p:strVal val="visible"/>
                                      </p:to>
                                    </p:set>
                                    <p:anim calcmode="lin" valueType="num">
                                      <p:cBhvr additive="base">
                                        <p:cTn id="62" dur="500" fill="hold"/>
                                        <p:tgtEl>
                                          <p:spTgt spid="94"/>
                                        </p:tgtEl>
                                        <p:attrNameLst>
                                          <p:attrName>ppt_x</p:attrName>
                                        </p:attrNameLst>
                                      </p:cBhvr>
                                      <p:tavLst>
                                        <p:tav tm="0">
                                          <p:val>
                                            <p:strVal val="#ppt_x"/>
                                          </p:val>
                                        </p:tav>
                                        <p:tav tm="100000">
                                          <p:val>
                                            <p:strVal val="#ppt_x"/>
                                          </p:val>
                                        </p:tav>
                                      </p:tavLst>
                                    </p:anim>
                                    <p:anim calcmode="lin" valueType="num">
                                      <p:cBhvr additive="base">
                                        <p:cTn id="63" dur="500" fill="hold"/>
                                        <p:tgtEl>
                                          <p:spTgt spid="94"/>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95"/>
                                        </p:tgtEl>
                                        <p:attrNameLst>
                                          <p:attrName>style.visibility</p:attrName>
                                        </p:attrNameLst>
                                      </p:cBhvr>
                                      <p:to>
                                        <p:strVal val="visible"/>
                                      </p:to>
                                    </p:set>
                                    <p:anim calcmode="lin" valueType="num">
                                      <p:cBhvr additive="base">
                                        <p:cTn id="67" dur="500" fill="hold"/>
                                        <p:tgtEl>
                                          <p:spTgt spid="95"/>
                                        </p:tgtEl>
                                        <p:attrNameLst>
                                          <p:attrName>ppt_x</p:attrName>
                                        </p:attrNameLst>
                                      </p:cBhvr>
                                      <p:tavLst>
                                        <p:tav tm="0">
                                          <p:val>
                                            <p:strVal val="#ppt_x"/>
                                          </p:val>
                                        </p:tav>
                                        <p:tav tm="100000">
                                          <p:val>
                                            <p:strVal val="#ppt_x"/>
                                          </p:val>
                                        </p:tav>
                                      </p:tavLst>
                                    </p:anim>
                                    <p:anim calcmode="lin" valueType="num">
                                      <p:cBhvr additive="base">
                                        <p:cTn id="68" dur="500" fill="hold"/>
                                        <p:tgtEl>
                                          <p:spTgt spid="95"/>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88"/>
                                        </p:tgtEl>
                                        <p:attrNameLst>
                                          <p:attrName>style.visibility</p:attrName>
                                        </p:attrNameLst>
                                      </p:cBhvr>
                                      <p:to>
                                        <p:strVal val="visible"/>
                                      </p:to>
                                    </p:set>
                                    <p:anim calcmode="lin" valueType="num">
                                      <p:cBhvr additive="base">
                                        <p:cTn id="72" dur="500" fill="hold"/>
                                        <p:tgtEl>
                                          <p:spTgt spid="88"/>
                                        </p:tgtEl>
                                        <p:attrNameLst>
                                          <p:attrName>ppt_x</p:attrName>
                                        </p:attrNameLst>
                                      </p:cBhvr>
                                      <p:tavLst>
                                        <p:tav tm="0">
                                          <p:val>
                                            <p:strVal val="#ppt_x"/>
                                          </p:val>
                                        </p:tav>
                                        <p:tav tm="100000">
                                          <p:val>
                                            <p:strVal val="#ppt_x"/>
                                          </p:val>
                                        </p:tav>
                                      </p:tavLst>
                                    </p:anim>
                                    <p:anim calcmode="lin" valueType="num">
                                      <p:cBhvr additive="base">
                                        <p:cTn id="73" dur="500" fill="hold"/>
                                        <p:tgtEl>
                                          <p:spTgt spid="88"/>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93"/>
                                        </p:tgtEl>
                                        <p:attrNameLst>
                                          <p:attrName>style.visibility</p:attrName>
                                        </p:attrNameLst>
                                      </p:cBhvr>
                                      <p:to>
                                        <p:strVal val="visible"/>
                                      </p:to>
                                    </p:set>
                                    <p:anim calcmode="lin" valueType="num">
                                      <p:cBhvr additive="base">
                                        <p:cTn id="77" dur="500" fill="hold"/>
                                        <p:tgtEl>
                                          <p:spTgt spid="93"/>
                                        </p:tgtEl>
                                        <p:attrNameLst>
                                          <p:attrName>ppt_x</p:attrName>
                                        </p:attrNameLst>
                                      </p:cBhvr>
                                      <p:tavLst>
                                        <p:tav tm="0">
                                          <p:val>
                                            <p:strVal val="#ppt_x"/>
                                          </p:val>
                                        </p:tav>
                                        <p:tav tm="100000">
                                          <p:val>
                                            <p:strVal val="#ppt_x"/>
                                          </p:val>
                                        </p:tav>
                                      </p:tavLst>
                                    </p:anim>
                                    <p:anim calcmode="lin" valueType="num">
                                      <p:cBhvr additive="base">
                                        <p:cTn id="78" dur="500" fill="hold"/>
                                        <p:tgtEl>
                                          <p:spTgt spid="93"/>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16" presetClass="entr" presetSubtype="21" fill="hold" grpId="0"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barn(inVertical)">
                                      <p:cBhvr>
                                        <p:cTn id="8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45" grpId="0"/>
      <p:bldP spid="1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2697</TotalTime>
  <Words>4293</Words>
  <Application>Microsoft Office PowerPoint</Application>
  <PresentationFormat>Widescreen</PresentationFormat>
  <Paragraphs>384</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MS Mincho</vt:lpstr>
      <vt:lpstr>Aptos</vt:lpstr>
      <vt:lpstr>Aptos Display</vt:lpstr>
      <vt:lpstr>Arial</vt:lpstr>
      <vt:lpstr>Calibri</vt:lpstr>
      <vt:lpstr>Cambria</vt:lpstr>
      <vt:lpstr>Times New Roman</vt:lpstr>
      <vt:lpstr>Office Theme</vt:lpstr>
      <vt:lpstr>PowerPoint Presentation</vt:lpstr>
      <vt:lpstr>PowerPoint Presentation</vt:lpstr>
      <vt:lpstr>PowerPoint Presentation</vt:lpstr>
      <vt:lpstr>NC’s Development &amp; Coastal Erosion “Toolbox”</vt:lpstr>
      <vt:lpstr>CRC’s Conceptual Oceanfront Policy Foundation</vt:lpstr>
      <vt:lpstr>CRC Identified 3 Reasons for Oceanfront Setbacks</vt:lpstr>
      <vt:lpstr>Setbacks Applied: Ocean Hazard Areas</vt:lpstr>
      <vt:lpstr>Setback History</vt:lpstr>
      <vt:lpstr>Current Oceanfront Setbacks: 15A NCAC 07H.0306</vt:lpstr>
      <vt:lpstr>Setback Distance Measured From Applicable Feature</vt:lpstr>
      <vt:lpstr>PowerPoint Presentation</vt:lpstr>
      <vt:lpstr>PowerPoint Presentation</vt:lpstr>
      <vt:lpstr>PowerPoint Presentation</vt:lpstr>
      <vt:lpstr>PowerPoint Presentation</vt:lpstr>
      <vt:lpstr>Beach Management: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Richardson, Ken</dc:creator>
  <cp:lastModifiedBy>Richardson, Ken</cp:lastModifiedBy>
  <cp:revision>5</cp:revision>
  <cp:lastPrinted>2025-02-27T11:12:44Z</cp:lastPrinted>
  <dcterms:created xsi:type="dcterms:W3CDTF">2025-02-20T18:59:08Z</dcterms:created>
  <dcterms:modified xsi:type="dcterms:W3CDTF">2025-02-27T13:04:18Z</dcterms:modified>
</cp:coreProperties>
</file>