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2" r:id="rId6"/>
    <p:sldId id="263" r:id="rId7"/>
    <p:sldId id="264" r:id="rId8"/>
    <p:sldId id="257" r:id="rId9"/>
    <p:sldId id="265"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156082"/>
    <a:srgbClr val="104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74037" autoAdjust="0"/>
  </p:normalViewPr>
  <p:slideViewPr>
    <p:cSldViewPr snapToGrid="0" showGuides="1">
      <p:cViewPr varScale="1">
        <p:scale>
          <a:sx n="63" d="100"/>
          <a:sy n="63" d="100"/>
        </p:scale>
        <p:origin x="764" y="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51C626-C726-44F8-94E0-D609474D7D96}" type="datetimeFigureOut">
              <a:rPr lang="en-US" smtClean="0"/>
              <a:t>2/25/2025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553762-A322-4800-9333-0B35FB8CEA1C}" type="slidenum">
              <a:rPr lang="en-US" smtClean="0"/>
              <a:t>‹#›</a:t>
            </a:fld>
            <a:endParaRPr lang="en-US"/>
          </a:p>
        </p:txBody>
      </p:sp>
    </p:spTree>
    <p:extLst>
      <p:ext uri="{BB962C8B-B14F-4D97-AF65-F5344CB8AC3E}">
        <p14:creationId xmlns:p14="http://schemas.microsoft.com/office/powerpoint/2010/main" val="250782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Good afternoon, Madam Chair, members of the Commission. My name is Rachel Love-Adrick and today, I will be reviewing the Periodic Review process with you and then outline a timeline for the periodic review of the Land Use Planning Rules found in 15A NCAC 07B. </a:t>
            </a: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In 2013, the General Assembly enacted Session Law 2013-413 which added a “Periodic Review and Expiration of Existing Rules” section to the Administrative Procedure Act. This statute requires agencies to review all of their rules every 10 years under a process and schedule established by the Rules Review Commission (RRC). If an agency does not conduct the review, its rules will expire and be removed from the Administrative Code, unless the rule is required to implement or conform to federal law. Prior to 2013, rules did not expire. </a:t>
            </a:r>
          </a:p>
          <a:p>
            <a:pPr>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1553762-A322-4800-9333-0B35FB8CEA1C}" type="slidenum">
              <a:rPr lang="en-US" smtClean="0"/>
              <a:t>1</a:t>
            </a:fld>
            <a:endParaRPr lang="en-US"/>
          </a:p>
        </p:txBody>
      </p:sp>
    </p:spTree>
    <p:extLst>
      <p:ext uri="{BB962C8B-B14F-4D97-AF65-F5344CB8AC3E}">
        <p14:creationId xmlns:p14="http://schemas.microsoft.com/office/powerpoint/2010/main" val="78802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333333"/>
                </a:solidFill>
                <a:latin typeface="Calibri" panose="020F0502020204030204" pitchFamily="34" charset="0"/>
              </a:rPr>
              <a:t>The Periodic Review Process beings by agencies reviewing their existing rules and classifying them as:</a:t>
            </a:r>
          </a:p>
          <a:p>
            <a:pPr algn="l"/>
            <a:endParaRPr lang="en-US" sz="1800" dirty="0">
              <a:solidFill>
                <a:srgbClr val="333333"/>
              </a:solidFill>
              <a:latin typeface="SymbolMT"/>
            </a:endParaRPr>
          </a:p>
          <a:p>
            <a:pPr algn="l"/>
            <a:r>
              <a:rPr lang="en-US" sz="1800" dirty="0">
                <a:solidFill>
                  <a:srgbClr val="333333"/>
                </a:solidFill>
                <a:latin typeface="Calibri" panose="020F0502020204030204" pitchFamily="34" charset="0"/>
              </a:rPr>
              <a:t>Necessary or Unnecessary. And unnecessary rule is a rule the agency determines to be obsolete, redundant or otherwise not needed.</a:t>
            </a:r>
          </a:p>
          <a:p>
            <a:pPr algn="l"/>
            <a:endParaRPr lang="en-US" sz="1800" dirty="0">
              <a:solidFill>
                <a:srgbClr val="333333"/>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1553762-A322-4800-9333-0B35FB8CEA1C}" type="slidenum">
              <a:rPr lang="en-US" smtClean="0"/>
              <a:t>2</a:t>
            </a:fld>
            <a:endParaRPr lang="en-US"/>
          </a:p>
        </p:txBody>
      </p:sp>
    </p:spTree>
    <p:extLst>
      <p:ext uri="{BB962C8B-B14F-4D97-AF65-F5344CB8AC3E}">
        <p14:creationId xmlns:p14="http://schemas.microsoft.com/office/powerpoint/2010/main" val="8512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333333"/>
                </a:solidFill>
                <a:latin typeface="Calibri" panose="020F0502020204030204" pitchFamily="34" charset="0"/>
              </a:rPr>
              <a:t>These classifications are then posted on the Office of Administrative Hearings (OAH) and DEQ web sites. Public comments are to be accepted for a period of at least 60 days and agencies are required to review the comments and prepare a brief response to the merits of each comment.  </a:t>
            </a:r>
          </a:p>
          <a:p>
            <a:pPr algn="l"/>
            <a:endParaRPr lang="en-US" dirty="0">
              <a:solidFill>
                <a:srgbClr val="333333"/>
              </a:solidFill>
              <a:latin typeface="Calibri" panose="020F050202020403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61553762-A322-4800-9333-0B35FB8CEA1C}" type="slidenum">
              <a:rPr lang="en-US" smtClean="0"/>
              <a:t>3</a:t>
            </a:fld>
            <a:endParaRPr lang="en-US"/>
          </a:p>
        </p:txBody>
      </p:sp>
    </p:spTree>
    <p:extLst>
      <p:ext uri="{BB962C8B-B14F-4D97-AF65-F5344CB8AC3E}">
        <p14:creationId xmlns:p14="http://schemas.microsoft.com/office/powerpoint/2010/main" val="275739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333333"/>
                </a:solidFill>
                <a:latin typeface="Calibri" panose="020F0502020204030204" pitchFamily="34" charset="0"/>
              </a:rPr>
              <a:t>Once the comment period ends the agency makes a final determination to approve of deny the Final Report. </a:t>
            </a:r>
          </a:p>
          <a:p>
            <a:pPr algn="l"/>
            <a:endParaRPr lang="en-US" dirty="0"/>
          </a:p>
        </p:txBody>
      </p:sp>
      <p:sp>
        <p:nvSpPr>
          <p:cNvPr id="4" name="Slide Number Placeholder 3"/>
          <p:cNvSpPr>
            <a:spLocks noGrp="1"/>
          </p:cNvSpPr>
          <p:nvPr>
            <p:ph type="sldNum" sz="quarter" idx="5"/>
          </p:nvPr>
        </p:nvSpPr>
        <p:spPr/>
        <p:txBody>
          <a:bodyPr/>
          <a:lstStyle/>
          <a:p>
            <a:fld id="{61553762-A322-4800-9333-0B35FB8CEA1C}" type="slidenum">
              <a:rPr lang="en-US" smtClean="0"/>
              <a:t>4</a:t>
            </a:fld>
            <a:endParaRPr lang="en-US"/>
          </a:p>
        </p:txBody>
      </p:sp>
    </p:spTree>
    <p:extLst>
      <p:ext uri="{BB962C8B-B14F-4D97-AF65-F5344CB8AC3E}">
        <p14:creationId xmlns:p14="http://schemas.microsoft.com/office/powerpoint/2010/main" val="251881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333333"/>
                </a:solidFill>
                <a:latin typeface="Calibri" panose="020F0502020204030204" pitchFamily="34" charset="0"/>
              </a:rPr>
              <a:t>The Agency then sends the report to the RRC. This report includes the agency's determinations, public comments received, and the agency’s responses to those comments. The RRC will review the final report and public comments to determine if it agrees with the agency’s classification of its rules. </a:t>
            </a:r>
          </a:p>
          <a:p>
            <a:pPr algn="l"/>
            <a:endParaRPr lang="en-US" dirty="0">
              <a:solidFill>
                <a:srgbClr val="333333"/>
              </a:solidFill>
              <a:latin typeface="Calibri" panose="020F0502020204030204" pitchFamily="34" charset="0"/>
            </a:endParaRPr>
          </a:p>
          <a:p>
            <a:pPr algn="l"/>
            <a:r>
              <a:rPr lang="en-US" dirty="0">
                <a:solidFill>
                  <a:srgbClr val="333333"/>
                </a:solidFill>
                <a:latin typeface="Calibri" panose="020F0502020204030204" pitchFamily="34" charset="0"/>
              </a:rPr>
              <a:t>The RRC may change a classification of a rule from “unnecessary” to “necessary” but does not have the authority to declare a rule as “unnecessary.”</a:t>
            </a:r>
          </a:p>
          <a:p>
            <a:pPr algn="l"/>
            <a:endParaRPr lang="en-US" dirty="0">
              <a:solidFill>
                <a:srgbClr val="333333"/>
              </a:solidFill>
              <a:latin typeface="Calibri" panose="020F0502020204030204" pitchFamily="34" charset="0"/>
            </a:endParaRPr>
          </a:p>
          <a:p>
            <a:pPr algn="l"/>
            <a:endParaRPr lang="en-US" dirty="0">
              <a:solidFill>
                <a:srgbClr val="333333"/>
              </a:solidFill>
              <a:latin typeface="Calibri" panose="020F050202020403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61553762-A322-4800-9333-0B35FB8CEA1C}" type="slidenum">
              <a:rPr lang="en-US" smtClean="0"/>
              <a:t>5</a:t>
            </a:fld>
            <a:endParaRPr lang="en-US"/>
          </a:p>
        </p:txBody>
      </p:sp>
    </p:spTree>
    <p:extLst>
      <p:ext uri="{BB962C8B-B14F-4D97-AF65-F5344CB8AC3E}">
        <p14:creationId xmlns:p14="http://schemas.microsoft.com/office/powerpoint/2010/main" val="254007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333333"/>
                </a:solidFill>
                <a:latin typeface="Calibri" panose="020F0502020204030204" pitchFamily="34" charset="0"/>
              </a:rPr>
              <a:t>The RRC then sends the report to the Joint Legislative Administrative Procedure Oversight Committee (APOC) for consultation. The final determination on an agency’s rules becomes effective when the APOC approves the report or on the 61st day after having received the report from the RRC if the APOC does not meet. The APOC may disagree with the Commission’s determination and recommend to the General Assembly that the agency conduct a review of the rule the following year.</a:t>
            </a:r>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61553762-A322-4800-9333-0B35FB8CEA1C}" type="slidenum">
              <a:rPr lang="en-US" smtClean="0"/>
              <a:t>6</a:t>
            </a:fld>
            <a:endParaRPr lang="en-US"/>
          </a:p>
        </p:txBody>
      </p:sp>
    </p:spTree>
    <p:extLst>
      <p:ext uri="{BB962C8B-B14F-4D97-AF65-F5344CB8AC3E}">
        <p14:creationId xmlns:p14="http://schemas.microsoft.com/office/powerpoint/2010/main" val="285211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000000"/>
                </a:solidFill>
                <a:latin typeface="Calibri" panose="020F0502020204030204" pitchFamily="34" charset="0"/>
              </a:rPr>
              <a:t>Rules designated as “necessary” must be readopted as if they were new rules following the permanent rulemaking procedures (</a:t>
            </a:r>
            <a:r>
              <a:rPr lang="en-US" sz="1800" dirty="0">
                <a:solidFill>
                  <a:srgbClr val="0000FF"/>
                </a:solidFill>
                <a:latin typeface="Calibri" panose="020F0502020204030204" pitchFamily="34" charset="0"/>
              </a:rPr>
              <a:t>Article 2A of G.S. 150B</a:t>
            </a:r>
            <a:r>
              <a:rPr lang="en-US" sz="1800" dirty="0">
                <a:solidFill>
                  <a:srgbClr val="212529"/>
                </a:solidFill>
                <a:latin typeface="Calibri" panose="020F0502020204030204" pitchFamily="34" charset="0"/>
              </a:rPr>
              <a:t>)</a:t>
            </a:r>
            <a:r>
              <a:rPr lang="en-US" sz="1800" dirty="0">
                <a:solidFill>
                  <a:srgbClr val="000000"/>
                </a:solidFill>
                <a:latin typeface="Calibri" panose="020F0502020204030204" pitchFamily="34" charset="0"/>
              </a:rPr>
              <a:t>. If the rules are not readopted, they will be removed from the Administrative Code. Rules designated as “unnecessary” will be removed.</a:t>
            </a:r>
            <a:endParaRPr lang="en-US" sz="1800" dirty="0"/>
          </a:p>
        </p:txBody>
      </p:sp>
      <p:sp>
        <p:nvSpPr>
          <p:cNvPr id="4" name="Slide Number Placeholder 3"/>
          <p:cNvSpPr>
            <a:spLocks noGrp="1"/>
          </p:cNvSpPr>
          <p:nvPr>
            <p:ph type="sldNum" sz="quarter" idx="5"/>
          </p:nvPr>
        </p:nvSpPr>
        <p:spPr/>
        <p:txBody>
          <a:bodyPr/>
          <a:lstStyle/>
          <a:p>
            <a:fld id="{61553762-A322-4800-9333-0B35FB8CEA1C}" type="slidenum">
              <a:rPr lang="en-US" smtClean="0"/>
              <a:t>7</a:t>
            </a:fld>
            <a:endParaRPr lang="en-US"/>
          </a:p>
        </p:txBody>
      </p:sp>
    </p:spTree>
    <p:extLst>
      <p:ext uri="{BB962C8B-B14F-4D97-AF65-F5344CB8AC3E}">
        <p14:creationId xmlns:p14="http://schemas.microsoft.com/office/powerpoint/2010/main" val="123892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rPr>
              <a:t>Staff has reviewed the land use planning rules and recommended that the seven rules be classified as “Necessary”. </a:t>
            </a:r>
            <a:r>
              <a:rPr lang="en-US" sz="1800" dirty="0">
                <a:latin typeface="SymbolMT"/>
              </a:rPr>
              <a:t>If the CRC a</a:t>
            </a:r>
            <a:r>
              <a:rPr lang="en-US" sz="1800" dirty="0">
                <a:latin typeface="Calibri" panose="020F0502020204030204" pitchFamily="34" charset="0"/>
              </a:rPr>
              <a:t>pproves the initial classification report with “Necessary” designations at today's meeting staff proposed the following timeline to meet the RRC June 2025 deadline. </a:t>
            </a:r>
          </a:p>
          <a:p>
            <a:pPr algn="l"/>
            <a:endParaRPr lang="en-US" sz="1800" dirty="0">
              <a:solidFill>
                <a:srgbClr val="333333"/>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1553762-A322-4800-9333-0B35FB8CEA1C}" type="slidenum">
              <a:rPr lang="en-US" smtClean="0"/>
              <a:t>8</a:t>
            </a:fld>
            <a:endParaRPr lang="en-US"/>
          </a:p>
        </p:txBody>
      </p:sp>
    </p:spTree>
    <p:extLst>
      <p:ext uri="{BB962C8B-B14F-4D97-AF65-F5344CB8AC3E}">
        <p14:creationId xmlns:p14="http://schemas.microsoft.com/office/powerpoint/2010/main" val="237846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Calibri" panose="020F0502020204030204" pitchFamily="34" charset="0"/>
              </a:rPr>
              <a:t>Where are we in the process? At your August meeting the initial report was approved with the rules classified as “necessary”. </a:t>
            </a:r>
          </a:p>
          <a:p>
            <a:pPr defTabSz="931774">
              <a:defRPr/>
            </a:pPr>
            <a:endParaRPr lang="en-US" sz="1800" dirty="0">
              <a:latin typeface="Calibri" panose="020F0502020204030204" pitchFamily="34" charset="0"/>
            </a:endParaRPr>
          </a:p>
          <a:p>
            <a:pPr defTabSz="931774">
              <a:defRPr/>
            </a:pPr>
            <a:r>
              <a:rPr lang="en-US" sz="1800" dirty="0">
                <a:latin typeface="Calibri" panose="020F0502020204030204" pitchFamily="34" charset="0"/>
              </a:rPr>
              <a:t>The </a:t>
            </a:r>
            <a:r>
              <a:rPr lang="en-US" sz="1800" dirty="0">
                <a:latin typeface="SymbolMT"/>
              </a:rPr>
              <a:t>Initial Report was posted for 60 days by </a:t>
            </a:r>
            <a:r>
              <a:rPr lang="en-US" sz="1800" dirty="0">
                <a:latin typeface="Calibri" panose="020F0502020204030204" pitchFamily="34" charset="0"/>
              </a:rPr>
              <a:t>OAH and DEQ for public comments. No public comments were received. </a:t>
            </a:r>
          </a:p>
          <a:p>
            <a:pPr algn="l"/>
            <a:endParaRPr lang="en-US" sz="1800" dirty="0">
              <a:latin typeface="SymbolMT"/>
            </a:endParaRPr>
          </a:p>
          <a:p>
            <a:pPr algn="l"/>
            <a:r>
              <a:rPr lang="en-US" sz="1800" dirty="0">
                <a:latin typeface="SymbolMT"/>
              </a:rPr>
              <a:t>• Today I am asking for approval of the Final Report with a finding that the rules are Necessary, the final report will then be filed</a:t>
            </a:r>
            <a:r>
              <a:rPr lang="en-US" sz="1800" dirty="0">
                <a:latin typeface="Calibri" panose="020F0502020204030204" pitchFamily="34" charset="0"/>
              </a:rPr>
              <a:t> with OAH before May 20, 2025 to meet the deadline for the June RRC review.</a:t>
            </a:r>
          </a:p>
          <a:p>
            <a:pPr algn="l"/>
            <a:endParaRPr lang="en-US" sz="1800" dirty="0">
              <a:latin typeface="SymbolMT"/>
            </a:endParaRPr>
          </a:p>
        </p:txBody>
      </p:sp>
      <p:sp>
        <p:nvSpPr>
          <p:cNvPr id="4" name="Slide Number Placeholder 3"/>
          <p:cNvSpPr>
            <a:spLocks noGrp="1"/>
          </p:cNvSpPr>
          <p:nvPr>
            <p:ph type="sldNum" sz="quarter" idx="5"/>
          </p:nvPr>
        </p:nvSpPr>
        <p:spPr/>
        <p:txBody>
          <a:bodyPr/>
          <a:lstStyle/>
          <a:p>
            <a:fld id="{61553762-A322-4800-9333-0B35FB8CEA1C}" type="slidenum">
              <a:rPr lang="en-US" smtClean="0"/>
              <a:t>9</a:t>
            </a:fld>
            <a:endParaRPr lang="en-US"/>
          </a:p>
        </p:txBody>
      </p:sp>
    </p:spTree>
    <p:extLst>
      <p:ext uri="{BB962C8B-B14F-4D97-AF65-F5344CB8AC3E}">
        <p14:creationId xmlns:p14="http://schemas.microsoft.com/office/powerpoint/2010/main" val="197196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1534-FFCC-4216-402E-C69417DA35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728D0A-377B-BA22-56AB-E6382987F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D49184-1E33-F195-00FE-FDD230AAE264}"/>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5" name="Footer Placeholder 4">
            <a:extLst>
              <a:ext uri="{FF2B5EF4-FFF2-40B4-BE49-F238E27FC236}">
                <a16:creationId xmlns:a16="http://schemas.microsoft.com/office/drawing/2014/main" id="{D1EB91D6-BA2E-7CCE-87E9-11A97DEBE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21284-E9BA-DC2F-993D-7A6C8A2B6673}"/>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99492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FDCA-63F5-FA76-0DFA-6381941DAD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10C59-DC5A-248F-2BAC-15C1D0625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98543-4C9C-12DB-0A60-E2C8299DCC37}"/>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5" name="Footer Placeholder 4">
            <a:extLst>
              <a:ext uri="{FF2B5EF4-FFF2-40B4-BE49-F238E27FC236}">
                <a16:creationId xmlns:a16="http://schemas.microsoft.com/office/drawing/2014/main" id="{1435A3D1-B2F5-1DF3-413F-EDAB51E68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8A444-51D1-A0EC-FB8E-0BF772E8154B}"/>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242133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9463E3-8302-C313-E911-154FFED5A4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1C862-6961-5BD9-0F32-8045FA153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E4F74-6AD5-60AC-92C0-6D3C6423546A}"/>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5" name="Footer Placeholder 4">
            <a:extLst>
              <a:ext uri="{FF2B5EF4-FFF2-40B4-BE49-F238E27FC236}">
                <a16:creationId xmlns:a16="http://schemas.microsoft.com/office/drawing/2014/main" id="{647F77EA-EEB4-C5A4-AEFB-38FF5864A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3A22E-8087-B376-E8BA-EA82741B3E3B}"/>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112982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9B58-FA0B-2CFE-49EF-3ED4661B8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A5CE4-8EE4-52EF-F3A4-21D8F300E2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7B7EC-C68E-3A04-EF38-A6F2CBFA7FC0}"/>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5" name="Footer Placeholder 4">
            <a:extLst>
              <a:ext uri="{FF2B5EF4-FFF2-40B4-BE49-F238E27FC236}">
                <a16:creationId xmlns:a16="http://schemas.microsoft.com/office/drawing/2014/main" id="{E47E98A7-CB6A-C407-90B5-89A8BE54B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652DB-8E60-CE13-2EE1-8B43E8429BBF}"/>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30754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83A7-065D-2A3B-70AD-5E44E83493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B28540-5353-AAC9-226A-FA88976236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94786D-1BCF-5894-40F8-2F56CAC9746A}"/>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5" name="Footer Placeholder 4">
            <a:extLst>
              <a:ext uri="{FF2B5EF4-FFF2-40B4-BE49-F238E27FC236}">
                <a16:creationId xmlns:a16="http://schemas.microsoft.com/office/drawing/2014/main" id="{445A0D36-8380-F63E-1F38-8A394FB08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BC101-F6A3-91BC-4AC7-561CA0B20071}"/>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116230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2B6D-B276-9D4D-4405-23CF418CA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F2FB1-8FEF-AB1D-2226-D4FCB0B4DA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6C7E3-397B-5843-DCB9-DD4E22EDF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E1C136-76C6-D595-41C0-08A542AD0BAD}"/>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6" name="Footer Placeholder 5">
            <a:extLst>
              <a:ext uri="{FF2B5EF4-FFF2-40B4-BE49-F238E27FC236}">
                <a16:creationId xmlns:a16="http://schemas.microsoft.com/office/drawing/2014/main" id="{F89DBD85-01CA-5D98-11ED-C3D9C74822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46C58-F959-0290-54DA-AF7EE0A97553}"/>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13343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184-1936-3F45-011A-39533797BB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293B46-9711-E350-9FAD-ECF84784AB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623B2-AAFC-A935-9831-F173B0B618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7BEBBD-093D-10B1-BEE1-EB1F7FD214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D8FFD-20E5-55D6-CCEC-16EDDDCC6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6ECA0E-CB65-415E-FA22-39035A6CD712}"/>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8" name="Footer Placeholder 7">
            <a:extLst>
              <a:ext uri="{FF2B5EF4-FFF2-40B4-BE49-F238E27FC236}">
                <a16:creationId xmlns:a16="http://schemas.microsoft.com/office/drawing/2014/main" id="{52B163D0-4818-9420-1E37-001B837A2D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758823-FAEB-FB08-FFA4-52E7AF0FCD74}"/>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215135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5A6D-4837-10BE-3208-C14243A86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63B105-BC93-E466-17F5-659D588BA6A2}"/>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4" name="Footer Placeholder 3">
            <a:extLst>
              <a:ext uri="{FF2B5EF4-FFF2-40B4-BE49-F238E27FC236}">
                <a16:creationId xmlns:a16="http://schemas.microsoft.com/office/drawing/2014/main" id="{9F4782A4-53AC-03B2-55D1-1DD22B8B0C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4DD3B2-058C-D6BA-039D-FFD58FAAA4F9}"/>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41041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BB86F7-6AC2-1570-1126-EFB02C1083F9}"/>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3" name="Footer Placeholder 2">
            <a:extLst>
              <a:ext uri="{FF2B5EF4-FFF2-40B4-BE49-F238E27FC236}">
                <a16:creationId xmlns:a16="http://schemas.microsoft.com/office/drawing/2014/main" id="{D4CC02C4-7DDC-75BF-E08C-0A385361F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159360-45C6-D528-EBDE-57BF9654CB6F}"/>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228968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8FDD-7F1C-B59C-121D-3920FCC04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BE3E76-537A-7247-10DA-B4B736F6FC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F644B0-C67F-B81A-3443-7CFFB2490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2BBE6-70F9-1EFF-5CC7-CBD81542283F}"/>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6" name="Footer Placeholder 5">
            <a:extLst>
              <a:ext uri="{FF2B5EF4-FFF2-40B4-BE49-F238E27FC236}">
                <a16:creationId xmlns:a16="http://schemas.microsoft.com/office/drawing/2014/main" id="{CBFF89E5-5128-FB69-F85E-596588706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AF6D5-197A-9D2E-4343-701BD4B7A1C0}"/>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18161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B2C8-796E-0D18-9A1A-FE6A13166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809F4-0438-2E8F-CB0D-531570E44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A4155-B295-AA35-7D71-08651CF28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B71B2-9EB4-7293-892A-F9F52870D7D6}"/>
              </a:ext>
            </a:extLst>
          </p:cNvPr>
          <p:cNvSpPr>
            <a:spLocks noGrp="1"/>
          </p:cNvSpPr>
          <p:nvPr>
            <p:ph type="dt" sz="half" idx="10"/>
          </p:nvPr>
        </p:nvSpPr>
        <p:spPr/>
        <p:txBody>
          <a:bodyPr/>
          <a:lstStyle/>
          <a:p>
            <a:fld id="{B6110DA5-FE14-4B38-AD6F-02F77F9833F9}" type="datetimeFigureOut">
              <a:rPr lang="en-US" smtClean="0"/>
              <a:t>2/25/2025</a:t>
            </a:fld>
            <a:endParaRPr lang="en-US"/>
          </a:p>
        </p:txBody>
      </p:sp>
      <p:sp>
        <p:nvSpPr>
          <p:cNvPr id="6" name="Footer Placeholder 5">
            <a:extLst>
              <a:ext uri="{FF2B5EF4-FFF2-40B4-BE49-F238E27FC236}">
                <a16:creationId xmlns:a16="http://schemas.microsoft.com/office/drawing/2014/main" id="{09468BE9-F336-B48C-D334-CEF63034A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81F1C-2119-6F05-C786-C71FC67F22EB}"/>
              </a:ext>
            </a:extLst>
          </p:cNvPr>
          <p:cNvSpPr>
            <a:spLocks noGrp="1"/>
          </p:cNvSpPr>
          <p:nvPr>
            <p:ph type="sldNum" sz="quarter" idx="12"/>
          </p:nvPr>
        </p:nvSpPr>
        <p:spPr/>
        <p:txBody>
          <a:bodyPr/>
          <a:lstStyle/>
          <a:p>
            <a:fld id="{02F1CA37-52E5-4A32-A812-260176731248}" type="slidenum">
              <a:rPr lang="en-US" smtClean="0"/>
              <a:t>‹#›</a:t>
            </a:fld>
            <a:endParaRPr lang="en-US"/>
          </a:p>
        </p:txBody>
      </p:sp>
    </p:spTree>
    <p:extLst>
      <p:ext uri="{BB962C8B-B14F-4D97-AF65-F5344CB8AC3E}">
        <p14:creationId xmlns:p14="http://schemas.microsoft.com/office/powerpoint/2010/main" val="183800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2C1020-D08E-DECF-887B-38B95424E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A71F0-3218-8189-B720-5260F3490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C3D91-C7C6-7BE5-6E4D-065AF44F2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10DA5-FE14-4B38-AD6F-02F77F9833F9}" type="datetimeFigureOut">
              <a:rPr lang="en-US" smtClean="0"/>
              <a:t>2/25/2025</a:t>
            </a:fld>
            <a:endParaRPr lang="en-US"/>
          </a:p>
        </p:txBody>
      </p:sp>
      <p:sp>
        <p:nvSpPr>
          <p:cNvPr id="5" name="Footer Placeholder 4">
            <a:extLst>
              <a:ext uri="{FF2B5EF4-FFF2-40B4-BE49-F238E27FC236}">
                <a16:creationId xmlns:a16="http://schemas.microsoft.com/office/drawing/2014/main" id="{69453F79-7C69-EDE9-B3C1-66EDE7281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F17718-CC47-501C-5CBC-3A2A564A7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F1CA37-52E5-4A32-A812-260176731248}" type="slidenum">
              <a:rPr lang="en-US" smtClean="0"/>
              <a:t>‹#›</a:t>
            </a:fld>
            <a:endParaRPr lang="en-US"/>
          </a:p>
        </p:txBody>
      </p:sp>
    </p:spTree>
    <p:extLst>
      <p:ext uri="{BB962C8B-B14F-4D97-AF65-F5344CB8AC3E}">
        <p14:creationId xmlns:p14="http://schemas.microsoft.com/office/powerpoint/2010/main" val="4132483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719966B7-37D5-C6D6-38A5-469B78ED3ED9}"/>
              </a:ext>
            </a:extLst>
          </p:cNvPr>
          <p:cNvPicPr>
            <a:picLocks noChangeAspect="1"/>
          </p:cNvPicPr>
          <p:nvPr/>
        </p:nvPicPr>
        <p:blipFill>
          <a:blip r:embed="rId3">
            <a:alphaModFix amt="66000"/>
            <a:extLst>
              <a:ext uri="{28A0092B-C50C-407E-A947-70E740481C1C}">
                <a14:useLocalDpi xmlns:a14="http://schemas.microsoft.com/office/drawing/2010/main" val="0"/>
              </a:ext>
            </a:extLst>
          </a:blip>
          <a:stretch>
            <a:fillRect/>
          </a:stretch>
        </p:blipFill>
        <p:spPr>
          <a:xfrm>
            <a:off x="740514" y="-3540460"/>
            <a:ext cx="10787172" cy="12230683"/>
          </a:xfrm>
          <a:prstGeom prst="rect">
            <a:avLst/>
          </a:prstGeom>
        </p:spPr>
      </p:pic>
      <p:sp>
        <p:nvSpPr>
          <p:cNvPr id="6" name="Rectangle 5">
            <a:extLst>
              <a:ext uri="{FF2B5EF4-FFF2-40B4-BE49-F238E27FC236}">
                <a16:creationId xmlns:a16="http://schemas.microsoft.com/office/drawing/2014/main" id="{DB544DA7-1E94-BC61-F2AF-3CE7A9858A34}"/>
              </a:ext>
            </a:extLst>
          </p:cNvPr>
          <p:cNvSpPr/>
          <p:nvPr/>
        </p:nvSpPr>
        <p:spPr>
          <a:xfrm>
            <a:off x="437147" y="2053192"/>
            <a:ext cx="11393905" cy="2302780"/>
          </a:xfrm>
          <a:prstGeom prst="rect">
            <a:avLst/>
          </a:prstGeom>
          <a:solidFill>
            <a:sysClr val="window" lastClr="FFFFFF">
              <a:alpha val="83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E4A544E-98DA-3AF4-619E-31E54E0B0133}"/>
              </a:ext>
            </a:extLst>
          </p:cNvPr>
          <p:cNvSpPr txBox="1"/>
          <p:nvPr/>
        </p:nvSpPr>
        <p:spPr>
          <a:xfrm>
            <a:off x="740514" y="6292346"/>
            <a:ext cx="5041338" cy="800219"/>
          </a:xfrm>
          <a:prstGeom prst="rect">
            <a:avLst/>
          </a:prstGeom>
          <a:noFill/>
        </p:spPr>
        <p:txBody>
          <a:bodyPr wrap="square" rtlCol="0">
            <a:spAutoFit/>
          </a:bodyPr>
          <a:lstStyle/>
          <a:p>
            <a:r>
              <a:rPr lang="en-US" sz="1400" dirty="0">
                <a:latin typeface="Century Gothic" panose="020B0502020202020204" pitchFamily="34" charset="0"/>
              </a:rPr>
              <a:t>Rachel Love-Adrick</a:t>
            </a:r>
          </a:p>
          <a:p>
            <a:r>
              <a:rPr lang="en-US" sz="1400" dirty="0">
                <a:latin typeface="Century Gothic" panose="020B0502020202020204" pitchFamily="34" charset="0"/>
              </a:rPr>
              <a:t>February 2025 CRC Meeting</a:t>
            </a:r>
          </a:p>
          <a:p>
            <a:endParaRPr lang="en-US" dirty="0"/>
          </a:p>
        </p:txBody>
      </p:sp>
      <p:sp>
        <p:nvSpPr>
          <p:cNvPr id="4" name="TextBox 3">
            <a:extLst>
              <a:ext uri="{FF2B5EF4-FFF2-40B4-BE49-F238E27FC236}">
                <a16:creationId xmlns:a16="http://schemas.microsoft.com/office/drawing/2014/main" id="{9AFEBDDA-E0E9-F8C4-6910-26AAAAE153B6}"/>
              </a:ext>
            </a:extLst>
          </p:cNvPr>
          <p:cNvSpPr txBox="1"/>
          <p:nvPr/>
        </p:nvSpPr>
        <p:spPr>
          <a:xfrm>
            <a:off x="1328606" y="2374520"/>
            <a:ext cx="9534787" cy="1384995"/>
          </a:xfrm>
          <a:prstGeom prst="rect">
            <a:avLst/>
          </a:prstGeom>
          <a:noFill/>
        </p:spPr>
        <p:txBody>
          <a:bodyPr wrap="square" rtlCol="0">
            <a:spAutoFit/>
          </a:bodyPr>
          <a:lstStyle/>
          <a:p>
            <a:pPr algn="ctr"/>
            <a:r>
              <a:rPr lang="en-US" sz="2800" dirty="0">
                <a:latin typeface="Century Gothic" panose="020B0502020202020204" pitchFamily="34" charset="0"/>
                <a:cs typeface="Calibri" panose="020F0502020204030204" pitchFamily="34" charset="0"/>
              </a:rPr>
              <a:t>Periodic Review Process </a:t>
            </a:r>
          </a:p>
          <a:p>
            <a:pPr algn="ctr"/>
            <a:r>
              <a:rPr lang="en-US" sz="2800" dirty="0">
                <a:latin typeface="Century Gothic" panose="020B0502020202020204" pitchFamily="34" charset="0"/>
                <a:cs typeface="Calibri" panose="020F0502020204030204" pitchFamily="34" charset="0"/>
              </a:rPr>
              <a:t>and </a:t>
            </a:r>
          </a:p>
          <a:p>
            <a:pPr algn="ctr"/>
            <a:r>
              <a:rPr lang="en-US" sz="2800" i="0" u="none" strike="noStrike" baseline="0" dirty="0">
                <a:latin typeface="Century Gothic" panose="020B0502020202020204" pitchFamily="34" charset="0"/>
                <a:cs typeface="Calibri" panose="020F0502020204030204" pitchFamily="34" charset="0"/>
              </a:rPr>
              <a:t>Periodic Review of Existing Rules – 15A NCAC 07B</a:t>
            </a:r>
            <a:endParaRPr lang="en-US" sz="2800"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28681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E01DF0-FA25-8546-F158-550B866E9726}"/>
              </a:ext>
            </a:extLst>
          </p:cNvPr>
          <p:cNvSpPr txBox="1"/>
          <p:nvPr/>
        </p:nvSpPr>
        <p:spPr>
          <a:xfrm>
            <a:off x="3528128" y="1089410"/>
            <a:ext cx="5753437"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PERIODIC REVIEW PROCESS</a:t>
            </a:r>
          </a:p>
        </p:txBody>
      </p:sp>
      <p:grpSp>
        <p:nvGrpSpPr>
          <p:cNvPr id="10" name="Group 9">
            <a:extLst>
              <a:ext uri="{FF2B5EF4-FFF2-40B4-BE49-F238E27FC236}">
                <a16:creationId xmlns:a16="http://schemas.microsoft.com/office/drawing/2014/main" id="{EFEBC633-8C11-59DC-3540-C3E5370C210D}"/>
              </a:ext>
            </a:extLst>
          </p:cNvPr>
          <p:cNvGrpSpPr/>
          <p:nvPr/>
        </p:nvGrpSpPr>
        <p:grpSpPr>
          <a:xfrm>
            <a:off x="324671" y="2570937"/>
            <a:ext cx="11767192" cy="1908526"/>
            <a:chOff x="324671" y="2570937"/>
            <a:chExt cx="11767192" cy="1908526"/>
          </a:xfrm>
          <a:effectLst>
            <a:outerShdw blurRad="50800" dist="50800" dir="5400000" algn="ctr" rotWithShape="0">
              <a:schemeClr val="tx1">
                <a:alpha val="72000"/>
              </a:schemeClr>
            </a:outerShdw>
          </a:effectLst>
        </p:grpSpPr>
        <p:sp>
          <p:nvSpPr>
            <p:cNvPr id="11" name="Oval 10">
              <a:extLst>
                <a:ext uri="{FF2B5EF4-FFF2-40B4-BE49-F238E27FC236}">
                  <a16:creationId xmlns:a16="http://schemas.microsoft.com/office/drawing/2014/main" id="{12898E32-EAF4-E8D3-275D-16A5A9FA998F}"/>
                </a:ext>
              </a:extLst>
            </p:cNvPr>
            <p:cNvSpPr/>
            <p:nvPr/>
          </p:nvSpPr>
          <p:spPr>
            <a:xfrm>
              <a:off x="10183189" y="2571152"/>
              <a:ext cx="1908674" cy="190831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9C4AFB16-870F-228E-F1F7-40597AF3056A}"/>
                </a:ext>
              </a:extLst>
            </p:cNvPr>
            <p:cNvSpPr/>
            <p:nvPr/>
          </p:nvSpPr>
          <p:spPr>
            <a:xfrm>
              <a:off x="1024745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Permanent Rulemaking Process</a:t>
              </a:r>
            </a:p>
          </p:txBody>
        </p:sp>
        <p:sp>
          <p:nvSpPr>
            <p:cNvPr id="13" name="Teardrop 12">
              <a:extLst>
                <a:ext uri="{FF2B5EF4-FFF2-40B4-BE49-F238E27FC236}">
                  <a16:creationId xmlns:a16="http://schemas.microsoft.com/office/drawing/2014/main" id="{B28A8AA9-B229-5A05-D5E7-AECF6750388D}"/>
                </a:ext>
              </a:extLst>
            </p:cNvPr>
            <p:cNvSpPr/>
            <p:nvPr/>
          </p:nvSpPr>
          <p:spPr>
            <a:xfrm rot="2700000">
              <a:off x="8211593"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9F62766D-E68D-2DA1-A157-4DBF6E3F1401}"/>
                </a:ext>
              </a:extLst>
            </p:cNvPr>
            <p:cNvSpPr/>
            <p:nvPr/>
          </p:nvSpPr>
          <p:spPr>
            <a:xfrm>
              <a:off x="827572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r>
                <a:rPr lang="en-US" sz="1600" kern="1200" dirty="0"/>
                <a:t>Final Report to APOC</a:t>
              </a:r>
            </a:p>
          </p:txBody>
        </p:sp>
        <p:sp>
          <p:nvSpPr>
            <p:cNvPr id="15" name="Teardrop 14">
              <a:extLst>
                <a:ext uri="{FF2B5EF4-FFF2-40B4-BE49-F238E27FC236}">
                  <a16:creationId xmlns:a16="http://schemas.microsoft.com/office/drawing/2014/main" id="{41FD4D5F-B4C8-FFA3-9882-9BB6C3587214}"/>
                </a:ext>
              </a:extLst>
            </p:cNvPr>
            <p:cNvSpPr/>
            <p:nvPr/>
          </p:nvSpPr>
          <p:spPr>
            <a:xfrm rot="2700000">
              <a:off x="623986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A9A8BD3-D29E-E86C-E233-8EE0B096A160}"/>
                </a:ext>
              </a:extLst>
            </p:cNvPr>
            <p:cNvSpPr/>
            <p:nvPr/>
          </p:nvSpPr>
          <p:spPr>
            <a:xfrm>
              <a:off x="630399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RRC reviews Final Report</a:t>
              </a:r>
            </a:p>
          </p:txBody>
        </p:sp>
        <p:sp>
          <p:nvSpPr>
            <p:cNvPr id="17" name="Teardrop 16">
              <a:extLst>
                <a:ext uri="{FF2B5EF4-FFF2-40B4-BE49-F238E27FC236}">
                  <a16:creationId xmlns:a16="http://schemas.microsoft.com/office/drawing/2014/main" id="{4DE03D3D-52C9-D9B7-B1FE-4593839D8C6B}"/>
                </a:ext>
              </a:extLst>
            </p:cNvPr>
            <p:cNvSpPr/>
            <p:nvPr/>
          </p:nvSpPr>
          <p:spPr>
            <a:xfrm rot="2700000">
              <a:off x="426813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6F6343F8-EE86-ACD2-8A66-9FF3B4F22CBE}"/>
                </a:ext>
              </a:extLst>
            </p:cNvPr>
            <p:cNvSpPr/>
            <p:nvPr/>
          </p:nvSpPr>
          <p:spPr>
            <a:xfrm>
              <a:off x="433226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8" tIns="274807" rIns="276185" bIns="274806" numCol="1" spcCol="1270" anchor="ctr" anchorCtr="0">
              <a:noAutofit/>
            </a:bodyPr>
            <a:lstStyle/>
            <a:p>
              <a:pPr marL="0" lvl="0" indent="0" algn="ctr" defTabSz="711200">
                <a:lnSpc>
                  <a:spcPct val="90000"/>
                </a:lnSpc>
                <a:spcBef>
                  <a:spcPct val="0"/>
                </a:spcBef>
                <a:spcAft>
                  <a:spcPct val="35000"/>
                </a:spcAft>
                <a:buNone/>
              </a:pPr>
              <a:r>
                <a:rPr lang="en-US" sz="1600" kern="1200" dirty="0"/>
                <a:t>Agency approve/deny Final Report</a:t>
              </a:r>
            </a:p>
          </p:txBody>
        </p:sp>
        <p:sp>
          <p:nvSpPr>
            <p:cNvPr id="19" name="Teardrop 18">
              <a:extLst>
                <a:ext uri="{FF2B5EF4-FFF2-40B4-BE49-F238E27FC236}">
                  <a16:creationId xmlns:a16="http://schemas.microsoft.com/office/drawing/2014/main" id="{FC69FC2E-5192-999C-38E7-341DB7E11DB4}"/>
                </a:ext>
              </a:extLst>
            </p:cNvPr>
            <p:cNvSpPr/>
            <p:nvPr/>
          </p:nvSpPr>
          <p:spPr>
            <a:xfrm rot="2700000">
              <a:off x="2296401"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6A88EA51-C8A0-3B2E-3526-8127B349F146}"/>
                </a:ext>
              </a:extLst>
            </p:cNvPr>
            <p:cNvSpPr/>
            <p:nvPr/>
          </p:nvSpPr>
          <p:spPr>
            <a:xfrm>
              <a:off x="2360536"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9" tIns="274807" rIns="276184" bIns="274806" numCol="1" spcCol="1270" anchor="ctr" anchorCtr="0">
              <a:noAutofit/>
            </a:bodyPr>
            <a:lstStyle/>
            <a:p>
              <a:pPr marL="0" lvl="0" indent="0" algn="ctr" defTabSz="711200">
                <a:lnSpc>
                  <a:spcPct val="90000"/>
                </a:lnSpc>
                <a:spcBef>
                  <a:spcPct val="0"/>
                </a:spcBef>
                <a:spcAft>
                  <a:spcPct val="35000"/>
                </a:spcAft>
                <a:buNone/>
              </a:pPr>
              <a:r>
                <a:rPr lang="en-US" sz="1600" kern="1200" dirty="0"/>
                <a:t>60 Day Public Comment Period on Initial Report </a:t>
              </a:r>
            </a:p>
          </p:txBody>
        </p:sp>
        <p:sp>
          <p:nvSpPr>
            <p:cNvPr id="21" name="Teardrop 20">
              <a:extLst>
                <a:ext uri="{FF2B5EF4-FFF2-40B4-BE49-F238E27FC236}">
                  <a16:creationId xmlns:a16="http://schemas.microsoft.com/office/drawing/2014/main" id="{B48FC4C7-5C85-24A7-66D1-6C68B3081302}"/>
                </a:ext>
              </a:extLst>
            </p:cNvPr>
            <p:cNvSpPr/>
            <p:nvPr/>
          </p:nvSpPr>
          <p:spPr>
            <a:xfrm rot="2700000">
              <a:off x="324671" y="2570937"/>
              <a:ext cx="1908405" cy="1908405"/>
            </a:xfrm>
            <a:prstGeom prst="teardrop">
              <a:avLst>
                <a:gd name="adj" fmla="val 100000"/>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DBF6FB5F-05EB-E36E-7400-720B7DAFC387}"/>
                </a:ext>
              </a:extLst>
            </p:cNvPr>
            <p:cNvSpPr/>
            <p:nvPr/>
          </p:nvSpPr>
          <p:spPr>
            <a:xfrm>
              <a:off x="387593"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bg1"/>
            </a:solid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24" name="TextBox 23">
            <a:extLst>
              <a:ext uri="{FF2B5EF4-FFF2-40B4-BE49-F238E27FC236}">
                <a16:creationId xmlns:a16="http://schemas.microsoft.com/office/drawing/2014/main" id="{3C785ACB-F46B-4BEF-CB27-640CE380B179}"/>
              </a:ext>
            </a:extLst>
          </p:cNvPr>
          <p:cNvSpPr txBox="1"/>
          <p:nvPr/>
        </p:nvSpPr>
        <p:spPr>
          <a:xfrm>
            <a:off x="345552" y="2979572"/>
            <a:ext cx="1870206" cy="1091133"/>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US" sz="1800" kern="1200" dirty="0"/>
              <a:t>Agency classifies rules as Necessary or Unnecessary</a:t>
            </a:r>
          </a:p>
        </p:txBody>
      </p:sp>
    </p:spTree>
    <p:extLst>
      <p:ext uri="{BB962C8B-B14F-4D97-AF65-F5344CB8AC3E}">
        <p14:creationId xmlns:p14="http://schemas.microsoft.com/office/powerpoint/2010/main" val="2801677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E01DF0-FA25-8546-F158-550B866E9726}"/>
              </a:ext>
            </a:extLst>
          </p:cNvPr>
          <p:cNvSpPr txBox="1"/>
          <p:nvPr/>
        </p:nvSpPr>
        <p:spPr>
          <a:xfrm>
            <a:off x="3528128" y="1089410"/>
            <a:ext cx="5753437"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PERIODIC REVIEW PROCESS</a:t>
            </a:r>
          </a:p>
        </p:txBody>
      </p:sp>
      <p:grpSp>
        <p:nvGrpSpPr>
          <p:cNvPr id="10" name="Group 9">
            <a:extLst>
              <a:ext uri="{FF2B5EF4-FFF2-40B4-BE49-F238E27FC236}">
                <a16:creationId xmlns:a16="http://schemas.microsoft.com/office/drawing/2014/main" id="{EFEBC633-8C11-59DC-3540-C3E5370C210D}"/>
              </a:ext>
            </a:extLst>
          </p:cNvPr>
          <p:cNvGrpSpPr/>
          <p:nvPr/>
        </p:nvGrpSpPr>
        <p:grpSpPr>
          <a:xfrm>
            <a:off x="324671" y="2570937"/>
            <a:ext cx="11767192" cy="1908526"/>
            <a:chOff x="324671" y="2570937"/>
            <a:chExt cx="11767192" cy="1908526"/>
          </a:xfrm>
          <a:effectLst>
            <a:outerShdw blurRad="50800" dist="50800" dir="5400000" algn="ctr" rotWithShape="0">
              <a:schemeClr val="tx1"/>
            </a:outerShdw>
          </a:effectLst>
        </p:grpSpPr>
        <p:sp>
          <p:nvSpPr>
            <p:cNvPr id="11" name="Oval 10">
              <a:extLst>
                <a:ext uri="{FF2B5EF4-FFF2-40B4-BE49-F238E27FC236}">
                  <a16:creationId xmlns:a16="http://schemas.microsoft.com/office/drawing/2014/main" id="{12898E32-EAF4-E8D3-275D-16A5A9FA998F}"/>
                </a:ext>
              </a:extLst>
            </p:cNvPr>
            <p:cNvSpPr/>
            <p:nvPr/>
          </p:nvSpPr>
          <p:spPr>
            <a:xfrm>
              <a:off x="10183189" y="2571152"/>
              <a:ext cx="1908674" cy="190831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9C4AFB16-870F-228E-F1F7-40597AF3056A}"/>
                </a:ext>
              </a:extLst>
            </p:cNvPr>
            <p:cNvSpPr/>
            <p:nvPr/>
          </p:nvSpPr>
          <p:spPr>
            <a:xfrm>
              <a:off x="1024745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Permanent Rulemaking Process</a:t>
              </a:r>
            </a:p>
          </p:txBody>
        </p:sp>
        <p:sp>
          <p:nvSpPr>
            <p:cNvPr id="13" name="Teardrop 12">
              <a:extLst>
                <a:ext uri="{FF2B5EF4-FFF2-40B4-BE49-F238E27FC236}">
                  <a16:creationId xmlns:a16="http://schemas.microsoft.com/office/drawing/2014/main" id="{B28A8AA9-B229-5A05-D5E7-AECF6750388D}"/>
                </a:ext>
              </a:extLst>
            </p:cNvPr>
            <p:cNvSpPr/>
            <p:nvPr/>
          </p:nvSpPr>
          <p:spPr>
            <a:xfrm rot="2700000">
              <a:off x="8211593"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9F62766D-E68D-2DA1-A157-4DBF6E3F1401}"/>
                </a:ext>
              </a:extLst>
            </p:cNvPr>
            <p:cNvSpPr/>
            <p:nvPr/>
          </p:nvSpPr>
          <p:spPr>
            <a:xfrm>
              <a:off x="827572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r>
                <a:rPr lang="en-US" sz="1600" kern="1200" dirty="0"/>
                <a:t>Final Report to APOC</a:t>
              </a:r>
            </a:p>
          </p:txBody>
        </p:sp>
        <p:sp>
          <p:nvSpPr>
            <p:cNvPr id="15" name="Teardrop 14">
              <a:extLst>
                <a:ext uri="{FF2B5EF4-FFF2-40B4-BE49-F238E27FC236}">
                  <a16:creationId xmlns:a16="http://schemas.microsoft.com/office/drawing/2014/main" id="{41FD4D5F-B4C8-FFA3-9882-9BB6C3587214}"/>
                </a:ext>
              </a:extLst>
            </p:cNvPr>
            <p:cNvSpPr/>
            <p:nvPr/>
          </p:nvSpPr>
          <p:spPr>
            <a:xfrm rot="2700000">
              <a:off x="623986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A9A8BD3-D29E-E86C-E233-8EE0B096A160}"/>
                </a:ext>
              </a:extLst>
            </p:cNvPr>
            <p:cNvSpPr/>
            <p:nvPr/>
          </p:nvSpPr>
          <p:spPr>
            <a:xfrm>
              <a:off x="630399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RRC reviews Final Report</a:t>
              </a:r>
            </a:p>
          </p:txBody>
        </p:sp>
        <p:sp>
          <p:nvSpPr>
            <p:cNvPr id="17" name="Teardrop 16">
              <a:extLst>
                <a:ext uri="{FF2B5EF4-FFF2-40B4-BE49-F238E27FC236}">
                  <a16:creationId xmlns:a16="http://schemas.microsoft.com/office/drawing/2014/main" id="{4DE03D3D-52C9-D9B7-B1FE-4593839D8C6B}"/>
                </a:ext>
              </a:extLst>
            </p:cNvPr>
            <p:cNvSpPr/>
            <p:nvPr/>
          </p:nvSpPr>
          <p:spPr>
            <a:xfrm rot="2700000">
              <a:off x="426813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6F6343F8-EE86-ACD2-8A66-9FF3B4F22CBE}"/>
                </a:ext>
              </a:extLst>
            </p:cNvPr>
            <p:cNvSpPr/>
            <p:nvPr/>
          </p:nvSpPr>
          <p:spPr>
            <a:xfrm>
              <a:off x="433226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8" tIns="274807" rIns="276185" bIns="274806" numCol="1" spcCol="1270" anchor="ctr" anchorCtr="0">
              <a:noAutofit/>
            </a:bodyPr>
            <a:lstStyle/>
            <a:p>
              <a:pPr marL="0" lvl="0" indent="0" algn="ctr" defTabSz="711200">
                <a:lnSpc>
                  <a:spcPct val="90000"/>
                </a:lnSpc>
                <a:spcBef>
                  <a:spcPct val="0"/>
                </a:spcBef>
                <a:spcAft>
                  <a:spcPct val="35000"/>
                </a:spcAft>
                <a:buNone/>
              </a:pPr>
              <a:r>
                <a:rPr lang="en-US" sz="1600" kern="1200" dirty="0"/>
                <a:t>Agency approve/deny Final Report</a:t>
              </a:r>
            </a:p>
          </p:txBody>
        </p:sp>
        <p:sp>
          <p:nvSpPr>
            <p:cNvPr id="19" name="Teardrop 18">
              <a:extLst>
                <a:ext uri="{FF2B5EF4-FFF2-40B4-BE49-F238E27FC236}">
                  <a16:creationId xmlns:a16="http://schemas.microsoft.com/office/drawing/2014/main" id="{FC69FC2E-5192-999C-38E7-341DB7E11DB4}"/>
                </a:ext>
              </a:extLst>
            </p:cNvPr>
            <p:cNvSpPr/>
            <p:nvPr/>
          </p:nvSpPr>
          <p:spPr>
            <a:xfrm rot="2700000">
              <a:off x="2296401" y="2570937"/>
              <a:ext cx="1908405" cy="1908405"/>
            </a:xfrm>
            <a:prstGeom prst="teardrop">
              <a:avLst>
                <a:gd name="adj" fmla="val 100000"/>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6A88EA51-C8A0-3B2E-3526-8127B349F146}"/>
                </a:ext>
              </a:extLst>
            </p:cNvPr>
            <p:cNvSpPr/>
            <p:nvPr/>
          </p:nvSpPr>
          <p:spPr>
            <a:xfrm>
              <a:off x="2360536"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9" tIns="274807" rIns="276184" bIns="274806" numCol="1" spcCol="1270" anchor="ctr" anchorCtr="0">
              <a:noAutofit/>
            </a:bodyPr>
            <a:lstStyle/>
            <a:p>
              <a:pPr marL="0" lvl="0" indent="0" algn="ctr" defTabSz="711200">
                <a:lnSpc>
                  <a:spcPct val="90000"/>
                </a:lnSpc>
                <a:spcBef>
                  <a:spcPct val="0"/>
                </a:spcBef>
                <a:spcAft>
                  <a:spcPct val="35000"/>
                </a:spcAft>
                <a:buNone/>
              </a:pPr>
              <a:r>
                <a:rPr lang="en-US" sz="1600" kern="1200" dirty="0"/>
                <a:t>60 Day Public Comment Period on Initial Report </a:t>
              </a:r>
            </a:p>
          </p:txBody>
        </p:sp>
        <p:sp>
          <p:nvSpPr>
            <p:cNvPr id="21" name="Teardrop 20">
              <a:extLst>
                <a:ext uri="{FF2B5EF4-FFF2-40B4-BE49-F238E27FC236}">
                  <a16:creationId xmlns:a16="http://schemas.microsoft.com/office/drawing/2014/main" id="{B48FC4C7-5C85-24A7-66D1-6C68B3081302}"/>
                </a:ext>
              </a:extLst>
            </p:cNvPr>
            <p:cNvSpPr/>
            <p:nvPr/>
          </p:nvSpPr>
          <p:spPr>
            <a:xfrm rot="2700000">
              <a:off x="32467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DBF6FB5F-05EB-E36E-7400-720B7DAFC387}"/>
                </a:ext>
              </a:extLst>
            </p:cNvPr>
            <p:cNvSpPr/>
            <p:nvPr/>
          </p:nvSpPr>
          <p:spPr>
            <a:xfrm>
              <a:off x="387593"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bg1"/>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3" name="TextBox 2">
            <a:extLst>
              <a:ext uri="{FF2B5EF4-FFF2-40B4-BE49-F238E27FC236}">
                <a16:creationId xmlns:a16="http://schemas.microsoft.com/office/drawing/2014/main" id="{C20160E2-F0B9-FCB6-BF46-0D9F12C08BBD}"/>
              </a:ext>
            </a:extLst>
          </p:cNvPr>
          <p:cNvSpPr txBox="1"/>
          <p:nvPr/>
        </p:nvSpPr>
        <p:spPr>
          <a:xfrm>
            <a:off x="363004" y="2979572"/>
            <a:ext cx="1870206" cy="1091133"/>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US" sz="1800" kern="1200" dirty="0"/>
              <a:t>Agency classifies rules as Necessary or Unnecessary</a:t>
            </a:r>
          </a:p>
        </p:txBody>
      </p:sp>
    </p:spTree>
    <p:extLst>
      <p:ext uri="{BB962C8B-B14F-4D97-AF65-F5344CB8AC3E}">
        <p14:creationId xmlns:p14="http://schemas.microsoft.com/office/powerpoint/2010/main" val="3520620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E01DF0-FA25-8546-F158-550B866E9726}"/>
              </a:ext>
            </a:extLst>
          </p:cNvPr>
          <p:cNvSpPr txBox="1"/>
          <p:nvPr/>
        </p:nvSpPr>
        <p:spPr>
          <a:xfrm>
            <a:off x="3528128" y="1089410"/>
            <a:ext cx="5753437"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PERIODIC REVIEW PROCESS</a:t>
            </a:r>
          </a:p>
        </p:txBody>
      </p:sp>
      <p:grpSp>
        <p:nvGrpSpPr>
          <p:cNvPr id="10" name="Group 9">
            <a:extLst>
              <a:ext uri="{FF2B5EF4-FFF2-40B4-BE49-F238E27FC236}">
                <a16:creationId xmlns:a16="http://schemas.microsoft.com/office/drawing/2014/main" id="{EFEBC633-8C11-59DC-3540-C3E5370C210D}"/>
              </a:ext>
            </a:extLst>
          </p:cNvPr>
          <p:cNvGrpSpPr/>
          <p:nvPr/>
        </p:nvGrpSpPr>
        <p:grpSpPr>
          <a:xfrm>
            <a:off x="324671" y="2570937"/>
            <a:ext cx="11767192" cy="1908526"/>
            <a:chOff x="324671" y="2570937"/>
            <a:chExt cx="11767192" cy="1908526"/>
          </a:xfrm>
          <a:effectLst>
            <a:outerShdw blurRad="50800" dist="50800" dir="5400000" algn="ctr" rotWithShape="0">
              <a:schemeClr val="tx1"/>
            </a:outerShdw>
          </a:effectLst>
        </p:grpSpPr>
        <p:sp>
          <p:nvSpPr>
            <p:cNvPr id="11" name="Oval 10">
              <a:extLst>
                <a:ext uri="{FF2B5EF4-FFF2-40B4-BE49-F238E27FC236}">
                  <a16:creationId xmlns:a16="http://schemas.microsoft.com/office/drawing/2014/main" id="{12898E32-EAF4-E8D3-275D-16A5A9FA998F}"/>
                </a:ext>
              </a:extLst>
            </p:cNvPr>
            <p:cNvSpPr/>
            <p:nvPr/>
          </p:nvSpPr>
          <p:spPr>
            <a:xfrm>
              <a:off x="10183189" y="2571152"/>
              <a:ext cx="1908674" cy="190831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9C4AFB16-870F-228E-F1F7-40597AF3056A}"/>
                </a:ext>
              </a:extLst>
            </p:cNvPr>
            <p:cNvSpPr/>
            <p:nvPr/>
          </p:nvSpPr>
          <p:spPr>
            <a:xfrm>
              <a:off x="1024745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Permanent Rulemaking Process</a:t>
              </a:r>
            </a:p>
          </p:txBody>
        </p:sp>
        <p:sp>
          <p:nvSpPr>
            <p:cNvPr id="13" name="Teardrop 12">
              <a:extLst>
                <a:ext uri="{FF2B5EF4-FFF2-40B4-BE49-F238E27FC236}">
                  <a16:creationId xmlns:a16="http://schemas.microsoft.com/office/drawing/2014/main" id="{B28A8AA9-B229-5A05-D5E7-AECF6750388D}"/>
                </a:ext>
              </a:extLst>
            </p:cNvPr>
            <p:cNvSpPr/>
            <p:nvPr/>
          </p:nvSpPr>
          <p:spPr>
            <a:xfrm rot="2700000">
              <a:off x="8211593"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9F62766D-E68D-2DA1-A157-4DBF6E3F1401}"/>
                </a:ext>
              </a:extLst>
            </p:cNvPr>
            <p:cNvSpPr/>
            <p:nvPr/>
          </p:nvSpPr>
          <p:spPr>
            <a:xfrm>
              <a:off x="827572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r>
                <a:rPr lang="en-US" sz="1600" kern="1200" dirty="0"/>
                <a:t>Final Report to APOC</a:t>
              </a:r>
            </a:p>
          </p:txBody>
        </p:sp>
        <p:sp>
          <p:nvSpPr>
            <p:cNvPr id="15" name="Teardrop 14">
              <a:extLst>
                <a:ext uri="{FF2B5EF4-FFF2-40B4-BE49-F238E27FC236}">
                  <a16:creationId xmlns:a16="http://schemas.microsoft.com/office/drawing/2014/main" id="{41FD4D5F-B4C8-FFA3-9882-9BB6C3587214}"/>
                </a:ext>
              </a:extLst>
            </p:cNvPr>
            <p:cNvSpPr/>
            <p:nvPr/>
          </p:nvSpPr>
          <p:spPr>
            <a:xfrm rot="2700000">
              <a:off x="623986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A9A8BD3-D29E-E86C-E233-8EE0B096A160}"/>
                </a:ext>
              </a:extLst>
            </p:cNvPr>
            <p:cNvSpPr/>
            <p:nvPr/>
          </p:nvSpPr>
          <p:spPr>
            <a:xfrm>
              <a:off x="630399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RRC reviews Final Report</a:t>
              </a:r>
            </a:p>
          </p:txBody>
        </p:sp>
        <p:sp>
          <p:nvSpPr>
            <p:cNvPr id="17" name="Teardrop 16">
              <a:extLst>
                <a:ext uri="{FF2B5EF4-FFF2-40B4-BE49-F238E27FC236}">
                  <a16:creationId xmlns:a16="http://schemas.microsoft.com/office/drawing/2014/main" id="{4DE03D3D-52C9-D9B7-B1FE-4593839D8C6B}"/>
                </a:ext>
              </a:extLst>
            </p:cNvPr>
            <p:cNvSpPr/>
            <p:nvPr/>
          </p:nvSpPr>
          <p:spPr>
            <a:xfrm rot="2700000">
              <a:off x="4268132" y="2570937"/>
              <a:ext cx="1908405" cy="1908405"/>
            </a:xfrm>
            <a:prstGeom prst="teardrop">
              <a:avLst>
                <a:gd name="adj" fmla="val 100000"/>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6F6343F8-EE86-ACD2-8A66-9FF3B4F22CBE}"/>
                </a:ext>
              </a:extLst>
            </p:cNvPr>
            <p:cNvSpPr/>
            <p:nvPr/>
          </p:nvSpPr>
          <p:spPr>
            <a:xfrm>
              <a:off x="433226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8" tIns="274807" rIns="276185" bIns="274806" numCol="1" spcCol="1270" anchor="ctr" anchorCtr="0">
              <a:noAutofit/>
            </a:bodyPr>
            <a:lstStyle/>
            <a:p>
              <a:pPr marL="0" lvl="0" indent="0" algn="ctr" defTabSz="711200">
                <a:lnSpc>
                  <a:spcPct val="90000"/>
                </a:lnSpc>
                <a:spcBef>
                  <a:spcPct val="0"/>
                </a:spcBef>
                <a:spcAft>
                  <a:spcPct val="35000"/>
                </a:spcAft>
                <a:buNone/>
              </a:pPr>
              <a:r>
                <a:rPr lang="en-US" sz="1600" kern="1200" dirty="0"/>
                <a:t>Agency approve/deny Final Report</a:t>
              </a:r>
            </a:p>
          </p:txBody>
        </p:sp>
        <p:sp>
          <p:nvSpPr>
            <p:cNvPr id="19" name="Teardrop 18">
              <a:extLst>
                <a:ext uri="{FF2B5EF4-FFF2-40B4-BE49-F238E27FC236}">
                  <a16:creationId xmlns:a16="http://schemas.microsoft.com/office/drawing/2014/main" id="{FC69FC2E-5192-999C-38E7-341DB7E11DB4}"/>
                </a:ext>
              </a:extLst>
            </p:cNvPr>
            <p:cNvSpPr/>
            <p:nvPr/>
          </p:nvSpPr>
          <p:spPr>
            <a:xfrm rot="2700000">
              <a:off x="229640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6A88EA51-C8A0-3B2E-3526-8127B349F146}"/>
                </a:ext>
              </a:extLst>
            </p:cNvPr>
            <p:cNvSpPr/>
            <p:nvPr/>
          </p:nvSpPr>
          <p:spPr>
            <a:xfrm>
              <a:off x="2360536"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9" tIns="274807" rIns="276184" bIns="274806" numCol="1" spcCol="1270" anchor="ctr" anchorCtr="0">
              <a:noAutofit/>
            </a:bodyPr>
            <a:lstStyle/>
            <a:p>
              <a:pPr marL="0" lvl="0" indent="0" algn="ctr" defTabSz="711200">
                <a:lnSpc>
                  <a:spcPct val="90000"/>
                </a:lnSpc>
                <a:spcBef>
                  <a:spcPct val="0"/>
                </a:spcBef>
                <a:spcAft>
                  <a:spcPct val="35000"/>
                </a:spcAft>
                <a:buNone/>
              </a:pPr>
              <a:r>
                <a:rPr lang="en-US" sz="1600" kern="1200" dirty="0"/>
                <a:t>60 Day Public Comment Period on Initial Report </a:t>
              </a:r>
            </a:p>
          </p:txBody>
        </p:sp>
        <p:sp>
          <p:nvSpPr>
            <p:cNvPr id="21" name="Teardrop 20">
              <a:extLst>
                <a:ext uri="{FF2B5EF4-FFF2-40B4-BE49-F238E27FC236}">
                  <a16:creationId xmlns:a16="http://schemas.microsoft.com/office/drawing/2014/main" id="{B48FC4C7-5C85-24A7-66D1-6C68B3081302}"/>
                </a:ext>
              </a:extLst>
            </p:cNvPr>
            <p:cNvSpPr/>
            <p:nvPr/>
          </p:nvSpPr>
          <p:spPr>
            <a:xfrm rot="2700000">
              <a:off x="32467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DBF6FB5F-05EB-E36E-7400-720B7DAFC387}"/>
                </a:ext>
              </a:extLst>
            </p:cNvPr>
            <p:cNvSpPr/>
            <p:nvPr/>
          </p:nvSpPr>
          <p:spPr>
            <a:xfrm>
              <a:off x="387593"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bg1"/>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2" name="TextBox 1">
            <a:extLst>
              <a:ext uri="{FF2B5EF4-FFF2-40B4-BE49-F238E27FC236}">
                <a16:creationId xmlns:a16="http://schemas.microsoft.com/office/drawing/2014/main" id="{7AE77101-0B79-6941-32EC-E1558619F2E2}"/>
              </a:ext>
            </a:extLst>
          </p:cNvPr>
          <p:cNvSpPr txBox="1"/>
          <p:nvPr/>
        </p:nvSpPr>
        <p:spPr>
          <a:xfrm>
            <a:off x="369047" y="2979572"/>
            <a:ext cx="1870206" cy="1091133"/>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US" sz="1800" kern="1200" dirty="0"/>
              <a:t>Agency classifies rules as Necessary or Unnecessary</a:t>
            </a:r>
          </a:p>
        </p:txBody>
      </p:sp>
    </p:spTree>
    <p:extLst>
      <p:ext uri="{BB962C8B-B14F-4D97-AF65-F5344CB8AC3E}">
        <p14:creationId xmlns:p14="http://schemas.microsoft.com/office/powerpoint/2010/main" val="859294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E01DF0-FA25-8546-F158-550B866E9726}"/>
              </a:ext>
            </a:extLst>
          </p:cNvPr>
          <p:cNvSpPr txBox="1"/>
          <p:nvPr/>
        </p:nvSpPr>
        <p:spPr>
          <a:xfrm>
            <a:off x="3528128" y="1089410"/>
            <a:ext cx="5753437"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PERIODIC REVIEW PROCESS</a:t>
            </a:r>
          </a:p>
        </p:txBody>
      </p:sp>
      <p:grpSp>
        <p:nvGrpSpPr>
          <p:cNvPr id="10" name="Group 9">
            <a:extLst>
              <a:ext uri="{FF2B5EF4-FFF2-40B4-BE49-F238E27FC236}">
                <a16:creationId xmlns:a16="http://schemas.microsoft.com/office/drawing/2014/main" id="{EFEBC633-8C11-59DC-3540-C3E5370C210D}"/>
              </a:ext>
            </a:extLst>
          </p:cNvPr>
          <p:cNvGrpSpPr/>
          <p:nvPr/>
        </p:nvGrpSpPr>
        <p:grpSpPr>
          <a:xfrm>
            <a:off x="324671" y="2570937"/>
            <a:ext cx="11767192" cy="1908526"/>
            <a:chOff x="324671" y="2570937"/>
            <a:chExt cx="11767192" cy="1908526"/>
          </a:xfrm>
          <a:effectLst>
            <a:outerShdw blurRad="50800" dist="50800" dir="5400000" algn="ctr" rotWithShape="0">
              <a:schemeClr val="tx1"/>
            </a:outerShdw>
          </a:effectLst>
        </p:grpSpPr>
        <p:sp>
          <p:nvSpPr>
            <p:cNvPr id="11" name="Oval 10">
              <a:extLst>
                <a:ext uri="{FF2B5EF4-FFF2-40B4-BE49-F238E27FC236}">
                  <a16:creationId xmlns:a16="http://schemas.microsoft.com/office/drawing/2014/main" id="{12898E32-EAF4-E8D3-275D-16A5A9FA998F}"/>
                </a:ext>
              </a:extLst>
            </p:cNvPr>
            <p:cNvSpPr/>
            <p:nvPr/>
          </p:nvSpPr>
          <p:spPr>
            <a:xfrm>
              <a:off x="10183189" y="2571152"/>
              <a:ext cx="1908674" cy="190831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9C4AFB16-870F-228E-F1F7-40597AF3056A}"/>
                </a:ext>
              </a:extLst>
            </p:cNvPr>
            <p:cNvSpPr/>
            <p:nvPr/>
          </p:nvSpPr>
          <p:spPr>
            <a:xfrm>
              <a:off x="1024745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Permanent Rulemaking Process</a:t>
              </a:r>
            </a:p>
          </p:txBody>
        </p:sp>
        <p:sp>
          <p:nvSpPr>
            <p:cNvPr id="13" name="Teardrop 12">
              <a:extLst>
                <a:ext uri="{FF2B5EF4-FFF2-40B4-BE49-F238E27FC236}">
                  <a16:creationId xmlns:a16="http://schemas.microsoft.com/office/drawing/2014/main" id="{B28A8AA9-B229-5A05-D5E7-AECF6750388D}"/>
                </a:ext>
              </a:extLst>
            </p:cNvPr>
            <p:cNvSpPr/>
            <p:nvPr/>
          </p:nvSpPr>
          <p:spPr>
            <a:xfrm rot="2700000">
              <a:off x="8211593"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9F62766D-E68D-2DA1-A157-4DBF6E3F1401}"/>
                </a:ext>
              </a:extLst>
            </p:cNvPr>
            <p:cNvSpPr/>
            <p:nvPr/>
          </p:nvSpPr>
          <p:spPr>
            <a:xfrm>
              <a:off x="827572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r>
                <a:rPr lang="en-US" sz="1600" kern="1200" dirty="0"/>
                <a:t>Final Report to APOC</a:t>
              </a:r>
            </a:p>
          </p:txBody>
        </p:sp>
        <p:sp>
          <p:nvSpPr>
            <p:cNvPr id="15" name="Teardrop 14">
              <a:extLst>
                <a:ext uri="{FF2B5EF4-FFF2-40B4-BE49-F238E27FC236}">
                  <a16:creationId xmlns:a16="http://schemas.microsoft.com/office/drawing/2014/main" id="{41FD4D5F-B4C8-FFA3-9882-9BB6C3587214}"/>
                </a:ext>
              </a:extLst>
            </p:cNvPr>
            <p:cNvSpPr/>
            <p:nvPr/>
          </p:nvSpPr>
          <p:spPr>
            <a:xfrm rot="2700000">
              <a:off x="6239862" y="2570937"/>
              <a:ext cx="1908405" cy="1908405"/>
            </a:xfrm>
            <a:prstGeom prst="teardrop">
              <a:avLst>
                <a:gd name="adj" fmla="val 100000"/>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A9A8BD3-D29E-E86C-E233-8EE0B096A160}"/>
                </a:ext>
              </a:extLst>
            </p:cNvPr>
            <p:cNvSpPr/>
            <p:nvPr/>
          </p:nvSpPr>
          <p:spPr>
            <a:xfrm>
              <a:off x="630399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RRC reviews Final Report</a:t>
              </a:r>
            </a:p>
          </p:txBody>
        </p:sp>
        <p:sp>
          <p:nvSpPr>
            <p:cNvPr id="17" name="Teardrop 16">
              <a:extLst>
                <a:ext uri="{FF2B5EF4-FFF2-40B4-BE49-F238E27FC236}">
                  <a16:creationId xmlns:a16="http://schemas.microsoft.com/office/drawing/2014/main" id="{4DE03D3D-52C9-D9B7-B1FE-4593839D8C6B}"/>
                </a:ext>
              </a:extLst>
            </p:cNvPr>
            <p:cNvSpPr/>
            <p:nvPr/>
          </p:nvSpPr>
          <p:spPr>
            <a:xfrm rot="2700000">
              <a:off x="426813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6F6343F8-EE86-ACD2-8A66-9FF3B4F22CBE}"/>
                </a:ext>
              </a:extLst>
            </p:cNvPr>
            <p:cNvSpPr/>
            <p:nvPr/>
          </p:nvSpPr>
          <p:spPr>
            <a:xfrm>
              <a:off x="433226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8" tIns="274807" rIns="276185" bIns="274806" numCol="1" spcCol="1270" anchor="ctr" anchorCtr="0">
              <a:noAutofit/>
            </a:bodyPr>
            <a:lstStyle/>
            <a:p>
              <a:pPr marL="0" lvl="0" indent="0" algn="ctr" defTabSz="711200">
                <a:lnSpc>
                  <a:spcPct val="90000"/>
                </a:lnSpc>
                <a:spcBef>
                  <a:spcPct val="0"/>
                </a:spcBef>
                <a:spcAft>
                  <a:spcPct val="35000"/>
                </a:spcAft>
                <a:buNone/>
              </a:pPr>
              <a:r>
                <a:rPr lang="en-US" sz="1600" kern="1200" dirty="0"/>
                <a:t>Agency approve/deny Final Report</a:t>
              </a:r>
            </a:p>
          </p:txBody>
        </p:sp>
        <p:sp>
          <p:nvSpPr>
            <p:cNvPr id="19" name="Teardrop 18">
              <a:extLst>
                <a:ext uri="{FF2B5EF4-FFF2-40B4-BE49-F238E27FC236}">
                  <a16:creationId xmlns:a16="http://schemas.microsoft.com/office/drawing/2014/main" id="{FC69FC2E-5192-999C-38E7-341DB7E11DB4}"/>
                </a:ext>
              </a:extLst>
            </p:cNvPr>
            <p:cNvSpPr/>
            <p:nvPr/>
          </p:nvSpPr>
          <p:spPr>
            <a:xfrm rot="2700000">
              <a:off x="229640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6A88EA51-C8A0-3B2E-3526-8127B349F146}"/>
                </a:ext>
              </a:extLst>
            </p:cNvPr>
            <p:cNvSpPr/>
            <p:nvPr/>
          </p:nvSpPr>
          <p:spPr>
            <a:xfrm>
              <a:off x="2360536"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9" tIns="274807" rIns="276184" bIns="274806" numCol="1" spcCol="1270" anchor="ctr" anchorCtr="0">
              <a:noAutofit/>
            </a:bodyPr>
            <a:lstStyle/>
            <a:p>
              <a:pPr marL="0" lvl="0" indent="0" algn="ctr" defTabSz="711200">
                <a:lnSpc>
                  <a:spcPct val="90000"/>
                </a:lnSpc>
                <a:spcBef>
                  <a:spcPct val="0"/>
                </a:spcBef>
                <a:spcAft>
                  <a:spcPct val="35000"/>
                </a:spcAft>
                <a:buNone/>
              </a:pPr>
              <a:r>
                <a:rPr lang="en-US" sz="1600" kern="1200" dirty="0"/>
                <a:t>60 Day Public Comment Period on Initial Report </a:t>
              </a:r>
            </a:p>
          </p:txBody>
        </p:sp>
        <p:sp>
          <p:nvSpPr>
            <p:cNvPr id="21" name="Teardrop 20">
              <a:extLst>
                <a:ext uri="{FF2B5EF4-FFF2-40B4-BE49-F238E27FC236}">
                  <a16:creationId xmlns:a16="http://schemas.microsoft.com/office/drawing/2014/main" id="{B48FC4C7-5C85-24A7-66D1-6C68B3081302}"/>
                </a:ext>
              </a:extLst>
            </p:cNvPr>
            <p:cNvSpPr/>
            <p:nvPr/>
          </p:nvSpPr>
          <p:spPr>
            <a:xfrm rot="2700000">
              <a:off x="32467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DBF6FB5F-05EB-E36E-7400-720B7DAFC387}"/>
                </a:ext>
              </a:extLst>
            </p:cNvPr>
            <p:cNvSpPr/>
            <p:nvPr/>
          </p:nvSpPr>
          <p:spPr>
            <a:xfrm>
              <a:off x="387593"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bg1"/>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2" name="TextBox 1">
            <a:extLst>
              <a:ext uri="{FF2B5EF4-FFF2-40B4-BE49-F238E27FC236}">
                <a16:creationId xmlns:a16="http://schemas.microsoft.com/office/drawing/2014/main" id="{190EBA42-88A6-0A7F-81FA-A28C08216842}"/>
              </a:ext>
            </a:extLst>
          </p:cNvPr>
          <p:cNvSpPr txBox="1"/>
          <p:nvPr/>
        </p:nvSpPr>
        <p:spPr>
          <a:xfrm>
            <a:off x="363004" y="2979572"/>
            <a:ext cx="1870206" cy="1091133"/>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US" sz="1800" kern="1200" dirty="0"/>
              <a:t>Agency classifies rules as Necessary or Unnecessary</a:t>
            </a:r>
          </a:p>
        </p:txBody>
      </p:sp>
    </p:spTree>
    <p:extLst>
      <p:ext uri="{BB962C8B-B14F-4D97-AF65-F5344CB8AC3E}">
        <p14:creationId xmlns:p14="http://schemas.microsoft.com/office/powerpoint/2010/main" val="3163990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E01DF0-FA25-8546-F158-550B866E9726}"/>
              </a:ext>
            </a:extLst>
          </p:cNvPr>
          <p:cNvSpPr txBox="1"/>
          <p:nvPr/>
        </p:nvSpPr>
        <p:spPr>
          <a:xfrm>
            <a:off x="3528128" y="1089410"/>
            <a:ext cx="5753437"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PERIODIC REVIEW PROCESS</a:t>
            </a:r>
          </a:p>
        </p:txBody>
      </p:sp>
      <p:grpSp>
        <p:nvGrpSpPr>
          <p:cNvPr id="10" name="Group 9">
            <a:extLst>
              <a:ext uri="{FF2B5EF4-FFF2-40B4-BE49-F238E27FC236}">
                <a16:creationId xmlns:a16="http://schemas.microsoft.com/office/drawing/2014/main" id="{EFEBC633-8C11-59DC-3540-C3E5370C210D}"/>
              </a:ext>
            </a:extLst>
          </p:cNvPr>
          <p:cNvGrpSpPr/>
          <p:nvPr/>
        </p:nvGrpSpPr>
        <p:grpSpPr>
          <a:xfrm>
            <a:off x="324671" y="2570937"/>
            <a:ext cx="11767192" cy="1908526"/>
            <a:chOff x="324671" y="2570937"/>
            <a:chExt cx="11767192" cy="1908526"/>
          </a:xfrm>
          <a:effectLst>
            <a:outerShdw blurRad="50800" dist="50800" dir="5400000" algn="ctr" rotWithShape="0">
              <a:schemeClr val="tx1"/>
            </a:outerShdw>
          </a:effectLst>
        </p:grpSpPr>
        <p:sp>
          <p:nvSpPr>
            <p:cNvPr id="11" name="Oval 10">
              <a:extLst>
                <a:ext uri="{FF2B5EF4-FFF2-40B4-BE49-F238E27FC236}">
                  <a16:creationId xmlns:a16="http://schemas.microsoft.com/office/drawing/2014/main" id="{12898E32-EAF4-E8D3-275D-16A5A9FA998F}"/>
                </a:ext>
              </a:extLst>
            </p:cNvPr>
            <p:cNvSpPr/>
            <p:nvPr/>
          </p:nvSpPr>
          <p:spPr>
            <a:xfrm>
              <a:off x="10183189" y="2571152"/>
              <a:ext cx="1908674" cy="190831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9C4AFB16-870F-228E-F1F7-40597AF3056A}"/>
                </a:ext>
              </a:extLst>
            </p:cNvPr>
            <p:cNvSpPr/>
            <p:nvPr/>
          </p:nvSpPr>
          <p:spPr>
            <a:xfrm>
              <a:off x="1024745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Permanent Rulemaking Process</a:t>
              </a:r>
            </a:p>
          </p:txBody>
        </p:sp>
        <p:sp>
          <p:nvSpPr>
            <p:cNvPr id="13" name="Teardrop 12">
              <a:extLst>
                <a:ext uri="{FF2B5EF4-FFF2-40B4-BE49-F238E27FC236}">
                  <a16:creationId xmlns:a16="http://schemas.microsoft.com/office/drawing/2014/main" id="{B28A8AA9-B229-5A05-D5E7-AECF6750388D}"/>
                </a:ext>
              </a:extLst>
            </p:cNvPr>
            <p:cNvSpPr/>
            <p:nvPr/>
          </p:nvSpPr>
          <p:spPr>
            <a:xfrm rot="2700000">
              <a:off x="8211593" y="2570937"/>
              <a:ext cx="1908405" cy="1908405"/>
            </a:xfrm>
            <a:prstGeom prst="teardrop">
              <a:avLst>
                <a:gd name="adj" fmla="val 100000"/>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9F62766D-E68D-2DA1-A157-4DBF6E3F1401}"/>
                </a:ext>
              </a:extLst>
            </p:cNvPr>
            <p:cNvSpPr/>
            <p:nvPr/>
          </p:nvSpPr>
          <p:spPr>
            <a:xfrm>
              <a:off x="827572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r>
                <a:rPr lang="en-US" sz="1600" kern="1200" dirty="0"/>
                <a:t>Final Report to APOC</a:t>
              </a:r>
            </a:p>
          </p:txBody>
        </p:sp>
        <p:sp>
          <p:nvSpPr>
            <p:cNvPr id="15" name="Teardrop 14">
              <a:extLst>
                <a:ext uri="{FF2B5EF4-FFF2-40B4-BE49-F238E27FC236}">
                  <a16:creationId xmlns:a16="http://schemas.microsoft.com/office/drawing/2014/main" id="{41FD4D5F-B4C8-FFA3-9882-9BB6C3587214}"/>
                </a:ext>
              </a:extLst>
            </p:cNvPr>
            <p:cNvSpPr/>
            <p:nvPr/>
          </p:nvSpPr>
          <p:spPr>
            <a:xfrm rot="2700000">
              <a:off x="623986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A9A8BD3-D29E-E86C-E233-8EE0B096A160}"/>
                </a:ext>
              </a:extLst>
            </p:cNvPr>
            <p:cNvSpPr/>
            <p:nvPr/>
          </p:nvSpPr>
          <p:spPr>
            <a:xfrm>
              <a:off x="630399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RRC reviews Final Report</a:t>
              </a:r>
            </a:p>
          </p:txBody>
        </p:sp>
        <p:sp>
          <p:nvSpPr>
            <p:cNvPr id="17" name="Teardrop 16">
              <a:extLst>
                <a:ext uri="{FF2B5EF4-FFF2-40B4-BE49-F238E27FC236}">
                  <a16:creationId xmlns:a16="http://schemas.microsoft.com/office/drawing/2014/main" id="{4DE03D3D-52C9-D9B7-B1FE-4593839D8C6B}"/>
                </a:ext>
              </a:extLst>
            </p:cNvPr>
            <p:cNvSpPr/>
            <p:nvPr/>
          </p:nvSpPr>
          <p:spPr>
            <a:xfrm rot="2700000">
              <a:off x="426813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6F6343F8-EE86-ACD2-8A66-9FF3B4F22CBE}"/>
                </a:ext>
              </a:extLst>
            </p:cNvPr>
            <p:cNvSpPr/>
            <p:nvPr/>
          </p:nvSpPr>
          <p:spPr>
            <a:xfrm>
              <a:off x="433226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8" tIns="274807" rIns="276185" bIns="274806" numCol="1" spcCol="1270" anchor="ctr" anchorCtr="0">
              <a:noAutofit/>
            </a:bodyPr>
            <a:lstStyle/>
            <a:p>
              <a:pPr marL="0" lvl="0" indent="0" algn="ctr" defTabSz="711200">
                <a:lnSpc>
                  <a:spcPct val="90000"/>
                </a:lnSpc>
                <a:spcBef>
                  <a:spcPct val="0"/>
                </a:spcBef>
                <a:spcAft>
                  <a:spcPct val="35000"/>
                </a:spcAft>
                <a:buNone/>
              </a:pPr>
              <a:r>
                <a:rPr lang="en-US" sz="1600" kern="1200" dirty="0"/>
                <a:t>Agency approve/deny Final Report</a:t>
              </a:r>
            </a:p>
          </p:txBody>
        </p:sp>
        <p:sp>
          <p:nvSpPr>
            <p:cNvPr id="19" name="Teardrop 18">
              <a:extLst>
                <a:ext uri="{FF2B5EF4-FFF2-40B4-BE49-F238E27FC236}">
                  <a16:creationId xmlns:a16="http://schemas.microsoft.com/office/drawing/2014/main" id="{FC69FC2E-5192-999C-38E7-341DB7E11DB4}"/>
                </a:ext>
              </a:extLst>
            </p:cNvPr>
            <p:cNvSpPr/>
            <p:nvPr/>
          </p:nvSpPr>
          <p:spPr>
            <a:xfrm rot="2700000">
              <a:off x="229640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6A88EA51-C8A0-3B2E-3526-8127B349F146}"/>
                </a:ext>
              </a:extLst>
            </p:cNvPr>
            <p:cNvSpPr/>
            <p:nvPr/>
          </p:nvSpPr>
          <p:spPr>
            <a:xfrm>
              <a:off x="2360536"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9" tIns="274807" rIns="276184" bIns="274806" numCol="1" spcCol="1270" anchor="ctr" anchorCtr="0">
              <a:noAutofit/>
            </a:bodyPr>
            <a:lstStyle/>
            <a:p>
              <a:pPr marL="0" lvl="0" indent="0" algn="ctr" defTabSz="711200">
                <a:lnSpc>
                  <a:spcPct val="90000"/>
                </a:lnSpc>
                <a:spcBef>
                  <a:spcPct val="0"/>
                </a:spcBef>
                <a:spcAft>
                  <a:spcPct val="35000"/>
                </a:spcAft>
                <a:buNone/>
              </a:pPr>
              <a:r>
                <a:rPr lang="en-US" sz="1600" kern="1200" dirty="0"/>
                <a:t>60 Day Public Comment Period on Initial Report </a:t>
              </a:r>
            </a:p>
          </p:txBody>
        </p:sp>
        <p:sp>
          <p:nvSpPr>
            <p:cNvPr id="21" name="Teardrop 20">
              <a:extLst>
                <a:ext uri="{FF2B5EF4-FFF2-40B4-BE49-F238E27FC236}">
                  <a16:creationId xmlns:a16="http://schemas.microsoft.com/office/drawing/2014/main" id="{B48FC4C7-5C85-24A7-66D1-6C68B3081302}"/>
                </a:ext>
              </a:extLst>
            </p:cNvPr>
            <p:cNvSpPr/>
            <p:nvPr/>
          </p:nvSpPr>
          <p:spPr>
            <a:xfrm rot="2700000">
              <a:off x="32467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DBF6FB5F-05EB-E36E-7400-720B7DAFC387}"/>
                </a:ext>
              </a:extLst>
            </p:cNvPr>
            <p:cNvSpPr/>
            <p:nvPr/>
          </p:nvSpPr>
          <p:spPr>
            <a:xfrm>
              <a:off x="387593"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bg1"/>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2" name="TextBox 1">
            <a:extLst>
              <a:ext uri="{FF2B5EF4-FFF2-40B4-BE49-F238E27FC236}">
                <a16:creationId xmlns:a16="http://schemas.microsoft.com/office/drawing/2014/main" id="{C490C48D-F0E4-B2EC-8C9B-6B8B1CF29EDA}"/>
              </a:ext>
            </a:extLst>
          </p:cNvPr>
          <p:cNvSpPr txBox="1"/>
          <p:nvPr/>
        </p:nvSpPr>
        <p:spPr>
          <a:xfrm>
            <a:off x="363004" y="2979572"/>
            <a:ext cx="1870206" cy="1091133"/>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US" sz="1800" kern="1200" dirty="0"/>
              <a:t>Agency classifies rules as Necessary or Unnecessary</a:t>
            </a:r>
          </a:p>
        </p:txBody>
      </p:sp>
    </p:spTree>
    <p:extLst>
      <p:ext uri="{BB962C8B-B14F-4D97-AF65-F5344CB8AC3E}">
        <p14:creationId xmlns:p14="http://schemas.microsoft.com/office/powerpoint/2010/main" val="3258154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E01DF0-FA25-8546-F158-550B866E9726}"/>
              </a:ext>
            </a:extLst>
          </p:cNvPr>
          <p:cNvSpPr txBox="1"/>
          <p:nvPr/>
        </p:nvSpPr>
        <p:spPr>
          <a:xfrm>
            <a:off x="3528128" y="1089410"/>
            <a:ext cx="5753437"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PERIODIC REVIEW PROCESS</a:t>
            </a:r>
          </a:p>
        </p:txBody>
      </p:sp>
      <p:grpSp>
        <p:nvGrpSpPr>
          <p:cNvPr id="10" name="Group 9">
            <a:extLst>
              <a:ext uri="{FF2B5EF4-FFF2-40B4-BE49-F238E27FC236}">
                <a16:creationId xmlns:a16="http://schemas.microsoft.com/office/drawing/2014/main" id="{EFEBC633-8C11-59DC-3540-C3E5370C210D}"/>
              </a:ext>
            </a:extLst>
          </p:cNvPr>
          <p:cNvGrpSpPr/>
          <p:nvPr/>
        </p:nvGrpSpPr>
        <p:grpSpPr>
          <a:xfrm>
            <a:off x="324671" y="2570937"/>
            <a:ext cx="11767192" cy="1908526"/>
            <a:chOff x="324671" y="2570937"/>
            <a:chExt cx="11767192" cy="1908526"/>
          </a:xfrm>
          <a:effectLst>
            <a:outerShdw blurRad="50800" dist="50800" dir="5400000" algn="ctr" rotWithShape="0">
              <a:schemeClr val="tx1"/>
            </a:outerShdw>
          </a:effectLst>
        </p:grpSpPr>
        <p:sp>
          <p:nvSpPr>
            <p:cNvPr id="11" name="Oval 10">
              <a:extLst>
                <a:ext uri="{FF2B5EF4-FFF2-40B4-BE49-F238E27FC236}">
                  <a16:creationId xmlns:a16="http://schemas.microsoft.com/office/drawing/2014/main" id="{12898E32-EAF4-E8D3-275D-16A5A9FA998F}"/>
                </a:ext>
              </a:extLst>
            </p:cNvPr>
            <p:cNvSpPr/>
            <p:nvPr/>
          </p:nvSpPr>
          <p:spPr>
            <a:xfrm>
              <a:off x="10183189" y="2571152"/>
              <a:ext cx="1908674" cy="1908311"/>
            </a:xfrm>
            <a:prstGeom prst="ellipse">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9C4AFB16-870F-228E-F1F7-40597AF3056A}"/>
                </a:ext>
              </a:extLst>
            </p:cNvPr>
            <p:cNvSpPr/>
            <p:nvPr/>
          </p:nvSpPr>
          <p:spPr>
            <a:xfrm>
              <a:off x="1024745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a:ln w="63500">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Permanent Rulemaking Process</a:t>
              </a:r>
            </a:p>
          </p:txBody>
        </p:sp>
        <p:sp>
          <p:nvSpPr>
            <p:cNvPr id="13" name="Teardrop 12">
              <a:extLst>
                <a:ext uri="{FF2B5EF4-FFF2-40B4-BE49-F238E27FC236}">
                  <a16:creationId xmlns:a16="http://schemas.microsoft.com/office/drawing/2014/main" id="{B28A8AA9-B229-5A05-D5E7-AECF6750388D}"/>
                </a:ext>
              </a:extLst>
            </p:cNvPr>
            <p:cNvSpPr/>
            <p:nvPr/>
          </p:nvSpPr>
          <p:spPr>
            <a:xfrm rot="2700000">
              <a:off x="8211593"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9F62766D-E68D-2DA1-A157-4DBF6E3F1401}"/>
                </a:ext>
              </a:extLst>
            </p:cNvPr>
            <p:cNvSpPr/>
            <p:nvPr/>
          </p:nvSpPr>
          <p:spPr>
            <a:xfrm>
              <a:off x="827572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r>
                <a:rPr lang="en-US" sz="1600" kern="1200" dirty="0"/>
                <a:t>Final Report to APOC</a:t>
              </a:r>
            </a:p>
          </p:txBody>
        </p:sp>
        <p:sp>
          <p:nvSpPr>
            <p:cNvPr id="15" name="Teardrop 14">
              <a:extLst>
                <a:ext uri="{FF2B5EF4-FFF2-40B4-BE49-F238E27FC236}">
                  <a16:creationId xmlns:a16="http://schemas.microsoft.com/office/drawing/2014/main" id="{41FD4D5F-B4C8-FFA3-9882-9BB6C3587214}"/>
                </a:ext>
              </a:extLst>
            </p:cNvPr>
            <p:cNvSpPr/>
            <p:nvPr/>
          </p:nvSpPr>
          <p:spPr>
            <a:xfrm rot="2700000">
              <a:off x="623986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A9A8BD3-D29E-E86C-E233-8EE0B096A160}"/>
                </a:ext>
              </a:extLst>
            </p:cNvPr>
            <p:cNvSpPr/>
            <p:nvPr/>
          </p:nvSpPr>
          <p:spPr>
            <a:xfrm>
              <a:off x="630399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t>RRC reviews Final Report</a:t>
              </a:r>
            </a:p>
          </p:txBody>
        </p:sp>
        <p:sp>
          <p:nvSpPr>
            <p:cNvPr id="17" name="Teardrop 16">
              <a:extLst>
                <a:ext uri="{FF2B5EF4-FFF2-40B4-BE49-F238E27FC236}">
                  <a16:creationId xmlns:a16="http://schemas.microsoft.com/office/drawing/2014/main" id="{4DE03D3D-52C9-D9B7-B1FE-4593839D8C6B}"/>
                </a:ext>
              </a:extLst>
            </p:cNvPr>
            <p:cNvSpPr/>
            <p:nvPr/>
          </p:nvSpPr>
          <p:spPr>
            <a:xfrm rot="2700000">
              <a:off x="426813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6F6343F8-EE86-ACD2-8A66-9FF3B4F22CBE}"/>
                </a:ext>
              </a:extLst>
            </p:cNvPr>
            <p:cNvSpPr/>
            <p:nvPr/>
          </p:nvSpPr>
          <p:spPr>
            <a:xfrm>
              <a:off x="433226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8" tIns="274807" rIns="276185" bIns="274806" numCol="1" spcCol="1270" anchor="ctr" anchorCtr="0">
              <a:noAutofit/>
            </a:bodyPr>
            <a:lstStyle/>
            <a:p>
              <a:pPr marL="0" lvl="0" indent="0" algn="ctr" defTabSz="711200">
                <a:lnSpc>
                  <a:spcPct val="90000"/>
                </a:lnSpc>
                <a:spcBef>
                  <a:spcPct val="0"/>
                </a:spcBef>
                <a:spcAft>
                  <a:spcPct val="35000"/>
                </a:spcAft>
                <a:buNone/>
              </a:pPr>
              <a:r>
                <a:rPr lang="en-US" sz="1600" kern="1200" dirty="0"/>
                <a:t>Agency approve/deny Final Report</a:t>
              </a:r>
            </a:p>
          </p:txBody>
        </p:sp>
        <p:sp>
          <p:nvSpPr>
            <p:cNvPr id="19" name="Teardrop 18">
              <a:extLst>
                <a:ext uri="{FF2B5EF4-FFF2-40B4-BE49-F238E27FC236}">
                  <a16:creationId xmlns:a16="http://schemas.microsoft.com/office/drawing/2014/main" id="{FC69FC2E-5192-999C-38E7-341DB7E11DB4}"/>
                </a:ext>
              </a:extLst>
            </p:cNvPr>
            <p:cNvSpPr/>
            <p:nvPr/>
          </p:nvSpPr>
          <p:spPr>
            <a:xfrm rot="2700000">
              <a:off x="229640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6A88EA51-C8A0-3B2E-3526-8127B349F146}"/>
                </a:ext>
              </a:extLst>
            </p:cNvPr>
            <p:cNvSpPr/>
            <p:nvPr/>
          </p:nvSpPr>
          <p:spPr>
            <a:xfrm>
              <a:off x="2360536"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9" tIns="274807" rIns="276184" bIns="274806" numCol="1" spcCol="1270" anchor="ctr" anchorCtr="0">
              <a:noAutofit/>
            </a:bodyPr>
            <a:lstStyle/>
            <a:p>
              <a:pPr marL="0" lvl="0" indent="0" algn="ctr" defTabSz="711200">
                <a:lnSpc>
                  <a:spcPct val="90000"/>
                </a:lnSpc>
                <a:spcBef>
                  <a:spcPct val="0"/>
                </a:spcBef>
                <a:spcAft>
                  <a:spcPct val="35000"/>
                </a:spcAft>
                <a:buNone/>
              </a:pPr>
              <a:r>
                <a:rPr lang="en-US" sz="1600" kern="1200" dirty="0"/>
                <a:t>60 Day Public Comment Period on Initial Report </a:t>
              </a:r>
            </a:p>
          </p:txBody>
        </p:sp>
        <p:sp>
          <p:nvSpPr>
            <p:cNvPr id="21" name="Teardrop 20">
              <a:extLst>
                <a:ext uri="{FF2B5EF4-FFF2-40B4-BE49-F238E27FC236}">
                  <a16:creationId xmlns:a16="http://schemas.microsoft.com/office/drawing/2014/main" id="{B48FC4C7-5C85-24A7-66D1-6C68B3081302}"/>
                </a:ext>
              </a:extLst>
            </p:cNvPr>
            <p:cNvSpPr/>
            <p:nvPr/>
          </p:nvSpPr>
          <p:spPr>
            <a:xfrm rot="2700000">
              <a:off x="32467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DBF6FB5F-05EB-E36E-7400-720B7DAFC387}"/>
                </a:ext>
              </a:extLst>
            </p:cNvPr>
            <p:cNvSpPr/>
            <p:nvPr/>
          </p:nvSpPr>
          <p:spPr>
            <a:xfrm>
              <a:off x="387593"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bg1"/>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3" name="TextBox 2">
            <a:extLst>
              <a:ext uri="{FF2B5EF4-FFF2-40B4-BE49-F238E27FC236}">
                <a16:creationId xmlns:a16="http://schemas.microsoft.com/office/drawing/2014/main" id="{850036B5-28E3-7430-92CA-6914923B4F54}"/>
              </a:ext>
            </a:extLst>
          </p:cNvPr>
          <p:cNvSpPr txBox="1"/>
          <p:nvPr/>
        </p:nvSpPr>
        <p:spPr>
          <a:xfrm>
            <a:off x="363004" y="2979572"/>
            <a:ext cx="1870206" cy="1091133"/>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US" sz="1800" kern="1200" dirty="0"/>
              <a:t>Agency classifies rules as Necessary or Unnecessary</a:t>
            </a:r>
          </a:p>
        </p:txBody>
      </p:sp>
    </p:spTree>
    <p:extLst>
      <p:ext uri="{BB962C8B-B14F-4D97-AF65-F5344CB8AC3E}">
        <p14:creationId xmlns:p14="http://schemas.microsoft.com/office/powerpoint/2010/main" val="708010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0B31D3C-4006-F4C6-24B3-984D47A4707C}"/>
              </a:ext>
            </a:extLst>
          </p:cNvPr>
          <p:cNvSpPr txBox="1"/>
          <p:nvPr/>
        </p:nvSpPr>
        <p:spPr>
          <a:xfrm>
            <a:off x="0" y="438364"/>
            <a:ext cx="12191999"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FINAL REPORT FOR 15A NCAC 07B</a:t>
            </a:r>
          </a:p>
        </p:txBody>
      </p:sp>
      <p:pic>
        <p:nvPicPr>
          <p:cNvPr id="4" name="Picture 3" descr="Table&#10;&#10;Description automatically generated">
            <a:extLst>
              <a:ext uri="{FF2B5EF4-FFF2-40B4-BE49-F238E27FC236}">
                <a16:creationId xmlns:a16="http://schemas.microsoft.com/office/drawing/2014/main" id="{BB79BFBE-730A-BAA0-DE29-4F1D39FC8BFC}"/>
              </a:ext>
            </a:extLst>
          </p:cNvPr>
          <p:cNvPicPr>
            <a:picLocks noChangeAspect="1"/>
          </p:cNvPicPr>
          <p:nvPr/>
        </p:nvPicPr>
        <p:blipFill>
          <a:blip r:embed="rId3">
            <a:extLst>
              <a:ext uri="{28A0092B-C50C-407E-A947-70E740481C1C}">
                <a14:useLocalDpi xmlns:a14="http://schemas.microsoft.com/office/drawing/2010/main" val="0"/>
              </a:ext>
            </a:extLst>
          </a:blip>
          <a:srcRect r="26527"/>
          <a:stretch/>
        </p:blipFill>
        <p:spPr>
          <a:xfrm>
            <a:off x="183421" y="1556322"/>
            <a:ext cx="11887200" cy="4475526"/>
          </a:xfrm>
          <a:prstGeom prst="rect">
            <a:avLst/>
          </a:prstGeom>
        </p:spPr>
      </p:pic>
      <p:sp>
        <p:nvSpPr>
          <p:cNvPr id="16" name="Rectangle 15">
            <a:extLst>
              <a:ext uri="{FF2B5EF4-FFF2-40B4-BE49-F238E27FC236}">
                <a16:creationId xmlns:a16="http://schemas.microsoft.com/office/drawing/2014/main" id="{95BBACB2-D826-D543-3E54-2D3A40D20DEF}"/>
              </a:ext>
            </a:extLst>
          </p:cNvPr>
          <p:cNvSpPr/>
          <p:nvPr/>
        </p:nvSpPr>
        <p:spPr>
          <a:xfrm>
            <a:off x="10616749" y="2136297"/>
            <a:ext cx="1453871" cy="382753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25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074985E3-FA1C-6D57-8788-CCF99E10E874}"/>
              </a:ext>
            </a:extLst>
          </p:cNvPr>
          <p:cNvGrpSpPr/>
          <p:nvPr/>
        </p:nvGrpSpPr>
        <p:grpSpPr>
          <a:xfrm>
            <a:off x="1169676" y="3945156"/>
            <a:ext cx="162370" cy="1596597"/>
            <a:chOff x="1166500" y="3945350"/>
            <a:chExt cx="162370" cy="1596597"/>
          </a:xfrm>
          <a:solidFill>
            <a:srgbClr val="156082"/>
          </a:solidFill>
        </p:grpSpPr>
        <p:cxnSp>
          <p:nvCxnSpPr>
            <p:cNvPr id="3" name="Straight Connector 2">
              <a:extLst>
                <a:ext uri="{FF2B5EF4-FFF2-40B4-BE49-F238E27FC236}">
                  <a16:creationId xmlns:a16="http://schemas.microsoft.com/office/drawing/2014/main" id="{B665B8EF-4629-FDC2-5174-691040E6F3B9}"/>
                </a:ext>
              </a:extLst>
            </p:cNvPr>
            <p:cNvCxnSpPr/>
            <p:nvPr/>
          </p:nvCxnSpPr>
          <p:spPr>
            <a:xfrm>
              <a:off x="1247684" y="3945350"/>
              <a:ext cx="0" cy="1451318"/>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9413C9BB-0C0A-3E1E-B53E-FF23BB770CB6}"/>
                </a:ext>
              </a:extLst>
            </p:cNvPr>
            <p:cNvSpPr/>
            <p:nvPr/>
          </p:nvSpPr>
          <p:spPr>
            <a:xfrm>
              <a:off x="1166500" y="5396668"/>
              <a:ext cx="162370" cy="145279"/>
            </a:xfrm>
            <a:prstGeom prst="ellipse">
              <a:avLst/>
            </a:prstGeom>
            <a:grpFill/>
            <a:ln w="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a:extLst>
              <a:ext uri="{FF2B5EF4-FFF2-40B4-BE49-F238E27FC236}">
                <a16:creationId xmlns:a16="http://schemas.microsoft.com/office/drawing/2014/main" id="{7A59E46F-F85F-243F-3037-870493D4A881}"/>
              </a:ext>
            </a:extLst>
          </p:cNvPr>
          <p:cNvGrpSpPr/>
          <p:nvPr/>
        </p:nvGrpSpPr>
        <p:grpSpPr>
          <a:xfrm>
            <a:off x="3094676" y="3945156"/>
            <a:ext cx="162370" cy="1596597"/>
            <a:chOff x="1166500" y="3945350"/>
            <a:chExt cx="162370" cy="1596597"/>
          </a:xfrm>
          <a:solidFill>
            <a:srgbClr val="156082"/>
          </a:solidFill>
        </p:grpSpPr>
        <p:cxnSp>
          <p:nvCxnSpPr>
            <p:cNvPr id="28" name="Straight Connector 27">
              <a:extLst>
                <a:ext uri="{FF2B5EF4-FFF2-40B4-BE49-F238E27FC236}">
                  <a16:creationId xmlns:a16="http://schemas.microsoft.com/office/drawing/2014/main" id="{1778F237-4CB0-C6D5-36DA-A0A3F8D824DD}"/>
                </a:ext>
              </a:extLst>
            </p:cNvPr>
            <p:cNvCxnSpPr/>
            <p:nvPr/>
          </p:nvCxnSpPr>
          <p:spPr>
            <a:xfrm>
              <a:off x="1247684" y="3945350"/>
              <a:ext cx="0" cy="1451318"/>
            </a:xfrm>
            <a:prstGeom prst="line">
              <a:avLst/>
            </a:prstGeom>
            <a:grpFill/>
            <a:ln w="6350">
              <a:solidFill>
                <a:srgbClr val="104862"/>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3082E7A2-58A6-776A-CF1F-0F27F13C9E69}"/>
                </a:ext>
              </a:extLst>
            </p:cNvPr>
            <p:cNvSpPr/>
            <p:nvPr/>
          </p:nvSpPr>
          <p:spPr>
            <a:xfrm>
              <a:off x="1166500" y="5396668"/>
              <a:ext cx="162370" cy="145279"/>
            </a:xfrm>
            <a:prstGeom prst="ellipse">
              <a:avLst/>
            </a:prstGeom>
            <a:grpFill/>
            <a:ln w="0">
              <a:solidFill>
                <a:srgbClr val="1048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a:extLst>
              <a:ext uri="{FF2B5EF4-FFF2-40B4-BE49-F238E27FC236}">
                <a16:creationId xmlns:a16="http://schemas.microsoft.com/office/drawing/2014/main" id="{EF82F162-851F-ACE6-19C0-9359DDD29F81}"/>
              </a:ext>
            </a:extLst>
          </p:cNvPr>
          <p:cNvGrpSpPr/>
          <p:nvPr/>
        </p:nvGrpSpPr>
        <p:grpSpPr>
          <a:xfrm>
            <a:off x="5138396" y="3945350"/>
            <a:ext cx="162370" cy="1596597"/>
            <a:chOff x="1166500" y="3945350"/>
            <a:chExt cx="162370" cy="1596597"/>
          </a:xfrm>
          <a:solidFill>
            <a:srgbClr val="156082"/>
          </a:solidFill>
        </p:grpSpPr>
        <p:cxnSp>
          <p:nvCxnSpPr>
            <p:cNvPr id="31" name="Straight Connector 30">
              <a:extLst>
                <a:ext uri="{FF2B5EF4-FFF2-40B4-BE49-F238E27FC236}">
                  <a16:creationId xmlns:a16="http://schemas.microsoft.com/office/drawing/2014/main" id="{51FFEC8F-E4F9-6414-DE45-BF3B55FCC254}"/>
                </a:ext>
              </a:extLst>
            </p:cNvPr>
            <p:cNvCxnSpPr/>
            <p:nvPr/>
          </p:nvCxnSpPr>
          <p:spPr>
            <a:xfrm>
              <a:off x="1247684" y="3945350"/>
              <a:ext cx="0" cy="1451318"/>
            </a:xfrm>
            <a:prstGeom prst="line">
              <a:avLst/>
            </a:prstGeom>
            <a:grpFill/>
            <a:ln w="6350">
              <a:solidFill>
                <a:srgbClr val="104862"/>
              </a:solidFill>
            </a:ln>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30AC0229-BA12-778A-6C69-2D6B9101D631}"/>
                </a:ext>
              </a:extLst>
            </p:cNvPr>
            <p:cNvSpPr/>
            <p:nvPr/>
          </p:nvSpPr>
          <p:spPr>
            <a:xfrm>
              <a:off x="1166500" y="5396668"/>
              <a:ext cx="162370" cy="145279"/>
            </a:xfrm>
            <a:prstGeom prst="ellipse">
              <a:avLst/>
            </a:prstGeom>
            <a:grpFill/>
            <a:ln w="0">
              <a:solidFill>
                <a:srgbClr val="1048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a:extLst>
              <a:ext uri="{FF2B5EF4-FFF2-40B4-BE49-F238E27FC236}">
                <a16:creationId xmlns:a16="http://schemas.microsoft.com/office/drawing/2014/main" id="{0D366844-C62C-E8E6-4827-844B8D518AD7}"/>
              </a:ext>
            </a:extLst>
          </p:cNvPr>
          <p:cNvGrpSpPr/>
          <p:nvPr/>
        </p:nvGrpSpPr>
        <p:grpSpPr>
          <a:xfrm>
            <a:off x="7098447" y="3945156"/>
            <a:ext cx="162370" cy="1596597"/>
            <a:chOff x="1166500" y="3945350"/>
            <a:chExt cx="162370" cy="1596597"/>
          </a:xfrm>
          <a:solidFill>
            <a:srgbClr val="156082"/>
          </a:solidFill>
        </p:grpSpPr>
        <p:cxnSp>
          <p:nvCxnSpPr>
            <p:cNvPr id="34" name="Straight Connector 33">
              <a:extLst>
                <a:ext uri="{FF2B5EF4-FFF2-40B4-BE49-F238E27FC236}">
                  <a16:creationId xmlns:a16="http://schemas.microsoft.com/office/drawing/2014/main" id="{5D2B6E23-BFFF-9DCF-7882-6C281B052DDE}"/>
                </a:ext>
              </a:extLst>
            </p:cNvPr>
            <p:cNvCxnSpPr/>
            <p:nvPr/>
          </p:nvCxnSpPr>
          <p:spPr>
            <a:xfrm>
              <a:off x="1247684" y="3945350"/>
              <a:ext cx="0" cy="1451318"/>
            </a:xfrm>
            <a:prstGeom prst="line">
              <a:avLst/>
            </a:prstGeom>
            <a:grpFill/>
            <a:ln w="6350">
              <a:solidFill>
                <a:srgbClr val="104862"/>
              </a:solidFill>
            </a:ln>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B702C127-FFE7-AB0B-84AA-1D8CA0868EDE}"/>
                </a:ext>
              </a:extLst>
            </p:cNvPr>
            <p:cNvSpPr/>
            <p:nvPr/>
          </p:nvSpPr>
          <p:spPr>
            <a:xfrm>
              <a:off x="1166500" y="5396668"/>
              <a:ext cx="162370" cy="145279"/>
            </a:xfrm>
            <a:prstGeom prst="ellipse">
              <a:avLst/>
            </a:prstGeom>
            <a:grpFill/>
            <a:ln w="0">
              <a:solidFill>
                <a:srgbClr val="1048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a:extLst>
              <a:ext uri="{FF2B5EF4-FFF2-40B4-BE49-F238E27FC236}">
                <a16:creationId xmlns:a16="http://schemas.microsoft.com/office/drawing/2014/main" id="{5D4A6DEA-10DA-28EB-CD1B-05EC6D83B07D}"/>
              </a:ext>
            </a:extLst>
          </p:cNvPr>
          <p:cNvGrpSpPr/>
          <p:nvPr/>
        </p:nvGrpSpPr>
        <p:grpSpPr>
          <a:xfrm>
            <a:off x="9128107" y="3957957"/>
            <a:ext cx="162370" cy="1596597"/>
            <a:chOff x="1166500" y="3945350"/>
            <a:chExt cx="162370" cy="1596597"/>
          </a:xfrm>
          <a:solidFill>
            <a:srgbClr val="156082"/>
          </a:solidFill>
        </p:grpSpPr>
        <p:cxnSp>
          <p:nvCxnSpPr>
            <p:cNvPr id="37" name="Straight Connector 36">
              <a:extLst>
                <a:ext uri="{FF2B5EF4-FFF2-40B4-BE49-F238E27FC236}">
                  <a16:creationId xmlns:a16="http://schemas.microsoft.com/office/drawing/2014/main" id="{00AC8688-2B73-295A-2E94-69D39DC24D8B}"/>
                </a:ext>
              </a:extLst>
            </p:cNvPr>
            <p:cNvCxnSpPr/>
            <p:nvPr/>
          </p:nvCxnSpPr>
          <p:spPr>
            <a:xfrm>
              <a:off x="1247684" y="3945350"/>
              <a:ext cx="0" cy="1451318"/>
            </a:xfrm>
            <a:prstGeom prst="line">
              <a:avLst/>
            </a:prstGeom>
            <a:grpFill/>
            <a:ln w="6350">
              <a:solidFill>
                <a:srgbClr val="104862"/>
              </a:solidFill>
            </a:ln>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87C932A9-7F1A-ED8C-86E5-436C7078BD37}"/>
                </a:ext>
              </a:extLst>
            </p:cNvPr>
            <p:cNvSpPr/>
            <p:nvPr/>
          </p:nvSpPr>
          <p:spPr>
            <a:xfrm>
              <a:off x="1166500" y="5396668"/>
              <a:ext cx="162370" cy="145279"/>
            </a:xfrm>
            <a:prstGeom prst="ellipse">
              <a:avLst/>
            </a:prstGeom>
            <a:grpFill/>
            <a:ln w="0">
              <a:solidFill>
                <a:srgbClr val="1048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a:extLst>
              <a:ext uri="{FF2B5EF4-FFF2-40B4-BE49-F238E27FC236}">
                <a16:creationId xmlns:a16="http://schemas.microsoft.com/office/drawing/2014/main" id="{3542A332-20AF-5ABA-950A-3D3A6BCCB696}"/>
              </a:ext>
            </a:extLst>
          </p:cNvPr>
          <p:cNvGrpSpPr/>
          <p:nvPr/>
        </p:nvGrpSpPr>
        <p:grpSpPr>
          <a:xfrm>
            <a:off x="11059997" y="3957378"/>
            <a:ext cx="162370" cy="1596597"/>
            <a:chOff x="1166500" y="3945350"/>
            <a:chExt cx="162370" cy="1596597"/>
          </a:xfrm>
          <a:solidFill>
            <a:srgbClr val="156082"/>
          </a:solidFill>
        </p:grpSpPr>
        <p:cxnSp>
          <p:nvCxnSpPr>
            <p:cNvPr id="40" name="Straight Connector 39">
              <a:extLst>
                <a:ext uri="{FF2B5EF4-FFF2-40B4-BE49-F238E27FC236}">
                  <a16:creationId xmlns:a16="http://schemas.microsoft.com/office/drawing/2014/main" id="{FA35DF91-4E53-0605-CB2C-8C8D3F2E1201}"/>
                </a:ext>
              </a:extLst>
            </p:cNvPr>
            <p:cNvCxnSpPr/>
            <p:nvPr/>
          </p:nvCxnSpPr>
          <p:spPr>
            <a:xfrm>
              <a:off x="1247684" y="3945350"/>
              <a:ext cx="0" cy="1451318"/>
            </a:xfrm>
            <a:prstGeom prst="line">
              <a:avLst/>
            </a:prstGeom>
            <a:grpFill/>
            <a:ln w="6350">
              <a:solidFill>
                <a:srgbClr val="104862"/>
              </a:solidFill>
            </a:ln>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3CF958BC-C1D2-1F62-CC08-CA224AD9DF2E}"/>
                </a:ext>
              </a:extLst>
            </p:cNvPr>
            <p:cNvSpPr/>
            <p:nvPr/>
          </p:nvSpPr>
          <p:spPr>
            <a:xfrm>
              <a:off x="1166500" y="5396668"/>
              <a:ext cx="162370" cy="145279"/>
            </a:xfrm>
            <a:prstGeom prst="ellipse">
              <a:avLst/>
            </a:prstGeom>
            <a:grpFill/>
            <a:ln w="0">
              <a:solidFill>
                <a:srgbClr val="1048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a:extLst>
              <a:ext uri="{FF2B5EF4-FFF2-40B4-BE49-F238E27FC236}">
                <a16:creationId xmlns:a16="http://schemas.microsoft.com/office/drawing/2014/main" id="{41E01DF0-FA25-8546-F158-550B866E9726}"/>
              </a:ext>
            </a:extLst>
          </p:cNvPr>
          <p:cNvSpPr txBox="1"/>
          <p:nvPr/>
        </p:nvSpPr>
        <p:spPr>
          <a:xfrm>
            <a:off x="3175861" y="1072025"/>
            <a:ext cx="6342265"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7B PERIODIC REVIEW PROCESS</a:t>
            </a:r>
          </a:p>
        </p:txBody>
      </p:sp>
      <p:grpSp>
        <p:nvGrpSpPr>
          <p:cNvPr id="10" name="Group 9">
            <a:extLst>
              <a:ext uri="{FF2B5EF4-FFF2-40B4-BE49-F238E27FC236}">
                <a16:creationId xmlns:a16="http://schemas.microsoft.com/office/drawing/2014/main" id="{EFEBC633-8C11-59DC-3540-C3E5370C210D}"/>
              </a:ext>
            </a:extLst>
          </p:cNvPr>
          <p:cNvGrpSpPr/>
          <p:nvPr/>
        </p:nvGrpSpPr>
        <p:grpSpPr>
          <a:xfrm>
            <a:off x="324671" y="2570937"/>
            <a:ext cx="11767192" cy="1908526"/>
            <a:chOff x="324671" y="2570937"/>
            <a:chExt cx="11767192" cy="1908526"/>
          </a:xfrm>
          <a:effectLst>
            <a:outerShdw blurRad="50800" dist="50800" dir="5400000" algn="ctr" rotWithShape="0">
              <a:schemeClr val="tx1"/>
            </a:outerShdw>
          </a:effectLst>
        </p:grpSpPr>
        <p:sp>
          <p:nvSpPr>
            <p:cNvPr id="11" name="Oval 10">
              <a:extLst>
                <a:ext uri="{FF2B5EF4-FFF2-40B4-BE49-F238E27FC236}">
                  <a16:creationId xmlns:a16="http://schemas.microsoft.com/office/drawing/2014/main" id="{12898E32-EAF4-E8D3-275D-16A5A9FA998F}"/>
                </a:ext>
              </a:extLst>
            </p:cNvPr>
            <p:cNvSpPr/>
            <p:nvPr/>
          </p:nvSpPr>
          <p:spPr>
            <a:xfrm>
              <a:off x="10183189" y="2571152"/>
              <a:ext cx="1908674" cy="190831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tx1"/>
                </a:solidFill>
              </a:endParaRPr>
            </a:p>
          </p:txBody>
        </p:sp>
        <p:sp>
          <p:nvSpPr>
            <p:cNvPr id="12" name="Freeform: Shape 11">
              <a:extLst>
                <a:ext uri="{FF2B5EF4-FFF2-40B4-BE49-F238E27FC236}">
                  <a16:creationId xmlns:a16="http://schemas.microsoft.com/office/drawing/2014/main" id="{9C4AFB16-870F-228E-F1F7-40597AF3056A}"/>
                </a:ext>
              </a:extLst>
            </p:cNvPr>
            <p:cNvSpPr/>
            <p:nvPr/>
          </p:nvSpPr>
          <p:spPr>
            <a:xfrm>
              <a:off x="1024745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Permanent Rulemaking Process</a:t>
              </a:r>
            </a:p>
          </p:txBody>
        </p:sp>
        <p:sp>
          <p:nvSpPr>
            <p:cNvPr id="13" name="Teardrop 12">
              <a:extLst>
                <a:ext uri="{FF2B5EF4-FFF2-40B4-BE49-F238E27FC236}">
                  <a16:creationId xmlns:a16="http://schemas.microsoft.com/office/drawing/2014/main" id="{B28A8AA9-B229-5A05-D5E7-AECF6750388D}"/>
                </a:ext>
              </a:extLst>
            </p:cNvPr>
            <p:cNvSpPr/>
            <p:nvPr/>
          </p:nvSpPr>
          <p:spPr>
            <a:xfrm rot="2700000">
              <a:off x="8211593"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tx1"/>
                </a:solidFill>
              </a:endParaRPr>
            </a:p>
          </p:txBody>
        </p:sp>
        <p:sp>
          <p:nvSpPr>
            <p:cNvPr id="14" name="Freeform: Shape 13">
              <a:extLst>
                <a:ext uri="{FF2B5EF4-FFF2-40B4-BE49-F238E27FC236}">
                  <a16:creationId xmlns:a16="http://schemas.microsoft.com/office/drawing/2014/main" id="{9F62766D-E68D-2DA1-A157-4DBF6E3F1401}"/>
                </a:ext>
              </a:extLst>
            </p:cNvPr>
            <p:cNvSpPr/>
            <p:nvPr/>
          </p:nvSpPr>
          <p:spPr>
            <a:xfrm>
              <a:off x="8275728"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Final Report to APOC</a:t>
              </a:r>
            </a:p>
          </p:txBody>
        </p:sp>
        <p:sp>
          <p:nvSpPr>
            <p:cNvPr id="15" name="Teardrop 14">
              <a:extLst>
                <a:ext uri="{FF2B5EF4-FFF2-40B4-BE49-F238E27FC236}">
                  <a16:creationId xmlns:a16="http://schemas.microsoft.com/office/drawing/2014/main" id="{41FD4D5F-B4C8-FFA3-9882-9BB6C3587214}"/>
                </a:ext>
              </a:extLst>
            </p:cNvPr>
            <p:cNvSpPr/>
            <p:nvPr/>
          </p:nvSpPr>
          <p:spPr>
            <a:xfrm rot="2700000">
              <a:off x="6239862"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tx1"/>
                </a:solidFill>
              </a:endParaRPr>
            </a:p>
          </p:txBody>
        </p:sp>
        <p:sp>
          <p:nvSpPr>
            <p:cNvPr id="16" name="Freeform: Shape 15">
              <a:extLst>
                <a:ext uri="{FF2B5EF4-FFF2-40B4-BE49-F238E27FC236}">
                  <a16:creationId xmlns:a16="http://schemas.microsoft.com/office/drawing/2014/main" id="{7A9A8BD3-D29E-E86C-E233-8EE0B096A160}"/>
                </a:ext>
              </a:extLst>
            </p:cNvPr>
            <p:cNvSpPr/>
            <p:nvPr/>
          </p:nvSpPr>
          <p:spPr>
            <a:xfrm>
              <a:off x="630399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2" tIns="274807" rIns="274971" bIns="27480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RRC reviews Final Report</a:t>
              </a:r>
            </a:p>
          </p:txBody>
        </p:sp>
        <p:sp>
          <p:nvSpPr>
            <p:cNvPr id="17" name="Teardrop 16">
              <a:extLst>
                <a:ext uri="{FF2B5EF4-FFF2-40B4-BE49-F238E27FC236}">
                  <a16:creationId xmlns:a16="http://schemas.microsoft.com/office/drawing/2014/main" id="{4DE03D3D-52C9-D9B7-B1FE-4593839D8C6B}"/>
                </a:ext>
              </a:extLst>
            </p:cNvPr>
            <p:cNvSpPr/>
            <p:nvPr/>
          </p:nvSpPr>
          <p:spPr>
            <a:xfrm rot="2700000">
              <a:off x="4268132" y="2570937"/>
              <a:ext cx="1908405" cy="1908405"/>
            </a:xfrm>
            <a:prstGeom prst="teardrop">
              <a:avLst>
                <a:gd name="adj" fmla="val 100000"/>
              </a:avLst>
            </a:prstGeom>
            <a:solidFill>
              <a:srgbClr val="E97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tx1"/>
                </a:solidFill>
              </a:endParaRPr>
            </a:p>
          </p:txBody>
        </p:sp>
        <p:sp>
          <p:nvSpPr>
            <p:cNvPr id="18" name="Freeform: Shape 17">
              <a:extLst>
                <a:ext uri="{FF2B5EF4-FFF2-40B4-BE49-F238E27FC236}">
                  <a16:creationId xmlns:a16="http://schemas.microsoft.com/office/drawing/2014/main" id="{6F6343F8-EE86-ACD2-8A66-9FF3B4F22CBE}"/>
                </a:ext>
              </a:extLst>
            </p:cNvPr>
            <p:cNvSpPr/>
            <p:nvPr/>
          </p:nvSpPr>
          <p:spPr>
            <a:xfrm>
              <a:off x="4332267"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8" tIns="274807" rIns="276185" bIns="27480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CRC decision on                Final Report</a:t>
              </a:r>
            </a:p>
          </p:txBody>
        </p:sp>
        <p:sp>
          <p:nvSpPr>
            <p:cNvPr id="19" name="Teardrop 18">
              <a:extLst>
                <a:ext uri="{FF2B5EF4-FFF2-40B4-BE49-F238E27FC236}">
                  <a16:creationId xmlns:a16="http://schemas.microsoft.com/office/drawing/2014/main" id="{FC69FC2E-5192-999C-38E7-341DB7E11DB4}"/>
                </a:ext>
              </a:extLst>
            </p:cNvPr>
            <p:cNvSpPr/>
            <p:nvPr/>
          </p:nvSpPr>
          <p:spPr>
            <a:xfrm rot="2700000">
              <a:off x="2296401" y="2570937"/>
              <a:ext cx="1908405" cy="190840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tx1"/>
                </a:solidFill>
              </a:endParaRPr>
            </a:p>
          </p:txBody>
        </p:sp>
        <p:sp>
          <p:nvSpPr>
            <p:cNvPr id="20" name="Freeform: Shape 19">
              <a:extLst>
                <a:ext uri="{FF2B5EF4-FFF2-40B4-BE49-F238E27FC236}">
                  <a16:creationId xmlns:a16="http://schemas.microsoft.com/office/drawing/2014/main" id="{6A88EA51-C8A0-3B2E-3526-8127B349F146}"/>
                </a:ext>
              </a:extLst>
            </p:cNvPr>
            <p:cNvSpPr/>
            <p:nvPr/>
          </p:nvSpPr>
          <p:spPr>
            <a:xfrm>
              <a:off x="2360536"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3759" tIns="274807" rIns="276184" bIns="27480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60 Day Public Comment Period on Initial Report </a:t>
              </a:r>
            </a:p>
          </p:txBody>
        </p:sp>
        <p:sp>
          <p:nvSpPr>
            <p:cNvPr id="21" name="Teardrop 20">
              <a:extLst>
                <a:ext uri="{FF2B5EF4-FFF2-40B4-BE49-F238E27FC236}">
                  <a16:creationId xmlns:a16="http://schemas.microsoft.com/office/drawing/2014/main" id="{B48FC4C7-5C85-24A7-66D1-6C68B3081302}"/>
                </a:ext>
              </a:extLst>
            </p:cNvPr>
            <p:cNvSpPr/>
            <p:nvPr/>
          </p:nvSpPr>
          <p:spPr>
            <a:xfrm rot="2700000">
              <a:off x="324671" y="2570937"/>
              <a:ext cx="1908405" cy="1908405"/>
            </a:xfrm>
            <a:prstGeom prst="teardrop">
              <a:avLst>
                <a:gd name="adj" fmla="val 10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tx1"/>
                </a:solidFill>
              </a:endParaRPr>
            </a:p>
          </p:txBody>
        </p:sp>
        <p:sp>
          <p:nvSpPr>
            <p:cNvPr id="22" name="Freeform: Shape 21">
              <a:extLst>
                <a:ext uri="{FF2B5EF4-FFF2-40B4-BE49-F238E27FC236}">
                  <a16:creationId xmlns:a16="http://schemas.microsoft.com/office/drawing/2014/main" id="{DBF6FB5F-05EB-E36E-7400-720B7DAFC387}"/>
                </a:ext>
              </a:extLst>
            </p:cNvPr>
            <p:cNvSpPr/>
            <p:nvPr/>
          </p:nvSpPr>
          <p:spPr>
            <a:xfrm>
              <a:off x="387593" y="2634773"/>
              <a:ext cx="1781348" cy="1781068"/>
            </a:xfrm>
            <a:custGeom>
              <a:avLst/>
              <a:gdLst>
                <a:gd name="connsiteX0" fmla="*/ 0 w 1781348"/>
                <a:gd name="connsiteY0" fmla="*/ 890534 h 1781068"/>
                <a:gd name="connsiteX1" fmla="*/ 890674 w 1781348"/>
                <a:gd name="connsiteY1" fmla="*/ 0 h 1781068"/>
                <a:gd name="connsiteX2" fmla="*/ 1781348 w 1781348"/>
                <a:gd name="connsiteY2" fmla="*/ 890534 h 1781068"/>
                <a:gd name="connsiteX3" fmla="*/ 890674 w 1781348"/>
                <a:gd name="connsiteY3" fmla="*/ 1781068 h 1781068"/>
                <a:gd name="connsiteX4" fmla="*/ 0 w 1781348"/>
                <a:gd name="connsiteY4" fmla="*/ 890534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348" h="1781068">
                  <a:moveTo>
                    <a:pt x="0" y="890534"/>
                  </a:moveTo>
                  <a:cubicBezTo>
                    <a:pt x="0" y="398706"/>
                    <a:pt x="398768" y="0"/>
                    <a:pt x="890674" y="0"/>
                  </a:cubicBezTo>
                  <a:cubicBezTo>
                    <a:pt x="1382580" y="0"/>
                    <a:pt x="1781348" y="398706"/>
                    <a:pt x="1781348" y="890534"/>
                  </a:cubicBezTo>
                  <a:cubicBezTo>
                    <a:pt x="1781348" y="1382362"/>
                    <a:pt x="1382580" y="1781068"/>
                    <a:pt x="890674" y="1781068"/>
                  </a:cubicBezTo>
                  <a:cubicBezTo>
                    <a:pt x="398768" y="1781068"/>
                    <a:pt x="0" y="1382362"/>
                    <a:pt x="0" y="890534"/>
                  </a:cubicBezTo>
                  <a:close/>
                </a:path>
              </a:pathLst>
            </a:custGeom>
            <a:solidFill>
              <a:schemeClr val="bg1"/>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71" tIns="274807" rIns="274972" bIns="274806"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p:txBody>
        </p:sp>
      </p:grpSp>
      <p:sp>
        <p:nvSpPr>
          <p:cNvPr id="6" name="TextBox 5">
            <a:extLst>
              <a:ext uri="{FF2B5EF4-FFF2-40B4-BE49-F238E27FC236}">
                <a16:creationId xmlns:a16="http://schemas.microsoft.com/office/drawing/2014/main" id="{C2FF64AD-97C5-A87C-EA81-0489A8869072}"/>
              </a:ext>
            </a:extLst>
          </p:cNvPr>
          <p:cNvSpPr txBox="1"/>
          <p:nvPr/>
        </p:nvSpPr>
        <p:spPr>
          <a:xfrm>
            <a:off x="562108" y="5618196"/>
            <a:ext cx="1377503" cy="646331"/>
          </a:xfrm>
          <a:prstGeom prst="rect">
            <a:avLst/>
          </a:prstGeom>
          <a:noFill/>
        </p:spPr>
        <p:txBody>
          <a:bodyPr wrap="square" rtlCol="0">
            <a:spAutoFit/>
          </a:bodyPr>
          <a:lstStyle/>
          <a:p>
            <a:pPr algn="ctr"/>
            <a:r>
              <a:rPr lang="en-US" dirty="0"/>
              <a:t>August 28, 2024</a:t>
            </a:r>
          </a:p>
        </p:txBody>
      </p:sp>
      <p:sp>
        <p:nvSpPr>
          <p:cNvPr id="8" name="TextBox 7">
            <a:extLst>
              <a:ext uri="{FF2B5EF4-FFF2-40B4-BE49-F238E27FC236}">
                <a16:creationId xmlns:a16="http://schemas.microsoft.com/office/drawing/2014/main" id="{A29FFBC6-52B7-16E2-BB34-68526E7E63E6}"/>
              </a:ext>
            </a:extLst>
          </p:cNvPr>
          <p:cNvSpPr txBox="1"/>
          <p:nvPr/>
        </p:nvSpPr>
        <p:spPr>
          <a:xfrm>
            <a:off x="1997953" y="5618195"/>
            <a:ext cx="2328302" cy="646331"/>
          </a:xfrm>
          <a:prstGeom prst="rect">
            <a:avLst/>
          </a:prstGeom>
          <a:noFill/>
        </p:spPr>
        <p:txBody>
          <a:bodyPr wrap="square" rtlCol="0">
            <a:spAutoFit/>
          </a:bodyPr>
          <a:lstStyle/>
          <a:p>
            <a:pPr algn="ctr"/>
            <a:r>
              <a:rPr lang="en-US" dirty="0"/>
              <a:t>Sept. 10 to </a:t>
            </a:r>
          </a:p>
          <a:p>
            <a:pPr algn="ctr"/>
            <a:r>
              <a:rPr lang="en-US" dirty="0"/>
              <a:t>Nov. 9, 2024</a:t>
            </a:r>
          </a:p>
        </p:txBody>
      </p:sp>
      <p:sp>
        <p:nvSpPr>
          <p:cNvPr id="9" name="TextBox 8">
            <a:extLst>
              <a:ext uri="{FF2B5EF4-FFF2-40B4-BE49-F238E27FC236}">
                <a16:creationId xmlns:a16="http://schemas.microsoft.com/office/drawing/2014/main" id="{5D93BB0C-252B-4EEF-E43F-F2E5F591AB1E}"/>
              </a:ext>
            </a:extLst>
          </p:cNvPr>
          <p:cNvSpPr txBox="1"/>
          <p:nvPr/>
        </p:nvSpPr>
        <p:spPr>
          <a:xfrm>
            <a:off x="4286644" y="5618197"/>
            <a:ext cx="1904784" cy="369332"/>
          </a:xfrm>
          <a:prstGeom prst="rect">
            <a:avLst/>
          </a:prstGeom>
          <a:noFill/>
        </p:spPr>
        <p:txBody>
          <a:bodyPr wrap="square" rtlCol="0">
            <a:spAutoFit/>
          </a:bodyPr>
          <a:lstStyle/>
          <a:p>
            <a:pPr algn="ctr"/>
            <a:r>
              <a:rPr lang="en-US" dirty="0"/>
              <a:t>Today</a:t>
            </a:r>
          </a:p>
        </p:txBody>
      </p:sp>
      <p:sp>
        <p:nvSpPr>
          <p:cNvPr id="23" name="TextBox 22">
            <a:extLst>
              <a:ext uri="{FF2B5EF4-FFF2-40B4-BE49-F238E27FC236}">
                <a16:creationId xmlns:a16="http://schemas.microsoft.com/office/drawing/2014/main" id="{3B883449-4A1C-D008-B77B-5E45896AC521}"/>
              </a:ext>
            </a:extLst>
          </p:cNvPr>
          <p:cNvSpPr txBox="1"/>
          <p:nvPr/>
        </p:nvSpPr>
        <p:spPr>
          <a:xfrm>
            <a:off x="6237508" y="5634193"/>
            <a:ext cx="1904784" cy="369332"/>
          </a:xfrm>
          <a:prstGeom prst="rect">
            <a:avLst/>
          </a:prstGeom>
          <a:noFill/>
        </p:spPr>
        <p:txBody>
          <a:bodyPr wrap="square" rtlCol="0">
            <a:spAutoFit/>
          </a:bodyPr>
          <a:lstStyle/>
          <a:p>
            <a:pPr algn="ctr"/>
            <a:r>
              <a:rPr lang="en-US" dirty="0"/>
              <a:t>June 2025</a:t>
            </a:r>
          </a:p>
        </p:txBody>
      </p:sp>
      <p:sp>
        <p:nvSpPr>
          <p:cNvPr id="24" name="TextBox 23">
            <a:extLst>
              <a:ext uri="{FF2B5EF4-FFF2-40B4-BE49-F238E27FC236}">
                <a16:creationId xmlns:a16="http://schemas.microsoft.com/office/drawing/2014/main" id="{A7133788-AACB-4EBB-7E39-67B5A39919F7}"/>
              </a:ext>
            </a:extLst>
          </p:cNvPr>
          <p:cNvSpPr txBox="1"/>
          <p:nvPr/>
        </p:nvSpPr>
        <p:spPr>
          <a:xfrm>
            <a:off x="8251836" y="5623622"/>
            <a:ext cx="1904784" cy="369332"/>
          </a:xfrm>
          <a:prstGeom prst="rect">
            <a:avLst/>
          </a:prstGeom>
          <a:noFill/>
        </p:spPr>
        <p:txBody>
          <a:bodyPr wrap="square" rtlCol="0">
            <a:spAutoFit/>
          </a:bodyPr>
          <a:lstStyle/>
          <a:p>
            <a:pPr algn="ctr"/>
            <a:r>
              <a:rPr lang="en-US" dirty="0">
                <a:solidFill>
                  <a:schemeClr val="bg1">
                    <a:lumMod val="65000"/>
                  </a:schemeClr>
                </a:solidFill>
              </a:rPr>
              <a:t>TBD</a:t>
            </a:r>
          </a:p>
        </p:txBody>
      </p:sp>
      <p:sp>
        <p:nvSpPr>
          <p:cNvPr id="25" name="TextBox 24">
            <a:extLst>
              <a:ext uri="{FF2B5EF4-FFF2-40B4-BE49-F238E27FC236}">
                <a16:creationId xmlns:a16="http://schemas.microsoft.com/office/drawing/2014/main" id="{B5032FBE-DDC6-5BCD-6AFB-7625F7223101}"/>
              </a:ext>
            </a:extLst>
          </p:cNvPr>
          <p:cNvSpPr txBox="1"/>
          <p:nvPr/>
        </p:nvSpPr>
        <p:spPr>
          <a:xfrm>
            <a:off x="10242687" y="5631713"/>
            <a:ext cx="1904784" cy="369332"/>
          </a:xfrm>
          <a:prstGeom prst="rect">
            <a:avLst/>
          </a:prstGeom>
          <a:noFill/>
        </p:spPr>
        <p:txBody>
          <a:bodyPr wrap="square" rtlCol="0">
            <a:spAutoFit/>
          </a:bodyPr>
          <a:lstStyle/>
          <a:p>
            <a:pPr algn="ctr"/>
            <a:r>
              <a:rPr lang="en-US" dirty="0">
                <a:solidFill>
                  <a:schemeClr val="bg1">
                    <a:lumMod val="65000"/>
                  </a:schemeClr>
                </a:solidFill>
              </a:rPr>
              <a:t>TBD</a:t>
            </a:r>
          </a:p>
        </p:txBody>
      </p:sp>
      <p:sp>
        <p:nvSpPr>
          <p:cNvPr id="43" name="TextBox 42">
            <a:extLst>
              <a:ext uri="{FF2B5EF4-FFF2-40B4-BE49-F238E27FC236}">
                <a16:creationId xmlns:a16="http://schemas.microsoft.com/office/drawing/2014/main" id="{D92B3E57-9ADD-CC94-8285-3756BDB3C674}"/>
              </a:ext>
            </a:extLst>
          </p:cNvPr>
          <p:cNvSpPr txBox="1"/>
          <p:nvPr/>
        </p:nvSpPr>
        <p:spPr>
          <a:xfrm>
            <a:off x="361922" y="2920358"/>
            <a:ext cx="1871288" cy="1091133"/>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US" sz="1800" kern="1200" dirty="0"/>
              <a:t>CRC         approved initial classifications as Necessary</a:t>
            </a:r>
          </a:p>
        </p:txBody>
      </p:sp>
      <p:cxnSp>
        <p:nvCxnSpPr>
          <p:cNvPr id="7" name="Straight Connector 6">
            <a:extLst>
              <a:ext uri="{FF2B5EF4-FFF2-40B4-BE49-F238E27FC236}">
                <a16:creationId xmlns:a16="http://schemas.microsoft.com/office/drawing/2014/main" id="{3BA5A400-30B6-3056-C701-14825EE7473C}"/>
              </a:ext>
            </a:extLst>
          </p:cNvPr>
          <p:cNvCxnSpPr>
            <a:cxnSpLocks/>
          </p:cNvCxnSpPr>
          <p:nvPr/>
        </p:nvCxnSpPr>
        <p:spPr>
          <a:xfrm>
            <a:off x="3272964" y="1628823"/>
            <a:ext cx="56849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020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300">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9088</TotalTime>
  <Words>918</Words>
  <Application>Microsoft Office PowerPoint</Application>
  <PresentationFormat>Widescreen</PresentationFormat>
  <Paragraphs>92</Paragraphs>
  <Slides>9</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Century Gothic</vt:lpstr>
      <vt:lpstr>SymbolMT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Love-Adrick, Rachel A</dc:creator>
  <cp:lastModifiedBy>Willis, Angela</cp:lastModifiedBy>
  <cp:revision>26</cp:revision>
  <cp:lastPrinted>2025-02-21T17:18:19Z</cp:lastPrinted>
  <dcterms:created xsi:type="dcterms:W3CDTF">2024-08-13T18:26:11Z</dcterms:created>
  <dcterms:modified xsi:type="dcterms:W3CDTF">2025-02-25T13:48:53Z</dcterms:modified>
</cp:coreProperties>
</file>