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Lst>
  <p:notesMasterIdLst>
    <p:notesMasterId r:id="rId14"/>
  </p:notesMasterIdLst>
  <p:sldIdLst>
    <p:sldId id="256" r:id="rId5"/>
    <p:sldId id="7339" r:id="rId6"/>
    <p:sldId id="7340" r:id="rId7"/>
    <p:sldId id="7341" r:id="rId8"/>
    <p:sldId id="7342" r:id="rId9"/>
    <p:sldId id="7345" r:id="rId10"/>
    <p:sldId id="7344" r:id="rId11"/>
    <p:sldId id="7343" r:id="rId12"/>
    <p:sldId id="568"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2D1DE-30B9-4247-837D-56A13D4600AE}" v="6" dt="2025-02-25T21:10:59.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81" autoAdjust="0"/>
  </p:normalViewPr>
  <p:slideViewPr>
    <p:cSldViewPr snapToGrid="0">
      <p:cViewPr varScale="1">
        <p:scale>
          <a:sx n="68" d="100"/>
          <a:sy n="68" d="100"/>
        </p:scale>
        <p:origin x="66" y="1524"/>
      </p:cViewPr>
      <p:guideLst/>
    </p:cSldViewPr>
  </p:slideViewPr>
  <p:notesTextViewPr>
    <p:cViewPr>
      <p:scale>
        <a:sx n="1" d="1"/>
        <a:sy n="1" d="1"/>
      </p:scale>
      <p:origin x="0" y="0"/>
    </p:cViewPr>
  </p:notesTextViewPr>
  <p:sorterViewPr>
    <p:cViewPr>
      <p:scale>
        <a:sx n="130" d="100"/>
        <a:sy n="130" d="100"/>
      </p:scale>
      <p:origin x="0" y="-51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C586D9D0-2E9B-4F2F-924A-B3B3E9CFCAEC}" type="datetimeFigureOut">
              <a:rPr lang="en-US" smtClean="0"/>
              <a:t>2/26/2025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Afternoon Madam Chair and members of the Commission.  </a:t>
            </a:r>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331257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BF877-C1C3-2387-974C-983CAABD5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32A1C-A750-17F1-B7A3-CD8733975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C8D81-8FBB-510A-5C96-A2340ABEE886}"/>
              </a:ext>
            </a:extLst>
          </p:cNvPr>
          <p:cNvSpPr>
            <a:spLocks noGrp="1"/>
          </p:cNvSpPr>
          <p:nvPr>
            <p:ph type="body" idx="1"/>
          </p:nvPr>
        </p:nvSpPr>
        <p:spPr/>
        <p:txBody>
          <a:bodyPr/>
          <a:lstStyle/>
          <a:p>
            <a:pPr defTabSz="924641">
              <a:defRPr/>
            </a:pPr>
            <a:r>
              <a:rPr lang="en-US" b="1" dirty="0"/>
              <a:t>For permits that have not expired and substantial development has occurred on site since permit issuance, the permit timeline may be extended for 2 years for typical permits, up to 5 years for maintenance dredging permits, and 10 years for multi-phased beach nourishment permits. </a:t>
            </a:r>
          </a:p>
          <a:p>
            <a:pPr defTabSz="924641">
              <a:defRPr/>
            </a:pPr>
            <a:endParaRPr lang="en-US" b="1" dirty="0"/>
          </a:p>
          <a:p>
            <a:pPr defTabSz="924641">
              <a:defRPr/>
            </a:pPr>
            <a:r>
              <a:rPr lang="en-US" b="1" dirty="0"/>
              <a:t>General Statute 136-44.7B applies to permits issued to the N.C. Department of Transportation (NCDOT) projects with a Transportation Improvement Program (TIP) designation, removing the expiration date for CAMA/D&amp;F permits issued under this statute.  NCDOT projects that are not TIP projects follow the same procedures as non-DOT projects, with applicable expiration dates and renewal potential. </a:t>
            </a:r>
          </a:p>
          <a:p>
            <a:pPr defTabSz="924641">
              <a:defRPr/>
            </a:pPr>
            <a:endParaRPr lang="en-US" b="1" dirty="0"/>
          </a:p>
          <a:p>
            <a:pPr defTabSz="924641">
              <a:defRPr/>
            </a:pPr>
            <a:r>
              <a:rPr lang="en-US" b="1" dirty="0"/>
              <a:t>These extensions may be granted as many times as necessary to complete the initial development, or to continue the maintenance or project implementation. </a:t>
            </a:r>
          </a:p>
          <a:p>
            <a:pPr defTabSz="924641">
              <a:defRPr/>
            </a:pPr>
            <a:endParaRPr lang="en-US" b="1" dirty="0"/>
          </a:p>
          <a:p>
            <a:pPr defTabSz="924641">
              <a:defRPr/>
            </a:pPr>
            <a:endParaRPr lang="en-US" b="1" dirty="0"/>
          </a:p>
          <a:p>
            <a:pPr defTabSz="924641">
              <a:defRPr/>
            </a:pPr>
            <a:r>
              <a:rPr lang="en-US" b="1" dirty="0"/>
              <a:t>Substantial development is defined under 15A NCAC 07J .0404(b), as “development has progressed beyond basic site preparation, such as land clearing and grading, and construction has begun and is continuing on the primary structure or structures authorized under the permit.”  The substantial development determination pertains to the last permit action. </a:t>
            </a:r>
          </a:p>
        </p:txBody>
      </p:sp>
      <p:sp>
        <p:nvSpPr>
          <p:cNvPr id="4" name="Slide Number Placeholder 3">
            <a:extLst>
              <a:ext uri="{FF2B5EF4-FFF2-40B4-BE49-F238E27FC236}">
                <a16:creationId xmlns:a16="http://schemas.microsoft.com/office/drawing/2014/main" id="{822D4A38-115B-DFC6-FA3B-68F29F861725}"/>
              </a:ext>
            </a:extLst>
          </p:cNvPr>
          <p:cNvSpPr>
            <a:spLocks noGrp="1"/>
          </p:cNvSpPr>
          <p:nvPr>
            <p:ph type="sldNum" sz="quarter" idx="10"/>
          </p:nvPr>
        </p:nvSpPr>
        <p:spPr/>
        <p:txBody>
          <a:bodyPr/>
          <a:lstStyle/>
          <a:p>
            <a:fld id="{456C487D-E38B-444A-A8D9-A3853809DE05}" type="slidenum">
              <a:rPr lang="en-US" smtClean="0"/>
              <a:t>2</a:t>
            </a:fld>
            <a:endParaRPr lang="en-US"/>
          </a:p>
        </p:txBody>
      </p:sp>
    </p:spTree>
    <p:extLst>
      <p:ext uri="{BB962C8B-B14F-4D97-AF65-F5344CB8AC3E}">
        <p14:creationId xmlns:p14="http://schemas.microsoft.com/office/powerpoint/2010/main" val="71361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1DB3-6F03-2C0D-0A3C-8BB077417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C2887-FC1C-29CF-E294-FD88ADB51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F6375-7016-0AF6-65A5-4F951EA6F6E8}"/>
              </a:ext>
            </a:extLst>
          </p:cNvPr>
          <p:cNvSpPr>
            <a:spLocks noGrp="1"/>
          </p:cNvSpPr>
          <p:nvPr>
            <p:ph type="body" idx="1"/>
          </p:nvPr>
        </p:nvSpPr>
        <p:spPr/>
        <p:txBody>
          <a:bodyPr/>
          <a:lstStyle/>
          <a:p>
            <a:pPr defTabSz="924641">
              <a:defRPr/>
            </a:pPr>
            <a:r>
              <a:rPr lang="en-US" b="1" dirty="0"/>
              <a:t>For permits that have not expired and where no substantial development has occurred since last permit action, the permit actions and request can be circulated to the commenting State resource agencies for review to determine if changes in circumstances or development standards have changed that make the project inconsistent with those circumstances or development standards. Depending on the age of the permit and the size of the file, this can take hours for staff to scan and distribute.  If the file is already available electronically, this time is significantly reduced. </a:t>
            </a:r>
          </a:p>
          <a:p>
            <a:pPr defTabSz="924641">
              <a:defRPr/>
            </a:pPr>
            <a:endParaRPr lang="en-US" b="1" dirty="0"/>
          </a:p>
          <a:p>
            <a:pPr defTabSz="924641">
              <a:defRPr/>
            </a:pPr>
            <a:r>
              <a:rPr lang="en-US" b="1" dirty="0"/>
              <a:t>15A NCAC 07J.0404(d) sets a 30-day deadline for comments. </a:t>
            </a:r>
          </a:p>
          <a:p>
            <a:pPr defTabSz="924641">
              <a:defRPr/>
            </a:pPr>
            <a:endParaRPr lang="en-US" b="1" dirty="0"/>
          </a:p>
          <a:p>
            <a:pPr defTabSz="924641">
              <a:defRPr/>
            </a:pPr>
            <a:endParaRPr lang="en-US" b="1" dirty="0"/>
          </a:p>
          <a:p>
            <a:pPr defTabSz="924641">
              <a:defRPr/>
            </a:pPr>
            <a:r>
              <a:rPr lang="en-US" b="1" dirty="0"/>
              <a:t>To process a renewal request, the applicant provides a letter with the following statements:</a:t>
            </a:r>
          </a:p>
          <a:p>
            <a:pPr defTabSz="924641">
              <a:defRPr/>
            </a:pPr>
            <a:r>
              <a:rPr lang="en-US" b="1" dirty="0"/>
              <a:t>•	a statement of the completed and remaining work;</a:t>
            </a:r>
          </a:p>
          <a:p>
            <a:pPr defTabSz="924641">
              <a:defRPr/>
            </a:pPr>
            <a:r>
              <a:rPr lang="en-US" b="1" dirty="0"/>
              <a:t>•	a statement that there has been no change of plans since the issuance of the original permit other than changes that would have the effect of reducing the scope of the project, or previously approved permit modifications; </a:t>
            </a:r>
          </a:p>
          <a:p>
            <a:pPr defTabSz="924641">
              <a:defRPr/>
            </a:pPr>
            <a:r>
              <a:rPr lang="en-US" b="1" dirty="0"/>
              <a:t>•	notice of any change in ownership of the property to be developed and a request for transfer of the permit; </a:t>
            </a:r>
          </a:p>
          <a:p>
            <a:pPr defTabSz="924641">
              <a:defRPr/>
            </a:pPr>
            <a:r>
              <a:rPr lang="en-US" b="1" dirty="0"/>
              <a:t>•	and a statement that the project is in compliance with all conditions of the current permit.</a:t>
            </a:r>
          </a:p>
          <a:p>
            <a:pPr defTabSz="924641">
              <a:defRPr/>
            </a:pPr>
            <a:endParaRPr lang="en-US" b="1" dirty="0"/>
          </a:p>
          <a:p>
            <a:pPr defTabSz="924641">
              <a:defRPr/>
            </a:pPr>
            <a:endParaRPr lang="en-US" b="1" dirty="0"/>
          </a:p>
          <a:p>
            <a:pPr defTabSz="924641">
              <a:defRPr/>
            </a:pPr>
            <a:r>
              <a:rPr lang="en-US" b="1" dirty="0"/>
              <a:t>Renewal requests are sent to the NC Division of Water Resources (DWR) and the US Army Corps of Engineers (USACE) to notify those permitting agencies of the renewal request. Circulation of renewal requests allow these permitting agencies an opportunity to notify DCM of the state of these permits and DCM can in turn note that on the permit action.  </a:t>
            </a:r>
          </a:p>
        </p:txBody>
      </p:sp>
      <p:sp>
        <p:nvSpPr>
          <p:cNvPr id="4" name="Slide Number Placeholder 3">
            <a:extLst>
              <a:ext uri="{FF2B5EF4-FFF2-40B4-BE49-F238E27FC236}">
                <a16:creationId xmlns:a16="http://schemas.microsoft.com/office/drawing/2014/main" id="{1D36774F-DC3D-736F-5BC2-A86D0A771702}"/>
              </a:ext>
            </a:extLst>
          </p:cNvPr>
          <p:cNvSpPr>
            <a:spLocks noGrp="1"/>
          </p:cNvSpPr>
          <p:nvPr>
            <p:ph type="sldNum" sz="quarter" idx="10"/>
          </p:nvPr>
        </p:nvSpPr>
        <p:spPr/>
        <p:txBody>
          <a:bodyPr/>
          <a:lstStyle/>
          <a:p>
            <a:fld id="{456C487D-E38B-444A-A8D9-A3853809DE05}" type="slidenum">
              <a:rPr lang="en-US" smtClean="0"/>
              <a:t>3</a:t>
            </a:fld>
            <a:endParaRPr lang="en-US"/>
          </a:p>
        </p:txBody>
      </p:sp>
    </p:spTree>
    <p:extLst>
      <p:ext uri="{BB962C8B-B14F-4D97-AF65-F5344CB8AC3E}">
        <p14:creationId xmlns:p14="http://schemas.microsoft.com/office/powerpoint/2010/main" val="105257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9F187-15AB-63CC-998F-D04E5C229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235A2-0CE7-21F0-0AAE-7D1EA7236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BFC5CC-FBC2-4794-FFF4-6FA959A22E59}"/>
              </a:ext>
            </a:extLst>
          </p:cNvPr>
          <p:cNvSpPr>
            <a:spLocks noGrp="1"/>
          </p:cNvSpPr>
          <p:nvPr>
            <p:ph type="body" idx="1"/>
          </p:nvPr>
        </p:nvSpPr>
        <p:spPr/>
        <p:txBody>
          <a:bodyPr/>
          <a:lstStyle/>
          <a:p>
            <a:pPr defTabSz="924641">
              <a:defRPr/>
            </a:pPr>
            <a:r>
              <a:rPr lang="en-US" b="1" dirty="0"/>
              <a:t>Over the years DCM has received requests to renew expired permits that range from 1-day past expiration to multiple years past expiration.  </a:t>
            </a:r>
          </a:p>
          <a:p>
            <a:pPr defTabSz="924641">
              <a:defRPr/>
            </a:pPr>
            <a:endParaRPr lang="en-US" b="1" dirty="0"/>
          </a:p>
          <a:p>
            <a:pPr defTabSz="924641">
              <a:defRPr/>
            </a:pPr>
            <a:r>
              <a:rPr lang="en-US" b="1" dirty="0"/>
              <a:t>To handle these requests, DCM has reviewed the project specifics and determined a path forward ranging from issuance (typically for a request less than 6 months expired), utilization of the renewal circulation procedures for no substantial development, and denial of the renewal.  On rare occasions the denial of the renewal has occurred due to the project being completed as authorized and did not include any maintenance dredging requirements.  </a:t>
            </a:r>
          </a:p>
          <a:p>
            <a:pPr defTabSz="924641">
              <a:defRPr/>
            </a:pPr>
            <a:endParaRPr lang="en-US" b="1" dirty="0"/>
          </a:p>
          <a:p>
            <a:pPr defTabSz="924641">
              <a:defRPr/>
            </a:pPr>
            <a:r>
              <a:rPr lang="en-US" b="1" dirty="0"/>
              <a:t>In addition, 07J .0404 uses the terms “extension” and “renewal” when in this section.  Specifically, “renewal” when referring to dredging projects and “extension” when referring to all other development types,  including nourishment projects where a 10 year extension is applicable.  Staff has used the terms “extension” and “renewal” interchangeably.   </a:t>
            </a:r>
          </a:p>
          <a:p>
            <a:pPr defTabSz="924641">
              <a:defRPr/>
            </a:pPr>
            <a:endParaRPr lang="en-US" b="1" dirty="0"/>
          </a:p>
          <a:p>
            <a:pPr defTabSz="924641">
              <a:defRPr/>
            </a:pPr>
            <a:r>
              <a:rPr lang="en-US" b="1" dirty="0"/>
              <a:t>This can create a situation where the rule can be unevenly applied, so DCM would like to review the rule and seeks the Commission’s input to potential amendments to 15A NCAC 07J .0404.  Potential amendments include, but are not limited to rule language to address the following:</a:t>
            </a:r>
          </a:p>
          <a:p>
            <a:pPr defTabSz="924641">
              <a:defRPr/>
            </a:pPr>
            <a:endParaRPr lang="en-US" b="1" dirty="0"/>
          </a:p>
          <a:p>
            <a:pPr defTabSz="924641">
              <a:defRPr/>
            </a:pPr>
            <a:r>
              <a:rPr lang="en-US" b="1" dirty="0"/>
              <a:t>1.	Clarify that only active permits may be renewed or specify potential avenues to renew an expired permit;</a:t>
            </a:r>
          </a:p>
          <a:p>
            <a:pPr marL="228600" indent="-228600" defTabSz="924641">
              <a:buAutoNum type="arabicPeriod" startAt="2"/>
              <a:defRPr/>
            </a:pPr>
            <a:r>
              <a:rPr lang="en-US" b="1" dirty="0"/>
              <a:t>                  Maintenance excavation would not be subject to the substantial development clause as dredging events can be sporadic and depend on shoaling and therefore, could be renewed if expired. </a:t>
            </a:r>
          </a:p>
          <a:p>
            <a:pPr marL="228600" indent="-228600" defTabSz="924641">
              <a:buAutoNum type="arabicPeriod" startAt="2"/>
              <a:defRPr/>
            </a:pPr>
            <a:r>
              <a:rPr lang="en-US" b="1" dirty="0"/>
              <a:t>                  </a:t>
            </a:r>
          </a:p>
        </p:txBody>
      </p:sp>
      <p:sp>
        <p:nvSpPr>
          <p:cNvPr id="4" name="Slide Number Placeholder 3">
            <a:extLst>
              <a:ext uri="{FF2B5EF4-FFF2-40B4-BE49-F238E27FC236}">
                <a16:creationId xmlns:a16="http://schemas.microsoft.com/office/drawing/2014/main" id="{70EB99BD-FB12-A237-3B83-805279E7A0B4}"/>
              </a:ext>
            </a:extLst>
          </p:cNvPr>
          <p:cNvSpPr>
            <a:spLocks noGrp="1"/>
          </p:cNvSpPr>
          <p:nvPr>
            <p:ph type="sldNum" sz="quarter" idx="10"/>
          </p:nvPr>
        </p:nvSpPr>
        <p:spPr/>
        <p:txBody>
          <a:bodyPr/>
          <a:lstStyle/>
          <a:p>
            <a:fld id="{456C487D-E38B-444A-A8D9-A3853809DE05}" type="slidenum">
              <a:rPr lang="en-US" smtClean="0"/>
              <a:t>4</a:t>
            </a:fld>
            <a:endParaRPr lang="en-US"/>
          </a:p>
        </p:txBody>
      </p:sp>
    </p:spTree>
    <p:extLst>
      <p:ext uri="{BB962C8B-B14F-4D97-AF65-F5344CB8AC3E}">
        <p14:creationId xmlns:p14="http://schemas.microsoft.com/office/powerpoint/2010/main" val="123065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99DD9-47AB-9F10-15B0-235060120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73F49-C891-1DFE-B708-E2AF7866E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A63D0-6944-1C87-5434-D712C6479C03}"/>
              </a:ext>
            </a:extLst>
          </p:cNvPr>
          <p:cNvSpPr>
            <a:spLocks noGrp="1"/>
          </p:cNvSpPr>
          <p:nvPr>
            <p:ph type="body" idx="1"/>
          </p:nvPr>
        </p:nvSpPr>
        <p:spPr/>
        <p:txBody>
          <a:bodyPr/>
          <a:lstStyle/>
          <a:p>
            <a:pPr defTabSz="924641">
              <a:defRPr/>
            </a:pPr>
            <a:r>
              <a:rPr lang="en-US" b="1" dirty="0"/>
              <a:t>In subsections (a) and (b) the addition of “ACTIVE” would differentiate that only active permits can be renewed.</a:t>
            </a:r>
          </a:p>
          <a:p>
            <a:pPr defTabSz="924641">
              <a:defRPr/>
            </a:pPr>
            <a:endParaRPr lang="en-US" b="1" dirty="0"/>
          </a:p>
          <a:p>
            <a:pPr defTabSz="924641">
              <a:defRPr/>
            </a:pPr>
            <a:endParaRPr lang="en-US" b="1" dirty="0"/>
          </a:p>
        </p:txBody>
      </p:sp>
      <p:sp>
        <p:nvSpPr>
          <p:cNvPr id="4" name="Slide Number Placeholder 3">
            <a:extLst>
              <a:ext uri="{FF2B5EF4-FFF2-40B4-BE49-F238E27FC236}">
                <a16:creationId xmlns:a16="http://schemas.microsoft.com/office/drawing/2014/main" id="{F669E45B-8489-0432-3A70-C1AB15015807}"/>
              </a:ext>
            </a:extLst>
          </p:cNvPr>
          <p:cNvSpPr>
            <a:spLocks noGrp="1"/>
          </p:cNvSpPr>
          <p:nvPr>
            <p:ph type="sldNum" sz="quarter" idx="10"/>
          </p:nvPr>
        </p:nvSpPr>
        <p:spPr/>
        <p:txBody>
          <a:bodyPr/>
          <a:lstStyle/>
          <a:p>
            <a:fld id="{456C487D-E38B-444A-A8D9-A3853809DE05}" type="slidenum">
              <a:rPr lang="en-US" smtClean="0"/>
              <a:t>5</a:t>
            </a:fld>
            <a:endParaRPr lang="en-US"/>
          </a:p>
        </p:txBody>
      </p:sp>
    </p:spTree>
    <p:extLst>
      <p:ext uri="{BB962C8B-B14F-4D97-AF65-F5344CB8AC3E}">
        <p14:creationId xmlns:p14="http://schemas.microsoft.com/office/powerpoint/2010/main" val="12163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AB6D3-C18F-41DA-1BB1-28F7B31C6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88CAC-8C8F-F415-DB6B-089020D3C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4EBC0-995D-5768-35F7-3173FE952FF1}"/>
              </a:ext>
            </a:extLst>
          </p:cNvPr>
          <p:cNvSpPr>
            <a:spLocks noGrp="1"/>
          </p:cNvSpPr>
          <p:nvPr>
            <p:ph type="body" idx="1"/>
          </p:nvPr>
        </p:nvSpPr>
        <p:spPr/>
        <p:txBody>
          <a:bodyPr/>
          <a:lstStyle/>
          <a:p>
            <a:pPr defTabSz="924641">
              <a:defRPr/>
            </a:pPr>
            <a:r>
              <a:rPr lang="en-US" b="1" dirty="0"/>
              <a:t>In subsections (a) and (b) the addition of “ACTIVE” would differentiate that only active permits can be renewed.</a:t>
            </a:r>
          </a:p>
          <a:p>
            <a:pPr defTabSz="924641">
              <a:defRPr/>
            </a:pPr>
            <a:endParaRPr lang="en-US" b="1" dirty="0"/>
          </a:p>
          <a:p>
            <a:pPr defTabSz="924641">
              <a:defRPr/>
            </a:pPr>
            <a:endParaRPr lang="en-US" b="1" dirty="0"/>
          </a:p>
          <a:p>
            <a:pPr defTabSz="924641">
              <a:defRPr/>
            </a:pPr>
            <a:r>
              <a:rPr lang="en-US" b="1" dirty="0"/>
              <a:t>The highlighted only section details the reference to a renewal for maintenance of previously approved dredging projects.  Where the term extension is used previously.   Staff would like input on the how the commission interprets extension vs renewal and would like to input on breaking out the rule language based on that </a:t>
            </a:r>
            <a:r>
              <a:rPr lang="en-US" b="1" dirty="0" err="1"/>
              <a:t>destinction</a:t>
            </a:r>
            <a:r>
              <a:rPr lang="en-US" b="1"/>
              <a:t>.</a:t>
            </a:r>
            <a:endParaRPr lang="en-US" b="1" dirty="0"/>
          </a:p>
        </p:txBody>
      </p:sp>
      <p:sp>
        <p:nvSpPr>
          <p:cNvPr id="4" name="Slide Number Placeholder 3">
            <a:extLst>
              <a:ext uri="{FF2B5EF4-FFF2-40B4-BE49-F238E27FC236}">
                <a16:creationId xmlns:a16="http://schemas.microsoft.com/office/drawing/2014/main" id="{E9574F53-6AA8-3C51-2228-930EE4AFCA7B}"/>
              </a:ext>
            </a:extLst>
          </p:cNvPr>
          <p:cNvSpPr>
            <a:spLocks noGrp="1"/>
          </p:cNvSpPr>
          <p:nvPr>
            <p:ph type="sldNum" sz="quarter" idx="10"/>
          </p:nvPr>
        </p:nvSpPr>
        <p:spPr/>
        <p:txBody>
          <a:bodyPr/>
          <a:lstStyle/>
          <a:p>
            <a:fld id="{456C487D-E38B-444A-A8D9-A3853809DE05}" type="slidenum">
              <a:rPr lang="en-US" smtClean="0"/>
              <a:t>6</a:t>
            </a:fld>
            <a:endParaRPr lang="en-US"/>
          </a:p>
        </p:txBody>
      </p:sp>
    </p:spTree>
    <p:extLst>
      <p:ext uri="{BB962C8B-B14F-4D97-AF65-F5344CB8AC3E}">
        <p14:creationId xmlns:p14="http://schemas.microsoft.com/office/powerpoint/2010/main" val="245572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9C272-FEDE-BC0A-F55B-16C06EDAD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A59113-196C-A5F6-6A26-8FE8687F8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4BE85-7D8B-6D49-34B1-822E981FF272}"/>
              </a:ext>
            </a:extLst>
          </p:cNvPr>
          <p:cNvSpPr>
            <a:spLocks noGrp="1"/>
          </p:cNvSpPr>
          <p:nvPr>
            <p:ph type="body" idx="1"/>
          </p:nvPr>
        </p:nvSpPr>
        <p:spPr/>
        <p:txBody>
          <a:bodyPr/>
          <a:lstStyle/>
          <a:p>
            <a:pPr defTabSz="924641">
              <a:defRPr/>
            </a:pPr>
            <a:endParaRPr lang="en-US" b="1" dirty="0"/>
          </a:p>
          <a:p>
            <a:pPr defTabSz="924641">
              <a:defRPr/>
            </a:pPr>
            <a:endParaRPr lang="en-US" b="1" dirty="0"/>
          </a:p>
          <a:p>
            <a:pPr defTabSz="924641">
              <a:defRPr/>
            </a:pPr>
            <a:r>
              <a:rPr lang="en-US" b="1" dirty="0"/>
              <a:t>In subsection (d) the addition will separate dredge maintenance permits from any substantial development requirement, allowing DCM to renew an expired permit due to the potential for infrequency of dredging events and ability to keep a permit active.</a:t>
            </a:r>
          </a:p>
          <a:p>
            <a:pPr defTabSz="924641">
              <a:defRPr/>
            </a:pPr>
            <a:endParaRPr lang="en-US" b="1" dirty="0"/>
          </a:p>
          <a:p>
            <a:pPr defTabSz="924641">
              <a:defRPr/>
            </a:pPr>
            <a:r>
              <a:rPr lang="en-US" b="1" dirty="0"/>
              <a:t>In the memo we referenced a maintenance request, that language was more jargon and we have clarified that we are referring to renewals for previously approved </a:t>
            </a:r>
            <a:r>
              <a:rPr lang="en-US" b="1"/>
              <a:t>maintenance projects.</a:t>
            </a:r>
            <a:endParaRPr lang="en-US" b="1" dirty="0"/>
          </a:p>
        </p:txBody>
      </p:sp>
      <p:sp>
        <p:nvSpPr>
          <p:cNvPr id="4" name="Slide Number Placeholder 3">
            <a:extLst>
              <a:ext uri="{FF2B5EF4-FFF2-40B4-BE49-F238E27FC236}">
                <a16:creationId xmlns:a16="http://schemas.microsoft.com/office/drawing/2014/main" id="{F7D444FE-41E8-0508-FB41-5D571A906267}"/>
              </a:ext>
            </a:extLst>
          </p:cNvPr>
          <p:cNvSpPr>
            <a:spLocks noGrp="1"/>
          </p:cNvSpPr>
          <p:nvPr>
            <p:ph type="sldNum" sz="quarter" idx="10"/>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352776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1EF0F-7386-256D-8821-97D947630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B8196-7972-8C61-29A3-931C3C286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D4F9B-FD84-47AA-3F47-20CD56699B22}"/>
              </a:ext>
            </a:extLst>
          </p:cNvPr>
          <p:cNvSpPr>
            <a:spLocks noGrp="1"/>
          </p:cNvSpPr>
          <p:nvPr>
            <p:ph type="body" idx="1"/>
          </p:nvPr>
        </p:nvSpPr>
        <p:spPr/>
        <p:txBody>
          <a:bodyPr/>
          <a:lstStyle/>
          <a:p>
            <a:pPr defTabSz="924641">
              <a:defRPr/>
            </a:pPr>
            <a:endParaRPr lang="en-US" b="1" dirty="0"/>
          </a:p>
          <a:p>
            <a:pPr defTabSz="924641">
              <a:defRPr/>
            </a:pPr>
            <a:endParaRPr lang="en-US" b="1" dirty="0"/>
          </a:p>
          <a:p>
            <a:pPr defTabSz="924641">
              <a:defRPr/>
            </a:pPr>
            <a:r>
              <a:rPr lang="en-US" b="1" dirty="0"/>
              <a:t>Finally, DCM would like to raise the renewal fee to $250 to account for increased costs and effort.  Permits that are subject to subsection (d) can take a number of staff hours to organize and circulate a request.  In addition, a renewal request that is not subject to subsection (d) does require staff review of the permit file to verify subsection (c)’s statements, circulate to DWR and USACE, and finalize a decision.</a:t>
            </a:r>
          </a:p>
          <a:p>
            <a:pPr defTabSz="924641">
              <a:defRPr/>
            </a:pPr>
            <a:endParaRPr lang="en-US" b="1" dirty="0"/>
          </a:p>
          <a:p>
            <a:pPr defTabSz="924641">
              <a:defRPr/>
            </a:pPr>
            <a:endParaRPr lang="en-US" b="1" dirty="0"/>
          </a:p>
          <a:p>
            <a:pPr defTabSz="924641">
              <a:defRPr/>
            </a:pPr>
            <a:r>
              <a:rPr lang="en-US" b="1" dirty="0"/>
              <a:t>Approximately 60 renewals are processed per year, with approximately 5-10 of those renewals requiring renewal circulation under the current methods.</a:t>
            </a:r>
          </a:p>
          <a:p>
            <a:pPr defTabSz="924641">
              <a:defRPr/>
            </a:pPr>
            <a:endParaRPr lang="en-US" b="1" dirty="0"/>
          </a:p>
          <a:p>
            <a:pPr defTabSz="924641">
              <a:defRPr/>
            </a:pPr>
            <a:r>
              <a:rPr lang="en-US" b="1" dirty="0"/>
              <a:t>The renewal processing fee has been increased in the past, starting with $50 since the inception of the fee scale in 1989, to the current $100 in 2001, which was 24 years ago. </a:t>
            </a:r>
          </a:p>
          <a:p>
            <a:pPr defTabSz="924641">
              <a:defRPr/>
            </a:pPr>
            <a:endParaRPr lang="en-US" b="1" dirty="0"/>
          </a:p>
          <a:p>
            <a:pPr defTabSz="924641">
              <a:defRPr/>
            </a:pPr>
            <a:r>
              <a:rPr lang="en-US" b="1" dirty="0"/>
              <a:t>A more complete fiscal analysis as part of any rule change process would provide more accurate data on a processing fee increase.</a:t>
            </a:r>
          </a:p>
        </p:txBody>
      </p:sp>
      <p:sp>
        <p:nvSpPr>
          <p:cNvPr id="4" name="Slide Number Placeholder 3">
            <a:extLst>
              <a:ext uri="{FF2B5EF4-FFF2-40B4-BE49-F238E27FC236}">
                <a16:creationId xmlns:a16="http://schemas.microsoft.com/office/drawing/2014/main" id="{147AA5A1-3CE0-5371-E30B-5365CC24A42D}"/>
              </a:ext>
            </a:extLst>
          </p:cNvPr>
          <p:cNvSpPr>
            <a:spLocks noGrp="1"/>
          </p:cNvSpPr>
          <p:nvPr>
            <p:ph type="sldNum" sz="quarter" idx="10"/>
          </p:nvPr>
        </p:nvSpPr>
        <p:spPr/>
        <p:txBody>
          <a:bodyPr/>
          <a:lstStyle/>
          <a:p>
            <a:fld id="{456C487D-E38B-444A-A8D9-A3853809DE05}" type="slidenum">
              <a:rPr lang="en-US" smtClean="0"/>
              <a:t>8</a:t>
            </a:fld>
            <a:endParaRPr lang="en-US"/>
          </a:p>
        </p:txBody>
      </p:sp>
    </p:spTree>
    <p:extLst>
      <p:ext uri="{BB962C8B-B14F-4D97-AF65-F5344CB8AC3E}">
        <p14:creationId xmlns:p14="http://schemas.microsoft.com/office/powerpoint/2010/main" val="427119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endParaRPr lang="en-US" b="1" dirty="0"/>
          </a:p>
          <a:p>
            <a:r>
              <a:rPr lang="en-US" b="1" dirty="0"/>
              <a:t>Madam Chair, that is the end of my presentation and we are available for any questions and input the Commission may have.</a:t>
            </a:r>
          </a:p>
          <a:p>
            <a:endParaRPr lang="en-US" b="1" dirty="0"/>
          </a:p>
          <a:p>
            <a:endParaRPr lang="en-US" b="1" dirty="0"/>
          </a:p>
          <a:p>
            <a:endParaRPr lang="en-US" b="1" dirty="0"/>
          </a:p>
          <a:p>
            <a:endParaRPr lang="en-US" b="1" dirty="0"/>
          </a:p>
          <a:p>
            <a:endParaRPr lang="en-US" b="1" dirty="0"/>
          </a:p>
          <a:p>
            <a:endParaRPr lang="en-US" b="1" dirty="0"/>
          </a:p>
          <a:p>
            <a:r>
              <a:rPr lang="en-US" b="1" dirty="0"/>
              <a:t>Looking for input on potential revisions to clean up the rule language to better align with CRC needs.</a:t>
            </a:r>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pPr>
              <a:defRPr/>
            </a:pPr>
            <a:fld id="{B3FF57AA-72DC-413B-8A48-C4EB3763D71F}" type="slidenum">
              <a:rPr lang="en-US" smtClean="0"/>
              <a:pPr>
                <a:defRPr/>
              </a:pPr>
              <a:t>9</a:t>
            </a:fld>
            <a:endParaRPr lang="en-US" dirty="0"/>
          </a:p>
        </p:txBody>
      </p:sp>
    </p:spTree>
    <p:extLst>
      <p:ext uri="{BB962C8B-B14F-4D97-AF65-F5344CB8AC3E}">
        <p14:creationId xmlns:p14="http://schemas.microsoft.com/office/powerpoint/2010/main" val="333977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78"/>
            <a:ext cx="12192000" cy="2141621"/>
          </a:xfrm>
          <a:prstGeom prst="rect">
            <a:avLst/>
          </a:prstGeom>
        </p:spPr>
      </p:pic>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66784"/>
          <a:stretch/>
        </p:blipFill>
        <p:spPr>
          <a:xfrm>
            <a:off x="0" y="0"/>
            <a:ext cx="12192000" cy="2277979"/>
          </a:xfrm>
          <a:prstGeom prst="rect">
            <a:avLst/>
          </a:prstGeom>
        </p:spPr>
      </p:pic>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
        <p:nvSpPr>
          <p:cNvPr id="18" name="Title 1"/>
          <p:cNvSpPr>
            <a:spLocks noGrp="1"/>
          </p:cNvSpPr>
          <p:nvPr>
            <p:ph type="title"/>
          </p:nvPr>
        </p:nvSpPr>
        <p:spPr>
          <a:xfrm>
            <a:off x="6373371" y="3347412"/>
            <a:ext cx="5126263" cy="1061245"/>
          </a:xfrm>
        </p:spPr>
        <p:txBody>
          <a:bodyP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19"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64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no logo">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21094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logo only">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8"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9"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7035" y="5916722"/>
            <a:ext cx="1856232" cy="663356"/>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 id="2147483688" r:id="rId6"/>
    <p:sldLayoutId id="2147483689" r:id="rId7"/>
    <p:sldLayoutId id="2147483683" r:id="rId8"/>
    <p:sldLayoutId id="2147483695" r:id="rId9"/>
    <p:sldLayoutId id="2147483696" r:id="rId10"/>
    <p:sldLayoutId id="2147483684" r:id="rId11"/>
    <p:sldLayoutId id="2147483697" r:id="rId12"/>
    <p:sldLayoutId id="2147483698" r:id="rId13"/>
    <p:sldLayoutId id="2147483685" r:id="rId14"/>
    <p:sldLayoutId id="2147483686" r:id="rId15"/>
    <p:sldLayoutId id="2147483687" r:id="rId16"/>
    <p:sldLayoutId id="2147483702"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371089" y="3429000"/>
            <a:ext cx="7767041" cy="1182471"/>
          </a:xfrm>
        </p:spPr>
        <p:txBody>
          <a:bodyPr>
            <a:normAutofit/>
          </a:bodyPr>
          <a:lstStyle/>
          <a:p>
            <a:pPr marL="0" indent="0" algn="ctr">
              <a:buNone/>
            </a:pPr>
            <a:r>
              <a:rPr lang="en-US" sz="2000" b="1" dirty="0">
                <a:solidFill>
                  <a:srgbClr val="002060"/>
                </a:solidFill>
              </a:rPr>
              <a:t>Coastal Resources Commission, February 26-27, 2025</a:t>
            </a:r>
          </a:p>
          <a:p>
            <a:pPr marL="0" indent="0" algn="ctr">
              <a:buNone/>
            </a:pPr>
            <a:r>
              <a:rPr lang="en-US" sz="2000" b="1" dirty="0">
                <a:solidFill>
                  <a:srgbClr val="002060"/>
                </a:solidFill>
              </a:rPr>
              <a:t>Gregg Bodnar</a:t>
            </a:r>
          </a:p>
          <a:p>
            <a:pPr marL="0" indent="0" algn="ctr">
              <a:buNone/>
            </a:pPr>
            <a:r>
              <a:rPr lang="en-US" sz="2000" b="1" dirty="0">
                <a:solidFill>
                  <a:srgbClr val="002060"/>
                </a:solidFill>
              </a:rPr>
              <a:t>Division of Coastal Management</a:t>
            </a:r>
          </a:p>
        </p:txBody>
      </p:sp>
      <p:sp>
        <p:nvSpPr>
          <p:cNvPr id="7" name="Subtitle 2">
            <a:extLst>
              <a:ext uri="{FF2B5EF4-FFF2-40B4-BE49-F238E27FC236}">
                <a16:creationId xmlns:a16="http://schemas.microsoft.com/office/drawing/2014/main" id="{7CB23587-C7A3-8186-60AE-24E3E2861FD6}"/>
              </a:ext>
            </a:extLst>
          </p:cNvPr>
          <p:cNvSpPr txBox="1">
            <a:spLocks/>
          </p:cNvSpPr>
          <p:nvPr/>
        </p:nvSpPr>
        <p:spPr>
          <a:xfrm>
            <a:off x="6881647" y="2632399"/>
            <a:ext cx="4489142" cy="1001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800" b="1" dirty="0">
              <a:solidFill>
                <a:srgbClr val="002060"/>
              </a:solidFill>
            </a:endParaRPr>
          </a:p>
        </p:txBody>
      </p:sp>
      <p:sp>
        <p:nvSpPr>
          <p:cNvPr id="11" name="Title 10">
            <a:extLst>
              <a:ext uri="{FF2B5EF4-FFF2-40B4-BE49-F238E27FC236}">
                <a16:creationId xmlns:a16="http://schemas.microsoft.com/office/drawing/2014/main" id="{6902EA17-B78F-8DC7-65C0-394CCB28F125}"/>
              </a:ext>
            </a:extLst>
          </p:cNvPr>
          <p:cNvSpPr>
            <a:spLocks noGrp="1"/>
          </p:cNvSpPr>
          <p:nvPr>
            <p:ph type="title"/>
          </p:nvPr>
        </p:nvSpPr>
        <p:spPr>
          <a:xfrm>
            <a:off x="0" y="2314601"/>
            <a:ext cx="12192000" cy="1061245"/>
          </a:xfrm>
        </p:spPr>
        <p:txBody>
          <a:bodyPr/>
          <a:lstStyle/>
          <a:p>
            <a:pPr algn="ctr"/>
            <a:r>
              <a:rPr lang="en-US" dirty="0"/>
              <a:t>Major Permits Renewals and Extensions 15A NCAC 07J .0404</a:t>
            </a:r>
            <a:br>
              <a:rPr lang="en-US" dirty="0"/>
            </a:br>
            <a:r>
              <a:rPr lang="en-US" dirty="0"/>
              <a:t>CRC-25-03</a:t>
            </a:r>
          </a:p>
        </p:txBody>
      </p:sp>
    </p:spTree>
    <p:extLst>
      <p:ext uri="{BB962C8B-B14F-4D97-AF65-F5344CB8AC3E}">
        <p14:creationId xmlns:p14="http://schemas.microsoft.com/office/powerpoint/2010/main" val="344705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973A6-2ECA-393A-CF8D-A2EC74CA29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ACF18D-501E-E950-018D-814008F20B71}"/>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cs typeface="Times New Roman" panose="02020603050405020304" pitchFamily="18" charset="0"/>
              </a:rPr>
              <a:t>15A NCAC 07J .0404</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3EDAC00F-3101-E12A-FFDD-0D711760C2BE}"/>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9" name="Content Placeholder 8">
            <a:extLst>
              <a:ext uri="{FF2B5EF4-FFF2-40B4-BE49-F238E27FC236}">
                <a16:creationId xmlns:a16="http://schemas.microsoft.com/office/drawing/2014/main" id="{564A2842-286D-E6F2-AD68-2F74B17E9794}"/>
              </a:ext>
            </a:extLst>
          </p:cNvPr>
          <p:cNvSpPr>
            <a:spLocks noGrp="1"/>
          </p:cNvSpPr>
          <p:nvPr>
            <p:ph idx="1"/>
          </p:nvPr>
        </p:nvSpPr>
        <p:spPr>
          <a:xfrm>
            <a:off x="788238" y="1227288"/>
            <a:ext cx="11224222" cy="5019673"/>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Development Period Extension</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Typical - 2 years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Maintenance dredging - 5 years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Multi-phased beach nourishment - 10 years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DOT exception</a:t>
            </a: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Granted as necessary to complete initial development</a:t>
            </a:r>
          </a:p>
          <a:p>
            <a:pPr>
              <a:spcBef>
                <a:spcPts val="600"/>
              </a:spcBef>
              <a:spcAft>
                <a:spcPts val="600"/>
              </a:spcAft>
              <a:buClr>
                <a:schemeClr val="tx1"/>
              </a:buClr>
            </a:pPr>
            <a:r>
              <a:rPr lang="en-US" altLang="en-US" sz="3200" b="0" kern="0" dirty="0">
                <a:solidFill>
                  <a:schemeClr val="tx1"/>
                </a:solidFill>
                <a:cs typeface="Times New Roman" panose="02020603050405020304" pitchFamily="18" charset="0"/>
              </a:rPr>
              <a:t>Substantial Development</a:t>
            </a:r>
          </a:p>
          <a:p>
            <a:pPr>
              <a:spcBef>
                <a:spcPts val="600"/>
              </a:spcBef>
              <a:spcAft>
                <a:spcPts val="600"/>
              </a:spcAft>
              <a:buClr>
                <a:schemeClr val="tx1"/>
              </a:buClr>
            </a:pPr>
            <a:endParaRPr lang="en-US" altLang="en-US" sz="300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267908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F23EF-AC5B-3CC0-8426-87C23B4684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B1994A-0051-3AFF-86A2-9476747C203F}"/>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cs typeface="Times New Roman" panose="02020603050405020304" pitchFamily="18" charset="0"/>
              </a:rPr>
              <a:t>15A NCAC 07J .0404 cont.</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8A070EBB-FF7C-81CA-F514-A02B132AF9D2}"/>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9" name="Content Placeholder 8">
            <a:extLst>
              <a:ext uri="{FF2B5EF4-FFF2-40B4-BE49-F238E27FC236}">
                <a16:creationId xmlns:a16="http://schemas.microsoft.com/office/drawing/2014/main" id="{58EF4C7C-DB21-2B64-FED8-437FF12B15EA}"/>
              </a:ext>
            </a:extLst>
          </p:cNvPr>
          <p:cNvSpPr>
            <a:spLocks noGrp="1"/>
          </p:cNvSpPr>
          <p:nvPr>
            <p:ph idx="1"/>
          </p:nvPr>
        </p:nvSpPr>
        <p:spPr>
          <a:xfrm>
            <a:off x="788238" y="1227288"/>
            <a:ext cx="11224222" cy="5019673"/>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No substantial development 07J .0404(d)</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Circulate to selected agencies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Thirty (30) day comment period</a:t>
            </a: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Typical renewal request processing steps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Project facts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Processing fee $100</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Copy to the DWR and USACE</a:t>
            </a: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52432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0DDC6-5169-2FD8-E134-3D6011DF6D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EB363C-A36E-D927-57AE-DA7FD41FAC48}"/>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r>
              <a:rPr lang="en-US" altLang="en-US" sz="4400" b="1" i="0" kern="0" dirty="0">
                <a:solidFill>
                  <a:schemeClr val="tx1"/>
                </a:solidFill>
              </a:rPr>
              <a:t>Renewal challenges</a:t>
            </a: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AD9CDC34-E551-95A8-3D52-9FDDF6E40FC2}"/>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9" name="Content Placeholder 8">
            <a:extLst>
              <a:ext uri="{FF2B5EF4-FFF2-40B4-BE49-F238E27FC236}">
                <a16:creationId xmlns:a16="http://schemas.microsoft.com/office/drawing/2014/main" id="{493471FD-CB8D-DAC7-8150-91298F4F87BA}"/>
              </a:ext>
            </a:extLst>
          </p:cNvPr>
          <p:cNvSpPr>
            <a:spLocks noGrp="1"/>
          </p:cNvSpPr>
          <p:nvPr>
            <p:ph idx="1"/>
          </p:nvPr>
        </p:nvSpPr>
        <p:spPr>
          <a:xfrm>
            <a:off x="788238" y="1227288"/>
            <a:ext cx="11224222" cy="5019673"/>
          </a:xfrm>
        </p:spPr>
        <p:txBody>
          <a:bodyPr>
            <a:normAutofit lnSpcReduction="10000"/>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Requests for “expired” permits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Range from 1 day to multiple years</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Renewal Circulation clause</a:t>
            </a:r>
          </a:p>
          <a:p>
            <a:pPr>
              <a:spcBef>
                <a:spcPts val="600"/>
              </a:spcBef>
              <a:spcAft>
                <a:spcPts val="600"/>
              </a:spcAft>
              <a:buClr>
                <a:schemeClr val="tx1"/>
              </a:buClr>
            </a:pPr>
            <a:r>
              <a:rPr lang="en-US" altLang="en-US" sz="3200" kern="0" dirty="0">
                <a:solidFill>
                  <a:schemeClr val="tx1"/>
                </a:solidFill>
                <a:cs typeface="Times New Roman" panose="02020603050405020304" pitchFamily="18" charset="0"/>
              </a:rPr>
              <a:t>Commission input</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Clarify that only active permits may be renewed or specify potential avenues to renew an expired permit;</a:t>
            </a:r>
          </a:p>
          <a:p>
            <a:pPr lvl="1">
              <a:spcBef>
                <a:spcPts val="600"/>
              </a:spcBef>
              <a:spcAft>
                <a:spcPts val="600"/>
              </a:spcAft>
              <a:buClr>
                <a:schemeClr val="tx1"/>
              </a:buClr>
            </a:pPr>
            <a:r>
              <a:rPr lang="en-US" altLang="en-US" sz="2800" kern="0" dirty="0">
                <a:solidFill>
                  <a:schemeClr val="tx1"/>
                </a:solidFill>
                <a:cs typeface="Times New Roman" panose="02020603050405020304" pitchFamily="18" charset="0"/>
              </a:rPr>
              <a:t>Maintenance excavation would not be subject to the substantial development clause as dredging events can be sporadic and depend on shoaling and therefore, could be renewed if expired. </a:t>
            </a: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69857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C44C1-265C-2BFC-9891-B148C335B2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C26EA7-A1C7-AEE0-BCE5-F1129FDB6F97}"/>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1B558B9A-C879-9F7A-1E0C-202F28BC2E06}"/>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9" name="Content Placeholder 8">
            <a:extLst>
              <a:ext uri="{FF2B5EF4-FFF2-40B4-BE49-F238E27FC236}">
                <a16:creationId xmlns:a16="http://schemas.microsoft.com/office/drawing/2014/main" id="{89D9BB76-C14A-3664-AC9C-1BC1084573FE}"/>
              </a:ext>
            </a:extLst>
          </p:cNvPr>
          <p:cNvSpPr>
            <a:spLocks noGrp="1"/>
          </p:cNvSpPr>
          <p:nvPr>
            <p:ph idx="1"/>
          </p:nvPr>
        </p:nvSpPr>
        <p:spPr>
          <a:xfrm>
            <a:off x="0" y="-46184"/>
            <a:ext cx="12192000" cy="6650830"/>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0494516D-EF15-498F-0B98-6F248A045046}"/>
              </a:ext>
            </a:extLst>
          </p:cNvPr>
          <p:cNvSpPr txBox="1"/>
          <p:nvPr/>
        </p:nvSpPr>
        <p:spPr>
          <a:xfrm>
            <a:off x="0" y="455423"/>
            <a:ext cx="12192000" cy="2687915"/>
          </a:xfrm>
          <a:prstGeom prst="rect">
            <a:avLst/>
          </a:prstGeom>
          <a:noFill/>
        </p:spPr>
        <p:txBody>
          <a:bodyPr wrap="square">
            <a:spAutoFit/>
          </a:bodyPr>
          <a:lstStyle/>
          <a:p>
            <a:pPr marL="63500" marR="0" eaLnBrk="0" hangingPunct="0">
              <a:lnSpc>
                <a:spcPts val="1095"/>
              </a:lnSpc>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15A NCAC 07J .0404</a:t>
            </a:r>
            <a:r>
              <a:rPr lang="en-US" sz="2400" b="1"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DEVELOPMENT PERIOD EXTENSION</a:t>
            </a:r>
          </a:p>
          <a:p>
            <a:pPr marL="63500" marR="0" eaLnBrk="0" hangingPunct="0">
              <a:lnSpc>
                <a:spcPts val="1095"/>
              </a:lnSpc>
            </a:pPr>
            <a:endParaRPr lang="en-US" sz="2400" b="1" dirty="0">
              <a:latin typeface="Times New Roman" panose="02020603050405020304" pitchFamily="18" charset="0"/>
              <a:ea typeface="MS Mincho" panose="02020609040205080304" pitchFamily="49" charset="-128"/>
              <a:cs typeface="Times New Roman" panose="02020603050405020304" pitchFamily="18" charset="0"/>
            </a:endParaRPr>
          </a:p>
          <a:p>
            <a:pPr marL="63500" marR="0" eaLnBrk="0" hangingPunct="0">
              <a:lnSpc>
                <a:spcPts val="1095"/>
              </a:lnSpc>
            </a:pPr>
            <a:endParaRPr lang="en-US" sz="24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63500" marR="0" eaLnBrk="0" hangingPunct="0">
              <a:lnSpc>
                <a:spcPts val="1095"/>
              </a:lnSpc>
            </a:pPr>
            <a:endParaRPr lang="en-US" sz="2400" b="1" dirty="0">
              <a:latin typeface="Times New Roman" panose="02020603050405020304" pitchFamily="18" charset="0"/>
              <a:ea typeface="MS Mincho" panose="02020609040205080304" pitchFamily="49" charset="-128"/>
              <a:cs typeface="Times New Roman" panose="02020603050405020304" pitchFamily="18" charset="0"/>
            </a:endParaRPr>
          </a:p>
          <a:p>
            <a:pPr marR="72390" lvl="0" algn="just" eaLnBrk="0" hangingPunct="0">
              <a:buSzPts val="1000"/>
              <a:tabLst>
                <a:tab pos="28257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  For</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u="sng" spc="5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active</a:t>
            </a:r>
            <a:r>
              <a:rPr lang="en-US" sz="2000" u="sng"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CAMA</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minor</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permits</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authorizing</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beach</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bulldozing,</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holder</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is</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entitled</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request</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one-  time</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30-day</a:t>
            </a:r>
            <a:r>
              <a:rPr lang="en-US" sz="2000" spc="39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No</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additional</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extensions</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shall</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granted</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after</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30-day</a:t>
            </a:r>
            <a:r>
              <a:rPr lang="en-US" sz="2000" spc="39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has</a:t>
            </a:r>
            <a:r>
              <a:rPr lang="en-US" sz="2000"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expired. Notwithstanding</a:t>
            </a:r>
            <a:r>
              <a:rPr lang="en-US" sz="2000" spc="1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this</a:t>
            </a:r>
            <a:r>
              <a:rPr lang="en-US" sz="2000" spc="1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Paragraph,</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holder</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is</a:t>
            </a:r>
            <a:r>
              <a:rPr lang="en-US" sz="2000" spc="1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eligible</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1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apply</a:t>
            </a:r>
            <a:r>
              <a:rPr lang="en-US" sz="2000" spc="9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for</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another</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minor</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authorizing</a:t>
            </a:r>
            <a:r>
              <a:rPr lang="en-US" sz="2000" spc="1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beach bulldozing following</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expiration</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 30-day</a:t>
            </a:r>
            <a:r>
              <a:rPr lang="en-US" sz="2000" spc="-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a:t>
            </a:r>
          </a:p>
          <a:p>
            <a:pPr marR="72390" lvl="0" algn="just" eaLnBrk="0" hangingPunct="0">
              <a:buSzPts val="1000"/>
              <a:tabLst>
                <a:tab pos="282575" algn="l"/>
              </a:tabLst>
            </a:pPr>
            <a:endParaRPr lang="en-US" sz="3200" spc="0" dirty="0">
              <a:effectLst/>
              <a:latin typeface="Times New Roman" panose="02020603050405020304" pitchFamily="18" charset="0"/>
              <a:ea typeface="MS Mincho" panose="02020609040205080304" pitchFamily="49" charset="-128"/>
              <a:cs typeface="Times New Roman" panose="02020603050405020304" pitchFamily="18" charset="0"/>
            </a:endParaRPr>
          </a:p>
          <a:p>
            <a:pPr marR="74295" lvl="0" eaLnBrk="0" hangingPunct="0">
              <a:buSzPts val="1000"/>
              <a:tabLst>
                <a:tab pos="275590" algn="l"/>
              </a:tabLst>
            </a:pPr>
            <a:endParaRPr lang="en-US" sz="2000" spc="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1099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688A5-2552-23FB-7880-F525D23175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618BD-AC9D-00B7-CCB3-E9EF1955E85A}"/>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BBF2E78A-693A-4EED-8EBF-6049B378DF1F}"/>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9" name="Content Placeholder 8">
            <a:extLst>
              <a:ext uri="{FF2B5EF4-FFF2-40B4-BE49-F238E27FC236}">
                <a16:creationId xmlns:a16="http://schemas.microsoft.com/office/drawing/2014/main" id="{2F6C0681-7C9A-FF0B-7815-72D388D7D4BB}"/>
              </a:ext>
            </a:extLst>
          </p:cNvPr>
          <p:cNvSpPr>
            <a:spLocks noGrp="1"/>
          </p:cNvSpPr>
          <p:nvPr>
            <p:ph idx="1"/>
          </p:nvPr>
        </p:nvSpPr>
        <p:spPr>
          <a:xfrm>
            <a:off x="0" y="-46184"/>
            <a:ext cx="12192000" cy="6650830"/>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51B9F6B7-EF40-1ACA-6E97-0269834A2079}"/>
              </a:ext>
            </a:extLst>
          </p:cNvPr>
          <p:cNvSpPr txBox="1"/>
          <p:nvPr/>
        </p:nvSpPr>
        <p:spPr>
          <a:xfrm>
            <a:off x="0" y="416787"/>
            <a:ext cx="12192000" cy="4560223"/>
          </a:xfrm>
          <a:prstGeom prst="rect">
            <a:avLst/>
          </a:prstGeom>
          <a:noFill/>
        </p:spPr>
        <p:txBody>
          <a:bodyPr wrap="square">
            <a:spAutoFit/>
          </a:bodyPr>
          <a:lstStyle/>
          <a:p>
            <a:pPr marL="63500" marR="0" eaLnBrk="0" hangingPunct="0">
              <a:lnSpc>
                <a:spcPts val="1095"/>
              </a:lnSpc>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15A NCAC 07J .0404</a:t>
            </a:r>
            <a:r>
              <a:rPr lang="en-US" sz="2400" b="1"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DEVELOPMENT PERIOD EXTENSION (cont.)</a:t>
            </a:r>
          </a:p>
          <a:p>
            <a:pPr marR="72390" lvl="0" algn="just" eaLnBrk="0" hangingPunct="0">
              <a:buSzPts val="1000"/>
              <a:tabLst>
                <a:tab pos="282575" algn="l"/>
              </a:tabLst>
            </a:pPr>
            <a:endParaRPr lang="en-US" sz="3200" spc="0" dirty="0">
              <a:effectLst/>
              <a:latin typeface="Times New Roman" panose="02020603050405020304" pitchFamily="18" charset="0"/>
              <a:ea typeface="MS Mincho" panose="02020609040205080304" pitchFamily="49" charset="-128"/>
              <a:cs typeface="Times New Roman" panose="02020603050405020304" pitchFamily="18" charset="0"/>
            </a:endParaRPr>
          </a:p>
          <a:p>
            <a:pPr marR="74295" lvl="0" eaLnBrk="0" hangingPunct="0">
              <a:buSzPts val="1000"/>
              <a:tabLst>
                <a:tab pos="275590"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  All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other</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u="sng" spc="-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active</a:t>
            </a:r>
            <a:r>
              <a:rPr lang="en-US" sz="2000" u="sng"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CAMA</a:t>
            </a:r>
            <a:r>
              <a:rPr lang="en-US" sz="2000" spc="-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permits may</a:t>
            </a:r>
            <a:r>
              <a:rPr lang="en-US" sz="2000" spc="-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extended</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where</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substantial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either</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within</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outside</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 AEC, has</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begun</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a:t>
            </a:r>
            <a:r>
              <a:rPr lang="en-US" sz="2000" spc="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is</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continuing.</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permitting</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authority</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shall</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grant</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as</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many</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two-year</a:t>
            </a:r>
            <a:r>
              <a:rPr lang="en-US" sz="2000" spc="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extensions</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as</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necessary</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complete</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initial</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r>
              <a:rPr lang="en-US" sz="2000" spc="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with</a:t>
            </a:r>
            <a:r>
              <a:rPr lang="en-US" sz="2000" spc="9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exception</a:t>
            </a:r>
            <a:r>
              <a:rPr lang="en-US" sz="2000" spc="8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that</a:t>
            </a:r>
            <a:r>
              <a:rPr lang="en-US" sz="2000" spc="9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multi-phased</a:t>
            </a:r>
            <a:r>
              <a:rPr lang="en-US" sz="2000" spc="9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beach</a:t>
            </a:r>
            <a:r>
              <a:rPr lang="en-US" sz="2000" spc="8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nourishment</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projects</a:t>
            </a:r>
            <a:r>
              <a:rPr lang="en-US" sz="2000" spc="9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may</a:t>
            </a:r>
            <a:r>
              <a:rPr lang="en-US" sz="2000" spc="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granted</a:t>
            </a:r>
            <a:r>
              <a:rPr lang="en-US" sz="2000" spc="9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ten-year</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extensions</a:t>
            </a:r>
            <a:r>
              <a:rPr lang="en-US" sz="2000" spc="2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2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allow</a:t>
            </a:r>
            <a:r>
              <a:rPr lang="en-US" sz="2000" spc="2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for</a:t>
            </a:r>
            <a:r>
              <a:rPr lang="en-US" sz="2000" spc="2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continuing</a:t>
            </a:r>
            <a:r>
              <a:rPr lang="en-US" sz="2000" spc="2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project</a:t>
            </a:r>
            <a:r>
              <a:rPr lang="en-US" sz="2000" spc="2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implementation.</a:t>
            </a:r>
            <a:r>
              <a:rPr lang="en-US" sz="2000" spc="2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Renewals</a:t>
            </a:r>
            <a:r>
              <a:rPr lang="en-US" sz="2000" spc="23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for</a:t>
            </a:r>
            <a:r>
              <a:rPr lang="en-US" sz="2000" spc="24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maintenance</a:t>
            </a:r>
            <a:r>
              <a:rPr lang="en-US" sz="2000" spc="23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of</a:t>
            </a:r>
            <a:r>
              <a:rPr lang="en-US" sz="2000" spc="22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previously</a:t>
            </a:r>
            <a:r>
              <a:rPr lang="en-US" sz="2000" spc="22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approved</a:t>
            </a:r>
            <a:r>
              <a:rPr lang="en-US" sz="2000" spc="-1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dredging</a:t>
            </a:r>
            <a:r>
              <a:rPr lang="en-US" sz="2000" spc="12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projects</a:t>
            </a:r>
            <a:r>
              <a:rPr lang="en-US" sz="2000" spc="14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may</a:t>
            </a:r>
            <a:r>
              <a:rPr lang="en-US" sz="2000" spc="11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be</a:t>
            </a:r>
            <a:r>
              <a:rPr lang="en-US" sz="2000" spc="13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granted</a:t>
            </a:r>
            <a:r>
              <a:rPr lang="en-US" sz="2000" spc="14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for</a:t>
            </a:r>
            <a:r>
              <a:rPr lang="en-US" sz="2000" spc="13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periods</a:t>
            </a:r>
            <a:r>
              <a:rPr lang="en-US" sz="2000" spc="13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not</a:t>
            </a:r>
            <a:r>
              <a:rPr lang="en-US" sz="2000" spc="13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to</a:t>
            </a:r>
            <a:r>
              <a:rPr lang="en-US" sz="2000" spc="13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exceed</a:t>
            </a:r>
            <a:r>
              <a:rPr lang="en-US" sz="2000" spc="14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five</a:t>
            </a:r>
            <a:r>
              <a:rPr lang="en-US" sz="2000" spc="185"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years,</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For</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purpose</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1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this</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Rule,</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substantial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shall</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deemed</a:t>
            </a:r>
            <a:r>
              <a:rPr lang="en-US" sz="2000" spc="1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1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have</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occurred</a:t>
            </a:r>
            <a:r>
              <a:rPr lang="en-US" sz="2000" spc="1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project</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if</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holder</a:t>
            </a:r>
            <a:r>
              <a:rPr lang="en-US" sz="2000" spc="1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can</a:t>
            </a:r>
            <a:r>
              <a:rPr lang="en-US" sz="2000" spc="1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show</a:t>
            </a:r>
            <a:r>
              <a:rPr lang="en-US" sz="2000" spc="1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that</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r>
              <a:rPr lang="en-US" sz="2000" spc="1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has</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progressed</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beyond</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basic</a:t>
            </a:r>
            <a:r>
              <a:rPr lang="en-US" sz="2000" spc="1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site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preparation,</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such</a:t>
            </a:r>
            <a:r>
              <a:rPr lang="en-US" sz="2000" spc="1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as</a:t>
            </a:r>
            <a:r>
              <a:rPr lang="en-US" sz="2000" spc="1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land</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clearing</a:t>
            </a:r>
            <a:r>
              <a:rPr lang="en-US" sz="2000" spc="1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and</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grading,</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and</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construction</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has</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begun</a:t>
            </a:r>
            <a:r>
              <a:rPr lang="en-US" sz="2000" spc="1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and</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is</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continuing</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primary</a:t>
            </a:r>
            <a:r>
              <a:rPr lang="en-US" sz="2000" spc="1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structure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structures</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authorized</a:t>
            </a:r>
            <a:r>
              <a:rPr lang="en-US" sz="2000" spc="1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under</a:t>
            </a:r>
            <a:r>
              <a:rPr lang="en-US" sz="2000" spc="1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For</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elevated</a:t>
            </a:r>
            <a:r>
              <a:rPr lang="en-US" sz="2000" spc="1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structures</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Ocean</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Hazard</a:t>
            </a:r>
            <a:r>
              <a:rPr lang="en-US" sz="2000" spc="1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Areas,</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substantial</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begins</a:t>
            </a:r>
            <a:r>
              <a:rPr lang="en-US" sz="2000" spc="18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with</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placement</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foundation</a:t>
            </a:r>
            <a:r>
              <a:rPr lang="en-US" sz="2000" spc="16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pilings,</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and</a:t>
            </a:r>
            <a:r>
              <a:rPr lang="en-US" sz="2000" spc="1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proof</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1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local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building</a:t>
            </a:r>
            <a:r>
              <a:rPr lang="en-US" sz="2000" spc="2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inspector's</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certification</a:t>
            </a:r>
            <a:r>
              <a:rPr lang="en-US" sz="2000" spc="2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that</a:t>
            </a:r>
            <a:r>
              <a:rPr lang="en-US" sz="2000" spc="2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installed</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pilings</a:t>
            </a:r>
            <a:r>
              <a:rPr lang="en-US" sz="2000" spc="2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have</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passed</a:t>
            </a:r>
            <a:r>
              <a:rPr lang="en-US" sz="2000" spc="2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a:t>
            </a:r>
            <a:r>
              <a:rPr lang="en-US" sz="2000" spc="2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floor</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and</a:t>
            </a:r>
            <a:r>
              <a:rPr lang="en-US" sz="2000" spc="2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foundation</a:t>
            </a:r>
            <a:r>
              <a:rPr lang="en-US" sz="2000" spc="2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inspection.</a:t>
            </a:r>
            <a:r>
              <a:rPr lang="en-US" sz="2000" spc="2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For</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residential</a:t>
            </a:r>
            <a:r>
              <a:rPr lang="en-US" sz="2000" spc="3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subdivisions,</a:t>
            </a:r>
            <a:r>
              <a:rPr lang="en-US" sz="2000" spc="3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installation</a:t>
            </a:r>
            <a:r>
              <a:rPr lang="en-US" sz="2000" spc="3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3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subdivision</a:t>
            </a:r>
            <a:r>
              <a:rPr lang="en-US" sz="2000" spc="3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roads</a:t>
            </a:r>
            <a:r>
              <a:rPr lang="en-US" sz="2000" spc="3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consistent</a:t>
            </a:r>
            <a:r>
              <a:rPr lang="en-US" sz="2000" spc="3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with</a:t>
            </a:r>
            <a:r>
              <a:rPr lang="en-US" sz="2000" spc="3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an</a:t>
            </a:r>
            <a:r>
              <a:rPr lang="en-US" sz="2000" spc="3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approved</a:t>
            </a:r>
            <a:r>
              <a:rPr lang="en-US" sz="2000" spc="3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subdivision</a:t>
            </a:r>
            <a:r>
              <a:rPr lang="en-US" sz="2000" spc="3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plat</a:t>
            </a:r>
            <a:r>
              <a:rPr lang="en-US" sz="2000" spc="30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shall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constitute</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substantial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a:t>
            </a:r>
          </a:p>
        </p:txBody>
      </p:sp>
    </p:spTree>
    <p:extLst>
      <p:ext uri="{BB962C8B-B14F-4D97-AF65-F5344CB8AC3E}">
        <p14:creationId xmlns:p14="http://schemas.microsoft.com/office/powerpoint/2010/main" val="391713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69DD3-EE82-59F4-48B1-88A1DA7A3E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070EF3-DF36-55A0-2747-BA56C7890BA6}"/>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05B96B92-BC3F-90F8-9BE4-3E8DB1D34D85}"/>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9" name="Content Placeholder 8">
            <a:extLst>
              <a:ext uri="{FF2B5EF4-FFF2-40B4-BE49-F238E27FC236}">
                <a16:creationId xmlns:a16="http://schemas.microsoft.com/office/drawing/2014/main" id="{92861A56-B72F-415B-6271-FAFA720F27D1}"/>
              </a:ext>
            </a:extLst>
          </p:cNvPr>
          <p:cNvSpPr>
            <a:spLocks noGrp="1"/>
          </p:cNvSpPr>
          <p:nvPr>
            <p:ph idx="1"/>
          </p:nvPr>
        </p:nvSpPr>
        <p:spPr>
          <a:xfrm>
            <a:off x="0" y="-46184"/>
            <a:ext cx="12192000" cy="6650830"/>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BE43D10F-9044-EED0-BA94-6B8AFAFD8836}"/>
              </a:ext>
            </a:extLst>
          </p:cNvPr>
          <p:cNvSpPr txBox="1"/>
          <p:nvPr/>
        </p:nvSpPr>
        <p:spPr>
          <a:xfrm>
            <a:off x="0" y="621501"/>
            <a:ext cx="12192000" cy="5581015"/>
          </a:xfrm>
          <a:prstGeom prst="rect">
            <a:avLst/>
          </a:prstGeom>
          <a:noFill/>
        </p:spPr>
        <p:txBody>
          <a:bodyPr wrap="square">
            <a:spAutoFit/>
          </a:bodyPr>
          <a:lstStyle/>
          <a:p>
            <a:pPr marL="63500" marR="0" eaLnBrk="0" hangingPunct="0">
              <a:lnSpc>
                <a:spcPts val="1095"/>
              </a:lnSpc>
            </a:pP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63500" marR="0" eaLnBrk="0" hangingPunct="0">
              <a:lnSpc>
                <a:spcPts val="1095"/>
              </a:lnSpc>
            </a:pP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15A NCAC 07J .0404</a:t>
            </a:r>
            <a:r>
              <a:rPr lang="en-US" sz="2000" b="1"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DEVELOPMENT PERIOD EXTENSION</a:t>
            </a:r>
          </a:p>
          <a:p>
            <a:pPr marL="63500" marR="0" eaLnBrk="0" hangingPunct="0">
              <a:lnSpc>
                <a:spcPts val="1095"/>
              </a:lnSpc>
            </a:pP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R="81915" lvl="0" algn="just" eaLnBrk="0" hangingPunct="0">
              <a:buSzPts val="1000"/>
              <a:tabLst>
                <a:tab pos="276860"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  To request an extension pursuant to Paragraphs (a) and (b) of this Rule, the permit holder shall submit a signed and dated request containing the following:</a:t>
            </a:r>
          </a:p>
          <a:p>
            <a:pPr marR="81915" lvl="0" algn="just" eaLnBrk="0" hangingPunct="0">
              <a:buSzPts val="1000"/>
              <a:tabLst>
                <a:tab pos="276860" algn="l"/>
              </a:tabLst>
            </a:pPr>
            <a:endParaRPr lang="en-US" sz="2000" spc="0" dirty="0">
              <a:effectLst/>
              <a:latin typeface="Times New Roman" panose="02020603050405020304" pitchFamily="18" charset="0"/>
              <a:ea typeface="MS Mincho" panose="02020609040205080304" pitchFamily="49" charset="-128"/>
              <a:cs typeface="Times New Roman" panose="02020603050405020304" pitchFamily="18" charset="0"/>
            </a:endParaRPr>
          </a:p>
          <a:p>
            <a:pPr marR="0" lvl="1" algn="just" eaLnBrk="0" hangingPunct="0">
              <a:lnSpc>
                <a:spcPts val="1145"/>
              </a:lnSpc>
              <a:buSzPts val="1000"/>
              <a:tabLst>
                <a:tab pos="97726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(1)  a statement of the completed and remaining work;</a:t>
            </a:r>
          </a:p>
          <a:p>
            <a:pPr marR="79375" lvl="1" algn="just" eaLnBrk="0" hangingPunct="0">
              <a:buSzPts val="1000"/>
              <a:tabLst>
                <a:tab pos="977900"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(2)  a</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statement</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that</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there</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has</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been</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no</a:t>
            </a:r>
            <a:r>
              <a:rPr lang="en-US" sz="2000" spc="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change</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plans</a:t>
            </a:r>
            <a:r>
              <a:rPr lang="en-US" sz="2000" spc="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since</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issuance</a:t>
            </a:r>
            <a:r>
              <a:rPr lang="en-US" sz="2000" spc="8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7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original</a:t>
            </a:r>
            <a:r>
              <a:rPr lang="en-US" sz="2000" spc="8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other than</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changes</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that</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would</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have</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effect</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reducing</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scope</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project,</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a:t>
            </a:r>
            <a:r>
              <a:rPr lang="en-US" sz="2000" spc="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previously approved permit modifications;</a:t>
            </a:r>
          </a:p>
          <a:p>
            <a:pPr marR="76200" lvl="1" eaLnBrk="0" hangingPunct="0">
              <a:buSzPts val="1000"/>
              <a:tabLst>
                <a:tab pos="977900"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(3)  notice of any change in ownership of the property to be developed and a request for</a:t>
            </a:r>
            <a:r>
              <a:rPr lang="en-US" sz="2000" spc="1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transfer of the permit; and</a:t>
            </a:r>
          </a:p>
          <a:p>
            <a:pPr marR="0" lvl="1" eaLnBrk="0" hangingPunct="0">
              <a:buSzPts val="1000"/>
              <a:tabLst>
                <a:tab pos="97726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(4)  a statement that the project is in compliance with all conditions of the current permit.</a:t>
            </a:r>
          </a:p>
          <a:p>
            <a:pPr marR="78105" lvl="0" algn="just" eaLnBrk="0" hangingPunct="0">
              <a:buSzPts val="1000"/>
              <a:tabLst>
                <a:tab pos="28003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  For extension requests</a:t>
            </a:r>
            <a:r>
              <a:rPr lang="en-US" sz="2000" spc="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where</a:t>
            </a:r>
            <a:r>
              <a:rPr lang="en-US" sz="2000" spc="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substantial development has not occurred</a:t>
            </a:r>
            <a:r>
              <a:rPr lang="en-US" sz="2000" spc="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 accordance with Paragraph (b) of this</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Rule,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Division</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1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Coastal</a:t>
            </a:r>
            <a:r>
              <a:rPr lang="en-US" sz="2000" spc="1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Management</a:t>
            </a:r>
            <a:r>
              <a:rPr lang="en-US" sz="2000" spc="1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may</a:t>
            </a:r>
            <a:r>
              <a:rPr lang="en-US" sz="2000" spc="12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circulate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request</a:t>
            </a:r>
            <a:r>
              <a:rPr lang="en-US" sz="2000" spc="1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commenting</a:t>
            </a:r>
            <a:r>
              <a:rPr lang="en-US" sz="2000" spc="13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State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resource</a:t>
            </a:r>
            <a:r>
              <a:rPr lang="en-US" sz="2000" spc="1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agencies</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along</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with</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copy</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original</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application.</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Commenting</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State</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resource</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agencies</a:t>
            </a:r>
            <a:r>
              <a:rPr lang="en-US" sz="2000" spc="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will</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be</a:t>
            </a:r>
            <a:r>
              <a:rPr lang="en-US" sz="2000" spc="5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given</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30</a:t>
            </a:r>
            <a:r>
              <a:rPr lang="en-US" sz="2000" spc="6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days</a:t>
            </a:r>
            <a:r>
              <a:rPr lang="en-US" sz="2000" spc="5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in</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which</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to</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comment</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request.</a:t>
            </a:r>
            <a:r>
              <a:rPr lang="en-US" sz="2000" spc="4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Upon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7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expiration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commenting</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period</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4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Division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Coastal</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Management will</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notify</a:t>
            </a:r>
            <a:r>
              <a:rPr lang="en-US" sz="2000" spc="-2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permit</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holder of</a:t>
            </a:r>
            <a:r>
              <a:rPr lang="en-US" sz="2000" spc="-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its</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actions</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a:t>
            </a:r>
            <a:r>
              <a:rPr lang="en-US" sz="2000" spc="-1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request.  </a:t>
            </a:r>
            <a:r>
              <a:rPr lang="en-US" sz="2000" u="sng"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For the purposes of this rule, renewals for previously approved </a:t>
            </a:r>
            <a:r>
              <a:rPr lang="en-US" sz="2000" u="sng" dirty="0">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dredging</a:t>
            </a:r>
            <a:r>
              <a:rPr lang="en-US" sz="2000" u="sng"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projects described in Paragraph (b) of this rule are not subject to the substantial development requirement.</a:t>
            </a:r>
            <a:endParaRPr lang="en-US" sz="2000" spc="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3696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B3F8-982E-BB0F-7163-BF054B838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341237-8A98-05E3-5F83-E92F06E5D48C}"/>
              </a:ext>
            </a:extLst>
          </p:cNvPr>
          <p:cNvSpPr>
            <a:spLocks noGrp="1"/>
          </p:cNvSpPr>
          <p:nvPr>
            <p:ph type="title"/>
          </p:nvPr>
        </p:nvSpPr>
        <p:spPr/>
        <p:txBody>
          <a:bodyPr>
            <a:normAutofit fontScale="90000"/>
          </a:bodyPr>
          <a:lstStyle/>
          <a:p>
            <a:br>
              <a:rPr lang="en-US" altLang="en-US" sz="4400" b="1" i="0" kern="0" dirty="0">
                <a:solidFill>
                  <a:schemeClr val="tx1"/>
                </a:solidFill>
                <a:cs typeface="Times New Roman" panose="02020603050405020304" pitchFamily="18" charset="0"/>
              </a:rPr>
            </a:br>
            <a:br>
              <a:rPr lang="en-US" altLang="en-US" kern="0" dirty="0">
                <a:solidFill>
                  <a:schemeClr val="bg2"/>
                </a:solidFill>
              </a:rPr>
            </a:br>
            <a:endParaRPr lang="en-US" dirty="0"/>
          </a:p>
        </p:txBody>
      </p:sp>
      <p:sp>
        <p:nvSpPr>
          <p:cNvPr id="2" name="Slide Number Placeholder 1">
            <a:extLst>
              <a:ext uri="{FF2B5EF4-FFF2-40B4-BE49-F238E27FC236}">
                <a16:creationId xmlns:a16="http://schemas.microsoft.com/office/drawing/2014/main" id="{FF87676A-40FA-6ECD-C63C-8493B0B7AF20}"/>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9" name="Content Placeholder 8">
            <a:extLst>
              <a:ext uri="{FF2B5EF4-FFF2-40B4-BE49-F238E27FC236}">
                <a16:creationId xmlns:a16="http://schemas.microsoft.com/office/drawing/2014/main" id="{DE95AF28-7A00-BC1A-3A47-6DA5F60470EE}"/>
              </a:ext>
            </a:extLst>
          </p:cNvPr>
          <p:cNvSpPr>
            <a:spLocks noGrp="1"/>
          </p:cNvSpPr>
          <p:nvPr>
            <p:ph idx="1"/>
          </p:nvPr>
        </p:nvSpPr>
        <p:spPr>
          <a:xfrm>
            <a:off x="0" y="-46184"/>
            <a:ext cx="12192000" cy="6650830"/>
          </a:xfrm>
        </p:spPr>
        <p:txBody>
          <a:bodyPr>
            <a:normAutofit/>
          </a:bodyPr>
          <a:lstStyle/>
          <a:p>
            <a:pPr>
              <a:spcBef>
                <a:spcPts val="600"/>
              </a:spcBef>
              <a:spcAft>
                <a:spcPts val="600"/>
              </a:spcAft>
              <a:buClr>
                <a:schemeClr val="tx1"/>
              </a:buClr>
            </a:pPr>
            <a:endParaRPr lang="en-US" altLang="en-US" sz="3200" b="0" kern="0" dirty="0">
              <a:solidFill>
                <a:schemeClr val="tx1"/>
              </a:solidFill>
              <a:cs typeface="Times New Roman" panose="02020603050405020304" pitchFamily="18" charset="0"/>
            </a:endParaRPr>
          </a:p>
          <a:p>
            <a:pPr marL="514350" indent="-514350">
              <a:lnSpc>
                <a:spcPct val="90000"/>
              </a:lnSpc>
              <a:spcBef>
                <a:spcPts val="600"/>
              </a:spcBef>
              <a:spcAft>
                <a:spcPts val="600"/>
              </a:spcAft>
              <a:buClr>
                <a:schemeClr val="tx1"/>
              </a:buClr>
              <a:buAutoNum type="arabicParenR"/>
            </a:pPr>
            <a:endParaRPr lang="en-US" altLang="en-US" sz="32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400" kern="0" dirty="0">
              <a:solidFill>
                <a:schemeClr val="tx1"/>
              </a:solidFill>
              <a:cs typeface="Times New Roman" panose="02020603050405020304" pitchFamily="18" charset="0"/>
            </a:endParaRPr>
          </a:p>
          <a:p>
            <a:pPr marL="514350" indent="-514350">
              <a:lnSpc>
                <a:spcPct val="90000"/>
              </a:lnSpc>
              <a:buClr>
                <a:schemeClr val="tx1"/>
              </a:buClr>
              <a:buAutoNum type="arabicParenR"/>
            </a:pPr>
            <a:endParaRPr lang="en-US" altLang="en-US" sz="2600" b="0" kern="0" dirty="0">
              <a:solidFill>
                <a:schemeClr val="tx1"/>
              </a:solidFill>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1AC6A1B-C573-B668-FD0E-CD4E54B51C75}"/>
              </a:ext>
            </a:extLst>
          </p:cNvPr>
          <p:cNvSpPr txBox="1"/>
          <p:nvPr/>
        </p:nvSpPr>
        <p:spPr>
          <a:xfrm>
            <a:off x="0" y="264252"/>
            <a:ext cx="12192000" cy="2503249"/>
          </a:xfrm>
          <a:prstGeom prst="rect">
            <a:avLst/>
          </a:prstGeom>
          <a:noFill/>
        </p:spPr>
        <p:txBody>
          <a:bodyPr wrap="square">
            <a:spAutoFit/>
          </a:bodyPr>
          <a:lstStyle/>
          <a:p>
            <a:pPr marL="63500" marR="0" eaLnBrk="0" hangingPunct="0">
              <a:lnSpc>
                <a:spcPts val="1095"/>
              </a:lnSpc>
            </a:pP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63500" marR="0" eaLnBrk="0" hangingPunct="0">
              <a:lnSpc>
                <a:spcPts val="1095"/>
              </a:lnSpc>
            </a:pPr>
            <a:endParaRPr lang="en-US" sz="20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63500" marR="0" eaLnBrk="0" hangingPunct="0">
              <a:lnSpc>
                <a:spcPts val="1095"/>
              </a:lnSpc>
            </a:pP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15A NCAC 07J .0404</a:t>
            </a:r>
            <a:r>
              <a:rPr lang="en-US" sz="2000" b="1" spc="4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a:effectLst/>
                <a:latin typeface="Times New Roman" panose="02020603050405020304" pitchFamily="18" charset="0"/>
                <a:ea typeface="MS Mincho" panose="02020609040205080304" pitchFamily="49" charset="-128"/>
                <a:cs typeface="Times New Roman" panose="02020603050405020304" pitchFamily="18" charset="0"/>
              </a:rPr>
              <a:t>DEVELOPMENT PERIOD EXTENSION (cont.)</a:t>
            </a:r>
          </a:p>
          <a:p>
            <a:pPr marL="63500" marR="0" eaLnBrk="0" hangingPunct="0">
              <a:lnSpc>
                <a:spcPts val="1095"/>
              </a:lnSpc>
            </a:pP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a:p>
            <a:pPr marR="74295" lvl="0" algn="just" eaLnBrk="0" hangingPunct="0">
              <a:buSzPts val="1000"/>
              <a:tabLst>
                <a:tab pos="27368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  Notwithstanding Paragraphs (b) and (d) of this</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Rule, an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extension request</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may be denied</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on</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making</a:t>
            </a:r>
            <a:r>
              <a:rPr lang="en-US" sz="2000" spc="3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findings as required in</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either G.S. 113A-120 or</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G.S. 113-229(e). Changes in circumstances or in</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development standards shall be considered and applied by</a:t>
            </a:r>
            <a:r>
              <a:rPr lang="en-US" sz="2000" spc="-1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the Division of Coastal Management in making a decision on an extension request.</a:t>
            </a:r>
          </a:p>
          <a:p>
            <a:pPr marR="80645" lvl="0" algn="just" eaLnBrk="0" hangingPunct="0">
              <a:spcBef>
                <a:spcPts val="5"/>
              </a:spcBef>
              <a:buSzPts val="1000"/>
              <a:tabLst>
                <a:tab pos="258445" algn="l"/>
              </a:tabLst>
            </a:pP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(f)  The applicant for a major development extension request shall submit, with the request, a check or money order payable to the Department</a:t>
            </a:r>
            <a:r>
              <a:rPr lang="en-US" sz="2000" u="sng"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or electronic payment</a:t>
            </a:r>
            <a:r>
              <a:rPr lang="en-US" sz="2000"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 in the sum</a:t>
            </a:r>
            <a:r>
              <a:rPr lang="en-US" sz="2000" spc="-5"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of </a:t>
            </a:r>
            <a:r>
              <a:rPr lang="en-US" sz="2000" strike="sngStrike"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one</a:t>
            </a:r>
            <a:r>
              <a:rPr lang="en-US" sz="2000" u="sng"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 two hundred and fifty</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 hundred dollars </a:t>
            </a:r>
            <a:r>
              <a:rPr lang="en-US" sz="2000" strike="sngStrike" spc="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000" strike="sngStrike"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$100.00</a:t>
            </a:r>
            <a:r>
              <a:rPr lang="en-US" sz="2000" strike="sngStrike" spc="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2000" u="sng" strike="sngStrike" spc="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000" u="sng" spc="0" dirty="0">
                <a:effectLst/>
                <a:highlight>
                  <a:srgbClr val="FFFF00"/>
                </a:highlight>
                <a:latin typeface="Times New Roman" panose="02020603050405020304" pitchFamily="18" charset="0"/>
                <a:ea typeface="MS Mincho" panose="02020609040205080304" pitchFamily="49" charset="-128"/>
                <a:cs typeface="Times New Roman" panose="02020603050405020304" pitchFamily="18" charset="0"/>
              </a:rPr>
              <a:t>($250)</a:t>
            </a:r>
            <a:r>
              <a:rPr lang="en-US" sz="2000" spc="0" dirty="0">
                <a:effectLst/>
                <a:latin typeface="Times New Roman" panose="02020603050405020304" pitchFamily="18" charset="0"/>
                <a:ea typeface="MS Mincho" panose="02020609040205080304" pitchFamily="49" charset="-128"/>
                <a:cs typeface="Times New Roman" panose="02020603050405020304" pitchFamily="18" charset="0"/>
              </a:rPr>
              <a:t>.</a:t>
            </a:r>
          </a:p>
        </p:txBody>
      </p:sp>
    </p:spTree>
    <p:extLst>
      <p:ext uri="{BB962C8B-B14F-4D97-AF65-F5344CB8AC3E}">
        <p14:creationId xmlns:p14="http://schemas.microsoft.com/office/powerpoint/2010/main" val="363482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eptember 2010 019.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6627" name="Text Box 3"/>
          <p:cNvSpPr txBox="1">
            <a:spLocks noChangeArrowheads="1"/>
          </p:cNvSpPr>
          <p:nvPr/>
        </p:nvSpPr>
        <p:spPr bwMode="auto">
          <a:xfrm>
            <a:off x="1749725" y="3200401"/>
            <a:ext cx="8915400" cy="2031325"/>
          </a:xfrm>
          <a:prstGeom prst="rect">
            <a:avLst/>
          </a:prstGeom>
          <a:noFill/>
          <a:ln w="9525">
            <a:noFill/>
            <a:miter lim="800000"/>
            <a:headEnd/>
            <a:tailEnd/>
          </a:ln>
        </p:spPr>
        <p:txBody>
          <a:bodyPr wrap="square">
            <a:spAutoFit/>
          </a:bodyPr>
          <a:lstStyle/>
          <a:p>
            <a:pPr algn="ctr">
              <a:spcBef>
                <a:spcPct val="50000"/>
              </a:spcBef>
            </a:pPr>
            <a:r>
              <a:rPr lang="en-US" sz="6000" dirty="0">
                <a:effectLst>
                  <a:outerShdw blurRad="38100" dist="38100" dir="2700000" algn="tl">
                    <a:srgbClr val="000000">
                      <a:alpha val="43137"/>
                    </a:srgbClr>
                  </a:outerShdw>
                </a:effectLst>
                <a:latin typeface="Arial" pitchFamily="34" charset="0"/>
                <a:cs typeface="Arial" pitchFamily="34" charset="0"/>
              </a:rPr>
              <a:t>Questions?</a:t>
            </a:r>
          </a:p>
          <a:p>
            <a:pPr algn="ctr">
              <a:spcBef>
                <a:spcPct val="50000"/>
              </a:spcBef>
            </a:pPr>
            <a:endParaRPr lang="en-US" sz="4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d348df8-34b7-42e1-a3c5-6f5ff96d98bb">
      <UserInfo>
        <DisplayName>Smith, Crystal A</DisplayName>
        <AccountId>1803</AccountId>
        <AccountType/>
      </UserInfo>
      <UserInfo>
        <DisplayName>Moore, Angela M</DisplayName>
        <AccountId>866</AccountId>
        <AccountType/>
      </UserInfo>
      <UserInfo>
        <DisplayName>Griffin, Jonathan M</DisplayName>
        <AccountId>2710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D00F68BE30E241B2981383D040AF34" ma:contentTypeVersion="25" ma:contentTypeDescription="Create a new document." ma:contentTypeScope="" ma:versionID="8a52f77b569e12d20dc905e2d7c2842e">
  <xsd:schema xmlns:xsd="http://www.w3.org/2001/XMLSchema" xmlns:xs="http://www.w3.org/2001/XMLSchema" xmlns:p="http://schemas.microsoft.com/office/2006/metadata/properties" xmlns:ns2="3e24d558-7c1d-4099-a718-5618c06b1d17" xmlns:ns3="dd348df8-34b7-42e1-a3c5-6f5ff96d98bb" targetNamespace="http://schemas.microsoft.com/office/2006/metadata/properties" ma:root="true" ma:fieldsID="f5768a06dbd10d6d40db2aba05e0a414" ns2:_="" ns3:_="">
    <xsd:import namespace="3e24d558-7c1d-4099-a718-5618c06b1d17"/>
    <xsd:import namespace="dd348df8-34b7-42e1-a3c5-6f5ff96d98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4d558-7c1d-4099-a718-5618c06b1d1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348df8-34b7-42e1-a3c5-6f5ff96d98bb"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purl.org/dc/dcmitype/"/>
    <ds:schemaRef ds:uri="dd348df8-34b7-42e1-a3c5-6f5ff96d98bb"/>
    <ds:schemaRef ds:uri="http://schemas.microsoft.com/office/2006/documentManagement/types"/>
    <ds:schemaRef ds:uri="http://purl.org/dc/terms/"/>
    <ds:schemaRef ds:uri="http://schemas.microsoft.com/office/infopath/2007/PartnerControls"/>
    <ds:schemaRef ds:uri="3e24d558-7c1d-4099-a718-5618c06b1d17"/>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73FAD0E-5E4C-4BA2-B343-FF50E6E8C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4d558-7c1d-4099-a718-5618c06b1d17"/>
    <ds:schemaRef ds:uri="dd348df8-34b7-42e1-a3c5-6f5ff96d9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4986</TotalTime>
  <Words>2037</Words>
  <Application>Microsoft Office PowerPoint</Application>
  <PresentationFormat>Widescreen</PresentationFormat>
  <Paragraphs>161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Times New Roman</vt:lpstr>
      <vt:lpstr>2_Office Theme</vt:lpstr>
      <vt:lpstr>Major Permits Renewals and Extensions 15A NCAC 07J .0404 CRC-25-03</vt:lpstr>
      <vt:lpstr> 15A NCAC 07J .0404 </vt:lpstr>
      <vt:lpstr> 15A NCAC 07J .0404 cont. </vt:lpstr>
      <vt:lpstr> Renewal challenges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Willis, Angela</cp:lastModifiedBy>
  <cp:revision>38</cp:revision>
  <cp:lastPrinted>2024-08-26T17:41:13Z</cp:lastPrinted>
  <dcterms:created xsi:type="dcterms:W3CDTF">2015-06-24T15:01:50Z</dcterms:created>
  <dcterms:modified xsi:type="dcterms:W3CDTF">2025-02-26T12:54:09Z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0x010100D7D00F68BE30E241B2981383D040AF34</vt:lpwstr>
  </property>
  <property fmtid="{D5CDD505-2E9C-101B-9397-08002B2CF9AE}" pid="3" name="_ExtendedDescription">
    <vt:lpwstr/>
  </property>
</Properties>
</file>