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17"/>
  </p:notesMasterIdLst>
  <p:sldIdLst>
    <p:sldId id="256" r:id="rId5"/>
    <p:sldId id="7339" r:id="rId6"/>
    <p:sldId id="7342" r:id="rId7"/>
    <p:sldId id="7340" r:id="rId8"/>
    <p:sldId id="7337" r:id="rId9"/>
    <p:sldId id="7341" r:id="rId10"/>
    <p:sldId id="7346" r:id="rId11"/>
    <p:sldId id="7345" r:id="rId12"/>
    <p:sldId id="7344" r:id="rId13"/>
    <p:sldId id="7343" r:id="rId14"/>
    <p:sldId id="7347" r:id="rId15"/>
    <p:sldId id="568"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48554-5BBC-4B75-BCB1-AA664DBC0A3F}" v="1" dt="2025-02-26T13:40:21.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050" autoAdjust="0"/>
  </p:normalViewPr>
  <p:slideViewPr>
    <p:cSldViewPr snapToGrid="0">
      <p:cViewPr varScale="1">
        <p:scale>
          <a:sx n="31" d="100"/>
          <a:sy n="31" d="100"/>
        </p:scale>
        <p:origin x="2004" y="28"/>
      </p:cViewPr>
      <p:guideLst/>
    </p:cSldViewPr>
  </p:slideViewPr>
  <p:notesTextViewPr>
    <p:cViewPr>
      <p:scale>
        <a:sx n="1" d="1"/>
        <a:sy n="1" d="1"/>
      </p:scale>
      <p:origin x="0" y="0"/>
    </p:cViewPr>
  </p:notesTextViewPr>
  <p:sorterViewPr>
    <p:cViewPr>
      <p:scale>
        <a:sx n="130" d="100"/>
        <a:sy n="130" d="100"/>
      </p:scale>
      <p:origin x="0" y="-51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C586D9D0-2E9B-4F2F-924A-B3B3E9CFCAEC}" type="datetimeFigureOut">
              <a:rPr lang="en-US" smtClean="0"/>
              <a:t>2/26/2025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Afternoon Madam Chair and members of the Commission.  </a:t>
            </a:r>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331257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DFA1D-1331-BFEA-519B-D00B7243F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0AF4E-90ED-DC95-8F6F-0EB40894E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555D6-0B45-948E-FB38-A53752663F1C}"/>
              </a:ext>
            </a:extLst>
          </p:cNvPr>
          <p:cNvSpPr>
            <a:spLocks noGrp="1"/>
          </p:cNvSpPr>
          <p:nvPr>
            <p:ph type="body" idx="1"/>
          </p:nvPr>
        </p:nvSpPr>
        <p:spPr/>
        <p:txBody>
          <a:bodyPr/>
          <a:lstStyle/>
          <a:p>
            <a:pPr defTabSz="924641">
              <a:defRPr/>
            </a:pPr>
            <a:endParaRPr lang="en-US" sz="1800" b="1" dirty="0">
              <a:latin typeface="Arial" panose="020B0604020202020204" pitchFamily="34" charset="0"/>
              <a:ea typeface="MS Mincho" panose="02020609040205080304" pitchFamily="49" charset="-128"/>
            </a:endParaRPr>
          </a:p>
          <a:p>
            <a:pPr marL="0" indent="0" defTabSz="924641">
              <a:buNone/>
              <a:defRPr/>
            </a:pPr>
            <a:endParaRPr lang="en-US" b="1" dirty="0"/>
          </a:p>
          <a:p>
            <a:pPr marL="0" indent="0" defTabSz="924641">
              <a:buNone/>
              <a:defRPr/>
            </a:pPr>
            <a:r>
              <a:rPr lang="en-US" b="1" dirty="0"/>
              <a:t>5. The current ePermit system is building out the ability to process metrics. This will provide staff with the ability to provide information concerning development over time or area and assist with questions concerning permit times. The report function will also assist in metrics of permit timing that will be useful in identifying areas of improvement. Staff also provide legislative and federal reporting on permit times that are reviewed for improvements.</a:t>
            </a:r>
          </a:p>
          <a:p>
            <a:pPr marL="0" indent="0" defTabSz="924641">
              <a:buNone/>
              <a:defRPr/>
            </a:pPr>
            <a:endParaRPr lang="en-US" b="1" dirty="0"/>
          </a:p>
        </p:txBody>
      </p:sp>
      <p:sp>
        <p:nvSpPr>
          <p:cNvPr id="4" name="Slide Number Placeholder 3">
            <a:extLst>
              <a:ext uri="{FF2B5EF4-FFF2-40B4-BE49-F238E27FC236}">
                <a16:creationId xmlns:a16="http://schemas.microsoft.com/office/drawing/2014/main" id="{A9E9993B-FF5B-F4D3-CC4A-88BD9F1BE2D7}"/>
              </a:ext>
            </a:extLst>
          </p:cNvPr>
          <p:cNvSpPr>
            <a:spLocks noGrp="1"/>
          </p:cNvSpPr>
          <p:nvPr>
            <p:ph type="sldNum" sz="quarter" idx="10"/>
          </p:nvPr>
        </p:nvSpPr>
        <p:spPr/>
        <p:txBody>
          <a:bodyPr/>
          <a:lstStyle/>
          <a:p>
            <a:fld id="{456C487D-E38B-444A-A8D9-A3853809DE05}" type="slidenum">
              <a:rPr lang="en-US" smtClean="0"/>
              <a:t>10</a:t>
            </a:fld>
            <a:endParaRPr lang="en-US"/>
          </a:p>
        </p:txBody>
      </p:sp>
    </p:spTree>
    <p:extLst>
      <p:ext uri="{BB962C8B-B14F-4D97-AF65-F5344CB8AC3E}">
        <p14:creationId xmlns:p14="http://schemas.microsoft.com/office/powerpoint/2010/main" val="4274942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727B9-7B83-2053-2DBC-DB45E4FF4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D1E30-A284-AB64-907D-5260CDB93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3937B-B5FE-6E85-0EE2-448534AE4828}"/>
              </a:ext>
            </a:extLst>
          </p:cNvPr>
          <p:cNvSpPr>
            <a:spLocks noGrp="1"/>
          </p:cNvSpPr>
          <p:nvPr>
            <p:ph type="body" idx="1"/>
          </p:nvPr>
        </p:nvSpPr>
        <p:spPr/>
        <p:txBody>
          <a:bodyPr/>
          <a:lstStyle/>
          <a:p>
            <a:pPr defTabSz="924641">
              <a:defRPr/>
            </a:pPr>
            <a:endParaRPr lang="en-US" sz="1800" b="1" dirty="0">
              <a:latin typeface="Arial" panose="020B0604020202020204" pitchFamily="34" charset="0"/>
              <a:ea typeface="MS Mincho" panose="02020609040205080304" pitchFamily="49" charset="-128"/>
            </a:endParaRPr>
          </a:p>
          <a:p>
            <a:pPr marL="0" indent="0" defTabSz="924641">
              <a:buNone/>
              <a:defRPr/>
            </a:pPr>
            <a:endParaRPr lang="en-US" b="1" dirty="0"/>
          </a:p>
          <a:p>
            <a:pPr marL="0" indent="0" defTabSz="924641">
              <a:buNone/>
              <a:defRPr/>
            </a:pPr>
            <a:r>
              <a:rPr lang="en-US" b="1" dirty="0"/>
              <a:t>6. Staff strives always to be flexible and willing to work through challenges to find equitable solutions. </a:t>
            </a:r>
          </a:p>
          <a:p>
            <a:pPr marL="0" indent="0" defTabSz="924641">
              <a:buNone/>
              <a:defRPr/>
            </a:pPr>
            <a:endParaRPr lang="en-US" b="1" dirty="0"/>
          </a:p>
          <a:p>
            <a:pPr marL="0" indent="0" defTabSz="924641">
              <a:buNone/>
              <a:defRPr/>
            </a:pPr>
            <a:r>
              <a:rPr lang="en-US" b="1" dirty="0"/>
              <a:t>Currently DCM has permit pathways that require limited or no agency review under 17 GPs.  Staff work with permitting agencies to provide authorizations that can be identified on the CAMA/D&amp;F permit, though DCM does not hold up a permit decision unless the applicant agrees, which reduces potential for compliance issues and provides a comprehensive and final product.</a:t>
            </a:r>
          </a:p>
          <a:p>
            <a:pPr marL="0" indent="0" defTabSz="924641">
              <a:buNone/>
              <a:defRPr/>
            </a:pPr>
            <a:endParaRPr lang="en-US" b="1" dirty="0"/>
          </a:p>
          <a:p>
            <a:pPr marL="0" indent="0" defTabSz="924641">
              <a:buNone/>
              <a:defRPr/>
            </a:pPr>
            <a:endParaRPr lang="en-US" b="1" dirty="0"/>
          </a:p>
          <a:p>
            <a:pPr marL="0" indent="0" defTabSz="924641">
              <a:buNone/>
              <a:defRPr/>
            </a:pPr>
            <a:endParaRPr lang="en-US" b="1" dirty="0"/>
          </a:p>
          <a:p>
            <a:pPr marL="0" indent="0" defTabSz="924641">
              <a:buNone/>
              <a:defRPr/>
            </a:pPr>
            <a:endParaRPr lang="en-US" b="1" dirty="0"/>
          </a:p>
        </p:txBody>
      </p:sp>
      <p:sp>
        <p:nvSpPr>
          <p:cNvPr id="4" name="Slide Number Placeholder 3">
            <a:extLst>
              <a:ext uri="{FF2B5EF4-FFF2-40B4-BE49-F238E27FC236}">
                <a16:creationId xmlns:a16="http://schemas.microsoft.com/office/drawing/2014/main" id="{D490F259-1FDF-8E8D-E357-F415CBD23804}"/>
              </a:ext>
            </a:extLst>
          </p:cNvPr>
          <p:cNvSpPr>
            <a:spLocks noGrp="1"/>
          </p:cNvSpPr>
          <p:nvPr>
            <p:ph type="sldNum" sz="quarter" idx="10"/>
          </p:nvPr>
        </p:nvSpPr>
        <p:spPr/>
        <p:txBody>
          <a:bodyPr/>
          <a:lstStyle/>
          <a:p>
            <a:fld id="{456C487D-E38B-444A-A8D9-A3853809DE05}" type="slidenum">
              <a:rPr lang="en-US" smtClean="0"/>
              <a:t>11</a:t>
            </a:fld>
            <a:endParaRPr lang="en-US"/>
          </a:p>
        </p:txBody>
      </p:sp>
    </p:spTree>
    <p:extLst>
      <p:ext uri="{BB962C8B-B14F-4D97-AF65-F5344CB8AC3E}">
        <p14:creationId xmlns:p14="http://schemas.microsoft.com/office/powerpoint/2010/main" val="41128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Madam Chair, that is the end of my presentation and we are available for any questions the Commission may have.</a:t>
            </a:r>
          </a:p>
          <a:p>
            <a:endParaRPr lang="en-US" b="1" dirty="0"/>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DCM works to balance competing coastal pressures to conserve and manage the state’s resources on behalf of the people of NC.</a:t>
            </a:r>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B3FF57AA-72DC-413B-8A48-C4EB3763D71F}" type="slidenum">
              <a:rPr lang="en-US" smtClean="0"/>
              <a:pPr>
                <a:defRPr/>
              </a:pPr>
              <a:t>12</a:t>
            </a:fld>
            <a:endParaRPr lang="en-US" dirty="0"/>
          </a:p>
        </p:txBody>
      </p:sp>
    </p:spTree>
    <p:extLst>
      <p:ext uri="{BB962C8B-B14F-4D97-AF65-F5344CB8AC3E}">
        <p14:creationId xmlns:p14="http://schemas.microsoft.com/office/powerpoint/2010/main" val="333977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BF877-C1C3-2387-974C-983CAABD5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32A1C-A750-17F1-B7A3-CD8733975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C8D81-8FBB-510A-5C96-A2340ABEE886}"/>
              </a:ext>
            </a:extLst>
          </p:cNvPr>
          <p:cNvSpPr>
            <a:spLocks noGrp="1"/>
          </p:cNvSpPr>
          <p:nvPr>
            <p:ph type="body" idx="1"/>
          </p:nvPr>
        </p:nvSpPr>
        <p:spPr/>
        <p:txBody>
          <a:bodyPr/>
          <a:lstStyle/>
          <a:p>
            <a:pPr defTabSz="924641">
              <a:defRPr/>
            </a:pPr>
            <a:r>
              <a:rPr lang="en-US" b="1" dirty="0"/>
              <a:t>Staff presented a report on agency times and the umbrella process.  A quick summary of that presentation: </a:t>
            </a:r>
          </a:p>
          <a:p>
            <a:pPr defTabSz="924641">
              <a:defRPr/>
            </a:pPr>
            <a:endParaRPr lang="en-US" b="1" dirty="0"/>
          </a:p>
          <a:p>
            <a:pPr defTabSz="924641">
              <a:defRPr/>
            </a:pPr>
            <a:r>
              <a:rPr lang="en-US" b="1" dirty="0"/>
              <a:t>	5 agency’s comment times were analyzed for applications processed between January 2022 and March 2024</a:t>
            </a:r>
          </a:p>
          <a:p>
            <a:pPr defTabSz="924641">
              <a:defRPr/>
            </a:pPr>
            <a:r>
              <a:rPr lang="en-US" b="1" dirty="0"/>
              <a:t>	The analysis showed that a majority of final decisions were made after the 75-day mark</a:t>
            </a:r>
          </a:p>
          <a:p>
            <a:pPr defTabSz="924641">
              <a:defRPr/>
            </a:pPr>
            <a:r>
              <a:rPr lang="en-US" b="1" dirty="0"/>
              <a:t>	This is due to requirements of other permitting agencies (DWR and USACE) that have commenting periods and review clocks that begin after DCM’s clock begins</a:t>
            </a:r>
          </a:p>
          <a:p>
            <a:pPr defTabSz="924641">
              <a:defRPr/>
            </a:pPr>
            <a:endParaRPr lang="en-US" b="1" dirty="0"/>
          </a:p>
          <a:p>
            <a:pPr defTabSz="924641">
              <a:defRPr/>
            </a:pPr>
            <a:r>
              <a:rPr lang="en-US" b="1" dirty="0"/>
              <a:t>  </a:t>
            </a:r>
          </a:p>
          <a:p>
            <a:pPr defTabSz="924641">
              <a:defRPr/>
            </a:pPr>
            <a:r>
              <a:rPr lang="en-US" b="1" dirty="0"/>
              <a:t>Commissioner Andrew provided feedback and recommendations from stakeholders in October that we will discuss as part of this presentation.</a:t>
            </a:r>
          </a:p>
          <a:p>
            <a:pPr defTabSz="924641">
              <a:defRPr/>
            </a:pPr>
            <a:endParaRPr lang="en-US" b="1" dirty="0"/>
          </a:p>
          <a:p>
            <a:pPr marL="0" marR="0" lvl="0" indent="0" algn="l" defTabSz="924641" rtl="0" eaLnBrk="1" fontAlgn="auto" latinLnBrk="0" hangingPunct="1">
              <a:lnSpc>
                <a:spcPct val="100000"/>
              </a:lnSpc>
              <a:spcBef>
                <a:spcPts val="0"/>
              </a:spcBef>
              <a:spcAft>
                <a:spcPts val="0"/>
              </a:spcAft>
              <a:buClrTx/>
              <a:buSzTx/>
              <a:buFontTx/>
              <a:buNone/>
              <a:tabLst/>
              <a:defRPr/>
            </a:pPr>
            <a:r>
              <a:rPr lang="en-US" b="1" dirty="0"/>
              <a:t>For Staff, we agree that there will always be areas for improvement and will continue to identify those areas and seek Commission and public input. Staff value public engagement in our mission and work, and appreciate the constructive review and recommendations provided by these stakeholders on the permitting process. We look forward to working with the Commission, Advisory Council, and other interested parties to continue to increase efficiency in our permit processing to continue to meet the needs of the public.</a:t>
            </a:r>
          </a:p>
          <a:p>
            <a:pPr defTabSz="924641">
              <a:defRPr/>
            </a:pPr>
            <a:endParaRPr lang="en-US" b="1" dirty="0"/>
          </a:p>
          <a:p>
            <a:pPr defTabSz="924641">
              <a:defRPr/>
            </a:pPr>
            <a:endParaRPr lang="en-US" b="1" dirty="0"/>
          </a:p>
          <a:p>
            <a:pPr defTabSz="924641">
              <a:defRPr/>
            </a:pPr>
            <a:r>
              <a:rPr lang="en-US" b="1" dirty="0"/>
              <a:t>The remaining slides I have are from sections of Commissioner Andrew’s stakeholder feedback.  I will go over them quickly but thought they would be helpful if the Commission had any feedback or discussion on a specific item.</a:t>
            </a:r>
          </a:p>
        </p:txBody>
      </p:sp>
      <p:sp>
        <p:nvSpPr>
          <p:cNvPr id="4" name="Slide Number Placeholder 3">
            <a:extLst>
              <a:ext uri="{FF2B5EF4-FFF2-40B4-BE49-F238E27FC236}">
                <a16:creationId xmlns:a16="http://schemas.microsoft.com/office/drawing/2014/main" id="{822D4A38-115B-DFC6-FA3B-68F29F861725}"/>
              </a:ext>
            </a:extLst>
          </p:cNvPr>
          <p:cNvSpPr>
            <a:spLocks noGrp="1"/>
          </p:cNvSpPr>
          <p:nvPr>
            <p:ph type="sldNum" sz="quarter" idx="10"/>
          </p:nvPr>
        </p:nvSpPr>
        <p:spPr/>
        <p:txBody>
          <a:bodyPr/>
          <a:lstStyle/>
          <a:p>
            <a:fld id="{456C487D-E38B-444A-A8D9-A3853809DE05}" type="slidenum">
              <a:rPr lang="en-US" smtClean="0"/>
              <a:t>2</a:t>
            </a:fld>
            <a:endParaRPr lang="en-US"/>
          </a:p>
        </p:txBody>
      </p:sp>
    </p:spTree>
    <p:extLst>
      <p:ext uri="{BB962C8B-B14F-4D97-AF65-F5344CB8AC3E}">
        <p14:creationId xmlns:p14="http://schemas.microsoft.com/office/powerpoint/2010/main" val="71361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62928-E9A6-8813-E9F0-8ADFC9296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6B263-F4F1-B5DF-4C87-39D758AE5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9BC5C-549E-18B0-6E8A-D121FBB1534B}"/>
              </a:ext>
            </a:extLst>
          </p:cNvPr>
          <p:cNvSpPr>
            <a:spLocks noGrp="1"/>
          </p:cNvSpPr>
          <p:nvPr>
            <p:ph type="body" idx="1"/>
          </p:nvPr>
        </p:nvSpPr>
        <p:spPr/>
        <p:txBody>
          <a:bodyPr/>
          <a:lstStyle/>
          <a:p>
            <a:pPr defTabSz="924641">
              <a:defRPr/>
            </a:pPr>
            <a:endParaRPr lang="en-US" sz="1800" b="1" dirty="0">
              <a:latin typeface="Arial" panose="020B0604020202020204" pitchFamily="34" charset="0"/>
              <a:ea typeface="MS Mincho" panose="02020609040205080304" pitchFamily="49" charset="-128"/>
            </a:endParaRPr>
          </a:p>
          <a:p>
            <a:pPr defTabSz="924641">
              <a:defRPr/>
            </a:pPr>
            <a:endParaRPr lang="en-US" b="1" dirty="0"/>
          </a:p>
          <a:p>
            <a:pPr defTabSz="924641">
              <a:defRPr/>
            </a:pPr>
            <a:r>
              <a:rPr lang="en-US" b="1" dirty="0"/>
              <a:t>Summary of the Cons</a:t>
            </a:r>
          </a:p>
          <a:p>
            <a:pPr defTabSz="924641">
              <a:defRPr/>
            </a:pPr>
            <a:r>
              <a:rPr lang="en-US" b="1" dirty="0"/>
              <a:t>	Volume of applications, resource agency authority conflicts, limited specialization, increased costs and delays from coordination and potential overreach can cause delays and impact economic development. </a:t>
            </a:r>
          </a:p>
          <a:p>
            <a:pPr defTabSz="924641">
              <a:defRPr/>
            </a:pPr>
            <a:endParaRPr lang="en-US" b="1" dirty="0"/>
          </a:p>
          <a:p>
            <a:pPr defTabSz="924641">
              <a:defRPr/>
            </a:pPr>
            <a:endParaRPr lang="en-US" b="1" dirty="0"/>
          </a:p>
          <a:p>
            <a:pPr defTabSz="924641">
              <a:defRPr/>
            </a:pPr>
            <a:r>
              <a:rPr lang="en-US" b="1" dirty="0"/>
              <a:t>Stakeholders had concern over:</a:t>
            </a:r>
          </a:p>
          <a:p>
            <a:pPr defTabSz="924641">
              <a:defRPr/>
            </a:pPr>
            <a:endParaRPr lang="en-US" b="1" dirty="0"/>
          </a:p>
          <a:p>
            <a:pPr defTabSz="924641">
              <a:defRPr/>
            </a:pPr>
            <a:r>
              <a:rPr lang="en-US" b="1" dirty="0"/>
              <a:t>Potential Overburden: Staff does agree that there are a limited number of staff for the volume of work at given times and I will touch on staff and work volume.</a:t>
            </a:r>
          </a:p>
          <a:p>
            <a:pPr defTabSz="924641">
              <a:defRPr/>
            </a:pPr>
            <a:endParaRPr lang="en-US" b="1" dirty="0"/>
          </a:p>
          <a:p>
            <a:pPr defTabSz="924641">
              <a:defRPr/>
            </a:pPr>
            <a:endParaRPr lang="en-US" b="1" dirty="0"/>
          </a:p>
          <a:p>
            <a:pPr defTabSz="924641">
              <a:defRPr/>
            </a:pPr>
            <a:r>
              <a:rPr lang="en-US" b="1" strike="noStrike" dirty="0"/>
              <a:t>Reduced Agency Autonomy: Staff work with agencies and the applicant to authorize projects while minimizing impacts to the natural environment and public trust.  Staff does keep in regular contact with agencies to update and discuss projects and to anticipate concerns and coordinate when appropriate.</a:t>
            </a:r>
          </a:p>
          <a:p>
            <a:pPr defTabSz="924641">
              <a:defRPr/>
            </a:pPr>
            <a:endParaRPr lang="en-US" b="1" dirty="0"/>
          </a:p>
          <a:p>
            <a:pPr defTabSz="924641">
              <a:defRPr/>
            </a:pPr>
            <a:endParaRPr lang="en-US" b="1" dirty="0"/>
          </a:p>
          <a:p>
            <a:pPr defTabSz="924641">
              <a:defRPr/>
            </a:pPr>
            <a:r>
              <a:rPr lang="en-US" b="1" dirty="0"/>
              <a:t>Limited Specialization: While DCM has expertise in coastal management, it may not have the same level of specialization in all areas relevant to coastal development.  As an example, DCM does not have positions available for engineers or wetland hydrologists, so staff depends on engineered drawings and justifications when required by rule.  </a:t>
            </a:r>
          </a:p>
          <a:p>
            <a:pPr defTabSz="924641">
              <a:defRPr/>
            </a:pPr>
            <a:endParaRPr lang="en-US" b="1" dirty="0"/>
          </a:p>
          <a:p>
            <a:pPr defTabSz="924641">
              <a:defRPr/>
            </a:pPr>
            <a:endParaRPr lang="en-US" b="1" dirty="0"/>
          </a:p>
          <a:p>
            <a:pPr defTabSz="924641">
              <a:defRPr/>
            </a:pPr>
            <a:r>
              <a:rPr lang="en-US" b="1" dirty="0"/>
              <a:t>Increased Bureaucracy:  Staff agrees that there are times where complex applications require additional coordination or review and can increase processing time and effort, beyond more typical or less complex projects.  </a:t>
            </a:r>
          </a:p>
          <a:p>
            <a:pPr defTabSz="924641">
              <a:defRPr/>
            </a:pPr>
            <a:endParaRPr lang="en-US" b="1" dirty="0"/>
          </a:p>
          <a:p>
            <a:pPr defTabSz="924641">
              <a:defRPr/>
            </a:pPr>
            <a:endParaRPr lang="en-US" b="1" dirty="0"/>
          </a:p>
          <a:p>
            <a:pPr defTabSz="924641">
              <a:defRPr/>
            </a:pPr>
            <a:r>
              <a:rPr lang="en-US" b="1" dirty="0"/>
              <a:t>Potential for Overreach: Per statute, DCM utilizes review agencies with authority and expertise within their related field to accomplish the goals of the CAMA/D&amp;F to balance development with the environment and property rights.  </a:t>
            </a:r>
          </a:p>
          <a:p>
            <a:pPr defTabSz="924641">
              <a:defRPr/>
            </a:pPr>
            <a:endParaRPr lang="en-US" b="1" dirty="0"/>
          </a:p>
          <a:p>
            <a:pPr defTabSz="924641">
              <a:defRPr/>
            </a:pPr>
            <a:r>
              <a:rPr lang="en-US" b="1" dirty="0"/>
              <a:t>As an example, while DCM has expertise in coastal management, DCM relies on other agencies with expertise in their areas to fill in knowledge gaps.  For instance, under fishery habitat, areas of cultural significance, or water quality.  As part of the application investigation, DCM does request input from resource agencies with authority and expertise to inform the Division in those areas.</a:t>
            </a:r>
          </a:p>
          <a:p>
            <a:pPr defTabSz="924641">
              <a:defRPr/>
            </a:pPr>
            <a:endParaRPr lang="en-US" b="1" dirty="0"/>
          </a:p>
          <a:p>
            <a:pPr defTabSz="924641">
              <a:defRPr/>
            </a:pPr>
            <a:r>
              <a:rPr lang="en-US" b="1" dirty="0"/>
              <a:t>This can cause conflict with an applicant or agency depending on the issue at hand, and DCM has mediated those events in an attempt to coordinate a balanced outcome.</a:t>
            </a:r>
          </a:p>
        </p:txBody>
      </p:sp>
      <p:sp>
        <p:nvSpPr>
          <p:cNvPr id="4" name="Slide Number Placeholder 3">
            <a:extLst>
              <a:ext uri="{FF2B5EF4-FFF2-40B4-BE49-F238E27FC236}">
                <a16:creationId xmlns:a16="http://schemas.microsoft.com/office/drawing/2014/main" id="{3820759B-1446-6D11-819E-84E54255B650}"/>
              </a:ext>
            </a:extLst>
          </p:cNvPr>
          <p:cNvSpPr>
            <a:spLocks noGrp="1"/>
          </p:cNvSpPr>
          <p:nvPr>
            <p:ph type="sldNum" sz="quarter" idx="10"/>
          </p:nvPr>
        </p:nvSpPr>
        <p:spPr/>
        <p:txBody>
          <a:bodyPr/>
          <a:lstStyle/>
          <a:p>
            <a:fld id="{456C487D-E38B-444A-A8D9-A3853809DE05}" type="slidenum">
              <a:rPr lang="en-US" smtClean="0"/>
              <a:t>3</a:t>
            </a:fld>
            <a:endParaRPr lang="en-US"/>
          </a:p>
        </p:txBody>
      </p:sp>
    </p:spTree>
    <p:extLst>
      <p:ext uri="{BB962C8B-B14F-4D97-AF65-F5344CB8AC3E}">
        <p14:creationId xmlns:p14="http://schemas.microsoft.com/office/powerpoint/2010/main" val="305249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9E95-DAA7-ACE5-0575-3198451C9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E78DB-EAA6-BE28-E9E4-10C7F637E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03E54-3A95-E8AF-7389-46ADE3000B32}"/>
              </a:ext>
            </a:extLst>
          </p:cNvPr>
          <p:cNvSpPr>
            <a:spLocks noGrp="1"/>
          </p:cNvSpPr>
          <p:nvPr>
            <p:ph type="body" idx="1"/>
          </p:nvPr>
        </p:nvSpPr>
        <p:spPr/>
        <p:txBody>
          <a:bodyPr/>
          <a:lstStyle/>
          <a:p>
            <a:pPr defTabSz="924641">
              <a:defRPr/>
            </a:pPr>
            <a:endParaRPr lang="en-US" sz="1800" b="1" dirty="0">
              <a:latin typeface="Arial" panose="020B0604020202020204" pitchFamily="34" charset="0"/>
              <a:ea typeface="MS Mincho" panose="02020609040205080304" pitchFamily="49" charset="-128"/>
            </a:endParaRPr>
          </a:p>
          <a:p>
            <a:pPr defTabSz="924641">
              <a:defRPr/>
            </a:pPr>
            <a:r>
              <a:rPr lang="en-US" b="1" dirty="0"/>
              <a:t>  Summary of the Pros</a:t>
            </a:r>
          </a:p>
          <a:p>
            <a:pPr defTabSz="924641">
              <a:defRPr/>
            </a:pPr>
            <a:r>
              <a:rPr lang="en-US" b="1" dirty="0"/>
              <a:t>	Appreciate the single POC, DCM’s adherence to standards and regulations, coordination efforts, expertise and transparency, all assisting in an efficient process.</a:t>
            </a:r>
          </a:p>
          <a:p>
            <a:pPr defTabSz="924641">
              <a:defRPr/>
            </a:pPr>
            <a:endParaRPr lang="en-US" b="1" dirty="0"/>
          </a:p>
          <a:p>
            <a:pPr defTabSz="924641">
              <a:defRPr/>
            </a:pPr>
            <a:endParaRPr lang="en-US" b="1" dirty="0"/>
          </a:p>
          <a:p>
            <a:pPr defTabSz="924641">
              <a:defRPr/>
            </a:pPr>
            <a:endParaRPr lang="en-US" b="1" dirty="0"/>
          </a:p>
          <a:p>
            <a:pPr defTabSz="924641">
              <a:defRPr/>
            </a:pPr>
            <a:r>
              <a:rPr lang="en-US" b="1" dirty="0"/>
              <a:t>Stakeholders appreciated:</a:t>
            </a:r>
          </a:p>
          <a:p>
            <a:pPr defTabSz="924641">
              <a:defRPr/>
            </a:pPr>
            <a:endParaRPr lang="en-US" b="1" dirty="0"/>
          </a:p>
          <a:p>
            <a:pPr defTabSz="924641">
              <a:defRPr/>
            </a:pPr>
            <a:endParaRPr lang="en-US" b="1" dirty="0"/>
          </a:p>
          <a:p>
            <a:pPr defTabSz="924641">
              <a:defRPr/>
            </a:pPr>
            <a:r>
              <a:rPr lang="en-US" b="1" dirty="0"/>
              <a:t>Streamlined Process: With DCM as the POC, applicants can benefit from staff’s knowledge and expertise to navigate the other permitting agencies process and needs.  Staff work diligently to address needs in a timely basis.  </a:t>
            </a:r>
          </a:p>
          <a:p>
            <a:pPr defTabSz="924641">
              <a:defRPr/>
            </a:pPr>
            <a:endParaRPr lang="en-US" b="1" dirty="0"/>
          </a:p>
          <a:p>
            <a:pPr defTabSz="924641">
              <a:defRPr/>
            </a:pPr>
            <a:endParaRPr lang="en-US" b="1" dirty="0"/>
          </a:p>
          <a:p>
            <a:pPr defTabSz="924641">
              <a:defRPr/>
            </a:pPr>
            <a:r>
              <a:rPr lang="en-US" b="1" dirty="0"/>
              <a:t>Consistent Standards: DCM can ensure that all projects in coastal counties adhere to consistent standards and regulations, promoting environmental protection and equitable development.</a:t>
            </a:r>
          </a:p>
          <a:p>
            <a:pPr defTabSz="924641">
              <a:defRPr/>
            </a:pPr>
            <a:endParaRPr lang="en-US" b="1" dirty="0"/>
          </a:p>
          <a:p>
            <a:pPr defTabSz="924641">
              <a:defRPr/>
            </a:pPr>
            <a:endParaRPr lang="en-US" b="1" dirty="0"/>
          </a:p>
          <a:p>
            <a:pPr defTabSz="924641">
              <a:defRPr/>
            </a:pPr>
            <a:r>
              <a:rPr lang="en-US" b="1" dirty="0"/>
              <a:t>Enhanced Coordination: By acting as a that umbrella POC, DCM can improve coordination among various agencies involved in coastal development, reducing conflicts and delays.</a:t>
            </a:r>
          </a:p>
          <a:p>
            <a:pPr defTabSz="924641">
              <a:defRPr/>
            </a:pPr>
            <a:endParaRPr lang="en-US" b="1" dirty="0"/>
          </a:p>
          <a:p>
            <a:pPr defTabSz="924641">
              <a:defRPr/>
            </a:pPr>
            <a:endParaRPr lang="en-US" b="1" dirty="0"/>
          </a:p>
          <a:p>
            <a:pPr defTabSz="924641">
              <a:defRPr/>
            </a:pPr>
            <a:r>
              <a:rPr lang="en-US" b="1" dirty="0"/>
              <a:t>Increased Efficiency: Staff’s knowledge of other agencies and processes can reduce time and effort through the review process and assist applicant’s understanding of comments and requests.  Staff work to identify and concerns and coordinate as/if appropriate.  </a:t>
            </a:r>
          </a:p>
          <a:p>
            <a:pPr defTabSz="924641">
              <a:defRPr/>
            </a:pPr>
            <a:endParaRPr lang="en-US" b="1" dirty="0"/>
          </a:p>
          <a:p>
            <a:pPr defTabSz="924641">
              <a:defRPr/>
            </a:pPr>
            <a:endParaRPr lang="en-US" b="1" dirty="0"/>
          </a:p>
          <a:p>
            <a:pPr defTabSz="924641">
              <a:defRPr/>
            </a:pPr>
            <a:r>
              <a:rPr lang="en-US" b="1" dirty="0"/>
              <a:t>Public Involvement: DCM can facilitate public input into the permitting process, ensuring that community concerns are addressed and promoting transparency.</a:t>
            </a:r>
          </a:p>
        </p:txBody>
      </p:sp>
      <p:sp>
        <p:nvSpPr>
          <p:cNvPr id="4" name="Slide Number Placeholder 3">
            <a:extLst>
              <a:ext uri="{FF2B5EF4-FFF2-40B4-BE49-F238E27FC236}">
                <a16:creationId xmlns:a16="http://schemas.microsoft.com/office/drawing/2014/main" id="{C4D046DF-83B6-E0BB-5666-A94D6B97E0E1}"/>
              </a:ext>
            </a:extLst>
          </p:cNvPr>
          <p:cNvSpPr>
            <a:spLocks noGrp="1"/>
          </p:cNvSpPr>
          <p:nvPr>
            <p:ph type="sldNum" sz="quarter" idx="10"/>
          </p:nvPr>
        </p:nvSpPr>
        <p:spPr/>
        <p:txBody>
          <a:bodyPr/>
          <a:lstStyle/>
          <a:p>
            <a:fld id="{456C487D-E38B-444A-A8D9-A3853809DE05}" type="slidenum">
              <a:rPr lang="en-US" smtClean="0"/>
              <a:t>4</a:t>
            </a:fld>
            <a:endParaRPr lang="en-US"/>
          </a:p>
        </p:txBody>
      </p:sp>
    </p:spTree>
    <p:extLst>
      <p:ext uri="{BB962C8B-B14F-4D97-AF65-F5344CB8AC3E}">
        <p14:creationId xmlns:p14="http://schemas.microsoft.com/office/powerpoint/2010/main" val="161211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42B11-BAF4-0C07-2FE8-80D2FF18E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4FEE4-AC72-DF24-ABF1-D8307AD0C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59EA2-55B3-E0CA-19D2-4F99402671AD}"/>
              </a:ext>
            </a:extLst>
          </p:cNvPr>
          <p:cNvSpPr>
            <a:spLocks noGrp="1"/>
          </p:cNvSpPr>
          <p:nvPr>
            <p:ph type="body" idx="1"/>
          </p:nvPr>
        </p:nvSpPr>
        <p:spPr/>
        <p:txBody>
          <a:bodyPr/>
          <a:lstStyle/>
          <a:p>
            <a:r>
              <a:rPr lang="en-US" b="1" dirty="0">
                <a:latin typeface="Cambria" panose="02040503050406030204" pitchFamily="18" charset="0"/>
                <a:ea typeface="MS Mincho" panose="02020609040205080304" pitchFamily="49" charset="-128"/>
                <a:cs typeface="Times New Roman" panose="02020603050405020304" pitchFamily="18" charset="0"/>
              </a:rPr>
              <a:t>During the August CRC meeting staff presented benefits of the umbrella process, which aligns with many of the Pros provided in the stakeholder response.</a:t>
            </a:r>
          </a:p>
          <a:p>
            <a:endParaRPr lang="en-US" b="1" dirty="0">
              <a:latin typeface="Cambria" panose="02040503050406030204" pitchFamily="18" charset="0"/>
              <a:ea typeface="MS Mincho" panose="02020609040205080304" pitchFamily="49" charset="-128"/>
              <a:cs typeface="Times New Roman" panose="02020603050405020304" pitchFamily="18" charset="0"/>
            </a:endParaRPr>
          </a:p>
          <a:p>
            <a:endParaRPr lang="en-US" b="1" dirty="0">
              <a:latin typeface="Cambria" panose="02040503050406030204" pitchFamily="18" charset="0"/>
              <a:ea typeface="MS Mincho" panose="02020609040205080304" pitchFamily="49" charset="-128"/>
              <a:cs typeface="Times New Roman" panose="02020603050405020304" pitchFamily="18" charset="0"/>
            </a:endParaRPr>
          </a:p>
          <a:p>
            <a:endParaRPr lang="en-US" b="1" dirty="0">
              <a:latin typeface="Cambria" panose="02040503050406030204" pitchFamily="18" charset="0"/>
              <a:ea typeface="MS Mincho" panose="02020609040205080304" pitchFamily="49" charset="-128"/>
              <a:cs typeface="Times New Roman" panose="02020603050405020304" pitchFamily="18" charset="0"/>
            </a:endParaRPr>
          </a:p>
          <a:p>
            <a:endParaRPr lang="en-US" b="1" dirty="0">
              <a:latin typeface="Cambria" panose="02040503050406030204" pitchFamily="18" charset="0"/>
              <a:ea typeface="MS Mincho" panose="02020609040205080304" pitchFamily="49" charset="-128"/>
              <a:cs typeface="Times New Roman" panose="02020603050405020304" pitchFamily="18" charset="0"/>
            </a:endParaRPr>
          </a:p>
          <a:p>
            <a:endParaRPr lang="en-US" b="1" dirty="0">
              <a:latin typeface="Cambria" panose="02040503050406030204" pitchFamily="18" charset="0"/>
              <a:ea typeface="MS Mincho" panose="02020609040205080304" pitchFamily="49" charset="-128"/>
              <a:cs typeface="Times New Roman" panose="02020603050405020304" pitchFamily="18" charset="0"/>
            </a:endParaRPr>
          </a:p>
          <a:p>
            <a:endParaRPr lang="en-US" b="1" dirty="0">
              <a:latin typeface="Cambria" panose="02040503050406030204" pitchFamily="18" charset="0"/>
              <a:ea typeface="MS Mincho" panose="02020609040205080304" pitchFamily="49" charset="-128"/>
              <a:cs typeface="Times New Roman" panose="02020603050405020304" pitchFamily="18" charset="0"/>
            </a:endParaRPr>
          </a:p>
          <a:p>
            <a:endParaRPr lang="en-US" b="1" dirty="0">
              <a:latin typeface="Cambria" panose="02040503050406030204" pitchFamily="18" charset="0"/>
              <a:ea typeface="MS Mincho" panose="02020609040205080304" pitchFamily="49" charset="-128"/>
              <a:cs typeface="Times New Roman" panose="02020603050405020304" pitchFamily="18" charset="0"/>
            </a:endParaRPr>
          </a:p>
          <a:p>
            <a:r>
              <a:rPr lang="en-US" b="1" dirty="0">
                <a:latin typeface="Cambria" panose="02040503050406030204" pitchFamily="18" charset="0"/>
                <a:ea typeface="MS Mincho" panose="02020609040205080304" pitchFamily="49" charset="-128"/>
                <a:cs typeface="Times New Roman" panose="02020603050405020304" pitchFamily="18" charset="0"/>
              </a:rPr>
              <a:t>The umbrella process provides the applicant with a single regulatory POC with the CAMA/D&amp;F application serving as the DWR 401 and USACE Section 10/404 permit for the USACE.</a:t>
            </a:r>
          </a:p>
          <a:p>
            <a:endParaRPr lang="en-US" b="1"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r>
              <a:rPr lang="en-US" b="1"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Under this process the application and public comment notice satisfies the DWR and USACE requirements and can serve as a joint permit fee for those applications requiring DWR IWQC.</a:t>
            </a:r>
          </a:p>
          <a:p>
            <a:endParaRPr lang="en-US" b="1"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endParaRPr lang="en-US" b="1" dirty="0">
              <a:solidFill>
                <a:srgbClr val="000000"/>
              </a:solidFill>
              <a:latin typeface="Times New Roman" panose="02020603050405020304" pitchFamily="18" charset="0"/>
              <a:ea typeface="Times New Roman" panose="02020603050405020304" pitchFamily="18" charset="0"/>
            </a:endParaRPr>
          </a:p>
          <a:p>
            <a:pPr defTabSz="924641" eaLnBrk="0" fontAlgn="base" hangingPunct="0">
              <a:spcBef>
                <a:spcPct val="30000"/>
              </a:spcBef>
              <a:spcAft>
                <a:spcPct val="0"/>
              </a:spcAft>
              <a:defRPr/>
            </a:pPr>
            <a:endParaRPr lang="en-US" b="1" dirty="0">
              <a:solidFill>
                <a:srgbClr val="000000"/>
              </a:solidFill>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0750323-341E-F8B6-ABE9-0E613C676195}"/>
              </a:ext>
            </a:extLst>
          </p:cNvPr>
          <p:cNvSpPr>
            <a:spLocks noGrp="1"/>
          </p:cNvSpPr>
          <p:nvPr>
            <p:ph type="sldNum" sz="quarter" idx="10"/>
          </p:nvPr>
        </p:nvSpPr>
        <p:spPr/>
        <p:txBody>
          <a:bodyPr/>
          <a:lstStyle/>
          <a:p>
            <a:fld id="{456C487D-E38B-444A-A8D9-A3853809DE05}" type="slidenum">
              <a:rPr lang="en-US" smtClean="0"/>
              <a:t>5</a:t>
            </a:fld>
            <a:endParaRPr lang="en-US"/>
          </a:p>
        </p:txBody>
      </p:sp>
    </p:spTree>
    <p:extLst>
      <p:ext uri="{BB962C8B-B14F-4D97-AF65-F5344CB8AC3E}">
        <p14:creationId xmlns:p14="http://schemas.microsoft.com/office/powerpoint/2010/main" val="388839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831F0-1288-3E9F-1BFA-A3EDD0023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9E26C-76A4-024D-3E1E-503BEFD19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6FAE0-37A5-C9F0-D321-74920175EB20}"/>
              </a:ext>
            </a:extLst>
          </p:cNvPr>
          <p:cNvSpPr>
            <a:spLocks noGrp="1"/>
          </p:cNvSpPr>
          <p:nvPr>
            <p:ph type="body" idx="1"/>
          </p:nvPr>
        </p:nvSpPr>
        <p:spPr/>
        <p:txBody>
          <a:bodyPr/>
          <a:lstStyle/>
          <a:p>
            <a:pPr defTabSz="924641">
              <a:defRPr/>
            </a:pPr>
            <a:r>
              <a:rPr lang="en-US" sz="1800" b="1" dirty="0">
                <a:latin typeface="Arial" panose="020B0604020202020204" pitchFamily="34" charset="0"/>
                <a:ea typeface="MS Mincho" panose="02020609040205080304" pitchFamily="49" charset="-128"/>
              </a:rPr>
              <a:t>Next are the stakeholder recommendations.  Each Recommendation had subsections.  For each of these I thought to provide processes that staff have been using to address these topics </a:t>
            </a:r>
            <a:r>
              <a:rPr lang="en-US" sz="1800" b="1">
                <a:latin typeface="Arial" panose="020B0604020202020204" pitchFamily="34" charset="0"/>
                <a:ea typeface="MS Mincho" panose="02020609040205080304" pitchFamily="49" charset="-128"/>
              </a:rPr>
              <a:t>both currently and </a:t>
            </a:r>
            <a:r>
              <a:rPr lang="en-US" sz="1800" b="1" dirty="0">
                <a:latin typeface="Arial" panose="020B0604020202020204" pitchFamily="34" charset="0"/>
                <a:ea typeface="MS Mincho" panose="02020609040205080304" pitchFamily="49" charset="-128"/>
              </a:rPr>
              <a:t>possible ideas moving forward.</a:t>
            </a:r>
          </a:p>
          <a:p>
            <a:pPr defTabSz="924641">
              <a:defRPr/>
            </a:pPr>
            <a:endParaRPr lang="en-US" sz="1800" b="1" dirty="0">
              <a:latin typeface="Arial" panose="020B0604020202020204" pitchFamily="34" charset="0"/>
              <a:ea typeface="MS Mincho" panose="02020609040205080304" pitchFamily="49" charset="-128"/>
            </a:endParaRPr>
          </a:p>
          <a:p>
            <a:pPr defTabSz="924641">
              <a:defRPr/>
            </a:pPr>
            <a:endParaRPr lang="en-US" sz="1800" b="1" dirty="0">
              <a:latin typeface="Arial" panose="020B0604020202020204" pitchFamily="34" charset="0"/>
              <a:ea typeface="MS Mincho" panose="02020609040205080304" pitchFamily="49" charset="-128"/>
            </a:endParaRPr>
          </a:p>
          <a:p>
            <a:pPr marL="228600" indent="-228600" defTabSz="924641">
              <a:buAutoNum type="arabicPeriod"/>
              <a:defRPr/>
            </a:pPr>
            <a:r>
              <a:rPr lang="en-US" b="1" dirty="0"/>
              <a:t>Old vs new</a:t>
            </a:r>
          </a:p>
          <a:p>
            <a:pPr marL="685800" lvl="1" indent="-228600" defTabSz="924641">
              <a:buAutoNum type="arabicPeriod"/>
              <a:defRPr/>
            </a:pPr>
            <a:r>
              <a:rPr lang="en-US" b="1" dirty="0"/>
              <a:t>Paper application with paper filing that relied on the US mail system to circulate applications</a:t>
            </a:r>
          </a:p>
          <a:p>
            <a:pPr marL="685800" lvl="1" indent="-228600" defTabSz="924641">
              <a:buAutoNum type="arabicPeriod"/>
              <a:defRPr/>
            </a:pPr>
            <a:r>
              <a:rPr lang="en-US" b="1" dirty="0"/>
              <a:t>ePermit fully online with immediate access to data across all offices and agencies</a:t>
            </a:r>
          </a:p>
          <a:p>
            <a:pPr marL="685800" lvl="1" indent="-228600" defTabSz="924641">
              <a:buAutoNum type="arabicPeriod"/>
              <a:defRPr/>
            </a:pPr>
            <a:endParaRPr lang="en-US" b="1" dirty="0"/>
          </a:p>
          <a:p>
            <a:pPr marL="228600" indent="-228600" defTabSz="924641">
              <a:buAutoNum type="arabicPeriod"/>
              <a:defRPr/>
            </a:pPr>
            <a:endParaRPr lang="en-US" b="1" dirty="0"/>
          </a:p>
          <a:p>
            <a:pPr marL="228600" indent="-228600" defTabSz="924641">
              <a:buAutoNum type="arabicPeriod"/>
              <a:defRPr/>
            </a:pPr>
            <a:r>
              <a:rPr lang="en-US" b="1" dirty="0"/>
              <a:t>Since the introduction of the ePermit system, staff has used stakeholder comments and feedback and have incorporated it onto updates.  As an example, the GP Development Activities have been revised into a table format after feedback from applicants on the MP application and will be implemented on the MP application next.</a:t>
            </a:r>
          </a:p>
          <a:p>
            <a:pPr marL="228600" indent="-228600" defTabSz="924641">
              <a:buAutoNum type="arabicPeriod"/>
              <a:defRPr/>
            </a:pPr>
            <a:endParaRPr lang="en-US" b="1" dirty="0"/>
          </a:p>
          <a:p>
            <a:pPr marL="0" indent="0" defTabSz="924641">
              <a:buNone/>
              <a:defRPr/>
            </a:pPr>
            <a:r>
              <a:rPr lang="en-US" b="1" dirty="0"/>
              <a:t>3.   Staff provide the accepted as complete date and 75-day date to the applicant.  As this date nears staff coordinates with the applicant to review the status and options if any outstanding agencies can affect the permit decision.  </a:t>
            </a:r>
          </a:p>
          <a:p>
            <a:pPr marL="0" indent="0" defTabSz="924641">
              <a:buNone/>
              <a:defRPr/>
            </a:pPr>
            <a:endParaRPr lang="en-US" b="1" dirty="0"/>
          </a:p>
          <a:p>
            <a:pPr marL="0" indent="0" defTabSz="924641">
              <a:buNone/>
              <a:defRPr/>
            </a:pPr>
            <a:endParaRPr lang="en-US" b="1" dirty="0"/>
          </a:p>
          <a:p>
            <a:pPr marL="0" indent="0" defTabSz="924641">
              <a:buNone/>
              <a:defRPr/>
            </a:pPr>
            <a:r>
              <a:rPr lang="en-US" b="1" dirty="0"/>
              <a:t>ePermit program is an excellent example of a large-scale program what uses feedback to improve effectiveness and efficiency.  And we will continue to make improvements when possible.</a:t>
            </a:r>
          </a:p>
        </p:txBody>
      </p:sp>
      <p:sp>
        <p:nvSpPr>
          <p:cNvPr id="4" name="Slide Number Placeholder 3">
            <a:extLst>
              <a:ext uri="{FF2B5EF4-FFF2-40B4-BE49-F238E27FC236}">
                <a16:creationId xmlns:a16="http://schemas.microsoft.com/office/drawing/2014/main" id="{73A98E4D-9C6B-FF08-4E7B-E94568484E71}"/>
              </a:ext>
            </a:extLst>
          </p:cNvPr>
          <p:cNvSpPr>
            <a:spLocks noGrp="1"/>
          </p:cNvSpPr>
          <p:nvPr>
            <p:ph type="sldNum" sz="quarter" idx="10"/>
          </p:nvPr>
        </p:nvSpPr>
        <p:spPr/>
        <p:txBody>
          <a:bodyPr/>
          <a:lstStyle/>
          <a:p>
            <a:fld id="{456C487D-E38B-444A-A8D9-A3853809DE05}" type="slidenum">
              <a:rPr lang="en-US" smtClean="0"/>
              <a:t>6</a:t>
            </a:fld>
            <a:endParaRPr lang="en-US"/>
          </a:p>
        </p:txBody>
      </p:sp>
    </p:spTree>
    <p:extLst>
      <p:ext uri="{BB962C8B-B14F-4D97-AF65-F5344CB8AC3E}">
        <p14:creationId xmlns:p14="http://schemas.microsoft.com/office/powerpoint/2010/main" val="223671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9DA93-6359-D073-00CE-8531C38E4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9CA01-56EA-9505-55EB-C06525D22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0C01B-D301-933B-8DBB-5E0DFA623DC1}"/>
              </a:ext>
            </a:extLst>
          </p:cNvPr>
          <p:cNvSpPr>
            <a:spLocks noGrp="1"/>
          </p:cNvSpPr>
          <p:nvPr>
            <p:ph type="body" idx="1"/>
          </p:nvPr>
        </p:nvSpPr>
        <p:spPr/>
        <p:txBody>
          <a:bodyPr/>
          <a:lstStyle/>
          <a:p>
            <a:pPr defTabSz="924641">
              <a:defRPr/>
            </a:pPr>
            <a:r>
              <a:rPr lang="en-US" sz="1800" b="1" dirty="0">
                <a:latin typeface="Arial" panose="020B0604020202020204" pitchFamily="34" charset="0"/>
                <a:ea typeface="MS Mincho" panose="02020609040205080304" pitchFamily="49" charset="-128"/>
              </a:rPr>
              <a:t>1.  </a:t>
            </a:r>
            <a:r>
              <a:rPr lang="en-US" b="1" dirty="0"/>
              <a:t>DCM works closely with other permitting agencies, like DWR and USACE to address any efficiencies in the umbrella process and make necessary changes when applicable.   </a:t>
            </a:r>
          </a:p>
          <a:p>
            <a:pPr marL="228600" indent="-228600" defTabSz="924641">
              <a:buAutoNum type="arabicPeriod" startAt="2"/>
              <a:defRPr/>
            </a:pPr>
            <a:endParaRPr lang="en-US" b="1" dirty="0"/>
          </a:p>
          <a:p>
            <a:pPr marL="228600" indent="-228600" defTabSz="924641">
              <a:buAutoNum type="arabicPeriod" startAt="2"/>
              <a:defRPr/>
            </a:pPr>
            <a:endParaRPr lang="en-US" b="1" dirty="0"/>
          </a:p>
          <a:p>
            <a:pPr marL="228600" indent="-228600" defTabSz="924641">
              <a:buAutoNum type="arabicPeriod" startAt="2"/>
              <a:defRPr/>
            </a:pPr>
            <a:r>
              <a:rPr lang="en-US" b="1" dirty="0"/>
              <a:t>With the US Army Corps, the RGP known as the 291 utilizes the CAMA/D&amp;F application as the federal permit and public notice.  With DWR, under Executive Order 15 in 2001, DCM has created a framework for CAMA/D&amp;F applications to be reviewed, along with the public notice and joint permit fee when applicable, to streamline the process and reduce duplication of effort and additional financial costs.</a:t>
            </a:r>
          </a:p>
          <a:p>
            <a:pPr marL="228600" indent="-228600" defTabSz="924641">
              <a:buAutoNum type="arabicPeriod" startAt="2"/>
              <a:defRPr/>
            </a:pPr>
            <a:endParaRPr lang="en-US" b="1" dirty="0"/>
          </a:p>
          <a:p>
            <a:pPr marL="0" indent="0" defTabSz="924641">
              <a:buNone/>
              <a:defRPr/>
            </a:pPr>
            <a:r>
              <a:rPr lang="en-US" b="1" dirty="0"/>
              <a:t>DCM offers a pre-submittal scoping meeting for the applicant to present their project to resource agencies to solicit feedback.  These meetings are not mandatory or required by rule or statute, but are offered to reduce potential resource and rule consistency issues prior to application submittal.</a:t>
            </a:r>
          </a:p>
          <a:p>
            <a:pPr marL="0" indent="0" defTabSz="924641">
              <a:buNone/>
              <a:defRPr/>
            </a:pPr>
            <a:endParaRPr lang="en-US" b="1" dirty="0"/>
          </a:p>
          <a:p>
            <a:pPr marL="0" indent="0" defTabSz="924641">
              <a:buNone/>
              <a:defRPr/>
            </a:pPr>
            <a:endParaRPr lang="en-US" b="1" dirty="0"/>
          </a:p>
          <a:p>
            <a:pPr marL="0" indent="0" defTabSz="924641">
              <a:buNone/>
              <a:defRPr/>
            </a:pPr>
            <a:r>
              <a:rPr lang="en-US" b="1" dirty="0"/>
              <a:t>3.   The ePermit system includes an agency portal that houses all agency comments and project files, so agencies can review past projects and associated documentation.  Resource data developed by agencies under their authority that may be used for application review, such as federal setbacks, PNA, SAV or water quality delineations are available online or through requests to individual agencies. As a caveat, the N.C. Department of Natural and Cultural Resources (DNCR) does not publish their archaeological datasets due to concerns with potential for that data to be used for artifact hunting or removal. The NC DNCR is available to assist applicants or landowners upon request.</a:t>
            </a:r>
          </a:p>
          <a:p>
            <a:pPr marL="228600" indent="-228600" defTabSz="924641">
              <a:buAutoNum type="arabicPeriod"/>
              <a:defRPr/>
            </a:pPr>
            <a:endParaRPr lang="en-US" b="1" dirty="0"/>
          </a:p>
        </p:txBody>
      </p:sp>
      <p:sp>
        <p:nvSpPr>
          <p:cNvPr id="4" name="Slide Number Placeholder 3">
            <a:extLst>
              <a:ext uri="{FF2B5EF4-FFF2-40B4-BE49-F238E27FC236}">
                <a16:creationId xmlns:a16="http://schemas.microsoft.com/office/drawing/2014/main" id="{7AFC93C3-2901-F7F2-A636-76B4CFCB8458}"/>
              </a:ext>
            </a:extLst>
          </p:cNvPr>
          <p:cNvSpPr>
            <a:spLocks noGrp="1"/>
          </p:cNvSpPr>
          <p:nvPr>
            <p:ph type="sldNum" sz="quarter" idx="10"/>
          </p:nvPr>
        </p:nvSpPr>
        <p:spPr/>
        <p:txBody>
          <a:bodyPr/>
          <a:lstStyle/>
          <a:p>
            <a:fld id="{456C487D-E38B-444A-A8D9-A3853809DE05}" type="slidenum">
              <a:rPr lang="en-US" smtClean="0"/>
              <a:t>7</a:t>
            </a:fld>
            <a:endParaRPr lang="en-US"/>
          </a:p>
        </p:txBody>
      </p:sp>
    </p:spTree>
    <p:extLst>
      <p:ext uri="{BB962C8B-B14F-4D97-AF65-F5344CB8AC3E}">
        <p14:creationId xmlns:p14="http://schemas.microsoft.com/office/powerpoint/2010/main" val="388240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C3AC7-1ADF-9C7E-5D0F-18823EC9C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AAE60-8B5B-0F37-FC3C-957647FEF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BC5E2-3E54-F873-3CDE-F10710E0CA3E}"/>
              </a:ext>
            </a:extLst>
          </p:cNvPr>
          <p:cNvSpPr>
            <a:spLocks noGrp="1"/>
          </p:cNvSpPr>
          <p:nvPr>
            <p:ph type="body" idx="1"/>
          </p:nvPr>
        </p:nvSpPr>
        <p:spPr/>
        <p:txBody>
          <a:bodyPr/>
          <a:lstStyle/>
          <a:p>
            <a:pPr defTabSz="924641">
              <a:defRPr/>
            </a:pPr>
            <a:endParaRPr lang="en-US" sz="1800" b="1" dirty="0">
              <a:latin typeface="Arial" panose="020B0604020202020204" pitchFamily="34" charset="0"/>
              <a:ea typeface="MS Mincho" panose="02020609040205080304" pitchFamily="49" charset="-128"/>
            </a:endParaRPr>
          </a:p>
          <a:p>
            <a:pPr marL="228600" indent="-228600" defTabSz="924641">
              <a:buAutoNum type="arabicPeriod"/>
              <a:defRPr/>
            </a:pPr>
            <a:endParaRPr lang="en-US" b="1" dirty="0"/>
          </a:p>
          <a:p>
            <a:pPr marL="0" indent="0" defTabSz="924641">
              <a:buNone/>
              <a:defRPr/>
            </a:pPr>
            <a:r>
              <a:rPr lang="en-US" b="1" dirty="0"/>
              <a:t>1.  DCM does ongoing staff training on the ePermit system, participate in a variety of in-house training and meetings by program and higher-level meetings such as weekly regulatory staff meetings. DCM coordinates quarterly Coastal Habitat Protection Plan (CHPP) interagency meetings that focus on permitting and using the ePermitting day-to-day holds regional Local Permit Officer (LPO) trainings to provide comprehensive training to new and experienced LPOs. Staff will continue use these avenues and continue to look for options and methods to increase staff and LPO training and remain open to any ideas to accomplish this.</a:t>
            </a:r>
          </a:p>
          <a:p>
            <a:pPr marL="0" indent="0" defTabSz="924641">
              <a:buNone/>
              <a:defRPr/>
            </a:pPr>
            <a:endParaRPr lang="en-US" b="1" dirty="0"/>
          </a:p>
          <a:p>
            <a:pPr marL="0" indent="0" defTabSz="924641">
              <a:buNone/>
              <a:defRPr/>
            </a:pPr>
            <a:r>
              <a:rPr lang="en-US" b="1" dirty="0"/>
              <a:t>2.   With the workload and nature of the jobs, training for new staff is typically done in the field as the day-to-day is the best training. Despite recent increased turnover and the time required to train new staff, DCM makes every effort to meet statutory deadlines, maintain consistent across the program, and provide the best possible customer service to the public. DCM will continue to look for ways to improve and provide training and development opportunities.</a:t>
            </a:r>
          </a:p>
          <a:p>
            <a:pPr marL="0" indent="0" defTabSz="924641">
              <a:buNone/>
              <a:defRPr/>
            </a:pPr>
            <a:endParaRPr lang="en-US" b="1" dirty="0"/>
          </a:p>
          <a:p>
            <a:pPr marL="0" indent="0" defTabSz="924641">
              <a:buNone/>
              <a:defRPr/>
            </a:pPr>
            <a:endParaRPr lang="en-US" b="1" dirty="0"/>
          </a:p>
          <a:p>
            <a:pPr marL="0" indent="0" defTabSz="924641">
              <a:buNone/>
              <a:defRPr/>
            </a:pPr>
            <a:r>
              <a:rPr lang="en-US" b="1" dirty="0"/>
              <a:t>The current makeup of the Division’s Regulatory Section includes:</a:t>
            </a:r>
          </a:p>
          <a:p>
            <a:pPr marL="0" indent="0" defTabSz="924641">
              <a:buNone/>
              <a:defRPr/>
            </a:pPr>
            <a:endParaRPr lang="en-US" b="1" dirty="0"/>
          </a:p>
          <a:p>
            <a:pPr marL="0" indent="0" defTabSz="924641">
              <a:buNone/>
              <a:defRPr/>
            </a:pPr>
            <a:endParaRPr lang="en-US" b="1" dirty="0"/>
          </a:p>
          <a:p>
            <a:pPr marL="0" indent="0" defTabSz="924641">
              <a:buNone/>
              <a:defRPr/>
            </a:pPr>
            <a:r>
              <a:rPr lang="en-US" b="1" dirty="0"/>
              <a:t>1 MP Coordinator, 2 Asst. MP Coordinators, the Beach and Inlet Management Coordinator and 3 DOT staff.</a:t>
            </a:r>
          </a:p>
          <a:p>
            <a:pPr marL="0" indent="0" defTabSz="924641">
              <a:buNone/>
              <a:defRPr/>
            </a:pPr>
            <a:endParaRPr lang="en-US" b="1" dirty="0"/>
          </a:p>
          <a:p>
            <a:pPr marL="0" indent="0" defTabSz="924641">
              <a:buNone/>
              <a:defRPr/>
            </a:pPr>
            <a:r>
              <a:rPr lang="en-US" b="1" dirty="0"/>
              <a:t>	150 MPs, 70 modifications and 60 renewal/TX per year</a:t>
            </a:r>
          </a:p>
          <a:p>
            <a:pPr marL="0" indent="0" defTabSz="924641">
              <a:buNone/>
              <a:defRPr/>
            </a:pPr>
            <a:endParaRPr lang="en-US" b="1" dirty="0"/>
          </a:p>
          <a:p>
            <a:pPr marL="0" indent="0" defTabSz="924641">
              <a:buNone/>
              <a:defRPr/>
            </a:pPr>
            <a:r>
              <a:rPr lang="en-US" b="1" dirty="0"/>
              <a:t>4 DMs, 16FRs over 4 offices</a:t>
            </a:r>
          </a:p>
          <a:p>
            <a:pPr marL="0" indent="0" defTabSz="924641">
              <a:buNone/>
              <a:defRPr/>
            </a:pPr>
            <a:endParaRPr lang="en-US" b="1" dirty="0"/>
          </a:p>
          <a:p>
            <a:pPr marL="0" indent="0" defTabSz="924641">
              <a:buNone/>
              <a:defRPr/>
            </a:pPr>
            <a:r>
              <a:rPr lang="en-US" b="1" dirty="0"/>
              <a:t>	2,500 GPs, 1,450 Minors and approximately 3,800-4,000 site visits per year.</a:t>
            </a:r>
          </a:p>
        </p:txBody>
      </p:sp>
      <p:sp>
        <p:nvSpPr>
          <p:cNvPr id="4" name="Slide Number Placeholder 3">
            <a:extLst>
              <a:ext uri="{FF2B5EF4-FFF2-40B4-BE49-F238E27FC236}">
                <a16:creationId xmlns:a16="http://schemas.microsoft.com/office/drawing/2014/main" id="{9E1FD7AC-1D4A-7A97-B524-B4AFAF786178}"/>
              </a:ext>
            </a:extLst>
          </p:cNvPr>
          <p:cNvSpPr>
            <a:spLocks noGrp="1"/>
          </p:cNvSpPr>
          <p:nvPr>
            <p:ph type="sldNum" sz="quarter" idx="10"/>
          </p:nvPr>
        </p:nvSpPr>
        <p:spPr/>
        <p:txBody>
          <a:bodyPr/>
          <a:lstStyle/>
          <a:p>
            <a:fld id="{456C487D-E38B-444A-A8D9-A3853809DE05}" type="slidenum">
              <a:rPr lang="en-US" smtClean="0"/>
              <a:t>8</a:t>
            </a:fld>
            <a:endParaRPr lang="en-US"/>
          </a:p>
        </p:txBody>
      </p:sp>
    </p:spTree>
    <p:extLst>
      <p:ext uri="{BB962C8B-B14F-4D97-AF65-F5344CB8AC3E}">
        <p14:creationId xmlns:p14="http://schemas.microsoft.com/office/powerpoint/2010/main" val="396881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C51D8-2445-42AC-0B89-47BF2DAC4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059E1-FD46-B970-5331-998FD7200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CD43E-E773-C358-AC6F-9644C1845648}"/>
              </a:ext>
            </a:extLst>
          </p:cNvPr>
          <p:cNvSpPr>
            <a:spLocks noGrp="1"/>
          </p:cNvSpPr>
          <p:nvPr>
            <p:ph type="body" idx="1"/>
          </p:nvPr>
        </p:nvSpPr>
        <p:spPr/>
        <p:txBody>
          <a:bodyPr/>
          <a:lstStyle/>
          <a:p>
            <a:pPr marL="0" indent="0" defTabSz="924641">
              <a:buNone/>
              <a:defRPr/>
            </a:pPr>
            <a:endParaRPr lang="en-US" b="1" dirty="0"/>
          </a:p>
          <a:p>
            <a:pPr marL="228600" indent="-228600" defTabSz="924641">
              <a:buAutoNum type="arabicPeriod"/>
              <a:defRPr/>
            </a:pPr>
            <a:r>
              <a:rPr lang="en-US" b="1" dirty="0"/>
              <a:t>DCM prioritizes excellent customer service and will be available to answer any questions the public or applicants have. Our public presence in the field and transparent contact information make staff available to serve the public. Provided there are no unforeseen issues, staff return correspondence within a day on average. </a:t>
            </a:r>
          </a:p>
          <a:p>
            <a:pPr marL="228600" indent="-228600" defTabSz="924641">
              <a:buAutoNum type="arabicPeriod"/>
              <a:defRPr/>
            </a:pPr>
            <a:endParaRPr lang="en-US" b="1" dirty="0"/>
          </a:p>
          <a:p>
            <a:pPr marL="228600" indent="-228600" defTabSz="924641">
              <a:buAutoNum type="arabicPeriod"/>
              <a:defRPr/>
            </a:pPr>
            <a:r>
              <a:rPr lang="en-US" b="1" dirty="0"/>
              <a:t>In looking at this feedback staff thought an option to better solicit customer service feedback staff are looking into inserting a link to provide feedback in our email signatures to provide the public. </a:t>
            </a:r>
          </a:p>
          <a:p>
            <a:pPr marL="0" indent="0" defTabSz="924641">
              <a:buNone/>
              <a:defRPr/>
            </a:pPr>
            <a:endParaRPr lang="en-US" b="1" dirty="0"/>
          </a:p>
          <a:p>
            <a:pPr marL="0" indent="0" defTabSz="924641">
              <a:buNone/>
              <a:defRPr/>
            </a:pPr>
            <a:r>
              <a:rPr lang="en-US" b="1" dirty="0"/>
              <a:t>     The public can contact staff directly at any time with comments, concerns and questions, and public comment times at CRC meetings provide another avenue for public input.</a:t>
            </a:r>
          </a:p>
          <a:p>
            <a:pPr marL="0" indent="0" defTabSz="924641">
              <a:buNone/>
              <a:defRPr/>
            </a:pPr>
            <a:endParaRPr lang="en-US" b="1" dirty="0"/>
          </a:p>
          <a:p>
            <a:pPr marL="0" indent="0" defTabSz="924641">
              <a:buNone/>
              <a:defRPr/>
            </a:pPr>
            <a:r>
              <a:rPr lang="en-US" b="1" dirty="0"/>
              <a:t>3.  The ePermit portal has a public section that allows the public to find their field representative and submit compliance concerns. Additional platforms and related web services will require DEQ assistance, as DCM does not have dedicated IT staff.</a:t>
            </a:r>
          </a:p>
          <a:p>
            <a:pPr marL="0" indent="0" defTabSz="924641">
              <a:buNone/>
              <a:defRPr/>
            </a:pPr>
            <a:endParaRPr lang="en-US" b="1" dirty="0"/>
          </a:p>
        </p:txBody>
      </p:sp>
      <p:sp>
        <p:nvSpPr>
          <p:cNvPr id="4" name="Slide Number Placeholder 3">
            <a:extLst>
              <a:ext uri="{FF2B5EF4-FFF2-40B4-BE49-F238E27FC236}">
                <a16:creationId xmlns:a16="http://schemas.microsoft.com/office/drawing/2014/main" id="{34504D28-FCD6-A09A-B74E-CB50B694E289}"/>
              </a:ext>
            </a:extLst>
          </p:cNvPr>
          <p:cNvSpPr>
            <a:spLocks noGrp="1"/>
          </p:cNvSpPr>
          <p:nvPr>
            <p:ph type="sldNum" sz="quarter" idx="10"/>
          </p:nvPr>
        </p:nvSpPr>
        <p:spPr/>
        <p:txBody>
          <a:bodyPr/>
          <a:lstStyle/>
          <a:p>
            <a:fld id="{456C487D-E38B-444A-A8D9-A3853809DE05}" type="slidenum">
              <a:rPr lang="en-US" smtClean="0"/>
              <a:t>9</a:t>
            </a:fld>
            <a:endParaRPr lang="en-US"/>
          </a:p>
        </p:txBody>
      </p:sp>
    </p:spTree>
    <p:extLst>
      <p:ext uri="{BB962C8B-B14F-4D97-AF65-F5344CB8AC3E}">
        <p14:creationId xmlns:p14="http://schemas.microsoft.com/office/powerpoint/2010/main" val="25999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68772"/>
          <a:stretch/>
        </p:blipFill>
        <p:spPr>
          <a:xfrm>
            <a:off x="0" y="4716378"/>
            <a:ext cx="12192000" cy="2141621"/>
          </a:xfrm>
          <a:prstGeom prst="rect">
            <a:avLst/>
          </a:prstGeom>
        </p:spPr>
      </p:pic>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66784"/>
          <a:stretch/>
        </p:blipFill>
        <p:spPr>
          <a:xfrm>
            <a:off x="0" y="0"/>
            <a:ext cx="12192000" cy="2277979"/>
          </a:xfrm>
          <a:prstGeom prst="rect">
            <a:avLst/>
          </a:prstGeom>
        </p:spPr>
      </p:pic>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
        <p:nvSpPr>
          <p:cNvPr id="18" name="Title 1"/>
          <p:cNvSpPr>
            <a:spLocks noGrp="1"/>
          </p:cNvSpPr>
          <p:nvPr>
            <p:ph type="title"/>
          </p:nvPr>
        </p:nvSpPr>
        <p:spPr>
          <a:xfrm>
            <a:off x="6373371" y="3347412"/>
            <a:ext cx="5126263" cy="1061245"/>
          </a:xfrm>
        </p:spPr>
        <p:txBody>
          <a:bodyP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9"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pic>
        <p:nvPicPr>
          <p:cNvPr id="8"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7"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8"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64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no logo">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21094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logo only">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pic>
        <p:nvPicPr>
          <p:cNvPr id="7"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a:t>Large Chart</a:t>
            </a:r>
          </a:p>
        </p:txBody>
      </p:sp>
      <p:pic>
        <p:nvPicPr>
          <p:cNvPr id="7"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8"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 id="2147483688" r:id="rId6"/>
    <p:sldLayoutId id="2147483689" r:id="rId7"/>
    <p:sldLayoutId id="2147483683" r:id="rId8"/>
    <p:sldLayoutId id="2147483695" r:id="rId9"/>
    <p:sldLayoutId id="2147483696" r:id="rId10"/>
    <p:sldLayoutId id="2147483684" r:id="rId11"/>
    <p:sldLayoutId id="2147483697" r:id="rId12"/>
    <p:sldLayoutId id="2147483698" r:id="rId13"/>
    <p:sldLayoutId id="2147483685" r:id="rId14"/>
    <p:sldLayoutId id="2147483686" r:id="rId15"/>
    <p:sldLayoutId id="2147483687" r:id="rId16"/>
    <p:sldLayoutId id="214748370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371089" y="3429000"/>
            <a:ext cx="7767041" cy="1182471"/>
          </a:xfrm>
        </p:spPr>
        <p:txBody>
          <a:bodyPr>
            <a:normAutofit/>
          </a:bodyPr>
          <a:lstStyle/>
          <a:p>
            <a:pPr marL="0" indent="0" algn="ctr">
              <a:buNone/>
            </a:pPr>
            <a:r>
              <a:rPr lang="en-US" sz="2000" b="1" dirty="0">
                <a:solidFill>
                  <a:srgbClr val="002060"/>
                </a:solidFill>
              </a:rPr>
              <a:t>Coastal Resources Commission, February 26-27, 2025</a:t>
            </a:r>
          </a:p>
          <a:p>
            <a:pPr marL="0" indent="0" algn="ctr">
              <a:buNone/>
            </a:pPr>
            <a:r>
              <a:rPr lang="en-US" sz="2000" b="1" dirty="0">
                <a:solidFill>
                  <a:srgbClr val="002060"/>
                </a:solidFill>
              </a:rPr>
              <a:t>Gregg Bodnar</a:t>
            </a:r>
          </a:p>
          <a:p>
            <a:pPr marL="0" indent="0" algn="ctr">
              <a:buNone/>
            </a:pPr>
            <a:r>
              <a:rPr lang="en-US" sz="2000" b="1" dirty="0">
                <a:solidFill>
                  <a:srgbClr val="002060"/>
                </a:solidFill>
              </a:rPr>
              <a:t>Division of Coastal Management</a:t>
            </a:r>
          </a:p>
        </p:txBody>
      </p:sp>
      <p:sp>
        <p:nvSpPr>
          <p:cNvPr id="7" name="Subtitle 2">
            <a:extLst>
              <a:ext uri="{FF2B5EF4-FFF2-40B4-BE49-F238E27FC236}">
                <a16:creationId xmlns:a16="http://schemas.microsoft.com/office/drawing/2014/main" id="{7CB23587-C7A3-8186-60AE-24E3E2861FD6}"/>
              </a:ext>
            </a:extLst>
          </p:cNvPr>
          <p:cNvSpPr txBox="1">
            <a:spLocks/>
          </p:cNvSpPr>
          <p:nvPr/>
        </p:nvSpPr>
        <p:spPr>
          <a:xfrm>
            <a:off x="6881647" y="2632399"/>
            <a:ext cx="4489142" cy="1001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800" b="1" dirty="0">
              <a:solidFill>
                <a:srgbClr val="002060"/>
              </a:solidFill>
            </a:endParaRPr>
          </a:p>
        </p:txBody>
      </p:sp>
      <p:sp>
        <p:nvSpPr>
          <p:cNvPr id="11" name="Title 10">
            <a:extLst>
              <a:ext uri="{FF2B5EF4-FFF2-40B4-BE49-F238E27FC236}">
                <a16:creationId xmlns:a16="http://schemas.microsoft.com/office/drawing/2014/main" id="{6902EA17-B78F-8DC7-65C0-394CCB28F125}"/>
              </a:ext>
            </a:extLst>
          </p:cNvPr>
          <p:cNvSpPr>
            <a:spLocks noGrp="1"/>
          </p:cNvSpPr>
          <p:nvPr>
            <p:ph type="title"/>
          </p:nvPr>
        </p:nvSpPr>
        <p:spPr>
          <a:xfrm>
            <a:off x="0" y="2314601"/>
            <a:ext cx="12192000" cy="1061245"/>
          </a:xfrm>
        </p:spPr>
        <p:txBody>
          <a:bodyPr/>
          <a:lstStyle/>
          <a:p>
            <a:pPr algn="ctr"/>
            <a:r>
              <a:rPr lang="en-US" dirty="0"/>
              <a:t>Follow Up Questions to Agency Review and the Umbrella Permitting Process</a:t>
            </a:r>
            <a:br>
              <a:rPr lang="en-US" dirty="0"/>
            </a:br>
            <a:r>
              <a:rPr lang="en-US" dirty="0"/>
              <a:t>CRC-25-02</a:t>
            </a:r>
          </a:p>
        </p:txBody>
      </p:sp>
    </p:spTree>
    <p:extLst>
      <p:ext uri="{BB962C8B-B14F-4D97-AF65-F5344CB8AC3E}">
        <p14:creationId xmlns:p14="http://schemas.microsoft.com/office/powerpoint/2010/main" val="344705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197F9-44FB-6ABF-71A7-55313A0996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A50FB8-8CFA-6C15-0225-79B6A3EB2A66}"/>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rPr>
              <a:t>Stakeholder Recommendations</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458540DF-632A-AADA-D0F3-4A2880ED0A79}"/>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9" name="Content Placeholder 8">
            <a:extLst>
              <a:ext uri="{FF2B5EF4-FFF2-40B4-BE49-F238E27FC236}">
                <a16:creationId xmlns:a16="http://schemas.microsoft.com/office/drawing/2014/main" id="{BBDC3B01-0EB8-71F5-4926-DCB33FFE1BF7}"/>
              </a:ext>
            </a:extLst>
          </p:cNvPr>
          <p:cNvSpPr>
            <a:spLocks noGrp="1"/>
          </p:cNvSpPr>
          <p:nvPr>
            <p:ph idx="1"/>
          </p:nvPr>
        </p:nvSpPr>
        <p:spPr>
          <a:xfrm>
            <a:off x="788238" y="1227288"/>
            <a:ext cx="11253508" cy="5019673"/>
          </a:xfrm>
        </p:spPr>
        <p:txBody>
          <a:bodyPr>
            <a:normAutofit/>
          </a:bodyPr>
          <a:lstStyle/>
          <a:p>
            <a:pPr>
              <a:spcBef>
                <a:spcPts val="600"/>
              </a:spcBef>
              <a:spcAft>
                <a:spcPts val="600"/>
              </a:spcAft>
              <a:buClr>
                <a:schemeClr val="tx1"/>
              </a:buClr>
            </a:pPr>
            <a:r>
              <a:rPr lang="en-US" altLang="en-US" sz="3200" b="0" kern="0" dirty="0">
                <a:solidFill>
                  <a:schemeClr val="tx1"/>
                </a:solidFill>
                <a:cs typeface="Times New Roman" panose="02020603050405020304" pitchFamily="18" charset="0"/>
              </a:rPr>
              <a:t>Leverage data and analytics</a:t>
            </a:r>
          </a:p>
          <a:p>
            <a:pPr lvl="1"/>
            <a:r>
              <a:rPr lang="en-US" sz="2800" b="1" i="0" u="none" strike="noStrike" baseline="0" dirty="0">
                <a:solidFill>
                  <a:srgbClr val="000000"/>
                </a:solidFill>
                <a:latin typeface="Times New Roman" panose="02020603050405020304" pitchFamily="18" charset="0"/>
              </a:rPr>
              <a:t>Data Collection: </a:t>
            </a:r>
            <a:r>
              <a:rPr lang="en-US" sz="2800" b="0" i="0" u="none" strike="noStrike" baseline="0" dirty="0">
                <a:solidFill>
                  <a:srgbClr val="000000"/>
                </a:solidFill>
                <a:latin typeface="Times New Roman" panose="02020603050405020304" pitchFamily="18" charset="0"/>
              </a:rPr>
              <a:t>Collect and analyze data on permit applications, approvals, and project outcomes. </a:t>
            </a:r>
          </a:p>
          <a:p>
            <a:pPr lvl="1"/>
            <a:r>
              <a:rPr lang="en-US" sz="2800" b="1" i="0" u="none" strike="noStrike" baseline="0" dirty="0">
                <a:solidFill>
                  <a:srgbClr val="000000"/>
                </a:solidFill>
                <a:latin typeface="Times New Roman" panose="02020603050405020304" pitchFamily="18" charset="0"/>
              </a:rPr>
              <a:t>Performance Metrics: </a:t>
            </a:r>
            <a:r>
              <a:rPr lang="en-US" sz="2800" b="0" i="0" u="none" strike="noStrike" baseline="0" dirty="0">
                <a:solidFill>
                  <a:srgbClr val="000000"/>
                </a:solidFill>
                <a:latin typeface="Times New Roman" panose="02020603050405020304" pitchFamily="18" charset="0"/>
              </a:rPr>
              <a:t>Develop performance metrics to measure the effectiveness of the permitting process and identify areas for improvement. </a:t>
            </a:r>
          </a:p>
          <a:p>
            <a:pPr lvl="1"/>
            <a:r>
              <a:rPr lang="en-US" sz="2800" b="1" i="0" u="none" strike="noStrike" baseline="0" dirty="0">
                <a:solidFill>
                  <a:srgbClr val="000000"/>
                </a:solidFill>
                <a:latin typeface="Times New Roman" panose="02020603050405020304" pitchFamily="18" charset="0"/>
              </a:rPr>
              <a:t>Data-Driven Decision Making: </a:t>
            </a:r>
            <a:r>
              <a:rPr lang="en-US" sz="2800" b="0" i="0" u="none" strike="noStrike" baseline="0" dirty="0">
                <a:solidFill>
                  <a:srgbClr val="000000"/>
                </a:solidFill>
                <a:latin typeface="Times New Roman" panose="02020603050405020304" pitchFamily="18" charset="0"/>
              </a:rPr>
              <a:t>Use data-driven insights to inform decision-making and optimize processes. </a:t>
            </a: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lvl="1">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299231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494A6-66D6-4603-1C1A-5185F22065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4AD671-8025-EBD0-4E05-4E70AE2727F5}"/>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rPr>
              <a:t>Stakeholder Recommendations</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3758A0B9-83BE-3FFC-4C87-FCF4F6171A0F}"/>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9" name="Content Placeholder 8">
            <a:extLst>
              <a:ext uri="{FF2B5EF4-FFF2-40B4-BE49-F238E27FC236}">
                <a16:creationId xmlns:a16="http://schemas.microsoft.com/office/drawing/2014/main" id="{DDACE8B3-CA85-C36F-CA80-6E1FB0D45950}"/>
              </a:ext>
            </a:extLst>
          </p:cNvPr>
          <p:cNvSpPr>
            <a:spLocks noGrp="1"/>
          </p:cNvSpPr>
          <p:nvPr>
            <p:ph idx="1"/>
          </p:nvPr>
        </p:nvSpPr>
        <p:spPr>
          <a:xfrm>
            <a:off x="788238" y="1227288"/>
            <a:ext cx="11253508" cy="5019673"/>
          </a:xfrm>
        </p:spPr>
        <p:txBody>
          <a:bodyPr>
            <a:normAutofit/>
          </a:bodyPr>
          <a:lstStyle/>
          <a:p>
            <a:pPr>
              <a:spcBef>
                <a:spcPts val="600"/>
              </a:spcBef>
              <a:spcAft>
                <a:spcPts val="600"/>
              </a:spcAft>
              <a:buClr>
                <a:schemeClr val="tx1"/>
              </a:buClr>
            </a:pPr>
            <a:r>
              <a:rPr lang="en-US" altLang="en-US" sz="3200" kern="0" dirty="0">
                <a:solidFill>
                  <a:schemeClr val="tx1"/>
                </a:solidFill>
                <a:cs typeface="Times New Roman" panose="02020603050405020304" pitchFamily="18" charset="0"/>
              </a:rPr>
              <a:t>Foster Innovation and Flexibility</a:t>
            </a:r>
            <a:endParaRPr lang="en-US" sz="1800" b="0" i="0" u="none" strike="noStrike" baseline="0" dirty="0">
              <a:solidFill>
                <a:srgbClr val="000000"/>
              </a:solidFill>
              <a:latin typeface="Symbol" panose="05050102010706020507" pitchFamily="18" charset="2"/>
            </a:endParaRPr>
          </a:p>
          <a:p>
            <a:pPr lvl="1"/>
            <a:r>
              <a:rPr lang="en-US" sz="2800" b="1" i="0" u="none" strike="noStrike" baseline="0" dirty="0">
                <a:solidFill>
                  <a:srgbClr val="000000"/>
                </a:solidFill>
                <a:latin typeface="Times New Roman" panose="02020603050405020304" pitchFamily="18" charset="0"/>
              </a:rPr>
              <a:t>Adaptive Management: </a:t>
            </a:r>
            <a:r>
              <a:rPr lang="en-US" sz="2800" b="0" i="0" u="none" strike="noStrike" baseline="0" dirty="0">
                <a:solidFill>
                  <a:srgbClr val="000000"/>
                </a:solidFill>
                <a:latin typeface="Times New Roman" panose="02020603050405020304" pitchFamily="18" charset="0"/>
              </a:rPr>
              <a:t>Adopt an adaptive and flexible management approach to respond to changing conditions and emerging challenges. </a:t>
            </a:r>
          </a:p>
          <a:p>
            <a:pPr lvl="1"/>
            <a:r>
              <a:rPr lang="en-US" sz="2800" b="1" i="0" u="none" strike="noStrike" baseline="0" dirty="0">
                <a:solidFill>
                  <a:srgbClr val="000000"/>
                </a:solidFill>
                <a:latin typeface="Times New Roman" panose="02020603050405020304" pitchFamily="18" charset="0"/>
              </a:rPr>
              <a:t>Pilot Programs: </a:t>
            </a:r>
            <a:r>
              <a:rPr lang="en-US" sz="2800" b="0" i="0" u="none" strike="noStrike" baseline="0" dirty="0">
                <a:solidFill>
                  <a:srgbClr val="000000"/>
                </a:solidFill>
                <a:latin typeface="Times New Roman" panose="02020603050405020304" pitchFamily="18" charset="0"/>
              </a:rPr>
              <a:t>Implement pilot programs to test new and innovative approaches and learn from experiences. </a:t>
            </a:r>
          </a:p>
          <a:p>
            <a:pPr lvl="1"/>
            <a:r>
              <a:rPr lang="en-US" sz="2800" b="1" i="0" u="none" strike="noStrike" baseline="0" dirty="0">
                <a:solidFill>
                  <a:srgbClr val="000000"/>
                </a:solidFill>
                <a:latin typeface="Times New Roman" panose="02020603050405020304" pitchFamily="18" charset="0"/>
              </a:rPr>
              <a:t>Incentivize Sustainable Development: </a:t>
            </a:r>
            <a:r>
              <a:rPr lang="en-US" sz="2800" b="0" i="0" u="none" strike="noStrike" baseline="0" dirty="0">
                <a:solidFill>
                  <a:srgbClr val="000000"/>
                </a:solidFill>
                <a:latin typeface="Times New Roman" panose="02020603050405020304" pitchFamily="18" charset="0"/>
              </a:rPr>
              <a:t>Develop incentives (e.g., less bureaucracy) to encourage sustainable development practices and minimize environmental impacts. </a:t>
            </a: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lvl="1">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237871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eptember 2010 019.jpg"/>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6627" name="Text Box 3"/>
          <p:cNvSpPr txBox="1">
            <a:spLocks noChangeArrowheads="1"/>
          </p:cNvSpPr>
          <p:nvPr/>
        </p:nvSpPr>
        <p:spPr bwMode="auto">
          <a:xfrm>
            <a:off x="1749725" y="3200401"/>
            <a:ext cx="8915400" cy="2031325"/>
          </a:xfrm>
          <a:prstGeom prst="rect">
            <a:avLst/>
          </a:prstGeom>
          <a:noFill/>
          <a:ln w="9525">
            <a:noFill/>
            <a:miter lim="800000"/>
            <a:headEnd/>
            <a:tailEnd/>
          </a:ln>
        </p:spPr>
        <p:txBody>
          <a:bodyPr wrap="square">
            <a:spAutoFit/>
          </a:bodyPr>
          <a:lstStyle/>
          <a:p>
            <a:pPr algn="ctr">
              <a:spcBef>
                <a:spcPct val="50000"/>
              </a:spcBef>
            </a:pPr>
            <a:r>
              <a:rPr lang="en-US" sz="6000" dirty="0">
                <a:effectLst>
                  <a:outerShdw blurRad="38100" dist="38100" dir="2700000" algn="tl">
                    <a:srgbClr val="000000">
                      <a:alpha val="43137"/>
                    </a:srgbClr>
                  </a:outerShdw>
                </a:effectLst>
                <a:latin typeface="Arial" pitchFamily="34" charset="0"/>
                <a:cs typeface="Arial" pitchFamily="34" charset="0"/>
              </a:rPr>
              <a:t>Questions?</a:t>
            </a:r>
          </a:p>
          <a:p>
            <a:pPr algn="ctr">
              <a:spcBef>
                <a:spcPct val="50000"/>
              </a:spcBef>
            </a:pPr>
            <a:endParaRPr lang="en-US" sz="44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973A6-2ECA-393A-CF8D-A2EC74CA29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ACF18D-501E-E950-018D-814008F20B71}"/>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cs typeface="Times New Roman" panose="02020603050405020304" pitchFamily="18" charset="0"/>
              </a:rPr>
              <a:t>Overview</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3EDAC00F-3101-E12A-FFDD-0D711760C2BE}"/>
              </a:ext>
            </a:extLst>
          </p:cNvPr>
          <p:cNvSpPr>
            <a:spLocks noGrp="1"/>
          </p:cNvSpPr>
          <p:nvPr>
            <p:ph type="sldNum" sz="quarter" idx="12"/>
          </p:nvPr>
        </p:nvSpPr>
        <p:spPr/>
        <p:txBody>
          <a:bodyPr/>
          <a:lstStyle/>
          <a:p>
            <a:fld id="{11F27F3A-B3E9-41ED-AF8F-A365F10BB65F}" type="slidenum">
              <a:rPr lang="en-US" smtClean="0"/>
              <a:pPr/>
              <a:t>2</a:t>
            </a:fld>
            <a:endParaRPr lang="en-US"/>
          </a:p>
        </p:txBody>
      </p:sp>
      <p:sp>
        <p:nvSpPr>
          <p:cNvPr id="9" name="Content Placeholder 8">
            <a:extLst>
              <a:ext uri="{FF2B5EF4-FFF2-40B4-BE49-F238E27FC236}">
                <a16:creationId xmlns:a16="http://schemas.microsoft.com/office/drawing/2014/main" id="{564A2842-286D-E6F2-AD68-2F74B17E9794}"/>
              </a:ext>
            </a:extLst>
          </p:cNvPr>
          <p:cNvSpPr>
            <a:spLocks noGrp="1"/>
          </p:cNvSpPr>
          <p:nvPr>
            <p:ph idx="1"/>
          </p:nvPr>
        </p:nvSpPr>
        <p:spPr>
          <a:xfrm>
            <a:off x="788238" y="1227288"/>
            <a:ext cx="11224222" cy="5019673"/>
          </a:xfrm>
        </p:spPr>
        <p:txBody>
          <a:bodyPr>
            <a:normAutofit/>
          </a:bodyPr>
          <a:lstStyle/>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r>
              <a:rPr lang="en-US" altLang="en-US" sz="3200" b="0" kern="0" dirty="0">
                <a:solidFill>
                  <a:schemeClr val="tx1"/>
                </a:solidFill>
                <a:cs typeface="Times New Roman" panose="02020603050405020304" pitchFamily="18" charset="0"/>
              </a:rPr>
              <a:t>CRC 24-13 in August 2024</a:t>
            </a:r>
          </a:p>
          <a:p>
            <a:pPr lvl="1">
              <a:spcBef>
                <a:spcPts val="600"/>
              </a:spcBef>
              <a:spcAft>
                <a:spcPts val="600"/>
              </a:spcAft>
              <a:buClr>
                <a:schemeClr val="tx1"/>
              </a:buClr>
            </a:pPr>
            <a:r>
              <a:rPr lang="en-US" altLang="en-US" sz="3000" b="0" kern="0" dirty="0">
                <a:solidFill>
                  <a:schemeClr val="tx1"/>
                </a:solidFill>
                <a:cs typeface="Times New Roman" panose="02020603050405020304" pitchFamily="18" charset="0"/>
              </a:rPr>
              <a:t>Staff prov</a:t>
            </a:r>
            <a:r>
              <a:rPr lang="en-US" altLang="en-US" sz="3000" kern="0" dirty="0">
                <a:solidFill>
                  <a:schemeClr val="tx1"/>
                </a:solidFill>
                <a:cs typeface="Times New Roman" panose="02020603050405020304" pitchFamily="18" charset="0"/>
              </a:rPr>
              <a:t>ided a report on agency times and the umbrella process</a:t>
            </a:r>
            <a:endParaRPr lang="en-US" altLang="en-US" sz="3000" b="0" kern="0" dirty="0">
              <a:solidFill>
                <a:schemeClr val="tx1"/>
              </a:solidFill>
              <a:cs typeface="Times New Roman" panose="02020603050405020304" pitchFamily="18" charset="0"/>
            </a:endParaRPr>
          </a:p>
          <a:p>
            <a:pPr>
              <a:spcBef>
                <a:spcPts val="600"/>
              </a:spcBef>
              <a:spcAft>
                <a:spcPts val="600"/>
              </a:spcAft>
              <a:buClr>
                <a:schemeClr val="tx1"/>
              </a:buClr>
            </a:pPr>
            <a:r>
              <a:rPr lang="en-US" altLang="en-US" sz="3200" kern="0" dirty="0">
                <a:solidFill>
                  <a:schemeClr val="tx1"/>
                </a:solidFill>
                <a:cs typeface="Times New Roman" panose="02020603050405020304" pitchFamily="18" charset="0"/>
              </a:rPr>
              <a:t>Commissioner Andrew’s questions in October 2024</a:t>
            </a:r>
          </a:p>
          <a:p>
            <a:pPr lvl="1">
              <a:spcBef>
                <a:spcPts val="600"/>
              </a:spcBef>
              <a:spcAft>
                <a:spcPts val="600"/>
              </a:spcAft>
              <a:buClr>
                <a:schemeClr val="tx1"/>
              </a:buClr>
            </a:pPr>
            <a:r>
              <a:rPr lang="en-US" altLang="en-US" sz="3000" kern="0" dirty="0">
                <a:solidFill>
                  <a:schemeClr val="tx1"/>
                </a:solidFill>
                <a:cs typeface="Times New Roman" panose="02020603050405020304" pitchFamily="18" charset="0"/>
              </a:rPr>
              <a:t>Pros and Cons</a:t>
            </a:r>
          </a:p>
          <a:p>
            <a:pPr lvl="1">
              <a:spcBef>
                <a:spcPts val="600"/>
              </a:spcBef>
              <a:spcAft>
                <a:spcPts val="600"/>
              </a:spcAft>
              <a:buClr>
                <a:schemeClr val="tx1"/>
              </a:buClr>
            </a:pPr>
            <a:r>
              <a:rPr lang="en-US" altLang="en-US" sz="3000" kern="0" dirty="0">
                <a:solidFill>
                  <a:schemeClr val="tx1"/>
                </a:solidFill>
                <a:cs typeface="Times New Roman" panose="02020603050405020304" pitchFamily="18" charset="0"/>
              </a:rPr>
              <a:t>Strategies to enhance effectiveness</a:t>
            </a:r>
          </a:p>
          <a:p>
            <a:pPr lvl="1">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267908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9DEBA-3CD2-3449-97F4-249743756E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3404F6-B3B7-9E7F-27AF-5711A63CB5A3}"/>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cs typeface="Times New Roman" panose="02020603050405020304" pitchFamily="18" charset="0"/>
              </a:rPr>
              <a:t>Follow Up Overview</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8B2ACAD0-1E11-EF54-FC05-F90C2F0C1DDD}"/>
              </a:ext>
            </a:extLst>
          </p:cNvPr>
          <p:cNvSpPr>
            <a:spLocks noGrp="1"/>
          </p:cNvSpPr>
          <p:nvPr>
            <p:ph type="sldNum" sz="quarter" idx="12"/>
          </p:nvPr>
        </p:nvSpPr>
        <p:spPr/>
        <p:txBody>
          <a:bodyPr/>
          <a:lstStyle/>
          <a:p>
            <a:fld id="{11F27F3A-B3E9-41ED-AF8F-A365F10BB65F}" type="slidenum">
              <a:rPr lang="en-US" smtClean="0"/>
              <a:pPr/>
              <a:t>3</a:t>
            </a:fld>
            <a:endParaRPr lang="en-US"/>
          </a:p>
        </p:txBody>
      </p:sp>
      <p:sp>
        <p:nvSpPr>
          <p:cNvPr id="3" name="Content Placeholder 8">
            <a:extLst>
              <a:ext uri="{FF2B5EF4-FFF2-40B4-BE49-F238E27FC236}">
                <a16:creationId xmlns:a16="http://schemas.microsoft.com/office/drawing/2014/main" id="{FD4465AA-BE98-D790-B6D9-8DDADAA189AD}"/>
              </a:ext>
            </a:extLst>
          </p:cNvPr>
          <p:cNvSpPr txBox="1">
            <a:spLocks/>
          </p:cNvSpPr>
          <p:nvPr/>
        </p:nvSpPr>
        <p:spPr>
          <a:xfrm>
            <a:off x="838200" y="1246840"/>
            <a:ext cx="10515600" cy="5019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Clr>
                <a:schemeClr val="tx1"/>
              </a:buClr>
            </a:pPr>
            <a:endParaRPr lang="en-US" altLang="en-US" sz="3200" kern="0" dirty="0">
              <a:solidFill>
                <a:schemeClr val="tx1"/>
              </a:solidFill>
              <a:cs typeface="Times New Roman" panose="02020603050405020304" pitchFamily="18" charset="0"/>
            </a:endParaRPr>
          </a:p>
          <a:p>
            <a:pPr>
              <a:spcBef>
                <a:spcPts val="600"/>
              </a:spcBef>
              <a:spcAft>
                <a:spcPts val="600"/>
              </a:spcAft>
              <a:buClr>
                <a:schemeClr val="tx1"/>
              </a:buClr>
            </a:pPr>
            <a:r>
              <a:rPr lang="en-US" altLang="en-US" sz="3200" kern="0" dirty="0">
                <a:solidFill>
                  <a:schemeClr val="tx1"/>
                </a:solidFill>
                <a:cs typeface="Times New Roman" panose="02020603050405020304" pitchFamily="18" charset="0"/>
              </a:rPr>
              <a:t>Cons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Potential overburden</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Reduced agency autonomy</a:t>
            </a:r>
          </a:p>
          <a:p>
            <a:pPr lvl="1">
              <a:spcBef>
                <a:spcPts val="600"/>
              </a:spcBef>
              <a:spcAft>
                <a:spcPts val="600"/>
              </a:spcAft>
              <a:buClr>
                <a:schemeClr val="tx1"/>
              </a:buClr>
            </a:pPr>
            <a:r>
              <a:rPr lang="en-US" altLang="en-US" sz="3000" kern="0" dirty="0">
                <a:solidFill>
                  <a:schemeClr val="tx1"/>
                </a:solidFill>
                <a:cs typeface="Times New Roman" panose="02020603050405020304" pitchFamily="18" charset="0"/>
              </a:rPr>
              <a:t>Limited specialization</a:t>
            </a:r>
          </a:p>
          <a:p>
            <a:pPr lvl="1">
              <a:spcBef>
                <a:spcPts val="600"/>
              </a:spcBef>
              <a:spcAft>
                <a:spcPts val="600"/>
              </a:spcAft>
              <a:buClr>
                <a:schemeClr val="tx1"/>
              </a:buClr>
            </a:pPr>
            <a:r>
              <a:rPr lang="en-US" altLang="en-US" sz="3000" kern="0" dirty="0">
                <a:solidFill>
                  <a:schemeClr val="tx1"/>
                </a:solidFill>
                <a:cs typeface="Times New Roman" panose="02020603050405020304" pitchFamily="18" charset="0"/>
              </a:rPr>
              <a:t>Increased bureaucracy</a:t>
            </a:r>
          </a:p>
          <a:p>
            <a:pPr lvl="1">
              <a:spcBef>
                <a:spcPts val="600"/>
              </a:spcBef>
              <a:spcAft>
                <a:spcPts val="600"/>
              </a:spcAft>
              <a:buClr>
                <a:schemeClr val="tx1"/>
              </a:buClr>
            </a:pPr>
            <a:r>
              <a:rPr lang="en-US" altLang="en-US" sz="3000" kern="0" dirty="0">
                <a:solidFill>
                  <a:schemeClr val="tx1"/>
                </a:solidFill>
                <a:cs typeface="Times New Roman" panose="02020603050405020304" pitchFamily="18" charset="0"/>
              </a:rPr>
              <a:t>Potential for overreach</a:t>
            </a:r>
          </a:p>
          <a:p>
            <a:pPr lvl="1">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20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marL="514350" indent="-514350">
              <a:spcBef>
                <a:spcPts val="600"/>
              </a:spcBef>
              <a:spcAft>
                <a:spcPts val="600"/>
              </a:spcAft>
              <a:buClr>
                <a:schemeClr val="tx1"/>
              </a:buClr>
              <a:buFont typeface="Arial" panose="020B0604020202020204" pitchFamily="34" charset="0"/>
              <a:buAutoNum type="arabicParenR"/>
            </a:pPr>
            <a:endParaRPr lang="en-US" altLang="en-US" sz="3200" kern="0" dirty="0">
              <a:solidFill>
                <a:schemeClr val="tx1"/>
              </a:solidFill>
              <a:cs typeface="Times New Roman" panose="02020603050405020304" pitchFamily="18" charset="0"/>
            </a:endParaRPr>
          </a:p>
          <a:p>
            <a:pPr marL="514350" indent="-514350">
              <a:buClr>
                <a:schemeClr val="tx1"/>
              </a:buClr>
              <a:buFont typeface="Arial" panose="020B0604020202020204" pitchFamily="34" charset="0"/>
              <a:buAutoNum type="arabicParenR"/>
            </a:pPr>
            <a:endParaRPr lang="en-US" altLang="en-US" sz="2400" kern="0" dirty="0">
              <a:solidFill>
                <a:schemeClr val="tx1"/>
              </a:solidFill>
              <a:cs typeface="Times New Roman" panose="02020603050405020304" pitchFamily="18" charset="0"/>
            </a:endParaRPr>
          </a:p>
          <a:p>
            <a:pPr marL="514350" indent="-514350">
              <a:buClr>
                <a:schemeClr val="tx1"/>
              </a:buClr>
              <a:buFont typeface="Arial" panose="020B0604020202020204" pitchFamily="34" charset="0"/>
              <a:buAutoNum type="arabicParenR"/>
            </a:pPr>
            <a:endParaRPr lang="en-US" altLang="en-US" sz="260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93867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F537D-59CE-DC3B-548D-46A2659639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601066-7BF3-DB21-D89A-C17412ADCBBD}"/>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cs typeface="Times New Roman" panose="02020603050405020304" pitchFamily="18" charset="0"/>
              </a:rPr>
              <a:t>Follow Up Overview</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A2CA2142-7AAE-F0C3-CDF7-AE06C45660BC}"/>
              </a:ext>
            </a:extLst>
          </p:cNvPr>
          <p:cNvSpPr>
            <a:spLocks noGrp="1"/>
          </p:cNvSpPr>
          <p:nvPr>
            <p:ph type="sldNum" sz="quarter" idx="12"/>
          </p:nvPr>
        </p:nvSpPr>
        <p:spPr/>
        <p:txBody>
          <a:bodyPr/>
          <a:lstStyle/>
          <a:p>
            <a:fld id="{11F27F3A-B3E9-41ED-AF8F-A365F10BB65F}" type="slidenum">
              <a:rPr lang="en-US" smtClean="0"/>
              <a:pPr/>
              <a:t>4</a:t>
            </a:fld>
            <a:endParaRPr lang="en-US"/>
          </a:p>
        </p:txBody>
      </p:sp>
      <p:sp>
        <p:nvSpPr>
          <p:cNvPr id="9" name="Content Placeholder 8">
            <a:extLst>
              <a:ext uri="{FF2B5EF4-FFF2-40B4-BE49-F238E27FC236}">
                <a16:creationId xmlns:a16="http://schemas.microsoft.com/office/drawing/2014/main" id="{2D65974F-FBEA-B76E-7E65-2D85AA527BBE}"/>
              </a:ext>
            </a:extLst>
          </p:cNvPr>
          <p:cNvSpPr>
            <a:spLocks noGrp="1"/>
          </p:cNvSpPr>
          <p:nvPr>
            <p:ph idx="1"/>
          </p:nvPr>
        </p:nvSpPr>
        <p:spPr>
          <a:xfrm>
            <a:off x="788238" y="1227288"/>
            <a:ext cx="10764111" cy="5019673"/>
          </a:xfrm>
        </p:spPr>
        <p:txBody>
          <a:bodyPr>
            <a:normAutofit/>
          </a:bodyPr>
          <a:lstStyle/>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r>
              <a:rPr lang="en-US" altLang="en-US" sz="3200" b="0" kern="0" dirty="0">
                <a:solidFill>
                  <a:schemeClr val="tx1"/>
                </a:solidFill>
                <a:cs typeface="Times New Roman" panose="02020603050405020304" pitchFamily="18" charset="0"/>
              </a:rPr>
              <a:t>Pros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Streamlined process</a:t>
            </a:r>
          </a:p>
          <a:p>
            <a:pPr lvl="1">
              <a:spcBef>
                <a:spcPts val="600"/>
              </a:spcBef>
              <a:spcAft>
                <a:spcPts val="600"/>
              </a:spcAft>
              <a:buClr>
                <a:schemeClr val="tx1"/>
              </a:buClr>
            </a:pPr>
            <a:r>
              <a:rPr lang="en-US" altLang="en-US" sz="2800" b="0" kern="0" dirty="0">
                <a:solidFill>
                  <a:schemeClr val="tx1"/>
                </a:solidFill>
                <a:cs typeface="Times New Roman" panose="02020603050405020304" pitchFamily="18" charset="0"/>
              </a:rPr>
              <a:t>Consistent standards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Enhanced coordination</a:t>
            </a:r>
          </a:p>
          <a:p>
            <a:pPr lvl="1">
              <a:spcBef>
                <a:spcPts val="600"/>
              </a:spcBef>
              <a:spcAft>
                <a:spcPts val="600"/>
              </a:spcAft>
              <a:buClr>
                <a:schemeClr val="tx1"/>
              </a:buClr>
            </a:pPr>
            <a:r>
              <a:rPr lang="en-US" altLang="en-US" sz="2800" b="0" kern="0" dirty="0">
                <a:solidFill>
                  <a:schemeClr val="tx1"/>
                </a:solidFill>
                <a:cs typeface="Times New Roman" panose="02020603050405020304" pitchFamily="18" charset="0"/>
              </a:rPr>
              <a:t>Increased efficiency</a:t>
            </a:r>
          </a:p>
          <a:p>
            <a:pPr lvl="1">
              <a:spcBef>
                <a:spcPts val="600"/>
              </a:spcBef>
              <a:spcAft>
                <a:spcPts val="600"/>
              </a:spcAft>
              <a:buClr>
                <a:schemeClr val="tx1"/>
              </a:buClr>
            </a:pPr>
            <a:r>
              <a:rPr lang="en-US" altLang="en-US" sz="2800" b="0" kern="0" dirty="0">
                <a:solidFill>
                  <a:schemeClr val="tx1"/>
                </a:solidFill>
                <a:cs typeface="Times New Roman" panose="02020603050405020304" pitchFamily="18" charset="0"/>
              </a:rPr>
              <a:t>Public Involvement</a:t>
            </a:r>
          </a:p>
          <a:p>
            <a:pPr lvl="1">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407234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A17A3-40D2-DB60-C6C1-ACA8C7D11B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17D677-621B-3833-CEED-3C2EA0FF5A5D}"/>
              </a:ext>
            </a:extLst>
          </p:cNvPr>
          <p:cNvSpPr>
            <a:spLocks noGrp="1"/>
          </p:cNvSpPr>
          <p:nvPr>
            <p:ph type="title"/>
          </p:nvPr>
        </p:nvSpPr>
        <p:spPr/>
        <p:txBody>
          <a:bodyPr>
            <a:normAutofit fontScale="90000"/>
          </a:bodyPr>
          <a:lstStyle/>
          <a:p>
            <a:br>
              <a:rPr lang="en-US" altLang="en-US" sz="3600" kern="0" dirty="0">
                <a:solidFill>
                  <a:schemeClr val="bg2"/>
                </a:solidFill>
              </a:rPr>
            </a:br>
            <a:br>
              <a:rPr lang="en-US" altLang="en-US" sz="3600" kern="0" dirty="0">
                <a:solidFill>
                  <a:schemeClr val="bg2"/>
                </a:solidFill>
              </a:rPr>
            </a:br>
            <a:br>
              <a:rPr lang="en-US" altLang="en-US" sz="3600" kern="0" dirty="0">
                <a:solidFill>
                  <a:schemeClr val="bg2"/>
                </a:solidFill>
              </a:rPr>
            </a:br>
            <a:r>
              <a:rPr lang="en-US" altLang="en-US" sz="4400" b="1" i="0" kern="0" dirty="0">
                <a:solidFill>
                  <a:schemeClr val="tx1"/>
                </a:solidFill>
              </a:rPr>
              <a:t>Benefits (Coordination through CAMA)</a:t>
            </a:r>
            <a:br>
              <a:rPr lang="en-US" altLang="en-US" sz="3600" i="0" kern="0" dirty="0">
                <a:solidFill>
                  <a:schemeClr val="bg2"/>
                </a:solidFill>
              </a:rPr>
            </a:br>
            <a:br>
              <a:rPr lang="en-US" altLang="en-US" sz="3600" i="0" kern="0" dirty="0">
                <a:solidFill>
                  <a:schemeClr val="bg2"/>
                </a:solidFill>
              </a:rPr>
            </a:b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EB5783D0-576E-3E52-37F6-0225CDD27233}"/>
              </a:ext>
            </a:extLst>
          </p:cNvPr>
          <p:cNvSpPr>
            <a:spLocks noGrp="1"/>
          </p:cNvSpPr>
          <p:nvPr>
            <p:ph type="sldNum" sz="quarter" idx="12"/>
          </p:nvPr>
        </p:nvSpPr>
        <p:spPr/>
        <p:txBody>
          <a:bodyPr/>
          <a:lstStyle/>
          <a:p>
            <a:fld id="{11F27F3A-B3E9-41ED-AF8F-A365F10BB65F}" type="slidenum">
              <a:rPr lang="en-US" smtClean="0"/>
              <a:pPr/>
              <a:t>5</a:t>
            </a:fld>
            <a:endParaRPr lang="en-US"/>
          </a:p>
        </p:txBody>
      </p:sp>
      <p:sp>
        <p:nvSpPr>
          <p:cNvPr id="9" name="Content Placeholder 8">
            <a:extLst>
              <a:ext uri="{FF2B5EF4-FFF2-40B4-BE49-F238E27FC236}">
                <a16:creationId xmlns:a16="http://schemas.microsoft.com/office/drawing/2014/main" id="{44F90E98-DC98-49AD-9F40-4C6F8B601DC9}"/>
              </a:ext>
            </a:extLst>
          </p:cNvPr>
          <p:cNvSpPr>
            <a:spLocks noGrp="1"/>
          </p:cNvSpPr>
          <p:nvPr>
            <p:ph idx="1"/>
          </p:nvPr>
        </p:nvSpPr>
        <p:spPr>
          <a:xfrm>
            <a:off x="921770" y="1203629"/>
            <a:ext cx="9177529" cy="5019673"/>
          </a:xfrm>
        </p:spPr>
        <p:txBody>
          <a:bodyPr>
            <a:normAutofit/>
          </a:bodyPr>
          <a:lstStyle/>
          <a:p>
            <a:pPr>
              <a:spcBef>
                <a:spcPct val="50000"/>
              </a:spcBef>
            </a:pPr>
            <a:r>
              <a:rPr lang="en-US" altLang="en-US" sz="2800" kern="0" dirty="0">
                <a:solidFill>
                  <a:schemeClr val="tx1"/>
                </a:solidFill>
              </a:rPr>
              <a:t>Point of Contact during/after process for the applicant</a:t>
            </a:r>
          </a:p>
          <a:p>
            <a:pPr>
              <a:spcBef>
                <a:spcPct val="50000"/>
              </a:spcBef>
            </a:pPr>
            <a:r>
              <a:rPr lang="en-US" altLang="en-US" sz="2800" kern="0" dirty="0">
                <a:solidFill>
                  <a:schemeClr val="tx1"/>
                </a:solidFill>
              </a:rPr>
              <a:t>Historic knowledge of similar projects </a:t>
            </a:r>
          </a:p>
          <a:p>
            <a:pPr>
              <a:spcBef>
                <a:spcPct val="50000"/>
              </a:spcBef>
            </a:pPr>
            <a:r>
              <a:rPr lang="en-US" altLang="en-US" sz="2800" kern="0" dirty="0">
                <a:solidFill>
                  <a:schemeClr val="tx1"/>
                </a:solidFill>
              </a:rPr>
              <a:t>Comprehensive and complete permit</a:t>
            </a:r>
          </a:p>
          <a:p>
            <a:pPr>
              <a:spcBef>
                <a:spcPct val="50000"/>
              </a:spcBef>
            </a:pPr>
            <a:r>
              <a:rPr lang="en-US" altLang="en-US" sz="2800" kern="0" dirty="0">
                <a:solidFill>
                  <a:schemeClr val="tx1"/>
                </a:solidFill>
              </a:rPr>
              <a:t>Application processing guidance</a:t>
            </a:r>
          </a:p>
          <a:p>
            <a:pPr>
              <a:spcBef>
                <a:spcPct val="50000"/>
              </a:spcBef>
            </a:pPr>
            <a:r>
              <a:rPr lang="en-US" altLang="en-US" sz="2800" kern="0" dirty="0">
                <a:solidFill>
                  <a:schemeClr val="tx1"/>
                </a:solidFill>
              </a:rPr>
              <a:t>Moratorium relief coordination</a:t>
            </a:r>
          </a:p>
          <a:p>
            <a:pPr>
              <a:spcBef>
                <a:spcPct val="50000"/>
              </a:spcBef>
            </a:pPr>
            <a:r>
              <a:rPr lang="en-US" altLang="en-US" sz="2800" kern="0" dirty="0">
                <a:solidFill>
                  <a:schemeClr val="tx1"/>
                </a:solidFill>
              </a:rPr>
              <a:t>CAMA Permit “Maintenance Clause” allows for multiple dredging events under an active permit (5 years plus renewals)</a:t>
            </a:r>
          </a:p>
          <a:p>
            <a:pPr>
              <a:spcBef>
                <a:spcPct val="50000"/>
              </a:spcBef>
            </a:pPr>
            <a:r>
              <a:rPr lang="en-US" altLang="en-US" sz="2800" kern="0" dirty="0">
                <a:solidFill>
                  <a:schemeClr val="tx1"/>
                </a:solidFill>
              </a:rPr>
              <a:t>Quarterly CHPP interagency meetings</a:t>
            </a:r>
          </a:p>
        </p:txBody>
      </p:sp>
    </p:spTree>
    <p:extLst>
      <p:ext uri="{BB962C8B-B14F-4D97-AF65-F5344CB8AC3E}">
        <p14:creationId xmlns:p14="http://schemas.microsoft.com/office/powerpoint/2010/main" val="237813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6B876-AFAE-2B8F-3412-1A4C9C9EB4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4668DC-F291-6964-1799-56470E74B45F}"/>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rPr>
              <a:t>Stakeholder Recommendations</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71C57A89-4878-BFEB-F36B-B9B8D2B290D3}"/>
              </a:ext>
            </a:extLst>
          </p:cNvPr>
          <p:cNvSpPr>
            <a:spLocks noGrp="1"/>
          </p:cNvSpPr>
          <p:nvPr>
            <p:ph type="sldNum" sz="quarter" idx="12"/>
          </p:nvPr>
        </p:nvSpPr>
        <p:spPr/>
        <p:txBody>
          <a:bodyPr/>
          <a:lstStyle/>
          <a:p>
            <a:fld id="{11F27F3A-B3E9-41ED-AF8F-A365F10BB65F}" type="slidenum">
              <a:rPr lang="en-US" smtClean="0"/>
              <a:pPr/>
              <a:t>6</a:t>
            </a:fld>
            <a:endParaRPr lang="en-US"/>
          </a:p>
        </p:txBody>
      </p:sp>
      <p:sp>
        <p:nvSpPr>
          <p:cNvPr id="9" name="Content Placeholder 8">
            <a:extLst>
              <a:ext uri="{FF2B5EF4-FFF2-40B4-BE49-F238E27FC236}">
                <a16:creationId xmlns:a16="http://schemas.microsoft.com/office/drawing/2014/main" id="{0A58C53F-29D8-8DD2-C4E5-454AEDD8F45E}"/>
              </a:ext>
            </a:extLst>
          </p:cNvPr>
          <p:cNvSpPr>
            <a:spLocks noGrp="1"/>
          </p:cNvSpPr>
          <p:nvPr>
            <p:ph idx="1"/>
          </p:nvPr>
        </p:nvSpPr>
        <p:spPr>
          <a:xfrm>
            <a:off x="788238" y="1227288"/>
            <a:ext cx="11253508" cy="5019673"/>
          </a:xfrm>
        </p:spPr>
        <p:txBody>
          <a:bodyPr>
            <a:normAutofit/>
          </a:bodyPr>
          <a:lstStyle/>
          <a:p>
            <a:pPr>
              <a:spcBef>
                <a:spcPts val="600"/>
              </a:spcBef>
              <a:spcAft>
                <a:spcPts val="600"/>
              </a:spcAft>
              <a:buClr>
                <a:schemeClr val="tx1"/>
              </a:buClr>
            </a:pPr>
            <a:r>
              <a:rPr lang="en-US" altLang="en-US" sz="3200" b="0" kern="0" dirty="0">
                <a:solidFill>
                  <a:schemeClr val="tx1"/>
                </a:solidFill>
                <a:cs typeface="Times New Roman" panose="02020603050405020304" pitchFamily="18" charset="0"/>
              </a:rPr>
              <a:t>Streamline processes and procedures</a:t>
            </a:r>
            <a:endParaRPr lang="en-US" sz="1800" b="0" i="0" u="none" strike="noStrike" baseline="0" dirty="0">
              <a:solidFill>
                <a:srgbClr val="000000"/>
              </a:solidFill>
              <a:latin typeface="Times New Roman" panose="02020603050405020304" pitchFamily="18" charset="0"/>
            </a:endParaRPr>
          </a:p>
          <a:p>
            <a:pPr lvl="1"/>
            <a:r>
              <a:rPr lang="en-US" sz="2800" b="1" i="0" u="none" strike="noStrike" baseline="0" dirty="0">
                <a:solidFill>
                  <a:srgbClr val="000000"/>
                </a:solidFill>
                <a:latin typeface="Times New Roman" panose="02020603050405020304" pitchFamily="18" charset="0"/>
              </a:rPr>
              <a:t>Simplify Application Forms: </a:t>
            </a:r>
            <a:r>
              <a:rPr lang="en-US" sz="2800" b="0" i="0" u="none" strike="noStrike" baseline="0" dirty="0">
                <a:solidFill>
                  <a:srgbClr val="000000"/>
                </a:solidFill>
                <a:latin typeface="Times New Roman" panose="02020603050405020304" pitchFamily="18" charset="0"/>
              </a:rPr>
              <a:t>Develop user-friendly and streamlined application forms to reduce the administrative burden on permit applicants. </a:t>
            </a:r>
          </a:p>
          <a:p>
            <a:pPr lvl="1"/>
            <a:r>
              <a:rPr lang="en-US" sz="2800" b="1" i="0" u="none" strike="noStrike" baseline="0" dirty="0">
                <a:solidFill>
                  <a:srgbClr val="000000"/>
                </a:solidFill>
                <a:latin typeface="Times New Roman" panose="02020603050405020304" pitchFamily="18" charset="0"/>
              </a:rPr>
              <a:t>Utilize Technology: </a:t>
            </a:r>
            <a:r>
              <a:rPr lang="en-US" sz="2800" b="0" i="0" u="none" strike="noStrike" baseline="0" dirty="0">
                <a:solidFill>
                  <a:srgbClr val="000000"/>
                </a:solidFill>
                <a:latin typeface="Times New Roman" panose="02020603050405020304" pitchFamily="18" charset="0"/>
              </a:rPr>
              <a:t>Implement better online permitting systems to streamline the application, review, and approval processes. </a:t>
            </a:r>
          </a:p>
          <a:p>
            <a:pPr lvl="1"/>
            <a:r>
              <a:rPr lang="en-US" sz="2800" b="1" i="0" u="none" strike="noStrike" baseline="0" dirty="0">
                <a:solidFill>
                  <a:srgbClr val="000000"/>
                </a:solidFill>
                <a:latin typeface="Times New Roman" panose="02020603050405020304" pitchFamily="18" charset="0"/>
              </a:rPr>
              <a:t>Clear Communication: </a:t>
            </a:r>
            <a:r>
              <a:rPr lang="en-US" sz="2800" b="0" i="0" u="none" strike="noStrike" baseline="0" dirty="0">
                <a:solidFill>
                  <a:srgbClr val="000000"/>
                </a:solidFill>
                <a:latin typeface="Times New Roman" panose="02020603050405020304" pitchFamily="18" charset="0"/>
              </a:rPr>
              <a:t>Provide clear guidelines and </a:t>
            </a:r>
            <a:r>
              <a:rPr lang="en-US" sz="2800" b="1" i="0" u="none" strike="noStrike" baseline="0" dirty="0">
                <a:solidFill>
                  <a:srgbClr val="000000"/>
                </a:solidFill>
                <a:latin typeface="Times New Roman" panose="02020603050405020304" pitchFamily="18" charset="0"/>
              </a:rPr>
              <a:t>timelines </a:t>
            </a:r>
            <a:r>
              <a:rPr lang="en-US" sz="2800" b="0" i="0" u="none" strike="noStrike" baseline="0" dirty="0">
                <a:solidFill>
                  <a:srgbClr val="000000"/>
                </a:solidFill>
                <a:latin typeface="Times New Roman" panose="02020603050405020304" pitchFamily="18" charset="0"/>
              </a:rPr>
              <a:t>for the permitting process to minimize confusion and delays. </a:t>
            </a:r>
          </a:p>
          <a:p>
            <a:pPr lvl="1">
              <a:spcBef>
                <a:spcPts val="600"/>
              </a:spcBef>
              <a:spcAft>
                <a:spcPts val="600"/>
              </a:spcAft>
              <a:buClr>
                <a:schemeClr val="tx1"/>
              </a:buClr>
            </a:pPr>
            <a:endParaRPr lang="en-US" altLang="en-US" sz="3000" b="0" kern="0" dirty="0">
              <a:solidFill>
                <a:schemeClr val="tx1"/>
              </a:solidFill>
              <a:cs typeface="Times New Roman" panose="02020603050405020304" pitchFamily="18" charset="0"/>
            </a:endParaRPr>
          </a:p>
          <a:p>
            <a:pPr lvl="1">
              <a:spcBef>
                <a:spcPts val="600"/>
              </a:spcBef>
              <a:spcAft>
                <a:spcPts val="600"/>
              </a:spcAft>
              <a:buClr>
                <a:schemeClr val="tx1"/>
              </a:buClr>
            </a:pPr>
            <a:endParaRPr lang="en-US" altLang="en-US" sz="3000" b="0" kern="0" dirty="0">
              <a:solidFill>
                <a:schemeClr val="tx1"/>
              </a:solidFill>
              <a:cs typeface="Times New Roman" panose="02020603050405020304" pitchFamily="18" charset="0"/>
            </a:endParaRPr>
          </a:p>
          <a:p>
            <a:pPr lvl="1">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87926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CE7D8-66F5-D49B-525A-BD9E313C9F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79FC44-7127-FF1E-7B4E-00CEF9B4C098}"/>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rPr>
              <a:t>Stakeholder Recommendations</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44CA63A9-782C-D737-A70A-9400A3E8E556}"/>
              </a:ext>
            </a:extLst>
          </p:cNvPr>
          <p:cNvSpPr>
            <a:spLocks noGrp="1"/>
          </p:cNvSpPr>
          <p:nvPr>
            <p:ph type="sldNum" sz="quarter" idx="12"/>
          </p:nvPr>
        </p:nvSpPr>
        <p:spPr/>
        <p:txBody>
          <a:bodyPr/>
          <a:lstStyle/>
          <a:p>
            <a:fld id="{11F27F3A-B3E9-41ED-AF8F-A365F10BB65F}" type="slidenum">
              <a:rPr lang="en-US" smtClean="0"/>
              <a:pPr/>
              <a:t>7</a:t>
            </a:fld>
            <a:endParaRPr lang="en-US"/>
          </a:p>
        </p:txBody>
      </p:sp>
      <p:sp>
        <p:nvSpPr>
          <p:cNvPr id="9" name="Content Placeholder 8">
            <a:extLst>
              <a:ext uri="{FF2B5EF4-FFF2-40B4-BE49-F238E27FC236}">
                <a16:creationId xmlns:a16="http://schemas.microsoft.com/office/drawing/2014/main" id="{00DD898E-D2CC-E04E-C80B-DF704091AE32}"/>
              </a:ext>
            </a:extLst>
          </p:cNvPr>
          <p:cNvSpPr>
            <a:spLocks noGrp="1"/>
          </p:cNvSpPr>
          <p:nvPr>
            <p:ph idx="1"/>
          </p:nvPr>
        </p:nvSpPr>
        <p:spPr>
          <a:xfrm>
            <a:off x="788238" y="1227288"/>
            <a:ext cx="11253508" cy="5019673"/>
          </a:xfrm>
        </p:spPr>
        <p:txBody>
          <a:bodyPr>
            <a:normAutofit/>
          </a:bodyPr>
          <a:lstStyle/>
          <a:p>
            <a:pPr>
              <a:spcBef>
                <a:spcPts val="600"/>
              </a:spcBef>
              <a:spcAft>
                <a:spcPts val="600"/>
              </a:spcAft>
              <a:buClr>
                <a:schemeClr val="tx1"/>
              </a:buClr>
            </a:pPr>
            <a:r>
              <a:rPr lang="en-US" altLang="en-US" sz="3200" b="0" kern="0" dirty="0">
                <a:solidFill>
                  <a:schemeClr val="tx1"/>
                </a:solidFill>
                <a:cs typeface="Times New Roman" panose="02020603050405020304" pitchFamily="18" charset="0"/>
              </a:rPr>
              <a:t>Enhance collaboration and coordination</a:t>
            </a:r>
            <a:endParaRPr lang="en-US" sz="1800" b="0" i="0" u="none" strike="noStrike" baseline="0" dirty="0">
              <a:solidFill>
                <a:srgbClr val="000000"/>
              </a:solidFill>
              <a:latin typeface="Times New Roman" panose="02020603050405020304" pitchFamily="18" charset="0"/>
            </a:endParaRPr>
          </a:p>
          <a:p>
            <a:pPr lvl="1"/>
            <a:r>
              <a:rPr lang="en-US" sz="2600" b="1" i="0" u="none" strike="noStrike" baseline="0" dirty="0">
                <a:solidFill>
                  <a:srgbClr val="000000"/>
                </a:solidFill>
                <a:latin typeface="Times New Roman" panose="02020603050405020304" pitchFamily="18" charset="0"/>
              </a:rPr>
              <a:t>Interagency Agreements: </a:t>
            </a:r>
            <a:r>
              <a:rPr lang="en-US" sz="2600" b="0" i="0" u="none" strike="noStrike" baseline="0" dirty="0">
                <a:solidFill>
                  <a:srgbClr val="000000"/>
                </a:solidFill>
                <a:latin typeface="Times New Roman" panose="02020603050405020304" pitchFamily="18" charset="0"/>
              </a:rPr>
              <a:t>Establish formal agreements and scope of responsibilities with other state and local agencies to streamline communication and decision-making. </a:t>
            </a:r>
          </a:p>
          <a:p>
            <a:pPr lvl="1"/>
            <a:r>
              <a:rPr lang="en-US" sz="2600" b="1" i="0" u="none" strike="noStrike" baseline="0" dirty="0">
                <a:solidFill>
                  <a:srgbClr val="000000"/>
                </a:solidFill>
                <a:latin typeface="Times New Roman" panose="02020603050405020304" pitchFamily="18" charset="0"/>
              </a:rPr>
              <a:t>Joint Permit Reviews: </a:t>
            </a:r>
            <a:r>
              <a:rPr lang="en-US" sz="2600" b="0" i="0" u="none" strike="noStrike" baseline="0" dirty="0">
                <a:solidFill>
                  <a:srgbClr val="000000"/>
                </a:solidFill>
                <a:latin typeface="Times New Roman" panose="02020603050405020304" pitchFamily="18" charset="0"/>
              </a:rPr>
              <a:t>Conduct joint permit reviews to expedite the process and ensure consistency in standards. </a:t>
            </a:r>
          </a:p>
          <a:p>
            <a:pPr lvl="1"/>
            <a:r>
              <a:rPr lang="en-US" sz="2600" b="1" i="0" u="none" strike="noStrike" baseline="0" dirty="0">
                <a:solidFill>
                  <a:srgbClr val="000000"/>
                </a:solidFill>
                <a:latin typeface="Times New Roman" panose="02020603050405020304" pitchFamily="18" charset="0"/>
              </a:rPr>
              <a:t>Shared Data Platforms: </a:t>
            </a:r>
            <a:r>
              <a:rPr lang="en-US" sz="2600" b="0" i="0" u="none" strike="noStrike" baseline="0" dirty="0">
                <a:solidFill>
                  <a:srgbClr val="000000"/>
                </a:solidFill>
                <a:latin typeface="Times New Roman" panose="02020603050405020304" pitchFamily="18" charset="0"/>
              </a:rPr>
              <a:t>Develop shared data platforms to facilitate information sharing and reduce redundancy. </a:t>
            </a: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lvl="1">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0405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70C13-7B37-C87C-7FB6-341FBD66A6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E1A14E-0B79-FD82-5F90-CDA8BCE49EE3}"/>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rPr>
              <a:t>Stakeholder Recommendations</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44525B34-2C79-92D6-3E1D-2B36FD11470B}"/>
              </a:ext>
            </a:extLst>
          </p:cNvPr>
          <p:cNvSpPr>
            <a:spLocks noGrp="1"/>
          </p:cNvSpPr>
          <p:nvPr>
            <p:ph type="sldNum" sz="quarter" idx="12"/>
          </p:nvPr>
        </p:nvSpPr>
        <p:spPr/>
        <p:txBody>
          <a:bodyPr/>
          <a:lstStyle/>
          <a:p>
            <a:fld id="{11F27F3A-B3E9-41ED-AF8F-A365F10BB65F}" type="slidenum">
              <a:rPr lang="en-US" smtClean="0"/>
              <a:pPr/>
              <a:t>8</a:t>
            </a:fld>
            <a:endParaRPr lang="en-US"/>
          </a:p>
        </p:txBody>
      </p:sp>
      <p:sp>
        <p:nvSpPr>
          <p:cNvPr id="9" name="Content Placeholder 8">
            <a:extLst>
              <a:ext uri="{FF2B5EF4-FFF2-40B4-BE49-F238E27FC236}">
                <a16:creationId xmlns:a16="http://schemas.microsoft.com/office/drawing/2014/main" id="{716B0DAD-7EAA-4ECB-EFDA-78B20B2A41F3}"/>
              </a:ext>
            </a:extLst>
          </p:cNvPr>
          <p:cNvSpPr>
            <a:spLocks noGrp="1"/>
          </p:cNvSpPr>
          <p:nvPr>
            <p:ph idx="1"/>
          </p:nvPr>
        </p:nvSpPr>
        <p:spPr>
          <a:xfrm>
            <a:off x="788238" y="1227288"/>
            <a:ext cx="11253508" cy="5019673"/>
          </a:xfrm>
        </p:spPr>
        <p:txBody>
          <a:bodyPr>
            <a:normAutofit/>
          </a:bodyPr>
          <a:lstStyle/>
          <a:p>
            <a:pPr>
              <a:spcBef>
                <a:spcPts val="600"/>
              </a:spcBef>
              <a:spcAft>
                <a:spcPts val="600"/>
              </a:spcAft>
              <a:buClr>
                <a:schemeClr val="tx1"/>
              </a:buClr>
            </a:pPr>
            <a:r>
              <a:rPr lang="en-US" altLang="en-US" sz="3200" kern="0" dirty="0">
                <a:solidFill>
                  <a:schemeClr val="tx1"/>
                </a:solidFill>
                <a:cs typeface="Times New Roman" panose="02020603050405020304" pitchFamily="18" charset="0"/>
              </a:rPr>
              <a:t>Invest in staff training and development</a:t>
            </a:r>
          </a:p>
          <a:p>
            <a:pPr lvl="1"/>
            <a:r>
              <a:rPr lang="en-US" sz="2800" b="1" i="0" u="none" strike="noStrike" baseline="0" dirty="0">
                <a:solidFill>
                  <a:srgbClr val="000000"/>
                </a:solidFill>
                <a:latin typeface="Times New Roman" panose="02020603050405020304" pitchFamily="18" charset="0"/>
              </a:rPr>
              <a:t>Specialized Training: </a:t>
            </a:r>
            <a:r>
              <a:rPr lang="en-US" sz="2800" b="0" i="0" u="none" strike="noStrike" baseline="0" dirty="0">
                <a:solidFill>
                  <a:srgbClr val="000000"/>
                </a:solidFill>
                <a:latin typeface="Times New Roman" panose="02020603050405020304" pitchFamily="18" charset="0"/>
              </a:rPr>
              <a:t>Provide staff with specialized training in coastal management, environmental regulations, and permitting procedures. </a:t>
            </a:r>
          </a:p>
          <a:p>
            <a:pPr lvl="1"/>
            <a:r>
              <a:rPr lang="en-US" sz="2800" b="1" i="0" u="none" strike="noStrike" baseline="0" dirty="0">
                <a:solidFill>
                  <a:srgbClr val="000000"/>
                </a:solidFill>
                <a:latin typeface="Times New Roman" panose="02020603050405020304" pitchFamily="18" charset="0"/>
              </a:rPr>
              <a:t>Continuous Learning: </a:t>
            </a:r>
            <a:r>
              <a:rPr lang="en-US" sz="2800" b="0" i="0" u="none" strike="noStrike" baseline="0" dirty="0">
                <a:solidFill>
                  <a:srgbClr val="000000"/>
                </a:solidFill>
                <a:latin typeface="Times New Roman" panose="02020603050405020304" pitchFamily="18" charset="0"/>
              </a:rPr>
              <a:t>Encourage or require ongoing professional development and education to stay updated on industry trends and best practices. </a:t>
            </a: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lvl="1">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51198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3E7D8-E05D-A748-4023-25DF1A1F0B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F488F1-2AE8-8DE4-A451-10AACFA03B31}"/>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rPr>
              <a:t>Stakeholder Recommendations</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3CBE67CA-C972-ABF2-2C9D-2D8451E6CB1D}"/>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9" name="Content Placeholder 8">
            <a:extLst>
              <a:ext uri="{FF2B5EF4-FFF2-40B4-BE49-F238E27FC236}">
                <a16:creationId xmlns:a16="http://schemas.microsoft.com/office/drawing/2014/main" id="{B75B99B7-DBC0-1EDE-553B-130E13C6A338}"/>
              </a:ext>
            </a:extLst>
          </p:cNvPr>
          <p:cNvSpPr>
            <a:spLocks noGrp="1"/>
          </p:cNvSpPr>
          <p:nvPr>
            <p:ph idx="1"/>
          </p:nvPr>
        </p:nvSpPr>
        <p:spPr>
          <a:xfrm>
            <a:off x="788238" y="1227288"/>
            <a:ext cx="11253508" cy="5019673"/>
          </a:xfrm>
        </p:spPr>
        <p:txBody>
          <a:bodyPr>
            <a:normAutofit/>
          </a:bodyPr>
          <a:lstStyle/>
          <a:p>
            <a:pPr>
              <a:spcBef>
                <a:spcPts val="600"/>
              </a:spcBef>
              <a:spcAft>
                <a:spcPts val="600"/>
              </a:spcAft>
              <a:buClr>
                <a:schemeClr val="tx1"/>
              </a:buClr>
            </a:pPr>
            <a:r>
              <a:rPr lang="en-US" altLang="en-US" sz="3200" b="0" kern="0" dirty="0">
                <a:solidFill>
                  <a:schemeClr val="tx1"/>
                </a:solidFill>
                <a:cs typeface="Times New Roman" panose="02020603050405020304" pitchFamily="18" charset="0"/>
              </a:rPr>
              <a:t>Improve public engagement</a:t>
            </a:r>
          </a:p>
          <a:p>
            <a:pPr lvl="1"/>
            <a:r>
              <a:rPr lang="en-US" sz="2800" b="1" i="0" u="none" strike="noStrike" baseline="0" dirty="0">
                <a:solidFill>
                  <a:srgbClr val="000000"/>
                </a:solidFill>
                <a:latin typeface="Times New Roman" panose="02020603050405020304" pitchFamily="18" charset="0"/>
              </a:rPr>
              <a:t>Transparent Communication: </a:t>
            </a:r>
            <a:r>
              <a:rPr lang="en-US" sz="2800" b="0" i="0" u="none" strike="noStrike" baseline="0" dirty="0">
                <a:solidFill>
                  <a:srgbClr val="000000"/>
                </a:solidFill>
                <a:latin typeface="Times New Roman" panose="02020603050405020304" pitchFamily="18" charset="0"/>
              </a:rPr>
              <a:t>Provide clear and timely information to the public about the permitting process and decision-making. </a:t>
            </a:r>
          </a:p>
          <a:p>
            <a:pPr lvl="1"/>
            <a:r>
              <a:rPr lang="en-US" sz="2800" b="1" i="0" u="none" strike="noStrike" baseline="0" dirty="0">
                <a:solidFill>
                  <a:srgbClr val="000000"/>
                </a:solidFill>
                <a:latin typeface="Times New Roman" panose="02020603050405020304" pitchFamily="18" charset="0"/>
              </a:rPr>
              <a:t>Public Hearings: </a:t>
            </a:r>
            <a:r>
              <a:rPr lang="en-US" sz="2800" b="0" i="0" u="none" strike="noStrike" baseline="0" dirty="0">
                <a:solidFill>
                  <a:srgbClr val="000000"/>
                </a:solidFill>
                <a:latin typeface="Times New Roman" panose="02020603050405020304" pitchFamily="18" charset="0"/>
              </a:rPr>
              <a:t>Hold regular public hearings to allow for input and feedback from stakeholders. </a:t>
            </a:r>
          </a:p>
          <a:p>
            <a:pPr lvl="1"/>
            <a:r>
              <a:rPr lang="en-US" sz="2800" b="1" i="0" u="none" strike="noStrike" baseline="0" dirty="0">
                <a:solidFill>
                  <a:srgbClr val="000000"/>
                </a:solidFill>
                <a:latin typeface="Times New Roman" panose="02020603050405020304" pitchFamily="18" charset="0"/>
              </a:rPr>
              <a:t>Online Platforms: </a:t>
            </a:r>
            <a:r>
              <a:rPr lang="en-US" sz="2800" b="0" i="0" u="none" strike="noStrike" baseline="0" dirty="0">
                <a:solidFill>
                  <a:srgbClr val="000000"/>
                </a:solidFill>
                <a:latin typeface="Times New Roman" panose="02020603050405020304" pitchFamily="18" charset="0"/>
              </a:rPr>
              <a:t>Utilize innovative online platforms to facilitate public engagement and access to information. </a:t>
            </a: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lvl="1">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1388500302"/>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d348df8-34b7-42e1-a3c5-6f5ff96d98bb">
      <UserInfo>
        <DisplayName>Smith, Crystal A</DisplayName>
        <AccountId>1803</AccountId>
        <AccountType/>
      </UserInfo>
      <UserInfo>
        <DisplayName>Moore, Angela M</DisplayName>
        <AccountId>866</AccountId>
        <AccountType/>
      </UserInfo>
      <UserInfo>
        <DisplayName>Griffin, Jonathan M</DisplayName>
        <AccountId>2710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D00F68BE30E241B2981383D040AF34" ma:contentTypeVersion="25" ma:contentTypeDescription="Create a new document." ma:contentTypeScope="" ma:versionID="8a52f77b569e12d20dc905e2d7c2842e">
  <xsd:schema xmlns:xsd="http://www.w3.org/2001/XMLSchema" xmlns:xs="http://www.w3.org/2001/XMLSchema" xmlns:p="http://schemas.microsoft.com/office/2006/metadata/properties" xmlns:ns2="3e24d558-7c1d-4099-a718-5618c06b1d17" xmlns:ns3="dd348df8-34b7-42e1-a3c5-6f5ff96d98bb" targetNamespace="http://schemas.microsoft.com/office/2006/metadata/properties" ma:root="true" ma:fieldsID="f5768a06dbd10d6d40db2aba05e0a414" ns2:_="" ns3:_="">
    <xsd:import namespace="3e24d558-7c1d-4099-a718-5618c06b1d17"/>
    <xsd:import namespace="dd348df8-34b7-42e1-a3c5-6f5ff96d98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24d558-7c1d-4099-a718-5618c06b1d1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348df8-34b7-42e1-a3c5-6f5ff96d98bb"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8C5C5C-2F8D-41D4-BA2B-05974C423757}">
  <ds:schemaRefs>
    <ds:schemaRef ds:uri="http://schemas.microsoft.com/sharepoint/v3/contenttype/forms"/>
  </ds:schemaRefs>
</ds:datastoreItem>
</file>

<file path=customXml/itemProps2.xml><?xml version="1.0" encoding="utf-8"?>
<ds:datastoreItem xmlns:ds="http://schemas.openxmlformats.org/officeDocument/2006/customXml" ds:itemID="{53E347C4-91BB-4D61-9F37-5A6885E29480}">
  <ds:schemaRefs>
    <ds:schemaRef ds:uri="http://purl.org/dc/elements/1.1/"/>
    <ds:schemaRef ds:uri="http://purl.org/dc/dcmitype/"/>
    <ds:schemaRef ds:uri="dd348df8-34b7-42e1-a3c5-6f5ff96d98bb"/>
    <ds:schemaRef ds:uri="http://schemas.microsoft.com/office/2006/documentManagement/types"/>
    <ds:schemaRef ds:uri="http://purl.org/dc/terms/"/>
    <ds:schemaRef ds:uri="http://schemas.microsoft.com/office/infopath/2007/PartnerControls"/>
    <ds:schemaRef ds:uri="3e24d558-7c1d-4099-a718-5618c06b1d17"/>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73FAD0E-5E4C-4BA2-B343-FF50E6E8C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24d558-7c1d-4099-a718-5618c06b1d17"/>
    <ds:schemaRef ds:uri="dd348df8-34b7-42e1-a3c5-6f5ff96d98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4900</TotalTime>
  <Words>2493</Words>
  <Application>Microsoft Office PowerPoint</Application>
  <PresentationFormat>Widescreen</PresentationFormat>
  <Paragraphs>277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Symbol</vt:lpstr>
      <vt:lpstr>Times New Roman</vt:lpstr>
      <vt:lpstr>2_Office Theme</vt:lpstr>
      <vt:lpstr>Follow Up Questions to Agency Review and the Umbrella Permitting Process CRC-25-02</vt:lpstr>
      <vt:lpstr> Overview </vt:lpstr>
      <vt:lpstr> Follow Up Overview </vt:lpstr>
      <vt:lpstr> Follow Up Overview </vt:lpstr>
      <vt:lpstr>   Benefits (Coordination through CAMA)   </vt:lpstr>
      <vt:lpstr> Stakeholder Recommendations </vt:lpstr>
      <vt:lpstr> Stakeholder Recommendations </vt:lpstr>
      <vt:lpstr> Stakeholder Recommendations </vt:lpstr>
      <vt:lpstr> Stakeholder Recommendations </vt:lpstr>
      <vt:lpstr> Stakeholder Recommendations </vt:lpstr>
      <vt:lpstr> Stakeholder Recommendations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Willis, Angela</cp:lastModifiedBy>
  <cp:revision>38</cp:revision>
  <cp:lastPrinted>2024-08-26T17:41:13Z</cp:lastPrinted>
  <dcterms:created xsi:type="dcterms:W3CDTF">2015-06-24T15:01:50Z</dcterms:created>
  <dcterms:modified xsi:type="dcterms:W3CDTF">2025-02-27T00:59:11Z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0x010100D7D00F68BE30E241B2981383D040AF34</vt:lpwstr>
  </property>
  <property fmtid="{D5CDD505-2E9C-101B-9397-08002B2CF9AE}" pid="3" name="_ExtendedDescription">
    <vt:lpwstr/>
  </property>
</Properties>
</file>