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Lst>
  <p:notesMasterIdLst>
    <p:notesMasterId r:id="rId27"/>
  </p:notesMasterIdLst>
  <p:handoutMasterIdLst>
    <p:handoutMasterId r:id="rId28"/>
  </p:handoutMasterIdLst>
  <p:sldIdLst>
    <p:sldId id="256" r:id="rId5"/>
    <p:sldId id="258" r:id="rId6"/>
    <p:sldId id="271" r:id="rId7"/>
    <p:sldId id="309" r:id="rId8"/>
    <p:sldId id="304" r:id="rId9"/>
    <p:sldId id="305" r:id="rId10"/>
    <p:sldId id="308" r:id="rId11"/>
    <p:sldId id="281" r:id="rId12"/>
    <p:sldId id="283" r:id="rId13"/>
    <p:sldId id="292" r:id="rId14"/>
    <p:sldId id="293" r:id="rId15"/>
    <p:sldId id="294" r:id="rId16"/>
    <p:sldId id="295" r:id="rId17"/>
    <p:sldId id="302" r:id="rId18"/>
    <p:sldId id="303" r:id="rId19"/>
    <p:sldId id="296" r:id="rId20"/>
    <p:sldId id="298" r:id="rId21"/>
    <p:sldId id="300" r:id="rId22"/>
    <p:sldId id="299" r:id="rId23"/>
    <p:sldId id="301" r:id="rId24"/>
    <p:sldId id="310" r:id="rId25"/>
    <p:sldId id="268" r:id="rId26"/>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17" autoAdjust="0"/>
    <p:restoredTop sz="94660"/>
  </p:normalViewPr>
  <p:slideViewPr>
    <p:cSldViewPr snapToGrid="0">
      <p:cViewPr varScale="1">
        <p:scale>
          <a:sx n="84" d="100"/>
          <a:sy n="84" d="100"/>
        </p:scale>
        <p:origin x="96" y="10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3" y="0"/>
            <a:ext cx="2982119" cy="466434"/>
          </a:xfrm>
          <a:prstGeom prst="rect">
            <a:avLst/>
          </a:prstGeom>
        </p:spPr>
        <p:txBody>
          <a:bodyPr vert="horz" lIns="92446" tIns="46223" rIns="92446" bIns="46223" rtlCol="0"/>
          <a:lstStyle>
            <a:lvl1pPr algn="r">
              <a:defRPr sz="1200"/>
            </a:lvl1pPr>
          </a:lstStyle>
          <a:p>
            <a:fld id="{A776D8EA-4371-4E5F-8BD7-04E41B2F49F1}" type="datetimeFigureOut">
              <a:rPr lang="en-US" smtClean="0"/>
              <a:t>4/2/2019</a:t>
            </a:fld>
            <a:endParaRPr lang="en-US"/>
          </a:p>
        </p:txBody>
      </p:sp>
      <p:sp>
        <p:nvSpPr>
          <p:cNvPr id="4" name="Footer Placeholder 3"/>
          <p:cNvSpPr>
            <a:spLocks noGrp="1"/>
          </p:cNvSpPr>
          <p:nvPr>
            <p:ph type="ftr" sz="quarter" idx="2"/>
          </p:nvPr>
        </p:nvSpPr>
        <p:spPr>
          <a:xfrm>
            <a:off x="1" y="8829969"/>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3" y="8829969"/>
            <a:ext cx="2982119" cy="466433"/>
          </a:xfrm>
          <a:prstGeom prst="rect">
            <a:avLst/>
          </a:prstGeom>
        </p:spPr>
        <p:txBody>
          <a:bodyPr vert="horz" lIns="92446" tIns="46223" rIns="92446" bIns="46223" rtlCol="0" anchor="b"/>
          <a:lstStyle>
            <a:lvl1pPr algn="r">
              <a:defRPr sz="1200"/>
            </a:lvl1pPr>
          </a:lstStyle>
          <a:p>
            <a:fld id="{E2C556C9-0990-472D-9D0C-C60C53B9F3B1}" type="slidenum">
              <a:rPr lang="en-US" smtClean="0"/>
              <a:t>‹#›</a:t>
            </a:fld>
            <a:endParaRPr lang="en-US"/>
          </a:p>
        </p:txBody>
      </p:sp>
    </p:spTree>
    <p:extLst>
      <p:ext uri="{BB962C8B-B14F-4D97-AF65-F5344CB8AC3E}">
        <p14:creationId xmlns:p14="http://schemas.microsoft.com/office/powerpoint/2010/main" val="825625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3" y="0"/>
            <a:ext cx="2982119" cy="466434"/>
          </a:xfrm>
          <a:prstGeom prst="rect">
            <a:avLst/>
          </a:prstGeom>
        </p:spPr>
        <p:txBody>
          <a:bodyPr vert="horz" lIns="92446" tIns="46223" rIns="92446" bIns="46223" rtlCol="0"/>
          <a:lstStyle>
            <a:lvl1pPr algn="r">
              <a:defRPr sz="1200"/>
            </a:lvl1pPr>
          </a:lstStyle>
          <a:p>
            <a:fld id="{C586D9D0-2E9B-4F2F-924A-B3B3E9CFCAEC}" type="datetimeFigureOut">
              <a:rPr lang="en-US" smtClean="0"/>
              <a:t>4/2/2019</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9"/>
            <a:ext cx="2982119" cy="466433"/>
          </a:xfrm>
          <a:prstGeom prst="rect">
            <a:avLst/>
          </a:prstGeom>
        </p:spPr>
        <p:txBody>
          <a:bodyPr vert="horz" lIns="92446" tIns="46223" rIns="92446" bIns="46223"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4493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1693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644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mailto:annette.lucas@ncdenr.gov"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4453" y="3909095"/>
            <a:ext cx="5865181" cy="713497"/>
          </a:xfrm>
        </p:spPr>
        <p:txBody>
          <a:bodyPr/>
          <a:lstStyle/>
          <a:p>
            <a:r>
              <a:rPr lang="en-US" dirty="0"/>
              <a:t>Department of Environmental Quality</a:t>
            </a:r>
          </a:p>
        </p:txBody>
      </p:sp>
      <p:sp>
        <p:nvSpPr>
          <p:cNvPr id="3" name="Subtitle 2"/>
          <p:cNvSpPr>
            <a:spLocks noGrp="1"/>
          </p:cNvSpPr>
          <p:nvPr>
            <p:ph type="subTitle" idx="1"/>
          </p:nvPr>
        </p:nvSpPr>
        <p:spPr>
          <a:xfrm>
            <a:off x="614149" y="2269376"/>
            <a:ext cx="10885486" cy="1729046"/>
          </a:xfrm>
        </p:spPr>
        <p:txBody>
          <a:bodyPr>
            <a:normAutofit/>
          </a:bodyPr>
          <a:lstStyle/>
          <a:p>
            <a:r>
              <a:rPr lang="en-US" sz="2800" dirty="0" smtClean="0"/>
              <a:t>Annette Lucas, PE</a:t>
            </a:r>
          </a:p>
          <a:p>
            <a:r>
              <a:rPr lang="en-US" sz="2800" b="1" dirty="0" smtClean="0"/>
              <a:t>Minimum Measure 4:  Construction Program</a:t>
            </a:r>
            <a:endParaRPr lang="en-US" sz="2800" b="1" dirty="0"/>
          </a:p>
          <a:p>
            <a:r>
              <a:rPr lang="en-US" sz="2800" dirty="0" smtClean="0"/>
              <a:t>April </a:t>
            </a:r>
            <a:r>
              <a:rPr lang="en-US" sz="2800" dirty="0" smtClean="0"/>
              <a:t>2019</a:t>
            </a:r>
            <a:endParaRPr lang="en-US" sz="2800" dirty="0"/>
          </a:p>
        </p:txBody>
      </p:sp>
    </p:spTree>
    <p:extLst>
      <p:ext uri="{BB962C8B-B14F-4D97-AF65-F5344CB8AC3E}">
        <p14:creationId xmlns:p14="http://schemas.microsoft.com/office/powerpoint/2010/main" val="3447059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10</a:t>
            </a:fld>
            <a:endParaRPr lang="en-US"/>
          </a:p>
        </p:txBody>
      </p:sp>
      <p:sp>
        <p:nvSpPr>
          <p:cNvPr id="3" name="Title 2"/>
          <p:cNvSpPr>
            <a:spLocks noGrp="1"/>
          </p:cNvSpPr>
          <p:nvPr>
            <p:ph type="title"/>
          </p:nvPr>
        </p:nvSpPr>
        <p:spPr/>
        <p:txBody>
          <a:bodyPr/>
          <a:lstStyle/>
          <a:p>
            <a:endParaRPr lang="en-US"/>
          </a:p>
        </p:txBody>
      </p:sp>
      <p:sp>
        <p:nvSpPr>
          <p:cNvPr id="4" name="Subtitle 3"/>
          <p:cNvSpPr>
            <a:spLocks noGrp="1"/>
          </p:cNvSpPr>
          <p:nvPr>
            <p:ph type="subTitle" idx="13"/>
          </p:nvPr>
        </p:nvSpPr>
        <p:spPr/>
        <p:txBody>
          <a:bodyPr/>
          <a:lstStyle/>
          <a:p>
            <a:endParaRPr lang="en-US"/>
          </a:p>
        </p:txBody>
      </p:sp>
      <p:pic>
        <p:nvPicPr>
          <p:cNvPr id="7" name="Picture 6"/>
          <p:cNvPicPr>
            <a:picLocks noChangeAspect="1"/>
          </p:cNvPicPr>
          <p:nvPr/>
        </p:nvPicPr>
        <p:blipFill rotWithShape="1">
          <a:blip r:embed="rId2"/>
          <a:srcRect l="2679" t="10733" r="52395" b="8682"/>
          <a:stretch/>
        </p:blipFill>
        <p:spPr>
          <a:xfrm>
            <a:off x="-68580" y="0"/>
            <a:ext cx="12275820" cy="6880860"/>
          </a:xfrm>
          <a:prstGeom prst="rect">
            <a:avLst/>
          </a:prstGeom>
        </p:spPr>
      </p:pic>
    </p:spTree>
    <p:extLst>
      <p:ext uri="{BB962C8B-B14F-4D97-AF65-F5344CB8AC3E}">
        <p14:creationId xmlns:p14="http://schemas.microsoft.com/office/powerpoint/2010/main" val="3262518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11</a:t>
            </a:fld>
            <a:endParaRPr lang="en-US"/>
          </a:p>
        </p:txBody>
      </p:sp>
      <p:sp>
        <p:nvSpPr>
          <p:cNvPr id="3" name="Title 2"/>
          <p:cNvSpPr>
            <a:spLocks noGrp="1"/>
          </p:cNvSpPr>
          <p:nvPr>
            <p:ph type="title"/>
          </p:nvPr>
        </p:nvSpPr>
        <p:spPr/>
        <p:txBody>
          <a:bodyPr/>
          <a:lstStyle/>
          <a:p>
            <a:endParaRPr lang="en-US"/>
          </a:p>
        </p:txBody>
      </p:sp>
      <p:sp>
        <p:nvSpPr>
          <p:cNvPr id="4" name="Subtitle 3"/>
          <p:cNvSpPr>
            <a:spLocks noGrp="1"/>
          </p:cNvSpPr>
          <p:nvPr>
            <p:ph type="subTitle" idx="13"/>
          </p:nvPr>
        </p:nvSpPr>
        <p:spPr/>
        <p:txBody>
          <a:bodyPr/>
          <a:lstStyle/>
          <a:p>
            <a:endParaRPr lang="en-US"/>
          </a:p>
        </p:txBody>
      </p:sp>
      <p:pic>
        <p:nvPicPr>
          <p:cNvPr id="6" name="Picture 5"/>
          <p:cNvPicPr>
            <a:picLocks noChangeAspect="1"/>
          </p:cNvPicPr>
          <p:nvPr/>
        </p:nvPicPr>
        <p:blipFill rotWithShape="1">
          <a:blip r:embed="rId2"/>
          <a:srcRect l="2713" t="10867" r="52933" b="9487"/>
          <a:stretch/>
        </p:blipFill>
        <p:spPr>
          <a:xfrm>
            <a:off x="-22860" y="0"/>
            <a:ext cx="12275820" cy="6888480"/>
          </a:xfrm>
          <a:prstGeom prst="rect">
            <a:avLst/>
          </a:prstGeom>
        </p:spPr>
      </p:pic>
    </p:spTree>
    <p:extLst>
      <p:ext uri="{BB962C8B-B14F-4D97-AF65-F5344CB8AC3E}">
        <p14:creationId xmlns:p14="http://schemas.microsoft.com/office/powerpoint/2010/main" val="1852126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12</a:t>
            </a:fld>
            <a:endParaRPr lang="en-US"/>
          </a:p>
        </p:txBody>
      </p:sp>
      <p:sp>
        <p:nvSpPr>
          <p:cNvPr id="3" name="Title 2"/>
          <p:cNvSpPr>
            <a:spLocks noGrp="1"/>
          </p:cNvSpPr>
          <p:nvPr>
            <p:ph type="title"/>
          </p:nvPr>
        </p:nvSpPr>
        <p:spPr/>
        <p:txBody>
          <a:bodyPr/>
          <a:lstStyle/>
          <a:p>
            <a:endParaRPr lang="en-US"/>
          </a:p>
        </p:txBody>
      </p:sp>
      <p:sp>
        <p:nvSpPr>
          <p:cNvPr id="4" name="Subtitle 3"/>
          <p:cNvSpPr>
            <a:spLocks noGrp="1"/>
          </p:cNvSpPr>
          <p:nvPr>
            <p:ph type="subTitle" idx="13"/>
          </p:nvPr>
        </p:nvSpPr>
        <p:spPr/>
        <p:txBody>
          <a:bodyPr/>
          <a:lstStyle/>
          <a:p>
            <a:endParaRPr lang="en-US"/>
          </a:p>
        </p:txBody>
      </p:sp>
      <p:pic>
        <p:nvPicPr>
          <p:cNvPr id="7" name="Picture 6"/>
          <p:cNvPicPr>
            <a:picLocks noChangeAspect="1"/>
          </p:cNvPicPr>
          <p:nvPr/>
        </p:nvPicPr>
        <p:blipFill rotWithShape="1">
          <a:blip r:embed="rId2"/>
          <a:srcRect l="152" t="6066" r="50201" b="4779"/>
          <a:stretch/>
        </p:blipFill>
        <p:spPr>
          <a:xfrm>
            <a:off x="-125730" y="-56607"/>
            <a:ext cx="12321540" cy="6914607"/>
          </a:xfrm>
          <a:prstGeom prst="rect">
            <a:avLst/>
          </a:prstGeom>
        </p:spPr>
      </p:pic>
    </p:spTree>
    <p:extLst>
      <p:ext uri="{BB962C8B-B14F-4D97-AF65-F5344CB8AC3E}">
        <p14:creationId xmlns:p14="http://schemas.microsoft.com/office/powerpoint/2010/main" val="4085990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0061" y="20851"/>
            <a:ext cx="7372350" cy="557215"/>
          </a:xfrm>
        </p:spPr>
        <p:txBody>
          <a:bodyPr/>
          <a:lstStyle/>
          <a:p>
            <a:r>
              <a:rPr lang="en-US" dirty="0" smtClean="0"/>
              <a:t>Tools to Help the Permittee</a:t>
            </a:r>
            <a:endParaRPr lang="en-US" dirty="0"/>
          </a:p>
        </p:txBody>
      </p:sp>
      <p:sp>
        <p:nvSpPr>
          <p:cNvPr id="6" name="Subtitle 5"/>
          <p:cNvSpPr>
            <a:spLocks noGrp="1"/>
          </p:cNvSpPr>
          <p:nvPr>
            <p:ph type="subTitle" idx="13"/>
          </p:nvPr>
        </p:nvSpPr>
        <p:spPr>
          <a:xfrm>
            <a:off x="1238249" y="577599"/>
            <a:ext cx="8613673" cy="571353"/>
          </a:xfrm>
        </p:spPr>
        <p:txBody>
          <a:bodyPr>
            <a:noAutofit/>
          </a:bodyPr>
          <a:lstStyle/>
          <a:p>
            <a:r>
              <a:rPr lang="en-US" sz="4000" dirty="0" smtClean="0"/>
              <a:t>NCG01 Compliance Plan Sheets</a:t>
            </a:r>
            <a:endParaRPr lang="en-US" sz="4000"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13</a:t>
            </a:fld>
            <a:endParaRPr lang="en-US"/>
          </a:p>
        </p:txBody>
      </p:sp>
      <p:sp>
        <p:nvSpPr>
          <p:cNvPr id="8" name="TextBox 7"/>
          <p:cNvSpPr txBox="1"/>
          <p:nvPr/>
        </p:nvSpPr>
        <p:spPr>
          <a:xfrm>
            <a:off x="739674" y="1705700"/>
            <a:ext cx="10416006" cy="3508653"/>
          </a:xfrm>
          <a:prstGeom prst="rect">
            <a:avLst/>
          </a:prstGeom>
          <a:noFill/>
        </p:spPr>
        <p:txBody>
          <a:bodyPr wrap="square" rtlCol="0">
            <a:spAutoFit/>
          </a:bodyPr>
          <a:lstStyle/>
          <a:p>
            <a:r>
              <a:rPr lang="en-US" sz="3200" i="1" dirty="0" smtClean="0">
                <a:solidFill>
                  <a:srgbClr val="0070C0"/>
                </a:solidFill>
              </a:rPr>
              <a:t>Two sample plan sheets:</a:t>
            </a:r>
          </a:p>
          <a:p>
            <a:pPr marL="457200" indent="-457200">
              <a:spcBef>
                <a:spcPts val="1200"/>
              </a:spcBef>
              <a:buFontTx/>
              <a:buChar char="-"/>
            </a:pPr>
            <a:r>
              <a:rPr lang="en-US" sz="2800" dirty="0" smtClean="0">
                <a:solidFill>
                  <a:srgbClr val="0070C0"/>
                </a:solidFill>
              </a:rPr>
              <a:t>Ground stabilization and materials handling,</a:t>
            </a:r>
          </a:p>
          <a:p>
            <a:pPr marL="457200" indent="-457200">
              <a:spcBef>
                <a:spcPts val="1200"/>
              </a:spcBef>
              <a:buFontTx/>
              <a:buChar char="-"/>
            </a:pPr>
            <a:r>
              <a:rPr lang="en-US" sz="2800" dirty="0" smtClean="0">
                <a:solidFill>
                  <a:srgbClr val="0070C0"/>
                </a:solidFill>
              </a:rPr>
              <a:t>Self-inspection, record-keeping and reporting.</a:t>
            </a:r>
          </a:p>
          <a:p>
            <a:pPr marL="457200" indent="-457200">
              <a:spcBef>
                <a:spcPts val="1200"/>
              </a:spcBef>
              <a:buFontTx/>
              <a:buChar char="-"/>
            </a:pPr>
            <a:endParaRPr lang="en-US" sz="2800" dirty="0" smtClean="0">
              <a:solidFill>
                <a:srgbClr val="0070C0"/>
              </a:solidFill>
            </a:endParaRPr>
          </a:p>
          <a:p>
            <a:r>
              <a:rPr lang="en-US" sz="2800" i="1" dirty="0" smtClean="0">
                <a:solidFill>
                  <a:srgbClr val="002060"/>
                </a:solidFill>
              </a:rPr>
              <a:t>Note you have to comply with the items on these plan sheets even if a local E&amp;SC program does not require it.</a:t>
            </a:r>
            <a:endParaRPr lang="en-US" sz="2400" i="1" dirty="0">
              <a:solidFill>
                <a:srgbClr val="002060"/>
              </a:solidFill>
            </a:endParaRPr>
          </a:p>
          <a:p>
            <a:endParaRPr lang="en-US" sz="2000" dirty="0"/>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1817019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11F27F3A-B3E9-41ED-AF8F-A365F10BB65F}" type="slidenum">
              <a:rPr lang="en-US" smtClean="0"/>
              <a:pPr/>
              <a:t>14</a:t>
            </a:fld>
            <a:endParaRPr lang="en-US"/>
          </a:p>
        </p:txBody>
      </p:sp>
      <p:sp>
        <p:nvSpPr>
          <p:cNvPr id="5" name="Subtitle 4"/>
          <p:cNvSpPr>
            <a:spLocks noGrp="1"/>
          </p:cNvSpPr>
          <p:nvPr>
            <p:ph type="subTitle" idx="13"/>
          </p:nvPr>
        </p:nvSpPr>
        <p:spPr/>
        <p:txBody>
          <a:bodyPr/>
          <a:lstStyle/>
          <a:p>
            <a:endParaRPr lang="en-US"/>
          </a:p>
        </p:txBody>
      </p:sp>
      <p:pic>
        <p:nvPicPr>
          <p:cNvPr id="6" name="Picture 5"/>
          <p:cNvPicPr>
            <a:picLocks noChangeAspect="1"/>
          </p:cNvPicPr>
          <p:nvPr/>
        </p:nvPicPr>
        <p:blipFill rotWithShape="1">
          <a:blip r:embed="rId2"/>
          <a:srcRect l="2319" t="11115" r="58840" b="4055"/>
          <a:stretch/>
        </p:blipFill>
        <p:spPr>
          <a:xfrm>
            <a:off x="921327" y="0"/>
            <a:ext cx="10041774" cy="6853717"/>
          </a:xfrm>
          <a:prstGeom prst="rect">
            <a:avLst/>
          </a:prstGeom>
        </p:spPr>
      </p:pic>
    </p:spTree>
    <p:extLst>
      <p:ext uri="{BB962C8B-B14F-4D97-AF65-F5344CB8AC3E}">
        <p14:creationId xmlns:p14="http://schemas.microsoft.com/office/powerpoint/2010/main" val="726800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15</a:t>
            </a:fld>
            <a:endParaRPr lang="en-US"/>
          </a:p>
        </p:txBody>
      </p:sp>
      <p:pic>
        <p:nvPicPr>
          <p:cNvPr id="3" name="Picture 2"/>
          <p:cNvPicPr>
            <a:picLocks noChangeAspect="1"/>
          </p:cNvPicPr>
          <p:nvPr/>
        </p:nvPicPr>
        <p:blipFill rotWithShape="1">
          <a:blip r:embed="rId2"/>
          <a:srcRect l="2329" t="10726" r="58679" b="3389"/>
          <a:stretch/>
        </p:blipFill>
        <p:spPr>
          <a:xfrm>
            <a:off x="1140540" y="22614"/>
            <a:ext cx="9930581" cy="6835386"/>
          </a:xfrm>
          <a:prstGeom prst="rect">
            <a:avLst/>
          </a:prstGeom>
        </p:spPr>
      </p:pic>
    </p:spTree>
    <p:extLst>
      <p:ext uri="{BB962C8B-B14F-4D97-AF65-F5344CB8AC3E}">
        <p14:creationId xmlns:p14="http://schemas.microsoft.com/office/powerpoint/2010/main" val="3978707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0061" y="20851"/>
            <a:ext cx="7372350" cy="557215"/>
          </a:xfrm>
        </p:spPr>
        <p:txBody>
          <a:bodyPr/>
          <a:lstStyle/>
          <a:p>
            <a:r>
              <a:rPr lang="en-US" dirty="0" smtClean="0"/>
              <a:t>Tools to Help the Permittee</a:t>
            </a:r>
            <a:endParaRPr lang="en-US" dirty="0"/>
          </a:p>
        </p:txBody>
      </p:sp>
      <p:sp>
        <p:nvSpPr>
          <p:cNvPr id="6" name="Subtitle 5"/>
          <p:cNvSpPr>
            <a:spLocks noGrp="1"/>
          </p:cNvSpPr>
          <p:nvPr>
            <p:ph type="subTitle" idx="13"/>
          </p:nvPr>
        </p:nvSpPr>
        <p:spPr>
          <a:xfrm>
            <a:off x="1238249" y="577599"/>
            <a:ext cx="8613673" cy="571353"/>
          </a:xfrm>
        </p:spPr>
        <p:txBody>
          <a:bodyPr>
            <a:noAutofit/>
          </a:bodyPr>
          <a:lstStyle/>
          <a:p>
            <a:r>
              <a:rPr lang="en-US" sz="4000" dirty="0" smtClean="0"/>
              <a:t>Fact Sheet on the New NCG01</a:t>
            </a:r>
            <a:endParaRPr lang="en-US" sz="4000"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16</a:t>
            </a:fld>
            <a:endParaRPr lang="en-US"/>
          </a:p>
        </p:txBody>
      </p:sp>
      <p:sp>
        <p:nvSpPr>
          <p:cNvPr id="8" name="TextBox 7"/>
          <p:cNvSpPr txBox="1"/>
          <p:nvPr/>
        </p:nvSpPr>
        <p:spPr>
          <a:xfrm>
            <a:off x="671094" y="1941278"/>
            <a:ext cx="10701756" cy="2554545"/>
          </a:xfrm>
          <a:prstGeom prst="rect">
            <a:avLst/>
          </a:prstGeom>
          <a:noFill/>
        </p:spPr>
        <p:txBody>
          <a:bodyPr wrap="square" rtlCol="0">
            <a:spAutoFit/>
          </a:bodyPr>
          <a:lstStyle/>
          <a:p>
            <a:r>
              <a:rPr lang="en-US" sz="3200" dirty="0" smtClean="0">
                <a:solidFill>
                  <a:srgbClr val="002060"/>
                </a:solidFill>
              </a:rPr>
              <a:t>Explains the new process and answers common Qs.</a:t>
            </a:r>
          </a:p>
          <a:p>
            <a:endParaRPr lang="en-US" sz="3200" dirty="0">
              <a:solidFill>
                <a:srgbClr val="002060"/>
              </a:solidFill>
            </a:endParaRPr>
          </a:p>
          <a:p>
            <a:r>
              <a:rPr lang="en-US" sz="3200" dirty="0" smtClean="0">
                <a:solidFill>
                  <a:srgbClr val="002060"/>
                </a:solidFill>
              </a:rPr>
              <a:t>Available at </a:t>
            </a:r>
            <a:r>
              <a:rPr lang="en-US" sz="3200" dirty="0" smtClean="0">
                <a:solidFill>
                  <a:srgbClr val="FF0000"/>
                </a:solidFill>
              </a:rPr>
              <a:t>deq.nc.gov/NCG01</a:t>
            </a:r>
            <a:r>
              <a:rPr lang="en-US" sz="3200" dirty="0" smtClean="0">
                <a:solidFill>
                  <a:srgbClr val="002060"/>
                </a:solidFill>
              </a:rPr>
              <a:t>.</a:t>
            </a:r>
          </a:p>
          <a:p>
            <a:endParaRPr lang="en-US" sz="3200" dirty="0">
              <a:solidFill>
                <a:srgbClr val="002060"/>
              </a:solidFill>
            </a:endParaRPr>
          </a:p>
          <a:p>
            <a:r>
              <a:rPr lang="en-US" sz="3200" dirty="0">
                <a:solidFill>
                  <a:srgbClr val="002060"/>
                </a:solidFill>
              </a:rPr>
              <a:t>I</a:t>
            </a:r>
            <a:r>
              <a:rPr lang="en-US" sz="3200" dirty="0" smtClean="0">
                <a:solidFill>
                  <a:srgbClr val="002060"/>
                </a:solidFill>
              </a:rPr>
              <a:t>nformation on the overall SW program at </a:t>
            </a:r>
            <a:r>
              <a:rPr lang="en-US" sz="3200" dirty="0" smtClean="0">
                <a:solidFill>
                  <a:srgbClr val="FF0000"/>
                </a:solidFill>
              </a:rPr>
              <a:t>deq.nc.gov/SW</a:t>
            </a:r>
            <a:r>
              <a:rPr lang="en-US" sz="3200" dirty="0" smtClean="0">
                <a:solidFill>
                  <a:srgbClr val="002060"/>
                </a:solidFill>
              </a:rPr>
              <a:t>.</a:t>
            </a:r>
            <a:endParaRPr lang="en-US" sz="2000" dirty="0"/>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38697106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0061" y="20851"/>
            <a:ext cx="7372350" cy="557215"/>
          </a:xfrm>
        </p:spPr>
        <p:txBody>
          <a:bodyPr/>
          <a:lstStyle/>
          <a:p>
            <a:r>
              <a:rPr lang="en-US" dirty="0" smtClean="0"/>
              <a:t>Common Q&amp;As</a:t>
            </a:r>
            <a:endParaRPr lang="en-US" dirty="0"/>
          </a:p>
        </p:txBody>
      </p:sp>
      <p:sp>
        <p:nvSpPr>
          <p:cNvPr id="6" name="Subtitle 5"/>
          <p:cNvSpPr>
            <a:spLocks noGrp="1"/>
          </p:cNvSpPr>
          <p:nvPr>
            <p:ph type="subTitle" idx="13"/>
          </p:nvPr>
        </p:nvSpPr>
        <p:spPr>
          <a:xfrm>
            <a:off x="1238249" y="577599"/>
            <a:ext cx="8613673" cy="571353"/>
          </a:xfrm>
        </p:spPr>
        <p:txBody>
          <a:bodyPr>
            <a:noAutofit/>
          </a:bodyPr>
          <a:lstStyle/>
          <a:p>
            <a:r>
              <a:rPr lang="en-US" sz="3600" dirty="0" smtClean="0"/>
              <a:t>Existing E&amp;SC Plan Approvals</a:t>
            </a:r>
            <a:endParaRPr lang="en-US" sz="3600"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17</a:t>
            </a:fld>
            <a:endParaRPr lang="en-US"/>
          </a:p>
        </p:txBody>
      </p:sp>
      <p:sp>
        <p:nvSpPr>
          <p:cNvPr id="8" name="TextBox 7"/>
          <p:cNvSpPr txBox="1"/>
          <p:nvPr/>
        </p:nvSpPr>
        <p:spPr>
          <a:xfrm>
            <a:off x="579654" y="1705700"/>
            <a:ext cx="10701756" cy="3108543"/>
          </a:xfrm>
          <a:prstGeom prst="rect">
            <a:avLst/>
          </a:prstGeom>
          <a:noFill/>
        </p:spPr>
        <p:txBody>
          <a:bodyPr wrap="square" rtlCol="0">
            <a:spAutoFit/>
          </a:bodyPr>
          <a:lstStyle/>
          <a:p>
            <a:pPr marL="1143000" indent="-1143000"/>
            <a:r>
              <a:rPr lang="en-US" sz="2800" dirty="0" smtClean="0">
                <a:solidFill>
                  <a:srgbClr val="002060"/>
                </a:solidFill>
              </a:rPr>
              <a:t>Q:  	If an E&amp;SC Plan is approved before April 1, which permit applies?</a:t>
            </a:r>
          </a:p>
          <a:p>
            <a:pPr marL="1143000" indent="-1143000"/>
            <a:r>
              <a:rPr lang="en-US" sz="2800" dirty="0" smtClean="0">
                <a:solidFill>
                  <a:srgbClr val="0070C0"/>
                </a:solidFill>
              </a:rPr>
              <a:t>A:	Projects </a:t>
            </a:r>
            <a:r>
              <a:rPr lang="en-US" sz="2800" dirty="0">
                <a:solidFill>
                  <a:srgbClr val="0070C0"/>
                </a:solidFill>
              </a:rPr>
              <a:t>with </a:t>
            </a:r>
            <a:r>
              <a:rPr lang="en-US" sz="2800" dirty="0" smtClean="0">
                <a:solidFill>
                  <a:srgbClr val="0070C0"/>
                </a:solidFill>
              </a:rPr>
              <a:t>existing E&amp;SC </a:t>
            </a:r>
            <a:r>
              <a:rPr lang="en-US" sz="2800" dirty="0">
                <a:solidFill>
                  <a:srgbClr val="0070C0"/>
                </a:solidFill>
              </a:rPr>
              <a:t>Plans will automatically follow the new NCG01 permit, but will not need to fill out an e-NOI or pay an annual permit fee. However, the permittees should print the new permit and the two standard detail </a:t>
            </a:r>
            <a:r>
              <a:rPr lang="en-US" sz="2800" dirty="0" smtClean="0">
                <a:solidFill>
                  <a:srgbClr val="0070C0"/>
                </a:solidFill>
              </a:rPr>
              <a:t>sheets, adhere to them, and have them on site.</a:t>
            </a:r>
            <a:endParaRPr lang="en-US" dirty="0">
              <a:solidFill>
                <a:srgbClr val="0070C0"/>
              </a:solidFill>
            </a:endParaRPr>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1018434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0061" y="20851"/>
            <a:ext cx="7372350" cy="557215"/>
          </a:xfrm>
        </p:spPr>
        <p:txBody>
          <a:bodyPr/>
          <a:lstStyle/>
          <a:p>
            <a:r>
              <a:rPr lang="en-US" dirty="0" smtClean="0"/>
              <a:t>Common Q&amp;As</a:t>
            </a:r>
            <a:endParaRPr lang="en-US" dirty="0"/>
          </a:p>
        </p:txBody>
      </p:sp>
      <p:sp>
        <p:nvSpPr>
          <p:cNvPr id="6" name="Subtitle 5"/>
          <p:cNvSpPr>
            <a:spLocks noGrp="1"/>
          </p:cNvSpPr>
          <p:nvPr>
            <p:ph type="subTitle" idx="13"/>
          </p:nvPr>
        </p:nvSpPr>
        <p:spPr>
          <a:xfrm>
            <a:off x="1238249" y="577599"/>
            <a:ext cx="8613673" cy="571353"/>
          </a:xfrm>
        </p:spPr>
        <p:txBody>
          <a:bodyPr>
            <a:noAutofit/>
          </a:bodyPr>
          <a:lstStyle/>
          <a:p>
            <a:r>
              <a:rPr lang="en-US" sz="3600" dirty="0" smtClean="0"/>
              <a:t>Project Completion</a:t>
            </a:r>
            <a:endParaRPr lang="en-US" sz="3600"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18</a:t>
            </a:fld>
            <a:endParaRPr lang="en-US"/>
          </a:p>
        </p:txBody>
      </p:sp>
      <p:sp>
        <p:nvSpPr>
          <p:cNvPr id="8" name="TextBox 7"/>
          <p:cNvSpPr txBox="1"/>
          <p:nvPr/>
        </p:nvSpPr>
        <p:spPr>
          <a:xfrm>
            <a:off x="602514" y="1705700"/>
            <a:ext cx="10701756" cy="3539430"/>
          </a:xfrm>
          <a:prstGeom prst="rect">
            <a:avLst/>
          </a:prstGeom>
          <a:noFill/>
        </p:spPr>
        <p:txBody>
          <a:bodyPr wrap="square" rtlCol="0">
            <a:spAutoFit/>
          </a:bodyPr>
          <a:lstStyle/>
          <a:p>
            <a:pPr marL="914400" indent="-914400"/>
            <a:r>
              <a:rPr lang="en-US" sz="2800" dirty="0" smtClean="0">
                <a:solidFill>
                  <a:srgbClr val="002060"/>
                </a:solidFill>
              </a:rPr>
              <a:t>Q:	What </a:t>
            </a:r>
            <a:r>
              <a:rPr lang="en-US" sz="2800" dirty="0">
                <a:solidFill>
                  <a:srgbClr val="002060"/>
                </a:solidFill>
              </a:rPr>
              <a:t>happens to the COC when the construction activity is complete? </a:t>
            </a:r>
          </a:p>
          <a:p>
            <a:pPr marL="914400" indent="-914400"/>
            <a:r>
              <a:rPr lang="en-US" sz="2800" dirty="0" smtClean="0">
                <a:solidFill>
                  <a:srgbClr val="0070C0"/>
                </a:solidFill>
              </a:rPr>
              <a:t>A:  	When </a:t>
            </a:r>
            <a:r>
              <a:rPr lang="en-US" sz="2800" dirty="0">
                <a:solidFill>
                  <a:srgbClr val="0070C0"/>
                </a:solidFill>
              </a:rPr>
              <a:t>a project is complete, the permittees will contact DEMLR or the local delegated program to close out the E&amp;SC Plan. After DEMLR or the local E&amp;SC program inform the permittee of the project close out via inspection report, the permittee will visit deq.nc.gov/NCG01 to submit an e-NOT. </a:t>
            </a:r>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3699275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0061" y="20851"/>
            <a:ext cx="7372350" cy="557215"/>
          </a:xfrm>
        </p:spPr>
        <p:txBody>
          <a:bodyPr/>
          <a:lstStyle/>
          <a:p>
            <a:r>
              <a:rPr lang="en-US" dirty="0" smtClean="0"/>
              <a:t>Common Q&amp;As</a:t>
            </a:r>
            <a:endParaRPr lang="en-US" dirty="0"/>
          </a:p>
        </p:txBody>
      </p:sp>
      <p:sp>
        <p:nvSpPr>
          <p:cNvPr id="6" name="Subtitle 5"/>
          <p:cNvSpPr>
            <a:spLocks noGrp="1"/>
          </p:cNvSpPr>
          <p:nvPr>
            <p:ph type="subTitle" idx="13"/>
          </p:nvPr>
        </p:nvSpPr>
        <p:spPr>
          <a:xfrm>
            <a:off x="1238249" y="577599"/>
            <a:ext cx="8613673" cy="571353"/>
          </a:xfrm>
        </p:spPr>
        <p:txBody>
          <a:bodyPr>
            <a:noAutofit/>
          </a:bodyPr>
          <a:lstStyle/>
          <a:p>
            <a:r>
              <a:rPr lang="en-US" sz="3600" dirty="0" smtClean="0"/>
              <a:t>Compliance Requirements</a:t>
            </a:r>
            <a:endParaRPr lang="en-US" sz="3600"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19</a:t>
            </a:fld>
            <a:endParaRPr lang="en-US" dirty="0"/>
          </a:p>
        </p:txBody>
      </p:sp>
      <p:sp>
        <p:nvSpPr>
          <p:cNvPr id="8" name="TextBox 7"/>
          <p:cNvSpPr txBox="1"/>
          <p:nvPr/>
        </p:nvSpPr>
        <p:spPr>
          <a:xfrm>
            <a:off x="511074" y="1374701"/>
            <a:ext cx="11261826" cy="4401205"/>
          </a:xfrm>
          <a:prstGeom prst="rect">
            <a:avLst/>
          </a:prstGeom>
          <a:noFill/>
        </p:spPr>
        <p:txBody>
          <a:bodyPr wrap="square" rtlCol="0">
            <a:spAutoFit/>
          </a:bodyPr>
          <a:lstStyle/>
          <a:p>
            <a:pPr marL="914400" indent="-914400"/>
            <a:r>
              <a:rPr lang="en-US" sz="2800" dirty="0" smtClean="0">
                <a:solidFill>
                  <a:srgbClr val="002060"/>
                </a:solidFill>
              </a:rPr>
              <a:t>Q:	Will </a:t>
            </a:r>
            <a:r>
              <a:rPr lang="en-US" sz="2800" dirty="0">
                <a:solidFill>
                  <a:srgbClr val="002060"/>
                </a:solidFill>
              </a:rPr>
              <a:t>there be a grace period for adherence to the new process?</a:t>
            </a:r>
          </a:p>
          <a:p>
            <a:pPr marL="914400" indent="-914400"/>
            <a:r>
              <a:rPr lang="en-US" sz="2800" dirty="0" smtClean="0">
                <a:solidFill>
                  <a:srgbClr val="0070C0"/>
                </a:solidFill>
              </a:rPr>
              <a:t>A:	DEMLR </a:t>
            </a:r>
            <a:r>
              <a:rPr lang="en-US" sz="2800" dirty="0">
                <a:solidFill>
                  <a:srgbClr val="0070C0"/>
                </a:solidFill>
              </a:rPr>
              <a:t>does not have the authority to grant a grace period from a federally mandated permit. Permittees will be informed of the new process via web site, E&amp;SC Plan approval letters and list </a:t>
            </a:r>
            <a:r>
              <a:rPr lang="en-US" sz="2800" dirty="0" err="1">
                <a:solidFill>
                  <a:srgbClr val="0070C0"/>
                </a:solidFill>
              </a:rPr>
              <a:t>servs</a:t>
            </a:r>
            <a:r>
              <a:rPr lang="en-US" sz="2800" dirty="0">
                <a:solidFill>
                  <a:srgbClr val="0070C0"/>
                </a:solidFill>
              </a:rPr>
              <a:t>.</a:t>
            </a:r>
          </a:p>
          <a:p>
            <a:pPr marL="914400" indent="-914400"/>
            <a:endParaRPr lang="en-US" sz="2800" dirty="0">
              <a:solidFill>
                <a:srgbClr val="002060"/>
              </a:solidFill>
            </a:endParaRPr>
          </a:p>
          <a:p>
            <a:pPr marL="914400" indent="-914400"/>
            <a:r>
              <a:rPr lang="en-US" sz="2800" dirty="0" smtClean="0">
                <a:solidFill>
                  <a:srgbClr val="002060"/>
                </a:solidFill>
              </a:rPr>
              <a:t>Q:	What </a:t>
            </a:r>
            <a:r>
              <a:rPr lang="en-US" sz="2800" dirty="0">
                <a:solidFill>
                  <a:srgbClr val="002060"/>
                </a:solidFill>
              </a:rPr>
              <a:t>will happen if an e-NOI is not </a:t>
            </a:r>
            <a:r>
              <a:rPr lang="en-US" sz="2800" dirty="0" smtClean="0">
                <a:solidFill>
                  <a:srgbClr val="002060"/>
                </a:solidFill>
              </a:rPr>
              <a:t>submitted?</a:t>
            </a:r>
            <a:endParaRPr lang="en-US" sz="2800" dirty="0">
              <a:solidFill>
                <a:srgbClr val="002060"/>
              </a:solidFill>
            </a:endParaRPr>
          </a:p>
          <a:p>
            <a:pPr marL="914400" indent="-914400"/>
            <a:r>
              <a:rPr lang="en-US" sz="2800" dirty="0" smtClean="0">
                <a:solidFill>
                  <a:srgbClr val="0070C0"/>
                </a:solidFill>
              </a:rPr>
              <a:t>A:	If </a:t>
            </a:r>
            <a:r>
              <a:rPr lang="en-US" sz="2800" dirty="0">
                <a:solidFill>
                  <a:srgbClr val="0070C0"/>
                </a:solidFill>
              </a:rPr>
              <a:t>a construction site that disturbs </a:t>
            </a:r>
            <a:r>
              <a:rPr lang="en-US" sz="2800" dirty="0" smtClean="0">
                <a:solidFill>
                  <a:srgbClr val="0070C0"/>
                </a:solidFill>
              </a:rPr>
              <a:t>&gt; 1 acre fails </a:t>
            </a:r>
            <a:r>
              <a:rPr lang="en-US" sz="2800" dirty="0">
                <a:solidFill>
                  <a:srgbClr val="0070C0"/>
                </a:solidFill>
              </a:rPr>
              <a:t>to submit an e-NOI after approval of its E&amp;SC Plan, this is a violation of federal permitting </a:t>
            </a:r>
            <a:r>
              <a:rPr lang="en-US" sz="2800" dirty="0" smtClean="0">
                <a:solidFill>
                  <a:srgbClr val="0070C0"/>
                </a:solidFill>
              </a:rPr>
              <a:t>requirements.</a:t>
            </a:r>
            <a:endParaRPr lang="en-US" sz="2800" dirty="0">
              <a:solidFill>
                <a:srgbClr val="0070C0"/>
              </a:solidFill>
            </a:endParaRPr>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723684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3"/>
          </p:nvPr>
        </p:nvSpPr>
        <p:spPr>
          <a:xfrm>
            <a:off x="1285149" y="321269"/>
            <a:ext cx="7372350" cy="571353"/>
          </a:xfrm>
        </p:spPr>
        <p:txBody>
          <a:bodyPr>
            <a:noAutofit/>
          </a:bodyPr>
          <a:lstStyle/>
          <a:p>
            <a:r>
              <a:rPr lang="en-US" sz="3600" dirty="0" smtClean="0"/>
              <a:t>Construction Program:               SWMP Requirements</a:t>
            </a:r>
            <a:endParaRPr lang="en-US" sz="3600"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a:t>
            </a:fld>
            <a:endParaRPr lang="en-US"/>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8" name="TextBox 7">
            <a:extLst>
              <a:ext uri="{FF2B5EF4-FFF2-40B4-BE49-F238E27FC236}">
                <a16:creationId xmlns:a16="http://schemas.microsoft.com/office/drawing/2014/main" id="{65EA570B-3C73-4829-B48C-5C5686AFCB07}"/>
              </a:ext>
            </a:extLst>
          </p:cNvPr>
          <p:cNvSpPr txBox="1"/>
          <p:nvPr/>
        </p:nvSpPr>
        <p:spPr>
          <a:xfrm>
            <a:off x="760150" y="1548927"/>
            <a:ext cx="10770813" cy="4062651"/>
          </a:xfrm>
          <a:prstGeom prst="rect">
            <a:avLst/>
          </a:prstGeom>
          <a:noFill/>
        </p:spPr>
        <p:txBody>
          <a:bodyPr wrap="square" rtlCol="0">
            <a:spAutoFit/>
          </a:bodyPr>
          <a:lstStyle/>
          <a:p>
            <a:r>
              <a:rPr lang="en-US" sz="2600" dirty="0" smtClean="0">
                <a:solidFill>
                  <a:srgbClr val="002060"/>
                </a:solidFill>
              </a:rPr>
              <a:t>Construction program required for projects </a:t>
            </a:r>
            <a:r>
              <a:rPr lang="en-US" sz="2600" dirty="0">
                <a:solidFill>
                  <a:srgbClr val="002060"/>
                </a:solidFill>
              </a:rPr>
              <a:t>that disturb </a:t>
            </a:r>
            <a:r>
              <a:rPr lang="en-US" sz="2600" u="sng" dirty="0">
                <a:solidFill>
                  <a:srgbClr val="002060"/>
                </a:solidFill>
              </a:rPr>
              <a:t>&gt;</a:t>
            </a:r>
            <a:r>
              <a:rPr lang="en-US" sz="2600" dirty="0">
                <a:solidFill>
                  <a:srgbClr val="002060"/>
                </a:solidFill>
              </a:rPr>
              <a:t> one acre and smaller projects that are part of a common plan of development that disturbs </a:t>
            </a:r>
            <a:r>
              <a:rPr lang="en-US" sz="2600" u="sng" dirty="0">
                <a:solidFill>
                  <a:srgbClr val="002060"/>
                </a:solidFill>
              </a:rPr>
              <a:t>&gt;</a:t>
            </a:r>
            <a:r>
              <a:rPr lang="en-US" sz="2600" dirty="0">
                <a:solidFill>
                  <a:srgbClr val="002060"/>
                </a:solidFill>
              </a:rPr>
              <a:t> one acre.  </a:t>
            </a:r>
            <a:endParaRPr lang="en-US" sz="2600" dirty="0" smtClean="0">
              <a:solidFill>
                <a:srgbClr val="002060"/>
              </a:solidFill>
            </a:endParaRPr>
          </a:p>
          <a:p>
            <a:endParaRPr lang="en-US" sz="2400" b="1" dirty="0">
              <a:solidFill>
                <a:srgbClr val="002060"/>
              </a:solidFill>
            </a:endParaRPr>
          </a:p>
          <a:p>
            <a:pPr marL="5200650"/>
            <a:r>
              <a:rPr lang="en-US" sz="2600" dirty="0">
                <a:solidFill>
                  <a:srgbClr val="002060"/>
                </a:solidFill>
              </a:rPr>
              <a:t>Reliance upon a North Carolina Sediment Pollution Control Act of 1973 (SPCA) program as defined in 15A NCAC Chapter 04 may be used to meet </a:t>
            </a:r>
            <a:r>
              <a:rPr lang="en-US" sz="2600" dirty="0" smtClean="0">
                <a:solidFill>
                  <a:srgbClr val="002060"/>
                </a:solidFill>
              </a:rPr>
              <a:t>most of the permit requirements.  </a:t>
            </a:r>
            <a:endParaRPr lang="en-US" sz="2600" b="1" dirty="0">
              <a:solidFill>
                <a:srgbClr val="002060"/>
              </a:solidFill>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6000" contrast="5000"/>
                    </a14:imgEffect>
                  </a14:imgLayer>
                </a14:imgProps>
              </a:ext>
            </a:extLst>
          </a:blip>
          <a:srcRect l="3458"/>
          <a:stretch/>
        </p:blipFill>
        <p:spPr>
          <a:xfrm>
            <a:off x="228599" y="3118480"/>
            <a:ext cx="5585237" cy="3254210"/>
          </a:xfrm>
          <a:prstGeom prst="rect">
            <a:avLst/>
          </a:prstGeom>
        </p:spPr>
      </p:pic>
    </p:spTree>
    <p:extLst>
      <p:ext uri="{BB962C8B-B14F-4D97-AF65-F5344CB8AC3E}">
        <p14:creationId xmlns:p14="http://schemas.microsoft.com/office/powerpoint/2010/main" val="82414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0061" y="20851"/>
            <a:ext cx="7372350" cy="557215"/>
          </a:xfrm>
        </p:spPr>
        <p:txBody>
          <a:bodyPr/>
          <a:lstStyle/>
          <a:p>
            <a:r>
              <a:rPr lang="en-US" dirty="0" smtClean="0"/>
              <a:t>And lastly . . .</a:t>
            </a:r>
            <a:endParaRPr lang="en-US" dirty="0"/>
          </a:p>
        </p:txBody>
      </p:sp>
      <p:sp>
        <p:nvSpPr>
          <p:cNvPr id="6" name="Subtitle 5"/>
          <p:cNvSpPr>
            <a:spLocks noGrp="1"/>
          </p:cNvSpPr>
          <p:nvPr>
            <p:ph type="subTitle" idx="13"/>
          </p:nvPr>
        </p:nvSpPr>
        <p:spPr>
          <a:xfrm>
            <a:off x="1238249" y="577599"/>
            <a:ext cx="8613673" cy="571353"/>
          </a:xfrm>
        </p:spPr>
        <p:txBody>
          <a:bodyPr>
            <a:noAutofit/>
          </a:bodyPr>
          <a:lstStyle/>
          <a:p>
            <a:r>
              <a:rPr lang="en-US" sz="3600" dirty="0" smtClean="0"/>
              <a:t>The Annual Permit Fee</a:t>
            </a:r>
            <a:endParaRPr lang="en-US" sz="3600"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20</a:t>
            </a:fld>
            <a:endParaRPr lang="en-US" dirty="0"/>
          </a:p>
        </p:txBody>
      </p:sp>
      <p:sp>
        <p:nvSpPr>
          <p:cNvPr id="8" name="TextBox 7"/>
          <p:cNvSpPr txBox="1"/>
          <p:nvPr/>
        </p:nvSpPr>
        <p:spPr>
          <a:xfrm>
            <a:off x="511074" y="1590144"/>
            <a:ext cx="11261826" cy="3970318"/>
          </a:xfrm>
          <a:prstGeom prst="rect">
            <a:avLst/>
          </a:prstGeom>
          <a:noFill/>
        </p:spPr>
        <p:txBody>
          <a:bodyPr wrap="square" rtlCol="0">
            <a:spAutoFit/>
          </a:bodyPr>
          <a:lstStyle/>
          <a:p>
            <a:pPr marL="685800" indent="-685800">
              <a:buAutoNum type="arabicPeriod"/>
            </a:pPr>
            <a:r>
              <a:rPr lang="en-US" sz="2800" dirty="0" smtClean="0">
                <a:solidFill>
                  <a:srgbClr val="002060"/>
                </a:solidFill>
              </a:rPr>
              <a:t>Initially, we will not charge an annual permitting fee for the NCG01 COC.  However, on or after June 1, 2019, we will begin collecting a $100 annual fee per NCGS 143-215.3D.</a:t>
            </a:r>
          </a:p>
          <a:p>
            <a:pPr marL="685800" indent="-685800"/>
            <a:endParaRPr lang="en-US" sz="2800" dirty="0" smtClean="0">
              <a:solidFill>
                <a:srgbClr val="002060"/>
              </a:solidFill>
            </a:endParaRPr>
          </a:p>
          <a:p>
            <a:pPr marL="685800" indent="-685800">
              <a:buFont typeface="+mj-lt"/>
              <a:buAutoNum type="arabicPeriod" startAt="2"/>
            </a:pPr>
            <a:r>
              <a:rPr lang="en-US" sz="2800" dirty="0" smtClean="0">
                <a:solidFill>
                  <a:srgbClr val="002060"/>
                </a:solidFill>
              </a:rPr>
              <a:t>This fee will allow us to improve the application process so that when you apply to DEMLR for the E&amp;SC Plan approval, we can incorporate the NOI in the same form.  (The process will likely remain separate for projects under a local E&amp;SC program.)</a:t>
            </a:r>
            <a:endParaRPr lang="en-US" sz="2800" dirty="0">
              <a:solidFill>
                <a:srgbClr val="0070C0"/>
              </a:solidFill>
            </a:endParaRPr>
          </a:p>
          <a:p>
            <a:pPr marL="914400" indent="-914400"/>
            <a:endParaRPr lang="en-US" sz="2800" dirty="0">
              <a:solidFill>
                <a:srgbClr val="002060"/>
              </a:solidFill>
            </a:endParaRPr>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4052654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99322" y="45515"/>
            <a:ext cx="6195776" cy="557215"/>
          </a:xfrm>
        </p:spPr>
        <p:txBody>
          <a:bodyPr>
            <a:normAutofit/>
          </a:bodyPr>
          <a:lstStyle/>
          <a:p>
            <a:r>
              <a:rPr lang="en-US" dirty="0"/>
              <a:t>S</a:t>
            </a:r>
            <a:r>
              <a:rPr lang="en-US" dirty="0" smtClean="0"/>
              <a:t>till have questions?</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21</a:t>
            </a:fld>
            <a:endParaRPr lang="en-US"/>
          </a:p>
        </p:txBody>
      </p:sp>
      <p:sp>
        <p:nvSpPr>
          <p:cNvPr id="8" name="Subtitle 7"/>
          <p:cNvSpPr>
            <a:spLocks noGrp="1"/>
          </p:cNvSpPr>
          <p:nvPr>
            <p:ph type="subTitle" idx="13"/>
          </p:nvPr>
        </p:nvSpPr>
        <p:spPr/>
        <p:txBody>
          <a:bodyPr>
            <a:noAutofit/>
          </a:bodyPr>
          <a:lstStyle/>
          <a:p>
            <a:r>
              <a:rPr lang="en-US" sz="4000" dirty="0" smtClean="0"/>
              <a:t>Feel free to reach out!</a:t>
            </a:r>
            <a:endParaRPr lang="en-US" sz="4000" dirty="0"/>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7" name="TextBox 6"/>
          <p:cNvSpPr txBox="1"/>
          <p:nvPr/>
        </p:nvSpPr>
        <p:spPr>
          <a:xfrm>
            <a:off x="1476375" y="1779877"/>
            <a:ext cx="8479857" cy="5324535"/>
          </a:xfrm>
          <a:prstGeom prst="rect">
            <a:avLst/>
          </a:prstGeom>
          <a:noFill/>
        </p:spPr>
        <p:txBody>
          <a:bodyPr wrap="square" rtlCol="0">
            <a:spAutoFit/>
          </a:bodyPr>
          <a:lstStyle/>
          <a:p>
            <a:pPr algn="ctr"/>
            <a:r>
              <a:rPr lang="en-US" sz="4400" dirty="0" smtClean="0">
                <a:solidFill>
                  <a:srgbClr val="0070C0"/>
                </a:solidFill>
                <a:hlinkClick r:id="rId2"/>
              </a:rPr>
              <a:t>annette.lucas@ncdenr.gov</a:t>
            </a:r>
            <a:endParaRPr lang="en-US" sz="4400" dirty="0" smtClean="0">
              <a:solidFill>
                <a:srgbClr val="0070C0"/>
              </a:solidFill>
            </a:endParaRPr>
          </a:p>
          <a:p>
            <a:pPr algn="ctr"/>
            <a:endParaRPr lang="en-US" sz="4400" dirty="0">
              <a:solidFill>
                <a:srgbClr val="002060"/>
              </a:solidFill>
            </a:endParaRPr>
          </a:p>
          <a:p>
            <a:pPr algn="ctr"/>
            <a:r>
              <a:rPr lang="en-US" sz="4400" u="sng" dirty="0">
                <a:solidFill>
                  <a:srgbClr val="0070C0"/>
                </a:solidFill>
              </a:rPr>
              <a:t>d</a:t>
            </a:r>
            <a:r>
              <a:rPr lang="en-US" sz="4400" u="sng" dirty="0" smtClean="0">
                <a:solidFill>
                  <a:srgbClr val="0070C0"/>
                </a:solidFill>
              </a:rPr>
              <a:t>eq.nc.gov/SW</a:t>
            </a:r>
            <a:r>
              <a:rPr lang="en-US" sz="4400" dirty="0" smtClean="0">
                <a:solidFill>
                  <a:srgbClr val="002060"/>
                </a:solidFill>
              </a:rPr>
              <a:t> </a:t>
            </a:r>
            <a:endParaRPr lang="en-US" sz="4400" dirty="0">
              <a:solidFill>
                <a:srgbClr val="002060"/>
              </a:solidFill>
            </a:endParaRPr>
          </a:p>
          <a:p>
            <a:pPr algn="ctr"/>
            <a:endParaRPr lang="en-US" sz="4400" dirty="0">
              <a:solidFill>
                <a:srgbClr val="002060"/>
              </a:solidFill>
            </a:endParaRPr>
          </a:p>
          <a:p>
            <a:pPr algn="ctr"/>
            <a:r>
              <a:rPr lang="en-US" sz="4400" dirty="0">
                <a:solidFill>
                  <a:srgbClr val="002060"/>
                </a:solidFill>
              </a:rPr>
              <a:t>(919) </a:t>
            </a:r>
            <a:r>
              <a:rPr lang="en-US" sz="4400" dirty="0" smtClean="0">
                <a:solidFill>
                  <a:srgbClr val="002060"/>
                </a:solidFill>
              </a:rPr>
              <a:t>707-3639</a:t>
            </a:r>
            <a:endParaRPr lang="en-US" sz="4400" dirty="0">
              <a:solidFill>
                <a:srgbClr val="0070C0"/>
              </a:solidFill>
            </a:endParaRPr>
          </a:p>
          <a:p>
            <a:pPr algn="ctr"/>
            <a:endParaRPr lang="en-US" sz="3200" dirty="0">
              <a:solidFill>
                <a:srgbClr val="002060"/>
              </a:solidFill>
            </a:endParaRPr>
          </a:p>
          <a:p>
            <a:pPr algn="ctr"/>
            <a:endParaRPr lang="en-US" sz="3200" dirty="0">
              <a:solidFill>
                <a:srgbClr val="002060"/>
              </a:solidFill>
            </a:endParaRPr>
          </a:p>
          <a:p>
            <a:pPr algn="ctr"/>
            <a:endParaRPr lang="en-US" sz="2800" dirty="0">
              <a:solidFill>
                <a:srgbClr val="002060"/>
              </a:solidFill>
            </a:endParaRPr>
          </a:p>
          <a:p>
            <a:pPr algn="ctr"/>
            <a:endParaRPr lang="en-US" sz="2800" dirty="0">
              <a:solidFill>
                <a:srgbClr val="002060"/>
              </a:solidFill>
            </a:endParaRPr>
          </a:p>
        </p:txBody>
      </p:sp>
    </p:spTree>
    <p:extLst>
      <p:ext uri="{BB962C8B-B14F-4D97-AF65-F5344CB8AC3E}">
        <p14:creationId xmlns:p14="http://schemas.microsoft.com/office/powerpoint/2010/main" val="885245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2" name="Picture Placeholder 1"/>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6123" b="26123"/>
          <a:stretch>
            <a:fillRect/>
          </a:stretch>
        </p:blipFill>
        <p:spPr/>
      </p:pic>
      <p:sp>
        <p:nvSpPr>
          <p:cNvPr id="4" name="Slide Number Placeholder 3"/>
          <p:cNvSpPr>
            <a:spLocks noGrp="1"/>
          </p:cNvSpPr>
          <p:nvPr>
            <p:ph type="sldNum" sz="quarter" idx="12"/>
          </p:nvPr>
        </p:nvSpPr>
        <p:spPr/>
        <p:txBody>
          <a:bodyPr/>
          <a:lstStyle/>
          <a:p>
            <a:fld id="{11F27F3A-B3E9-41ED-AF8F-A365F10BB65F}" type="slidenum">
              <a:rPr lang="en-US" smtClean="0"/>
              <a:pPr/>
              <a:t>22</a:t>
            </a:fld>
            <a:endParaRPr lang="en-US"/>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3265762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83980" y="5383530"/>
            <a:ext cx="3108960" cy="1108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1F27F3A-B3E9-41ED-AF8F-A365F10BB65F}" type="slidenum">
              <a:rPr lang="en-US" smtClean="0"/>
              <a:pPr/>
              <a:t>3</a:t>
            </a:fld>
            <a:endParaRPr lang="en-US"/>
          </a:p>
        </p:txBody>
      </p:sp>
      <p:sp>
        <p:nvSpPr>
          <p:cNvPr id="8" name="Subtitle 7"/>
          <p:cNvSpPr>
            <a:spLocks noGrp="1"/>
          </p:cNvSpPr>
          <p:nvPr>
            <p:ph type="subTitle" idx="13"/>
          </p:nvPr>
        </p:nvSpPr>
        <p:spPr>
          <a:xfrm>
            <a:off x="1377997" y="357955"/>
            <a:ext cx="7356570" cy="571353"/>
          </a:xfrm>
        </p:spPr>
        <p:txBody>
          <a:bodyPr>
            <a:noAutofit/>
          </a:bodyPr>
          <a:lstStyle/>
          <a:p>
            <a:r>
              <a:rPr lang="en-US" sz="3600" dirty="0" smtClean="0"/>
              <a:t>Construction Program:                           E&amp;SC Permit Conditions</a:t>
            </a:r>
            <a:endParaRPr lang="en-US" sz="3600" dirty="0" smtClean="0"/>
          </a:p>
        </p:txBody>
      </p:sp>
      <p:sp>
        <p:nvSpPr>
          <p:cNvPr id="9" name="TextBox 8">
            <a:extLst>
              <a:ext uri="{FF2B5EF4-FFF2-40B4-BE49-F238E27FC236}">
                <a16:creationId xmlns:a16="http://schemas.microsoft.com/office/drawing/2014/main" id="{65EA570B-3C73-4829-B48C-5C5686AFCB07}"/>
              </a:ext>
            </a:extLst>
          </p:cNvPr>
          <p:cNvSpPr txBox="1"/>
          <p:nvPr/>
        </p:nvSpPr>
        <p:spPr>
          <a:xfrm>
            <a:off x="531495" y="1522441"/>
            <a:ext cx="11660505" cy="1661993"/>
          </a:xfrm>
          <a:prstGeom prst="rect">
            <a:avLst/>
          </a:prstGeom>
          <a:noFill/>
        </p:spPr>
        <p:txBody>
          <a:bodyPr wrap="square" rtlCol="0">
            <a:spAutoFit/>
          </a:bodyPr>
          <a:lstStyle/>
          <a:p>
            <a:pPr marL="400050" lvl="2" indent="-400050">
              <a:buFont typeface="Arial" panose="020B0604020202020204" pitchFamily="34" charset="0"/>
              <a:buChar char="•"/>
            </a:pPr>
            <a:r>
              <a:rPr lang="en-US" sz="2600" dirty="0" smtClean="0">
                <a:solidFill>
                  <a:srgbClr val="002060"/>
                </a:solidFill>
              </a:rPr>
              <a:t>O</a:t>
            </a:r>
            <a:r>
              <a:rPr lang="en-US" sz="2600" dirty="0" smtClean="0">
                <a:solidFill>
                  <a:srgbClr val="002060"/>
                </a:solidFill>
              </a:rPr>
              <a:t>rdinance </a:t>
            </a:r>
            <a:r>
              <a:rPr lang="en-US" sz="2600" dirty="0">
                <a:solidFill>
                  <a:srgbClr val="002060"/>
                </a:solidFill>
              </a:rPr>
              <a:t>or other regulatory mechanism to require </a:t>
            </a:r>
            <a:r>
              <a:rPr lang="en-US" sz="2600" dirty="0" smtClean="0">
                <a:solidFill>
                  <a:srgbClr val="002060"/>
                </a:solidFill>
              </a:rPr>
              <a:t>E&amp;SC measures.</a:t>
            </a:r>
            <a:endParaRPr lang="en-US" sz="2600" dirty="0">
              <a:solidFill>
                <a:srgbClr val="002060"/>
              </a:solidFill>
            </a:endParaRPr>
          </a:p>
          <a:p>
            <a:pPr marL="400050" lvl="2" indent="-400050">
              <a:buFont typeface="Arial" panose="020B0604020202020204" pitchFamily="34" charset="0"/>
              <a:buChar char="•"/>
            </a:pPr>
            <a:endParaRPr lang="en-US" sz="1200" dirty="0">
              <a:solidFill>
                <a:srgbClr val="002060"/>
              </a:solidFill>
            </a:endParaRPr>
          </a:p>
          <a:p>
            <a:pPr marL="400050" lvl="2" indent="-400050">
              <a:buFont typeface="Arial" panose="020B0604020202020204" pitchFamily="34" charset="0"/>
              <a:buChar char="•"/>
            </a:pPr>
            <a:r>
              <a:rPr lang="en-US" sz="2600" dirty="0" smtClean="0">
                <a:solidFill>
                  <a:srgbClr val="002060"/>
                </a:solidFill>
              </a:rPr>
              <a:t>Procedures </a:t>
            </a:r>
            <a:r>
              <a:rPr lang="en-US" sz="2600" dirty="0">
                <a:solidFill>
                  <a:srgbClr val="002060"/>
                </a:solidFill>
              </a:rPr>
              <a:t>for site plan </a:t>
            </a:r>
            <a:r>
              <a:rPr lang="en-US" sz="2600" dirty="0" smtClean="0">
                <a:solidFill>
                  <a:srgbClr val="002060"/>
                </a:solidFill>
              </a:rPr>
              <a:t>review. </a:t>
            </a:r>
            <a:endParaRPr lang="en-US" sz="2600" dirty="0" smtClean="0">
              <a:solidFill>
                <a:srgbClr val="002060"/>
              </a:solidFill>
            </a:endParaRPr>
          </a:p>
          <a:p>
            <a:pPr marL="400050" lvl="2" indent="-400050">
              <a:buFont typeface="Arial" panose="020B0604020202020204" pitchFamily="34" charset="0"/>
              <a:buChar char="•"/>
            </a:pPr>
            <a:endParaRPr lang="en-US" sz="1200" dirty="0">
              <a:solidFill>
                <a:srgbClr val="002060"/>
              </a:solidFill>
            </a:endParaRPr>
          </a:p>
          <a:p>
            <a:pPr marL="400050" lvl="2" indent="-400050">
              <a:buFont typeface="Arial" panose="020B0604020202020204" pitchFamily="34" charset="0"/>
              <a:buChar char="•"/>
            </a:pPr>
            <a:r>
              <a:rPr lang="en-US" sz="2600" dirty="0" smtClean="0">
                <a:solidFill>
                  <a:srgbClr val="002060"/>
                </a:solidFill>
              </a:rPr>
              <a:t>Procedures </a:t>
            </a:r>
            <a:r>
              <a:rPr lang="en-US" sz="2600" dirty="0">
                <a:solidFill>
                  <a:srgbClr val="002060"/>
                </a:solidFill>
              </a:rPr>
              <a:t>for site </a:t>
            </a:r>
            <a:r>
              <a:rPr lang="en-US" sz="2600" dirty="0" smtClean="0">
                <a:solidFill>
                  <a:srgbClr val="002060"/>
                </a:solidFill>
              </a:rPr>
              <a:t>inspection and enforcement.</a:t>
            </a:r>
            <a:endParaRPr lang="en-US" sz="2600" dirty="0">
              <a:solidFill>
                <a:srgbClr val="002060"/>
              </a:solidFill>
            </a:endParaRPr>
          </a:p>
        </p:txBody>
      </p:sp>
      <p:pic>
        <p:nvPicPr>
          <p:cNvPr id="4" name="Picture 3"/>
          <p:cNvPicPr>
            <a:picLocks noChangeAspect="1"/>
          </p:cNvPicPr>
          <p:nvPr/>
        </p:nvPicPr>
        <p:blipFill rotWithShape="1">
          <a:blip r:embed="rId2"/>
          <a:srcRect l="60621" t="18269" r="17482" b="41480"/>
          <a:stretch/>
        </p:blipFill>
        <p:spPr>
          <a:xfrm>
            <a:off x="477820" y="3665714"/>
            <a:ext cx="4490384" cy="2579536"/>
          </a:xfrm>
          <a:prstGeom prst="rect">
            <a:avLst/>
          </a:prstGeom>
        </p:spPr>
      </p:pic>
      <p:pic>
        <p:nvPicPr>
          <p:cNvPr id="5" name="Picture 4"/>
          <p:cNvPicPr>
            <a:picLocks noChangeAspect="1"/>
          </p:cNvPicPr>
          <p:nvPr/>
        </p:nvPicPr>
        <p:blipFill rotWithShape="1">
          <a:blip r:embed="rId3"/>
          <a:srcRect t="65854"/>
          <a:stretch/>
        </p:blipFill>
        <p:spPr>
          <a:xfrm>
            <a:off x="5818902" y="3911042"/>
            <a:ext cx="5831330" cy="1608732"/>
          </a:xfrm>
          <a:prstGeom prst="rect">
            <a:avLst/>
          </a:prstGeom>
        </p:spPr>
      </p:pic>
    </p:spTree>
    <p:extLst>
      <p:ext uri="{BB962C8B-B14F-4D97-AF65-F5344CB8AC3E}">
        <p14:creationId xmlns:p14="http://schemas.microsoft.com/office/powerpoint/2010/main" val="326104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4</a:t>
            </a:fld>
            <a:endParaRPr lang="en-US"/>
          </a:p>
        </p:txBody>
      </p:sp>
      <p:sp>
        <p:nvSpPr>
          <p:cNvPr id="8" name="Subtitle 7"/>
          <p:cNvSpPr>
            <a:spLocks noGrp="1"/>
          </p:cNvSpPr>
          <p:nvPr>
            <p:ph type="subTitle" idx="13"/>
          </p:nvPr>
        </p:nvSpPr>
        <p:spPr>
          <a:xfrm>
            <a:off x="1591357" y="356917"/>
            <a:ext cx="7356570" cy="571353"/>
          </a:xfrm>
        </p:spPr>
        <p:txBody>
          <a:bodyPr>
            <a:noAutofit/>
          </a:bodyPr>
          <a:lstStyle/>
          <a:p>
            <a:r>
              <a:rPr lang="en-US" sz="3600" dirty="0"/>
              <a:t>Options for </a:t>
            </a:r>
            <a:r>
              <a:rPr lang="en-US" sz="3600" dirty="0" smtClean="0"/>
              <a:t>Meeting                                   E&amp;SC Permit Conditions</a:t>
            </a:r>
            <a:endParaRPr lang="en-US" sz="3600" dirty="0"/>
          </a:p>
        </p:txBody>
      </p:sp>
      <p:sp>
        <p:nvSpPr>
          <p:cNvPr id="9" name="TextBox 8">
            <a:extLst>
              <a:ext uri="{FF2B5EF4-FFF2-40B4-BE49-F238E27FC236}">
                <a16:creationId xmlns:a16="http://schemas.microsoft.com/office/drawing/2014/main" id="{65EA570B-3C73-4829-B48C-5C5686AFCB07}"/>
              </a:ext>
            </a:extLst>
          </p:cNvPr>
          <p:cNvSpPr txBox="1"/>
          <p:nvPr/>
        </p:nvSpPr>
        <p:spPr>
          <a:xfrm>
            <a:off x="609600" y="1573906"/>
            <a:ext cx="10525125" cy="3785652"/>
          </a:xfrm>
          <a:prstGeom prst="rect">
            <a:avLst/>
          </a:prstGeom>
          <a:noFill/>
        </p:spPr>
        <p:txBody>
          <a:bodyPr wrap="square" rtlCol="0">
            <a:spAutoFit/>
          </a:bodyPr>
          <a:lstStyle/>
          <a:p>
            <a:pPr marL="457200" lvl="2" indent="-457200">
              <a:buFont typeface="+mj-lt"/>
              <a:buAutoNum type="arabicPeriod"/>
            </a:pPr>
            <a:r>
              <a:rPr lang="en-US" sz="2600" dirty="0" smtClean="0">
                <a:solidFill>
                  <a:srgbClr val="002060"/>
                </a:solidFill>
              </a:rPr>
              <a:t>Implement your own locally delegated E&amp;SC Program.</a:t>
            </a:r>
          </a:p>
          <a:p>
            <a:pPr marL="342900" lvl="2" indent="-342900">
              <a:buFont typeface="+mj-lt"/>
              <a:buAutoNum type="arabicPeriod"/>
            </a:pPr>
            <a:endParaRPr lang="en-US" sz="1600" dirty="0">
              <a:solidFill>
                <a:srgbClr val="002060"/>
              </a:solidFill>
            </a:endParaRPr>
          </a:p>
          <a:p>
            <a:pPr marL="457200" lvl="2" indent="-457200">
              <a:buFont typeface="+mj-lt"/>
              <a:buAutoNum type="arabicPeriod"/>
            </a:pPr>
            <a:r>
              <a:rPr lang="en-US" sz="2600" dirty="0" smtClean="0">
                <a:solidFill>
                  <a:srgbClr val="002060"/>
                </a:solidFill>
              </a:rPr>
              <a:t>Have your jurisdiction covered under your county’s locally delegated E&amp;SC program.</a:t>
            </a:r>
          </a:p>
          <a:p>
            <a:pPr marL="342900" lvl="2" indent="-342900">
              <a:buFont typeface="+mj-lt"/>
              <a:buAutoNum type="arabicPeriod"/>
            </a:pPr>
            <a:endParaRPr lang="en-US" sz="1600" dirty="0">
              <a:solidFill>
                <a:srgbClr val="002060"/>
              </a:solidFill>
            </a:endParaRPr>
          </a:p>
          <a:p>
            <a:pPr marL="457200" lvl="2" indent="-457200">
              <a:buFont typeface="+mj-lt"/>
              <a:buAutoNum type="arabicPeriod"/>
            </a:pPr>
            <a:r>
              <a:rPr lang="en-US" sz="2600" dirty="0" smtClean="0">
                <a:solidFill>
                  <a:srgbClr val="002060"/>
                </a:solidFill>
              </a:rPr>
              <a:t>Have your jurisdiction covered under DEMLR’s Sediment Program.</a:t>
            </a:r>
          </a:p>
          <a:p>
            <a:pPr marL="0" lvl="2"/>
            <a:endParaRPr lang="en-US" sz="2400" dirty="0">
              <a:solidFill>
                <a:srgbClr val="002060"/>
              </a:solidFill>
            </a:endParaRPr>
          </a:p>
          <a:p>
            <a:pPr marL="0" lvl="2"/>
            <a:endParaRPr lang="en-US" sz="2400" dirty="0" smtClean="0">
              <a:solidFill>
                <a:srgbClr val="002060"/>
              </a:solidFill>
            </a:endParaRPr>
          </a:p>
          <a:p>
            <a:pPr marL="0" lvl="2"/>
            <a:r>
              <a:rPr lang="en-US" sz="2800" i="1" dirty="0">
                <a:solidFill>
                  <a:srgbClr val="0070C0"/>
                </a:solidFill>
              </a:rPr>
              <a:t>T</a:t>
            </a:r>
            <a:r>
              <a:rPr lang="en-US" sz="2800" i="1" dirty="0" smtClean="0">
                <a:solidFill>
                  <a:srgbClr val="0070C0"/>
                </a:solidFill>
              </a:rPr>
              <a:t>he updated permit does not change how E&amp;SC Plan approvals, inspections &amp; enforcements occur in your jurisdiction.</a:t>
            </a:r>
            <a:endParaRPr lang="en-US" sz="2800" i="1" dirty="0">
              <a:solidFill>
                <a:srgbClr val="0070C0"/>
              </a:solidFill>
            </a:endParaRPr>
          </a:p>
        </p:txBody>
      </p:sp>
    </p:spTree>
    <p:extLst>
      <p:ext uri="{BB962C8B-B14F-4D97-AF65-F5344CB8AC3E}">
        <p14:creationId xmlns:p14="http://schemas.microsoft.com/office/powerpoint/2010/main" val="8704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nodeType="clickEffect">
                                  <p:stCondLst>
                                    <p:cond delay="0"/>
                                  </p:stCondLst>
                                  <p:childTnLst>
                                    <p:animClr clrSpc="hsl" dir="cw">
                                      <p:cBhvr override="childStyle">
                                        <p:cTn id="6" dur="500" fill="hold"/>
                                        <p:tgtEl>
                                          <p:spTgt spid="9">
                                            <p:txEl>
                                              <p:pRg st="0" end="0"/>
                                            </p:txEl>
                                          </p:spTgt>
                                        </p:tgtEl>
                                        <p:attrNameLst>
                                          <p:attrName>style.color</p:attrName>
                                        </p:attrNameLst>
                                      </p:cBhvr>
                                      <p:by>
                                        <p:hsl h="0" s="12549" l="25098"/>
                                      </p:by>
                                    </p:animClr>
                                    <p:animClr clrSpc="hsl" dir="cw">
                                      <p:cBhvr>
                                        <p:cTn id="7" dur="500" fill="hold"/>
                                        <p:tgtEl>
                                          <p:spTgt spid="9">
                                            <p:txEl>
                                              <p:pRg st="0" end="0"/>
                                            </p:txEl>
                                          </p:spTgt>
                                        </p:tgtEl>
                                        <p:attrNameLst>
                                          <p:attrName>fillcolor</p:attrName>
                                        </p:attrNameLst>
                                      </p:cBhvr>
                                      <p:by>
                                        <p:hsl h="0" s="12549" l="25098"/>
                                      </p:by>
                                    </p:animClr>
                                    <p:animClr clrSpc="hsl" dir="cw">
                                      <p:cBhvr>
                                        <p:cTn id="8" dur="500" fill="hold"/>
                                        <p:tgtEl>
                                          <p:spTgt spid="9">
                                            <p:txEl>
                                              <p:pRg st="0" end="0"/>
                                            </p:txEl>
                                          </p:spTgt>
                                        </p:tgtEl>
                                        <p:attrNameLst>
                                          <p:attrName>stroke.color</p:attrName>
                                        </p:attrNameLst>
                                      </p:cBhvr>
                                      <p:by>
                                        <p:hsl h="0" s="12549" l="25098"/>
                                      </p:by>
                                    </p:animClr>
                                    <p:set>
                                      <p:cBhvr>
                                        <p:cTn id="9" dur="500" fill="hold"/>
                                        <p:tgtEl>
                                          <p:spTgt spid="9">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9">
                                            <p:txEl>
                                              <p:pRg st="0" end="0"/>
                                            </p:txEl>
                                          </p:spTgt>
                                        </p:tgtEl>
                                        <p:attrNameLst>
                                          <p:attrName>ppt_c</p:attrName>
                                        </p:attrNameLst>
                                      </p:cBhvr>
                                      <p:to>
                                        <a:srgbClr val="808080"/>
                                      </p:to>
                                    </p:animClr>
                                  </p:subTnLst>
                                </p:cTn>
                              </p:par>
                              <p:par>
                                <p:cTn id="10" presetID="30" presetClass="emph" presetSubtype="0" repeatCount="indefinite" fill="hold" nodeType="withEffect">
                                  <p:stCondLst>
                                    <p:cond delay="0"/>
                                  </p:stCondLst>
                                  <p:childTnLst>
                                    <p:animClr clrSpc="hsl" dir="cw">
                                      <p:cBhvr override="childStyle">
                                        <p:cTn id="11" dur="500" fill="hold"/>
                                        <p:tgtEl>
                                          <p:spTgt spid="9">
                                            <p:txEl>
                                              <p:pRg st="2" end="2"/>
                                            </p:txEl>
                                          </p:spTgt>
                                        </p:tgtEl>
                                        <p:attrNameLst>
                                          <p:attrName>style.color</p:attrName>
                                        </p:attrNameLst>
                                      </p:cBhvr>
                                      <p:by>
                                        <p:hsl h="0" s="12549" l="25098"/>
                                      </p:by>
                                    </p:animClr>
                                    <p:animClr clrSpc="hsl" dir="cw">
                                      <p:cBhvr>
                                        <p:cTn id="12" dur="500" fill="hold"/>
                                        <p:tgtEl>
                                          <p:spTgt spid="9">
                                            <p:txEl>
                                              <p:pRg st="2" end="2"/>
                                            </p:txEl>
                                          </p:spTgt>
                                        </p:tgtEl>
                                        <p:attrNameLst>
                                          <p:attrName>fillcolor</p:attrName>
                                        </p:attrNameLst>
                                      </p:cBhvr>
                                      <p:by>
                                        <p:hsl h="0" s="12549" l="25098"/>
                                      </p:by>
                                    </p:animClr>
                                    <p:animClr clrSpc="hsl" dir="cw">
                                      <p:cBhvr>
                                        <p:cTn id="13" dur="500" fill="hold"/>
                                        <p:tgtEl>
                                          <p:spTgt spid="9">
                                            <p:txEl>
                                              <p:pRg st="2" end="2"/>
                                            </p:txEl>
                                          </p:spTgt>
                                        </p:tgtEl>
                                        <p:attrNameLst>
                                          <p:attrName>stroke.color</p:attrName>
                                        </p:attrNameLst>
                                      </p:cBhvr>
                                      <p:by>
                                        <p:hsl h="0" s="12549" l="25098"/>
                                      </p:by>
                                    </p:animClr>
                                    <p:set>
                                      <p:cBhvr>
                                        <p:cTn id="14" dur="500" fill="hold"/>
                                        <p:tgtEl>
                                          <p:spTgt spid="9">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9">
                                            <p:txEl>
                                              <p:pRg st="2" end="2"/>
                                            </p:txEl>
                                          </p:spTgt>
                                        </p:tgtEl>
                                        <p:attrNameLst>
                                          <p:attrName>ppt_c</p:attrName>
                                        </p:attrNameLst>
                                      </p:cBhvr>
                                      <p:to>
                                        <a:srgbClr val="808080"/>
                                      </p:to>
                                    </p:animClr>
                                  </p:subTnLst>
                                </p:cTn>
                              </p:par>
                              <p:par>
                                <p:cTn id="15" presetID="30" presetClass="emph" presetSubtype="0" repeatCount="indefinite" fill="hold" nodeType="withEffect">
                                  <p:stCondLst>
                                    <p:cond delay="0"/>
                                  </p:stCondLst>
                                  <p:childTnLst>
                                    <p:animClr clrSpc="hsl" dir="cw">
                                      <p:cBhvr override="childStyle">
                                        <p:cTn id="16" dur="500" fill="hold"/>
                                        <p:tgtEl>
                                          <p:spTgt spid="9">
                                            <p:txEl>
                                              <p:pRg st="4" end="4"/>
                                            </p:txEl>
                                          </p:spTgt>
                                        </p:tgtEl>
                                        <p:attrNameLst>
                                          <p:attrName>style.color</p:attrName>
                                        </p:attrNameLst>
                                      </p:cBhvr>
                                      <p:by>
                                        <p:hsl h="0" s="12549" l="25098"/>
                                      </p:by>
                                    </p:animClr>
                                    <p:animClr clrSpc="hsl" dir="cw">
                                      <p:cBhvr>
                                        <p:cTn id="17" dur="500" fill="hold"/>
                                        <p:tgtEl>
                                          <p:spTgt spid="9">
                                            <p:txEl>
                                              <p:pRg st="4" end="4"/>
                                            </p:txEl>
                                          </p:spTgt>
                                        </p:tgtEl>
                                        <p:attrNameLst>
                                          <p:attrName>fillcolor</p:attrName>
                                        </p:attrNameLst>
                                      </p:cBhvr>
                                      <p:by>
                                        <p:hsl h="0" s="12549" l="25098"/>
                                      </p:by>
                                    </p:animClr>
                                    <p:animClr clrSpc="hsl" dir="cw">
                                      <p:cBhvr>
                                        <p:cTn id="18" dur="500" fill="hold"/>
                                        <p:tgtEl>
                                          <p:spTgt spid="9">
                                            <p:txEl>
                                              <p:pRg st="4" end="4"/>
                                            </p:txEl>
                                          </p:spTgt>
                                        </p:tgtEl>
                                        <p:attrNameLst>
                                          <p:attrName>stroke.color</p:attrName>
                                        </p:attrNameLst>
                                      </p:cBhvr>
                                      <p:by>
                                        <p:hsl h="0" s="12549" l="25098"/>
                                      </p:by>
                                    </p:animClr>
                                    <p:set>
                                      <p:cBhvr>
                                        <p:cTn id="19" dur="500" fill="hold"/>
                                        <p:tgtEl>
                                          <p:spTgt spid="9">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9">
                                            <p:txEl>
                                              <p:pRg st="4" end="4"/>
                                            </p:txEl>
                                          </p:spTgt>
                                        </p:tgtEl>
                                        <p:attrNameLst>
                                          <p:attrName>ppt_c</p:attrName>
                                        </p:attrNameLst>
                                      </p:cBhvr>
                                      <p:to>
                                        <a:srgbClr val="808080"/>
                                      </p:to>
                                    </p:animClr>
                                  </p:subTnLst>
                                </p:cTn>
                              </p:par>
                              <p:par>
                                <p:cTn id="20" presetID="1" presetClass="entr" presetSubtype="0" fill="hold" nodeType="with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5</a:t>
            </a:fld>
            <a:endParaRPr lang="en-US"/>
          </a:p>
        </p:txBody>
      </p:sp>
      <p:sp>
        <p:nvSpPr>
          <p:cNvPr id="8" name="Subtitle 7"/>
          <p:cNvSpPr>
            <a:spLocks noGrp="1"/>
          </p:cNvSpPr>
          <p:nvPr>
            <p:ph type="subTitle" idx="13"/>
          </p:nvPr>
        </p:nvSpPr>
        <p:spPr>
          <a:xfrm>
            <a:off x="1377996" y="357955"/>
            <a:ext cx="8428943" cy="571353"/>
          </a:xfrm>
        </p:spPr>
        <p:txBody>
          <a:bodyPr>
            <a:noAutofit/>
          </a:bodyPr>
          <a:lstStyle/>
          <a:p>
            <a:r>
              <a:rPr lang="en-US" sz="3200" dirty="0" smtClean="0"/>
              <a:t>Construction Program</a:t>
            </a:r>
          </a:p>
          <a:p>
            <a:r>
              <a:rPr lang="en-US" sz="3200" dirty="0" smtClean="0"/>
              <a:t>Materials Handling Permit Condition</a:t>
            </a:r>
            <a:endParaRPr lang="en-US" sz="3200" dirty="0" smtClean="0"/>
          </a:p>
        </p:txBody>
      </p:sp>
      <p:sp>
        <p:nvSpPr>
          <p:cNvPr id="9" name="TextBox 8">
            <a:extLst>
              <a:ext uri="{FF2B5EF4-FFF2-40B4-BE49-F238E27FC236}">
                <a16:creationId xmlns:a16="http://schemas.microsoft.com/office/drawing/2014/main" id="{65EA570B-3C73-4829-B48C-5C5686AFCB07}"/>
              </a:ext>
            </a:extLst>
          </p:cNvPr>
          <p:cNvSpPr txBox="1"/>
          <p:nvPr/>
        </p:nvSpPr>
        <p:spPr>
          <a:xfrm>
            <a:off x="512300" y="1387644"/>
            <a:ext cx="10984375" cy="1815882"/>
          </a:xfrm>
          <a:prstGeom prst="rect">
            <a:avLst/>
          </a:prstGeom>
          <a:noFill/>
        </p:spPr>
        <p:txBody>
          <a:bodyPr wrap="square" rtlCol="0">
            <a:spAutoFit/>
          </a:bodyPr>
          <a:lstStyle/>
          <a:p>
            <a:pPr marL="0" lvl="2"/>
            <a:r>
              <a:rPr lang="en-US" sz="2800" dirty="0" smtClean="0">
                <a:solidFill>
                  <a:srgbClr val="002060"/>
                </a:solidFill>
              </a:rPr>
              <a:t>Require </a:t>
            </a:r>
            <a:r>
              <a:rPr lang="en-US" sz="2800" dirty="0">
                <a:solidFill>
                  <a:srgbClr val="002060"/>
                </a:solidFill>
              </a:rPr>
              <a:t>construction site operators to control waste such as discarded building materials, concrete truck washout, chemicals, litter, and sanitary waste at the construction site that may cause adverse impact to water quality.</a:t>
            </a:r>
            <a:endParaRPr lang="en-US" sz="2800" dirty="0" smtClean="0">
              <a:solidFill>
                <a:srgbClr val="002060"/>
              </a:solidFill>
            </a:endParaRPr>
          </a:p>
        </p:txBody>
      </p:sp>
      <p:pic>
        <p:nvPicPr>
          <p:cNvPr id="4" name="Picture 3"/>
          <p:cNvPicPr>
            <a:picLocks noChangeAspect="1"/>
          </p:cNvPicPr>
          <p:nvPr/>
        </p:nvPicPr>
        <p:blipFill>
          <a:blip r:embed="rId2"/>
          <a:stretch>
            <a:fillRect/>
          </a:stretch>
        </p:blipFill>
        <p:spPr>
          <a:xfrm>
            <a:off x="4328087" y="3354715"/>
            <a:ext cx="3352800" cy="3144926"/>
          </a:xfrm>
          <a:prstGeom prst="rect">
            <a:avLst/>
          </a:prstGeom>
        </p:spPr>
      </p:pic>
      <p:pic>
        <p:nvPicPr>
          <p:cNvPr id="5" name="Picture 4"/>
          <p:cNvPicPr>
            <a:picLocks noChangeAspect="1"/>
          </p:cNvPicPr>
          <p:nvPr/>
        </p:nvPicPr>
        <p:blipFill>
          <a:blip r:embed="rId3"/>
          <a:stretch>
            <a:fillRect/>
          </a:stretch>
        </p:blipFill>
        <p:spPr>
          <a:xfrm>
            <a:off x="674465" y="3354715"/>
            <a:ext cx="3562110" cy="3144926"/>
          </a:xfrm>
          <a:prstGeom prst="rect">
            <a:avLst/>
          </a:prstGeom>
        </p:spPr>
      </p:pic>
      <p:pic>
        <p:nvPicPr>
          <p:cNvPr id="7" name="Picture 6"/>
          <p:cNvPicPr>
            <a:picLocks noChangeAspect="1"/>
          </p:cNvPicPr>
          <p:nvPr/>
        </p:nvPicPr>
        <p:blipFill>
          <a:blip r:embed="rId4"/>
          <a:stretch>
            <a:fillRect/>
          </a:stretch>
        </p:blipFill>
        <p:spPr>
          <a:xfrm>
            <a:off x="7772399" y="3334960"/>
            <a:ext cx="4219575" cy="3164681"/>
          </a:xfrm>
          <a:prstGeom prst="rect">
            <a:avLst/>
          </a:prstGeom>
        </p:spPr>
      </p:pic>
    </p:spTree>
    <p:extLst>
      <p:ext uri="{BB962C8B-B14F-4D97-AF65-F5344CB8AC3E}">
        <p14:creationId xmlns:p14="http://schemas.microsoft.com/office/powerpoint/2010/main" val="1308382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6</a:t>
            </a:fld>
            <a:endParaRPr lang="en-US"/>
          </a:p>
        </p:txBody>
      </p:sp>
      <p:sp>
        <p:nvSpPr>
          <p:cNvPr id="8" name="Subtitle 7"/>
          <p:cNvSpPr>
            <a:spLocks noGrp="1"/>
          </p:cNvSpPr>
          <p:nvPr>
            <p:ph type="subTitle" idx="13"/>
          </p:nvPr>
        </p:nvSpPr>
        <p:spPr>
          <a:xfrm>
            <a:off x="1377997" y="357955"/>
            <a:ext cx="7356570" cy="571353"/>
          </a:xfrm>
        </p:spPr>
        <p:txBody>
          <a:bodyPr>
            <a:noAutofit/>
          </a:bodyPr>
          <a:lstStyle/>
          <a:p>
            <a:r>
              <a:rPr lang="en-US" sz="3600" dirty="0" smtClean="0"/>
              <a:t>Permit Requirements</a:t>
            </a:r>
          </a:p>
        </p:txBody>
      </p:sp>
      <p:sp>
        <p:nvSpPr>
          <p:cNvPr id="9" name="TextBox 8">
            <a:extLst>
              <a:ext uri="{FF2B5EF4-FFF2-40B4-BE49-F238E27FC236}">
                <a16:creationId xmlns:a16="http://schemas.microsoft.com/office/drawing/2014/main" id="{65EA570B-3C73-4829-B48C-5C5686AFCB07}"/>
              </a:ext>
            </a:extLst>
          </p:cNvPr>
          <p:cNvSpPr txBox="1"/>
          <p:nvPr/>
        </p:nvSpPr>
        <p:spPr>
          <a:xfrm>
            <a:off x="661289" y="1481745"/>
            <a:ext cx="10063862" cy="4031873"/>
          </a:xfrm>
          <a:prstGeom prst="rect">
            <a:avLst/>
          </a:prstGeom>
          <a:noFill/>
        </p:spPr>
        <p:txBody>
          <a:bodyPr wrap="square" rtlCol="0">
            <a:spAutoFit/>
          </a:bodyPr>
          <a:lstStyle/>
          <a:p>
            <a:pPr marL="0" lvl="2"/>
            <a:r>
              <a:rPr lang="en-US" sz="2800" dirty="0" smtClean="0">
                <a:solidFill>
                  <a:srgbClr val="002060"/>
                </a:solidFill>
              </a:rPr>
              <a:t>Provide &amp; </a:t>
            </a:r>
            <a:r>
              <a:rPr lang="en-US" sz="2800" dirty="0">
                <a:solidFill>
                  <a:srgbClr val="002060"/>
                </a:solidFill>
              </a:rPr>
              <a:t>promote a means for the public to notify the appropriate authorities of observed </a:t>
            </a:r>
            <a:r>
              <a:rPr lang="en-US" sz="2800" dirty="0" smtClean="0">
                <a:solidFill>
                  <a:srgbClr val="002060"/>
                </a:solidFill>
              </a:rPr>
              <a:t>E&amp;SC problems</a:t>
            </a:r>
            <a:r>
              <a:rPr lang="en-US" sz="2800" dirty="0" smtClean="0">
                <a:solidFill>
                  <a:srgbClr val="002060"/>
                </a:solidFill>
              </a:rPr>
              <a:t>.</a:t>
            </a:r>
          </a:p>
          <a:p>
            <a:pPr marL="1092200" lvl="2" indent="-1092200"/>
            <a:endParaRPr lang="en-US" sz="3600" dirty="0">
              <a:solidFill>
                <a:srgbClr val="002060"/>
              </a:solidFill>
            </a:endParaRPr>
          </a:p>
          <a:p>
            <a:pPr marL="1092200" lvl="2" indent="-1092200"/>
            <a:r>
              <a:rPr lang="en-US" sz="2800" i="1" dirty="0" smtClean="0">
                <a:solidFill>
                  <a:srgbClr val="0070C0"/>
                </a:solidFill>
              </a:rPr>
              <a:t>Who are the “appropriate authorities?” . . . THAT DEPENDS.</a:t>
            </a:r>
          </a:p>
          <a:p>
            <a:pPr marL="1092200" lvl="2" indent="-1092200"/>
            <a:endParaRPr lang="en-US" sz="1400" dirty="0" smtClean="0">
              <a:solidFill>
                <a:srgbClr val="0070C0"/>
              </a:solidFill>
            </a:endParaRPr>
          </a:p>
          <a:p>
            <a:pPr marL="514350" lvl="2" indent="-514350">
              <a:buFont typeface="Arial" panose="020B0604020202020204" pitchFamily="34" charset="0"/>
              <a:buChar char="•"/>
            </a:pPr>
            <a:r>
              <a:rPr lang="en-US" sz="2800" dirty="0" smtClean="0">
                <a:solidFill>
                  <a:srgbClr val="0070C0"/>
                </a:solidFill>
              </a:rPr>
              <a:t>For building </a:t>
            </a:r>
            <a:r>
              <a:rPr lang="en-US" sz="2800" dirty="0">
                <a:solidFill>
                  <a:srgbClr val="0070C0"/>
                </a:solidFill>
              </a:rPr>
              <a:t>materials, concrete truck washout, chemicals, litter, and sanitary </a:t>
            </a:r>
            <a:r>
              <a:rPr lang="en-US" sz="2800" dirty="0" smtClean="0">
                <a:solidFill>
                  <a:srgbClr val="0070C0"/>
                </a:solidFill>
              </a:rPr>
              <a:t>waste, your community’s staff.</a:t>
            </a:r>
          </a:p>
          <a:p>
            <a:pPr marL="514350" lvl="2" indent="-514350">
              <a:buFont typeface="Arial" panose="020B0604020202020204" pitchFamily="34" charset="0"/>
              <a:buChar char="•"/>
            </a:pPr>
            <a:endParaRPr lang="en-US" sz="1000" dirty="0" smtClean="0">
              <a:solidFill>
                <a:srgbClr val="0070C0"/>
              </a:solidFill>
            </a:endParaRPr>
          </a:p>
          <a:p>
            <a:pPr marL="514350" lvl="2" indent="-514350">
              <a:buFont typeface="Arial" panose="020B0604020202020204" pitchFamily="34" charset="0"/>
              <a:buChar char="•"/>
            </a:pPr>
            <a:r>
              <a:rPr lang="en-US" sz="2800" dirty="0" smtClean="0">
                <a:solidFill>
                  <a:srgbClr val="0070C0"/>
                </a:solidFill>
              </a:rPr>
              <a:t>For E&amp;SC Plan, the entity with E&amp;SC Plan authority                 (your community, the county, or the state).</a:t>
            </a:r>
          </a:p>
        </p:txBody>
      </p:sp>
    </p:spTree>
    <p:extLst>
      <p:ext uri="{BB962C8B-B14F-4D97-AF65-F5344CB8AC3E}">
        <p14:creationId xmlns:p14="http://schemas.microsoft.com/office/powerpoint/2010/main" val="130838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11F27F3A-B3E9-41ED-AF8F-A365F10BB65F}" type="slidenum">
              <a:rPr lang="en-US" smtClean="0"/>
              <a:pPr/>
              <a:t>7</a:t>
            </a:fld>
            <a:endParaRPr lang="en-US"/>
          </a:p>
        </p:txBody>
      </p:sp>
      <p:sp>
        <p:nvSpPr>
          <p:cNvPr id="5" name="Subtitle 4"/>
          <p:cNvSpPr>
            <a:spLocks noGrp="1"/>
          </p:cNvSpPr>
          <p:nvPr>
            <p:ph type="subTitle" idx="13"/>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087" r="27422" b="10390"/>
          <a:stretch/>
        </p:blipFill>
        <p:spPr bwMode="auto">
          <a:xfrm>
            <a:off x="-7698" y="445770"/>
            <a:ext cx="12199697" cy="600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957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6132" y="0"/>
            <a:ext cx="7372350" cy="557215"/>
          </a:xfrm>
        </p:spPr>
        <p:txBody>
          <a:bodyPr/>
          <a:lstStyle/>
          <a:p>
            <a:r>
              <a:rPr lang="en-US" dirty="0" smtClean="0"/>
              <a:t>Highlights of the New NCG01 Permit</a:t>
            </a:r>
            <a:endParaRPr lang="en-US" dirty="0"/>
          </a:p>
        </p:txBody>
      </p:sp>
      <p:sp>
        <p:nvSpPr>
          <p:cNvPr id="6" name="Subtitle 5"/>
          <p:cNvSpPr>
            <a:spLocks noGrp="1"/>
          </p:cNvSpPr>
          <p:nvPr>
            <p:ph type="subTitle" idx="13"/>
          </p:nvPr>
        </p:nvSpPr>
        <p:spPr>
          <a:xfrm>
            <a:off x="514320" y="556748"/>
            <a:ext cx="8613673" cy="571353"/>
          </a:xfrm>
        </p:spPr>
        <p:txBody>
          <a:bodyPr>
            <a:noAutofit/>
          </a:bodyPr>
          <a:lstStyle/>
          <a:p>
            <a:r>
              <a:rPr lang="en-US" sz="3600" dirty="0" smtClean="0"/>
              <a:t>The New Application Process</a:t>
            </a:r>
            <a:endParaRPr lang="en-US" sz="3600"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8</a:t>
            </a:fld>
            <a:endParaRPr lang="en-US"/>
          </a:p>
        </p:txBody>
      </p:sp>
      <p:sp>
        <p:nvSpPr>
          <p:cNvPr id="8" name="TextBox 7">
            <a:extLst>
              <a:ext uri="{FF2B5EF4-FFF2-40B4-BE49-F238E27FC236}">
                <a16:creationId xmlns:a16="http://schemas.microsoft.com/office/drawing/2014/main" id="{65EA570B-3C73-4829-B48C-5C5686AFCB07}"/>
              </a:ext>
            </a:extLst>
          </p:cNvPr>
          <p:cNvSpPr txBox="1"/>
          <p:nvPr/>
        </p:nvSpPr>
        <p:spPr>
          <a:xfrm>
            <a:off x="514320" y="1508117"/>
            <a:ext cx="10881266" cy="5047536"/>
          </a:xfrm>
          <a:prstGeom prst="rect">
            <a:avLst/>
          </a:prstGeom>
          <a:noFill/>
        </p:spPr>
        <p:txBody>
          <a:bodyPr wrap="square" rtlCol="0">
            <a:spAutoFit/>
          </a:bodyPr>
          <a:lstStyle/>
          <a:p>
            <a:pPr marL="1828800" lvl="0" indent="-1828800"/>
            <a:r>
              <a:rPr lang="en-US" sz="2400" dirty="0" smtClean="0">
                <a:solidFill>
                  <a:srgbClr val="FF0000"/>
                </a:solidFill>
              </a:rPr>
              <a:t>e-NOI:  </a:t>
            </a:r>
            <a:r>
              <a:rPr lang="en-US" sz="2400" dirty="0" smtClean="0">
                <a:solidFill>
                  <a:srgbClr val="002060"/>
                </a:solidFill>
              </a:rPr>
              <a:t>	Electronic Notice of Intent, and on-line NCG01 application form that takes about 20 minutes to complete.</a:t>
            </a:r>
          </a:p>
          <a:p>
            <a:pPr marL="1828800" lvl="0" indent="-1828800"/>
            <a:endParaRPr lang="en-US" dirty="0">
              <a:solidFill>
                <a:srgbClr val="002060"/>
              </a:solidFill>
            </a:endParaRPr>
          </a:p>
          <a:p>
            <a:pPr marL="1828800" lvl="0" indent="-1828800"/>
            <a:r>
              <a:rPr lang="en-US" sz="2400" dirty="0" smtClean="0">
                <a:solidFill>
                  <a:srgbClr val="FF0000"/>
                </a:solidFill>
              </a:rPr>
              <a:t>COC:</a:t>
            </a:r>
            <a:r>
              <a:rPr lang="en-US" sz="2400" dirty="0" smtClean="0">
                <a:solidFill>
                  <a:srgbClr val="002060"/>
                </a:solidFill>
              </a:rPr>
              <a:t>	Certificate of Coverage, an approval issued specifically to YOUR project that indicates that you are covered under the NCG01.</a:t>
            </a:r>
          </a:p>
          <a:p>
            <a:pPr marL="1828800" indent="-1828800"/>
            <a:endParaRPr lang="en-US" dirty="0" smtClean="0">
              <a:solidFill>
                <a:srgbClr val="FF0000"/>
              </a:solidFill>
            </a:endParaRPr>
          </a:p>
          <a:p>
            <a:pPr marL="1828800" indent="-1828800"/>
            <a:r>
              <a:rPr lang="en-US" sz="2400" dirty="0" smtClean="0">
                <a:solidFill>
                  <a:srgbClr val="FF0000"/>
                </a:solidFill>
              </a:rPr>
              <a:t>e-NOT:  </a:t>
            </a:r>
            <a:r>
              <a:rPr lang="en-US" sz="2400" dirty="0">
                <a:solidFill>
                  <a:srgbClr val="002060"/>
                </a:solidFill>
              </a:rPr>
              <a:t>	Electronic Notice of </a:t>
            </a:r>
            <a:r>
              <a:rPr lang="en-US" sz="2400" dirty="0" smtClean="0">
                <a:solidFill>
                  <a:srgbClr val="002060"/>
                </a:solidFill>
              </a:rPr>
              <a:t>Termination.</a:t>
            </a:r>
            <a:endParaRPr lang="en-US" sz="2400" dirty="0">
              <a:solidFill>
                <a:srgbClr val="002060"/>
              </a:solidFill>
            </a:endParaRPr>
          </a:p>
          <a:p>
            <a:pPr marL="1828800" lvl="0" indent="-1828800"/>
            <a:endParaRPr lang="en-US" sz="2400" dirty="0" smtClean="0">
              <a:solidFill>
                <a:srgbClr val="002060"/>
              </a:solidFill>
            </a:endParaRPr>
          </a:p>
          <a:p>
            <a:pPr marL="1828800" lvl="0" indent="-1828800"/>
            <a:r>
              <a:rPr lang="en-US" sz="2400" dirty="0" smtClean="0">
                <a:solidFill>
                  <a:srgbClr val="FF0000"/>
                </a:solidFill>
              </a:rPr>
              <a:t>It’s Simple:  </a:t>
            </a:r>
            <a:r>
              <a:rPr lang="en-US" sz="2400" dirty="0" smtClean="0">
                <a:solidFill>
                  <a:srgbClr val="002060"/>
                </a:solidFill>
              </a:rPr>
              <a:t>	After your E&amp;SC </a:t>
            </a:r>
            <a:r>
              <a:rPr lang="en-US" sz="2400" dirty="0">
                <a:solidFill>
                  <a:srgbClr val="002060"/>
                </a:solidFill>
              </a:rPr>
              <a:t>Plan is approved, </a:t>
            </a:r>
            <a:r>
              <a:rPr lang="en-US" sz="2400" dirty="0" smtClean="0">
                <a:solidFill>
                  <a:srgbClr val="002060"/>
                </a:solidFill>
              </a:rPr>
              <a:t>complete the e-NOI.  In three business days or less, DEMLR will email you a COC.  The timeframe for DEMLR express projects will be 24 business hours or less. </a:t>
            </a:r>
            <a:r>
              <a:rPr lang="en-US" sz="2400" i="1" dirty="0" smtClean="0">
                <a:solidFill>
                  <a:srgbClr val="0070C0"/>
                </a:solidFill>
              </a:rPr>
              <a:t>You cannot legally begin ground disturbance until you have your COC.</a:t>
            </a:r>
          </a:p>
          <a:p>
            <a:pPr lvl="0"/>
            <a:endParaRPr lang="en-US" sz="2200" dirty="0">
              <a:solidFill>
                <a:srgbClr val="002060"/>
              </a:solidFill>
            </a:endParaRPr>
          </a:p>
        </p:txBody>
      </p:sp>
    </p:spTree>
    <p:extLst>
      <p:ext uri="{BB962C8B-B14F-4D97-AF65-F5344CB8AC3E}">
        <p14:creationId xmlns:p14="http://schemas.microsoft.com/office/powerpoint/2010/main" val="39529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0061" y="20851"/>
            <a:ext cx="7372350" cy="557215"/>
          </a:xfrm>
        </p:spPr>
        <p:txBody>
          <a:bodyPr/>
          <a:lstStyle/>
          <a:p>
            <a:r>
              <a:rPr lang="en-US" dirty="0" smtClean="0"/>
              <a:t>Highlights of the New Permit</a:t>
            </a:r>
            <a:endParaRPr lang="en-US" dirty="0"/>
          </a:p>
        </p:txBody>
      </p:sp>
      <p:sp>
        <p:nvSpPr>
          <p:cNvPr id="6" name="Subtitle 5"/>
          <p:cNvSpPr>
            <a:spLocks noGrp="1"/>
          </p:cNvSpPr>
          <p:nvPr>
            <p:ph type="subTitle" idx="13"/>
          </p:nvPr>
        </p:nvSpPr>
        <p:spPr>
          <a:xfrm>
            <a:off x="1238249" y="577599"/>
            <a:ext cx="8613673" cy="571353"/>
          </a:xfrm>
        </p:spPr>
        <p:txBody>
          <a:bodyPr>
            <a:noAutofit/>
          </a:bodyPr>
          <a:lstStyle/>
          <a:p>
            <a:r>
              <a:rPr lang="en-US" sz="3600" dirty="0" smtClean="0"/>
              <a:t>Table of Contents</a:t>
            </a:r>
            <a:endParaRPr lang="en-US" sz="3600"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9</a:t>
            </a:fld>
            <a:endParaRPr lang="en-US"/>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8" name="TextBox 7">
            <a:extLst>
              <a:ext uri="{FF2B5EF4-FFF2-40B4-BE49-F238E27FC236}">
                <a16:creationId xmlns:a16="http://schemas.microsoft.com/office/drawing/2014/main" id="{A609CAB3-EE90-410A-9BE8-B9E42F825650}"/>
              </a:ext>
            </a:extLst>
          </p:cNvPr>
          <p:cNvSpPr txBox="1"/>
          <p:nvPr/>
        </p:nvSpPr>
        <p:spPr>
          <a:xfrm>
            <a:off x="1476375" y="1713255"/>
            <a:ext cx="8962571" cy="3724096"/>
          </a:xfrm>
          <a:prstGeom prst="rect">
            <a:avLst/>
          </a:prstGeom>
          <a:noFill/>
        </p:spPr>
        <p:txBody>
          <a:bodyPr wrap="square" rtlCol="0">
            <a:spAutoFit/>
          </a:bodyPr>
          <a:lstStyle/>
          <a:p>
            <a:pPr defTabSz="884238">
              <a:tabLst>
                <a:tab pos="1371600" algn="l"/>
              </a:tabLst>
            </a:pPr>
            <a:r>
              <a:rPr lang="en-US" sz="2400" dirty="0">
                <a:solidFill>
                  <a:srgbClr val="002060"/>
                </a:solidFill>
              </a:rPr>
              <a:t>PART I	</a:t>
            </a:r>
            <a:r>
              <a:rPr lang="en-US" sz="2400" dirty="0" smtClean="0">
                <a:solidFill>
                  <a:srgbClr val="002060"/>
                </a:solidFill>
              </a:rPr>
              <a:t>NCG01 Permit Coverage</a:t>
            </a:r>
            <a:endParaRPr lang="en-US" sz="2400" dirty="0">
              <a:solidFill>
                <a:srgbClr val="002060"/>
              </a:solidFill>
            </a:endParaRPr>
          </a:p>
          <a:p>
            <a:pPr defTabSz="884238">
              <a:tabLst>
                <a:tab pos="1371600" algn="l"/>
              </a:tabLst>
            </a:pPr>
            <a:endParaRPr lang="en-US" sz="2400" dirty="0"/>
          </a:p>
          <a:p>
            <a:pPr defTabSz="884238">
              <a:tabLst>
                <a:tab pos="1371600" algn="l"/>
              </a:tabLst>
            </a:pPr>
            <a:r>
              <a:rPr lang="en-US" sz="2400" dirty="0">
                <a:solidFill>
                  <a:srgbClr val="002060"/>
                </a:solidFill>
              </a:rPr>
              <a:t>PART </a:t>
            </a:r>
            <a:r>
              <a:rPr lang="en-US" sz="2400" dirty="0" smtClean="0">
                <a:solidFill>
                  <a:srgbClr val="002060"/>
                </a:solidFill>
              </a:rPr>
              <a:t>II	Stormwater Pollution Prevention Plan</a:t>
            </a:r>
            <a:endParaRPr lang="en-US" sz="2400" dirty="0">
              <a:solidFill>
                <a:srgbClr val="002060"/>
              </a:solidFill>
            </a:endParaRPr>
          </a:p>
          <a:p>
            <a:pPr defTabSz="884238">
              <a:tabLst>
                <a:tab pos="1371600" algn="l"/>
              </a:tabLst>
            </a:pPr>
            <a:r>
              <a:rPr lang="en-US" sz="2400" dirty="0">
                <a:solidFill>
                  <a:srgbClr val="0070C0"/>
                </a:solidFill>
              </a:rPr>
              <a:t>  </a:t>
            </a:r>
            <a:endParaRPr lang="en-US" sz="2400" dirty="0"/>
          </a:p>
          <a:p>
            <a:pPr defTabSz="884238">
              <a:tabLst>
                <a:tab pos="1371600" algn="l"/>
              </a:tabLst>
            </a:pPr>
            <a:r>
              <a:rPr lang="en-US" sz="2400" dirty="0">
                <a:solidFill>
                  <a:srgbClr val="002060"/>
                </a:solidFill>
              </a:rPr>
              <a:t>PART III  </a:t>
            </a:r>
            <a:r>
              <a:rPr lang="en-US" sz="2400" dirty="0" smtClean="0">
                <a:solidFill>
                  <a:srgbClr val="002060"/>
                </a:solidFill>
              </a:rPr>
              <a:t>	Self-Inspection, Record-Keeping and Reporting</a:t>
            </a:r>
            <a:endParaRPr lang="en-US" sz="2400" dirty="0">
              <a:solidFill>
                <a:srgbClr val="002060"/>
              </a:solidFill>
            </a:endParaRPr>
          </a:p>
          <a:p>
            <a:pPr defTabSz="884238">
              <a:tabLst>
                <a:tab pos="1371600" algn="l"/>
              </a:tabLst>
            </a:pPr>
            <a:r>
              <a:rPr lang="en-US" sz="2400" dirty="0">
                <a:solidFill>
                  <a:srgbClr val="0070C0"/>
                </a:solidFill>
              </a:rPr>
              <a:t>  </a:t>
            </a:r>
            <a:r>
              <a:rPr lang="en-US" sz="2400" dirty="0" smtClean="0">
                <a:solidFill>
                  <a:srgbClr val="0070C0"/>
                </a:solidFill>
              </a:rPr>
              <a:t> </a:t>
            </a:r>
            <a:endParaRPr lang="en-US" sz="2400" dirty="0">
              <a:solidFill>
                <a:srgbClr val="0070C0"/>
              </a:solidFill>
            </a:endParaRPr>
          </a:p>
          <a:p>
            <a:pPr defTabSz="884238">
              <a:tabLst>
                <a:tab pos="1371600" algn="l"/>
              </a:tabLst>
            </a:pPr>
            <a:r>
              <a:rPr lang="en-US" sz="2400" dirty="0">
                <a:solidFill>
                  <a:srgbClr val="002060"/>
                </a:solidFill>
              </a:rPr>
              <a:t>PART IV  </a:t>
            </a:r>
            <a:r>
              <a:rPr lang="en-US" sz="2400" dirty="0" smtClean="0">
                <a:solidFill>
                  <a:srgbClr val="002060"/>
                </a:solidFill>
              </a:rPr>
              <a:t>	Standard Conditions</a:t>
            </a:r>
            <a:endParaRPr lang="en-US" sz="2400" dirty="0">
              <a:solidFill>
                <a:srgbClr val="002060"/>
              </a:solidFill>
            </a:endParaRPr>
          </a:p>
          <a:p>
            <a:pPr defTabSz="884238">
              <a:tabLst>
                <a:tab pos="1371600" algn="l"/>
              </a:tabLst>
            </a:pPr>
            <a:r>
              <a:rPr lang="en-US" sz="2400" dirty="0">
                <a:solidFill>
                  <a:srgbClr val="0070C0"/>
                </a:solidFill>
              </a:rPr>
              <a:t>  </a:t>
            </a:r>
          </a:p>
          <a:p>
            <a:pPr defTabSz="884238">
              <a:tabLst>
                <a:tab pos="1371600" algn="l"/>
              </a:tabLst>
            </a:pPr>
            <a:r>
              <a:rPr lang="en-US" sz="2400" dirty="0">
                <a:solidFill>
                  <a:srgbClr val="002060"/>
                </a:solidFill>
              </a:rPr>
              <a:t>PART V  </a:t>
            </a:r>
            <a:r>
              <a:rPr lang="en-US" sz="2400" dirty="0" smtClean="0">
                <a:solidFill>
                  <a:srgbClr val="002060"/>
                </a:solidFill>
              </a:rPr>
              <a:t>	Definitions</a:t>
            </a:r>
            <a:endParaRPr lang="en-US" sz="2400" dirty="0">
              <a:solidFill>
                <a:srgbClr val="0070C0"/>
              </a:solidFill>
            </a:endParaRPr>
          </a:p>
          <a:p>
            <a:endParaRPr lang="en-US" sz="2000" dirty="0"/>
          </a:p>
        </p:txBody>
      </p:sp>
    </p:spTree>
    <p:extLst>
      <p:ext uri="{BB962C8B-B14F-4D97-AF65-F5344CB8AC3E}">
        <p14:creationId xmlns:p14="http://schemas.microsoft.com/office/powerpoint/2010/main" val="45250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6F39DD86CFD645B6289C544AF4971D" ma:contentTypeVersion="5" ma:contentTypeDescription="Create a new document." ma:contentTypeScope="" ma:versionID="f80f43af3ef898e757b316399db2687c">
  <xsd:schema xmlns:xsd="http://www.w3.org/2001/XMLSchema" xmlns:xs="http://www.w3.org/2001/XMLSchema" xmlns:p="http://schemas.microsoft.com/office/2006/metadata/properties" xmlns:ns2="2893163c-4790-4570-a539-5f3cb3bacbe3" xmlns:ns3="97c26e27-a340-4306-98a7-c36055956ab5" targetNamespace="http://schemas.microsoft.com/office/2006/metadata/properties" ma:root="true" ma:fieldsID="db3e8ed8175837ec6c81d668dc52b713" ns2:_="" ns3:_="">
    <xsd:import namespace="2893163c-4790-4570-a539-5f3cb3bacbe3"/>
    <xsd:import namespace="97c26e27-a340-4306-98a7-c36055956ab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3163c-4790-4570-a539-5f3cb3bacb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03B6959-932C-4C27-B01D-BF04511889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3163c-4790-4570-a539-5f3cb3bacbe3"/>
    <ds:schemaRef ds:uri="97c26e27-a340-4306-98a7-c36055956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8C5C5C-2F8D-41D4-BA2B-05974C423757}">
  <ds:schemaRefs>
    <ds:schemaRef ds:uri="http://schemas.microsoft.com/sharepoint/v3/contenttype/forms"/>
  </ds:schemaRefs>
</ds:datastoreItem>
</file>

<file path=customXml/itemProps3.xml><?xml version="1.0" encoding="utf-8"?>
<ds:datastoreItem xmlns:ds="http://schemas.openxmlformats.org/officeDocument/2006/customXml" ds:itemID="{53E347C4-91BB-4D61-9F37-5A6885E29480}">
  <ds:schemaRefs>
    <ds:schemaRef ds:uri="http://purl.org/dc/elements/1.1/"/>
    <ds:schemaRef ds:uri="http://schemas.microsoft.com/office/2006/metadata/properties"/>
    <ds:schemaRef ds:uri="97c26e27-a340-4306-98a7-c36055956ab5"/>
    <ds:schemaRef ds:uri="http://purl.org/dc/terms/"/>
    <ds:schemaRef ds:uri="http://schemas.microsoft.com/office/2006/documentManagement/types"/>
    <ds:schemaRef ds:uri="http://www.w3.org/XML/1998/namespace"/>
    <ds:schemaRef ds:uri="2893163c-4790-4570-a539-5f3cb3bacbe3"/>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3818</TotalTime>
  <Words>578</Words>
  <Application>Microsoft Office PowerPoint</Application>
  <PresentationFormat>Widescreen</PresentationFormat>
  <Paragraphs>128</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2_Office Theme</vt:lpstr>
      <vt:lpstr>Department of Environmental Quality</vt:lpstr>
      <vt:lpstr>PowerPoint Presentation</vt:lpstr>
      <vt:lpstr>PowerPoint Presentation</vt:lpstr>
      <vt:lpstr>PowerPoint Presentation</vt:lpstr>
      <vt:lpstr>PowerPoint Presentation</vt:lpstr>
      <vt:lpstr>PowerPoint Presentation</vt:lpstr>
      <vt:lpstr>PowerPoint Presentation</vt:lpstr>
      <vt:lpstr>Highlights of the New NCG01 Permit</vt:lpstr>
      <vt:lpstr>Highlights of the New Permit</vt:lpstr>
      <vt:lpstr>PowerPoint Presentation</vt:lpstr>
      <vt:lpstr>PowerPoint Presentation</vt:lpstr>
      <vt:lpstr>PowerPoint Presentation</vt:lpstr>
      <vt:lpstr>Tools to Help the Permittee</vt:lpstr>
      <vt:lpstr>PowerPoint Presentation</vt:lpstr>
      <vt:lpstr>PowerPoint Presentation</vt:lpstr>
      <vt:lpstr>Tools to Help the Permittee</vt:lpstr>
      <vt:lpstr>Common Q&amp;As</vt:lpstr>
      <vt:lpstr>Common Q&amp;As</vt:lpstr>
      <vt:lpstr>Common Q&amp;As</vt:lpstr>
      <vt:lpstr>And lastly . . .</vt:lpstr>
      <vt:lpstr>Still have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Lucas, Annette</cp:lastModifiedBy>
  <cp:revision>89</cp:revision>
  <cp:lastPrinted>2019-04-02T16:05:06Z</cp:lastPrinted>
  <dcterms:created xsi:type="dcterms:W3CDTF">2015-06-24T15:01:50Z</dcterms:created>
  <dcterms:modified xsi:type="dcterms:W3CDTF">2019-04-03T14:48:04Z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0x010100236F39DD86CFD645B6289C544AF4971D</vt:lpwstr>
  </property>
</Properties>
</file>