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428" r:id="rId5"/>
    <p:sldId id="504" r:id="rId6"/>
    <p:sldId id="481" r:id="rId7"/>
    <p:sldId id="480" r:id="rId8"/>
    <p:sldId id="493" r:id="rId9"/>
    <p:sldId id="494" r:id="rId10"/>
    <p:sldId id="482" r:id="rId11"/>
    <p:sldId id="483" r:id="rId12"/>
    <p:sldId id="484" r:id="rId13"/>
    <p:sldId id="495" r:id="rId14"/>
    <p:sldId id="496" r:id="rId15"/>
    <p:sldId id="497" r:id="rId16"/>
    <p:sldId id="498" r:id="rId17"/>
    <p:sldId id="499" r:id="rId18"/>
    <p:sldId id="500" r:id="rId19"/>
    <p:sldId id="502" r:id="rId20"/>
    <p:sldId id="501" r:id="rId21"/>
    <p:sldId id="485" r:id="rId22"/>
    <p:sldId id="427" r:id="rId23"/>
    <p:sldId id="50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4255" autoAdjust="0"/>
  </p:normalViewPr>
  <p:slideViewPr>
    <p:cSldViewPr snapToGrid="0">
      <p:cViewPr varScale="1">
        <p:scale>
          <a:sx n="108" d="100"/>
          <a:sy n="108" d="100"/>
        </p:scale>
        <p:origin x="1530"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4" d="100"/>
          <a:sy n="74" d="100"/>
        </p:scale>
        <p:origin x="286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855292792792814E-2"/>
          <c:y val="0.16621683770433929"/>
          <c:w val="0.8362894144144144"/>
          <c:h val="0.80980669915764114"/>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65891622258858"/>
          <c:y val="0.15888541040803633"/>
          <c:w val="0.44125776629661945"/>
          <c:h val="0.74916358346772904"/>
        </c:manualLayout>
      </c:layout>
      <c:pieChart>
        <c:varyColors val="1"/>
        <c:ser>
          <c:idx val="0"/>
          <c:order val="0"/>
          <c:spPr>
            <a:ln>
              <a:solidFill>
                <a:sysClr val="windowText" lastClr="000000"/>
              </a:solidFill>
            </a:ln>
          </c:spPr>
          <c:dPt>
            <c:idx val="0"/>
            <c:bubble3D val="0"/>
            <c:spPr>
              <a:solidFill>
                <a:schemeClr val="accent1"/>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BE1-4DED-95E2-77D47F16D5DA}"/>
              </c:ext>
            </c:extLst>
          </c:dPt>
          <c:dPt>
            <c:idx val="1"/>
            <c:bubble3D val="0"/>
            <c:spPr>
              <a:solidFill>
                <a:schemeClr val="accent2"/>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BE1-4DED-95E2-77D47F16D5DA}"/>
              </c:ext>
            </c:extLst>
          </c:dPt>
          <c:dPt>
            <c:idx val="2"/>
            <c:bubble3D val="0"/>
            <c:spPr>
              <a:solidFill>
                <a:schemeClr val="accent3"/>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BE1-4DED-95E2-77D47F16D5DA}"/>
              </c:ext>
            </c:extLst>
          </c:dPt>
          <c:dPt>
            <c:idx val="3"/>
            <c:bubble3D val="0"/>
            <c:spPr>
              <a:solidFill>
                <a:schemeClr val="bg1"/>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BE1-4DED-95E2-77D47F16D5DA}"/>
              </c:ext>
            </c:extLst>
          </c:dPt>
          <c:dPt>
            <c:idx val="4"/>
            <c:bubble3D val="0"/>
            <c:spPr>
              <a:solidFill>
                <a:schemeClr val="accent5"/>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BE1-4DED-95E2-77D47F16D5DA}"/>
              </c:ext>
            </c:extLst>
          </c:dPt>
          <c:dPt>
            <c:idx val="5"/>
            <c:bubble3D val="0"/>
            <c:spPr>
              <a:solidFill>
                <a:schemeClr val="accent6"/>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BE1-4DED-95E2-77D47F16D5DA}"/>
              </c:ext>
            </c:extLst>
          </c:dPt>
          <c:dPt>
            <c:idx val="6"/>
            <c:bubble3D val="0"/>
            <c:spPr>
              <a:solidFill>
                <a:srgbClr val="FFFF00"/>
              </a:solidFill>
              <a:ln>
                <a:solidFill>
                  <a:sysClr val="windowText" lastClr="00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5BE1-4DED-95E2-77D47F16D5DA}"/>
              </c:ext>
            </c:extLst>
          </c:dPt>
          <c:dLbls>
            <c:dLbl>
              <c:idx val="0"/>
              <c:layout>
                <c:manualLayout>
                  <c:x val="8.0425778566734898E-2"/>
                  <c:y val="0.1572052401746724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E1-4DED-95E2-77D47F16D5DA}"/>
                </c:ext>
              </c:extLst>
            </c:dLbl>
            <c:dLbl>
              <c:idx val="1"/>
              <c:layout>
                <c:manualLayout>
                  <c:x val="-0.10320825494158363"/>
                  <c:y val="-4.866036323772781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E1-4DED-95E2-77D47F16D5DA}"/>
                </c:ext>
              </c:extLst>
            </c:dLbl>
            <c:dLbl>
              <c:idx val="2"/>
              <c:layout>
                <c:manualLayout>
                  <c:x val="-6.1808236359835553E-2"/>
                  <c:y val="6.553141700660911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E1-4DED-95E2-77D47F16D5DA}"/>
                </c:ext>
              </c:extLst>
            </c:dLbl>
            <c:dLbl>
              <c:idx val="3"/>
              <c:layout>
                <c:manualLayout>
                  <c:x val="-0.15454365293215724"/>
                  <c:y val="8.44250363901018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fld id="{56C60266-29BE-4B98-8EDB-A722F5FBBBD4}" type="CATEGORYNAME">
                      <a:rPr lang="en-US" sz="1400">
                        <a:solidFill>
                          <a:schemeClr val="tx1"/>
                        </a:solidFill>
                        <a:latin typeface="+mn-lt"/>
                      </a:rPr>
                      <a:pPr>
                        <a:defRPr sz="1400">
                          <a:solidFill>
                            <a:schemeClr val="tx1"/>
                          </a:solidFill>
                          <a:cs typeface="Times New Roman" panose="02020603050405020304" pitchFamily="18" charset="0"/>
                        </a:defRPr>
                      </a:pPr>
                      <a:t>[CATEGORY NAME]</a:t>
                    </a:fld>
                    <a:r>
                      <a:rPr lang="en-US" sz="1400" baseline="0">
                        <a:solidFill>
                          <a:schemeClr val="tx1"/>
                        </a:solidFill>
                        <a:latin typeface="+mn-lt"/>
                      </a:rPr>
                      <a:t>
</a:t>
                    </a:r>
                    <a:fld id="{7C9547DA-9945-466B-8486-52318BD113F2}" type="PERCENTAGE">
                      <a:rPr lang="en-US" sz="1400" baseline="0">
                        <a:solidFill>
                          <a:schemeClr val="tx1"/>
                        </a:solidFill>
                        <a:latin typeface="+mn-lt"/>
                      </a:rPr>
                      <a:pPr>
                        <a:defRPr sz="1400">
                          <a:solidFill>
                            <a:schemeClr val="tx1"/>
                          </a:solidFill>
                          <a:cs typeface="Times New Roman" panose="02020603050405020304" pitchFamily="18" charset="0"/>
                        </a:defRPr>
                      </a:pPr>
                      <a:t>[PERCENTAGE]</a:t>
                    </a:fld>
                    <a:endParaRPr lang="en-US" sz="1400" baseline="0">
                      <a:solidFill>
                        <a:schemeClr val="tx1"/>
                      </a:solidFill>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BE1-4DED-95E2-77D47F16D5DA}"/>
                </c:ext>
              </c:extLst>
            </c:dLbl>
            <c:dLbl>
              <c:idx val="4"/>
              <c:layout>
                <c:manualLayout>
                  <c:x val="-0.15882017513297564"/>
                  <c:y val="8.465884535517395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BE1-4DED-95E2-77D47F16D5DA}"/>
                </c:ext>
              </c:extLst>
            </c:dLbl>
            <c:dLbl>
              <c:idx val="5"/>
              <c:layout>
                <c:manualLayout>
                  <c:x val="-0.1275732237010197"/>
                  <c:y val="-1.844353793125257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9213759784451"/>
                      <c:h val="0.1092472778252116"/>
                    </c:manualLayout>
                  </c15:layout>
                </c:ext>
                <c:ext xmlns:c16="http://schemas.microsoft.com/office/drawing/2014/chart" uri="{C3380CC4-5D6E-409C-BE32-E72D297353CC}">
                  <c16:uniqueId val="{0000000B-5BE1-4DED-95E2-77D47F16D5DA}"/>
                </c:ext>
              </c:extLst>
            </c:dLbl>
            <c:dLbl>
              <c:idx val="6"/>
              <c:layout>
                <c:manualLayout>
                  <c:x val="0.23080458969177525"/>
                  <c:y val="8.5231213568183369E-3"/>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fld id="{E862DC50-2CB9-4EA5-941C-6A9F3FB2DE40}" type="CATEGORYNAME">
                      <a:rPr lang="en-US" sz="1400">
                        <a:solidFill>
                          <a:schemeClr val="tx1"/>
                        </a:solidFill>
                        <a:latin typeface="+mn-lt"/>
                      </a:rPr>
                      <a:pPr>
                        <a:defRPr sz="1400">
                          <a:solidFill>
                            <a:schemeClr val="tx1"/>
                          </a:solidFill>
                          <a:cs typeface="Times New Roman" panose="02020603050405020304" pitchFamily="18" charset="0"/>
                        </a:defRPr>
                      </a:pPr>
                      <a:t>[CATEGORY NAME]</a:t>
                    </a:fld>
                    <a:r>
                      <a:rPr lang="en-US" sz="1400" baseline="0">
                        <a:solidFill>
                          <a:schemeClr val="tx1"/>
                        </a:solidFill>
                        <a:latin typeface="+mn-lt"/>
                      </a:rPr>
                      <a:t>
</a:t>
                    </a:r>
                    <a:fld id="{D3A56ECC-83B8-413B-80A5-85DF0E0B621F}" type="PERCENTAGE">
                      <a:rPr lang="en-US" sz="1400" baseline="0">
                        <a:solidFill>
                          <a:schemeClr val="tx1"/>
                        </a:solidFill>
                        <a:latin typeface="+mn-lt"/>
                      </a:rPr>
                      <a:pPr>
                        <a:defRPr sz="1400">
                          <a:solidFill>
                            <a:schemeClr val="tx1"/>
                          </a:solidFill>
                          <a:cs typeface="Times New Roman" panose="02020603050405020304" pitchFamily="18" charset="0"/>
                        </a:defRPr>
                      </a:pPr>
                      <a:t>[PERCENTAGE]</a:t>
                    </a:fld>
                    <a:endParaRPr lang="en-US" sz="1400" baseline="0">
                      <a:solidFill>
                        <a:schemeClr val="tx1"/>
                      </a:solidFill>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BE1-4DED-95E2-77D47F16D5D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NEIV2!$A$2:$A$8</c:f>
              <c:strCache>
                <c:ptCount val="7"/>
                <c:pt idx="0">
                  <c:v>On-Road non-Diesel Light Duty Vehicles</c:v>
                </c:pt>
                <c:pt idx="1">
                  <c:v>On-Road Diesel Heavy Duty Vehicles</c:v>
                </c:pt>
                <c:pt idx="2">
                  <c:v>Non-Road Equipment - Diesel</c:v>
                </c:pt>
                <c:pt idx="3">
                  <c:v>Other</c:v>
                </c:pt>
                <c:pt idx="4">
                  <c:v>Commercial Marine Vessels</c:v>
                </c:pt>
                <c:pt idx="5">
                  <c:v>Locomotives</c:v>
                </c:pt>
                <c:pt idx="6">
                  <c:v>On-Road Diesel Light Duty Vehicles</c:v>
                </c:pt>
              </c:strCache>
            </c:strRef>
          </c:cat>
          <c:val>
            <c:numRef>
              <c:f>NEIV2!$B$2:$B$8</c:f>
              <c:numCache>
                <c:formatCode>0.00%</c:formatCode>
                <c:ptCount val="7"/>
                <c:pt idx="0">
                  <c:v>0.48084196736479934</c:v>
                </c:pt>
                <c:pt idx="1">
                  <c:v>0.2304086358036527</c:v>
                </c:pt>
                <c:pt idx="2">
                  <c:v>0.10862841016555125</c:v>
                </c:pt>
                <c:pt idx="3">
                  <c:v>7.2999999999999995E-2</c:v>
                </c:pt>
                <c:pt idx="4">
                  <c:v>5.075993295031872E-2</c:v>
                </c:pt>
                <c:pt idx="5">
                  <c:v>3.3851059530414819E-2</c:v>
                </c:pt>
                <c:pt idx="6">
                  <c:v>2.2478244983036275E-2</c:v>
                </c:pt>
              </c:numCache>
            </c:numRef>
          </c:val>
          <c:extLst>
            <c:ext xmlns:c16="http://schemas.microsoft.com/office/drawing/2014/chart" uri="{C3380CC4-5D6E-409C-BE32-E72D297353CC}">
              <c16:uniqueId val="{0000000E-5BE1-4DED-95E2-77D47F16D5D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3C7-4E19-B8F6-3662EC39D68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3C7-4E19-B8F6-3662EC39D68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3C7-4E19-B8F6-3662EC39D68B}"/>
              </c:ext>
            </c:extLst>
          </c:dPt>
          <c:dLbls>
            <c:dLbl>
              <c:idx val="0"/>
              <c:layout>
                <c:manualLayout>
                  <c:x val="4.9919484702093397E-2"/>
                  <c:y val="-6.578115117014551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3C7-4E19-B8F6-3662EC39D68B}"/>
                </c:ext>
              </c:extLst>
            </c:dLbl>
            <c:dLbl>
              <c:idx val="1"/>
              <c:layout>
                <c:manualLayout>
                  <c:x val="-0.1288244766505636"/>
                  <c:y val="-6.5781151170145574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fld id="{6354C124-9154-49C6-BC2A-B60BA761FFA2}" type="CATEGORYNAME">
                      <a:rPr lang="en-US" sz="1400">
                        <a:solidFill>
                          <a:schemeClr val="tx1"/>
                        </a:solidFill>
                        <a:latin typeface="+mn-lt"/>
                      </a:rPr>
                      <a:pPr>
                        <a:defRPr sz="1400">
                          <a:solidFill>
                            <a:schemeClr val="tx1"/>
                          </a:solidFill>
                          <a:cs typeface="Times New Roman" panose="02020603050405020304" pitchFamily="18" charset="0"/>
                        </a:defRPr>
                      </a:pPr>
                      <a:t>[CATEGORY NAME]</a:t>
                    </a:fld>
                    <a:r>
                      <a:rPr lang="en-US" sz="1400" baseline="0" dirty="0">
                        <a:solidFill>
                          <a:schemeClr val="tx1"/>
                        </a:solidFill>
                        <a:latin typeface="+mn-lt"/>
                      </a:rPr>
                      <a:t>
</a:t>
                    </a:r>
                    <a:fld id="{AB927A9F-52E8-4D05-AAE1-88EB15E722D8}" type="PERCENTAGE">
                      <a:rPr lang="en-US" sz="1400" baseline="0">
                        <a:solidFill>
                          <a:schemeClr val="tx1"/>
                        </a:solidFill>
                        <a:latin typeface="+mn-lt"/>
                      </a:rPr>
                      <a:pPr>
                        <a:defRPr sz="1400">
                          <a:solidFill>
                            <a:schemeClr val="tx1"/>
                          </a:solidFill>
                          <a:cs typeface="Times New Roman" panose="02020603050405020304" pitchFamily="18" charset="0"/>
                        </a:defRPr>
                      </a:pPr>
                      <a:t>[PERCENTAGE]</a:t>
                    </a:fld>
                    <a:endParaRPr lang="en-US" sz="1400" baseline="0" dirty="0">
                      <a:solidFill>
                        <a:schemeClr val="tx1"/>
                      </a:solidFill>
                      <a:latin typeface="+mn-lt"/>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C7-4E19-B8F6-3662EC39D68B}"/>
                </c:ext>
              </c:extLst>
            </c:dLbl>
            <c:dLbl>
              <c:idx val="2"/>
              <c:layout>
                <c:manualLayout>
                  <c:x val="-3.7037037037037049E-2"/>
                  <c:y val="-5.0600885515496756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3C7-4E19-B8F6-3662EC39D68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Sheet1!$A$1:$A$3</c:f>
              <c:strCache>
                <c:ptCount val="3"/>
                <c:pt idx="0">
                  <c:v>Urban Counties</c:v>
                </c:pt>
                <c:pt idx="1">
                  <c:v>Rural Counties</c:v>
                </c:pt>
                <c:pt idx="2">
                  <c:v>Regional City or Surburban Counties</c:v>
                </c:pt>
              </c:strCache>
            </c:strRef>
          </c:cat>
          <c:val>
            <c:numRef>
              <c:f>Sheet1!$B$1:$B$3</c:f>
              <c:numCache>
                <c:formatCode>_(* #,##0_);_(* \(#,##0\);_(* "-"??_);_(@_)</c:formatCode>
                <c:ptCount val="3"/>
                <c:pt idx="0">
                  <c:v>7629</c:v>
                </c:pt>
                <c:pt idx="1">
                  <c:v>6044</c:v>
                </c:pt>
                <c:pt idx="2">
                  <c:v>5068</c:v>
                </c:pt>
              </c:numCache>
            </c:numRef>
          </c:val>
          <c:extLst>
            <c:ext xmlns:c16="http://schemas.microsoft.com/office/drawing/2014/chart" uri="{C3380CC4-5D6E-409C-BE32-E72D297353CC}">
              <c16:uniqueId val="{00000006-93C7-4E19-B8F6-3662EC39D68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016F5071-F428-4481-AFC8-34A094EF8839}" type="datetimeFigureOut">
              <a:rPr lang="en-US" smtClean="0"/>
              <a:t>5/15/2018</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123FB39-8963-438D-9CFC-EB733DDAEC3D}" type="slidenum">
              <a:rPr lang="en-US" smtClean="0"/>
              <a:t>‹#›</a:t>
            </a:fld>
            <a:endParaRPr lang="en-US"/>
          </a:p>
        </p:txBody>
      </p:sp>
    </p:spTree>
    <p:extLst>
      <p:ext uri="{BB962C8B-B14F-4D97-AF65-F5344CB8AC3E}">
        <p14:creationId xmlns:p14="http://schemas.microsoft.com/office/powerpoint/2010/main" val="2560574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E3FD6F98-055A-4837-90F2-8E5F6821A1BB}" type="datetimeFigureOut">
              <a:rPr lang="en-US" smtClean="0"/>
              <a:t>5/15/2018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pPr/>
              <a:t>1</a:t>
            </a:fld>
            <a:endParaRPr lang="en-US"/>
          </a:p>
        </p:txBody>
      </p:sp>
    </p:spTree>
    <p:extLst>
      <p:ext uri="{BB962C8B-B14F-4D97-AF65-F5344CB8AC3E}">
        <p14:creationId xmlns:p14="http://schemas.microsoft.com/office/powerpoint/2010/main" val="415905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ranked 9</a:t>
            </a:r>
            <a:r>
              <a:rPr lang="en-US" baseline="30000" dirty="0"/>
              <a:t>th</a:t>
            </a:r>
            <a:r>
              <a:rPr lang="en-US" dirty="0"/>
              <a:t> in the country for the population of subject vehicles in the country. N.C. had a total of 18,471 subject vehicles.</a:t>
            </a:r>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97369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Phase 1: </a:t>
            </a:r>
            <a:r>
              <a:rPr lang="en-US" sz="1200" kern="1200" dirty="0">
                <a:solidFill>
                  <a:schemeClr val="tx1"/>
                </a:solidFill>
                <a:latin typeface="+mn-lt"/>
                <a:ea typeface="+mn-ea"/>
                <a:cs typeface="+mn-cs"/>
              </a:rPr>
              <a:t>We will solicit input and review and revise the plan for Phase 2 prior to the conclusion of Phase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Phase 2: </a:t>
            </a:r>
            <a:r>
              <a:rPr lang="en-US" sz="1200" kern="1200" dirty="0">
                <a:solidFill>
                  <a:schemeClr val="tx1"/>
                </a:solidFill>
                <a:latin typeface="+mn-lt"/>
                <a:ea typeface="+mn-ea"/>
                <a:cs typeface="+mn-cs"/>
              </a:rPr>
              <a:t>We will solicit input on spending priorities for Phase 3 and review and revise the plan prior to the conclusion of Phase 2.</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83701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90061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Environmental justice is the fair treatment and meaningful involvement of all people regardless of race, color, national origin, or income, with respect to the development, implementation, and enforcement of environmental laws, regulations and policies. </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4207687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latin typeface="+mn-lt"/>
                <a:ea typeface="+mn-ea"/>
                <a:cs typeface="+mn-cs"/>
              </a:rPr>
              <a:t>Cost Effectiveness</a:t>
            </a:r>
            <a:r>
              <a:rPr lang="en-US" sz="1000" kern="1200" dirty="0">
                <a:solidFill>
                  <a:schemeClr val="tx1"/>
                </a:solidFill>
                <a:latin typeface="+mn-lt"/>
                <a:ea typeface="+mn-ea"/>
                <a:cs typeface="+mn-cs"/>
              </a:rPr>
              <a:t> (VW$ funded per NOx tons reduced)</a:t>
            </a:r>
            <a:r>
              <a:rPr lang="en-US" sz="1000" b="1" kern="1200" dirty="0">
                <a:solidFill>
                  <a:schemeClr val="tx1"/>
                </a:solidFill>
                <a:latin typeface="+mn-lt"/>
                <a:ea typeface="+mn-ea"/>
                <a:cs typeface="+mn-cs"/>
              </a:rPr>
              <a:t>: </a:t>
            </a:r>
            <a:r>
              <a:rPr lang="en-US" sz="1000" kern="1200" dirty="0">
                <a:solidFill>
                  <a:schemeClr val="tx1"/>
                </a:solidFill>
                <a:latin typeface="+mn-lt"/>
                <a:ea typeface="+mn-ea"/>
                <a:cs typeface="+mn-cs"/>
              </a:rPr>
              <a:t>cost effectiveness is based on applicant provided information using an accepted calculation tool and if applicable, matching funds</a:t>
            </a:r>
          </a:p>
          <a:p>
            <a:pPr lvl="0"/>
            <a:r>
              <a:rPr lang="en-US" sz="1000" b="1" kern="1200" dirty="0">
                <a:solidFill>
                  <a:schemeClr val="tx1"/>
                </a:solidFill>
                <a:latin typeface="+mn-lt"/>
                <a:ea typeface="+mn-ea"/>
                <a:cs typeface="+mn-cs"/>
              </a:rPr>
              <a:t>NO</a:t>
            </a:r>
            <a:r>
              <a:rPr lang="en-US" sz="1000" b="1" kern="1200" baseline="-25000" dirty="0">
                <a:solidFill>
                  <a:schemeClr val="tx1"/>
                </a:solidFill>
                <a:latin typeface="+mn-lt"/>
                <a:ea typeface="+mn-ea"/>
                <a:cs typeface="+mn-cs"/>
              </a:rPr>
              <a:t>x</a:t>
            </a:r>
            <a:r>
              <a:rPr lang="en-US" sz="1000" b="1" kern="1200" dirty="0">
                <a:solidFill>
                  <a:schemeClr val="tx1"/>
                </a:solidFill>
                <a:latin typeface="+mn-lt"/>
                <a:ea typeface="+mn-ea"/>
                <a:cs typeface="+mn-cs"/>
              </a:rPr>
              <a:t> Emissions Reductions:</a:t>
            </a:r>
            <a:r>
              <a:rPr lang="en-US" sz="1000" kern="1200" dirty="0">
                <a:solidFill>
                  <a:schemeClr val="tx1"/>
                </a:solidFill>
                <a:latin typeface="+mn-lt"/>
                <a:ea typeface="+mn-ea"/>
                <a:cs typeface="+mn-cs"/>
              </a:rPr>
              <a:t> NOx emission reduction calculation based on applicant provided information using an accepted calculation tool</a:t>
            </a:r>
          </a:p>
          <a:p>
            <a:pPr lvl="0"/>
            <a:r>
              <a:rPr lang="en-US" sz="1000" b="1" kern="1200" dirty="0">
                <a:solidFill>
                  <a:schemeClr val="tx1"/>
                </a:solidFill>
                <a:latin typeface="+mn-lt"/>
                <a:ea typeface="+mn-ea"/>
                <a:cs typeface="+mn-cs"/>
              </a:rPr>
              <a:t>Location of project: </a:t>
            </a:r>
            <a:r>
              <a:rPr lang="en-US" sz="1000" kern="1200" dirty="0">
                <a:solidFill>
                  <a:schemeClr val="tx1"/>
                </a:solidFill>
                <a:latin typeface="+mn-lt"/>
                <a:ea typeface="+mn-ea"/>
                <a:cs typeface="+mn-cs"/>
              </a:rPr>
              <a:t>how many subject vehicles were registered in project area</a:t>
            </a:r>
          </a:p>
          <a:p>
            <a:pPr lvl="0"/>
            <a:r>
              <a:rPr lang="en-US" sz="1000" b="1" kern="1200" dirty="0">
                <a:solidFill>
                  <a:schemeClr val="tx1"/>
                </a:solidFill>
                <a:latin typeface="+mn-lt"/>
                <a:ea typeface="+mn-ea"/>
                <a:cs typeface="+mn-cs"/>
              </a:rPr>
              <a:t>Co-Benefits:</a:t>
            </a:r>
            <a:r>
              <a:rPr lang="en-US" sz="1000" kern="1200" dirty="0">
                <a:solidFill>
                  <a:schemeClr val="tx1"/>
                </a:solidFill>
                <a:latin typeface="+mn-lt"/>
                <a:ea typeface="+mn-ea"/>
                <a:cs typeface="+mn-cs"/>
              </a:rPr>
              <a:t> e.g. other emission reductions (SOx, PM, VOC, GHG and CO)</a:t>
            </a:r>
          </a:p>
          <a:p>
            <a:pPr lvl="0"/>
            <a:r>
              <a:rPr lang="en-US" sz="1000" b="1" kern="1200" dirty="0">
                <a:solidFill>
                  <a:schemeClr val="tx1"/>
                </a:solidFill>
                <a:latin typeface="+mn-lt"/>
                <a:ea typeface="+mn-ea"/>
                <a:cs typeface="+mn-cs"/>
              </a:rPr>
              <a:t>Sustainability of the Project:</a:t>
            </a:r>
            <a:r>
              <a:rPr lang="en-US" sz="1000" kern="1200" dirty="0">
                <a:solidFill>
                  <a:schemeClr val="tx1"/>
                </a:solidFill>
                <a:latin typeface="+mn-lt"/>
                <a:ea typeface="+mn-ea"/>
                <a:cs typeface="+mn-cs"/>
              </a:rPr>
              <a:t> longevity of the funded equipment and additional long term benefits</a:t>
            </a:r>
          </a:p>
          <a:p>
            <a:pPr lvl="0"/>
            <a:r>
              <a:rPr lang="en-US" sz="1000" b="1" kern="1200" dirty="0">
                <a:solidFill>
                  <a:schemeClr val="tx1"/>
                </a:solidFill>
                <a:latin typeface="+mn-lt"/>
                <a:ea typeface="+mn-ea"/>
                <a:cs typeface="+mn-cs"/>
              </a:rPr>
              <a:t>Timeliness:</a:t>
            </a:r>
            <a:r>
              <a:rPr lang="en-US" sz="1000" kern="1200" dirty="0">
                <a:solidFill>
                  <a:schemeClr val="tx1"/>
                </a:solidFill>
                <a:latin typeface="+mn-lt"/>
                <a:ea typeface="+mn-ea"/>
                <a:cs typeface="+mn-cs"/>
              </a:rPr>
              <a:t> ability to complete project within two years of award, e.g., project complete and providing emission reductions </a:t>
            </a:r>
          </a:p>
          <a:p>
            <a:pPr lvl="0"/>
            <a:r>
              <a:rPr lang="en-US" sz="1000" b="1" kern="1200" dirty="0">
                <a:solidFill>
                  <a:schemeClr val="tx1"/>
                </a:solidFill>
                <a:latin typeface="+mn-lt"/>
                <a:ea typeface="+mn-ea"/>
                <a:cs typeface="+mn-cs"/>
              </a:rPr>
              <a:t>Useful life of vehicle replaced: </a:t>
            </a:r>
            <a:r>
              <a:rPr lang="en-US" sz="1000" kern="1200" dirty="0">
                <a:solidFill>
                  <a:schemeClr val="tx1"/>
                </a:solidFill>
                <a:latin typeface="+mn-lt"/>
                <a:ea typeface="+mn-ea"/>
                <a:cs typeface="+mn-cs"/>
              </a:rPr>
              <a:t>Vehicle should have at least 3-5 years of useful life remaining</a:t>
            </a:r>
          </a:p>
          <a:p>
            <a:pPr lvl="0"/>
            <a:r>
              <a:rPr lang="en-US" sz="1000" b="1" kern="1200" dirty="0">
                <a:solidFill>
                  <a:schemeClr val="tx1"/>
                </a:solidFill>
                <a:latin typeface="+mn-lt"/>
                <a:ea typeface="+mn-ea"/>
                <a:cs typeface="+mn-cs"/>
              </a:rPr>
              <a:t>Other Selection Criteria:</a:t>
            </a:r>
            <a:r>
              <a:rPr lang="en-US" sz="1000" kern="1200" dirty="0">
                <a:solidFill>
                  <a:schemeClr val="tx1"/>
                </a:solidFill>
                <a:latin typeface="+mn-lt"/>
                <a:ea typeface="+mn-ea"/>
                <a:cs typeface="+mn-cs"/>
              </a:rPr>
              <a:t> employed as necessary for the selection of proposals, e.g., located in an environmental justice area, innovative technology or approaches.</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237997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pPr/>
              <a:t>19</a:t>
            </a:fld>
            <a:endParaRPr lang="en-US"/>
          </a:p>
        </p:txBody>
      </p:sp>
    </p:spTree>
    <p:extLst>
      <p:ext uri="{BB962C8B-B14F-4D97-AF65-F5344CB8AC3E}">
        <p14:creationId xmlns:p14="http://schemas.microsoft.com/office/powerpoint/2010/main" val="2563742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653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9519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24997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2385768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15045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3687948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071131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2392288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161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1050857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3203476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5179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729442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34678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64186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cair.org/" TargetMode="External"/><Relationship Id="rId2" Type="http://schemas.openxmlformats.org/officeDocument/2006/relationships/hyperlink" Target="https://deq.nc.gov/about/divisions/air-quality/motor-vehicles-and-air-quality/volkswagen-settlemen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ve.willis@ncdenr.gov" TargetMode="External"/><Relationship Id="rId2" Type="http://schemas.openxmlformats.org/officeDocument/2006/relationships/hyperlink" Target="mailto:robin.barrows@ncdenr.gov" TargetMode="External"/><Relationship Id="rId1" Type="http://schemas.openxmlformats.org/officeDocument/2006/relationships/slideLayout" Target="../slideLayouts/slideLayout2.xml"/><Relationship Id="rId4" Type="http://schemas.openxmlformats.org/officeDocument/2006/relationships/hyperlink" Target="mailto:sheila.blanchard@ncdenr.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Brian.Phillips@ncdenr.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ncair.org/" TargetMode="External"/><Relationship Id="rId4" Type="http://schemas.openxmlformats.org/officeDocument/2006/relationships/hyperlink" Target="https://deq.nc.gov/about/divisions/air-quality/motor-vehicles-and-air-quality/volkswagen-settle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269633"/>
            <a:ext cx="5017926" cy="713497"/>
          </a:xfrm>
        </p:spPr>
        <p:txBody>
          <a:bodyPr>
            <a:normAutofit fontScale="90000"/>
          </a:bodyPr>
          <a:lstStyle/>
          <a:p>
            <a:r>
              <a:rPr lang="en-US" dirty="0"/>
              <a:t>Department of Environmental Quality</a:t>
            </a:r>
          </a:p>
        </p:txBody>
      </p:sp>
      <p:sp>
        <p:nvSpPr>
          <p:cNvPr id="3" name="Subtitle 2"/>
          <p:cNvSpPr>
            <a:spLocks noGrp="1"/>
          </p:cNvSpPr>
          <p:nvPr>
            <p:ph type="subTitle" idx="1"/>
          </p:nvPr>
        </p:nvSpPr>
        <p:spPr>
          <a:xfrm>
            <a:off x="3246120" y="2733675"/>
            <a:ext cx="5378607" cy="809479"/>
          </a:xfrm>
        </p:spPr>
        <p:txBody>
          <a:bodyPr>
            <a:normAutofit fontScale="85000" lnSpcReduction="20000"/>
          </a:bodyPr>
          <a:lstStyle/>
          <a:p>
            <a:r>
              <a:rPr lang="en-US" b="1" dirty="0"/>
              <a:t>Volkswagen Settlement Draft Mitigation Plan</a:t>
            </a:r>
          </a:p>
          <a:p>
            <a:r>
              <a:rPr lang="en-US" b="1" dirty="0"/>
              <a:t>2018</a:t>
            </a:r>
          </a:p>
          <a:p>
            <a:r>
              <a:rPr lang="en-US" b="1" dirty="0"/>
              <a:t>Mike Abraczinskas, Director, NC Division of Air Quality</a:t>
            </a:r>
          </a:p>
        </p:txBody>
      </p:sp>
    </p:spTree>
    <p:extLst>
      <p:ext uri="{BB962C8B-B14F-4D97-AF65-F5344CB8AC3E}">
        <p14:creationId xmlns:p14="http://schemas.microsoft.com/office/powerpoint/2010/main" val="331411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Phase 1 (2018 – 2020)</a:t>
            </a:r>
            <a:br>
              <a:rPr lang="en-US" sz="3200" b="1" i="0" dirty="0">
                <a:latin typeface="+mn-lt"/>
              </a:rPr>
            </a:br>
            <a:endParaRPr lang="en-US" sz="1600" b="1" i="0" dirty="0">
              <a:latin typeface="+mn-lt"/>
            </a:endParaRPr>
          </a:p>
        </p:txBody>
      </p:sp>
      <p:sp>
        <p:nvSpPr>
          <p:cNvPr id="7" name="Content Placeholder 2"/>
          <p:cNvSpPr>
            <a:spLocks noGrp="1"/>
          </p:cNvSpPr>
          <p:nvPr>
            <p:ph idx="1"/>
          </p:nvPr>
        </p:nvSpPr>
        <p:spPr>
          <a:xfrm>
            <a:off x="628650" y="1292352"/>
            <a:ext cx="7681632" cy="2523744"/>
          </a:xfrm>
        </p:spPr>
        <p:txBody>
          <a:bodyPr>
            <a:normAutofit/>
          </a:bodyPr>
          <a:lstStyle/>
          <a:p>
            <a:pPr marL="0" indent="0">
              <a:buNone/>
            </a:pPr>
            <a:endParaRPr lang="en-US" sz="2400" b="1" dirty="0">
              <a:solidFill>
                <a:schemeClr val="tx1"/>
              </a:solidFill>
              <a:latin typeface="Arial" charset="0"/>
              <a:cs typeface="Arial" charset="0"/>
            </a:endParaRPr>
          </a:p>
          <a:p>
            <a:pPr marL="0" indent="0">
              <a:buNone/>
            </a:pPr>
            <a:endParaRPr lang="en-US" sz="2000" b="1" dirty="0">
              <a:solidFill>
                <a:schemeClr val="tx1"/>
              </a:solidFill>
              <a:latin typeface="Arial" charset="0"/>
              <a:cs typeface="Arial" charset="0"/>
            </a:endParaRPr>
          </a:p>
          <a:p>
            <a:pPr marL="342900" lvl="1" indent="0">
              <a:lnSpc>
                <a:spcPct val="120000"/>
              </a:lnSpc>
              <a:buNone/>
            </a:pP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10</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graphicFrame>
        <p:nvGraphicFramePr>
          <p:cNvPr id="2" name="Table 1">
            <a:extLst>
              <a:ext uri="{FF2B5EF4-FFF2-40B4-BE49-F238E27FC236}">
                <a16:creationId xmlns:a16="http://schemas.microsoft.com/office/drawing/2014/main" id="{7CAC19FC-DEF1-4F6F-A8FD-12C0AF14E8F6}"/>
              </a:ext>
            </a:extLst>
          </p:cNvPr>
          <p:cNvGraphicFramePr>
            <a:graphicFrameLocks noGrp="1"/>
          </p:cNvGraphicFramePr>
          <p:nvPr>
            <p:extLst>
              <p:ext uri="{D42A27DB-BD31-4B8C-83A1-F6EECF244321}">
                <p14:modId xmlns:p14="http://schemas.microsoft.com/office/powerpoint/2010/main" val="2242528634"/>
              </p:ext>
            </p:extLst>
          </p:nvPr>
        </p:nvGraphicFramePr>
        <p:xfrm>
          <a:off x="628650" y="749159"/>
          <a:ext cx="8081007" cy="5088607"/>
        </p:xfrm>
        <a:graphic>
          <a:graphicData uri="http://schemas.openxmlformats.org/drawingml/2006/table">
            <a:tbl>
              <a:tblPr firstRow="1" firstCol="1" bandRow="1">
                <a:tableStyleId>{5C22544A-7EE6-4342-B048-85BDC9FD1C3A}</a:tableStyleId>
              </a:tblPr>
              <a:tblGrid>
                <a:gridCol w="1519506">
                  <a:extLst>
                    <a:ext uri="{9D8B030D-6E8A-4147-A177-3AD203B41FA5}">
                      <a16:colId xmlns:a16="http://schemas.microsoft.com/office/drawing/2014/main" val="1457955131"/>
                    </a:ext>
                  </a:extLst>
                </a:gridCol>
                <a:gridCol w="1986733">
                  <a:extLst>
                    <a:ext uri="{9D8B030D-6E8A-4147-A177-3AD203B41FA5}">
                      <a16:colId xmlns:a16="http://schemas.microsoft.com/office/drawing/2014/main" val="2630785015"/>
                    </a:ext>
                  </a:extLst>
                </a:gridCol>
                <a:gridCol w="1535756">
                  <a:extLst>
                    <a:ext uri="{9D8B030D-6E8A-4147-A177-3AD203B41FA5}">
                      <a16:colId xmlns:a16="http://schemas.microsoft.com/office/drawing/2014/main" val="3197274673"/>
                    </a:ext>
                  </a:extLst>
                </a:gridCol>
                <a:gridCol w="1519506">
                  <a:extLst>
                    <a:ext uri="{9D8B030D-6E8A-4147-A177-3AD203B41FA5}">
                      <a16:colId xmlns:a16="http://schemas.microsoft.com/office/drawing/2014/main" val="79034160"/>
                    </a:ext>
                  </a:extLst>
                </a:gridCol>
                <a:gridCol w="1519506">
                  <a:extLst>
                    <a:ext uri="{9D8B030D-6E8A-4147-A177-3AD203B41FA5}">
                      <a16:colId xmlns:a16="http://schemas.microsoft.com/office/drawing/2014/main" val="1910341226"/>
                    </a:ext>
                  </a:extLst>
                </a:gridCol>
              </a:tblGrid>
              <a:tr h="344991">
                <a:tc rowSpan="2">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200" b="1" dirty="0">
                          <a:solidFill>
                            <a:schemeClr val="bg1"/>
                          </a:solidFill>
                          <a:effectLst/>
                          <a:latin typeface="+mj-lt"/>
                        </a:rPr>
                        <a:t>NC Grant Programs (2018-2020)</a:t>
                      </a:r>
                      <a:endParaRPr lang="en-US" sz="1200" b="1" dirty="0">
                        <a:solidFill>
                          <a:schemeClr val="bg1"/>
                        </a:solidFill>
                        <a:effectLst/>
                        <a:latin typeface="+mj-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2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200" b="1" dirty="0">
                          <a:solidFill>
                            <a:schemeClr val="bg1"/>
                          </a:solidFill>
                          <a:effectLst/>
                          <a:latin typeface="+mj-lt"/>
                        </a:rPr>
                        <a:t>Eligible Action Category</a:t>
                      </a:r>
                      <a:endParaRPr lang="en-US" sz="12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200" b="1" dirty="0">
                          <a:solidFill>
                            <a:schemeClr val="bg1"/>
                          </a:solidFill>
                          <a:effectLst/>
                          <a:latin typeface="+mj-lt"/>
                        </a:rPr>
                        <a:t>Eligible Fuels</a:t>
                      </a:r>
                      <a:endParaRPr lang="en-US" sz="12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b="1" dirty="0">
                          <a:solidFill>
                            <a:schemeClr val="bg1"/>
                          </a:solidFill>
                          <a:effectLst/>
                          <a:latin typeface="+mj-lt"/>
                        </a:rPr>
                        <a:t>2018-2020 Funding (Phase 1)</a:t>
                      </a:r>
                      <a:endParaRPr lang="en-US" sz="1400" b="1" dirty="0">
                        <a:solidFill>
                          <a:schemeClr val="bg1"/>
                        </a:solidFill>
                        <a:effectLst/>
                        <a:latin typeface="+mj-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23351402"/>
                  </a:ext>
                </a:extLst>
              </a:tr>
              <a:tr h="3513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b="1" dirty="0">
                          <a:solidFill>
                            <a:schemeClr val="bg1"/>
                          </a:solidFill>
                          <a:effectLst/>
                          <a:latin typeface="+mj-lt"/>
                        </a:rPr>
                        <a:t>Targeted Percent*</a:t>
                      </a:r>
                      <a:endParaRPr lang="en-US" sz="1200" b="1" dirty="0">
                        <a:solidFill>
                          <a:schemeClr val="bg1"/>
                        </a:solidFill>
                        <a:effectLst/>
                        <a:latin typeface="+mj-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lnSpc>
                          <a:spcPct val="107000"/>
                        </a:lnSpc>
                        <a:spcBef>
                          <a:spcPts val="0"/>
                        </a:spcBef>
                        <a:spcAft>
                          <a:spcPts val="0"/>
                        </a:spcAft>
                      </a:pPr>
                      <a:r>
                        <a:rPr lang="en-US" sz="1200" b="1" dirty="0">
                          <a:solidFill>
                            <a:schemeClr val="bg1"/>
                          </a:solidFill>
                          <a:effectLst/>
                          <a:latin typeface="+mj-lt"/>
                        </a:rPr>
                        <a:t>Targeted Funding Amount</a:t>
                      </a:r>
                      <a:endParaRPr lang="en-US" sz="1200" b="1" dirty="0">
                        <a:solidFill>
                          <a:schemeClr val="bg1"/>
                        </a:solidFill>
                        <a:effectLst/>
                        <a:latin typeface="+mj-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563001133"/>
                  </a:ext>
                </a:extLst>
              </a:tr>
              <a:tr h="708180">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200" b="1" kern="1200" dirty="0">
                          <a:solidFill>
                            <a:schemeClr val="dk1"/>
                          </a:solidFill>
                          <a:effectLst/>
                          <a:latin typeface="+mj-lt"/>
                          <a:ea typeface="+mn-ea"/>
                          <a:cs typeface="+mn-cs"/>
                        </a:rPr>
                        <a:t>School bus replacement program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kern="1200" dirty="0">
                          <a:solidFill>
                            <a:schemeClr val="dk1"/>
                          </a:solidFill>
                          <a:effectLst/>
                          <a:latin typeface="+mj-lt"/>
                          <a:ea typeface="+mn-ea"/>
                          <a:cs typeface="+mn-cs"/>
                        </a:rPr>
                        <a:t>School buses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kern="1200" dirty="0">
                          <a:solidFill>
                            <a:schemeClr val="dk1"/>
                          </a:solidFill>
                          <a:effectLst/>
                          <a:latin typeface="+mj-lt"/>
                          <a:ea typeface="+mn-ea"/>
                          <a:cs typeface="+mn-cs"/>
                        </a:rPr>
                        <a:t>All (diesel, propane, natural gas, electric)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kern="1200" dirty="0">
                          <a:solidFill>
                            <a:schemeClr val="dk1"/>
                          </a:solidFill>
                          <a:effectLst/>
                          <a:latin typeface="+mj-lt"/>
                          <a:ea typeface="+mn-ea"/>
                          <a:cs typeface="+mn-cs"/>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kern="1200" dirty="0">
                          <a:solidFill>
                            <a:schemeClr val="dk1"/>
                          </a:solidFill>
                          <a:effectLst/>
                          <a:latin typeface="+mj-lt"/>
                          <a:ea typeface="+mn-ea"/>
                          <a:cs typeface="+mn-cs"/>
                        </a:rPr>
                        <a:t>$10,738,660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338006"/>
                  </a:ext>
                </a:extLst>
              </a:tr>
              <a:tr h="708180">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mj-lt"/>
                        </a:rPr>
                        <a:t>Transit bus replacement program</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200" b="1" dirty="0">
                          <a:effectLst/>
                          <a:latin typeface="+mj-lt"/>
                        </a:rPr>
                        <a:t>Transit buses</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effectLst/>
                          <a:latin typeface="+mj-lt"/>
                        </a:rPr>
                        <a:t>All (diesel, propane, natural gas, electric)</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effectLst/>
                          <a:latin typeface="+mj-lt"/>
                        </a:rPr>
                        <a:t>20%</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effectLst/>
                          <a:latin typeface="+mj-lt"/>
                        </a:rPr>
                        <a:t>$6,136,377</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79395206"/>
                  </a:ext>
                </a:extLst>
              </a:tr>
              <a:tr h="786676">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mj-lt"/>
                        </a:rPr>
                        <a:t>Clean heavy-duty on-road equipment program</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effectLst/>
                          <a:latin typeface="+mj-lt"/>
                        </a:rPr>
                        <a:t>Class Local Freight 4-8 trucks</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dirty="0">
                          <a:effectLst/>
                          <a:latin typeface="+mj-lt"/>
                        </a:rPr>
                        <a:t>All (diesel, propane, natural gas, electric)</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dirty="0">
                          <a:effectLst/>
                          <a:latin typeface="+mj-lt"/>
                        </a:rPr>
                        <a:t>10%</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dirty="0">
                          <a:effectLst/>
                          <a:latin typeface="+mj-lt"/>
                        </a:rPr>
                        <a:t>$3,068,189</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50022"/>
                  </a:ext>
                </a:extLst>
              </a:tr>
              <a:tr h="1045817">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mj-lt"/>
                        </a:rPr>
                        <a:t>Clean heavy-duty off-road equipment program</a:t>
                      </a:r>
                      <a:endParaRPr lang="en-US" sz="1200" b="1" dirty="0">
                        <a:solidFill>
                          <a:schemeClr val="tx1"/>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200" b="1" dirty="0">
                          <a:effectLst/>
                          <a:latin typeface="+mj-lt"/>
                        </a:rPr>
                        <a:t>Switcher locomotives, ferries, tugs, forklifts, port cargo handling equipment, ocean-going vessel shore power, Diesel Emission Reduction Act (DERA)</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effectLst/>
                          <a:latin typeface="+mj-lt"/>
                        </a:rPr>
                        <a:t>All (diesel, propane, natural gas, electric)</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effectLst/>
                          <a:latin typeface="+mj-lt"/>
                        </a:rPr>
                        <a:t>15%</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effectLst/>
                          <a:latin typeface="+mj-lt"/>
                        </a:rPr>
                        <a:t>$4,602,283</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48645320"/>
                  </a:ext>
                </a:extLst>
              </a:tr>
              <a:tr h="359487">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mj-lt"/>
                        </a:rPr>
                        <a:t>ZEV infrastructure</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effectLst/>
                          <a:latin typeface="+mj-lt"/>
                        </a:rPr>
                        <a:t> </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dirty="0">
                          <a:effectLst/>
                          <a:latin typeface="+mj-lt"/>
                        </a:rPr>
                        <a:t>15%</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dirty="0">
                          <a:effectLst/>
                          <a:latin typeface="+mj-lt"/>
                        </a:rPr>
                        <a:t>$4,602,283</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9510732"/>
                  </a:ext>
                </a:extLst>
              </a:tr>
              <a:tr h="358380">
                <a:tc>
                  <a:txBody>
                    <a:bodyPr/>
                    <a:lstStyle/>
                    <a:p>
                      <a:pPr marL="0" marR="0" lvl="0" indent="0" algn="l" defTabSz="6858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mj-lt"/>
                        </a:rPr>
                        <a:t>Administrative Costs</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200" b="1">
                          <a:effectLst/>
                          <a:latin typeface="+mj-lt"/>
                        </a:rPr>
                        <a:t> </a:t>
                      </a:r>
                      <a:endParaRPr lang="en-US" sz="1200" b="1">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a:effectLst/>
                          <a:latin typeface="+mj-lt"/>
                        </a:rPr>
                        <a:t>5%</a:t>
                      </a:r>
                      <a:endParaRPr lang="en-US" sz="12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1200" b="1" dirty="0">
                          <a:effectLst/>
                          <a:latin typeface="+mj-lt"/>
                        </a:rPr>
                        <a:t>$1,534,094</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30249370"/>
                  </a:ext>
                </a:extLst>
              </a:tr>
              <a:tr h="257057">
                <a:tc>
                  <a:txBody>
                    <a:bodyPr/>
                    <a:lstStyle/>
                    <a:p>
                      <a:pPr marL="0" marR="0">
                        <a:lnSpc>
                          <a:spcPct val="107000"/>
                        </a:lnSpc>
                        <a:spcBef>
                          <a:spcPts val="0"/>
                        </a:spcBef>
                        <a:spcAft>
                          <a:spcPts val="0"/>
                        </a:spcAft>
                      </a:pP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200" b="1" dirty="0">
                          <a:effectLst/>
                          <a:latin typeface="+mj-lt"/>
                        </a:rPr>
                        <a:t>Total:</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effectLst/>
                          <a:latin typeface="+mj-lt"/>
                        </a:rPr>
                        <a:t> </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dirty="0">
                          <a:effectLst/>
                          <a:latin typeface="+mj-lt"/>
                        </a:rPr>
                        <a:t> </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200" b="1" dirty="0">
                          <a:effectLst/>
                          <a:latin typeface="+mj-lt"/>
                        </a:rPr>
                        <a:t>$30,681,886</a:t>
                      </a:r>
                      <a:endParaRPr lang="en-US" sz="1200" b="1"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1582808"/>
                  </a:ext>
                </a:extLst>
              </a:tr>
            </a:tbl>
          </a:graphicData>
        </a:graphic>
      </p:graphicFrame>
    </p:spTree>
    <p:extLst>
      <p:ext uri="{BB962C8B-B14F-4D97-AF65-F5344CB8AC3E}">
        <p14:creationId xmlns:p14="http://schemas.microsoft.com/office/powerpoint/2010/main" val="220019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28650" y="98427"/>
            <a:ext cx="7886700" cy="962605"/>
          </a:xfrm>
        </p:spPr>
        <p:txBody>
          <a:bodyPr>
            <a:normAutofit/>
          </a:bodyPr>
          <a:lstStyle/>
          <a:p>
            <a:r>
              <a:rPr lang="en-US" sz="3200" b="1" u="sng" dirty="0">
                <a:latin typeface="+mn-lt"/>
              </a:rPr>
              <a:t>Example</a:t>
            </a:r>
            <a:r>
              <a:rPr lang="en-US" sz="3200" b="1" i="0" dirty="0">
                <a:latin typeface="+mn-lt"/>
              </a:rPr>
              <a:t> of Vehicle Costs</a:t>
            </a:r>
            <a:endParaRPr lang="en-US" sz="1600" b="1" i="0" dirty="0">
              <a:latin typeface="+mn-lt"/>
            </a:endParaRPr>
          </a:p>
        </p:txBody>
      </p:sp>
      <p:sp>
        <p:nvSpPr>
          <p:cNvPr id="7" name="Content Placeholder 2"/>
          <p:cNvSpPr>
            <a:spLocks noGrp="1"/>
          </p:cNvSpPr>
          <p:nvPr>
            <p:ph idx="1"/>
          </p:nvPr>
        </p:nvSpPr>
        <p:spPr>
          <a:xfrm>
            <a:off x="628650" y="989215"/>
            <a:ext cx="7681632" cy="755021"/>
          </a:xfrm>
        </p:spPr>
        <p:txBody>
          <a:bodyPr>
            <a:normAutofit/>
          </a:bodyPr>
          <a:lstStyle/>
          <a:p>
            <a:pPr marL="0" indent="0">
              <a:buNone/>
            </a:pPr>
            <a:r>
              <a:rPr lang="en-US" sz="2000" b="1" dirty="0">
                <a:solidFill>
                  <a:schemeClr val="tx1"/>
                </a:solidFill>
                <a:latin typeface="+mn-lt"/>
              </a:rPr>
              <a:t>Category: School buses</a:t>
            </a:r>
          </a:p>
          <a:p>
            <a:pPr marL="0" indent="0">
              <a:buNone/>
            </a:pPr>
            <a:r>
              <a:rPr lang="en-US" sz="2000" b="1" dirty="0">
                <a:solidFill>
                  <a:schemeClr val="tx1"/>
                </a:solidFill>
                <a:latin typeface="+mn-lt"/>
              </a:rPr>
              <a:t>Proposed Phase 1 Allocation ($10,738,660)</a:t>
            </a:r>
          </a:p>
          <a:p>
            <a:pPr marL="0" indent="0">
              <a:buNone/>
            </a:pP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11</a:t>
            </a:fld>
            <a:endParaRPr lang="en-US" dirty="0"/>
          </a:p>
        </p:txBody>
      </p:sp>
      <p:sp>
        <p:nvSpPr>
          <p:cNvPr id="5" name="Title 1"/>
          <p:cNvSpPr txBox="1">
            <a:spLocks/>
          </p:cNvSpPr>
          <p:nvPr/>
        </p:nvSpPr>
        <p:spPr>
          <a:xfrm>
            <a:off x="148313" y="6165596"/>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graphicFrame>
        <p:nvGraphicFramePr>
          <p:cNvPr id="2" name="Table 1">
            <a:extLst>
              <a:ext uri="{FF2B5EF4-FFF2-40B4-BE49-F238E27FC236}">
                <a16:creationId xmlns:a16="http://schemas.microsoft.com/office/drawing/2014/main" id="{D3532077-BF36-4DFE-8AC4-AD1148980B36}"/>
              </a:ext>
            </a:extLst>
          </p:cNvPr>
          <p:cNvGraphicFramePr>
            <a:graphicFrameLocks noGrp="1"/>
          </p:cNvGraphicFramePr>
          <p:nvPr>
            <p:extLst>
              <p:ext uri="{D42A27DB-BD31-4B8C-83A1-F6EECF244321}">
                <p14:modId xmlns:p14="http://schemas.microsoft.com/office/powerpoint/2010/main" val="4265309064"/>
              </p:ext>
            </p:extLst>
          </p:nvPr>
        </p:nvGraphicFramePr>
        <p:xfrm>
          <a:off x="526116" y="1800652"/>
          <a:ext cx="7886700" cy="3399781"/>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18389828"/>
                    </a:ext>
                  </a:extLst>
                </a:gridCol>
                <a:gridCol w="1164852">
                  <a:extLst>
                    <a:ext uri="{9D8B030D-6E8A-4147-A177-3AD203B41FA5}">
                      <a16:colId xmlns:a16="http://schemas.microsoft.com/office/drawing/2014/main" val="2092371460"/>
                    </a:ext>
                  </a:extLst>
                </a:gridCol>
                <a:gridCol w="1223682">
                  <a:extLst>
                    <a:ext uri="{9D8B030D-6E8A-4147-A177-3AD203B41FA5}">
                      <a16:colId xmlns:a16="http://schemas.microsoft.com/office/drawing/2014/main" val="4033848396"/>
                    </a:ext>
                  </a:extLst>
                </a:gridCol>
                <a:gridCol w="1554816">
                  <a:extLst>
                    <a:ext uri="{9D8B030D-6E8A-4147-A177-3AD203B41FA5}">
                      <a16:colId xmlns:a16="http://schemas.microsoft.com/office/drawing/2014/main" val="1440304360"/>
                    </a:ext>
                  </a:extLst>
                </a:gridCol>
                <a:gridCol w="1314450">
                  <a:extLst>
                    <a:ext uri="{9D8B030D-6E8A-4147-A177-3AD203B41FA5}">
                      <a16:colId xmlns:a16="http://schemas.microsoft.com/office/drawing/2014/main" val="2750433325"/>
                    </a:ext>
                  </a:extLst>
                </a:gridCol>
                <a:gridCol w="1314450">
                  <a:extLst>
                    <a:ext uri="{9D8B030D-6E8A-4147-A177-3AD203B41FA5}">
                      <a16:colId xmlns:a16="http://schemas.microsoft.com/office/drawing/2014/main" val="578293536"/>
                    </a:ext>
                  </a:extLst>
                </a:gridCol>
              </a:tblGrid>
              <a:tr h="923247">
                <a:tc>
                  <a:txBody>
                    <a:bodyPr/>
                    <a:lstStyle/>
                    <a:p>
                      <a:r>
                        <a:rPr lang="en-US" sz="1600" b="1" dirty="0">
                          <a:solidFill>
                            <a:schemeClr val="bg1"/>
                          </a:solidFill>
                          <a:latin typeface="+mn-lt"/>
                        </a:rPr>
                        <a:t>Bus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mn-lt"/>
                        </a:rPr>
                        <a:t>Estimated Cost </a:t>
                      </a:r>
                    </a:p>
                    <a:p>
                      <a:pPr algn="ctr"/>
                      <a:r>
                        <a:rPr lang="en-US" sz="1600" b="1" dirty="0">
                          <a:solidFill>
                            <a:schemeClr val="bg1"/>
                          </a:solidFill>
                          <a:latin typeface="+mn-lt"/>
                        </a:rPr>
                        <a:t>(per vehicle)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n-lt"/>
                        </a:rPr>
                        <a:t>Number of Buses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n-lt"/>
                        </a:rPr>
                        <a:t>Estimated Emission Reductions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mn-lt"/>
                        </a:rPr>
                        <a:t>(per vehicle)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mn-lt"/>
                        </a:rPr>
                        <a:t>Estimated Total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latin typeface="+mn-lt"/>
                        </a:rPr>
                        <a:t>Estimated Emission Reductions</a:t>
                      </a:r>
                    </a:p>
                    <a:p>
                      <a:pPr algn="ctr"/>
                      <a:r>
                        <a:rPr lang="en-US" sz="1600" b="1" dirty="0">
                          <a:solidFill>
                            <a:schemeClr val="bg1"/>
                          </a:solidFill>
                          <a:latin typeface="+mn-lt"/>
                        </a:rPr>
                        <a:t>(tons/year)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789002"/>
                  </a:ext>
                </a:extLst>
              </a:tr>
              <a:tr h="557807">
                <a:tc>
                  <a:txBody>
                    <a:bodyPr/>
                    <a:lstStyle/>
                    <a:p>
                      <a:r>
                        <a:rPr lang="en-US" sz="1600" b="1" dirty="0">
                          <a:latin typeface="+mn-lt"/>
                        </a:rPr>
                        <a:t>Diesel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$95,000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NOx: 0.085</a:t>
                      </a:r>
                    </a:p>
                    <a:p>
                      <a:pPr algn="ctr"/>
                      <a:r>
                        <a:rPr lang="en-US" sz="1600" b="1" dirty="0">
                          <a:latin typeface="+mn-lt"/>
                        </a:rPr>
                        <a:t>PM</a:t>
                      </a:r>
                      <a:r>
                        <a:rPr lang="en-US" sz="1600" b="1" baseline="-25000" dirty="0">
                          <a:latin typeface="+mn-lt"/>
                        </a:rPr>
                        <a:t>2.5</a:t>
                      </a:r>
                      <a:r>
                        <a:rPr lang="en-US" sz="1600" b="1" baseline="0" dirty="0">
                          <a:latin typeface="+mn-lt"/>
                        </a:rPr>
                        <a:t>: 0.007</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$7,315,000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NOx: 6.6</a:t>
                      </a:r>
                    </a:p>
                    <a:p>
                      <a:pPr algn="ctr"/>
                      <a:r>
                        <a:rPr lang="en-US" sz="1600" b="1" dirty="0">
                          <a:latin typeface="+mn-lt"/>
                        </a:rPr>
                        <a:t>PM</a:t>
                      </a:r>
                      <a:r>
                        <a:rPr lang="en-US" sz="1600" b="1" baseline="-25000" dirty="0">
                          <a:latin typeface="+mn-lt"/>
                        </a:rPr>
                        <a:t>2.5</a:t>
                      </a:r>
                      <a:r>
                        <a:rPr lang="en-US" sz="1600" b="1" baseline="0" dirty="0">
                          <a:latin typeface="+mn-lt"/>
                        </a:rPr>
                        <a:t>: 0.53</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7794177"/>
                  </a:ext>
                </a:extLst>
              </a:tr>
              <a:tr h="578333">
                <a:tc>
                  <a:txBody>
                    <a:bodyPr/>
                    <a:lstStyle/>
                    <a:p>
                      <a:r>
                        <a:rPr lang="en-US" sz="1600" b="1" dirty="0">
                          <a:latin typeface="+mn-lt"/>
                        </a:rPr>
                        <a:t>Propane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latin typeface="+mn-lt"/>
                        </a:rPr>
                        <a:t>$90,000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latin typeface="+mn-lt"/>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latin typeface="+mn-lt"/>
                        </a:rPr>
                        <a:t>NOx: 0.205</a:t>
                      </a:r>
                    </a:p>
                    <a:p>
                      <a:pPr algn="ctr"/>
                      <a:r>
                        <a:rPr lang="en-US" sz="1600" b="1" dirty="0">
                          <a:latin typeface="+mn-lt"/>
                        </a:rPr>
                        <a:t>PM</a:t>
                      </a:r>
                      <a:r>
                        <a:rPr lang="en-US" sz="1600" b="1" baseline="-25000" dirty="0">
                          <a:latin typeface="+mn-lt"/>
                        </a:rPr>
                        <a:t>2.5</a:t>
                      </a:r>
                      <a:r>
                        <a:rPr lang="en-US" sz="1600" b="1" baseline="0" dirty="0">
                          <a:latin typeface="+mn-lt"/>
                        </a:rPr>
                        <a:t>: 0.006</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latin typeface="+mn-lt"/>
                        </a:rPr>
                        <a:t>$1,440,000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latin typeface="+mn-lt"/>
                        </a:rPr>
                        <a:t>NOx: 3.3</a:t>
                      </a:r>
                    </a:p>
                    <a:p>
                      <a:pPr algn="ctr"/>
                      <a:r>
                        <a:rPr lang="en-US" sz="1600" b="1" dirty="0">
                          <a:latin typeface="+mn-lt"/>
                        </a:rPr>
                        <a:t>PM</a:t>
                      </a:r>
                      <a:r>
                        <a:rPr lang="en-US" sz="1600" b="1" baseline="-25000" dirty="0">
                          <a:latin typeface="+mn-lt"/>
                        </a:rPr>
                        <a:t>2.5</a:t>
                      </a:r>
                      <a:r>
                        <a:rPr lang="en-US" sz="1600" b="1" baseline="0" dirty="0">
                          <a:latin typeface="+mn-lt"/>
                        </a:rPr>
                        <a:t>: 0.09</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50921470"/>
                  </a:ext>
                </a:extLst>
              </a:tr>
              <a:tr h="595621">
                <a:tc>
                  <a:txBody>
                    <a:bodyPr/>
                    <a:lstStyle/>
                    <a:p>
                      <a:r>
                        <a:rPr lang="en-US" sz="1600" b="1" dirty="0">
                          <a:latin typeface="+mn-lt"/>
                        </a:rPr>
                        <a:t>All-electric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$400,000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NOx: 0.357</a:t>
                      </a:r>
                    </a:p>
                    <a:p>
                      <a:pPr algn="ctr"/>
                      <a:r>
                        <a:rPr lang="en-US" sz="1600" b="1" dirty="0">
                          <a:latin typeface="+mn-lt"/>
                        </a:rPr>
                        <a:t>PM</a:t>
                      </a:r>
                      <a:r>
                        <a:rPr lang="en-US" sz="1600" b="1" baseline="-25000" dirty="0">
                          <a:latin typeface="+mn-lt"/>
                        </a:rPr>
                        <a:t>2.5</a:t>
                      </a:r>
                      <a:r>
                        <a:rPr lang="en-US" sz="1600" b="1" baseline="0" dirty="0">
                          <a:latin typeface="+mn-lt"/>
                        </a:rPr>
                        <a:t>: 0.011</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$2,000,000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a:latin typeface="+mn-lt"/>
                        </a:rPr>
                        <a:t>NOx: 1.8</a:t>
                      </a:r>
                    </a:p>
                    <a:p>
                      <a:pPr algn="ctr"/>
                      <a:r>
                        <a:rPr lang="en-US" sz="1600" b="1" dirty="0">
                          <a:latin typeface="+mn-lt"/>
                        </a:rPr>
                        <a:t>PM</a:t>
                      </a:r>
                      <a:r>
                        <a:rPr lang="en-US" sz="1600" b="1" baseline="-25000" dirty="0">
                          <a:latin typeface="+mn-lt"/>
                        </a:rPr>
                        <a:t>2.5</a:t>
                      </a:r>
                      <a:r>
                        <a:rPr lang="en-US" sz="1600" b="1" baseline="0" dirty="0">
                          <a:latin typeface="+mn-lt"/>
                        </a:rPr>
                        <a:t>: 0.06</a:t>
                      </a: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940426"/>
                  </a:ext>
                </a:extLst>
              </a:tr>
              <a:tr h="28382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mn-lt"/>
                        </a:rPr>
                        <a:t>Total buses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latin typeface="+mn-lt"/>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latin typeface="+mn-lt"/>
                        </a:rPr>
                        <a:t>$10,755,000</a:t>
                      </a:r>
                    </a:p>
                    <a:p>
                      <a:pPr algn="ctr"/>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84339711"/>
                  </a:ext>
                </a:extLst>
              </a:tr>
            </a:tbl>
          </a:graphicData>
        </a:graphic>
      </p:graphicFrame>
      <p:sp>
        <p:nvSpPr>
          <p:cNvPr id="3" name="TextBox 2"/>
          <p:cNvSpPr txBox="1"/>
          <p:nvPr/>
        </p:nvSpPr>
        <p:spPr>
          <a:xfrm>
            <a:off x="526116" y="5244656"/>
            <a:ext cx="8125942" cy="830997"/>
          </a:xfrm>
          <a:prstGeom prst="rect">
            <a:avLst/>
          </a:prstGeom>
          <a:noFill/>
        </p:spPr>
        <p:txBody>
          <a:bodyPr wrap="none" rtlCol="0">
            <a:spAutoFit/>
          </a:bodyPr>
          <a:lstStyle/>
          <a:p>
            <a:r>
              <a:rPr lang="en-US" sz="1600" b="1" dirty="0"/>
              <a:t>Note:  The number of vehicles per fuel type is not binding and does not represent</a:t>
            </a:r>
          </a:p>
          <a:p>
            <a:r>
              <a:rPr lang="en-US" sz="1600" b="1" dirty="0"/>
              <a:t>a proposal, but rather is used to be illustrative of the number of total vehicles </a:t>
            </a:r>
          </a:p>
          <a:p>
            <a:r>
              <a:rPr lang="en-US" sz="1600" b="1" dirty="0"/>
              <a:t>that could be replaced for the proposed allocation in this category. </a:t>
            </a:r>
          </a:p>
        </p:txBody>
      </p:sp>
    </p:spTree>
    <p:extLst>
      <p:ext uri="{BB962C8B-B14F-4D97-AF65-F5344CB8AC3E}">
        <p14:creationId xmlns:p14="http://schemas.microsoft.com/office/powerpoint/2010/main" val="216874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Funding Process</a:t>
            </a:r>
            <a:endParaRPr lang="en-US" sz="1600" b="1" i="0" dirty="0">
              <a:latin typeface="+mn-lt"/>
            </a:endParaRPr>
          </a:p>
        </p:txBody>
      </p:sp>
      <p:sp>
        <p:nvSpPr>
          <p:cNvPr id="7" name="Content Placeholder 2"/>
          <p:cNvSpPr>
            <a:spLocks noGrp="1"/>
          </p:cNvSpPr>
          <p:nvPr>
            <p:ph idx="1"/>
          </p:nvPr>
        </p:nvSpPr>
        <p:spPr>
          <a:xfrm>
            <a:off x="628649" y="1292352"/>
            <a:ext cx="7767205" cy="4194048"/>
          </a:xfrm>
        </p:spPr>
        <p:txBody>
          <a:bodyPr>
            <a:normAutofit/>
          </a:bodyPr>
          <a:lstStyle/>
          <a:p>
            <a:pPr marL="0" indent="0">
              <a:buNone/>
            </a:pPr>
            <a:r>
              <a:rPr lang="en-US" sz="2400" b="1" dirty="0">
                <a:solidFill>
                  <a:schemeClr val="tx1"/>
                </a:solidFill>
                <a:latin typeface="+mn-lt"/>
              </a:rPr>
              <a:t>The DEQ may establish more than one process to fund projects. Funding processes may include:</a:t>
            </a:r>
          </a:p>
          <a:p>
            <a:pPr marL="0" indent="0">
              <a:buNone/>
            </a:pPr>
            <a:endParaRPr lang="en-US" sz="2800" b="1" dirty="0">
              <a:solidFill>
                <a:schemeClr val="tx1"/>
              </a:solidFill>
              <a:latin typeface="+mn-lt"/>
            </a:endParaRPr>
          </a:p>
          <a:p>
            <a:pPr lvl="1"/>
            <a:r>
              <a:rPr lang="en-US" sz="2400" b="1" dirty="0">
                <a:solidFill>
                  <a:schemeClr val="tx1"/>
                </a:solidFill>
                <a:latin typeface="+mn-lt"/>
              </a:rPr>
              <a:t>Reimbursement</a:t>
            </a:r>
          </a:p>
          <a:p>
            <a:pPr marL="342900" lvl="1" indent="0">
              <a:buNone/>
            </a:pPr>
            <a:endParaRPr lang="en-US" sz="2400" b="1" dirty="0">
              <a:solidFill>
                <a:schemeClr val="tx1"/>
              </a:solidFill>
              <a:latin typeface="+mn-lt"/>
            </a:endParaRPr>
          </a:p>
          <a:p>
            <a:pPr lvl="1"/>
            <a:r>
              <a:rPr lang="en-US" sz="2400" b="1" dirty="0">
                <a:solidFill>
                  <a:schemeClr val="tx1"/>
                </a:solidFill>
                <a:latin typeface="+mn-lt"/>
              </a:rPr>
              <a:t>Direct-to-vendor </a:t>
            </a:r>
          </a:p>
          <a:p>
            <a:pPr marL="342900" lvl="1" indent="0">
              <a:buNone/>
            </a:pPr>
            <a:endParaRPr lang="en-US" sz="2400" b="1" dirty="0">
              <a:solidFill>
                <a:schemeClr val="tx1"/>
              </a:solidFill>
              <a:latin typeface="+mn-lt"/>
            </a:endParaRPr>
          </a:p>
          <a:p>
            <a:pPr lvl="1"/>
            <a:r>
              <a:rPr lang="en-US" sz="2400" b="1" dirty="0">
                <a:solidFill>
                  <a:schemeClr val="tx1"/>
                </a:solidFill>
                <a:latin typeface="+mn-lt"/>
              </a:rPr>
              <a:t>Forward funded projects</a:t>
            </a:r>
          </a:p>
          <a:p>
            <a:pPr marL="342900" lvl="1" indent="0">
              <a:buNone/>
            </a:pPr>
            <a:endParaRPr lang="en-US" sz="2400" b="1" dirty="0">
              <a:solidFill>
                <a:schemeClr val="tx1"/>
              </a:solidFill>
              <a:latin typeface="+mn-lt"/>
            </a:endParaRPr>
          </a:p>
          <a:p>
            <a:pPr lvl="1"/>
            <a:r>
              <a:rPr lang="en-US" sz="2400" b="1" dirty="0">
                <a:solidFill>
                  <a:schemeClr val="tx1"/>
                </a:solidFill>
                <a:latin typeface="+mn-lt"/>
              </a:rPr>
              <a:t>Vouchers</a:t>
            </a:r>
          </a:p>
          <a:p>
            <a:pPr lvl="1"/>
            <a:endParaRPr lang="en-US" sz="2400" dirty="0">
              <a:solidFill>
                <a:schemeClr val="tx1"/>
              </a:solidFill>
              <a:latin typeface="+mj-lt"/>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12</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23697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Environmental Justice</a:t>
            </a:r>
            <a:endParaRPr lang="en-US" sz="1600" b="1" i="0" dirty="0">
              <a:latin typeface="+mn-lt"/>
            </a:endParaRPr>
          </a:p>
        </p:txBody>
      </p:sp>
      <p:sp>
        <p:nvSpPr>
          <p:cNvPr id="7" name="Content Placeholder 2"/>
          <p:cNvSpPr>
            <a:spLocks noGrp="1"/>
          </p:cNvSpPr>
          <p:nvPr>
            <p:ph idx="1"/>
          </p:nvPr>
        </p:nvSpPr>
        <p:spPr>
          <a:xfrm>
            <a:off x="628650" y="1292352"/>
            <a:ext cx="7783830" cy="4011168"/>
          </a:xfrm>
        </p:spPr>
        <p:txBody>
          <a:bodyPr>
            <a:normAutofit lnSpcReduction="10000"/>
          </a:bodyPr>
          <a:lstStyle/>
          <a:p>
            <a:pPr marL="0" indent="0">
              <a:buNone/>
            </a:pPr>
            <a:r>
              <a:rPr lang="en-US" sz="2800" b="1" dirty="0">
                <a:solidFill>
                  <a:schemeClr val="tx1"/>
                </a:solidFill>
                <a:latin typeface="+mn-lt"/>
              </a:rPr>
              <a:t>North Carolina has this goal for all communities and persons across the state. It will be achieved when everyone enjoys: </a:t>
            </a:r>
          </a:p>
          <a:p>
            <a:pPr marL="0" indent="0">
              <a:buNone/>
            </a:pPr>
            <a:endParaRPr lang="en-US" sz="2800" b="1" dirty="0">
              <a:solidFill>
                <a:schemeClr val="tx1"/>
              </a:solidFill>
              <a:latin typeface="+mn-lt"/>
            </a:endParaRPr>
          </a:p>
          <a:p>
            <a:pPr lvl="0"/>
            <a:r>
              <a:rPr lang="en-US" sz="2800" b="1" dirty="0">
                <a:solidFill>
                  <a:schemeClr val="tx1"/>
                </a:solidFill>
                <a:latin typeface="+mn-lt"/>
              </a:rPr>
              <a:t>The same degree of protection from environmental and health hazards, and</a:t>
            </a:r>
          </a:p>
          <a:p>
            <a:pPr marL="0" lvl="0" indent="0">
              <a:buNone/>
            </a:pPr>
            <a:endParaRPr lang="en-US" sz="2800" b="1" dirty="0">
              <a:solidFill>
                <a:schemeClr val="tx1"/>
              </a:solidFill>
              <a:latin typeface="+mn-lt"/>
            </a:endParaRPr>
          </a:p>
          <a:p>
            <a:pPr lvl="0"/>
            <a:r>
              <a:rPr lang="en-US" sz="2800" b="1" dirty="0">
                <a:solidFill>
                  <a:schemeClr val="tx1"/>
                </a:solidFill>
                <a:latin typeface="+mn-lt"/>
              </a:rPr>
              <a:t>Equal access to the decision-making process to have a healthy environment in which to live, learn and work.</a:t>
            </a:r>
          </a:p>
          <a:p>
            <a:pPr marL="0" indent="0">
              <a:buNone/>
            </a:pP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13</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1524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28650" y="98428"/>
            <a:ext cx="7886700" cy="965602"/>
          </a:xfrm>
        </p:spPr>
        <p:txBody>
          <a:bodyPr>
            <a:normAutofit/>
          </a:bodyPr>
          <a:lstStyle/>
          <a:p>
            <a:r>
              <a:rPr lang="en-US" sz="3200" b="1" i="0" dirty="0">
                <a:latin typeface="+mn-lt"/>
              </a:rPr>
              <a:t>Proposed Project Selection Criteria</a:t>
            </a:r>
            <a:endParaRPr lang="en-US" sz="1600" b="1" i="0" dirty="0">
              <a:latin typeface="+mn-lt"/>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2" name="Content Placeholder 1">
            <a:extLst>
              <a:ext uri="{FF2B5EF4-FFF2-40B4-BE49-F238E27FC236}">
                <a16:creationId xmlns:a16="http://schemas.microsoft.com/office/drawing/2014/main" id="{A0B4F85E-88D5-45AD-8CAB-D0AFE89974F7}"/>
              </a:ext>
            </a:extLst>
          </p:cNvPr>
          <p:cNvSpPr>
            <a:spLocks noGrp="1"/>
          </p:cNvSpPr>
          <p:nvPr>
            <p:ph idx="1"/>
          </p:nvPr>
        </p:nvSpPr>
        <p:spPr>
          <a:xfrm>
            <a:off x="628650" y="981983"/>
            <a:ext cx="7886700" cy="4641578"/>
          </a:xfrm>
        </p:spPr>
        <p:txBody>
          <a:bodyPr>
            <a:normAutofit/>
          </a:bodyPr>
          <a:lstStyle/>
          <a:p>
            <a:pPr marL="0" indent="0">
              <a:buNone/>
            </a:pPr>
            <a:r>
              <a:rPr lang="en-US" b="1" dirty="0">
                <a:solidFill>
                  <a:schemeClr val="tx1"/>
                </a:solidFill>
                <a:latin typeface="+mn-lt"/>
              </a:rPr>
              <a:t>The DEQ will consider factors such as, but not limited to:</a:t>
            </a:r>
          </a:p>
          <a:p>
            <a:pPr>
              <a:lnSpc>
                <a:spcPct val="150000"/>
              </a:lnSpc>
            </a:pPr>
            <a:r>
              <a:rPr lang="en-US" b="1" dirty="0">
                <a:solidFill>
                  <a:schemeClr val="tx1"/>
                </a:solidFill>
                <a:latin typeface="+mn-lt"/>
              </a:rPr>
              <a:t>Cost Effectiveness</a:t>
            </a:r>
            <a:r>
              <a:rPr lang="en-US" dirty="0">
                <a:solidFill>
                  <a:schemeClr val="tx1"/>
                </a:solidFill>
                <a:latin typeface="+mn-lt"/>
              </a:rPr>
              <a:t> (VW$ funded per NOx tons reduced)</a:t>
            </a:r>
            <a:r>
              <a:rPr lang="en-US" b="1" dirty="0">
                <a:solidFill>
                  <a:schemeClr val="tx1"/>
                </a:solidFill>
                <a:latin typeface="+mn-lt"/>
              </a:rPr>
              <a:t> </a:t>
            </a:r>
          </a:p>
          <a:p>
            <a:pPr>
              <a:lnSpc>
                <a:spcPct val="150000"/>
              </a:lnSpc>
            </a:pPr>
            <a:r>
              <a:rPr lang="en-US" b="1" dirty="0">
                <a:solidFill>
                  <a:schemeClr val="tx1"/>
                </a:solidFill>
                <a:latin typeface="+mn-lt"/>
              </a:rPr>
              <a:t>NO</a:t>
            </a:r>
            <a:r>
              <a:rPr lang="en-US" b="1" baseline="-25000" dirty="0">
                <a:solidFill>
                  <a:schemeClr val="tx1"/>
                </a:solidFill>
                <a:latin typeface="+mn-lt"/>
              </a:rPr>
              <a:t>x</a:t>
            </a:r>
            <a:r>
              <a:rPr lang="en-US" b="1" dirty="0">
                <a:solidFill>
                  <a:schemeClr val="tx1"/>
                </a:solidFill>
                <a:latin typeface="+mn-lt"/>
              </a:rPr>
              <a:t> Emissions Reductions</a:t>
            </a:r>
            <a:endParaRPr lang="en-US" dirty="0">
              <a:solidFill>
                <a:schemeClr val="tx1"/>
              </a:solidFill>
              <a:latin typeface="+mn-lt"/>
            </a:endParaRPr>
          </a:p>
          <a:p>
            <a:pPr lvl="0">
              <a:lnSpc>
                <a:spcPct val="150000"/>
              </a:lnSpc>
            </a:pPr>
            <a:r>
              <a:rPr lang="en-US" b="1" dirty="0">
                <a:solidFill>
                  <a:schemeClr val="tx1"/>
                </a:solidFill>
                <a:latin typeface="+mn-lt"/>
              </a:rPr>
              <a:t>Location of project</a:t>
            </a:r>
          </a:p>
          <a:p>
            <a:pPr lvl="0">
              <a:lnSpc>
                <a:spcPct val="150000"/>
              </a:lnSpc>
            </a:pPr>
            <a:r>
              <a:rPr lang="en-US" b="1" dirty="0">
                <a:solidFill>
                  <a:schemeClr val="tx1"/>
                </a:solidFill>
                <a:latin typeface="+mn-lt"/>
              </a:rPr>
              <a:t>Co-Benefits</a:t>
            </a:r>
          </a:p>
          <a:p>
            <a:pPr lvl="0">
              <a:lnSpc>
                <a:spcPct val="150000"/>
              </a:lnSpc>
            </a:pPr>
            <a:r>
              <a:rPr lang="en-US" b="1" dirty="0">
                <a:solidFill>
                  <a:schemeClr val="tx1"/>
                </a:solidFill>
                <a:latin typeface="+mn-lt"/>
              </a:rPr>
              <a:t>Sustainability of the Project</a:t>
            </a:r>
            <a:endParaRPr lang="en-US" dirty="0">
              <a:solidFill>
                <a:schemeClr val="tx1"/>
              </a:solidFill>
              <a:latin typeface="+mn-lt"/>
            </a:endParaRPr>
          </a:p>
          <a:p>
            <a:pPr lvl="0">
              <a:lnSpc>
                <a:spcPct val="150000"/>
              </a:lnSpc>
            </a:pPr>
            <a:r>
              <a:rPr lang="en-US" b="1" dirty="0">
                <a:solidFill>
                  <a:schemeClr val="tx1"/>
                </a:solidFill>
                <a:latin typeface="+mn-lt"/>
              </a:rPr>
              <a:t>Timeliness</a:t>
            </a:r>
            <a:endParaRPr lang="en-US" dirty="0">
              <a:solidFill>
                <a:schemeClr val="tx1"/>
              </a:solidFill>
              <a:latin typeface="+mn-lt"/>
            </a:endParaRPr>
          </a:p>
          <a:p>
            <a:pPr lvl="0">
              <a:lnSpc>
                <a:spcPct val="150000"/>
              </a:lnSpc>
            </a:pPr>
            <a:r>
              <a:rPr lang="en-US" b="1" dirty="0">
                <a:solidFill>
                  <a:schemeClr val="tx1"/>
                </a:solidFill>
                <a:latin typeface="+mn-lt"/>
              </a:rPr>
              <a:t>Useful life of vehicle replaced</a:t>
            </a:r>
            <a:endParaRPr lang="en-US" dirty="0">
              <a:solidFill>
                <a:schemeClr val="tx1"/>
              </a:solidFill>
              <a:latin typeface="+mn-lt"/>
            </a:endParaRPr>
          </a:p>
          <a:p>
            <a:pPr lvl="0">
              <a:lnSpc>
                <a:spcPct val="150000"/>
              </a:lnSpc>
            </a:pPr>
            <a:r>
              <a:rPr lang="en-US" b="1" dirty="0">
                <a:solidFill>
                  <a:schemeClr val="tx1"/>
                </a:solidFill>
                <a:latin typeface="+mn-lt"/>
              </a:rPr>
              <a:t>Other Selection Criteria</a:t>
            </a:r>
            <a:endParaRPr lang="en-US" dirty="0">
              <a:solidFill>
                <a:schemeClr val="tx1"/>
              </a:solidFill>
              <a:latin typeface="+mn-lt"/>
            </a:endParaRPr>
          </a:p>
        </p:txBody>
      </p:sp>
    </p:spTree>
    <p:extLst>
      <p:ext uri="{BB962C8B-B14F-4D97-AF65-F5344CB8AC3E}">
        <p14:creationId xmlns:p14="http://schemas.microsoft.com/office/powerpoint/2010/main" val="185830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508958" y="98427"/>
            <a:ext cx="8186468" cy="1061245"/>
          </a:xfrm>
        </p:spPr>
        <p:txBody>
          <a:bodyPr>
            <a:normAutofit/>
          </a:bodyPr>
          <a:lstStyle/>
          <a:p>
            <a:r>
              <a:rPr lang="en-US" sz="3200" b="1" i="0" dirty="0">
                <a:latin typeface="+mn-lt"/>
              </a:rPr>
              <a:t>Comment Submission / More Information</a:t>
            </a:r>
            <a:endParaRPr lang="en-US" sz="1600" b="1" i="0" dirty="0">
              <a:latin typeface="+mn-lt"/>
            </a:endParaRPr>
          </a:p>
        </p:txBody>
      </p:sp>
      <p:sp>
        <p:nvSpPr>
          <p:cNvPr id="7" name="Content Placeholder 2"/>
          <p:cNvSpPr>
            <a:spLocks noGrp="1"/>
          </p:cNvSpPr>
          <p:nvPr>
            <p:ph idx="1"/>
          </p:nvPr>
        </p:nvSpPr>
        <p:spPr>
          <a:xfrm>
            <a:off x="628650" y="1292352"/>
            <a:ext cx="7885622" cy="4599490"/>
          </a:xfrm>
        </p:spPr>
        <p:txBody>
          <a:bodyPr>
            <a:normAutofit/>
          </a:bodyPr>
          <a:lstStyle/>
          <a:p>
            <a:pPr marL="0" indent="0">
              <a:buNone/>
            </a:pPr>
            <a:r>
              <a:rPr lang="en-US" sz="2400" b="1" dirty="0">
                <a:solidFill>
                  <a:schemeClr val="tx1"/>
                </a:solidFill>
                <a:latin typeface="+mn-lt"/>
              </a:rPr>
              <a:t>The comment period for Mitigation Plan comments ended </a:t>
            </a:r>
            <a:r>
              <a:rPr lang="en-US" sz="2400" b="1" dirty="0">
                <a:solidFill>
                  <a:srgbClr val="FF0000"/>
                </a:solidFill>
                <a:latin typeface="+mn-lt"/>
              </a:rPr>
              <a:t>May 3, 2018</a:t>
            </a:r>
            <a:r>
              <a:rPr lang="en-US" sz="2400" b="1" dirty="0">
                <a:solidFill>
                  <a:schemeClr val="tx1"/>
                </a:solidFill>
                <a:latin typeface="+mn-lt"/>
              </a:rPr>
              <a:t>.</a:t>
            </a:r>
          </a:p>
          <a:p>
            <a:pPr marL="0" indent="0">
              <a:buNone/>
            </a:pPr>
            <a:endParaRPr lang="en-US" sz="2400" b="1" dirty="0">
              <a:solidFill>
                <a:schemeClr val="tx1"/>
              </a:solidFill>
              <a:latin typeface="+mn-lt"/>
            </a:endParaRPr>
          </a:p>
          <a:p>
            <a:pPr marL="0" indent="0">
              <a:buNone/>
            </a:pPr>
            <a:r>
              <a:rPr lang="en-US" sz="2400" b="1" dirty="0">
                <a:solidFill>
                  <a:schemeClr val="tx1"/>
                </a:solidFill>
                <a:latin typeface="+mn-lt"/>
              </a:rPr>
              <a:t>For additional information regarding the VW Settlement, please visit our webpage.</a:t>
            </a:r>
          </a:p>
          <a:p>
            <a:pPr marL="0" indent="0">
              <a:buNone/>
            </a:pPr>
            <a:r>
              <a:rPr lang="en-US" sz="2400" b="1" dirty="0">
                <a:solidFill>
                  <a:srgbClr val="0070C0"/>
                </a:solidFill>
                <a:latin typeface="+mn-lt"/>
                <a:hlinkClick r:id="rId2"/>
              </a:rPr>
              <a:t>https://deq.nc.gov/about/divisions/air-quality/motor-vehicles-and-air-quality/volkswagen-settlement</a:t>
            </a:r>
            <a:endParaRPr lang="en-US" sz="2400" b="1" dirty="0">
              <a:solidFill>
                <a:srgbClr val="0070C0"/>
              </a:solidFill>
              <a:latin typeface="+mn-lt"/>
            </a:endParaRPr>
          </a:p>
          <a:p>
            <a:pPr marL="0" indent="0">
              <a:buNone/>
            </a:pPr>
            <a:r>
              <a:rPr lang="en-US" sz="2400" b="1" dirty="0">
                <a:solidFill>
                  <a:srgbClr val="0070C0"/>
                </a:solidFill>
                <a:latin typeface="+mn-lt"/>
              </a:rPr>
              <a:t>	</a:t>
            </a:r>
            <a:r>
              <a:rPr lang="en-US" sz="2400" b="1" dirty="0">
                <a:solidFill>
                  <a:schemeClr val="tx1"/>
                </a:solidFill>
                <a:latin typeface="+mn-lt"/>
              </a:rPr>
              <a:t>or</a:t>
            </a:r>
          </a:p>
          <a:p>
            <a:pPr marL="0" indent="0">
              <a:buNone/>
            </a:pPr>
            <a:r>
              <a:rPr lang="en-US" sz="2400" b="1" dirty="0">
                <a:solidFill>
                  <a:srgbClr val="0070C0"/>
                </a:solidFill>
                <a:latin typeface="+mn-lt"/>
                <a:hlinkClick r:id="rId3"/>
              </a:rPr>
              <a:t>ncair.org</a:t>
            </a:r>
            <a:r>
              <a:rPr lang="en-US" sz="2400" b="1" dirty="0">
                <a:solidFill>
                  <a:srgbClr val="0070C0"/>
                </a:solidFill>
                <a:latin typeface="+mn-lt"/>
              </a:rPr>
              <a:t>       </a:t>
            </a:r>
            <a:r>
              <a:rPr lang="en-US" sz="2400" b="1" dirty="0">
                <a:solidFill>
                  <a:schemeClr val="tx1"/>
                </a:solidFill>
                <a:latin typeface="+mn-lt"/>
              </a:rPr>
              <a:t>…and click on Volkswagen Settlement</a:t>
            </a:r>
          </a:p>
          <a:p>
            <a:pPr marL="0" indent="0">
              <a:buNone/>
            </a:pPr>
            <a:endParaRPr lang="en-US" sz="2400" b="1" dirty="0">
              <a:solidFill>
                <a:srgbClr val="0070C0"/>
              </a:solidFill>
              <a:latin typeface="+mn-lt"/>
            </a:endParaRPr>
          </a:p>
          <a:p>
            <a:pPr marL="0" indent="0">
              <a:buNone/>
            </a:pPr>
            <a:endParaRPr lang="en-US" sz="2400" dirty="0">
              <a:latin typeface="+mj-lt"/>
            </a:endParaRPr>
          </a:p>
          <a:p>
            <a:pPr marL="0" indent="0">
              <a:buNone/>
            </a:pPr>
            <a:endParaRPr lang="en-US" sz="2400" dirty="0">
              <a:latin typeface="+mj-lt"/>
            </a:endParaRPr>
          </a:p>
          <a:p>
            <a:pPr marL="0" indent="0">
              <a:buNone/>
            </a:pPr>
            <a:endParaRPr lang="en-US" sz="2400" b="1" dirty="0">
              <a:solidFill>
                <a:schemeClr val="tx1"/>
              </a:solidFill>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15</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1944261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1D9BE-E3D0-44D0-8909-E616D76AF762}"/>
              </a:ext>
            </a:extLst>
          </p:cNvPr>
          <p:cNvSpPr>
            <a:spLocks noGrp="1"/>
          </p:cNvSpPr>
          <p:nvPr>
            <p:ph type="title"/>
          </p:nvPr>
        </p:nvSpPr>
        <p:spPr>
          <a:xfrm>
            <a:off x="293297" y="98428"/>
            <a:ext cx="8497019" cy="962622"/>
          </a:xfrm>
        </p:spPr>
        <p:txBody>
          <a:bodyPr>
            <a:normAutofit fontScale="90000"/>
          </a:bodyPr>
          <a:lstStyle/>
          <a:p>
            <a:r>
              <a:rPr lang="en-US" sz="3600" b="1" i="0" dirty="0">
                <a:latin typeface="+mn-lt"/>
              </a:rPr>
              <a:t>Informational Meeting Locations and Dates</a:t>
            </a:r>
          </a:p>
        </p:txBody>
      </p:sp>
      <p:sp>
        <p:nvSpPr>
          <p:cNvPr id="3" name="Content Placeholder 2">
            <a:extLst>
              <a:ext uri="{FF2B5EF4-FFF2-40B4-BE49-F238E27FC236}">
                <a16:creationId xmlns:a16="http://schemas.microsoft.com/office/drawing/2014/main" id="{5615F357-5155-4D5C-970B-03BA1FFCDAB5}"/>
              </a:ext>
            </a:extLst>
          </p:cNvPr>
          <p:cNvSpPr>
            <a:spLocks noGrp="1"/>
          </p:cNvSpPr>
          <p:nvPr>
            <p:ph idx="1"/>
          </p:nvPr>
        </p:nvSpPr>
        <p:spPr>
          <a:xfrm>
            <a:off x="628650" y="1228728"/>
            <a:ext cx="7886700" cy="4806311"/>
          </a:xfrm>
        </p:spPr>
        <p:txBody>
          <a:bodyPr>
            <a:normAutofit fontScale="85000" lnSpcReduction="10000"/>
          </a:bodyPr>
          <a:lstStyle/>
          <a:p>
            <a:pPr>
              <a:lnSpc>
                <a:spcPct val="100000"/>
              </a:lnSpc>
            </a:pPr>
            <a:r>
              <a:rPr lang="en-US" sz="2400" b="1" dirty="0">
                <a:solidFill>
                  <a:schemeClr val="tx1"/>
                </a:solidFill>
              </a:rPr>
              <a:t>7-9 p.m. Monday, March 26: Land of Sky Regional Council, 339 New Leicester Hwy., Asheville</a:t>
            </a:r>
          </a:p>
          <a:p>
            <a:pPr marL="0" indent="0">
              <a:lnSpc>
                <a:spcPct val="100000"/>
              </a:lnSpc>
              <a:buNone/>
            </a:pPr>
            <a:endParaRPr lang="en-US" sz="2400" b="1" dirty="0">
              <a:solidFill>
                <a:schemeClr val="tx1"/>
              </a:solidFill>
            </a:endParaRPr>
          </a:p>
          <a:p>
            <a:pPr>
              <a:lnSpc>
                <a:spcPct val="100000"/>
              </a:lnSpc>
            </a:pPr>
            <a:r>
              <a:rPr lang="en-US" sz="2400" b="1" dirty="0">
                <a:solidFill>
                  <a:schemeClr val="tx1"/>
                </a:solidFill>
              </a:rPr>
              <a:t>3-5 p.m. Tuesday, March 27: Kannapolis Train Station, Multipurpose Room, 201 S. Main St., Kannapolis </a:t>
            </a:r>
          </a:p>
          <a:p>
            <a:pPr>
              <a:lnSpc>
                <a:spcPct val="100000"/>
              </a:lnSpc>
            </a:pPr>
            <a:endParaRPr lang="en-US" sz="2400" b="1" dirty="0">
              <a:solidFill>
                <a:schemeClr val="tx1"/>
              </a:solidFill>
            </a:endParaRPr>
          </a:p>
          <a:p>
            <a:pPr>
              <a:lnSpc>
                <a:spcPct val="100000"/>
              </a:lnSpc>
            </a:pPr>
            <a:r>
              <a:rPr lang="en-US" sz="2400" b="1" dirty="0">
                <a:solidFill>
                  <a:schemeClr val="tx1"/>
                </a:solidFill>
              </a:rPr>
              <a:t>5-7 p.m. Monday, April 16: Lenoir Community College, Bullock Building, Room 150, Kinston  </a:t>
            </a:r>
          </a:p>
          <a:p>
            <a:pPr>
              <a:lnSpc>
                <a:spcPct val="100000"/>
              </a:lnSpc>
            </a:pPr>
            <a:endParaRPr lang="en-US" sz="2400" b="1" dirty="0">
              <a:solidFill>
                <a:schemeClr val="tx1"/>
              </a:solidFill>
            </a:endParaRPr>
          </a:p>
          <a:p>
            <a:pPr>
              <a:lnSpc>
                <a:spcPct val="100000"/>
              </a:lnSpc>
            </a:pPr>
            <a:r>
              <a:rPr lang="en-US" sz="2400" b="1" dirty="0">
                <a:solidFill>
                  <a:schemeClr val="tx1"/>
                </a:solidFill>
              </a:rPr>
              <a:t>1-3 p.m. Tuesday, April 17: Triangle J Council of Governments, 4307 Emperor Blvd., Suite 110, Durham </a:t>
            </a:r>
          </a:p>
          <a:p>
            <a:pPr>
              <a:lnSpc>
                <a:spcPct val="100000"/>
              </a:lnSpc>
            </a:pPr>
            <a:endParaRPr lang="en-US" sz="2400" b="1" dirty="0">
              <a:solidFill>
                <a:schemeClr val="tx1"/>
              </a:solidFill>
            </a:endParaRPr>
          </a:p>
          <a:p>
            <a:pPr>
              <a:lnSpc>
                <a:spcPct val="100000"/>
              </a:lnSpc>
            </a:pPr>
            <a:r>
              <a:rPr lang="en-US" sz="2400" b="1" dirty="0">
                <a:solidFill>
                  <a:schemeClr val="tx1"/>
                </a:solidFill>
              </a:rPr>
              <a:t>9-11 a.m. Friday, April 20: Cape Fear Community College, Union Station, Room 512, 502 N. Front St., Wilmington</a:t>
            </a:r>
            <a:r>
              <a:rPr lang="en-US" sz="2800" b="1" dirty="0">
                <a:solidFill>
                  <a:schemeClr val="tx1"/>
                </a:solidFill>
              </a:rPr>
              <a:t> </a:t>
            </a:r>
          </a:p>
          <a:p>
            <a:pPr marL="0" indent="0">
              <a:buNone/>
            </a:pPr>
            <a:endParaRPr lang="en-US" dirty="0"/>
          </a:p>
        </p:txBody>
      </p:sp>
      <p:sp>
        <p:nvSpPr>
          <p:cNvPr id="4" name="Slide Number Placeholder 3">
            <a:extLst>
              <a:ext uri="{FF2B5EF4-FFF2-40B4-BE49-F238E27FC236}">
                <a16:creationId xmlns:a16="http://schemas.microsoft.com/office/drawing/2014/main" id="{514BE5F0-476C-416E-91E8-BB8FE186E105}"/>
              </a:ext>
            </a:extLst>
          </p:cNvPr>
          <p:cNvSpPr>
            <a:spLocks noGrp="1"/>
          </p:cNvSpPr>
          <p:nvPr>
            <p:ph type="sldNum" sz="quarter" idx="12"/>
          </p:nvPr>
        </p:nvSpPr>
        <p:spPr/>
        <p:txBody>
          <a:bodyPr/>
          <a:lstStyle/>
          <a:p>
            <a:fld id="{11F27F3A-B3E9-41ED-AF8F-A365F10BB65F}" type="slidenum">
              <a:rPr lang="en-US" smtClean="0"/>
              <a:pPr/>
              <a:t>16</a:t>
            </a:fld>
            <a:endParaRPr lang="en-US" dirty="0"/>
          </a:p>
        </p:txBody>
      </p:sp>
    </p:spTree>
    <p:extLst>
      <p:ext uri="{BB962C8B-B14F-4D97-AF65-F5344CB8AC3E}">
        <p14:creationId xmlns:p14="http://schemas.microsoft.com/office/powerpoint/2010/main" val="115732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Next Steps</a:t>
            </a:r>
            <a:endParaRPr lang="en-US" sz="1600" b="1" i="0" dirty="0">
              <a:latin typeface="+mn-lt"/>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17</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2" name="TextBox 1">
            <a:extLst>
              <a:ext uri="{FF2B5EF4-FFF2-40B4-BE49-F238E27FC236}">
                <a16:creationId xmlns:a16="http://schemas.microsoft.com/office/drawing/2014/main" id="{9DF5941D-D4A3-42FD-9AA1-4101E9F18319}"/>
              </a:ext>
            </a:extLst>
          </p:cNvPr>
          <p:cNvSpPr txBox="1"/>
          <p:nvPr/>
        </p:nvSpPr>
        <p:spPr>
          <a:xfrm>
            <a:off x="628650" y="1232585"/>
            <a:ext cx="7920990" cy="389048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a:t>Plan submission to trustee (Summer 2018)</a:t>
            </a:r>
          </a:p>
          <a:p>
            <a:pPr marL="285750" indent="-285750">
              <a:lnSpc>
                <a:spcPct val="150000"/>
              </a:lnSpc>
              <a:buFont typeface="Arial" panose="020B0604020202020204" pitchFamily="34" charset="0"/>
              <a:buChar char="•"/>
            </a:pPr>
            <a:r>
              <a:rPr lang="en-US" sz="2800" b="1" dirty="0"/>
              <a:t>Release request for proposals (Fall 2018)</a:t>
            </a:r>
          </a:p>
          <a:p>
            <a:pPr marL="285750" indent="-285750">
              <a:lnSpc>
                <a:spcPct val="150000"/>
              </a:lnSpc>
              <a:buFont typeface="Arial" panose="020B0604020202020204" pitchFamily="34" charset="0"/>
              <a:buChar char="•"/>
            </a:pPr>
            <a:r>
              <a:rPr lang="en-US" sz="2800" b="1" dirty="0"/>
              <a:t>Proposal evaluations (Winter/Spring 2018-2019)</a:t>
            </a:r>
          </a:p>
          <a:p>
            <a:pPr marL="285750" indent="-285750">
              <a:lnSpc>
                <a:spcPct val="150000"/>
              </a:lnSpc>
              <a:buFont typeface="Arial" panose="020B0604020202020204" pitchFamily="34" charset="0"/>
              <a:buChar char="•"/>
            </a:pPr>
            <a:r>
              <a:rPr lang="en-US" sz="2800" b="1" dirty="0"/>
              <a:t>Phase 1 project awards (Spring 2019)</a:t>
            </a:r>
          </a:p>
          <a:p>
            <a:pPr marL="285750" indent="-285750">
              <a:lnSpc>
                <a:spcPct val="150000"/>
              </a:lnSpc>
              <a:buFont typeface="Arial" panose="020B0604020202020204" pitchFamily="34" charset="0"/>
              <a:buChar char="•"/>
            </a:pPr>
            <a:r>
              <a:rPr lang="en-US" sz="2800" b="1" dirty="0"/>
              <a:t>Phase 2 planning (Fall 2019/Winter 2020)</a:t>
            </a:r>
          </a:p>
        </p:txBody>
      </p:sp>
    </p:spTree>
    <p:extLst>
      <p:ext uri="{BB962C8B-B14F-4D97-AF65-F5344CB8AC3E}">
        <p14:creationId xmlns:p14="http://schemas.microsoft.com/office/powerpoint/2010/main" val="132597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Contacts</a:t>
            </a:r>
          </a:p>
        </p:txBody>
      </p:sp>
      <p:sp>
        <p:nvSpPr>
          <p:cNvPr id="7" name="Content Placeholder 2"/>
          <p:cNvSpPr>
            <a:spLocks noGrp="1"/>
          </p:cNvSpPr>
          <p:nvPr>
            <p:ph idx="1"/>
          </p:nvPr>
        </p:nvSpPr>
        <p:spPr>
          <a:xfrm>
            <a:off x="731184" y="960881"/>
            <a:ext cx="7681632" cy="5040773"/>
          </a:xfrm>
        </p:spPr>
        <p:txBody>
          <a:bodyPr>
            <a:normAutofit/>
          </a:bodyPr>
          <a:lstStyle/>
          <a:p>
            <a:pPr marL="0" indent="0">
              <a:buNone/>
            </a:pPr>
            <a:r>
              <a:rPr lang="en-US" sz="2000" b="1" dirty="0">
                <a:solidFill>
                  <a:schemeClr val="tx1"/>
                </a:solidFill>
                <a:latin typeface="+mn-lt"/>
              </a:rPr>
              <a:t>Robin Barrows, Allied Programs Supervisor</a:t>
            </a:r>
          </a:p>
          <a:p>
            <a:pPr marL="0" indent="0">
              <a:buNone/>
            </a:pPr>
            <a:r>
              <a:rPr lang="en-US" sz="2000" b="1" dirty="0">
                <a:solidFill>
                  <a:schemeClr val="tx1"/>
                </a:solidFill>
                <a:latin typeface="+mn-lt"/>
              </a:rPr>
              <a:t>Phone: 919-707-8445</a:t>
            </a:r>
          </a:p>
          <a:p>
            <a:pPr marL="0" indent="0">
              <a:buNone/>
            </a:pPr>
            <a:r>
              <a:rPr lang="en-US" sz="2000" b="1" dirty="0">
                <a:solidFill>
                  <a:schemeClr val="tx1"/>
                </a:solidFill>
                <a:latin typeface="+mn-lt"/>
              </a:rPr>
              <a:t>Email: </a:t>
            </a:r>
            <a:r>
              <a:rPr lang="en-US" sz="2000" b="1" dirty="0">
                <a:solidFill>
                  <a:schemeClr val="tx1"/>
                </a:solidFill>
                <a:latin typeface="+mn-lt"/>
                <a:hlinkClick r:id="rId2"/>
              </a:rPr>
              <a:t>robin.barrows@ncdenr.gov</a:t>
            </a:r>
            <a:endParaRPr lang="en-US" sz="2000" b="1" dirty="0">
              <a:solidFill>
                <a:schemeClr val="tx1"/>
              </a:solidFill>
              <a:latin typeface="+mn-lt"/>
            </a:endParaRPr>
          </a:p>
          <a:p>
            <a:pPr marL="0" indent="0">
              <a:buNone/>
            </a:pPr>
            <a:endParaRPr lang="en-US" sz="2000" b="1" dirty="0">
              <a:solidFill>
                <a:schemeClr val="tx1"/>
              </a:solidFill>
              <a:latin typeface="+mn-lt"/>
            </a:endParaRPr>
          </a:p>
          <a:p>
            <a:pPr marL="0" indent="0">
              <a:buNone/>
            </a:pPr>
            <a:r>
              <a:rPr lang="en-US" sz="2000" b="1" dirty="0">
                <a:solidFill>
                  <a:schemeClr val="tx1"/>
                </a:solidFill>
                <a:latin typeface="+mn-lt"/>
              </a:rPr>
              <a:t>Dave Willis, Environmental Program Consultant</a:t>
            </a:r>
          </a:p>
          <a:p>
            <a:pPr marL="0" indent="0">
              <a:buNone/>
            </a:pPr>
            <a:r>
              <a:rPr lang="en-US" sz="2000" b="1" dirty="0">
                <a:solidFill>
                  <a:schemeClr val="tx1"/>
                </a:solidFill>
                <a:latin typeface="+mn-lt"/>
              </a:rPr>
              <a:t>Phone: 919-733-1482</a:t>
            </a:r>
          </a:p>
          <a:p>
            <a:pPr marL="0" indent="0">
              <a:buNone/>
            </a:pPr>
            <a:r>
              <a:rPr lang="en-US" sz="2000" b="1" dirty="0">
                <a:solidFill>
                  <a:schemeClr val="tx1"/>
                </a:solidFill>
                <a:latin typeface="+mn-lt"/>
              </a:rPr>
              <a:t>Email: </a:t>
            </a:r>
            <a:r>
              <a:rPr lang="en-US" sz="2000" b="1" dirty="0">
                <a:solidFill>
                  <a:schemeClr val="tx1"/>
                </a:solidFill>
                <a:latin typeface="+mn-lt"/>
                <a:hlinkClick r:id="rId3"/>
              </a:rPr>
              <a:t>dave.willis@ncdenr.gov</a:t>
            </a:r>
            <a:endParaRPr lang="en-US" sz="2000" b="1" dirty="0">
              <a:solidFill>
                <a:schemeClr val="tx1"/>
              </a:solidFill>
              <a:latin typeface="+mn-lt"/>
            </a:endParaRPr>
          </a:p>
          <a:p>
            <a:pPr marL="0" indent="0">
              <a:buNone/>
            </a:pPr>
            <a:endParaRPr lang="en-US" sz="2000" b="1" dirty="0">
              <a:solidFill>
                <a:schemeClr val="tx1"/>
              </a:solidFill>
              <a:latin typeface="+mn-lt"/>
            </a:endParaRPr>
          </a:p>
          <a:p>
            <a:pPr marL="0" indent="0">
              <a:buNone/>
            </a:pPr>
            <a:r>
              <a:rPr lang="en-US" sz="2000" b="1" dirty="0">
                <a:solidFill>
                  <a:schemeClr val="tx1"/>
                </a:solidFill>
                <a:latin typeface="+mn-lt"/>
              </a:rPr>
              <a:t>Sheila Blanchard, Environmental Specialist</a:t>
            </a:r>
          </a:p>
          <a:p>
            <a:pPr marL="0" indent="0">
              <a:buNone/>
            </a:pPr>
            <a:r>
              <a:rPr lang="en-US" sz="2000" b="1" dirty="0">
                <a:solidFill>
                  <a:schemeClr val="tx1"/>
                </a:solidFill>
                <a:latin typeface="+mn-lt"/>
              </a:rPr>
              <a:t>Phone: 919-707-8423</a:t>
            </a:r>
          </a:p>
          <a:p>
            <a:pPr marL="0" indent="0">
              <a:buNone/>
            </a:pPr>
            <a:r>
              <a:rPr lang="en-US" sz="2000" b="1" dirty="0">
                <a:solidFill>
                  <a:schemeClr val="tx1"/>
                </a:solidFill>
                <a:latin typeface="+mn-lt"/>
              </a:rPr>
              <a:t>Email: </a:t>
            </a:r>
            <a:r>
              <a:rPr lang="en-US" sz="2000" b="1" dirty="0">
                <a:solidFill>
                  <a:schemeClr val="tx1"/>
                </a:solidFill>
                <a:latin typeface="+mn-lt"/>
                <a:hlinkClick r:id="rId4"/>
              </a:rPr>
              <a:t>sheila.blanchard@ncdenr.gov</a:t>
            </a:r>
            <a:endParaRPr lang="en-US" sz="2000" b="1" dirty="0">
              <a:solidFill>
                <a:schemeClr val="tx1"/>
              </a:solidFill>
              <a:latin typeface="+mn-lt"/>
            </a:endParaRPr>
          </a:p>
          <a:p>
            <a:pPr marL="0" indent="0">
              <a:buNone/>
            </a:pPr>
            <a:endParaRPr lang="en-US" sz="2000" b="1" dirty="0">
              <a:solidFill>
                <a:schemeClr val="tx1"/>
              </a:solidFill>
              <a:latin typeface="+mn-lt"/>
            </a:endParaRPr>
          </a:p>
          <a:p>
            <a:pPr marL="0" indent="0">
              <a:buNone/>
            </a:pPr>
            <a:endParaRPr lang="en-US" sz="1600" b="1" dirty="0">
              <a:solidFill>
                <a:schemeClr val="tx1"/>
              </a:solidFill>
              <a:latin typeface="+mj-lt"/>
            </a:endParaRPr>
          </a:p>
          <a:p>
            <a:pPr marL="0" indent="0">
              <a:buNone/>
            </a:pPr>
            <a:endParaRPr lang="en-US" sz="1600" b="1" dirty="0">
              <a:solidFill>
                <a:schemeClr val="tx1"/>
              </a:solidFill>
              <a:latin typeface="+mj-lt"/>
            </a:endParaRPr>
          </a:p>
          <a:p>
            <a:pPr marL="0" indent="0">
              <a:buNone/>
            </a:pPr>
            <a:endParaRPr lang="en-US" sz="2400" b="1" dirty="0">
              <a:solidFill>
                <a:schemeClr val="tx1"/>
              </a:solidFill>
              <a:latin typeface="+mj-lt"/>
            </a:endParaRPr>
          </a:p>
          <a:p>
            <a:pPr marL="0" indent="0">
              <a:buNone/>
            </a:pPr>
            <a:endParaRPr lang="en-US" sz="2400" b="1" dirty="0">
              <a:solidFill>
                <a:schemeClr val="tx1"/>
              </a:solidFill>
            </a:endParaRPr>
          </a:p>
          <a:p>
            <a:endParaRPr lang="en-US" sz="2400" b="1" dirty="0">
              <a:solidFill>
                <a:schemeClr val="tx1"/>
              </a:solidFill>
              <a:latin typeface="Arial" charset="0"/>
              <a:cs typeface="Arial" charset="0"/>
            </a:endParaRPr>
          </a:p>
          <a:p>
            <a:pPr marL="0" indent="0">
              <a:buNone/>
            </a:pPr>
            <a:endParaRPr lang="en-US" sz="2000" b="1" dirty="0">
              <a:solidFill>
                <a:schemeClr val="tx1"/>
              </a:solidFill>
              <a:latin typeface="Arial" charset="0"/>
              <a:cs typeface="Arial" charset="0"/>
            </a:endParaRPr>
          </a:p>
          <a:p>
            <a:pPr marL="342900" lvl="1" indent="0">
              <a:lnSpc>
                <a:spcPct val="120000"/>
              </a:lnSpc>
              <a:buNone/>
            </a:pP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20870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latin typeface="+mn-lt"/>
              </a:rPr>
              <a:t>Thank You!</a:t>
            </a:r>
          </a:p>
        </p:txBody>
      </p:sp>
      <p:sp>
        <p:nvSpPr>
          <p:cNvPr id="4" name="Slide Number Placeholder 3"/>
          <p:cNvSpPr>
            <a:spLocks noGrp="1"/>
          </p:cNvSpPr>
          <p:nvPr>
            <p:ph type="sldNum" sz="quarter" idx="12"/>
          </p:nvPr>
        </p:nvSpPr>
        <p:spPr/>
        <p:txBody>
          <a:bodyPr/>
          <a:lstStyle/>
          <a:p>
            <a:fld id="{11F27F3A-B3E9-41ED-AF8F-A365F10BB65F}" type="slidenum">
              <a:rPr lang="en-US" smtClean="0"/>
              <a:pPr/>
              <a:t>19</a:t>
            </a:fld>
            <a:endParaRPr lang="en-US"/>
          </a:p>
        </p:txBody>
      </p:sp>
      <p:sp>
        <p:nvSpPr>
          <p:cNvPr id="3" name="TextBox 2"/>
          <p:cNvSpPr txBox="1"/>
          <p:nvPr/>
        </p:nvSpPr>
        <p:spPr>
          <a:xfrm>
            <a:off x="1023256" y="1404257"/>
            <a:ext cx="7789818" cy="4524315"/>
          </a:xfrm>
          <a:prstGeom prst="rect">
            <a:avLst/>
          </a:prstGeom>
          <a:noFill/>
        </p:spPr>
        <p:txBody>
          <a:bodyPr wrap="square" rtlCol="0">
            <a:spAutoFit/>
          </a:bodyPr>
          <a:lstStyle/>
          <a:p>
            <a:r>
              <a:rPr lang="en-US" sz="2400" b="1" dirty="0"/>
              <a:t>Brian Phillips, EIT, CPM</a:t>
            </a:r>
          </a:p>
          <a:p>
            <a:r>
              <a:rPr lang="en-US" sz="2400" b="1" dirty="0"/>
              <a:t>Mobile Sources Compliance Branch Supervisor</a:t>
            </a:r>
          </a:p>
          <a:p>
            <a:r>
              <a:rPr lang="en-US" sz="2400" b="1" dirty="0"/>
              <a:t>Division of Air Quality</a:t>
            </a:r>
          </a:p>
          <a:p>
            <a:r>
              <a:rPr lang="en-US" sz="2400" b="1" dirty="0"/>
              <a:t>919-707-8426</a:t>
            </a:r>
          </a:p>
          <a:p>
            <a:r>
              <a:rPr lang="en-US" sz="2400" b="1" dirty="0">
                <a:hlinkClick r:id="rId3"/>
              </a:rPr>
              <a:t>Brian.Phillips@ncdenr.gov</a:t>
            </a:r>
            <a:endParaRPr lang="en-US" sz="2400" b="1" dirty="0"/>
          </a:p>
          <a:p>
            <a:endParaRPr lang="en-US" sz="2400" b="1" dirty="0"/>
          </a:p>
          <a:p>
            <a:r>
              <a:rPr lang="en-US" sz="2400" b="1" dirty="0">
                <a:hlinkClick r:id="rId4"/>
              </a:rPr>
              <a:t>https://deq.nc.gov/about/divisions/air-quality/motor-vehicles-and-air-quality/volkswagen-settlement</a:t>
            </a:r>
            <a:endParaRPr lang="en-US" sz="2400" b="1" dirty="0"/>
          </a:p>
          <a:p>
            <a:r>
              <a:rPr lang="en-US" sz="2400" b="1" dirty="0"/>
              <a:t>or</a:t>
            </a:r>
          </a:p>
          <a:p>
            <a:r>
              <a:rPr lang="en-US" sz="2400" b="1" dirty="0">
                <a:solidFill>
                  <a:srgbClr val="0070C0"/>
                </a:solidFill>
                <a:hlinkClick r:id="rId5"/>
              </a:rPr>
              <a:t>ncair.org</a:t>
            </a:r>
            <a:r>
              <a:rPr lang="en-US" sz="2400" b="1" dirty="0">
                <a:solidFill>
                  <a:srgbClr val="0070C0"/>
                </a:solidFill>
              </a:rPr>
              <a:t>       </a:t>
            </a:r>
            <a:r>
              <a:rPr lang="en-US" sz="2400" b="1" dirty="0"/>
              <a:t>…and click on Volkswagen Settlement</a:t>
            </a:r>
          </a:p>
          <a:p>
            <a:endParaRPr lang="en-US" sz="2400" dirty="0">
              <a:latin typeface="+mj-lt"/>
            </a:endParaRPr>
          </a:p>
          <a:p>
            <a:endParaRPr lang="en-US" sz="2400"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24803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Draft VW Mitigation Plan</a:t>
            </a:r>
          </a:p>
        </p:txBody>
      </p:sp>
      <p:sp>
        <p:nvSpPr>
          <p:cNvPr id="7" name="Content Placeholder 2"/>
          <p:cNvSpPr>
            <a:spLocks noGrp="1"/>
          </p:cNvSpPr>
          <p:nvPr>
            <p:ph idx="1"/>
          </p:nvPr>
        </p:nvSpPr>
        <p:spPr>
          <a:xfrm>
            <a:off x="628650" y="1199267"/>
            <a:ext cx="7681632" cy="4524248"/>
          </a:xfrm>
        </p:spPr>
        <p:txBody>
          <a:bodyPr>
            <a:normAutofit/>
          </a:bodyPr>
          <a:lstStyle/>
          <a:p>
            <a:pPr lvl="1"/>
            <a:endParaRPr lang="en-US" sz="2200" b="1" dirty="0">
              <a:solidFill>
                <a:schemeClr val="tx1"/>
              </a:solidFill>
              <a:latin typeface="Arial" charset="0"/>
              <a:cs typeface="Arial" charset="0"/>
            </a:endParaRPr>
          </a:p>
          <a:p>
            <a:endParaRPr lang="en-US" sz="2400" b="1" dirty="0">
              <a:solidFill>
                <a:schemeClr val="tx1"/>
              </a:solidFill>
              <a:latin typeface="Arial" charset="0"/>
              <a:cs typeface="Arial" charset="0"/>
            </a:endParaRPr>
          </a:p>
          <a:p>
            <a:pPr marL="0" indent="0">
              <a:buNone/>
            </a:pPr>
            <a:endParaRPr lang="en-US" sz="2000" b="1" dirty="0">
              <a:solidFill>
                <a:schemeClr val="tx1"/>
              </a:solidFill>
              <a:latin typeface="Arial" charset="0"/>
              <a:cs typeface="Arial" charset="0"/>
            </a:endParaRPr>
          </a:p>
          <a:p>
            <a:pPr marL="342900" lvl="1" indent="0">
              <a:lnSpc>
                <a:spcPct val="120000"/>
              </a:lnSpc>
              <a:buNone/>
            </a:pP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3" name="TextBox 2">
            <a:extLst>
              <a:ext uri="{FF2B5EF4-FFF2-40B4-BE49-F238E27FC236}">
                <a16:creationId xmlns:a16="http://schemas.microsoft.com/office/drawing/2014/main" id="{B44D37CA-5550-4C5E-8C4C-2BF2A10D69E2}"/>
              </a:ext>
            </a:extLst>
          </p:cNvPr>
          <p:cNvSpPr txBox="1"/>
          <p:nvPr/>
        </p:nvSpPr>
        <p:spPr>
          <a:xfrm>
            <a:off x="628650" y="1159672"/>
            <a:ext cx="7591985" cy="4739759"/>
          </a:xfrm>
          <a:prstGeom prst="rect">
            <a:avLst/>
          </a:prstGeom>
          <a:noFill/>
        </p:spPr>
        <p:txBody>
          <a:bodyPr wrap="square" rtlCol="0">
            <a:spAutoFit/>
          </a:bodyPr>
          <a:lstStyle/>
          <a:p>
            <a:pPr marL="285750" indent="-285750">
              <a:buFont typeface="Arial" panose="020B0604020202020204" pitchFamily="34" charset="0"/>
              <a:buChar char="•"/>
            </a:pPr>
            <a:r>
              <a:rPr lang="en-US" sz="2400" b="1" dirty="0"/>
              <a:t>Early feedback gathered through a Request For Information (RFI) – November-December 2017</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Helped shape this proposal</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Key messages:</a:t>
            </a:r>
          </a:p>
          <a:p>
            <a:pPr marL="742950" lvl="1" indent="-285750">
              <a:buFont typeface="Arial" panose="020B0604020202020204" pitchFamily="34" charset="0"/>
              <a:buChar char="•"/>
            </a:pPr>
            <a:r>
              <a:rPr lang="en-US" sz="2000" b="1" dirty="0"/>
              <a:t>Invest in maximum allowable in light-duty Zero Emission Vehicle supply equipment/infrastructure.</a:t>
            </a:r>
          </a:p>
          <a:p>
            <a:pPr marL="742950" lvl="1" indent="-285750">
              <a:buFont typeface="Arial" panose="020B0604020202020204" pitchFamily="34" charset="0"/>
              <a:buChar char="•"/>
            </a:pPr>
            <a:r>
              <a:rPr lang="en-US" sz="2000" b="1" dirty="0"/>
              <a:t>Don’t forget the rural counties.</a:t>
            </a:r>
          </a:p>
          <a:p>
            <a:pPr marL="742950" lvl="1" indent="-285750">
              <a:buFont typeface="Arial" panose="020B0604020202020204" pitchFamily="34" charset="0"/>
              <a:buChar char="•"/>
            </a:pPr>
            <a:r>
              <a:rPr lang="en-US" sz="2000" b="1" dirty="0"/>
              <a:t>Public sector needs are far greater than the resources available.</a:t>
            </a:r>
          </a:p>
          <a:p>
            <a:pPr marL="742950" lvl="1" indent="-285750">
              <a:buFont typeface="Arial" panose="020B0604020202020204" pitchFamily="34" charset="0"/>
              <a:buChar char="•"/>
            </a:pPr>
            <a:r>
              <a:rPr lang="en-US" sz="2000" b="1" dirty="0"/>
              <a:t>Interest in a broad range of alternative fuel types.</a:t>
            </a:r>
          </a:p>
          <a:p>
            <a:pPr lvl="1"/>
            <a:endParaRPr lang="en-US" sz="2000" b="1" dirty="0"/>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91990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4970-F330-4042-B1DF-D904A4ACE905}"/>
              </a:ext>
            </a:extLst>
          </p:cNvPr>
          <p:cNvSpPr>
            <a:spLocks noGrp="1"/>
          </p:cNvSpPr>
          <p:nvPr>
            <p:ph type="title"/>
          </p:nvPr>
        </p:nvSpPr>
        <p:spPr/>
        <p:txBody>
          <a:bodyPr>
            <a:normAutofit/>
          </a:bodyPr>
          <a:lstStyle/>
          <a:p>
            <a:r>
              <a:rPr lang="en-US" sz="3200" b="1" i="0" dirty="0">
                <a:latin typeface="+mn-lt"/>
              </a:rPr>
              <a:t>Questions</a:t>
            </a:r>
          </a:p>
        </p:txBody>
      </p:sp>
      <p:sp>
        <p:nvSpPr>
          <p:cNvPr id="4" name="Slide Number Placeholder 3">
            <a:extLst>
              <a:ext uri="{FF2B5EF4-FFF2-40B4-BE49-F238E27FC236}">
                <a16:creationId xmlns:a16="http://schemas.microsoft.com/office/drawing/2014/main" id="{71F0E6F5-E4CB-4B1B-B230-3E353022033B}"/>
              </a:ext>
            </a:extLst>
          </p:cNvPr>
          <p:cNvSpPr>
            <a:spLocks noGrp="1"/>
          </p:cNvSpPr>
          <p:nvPr>
            <p:ph type="sldNum" sz="quarter" idx="12"/>
          </p:nvPr>
        </p:nvSpPr>
        <p:spPr/>
        <p:txBody>
          <a:bodyPr/>
          <a:lstStyle/>
          <a:p>
            <a:fld id="{11F27F3A-B3E9-41ED-AF8F-A365F10BB65F}" type="slidenum">
              <a:rPr lang="en-US" smtClean="0"/>
              <a:pPr/>
              <a:t>20</a:t>
            </a:fld>
            <a:endParaRPr lang="en-US" dirty="0"/>
          </a:p>
        </p:txBody>
      </p:sp>
      <p:pic>
        <p:nvPicPr>
          <p:cNvPr id="7" name="Content Placeholder 6">
            <a:extLst>
              <a:ext uri="{FF2B5EF4-FFF2-40B4-BE49-F238E27FC236}">
                <a16:creationId xmlns:a16="http://schemas.microsoft.com/office/drawing/2014/main" id="{E3A577EE-7BEF-4841-8201-A8D64EAA21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128962" y="2947987"/>
            <a:ext cx="2886075"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71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Mobile NOx Emissions in NC 2014</a:t>
            </a:r>
          </a:p>
        </p:txBody>
      </p:sp>
      <p:sp>
        <p:nvSpPr>
          <p:cNvPr id="4" name="Slide Number Placeholder 3"/>
          <p:cNvSpPr>
            <a:spLocks noGrp="1"/>
          </p:cNvSpPr>
          <p:nvPr>
            <p:ph type="sldNum" sz="quarter" idx="12"/>
          </p:nvPr>
        </p:nvSpPr>
        <p:spPr/>
        <p:txBody>
          <a:bodyPr/>
          <a:lstStyle/>
          <a:p>
            <a:fld id="{11F27F3A-B3E9-41ED-AF8F-A365F10BB65F}" type="slidenum">
              <a:rPr lang="en-US" smtClean="0"/>
              <a:pPr/>
              <a:t>3</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graphicFrame>
        <p:nvGraphicFramePr>
          <p:cNvPr id="8" name="Content Placeholder 8"/>
          <p:cNvGraphicFramePr>
            <a:graphicFrameLocks/>
          </p:cNvGraphicFramePr>
          <p:nvPr>
            <p:extLst>
              <p:ext uri="{D42A27DB-BD31-4B8C-83A1-F6EECF244321}">
                <p14:modId xmlns:p14="http://schemas.microsoft.com/office/powerpoint/2010/main" val="198055337"/>
              </p:ext>
            </p:extLst>
          </p:nvPr>
        </p:nvGraphicFramePr>
        <p:xfrm>
          <a:off x="743712" y="1437811"/>
          <a:ext cx="7217664" cy="42857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82596C4-8A84-4B5A-A475-200AB60C4C70}"/>
              </a:ext>
            </a:extLst>
          </p:cNvPr>
          <p:cNvGraphicFramePr>
            <a:graphicFrameLocks/>
          </p:cNvGraphicFramePr>
          <p:nvPr>
            <p:extLst>
              <p:ext uri="{D42A27DB-BD31-4B8C-83A1-F6EECF244321}">
                <p14:modId xmlns:p14="http://schemas.microsoft.com/office/powerpoint/2010/main" val="3726849924"/>
              </p:ext>
            </p:extLst>
          </p:nvPr>
        </p:nvGraphicFramePr>
        <p:xfrm>
          <a:off x="266700" y="980064"/>
          <a:ext cx="8610600" cy="4743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0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628650" y="98428"/>
            <a:ext cx="7886700" cy="817484"/>
          </a:xfrm>
        </p:spPr>
        <p:txBody>
          <a:bodyPr>
            <a:normAutofit fontScale="90000"/>
          </a:bodyPr>
          <a:lstStyle/>
          <a:p>
            <a:r>
              <a:rPr lang="en-US" sz="3200" b="1" i="0" dirty="0">
                <a:latin typeface="+mn-lt"/>
              </a:rPr>
              <a:t>Mobile Sector NOx Emissions by Source</a:t>
            </a:r>
          </a:p>
        </p:txBody>
      </p:sp>
      <p:sp>
        <p:nvSpPr>
          <p:cNvPr id="7" name="Content Placeholder 2"/>
          <p:cNvSpPr>
            <a:spLocks noGrp="1"/>
          </p:cNvSpPr>
          <p:nvPr>
            <p:ph idx="1"/>
          </p:nvPr>
        </p:nvSpPr>
        <p:spPr>
          <a:xfrm>
            <a:off x="628650" y="1292352"/>
            <a:ext cx="7681632" cy="4524248"/>
          </a:xfrm>
        </p:spPr>
        <p:txBody>
          <a:bodyPr>
            <a:normAutofit/>
          </a:bodyPr>
          <a:lstStyle/>
          <a:p>
            <a:pPr marL="0" indent="0">
              <a:buNone/>
            </a:pPr>
            <a:endParaRPr lang="en-US" sz="2400" b="1" dirty="0">
              <a:solidFill>
                <a:schemeClr val="tx1"/>
              </a:solidFill>
              <a:latin typeface="Arial" charset="0"/>
              <a:cs typeface="Arial" charset="0"/>
            </a:endParaRPr>
          </a:p>
          <a:p>
            <a:pPr marL="0" indent="0">
              <a:buNone/>
            </a:pPr>
            <a:endParaRPr lang="en-US" sz="2000" b="1" dirty="0">
              <a:solidFill>
                <a:schemeClr val="tx1"/>
              </a:solidFill>
              <a:latin typeface="Arial" charset="0"/>
              <a:cs typeface="Arial" charset="0"/>
            </a:endParaRPr>
          </a:p>
          <a:p>
            <a:pPr marL="342900" lvl="1" indent="0">
              <a:lnSpc>
                <a:spcPct val="120000"/>
              </a:lnSpc>
              <a:buNone/>
            </a:pP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4</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graphicFrame>
        <p:nvGraphicFramePr>
          <p:cNvPr id="9" name="Table 8">
            <a:extLst>
              <a:ext uri="{FF2B5EF4-FFF2-40B4-BE49-F238E27FC236}">
                <a16:creationId xmlns:a16="http://schemas.microsoft.com/office/drawing/2014/main" id="{A12C1D66-D9F1-49E8-90BE-72CC949DF9D3}"/>
              </a:ext>
            </a:extLst>
          </p:cNvPr>
          <p:cNvGraphicFramePr>
            <a:graphicFrameLocks noGrp="1"/>
          </p:cNvGraphicFramePr>
          <p:nvPr>
            <p:extLst>
              <p:ext uri="{D42A27DB-BD31-4B8C-83A1-F6EECF244321}">
                <p14:modId xmlns:p14="http://schemas.microsoft.com/office/powerpoint/2010/main" val="832029814"/>
              </p:ext>
            </p:extLst>
          </p:nvPr>
        </p:nvGraphicFramePr>
        <p:xfrm>
          <a:off x="414670" y="915911"/>
          <a:ext cx="8426496" cy="4665599"/>
        </p:xfrm>
        <a:graphic>
          <a:graphicData uri="http://schemas.openxmlformats.org/drawingml/2006/table">
            <a:tbl>
              <a:tblPr firstRow="1" bandRow="1">
                <a:tableStyleId>{5C22544A-7EE6-4342-B048-85BDC9FD1C3A}</a:tableStyleId>
              </a:tblPr>
              <a:tblGrid>
                <a:gridCol w="3742660">
                  <a:extLst>
                    <a:ext uri="{9D8B030D-6E8A-4147-A177-3AD203B41FA5}">
                      <a16:colId xmlns:a16="http://schemas.microsoft.com/office/drawing/2014/main" val="1085261792"/>
                    </a:ext>
                  </a:extLst>
                </a:gridCol>
                <a:gridCol w="861948">
                  <a:extLst>
                    <a:ext uri="{9D8B030D-6E8A-4147-A177-3AD203B41FA5}">
                      <a16:colId xmlns:a16="http://schemas.microsoft.com/office/drawing/2014/main" val="1078366307"/>
                    </a:ext>
                  </a:extLst>
                </a:gridCol>
                <a:gridCol w="1910944">
                  <a:extLst>
                    <a:ext uri="{9D8B030D-6E8A-4147-A177-3AD203B41FA5}">
                      <a16:colId xmlns:a16="http://schemas.microsoft.com/office/drawing/2014/main" val="2910147483"/>
                    </a:ext>
                  </a:extLst>
                </a:gridCol>
                <a:gridCol w="1910944">
                  <a:extLst>
                    <a:ext uri="{9D8B030D-6E8A-4147-A177-3AD203B41FA5}">
                      <a16:colId xmlns:a16="http://schemas.microsoft.com/office/drawing/2014/main" val="2729085124"/>
                    </a:ext>
                  </a:extLst>
                </a:gridCol>
              </a:tblGrid>
              <a:tr h="875716">
                <a:tc>
                  <a:txBody>
                    <a:bodyPr/>
                    <a:lstStyle/>
                    <a:p>
                      <a:pPr algn="ctr"/>
                      <a:r>
                        <a:rPr lang="en-US" sz="1400" b="1" dirty="0">
                          <a:latin typeface="+mj-lt"/>
                        </a:rPr>
                        <a:t>Mobile NOx Emissions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mj-lt"/>
                        </a:rPr>
                        <a:t>Eligible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mj-lt"/>
                        </a:rPr>
                        <a:t>Emissions</a:t>
                      </a:r>
                    </a:p>
                    <a:p>
                      <a:pPr algn="ctr"/>
                      <a:r>
                        <a:rPr lang="en-US" sz="1400" b="1" dirty="0">
                          <a:latin typeface="+mj-lt"/>
                        </a:rPr>
                        <a:t>(tons/year)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latin typeface="+mj-lt"/>
                        </a:rPr>
                        <a:t>Percentage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5251136"/>
                  </a:ext>
                </a:extLst>
              </a:tr>
              <a:tr h="329007">
                <a:tc>
                  <a:txBody>
                    <a:bodyPr/>
                    <a:lstStyle/>
                    <a:p>
                      <a:r>
                        <a:rPr lang="en-US" sz="1400" b="1" dirty="0">
                          <a:latin typeface="+mj-lt"/>
                        </a:rPr>
                        <a:t>Commercial Marine Vessels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j-lt"/>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j-lt"/>
                        </a:rPr>
                        <a:t>10,953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j-lt"/>
                        </a:rPr>
                        <a:t>5.08%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0498180"/>
                  </a:ext>
                </a:extLst>
              </a:tr>
              <a:tr h="324396">
                <a:tc>
                  <a:txBody>
                    <a:bodyPr/>
                    <a:lstStyle/>
                    <a:p>
                      <a:r>
                        <a:rPr lang="en-US" sz="1400" b="1" dirty="0">
                          <a:latin typeface="+mj-lt"/>
                        </a:rPr>
                        <a:t>Non-Road Equipment – Diesel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mj-lt"/>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mj-lt"/>
                        </a:rPr>
                        <a:t>23,439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mj-lt"/>
                        </a:rPr>
                        <a:t>10.86%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1846113"/>
                  </a:ext>
                </a:extLst>
              </a:tr>
              <a:tr h="336873">
                <a:tc>
                  <a:txBody>
                    <a:bodyPr/>
                    <a:lstStyle/>
                    <a:p>
                      <a:r>
                        <a:rPr lang="en-US" sz="1400" b="1" kern="1200" dirty="0">
                          <a:solidFill>
                            <a:schemeClr val="dk1"/>
                          </a:solidFill>
                          <a:effectLst/>
                          <a:latin typeface="+mj-lt"/>
                          <a:ea typeface="+mn-ea"/>
                          <a:cs typeface="+mn-cs"/>
                        </a:rPr>
                        <a:t>On-Road Diesel Light Duty Vehicles</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j-lt"/>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4,850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2.25%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9976655"/>
                  </a:ext>
                </a:extLst>
              </a:tr>
              <a:tr h="324396">
                <a:tc>
                  <a:txBody>
                    <a:bodyPr/>
                    <a:lstStyle/>
                    <a:p>
                      <a:r>
                        <a:rPr lang="en-US" sz="1400" b="1" kern="1200" dirty="0">
                          <a:solidFill>
                            <a:schemeClr val="dk1"/>
                          </a:solidFill>
                          <a:effectLst/>
                          <a:latin typeface="+mj-lt"/>
                          <a:ea typeface="+mn-ea"/>
                          <a:cs typeface="+mn-cs"/>
                        </a:rPr>
                        <a:t>On-Road Diesel Heavy Duty Vehicles</a:t>
                      </a:r>
                      <a:endParaRPr lang="en-US" sz="1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mj-lt"/>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a:solidFill>
                            <a:schemeClr val="dk1"/>
                          </a:solidFill>
                          <a:latin typeface="+mj-lt"/>
                          <a:ea typeface="+mn-ea"/>
                          <a:cs typeface="+mn-cs"/>
                        </a:rPr>
                        <a:t>49,716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23.04%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66573909"/>
                  </a:ext>
                </a:extLst>
              </a:tr>
              <a:tr h="324396">
                <a:tc>
                  <a:txBody>
                    <a:bodyPr/>
                    <a:lstStyle/>
                    <a:p>
                      <a:pPr marL="0" algn="l" defTabSz="685800" rtl="0" eaLnBrk="1" latinLnBrk="0" hangingPunct="1"/>
                      <a:r>
                        <a:rPr lang="en-US" sz="1400" b="1" kern="1200" dirty="0">
                          <a:solidFill>
                            <a:schemeClr val="dk1"/>
                          </a:solidFill>
                          <a:effectLst/>
                          <a:latin typeface="+mj-lt"/>
                          <a:ea typeface="+mn-ea"/>
                          <a:cs typeface="+mn-cs"/>
                        </a:rPr>
                        <a:t>Locomotives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j-lt"/>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a:solidFill>
                            <a:schemeClr val="dk1"/>
                          </a:solidFill>
                          <a:latin typeface="+mj-lt"/>
                          <a:ea typeface="+mn-ea"/>
                          <a:cs typeface="+mn-cs"/>
                        </a:rPr>
                        <a:t>7,304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3.39%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435408"/>
                  </a:ext>
                </a:extLst>
              </a:tr>
              <a:tr h="324396">
                <a:tc>
                  <a:txBody>
                    <a:bodyPr/>
                    <a:lstStyle/>
                    <a:p>
                      <a:pPr marL="0" marR="0" algn="l" defTabSz="685800" rtl="0" eaLnBrk="1" latinLnBrk="0" hangingPunct="1">
                        <a:lnSpc>
                          <a:spcPct val="107000"/>
                        </a:lnSpc>
                        <a:spcBef>
                          <a:spcPts val="0"/>
                        </a:spcBef>
                        <a:spcAft>
                          <a:spcPts val="0"/>
                        </a:spcAft>
                      </a:pPr>
                      <a:r>
                        <a:rPr lang="en-US" sz="1400" b="1" kern="1200" dirty="0">
                          <a:solidFill>
                            <a:schemeClr val="dk1"/>
                          </a:solidFill>
                          <a:effectLst/>
                          <a:latin typeface="+mj-lt"/>
                          <a:ea typeface="+mn-ea"/>
                          <a:cs typeface="+mn-cs"/>
                        </a:rPr>
                        <a:t>On-Road Non-Diesel Light Duty Vehicles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mj-lt"/>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103,753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48.08%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5602100"/>
                  </a:ext>
                </a:extLst>
              </a:tr>
              <a:tr h="324396">
                <a:tc gridSpan="4">
                  <a:txBody>
                    <a:bodyPr/>
                    <a:lstStyle/>
                    <a:p>
                      <a:pPr marL="0" algn="l" defTabSz="685800" rtl="0" eaLnBrk="1" latinLnBrk="0" hangingPunct="1"/>
                      <a:r>
                        <a:rPr lang="en-US" sz="1400" b="1" kern="1200" dirty="0">
                          <a:solidFill>
                            <a:schemeClr val="dk1"/>
                          </a:solidFill>
                          <a:effectLst/>
                          <a:latin typeface="+mj-lt"/>
                          <a:ea typeface="+mn-ea"/>
                          <a:cs typeface="+mn-cs"/>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algn="ctr" defTabSz="685800" rtl="0" eaLnBrk="1" latinLnBrk="0" hangingPunct="1">
                        <a:lnSpc>
                          <a:spcPct val="107000"/>
                        </a:lnSpc>
                        <a:spcBef>
                          <a:spcPts val="0"/>
                        </a:spcBef>
                        <a:spcAft>
                          <a:spcPts val="0"/>
                        </a:spcAft>
                      </a:pPr>
                      <a:endParaRPr lang="en-US" sz="1350" kern="1200">
                        <a:solidFill>
                          <a:schemeClr val="dk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algn="ctr" defTabSz="685800" rtl="0" eaLnBrk="1" latinLnBrk="0" hangingPunct="1">
                        <a:lnSpc>
                          <a:spcPct val="107000"/>
                        </a:lnSpc>
                        <a:spcBef>
                          <a:spcPts val="0"/>
                        </a:spcBef>
                        <a:spcAft>
                          <a:spcPts val="0"/>
                        </a:spcAft>
                      </a:pPr>
                      <a:endParaRPr lang="en-US" sz="1350" kern="1200" dirty="0">
                        <a:solidFill>
                          <a:schemeClr val="dk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21808038"/>
                  </a:ext>
                </a:extLst>
              </a:tr>
              <a:tr h="528835">
                <a:tc>
                  <a:txBody>
                    <a:bodyPr/>
                    <a:lstStyle/>
                    <a:p>
                      <a:pPr marL="0" algn="l" defTabSz="685800" rtl="0" eaLnBrk="1" latinLnBrk="0" hangingPunct="1"/>
                      <a:r>
                        <a:rPr lang="en-US" sz="1400" b="1" kern="1200" dirty="0">
                          <a:solidFill>
                            <a:schemeClr val="dk1"/>
                          </a:solidFill>
                          <a:effectLst/>
                          <a:latin typeface="+mj-lt"/>
                          <a:ea typeface="+mn-ea"/>
                          <a:cs typeface="+mn-cs"/>
                        </a:rPr>
                        <a:t>    On-Road Non-Diesel Heavy Duty Vehicles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mj-lt"/>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a:solidFill>
                            <a:schemeClr val="dk1"/>
                          </a:solidFill>
                          <a:latin typeface="+mj-lt"/>
                          <a:ea typeface="+mn-ea"/>
                          <a:cs typeface="+mn-cs"/>
                        </a:rPr>
                        <a:t>981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0.45%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37665382"/>
                  </a:ext>
                </a:extLst>
              </a:tr>
              <a:tr h="324396">
                <a:tc>
                  <a:txBody>
                    <a:bodyPr/>
                    <a:lstStyle/>
                    <a:p>
                      <a:pPr marL="0" algn="l" defTabSz="685800" rtl="0" eaLnBrk="1" latinLnBrk="0" hangingPunct="1"/>
                      <a:r>
                        <a:rPr lang="en-US" sz="1400" b="1" kern="1200" dirty="0">
                          <a:solidFill>
                            <a:schemeClr val="dk1"/>
                          </a:solidFill>
                          <a:effectLst/>
                          <a:latin typeface="+mj-lt"/>
                          <a:ea typeface="+mn-ea"/>
                          <a:cs typeface="+mn-cs"/>
                        </a:rPr>
                        <a:t>    Aircraft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j-lt"/>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5,417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2.51%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278500"/>
                  </a:ext>
                </a:extLst>
              </a:tr>
              <a:tr h="324396">
                <a:tc>
                  <a:txBody>
                    <a:bodyPr/>
                    <a:lstStyle/>
                    <a:p>
                      <a:pPr marL="0" marR="0" algn="l" defTabSz="685800" rtl="0" eaLnBrk="1" latinLnBrk="0" hangingPunct="1">
                        <a:lnSpc>
                          <a:spcPct val="107000"/>
                        </a:lnSpc>
                        <a:spcBef>
                          <a:spcPts val="0"/>
                        </a:spcBef>
                        <a:spcAft>
                          <a:spcPts val="0"/>
                        </a:spcAft>
                      </a:pPr>
                      <a:r>
                        <a:rPr lang="en-US" sz="1400" b="1" kern="1200" dirty="0">
                          <a:solidFill>
                            <a:schemeClr val="dk1"/>
                          </a:solidFill>
                          <a:effectLst/>
                          <a:latin typeface="+mj-lt"/>
                          <a:ea typeface="+mn-ea"/>
                          <a:cs typeface="+mn-cs"/>
                        </a:rPr>
                        <a:t>     Non-Road Equipment – Gasoline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latin typeface="+mj-lt"/>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a:solidFill>
                            <a:schemeClr val="dk1"/>
                          </a:solidFill>
                          <a:latin typeface="+mj-lt"/>
                          <a:ea typeface="+mn-ea"/>
                          <a:cs typeface="+mn-cs"/>
                        </a:rPr>
                        <a:t>6,846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3.17%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29083273"/>
                  </a:ext>
                </a:extLst>
              </a:tr>
              <a:tr h="324396">
                <a:tc>
                  <a:txBody>
                    <a:bodyPr/>
                    <a:lstStyle/>
                    <a:p>
                      <a:pPr marL="0" marR="0" algn="l" defTabSz="685800" rtl="0" eaLnBrk="1" latinLnBrk="0" hangingPunct="1">
                        <a:lnSpc>
                          <a:spcPct val="107000"/>
                        </a:lnSpc>
                        <a:spcBef>
                          <a:spcPts val="0"/>
                        </a:spcBef>
                        <a:spcAft>
                          <a:spcPts val="0"/>
                        </a:spcAft>
                      </a:pPr>
                      <a:r>
                        <a:rPr lang="en-US" sz="1400" b="1" kern="1200" dirty="0">
                          <a:solidFill>
                            <a:schemeClr val="dk1"/>
                          </a:solidFill>
                          <a:effectLst/>
                          <a:latin typeface="+mj-lt"/>
                          <a:ea typeface="+mn-ea"/>
                          <a:cs typeface="+mn-cs"/>
                        </a:rPr>
                        <a:t>     Non-Road Equipment – Other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latin typeface="+mj-lt"/>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a:solidFill>
                            <a:schemeClr val="dk1"/>
                          </a:solidFill>
                          <a:latin typeface="+mj-lt"/>
                          <a:ea typeface="+mn-ea"/>
                          <a:cs typeface="+mn-cs"/>
                        </a:rPr>
                        <a:t>2,514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685800" rtl="0" eaLnBrk="1" latinLnBrk="0" hangingPunct="1">
                        <a:lnSpc>
                          <a:spcPct val="107000"/>
                        </a:lnSpc>
                        <a:spcBef>
                          <a:spcPts val="0"/>
                        </a:spcBef>
                        <a:spcAft>
                          <a:spcPts val="0"/>
                        </a:spcAft>
                      </a:pPr>
                      <a:r>
                        <a:rPr lang="en-US" sz="1400" b="1" kern="1200" dirty="0">
                          <a:solidFill>
                            <a:schemeClr val="dk1"/>
                          </a:solidFill>
                          <a:latin typeface="+mj-lt"/>
                          <a:ea typeface="+mn-ea"/>
                          <a:cs typeface="+mn-cs"/>
                        </a:rPr>
                        <a:t>1.17%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911457"/>
                  </a:ext>
                </a:extLst>
              </a:tr>
            </a:tbl>
          </a:graphicData>
        </a:graphic>
      </p:graphicFrame>
    </p:spTree>
    <p:extLst>
      <p:ext uri="{BB962C8B-B14F-4D97-AF65-F5344CB8AC3E}">
        <p14:creationId xmlns:p14="http://schemas.microsoft.com/office/powerpoint/2010/main" val="197462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All VW Subject Diesel Vehicles</a:t>
            </a:r>
          </a:p>
        </p:txBody>
      </p:sp>
      <p:sp>
        <p:nvSpPr>
          <p:cNvPr id="4" name="Slide Number Placeholder 3"/>
          <p:cNvSpPr>
            <a:spLocks noGrp="1"/>
          </p:cNvSpPr>
          <p:nvPr>
            <p:ph type="sldNum" sz="quarter" idx="12"/>
          </p:nvPr>
        </p:nvSpPr>
        <p:spPr/>
        <p:txBody>
          <a:bodyPr/>
          <a:lstStyle/>
          <a:p>
            <a:fld id="{11F27F3A-B3E9-41ED-AF8F-A365F10BB65F}" type="slidenum">
              <a:rPr lang="en-US" smtClean="0"/>
              <a:pPr/>
              <a:t>5</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3" name="Picture 2">
            <a:extLst>
              <a:ext uri="{FF2B5EF4-FFF2-40B4-BE49-F238E27FC236}">
                <a16:creationId xmlns:a16="http://schemas.microsoft.com/office/drawing/2014/main" id="{91ACDDC8-C0CE-49E6-9476-BE1F25D6C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3277"/>
            <a:ext cx="9144000" cy="4800237"/>
          </a:xfrm>
          <a:prstGeom prst="rect">
            <a:avLst/>
          </a:prstGeom>
        </p:spPr>
      </p:pic>
    </p:spTree>
    <p:extLst>
      <p:ext uri="{BB962C8B-B14F-4D97-AF65-F5344CB8AC3E}">
        <p14:creationId xmlns:p14="http://schemas.microsoft.com/office/powerpoint/2010/main" val="26153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NC County Classifications</a:t>
            </a:r>
          </a:p>
        </p:txBody>
      </p:sp>
      <p:sp>
        <p:nvSpPr>
          <p:cNvPr id="7" name="Content Placeholder 2"/>
          <p:cNvSpPr>
            <a:spLocks noGrp="1"/>
          </p:cNvSpPr>
          <p:nvPr>
            <p:ph idx="1"/>
          </p:nvPr>
        </p:nvSpPr>
        <p:spPr>
          <a:xfrm>
            <a:off x="628650" y="1292352"/>
            <a:ext cx="7681632" cy="4524248"/>
          </a:xfrm>
        </p:spPr>
        <p:txBody>
          <a:bodyPr>
            <a:normAutofit/>
          </a:bodyPr>
          <a:lstStyle/>
          <a:p>
            <a:pPr marL="0" indent="0">
              <a:buNone/>
            </a:pPr>
            <a:endParaRPr lang="en-US" sz="2400" b="1" dirty="0">
              <a:solidFill>
                <a:schemeClr val="tx1"/>
              </a:solidFill>
              <a:latin typeface="Arial" charset="0"/>
              <a:cs typeface="Arial" charset="0"/>
            </a:endParaRPr>
          </a:p>
          <a:p>
            <a:pPr marL="0" indent="0">
              <a:buNone/>
            </a:pPr>
            <a:endParaRPr lang="en-US" sz="2000" b="1" dirty="0">
              <a:solidFill>
                <a:schemeClr val="tx1"/>
              </a:solidFill>
              <a:latin typeface="Arial" charset="0"/>
              <a:cs typeface="Arial" charset="0"/>
            </a:endParaRPr>
          </a:p>
          <a:p>
            <a:pPr marL="342900" lvl="1" indent="0">
              <a:lnSpc>
                <a:spcPct val="120000"/>
              </a:lnSpc>
              <a:buNone/>
            </a:pP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6</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pic>
        <p:nvPicPr>
          <p:cNvPr id="8" name="Picture 7" descr="https://www.nccommerce.com/Portals/47/Blogs/Steven/Rural%20Center%20county%20classifications.png">
            <a:extLst>
              <a:ext uri="{FF2B5EF4-FFF2-40B4-BE49-F238E27FC236}">
                <a16:creationId xmlns:a16="http://schemas.microsoft.com/office/drawing/2014/main" id="{07F6F1D9-DCC6-4C1A-8334-FDD61BA9BA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3375" y="1339885"/>
            <a:ext cx="8895119" cy="3635527"/>
          </a:xfrm>
          <a:prstGeom prst="rect">
            <a:avLst/>
          </a:prstGeom>
          <a:noFill/>
          <a:ln>
            <a:noFill/>
          </a:ln>
        </p:spPr>
      </p:pic>
      <p:sp>
        <p:nvSpPr>
          <p:cNvPr id="2" name="TextBox 1">
            <a:extLst>
              <a:ext uri="{FF2B5EF4-FFF2-40B4-BE49-F238E27FC236}">
                <a16:creationId xmlns:a16="http://schemas.microsoft.com/office/drawing/2014/main" id="{2F4609DA-4E82-445F-9D84-8A21CC8108DA}"/>
              </a:ext>
            </a:extLst>
          </p:cNvPr>
          <p:cNvSpPr txBox="1"/>
          <p:nvPr/>
        </p:nvSpPr>
        <p:spPr>
          <a:xfrm>
            <a:off x="123375" y="5253552"/>
            <a:ext cx="7040880" cy="369332"/>
          </a:xfrm>
          <a:prstGeom prst="rect">
            <a:avLst/>
          </a:prstGeom>
          <a:noFill/>
        </p:spPr>
        <p:txBody>
          <a:bodyPr wrap="square" rtlCol="0">
            <a:spAutoFit/>
          </a:bodyPr>
          <a:lstStyle/>
          <a:p>
            <a:r>
              <a:rPr lang="en-US" b="1" dirty="0"/>
              <a:t>County classifications as defined by the N.C. Rural Center.</a:t>
            </a:r>
          </a:p>
        </p:txBody>
      </p:sp>
    </p:spTree>
    <p:extLst>
      <p:ext uri="{BB962C8B-B14F-4D97-AF65-F5344CB8AC3E}">
        <p14:creationId xmlns:p14="http://schemas.microsoft.com/office/powerpoint/2010/main" val="151129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249382" y="98427"/>
            <a:ext cx="8711737" cy="1061245"/>
          </a:xfrm>
        </p:spPr>
        <p:txBody>
          <a:bodyPr>
            <a:normAutofit fontScale="90000"/>
          </a:bodyPr>
          <a:lstStyle/>
          <a:p>
            <a:r>
              <a:rPr lang="en-US" sz="3600" b="1" i="0" dirty="0">
                <a:latin typeface="+mn-lt"/>
              </a:rPr>
              <a:t>Subject Vehicles by County Classification</a:t>
            </a:r>
          </a:p>
        </p:txBody>
      </p:sp>
      <p:sp>
        <p:nvSpPr>
          <p:cNvPr id="4" name="Slide Number Placeholder 3"/>
          <p:cNvSpPr>
            <a:spLocks noGrp="1"/>
          </p:cNvSpPr>
          <p:nvPr>
            <p:ph type="sldNum" sz="quarter" idx="12"/>
          </p:nvPr>
        </p:nvSpPr>
        <p:spPr/>
        <p:txBody>
          <a:bodyPr/>
          <a:lstStyle/>
          <a:p>
            <a:fld id="{11F27F3A-B3E9-41ED-AF8F-A365F10BB65F}" type="slidenum">
              <a:rPr lang="en-US" smtClean="0"/>
              <a:pPr/>
              <a:t>7</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graphicFrame>
        <p:nvGraphicFramePr>
          <p:cNvPr id="10" name="Content Placeholder 9">
            <a:extLst>
              <a:ext uri="{FF2B5EF4-FFF2-40B4-BE49-F238E27FC236}">
                <a16:creationId xmlns:a16="http://schemas.microsoft.com/office/drawing/2014/main" id="{06783207-F6F4-4DAC-A110-C8C5F7F1E5B9}"/>
              </a:ext>
            </a:extLst>
          </p:cNvPr>
          <p:cNvGraphicFramePr>
            <a:graphicFrameLocks noGrp="1"/>
          </p:cNvGraphicFramePr>
          <p:nvPr>
            <p:ph idx="1"/>
            <p:extLst>
              <p:ext uri="{D42A27DB-BD31-4B8C-83A1-F6EECF244321}">
                <p14:modId xmlns:p14="http://schemas.microsoft.com/office/powerpoint/2010/main" val="1308031735"/>
              </p:ext>
            </p:extLst>
          </p:nvPr>
        </p:nvGraphicFramePr>
        <p:xfrm>
          <a:off x="783474" y="1070826"/>
          <a:ext cx="7886700" cy="5019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0490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90144" y="98427"/>
            <a:ext cx="8412480" cy="1061245"/>
          </a:xfrm>
        </p:spPr>
        <p:txBody>
          <a:bodyPr>
            <a:normAutofit/>
          </a:bodyPr>
          <a:lstStyle/>
          <a:p>
            <a:r>
              <a:rPr lang="en-US" sz="3200" b="1" i="0" dirty="0">
                <a:latin typeface="+mn-lt"/>
              </a:rPr>
              <a:t>Main Mitigation Plan Goals</a:t>
            </a:r>
          </a:p>
        </p:txBody>
      </p:sp>
      <p:sp>
        <p:nvSpPr>
          <p:cNvPr id="7" name="Content Placeholder 2"/>
          <p:cNvSpPr>
            <a:spLocks noGrp="1"/>
          </p:cNvSpPr>
          <p:nvPr>
            <p:ph idx="1"/>
          </p:nvPr>
        </p:nvSpPr>
        <p:spPr>
          <a:xfrm>
            <a:off x="595397" y="1292352"/>
            <a:ext cx="7883583" cy="4524248"/>
          </a:xfrm>
        </p:spPr>
        <p:txBody>
          <a:bodyPr>
            <a:normAutofit fontScale="92500" lnSpcReduction="10000"/>
          </a:bodyPr>
          <a:lstStyle/>
          <a:p>
            <a:pPr lvl="0">
              <a:lnSpc>
                <a:spcPct val="110000"/>
              </a:lnSpc>
              <a:spcBef>
                <a:spcPts val="0"/>
              </a:spcBef>
            </a:pPr>
            <a:r>
              <a:rPr lang="en-US" sz="2400" b="1" dirty="0">
                <a:solidFill>
                  <a:schemeClr val="tx1"/>
                </a:solidFill>
                <a:latin typeface="+mn-lt"/>
              </a:rPr>
              <a:t>Maximize the air quality benefits (VW dollar per ton NOx)</a:t>
            </a:r>
          </a:p>
          <a:p>
            <a:pPr marL="0" lvl="0" indent="0">
              <a:lnSpc>
                <a:spcPct val="110000"/>
              </a:lnSpc>
              <a:spcBef>
                <a:spcPts val="0"/>
              </a:spcBef>
              <a:buNone/>
            </a:pPr>
            <a:endParaRPr lang="en-US" sz="2400" b="1" dirty="0">
              <a:solidFill>
                <a:schemeClr val="tx1"/>
              </a:solidFill>
              <a:latin typeface="+mn-lt"/>
            </a:endParaRPr>
          </a:p>
          <a:p>
            <a:pPr>
              <a:lnSpc>
                <a:spcPct val="110000"/>
              </a:lnSpc>
              <a:spcBef>
                <a:spcPts val="0"/>
              </a:spcBef>
            </a:pPr>
            <a:r>
              <a:rPr lang="en-US" sz="2400" b="1" dirty="0">
                <a:solidFill>
                  <a:schemeClr val="tx1"/>
                </a:solidFill>
                <a:latin typeface="+mn-lt"/>
              </a:rPr>
              <a:t>Consider where the subject VW vehicles were located</a:t>
            </a:r>
          </a:p>
          <a:p>
            <a:pPr marL="0" indent="0">
              <a:lnSpc>
                <a:spcPct val="110000"/>
              </a:lnSpc>
              <a:spcBef>
                <a:spcPts val="0"/>
              </a:spcBef>
              <a:buNone/>
            </a:pPr>
            <a:endParaRPr lang="en-US" sz="2400" b="1" dirty="0">
              <a:solidFill>
                <a:schemeClr val="tx1"/>
              </a:solidFill>
              <a:latin typeface="+mn-lt"/>
            </a:endParaRPr>
          </a:p>
          <a:p>
            <a:pPr>
              <a:lnSpc>
                <a:spcPct val="110000"/>
              </a:lnSpc>
              <a:spcBef>
                <a:spcPts val="0"/>
              </a:spcBef>
            </a:pPr>
            <a:r>
              <a:rPr lang="en-US" sz="2400" b="1" dirty="0">
                <a:solidFill>
                  <a:schemeClr val="tx1"/>
                </a:solidFill>
                <a:latin typeface="+mn-lt"/>
              </a:rPr>
              <a:t>Use or build on existing processes and programs to select projects</a:t>
            </a:r>
          </a:p>
          <a:p>
            <a:pPr marL="0" indent="0">
              <a:lnSpc>
                <a:spcPct val="110000"/>
              </a:lnSpc>
              <a:spcBef>
                <a:spcPts val="0"/>
              </a:spcBef>
              <a:buNone/>
            </a:pPr>
            <a:endParaRPr lang="en-US" sz="2400" b="1" dirty="0">
              <a:solidFill>
                <a:schemeClr val="tx1"/>
              </a:solidFill>
              <a:latin typeface="+mn-lt"/>
            </a:endParaRPr>
          </a:p>
          <a:p>
            <a:pPr>
              <a:lnSpc>
                <a:spcPct val="110000"/>
              </a:lnSpc>
              <a:spcBef>
                <a:spcPts val="0"/>
              </a:spcBef>
            </a:pPr>
            <a:r>
              <a:rPr lang="en-US" sz="2400" b="1" dirty="0">
                <a:solidFill>
                  <a:schemeClr val="tx1"/>
                </a:solidFill>
                <a:latin typeface="+mn-lt"/>
              </a:rPr>
              <a:t>Consider environmental justice areas</a:t>
            </a:r>
          </a:p>
          <a:p>
            <a:pPr marL="0" indent="0">
              <a:lnSpc>
                <a:spcPct val="110000"/>
              </a:lnSpc>
              <a:spcBef>
                <a:spcPts val="0"/>
              </a:spcBef>
              <a:buNone/>
            </a:pPr>
            <a:endParaRPr lang="en-US" sz="2400" b="1" dirty="0">
              <a:solidFill>
                <a:schemeClr val="tx1"/>
              </a:solidFill>
              <a:latin typeface="+mn-lt"/>
            </a:endParaRPr>
          </a:p>
          <a:p>
            <a:pPr lvl="0">
              <a:lnSpc>
                <a:spcPct val="110000"/>
              </a:lnSpc>
              <a:spcBef>
                <a:spcPts val="0"/>
              </a:spcBef>
            </a:pPr>
            <a:r>
              <a:rPr lang="en-US" sz="2400" b="1" dirty="0">
                <a:solidFill>
                  <a:schemeClr val="tx1"/>
                </a:solidFill>
                <a:latin typeface="+mn-lt"/>
              </a:rPr>
              <a:t>Award funds through a transparent public process</a:t>
            </a:r>
          </a:p>
          <a:p>
            <a:pPr marL="0" lvl="0" indent="0">
              <a:lnSpc>
                <a:spcPct val="110000"/>
              </a:lnSpc>
              <a:spcBef>
                <a:spcPts val="0"/>
              </a:spcBef>
              <a:buNone/>
            </a:pPr>
            <a:endParaRPr lang="en-US" sz="2400" b="1" dirty="0">
              <a:solidFill>
                <a:schemeClr val="tx1"/>
              </a:solidFill>
              <a:latin typeface="+mn-lt"/>
            </a:endParaRPr>
          </a:p>
          <a:p>
            <a:pPr>
              <a:lnSpc>
                <a:spcPct val="110000"/>
              </a:lnSpc>
              <a:spcBef>
                <a:spcPts val="0"/>
              </a:spcBef>
            </a:pPr>
            <a:r>
              <a:rPr lang="en-US" sz="2400" b="1" dirty="0">
                <a:solidFill>
                  <a:schemeClr val="tx1"/>
                </a:solidFill>
                <a:latin typeface="+mn-lt"/>
              </a:rPr>
              <a:t>Devote 15% of trust funds to light duty zero emission vehicle (ZEV) supply equipment</a:t>
            </a:r>
          </a:p>
          <a:p>
            <a:pPr marL="0" indent="0">
              <a:buNone/>
            </a:pPr>
            <a:endParaRPr lang="en-US" dirty="0">
              <a:solidFill>
                <a:schemeClr val="tx1"/>
              </a:solidFill>
            </a:endParaRPr>
          </a:p>
          <a:p>
            <a:pPr lvl="0"/>
            <a:endParaRPr lang="en-US" dirty="0">
              <a:solidFill>
                <a:schemeClr val="tx1"/>
              </a:solidFill>
            </a:endParaRPr>
          </a:p>
          <a:p>
            <a:pPr marL="0" indent="0">
              <a:buNone/>
            </a:pPr>
            <a:endParaRPr lang="en-US" sz="2000" b="1" dirty="0">
              <a:solidFill>
                <a:schemeClr val="tx1"/>
              </a:solidFill>
              <a:latin typeface="Arial" charset="0"/>
              <a:cs typeface="Arial" charset="0"/>
            </a:endParaRPr>
          </a:p>
          <a:p>
            <a:pPr marL="342900" lvl="1" indent="0">
              <a:lnSpc>
                <a:spcPct val="120000"/>
              </a:lnSpc>
              <a:buNone/>
            </a:pP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61840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p:txBody>
          <a:bodyPr>
            <a:normAutofit/>
          </a:bodyPr>
          <a:lstStyle/>
          <a:p>
            <a:r>
              <a:rPr lang="en-US" sz="3200" b="1" i="0" dirty="0">
                <a:latin typeface="+mn-lt"/>
              </a:rPr>
              <a:t>Phased Plan Approach</a:t>
            </a:r>
          </a:p>
        </p:txBody>
      </p:sp>
      <p:sp>
        <p:nvSpPr>
          <p:cNvPr id="7" name="Content Placeholder 2"/>
          <p:cNvSpPr>
            <a:spLocks noGrp="1"/>
          </p:cNvSpPr>
          <p:nvPr>
            <p:ph idx="1"/>
          </p:nvPr>
        </p:nvSpPr>
        <p:spPr>
          <a:xfrm>
            <a:off x="628650" y="1292352"/>
            <a:ext cx="7681632" cy="4068318"/>
          </a:xfrm>
        </p:spPr>
        <p:txBody>
          <a:bodyPr>
            <a:normAutofit fontScale="92500" lnSpcReduction="10000"/>
          </a:bodyPr>
          <a:lstStyle/>
          <a:p>
            <a:pPr marL="0" indent="0">
              <a:buNone/>
            </a:pPr>
            <a:r>
              <a:rPr lang="en-US" sz="2900" b="1" dirty="0">
                <a:solidFill>
                  <a:schemeClr val="tx1"/>
                </a:solidFill>
                <a:latin typeface="+mn-lt"/>
              </a:rPr>
              <a:t>The proposed three phases of funding are: </a:t>
            </a:r>
          </a:p>
          <a:p>
            <a:pPr marL="0" indent="0">
              <a:buNone/>
            </a:pPr>
            <a:endParaRPr lang="en-US" sz="2900" b="1" dirty="0">
              <a:solidFill>
                <a:schemeClr val="tx1"/>
              </a:solidFill>
              <a:latin typeface="+mn-lt"/>
            </a:endParaRPr>
          </a:p>
          <a:p>
            <a:pPr lvl="1"/>
            <a:r>
              <a:rPr lang="en-US" sz="2900" b="1" dirty="0">
                <a:solidFill>
                  <a:schemeClr val="tx1"/>
                </a:solidFill>
                <a:latin typeface="+mn-lt"/>
              </a:rPr>
              <a:t>Phase 1: $30.68 million – 2018 – 2020 – public-sector projects </a:t>
            </a:r>
          </a:p>
          <a:p>
            <a:pPr marL="342900" lvl="1" indent="0">
              <a:buNone/>
            </a:pPr>
            <a:endParaRPr lang="en-US" sz="2900" b="1" dirty="0">
              <a:solidFill>
                <a:schemeClr val="tx1"/>
              </a:solidFill>
              <a:latin typeface="+mn-lt"/>
            </a:endParaRPr>
          </a:p>
          <a:p>
            <a:pPr lvl="1"/>
            <a:r>
              <a:rPr lang="en-US" sz="2900" b="1" dirty="0">
                <a:solidFill>
                  <a:schemeClr val="tx1"/>
                </a:solidFill>
                <a:latin typeface="+mn-lt"/>
              </a:rPr>
              <a:t>Phase 2: $30.68 million – 2020 – 2022 – </a:t>
            </a:r>
          </a:p>
          <a:p>
            <a:pPr marL="342900" lvl="1" indent="0">
              <a:buNone/>
            </a:pPr>
            <a:r>
              <a:rPr lang="en-US" sz="2900" b="1" dirty="0">
                <a:solidFill>
                  <a:schemeClr val="tx1"/>
                </a:solidFill>
                <a:latin typeface="+mn-lt"/>
              </a:rPr>
              <a:t>  develop spending plan after public input </a:t>
            </a:r>
          </a:p>
          <a:p>
            <a:pPr marL="342900" lvl="1" indent="0">
              <a:buNone/>
            </a:pPr>
            <a:endParaRPr lang="en-US" sz="2900" b="1" dirty="0">
              <a:solidFill>
                <a:schemeClr val="tx1"/>
              </a:solidFill>
              <a:latin typeface="+mn-lt"/>
            </a:endParaRPr>
          </a:p>
          <a:p>
            <a:pPr lvl="1"/>
            <a:r>
              <a:rPr lang="en-US" sz="2900" b="1" dirty="0">
                <a:solidFill>
                  <a:schemeClr val="tx1"/>
                </a:solidFill>
                <a:latin typeface="+mn-lt"/>
              </a:rPr>
              <a:t>Phase 3: $30.68 million – 2022 – 2024 – remaining funds allocated </a:t>
            </a:r>
          </a:p>
          <a:p>
            <a:pPr marL="0" indent="0">
              <a:buNone/>
            </a:pPr>
            <a:endParaRPr lang="en-US" sz="2400" b="1" dirty="0">
              <a:solidFill>
                <a:schemeClr val="tx1"/>
              </a:solidFill>
              <a:latin typeface="Arial" charset="0"/>
              <a:cs typeface="Arial" charset="0"/>
            </a:endParaRPr>
          </a:p>
          <a:p>
            <a:pPr marL="0" indent="0">
              <a:buNone/>
            </a:pPr>
            <a:endParaRPr lang="en-US" sz="2000" b="1" dirty="0">
              <a:solidFill>
                <a:schemeClr val="tx1"/>
              </a:solidFill>
              <a:latin typeface="Arial" charset="0"/>
              <a:cs typeface="Arial" charset="0"/>
            </a:endParaRPr>
          </a:p>
          <a:p>
            <a:pPr marL="342900" lvl="1" indent="0">
              <a:lnSpc>
                <a:spcPct val="120000"/>
              </a:lnSpc>
              <a:buNone/>
            </a:pPr>
            <a:endParaRPr lang="en-US" sz="2000" dirty="0">
              <a:latin typeface="Arial" charset="0"/>
              <a:cs typeface="Arial" charset="0"/>
            </a:endParaRPr>
          </a:p>
        </p:txBody>
      </p:sp>
      <p:sp>
        <p:nvSpPr>
          <p:cNvPr id="4" name="Slide Number Placeholder 3"/>
          <p:cNvSpPr>
            <a:spLocks noGrp="1"/>
          </p:cNvSpPr>
          <p:nvPr>
            <p:ph type="sldNum" sz="quarter" idx="12"/>
          </p:nvPr>
        </p:nvSpPr>
        <p:spPr/>
        <p:txBody>
          <a:bodyPr/>
          <a:lstStyle/>
          <a:p>
            <a:fld id="{11F27F3A-B3E9-41ED-AF8F-A365F10BB65F}" type="slidenum">
              <a:rPr lang="en-US" smtClean="0"/>
              <a:pPr/>
              <a:t>9</a:t>
            </a:fld>
            <a:endParaRPr lang="en-US" dirty="0"/>
          </a:p>
        </p:txBody>
      </p:sp>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Tree>
    <p:extLst>
      <p:ext uri="{BB962C8B-B14F-4D97-AF65-F5344CB8AC3E}">
        <p14:creationId xmlns:p14="http://schemas.microsoft.com/office/powerpoint/2010/main" val="3736044502"/>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73AD4438235E44B9D74CA35379863A" ma:contentTypeVersion="6" ma:contentTypeDescription="Create a new document." ma:contentTypeScope="" ma:versionID="8f305c4a1a079ac8fb6fec4dcf4c9efc">
  <xsd:schema xmlns:xsd="http://www.w3.org/2001/XMLSchema" xmlns:xs="http://www.w3.org/2001/XMLSchema" xmlns:p="http://schemas.microsoft.com/office/2006/metadata/properties" xmlns:ns2="8406278e-9bc1-442e-9e3c-b022f56a94b9" xmlns:ns3="97c26e27-a340-4306-98a7-c36055956ab5" targetNamespace="http://schemas.microsoft.com/office/2006/metadata/properties" ma:root="true" ma:fieldsID="cadbefcfa5aa24be3c83622b401f7918" ns2:_="" ns3:_="">
    <xsd:import namespace="8406278e-9bc1-442e-9e3c-b022f56a94b9"/>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6278e-9bc1-442e-9e3c-b022f56a94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665D6E-1E8A-49A5-93F0-399F80267E8D}">
  <ds:schemaRef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 ds:uri="8406278e-9bc1-442e-9e3c-b022f56a94b9"/>
    <ds:schemaRef ds:uri="97c26e27-a340-4306-98a7-c36055956ab5"/>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BD537E6E-8538-44A7-B35C-AA035F534F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6278e-9bc1-442e-9e3c-b022f56a94b9"/>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4ACE0-3E82-43A4-BC8F-6765A4CF87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4041</TotalTime>
  <Words>1381</Words>
  <Application>Microsoft Office PowerPoint</Application>
  <PresentationFormat>On-screen Show (4:3)</PresentationFormat>
  <Paragraphs>321</Paragraphs>
  <Slides>20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2_Office Theme</vt:lpstr>
      <vt:lpstr>Department of Environmental Quality</vt:lpstr>
      <vt:lpstr>Draft VW Mitigation Plan</vt:lpstr>
      <vt:lpstr>Mobile NOx Emissions in NC 2014</vt:lpstr>
      <vt:lpstr>Mobile Sector NOx Emissions by Source</vt:lpstr>
      <vt:lpstr>All VW Subject Diesel Vehicles</vt:lpstr>
      <vt:lpstr>NC County Classifications</vt:lpstr>
      <vt:lpstr>Subject Vehicles by County Classification</vt:lpstr>
      <vt:lpstr>Main Mitigation Plan Goals</vt:lpstr>
      <vt:lpstr>Phased Plan Approach</vt:lpstr>
      <vt:lpstr>Phase 1 (2018 – 2020) </vt:lpstr>
      <vt:lpstr>Example of Vehicle Costs</vt:lpstr>
      <vt:lpstr>Funding Process</vt:lpstr>
      <vt:lpstr>Environmental Justice</vt:lpstr>
      <vt:lpstr>Proposed Project Selection Criteria</vt:lpstr>
      <vt:lpstr>Comment Submission / More Information</vt:lpstr>
      <vt:lpstr>Informational Meeting Locations and Dates</vt:lpstr>
      <vt:lpstr>Next Steps</vt:lpstr>
      <vt:lpstr>Contacts</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Phillips, Brian</cp:lastModifiedBy>
  <cp:revision>419</cp:revision>
  <cp:lastPrinted>2017-04-03T19:39:39Z</cp:lastPrinted>
  <dcterms:created xsi:type="dcterms:W3CDTF">2015-07-07T20:02:11Z</dcterms:created>
  <dcterms:modified xsi:type="dcterms:W3CDTF">2018-05-15T20:56:39Z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0x010100DD73AD4438235E44B9D74CA35379863A</vt:lpwstr>
  </property>
</Properties>
</file>