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a Eddy" initials="LE" lastIdx="3" clrIdx="0">
    <p:extLst>
      <p:ext uri="{19B8F6BF-5375-455C-9EA6-DF929625EA0E}">
        <p15:presenceInfo xmlns:p15="http://schemas.microsoft.com/office/powerpoint/2012/main" userId="Lora Ed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18" d="100"/>
          <a:sy n="18" d="100"/>
        </p:scale>
        <p:origin x="15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5E2834-C57E-4BBE-9F79-F6FEA382D20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92816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E2834-C57E-4BBE-9F79-F6FEA382D20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11120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7"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2"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E2834-C57E-4BBE-9F79-F6FEA382D20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27116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E2834-C57E-4BBE-9F79-F6FEA382D20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12397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5E2834-C57E-4BBE-9F79-F6FEA382D20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29739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5E2834-C57E-4BBE-9F79-F6FEA382D20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31029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E2834-C57E-4BBE-9F79-F6FEA382D200}"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51280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5E2834-C57E-4BBE-9F79-F6FEA382D200}"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240767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E2834-C57E-4BBE-9F79-F6FEA382D200}"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41270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194560"/>
            <a:ext cx="12386548" cy="768096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2" y="9875520"/>
            <a:ext cx="12386548"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0C5E2834-C57E-4BBE-9F79-F6FEA382D20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31642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194560"/>
            <a:ext cx="12386548" cy="768096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2" y="9875520"/>
            <a:ext cx="12386548"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0C5E2834-C57E-4BBE-9F79-F6FEA382D20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3DFF-BBAE-442C-BA4C-6E63B73AA305}" type="slidenum">
              <a:rPr lang="en-US" smtClean="0"/>
              <a:t>‹#›</a:t>
            </a:fld>
            <a:endParaRPr lang="en-US"/>
          </a:p>
        </p:txBody>
      </p:sp>
    </p:spTree>
    <p:extLst>
      <p:ext uri="{BB962C8B-B14F-4D97-AF65-F5344CB8AC3E}">
        <p14:creationId xmlns:p14="http://schemas.microsoft.com/office/powerpoint/2010/main" val="138831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0C5E2834-C57E-4BBE-9F79-F6FEA382D200}" type="datetimeFigureOut">
              <a:rPr lang="en-US" smtClean="0"/>
              <a:t>5/21/2019</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A65A3DFF-BBAE-442C-BA4C-6E63B73AA305}" type="slidenum">
              <a:rPr lang="en-US" smtClean="0"/>
              <a:t>‹#›</a:t>
            </a:fld>
            <a:endParaRPr lang="en-US"/>
          </a:p>
        </p:txBody>
      </p:sp>
    </p:spTree>
    <p:extLst>
      <p:ext uri="{BB962C8B-B14F-4D97-AF65-F5344CB8AC3E}">
        <p14:creationId xmlns:p14="http://schemas.microsoft.com/office/powerpoint/2010/main" val="1566275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charlottenc.gov/StormWater/Flooding/Pages/FloodplainBuyoutProgram.aspx"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432895" y="23612167"/>
            <a:ext cx="8403771" cy="6522204"/>
          </a:xfrm>
          <a:prstGeom prst="rect">
            <a:avLst/>
          </a:prstGeom>
          <a:solidFill>
            <a:schemeClr val="bg1"/>
          </a:solidFill>
          <a:ln w="76200">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0"/>
            <a:ext cx="38404800" cy="1569660"/>
          </a:xfrm>
          <a:prstGeom prst="rect">
            <a:avLst/>
          </a:prstGeom>
          <a:solidFill>
            <a:schemeClr val="accent6"/>
          </a:solidFill>
        </p:spPr>
        <p:txBody>
          <a:bodyPr wrap="square" rtlCol="0">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Infrastructure and Nature-based Measures	      </a:t>
            </a:r>
            <a:r>
              <a:rPr kumimoji="0" lang="en-US" sz="96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rPr>
              <a:t>Resiliency Tools</a:t>
            </a:r>
          </a:p>
        </p:txBody>
      </p:sp>
      <p:sp>
        <p:nvSpPr>
          <p:cNvPr id="2" name="TextBox 1"/>
          <p:cNvSpPr txBox="1"/>
          <p:nvPr/>
        </p:nvSpPr>
        <p:spPr>
          <a:xfrm>
            <a:off x="29445552" y="21658764"/>
            <a:ext cx="8403771"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12" name="TextBox 11"/>
          <p:cNvSpPr txBox="1"/>
          <p:nvPr/>
        </p:nvSpPr>
        <p:spPr>
          <a:xfrm>
            <a:off x="729848" y="2366991"/>
            <a:ext cx="8403771" cy="286232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Building Retrofits &amp; Weatherization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3" name="Rectangle 12"/>
          <p:cNvSpPr/>
          <p:nvPr/>
        </p:nvSpPr>
        <p:spPr>
          <a:xfrm>
            <a:off x="727782" y="4280114"/>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662111" y="4422208"/>
            <a:ext cx="6255071" cy="3046988"/>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Retrofitting homes and businesses to have more energy and cost efficient fixtures can help save money to invest in other resilience measures (elevating structure, purchasing a back-up generator, etc.)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Example: Coastal Community Action – Weatherization Assistance Program</a:t>
            </a:r>
          </a:p>
        </p:txBody>
      </p:sp>
      <p:sp>
        <p:nvSpPr>
          <p:cNvPr id="15" name="TextBox 14"/>
          <p:cNvSpPr txBox="1"/>
          <p:nvPr/>
        </p:nvSpPr>
        <p:spPr>
          <a:xfrm>
            <a:off x="19912103" y="2224314"/>
            <a:ext cx="8403771"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Dune Management</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6" name="Rectangle 15"/>
          <p:cNvSpPr/>
          <p:nvPr/>
        </p:nvSpPr>
        <p:spPr>
          <a:xfrm>
            <a:off x="19912103" y="4189174"/>
            <a:ext cx="8403771" cy="6666045"/>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9873182" y="4308270"/>
            <a:ext cx="8282718" cy="2677656"/>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Sand dunes provide a natural buffer against the erosive forces of wind, water and waves. Sometimes it's necessary to stabilize or strengthen existing sand dunes or build new ones to protect oceanfront buildings and roads.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Dune establishment and stabilization projects must be thoughtfully planned and carried out to avoid damaging the beach and dune system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TextBox 17"/>
          <p:cNvSpPr txBox="1"/>
          <p:nvPr/>
        </p:nvSpPr>
        <p:spPr>
          <a:xfrm>
            <a:off x="633320" y="21658764"/>
            <a:ext cx="8403771" cy="286232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FORTIFIED Roof/Building Construction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 name="Rectangle 18"/>
          <p:cNvSpPr/>
          <p:nvPr/>
        </p:nvSpPr>
        <p:spPr>
          <a:xfrm>
            <a:off x="594595" y="23540596"/>
            <a:ext cx="8473489"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14293" y="23603056"/>
            <a:ext cx="8481613" cy="378565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FORTIFIED is a nationally recognized building method and standard (3 levels: Roof, Silver &amp; Gold) based on observations by the Insurance Institute for Business and Home Safety (IBHS)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is code-plus and exceeds the vast majority of building codes by improving the performance of buildings against natural hazards and reducing the risk of personal property losses.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FORTIFIED Evaluator is the only professional who can help you earn a FORTIFIED Designation and take advantage of all the programs benefits.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program starts by focusing on the roof, which is the most important and vulnerable part of every building.</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FORTIFIED Commercial Program makes new and existing commercial buildings more resistant to damage from severe weather</a:t>
            </a:r>
          </a:p>
        </p:txBody>
      </p:sp>
      <p:sp>
        <p:nvSpPr>
          <p:cNvPr id="24" name="TextBox 23"/>
          <p:cNvSpPr txBox="1"/>
          <p:nvPr/>
        </p:nvSpPr>
        <p:spPr>
          <a:xfrm>
            <a:off x="10186057" y="11889280"/>
            <a:ext cx="8502278" cy="1754326"/>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Low Impact Development (LID) &amp; Green Infrastructure</a:t>
            </a:r>
          </a:p>
        </p:txBody>
      </p:sp>
      <p:sp>
        <p:nvSpPr>
          <p:cNvPr id="25" name="Rectangle 24"/>
          <p:cNvSpPr/>
          <p:nvPr/>
        </p:nvSpPr>
        <p:spPr>
          <a:xfrm>
            <a:off x="10189404" y="13667613"/>
            <a:ext cx="8508087" cy="6522205"/>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10408132" y="13806510"/>
            <a:ext cx="5245747" cy="1938992"/>
          </a:xfrm>
          <a:prstGeom prst="rect">
            <a:avLst/>
          </a:prstGeom>
          <a:noFill/>
        </p:spPr>
        <p:txBody>
          <a:bodyPr wrap="square" rtlCol="0">
            <a:spAutoFit/>
          </a:bodyPr>
          <a:lstStyle/>
          <a:p>
            <a:pPr marL="288925" marR="0" lvl="2" indent="-288925"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Replacing impervious surface with natural features allows for more effective water quantity and quality management</a:t>
            </a:r>
          </a:p>
          <a:p>
            <a:pPr marL="288925" marR="0" lvl="2" indent="-288925" algn="l" defTabSz="3423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Example measures include:</a:t>
            </a:r>
          </a:p>
        </p:txBody>
      </p:sp>
      <p:sp>
        <p:nvSpPr>
          <p:cNvPr id="27" name="TextBox 26"/>
          <p:cNvSpPr txBox="1"/>
          <p:nvPr/>
        </p:nvSpPr>
        <p:spPr>
          <a:xfrm>
            <a:off x="727782" y="11862692"/>
            <a:ext cx="8473368"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Elevating Critical Components Above BFE</a:t>
            </a:r>
          </a:p>
        </p:txBody>
      </p:sp>
      <p:sp>
        <p:nvSpPr>
          <p:cNvPr id="28" name="Rectangle 27"/>
          <p:cNvSpPr/>
          <p:nvPr/>
        </p:nvSpPr>
        <p:spPr>
          <a:xfrm>
            <a:off x="727781" y="13818599"/>
            <a:ext cx="8440817" cy="6705716"/>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899369" y="13924856"/>
            <a:ext cx="6931646" cy="3046988"/>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Unlike entire buildings or structures, elevating critical components like HVAC, electrical panels, and back-up generators can ensure key assets (e.g. pump station or other) aren’t completely compromised during a flood.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higher design flood elevation standard may be appropriate for critical facilities rather than for single-family homes.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20019624" y="11896673"/>
            <a:ext cx="8403771" cy="286232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Pre- &amp; Post-disaster Home Buyout Program</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1" name="Rectangle 30"/>
          <p:cNvSpPr/>
          <p:nvPr/>
        </p:nvSpPr>
        <p:spPr>
          <a:xfrm>
            <a:off x="20019624" y="14095107"/>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19953953" y="14279843"/>
            <a:ext cx="8201947" cy="3477875"/>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 form of hazard mitigation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Property owner gets paid fair-market value (pre-storm) to have home demolished and kept as open space in perpetuity falling under the ownerships of the municipality or county (unless a third party is arranged such as a community land trust, or the land is leased for $1 to a neighboring resident.</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Buyout properties have been: restored as wetlands, reforested, turned into parks, pedestrian or biking trails, Frisbee golf courses, community garden space, or left vacant to be used as temporary excess parking space.</a:t>
            </a:r>
          </a:p>
        </p:txBody>
      </p:sp>
      <p:sp>
        <p:nvSpPr>
          <p:cNvPr id="33" name="TextBox 32"/>
          <p:cNvSpPr txBox="1"/>
          <p:nvPr/>
        </p:nvSpPr>
        <p:spPr>
          <a:xfrm>
            <a:off x="29316109" y="11889280"/>
            <a:ext cx="8403771" cy="2400657"/>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Habitat Conservation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4" name="Rectangle 33"/>
          <p:cNvSpPr/>
          <p:nvPr/>
        </p:nvSpPr>
        <p:spPr>
          <a:xfrm>
            <a:off x="29303452" y="1412327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29368700" y="14219985"/>
            <a:ext cx="8267650" cy="378565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Public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acquisition of undeveloped land lessens or prevents the impacts of flooding, keeps development out of risky areas and protects water resources.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Communities can purchase land outright or use tools such as land use/regulation or easements to ensure flood prone areas are set aside.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strategy is most effective on a large scale with (1) identification or mapping of existing conservation areas and available open space, (2) prioritization of parcels and (3) acquisition of land.</a:t>
            </a:r>
          </a:p>
        </p:txBody>
      </p:sp>
      <p:sp>
        <p:nvSpPr>
          <p:cNvPr id="36" name="TextBox 35"/>
          <p:cNvSpPr txBox="1"/>
          <p:nvPr/>
        </p:nvSpPr>
        <p:spPr>
          <a:xfrm>
            <a:off x="10353583" y="21658764"/>
            <a:ext cx="8403771"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Urban Forest and Tree Management</a:t>
            </a:r>
          </a:p>
        </p:txBody>
      </p:sp>
      <p:sp>
        <p:nvSpPr>
          <p:cNvPr id="37" name="Rectangle 36"/>
          <p:cNvSpPr/>
          <p:nvPr/>
        </p:nvSpPr>
        <p:spPr>
          <a:xfrm>
            <a:off x="10353583" y="23623625"/>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10451454" y="23793867"/>
            <a:ext cx="5894332" cy="1015663"/>
          </a:xfrm>
          <a:prstGeom prst="rect">
            <a:avLst/>
          </a:prstGeom>
          <a:noFill/>
        </p:spPr>
        <p:txBody>
          <a:bodyPr wrap="square" rtlCol="0">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 single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tree may store 100 gallons or more of rainfall, and it is estimated that the urban forest can reduce annual runoff by 2 to 7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percent.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20042853" y="21658764"/>
            <a:ext cx="8403771" cy="286232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Coastal &amp; Wetland Restoration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0" name="Rectangle 39"/>
          <p:cNvSpPr/>
          <p:nvPr/>
        </p:nvSpPr>
        <p:spPr>
          <a:xfrm>
            <a:off x="20042853" y="23623625"/>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29368700" y="2224313"/>
            <a:ext cx="8339057"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Marsh Sills: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Type </a:t>
            </a: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of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Living Shoreline</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3" name="Rectangle 42"/>
          <p:cNvSpPr/>
          <p:nvPr/>
        </p:nvSpPr>
        <p:spPr>
          <a:xfrm>
            <a:off x="29382427" y="4189175"/>
            <a:ext cx="8325330" cy="668682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29238315" y="4196857"/>
            <a:ext cx="8242838" cy="193899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Shoreline stabilization technique using natural habitat elements (e.g. tall grasses and wetlands) that increases resilience to coastal erosion and flooding</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Traps sediment reducing wetland or marsh edge loss, dissipates wave energy and storm surges, provides ecosystem services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Marsh Sill General Permit (15A NCAC 7H .2700)</a:t>
            </a:r>
          </a:p>
        </p:txBody>
      </p:sp>
      <p:pic>
        <p:nvPicPr>
          <p:cNvPr id="10" name="Picture 9"/>
          <p:cNvPicPr>
            <a:picLocks noChangeAspect="1"/>
          </p:cNvPicPr>
          <p:nvPr/>
        </p:nvPicPr>
        <p:blipFill>
          <a:blip r:embed="rId2"/>
          <a:stretch>
            <a:fillRect/>
          </a:stretch>
        </p:blipFill>
        <p:spPr>
          <a:xfrm>
            <a:off x="34311771" y="7577892"/>
            <a:ext cx="3268946" cy="2602763"/>
          </a:xfrm>
          <a:prstGeom prst="rect">
            <a:avLst/>
          </a:prstGeom>
        </p:spPr>
      </p:pic>
      <p:pic>
        <p:nvPicPr>
          <p:cNvPr id="11" name="Picture 10"/>
          <p:cNvPicPr>
            <a:picLocks noChangeAspect="1"/>
          </p:cNvPicPr>
          <p:nvPr/>
        </p:nvPicPr>
        <p:blipFill>
          <a:blip r:embed="rId3"/>
          <a:stretch>
            <a:fillRect/>
          </a:stretch>
        </p:blipFill>
        <p:spPr>
          <a:xfrm>
            <a:off x="29470623" y="7634569"/>
            <a:ext cx="4802304" cy="2489407"/>
          </a:xfrm>
          <a:prstGeom prst="rect">
            <a:avLst/>
          </a:prstGeom>
        </p:spPr>
      </p:pic>
      <p:sp>
        <p:nvSpPr>
          <p:cNvPr id="45" name="Rectangle 44"/>
          <p:cNvSpPr/>
          <p:nvPr/>
        </p:nvSpPr>
        <p:spPr>
          <a:xfrm>
            <a:off x="35016854" y="6518152"/>
            <a:ext cx="2158540" cy="1077218"/>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Little to No Damage to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Morris Landing Rock Sill</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1-month Post-Florence</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Holly Ridge, NC</a:t>
            </a:r>
          </a:p>
        </p:txBody>
      </p:sp>
      <p:sp>
        <p:nvSpPr>
          <p:cNvPr id="46" name="Rectangle 45"/>
          <p:cNvSpPr/>
          <p:nvPr/>
        </p:nvSpPr>
        <p:spPr>
          <a:xfrm>
            <a:off x="30136109" y="7102805"/>
            <a:ext cx="3294941" cy="369332"/>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Shoreline stabilization techniques</a:t>
            </a:r>
          </a:p>
        </p:txBody>
      </p:sp>
      <p:pic>
        <p:nvPicPr>
          <p:cNvPr id="5" name="Picture 4"/>
          <p:cNvPicPr>
            <a:picLocks noChangeAspect="1"/>
          </p:cNvPicPr>
          <p:nvPr/>
        </p:nvPicPr>
        <p:blipFill>
          <a:blip r:embed="rId4"/>
          <a:stretch>
            <a:fillRect/>
          </a:stretch>
        </p:blipFill>
        <p:spPr>
          <a:xfrm>
            <a:off x="899369" y="17355794"/>
            <a:ext cx="3351700" cy="2455524"/>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a:stretch>
            <a:fillRect/>
          </a:stretch>
        </p:blipFill>
        <p:spPr>
          <a:xfrm>
            <a:off x="10694313" y="17724751"/>
            <a:ext cx="7722310" cy="2104329"/>
          </a:xfrm>
          <a:prstGeom prst="rect">
            <a:avLst/>
          </a:prstGeom>
        </p:spPr>
      </p:pic>
      <p:sp>
        <p:nvSpPr>
          <p:cNvPr id="9" name="Rectangle 8"/>
          <p:cNvSpPr/>
          <p:nvPr/>
        </p:nvSpPr>
        <p:spPr>
          <a:xfrm>
            <a:off x="12930115" y="15638929"/>
            <a:ext cx="2942492" cy="1754326"/>
          </a:xfrm>
          <a:prstGeom prst="rect">
            <a:avLst/>
          </a:prstGeom>
        </p:spPr>
        <p:txBody>
          <a:bodyPr wrap="square">
            <a:spAutoFit/>
          </a:bodyPr>
          <a:lstStyle/>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Permeable Pavements</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Green Streets and Alleys</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Green Parking</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Green Roofs</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Urban Tree Canopy</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 Conservation</a:t>
            </a:r>
          </a:p>
        </p:txBody>
      </p:sp>
      <p:sp>
        <p:nvSpPr>
          <p:cNvPr id="21" name="Rectangle 20"/>
          <p:cNvSpPr/>
          <p:nvPr/>
        </p:nvSpPr>
        <p:spPr>
          <a:xfrm>
            <a:off x="10268093" y="15632870"/>
            <a:ext cx="3230023" cy="1477328"/>
          </a:xfrm>
          <a:prstGeom prst="rect">
            <a:avLst/>
          </a:prstGeom>
        </p:spPr>
        <p:txBody>
          <a:bodyPr wrap="square">
            <a:spAutoFit/>
          </a:bodyPr>
          <a:lstStyle/>
          <a:p>
            <a:pPr marL="114300" marR="0" lvl="2"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Downspout Disconnection</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Rainwater Harvesting</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Rain Gardens</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Planter Boxes</a:t>
            </a:r>
          </a:p>
          <a:p>
            <a:pPr marL="114300" marR="0" lvl="0" indent="-1143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Bioswales</a:t>
            </a:r>
          </a:p>
        </p:txBody>
      </p:sp>
      <p:sp>
        <p:nvSpPr>
          <p:cNvPr id="22" name="Rectangle 21"/>
          <p:cNvSpPr/>
          <p:nvPr/>
        </p:nvSpPr>
        <p:spPr>
          <a:xfrm>
            <a:off x="10451454" y="25154940"/>
            <a:ext cx="8246037" cy="5016758"/>
          </a:xfrm>
          <a:prstGeom prst="rect">
            <a:avLst/>
          </a:prstGeom>
        </p:spPr>
        <p:txBody>
          <a:bodyPr wrap="square">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Trees offer many advantages to an urban landscape:</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Raise the attractiveness of an urban area.</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Form part of the ambiance of shopping districts.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Shade a pedestrian walkway or open-air mall.</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Draw businesses, such as shops and street vendors.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Revive blighted urban areas.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Keep city streets cooler and reduce indoor air conditioning costs.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Filter pollutants from the air and provide oxygen.</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Reduce stress and otherwise improve health.</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Offer shade for seating, children’s play areas and other recreation sites.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Reduce stormwater runoff.</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respite from the heat and opportunities for social gathering as pocket parks and squares.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recreational opportunities and wildlife corridors, such as urban river walks and other tree-lined routes.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habitat for birds and other wildlife.</a:t>
            </a:r>
          </a:p>
        </p:txBody>
      </p:sp>
      <p:pic>
        <p:nvPicPr>
          <p:cNvPr id="23" name="Picture 22"/>
          <p:cNvPicPr>
            <a:picLocks noChangeAspect="1"/>
          </p:cNvPicPr>
          <p:nvPr/>
        </p:nvPicPr>
        <p:blipFill>
          <a:blip r:embed="rId6"/>
          <a:stretch>
            <a:fillRect/>
          </a:stretch>
        </p:blipFill>
        <p:spPr>
          <a:xfrm>
            <a:off x="24307782" y="7149860"/>
            <a:ext cx="3933825" cy="2981325"/>
          </a:xfrm>
          <a:prstGeom prst="rect">
            <a:avLst/>
          </a:prstGeom>
        </p:spPr>
      </p:pic>
      <p:pic>
        <p:nvPicPr>
          <p:cNvPr id="47" name="Picture 46"/>
          <p:cNvPicPr>
            <a:picLocks noChangeAspect="1"/>
          </p:cNvPicPr>
          <p:nvPr/>
        </p:nvPicPr>
        <p:blipFill>
          <a:blip r:embed="rId7"/>
          <a:stretch>
            <a:fillRect/>
          </a:stretch>
        </p:blipFill>
        <p:spPr>
          <a:xfrm>
            <a:off x="20127437" y="7686938"/>
            <a:ext cx="4032703" cy="2317361"/>
          </a:xfrm>
          <a:prstGeom prst="rect">
            <a:avLst/>
          </a:prstGeom>
          <a:effectLst>
            <a:outerShdw blurRad="50800" dist="38100" dir="8100000" algn="tr" rotWithShape="0">
              <a:prstClr val="black">
                <a:alpha val="40000"/>
              </a:prstClr>
            </a:outerShdw>
          </a:effectLst>
        </p:spPr>
      </p:pic>
      <p:pic>
        <p:nvPicPr>
          <p:cNvPr id="49" name="Picture 48"/>
          <p:cNvPicPr>
            <a:picLocks noChangeAspect="1"/>
          </p:cNvPicPr>
          <p:nvPr/>
        </p:nvPicPr>
        <p:blipFill>
          <a:blip r:embed="rId8"/>
          <a:stretch>
            <a:fillRect/>
          </a:stretch>
        </p:blipFill>
        <p:spPr>
          <a:xfrm>
            <a:off x="716931" y="27685860"/>
            <a:ext cx="2523037" cy="1608538"/>
          </a:xfrm>
          <a:prstGeom prst="rect">
            <a:avLst/>
          </a:prstGeom>
        </p:spPr>
      </p:pic>
      <p:pic>
        <p:nvPicPr>
          <p:cNvPr id="50" name="Picture 49"/>
          <p:cNvPicPr>
            <a:picLocks noChangeAspect="1"/>
          </p:cNvPicPr>
          <p:nvPr/>
        </p:nvPicPr>
        <p:blipFill>
          <a:blip r:embed="rId9"/>
          <a:stretch>
            <a:fillRect/>
          </a:stretch>
        </p:blipFill>
        <p:spPr>
          <a:xfrm>
            <a:off x="3239968" y="27824851"/>
            <a:ext cx="2815747" cy="1987296"/>
          </a:xfrm>
          <a:prstGeom prst="rect">
            <a:avLst/>
          </a:prstGeom>
        </p:spPr>
      </p:pic>
      <p:pic>
        <p:nvPicPr>
          <p:cNvPr id="48" name="Picture 47"/>
          <p:cNvPicPr>
            <a:picLocks noChangeAspect="1"/>
          </p:cNvPicPr>
          <p:nvPr/>
        </p:nvPicPr>
        <p:blipFill>
          <a:blip r:embed="rId10"/>
          <a:stretch>
            <a:fillRect/>
          </a:stretch>
        </p:blipFill>
        <p:spPr>
          <a:xfrm>
            <a:off x="5863724" y="27375202"/>
            <a:ext cx="3097396" cy="1621767"/>
          </a:xfrm>
          <a:prstGeom prst="rect">
            <a:avLst/>
          </a:prstGeom>
        </p:spPr>
      </p:pic>
      <p:sp>
        <p:nvSpPr>
          <p:cNvPr id="63" name="TextBox 62"/>
          <p:cNvSpPr txBox="1"/>
          <p:nvPr/>
        </p:nvSpPr>
        <p:spPr>
          <a:xfrm>
            <a:off x="10353583" y="2340493"/>
            <a:ext cx="8403771" cy="1938992"/>
          </a:xfrm>
          <a:prstGeom prst="rect">
            <a:avLst/>
          </a:prstGeom>
          <a:solidFill>
            <a:schemeClr val="accent6">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Elevating Water Utility and Transportation Assets </a:t>
            </a:r>
          </a:p>
        </p:txBody>
      </p:sp>
      <p:sp>
        <p:nvSpPr>
          <p:cNvPr id="64" name="Rectangle 63"/>
          <p:cNvSpPr/>
          <p:nvPr/>
        </p:nvSpPr>
        <p:spPr>
          <a:xfrm>
            <a:off x="10353583" y="4311386"/>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p:cNvSpPr txBox="1"/>
          <p:nvPr/>
        </p:nvSpPr>
        <p:spPr>
          <a:xfrm>
            <a:off x="10326833" y="4406909"/>
            <a:ext cx="8089790" cy="3046988"/>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Changes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like elevating critical and vulnerable transportation routes above the level of potential floodwaters, or ensuring access to critical water facilities ensure that these services and public infrastructure are designed for their lifespan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and account for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future conditions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New construction or repairs should consider the future risks of sea level rise and other hazards using scenario planning when possible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p:cNvPicPr>
            <a:picLocks noChangeAspect="1"/>
          </p:cNvPicPr>
          <p:nvPr/>
        </p:nvPicPr>
        <p:blipFill>
          <a:blip r:embed="rId11"/>
          <a:stretch>
            <a:fillRect/>
          </a:stretch>
        </p:blipFill>
        <p:spPr>
          <a:xfrm>
            <a:off x="1236881" y="8777764"/>
            <a:ext cx="7429500" cy="1247775"/>
          </a:xfrm>
          <a:prstGeom prst="rect">
            <a:avLst/>
          </a:prstGeom>
        </p:spPr>
      </p:pic>
      <p:pic>
        <p:nvPicPr>
          <p:cNvPr id="54" name="Picture 53"/>
          <p:cNvPicPr>
            <a:picLocks noChangeAspect="1"/>
          </p:cNvPicPr>
          <p:nvPr/>
        </p:nvPicPr>
        <p:blipFill>
          <a:blip r:embed="rId12"/>
          <a:stretch>
            <a:fillRect/>
          </a:stretch>
        </p:blipFill>
        <p:spPr>
          <a:xfrm>
            <a:off x="1201164" y="8100452"/>
            <a:ext cx="5384155" cy="676955"/>
          </a:xfrm>
          <a:prstGeom prst="rect">
            <a:avLst/>
          </a:prstGeom>
        </p:spPr>
      </p:pic>
      <p:sp>
        <p:nvSpPr>
          <p:cNvPr id="68" name="Rectangle 67"/>
          <p:cNvSpPr/>
          <p:nvPr/>
        </p:nvSpPr>
        <p:spPr>
          <a:xfrm>
            <a:off x="20716289" y="10101579"/>
            <a:ext cx="2855013"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Town of Nags Head Sand Fences</a:t>
            </a:r>
          </a:p>
        </p:txBody>
      </p:sp>
      <p:pic>
        <p:nvPicPr>
          <p:cNvPr id="55" name="Picture 54"/>
          <p:cNvPicPr>
            <a:picLocks noChangeAspect="1"/>
          </p:cNvPicPr>
          <p:nvPr/>
        </p:nvPicPr>
        <p:blipFill>
          <a:blip r:embed="rId13"/>
          <a:stretch>
            <a:fillRect/>
          </a:stretch>
        </p:blipFill>
        <p:spPr>
          <a:xfrm>
            <a:off x="15722307" y="13832394"/>
            <a:ext cx="2813523" cy="3648586"/>
          </a:xfrm>
          <a:prstGeom prst="rect">
            <a:avLst/>
          </a:prstGeom>
          <a:effectLst>
            <a:outerShdw blurRad="50800" dist="38100" dir="8100000" algn="tr" rotWithShape="0">
              <a:prstClr val="black">
                <a:alpha val="40000"/>
              </a:prstClr>
            </a:outerShdw>
          </a:effectLst>
        </p:spPr>
      </p:pic>
      <p:sp>
        <p:nvSpPr>
          <p:cNvPr id="70" name="Rectangle 69"/>
          <p:cNvSpPr/>
          <p:nvPr/>
        </p:nvSpPr>
        <p:spPr>
          <a:xfrm>
            <a:off x="15849611" y="17442673"/>
            <a:ext cx="2673425"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Town of Columbia LID Manual</a:t>
            </a:r>
          </a:p>
        </p:txBody>
      </p:sp>
      <p:sp>
        <p:nvSpPr>
          <p:cNvPr id="71" name="Rectangle 70"/>
          <p:cNvSpPr/>
          <p:nvPr/>
        </p:nvSpPr>
        <p:spPr>
          <a:xfrm>
            <a:off x="6061361" y="29013884"/>
            <a:ext cx="2899760" cy="830997"/>
          </a:xfrm>
          <a:prstGeom prst="rect">
            <a:avLst/>
          </a:prstGeom>
          <a:solidFill>
            <a:schemeClr val="accent4">
              <a:lumMod val="60000"/>
              <a:lumOff val="40000"/>
            </a:schemeClr>
          </a:solidFill>
        </p:spPr>
        <p:txBody>
          <a:bodyPr wrap="squar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For more information, contact: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Spencer Rogers of N.C. Sea Grant</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rogerssp@uncw.edu</a:t>
            </a:r>
            <a:endParaRPr kumimoji="0" lang="en-US" sz="1600" b="0" i="1"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6" name="Picture 55"/>
          <p:cNvPicPr>
            <a:picLocks noChangeAspect="1"/>
          </p:cNvPicPr>
          <p:nvPr/>
        </p:nvPicPr>
        <p:blipFill>
          <a:blip r:embed="rId14"/>
          <a:stretch>
            <a:fillRect/>
          </a:stretch>
        </p:blipFill>
        <p:spPr>
          <a:xfrm>
            <a:off x="4425664" y="17284400"/>
            <a:ext cx="4486275" cy="2752725"/>
          </a:xfrm>
          <a:prstGeom prst="rect">
            <a:avLst/>
          </a:prstGeom>
        </p:spPr>
      </p:pic>
      <p:pic>
        <p:nvPicPr>
          <p:cNvPr id="57" name="Picture 56"/>
          <p:cNvPicPr>
            <a:picLocks noChangeAspect="1"/>
          </p:cNvPicPr>
          <p:nvPr/>
        </p:nvPicPr>
        <p:blipFill>
          <a:blip r:embed="rId15"/>
          <a:stretch>
            <a:fillRect/>
          </a:stretch>
        </p:blipFill>
        <p:spPr>
          <a:xfrm>
            <a:off x="24889198" y="18360193"/>
            <a:ext cx="3514862" cy="1451125"/>
          </a:xfrm>
          <a:prstGeom prst="rect">
            <a:avLst/>
          </a:prstGeom>
        </p:spPr>
      </p:pic>
      <p:graphicFrame>
        <p:nvGraphicFramePr>
          <p:cNvPr id="74" name="Table 73"/>
          <p:cNvGraphicFramePr>
            <a:graphicFrameLocks noGrp="1"/>
          </p:cNvGraphicFramePr>
          <p:nvPr>
            <p:extLst/>
          </p:nvPr>
        </p:nvGraphicFramePr>
        <p:xfrm>
          <a:off x="20185865" y="17966216"/>
          <a:ext cx="4598998" cy="2118174"/>
        </p:xfrm>
        <a:graphic>
          <a:graphicData uri="http://schemas.openxmlformats.org/drawingml/2006/table">
            <a:tbl>
              <a:tblPr firstRow="1" bandRow="1">
                <a:tableStyleId>{5C22544A-7EE6-4342-B048-85BDC9FD1C3A}</a:tableStyleId>
              </a:tblPr>
              <a:tblGrid>
                <a:gridCol w="2299499">
                  <a:extLst>
                    <a:ext uri="{9D8B030D-6E8A-4147-A177-3AD203B41FA5}">
                      <a16:colId xmlns:a16="http://schemas.microsoft.com/office/drawing/2014/main" val="1887675738"/>
                    </a:ext>
                  </a:extLst>
                </a:gridCol>
                <a:gridCol w="2299499">
                  <a:extLst>
                    <a:ext uri="{9D8B030D-6E8A-4147-A177-3AD203B41FA5}">
                      <a16:colId xmlns:a16="http://schemas.microsoft.com/office/drawing/2014/main" val="1978984254"/>
                    </a:ext>
                  </a:extLst>
                </a:gridCol>
              </a:tblGrid>
              <a:tr h="411294">
                <a:tc gridSpan="2">
                  <a:txBody>
                    <a:bodyPr/>
                    <a:lstStyle/>
                    <a:p>
                      <a:pPr algn="ctr"/>
                      <a:r>
                        <a:rPr lang="en-US" sz="2000" dirty="0">
                          <a:solidFill>
                            <a:schemeClr val="tx1"/>
                          </a:solidFill>
                        </a:rPr>
                        <a:t>Federal Funds for Home Buyouts</a:t>
                      </a:r>
                    </a:p>
                  </a:txBody>
                  <a:tcPr/>
                </a:tc>
                <a:tc hMerge="1">
                  <a:txBody>
                    <a:bodyPr/>
                    <a:lstStyle/>
                    <a:p>
                      <a:endParaRPr lang="en-US" sz="2000" dirty="0"/>
                    </a:p>
                  </a:txBody>
                  <a:tcPr/>
                </a:tc>
                <a:extLst>
                  <a:ext uri="{0D108BD9-81ED-4DB2-BD59-A6C34878D82A}">
                    <a16:rowId xmlns:a16="http://schemas.microsoft.com/office/drawing/2014/main" val="343768519"/>
                  </a:ext>
                </a:extLst>
              </a:tr>
              <a:tr h="684508">
                <a:tc>
                  <a:txBody>
                    <a:bodyPr/>
                    <a:lstStyle/>
                    <a:p>
                      <a:r>
                        <a:rPr lang="en-US" sz="2000" dirty="0"/>
                        <a:t>Pre-disaster</a:t>
                      </a:r>
                    </a:p>
                  </a:txBody>
                  <a:tcPr/>
                </a:tc>
                <a:tc>
                  <a:txBody>
                    <a:bodyPr/>
                    <a:lstStyle/>
                    <a:p>
                      <a:r>
                        <a:rPr lang="en-US" sz="2000" dirty="0"/>
                        <a:t>FEMA</a:t>
                      </a:r>
                      <a:r>
                        <a:rPr lang="en-US" sz="2000" baseline="0" dirty="0"/>
                        <a:t> PDM</a:t>
                      </a:r>
                    </a:p>
                    <a:p>
                      <a:r>
                        <a:rPr lang="en-US" sz="2000" baseline="0" dirty="0"/>
                        <a:t>FEMA FMA</a:t>
                      </a:r>
                      <a:endParaRPr lang="en-US" sz="2000" dirty="0"/>
                    </a:p>
                  </a:txBody>
                  <a:tcPr/>
                </a:tc>
                <a:extLst>
                  <a:ext uri="{0D108BD9-81ED-4DB2-BD59-A6C34878D82A}">
                    <a16:rowId xmlns:a16="http://schemas.microsoft.com/office/drawing/2014/main" val="1104175094"/>
                  </a:ext>
                </a:extLst>
              </a:tr>
              <a:tr h="684508">
                <a:tc>
                  <a:txBody>
                    <a:bodyPr/>
                    <a:lstStyle/>
                    <a:p>
                      <a:r>
                        <a:rPr lang="en-US" sz="2000" dirty="0"/>
                        <a:t>Post-disaster</a:t>
                      </a:r>
                    </a:p>
                  </a:txBody>
                  <a:tcPr/>
                </a:tc>
                <a:tc>
                  <a:txBody>
                    <a:bodyPr/>
                    <a:lstStyle/>
                    <a:p>
                      <a:r>
                        <a:rPr lang="en-US" sz="2000" dirty="0"/>
                        <a:t>FEMA FMA</a:t>
                      </a:r>
                    </a:p>
                    <a:p>
                      <a:r>
                        <a:rPr lang="en-US" sz="2000" dirty="0"/>
                        <a:t>FEMA HMGP</a:t>
                      </a:r>
                    </a:p>
                    <a:p>
                      <a:r>
                        <a:rPr lang="en-US" sz="2000" dirty="0"/>
                        <a:t>HUD CDBG-DR</a:t>
                      </a:r>
                    </a:p>
                  </a:txBody>
                  <a:tcPr/>
                </a:tc>
                <a:extLst>
                  <a:ext uri="{0D108BD9-81ED-4DB2-BD59-A6C34878D82A}">
                    <a16:rowId xmlns:a16="http://schemas.microsoft.com/office/drawing/2014/main" val="3511042218"/>
                  </a:ext>
                </a:extLst>
              </a:tr>
            </a:tbl>
          </a:graphicData>
        </a:graphic>
      </p:graphicFrame>
      <p:sp>
        <p:nvSpPr>
          <p:cNvPr id="75" name="TextBox 74"/>
          <p:cNvSpPr txBox="1"/>
          <p:nvPr/>
        </p:nvSpPr>
        <p:spPr>
          <a:xfrm>
            <a:off x="29778713" y="10066551"/>
            <a:ext cx="3779767" cy="307777"/>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Systems Approach to Geomorphic Engineering</a:t>
            </a:r>
          </a:p>
        </p:txBody>
      </p:sp>
      <p:sp>
        <p:nvSpPr>
          <p:cNvPr id="76" name="TextBox 75"/>
          <p:cNvSpPr txBox="1"/>
          <p:nvPr/>
        </p:nvSpPr>
        <p:spPr>
          <a:xfrm>
            <a:off x="25553235" y="10175054"/>
            <a:ext cx="1123020" cy="307777"/>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N.C. DCM</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Rectangle 76"/>
          <p:cNvSpPr/>
          <p:nvPr/>
        </p:nvSpPr>
        <p:spPr>
          <a:xfrm>
            <a:off x="11970197" y="19822022"/>
            <a:ext cx="4876528"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Georgetown Climate Center: Green Infrastructure Toolkit</a:t>
            </a:r>
          </a:p>
        </p:txBody>
      </p:sp>
      <p:sp>
        <p:nvSpPr>
          <p:cNvPr id="78" name="Rectangle 77"/>
          <p:cNvSpPr/>
          <p:nvPr/>
        </p:nvSpPr>
        <p:spPr>
          <a:xfrm>
            <a:off x="24823506" y="19971482"/>
            <a:ext cx="3585854"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NC Floodplain  Management QuickGuide</a:t>
            </a:r>
          </a:p>
        </p:txBody>
      </p:sp>
      <p:sp>
        <p:nvSpPr>
          <p:cNvPr id="79" name="TextBox 78"/>
          <p:cNvSpPr txBox="1"/>
          <p:nvPr/>
        </p:nvSpPr>
        <p:spPr>
          <a:xfrm>
            <a:off x="34625033" y="10198196"/>
            <a:ext cx="3779767" cy="307777"/>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N.C. Coastal Reserve and NERR</a:t>
            </a:r>
          </a:p>
        </p:txBody>
      </p:sp>
      <p:pic>
        <p:nvPicPr>
          <p:cNvPr id="3" name="Picture 2">
            <a:extLst>
              <a:ext uri="{FF2B5EF4-FFF2-40B4-BE49-F238E27FC236}">
                <a16:creationId xmlns:a16="http://schemas.microsoft.com/office/drawing/2014/main" id="{087C4E28-A641-4C96-BFAD-3FECC209E8F5}"/>
              </a:ext>
            </a:extLst>
          </p:cNvPr>
          <p:cNvPicPr>
            <a:picLocks noChangeAspect="1"/>
          </p:cNvPicPr>
          <p:nvPr/>
        </p:nvPicPr>
        <p:blipFill>
          <a:blip r:embed="rId16"/>
          <a:stretch>
            <a:fillRect/>
          </a:stretch>
        </p:blipFill>
        <p:spPr>
          <a:xfrm>
            <a:off x="29647923" y="18133914"/>
            <a:ext cx="7709203" cy="1516925"/>
          </a:xfrm>
          <a:prstGeom prst="rect">
            <a:avLst/>
          </a:prstGeom>
        </p:spPr>
      </p:pic>
      <p:sp>
        <p:nvSpPr>
          <p:cNvPr id="69" name="Rectangle 68">
            <a:extLst>
              <a:ext uri="{FF2B5EF4-FFF2-40B4-BE49-F238E27FC236}">
                <a16:creationId xmlns:a16="http://schemas.microsoft.com/office/drawing/2014/main" id="{D51EFF76-AA91-443B-9BE4-FAAD7B16582A}"/>
              </a:ext>
            </a:extLst>
          </p:cNvPr>
          <p:cNvSpPr/>
          <p:nvPr/>
        </p:nvSpPr>
        <p:spPr>
          <a:xfrm>
            <a:off x="30046859" y="19725984"/>
            <a:ext cx="6996466"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North Carolina Wildlife Resources Commission provides a guidebook, training and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Natural Heritage data to help communities with conservation planning.</a:t>
            </a:r>
          </a:p>
        </p:txBody>
      </p:sp>
      <p:pic>
        <p:nvPicPr>
          <p:cNvPr id="51" name="Picture 50"/>
          <p:cNvPicPr>
            <a:picLocks noChangeAspect="1"/>
          </p:cNvPicPr>
          <p:nvPr/>
        </p:nvPicPr>
        <p:blipFill>
          <a:blip r:embed="rId17"/>
          <a:stretch>
            <a:fillRect/>
          </a:stretch>
        </p:blipFill>
        <p:spPr>
          <a:xfrm>
            <a:off x="25001317" y="26173503"/>
            <a:ext cx="3240290" cy="3795134"/>
          </a:xfrm>
          <a:prstGeom prst="rect">
            <a:avLst/>
          </a:prstGeom>
        </p:spPr>
      </p:pic>
      <p:sp>
        <p:nvSpPr>
          <p:cNvPr id="41" name="TextBox 40"/>
          <p:cNvSpPr txBox="1"/>
          <p:nvPr/>
        </p:nvSpPr>
        <p:spPr>
          <a:xfrm>
            <a:off x="20019625" y="23656091"/>
            <a:ext cx="4981692" cy="6001643"/>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Natural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features like coastal marsh and wetlands can absorb flood waters and provide a buffer to coastal communities from flooding, erosion and storm surge.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Coastal marshes provide flood protection, shoreline stabilization, erosion control, and protect water quality by filtering water.</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Wetlands mitigate floods and droughts, purifying and storing surface water.</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Restoring these areas allow for storage of water increasing the overall ability of a system to handle extreme weather.</a:t>
            </a:r>
          </a:p>
        </p:txBody>
      </p:sp>
      <p:pic>
        <p:nvPicPr>
          <p:cNvPr id="58" name="Picture 57"/>
          <p:cNvPicPr>
            <a:picLocks noChangeAspect="1"/>
          </p:cNvPicPr>
          <p:nvPr/>
        </p:nvPicPr>
        <p:blipFill rotWithShape="1">
          <a:blip r:embed="rId18"/>
          <a:srcRect t="22436"/>
          <a:stretch/>
        </p:blipFill>
        <p:spPr>
          <a:xfrm>
            <a:off x="16262184" y="23863211"/>
            <a:ext cx="2277785" cy="3112230"/>
          </a:xfrm>
          <a:prstGeom prst="rect">
            <a:avLst/>
          </a:prstGeom>
          <a:effectLst>
            <a:outerShdw blurRad="50800" dist="38100" dir="8100000" algn="tr" rotWithShape="0">
              <a:prstClr val="black">
                <a:alpha val="40000"/>
              </a:prstClr>
            </a:outerShdw>
          </a:effectLst>
        </p:spPr>
      </p:pic>
      <p:sp>
        <p:nvSpPr>
          <p:cNvPr id="59" name="Rectangle 58"/>
          <p:cNvSpPr/>
          <p:nvPr/>
        </p:nvSpPr>
        <p:spPr>
          <a:xfrm>
            <a:off x="29382427" y="23660388"/>
            <a:ext cx="8198290" cy="1200329"/>
          </a:xfrm>
          <a:prstGeom prst="rect">
            <a:avLst/>
          </a:prstGeom>
        </p:spPr>
        <p:txBody>
          <a:bodyPr wrap="square">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0" y="30370407"/>
            <a:ext cx="38404800" cy="2308324"/>
          </a:xfrm>
          <a:prstGeom prst="rect">
            <a:avLst/>
          </a:prstGeom>
          <a:solidFill>
            <a:schemeClr val="bg2">
              <a:lumMod val="75000"/>
            </a:schemeClr>
          </a:solidFill>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These types of actions usually fall into one of four categories: </a:t>
            </a:r>
            <a:r>
              <a:rPr kumimoji="0" lang="en-US" sz="48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#1.  Avoid </a:t>
            </a:r>
            <a:r>
              <a:rPr kumimoji="0" lang="en-US" sz="48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(prohibit or discourage putting infrastructure in harm’s way)</a:t>
            </a:r>
            <a:r>
              <a:rPr kumimoji="0" lang="en-US" sz="48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#2. Accommodate </a:t>
            </a:r>
            <a:r>
              <a:rPr kumimoji="0" lang="en-US" sz="48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(build/retrofit so asset can maintain critical function during disruption); </a:t>
            </a:r>
            <a:r>
              <a:rPr kumimoji="0" lang="en-US" sz="48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3) Protect </a:t>
            </a:r>
            <a:r>
              <a:rPr kumimoji="0" lang="en-US" sz="48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(installing barriers to reduce hazard exposure) and </a:t>
            </a:r>
            <a:r>
              <a:rPr kumimoji="0" lang="en-US" sz="48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#4. Relocate </a:t>
            </a:r>
            <a:r>
              <a:rPr kumimoji="0" lang="en-US" sz="48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(retroactively moving critical infrastructure and through voluntary programs, homes and businesses out of harm’s way.</a:t>
            </a:r>
            <a:endParaRPr kumimoji="0" lang="en-US" sz="48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60" name="Picture 59"/>
          <p:cNvPicPr>
            <a:picLocks noChangeAspect="1"/>
          </p:cNvPicPr>
          <p:nvPr/>
        </p:nvPicPr>
        <p:blipFill>
          <a:blip r:embed="rId19"/>
          <a:stretch>
            <a:fillRect/>
          </a:stretch>
        </p:blipFill>
        <p:spPr>
          <a:xfrm>
            <a:off x="15372138" y="7149860"/>
            <a:ext cx="2954160" cy="2984000"/>
          </a:xfrm>
          <a:prstGeom prst="rect">
            <a:avLst/>
          </a:prstGeom>
          <a:effectLst>
            <a:outerShdw blurRad="50800" dist="38100" dir="8100000" algn="tr" rotWithShape="0">
              <a:prstClr val="black">
                <a:alpha val="40000"/>
              </a:prstClr>
            </a:outerShdw>
          </a:effectLst>
        </p:spPr>
      </p:pic>
      <p:sp>
        <p:nvSpPr>
          <p:cNvPr id="80" name="Rectangle 79"/>
          <p:cNvSpPr/>
          <p:nvPr/>
        </p:nvSpPr>
        <p:spPr>
          <a:xfrm>
            <a:off x="15565058" y="10204734"/>
            <a:ext cx="2675989"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Wellhead Elevated above BFE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(U.S. EPA)</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Picture 60"/>
          <p:cNvPicPr>
            <a:picLocks noChangeAspect="1"/>
          </p:cNvPicPr>
          <p:nvPr/>
        </p:nvPicPr>
        <p:blipFill>
          <a:blip r:embed="rId20"/>
          <a:stretch>
            <a:fillRect/>
          </a:stretch>
        </p:blipFill>
        <p:spPr>
          <a:xfrm>
            <a:off x="10558705" y="8167465"/>
            <a:ext cx="4630616" cy="1557765"/>
          </a:xfrm>
          <a:prstGeom prst="rect">
            <a:avLst/>
          </a:prstGeom>
          <a:effectLst>
            <a:outerShdw blurRad="50800" dist="38100" dir="8100000" algn="tr" rotWithShape="0">
              <a:prstClr val="black">
                <a:alpha val="40000"/>
              </a:prstClr>
            </a:outerShdw>
          </a:effectLst>
        </p:spPr>
      </p:pic>
      <p:sp>
        <p:nvSpPr>
          <p:cNvPr id="81" name="Rectangle 80"/>
          <p:cNvSpPr/>
          <p:nvPr/>
        </p:nvSpPr>
        <p:spPr>
          <a:xfrm>
            <a:off x="10446928" y="9744580"/>
            <a:ext cx="5010463" cy="1077218"/>
          </a:xfrm>
          <a:prstGeom prst="rect">
            <a:avLst/>
          </a:prstGeom>
        </p:spPr>
        <p:txBody>
          <a:bodyPr wrap="squar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2019 Sea Level Rise Assessment</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Cape Fear Crossing – Alternative B –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Intermediate and High SLR Scenarios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(NC DOT)</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p:cNvSpPr/>
          <p:nvPr/>
        </p:nvSpPr>
        <p:spPr>
          <a:xfrm>
            <a:off x="2066947" y="19803431"/>
            <a:ext cx="867032"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U.S. EPA</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Rectangle 82"/>
          <p:cNvSpPr/>
          <p:nvPr/>
        </p:nvSpPr>
        <p:spPr>
          <a:xfrm>
            <a:off x="4999091" y="20106160"/>
            <a:ext cx="3620415"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NC Floodplain Management QuickGuide</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p:cNvSpPr/>
          <p:nvPr/>
        </p:nvSpPr>
        <p:spPr>
          <a:xfrm>
            <a:off x="25422931" y="25960461"/>
            <a:ext cx="2506648"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Naturally Resilient Solutions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89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085412" y="23623625"/>
            <a:ext cx="8403771" cy="6522204"/>
          </a:xfrm>
          <a:prstGeom prst="rect">
            <a:avLst/>
          </a:prstGeom>
          <a:solidFill>
            <a:schemeClr val="bg1"/>
          </a:solidFill>
          <a:ln w="76200">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0"/>
            <a:ext cx="38404800" cy="1569660"/>
          </a:xfrm>
          <a:prstGeom prst="rect">
            <a:avLst/>
          </a:prstGeom>
          <a:solidFill>
            <a:schemeClr val="accent4"/>
          </a:solidFill>
        </p:spPr>
        <p:txBody>
          <a:bodyPr wrap="square" rtlCol="0">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Local Policy and Regulations		          	            </a:t>
            </a:r>
            <a:r>
              <a:rPr kumimoji="0" lang="en-US" sz="96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rPr>
              <a:t>Resiliency Tools</a:t>
            </a:r>
          </a:p>
        </p:txBody>
      </p:sp>
      <p:sp>
        <p:nvSpPr>
          <p:cNvPr id="2" name="TextBox 1"/>
          <p:cNvSpPr txBox="1"/>
          <p:nvPr/>
        </p:nvSpPr>
        <p:spPr>
          <a:xfrm>
            <a:off x="29077382" y="21645918"/>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Below</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2" name="TextBox 11"/>
          <p:cNvSpPr txBox="1"/>
          <p:nvPr/>
        </p:nvSpPr>
        <p:spPr>
          <a:xfrm>
            <a:off x="29123249" y="2210430"/>
            <a:ext cx="8403771" cy="286232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3" name="Rectangle 12"/>
          <p:cNvSpPr/>
          <p:nvPr/>
        </p:nvSpPr>
        <p:spPr>
          <a:xfrm>
            <a:off x="29120793" y="4103504"/>
            <a:ext cx="8459924" cy="6522205"/>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9811813" y="2201315"/>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Dune and Beach Protection Ordinance</a:t>
            </a:r>
          </a:p>
        </p:txBody>
      </p:sp>
      <p:sp>
        <p:nvSpPr>
          <p:cNvPr id="16" name="Rectangle 15"/>
          <p:cNvSpPr/>
          <p:nvPr/>
        </p:nvSpPr>
        <p:spPr>
          <a:xfrm>
            <a:off x="19811814" y="4115102"/>
            <a:ext cx="8437714" cy="6585898"/>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9873182" y="4308270"/>
            <a:ext cx="6255071" cy="193899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manage and protect dunes and beaches regulations such as zoning, buffers, and set-backs that restrict development in these natural areas will encourage this type of shoreline protection.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633320" y="21673175"/>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Below</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 name="Rectangle 18"/>
          <p:cNvSpPr/>
          <p:nvPr/>
        </p:nvSpPr>
        <p:spPr>
          <a:xfrm>
            <a:off x="633320" y="23623625"/>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0389982" y="11888575"/>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Landscaping, Vegetation, and Tree Ordinances</a:t>
            </a:r>
          </a:p>
        </p:txBody>
      </p:sp>
      <p:sp>
        <p:nvSpPr>
          <p:cNvPr id="25" name="Rectangle 24"/>
          <p:cNvSpPr/>
          <p:nvPr/>
        </p:nvSpPr>
        <p:spPr>
          <a:xfrm>
            <a:off x="10389982" y="138487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10557466" y="13953013"/>
            <a:ext cx="7952553" cy="4093428"/>
          </a:xfrm>
          <a:prstGeom prst="rect">
            <a:avLst/>
          </a:prstGeom>
          <a:noFill/>
        </p:spPr>
        <p:txBody>
          <a:bodyPr wrap="square" rtlCol="0">
            <a:spAutoFit/>
          </a:bodyPr>
          <a:lstStyle/>
          <a:p>
            <a:pPr marL="0" marR="0" lvl="2" indent="0" algn="l" defTabSz="342351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Encouraging or requiring use of native plants and other best management practices for green infrastructure can better retain flood waters, treat non-point source pollution</a:t>
            </a:r>
          </a:p>
          <a:p>
            <a:pPr marL="0" marR="0" lvl="0" indent="0" algn="l" defTabSz="34235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Tree conservation ordinances can </a:t>
            </a:r>
            <a:endParaRPr kumimoji="0" lang="en-US" sz="673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creates a framework for the municipality to monitor tree removal and protect trees or areas deemed to be of value to the community. </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create an income stream to help finance tree planting, tree maintenance and staff.</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helps educate residents and developers about trees and the practices that affect them</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687542" y="11988152"/>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Flood Damage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Prevention Ordinance</a:t>
            </a:r>
          </a:p>
        </p:txBody>
      </p:sp>
      <p:sp>
        <p:nvSpPr>
          <p:cNvPr id="28" name="Rectangle 27"/>
          <p:cNvSpPr/>
          <p:nvPr/>
        </p:nvSpPr>
        <p:spPr>
          <a:xfrm>
            <a:off x="712300" y="13964471"/>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633320" y="13965620"/>
            <a:ext cx="8403771" cy="224676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Designed to minimize public and private losses due to flood conditions within flood prone areas by: restricting or prohibiting uses, controlling alteration of floodplain, channels, or natural barriers, control filing, grading, dredging or other development that may increase erosion or flood damage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minimum, regulates development in the special flood hazard area (SFHA) or 1% annual chance flood area &amp; required for NFIP communities</a:t>
            </a:r>
          </a:p>
        </p:txBody>
      </p:sp>
      <p:sp>
        <p:nvSpPr>
          <p:cNvPr id="30" name="TextBox 29"/>
          <p:cNvSpPr txBox="1"/>
          <p:nvPr/>
        </p:nvSpPr>
        <p:spPr>
          <a:xfrm>
            <a:off x="19892584" y="11896338"/>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Residential Cluster Development Ordinance</a:t>
            </a:r>
          </a:p>
        </p:txBody>
      </p:sp>
      <p:sp>
        <p:nvSpPr>
          <p:cNvPr id="31" name="Rectangle 30"/>
          <p:cNvSpPr/>
          <p:nvPr/>
        </p:nvSpPr>
        <p:spPr>
          <a:xfrm>
            <a:off x="19892584" y="13759181"/>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19826913" y="13901275"/>
            <a:ext cx="8261631" cy="341632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Guides development to certain portion of a property while retaining certain percentage as permanent open space or undeveloped natural resources (e.g. conservation easement, agriculture or buffer)</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preserved open space or natural habitat that results from clustering development can serve as flood retention or prevention areas (e.g., forests, marshes, low-lying wetlands which reduce storm surge)</a:t>
            </a:r>
          </a:p>
        </p:txBody>
      </p:sp>
      <p:sp>
        <p:nvSpPr>
          <p:cNvPr id="33" name="TextBox 32"/>
          <p:cNvSpPr txBox="1"/>
          <p:nvPr/>
        </p:nvSpPr>
        <p:spPr>
          <a:xfrm>
            <a:off x="29176946" y="11728711"/>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Insert Sticky Note Below</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4" name="Rectangle 33"/>
          <p:cNvSpPr/>
          <p:nvPr/>
        </p:nvSpPr>
        <p:spPr>
          <a:xfrm>
            <a:off x="29187375" y="13667703"/>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0353583" y="21658764"/>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37" name="Rectangle 36"/>
          <p:cNvSpPr/>
          <p:nvPr/>
        </p:nvSpPr>
        <p:spPr>
          <a:xfrm>
            <a:off x="10353583" y="23623625"/>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19973355" y="21658764"/>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Other </a:t>
            </a: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Below</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3" name="Rectangle 42"/>
          <p:cNvSpPr/>
          <p:nvPr/>
        </p:nvSpPr>
        <p:spPr>
          <a:xfrm>
            <a:off x="19973354" y="23584910"/>
            <a:ext cx="8403771" cy="6522203"/>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10389982" y="2201315"/>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Conservation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Overlay Zone</a:t>
            </a:r>
          </a:p>
        </p:txBody>
      </p:sp>
      <p:sp>
        <p:nvSpPr>
          <p:cNvPr id="48" name="Rectangle 47"/>
          <p:cNvSpPr/>
          <p:nvPr/>
        </p:nvSpPr>
        <p:spPr>
          <a:xfrm>
            <a:off x="10399780" y="4121145"/>
            <a:ext cx="8357574" cy="6561438"/>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1333979" y="17317595"/>
            <a:ext cx="6010275" cy="2857500"/>
          </a:xfrm>
          <a:prstGeom prst="rect">
            <a:avLst/>
          </a:prstGeom>
        </p:spPr>
      </p:pic>
      <p:grpSp>
        <p:nvGrpSpPr>
          <p:cNvPr id="11" name="Group 10"/>
          <p:cNvGrpSpPr/>
          <p:nvPr/>
        </p:nvGrpSpPr>
        <p:grpSpPr>
          <a:xfrm>
            <a:off x="868344" y="2258545"/>
            <a:ext cx="8486416" cy="8487065"/>
            <a:chOff x="20019624" y="21549136"/>
            <a:chExt cx="8486416" cy="8487065"/>
          </a:xfrm>
        </p:grpSpPr>
        <p:sp>
          <p:nvSpPr>
            <p:cNvPr id="39" name="TextBox 38"/>
            <p:cNvSpPr txBox="1"/>
            <p:nvPr/>
          </p:nvSpPr>
          <p:spPr>
            <a:xfrm>
              <a:off x="20085295" y="21549136"/>
              <a:ext cx="8403771" cy="1938992"/>
            </a:xfrm>
            <a:prstGeom prst="rect">
              <a:avLst/>
            </a:prstGeom>
            <a:solidFill>
              <a:schemeClr val="accent4">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Stormwater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Utility Fee</a:t>
              </a:r>
            </a:p>
          </p:txBody>
        </p:sp>
        <p:sp>
          <p:nvSpPr>
            <p:cNvPr id="40" name="Rectangle 39"/>
            <p:cNvSpPr/>
            <p:nvPr/>
          </p:nvSpPr>
          <p:spPr>
            <a:xfrm>
              <a:off x="20085295" y="23513997"/>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20019624" y="23656091"/>
              <a:ext cx="8068920" cy="341632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Adding fees in addition to normal drinking water and sewer bills can fund improvements to water infrastructure.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feasible, the establishment of a local stormwater utility and collection of stormwater permit fees during new development can be used to upgrade stormwater infrastructure and even fund hazard mitigation projects for structure (e.g., acquisition).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These measures can help address water quality concerns and community flooding issues.</a:t>
              </a:r>
            </a:p>
          </p:txBody>
        </p:sp>
        <p:pic>
          <p:nvPicPr>
            <p:cNvPr id="5" name="Picture 4"/>
            <p:cNvPicPr>
              <a:picLocks noChangeAspect="1"/>
            </p:cNvPicPr>
            <p:nvPr/>
          </p:nvPicPr>
          <p:blipFill>
            <a:blip r:embed="rId3"/>
            <a:stretch>
              <a:fillRect/>
            </a:stretch>
          </p:blipFill>
          <p:spPr>
            <a:xfrm>
              <a:off x="20589602" y="27078146"/>
              <a:ext cx="7499027" cy="1986387"/>
            </a:xfrm>
            <a:prstGeom prst="rect">
              <a:avLst/>
            </a:prstGeom>
          </p:spPr>
        </p:pic>
        <p:sp>
          <p:nvSpPr>
            <p:cNvPr id="6" name="Rectangle 5"/>
            <p:cNvSpPr/>
            <p:nvPr/>
          </p:nvSpPr>
          <p:spPr>
            <a:xfrm>
              <a:off x="20019624" y="29196424"/>
              <a:ext cx="8486416" cy="707886"/>
            </a:xfrm>
            <a:prstGeom prst="rect">
              <a:avLst/>
            </a:prstGeom>
          </p:spPr>
          <p:txBody>
            <a:bodyPr wrap="squar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222222"/>
                  </a:solidFill>
                  <a:effectLst/>
                  <a:uLnTx/>
                  <a:uFillTx/>
                  <a:latin typeface="Calibri" panose="020F0502020204030204"/>
                  <a:ea typeface="+mn-ea"/>
                  <a:cs typeface="+mn-cs"/>
                </a:rPr>
                <a:t>Charlotte-Mecklenburg's Storm Water Services utilizes stormwater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222222"/>
                  </a:solidFill>
                  <a:effectLst/>
                  <a:uLnTx/>
                  <a:uFillTx/>
                  <a:latin typeface="Calibri" panose="020F0502020204030204"/>
                  <a:ea typeface="+mn-ea"/>
                  <a:cs typeface="+mn-cs"/>
                </a:rPr>
                <a:t>fees to partly fund a </a:t>
              </a:r>
              <a:r>
                <a:rPr kumimoji="0" lang="en-US" sz="2000" b="0" i="1" u="none" strike="noStrike" kern="1200" cap="none" spc="0" normalizeH="0" baseline="0" noProof="0" dirty="0">
                  <a:ln>
                    <a:noFill/>
                  </a:ln>
                  <a:solidFill>
                    <a:srgbClr val="397AAC"/>
                  </a:solidFill>
                  <a:effectLst/>
                  <a:uLnTx/>
                  <a:uFillTx/>
                  <a:latin typeface="Calibri" panose="020F0502020204030204"/>
                  <a:ea typeface="+mn-ea"/>
                  <a:cs typeface="+mn-cs"/>
                  <a:hlinkClick r:id="rId4"/>
                </a:rPr>
                <a:t>floodplain buyout or acquisition program</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p:cNvPicPr>
            <a:picLocks noChangeAspect="1"/>
          </p:cNvPicPr>
          <p:nvPr/>
        </p:nvPicPr>
        <p:blipFill>
          <a:blip r:embed="rId5"/>
          <a:stretch>
            <a:fillRect/>
          </a:stretch>
        </p:blipFill>
        <p:spPr>
          <a:xfrm>
            <a:off x="5703616" y="16402993"/>
            <a:ext cx="3249821" cy="3930130"/>
          </a:xfrm>
          <a:prstGeom prst="rect">
            <a:avLst/>
          </a:prstGeom>
          <a:effectLst>
            <a:outerShdw blurRad="50800" dist="38100" dir="8100000" algn="tr" rotWithShape="0">
              <a:prstClr val="black">
                <a:alpha val="40000"/>
              </a:prstClr>
            </a:outerShdw>
          </a:effectLst>
        </p:spPr>
      </p:pic>
      <p:graphicFrame>
        <p:nvGraphicFramePr>
          <p:cNvPr id="21" name="Table 20"/>
          <p:cNvGraphicFramePr>
            <a:graphicFrameLocks noGrp="1"/>
          </p:cNvGraphicFramePr>
          <p:nvPr>
            <p:extLst/>
          </p:nvPr>
        </p:nvGraphicFramePr>
        <p:xfrm>
          <a:off x="963197" y="18166266"/>
          <a:ext cx="4577784" cy="2191976"/>
        </p:xfrm>
        <a:graphic>
          <a:graphicData uri="http://schemas.openxmlformats.org/drawingml/2006/table">
            <a:tbl>
              <a:tblPr firstRow="1" bandRow="1">
                <a:tableStyleId>{5C22544A-7EE6-4342-B048-85BDC9FD1C3A}</a:tableStyleId>
              </a:tblPr>
              <a:tblGrid>
                <a:gridCol w="2288892">
                  <a:extLst>
                    <a:ext uri="{9D8B030D-6E8A-4147-A177-3AD203B41FA5}">
                      <a16:colId xmlns:a16="http://schemas.microsoft.com/office/drawing/2014/main" val="1887675738"/>
                    </a:ext>
                  </a:extLst>
                </a:gridCol>
                <a:gridCol w="2288892">
                  <a:extLst>
                    <a:ext uri="{9D8B030D-6E8A-4147-A177-3AD203B41FA5}">
                      <a16:colId xmlns:a16="http://schemas.microsoft.com/office/drawing/2014/main" val="1978984254"/>
                    </a:ext>
                  </a:extLst>
                </a:gridCol>
              </a:tblGrid>
              <a:tr h="411294">
                <a:tc gridSpan="2">
                  <a:txBody>
                    <a:bodyPr/>
                    <a:lstStyle/>
                    <a:p>
                      <a:pPr algn="ctr"/>
                      <a:r>
                        <a:rPr lang="en-US" sz="2400">
                          <a:solidFill>
                            <a:schemeClr val="tx1"/>
                          </a:solidFill>
                        </a:rPr>
                        <a:t>Cost to raise footprint</a:t>
                      </a:r>
                    </a:p>
                    <a:p>
                      <a:pPr algn="ctr"/>
                      <a:r>
                        <a:rPr lang="en-US" sz="2400">
                          <a:solidFill>
                            <a:schemeClr val="tx1"/>
                          </a:solidFill>
                        </a:rPr>
                        <a:t>of </a:t>
                      </a:r>
                      <a:r>
                        <a:rPr lang="en-US" sz="2400" dirty="0">
                          <a:solidFill>
                            <a:schemeClr val="tx1"/>
                          </a:solidFill>
                        </a:rPr>
                        <a:t>1,500 </a:t>
                      </a:r>
                      <a:r>
                        <a:rPr lang="en-US" sz="2400" dirty="0" err="1">
                          <a:solidFill>
                            <a:schemeClr val="tx1"/>
                          </a:solidFill>
                        </a:rPr>
                        <a:t>s.f.</a:t>
                      </a:r>
                      <a:r>
                        <a:rPr lang="en-US" sz="2400" dirty="0">
                          <a:solidFill>
                            <a:schemeClr val="tx1"/>
                          </a:solidFill>
                        </a:rPr>
                        <a:t> house by 1 </a:t>
                      </a:r>
                      <a:r>
                        <a:rPr lang="en-US" sz="2400" dirty="0" err="1">
                          <a:solidFill>
                            <a:schemeClr val="tx1"/>
                          </a:solidFill>
                        </a:rPr>
                        <a:t>ft</a:t>
                      </a:r>
                      <a:endParaRPr lang="en-US" sz="2400" dirty="0">
                        <a:solidFill>
                          <a:schemeClr val="tx1"/>
                        </a:solidFill>
                      </a:endParaRPr>
                    </a:p>
                  </a:txBody>
                  <a:tcPr/>
                </a:tc>
                <a:tc hMerge="1">
                  <a:txBody>
                    <a:bodyPr/>
                    <a:lstStyle/>
                    <a:p>
                      <a:endParaRPr lang="en-US" sz="2000" dirty="0"/>
                    </a:p>
                  </a:txBody>
                  <a:tcPr/>
                </a:tc>
                <a:extLst>
                  <a:ext uri="{0D108BD9-81ED-4DB2-BD59-A6C34878D82A}">
                    <a16:rowId xmlns:a16="http://schemas.microsoft.com/office/drawing/2014/main" val="343768519"/>
                  </a:ext>
                </a:extLst>
              </a:tr>
              <a:tr h="684508">
                <a:tc>
                  <a:txBody>
                    <a:bodyPr/>
                    <a:lstStyle/>
                    <a:p>
                      <a:r>
                        <a:rPr lang="en-US" sz="2400" dirty="0"/>
                        <a:t>Pre-construction</a:t>
                      </a:r>
                    </a:p>
                  </a:txBody>
                  <a:tcPr/>
                </a:tc>
                <a:tc>
                  <a:txBody>
                    <a:bodyPr/>
                    <a:lstStyle/>
                    <a:p>
                      <a:r>
                        <a:rPr lang="en-US" sz="2400" dirty="0"/>
                        <a:t>~ $4,100</a:t>
                      </a:r>
                    </a:p>
                  </a:txBody>
                  <a:tcPr/>
                </a:tc>
                <a:extLst>
                  <a:ext uri="{0D108BD9-81ED-4DB2-BD59-A6C34878D82A}">
                    <a16:rowId xmlns:a16="http://schemas.microsoft.com/office/drawing/2014/main" val="1104175094"/>
                  </a:ext>
                </a:extLst>
              </a:tr>
              <a:tr h="684508">
                <a:tc>
                  <a:txBody>
                    <a:bodyPr/>
                    <a:lstStyle/>
                    <a:p>
                      <a:r>
                        <a:rPr lang="en-US" sz="2400" dirty="0"/>
                        <a:t>Post-storm</a:t>
                      </a:r>
                    </a:p>
                  </a:txBody>
                  <a:tcPr/>
                </a:tc>
                <a:tc>
                  <a:txBody>
                    <a:bodyPr/>
                    <a:lstStyle/>
                    <a:p>
                      <a:r>
                        <a:rPr lang="en-US" sz="2400" dirty="0"/>
                        <a:t>~ $30,000</a:t>
                      </a:r>
                    </a:p>
                  </a:txBody>
                  <a:tcPr/>
                </a:tc>
                <a:extLst>
                  <a:ext uri="{0D108BD9-81ED-4DB2-BD59-A6C34878D82A}">
                    <a16:rowId xmlns:a16="http://schemas.microsoft.com/office/drawing/2014/main" val="3511042218"/>
                  </a:ext>
                </a:extLst>
              </a:tr>
            </a:tbl>
          </a:graphicData>
        </a:graphic>
      </p:graphicFrame>
      <p:sp>
        <p:nvSpPr>
          <p:cNvPr id="45" name="TextBox 44"/>
          <p:cNvSpPr txBox="1"/>
          <p:nvPr/>
        </p:nvSpPr>
        <p:spPr>
          <a:xfrm>
            <a:off x="639679" y="16178864"/>
            <a:ext cx="4982620" cy="193899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Can account for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‘future floodplain conditions’ affected by climate change impacts,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increased development, etc. through higher regulatory standards such as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increased ‘freeboard’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1% and 0.2% flood zones</a:t>
            </a:r>
          </a:p>
        </p:txBody>
      </p:sp>
      <p:sp>
        <p:nvSpPr>
          <p:cNvPr id="46" name="TextBox 45"/>
          <p:cNvSpPr txBox="1"/>
          <p:nvPr/>
        </p:nvSpPr>
        <p:spPr>
          <a:xfrm>
            <a:off x="10389982" y="4432012"/>
            <a:ext cx="8220007" cy="378565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Using multi-criteria land suitability analysis or other screening tool can help prioritize areas that are most valuable in terms of protecting or enhancing natural habitat and ecosystem services, reducing hazard (flood, sea level rise, storm surge) risks, and other benefits – these areas can be identified as part of a Conservation Overlay Zone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Limit intensity and density of uses and location of development to minimize impacts to these critical conservation areas</a:t>
            </a:r>
          </a:p>
          <a:p>
            <a:pPr marL="0" marR="0" lvl="0" indent="-3248889"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p:cNvPicPr>
            <a:picLocks noChangeAspect="1"/>
          </p:cNvPicPr>
          <p:nvPr/>
        </p:nvPicPr>
        <p:blipFill>
          <a:blip r:embed="rId6"/>
          <a:stretch>
            <a:fillRect/>
          </a:stretch>
        </p:blipFill>
        <p:spPr>
          <a:xfrm>
            <a:off x="15073536" y="7422328"/>
            <a:ext cx="3436483" cy="2858345"/>
          </a:xfrm>
          <a:prstGeom prst="rect">
            <a:avLst/>
          </a:prstGeom>
          <a:effectLst>
            <a:outerShdw blurRad="50800" dist="38100" dir="8100000" algn="tr" rotWithShape="0">
              <a:prstClr val="black">
                <a:alpha val="40000"/>
              </a:prstClr>
            </a:outerShdw>
          </a:effectLst>
        </p:spPr>
      </p:pic>
      <p:sp>
        <p:nvSpPr>
          <p:cNvPr id="49" name="Rectangle 48"/>
          <p:cNvSpPr/>
          <p:nvPr/>
        </p:nvSpPr>
        <p:spPr>
          <a:xfrm>
            <a:off x="10939042" y="10320667"/>
            <a:ext cx="7121886"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Swansboro Conservation Priority Area Overlay &amp; Underlying Conservation Suitability</a:t>
            </a:r>
          </a:p>
        </p:txBody>
      </p:sp>
      <p:pic>
        <p:nvPicPr>
          <p:cNvPr id="23" name="Picture 22"/>
          <p:cNvPicPr>
            <a:picLocks noChangeAspect="1"/>
          </p:cNvPicPr>
          <p:nvPr/>
        </p:nvPicPr>
        <p:blipFill>
          <a:blip r:embed="rId7"/>
          <a:stretch>
            <a:fillRect/>
          </a:stretch>
        </p:blipFill>
        <p:spPr>
          <a:xfrm>
            <a:off x="10482218" y="8289816"/>
            <a:ext cx="4463546" cy="1995070"/>
          </a:xfrm>
          <a:prstGeom prst="rect">
            <a:avLst/>
          </a:prstGeom>
        </p:spPr>
      </p:pic>
      <p:pic>
        <p:nvPicPr>
          <p:cNvPr id="50" name="Picture 49"/>
          <p:cNvPicPr>
            <a:picLocks noChangeAspect="1"/>
          </p:cNvPicPr>
          <p:nvPr/>
        </p:nvPicPr>
        <p:blipFill>
          <a:blip r:embed="rId8"/>
          <a:stretch>
            <a:fillRect/>
          </a:stretch>
        </p:blipFill>
        <p:spPr>
          <a:xfrm>
            <a:off x="10797093" y="17847274"/>
            <a:ext cx="7379054" cy="2263605"/>
          </a:xfrm>
          <a:prstGeom prst="rect">
            <a:avLst/>
          </a:prstGeom>
        </p:spPr>
      </p:pic>
      <p:sp>
        <p:nvSpPr>
          <p:cNvPr id="52" name="TextBox 51"/>
          <p:cNvSpPr txBox="1"/>
          <p:nvPr/>
        </p:nvSpPr>
        <p:spPr>
          <a:xfrm>
            <a:off x="608495" y="23809370"/>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p:cNvSpPr txBox="1"/>
          <p:nvPr/>
        </p:nvSpPr>
        <p:spPr>
          <a:xfrm>
            <a:off x="10385159" y="23761767"/>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p:cNvSpPr txBox="1"/>
          <p:nvPr/>
        </p:nvSpPr>
        <p:spPr>
          <a:xfrm>
            <a:off x="20073846" y="23791472"/>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p:cNvSpPr txBox="1"/>
          <p:nvPr/>
        </p:nvSpPr>
        <p:spPr>
          <a:xfrm>
            <a:off x="29120793" y="23809370"/>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p:cNvSpPr txBox="1"/>
          <p:nvPr/>
        </p:nvSpPr>
        <p:spPr>
          <a:xfrm>
            <a:off x="29303986" y="13818656"/>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p:cNvSpPr txBox="1"/>
          <p:nvPr/>
        </p:nvSpPr>
        <p:spPr>
          <a:xfrm>
            <a:off x="19973355" y="7131344"/>
            <a:ext cx="6255071" cy="156966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Other Examples: 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p:cNvSpPr txBox="1"/>
          <p:nvPr/>
        </p:nvSpPr>
        <p:spPr>
          <a:xfrm>
            <a:off x="29120793" y="4396635"/>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02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1584" y="4177634"/>
            <a:ext cx="8403771" cy="6522204"/>
          </a:xfrm>
          <a:prstGeom prst="rect">
            <a:avLst/>
          </a:prstGeom>
          <a:solidFill>
            <a:schemeClr val="bg1"/>
          </a:solidFill>
          <a:ln w="76200">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0"/>
            <a:ext cx="38404800" cy="1569660"/>
          </a:xfrm>
          <a:prstGeom prst="rect">
            <a:avLst/>
          </a:prstGeom>
          <a:solidFill>
            <a:schemeClr val="accent5">
              <a:lumMod val="60000"/>
              <a:lumOff val="40000"/>
            </a:schemeClr>
          </a:solidFill>
        </p:spPr>
        <p:txBody>
          <a:bodyPr wrap="square" rtlCol="0">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Local and Regional Plans				     </a:t>
            </a:r>
            <a:r>
              <a:rPr kumimoji="0" lang="en-US" sz="96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rPr>
              <a:t>Resiliency Tools</a:t>
            </a:r>
          </a:p>
        </p:txBody>
      </p:sp>
      <p:sp>
        <p:nvSpPr>
          <p:cNvPr id="2" name="TextBox 1"/>
          <p:cNvSpPr txBox="1"/>
          <p:nvPr/>
        </p:nvSpPr>
        <p:spPr>
          <a:xfrm>
            <a:off x="681584" y="2229664"/>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Comprehensive/</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CAMA Land Use</a:t>
            </a:r>
          </a:p>
        </p:txBody>
      </p:sp>
      <p:pic>
        <p:nvPicPr>
          <p:cNvPr id="6" name="Picture 5"/>
          <p:cNvPicPr>
            <a:picLocks noChangeAspect="1"/>
          </p:cNvPicPr>
          <p:nvPr/>
        </p:nvPicPr>
        <p:blipFill>
          <a:blip r:embed="rId2"/>
          <a:stretch>
            <a:fillRect/>
          </a:stretch>
        </p:blipFill>
        <p:spPr>
          <a:xfrm>
            <a:off x="6816189" y="4762214"/>
            <a:ext cx="1963049" cy="2419640"/>
          </a:xfrm>
          <a:prstGeom prst="rect">
            <a:avLst/>
          </a:prstGeom>
          <a:effectLst>
            <a:outerShdw blurRad="50800" dist="63500" dir="8100000" algn="tr" rotWithShape="0">
              <a:prstClr val="black">
                <a:alpha val="40000"/>
              </a:prstClr>
            </a:outerShdw>
          </a:effectLst>
        </p:spPr>
      </p:pic>
      <p:sp>
        <p:nvSpPr>
          <p:cNvPr id="7" name="TextBox 6"/>
          <p:cNvSpPr txBox="1"/>
          <p:nvPr/>
        </p:nvSpPr>
        <p:spPr>
          <a:xfrm>
            <a:off x="615913" y="4319728"/>
            <a:ext cx="6255071" cy="624786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 to 30- year planning horizon, tackling broad scope of community goals by guiding future growth, development, and land use; includes significant public engagement</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Yes, for Coastal Area Management Act (CAMA) communities per 15A NCAC 07B </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provide fact-base, public engagement/education and policy guidance linking hazard mitigation, floodplain management, sea level rise projections, and long-term recovery to support development of regulations/higher standards and incentive programs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6723121" y="7754619"/>
            <a:ext cx="2203980" cy="1976889"/>
          </a:xfrm>
          <a:prstGeom prst="rect">
            <a:avLst/>
          </a:prstGeom>
          <a:effectLst>
            <a:outerShdw blurRad="50800" dist="63500" dir="8100000" algn="tr" rotWithShape="0">
              <a:prstClr val="black">
                <a:alpha val="40000"/>
              </a:prstClr>
            </a:outerShdw>
          </a:effectLst>
        </p:spPr>
      </p:pic>
      <p:sp>
        <p:nvSpPr>
          <p:cNvPr id="12" name="TextBox 11"/>
          <p:cNvSpPr txBox="1"/>
          <p:nvPr/>
        </p:nvSpPr>
        <p:spPr>
          <a:xfrm>
            <a:off x="10355649" y="2227184"/>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Hazard Mitigation Plan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3" name="Rectangle 12"/>
          <p:cNvSpPr/>
          <p:nvPr/>
        </p:nvSpPr>
        <p:spPr>
          <a:xfrm>
            <a:off x="10353583" y="4140307"/>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0287912" y="4282401"/>
            <a:ext cx="6255071" cy="526297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Includes a detailed hazard identification and risk assessment (HIRA) for residential and commercial builds, critical infrastructure/assets.</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Yes, for FEMA funding eligibility (PDM, FMA, HMGP, etc.)</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Provides analysis to justify investment in pre-and post-disaster mitigation or adaptation actions to reduce risk posed by natural hazards, including those exacerbated by climate change (coastal flooding and sea level rise)</a:t>
            </a:r>
          </a:p>
        </p:txBody>
      </p:sp>
      <p:sp>
        <p:nvSpPr>
          <p:cNvPr id="15" name="TextBox 14"/>
          <p:cNvSpPr txBox="1"/>
          <p:nvPr/>
        </p:nvSpPr>
        <p:spPr>
          <a:xfrm>
            <a:off x="19938853" y="2201315"/>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Open Space and Recreation Plan</a:t>
            </a:r>
          </a:p>
        </p:txBody>
      </p:sp>
      <p:sp>
        <p:nvSpPr>
          <p:cNvPr id="16" name="Rectangle 15"/>
          <p:cNvSpPr/>
          <p:nvPr/>
        </p:nvSpPr>
        <p:spPr>
          <a:xfrm>
            <a:off x="19938853" y="4166176"/>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9873183" y="4308269"/>
            <a:ext cx="5679218" cy="624786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Developed to protect and enhance community open space resources </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but can receive FEMA Community Rating System points</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absorb and store water with natural features, and coastal open spaces (such as wetlands and marsh) can act as erosion and wave buffers. Equitable access to open spaces/recreation can lead to better public health outcomes thereby reducing vulnerability. May tie into flood buyout or future transfer of development rights program.</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29303986" y="2227184"/>
            <a:ext cx="8403771" cy="286232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Beach/Shore Protection Management Plan</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 name="Rectangle 18"/>
          <p:cNvSpPr/>
          <p:nvPr/>
        </p:nvSpPr>
        <p:spPr>
          <a:xfrm>
            <a:off x="29303986" y="4177634"/>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9192595" y="4140307"/>
            <a:ext cx="6306959" cy="6617196"/>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 to 50-yr planning horizon, outlining strategies for actual and potential coastal erosion and its relation to planned or existing development activities on the coast. Plans focus on projects with minimal environmental harm; ideally regional &amp; self-sustaining.</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Yes, to be eligible for FEMA Public Assistance per 44 CFR 206.225(j)(2)</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Often the primary strategy for reducing risks to beach communities associated with ocean-front erosion caused by storms; projected elevation profile should account for sea level rise scenarios; an important example of pre-disaster recovery planning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6742040" y="9784157"/>
            <a:ext cx="2295051"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Swansboro Conservation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Priority Overlay</a:t>
            </a:r>
          </a:p>
        </p:txBody>
      </p:sp>
      <p:sp>
        <p:nvSpPr>
          <p:cNvPr id="22" name="Rectangle 21"/>
          <p:cNvSpPr/>
          <p:nvPr/>
        </p:nvSpPr>
        <p:spPr>
          <a:xfrm>
            <a:off x="6893028" y="7169844"/>
            <a:ext cx="1869423"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Nags Head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Comprehensive Plan</a:t>
            </a:r>
          </a:p>
        </p:txBody>
      </p:sp>
      <p:pic>
        <p:nvPicPr>
          <p:cNvPr id="23" name="Picture 22"/>
          <p:cNvPicPr>
            <a:picLocks noChangeAspect="1"/>
          </p:cNvPicPr>
          <p:nvPr/>
        </p:nvPicPr>
        <p:blipFill>
          <a:blip r:embed="rId4"/>
          <a:stretch>
            <a:fillRect/>
          </a:stretch>
        </p:blipFill>
        <p:spPr>
          <a:xfrm>
            <a:off x="35071969" y="7473931"/>
            <a:ext cx="2552700" cy="1778028"/>
          </a:xfrm>
          <a:prstGeom prst="rect">
            <a:avLst/>
          </a:prstGeom>
          <a:effectLst>
            <a:outerShdw blurRad="50800" dist="63500" dir="8100000" algn="tr" rotWithShape="0">
              <a:prstClr val="black">
                <a:alpha val="40000"/>
              </a:prstClr>
            </a:outerShdw>
          </a:effectLst>
        </p:spPr>
      </p:pic>
      <p:sp>
        <p:nvSpPr>
          <p:cNvPr id="24" name="TextBox 23"/>
          <p:cNvSpPr txBox="1"/>
          <p:nvPr/>
        </p:nvSpPr>
        <p:spPr>
          <a:xfrm>
            <a:off x="10353583" y="11846058"/>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Pre- or Post-Disaster Recovery Plan</a:t>
            </a:r>
          </a:p>
        </p:txBody>
      </p:sp>
      <p:sp>
        <p:nvSpPr>
          <p:cNvPr id="25" name="Rectangle 24"/>
          <p:cNvSpPr/>
          <p:nvPr/>
        </p:nvSpPr>
        <p:spPr>
          <a:xfrm>
            <a:off x="10353583" y="138109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10287912" y="13953013"/>
            <a:ext cx="5916645" cy="624786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Ideally done during ‘blue-sky’ conditions, this type of plan identifies policies, operational strategies, and roles and responsibilities for implementation that will guide decisions that affect long-term recovery and redevelopment of the community after a disaster</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Planning for recovery before a disaster can lead to a faster, more efficient and more equitable recovery, allow a community to ‘build back better’, and provides more local control over the lengthy and complicated recovery process.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687542" y="11846058"/>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Capital Improvements Plan (CIP)</a:t>
            </a:r>
          </a:p>
        </p:txBody>
      </p:sp>
      <p:sp>
        <p:nvSpPr>
          <p:cNvPr id="28" name="Rectangle 27"/>
          <p:cNvSpPr/>
          <p:nvPr/>
        </p:nvSpPr>
        <p:spPr>
          <a:xfrm>
            <a:off x="687542" y="138109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621871" y="13953013"/>
            <a:ext cx="6255071" cy="624786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to 6-year plan identifying capital projects (stormwater, transportation, water supply, and other infrastructure) and forecasting funding.</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a:t>
            </a: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4625" marR="0" lvl="2" indent="0" algn="l" defTabSz="342351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leverage funding to implement hazard mitigation measures that take future conditions into account and provides opportunity to review and consider the impact of proposed improvements on hazard vulnerability (e.g. guide new growth to safer areas); legal question of abandoning or not repairing vulnerable infrastructure post-disaster.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10423662" y="21804101"/>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31" name="Rectangle 30"/>
          <p:cNvSpPr/>
          <p:nvPr/>
        </p:nvSpPr>
        <p:spPr>
          <a:xfrm>
            <a:off x="10423662" y="23768961"/>
            <a:ext cx="8403771" cy="6569355"/>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29303986" y="11728711"/>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Floodplain Management Plan</a:t>
            </a:r>
          </a:p>
        </p:txBody>
      </p:sp>
      <p:sp>
        <p:nvSpPr>
          <p:cNvPr id="34" name="Rectangle 33"/>
          <p:cNvSpPr/>
          <p:nvPr/>
        </p:nvSpPr>
        <p:spPr>
          <a:xfrm>
            <a:off x="29303986" y="13693571"/>
            <a:ext cx="8403771" cy="6639551"/>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29175939" y="13785050"/>
            <a:ext cx="5725498" cy="4401205"/>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localized floodplain management plan that goes beyond a regional hazard mitigation plan to conduct a risk assessment that identifies and profiles flood hazards that pose a risk to the community, assesses community vulnerability to these hazards, and examines the capabilities in place to mitigate them. The flood hazards typically profiled in this type of plan include: </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Climate Change and Sea Level Rise (1-3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ft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Dam/Levee Failure</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Flood: 100-/500-year</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Flood: Stormwater/Localized Flooding</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Hurricane and Tropical Storm</a:t>
            </a:r>
          </a:p>
          <a:p>
            <a:pPr marL="971550" marR="0" lvl="3" indent="-173038"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Stream Bank Erosion </a:t>
            </a:r>
          </a:p>
        </p:txBody>
      </p:sp>
      <p:pic>
        <p:nvPicPr>
          <p:cNvPr id="39" name="Picture 38"/>
          <p:cNvPicPr>
            <a:picLocks noChangeAspect="1"/>
          </p:cNvPicPr>
          <p:nvPr/>
        </p:nvPicPr>
        <p:blipFill>
          <a:blip r:embed="rId5"/>
          <a:stretch>
            <a:fillRect/>
          </a:stretch>
        </p:blipFill>
        <p:spPr>
          <a:xfrm>
            <a:off x="6631941" y="14859256"/>
            <a:ext cx="2343174" cy="1874539"/>
          </a:xfrm>
          <a:prstGeom prst="rect">
            <a:avLst/>
          </a:prstGeom>
          <a:effectLst>
            <a:outerShdw blurRad="50800" dist="63500" dir="8100000" algn="tr" rotWithShape="0">
              <a:prstClr val="black">
                <a:alpha val="40000"/>
              </a:prstClr>
            </a:outerShdw>
          </a:effectLst>
        </p:spPr>
      </p:pic>
      <p:sp>
        <p:nvSpPr>
          <p:cNvPr id="40" name="TextBox 39"/>
          <p:cNvSpPr txBox="1"/>
          <p:nvPr/>
        </p:nvSpPr>
        <p:spPr>
          <a:xfrm>
            <a:off x="19943553" y="21732316"/>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Economic </a:t>
            </a: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Development or Waterfront Master </a:t>
            </a: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Plan</a:t>
            </a:r>
          </a:p>
        </p:txBody>
      </p:sp>
      <p:sp>
        <p:nvSpPr>
          <p:cNvPr id="41" name="Rectangle 40"/>
          <p:cNvSpPr/>
          <p:nvPr/>
        </p:nvSpPr>
        <p:spPr>
          <a:xfrm>
            <a:off x="19955788" y="23671308"/>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19878597" y="23758899"/>
            <a:ext cx="8480962" cy="341632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Economic prosperity and opportunities are key to building a community’s resilience to disruptions caused by major events or slow-onset stressors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Ensuring that goals, policies, and incentives used for economic development purposes are aligned and do not conflict entirely with hazard mitigation or disaster recovery activities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Strategic placement, relocation, reinvestment, and infrastructure retrofits of key assets can help achieve multiple resilience goals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p:cNvSpPr txBox="1"/>
          <p:nvPr/>
        </p:nvSpPr>
        <p:spPr>
          <a:xfrm>
            <a:off x="29403582" y="21800858"/>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Stormwater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Master Plan</a:t>
            </a:r>
          </a:p>
        </p:txBody>
      </p:sp>
      <p:sp>
        <p:nvSpPr>
          <p:cNvPr id="44" name="Rectangle 43"/>
          <p:cNvSpPr/>
          <p:nvPr/>
        </p:nvSpPr>
        <p:spPr>
          <a:xfrm>
            <a:off x="29403582" y="237657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29337911" y="23741765"/>
            <a:ext cx="8469442" cy="341632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long-term strategy to reduce flood damages and water quality issues associated with outdated or inadequate stormwater drainage systems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unless an MS4 community</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increasing extreme rainfall events, higher sea levels, and storms put stress on stormwater infrastructure built before there was a clear picture of flood risks. New investments should try to take into account these factors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p:cNvSpPr txBox="1"/>
          <p:nvPr/>
        </p:nvSpPr>
        <p:spPr>
          <a:xfrm>
            <a:off x="681584" y="21732316"/>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47" name="Rectangle 46"/>
          <p:cNvSpPr/>
          <p:nvPr/>
        </p:nvSpPr>
        <p:spPr>
          <a:xfrm>
            <a:off x="681584" y="23697177"/>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p:cNvPicPr>
            <a:picLocks noChangeAspect="1"/>
          </p:cNvPicPr>
          <p:nvPr/>
        </p:nvPicPr>
        <p:blipFill>
          <a:blip r:embed="rId6"/>
          <a:stretch>
            <a:fillRect/>
          </a:stretch>
        </p:blipFill>
        <p:spPr>
          <a:xfrm>
            <a:off x="16424690" y="5809029"/>
            <a:ext cx="2102980" cy="2632738"/>
          </a:xfrm>
          <a:prstGeom prst="rect">
            <a:avLst/>
          </a:prstGeom>
          <a:effectLst>
            <a:outerShdw blurRad="50800" dist="63500" dir="8100000" algn="tr" rotWithShape="0">
              <a:prstClr val="black">
                <a:alpha val="40000"/>
              </a:prstClr>
            </a:outerShdw>
          </a:effectLst>
        </p:spPr>
      </p:pic>
      <p:sp>
        <p:nvSpPr>
          <p:cNvPr id="50" name="Rectangle 49"/>
          <p:cNvSpPr/>
          <p:nvPr/>
        </p:nvSpPr>
        <p:spPr>
          <a:xfrm>
            <a:off x="16250343" y="8667184"/>
            <a:ext cx="2493823"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Cumberland-Hoke Regional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Hazard Mitigation Plan</a:t>
            </a:r>
          </a:p>
        </p:txBody>
      </p:sp>
      <p:pic>
        <p:nvPicPr>
          <p:cNvPr id="3" name="Picture 2"/>
          <p:cNvPicPr>
            <a:picLocks noChangeAspect="1"/>
          </p:cNvPicPr>
          <p:nvPr/>
        </p:nvPicPr>
        <p:blipFill>
          <a:blip r:embed="rId7"/>
          <a:stretch>
            <a:fillRect/>
          </a:stretch>
        </p:blipFill>
        <p:spPr>
          <a:xfrm>
            <a:off x="16330304" y="14244270"/>
            <a:ext cx="2056667" cy="2396411"/>
          </a:xfrm>
          <a:prstGeom prst="rect">
            <a:avLst/>
          </a:prstGeom>
          <a:effectLst>
            <a:outerShdw blurRad="50800" dist="63500" dir="8100000" algn="tr" rotWithShape="0">
              <a:prstClr val="black">
                <a:alpha val="40000"/>
              </a:prstClr>
            </a:outerShdw>
          </a:effectLst>
        </p:spPr>
      </p:pic>
      <p:pic>
        <p:nvPicPr>
          <p:cNvPr id="10" name="Picture 9"/>
          <p:cNvPicPr>
            <a:picLocks noChangeAspect="1"/>
          </p:cNvPicPr>
          <p:nvPr/>
        </p:nvPicPr>
        <p:blipFill>
          <a:blip r:embed="rId8"/>
          <a:stretch>
            <a:fillRect/>
          </a:stretch>
        </p:blipFill>
        <p:spPr>
          <a:xfrm>
            <a:off x="16303715" y="17180154"/>
            <a:ext cx="1962281" cy="2520107"/>
          </a:xfrm>
          <a:prstGeom prst="rect">
            <a:avLst/>
          </a:prstGeom>
          <a:effectLst>
            <a:outerShdw blurRad="50800" dist="63500" dir="8100000" algn="tr" rotWithShape="0">
              <a:prstClr val="black">
                <a:alpha val="40000"/>
              </a:prstClr>
            </a:outerShdw>
          </a:effectLst>
        </p:spPr>
      </p:pic>
      <p:sp>
        <p:nvSpPr>
          <p:cNvPr id="51" name="Rectangle 50"/>
          <p:cNvSpPr/>
          <p:nvPr/>
        </p:nvSpPr>
        <p:spPr>
          <a:xfrm>
            <a:off x="16451583" y="16629340"/>
            <a:ext cx="1666546"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City of Lumberton</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Recovery Plan</a:t>
            </a:r>
          </a:p>
        </p:txBody>
      </p:sp>
      <p:sp>
        <p:nvSpPr>
          <p:cNvPr id="52" name="Rectangle 51"/>
          <p:cNvSpPr/>
          <p:nvPr/>
        </p:nvSpPr>
        <p:spPr>
          <a:xfrm>
            <a:off x="16213178" y="19681251"/>
            <a:ext cx="2535566"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Brunswick-Glynn County, GA</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DRRP</a:t>
            </a:r>
          </a:p>
        </p:txBody>
      </p:sp>
      <p:grpSp>
        <p:nvGrpSpPr>
          <p:cNvPr id="65" name="Group 64"/>
          <p:cNvGrpSpPr/>
          <p:nvPr/>
        </p:nvGrpSpPr>
        <p:grpSpPr>
          <a:xfrm>
            <a:off x="19740647" y="11713812"/>
            <a:ext cx="8580045" cy="8487065"/>
            <a:chOff x="10177309" y="21800858"/>
            <a:chExt cx="8580045" cy="8487065"/>
          </a:xfrm>
        </p:grpSpPr>
        <p:sp>
          <p:nvSpPr>
            <p:cNvPr id="36" name="TextBox 35"/>
            <p:cNvSpPr txBox="1"/>
            <p:nvPr/>
          </p:nvSpPr>
          <p:spPr>
            <a:xfrm>
              <a:off x="10340395" y="21800858"/>
              <a:ext cx="8403771" cy="1938992"/>
            </a:xfrm>
            <a:prstGeom prst="rect">
              <a:avLst/>
            </a:prstGeom>
            <a:solidFill>
              <a:schemeClr val="accent1">
                <a:lumMod val="20000"/>
                <a:lumOff val="8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Watershed Restoration Plan</a:t>
              </a:r>
            </a:p>
          </p:txBody>
        </p:sp>
        <p:sp>
          <p:nvSpPr>
            <p:cNvPr id="37" name="Rectangle 36"/>
            <p:cNvSpPr/>
            <p:nvPr/>
          </p:nvSpPr>
          <p:spPr>
            <a:xfrm>
              <a:off x="10353583" y="237657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10177309" y="23765719"/>
              <a:ext cx="6255071" cy="6370975"/>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aims to identify causes of impairment and pollutant sources, necessary nutrient load reduction levels and management measures and other components to increase favorable water quality and quantity outcomes that support a healthy environment and economy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Requirement: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Yes, to be eligible for 319(h) grant funding </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Resilience Connection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maintaining and restoring the natural functions of watersheds and their floodplains can reduce flood risks and, enhance natural habitat and protect a variety of economic interests (aquaculture, beaches, etc.)</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9"/>
            <a:stretch>
              <a:fillRect/>
            </a:stretch>
          </p:blipFill>
          <p:spPr>
            <a:xfrm>
              <a:off x="16250343" y="25110831"/>
              <a:ext cx="2272616" cy="2589453"/>
            </a:xfrm>
            <a:prstGeom prst="rect">
              <a:avLst/>
            </a:prstGeom>
            <a:effectLst>
              <a:outerShdw blurRad="50800" dist="63500" dir="8100000" algn="tr" rotWithShape="0">
                <a:prstClr val="black">
                  <a:alpha val="40000"/>
                </a:prstClr>
              </a:outerShdw>
            </a:effectLst>
          </p:spPr>
        </p:pic>
        <p:sp>
          <p:nvSpPr>
            <p:cNvPr id="53" name="Rectangle 52"/>
            <p:cNvSpPr/>
            <p:nvPr/>
          </p:nvSpPr>
          <p:spPr>
            <a:xfrm>
              <a:off x="16360946" y="27868247"/>
              <a:ext cx="2212849" cy="830997"/>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Mattamuskeet Drainage</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Association Watershed</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Restoration Plan</a:t>
              </a:r>
            </a:p>
          </p:txBody>
        </p:sp>
      </p:grpSp>
      <p:pic>
        <p:nvPicPr>
          <p:cNvPr id="54" name="Picture 53"/>
          <p:cNvPicPr>
            <a:picLocks noChangeAspect="1"/>
          </p:cNvPicPr>
          <p:nvPr/>
        </p:nvPicPr>
        <p:blipFill>
          <a:blip r:embed="rId10"/>
          <a:stretch>
            <a:fillRect/>
          </a:stretch>
        </p:blipFill>
        <p:spPr>
          <a:xfrm>
            <a:off x="29505261" y="27520914"/>
            <a:ext cx="3274228" cy="1931141"/>
          </a:xfrm>
          <a:prstGeom prst="rect">
            <a:avLst/>
          </a:prstGeom>
          <a:effectLst>
            <a:outerShdw blurRad="50800" dist="38100" dir="8100000" algn="tr" rotWithShape="0">
              <a:prstClr val="black">
                <a:alpha val="40000"/>
              </a:prstClr>
            </a:outerShdw>
          </a:effectLst>
        </p:spPr>
      </p:pic>
      <p:sp>
        <p:nvSpPr>
          <p:cNvPr id="56" name="Rectangle 55"/>
          <p:cNvSpPr/>
          <p:nvPr/>
        </p:nvSpPr>
        <p:spPr>
          <a:xfrm>
            <a:off x="29628646" y="29561054"/>
            <a:ext cx="3041537"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Town of Nags Head Stormwater </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Master Planning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WithersRavanel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p:cNvPicPr>
            <a:picLocks noChangeAspect="1"/>
          </p:cNvPicPr>
          <p:nvPr/>
        </p:nvPicPr>
        <p:blipFill>
          <a:blip r:embed="rId11"/>
          <a:stretch>
            <a:fillRect/>
          </a:stretch>
        </p:blipFill>
        <p:spPr>
          <a:xfrm>
            <a:off x="35074860" y="14079982"/>
            <a:ext cx="2459473" cy="3184894"/>
          </a:xfrm>
          <a:prstGeom prst="rect">
            <a:avLst/>
          </a:prstGeom>
        </p:spPr>
      </p:pic>
      <p:pic>
        <p:nvPicPr>
          <p:cNvPr id="57" name="Picture 56"/>
          <p:cNvPicPr>
            <a:picLocks noChangeAspect="1"/>
          </p:cNvPicPr>
          <p:nvPr/>
        </p:nvPicPr>
        <p:blipFill>
          <a:blip r:embed="rId12"/>
          <a:stretch>
            <a:fillRect/>
          </a:stretch>
        </p:blipFill>
        <p:spPr>
          <a:xfrm>
            <a:off x="34168465" y="17894504"/>
            <a:ext cx="3368641" cy="2190057"/>
          </a:xfrm>
          <a:prstGeom prst="rect">
            <a:avLst/>
          </a:prstGeom>
        </p:spPr>
      </p:pic>
      <p:sp>
        <p:nvSpPr>
          <p:cNvPr id="58" name="Rectangle 57"/>
          <p:cNvSpPr/>
          <p:nvPr/>
        </p:nvSpPr>
        <p:spPr>
          <a:xfrm>
            <a:off x="34429092" y="17296794"/>
            <a:ext cx="3226782"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Town of Morehead City</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Floodplain Management Plan (2017)</a:t>
            </a:r>
          </a:p>
        </p:txBody>
      </p:sp>
      <p:sp>
        <p:nvSpPr>
          <p:cNvPr id="59" name="Rectangle 58"/>
          <p:cNvSpPr/>
          <p:nvPr/>
        </p:nvSpPr>
        <p:spPr>
          <a:xfrm>
            <a:off x="29335139" y="18045291"/>
            <a:ext cx="4659903" cy="2246769"/>
          </a:xfrm>
          <a:prstGeom prst="rect">
            <a:avLst/>
          </a:prstGeom>
        </p:spPr>
        <p:txBody>
          <a:bodyPr wrap="square">
            <a:spAutoFit/>
          </a:bodyPr>
          <a:lstStyle/>
          <a:p>
            <a:pPr marL="342900"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Results and recommendations from this type of effort should account for future conditions (more extreme rainfall events, higher sea levels &amp; storm surge, etc.) and inform updates to other plans and ordinances guiding development or investment.</a:t>
            </a:r>
          </a:p>
        </p:txBody>
      </p:sp>
      <p:sp>
        <p:nvSpPr>
          <p:cNvPr id="60" name="Rectangle 59"/>
          <p:cNvSpPr/>
          <p:nvPr/>
        </p:nvSpPr>
        <p:spPr>
          <a:xfrm>
            <a:off x="6998127" y="16824135"/>
            <a:ext cx="1733873"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City of Wilmington</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CIP Map</a:t>
            </a:r>
          </a:p>
        </p:txBody>
      </p:sp>
      <p:sp>
        <p:nvSpPr>
          <p:cNvPr id="62" name="Rectangle 61"/>
          <p:cNvSpPr/>
          <p:nvPr/>
        </p:nvSpPr>
        <p:spPr>
          <a:xfrm>
            <a:off x="33796703" y="29632101"/>
            <a:ext cx="3370602"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Adapting Stormwater Management to</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Coastal Flooding (NOAA tool)</a:t>
            </a:r>
          </a:p>
        </p:txBody>
      </p:sp>
      <p:pic>
        <p:nvPicPr>
          <p:cNvPr id="63" name="Picture 62"/>
          <p:cNvPicPr>
            <a:picLocks noChangeAspect="1"/>
          </p:cNvPicPr>
          <p:nvPr/>
        </p:nvPicPr>
        <p:blipFill>
          <a:blip r:embed="rId13"/>
          <a:stretch>
            <a:fillRect/>
          </a:stretch>
        </p:blipFill>
        <p:spPr>
          <a:xfrm>
            <a:off x="32871076" y="26708100"/>
            <a:ext cx="4756483" cy="2852954"/>
          </a:xfrm>
          <a:prstGeom prst="rect">
            <a:avLst/>
          </a:prstGeom>
          <a:effectLst>
            <a:outerShdw blurRad="50800" dist="38100" dir="8100000" algn="tr" rotWithShape="0">
              <a:prstClr val="black">
                <a:alpha val="40000"/>
              </a:prstClr>
            </a:outerShdw>
          </a:effectLst>
        </p:spPr>
      </p:pic>
      <p:pic>
        <p:nvPicPr>
          <p:cNvPr id="61" name="Picture 60">
            <a:extLst>
              <a:ext uri="{FF2B5EF4-FFF2-40B4-BE49-F238E27FC236}">
                <a16:creationId xmlns:a16="http://schemas.microsoft.com/office/drawing/2014/main" id="{3E9D8E43-CE50-46AE-BE73-FCF6995880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8205" y="7438736"/>
            <a:ext cx="2598217" cy="1948663"/>
          </a:xfrm>
          <a:prstGeom prst="rect">
            <a:avLst/>
          </a:prstGeom>
          <a:effectLst>
            <a:outerShdw blurRad="50800" dist="38100" dir="8100000" algn="tr" rotWithShape="0">
              <a:prstClr val="black">
                <a:alpha val="40000"/>
              </a:prstClr>
            </a:outerShdw>
          </a:effectLst>
        </p:spPr>
      </p:pic>
      <p:sp>
        <p:nvSpPr>
          <p:cNvPr id="64" name="Rectangle 63">
            <a:extLst>
              <a:ext uri="{FF2B5EF4-FFF2-40B4-BE49-F238E27FC236}">
                <a16:creationId xmlns:a16="http://schemas.microsoft.com/office/drawing/2014/main" id="{56F157A6-5B3D-472D-A04C-F3B1782320D4}"/>
              </a:ext>
            </a:extLst>
          </p:cNvPr>
          <p:cNvSpPr/>
          <p:nvPr/>
        </p:nvSpPr>
        <p:spPr>
          <a:xfrm>
            <a:off x="25443155" y="9533304"/>
            <a:ext cx="2771192" cy="1077218"/>
          </a:xfrm>
          <a:prstGeom prst="rect">
            <a:avLst/>
          </a:prstGeom>
        </p:spPr>
        <p:txBody>
          <a:bodyPr wrap="squar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Durham County’s program protects water quality, habitat, passive recreation, and preserves farmland</a:t>
            </a:r>
          </a:p>
        </p:txBody>
      </p:sp>
      <p:sp>
        <p:nvSpPr>
          <p:cNvPr id="67" name="TextBox 66"/>
          <p:cNvSpPr txBox="1"/>
          <p:nvPr/>
        </p:nvSpPr>
        <p:spPr>
          <a:xfrm>
            <a:off x="0" y="30762679"/>
            <a:ext cx="38404800" cy="1754326"/>
          </a:xfrm>
          <a:prstGeom prst="rect">
            <a:avLst/>
          </a:prstGeom>
          <a:solidFill>
            <a:srgbClr val="FFFF00"/>
          </a:solidFill>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A successful approach to resilience depends on incorporating </a:t>
            </a:r>
            <a:r>
              <a:rPr kumimoji="0" lang="en-US" sz="5400" b="1" i="1" u="sng"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future</a:t>
            </a:r>
            <a:r>
              <a:rPr kumimoji="0" lang="en-US" sz="54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 conditions/scenarios as well as </a:t>
            </a:r>
            <a:r>
              <a:rPr kumimoji="0" lang="en-US" sz="5400" b="1" i="1" u="sng"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integrating across plans</a:t>
            </a:r>
            <a:r>
              <a:rPr kumimoji="0" lang="en-US" sz="54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 where feasible to maximize </a:t>
            </a:r>
            <a:r>
              <a:rPr kumimoji="0" lang="en-US" sz="5400" b="1" i="1" u="sng"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co-beneficial</a:t>
            </a:r>
            <a:r>
              <a:rPr kumimoji="0" lang="en-US" sz="5400" b="1"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 policies/actions and staff capacity and minimize conflicting actions.</a:t>
            </a:r>
            <a:endParaRPr kumimoji="0" lang="en-US" sz="54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68" name="Rectangle 67"/>
          <p:cNvSpPr/>
          <p:nvPr/>
        </p:nvSpPr>
        <p:spPr>
          <a:xfrm>
            <a:off x="10451554" y="23916226"/>
            <a:ext cx="8198290" cy="1200329"/>
          </a:xfrm>
          <a:prstGeom prst="rect">
            <a:avLst/>
          </a:prstGeom>
        </p:spPr>
        <p:txBody>
          <a:bodyPr wrap="square">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p:cNvSpPr/>
          <p:nvPr/>
        </p:nvSpPr>
        <p:spPr>
          <a:xfrm>
            <a:off x="728811" y="23811074"/>
            <a:ext cx="8198290" cy="1200329"/>
          </a:xfrm>
          <a:prstGeom prst="rect">
            <a:avLst/>
          </a:prstGeom>
        </p:spPr>
        <p:txBody>
          <a:bodyPr wrap="square">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0" name="Picture 6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813681" y="4308269"/>
            <a:ext cx="2177587" cy="2705629"/>
          </a:xfrm>
          <a:prstGeom prst="rect">
            <a:avLst/>
          </a:prstGeom>
          <a:effectLst>
            <a:outerShdw blurRad="50800" dist="38100" dir="8100000" algn="tr" rotWithShape="0">
              <a:prstClr val="black">
                <a:alpha val="40000"/>
              </a:prstClr>
            </a:outerShdw>
          </a:effectLst>
        </p:spPr>
      </p:pic>
      <p:sp>
        <p:nvSpPr>
          <p:cNvPr id="71" name="Rectangle 70">
            <a:extLst>
              <a:ext uri="{FF2B5EF4-FFF2-40B4-BE49-F238E27FC236}">
                <a16:creationId xmlns:a16="http://schemas.microsoft.com/office/drawing/2014/main" id="{56F157A6-5B3D-472D-A04C-F3B1782320D4}"/>
              </a:ext>
            </a:extLst>
          </p:cNvPr>
          <p:cNvSpPr/>
          <p:nvPr/>
        </p:nvSpPr>
        <p:spPr>
          <a:xfrm>
            <a:off x="25443155" y="7018636"/>
            <a:ext cx="2771192" cy="338554"/>
          </a:xfrm>
          <a:prstGeom prst="rect">
            <a:avLst/>
          </a:prstGeom>
        </p:spPr>
        <p:txBody>
          <a:bodyPr wrap="squar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Currituck County &amp; Va. Beach</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3" name="Picture 72"/>
          <p:cNvPicPr>
            <a:picLocks noChangeAspect="1"/>
          </p:cNvPicPr>
          <p:nvPr/>
        </p:nvPicPr>
        <p:blipFill>
          <a:blip r:embed="rId16"/>
          <a:stretch>
            <a:fillRect/>
          </a:stretch>
        </p:blipFill>
        <p:spPr>
          <a:xfrm>
            <a:off x="20382933" y="27175219"/>
            <a:ext cx="3481853" cy="2462045"/>
          </a:xfrm>
          <a:prstGeom prst="rect">
            <a:avLst/>
          </a:prstGeom>
          <a:effectLst>
            <a:outerShdw blurRad="50800" dist="38100" dir="8100000" algn="tr" rotWithShape="0">
              <a:prstClr val="black">
                <a:alpha val="40000"/>
              </a:prstClr>
            </a:outerShdw>
          </a:effectLst>
        </p:spPr>
      </p:pic>
      <p:pic>
        <p:nvPicPr>
          <p:cNvPr id="74" name="Picture 73"/>
          <p:cNvPicPr>
            <a:picLocks noChangeAspect="1"/>
          </p:cNvPicPr>
          <p:nvPr/>
        </p:nvPicPr>
        <p:blipFill>
          <a:blip r:embed="rId17"/>
          <a:stretch>
            <a:fillRect/>
          </a:stretch>
        </p:blipFill>
        <p:spPr>
          <a:xfrm>
            <a:off x="25303437" y="27040830"/>
            <a:ext cx="2850654" cy="2140923"/>
          </a:xfrm>
          <a:prstGeom prst="rect">
            <a:avLst/>
          </a:prstGeom>
          <a:effectLst>
            <a:outerShdw blurRad="50800" dist="38100" dir="8100000" algn="tr" rotWithShape="0">
              <a:prstClr val="black">
                <a:alpha val="40000"/>
              </a:prstClr>
            </a:outerShdw>
          </a:effectLst>
        </p:spPr>
      </p:pic>
      <p:pic>
        <p:nvPicPr>
          <p:cNvPr id="72" name="Picture 71"/>
          <p:cNvPicPr>
            <a:picLocks noChangeAspect="1"/>
          </p:cNvPicPr>
          <p:nvPr/>
        </p:nvPicPr>
        <p:blipFill>
          <a:blip r:embed="rId18"/>
          <a:stretch>
            <a:fillRect/>
          </a:stretch>
        </p:blipFill>
        <p:spPr>
          <a:xfrm>
            <a:off x="24222409" y="27553750"/>
            <a:ext cx="1499853" cy="1956227"/>
          </a:xfrm>
          <a:prstGeom prst="rect">
            <a:avLst/>
          </a:prstGeom>
          <a:effectLst>
            <a:outerShdw blurRad="50800" dist="38100" dir="8100000" algn="tr" rotWithShape="0">
              <a:prstClr val="black">
                <a:alpha val="40000"/>
              </a:prstClr>
            </a:outerShdw>
          </a:effectLst>
        </p:spPr>
      </p:pic>
      <p:sp>
        <p:nvSpPr>
          <p:cNvPr id="75" name="Rectangle 74"/>
          <p:cNvSpPr/>
          <p:nvPr/>
        </p:nvSpPr>
        <p:spPr>
          <a:xfrm>
            <a:off x="20394922" y="29600933"/>
            <a:ext cx="3324179"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Elizabeth City Waterfront Master Plan</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(Moffat and Nichol)</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Rectangle 75"/>
          <p:cNvSpPr/>
          <p:nvPr/>
        </p:nvSpPr>
        <p:spPr>
          <a:xfrm>
            <a:off x="23903367" y="29574842"/>
            <a:ext cx="4310795" cy="584775"/>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Elizabeth City Charles Creek Flood Mitigation Plan</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(Moffat and Nichol)</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303983" y="23513997"/>
            <a:ext cx="8403771" cy="6522204"/>
          </a:xfrm>
          <a:prstGeom prst="rect">
            <a:avLst/>
          </a:prstGeom>
          <a:solidFill>
            <a:schemeClr val="bg1"/>
          </a:solidFill>
          <a:ln w="76200">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0"/>
            <a:ext cx="38404800" cy="1569660"/>
          </a:xfrm>
          <a:prstGeom prst="rect">
            <a:avLst/>
          </a:prstGeom>
          <a:solidFill>
            <a:schemeClr val="accent2"/>
          </a:solidFill>
        </p:spPr>
        <p:txBody>
          <a:bodyPr wrap="square" rtlCol="0">
            <a:spAutoFit/>
          </a:bodyPr>
          <a:lstStyle/>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Education,  Awareness, &amp; Incentive Programs  	      </a:t>
            </a:r>
            <a:r>
              <a:rPr kumimoji="0" lang="en-US" sz="9600" b="0"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rPr>
              <a:t>Resiliency Tools</a:t>
            </a:r>
          </a:p>
        </p:txBody>
      </p:sp>
      <p:sp>
        <p:nvSpPr>
          <p:cNvPr id="2" name="TextBox 1"/>
          <p:cNvSpPr txBox="1"/>
          <p:nvPr/>
        </p:nvSpPr>
        <p:spPr>
          <a:xfrm>
            <a:off x="29303984" y="21549136"/>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CRS Program for Public Information (PPI)</a:t>
            </a:r>
          </a:p>
        </p:txBody>
      </p:sp>
      <p:sp>
        <p:nvSpPr>
          <p:cNvPr id="7" name="TextBox 6"/>
          <p:cNvSpPr txBox="1"/>
          <p:nvPr/>
        </p:nvSpPr>
        <p:spPr>
          <a:xfrm>
            <a:off x="29390340" y="23727450"/>
            <a:ext cx="8247195" cy="4524315"/>
          </a:xfrm>
          <a:prstGeom prst="rect">
            <a:avLst/>
          </a:prstGeom>
          <a:noFill/>
        </p:spPr>
        <p:txBody>
          <a:bodyPr wrap="square" rtlCol="0">
            <a:spAutoFit/>
          </a:bodyPr>
          <a:lstStyle/>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National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 Insurance Community Rating System offers credit to communities that establish a Program for Public Information (PPI). Points are available for public information related to hazard disclosure, flood protection information and assistance, open space preservation, and drainage system maintenance </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PPI is an ongoing local effort to identify, prepare, implement, and monitor a range of public information activities on hazard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awareness</a:t>
            </a: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PPIs can be done by a single jurisdiction</a:t>
            </a:r>
          </a:p>
          <a:p>
            <a:pPr marL="0" marR="0" lvl="0" indent="0" algn="l" defTabSz="342351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or be done at a regional scale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Examples: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City of Biloxi, Mississippi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730688" y="2192788"/>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Digitizing Community Knowledge of Hazards</a:t>
            </a:r>
          </a:p>
        </p:txBody>
      </p:sp>
      <p:sp>
        <p:nvSpPr>
          <p:cNvPr id="13" name="Rectangle 12"/>
          <p:cNvSpPr/>
          <p:nvPr/>
        </p:nvSpPr>
        <p:spPr>
          <a:xfrm>
            <a:off x="730447" y="4112054"/>
            <a:ext cx="8413553" cy="6708346"/>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658711" y="4316317"/>
            <a:ext cx="8495394" cy="3046988"/>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It’s crucial to supplement hazard risk maps and models along with the knowledge of residents get the ‘complete picture’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asset mapping exercises help identify chronic problem areas or ‘hot spots’ for poor or inadequate drainage as well as give insight into various flood depth history</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Used to ‘ground-truth’ risk for updates to hazard mitigation plans, flood map updates, comprehensive plans, stormwater master plans and parks and recreational strategies</a:t>
            </a:r>
          </a:p>
        </p:txBody>
      </p:sp>
      <p:sp>
        <p:nvSpPr>
          <p:cNvPr id="15" name="TextBox 14"/>
          <p:cNvSpPr txBox="1"/>
          <p:nvPr/>
        </p:nvSpPr>
        <p:spPr>
          <a:xfrm>
            <a:off x="19811813" y="2201315"/>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NWS ‘</a:t>
            </a:r>
            <a:r>
              <a:rPr kumimoji="0" lang="en-US" sz="60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StormReady</a:t>
            </a: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Community Status</a:t>
            </a:r>
          </a:p>
        </p:txBody>
      </p:sp>
      <p:sp>
        <p:nvSpPr>
          <p:cNvPr id="16" name="Rectangle 15"/>
          <p:cNvSpPr/>
          <p:nvPr/>
        </p:nvSpPr>
        <p:spPr>
          <a:xfrm>
            <a:off x="19818528" y="4166176"/>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9873182" y="4308270"/>
            <a:ext cx="8181009" cy="2246769"/>
          </a:xfrm>
          <a:prstGeom prst="rect">
            <a:avLst/>
          </a:prstGeom>
          <a:noFill/>
        </p:spPr>
        <p:txBody>
          <a:bodyPr wrap="square" rtlCol="0">
            <a:spAutoFit/>
          </a:bodyPr>
          <a:lstStyle/>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StormReady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uses a grassroots approach to help communities develop plans to handle all types of extreme weather—from tornadoes to winter storms. The program encourages communities to take a new, proactive approach to improving local hazardous weather operations by providing emergency managers with clear-cut guidelines on how to improve their hazardous weather operations. Applying is easy. To be officially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StormReady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community must:</a:t>
            </a:r>
          </a:p>
        </p:txBody>
      </p:sp>
      <p:grpSp>
        <p:nvGrpSpPr>
          <p:cNvPr id="57" name="Group 56"/>
          <p:cNvGrpSpPr/>
          <p:nvPr/>
        </p:nvGrpSpPr>
        <p:grpSpPr>
          <a:xfrm>
            <a:off x="10423648" y="21704165"/>
            <a:ext cx="8469442" cy="8332036"/>
            <a:chOff x="10287912" y="12001087"/>
            <a:chExt cx="8469442" cy="8332036"/>
          </a:xfrm>
        </p:grpSpPr>
        <p:sp>
          <p:nvSpPr>
            <p:cNvPr id="24" name="TextBox 23"/>
            <p:cNvSpPr txBox="1"/>
            <p:nvPr/>
          </p:nvSpPr>
          <p:spPr>
            <a:xfrm>
              <a:off x="10353583" y="12001087"/>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25" name="Rectangle 24"/>
            <p:cNvSpPr/>
            <p:nvPr/>
          </p:nvSpPr>
          <p:spPr>
            <a:xfrm>
              <a:off x="10353583" y="138109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10287912" y="13953013"/>
              <a:ext cx="6255071" cy="40011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6" name="Group 45"/>
          <p:cNvGrpSpPr/>
          <p:nvPr/>
        </p:nvGrpSpPr>
        <p:grpSpPr>
          <a:xfrm>
            <a:off x="548559" y="21792217"/>
            <a:ext cx="8403771" cy="8487065"/>
            <a:chOff x="687542" y="11988152"/>
            <a:chExt cx="8403771" cy="8487065"/>
          </a:xfrm>
        </p:grpSpPr>
        <p:sp>
          <p:nvSpPr>
            <p:cNvPr id="27" name="TextBox 26"/>
            <p:cNvSpPr txBox="1"/>
            <p:nvPr/>
          </p:nvSpPr>
          <p:spPr>
            <a:xfrm>
              <a:off x="687542" y="11988152"/>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Insert Sticky Note Below</a:t>
              </a:r>
            </a:p>
          </p:txBody>
        </p:sp>
        <p:sp>
          <p:nvSpPr>
            <p:cNvPr id="28" name="Rectangle 27"/>
            <p:cNvSpPr/>
            <p:nvPr/>
          </p:nvSpPr>
          <p:spPr>
            <a:xfrm>
              <a:off x="687542" y="13953013"/>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p:cNvGrpSpPr/>
          <p:nvPr/>
        </p:nvGrpSpPr>
        <p:grpSpPr>
          <a:xfrm>
            <a:off x="19925996" y="21678296"/>
            <a:ext cx="8414490" cy="8357905"/>
            <a:chOff x="19807808" y="11975218"/>
            <a:chExt cx="8414490" cy="8357905"/>
          </a:xfrm>
        </p:grpSpPr>
        <p:sp>
          <p:nvSpPr>
            <p:cNvPr id="30" name="TextBox 29"/>
            <p:cNvSpPr txBox="1"/>
            <p:nvPr/>
          </p:nvSpPr>
          <p:spPr>
            <a:xfrm>
              <a:off x="19818527" y="11975218"/>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Other Examples?</a:t>
              </a:r>
            </a:p>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mn-cs"/>
                </a:rPr>
                <a:t>Insert Sticky Note Below</a:t>
              </a: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1" name="Rectangle 30"/>
            <p:cNvSpPr/>
            <p:nvPr/>
          </p:nvSpPr>
          <p:spPr>
            <a:xfrm>
              <a:off x="19807808" y="13810919"/>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19953953" y="14007839"/>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TextBox 32"/>
          <p:cNvSpPr txBox="1"/>
          <p:nvPr/>
        </p:nvSpPr>
        <p:spPr>
          <a:xfrm>
            <a:off x="29303985" y="11880178"/>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FEMA Community Rating System (CRS)</a:t>
            </a:r>
          </a:p>
        </p:txBody>
      </p:sp>
      <p:sp>
        <p:nvSpPr>
          <p:cNvPr id="34" name="Rectangle 33"/>
          <p:cNvSpPr/>
          <p:nvPr/>
        </p:nvSpPr>
        <p:spPr>
          <a:xfrm>
            <a:off x="29303985" y="13792491"/>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29137151" y="13763304"/>
            <a:ext cx="8570605" cy="415498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FEMA’s CRS is a voluntary point-based program that encourages communities to earn a discount on flood insurance premiums for actions that contribute to their flood risk reduction. See CRS Manual and CRS Green Guide.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Serves as one potential measure for a community’s resilience</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Activity 420 - Open Space Preservation (OSP) is most often the highest point-getter – partners at The Nature Conservancy can help identify these areas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N.C.’s coastal region has an OBX CRS Users group and Southeast CRS Users group that meet to learn from and help each other find ways to get the most points possible</a:t>
            </a:r>
          </a:p>
        </p:txBody>
      </p:sp>
      <p:sp>
        <p:nvSpPr>
          <p:cNvPr id="42" name="TextBox 41"/>
          <p:cNvSpPr txBox="1"/>
          <p:nvPr/>
        </p:nvSpPr>
        <p:spPr>
          <a:xfrm>
            <a:off x="29303984" y="2241642"/>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Flood Risk and Flood Insurance Outreach</a:t>
            </a:r>
          </a:p>
        </p:txBody>
      </p:sp>
      <p:sp>
        <p:nvSpPr>
          <p:cNvPr id="43" name="Rectangle 42"/>
          <p:cNvSpPr/>
          <p:nvPr/>
        </p:nvSpPr>
        <p:spPr>
          <a:xfrm>
            <a:off x="29303984" y="4180634"/>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29238315" y="4196857"/>
            <a:ext cx="6255071" cy="224676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Making Flood insurance more accessible and affordable is one of the most effective resilience measures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Coordinated outreach campaigns done at a multi-jurisdictional level (e.g. Dare County) can lead to more effective messaging and lead to greater action</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p:cNvSpPr txBox="1"/>
          <p:nvPr/>
        </p:nvSpPr>
        <p:spPr>
          <a:xfrm>
            <a:off x="10388799" y="2188747"/>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Staff Training &amp; Professional Development</a:t>
            </a:r>
          </a:p>
        </p:txBody>
      </p:sp>
      <p:sp>
        <p:nvSpPr>
          <p:cNvPr id="48" name="Rectangle 47"/>
          <p:cNvSpPr/>
          <p:nvPr/>
        </p:nvSpPr>
        <p:spPr>
          <a:xfrm>
            <a:off x="10386910" y="4115153"/>
            <a:ext cx="8415602" cy="6646763"/>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9763323" y="6216066"/>
            <a:ext cx="3091451" cy="3973523"/>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3"/>
          <a:stretch>
            <a:fillRect/>
          </a:stretch>
        </p:blipFill>
        <p:spPr>
          <a:xfrm>
            <a:off x="33336144" y="8391601"/>
            <a:ext cx="3590925" cy="1657350"/>
          </a:xfrm>
          <a:prstGeom prst="rect">
            <a:avLst/>
          </a:prstGeom>
        </p:spPr>
      </p:pic>
      <p:pic>
        <p:nvPicPr>
          <p:cNvPr id="49" name="Picture 48"/>
          <p:cNvPicPr>
            <a:picLocks noChangeAspect="1"/>
          </p:cNvPicPr>
          <p:nvPr/>
        </p:nvPicPr>
        <p:blipFill>
          <a:blip r:embed="rId4"/>
          <a:stretch>
            <a:fillRect/>
          </a:stretch>
        </p:blipFill>
        <p:spPr>
          <a:xfrm>
            <a:off x="34133235" y="6084065"/>
            <a:ext cx="2267093" cy="2328532"/>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a:stretch>
            <a:fillRect/>
          </a:stretch>
        </p:blipFill>
        <p:spPr>
          <a:xfrm>
            <a:off x="10484628" y="5471236"/>
            <a:ext cx="5447809" cy="5169792"/>
          </a:xfrm>
          <a:prstGeom prst="rect">
            <a:avLst/>
          </a:prstGeom>
        </p:spPr>
      </p:pic>
      <p:pic>
        <p:nvPicPr>
          <p:cNvPr id="9" name="Picture 8"/>
          <p:cNvPicPr>
            <a:picLocks noChangeAspect="1"/>
          </p:cNvPicPr>
          <p:nvPr/>
        </p:nvPicPr>
        <p:blipFill>
          <a:blip r:embed="rId6"/>
          <a:stretch>
            <a:fillRect/>
          </a:stretch>
        </p:blipFill>
        <p:spPr>
          <a:xfrm>
            <a:off x="16866681" y="5215921"/>
            <a:ext cx="912455" cy="1264920"/>
          </a:xfrm>
          <a:prstGeom prst="rect">
            <a:avLst/>
          </a:prstGeom>
        </p:spPr>
      </p:pic>
      <p:pic>
        <p:nvPicPr>
          <p:cNvPr id="11" name="Picture 10"/>
          <p:cNvPicPr>
            <a:picLocks noChangeAspect="1"/>
          </p:cNvPicPr>
          <p:nvPr/>
        </p:nvPicPr>
        <p:blipFill>
          <a:blip r:embed="rId7"/>
          <a:stretch>
            <a:fillRect/>
          </a:stretch>
        </p:blipFill>
        <p:spPr>
          <a:xfrm>
            <a:off x="15954614" y="7487336"/>
            <a:ext cx="2730563" cy="488393"/>
          </a:xfrm>
          <a:prstGeom prst="rect">
            <a:avLst/>
          </a:prstGeom>
        </p:spPr>
      </p:pic>
      <p:pic>
        <p:nvPicPr>
          <p:cNvPr id="21" name="Picture 20"/>
          <p:cNvPicPr>
            <a:picLocks noChangeAspect="1"/>
          </p:cNvPicPr>
          <p:nvPr/>
        </p:nvPicPr>
        <p:blipFill>
          <a:blip r:embed="rId8"/>
          <a:stretch>
            <a:fillRect/>
          </a:stretch>
        </p:blipFill>
        <p:spPr>
          <a:xfrm>
            <a:off x="15954614" y="8296796"/>
            <a:ext cx="2761738" cy="319589"/>
          </a:xfrm>
          <a:prstGeom prst="rect">
            <a:avLst/>
          </a:prstGeom>
        </p:spPr>
      </p:pic>
      <p:pic>
        <p:nvPicPr>
          <p:cNvPr id="45" name="Picture 44"/>
          <p:cNvPicPr>
            <a:picLocks noChangeAspect="1"/>
          </p:cNvPicPr>
          <p:nvPr/>
        </p:nvPicPr>
        <p:blipFill>
          <a:blip r:embed="rId9"/>
          <a:stretch>
            <a:fillRect/>
          </a:stretch>
        </p:blipFill>
        <p:spPr>
          <a:xfrm>
            <a:off x="16692916" y="8771168"/>
            <a:ext cx="1086220" cy="1078978"/>
          </a:xfrm>
          <a:prstGeom prst="rect">
            <a:avLst/>
          </a:prstGeom>
        </p:spPr>
      </p:pic>
      <p:pic>
        <p:nvPicPr>
          <p:cNvPr id="50" name="Picture 49"/>
          <p:cNvPicPr>
            <a:picLocks noChangeAspect="1"/>
          </p:cNvPicPr>
          <p:nvPr/>
        </p:nvPicPr>
        <p:blipFill rotWithShape="1">
          <a:blip r:embed="rId10"/>
          <a:srcRect t="17556" b="17556"/>
          <a:stretch/>
        </p:blipFill>
        <p:spPr>
          <a:xfrm>
            <a:off x="16004621" y="9804652"/>
            <a:ext cx="2217508" cy="814481"/>
          </a:xfrm>
          <a:prstGeom prst="rect">
            <a:avLst/>
          </a:prstGeom>
        </p:spPr>
      </p:pic>
      <p:sp>
        <p:nvSpPr>
          <p:cNvPr id="51" name="TextBox 50"/>
          <p:cNvSpPr txBox="1"/>
          <p:nvPr/>
        </p:nvSpPr>
        <p:spPr>
          <a:xfrm>
            <a:off x="10423648" y="4368001"/>
            <a:ext cx="8333706" cy="1015663"/>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Sound community decision-making relies heavily on a knowledgeable and well-trained staff – attending trainings and workshops to stay sharp on resilience-related best practices is crucial</a:t>
            </a:r>
          </a:p>
        </p:txBody>
      </p:sp>
      <p:pic>
        <p:nvPicPr>
          <p:cNvPr id="52" name="Picture 51"/>
          <p:cNvPicPr>
            <a:picLocks noChangeAspect="1"/>
          </p:cNvPicPr>
          <p:nvPr/>
        </p:nvPicPr>
        <p:blipFill>
          <a:blip r:embed="rId11"/>
          <a:stretch>
            <a:fillRect/>
          </a:stretch>
        </p:blipFill>
        <p:spPr>
          <a:xfrm>
            <a:off x="16876422" y="6489071"/>
            <a:ext cx="916278" cy="801230"/>
          </a:xfrm>
          <a:prstGeom prst="rect">
            <a:avLst/>
          </a:prstGeom>
        </p:spPr>
      </p:pic>
      <p:pic>
        <p:nvPicPr>
          <p:cNvPr id="53" name="Picture 52"/>
          <p:cNvPicPr>
            <a:picLocks noChangeAspect="1"/>
          </p:cNvPicPr>
          <p:nvPr/>
        </p:nvPicPr>
        <p:blipFill rotWithShape="1">
          <a:blip r:embed="rId12"/>
          <a:srcRect l="15077" r="14923"/>
          <a:stretch/>
        </p:blipFill>
        <p:spPr>
          <a:xfrm>
            <a:off x="25144761" y="7555277"/>
            <a:ext cx="2948551" cy="2924857"/>
          </a:xfrm>
          <a:prstGeom prst="rect">
            <a:avLst/>
          </a:prstGeom>
          <a:effectLst>
            <a:outerShdw blurRad="50800" dist="38100" dir="2700000" algn="tl" rotWithShape="0">
              <a:prstClr val="black">
                <a:alpha val="40000"/>
              </a:prstClr>
            </a:outerShdw>
          </a:effectLst>
        </p:spPr>
      </p:pic>
      <p:sp>
        <p:nvSpPr>
          <p:cNvPr id="54" name="Rectangle 53"/>
          <p:cNvSpPr/>
          <p:nvPr/>
        </p:nvSpPr>
        <p:spPr>
          <a:xfrm>
            <a:off x="19953953" y="6769758"/>
            <a:ext cx="5094395" cy="4462760"/>
          </a:xfrm>
          <a:prstGeom prst="rect">
            <a:avLst/>
          </a:prstGeom>
        </p:spPr>
        <p:txBody>
          <a:bodyPr wrap="square">
            <a:spAutoFit/>
          </a:bodyPr>
          <a:lstStyle/>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Establish a 24-hour warning point and emergency operations center</a:t>
            </a:r>
          </a:p>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Have more than one way to receive severe weather warnings and forecasts and to alert the public</a:t>
            </a:r>
          </a:p>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Create a system that monitors weather conditions locally</a:t>
            </a:r>
          </a:p>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Promote the importance of public readiness through community seminars</a:t>
            </a:r>
          </a:p>
          <a:p>
            <a:pPr marL="342900" marR="0" lvl="0" indent="-342900" algn="l" defTabSz="342351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Develop a formal hazardous weather plan, which includes training severe weather spotters and holding emergency exercises.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p:cNvSpPr/>
          <p:nvPr/>
        </p:nvSpPr>
        <p:spPr>
          <a:xfrm>
            <a:off x="25342418" y="7088724"/>
            <a:ext cx="2400016" cy="338554"/>
          </a:xfrm>
          <a:prstGeom prst="rect">
            <a:avLst/>
          </a:prstGeom>
        </p:spPr>
        <p:txBody>
          <a:bodyPr wrap="none">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Example: Pine Knoll Shores</a:t>
            </a:r>
          </a:p>
        </p:txBody>
      </p:sp>
      <p:pic>
        <p:nvPicPr>
          <p:cNvPr id="56" name="Picture 55"/>
          <p:cNvPicPr>
            <a:picLocks noChangeAspect="1"/>
          </p:cNvPicPr>
          <p:nvPr/>
        </p:nvPicPr>
        <p:blipFill>
          <a:blip r:embed="rId13"/>
          <a:stretch>
            <a:fillRect/>
          </a:stretch>
        </p:blipFill>
        <p:spPr>
          <a:xfrm>
            <a:off x="2762279" y="7593389"/>
            <a:ext cx="6299955" cy="2983578"/>
          </a:xfrm>
          <a:prstGeom prst="rect">
            <a:avLst/>
          </a:prstGeom>
        </p:spPr>
      </p:pic>
      <p:pic>
        <p:nvPicPr>
          <p:cNvPr id="58" name="Picture 57"/>
          <p:cNvPicPr>
            <a:picLocks noChangeAspect="1"/>
          </p:cNvPicPr>
          <p:nvPr/>
        </p:nvPicPr>
        <p:blipFill>
          <a:blip r:embed="rId14"/>
          <a:stretch>
            <a:fillRect/>
          </a:stretch>
        </p:blipFill>
        <p:spPr>
          <a:xfrm>
            <a:off x="33676689" y="17805740"/>
            <a:ext cx="3947076" cy="2039322"/>
          </a:xfrm>
          <a:prstGeom prst="rect">
            <a:avLst/>
          </a:prstGeom>
          <a:effectLst>
            <a:outerShdw blurRad="50800" dist="38100" dir="2700000" algn="tl" rotWithShape="0">
              <a:prstClr val="black">
                <a:alpha val="40000"/>
              </a:prstClr>
            </a:outerShdw>
          </a:effectLst>
        </p:spPr>
      </p:pic>
      <p:pic>
        <p:nvPicPr>
          <p:cNvPr id="59" name="Picture 58"/>
          <p:cNvPicPr>
            <a:picLocks noChangeAspect="1"/>
          </p:cNvPicPr>
          <p:nvPr/>
        </p:nvPicPr>
        <p:blipFill rotWithShape="1">
          <a:blip r:embed="rId15"/>
          <a:srcRect l="2223" t="4001" r="2621" b="3117"/>
          <a:stretch/>
        </p:blipFill>
        <p:spPr>
          <a:xfrm>
            <a:off x="29390340" y="17805740"/>
            <a:ext cx="4053840" cy="2290862"/>
          </a:xfrm>
          <a:prstGeom prst="rect">
            <a:avLst/>
          </a:prstGeom>
          <a:effectLst>
            <a:outerShdw blurRad="50800" dist="38100" dir="2700000" algn="tl" rotWithShape="0">
              <a:prstClr val="black">
                <a:alpha val="40000"/>
              </a:prstClr>
            </a:outerShdw>
          </a:effectLst>
        </p:spPr>
      </p:pic>
      <p:grpSp>
        <p:nvGrpSpPr>
          <p:cNvPr id="63" name="Group 62"/>
          <p:cNvGrpSpPr/>
          <p:nvPr/>
        </p:nvGrpSpPr>
        <p:grpSpPr>
          <a:xfrm>
            <a:off x="19867811" y="11972440"/>
            <a:ext cx="8477294" cy="8487065"/>
            <a:chOff x="20011772" y="21549136"/>
            <a:chExt cx="8477294" cy="8487065"/>
          </a:xfrm>
        </p:grpSpPr>
        <p:sp>
          <p:nvSpPr>
            <p:cNvPr id="39" name="TextBox 38"/>
            <p:cNvSpPr txBox="1"/>
            <p:nvPr/>
          </p:nvSpPr>
          <p:spPr>
            <a:xfrm>
              <a:off x="20085295" y="21549136"/>
              <a:ext cx="8403771" cy="286232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Community Emergency Response Teams (CERTs)</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0" name="Rectangle 39"/>
            <p:cNvSpPr/>
            <p:nvPr/>
          </p:nvSpPr>
          <p:spPr>
            <a:xfrm>
              <a:off x="20085295" y="23513997"/>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20015698" y="23218226"/>
              <a:ext cx="8469442" cy="4154984"/>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CERT educates individuals about disaster preparedness for hazards that may impact their area and trains them in basic disaster response skills, such as fire safety, light search and rescue, team organization, and disaster medical operations. Using training learned in the classroom and during exercises,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CERT volunteers can assist others in their community following a disaster when professional responders are nor immediately available to help. CERT volunteers are also encourages to support emergency response agencies by taking an active role in emergency preparedness projects.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0" name="Picture 59"/>
            <p:cNvPicPr>
              <a:picLocks noChangeAspect="1"/>
            </p:cNvPicPr>
            <p:nvPr/>
          </p:nvPicPr>
          <p:blipFill>
            <a:blip r:embed="rId16"/>
            <a:stretch>
              <a:fillRect/>
            </a:stretch>
          </p:blipFill>
          <p:spPr>
            <a:xfrm>
              <a:off x="25210182" y="27668981"/>
              <a:ext cx="3167027" cy="1879855"/>
            </a:xfrm>
            <a:prstGeom prst="rect">
              <a:avLst/>
            </a:prstGeom>
          </p:spPr>
        </p:pic>
        <p:sp>
          <p:nvSpPr>
            <p:cNvPr id="61" name="Rectangle 60"/>
            <p:cNvSpPr/>
            <p:nvPr/>
          </p:nvSpPr>
          <p:spPr>
            <a:xfrm>
              <a:off x="20011772" y="27237194"/>
              <a:ext cx="5194484" cy="2677656"/>
            </a:xfrm>
            <a:prstGeom prst="rect">
              <a:avLst/>
            </a:prstGeom>
          </p:spPr>
          <p:txBody>
            <a:bodyPr wrap="square">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Existing or newly created CERTs may be helpful for informing long-term recovery and resilience planning</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true first responders are your neighbors”</a:t>
              </a:r>
            </a:p>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“Disasters begin and end at the local level”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TextBox 64"/>
          <p:cNvSpPr txBox="1"/>
          <p:nvPr/>
        </p:nvSpPr>
        <p:spPr>
          <a:xfrm>
            <a:off x="654470" y="7737204"/>
            <a:ext cx="2132111" cy="2585323"/>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The Town of Edenton community asset map digitized and integrated into The Nature Conservancy’s Coastal Resilience Mapping Tool</a:t>
            </a:r>
          </a:p>
        </p:txBody>
      </p:sp>
      <p:sp>
        <p:nvSpPr>
          <p:cNvPr id="66" name="TextBox 65"/>
          <p:cNvSpPr txBox="1"/>
          <p:nvPr/>
        </p:nvSpPr>
        <p:spPr>
          <a:xfrm>
            <a:off x="30192823" y="10151830"/>
            <a:ext cx="2725577" cy="369332"/>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OBXfloodmaps.com</a:t>
            </a:r>
          </a:p>
        </p:txBody>
      </p:sp>
      <p:sp>
        <p:nvSpPr>
          <p:cNvPr id="67" name="TextBox 66"/>
          <p:cNvSpPr txBox="1"/>
          <p:nvPr/>
        </p:nvSpPr>
        <p:spPr>
          <a:xfrm>
            <a:off x="34287439" y="10065174"/>
            <a:ext cx="2725577" cy="369332"/>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OBXfloodmaps.com</a:t>
            </a:r>
          </a:p>
        </p:txBody>
      </p:sp>
      <p:sp>
        <p:nvSpPr>
          <p:cNvPr id="68" name="TextBox 67"/>
          <p:cNvSpPr txBox="1"/>
          <p:nvPr/>
        </p:nvSpPr>
        <p:spPr>
          <a:xfrm>
            <a:off x="33311671" y="19895212"/>
            <a:ext cx="2725577" cy="369332"/>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The Nature Conservancy</a:t>
            </a:r>
          </a:p>
        </p:txBody>
      </p:sp>
      <p:grpSp>
        <p:nvGrpSpPr>
          <p:cNvPr id="22" name="Group 21"/>
          <p:cNvGrpSpPr/>
          <p:nvPr/>
        </p:nvGrpSpPr>
        <p:grpSpPr>
          <a:xfrm>
            <a:off x="750334" y="12090136"/>
            <a:ext cx="8403771" cy="8472654"/>
            <a:chOff x="633320" y="21549136"/>
            <a:chExt cx="8403771" cy="8472654"/>
          </a:xfrm>
        </p:grpSpPr>
        <p:sp>
          <p:nvSpPr>
            <p:cNvPr id="18" name="TextBox 17"/>
            <p:cNvSpPr txBox="1"/>
            <p:nvPr/>
          </p:nvSpPr>
          <p:spPr>
            <a:xfrm>
              <a:off x="633320" y="21549136"/>
              <a:ext cx="8403771" cy="286232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Dune Vegetation Cost-Share Program</a:t>
              </a:r>
            </a:p>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 name="Rectangle 18"/>
            <p:cNvSpPr/>
            <p:nvPr/>
          </p:nvSpPr>
          <p:spPr>
            <a:xfrm>
              <a:off x="633320" y="23499586"/>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687542" y="23735981"/>
              <a:ext cx="5882265" cy="1938992"/>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Encourage the preservation and enhancement of dunes through a cost-share program that reimburses ocean-front property owners for costs associated with planting vegetation.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4A0CD70-ADDE-40E5-B488-81D282389054}"/>
                </a:ext>
              </a:extLst>
            </p:cNvPr>
            <p:cNvPicPr>
              <a:picLocks noChangeAspect="1"/>
            </p:cNvPicPr>
            <p:nvPr/>
          </p:nvPicPr>
          <p:blipFill>
            <a:blip r:embed="rId17"/>
            <a:stretch>
              <a:fillRect/>
            </a:stretch>
          </p:blipFill>
          <p:spPr>
            <a:xfrm>
              <a:off x="878362" y="25958351"/>
              <a:ext cx="7865587" cy="2186552"/>
            </a:xfrm>
            <a:prstGeom prst="rect">
              <a:avLst/>
            </a:prstGeom>
          </p:spPr>
        </p:pic>
      </p:grpSp>
      <p:sp>
        <p:nvSpPr>
          <p:cNvPr id="36" name="TextBox 35"/>
          <p:cNvSpPr txBox="1"/>
          <p:nvPr/>
        </p:nvSpPr>
        <p:spPr>
          <a:xfrm>
            <a:off x="10333069" y="12099107"/>
            <a:ext cx="8403771" cy="1938992"/>
          </a:xfrm>
          <a:prstGeom prst="rect">
            <a:avLst/>
          </a:prstGeom>
          <a:solidFill>
            <a:schemeClr val="accent2">
              <a:lumMod val="40000"/>
              <a:lumOff val="60000"/>
            </a:schemeClr>
          </a:solidFill>
          <a:ln w="76200">
            <a:solidFill>
              <a:schemeClr val="tx1"/>
            </a:solidFill>
          </a:ln>
          <a:effectLst>
            <a:outerShdw blurRad="50800" dist="88900" dir="2700000" algn="tl" rotWithShape="0">
              <a:prstClr val="black">
                <a:alpha val="40000"/>
              </a:prstClr>
            </a:outerShdw>
          </a:effectLst>
        </p:spPr>
        <p:txBody>
          <a:bodyPr wrap="square" rtlCol="0">
            <a:spAutoFit/>
          </a:bodyPr>
          <a:lstStyle/>
          <a:p>
            <a:pPr marL="0" marR="0" lvl="0" indent="0" algn="ctr" defTabSz="342351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Citizen Science – N.C. King Tides Project</a:t>
            </a:r>
          </a:p>
        </p:txBody>
      </p:sp>
      <p:sp>
        <p:nvSpPr>
          <p:cNvPr id="37" name="Rectangle 36"/>
          <p:cNvSpPr/>
          <p:nvPr/>
        </p:nvSpPr>
        <p:spPr>
          <a:xfrm>
            <a:off x="10333069" y="14040586"/>
            <a:ext cx="8403771" cy="6522204"/>
          </a:xfrm>
          <a:prstGeom prst="rect">
            <a:avLst/>
          </a:prstGeom>
          <a:solidFill>
            <a:schemeClr val="bg1"/>
          </a:solidFill>
          <a:ln w="762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514" rtl="0" eaLnBrk="1" fontAlgn="auto" latinLnBrk="0" hangingPunct="1">
              <a:lnSpc>
                <a:spcPct val="100000"/>
              </a:lnSpc>
              <a:spcBef>
                <a:spcPts val="0"/>
              </a:spcBef>
              <a:spcAft>
                <a:spcPts val="0"/>
              </a:spcAft>
              <a:buClrTx/>
              <a:buSzTx/>
              <a:buFontTx/>
              <a:buNone/>
              <a:tabLst/>
              <a:defRPr/>
            </a:pPr>
            <a:endParaRPr kumimoji="0" lang="en-US" sz="673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p:cNvGrpSpPr/>
          <p:nvPr/>
        </p:nvGrpSpPr>
        <p:grpSpPr>
          <a:xfrm>
            <a:off x="10285076" y="14203411"/>
            <a:ext cx="8165454" cy="6111284"/>
            <a:chOff x="11277610" y="14232994"/>
            <a:chExt cx="8165454" cy="6111284"/>
          </a:xfrm>
        </p:grpSpPr>
        <p:sp>
          <p:nvSpPr>
            <p:cNvPr id="69" name="TextBox 68"/>
            <p:cNvSpPr txBox="1"/>
            <p:nvPr/>
          </p:nvSpPr>
          <p:spPr>
            <a:xfrm>
              <a:off x="11277610" y="14232994"/>
              <a:ext cx="8046387" cy="1569660"/>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Engage public in monitoring and responding to high water events. Install a water level gauge in publicly accessible and visible locations.  Encourage the public to document events through photos shared on the website.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DE51D5AD-2BA4-4997-A53D-125E535B4885}"/>
                </a:ext>
              </a:extLst>
            </p:cNvPr>
            <p:cNvPicPr>
              <a:picLocks noChangeAspect="1"/>
            </p:cNvPicPr>
            <p:nvPr/>
          </p:nvPicPr>
          <p:blipFill>
            <a:blip r:embed="rId18"/>
            <a:stretch>
              <a:fillRect/>
            </a:stretch>
          </p:blipFill>
          <p:spPr>
            <a:xfrm>
              <a:off x="11902115" y="19043297"/>
              <a:ext cx="7150507" cy="1300981"/>
            </a:xfrm>
            <a:prstGeom prst="rect">
              <a:avLst/>
            </a:prstGeom>
            <a:effectLst>
              <a:outerShdw blurRad="50800" dist="38100" dir="8100000" algn="tr" rotWithShape="0">
                <a:prstClr val="black">
                  <a:alpha val="40000"/>
                </a:prstClr>
              </a:outerShdw>
            </a:effectLst>
          </p:spPr>
        </p:pic>
        <p:pic>
          <p:nvPicPr>
            <p:cNvPr id="71" name="Picture 70"/>
            <p:cNvPicPr>
              <a:picLocks noChangeAspect="1"/>
            </p:cNvPicPr>
            <p:nvPr/>
          </p:nvPicPr>
          <p:blipFill>
            <a:blip r:embed="rId19"/>
            <a:stretch>
              <a:fillRect/>
            </a:stretch>
          </p:blipFill>
          <p:spPr>
            <a:xfrm>
              <a:off x="15432905" y="15818295"/>
              <a:ext cx="4010159" cy="3084431"/>
            </a:xfrm>
            <a:prstGeom prst="rect">
              <a:avLst/>
            </a:prstGeom>
            <a:effectLst>
              <a:outerShdw blurRad="50800" dist="38100" dir="8100000" algn="tr" rotWithShape="0">
                <a:prstClr val="black">
                  <a:alpha val="40000"/>
                </a:prstClr>
              </a:outerShdw>
            </a:effectLst>
          </p:spPr>
        </p:pic>
        <p:pic>
          <p:nvPicPr>
            <p:cNvPr id="72" name="Picture 71"/>
            <p:cNvPicPr>
              <a:picLocks noChangeAspect="1"/>
            </p:cNvPicPr>
            <p:nvPr/>
          </p:nvPicPr>
          <p:blipFill>
            <a:blip r:embed="rId20"/>
            <a:stretch>
              <a:fillRect/>
            </a:stretch>
          </p:blipFill>
          <p:spPr>
            <a:xfrm>
              <a:off x="11749844" y="15859955"/>
              <a:ext cx="3505867" cy="2629401"/>
            </a:xfrm>
            <a:prstGeom prst="rect">
              <a:avLst/>
            </a:prstGeom>
            <a:effectLst>
              <a:outerShdw blurRad="50800" dist="38100" dir="8100000" algn="tr" rotWithShape="0">
                <a:prstClr val="black">
                  <a:alpha val="40000"/>
                </a:prstClr>
              </a:outerShdw>
            </a:effectLst>
          </p:spPr>
        </p:pic>
        <p:sp>
          <p:nvSpPr>
            <p:cNvPr id="73" name="TextBox 72"/>
            <p:cNvSpPr txBox="1"/>
            <p:nvPr/>
          </p:nvSpPr>
          <p:spPr>
            <a:xfrm>
              <a:off x="11572649" y="18484629"/>
              <a:ext cx="3601511" cy="646331"/>
            </a:xfrm>
            <a:prstGeom prst="rect">
              <a:avLst/>
            </a:prstGeom>
            <a:noFill/>
          </p:spPr>
          <p:txBody>
            <a:bodyPr wrap="square" rtlCol="0">
              <a:spAutoFit/>
            </a:bodyPr>
            <a:lstStyle/>
            <a:p>
              <a:pPr marL="174625" marR="0" lvl="2" indent="0" algn="ctr"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Fort Macon State Park </a:t>
              </a:r>
            </a:p>
            <a:p>
              <a:pPr marL="174625" marR="0" lvl="2" indent="0" algn="ctr"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2015 Heavy Rain + King Tide</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p:cNvPicPr>
            <a:picLocks noChangeAspect="1"/>
          </p:cNvPicPr>
          <p:nvPr/>
        </p:nvPicPr>
        <p:blipFill>
          <a:blip r:embed="rId21"/>
          <a:stretch>
            <a:fillRect/>
          </a:stretch>
        </p:blipFill>
        <p:spPr>
          <a:xfrm>
            <a:off x="34998818" y="26971881"/>
            <a:ext cx="2225365" cy="2685671"/>
          </a:xfrm>
          <a:prstGeom prst="rect">
            <a:avLst/>
          </a:prstGeom>
          <a:effectLst>
            <a:outerShdw blurRad="50800" dist="38100" dir="8100000" algn="tr" rotWithShape="0">
              <a:prstClr val="black">
                <a:alpha val="40000"/>
              </a:prstClr>
            </a:outerShdw>
          </a:effectLst>
        </p:spPr>
      </p:pic>
      <p:sp>
        <p:nvSpPr>
          <p:cNvPr id="75" name="TextBox 74"/>
          <p:cNvSpPr txBox="1"/>
          <p:nvPr/>
        </p:nvSpPr>
        <p:spPr>
          <a:xfrm>
            <a:off x="34674459" y="29657552"/>
            <a:ext cx="2725577" cy="369332"/>
          </a:xfrm>
          <a:prstGeom prst="rect">
            <a:avLst/>
          </a:prstGeom>
          <a:noFill/>
        </p:spPr>
        <p:txBody>
          <a:bodyPr wrap="square" rtlCol="0">
            <a:spAutoFit/>
          </a:bodyPr>
          <a:lstStyle/>
          <a:p>
            <a:pPr marL="174625" marR="0" lvl="2" indent="0" algn="l" defTabSz="342351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City of Biloxi PPI for CRS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Box 75"/>
          <p:cNvSpPr txBox="1"/>
          <p:nvPr/>
        </p:nvSpPr>
        <p:spPr>
          <a:xfrm>
            <a:off x="10423647" y="23584203"/>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Box 76"/>
          <p:cNvSpPr txBox="1"/>
          <p:nvPr/>
        </p:nvSpPr>
        <p:spPr>
          <a:xfrm>
            <a:off x="478340" y="23856146"/>
            <a:ext cx="6255071" cy="1200329"/>
          </a:xfrm>
          <a:prstGeom prst="rect">
            <a:avLst/>
          </a:prstGeom>
          <a:noFill/>
        </p:spPr>
        <p:txBody>
          <a:bodyPr wrap="square" rtlCol="0">
            <a:spAutoFit/>
          </a:bodyPr>
          <a:lstStyle/>
          <a:p>
            <a:pPr marL="517525" marR="0" lvl="2" indent="-342900" algn="l" defTabSz="34235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Provide description of how it contributes to future resilience, where it occurs, as well as what partners are involved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069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13930</TotalTime>
  <Words>3809</Words>
  <Application>Microsoft Office PowerPoint</Application>
  <PresentationFormat>Custom</PresentationFormat>
  <Paragraphs>317</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Kamrath, Christian R</dc:creator>
  <cp:lastModifiedBy>Kamrath, Christian R</cp:lastModifiedBy>
  <cp:revision>162</cp:revision>
  <cp:lastPrinted>2019-04-28T16:01:59Z</cp:lastPrinted>
  <dcterms:created xsi:type="dcterms:W3CDTF">2019-03-25T17:54:00Z</dcterms:created>
  <dcterms:modified xsi:type="dcterms:W3CDTF">2019-05-21T17:33:00Z</dcterms:modified>
</cp:coreProperties>
</file>