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4" r:id="rId4"/>
    <p:sldMasterId id="2147483699" r:id="rId5"/>
    <p:sldMasterId id="2147483725" r:id="rId6"/>
  </p:sldMasterIdLst>
  <p:notesMasterIdLst>
    <p:notesMasterId r:id="rId41"/>
  </p:notesMasterIdLst>
  <p:sldIdLst>
    <p:sldId id="256" r:id="rId7"/>
    <p:sldId id="321" r:id="rId8"/>
    <p:sldId id="282" r:id="rId9"/>
    <p:sldId id="283" r:id="rId10"/>
    <p:sldId id="284" r:id="rId11"/>
    <p:sldId id="285" r:id="rId12"/>
    <p:sldId id="296" r:id="rId13"/>
    <p:sldId id="290" r:id="rId14"/>
    <p:sldId id="291" r:id="rId15"/>
    <p:sldId id="314" r:id="rId16"/>
    <p:sldId id="319" r:id="rId17"/>
    <p:sldId id="295" r:id="rId18"/>
    <p:sldId id="293" r:id="rId19"/>
    <p:sldId id="294" r:id="rId20"/>
    <p:sldId id="297" r:id="rId21"/>
    <p:sldId id="268" r:id="rId22"/>
    <p:sldId id="302" r:id="rId23"/>
    <p:sldId id="303" r:id="rId24"/>
    <p:sldId id="304" r:id="rId25"/>
    <p:sldId id="305" r:id="rId26"/>
    <p:sldId id="306" r:id="rId27"/>
    <p:sldId id="307" r:id="rId28"/>
    <p:sldId id="308" r:id="rId29"/>
    <p:sldId id="309" r:id="rId30"/>
    <p:sldId id="310" r:id="rId31"/>
    <p:sldId id="311" r:id="rId32"/>
    <p:sldId id="313" r:id="rId33"/>
    <p:sldId id="298" r:id="rId34"/>
    <p:sldId id="318" r:id="rId35"/>
    <p:sldId id="322" r:id="rId36"/>
    <p:sldId id="320" r:id="rId37"/>
    <p:sldId id="300" r:id="rId38"/>
    <p:sldId id="301" r:id="rId39"/>
    <p:sldId id="315"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E22C6-88C9-48DC-BCCD-F37CB86B0506}" v="7" dt="2019-07-02T18:22:30.830"/>
    <p1510:client id="{3790E33D-CC8A-40E6-B0C8-0E7CF0F1A219}" v="8" dt="2019-07-02T15:47:55.3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86659" autoAdjust="0"/>
  </p:normalViewPr>
  <p:slideViewPr>
    <p:cSldViewPr snapToGrid="0">
      <p:cViewPr varScale="1">
        <p:scale>
          <a:sx n="100" d="100"/>
          <a:sy n="100" d="100"/>
        </p:scale>
        <p:origin x="768" y="72"/>
      </p:cViewPr>
      <p:guideLst>
        <p:guide orient="horz" pos="2160"/>
        <p:guide pos="3840"/>
      </p:guideLst>
    </p:cSldViewPr>
  </p:slideViewPr>
  <p:outlineViewPr>
    <p:cViewPr>
      <p:scale>
        <a:sx n="33" d="100"/>
        <a:sy n="33" d="100"/>
      </p:scale>
      <p:origin x="0" y="-18042"/>
    </p:cViewPr>
  </p:outlineViewPr>
  <p:notesTextViewPr>
    <p:cViewPr>
      <p:scale>
        <a:sx n="1" d="1"/>
        <a:sy n="1" d="1"/>
      </p:scale>
      <p:origin x="0" y="0"/>
    </p:cViewPr>
  </p:notesTextViewPr>
  <p:notesViewPr>
    <p:cSldViewPr snapToGrid="0">
      <p:cViewPr varScale="1">
        <p:scale>
          <a:sx n="86" d="100"/>
          <a:sy n="86"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s, Brian" userId="bb4a9dd8-f91f-480e-a5ef-b76c7b433fc1" providerId="ADAL" clId="{1B4E22C6-88C9-48DC-BCCD-F37CB86B0506}"/>
    <pc:docChg chg="modSld">
      <pc:chgData name="Phillips, Brian" userId="bb4a9dd8-f91f-480e-a5ef-b76c7b433fc1" providerId="ADAL" clId="{1B4E22C6-88C9-48DC-BCCD-F37CB86B0506}" dt="2019-07-02T18:22:32.241" v="7" actId="1076"/>
      <pc:docMkLst>
        <pc:docMk/>
      </pc:docMkLst>
      <pc:sldChg chg="modSp">
        <pc:chgData name="Phillips, Brian" userId="bb4a9dd8-f91f-480e-a5ef-b76c7b433fc1" providerId="ADAL" clId="{1B4E22C6-88C9-48DC-BCCD-F37CB86B0506}" dt="2019-07-02T18:22:03.565" v="3"/>
        <pc:sldMkLst>
          <pc:docMk/>
          <pc:sldMk cId="2218244762" sldId="294"/>
        </pc:sldMkLst>
        <pc:graphicFrameChg chg="mod">
          <ac:chgData name="Phillips, Brian" userId="bb4a9dd8-f91f-480e-a5ef-b76c7b433fc1" providerId="ADAL" clId="{1B4E22C6-88C9-48DC-BCCD-F37CB86B0506}" dt="2019-07-02T18:22:03.565" v="3"/>
          <ac:graphicFrameMkLst>
            <pc:docMk/>
            <pc:sldMk cId="2218244762" sldId="294"/>
            <ac:graphicFrameMk id="6" creationId="{FD11DBD7-947C-42EC-A9CD-8C71AA432923}"/>
          </ac:graphicFrameMkLst>
        </pc:graphicFrameChg>
      </pc:sldChg>
      <pc:sldChg chg="modSp">
        <pc:chgData name="Phillips, Brian" userId="bb4a9dd8-f91f-480e-a5ef-b76c7b433fc1" providerId="ADAL" clId="{1B4E22C6-88C9-48DC-BCCD-F37CB86B0506}" dt="2019-07-02T18:22:32.241" v="7" actId="1076"/>
        <pc:sldMkLst>
          <pc:docMk/>
          <pc:sldMk cId="3496023821" sldId="315"/>
        </pc:sldMkLst>
        <pc:spChg chg="mod">
          <ac:chgData name="Phillips, Brian" userId="bb4a9dd8-f91f-480e-a5ef-b76c7b433fc1" providerId="ADAL" clId="{1B4E22C6-88C9-48DC-BCCD-F37CB86B0506}" dt="2019-07-02T18:22:32.241" v="7" actId="1076"/>
          <ac:spMkLst>
            <pc:docMk/>
            <pc:sldMk cId="3496023821" sldId="315"/>
            <ac:spMk id="3" creationId="{B81FD2D6-B987-4F58-8685-60FFCD5A0C61}"/>
          </ac:spMkLst>
        </pc:spChg>
        <pc:graphicFrameChg chg="mod">
          <ac:chgData name="Phillips, Brian" userId="bb4a9dd8-f91f-480e-a5ef-b76c7b433fc1" providerId="ADAL" clId="{1B4E22C6-88C9-48DC-BCCD-F37CB86B0506}" dt="2019-07-02T18:22:30.830" v="6"/>
          <ac:graphicFrameMkLst>
            <pc:docMk/>
            <pc:sldMk cId="3496023821" sldId="315"/>
            <ac:graphicFrameMk id="6" creationId="{FD11DBD7-947C-42EC-A9CD-8C71AA432923}"/>
          </ac:graphicFrameMkLst>
        </pc:graphicFrameChg>
      </pc:sldChg>
    </pc:docChg>
  </pc:docChgLst>
  <pc:docChgLst>
    <pc:chgData name="Rice, Steven P" userId="677ad4ba-e247-4c27-a88d-4059771d60f8" providerId="ADAL" clId="{3790E33D-CC8A-40E6-B0C8-0E7CF0F1A219}"/>
    <pc:docChg chg="modSld">
      <pc:chgData name="Rice, Steven P" userId="677ad4ba-e247-4c27-a88d-4059771d60f8" providerId="ADAL" clId="{3790E33D-CC8A-40E6-B0C8-0E7CF0F1A219}" dt="2019-07-02T15:47:55.352" v="7" actId="732"/>
      <pc:docMkLst>
        <pc:docMk/>
      </pc:docMkLst>
      <pc:sldChg chg="modSp">
        <pc:chgData name="Rice, Steven P" userId="677ad4ba-e247-4c27-a88d-4059771d60f8" providerId="ADAL" clId="{3790E33D-CC8A-40E6-B0C8-0E7CF0F1A219}" dt="2019-07-02T15:47:55.352" v="7" actId="732"/>
        <pc:sldMkLst>
          <pc:docMk/>
          <pc:sldMk cId="2252925886" sldId="309"/>
        </pc:sldMkLst>
        <pc:picChg chg="mod modCrop">
          <ac:chgData name="Rice, Steven P" userId="677ad4ba-e247-4c27-a88d-4059771d60f8" providerId="ADAL" clId="{3790E33D-CC8A-40E6-B0C8-0E7CF0F1A219}" dt="2019-07-02T15:47:55.352" v="7" actId="732"/>
          <ac:picMkLst>
            <pc:docMk/>
            <pc:sldMk cId="2252925886" sldId="309"/>
            <ac:picMk id="4" creationId="{88B8C2AF-F485-4A3D-B4E1-5D334D553AA7}"/>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86D9D0-2E9B-4F2F-924A-B3B3E9CFCAEC}" type="datetimeFigureOut">
              <a:rPr lang="en-US" smtClean="0"/>
              <a:t>7/26/2019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a:t>
            </a:fld>
            <a:endParaRPr lang="en-US"/>
          </a:p>
        </p:txBody>
      </p:sp>
    </p:spTree>
    <p:extLst>
      <p:ext uri="{BB962C8B-B14F-4D97-AF65-F5344CB8AC3E}">
        <p14:creationId xmlns:p14="http://schemas.microsoft.com/office/powerpoint/2010/main" val="297395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RFP lists many ineligible expenditures. </a:t>
            </a:r>
          </a:p>
        </p:txBody>
      </p:sp>
      <p:sp>
        <p:nvSpPr>
          <p:cNvPr id="4" name="Slide Number Placeholder 3"/>
          <p:cNvSpPr>
            <a:spLocks noGrp="1"/>
          </p:cNvSpPr>
          <p:nvPr>
            <p:ph type="sldNum" sz="quarter" idx="10"/>
          </p:nvPr>
        </p:nvSpPr>
        <p:spPr/>
        <p:txBody>
          <a:bodyPr/>
          <a:lstStyle/>
          <a:p>
            <a:fld id="{3EE2B819-57B7-40E8-A8E9-C2D25233FA92}" type="slidenum">
              <a:rPr lang="en-US" smtClean="0"/>
              <a:t>11</a:t>
            </a:fld>
            <a:endParaRPr lang="en-US"/>
          </a:p>
        </p:txBody>
      </p:sp>
    </p:spTree>
    <p:extLst>
      <p:ext uri="{BB962C8B-B14F-4D97-AF65-F5344CB8AC3E}">
        <p14:creationId xmlns:p14="http://schemas.microsoft.com/office/powerpoint/2010/main" val="708772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12</a:t>
            </a:fld>
            <a:endParaRPr lang="en-US"/>
          </a:p>
        </p:txBody>
      </p:sp>
    </p:spTree>
    <p:extLst>
      <p:ext uri="{BB962C8B-B14F-4D97-AF65-F5344CB8AC3E}">
        <p14:creationId xmlns:p14="http://schemas.microsoft.com/office/powerpoint/2010/main" val="82600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13</a:t>
            </a:fld>
            <a:endParaRPr lang="en-US"/>
          </a:p>
        </p:txBody>
      </p:sp>
    </p:spTree>
    <p:extLst>
      <p:ext uri="{BB962C8B-B14F-4D97-AF65-F5344CB8AC3E}">
        <p14:creationId xmlns:p14="http://schemas.microsoft.com/office/powerpoint/2010/main" val="2806258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14</a:t>
            </a:fld>
            <a:endParaRPr lang="en-US"/>
          </a:p>
        </p:txBody>
      </p:sp>
    </p:spTree>
    <p:extLst>
      <p:ext uri="{BB962C8B-B14F-4D97-AF65-F5344CB8AC3E}">
        <p14:creationId xmlns:p14="http://schemas.microsoft.com/office/powerpoint/2010/main" val="286198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15</a:t>
            </a:fld>
            <a:endParaRPr lang="en-US"/>
          </a:p>
        </p:txBody>
      </p:sp>
    </p:spTree>
    <p:extLst>
      <p:ext uri="{BB962C8B-B14F-4D97-AF65-F5344CB8AC3E}">
        <p14:creationId xmlns:p14="http://schemas.microsoft.com/office/powerpoint/2010/main" val="2767620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16</a:t>
            </a:fld>
            <a:endParaRPr lang="en-US"/>
          </a:p>
        </p:txBody>
      </p:sp>
    </p:spTree>
    <p:extLst>
      <p:ext uri="{BB962C8B-B14F-4D97-AF65-F5344CB8AC3E}">
        <p14:creationId xmlns:p14="http://schemas.microsoft.com/office/powerpoint/2010/main" val="347333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DC-FAST</a:t>
            </a:r>
          </a:p>
          <a:p>
            <a:r>
              <a:rPr lang="en-US" sz="1200" b="1" kern="1200" dirty="0">
                <a:solidFill>
                  <a:schemeClr val="tx1"/>
                </a:solidFill>
                <a:latin typeface="+mn-lt"/>
                <a:ea typeface="+mn-ea"/>
                <a:cs typeface="+mn-cs"/>
              </a:rPr>
              <a:t>Cost Effectiveness</a:t>
            </a:r>
            <a:r>
              <a:rPr lang="en-US" sz="1200" kern="1200" dirty="0">
                <a:solidFill>
                  <a:schemeClr val="tx1"/>
                </a:solidFill>
                <a:latin typeface="+mn-lt"/>
                <a:ea typeface="+mn-ea"/>
                <a:cs typeface="+mn-cs"/>
              </a:rPr>
              <a:t> (VW$ funded per NOx tons reduced)</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cost effectiveness is based on applicant provided information using a NCDEQ developed calculation tool and if applicable, matching funds</a:t>
            </a:r>
          </a:p>
          <a:p>
            <a:pPr lvl="0"/>
            <a:r>
              <a:rPr lang="en-US" sz="1200" b="1" kern="1200" dirty="0">
                <a:solidFill>
                  <a:schemeClr val="tx1"/>
                </a:solidFill>
                <a:latin typeface="+mn-lt"/>
                <a:ea typeface="+mn-ea"/>
                <a:cs typeface="+mn-cs"/>
              </a:rPr>
              <a:t>Distance off interchange: </a:t>
            </a:r>
            <a:r>
              <a:rPr lang="en-US" sz="1200" kern="1200" dirty="0">
                <a:solidFill>
                  <a:schemeClr val="tx1"/>
                </a:solidFill>
                <a:latin typeface="+mn-lt"/>
                <a:ea typeface="+mn-ea"/>
                <a:cs typeface="+mn-cs"/>
              </a:rPr>
              <a:t>site location from interchange</a:t>
            </a:r>
          </a:p>
          <a:p>
            <a:pPr lvl="0"/>
            <a:r>
              <a:rPr lang="en-US" sz="1200" b="1" kern="1200" dirty="0">
                <a:solidFill>
                  <a:schemeClr val="tx1"/>
                </a:solidFill>
                <a:latin typeface="+mn-lt"/>
                <a:ea typeface="+mn-ea"/>
                <a:cs typeface="+mn-cs"/>
              </a:rPr>
              <a:t>Distance to other DC Fast charging sites:</a:t>
            </a:r>
            <a:r>
              <a:rPr lang="en-US" sz="1200" kern="1200" dirty="0">
                <a:solidFill>
                  <a:schemeClr val="tx1"/>
                </a:solidFill>
                <a:latin typeface="+mn-lt"/>
                <a:ea typeface="+mn-ea"/>
                <a:cs typeface="+mn-cs"/>
              </a:rPr>
              <a:t> How many miles to existing DC Fast charging sites (not including dealerships or Tesla supercharger locations along the interstate to project area.</a:t>
            </a:r>
          </a:p>
          <a:p>
            <a:pPr lvl="0"/>
            <a:r>
              <a:rPr lang="en-US" sz="1200" b="1" kern="1200" dirty="0">
                <a:solidFill>
                  <a:schemeClr val="tx1"/>
                </a:solidFill>
                <a:latin typeface="+mn-lt"/>
                <a:ea typeface="+mn-ea"/>
                <a:cs typeface="+mn-cs"/>
              </a:rPr>
              <a:t>Environmental Justice:</a:t>
            </a:r>
            <a:r>
              <a:rPr lang="en-US" sz="1200" kern="1200" dirty="0">
                <a:solidFill>
                  <a:schemeClr val="tx1"/>
                </a:solidFill>
                <a:latin typeface="+mn-lt"/>
                <a:ea typeface="+mn-ea"/>
                <a:cs typeface="+mn-cs"/>
              </a:rPr>
              <a:t> based on ranking developed by NCDEQ Environmental Justice team</a:t>
            </a:r>
          </a:p>
          <a:p>
            <a:pPr lvl="0"/>
            <a:r>
              <a:rPr lang="en-US" sz="1200" b="1" kern="1200" dirty="0">
                <a:solidFill>
                  <a:schemeClr val="tx1"/>
                </a:solidFill>
                <a:latin typeface="+mn-lt"/>
                <a:ea typeface="+mn-ea"/>
                <a:cs typeface="+mn-cs"/>
              </a:rPr>
              <a:t>Traffic Density:</a:t>
            </a:r>
            <a:r>
              <a:rPr lang="en-US" sz="1200" kern="1200" dirty="0">
                <a:solidFill>
                  <a:schemeClr val="tx1"/>
                </a:solidFill>
                <a:latin typeface="+mn-lt"/>
                <a:ea typeface="+mn-ea"/>
                <a:cs typeface="+mn-cs"/>
              </a:rPr>
              <a:t> Annual average daily traffic of proposed project area from NCDOT data.</a:t>
            </a:r>
          </a:p>
          <a:p>
            <a:pPr lvl="0"/>
            <a:r>
              <a:rPr lang="en-US" sz="1200" b="1" kern="1200" dirty="0">
                <a:solidFill>
                  <a:schemeClr val="tx1"/>
                </a:solidFill>
                <a:latin typeface="+mn-lt"/>
                <a:ea typeface="+mn-ea"/>
                <a:cs typeface="+mn-cs"/>
              </a:rPr>
              <a:t>Accessibility:</a:t>
            </a:r>
            <a:r>
              <a:rPr lang="en-US" sz="1200" kern="1200" dirty="0">
                <a:solidFill>
                  <a:schemeClr val="tx1"/>
                </a:solidFill>
                <a:latin typeface="+mn-lt"/>
                <a:ea typeface="+mn-ea"/>
                <a:cs typeface="+mn-cs"/>
              </a:rPr>
              <a:t> Accessibility and proximity to amenities. Distance to restrooms, food, local restaurants and retail shopping.</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17</a:t>
            </a:fld>
            <a:endParaRPr lang="en-US"/>
          </a:p>
        </p:txBody>
      </p:sp>
    </p:spTree>
    <p:extLst>
      <p:ext uri="{BB962C8B-B14F-4D97-AF65-F5344CB8AC3E}">
        <p14:creationId xmlns:p14="http://schemas.microsoft.com/office/powerpoint/2010/main" val="325261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18</a:t>
            </a:fld>
            <a:endParaRPr lang="en-US"/>
          </a:p>
        </p:txBody>
      </p:sp>
    </p:spTree>
    <p:extLst>
      <p:ext uri="{BB962C8B-B14F-4D97-AF65-F5344CB8AC3E}">
        <p14:creationId xmlns:p14="http://schemas.microsoft.com/office/powerpoint/2010/main" val="271085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19</a:t>
            </a:fld>
            <a:endParaRPr lang="en-US"/>
          </a:p>
        </p:txBody>
      </p:sp>
    </p:spTree>
    <p:extLst>
      <p:ext uri="{BB962C8B-B14F-4D97-AF65-F5344CB8AC3E}">
        <p14:creationId xmlns:p14="http://schemas.microsoft.com/office/powerpoint/2010/main" val="334323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20</a:t>
            </a:fld>
            <a:endParaRPr lang="en-US"/>
          </a:p>
        </p:txBody>
      </p:sp>
    </p:spTree>
    <p:extLst>
      <p:ext uri="{BB962C8B-B14F-4D97-AF65-F5344CB8AC3E}">
        <p14:creationId xmlns:p14="http://schemas.microsoft.com/office/powerpoint/2010/main" val="54342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3</a:t>
            </a:fld>
            <a:endParaRPr lang="en-US"/>
          </a:p>
        </p:txBody>
      </p:sp>
    </p:spTree>
    <p:extLst>
      <p:ext uri="{BB962C8B-B14F-4D97-AF65-F5344CB8AC3E}">
        <p14:creationId xmlns:p14="http://schemas.microsoft.com/office/powerpoint/2010/main" val="343243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21</a:t>
            </a:fld>
            <a:endParaRPr lang="en-US"/>
          </a:p>
        </p:txBody>
      </p:sp>
    </p:spTree>
    <p:extLst>
      <p:ext uri="{BB962C8B-B14F-4D97-AF65-F5344CB8AC3E}">
        <p14:creationId xmlns:p14="http://schemas.microsoft.com/office/powerpoint/2010/main" val="255479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22</a:t>
            </a:fld>
            <a:endParaRPr lang="en-US"/>
          </a:p>
        </p:txBody>
      </p:sp>
    </p:spTree>
    <p:extLst>
      <p:ext uri="{BB962C8B-B14F-4D97-AF65-F5344CB8AC3E}">
        <p14:creationId xmlns:p14="http://schemas.microsoft.com/office/powerpoint/2010/main" val="588683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23</a:t>
            </a:fld>
            <a:endParaRPr lang="en-US"/>
          </a:p>
        </p:txBody>
      </p:sp>
    </p:spTree>
    <p:extLst>
      <p:ext uri="{BB962C8B-B14F-4D97-AF65-F5344CB8AC3E}">
        <p14:creationId xmlns:p14="http://schemas.microsoft.com/office/powerpoint/2010/main" val="321811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24</a:t>
            </a:fld>
            <a:endParaRPr lang="en-US"/>
          </a:p>
        </p:txBody>
      </p:sp>
    </p:spTree>
    <p:extLst>
      <p:ext uri="{BB962C8B-B14F-4D97-AF65-F5344CB8AC3E}">
        <p14:creationId xmlns:p14="http://schemas.microsoft.com/office/powerpoint/2010/main" val="2582565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25</a:t>
            </a:fld>
            <a:endParaRPr lang="en-US"/>
          </a:p>
        </p:txBody>
      </p:sp>
    </p:spTree>
    <p:extLst>
      <p:ext uri="{BB962C8B-B14F-4D97-AF65-F5344CB8AC3E}">
        <p14:creationId xmlns:p14="http://schemas.microsoft.com/office/powerpoint/2010/main" val="12190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26</a:t>
            </a:fld>
            <a:endParaRPr lang="en-US"/>
          </a:p>
        </p:txBody>
      </p:sp>
    </p:spTree>
    <p:extLst>
      <p:ext uri="{BB962C8B-B14F-4D97-AF65-F5344CB8AC3E}">
        <p14:creationId xmlns:p14="http://schemas.microsoft.com/office/powerpoint/2010/main" val="2392528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27</a:t>
            </a:fld>
            <a:endParaRPr lang="en-US"/>
          </a:p>
        </p:txBody>
      </p:sp>
    </p:spTree>
    <p:extLst>
      <p:ext uri="{BB962C8B-B14F-4D97-AF65-F5344CB8AC3E}">
        <p14:creationId xmlns:p14="http://schemas.microsoft.com/office/powerpoint/2010/main" val="1901531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date</a:t>
            </a:r>
          </a:p>
          <a:p>
            <a:endParaRPr lang="en-US" dirty="0"/>
          </a:p>
          <a:p>
            <a:r>
              <a:rPr lang="en-US" dirty="0" smtClean="0"/>
              <a:t>Email</a:t>
            </a:r>
          </a:p>
          <a:p>
            <a:endParaRPr lang="en-US" dirty="0"/>
          </a:p>
          <a:p>
            <a:pPr lvl="0"/>
            <a:r>
              <a:rPr lang="en-US" b="1" dirty="0" smtClean="0">
                <a:solidFill>
                  <a:prstClr val="black"/>
                </a:solidFill>
              </a:rPr>
              <a:t>Scanned forms not accepted DAQ </a:t>
            </a:r>
            <a:r>
              <a:rPr lang="en-US" b="1" dirty="0">
                <a:solidFill>
                  <a:prstClr val="black"/>
                </a:solidFill>
              </a:rPr>
              <a:t>will be compiling all data fields for as public information and for the upcoming Grants Management System.   </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28</a:t>
            </a:fld>
            <a:endParaRPr lang="en-US"/>
          </a:p>
        </p:txBody>
      </p:sp>
    </p:spTree>
    <p:extLst>
      <p:ext uri="{BB962C8B-B14F-4D97-AF65-F5344CB8AC3E}">
        <p14:creationId xmlns:p14="http://schemas.microsoft.com/office/powerpoint/2010/main" val="962205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29</a:t>
            </a:fld>
            <a:endParaRPr lang="en-US"/>
          </a:p>
        </p:txBody>
      </p:sp>
    </p:spTree>
    <p:extLst>
      <p:ext uri="{BB962C8B-B14F-4D97-AF65-F5344CB8AC3E}">
        <p14:creationId xmlns:p14="http://schemas.microsoft.com/office/powerpoint/2010/main" val="342022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31</a:t>
            </a:fld>
            <a:endParaRPr lang="en-US"/>
          </a:p>
        </p:txBody>
      </p:sp>
    </p:spTree>
    <p:extLst>
      <p:ext uri="{BB962C8B-B14F-4D97-AF65-F5344CB8AC3E}">
        <p14:creationId xmlns:p14="http://schemas.microsoft.com/office/powerpoint/2010/main" val="3768973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4</a:t>
            </a:fld>
            <a:endParaRPr lang="en-US"/>
          </a:p>
        </p:txBody>
      </p:sp>
    </p:spTree>
    <p:extLst>
      <p:ext uri="{BB962C8B-B14F-4D97-AF65-F5344CB8AC3E}">
        <p14:creationId xmlns:p14="http://schemas.microsoft.com/office/powerpoint/2010/main" val="3355083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32</a:t>
            </a:fld>
            <a:endParaRPr lang="en-US"/>
          </a:p>
        </p:txBody>
      </p:sp>
    </p:spTree>
    <p:extLst>
      <p:ext uri="{BB962C8B-B14F-4D97-AF65-F5344CB8AC3E}">
        <p14:creationId xmlns:p14="http://schemas.microsoft.com/office/powerpoint/2010/main" val="1394302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33</a:t>
            </a:fld>
            <a:endParaRPr lang="en-US"/>
          </a:p>
        </p:txBody>
      </p:sp>
    </p:spTree>
    <p:extLst>
      <p:ext uri="{BB962C8B-B14F-4D97-AF65-F5344CB8AC3E}">
        <p14:creationId xmlns:p14="http://schemas.microsoft.com/office/powerpoint/2010/main" val="2070598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34</a:t>
            </a:fld>
            <a:endParaRPr lang="en-US"/>
          </a:p>
        </p:txBody>
      </p:sp>
    </p:spTree>
    <p:extLst>
      <p:ext uri="{BB962C8B-B14F-4D97-AF65-F5344CB8AC3E}">
        <p14:creationId xmlns:p14="http://schemas.microsoft.com/office/powerpoint/2010/main" val="406311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5</a:t>
            </a:fld>
            <a:endParaRPr lang="en-US"/>
          </a:p>
        </p:txBody>
      </p:sp>
    </p:spTree>
    <p:extLst>
      <p:ext uri="{BB962C8B-B14F-4D97-AF65-F5344CB8AC3E}">
        <p14:creationId xmlns:p14="http://schemas.microsoft.com/office/powerpoint/2010/main" val="189346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2B819-57B7-40E8-A8E9-C2D25233FA92}" type="slidenum">
              <a:rPr lang="en-US" smtClean="0"/>
              <a:t>6</a:t>
            </a:fld>
            <a:endParaRPr lang="en-US"/>
          </a:p>
        </p:txBody>
      </p:sp>
    </p:spTree>
    <p:extLst>
      <p:ext uri="{BB962C8B-B14F-4D97-AF65-F5344CB8AC3E}">
        <p14:creationId xmlns:p14="http://schemas.microsoft.com/office/powerpoint/2010/main" val="13434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NC DEQ in coordination with NC DOT looked at the existing DC fast infrastructure data in NC (excluding DC fast chargers at dealerships) obtained from the U.S. Department of Energy, Alternative Fuels Data Center and the Annual Average Daily Traffic Map provided by NC DOT to determine the priority corridors along interstates and pending interstates across the state for Phase 1 where infrastructure was lacking.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Level</a:t>
            </a:r>
            <a:r>
              <a:rPr lang="en-US" baseline="0" dirty="0" smtClean="0"/>
              <a:t> 2 phase 1 does not have a release.  </a:t>
            </a:r>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7</a:t>
            </a:fld>
            <a:endParaRPr lang="en-US"/>
          </a:p>
        </p:txBody>
      </p:sp>
    </p:spTree>
    <p:extLst>
      <p:ext uri="{BB962C8B-B14F-4D97-AF65-F5344CB8AC3E}">
        <p14:creationId xmlns:p14="http://schemas.microsoft.com/office/powerpoint/2010/main" val="16958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get a show of hands – who has </a:t>
            </a:r>
            <a:r>
              <a:rPr lang="en-US" dirty="0" smtClean="0"/>
              <a:t>their </a:t>
            </a:r>
            <a:r>
              <a:rPr lang="en-US" dirty="0"/>
              <a:t>NCID?</a:t>
            </a:r>
          </a:p>
          <a:p>
            <a:r>
              <a:rPr lang="en-US" dirty="0"/>
              <a:t>Okay for those that don’t you can go home now!</a:t>
            </a:r>
          </a:p>
          <a:p>
            <a:r>
              <a:rPr lang="en-US" dirty="0"/>
              <a:t>Can</a:t>
            </a:r>
            <a:r>
              <a:rPr lang="en-US" baseline="0" dirty="0"/>
              <a:t> I get a show of hands – who has downloaded the application and spreadsheet and correctly named them?</a:t>
            </a:r>
            <a:endParaRPr lang="en-US" dirty="0"/>
          </a:p>
        </p:txBody>
      </p:sp>
      <p:sp>
        <p:nvSpPr>
          <p:cNvPr id="4" name="Slide Number Placeholder 3"/>
          <p:cNvSpPr>
            <a:spLocks noGrp="1"/>
          </p:cNvSpPr>
          <p:nvPr>
            <p:ph type="sldNum" sz="quarter" idx="10"/>
          </p:nvPr>
        </p:nvSpPr>
        <p:spPr/>
        <p:txBody>
          <a:bodyPr/>
          <a:lstStyle/>
          <a:p>
            <a:fld id="{3EE2B819-57B7-40E8-A8E9-C2D25233FA92}" type="slidenum">
              <a:rPr lang="en-US" smtClean="0"/>
              <a:t>8</a:t>
            </a:fld>
            <a:endParaRPr lang="en-US"/>
          </a:p>
        </p:txBody>
      </p:sp>
    </p:spTree>
    <p:extLst>
      <p:ext uri="{BB962C8B-B14F-4D97-AF65-F5344CB8AC3E}">
        <p14:creationId xmlns:p14="http://schemas.microsoft.com/office/powerpoint/2010/main" val="320413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9</a:t>
            </a:fld>
            <a:endParaRPr lang="en-US"/>
          </a:p>
        </p:txBody>
      </p:sp>
    </p:spTree>
    <p:extLst>
      <p:ext uri="{BB962C8B-B14F-4D97-AF65-F5344CB8AC3E}">
        <p14:creationId xmlns:p14="http://schemas.microsoft.com/office/powerpoint/2010/main" val="3918694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10</a:t>
            </a:fld>
            <a:endParaRPr lang="en-US"/>
          </a:p>
        </p:txBody>
      </p:sp>
    </p:spTree>
    <p:extLst>
      <p:ext uri="{BB962C8B-B14F-4D97-AF65-F5344CB8AC3E}">
        <p14:creationId xmlns:p14="http://schemas.microsoft.com/office/powerpoint/2010/main" val="3296704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8772"/>
          <a:stretch/>
        </p:blipFill>
        <p:spPr>
          <a:xfrm>
            <a:off x="0" y="4716378"/>
            <a:ext cx="12192000" cy="2141621"/>
          </a:xfrm>
          <a:prstGeom prst="rect">
            <a:avLst/>
          </a:prstGeom>
        </p:spPr>
      </p:pic>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66784"/>
          <a:stretch/>
        </p:blipFill>
        <p:spPr>
          <a:xfrm>
            <a:off x="0" y="0"/>
            <a:ext cx="12192000" cy="2277979"/>
          </a:xfrm>
          <a:prstGeom prst="rect">
            <a:avLst/>
          </a:prstGeom>
        </p:spPr>
      </p:pic>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
        <p:nvSpPr>
          <p:cNvPr id="18" name="Title 1"/>
          <p:cNvSpPr>
            <a:spLocks noGrp="1"/>
          </p:cNvSpPr>
          <p:nvPr>
            <p:ph type="title"/>
          </p:nvPr>
        </p:nvSpPr>
        <p:spPr>
          <a:xfrm>
            <a:off x="6373371" y="3347412"/>
            <a:ext cx="5126263" cy="1061245"/>
          </a:xfrm>
        </p:spPr>
        <p:txBody>
          <a:bodyP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9"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129112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326286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2100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06253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970908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087641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248316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85761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99244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82739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18361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914219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81301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no logo">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210942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029027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70570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20680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93118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086399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74801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084057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40993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4367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5600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logo only">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289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2080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472526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36353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24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044946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98423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92503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081751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6824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257300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503317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122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896418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86635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3244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390560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044975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579841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12829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943355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092356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963189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525104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625208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35962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06484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035" y="5916722"/>
            <a:ext cx="1856232" cy="663356"/>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3.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0" r:id="rId3"/>
    <p:sldLayoutId id="2147483681" r:id="rId4"/>
    <p:sldLayoutId id="2147483682" r:id="rId5"/>
    <p:sldLayoutId id="2147483688" r:id="rId6"/>
    <p:sldLayoutId id="2147483689" r:id="rId7"/>
    <p:sldLayoutId id="2147483683" r:id="rId8"/>
    <p:sldLayoutId id="2147483695" r:id="rId9"/>
    <p:sldLayoutId id="2147483696" r:id="rId10"/>
    <p:sldLayoutId id="2147483684" r:id="rId11"/>
    <p:sldLayoutId id="2147483697" r:id="rId12"/>
    <p:sldLayoutId id="2147483698" r:id="rId13"/>
    <p:sldLayoutId id="2147483685" r:id="rId14"/>
    <p:sldLayoutId id="2147483686" r:id="rId15"/>
    <p:sldLayoutId id="2147483687"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537622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140981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iles.nc.gov/ncdeq/Air%20Quality/motor/grants/files/VW/Application_Checklist_Infrastructure_2019.pdf"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get.adobe.com/reade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et.adobe.com/read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mailto:svc.NCVWApplication@ncdenr.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EoHX_zI0-m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hyperlink" Target="https://deq.nc.gov/about/divisions/air-quality/motor-vehicles-and-air-quality/volkswagen-settlemen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deq.nc.gov/about/divisions/air-quality/motor-vehicles-and-air-quality/volkswagen-settlement/dc-fast-charg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files.nc.gov/ncdeq/Air%20Quality/motor/grants/files/VW/NC-VW-ZEV-DCFast-Application-06-28-Final.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files.nc.gov/ncdeq/Air%20Quality/motor/grants/files/VW/Application_Checklist_Infrastructure_2019.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ncid.nc.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files.nc.gov/ncdeq/Air%20Quality/motor/grants/files/VW/How-to-Create-a-NC-ID.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eq.nc.gov/VWsettlemen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daq.NC_VWGrants@ncdenr.gov" TargetMode="External"/><Relationship Id="rId4" Type="http://schemas.openxmlformats.org/officeDocument/2006/relationships/hyperlink" Target="mailto:svc.NCVWApplication@ncdenr.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4453" y="3543153"/>
            <a:ext cx="5865181" cy="713497"/>
          </a:xfrm>
        </p:spPr>
        <p:txBody>
          <a:bodyPr>
            <a:normAutofit/>
          </a:bodyPr>
          <a:lstStyle/>
          <a:p>
            <a:r>
              <a:rPr lang="en-US" dirty="0">
                <a:solidFill>
                  <a:schemeClr val="tx2">
                    <a:lumMod val="75000"/>
                  </a:schemeClr>
                </a:solidFill>
              </a:rPr>
              <a:t>Department of Environmental Quality</a:t>
            </a:r>
          </a:p>
        </p:txBody>
      </p:sp>
      <p:sp>
        <p:nvSpPr>
          <p:cNvPr id="3" name="Subtitle 2"/>
          <p:cNvSpPr>
            <a:spLocks noGrp="1"/>
          </p:cNvSpPr>
          <p:nvPr>
            <p:ph type="subTitle" idx="4294967295"/>
          </p:nvPr>
        </p:nvSpPr>
        <p:spPr>
          <a:xfrm>
            <a:off x="3034145" y="2344190"/>
            <a:ext cx="8465489" cy="1198964"/>
          </a:xfrm>
        </p:spPr>
        <p:txBody>
          <a:bodyPr>
            <a:normAutofit/>
          </a:bodyPr>
          <a:lstStyle/>
          <a:p>
            <a:pPr marL="0" lvl="0" indent="0" algn="r">
              <a:buNone/>
            </a:pPr>
            <a:r>
              <a:rPr lang="en-US" sz="1800" b="1" dirty="0">
                <a:solidFill>
                  <a:srgbClr val="1F497D"/>
                </a:solidFill>
                <a:latin typeface="Arial" panose="020B0604020202020204" pitchFamily="34" charset="0"/>
                <a:cs typeface="Arial" panose="020B0604020202020204" pitchFamily="34" charset="0"/>
              </a:rPr>
              <a:t>Volkswagen Settlement DC Fast Charging Application Instructions</a:t>
            </a:r>
          </a:p>
          <a:p>
            <a:pPr marL="0" lvl="0" indent="0" algn="r">
              <a:buNone/>
            </a:pPr>
            <a:r>
              <a:rPr lang="en-US" sz="1800" b="1" dirty="0">
                <a:solidFill>
                  <a:srgbClr val="1F497D"/>
                </a:solidFill>
                <a:latin typeface="Arial" panose="020B0604020202020204" pitchFamily="34" charset="0"/>
                <a:cs typeface="Arial" panose="020B0604020202020204" pitchFamily="34" charset="0"/>
              </a:rPr>
              <a:t>2019</a:t>
            </a:r>
          </a:p>
          <a:p>
            <a:pPr marL="0" lvl="0" indent="0" algn="r">
              <a:buNone/>
            </a:pPr>
            <a:r>
              <a:rPr lang="en-US" sz="1800" b="1" dirty="0">
                <a:solidFill>
                  <a:srgbClr val="1F497D"/>
                </a:solidFill>
                <a:latin typeface="Arial" panose="020B0604020202020204" pitchFamily="34" charset="0"/>
                <a:cs typeface="Arial" panose="020B0604020202020204" pitchFamily="34" charset="0"/>
              </a:rPr>
              <a:t>Dave Willis, Environmental Program Consultant, NC Division of Air Quality</a:t>
            </a:r>
          </a:p>
        </p:txBody>
      </p:sp>
    </p:spTree>
    <p:extLst>
      <p:ext uri="{BB962C8B-B14F-4D97-AF65-F5344CB8AC3E}">
        <p14:creationId xmlns:p14="http://schemas.microsoft.com/office/powerpoint/2010/main" val="344705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D2C40824-A24A-4767-B8C8-8EBFEE036C73}"/>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r>
              <a:rPr lang="en-US" sz="2800" dirty="0">
                <a:solidFill>
                  <a:schemeClr val="bg1"/>
                </a:solidFill>
              </a:rPr>
              <a:t>2019 DC Fast Charge Program</a:t>
            </a:r>
          </a:p>
        </p:txBody>
      </p:sp>
      <p:sp>
        <p:nvSpPr>
          <p:cNvPr id="11" name="Content Placeholder 9">
            <a:extLst>
              <a:ext uri="{FF2B5EF4-FFF2-40B4-BE49-F238E27FC236}">
                <a16:creationId xmlns:a16="http://schemas.microsoft.com/office/drawing/2014/main" id="{1E711C8B-408E-46E1-AFCE-756BC6DC9343}"/>
              </a:ext>
            </a:extLst>
          </p:cNvPr>
          <p:cNvSpPr>
            <a:spLocks noGrp="1"/>
          </p:cNvSpPr>
          <p:nvPr>
            <p:ph idx="1"/>
          </p:nvPr>
        </p:nvSpPr>
        <p:spPr>
          <a:xfrm>
            <a:off x="141316" y="2638044"/>
            <a:ext cx="4405746" cy="3415622"/>
          </a:xfrm>
        </p:spPr>
        <p:txBody>
          <a:bodyPr>
            <a:normAutofit/>
          </a:bodyPr>
          <a:lstStyle/>
          <a:p>
            <a:r>
              <a:rPr lang="en-US" dirty="0">
                <a:solidFill>
                  <a:schemeClr val="bg1"/>
                </a:solidFill>
              </a:rPr>
              <a:t>Before beginning the application, please make sure you have the following information available.</a:t>
            </a:r>
          </a:p>
          <a:p>
            <a:r>
              <a:rPr lang="en-US" dirty="0">
                <a:solidFill>
                  <a:schemeClr val="bg1"/>
                </a:solidFill>
              </a:rPr>
              <a:t>The application checklist can be found here: </a:t>
            </a:r>
            <a:r>
              <a:rPr lang="en-US" dirty="0" smtClean="0">
                <a:solidFill>
                  <a:schemeClr val="bg1"/>
                </a:solidFill>
                <a:hlinkClick r:id="rId3"/>
              </a:rPr>
              <a:t>Checklist</a:t>
            </a:r>
            <a:endParaRPr lang="en-US" dirty="0">
              <a:solidFill>
                <a:schemeClr val="bg1"/>
              </a:solidFill>
            </a:endParaRPr>
          </a:p>
        </p:txBody>
      </p:sp>
      <p:sp>
        <p:nvSpPr>
          <p:cNvPr id="4" name="Slide Number Placeholder 3">
            <a:extLst>
              <a:ext uri="{FF2B5EF4-FFF2-40B4-BE49-F238E27FC236}">
                <a16:creationId xmlns:a16="http://schemas.microsoft.com/office/drawing/2014/main" id="{28824429-A7CA-449A-A5C8-086D5B3F20AB}"/>
              </a:ext>
            </a:extLst>
          </p:cNvPr>
          <p:cNvSpPr>
            <a:spLocks noGrp="1"/>
          </p:cNvSpPr>
          <p:nvPr>
            <p:ph type="sldNum" sz="quarter" idx="12"/>
          </p:nvPr>
        </p:nvSpPr>
        <p:spPr>
          <a:xfrm>
            <a:off x="4654296" y="6559377"/>
            <a:ext cx="106428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1F27F3A-B3E9-41ED-AF8F-A365F10BB65F}" type="slidenum">
              <a:rPr kumimoji="0" lang="en-US" sz="1200" b="0" i="0" u="none" strike="noStrike" kern="1200" cap="none" spc="0" normalizeH="0" baseline="0" noProof="0" smtClean="0">
                <a:ln>
                  <a:noFill/>
                </a:ln>
                <a:solidFill>
                  <a:prstClr val="black">
                    <a:alpha val="80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dirty="0">
              <a:ln>
                <a:noFill/>
              </a:ln>
              <a:solidFill>
                <a:prstClr val="black">
                  <a:alpha val="80000"/>
                </a:prstClr>
              </a:solidFill>
              <a:effectLst/>
              <a:uLnTx/>
              <a:uFillTx/>
              <a:latin typeface="Arial"/>
              <a:ea typeface="+mn-ea"/>
              <a:cs typeface="+mn-cs"/>
            </a:endParaRPr>
          </a:p>
        </p:txBody>
      </p:sp>
      <p:sp>
        <p:nvSpPr>
          <p:cNvPr id="3" name="Rectangle 2"/>
          <p:cNvSpPr/>
          <p:nvPr/>
        </p:nvSpPr>
        <p:spPr>
          <a:xfrm>
            <a:off x="4688378" y="589761"/>
            <a:ext cx="7207966" cy="4216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Adobe Reader: </a:t>
            </a:r>
            <a:r>
              <a:rPr kumimoji="0" lang="en-US" sz="2000" b="1" i="0" u="none" strike="noStrike" kern="1200" cap="none" spc="0" normalizeH="0" baseline="0" noProof="0" dirty="0">
                <a:ln>
                  <a:noFill/>
                </a:ln>
                <a:solidFill>
                  <a:prstClr val="black"/>
                </a:solidFill>
                <a:effectLst/>
                <a:uLnTx/>
                <a:uFillTx/>
                <a:latin typeface="Arial"/>
                <a:ea typeface="+mn-ea"/>
                <a:cs typeface="+mn-cs"/>
                <a:hlinkClick r:id="rId4"/>
              </a:rPr>
              <a:t>https://get.adobe.com/reader/</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General Application Requirements (All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________ NCID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________ Applicant/All Project Affiliates/Organization 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________ Project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________ Organization Federal Tax 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Zero Emission Vehicle Infrastructure Charging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(See Application for more 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GPS coordinates of Charging Station 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Charging Equipment Information (# of ports, spaces, model, manuf.,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Materials/Services/Labor estimated costs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Site Host Letter of Commitment (if necessary) (for Upload)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Utility Assessment of Site (for Upload)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Local map to show amenities (for Upload)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Plans to show exact charging station and parking space location (for Upload)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_______ Any other additional documentation to support application (Including use surveys, etc.)</a:t>
            </a:r>
          </a:p>
        </p:txBody>
      </p:sp>
    </p:spTree>
    <p:extLst>
      <p:ext uri="{BB962C8B-B14F-4D97-AF65-F5344CB8AC3E}">
        <p14:creationId xmlns:p14="http://schemas.microsoft.com/office/powerpoint/2010/main" val="15269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a:t>
            </a:r>
            <a:r>
              <a:rPr lang="en-US" b="1" dirty="0" smtClean="0"/>
              <a:t>Fast – Eligible Expenditures</a:t>
            </a:r>
            <a:endParaRPr lang="en-US" b="1" dirty="0"/>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a:xfrm>
            <a:off x="838199" y="1159669"/>
            <a:ext cx="10829925" cy="5345905"/>
          </a:xfrm>
        </p:spPr>
        <p:txBody>
          <a:bodyPr>
            <a:normAutofit fontScale="92500" lnSpcReduction="10000"/>
          </a:bodyPr>
          <a:lstStyle/>
          <a:p>
            <a:pPr lvl="0"/>
            <a:r>
              <a:rPr lang="en-US" b="1" dirty="0" smtClean="0">
                <a:solidFill>
                  <a:srgbClr val="FF0000"/>
                </a:solidFill>
              </a:rPr>
              <a:t>50kW</a:t>
            </a:r>
            <a:r>
              <a:rPr lang="en-US" b="1" dirty="0" smtClean="0">
                <a:solidFill>
                  <a:schemeClr val="tx1"/>
                </a:solidFill>
              </a:rPr>
              <a:t> </a:t>
            </a:r>
            <a:r>
              <a:rPr lang="en-US" b="1" dirty="0">
                <a:solidFill>
                  <a:schemeClr val="tx1"/>
                </a:solidFill>
              </a:rPr>
              <a:t>or higher DC fast charging station infrastructure </a:t>
            </a:r>
            <a:r>
              <a:rPr lang="en-US" b="1" dirty="0" smtClean="0">
                <a:solidFill>
                  <a:schemeClr val="tx1"/>
                </a:solidFill>
              </a:rPr>
              <a:t>(Level 2 has not been released) </a:t>
            </a:r>
            <a:endParaRPr lang="en-US" b="1" dirty="0">
              <a:solidFill>
                <a:schemeClr val="tx1"/>
              </a:solidFill>
            </a:endParaRPr>
          </a:p>
          <a:p>
            <a:pPr lvl="0"/>
            <a:r>
              <a:rPr lang="en-US" b="1" dirty="0">
                <a:solidFill>
                  <a:schemeClr val="tx1"/>
                </a:solidFill>
              </a:rPr>
              <a:t>Utility equipment upgrades such as transformers and utility extensions up to $15,000 per charging station</a:t>
            </a:r>
          </a:p>
          <a:p>
            <a:pPr lvl="0"/>
            <a:r>
              <a:rPr lang="en-US" b="1" dirty="0">
                <a:solidFill>
                  <a:schemeClr val="tx1"/>
                </a:solidFill>
              </a:rPr>
              <a:t>Conduit, cable/wiring, electrical service box disconnect addition</a:t>
            </a:r>
          </a:p>
          <a:p>
            <a:pPr lvl="0"/>
            <a:r>
              <a:rPr lang="en-US" b="1" dirty="0">
                <a:solidFill>
                  <a:schemeClr val="tx1"/>
                </a:solidFill>
              </a:rPr>
              <a:t>Concrete or asphalt addition or replacement</a:t>
            </a:r>
          </a:p>
          <a:p>
            <a:pPr lvl="0"/>
            <a:r>
              <a:rPr lang="en-US" b="1" dirty="0">
                <a:solidFill>
                  <a:schemeClr val="tx1"/>
                </a:solidFill>
              </a:rPr>
              <a:t>Signage</a:t>
            </a:r>
          </a:p>
          <a:p>
            <a:pPr lvl="0"/>
            <a:r>
              <a:rPr lang="en-US" b="1" dirty="0">
                <a:solidFill>
                  <a:schemeClr val="tx1"/>
                </a:solidFill>
              </a:rPr>
              <a:t>Bollards</a:t>
            </a:r>
          </a:p>
          <a:p>
            <a:pPr lvl="0"/>
            <a:r>
              <a:rPr lang="en-US" b="1" dirty="0">
                <a:solidFill>
                  <a:schemeClr val="tx1"/>
                </a:solidFill>
              </a:rPr>
              <a:t>Paint stripping and stenciling of the station parking spaces</a:t>
            </a:r>
          </a:p>
          <a:p>
            <a:pPr lvl="0"/>
            <a:r>
              <a:rPr lang="en-US" b="1" dirty="0">
                <a:solidFill>
                  <a:schemeClr val="tx1"/>
                </a:solidFill>
              </a:rPr>
              <a:t>Permit costs including engineering and site design costs</a:t>
            </a:r>
          </a:p>
          <a:p>
            <a:pPr lvl="0"/>
            <a:r>
              <a:rPr lang="en-US" b="1" dirty="0">
                <a:solidFill>
                  <a:schemeClr val="tx1"/>
                </a:solidFill>
              </a:rPr>
              <a:t>Labor for researching and securing the host site, directly related to the acquisition, site design and </a:t>
            </a:r>
          </a:p>
          <a:p>
            <a:r>
              <a:rPr lang="en-US" b="1" dirty="0">
                <a:solidFill>
                  <a:schemeClr val="tx1"/>
                </a:solidFill>
              </a:rPr>
              <a:t>E</a:t>
            </a:r>
            <a:r>
              <a:rPr lang="en-US" b="1" dirty="0" smtClean="0">
                <a:solidFill>
                  <a:schemeClr val="tx1"/>
                </a:solidFill>
              </a:rPr>
              <a:t>ngineering</a:t>
            </a:r>
            <a:r>
              <a:rPr lang="en-US" b="1" dirty="0">
                <a:solidFill>
                  <a:schemeClr val="tx1"/>
                </a:solidFill>
              </a:rPr>
              <a:t>, installation, commissioning or activation, and maintenance</a:t>
            </a:r>
          </a:p>
          <a:p>
            <a:pPr lvl="0"/>
            <a:r>
              <a:rPr lang="en-US" b="1" dirty="0">
                <a:solidFill>
                  <a:schemeClr val="tx1"/>
                </a:solidFill>
              </a:rPr>
              <a:t>Shipping of equipment</a:t>
            </a:r>
          </a:p>
          <a:p>
            <a:pPr lvl="0"/>
            <a:r>
              <a:rPr lang="en-US" b="1" dirty="0">
                <a:solidFill>
                  <a:schemeClr val="tx1"/>
                </a:solidFill>
              </a:rPr>
              <a:t>Maintenance and warranty costs for the DC fast charging </a:t>
            </a:r>
            <a:r>
              <a:rPr lang="en-US" b="1" dirty="0" smtClean="0">
                <a:solidFill>
                  <a:schemeClr val="tx1"/>
                </a:solidFill>
              </a:rPr>
              <a:t>equipment</a:t>
            </a:r>
          </a:p>
          <a:p>
            <a:pPr marL="0" lvl="0" indent="0">
              <a:buNone/>
            </a:pPr>
            <a:r>
              <a:rPr lang="en-US" b="1" dirty="0" smtClean="0">
                <a:solidFill>
                  <a:schemeClr val="tx1"/>
                </a:solidFill>
              </a:rPr>
              <a:t>Refer to the VW Settlement ZEV DC Fast RFP </a:t>
            </a:r>
            <a:r>
              <a:rPr lang="en-US" sz="2800" b="1" dirty="0" smtClean="0">
                <a:solidFill>
                  <a:srgbClr val="FF0000"/>
                </a:solidFill>
              </a:rPr>
              <a:t>Phase 1</a:t>
            </a:r>
            <a:endParaRPr lang="en-US" b="1" dirty="0">
              <a:solidFill>
                <a:srgbClr val="FF0000"/>
              </a:solidFill>
            </a:endParaRPr>
          </a:p>
          <a:p>
            <a:pPr marL="0" indent="0">
              <a:buNone/>
            </a:pPr>
            <a:endParaRPr lang="en-US" b="1" dirty="0">
              <a:solidFill>
                <a:schemeClr val="tx1"/>
              </a:solidFill>
            </a:endParaRPr>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2582756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11F9-51C0-44D2-9B88-3824B7F6872B}"/>
              </a:ext>
            </a:extLst>
          </p:cNvPr>
          <p:cNvSpPr>
            <a:spLocks noGrp="1"/>
          </p:cNvSpPr>
          <p:nvPr>
            <p:ph type="title"/>
          </p:nvPr>
        </p:nvSpPr>
        <p:spPr/>
        <p:txBody>
          <a:bodyPr/>
          <a:lstStyle/>
          <a:p>
            <a:r>
              <a:rPr lang="en-US" b="1" dirty="0"/>
              <a:t>2019 DC Fast Charge Application</a:t>
            </a:r>
          </a:p>
        </p:txBody>
      </p:sp>
      <p:sp>
        <p:nvSpPr>
          <p:cNvPr id="3" name="Content Placeholder 2">
            <a:extLst>
              <a:ext uri="{FF2B5EF4-FFF2-40B4-BE49-F238E27FC236}">
                <a16:creationId xmlns:a16="http://schemas.microsoft.com/office/drawing/2014/main" id="{3544587F-DCEB-47E3-A8F4-C7C4EDC6D585}"/>
              </a:ext>
            </a:extLst>
          </p:cNvPr>
          <p:cNvSpPr>
            <a:spLocks noGrp="1"/>
          </p:cNvSpPr>
          <p:nvPr>
            <p:ph idx="1"/>
          </p:nvPr>
        </p:nvSpPr>
        <p:spPr>
          <a:xfrm>
            <a:off x="698740" y="998221"/>
            <a:ext cx="10655060" cy="5178292"/>
          </a:xfrm>
        </p:spPr>
        <p:txBody>
          <a:bodyPr/>
          <a:lstStyle/>
          <a:p>
            <a:pPr marL="0" indent="0">
              <a:buNone/>
            </a:pPr>
            <a:r>
              <a:rPr lang="en-US" b="1" dirty="0">
                <a:solidFill>
                  <a:schemeClr val="tx1"/>
                </a:solidFill>
              </a:rPr>
              <a:t>Before working on the application it is important that you know whether you have Adobe Acrobat DC Reader</a:t>
            </a:r>
            <a:r>
              <a:rPr lang="en-US" baseline="30000" dirty="0"/>
              <a:t>©</a:t>
            </a:r>
            <a:r>
              <a:rPr lang="en-US" b="1" dirty="0">
                <a:solidFill>
                  <a:schemeClr val="tx1"/>
                </a:solidFill>
              </a:rPr>
              <a:t> installed on the computer your using.  You will not be able to complete the application without these programs installed on your computer. If you need Adobe Acrobat DC Reader</a:t>
            </a:r>
            <a:r>
              <a:rPr lang="en-US" baseline="30000" dirty="0"/>
              <a:t>©</a:t>
            </a:r>
            <a:r>
              <a:rPr lang="en-US" b="1" dirty="0">
                <a:solidFill>
                  <a:schemeClr val="tx1"/>
                </a:solidFill>
              </a:rPr>
              <a:t>, you can find it here: </a:t>
            </a:r>
          </a:p>
          <a:p>
            <a:pPr marL="0" indent="0" algn="ctr">
              <a:buNone/>
            </a:pPr>
            <a:r>
              <a:rPr lang="en-US" b="1" dirty="0">
                <a:solidFill>
                  <a:srgbClr val="00B0F0"/>
                </a:solidFill>
                <a:hlinkClick r:id="rId3">
                  <a:extLst>
                    <a:ext uri="{A12FA001-AC4F-418D-AE19-62706E023703}">
                      <ahyp:hlinkClr xmlns="" xmlns:ahyp="http://schemas.microsoft.com/office/drawing/2018/hyperlinkcolor" val="tx"/>
                    </a:ext>
                  </a:extLst>
                </a:hlinkClick>
              </a:rPr>
              <a:t>https://get.adobe.com/reader/</a:t>
            </a:r>
            <a:r>
              <a:rPr lang="en-US" b="1" dirty="0">
                <a:solidFill>
                  <a:srgbClr val="00B0F0"/>
                </a:solidFill>
              </a:rPr>
              <a:t> </a:t>
            </a:r>
            <a:r>
              <a:rPr lang="en-US" b="1" dirty="0">
                <a:solidFill>
                  <a:schemeClr val="tx1"/>
                </a:solidFill>
              </a:rPr>
              <a:t> </a:t>
            </a:r>
          </a:p>
          <a:p>
            <a:r>
              <a:rPr lang="en-US" b="1" dirty="0">
                <a:solidFill>
                  <a:schemeClr val="tx1"/>
                </a:solidFill>
              </a:rPr>
              <a:t>You MUST save all DC Fast Charge Program files in Adobe pdf form.  For example the application must be saved as the following.   	</a:t>
            </a:r>
            <a:r>
              <a:rPr lang="en-US" b="1" dirty="0">
                <a:solidFill>
                  <a:srgbClr val="FF0000"/>
                </a:solidFill>
              </a:rPr>
              <a:t>[Organization_Name]_[Project_Title]_ZEVDCFast_application.pdf</a:t>
            </a:r>
          </a:p>
          <a:p>
            <a:pPr marL="457200" lvl="1" indent="0">
              <a:buNone/>
            </a:pPr>
            <a:endParaRPr lang="en-US" b="1" dirty="0">
              <a:solidFill>
                <a:schemeClr val="tx1"/>
              </a:solidFill>
            </a:endParaRPr>
          </a:p>
          <a:p>
            <a:pPr marL="0" indent="0">
              <a:buNone/>
            </a:pPr>
            <a:r>
              <a:rPr lang="en-US" b="1" dirty="0">
                <a:solidFill>
                  <a:schemeClr val="tx1"/>
                </a:solidFill>
              </a:rPr>
              <a:t>NOTE: If the required attachments and supporting files are not named correctly the application will be returned.  The naming convention is on the last page of the application.  </a:t>
            </a:r>
            <a:endParaRPr lang="en-US" dirty="0"/>
          </a:p>
          <a:p>
            <a:endParaRPr lang="en-US" dirty="0"/>
          </a:p>
        </p:txBody>
      </p:sp>
      <p:sp>
        <p:nvSpPr>
          <p:cNvPr id="4" name="Slide Number Placeholder 3">
            <a:extLst>
              <a:ext uri="{FF2B5EF4-FFF2-40B4-BE49-F238E27FC236}">
                <a16:creationId xmlns:a16="http://schemas.microsoft.com/office/drawing/2014/main" id="{76D71103-2578-4ABB-BD6F-ABFEB46529A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1908590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CCCC9-F326-4018-9D63-2CEF1EEE8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49" y="852498"/>
            <a:ext cx="7427513" cy="5153004"/>
          </a:xfrm>
          <a:prstGeom prst="rect">
            <a:avLst/>
          </a:prstGeom>
        </p:spPr>
      </p:pic>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Fast Charge Application</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p:txBody>
          <a:bodyPr/>
          <a:lstStyle/>
          <a:p>
            <a:pPr marL="457200" lvl="1" indent="0">
              <a:buNone/>
            </a:pPr>
            <a:endParaRPr lang="en-US" dirty="0"/>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7" name="Picture 6">
            <a:extLst>
              <a:ext uri="{FF2B5EF4-FFF2-40B4-BE49-F238E27FC236}">
                <a16:creationId xmlns:a16="http://schemas.microsoft.com/office/drawing/2014/main" id="{5C30801B-6C7A-486C-AE4E-3A7FAEDAB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977" y="1029577"/>
            <a:ext cx="7358334" cy="3539451"/>
          </a:xfrm>
          <a:prstGeom prst="rect">
            <a:avLst/>
          </a:prstGeom>
        </p:spPr>
      </p:pic>
      <p:pic>
        <p:nvPicPr>
          <p:cNvPr id="9" name="Picture 8">
            <a:extLst>
              <a:ext uri="{FF2B5EF4-FFF2-40B4-BE49-F238E27FC236}">
                <a16:creationId xmlns:a16="http://schemas.microsoft.com/office/drawing/2014/main" id="{9C5627E8-7428-4DE5-8234-7439B910A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977" y="1029577"/>
            <a:ext cx="7399474" cy="3539451"/>
          </a:xfrm>
          <a:prstGeom prst="rect">
            <a:avLst/>
          </a:prstGeom>
        </p:spPr>
      </p:pic>
      <p:sp>
        <p:nvSpPr>
          <p:cNvPr id="10" name="Arrow: Right 9">
            <a:extLst>
              <a:ext uri="{FF2B5EF4-FFF2-40B4-BE49-F238E27FC236}">
                <a16:creationId xmlns:a16="http://schemas.microsoft.com/office/drawing/2014/main" id="{38A3AAB1-CE4D-4B5D-8150-A4D147A7462F}"/>
              </a:ext>
            </a:extLst>
          </p:cNvPr>
          <p:cNvSpPr/>
          <p:nvPr/>
        </p:nvSpPr>
        <p:spPr>
          <a:xfrm>
            <a:off x="3013483" y="932064"/>
            <a:ext cx="1403985" cy="3877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8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Fast Charge Application</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p:txBody>
          <a:bodyPr/>
          <a:lstStyle/>
          <a:p>
            <a:pPr marL="457200" lvl="1" indent="0">
              <a:buNone/>
            </a:pPr>
            <a:endParaRPr lang="en-US" dirty="0"/>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3535431973"/>
              </p:ext>
            </p:extLst>
          </p:nvPr>
        </p:nvGraphicFramePr>
        <p:xfrm>
          <a:off x="4002088" y="974725"/>
          <a:ext cx="3987800" cy="5162550"/>
        </p:xfrm>
        <a:graphic>
          <a:graphicData uri="http://schemas.openxmlformats.org/presentationml/2006/ole">
            <mc:AlternateContent xmlns:mc="http://schemas.openxmlformats.org/markup-compatibility/2006">
              <mc:Choice xmlns:v="urn:schemas-microsoft-com:vml" Requires="v">
                <p:oleObj spid="_x0000_s1075" name="Acrobat Document" r:id="rId4" imgW="5829257" imgH="7543568" progId="AcroExch.Document.DC">
                  <p:embed/>
                </p:oleObj>
              </mc:Choice>
              <mc:Fallback>
                <p:oleObj name="Acrobat Document" r:id="rId4" imgW="5829257" imgH="7543568" progId="AcroExch.Document.DC">
                  <p:embed/>
                  <p:pic>
                    <p:nvPicPr>
                      <p:cNvPr id="0" name=""/>
                      <p:cNvPicPr/>
                      <p:nvPr/>
                    </p:nvPicPr>
                    <p:blipFill>
                      <a:blip r:embed="rId5"/>
                      <a:stretch>
                        <a:fillRect/>
                      </a:stretch>
                    </p:blipFill>
                    <p:spPr>
                      <a:xfrm>
                        <a:off x="4002088" y="974725"/>
                        <a:ext cx="3987800" cy="5162550"/>
                      </a:xfrm>
                      <a:prstGeom prst="rect">
                        <a:avLst/>
                      </a:prstGeom>
                    </p:spPr>
                  </p:pic>
                </p:oleObj>
              </mc:Fallback>
            </mc:AlternateContent>
          </a:graphicData>
        </a:graphic>
      </p:graphicFrame>
    </p:spTree>
    <p:extLst>
      <p:ext uri="{BB962C8B-B14F-4D97-AF65-F5344CB8AC3E}">
        <p14:creationId xmlns:p14="http://schemas.microsoft.com/office/powerpoint/2010/main" val="2218244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Tips and Things to Know</a:t>
            </a:r>
          </a:p>
        </p:txBody>
      </p:sp>
      <p:sp>
        <p:nvSpPr>
          <p:cNvPr id="3" name="Content Placeholder 2"/>
          <p:cNvSpPr>
            <a:spLocks noGrp="1"/>
          </p:cNvSpPr>
          <p:nvPr>
            <p:ph idx="1"/>
          </p:nvPr>
        </p:nvSpPr>
        <p:spPr/>
        <p:txBody>
          <a:bodyPr/>
          <a:lstStyle/>
          <a:p>
            <a:endParaRPr lang="en-US" b="1" dirty="0">
              <a:solidFill>
                <a:schemeClr val="tx1"/>
              </a:solidFill>
            </a:endParaRPr>
          </a:p>
          <a:p>
            <a:endParaRPr lang="en-US" b="1" dirty="0">
              <a:solidFill>
                <a:schemeClr val="tx1"/>
              </a:solidFill>
            </a:endParaRPr>
          </a:p>
          <a:p>
            <a:endParaRPr lang="en-US" b="1" dirty="0">
              <a:solidFill>
                <a:schemeClr val="tx1"/>
              </a:solidFill>
            </a:endParaRPr>
          </a:p>
          <a:p>
            <a:r>
              <a:rPr lang="en-US" b="1" dirty="0">
                <a:solidFill>
                  <a:schemeClr val="tx1"/>
                </a:solidFill>
              </a:rPr>
              <a:t>Do not sign any agreements with vendors prior to fully executed contract </a:t>
            </a:r>
          </a:p>
          <a:p>
            <a:pPr marL="0" indent="0">
              <a:buNone/>
            </a:pPr>
            <a:r>
              <a:rPr lang="en-US" b="1" dirty="0">
                <a:solidFill>
                  <a:schemeClr val="tx1"/>
                </a:solidFill>
              </a:rPr>
              <a:t>	 </a:t>
            </a:r>
            <a:r>
              <a:rPr lang="en-US" sz="2400" b="1" dirty="0">
                <a:solidFill>
                  <a:srgbClr val="FF0000"/>
                </a:solidFill>
              </a:rPr>
              <a:t>APPLICATION AWARD IS NOT A FULLY EXECUTED CONTRACT</a:t>
            </a:r>
          </a:p>
          <a:p>
            <a:r>
              <a:rPr lang="en-US" b="1" dirty="0">
                <a:solidFill>
                  <a:schemeClr val="tx1"/>
                </a:solidFill>
              </a:rPr>
              <a:t>Budget information should be as accurate as possible </a:t>
            </a:r>
          </a:p>
          <a:p>
            <a:r>
              <a:rPr lang="en-US" b="1" dirty="0">
                <a:solidFill>
                  <a:schemeClr val="tx1"/>
                </a:solidFill>
              </a:rPr>
              <a:t>Partial funding will be used as appropriate in awarding projects</a:t>
            </a:r>
          </a:p>
          <a:p>
            <a:r>
              <a:rPr lang="en-US" b="1" dirty="0">
                <a:solidFill>
                  <a:schemeClr val="tx1"/>
                </a:solidFill>
              </a:rPr>
              <a:t>Essays will be used to assist in evaluating projects that score similarly to determine </a:t>
            </a:r>
            <a:r>
              <a:rPr lang="en-US" b="1" dirty="0" smtClean="0">
                <a:solidFill>
                  <a:schemeClr val="tx1"/>
                </a:solidFill>
              </a:rPr>
              <a:t>awardees</a:t>
            </a:r>
          </a:p>
          <a:p>
            <a:pPr lvl="0"/>
            <a:r>
              <a:rPr lang="en-US" b="1" dirty="0">
                <a:solidFill>
                  <a:prstClr val="black"/>
                </a:solidFill>
              </a:rPr>
              <a:t>We will not accept paper, faxed or scanned applications. We will not accept applications after the due date. </a:t>
            </a:r>
            <a:endParaRPr lang="en-US" sz="2400" dirty="0"/>
          </a:p>
          <a:p>
            <a:pPr marL="0" indent="0">
              <a:buNone/>
            </a:pPr>
            <a:endParaRPr lang="en-US" b="1" dirty="0">
              <a:solidFill>
                <a:schemeClr val="tx1"/>
              </a:solidFill>
            </a:endParaRPr>
          </a:p>
          <a:p>
            <a:endParaRPr lang="en-US" b="1"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dirty="0"/>
          </a:p>
        </p:txBody>
      </p:sp>
    </p:spTree>
    <p:extLst>
      <p:ext uri="{BB962C8B-B14F-4D97-AF65-F5344CB8AC3E}">
        <p14:creationId xmlns:p14="http://schemas.microsoft.com/office/powerpoint/2010/main" val="106862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4" end="4"/>
                                            </p:txEl>
                                          </p:spTgt>
                                        </p:tgtEl>
                                      </p:cBhvr>
                                    </p:animEffect>
                                    <p:animScale>
                                      <p:cBhvr>
                                        <p:cTn id="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DC Fast Application Scoring</a:t>
            </a:r>
          </a:p>
        </p:txBody>
      </p:sp>
      <p:pic>
        <p:nvPicPr>
          <p:cNvPr id="2" name="Picture Placeholder 1"/>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6123" b="26123"/>
          <a:stretch>
            <a:fillRect/>
          </a:stretch>
        </p:blipFill>
        <p:spPr/>
      </p:pic>
      <p:sp>
        <p:nvSpPr>
          <p:cNvPr id="4" name="Slide Number Placeholder 3"/>
          <p:cNvSpPr>
            <a:spLocks noGrp="1"/>
          </p:cNvSpPr>
          <p:nvPr>
            <p:ph type="sldNum" sz="quarter" idx="12"/>
          </p:nvPr>
        </p:nvSpPr>
        <p:spPr/>
        <p:txBody>
          <a:bodyPr/>
          <a:lstStyle/>
          <a:p>
            <a:fld id="{11F27F3A-B3E9-41ED-AF8F-A365F10BB65F}" type="slidenum">
              <a:rPr lang="en-US" smtClean="0"/>
              <a:pPr/>
              <a:t>16</a:t>
            </a:fld>
            <a:endParaRPr lang="en-US"/>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265762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i="0" dirty="0"/>
              <a:t>Project Selection Criteria – DC Fast</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17</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The </a:t>
            </a:r>
            <a:r>
              <a:rPr lang="en-US" b="1" dirty="0" smtClean="0">
                <a:solidFill>
                  <a:schemeClr val="tx1"/>
                </a:solidFill>
              </a:rPr>
              <a:t>NCDEQ </a:t>
            </a:r>
            <a:r>
              <a:rPr lang="en-US" b="1" dirty="0">
                <a:solidFill>
                  <a:schemeClr val="tx1"/>
                </a:solidFill>
              </a:rPr>
              <a:t>will consider factors such as, but not limited to:</a:t>
            </a:r>
          </a:p>
          <a:p>
            <a:pPr>
              <a:lnSpc>
                <a:spcPct val="150000"/>
              </a:lnSpc>
            </a:pPr>
            <a:r>
              <a:rPr lang="en-US" b="1" dirty="0">
                <a:solidFill>
                  <a:schemeClr val="tx1"/>
                </a:solidFill>
              </a:rPr>
              <a:t>Cost Effectiveness</a:t>
            </a:r>
            <a:r>
              <a:rPr lang="en-US" dirty="0">
                <a:solidFill>
                  <a:schemeClr val="tx1"/>
                </a:solidFill>
              </a:rPr>
              <a:t> (VW$ funded per NOx tons reduced)</a:t>
            </a:r>
            <a:r>
              <a:rPr lang="en-US" b="1" dirty="0">
                <a:solidFill>
                  <a:schemeClr val="tx1"/>
                </a:solidFill>
              </a:rPr>
              <a:t> </a:t>
            </a:r>
          </a:p>
          <a:p>
            <a:pPr>
              <a:lnSpc>
                <a:spcPct val="150000"/>
              </a:lnSpc>
            </a:pPr>
            <a:r>
              <a:rPr lang="en-US" b="1" dirty="0">
                <a:solidFill>
                  <a:schemeClr val="tx1"/>
                </a:solidFill>
              </a:rPr>
              <a:t>Distance off interchange</a:t>
            </a:r>
            <a:endParaRPr lang="en-US" dirty="0">
              <a:solidFill>
                <a:schemeClr val="tx1"/>
              </a:solidFill>
            </a:endParaRPr>
          </a:p>
          <a:p>
            <a:pPr>
              <a:lnSpc>
                <a:spcPct val="150000"/>
              </a:lnSpc>
            </a:pPr>
            <a:r>
              <a:rPr lang="en-US" b="1" dirty="0">
                <a:solidFill>
                  <a:schemeClr val="tx1"/>
                </a:solidFill>
              </a:rPr>
              <a:t>Distance to other DC Fast charging sites</a:t>
            </a:r>
          </a:p>
          <a:p>
            <a:pPr>
              <a:lnSpc>
                <a:spcPct val="150000"/>
              </a:lnSpc>
            </a:pPr>
            <a:r>
              <a:rPr lang="en-US" b="1" dirty="0">
                <a:solidFill>
                  <a:schemeClr val="tx1"/>
                </a:solidFill>
              </a:rPr>
              <a:t>Environmental Justice</a:t>
            </a:r>
          </a:p>
          <a:p>
            <a:pPr>
              <a:lnSpc>
                <a:spcPct val="150000"/>
              </a:lnSpc>
            </a:pPr>
            <a:r>
              <a:rPr lang="en-US" b="1" dirty="0">
                <a:solidFill>
                  <a:schemeClr val="tx1"/>
                </a:solidFill>
              </a:rPr>
              <a:t>Traffic Density</a:t>
            </a:r>
            <a:endParaRPr lang="en-US" dirty="0">
              <a:solidFill>
                <a:schemeClr val="tx1"/>
              </a:solidFill>
            </a:endParaRPr>
          </a:p>
          <a:p>
            <a:pPr>
              <a:lnSpc>
                <a:spcPct val="150000"/>
              </a:lnSpc>
            </a:pPr>
            <a:r>
              <a:rPr lang="en-US" b="1" dirty="0">
                <a:solidFill>
                  <a:schemeClr val="tx1"/>
                </a:solidFill>
              </a:rPr>
              <a:t>Accessibility </a:t>
            </a:r>
            <a:endParaRPr lang="en-US" dirty="0">
              <a:solidFill>
                <a:schemeClr val="tx1"/>
              </a:solidFill>
            </a:endParaRPr>
          </a:p>
          <a:p>
            <a:endParaRPr lang="en-US" dirty="0"/>
          </a:p>
        </p:txBody>
      </p:sp>
    </p:spTree>
    <p:extLst>
      <p:ext uri="{BB962C8B-B14F-4D97-AF65-F5344CB8AC3E}">
        <p14:creationId xmlns:p14="http://schemas.microsoft.com/office/powerpoint/2010/main" val="655942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i="0" dirty="0">
                <a:solidFill>
                  <a:schemeClr val="tx1"/>
                </a:solidFill>
              </a:rPr>
              <a:t>Cost Effectiveness: VW$ funded per NOx tons reduced</a:t>
            </a:r>
            <a:br>
              <a:rPr lang="en-US" b="1" i="0" dirty="0">
                <a:solidFill>
                  <a:schemeClr val="tx1"/>
                </a:solidFill>
              </a:rPr>
            </a:br>
            <a:r>
              <a:rPr lang="en-US" b="1" i="0" dirty="0">
                <a:solidFill>
                  <a:schemeClr val="tx1"/>
                </a:solidFill>
              </a:rPr>
              <a:t>(20 points)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18</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Cost effectiveness is based on applicant provided information using the </a:t>
            </a:r>
            <a:r>
              <a:rPr lang="en-US" b="1" dirty="0" smtClean="0">
                <a:solidFill>
                  <a:schemeClr val="tx1"/>
                </a:solidFill>
              </a:rPr>
              <a:t>NCDEQ EV Charger Mitigation Measure Tool and </a:t>
            </a:r>
            <a:r>
              <a:rPr lang="en-US" b="1" dirty="0">
                <a:solidFill>
                  <a:schemeClr val="tx1"/>
                </a:solidFill>
              </a:rPr>
              <a:t>if applicable, matching funds. Under this criterion, projects are ranked from most cost effective to least cost effective (i.e. VW $/amount of NOx reduced per year). </a:t>
            </a:r>
          </a:p>
          <a:p>
            <a:pPr marL="0" indent="0">
              <a:buNone/>
            </a:pPr>
            <a:endParaRPr lang="en-US" b="1" dirty="0">
              <a:solidFill>
                <a:schemeClr val="tx1"/>
              </a:solidFill>
            </a:endParaRPr>
          </a:p>
          <a:p>
            <a:pPr marL="0" indent="0" algn="ctr">
              <a:buNone/>
            </a:pPr>
            <a:r>
              <a:rPr lang="en-US" b="1" dirty="0">
                <a:solidFill>
                  <a:schemeClr val="tx1"/>
                </a:solidFill>
              </a:rPr>
              <a:t>• Top 20%:              20 points</a:t>
            </a:r>
          </a:p>
          <a:p>
            <a:pPr marL="0" indent="0" algn="ctr">
              <a:buNone/>
            </a:pPr>
            <a:r>
              <a:rPr lang="en-US" b="1" dirty="0">
                <a:solidFill>
                  <a:schemeClr val="tx1"/>
                </a:solidFill>
              </a:rPr>
              <a:t>• Next 20%:            15 points</a:t>
            </a:r>
          </a:p>
          <a:p>
            <a:pPr marL="0" indent="0" algn="ctr">
              <a:buNone/>
            </a:pPr>
            <a:r>
              <a:rPr lang="en-US" b="1" dirty="0">
                <a:solidFill>
                  <a:schemeClr val="tx1"/>
                </a:solidFill>
              </a:rPr>
              <a:t>• Next 20%:            10 points</a:t>
            </a:r>
          </a:p>
          <a:p>
            <a:pPr marL="0" indent="0" algn="ctr">
              <a:buNone/>
            </a:pPr>
            <a:r>
              <a:rPr lang="en-US" b="1" dirty="0">
                <a:solidFill>
                  <a:schemeClr val="tx1"/>
                </a:solidFill>
              </a:rPr>
              <a:t>• Next 20%:              5 points</a:t>
            </a:r>
          </a:p>
          <a:p>
            <a:pPr marL="0" indent="0" algn="ctr">
              <a:buNone/>
            </a:pPr>
            <a:r>
              <a:rPr lang="en-US" b="1" dirty="0">
                <a:solidFill>
                  <a:schemeClr val="tx1"/>
                </a:solidFill>
              </a:rPr>
              <a:t>• Last 20%:              0 points</a:t>
            </a:r>
          </a:p>
          <a:p>
            <a:endParaRPr lang="en-US" dirty="0"/>
          </a:p>
        </p:txBody>
      </p:sp>
    </p:spTree>
    <p:extLst>
      <p:ext uri="{BB962C8B-B14F-4D97-AF65-F5344CB8AC3E}">
        <p14:creationId xmlns:p14="http://schemas.microsoft.com/office/powerpoint/2010/main" val="2802792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0" dirty="0">
                <a:solidFill>
                  <a:schemeClr val="tx1"/>
                </a:solidFill>
              </a:rPr>
              <a:t>Distance off interchange (15 points)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19</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lnSpc>
                <a:spcPct val="100000"/>
              </a:lnSpc>
              <a:spcBef>
                <a:spcPts val="0"/>
              </a:spcBef>
              <a:buNone/>
            </a:pPr>
            <a:r>
              <a:rPr lang="en-US" b="1" dirty="0">
                <a:solidFill>
                  <a:schemeClr val="tx1"/>
                </a:solidFill>
              </a:rPr>
              <a:t>Ranked highest to lowest; based on proposed site location from</a:t>
            </a:r>
          </a:p>
          <a:p>
            <a:pPr marL="0" indent="0">
              <a:lnSpc>
                <a:spcPct val="100000"/>
              </a:lnSpc>
              <a:spcBef>
                <a:spcPts val="0"/>
              </a:spcBef>
              <a:buNone/>
            </a:pPr>
            <a:r>
              <a:rPr lang="en-US" b="1" dirty="0">
                <a:solidFill>
                  <a:schemeClr val="tx1"/>
                </a:solidFill>
              </a:rPr>
              <a:t>interchange.</a:t>
            </a:r>
          </a:p>
          <a:p>
            <a:pPr marL="0" indent="0" algn="ctr">
              <a:buNone/>
            </a:pPr>
            <a:r>
              <a:rPr lang="en-US" b="1" dirty="0">
                <a:solidFill>
                  <a:schemeClr val="tx1"/>
                </a:solidFill>
              </a:rPr>
              <a:t>• Less than 2 miles:                            15 points</a:t>
            </a:r>
          </a:p>
          <a:p>
            <a:pPr marL="0" indent="0" algn="ctr">
              <a:buNone/>
            </a:pPr>
            <a:r>
              <a:rPr lang="en-US" b="1" dirty="0">
                <a:solidFill>
                  <a:schemeClr val="tx1"/>
                </a:solidFill>
              </a:rPr>
              <a:t>• 2 to 3 miles:                                      10 points</a:t>
            </a:r>
          </a:p>
          <a:p>
            <a:pPr marL="0" indent="0" algn="ctr">
              <a:buNone/>
            </a:pPr>
            <a:r>
              <a:rPr lang="en-US" b="1" dirty="0">
                <a:solidFill>
                  <a:schemeClr val="tx1"/>
                </a:solidFill>
              </a:rPr>
              <a:t>• Over 3 miles but less than 5 miles:  5 points</a:t>
            </a:r>
          </a:p>
          <a:p>
            <a:pPr marL="0" indent="0" algn="ctr">
              <a:buNone/>
            </a:pPr>
            <a:r>
              <a:rPr lang="en-US" b="1" dirty="0">
                <a:solidFill>
                  <a:schemeClr val="tx1"/>
                </a:solidFill>
              </a:rPr>
              <a:t>• Over 5 miles:                                       0 points</a:t>
            </a:r>
          </a:p>
          <a:p>
            <a:endParaRPr lang="en-US" dirty="0"/>
          </a:p>
        </p:txBody>
      </p:sp>
    </p:spTree>
    <p:extLst>
      <p:ext uri="{BB962C8B-B14F-4D97-AF65-F5344CB8AC3E}">
        <p14:creationId xmlns:p14="http://schemas.microsoft.com/office/powerpoint/2010/main" val="65698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60626"/>
            <a:ext cx="10515600" cy="1061245"/>
          </a:xfrm>
        </p:spPr>
        <p:txBody>
          <a:bodyPr>
            <a:normAutofit fontScale="90000"/>
          </a:bodyPr>
          <a:lstStyle/>
          <a:p>
            <a:r>
              <a:rPr lang="en-US" b="1" dirty="0" smtClean="0"/>
              <a:t>Links in this presentation are only active when used in presentation mode.</a:t>
            </a:r>
            <a:endParaRPr lang="en-US" b="1"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a:p>
        </p:txBody>
      </p:sp>
    </p:spTree>
    <p:extLst>
      <p:ext uri="{BB962C8B-B14F-4D97-AF65-F5344CB8AC3E}">
        <p14:creationId xmlns:p14="http://schemas.microsoft.com/office/powerpoint/2010/main" val="719653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0" dirty="0">
                <a:solidFill>
                  <a:schemeClr val="tx1"/>
                </a:solidFill>
              </a:rPr>
              <a:t>Distance to other DC fast chargers (25 points) </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20</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How many miles to existing DC fast charging sites (not including dealerships or Tesla Supercharger locations) along interstate to project area? DC fast charging site data used from U.S. Department of Energy, Alternative Fuels Data Center</a:t>
            </a:r>
          </a:p>
          <a:p>
            <a:pPr marL="0" indent="0">
              <a:buNone/>
            </a:pPr>
            <a:endParaRPr lang="en-US" b="1" dirty="0">
              <a:solidFill>
                <a:schemeClr val="tx1"/>
              </a:solidFill>
            </a:endParaRPr>
          </a:p>
          <a:p>
            <a:pPr marL="0" indent="0" algn="ctr">
              <a:buNone/>
            </a:pPr>
            <a:r>
              <a:rPr lang="en-US" b="1" dirty="0">
                <a:solidFill>
                  <a:schemeClr val="tx1"/>
                </a:solidFill>
              </a:rPr>
              <a:t>• Over 100 miles:        25 points</a:t>
            </a:r>
          </a:p>
          <a:p>
            <a:pPr marL="0" indent="0" algn="ctr">
              <a:buNone/>
            </a:pPr>
            <a:r>
              <a:rPr lang="en-US" b="1" dirty="0">
                <a:solidFill>
                  <a:schemeClr val="tx1"/>
                </a:solidFill>
              </a:rPr>
              <a:t>• 99 to 51 miles:          20 points</a:t>
            </a:r>
          </a:p>
          <a:p>
            <a:pPr marL="0" indent="0" algn="ctr">
              <a:buNone/>
            </a:pPr>
            <a:r>
              <a:rPr lang="en-US" b="1" dirty="0">
                <a:solidFill>
                  <a:schemeClr val="tx1"/>
                </a:solidFill>
              </a:rPr>
              <a:t>• 50 to 26 miles:          15 points</a:t>
            </a:r>
          </a:p>
          <a:p>
            <a:pPr marL="0" indent="0" algn="ctr">
              <a:buNone/>
            </a:pPr>
            <a:r>
              <a:rPr lang="en-US" b="1" dirty="0">
                <a:solidFill>
                  <a:schemeClr val="tx1"/>
                </a:solidFill>
              </a:rPr>
              <a:t>• Less than 25 miles:    5 points</a:t>
            </a:r>
          </a:p>
          <a:p>
            <a:endParaRPr lang="en-US" dirty="0"/>
          </a:p>
        </p:txBody>
      </p:sp>
    </p:spTree>
    <p:extLst>
      <p:ext uri="{BB962C8B-B14F-4D97-AF65-F5344CB8AC3E}">
        <p14:creationId xmlns:p14="http://schemas.microsoft.com/office/powerpoint/2010/main" val="1701650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0" dirty="0">
                <a:solidFill>
                  <a:schemeClr val="tx1"/>
                </a:solidFill>
              </a:rPr>
              <a:t>Environmental Justice (10 points) </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21</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The environmental justice score is developed from the NCDEQ’s Social Vulnerability Index (SVI)* and the mobile NOx emissions in tons per year/per county from the 2014 National Emissions Inventory (Version 2).</a:t>
            </a:r>
          </a:p>
          <a:p>
            <a:pPr marL="0" indent="0">
              <a:buNone/>
            </a:pPr>
            <a:endParaRPr lang="en-US" b="1" dirty="0">
              <a:solidFill>
                <a:schemeClr val="tx1"/>
              </a:solidFill>
            </a:endParaRPr>
          </a:p>
          <a:p>
            <a:pPr marL="0" indent="0">
              <a:buNone/>
            </a:pPr>
            <a:r>
              <a:rPr lang="en-US" b="1" dirty="0">
                <a:solidFill>
                  <a:schemeClr val="tx1"/>
                </a:solidFill>
              </a:rPr>
              <a:t>The Environmental Protection Agency defines environmental justice (EJ) as “the fair treatment and meaningful involvement of all people regardless of race, color, national origin, or income, with respect to the development, implementation, and enforcement of environmental laws, regulations, and policies.” (US EPA). Historically, people of color and people of low-income, along with other vulnerable populations, have been disproportionately exposed to harmful pollutants.</a:t>
            </a:r>
          </a:p>
          <a:p>
            <a:pPr marL="0" indent="0">
              <a:buNone/>
            </a:pPr>
            <a:endParaRPr lang="en-US" b="1" dirty="0">
              <a:solidFill>
                <a:schemeClr val="tx1"/>
              </a:solidFill>
            </a:endParaRPr>
          </a:p>
          <a:p>
            <a:pPr marL="0" indent="0">
              <a:buNone/>
            </a:pPr>
            <a:r>
              <a:rPr lang="en-US" sz="1600" b="1" dirty="0">
                <a:solidFill>
                  <a:schemeClr val="tx1"/>
                </a:solidFill>
              </a:rPr>
              <a:t>*The Social Vulnerability Index (SVI) uses the NC Department of Commerce Tier System and The American Community Survey demographic data.  </a:t>
            </a:r>
          </a:p>
          <a:p>
            <a:endParaRPr lang="en-US" dirty="0"/>
          </a:p>
        </p:txBody>
      </p:sp>
    </p:spTree>
    <p:extLst>
      <p:ext uri="{BB962C8B-B14F-4D97-AF65-F5344CB8AC3E}">
        <p14:creationId xmlns:p14="http://schemas.microsoft.com/office/powerpoint/2010/main" val="3562178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i="0" dirty="0">
                <a:solidFill>
                  <a:schemeClr val="tx1"/>
                </a:solidFill>
              </a:rPr>
              <a:t>Sample of EJ Scoring</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22</a:t>
            </a:fld>
            <a:endParaRPr lang="en-US"/>
          </a:p>
        </p:txBody>
      </p:sp>
      <p:sp>
        <p:nvSpPr>
          <p:cNvPr id="7"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graphicFrame>
        <p:nvGraphicFramePr>
          <p:cNvPr id="8" name="Table 7">
            <a:extLst>
              <a:ext uri="{FF2B5EF4-FFF2-40B4-BE49-F238E27FC236}">
                <a16:creationId xmlns:a16="http://schemas.microsoft.com/office/drawing/2014/main" id="{118CF70A-403B-49D7-B045-260D2B89A322}"/>
              </a:ext>
            </a:extLst>
          </p:cNvPr>
          <p:cNvGraphicFramePr>
            <a:graphicFrameLocks noGrp="1"/>
          </p:cNvGraphicFramePr>
          <p:nvPr/>
        </p:nvGraphicFramePr>
        <p:xfrm>
          <a:off x="943897" y="1159669"/>
          <a:ext cx="10409903" cy="4563844"/>
        </p:xfrm>
        <a:graphic>
          <a:graphicData uri="http://schemas.openxmlformats.org/drawingml/2006/table">
            <a:tbl>
              <a:tblPr firstRow="1" firstCol="1" bandRow="1">
                <a:tableStyleId>{5C22544A-7EE6-4342-B048-85BDC9FD1C3A}</a:tableStyleId>
              </a:tblPr>
              <a:tblGrid>
                <a:gridCol w="1733872">
                  <a:extLst>
                    <a:ext uri="{9D8B030D-6E8A-4147-A177-3AD203B41FA5}">
                      <a16:colId xmlns:a16="http://schemas.microsoft.com/office/drawing/2014/main" val="3937510462"/>
                    </a:ext>
                  </a:extLst>
                </a:gridCol>
                <a:gridCol w="2673655">
                  <a:extLst>
                    <a:ext uri="{9D8B030D-6E8A-4147-A177-3AD203B41FA5}">
                      <a16:colId xmlns:a16="http://schemas.microsoft.com/office/drawing/2014/main" val="3021367919"/>
                    </a:ext>
                  </a:extLst>
                </a:gridCol>
                <a:gridCol w="1654907">
                  <a:extLst>
                    <a:ext uri="{9D8B030D-6E8A-4147-A177-3AD203B41FA5}">
                      <a16:colId xmlns:a16="http://schemas.microsoft.com/office/drawing/2014/main" val="2409584413"/>
                    </a:ext>
                  </a:extLst>
                </a:gridCol>
                <a:gridCol w="1527008">
                  <a:extLst>
                    <a:ext uri="{9D8B030D-6E8A-4147-A177-3AD203B41FA5}">
                      <a16:colId xmlns:a16="http://schemas.microsoft.com/office/drawing/2014/main" val="3204830562"/>
                    </a:ext>
                  </a:extLst>
                </a:gridCol>
                <a:gridCol w="1362408">
                  <a:extLst>
                    <a:ext uri="{9D8B030D-6E8A-4147-A177-3AD203B41FA5}">
                      <a16:colId xmlns:a16="http://schemas.microsoft.com/office/drawing/2014/main" val="3580620190"/>
                    </a:ext>
                  </a:extLst>
                </a:gridCol>
                <a:gridCol w="1458053">
                  <a:extLst>
                    <a:ext uri="{9D8B030D-6E8A-4147-A177-3AD203B41FA5}">
                      <a16:colId xmlns:a16="http://schemas.microsoft.com/office/drawing/2014/main" val="1226313400"/>
                    </a:ext>
                  </a:extLst>
                </a:gridCol>
              </a:tblGrid>
              <a:tr h="1045224">
                <a:tc>
                  <a:txBody>
                    <a:bodyPr/>
                    <a:lstStyle/>
                    <a:p>
                      <a:pPr marL="0" marR="0" algn="ctr">
                        <a:lnSpc>
                          <a:spcPct val="107000"/>
                        </a:lnSpc>
                        <a:spcBef>
                          <a:spcPts val="0"/>
                        </a:spcBef>
                        <a:spcAft>
                          <a:spcPts val="0"/>
                        </a:spcAft>
                      </a:pPr>
                      <a:r>
                        <a:rPr lang="en-US" sz="1100" dirty="0">
                          <a:effectLst/>
                        </a:rPr>
                        <a:t>2014 NEI</a:t>
                      </a:r>
                    </a:p>
                    <a:p>
                      <a:pPr marL="0" marR="0" algn="ctr">
                        <a:lnSpc>
                          <a:spcPct val="107000"/>
                        </a:lnSpc>
                        <a:spcBef>
                          <a:spcPts val="0"/>
                        </a:spcBef>
                        <a:spcAft>
                          <a:spcPts val="0"/>
                        </a:spcAft>
                      </a:pPr>
                      <a:r>
                        <a:rPr lang="en-US" sz="1100" dirty="0">
                          <a:effectLst/>
                        </a:rPr>
                        <a:t>County NOx Emissions (Tons)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County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 </a:t>
                      </a:r>
                    </a:p>
                    <a:p>
                      <a:pPr marL="0" marR="0" algn="ctr">
                        <a:lnSpc>
                          <a:spcPct val="107000"/>
                        </a:lnSpc>
                        <a:spcBef>
                          <a:spcPts val="0"/>
                        </a:spcBef>
                        <a:spcAft>
                          <a:spcPts val="0"/>
                        </a:spcAft>
                      </a:pPr>
                      <a:r>
                        <a:rPr lang="en-US" sz="1100">
                          <a:effectLst/>
                        </a:rPr>
                        <a:t>Classification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Mobile NOx Bin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SVI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EJ Final Score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8508310"/>
                  </a:ext>
                </a:extLst>
              </a:tr>
              <a:tr h="251330">
                <a:tc>
                  <a:txBody>
                    <a:bodyPr/>
                    <a:lstStyle/>
                    <a:p>
                      <a:pPr marL="0" marR="0" algn="ctr">
                        <a:lnSpc>
                          <a:spcPct val="107000"/>
                        </a:lnSpc>
                        <a:spcBef>
                          <a:spcPts val="0"/>
                        </a:spcBef>
                        <a:spcAft>
                          <a:spcPts val="0"/>
                        </a:spcAft>
                      </a:pPr>
                      <a:r>
                        <a:rPr lang="en-US" sz="1100">
                          <a:effectLst/>
                        </a:rPr>
                        <a:t>874.2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Alamance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Suburban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2920544"/>
                  </a:ext>
                </a:extLst>
              </a:tr>
              <a:tr h="251330">
                <a:tc>
                  <a:txBody>
                    <a:bodyPr/>
                    <a:lstStyle/>
                    <a:p>
                      <a:pPr marL="0" marR="0" algn="ctr">
                        <a:lnSpc>
                          <a:spcPct val="107000"/>
                        </a:lnSpc>
                        <a:spcBef>
                          <a:spcPts val="0"/>
                        </a:spcBef>
                        <a:spcAft>
                          <a:spcPts val="0"/>
                        </a:spcAft>
                      </a:pPr>
                      <a:r>
                        <a:rPr lang="en-US" sz="1100">
                          <a:effectLst/>
                        </a:rPr>
                        <a:t>132.1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Alexander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6616051"/>
                  </a:ext>
                </a:extLst>
              </a:tr>
              <a:tr h="251330">
                <a:tc>
                  <a:txBody>
                    <a:bodyPr/>
                    <a:lstStyle/>
                    <a:p>
                      <a:pPr marL="0" marR="0" algn="ctr">
                        <a:lnSpc>
                          <a:spcPct val="107000"/>
                        </a:lnSpc>
                        <a:spcBef>
                          <a:spcPts val="0"/>
                        </a:spcBef>
                        <a:spcAft>
                          <a:spcPts val="0"/>
                        </a:spcAft>
                      </a:pPr>
                      <a:r>
                        <a:rPr lang="en-US" sz="1100">
                          <a:effectLst/>
                        </a:rPr>
                        <a:t>50.5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Alleghany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8945147"/>
                  </a:ext>
                </a:extLst>
              </a:tr>
              <a:tr h="251330">
                <a:tc>
                  <a:txBody>
                    <a:bodyPr/>
                    <a:lstStyle/>
                    <a:p>
                      <a:pPr marL="0" marR="0" algn="ctr">
                        <a:lnSpc>
                          <a:spcPct val="107000"/>
                        </a:lnSpc>
                        <a:spcBef>
                          <a:spcPts val="0"/>
                        </a:spcBef>
                        <a:spcAft>
                          <a:spcPts val="0"/>
                        </a:spcAft>
                      </a:pPr>
                      <a:r>
                        <a:rPr lang="en-US" sz="1100">
                          <a:effectLst/>
                        </a:rPr>
                        <a:t>157.2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Anson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2784607"/>
                  </a:ext>
                </a:extLst>
              </a:tr>
              <a:tr h="251330">
                <a:tc>
                  <a:txBody>
                    <a:bodyPr/>
                    <a:lstStyle/>
                    <a:p>
                      <a:pPr marL="0" marR="0" algn="ctr">
                        <a:lnSpc>
                          <a:spcPct val="107000"/>
                        </a:lnSpc>
                        <a:spcBef>
                          <a:spcPts val="0"/>
                        </a:spcBef>
                        <a:spcAft>
                          <a:spcPts val="0"/>
                        </a:spcAft>
                      </a:pPr>
                      <a:r>
                        <a:rPr lang="en-US" sz="1100">
                          <a:effectLst/>
                        </a:rPr>
                        <a:t>122.8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Ashe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2462366"/>
                  </a:ext>
                </a:extLst>
              </a:tr>
              <a:tr h="251330">
                <a:tc>
                  <a:txBody>
                    <a:bodyPr/>
                    <a:lstStyle/>
                    <a:p>
                      <a:pPr marL="0" marR="0" algn="ctr">
                        <a:lnSpc>
                          <a:spcPct val="107000"/>
                        </a:lnSpc>
                        <a:spcBef>
                          <a:spcPts val="0"/>
                        </a:spcBef>
                        <a:spcAft>
                          <a:spcPts val="0"/>
                        </a:spcAft>
                      </a:pPr>
                      <a:r>
                        <a:rPr lang="en-US" sz="1100">
                          <a:effectLst/>
                        </a:rPr>
                        <a:t>102.6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Avery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0772159"/>
                  </a:ext>
                </a:extLst>
              </a:tr>
              <a:tr h="251330">
                <a:tc>
                  <a:txBody>
                    <a:bodyPr/>
                    <a:lstStyle/>
                    <a:p>
                      <a:pPr marL="0" marR="0" algn="ctr">
                        <a:lnSpc>
                          <a:spcPct val="107000"/>
                        </a:lnSpc>
                        <a:spcBef>
                          <a:spcPts val="0"/>
                        </a:spcBef>
                        <a:spcAft>
                          <a:spcPts val="0"/>
                        </a:spcAft>
                      </a:pPr>
                      <a:r>
                        <a:rPr lang="en-US" sz="1100">
                          <a:effectLst/>
                        </a:rPr>
                        <a:t>243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Beaufort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3012989"/>
                  </a:ext>
                </a:extLst>
              </a:tr>
              <a:tr h="251330">
                <a:tc>
                  <a:txBody>
                    <a:bodyPr/>
                    <a:lstStyle/>
                    <a:p>
                      <a:pPr marL="0" marR="0" algn="ctr">
                        <a:lnSpc>
                          <a:spcPct val="107000"/>
                        </a:lnSpc>
                        <a:spcBef>
                          <a:spcPts val="0"/>
                        </a:spcBef>
                        <a:spcAft>
                          <a:spcPts val="0"/>
                        </a:spcAft>
                      </a:pPr>
                      <a:r>
                        <a:rPr lang="en-US" sz="1100">
                          <a:effectLst/>
                        </a:rPr>
                        <a:t>143.8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Bertie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5350889"/>
                  </a:ext>
                </a:extLst>
              </a:tr>
              <a:tr h="251330">
                <a:tc>
                  <a:txBody>
                    <a:bodyPr/>
                    <a:lstStyle/>
                    <a:p>
                      <a:pPr marL="0" marR="0" algn="ctr">
                        <a:lnSpc>
                          <a:spcPct val="107000"/>
                        </a:lnSpc>
                        <a:spcBef>
                          <a:spcPts val="0"/>
                        </a:spcBef>
                        <a:spcAft>
                          <a:spcPts val="0"/>
                        </a:spcAft>
                      </a:pPr>
                      <a:r>
                        <a:rPr lang="en-US" sz="1100">
                          <a:effectLst/>
                        </a:rPr>
                        <a:t>221.5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Bladen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6034033"/>
                  </a:ext>
                </a:extLst>
              </a:tr>
              <a:tr h="251330">
                <a:tc>
                  <a:txBody>
                    <a:bodyPr/>
                    <a:lstStyle/>
                    <a:p>
                      <a:pPr marL="0" marR="0" algn="ctr">
                        <a:lnSpc>
                          <a:spcPct val="107000"/>
                        </a:lnSpc>
                        <a:spcBef>
                          <a:spcPts val="0"/>
                        </a:spcBef>
                        <a:spcAft>
                          <a:spcPts val="0"/>
                        </a:spcAft>
                      </a:pPr>
                      <a:r>
                        <a:rPr lang="en-US" sz="1100">
                          <a:effectLst/>
                        </a:rPr>
                        <a:t>659.2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Brunswick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9241579"/>
                  </a:ext>
                </a:extLst>
              </a:tr>
              <a:tr h="251330">
                <a:tc>
                  <a:txBody>
                    <a:bodyPr/>
                    <a:lstStyle/>
                    <a:p>
                      <a:pPr marL="0" marR="0" algn="ctr">
                        <a:lnSpc>
                          <a:spcPct val="107000"/>
                        </a:lnSpc>
                        <a:spcBef>
                          <a:spcPts val="0"/>
                        </a:spcBef>
                        <a:spcAft>
                          <a:spcPts val="0"/>
                        </a:spcAft>
                      </a:pPr>
                      <a:r>
                        <a:rPr lang="en-US" sz="1100">
                          <a:effectLst/>
                        </a:rPr>
                        <a:t>1651.8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Buncombe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Suburban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2640988"/>
                  </a:ext>
                </a:extLst>
              </a:tr>
              <a:tr h="251330">
                <a:tc>
                  <a:txBody>
                    <a:bodyPr/>
                    <a:lstStyle/>
                    <a:p>
                      <a:pPr marL="0" marR="0" algn="ctr">
                        <a:lnSpc>
                          <a:spcPct val="107000"/>
                        </a:lnSpc>
                        <a:spcBef>
                          <a:spcPts val="0"/>
                        </a:spcBef>
                        <a:spcAft>
                          <a:spcPts val="0"/>
                        </a:spcAft>
                      </a:pPr>
                      <a:r>
                        <a:rPr lang="en-US" sz="1100">
                          <a:effectLst/>
                        </a:rPr>
                        <a:t>524.4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Burke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6536135"/>
                  </a:ext>
                </a:extLst>
              </a:tr>
              <a:tr h="251330">
                <a:tc>
                  <a:txBody>
                    <a:bodyPr/>
                    <a:lstStyle/>
                    <a:p>
                      <a:pPr marL="0" marR="0" algn="ctr">
                        <a:lnSpc>
                          <a:spcPct val="107000"/>
                        </a:lnSpc>
                        <a:spcBef>
                          <a:spcPts val="0"/>
                        </a:spcBef>
                        <a:spcAft>
                          <a:spcPts val="0"/>
                        </a:spcAft>
                      </a:pPr>
                      <a:r>
                        <a:rPr lang="en-US" sz="1100">
                          <a:effectLst/>
                        </a:rPr>
                        <a:t>1088.2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Cabarrus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Suburban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3100542"/>
                  </a:ext>
                </a:extLst>
              </a:tr>
              <a:tr h="251330">
                <a:tc>
                  <a:txBody>
                    <a:bodyPr/>
                    <a:lstStyle/>
                    <a:p>
                      <a:pPr marL="0" marR="0" algn="ctr">
                        <a:lnSpc>
                          <a:spcPct val="107000"/>
                        </a:lnSpc>
                        <a:spcBef>
                          <a:spcPts val="0"/>
                        </a:spcBef>
                        <a:spcAft>
                          <a:spcPts val="0"/>
                        </a:spcAft>
                      </a:pPr>
                      <a:r>
                        <a:rPr lang="en-US" sz="1100">
                          <a:effectLst/>
                        </a:rPr>
                        <a:t>318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Caldwell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Rural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5150101"/>
                  </a:ext>
                </a:extLst>
              </a:tr>
            </a:tbl>
          </a:graphicData>
        </a:graphic>
      </p:graphicFrame>
    </p:spTree>
    <p:extLst>
      <p:ext uri="{BB962C8B-B14F-4D97-AF65-F5344CB8AC3E}">
        <p14:creationId xmlns:p14="http://schemas.microsoft.com/office/powerpoint/2010/main" val="3215619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0" dirty="0">
                <a:solidFill>
                  <a:schemeClr val="tx1"/>
                </a:solidFill>
              </a:rPr>
              <a:t>Traffic Density of location (15 points)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23</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Annual Average Daily Traffic (AADT) of the proposed project area. (AADT map can be found in Appendix C of the RFP)</a:t>
            </a:r>
          </a:p>
          <a:p>
            <a:pPr marL="0" indent="0" algn="ctr">
              <a:buNone/>
            </a:pPr>
            <a:endParaRPr lang="en-US" b="1" dirty="0">
              <a:solidFill>
                <a:schemeClr val="tx1"/>
              </a:solidFill>
            </a:endParaRPr>
          </a:p>
          <a:p>
            <a:pPr marL="0" indent="0" algn="ctr">
              <a:buNone/>
            </a:pPr>
            <a:r>
              <a:rPr lang="en-US" b="1" dirty="0">
                <a:solidFill>
                  <a:schemeClr val="tx1"/>
                </a:solidFill>
              </a:rPr>
              <a:t>• 90,001 – 195,000:        15 points</a:t>
            </a:r>
          </a:p>
          <a:p>
            <a:pPr marL="0" indent="0" algn="ctr">
              <a:buNone/>
            </a:pPr>
            <a:r>
              <a:rPr lang="en-US" b="1" dirty="0">
                <a:solidFill>
                  <a:schemeClr val="tx1"/>
                </a:solidFill>
              </a:rPr>
              <a:t>• 42,001 – 90,000:          10 points</a:t>
            </a:r>
          </a:p>
          <a:p>
            <a:pPr marL="0" indent="0" algn="ctr">
              <a:buNone/>
            </a:pPr>
            <a:r>
              <a:rPr lang="en-US" b="1" dirty="0">
                <a:solidFill>
                  <a:schemeClr val="tx1"/>
                </a:solidFill>
              </a:rPr>
              <a:t>• 1,600 – 42,000:              5 points</a:t>
            </a:r>
          </a:p>
          <a:p>
            <a:endParaRPr lang="en-US" dirty="0"/>
          </a:p>
        </p:txBody>
      </p:sp>
    </p:spTree>
    <p:extLst>
      <p:ext uri="{BB962C8B-B14F-4D97-AF65-F5344CB8AC3E}">
        <p14:creationId xmlns:p14="http://schemas.microsoft.com/office/powerpoint/2010/main" val="3701252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i="0" dirty="0">
                <a:solidFill>
                  <a:schemeClr val="tx1"/>
                </a:solidFill>
              </a:rPr>
              <a:t>Annual Average Daily Traffic Map</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24</a:t>
            </a:fld>
            <a:endParaRPr lang="en-US"/>
          </a:p>
        </p:txBody>
      </p:sp>
      <p:pic>
        <p:nvPicPr>
          <p:cNvPr id="4" name="Picture 3">
            <a:extLst>
              <a:ext uri="{FF2B5EF4-FFF2-40B4-BE49-F238E27FC236}">
                <a16:creationId xmlns:a16="http://schemas.microsoft.com/office/drawing/2014/main" id="{88B8C2AF-F485-4A3D-B4E1-5D334D553A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9" t="1633" r="1283" b="1569"/>
          <a:stretch/>
        </p:blipFill>
        <p:spPr>
          <a:xfrm>
            <a:off x="679508" y="914400"/>
            <a:ext cx="10779854" cy="5587068"/>
          </a:xfrm>
          <a:prstGeom prst="rect">
            <a:avLst/>
          </a:prstGeom>
        </p:spPr>
      </p:pic>
    </p:spTree>
    <p:extLst>
      <p:ext uri="{BB962C8B-B14F-4D97-AF65-F5344CB8AC3E}">
        <p14:creationId xmlns:p14="http://schemas.microsoft.com/office/powerpoint/2010/main" val="2252925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0" dirty="0">
                <a:solidFill>
                  <a:schemeClr val="tx1"/>
                </a:solidFill>
              </a:rPr>
              <a:t>Accessibility and proximity to amenities (15 points)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25</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Distance to amenities such as restrooms, food, local restaurants, and retail shopping</a:t>
            </a:r>
          </a:p>
          <a:p>
            <a:pPr marL="0" indent="0">
              <a:buNone/>
            </a:pPr>
            <a:endParaRPr lang="en-US" b="1" dirty="0">
              <a:solidFill>
                <a:schemeClr val="tx1"/>
              </a:solidFill>
            </a:endParaRPr>
          </a:p>
          <a:p>
            <a:pPr marL="0" indent="0">
              <a:buNone/>
            </a:pPr>
            <a:endParaRPr lang="en-US" b="1" dirty="0">
              <a:solidFill>
                <a:schemeClr val="tx1"/>
              </a:solidFill>
            </a:endParaRPr>
          </a:p>
          <a:p>
            <a:pPr marL="0" indent="0" algn="ctr">
              <a:buNone/>
            </a:pPr>
            <a:r>
              <a:rPr lang="en-US" b="1" dirty="0">
                <a:solidFill>
                  <a:schemeClr val="tx1"/>
                </a:solidFill>
              </a:rPr>
              <a:t>• Onsite:                                              15 points</a:t>
            </a:r>
          </a:p>
          <a:p>
            <a:pPr marL="0" indent="0" algn="ctr">
              <a:buNone/>
            </a:pPr>
            <a:r>
              <a:rPr lang="en-US" b="1" dirty="0">
                <a:solidFill>
                  <a:schemeClr val="tx1"/>
                </a:solidFill>
              </a:rPr>
              <a:t>• Less than ¼ mile from amenities: 10 points</a:t>
            </a:r>
          </a:p>
          <a:p>
            <a:pPr marL="0" indent="0" algn="ctr">
              <a:buNone/>
            </a:pPr>
            <a:r>
              <a:rPr lang="en-US" b="1" dirty="0">
                <a:solidFill>
                  <a:schemeClr val="tx1"/>
                </a:solidFill>
              </a:rPr>
              <a:t>• ¼ mile from amenities:                     5 points</a:t>
            </a:r>
          </a:p>
          <a:p>
            <a:endParaRPr lang="en-US" dirty="0"/>
          </a:p>
        </p:txBody>
      </p:sp>
    </p:spTree>
    <p:extLst>
      <p:ext uri="{BB962C8B-B14F-4D97-AF65-F5344CB8AC3E}">
        <p14:creationId xmlns:p14="http://schemas.microsoft.com/office/powerpoint/2010/main" val="953725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i="0" dirty="0">
                <a:solidFill>
                  <a:schemeClr val="tx1"/>
                </a:solidFill>
              </a:rPr>
              <a:t>Renewable Energy: Bonus Points (10 points)</a:t>
            </a:r>
            <a:endParaRPr lang="en-US" dirty="0"/>
          </a:p>
        </p:txBody>
      </p:sp>
      <p:sp>
        <p:nvSpPr>
          <p:cNvPr id="2" name="Slide Number Placeholder 1"/>
          <p:cNvSpPr>
            <a:spLocks noGrp="1"/>
          </p:cNvSpPr>
          <p:nvPr>
            <p:ph type="sldNum" sz="quarter" idx="12"/>
          </p:nvPr>
        </p:nvSpPr>
        <p:spPr/>
        <p:txBody>
          <a:bodyPr/>
          <a:lstStyle/>
          <a:p>
            <a:fld id="{11F27F3A-B3E9-41ED-AF8F-A365F10BB65F}" type="slidenum">
              <a:rPr lang="en-US" smtClean="0"/>
              <a:pPr/>
              <a:t>26</a:t>
            </a:fld>
            <a:endParaRPr lang="en-US"/>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p:txBody>
          <a:bodyPr/>
          <a:lstStyle/>
          <a:p>
            <a:pPr marL="0" indent="0">
              <a:buNone/>
            </a:pPr>
            <a:r>
              <a:rPr lang="en-US" b="1" dirty="0">
                <a:solidFill>
                  <a:schemeClr val="tx1"/>
                </a:solidFill>
              </a:rPr>
              <a:t>Renewable Energy Certificates: Percentage of electricity to power the DC fast charging station for five years.</a:t>
            </a:r>
          </a:p>
          <a:p>
            <a:pPr marL="0" indent="0">
              <a:buNone/>
            </a:pPr>
            <a:endParaRPr lang="en-US" b="1" dirty="0">
              <a:solidFill>
                <a:schemeClr val="tx1"/>
              </a:solidFill>
            </a:endParaRPr>
          </a:p>
          <a:p>
            <a:pPr marL="0" indent="0" algn="ctr">
              <a:buNone/>
            </a:pPr>
            <a:r>
              <a:rPr lang="en-US" b="1" dirty="0">
                <a:solidFill>
                  <a:schemeClr val="tx1"/>
                </a:solidFill>
              </a:rPr>
              <a:t>• 100%:          	     10 points</a:t>
            </a:r>
          </a:p>
          <a:p>
            <a:pPr marL="0" indent="0" algn="ctr">
              <a:buNone/>
            </a:pPr>
            <a:r>
              <a:rPr lang="en-US" b="1" dirty="0">
                <a:solidFill>
                  <a:schemeClr val="tx1"/>
                </a:solidFill>
              </a:rPr>
              <a:t>• 51 – 99%:  	    7.5 points</a:t>
            </a:r>
          </a:p>
          <a:p>
            <a:pPr marL="0" indent="0" algn="ctr">
              <a:buNone/>
            </a:pPr>
            <a:r>
              <a:rPr lang="en-US" b="1" dirty="0">
                <a:solidFill>
                  <a:schemeClr val="tx1"/>
                </a:solidFill>
              </a:rPr>
              <a:t>• 26% – 50%:  	       5 points</a:t>
            </a:r>
          </a:p>
          <a:p>
            <a:pPr marL="0" indent="0" algn="ctr">
              <a:buNone/>
            </a:pPr>
            <a:r>
              <a:rPr lang="en-US" b="1" dirty="0">
                <a:solidFill>
                  <a:schemeClr val="tx1"/>
                </a:solidFill>
              </a:rPr>
              <a:t>• 1 – 25%:    	    2.5 points</a:t>
            </a:r>
          </a:p>
          <a:p>
            <a:endParaRPr lang="en-US" dirty="0"/>
          </a:p>
        </p:txBody>
      </p:sp>
    </p:spTree>
    <p:extLst>
      <p:ext uri="{BB962C8B-B14F-4D97-AF65-F5344CB8AC3E}">
        <p14:creationId xmlns:p14="http://schemas.microsoft.com/office/powerpoint/2010/main" val="3936769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a:t>In Closing</a:t>
            </a:r>
          </a:p>
        </p:txBody>
      </p:sp>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0233" b="20233"/>
          <a:stretch>
            <a:fillRect/>
          </a:stretch>
        </p:blipFill>
        <p:spPr/>
      </p:pic>
      <p:sp>
        <p:nvSpPr>
          <p:cNvPr id="2" name="Slide Number Placeholder 1"/>
          <p:cNvSpPr>
            <a:spLocks noGrp="1"/>
          </p:cNvSpPr>
          <p:nvPr>
            <p:ph type="sldNum" sz="quarter" idx="12"/>
          </p:nvPr>
        </p:nvSpPr>
        <p:spPr/>
        <p:txBody>
          <a:bodyPr/>
          <a:lstStyle/>
          <a:p>
            <a:fld id="{11F27F3A-B3E9-41ED-AF8F-A365F10BB65F}" type="slidenum">
              <a:rPr lang="en-US" smtClean="0"/>
              <a:pPr/>
              <a:t>27</a:t>
            </a:fld>
            <a:endParaRPr lang="en-US"/>
          </a:p>
        </p:txBody>
      </p:sp>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Tree>
    <p:extLst>
      <p:ext uri="{BB962C8B-B14F-4D97-AF65-F5344CB8AC3E}">
        <p14:creationId xmlns:p14="http://schemas.microsoft.com/office/powerpoint/2010/main" val="34795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Fast Charge Application</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p:txBody>
          <a:bodyPr/>
          <a:lstStyle/>
          <a:p>
            <a:pPr marL="457200" lvl="1" indent="0">
              <a:buNone/>
            </a:pPr>
            <a:endParaRPr lang="en-US" b="1" dirty="0"/>
          </a:p>
          <a:p>
            <a:r>
              <a:rPr lang="en-US" b="1" dirty="0">
                <a:solidFill>
                  <a:schemeClr val="tx1"/>
                </a:solidFill>
              </a:rPr>
              <a:t>Due date for application and all supporting materials:</a:t>
            </a:r>
          </a:p>
          <a:p>
            <a:endParaRPr lang="en-US" b="1" dirty="0">
              <a:solidFill>
                <a:schemeClr val="tx1"/>
              </a:solidFill>
            </a:endParaRPr>
          </a:p>
          <a:p>
            <a:pPr marL="457200" lvl="1" indent="0" algn="ctr">
              <a:buNone/>
            </a:pPr>
            <a:r>
              <a:rPr lang="en-US" sz="3200" b="1" dirty="0">
                <a:solidFill>
                  <a:srgbClr val="FF0000"/>
                </a:solidFill>
              </a:rPr>
              <a:t>September 30, 2019 by 5:00 PM ET</a:t>
            </a:r>
          </a:p>
          <a:p>
            <a:pPr marL="0" indent="0">
              <a:buNone/>
            </a:pPr>
            <a:endParaRPr lang="en-US" sz="2600" b="1" dirty="0">
              <a:solidFill>
                <a:schemeClr val="tx1"/>
              </a:solidFill>
            </a:endParaRPr>
          </a:p>
          <a:p>
            <a:r>
              <a:rPr lang="en-US" b="1" dirty="0">
                <a:solidFill>
                  <a:schemeClr val="tx1"/>
                </a:solidFill>
              </a:rPr>
              <a:t>Please </a:t>
            </a:r>
            <a:r>
              <a:rPr lang="en-US" b="1" dirty="0" smtClean="0">
                <a:solidFill>
                  <a:schemeClr val="tx1"/>
                </a:solidFill>
              </a:rPr>
              <a:t>Email </a:t>
            </a:r>
            <a:r>
              <a:rPr lang="en-US" b="1" dirty="0">
                <a:solidFill>
                  <a:schemeClr val="tx1"/>
                </a:solidFill>
              </a:rPr>
              <a:t>all applications to:</a:t>
            </a:r>
          </a:p>
          <a:p>
            <a:pPr marL="0" indent="0" algn="ctr">
              <a:buNone/>
            </a:pPr>
            <a:r>
              <a:rPr lang="en-US" b="1" dirty="0"/>
              <a:t>	</a:t>
            </a:r>
            <a:r>
              <a:rPr lang="en-US" b="1" dirty="0">
                <a:solidFill>
                  <a:schemeClr val="accent3">
                    <a:lumMod val="60000"/>
                    <a:lumOff val="40000"/>
                  </a:schemeClr>
                </a:solidFill>
                <a:hlinkClick r:id="rId3"/>
              </a:rPr>
              <a:t>svc.NCVWApplication@ncdenr.gov</a:t>
            </a:r>
            <a:endParaRPr lang="en-US" b="1" dirty="0">
              <a:solidFill>
                <a:schemeClr val="accent3">
                  <a:lumMod val="60000"/>
                  <a:lumOff val="40000"/>
                </a:schemeClr>
              </a:solidFill>
            </a:endParaRPr>
          </a:p>
          <a:p>
            <a:pPr marL="0" indent="0">
              <a:buNone/>
            </a:pPr>
            <a:endParaRPr lang="en-US" dirty="0"/>
          </a:p>
          <a:p>
            <a:pPr lvl="0"/>
            <a:r>
              <a:rPr lang="en-US" b="1" dirty="0">
                <a:solidFill>
                  <a:prstClr val="black"/>
                </a:solidFill>
              </a:rPr>
              <a:t>We will not accept </a:t>
            </a:r>
            <a:r>
              <a:rPr lang="en-US" sz="2400" b="1" dirty="0" smtClean="0">
                <a:solidFill>
                  <a:prstClr val="black"/>
                </a:solidFill>
              </a:rPr>
              <a:t>paper, faxed or scanned</a:t>
            </a:r>
            <a:r>
              <a:rPr lang="en-US" b="1" dirty="0" smtClean="0">
                <a:solidFill>
                  <a:prstClr val="black"/>
                </a:solidFill>
              </a:rPr>
              <a:t> </a:t>
            </a:r>
            <a:r>
              <a:rPr lang="en-US" b="1" dirty="0">
                <a:solidFill>
                  <a:prstClr val="black"/>
                </a:solidFill>
              </a:rPr>
              <a:t>applications. </a:t>
            </a:r>
            <a:endParaRPr lang="en-US" b="1" dirty="0" smtClean="0">
              <a:solidFill>
                <a:prstClr val="black"/>
              </a:solidFill>
            </a:endParaRPr>
          </a:p>
          <a:p>
            <a:pPr lvl="0"/>
            <a:r>
              <a:rPr lang="en-US" b="1" dirty="0" smtClean="0">
                <a:solidFill>
                  <a:prstClr val="black"/>
                </a:solidFill>
              </a:rPr>
              <a:t>We </a:t>
            </a:r>
            <a:r>
              <a:rPr lang="en-US" b="1" dirty="0">
                <a:solidFill>
                  <a:prstClr val="black"/>
                </a:solidFill>
              </a:rPr>
              <a:t>will not accept applications after the due date. </a:t>
            </a:r>
            <a:endParaRPr lang="en-US" sz="2400" dirty="0"/>
          </a:p>
          <a:p>
            <a:pPr lvl="1"/>
            <a:endParaRPr lang="en-US" sz="2400" dirty="0"/>
          </a:p>
          <a:p>
            <a:pPr lvl="1"/>
            <a:endParaRPr lang="en-US" dirty="0"/>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38515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643"/>
            <a:ext cx="10515600" cy="1061245"/>
          </a:xfrm>
        </p:spPr>
        <p:txBody>
          <a:bodyPr>
            <a:normAutofit/>
          </a:bodyPr>
          <a:lstStyle/>
          <a:p>
            <a:r>
              <a:rPr lang="en-US" b="1" dirty="0"/>
              <a:t>Additional Workshops</a:t>
            </a:r>
          </a:p>
        </p:txBody>
      </p:sp>
      <p:sp>
        <p:nvSpPr>
          <p:cNvPr id="3" name="Content Placeholder 2"/>
          <p:cNvSpPr>
            <a:spLocks noGrp="1"/>
          </p:cNvSpPr>
          <p:nvPr>
            <p:ph idx="1"/>
          </p:nvPr>
        </p:nvSpPr>
        <p:spPr>
          <a:xfrm>
            <a:off x="838200" y="1315447"/>
            <a:ext cx="10515600" cy="4672115"/>
          </a:xfrm>
        </p:spPr>
        <p:txBody>
          <a:bodyPr>
            <a:noAutofit/>
          </a:bodyPr>
          <a:lstStyle/>
          <a:p>
            <a:r>
              <a:rPr lang="en-US" sz="3200" b="1" dirty="0" smtClean="0">
                <a:solidFill>
                  <a:schemeClr val="tx1"/>
                </a:solidFill>
              </a:rPr>
              <a:t>July 15 Asheville</a:t>
            </a:r>
          </a:p>
          <a:p>
            <a:r>
              <a:rPr lang="en-US" sz="3200" b="1" dirty="0" smtClean="0">
                <a:solidFill>
                  <a:schemeClr val="tx1"/>
                </a:solidFill>
              </a:rPr>
              <a:t>July </a:t>
            </a:r>
            <a:r>
              <a:rPr lang="en-US" sz="3200" b="1" dirty="0">
                <a:solidFill>
                  <a:schemeClr val="tx1"/>
                </a:solidFill>
              </a:rPr>
              <a:t>16 Charlotte</a:t>
            </a:r>
          </a:p>
          <a:p>
            <a:r>
              <a:rPr lang="en-US" sz="3200" b="1" dirty="0">
                <a:solidFill>
                  <a:schemeClr val="tx1"/>
                </a:solidFill>
              </a:rPr>
              <a:t>July 18 Wilmington</a:t>
            </a:r>
          </a:p>
          <a:p>
            <a:r>
              <a:rPr lang="en-US" sz="3200" b="1" dirty="0">
                <a:solidFill>
                  <a:schemeClr val="tx1"/>
                </a:solidFill>
              </a:rPr>
              <a:t>July 19 Raleigh</a:t>
            </a:r>
          </a:p>
          <a:p>
            <a:r>
              <a:rPr lang="en-US" sz="3200" b="1" dirty="0">
                <a:solidFill>
                  <a:schemeClr val="tx1"/>
                </a:solidFill>
              </a:rPr>
              <a:t>July 22 Greenville</a:t>
            </a:r>
          </a:p>
          <a:p>
            <a:r>
              <a:rPr lang="en-US" sz="3200" b="1" dirty="0">
                <a:solidFill>
                  <a:schemeClr val="tx1"/>
                </a:solidFill>
              </a:rPr>
              <a:t>July 24 Fayetteville</a:t>
            </a:r>
          </a:p>
          <a:p>
            <a:r>
              <a:rPr lang="en-US" sz="3200" b="1" dirty="0">
                <a:solidFill>
                  <a:schemeClr val="tx1"/>
                </a:solidFill>
              </a:rPr>
              <a:t>July 25 </a:t>
            </a:r>
            <a:r>
              <a:rPr lang="en-US" sz="3200" b="1" dirty="0" smtClean="0">
                <a:solidFill>
                  <a:schemeClr val="tx1"/>
                </a:solidFill>
              </a:rPr>
              <a:t>Winston-Salem</a:t>
            </a:r>
          </a:p>
          <a:p>
            <a:pPr marL="0" indent="0">
              <a:buNone/>
            </a:pPr>
            <a:r>
              <a:rPr lang="en-US" sz="2800" b="1" dirty="0">
                <a:solidFill>
                  <a:schemeClr val="tx1"/>
                </a:solidFill>
              </a:rPr>
              <a:t>Online tutorial: </a:t>
            </a:r>
            <a:r>
              <a:rPr lang="en-US" sz="2800" b="1" dirty="0" smtClean="0">
                <a:solidFill>
                  <a:schemeClr val="tx1"/>
                </a:solidFill>
                <a:hlinkClick r:id="rId3"/>
              </a:rPr>
              <a:t>VW Application - DC Fast tutorial</a:t>
            </a:r>
            <a:endParaRPr lang="en-US" sz="2800" b="1" dirty="0">
              <a:solidFill>
                <a:schemeClr val="tx1"/>
              </a:solidFill>
            </a:endParaRPr>
          </a:p>
          <a:p>
            <a:pPr marL="0" indent="0">
              <a:buNone/>
            </a:pPr>
            <a:endParaRPr lang="en-US" sz="2800" b="1" dirty="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29</a:t>
            </a:fld>
            <a:endParaRPr lang="en-US" dirty="0"/>
          </a:p>
        </p:txBody>
      </p:sp>
    </p:spTree>
    <p:extLst>
      <p:ext uri="{BB962C8B-B14F-4D97-AF65-F5344CB8AC3E}">
        <p14:creationId xmlns:p14="http://schemas.microsoft.com/office/powerpoint/2010/main" val="2603074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to Expect Today</a:t>
            </a:r>
          </a:p>
        </p:txBody>
      </p:sp>
      <p:sp>
        <p:nvSpPr>
          <p:cNvPr id="3" name="Content Placeholder 2"/>
          <p:cNvSpPr>
            <a:spLocks noGrp="1"/>
          </p:cNvSpPr>
          <p:nvPr>
            <p:ph idx="1"/>
          </p:nvPr>
        </p:nvSpPr>
        <p:spPr/>
        <p:txBody>
          <a:bodyPr/>
          <a:lstStyle/>
          <a:p>
            <a:r>
              <a:rPr lang="en-US" b="1" dirty="0">
                <a:solidFill>
                  <a:schemeClr val="tx1"/>
                </a:solidFill>
              </a:rPr>
              <a:t>Overview of DC Fast Charging program and application process</a:t>
            </a:r>
          </a:p>
          <a:p>
            <a:r>
              <a:rPr lang="en-US" b="1" dirty="0">
                <a:solidFill>
                  <a:schemeClr val="tx1"/>
                </a:solidFill>
              </a:rPr>
              <a:t>When/how to submit your application</a:t>
            </a:r>
          </a:p>
          <a:p>
            <a:r>
              <a:rPr lang="en-US" b="1" dirty="0">
                <a:solidFill>
                  <a:schemeClr val="tx1"/>
                </a:solidFill>
              </a:rPr>
              <a:t>What happens to your application once it is submitted</a:t>
            </a:r>
          </a:p>
          <a:p>
            <a:r>
              <a:rPr lang="en-US" b="1" dirty="0">
                <a:solidFill>
                  <a:schemeClr val="tx1"/>
                </a:solidFill>
              </a:rPr>
              <a:t>Where to find answers after this workshop</a:t>
            </a:r>
          </a:p>
          <a:p>
            <a:r>
              <a:rPr lang="en-US" b="1" dirty="0">
                <a:solidFill>
                  <a:schemeClr val="tx1"/>
                </a:solidFill>
              </a:rPr>
              <a:t>Break</a:t>
            </a:r>
          </a:p>
          <a:p>
            <a:r>
              <a:rPr lang="en-US" b="1" dirty="0">
                <a:solidFill>
                  <a:schemeClr val="tx1"/>
                </a:solidFill>
              </a:rPr>
              <a:t>Example application</a:t>
            </a:r>
          </a:p>
          <a:p>
            <a:r>
              <a:rPr lang="en-US" b="1" dirty="0">
                <a:solidFill>
                  <a:schemeClr val="tx1"/>
                </a:solidFill>
              </a:rPr>
              <a:t>Question and answers</a:t>
            </a:r>
          </a:p>
          <a:p>
            <a:pPr marL="0" indent="0">
              <a:buNone/>
            </a:pPr>
            <a:endParaRPr lang="en-US" b="1" dirty="0">
              <a:solidFill>
                <a:srgbClr val="FF0000"/>
              </a:solidFill>
            </a:endParaRPr>
          </a:p>
          <a:p>
            <a:pPr marL="0" indent="0">
              <a:buNone/>
            </a:pPr>
            <a:r>
              <a:rPr lang="en-US" sz="2800" b="1" dirty="0">
                <a:solidFill>
                  <a:srgbClr val="FF0000"/>
                </a:solidFill>
              </a:rPr>
              <a:t>This is not a public forum for comments on implementation of the VW Settlement</a:t>
            </a:r>
          </a:p>
          <a:p>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3</a:t>
            </a:fld>
            <a:endParaRPr lang="en-US" dirty="0"/>
          </a:p>
        </p:txBody>
      </p:sp>
    </p:spTree>
    <p:extLst>
      <p:ext uri="{BB962C8B-B14F-4D97-AF65-F5344CB8AC3E}">
        <p14:creationId xmlns:p14="http://schemas.microsoft.com/office/powerpoint/2010/main" val="1493215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1 RFP Timeline</a:t>
            </a:r>
            <a:endParaRPr lang="en-US" b="1" dirty="0"/>
          </a:p>
        </p:txBody>
      </p:sp>
      <p:sp>
        <p:nvSpPr>
          <p:cNvPr id="3" name="Content Placeholder 2"/>
          <p:cNvSpPr>
            <a:spLocks noGrp="1"/>
          </p:cNvSpPr>
          <p:nvPr>
            <p:ph idx="1"/>
          </p:nvPr>
        </p:nvSpPr>
        <p:spPr>
          <a:xfrm>
            <a:off x="677007" y="1228727"/>
            <a:ext cx="10837985" cy="5019673"/>
          </a:xfrm>
        </p:spPr>
        <p:txBody>
          <a:bodyPr/>
          <a:lstStyle/>
          <a:p>
            <a:pPr lvl="0">
              <a:spcAft>
                <a:spcPts val="1000"/>
              </a:spcAft>
            </a:pPr>
            <a:r>
              <a:rPr lang="en-US" sz="2400" b="1" dirty="0">
                <a:solidFill>
                  <a:schemeClr val="tx1"/>
                </a:solidFill>
              </a:rPr>
              <a:t>Release of RFP 						June 17, 2019</a:t>
            </a:r>
            <a:endParaRPr lang="en-US" sz="2400" dirty="0">
              <a:solidFill>
                <a:schemeClr val="tx1"/>
              </a:solidFill>
            </a:endParaRPr>
          </a:p>
          <a:p>
            <a:pPr lvl="0">
              <a:spcAft>
                <a:spcPts val="1000"/>
              </a:spcAft>
            </a:pPr>
            <a:r>
              <a:rPr lang="en-US" sz="2400" b="1" dirty="0">
                <a:solidFill>
                  <a:schemeClr val="tx1"/>
                </a:solidFill>
              </a:rPr>
              <a:t>Proposal application available for download 	</a:t>
            </a:r>
            <a:r>
              <a:rPr lang="en-US" sz="2400" b="1" dirty="0" smtClean="0">
                <a:solidFill>
                  <a:schemeClr val="tx1"/>
                </a:solidFill>
              </a:rPr>
              <a:t>July </a:t>
            </a:r>
            <a:r>
              <a:rPr lang="en-US" sz="2400" b="1" dirty="0">
                <a:solidFill>
                  <a:schemeClr val="tx1"/>
                </a:solidFill>
              </a:rPr>
              <a:t>1, 2019</a:t>
            </a:r>
            <a:endParaRPr lang="en-US" sz="2400" dirty="0">
              <a:solidFill>
                <a:schemeClr val="tx1"/>
              </a:solidFill>
            </a:endParaRPr>
          </a:p>
          <a:p>
            <a:pPr lvl="0">
              <a:spcAft>
                <a:spcPts val="1000"/>
              </a:spcAft>
            </a:pPr>
            <a:r>
              <a:rPr lang="en-US" sz="2400" b="1" dirty="0">
                <a:solidFill>
                  <a:schemeClr val="tx1"/>
                </a:solidFill>
              </a:rPr>
              <a:t>RFP application training sessions 			</a:t>
            </a:r>
            <a:r>
              <a:rPr lang="en-US" sz="2400" b="1" dirty="0" smtClean="0">
                <a:solidFill>
                  <a:schemeClr val="tx1"/>
                </a:solidFill>
              </a:rPr>
              <a:t>July </a:t>
            </a:r>
            <a:r>
              <a:rPr lang="en-US" sz="2400" b="1" dirty="0">
                <a:solidFill>
                  <a:schemeClr val="tx1"/>
                </a:solidFill>
              </a:rPr>
              <a:t>15 – 26, 2019</a:t>
            </a:r>
            <a:endParaRPr lang="en-US" sz="2400" dirty="0">
              <a:solidFill>
                <a:schemeClr val="tx1"/>
              </a:solidFill>
            </a:endParaRPr>
          </a:p>
          <a:p>
            <a:pPr lvl="0">
              <a:spcAft>
                <a:spcPts val="1000"/>
              </a:spcAft>
            </a:pPr>
            <a:r>
              <a:rPr lang="en-US" sz="2400" b="1" dirty="0">
                <a:solidFill>
                  <a:schemeClr val="tx1"/>
                </a:solidFill>
              </a:rPr>
              <a:t>Proposal applications due date	 		</a:t>
            </a:r>
            <a:r>
              <a:rPr lang="en-US" sz="2400" b="1" dirty="0" smtClean="0">
                <a:solidFill>
                  <a:schemeClr val="tx1"/>
                </a:solidFill>
              </a:rPr>
              <a:t>September </a:t>
            </a:r>
            <a:r>
              <a:rPr lang="en-US" sz="2400" b="1" dirty="0">
                <a:solidFill>
                  <a:schemeClr val="tx1"/>
                </a:solidFill>
              </a:rPr>
              <a:t>30, 2019</a:t>
            </a:r>
            <a:endParaRPr lang="en-US" sz="2400" dirty="0">
              <a:solidFill>
                <a:schemeClr val="tx1"/>
              </a:solidFill>
            </a:endParaRPr>
          </a:p>
          <a:p>
            <a:pPr lvl="0">
              <a:spcAft>
                <a:spcPts val="1000"/>
              </a:spcAft>
            </a:pPr>
            <a:r>
              <a:rPr lang="en-US" sz="2400" b="1" dirty="0">
                <a:solidFill>
                  <a:schemeClr val="tx1"/>
                </a:solidFill>
              </a:rPr>
              <a:t>Proposal application evaluations 			</a:t>
            </a:r>
            <a:r>
              <a:rPr lang="en-US" sz="2400" b="1" dirty="0" smtClean="0">
                <a:solidFill>
                  <a:schemeClr val="tx1"/>
                </a:solidFill>
              </a:rPr>
              <a:t>Summer/Fall </a:t>
            </a:r>
            <a:r>
              <a:rPr lang="en-US" sz="2400" b="1" dirty="0">
                <a:solidFill>
                  <a:schemeClr val="tx1"/>
                </a:solidFill>
              </a:rPr>
              <a:t>2019</a:t>
            </a:r>
            <a:endParaRPr lang="en-US" sz="2400" dirty="0">
              <a:solidFill>
                <a:schemeClr val="tx1"/>
              </a:solidFill>
            </a:endParaRPr>
          </a:p>
          <a:p>
            <a:pPr lvl="0">
              <a:spcAft>
                <a:spcPts val="1000"/>
              </a:spcAft>
            </a:pPr>
            <a:r>
              <a:rPr lang="en-US" sz="2400" b="1" dirty="0">
                <a:solidFill>
                  <a:schemeClr val="tx1"/>
                </a:solidFill>
              </a:rPr>
              <a:t>Phase 1 project selections 				</a:t>
            </a:r>
            <a:r>
              <a:rPr lang="en-US" sz="2400" b="1" dirty="0" smtClean="0">
                <a:solidFill>
                  <a:schemeClr val="tx1"/>
                </a:solidFill>
              </a:rPr>
              <a:t>Fall </a:t>
            </a:r>
            <a:r>
              <a:rPr lang="en-US" sz="2400" b="1" dirty="0">
                <a:solidFill>
                  <a:schemeClr val="tx1"/>
                </a:solidFill>
              </a:rPr>
              <a:t>2019</a:t>
            </a:r>
            <a:endParaRPr lang="en-US" sz="2400" dirty="0">
              <a:solidFill>
                <a:schemeClr val="tx1"/>
              </a:solidFill>
            </a:endParaRPr>
          </a:p>
          <a:p>
            <a:pPr lvl="0">
              <a:spcAft>
                <a:spcPts val="1000"/>
              </a:spcAft>
            </a:pPr>
            <a:r>
              <a:rPr lang="en-US" sz="2400" b="1" dirty="0">
                <a:solidFill>
                  <a:schemeClr val="tx1"/>
                </a:solidFill>
              </a:rPr>
              <a:t>Grant awards announced 				</a:t>
            </a:r>
            <a:r>
              <a:rPr lang="en-US" sz="2400" b="1" dirty="0" smtClean="0">
                <a:solidFill>
                  <a:schemeClr val="tx1"/>
                </a:solidFill>
              </a:rPr>
              <a:t>Fall </a:t>
            </a:r>
            <a:r>
              <a:rPr lang="en-US" sz="2400" b="1" dirty="0">
                <a:solidFill>
                  <a:schemeClr val="tx1"/>
                </a:solidFill>
              </a:rPr>
              <a:t>2019/Winter 2020</a:t>
            </a:r>
            <a:endParaRPr lang="en-US" sz="24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30</a:t>
            </a:fld>
            <a:endParaRPr lang="en-US" dirty="0"/>
          </a:p>
        </p:txBody>
      </p:sp>
    </p:spTree>
    <p:extLst>
      <p:ext uri="{BB962C8B-B14F-4D97-AF65-F5344CB8AC3E}">
        <p14:creationId xmlns:p14="http://schemas.microsoft.com/office/powerpoint/2010/main" val="2311349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Application Receipt</a:t>
            </a:r>
            <a:endParaRPr lang="en-US" b="1" dirty="0"/>
          </a:p>
        </p:txBody>
      </p:sp>
      <p:sp>
        <p:nvSpPr>
          <p:cNvPr id="3" name="Content Placeholder 2"/>
          <p:cNvSpPr>
            <a:spLocks noGrp="1"/>
          </p:cNvSpPr>
          <p:nvPr>
            <p:ph idx="1"/>
          </p:nvPr>
        </p:nvSpPr>
        <p:spPr>
          <a:xfrm>
            <a:off x="1639765" y="1228727"/>
            <a:ext cx="8912469" cy="5019673"/>
          </a:xfrm>
        </p:spPr>
        <p:txBody>
          <a:bodyPr/>
          <a:lstStyle/>
          <a:p>
            <a:pPr marL="0" indent="0">
              <a:buNone/>
            </a:pPr>
            <a:r>
              <a:rPr lang="en-US" b="1" dirty="0" smtClean="0">
                <a:solidFill>
                  <a:schemeClr val="tx1"/>
                </a:solidFill>
              </a:rPr>
              <a:t>Application sent via email </a:t>
            </a:r>
          </a:p>
          <a:p>
            <a:pPr marL="0" indent="0">
              <a:buNone/>
            </a:pPr>
            <a:endParaRPr lang="en-US" b="1" dirty="0" smtClean="0">
              <a:solidFill>
                <a:schemeClr val="tx1"/>
              </a:solidFill>
            </a:endParaRPr>
          </a:p>
          <a:p>
            <a:pPr>
              <a:spcBef>
                <a:spcPts val="1200"/>
              </a:spcBef>
              <a:spcAft>
                <a:spcPts val="1200"/>
              </a:spcAft>
            </a:pPr>
            <a:r>
              <a:rPr lang="en-US" b="1" dirty="0">
                <a:solidFill>
                  <a:schemeClr val="tx1"/>
                </a:solidFill>
              </a:rPr>
              <a:t>Within 2 business days of receipt, each applicant will receive an email acknowledgement of application receipt.</a:t>
            </a:r>
          </a:p>
          <a:p>
            <a:pPr>
              <a:spcBef>
                <a:spcPts val="1200"/>
              </a:spcBef>
              <a:spcAft>
                <a:spcPts val="1200"/>
              </a:spcAft>
            </a:pPr>
            <a:r>
              <a:rPr lang="en-US" b="1" dirty="0" smtClean="0">
                <a:solidFill>
                  <a:schemeClr val="tx1"/>
                </a:solidFill>
              </a:rPr>
              <a:t>Each </a:t>
            </a:r>
            <a:r>
              <a:rPr lang="en-US" b="1" dirty="0">
                <a:solidFill>
                  <a:schemeClr val="tx1"/>
                </a:solidFill>
              </a:rPr>
              <a:t>applicant will receive an email when the application has been reviewed for completeness or if additional information/clarification is required. </a:t>
            </a:r>
          </a:p>
          <a:p>
            <a:pPr>
              <a:spcBef>
                <a:spcPts val="1200"/>
              </a:spcBef>
              <a:spcAft>
                <a:spcPts val="1200"/>
              </a:spcAft>
            </a:pPr>
            <a:r>
              <a:rPr lang="en-US" b="1" dirty="0">
                <a:solidFill>
                  <a:schemeClr val="tx1"/>
                </a:solidFill>
              </a:rPr>
              <a:t>If a request for additional information/clarification is sent applicants have 10 business days in which to respond otherwise the application will be rejected.</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393168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Where to get more information after today?</a:t>
            </a:r>
          </a:p>
        </p:txBody>
      </p:sp>
      <p:sp>
        <p:nvSpPr>
          <p:cNvPr id="6" name="Content Placeholder 5"/>
          <p:cNvSpPr>
            <a:spLocks noGrp="1"/>
          </p:cNvSpPr>
          <p:nvPr>
            <p:ph idx="1"/>
          </p:nvPr>
        </p:nvSpPr>
        <p:spPr>
          <a:xfrm>
            <a:off x="838200" y="1228727"/>
            <a:ext cx="10515600" cy="3305173"/>
          </a:xfrm>
        </p:spPr>
        <p:txBody>
          <a:bodyPr>
            <a:normAutofit/>
          </a:bodyPr>
          <a:lstStyle/>
          <a:p>
            <a:pPr marL="0" indent="0" algn="ctr">
              <a:buNone/>
            </a:pPr>
            <a:endParaRPr lang="en-US" sz="2800" dirty="0">
              <a:hlinkClick r:id="rId3"/>
            </a:endParaRPr>
          </a:p>
          <a:p>
            <a:pPr marL="0" indent="0" algn="ctr">
              <a:buNone/>
            </a:pPr>
            <a:r>
              <a:rPr lang="en-US" sz="2800" b="1" dirty="0" smtClean="0">
                <a:solidFill>
                  <a:schemeClr val="tx1"/>
                </a:solidFill>
              </a:rPr>
              <a:t>DC </a:t>
            </a:r>
            <a:r>
              <a:rPr lang="en-US" sz="2800" b="1" dirty="0">
                <a:solidFill>
                  <a:schemeClr val="tx1"/>
                </a:solidFill>
              </a:rPr>
              <a:t>Fast RFP - Frequently Asked </a:t>
            </a:r>
            <a:r>
              <a:rPr lang="en-US" sz="2800" b="1" dirty="0" smtClean="0">
                <a:solidFill>
                  <a:schemeClr val="tx1"/>
                </a:solidFill>
              </a:rPr>
              <a:t>Questions</a:t>
            </a:r>
          </a:p>
          <a:p>
            <a:pPr marL="0" indent="0" algn="ctr">
              <a:buNone/>
            </a:pPr>
            <a:r>
              <a:rPr lang="en-US" sz="2800" b="1" dirty="0">
                <a:solidFill>
                  <a:srgbClr val="00B0F0"/>
                </a:solidFill>
                <a:hlinkClick r:id="rId4"/>
              </a:rPr>
              <a:t>https://deq.nc.gov/VWSettlement</a:t>
            </a:r>
            <a:endParaRPr lang="en-US" sz="3600" b="1" dirty="0">
              <a:solidFill>
                <a:srgbClr val="00B0F0"/>
              </a:solidFill>
            </a:endParaRPr>
          </a:p>
          <a:p>
            <a:pPr marL="0" indent="0" algn="ctr">
              <a:buNone/>
            </a:pPr>
            <a:endParaRPr lang="en-US" sz="2800" b="1" dirty="0">
              <a:solidFill>
                <a:schemeClr val="tx1"/>
              </a:solidFill>
            </a:endParaRPr>
          </a:p>
          <a:p>
            <a:pPr marL="0" indent="0" algn="ctr">
              <a:buNone/>
            </a:pPr>
            <a:r>
              <a:rPr lang="en-US" sz="2800" b="1" dirty="0">
                <a:solidFill>
                  <a:schemeClr val="tx1"/>
                </a:solidFill>
              </a:rPr>
              <a:t>E-mail questions to: </a:t>
            </a:r>
            <a:r>
              <a:rPr lang="en-US" sz="2800" b="1" dirty="0">
                <a:solidFill>
                  <a:schemeClr val="accent3">
                    <a:lumMod val="60000"/>
                    <a:lumOff val="40000"/>
                  </a:schemeClr>
                </a:solidFill>
              </a:rPr>
              <a:t>daq.NC_VWGrants@ncdenr.gov</a:t>
            </a:r>
          </a:p>
        </p:txBody>
      </p:sp>
      <p:sp>
        <p:nvSpPr>
          <p:cNvPr id="4" name="Slide Number Placeholder 3"/>
          <p:cNvSpPr>
            <a:spLocks noGrp="1"/>
          </p:cNvSpPr>
          <p:nvPr>
            <p:ph type="sldNum" sz="quarter" idx="12"/>
          </p:nvPr>
        </p:nvSpPr>
        <p:spPr/>
        <p:txBody>
          <a:bodyPr/>
          <a:lstStyle/>
          <a:p>
            <a:fld id="{11F27F3A-B3E9-41ED-AF8F-A365F10BB65F}" type="slidenum">
              <a:rPr lang="en-US" smtClean="0"/>
              <a:pPr/>
              <a:t>32</a:t>
            </a:fld>
            <a:endParaRPr lang="en-US" dirty="0"/>
          </a:p>
        </p:txBody>
      </p:sp>
    </p:spTree>
    <p:extLst>
      <p:ext uri="{BB962C8B-B14F-4D97-AF65-F5344CB8AC3E}">
        <p14:creationId xmlns:p14="http://schemas.microsoft.com/office/powerpoint/2010/main" val="1762668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1566C4-A656-421D-A216-D8ABAD3B872A}"/>
              </a:ext>
            </a:extLst>
          </p:cNvPr>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pic>
        <p:nvPicPr>
          <p:cNvPr id="5" name="Content Placeholder 6">
            <a:extLst>
              <a:ext uri="{FF2B5EF4-FFF2-40B4-BE49-F238E27FC236}">
                <a16:creationId xmlns:a16="http://schemas.microsoft.com/office/drawing/2014/main" id="{9CE3BC6B-D2B9-434D-B385-E00C944A2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67955" y="2556101"/>
            <a:ext cx="2886075"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341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Fast Charge Application</a:t>
            </a:r>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6" name="TextBox 5"/>
          <p:cNvSpPr txBox="1"/>
          <p:nvPr/>
        </p:nvSpPr>
        <p:spPr>
          <a:xfrm>
            <a:off x="3333750" y="2867025"/>
            <a:ext cx="5776133" cy="646331"/>
          </a:xfrm>
          <a:prstGeom prst="rect">
            <a:avLst/>
          </a:prstGeom>
          <a:noFill/>
        </p:spPr>
        <p:txBody>
          <a:bodyPr wrap="none" rtlCol="0">
            <a:spAutoFit/>
          </a:bodyPr>
          <a:lstStyle/>
          <a:p>
            <a:r>
              <a:rPr lang="en-US" sz="3600" b="1" dirty="0" smtClean="0">
                <a:latin typeface="+mj-lt"/>
                <a:hlinkClick r:id="rId3"/>
              </a:rPr>
              <a:t>Link to DC Fast Application</a:t>
            </a:r>
            <a:endParaRPr lang="en-US" sz="3600" b="1" dirty="0">
              <a:latin typeface="+mj-lt"/>
            </a:endParaRPr>
          </a:p>
        </p:txBody>
      </p:sp>
      <p:sp>
        <p:nvSpPr>
          <p:cNvPr id="5" name="TextBox 4"/>
          <p:cNvSpPr txBox="1"/>
          <p:nvPr/>
        </p:nvSpPr>
        <p:spPr>
          <a:xfrm>
            <a:off x="4298072" y="3554195"/>
            <a:ext cx="3595856" cy="646331"/>
          </a:xfrm>
          <a:prstGeom prst="rect">
            <a:avLst/>
          </a:prstGeom>
          <a:noFill/>
        </p:spPr>
        <p:txBody>
          <a:bodyPr wrap="none" rtlCol="0">
            <a:spAutoFit/>
          </a:bodyPr>
          <a:lstStyle/>
          <a:p>
            <a:r>
              <a:rPr lang="en-US" sz="3600" b="1" dirty="0" smtClean="0">
                <a:latin typeface="+mj-lt"/>
                <a:hlinkClick r:id="rId4"/>
              </a:rPr>
              <a:t>Link to Checklist</a:t>
            </a:r>
            <a:endParaRPr lang="en-US" sz="3600" b="1" dirty="0">
              <a:latin typeface="+mj-lt"/>
            </a:endParaRPr>
          </a:p>
        </p:txBody>
      </p:sp>
    </p:spTree>
    <p:extLst>
      <p:ext uri="{BB962C8B-B14F-4D97-AF65-F5344CB8AC3E}">
        <p14:creationId xmlns:p14="http://schemas.microsoft.com/office/powerpoint/2010/main" val="3496023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D2DE-0E09-44B4-B8C5-2B70B08263C3}"/>
              </a:ext>
            </a:extLst>
          </p:cNvPr>
          <p:cNvSpPr>
            <a:spLocks noGrp="1"/>
          </p:cNvSpPr>
          <p:nvPr>
            <p:ph type="title"/>
          </p:nvPr>
        </p:nvSpPr>
        <p:spPr/>
        <p:txBody>
          <a:bodyPr/>
          <a:lstStyle/>
          <a:p>
            <a:r>
              <a:rPr lang="en-US" b="1" dirty="0"/>
              <a:t>NCDEQ VW Application Instructions</a:t>
            </a:r>
          </a:p>
        </p:txBody>
      </p:sp>
      <p:sp>
        <p:nvSpPr>
          <p:cNvPr id="3" name="Content Placeholder 2">
            <a:extLst>
              <a:ext uri="{FF2B5EF4-FFF2-40B4-BE49-F238E27FC236}">
                <a16:creationId xmlns:a16="http://schemas.microsoft.com/office/drawing/2014/main" id="{E58A15A9-2223-45E4-BA8C-133BC67CADDF}"/>
              </a:ext>
            </a:extLst>
          </p:cNvPr>
          <p:cNvSpPr>
            <a:spLocks noGrp="1"/>
          </p:cNvSpPr>
          <p:nvPr>
            <p:ph idx="1"/>
          </p:nvPr>
        </p:nvSpPr>
        <p:spPr/>
        <p:txBody>
          <a:bodyPr/>
          <a:lstStyle/>
          <a:p>
            <a:pPr marL="0" indent="0" algn="ctr">
              <a:buNone/>
            </a:pPr>
            <a:r>
              <a:rPr lang="en-US" sz="3200" b="1" dirty="0">
                <a:solidFill>
                  <a:schemeClr val="tx1"/>
                </a:solidFill>
              </a:rPr>
              <a:t>RFPs were released June 17, </a:t>
            </a:r>
            <a:r>
              <a:rPr lang="en-US" sz="3200" b="1" dirty="0" smtClean="0">
                <a:solidFill>
                  <a:schemeClr val="tx1"/>
                </a:solidFill>
              </a:rPr>
              <a:t>2019</a:t>
            </a:r>
          </a:p>
          <a:p>
            <a:pPr marL="0" indent="0" algn="ctr">
              <a:buNone/>
            </a:pPr>
            <a:r>
              <a:rPr lang="en-US" sz="3200" b="1" dirty="0">
                <a:solidFill>
                  <a:schemeClr val="tx1"/>
                </a:solidFill>
              </a:rPr>
              <a:t>Applications were released July 1, 2019</a:t>
            </a:r>
          </a:p>
          <a:p>
            <a:pPr marL="0" indent="0" algn="ctr">
              <a:buNone/>
            </a:pPr>
            <a:endParaRPr lang="en-US" sz="3200" b="1" dirty="0">
              <a:solidFill>
                <a:schemeClr val="tx1"/>
              </a:solidFill>
            </a:endParaRPr>
          </a:p>
          <a:p>
            <a:pPr marL="0" indent="0" algn="ctr">
              <a:buNone/>
            </a:pPr>
            <a:r>
              <a:rPr lang="en-US" sz="3200" b="1" dirty="0">
                <a:solidFill>
                  <a:schemeClr val="tx1"/>
                </a:solidFill>
              </a:rPr>
              <a:t>Diesel Bus and Vehicle Programs</a:t>
            </a:r>
          </a:p>
          <a:p>
            <a:pPr marL="0" indent="0" algn="ctr">
              <a:buNone/>
            </a:pPr>
            <a:r>
              <a:rPr lang="en-US" sz="3200" b="1" dirty="0">
                <a:solidFill>
                  <a:schemeClr val="tx1"/>
                </a:solidFill>
              </a:rPr>
              <a:t>DC Fast Charge Program</a:t>
            </a:r>
          </a:p>
          <a:p>
            <a:pPr marL="0" indent="0" algn="ctr">
              <a:buNone/>
            </a:pPr>
            <a:r>
              <a:rPr lang="en-US" sz="3200" b="1" dirty="0">
                <a:solidFill>
                  <a:schemeClr val="tx1"/>
                </a:solidFill>
              </a:rPr>
              <a:t> </a:t>
            </a:r>
          </a:p>
          <a:p>
            <a:pPr marL="0" indent="0" algn="ctr">
              <a:buNone/>
            </a:pPr>
            <a:r>
              <a:rPr lang="en-US" sz="3200" b="1" dirty="0">
                <a:solidFill>
                  <a:schemeClr val="tx1"/>
                </a:solidFill>
              </a:rPr>
              <a:t>Applications due: </a:t>
            </a:r>
            <a:r>
              <a:rPr lang="en-US" sz="3200" b="1" dirty="0">
                <a:solidFill>
                  <a:srgbClr val="FF0000"/>
                </a:solidFill>
              </a:rPr>
              <a:t>September 30, 2019 5:00 PM ET</a:t>
            </a:r>
          </a:p>
          <a:p>
            <a:pPr marL="0" indent="0" algn="ctr">
              <a:buNone/>
            </a:pPr>
            <a:endParaRPr lang="en-US" sz="3200" dirty="0"/>
          </a:p>
          <a:p>
            <a:pPr marL="0" indent="0">
              <a:buNone/>
            </a:pPr>
            <a:endParaRPr lang="en-US" dirty="0"/>
          </a:p>
        </p:txBody>
      </p:sp>
      <p:sp>
        <p:nvSpPr>
          <p:cNvPr id="4" name="Slide Number Placeholder 3">
            <a:extLst>
              <a:ext uri="{FF2B5EF4-FFF2-40B4-BE49-F238E27FC236}">
                <a16:creationId xmlns:a16="http://schemas.microsoft.com/office/drawing/2014/main" id="{490EF88A-CCC3-4A9C-B618-BDE46FDDD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131831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6" end="6"/>
                                            </p:txEl>
                                          </p:spTgt>
                                        </p:tgtEl>
                                      </p:cBhvr>
                                    </p:animEffect>
                                    <p:animScale>
                                      <p:cBhvr>
                                        <p:cTn id="7" dur="250" autoRev="1" fill="hold"/>
                                        <p:tgtEl>
                                          <p:spTgt spid="3">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2019 DC Fast Charge Application</a:t>
            </a:r>
            <a:endParaRPr lang="en-US" dirty="0"/>
          </a:p>
        </p:txBody>
      </p:sp>
      <p:sp>
        <p:nvSpPr>
          <p:cNvPr id="3" name="Content Placeholder 2"/>
          <p:cNvSpPr>
            <a:spLocks noGrp="1"/>
          </p:cNvSpPr>
          <p:nvPr>
            <p:ph idx="1"/>
          </p:nvPr>
        </p:nvSpPr>
        <p:spPr/>
        <p:txBody>
          <a:bodyPr/>
          <a:lstStyle/>
          <a:p>
            <a:pPr marL="0" indent="0" algn="ctr">
              <a:buNone/>
            </a:pPr>
            <a:endParaRPr lang="en-US" sz="4400" b="1" dirty="0">
              <a:solidFill>
                <a:schemeClr val="tx1"/>
              </a:solidFill>
            </a:endParaRPr>
          </a:p>
          <a:p>
            <a:pPr marL="0" indent="0" algn="ctr">
              <a:buNone/>
            </a:pPr>
            <a:endParaRPr lang="en-US" sz="4400" b="1" dirty="0">
              <a:solidFill>
                <a:schemeClr val="tx1"/>
              </a:solidFill>
            </a:endParaRPr>
          </a:p>
          <a:p>
            <a:pPr marL="0" indent="0" algn="ctr">
              <a:buNone/>
            </a:pPr>
            <a:r>
              <a:rPr lang="en-US" sz="4400" b="1" dirty="0">
                <a:solidFill>
                  <a:schemeClr val="tx1"/>
                </a:solidFill>
              </a:rPr>
              <a:t>This is a reimbursement program.</a:t>
            </a:r>
            <a:r>
              <a:rPr lang="en-US" b="1" dirty="0">
                <a:solidFill>
                  <a:schemeClr val="tx1"/>
                </a:solidFill>
              </a:rPr>
              <a:t> </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dirty="0"/>
          </a:p>
        </p:txBody>
      </p:sp>
    </p:spTree>
    <p:extLst>
      <p:ext uri="{BB962C8B-B14F-4D97-AF65-F5344CB8AC3E}">
        <p14:creationId xmlns:p14="http://schemas.microsoft.com/office/powerpoint/2010/main" val="2474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Fast Charge Application</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a:xfrm>
            <a:off x="838199" y="1159670"/>
            <a:ext cx="10353675" cy="4271865"/>
          </a:xfrm>
        </p:spPr>
        <p:txBody>
          <a:bodyPr>
            <a:normAutofit/>
          </a:bodyPr>
          <a:lstStyle/>
          <a:p>
            <a:pPr marL="0" indent="0">
              <a:buNone/>
            </a:pPr>
            <a:r>
              <a:rPr lang="en-US" sz="3200" b="1" dirty="0" smtClean="0">
                <a:solidFill>
                  <a:schemeClr val="tx1"/>
                </a:solidFill>
              </a:rPr>
              <a:t>Eligible </a:t>
            </a:r>
            <a:r>
              <a:rPr lang="en-US" sz="3200" b="1" dirty="0">
                <a:solidFill>
                  <a:schemeClr val="tx1"/>
                </a:solidFill>
              </a:rPr>
              <a:t>applicants include:</a:t>
            </a:r>
            <a:r>
              <a:rPr lang="en-US" sz="2600" b="1" dirty="0">
                <a:solidFill>
                  <a:schemeClr val="tx1"/>
                </a:solidFill>
              </a:rPr>
              <a:t> </a:t>
            </a:r>
          </a:p>
          <a:p>
            <a:r>
              <a:rPr lang="en-US" b="1" dirty="0">
                <a:solidFill>
                  <a:schemeClr val="tx1"/>
                </a:solidFill>
              </a:rPr>
              <a:t>Government organizations</a:t>
            </a:r>
          </a:p>
          <a:p>
            <a:r>
              <a:rPr lang="en-US" b="1" dirty="0">
                <a:solidFill>
                  <a:schemeClr val="tx1"/>
                </a:solidFill>
              </a:rPr>
              <a:t>Non-government </a:t>
            </a:r>
            <a:r>
              <a:rPr lang="en-US" b="1" dirty="0" smtClean="0">
                <a:solidFill>
                  <a:schemeClr val="tx1"/>
                </a:solidFill>
              </a:rPr>
              <a:t>organizations</a:t>
            </a:r>
          </a:p>
          <a:p>
            <a:pPr marL="0" indent="0">
              <a:buNone/>
            </a:pPr>
            <a:r>
              <a:rPr lang="en-US" sz="2400" b="1" i="1" dirty="0" smtClean="0">
                <a:solidFill>
                  <a:schemeClr val="tx1"/>
                </a:solidFill>
              </a:rPr>
              <a:t>	Specific </a:t>
            </a:r>
            <a:r>
              <a:rPr lang="en-US" sz="2400" b="1" i="1" dirty="0">
                <a:solidFill>
                  <a:schemeClr val="tx1"/>
                </a:solidFill>
              </a:rPr>
              <a:t>details </a:t>
            </a:r>
            <a:r>
              <a:rPr lang="en-US" sz="2400" b="1" i="1" dirty="0" smtClean="0">
                <a:solidFill>
                  <a:schemeClr val="tx1"/>
                </a:solidFill>
              </a:rPr>
              <a:t>can </a:t>
            </a:r>
            <a:r>
              <a:rPr lang="en-US" sz="2400" b="1" i="1" dirty="0">
                <a:solidFill>
                  <a:schemeClr val="tx1"/>
                </a:solidFill>
              </a:rPr>
              <a:t>be found in the RFP.</a:t>
            </a:r>
          </a:p>
          <a:p>
            <a:pPr marL="0" indent="0">
              <a:buNone/>
            </a:pPr>
            <a:endParaRPr lang="en-US" dirty="0" smtClean="0"/>
          </a:p>
          <a:p>
            <a:pPr marL="0" indent="0">
              <a:buNone/>
            </a:pPr>
            <a:r>
              <a:rPr lang="en-US" sz="3200" b="1" dirty="0" smtClean="0">
                <a:solidFill>
                  <a:schemeClr val="tx1"/>
                </a:solidFill>
              </a:rPr>
              <a:t>Eligible DC Fast Charging Projects</a:t>
            </a:r>
            <a:endParaRPr lang="en-US" sz="3200" b="1" dirty="0">
              <a:solidFill>
                <a:schemeClr val="tx1"/>
              </a:solidFill>
            </a:endParaRPr>
          </a:p>
          <a:p>
            <a:pPr lvl="0"/>
            <a:r>
              <a:rPr lang="en-US" b="1" dirty="0" smtClean="0">
                <a:solidFill>
                  <a:schemeClr val="tx1"/>
                </a:solidFill>
              </a:rPr>
              <a:t>Light-duty </a:t>
            </a:r>
            <a:r>
              <a:rPr lang="en-US" b="1" dirty="0">
                <a:solidFill>
                  <a:schemeClr val="tx1"/>
                </a:solidFill>
              </a:rPr>
              <a:t>electric vehicle supply equipment: </a:t>
            </a:r>
            <a:r>
              <a:rPr lang="en-US" b="1" dirty="0" smtClean="0">
                <a:solidFill>
                  <a:schemeClr val="tx1"/>
                </a:solidFill>
              </a:rPr>
              <a:t>50kW </a:t>
            </a:r>
            <a:r>
              <a:rPr lang="en-US" b="1" dirty="0">
                <a:solidFill>
                  <a:schemeClr val="tx1"/>
                </a:solidFill>
              </a:rPr>
              <a:t>or higher </a:t>
            </a:r>
            <a:endParaRPr lang="en-US" b="1" dirty="0" smtClean="0">
              <a:solidFill>
                <a:schemeClr val="tx1"/>
              </a:solidFill>
            </a:endParaRPr>
          </a:p>
          <a:p>
            <a:pPr lvl="0"/>
            <a:r>
              <a:rPr lang="en-US" b="1" dirty="0" smtClean="0">
                <a:solidFill>
                  <a:schemeClr val="tx1"/>
                </a:solidFill>
              </a:rPr>
              <a:t>Publicly accessible.</a:t>
            </a:r>
          </a:p>
          <a:p>
            <a:pPr lvl="0"/>
            <a:r>
              <a:rPr lang="en-US" b="1" dirty="0" smtClean="0">
                <a:solidFill>
                  <a:schemeClr val="tx1"/>
                </a:solidFill>
              </a:rPr>
              <a:t>Adjacent to Priority Corridors.  </a:t>
            </a:r>
            <a:endParaRPr lang="en-US" b="1" dirty="0">
              <a:solidFill>
                <a:schemeClr val="tx1"/>
              </a:solidFill>
            </a:endParaRPr>
          </a:p>
          <a:p>
            <a:pPr marL="0" indent="0">
              <a:buNone/>
            </a:pPr>
            <a:endParaRPr lang="en-US" b="1" dirty="0">
              <a:solidFill>
                <a:schemeClr val="tx1"/>
              </a:solidFill>
            </a:endParaRPr>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1773537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DC </a:t>
            </a:r>
            <a:r>
              <a:rPr lang="en-US" b="1" dirty="0" smtClean="0"/>
              <a:t>Fast Charging Priority Corridors </a:t>
            </a:r>
            <a:endParaRPr lang="en-US" b="1" dirty="0"/>
          </a:p>
        </p:txBody>
      </p:sp>
      <p:sp>
        <p:nvSpPr>
          <p:cNvPr id="3" name="Content Placeholder 2"/>
          <p:cNvSpPr>
            <a:spLocks noGrp="1"/>
          </p:cNvSpPr>
          <p:nvPr>
            <p:ph idx="1"/>
          </p:nvPr>
        </p:nvSpPr>
        <p:spPr>
          <a:xfrm>
            <a:off x="838200" y="1228727"/>
            <a:ext cx="3705225" cy="5019673"/>
          </a:xfrm>
        </p:spPr>
        <p:txBody>
          <a:bodyPr/>
          <a:lstStyle/>
          <a:p>
            <a:r>
              <a:rPr lang="en-US" b="1" dirty="0" smtClean="0">
                <a:solidFill>
                  <a:schemeClr val="tx1"/>
                </a:solidFill>
              </a:rPr>
              <a:t>Priority </a:t>
            </a:r>
            <a:r>
              <a:rPr lang="en-US" b="1" dirty="0">
                <a:solidFill>
                  <a:schemeClr val="tx1"/>
                </a:solidFill>
              </a:rPr>
              <a:t>corridors.  </a:t>
            </a:r>
          </a:p>
          <a:p>
            <a:pPr marL="457200" lvl="1" indent="0">
              <a:buNone/>
            </a:pPr>
            <a:r>
              <a:rPr lang="en-US" b="1" dirty="0" smtClean="0">
                <a:solidFill>
                  <a:schemeClr val="tx1"/>
                </a:solidFill>
              </a:rPr>
              <a:t>Sites along the priority</a:t>
            </a:r>
          </a:p>
          <a:p>
            <a:pPr marL="457200" lvl="1" indent="0">
              <a:buNone/>
            </a:pPr>
            <a:r>
              <a:rPr lang="en-US" b="1" dirty="0" smtClean="0">
                <a:solidFill>
                  <a:schemeClr val="tx1"/>
                </a:solidFill>
              </a:rPr>
              <a:t>corridors will receive </a:t>
            </a:r>
          </a:p>
          <a:p>
            <a:pPr marL="457200" lvl="1" indent="0">
              <a:buNone/>
            </a:pPr>
            <a:r>
              <a:rPr lang="en-US" b="1" dirty="0">
                <a:solidFill>
                  <a:schemeClr val="tx1"/>
                </a:solidFill>
              </a:rPr>
              <a:t>preference</a:t>
            </a:r>
          </a:p>
          <a:p>
            <a:r>
              <a:rPr lang="en-US" b="1" dirty="0" smtClean="0">
                <a:solidFill>
                  <a:schemeClr val="tx1"/>
                </a:solidFill>
              </a:rPr>
              <a:t>Filling </a:t>
            </a:r>
            <a:r>
              <a:rPr lang="en-US" b="1" dirty="0">
                <a:solidFill>
                  <a:schemeClr val="tx1"/>
                </a:solidFill>
              </a:rPr>
              <a:t>Gaps (50 miles</a:t>
            </a:r>
            <a:r>
              <a:rPr lang="en-US" b="1" dirty="0" smtClean="0">
                <a:solidFill>
                  <a:schemeClr val="tx1"/>
                </a:solidFill>
              </a:rPr>
              <a:t>) is the priority.  </a:t>
            </a:r>
            <a:endParaRPr lang="en-US" b="1" dirty="0">
              <a:solidFill>
                <a:schemeClr val="tx1"/>
              </a:solidFill>
            </a:endParaRPr>
          </a:p>
          <a:p>
            <a:r>
              <a:rPr lang="en-US" b="1" dirty="0">
                <a:solidFill>
                  <a:schemeClr val="tx1"/>
                </a:solidFill>
              </a:rPr>
              <a:t>If not Awarded in </a:t>
            </a:r>
            <a:r>
              <a:rPr lang="en-US" b="1" dirty="0" smtClean="0">
                <a:solidFill>
                  <a:schemeClr val="tx1"/>
                </a:solidFill>
              </a:rPr>
              <a:t>Phase1 you </a:t>
            </a:r>
            <a:r>
              <a:rPr lang="en-US" b="1" dirty="0">
                <a:solidFill>
                  <a:schemeClr val="tx1"/>
                </a:solidFill>
              </a:rPr>
              <a:t>will need to </a:t>
            </a:r>
            <a:r>
              <a:rPr lang="en-US" b="1" dirty="0" smtClean="0">
                <a:solidFill>
                  <a:schemeClr val="tx1"/>
                </a:solidFill>
              </a:rPr>
              <a:t>reapply.</a:t>
            </a:r>
          </a:p>
          <a:p>
            <a:r>
              <a:rPr lang="en-US" b="1" dirty="0" smtClean="0">
                <a:solidFill>
                  <a:schemeClr val="tx1"/>
                </a:solidFill>
              </a:rPr>
              <a:t>Level 2 RFP</a:t>
            </a:r>
          </a:p>
          <a:p>
            <a:endParaRPr lang="en-US" b="1" dirty="0">
              <a:solidFill>
                <a:schemeClr val="tx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dirty="0"/>
          </a:p>
        </p:txBody>
      </p:sp>
      <p:pic>
        <p:nvPicPr>
          <p:cNvPr id="5" name="Picture 4">
            <a:extLst>
              <a:ext uri="{FF2B5EF4-FFF2-40B4-BE49-F238E27FC236}">
                <a16:creationId xmlns:a16="http://schemas.microsoft.com/office/drawing/2014/main" id="{A2AB2B08-6AD8-472E-AE36-599C8EE13479}"/>
              </a:ext>
            </a:extLst>
          </p:cNvPr>
          <p:cNvPicPr>
            <a:picLocks noChangeAspect="1"/>
          </p:cNvPicPr>
          <p:nvPr/>
        </p:nvPicPr>
        <p:blipFill>
          <a:blip r:embed="rId3"/>
          <a:stretch>
            <a:fillRect/>
          </a:stretch>
        </p:blipFill>
        <p:spPr>
          <a:xfrm>
            <a:off x="4161193" y="1159671"/>
            <a:ext cx="7325957" cy="4180002"/>
          </a:xfrm>
          <a:prstGeom prst="rect">
            <a:avLst/>
          </a:prstGeom>
        </p:spPr>
      </p:pic>
    </p:spTree>
    <p:extLst>
      <p:ext uri="{BB962C8B-B14F-4D97-AF65-F5344CB8AC3E}">
        <p14:creationId xmlns:p14="http://schemas.microsoft.com/office/powerpoint/2010/main" val="36892106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BC9D-D2E1-473B-87C2-E9361EDD6CA4}"/>
              </a:ext>
            </a:extLst>
          </p:cNvPr>
          <p:cNvSpPr>
            <a:spLocks noGrp="1"/>
          </p:cNvSpPr>
          <p:nvPr>
            <p:ph type="title"/>
          </p:nvPr>
        </p:nvSpPr>
        <p:spPr/>
        <p:txBody>
          <a:bodyPr/>
          <a:lstStyle/>
          <a:p>
            <a:r>
              <a:rPr lang="en-US" b="1" dirty="0"/>
              <a:t>NCDEQ VW Application Instructions</a:t>
            </a:r>
          </a:p>
        </p:txBody>
      </p:sp>
      <p:sp>
        <p:nvSpPr>
          <p:cNvPr id="3" name="Content Placeholder 2">
            <a:extLst>
              <a:ext uri="{FF2B5EF4-FFF2-40B4-BE49-F238E27FC236}">
                <a16:creationId xmlns:a16="http://schemas.microsoft.com/office/drawing/2014/main" id="{D6634AF3-38F6-4826-AA8F-ADE6DE2796B7}"/>
              </a:ext>
            </a:extLst>
          </p:cNvPr>
          <p:cNvSpPr>
            <a:spLocks noGrp="1"/>
          </p:cNvSpPr>
          <p:nvPr>
            <p:ph idx="1"/>
          </p:nvPr>
        </p:nvSpPr>
        <p:spPr>
          <a:xfrm>
            <a:off x="2072200" y="1122191"/>
            <a:ext cx="3005831" cy="5019673"/>
          </a:xfrm>
        </p:spPr>
        <p:txBody>
          <a:bodyPr>
            <a:normAutofit/>
          </a:bodyPr>
          <a:lstStyle/>
          <a:p>
            <a:r>
              <a:rPr lang="en-US" b="1" dirty="0">
                <a:solidFill>
                  <a:schemeClr val="tx1"/>
                </a:solidFill>
              </a:rPr>
              <a:t>BEFORE YOU BEGIN any application, you will need an NCID to complete the application. </a:t>
            </a:r>
          </a:p>
          <a:p>
            <a:endParaRPr lang="en-US" b="1" dirty="0">
              <a:solidFill>
                <a:schemeClr val="tx1"/>
              </a:solidFill>
            </a:endParaRPr>
          </a:p>
          <a:p>
            <a:r>
              <a:rPr lang="en-US" b="1" dirty="0">
                <a:solidFill>
                  <a:schemeClr val="tx1"/>
                </a:solidFill>
              </a:rPr>
              <a:t>Setting up an NCID: </a:t>
            </a:r>
          </a:p>
          <a:p>
            <a:pPr marL="0" indent="0" algn="ctr">
              <a:buNone/>
            </a:pPr>
            <a:r>
              <a:rPr lang="en-US" b="1" u="sng" dirty="0">
                <a:solidFill>
                  <a:srgbClr val="00B0F0"/>
                </a:solidFill>
                <a:hlinkClick r:id="rId3">
                  <a:extLst>
                    <a:ext uri="{A12FA001-AC4F-418D-AE19-62706E023703}">
                      <ahyp:hlinkClr xmlns="" xmlns:ahyp="http://schemas.microsoft.com/office/drawing/2018/hyperlinkcolor" val="tx"/>
                    </a:ext>
                  </a:extLst>
                </a:hlinkClick>
              </a:rPr>
              <a:t>https://ncid.nc.gov</a:t>
            </a:r>
            <a:r>
              <a:rPr lang="en-US" b="1" dirty="0">
                <a:solidFill>
                  <a:schemeClr val="tx1"/>
                </a:solidFill>
              </a:rPr>
              <a:t>.</a:t>
            </a:r>
          </a:p>
          <a:p>
            <a:pPr marL="0" indent="0">
              <a:buNone/>
            </a:pPr>
            <a:r>
              <a:rPr lang="en-US" b="1" dirty="0">
                <a:solidFill>
                  <a:schemeClr val="tx1"/>
                </a:solidFill>
              </a:rPr>
              <a:t> </a:t>
            </a:r>
          </a:p>
          <a:p>
            <a:r>
              <a:rPr lang="en-US" b="1" dirty="0">
                <a:solidFill>
                  <a:schemeClr val="tx1"/>
                </a:solidFill>
              </a:rPr>
              <a:t>Instructions are found here: </a:t>
            </a:r>
            <a:r>
              <a:rPr lang="en-US" b="1" dirty="0">
                <a:solidFill>
                  <a:schemeClr val="tx1"/>
                </a:solidFill>
                <a:hlinkClick r:id="rId4"/>
              </a:rPr>
              <a:t>How-to-Create-a-NC-ID.pdf</a:t>
            </a:r>
            <a:endParaRPr lang="en-US" b="1" dirty="0">
              <a:solidFill>
                <a:schemeClr val="tx1"/>
              </a:solidFill>
            </a:endParaRPr>
          </a:p>
        </p:txBody>
      </p:sp>
      <p:sp>
        <p:nvSpPr>
          <p:cNvPr id="4" name="Slide Number Placeholder 3">
            <a:extLst>
              <a:ext uri="{FF2B5EF4-FFF2-40B4-BE49-F238E27FC236}">
                <a16:creationId xmlns:a16="http://schemas.microsoft.com/office/drawing/2014/main" id="{156A9E49-78A7-4758-9EE2-BE31BB46AE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pic>
        <p:nvPicPr>
          <p:cNvPr id="5" name="Picture 4">
            <a:extLst>
              <a:ext uri="{FF2B5EF4-FFF2-40B4-BE49-F238E27FC236}">
                <a16:creationId xmlns:a16="http://schemas.microsoft.com/office/drawing/2014/main" id="{977BB0B9-D616-4D33-B3EB-039C630461AB}"/>
              </a:ext>
            </a:extLst>
          </p:cNvPr>
          <p:cNvPicPr>
            <a:picLocks noChangeAspect="1"/>
          </p:cNvPicPr>
          <p:nvPr/>
        </p:nvPicPr>
        <p:blipFill>
          <a:blip r:embed="rId5"/>
          <a:stretch>
            <a:fillRect/>
          </a:stretch>
        </p:blipFill>
        <p:spPr>
          <a:xfrm>
            <a:off x="5757721" y="1159671"/>
            <a:ext cx="3439546" cy="4793409"/>
          </a:xfrm>
          <a:prstGeom prst="rect">
            <a:avLst/>
          </a:prstGeom>
        </p:spPr>
      </p:pic>
    </p:spTree>
    <p:extLst>
      <p:ext uri="{BB962C8B-B14F-4D97-AF65-F5344CB8AC3E}">
        <p14:creationId xmlns:p14="http://schemas.microsoft.com/office/powerpoint/2010/main" val="1691861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7808-9E93-402D-A054-85370A084E99}"/>
              </a:ext>
            </a:extLst>
          </p:cNvPr>
          <p:cNvSpPr>
            <a:spLocks noGrp="1"/>
          </p:cNvSpPr>
          <p:nvPr>
            <p:ph type="title"/>
          </p:nvPr>
        </p:nvSpPr>
        <p:spPr/>
        <p:txBody>
          <a:bodyPr/>
          <a:lstStyle/>
          <a:p>
            <a:r>
              <a:rPr lang="en-US" b="1" dirty="0"/>
              <a:t>2019 DC Fast Charge Application</a:t>
            </a:r>
          </a:p>
        </p:txBody>
      </p:sp>
      <p:sp>
        <p:nvSpPr>
          <p:cNvPr id="3" name="Content Placeholder 2">
            <a:extLst>
              <a:ext uri="{FF2B5EF4-FFF2-40B4-BE49-F238E27FC236}">
                <a16:creationId xmlns:a16="http://schemas.microsoft.com/office/drawing/2014/main" id="{B81FD2D6-B987-4F58-8685-60FFCD5A0C61}"/>
              </a:ext>
            </a:extLst>
          </p:cNvPr>
          <p:cNvSpPr>
            <a:spLocks noGrp="1"/>
          </p:cNvSpPr>
          <p:nvPr>
            <p:ph idx="1"/>
          </p:nvPr>
        </p:nvSpPr>
        <p:spPr>
          <a:xfrm>
            <a:off x="838200" y="1237871"/>
            <a:ext cx="10515600" cy="5019673"/>
          </a:xfrm>
        </p:spPr>
        <p:txBody>
          <a:bodyPr>
            <a:normAutofit/>
          </a:bodyPr>
          <a:lstStyle/>
          <a:p>
            <a:r>
              <a:rPr lang="en-US" b="1" dirty="0">
                <a:solidFill>
                  <a:schemeClr val="tx1"/>
                </a:solidFill>
              </a:rPr>
              <a:t>Application materials include</a:t>
            </a:r>
            <a:r>
              <a:rPr lang="en-US" b="1" dirty="0" smtClean="0">
                <a:solidFill>
                  <a:schemeClr val="tx1"/>
                </a:solidFill>
              </a:rPr>
              <a:t>: on the VW Site </a:t>
            </a:r>
            <a:r>
              <a:rPr lang="en-US" b="1" dirty="0">
                <a:solidFill>
                  <a:schemeClr val="bg1"/>
                </a:solidFill>
                <a:hlinkClick r:id="rId3"/>
              </a:rPr>
              <a:t>https://deq.nc.gov/VWsettlement </a:t>
            </a:r>
            <a:endParaRPr lang="en-US" b="1" dirty="0">
              <a:solidFill>
                <a:schemeClr val="tx1"/>
              </a:solidFill>
            </a:endParaRPr>
          </a:p>
          <a:p>
            <a:pPr lvl="1"/>
            <a:r>
              <a:rPr lang="en-US" b="1" dirty="0" smtClean="0">
                <a:solidFill>
                  <a:schemeClr val="tx1"/>
                </a:solidFill>
              </a:rPr>
              <a:t>DC </a:t>
            </a:r>
            <a:r>
              <a:rPr lang="en-US" b="1" dirty="0">
                <a:solidFill>
                  <a:schemeClr val="tx1"/>
                </a:solidFill>
              </a:rPr>
              <a:t>Fast Application </a:t>
            </a:r>
            <a:r>
              <a:rPr lang="en-US" b="1" dirty="0" smtClean="0">
                <a:solidFill>
                  <a:schemeClr val="tx1"/>
                </a:solidFill>
              </a:rPr>
              <a:t>Form</a:t>
            </a:r>
          </a:p>
          <a:p>
            <a:pPr lvl="1"/>
            <a:r>
              <a:rPr lang="en-US" b="1" dirty="0" smtClean="0">
                <a:solidFill>
                  <a:schemeClr val="tx1"/>
                </a:solidFill>
              </a:rPr>
              <a:t>DC </a:t>
            </a:r>
            <a:r>
              <a:rPr lang="en-US" b="1" dirty="0">
                <a:solidFill>
                  <a:schemeClr val="tx1"/>
                </a:solidFill>
              </a:rPr>
              <a:t>Fast Application </a:t>
            </a:r>
            <a:r>
              <a:rPr lang="en-US" b="1" dirty="0" smtClean="0">
                <a:solidFill>
                  <a:schemeClr val="tx1"/>
                </a:solidFill>
              </a:rPr>
              <a:t>Checklist</a:t>
            </a:r>
            <a:endParaRPr lang="en-US" b="1" dirty="0" smtClean="0">
              <a:solidFill>
                <a:schemeClr val="bg1"/>
              </a:solidFill>
            </a:endParaRPr>
          </a:p>
          <a:p>
            <a:pPr marL="457200" lvl="1" indent="0">
              <a:buNone/>
            </a:pPr>
            <a:endParaRPr lang="en-US" b="1" dirty="0">
              <a:solidFill>
                <a:schemeClr val="bg1"/>
              </a:solidFill>
            </a:endParaRPr>
          </a:p>
          <a:p>
            <a:pPr lvl="1"/>
            <a:endParaRPr lang="en-US" dirty="0">
              <a:solidFill>
                <a:schemeClr val="bg1"/>
              </a:solidFill>
            </a:endParaRPr>
          </a:p>
          <a:p>
            <a:r>
              <a:rPr lang="en-US" b="1" dirty="0">
                <a:solidFill>
                  <a:schemeClr val="tx1"/>
                </a:solidFill>
              </a:rPr>
              <a:t>Due date for completed application and all supporting materials:</a:t>
            </a:r>
          </a:p>
          <a:p>
            <a:pPr marL="0" indent="0">
              <a:buNone/>
            </a:pPr>
            <a:endParaRPr lang="en-US" b="1" dirty="0">
              <a:solidFill>
                <a:schemeClr val="tx1"/>
              </a:solidFill>
            </a:endParaRPr>
          </a:p>
          <a:p>
            <a:pPr marL="457200" lvl="1" indent="0" algn="ctr">
              <a:buNone/>
            </a:pPr>
            <a:r>
              <a:rPr lang="en-US" sz="3200" b="1" dirty="0">
                <a:solidFill>
                  <a:srgbClr val="FF0000"/>
                </a:solidFill>
              </a:rPr>
              <a:t>September 30, 2019 by 5:00 PM ET</a:t>
            </a:r>
          </a:p>
          <a:p>
            <a:pPr marL="457200" lvl="1" indent="0" algn="ctr">
              <a:buNone/>
            </a:pPr>
            <a:endParaRPr lang="en-US" sz="3200" b="1" dirty="0">
              <a:solidFill>
                <a:srgbClr val="FF0000"/>
              </a:solidFill>
            </a:endParaRPr>
          </a:p>
          <a:p>
            <a:r>
              <a:rPr lang="en-US" b="1" dirty="0">
                <a:solidFill>
                  <a:schemeClr val="tx1"/>
                </a:solidFill>
              </a:rPr>
              <a:t>Please </a:t>
            </a:r>
            <a:r>
              <a:rPr lang="en-US" b="1" dirty="0" smtClean="0">
                <a:solidFill>
                  <a:schemeClr val="tx1"/>
                </a:solidFill>
              </a:rPr>
              <a:t>Email </a:t>
            </a:r>
            <a:r>
              <a:rPr lang="en-US" b="1" dirty="0">
                <a:solidFill>
                  <a:schemeClr val="tx1"/>
                </a:solidFill>
              </a:rPr>
              <a:t>all applications to:</a:t>
            </a:r>
          </a:p>
          <a:p>
            <a:pPr marL="0" indent="0" algn="ctr">
              <a:buNone/>
            </a:pPr>
            <a:r>
              <a:rPr lang="en-US" b="1" dirty="0"/>
              <a:t>	</a:t>
            </a:r>
            <a:r>
              <a:rPr lang="en-US" b="1" dirty="0">
                <a:solidFill>
                  <a:schemeClr val="tx1"/>
                </a:solidFill>
                <a:hlinkClick r:id="rId4"/>
              </a:rPr>
              <a:t>svc.NCVWApplication@ncdenr.gov</a:t>
            </a:r>
            <a:endParaRPr lang="en-US" b="1" dirty="0">
              <a:solidFill>
                <a:schemeClr val="tx1"/>
              </a:solidFill>
            </a:endParaRPr>
          </a:p>
          <a:p>
            <a:r>
              <a:rPr lang="en-US" b="1" dirty="0">
                <a:solidFill>
                  <a:schemeClr val="tx1"/>
                </a:solidFill>
              </a:rPr>
              <a:t>Please </a:t>
            </a:r>
            <a:r>
              <a:rPr lang="en-US" b="1" dirty="0" smtClean="0">
                <a:solidFill>
                  <a:schemeClr val="tx1"/>
                </a:solidFill>
              </a:rPr>
              <a:t>Email </a:t>
            </a:r>
            <a:r>
              <a:rPr lang="en-US" b="1" dirty="0">
                <a:solidFill>
                  <a:schemeClr val="tx1"/>
                </a:solidFill>
              </a:rPr>
              <a:t>questions to:</a:t>
            </a:r>
          </a:p>
          <a:p>
            <a:pPr marL="457200" lvl="1" indent="0" algn="ctr">
              <a:buNone/>
            </a:pPr>
            <a:r>
              <a:rPr lang="en-US" sz="2000" b="1" dirty="0" smtClean="0">
                <a:solidFill>
                  <a:schemeClr val="tx1"/>
                </a:solidFill>
                <a:hlinkClick r:id="rId5"/>
              </a:rPr>
              <a:t>daq.NC_VWGrants@ncdenr.gov</a:t>
            </a:r>
            <a:endParaRPr lang="en-US" sz="2000" b="1" dirty="0" smtClean="0">
              <a:solidFill>
                <a:schemeClr val="tx1"/>
              </a:solidFill>
            </a:endParaRPr>
          </a:p>
          <a:p>
            <a:pPr lvl="1"/>
            <a:endParaRPr lang="en-US" dirty="0" smtClean="0"/>
          </a:p>
          <a:p>
            <a:pPr marL="4572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5277163-3F32-45B7-9A2C-22CC16A7B98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Tree>
    <p:extLst>
      <p:ext uri="{BB962C8B-B14F-4D97-AF65-F5344CB8AC3E}">
        <p14:creationId xmlns:p14="http://schemas.microsoft.com/office/powerpoint/2010/main" val="42725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7" end="7"/>
                                            </p:txEl>
                                          </p:spTgt>
                                        </p:tgtEl>
                                      </p:cBhvr>
                                    </p:animEffect>
                                    <p:animScale>
                                      <p:cBhvr>
                                        <p:cTn id="7" dur="250" autoRev="1" fill="hold"/>
                                        <p:tgtEl>
                                          <p:spTgt spid="3">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73AD4438235E44B9D74CA35379863A" ma:contentTypeVersion="8" ma:contentTypeDescription="Create a new document." ma:contentTypeScope="" ma:versionID="711bb70948773558ee719dc854a82e4b">
  <xsd:schema xmlns:xsd="http://www.w3.org/2001/XMLSchema" xmlns:xs="http://www.w3.org/2001/XMLSchema" xmlns:p="http://schemas.microsoft.com/office/2006/metadata/properties" xmlns:ns2="8406278e-9bc1-442e-9e3c-b022f56a94b9" xmlns:ns3="97c26e27-a340-4306-98a7-c36055956ab5" targetNamespace="http://schemas.microsoft.com/office/2006/metadata/properties" ma:root="true" ma:fieldsID="1860c7a8af9ec907582d142ef910d9a6" ns2:_="" ns3:_="">
    <xsd:import namespace="8406278e-9bc1-442e-9e3c-b022f56a94b9"/>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6278e-9bc1-442e-9e3c-b022f56a94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7c26e27-a340-4306-98a7-c36055956ab5">
      <UserInfo>
        <DisplayName>Willis, Dave</DisplayName>
        <AccountId>478</AccountId>
        <AccountType/>
      </UserInfo>
    </SharedWithUsers>
  </documentManagement>
</p:properties>
</file>

<file path=customXml/itemProps1.xml><?xml version="1.0" encoding="utf-8"?>
<ds:datastoreItem xmlns:ds="http://schemas.openxmlformats.org/officeDocument/2006/customXml" ds:itemID="{AB67C110-DB04-477D-AB6E-C5DA07B0E8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6278e-9bc1-442e-9e3c-b022f56a94b9"/>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3.xml><?xml version="1.0" encoding="utf-8"?>
<ds:datastoreItem xmlns:ds="http://schemas.openxmlformats.org/officeDocument/2006/customXml" ds:itemID="{53E347C4-91BB-4D61-9F37-5A6885E29480}">
  <ds:schemaRefs>
    <ds:schemaRef ds:uri="http://schemas.microsoft.com/office/2006/metadata/properties"/>
    <ds:schemaRef ds:uri="http://schemas.microsoft.com/office/2006/documentManagement/types"/>
    <ds:schemaRef ds:uri="8406278e-9bc1-442e-9e3c-b022f56a94b9"/>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97c26e27-a340-4306-98a7-c36055956ab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2052</TotalTime>
  <Words>1751</Words>
  <Application>Microsoft Office PowerPoint</Application>
  <PresentationFormat>Widescreen</PresentationFormat>
  <Paragraphs>417</Paragraphs>
  <Slides>34</Slides>
  <Notes>32</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Times New Roman</vt:lpstr>
      <vt:lpstr>2_Office Theme</vt:lpstr>
      <vt:lpstr>3_Office Theme</vt:lpstr>
      <vt:lpstr>4_Office Theme</vt:lpstr>
      <vt:lpstr>Acrobat Document</vt:lpstr>
      <vt:lpstr>Department of Environmental Quality</vt:lpstr>
      <vt:lpstr>Links in this presentation are only active when used in presentation mode.</vt:lpstr>
      <vt:lpstr>What to Expect Today</vt:lpstr>
      <vt:lpstr>NCDEQ VW Application Instructions</vt:lpstr>
      <vt:lpstr>2019 DC Fast Charge Application</vt:lpstr>
      <vt:lpstr>2019 DC Fast Charge Application</vt:lpstr>
      <vt:lpstr>DC Fast Charging Priority Corridors </vt:lpstr>
      <vt:lpstr>NCDEQ VW Application Instructions</vt:lpstr>
      <vt:lpstr>2019 DC Fast Charge Application</vt:lpstr>
      <vt:lpstr>2019 DC Fast Charge Program</vt:lpstr>
      <vt:lpstr>2019 DC Fast – Eligible Expenditures</vt:lpstr>
      <vt:lpstr>2019 DC Fast Charge Application</vt:lpstr>
      <vt:lpstr>2019 DC Fast Charge Application</vt:lpstr>
      <vt:lpstr>2019 DC Fast Charge Application</vt:lpstr>
      <vt:lpstr>Tips and Things to Know</vt:lpstr>
      <vt:lpstr>DC Fast Application Scoring</vt:lpstr>
      <vt:lpstr>Project Selection Criteria – DC Fast</vt:lpstr>
      <vt:lpstr>Cost Effectiveness: VW$ funded per NOx tons reduced (20 points)</vt:lpstr>
      <vt:lpstr>Distance off interchange (15 points)</vt:lpstr>
      <vt:lpstr>Distance to other DC fast chargers (25 points) </vt:lpstr>
      <vt:lpstr>Environmental Justice (10 points) </vt:lpstr>
      <vt:lpstr>Sample of EJ Scoring</vt:lpstr>
      <vt:lpstr>Traffic Density of location (15 points)</vt:lpstr>
      <vt:lpstr>Annual Average Daily Traffic Map</vt:lpstr>
      <vt:lpstr>Accessibility and proximity to amenities (15 points)</vt:lpstr>
      <vt:lpstr>Renewable Energy: Bonus Points (10 points)</vt:lpstr>
      <vt:lpstr>In Closing</vt:lpstr>
      <vt:lpstr>2019 DC Fast Charge Application</vt:lpstr>
      <vt:lpstr>Additional Workshops</vt:lpstr>
      <vt:lpstr>Phase 1 RFP Timeline</vt:lpstr>
      <vt:lpstr>Application Receipt</vt:lpstr>
      <vt:lpstr>Where to get more information after today?</vt:lpstr>
      <vt:lpstr>PowerPoint Presentation</vt:lpstr>
      <vt:lpstr>2019 DC Fast Charge Application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Phillips, Brian</cp:lastModifiedBy>
  <cp:revision>85</cp:revision>
  <cp:lastPrinted>2019-05-08T19:26:38Z</cp:lastPrinted>
  <dcterms:created xsi:type="dcterms:W3CDTF">2015-06-24T15:01:50Z</dcterms:created>
  <dcterms:modified xsi:type="dcterms:W3CDTF">2019-07-26T19:20:11Z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0x010100DD73AD4438235E44B9D74CA35379863A</vt:lpwstr>
  </property>
</Properties>
</file>