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4"/>
    <p:sldMasterId id="2147483686" r:id="rId5"/>
  </p:sldMasterIdLst>
  <p:notesMasterIdLst>
    <p:notesMasterId r:id="rId41"/>
  </p:notesMasterIdLst>
  <p:handoutMasterIdLst>
    <p:handoutMasterId r:id="rId42"/>
  </p:handoutMasterIdLst>
  <p:sldIdLst>
    <p:sldId id="257" r:id="rId6"/>
    <p:sldId id="348" r:id="rId7"/>
    <p:sldId id="318" r:id="rId8"/>
    <p:sldId id="292" r:id="rId9"/>
    <p:sldId id="312" r:id="rId10"/>
    <p:sldId id="293" r:id="rId11"/>
    <p:sldId id="315" r:id="rId12"/>
    <p:sldId id="298" r:id="rId13"/>
    <p:sldId id="309" r:id="rId14"/>
    <p:sldId id="297" r:id="rId15"/>
    <p:sldId id="307" r:id="rId16"/>
    <p:sldId id="308" r:id="rId17"/>
    <p:sldId id="334" r:id="rId18"/>
    <p:sldId id="343" r:id="rId19"/>
    <p:sldId id="342" r:id="rId20"/>
    <p:sldId id="328" r:id="rId21"/>
    <p:sldId id="332" r:id="rId22"/>
    <p:sldId id="288" r:id="rId23"/>
    <p:sldId id="341" r:id="rId24"/>
    <p:sldId id="333" r:id="rId25"/>
    <p:sldId id="289" r:id="rId26"/>
    <p:sldId id="290" r:id="rId27"/>
    <p:sldId id="329" r:id="rId28"/>
    <p:sldId id="261" r:id="rId29"/>
    <p:sldId id="330" r:id="rId30"/>
    <p:sldId id="294" r:id="rId31"/>
    <p:sldId id="331" r:id="rId32"/>
    <p:sldId id="345" r:id="rId33"/>
    <p:sldId id="311" r:id="rId34"/>
    <p:sldId id="313" r:id="rId35"/>
    <p:sldId id="340" r:id="rId36"/>
    <p:sldId id="346" r:id="rId37"/>
    <p:sldId id="314" r:id="rId38"/>
    <p:sldId id="291" r:id="rId39"/>
    <p:sldId id="349" r:id="rId40"/>
  </p:sldIdLst>
  <p:sldSz cx="12192000" cy="6858000"/>
  <p:notesSz cx="6858000" cy="9293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8D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535FFD-D6D1-4936-8F6A-570322D522B0}" v="17" dt="2019-06-27T19:48:47.5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9" d="100"/>
          <a:sy n="109" d="100"/>
        </p:scale>
        <p:origin x="61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51"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anchard, Sheila J" userId="3abb3b1e-47b0-426b-acaf-a21762b00922" providerId="ADAL" clId="{EBEDBD81-F58A-47F0-91A1-42E160193CEF}"/>
    <pc:docChg chg="undo addSld modSld">
      <pc:chgData name="Blanchard, Sheila J" userId="3abb3b1e-47b0-426b-acaf-a21762b00922" providerId="ADAL" clId="{EBEDBD81-F58A-47F0-91A1-42E160193CEF}" dt="2019-06-12T15:12:52.856" v="226" actId="20577"/>
      <pc:docMkLst>
        <pc:docMk/>
      </pc:docMkLst>
      <pc:sldChg chg="modSp">
        <pc:chgData name="Blanchard, Sheila J" userId="3abb3b1e-47b0-426b-acaf-a21762b00922" providerId="ADAL" clId="{EBEDBD81-F58A-47F0-91A1-42E160193CEF}" dt="2019-06-12T14:58:22.920" v="210" actId="20577"/>
        <pc:sldMkLst>
          <pc:docMk/>
          <pc:sldMk cId="4214401840" sldId="292"/>
        </pc:sldMkLst>
        <pc:spChg chg="mod">
          <ac:chgData name="Blanchard, Sheila J" userId="3abb3b1e-47b0-426b-acaf-a21762b00922" providerId="ADAL" clId="{EBEDBD81-F58A-47F0-91A1-42E160193CEF}" dt="2019-06-12T14:58:22.920" v="210" actId="20577"/>
          <ac:spMkLst>
            <pc:docMk/>
            <pc:sldMk cId="4214401840" sldId="292"/>
            <ac:spMk id="3" creationId="{E58A15A9-2223-45E4-BA8C-133BC67CADDF}"/>
          </ac:spMkLst>
        </pc:spChg>
      </pc:sldChg>
      <pc:sldChg chg="modSp">
        <pc:chgData name="Blanchard, Sheila J" userId="3abb3b1e-47b0-426b-acaf-a21762b00922" providerId="ADAL" clId="{EBEDBD81-F58A-47F0-91A1-42E160193CEF}" dt="2019-06-12T15:12:52.856" v="226" actId="20577"/>
        <pc:sldMkLst>
          <pc:docMk/>
          <pc:sldMk cId="783537223" sldId="297"/>
        </pc:sldMkLst>
        <pc:spChg chg="mod">
          <ac:chgData name="Blanchard, Sheila J" userId="3abb3b1e-47b0-426b-acaf-a21762b00922" providerId="ADAL" clId="{EBEDBD81-F58A-47F0-91A1-42E160193CEF}" dt="2019-06-12T15:12:52.856" v="226" actId="20577"/>
          <ac:spMkLst>
            <pc:docMk/>
            <pc:sldMk cId="783537223" sldId="297"/>
            <ac:spMk id="3" creationId="{B81FD2D6-B987-4F58-8685-60FFCD5A0C61}"/>
          </ac:spMkLst>
        </pc:spChg>
      </pc:sldChg>
      <pc:sldChg chg="modSp">
        <pc:chgData name="Blanchard, Sheila J" userId="3abb3b1e-47b0-426b-acaf-a21762b00922" providerId="ADAL" clId="{EBEDBD81-F58A-47F0-91A1-42E160193CEF}" dt="2019-06-12T14:44:50.798" v="4" actId="20577"/>
        <pc:sldMkLst>
          <pc:docMk/>
          <pc:sldMk cId="2024588027" sldId="308"/>
        </pc:sldMkLst>
        <pc:spChg chg="mod">
          <ac:chgData name="Blanchard, Sheila J" userId="3abb3b1e-47b0-426b-acaf-a21762b00922" providerId="ADAL" clId="{EBEDBD81-F58A-47F0-91A1-42E160193CEF}" dt="2019-06-12T14:44:50.798" v="4" actId="20577"/>
          <ac:spMkLst>
            <pc:docMk/>
            <pc:sldMk cId="2024588027" sldId="308"/>
            <ac:spMk id="3" creationId="{3544587F-DCEB-47E3-A8F4-C7C4EDC6D585}"/>
          </ac:spMkLst>
        </pc:spChg>
      </pc:sldChg>
      <pc:sldChg chg="modSp add">
        <pc:chgData name="Blanchard, Sheila J" userId="3abb3b1e-47b0-426b-acaf-a21762b00922" providerId="ADAL" clId="{EBEDBD81-F58A-47F0-91A1-42E160193CEF}" dt="2019-06-12T14:58:11.548" v="206" actId="20577"/>
        <pc:sldMkLst>
          <pc:docMk/>
          <pc:sldMk cId="2932476266" sldId="311"/>
        </pc:sldMkLst>
        <pc:spChg chg="mod">
          <ac:chgData name="Blanchard, Sheila J" userId="3abb3b1e-47b0-426b-acaf-a21762b00922" providerId="ADAL" clId="{EBEDBD81-F58A-47F0-91A1-42E160193CEF}" dt="2019-06-12T14:58:11.548" v="206" actId="20577"/>
          <ac:spMkLst>
            <pc:docMk/>
            <pc:sldMk cId="2932476266" sldId="311"/>
            <ac:spMk id="3" creationId="{B81FD2D6-B987-4F58-8685-60FFCD5A0C61}"/>
          </ac:spMkLst>
        </pc:spChg>
      </pc:sldChg>
    </pc:docChg>
  </pc:docChgLst>
  <pc:docChgLst>
    <pc:chgData name="Phillips, Brian" userId="bb4a9dd8-f91f-480e-a5ef-b76c7b433fc1" providerId="ADAL" clId="{7F535FFD-D6D1-4936-8F6A-570322D522B0}"/>
    <pc:docChg chg="custSel addSld delSld modSld sldOrd">
      <pc:chgData name="Phillips, Brian" userId="bb4a9dd8-f91f-480e-a5ef-b76c7b433fc1" providerId="ADAL" clId="{7F535FFD-D6D1-4936-8F6A-570322D522B0}" dt="2019-06-27T19:48:47.533" v="16" actId="14100"/>
      <pc:docMkLst>
        <pc:docMk/>
      </pc:docMkLst>
      <pc:sldChg chg="modSp add">
        <pc:chgData name="Phillips, Brian" userId="bb4a9dd8-f91f-480e-a5ef-b76c7b433fc1" providerId="ADAL" clId="{7F535FFD-D6D1-4936-8F6A-570322D522B0}" dt="2019-06-27T19:48:47.533" v="16" actId="14100"/>
        <pc:sldMkLst>
          <pc:docMk/>
          <pc:sldMk cId="3735160585" sldId="261"/>
        </pc:sldMkLst>
        <pc:graphicFrameChg chg="mod modGraphic">
          <ac:chgData name="Phillips, Brian" userId="bb4a9dd8-f91f-480e-a5ef-b76c7b433fc1" providerId="ADAL" clId="{7F535FFD-D6D1-4936-8F6A-570322D522B0}" dt="2019-06-27T19:48:47.533" v="16" actId="14100"/>
          <ac:graphicFrameMkLst>
            <pc:docMk/>
            <pc:sldMk cId="3735160585" sldId="261"/>
            <ac:graphicFrameMk id="8" creationId="{118CF70A-403B-49D7-B045-260D2B89A322}"/>
          </ac:graphicFrameMkLst>
        </pc:graphicFrameChg>
      </pc:sldChg>
      <pc:sldChg chg="add">
        <pc:chgData name="Phillips, Brian" userId="bb4a9dd8-f91f-480e-a5ef-b76c7b433fc1" providerId="ADAL" clId="{7F535FFD-D6D1-4936-8F6A-570322D522B0}" dt="2019-06-27T19:46:45.001" v="7"/>
        <pc:sldMkLst>
          <pc:docMk/>
          <pc:sldMk cId="4080396130" sldId="287"/>
        </pc:sldMkLst>
      </pc:sldChg>
      <pc:sldChg chg="add">
        <pc:chgData name="Phillips, Brian" userId="bb4a9dd8-f91f-480e-a5ef-b76c7b433fc1" providerId="ADAL" clId="{7F535FFD-D6D1-4936-8F6A-570322D522B0}" dt="2019-06-27T19:46:45.001" v="7"/>
        <pc:sldMkLst>
          <pc:docMk/>
          <pc:sldMk cId="1947876582" sldId="288"/>
        </pc:sldMkLst>
      </pc:sldChg>
      <pc:sldChg chg="add">
        <pc:chgData name="Phillips, Brian" userId="bb4a9dd8-f91f-480e-a5ef-b76c7b433fc1" providerId="ADAL" clId="{7F535FFD-D6D1-4936-8F6A-570322D522B0}" dt="2019-06-27T19:46:45.001" v="7"/>
        <pc:sldMkLst>
          <pc:docMk/>
          <pc:sldMk cId="893627342" sldId="289"/>
        </pc:sldMkLst>
      </pc:sldChg>
      <pc:sldChg chg="add">
        <pc:chgData name="Phillips, Brian" userId="bb4a9dd8-f91f-480e-a5ef-b76c7b433fc1" providerId="ADAL" clId="{7F535FFD-D6D1-4936-8F6A-570322D522B0}" dt="2019-06-27T19:46:45.001" v="7"/>
        <pc:sldMkLst>
          <pc:docMk/>
          <pc:sldMk cId="2202497671" sldId="290"/>
        </pc:sldMkLst>
      </pc:sldChg>
      <pc:sldChg chg="add">
        <pc:chgData name="Phillips, Brian" userId="bb4a9dd8-f91f-480e-a5ef-b76c7b433fc1" providerId="ADAL" clId="{7F535FFD-D6D1-4936-8F6A-570322D522B0}" dt="2019-06-27T19:46:45.001" v="7"/>
        <pc:sldMkLst>
          <pc:docMk/>
          <pc:sldMk cId="281813205" sldId="294"/>
        </pc:sldMkLst>
      </pc:sldChg>
      <pc:sldChg chg="ord">
        <pc:chgData name="Phillips, Brian" userId="bb4a9dd8-f91f-480e-a5ef-b76c7b433fc1" providerId="ADAL" clId="{7F535FFD-D6D1-4936-8F6A-570322D522B0}" dt="2019-06-27T19:46:56.358" v="8"/>
        <pc:sldMkLst>
          <pc:docMk/>
          <pc:sldMk cId="3767012542" sldId="316"/>
        </pc:sldMkLst>
      </pc:sldChg>
      <pc:sldChg chg="del">
        <pc:chgData name="Phillips, Brian" userId="bb4a9dd8-f91f-480e-a5ef-b76c7b433fc1" providerId="ADAL" clId="{7F535FFD-D6D1-4936-8F6A-570322D522B0}" dt="2019-06-27T19:46:27.345" v="0" actId="2696"/>
        <pc:sldMkLst>
          <pc:docMk/>
          <pc:sldMk cId="821218067" sldId="329"/>
        </pc:sldMkLst>
      </pc:sldChg>
      <pc:sldChg chg="add">
        <pc:chgData name="Phillips, Brian" userId="bb4a9dd8-f91f-480e-a5ef-b76c7b433fc1" providerId="ADAL" clId="{7F535FFD-D6D1-4936-8F6A-570322D522B0}" dt="2019-06-27T19:46:45.001" v="7"/>
        <pc:sldMkLst>
          <pc:docMk/>
          <pc:sldMk cId="2893644681" sldId="329"/>
        </pc:sldMkLst>
      </pc:sldChg>
      <pc:sldChg chg="del">
        <pc:chgData name="Phillips, Brian" userId="bb4a9dd8-f91f-480e-a5ef-b76c7b433fc1" providerId="ADAL" clId="{7F535FFD-D6D1-4936-8F6A-570322D522B0}" dt="2019-06-27T19:46:27.354" v="1" actId="2696"/>
        <pc:sldMkLst>
          <pc:docMk/>
          <pc:sldMk cId="779420902" sldId="330"/>
        </pc:sldMkLst>
      </pc:sldChg>
      <pc:sldChg chg="add">
        <pc:chgData name="Phillips, Brian" userId="bb4a9dd8-f91f-480e-a5ef-b76c7b433fc1" providerId="ADAL" clId="{7F535FFD-D6D1-4936-8F6A-570322D522B0}" dt="2019-06-27T19:46:45.001" v="7"/>
        <pc:sldMkLst>
          <pc:docMk/>
          <pc:sldMk cId="1342579685" sldId="330"/>
        </pc:sldMkLst>
      </pc:sldChg>
      <pc:sldChg chg="add">
        <pc:chgData name="Phillips, Brian" userId="bb4a9dd8-f91f-480e-a5ef-b76c7b433fc1" providerId="ADAL" clId="{7F535FFD-D6D1-4936-8F6A-570322D522B0}" dt="2019-06-27T19:46:45.001" v="7"/>
        <pc:sldMkLst>
          <pc:docMk/>
          <pc:sldMk cId="158927852" sldId="331"/>
        </pc:sldMkLst>
      </pc:sldChg>
      <pc:sldChg chg="del">
        <pc:chgData name="Phillips, Brian" userId="bb4a9dd8-f91f-480e-a5ef-b76c7b433fc1" providerId="ADAL" clId="{7F535FFD-D6D1-4936-8F6A-570322D522B0}" dt="2019-06-27T19:46:27.362" v="2" actId="2696"/>
        <pc:sldMkLst>
          <pc:docMk/>
          <pc:sldMk cId="1995938637" sldId="331"/>
        </pc:sldMkLst>
      </pc:sldChg>
      <pc:sldChg chg="del">
        <pc:chgData name="Phillips, Brian" userId="bb4a9dd8-f91f-480e-a5ef-b76c7b433fc1" providerId="ADAL" clId="{7F535FFD-D6D1-4936-8F6A-570322D522B0}" dt="2019-06-27T19:46:27.372" v="3" actId="2696"/>
        <pc:sldMkLst>
          <pc:docMk/>
          <pc:sldMk cId="1191001673" sldId="332"/>
        </pc:sldMkLst>
      </pc:sldChg>
      <pc:sldChg chg="add del">
        <pc:chgData name="Phillips, Brian" userId="bb4a9dd8-f91f-480e-a5ef-b76c7b433fc1" providerId="ADAL" clId="{7F535FFD-D6D1-4936-8F6A-570322D522B0}" dt="2019-06-27T19:47:36.759" v="10" actId="2696"/>
        <pc:sldMkLst>
          <pc:docMk/>
          <pc:sldMk cId="2984165746" sldId="332"/>
        </pc:sldMkLst>
      </pc:sldChg>
      <pc:sldChg chg="add del">
        <pc:chgData name="Phillips, Brian" userId="bb4a9dd8-f91f-480e-a5ef-b76c7b433fc1" providerId="ADAL" clId="{7F535FFD-D6D1-4936-8F6A-570322D522B0}" dt="2019-06-27T19:48:25.597" v="12" actId="2696"/>
        <pc:sldMkLst>
          <pc:docMk/>
          <pc:sldMk cId="3975512773" sldId="332"/>
        </pc:sldMkLst>
      </pc:sldChg>
      <pc:sldChg chg="del">
        <pc:chgData name="Phillips, Brian" userId="bb4a9dd8-f91f-480e-a5ef-b76c7b433fc1" providerId="ADAL" clId="{7F535FFD-D6D1-4936-8F6A-570322D522B0}" dt="2019-06-27T19:46:27.382" v="4" actId="2696"/>
        <pc:sldMkLst>
          <pc:docMk/>
          <pc:sldMk cId="3261664828" sldId="333"/>
        </pc:sldMkLst>
      </pc:sldChg>
      <pc:sldChg chg="del">
        <pc:chgData name="Phillips, Brian" userId="bb4a9dd8-f91f-480e-a5ef-b76c7b433fc1" providerId="ADAL" clId="{7F535FFD-D6D1-4936-8F6A-570322D522B0}" dt="2019-06-27T19:46:27.391" v="5" actId="2696"/>
        <pc:sldMkLst>
          <pc:docMk/>
          <pc:sldMk cId="301776191" sldId="334"/>
        </pc:sldMkLst>
      </pc:sldChg>
      <pc:sldChg chg="del">
        <pc:chgData name="Phillips, Brian" userId="bb4a9dd8-f91f-480e-a5ef-b76c7b433fc1" providerId="ADAL" clId="{7F535FFD-D6D1-4936-8F6A-570322D522B0}" dt="2019-06-27T19:46:27.402" v="6" actId="2696"/>
        <pc:sldMkLst>
          <pc:docMk/>
          <pc:sldMk cId="1910937087" sldId="335"/>
        </pc:sldMkLst>
      </pc:sldChg>
    </pc:docChg>
  </pc:docChgLst>
  <pc:docChgLst>
    <pc:chgData name="Phillips, Brian" userId="bb4a9dd8-f91f-480e-a5ef-b76c7b433fc1" providerId="ADAL" clId="{5252EE01-CDA1-4341-BA1C-3FCE23512D54}"/>
    <pc:docChg chg="custSel modSld">
      <pc:chgData name="Phillips, Brian" userId="bb4a9dd8-f91f-480e-a5ef-b76c7b433fc1" providerId="ADAL" clId="{5252EE01-CDA1-4341-BA1C-3FCE23512D54}" dt="2019-06-11T18:51:11.690" v="58" actId="313"/>
      <pc:docMkLst>
        <pc:docMk/>
      </pc:docMkLst>
      <pc:sldChg chg="modSp">
        <pc:chgData name="Phillips, Brian" userId="bb4a9dd8-f91f-480e-a5ef-b76c7b433fc1" providerId="ADAL" clId="{5252EE01-CDA1-4341-BA1C-3FCE23512D54}" dt="2019-06-11T18:51:11.690" v="58" actId="313"/>
        <pc:sldMkLst>
          <pc:docMk/>
          <pc:sldMk cId="4214401840" sldId="292"/>
        </pc:sldMkLst>
        <pc:spChg chg="mod">
          <ac:chgData name="Phillips, Brian" userId="bb4a9dd8-f91f-480e-a5ef-b76c7b433fc1" providerId="ADAL" clId="{5252EE01-CDA1-4341-BA1C-3FCE23512D54}" dt="2019-06-11T18:51:11.690" v="58" actId="313"/>
          <ac:spMkLst>
            <pc:docMk/>
            <pc:sldMk cId="4214401840" sldId="292"/>
            <ac:spMk id="3" creationId="{E58A15A9-2223-45E4-BA8C-133BC67CADDF}"/>
          </ac:spMkLst>
        </pc:spChg>
      </pc:sldChg>
      <pc:sldChg chg="modSp">
        <pc:chgData name="Phillips, Brian" userId="bb4a9dd8-f91f-480e-a5ef-b76c7b433fc1" providerId="ADAL" clId="{5252EE01-CDA1-4341-BA1C-3FCE23512D54}" dt="2019-06-11T18:49:12.269" v="8"/>
        <pc:sldMkLst>
          <pc:docMk/>
          <pc:sldMk cId="783537223" sldId="297"/>
        </pc:sldMkLst>
        <pc:spChg chg="mod">
          <ac:chgData name="Phillips, Brian" userId="bb4a9dd8-f91f-480e-a5ef-b76c7b433fc1" providerId="ADAL" clId="{5252EE01-CDA1-4341-BA1C-3FCE23512D54}" dt="2019-06-11T18:49:12.269" v="8"/>
          <ac:spMkLst>
            <pc:docMk/>
            <pc:sldMk cId="783537223" sldId="297"/>
            <ac:spMk id="3" creationId="{B81FD2D6-B987-4F58-8685-60FFCD5A0C61}"/>
          </ac:spMkLst>
        </pc:spChg>
      </pc:sldChg>
      <pc:sldChg chg="modSp">
        <pc:chgData name="Phillips, Brian" userId="bb4a9dd8-f91f-480e-a5ef-b76c7b433fc1" providerId="ADAL" clId="{5252EE01-CDA1-4341-BA1C-3FCE23512D54}" dt="2019-06-11T18:41:45.759" v="3" actId="20577"/>
        <pc:sldMkLst>
          <pc:docMk/>
          <pc:sldMk cId="4274208193" sldId="298"/>
        </pc:sldMkLst>
        <pc:graphicFrameChg chg="modGraphic">
          <ac:chgData name="Phillips, Brian" userId="bb4a9dd8-f91f-480e-a5ef-b76c7b433fc1" providerId="ADAL" clId="{5252EE01-CDA1-4341-BA1C-3FCE23512D54}" dt="2019-06-11T18:41:45.759" v="3" actId="20577"/>
          <ac:graphicFrameMkLst>
            <pc:docMk/>
            <pc:sldMk cId="4274208193" sldId="298"/>
            <ac:graphicFrameMk id="6" creationId="{B52781CC-08C9-496B-B47E-722F7F3FC50E}"/>
          </ac:graphicFrameMkLst>
        </pc:graphicFrameChg>
      </pc:sldChg>
      <pc:sldChg chg="modSp">
        <pc:chgData name="Phillips, Brian" userId="bb4a9dd8-f91f-480e-a5ef-b76c7b433fc1" providerId="ADAL" clId="{5252EE01-CDA1-4341-BA1C-3FCE23512D54}" dt="2019-06-11T18:48:39.239" v="6"/>
        <pc:sldMkLst>
          <pc:docMk/>
          <pc:sldMk cId="2024588027" sldId="308"/>
        </pc:sldMkLst>
        <pc:spChg chg="mod">
          <ac:chgData name="Phillips, Brian" userId="bb4a9dd8-f91f-480e-a5ef-b76c7b433fc1" providerId="ADAL" clId="{5252EE01-CDA1-4341-BA1C-3FCE23512D54}" dt="2019-06-11T18:48:39.239" v="6"/>
          <ac:spMkLst>
            <pc:docMk/>
            <pc:sldMk cId="2024588027" sldId="308"/>
            <ac:spMk id="3" creationId="{3544587F-DCEB-47E3-A8F4-C7C4EDC6D585}"/>
          </ac:spMkLst>
        </pc:spChg>
      </pc:sldChg>
    </pc:docChg>
  </pc:docChgLst>
  <pc:docChgLst>
    <pc:chgData name="Phillips, Brian" userId="bb4a9dd8-f91f-480e-a5ef-b76c7b433fc1" providerId="ADAL" clId="{D1251ABF-2083-4D13-9AE9-876AD56B4CF5}"/>
    <pc:docChg chg="modSld">
      <pc:chgData name="Phillips, Brian" userId="bb4a9dd8-f91f-480e-a5ef-b76c7b433fc1" providerId="ADAL" clId="{D1251ABF-2083-4D13-9AE9-876AD56B4CF5}" dt="2019-06-27T15:14:08.613" v="285"/>
      <pc:docMkLst>
        <pc:docMk/>
      </pc:docMkLst>
      <pc:sldChg chg="modSp">
        <pc:chgData name="Phillips, Brian" userId="bb4a9dd8-f91f-480e-a5ef-b76c7b433fc1" providerId="ADAL" clId="{D1251ABF-2083-4D13-9AE9-876AD56B4CF5}" dt="2019-06-27T15:14:08.613" v="285"/>
        <pc:sldMkLst>
          <pc:docMk/>
          <pc:sldMk cId="783537223" sldId="297"/>
        </pc:sldMkLst>
        <pc:spChg chg="mod">
          <ac:chgData name="Phillips, Brian" userId="bb4a9dd8-f91f-480e-a5ef-b76c7b433fc1" providerId="ADAL" clId="{D1251ABF-2083-4D13-9AE9-876AD56B4CF5}" dt="2019-06-27T14:52:39.238" v="262" actId="20577"/>
          <ac:spMkLst>
            <pc:docMk/>
            <pc:sldMk cId="783537223" sldId="297"/>
            <ac:spMk id="2" creationId="{AF797808-9E93-402D-A054-85370A084E99}"/>
          </ac:spMkLst>
        </pc:spChg>
        <pc:spChg chg="mod">
          <ac:chgData name="Phillips, Brian" userId="bb4a9dd8-f91f-480e-a5ef-b76c7b433fc1" providerId="ADAL" clId="{D1251ABF-2083-4D13-9AE9-876AD56B4CF5}" dt="2019-06-27T15:14:08.613" v="285"/>
          <ac:spMkLst>
            <pc:docMk/>
            <pc:sldMk cId="783537223" sldId="297"/>
            <ac:spMk id="3" creationId="{B81FD2D6-B987-4F58-8685-60FFCD5A0C61}"/>
          </ac:spMkLst>
        </pc:spChg>
      </pc:sldChg>
      <pc:sldChg chg="modSp">
        <pc:chgData name="Phillips, Brian" userId="bb4a9dd8-f91f-480e-a5ef-b76c7b433fc1" providerId="ADAL" clId="{D1251ABF-2083-4D13-9AE9-876AD56B4CF5}" dt="2019-06-27T14:51:22.257" v="217" actId="20577"/>
        <pc:sldMkLst>
          <pc:docMk/>
          <pc:sldMk cId="2024588027" sldId="308"/>
        </pc:sldMkLst>
        <pc:spChg chg="mod">
          <ac:chgData name="Phillips, Brian" userId="bb4a9dd8-f91f-480e-a5ef-b76c7b433fc1" providerId="ADAL" clId="{D1251ABF-2083-4D13-9AE9-876AD56B4CF5}" dt="2019-06-27T14:51:22.257" v="217" actId="20577"/>
          <ac:spMkLst>
            <pc:docMk/>
            <pc:sldMk cId="2024588027" sldId="308"/>
            <ac:spMk id="2" creationId="{211211F9-51C0-44D2-9B88-3824B7F6872B}"/>
          </ac:spMkLst>
        </pc:spChg>
        <pc:spChg chg="mod">
          <ac:chgData name="Phillips, Brian" userId="bb4a9dd8-f91f-480e-a5ef-b76c7b433fc1" providerId="ADAL" clId="{D1251ABF-2083-4D13-9AE9-876AD56B4CF5}" dt="2019-06-26T15:16:32.020" v="63" actId="20577"/>
          <ac:spMkLst>
            <pc:docMk/>
            <pc:sldMk cId="2024588027" sldId="308"/>
            <ac:spMk id="3" creationId="{3544587F-DCEB-47E3-A8F4-C7C4EDC6D585}"/>
          </ac:spMkLst>
        </pc:spChg>
      </pc:sldChg>
      <pc:sldChg chg="modNotesTx">
        <pc:chgData name="Phillips, Brian" userId="bb4a9dd8-f91f-480e-a5ef-b76c7b433fc1" providerId="ADAL" clId="{D1251ABF-2083-4D13-9AE9-876AD56B4CF5}" dt="2019-06-26T15:13:35.170" v="41" actId="20577"/>
        <pc:sldMkLst>
          <pc:docMk/>
          <pc:sldMk cId="1545046990" sldId="309"/>
        </pc:sldMkLst>
      </pc:sldChg>
      <pc:sldChg chg="modSp">
        <pc:chgData name="Phillips, Brian" userId="bb4a9dd8-f91f-480e-a5ef-b76c7b433fc1" providerId="ADAL" clId="{D1251ABF-2083-4D13-9AE9-876AD56B4CF5}" dt="2019-06-27T14:51:59.596" v="229" actId="20577"/>
        <pc:sldMkLst>
          <pc:docMk/>
          <pc:sldMk cId="2932476266" sldId="311"/>
        </pc:sldMkLst>
        <pc:spChg chg="mod">
          <ac:chgData name="Phillips, Brian" userId="bb4a9dd8-f91f-480e-a5ef-b76c7b433fc1" providerId="ADAL" clId="{D1251ABF-2083-4D13-9AE9-876AD56B4CF5}" dt="2019-06-27T14:51:59.596" v="229" actId="20577"/>
          <ac:spMkLst>
            <pc:docMk/>
            <pc:sldMk cId="2932476266" sldId="311"/>
            <ac:spMk id="2" creationId="{AF797808-9E93-402D-A054-85370A084E99}"/>
          </ac:spMkLst>
        </pc:spChg>
        <pc:spChg chg="mod">
          <ac:chgData name="Phillips, Brian" userId="bb4a9dd8-f91f-480e-a5ef-b76c7b433fc1" providerId="ADAL" clId="{D1251ABF-2083-4D13-9AE9-876AD56B4CF5}" dt="2019-06-27T14:48:55.852" v="206" actId="6549"/>
          <ac:spMkLst>
            <pc:docMk/>
            <pc:sldMk cId="2932476266" sldId="311"/>
            <ac:spMk id="3" creationId="{B81FD2D6-B987-4F58-8685-60FFCD5A0C61}"/>
          </ac:spMkLst>
        </pc:spChg>
      </pc:sldChg>
      <pc:sldChg chg="modSp">
        <pc:chgData name="Phillips, Brian" userId="bb4a9dd8-f91f-480e-a5ef-b76c7b433fc1" providerId="ADAL" clId="{D1251ABF-2083-4D13-9AE9-876AD56B4CF5}" dt="2019-06-26T15:27:33.349" v="205" actId="20577"/>
        <pc:sldMkLst>
          <pc:docMk/>
          <pc:sldMk cId="1395996687" sldId="313"/>
        </pc:sldMkLst>
        <pc:spChg chg="mod">
          <ac:chgData name="Phillips, Brian" userId="bb4a9dd8-f91f-480e-a5ef-b76c7b433fc1" providerId="ADAL" clId="{D1251ABF-2083-4D13-9AE9-876AD56B4CF5}" dt="2019-06-26T15:27:33.349" v="205" actId="20577"/>
          <ac:spMkLst>
            <pc:docMk/>
            <pc:sldMk cId="1395996687" sldId="313"/>
            <ac:spMk id="3" creationId="{00000000-0000-0000-0000-000000000000}"/>
          </ac:spMkLst>
        </pc:spChg>
      </pc:sldChg>
      <pc:sldChg chg="modSp">
        <pc:chgData name="Phillips, Brian" userId="bb4a9dd8-f91f-480e-a5ef-b76c7b433fc1" providerId="ADAL" clId="{D1251ABF-2083-4D13-9AE9-876AD56B4CF5}" dt="2019-06-27T14:52:18.928" v="250" actId="20577"/>
        <pc:sldMkLst>
          <pc:docMk/>
          <pc:sldMk cId="1654763298" sldId="314"/>
        </pc:sldMkLst>
        <pc:spChg chg="mod">
          <ac:chgData name="Phillips, Brian" userId="bb4a9dd8-f91f-480e-a5ef-b76c7b433fc1" providerId="ADAL" clId="{D1251ABF-2083-4D13-9AE9-876AD56B4CF5}" dt="2019-06-27T14:52:18.928" v="250" actId="20577"/>
          <ac:spMkLst>
            <pc:docMk/>
            <pc:sldMk cId="1654763298" sldId="314"/>
            <ac:spMk id="6" creationId="{00000000-0000-0000-0000-000000000000}"/>
          </ac:spMkLst>
        </pc:spChg>
      </pc:sldChg>
      <pc:sldChg chg="modSp">
        <pc:chgData name="Phillips, Brian" userId="bb4a9dd8-f91f-480e-a5ef-b76c7b433fc1" providerId="ADAL" clId="{D1251ABF-2083-4D13-9AE9-876AD56B4CF5}" dt="2019-06-26T15:26:38.918" v="204" actId="6549"/>
        <pc:sldMkLst>
          <pc:docMk/>
          <pc:sldMk cId="609825179" sldId="328"/>
        </pc:sldMkLst>
        <pc:spChg chg="mod">
          <ac:chgData name="Phillips, Brian" userId="bb4a9dd8-f91f-480e-a5ef-b76c7b433fc1" providerId="ADAL" clId="{D1251ABF-2083-4D13-9AE9-876AD56B4CF5}" dt="2019-06-26T15:26:38.918" v="204" actId="6549"/>
          <ac:spMkLst>
            <pc:docMk/>
            <pc:sldMk cId="609825179" sldId="328"/>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6641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027" y="0"/>
            <a:ext cx="2972421" cy="466418"/>
          </a:xfrm>
          <a:prstGeom prst="rect">
            <a:avLst/>
          </a:prstGeom>
        </p:spPr>
        <p:txBody>
          <a:bodyPr vert="horz" lIns="91440" tIns="45720" rIns="91440" bIns="45720" rtlCol="0"/>
          <a:lstStyle>
            <a:lvl1pPr algn="r">
              <a:defRPr sz="1200"/>
            </a:lvl1pPr>
          </a:lstStyle>
          <a:p>
            <a:fld id="{4500B66A-707F-4F0C-B61C-A477F6056C7A}" type="datetimeFigureOut">
              <a:rPr lang="en-US" smtClean="0"/>
              <a:t>7/26/2019</a:t>
            </a:fld>
            <a:endParaRPr lang="en-US" dirty="0"/>
          </a:p>
        </p:txBody>
      </p:sp>
      <p:sp>
        <p:nvSpPr>
          <p:cNvPr id="4" name="Footer Placeholder 3"/>
          <p:cNvSpPr>
            <a:spLocks noGrp="1"/>
          </p:cNvSpPr>
          <p:nvPr>
            <p:ph type="ftr" sz="quarter" idx="2"/>
          </p:nvPr>
        </p:nvSpPr>
        <p:spPr>
          <a:xfrm>
            <a:off x="1" y="8826807"/>
            <a:ext cx="2972421" cy="46641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027" y="8826807"/>
            <a:ext cx="2972421" cy="466418"/>
          </a:xfrm>
          <a:prstGeom prst="rect">
            <a:avLst/>
          </a:prstGeom>
        </p:spPr>
        <p:txBody>
          <a:bodyPr vert="horz" lIns="91440" tIns="45720" rIns="91440" bIns="45720" rtlCol="0" anchor="b"/>
          <a:lstStyle>
            <a:lvl1pPr algn="r">
              <a:defRPr sz="1200"/>
            </a:lvl1pPr>
          </a:lstStyle>
          <a:p>
            <a:fld id="{CB3B44B2-E2CC-4156-AD81-376116C9056D}" type="slidenum">
              <a:rPr lang="en-US" smtClean="0"/>
              <a:t>‹#›</a:t>
            </a:fld>
            <a:endParaRPr lang="en-US" dirty="0"/>
          </a:p>
        </p:txBody>
      </p:sp>
    </p:spTree>
    <p:extLst>
      <p:ext uri="{BB962C8B-B14F-4D97-AF65-F5344CB8AC3E}">
        <p14:creationId xmlns:p14="http://schemas.microsoft.com/office/powerpoint/2010/main" val="19501740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fld id="{5CAF863D-1F3C-4831-A337-457774A11336}" type="datetimeFigureOut">
              <a:rPr lang="en-US" smtClean="0"/>
              <a:t>7/26/2019</a:t>
            </a:fld>
            <a:endParaRPr lang="en-US" dirty="0"/>
          </a:p>
        </p:txBody>
      </p:sp>
      <p:sp>
        <p:nvSpPr>
          <p:cNvPr id="4" name="Slide Image Placeholder 3"/>
          <p:cNvSpPr>
            <a:spLocks noGrp="1" noRot="1" noChangeAspect="1"/>
          </p:cNvSpPr>
          <p:nvPr>
            <p:ph type="sldImg" idx="2"/>
          </p:nvPr>
        </p:nvSpPr>
        <p:spPr>
          <a:xfrm>
            <a:off x="642938" y="1162050"/>
            <a:ext cx="5572125" cy="313531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71988"/>
            <a:ext cx="5486400" cy="365918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8088"/>
            <a:ext cx="2971800" cy="46513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8088"/>
            <a:ext cx="2971800" cy="465137"/>
          </a:xfrm>
          <a:prstGeom prst="rect">
            <a:avLst/>
          </a:prstGeom>
        </p:spPr>
        <p:txBody>
          <a:bodyPr vert="horz" lIns="91440" tIns="45720" rIns="91440" bIns="45720" rtlCol="0" anchor="b"/>
          <a:lstStyle>
            <a:lvl1pPr algn="r">
              <a:defRPr sz="1200"/>
            </a:lvl1pPr>
          </a:lstStyle>
          <a:p>
            <a:fld id="{3EE2B819-57B7-40E8-A8E9-C2D25233FA92}" type="slidenum">
              <a:rPr lang="en-US" smtClean="0"/>
              <a:t>‹#›</a:t>
            </a:fld>
            <a:endParaRPr lang="en-US" dirty="0"/>
          </a:p>
        </p:txBody>
      </p:sp>
    </p:spTree>
    <p:extLst>
      <p:ext uri="{BB962C8B-B14F-4D97-AF65-F5344CB8AC3E}">
        <p14:creationId xmlns:p14="http://schemas.microsoft.com/office/powerpoint/2010/main" val="1385295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Determined for Phase 1 based on comments received during mitigation plan preparation</a:t>
            </a:r>
            <a:r>
              <a:rPr lang="en-US" baseline="0" dirty="0"/>
              <a:t> process</a:t>
            </a:r>
          </a:p>
          <a:p>
            <a:r>
              <a:rPr lang="en-US" baseline="0" dirty="0"/>
              <a:t>Examples: 	local/state/tribal – City of Durham</a:t>
            </a:r>
          </a:p>
          <a:p>
            <a:r>
              <a:rPr lang="en-US" baseline="0" dirty="0"/>
              <a:t>	public or private nonprofit organization - </a:t>
            </a:r>
            <a:endParaRPr lang="en-US" dirty="0"/>
          </a:p>
        </p:txBody>
      </p:sp>
      <p:sp>
        <p:nvSpPr>
          <p:cNvPr id="4" name="Slide Number Placeholder 3"/>
          <p:cNvSpPr>
            <a:spLocks noGrp="1"/>
          </p:cNvSpPr>
          <p:nvPr>
            <p:ph type="sldNum" sz="quarter" idx="10"/>
          </p:nvPr>
        </p:nvSpPr>
        <p:spPr/>
        <p:txBody>
          <a:bodyPr/>
          <a:lstStyle/>
          <a:p>
            <a:fld id="{3EE2B819-57B7-40E8-A8E9-C2D25233FA92}" type="slidenum">
              <a:rPr lang="en-US" smtClean="0"/>
              <a:t>6</a:t>
            </a:fld>
            <a:endParaRPr lang="en-US" dirty="0"/>
          </a:p>
        </p:txBody>
      </p:sp>
    </p:spTree>
    <p:extLst>
      <p:ext uri="{BB962C8B-B14F-4D97-AF65-F5344CB8AC3E}">
        <p14:creationId xmlns:p14="http://schemas.microsoft.com/office/powerpoint/2010/main" val="3482606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E2B819-57B7-40E8-A8E9-C2D25233FA92}" type="slidenum">
              <a:rPr lang="en-US" smtClean="0"/>
              <a:t>9</a:t>
            </a:fld>
            <a:endParaRPr lang="en-US" dirty="0"/>
          </a:p>
        </p:txBody>
      </p:sp>
    </p:spTree>
    <p:extLst>
      <p:ext uri="{BB962C8B-B14F-4D97-AF65-F5344CB8AC3E}">
        <p14:creationId xmlns:p14="http://schemas.microsoft.com/office/powerpoint/2010/main" val="2462309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35</a:t>
            </a:fld>
            <a:endParaRPr lang="en-US" dirty="0"/>
          </a:p>
        </p:txBody>
      </p:sp>
    </p:spTree>
    <p:extLst>
      <p:ext uri="{BB962C8B-B14F-4D97-AF65-F5344CB8AC3E}">
        <p14:creationId xmlns:p14="http://schemas.microsoft.com/office/powerpoint/2010/main" val="14099626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634453" y="3235764"/>
            <a:ext cx="5865181" cy="713497"/>
          </a:xfrm>
        </p:spPr>
        <p:txBody>
          <a:bodyPr anchor="ctr">
            <a:normAutofit/>
          </a:bodyPr>
          <a:lstStyle>
            <a:lvl1pPr algn="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7010492" y="2928374"/>
            <a:ext cx="4489142" cy="614779"/>
          </a:xfrm>
        </p:spPr>
        <p:txBody>
          <a:bodyPr anchor="ctr">
            <a:normAutofit/>
          </a:bodyPr>
          <a:lstStyle>
            <a:lvl1pPr marL="0" indent="0" algn="r">
              <a:buNone/>
              <a:defRPr sz="20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subtitle style (date)</a:t>
            </a:r>
          </a:p>
        </p:txBody>
      </p:sp>
      <p:sp>
        <p:nvSpPr>
          <p:cNvPr id="8" name="Rectangle 7">
            <a:extLst>
              <a:ext uri="{FF2B5EF4-FFF2-40B4-BE49-F238E27FC236}">
                <a16:creationId xmlns:a16="http://schemas.microsoft.com/office/drawing/2014/main" id="{89EE5989-A237-44ED-9A46-F3D25882883F}"/>
              </a:ext>
            </a:extLst>
          </p:cNvPr>
          <p:cNvSpPr/>
          <p:nvPr userDrawn="1"/>
        </p:nvSpPr>
        <p:spPr>
          <a:xfrm>
            <a:off x="383177" y="2473234"/>
            <a:ext cx="3553097" cy="20029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854721FC-AE4F-47E8-AF8D-F2ABF799D3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401" y="5331820"/>
            <a:ext cx="3676650" cy="1311157"/>
          </a:xfrm>
          <a:prstGeom prst="rect">
            <a:avLst/>
          </a:prstGeom>
        </p:spPr>
      </p:pic>
    </p:spTree>
    <p:extLst>
      <p:ext uri="{BB962C8B-B14F-4D97-AF65-F5344CB8AC3E}">
        <p14:creationId xmlns:p14="http://schemas.microsoft.com/office/powerpoint/2010/main" val="3394878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633346" y="159510"/>
            <a:ext cx="7181469"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633346" y="517741"/>
            <a:ext cx="7181469"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8080EEC0-8F06-4C02-AFF7-E86E2E0594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047717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8" name="Content Placeholder 6">
            <a:extLst>
              <a:ext uri="{FF2B5EF4-FFF2-40B4-BE49-F238E27FC236}">
                <a16:creationId xmlns:a16="http://schemas.microsoft.com/office/drawing/2014/main" id="{FF078F1F-003F-4D18-8150-5C6E4C0814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992321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5" name="Chart Placeholder 4"/>
          <p:cNvSpPr>
            <a:spLocks noGrp="1"/>
          </p:cNvSpPr>
          <p:nvPr>
            <p:ph type="chart" sz="quarter" idx="13" hasCustomPrompt="1"/>
          </p:nvPr>
        </p:nvSpPr>
        <p:spPr>
          <a:xfrm>
            <a:off x="838200" y="1228727"/>
            <a:ext cx="10515600" cy="4174280"/>
          </a:xfrm>
        </p:spPr>
        <p:txBody>
          <a:bodyPr/>
          <a:lstStyle>
            <a:lvl1pPr>
              <a:defRPr>
                <a:solidFill>
                  <a:srgbClr val="778591"/>
                </a:solidFill>
              </a:defRPr>
            </a:lvl1pPr>
          </a:lstStyle>
          <a:p>
            <a:r>
              <a:rPr lang="en-US" dirty="0"/>
              <a:t>Small Chart</a:t>
            </a:r>
          </a:p>
        </p:txBody>
      </p:sp>
      <p:pic>
        <p:nvPicPr>
          <p:cNvPr id="8" name="Content Placeholder 6">
            <a:extLst>
              <a:ext uri="{FF2B5EF4-FFF2-40B4-BE49-F238E27FC236}">
                <a16:creationId xmlns:a16="http://schemas.microsoft.com/office/drawing/2014/main" id="{4EA28A69-0CF2-4EB4-A15C-B526D23FCD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596073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9" name="Chart Placeholder 4"/>
          <p:cNvSpPr>
            <a:spLocks noGrp="1"/>
          </p:cNvSpPr>
          <p:nvPr>
            <p:ph type="chart" sz="quarter" idx="13" hasCustomPrompt="1"/>
          </p:nvPr>
        </p:nvSpPr>
        <p:spPr>
          <a:xfrm>
            <a:off x="838200" y="1228726"/>
            <a:ext cx="10515600" cy="5172073"/>
          </a:xfrm>
        </p:spPr>
        <p:txBody>
          <a:bodyPr/>
          <a:lstStyle>
            <a:lvl1pPr>
              <a:defRPr>
                <a:solidFill>
                  <a:srgbClr val="778591"/>
                </a:solidFill>
              </a:defRPr>
            </a:lvl1pPr>
          </a:lstStyle>
          <a:p>
            <a:r>
              <a:rPr lang="en-US" dirty="0"/>
              <a:t>Large Chart</a:t>
            </a:r>
          </a:p>
        </p:txBody>
      </p:sp>
      <p:pic>
        <p:nvPicPr>
          <p:cNvPr id="8" name="Content Placeholder 6">
            <a:extLst>
              <a:ext uri="{FF2B5EF4-FFF2-40B4-BE49-F238E27FC236}">
                <a16:creationId xmlns:a16="http://schemas.microsoft.com/office/drawing/2014/main" id="{E0B4E534-5AC3-45F1-82DE-75EF5CA097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430714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38200" y="1225550"/>
            <a:ext cx="10515600" cy="4189413"/>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9" name="Content Placeholder 6">
            <a:extLst>
              <a:ext uri="{FF2B5EF4-FFF2-40B4-BE49-F238E27FC236}">
                <a16:creationId xmlns:a16="http://schemas.microsoft.com/office/drawing/2014/main" id="{A47C3337-32D4-4B55-AC32-EEEC9AF47F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806073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38200" y="1228725"/>
            <a:ext cx="10515600" cy="5172075"/>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9" name="Content Placeholder 6">
            <a:extLst>
              <a:ext uri="{FF2B5EF4-FFF2-40B4-BE49-F238E27FC236}">
                <a16:creationId xmlns:a16="http://schemas.microsoft.com/office/drawing/2014/main" id="{3B68D82E-C6BB-490E-B359-B8BFE22281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440306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838200" y="1228727"/>
            <a:ext cx="10515600" cy="417428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9" name="Content Placeholder 6">
            <a:extLst>
              <a:ext uri="{FF2B5EF4-FFF2-40B4-BE49-F238E27FC236}">
                <a16:creationId xmlns:a16="http://schemas.microsoft.com/office/drawing/2014/main" id="{8AAC2A07-D2B6-402A-A29D-3F0F24B0F6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152513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186523" y="1775339"/>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5539666" y="1281613"/>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9E4304EF-BBE9-4AC9-9D15-EA2DD76BFA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017402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6776990" y="1896631"/>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177553" y="1360900"/>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B29E7BF0-E323-44E1-85A4-893F4FC60A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4056982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838200" y="1228726"/>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pic>
        <p:nvPicPr>
          <p:cNvPr id="9" name="Content Placeholder 6">
            <a:extLst>
              <a:ext uri="{FF2B5EF4-FFF2-40B4-BE49-F238E27FC236}">
                <a16:creationId xmlns:a16="http://schemas.microsoft.com/office/drawing/2014/main" id="{50270092-A1BE-4459-879D-2641BABAF6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106266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0"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75648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208718" y="1290869"/>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5370990" y="1290987"/>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DFD6FD7A-8297-4AC3-83A8-06C00B36C7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938639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7035646" y="1311318"/>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177553" y="1311318"/>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781F9065-5FEC-4FE3-9D8A-330CE9DB31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118842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04775" y="6650830"/>
            <a:ext cx="2743200" cy="13811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mtClean="0"/>
              <a:pPr/>
              <a:t>‹#›</a:t>
            </a:fld>
            <a:endParaRPr lang="en-US" dirty="0"/>
          </a:p>
        </p:txBody>
      </p:sp>
      <p:sp>
        <p:nvSpPr>
          <p:cNvPr id="8" name="Picture Placeholder 3"/>
          <p:cNvSpPr>
            <a:spLocks noGrp="1"/>
          </p:cNvSpPr>
          <p:nvPr>
            <p:ph type="pic" sz="quarter" idx="13" hasCustomPrompt="1"/>
          </p:nvPr>
        </p:nvSpPr>
        <p:spPr>
          <a:xfrm>
            <a:off x="838200" y="1228726"/>
            <a:ext cx="105156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9" name="Content Placeholder 6">
            <a:extLst>
              <a:ext uri="{FF2B5EF4-FFF2-40B4-BE49-F238E27FC236}">
                <a16:creationId xmlns:a16="http://schemas.microsoft.com/office/drawing/2014/main" id="{1BB4DF0E-D8B2-43C0-80CD-7C5F581349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4223278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pic>
        <p:nvPicPr>
          <p:cNvPr id="9" name="Content Placeholder 6">
            <a:extLst>
              <a:ext uri="{FF2B5EF4-FFF2-40B4-BE49-F238E27FC236}">
                <a16:creationId xmlns:a16="http://schemas.microsoft.com/office/drawing/2014/main" id="{69E6E0FD-A059-46B5-8E97-756E86E81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552365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6"/>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dirty="0"/>
          </a:p>
        </p:txBody>
      </p:sp>
      <p:pic>
        <p:nvPicPr>
          <p:cNvPr id="9" name="Content Placeholder 6">
            <a:extLst>
              <a:ext uri="{FF2B5EF4-FFF2-40B4-BE49-F238E27FC236}">
                <a16:creationId xmlns:a16="http://schemas.microsoft.com/office/drawing/2014/main" id="{A2F88A14-F15D-4FD9-9539-5E152F9CB1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301941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7/26/2019</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1998136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 Slide - Lighthouse, Mountains, Full Logo, Title and Subtitl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68772"/>
          <a:stretch/>
        </p:blipFill>
        <p:spPr>
          <a:xfrm>
            <a:off x="0" y="4716378"/>
            <a:ext cx="12192000" cy="2141621"/>
          </a:xfrm>
          <a:prstGeom prst="rect">
            <a:avLst/>
          </a:prstGeom>
        </p:spPr>
      </p:pic>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66784"/>
          <a:stretch/>
        </p:blipFill>
        <p:spPr>
          <a:xfrm>
            <a:off x="0" y="0"/>
            <a:ext cx="12192000" cy="2277979"/>
          </a:xfrm>
          <a:prstGeom prst="rect">
            <a:avLst/>
          </a:prstGeom>
        </p:spPr>
      </p:pic>
      <p:pic>
        <p:nvPicPr>
          <p:cNvPr id="24" name="Picture 23">
            <a:extLst>
              <a:ext uri="{FF2B5EF4-FFF2-40B4-BE49-F238E27FC236}">
                <a16:creationId xmlns:a16="http://schemas.microsoft.com/office/drawing/2014/main" id="{854721FC-AE4F-47E8-AF8D-F2ABF799D3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401" y="5331820"/>
            <a:ext cx="3676650" cy="1311157"/>
          </a:xfrm>
          <a:prstGeom prst="rect">
            <a:avLst/>
          </a:prstGeom>
        </p:spPr>
      </p:pic>
      <p:sp>
        <p:nvSpPr>
          <p:cNvPr id="18" name="Title 1"/>
          <p:cNvSpPr>
            <a:spLocks noGrp="1"/>
          </p:cNvSpPr>
          <p:nvPr>
            <p:ph type="title"/>
          </p:nvPr>
        </p:nvSpPr>
        <p:spPr>
          <a:xfrm>
            <a:off x="6373371" y="3347412"/>
            <a:ext cx="5126263" cy="1061245"/>
          </a:xfrm>
        </p:spPr>
        <p:txBody>
          <a:bodyPr>
            <a:normAutofit/>
          </a:bodyPr>
          <a:lstStyle>
            <a:lvl1pPr algn="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9" name="Subtitle 2"/>
          <p:cNvSpPr>
            <a:spLocks noGrp="1"/>
          </p:cNvSpPr>
          <p:nvPr>
            <p:ph type="subTitle" idx="1" hasCustomPrompt="1"/>
          </p:nvPr>
        </p:nvSpPr>
        <p:spPr>
          <a:xfrm>
            <a:off x="7010492" y="2928374"/>
            <a:ext cx="4489142" cy="614779"/>
          </a:xfrm>
        </p:spPr>
        <p:txBody>
          <a:bodyPr anchor="ctr">
            <a:normAutofit/>
          </a:bodyPr>
          <a:lstStyle>
            <a:lvl1pPr marL="0" indent="0" algn="r">
              <a:buNone/>
              <a:defRPr sz="20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subtitle style (date)</a:t>
            </a:r>
          </a:p>
        </p:txBody>
      </p:sp>
    </p:spTree>
    <p:extLst>
      <p:ext uri="{BB962C8B-B14F-4D97-AF65-F5344CB8AC3E}">
        <p14:creationId xmlns:p14="http://schemas.microsoft.com/office/powerpoint/2010/main" val="35118435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pic>
        <p:nvPicPr>
          <p:cNvPr id="10"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7035" y="5916722"/>
            <a:ext cx="1856232" cy="663356"/>
          </a:xfrm>
          <a:prstGeom prst="rect">
            <a:avLst/>
          </a:prstGeom>
        </p:spPr>
      </p:pic>
    </p:spTree>
    <p:extLst>
      <p:ext uri="{BB962C8B-B14F-4D97-AF65-F5344CB8AC3E}">
        <p14:creationId xmlns:p14="http://schemas.microsoft.com/office/powerpoint/2010/main" val="23966381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Content Slide -no logo">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Tree>
    <p:extLst>
      <p:ext uri="{BB962C8B-B14F-4D97-AF65-F5344CB8AC3E}">
        <p14:creationId xmlns:p14="http://schemas.microsoft.com/office/powerpoint/2010/main" val="34156259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logo only">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5" name="Chart Placeholder 4"/>
          <p:cNvSpPr>
            <a:spLocks noGrp="1"/>
          </p:cNvSpPr>
          <p:nvPr>
            <p:ph type="chart" sz="quarter" idx="13" hasCustomPrompt="1"/>
          </p:nvPr>
        </p:nvSpPr>
        <p:spPr>
          <a:xfrm>
            <a:off x="838200" y="1228727"/>
            <a:ext cx="10515600" cy="4174280"/>
          </a:xfrm>
        </p:spPr>
        <p:txBody>
          <a:bodyPr/>
          <a:lstStyle>
            <a:lvl1pPr>
              <a:defRPr>
                <a:solidFill>
                  <a:srgbClr val="778591"/>
                </a:solidFill>
              </a:defRPr>
            </a:lvl1pPr>
          </a:lstStyle>
          <a:p>
            <a:r>
              <a:rPr lang="en-US" dirty="0"/>
              <a:t>Small Chart</a:t>
            </a:r>
          </a:p>
        </p:txBody>
      </p:sp>
      <p:pic>
        <p:nvPicPr>
          <p:cNvPr id="7"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7035" y="5916722"/>
            <a:ext cx="1856232" cy="663356"/>
          </a:xfrm>
          <a:prstGeom prst="rect">
            <a:avLst/>
          </a:prstGeom>
        </p:spPr>
      </p:pic>
    </p:spTree>
    <p:extLst>
      <p:ext uri="{BB962C8B-B14F-4D97-AF65-F5344CB8AC3E}">
        <p14:creationId xmlns:p14="http://schemas.microsoft.com/office/powerpoint/2010/main" val="2712213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32"/>
            <a:ext cx="12192000" cy="1333500"/>
          </a:xfrm>
          <a:prstGeom prst="rect">
            <a:avLst/>
          </a:prstGeom>
        </p:spPr>
      </p:pic>
      <p:sp>
        <p:nvSpPr>
          <p:cNvPr id="2" name="Title 1"/>
          <p:cNvSpPr>
            <a:spLocks noGrp="1"/>
          </p:cNvSpPr>
          <p:nvPr>
            <p:ph type="title"/>
          </p:nvPr>
        </p:nvSpPr>
        <p:spPr>
          <a:xfrm>
            <a:off x="1238250" y="229933"/>
            <a:ext cx="73723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238250" y="577599"/>
            <a:ext cx="73723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Content Placeholder 6">
            <a:extLst>
              <a:ext uri="{FF2B5EF4-FFF2-40B4-BE49-F238E27FC236}">
                <a16:creationId xmlns:a16="http://schemas.microsoft.com/office/drawing/2014/main" id="{1C54A845-0B0C-407F-9ECC-AF75B7B9D5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857820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9" name="Chart Placeholder 4"/>
          <p:cNvSpPr>
            <a:spLocks noGrp="1"/>
          </p:cNvSpPr>
          <p:nvPr>
            <p:ph type="chart" sz="quarter" idx="13" hasCustomPrompt="1"/>
          </p:nvPr>
        </p:nvSpPr>
        <p:spPr>
          <a:xfrm>
            <a:off x="838200" y="1228726"/>
            <a:ext cx="10515600" cy="5172073"/>
          </a:xfrm>
        </p:spPr>
        <p:txBody>
          <a:bodyPr/>
          <a:lstStyle>
            <a:lvl1pPr>
              <a:defRPr>
                <a:solidFill>
                  <a:srgbClr val="778591"/>
                </a:solidFill>
              </a:defRPr>
            </a:lvl1pPr>
          </a:lstStyle>
          <a:p>
            <a:r>
              <a:rPr lang="en-US" dirty="0"/>
              <a:t>Large Chart</a:t>
            </a:r>
          </a:p>
        </p:txBody>
      </p:sp>
      <p:pic>
        <p:nvPicPr>
          <p:cNvPr id="7"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7035" y="5916722"/>
            <a:ext cx="1856232" cy="663356"/>
          </a:xfrm>
          <a:prstGeom prst="rect">
            <a:avLst/>
          </a:prstGeom>
        </p:spPr>
      </p:pic>
    </p:spTree>
    <p:extLst>
      <p:ext uri="{BB962C8B-B14F-4D97-AF65-F5344CB8AC3E}">
        <p14:creationId xmlns:p14="http://schemas.microsoft.com/office/powerpoint/2010/main" val="1361516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38200" y="1225550"/>
            <a:ext cx="10515600" cy="4189413"/>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pic>
        <p:nvPicPr>
          <p:cNvPr id="7"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7035" y="5916722"/>
            <a:ext cx="1856232" cy="663356"/>
          </a:xfrm>
          <a:prstGeom prst="rect">
            <a:avLst/>
          </a:prstGeom>
        </p:spPr>
      </p:pic>
    </p:spTree>
    <p:extLst>
      <p:ext uri="{BB962C8B-B14F-4D97-AF65-F5344CB8AC3E}">
        <p14:creationId xmlns:p14="http://schemas.microsoft.com/office/powerpoint/2010/main" val="24534039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38200" y="1228725"/>
            <a:ext cx="10515600" cy="5172075"/>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pic>
        <p:nvPicPr>
          <p:cNvPr id="8"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7035" y="5916722"/>
            <a:ext cx="1856232" cy="663356"/>
          </a:xfrm>
          <a:prstGeom prst="rect">
            <a:avLst/>
          </a:prstGeom>
        </p:spPr>
      </p:pic>
    </p:spTree>
    <p:extLst>
      <p:ext uri="{BB962C8B-B14F-4D97-AF65-F5344CB8AC3E}">
        <p14:creationId xmlns:p14="http://schemas.microsoft.com/office/powerpoint/2010/main" val="36977642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4" name="Picture Placeholder 3"/>
          <p:cNvSpPr>
            <a:spLocks noGrp="1"/>
          </p:cNvSpPr>
          <p:nvPr>
            <p:ph type="pic" sz="quarter" idx="13" hasCustomPrompt="1"/>
          </p:nvPr>
        </p:nvSpPr>
        <p:spPr>
          <a:xfrm>
            <a:off x="838200" y="1228727"/>
            <a:ext cx="10515600" cy="417428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8"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7035" y="5916722"/>
            <a:ext cx="1856232" cy="663356"/>
          </a:xfrm>
          <a:prstGeom prst="rect">
            <a:avLst/>
          </a:prstGeom>
        </p:spPr>
      </p:pic>
    </p:spTree>
    <p:extLst>
      <p:ext uri="{BB962C8B-B14F-4D97-AF65-F5344CB8AC3E}">
        <p14:creationId xmlns:p14="http://schemas.microsoft.com/office/powerpoint/2010/main" val="15717389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4" name="Picture Placeholder 3"/>
          <p:cNvSpPr>
            <a:spLocks noGrp="1"/>
          </p:cNvSpPr>
          <p:nvPr>
            <p:ph type="pic" sz="quarter" idx="13" hasCustomPrompt="1"/>
          </p:nvPr>
        </p:nvSpPr>
        <p:spPr>
          <a:xfrm>
            <a:off x="186523" y="1775339"/>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5539666" y="1281613"/>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7035" y="5916722"/>
            <a:ext cx="1856232" cy="663356"/>
          </a:xfrm>
          <a:prstGeom prst="rect">
            <a:avLst/>
          </a:prstGeom>
        </p:spPr>
      </p:pic>
    </p:spTree>
    <p:extLst>
      <p:ext uri="{BB962C8B-B14F-4D97-AF65-F5344CB8AC3E}">
        <p14:creationId xmlns:p14="http://schemas.microsoft.com/office/powerpoint/2010/main" val="4989228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4" name="Picture Placeholder 3"/>
          <p:cNvSpPr>
            <a:spLocks noGrp="1"/>
          </p:cNvSpPr>
          <p:nvPr>
            <p:ph type="pic" sz="quarter" idx="13" hasCustomPrompt="1"/>
          </p:nvPr>
        </p:nvSpPr>
        <p:spPr>
          <a:xfrm>
            <a:off x="6776990" y="1896631"/>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177553" y="1360900"/>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7035" y="5916722"/>
            <a:ext cx="1856232" cy="663356"/>
          </a:xfrm>
          <a:prstGeom prst="rect">
            <a:avLst/>
          </a:prstGeom>
        </p:spPr>
      </p:pic>
    </p:spTree>
    <p:extLst>
      <p:ext uri="{BB962C8B-B14F-4D97-AF65-F5344CB8AC3E}">
        <p14:creationId xmlns:p14="http://schemas.microsoft.com/office/powerpoint/2010/main" val="2657157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4" name="Picture Placeholder 3"/>
          <p:cNvSpPr>
            <a:spLocks noGrp="1"/>
          </p:cNvSpPr>
          <p:nvPr>
            <p:ph type="pic" sz="quarter" idx="13" hasCustomPrompt="1"/>
          </p:nvPr>
        </p:nvSpPr>
        <p:spPr>
          <a:xfrm>
            <a:off x="838200" y="1228726"/>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pic>
        <p:nvPicPr>
          <p:cNvPr id="8"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7035" y="5916722"/>
            <a:ext cx="1856232" cy="663356"/>
          </a:xfrm>
          <a:prstGeom prst="rect">
            <a:avLst/>
          </a:prstGeom>
        </p:spPr>
      </p:pic>
    </p:spTree>
    <p:extLst>
      <p:ext uri="{BB962C8B-B14F-4D97-AF65-F5344CB8AC3E}">
        <p14:creationId xmlns:p14="http://schemas.microsoft.com/office/powerpoint/2010/main" val="20334534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4" name="Picture Placeholder 3"/>
          <p:cNvSpPr>
            <a:spLocks noGrp="1"/>
          </p:cNvSpPr>
          <p:nvPr>
            <p:ph type="pic" sz="quarter" idx="13" hasCustomPrompt="1"/>
          </p:nvPr>
        </p:nvSpPr>
        <p:spPr>
          <a:xfrm>
            <a:off x="208718" y="1290869"/>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5370990" y="1290987"/>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7035" y="5916722"/>
            <a:ext cx="1856232" cy="663356"/>
          </a:xfrm>
          <a:prstGeom prst="rect">
            <a:avLst/>
          </a:prstGeom>
        </p:spPr>
      </p:pic>
    </p:spTree>
    <p:extLst>
      <p:ext uri="{BB962C8B-B14F-4D97-AF65-F5344CB8AC3E}">
        <p14:creationId xmlns:p14="http://schemas.microsoft.com/office/powerpoint/2010/main" val="41284693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4" name="Picture Placeholder 3"/>
          <p:cNvSpPr>
            <a:spLocks noGrp="1"/>
          </p:cNvSpPr>
          <p:nvPr>
            <p:ph type="pic" sz="quarter" idx="13" hasCustomPrompt="1"/>
          </p:nvPr>
        </p:nvSpPr>
        <p:spPr>
          <a:xfrm>
            <a:off x="7035646" y="1311318"/>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177553" y="1311318"/>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7035" y="5916722"/>
            <a:ext cx="1856232" cy="663356"/>
          </a:xfrm>
          <a:prstGeom prst="rect">
            <a:avLst/>
          </a:prstGeom>
        </p:spPr>
      </p:pic>
    </p:spTree>
    <p:extLst>
      <p:ext uri="{BB962C8B-B14F-4D97-AF65-F5344CB8AC3E}">
        <p14:creationId xmlns:p14="http://schemas.microsoft.com/office/powerpoint/2010/main" val="2569414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04775" y="6650830"/>
            <a:ext cx="2743200" cy="13811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8" name="Picture Placeholder 3"/>
          <p:cNvSpPr>
            <a:spLocks noGrp="1"/>
          </p:cNvSpPr>
          <p:nvPr>
            <p:ph type="pic" sz="quarter" idx="13" hasCustomPrompt="1"/>
          </p:nvPr>
        </p:nvSpPr>
        <p:spPr>
          <a:xfrm>
            <a:off x="838200" y="1228726"/>
            <a:ext cx="105156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7"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7035" y="5916722"/>
            <a:ext cx="1856232" cy="663356"/>
          </a:xfrm>
          <a:prstGeom prst="rect">
            <a:avLst/>
          </a:prstGeom>
        </p:spPr>
      </p:pic>
    </p:spTree>
    <p:extLst>
      <p:ext uri="{BB962C8B-B14F-4D97-AF65-F5344CB8AC3E}">
        <p14:creationId xmlns:p14="http://schemas.microsoft.com/office/powerpoint/2010/main" val="3180952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514475" y="201358"/>
            <a:ext cx="70675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514475" y="549024"/>
            <a:ext cx="70675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4A4B1867-30C5-42EA-8C67-EF3037147A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5304828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pic>
        <p:nvPicPr>
          <p:cNvPr id="8"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7035" y="5916722"/>
            <a:ext cx="1856232" cy="663356"/>
          </a:xfrm>
          <a:prstGeom prst="rect">
            <a:avLst/>
          </a:prstGeom>
        </p:spPr>
      </p:pic>
    </p:spTree>
    <p:extLst>
      <p:ext uri="{BB962C8B-B14F-4D97-AF65-F5344CB8AC3E}">
        <p14:creationId xmlns:p14="http://schemas.microsoft.com/office/powerpoint/2010/main" val="36677347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6"/>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dirty="0"/>
          </a:p>
        </p:txBody>
      </p:sp>
      <p:pic>
        <p:nvPicPr>
          <p:cNvPr id="8"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7035" y="5916722"/>
            <a:ext cx="1856232" cy="663356"/>
          </a:xfrm>
          <a:prstGeom prst="rect">
            <a:avLst/>
          </a:prstGeom>
        </p:spPr>
      </p:pic>
    </p:spTree>
    <p:extLst>
      <p:ext uri="{BB962C8B-B14F-4D97-AF65-F5344CB8AC3E}">
        <p14:creationId xmlns:p14="http://schemas.microsoft.com/office/powerpoint/2010/main" val="1457162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02932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057275" y="563461"/>
            <a:ext cx="602932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DD08425C-57D8-4808-9CF0-226279E52B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789025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581"/>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199323" y="205230"/>
            <a:ext cx="619577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199323" y="563461"/>
            <a:ext cx="619577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A7C37735-4226-42C3-94CC-25BEB31BC5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4193051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2674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057275" y="563461"/>
            <a:ext cx="62674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2E4C30BD-13EE-44A0-BA1B-4719408705E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379394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057274" y="205230"/>
            <a:ext cx="7323245"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057274" y="563461"/>
            <a:ext cx="732324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CF5D5B17-164A-4AD7-B23D-9DFBCBBD61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2627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221867" y="205230"/>
            <a:ext cx="64499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221867" y="563461"/>
            <a:ext cx="64499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9B5D2C21-24F8-476D-A65E-BD841626C8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1715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heme" Target="../theme/theme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27F3A-B3E9-41ED-AF8F-A365F10BB65F}" type="slidenum">
              <a:rPr lang="en-US" smtClean="0"/>
              <a:t>‹#›</a:t>
            </a:fld>
            <a:endParaRPr lang="en-US" dirty="0"/>
          </a:p>
        </p:txBody>
      </p:sp>
    </p:spTree>
    <p:extLst>
      <p:ext uri="{BB962C8B-B14F-4D97-AF65-F5344CB8AC3E}">
        <p14:creationId xmlns:p14="http://schemas.microsoft.com/office/powerpoint/2010/main" val="39419687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00914978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svc.NCVWApplication@ncdenr.gov" TargetMode="External"/><Relationship Id="rId2" Type="http://schemas.openxmlformats.org/officeDocument/2006/relationships/hyperlink" Target="https://deq.nc.gov/VWsettlement" TargetMode="External"/><Relationship Id="rId1" Type="http://schemas.openxmlformats.org/officeDocument/2006/relationships/slideLayout" Target="../slideLayouts/slideLayout2.xml"/><Relationship Id="rId4" Type="http://schemas.openxmlformats.org/officeDocument/2006/relationships/hyperlink" Target="mailto:daq.NC_VWGrants@ncdenr.gov" TargetMode="External"/></Relationships>
</file>

<file path=ppt/slides/_rels/slide11.xml.rels><?xml version="1.0" encoding="UTF-8" standalone="yes"?>
<Relationships xmlns="http://schemas.openxmlformats.org/package/2006/relationships"><Relationship Id="rId2" Type="http://schemas.openxmlformats.org/officeDocument/2006/relationships/hyperlink" Target="https://files.nc.gov/ncdeq/Air%20Quality/motor/grants/files/VW/Application_Checklist_Diesel_2019.pdf"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get.adobe.com/reader/"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mailto:svc.NCVWApplication@ncdenr.gov"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youtu.be/9MXKeZgFp0c"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daq.NC_VWGrants@ncdenr.gov" TargetMode="External"/><Relationship Id="rId2" Type="http://schemas.openxmlformats.org/officeDocument/2006/relationships/hyperlink" Target="https://deq.nc.gov/VWSettlement/DieselFAQ"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hyperlink" Target="https://files.nc.gov/ncdeq/Air%20Quality/motor/grants/files/VW/2019NC-VW-Diesel-Application-06-26-2019-Final.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files.nc.gov/ncdeq/Air%20Quality/motor/grants/files/VW/Application_Checklist_Diesel_2019.pdf" TargetMode="External"/><Relationship Id="rId5" Type="http://schemas.openxmlformats.org/officeDocument/2006/relationships/hyperlink" Target="https://files.nc.gov/ncdeq/Air%20Quality/motor/grants/files/VW/2019VWRFPDiesel-Final-062419.xlsx" TargetMode="External"/><Relationship Id="rId4" Type="http://schemas.openxmlformats.org/officeDocument/2006/relationships/hyperlink" Target="https://files.nc.gov/ncdeq/Air%20Quality/motor/grants/files/VW/2019NC-VW-Diesel-Application-07-01-2019-Final-multicounty-fleets.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19.jpe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image" Target="../media/image14.png"/><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ncid.nc.gov/"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files.nc.gov/ncdeq/Air%20Quality/motor/grants/files/VW/How-to-Create-a-NC-ID.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34453" y="3817655"/>
            <a:ext cx="5865181" cy="713497"/>
          </a:xfrm>
        </p:spPr>
        <p:txBody>
          <a:bodyPr/>
          <a:lstStyle/>
          <a:p>
            <a:r>
              <a:rPr lang="en-US" dirty="0">
                <a:solidFill>
                  <a:schemeClr val="tx2"/>
                </a:solidFill>
              </a:rPr>
              <a:t>Department of Environmental Quality</a:t>
            </a:r>
          </a:p>
        </p:txBody>
      </p:sp>
      <p:sp>
        <p:nvSpPr>
          <p:cNvPr id="3" name="Subtitle 2"/>
          <p:cNvSpPr>
            <a:spLocks noGrp="1"/>
          </p:cNvSpPr>
          <p:nvPr>
            <p:ph type="subTitle" idx="1"/>
          </p:nvPr>
        </p:nvSpPr>
        <p:spPr>
          <a:xfrm>
            <a:off x="3399905" y="2471174"/>
            <a:ext cx="8099729" cy="1535561"/>
          </a:xfrm>
        </p:spPr>
        <p:txBody>
          <a:bodyPr>
            <a:noAutofit/>
          </a:bodyPr>
          <a:lstStyle/>
          <a:p>
            <a:r>
              <a:rPr lang="en-US" sz="1800" b="1" dirty="0"/>
              <a:t>Volkswagen Settlement Diesel Bus and Vehicle Application Instructions</a:t>
            </a:r>
          </a:p>
          <a:p>
            <a:r>
              <a:rPr lang="en-US" sz="1800" b="1" dirty="0"/>
              <a:t>2019</a:t>
            </a:r>
          </a:p>
          <a:p>
            <a:r>
              <a:rPr lang="en-US" sz="1800" b="1" dirty="0"/>
              <a:t>Jill Vitas, Environmental Engineer, NC Division of Air Quality</a:t>
            </a:r>
          </a:p>
        </p:txBody>
      </p:sp>
    </p:spTree>
    <p:extLst>
      <p:ext uri="{BB962C8B-B14F-4D97-AF65-F5344CB8AC3E}">
        <p14:creationId xmlns:p14="http://schemas.microsoft.com/office/powerpoint/2010/main" val="34470595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97808-9E93-402D-A054-85370A084E99}"/>
              </a:ext>
            </a:extLst>
          </p:cNvPr>
          <p:cNvSpPr>
            <a:spLocks noGrp="1"/>
          </p:cNvSpPr>
          <p:nvPr>
            <p:ph type="title"/>
          </p:nvPr>
        </p:nvSpPr>
        <p:spPr/>
        <p:txBody>
          <a:bodyPr/>
          <a:lstStyle/>
          <a:p>
            <a:r>
              <a:rPr lang="en-US" b="1" dirty="0"/>
              <a:t>2019 Diesel Bus and Vehicle </a:t>
            </a:r>
            <a:r>
              <a:rPr lang="en-US" b="1" dirty="0" smtClean="0"/>
              <a:t>Application</a:t>
            </a:r>
            <a:endParaRPr lang="en-US" b="1" dirty="0"/>
          </a:p>
        </p:txBody>
      </p:sp>
      <p:sp>
        <p:nvSpPr>
          <p:cNvPr id="3" name="Content Placeholder 2">
            <a:extLst>
              <a:ext uri="{FF2B5EF4-FFF2-40B4-BE49-F238E27FC236}">
                <a16:creationId xmlns:a16="http://schemas.microsoft.com/office/drawing/2014/main" id="{B81FD2D6-B987-4F58-8685-60FFCD5A0C61}"/>
              </a:ext>
            </a:extLst>
          </p:cNvPr>
          <p:cNvSpPr>
            <a:spLocks noGrp="1"/>
          </p:cNvSpPr>
          <p:nvPr>
            <p:ph idx="1"/>
          </p:nvPr>
        </p:nvSpPr>
        <p:spPr/>
        <p:txBody>
          <a:bodyPr>
            <a:normAutofit/>
          </a:bodyPr>
          <a:lstStyle/>
          <a:p>
            <a:r>
              <a:rPr lang="en-US" b="1" dirty="0">
                <a:solidFill>
                  <a:schemeClr val="tx1"/>
                </a:solidFill>
              </a:rPr>
              <a:t>Application materials include: on the VW Site </a:t>
            </a:r>
            <a:r>
              <a:rPr lang="en-US" b="1" dirty="0">
                <a:solidFill>
                  <a:schemeClr val="bg1"/>
                </a:solidFill>
                <a:hlinkClick r:id="rId2"/>
              </a:rPr>
              <a:t>https://deq.nc.gov/VWsettlement </a:t>
            </a:r>
            <a:endParaRPr lang="en-US" b="1" dirty="0">
              <a:solidFill>
                <a:schemeClr val="tx1"/>
              </a:solidFill>
            </a:endParaRPr>
          </a:p>
          <a:p>
            <a:pPr lvl="1"/>
            <a:r>
              <a:rPr lang="en-US" b="1" dirty="0" smtClean="0">
                <a:solidFill>
                  <a:schemeClr val="tx1"/>
                </a:solidFill>
              </a:rPr>
              <a:t>Diesel </a:t>
            </a:r>
            <a:r>
              <a:rPr lang="en-US" b="1" dirty="0">
                <a:solidFill>
                  <a:schemeClr val="tx1"/>
                </a:solidFill>
              </a:rPr>
              <a:t>Bus &amp; Vehicle </a:t>
            </a:r>
            <a:r>
              <a:rPr lang="en-US" b="1" dirty="0" smtClean="0">
                <a:solidFill>
                  <a:schemeClr val="tx1"/>
                </a:solidFill>
              </a:rPr>
              <a:t>Single County Application Form</a:t>
            </a:r>
            <a:endParaRPr lang="en-US" b="1" dirty="0">
              <a:solidFill>
                <a:schemeClr val="tx1"/>
              </a:solidFill>
            </a:endParaRPr>
          </a:p>
          <a:p>
            <a:pPr lvl="1"/>
            <a:r>
              <a:rPr lang="en-US" b="1" dirty="0" smtClean="0">
                <a:solidFill>
                  <a:schemeClr val="tx1"/>
                </a:solidFill>
              </a:rPr>
              <a:t>Diesel </a:t>
            </a:r>
            <a:r>
              <a:rPr lang="en-US" b="1" dirty="0">
                <a:solidFill>
                  <a:schemeClr val="tx1"/>
                </a:solidFill>
              </a:rPr>
              <a:t>Bus &amp; Vehicle </a:t>
            </a:r>
            <a:r>
              <a:rPr lang="en-US" b="1" dirty="0" smtClean="0">
                <a:solidFill>
                  <a:schemeClr val="tx1"/>
                </a:solidFill>
              </a:rPr>
              <a:t>Multi-County Application Form</a:t>
            </a:r>
          </a:p>
          <a:p>
            <a:pPr lvl="1"/>
            <a:r>
              <a:rPr lang="en-US" b="1" dirty="0" smtClean="0">
                <a:solidFill>
                  <a:schemeClr val="tx1"/>
                </a:solidFill>
              </a:rPr>
              <a:t>Diesel </a:t>
            </a:r>
            <a:r>
              <a:rPr lang="en-US" b="1" dirty="0">
                <a:solidFill>
                  <a:schemeClr val="tx1"/>
                </a:solidFill>
              </a:rPr>
              <a:t>Bus &amp; Vehicle Excel</a:t>
            </a:r>
            <a:r>
              <a:rPr lang="en-US" baseline="30000" dirty="0"/>
              <a:t>©</a:t>
            </a:r>
            <a:r>
              <a:rPr lang="en-US" b="1" dirty="0">
                <a:solidFill>
                  <a:schemeClr val="tx1"/>
                </a:solidFill>
              </a:rPr>
              <a:t> </a:t>
            </a:r>
            <a:r>
              <a:rPr lang="en-US" b="1" dirty="0" smtClean="0">
                <a:solidFill>
                  <a:schemeClr val="tx1"/>
                </a:solidFill>
              </a:rPr>
              <a:t>Spreadsheet</a:t>
            </a:r>
            <a:endParaRPr lang="en-US" b="1" dirty="0">
              <a:solidFill>
                <a:schemeClr val="tx1"/>
              </a:solidFill>
            </a:endParaRPr>
          </a:p>
          <a:p>
            <a:pPr lvl="1"/>
            <a:r>
              <a:rPr lang="en-US" b="1" dirty="0">
                <a:solidFill>
                  <a:schemeClr val="tx1"/>
                </a:solidFill>
              </a:rPr>
              <a:t>Diesel Bus &amp; Vehicle Application </a:t>
            </a:r>
            <a:r>
              <a:rPr lang="en-US" b="1" dirty="0" smtClean="0">
                <a:solidFill>
                  <a:schemeClr val="tx1"/>
                </a:solidFill>
              </a:rPr>
              <a:t>Checklist</a:t>
            </a:r>
            <a:endParaRPr lang="en-US" b="1" dirty="0">
              <a:solidFill>
                <a:schemeClr val="bg1"/>
              </a:solidFill>
            </a:endParaRPr>
          </a:p>
          <a:p>
            <a:r>
              <a:rPr lang="en-US" b="1" dirty="0" smtClean="0">
                <a:solidFill>
                  <a:schemeClr val="tx1"/>
                </a:solidFill>
              </a:rPr>
              <a:t>Due </a:t>
            </a:r>
            <a:r>
              <a:rPr lang="en-US" b="1" dirty="0">
                <a:solidFill>
                  <a:schemeClr val="tx1"/>
                </a:solidFill>
              </a:rPr>
              <a:t>date for completed application and all supporting materials:</a:t>
            </a:r>
          </a:p>
          <a:p>
            <a:pPr marL="457200" lvl="1" indent="0" algn="ctr">
              <a:buNone/>
            </a:pPr>
            <a:r>
              <a:rPr lang="en-US" sz="3200" b="1" dirty="0" smtClean="0">
                <a:solidFill>
                  <a:srgbClr val="FF0000"/>
                </a:solidFill>
              </a:rPr>
              <a:t>September </a:t>
            </a:r>
            <a:r>
              <a:rPr lang="en-US" sz="3200" b="1" dirty="0">
                <a:solidFill>
                  <a:srgbClr val="FF0000"/>
                </a:solidFill>
              </a:rPr>
              <a:t>30, 2019 by 5:00 PM ET</a:t>
            </a:r>
          </a:p>
          <a:p>
            <a:r>
              <a:rPr lang="en-US" b="1" dirty="0" smtClean="0">
                <a:solidFill>
                  <a:schemeClr val="tx1"/>
                </a:solidFill>
              </a:rPr>
              <a:t>Please </a:t>
            </a:r>
            <a:r>
              <a:rPr lang="en-US" b="1" dirty="0">
                <a:solidFill>
                  <a:schemeClr val="tx1"/>
                </a:solidFill>
              </a:rPr>
              <a:t>submit all applications to:</a:t>
            </a:r>
          </a:p>
          <a:p>
            <a:pPr marL="0" indent="0" algn="ctr">
              <a:buNone/>
            </a:pPr>
            <a:r>
              <a:rPr lang="en-US" b="1" dirty="0"/>
              <a:t>	</a:t>
            </a:r>
            <a:r>
              <a:rPr lang="en-US" b="1" dirty="0">
                <a:solidFill>
                  <a:srgbClr val="288DC2"/>
                </a:solidFill>
                <a:hlinkClick r:id="rId3"/>
              </a:rPr>
              <a:t>svc.NCVWApplication@ncdenr.gov</a:t>
            </a:r>
            <a:endParaRPr lang="en-US" b="1" dirty="0">
              <a:solidFill>
                <a:srgbClr val="288DC2"/>
              </a:solidFill>
            </a:endParaRPr>
          </a:p>
          <a:p>
            <a:r>
              <a:rPr lang="en-US" b="1" dirty="0">
                <a:solidFill>
                  <a:schemeClr val="tx1"/>
                </a:solidFill>
              </a:rPr>
              <a:t>Please submit questions to:</a:t>
            </a:r>
          </a:p>
          <a:p>
            <a:pPr marL="457200" lvl="1" indent="0" algn="ctr">
              <a:buNone/>
            </a:pPr>
            <a:r>
              <a:rPr lang="en-US" sz="2000" b="1" dirty="0">
                <a:solidFill>
                  <a:srgbClr val="288DC2"/>
                </a:solidFill>
                <a:hlinkClick r:id="rId4"/>
              </a:rPr>
              <a:t>daq.NC_VWGrants@ncdenr.gov</a:t>
            </a:r>
            <a:endParaRPr lang="en-US" sz="2000" b="1" dirty="0">
              <a:solidFill>
                <a:srgbClr val="288DC2"/>
              </a:solidFill>
            </a:endParaRPr>
          </a:p>
          <a:p>
            <a:pPr lvl="1"/>
            <a:endParaRPr lang="en-US" dirty="0"/>
          </a:p>
          <a:p>
            <a:pPr marL="457200" lvl="1"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5277163-3F32-45B7-9A2C-22CC16A7B98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Tree>
    <p:extLst>
      <p:ext uri="{BB962C8B-B14F-4D97-AF65-F5344CB8AC3E}">
        <p14:creationId xmlns:p14="http://schemas.microsoft.com/office/powerpoint/2010/main" val="78353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6" end="6"/>
                                            </p:txEl>
                                          </p:spTgt>
                                        </p:tgtEl>
                                      </p:cBhvr>
                                    </p:animEffect>
                                    <p:animScale>
                                      <p:cBhvr>
                                        <p:cTn id="7" dur="250" autoRev="1" fill="hold"/>
                                        <p:tgtEl>
                                          <p:spTgt spid="3">
                                            <p:txEl>
                                              <p:pRg st="6" end="6"/>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7D4867-5BA7-4462-B2F6-A23F4A622A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D2C40824-A24A-4767-B8C8-8EBFEE036C73}"/>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r>
              <a:rPr lang="en-US" sz="2800" dirty="0">
                <a:solidFill>
                  <a:schemeClr val="bg1"/>
                </a:solidFill>
              </a:rPr>
              <a:t>2019 Diesel Bus and Vehicle Programs</a:t>
            </a:r>
          </a:p>
        </p:txBody>
      </p:sp>
      <p:sp>
        <p:nvSpPr>
          <p:cNvPr id="11" name="Content Placeholder 9">
            <a:extLst>
              <a:ext uri="{FF2B5EF4-FFF2-40B4-BE49-F238E27FC236}">
                <a16:creationId xmlns:a16="http://schemas.microsoft.com/office/drawing/2014/main" id="{1E711C8B-408E-46E1-AFCE-756BC6DC9343}"/>
              </a:ext>
            </a:extLst>
          </p:cNvPr>
          <p:cNvSpPr>
            <a:spLocks noGrp="1"/>
          </p:cNvSpPr>
          <p:nvPr>
            <p:ph idx="1"/>
          </p:nvPr>
        </p:nvSpPr>
        <p:spPr>
          <a:xfrm>
            <a:off x="0" y="2638044"/>
            <a:ext cx="4654296" cy="2259271"/>
          </a:xfrm>
        </p:spPr>
        <p:txBody>
          <a:bodyPr>
            <a:normAutofit/>
          </a:bodyPr>
          <a:lstStyle/>
          <a:p>
            <a:r>
              <a:rPr lang="en-US" sz="1600" dirty="0">
                <a:solidFill>
                  <a:schemeClr val="bg1"/>
                </a:solidFill>
              </a:rPr>
              <a:t>Before beginning the application, please make sure you have the following information available</a:t>
            </a:r>
            <a:r>
              <a:rPr lang="en-US" sz="1600" dirty="0" smtClean="0">
                <a:solidFill>
                  <a:schemeClr val="bg1"/>
                </a:solidFill>
              </a:rPr>
              <a:t>.</a:t>
            </a:r>
          </a:p>
          <a:p>
            <a:pPr marL="0" indent="0">
              <a:buNone/>
            </a:pPr>
            <a:endParaRPr lang="en-US" sz="1600" dirty="0">
              <a:solidFill>
                <a:schemeClr val="bg1"/>
              </a:solidFill>
            </a:endParaRPr>
          </a:p>
          <a:p>
            <a:r>
              <a:rPr lang="en-US" sz="1600" dirty="0">
                <a:solidFill>
                  <a:schemeClr val="bg1"/>
                </a:solidFill>
              </a:rPr>
              <a:t>The application checklist can be found here: </a:t>
            </a:r>
            <a:r>
              <a:rPr lang="en-US" sz="1600" dirty="0" smtClean="0">
                <a:solidFill>
                  <a:schemeClr val="bg1"/>
                </a:solidFill>
                <a:hlinkClick r:id="rId2"/>
              </a:rPr>
              <a:t>Checklist</a:t>
            </a:r>
            <a:endParaRPr lang="en-US" sz="1600" dirty="0">
              <a:solidFill>
                <a:schemeClr val="bg1"/>
              </a:solidFill>
            </a:endParaRPr>
          </a:p>
        </p:txBody>
      </p:sp>
      <p:sp>
        <p:nvSpPr>
          <p:cNvPr id="4" name="Slide Number Placeholder 3">
            <a:extLst>
              <a:ext uri="{FF2B5EF4-FFF2-40B4-BE49-F238E27FC236}">
                <a16:creationId xmlns:a16="http://schemas.microsoft.com/office/drawing/2014/main" id="{28824429-A7CA-449A-A5C8-086D5B3F20AB}"/>
              </a:ext>
            </a:extLst>
          </p:cNvPr>
          <p:cNvSpPr>
            <a:spLocks noGrp="1"/>
          </p:cNvSpPr>
          <p:nvPr>
            <p:ph type="sldNum" sz="quarter" idx="12"/>
          </p:nvPr>
        </p:nvSpPr>
        <p:spPr>
          <a:xfrm>
            <a:off x="4654296" y="6559377"/>
            <a:ext cx="106428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11F27F3A-B3E9-41ED-AF8F-A365F10BB65F}" type="slidenum">
              <a:rPr kumimoji="0" lang="en-US" sz="1200" b="0" i="0" u="none" strike="noStrike" kern="1200" cap="none" spc="0" normalizeH="0" baseline="0" noProof="0" smtClean="0">
                <a:ln>
                  <a:noFill/>
                </a:ln>
                <a:solidFill>
                  <a:prstClr val="black">
                    <a:alpha val="80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11</a:t>
            </a:fld>
            <a:endParaRPr kumimoji="0" lang="en-US" sz="1200" b="0" i="0" u="none" strike="noStrike" kern="1200" cap="none" spc="0" normalizeH="0" baseline="0" noProof="0" dirty="0">
              <a:ln>
                <a:noFill/>
              </a:ln>
              <a:solidFill>
                <a:prstClr val="black">
                  <a:alpha val="80000"/>
                </a:prstClr>
              </a:solidFill>
              <a:effectLst/>
              <a:uLnTx/>
              <a:uFillTx/>
              <a:latin typeface="Arial"/>
              <a:ea typeface="+mn-ea"/>
              <a:cs typeface="+mn-cs"/>
            </a:endParaRPr>
          </a:p>
        </p:txBody>
      </p:sp>
      <p:sp>
        <p:nvSpPr>
          <p:cNvPr id="3" name="Rectangle 2"/>
          <p:cNvSpPr/>
          <p:nvPr/>
        </p:nvSpPr>
        <p:spPr>
          <a:xfrm>
            <a:off x="4688378" y="589761"/>
            <a:ext cx="6096000" cy="5339923"/>
          </a:xfrm>
          <a:prstGeom prst="rect">
            <a:avLst/>
          </a:prstGeom>
        </p:spPr>
        <p:txBody>
          <a:bodyPr>
            <a:spAutoFit/>
          </a:bodyPr>
          <a:lstStyle/>
          <a:p>
            <a:r>
              <a:rPr lang="en-US" sz="1100" dirty="0"/>
              <a:t>General Application Requirements (All applications)</a:t>
            </a:r>
          </a:p>
          <a:p>
            <a:r>
              <a:rPr lang="en-US" sz="1100" dirty="0"/>
              <a:t>________ NCID</a:t>
            </a:r>
          </a:p>
          <a:p>
            <a:r>
              <a:rPr lang="en-US" sz="1100" dirty="0"/>
              <a:t>________ Applicant/All Project Affiliates/Organization Contact Information</a:t>
            </a:r>
          </a:p>
          <a:p>
            <a:r>
              <a:rPr lang="en-US" sz="1100" dirty="0"/>
              <a:t>________ Project Information </a:t>
            </a:r>
          </a:p>
          <a:p>
            <a:r>
              <a:rPr lang="en-US" sz="1100" dirty="0"/>
              <a:t>________ Organization Federal Tax ID</a:t>
            </a:r>
          </a:p>
          <a:p>
            <a:endParaRPr lang="en-US" sz="1100" dirty="0"/>
          </a:p>
          <a:p>
            <a:r>
              <a:rPr lang="en-US" sz="1100" dirty="0"/>
              <a:t>All REPLACED vehicle/engine information </a:t>
            </a:r>
          </a:p>
          <a:p>
            <a:r>
              <a:rPr lang="en-US" sz="1100" dirty="0"/>
              <a:t>__________ Vehicle License Plate number		__________ Vehicle Make</a:t>
            </a:r>
          </a:p>
          <a:p>
            <a:r>
              <a:rPr lang="en-US" sz="1100" dirty="0"/>
              <a:t>__________ Vehicle Model			__________ VIN</a:t>
            </a:r>
          </a:p>
          <a:p>
            <a:r>
              <a:rPr lang="en-US" sz="1100" dirty="0"/>
              <a:t>__________ Engine Make			__________ Engine Model</a:t>
            </a:r>
          </a:p>
          <a:p>
            <a:r>
              <a:rPr lang="en-US" sz="1100" dirty="0"/>
              <a:t>__________ Engine horsepower		__________ Engine serial number</a:t>
            </a:r>
          </a:p>
          <a:p>
            <a:r>
              <a:rPr lang="en-US" sz="1100" dirty="0"/>
              <a:t>__________ Lift capacity (as applicable)		__________ GVWR of vehicle</a:t>
            </a:r>
          </a:p>
          <a:p>
            <a:r>
              <a:rPr lang="en-US" sz="1100" dirty="0"/>
              <a:t>__________ Annual gallons of fuel used		__________ Idling hours</a:t>
            </a:r>
          </a:p>
          <a:p>
            <a:r>
              <a:rPr lang="en-US" sz="1100" dirty="0"/>
              <a:t>__________ Annual vehicle mileage		__________ Total vehicle mileage</a:t>
            </a:r>
          </a:p>
          <a:p>
            <a:r>
              <a:rPr lang="en-US" sz="1100" dirty="0"/>
              <a:t>__________ Remaining vehicle life in years</a:t>
            </a:r>
          </a:p>
          <a:p>
            <a:endParaRPr lang="en-US" sz="1100" dirty="0"/>
          </a:p>
          <a:p>
            <a:r>
              <a:rPr lang="en-US" sz="1100" dirty="0"/>
              <a:t>All REPLACEMENT/REPOWER vehicle/engine information 	</a:t>
            </a:r>
          </a:p>
          <a:p>
            <a:r>
              <a:rPr lang="en-US" sz="1100" dirty="0"/>
              <a:t>__________ New Vehicle Replacement/Engine Repower Cost quote</a:t>
            </a:r>
          </a:p>
          <a:p>
            <a:r>
              <a:rPr lang="en-US" sz="1100" dirty="0"/>
              <a:t>__________ New Vehicle Make (if replacing vehicle)</a:t>
            </a:r>
          </a:p>
          <a:p>
            <a:r>
              <a:rPr lang="en-US" sz="1100" dirty="0"/>
              <a:t>__________ New Vehicle Model (if replacing vehicle)</a:t>
            </a:r>
          </a:p>
          <a:p>
            <a:r>
              <a:rPr lang="en-US" sz="1100" dirty="0"/>
              <a:t>__________ New Engine Make</a:t>
            </a:r>
          </a:p>
          <a:p>
            <a:r>
              <a:rPr lang="en-US" sz="1100" dirty="0"/>
              <a:t>__________ New Engine Model 			</a:t>
            </a:r>
          </a:p>
          <a:p>
            <a:r>
              <a:rPr lang="en-US" sz="1100" dirty="0"/>
              <a:t>__________ New Engine horsepower/capacity		</a:t>
            </a:r>
          </a:p>
          <a:p>
            <a:r>
              <a:rPr lang="en-US" sz="1100" dirty="0"/>
              <a:t>__________ New vehicle GVWR (if replacing vehicle)</a:t>
            </a:r>
          </a:p>
          <a:p>
            <a:r>
              <a:rPr lang="en-US" sz="1100" dirty="0"/>
              <a:t>__________ New Fuel type</a:t>
            </a:r>
          </a:p>
          <a:p>
            <a:r>
              <a:rPr lang="en-US" sz="1100" dirty="0"/>
              <a:t>__________ Annual gallons of diesel fuel reduced</a:t>
            </a:r>
          </a:p>
          <a:p>
            <a:r>
              <a:rPr lang="en-US" sz="1100" dirty="0"/>
              <a:t>__________ Lift capacity (as applicable)</a:t>
            </a:r>
          </a:p>
          <a:p>
            <a:r>
              <a:rPr lang="en-US" sz="1100" dirty="0"/>
              <a:t>__________ Infrastructure information and cost estimate </a:t>
            </a:r>
          </a:p>
          <a:p>
            <a:r>
              <a:rPr lang="en-US" sz="1100" dirty="0"/>
              <a:t>	(For projects with EV replacement vehicles only)</a:t>
            </a:r>
          </a:p>
          <a:p>
            <a:r>
              <a:rPr lang="en-US" sz="1100" dirty="0"/>
              <a:t>__________ Any other additional documentation to support application </a:t>
            </a:r>
          </a:p>
          <a:p>
            <a:r>
              <a:rPr lang="en-US" sz="1100" dirty="0"/>
              <a:t>	(Including use surveys, etc.)</a:t>
            </a:r>
          </a:p>
        </p:txBody>
      </p:sp>
    </p:spTree>
    <p:extLst>
      <p:ext uri="{BB962C8B-B14F-4D97-AF65-F5344CB8AC3E}">
        <p14:creationId xmlns:p14="http://schemas.microsoft.com/office/powerpoint/2010/main" val="12426956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211F9-51C0-44D2-9B88-3824B7F6872B}"/>
              </a:ext>
            </a:extLst>
          </p:cNvPr>
          <p:cNvSpPr>
            <a:spLocks noGrp="1"/>
          </p:cNvSpPr>
          <p:nvPr>
            <p:ph type="title"/>
          </p:nvPr>
        </p:nvSpPr>
        <p:spPr/>
        <p:txBody>
          <a:bodyPr/>
          <a:lstStyle/>
          <a:p>
            <a:r>
              <a:rPr lang="en-US" b="1" dirty="0"/>
              <a:t>2019 Diesel Bus and Vehicle Application</a:t>
            </a:r>
          </a:p>
        </p:txBody>
      </p:sp>
      <p:sp>
        <p:nvSpPr>
          <p:cNvPr id="3" name="Content Placeholder 2">
            <a:extLst>
              <a:ext uri="{FF2B5EF4-FFF2-40B4-BE49-F238E27FC236}">
                <a16:creationId xmlns:a16="http://schemas.microsoft.com/office/drawing/2014/main" id="{3544587F-DCEB-47E3-A8F4-C7C4EDC6D585}"/>
              </a:ext>
            </a:extLst>
          </p:cNvPr>
          <p:cNvSpPr>
            <a:spLocks noGrp="1"/>
          </p:cNvSpPr>
          <p:nvPr>
            <p:ph idx="1"/>
          </p:nvPr>
        </p:nvSpPr>
        <p:spPr>
          <a:xfrm>
            <a:off x="698740" y="998221"/>
            <a:ext cx="10655060" cy="5178292"/>
          </a:xfrm>
        </p:spPr>
        <p:txBody>
          <a:bodyPr>
            <a:normAutofit/>
          </a:bodyPr>
          <a:lstStyle/>
          <a:p>
            <a:pPr marL="0" indent="0">
              <a:buNone/>
            </a:pPr>
            <a:r>
              <a:rPr lang="en-US" b="1" dirty="0" smtClean="0">
                <a:solidFill>
                  <a:schemeClr val="tx1"/>
                </a:solidFill>
              </a:rPr>
              <a:t>If </a:t>
            </a:r>
            <a:r>
              <a:rPr lang="en-US" b="1" dirty="0">
                <a:solidFill>
                  <a:schemeClr val="tx1"/>
                </a:solidFill>
              </a:rPr>
              <a:t>you need Adobe Acrobat Reader DC</a:t>
            </a:r>
            <a:r>
              <a:rPr lang="en-US" baseline="30000" dirty="0"/>
              <a:t>©</a:t>
            </a:r>
            <a:r>
              <a:rPr lang="en-US" b="1" dirty="0">
                <a:solidFill>
                  <a:schemeClr val="tx1"/>
                </a:solidFill>
              </a:rPr>
              <a:t>, you can find it here: </a:t>
            </a:r>
          </a:p>
          <a:p>
            <a:pPr marL="0" indent="0" algn="ctr">
              <a:buNone/>
            </a:pPr>
            <a:r>
              <a:rPr lang="en-US" b="1" dirty="0">
                <a:solidFill>
                  <a:schemeClr val="tx1"/>
                </a:solidFill>
                <a:hlinkClick r:id="rId2"/>
              </a:rPr>
              <a:t>https://get.adobe.com/reader/ </a:t>
            </a:r>
            <a:r>
              <a:rPr lang="en-US" b="1" dirty="0">
                <a:solidFill>
                  <a:schemeClr val="tx1"/>
                </a:solidFill>
              </a:rPr>
              <a:t> </a:t>
            </a:r>
          </a:p>
          <a:p>
            <a:r>
              <a:rPr lang="en-US" b="1" dirty="0">
                <a:solidFill>
                  <a:schemeClr val="tx1"/>
                </a:solidFill>
              </a:rPr>
              <a:t>Excel is included in the Microsoft Office</a:t>
            </a:r>
            <a:r>
              <a:rPr lang="en-US" baseline="30000" dirty="0"/>
              <a:t>©</a:t>
            </a:r>
            <a:r>
              <a:rPr lang="en-US" b="1" dirty="0">
                <a:solidFill>
                  <a:schemeClr val="tx1"/>
                </a:solidFill>
              </a:rPr>
              <a:t> Suite.   </a:t>
            </a:r>
          </a:p>
          <a:p>
            <a:pPr>
              <a:lnSpc>
                <a:spcPct val="100000"/>
              </a:lnSpc>
              <a:spcBef>
                <a:spcPts val="1200"/>
              </a:spcBef>
            </a:pPr>
            <a:r>
              <a:rPr lang="en-US" b="1" dirty="0">
                <a:solidFill>
                  <a:schemeClr val="tx1"/>
                </a:solidFill>
              </a:rPr>
              <a:t>You MUST save both the Adobe form and the Excel worksheet on your computer to fill it out. Click the links, and save the Adobe form as: </a:t>
            </a:r>
            <a:r>
              <a:rPr lang="en-US" b="1" dirty="0" smtClean="0">
                <a:solidFill>
                  <a:schemeClr val="tx1"/>
                </a:solidFill>
              </a:rPr>
              <a:t> </a:t>
            </a:r>
            <a:r>
              <a:rPr lang="en-US" b="1" dirty="0">
                <a:solidFill>
                  <a:schemeClr val="tx1"/>
                </a:solidFill>
              </a:rPr>
              <a:t>			</a:t>
            </a:r>
            <a:endParaRPr lang="en-US" b="1" dirty="0" smtClean="0">
              <a:solidFill>
                <a:schemeClr val="tx1"/>
              </a:solidFill>
            </a:endParaRPr>
          </a:p>
          <a:p>
            <a:pPr marL="0" indent="0">
              <a:lnSpc>
                <a:spcPct val="100000"/>
              </a:lnSpc>
              <a:spcBef>
                <a:spcPts val="1200"/>
              </a:spcBef>
              <a:buNone/>
            </a:pPr>
            <a:r>
              <a:rPr lang="en-US" b="1" dirty="0">
                <a:solidFill>
                  <a:schemeClr val="tx1"/>
                </a:solidFill>
              </a:rPr>
              <a:t>	</a:t>
            </a:r>
            <a:r>
              <a:rPr lang="en-US" b="1" dirty="0" smtClean="0">
                <a:solidFill>
                  <a:srgbClr val="FF0000"/>
                </a:solidFill>
              </a:rPr>
              <a:t>[</a:t>
            </a:r>
            <a:r>
              <a:rPr lang="en-US" b="1" dirty="0">
                <a:solidFill>
                  <a:srgbClr val="FF0000"/>
                </a:solidFill>
              </a:rPr>
              <a:t>Organization Name]_[Project Title]_VWDiesel_application.pdf</a:t>
            </a:r>
          </a:p>
          <a:p>
            <a:pPr>
              <a:lnSpc>
                <a:spcPct val="100000"/>
              </a:lnSpc>
              <a:spcBef>
                <a:spcPts val="1200"/>
              </a:spcBef>
            </a:pPr>
            <a:r>
              <a:rPr lang="en-US" b="1" dirty="0">
                <a:solidFill>
                  <a:schemeClr val="tx1"/>
                </a:solidFill>
              </a:rPr>
              <a:t>And save the Excel form as: </a:t>
            </a:r>
          </a:p>
          <a:p>
            <a:pPr marL="457200" lvl="1" indent="0">
              <a:lnSpc>
                <a:spcPct val="100000"/>
              </a:lnSpc>
              <a:spcBef>
                <a:spcPts val="1200"/>
              </a:spcBef>
              <a:buNone/>
            </a:pPr>
            <a:r>
              <a:rPr lang="en-US" b="1" dirty="0">
                <a:solidFill>
                  <a:schemeClr val="tx1"/>
                </a:solidFill>
              </a:rPr>
              <a:t>	</a:t>
            </a:r>
            <a:r>
              <a:rPr lang="en-US" sz="2000" b="1" dirty="0" smtClean="0">
                <a:solidFill>
                  <a:srgbClr val="FF0000"/>
                </a:solidFill>
              </a:rPr>
              <a:t>[Organization Name]_[Project Title]_ VWDiesel_application.xls</a:t>
            </a:r>
            <a:endParaRPr lang="en-US" sz="2200" b="1" dirty="0">
              <a:solidFill>
                <a:srgbClr val="FF0000"/>
              </a:solidFill>
            </a:endParaRPr>
          </a:p>
          <a:p>
            <a:pPr marL="457200" lvl="1" indent="0">
              <a:buNone/>
            </a:pPr>
            <a:endParaRPr lang="en-US" b="1" dirty="0">
              <a:solidFill>
                <a:schemeClr val="tx1"/>
              </a:solidFill>
            </a:endParaRPr>
          </a:p>
          <a:p>
            <a:pPr marL="0" indent="0">
              <a:spcBef>
                <a:spcPts val="0"/>
              </a:spcBef>
              <a:buNone/>
            </a:pPr>
            <a:r>
              <a:rPr lang="en-US" b="1" dirty="0">
                <a:solidFill>
                  <a:schemeClr val="tx1"/>
                </a:solidFill>
              </a:rPr>
              <a:t>NOTE: If the </a:t>
            </a:r>
            <a:r>
              <a:rPr lang="en-US" b="1" dirty="0" smtClean="0">
                <a:solidFill>
                  <a:schemeClr val="tx1"/>
                </a:solidFill>
              </a:rPr>
              <a:t>required attachments and supporting files are not named correctly the application will be returned.  The naming convention is on the last page</a:t>
            </a:r>
          </a:p>
          <a:p>
            <a:pPr marL="0" indent="0">
              <a:spcBef>
                <a:spcPts val="0"/>
              </a:spcBef>
              <a:buNone/>
            </a:pPr>
            <a:r>
              <a:rPr lang="en-US" b="1" dirty="0" smtClean="0">
                <a:solidFill>
                  <a:schemeClr val="tx1"/>
                </a:solidFill>
              </a:rPr>
              <a:t>of the application.</a:t>
            </a:r>
            <a:endParaRPr lang="en-US" dirty="0"/>
          </a:p>
          <a:p>
            <a:endParaRPr lang="en-US" dirty="0"/>
          </a:p>
        </p:txBody>
      </p:sp>
      <p:sp>
        <p:nvSpPr>
          <p:cNvPr id="4" name="Slide Number Placeholder 3">
            <a:extLst>
              <a:ext uri="{FF2B5EF4-FFF2-40B4-BE49-F238E27FC236}">
                <a16:creationId xmlns:a16="http://schemas.microsoft.com/office/drawing/2014/main" id="{76D71103-2578-4ABB-BD6F-ABFEB46529A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Tree>
    <p:extLst>
      <p:ext uri="{BB962C8B-B14F-4D97-AF65-F5344CB8AC3E}">
        <p14:creationId xmlns:p14="http://schemas.microsoft.com/office/powerpoint/2010/main" val="202458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1" end="1"/>
                                            </p:txEl>
                                          </p:spTgt>
                                        </p:tgtEl>
                                      </p:cBhvr>
                                    </p:animEffect>
                                    <p:animScale>
                                      <p:cBhvr>
                                        <p:cTn id="7" dur="250" autoRev="1" fill="hold"/>
                                        <p:tgtEl>
                                          <p:spTgt spid="3">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408" y="149290"/>
            <a:ext cx="10467392" cy="1010381"/>
          </a:xfrm>
        </p:spPr>
        <p:txBody>
          <a:bodyPr/>
          <a:lstStyle/>
          <a:p>
            <a:r>
              <a:rPr lang="en-US" b="1" dirty="0" smtClean="0"/>
              <a:t>2019 Diesel Bus and Vehicle Application</a:t>
            </a:r>
            <a:endParaRPr lang="en-US" b="1"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13</a:t>
            </a:fld>
            <a:endParaRPr lang="en-US" dirty="0"/>
          </a:p>
        </p:txBody>
      </p:sp>
      <p:pic>
        <p:nvPicPr>
          <p:cNvPr id="5" name="Picture 4"/>
          <p:cNvPicPr>
            <a:picLocks noChangeAspect="1"/>
          </p:cNvPicPr>
          <p:nvPr/>
        </p:nvPicPr>
        <p:blipFill>
          <a:blip r:embed="rId2"/>
          <a:stretch>
            <a:fillRect/>
          </a:stretch>
        </p:blipFill>
        <p:spPr>
          <a:xfrm>
            <a:off x="514252" y="1315811"/>
            <a:ext cx="8319569" cy="4599797"/>
          </a:xfrm>
          <a:prstGeom prst="rect">
            <a:avLst/>
          </a:prstGeom>
        </p:spPr>
      </p:pic>
      <p:pic>
        <p:nvPicPr>
          <p:cNvPr id="3" name="Picture 2"/>
          <p:cNvPicPr>
            <a:picLocks noChangeAspect="1"/>
          </p:cNvPicPr>
          <p:nvPr/>
        </p:nvPicPr>
        <p:blipFill>
          <a:blip r:embed="rId3"/>
          <a:stretch>
            <a:fillRect/>
          </a:stretch>
        </p:blipFill>
        <p:spPr>
          <a:xfrm>
            <a:off x="4365812" y="1315811"/>
            <a:ext cx="7198658" cy="3899273"/>
          </a:xfrm>
          <a:prstGeom prst="rect">
            <a:avLst/>
          </a:prstGeom>
        </p:spPr>
      </p:pic>
    </p:spTree>
    <p:extLst>
      <p:ext uri="{BB962C8B-B14F-4D97-AF65-F5344CB8AC3E}">
        <p14:creationId xmlns:p14="http://schemas.microsoft.com/office/powerpoint/2010/main" val="31254895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14</a:t>
            </a:fld>
            <a:endParaRPr lang="en-US" dirty="0"/>
          </a:p>
        </p:txBody>
      </p:sp>
      <p:pic>
        <p:nvPicPr>
          <p:cNvPr id="6" name="Picture 5"/>
          <p:cNvPicPr>
            <a:picLocks noChangeAspect="1"/>
          </p:cNvPicPr>
          <p:nvPr/>
        </p:nvPicPr>
        <p:blipFill>
          <a:blip r:embed="rId2"/>
          <a:stretch>
            <a:fillRect/>
          </a:stretch>
        </p:blipFill>
        <p:spPr>
          <a:xfrm>
            <a:off x="-858540" y="-1380564"/>
            <a:ext cx="15408258" cy="8346140"/>
          </a:xfrm>
          <a:prstGeom prst="rect">
            <a:avLst/>
          </a:prstGeom>
        </p:spPr>
      </p:pic>
    </p:spTree>
    <p:extLst>
      <p:ext uri="{BB962C8B-B14F-4D97-AF65-F5344CB8AC3E}">
        <p14:creationId xmlns:p14="http://schemas.microsoft.com/office/powerpoint/2010/main" val="1687089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F27F3A-B3E9-41ED-AF8F-A365F10BB65F}" type="slidenum">
              <a:rPr lang="en-US" smtClean="0"/>
              <a:pPr/>
              <a:t>15</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960" y="0"/>
            <a:ext cx="4485612" cy="59436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7646" y="0"/>
            <a:ext cx="4490429" cy="5943600"/>
          </a:xfrm>
          <a:prstGeom prst="rect">
            <a:avLst/>
          </a:prstGeom>
        </p:spPr>
      </p:pic>
      <p:cxnSp>
        <p:nvCxnSpPr>
          <p:cNvPr id="6" name="Straight Connector 5"/>
          <p:cNvCxnSpPr/>
          <p:nvPr/>
        </p:nvCxnSpPr>
        <p:spPr>
          <a:xfrm>
            <a:off x="4879152" y="70338"/>
            <a:ext cx="95913" cy="6031524"/>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516822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Tips and Things to Know</a:t>
            </a:r>
          </a:p>
        </p:txBody>
      </p:sp>
      <p:sp>
        <p:nvSpPr>
          <p:cNvPr id="3" name="Content Placeholder 2"/>
          <p:cNvSpPr>
            <a:spLocks noGrp="1"/>
          </p:cNvSpPr>
          <p:nvPr>
            <p:ph idx="1"/>
          </p:nvPr>
        </p:nvSpPr>
        <p:spPr/>
        <p:txBody>
          <a:bodyPr/>
          <a:lstStyle/>
          <a:p>
            <a:r>
              <a:rPr lang="en-US" b="1" dirty="0">
                <a:solidFill>
                  <a:schemeClr val="tx1"/>
                </a:solidFill>
              </a:rPr>
              <a:t>Increases in fleet size are not allowed</a:t>
            </a:r>
          </a:p>
          <a:p>
            <a:r>
              <a:rPr lang="en-US" b="1" dirty="0">
                <a:solidFill>
                  <a:schemeClr val="tx1"/>
                </a:solidFill>
              </a:rPr>
              <a:t>Replacement vehicle must be “like for like” with the original vehicle</a:t>
            </a:r>
          </a:p>
          <a:p>
            <a:r>
              <a:rPr lang="en-US" b="1" dirty="0">
                <a:solidFill>
                  <a:schemeClr val="tx1"/>
                </a:solidFill>
              </a:rPr>
              <a:t>Do not sign any agreements with vendors or start work until your contract is fully executed </a:t>
            </a:r>
          </a:p>
          <a:p>
            <a:pPr marL="0" indent="0">
              <a:buNone/>
            </a:pPr>
            <a:r>
              <a:rPr lang="en-US" b="1" dirty="0">
                <a:solidFill>
                  <a:schemeClr val="tx1"/>
                </a:solidFill>
              </a:rPr>
              <a:t>     </a:t>
            </a:r>
            <a:r>
              <a:rPr lang="en-US" sz="2400" b="1" dirty="0">
                <a:solidFill>
                  <a:srgbClr val="FF0000"/>
                </a:solidFill>
              </a:rPr>
              <a:t>APPLICATION AWARD IS NOT A FULLY EXECUTED CONTRACT</a:t>
            </a:r>
          </a:p>
          <a:p>
            <a:r>
              <a:rPr lang="en-US" b="1" dirty="0">
                <a:solidFill>
                  <a:schemeClr val="tx1"/>
                </a:solidFill>
              </a:rPr>
              <a:t>Budget information should be as accurate as possible </a:t>
            </a:r>
          </a:p>
          <a:p>
            <a:r>
              <a:rPr lang="en-US" b="1" dirty="0">
                <a:solidFill>
                  <a:schemeClr val="tx1"/>
                </a:solidFill>
              </a:rPr>
              <a:t>Partial funding will be used as appropriate in awarding projects</a:t>
            </a:r>
          </a:p>
          <a:p>
            <a:r>
              <a:rPr lang="en-US" b="1" dirty="0">
                <a:solidFill>
                  <a:schemeClr val="tx1"/>
                </a:solidFill>
              </a:rPr>
              <a:t>Essays will be used to assist in evaluating projects that score similarly to determine </a:t>
            </a:r>
            <a:r>
              <a:rPr lang="en-US" b="1" dirty="0" smtClean="0">
                <a:solidFill>
                  <a:schemeClr val="tx1"/>
                </a:solidFill>
              </a:rPr>
              <a:t>awardees</a:t>
            </a:r>
          </a:p>
          <a:p>
            <a:pPr lvl="0"/>
            <a:r>
              <a:rPr lang="en-US" b="1" dirty="0">
                <a:solidFill>
                  <a:prstClr val="black"/>
                </a:solidFill>
              </a:rPr>
              <a:t>We will not accept paper, scanned, or faxed applications. We will not accept applications after the due date. </a:t>
            </a:r>
            <a:endParaRPr lang="en-US" b="1" dirty="0" smtClean="0">
              <a:solidFill>
                <a:schemeClr val="tx1"/>
              </a:solidFill>
            </a:endParaRPr>
          </a:p>
          <a:p>
            <a:endParaRPr lang="en-US" b="1" dirty="0">
              <a:solidFill>
                <a:schemeClr val="tx1"/>
              </a:solidFill>
            </a:endParaRPr>
          </a:p>
          <a:p>
            <a:endParaRPr lang="en-US" b="1" dirty="0">
              <a:solidFill>
                <a:schemeClr val="tx1"/>
              </a:solidFill>
            </a:endParaRPr>
          </a:p>
          <a:p>
            <a:endParaRPr lang="en-US" b="1" dirty="0">
              <a:solidFill>
                <a:schemeClr val="tx1"/>
              </a:solidFill>
            </a:endParaRPr>
          </a:p>
          <a:p>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16</a:t>
            </a:fld>
            <a:endParaRPr lang="en-US" dirty="0"/>
          </a:p>
        </p:txBody>
      </p:sp>
    </p:spTree>
    <p:extLst>
      <p:ext uri="{BB962C8B-B14F-4D97-AF65-F5344CB8AC3E}">
        <p14:creationId xmlns:p14="http://schemas.microsoft.com/office/powerpoint/2010/main" val="60982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3" end="3"/>
                                            </p:txEl>
                                          </p:spTgt>
                                        </p:tgtEl>
                                      </p:cBhvr>
                                    </p:animEffect>
                                    <p:animScale>
                                      <p:cBhvr>
                                        <p:cTn id="7" dur="250" autoRev="1" fill="hold"/>
                                        <p:tgtEl>
                                          <p:spTgt spid="3">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Diesel Bus and Vehicle Application Scoring</a:t>
            </a:r>
            <a:endParaRPr lang="en-US" dirty="0"/>
          </a:p>
        </p:txBody>
      </p:sp>
      <p:pic>
        <p:nvPicPr>
          <p:cNvPr id="2" name="Picture Placeholder 1"/>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26123" b="26123"/>
          <a:stretch>
            <a:fillRect/>
          </a:stretch>
        </p:blipFill>
        <p:spPr/>
      </p:pic>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5"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800" b="0" i="1" u="none" strike="noStrike" kern="1200" cap="none" spc="0" normalizeH="0" baseline="0" noProof="0" dirty="0">
                <a:ln>
                  <a:noFill/>
                </a:ln>
                <a:solidFill>
                  <a:srgbClr val="288DC2"/>
                </a:solidFill>
                <a:effectLst/>
                <a:uLnTx/>
                <a:uFillTx/>
                <a:latin typeface="Times New Roman" panose="02020603050405020304" pitchFamily="18" charset="0"/>
                <a:ea typeface="+mj-ea"/>
                <a:cs typeface="Times New Roman" panose="02020603050405020304" pitchFamily="18" charset="0"/>
              </a:rPr>
              <a:t>Department of Environmental Quality</a:t>
            </a:r>
          </a:p>
        </p:txBody>
      </p:sp>
    </p:spTree>
    <p:extLst>
      <p:ext uri="{BB962C8B-B14F-4D97-AF65-F5344CB8AC3E}">
        <p14:creationId xmlns:p14="http://schemas.microsoft.com/office/powerpoint/2010/main" val="507119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49A26-9DE9-4DA6-A797-675898590592}"/>
              </a:ext>
            </a:extLst>
          </p:cNvPr>
          <p:cNvSpPr>
            <a:spLocks noGrp="1"/>
          </p:cNvSpPr>
          <p:nvPr>
            <p:ph type="title"/>
          </p:nvPr>
        </p:nvSpPr>
        <p:spPr/>
        <p:txBody>
          <a:bodyPr>
            <a:normAutofit/>
          </a:bodyPr>
          <a:lstStyle/>
          <a:p>
            <a:r>
              <a:rPr lang="en-US" b="1" dirty="0">
                <a:solidFill>
                  <a:schemeClr val="tx1"/>
                </a:solidFill>
              </a:rPr>
              <a:t> </a:t>
            </a:r>
            <a:r>
              <a:rPr lang="en-US" b="1" i="0" dirty="0"/>
              <a:t>Project Selection Criteria</a:t>
            </a:r>
            <a:endParaRPr lang="en-US" i="0" dirty="0"/>
          </a:p>
        </p:txBody>
      </p:sp>
      <p:sp>
        <p:nvSpPr>
          <p:cNvPr id="3" name="Content Placeholder 2">
            <a:extLst>
              <a:ext uri="{FF2B5EF4-FFF2-40B4-BE49-F238E27FC236}">
                <a16:creationId xmlns:a16="http://schemas.microsoft.com/office/drawing/2014/main" id="{EA1852EA-AA2A-4EB2-99FB-A7AA0C53019D}"/>
              </a:ext>
            </a:extLst>
          </p:cNvPr>
          <p:cNvSpPr>
            <a:spLocks noGrp="1"/>
          </p:cNvSpPr>
          <p:nvPr>
            <p:ph idx="1"/>
          </p:nvPr>
        </p:nvSpPr>
        <p:spPr>
          <a:xfrm>
            <a:off x="685800" y="1408176"/>
            <a:ext cx="10823448" cy="4530660"/>
          </a:xfrm>
        </p:spPr>
        <p:txBody>
          <a:bodyPr>
            <a:normAutofit/>
          </a:bodyPr>
          <a:lstStyle/>
          <a:p>
            <a:pPr marL="0" indent="0">
              <a:buNone/>
            </a:pPr>
            <a:r>
              <a:rPr lang="en-US" b="1" dirty="0">
                <a:solidFill>
                  <a:schemeClr val="tx1"/>
                </a:solidFill>
              </a:rPr>
              <a:t>The </a:t>
            </a:r>
            <a:r>
              <a:rPr lang="en-US" b="1" dirty="0" smtClean="0">
                <a:solidFill>
                  <a:schemeClr val="tx1"/>
                </a:solidFill>
              </a:rPr>
              <a:t>NCDEQ </a:t>
            </a:r>
            <a:r>
              <a:rPr lang="en-US" b="1" dirty="0">
                <a:solidFill>
                  <a:schemeClr val="tx1"/>
                </a:solidFill>
              </a:rPr>
              <a:t>will consider factors such as, but not limited to:</a:t>
            </a:r>
          </a:p>
          <a:p>
            <a:pPr>
              <a:lnSpc>
                <a:spcPct val="150000"/>
              </a:lnSpc>
            </a:pPr>
            <a:r>
              <a:rPr lang="en-US" b="1" dirty="0">
                <a:solidFill>
                  <a:schemeClr val="tx1"/>
                </a:solidFill>
              </a:rPr>
              <a:t>Cost Effectiveness (VW$ funded per NOx tons reduced) </a:t>
            </a:r>
          </a:p>
          <a:p>
            <a:pPr>
              <a:lnSpc>
                <a:spcPct val="150000"/>
              </a:lnSpc>
            </a:pPr>
            <a:r>
              <a:rPr lang="en-US" b="1" dirty="0">
                <a:solidFill>
                  <a:schemeClr val="tx1"/>
                </a:solidFill>
              </a:rPr>
              <a:t>NO</a:t>
            </a:r>
            <a:r>
              <a:rPr lang="en-US" b="1" baseline="-25000" dirty="0">
                <a:solidFill>
                  <a:schemeClr val="tx1"/>
                </a:solidFill>
              </a:rPr>
              <a:t>x</a:t>
            </a:r>
            <a:r>
              <a:rPr lang="en-US" b="1" dirty="0">
                <a:solidFill>
                  <a:schemeClr val="tx1"/>
                </a:solidFill>
              </a:rPr>
              <a:t> Emissions Reductions</a:t>
            </a:r>
          </a:p>
          <a:p>
            <a:pPr>
              <a:lnSpc>
                <a:spcPct val="150000"/>
              </a:lnSpc>
            </a:pPr>
            <a:r>
              <a:rPr lang="en-US" b="1" dirty="0">
                <a:solidFill>
                  <a:schemeClr val="tx1"/>
                </a:solidFill>
              </a:rPr>
              <a:t>Location of project</a:t>
            </a:r>
          </a:p>
          <a:p>
            <a:pPr>
              <a:lnSpc>
                <a:spcPct val="150000"/>
              </a:lnSpc>
            </a:pPr>
            <a:r>
              <a:rPr lang="en-US" b="1" dirty="0">
                <a:solidFill>
                  <a:schemeClr val="tx1"/>
                </a:solidFill>
              </a:rPr>
              <a:t>Co-Benefits</a:t>
            </a:r>
          </a:p>
          <a:p>
            <a:pPr>
              <a:lnSpc>
                <a:spcPct val="150000"/>
              </a:lnSpc>
            </a:pPr>
            <a:r>
              <a:rPr lang="en-US" b="1" dirty="0">
                <a:solidFill>
                  <a:schemeClr val="tx1"/>
                </a:solidFill>
              </a:rPr>
              <a:t>Sustainability of the Project</a:t>
            </a:r>
          </a:p>
          <a:p>
            <a:pPr>
              <a:lnSpc>
                <a:spcPct val="150000"/>
              </a:lnSpc>
            </a:pPr>
            <a:r>
              <a:rPr lang="en-US" b="1" dirty="0">
                <a:solidFill>
                  <a:schemeClr val="tx1"/>
                </a:solidFill>
              </a:rPr>
              <a:t>Timeliness</a:t>
            </a:r>
          </a:p>
          <a:p>
            <a:pPr>
              <a:lnSpc>
                <a:spcPct val="150000"/>
              </a:lnSpc>
            </a:pPr>
            <a:r>
              <a:rPr lang="en-US" b="1" dirty="0">
                <a:solidFill>
                  <a:schemeClr val="tx1"/>
                </a:solidFill>
              </a:rPr>
              <a:t>Useful life of vehicle replaced</a:t>
            </a:r>
          </a:p>
          <a:p>
            <a:pPr marL="0" indent="0">
              <a:buNone/>
            </a:pPr>
            <a:endParaRPr lang="en-US" b="1" dirty="0">
              <a:solidFill>
                <a:schemeClr val="tx1"/>
              </a:solidFill>
            </a:endParaRPr>
          </a:p>
        </p:txBody>
      </p:sp>
      <p:sp>
        <p:nvSpPr>
          <p:cNvPr id="4" name="Slide Number Placeholder 3">
            <a:extLst>
              <a:ext uri="{FF2B5EF4-FFF2-40B4-BE49-F238E27FC236}">
                <a16:creationId xmlns:a16="http://schemas.microsoft.com/office/drawing/2014/main" id="{DB8CF076-4DA6-47AD-B5AF-1EE376C9B681}"/>
              </a:ext>
            </a:extLst>
          </p:cNvPr>
          <p:cNvSpPr>
            <a:spLocks noGrp="1"/>
          </p:cNvSpPr>
          <p:nvPr>
            <p:ph type="sldNum" sz="quarter" idx="12"/>
          </p:nvPr>
        </p:nvSpPr>
        <p:spPr/>
        <p:txBody>
          <a:bodyPr/>
          <a:lstStyle/>
          <a:p>
            <a:fld id="{11F27F3A-B3E9-41ED-AF8F-A365F10BB65F}" type="slidenum">
              <a:rPr lang="en-US" smtClean="0"/>
              <a:pPr/>
              <a:t>18</a:t>
            </a:fld>
            <a:endParaRPr lang="en-US" dirty="0"/>
          </a:p>
        </p:txBody>
      </p:sp>
    </p:spTree>
    <p:extLst>
      <p:ext uri="{BB962C8B-B14F-4D97-AF65-F5344CB8AC3E}">
        <p14:creationId xmlns:p14="http://schemas.microsoft.com/office/powerpoint/2010/main" val="19478765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NC Rural Center County Classifications</a:t>
            </a:r>
            <a:endParaRPr lang="en-US" b="1"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19</a:t>
            </a:fld>
            <a:endParaRPr lang="en-US" dirty="0"/>
          </a:p>
        </p:txBody>
      </p:sp>
      <p:pic>
        <p:nvPicPr>
          <p:cNvPr id="12" name="Content Placeholder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870" y="888024"/>
            <a:ext cx="11828260" cy="5680171"/>
          </a:xfrm>
        </p:spPr>
      </p:pic>
    </p:spTree>
    <p:extLst>
      <p:ext uri="{BB962C8B-B14F-4D97-AF65-F5344CB8AC3E}">
        <p14:creationId xmlns:p14="http://schemas.microsoft.com/office/powerpoint/2010/main" val="29436180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460626"/>
            <a:ext cx="10515600" cy="1061245"/>
          </a:xfrm>
        </p:spPr>
        <p:txBody>
          <a:bodyPr>
            <a:normAutofit fontScale="90000"/>
          </a:bodyPr>
          <a:lstStyle/>
          <a:p>
            <a:r>
              <a:rPr lang="en-US" b="1" dirty="0" smtClean="0"/>
              <a:t>Links in this presentation are only active when used in presentation mode.</a:t>
            </a:r>
            <a:endParaRPr lang="en-US" b="1"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2</a:t>
            </a:fld>
            <a:endParaRPr lang="en-US" dirty="0"/>
          </a:p>
        </p:txBody>
      </p:sp>
    </p:spTree>
    <p:extLst>
      <p:ext uri="{BB962C8B-B14F-4D97-AF65-F5344CB8AC3E}">
        <p14:creationId xmlns:p14="http://schemas.microsoft.com/office/powerpoint/2010/main" val="451865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49A26-9DE9-4DA6-A797-675898590592}"/>
              </a:ext>
            </a:extLst>
          </p:cNvPr>
          <p:cNvSpPr>
            <a:spLocks noGrp="1"/>
          </p:cNvSpPr>
          <p:nvPr>
            <p:ph type="title"/>
          </p:nvPr>
        </p:nvSpPr>
        <p:spPr/>
        <p:txBody>
          <a:bodyPr>
            <a:normAutofit fontScale="90000"/>
          </a:bodyPr>
          <a:lstStyle/>
          <a:p>
            <a:r>
              <a:rPr lang="en-US" b="1" dirty="0">
                <a:solidFill>
                  <a:schemeClr val="tx1"/>
                </a:solidFill>
              </a:rPr>
              <a:t> </a:t>
            </a:r>
            <a:r>
              <a:rPr lang="en-US" b="1" i="0" dirty="0"/>
              <a:t>Cost Effectiveness: VW$ funded per NOx tons reduced</a:t>
            </a:r>
            <a:br>
              <a:rPr lang="en-US" b="1" i="0" dirty="0"/>
            </a:br>
            <a:r>
              <a:rPr lang="en-US" b="1" i="0" dirty="0"/>
              <a:t>(30 points) </a:t>
            </a:r>
            <a:endParaRPr lang="en-US" i="0" dirty="0"/>
          </a:p>
        </p:txBody>
      </p:sp>
      <p:sp>
        <p:nvSpPr>
          <p:cNvPr id="3" name="Content Placeholder 2">
            <a:extLst>
              <a:ext uri="{FF2B5EF4-FFF2-40B4-BE49-F238E27FC236}">
                <a16:creationId xmlns:a16="http://schemas.microsoft.com/office/drawing/2014/main" id="{EA1852EA-AA2A-4EB2-99FB-A7AA0C53019D}"/>
              </a:ext>
            </a:extLst>
          </p:cNvPr>
          <p:cNvSpPr>
            <a:spLocks noGrp="1"/>
          </p:cNvSpPr>
          <p:nvPr>
            <p:ph idx="1"/>
          </p:nvPr>
        </p:nvSpPr>
        <p:spPr>
          <a:xfrm>
            <a:off x="685800" y="1408176"/>
            <a:ext cx="10823448" cy="4530660"/>
          </a:xfrm>
        </p:spPr>
        <p:txBody>
          <a:bodyPr>
            <a:normAutofit/>
          </a:bodyPr>
          <a:lstStyle/>
          <a:p>
            <a:pPr marL="0" indent="0">
              <a:buNone/>
            </a:pPr>
            <a:r>
              <a:rPr lang="en-US" b="1" dirty="0">
                <a:solidFill>
                  <a:schemeClr val="tx1"/>
                </a:solidFill>
              </a:rPr>
              <a:t>Cost effectiveness is based on applicant provided information using the USEPA Diesel Emission Quantifier and if applicable, matching funds. Under this criterion, projects are ranked from most cost effective to least cost effective (i.e. VW $/amount of NOx reduced per year). Urban/Suburban projects and Rural Projects will be ranked separately.</a:t>
            </a:r>
          </a:p>
          <a:p>
            <a:pPr marL="0" indent="0">
              <a:buNone/>
            </a:pPr>
            <a:endParaRPr lang="en-US" b="1" dirty="0">
              <a:solidFill>
                <a:schemeClr val="tx1"/>
              </a:solidFill>
            </a:endParaRPr>
          </a:p>
          <a:p>
            <a:pPr marL="0" indent="0" algn="ctr">
              <a:buNone/>
              <a:tabLst>
                <a:tab pos="3657600" algn="l"/>
              </a:tabLst>
            </a:pPr>
            <a:r>
              <a:rPr lang="en-US" b="1" dirty="0">
                <a:solidFill>
                  <a:schemeClr val="tx1"/>
                </a:solidFill>
              </a:rPr>
              <a:t>• Top 15%:           30 points</a:t>
            </a:r>
          </a:p>
          <a:p>
            <a:pPr marL="0" indent="0" algn="ctr">
              <a:buNone/>
            </a:pPr>
            <a:r>
              <a:rPr lang="en-US" b="1" dirty="0">
                <a:solidFill>
                  <a:schemeClr val="tx1"/>
                </a:solidFill>
              </a:rPr>
              <a:t>• Next 15%:          25 points</a:t>
            </a:r>
          </a:p>
          <a:p>
            <a:pPr marL="0" indent="0" algn="ctr">
              <a:buNone/>
            </a:pPr>
            <a:r>
              <a:rPr lang="en-US" b="1" dirty="0">
                <a:solidFill>
                  <a:schemeClr val="tx1"/>
                </a:solidFill>
              </a:rPr>
              <a:t>• Next 15%:          20 points</a:t>
            </a:r>
          </a:p>
          <a:p>
            <a:pPr marL="0" indent="0" algn="ctr">
              <a:buNone/>
            </a:pPr>
            <a:r>
              <a:rPr lang="en-US" b="1" dirty="0">
                <a:solidFill>
                  <a:schemeClr val="tx1"/>
                </a:solidFill>
              </a:rPr>
              <a:t>• Next 15%:          15 points</a:t>
            </a:r>
          </a:p>
          <a:p>
            <a:pPr marL="0" indent="0" algn="ctr">
              <a:buNone/>
            </a:pPr>
            <a:r>
              <a:rPr lang="en-US" b="1" dirty="0">
                <a:solidFill>
                  <a:schemeClr val="tx1"/>
                </a:solidFill>
              </a:rPr>
              <a:t>• Next 15%:          10 points</a:t>
            </a:r>
          </a:p>
          <a:p>
            <a:pPr marL="0" indent="0" algn="ctr">
              <a:buNone/>
            </a:pPr>
            <a:r>
              <a:rPr lang="en-US" b="1" dirty="0">
                <a:solidFill>
                  <a:schemeClr val="tx1"/>
                </a:solidFill>
              </a:rPr>
              <a:t>• Last 25%:            5 points</a:t>
            </a:r>
          </a:p>
        </p:txBody>
      </p:sp>
      <p:sp>
        <p:nvSpPr>
          <p:cNvPr id="4" name="Slide Number Placeholder 3">
            <a:extLst>
              <a:ext uri="{FF2B5EF4-FFF2-40B4-BE49-F238E27FC236}">
                <a16:creationId xmlns:a16="http://schemas.microsoft.com/office/drawing/2014/main" id="{DB8CF076-4DA6-47AD-B5AF-1EE376C9B681}"/>
              </a:ext>
            </a:extLst>
          </p:cNvPr>
          <p:cNvSpPr>
            <a:spLocks noGrp="1"/>
          </p:cNvSpPr>
          <p:nvPr>
            <p:ph type="sldNum" sz="quarter" idx="12"/>
          </p:nvPr>
        </p:nvSpPr>
        <p:spPr/>
        <p:txBody>
          <a:bodyPr/>
          <a:lstStyle/>
          <a:p>
            <a:fld id="{11F27F3A-B3E9-41ED-AF8F-A365F10BB65F}" type="slidenum">
              <a:rPr lang="en-US" smtClean="0"/>
              <a:pPr/>
              <a:t>20</a:t>
            </a:fld>
            <a:endParaRPr lang="en-US" dirty="0"/>
          </a:p>
        </p:txBody>
      </p:sp>
    </p:spTree>
    <p:extLst>
      <p:ext uri="{BB962C8B-B14F-4D97-AF65-F5344CB8AC3E}">
        <p14:creationId xmlns:p14="http://schemas.microsoft.com/office/powerpoint/2010/main" val="23873139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49A26-9DE9-4DA6-A797-675898590592}"/>
              </a:ext>
            </a:extLst>
          </p:cNvPr>
          <p:cNvSpPr>
            <a:spLocks noGrp="1"/>
          </p:cNvSpPr>
          <p:nvPr>
            <p:ph type="title"/>
          </p:nvPr>
        </p:nvSpPr>
        <p:spPr/>
        <p:txBody>
          <a:bodyPr>
            <a:normAutofit/>
          </a:bodyPr>
          <a:lstStyle/>
          <a:p>
            <a:r>
              <a:rPr lang="en-US" b="1" i="0" dirty="0"/>
              <a:t>NOx Emissions Reductions (30 points)</a:t>
            </a:r>
            <a:endParaRPr lang="en-US" i="0" dirty="0"/>
          </a:p>
        </p:txBody>
      </p:sp>
      <p:sp>
        <p:nvSpPr>
          <p:cNvPr id="3" name="Content Placeholder 2">
            <a:extLst>
              <a:ext uri="{FF2B5EF4-FFF2-40B4-BE49-F238E27FC236}">
                <a16:creationId xmlns:a16="http://schemas.microsoft.com/office/drawing/2014/main" id="{EA1852EA-AA2A-4EB2-99FB-A7AA0C53019D}"/>
              </a:ext>
            </a:extLst>
          </p:cNvPr>
          <p:cNvSpPr>
            <a:spLocks noGrp="1"/>
          </p:cNvSpPr>
          <p:nvPr>
            <p:ph idx="1"/>
          </p:nvPr>
        </p:nvSpPr>
        <p:spPr>
          <a:xfrm>
            <a:off x="685800" y="1408176"/>
            <a:ext cx="10823448" cy="4530660"/>
          </a:xfrm>
        </p:spPr>
        <p:txBody>
          <a:bodyPr>
            <a:normAutofit/>
          </a:bodyPr>
          <a:lstStyle/>
          <a:p>
            <a:pPr marL="0" indent="0">
              <a:buNone/>
            </a:pPr>
            <a:r>
              <a:rPr lang="en-US" b="1" dirty="0">
                <a:solidFill>
                  <a:schemeClr val="tx1"/>
                </a:solidFill>
              </a:rPr>
              <a:t>Ranked highest to lowest: NOx emission reduction calculation based on applicant-provided information using the USEPA Diesel Emission Quantifier tool. Urban/suburban projects and rural projects will be ranked separately.</a:t>
            </a:r>
          </a:p>
          <a:p>
            <a:pPr marL="0" indent="0">
              <a:buNone/>
            </a:pPr>
            <a:endParaRPr lang="en-US" b="1" dirty="0">
              <a:solidFill>
                <a:schemeClr val="tx1"/>
              </a:solidFill>
            </a:endParaRPr>
          </a:p>
          <a:p>
            <a:pPr marL="0" indent="0" algn="ctr">
              <a:buNone/>
            </a:pPr>
            <a:r>
              <a:rPr lang="en-US" b="1" dirty="0">
                <a:solidFill>
                  <a:schemeClr val="tx1"/>
                </a:solidFill>
              </a:rPr>
              <a:t>• Top 15%:            30 points</a:t>
            </a:r>
          </a:p>
          <a:p>
            <a:pPr marL="0" indent="0" algn="ctr">
              <a:buNone/>
            </a:pPr>
            <a:r>
              <a:rPr lang="en-US" b="1" dirty="0">
                <a:solidFill>
                  <a:schemeClr val="tx1"/>
                </a:solidFill>
              </a:rPr>
              <a:t>• Next 15%:           25 points</a:t>
            </a:r>
          </a:p>
          <a:p>
            <a:pPr marL="0" indent="0" algn="ctr">
              <a:buNone/>
            </a:pPr>
            <a:r>
              <a:rPr lang="en-US" b="1" dirty="0">
                <a:solidFill>
                  <a:schemeClr val="tx1"/>
                </a:solidFill>
              </a:rPr>
              <a:t>• Next 15%:           20 points</a:t>
            </a:r>
          </a:p>
          <a:p>
            <a:pPr marL="0" indent="0" algn="ctr">
              <a:buNone/>
            </a:pPr>
            <a:r>
              <a:rPr lang="en-US" b="1" dirty="0">
                <a:solidFill>
                  <a:schemeClr val="tx1"/>
                </a:solidFill>
              </a:rPr>
              <a:t>• Next 15%:           15 points</a:t>
            </a:r>
          </a:p>
          <a:p>
            <a:pPr marL="0" indent="0" algn="ctr">
              <a:buNone/>
            </a:pPr>
            <a:r>
              <a:rPr lang="en-US" b="1" dirty="0">
                <a:solidFill>
                  <a:schemeClr val="tx1"/>
                </a:solidFill>
              </a:rPr>
              <a:t>• Next 15%:           10 points</a:t>
            </a:r>
          </a:p>
          <a:p>
            <a:pPr marL="0" indent="0" algn="ctr">
              <a:buNone/>
            </a:pPr>
            <a:r>
              <a:rPr lang="en-US" b="1" dirty="0">
                <a:solidFill>
                  <a:schemeClr val="tx1"/>
                </a:solidFill>
              </a:rPr>
              <a:t>• Last 25%:             5 points</a:t>
            </a:r>
          </a:p>
        </p:txBody>
      </p:sp>
      <p:sp>
        <p:nvSpPr>
          <p:cNvPr id="4" name="Slide Number Placeholder 3">
            <a:extLst>
              <a:ext uri="{FF2B5EF4-FFF2-40B4-BE49-F238E27FC236}">
                <a16:creationId xmlns:a16="http://schemas.microsoft.com/office/drawing/2014/main" id="{DB8CF076-4DA6-47AD-B5AF-1EE376C9B681}"/>
              </a:ext>
            </a:extLst>
          </p:cNvPr>
          <p:cNvSpPr>
            <a:spLocks noGrp="1"/>
          </p:cNvSpPr>
          <p:nvPr>
            <p:ph type="sldNum" sz="quarter" idx="12"/>
          </p:nvPr>
        </p:nvSpPr>
        <p:spPr/>
        <p:txBody>
          <a:bodyPr/>
          <a:lstStyle/>
          <a:p>
            <a:fld id="{11F27F3A-B3E9-41ED-AF8F-A365F10BB65F}" type="slidenum">
              <a:rPr lang="en-US" smtClean="0"/>
              <a:pPr/>
              <a:t>21</a:t>
            </a:fld>
            <a:endParaRPr lang="en-US" dirty="0"/>
          </a:p>
        </p:txBody>
      </p:sp>
    </p:spTree>
    <p:extLst>
      <p:ext uri="{BB962C8B-B14F-4D97-AF65-F5344CB8AC3E}">
        <p14:creationId xmlns:p14="http://schemas.microsoft.com/office/powerpoint/2010/main" val="8936273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49A26-9DE9-4DA6-A797-675898590592}"/>
              </a:ext>
            </a:extLst>
          </p:cNvPr>
          <p:cNvSpPr>
            <a:spLocks noGrp="1"/>
          </p:cNvSpPr>
          <p:nvPr>
            <p:ph type="title"/>
          </p:nvPr>
        </p:nvSpPr>
        <p:spPr/>
        <p:txBody>
          <a:bodyPr>
            <a:normAutofit/>
          </a:bodyPr>
          <a:lstStyle/>
          <a:p>
            <a:r>
              <a:rPr lang="en-US" b="1" i="0" dirty="0"/>
              <a:t>Location of Project (20 points)</a:t>
            </a:r>
            <a:r>
              <a:rPr lang="en-US" b="1" i="0" dirty="0">
                <a:solidFill>
                  <a:schemeClr val="tx1"/>
                </a:solidFill>
              </a:rPr>
              <a:t> </a:t>
            </a:r>
            <a:endParaRPr lang="en-US" i="0" dirty="0"/>
          </a:p>
        </p:txBody>
      </p:sp>
      <p:sp>
        <p:nvSpPr>
          <p:cNvPr id="3" name="Content Placeholder 2">
            <a:extLst>
              <a:ext uri="{FF2B5EF4-FFF2-40B4-BE49-F238E27FC236}">
                <a16:creationId xmlns:a16="http://schemas.microsoft.com/office/drawing/2014/main" id="{EA1852EA-AA2A-4EB2-99FB-A7AA0C53019D}"/>
              </a:ext>
            </a:extLst>
          </p:cNvPr>
          <p:cNvSpPr>
            <a:spLocks noGrp="1"/>
          </p:cNvSpPr>
          <p:nvPr>
            <p:ph idx="1"/>
          </p:nvPr>
        </p:nvSpPr>
        <p:spPr>
          <a:xfrm>
            <a:off x="685800" y="1408176"/>
            <a:ext cx="10823448" cy="4530660"/>
          </a:xfrm>
        </p:spPr>
        <p:txBody>
          <a:bodyPr>
            <a:normAutofit/>
          </a:bodyPr>
          <a:lstStyle/>
          <a:p>
            <a:pPr marL="0" indent="0" algn="ctr">
              <a:buNone/>
            </a:pPr>
            <a:r>
              <a:rPr lang="en-US" b="1" dirty="0">
                <a:solidFill>
                  <a:schemeClr val="tx1"/>
                </a:solidFill>
              </a:rPr>
              <a:t> How many affected VW vehicles were registered in project area?</a:t>
            </a:r>
          </a:p>
          <a:p>
            <a:pPr marL="0" indent="0">
              <a:buNone/>
            </a:pPr>
            <a:endParaRPr lang="en-US" b="1" dirty="0">
              <a:solidFill>
                <a:schemeClr val="tx1"/>
              </a:solidFill>
            </a:endParaRPr>
          </a:p>
          <a:p>
            <a:pPr marL="0" indent="0" algn="ctr">
              <a:buNone/>
            </a:pPr>
            <a:r>
              <a:rPr lang="en-US" b="1" dirty="0">
                <a:solidFill>
                  <a:schemeClr val="tx1"/>
                </a:solidFill>
              </a:rPr>
              <a:t>• Greater than 1,000:    20 points</a:t>
            </a:r>
          </a:p>
          <a:p>
            <a:pPr marL="0" indent="0" algn="ctr">
              <a:buNone/>
            </a:pPr>
            <a:r>
              <a:rPr lang="en-US" b="1" dirty="0">
                <a:solidFill>
                  <a:schemeClr val="tx1"/>
                </a:solidFill>
              </a:rPr>
              <a:t>• 501-1,000:                   15 points</a:t>
            </a:r>
          </a:p>
          <a:p>
            <a:pPr marL="0" indent="0" algn="ctr">
              <a:buNone/>
            </a:pPr>
            <a:r>
              <a:rPr lang="en-US" b="1" dirty="0">
                <a:solidFill>
                  <a:schemeClr val="tx1"/>
                </a:solidFill>
              </a:rPr>
              <a:t>• 101-500:                      10 points</a:t>
            </a:r>
          </a:p>
          <a:p>
            <a:pPr marL="0" indent="0" algn="ctr">
              <a:buNone/>
            </a:pPr>
            <a:r>
              <a:rPr lang="en-US" b="1" dirty="0">
                <a:solidFill>
                  <a:schemeClr val="tx1"/>
                </a:solidFill>
              </a:rPr>
              <a:t>• 0-100:                            5 points</a:t>
            </a:r>
          </a:p>
        </p:txBody>
      </p:sp>
      <p:sp>
        <p:nvSpPr>
          <p:cNvPr id="4" name="Slide Number Placeholder 3">
            <a:extLst>
              <a:ext uri="{FF2B5EF4-FFF2-40B4-BE49-F238E27FC236}">
                <a16:creationId xmlns:a16="http://schemas.microsoft.com/office/drawing/2014/main" id="{DB8CF076-4DA6-47AD-B5AF-1EE376C9B681}"/>
              </a:ext>
            </a:extLst>
          </p:cNvPr>
          <p:cNvSpPr>
            <a:spLocks noGrp="1"/>
          </p:cNvSpPr>
          <p:nvPr>
            <p:ph type="sldNum" sz="quarter" idx="12"/>
          </p:nvPr>
        </p:nvSpPr>
        <p:spPr/>
        <p:txBody>
          <a:bodyPr/>
          <a:lstStyle/>
          <a:p>
            <a:fld id="{11F27F3A-B3E9-41ED-AF8F-A365F10BB65F}" type="slidenum">
              <a:rPr lang="en-US" smtClean="0"/>
              <a:pPr/>
              <a:t>22</a:t>
            </a:fld>
            <a:endParaRPr lang="en-US" dirty="0"/>
          </a:p>
        </p:txBody>
      </p:sp>
    </p:spTree>
    <p:extLst>
      <p:ext uri="{BB962C8B-B14F-4D97-AF65-F5344CB8AC3E}">
        <p14:creationId xmlns:p14="http://schemas.microsoft.com/office/powerpoint/2010/main" val="22024976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49A26-9DE9-4DA6-A797-675898590592}"/>
              </a:ext>
            </a:extLst>
          </p:cNvPr>
          <p:cNvSpPr>
            <a:spLocks noGrp="1"/>
          </p:cNvSpPr>
          <p:nvPr>
            <p:ph type="title"/>
          </p:nvPr>
        </p:nvSpPr>
        <p:spPr/>
        <p:txBody>
          <a:bodyPr>
            <a:normAutofit/>
          </a:bodyPr>
          <a:lstStyle/>
          <a:p>
            <a:r>
              <a:rPr lang="en-US" b="1" i="0" dirty="0"/>
              <a:t>Environmental Justice (10 points)</a:t>
            </a:r>
            <a:r>
              <a:rPr lang="en-US" b="1" i="0" dirty="0">
                <a:solidFill>
                  <a:schemeClr val="tx1"/>
                </a:solidFill>
              </a:rPr>
              <a:t> </a:t>
            </a:r>
            <a:endParaRPr lang="en-US" i="0" dirty="0"/>
          </a:p>
        </p:txBody>
      </p:sp>
      <p:sp>
        <p:nvSpPr>
          <p:cNvPr id="3" name="Content Placeholder 2">
            <a:extLst>
              <a:ext uri="{FF2B5EF4-FFF2-40B4-BE49-F238E27FC236}">
                <a16:creationId xmlns:a16="http://schemas.microsoft.com/office/drawing/2014/main" id="{EA1852EA-AA2A-4EB2-99FB-A7AA0C53019D}"/>
              </a:ext>
            </a:extLst>
          </p:cNvPr>
          <p:cNvSpPr>
            <a:spLocks noGrp="1"/>
          </p:cNvSpPr>
          <p:nvPr>
            <p:ph idx="1"/>
          </p:nvPr>
        </p:nvSpPr>
        <p:spPr>
          <a:xfrm>
            <a:off x="685800" y="1408176"/>
            <a:ext cx="10823448" cy="4530660"/>
          </a:xfrm>
        </p:spPr>
        <p:txBody>
          <a:bodyPr>
            <a:normAutofit/>
          </a:bodyPr>
          <a:lstStyle/>
          <a:p>
            <a:pPr marL="0" indent="0">
              <a:buNone/>
            </a:pPr>
            <a:r>
              <a:rPr lang="en-US" b="1" dirty="0">
                <a:solidFill>
                  <a:schemeClr val="tx1"/>
                </a:solidFill>
              </a:rPr>
              <a:t>The environmental justice score is developed from the NCDEQ’s Social Vulnerability Index (SVI)* and the mobile NOx emissions in tons per year/per county from the 2014 National Emissions Inventory (Version 2</a:t>
            </a:r>
            <a:r>
              <a:rPr lang="en-US" b="1" dirty="0" smtClean="0">
                <a:solidFill>
                  <a:schemeClr val="tx1"/>
                </a:solidFill>
              </a:rPr>
              <a:t>).</a:t>
            </a:r>
          </a:p>
          <a:p>
            <a:pPr marL="0" indent="0">
              <a:buNone/>
            </a:pPr>
            <a:endParaRPr lang="en-US" b="1" dirty="0">
              <a:solidFill>
                <a:schemeClr val="tx1"/>
              </a:solidFill>
            </a:endParaRPr>
          </a:p>
          <a:p>
            <a:pPr marL="0" indent="0">
              <a:buNone/>
            </a:pPr>
            <a:r>
              <a:rPr lang="en-US" b="1" dirty="0" smtClean="0">
                <a:solidFill>
                  <a:schemeClr val="tx1"/>
                </a:solidFill>
              </a:rPr>
              <a:t>The </a:t>
            </a:r>
            <a:r>
              <a:rPr lang="en-US" b="1" dirty="0">
                <a:solidFill>
                  <a:schemeClr val="tx1"/>
                </a:solidFill>
              </a:rPr>
              <a:t>Environmental Protection Agency defines environmental justice (EJ) as “the fair treatment and meaningful involvement of all people regardless of race, color, national origin, or income, with respect to the development, implementation, and enforcement of environmental laws, regulations, and policies.” (US EPA). Historically, people of color and people of low-income, along with other vulnerable populations, have been disproportionately exposed to harmful pollutants.</a:t>
            </a:r>
          </a:p>
          <a:p>
            <a:pPr marL="0" indent="0">
              <a:buNone/>
            </a:pPr>
            <a:endParaRPr lang="en-US" b="1" dirty="0">
              <a:solidFill>
                <a:schemeClr val="tx1"/>
              </a:solidFill>
            </a:endParaRPr>
          </a:p>
          <a:p>
            <a:pPr marL="0" indent="0">
              <a:buNone/>
            </a:pPr>
            <a:r>
              <a:rPr lang="en-US" sz="1600" b="1" dirty="0">
                <a:solidFill>
                  <a:schemeClr val="tx1"/>
                </a:solidFill>
              </a:rPr>
              <a:t>*The Social Vulnerability Index (SVI) uses the NC Department of Commerce Tier System and The American Community Survey demographic data.  </a:t>
            </a:r>
          </a:p>
          <a:p>
            <a:pPr marL="0" indent="0">
              <a:buNone/>
            </a:pPr>
            <a:endParaRPr lang="en-US" sz="1600" dirty="0"/>
          </a:p>
          <a:p>
            <a:pPr marL="0" indent="0">
              <a:buNone/>
            </a:pPr>
            <a:endParaRPr lang="en-US" dirty="0"/>
          </a:p>
        </p:txBody>
      </p:sp>
      <p:sp>
        <p:nvSpPr>
          <p:cNvPr id="4" name="Slide Number Placeholder 3">
            <a:extLst>
              <a:ext uri="{FF2B5EF4-FFF2-40B4-BE49-F238E27FC236}">
                <a16:creationId xmlns:a16="http://schemas.microsoft.com/office/drawing/2014/main" id="{DB8CF076-4DA6-47AD-B5AF-1EE376C9B681}"/>
              </a:ext>
            </a:extLst>
          </p:cNvPr>
          <p:cNvSpPr>
            <a:spLocks noGrp="1"/>
          </p:cNvSpPr>
          <p:nvPr>
            <p:ph type="sldNum" sz="quarter" idx="12"/>
          </p:nvPr>
        </p:nvSpPr>
        <p:spPr/>
        <p:txBody>
          <a:bodyPr/>
          <a:lstStyle/>
          <a:p>
            <a:fld id="{11F27F3A-B3E9-41ED-AF8F-A365F10BB65F}" type="slidenum">
              <a:rPr lang="en-US" smtClean="0"/>
              <a:pPr/>
              <a:t>23</a:t>
            </a:fld>
            <a:endParaRPr lang="en-US" dirty="0"/>
          </a:p>
        </p:txBody>
      </p:sp>
    </p:spTree>
    <p:extLst>
      <p:ext uri="{BB962C8B-B14F-4D97-AF65-F5344CB8AC3E}">
        <p14:creationId xmlns:p14="http://schemas.microsoft.com/office/powerpoint/2010/main" val="28936446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i="0" dirty="0"/>
              <a:t>Sample of EJ Scoring</a:t>
            </a:r>
            <a:endParaRPr lang="en-US" dirty="0"/>
          </a:p>
        </p:txBody>
      </p:sp>
      <p:sp>
        <p:nvSpPr>
          <p:cNvPr id="2" name="Slide Number Placeholder 1"/>
          <p:cNvSpPr>
            <a:spLocks noGrp="1"/>
          </p:cNvSpPr>
          <p:nvPr>
            <p:ph type="sldNum" sz="quarter" idx="12"/>
          </p:nvPr>
        </p:nvSpPr>
        <p:spPr/>
        <p:txBody>
          <a:bodyPr/>
          <a:lstStyle/>
          <a:p>
            <a:fld id="{11F27F3A-B3E9-41ED-AF8F-A365F10BB65F}" type="slidenum">
              <a:rPr lang="en-US" smtClean="0"/>
              <a:pPr/>
              <a:t>24</a:t>
            </a:fld>
            <a:endParaRPr lang="en-US" dirty="0"/>
          </a:p>
        </p:txBody>
      </p:sp>
      <p:sp>
        <p:nvSpPr>
          <p:cNvPr id="7"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graphicFrame>
        <p:nvGraphicFramePr>
          <p:cNvPr id="8" name="Table 7">
            <a:extLst>
              <a:ext uri="{FF2B5EF4-FFF2-40B4-BE49-F238E27FC236}">
                <a16:creationId xmlns:a16="http://schemas.microsoft.com/office/drawing/2014/main" id="{118CF70A-403B-49D7-B045-260D2B89A322}"/>
              </a:ext>
            </a:extLst>
          </p:cNvPr>
          <p:cNvGraphicFramePr>
            <a:graphicFrameLocks noGrp="1"/>
          </p:cNvGraphicFramePr>
          <p:nvPr>
            <p:extLst>
              <p:ext uri="{D42A27DB-BD31-4B8C-83A1-F6EECF244321}">
                <p14:modId xmlns:p14="http://schemas.microsoft.com/office/powerpoint/2010/main" val="3273645760"/>
              </p:ext>
            </p:extLst>
          </p:nvPr>
        </p:nvGraphicFramePr>
        <p:xfrm>
          <a:off x="1007904" y="1014984"/>
          <a:ext cx="10815287" cy="4416542"/>
        </p:xfrm>
        <a:graphic>
          <a:graphicData uri="http://schemas.openxmlformats.org/drawingml/2006/table">
            <a:tbl>
              <a:tblPr firstRow="1" firstCol="1" bandRow="1">
                <a:tableStyleId>{5C22544A-7EE6-4342-B048-85BDC9FD1C3A}</a:tableStyleId>
              </a:tblPr>
              <a:tblGrid>
                <a:gridCol w="2187243">
                  <a:extLst>
                    <a:ext uri="{9D8B030D-6E8A-4147-A177-3AD203B41FA5}">
                      <a16:colId xmlns:a16="http://schemas.microsoft.com/office/drawing/2014/main" val="3937510462"/>
                    </a:ext>
                  </a:extLst>
                </a:gridCol>
                <a:gridCol w="1056171">
                  <a:extLst>
                    <a:ext uri="{9D8B030D-6E8A-4147-A177-3AD203B41FA5}">
                      <a16:colId xmlns:a16="http://schemas.microsoft.com/office/drawing/2014/main" val="3021367919"/>
                    </a:ext>
                  </a:extLst>
                </a:gridCol>
                <a:gridCol w="2087631">
                  <a:extLst>
                    <a:ext uri="{9D8B030D-6E8A-4147-A177-3AD203B41FA5}">
                      <a16:colId xmlns:a16="http://schemas.microsoft.com/office/drawing/2014/main" val="2409584413"/>
                    </a:ext>
                  </a:extLst>
                </a:gridCol>
                <a:gridCol w="1926289">
                  <a:extLst>
                    <a:ext uri="{9D8B030D-6E8A-4147-A177-3AD203B41FA5}">
                      <a16:colId xmlns:a16="http://schemas.microsoft.com/office/drawing/2014/main" val="3204830562"/>
                    </a:ext>
                  </a:extLst>
                </a:gridCol>
                <a:gridCol w="1718649">
                  <a:extLst>
                    <a:ext uri="{9D8B030D-6E8A-4147-A177-3AD203B41FA5}">
                      <a16:colId xmlns:a16="http://schemas.microsoft.com/office/drawing/2014/main" val="3580620190"/>
                    </a:ext>
                  </a:extLst>
                </a:gridCol>
                <a:gridCol w="1839304">
                  <a:extLst>
                    <a:ext uri="{9D8B030D-6E8A-4147-A177-3AD203B41FA5}">
                      <a16:colId xmlns:a16="http://schemas.microsoft.com/office/drawing/2014/main" val="1226313400"/>
                    </a:ext>
                  </a:extLst>
                </a:gridCol>
              </a:tblGrid>
              <a:tr h="1011490">
                <a:tc>
                  <a:txBody>
                    <a:bodyPr/>
                    <a:lstStyle/>
                    <a:p>
                      <a:pPr marL="0" marR="0" algn="ctr">
                        <a:lnSpc>
                          <a:spcPct val="107000"/>
                        </a:lnSpc>
                        <a:spcBef>
                          <a:spcPts val="0"/>
                        </a:spcBef>
                        <a:spcAft>
                          <a:spcPts val="0"/>
                        </a:spcAft>
                      </a:pPr>
                      <a:r>
                        <a:rPr lang="en-US" sz="1100" dirty="0">
                          <a:effectLst/>
                        </a:rPr>
                        <a:t>2014 NEI</a:t>
                      </a:r>
                    </a:p>
                    <a:p>
                      <a:pPr marL="0" marR="0" algn="ctr">
                        <a:lnSpc>
                          <a:spcPct val="107000"/>
                        </a:lnSpc>
                        <a:spcBef>
                          <a:spcPts val="0"/>
                        </a:spcBef>
                        <a:spcAft>
                          <a:spcPts val="0"/>
                        </a:spcAft>
                      </a:pPr>
                      <a:r>
                        <a:rPr lang="en-US" sz="1100" dirty="0">
                          <a:effectLst/>
                        </a:rPr>
                        <a:t>County NOx Emissions (Tons)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County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 </a:t>
                      </a:r>
                    </a:p>
                    <a:p>
                      <a:pPr marL="0" marR="0" algn="ctr">
                        <a:lnSpc>
                          <a:spcPct val="107000"/>
                        </a:lnSpc>
                        <a:spcBef>
                          <a:spcPts val="0"/>
                        </a:spcBef>
                        <a:spcAft>
                          <a:spcPts val="0"/>
                        </a:spcAft>
                      </a:pPr>
                      <a:r>
                        <a:rPr lang="en-US" sz="1100" dirty="0">
                          <a:effectLst/>
                        </a:rPr>
                        <a:t> </a:t>
                      </a:r>
                    </a:p>
                    <a:p>
                      <a:pPr marL="0" marR="0" algn="ctr">
                        <a:lnSpc>
                          <a:spcPct val="107000"/>
                        </a:lnSpc>
                        <a:spcBef>
                          <a:spcPts val="0"/>
                        </a:spcBef>
                        <a:spcAft>
                          <a:spcPts val="0"/>
                        </a:spcAft>
                      </a:pPr>
                      <a:r>
                        <a:rPr lang="en-US" sz="1100" dirty="0">
                          <a:effectLst/>
                        </a:rPr>
                        <a:t>Classification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Mobile NOx Bin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SVI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EJ Final Score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48508310"/>
                  </a:ext>
                </a:extLst>
              </a:tr>
              <a:tr h="243218">
                <a:tc>
                  <a:txBody>
                    <a:bodyPr/>
                    <a:lstStyle/>
                    <a:p>
                      <a:pPr marL="0" marR="0" algn="ctr">
                        <a:lnSpc>
                          <a:spcPct val="107000"/>
                        </a:lnSpc>
                        <a:spcBef>
                          <a:spcPts val="0"/>
                        </a:spcBef>
                        <a:spcAft>
                          <a:spcPts val="0"/>
                        </a:spcAft>
                      </a:pPr>
                      <a:r>
                        <a:rPr lang="en-US" sz="1100" dirty="0">
                          <a:effectLst/>
                        </a:rPr>
                        <a:t>874.2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Alamance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Suburban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52920544"/>
                  </a:ext>
                </a:extLst>
              </a:tr>
              <a:tr h="243218">
                <a:tc>
                  <a:txBody>
                    <a:bodyPr/>
                    <a:lstStyle/>
                    <a:p>
                      <a:pPr marL="0" marR="0" algn="ctr">
                        <a:lnSpc>
                          <a:spcPct val="107000"/>
                        </a:lnSpc>
                        <a:spcBef>
                          <a:spcPts val="0"/>
                        </a:spcBef>
                        <a:spcAft>
                          <a:spcPts val="0"/>
                        </a:spcAft>
                      </a:pPr>
                      <a:r>
                        <a:rPr lang="en-US" sz="1100" dirty="0">
                          <a:effectLst/>
                        </a:rPr>
                        <a:t>132.1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Alexander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Rural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66616051"/>
                  </a:ext>
                </a:extLst>
              </a:tr>
              <a:tr h="243218">
                <a:tc>
                  <a:txBody>
                    <a:bodyPr/>
                    <a:lstStyle/>
                    <a:p>
                      <a:pPr marL="0" marR="0" algn="ctr">
                        <a:lnSpc>
                          <a:spcPct val="107000"/>
                        </a:lnSpc>
                        <a:spcBef>
                          <a:spcPts val="0"/>
                        </a:spcBef>
                        <a:spcAft>
                          <a:spcPts val="0"/>
                        </a:spcAft>
                      </a:pPr>
                      <a:r>
                        <a:rPr lang="en-US" sz="1100" dirty="0">
                          <a:effectLst/>
                        </a:rPr>
                        <a:t>50.5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Alleghany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Rural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08945147"/>
                  </a:ext>
                </a:extLst>
              </a:tr>
              <a:tr h="243218">
                <a:tc>
                  <a:txBody>
                    <a:bodyPr/>
                    <a:lstStyle/>
                    <a:p>
                      <a:pPr marL="0" marR="0" algn="ctr">
                        <a:lnSpc>
                          <a:spcPct val="107000"/>
                        </a:lnSpc>
                        <a:spcBef>
                          <a:spcPts val="0"/>
                        </a:spcBef>
                        <a:spcAft>
                          <a:spcPts val="0"/>
                        </a:spcAft>
                      </a:pPr>
                      <a:r>
                        <a:rPr lang="en-US" sz="1100" dirty="0">
                          <a:effectLst/>
                        </a:rPr>
                        <a:t>157.2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Anson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Rural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5.5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22784607"/>
                  </a:ext>
                </a:extLst>
              </a:tr>
              <a:tr h="243218">
                <a:tc>
                  <a:txBody>
                    <a:bodyPr/>
                    <a:lstStyle/>
                    <a:p>
                      <a:pPr marL="0" marR="0" algn="ctr">
                        <a:lnSpc>
                          <a:spcPct val="107000"/>
                        </a:lnSpc>
                        <a:spcBef>
                          <a:spcPts val="0"/>
                        </a:spcBef>
                        <a:spcAft>
                          <a:spcPts val="0"/>
                        </a:spcAft>
                      </a:pPr>
                      <a:r>
                        <a:rPr lang="en-US" sz="1100" dirty="0">
                          <a:effectLst/>
                        </a:rPr>
                        <a:t>122.8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Ashe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Rural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52462366"/>
                  </a:ext>
                </a:extLst>
              </a:tr>
              <a:tr h="243218">
                <a:tc>
                  <a:txBody>
                    <a:bodyPr/>
                    <a:lstStyle/>
                    <a:p>
                      <a:pPr marL="0" marR="0" algn="ctr">
                        <a:lnSpc>
                          <a:spcPct val="107000"/>
                        </a:lnSpc>
                        <a:spcBef>
                          <a:spcPts val="0"/>
                        </a:spcBef>
                        <a:spcAft>
                          <a:spcPts val="0"/>
                        </a:spcAft>
                      </a:pPr>
                      <a:r>
                        <a:rPr lang="en-US" sz="1100" dirty="0">
                          <a:effectLst/>
                        </a:rPr>
                        <a:t>102.6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Avery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Rural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30772159"/>
                  </a:ext>
                </a:extLst>
              </a:tr>
              <a:tr h="243218">
                <a:tc>
                  <a:txBody>
                    <a:bodyPr/>
                    <a:lstStyle/>
                    <a:p>
                      <a:pPr marL="0" marR="0" algn="ctr">
                        <a:lnSpc>
                          <a:spcPct val="107000"/>
                        </a:lnSpc>
                        <a:spcBef>
                          <a:spcPts val="0"/>
                        </a:spcBef>
                        <a:spcAft>
                          <a:spcPts val="0"/>
                        </a:spcAft>
                      </a:pPr>
                      <a:r>
                        <a:rPr lang="en-US" sz="1100" dirty="0">
                          <a:effectLst/>
                        </a:rPr>
                        <a:t>243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Beaufort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Rural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5.5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13012989"/>
                  </a:ext>
                </a:extLst>
              </a:tr>
              <a:tr h="243218">
                <a:tc>
                  <a:txBody>
                    <a:bodyPr/>
                    <a:lstStyle/>
                    <a:p>
                      <a:pPr marL="0" marR="0" algn="ctr">
                        <a:lnSpc>
                          <a:spcPct val="107000"/>
                        </a:lnSpc>
                        <a:spcBef>
                          <a:spcPts val="0"/>
                        </a:spcBef>
                        <a:spcAft>
                          <a:spcPts val="0"/>
                        </a:spcAft>
                      </a:pPr>
                      <a:r>
                        <a:rPr lang="en-US" sz="1100" dirty="0">
                          <a:effectLst/>
                        </a:rPr>
                        <a:t>143.8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Bertie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Rural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15350889"/>
                  </a:ext>
                </a:extLst>
              </a:tr>
              <a:tr h="243218">
                <a:tc>
                  <a:txBody>
                    <a:bodyPr/>
                    <a:lstStyle/>
                    <a:p>
                      <a:pPr marL="0" marR="0" algn="ctr">
                        <a:lnSpc>
                          <a:spcPct val="107000"/>
                        </a:lnSpc>
                        <a:spcBef>
                          <a:spcPts val="0"/>
                        </a:spcBef>
                        <a:spcAft>
                          <a:spcPts val="0"/>
                        </a:spcAft>
                      </a:pPr>
                      <a:r>
                        <a:rPr lang="en-US" sz="1100" dirty="0">
                          <a:effectLst/>
                        </a:rPr>
                        <a:t>221.5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Bladen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Rural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46034033"/>
                  </a:ext>
                </a:extLst>
              </a:tr>
              <a:tr h="243218">
                <a:tc>
                  <a:txBody>
                    <a:bodyPr/>
                    <a:lstStyle/>
                    <a:p>
                      <a:pPr marL="0" marR="0" algn="ctr">
                        <a:lnSpc>
                          <a:spcPct val="107000"/>
                        </a:lnSpc>
                        <a:spcBef>
                          <a:spcPts val="0"/>
                        </a:spcBef>
                        <a:spcAft>
                          <a:spcPts val="0"/>
                        </a:spcAft>
                      </a:pPr>
                      <a:r>
                        <a:rPr lang="en-US" sz="1100" dirty="0">
                          <a:effectLst/>
                        </a:rPr>
                        <a:t>659.2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Brunswick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Rural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79241579"/>
                  </a:ext>
                </a:extLst>
              </a:tr>
              <a:tr h="243218">
                <a:tc>
                  <a:txBody>
                    <a:bodyPr/>
                    <a:lstStyle/>
                    <a:p>
                      <a:pPr marL="0" marR="0" algn="ctr">
                        <a:lnSpc>
                          <a:spcPct val="107000"/>
                        </a:lnSpc>
                        <a:spcBef>
                          <a:spcPts val="0"/>
                        </a:spcBef>
                        <a:spcAft>
                          <a:spcPts val="0"/>
                        </a:spcAft>
                      </a:pPr>
                      <a:r>
                        <a:rPr lang="en-US" sz="1100" dirty="0">
                          <a:effectLst/>
                        </a:rPr>
                        <a:t>1651.8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Buncombe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Suburban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5.5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62640988"/>
                  </a:ext>
                </a:extLst>
              </a:tr>
              <a:tr h="243218">
                <a:tc>
                  <a:txBody>
                    <a:bodyPr/>
                    <a:lstStyle/>
                    <a:p>
                      <a:pPr marL="0" marR="0" algn="ctr">
                        <a:lnSpc>
                          <a:spcPct val="107000"/>
                        </a:lnSpc>
                        <a:spcBef>
                          <a:spcPts val="0"/>
                        </a:spcBef>
                        <a:spcAft>
                          <a:spcPts val="0"/>
                        </a:spcAft>
                      </a:pPr>
                      <a:r>
                        <a:rPr lang="en-US" sz="1100" dirty="0">
                          <a:effectLst/>
                        </a:rPr>
                        <a:t>524.4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Burke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Rural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46536135"/>
                  </a:ext>
                </a:extLst>
              </a:tr>
              <a:tr h="243218">
                <a:tc>
                  <a:txBody>
                    <a:bodyPr/>
                    <a:lstStyle/>
                    <a:p>
                      <a:pPr marL="0" marR="0" algn="ctr">
                        <a:lnSpc>
                          <a:spcPct val="107000"/>
                        </a:lnSpc>
                        <a:spcBef>
                          <a:spcPts val="0"/>
                        </a:spcBef>
                        <a:spcAft>
                          <a:spcPts val="0"/>
                        </a:spcAft>
                      </a:pPr>
                      <a:r>
                        <a:rPr lang="en-US" sz="1100" dirty="0">
                          <a:effectLst/>
                        </a:rPr>
                        <a:t>1088.2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Cabarrus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Suburban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5.5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63100542"/>
                  </a:ext>
                </a:extLst>
              </a:tr>
              <a:tr h="243218">
                <a:tc>
                  <a:txBody>
                    <a:bodyPr/>
                    <a:lstStyle/>
                    <a:p>
                      <a:pPr marL="0" marR="0" algn="ctr">
                        <a:lnSpc>
                          <a:spcPct val="107000"/>
                        </a:lnSpc>
                        <a:spcBef>
                          <a:spcPts val="0"/>
                        </a:spcBef>
                        <a:spcAft>
                          <a:spcPts val="0"/>
                        </a:spcAft>
                      </a:pPr>
                      <a:r>
                        <a:rPr lang="en-US" sz="1100" dirty="0">
                          <a:effectLst/>
                        </a:rPr>
                        <a:t>318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Caldwell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Rural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25150101"/>
                  </a:ext>
                </a:extLst>
              </a:tr>
            </a:tbl>
          </a:graphicData>
        </a:graphic>
      </p:graphicFrame>
    </p:spTree>
    <p:extLst>
      <p:ext uri="{BB962C8B-B14F-4D97-AF65-F5344CB8AC3E}">
        <p14:creationId xmlns:p14="http://schemas.microsoft.com/office/powerpoint/2010/main" val="37351605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49A26-9DE9-4DA6-A797-675898590592}"/>
              </a:ext>
            </a:extLst>
          </p:cNvPr>
          <p:cNvSpPr>
            <a:spLocks noGrp="1"/>
          </p:cNvSpPr>
          <p:nvPr>
            <p:ph type="title"/>
          </p:nvPr>
        </p:nvSpPr>
        <p:spPr/>
        <p:txBody>
          <a:bodyPr>
            <a:normAutofit/>
          </a:bodyPr>
          <a:lstStyle/>
          <a:p>
            <a:r>
              <a:rPr lang="en-US" b="1" i="0" dirty="0"/>
              <a:t>Co-Benefits (10 points)</a:t>
            </a:r>
            <a:endParaRPr lang="en-US" i="0" dirty="0"/>
          </a:p>
        </p:txBody>
      </p:sp>
      <p:sp>
        <p:nvSpPr>
          <p:cNvPr id="3" name="Content Placeholder 2">
            <a:extLst>
              <a:ext uri="{FF2B5EF4-FFF2-40B4-BE49-F238E27FC236}">
                <a16:creationId xmlns:a16="http://schemas.microsoft.com/office/drawing/2014/main" id="{EA1852EA-AA2A-4EB2-99FB-A7AA0C53019D}"/>
              </a:ext>
            </a:extLst>
          </p:cNvPr>
          <p:cNvSpPr>
            <a:spLocks noGrp="1"/>
          </p:cNvSpPr>
          <p:nvPr>
            <p:ph idx="1"/>
          </p:nvPr>
        </p:nvSpPr>
        <p:spPr>
          <a:xfrm>
            <a:off x="685800" y="1408176"/>
            <a:ext cx="10823448" cy="4530660"/>
          </a:xfrm>
        </p:spPr>
        <p:txBody>
          <a:bodyPr>
            <a:normAutofit/>
          </a:bodyPr>
          <a:lstStyle/>
          <a:p>
            <a:pPr marL="0" indent="0">
              <a:buNone/>
            </a:pPr>
            <a:r>
              <a:rPr lang="en-US" b="1" dirty="0">
                <a:solidFill>
                  <a:schemeClr val="tx1"/>
                </a:solidFill>
              </a:rPr>
              <a:t>These include additional emissions reductions benefits (co-benefits) for other air pollutants (PM 2.5, CO, VOC and GHG). </a:t>
            </a:r>
          </a:p>
          <a:p>
            <a:pPr marL="0" indent="0">
              <a:buNone/>
            </a:pPr>
            <a:endParaRPr lang="en-US" b="1" dirty="0">
              <a:solidFill>
                <a:schemeClr val="tx1"/>
              </a:solidFill>
            </a:endParaRPr>
          </a:p>
          <a:p>
            <a:pPr marL="0" indent="0">
              <a:buNone/>
            </a:pPr>
            <a:r>
              <a:rPr lang="en-US" b="1" dirty="0">
                <a:solidFill>
                  <a:schemeClr val="tx1"/>
                </a:solidFill>
              </a:rPr>
              <a:t>NCDEQ developed a sample matrix (included in the RFP) of expected co-benefit emission reductions (as determined by model year of vehicle replaced and vehicle type) for various types of eligible mitigation projects using the </a:t>
            </a:r>
            <a:r>
              <a:rPr lang="fr-FR" b="1" dirty="0">
                <a:solidFill>
                  <a:schemeClr val="tx1"/>
                </a:solidFill>
              </a:rPr>
              <a:t>USEPA Diesel Emissions Quantifier and </a:t>
            </a:r>
            <a:r>
              <a:rPr lang="en-US" b="1" dirty="0">
                <a:solidFill>
                  <a:schemeClr val="tx1"/>
                </a:solidFill>
              </a:rPr>
              <a:t>Argonne National Laboratory Greenhouse gases, Regulated Emissions, and Energy use in Transportation (GREET) tools. </a:t>
            </a:r>
          </a:p>
          <a:p>
            <a:pPr marL="0" indent="0">
              <a:buNone/>
            </a:pPr>
            <a:endParaRPr lang="en-US" b="1" dirty="0">
              <a:solidFill>
                <a:schemeClr val="tx1"/>
              </a:solidFill>
            </a:endParaRPr>
          </a:p>
          <a:p>
            <a:pPr marL="0" indent="0">
              <a:buNone/>
            </a:pPr>
            <a:r>
              <a:rPr lang="en-US" b="1" dirty="0">
                <a:solidFill>
                  <a:schemeClr val="tx1"/>
                </a:solidFill>
              </a:rPr>
              <a:t>NCDEQ staff will determine the actual co-benefit point totals based on the project-specific information provided in each application and the project-specific output values from the USEPA Diesel Emission Quantifier and GREET tools on a per vehicle basis.</a:t>
            </a:r>
          </a:p>
        </p:txBody>
      </p:sp>
      <p:sp>
        <p:nvSpPr>
          <p:cNvPr id="4" name="Slide Number Placeholder 3">
            <a:extLst>
              <a:ext uri="{FF2B5EF4-FFF2-40B4-BE49-F238E27FC236}">
                <a16:creationId xmlns:a16="http://schemas.microsoft.com/office/drawing/2014/main" id="{DB8CF076-4DA6-47AD-B5AF-1EE376C9B681}"/>
              </a:ext>
            </a:extLst>
          </p:cNvPr>
          <p:cNvSpPr>
            <a:spLocks noGrp="1"/>
          </p:cNvSpPr>
          <p:nvPr>
            <p:ph type="sldNum" sz="quarter" idx="12"/>
          </p:nvPr>
        </p:nvSpPr>
        <p:spPr/>
        <p:txBody>
          <a:bodyPr/>
          <a:lstStyle/>
          <a:p>
            <a:fld id="{11F27F3A-B3E9-41ED-AF8F-A365F10BB65F}" type="slidenum">
              <a:rPr lang="en-US" smtClean="0"/>
              <a:pPr/>
              <a:t>25</a:t>
            </a:fld>
            <a:endParaRPr lang="en-US" dirty="0"/>
          </a:p>
        </p:txBody>
      </p:sp>
    </p:spTree>
    <p:extLst>
      <p:ext uri="{BB962C8B-B14F-4D97-AF65-F5344CB8AC3E}">
        <p14:creationId xmlns:p14="http://schemas.microsoft.com/office/powerpoint/2010/main" val="13425796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0"/>
            <a:ext cx="10515600" cy="1061245"/>
          </a:xfrm>
        </p:spPr>
        <p:txBody>
          <a:bodyPr/>
          <a:lstStyle/>
          <a:p>
            <a:r>
              <a:rPr lang="en-US" b="1" i="0" dirty="0"/>
              <a:t>Sample of Co-Benefits Scoring</a:t>
            </a:r>
            <a:endParaRPr lang="en-US" dirty="0"/>
          </a:p>
        </p:txBody>
      </p:sp>
      <p:sp>
        <p:nvSpPr>
          <p:cNvPr id="2" name="Slide Number Placeholder 1"/>
          <p:cNvSpPr>
            <a:spLocks noGrp="1"/>
          </p:cNvSpPr>
          <p:nvPr>
            <p:ph type="sldNum" sz="quarter" idx="12"/>
          </p:nvPr>
        </p:nvSpPr>
        <p:spPr/>
        <p:txBody>
          <a:bodyPr/>
          <a:lstStyle/>
          <a:p>
            <a:fld id="{11F27F3A-B3E9-41ED-AF8F-A365F10BB65F}" type="slidenum">
              <a:rPr lang="en-US" smtClean="0"/>
              <a:pPr/>
              <a:t>26</a:t>
            </a:fld>
            <a:endParaRPr lang="en-US" dirty="0"/>
          </a:p>
        </p:txBody>
      </p:sp>
      <p:sp>
        <p:nvSpPr>
          <p:cNvPr id="7"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graphicFrame>
        <p:nvGraphicFramePr>
          <p:cNvPr id="4" name="Table 3"/>
          <p:cNvGraphicFramePr>
            <a:graphicFrameLocks noGrp="1"/>
          </p:cNvGraphicFramePr>
          <p:nvPr>
            <p:extLst>
              <p:ext uri="{D42A27DB-BD31-4B8C-83A1-F6EECF244321}">
                <p14:modId xmlns:p14="http://schemas.microsoft.com/office/powerpoint/2010/main" val="2806196729"/>
              </p:ext>
            </p:extLst>
          </p:nvPr>
        </p:nvGraphicFramePr>
        <p:xfrm>
          <a:off x="838200" y="1437809"/>
          <a:ext cx="10515600" cy="3960667"/>
        </p:xfrm>
        <a:graphic>
          <a:graphicData uri="http://schemas.openxmlformats.org/drawingml/2006/table">
            <a:tbl>
              <a:tblPr firstRow="1" firstCol="1" bandRow="1">
                <a:tableStyleId>{5C22544A-7EE6-4342-B048-85BDC9FD1C3A}</a:tableStyleId>
              </a:tblPr>
              <a:tblGrid>
                <a:gridCol w="3522726">
                  <a:extLst>
                    <a:ext uri="{9D8B030D-6E8A-4147-A177-3AD203B41FA5}">
                      <a16:colId xmlns:a16="http://schemas.microsoft.com/office/drawing/2014/main" val="699876163"/>
                    </a:ext>
                  </a:extLst>
                </a:gridCol>
                <a:gridCol w="874898">
                  <a:extLst>
                    <a:ext uri="{9D8B030D-6E8A-4147-A177-3AD203B41FA5}">
                      <a16:colId xmlns:a16="http://schemas.microsoft.com/office/drawing/2014/main" val="3601781525"/>
                    </a:ext>
                  </a:extLst>
                </a:gridCol>
                <a:gridCol w="1547896">
                  <a:extLst>
                    <a:ext uri="{9D8B030D-6E8A-4147-A177-3AD203B41FA5}">
                      <a16:colId xmlns:a16="http://schemas.microsoft.com/office/drawing/2014/main" val="468822732"/>
                    </a:ext>
                  </a:extLst>
                </a:gridCol>
                <a:gridCol w="1066282">
                  <a:extLst>
                    <a:ext uri="{9D8B030D-6E8A-4147-A177-3AD203B41FA5}">
                      <a16:colId xmlns:a16="http://schemas.microsoft.com/office/drawing/2014/main" val="2416998864"/>
                    </a:ext>
                  </a:extLst>
                </a:gridCol>
                <a:gridCol w="1135685">
                  <a:extLst>
                    <a:ext uri="{9D8B030D-6E8A-4147-A177-3AD203B41FA5}">
                      <a16:colId xmlns:a16="http://schemas.microsoft.com/office/drawing/2014/main" val="220004719"/>
                    </a:ext>
                  </a:extLst>
                </a:gridCol>
                <a:gridCol w="1066282">
                  <a:extLst>
                    <a:ext uri="{9D8B030D-6E8A-4147-A177-3AD203B41FA5}">
                      <a16:colId xmlns:a16="http://schemas.microsoft.com/office/drawing/2014/main" val="2149130450"/>
                    </a:ext>
                  </a:extLst>
                </a:gridCol>
                <a:gridCol w="1301831">
                  <a:extLst>
                    <a:ext uri="{9D8B030D-6E8A-4147-A177-3AD203B41FA5}">
                      <a16:colId xmlns:a16="http://schemas.microsoft.com/office/drawing/2014/main" val="1244149981"/>
                    </a:ext>
                  </a:extLst>
                </a:gridCol>
              </a:tblGrid>
              <a:tr h="680157">
                <a:tc>
                  <a:txBody>
                    <a:bodyPr/>
                    <a:lstStyle/>
                    <a:p>
                      <a:pPr marL="0" marR="0" algn="ctr">
                        <a:lnSpc>
                          <a:spcPct val="107000"/>
                        </a:lnSpc>
                        <a:spcBef>
                          <a:spcPts val="0"/>
                        </a:spcBef>
                        <a:spcAft>
                          <a:spcPts val="0"/>
                        </a:spcAft>
                      </a:pPr>
                      <a:r>
                        <a:rPr lang="en-US" sz="1100" dirty="0">
                          <a:effectLst/>
                        </a:rPr>
                        <a:t>Upgrade Type</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Diesel</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Compressed Natural Gas</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Liquid Natural Gas</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Liquid Propane Gas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Electric Vehicle</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Hydrogen Fuel Cell</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06927742"/>
                  </a:ext>
                </a:extLst>
              </a:tr>
              <a:tr h="328051">
                <a:tc>
                  <a:txBody>
                    <a:bodyPr/>
                    <a:lstStyle/>
                    <a:p>
                      <a:pPr marL="0" marR="0">
                        <a:lnSpc>
                          <a:spcPct val="107000"/>
                        </a:lnSpc>
                        <a:spcBef>
                          <a:spcPts val="0"/>
                        </a:spcBef>
                        <a:spcAft>
                          <a:spcPts val="0"/>
                        </a:spcAft>
                      </a:pPr>
                      <a:r>
                        <a:rPr lang="en-US" sz="1100" dirty="0">
                          <a:effectLst/>
                        </a:rPr>
                        <a:t>School Bus (1992)</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7.5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7.5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7.5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7.5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8.5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8.5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53851483"/>
                  </a:ext>
                </a:extLst>
              </a:tr>
              <a:tr h="328051">
                <a:tc>
                  <a:txBody>
                    <a:bodyPr/>
                    <a:lstStyle/>
                    <a:p>
                      <a:pPr marL="0" marR="0">
                        <a:lnSpc>
                          <a:spcPct val="107000"/>
                        </a:lnSpc>
                        <a:spcBef>
                          <a:spcPts val="0"/>
                        </a:spcBef>
                        <a:spcAft>
                          <a:spcPts val="0"/>
                        </a:spcAft>
                      </a:pPr>
                      <a:r>
                        <a:rPr lang="en-US" sz="1100" dirty="0">
                          <a:effectLst/>
                        </a:rPr>
                        <a:t>School Bus (2009)</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8.5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8.5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61907521"/>
                  </a:ext>
                </a:extLst>
              </a:tr>
              <a:tr h="328051">
                <a:tc>
                  <a:txBody>
                    <a:bodyPr/>
                    <a:lstStyle/>
                    <a:p>
                      <a:pPr marL="0" marR="0">
                        <a:lnSpc>
                          <a:spcPct val="107000"/>
                        </a:lnSpc>
                        <a:spcBef>
                          <a:spcPts val="0"/>
                        </a:spcBef>
                        <a:spcAft>
                          <a:spcPts val="0"/>
                        </a:spcAft>
                      </a:pPr>
                      <a:r>
                        <a:rPr lang="en-US" sz="1100" dirty="0">
                          <a:effectLst/>
                        </a:rPr>
                        <a:t>Transit Bus (1992)</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7.5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7.5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7.5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7.5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8.5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8.0</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69326040"/>
                  </a:ext>
                </a:extLst>
              </a:tr>
              <a:tr h="328051">
                <a:tc>
                  <a:txBody>
                    <a:bodyPr/>
                    <a:lstStyle/>
                    <a:p>
                      <a:pPr marL="0" marR="0">
                        <a:lnSpc>
                          <a:spcPct val="107000"/>
                        </a:lnSpc>
                        <a:spcBef>
                          <a:spcPts val="0"/>
                        </a:spcBef>
                        <a:spcAft>
                          <a:spcPts val="0"/>
                        </a:spcAft>
                      </a:pPr>
                      <a:r>
                        <a:rPr lang="en-US" sz="1100" dirty="0">
                          <a:effectLst/>
                        </a:rPr>
                        <a:t>Transit Bus (2009)</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5.0</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5.0</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5.0</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5.0</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8.5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8.0</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27060766"/>
                  </a:ext>
                </a:extLst>
              </a:tr>
              <a:tr h="328051">
                <a:tc>
                  <a:txBody>
                    <a:bodyPr/>
                    <a:lstStyle/>
                    <a:p>
                      <a:pPr marL="0" marR="0">
                        <a:lnSpc>
                          <a:spcPct val="107000"/>
                        </a:lnSpc>
                        <a:spcBef>
                          <a:spcPts val="0"/>
                        </a:spcBef>
                        <a:spcAft>
                          <a:spcPts val="0"/>
                        </a:spcAft>
                      </a:pPr>
                      <a:r>
                        <a:rPr lang="en-US" sz="1100" dirty="0">
                          <a:effectLst/>
                        </a:rPr>
                        <a:t>Class Local Freight 4-5 (1992)</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7.5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7.5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7.5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7.5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8.5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8.0</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44248500"/>
                  </a:ext>
                </a:extLst>
              </a:tr>
              <a:tr h="328051">
                <a:tc>
                  <a:txBody>
                    <a:bodyPr/>
                    <a:lstStyle/>
                    <a:p>
                      <a:pPr marL="0" marR="0">
                        <a:lnSpc>
                          <a:spcPct val="107000"/>
                        </a:lnSpc>
                        <a:spcBef>
                          <a:spcPts val="0"/>
                        </a:spcBef>
                        <a:spcAft>
                          <a:spcPts val="0"/>
                        </a:spcAft>
                      </a:pPr>
                      <a:r>
                        <a:rPr lang="en-US" sz="1100" dirty="0">
                          <a:effectLst/>
                        </a:rPr>
                        <a:t>Class Local Freight 4-5 (2009)</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8.5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8.0</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09850461"/>
                  </a:ext>
                </a:extLst>
              </a:tr>
              <a:tr h="328051">
                <a:tc>
                  <a:txBody>
                    <a:bodyPr/>
                    <a:lstStyle/>
                    <a:p>
                      <a:pPr marL="0" marR="0">
                        <a:lnSpc>
                          <a:spcPct val="107000"/>
                        </a:lnSpc>
                        <a:spcBef>
                          <a:spcPts val="0"/>
                        </a:spcBef>
                        <a:spcAft>
                          <a:spcPts val="0"/>
                        </a:spcAft>
                      </a:pPr>
                      <a:r>
                        <a:rPr lang="en-US" sz="1100" dirty="0">
                          <a:effectLst/>
                        </a:rPr>
                        <a:t>Class Local Freight 6-7 (1992)</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7.5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7.5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7.5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7.5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8.5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8.0</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69056977"/>
                  </a:ext>
                </a:extLst>
              </a:tr>
              <a:tr h="328051">
                <a:tc>
                  <a:txBody>
                    <a:bodyPr/>
                    <a:lstStyle/>
                    <a:p>
                      <a:pPr marL="0" marR="0">
                        <a:lnSpc>
                          <a:spcPct val="107000"/>
                        </a:lnSpc>
                        <a:spcBef>
                          <a:spcPts val="0"/>
                        </a:spcBef>
                        <a:spcAft>
                          <a:spcPts val="0"/>
                        </a:spcAft>
                      </a:pPr>
                      <a:r>
                        <a:rPr lang="en-US" sz="1100" dirty="0">
                          <a:effectLst/>
                        </a:rPr>
                        <a:t>Class Local Freight 6-7 (2009)</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8.5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8.0</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09159838"/>
                  </a:ext>
                </a:extLst>
              </a:tr>
              <a:tr h="328051">
                <a:tc>
                  <a:txBody>
                    <a:bodyPr/>
                    <a:lstStyle/>
                    <a:p>
                      <a:pPr marL="0" marR="0">
                        <a:lnSpc>
                          <a:spcPct val="107000"/>
                        </a:lnSpc>
                        <a:spcBef>
                          <a:spcPts val="0"/>
                        </a:spcBef>
                        <a:spcAft>
                          <a:spcPts val="0"/>
                        </a:spcAft>
                      </a:pPr>
                      <a:r>
                        <a:rPr lang="en-US" sz="1100" dirty="0">
                          <a:effectLst/>
                        </a:rPr>
                        <a:t>Class Local Freight 8 (1992)</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7.5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7.5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7.5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7.5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8.5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8.0</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36924578"/>
                  </a:ext>
                </a:extLst>
              </a:tr>
              <a:tr h="328051">
                <a:tc>
                  <a:txBody>
                    <a:bodyPr/>
                    <a:lstStyle/>
                    <a:p>
                      <a:pPr marL="0" marR="0">
                        <a:lnSpc>
                          <a:spcPct val="107000"/>
                        </a:lnSpc>
                        <a:spcBef>
                          <a:spcPts val="0"/>
                        </a:spcBef>
                        <a:spcAft>
                          <a:spcPts val="0"/>
                        </a:spcAft>
                      </a:pPr>
                      <a:r>
                        <a:rPr lang="en-US" sz="1100" dirty="0">
                          <a:effectLst/>
                        </a:rPr>
                        <a:t>Class Local Freight 8 (2009)</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8.5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8.0</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03557732"/>
                  </a:ext>
                </a:extLst>
              </a:tr>
            </a:tbl>
          </a:graphicData>
        </a:graphic>
      </p:graphicFrame>
    </p:spTree>
    <p:extLst>
      <p:ext uri="{BB962C8B-B14F-4D97-AF65-F5344CB8AC3E}">
        <p14:creationId xmlns:p14="http://schemas.microsoft.com/office/powerpoint/2010/main" val="2818132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49A26-9DE9-4DA6-A797-675898590592}"/>
              </a:ext>
            </a:extLst>
          </p:cNvPr>
          <p:cNvSpPr>
            <a:spLocks noGrp="1"/>
          </p:cNvSpPr>
          <p:nvPr>
            <p:ph type="title"/>
          </p:nvPr>
        </p:nvSpPr>
        <p:spPr/>
        <p:txBody>
          <a:bodyPr>
            <a:normAutofit/>
          </a:bodyPr>
          <a:lstStyle/>
          <a:p>
            <a:r>
              <a:rPr lang="en-US" b="1" i="0" dirty="0"/>
              <a:t>Other Criteria: Yes/No</a:t>
            </a:r>
            <a:endParaRPr lang="en-US" i="0" dirty="0"/>
          </a:p>
        </p:txBody>
      </p:sp>
      <p:sp>
        <p:nvSpPr>
          <p:cNvPr id="3" name="Content Placeholder 2">
            <a:extLst>
              <a:ext uri="{FF2B5EF4-FFF2-40B4-BE49-F238E27FC236}">
                <a16:creationId xmlns:a16="http://schemas.microsoft.com/office/drawing/2014/main" id="{EA1852EA-AA2A-4EB2-99FB-A7AA0C53019D}"/>
              </a:ext>
            </a:extLst>
          </p:cNvPr>
          <p:cNvSpPr>
            <a:spLocks noGrp="1"/>
          </p:cNvSpPr>
          <p:nvPr>
            <p:ph idx="1"/>
          </p:nvPr>
        </p:nvSpPr>
        <p:spPr>
          <a:xfrm>
            <a:off x="685800" y="1408176"/>
            <a:ext cx="10823448" cy="4530660"/>
          </a:xfrm>
        </p:spPr>
        <p:txBody>
          <a:bodyPr>
            <a:normAutofit/>
          </a:bodyPr>
          <a:lstStyle/>
          <a:p>
            <a:pPr marL="0" indent="0">
              <a:buNone/>
            </a:pPr>
            <a:r>
              <a:rPr lang="en-US" b="1" dirty="0">
                <a:solidFill>
                  <a:schemeClr val="tx1"/>
                </a:solidFill>
              </a:rPr>
              <a:t>To be considered for funding, projects MUST show evidence of meeting at</a:t>
            </a:r>
          </a:p>
          <a:p>
            <a:pPr marL="0" indent="0">
              <a:buNone/>
            </a:pPr>
            <a:r>
              <a:rPr lang="en-US" b="1" dirty="0">
                <a:solidFill>
                  <a:schemeClr val="tx1"/>
                </a:solidFill>
              </a:rPr>
              <a:t>least two out of three of the following threshold criteria:</a:t>
            </a:r>
          </a:p>
          <a:p>
            <a:pPr marL="0" indent="0">
              <a:buNone/>
            </a:pPr>
            <a:endParaRPr lang="en-US" b="1" dirty="0">
              <a:solidFill>
                <a:schemeClr val="tx1"/>
              </a:solidFill>
            </a:endParaRPr>
          </a:p>
          <a:p>
            <a:pPr marL="457200" lvl="1" indent="0">
              <a:buNone/>
            </a:pPr>
            <a:r>
              <a:rPr lang="en-US" b="1" dirty="0">
                <a:solidFill>
                  <a:schemeClr val="tx1"/>
                </a:solidFill>
              </a:rPr>
              <a:t>• Sustainability: Longevity of funded equipment. Minimum of five years.</a:t>
            </a:r>
          </a:p>
          <a:p>
            <a:pPr marL="457200" lvl="1" indent="0">
              <a:buNone/>
            </a:pPr>
            <a:endParaRPr lang="en-US" b="1" dirty="0">
              <a:solidFill>
                <a:schemeClr val="tx1"/>
              </a:solidFill>
            </a:endParaRPr>
          </a:p>
          <a:p>
            <a:pPr marL="457200" lvl="1" indent="0">
              <a:buNone/>
            </a:pPr>
            <a:r>
              <a:rPr lang="en-US" b="1" dirty="0">
                <a:solidFill>
                  <a:schemeClr val="tx1"/>
                </a:solidFill>
              </a:rPr>
              <a:t>• Timeliness: Ability to complete project within two years of award.</a:t>
            </a:r>
          </a:p>
          <a:p>
            <a:pPr marL="457200" lvl="1" indent="0">
              <a:buNone/>
            </a:pPr>
            <a:endParaRPr lang="en-US" b="1" dirty="0">
              <a:solidFill>
                <a:schemeClr val="tx1"/>
              </a:solidFill>
            </a:endParaRPr>
          </a:p>
          <a:p>
            <a:pPr marL="457200" lvl="1" indent="0">
              <a:buNone/>
            </a:pPr>
            <a:r>
              <a:rPr lang="en-US" b="1" dirty="0">
                <a:solidFill>
                  <a:schemeClr val="tx1"/>
                </a:solidFill>
              </a:rPr>
              <a:t>• Useful Life of Vehicle to be Replaced: Vehicle should have at least three</a:t>
            </a:r>
          </a:p>
          <a:p>
            <a:pPr marL="457200" lvl="1" indent="0">
              <a:buNone/>
            </a:pPr>
            <a:r>
              <a:rPr lang="en-US" b="1" dirty="0">
                <a:solidFill>
                  <a:schemeClr val="tx1"/>
                </a:solidFill>
              </a:rPr>
              <a:t>   years of useful life remaining.</a:t>
            </a:r>
          </a:p>
        </p:txBody>
      </p:sp>
      <p:sp>
        <p:nvSpPr>
          <p:cNvPr id="4" name="Slide Number Placeholder 3">
            <a:extLst>
              <a:ext uri="{FF2B5EF4-FFF2-40B4-BE49-F238E27FC236}">
                <a16:creationId xmlns:a16="http://schemas.microsoft.com/office/drawing/2014/main" id="{DB8CF076-4DA6-47AD-B5AF-1EE376C9B681}"/>
              </a:ext>
            </a:extLst>
          </p:cNvPr>
          <p:cNvSpPr>
            <a:spLocks noGrp="1"/>
          </p:cNvSpPr>
          <p:nvPr>
            <p:ph type="sldNum" sz="quarter" idx="12"/>
          </p:nvPr>
        </p:nvSpPr>
        <p:spPr/>
        <p:txBody>
          <a:bodyPr/>
          <a:lstStyle/>
          <a:p>
            <a:fld id="{11F27F3A-B3E9-41ED-AF8F-A365F10BB65F}" type="slidenum">
              <a:rPr lang="en-US" smtClean="0"/>
              <a:pPr/>
              <a:t>27</a:t>
            </a:fld>
            <a:endParaRPr lang="en-US" dirty="0"/>
          </a:p>
        </p:txBody>
      </p:sp>
    </p:spTree>
    <p:extLst>
      <p:ext uri="{BB962C8B-B14F-4D97-AF65-F5344CB8AC3E}">
        <p14:creationId xmlns:p14="http://schemas.microsoft.com/office/powerpoint/2010/main" val="1589278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Project Scoring Criteria</a:t>
            </a:r>
            <a:endParaRPr lang="en-US"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622338420"/>
              </p:ext>
            </p:extLst>
          </p:nvPr>
        </p:nvGraphicFramePr>
        <p:xfrm>
          <a:off x="838200" y="1228725"/>
          <a:ext cx="10515600" cy="2595880"/>
        </p:xfrm>
        <a:graphic>
          <a:graphicData uri="http://schemas.openxmlformats.org/drawingml/2006/table">
            <a:tbl>
              <a:tblPr bandRow="1">
                <a:tableStyleId>{5C22544A-7EE6-4342-B048-85BDC9FD1C3A}</a:tableStyleId>
              </a:tblPr>
              <a:tblGrid>
                <a:gridCol w="5257800">
                  <a:extLst>
                    <a:ext uri="{9D8B030D-6E8A-4147-A177-3AD203B41FA5}">
                      <a16:colId xmlns:a16="http://schemas.microsoft.com/office/drawing/2014/main" val="3666000239"/>
                    </a:ext>
                  </a:extLst>
                </a:gridCol>
                <a:gridCol w="5257800">
                  <a:extLst>
                    <a:ext uri="{9D8B030D-6E8A-4147-A177-3AD203B41FA5}">
                      <a16:colId xmlns:a16="http://schemas.microsoft.com/office/drawing/2014/main" val="1202980028"/>
                    </a:ext>
                  </a:extLst>
                </a:gridCol>
              </a:tblGrid>
              <a:tr h="370840">
                <a:tc>
                  <a:txBody>
                    <a:bodyPr/>
                    <a:lstStyle/>
                    <a:p>
                      <a:r>
                        <a:rPr lang="en-US" dirty="0" smtClean="0"/>
                        <a:t>Cost Effectiveness</a:t>
                      </a:r>
                      <a:endParaRPr lang="en-US" dirty="0"/>
                    </a:p>
                  </a:txBody>
                  <a:tcPr/>
                </a:tc>
                <a:tc>
                  <a:txBody>
                    <a:bodyPr/>
                    <a:lstStyle/>
                    <a:p>
                      <a:r>
                        <a:rPr lang="en-US" dirty="0" smtClean="0"/>
                        <a:t>30</a:t>
                      </a:r>
                      <a:endParaRPr lang="en-US" dirty="0"/>
                    </a:p>
                  </a:txBody>
                  <a:tcPr/>
                </a:tc>
                <a:extLst>
                  <a:ext uri="{0D108BD9-81ED-4DB2-BD59-A6C34878D82A}">
                    <a16:rowId xmlns:a16="http://schemas.microsoft.com/office/drawing/2014/main" val="1583440124"/>
                  </a:ext>
                </a:extLst>
              </a:tr>
              <a:tr h="370840">
                <a:tc>
                  <a:txBody>
                    <a:bodyPr/>
                    <a:lstStyle/>
                    <a:p>
                      <a:r>
                        <a:rPr lang="en-US" dirty="0" smtClean="0"/>
                        <a:t>NOx</a:t>
                      </a:r>
                      <a:r>
                        <a:rPr lang="en-US" baseline="0" dirty="0" smtClean="0"/>
                        <a:t> Emissions Reductions</a:t>
                      </a:r>
                      <a:endParaRPr lang="en-US" dirty="0"/>
                    </a:p>
                  </a:txBody>
                  <a:tcPr/>
                </a:tc>
                <a:tc>
                  <a:txBody>
                    <a:bodyPr/>
                    <a:lstStyle/>
                    <a:p>
                      <a:r>
                        <a:rPr lang="en-US" dirty="0" smtClean="0"/>
                        <a:t>30</a:t>
                      </a:r>
                      <a:endParaRPr lang="en-US" dirty="0"/>
                    </a:p>
                  </a:txBody>
                  <a:tcPr/>
                </a:tc>
                <a:extLst>
                  <a:ext uri="{0D108BD9-81ED-4DB2-BD59-A6C34878D82A}">
                    <a16:rowId xmlns:a16="http://schemas.microsoft.com/office/drawing/2014/main" val="2566678025"/>
                  </a:ext>
                </a:extLst>
              </a:tr>
              <a:tr h="370840">
                <a:tc>
                  <a:txBody>
                    <a:bodyPr/>
                    <a:lstStyle/>
                    <a:p>
                      <a:r>
                        <a:rPr lang="en-US" dirty="0" smtClean="0"/>
                        <a:t>Location of Project</a:t>
                      </a:r>
                      <a:endParaRPr lang="en-US" dirty="0"/>
                    </a:p>
                  </a:txBody>
                  <a:tcPr/>
                </a:tc>
                <a:tc>
                  <a:txBody>
                    <a:bodyPr/>
                    <a:lstStyle/>
                    <a:p>
                      <a:r>
                        <a:rPr lang="en-US" dirty="0" smtClean="0"/>
                        <a:t>20</a:t>
                      </a:r>
                      <a:endParaRPr lang="en-US" dirty="0"/>
                    </a:p>
                  </a:txBody>
                  <a:tcPr/>
                </a:tc>
                <a:extLst>
                  <a:ext uri="{0D108BD9-81ED-4DB2-BD59-A6C34878D82A}">
                    <a16:rowId xmlns:a16="http://schemas.microsoft.com/office/drawing/2014/main" val="4002733155"/>
                  </a:ext>
                </a:extLst>
              </a:tr>
              <a:tr h="370840">
                <a:tc>
                  <a:txBody>
                    <a:bodyPr/>
                    <a:lstStyle/>
                    <a:p>
                      <a:r>
                        <a:rPr lang="en-US" dirty="0" smtClean="0"/>
                        <a:t>Environmental</a:t>
                      </a:r>
                      <a:r>
                        <a:rPr lang="en-US" baseline="0" dirty="0" smtClean="0"/>
                        <a:t> Justice</a:t>
                      </a:r>
                      <a:endParaRPr lang="en-US" dirty="0"/>
                    </a:p>
                  </a:txBody>
                  <a:tcPr/>
                </a:tc>
                <a:tc>
                  <a:txBody>
                    <a:bodyPr/>
                    <a:lstStyle/>
                    <a:p>
                      <a:r>
                        <a:rPr lang="en-US" dirty="0" smtClean="0"/>
                        <a:t>10</a:t>
                      </a:r>
                      <a:endParaRPr lang="en-US" dirty="0"/>
                    </a:p>
                  </a:txBody>
                  <a:tcPr/>
                </a:tc>
                <a:extLst>
                  <a:ext uri="{0D108BD9-81ED-4DB2-BD59-A6C34878D82A}">
                    <a16:rowId xmlns:a16="http://schemas.microsoft.com/office/drawing/2014/main" val="2449719835"/>
                  </a:ext>
                </a:extLst>
              </a:tr>
              <a:tr h="370840">
                <a:tc>
                  <a:txBody>
                    <a:bodyPr/>
                    <a:lstStyle/>
                    <a:p>
                      <a:r>
                        <a:rPr lang="en-US" dirty="0" smtClean="0"/>
                        <a:t>Co-Benefits</a:t>
                      </a:r>
                      <a:endParaRPr lang="en-US" dirty="0"/>
                    </a:p>
                  </a:txBody>
                  <a:tcPr/>
                </a:tc>
                <a:tc>
                  <a:txBody>
                    <a:bodyPr/>
                    <a:lstStyle/>
                    <a:p>
                      <a:r>
                        <a:rPr lang="en-US" dirty="0" smtClean="0"/>
                        <a:t>10</a:t>
                      </a:r>
                      <a:endParaRPr lang="en-US" dirty="0"/>
                    </a:p>
                  </a:txBody>
                  <a:tcPr/>
                </a:tc>
                <a:extLst>
                  <a:ext uri="{0D108BD9-81ED-4DB2-BD59-A6C34878D82A}">
                    <a16:rowId xmlns:a16="http://schemas.microsoft.com/office/drawing/2014/main" val="496673626"/>
                  </a:ext>
                </a:extLst>
              </a:tr>
              <a:tr h="370840">
                <a:tc>
                  <a:txBody>
                    <a:bodyPr/>
                    <a:lstStyle/>
                    <a:p>
                      <a:r>
                        <a:rPr lang="en-US" dirty="0" smtClean="0"/>
                        <a:t>Other Criteria</a:t>
                      </a:r>
                      <a:endParaRPr lang="en-US" dirty="0"/>
                    </a:p>
                  </a:txBody>
                  <a:tcPr/>
                </a:tc>
                <a:tc>
                  <a:txBody>
                    <a:bodyPr/>
                    <a:lstStyle/>
                    <a:p>
                      <a:r>
                        <a:rPr lang="en-US" dirty="0" smtClean="0"/>
                        <a:t>Yes/No</a:t>
                      </a:r>
                      <a:endParaRPr lang="en-US" dirty="0"/>
                    </a:p>
                  </a:txBody>
                  <a:tcPr/>
                </a:tc>
                <a:extLst>
                  <a:ext uri="{0D108BD9-81ED-4DB2-BD59-A6C34878D82A}">
                    <a16:rowId xmlns:a16="http://schemas.microsoft.com/office/drawing/2014/main" val="1806487224"/>
                  </a:ext>
                </a:extLst>
              </a:tr>
              <a:tr h="370840">
                <a:tc>
                  <a:txBody>
                    <a:bodyPr/>
                    <a:lstStyle/>
                    <a:p>
                      <a:r>
                        <a:rPr lang="en-US" b="1" dirty="0" smtClean="0"/>
                        <a:t>Total Points Possible</a:t>
                      </a:r>
                      <a:endParaRPr lang="en-US" b="1" dirty="0"/>
                    </a:p>
                  </a:txBody>
                  <a:tcPr/>
                </a:tc>
                <a:tc>
                  <a:txBody>
                    <a:bodyPr/>
                    <a:lstStyle/>
                    <a:p>
                      <a:r>
                        <a:rPr lang="en-US" b="1" dirty="0" smtClean="0"/>
                        <a:t>100</a:t>
                      </a:r>
                      <a:endParaRPr lang="en-US" b="1" dirty="0"/>
                    </a:p>
                  </a:txBody>
                  <a:tcPr/>
                </a:tc>
                <a:extLst>
                  <a:ext uri="{0D108BD9-81ED-4DB2-BD59-A6C34878D82A}">
                    <a16:rowId xmlns:a16="http://schemas.microsoft.com/office/drawing/2014/main" val="600531890"/>
                  </a:ext>
                </a:extLst>
              </a:tr>
            </a:tbl>
          </a:graphicData>
        </a:graphic>
      </p:graphicFrame>
      <p:sp>
        <p:nvSpPr>
          <p:cNvPr id="4" name="Slide Number Placeholder 3"/>
          <p:cNvSpPr>
            <a:spLocks noGrp="1"/>
          </p:cNvSpPr>
          <p:nvPr>
            <p:ph type="sldNum" sz="quarter" idx="12"/>
          </p:nvPr>
        </p:nvSpPr>
        <p:spPr/>
        <p:txBody>
          <a:bodyPr/>
          <a:lstStyle/>
          <a:p>
            <a:fld id="{11F27F3A-B3E9-41ED-AF8F-A365F10BB65F}" type="slidenum">
              <a:rPr lang="en-US" smtClean="0"/>
              <a:pPr/>
              <a:t>28</a:t>
            </a:fld>
            <a:endParaRPr lang="en-US" dirty="0"/>
          </a:p>
        </p:txBody>
      </p:sp>
    </p:spTree>
    <p:extLst>
      <p:ext uri="{BB962C8B-B14F-4D97-AF65-F5344CB8AC3E}">
        <p14:creationId xmlns:p14="http://schemas.microsoft.com/office/powerpoint/2010/main" val="2230939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97808-9E93-402D-A054-85370A084E99}"/>
              </a:ext>
            </a:extLst>
          </p:cNvPr>
          <p:cNvSpPr>
            <a:spLocks noGrp="1"/>
          </p:cNvSpPr>
          <p:nvPr>
            <p:ph type="title"/>
          </p:nvPr>
        </p:nvSpPr>
        <p:spPr/>
        <p:txBody>
          <a:bodyPr/>
          <a:lstStyle/>
          <a:p>
            <a:r>
              <a:rPr lang="en-US" b="1" dirty="0"/>
              <a:t>2019 Diesel Bus and Vehicle Applications</a:t>
            </a:r>
          </a:p>
        </p:txBody>
      </p:sp>
      <p:sp>
        <p:nvSpPr>
          <p:cNvPr id="3" name="Content Placeholder 2">
            <a:extLst>
              <a:ext uri="{FF2B5EF4-FFF2-40B4-BE49-F238E27FC236}">
                <a16:creationId xmlns:a16="http://schemas.microsoft.com/office/drawing/2014/main" id="{B81FD2D6-B987-4F58-8685-60FFCD5A0C61}"/>
              </a:ext>
            </a:extLst>
          </p:cNvPr>
          <p:cNvSpPr>
            <a:spLocks noGrp="1"/>
          </p:cNvSpPr>
          <p:nvPr>
            <p:ph idx="1"/>
          </p:nvPr>
        </p:nvSpPr>
        <p:spPr/>
        <p:txBody>
          <a:bodyPr/>
          <a:lstStyle/>
          <a:p>
            <a:pPr marL="457200" lvl="1" indent="0">
              <a:buNone/>
            </a:pPr>
            <a:endParaRPr lang="en-US" b="1" dirty="0"/>
          </a:p>
          <a:p>
            <a:r>
              <a:rPr lang="en-US" b="1" dirty="0">
                <a:solidFill>
                  <a:schemeClr val="tx1"/>
                </a:solidFill>
              </a:rPr>
              <a:t>Due date for application and all supporting materials:</a:t>
            </a:r>
          </a:p>
          <a:p>
            <a:endParaRPr lang="en-US" b="1" dirty="0">
              <a:solidFill>
                <a:schemeClr val="tx1"/>
              </a:solidFill>
            </a:endParaRPr>
          </a:p>
          <a:p>
            <a:pPr marL="457200" lvl="1" indent="0" algn="ctr">
              <a:buNone/>
            </a:pPr>
            <a:r>
              <a:rPr lang="en-US" sz="3200" b="1" dirty="0">
                <a:solidFill>
                  <a:srgbClr val="FF0000"/>
                </a:solidFill>
              </a:rPr>
              <a:t>September 30, 2019 by 5:00 PM ET</a:t>
            </a:r>
          </a:p>
          <a:p>
            <a:pPr marL="0" indent="0">
              <a:buNone/>
            </a:pPr>
            <a:endParaRPr lang="en-US" sz="2600" b="1" dirty="0">
              <a:solidFill>
                <a:schemeClr val="tx1"/>
              </a:solidFill>
            </a:endParaRPr>
          </a:p>
          <a:p>
            <a:r>
              <a:rPr lang="en-US" b="1" dirty="0">
                <a:solidFill>
                  <a:schemeClr val="tx1"/>
                </a:solidFill>
              </a:rPr>
              <a:t>Please submit all applications to</a:t>
            </a:r>
            <a:r>
              <a:rPr lang="en-US" b="1" dirty="0" smtClean="0">
                <a:solidFill>
                  <a:schemeClr val="tx1"/>
                </a:solidFill>
              </a:rPr>
              <a:t>:</a:t>
            </a:r>
          </a:p>
          <a:p>
            <a:pPr marL="0" indent="0">
              <a:buNone/>
            </a:pPr>
            <a:endParaRPr lang="en-US" b="1" dirty="0">
              <a:solidFill>
                <a:schemeClr val="tx1"/>
              </a:solidFill>
            </a:endParaRPr>
          </a:p>
          <a:p>
            <a:pPr marL="0" indent="0" algn="ctr">
              <a:buNone/>
            </a:pPr>
            <a:r>
              <a:rPr lang="en-US" b="1" dirty="0"/>
              <a:t>	</a:t>
            </a:r>
            <a:r>
              <a:rPr lang="en-US" b="1" dirty="0">
                <a:solidFill>
                  <a:srgbClr val="288DC2"/>
                </a:solidFill>
                <a:hlinkClick r:id="rId2"/>
              </a:rPr>
              <a:t>svc.NCVWApplication@ncdenr.gov</a:t>
            </a:r>
            <a:endParaRPr lang="en-US" b="1" dirty="0">
              <a:solidFill>
                <a:srgbClr val="288DC2"/>
              </a:solidFill>
            </a:endParaRPr>
          </a:p>
          <a:p>
            <a:pPr marL="0" indent="0">
              <a:buNone/>
            </a:pPr>
            <a:endParaRPr lang="en-US" dirty="0"/>
          </a:p>
          <a:p>
            <a:pPr lvl="0"/>
            <a:r>
              <a:rPr lang="en-US" b="1" dirty="0">
                <a:solidFill>
                  <a:prstClr val="black"/>
                </a:solidFill>
              </a:rPr>
              <a:t>We will not accept </a:t>
            </a:r>
            <a:r>
              <a:rPr lang="en-US" b="1" dirty="0" smtClean="0">
                <a:solidFill>
                  <a:prstClr val="black"/>
                </a:solidFill>
              </a:rPr>
              <a:t>paper, scanned, </a:t>
            </a:r>
            <a:r>
              <a:rPr lang="en-US" b="1" dirty="0">
                <a:solidFill>
                  <a:prstClr val="black"/>
                </a:solidFill>
              </a:rPr>
              <a:t>or faxed applications. We will not accept applications after the due date. </a:t>
            </a:r>
          </a:p>
          <a:p>
            <a:pPr marL="0" indent="0" algn="ctr">
              <a:buNone/>
            </a:pPr>
            <a:endParaRPr lang="en-US" sz="2600" dirty="0"/>
          </a:p>
          <a:p>
            <a:pPr lvl="1" algn="ctr"/>
            <a:endParaRPr lang="en-US" sz="2400" dirty="0"/>
          </a:p>
          <a:p>
            <a:pPr lvl="1"/>
            <a:endParaRPr lang="en-US" sz="2400" dirty="0"/>
          </a:p>
          <a:p>
            <a:pPr lvl="1"/>
            <a:endParaRPr lang="en-US" dirty="0"/>
          </a:p>
          <a:p>
            <a:pPr marL="457200" lvl="1"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5277163-3F32-45B7-9A2C-22CC16A7B98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Tree>
    <p:extLst>
      <p:ext uri="{BB962C8B-B14F-4D97-AF65-F5344CB8AC3E}">
        <p14:creationId xmlns:p14="http://schemas.microsoft.com/office/powerpoint/2010/main" val="293247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3" end="3"/>
                                            </p:txEl>
                                          </p:spTgt>
                                        </p:tgtEl>
                                      </p:cBhvr>
                                    </p:animEffect>
                                    <p:animScale>
                                      <p:cBhvr>
                                        <p:cTn id="7" dur="250" autoRev="1" fill="hold"/>
                                        <p:tgtEl>
                                          <p:spTgt spid="3">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to Expect Today</a:t>
            </a:r>
          </a:p>
        </p:txBody>
      </p:sp>
      <p:sp>
        <p:nvSpPr>
          <p:cNvPr id="3" name="Content Placeholder 2"/>
          <p:cNvSpPr>
            <a:spLocks noGrp="1"/>
          </p:cNvSpPr>
          <p:nvPr>
            <p:ph idx="1"/>
          </p:nvPr>
        </p:nvSpPr>
        <p:spPr/>
        <p:txBody>
          <a:bodyPr/>
          <a:lstStyle/>
          <a:p>
            <a:r>
              <a:rPr lang="en-US" b="1" dirty="0">
                <a:solidFill>
                  <a:schemeClr val="tx1"/>
                </a:solidFill>
              </a:rPr>
              <a:t>Overview of diesel program and application process</a:t>
            </a:r>
          </a:p>
          <a:p>
            <a:r>
              <a:rPr lang="en-US" b="1" dirty="0">
                <a:solidFill>
                  <a:schemeClr val="tx1"/>
                </a:solidFill>
              </a:rPr>
              <a:t>When/how to submit your application</a:t>
            </a:r>
          </a:p>
          <a:p>
            <a:r>
              <a:rPr lang="en-US" b="1" dirty="0">
                <a:solidFill>
                  <a:schemeClr val="tx1"/>
                </a:solidFill>
              </a:rPr>
              <a:t>What happens to your application once it is submitted</a:t>
            </a:r>
          </a:p>
          <a:p>
            <a:r>
              <a:rPr lang="en-US" b="1" dirty="0">
                <a:solidFill>
                  <a:schemeClr val="tx1"/>
                </a:solidFill>
              </a:rPr>
              <a:t>Where to find </a:t>
            </a:r>
            <a:r>
              <a:rPr lang="en-US" b="1" dirty="0" smtClean="0">
                <a:solidFill>
                  <a:schemeClr val="tx1"/>
                </a:solidFill>
              </a:rPr>
              <a:t>information </a:t>
            </a:r>
            <a:r>
              <a:rPr lang="en-US" b="1" dirty="0">
                <a:solidFill>
                  <a:schemeClr val="tx1"/>
                </a:solidFill>
              </a:rPr>
              <a:t>after this workshop</a:t>
            </a:r>
          </a:p>
          <a:p>
            <a:r>
              <a:rPr lang="en-US" b="1" dirty="0" smtClean="0">
                <a:solidFill>
                  <a:schemeClr val="tx1"/>
                </a:solidFill>
              </a:rPr>
              <a:t>Break</a:t>
            </a:r>
            <a:endParaRPr lang="en-US" b="1" dirty="0">
              <a:solidFill>
                <a:schemeClr val="tx1"/>
              </a:solidFill>
            </a:endParaRPr>
          </a:p>
          <a:p>
            <a:r>
              <a:rPr lang="en-US" b="1" dirty="0">
                <a:solidFill>
                  <a:schemeClr val="tx1"/>
                </a:solidFill>
              </a:rPr>
              <a:t>Example </a:t>
            </a:r>
            <a:r>
              <a:rPr lang="en-US" b="1" dirty="0" smtClean="0">
                <a:solidFill>
                  <a:schemeClr val="tx1"/>
                </a:solidFill>
              </a:rPr>
              <a:t>application</a:t>
            </a:r>
          </a:p>
          <a:p>
            <a:r>
              <a:rPr lang="en-US" b="1" dirty="0">
                <a:solidFill>
                  <a:schemeClr val="tx1"/>
                </a:solidFill>
              </a:rPr>
              <a:t>Questions and answers</a:t>
            </a:r>
          </a:p>
          <a:p>
            <a:endParaRPr lang="en-US" b="1" dirty="0">
              <a:solidFill>
                <a:schemeClr val="tx1"/>
              </a:solidFill>
            </a:endParaRPr>
          </a:p>
          <a:p>
            <a:pPr marL="0" indent="0">
              <a:buNone/>
            </a:pPr>
            <a:endParaRPr lang="en-US" sz="2800" b="1" dirty="0" smtClean="0">
              <a:solidFill>
                <a:srgbClr val="FF0000"/>
              </a:solidFill>
            </a:endParaRPr>
          </a:p>
          <a:p>
            <a:pPr marL="0" indent="0">
              <a:buNone/>
            </a:pPr>
            <a:r>
              <a:rPr lang="en-US" sz="2800" b="1" dirty="0" smtClean="0">
                <a:solidFill>
                  <a:srgbClr val="FF0000"/>
                </a:solidFill>
              </a:rPr>
              <a:t>This </a:t>
            </a:r>
            <a:r>
              <a:rPr lang="en-US" sz="2800" b="1" dirty="0">
                <a:solidFill>
                  <a:srgbClr val="FF0000"/>
                </a:solidFill>
              </a:rPr>
              <a:t>is not a public forum for comments on implementation of the VW Settlement</a:t>
            </a:r>
          </a:p>
          <a:p>
            <a:endParaRPr lang="en-US" b="1" dirty="0">
              <a:solidFill>
                <a:schemeClr val="tx1"/>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3</a:t>
            </a:fld>
            <a:endParaRPr lang="en-US" dirty="0"/>
          </a:p>
        </p:txBody>
      </p:sp>
    </p:spTree>
    <p:extLst>
      <p:ext uri="{BB962C8B-B14F-4D97-AF65-F5344CB8AC3E}">
        <p14:creationId xmlns:p14="http://schemas.microsoft.com/office/powerpoint/2010/main" val="20716294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8643"/>
            <a:ext cx="10515600" cy="1061245"/>
          </a:xfrm>
        </p:spPr>
        <p:txBody>
          <a:bodyPr>
            <a:normAutofit/>
          </a:bodyPr>
          <a:lstStyle/>
          <a:p>
            <a:r>
              <a:rPr lang="en-US" b="1" dirty="0"/>
              <a:t>Additional Workshops</a:t>
            </a:r>
          </a:p>
        </p:txBody>
      </p:sp>
      <p:sp>
        <p:nvSpPr>
          <p:cNvPr id="3" name="Content Placeholder 2"/>
          <p:cNvSpPr>
            <a:spLocks noGrp="1"/>
          </p:cNvSpPr>
          <p:nvPr>
            <p:ph idx="1"/>
          </p:nvPr>
        </p:nvSpPr>
        <p:spPr>
          <a:xfrm>
            <a:off x="838200" y="1315447"/>
            <a:ext cx="10515600" cy="4672115"/>
          </a:xfrm>
        </p:spPr>
        <p:txBody>
          <a:bodyPr>
            <a:noAutofit/>
          </a:bodyPr>
          <a:lstStyle/>
          <a:p>
            <a:r>
              <a:rPr lang="en-US" sz="2800" b="1" dirty="0" smtClean="0">
                <a:solidFill>
                  <a:schemeClr val="tx1"/>
                </a:solidFill>
              </a:rPr>
              <a:t>July 15 Asheville</a:t>
            </a:r>
          </a:p>
          <a:p>
            <a:r>
              <a:rPr lang="en-US" sz="2800" b="1" dirty="0" smtClean="0">
                <a:solidFill>
                  <a:schemeClr val="tx1"/>
                </a:solidFill>
              </a:rPr>
              <a:t>July 16 Charlotte</a:t>
            </a:r>
          </a:p>
          <a:p>
            <a:r>
              <a:rPr lang="en-US" sz="2800" b="1" dirty="0" smtClean="0">
                <a:solidFill>
                  <a:schemeClr val="tx1"/>
                </a:solidFill>
              </a:rPr>
              <a:t>July 18 Wilmington</a:t>
            </a:r>
          </a:p>
          <a:p>
            <a:r>
              <a:rPr lang="en-US" sz="2800" b="1" dirty="0" smtClean="0">
                <a:solidFill>
                  <a:schemeClr val="tx1"/>
                </a:solidFill>
              </a:rPr>
              <a:t>July 19 Raleigh</a:t>
            </a:r>
          </a:p>
          <a:p>
            <a:r>
              <a:rPr lang="en-US" sz="2800" b="1" dirty="0" smtClean="0">
                <a:solidFill>
                  <a:schemeClr val="tx1"/>
                </a:solidFill>
              </a:rPr>
              <a:t>July 22 Greenville</a:t>
            </a:r>
          </a:p>
          <a:p>
            <a:r>
              <a:rPr lang="en-US" sz="2800" b="1" dirty="0" smtClean="0">
                <a:solidFill>
                  <a:schemeClr val="tx1"/>
                </a:solidFill>
              </a:rPr>
              <a:t>July 24 Fayetteville</a:t>
            </a:r>
          </a:p>
          <a:p>
            <a:r>
              <a:rPr lang="en-US" sz="2800" b="1" dirty="0" smtClean="0">
                <a:solidFill>
                  <a:schemeClr val="tx1"/>
                </a:solidFill>
              </a:rPr>
              <a:t>July </a:t>
            </a:r>
            <a:r>
              <a:rPr lang="en-US" sz="2800" b="1" dirty="0">
                <a:solidFill>
                  <a:schemeClr val="tx1"/>
                </a:solidFill>
              </a:rPr>
              <a:t>25 Winston-Salem</a:t>
            </a:r>
          </a:p>
          <a:p>
            <a:r>
              <a:rPr lang="en-US" sz="2800" b="1" dirty="0">
                <a:solidFill>
                  <a:schemeClr val="tx1"/>
                </a:solidFill>
              </a:rPr>
              <a:t>Online tutorial: </a:t>
            </a:r>
            <a:r>
              <a:rPr lang="en-US" sz="2800" b="1" dirty="0" smtClean="0">
                <a:solidFill>
                  <a:schemeClr val="tx1"/>
                </a:solidFill>
                <a:hlinkClick r:id="rId2"/>
              </a:rPr>
              <a:t>VW Application - Diesel </a:t>
            </a:r>
            <a:r>
              <a:rPr lang="en-US" sz="2800" b="1" dirty="0" smtClean="0">
                <a:solidFill>
                  <a:schemeClr val="tx1"/>
                </a:solidFill>
                <a:hlinkClick r:id="rId2"/>
              </a:rPr>
              <a:t>tutorial</a:t>
            </a:r>
            <a:endParaRPr lang="en-US" sz="2800" b="1" dirty="0" smtClean="0">
              <a:solidFill>
                <a:schemeClr val="tx1"/>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30</a:t>
            </a:fld>
            <a:endParaRPr lang="en-US" dirty="0"/>
          </a:p>
        </p:txBody>
      </p:sp>
    </p:spTree>
    <p:extLst>
      <p:ext uri="{BB962C8B-B14F-4D97-AF65-F5344CB8AC3E}">
        <p14:creationId xmlns:p14="http://schemas.microsoft.com/office/powerpoint/2010/main" val="13959966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Phase 1 RFP Timeline</a:t>
            </a:r>
            <a:endParaRPr lang="en-US" b="1" dirty="0"/>
          </a:p>
        </p:txBody>
      </p:sp>
      <p:sp>
        <p:nvSpPr>
          <p:cNvPr id="3" name="Content Placeholder 2"/>
          <p:cNvSpPr>
            <a:spLocks noGrp="1"/>
          </p:cNvSpPr>
          <p:nvPr>
            <p:ph idx="1"/>
          </p:nvPr>
        </p:nvSpPr>
        <p:spPr>
          <a:xfrm>
            <a:off x="677007" y="1228727"/>
            <a:ext cx="10837985" cy="5019673"/>
          </a:xfrm>
        </p:spPr>
        <p:txBody>
          <a:bodyPr/>
          <a:lstStyle/>
          <a:p>
            <a:pPr lvl="0">
              <a:spcAft>
                <a:spcPts val="1000"/>
              </a:spcAft>
            </a:pPr>
            <a:r>
              <a:rPr lang="en-US" sz="2400" b="1" dirty="0">
                <a:solidFill>
                  <a:schemeClr val="tx1"/>
                </a:solidFill>
              </a:rPr>
              <a:t>Release of RFP 						June 17, 2019</a:t>
            </a:r>
            <a:endParaRPr lang="en-US" sz="2400" dirty="0">
              <a:solidFill>
                <a:schemeClr val="tx1"/>
              </a:solidFill>
            </a:endParaRPr>
          </a:p>
          <a:p>
            <a:pPr lvl="0">
              <a:spcAft>
                <a:spcPts val="1000"/>
              </a:spcAft>
            </a:pPr>
            <a:r>
              <a:rPr lang="en-US" sz="2400" b="1" dirty="0">
                <a:solidFill>
                  <a:schemeClr val="tx1"/>
                </a:solidFill>
              </a:rPr>
              <a:t>Proposal application available for download 	</a:t>
            </a:r>
            <a:r>
              <a:rPr lang="en-US" sz="2400" b="1" dirty="0" smtClean="0">
                <a:solidFill>
                  <a:schemeClr val="tx1"/>
                </a:solidFill>
              </a:rPr>
              <a:t>July </a:t>
            </a:r>
            <a:r>
              <a:rPr lang="en-US" sz="2400" b="1" dirty="0">
                <a:solidFill>
                  <a:schemeClr val="tx1"/>
                </a:solidFill>
              </a:rPr>
              <a:t>1, 2019</a:t>
            </a:r>
            <a:endParaRPr lang="en-US" sz="2400" dirty="0">
              <a:solidFill>
                <a:schemeClr val="tx1"/>
              </a:solidFill>
            </a:endParaRPr>
          </a:p>
          <a:p>
            <a:pPr lvl="0">
              <a:spcAft>
                <a:spcPts val="1000"/>
              </a:spcAft>
            </a:pPr>
            <a:r>
              <a:rPr lang="en-US" sz="2400" b="1" dirty="0">
                <a:solidFill>
                  <a:schemeClr val="tx1"/>
                </a:solidFill>
              </a:rPr>
              <a:t>RFP application training sessions 			</a:t>
            </a:r>
            <a:r>
              <a:rPr lang="en-US" sz="2400" b="1" dirty="0" smtClean="0">
                <a:solidFill>
                  <a:schemeClr val="tx1"/>
                </a:solidFill>
              </a:rPr>
              <a:t>July </a:t>
            </a:r>
            <a:r>
              <a:rPr lang="en-US" sz="2400" b="1" dirty="0">
                <a:solidFill>
                  <a:schemeClr val="tx1"/>
                </a:solidFill>
              </a:rPr>
              <a:t>15 – 26, 2019</a:t>
            </a:r>
            <a:endParaRPr lang="en-US" sz="2400" dirty="0">
              <a:solidFill>
                <a:schemeClr val="tx1"/>
              </a:solidFill>
            </a:endParaRPr>
          </a:p>
          <a:p>
            <a:pPr lvl="0">
              <a:spcAft>
                <a:spcPts val="1000"/>
              </a:spcAft>
            </a:pPr>
            <a:r>
              <a:rPr lang="en-US" sz="2400" b="1" dirty="0">
                <a:solidFill>
                  <a:schemeClr val="tx1"/>
                </a:solidFill>
              </a:rPr>
              <a:t>Proposal applications due date	 		</a:t>
            </a:r>
            <a:r>
              <a:rPr lang="en-US" sz="2400" b="1" dirty="0" smtClean="0">
                <a:solidFill>
                  <a:schemeClr val="tx1"/>
                </a:solidFill>
              </a:rPr>
              <a:t>September </a:t>
            </a:r>
            <a:r>
              <a:rPr lang="en-US" sz="2400" b="1" dirty="0">
                <a:solidFill>
                  <a:schemeClr val="tx1"/>
                </a:solidFill>
              </a:rPr>
              <a:t>30, 2019</a:t>
            </a:r>
            <a:endParaRPr lang="en-US" sz="2400" dirty="0">
              <a:solidFill>
                <a:schemeClr val="tx1"/>
              </a:solidFill>
            </a:endParaRPr>
          </a:p>
          <a:p>
            <a:pPr lvl="0">
              <a:spcAft>
                <a:spcPts val="1000"/>
              </a:spcAft>
            </a:pPr>
            <a:r>
              <a:rPr lang="en-US" sz="2400" b="1" dirty="0">
                <a:solidFill>
                  <a:schemeClr val="tx1"/>
                </a:solidFill>
              </a:rPr>
              <a:t>Proposal application evaluations 			</a:t>
            </a:r>
            <a:r>
              <a:rPr lang="en-US" sz="2400" b="1" dirty="0" smtClean="0">
                <a:solidFill>
                  <a:schemeClr val="tx1"/>
                </a:solidFill>
              </a:rPr>
              <a:t>Summer/Fall </a:t>
            </a:r>
            <a:r>
              <a:rPr lang="en-US" sz="2400" b="1" dirty="0">
                <a:solidFill>
                  <a:schemeClr val="tx1"/>
                </a:solidFill>
              </a:rPr>
              <a:t>2019</a:t>
            </a:r>
            <a:endParaRPr lang="en-US" sz="2400" dirty="0">
              <a:solidFill>
                <a:schemeClr val="tx1"/>
              </a:solidFill>
            </a:endParaRPr>
          </a:p>
          <a:p>
            <a:pPr lvl="0">
              <a:spcAft>
                <a:spcPts val="1000"/>
              </a:spcAft>
            </a:pPr>
            <a:r>
              <a:rPr lang="en-US" sz="2400" b="1" dirty="0">
                <a:solidFill>
                  <a:schemeClr val="tx1"/>
                </a:solidFill>
              </a:rPr>
              <a:t>Phase 1 project selections 				</a:t>
            </a:r>
            <a:r>
              <a:rPr lang="en-US" sz="2400" b="1" dirty="0" smtClean="0">
                <a:solidFill>
                  <a:schemeClr val="tx1"/>
                </a:solidFill>
              </a:rPr>
              <a:t>Fall </a:t>
            </a:r>
            <a:r>
              <a:rPr lang="en-US" sz="2400" b="1" dirty="0">
                <a:solidFill>
                  <a:schemeClr val="tx1"/>
                </a:solidFill>
              </a:rPr>
              <a:t>2019</a:t>
            </a:r>
            <a:endParaRPr lang="en-US" sz="2400" dirty="0">
              <a:solidFill>
                <a:schemeClr val="tx1"/>
              </a:solidFill>
            </a:endParaRPr>
          </a:p>
          <a:p>
            <a:pPr lvl="0">
              <a:spcAft>
                <a:spcPts val="1000"/>
              </a:spcAft>
            </a:pPr>
            <a:r>
              <a:rPr lang="en-US" sz="2400" b="1" dirty="0">
                <a:solidFill>
                  <a:schemeClr val="tx1"/>
                </a:solidFill>
              </a:rPr>
              <a:t>Grant awards announced 				</a:t>
            </a:r>
            <a:r>
              <a:rPr lang="en-US" sz="2400" b="1" dirty="0" smtClean="0">
                <a:solidFill>
                  <a:schemeClr val="tx1"/>
                </a:solidFill>
              </a:rPr>
              <a:t>Fall </a:t>
            </a:r>
            <a:r>
              <a:rPr lang="en-US" sz="2400" b="1" dirty="0">
                <a:solidFill>
                  <a:schemeClr val="tx1"/>
                </a:solidFill>
              </a:rPr>
              <a:t>2019/Winter 2020</a:t>
            </a:r>
            <a:endParaRPr lang="en-US" sz="2400" dirty="0">
              <a:solidFill>
                <a:schemeClr val="tx1"/>
              </a:solidFill>
            </a:endParaRPr>
          </a:p>
          <a:p>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31</a:t>
            </a:fld>
            <a:endParaRPr lang="en-US" dirty="0"/>
          </a:p>
        </p:txBody>
      </p:sp>
    </p:spTree>
    <p:extLst>
      <p:ext uri="{BB962C8B-B14F-4D97-AF65-F5344CB8AC3E}">
        <p14:creationId xmlns:p14="http://schemas.microsoft.com/office/powerpoint/2010/main" val="22023146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Application Receipt</a:t>
            </a:r>
            <a:endParaRPr lang="en-US" b="1" dirty="0"/>
          </a:p>
        </p:txBody>
      </p:sp>
      <p:sp>
        <p:nvSpPr>
          <p:cNvPr id="3" name="Content Placeholder 2"/>
          <p:cNvSpPr>
            <a:spLocks noGrp="1"/>
          </p:cNvSpPr>
          <p:nvPr>
            <p:ph idx="1"/>
          </p:nvPr>
        </p:nvSpPr>
        <p:spPr>
          <a:xfrm>
            <a:off x="1639765" y="1228727"/>
            <a:ext cx="8912469" cy="5019673"/>
          </a:xfrm>
        </p:spPr>
        <p:txBody>
          <a:bodyPr/>
          <a:lstStyle/>
          <a:p>
            <a:pPr marL="0" indent="0">
              <a:buNone/>
            </a:pPr>
            <a:r>
              <a:rPr lang="en-US" b="1" dirty="0" smtClean="0">
                <a:solidFill>
                  <a:schemeClr val="tx1"/>
                </a:solidFill>
              </a:rPr>
              <a:t>Application sent via email </a:t>
            </a:r>
          </a:p>
          <a:p>
            <a:pPr marL="0" indent="0">
              <a:buNone/>
            </a:pPr>
            <a:endParaRPr lang="en-US" b="1" dirty="0" smtClean="0">
              <a:solidFill>
                <a:schemeClr val="tx1"/>
              </a:solidFill>
            </a:endParaRPr>
          </a:p>
          <a:p>
            <a:pPr>
              <a:spcBef>
                <a:spcPts val="1200"/>
              </a:spcBef>
              <a:spcAft>
                <a:spcPts val="1200"/>
              </a:spcAft>
            </a:pPr>
            <a:r>
              <a:rPr lang="en-US" b="1" dirty="0" smtClean="0">
                <a:solidFill>
                  <a:schemeClr val="tx1"/>
                </a:solidFill>
              </a:rPr>
              <a:t>Within 2 business days of receipt, each applicant will receive an email acknowledgement of application receipt.</a:t>
            </a:r>
          </a:p>
          <a:p>
            <a:pPr>
              <a:spcBef>
                <a:spcPts val="1200"/>
              </a:spcBef>
              <a:spcAft>
                <a:spcPts val="1200"/>
              </a:spcAft>
            </a:pPr>
            <a:r>
              <a:rPr lang="en-US" b="1" dirty="0" smtClean="0">
                <a:solidFill>
                  <a:schemeClr val="tx1"/>
                </a:solidFill>
              </a:rPr>
              <a:t>Each applicant </a:t>
            </a:r>
            <a:r>
              <a:rPr lang="en-US" b="1" dirty="0">
                <a:solidFill>
                  <a:schemeClr val="tx1"/>
                </a:solidFill>
              </a:rPr>
              <a:t>will receive an email </a:t>
            </a:r>
            <a:r>
              <a:rPr lang="en-US" b="1" dirty="0" smtClean="0">
                <a:solidFill>
                  <a:schemeClr val="tx1"/>
                </a:solidFill>
              </a:rPr>
              <a:t>when the application has been reviewed for completeness or if additional information/clarification is required. </a:t>
            </a:r>
          </a:p>
          <a:p>
            <a:pPr>
              <a:spcBef>
                <a:spcPts val="1200"/>
              </a:spcBef>
              <a:spcAft>
                <a:spcPts val="1200"/>
              </a:spcAft>
            </a:pPr>
            <a:r>
              <a:rPr lang="en-US" b="1" dirty="0" smtClean="0">
                <a:solidFill>
                  <a:schemeClr val="tx1"/>
                </a:solidFill>
              </a:rPr>
              <a:t>If a request for additional information/clarification is sent applicants have 10 business days in which to respond otherwise the application will be rejected.</a:t>
            </a:r>
            <a:endParaRPr lang="en-US" b="1" dirty="0">
              <a:solidFill>
                <a:schemeClr val="tx1"/>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32</a:t>
            </a:fld>
            <a:endParaRPr lang="en-US" dirty="0"/>
          </a:p>
        </p:txBody>
      </p:sp>
    </p:spTree>
    <p:extLst>
      <p:ext uri="{BB962C8B-B14F-4D97-AF65-F5344CB8AC3E}">
        <p14:creationId xmlns:p14="http://schemas.microsoft.com/office/powerpoint/2010/main" val="1168749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Where to get more information after today?</a:t>
            </a:r>
          </a:p>
        </p:txBody>
      </p:sp>
      <p:sp>
        <p:nvSpPr>
          <p:cNvPr id="6" name="Content Placeholder 5"/>
          <p:cNvSpPr>
            <a:spLocks noGrp="1"/>
          </p:cNvSpPr>
          <p:nvPr>
            <p:ph idx="1"/>
          </p:nvPr>
        </p:nvSpPr>
        <p:spPr/>
        <p:txBody>
          <a:bodyPr>
            <a:normAutofit/>
          </a:bodyPr>
          <a:lstStyle/>
          <a:p>
            <a:pPr marL="0" indent="0" algn="ctr">
              <a:buNone/>
            </a:pPr>
            <a:endParaRPr lang="en-US" sz="2800" dirty="0"/>
          </a:p>
          <a:p>
            <a:pPr marL="0" indent="0" algn="ctr">
              <a:buNone/>
            </a:pPr>
            <a:endParaRPr lang="en-US" sz="2800" dirty="0"/>
          </a:p>
          <a:p>
            <a:pPr marL="0" indent="0" algn="ctr">
              <a:buNone/>
            </a:pPr>
            <a:r>
              <a:rPr lang="en-US" sz="2800" b="1" dirty="0">
                <a:solidFill>
                  <a:schemeClr val="tx1"/>
                </a:solidFill>
              </a:rPr>
              <a:t>Diesel Bus &amp; Vehicle RFP - Frequently Asked Questions</a:t>
            </a:r>
          </a:p>
          <a:p>
            <a:pPr marL="0" indent="0" algn="ctr">
              <a:buNone/>
            </a:pPr>
            <a:r>
              <a:rPr lang="en-US" sz="2800" b="1" dirty="0" smtClean="0">
                <a:solidFill>
                  <a:schemeClr val="tx1"/>
                </a:solidFill>
                <a:hlinkClick r:id="rId2"/>
              </a:rPr>
              <a:t>https://deq.nc.gov/VWSettlement/DieselFAQ</a:t>
            </a:r>
            <a:endParaRPr lang="en-US" sz="3600" b="1" dirty="0">
              <a:solidFill>
                <a:schemeClr val="tx1"/>
              </a:solidFill>
            </a:endParaRPr>
          </a:p>
          <a:p>
            <a:pPr marL="0" indent="0" algn="ctr">
              <a:buNone/>
            </a:pPr>
            <a:endParaRPr lang="en-US" sz="2800" b="1" dirty="0" smtClean="0">
              <a:solidFill>
                <a:schemeClr val="tx1"/>
              </a:solidFill>
            </a:endParaRPr>
          </a:p>
          <a:p>
            <a:pPr marL="0" indent="0" algn="ctr">
              <a:buNone/>
            </a:pPr>
            <a:r>
              <a:rPr lang="en-US" sz="2800" b="1" dirty="0" smtClean="0">
                <a:solidFill>
                  <a:schemeClr val="tx1"/>
                </a:solidFill>
              </a:rPr>
              <a:t>E-mail </a:t>
            </a:r>
            <a:r>
              <a:rPr lang="en-US" sz="2800" b="1" dirty="0">
                <a:solidFill>
                  <a:schemeClr val="tx1"/>
                </a:solidFill>
              </a:rPr>
              <a:t>questions to: </a:t>
            </a:r>
            <a:r>
              <a:rPr lang="en-US" sz="2800" b="1" dirty="0" smtClean="0">
                <a:solidFill>
                  <a:srgbClr val="288DC2"/>
                </a:solidFill>
                <a:hlinkClick r:id="rId3"/>
              </a:rPr>
              <a:t>daq.NC_VWGrants@ncdenr.gov</a:t>
            </a:r>
            <a:endParaRPr lang="en-US" sz="2800" b="1" dirty="0">
              <a:solidFill>
                <a:srgbClr val="288DC2"/>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33</a:t>
            </a:fld>
            <a:endParaRPr lang="en-US" dirty="0"/>
          </a:p>
        </p:txBody>
      </p:sp>
    </p:spTree>
    <p:extLst>
      <p:ext uri="{BB962C8B-B14F-4D97-AF65-F5344CB8AC3E}">
        <p14:creationId xmlns:p14="http://schemas.microsoft.com/office/powerpoint/2010/main" val="16547632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51566C4-A656-421D-A216-D8ABAD3B872A}"/>
              </a:ext>
            </a:extLst>
          </p:cNvPr>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800" b="0" i="1" u="none" strike="noStrike" kern="1200" cap="none" spc="0" normalizeH="0" baseline="0" noProof="0" dirty="0">
                <a:ln>
                  <a:noFill/>
                </a:ln>
                <a:solidFill>
                  <a:srgbClr val="288DC2"/>
                </a:solidFill>
                <a:effectLst/>
                <a:uLnTx/>
                <a:uFillTx/>
                <a:latin typeface="Times New Roman" panose="02020603050405020304" pitchFamily="18" charset="0"/>
                <a:ea typeface="+mj-ea"/>
                <a:cs typeface="Times New Roman" panose="02020603050405020304" pitchFamily="18" charset="0"/>
              </a:rPr>
              <a:t>Department of Environmental Quality</a:t>
            </a:r>
          </a:p>
        </p:txBody>
      </p:sp>
      <p:pic>
        <p:nvPicPr>
          <p:cNvPr id="5" name="Content Placeholder 6">
            <a:extLst>
              <a:ext uri="{FF2B5EF4-FFF2-40B4-BE49-F238E27FC236}">
                <a16:creationId xmlns:a16="http://schemas.microsoft.com/office/drawing/2014/main" id="{9CE3BC6B-D2B9-434D-B385-E00C944A2F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867955" y="2556101"/>
            <a:ext cx="2886075" cy="158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0276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97808-9E93-402D-A054-85370A084E99}"/>
              </a:ext>
            </a:extLst>
          </p:cNvPr>
          <p:cNvSpPr>
            <a:spLocks noGrp="1"/>
          </p:cNvSpPr>
          <p:nvPr>
            <p:ph type="title"/>
          </p:nvPr>
        </p:nvSpPr>
        <p:spPr/>
        <p:txBody>
          <a:bodyPr/>
          <a:lstStyle/>
          <a:p>
            <a:r>
              <a:rPr lang="en-US" b="1" dirty="0"/>
              <a:t>2019 </a:t>
            </a:r>
            <a:r>
              <a:rPr lang="en-US" b="1" dirty="0" smtClean="0"/>
              <a:t>Diesel Bus &amp; Vehicle Program Links</a:t>
            </a:r>
            <a:endParaRPr lang="en-US" b="1" dirty="0"/>
          </a:p>
        </p:txBody>
      </p:sp>
      <p:sp>
        <p:nvSpPr>
          <p:cNvPr id="4" name="Slide Number Placeholder 3">
            <a:extLst>
              <a:ext uri="{FF2B5EF4-FFF2-40B4-BE49-F238E27FC236}">
                <a16:creationId xmlns:a16="http://schemas.microsoft.com/office/drawing/2014/main" id="{35277163-3F32-45B7-9A2C-22CC16A7B98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6" name="TextBox 5"/>
          <p:cNvSpPr txBox="1"/>
          <p:nvPr/>
        </p:nvSpPr>
        <p:spPr>
          <a:xfrm>
            <a:off x="4207402" y="1562963"/>
            <a:ext cx="4032066" cy="646331"/>
          </a:xfrm>
          <a:prstGeom prst="rect">
            <a:avLst/>
          </a:prstGeom>
          <a:noFill/>
        </p:spPr>
        <p:txBody>
          <a:bodyPr wrap="none" rtlCol="0">
            <a:spAutoFit/>
          </a:bodyPr>
          <a:lstStyle/>
          <a:p>
            <a:r>
              <a:rPr lang="en-US" sz="3600" b="1" dirty="0" smtClean="0">
                <a:latin typeface="+mj-lt"/>
                <a:hlinkClick r:id="rId3"/>
              </a:rPr>
              <a:t>Link to Application</a:t>
            </a:r>
            <a:endParaRPr lang="en-US" sz="3600" b="1" dirty="0">
              <a:latin typeface="+mj-lt"/>
            </a:endParaRPr>
          </a:p>
        </p:txBody>
      </p:sp>
      <p:sp>
        <p:nvSpPr>
          <p:cNvPr id="5" name="TextBox 4"/>
          <p:cNvSpPr txBox="1"/>
          <p:nvPr/>
        </p:nvSpPr>
        <p:spPr>
          <a:xfrm>
            <a:off x="2790347" y="2423650"/>
            <a:ext cx="6866175" cy="646331"/>
          </a:xfrm>
          <a:prstGeom prst="rect">
            <a:avLst/>
          </a:prstGeom>
          <a:noFill/>
        </p:spPr>
        <p:txBody>
          <a:bodyPr wrap="none" rtlCol="0">
            <a:spAutoFit/>
          </a:bodyPr>
          <a:lstStyle/>
          <a:p>
            <a:r>
              <a:rPr lang="en-US" sz="3600" b="1" dirty="0" smtClean="0">
                <a:latin typeface="+mj-lt"/>
                <a:hlinkClick r:id="rId4"/>
              </a:rPr>
              <a:t>Link to Multi-County Application</a:t>
            </a:r>
            <a:endParaRPr lang="en-US" sz="3600" b="1" dirty="0">
              <a:latin typeface="+mj-lt"/>
            </a:endParaRPr>
          </a:p>
        </p:txBody>
      </p:sp>
      <p:sp>
        <p:nvSpPr>
          <p:cNvPr id="7" name="TextBox 6"/>
          <p:cNvSpPr txBox="1"/>
          <p:nvPr/>
        </p:nvSpPr>
        <p:spPr>
          <a:xfrm>
            <a:off x="4147545" y="3258919"/>
            <a:ext cx="4151778" cy="646331"/>
          </a:xfrm>
          <a:prstGeom prst="rect">
            <a:avLst/>
          </a:prstGeom>
          <a:noFill/>
        </p:spPr>
        <p:txBody>
          <a:bodyPr wrap="none" rtlCol="0">
            <a:spAutoFit/>
          </a:bodyPr>
          <a:lstStyle/>
          <a:p>
            <a:r>
              <a:rPr lang="en-US" sz="3600" b="1" dirty="0" smtClean="0">
                <a:latin typeface="+mj-lt"/>
                <a:hlinkClick r:id="rId5"/>
              </a:rPr>
              <a:t>Link to Spreadsheet</a:t>
            </a:r>
            <a:endParaRPr lang="en-US" sz="3600" b="1" dirty="0">
              <a:latin typeface="+mj-lt"/>
            </a:endParaRPr>
          </a:p>
        </p:txBody>
      </p:sp>
      <p:sp>
        <p:nvSpPr>
          <p:cNvPr id="8" name="TextBox 7"/>
          <p:cNvSpPr txBox="1"/>
          <p:nvPr/>
        </p:nvSpPr>
        <p:spPr>
          <a:xfrm>
            <a:off x="4425506" y="4010794"/>
            <a:ext cx="3595856" cy="646331"/>
          </a:xfrm>
          <a:prstGeom prst="rect">
            <a:avLst/>
          </a:prstGeom>
          <a:noFill/>
        </p:spPr>
        <p:txBody>
          <a:bodyPr wrap="none" rtlCol="0">
            <a:spAutoFit/>
          </a:bodyPr>
          <a:lstStyle/>
          <a:p>
            <a:r>
              <a:rPr lang="en-US" sz="3600" b="1" dirty="0" smtClean="0">
                <a:latin typeface="+mj-lt"/>
                <a:hlinkClick r:id="rId6"/>
              </a:rPr>
              <a:t>Link to Checklist</a:t>
            </a:r>
            <a:endParaRPr lang="en-US" sz="3600" b="1" dirty="0">
              <a:latin typeface="+mj-lt"/>
            </a:endParaRPr>
          </a:p>
        </p:txBody>
      </p:sp>
    </p:spTree>
    <p:extLst>
      <p:ext uri="{BB962C8B-B14F-4D97-AF65-F5344CB8AC3E}">
        <p14:creationId xmlns:p14="http://schemas.microsoft.com/office/powerpoint/2010/main" val="41838504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DD2DE-0E09-44B4-B8C5-2B70B08263C3}"/>
              </a:ext>
            </a:extLst>
          </p:cNvPr>
          <p:cNvSpPr>
            <a:spLocks noGrp="1"/>
          </p:cNvSpPr>
          <p:nvPr>
            <p:ph type="title"/>
          </p:nvPr>
        </p:nvSpPr>
        <p:spPr/>
        <p:txBody>
          <a:bodyPr/>
          <a:lstStyle/>
          <a:p>
            <a:r>
              <a:rPr lang="en-US" b="1" dirty="0"/>
              <a:t>NCDEQ VW Application Instructions</a:t>
            </a:r>
          </a:p>
        </p:txBody>
      </p:sp>
      <p:sp>
        <p:nvSpPr>
          <p:cNvPr id="3" name="Content Placeholder 2">
            <a:extLst>
              <a:ext uri="{FF2B5EF4-FFF2-40B4-BE49-F238E27FC236}">
                <a16:creationId xmlns:a16="http://schemas.microsoft.com/office/drawing/2014/main" id="{E58A15A9-2223-45E4-BA8C-133BC67CADDF}"/>
              </a:ext>
            </a:extLst>
          </p:cNvPr>
          <p:cNvSpPr>
            <a:spLocks noGrp="1"/>
          </p:cNvSpPr>
          <p:nvPr>
            <p:ph idx="1"/>
          </p:nvPr>
        </p:nvSpPr>
        <p:spPr/>
        <p:txBody>
          <a:bodyPr/>
          <a:lstStyle/>
          <a:p>
            <a:pPr marL="0" indent="0" algn="ctr">
              <a:buNone/>
            </a:pPr>
            <a:endParaRPr lang="en-US" sz="3200" b="1" dirty="0">
              <a:solidFill>
                <a:schemeClr val="tx1"/>
              </a:solidFill>
            </a:endParaRPr>
          </a:p>
          <a:p>
            <a:pPr marL="0" indent="0" algn="ctr">
              <a:buNone/>
            </a:pPr>
            <a:r>
              <a:rPr lang="en-US" sz="3200" b="1" dirty="0">
                <a:solidFill>
                  <a:schemeClr val="tx1"/>
                </a:solidFill>
              </a:rPr>
              <a:t>RFPs were released June 17, </a:t>
            </a:r>
            <a:r>
              <a:rPr lang="en-US" sz="3200" b="1" dirty="0" smtClean="0">
                <a:solidFill>
                  <a:schemeClr val="tx1"/>
                </a:solidFill>
              </a:rPr>
              <a:t>2019</a:t>
            </a:r>
          </a:p>
          <a:p>
            <a:pPr marL="0" indent="0" algn="ctr">
              <a:buNone/>
            </a:pPr>
            <a:r>
              <a:rPr lang="en-US" sz="3200" b="1" dirty="0" smtClean="0">
                <a:solidFill>
                  <a:schemeClr val="tx1"/>
                </a:solidFill>
              </a:rPr>
              <a:t>Applications were released July 1, 2019</a:t>
            </a:r>
            <a:endParaRPr lang="en-US" sz="3200" b="1" dirty="0">
              <a:solidFill>
                <a:schemeClr val="tx1"/>
              </a:solidFill>
            </a:endParaRPr>
          </a:p>
          <a:p>
            <a:pPr marL="0" indent="0" algn="ctr">
              <a:buNone/>
            </a:pPr>
            <a:endParaRPr lang="en-US" b="1" dirty="0">
              <a:solidFill>
                <a:schemeClr val="tx1"/>
              </a:solidFill>
            </a:endParaRPr>
          </a:p>
          <a:p>
            <a:pPr marL="0" indent="0" algn="ctr">
              <a:buNone/>
            </a:pPr>
            <a:r>
              <a:rPr lang="en-US" sz="3200" b="1" dirty="0">
                <a:solidFill>
                  <a:schemeClr val="tx1"/>
                </a:solidFill>
              </a:rPr>
              <a:t>Diesel Bus and Vehicle Programs</a:t>
            </a:r>
          </a:p>
          <a:p>
            <a:pPr marL="0" indent="0" algn="ctr">
              <a:buNone/>
            </a:pPr>
            <a:r>
              <a:rPr lang="en-US" sz="3200" b="1" dirty="0">
                <a:solidFill>
                  <a:schemeClr val="tx1"/>
                </a:solidFill>
              </a:rPr>
              <a:t>DC Fast Charge Program</a:t>
            </a:r>
          </a:p>
          <a:p>
            <a:pPr marL="0" indent="0" algn="ctr">
              <a:buNone/>
            </a:pPr>
            <a:r>
              <a:rPr lang="en-US" b="1" dirty="0">
                <a:solidFill>
                  <a:schemeClr val="tx1"/>
                </a:solidFill>
              </a:rPr>
              <a:t> </a:t>
            </a:r>
          </a:p>
          <a:p>
            <a:pPr marL="0" indent="0" algn="ctr">
              <a:buNone/>
            </a:pPr>
            <a:r>
              <a:rPr lang="en-US" sz="3200" b="1" dirty="0">
                <a:solidFill>
                  <a:schemeClr val="tx1"/>
                </a:solidFill>
              </a:rPr>
              <a:t>Applications due: </a:t>
            </a:r>
            <a:r>
              <a:rPr lang="en-US" sz="3200" b="1" dirty="0">
                <a:solidFill>
                  <a:srgbClr val="FF0000"/>
                </a:solidFill>
              </a:rPr>
              <a:t>September 30, 2019 5:00 PM ET</a:t>
            </a:r>
          </a:p>
          <a:p>
            <a:pPr marL="0" indent="0" algn="ctr">
              <a:buNone/>
            </a:pPr>
            <a:endParaRPr lang="en-US" sz="3200" dirty="0"/>
          </a:p>
          <a:p>
            <a:pPr marL="0" indent="0">
              <a:buNone/>
            </a:pPr>
            <a:endParaRPr lang="en-US" dirty="0"/>
          </a:p>
        </p:txBody>
      </p:sp>
      <p:sp>
        <p:nvSpPr>
          <p:cNvPr id="4" name="Slide Number Placeholder 3">
            <a:extLst>
              <a:ext uri="{FF2B5EF4-FFF2-40B4-BE49-F238E27FC236}">
                <a16:creationId xmlns:a16="http://schemas.microsoft.com/office/drawing/2014/main" id="{490EF88A-CCC3-4A9C-B618-BDE46FDDD28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Tree>
    <p:extLst>
      <p:ext uri="{BB962C8B-B14F-4D97-AF65-F5344CB8AC3E}">
        <p14:creationId xmlns:p14="http://schemas.microsoft.com/office/powerpoint/2010/main" val="421440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7" end="7"/>
                                            </p:txEl>
                                          </p:spTgt>
                                        </p:tgtEl>
                                      </p:cBhvr>
                                    </p:animEffect>
                                    <p:animScale>
                                      <p:cBhvr>
                                        <p:cTn id="7" dur="250" autoRev="1" fill="hold"/>
                                        <p:tgtEl>
                                          <p:spTgt spid="3">
                                            <p:txEl>
                                              <p:pRg st="7" end="7"/>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2019 Diesel Bus and Vehicle Programs</a:t>
            </a:r>
            <a:endParaRPr lang="en-US" dirty="0"/>
          </a:p>
        </p:txBody>
      </p:sp>
      <p:sp>
        <p:nvSpPr>
          <p:cNvPr id="3" name="Content Placeholder 2"/>
          <p:cNvSpPr>
            <a:spLocks noGrp="1"/>
          </p:cNvSpPr>
          <p:nvPr>
            <p:ph idx="1"/>
          </p:nvPr>
        </p:nvSpPr>
        <p:spPr/>
        <p:txBody>
          <a:bodyPr/>
          <a:lstStyle/>
          <a:p>
            <a:pPr marL="0" indent="0" algn="ctr">
              <a:buNone/>
            </a:pPr>
            <a:endParaRPr lang="en-US" sz="4400" b="1" dirty="0">
              <a:solidFill>
                <a:schemeClr val="tx1"/>
              </a:solidFill>
            </a:endParaRPr>
          </a:p>
          <a:p>
            <a:pPr marL="0" indent="0" algn="ctr">
              <a:buNone/>
            </a:pPr>
            <a:endParaRPr lang="en-US" sz="4400" b="1" dirty="0">
              <a:solidFill>
                <a:schemeClr val="tx1"/>
              </a:solidFill>
            </a:endParaRPr>
          </a:p>
          <a:p>
            <a:pPr marL="0" indent="0" algn="ctr">
              <a:buNone/>
            </a:pPr>
            <a:r>
              <a:rPr lang="en-US" sz="4400" b="1" dirty="0">
                <a:solidFill>
                  <a:schemeClr val="tx1"/>
                </a:solidFill>
              </a:rPr>
              <a:t>This is a reimbursement program.</a:t>
            </a:r>
            <a:r>
              <a:rPr lang="en-US" b="1" dirty="0">
                <a:solidFill>
                  <a:schemeClr val="tx1"/>
                </a:solidFill>
              </a:rPr>
              <a:t> </a:t>
            </a:r>
          </a:p>
          <a:p>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5</a:t>
            </a:fld>
            <a:endParaRPr lang="en-US" dirty="0"/>
          </a:p>
        </p:txBody>
      </p:sp>
    </p:spTree>
    <p:extLst>
      <p:ext uri="{BB962C8B-B14F-4D97-AF65-F5344CB8AC3E}">
        <p14:creationId xmlns:p14="http://schemas.microsoft.com/office/powerpoint/2010/main" val="212352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2" end="2"/>
                                            </p:txEl>
                                          </p:spTgt>
                                        </p:tgtEl>
                                      </p:cBhvr>
                                    </p:animEffect>
                                    <p:animScale>
                                      <p:cBhvr>
                                        <p:cTn id="7" dur="250" autoRev="1" fill="hold"/>
                                        <p:tgtEl>
                                          <p:spTgt spid="3">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97808-9E93-402D-A054-85370A084E99}"/>
              </a:ext>
            </a:extLst>
          </p:cNvPr>
          <p:cNvSpPr>
            <a:spLocks noGrp="1"/>
          </p:cNvSpPr>
          <p:nvPr>
            <p:ph type="title"/>
          </p:nvPr>
        </p:nvSpPr>
        <p:spPr/>
        <p:txBody>
          <a:bodyPr/>
          <a:lstStyle/>
          <a:p>
            <a:r>
              <a:rPr lang="en-US" b="1" dirty="0"/>
              <a:t>2019 Diesel Bus and Vehicle Programs</a:t>
            </a:r>
          </a:p>
        </p:txBody>
      </p:sp>
      <p:sp>
        <p:nvSpPr>
          <p:cNvPr id="3" name="Content Placeholder 2">
            <a:extLst>
              <a:ext uri="{FF2B5EF4-FFF2-40B4-BE49-F238E27FC236}">
                <a16:creationId xmlns:a16="http://schemas.microsoft.com/office/drawing/2014/main" id="{B81FD2D6-B987-4F58-8685-60FFCD5A0C61}"/>
              </a:ext>
            </a:extLst>
          </p:cNvPr>
          <p:cNvSpPr>
            <a:spLocks noGrp="1"/>
          </p:cNvSpPr>
          <p:nvPr>
            <p:ph idx="1"/>
          </p:nvPr>
        </p:nvSpPr>
        <p:spPr>
          <a:xfrm>
            <a:off x="838200" y="2026587"/>
            <a:ext cx="10001596" cy="3310344"/>
          </a:xfrm>
        </p:spPr>
        <p:txBody>
          <a:bodyPr>
            <a:normAutofit lnSpcReduction="10000"/>
          </a:bodyPr>
          <a:lstStyle/>
          <a:p>
            <a:pPr marL="0" indent="0">
              <a:spcAft>
                <a:spcPts val="1200"/>
              </a:spcAft>
              <a:buNone/>
            </a:pPr>
            <a:r>
              <a:rPr lang="en-US" sz="3200" b="1" dirty="0">
                <a:solidFill>
                  <a:schemeClr val="tx1"/>
                </a:solidFill>
              </a:rPr>
              <a:t>Eligible applicants include:</a:t>
            </a:r>
            <a:endParaRPr lang="en-US" sz="2600" b="1" dirty="0">
              <a:solidFill>
                <a:schemeClr val="tx1"/>
              </a:solidFill>
            </a:endParaRPr>
          </a:p>
          <a:p>
            <a:pPr marL="285750" lvl="0" indent="-285750">
              <a:spcAft>
                <a:spcPts val="1200"/>
              </a:spcAft>
            </a:pPr>
            <a:r>
              <a:rPr lang="en-US" b="1" dirty="0">
                <a:solidFill>
                  <a:schemeClr val="tx1"/>
                </a:solidFill>
              </a:rPr>
              <a:t>local, state, and tribal government organizations, </a:t>
            </a:r>
          </a:p>
          <a:p>
            <a:pPr marL="285750" indent="-285750">
              <a:spcAft>
                <a:spcPts val="1200"/>
              </a:spcAft>
            </a:pPr>
            <a:r>
              <a:rPr lang="en-US" b="1" dirty="0">
                <a:solidFill>
                  <a:schemeClr val="tx1"/>
                </a:solidFill>
              </a:rPr>
              <a:t>public or private nonprofit organizations, and</a:t>
            </a:r>
          </a:p>
          <a:p>
            <a:pPr marL="285750" lvl="0" indent="-285750">
              <a:spcAft>
                <a:spcPts val="1200"/>
              </a:spcAft>
            </a:pPr>
            <a:r>
              <a:rPr lang="en-US" b="1" dirty="0">
                <a:solidFill>
                  <a:schemeClr val="tx1"/>
                </a:solidFill>
              </a:rPr>
              <a:t>public-private partnerships where the lead applicant represents a public sector, public or private nonprofit organization. </a:t>
            </a:r>
          </a:p>
          <a:p>
            <a:pPr marL="0" indent="0">
              <a:buNone/>
            </a:pPr>
            <a:endParaRPr lang="en-US" b="1" i="1" dirty="0" smtClean="0">
              <a:solidFill>
                <a:schemeClr val="tx1"/>
              </a:solidFill>
            </a:endParaRPr>
          </a:p>
          <a:p>
            <a:pPr marL="0" indent="0">
              <a:buNone/>
            </a:pPr>
            <a:r>
              <a:rPr lang="en-US" sz="2400" b="1" i="1" dirty="0" smtClean="0">
                <a:solidFill>
                  <a:schemeClr val="tx1"/>
                </a:solidFill>
              </a:rPr>
              <a:t>Specific </a:t>
            </a:r>
            <a:r>
              <a:rPr lang="en-US" sz="2400" b="1" i="1" dirty="0">
                <a:solidFill>
                  <a:schemeClr val="tx1"/>
                </a:solidFill>
              </a:rPr>
              <a:t>details on eligible applicants can be found in the RFP.</a:t>
            </a:r>
          </a:p>
          <a:p>
            <a:pPr marL="0" indent="0">
              <a:buNone/>
            </a:pPr>
            <a:endParaRPr lang="en-US" b="1" dirty="0">
              <a:solidFill>
                <a:schemeClr val="tx1"/>
              </a:solidFill>
            </a:endParaRPr>
          </a:p>
          <a:p>
            <a:pPr marL="457200" lvl="1"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5277163-3F32-45B7-9A2C-22CC16A7B98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Tree>
    <p:extLst>
      <p:ext uri="{BB962C8B-B14F-4D97-AF65-F5344CB8AC3E}">
        <p14:creationId xmlns:p14="http://schemas.microsoft.com/office/powerpoint/2010/main" val="2534940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2019 Diesel Bus &amp; Vehicle – Eligible Vehicles</a:t>
            </a:r>
            <a:endParaRPr lang="en-US" b="1"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7</a:t>
            </a:fld>
            <a:endParaRPr lang="en-US" dirty="0"/>
          </a:p>
        </p:txBody>
      </p:sp>
      <p:pic>
        <p:nvPicPr>
          <p:cNvPr id="5" name="Picture 4"/>
          <p:cNvPicPr>
            <a:picLocks noChangeAspect="1"/>
          </p:cNvPicPr>
          <p:nvPr/>
        </p:nvPicPr>
        <p:blipFill>
          <a:blip r:embed="rId2"/>
          <a:stretch>
            <a:fillRect/>
          </a:stretch>
        </p:blipFill>
        <p:spPr>
          <a:xfrm>
            <a:off x="178427" y="943993"/>
            <a:ext cx="1931159" cy="1371600"/>
          </a:xfrm>
          <a:prstGeom prst="rect">
            <a:avLst/>
          </a:prstGeom>
        </p:spPr>
      </p:pic>
      <p:pic>
        <p:nvPicPr>
          <p:cNvPr id="7" name="Picture 6"/>
          <p:cNvPicPr>
            <a:picLocks noChangeAspect="1"/>
          </p:cNvPicPr>
          <p:nvPr/>
        </p:nvPicPr>
        <p:blipFill>
          <a:blip r:embed="rId3"/>
          <a:stretch>
            <a:fillRect/>
          </a:stretch>
        </p:blipFill>
        <p:spPr>
          <a:xfrm>
            <a:off x="6791133" y="943993"/>
            <a:ext cx="2049331" cy="1371600"/>
          </a:xfrm>
          <a:prstGeom prst="rect">
            <a:avLst/>
          </a:prstGeom>
        </p:spPr>
      </p:pic>
      <p:pic>
        <p:nvPicPr>
          <p:cNvPr id="9" name="Picture 8"/>
          <p:cNvPicPr>
            <a:picLocks noChangeAspect="1"/>
          </p:cNvPicPr>
          <p:nvPr/>
        </p:nvPicPr>
        <p:blipFill>
          <a:blip r:embed="rId4"/>
          <a:stretch>
            <a:fillRect/>
          </a:stretch>
        </p:blipFill>
        <p:spPr>
          <a:xfrm>
            <a:off x="2296688" y="943993"/>
            <a:ext cx="2060990" cy="1371600"/>
          </a:xfrm>
          <a:prstGeom prst="rect">
            <a:avLst/>
          </a:prstGeom>
        </p:spPr>
      </p:pic>
      <p:pic>
        <p:nvPicPr>
          <p:cNvPr id="11" name="Picture 10"/>
          <p:cNvPicPr>
            <a:picLocks noChangeAspect="1"/>
          </p:cNvPicPr>
          <p:nvPr/>
        </p:nvPicPr>
        <p:blipFill>
          <a:blip r:embed="rId5"/>
          <a:stretch>
            <a:fillRect/>
          </a:stretch>
        </p:blipFill>
        <p:spPr>
          <a:xfrm>
            <a:off x="7631438" y="3906596"/>
            <a:ext cx="2057399" cy="1371600"/>
          </a:xfrm>
          <a:prstGeom prst="rect">
            <a:avLst/>
          </a:prstGeom>
        </p:spPr>
      </p:pic>
      <p:pic>
        <p:nvPicPr>
          <p:cNvPr id="12" name="Picture 11"/>
          <p:cNvPicPr>
            <a:picLocks noChangeAspect="1"/>
          </p:cNvPicPr>
          <p:nvPr/>
        </p:nvPicPr>
        <p:blipFill>
          <a:blip r:embed="rId6"/>
          <a:stretch>
            <a:fillRect/>
          </a:stretch>
        </p:blipFill>
        <p:spPr>
          <a:xfrm>
            <a:off x="4571794" y="943993"/>
            <a:ext cx="1887967" cy="1371600"/>
          </a:xfrm>
          <a:prstGeom prst="rect">
            <a:avLst/>
          </a:prstGeom>
        </p:spPr>
      </p:pic>
      <p:pic>
        <p:nvPicPr>
          <p:cNvPr id="13" name="Picture 2" descr="Image result for shorepow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6569" y="3906596"/>
            <a:ext cx="2440237" cy="13726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Image result for shorepow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86835" y="3907629"/>
            <a:ext cx="2163194" cy="13744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9"/>
          <a:stretch>
            <a:fillRect/>
          </a:stretch>
        </p:blipFill>
        <p:spPr>
          <a:xfrm>
            <a:off x="221421" y="2425811"/>
            <a:ext cx="1653188" cy="1371600"/>
          </a:xfrm>
          <a:prstGeom prst="rect">
            <a:avLst/>
          </a:prstGeom>
        </p:spPr>
      </p:pic>
      <p:pic>
        <p:nvPicPr>
          <p:cNvPr id="18" name="Picture 17"/>
          <p:cNvPicPr>
            <a:picLocks noChangeAspect="1"/>
          </p:cNvPicPr>
          <p:nvPr/>
        </p:nvPicPr>
        <p:blipFill>
          <a:blip r:embed="rId10"/>
          <a:stretch>
            <a:fillRect/>
          </a:stretch>
        </p:blipFill>
        <p:spPr>
          <a:xfrm>
            <a:off x="1994131" y="2425811"/>
            <a:ext cx="1707688" cy="1371600"/>
          </a:xfrm>
          <a:prstGeom prst="rect">
            <a:avLst/>
          </a:prstGeom>
        </p:spPr>
      </p:pic>
      <p:pic>
        <p:nvPicPr>
          <p:cNvPr id="19" name="Picture 18"/>
          <p:cNvPicPr>
            <a:picLocks noChangeAspect="1"/>
          </p:cNvPicPr>
          <p:nvPr/>
        </p:nvPicPr>
        <p:blipFill>
          <a:blip r:embed="rId11"/>
          <a:stretch>
            <a:fillRect/>
          </a:stretch>
        </p:blipFill>
        <p:spPr>
          <a:xfrm>
            <a:off x="3839796" y="2425811"/>
            <a:ext cx="2028636" cy="1371600"/>
          </a:xfrm>
          <a:prstGeom prst="rect">
            <a:avLst/>
          </a:prstGeom>
        </p:spPr>
      </p:pic>
      <p:pic>
        <p:nvPicPr>
          <p:cNvPr id="20" name="Picture 19"/>
          <p:cNvPicPr>
            <a:picLocks noChangeAspect="1"/>
          </p:cNvPicPr>
          <p:nvPr/>
        </p:nvPicPr>
        <p:blipFill>
          <a:blip r:embed="rId12"/>
          <a:stretch>
            <a:fillRect/>
          </a:stretch>
        </p:blipFill>
        <p:spPr>
          <a:xfrm>
            <a:off x="5946272" y="2425811"/>
            <a:ext cx="1997243" cy="1371600"/>
          </a:xfrm>
          <a:prstGeom prst="rect">
            <a:avLst/>
          </a:prstGeom>
        </p:spPr>
      </p:pic>
      <p:pic>
        <p:nvPicPr>
          <p:cNvPr id="21" name="Picture 20"/>
          <p:cNvPicPr>
            <a:picLocks noChangeAspect="1"/>
          </p:cNvPicPr>
          <p:nvPr/>
        </p:nvPicPr>
        <p:blipFill>
          <a:blip r:embed="rId13"/>
          <a:stretch>
            <a:fillRect/>
          </a:stretch>
        </p:blipFill>
        <p:spPr>
          <a:xfrm>
            <a:off x="8021355" y="2425811"/>
            <a:ext cx="2093495" cy="1371600"/>
          </a:xfrm>
          <a:prstGeom prst="rect">
            <a:avLst/>
          </a:prstGeom>
        </p:spPr>
      </p:pic>
      <p:pic>
        <p:nvPicPr>
          <p:cNvPr id="22" name="Picture 21"/>
          <p:cNvPicPr>
            <a:picLocks noChangeAspect="1"/>
          </p:cNvPicPr>
          <p:nvPr/>
        </p:nvPicPr>
        <p:blipFill>
          <a:blip r:embed="rId14"/>
          <a:stretch>
            <a:fillRect/>
          </a:stretch>
        </p:blipFill>
        <p:spPr>
          <a:xfrm>
            <a:off x="10192690" y="2425811"/>
            <a:ext cx="1849582" cy="1371600"/>
          </a:xfrm>
          <a:prstGeom prst="rect">
            <a:avLst/>
          </a:prstGeom>
        </p:spPr>
      </p:pic>
      <p:pic>
        <p:nvPicPr>
          <p:cNvPr id="23" name="Picture 22"/>
          <p:cNvPicPr>
            <a:picLocks noChangeAspect="1"/>
          </p:cNvPicPr>
          <p:nvPr/>
        </p:nvPicPr>
        <p:blipFill>
          <a:blip r:embed="rId15"/>
          <a:stretch>
            <a:fillRect/>
          </a:stretch>
        </p:blipFill>
        <p:spPr>
          <a:xfrm>
            <a:off x="9039225" y="943993"/>
            <a:ext cx="2314575" cy="1371600"/>
          </a:xfrm>
          <a:prstGeom prst="rect">
            <a:avLst/>
          </a:prstGeom>
        </p:spPr>
      </p:pic>
      <p:pic>
        <p:nvPicPr>
          <p:cNvPr id="25" name="Picture 24"/>
          <p:cNvPicPr>
            <a:picLocks noChangeAspect="1"/>
          </p:cNvPicPr>
          <p:nvPr/>
        </p:nvPicPr>
        <p:blipFill>
          <a:blip r:embed="rId16"/>
          <a:stretch>
            <a:fillRect/>
          </a:stretch>
        </p:blipFill>
        <p:spPr>
          <a:xfrm>
            <a:off x="467046" y="5347655"/>
            <a:ext cx="1829641" cy="1372231"/>
          </a:xfrm>
          <a:prstGeom prst="rect">
            <a:avLst/>
          </a:prstGeom>
        </p:spPr>
      </p:pic>
      <p:pic>
        <p:nvPicPr>
          <p:cNvPr id="27" name="Picture 26"/>
          <p:cNvPicPr>
            <a:picLocks noChangeAspect="1"/>
          </p:cNvPicPr>
          <p:nvPr/>
        </p:nvPicPr>
        <p:blipFill>
          <a:blip r:embed="rId17"/>
          <a:stretch>
            <a:fillRect/>
          </a:stretch>
        </p:blipFill>
        <p:spPr>
          <a:xfrm>
            <a:off x="2740867" y="5169012"/>
            <a:ext cx="2400300" cy="1371600"/>
          </a:xfrm>
          <a:prstGeom prst="rect">
            <a:avLst/>
          </a:prstGeom>
        </p:spPr>
      </p:pic>
      <p:pic>
        <p:nvPicPr>
          <p:cNvPr id="28" name="Picture 27"/>
          <p:cNvPicPr>
            <a:picLocks noChangeAspect="1"/>
          </p:cNvPicPr>
          <p:nvPr/>
        </p:nvPicPr>
        <p:blipFill>
          <a:blip r:embed="rId18"/>
          <a:stretch>
            <a:fillRect/>
          </a:stretch>
        </p:blipFill>
        <p:spPr>
          <a:xfrm>
            <a:off x="5728766" y="5145446"/>
            <a:ext cx="1828800" cy="1371600"/>
          </a:xfrm>
          <a:prstGeom prst="rect">
            <a:avLst/>
          </a:prstGeom>
        </p:spPr>
      </p:pic>
    </p:spTree>
    <p:extLst>
      <p:ext uri="{BB962C8B-B14F-4D97-AF65-F5344CB8AC3E}">
        <p14:creationId xmlns:p14="http://schemas.microsoft.com/office/powerpoint/2010/main" val="413851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heel(1)">
                                      <p:cBhvr>
                                        <p:cTn id="27" dur="2000"/>
                                        <p:tgtEl>
                                          <p:spTgt spid="17"/>
                                        </p:tgtEl>
                                      </p:cBhvr>
                                    </p:animEffect>
                                  </p:childTnLst>
                                </p:cTn>
                              </p:par>
                              <p:par>
                                <p:cTn id="28" presetID="21" presetClass="entr" presetSubtype="1"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heel(1)">
                                      <p:cBhvr>
                                        <p:cTn id="30" dur="2000"/>
                                        <p:tgtEl>
                                          <p:spTgt spid="18"/>
                                        </p:tgtEl>
                                      </p:cBhvr>
                                    </p:animEffect>
                                  </p:childTnLst>
                                </p:cTn>
                              </p:par>
                              <p:par>
                                <p:cTn id="31" presetID="21" presetClass="entr" presetSubtype="1"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heel(1)">
                                      <p:cBhvr>
                                        <p:cTn id="33" dur="20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ppt_x"/>
                                          </p:val>
                                        </p:tav>
                                        <p:tav tm="100000">
                                          <p:val>
                                            <p:strVal val="#ppt_x"/>
                                          </p:val>
                                        </p:tav>
                                      </p:tavLst>
                                    </p:anim>
                                    <p:anim calcmode="lin" valueType="num">
                                      <p:cBhvr additive="base">
                                        <p:cTn id="39" dur="500" fill="hold"/>
                                        <p:tgtEl>
                                          <p:spTgt spid="20"/>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1000" fill="hold"/>
                                        <p:tgtEl>
                                          <p:spTgt spid="13"/>
                                        </p:tgtEl>
                                        <p:attrNameLst>
                                          <p:attrName>ppt_w</p:attrName>
                                        </p:attrNameLst>
                                      </p:cBhvr>
                                      <p:tavLst>
                                        <p:tav tm="0">
                                          <p:val>
                                            <p:fltVal val="0"/>
                                          </p:val>
                                        </p:tav>
                                        <p:tav tm="100000">
                                          <p:val>
                                            <p:strVal val="#ppt_w"/>
                                          </p:val>
                                        </p:tav>
                                      </p:tavLst>
                                    </p:anim>
                                    <p:anim calcmode="lin" valueType="num">
                                      <p:cBhvr>
                                        <p:cTn id="53" dur="1000" fill="hold"/>
                                        <p:tgtEl>
                                          <p:spTgt spid="13"/>
                                        </p:tgtEl>
                                        <p:attrNameLst>
                                          <p:attrName>ppt_h</p:attrName>
                                        </p:attrNameLst>
                                      </p:cBhvr>
                                      <p:tavLst>
                                        <p:tav tm="0">
                                          <p:val>
                                            <p:fltVal val="0"/>
                                          </p:val>
                                        </p:tav>
                                        <p:tav tm="100000">
                                          <p:val>
                                            <p:strVal val="#ppt_h"/>
                                          </p:val>
                                        </p:tav>
                                      </p:tavLst>
                                    </p:anim>
                                    <p:anim calcmode="lin" valueType="num">
                                      <p:cBhvr>
                                        <p:cTn id="54" dur="1000" fill="hold"/>
                                        <p:tgtEl>
                                          <p:spTgt spid="13"/>
                                        </p:tgtEl>
                                        <p:attrNameLst>
                                          <p:attrName>style.rotation</p:attrName>
                                        </p:attrNameLst>
                                      </p:cBhvr>
                                      <p:tavLst>
                                        <p:tav tm="0">
                                          <p:val>
                                            <p:fltVal val="90"/>
                                          </p:val>
                                        </p:tav>
                                        <p:tav tm="100000">
                                          <p:val>
                                            <p:fltVal val="0"/>
                                          </p:val>
                                        </p:tav>
                                      </p:tavLst>
                                    </p:anim>
                                    <p:animEffect transition="in" filter="fade">
                                      <p:cBhvr>
                                        <p:cTn id="55" dur="1000"/>
                                        <p:tgtEl>
                                          <p:spTgt spid="13"/>
                                        </p:tgtEl>
                                      </p:cBhvr>
                                    </p:animEffect>
                                  </p:childTnLst>
                                </p:cTn>
                              </p:par>
                              <p:par>
                                <p:cTn id="56" presetID="31" presetClass="entr" presetSubtype="0"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1000" fill="hold"/>
                                        <p:tgtEl>
                                          <p:spTgt spid="14"/>
                                        </p:tgtEl>
                                        <p:attrNameLst>
                                          <p:attrName>ppt_w</p:attrName>
                                        </p:attrNameLst>
                                      </p:cBhvr>
                                      <p:tavLst>
                                        <p:tav tm="0">
                                          <p:val>
                                            <p:fltVal val="0"/>
                                          </p:val>
                                        </p:tav>
                                        <p:tav tm="100000">
                                          <p:val>
                                            <p:strVal val="#ppt_w"/>
                                          </p:val>
                                        </p:tav>
                                      </p:tavLst>
                                    </p:anim>
                                    <p:anim calcmode="lin" valueType="num">
                                      <p:cBhvr>
                                        <p:cTn id="59" dur="1000" fill="hold"/>
                                        <p:tgtEl>
                                          <p:spTgt spid="14"/>
                                        </p:tgtEl>
                                        <p:attrNameLst>
                                          <p:attrName>ppt_h</p:attrName>
                                        </p:attrNameLst>
                                      </p:cBhvr>
                                      <p:tavLst>
                                        <p:tav tm="0">
                                          <p:val>
                                            <p:fltVal val="0"/>
                                          </p:val>
                                        </p:tav>
                                        <p:tav tm="100000">
                                          <p:val>
                                            <p:strVal val="#ppt_h"/>
                                          </p:val>
                                        </p:tav>
                                      </p:tavLst>
                                    </p:anim>
                                    <p:anim calcmode="lin" valueType="num">
                                      <p:cBhvr>
                                        <p:cTn id="60" dur="1000" fill="hold"/>
                                        <p:tgtEl>
                                          <p:spTgt spid="14"/>
                                        </p:tgtEl>
                                        <p:attrNameLst>
                                          <p:attrName>style.rotation</p:attrName>
                                        </p:attrNameLst>
                                      </p:cBhvr>
                                      <p:tavLst>
                                        <p:tav tm="0">
                                          <p:val>
                                            <p:fltVal val="90"/>
                                          </p:val>
                                        </p:tav>
                                        <p:tav tm="100000">
                                          <p:val>
                                            <p:fltVal val="0"/>
                                          </p:val>
                                        </p:tav>
                                      </p:tavLst>
                                    </p:anim>
                                    <p:animEffect transition="in" filter="fade">
                                      <p:cBhvr>
                                        <p:cTn id="61" dur="10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p:cTn id="66" dur="500" fill="hold"/>
                                        <p:tgtEl>
                                          <p:spTgt spid="11"/>
                                        </p:tgtEl>
                                        <p:attrNameLst>
                                          <p:attrName>ppt_w</p:attrName>
                                        </p:attrNameLst>
                                      </p:cBhvr>
                                      <p:tavLst>
                                        <p:tav tm="0">
                                          <p:val>
                                            <p:fltVal val="0"/>
                                          </p:val>
                                        </p:tav>
                                        <p:tav tm="100000">
                                          <p:val>
                                            <p:strVal val="#ppt_w"/>
                                          </p:val>
                                        </p:tav>
                                      </p:tavLst>
                                    </p:anim>
                                    <p:anim calcmode="lin" valueType="num">
                                      <p:cBhvr>
                                        <p:cTn id="67" dur="500" fill="hold"/>
                                        <p:tgtEl>
                                          <p:spTgt spid="11"/>
                                        </p:tgtEl>
                                        <p:attrNameLst>
                                          <p:attrName>ppt_h</p:attrName>
                                        </p:attrNameLst>
                                      </p:cBhvr>
                                      <p:tavLst>
                                        <p:tav tm="0">
                                          <p:val>
                                            <p:fltVal val="0"/>
                                          </p:val>
                                        </p:tav>
                                        <p:tav tm="100000">
                                          <p:val>
                                            <p:strVal val="#ppt_h"/>
                                          </p:val>
                                        </p:tav>
                                      </p:tavLst>
                                    </p:anim>
                                    <p:animEffect transition="in" filter="fade">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wipe(down)">
                                      <p:cBhvr>
                                        <p:cTn id="73" dur="500"/>
                                        <p:tgtEl>
                                          <p:spTgt spid="25"/>
                                        </p:tgtEl>
                                      </p:cBhvr>
                                    </p:animEffect>
                                  </p:childTnLst>
                                </p:cTn>
                              </p:par>
                              <p:par>
                                <p:cTn id="74" presetID="22" presetClass="entr" presetSubtype="4" fill="hold"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down)">
                                      <p:cBhvr>
                                        <p:cTn id="76" dur="500"/>
                                        <p:tgtEl>
                                          <p:spTgt spid="27"/>
                                        </p:tgtEl>
                                      </p:cBhvr>
                                    </p:animEffect>
                                  </p:childTnLst>
                                </p:cTn>
                              </p:par>
                              <p:par>
                                <p:cTn id="77" presetID="22" presetClass="entr" presetSubtype="4" fill="hold"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wipe(down)">
                                      <p:cBhvr>
                                        <p:cTn id="7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1FD2D6-B987-4F58-8685-60FFCD5A0C61}"/>
              </a:ext>
            </a:extLst>
          </p:cNvPr>
          <p:cNvSpPr>
            <a:spLocks noGrp="1"/>
          </p:cNvSpPr>
          <p:nvPr>
            <p:ph idx="1"/>
          </p:nvPr>
        </p:nvSpPr>
        <p:spPr>
          <a:xfrm>
            <a:off x="785446" y="277168"/>
            <a:ext cx="10515600" cy="443802"/>
          </a:xfrm>
        </p:spPr>
        <p:txBody>
          <a:bodyPr/>
          <a:lstStyle/>
          <a:p>
            <a:pPr marL="0" indent="0">
              <a:buNone/>
            </a:pPr>
            <a:r>
              <a:rPr lang="en-US" b="1" dirty="0">
                <a:solidFill>
                  <a:schemeClr val="tx1"/>
                </a:solidFill>
              </a:rPr>
              <a:t>Eligible Mitigation Actions (1-8), as specified in the NC VW Mitigation Plan include:</a:t>
            </a:r>
          </a:p>
          <a:p>
            <a:pPr marL="457200" lvl="1"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5277163-3F32-45B7-9A2C-22CC16A7B98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graphicFrame>
        <p:nvGraphicFramePr>
          <p:cNvPr id="6" name="Table 5">
            <a:extLst>
              <a:ext uri="{FF2B5EF4-FFF2-40B4-BE49-F238E27FC236}">
                <a16:creationId xmlns:a16="http://schemas.microsoft.com/office/drawing/2014/main" id="{B52781CC-08C9-496B-B47E-722F7F3FC50E}"/>
              </a:ext>
            </a:extLst>
          </p:cNvPr>
          <p:cNvGraphicFramePr>
            <a:graphicFrameLocks noGrp="1"/>
          </p:cNvGraphicFramePr>
          <p:nvPr>
            <p:extLst>
              <p:ext uri="{D42A27DB-BD31-4B8C-83A1-F6EECF244321}">
                <p14:modId xmlns:p14="http://schemas.microsoft.com/office/powerpoint/2010/main" val="3669354568"/>
              </p:ext>
            </p:extLst>
          </p:nvPr>
        </p:nvGraphicFramePr>
        <p:xfrm>
          <a:off x="885364" y="720971"/>
          <a:ext cx="10228115" cy="4748896"/>
        </p:xfrm>
        <a:graphic>
          <a:graphicData uri="http://schemas.openxmlformats.org/drawingml/2006/table">
            <a:tbl>
              <a:tblPr firstRow="1" firstCol="1" bandRow="1"/>
              <a:tblGrid>
                <a:gridCol w="2515110">
                  <a:extLst>
                    <a:ext uri="{9D8B030D-6E8A-4147-A177-3AD203B41FA5}">
                      <a16:colId xmlns:a16="http://schemas.microsoft.com/office/drawing/2014/main" val="726112988"/>
                    </a:ext>
                  </a:extLst>
                </a:gridCol>
                <a:gridCol w="2515110">
                  <a:extLst>
                    <a:ext uri="{9D8B030D-6E8A-4147-A177-3AD203B41FA5}">
                      <a16:colId xmlns:a16="http://schemas.microsoft.com/office/drawing/2014/main" val="2921027187"/>
                    </a:ext>
                  </a:extLst>
                </a:gridCol>
                <a:gridCol w="1676741">
                  <a:extLst>
                    <a:ext uri="{9D8B030D-6E8A-4147-A177-3AD203B41FA5}">
                      <a16:colId xmlns:a16="http://schemas.microsoft.com/office/drawing/2014/main" val="600344724"/>
                    </a:ext>
                  </a:extLst>
                </a:gridCol>
                <a:gridCol w="1760577">
                  <a:extLst>
                    <a:ext uri="{9D8B030D-6E8A-4147-A177-3AD203B41FA5}">
                      <a16:colId xmlns:a16="http://schemas.microsoft.com/office/drawing/2014/main" val="3781994925"/>
                    </a:ext>
                  </a:extLst>
                </a:gridCol>
                <a:gridCol w="1760577">
                  <a:extLst>
                    <a:ext uri="{9D8B030D-6E8A-4147-A177-3AD203B41FA5}">
                      <a16:colId xmlns:a16="http://schemas.microsoft.com/office/drawing/2014/main" val="223187444"/>
                    </a:ext>
                  </a:extLst>
                </a:gridCol>
              </a:tblGrid>
              <a:tr h="239045">
                <a:tc rowSpan="2">
                  <a:txBody>
                    <a:bodyPr/>
                    <a:lstStyle/>
                    <a:p>
                      <a:pPr marL="0" marR="0" algn="ctr">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NC Grant </a:t>
                      </a:r>
                      <a:r>
                        <a:rPr lang="en-US" sz="1600" b="1" dirty="0" smtClean="0">
                          <a:effectLst/>
                          <a:latin typeface="Times New Roman" panose="02020603050405020304" pitchFamily="18" charset="0"/>
                          <a:ea typeface="Calibri" panose="020F0502020204030204" pitchFamily="34" charset="0"/>
                          <a:cs typeface="Times New Roman" panose="02020603050405020304" pitchFamily="18" charset="0"/>
                        </a:rPr>
                        <a:t>Programs </a:t>
                      </a:r>
                    </a:p>
                    <a:p>
                      <a:pPr marL="0" marR="0" algn="ctr">
                        <a:spcBef>
                          <a:spcPts val="0"/>
                        </a:spcBef>
                        <a:spcAft>
                          <a:spcPts val="0"/>
                        </a:spcAft>
                      </a:pPr>
                      <a:r>
                        <a:rPr lang="en-US" sz="1600" b="1" dirty="0" smtClean="0">
                          <a:effectLst/>
                          <a:latin typeface="Times New Roman" panose="02020603050405020304" pitchFamily="18" charset="0"/>
                          <a:ea typeface="Calibri" panose="020F0502020204030204" pitchFamily="34" charset="0"/>
                          <a:cs typeface="Times New Roman" panose="02020603050405020304" pitchFamily="18" charset="0"/>
                        </a:rPr>
                        <a:t>(2018-2020</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rowSpan="2">
                  <a:txBody>
                    <a:bodyPr/>
                    <a:lstStyle/>
                    <a:p>
                      <a:pPr marL="0" marR="0" algn="ctr">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Eligible Action Category</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rowSpan="2">
                  <a:txBody>
                    <a:bodyPr/>
                    <a:lstStyle/>
                    <a:p>
                      <a:pPr marL="0" marR="0" algn="ctr">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Eligible Fuels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gridSpan="2">
                  <a:txBody>
                    <a:bodyPr/>
                    <a:lstStyle/>
                    <a:p>
                      <a:pPr marL="0" marR="0" algn="ctr">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2018-2020 Funding (Phase 1)</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lang="en-US"/>
                    </a:p>
                  </a:txBody>
                  <a:tcPr/>
                </a:tc>
                <a:extLst>
                  <a:ext uri="{0D108BD9-81ED-4DB2-BD59-A6C34878D82A}">
                    <a16:rowId xmlns:a16="http://schemas.microsoft.com/office/drawing/2014/main" val="3761130561"/>
                  </a:ext>
                </a:extLst>
              </a:tr>
              <a:tr h="61268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Targeted Percent*</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Targeted </a:t>
                      </a:r>
                      <a:r>
                        <a:rPr lang="en-US" sz="1600" b="1" dirty="0" smtClean="0">
                          <a:effectLst/>
                          <a:latin typeface="Times New Roman" panose="02020603050405020304" pitchFamily="18" charset="0"/>
                          <a:ea typeface="Calibri" panose="020F0502020204030204" pitchFamily="34" charset="0"/>
                          <a:cs typeface="Times New Roman" panose="02020603050405020304" pitchFamily="18" charset="0"/>
                        </a:rPr>
                        <a:t>Funding </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Amount</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678613087"/>
                  </a:ext>
                </a:extLst>
              </a:tr>
              <a:tr h="223794">
                <a:tc rowSpan="3">
                  <a:txBody>
                    <a:bodyPr/>
                    <a:lstStyle/>
                    <a:p>
                      <a:pPr marL="0" marR="0">
                        <a:lnSpc>
                          <a:spcPct val="107000"/>
                        </a:lnSpc>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School bus replacement program</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School buses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Diesel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25%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$7,670,472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3693395"/>
                  </a:ext>
                </a:extLst>
              </a:tr>
              <a:tr h="447586">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Propane &amp; Natural Gas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$3,068,189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2367245"/>
                  </a:ext>
                </a:extLst>
              </a:tr>
              <a:tr h="223794">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All-electric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$1,534,094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01384"/>
                  </a:ext>
                </a:extLst>
              </a:tr>
              <a:tr h="573597">
                <a:tc>
                  <a:txBody>
                    <a:bodyPr/>
                    <a:lstStyle/>
                    <a:p>
                      <a:pPr marL="0" marR="0">
                        <a:lnSpc>
                          <a:spcPct val="107000"/>
                        </a:lnSpc>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Transit bus replacement program</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Transit buses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All (diesel, propane, natural gas, electric)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$6,136,377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0564200"/>
                  </a:ext>
                </a:extLst>
              </a:tr>
              <a:tr h="573597">
                <a:tc>
                  <a:txBody>
                    <a:bodyPr/>
                    <a:lstStyle/>
                    <a:p>
                      <a:pPr marL="0" marR="0">
                        <a:lnSpc>
                          <a:spcPct val="107000"/>
                        </a:lnSpc>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Clean heavy-duty on-road equipment program</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Class 4-8 Local Freight trucks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All (diesel, propane, natural gas, electric)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$3,068,189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8432955"/>
                  </a:ext>
                </a:extLst>
              </a:tr>
              <a:tr h="1147195">
                <a:tc rowSpan="2">
                  <a:txBody>
                    <a:bodyPr/>
                    <a:lstStyle/>
                    <a:p>
                      <a:pPr marL="0" marR="0">
                        <a:lnSpc>
                          <a:spcPct val="107000"/>
                        </a:lnSpc>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Clean heavy-duty off-road equipment program</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Switcher locomotives, ferries, tugs, forklifts, port cargo handling equipment, ocean-going vessel shorepower, airport ground support equipment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marL="0" marR="0" algn="ctr">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All (diesel, propane, natural gas, electric)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marL="0" marR="0" algn="ctr">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$2,739,302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55439320"/>
                  </a:ext>
                </a:extLst>
              </a:tr>
              <a:tr h="447586">
                <a:tc vMerge="1">
                  <a:txBody>
                    <a:bodyPr/>
                    <a:lstStyle/>
                    <a:p>
                      <a:endParaRPr lang="en-US"/>
                    </a:p>
                  </a:txBody>
                  <a:tcPr/>
                </a:tc>
                <a:tc>
                  <a:txBody>
                    <a:bodyPr/>
                    <a:lstStyle/>
                    <a:p>
                      <a:pPr marL="0" marR="0">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Diesel Emission Reduction Act (DERA)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vMerge="1">
                  <a:txBody>
                    <a:bodyPr/>
                    <a:lstStyle/>
                    <a:p>
                      <a:endParaRPr lang="en-US"/>
                    </a:p>
                  </a:txBody>
                  <a:tcPr/>
                </a:tc>
                <a:tc vMerge="1">
                  <a:txBody>
                    <a:bodyPr/>
                    <a:lstStyle/>
                    <a:p>
                      <a:endParaRPr lang="en-US" dirty="0"/>
                    </a:p>
                  </a:txBody>
                  <a:tcPr/>
                </a:tc>
                <a:tc>
                  <a:txBody>
                    <a:bodyPr/>
                    <a:lstStyle/>
                    <a:p>
                      <a:pPr marL="0" marR="0" algn="ctr">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$328,887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370841207"/>
                  </a:ext>
                </a:extLst>
              </a:tr>
              <a:tr h="223794">
                <a:tc>
                  <a:txBody>
                    <a:bodyPr/>
                    <a:lstStyle/>
                    <a:p>
                      <a:pPr marL="0" marR="0">
                        <a:lnSpc>
                          <a:spcPct val="107000"/>
                        </a:lnSpc>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Total:</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$24,545,510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8299224"/>
                  </a:ext>
                </a:extLst>
              </a:tr>
            </a:tbl>
          </a:graphicData>
        </a:graphic>
      </p:graphicFrame>
      <p:sp>
        <p:nvSpPr>
          <p:cNvPr id="7" name="TextBox 6">
            <a:extLst>
              <a:ext uri="{FF2B5EF4-FFF2-40B4-BE49-F238E27FC236}">
                <a16:creationId xmlns:a16="http://schemas.microsoft.com/office/drawing/2014/main" id="{9FA5A6DA-C833-473B-B3C8-46080F08011B}"/>
              </a:ext>
            </a:extLst>
          </p:cNvPr>
          <p:cNvSpPr txBox="1"/>
          <p:nvPr/>
        </p:nvSpPr>
        <p:spPr>
          <a:xfrm>
            <a:off x="885363" y="5550124"/>
            <a:ext cx="6798953" cy="369332"/>
          </a:xfrm>
          <a:prstGeom prst="rect">
            <a:avLst/>
          </a:prstGeom>
          <a:noFill/>
        </p:spPr>
        <p:txBody>
          <a:bodyPr wrap="square" rtlCol="0">
            <a:spAutoFit/>
          </a:bodyPr>
          <a:lstStyle/>
          <a:p>
            <a:r>
              <a:rPr lang="en-US" b="1" dirty="0"/>
              <a:t>There will be a separate process for DERA eligible projects.</a:t>
            </a:r>
          </a:p>
        </p:txBody>
      </p:sp>
    </p:spTree>
    <p:extLst>
      <p:ext uri="{BB962C8B-B14F-4D97-AF65-F5344CB8AC3E}">
        <p14:creationId xmlns:p14="http://schemas.microsoft.com/office/powerpoint/2010/main" val="42742081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4BC9D-D2E1-473B-87C2-E9361EDD6CA4}"/>
              </a:ext>
            </a:extLst>
          </p:cNvPr>
          <p:cNvSpPr>
            <a:spLocks noGrp="1"/>
          </p:cNvSpPr>
          <p:nvPr>
            <p:ph type="title"/>
          </p:nvPr>
        </p:nvSpPr>
        <p:spPr/>
        <p:txBody>
          <a:bodyPr/>
          <a:lstStyle/>
          <a:p>
            <a:r>
              <a:rPr lang="en-US" b="1" dirty="0"/>
              <a:t>NCDEQ VW Application Instructions</a:t>
            </a:r>
          </a:p>
        </p:txBody>
      </p:sp>
      <p:sp>
        <p:nvSpPr>
          <p:cNvPr id="3" name="Content Placeholder 2">
            <a:extLst>
              <a:ext uri="{FF2B5EF4-FFF2-40B4-BE49-F238E27FC236}">
                <a16:creationId xmlns:a16="http://schemas.microsoft.com/office/drawing/2014/main" id="{D6634AF3-38F6-4826-AA8F-ADE6DE2796B7}"/>
              </a:ext>
            </a:extLst>
          </p:cNvPr>
          <p:cNvSpPr>
            <a:spLocks noGrp="1"/>
          </p:cNvSpPr>
          <p:nvPr>
            <p:ph idx="1"/>
          </p:nvPr>
        </p:nvSpPr>
        <p:spPr>
          <a:xfrm>
            <a:off x="1143000" y="1122191"/>
            <a:ext cx="3938954" cy="3950971"/>
          </a:xfrm>
        </p:spPr>
        <p:txBody>
          <a:bodyPr>
            <a:normAutofit/>
          </a:bodyPr>
          <a:lstStyle/>
          <a:p>
            <a:r>
              <a:rPr lang="en-US" b="1" dirty="0">
                <a:solidFill>
                  <a:schemeClr val="tx1"/>
                </a:solidFill>
              </a:rPr>
              <a:t>BEFORE YOU BEGIN any application, you will need an NCID to complete the application. </a:t>
            </a:r>
            <a:endParaRPr lang="en-US" b="1" dirty="0" smtClean="0">
              <a:solidFill>
                <a:schemeClr val="tx1"/>
              </a:solidFill>
            </a:endParaRPr>
          </a:p>
          <a:p>
            <a:endParaRPr lang="en-US" b="1" dirty="0">
              <a:solidFill>
                <a:schemeClr val="tx1"/>
              </a:solidFill>
            </a:endParaRPr>
          </a:p>
          <a:p>
            <a:r>
              <a:rPr lang="en-US" b="1" dirty="0" smtClean="0">
                <a:solidFill>
                  <a:schemeClr val="tx1"/>
                </a:solidFill>
              </a:rPr>
              <a:t>Setting </a:t>
            </a:r>
            <a:r>
              <a:rPr lang="en-US" b="1" dirty="0">
                <a:solidFill>
                  <a:schemeClr val="tx1"/>
                </a:solidFill>
              </a:rPr>
              <a:t>up an NCID: </a:t>
            </a:r>
          </a:p>
          <a:p>
            <a:pPr marL="0" indent="0" algn="ctr">
              <a:buNone/>
            </a:pPr>
            <a:r>
              <a:rPr lang="en-US" b="1" u="sng" dirty="0">
                <a:solidFill>
                  <a:srgbClr val="00B0F0"/>
                </a:solidFill>
                <a:hlinkClick r:id="rId3"/>
              </a:rPr>
              <a:t>https://ncid.nc.gov</a:t>
            </a:r>
            <a:r>
              <a:rPr lang="en-US" b="1" dirty="0" smtClean="0">
                <a:solidFill>
                  <a:schemeClr val="tx1"/>
                </a:solidFill>
              </a:rPr>
              <a:t>.</a:t>
            </a:r>
          </a:p>
          <a:p>
            <a:pPr marL="0" indent="0">
              <a:buNone/>
            </a:pPr>
            <a:r>
              <a:rPr lang="en-US" b="1" dirty="0" smtClean="0">
                <a:solidFill>
                  <a:schemeClr val="tx1"/>
                </a:solidFill>
              </a:rPr>
              <a:t> </a:t>
            </a:r>
          </a:p>
          <a:p>
            <a:r>
              <a:rPr lang="en-US" b="1" dirty="0" smtClean="0">
                <a:solidFill>
                  <a:schemeClr val="tx1"/>
                </a:solidFill>
              </a:rPr>
              <a:t>Instructions </a:t>
            </a:r>
            <a:r>
              <a:rPr lang="en-US" b="1" dirty="0">
                <a:solidFill>
                  <a:schemeClr val="tx1"/>
                </a:solidFill>
              </a:rPr>
              <a:t>are found here: </a:t>
            </a:r>
            <a:r>
              <a:rPr lang="en-US" b="1" dirty="0" smtClean="0">
                <a:solidFill>
                  <a:schemeClr val="tx1"/>
                </a:solidFill>
                <a:hlinkClick r:id="rId4"/>
              </a:rPr>
              <a:t>How-to-Create-a-NC-ID.pdf</a:t>
            </a:r>
          </a:p>
        </p:txBody>
      </p:sp>
      <p:sp>
        <p:nvSpPr>
          <p:cNvPr id="4" name="Slide Number Placeholder 3">
            <a:extLst>
              <a:ext uri="{FF2B5EF4-FFF2-40B4-BE49-F238E27FC236}">
                <a16:creationId xmlns:a16="http://schemas.microsoft.com/office/drawing/2014/main" id="{156A9E49-78A7-4758-9EE2-BE31BB46AE9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pic>
        <p:nvPicPr>
          <p:cNvPr id="5" name="Picture 4">
            <a:extLst>
              <a:ext uri="{FF2B5EF4-FFF2-40B4-BE49-F238E27FC236}">
                <a16:creationId xmlns:a16="http://schemas.microsoft.com/office/drawing/2014/main" id="{977BB0B9-D616-4D33-B3EB-039C630461AB}"/>
              </a:ext>
            </a:extLst>
          </p:cNvPr>
          <p:cNvPicPr>
            <a:picLocks noChangeAspect="1"/>
          </p:cNvPicPr>
          <p:nvPr/>
        </p:nvPicPr>
        <p:blipFill>
          <a:blip r:embed="rId5"/>
          <a:stretch>
            <a:fillRect/>
          </a:stretch>
        </p:blipFill>
        <p:spPr>
          <a:xfrm>
            <a:off x="6258883" y="1159671"/>
            <a:ext cx="3439546" cy="4793409"/>
          </a:xfrm>
          <a:prstGeom prst="rect">
            <a:avLst/>
          </a:prstGeom>
        </p:spPr>
      </p:pic>
      <p:sp>
        <p:nvSpPr>
          <p:cNvPr id="7" name="Rectangle 6"/>
          <p:cNvSpPr/>
          <p:nvPr/>
        </p:nvSpPr>
        <p:spPr>
          <a:xfrm>
            <a:off x="104775" y="6096927"/>
            <a:ext cx="8889023" cy="338554"/>
          </a:xfrm>
          <a:prstGeom prst="rect">
            <a:avLst/>
          </a:prstGeom>
        </p:spPr>
        <p:txBody>
          <a:bodyPr wrap="square">
            <a:spAutoFit/>
          </a:bodyPr>
          <a:lstStyle/>
          <a:p>
            <a:r>
              <a:rPr lang="en-US" sz="1600" b="1" dirty="0"/>
              <a:t>https://files.nc.gov/ncdeq/Air%20Quality/motor/grants/files/VW/How-to-Create-a-NC-ID.pdf</a:t>
            </a:r>
          </a:p>
        </p:txBody>
      </p:sp>
    </p:spTree>
    <p:extLst>
      <p:ext uri="{BB962C8B-B14F-4D97-AF65-F5344CB8AC3E}">
        <p14:creationId xmlns:p14="http://schemas.microsoft.com/office/powerpoint/2010/main" val="1545046990"/>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73AD4438235E44B9D74CA35379863A" ma:contentTypeVersion="10" ma:contentTypeDescription="Create a new document." ma:contentTypeScope="" ma:versionID="33c72fc6f76145f86c50ac6b8c3b90dc">
  <xsd:schema xmlns:xsd="http://www.w3.org/2001/XMLSchema" xmlns:xs="http://www.w3.org/2001/XMLSchema" xmlns:p="http://schemas.microsoft.com/office/2006/metadata/properties" xmlns:ns2="8406278e-9bc1-442e-9e3c-b022f56a94b9" xmlns:ns3="97c26e27-a340-4306-98a7-c36055956ab5" targetNamespace="http://schemas.microsoft.com/office/2006/metadata/properties" ma:root="true" ma:fieldsID="bc286ace65d73d36a5b28db411a3a04f" ns2:_="" ns3:_="">
    <xsd:import namespace="8406278e-9bc1-442e-9e3c-b022f56a94b9"/>
    <xsd:import namespace="97c26e27-a340-4306-98a7-c36055956ab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06278e-9bc1-442e-9e3c-b022f56a94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7c26e27-a340-4306-98a7-c36055956ab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E6AC946-2262-435F-9783-E730D898C3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06278e-9bc1-442e-9e3c-b022f56a94b9"/>
    <ds:schemaRef ds:uri="97c26e27-a340-4306-98a7-c36055956a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00EE8E2-DBBA-4915-A439-063FD98C0CF9}">
  <ds:schemaRefs>
    <ds:schemaRef ds:uri="http://schemas.microsoft.com/sharepoint/v3/contenttype/forms"/>
  </ds:schemaRefs>
</ds:datastoreItem>
</file>

<file path=customXml/itemProps3.xml><?xml version="1.0" encoding="utf-8"?>
<ds:datastoreItem xmlns:ds="http://schemas.openxmlformats.org/officeDocument/2006/customXml" ds:itemID="{C52D0A19-FF94-46A0-9BF2-ADFA1E69CDB2}">
  <ds:schemaRefs>
    <ds:schemaRef ds:uri="http://purl.org/dc/elements/1.1/"/>
    <ds:schemaRef ds:uri="http://schemas.microsoft.com/office/2006/metadata/properties"/>
    <ds:schemaRef ds:uri="97c26e27-a340-4306-98a7-c36055956ab5"/>
    <ds:schemaRef ds:uri="8406278e-9bc1-442e-9e3c-b022f56a94b9"/>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3012</TotalTime>
  <Words>1828</Words>
  <Application>Microsoft Office PowerPoint</Application>
  <PresentationFormat>Widescreen</PresentationFormat>
  <Paragraphs>501</Paragraphs>
  <Slides>35</Slides>
  <Notes>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35</vt:i4>
      </vt:variant>
    </vt:vector>
  </HeadingPairs>
  <TitlesOfParts>
    <vt:vector size="40" baseType="lpstr">
      <vt:lpstr>Arial</vt:lpstr>
      <vt:lpstr>Calibri</vt:lpstr>
      <vt:lpstr>Times New Roman</vt:lpstr>
      <vt:lpstr>2_Office Theme</vt:lpstr>
      <vt:lpstr>3_Office Theme</vt:lpstr>
      <vt:lpstr>Department of Environmental Quality</vt:lpstr>
      <vt:lpstr>Links in this presentation are only active when used in presentation mode.</vt:lpstr>
      <vt:lpstr>What to Expect Today</vt:lpstr>
      <vt:lpstr>NCDEQ VW Application Instructions</vt:lpstr>
      <vt:lpstr>2019 Diesel Bus and Vehicle Programs</vt:lpstr>
      <vt:lpstr>2019 Diesel Bus and Vehicle Programs</vt:lpstr>
      <vt:lpstr>2019 Diesel Bus &amp; Vehicle – Eligible Vehicles</vt:lpstr>
      <vt:lpstr>PowerPoint Presentation</vt:lpstr>
      <vt:lpstr>NCDEQ VW Application Instructions</vt:lpstr>
      <vt:lpstr>2019 Diesel Bus and Vehicle Application</vt:lpstr>
      <vt:lpstr>2019 Diesel Bus and Vehicle Programs</vt:lpstr>
      <vt:lpstr>2019 Diesel Bus and Vehicle Application</vt:lpstr>
      <vt:lpstr>2019 Diesel Bus and Vehicle Application</vt:lpstr>
      <vt:lpstr>PowerPoint Presentation</vt:lpstr>
      <vt:lpstr>PowerPoint Presentation</vt:lpstr>
      <vt:lpstr>Tips and Things to Know</vt:lpstr>
      <vt:lpstr>Diesel Bus and Vehicle Application Scoring</vt:lpstr>
      <vt:lpstr> Project Selection Criteria</vt:lpstr>
      <vt:lpstr>NC Rural Center County Classifications</vt:lpstr>
      <vt:lpstr> Cost Effectiveness: VW$ funded per NOx tons reduced (30 points) </vt:lpstr>
      <vt:lpstr>NOx Emissions Reductions (30 points)</vt:lpstr>
      <vt:lpstr>Location of Project (20 points) </vt:lpstr>
      <vt:lpstr>Environmental Justice (10 points) </vt:lpstr>
      <vt:lpstr>Sample of EJ Scoring</vt:lpstr>
      <vt:lpstr>Co-Benefits (10 points)</vt:lpstr>
      <vt:lpstr>Sample of Co-Benefits Scoring</vt:lpstr>
      <vt:lpstr>Other Criteria: Yes/No</vt:lpstr>
      <vt:lpstr>Project Scoring Criteria</vt:lpstr>
      <vt:lpstr>2019 Diesel Bus and Vehicle Applications</vt:lpstr>
      <vt:lpstr>Additional Workshops</vt:lpstr>
      <vt:lpstr>Phase 1 RFP Timeline</vt:lpstr>
      <vt:lpstr>Application Receipt</vt:lpstr>
      <vt:lpstr>Where to get more information after today?</vt:lpstr>
      <vt:lpstr>PowerPoint Presentation</vt:lpstr>
      <vt:lpstr>2019 Diesel Bus &amp; Vehicle Program 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of Environmental Quality</dc:title>
  <dc:creator>Blanchard, Sheila J</dc:creator>
  <cp:lastModifiedBy>Phillips, Brian</cp:lastModifiedBy>
  <cp:revision>129</cp:revision>
  <cp:lastPrinted>2019-07-02T12:59:54Z</cp:lastPrinted>
  <dcterms:created xsi:type="dcterms:W3CDTF">2019-06-04T19:25:30Z</dcterms:created>
  <dcterms:modified xsi:type="dcterms:W3CDTF">2019-07-26T19:20:08Z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0x010100DD73AD4438235E44B9D74CA35379863A</vt:lpwstr>
  </property>
</Properties>
</file>