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3"/>
  </p:notesMasterIdLst>
  <p:sldIdLst>
    <p:sldId id="294" r:id="rId2"/>
    <p:sldId id="283" r:id="rId3"/>
    <p:sldId id="293" r:id="rId4"/>
    <p:sldId id="281" r:id="rId5"/>
    <p:sldId id="287" r:id="rId6"/>
    <p:sldId id="296" r:id="rId7"/>
    <p:sldId id="288" r:id="rId8"/>
    <p:sldId id="290" r:id="rId9"/>
    <p:sldId id="291" r:id="rId10"/>
    <p:sldId id="292" r:id="rId11"/>
    <p:sldId id="295" r:id="rId12"/>
  </p:sldIdLst>
  <p:sldSz cx="12192000" cy="6858000"/>
  <p:notesSz cx="6946900" cy="9207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voni, Daniel" initials="GD" lastIdx="2" clrIdx="0">
    <p:extLst>
      <p:ext uri="{19B8F6BF-5375-455C-9EA6-DF929625EA0E}">
        <p15:presenceInfo xmlns:p15="http://schemas.microsoft.com/office/powerpoint/2012/main" userId="S-1-5-21-2744878847-1876734302-662453930-129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6096" autoAdjust="0"/>
  </p:normalViewPr>
  <p:slideViewPr>
    <p:cSldViewPr snapToGrid="0">
      <p:cViewPr varScale="1">
        <p:scale>
          <a:sx n="34" d="100"/>
          <a:sy n="34" d="100"/>
        </p:scale>
        <p:origin x="1170" y="54"/>
      </p:cViewPr>
      <p:guideLst>
        <p:guide orient="horz" pos="2160"/>
        <p:guide pos="3840"/>
      </p:guideLst>
    </p:cSldViewPr>
  </p:slideViewPr>
  <p:notesTextViewPr>
    <p:cViewPr>
      <p:scale>
        <a:sx n="3" d="2"/>
        <a:sy n="3" d="2"/>
      </p:scale>
      <p:origin x="0" y="0"/>
    </p:cViewPr>
  </p:notesTextViewPr>
  <p:notesViewPr>
    <p:cSldViewPr snapToGrid="0">
      <p:cViewPr varScale="1">
        <p:scale>
          <a:sx n="71" d="100"/>
          <a:sy n="71" d="100"/>
        </p:scale>
        <p:origin x="2933"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974"/>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34969" y="0"/>
            <a:ext cx="3010323" cy="461974"/>
          </a:xfrm>
          <a:prstGeom prst="rect">
            <a:avLst/>
          </a:prstGeom>
        </p:spPr>
        <p:txBody>
          <a:bodyPr vert="horz" lIns="92309" tIns="46154" rIns="92309" bIns="46154" rtlCol="0"/>
          <a:lstStyle>
            <a:lvl1pPr algn="r">
              <a:defRPr sz="1200"/>
            </a:lvl1pPr>
          </a:lstStyle>
          <a:p>
            <a:fld id="{C586D9D0-2E9B-4F2F-924A-B3B3E9CFCAEC}" type="datetimeFigureOut">
              <a:rPr lang="en-US" smtClean="0"/>
              <a:t>2/15/2018</a:t>
            </a:fld>
            <a:endParaRPr lang="en-US" dirty="0"/>
          </a:p>
        </p:txBody>
      </p:sp>
      <p:sp>
        <p:nvSpPr>
          <p:cNvPr id="4" name="Slide Image Placeholder 3"/>
          <p:cNvSpPr>
            <a:spLocks noGrp="1" noRot="1" noChangeAspect="1"/>
          </p:cNvSpPr>
          <p:nvPr>
            <p:ph type="sldImg" idx="2"/>
          </p:nvPr>
        </p:nvSpPr>
        <p:spPr>
          <a:xfrm>
            <a:off x="711200" y="1150938"/>
            <a:ext cx="5524500" cy="3108325"/>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4690" y="4431109"/>
            <a:ext cx="5557520" cy="3625453"/>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45527"/>
            <a:ext cx="3010323" cy="461973"/>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745527"/>
            <a:ext cx="3010323" cy="461973"/>
          </a:xfrm>
          <a:prstGeom prst="rect">
            <a:avLst/>
          </a:prstGeom>
        </p:spPr>
        <p:txBody>
          <a:bodyPr vert="horz" lIns="92309" tIns="46154" rIns="92309" bIns="46154" rtlCol="0" anchor="b"/>
          <a:lstStyle>
            <a:lvl1pPr algn="r">
              <a:defRPr sz="1200"/>
            </a:lvl1pPr>
          </a:lstStyle>
          <a:p>
            <a:fld id="{456C487D-E38B-444A-A8D9-A3853809DE05}" type="slidenum">
              <a:rPr lang="en-US" smtClean="0"/>
              <a:t>‹#›</a:t>
            </a:fld>
            <a:endParaRPr lang="en-US" dirty="0"/>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change things up a little bit today and give a presentation  on Federal Consistency its purpose and it’s process</a:t>
            </a:r>
          </a:p>
        </p:txBody>
      </p:sp>
      <p:sp>
        <p:nvSpPr>
          <p:cNvPr id="4" name="Slide Number Placeholder 3"/>
          <p:cNvSpPr>
            <a:spLocks noGrp="1"/>
          </p:cNvSpPr>
          <p:nvPr>
            <p:ph type="sldNum" sz="quarter" idx="10"/>
          </p:nvPr>
        </p:nvSpPr>
        <p:spPr/>
        <p:txBody>
          <a:bodyPr/>
          <a:lstStyle/>
          <a:p>
            <a:fld id="{456C487D-E38B-444A-A8D9-A3853809DE05}" type="slidenum">
              <a:rPr lang="en-US" smtClean="0"/>
              <a:t>1</a:t>
            </a:fld>
            <a:endParaRPr lang="en-US" dirty="0"/>
          </a:p>
        </p:txBody>
      </p:sp>
    </p:spTree>
    <p:extLst>
      <p:ext uri="{BB962C8B-B14F-4D97-AF65-F5344CB8AC3E}">
        <p14:creationId xmlns:p14="http://schemas.microsoft.com/office/powerpoint/2010/main" val="1061923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these are Routine projects, </a:t>
            </a:r>
            <a:r>
              <a:rPr lang="en-US" sz="1200" kern="1200" dirty="0">
                <a:solidFill>
                  <a:schemeClr val="tx1"/>
                </a:solidFill>
                <a:effectLst/>
                <a:latin typeface="+mn-lt"/>
                <a:ea typeface="+mn-ea"/>
                <a:cs typeface="+mn-cs"/>
              </a:rPr>
              <a:t>However, the federal consistency process has played an important role in our ability to coordinate on important and sometimes controversial projects for example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commercial or recreational fishing or habitats offshore</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10</a:t>
            </a:fld>
            <a:endParaRPr lang="en-US" dirty="0"/>
          </a:p>
        </p:txBody>
      </p:sp>
    </p:spTree>
    <p:extLst>
      <p:ext uri="{BB962C8B-B14F-4D97-AF65-F5344CB8AC3E}">
        <p14:creationId xmlns:p14="http://schemas.microsoft.com/office/powerpoint/2010/main" val="243594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proposed to remove feral swine with a helicopter and trained marksmen from areas in Currituck County</a:t>
            </a:r>
          </a:p>
        </p:txBody>
      </p:sp>
      <p:sp>
        <p:nvSpPr>
          <p:cNvPr id="4" name="Slide Number Placeholder 3"/>
          <p:cNvSpPr>
            <a:spLocks noGrp="1"/>
          </p:cNvSpPr>
          <p:nvPr>
            <p:ph type="sldNum" sz="quarter" idx="10"/>
          </p:nvPr>
        </p:nvSpPr>
        <p:spPr/>
        <p:txBody>
          <a:bodyPr/>
          <a:lstStyle/>
          <a:p>
            <a:fld id="{456C487D-E38B-444A-A8D9-A3853809DE05}" type="slidenum">
              <a:rPr lang="en-US" smtClean="0"/>
              <a:t>11</a:t>
            </a:fld>
            <a:endParaRPr lang="en-US" dirty="0"/>
          </a:p>
        </p:txBody>
      </p:sp>
    </p:spTree>
    <p:extLst>
      <p:ext uri="{BB962C8B-B14F-4D97-AF65-F5344CB8AC3E}">
        <p14:creationId xmlns:p14="http://schemas.microsoft.com/office/powerpoint/2010/main" val="175748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federal consistency is it requires federal agency </a:t>
            </a:r>
          </a:p>
          <a:p>
            <a:endParaRPr lang="en-US" dirty="0"/>
          </a:p>
          <a:p>
            <a:r>
              <a:rPr lang="en-US" dirty="0"/>
              <a:t>So essentially</a:t>
            </a:r>
          </a:p>
          <a:p>
            <a:endParaRPr lang="en-US" dirty="0"/>
          </a:p>
          <a:p>
            <a:r>
              <a:rPr lang="en-US" dirty="0"/>
              <a:t>Three key points to consider when applying federal consistency are, is it a FEDERAL ACTION,   will it have a Coastal Effect,  what are Enforceable Policies that apply</a:t>
            </a:r>
          </a:p>
        </p:txBody>
      </p:sp>
      <p:sp>
        <p:nvSpPr>
          <p:cNvPr id="4" name="Slide Number Placeholder 3"/>
          <p:cNvSpPr>
            <a:spLocks noGrp="1"/>
          </p:cNvSpPr>
          <p:nvPr>
            <p:ph type="sldNum" sz="quarter" idx="10"/>
          </p:nvPr>
        </p:nvSpPr>
        <p:spPr/>
        <p:txBody>
          <a:bodyPr/>
          <a:lstStyle/>
          <a:p>
            <a:fld id="{456C487D-E38B-444A-A8D9-A3853809DE05}" type="slidenum">
              <a:rPr lang="en-US" smtClean="0"/>
              <a:t>2</a:t>
            </a:fld>
            <a:endParaRPr lang="en-US" dirty="0"/>
          </a:p>
        </p:txBody>
      </p:sp>
    </p:spTree>
    <p:extLst>
      <p:ext uri="{BB962C8B-B14F-4D97-AF65-F5344CB8AC3E}">
        <p14:creationId xmlns:p14="http://schemas.microsoft.com/office/powerpoint/2010/main" val="234226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into four categories</a:t>
            </a:r>
          </a:p>
        </p:txBody>
      </p:sp>
      <p:sp>
        <p:nvSpPr>
          <p:cNvPr id="4" name="Slide Number Placeholder 3"/>
          <p:cNvSpPr>
            <a:spLocks noGrp="1"/>
          </p:cNvSpPr>
          <p:nvPr>
            <p:ph type="sldNum" sz="quarter" idx="10"/>
          </p:nvPr>
        </p:nvSpPr>
        <p:spPr/>
        <p:txBody>
          <a:bodyPr/>
          <a:lstStyle/>
          <a:p>
            <a:fld id="{456C487D-E38B-444A-A8D9-A3853809DE05}" type="slidenum">
              <a:rPr lang="en-US" smtClean="0"/>
              <a:t>3</a:t>
            </a:fld>
            <a:endParaRPr lang="en-US" dirty="0"/>
          </a:p>
        </p:txBody>
      </p:sp>
    </p:spTree>
    <p:extLst>
      <p:ext uri="{BB962C8B-B14F-4D97-AF65-F5344CB8AC3E}">
        <p14:creationId xmlns:p14="http://schemas.microsoft.com/office/powerpoint/2010/main" val="385664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conducted by a federal agency or by a contractor on behalf of the federal agency</a:t>
            </a:r>
          </a:p>
          <a:p>
            <a:endParaRPr lang="en-US" dirty="0"/>
          </a:p>
          <a:p>
            <a:r>
              <a:rPr lang="en-US" dirty="0"/>
              <a:t>Repairing a coast guard dock or adding a boat ramp at cherry point</a:t>
            </a:r>
          </a:p>
          <a:p>
            <a:endParaRPr lang="en-US" dirty="0"/>
          </a:p>
          <a:p>
            <a:r>
              <a:rPr lang="en-US" dirty="0"/>
              <a:t>Off road vehicle plan</a:t>
            </a:r>
          </a:p>
          <a:p>
            <a:endParaRPr lang="en-US" dirty="0"/>
          </a:p>
          <a:p>
            <a:r>
              <a:rPr lang="en-US" dirty="0"/>
              <a:t>Maximum extent practicable is defined in the federal register as activities that must be found fully consistent unless prohibited by federal law requirements applicable to that activity</a:t>
            </a:r>
          </a:p>
        </p:txBody>
      </p:sp>
      <p:sp>
        <p:nvSpPr>
          <p:cNvPr id="4" name="Slide Number Placeholder 3"/>
          <p:cNvSpPr>
            <a:spLocks noGrp="1"/>
          </p:cNvSpPr>
          <p:nvPr>
            <p:ph type="sldNum" sz="quarter" idx="10"/>
          </p:nvPr>
        </p:nvSpPr>
        <p:spPr/>
        <p:txBody>
          <a:bodyPr/>
          <a:lstStyle/>
          <a:p>
            <a:fld id="{456C487D-E38B-444A-A8D9-A3853809DE05}" type="slidenum">
              <a:rPr lang="en-US" smtClean="0"/>
              <a:t>4</a:t>
            </a:fld>
            <a:endParaRPr lang="en-US" dirty="0"/>
          </a:p>
        </p:txBody>
      </p:sp>
    </p:spTree>
    <p:extLst>
      <p:ext uri="{BB962C8B-B14F-4D97-AF65-F5344CB8AC3E}">
        <p14:creationId xmlns:p14="http://schemas.microsoft.com/office/powerpoint/2010/main" val="200778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Corps permits for development projects actually outside of CAMA jurisdiction that may have a coastal effect.</a:t>
            </a:r>
          </a:p>
          <a:p>
            <a:r>
              <a:rPr lang="en-US" sz="1200" b="1" kern="1200" dirty="0">
                <a:solidFill>
                  <a:schemeClr val="tx1"/>
                </a:solidFill>
                <a:effectLst/>
                <a:latin typeface="+mn-lt"/>
                <a:ea typeface="+mn-ea"/>
                <a:cs typeface="+mn-cs"/>
              </a:rPr>
              <a:t>However, state must have previously requested and listed those federal permits they believe could have a coastal effect, and this list must have been approved by NOAA before federal consistency can be applied. If a state wishes to review an “unlisted” federal permit, state must notify the applicant and the federal agency and seek NOAA approval to review the activity based on states belief the proposal will have a reasonably foreseeable coastal effects</a:t>
            </a:r>
          </a:p>
        </p:txBody>
      </p:sp>
      <p:sp>
        <p:nvSpPr>
          <p:cNvPr id="4" name="Slide Number Placeholder 3"/>
          <p:cNvSpPr>
            <a:spLocks noGrp="1"/>
          </p:cNvSpPr>
          <p:nvPr>
            <p:ph type="sldNum" sz="quarter" idx="10"/>
          </p:nvPr>
        </p:nvSpPr>
        <p:spPr/>
        <p:txBody>
          <a:bodyPr/>
          <a:lstStyle/>
          <a:p>
            <a:fld id="{456C487D-E38B-444A-A8D9-A3853809DE05}" type="slidenum">
              <a:rPr lang="en-US" smtClean="0"/>
              <a:t>5</a:t>
            </a:fld>
            <a:endParaRPr lang="en-US" dirty="0"/>
          </a:p>
        </p:txBody>
      </p:sp>
    </p:spTree>
    <p:extLst>
      <p:ext uri="{BB962C8B-B14F-4D97-AF65-F5344CB8AC3E}">
        <p14:creationId xmlns:p14="http://schemas.microsoft.com/office/powerpoint/2010/main" val="305131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6</a:t>
            </a:fld>
            <a:endParaRPr lang="en-US" dirty="0"/>
          </a:p>
        </p:txBody>
      </p:sp>
    </p:spTree>
    <p:extLst>
      <p:ext uri="{BB962C8B-B14F-4D97-AF65-F5344CB8AC3E}">
        <p14:creationId xmlns:p14="http://schemas.microsoft.com/office/powerpoint/2010/main" val="174257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applying Federal Consistency that federal action must have a coastal effect</a:t>
            </a:r>
          </a:p>
          <a:p>
            <a:endParaRPr lang="en-US" dirty="0"/>
          </a:p>
          <a:p>
            <a:r>
              <a:rPr lang="en-US" dirty="0"/>
              <a:t>such as and effect on recreational and commercial fishing and tourism</a:t>
            </a:r>
          </a:p>
        </p:txBody>
      </p:sp>
      <p:sp>
        <p:nvSpPr>
          <p:cNvPr id="4" name="Slide Number Placeholder 3"/>
          <p:cNvSpPr>
            <a:spLocks noGrp="1"/>
          </p:cNvSpPr>
          <p:nvPr>
            <p:ph type="sldNum" sz="quarter" idx="10"/>
          </p:nvPr>
        </p:nvSpPr>
        <p:spPr/>
        <p:txBody>
          <a:bodyPr/>
          <a:lstStyle/>
          <a:p>
            <a:fld id="{456C487D-E38B-444A-A8D9-A3853809DE05}" type="slidenum">
              <a:rPr lang="en-US" smtClean="0"/>
              <a:t>7</a:t>
            </a:fld>
            <a:endParaRPr lang="en-US" dirty="0"/>
          </a:p>
        </p:txBody>
      </p:sp>
    </p:spTree>
    <p:extLst>
      <p:ext uri="{BB962C8B-B14F-4D97-AF65-F5344CB8AC3E}">
        <p14:creationId xmlns:p14="http://schemas.microsoft.com/office/powerpoint/2010/main" val="3912737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our enforceable policies</a:t>
            </a:r>
          </a:p>
          <a:p>
            <a:endParaRPr lang="en-US" dirty="0"/>
          </a:p>
          <a:p>
            <a:r>
              <a:rPr lang="en-US" dirty="0"/>
              <a:t>When you amend or adopt a rule DCM staff must submit that rule to NOAA for approval before it can be applied in a federal consistency determination</a:t>
            </a:r>
          </a:p>
        </p:txBody>
      </p:sp>
      <p:sp>
        <p:nvSpPr>
          <p:cNvPr id="4" name="Slide Number Placeholder 3"/>
          <p:cNvSpPr>
            <a:spLocks noGrp="1"/>
          </p:cNvSpPr>
          <p:nvPr>
            <p:ph type="sldNum" sz="quarter" idx="10"/>
          </p:nvPr>
        </p:nvSpPr>
        <p:spPr/>
        <p:txBody>
          <a:bodyPr/>
          <a:lstStyle/>
          <a:p>
            <a:fld id="{456C487D-E38B-444A-A8D9-A3853809DE05}" type="slidenum">
              <a:rPr lang="en-US" smtClean="0"/>
              <a:t>8</a:t>
            </a:fld>
            <a:endParaRPr lang="en-US" dirty="0"/>
          </a:p>
        </p:txBody>
      </p:sp>
    </p:spTree>
    <p:extLst>
      <p:ext uri="{BB962C8B-B14F-4D97-AF65-F5344CB8AC3E}">
        <p14:creationId xmlns:p14="http://schemas.microsoft.com/office/powerpoint/2010/main" val="397428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Federal agency has decided that their proposal is a </a:t>
            </a:r>
            <a:r>
              <a:rPr lang="en-US" b="1" dirty="0"/>
              <a:t>federal action </a:t>
            </a:r>
            <a:r>
              <a:rPr lang="en-US" dirty="0"/>
              <a:t>and has a </a:t>
            </a:r>
            <a:r>
              <a:rPr lang="en-US" b="1" dirty="0"/>
              <a:t>coastal effect</a:t>
            </a:r>
          </a:p>
          <a:p>
            <a:endParaRPr lang="en-US" b="1" dirty="0"/>
          </a:p>
        </p:txBody>
      </p:sp>
      <p:sp>
        <p:nvSpPr>
          <p:cNvPr id="4" name="Slide Number Placeholder 3"/>
          <p:cNvSpPr>
            <a:spLocks noGrp="1"/>
          </p:cNvSpPr>
          <p:nvPr>
            <p:ph type="sldNum" sz="quarter" idx="10"/>
          </p:nvPr>
        </p:nvSpPr>
        <p:spPr/>
        <p:txBody>
          <a:bodyPr/>
          <a:lstStyle/>
          <a:p>
            <a:fld id="{456C487D-E38B-444A-A8D9-A3853809DE05}" type="slidenum">
              <a:rPr lang="en-US" smtClean="0"/>
              <a:t>9</a:t>
            </a:fld>
            <a:endParaRPr lang="en-US" dirty="0"/>
          </a:p>
        </p:txBody>
      </p:sp>
    </p:spTree>
    <p:extLst>
      <p:ext uri="{BB962C8B-B14F-4D97-AF65-F5344CB8AC3E}">
        <p14:creationId xmlns:p14="http://schemas.microsoft.com/office/powerpoint/2010/main" val="2460677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dirty="0"/>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itle 8">
            <a:extLst>
              <a:ext uri="{FF2B5EF4-FFF2-40B4-BE49-F238E27FC236}">
                <a16:creationId xmlns:a16="http://schemas.microsoft.com/office/drawing/2014/main" id="{47036EF9-6561-41C2-940D-CD6FE52477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spTree>
    <p:extLst>
      <p:ext uri="{BB962C8B-B14F-4D97-AF65-F5344CB8AC3E}">
        <p14:creationId xmlns:p14="http://schemas.microsoft.com/office/powerpoint/2010/main" val="240850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4493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descr="Image result for Beaufort Inlet nc dredging">
            <a:extLst>
              <a:ext uri="{FF2B5EF4-FFF2-40B4-BE49-F238E27FC236}">
                <a16:creationId xmlns:a16="http://schemas.microsoft.com/office/drawing/2014/main" id="{59B2E12E-D1BE-4737-B129-55D00C5AC526}"/>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35784" b="2398"/>
          <a:stretch/>
        </p:blipFill>
        <p:spPr bwMode="auto">
          <a:xfrm>
            <a:off x="20" y="1"/>
            <a:ext cx="12191979" cy="42394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C23C9C-15E4-4484-8129-FC9BB5C211ED}"/>
              </a:ext>
            </a:extLst>
          </p:cNvPr>
          <p:cNvSpPr>
            <a:spLocks noGrp="1"/>
          </p:cNvSpPr>
          <p:nvPr>
            <p:ph type="title"/>
          </p:nvPr>
        </p:nvSpPr>
        <p:spPr>
          <a:xfrm>
            <a:off x="650449" y="4559523"/>
            <a:ext cx="10901471" cy="1236440"/>
          </a:xfrm>
          <a:noFill/>
        </p:spPr>
        <p:txBody>
          <a:bodyPr vert="horz" lIns="91440" tIns="45720" rIns="91440" bIns="45720" rtlCol="0" anchor="b">
            <a:normAutofit/>
          </a:bodyPr>
          <a:lstStyle/>
          <a:p>
            <a:r>
              <a:rPr lang="en-US" sz="6000" dirty="0">
                <a:solidFill>
                  <a:schemeClr val="tx1"/>
                </a:solidFill>
                <a:latin typeface="+mj-lt"/>
                <a:cs typeface="+mj-cs"/>
              </a:rPr>
              <a:t>Federal Consistency Process</a:t>
            </a:r>
          </a:p>
        </p:txBody>
      </p:sp>
    </p:spTree>
    <p:extLst>
      <p:ext uri="{BB962C8B-B14F-4D97-AF65-F5344CB8AC3E}">
        <p14:creationId xmlns:p14="http://schemas.microsoft.com/office/powerpoint/2010/main" val="186054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2">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294967295"/>
          </p:nvPr>
        </p:nvSpPr>
        <p:spPr>
          <a:xfrm>
            <a:off x="8610600" y="6077585"/>
            <a:ext cx="2743200" cy="365125"/>
          </a:xfrm>
        </p:spPr>
        <p:txBody>
          <a:bodyPr vert="horz" lIns="91440" tIns="45720" rIns="91440" bIns="45720" rtlCol="0" anchor="ctr">
            <a:normAutofit/>
          </a:bodyPr>
          <a:lstStyle/>
          <a:p>
            <a:pPr algn="r">
              <a:spcAft>
                <a:spcPts val="600"/>
              </a:spcAft>
            </a:pPr>
            <a:fld id="{11F27F3A-B3E9-41ED-AF8F-A365F10BB65F}" type="slidenum">
              <a:rPr lang="en-US" smtClean="0">
                <a:solidFill>
                  <a:schemeClr val="tx1">
                    <a:tint val="75000"/>
                  </a:schemeClr>
                </a:solidFill>
              </a:rPr>
              <a:pPr algn="r">
                <a:spcAft>
                  <a:spcPts val="600"/>
                </a:spcAft>
              </a:pPr>
              <a:t>10</a:t>
            </a:fld>
            <a:endParaRPr lang="en-US" dirty="0">
              <a:solidFill>
                <a:schemeClr val="tx1">
                  <a:tint val="75000"/>
                </a:schemeClr>
              </a:solidFill>
            </a:endParaRPr>
          </a:p>
        </p:txBody>
      </p:sp>
      <p:sp>
        <p:nvSpPr>
          <p:cNvPr id="5" name="Title 4"/>
          <p:cNvSpPr>
            <a:spLocks noGrp="1"/>
          </p:cNvSpPr>
          <p:nvPr>
            <p:ph type="ctrTitle"/>
          </p:nvPr>
        </p:nvSpPr>
        <p:spPr>
          <a:xfrm>
            <a:off x="838200" y="320041"/>
            <a:ext cx="10515600" cy="1637348"/>
          </a:xfrm>
        </p:spPr>
        <p:txBody>
          <a:bodyPr vert="horz" lIns="91440" tIns="45720" rIns="91440" bIns="45720" rtlCol="0" anchor="ctr">
            <a:normAutofit/>
          </a:bodyPr>
          <a:lstStyle/>
          <a:p>
            <a:r>
              <a:rPr lang="en-US" sz="4400" kern="1200" dirty="0">
                <a:solidFill>
                  <a:schemeClr val="bg1"/>
                </a:solidFill>
                <a:latin typeface="+mj-lt"/>
                <a:ea typeface="+mj-ea"/>
                <a:cs typeface="+mj-cs"/>
              </a:rPr>
              <a:t>Recent Federal Consistency Determinations</a:t>
            </a:r>
          </a:p>
        </p:txBody>
      </p:sp>
      <p:sp>
        <p:nvSpPr>
          <p:cNvPr id="6" name="Content Placeholder 5"/>
          <p:cNvSpPr>
            <a:spLocks noGrp="1"/>
          </p:cNvSpPr>
          <p:nvPr>
            <p:ph idx="4294967295"/>
          </p:nvPr>
        </p:nvSpPr>
        <p:spPr>
          <a:xfrm>
            <a:off x="838200" y="1566333"/>
            <a:ext cx="10744200" cy="5291667"/>
          </a:xfrm>
        </p:spPr>
        <p:txBody>
          <a:bodyPr vert="horz" lIns="91440" tIns="45720" rIns="91440" bIns="45720" rtlCol="0">
            <a:normAutofit fontScale="40000" lnSpcReduction="20000"/>
          </a:bodyPr>
          <a:lstStyle/>
          <a:p>
            <a:pPr marL="0"/>
            <a:endParaRPr lang="en-US" sz="1300" b="1" dirty="0"/>
          </a:p>
          <a:p>
            <a:pPr>
              <a:lnSpc>
                <a:spcPct val="120000"/>
              </a:lnSpc>
              <a:spcAft>
                <a:spcPts val="1200"/>
              </a:spcAft>
            </a:pPr>
            <a:r>
              <a:rPr lang="en-US" sz="7000" dirty="0"/>
              <a:t>Average of 50 submissions / year (approx. 95% found consistent)</a:t>
            </a:r>
          </a:p>
          <a:p>
            <a:pPr>
              <a:lnSpc>
                <a:spcPct val="120000"/>
              </a:lnSpc>
              <a:spcAft>
                <a:spcPts val="1200"/>
              </a:spcAft>
            </a:pPr>
            <a:r>
              <a:rPr lang="en-US" sz="6500" b="1" dirty="0"/>
              <a:t>State Ports’ Dredged Material Management Plans (USACE)</a:t>
            </a:r>
          </a:p>
          <a:p>
            <a:pPr marL="914400" lvl="2">
              <a:lnSpc>
                <a:spcPct val="120000"/>
              </a:lnSpc>
              <a:spcAft>
                <a:spcPts val="1200"/>
              </a:spcAft>
            </a:pPr>
            <a:r>
              <a:rPr lang="en-US" sz="5500" dirty="0"/>
              <a:t>E.g. required a supplemental consistency review if, at the end of 8 years, Corps has not conducted at least 2 sand placement projects on Bogue Banks from Morehead City/Beaufort Inlet channel</a:t>
            </a:r>
            <a:endParaRPr lang="en-US" sz="5500" b="1" dirty="0"/>
          </a:p>
          <a:p>
            <a:pPr marL="0">
              <a:lnSpc>
                <a:spcPct val="120000"/>
              </a:lnSpc>
              <a:spcAft>
                <a:spcPts val="1200"/>
              </a:spcAft>
            </a:pPr>
            <a:r>
              <a:rPr lang="en-US" sz="6500" b="1" dirty="0"/>
              <a:t>Proposed wind energy lease and site assessment activities for                         Kitty Hawk Wind Energy Area (BOEM)</a:t>
            </a:r>
          </a:p>
          <a:p>
            <a:pPr marL="914400" lvl="2">
              <a:lnSpc>
                <a:spcPct val="120000"/>
              </a:lnSpc>
              <a:spcAft>
                <a:spcPts val="1200"/>
              </a:spcAft>
            </a:pPr>
            <a:r>
              <a:rPr lang="en-US" sz="5100" dirty="0"/>
              <a:t>Required coordination with DCM and DMF prior to approval of any site assessment plans in order to avoid, minimize, and mitigate impacts or conflicts</a:t>
            </a:r>
            <a:endParaRPr lang="en-US" sz="5100" b="1" dirty="0"/>
          </a:p>
        </p:txBody>
      </p:sp>
    </p:spTree>
    <p:extLst>
      <p:ext uri="{BB962C8B-B14F-4D97-AF65-F5344CB8AC3E}">
        <p14:creationId xmlns:p14="http://schemas.microsoft.com/office/powerpoint/2010/main" val="351141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0618178-4B5C-46A4-9E68-052C31FA6E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936FD40B-09C1-46D7-9E32-CC9BD7629FD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hatteras National park service improvements">
            <a:extLst>
              <a:ext uri="{FF2B5EF4-FFF2-40B4-BE49-F238E27FC236}">
                <a16:creationId xmlns:a16="http://schemas.microsoft.com/office/drawing/2014/main" id="{5F94CE04-091E-424F-B4A5-9B2B0F5BA3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17635" y="3681369"/>
            <a:ext cx="4160452" cy="26834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usda helicopter shooting hogs">
            <a:extLst>
              <a:ext uri="{FF2B5EF4-FFF2-40B4-BE49-F238E27FC236}">
                <a16:creationId xmlns:a16="http://schemas.microsoft.com/office/drawing/2014/main" id="{B7F0EC8D-F3E0-4FA7-A5D4-8A50392AFE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574805" y="780144"/>
            <a:ext cx="4308687" cy="20466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onslow beach  construction">
            <a:extLst>
              <a:ext uri="{FF2B5EF4-FFF2-40B4-BE49-F238E27FC236}">
                <a16:creationId xmlns:a16="http://schemas.microsoft.com/office/drawing/2014/main" id="{574FB8FD-49A3-4D96-AC54-8CBE15A72D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638789" y="871885"/>
            <a:ext cx="2775313" cy="1824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usace wilmington district">
            <a:extLst>
              <a:ext uri="{FF2B5EF4-FFF2-40B4-BE49-F238E27FC236}">
                <a16:creationId xmlns:a16="http://schemas.microsoft.com/office/drawing/2014/main" id="{37A95DDE-65B0-4584-898D-D61DE49F20C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17635" y="666124"/>
            <a:ext cx="4160452" cy="22778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C23C9C-15E4-4484-8129-FC9BB5C211ED}"/>
              </a:ext>
            </a:extLst>
          </p:cNvPr>
          <p:cNvSpPr>
            <a:spLocks noGrp="1"/>
          </p:cNvSpPr>
          <p:nvPr>
            <p:ph type="title"/>
          </p:nvPr>
        </p:nvSpPr>
        <p:spPr>
          <a:xfrm>
            <a:off x="5021821" y="3812954"/>
            <a:ext cx="6465287" cy="1516014"/>
          </a:xfrm>
        </p:spPr>
        <p:txBody>
          <a:bodyPr vert="horz" lIns="91440" tIns="45720" rIns="91440" bIns="45720" rtlCol="0" anchor="b">
            <a:normAutofit/>
          </a:bodyPr>
          <a:lstStyle/>
          <a:p>
            <a:pPr algn="l"/>
            <a:r>
              <a:rPr lang="en-US" sz="4800" dirty="0">
                <a:solidFill>
                  <a:schemeClr val="bg1"/>
                </a:solidFill>
                <a:latin typeface="+mj-lt"/>
                <a:cs typeface="+mj-cs"/>
              </a:rPr>
              <a:t>Questions</a:t>
            </a:r>
          </a:p>
        </p:txBody>
      </p:sp>
      <p:sp>
        <p:nvSpPr>
          <p:cNvPr id="3" name="Slide Number Placeholder 2">
            <a:extLst>
              <a:ext uri="{FF2B5EF4-FFF2-40B4-BE49-F238E27FC236}">
                <a16:creationId xmlns:a16="http://schemas.microsoft.com/office/drawing/2014/main" id="{F38E5D39-E183-4854-B09D-618C3FA7B2F1}"/>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algn="r">
              <a:spcAft>
                <a:spcPts val="600"/>
              </a:spcAft>
            </a:pPr>
            <a:fld id="{11F27F3A-B3E9-41ED-AF8F-A365F10BB65F}" type="slidenum">
              <a:rPr lang="en-US" smtClean="0">
                <a:solidFill>
                  <a:schemeClr val="tx1">
                    <a:tint val="75000"/>
                  </a:schemeClr>
                </a:solidFill>
              </a:rPr>
              <a:pPr algn="r">
                <a:spcAft>
                  <a:spcPts val="600"/>
                </a:spcAft>
              </a:pPr>
              <a:t>11</a:t>
            </a:fld>
            <a:endParaRPr lang="en-US" dirty="0">
              <a:solidFill>
                <a:schemeClr val="tx1">
                  <a:tint val="75000"/>
                </a:schemeClr>
              </a:solidFill>
            </a:endParaRPr>
          </a:p>
        </p:txBody>
      </p:sp>
    </p:spTree>
    <p:extLst>
      <p:ext uri="{BB962C8B-B14F-4D97-AF65-F5344CB8AC3E}">
        <p14:creationId xmlns:p14="http://schemas.microsoft.com/office/powerpoint/2010/main" val="346663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294967295"/>
          </p:nvPr>
        </p:nvSpPr>
        <p:spPr>
          <a:xfrm>
            <a:off x="8610600" y="6077585"/>
            <a:ext cx="2743200" cy="365125"/>
          </a:xfrm>
        </p:spPr>
        <p:txBody>
          <a:bodyPr vert="horz" lIns="91440" tIns="45720" rIns="91440" bIns="45720" rtlCol="0" anchor="ctr">
            <a:normAutofit/>
          </a:bodyPr>
          <a:lstStyle/>
          <a:p>
            <a:pPr algn="r">
              <a:spcAft>
                <a:spcPts val="600"/>
              </a:spcAft>
            </a:pPr>
            <a:fld id="{11F27F3A-B3E9-41ED-AF8F-A365F10BB65F}" type="slidenum">
              <a:rPr lang="en-US">
                <a:solidFill>
                  <a:schemeClr val="tx1">
                    <a:tint val="75000"/>
                  </a:schemeClr>
                </a:solidFill>
              </a:rPr>
              <a:pPr algn="r">
                <a:spcAft>
                  <a:spcPts val="600"/>
                </a:spcAft>
              </a:pPr>
              <a:t>2</a:t>
            </a:fld>
            <a:endParaRPr lang="en-US" dirty="0">
              <a:solidFill>
                <a:schemeClr val="tx1">
                  <a:tint val="75000"/>
                </a:schemeClr>
              </a:solidFill>
            </a:endParaRPr>
          </a:p>
        </p:txBody>
      </p:sp>
      <p:sp>
        <p:nvSpPr>
          <p:cNvPr id="3" name="Title 2"/>
          <p:cNvSpPr>
            <a:spLocks noGrp="1"/>
          </p:cNvSpPr>
          <p:nvPr>
            <p:ph type="ctrTitle"/>
          </p:nvPr>
        </p:nvSpPr>
        <p:spPr>
          <a:xfrm>
            <a:off x="838200" y="484414"/>
            <a:ext cx="10515600" cy="1159102"/>
          </a:xfrm>
        </p:spPr>
        <p:txBody>
          <a:bodyPr vert="horz" lIns="91440" tIns="45720" rIns="91440" bIns="45720" rtlCol="0" anchor="ctr">
            <a:normAutofit/>
          </a:bodyPr>
          <a:lstStyle/>
          <a:p>
            <a:r>
              <a:rPr lang="en-US" sz="4400" kern="1200" dirty="0">
                <a:solidFill>
                  <a:schemeClr val="bg1"/>
                </a:solidFill>
                <a:latin typeface="+mj-lt"/>
                <a:ea typeface="+mj-ea"/>
                <a:cs typeface="+mj-cs"/>
              </a:rPr>
              <a:t>Federal Consistency Purpose</a:t>
            </a:r>
          </a:p>
        </p:txBody>
      </p:sp>
      <p:sp>
        <p:nvSpPr>
          <p:cNvPr id="6" name="Content Placeholder 5"/>
          <p:cNvSpPr>
            <a:spLocks noGrp="1"/>
          </p:cNvSpPr>
          <p:nvPr>
            <p:ph idx="4294967295"/>
          </p:nvPr>
        </p:nvSpPr>
        <p:spPr>
          <a:xfrm>
            <a:off x="838200" y="1807890"/>
            <a:ext cx="10515600" cy="4269695"/>
          </a:xfrm>
        </p:spPr>
        <p:txBody>
          <a:bodyPr vert="horz" lIns="91440" tIns="45720" rIns="91440" bIns="45720" rtlCol="0">
            <a:noAutofit/>
          </a:bodyPr>
          <a:lstStyle/>
          <a:p>
            <a:pPr marL="0" indent="0">
              <a:buNone/>
            </a:pPr>
            <a:r>
              <a:rPr lang="en-US" sz="2400" b="1" dirty="0"/>
              <a:t>Federal actions </a:t>
            </a:r>
            <a:r>
              <a:rPr lang="en-US" sz="2400" dirty="0"/>
              <a:t>must be found consistent with the </a:t>
            </a:r>
            <a:r>
              <a:rPr lang="en-US" sz="2400" b="1" dirty="0"/>
              <a:t>enforceable policies </a:t>
            </a:r>
            <a:r>
              <a:rPr lang="en-US" sz="2400" dirty="0"/>
              <a:t>of a state’s federally approved coastal program</a:t>
            </a:r>
          </a:p>
          <a:p>
            <a:pPr marL="457200" lvl="1" indent="0">
              <a:buNone/>
            </a:pPr>
            <a:endParaRPr lang="en-US" sz="2600" dirty="0"/>
          </a:p>
          <a:p>
            <a:pPr marL="0" indent="0">
              <a:buNone/>
            </a:pPr>
            <a:r>
              <a:rPr lang="en-US" sz="2400" dirty="0"/>
              <a:t>Applies to federal actions that:</a:t>
            </a:r>
          </a:p>
          <a:p>
            <a:pPr lvl="1"/>
            <a:r>
              <a:rPr lang="en-US" dirty="0"/>
              <a:t>could have reasonably foreseeable </a:t>
            </a:r>
            <a:r>
              <a:rPr lang="en-US" b="1" dirty="0"/>
              <a:t>coastal effects</a:t>
            </a:r>
          </a:p>
          <a:p>
            <a:pPr lvl="1"/>
            <a:r>
              <a:rPr lang="en-US" dirty="0"/>
              <a:t>are</a:t>
            </a:r>
            <a:r>
              <a:rPr lang="en-US" b="1" dirty="0"/>
              <a:t> </a:t>
            </a:r>
            <a:r>
              <a:rPr lang="en-US" dirty="0"/>
              <a:t>within or </a:t>
            </a:r>
            <a:r>
              <a:rPr lang="en-US" b="1" dirty="0"/>
              <a:t>outside</a:t>
            </a:r>
            <a:r>
              <a:rPr lang="en-US" dirty="0"/>
              <a:t> the state’s coastal zone (20 coastal counties to 3NM</a:t>
            </a:r>
            <a:r>
              <a:rPr lang="en-US" sz="2200" dirty="0"/>
              <a:t>) </a:t>
            </a:r>
          </a:p>
          <a:p>
            <a:pPr marL="457200" lvl="1" indent="0">
              <a:buNone/>
            </a:pPr>
            <a:endParaRPr lang="en-US" sz="2200" dirty="0"/>
          </a:p>
          <a:p>
            <a:pPr marL="0" indent="0">
              <a:buNone/>
            </a:pPr>
            <a:r>
              <a:rPr lang="en-US" sz="2400" dirty="0"/>
              <a:t>Federal consistency provisions of CZMA provide states a strong voice in federal agency actions in the coastal zone</a:t>
            </a:r>
            <a:endParaRPr lang="en-US" sz="3200" b="1" dirty="0"/>
          </a:p>
          <a:p>
            <a:endParaRPr lang="en-US" sz="2600" dirty="0"/>
          </a:p>
        </p:txBody>
      </p:sp>
    </p:spTree>
    <p:extLst>
      <p:ext uri="{BB962C8B-B14F-4D97-AF65-F5344CB8AC3E}">
        <p14:creationId xmlns:p14="http://schemas.microsoft.com/office/powerpoint/2010/main" val="167611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294967295"/>
          </p:nvPr>
        </p:nvSpPr>
        <p:spPr>
          <a:xfrm>
            <a:off x="8610600" y="6077585"/>
            <a:ext cx="2743200" cy="365125"/>
          </a:xfrm>
        </p:spPr>
        <p:txBody>
          <a:bodyPr vert="horz" lIns="91440" tIns="45720" rIns="91440" bIns="45720" rtlCol="0" anchor="ctr">
            <a:normAutofit/>
          </a:bodyPr>
          <a:lstStyle/>
          <a:p>
            <a:pPr algn="r">
              <a:spcAft>
                <a:spcPts val="600"/>
              </a:spcAft>
            </a:pPr>
            <a:fld id="{11F27F3A-B3E9-41ED-AF8F-A365F10BB65F}" type="slidenum">
              <a:rPr lang="en-US">
                <a:solidFill>
                  <a:schemeClr val="tx1">
                    <a:tint val="75000"/>
                  </a:schemeClr>
                </a:solidFill>
              </a:rPr>
              <a:pPr algn="r">
                <a:spcAft>
                  <a:spcPts val="600"/>
                </a:spcAft>
              </a:pPr>
              <a:t>3</a:t>
            </a:fld>
            <a:endParaRPr lang="en-US" dirty="0">
              <a:solidFill>
                <a:schemeClr val="tx1">
                  <a:tint val="75000"/>
                </a:schemeClr>
              </a:solidFill>
            </a:endParaRPr>
          </a:p>
        </p:txBody>
      </p:sp>
      <p:sp>
        <p:nvSpPr>
          <p:cNvPr id="3" name="Title 2"/>
          <p:cNvSpPr>
            <a:spLocks noGrp="1"/>
          </p:cNvSpPr>
          <p:nvPr>
            <p:ph type="ctrTitle"/>
          </p:nvPr>
        </p:nvSpPr>
        <p:spPr>
          <a:xfrm>
            <a:off x="838200" y="717082"/>
            <a:ext cx="10515600" cy="779931"/>
          </a:xfrm>
        </p:spPr>
        <p:txBody>
          <a:bodyPr vert="horz" lIns="91440" tIns="45720" rIns="91440" bIns="45720" rtlCol="0" anchor="ctr">
            <a:normAutofit/>
          </a:bodyPr>
          <a:lstStyle/>
          <a:p>
            <a:r>
              <a:rPr lang="en-US" sz="4400" kern="1200" dirty="0">
                <a:solidFill>
                  <a:schemeClr val="bg1"/>
                </a:solidFill>
                <a:latin typeface="+mj-lt"/>
                <a:ea typeface="+mj-ea"/>
                <a:cs typeface="+mj-cs"/>
              </a:rPr>
              <a:t>Federal Agency Actions</a:t>
            </a:r>
          </a:p>
        </p:txBody>
      </p:sp>
      <p:sp>
        <p:nvSpPr>
          <p:cNvPr id="6" name="Content Placeholder 5"/>
          <p:cNvSpPr>
            <a:spLocks noGrp="1"/>
          </p:cNvSpPr>
          <p:nvPr>
            <p:ph idx="4294967295"/>
          </p:nvPr>
        </p:nvSpPr>
        <p:spPr>
          <a:xfrm>
            <a:off x="472440" y="1691640"/>
            <a:ext cx="10515600" cy="3871762"/>
          </a:xfrm>
        </p:spPr>
        <p:txBody>
          <a:bodyPr vert="horz" lIns="91440" tIns="45720" rIns="91440" bIns="45720" rtlCol="0">
            <a:normAutofit/>
          </a:bodyPr>
          <a:lstStyle/>
          <a:p>
            <a:endParaRPr lang="en-US" sz="3000" dirty="0"/>
          </a:p>
          <a:p>
            <a:pPr lvl="3"/>
            <a:r>
              <a:rPr lang="en-US" sz="3000" dirty="0"/>
              <a:t>Federal Agency Activities</a:t>
            </a:r>
          </a:p>
          <a:p>
            <a:pPr marL="1371600" lvl="3"/>
            <a:endParaRPr lang="en-US" sz="3000" dirty="0"/>
          </a:p>
          <a:p>
            <a:pPr lvl="3"/>
            <a:r>
              <a:rPr lang="en-US" sz="3000" dirty="0"/>
              <a:t>Federal Licenses or Permits</a:t>
            </a:r>
          </a:p>
          <a:p>
            <a:pPr marL="1371600" lvl="3"/>
            <a:endParaRPr lang="en-US" sz="3000" dirty="0"/>
          </a:p>
          <a:p>
            <a:pPr lvl="3"/>
            <a:r>
              <a:rPr lang="en-US" sz="3000" dirty="0"/>
              <a:t>Outer Continental Shelf Plans</a:t>
            </a:r>
          </a:p>
          <a:p>
            <a:pPr marL="1371600" lvl="3" indent="0">
              <a:buNone/>
            </a:pPr>
            <a:endParaRPr lang="en-US" sz="3000" dirty="0"/>
          </a:p>
          <a:p>
            <a:pPr lvl="3"/>
            <a:r>
              <a:rPr lang="en-US" sz="3000" dirty="0"/>
              <a:t>Federal Assistance</a:t>
            </a:r>
          </a:p>
          <a:p>
            <a:pPr marL="1371600" lvl="3"/>
            <a:endParaRPr lang="en-US" sz="3000" b="1" dirty="0"/>
          </a:p>
        </p:txBody>
      </p:sp>
    </p:spTree>
    <p:extLst>
      <p:ext uri="{BB962C8B-B14F-4D97-AF65-F5344CB8AC3E}">
        <p14:creationId xmlns:p14="http://schemas.microsoft.com/office/powerpoint/2010/main" val="125947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294967295"/>
          </p:nvPr>
        </p:nvSpPr>
        <p:spPr>
          <a:xfrm>
            <a:off x="8610600" y="6077585"/>
            <a:ext cx="2743200" cy="365125"/>
          </a:xfrm>
        </p:spPr>
        <p:txBody>
          <a:bodyPr vert="horz" lIns="91440" tIns="45720" rIns="91440" bIns="45720" rtlCol="0" anchor="ctr">
            <a:normAutofit/>
          </a:bodyPr>
          <a:lstStyle/>
          <a:p>
            <a:pPr algn="r">
              <a:spcAft>
                <a:spcPts val="600"/>
              </a:spcAft>
              <a:defRPr/>
            </a:pPr>
            <a:fld id="{11F27F3A-B3E9-41ED-AF8F-A365F10BB65F}" type="slidenum">
              <a:rPr lang="en-US">
                <a:solidFill>
                  <a:schemeClr val="tx1">
                    <a:tint val="75000"/>
                  </a:schemeClr>
                </a:solidFill>
              </a:rPr>
              <a:pPr algn="r">
                <a:spcAft>
                  <a:spcPts val="600"/>
                </a:spcAft>
                <a:defRPr/>
              </a:pPr>
              <a:t>4</a:t>
            </a:fld>
            <a:endParaRPr lang="en-US" dirty="0">
              <a:solidFill>
                <a:schemeClr val="tx1">
                  <a:tint val="75000"/>
                </a:schemeClr>
              </a:solidFill>
            </a:endParaRPr>
          </a:p>
        </p:txBody>
      </p:sp>
      <p:sp>
        <p:nvSpPr>
          <p:cNvPr id="5" name="Title 4"/>
          <p:cNvSpPr>
            <a:spLocks noGrp="1"/>
          </p:cNvSpPr>
          <p:nvPr>
            <p:ph type="ctrTitle"/>
          </p:nvPr>
        </p:nvSpPr>
        <p:spPr>
          <a:xfrm>
            <a:off x="838200" y="320041"/>
            <a:ext cx="10515600" cy="1548223"/>
          </a:xfrm>
        </p:spPr>
        <p:txBody>
          <a:bodyPr vert="horz" lIns="91440" tIns="45720" rIns="91440" bIns="45720" rtlCol="0" anchor="ctr">
            <a:normAutofit/>
          </a:bodyPr>
          <a:lstStyle/>
          <a:p>
            <a:pPr lvl="3" algn="l" rtl="0">
              <a:lnSpc>
                <a:spcPct val="90000"/>
              </a:lnSpc>
              <a:spcBef>
                <a:spcPct val="0"/>
              </a:spcBef>
            </a:pPr>
            <a:r>
              <a:rPr lang="en-US" sz="4400" kern="1200" dirty="0">
                <a:solidFill>
                  <a:schemeClr val="bg1"/>
                </a:solidFill>
                <a:latin typeface="+mj-lt"/>
                <a:ea typeface="+mj-ea"/>
                <a:cs typeface="+mj-cs"/>
              </a:rPr>
              <a:t>Federal Agency Activities</a:t>
            </a:r>
          </a:p>
        </p:txBody>
      </p:sp>
      <p:sp>
        <p:nvSpPr>
          <p:cNvPr id="6" name="Content Placeholder 5"/>
          <p:cNvSpPr>
            <a:spLocks noGrp="1"/>
          </p:cNvSpPr>
          <p:nvPr>
            <p:ph idx="4294967295"/>
          </p:nvPr>
        </p:nvSpPr>
        <p:spPr>
          <a:xfrm>
            <a:off x="651328" y="1868264"/>
            <a:ext cx="10889343" cy="3871762"/>
          </a:xfrm>
          <a:ln>
            <a:noFill/>
          </a:ln>
        </p:spPr>
        <p:txBody>
          <a:bodyPr vert="horz" lIns="91440" tIns="45720" rIns="91440" bIns="45720" rtlCol="0">
            <a:normAutofit/>
          </a:bodyPr>
          <a:lstStyle/>
          <a:p>
            <a:pPr lvl="3"/>
            <a:r>
              <a:rPr lang="en-US" sz="2800" dirty="0"/>
              <a:t>Naval exercises</a:t>
            </a:r>
          </a:p>
          <a:p>
            <a:pPr lvl="3"/>
            <a:r>
              <a:rPr lang="en-US" sz="2800" dirty="0"/>
              <a:t>U.S. Army Corps of Engineers beach and navigation (dredging) projects</a:t>
            </a:r>
          </a:p>
          <a:p>
            <a:pPr lvl="3"/>
            <a:r>
              <a:rPr lang="en-US" sz="2800" dirty="0"/>
              <a:t>Improvements to a U.S. military base</a:t>
            </a:r>
          </a:p>
          <a:p>
            <a:pPr lvl="3"/>
            <a:r>
              <a:rPr lang="en-US" sz="2800" dirty="0"/>
              <a:t>National Park/Seashore projects</a:t>
            </a:r>
          </a:p>
          <a:p>
            <a:pPr lvl="3"/>
            <a:endParaRPr lang="en-US" sz="2000" b="1" dirty="0"/>
          </a:p>
          <a:p>
            <a:pPr marL="0" lvl="3" indent="0">
              <a:buNone/>
            </a:pPr>
            <a:r>
              <a:rPr lang="en-US" sz="2800" dirty="0"/>
              <a:t>Direct federal activities must be found </a:t>
            </a:r>
            <a:r>
              <a:rPr lang="en-US" sz="2800" b="1" dirty="0"/>
              <a:t>consistent</a:t>
            </a:r>
            <a:r>
              <a:rPr lang="en-US" sz="2800" dirty="0"/>
              <a:t>                          </a:t>
            </a:r>
            <a:r>
              <a:rPr lang="en-US" sz="2800" b="1" i="1" dirty="0"/>
              <a:t>to the maximum extent practicable</a:t>
            </a:r>
            <a:r>
              <a:rPr lang="en-US" sz="2800" dirty="0"/>
              <a:t> w/ state’s enforceable policies</a:t>
            </a:r>
            <a:endParaRPr lang="en-US" sz="2800" b="1" dirty="0"/>
          </a:p>
          <a:p>
            <a:pPr lvl="3"/>
            <a:endParaRPr lang="en-US" sz="1700" dirty="0"/>
          </a:p>
        </p:txBody>
      </p:sp>
    </p:spTree>
    <p:extLst>
      <p:ext uri="{BB962C8B-B14F-4D97-AF65-F5344CB8AC3E}">
        <p14:creationId xmlns:p14="http://schemas.microsoft.com/office/powerpoint/2010/main" val="19684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294967295"/>
          </p:nvPr>
        </p:nvSpPr>
        <p:spPr>
          <a:xfrm>
            <a:off x="8610600" y="6077585"/>
            <a:ext cx="2743200" cy="365125"/>
          </a:xfrm>
        </p:spPr>
        <p:txBody>
          <a:bodyPr vert="horz" lIns="91440" tIns="45720" rIns="91440" bIns="45720" rtlCol="0" anchor="ctr">
            <a:normAutofit/>
          </a:bodyPr>
          <a:lstStyle/>
          <a:p>
            <a:pPr algn="r">
              <a:spcAft>
                <a:spcPts val="600"/>
              </a:spcAft>
            </a:pPr>
            <a:fld id="{11F27F3A-B3E9-41ED-AF8F-A365F10BB65F}" type="slidenum">
              <a:rPr lang="en-US">
                <a:solidFill>
                  <a:schemeClr val="tx1">
                    <a:tint val="75000"/>
                  </a:schemeClr>
                </a:solidFill>
              </a:rPr>
              <a:pPr algn="r">
                <a:spcAft>
                  <a:spcPts val="600"/>
                </a:spcAft>
              </a:pPr>
              <a:t>5</a:t>
            </a:fld>
            <a:endParaRPr lang="en-US" dirty="0">
              <a:solidFill>
                <a:schemeClr val="tx1">
                  <a:tint val="75000"/>
                </a:schemeClr>
              </a:solidFill>
            </a:endParaRPr>
          </a:p>
        </p:txBody>
      </p:sp>
      <p:sp>
        <p:nvSpPr>
          <p:cNvPr id="5" name="Title 4"/>
          <p:cNvSpPr>
            <a:spLocks noGrp="1"/>
          </p:cNvSpPr>
          <p:nvPr>
            <p:ph type="ctrTitle"/>
          </p:nvPr>
        </p:nvSpPr>
        <p:spPr>
          <a:xfrm>
            <a:off x="838200" y="160867"/>
            <a:ext cx="10515600" cy="1796522"/>
          </a:xfrm>
        </p:spPr>
        <p:txBody>
          <a:bodyPr vert="horz" lIns="91440" tIns="45720" rIns="91440" bIns="45720" rtlCol="0" anchor="ctr">
            <a:normAutofit/>
          </a:bodyPr>
          <a:lstStyle/>
          <a:p>
            <a:r>
              <a:rPr lang="en-US" sz="4400" kern="1200" dirty="0">
                <a:solidFill>
                  <a:schemeClr val="bg1"/>
                </a:solidFill>
                <a:latin typeface="+mj-lt"/>
                <a:ea typeface="+mj-ea"/>
                <a:cs typeface="+mj-cs"/>
              </a:rPr>
              <a:t>Federal Licenses or Permits</a:t>
            </a:r>
            <a:r>
              <a:rPr lang="en-US" sz="4400" dirty="0">
                <a:solidFill>
                  <a:schemeClr val="bg1"/>
                </a:solidFill>
                <a:latin typeface="+mj-lt"/>
                <a:cs typeface="+mj-cs"/>
              </a:rPr>
              <a:t> / OCS Plans</a:t>
            </a:r>
            <a:endParaRPr lang="en-US" sz="4400" kern="1200" dirty="0">
              <a:solidFill>
                <a:schemeClr val="bg1"/>
              </a:solidFill>
              <a:latin typeface="+mj-lt"/>
              <a:cs typeface="+mj-cs"/>
            </a:endParaRPr>
          </a:p>
        </p:txBody>
      </p:sp>
      <p:sp>
        <p:nvSpPr>
          <p:cNvPr id="6" name="Content Placeholder 5"/>
          <p:cNvSpPr>
            <a:spLocks noGrp="1"/>
          </p:cNvSpPr>
          <p:nvPr>
            <p:ph idx="4294967295"/>
          </p:nvPr>
        </p:nvSpPr>
        <p:spPr>
          <a:xfrm>
            <a:off x="462207" y="1796142"/>
            <a:ext cx="11408229" cy="3871762"/>
          </a:xfrm>
        </p:spPr>
        <p:txBody>
          <a:bodyPr vert="horz" lIns="91440" tIns="45720" rIns="91440" bIns="45720" rtlCol="0">
            <a:normAutofit/>
          </a:bodyPr>
          <a:lstStyle/>
          <a:p>
            <a:pPr marL="0" indent="0">
              <a:buNone/>
            </a:pPr>
            <a:r>
              <a:rPr lang="en-US" dirty="0"/>
              <a:t>Activities performed by a </a:t>
            </a:r>
            <a:r>
              <a:rPr lang="en-US" b="1" dirty="0"/>
              <a:t>non-federal entity requiring federal permits</a:t>
            </a:r>
            <a:r>
              <a:rPr lang="en-US" dirty="0"/>
              <a:t>, licenses or other forms of federal authorization, e.g:</a:t>
            </a:r>
          </a:p>
          <a:p>
            <a:pPr marL="0"/>
            <a:endParaRPr lang="en-US" sz="2000" dirty="0"/>
          </a:p>
          <a:p>
            <a:pPr lvl="1"/>
            <a:r>
              <a:rPr lang="en-US" sz="2800" dirty="0"/>
              <a:t>Corps permits (Clean Water Act, Rivers and Harbors Act)</a:t>
            </a:r>
          </a:p>
          <a:p>
            <a:pPr lvl="1"/>
            <a:r>
              <a:rPr lang="en-US" sz="2800" dirty="0"/>
              <a:t>Bureau of Ocean Energy Management permits (energy)</a:t>
            </a:r>
          </a:p>
          <a:p>
            <a:pPr marL="0" lvl="5"/>
            <a:endParaRPr lang="en-US" sz="2000" dirty="0"/>
          </a:p>
          <a:p>
            <a:pPr marL="0" lvl="5" indent="0">
              <a:buNone/>
            </a:pPr>
            <a:r>
              <a:rPr lang="en-US" sz="2800" dirty="0"/>
              <a:t>Must be found </a:t>
            </a:r>
            <a:r>
              <a:rPr lang="en-US" sz="2800" b="1" i="1" dirty="0"/>
              <a:t>fully consistent</a:t>
            </a:r>
            <a:r>
              <a:rPr lang="en-US" sz="2800" dirty="0"/>
              <a:t> with state’s enforceable policies</a:t>
            </a:r>
            <a:endParaRPr lang="en-US" sz="2800" b="1" dirty="0"/>
          </a:p>
          <a:p>
            <a:pPr marL="0" lvl="5"/>
            <a:endParaRPr lang="en-US" sz="2000" dirty="0"/>
          </a:p>
          <a:p>
            <a:pPr marL="342900" lvl="5" indent="-342900">
              <a:buFont typeface="Wingdings" panose="05000000000000000000" pitchFamily="2" charset="2"/>
              <a:buChar char="Ø"/>
            </a:pPr>
            <a:r>
              <a:rPr lang="en-US" sz="2600" i="1" dirty="0"/>
              <a:t>States must have a previously-approved list of activities subject to review</a:t>
            </a:r>
            <a:endParaRPr lang="en-US" sz="2600" b="1" i="1" dirty="0"/>
          </a:p>
          <a:p>
            <a:pPr marL="0" lvl="5"/>
            <a:endParaRPr lang="en-US" sz="1700" dirty="0"/>
          </a:p>
          <a:p>
            <a:pPr marL="0" lvl="5"/>
            <a:endParaRPr lang="en-US" sz="1700" b="1" dirty="0"/>
          </a:p>
        </p:txBody>
      </p:sp>
    </p:spTree>
    <p:extLst>
      <p:ext uri="{BB962C8B-B14F-4D97-AF65-F5344CB8AC3E}">
        <p14:creationId xmlns:p14="http://schemas.microsoft.com/office/powerpoint/2010/main" val="388194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294967295"/>
          </p:nvPr>
        </p:nvSpPr>
        <p:spPr>
          <a:xfrm>
            <a:off x="8610600" y="6077585"/>
            <a:ext cx="2743200" cy="365125"/>
          </a:xfrm>
        </p:spPr>
        <p:txBody>
          <a:bodyPr vert="horz" lIns="91440" tIns="45720" rIns="91440" bIns="45720" rtlCol="0" anchor="ctr">
            <a:normAutofit/>
          </a:bodyPr>
          <a:lstStyle/>
          <a:p>
            <a:pPr algn="r">
              <a:spcAft>
                <a:spcPts val="600"/>
              </a:spcAft>
              <a:defRPr/>
            </a:pPr>
            <a:fld id="{11F27F3A-B3E9-41ED-AF8F-A365F10BB65F}" type="slidenum">
              <a:rPr lang="en-US">
                <a:solidFill>
                  <a:schemeClr val="tx1">
                    <a:tint val="75000"/>
                  </a:schemeClr>
                </a:solidFill>
              </a:rPr>
              <a:pPr algn="r">
                <a:spcAft>
                  <a:spcPts val="600"/>
                </a:spcAft>
                <a:defRPr/>
              </a:pPr>
              <a:t>6</a:t>
            </a:fld>
            <a:endParaRPr lang="en-US" dirty="0">
              <a:solidFill>
                <a:schemeClr val="tx1">
                  <a:tint val="75000"/>
                </a:schemeClr>
              </a:solidFill>
            </a:endParaRPr>
          </a:p>
        </p:txBody>
      </p:sp>
      <p:sp>
        <p:nvSpPr>
          <p:cNvPr id="5" name="Title 4"/>
          <p:cNvSpPr>
            <a:spLocks noGrp="1"/>
          </p:cNvSpPr>
          <p:nvPr>
            <p:ph type="ctrTitle"/>
          </p:nvPr>
        </p:nvSpPr>
        <p:spPr>
          <a:xfrm>
            <a:off x="838200" y="169333"/>
            <a:ext cx="10515600" cy="1788056"/>
          </a:xfrm>
        </p:spPr>
        <p:txBody>
          <a:bodyPr vert="horz" lIns="91440" tIns="45720" rIns="91440" bIns="45720" rtlCol="0" anchor="ctr">
            <a:normAutofit/>
          </a:bodyPr>
          <a:lstStyle/>
          <a:p>
            <a:pPr lvl="3" algn="l" rtl="0">
              <a:lnSpc>
                <a:spcPct val="90000"/>
              </a:lnSpc>
              <a:spcBef>
                <a:spcPct val="0"/>
              </a:spcBef>
            </a:pPr>
            <a:r>
              <a:rPr lang="en-US" sz="4400" kern="1200" dirty="0">
                <a:solidFill>
                  <a:schemeClr val="bg1"/>
                </a:solidFill>
                <a:latin typeface="+mj-lt"/>
                <a:ea typeface="+mj-ea"/>
                <a:cs typeface="+mj-cs"/>
              </a:rPr>
              <a:t>Federal Assistance</a:t>
            </a:r>
          </a:p>
        </p:txBody>
      </p:sp>
      <p:sp>
        <p:nvSpPr>
          <p:cNvPr id="6" name="Content Placeholder 5"/>
          <p:cNvSpPr>
            <a:spLocks noGrp="1"/>
          </p:cNvSpPr>
          <p:nvPr>
            <p:ph idx="4294967295"/>
          </p:nvPr>
        </p:nvSpPr>
        <p:spPr>
          <a:xfrm>
            <a:off x="838200" y="2108096"/>
            <a:ext cx="10515600" cy="4391307"/>
          </a:xfrm>
        </p:spPr>
        <p:txBody>
          <a:bodyPr vert="horz" lIns="91440" tIns="45720" rIns="91440" bIns="45720" rtlCol="0">
            <a:normAutofit/>
          </a:bodyPr>
          <a:lstStyle/>
          <a:p>
            <a:pPr lvl="3"/>
            <a:r>
              <a:rPr lang="en-US" sz="2800" dirty="0"/>
              <a:t>Federal Highway Administration Funds</a:t>
            </a:r>
          </a:p>
          <a:p>
            <a:pPr lvl="3"/>
            <a:r>
              <a:rPr lang="en-US" sz="2800" dirty="0"/>
              <a:t>Hazardous Waste Management Funds</a:t>
            </a:r>
          </a:p>
          <a:p>
            <a:pPr lvl="3"/>
            <a:r>
              <a:rPr lang="en-US" sz="2800" dirty="0"/>
              <a:t>Housing and Urban Development Grants</a:t>
            </a:r>
          </a:p>
          <a:p>
            <a:pPr lvl="3"/>
            <a:endParaRPr lang="en-US" sz="2200" b="1" dirty="0"/>
          </a:p>
          <a:p>
            <a:pPr marL="0" lvl="3" indent="0">
              <a:buNone/>
            </a:pPr>
            <a:r>
              <a:rPr lang="en-US" sz="2800" dirty="0"/>
              <a:t>Must be found </a:t>
            </a:r>
            <a:r>
              <a:rPr lang="en-US" sz="2800" b="1" i="1" dirty="0"/>
              <a:t>fully consistent </a:t>
            </a:r>
            <a:r>
              <a:rPr lang="en-US" sz="2800" dirty="0"/>
              <a:t>w/ state’s enforceable policies.</a:t>
            </a:r>
            <a:endParaRPr lang="en-US" sz="2800" b="1" dirty="0"/>
          </a:p>
          <a:p>
            <a:pPr lvl="3"/>
            <a:endParaRPr lang="en-US" sz="2200" dirty="0"/>
          </a:p>
        </p:txBody>
      </p:sp>
    </p:spTree>
    <p:extLst>
      <p:ext uri="{BB962C8B-B14F-4D97-AF65-F5344CB8AC3E}">
        <p14:creationId xmlns:p14="http://schemas.microsoft.com/office/powerpoint/2010/main" val="133038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294967295"/>
          </p:nvPr>
        </p:nvSpPr>
        <p:spPr>
          <a:xfrm>
            <a:off x="8610600" y="6077585"/>
            <a:ext cx="2743200" cy="365125"/>
          </a:xfrm>
        </p:spPr>
        <p:txBody>
          <a:bodyPr vert="horz" lIns="91440" tIns="45720" rIns="91440" bIns="45720" rtlCol="0" anchor="ctr">
            <a:normAutofit/>
          </a:bodyPr>
          <a:lstStyle/>
          <a:p>
            <a:pPr algn="r">
              <a:spcAft>
                <a:spcPts val="600"/>
              </a:spcAft>
            </a:pPr>
            <a:fld id="{11F27F3A-B3E9-41ED-AF8F-A365F10BB65F}" type="slidenum">
              <a:rPr lang="en-US">
                <a:solidFill>
                  <a:schemeClr val="tx1">
                    <a:tint val="75000"/>
                  </a:schemeClr>
                </a:solidFill>
              </a:rPr>
              <a:pPr algn="r">
                <a:spcAft>
                  <a:spcPts val="600"/>
                </a:spcAft>
              </a:pPr>
              <a:t>7</a:t>
            </a:fld>
            <a:endParaRPr lang="en-US" dirty="0">
              <a:solidFill>
                <a:schemeClr val="tx1">
                  <a:tint val="75000"/>
                </a:schemeClr>
              </a:solidFill>
            </a:endParaRPr>
          </a:p>
        </p:txBody>
      </p:sp>
      <p:sp>
        <p:nvSpPr>
          <p:cNvPr id="5" name="Title 4"/>
          <p:cNvSpPr>
            <a:spLocks noGrp="1"/>
          </p:cNvSpPr>
          <p:nvPr>
            <p:ph type="ctrTitle"/>
          </p:nvPr>
        </p:nvSpPr>
        <p:spPr>
          <a:xfrm>
            <a:off x="838200" y="320041"/>
            <a:ext cx="10515600" cy="1637348"/>
          </a:xfrm>
        </p:spPr>
        <p:txBody>
          <a:bodyPr vert="horz" lIns="91440" tIns="45720" rIns="91440" bIns="45720" rtlCol="0" anchor="ctr">
            <a:normAutofit/>
          </a:bodyPr>
          <a:lstStyle/>
          <a:p>
            <a:r>
              <a:rPr lang="en-US" sz="4400" kern="1200" dirty="0">
                <a:solidFill>
                  <a:schemeClr val="bg1"/>
                </a:solidFill>
                <a:latin typeface="+mj-lt"/>
                <a:ea typeface="+mj-ea"/>
                <a:cs typeface="+mj-cs"/>
              </a:rPr>
              <a:t>Coastal “Effects Test”</a:t>
            </a:r>
          </a:p>
        </p:txBody>
      </p:sp>
      <p:sp>
        <p:nvSpPr>
          <p:cNvPr id="6" name="Content Placeholder 5"/>
          <p:cNvSpPr>
            <a:spLocks noGrp="1"/>
          </p:cNvSpPr>
          <p:nvPr>
            <p:ph idx="4294967295"/>
          </p:nvPr>
        </p:nvSpPr>
        <p:spPr>
          <a:xfrm>
            <a:off x="678543" y="2205822"/>
            <a:ext cx="10515600" cy="3871762"/>
          </a:xfrm>
        </p:spPr>
        <p:txBody>
          <a:bodyPr vert="horz" lIns="91440" tIns="45720" rIns="91440" bIns="45720" rtlCol="0">
            <a:normAutofit/>
          </a:bodyPr>
          <a:lstStyle/>
          <a:p>
            <a:pPr>
              <a:spcAft>
                <a:spcPts val="2400"/>
              </a:spcAft>
              <a:buFontTx/>
              <a:buChar char="-"/>
            </a:pPr>
            <a:r>
              <a:rPr lang="en-US" dirty="0"/>
              <a:t>Any </a:t>
            </a:r>
            <a:r>
              <a:rPr lang="en-US" b="1" dirty="0"/>
              <a:t>reasonably foreseeable </a:t>
            </a:r>
            <a:r>
              <a:rPr lang="en-US" dirty="0"/>
              <a:t>effect on any</a:t>
            </a:r>
            <a:r>
              <a:rPr lang="en-US" b="1" dirty="0"/>
              <a:t> coastal use or resource</a:t>
            </a:r>
            <a:r>
              <a:rPr lang="en-US" dirty="0"/>
              <a:t> resulting from a federal agency action. </a:t>
            </a:r>
          </a:p>
          <a:p>
            <a:pPr>
              <a:spcAft>
                <a:spcPts val="2400"/>
              </a:spcAft>
              <a:buFontTx/>
              <a:buChar char="-"/>
            </a:pPr>
            <a:r>
              <a:rPr lang="en-US" dirty="0"/>
              <a:t>Not just environmental effects - also any effects on coastal uses</a:t>
            </a:r>
          </a:p>
          <a:p>
            <a:pPr>
              <a:spcAft>
                <a:spcPts val="2400"/>
              </a:spcAft>
              <a:buFontTx/>
              <a:buChar char="-"/>
            </a:pPr>
            <a:r>
              <a:rPr lang="en-US" dirty="0"/>
              <a:t>Includes both </a:t>
            </a:r>
            <a:r>
              <a:rPr lang="en-US" b="1" dirty="0"/>
              <a:t>direct</a:t>
            </a:r>
            <a:r>
              <a:rPr lang="en-US" dirty="0"/>
              <a:t> effects, resulting from activity at same time and place, and </a:t>
            </a:r>
            <a:r>
              <a:rPr lang="en-US" b="1" dirty="0"/>
              <a:t>indirect</a:t>
            </a:r>
            <a:r>
              <a:rPr lang="en-US" dirty="0"/>
              <a:t> (cumulative and secondary) effects</a:t>
            </a:r>
          </a:p>
        </p:txBody>
      </p:sp>
    </p:spTree>
    <p:extLst>
      <p:ext uri="{BB962C8B-B14F-4D97-AF65-F5344CB8AC3E}">
        <p14:creationId xmlns:p14="http://schemas.microsoft.com/office/powerpoint/2010/main" val="123251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294967295"/>
          </p:nvPr>
        </p:nvSpPr>
        <p:spPr>
          <a:xfrm>
            <a:off x="8610600" y="6077585"/>
            <a:ext cx="2743200" cy="365125"/>
          </a:xfrm>
        </p:spPr>
        <p:txBody>
          <a:bodyPr vert="horz" lIns="91440" tIns="45720" rIns="91440" bIns="45720" rtlCol="0" anchor="ctr">
            <a:normAutofit/>
          </a:bodyPr>
          <a:lstStyle/>
          <a:p>
            <a:pPr algn="r">
              <a:spcAft>
                <a:spcPts val="600"/>
              </a:spcAft>
            </a:pPr>
            <a:fld id="{11F27F3A-B3E9-41ED-AF8F-A365F10BB65F}" type="slidenum">
              <a:rPr lang="en-US">
                <a:solidFill>
                  <a:schemeClr val="tx1">
                    <a:tint val="75000"/>
                  </a:schemeClr>
                </a:solidFill>
              </a:rPr>
              <a:pPr algn="r">
                <a:spcAft>
                  <a:spcPts val="600"/>
                </a:spcAft>
              </a:pPr>
              <a:t>8</a:t>
            </a:fld>
            <a:endParaRPr lang="en-US" dirty="0">
              <a:solidFill>
                <a:schemeClr val="tx1">
                  <a:tint val="75000"/>
                </a:schemeClr>
              </a:solidFill>
            </a:endParaRPr>
          </a:p>
        </p:txBody>
      </p:sp>
      <p:sp>
        <p:nvSpPr>
          <p:cNvPr id="5" name="Title 4"/>
          <p:cNvSpPr>
            <a:spLocks noGrp="1"/>
          </p:cNvSpPr>
          <p:nvPr>
            <p:ph type="ctrTitle"/>
          </p:nvPr>
        </p:nvSpPr>
        <p:spPr>
          <a:xfrm>
            <a:off x="838200" y="320041"/>
            <a:ext cx="10515600" cy="1637348"/>
          </a:xfrm>
        </p:spPr>
        <p:txBody>
          <a:bodyPr vert="horz" lIns="91440" tIns="45720" rIns="91440" bIns="45720" rtlCol="0" anchor="ctr">
            <a:normAutofit/>
          </a:bodyPr>
          <a:lstStyle/>
          <a:p>
            <a:r>
              <a:rPr lang="en-US" sz="4400" kern="1200" dirty="0">
                <a:solidFill>
                  <a:schemeClr val="bg1"/>
                </a:solidFill>
                <a:latin typeface="+mj-lt"/>
                <a:ea typeface="+mj-ea"/>
                <a:cs typeface="+mj-cs"/>
              </a:rPr>
              <a:t>Enforceable Policies</a:t>
            </a:r>
          </a:p>
        </p:txBody>
      </p:sp>
      <p:sp>
        <p:nvSpPr>
          <p:cNvPr id="6" name="Content Placeholder 5"/>
          <p:cNvSpPr>
            <a:spLocks noGrp="1"/>
          </p:cNvSpPr>
          <p:nvPr>
            <p:ph idx="4294967295"/>
          </p:nvPr>
        </p:nvSpPr>
        <p:spPr>
          <a:xfrm>
            <a:off x="838200" y="1569027"/>
            <a:ext cx="10515600" cy="4873683"/>
          </a:xfrm>
        </p:spPr>
        <p:txBody>
          <a:bodyPr vert="horz" lIns="91440" tIns="45720" rIns="91440" bIns="45720" rtlCol="0">
            <a:normAutofit/>
          </a:bodyPr>
          <a:lstStyle/>
          <a:p>
            <a:pPr marL="0" indent="0">
              <a:buNone/>
            </a:pPr>
            <a:endParaRPr lang="en-US" sz="1900" dirty="0"/>
          </a:p>
          <a:p>
            <a:pPr marL="0" indent="0">
              <a:buNone/>
            </a:pPr>
            <a:r>
              <a:rPr lang="en-US" sz="3000" dirty="0"/>
              <a:t>State policies that have been  approved and incorporated into federally-approved coastal program:</a:t>
            </a:r>
          </a:p>
          <a:p>
            <a:r>
              <a:rPr lang="en-US" dirty="0"/>
              <a:t>NC Coastal Area Management Act (CAMA)</a:t>
            </a:r>
          </a:p>
          <a:p>
            <a:r>
              <a:rPr lang="en-US" dirty="0"/>
              <a:t>N.C. Dredge and Fill Law</a:t>
            </a:r>
          </a:p>
          <a:p>
            <a:r>
              <a:rPr lang="en-US" dirty="0"/>
              <a:t>CRC rules that are legally binding under state law and that have been reviewed and approved by NOAA</a:t>
            </a:r>
          </a:p>
        </p:txBody>
      </p:sp>
    </p:spTree>
    <p:extLst>
      <p:ext uri="{BB962C8B-B14F-4D97-AF65-F5344CB8AC3E}">
        <p14:creationId xmlns:p14="http://schemas.microsoft.com/office/powerpoint/2010/main" val="2662353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294967295"/>
          </p:nvPr>
        </p:nvSpPr>
        <p:spPr>
          <a:xfrm>
            <a:off x="8610600" y="6077585"/>
            <a:ext cx="2743200" cy="365125"/>
          </a:xfrm>
        </p:spPr>
        <p:txBody>
          <a:bodyPr vert="horz" lIns="91440" tIns="45720" rIns="91440" bIns="45720" rtlCol="0" anchor="ctr">
            <a:normAutofit/>
          </a:bodyPr>
          <a:lstStyle/>
          <a:p>
            <a:pPr algn="r">
              <a:spcAft>
                <a:spcPts val="600"/>
              </a:spcAft>
            </a:pPr>
            <a:fld id="{11F27F3A-B3E9-41ED-AF8F-A365F10BB65F}" type="slidenum">
              <a:rPr lang="en-US">
                <a:solidFill>
                  <a:schemeClr val="tx1">
                    <a:tint val="75000"/>
                  </a:schemeClr>
                </a:solidFill>
              </a:rPr>
              <a:pPr algn="r">
                <a:spcAft>
                  <a:spcPts val="600"/>
                </a:spcAft>
              </a:pPr>
              <a:t>9</a:t>
            </a:fld>
            <a:endParaRPr lang="en-US" dirty="0">
              <a:solidFill>
                <a:schemeClr val="tx1">
                  <a:tint val="75000"/>
                </a:schemeClr>
              </a:solidFill>
            </a:endParaRPr>
          </a:p>
        </p:txBody>
      </p:sp>
      <p:sp>
        <p:nvSpPr>
          <p:cNvPr id="5" name="Title 4"/>
          <p:cNvSpPr>
            <a:spLocks noGrp="1"/>
          </p:cNvSpPr>
          <p:nvPr>
            <p:ph type="ctrTitle"/>
          </p:nvPr>
        </p:nvSpPr>
        <p:spPr>
          <a:xfrm>
            <a:off x="838200" y="320041"/>
            <a:ext cx="10515600" cy="1637348"/>
          </a:xfrm>
        </p:spPr>
        <p:txBody>
          <a:bodyPr vert="horz" lIns="91440" tIns="45720" rIns="91440" bIns="45720" rtlCol="0" anchor="ctr">
            <a:normAutofit/>
          </a:bodyPr>
          <a:lstStyle/>
          <a:p>
            <a:r>
              <a:rPr lang="en-US" sz="4400" kern="1200" dirty="0">
                <a:solidFill>
                  <a:schemeClr val="bg1"/>
                </a:solidFill>
                <a:latin typeface="+mj-lt"/>
                <a:ea typeface="+mj-ea"/>
                <a:cs typeface="+mj-cs"/>
              </a:rPr>
              <a:t>Federal Consistency Determinations</a:t>
            </a:r>
          </a:p>
        </p:txBody>
      </p:sp>
      <p:sp>
        <p:nvSpPr>
          <p:cNvPr id="6" name="Content Placeholder 5"/>
          <p:cNvSpPr>
            <a:spLocks noGrp="1"/>
          </p:cNvSpPr>
          <p:nvPr>
            <p:ph idx="4294967295"/>
          </p:nvPr>
        </p:nvSpPr>
        <p:spPr>
          <a:xfrm>
            <a:off x="838200" y="1822186"/>
            <a:ext cx="10515600" cy="4850977"/>
          </a:xfrm>
        </p:spPr>
        <p:txBody>
          <a:bodyPr vert="horz" lIns="91440" tIns="45720" rIns="91440" bIns="45720" rtlCol="0">
            <a:normAutofit/>
          </a:bodyPr>
          <a:lstStyle/>
          <a:p>
            <a:pPr marL="1030288" lvl="3">
              <a:spcAft>
                <a:spcPts val="1200"/>
              </a:spcAft>
            </a:pPr>
            <a:r>
              <a:rPr lang="en-US" sz="2800" dirty="0"/>
              <a:t>DCM evaluates to determine if “complete”</a:t>
            </a:r>
          </a:p>
          <a:p>
            <a:pPr marL="1030288" lvl="3">
              <a:spcAft>
                <a:spcPts val="1200"/>
              </a:spcAft>
            </a:pPr>
            <a:r>
              <a:rPr lang="en-US" sz="2800" dirty="0"/>
              <a:t>Circulated to appropriate state agencies for comment</a:t>
            </a:r>
          </a:p>
          <a:p>
            <a:pPr marL="1030288" lvl="3">
              <a:spcAft>
                <a:spcPts val="1200"/>
              </a:spcAft>
            </a:pPr>
            <a:r>
              <a:rPr lang="en-US" sz="2800" dirty="0"/>
              <a:t>Public notice or public hearing (as warranted)</a:t>
            </a:r>
          </a:p>
          <a:p>
            <a:pPr marL="1030288" lvl="3">
              <a:spcAft>
                <a:spcPts val="1200"/>
              </a:spcAft>
            </a:pPr>
            <a:r>
              <a:rPr lang="en-US" sz="2800" dirty="0"/>
              <a:t>Review of proposed activity for conformance with enforceable policies</a:t>
            </a:r>
          </a:p>
          <a:p>
            <a:pPr marL="1030288" lvl="3">
              <a:spcAft>
                <a:spcPts val="1200"/>
              </a:spcAft>
            </a:pPr>
            <a:r>
              <a:rPr lang="en-US" sz="2800" dirty="0"/>
              <a:t>Found consistent, consistent with conditions, or objection</a:t>
            </a:r>
          </a:p>
          <a:p>
            <a:pPr marL="1030288" lvl="5">
              <a:spcAft>
                <a:spcPts val="1200"/>
              </a:spcAft>
            </a:pPr>
            <a:r>
              <a:rPr lang="en-US" sz="2800" dirty="0"/>
              <a:t>In the event of objection, ongoing coordination or begin mediation/appeal process through NOAA</a:t>
            </a:r>
          </a:p>
        </p:txBody>
      </p:sp>
    </p:spTree>
    <p:extLst>
      <p:ext uri="{BB962C8B-B14F-4D97-AF65-F5344CB8AC3E}">
        <p14:creationId xmlns:p14="http://schemas.microsoft.com/office/powerpoint/2010/main" val="3669209161"/>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10692</TotalTime>
  <Words>880</Words>
  <Application>Microsoft Office PowerPoint</Application>
  <PresentationFormat>Widescreen</PresentationFormat>
  <Paragraphs>113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Wingdings</vt:lpstr>
      <vt:lpstr>2_Office Theme</vt:lpstr>
      <vt:lpstr>Federal Consistency Process</vt:lpstr>
      <vt:lpstr>Federal Consistency Purpose</vt:lpstr>
      <vt:lpstr>Federal Agency Actions</vt:lpstr>
      <vt:lpstr>Federal Agency Activities</vt:lpstr>
      <vt:lpstr>Federal Licenses or Permits / OCS Plans</vt:lpstr>
      <vt:lpstr>Federal Assistance</vt:lpstr>
      <vt:lpstr>Coastal “Effects Test”</vt:lpstr>
      <vt:lpstr>Enforceable Policies</vt:lpstr>
      <vt:lpstr>Federal Consistency Determinations</vt:lpstr>
      <vt:lpstr>Recent Federal Consistency Determinations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Willis, Angela</cp:lastModifiedBy>
  <cp:revision>220</cp:revision>
  <cp:lastPrinted>2018-02-12T21:39:35Z</cp:lastPrinted>
  <dcterms:created xsi:type="dcterms:W3CDTF">2015-06-24T15:01:50Z</dcterms:created>
  <dcterms:modified xsi:type="dcterms:W3CDTF">2018-02-15T16:22:35Z</dcterms:modified>
</cp:coreProperties>
</file>