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1"/>
  </p:sldMasterIdLst>
  <p:notesMasterIdLst>
    <p:notesMasterId r:id="rId13"/>
  </p:notesMasterIdLst>
  <p:sldIdLst>
    <p:sldId id="294" r:id="rId2"/>
    <p:sldId id="293" r:id="rId3"/>
    <p:sldId id="283" r:id="rId4"/>
    <p:sldId id="281" r:id="rId5"/>
    <p:sldId id="298" r:id="rId6"/>
    <p:sldId id="302" r:id="rId7"/>
    <p:sldId id="299" r:id="rId8"/>
    <p:sldId id="296" r:id="rId9"/>
    <p:sldId id="300" r:id="rId10"/>
    <p:sldId id="301" r:id="rId11"/>
    <p:sldId id="295" r:id="rId12"/>
  </p:sldIdLst>
  <p:sldSz cx="12192000" cy="6858000"/>
  <p:notesSz cx="6946900" cy="9207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voni, Daniel" initials="GD" lastIdx="2" clrIdx="0">
    <p:extLst>
      <p:ext uri="{19B8F6BF-5375-455C-9EA6-DF929625EA0E}">
        <p15:presenceInfo xmlns:p15="http://schemas.microsoft.com/office/powerpoint/2012/main" userId="S-1-5-21-2744878847-1876734302-662453930-129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85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22" autoAdjust="0"/>
    <p:restoredTop sz="94280" autoAdjust="0"/>
  </p:normalViewPr>
  <p:slideViewPr>
    <p:cSldViewPr snapToGrid="0">
      <p:cViewPr varScale="1">
        <p:scale>
          <a:sx n="68" d="100"/>
          <a:sy n="68" d="100"/>
        </p:scale>
        <p:origin x="64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1974"/>
          </a:xfrm>
          <a:prstGeom prst="rect">
            <a:avLst/>
          </a:prstGeom>
        </p:spPr>
        <p:txBody>
          <a:bodyPr vert="horz" lIns="92309" tIns="46154" rIns="92309" bIns="46154" rtlCol="0"/>
          <a:lstStyle>
            <a:lvl1pPr algn="l">
              <a:defRPr sz="1200"/>
            </a:lvl1pPr>
          </a:lstStyle>
          <a:p>
            <a:endParaRPr lang="en-US" dirty="0"/>
          </a:p>
        </p:txBody>
      </p:sp>
      <p:sp>
        <p:nvSpPr>
          <p:cNvPr id="3" name="Date Placeholder 2"/>
          <p:cNvSpPr>
            <a:spLocks noGrp="1"/>
          </p:cNvSpPr>
          <p:nvPr>
            <p:ph type="dt" idx="1"/>
          </p:nvPr>
        </p:nvSpPr>
        <p:spPr>
          <a:xfrm>
            <a:off x="3934969" y="0"/>
            <a:ext cx="3010323" cy="461974"/>
          </a:xfrm>
          <a:prstGeom prst="rect">
            <a:avLst/>
          </a:prstGeom>
        </p:spPr>
        <p:txBody>
          <a:bodyPr vert="horz" lIns="92309" tIns="46154" rIns="92309" bIns="46154" rtlCol="0"/>
          <a:lstStyle>
            <a:lvl1pPr algn="r">
              <a:defRPr sz="1200"/>
            </a:lvl1pPr>
          </a:lstStyle>
          <a:p>
            <a:fld id="{C586D9D0-2E9B-4F2F-924A-B3B3E9CFCAEC}" type="datetimeFigureOut">
              <a:rPr lang="en-US" smtClean="0"/>
              <a:t>2/14/2018</a:t>
            </a:fld>
            <a:endParaRPr lang="en-US" dirty="0"/>
          </a:p>
        </p:txBody>
      </p:sp>
      <p:sp>
        <p:nvSpPr>
          <p:cNvPr id="4" name="Slide Image Placeholder 3"/>
          <p:cNvSpPr>
            <a:spLocks noGrp="1" noRot="1" noChangeAspect="1"/>
          </p:cNvSpPr>
          <p:nvPr>
            <p:ph type="sldImg" idx="2"/>
          </p:nvPr>
        </p:nvSpPr>
        <p:spPr>
          <a:xfrm>
            <a:off x="711200" y="1150938"/>
            <a:ext cx="5524500" cy="3108325"/>
          </a:xfrm>
          <a:prstGeom prst="rect">
            <a:avLst/>
          </a:prstGeom>
          <a:noFill/>
          <a:ln w="12700">
            <a:solidFill>
              <a:prstClr val="black"/>
            </a:solidFill>
          </a:ln>
        </p:spPr>
        <p:txBody>
          <a:bodyPr vert="horz" lIns="92309" tIns="46154" rIns="92309" bIns="46154" rtlCol="0" anchor="ctr"/>
          <a:lstStyle/>
          <a:p>
            <a:endParaRPr lang="en-US" dirty="0"/>
          </a:p>
        </p:txBody>
      </p:sp>
      <p:sp>
        <p:nvSpPr>
          <p:cNvPr id="5" name="Notes Placeholder 4"/>
          <p:cNvSpPr>
            <a:spLocks noGrp="1"/>
          </p:cNvSpPr>
          <p:nvPr>
            <p:ph type="body" sz="quarter" idx="3"/>
          </p:nvPr>
        </p:nvSpPr>
        <p:spPr>
          <a:xfrm>
            <a:off x="694690" y="4431109"/>
            <a:ext cx="5557520" cy="3625453"/>
          </a:xfrm>
          <a:prstGeom prst="rect">
            <a:avLst/>
          </a:prstGeom>
        </p:spPr>
        <p:txBody>
          <a:bodyPr vert="horz" lIns="92309" tIns="46154" rIns="92309" bIns="4615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45527"/>
            <a:ext cx="3010323" cy="461973"/>
          </a:xfrm>
          <a:prstGeom prst="rect">
            <a:avLst/>
          </a:prstGeom>
        </p:spPr>
        <p:txBody>
          <a:bodyPr vert="horz" lIns="92309" tIns="46154" rIns="92309" bIns="4615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4969" y="8745527"/>
            <a:ext cx="3010323" cy="461973"/>
          </a:xfrm>
          <a:prstGeom prst="rect">
            <a:avLst/>
          </a:prstGeom>
        </p:spPr>
        <p:txBody>
          <a:bodyPr vert="horz" lIns="92309" tIns="46154" rIns="92309" bIns="46154" rtlCol="0" anchor="b"/>
          <a:lstStyle>
            <a:lvl1pPr algn="r">
              <a:defRPr sz="1200"/>
            </a:lvl1pPr>
          </a:lstStyle>
          <a:p>
            <a:fld id="{456C487D-E38B-444A-A8D9-A3853809DE05}" type="slidenum">
              <a:rPr lang="en-US" smtClean="0"/>
              <a:t>‹#›</a:t>
            </a:fld>
            <a:endParaRPr lang="en-US" dirty="0"/>
          </a:p>
        </p:txBody>
      </p:sp>
    </p:spTree>
    <p:extLst>
      <p:ext uri="{BB962C8B-B14F-4D97-AF65-F5344CB8AC3E}">
        <p14:creationId xmlns:p14="http://schemas.microsoft.com/office/powerpoint/2010/main" val="1836872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2</a:t>
            </a:fld>
            <a:endParaRPr lang="en-US" dirty="0"/>
          </a:p>
        </p:txBody>
      </p:sp>
    </p:spTree>
    <p:extLst>
      <p:ext uri="{BB962C8B-B14F-4D97-AF65-F5344CB8AC3E}">
        <p14:creationId xmlns:p14="http://schemas.microsoft.com/office/powerpoint/2010/main" val="3856643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3</a:t>
            </a:fld>
            <a:endParaRPr lang="en-US" dirty="0"/>
          </a:p>
        </p:txBody>
      </p:sp>
    </p:spTree>
    <p:extLst>
      <p:ext uri="{BB962C8B-B14F-4D97-AF65-F5344CB8AC3E}">
        <p14:creationId xmlns:p14="http://schemas.microsoft.com/office/powerpoint/2010/main" val="2342266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4</a:t>
            </a:fld>
            <a:endParaRPr lang="en-US" dirty="0"/>
          </a:p>
        </p:txBody>
      </p:sp>
    </p:spTree>
    <p:extLst>
      <p:ext uri="{BB962C8B-B14F-4D97-AF65-F5344CB8AC3E}">
        <p14:creationId xmlns:p14="http://schemas.microsoft.com/office/powerpoint/2010/main" val="2007784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5</a:t>
            </a:fld>
            <a:endParaRPr lang="en-US" dirty="0"/>
          </a:p>
        </p:txBody>
      </p:sp>
    </p:spTree>
    <p:extLst>
      <p:ext uri="{BB962C8B-B14F-4D97-AF65-F5344CB8AC3E}">
        <p14:creationId xmlns:p14="http://schemas.microsoft.com/office/powerpoint/2010/main" val="796223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7</a:t>
            </a:fld>
            <a:endParaRPr lang="en-US" dirty="0"/>
          </a:p>
        </p:txBody>
      </p:sp>
    </p:spTree>
    <p:extLst>
      <p:ext uri="{BB962C8B-B14F-4D97-AF65-F5344CB8AC3E}">
        <p14:creationId xmlns:p14="http://schemas.microsoft.com/office/powerpoint/2010/main" val="455668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8</a:t>
            </a:fld>
            <a:endParaRPr lang="en-US" dirty="0"/>
          </a:p>
        </p:txBody>
      </p:sp>
    </p:spTree>
    <p:extLst>
      <p:ext uri="{BB962C8B-B14F-4D97-AF65-F5344CB8AC3E}">
        <p14:creationId xmlns:p14="http://schemas.microsoft.com/office/powerpoint/2010/main" val="1197252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9</a:t>
            </a:fld>
            <a:endParaRPr lang="en-US" dirty="0"/>
          </a:p>
        </p:txBody>
      </p:sp>
    </p:spTree>
    <p:extLst>
      <p:ext uri="{BB962C8B-B14F-4D97-AF65-F5344CB8AC3E}">
        <p14:creationId xmlns:p14="http://schemas.microsoft.com/office/powerpoint/2010/main" val="1064204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10</a:t>
            </a:fld>
            <a:endParaRPr lang="en-US" dirty="0"/>
          </a:p>
        </p:txBody>
      </p:sp>
    </p:spTree>
    <p:extLst>
      <p:ext uri="{BB962C8B-B14F-4D97-AF65-F5344CB8AC3E}">
        <p14:creationId xmlns:p14="http://schemas.microsoft.com/office/powerpoint/2010/main" val="132985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11</a:t>
            </a:fld>
            <a:endParaRPr lang="en-US" dirty="0"/>
          </a:p>
        </p:txBody>
      </p:sp>
    </p:spTree>
    <p:extLst>
      <p:ext uri="{BB962C8B-B14F-4D97-AF65-F5344CB8AC3E}">
        <p14:creationId xmlns:p14="http://schemas.microsoft.com/office/powerpoint/2010/main" val="17574834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 Lighthouse, Mountains, Full Logo, Title and Sub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634453" y="3235764"/>
            <a:ext cx="5865181" cy="713497"/>
          </a:xfrm>
        </p:spPr>
        <p:txBody>
          <a:bodyPr anchor="ctr">
            <a:normAutofit/>
          </a:bodyPr>
          <a:lstStyle>
            <a:lvl1pPr algn="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hasCustomPrompt="1"/>
          </p:nvPr>
        </p:nvSpPr>
        <p:spPr>
          <a:xfrm>
            <a:off x="7010492" y="2928374"/>
            <a:ext cx="4489142" cy="614779"/>
          </a:xfrm>
        </p:spPr>
        <p:txBody>
          <a:bodyPr anchor="ctr">
            <a:normAutofit/>
          </a:bodyPr>
          <a:lstStyle>
            <a:lvl1pPr marL="0" indent="0" algn="r">
              <a:buNone/>
              <a:defRPr sz="200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subtitle style (date)</a:t>
            </a:r>
          </a:p>
        </p:txBody>
      </p:sp>
    </p:spTree>
    <p:extLst>
      <p:ext uri="{BB962C8B-B14F-4D97-AF65-F5344CB8AC3E}">
        <p14:creationId xmlns:p14="http://schemas.microsoft.com/office/powerpoint/2010/main" val="2632887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Manufacturing 2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2" name="Title 1"/>
          <p:cNvSpPr>
            <a:spLocks noGrp="1"/>
          </p:cNvSpPr>
          <p:nvPr>
            <p:ph type="title"/>
          </p:nvPr>
        </p:nvSpPr>
        <p:spPr>
          <a:xfrm>
            <a:off x="1633346" y="159510"/>
            <a:ext cx="7181469"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10" name="Subtitle 2"/>
          <p:cNvSpPr>
            <a:spLocks noGrp="1"/>
          </p:cNvSpPr>
          <p:nvPr>
            <p:ph type="subTitle" idx="13"/>
          </p:nvPr>
        </p:nvSpPr>
        <p:spPr>
          <a:xfrm>
            <a:off x="1633346" y="517741"/>
            <a:ext cx="7181469"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888094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Slide - Title, Long Text, Bar">
    <p:spTree>
      <p:nvGrpSpPr>
        <p:cNvPr id="1" name=""/>
        <p:cNvGrpSpPr/>
        <p:nvPr/>
      </p:nvGrpSpPr>
      <p:grpSpPr>
        <a:xfrm>
          <a:off x="0" y="0"/>
          <a:ext cx="0" cy="0"/>
          <a:chOff x="0" y="0"/>
          <a:chExt cx="0" cy="0"/>
        </a:xfrm>
      </p:grpSpPr>
      <p:sp>
        <p:nvSpPr>
          <p:cNvPr id="12" name="Rectangle 11"/>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228727"/>
            <a:ext cx="10515600" cy="5019673"/>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pPr lvl="0"/>
            <a:r>
              <a:rPr lang="en-US" dirty="0"/>
              <a:t>Text slide – long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Tree>
    <p:extLst>
      <p:ext uri="{BB962C8B-B14F-4D97-AF65-F5344CB8AC3E}">
        <p14:creationId xmlns:p14="http://schemas.microsoft.com/office/powerpoint/2010/main" val="3210942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 Title, Small Char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5" name="Chart Placeholder 4"/>
          <p:cNvSpPr>
            <a:spLocks noGrp="1"/>
          </p:cNvSpPr>
          <p:nvPr>
            <p:ph type="chart" sz="quarter" idx="13" hasCustomPrompt="1"/>
          </p:nvPr>
        </p:nvSpPr>
        <p:spPr>
          <a:xfrm>
            <a:off x="838200" y="1228727"/>
            <a:ext cx="10515600" cy="4174280"/>
          </a:xfrm>
        </p:spPr>
        <p:txBody>
          <a:bodyPr/>
          <a:lstStyle>
            <a:lvl1pPr>
              <a:defRPr>
                <a:solidFill>
                  <a:srgbClr val="778591"/>
                </a:solidFill>
              </a:defRPr>
            </a:lvl1pPr>
          </a:lstStyle>
          <a:p>
            <a:r>
              <a:rPr lang="en-US" dirty="0"/>
              <a:t>Small Chart</a:t>
            </a:r>
          </a:p>
        </p:txBody>
      </p:sp>
    </p:spTree>
    <p:extLst>
      <p:ext uri="{BB962C8B-B14F-4D97-AF65-F5344CB8AC3E}">
        <p14:creationId xmlns:p14="http://schemas.microsoft.com/office/powerpoint/2010/main" val="3261564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 Title, Large Chart,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9" name="Chart Placeholder 4"/>
          <p:cNvSpPr>
            <a:spLocks noGrp="1"/>
          </p:cNvSpPr>
          <p:nvPr>
            <p:ph type="chart" sz="quarter" idx="13" hasCustomPrompt="1"/>
          </p:nvPr>
        </p:nvSpPr>
        <p:spPr>
          <a:xfrm>
            <a:off x="838200" y="1228726"/>
            <a:ext cx="10515600" cy="5172073"/>
          </a:xfrm>
        </p:spPr>
        <p:txBody>
          <a:bodyPr/>
          <a:lstStyle>
            <a:lvl1pPr>
              <a:defRPr>
                <a:solidFill>
                  <a:srgbClr val="778591"/>
                </a:solidFill>
              </a:defRPr>
            </a:lvl1pPr>
          </a:lstStyle>
          <a:p>
            <a:r>
              <a:rPr lang="en-US" dirty="0"/>
              <a:t>Large Chart</a:t>
            </a:r>
          </a:p>
        </p:txBody>
      </p:sp>
    </p:spTree>
    <p:extLst>
      <p:ext uri="{BB962C8B-B14F-4D97-AF65-F5344CB8AC3E}">
        <p14:creationId xmlns:p14="http://schemas.microsoft.com/office/powerpoint/2010/main" val="3771267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Slide - Title, Small SmartArt, Logo, Bar">
    <p:spTree>
      <p:nvGrpSpPr>
        <p:cNvPr id="1" name=""/>
        <p:cNvGrpSpPr/>
        <p:nvPr/>
      </p:nvGrpSpPr>
      <p:grpSpPr>
        <a:xfrm>
          <a:off x="0" y="0"/>
          <a:ext cx="0" cy="0"/>
          <a:chOff x="0" y="0"/>
          <a:chExt cx="0" cy="0"/>
        </a:xfrm>
      </p:grpSpPr>
      <p:sp>
        <p:nvSpPr>
          <p:cNvPr id="8" name="SmartArt Placeholder 7"/>
          <p:cNvSpPr>
            <a:spLocks noGrp="1"/>
          </p:cNvSpPr>
          <p:nvPr>
            <p:ph type="dgm" sz="quarter" idx="15" hasCustomPrompt="1"/>
          </p:nvPr>
        </p:nvSpPr>
        <p:spPr>
          <a:xfrm>
            <a:off x="838200" y="1225550"/>
            <a:ext cx="10515600" cy="4189413"/>
          </a:xfrm>
        </p:spPr>
        <p:txBody>
          <a:bodyPr/>
          <a:lstStyle>
            <a:lvl1pPr>
              <a:defRPr>
                <a:solidFill>
                  <a:srgbClr val="728591"/>
                </a:solidFill>
              </a:defRPr>
            </a:lvl1pPr>
          </a:lstStyle>
          <a:p>
            <a:r>
              <a:rPr lang="en-US" dirty="0"/>
              <a:t>Small SmartArt Graphic</a:t>
            </a:r>
          </a:p>
        </p:txBody>
      </p:sp>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Tree>
    <p:extLst>
      <p:ext uri="{BB962C8B-B14F-4D97-AF65-F5344CB8AC3E}">
        <p14:creationId xmlns:p14="http://schemas.microsoft.com/office/powerpoint/2010/main" val="2663401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Slide - Title, Large SmartArt, Bar">
    <p:spTree>
      <p:nvGrpSpPr>
        <p:cNvPr id="1" name=""/>
        <p:cNvGrpSpPr/>
        <p:nvPr/>
      </p:nvGrpSpPr>
      <p:grpSpPr>
        <a:xfrm>
          <a:off x="0" y="0"/>
          <a:ext cx="0" cy="0"/>
          <a:chOff x="0" y="0"/>
          <a:chExt cx="0" cy="0"/>
        </a:xfrm>
      </p:grpSpPr>
      <p:sp>
        <p:nvSpPr>
          <p:cNvPr id="7" name="SmartArt Placeholder 6"/>
          <p:cNvSpPr>
            <a:spLocks noGrp="1"/>
          </p:cNvSpPr>
          <p:nvPr>
            <p:ph type="dgm" sz="quarter" idx="15" hasCustomPrompt="1"/>
          </p:nvPr>
        </p:nvSpPr>
        <p:spPr>
          <a:xfrm>
            <a:off x="838200" y="1228725"/>
            <a:ext cx="10515600" cy="5172075"/>
          </a:xfrm>
        </p:spPr>
        <p:txBody>
          <a:bodyPr/>
          <a:lstStyle>
            <a:lvl1pPr>
              <a:defRPr>
                <a:solidFill>
                  <a:srgbClr val="728591"/>
                </a:solidFill>
              </a:defRPr>
            </a:lvl1pPr>
          </a:lstStyle>
          <a:p>
            <a:r>
              <a:rPr lang="en-US" dirty="0"/>
              <a:t>Large SmartArt Graphic</a:t>
            </a:r>
          </a:p>
        </p:txBody>
      </p:sp>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Tree>
    <p:extLst>
      <p:ext uri="{BB962C8B-B14F-4D97-AF65-F5344CB8AC3E}">
        <p14:creationId xmlns:p14="http://schemas.microsoft.com/office/powerpoint/2010/main" val="1641215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Slide - Small Image, Title, Bar, Logo">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4" name="Picture Placeholder 3"/>
          <p:cNvSpPr>
            <a:spLocks noGrp="1"/>
          </p:cNvSpPr>
          <p:nvPr>
            <p:ph type="pic" sz="quarter" idx="13" hasCustomPrompt="1"/>
          </p:nvPr>
        </p:nvSpPr>
        <p:spPr>
          <a:xfrm>
            <a:off x="838200" y="1228727"/>
            <a:ext cx="10515600" cy="4174280"/>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Tree>
    <p:extLst>
      <p:ext uri="{BB962C8B-B14F-4D97-AF65-F5344CB8AC3E}">
        <p14:creationId xmlns:p14="http://schemas.microsoft.com/office/powerpoint/2010/main" val="1498170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and Content Slide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4" name="Picture Placeholder 3"/>
          <p:cNvSpPr>
            <a:spLocks noGrp="1"/>
          </p:cNvSpPr>
          <p:nvPr>
            <p:ph type="pic" sz="quarter" idx="13" hasCustomPrompt="1"/>
          </p:nvPr>
        </p:nvSpPr>
        <p:spPr>
          <a:xfrm>
            <a:off x="186523" y="1775339"/>
            <a:ext cx="5157834" cy="313020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
        <p:nvSpPr>
          <p:cNvPr id="8" name="Content Placeholder 2"/>
          <p:cNvSpPr>
            <a:spLocks noGrp="1"/>
          </p:cNvSpPr>
          <p:nvPr>
            <p:ph idx="1" hasCustomPrompt="1"/>
          </p:nvPr>
        </p:nvSpPr>
        <p:spPr>
          <a:xfrm>
            <a:off x="5539666" y="1281613"/>
            <a:ext cx="6395158" cy="4201670"/>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823345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and Content Slide 2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4" name="Picture Placeholder 3"/>
          <p:cNvSpPr>
            <a:spLocks noGrp="1"/>
          </p:cNvSpPr>
          <p:nvPr>
            <p:ph type="pic" sz="quarter" idx="13" hasCustomPrompt="1"/>
          </p:nvPr>
        </p:nvSpPr>
        <p:spPr>
          <a:xfrm>
            <a:off x="6776990" y="1896631"/>
            <a:ext cx="5157834" cy="313020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
        <p:nvSpPr>
          <p:cNvPr id="8" name="Content Placeholder 2"/>
          <p:cNvSpPr>
            <a:spLocks noGrp="1"/>
          </p:cNvSpPr>
          <p:nvPr>
            <p:ph idx="1" hasCustomPrompt="1"/>
          </p:nvPr>
        </p:nvSpPr>
        <p:spPr>
          <a:xfrm>
            <a:off x="177553" y="1360900"/>
            <a:ext cx="6395158" cy="4201670"/>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577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Slide - Medium Image, Title,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4" name="Picture Placeholder 3"/>
          <p:cNvSpPr>
            <a:spLocks noGrp="1"/>
          </p:cNvSpPr>
          <p:nvPr>
            <p:ph type="pic" sz="quarter" idx="13" hasCustomPrompt="1"/>
          </p:nvPr>
        </p:nvSpPr>
        <p:spPr>
          <a:xfrm>
            <a:off x="838200" y="1228726"/>
            <a:ext cx="10515600" cy="519112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Medium Image</a:t>
            </a:r>
          </a:p>
        </p:txBody>
      </p:sp>
    </p:spTree>
    <p:extLst>
      <p:ext uri="{BB962C8B-B14F-4D97-AF65-F5344CB8AC3E}">
        <p14:creationId xmlns:p14="http://schemas.microsoft.com/office/powerpoint/2010/main" val="721866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 Title, Short Text, Logo,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228727"/>
            <a:ext cx="10515600" cy="5019673"/>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Tree>
    <p:extLst>
      <p:ext uri="{BB962C8B-B14F-4D97-AF65-F5344CB8AC3E}">
        <p14:creationId xmlns:p14="http://schemas.microsoft.com/office/powerpoint/2010/main" val="25012620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nd Content Slide - Medium Image, Text, Title,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4" name="Picture Placeholder 3"/>
          <p:cNvSpPr>
            <a:spLocks noGrp="1"/>
          </p:cNvSpPr>
          <p:nvPr>
            <p:ph type="pic" sz="quarter" idx="13" hasCustomPrompt="1"/>
          </p:nvPr>
        </p:nvSpPr>
        <p:spPr>
          <a:xfrm>
            <a:off x="208718" y="1290869"/>
            <a:ext cx="4975842" cy="512768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Medium Image</a:t>
            </a:r>
          </a:p>
        </p:txBody>
      </p:sp>
      <p:sp>
        <p:nvSpPr>
          <p:cNvPr id="8" name="Content Placeholder 2"/>
          <p:cNvSpPr>
            <a:spLocks noGrp="1"/>
          </p:cNvSpPr>
          <p:nvPr>
            <p:ph idx="1" hasCustomPrompt="1"/>
          </p:nvPr>
        </p:nvSpPr>
        <p:spPr>
          <a:xfrm>
            <a:off x="5370990" y="1290987"/>
            <a:ext cx="6688121" cy="5127568"/>
          </a:xfrm>
        </p:spPr>
        <p:txBody>
          <a:bodyPr>
            <a:normAutofit/>
          </a:bodyPr>
          <a:lstStyle>
            <a:lvl1pPr>
              <a:defRPr sz="2000" baseline="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medium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370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nd Content Slide 2 - Medium Image, Text, Title,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4" name="Picture Placeholder 3"/>
          <p:cNvSpPr>
            <a:spLocks noGrp="1"/>
          </p:cNvSpPr>
          <p:nvPr>
            <p:ph type="pic" sz="quarter" idx="13" hasCustomPrompt="1"/>
          </p:nvPr>
        </p:nvSpPr>
        <p:spPr>
          <a:xfrm>
            <a:off x="7035646" y="1311318"/>
            <a:ext cx="4975842" cy="512768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Medium Image</a:t>
            </a:r>
          </a:p>
        </p:txBody>
      </p:sp>
      <p:sp>
        <p:nvSpPr>
          <p:cNvPr id="8" name="Content Placeholder 2"/>
          <p:cNvSpPr>
            <a:spLocks noGrp="1"/>
          </p:cNvSpPr>
          <p:nvPr>
            <p:ph idx="1" hasCustomPrompt="1"/>
          </p:nvPr>
        </p:nvSpPr>
        <p:spPr>
          <a:xfrm>
            <a:off x="177553" y="1311318"/>
            <a:ext cx="6688121" cy="5127568"/>
          </a:xfrm>
        </p:spPr>
        <p:txBody>
          <a:bodyPr>
            <a:normAutofit/>
          </a:bodyPr>
          <a:lstStyle>
            <a:lvl1pPr>
              <a:defRPr sz="2000" baseline="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medium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041418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Slide - Large Image, Title">
    <p:spTree>
      <p:nvGrpSpPr>
        <p:cNvPr id="1" name=""/>
        <p:cNvGrpSpPr/>
        <p:nvPr/>
      </p:nvGrpSpPr>
      <p:grpSpPr>
        <a:xfrm>
          <a:off x="0" y="0"/>
          <a:ext cx="0" cy="0"/>
          <a:chOff x="0" y="0"/>
          <a:chExt cx="0" cy="0"/>
        </a:xfrm>
      </p:grpSpPr>
      <p:sp>
        <p:nvSpPr>
          <p:cNvPr id="6" name="Slide Number Placeholder 5"/>
          <p:cNvSpPr txBox="1">
            <a:spLocks/>
          </p:cNvSpPr>
          <p:nvPr userDrawn="1"/>
        </p:nvSpPr>
        <p:spPr>
          <a:xfrm>
            <a:off x="104775" y="6650830"/>
            <a:ext cx="2743200" cy="138112"/>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mtClean="0"/>
              <a:pPr/>
              <a:t>‹#›</a:t>
            </a:fld>
            <a:endParaRPr lang="en-US" dirty="0"/>
          </a:p>
        </p:txBody>
      </p:sp>
      <p:sp>
        <p:nvSpPr>
          <p:cNvPr id="8" name="Picture Placeholder 3"/>
          <p:cNvSpPr>
            <a:spLocks noGrp="1"/>
          </p:cNvSpPr>
          <p:nvPr>
            <p:ph type="pic" sz="quarter" idx="13" hasCustomPrompt="1"/>
          </p:nvPr>
        </p:nvSpPr>
        <p:spPr>
          <a:xfrm>
            <a:off x="838200" y="1228726"/>
            <a:ext cx="10515600" cy="556021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Large Image</a:t>
            </a:r>
          </a:p>
        </p:txBody>
      </p:sp>
      <p:sp>
        <p:nvSpPr>
          <p:cNvPr id="5"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Tree>
    <p:extLst>
      <p:ext uri="{BB962C8B-B14F-4D97-AF65-F5344CB8AC3E}">
        <p14:creationId xmlns:p14="http://schemas.microsoft.com/office/powerpoint/2010/main" val="41369519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Slide - Logo, Bar, No Image">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Title 1"/>
          <p:cNvSpPr>
            <a:spLocks noGrp="1"/>
          </p:cNvSpPr>
          <p:nvPr>
            <p:ph type="ctrTitle" hasCustomPrompt="1"/>
          </p:nvPr>
        </p:nvSpPr>
        <p:spPr>
          <a:xfrm>
            <a:off x="190500" y="609998"/>
            <a:ext cx="11811000" cy="894952"/>
          </a:xfrm>
        </p:spPr>
        <p:txBody>
          <a:bodyPr anchor="ctr">
            <a:normAutofit/>
          </a:bodyPr>
          <a:lstStyle>
            <a:lvl1pPr algn="l">
              <a:defRPr sz="2800" i="1" baseline="0">
                <a:solidFill>
                  <a:schemeClr val="bg1"/>
                </a:solidFill>
                <a:latin typeface="Times New Roman" panose="02020603050405020304" pitchFamily="18" charset="0"/>
                <a:cs typeface="Times New Roman" panose="02020603050405020304" pitchFamily="18" charset="0"/>
              </a:defRPr>
            </a:lvl1pPr>
          </a:lstStyle>
          <a:p>
            <a:r>
              <a:rPr lang="en-US" dirty="0"/>
              <a:t>Section Divider No Image</a:t>
            </a:r>
          </a:p>
        </p:txBody>
      </p:sp>
    </p:spTree>
    <p:extLst>
      <p:ext uri="{BB962C8B-B14F-4D97-AF65-F5344CB8AC3E}">
        <p14:creationId xmlns:p14="http://schemas.microsoft.com/office/powerpoint/2010/main" val="23012000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Slide - Logo, Bar, Image">
    <p:spTree>
      <p:nvGrpSpPr>
        <p:cNvPr id="1" name=""/>
        <p:cNvGrpSpPr/>
        <p:nvPr/>
      </p:nvGrpSpPr>
      <p:grpSpPr>
        <a:xfrm>
          <a:off x="0" y="0"/>
          <a:ext cx="0" cy="0"/>
          <a:chOff x="0" y="0"/>
          <a:chExt cx="0" cy="0"/>
        </a:xfrm>
      </p:grpSpPr>
      <p:sp>
        <p:nvSpPr>
          <p:cNvPr id="12" name="Rectangle 11"/>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Title 1"/>
          <p:cNvSpPr>
            <a:spLocks noGrp="1"/>
          </p:cNvSpPr>
          <p:nvPr>
            <p:ph type="ctrTitle" hasCustomPrompt="1"/>
          </p:nvPr>
        </p:nvSpPr>
        <p:spPr>
          <a:xfrm>
            <a:off x="190500" y="609998"/>
            <a:ext cx="11811000" cy="894952"/>
          </a:xfrm>
        </p:spPr>
        <p:txBody>
          <a:bodyPr anchor="ctr">
            <a:normAutofit/>
          </a:bodyPr>
          <a:lstStyle>
            <a:lvl1pPr algn="l">
              <a:defRPr sz="2800" i="1">
                <a:solidFill>
                  <a:schemeClr val="bg1"/>
                </a:solidFill>
                <a:latin typeface="Times New Roman" panose="02020603050405020304" pitchFamily="18" charset="0"/>
                <a:cs typeface="Times New Roman" panose="02020603050405020304" pitchFamily="18" charset="0"/>
              </a:defRPr>
            </a:lvl1pPr>
          </a:lstStyle>
          <a:p>
            <a:r>
              <a:rPr lang="en-US" dirty="0"/>
              <a:t>Section Divider Image</a:t>
            </a:r>
          </a:p>
        </p:txBody>
      </p:sp>
      <p:sp>
        <p:nvSpPr>
          <p:cNvPr id="11" name="Picture Placeholder 3"/>
          <p:cNvSpPr>
            <a:spLocks noGrp="1"/>
          </p:cNvSpPr>
          <p:nvPr>
            <p:ph type="pic" sz="quarter" idx="13"/>
          </p:nvPr>
        </p:nvSpPr>
        <p:spPr>
          <a:xfrm>
            <a:off x="0" y="1574006"/>
            <a:ext cx="12192000" cy="3829001"/>
          </a:xfrm>
          <a:effectLst>
            <a:outerShdw blurRad="50800" dist="38100" dir="2700000" algn="tl" rotWithShape="0">
              <a:prstClr val="black">
                <a:alpha val="40000"/>
              </a:prstClr>
            </a:outerShdw>
          </a:effectLst>
        </p:spPr>
        <p:txBody>
          <a:bodyPr/>
          <a:lstStyle>
            <a:lvl1pPr>
              <a:defRPr>
                <a:solidFill>
                  <a:srgbClr val="778591"/>
                </a:solidFill>
              </a:defRPr>
            </a:lvl1pPr>
          </a:lstStyle>
          <a:p>
            <a:endParaRPr lang="en-US" dirty="0"/>
          </a:p>
        </p:txBody>
      </p:sp>
    </p:spTree>
    <p:extLst>
      <p:ext uri="{BB962C8B-B14F-4D97-AF65-F5344CB8AC3E}">
        <p14:creationId xmlns:p14="http://schemas.microsoft.com/office/powerpoint/2010/main" val="2408505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Pottery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832"/>
            <a:ext cx="12192000" cy="1333500"/>
          </a:xfrm>
          <a:prstGeom prst="rect">
            <a:avLst/>
          </a:prstGeom>
        </p:spPr>
      </p:pic>
      <p:sp>
        <p:nvSpPr>
          <p:cNvPr id="2" name="Title 1"/>
          <p:cNvSpPr>
            <a:spLocks noGrp="1"/>
          </p:cNvSpPr>
          <p:nvPr>
            <p:ph type="title"/>
          </p:nvPr>
        </p:nvSpPr>
        <p:spPr>
          <a:xfrm>
            <a:off x="1238250" y="229933"/>
            <a:ext cx="73723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10" name="Subtitle 2"/>
          <p:cNvSpPr>
            <a:spLocks noGrp="1"/>
          </p:cNvSpPr>
          <p:nvPr>
            <p:ph type="subTitle" idx="13"/>
          </p:nvPr>
        </p:nvSpPr>
        <p:spPr>
          <a:xfrm>
            <a:off x="1238250" y="577599"/>
            <a:ext cx="73723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544938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Pharma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2" name="Title 1"/>
          <p:cNvSpPr>
            <a:spLocks noGrp="1"/>
          </p:cNvSpPr>
          <p:nvPr>
            <p:ph type="title"/>
          </p:nvPr>
        </p:nvSpPr>
        <p:spPr>
          <a:xfrm>
            <a:off x="1514475" y="201358"/>
            <a:ext cx="70675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10" name="Subtitle 2"/>
          <p:cNvSpPr>
            <a:spLocks noGrp="1"/>
          </p:cNvSpPr>
          <p:nvPr>
            <p:ph type="subTitle" idx="13"/>
          </p:nvPr>
        </p:nvSpPr>
        <p:spPr>
          <a:xfrm>
            <a:off x="1514475" y="549024"/>
            <a:ext cx="70675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116935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Mtns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2" name="Title 1"/>
          <p:cNvSpPr>
            <a:spLocks noGrp="1"/>
          </p:cNvSpPr>
          <p:nvPr>
            <p:ph type="title"/>
          </p:nvPr>
        </p:nvSpPr>
        <p:spPr>
          <a:xfrm>
            <a:off x="1057275" y="205230"/>
            <a:ext cx="6029326"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10" name="Subtitle 2"/>
          <p:cNvSpPr>
            <a:spLocks noGrp="1"/>
          </p:cNvSpPr>
          <p:nvPr>
            <p:ph type="subTitle" idx="13"/>
          </p:nvPr>
        </p:nvSpPr>
        <p:spPr>
          <a:xfrm>
            <a:off x="1057275" y="563461"/>
            <a:ext cx="6029325"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664479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Seaport Industrial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581"/>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2" name="Title 1"/>
          <p:cNvSpPr>
            <a:spLocks noGrp="1"/>
          </p:cNvSpPr>
          <p:nvPr>
            <p:ph type="title"/>
          </p:nvPr>
        </p:nvSpPr>
        <p:spPr>
          <a:xfrm>
            <a:off x="1199323" y="205230"/>
            <a:ext cx="6195776"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10" name="Subtitle 2"/>
          <p:cNvSpPr>
            <a:spLocks noGrp="1"/>
          </p:cNvSpPr>
          <p:nvPr>
            <p:ph type="subTitle" idx="13"/>
          </p:nvPr>
        </p:nvSpPr>
        <p:spPr>
          <a:xfrm>
            <a:off x="1199323" y="563461"/>
            <a:ext cx="6195775"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765889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 Coast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2" name="Title 1"/>
          <p:cNvSpPr>
            <a:spLocks noGrp="1"/>
          </p:cNvSpPr>
          <p:nvPr>
            <p:ph type="title"/>
          </p:nvPr>
        </p:nvSpPr>
        <p:spPr>
          <a:xfrm>
            <a:off x="1057275" y="205230"/>
            <a:ext cx="62674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10" name="Subtitle 2"/>
          <p:cNvSpPr>
            <a:spLocks noGrp="1"/>
          </p:cNvSpPr>
          <p:nvPr>
            <p:ph type="subTitle" idx="13"/>
          </p:nvPr>
        </p:nvSpPr>
        <p:spPr>
          <a:xfrm>
            <a:off x="1057275" y="563461"/>
            <a:ext cx="62674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107440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 Aviation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2" name="Title 1"/>
          <p:cNvSpPr>
            <a:spLocks noGrp="1"/>
          </p:cNvSpPr>
          <p:nvPr>
            <p:ph type="title"/>
          </p:nvPr>
        </p:nvSpPr>
        <p:spPr>
          <a:xfrm>
            <a:off x="1057274" y="205230"/>
            <a:ext cx="7323245"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10" name="Subtitle 2"/>
          <p:cNvSpPr>
            <a:spLocks noGrp="1"/>
          </p:cNvSpPr>
          <p:nvPr>
            <p:ph type="subTitle" idx="13"/>
          </p:nvPr>
        </p:nvSpPr>
        <p:spPr>
          <a:xfrm>
            <a:off x="1057274" y="563461"/>
            <a:ext cx="7323245"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861742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 Manufacturing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2" name="Title 1"/>
          <p:cNvSpPr>
            <a:spLocks noGrp="1"/>
          </p:cNvSpPr>
          <p:nvPr>
            <p:ph type="title"/>
          </p:nvPr>
        </p:nvSpPr>
        <p:spPr>
          <a:xfrm>
            <a:off x="1221867" y="205230"/>
            <a:ext cx="64499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10" name="Subtitle 2"/>
          <p:cNvSpPr>
            <a:spLocks noGrp="1"/>
          </p:cNvSpPr>
          <p:nvPr>
            <p:ph type="subTitle" idx="13"/>
          </p:nvPr>
        </p:nvSpPr>
        <p:spPr>
          <a:xfrm>
            <a:off x="1221867" y="563461"/>
            <a:ext cx="64499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79261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F27F3A-B3E9-41ED-AF8F-A365F10BB65F}" type="slidenum">
              <a:rPr lang="en-US" smtClean="0"/>
              <a:t>‹#›</a:t>
            </a:fld>
            <a:endParaRPr lang="en-US" dirty="0"/>
          </a:p>
        </p:txBody>
      </p:sp>
    </p:spTree>
    <p:extLst>
      <p:ext uri="{BB962C8B-B14F-4D97-AF65-F5344CB8AC3E}">
        <p14:creationId xmlns:p14="http://schemas.microsoft.com/office/powerpoint/2010/main" val="45146069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90" r:id="rId4"/>
    <p:sldLayoutId id="2147483678" r:id="rId5"/>
    <p:sldLayoutId id="2147483691" r:id="rId6"/>
    <p:sldLayoutId id="2147483679" r:id="rId7"/>
    <p:sldLayoutId id="2147483692" r:id="rId8"/>
    <p:sldLayoutId id="2147483693" r:id="rId9"/>
    <p:sldLayoutId id="2147483694" r:id="rId10"/>
    <p:sldLayoutId id="2147483680" r:id="rId11"/>
    <p:sldLayoutId id="2147483681" r:id="rId12"/>
    <p:sldLayoutId id="2147483682" r:id="rId13"/>
    <p:sldLayoutId id="2147483688" r:id="rId14"/>
    <p:sldLayoutId id="2147483689" r:id="rId15"/>
    <p:sldLayoutId id="2147483683" r:id="rId16"/>
    <p:sldLayoutId id="2147483695" r:id="rId17"/>
    <p:sldLayoutId id="2147483696" r:id="rId18"/>
    <p:sldLayoutId id="2147483684" r:id="rId19"/>
    <p:sldLayoutId id="2147483697" r:id="rId20"/>
    <p:sldLayoutId id="2147483698" r:id="rId21"/>
    <p:sldLayoutId id="2147483685" r:id="rId22"/>
    <p:sldLayoutId id="2147483686" r:id="rId23"/>
    <p:sldLayoutId id="2147483687" r:id="rId2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3.xml"/><Relationship Id="rId5" Type="http://schemas.openxmlformats.org/officeDocument/2006/relationships/image" Target="../media/image17.sv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A4AC5506-6312-4701-8D3C-40187889A94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Image result for boem seismic surveys">
            <a:extLst>
              <a:ext uri="{FF2B5EF4-FFF2-40B4-BE49-F238E27FC236}">
                <a16:creationId xmlns:a16="http://schemas.microsoft.com/office/drawing/2014/main" id="{24FE4E0C-6861-4122-84DE-2286B9AE17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779623" y="1675227"/>
            <a:ext cx="6632753" cy="43941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AC23C9C-15E4-4484-8129-FC9BB5C211ED}"/>
              </a:ext>
            </a:extLst>
          </p:cNvPr>
          <p:cNvSpPr>
            <a:spLocks noGrp="1"/>
          </p:cNvSpPr>
          <p:nvPr>
            <p:ph type="title"/>
          </p:nvPr>
        </p:nvSpPr>
        <p:spPr>
          <a:xfrm>
            <a:off x="556532" y="643467"/>
            <a:ext cx="11210925" cy="744836"/>
          </a:xfrm>
          <a:prstGeom prst="ellipse">
            <a:avLst/>
          </a:prstGeom>
        </p:spPr>
        <p:txBody>
          <a:bodyPr vert="horz" lIns="91440" tIns="45720" rIns="91440" bIns="45720" rtlCol="0" anchor="ctr">
            <a:normAutofit/>
          </a:bodyPr>
          <a:lstStyle/>
          <a:p>
            <a:r>
              <a:rPr lang="en-US" sz="3000" kern="1200" dirty="0">
                <a:solidFill>
                  <a:schemeClr val="bg1"/>
                </a:solidFill>
                <a:latin typeface="+mj-lt"/>
                <a:ea typeface="+mj-ea"/>
                <a:cs typeface="+mj-cs"/>
              </a:rPr>
              <a:t>Ocean Energy Activities Update</a:t>
            </a:r>
          </a:p>
        </p:txBody>
      </p:sp>
    </p:spTree>
    <p:extLst>
      <p:ext uri="{BB962C8B-B14F-4D97-AF65-F5344CB8AC3E}">
        <p14:creationId xmlns:p14="http://schemas.microsoft.com/office/powerpoint/2010/main" val="1860542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Process Diagram">
            <a:extLst>
              <a:ext uri="{FF2B5EF4-FFF2-40B4-BE49-F238E27FC236}">
                <a16:creationId xmlns:a16="http://schemas.microsoft.com/office/drawing/2014/main" id="{45763A29-DBD2-4938-8B07-E92F3304AD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973" r="1" b="1631"/>
          <a:stretch/>
        </p:blipFill>
        <p:spPr bwMode="auto">
          <a:xfrm>
            <a:off x="986864" y="1554250"/>
            <a:ext cx="11073677" cy="536711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idx="4294967295"/>
          </p:nvPr>
        </p:nvSpPr>
        <p:spPr>
          <a:xfrm>
            <a:off x="838200" y="1825625"/>
            <a:ext cx="3797807" cy="4351338"/>
          </a:xfrm>
        </p:spPr>
        <p:txBody>
          <a:bodyPr vert="horz" lIns="91440" tIns="45720" rIns="91440" bIns="45720" rtlCol="0">
            <a:normAutofit/>
          </a:bodyPr>
          <a:lstStyle/>
          <a:p>
            <a:endParaRPr lang="en-US" sz="2000" dirty="0"/>
          </a:p>
          <a:p>
            <a:pPr marL="0"/>
            <a:endParaRPr lang="en-US" sz="2000" dirty="0"/>
          </a:p>
        </p:txBody>
      </p:sp>
      <p:pic>
        <p:nvPicPr>
          <p:cNvPr id="12" name="Graphic 11" descr="Arrow: Straight">
            <a:extLst>
              <a:ext uri="{FF2B5EF4-FFF2-40B4-BE49-F238E27FC236}">
                <a16:creationId xmlns:a16="http://schemas.microsoft.com/office/drawing/2014/main" id="{7FBCBC60-BF83-470A-AEDE-30852876076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2474986">
            <a:off x="4512977" y="1250874"/>
            <a:ext cx="543387" cy="543387"/>
          </a:xfrm>
          <a:prstGeom prst="rect">
            <a:avLst/>
          </a:prstGeom>
        </p:spPr>
      </p:pic>
      <p:sp>
        <p:nvSpPr>
          <p:cNvPr id="13" name="TextBox 12">
            <a:extLst>
              <a:ext uri="{FF2B5EF4-FFF2-40B4-BE49-F238E27FC236}">
                <a16:creationId xmlns:a16="http://schemas.microsoft.com/office/drawing/2014/main" id="{62732D2D-32A3-405C-937C-4C6ECFD0897B}"/>
              </a:ext>
            </a:extLst>
          </p:cNvPr>
          <p:cNvSpPr txBox="1"/>
          <p:nvPr/>
        </p:nvSpPr>
        <p:spPr>
          <a:xfrm>
            <a:off x="3069209" y="1184918"/>
            <a:ext cx="1475509" cy="369332"/>
          </a:xfrm>
          <a:prstGeom prst="rect">
            <a:avLst/>
          </a:prstGeom>
          <a:noFill/>
        </p:spPr>
        <p:txBody>
          <a:bodyPr wrap="square" rtlCol="0">
            <a:spAutoFit/>
          </a:bodyPr>
          <a:lstStyle/>
          <a:p>
            <a:r>
              <a:rPr lang="en-US" b="1" dirty="0">
                <a:solidFill>
                  <a:srgbClr val="FF0000"/>
                </a:solidFill>
              </a:rPr>
              <a:t>We are here</a:t>
            </a:r>
          </a:p>
        </p:txBody>
      </p:sp>
      <p:sp>
        <p:nvSpPr>
          <p:cNvPr id="14" name="Title 4">
            <a:extLst>
              <a:ext uri="{FF2B5EF4-FFF2-40B4-BE49-F238E27FC236}">
                <a16:creationId xmlns:a16="http://schemas.microsoft.com/office/drawing/2014/main" id="{866D23DD-C289-444B-971F-BC1618F3D68A}"/>
              </a:ext>
            </a:extLst>
          </p:cNvPr>
          <p:cNvSpPr>
            <a:spLocks noGrp="1"/>
          </p:cNvSpPr>
          <p:nvPr>
            <p:ph type="ctrTitle"/>
          </p:nvPr>
        </p:nvSpPr>
        <p:spPr>
          <a:xfrm>
            <a:off x="711005" y="595931"/>
            <a:ext cx="9347395" cy="894952"/>
          </a:xfrm>
        </p:spPr>
        <p:txBody>
          <a:bodyPr vert="horz" lIns="91440" tIns="45720" rIns="91440" bIns="45720" rtlCol="0" anchor="ctr">
            <a:normAutofit fontScale="90000"/>
          </a:bodyPr>
          <a:lstStyle/>
          <a:p>
            <a:pPr lvl="3" algn="l" rtl="0">
              <a:lnSpc>
                <a:spcPct val="90000"/>
              </a:lnSpc>
              <a:spcBef>
                <a:spcPct val="0"/>
              </a:spcBef>
            </a:pPr>
            <a:r>
              <a:rPr lang="en-US" sz="3200" kern="1200" dirty="0">
                <a:solidFill>
                  <a:schemeClr val="bg1"/>
                </a:solidFill>
                <a:latin typeface="+mj-lt"/>
                <a:ea typeface="+mj-ea"/>
                <a:cs typeface="+mj-cs"/>
              </a:rPr>
              <a:t>National OCS Oil and Gas Leasing Program (2019-2024)</a:t>
            </a:r>
            <a:endParaRPr lang="en-US" sz="3200" u="sng" kern="1200" dirty="0">
              <a:solidFill>
                <a:schemeClr val="bg1"/>
              </a:solidFill>
              <a:latin typeface="+mj-lt"/>
              <a:ea typeface="+mj-ea"/>
              <a:cs typeface="+mj-cs"/>
            </a:endParaRPr>
          </a:p>
        </p:txBody>
      </p:sp>
      <p:sp>
        <p:nvSpPr>
          <p:cNvPr id="9" name="Arrow: Down 8">
            <a:extLst>
              <a:ext uri="{FF2B5EF4-FFF2-40B4-BE49-F238E27FC236}">
                <a16:creationId xmlns:a16="http://schemas.microsoft.com/office/drawing/2014/main" id="{96856057-0D4E-4153-8BFD-E8C6D8366837}"/>
              </a:ext>
            </a:extLst>
          </p:cNvPr>
          <p:cNvSpPr/>
          <p:nvPr/>
        </p:nvSpPr>
        <p:spPr>
          <a:xfrm>
            <a:off x="6358810" y="2534063"/>
            <a:ext cx="329784" cy="44970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C9D6F7C3-5279-493F-B7B3-4AF1824F6A62}"/>
              </a:ext>
            </a:extLst>
          </p:cNvPr>
          <p:cNvSpPr/>
          <p:nvPr/>
        </p:nvSpPr>
        <p:spPr>
          <a:xfrm>
            <a:off x="4471115" y="4171027"/>
            <a:ext cx="329784" cy="44970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Down 15">
            <a:extLst>
              <a:ext uri="{FF2B5EF4-FFF2-40B4-BE49-F238E27FC236}">
                <a16:creationId xmlns:a16="http://schemas.microsoft.com/office/drawing/2014/main" id="{CF8C20F1-D9C8-4881-A372-5F361977514F}"/>
              </a:ext>
            </a:extLst>
          </p:cNvPr>
          <p:cNvSpPr/>
          <p:nvPr/>
        </p:nvSpPr>
        <p:spPr>
          <a:xfrm>
            <a:off x="5700099" y="5356244"/>
            <a:ext cx="329784" cy="44970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35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0" name="Rectangle 71">
            <a:extLst>
              <a:ext uri="{FF2B5EF4-FFF2-40B4-BE49-F238E27FC236}">
                <a16:creationId xmlns:a16="http://schemas.microsoft.com/office/drawing/2014/main" id="{A4AC5506-6312-4701-8D3C-40187889A94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98" name="Picture 2" descr="Image result for BOEM five year plan">
            <a:extLst>
              <a:ext uri="{FF2B5EF4-FFF2-40B4-BE49-F238E27FC236}">
                <a16:creationId xmlns:a16="http://schemas.microsoft.com/office/drawing/2014/main" id="{C490A6F4-5EC0-45B5-A48A-6F04E50A29F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767061" y="1675227"/>
            <a:ext cx="6657877" cy="43941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AC23C9C-15E4-4484-8129-FC9BB5C211ED}"/>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l"/>
            <a:r>
              <a:rPr lang="en-US" sz="3200" i="0" kern="1200" dirty="0">
                <a:solidFill>
                  <a:schemeClr val="bg1"/>
                </a:solidFill>
                <a:latin typeface="+mj-lt"/>
                <a:ea typeface="+mj-ea"/>
                <a:cs typeface="+mj-cs"/>
              </a:rPr>
              <a:t>Questions</a:t>
            </a:r>
          </a:p>
        </p:txBody>
      </p:sp>
      <p:sp>
        <p:nvSpPr>
          <p:cNvPr id="3" name="Slide Number Placeholder 2">
            <a:extLst>
              <a:ext uri="{FF2B5EF4-FFF2-40B4-BE49-F238E27FC236}">
                <a16:creationId xmlns:a16="http://schemas.microsoft.com/office/drawing/2014/main" id="{F38E5D39-E183-4854-B09D-618C3FA7B2F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a:spcAft>
                <a:spcPts val="600"/>
              </a:spcAft>
              <a:defRPr/>
            </a:pPr>
            <a:fld id="{11F27F3A-B3E9-41ED-AF8F-A365F10BB65F}" type="slidenum">
              <a:rPr lang="en-US">
                <a:solidFill>
                  <a:schemeClr val="tx1">
                    <a:tint val="75000"/>
                  </a:schemeClr>
                </a:solidFill>
              </a:rPr>
              <a:pPr algn="r">
                <a:spcAft>
                  <a:spcPts val="600"/>
                </a:spcAft>
                <a:defRPr/>
              </a:pPr>
              <a:t>11</a:t>
            </a:fld>
            <a:endParaRPr lang="en-US" dirty="0">
              <a:solidFill>
                <a:schemeClr val="tx1">
                  <a:tint val="75000"/>
                </a:schemeClr>
              </a:solidFill>
            </a:endParaRPr>
          </a:p>
        </p:txBody>
      </p:sp>
    </p:spTree>
    <p:extLst>
      <p:ext uri="{BB962C8B-B14F-4D97-AF65-F5344CB8AC3E}">
        <p14:creationId xmlns:p14="http://schemas.microsoft.com/office/powerpoint/2010/main" val="3466633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boem seismic surveys">
            <a:extLst>
              <a:ext uri="{FF2B5EF4-FFF2-40B4-BE49-F238E27FC236}">
                <a16:creationId xmlns:a16="http://schemas.microsoft.com/office/drawing/2014/main" id="{C7502096-D5D4-4197-B6BC-BA274F51C7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3" r="18140" b="-2"/>
          <a:stretch/>
        </p:blipFill>
        <p:spPr bwMode="auto">
          <a:xfrm>
            <a:off x="5120640" y="1635394"/>
            <a:ext cx="7071360" cy="484724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ctrTitle"/>
          </p:nvPr>
        </p:nvSpPr>
        <p:spPr>
          <a:xfrm>
            <a:off x="838200" y="365125"/>
            <a:ext cx="10515600" cy="1460500"/>
          </a:xfrm>
        </p:spPr>
        <p:txBody>
          <a:bodyPr vert="horz" lIns="91440" tIns="45720" rIns="91440" bIns="45720" rtlCol="0" anchor="ctr">
            <a:normAutofit/>
          </a:bodyPr>
          <a:lstStyle/>
          <a:p>
            <a:br>
              <a:rPr lang="en-US" sz="3200" i="0" u="sng" dirty="0">
                <a:solidFill>
                  <a:schemeClr val="tx1"/>
                </a:solidFill>
                <a:latin typeface="+mj-lt"/>
                <a:cs typeface="+mj-cs"/>
              </a:rPr>
            </a:br>
            <a:r>
              <a:rPr lang="en-US" sz="3200" i="0" dirty="0">
                <a:latin typeface="+mj-lt"/>
                <a:cs typeface="+mj-cs"/>
              </a:rPr>
              <a:t>Geological &amp; Geophysical surveys - “Seismic Surveys”</a:t>
            </a:r>
            <a:br>
              <a:rPr lang="en-US" sz="3200" i="0" dirty="0">
                <a:solidFill>
                  <a:schemeClr val="tx1"/>
                </a:solidFill>
                <a:latin typeface="+mj-lt"/>
                <a:cs typeface="+mj-cs"/>
              </a:rPr>
            </a:br>
            <a:endParaRPr lang="en-US" sz="3200" i="0" dirty="0">
              <a:solidFill>
                <a:schemeClr val="tx1"/>
              </a:solidFill>
              <a:latin typeface="+mj-lt"/>
              <a:cs typeface="+mj-cs"/>
            </a:endParaRPr>
          </a:p>
        </p:txBody>
      </p:sp>
      <p:sp>
        <p:nvSpPr>
          <p:cNvPr id="6" name="Content Placeholder 5"/>
          <p:cNvSpPr>
            <a:spLocks noGrp="1"/>
          </p:cNvSpPr>
          <p:nvPr>
            <p:ph idx="4294967295"/>
          </p:nvPr>
        </p:nvSpPr>
        <p:spPr>
          <a:xfrm>
            <a:off x="152400" y="1825625"/>
            <a:ext cx="4483607" cy="3435692"/>
          </a:xfrm>
        </p:spPr>
        <p:txBody>
          <a:bodyPr vert="horz" lIns="91440" tIns="45720" rIns="91440" bIns="45720" rtlCol="0">
            <a:noAutofit/>
          </a:bodyPr>
          <a:lstStyle/>
          <a:p>
            <a:pPr marL="228600" lvl="4"/>
            <a:r>
              <a:rPr lang="en-US" sz="2200" dirty="0"/>
              <a:t>Used to evaluate potential for offshore oil, gas, methane hydrate resources, mineral resources, and geologic hazards</a:t>
            </a:r>
          </a:p>
          <a:p>
            <a:pPr marL="0" lvl="4" indent="0">
              <a:buNone/>
            </a:pPr>
            <a:endParaRPr lang="en-US" sz="2200" dirty="0"/>
          </a:p>
          <a:p>
            <a:pPr marL="228600" lvl="4"/>
            <a:r>
              <a:rPr lang="en-US" sz="2200" dirty="0"/>
              <a:t>Survey vessels tow an acoustic source (usually highpressure airgun or </a:t>
            </a:r>
            <a:r>
              <a:rPr lang="en-US" sz="2200" dirty="0" err="1"/>
              <a:t>airgun</a:t>
            </a:r>
            <a:r>
              <a:rPr lang="en-US" sz="2200" dirty="0"/>
              <a:t> array)</a:t>
            </a:r>
          </a:p>
          <a:p>
            <a:pPr marL="0" lvl="4" indent="0">
              <a:buNone/>
            </a:pPr>
            <a:endParaRPr lang="en-US" sz="2200" dirty="0"/>
          </a:p>
          <a:p>
            <a:pPr marL="228600" lvl="4"/>
            <a:r>
              <a:rPr lang="en-US" sz="2200" dirty="0"/>
              <a:t>Acoustic signal penetrates several thousand feet into subsurface, then reflects to surface receivers</a:t>
            </a:r>
            <a:endParaRPr lang="en-US" sz="2200" b="1" dirty="0"/>
          </a:p>
        </p:txBody>
      </p:sp>
    </p:spTree>
    <p:extLst>
      <p:ext uri="{BB962C8B-B14F-4D97-AF65-F5344CB8AC3E}">
        <p14:creationId xmlns:p14="http://schemas.microsoft.com/office/powerpoint/2010/main" val="1259476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0" name="Picture 6" descr="Image result for BOEM g&amp;G map">
            <a:extLst>
              <a:ext uri="{FF2B5EF4-FFF2-40B4-BE49-F238E27FC236}">
                <a16:creationId xmlns:a16="http://schemas.microsoft.com/office/drawing/2014/main" id="{4F7AE0BB-C715-45C7-A275-09023FF557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1823" b="-1"/>
          <a:stretch/>
        </p:blipFill>
        <p:spPr bwMode="auto">
          <a:xfrm>
            <a:off x="5683346" y="1549353"/>
            <a:ext cx="6508654" cy="530864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a:spcAft>
                <a:spcPts val="600"/>
              </a:spcAft>
              <a:defRPr/>
            </a:pPr>
            <a:fld id="{11F27F3A-B3E9-41ED-AF8F-A365F10BB65F}" type="slidenum">
              <a:rPr lang="en-US" smtClean="0">
                <a:solidFill>
                  <a:prstClr val="black">
                    <a:tint val="75000"/>
                  </a:prstClr>
                </a:solidFill>
                <a:latin typeface="Calibri" panose="020F0502020204030204"/>
              </a:rPr>
              <a:pPr algn="r">
                <a:spcAft>
                  <a:spcPts val="600"/>
                </a:spcAft>
                <a:defRPr/>
              </a:pPr>
              <a:t>3</a:t>
            </a:fld>
            <a:endParaRPr lang="en-US" dirty="0">
              <a:solidFill>
                <a:prstClr val="black">
                  <a:tint val="75000"/>
                </a:prstClr>
              </a:solidFill>
              <a:latin typeface="Calibri" panose="020F0502020204030204"/>
            </a:endParaRPr>
          </a:p>
        </p:txBody>
      </p:sp>
      <p:sp>
        <p:nvSpPr>
          <p:cNvPr id="3" name="Title 2"/>
          <p:cNvSpPr>
            <a:spLocks noGrp="1"/>
          </p:cNvSpPr>
          <p:nvPr>
            <p:ph type="ctrTitle"/>
          </p:nvPr>
        </p:nvSpPr>
        <p:spPr>
          <a:xfrm>
            <a:off x="838200" y="365125"/>
            <a:ext cx="10515600" cy="1325563"/>
          </a:xfrm>
        </p:spPr>
        <p:txBody>
          <a:bodyPr vert="horz" lIns="91440" tIns="45720" rIns="91440" bIns="45720" rtlCol="0" anchor="ctr">
            <a:noAutofit/>
          </a:bodyPr>
          <a:lstStyle/>
          <a:p>
            <a:br>
              <a:rPr lang="en-US" sz="3200" u="sng" dirty="0">
                <a:solidFill>
                  <a:schemeClr val="tx1"/>
                </a:solidFill>
                <a:latin typeface="+mj-lt"/>
                <a:cs typeface="+mj-cs"/>
              </a:rPr>
            </a:br>
            <a:r>
              <a:rPr lang="en-US" sz="3200" i="0" dirty="0">
                <a:latin typeface="+mj-lt"/>
                <a:cs typeface="+mj-cs"/>
              </a:rPr>
              <a:t>“Unlisted Activity” Request for State Review</a:t>
            </a:r>
            <a:br>
              <a:rPr lang="en-US" sz="3200" dirty="0">
                <a:solidFill>
                  <a:schemeClr val="tx1"/>
                </a:solidFill>
                <a:latin typeface="+mj-lt"/>
                <a:cs typeface="+mj-cs"/>
              </a:rPr>
            </a:br>
            <a:endParaRPr lang="en-US" sz="3200" dirty="0">
              <a:solidFill>
                <a:schemeClr val="tx1"/>
              </a:solidFill>
              <a:latin typeface="+mj-lt"/>
              <a:cs typeface="+mj-cs"/>
            </a:endParaRPr>
          </a:p>
        </p:txBody>
      </p:sp>
      <p:sp>
        <p:nvSpPr>
          <p:cNvPr id="6" name="Content Placeholder 5"/>
          <p:cNvSpPr>
            <a:spLocks noGrp="1"/>
          </p:cNvSpPr>
          <p:nvPr>
            <p:ph idx="4294967295"/>
          </p:nvPr>
        </p:nvSpPr>
        <p:spPr>
          <a:xfrm>
            <a:off x="275491" y="1645464"/>
            <a:ext cx="5224975" cy="4789376"/>
          </a:xfrm>
        </p:spPr>
        <p:txBody>
          <a:bodyPr vert="horz" lIns="91440" tIns="45720" rIns="91440" bIns="45720" rtlCol="0">
            <a:noAutofit/>
          </a:bodyPr>
          <a:lstStyle/>
          <a:p>
            <a:pPr>
              <a:spcAft>
                <a:spcPts val="600"/>
              </a:spcAft>
            </a:pPr>
            <a:r>
              <a:rPr lang="en-US" sz="2200" dirty="0"/>
              <a:t>DCM notified of </a:t>
            </a:r>
            <a:r>
              <a:rPr lang="en-US" sz="2200" b="1" dirty="0"/>
              <a:t>9 applications </a:t>
            </a:r>
            <a:r>
              <a:rPr lang="en-US" sz="2200" dirty="0"/>
              <a:t>to BOEM to conduct seismic surveys in the Atlantic Ocean off NC (July 2014)</a:t>
            </a:r>
          </a:p>
          <a:p>
            <a:pPr>
              <a:spcAft>
                <a:spcPts val="600"/>
              </a:spcAft>
            </a:pPr>
            <a:r>
              <a:rPr lang="en-US" sz="2200" dirty="0"/>
              <a:t>DCM submitted an “unlisted activity” review request to NOAA (Aug. 2014) </a:t>
            </a:r>
          </a:p>
          <a:p>
            <a:pPr>
              <a:spcAft>
                <a:spcPts val="600"/>
              </a:spcAft>
            </a:pPr>
            <a:r>
              <a:rPr lang="en-US" sz="2200" dirty="0"/>
              <a:t>NOAA granted DCM’s request to review proposed G&amp;G surveys for the following applicants: TGS, GXT, Western, CGG, Spectrum and PGS (Nov. 2014)</a:t>
            </a:r>
          </a:p>
          <a:p>
            <a:pPr>
              <a:spcAft>
                <a:spcPts val="600"/>
              </a:spcAft>
            </a:pPr>
            <a:r>
              <a:rPr lang="en-US" sz="2200" dirty="0"/>
              <a:t>Federal consistency review required, but limited to review of impacts on </a:t>
            </a:r>
            <a:r>
              <a:rPr lang="en-US" sz="2200" b="1" dirty="0"/>
              <a:t>recreational and commercial fisheries</a:t>
            </a:r>
          </a:p>
        </p:txBody>
      </p:sp>
    </p:spTree>
    <p:extLst>
      <p:ext uri="{BB962C8B-B14F-4D97-AF65-F5344CB8AC3E}">
        <p14:creationId xmlns:p14="http://schemas.microsoft.com/office/powerpoint/2010/main" val="1676114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AutoShape 2" descr="Image result for spectrum Geo Inc">
            <a:extLst>
              <a:ext uri="{FF2B5EF4-FFF2-40B4-BE49-F238E27FC236}">
                <a16:creationId xmlns:a16="http://schemas.microsoft.com/office/drawing/2014/main" id="{398D3B91-A4C5-4AD1-8306-E65D15358D0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Slide Number Placeholder 1"/>
          <p:cNvSpPr>
            <a:spLocks noGrp="1"/>
          </p:cNvSpPr>
          <p:nvPr>
            <p:ph type="sldNum" sz="quarter" idx="12"/>
          </p:nvPr>
        </p:nvSpPr>
        <p:spPr/>
        <p:txBody>
          <a:bodyPr vert="horz" lIns="91440" tIns="45720" rIns="91440" bIns="45720" rtlCol="0" anchor="ctr">
            <a:normAutofit fontScale="25000" lnSpcReduction="20000"/>
          </a:bodyPr>
          <a:lstStyle/>
          <a:p>
            <a:pPr algn="r">
              <a:spcAft>
                <a:spcPts val="600"/>
              </a:spcAft>
              <a:defRPr/>
            </a:pPr>
            <a:fld id="{11F27F3A-B3E9-41ED-AF8F-A365F10BB65F}" type="slidenum">
              <a:rPr lang="en-US" smtClean="0">
                <a:solidFill>
                  <a:schemeClr val="tx1">
                    <a:tint val="75000"/>
                  </a:schemeClr>
                </a:solidFill>
              </a:rPr>
              <a:pPr algn="r">
                <a:spcAft>
                  <a:spcPts val="600"/>
                </a:spcAft>
                <a:defRPr/>
              </a:pPr>
              <a:t>4</a:t>
            </a:fld>
            <a:endParaRPr lang="en-US" dirty="0">
              <a:solidFill>
                <a:schemeClr val="tx1">
                  <a:tint val="75000"/>
                </a:schemeClr>
              </a:solidFill>
            </a:endParaRPr>
          </a:p>
        </p:txBody>
      </p:sp>
      <p:sp>
        <p:nvSpPr>
          <p:cNvPr id="5" name="Title 4"/>
          <p:cNvSpPr>
            <a:spLocks noGrp="1"/>
          </p:cNvSpPr>
          <p:nvPr>
            <p:ph type="ctrTitle"/>
          </p:nvPr>
        </p:nvSpPr>
        <p:spPr>
          <a:xfrm>
            <a:off x="592015" y="603550"/>
            <a:ext cx="9072489" cy="787498"/>
          </a:xfrm>
        </p:spPr>
        <p:txBody>
          <a:bodyPr vert="horz" lIns="91440" tIns="45720" rIns="91440" bIns="45720" rtlCol="0" anchor="ctr">
            <a:noAutofit/>
          </a:bodyPr>
          <a:lstStyle/>
          <a:p>
            <a:pPr lvl="3" algn="l" rtl="0">
              <a:lnSpc>
                <a:spcPct val="90000"/>
              </a:lnSpc>
              <a:spcBef>
                <a:spcPct val="0"/>
              </a:spcBef>
            </a:pPr>
            <a:r>
              <a:rPr lang="en-US" sz="3200" kern="1200" dirty="0">
                <a:solidFill>
                  <a:schemeClr val="bg1"/>
                </a:solidFill>
                <a:latin typeface="+mj-lt"/>
                <a:ea typeface="+mj-ea"/>
                <a:cs typeface="+mj-cs"/>
              </a:rPr>
              <a:t>Seismic Survey Federal Consistency Determinations</a:t>
            </a:r>
          </a:p>
        </p:txBody>
      </p:sp>
      <p:sp>
        <p:nvSpPr>
          <p:cNvPr id="6" name="Content Placeholder 5"/>
          <p:cNvSpPr>
            <a:spLocks noGrp="1"/>
          </p:cNvSpPr>
          <p:nvPr>
            <p:ph idx="4294967295"/>
          </p:nvPr>
        </p:nvSpPr>
        <p:spPr>
          <a:xfrm>
            <a:off x="381000" y="1645920"/>
            <a:ext cx="10971629" cy="4642909"/>
          </a:xfrm>
        </p:spPr>
        <p:txBody>
          <a:bodyPr vert="horz" lIns="91440" tIns="45720" rIns="91440" bIns="45720" rtlCol="0">
            <a:noAutofit/>
          </a:bodyPr>
          <a:lstStyle/>
          <a:p>
            <a:pPr>
              <a:spcAft>
                <a:spcPts val="600"/>
              </a:spcAft>
            </a:pPr>
            <a:r>
              <a:rPr lang="en-US" sz="2400" dirty="0"/>
              <a:t>In 2015, DCM received </a:t>
            </a:r>
            <a:r>
              <a:rPr lang="en-US" sz="2400" b="1" dirty="0"/>
              <a:t>four federal consistency determinations</a:t>
            </a:r>
            <a:r>
              <a:rPr lang="en-US" sz="2400" dirty="0"/>
              <a:t>:</a:t>
            </a:r>
          </a:p>
          <a:p>
            <a:pPr lvl="1">
              <a:spcAft>
                <a:spcPts val="600"/>
              </a:spcAft>
            </a:pPr>
            <a:r>
              <a:rPr lang="en-US" dirty="0"/>
              <a:t>Spectrum Geo Inc</a:t>
            </a:r>
          </a:p>
          <a:p>
            <a:pPr lvl="1">
              <a:spcAft>
                <a:spcPts val="600"/>
              </a:spcAft>
            </a:pPr>
            <a:r>
              <a:rPr lang="en-US" dirty="0"/>
              <a:t>GXT</a:t>
            </a:r>
          </a:p>
          <a:p>
            <a:pPr lvl="1">
              <a:spcAft>
                <a:spcPts val="600"/>
              </a:spcAft>
            </a:pPr>
            <a:r>
              <a:rPr lang="en-US" dirty="0"/>
              <a:t>TGS-NOPEC</a:t>
            </a:r>
          </a:p>
          <a:p>
            <a:pPr lvl="1">
              <a:lnSpc>
                <a:spcPct val="100000"/>
              </a:lnSpc>
              <a:spcAft>
                <a:spcPts val="600"/>
              </a:spcAft>
            </a:pPr>
            <a:r>
              <a:rPr lang="en-US" dirty="0"/>
              <a:t>MCNV Marine North America CGG</a:t>
            </a:r>
          </a:p>
          <a:p>
            <a:pPr>
              <a:lnSpc>
                <a:spcPct val="100000"/>
              </a:lnSpc>
              <a:spcBef>
                <a:spcPts val="600"/>
              </a:spcBef>
              <a:spcAft>
                <a:spcPts val="600"/>
              </a:spcAft>
            </a:pPr>
            <a:r>
              <a:rPr lang="en-US" sz="2400" dirty="0"/>
              <a:t>Public notice placed in newspapers throughout the N.C. coastal region</a:t>
            </a:r>
          </a:p>
          <a:p>
            <a:pPr>
              <a:lnSpc>
                <a:spcPct val="100000"/>
              </a:lnSpc>
              <a:spcBef>
                <a:spcPts val="600"/>
              </a:spcBef>
              <a:spcAft>
                <a:spcPts val="600"/>
              </a:spcAft>
            </a:pPr>
            <a:r>
              <a:rPr lang="en-US" sz="2400" dirty="0"/>
              <a:t>Circulated to other state agencies with regulatory or resource interests </a:t>
            </a:r>
          </a:p>
          <a:p>
            <a:pPr>
              <a:lnSpc>
                <a:spcPct val="100000"/>
              </a:lnSpc>
              <a:spcBef>
                <a:spcPts val="600"/>
              </a:spcBef>
              <a:spcAft>
                <a:spcPts val="600"/>
              </a:spcAft>
            </a:pPr>
            <a:r>
              <a:rPr lang="en-US" sz="2400" dirty="0"/>
              <a:t>Public hearing held in Morehead City (April, 2015)</a:t>
            </a:r>
          </a:p>
          <a:p>
            <a:pPr>
              <a:lnSpc>
                <a:spcPct val="100000"/>
              </a:lnSpc>
              <a:spcBef>
                <a:spcPts val="600"/>
              </a:spcBef>
              <a:spcAft>
                <a:spcPts val="600"/>
              </a:spcAft>
            </a:pPr>
            <a:r>
              <a:rPr lang="en-US" sz="2400" dirty="0"/>
              <a:t>Numerous comments received concerning potential impacts on marine life and habitats, including concerns raised by DMF </a:t>
            </a:r>
          </a:p>
        </p:txBody>
      </p:sp>
    </p:spTree>
    <p:extLst>
      <p:ext uri="{BB962C8B-B14F-4D97-AF65-F5344CB8AC3E}">
        <p14:creationId xmlns:p14="http://schemas.microsoft.com/office/powerpoint/2010/main" val="196848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vert="horz" lIns="91440" tIns="45720" rIns="91440" bIns="45720" rtlCol="0" anchor="ctr">
            <a:normAutofit fontScale="25000" lnSpcReduction="20000"/>
          </a:bodyPr>
          <a:lstStyle/>
          <a:p>
            <a:pPr algn="r">
              <a:spcAft>
                <a:spcPts val="600"/>
              </a:spcAft>
              <a:defRPr/>
            </a:pPr>
            <a:fld id="{11F27F3A-B3E9-41ED-AF8F-A365F10BB65F}" type="slidenum">
              <a:rPr lang="en-US" smtClean="0">
                <a:solidFill>
                  <a:schemeClr val="tx1">
                    <a:tint val="75000"/>
                  </a:schemeClr>
                </a:solidFill>
              </a:rPr>
              <a:pPr algn="r">
                <a:spcAft>
                  <a:spcPts val="600"/>
                </a:spcAft>
                <a:defRPr/>
              </a:pPr>
              <a:t>5</a:t>
            </a:fld>
            <a:endParaRPr lang="en-US" dirty="0">
              <a:solidFill>
                <a:schemeClr val="tx1">
                  <a:tint val="75000"/>
                </a:schemeClr>
              </a:solidFill>
            </a:endParaRPr>
          </a:p>
        </p:txBody>
      </p:sp>
      <p:sp>
        <p:nvSpPr>
          <p:cNvPr id="6" name="Content Placeholder 5"/>
          <p:cNvSpPr>
            <a:spLocks noGrp="1"/>
          </p:cNvSpPr>
          <p:nvPr>
            <p:ph idx="4294967295"/>
          </p:nvPr>
        </p:nvSpPr>
        <p:spPr>
          <a:xfrm>
            <a:off x="592015" y="1758461"/>
            <a:ext cx="10649243" cy="4283393"/>
          </a:xfrm>
        </p:spPr>
        <p:txBody>
          <a:bodyPr vert="horz" lIns="91440" tIns="45720" rIns="91440" bIns="45720" rtlCol="0">
            <a:noAutofit/>
          </a:bodyPr>
          <a:lstStyle/>
          <a:p>
            <a:pPr marL="119063" lvl="2" indent="0">
              <a:buNone/>
            </a:pPr>
            <a:r>
              <a:rPr lang="en-US" sz="2800" dirty="0"/>
              <a:t>DCM found the proposed surveys to be consistent (or did not find them to be inconsistent) with the relevant enforceable policies of North Carolina’s approved coastal management program, specifically 15A NCAC 07H and 15A NCAC 07M, </a:t>
            </a:r>
            <a:r>
              <a:rPr lang="en-US" sz="2800" u="sng" dirty="0"/>
              <a:t>when performed with the condition</a:t>
            </a:r>
            <a:r>
              <a:rPr lang="en-US" sz="2800" dirty="0"/>
              <a:t> outlined below:</a:t>
            </a:r>
          </a:p>
          <a:p>
            <a:pPr marL="347663" lvl="2"/>
            <a:endParaRPr lang="en-US" sz="2800" dirty="0"/>
          </a:p>
          <a:p>
            <a:pPr marL="804863" lvl="3">
              <a:spcAft>
                <a:spcPts val="1200"/>
              </a:spcAft>
            </a:pPr>
            <a:r>
              <a:rPr lang="en-US" sz="2800" dirty="0"/>
              <a:t>Required a </a:t>
            </a:r>
            <a:r>
              <a:rPr lang="en-US" sz="2800" b="1" dirty="0"/>
              <a:t>pre-survey meeting </a:t>
            </a:r>
            <a:r>
              <a:rPr lang="en-US" sz="2800" dirty="0"/>
              <a:t>with representatives from DMF and DCM so that precise survey transects and timing can be reviewed and discussed in advance to avoid, minimize, and mitigate any possible impacts or conflicts with resources and users</a:t>
            </a:r>
          </a:p>
        </p:txBody>
      </p:sp>
      <p:sp>
        <p:nvSpPr>
          <p:cNvPr id="9" name="Title 4">
            <a:extLst>
              <a:ext uri="{FF2B5EF4-FFF2-40B4-BE49-F238E27FC236}">
                <a16:creationId xmlns:a16="http://schemas.microsoft.com/office/drawing/2014/main" id="{3F970CCB-66D0-47F4-B69F-4F37FEFA03F5}"/>
              </a:ext>
            </a:extLst>
          </p:cNvPr>
          <p:cNvSpPr>
            <a:spLocks noGrp="1"/>
          </p:cNvSpPr>
          <p:nvPr>
            <p:ph type="ctrTitle"/>
          </p:nvPr>
        </p:nvSpPr>
        <p:spPr>
          <a:xfrm>
            <a:off x="592015" y="603550"/>
            <a:ext cx="9072489" cy="787498"/>
          </a:xfrm>
        </p:spPr>
        <p:txBody>
          <a:bodyPr vert="horz" lIns="91440" tIns="45720" rIns="91440" bIns="45720" rtlCol="0" anchor="ctr">
            <a:noAutofit/>
          </a:bodyPr>
          <a:lstStyle/>
          <a:p>
            <a:pPr lvl="3" algn="l" rtl="0">
              <a:lnSpc>
                <a:spcPct val="90000"/>
              </a:lnSpc>
              <a:spcBef>
                <a:spcPct val="0"/>
              </a:spcBef>
            </a:pPr>
            <a:r>
              <a:rPr lang="en-US" sz="3200" kern="1200" dirty="0">
                <a:solidFill>
                  <a:schemeClr val="bg1"/>
                </a:solidFill>
                <a:latin typeface="+mj-lt"/>
                <a:ea typeface="+mj-ea"/>
                <a:cs typeface="+mj-cs"/>
              </a:rPr>
              <a:t>Seismic Survey Federal Consistency Determinations</a:t>
            </a:r>
          </a:p>
        </p:txBody>
      </p:sp>
    </p:spTree>
    <p:extLst>
      <p:ext uri="{BB962C8B-B14F-4D97-AF65-F5344CB8AC3E}">
        <p14:creationId xmlns:p14="http://schemas.microsoft.com/office/powerpoint/2010/main" val="583154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CCBB1E-3872-42D4-BAF4-7CF84DCEE11B}"/>
              </a:ext>
            </a:extLst>
          </p:cNvPr>
          <p:cNvSpPr>
            <a:spLocks noGrp="1"/>
          </p:cNvSpPr>
          <p:nvPr>
            <p:ph type="sldNum" sz="quarter" idx="12"/>
          </p:nvPr>
        </p:nvSpPr>
        <p:spPr/>
        <p:txBody>
          <a:bodyPr/>
          <a:lstStyle/>
          <a:p>
            <a:fld id="{11F27F3A-B3E9-41ED-AF8F-A365F10BB65F}" type="slidenum">
              <a:rPr lang="en-US" smtClean="0"/>
              <a:pPr/>
              <a:t>6</a:t>
            </a:fld>
            <a:endParaRPr lang="en-US" dirty="0"/>
          </a:p>
        </p:txBody>
      </p:sp>
      <p:sp>
        <p:nvSpPr>
          <p:cNvPr id="3" name="Title 2">
            <a:extLst>
              <a:ext uri="{FF2B5EF4-FFF2-40B4-BE49-F238E27FC236}">
                <a16:creationId xmlns:a16="http://schemas.microsoft.com/office/drawing/2014/main" id="{7668FEB5-6A31-41D4-BFE8-60A11FA929DA}"/>
              </a:ext>
            </a:extLst>
          </p:cNvPr>
          <p:cNvSpPr>
            <a:spLocks noGrp="1"/>
          </p:cNvSpPr>
          <p:nvPr>
            <p:ph type="ctrTitle"/>
          </p:nvPr>
        </p:nvSpPr>
        <p:spPr>
          <a:xfrm>
            <a:off x="809479" y="614646"/>
            <a:ext cx="7532663" cy="894952"/>
          </a:xfrm>
        </p:spPr>
        <p:txBody>
          <a:bodyPr>
            <a:normAutofit/>
          </a:bodyPr>
          <a:lstStyle/>
          <a:p>
            <a:r>
              <a:rPr lang="en-US" sz="3200" i="0" dirty="0"/>
              <a:t>Additional Recommendations</a:t>
            </a:r>
          </a:p>
        </p:txBody>
      </p:sp>
      <p:pic>
        <p:nvPicPr>
          <p:cNvPr id="5" name="Picture 4">
            <a:extLst>
              <a:ext uri="{FF2B5EF4-FFF2-40B4-BE49-F238E27FC236}">
                <a16:creationId xmlns:a16="http://schemas.microsoft.com/office/drawing/2014/main" id="{1F6BF23E-EC0D-4C44-9513-95DDDE956D1F}"/>
              </a:ext>
            </a:extLst>
          </p:cNvPr>
          <p:cNvPicPr>
            <a:picLocks noChangeAspect="1"/>
          </p:cNvPicPr>
          <p:nvPr/>
        </p:nvPicPr>
        <p:blipFill>
          <a:blip r:embed="rId2"/>
          <a:stretch>
            <a:fillRect/>
          </a:stretch>
        </p:blipFill>
        <p:spPr>
          <a:xfrm>
            <a:off x="239150" y="1548393"/>
            <a:ext cx="11788726" cy="5171493"/>
          </a:xfrm>
          <a:prstGeom prst="rect">
            <a:avLst/>
          </a:prstGeom>
        </p:spPr>
      </p:pic>
    </p:spTree>
    <p:extLst>
      <p:ext uri="{BB962C8B-B14F-4D97-AF65-F5344CB8AC3E}">
        <p14:creationId xmlns:p14="http://schemas.microsoft.com/office/powerpoint/2010/main" val="42544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vert="horz" lIns="91440" tIns="45720" rIns="91440" bIns="45720" rtlCol="0" anchor="ctr">
            <a:normAutofit fontScale="25000" lnSpcReduction="20000"/>
          </a:bodyPr>
          <a:lstStyle/>
          <a:p>
            <a:pPr algn="r">
              <a:spcAft>
                <a:spcPts val="600"/>
              </a:spcAft>
              <a:defRPr/>
            </a:pPr>
            <a:fld id="{11F27F3A-B3E9-41ED-AF8F-A365F10BB65F}" type="slidenum">
              <a:rPr lang="en-US">
                <a:solidFill>
                  <a:schemeClr val="tx1">
                    <a:tint val="75000"/>
                  </a:schemeClr>
                </a:solidFill>
              </a:rPr>
              <a:pPr algn="r">
                <a:spcAft>
                  <a:spcPts val="600"/>
                </a:spcAft>
                <a:defRPr/>
              </a:pPr>
              <a:t>7</a:t>
            </a:fld>
            <a:endParaRPr lang="en-US" dirty="0">
              <a:solidFill>
                <a:schemeClr val="tx1">
                  <a:tint val="75000"/>
                </a:schemeClr>
              </a:solidFill>
            </a:endParaRPr>
          </a:p>
        </p:txBody>
      </p:sp>
      <p:sp>
        <p:nvSpPr>
          <p:cNvPr id="5" name="Title 4"/>
          <p:cNvSpPr>
            <a:spLocks noGrp="1"/>
          </p:cNvSpPr>
          <p:nvPr>
            <p:ph type="ctrTitle"/>
          </p:nvPr>
        </p:nvSpPr>
        <p:spPr>
          <a:xfrm>
            <a:off x="584395" y="595930"/>
            <a:ext cx="9642817" cy="894952"/>
          </a:xfrm>
        </p:spPr>
        <p:txBody>
          <a:bodyPr vert="horz" lIns="91440" tIns="45720" rIns="91440" bIns="45720" rtlCol="0" anchor="ctr">
            <a:normAutofit/>
          </a:bodyPr>
          <a:lstStyle/>
          <a:p>
            <a:pPr lvl="3" algn="l" rtl="0">
              <a:lnSpc>
                <a:spcPct val="90000"/>
              </a:lnSpc>
              <a:spcBef>
                <a:spcPct val="0"/>
              </a:spcBef>
            </a:pPr>
            <a:r>
              <a:rPr lang="en-US" sz="3200" kern="1200" dirty="0">
                <a:solidFill>
                  <a:schemeClr val="bg1"/>
                </a:solidFill>
                <a:latin typeface="+mj-lt"/>
                <a:ea typeface="+mj-ea"/>
                <a:cs typeface="+mj-cs"/>
              </a:rPr>
              <a:t>Incidental Harassment Authorizations</a:t>
            </a:r>
            <a:endParaRPr lang="en-US" sz="3200" u="sng" kern="1200" dirty="0">
              <a:solidFill>
                <a:schemeClr val="bg1"/>
              </a:solidFill>
              <a:latin typeface="+mj-lt"/>
              <a:ea typeface="+mj-ea"/>
              <a:cs typeface="+mj-cs"/>
            </a:endParaRPr>
          </a:p>
        </p:txBody>
      </p:sp>
      <p:sp>
        <p:nvSpPr>
          <p:cNvPr id="6" name="Content Placeholder 5"/>
          <p:cNvSpPr>
            <a:spLocks noGrp="1"/>
          </p:cNvSpPr>
          <p:nvPr>
            <p:ph idx="4294967295"/>
          </p:nvPr>
        </p:nvSpPr>
        <p:spPr>
          <a:xfrm>
            <a:off x="584394" y="1688122"/>
            <a:ext cx="10937045" cy="4962707"/>
          </a:xfrm>
        </p:spPr>
        <p:txBody>
          <a:bodyPr vert="horz" lIns="91440" tIns="45720" rIns="91440" bIns="45720" rtlCol="0">
            <a:normAutofit fontScale="92500" lnSpcReduction="10000"/>
          </a:bodyPr>
          <a:lstStyle/>
          <a:p>
            <a:pPr>
              <a:lnSpc>
                <a:spcPct val="100000"/>
              </a:lnSpc>
              <a:spcBef>
                <a:spcPts val="0"/>
              </a:spcBef>
              <a:spcAft>
                <a:spcPts val="1200"/>
              </a:spcAft>
            </a:pPr>
            <a:r>
              <a:rPr lang="en-US" dirty="0"/>
              <a:t>Applicants have since been waiting on “Incidental Harassment Authorizations” from NOAA / National Marine Fisheries Service in accordance with the federal Marine Mammals Protection Act</a:t>
            </a:r>
          </a:p>
          <a:p>
            <a:pPr>
              <a:lnSpc>
                <a:spcPct val="100000"/>
              </a:lnSpc>
              <a:spcBef>
                <a:spcPts val="0"/>
              </a:spcBef>
              <a:spcAft>
                <a:spcPts val="1200"/>
              </a:spcAft>
            </a:pPr>
            <a:r>
              <a:rPr lang="en-US" dirty="0"/>
              <a:t>For incidental, not intentional, “taking” of a small numbers of marine mammals</a:t>
            </a:r>
          </a:p>
          <a:p>
            <a:pPr>
              <a:lnSpc>
                <a:spcPct val="100000"/>
              </a:lnSpc>
              <a:spcBef>
                <a:spcPts val="0"/>
              </a:spcBef>
              <a:spcAft>
                <a:spcPts val="1200"/>
              </a:spcAft>
            </a:pPr>
            <a:r>
              <a:rPr lang="en-US" dirty="0"/>
              <a:t>IHAs must be issued to the seismic companies before BOEM issues a final permit authorizing G&amp;G survey activities</a:t>
            </a:r>
          </a:p>
          <a:p>
            <a:pPr>
              <a:lnSpc>
                <a:spcPct val="100000"/>
              </a:lnSpc>
              <a:spcBef>
                <a:spcPts val="0"/>
              </a:spcBef>
              <a:spcAft>
                <a:spcPts val="1200"/>
              </a:spcAft>
            </a:pPr>
            <a:r>
              <a:rPr lang="en-US" dirty="0"/>
              <a:t>NMFS issued a Federal Register Notice as part of IHA review process</a:t>
            </a:r>
          </a:p>
          <a:p>
            <a:pPr lvl="1">
              <a:lnSpc>
                <a:spcPct val="100000"/>
              </a:lnSpc>
              <a:spcBef>
                <a:spcPts val="0"/>
              </a:spcBef>
              <a:spcAft>
                <a:spcPts val="1200"/>
              </a:spcAft>
            </a:pPr>
            <a:r>
              <a:rPr lang="en-US" sz="2800" b="1" dirty="0"/>
              <a:t>Governor Cooper and NC DEQ submitted comments and</a:t>
            </a:r>
            <a:r>
              <a:rPr lang="en-US" sz="2800" dirty="0"/>
              <a:t> </a:t>
            </a:r>
            <a:r>
              <a:rPr lang="en-US" sz="2800" b="1" dirty="0"/>
              <a:t>requested denial </a:t>
            </a:r>
            <a:r>
              <a:rPr lang="en-US" sz="2800" dirty="0"/>
              <a:t>of the applications due to significant threats to marine mammals off the coast of North Carolina</a:t>
            </a:r>
          </a:p>
          <a:p>
            <a:pPr lvl="2"/>
            <a:endParaRPr lang="en-US" sz="2400" dirty="0"/>
          </a:p>
          <a:p>
            <a:endParaRPr lang="en-US" sz="2400" b="1" dirty="0"/>
          </a:p>
          <a:p>
            <a:pPr lvl="3"/>
            <a:endParaRPr lang="en-US" sz="2400" dirty="0"/>
          </a:p>
        </p:txBody>
      </p:sp>
    </p:spTree>
    <p:extLst>
      <p:ext uri="{BB962C8B-B14F-4D97-AF65-F5344CB8AC3E}">
        <p14:creationId xmlns:p14="http://schemas.microsoft.com/office/powerpoint/2010/main" val="1160963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vert="horz" lIns="91440" tIns="45720" rIns="91440" bIns="45720" rtlCol="0" anchor="ctr">
            <a:normAutofit fontScale="25000" lnSpcReduction="20000"/>
          </a:bodyPr>
          <a:lstStyle/>
          <a:p>
            <a:pPr algn="r">
              <a:spcAft>
                <a:spcPts val="600"/>
              </a:spcAft>
              <a:defRPr/>
            </a:pPr>
            <a:fld id="{11F27F3A-B3E9-41ED-AF8F-A365F10BB65F}" type="slidenum">
              <a:rPr lang="en-US">
                <a:solidFill>
                  <a:schemeClr val="tx1">
                    <a:tint val="75000"/>
                  </a:schemeClr>
                </a:solidFill>
              </a:rPr>
              <a:pPr algn="r">
                <a:spcAft>
                  <a:spcPts val="600"/>
                </a:spcAft>
                <a:defRPr/>
              </a:pPr>
              <a:t>8</a:t>
            </a:fld>
            <a:endParaRPr lang="en-US" dirty="0">
              <a:solidFill>
                <a:schemeClr val="tx1">
                  <a:tint val="75000"/>
                </a:schemeClr>
              </a:solidFill>
            </a:endParaRPr>
          </a:p>
        </p:txBody>
      </p:sp>
      <p:sp>
        <p:nvSpPr>
          <p:cNvPr id="5" name="Title 4"/>
          <p:cNvSpPr>
            <a:spLocks noGrp="1"/>
          </p:cNvSpPr>
          <p:nvPr>
            <p:ph type="ctrTitle"/>
          </p:nvPr>
        </p:nvSpPr>
        <p:spPr>
          <a:xfrm>
            <a:off x="823546" y="624066"/>
            <a:ext cx="10177389" cy="894952"/>
          </a:xfrm>
        </p:spPr>
        <p:txBody>
          <a:bodyPr vert="horz" lIns="91440" tIns="45720" rIns="91440" bIns="45720" rtlCol="0" anchor="ctr">
            <a:normAutofit/>
          </a:bodyPr>
          <a:lstStyle/>
          <a:p>
            <a:pPr lvl="3" algn="l" rtl="0">
              <a:lnSpc>
                <a:spcPct val="90000"/>
              </a:lnSpc>
              <a:spcBef>
                <a:spcPct val="0"/>
              </a:spcBef>
            </a:pPr>
            <a:r>
              <a:rPr lang="en-US" sz="3200" kern="1200" dirty="0">
                <a:solidFill>
                  <a:schemeClr val="bg1"/>
                </a:solidFill>
                <a:latin typeface="+mj-lt"/>
                <a:ea typeface="+mj-ea"/>
                <a:cs typeface="+mj-cs"/>
              </a:rPr>
              <a:t>15</a:t>
            </a:r>
            <a:r>
              <a:rPr lang="en-US" sz="3200" b="1" kern="1200" dirty="0">
                <a:solidFill>
                  <a:schemeClr val="bg1"/>
                </a:solidFill>
                <a:latin typeface="+mj-lt"/>
                <a:ea typeface="+mj-ea"/>
                <a:cs typeface="+mj-cs"/>
              </a:rPr>
              <a:t> </a:t>
            </a:r>
            <a:r>
              <a:rPr lang="en-US" sz="3200" kern="1200" dirty="0">
                <a:solidFill>
                  <a:schemeClr val="bg1"/>
                </a:solidFill>
                <a:latin typeface="+mj-lt"/>
                <a:ea typeface="+mj-ea"/>
                <a:cs typeface="+mj-cs"/>
              </a:rPr>
              <a:t>CFR 930.66 Supplemental Consistency Requests</a:t>
            </a:r>
          </a:p>
        </p:txBody>
      </p:sp>
      <p:sp>
        <p:nvSpPr>
          <p:cNvPr id="6" name="Content Placeholder 5"/>
          <p:cNvSpPr>
            <a:spLocks noGrp="1"/>
          </p:cNvSpPr>
          <p:nvPr>
            <p:ph idx="4294967295"/>
          </p:nvPr>
        </p:nvSpPr>
        <p:spPr>
          <a:xfrm>
            <a:off x="323995" y="1958925"/>
            <a:ext cx="11176489" cy="3871913"/>
          </a:xfrm>
        </p:spPr>
        <p:txBody>
          <a:bodyPr vert="horz" lIns="91440" tIns="45720" rIns="91440" bIns="45720" rtlCol="0">
            <a:normAutofit/>
          </a:bodyPr>
          <a:lstStyle/>
          <a:p>
            <a:pPr>
              <a:lnSpc>
                <a:spcPct val="100000"/>
              </a:lnSpc>
              <a:spcAft>
                <a:spcPts val="1200"/>
              </a:spcAft>
            </a:pPr>
            <a:r>
              <a:rPr lang="en-US" sz="2400" dirty="0"/>
              <a:t>In Dec. 2017, DCM requested “</a:t>
            </a:r>
            <a:r>
              <a:rPr lang="en-US" sz="2400" b="1" dirty="0"/>
              <a:t>supplemental consistency determinations</a:t>
            </a:r>
            <a:r>
              <a:rPr lang="en-US" sz="2400" dirty="0"/>
              <a:t>” from each of the four companies that received conditional concurrences in 2015 </a:t>
            </a:r>
          </a:p>
          <a:p>
            <a:pPr>
              <a:lnSpc>
                <a:spcPct val="100000"/>
              </a:lnSpc>
              <a:spcAft>
                <a:spcPts val="1200"/>
              </a:spcAft>
            </a:pPr>
            <a:r>
              <a:rPr lang="en-US" sz="2400" dirty="0"/>
              <a:t>Formal legal requests based on new information that the proposed surveys will affect NC’s marine resources “substantially different than originally described.” (15 CFR 930.66)</a:t>
            </a:r>
          </a:p>
          <a:p>
            <a:pPr lvl="1">
              <a:lnSpc>
                <a:spcPct val="100000"/>
              </a:lnSpc>
              <a:spcAft>
                <a:spcPts val="1200"/>
              </a:spcAft>
            </a:pPr>
            <a:r>
              <a:rPr lang="en-US" dirty="0">
                <a:solidFill>
                  <a:prstClr val="black"/>
                </a:solidFill>
              </a:rPr>
              <a:t>Based on scientific studies published after the 2015 approvals describing impacts of seismic testing on fish behaviors, zooplankton (including fish larvae), shellfish, and crustaceans, among other concerns</a:t>
            </a:r>
            <a:endParaRPr lang="en-US" sz="2000" b="1" dirty="0"/>
          </a:p>
          <a:p>
            <a:pPr lvl="3"/>
            <a:endParaRPr lang="en-US" sz="2400" dirty="0"/>
          </a:p>
        </p:txBody>
      </p:sp>
    </p:spTree>
    <p:extLst>
      <p:ext uri="{BB962C8B-B14F-4D97-AF65-F5344CB8AC3E}">
        <p14:creationId xmlns:p14="http://schemas.microsoft.com/office/powerpoint/2010/main" val="2445526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vert="horz" lIns="91440" tIns="45720" rIns="91440" bIns="45720" rtlCol="0" anchor="ctr">
            <a:normAutofit fontScale="25000" lnSpcReduction="20000"/>
          </a:bodyPr>
          <a:lstStyle/>
          <a:p>
            <a:pPr algn="r">
              <a:spcAft>
                <a:spcPts val="600"/>
              </a:spcAft>
              <a:defRPr/>
            </a:pPr>
            <a:fld id="{11F27F3A-B3E9-41ED-AF8F-A365F10BB65F}" type="slidenum">
              <a:rPr lang="en-US">
                <a:solidFill>
                  <a:schemeClr val="tx1">
                    <a:tint val="75000"/>
                  </a:schemeClr>
                </a:solidFill>
              </a:rPr>
              <a:pPr algn="r">
                <a:spcAft>
                  <a:spcPts val="600"/>
                </a:spcAft>
                <a:defRPr/>
              </a:pPr>
              <a:t>9</a:t>
            </a:fld>
            <a:endParaRPr lang="en-US" dirty="0">
              <a:solidFill>
                <a:schemeClr val="tx1">
                  <a:tint val="75000"/>
                </a:schemeClr>
              </a:solidFill>
            </a:endParaRPr>
          </a:p>
        </p:txBody>
      </p:sp>
      <p:sp>
        <p:nvSpPr>
          <p:cNvPr id="5" name="Title 4"/>
          <p:cNvSpPr>
            <a:spLocks noGrp="1"/>
          </p:cNvSpPr>
          <p:nvPr>
            <p:ph type="ctrTitle"/>
          </p:nvPr>
        </p:nvSpPr>
        <p:spPr>
          <a:xfrm>
            <a:off x="711005" y="595931"/>
            <a:ext cx="9347395" cy="894952"/>
          </a:xfrm>
        </p:spPr>
        <p:txBody>
          <a:bodyPr vert="horz" lIns="91440" tIns="45720" rIns="91440" bIns="45720" rtlCol="0" anchor="ctr">
            <a:normAutofit fontScale="90000"/>
          </a:bodyPr>
          <a:lstStyle/>
          <a:p>
            <a:pPr lvl="3" algn="l" rtl="0">
              <a:lnSpc>
                <a:spcPct val="90000"/>
              </a:lnSpc>
              <a:spcBef>
                <a:spcPct val="0"/>
              </a:spcBef>
            </a:pPr>
            <a:r>
              <a:rPr lang="en-US" sz="3200" kern="1200" dirty="0">
                <a:solidFill>
                  <a:schemeClr val="bg1"/>
                </a:solidFill>
                <a:latin typeface="+mj-lt"/>
                <a:ea typeface="+mj-ea"/>
                <a:cs typeface="+mj-cs"/>
              </a:rPr>
              <a:t>National OCS Oil and Gas Leasing Program (2019-2024)</a:t>
            </a:r>
            <a:endParaRPr lang="en-US" sz="3200" u="sng" kern="1200" dirty="0">
              <a:solidFill>
                <a:schemeClr val="bg1"/>
              </a:solidFill>
              <a:latin typeface="+mj-lt"/>
              <a:ea typeface="+mj-ea"/>
              <a:cs typeface="+mj-cs"/>
            </a:endParaRPr>
          </a:p>
        </p:txBody>
      </p:sp>
      <p:sp>
        <p:nvSpPr>
          <p:cNvPr id="6" name="Content Placeholder 5"/>
          <p:cNvSpPr>
            <a:spLocks noGrp="1"/>
          </p:cNvSpPr>
          <p:nvPr>
            <p:ph idx="4294967295"/>
          </p:nvPr>
        </p:nvSpPr>
        <p:spPr>
          <a:xfrm>
            <a:off x="711005" y="1791909"/>
            <a:ext cx="10515600" cy="4354009"/>
          </a:xfrm>
        </p:spPr>
        <p:txBody>
          <a:bodyPr vert="horz" lIns="91440" tIns="45720" rIns="91440" bIns="45720" rtlCol="0">
            <a:normAutofit/>
          </a:bodyPr>
          <a:lstStyle/>
          <a:p>
            <a:pPr>
              <a:lnSpc>
                <a:spcPct val="100000"/>
              </a:lnSpc>
              <a:spcAft>
                <a:spcPts val="1200"/>
              </a:spcAft>
            </a:pPr>
            <a:r>
              <a:rPr lang="en-US" sz="2200" dirty="0"/>
              <a:t>Establishes a schedule of oil and gas lease sales proposed for the planning areas of the U.S. Outer Continental Shelf (OCS)</a:t>
            </a:r>
          </a:p>
          <a:p>
            <a:pPr>
              <a:spcAft>
                <a:spcPts val="1200"/>
              </a:spcAft>
            </a:pPr>
            <a:r>
              <a:rPr lang="en-US" sz="2200" dirty="0"/>
              <a:t>The first step in the development process is a Request for Information, which was published in the Federal Register on July 3, 2017</a:t>
            </a:r>
          </a:p>
          <a:p>
            <a:pPr>
              <a:spcAft>
                <a:spcPts val="1200"/>
              </a:spcAft>
            </a:pPr>
            <a:r>
              <a:rPr lang="en-US" sz="2200" dirty="0"/>
              <a:t>The Governor and DEQ submitted comments in opposition to oil and gas leasing off North Carolina’s coast due to potential impacts to our coastal economy and environment</a:t>
            </a:r>
          </a:p>
          <a:p>
            <a:pPr>
              <a:spcAft>
                <a:spcPts val="1200"/>
              </a:spcAft>
            </a:pPr>
            <a:r>
              <a:rPr lang="en-US" sz="2200" dirty="0"/>
              <a:t>Governor Cooper and coastal leaders met with federal Interior Secretary Zinke in late Jan. as part of this process, requested additional meetings along the coast</a:t>
            </a:r>
          </a:p>
          <a:p>
            <a:pPr>
              <a:spcAft>
                <a:spcPts val="1200"/>
              </a:spcAft>
            </a:pPr>
            <a:r>
              <a:rPr lang="en-US" sz="2200" dirty="0"/>
              <a:t>Currently, ongoing 60-day public comment period on draft proposed program</a:t>
            </a:r>
          </a:p>
        </p:txBody>
      </p:sp>
    </p:spTree>
    <p:extLst>
      <p:ext uri="{BB962C8B-B14F-4D97-AF65-F5344CB8AC3E}">
        <p14:creationId xmlns:p14="http://schemas.microsoft.com/office/powerpoint/2010/main" val="802306083"/>
      </p:ext>
    </p:extLst>
  </p:cSld>
  <p:clrMapOvr>
    <a:masterClrMapping/>
  </p:clrMapOvr>
</p:sld>
</file>

<file path=ppt/theme/theme1.xml><?xml version="1.0" encoding="utf-8"?>
<a:theme xmlns:a="http://schemas.openxmlformats.org/drawingml/2006/main" name="2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11923</TotalTime>
  <Words>527</Words>
  <Application>Microsoft Office PowerPoint</Application>
  <PresentationFormat>Widescreen</PresentationFormat>
  <Paragraphs>64</Paragraphs>
  <Slides>11</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Times New Roman</vt:lpstr>
      <vt:lpstr>2_Office Theme</vt:lpstr>
      <vt:lpstr>Ocean Energy Activities Update</vt:lpstr>
      <vt:lpstr> Geological &amp; Geophysical surveys - “Seismic Surveys” </vt:lpstr>
      <vt:lpstr> “Unlisted Activity” Request for State Review </vt:lpstr>
      <vt:lpstr>Seismic Survey Federal Consistency Determinations</vt:lpstr>
      <vt:lpstr>Seismic Survey Federal Consistency Determinations</vt:lpstr>
      <vt:lpstr>Additional Recommendations</vt:lpstr>
      <vt:lpstr>Incidental Harassment Authorizations</vt:lpstr>
      <vt:lpstr>15 CFR 930.66 Supplemental Consistency Requests</vt:lpstr>
      <vt:lpstr>National OCS Oil and Gas Leasing Program (2019-2024)</vt:lpstr>
      <vt:lpstr>National OCS Oil and Gas Leasing Program (2019-2024)</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Dietrich</dc:creator>
  <cp:lastModifiedBy>Willis, Angela</cp:lastModifiedBy>
  <cp:revision>190</cp:revision>
  <cp:lastPrinted>2015-11-12T20:58:37Z</cp:lastPrinted>
  <dcterms:created xsi:type="dcterms:W3CDTF">2015-06-24T15:01:50Z</dcterms:created>
  <dcterms:modified xsi:type="dcterms:W3CDTF">2018-02-14T13:15:15Z</dcterms:modified>
</cp:coreProperties>
</file>