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302" r:id="rId3"/>
    <p:sldId id="299" r:id="rId4"/>
    <p:sldId id="298" r:id="rId5"/>
    <p:sldId id="284" r:id="rId6"/>
    <p:sldId id="270" r:id="rId7"/>
    <p:sldId id="279" r:id="rId8"/>
    <p:sldId id="264" r:id="rId9"/>
    <p:sldId id="300"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_Ruhlman" initials="C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6" autoAdjust="0"/>
    <p:restoredTop sz="83773" autoAdjust="0"/>
  </p:normalViewPr>
  <p:slideViewPr>
    <p:cSldViewPr snapToGrid="0" snapToObjects="1">
      <p:cViewPr>
        <p:scale>
          <a:sx n="68" d="100"/>
          <a:sy n="68" d="100"/>
        </p:scale>
        <p:origin x="-1714" y="-197"/>
      </p:cViewPr>
      <p:guideLst>
        <p:guide orient="horz" pos="2160"/>
        <p:guide pos="2880"/>
      </p:guideLst>
    </p:cSldViewPr>
  </p:slideViewPr>
  <p:outlineViewPr>
    <p:cViewPr>
      <p:scale>
        <a:sx n="33" d="100"/>
        <a:sy n="33" d="100"/>
      </p:scale>
      <p:origin x="0" y="12006"/>
    </p:cViewPr>
  </p:outlineViewPr>
  <p:notesTextViewPr>
    <p:cViewPr>
      <p:scale>
        <a:sx n="100" d="100"/>
        <a:sy n="100" d="100"/>
      </p:scale>
      <p:origin x="0" y="0"/>
    </p:cViewPr>
  </p:notesTextViewPr>
  <p:sorterViewPr>
    <p:cViewPr>
      <p:scale>
        <a:sx n="160" d="100"/>
        <a:sy n="160" d="100"/>
      </p:scale>
      <p:origin x="0" y="0"/>
    </p:cViewPr>
  </p:sorterViewPr>
  <p:notesViewPr>
    <p:cSldViewPr snapToGrid="0" snapToObject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01F1C-5771-4EB6-9E75-0BD70A9EEC9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4E80837-410B-4257-B3D8-479E5F9D4CC6}">
      <dgm:prSet phldrT="[Text]" custT="1"/>
      <dgm:spPr/>
      <dgm:t>
        <a:bodyPr/>
        <a:lstStyle/>
        <a:p>
          <a:r>
            <a:rPr lang="en-US" sz="1300" b="1" dirty="0" smtClean="0"/>
            <a:t>Based </a:t>
          </a:r>
          <a:r>
            <a:rPr lang="en-US" sz="1300" b="1" dirty="0"/>
            <a:t>on Designated Use(s) for Waterbody, Select Management Goal(s)</a:t>
          </a:r>
        </a:p>
      </dgm:t>
    </dgm:pt>
    <dgm:pt modelId="{FB6565A6-3921-451F-A9F7-8E88ABFD3D45}" type="parTrans" cxnId="{5BCFB115-A050-4985-9E0A-0EE40B4AB932}">
      <dgm:prSet/>
      <dgm:spPr/>
      <dgm:t>
        <a:bodyPr/>
        <a:lstStyle/>
        <a:p>
          <a:endParaRPr lang="en-US"/>
        </a:p>
      </dgm:t>
    </dgm:pt>
    <dgm:pt modelId="{E33175EC-72CC-4BDA-A081-CD57FEE980F4}" type="sibTrans" cxnId="{5BCFB115-A050-4985-9E0A-0EE40B4AB932}">
      <dgm:prSet/>
      <dgm:spPr/>
      <dgm:t>
        <a:bodyPr/>
        <a:lstStyle/>
        <a:p>
          <a:endParaRPr lang="en-US"/>
        </a:p>
      </dgm:t>
    </dgm:pt>
    <dgm:pt modelId="{53B24D07-D8D0-4E98-A715-79D31846B16E}">
      <dgm:prSet phldrT="[Text]" custT="1"/>
      <dgm:spPr/>
      <dgm:t>
        <a:bodyPr/>
        <a:lstStyle/>
        <a:p>
          <a:r>
            <a:rPr lang="en-US" sz="1300" b="1" dirty="0" smtClean="0"/>
            <a:t>Refine </a:t>
          </a:r>
          <a:r>
            <a:rPr lang="en-US" sz="1300" b="1" dirty="0"/>
            <a:t>Management Goal(s)</a:t>
          </a:r>
        </a:p>
        <a:p>
          <a:r>
            <a:rPr lang="en-US" sz="1100" dirty="0"/>
            <a:t>* Narrative criteria or statement reflective of protecting designated use(s)</a:t>
          </a:r>
        </a:p>
      </dgm:t>
    </dgm:pt>
    <dgm:pt modelId="{BE02B11A-49E2-4E8F-842A-35DF9A6D4F17}" type="parTrans" cxnId="{DFB9D0C3-A978-4C70-AF23-942E9E5ED268}">
      <dgm:prSet/>
      <dgm:spPr/>
      <dgm:t>
        <a:bodyPr/>
        <a:lstStyle/>
        <a:p>
          <a:endParaRPr lang="en-US"/>
        </a:p>
      </dgm:t>
    </dgm:pt>
    <dgm:pt modelId="{2E28EDDF-33B4-47F9-88A1-07BEFDE66DFE}" type="sibTrans" cxnId="{DFB9D0C3-A978-4C70-AF23-942E9E5ED268}">
      <dgm:prSet/>
      <dgm:spPr/>
      <dgm:t>
        <a:bodyPr/>
        <a:lstStyle/>
        <a:p>
          <a:endParaRPr lang="en-US"/>
        </a:p>
      </dgm:t>
    </dgm:pt>
    <dgm:pt modelId="{B93AD115-2B50-4954-BA8F-46ED87C51039}">
      <dgm:prSet phldrT="[Text]" custT="1"/>
      <dgm:spPr/>
      <dgm:t>
        <a:bodyPr/>
        <a:lstStyle/>
        <a:p>
          <a:r>
            <a:rPr lang="en-US" sz="1300" b="1" dirty="0" smtClean="0"/>
            <a:t>Evaluate </a:t>
          </a:r>
          <a:r>
            <a:rPr lang="en-US" sz="1300" b="1" dirty="0"/>
            <a:t>Potential Criteria</a:t>
          </a:r>
        </a:p>
        <a:p>
          <a:r>
            <a:rPr lang="en-US" sz="1100" dirty="0"/>
            <a:t>* Come up with way(s) to protect the use (numeric, narrative, both) - measurable &amp; most </a:t>
          </a:r>
          <a:r>
            <a:rPr lang="en-US" sz="1100" dirty="0" smtClean="0"/>
            <a:t>sensitive</a:t>
          </a:r>
        </a:p>
        <a:p>
          <a:r>
            <a:rPr lang="en-US" sz="1100" dirty="0" smtClean="0">
              <a:solidFill>
                <a:sysClr val="window" lastClr="FFFFFF"/>
              </a:solidFill>
              <a:latin typeface="Calibri"/>
              <a:ea typeface="+mn-ea"/>
              <a:cs typeface="+mn-cs"/>
            </a:rPr>
            <a:t>* Generate recommended indicator list</a:t>
          </a:r>
        </a:p>
        <a:p>
          <a:r>
            <a:rPr lang="en-US" sz="1100" dirty="0" smtClean="0">
              <a:solidFill>
                <a:sysClr val="window" lastClr="FFFFFF"/>
              </a:solidFill>
              <a:latin typeface="Calibri"/>
              <a:ea typeface="+mn-ea"/>
              <a:cs typeface="+mn-cs"/>
            </a:rPr>
            <a:t>* Data gap analysis</a:t>
          </a:r>
          <a:endParaRPr lang="en-US" sz="1100" dirty="0"/>
        </a:p>
      </dgm:t>
    </dgm:pt>
    <dgm:pt modelId="{151DD0EB-3CB0-45D9-A925-5303943B2DDD}" type="parTrans" cxnId="{981116DF-0996-4C61-97FF-3879948A9B93}">
      <dgm:prSet/>
      <dgm:spPr/>
      <dgm:t>
        <a:bodyPr/>
        <a:lstStyle/>
        <a:p>
          <a:endParaRPr lang="en-US"/>
        </a:p>
      </dgm:t>
    </dgm:pt>
    <dgm:pt modelId="{04C10F69-13EF-43B7-A737-C2070315D7BB}" type="sibTrans" cxnId="{981116DF-0996-4C61-97FF-3879948A9B93}">
      <dgm:prSet/>
      <dgm:spPr/>
      <dgm:t>
        <a:bodyPr/>
        <a:lstStyle/>
        <a:p>
          <a:endParaRPr lang="en-US"/>
        </a:p>
      </dgm:t>
    </dgm:pt>
    <dgm:pt modelId="{395D7734-6E75-4EE8-8885-DED2169BEB8A}">
      <dgm:prSet phldrT="[Text]" custT="1"/>
      <dgm:spPr/>
      <dgm:t>
        <a:bodyPr/>
        <a:lstStyle/>
        <a:p>
          <a:r>
            <a:rPr lang="en-US" sz="1300" b="1" dirty="0" smtClean="0"/>
            <a:t>Develop </a:t>
          </a:r>
          <a:r>
            <a:rPr lang="en-US" sz="1300" b="1" dirty="0"/>
            <a:t>Conceptual Model</a:t>
          </a:r>
        </a:p>
        <a:p>
          <a:r>
            <a:rPr lang="en-US" sz="1100" dirty="0"/>
            <a:t>* Shows relationship between nutrients and criteria - EX: algal blooms, organic carbon, dissolved oxygen, chlorophyll a, etc.</a:t>
          </a:r>
        </a:p>
      </dgm:t>
    </dgm:pt>
    <dgm:pt modelId="{AE44C4EF-F9CF-4526-9048-C1BB38395C8F}" type="parTrans" cxnId="{F6941C1F-FF75-4802-A151-C91E09954866}">
      <dgm:prSet/>
      <dgm:spPr/>
      <dgm:t>
        <a:bodyPr/>
        <a:lstStyle/>
        <a:p>
          <a:endParaRPr lang="en-US"/>
        </a:p>
      </dgm:t>
    </dgm:pt>
    <dgm:pt modelId="{6A4761A1-D973-4F18-B205-4CE926560009}" type="sibTrans" cxnId="{F6941C1F-FF75-4802-A151-C91E09954866}">
      <dgm:prSet/>
      <dgm:spPr/>
      <dgm:t>
        <a:bodyPr/>
        <a:lstStyle/>
        <a:p>
          <a:endParaRPr lang="en-US"/>
        </a:p>
      </dgm:t>
    </dgm:pt>
    <dgm:pt modelId="{1BCFC7B1-7068-4D8C-829A-6C0A4EFCA5E5}">
      <dgm:prSet phldrT="[Text]" custT="1"/>
      <dgm:spPr/>
      <dgm:t>
        <a:bodyPr/>
        <a:lstStyle/>
        <a:p>
          <a:r>
            <a:rPr lang="en-US" sz="1300" b="1" dirty="0" smtClean="0"/>
            <a:t>Analysis/Approach</a:t>
          </a:r>
          <a:endParaRPr lang="en-US" sz="1300" b="1" dirty="0"/>
        </a:p>
        <a:p>
          <a:r>
            <a:rPr lang="en-US" sz="1100" dirty="0"/>
            <a:t>* Select approach to derive criteria: reference conditions, stressor-response, mechanistic model, other...reflective of protecting designated use(s)</a:t>
          </a:r>
        </a:p>
        <a:p>
          <a:r>
            <a:rPr lang="en-US" sz="1100" dirty="0"/>
            <a:t>* </a:t>
          </a:r>
          <a:r>
            <a:rPr lang="en-US" sz="1100" dirty="0" smtClean="0"/>
            <a:t>Fulfill any </a:t>
          </a:r>
          <a:r>
            <a:rPr lang="en-US" sz="1100" dirty="0"/>
            <a:t>data/research needs</a:t>
          </a:r>
        </a:p>
      </dgm:t>
    </dgm:pt>
    <dgm:pt modelId="{6BEDD461-66CB-4DEA-81C7-B54A12E764F3}" type="parTrans" cxnId="{347DC760-8FED-4D89-9F1E-C9B42BF3D55F}">
      <dgm:prSet/>
      <dgm:spPr/>
      <dgm:t>
        <a:bodyPr/>
        <a:lstStyle/>
        <a:p>
          <a:endParaRPr lang="en-US"/>
        </a:p>
      </dgm:t>
    </dgm:pt>
    <dgm:pt modelId="{095B64CB-0DAE-45D3-8A6E-50DB09120ACD}" type="sibTrans" cxnId="{347DC760-8FED-4D89-9F1E-C9B42BF3D55F}">
      <dgm:prSet/>
      <dgm:spPr/>
      <dgm:t>
        <a:bodyPr/>
        <a:lstStyle/>
        <a:p>
          <a:endParaRPr lang="en-US"/>
        </a:p>
      </dgm:t>
    </dgm:pt>
    <dgm:pt modelId="{3D0A333B-D4C9-4CF2-B7AE-380711FE87E8}">
      <dgm:prSet phldrT="[Text]" custT="1"/>
      <dgm:spPr/>
      <dgm:t>
        <a:bodyPr/>
        <a:lstStyle/>
        <a:p>
          <a:r>
            <a:rPr lang="en-US" sz="1300" b="1" dirty="0" smtClean="0"/>
            <a:t>Develop </a:t>
          </a:r>
          <a:r>
            <a:rPr lang="en-US" sz="1300" b="1" dirty="0"/>
            <a:t>Estimates for </a:t>
          </a:r>
          <a:r>
            <a:rPr lang="en-US" sz="1300" b="1" dirty="0" smtClean="0"/>
            <a:t>Criteria &amp; Assessment Protocols</a:t>
          </a:r>
          <a:endParaRPr lang="en-US" sz="1300" b="1" dirty="0"/>
        </a:p>
      </dgm:t>
    </dgm:pt>
    <dgm:pt modelId="{0B89463F-A128-4BF3-A17A-94DB48F77222}" type="parTrans" cxnId="{07D7D389-598C-4CF1-9513-A92C5D7BB5B1}">
      <dgm:prSet/>
      <dgm:spPr/>
      <dgm:t>
        <a:bodyPr/>
        <a:lstStyle/>
        <a:p>
          <a:endParaRPr lang="en-US"/>
        </a:p>
      </dgm:t>
    </dgm:pt>
    <dgm:pt modelId="{D992A7D8-2AAA-4D92-8AAB-309DACBD8576}" type="sibTrans" cxnId="{07D7D389-598C-4CF1-9513-A92C5D7BB5B1}">
      <dgm:prSet/>
      <dgm:spPr>
        <a:solidFill>
          <a:schemeClr val="accent1"/>
        </a:solidFill>
        <a:ln w="31750">
          <a:solidFill>
            <a:schemeClr val="accent1">
              <a:lumMod val="75000"/>
            </a:schemeClr>
          </a:solidFill>
        </a:ln>
      </dgm:spPr>
      <dgm:t>
        <a:bodyPr/>
        <a:lstStyle/>
        <a:p>
          <a:endParaRPr lang="en-US"/>
        </a:p>
      </dgm:t>
    </dgm:pt>
    <dgm:pt modelId="{D993A75B-1863-41E0-A8B2-EC398B24D62C}">
      <dgm:prSet phldrT="[Text]" custT="1"/>
      <dgm:spPr/>
      <dgm:t>
        <a:bodyPr/>
        <a:lstStyle/>
        <a:p>
          <a:r>
            <a:rPr lang="en-US" sz="1300" b="1" dirty="0" smtClean="0"/>
            <a:t>Evaluate Feasibility </a:t>
          </a:r>
          <a:r>
            <a:rPr lang="en-US" sz="1300" b="1" dirty="0"/>
            <a:t>of Accomplishing Criteria</a:t>
          </a:r>
        </a:p>
      </dgm:t>
    </dgm:pt>
    <dgm:pt modelId="{47739893-B315-409D-AF25-EECDA7AC5220}" type="parTrans" cxnId="{87A5AC1B-3855-4D41-86FC-FB1183179D53}">
      <dgm:prSet/>
      <dgm:spPr/>
      <dgm:t>
        <a:bodyPr/>
        <a:lstStyle/>
        <a:p>
          <a:endParaRPr lang="en-US"/>
        </a:p>
      </dgm:t>
    </dgm:pt>
    <dgm:pt modelId="{3852981A-E41A-4A89-A5D4-E649D93609FB}" type="sibTrans" cxnId="{87A5AC1B-3855-4D41-86FC-FB1183179D53}">
      <dgm:prSet/>
      <dgm:spPr/>
      <dgm:t>
        <a:bodyPr/>
        <a:lstStyle/>
        <a:p>
          <a:endParaRPr lang="en-US"/>
        </a:p>
      </dgm:t>
    </dgm:pt>
    <dgm:pt modelId="{3CEEC8D8-9D7E-4C40-B915-752AC55BED94}">
      <dgm:prSet phldrT="[Text]" custT="1"/>
      <dgm:spPr/>
      <dgm:t>
        <a:bodyPr/>
        <a:lstStyle/>
        <a:p>
          <a:r>
            <a:rPr lang="en-US" sz="1300" b="1"/>
            <a:t>DWR Selects Scientifically Defensible, Feasible Criteria</a:t>
          </a:r>
        </a:p>
      </dgm:t>
    </dgm:pt>
    <dgm:pt modelId="{B738FFE9-68CB-45A6-9189-ADD145CA29BC}" type="parTrans" cxnId="{776A06D3-7CF0-4AC9-80CB-17484D488241}">
      <dgm:prSet/>
      <dgm:spPr/>
      <dgm:t>
        <a:bodyPr/>
        <a:lstStyle/>
        <a:p>
          <a:endParaRPr lang="en-US"/>
        </a:p>
      </dgm:t>
    </dgm:pt>
    <dgm:pt modelId="{E92F4529-FC30-4670-8C81-915C1BAFA480}" type="sibTrans" cxnId="{776A06D3-7CF0-4AC9-80CB-17484D488241}">
      <dgm:prSet/>
      <dgm:spPr/>
      <dgm:t>
        <a:bodyPr/>
        <a:lstStyle/>
        <a:p>
          <a:endParaRPr lang="en-US"/>
        </a:p>
      </dgm:t>
    </dgm:pt>
    <dgm:pt modelId="{FD00FE58-274F-4781-A7B9-53610B3E6FDE}">
      <dgm:prSet phldrT="[Text]" custT="1"/>
      <dgm:spPr/>
      <dgm:t>
        <a:bodyPr/>
        <a:lstStyle/>
        <a:p>
          <a:r>
            <a:rPr lang="en-US" sz="1300" b="1" dirty="0" smtClean="0"/>
            <a:t>Begin </a:t>
          </a:r>
          <a:r>
            <a:rPr lang="en-US" sz="1300" b="1" dirty="0"/>
            <a:t>Adoption of Recommendations into Water Quality Standards</a:t>
          </a:r>
        </a:p>
        <a:p>
          <a:r>
            <a:rPr lang="en-US" sz="1200" dirty="0"/>
            <a:t>Draft Rule, Fiscal Note, Public Hearings, etc.</a:t>
          </a:r>
        </a:p>
      </dgm:t>
    </dgm:pt>
    <dgm:pt modelId="{37F41354-4A23-4F76-9DFD-7D56357EB862}" type="parTrans" cxnId="{DB302ED5-73B9-4A49-A816-44B1850A84A1}">
      <dgm:prSet/>
      <dgm:spPr/>
      <dgm:t>
        <a:bodyPr/>
        <a:lstStyle/>
        <a:p>
          <a:endParaRPr lang="en-US"/>
        </a:p>
      </dgm:t>
    </dgm:pt>
    <dgm:pt modelId="{2405DD37-ED78-4B3B-87BE-13DF452A2240}" type="sibTrans" cxnId="{DB302ED5-73B9-4A49-A816-44B1850A84A1}">
      <dgm:prSet/>
      <dgm:spPr/>
      <dgm:t>
        <a:bodyPr/>
        <a:lstStyle/>
        <a:p>
          <a:endParaRPr lang="en-US"/>
        </a:p>
      </dgm:t>
    </dgm:pt>
    <dgm:pt modelId="{D4C64B90-08C3-4B8F-BEF6-1C179C90C282}" type="pres">
      <dgm:prSet presAssocID="{D4201F1C-5771-4EB6-9E75-0BD70A9EEC94}" presName="diagram" presStyleCnt="0">
        <dgm:presLayoutVars>
          <dgm:dir/>
          <dgm:resizeHandles val="exact"/>
        </dgm:presLayoutVars>
      </dgm:prSet>
      <dgm:spPr/>
      <dgm:t>
        <a:bodyPr/>
        <a:lstStyle/>
        <a:p>
          <a:endParaRPr lang="en-US"/>
        </a:p>
      </dgm:t>
    </dgm:pt>
    <dgm:pt modelId="{07706D1C-BB8C-4A5F-AA96-1F87DE51C6FA}" type="pres">
      <dgm:prSet presAssocID="{84E80837-410B-4257-B3D8-479E5F9D4CC6}" presName="node" presStyleLbl="node1" presStyleIdx="0" presStyleCnt="9">
        <dgm:presLayoutVars>
          <dgm:bulletEnabled val="1"/>
        </dgm:presLayoutVars>
      </dgm:prSet>
      <dgm:spPr/>
      <dgm:t>
        <a:bodyPr/>
        <a:lstStyle/>
        <a:p>
          <a:endParaRPr lang="en-US"/>
        </a:p>
      </dgm:t>
    </dgm:pt>
    <dgm:pt modelId="{2D90CB4D-56D6-44BB-8D48-84F321B6125F}" type="pres">
      <dgm:prSet presAssocID="{E33175EC-72CC-4BDA-A081-CD57FEE980F4}" presName="sibTrans" presStyleLbl="sibTrans2D1" presStyleIdx="0" presStyleCnt="8"/>
      <dgm:spPr/>
      <dgm:t>
        <a:bodyPr/>
        <a:lstStyle/>
        <a:p>
          <a:endParaRPr lang="en-US"/>
        </a:p>
      </dgm:t>
    </dgm:pt>
    <dgm:pt modelId="{C99DD305-EE73-4402-95E9-47AE59ECD50D}" type="pres">
      <dgm:prSet presAssocID="{E33175EC-72CC-4BDA-A081-CD57FEE980F4}" presName="connectorText" presStyleLbl="sibTrans2D1" presStyleIdx="0" presStyleCnt="8"/>
      <dgm:spPr/>
      <dgm:t>
        <a:bodyPr/>
        <a:lstStyle/>
        <a:p>
          <a:endParaRPr lang="en-US"/>
        </a:p>
      </dgm:t>
    </dgm:pt>
    <dgm:pt modelId="{17B4CD8D-DFA6-4623-BDDD-4CB971616282}" type="pres">
      <dgm:prSet presAssocID="{53B24D07-D8D0-4E98-A715-79D31846B16E}" presName="node" presStyleLbl="node1" presStyleIdx="1" presStyleCnt="9">
        <dgm:presLayoutVars>
          <dgm:bulletEnabled val="1"/>
        </dgm:presLayoutVars>
      </dgm:prSet>
      <dgm:spPr/>
      <dgm:t>
        <a:bodyPr/>
        <a:lstStyle/>
        <a:p>
          <a:endParaRPr lang="en-US"/>
        </a:p>
      </dgm:t>
    </dgm:pt>
    <dgm:pt modelId="{4D60E3A1-698C-4595-A6F7-BECE84906B69}" type="pres">
      <dgm:prSet presAssocID="{2E28EDDF-33B4-47F9-88A1-07BEFDE66DFE}" presName="sibTrans" presStyleLbl="sibTrans2D1" presStyleIdx="1" presStyleCnt="8"/>
      <dgm:spPr/>
      <dgm:t>
        <a:bodyPr/>
        <a:lstStyle/>
        <a:p>
          <a:endParaRPr lang="en-US"/>
        </a:p>
      </dgm:t>
    </dgm:pt>
    <dgm:pt modelId="{6F88EE8D-0B9F-4062-951C-D6198D9ED6EC}" type="pres">
      <dgm:prSet presAssocID="{2E28EDDF-33B4-47F9-88A1-07BEFDE66DFE}" presName="connectorText" presStyleLbl="sibTrans2D1" presStyleIdx="1" presStyleCnt="8"/>
      <dgm:spPr/>
      <dgm:t>
        <a:bodyPr/>
        <a:lstStyle/>
        <a:p>
          <a:endParaRPr lang="en-US"/>
        </a:p>
      </dgm:t>
    </dgm:pt>
    <dgm:pt modelId="{2A40E3AF-463A-46DE-B60E-4C99B239106E}" type="pres">
      <dgm:prSet presAssocID="{B93AD115-2B50-4954-BA8F-46ED87C51039}" presName="node" presStyleLbl="node1" presStyleIdx="2" presStyleCnt="9">
        <dgm:presLayoutVars>
          <dgm:bulletEnabled val="1"/>
        </dgm:presLayoutVars>
      </dgm:prSet>
      <dgm:spPr/>
      <dgm:t>
        <a:bodyPr/>
        <a:lstStyle/>
        <a:p>
          <a:endParaRPr lang="en-US"/>
        </a:p>
      </dgm:t>
    </dgm:pt>
    <dgm:pt modelId="{15BD7472-1DE6-409F-95ED-1AE50C8DB767}" type="pres">
      <dgm:prSet presAssocID="{04C10F69-13EF-43B7-A737-C2070315D7BB}" presName="sibTrans" presStyleLbl="sibTrans2D1" presStyleIdx="2" presStyleCnt="8"/>
      <dgm:spPr/>
      <dgm:t>
        <a:bodyPr/>
        <a:lstStyle/>
        <a:p>
          <a:endParaRPr lang="en-US"/>
        </a:p>
      </dgm:t>
    </dgm:pt>
    <dgm:pt modelId="{AC629F16-3F9A-4F72-A5A4-620DF87F3189}" type="pres">
      <dgm:prSet presAssocID="{04C10F69-13EF-43B7-A737-C2070315D7BB}" presName="connectorText" presStyleLbl="sibTrans2D1" presStyleIdx="2" presStyleCnt="8"/>
      <dgm:spPr/>
      <dgm:t>
        <a:bodyPr/>
        <a:lstStyle/>
        <a:p>
          <a:endParaRPr lang="en-US"/>
        </a:p>
      </dgm:t>
    </dgm:pt>
    <dgm:pt modelId="{488F68CF-FCD0-4408-9E89-7C9DCCA83074}" type="pres">
      <dgm:prSet presAssocID="{395D7734-6E75-4EE8-8885-DED2169BEB8A}" presName="node" presStyleLbl="node1" presStyleIdx="3" presStyleCnt="9">
        <dgm:presLayoutVars>
          <dgm:bulletEnabled val="1"/>
        </dgm:presLayoutVars>
      </dgm:prSet>
      <dgm:spPr/>
      <dgm:t>
        <a:bodyPr/>
        <a:lstStyle/>
        <a:p>
          <a:endParaRPr lang="en-US"/>
        </a:p>
      </dgm:t>
    </dgm:pt>
    <dgm:pt modelId="{918CFBB9-A540-4DA5-A2FA-9935D2090098}" type="pres">
      <dgm:prSet presAssocID="{6A4761A1-D973-4F18-B205-4CE926560009}" presName="sibTrans" presStyleLbl="sibTrans2D1" presStyleIdx="3" presStyleCnt="8"/>
      <dgm:spPr/>
      <dgm:t>
        <a:bodyPr/>
        <a:lstStyle/>
        <a:p>
          <a:endParaRPr lang="en-US"/>
        </a:p>
      </dgm:t>
    </dgm:pt>
    <dgm:pt modelId="{CA89216C-5630-467A-B5C1-0E8C1B04229F}" type="pres">
      <dgm:prSet presAssocID="{6A4761A1-D973-4F18-B205-4CE926560009}" presName="connectorText" presStyleLbl="sibTrans2D1" presStyleIdx="3" presStyleCnt="8"/>
      <dgm:spPr/>
      <dgm:t>
        <a:bodyPr/>
        <a:lstStyle/>
        <a:p>
          <a:endParaRPr lang="en-US"/>
        </a:p>
      </dgm:t>
    </dgm:pt>
    <dgm:pt modelId="{E3FEE004-7B44-4F7B-BD99-AA1A4FD2C172}" type="pres">
      <dgm:prSet presAssocID="{1BCFC7B1-7068-4D8C-829A-6C0A4EFCA5E5}" presName="node" presStyleLbl="node1" presStyleIdx="4" presStyleCnt="9">
        <dgm:presLayoutVars>
          <dgm:bulletEnabled val="1"/>
        </dgm:presLayoutVars>
      </dgm:prSet>
      <dgm:spPr/>
      <dgm:t>
        <a:bodyPr/>
        <a:lstStyle/>
        <a:p>
          <a:endParaRPr lang="en-US"/>
        </a:p>
      </dgm:t>
    </dgm:pt>
    <dgm:pt modelId="{A5924AB2-52C8-4FAC-B2F2-37A2EB6500A6}" type="pres">
      <dgm:prSet presAssocID="{095B64CB-0DAE-45D3-8A6E-50DB09120ACD}" presName="sibTrans" presStyleLbl="sibTrans2D1" presStyleIdx="4" presStyleCnt="8"/>
      <dgm:spPr/>
      <dgm:t>
        <a:bodyPr/>
        <a:lstStyle/>
        <a:p>
          <a:endParaRPr lang="en-US"/>
        </a:p>
      </dgm:t>
    </dgm:pt>
    <dgm:pt modelId="{A226B2D5-EE17-4FE8-9B73-C25472217011}" type="pres">
      <dgm:prSet presAssocID="{095B64CB-0DAE-45D3-8A6E-50DB09120ACD}" presName="connectorText" presStyleLbl="sibTrans2D1" presStyleIdx="4" presStyleCnt="8"/>
      <dgm:spPr/>
      <dgm:t>
        <a:bodyPr/>
        <a:lstStyle/>
        <a:p>
          <a:endParaRPr lang="en-US"/>
        </a:p>
      </dgm:t>
    </dgm:pt>
    <dgm:pt modelId="{5CAE1176-0384-4714-80E0-5110A5CB764D}" type="pres">
      <dgm:prSet presAssocID="{3D0A333B-D4C9-4CF2-B7AE-380711FE87E8}" presName="node" presStyleLbl="node1" presStyleIdx="5" presStyleCnt="9">
        <dgm:presLayoutVars>
          <dgm:bulletEnabled val="1"/>
        </dgm:presLayoutVars>
      </dgm:prSet>
      <dgm:spPr/>
      <dgm:t>
        <a:bodyPr/>
        <a:lstStyle/>
        <a:p>
          <a:endParaRPr lang="en-US"/>
        </a:p>
      </dgm:t>
    </dgm:pt>
    <dgm:pt modelId="{11EB5637-7D43-41CF-B7EE-FF3B5D7B714E}" type="pres">
      <dgm:prSet presAssocID="{D992A7D8-2AAA-4D92-8AAB-309DACBD8576}" presName="sibTrans" presStyleLbl="sibTrans2D1" presStyleIdx="5" presStyleCnt="8" custScaleX="94901" custScaleY="86542" custLinFactNeighborX="-83626"/>
      <dgm:spPr/>
      <dgm:t>
        <a:bodyPr/>
        <a:lstStyle/>
        <a:p>
          <a:endParaRPr lang="en-US"/>
        </a:p>
      </dgm:t>
    </dgm:pt>
    <dgm:pt modelId="{6C82509C-4442-492E-BD0B-B4860757F74F}" type="pres">
      <dgm:prSet presAssocID="{D992A7D8-2AAA-4D92-8AAB-309DACBD8576}" presName="connectorText" presStyleLbl="sibTrans2D1" presStyleIdx="5" presStyleCnt="8"/>
      <dgm:spPr/>
      <dgm:t>
        <a:bodyPr/>
        <a:lstStyle/>
        <a:p>
          <a:endParaRPr lang="en-US"/>
        </a:p>
      </dgm:t>
    </dgm:pt>
    <dgm:pt modelId="{0A8CE491-80E9-4F00-990F-376D6F4CC025}" type="pres">
      <dgm:prSet presAssocID="{D993A75B-1863-41E0-A8B2-EC398B24D62C}" presName="node" presStyleLbl="node1" presStyleIdx="6" presStyleCnt="9" custLinFactNeighborX="-335">
        <dgm:presLayoutVars>
          <dgm:bulletEnabled val="1"/>
        </dgm:presLayoutVars>
      </dgm:prSet>
      <dgm:spPr/>
      <dgm:t>
        <a:bodyPr/>
        <a:lstStyle/>
        <a:p>
          <a:endParaRPr lang="en-US"/>
        </a:p>
      </dgm:t>
    </dgm:pt>
    <dgm:pt modelId="{12A6F5C7-BEE1-4D23-A800-81C745AC37AC}" type="pres">
      <dgm:prSet presAssocID="{3852981A-E41A-4A89-A5D4-E649D93609FB}" presName="sibTrans" presStyleLbl="sibTrans2D1" presStyleIdx="6" presStyleCnt="8" custAng="1412596" custScaleX="281541" custLinFactY="-57176" custLinFactNeighborX="-53515" custLinFactNeighborY="-100000"/>
      <dgm:spPr/>
      <dgm:t>
        <a:bodyPr/>
        <a:lstStyle/>
        <a:p>
          <a:endParaRPr lang="en-US"/>
        </a:p>
      </dgm:t>
    </dgm:pt>
    <dgm:pt modelId="{D298A9E0-36FF-46A9-8F47-C6F544A83209}" type="pres">
      <dgm:prSet presAssocID="{3852981A-E41A-4A89-A5D4-E649D93609FB}" presName="connectorText" presStyleLbl="sibTrans2D1" presStyleIdx="6" presStyleCnt="8"/>
      <dgm:spPr/>
      <dgm:t>
        <a:bodyPr/>
        <a:lstStyle/>
        <a:p>
          <a:endParaRPr lang="en-US"/>
        </a:p>
      </dgm:t>
    </dgm:pt>
    <dgm:pt modelId="{806A5780-A9B0-4910-ABB2-948D476804F1}" type="pres">
      <dgm:prSet presAssocID="{3CEEC8D8-9D7E-4C40-B915-752AC55BED94}" presName="node" presStyleLbl="node1" presStyleIdx="7" presStyleCnt="9">
        <dgm:presLayoutVars>
          <dgm:bulletEnabled val="1"/>
        </dgm:presLayoutVars>
      </dgm:prSet>
      <dgm:spPr/>
      <dgm:t>
        <a:bodyPr/>
        <a:lstStyle/>
        <a:p>
          <a:endParaRPr lang="en-US"/>
        </a:p>
      </dgm:t>
    </dgm:pt>
    <dgm:pt modelId="{DE0BDF77-1089-4A8D-A351-3DE5ADEEBB77}" type="pres">
      <dgm:prSet presAssocID="{E92F4529-FC30-4670-8C81-915C1BAFA480}" presName="sibTrans" presStyleLbl="sibTrans2D1" presStyleIdx="7" presStyleCnt="8"/>
      <dgm:spPr/>
      <dgm:t>
        <a:bodyPr/>
        <a:lstStyle/>
        <a:p>
          <a:endParaRPr lang="en-US"/>
        </a:p>
      </dgm:t>
    </dgm:pt>
    <dgm:pt modelId="{097FCD7D-2768-405E-8F9F-5834BFB08225}" type="pres">
      <dgm:prSet presAssocID="{E92F4529-FC30-4670-8C81-915C1BAFA480}" presName="connectorText" presStyleLbl="sibTrans2D1" presStyleIdx="7" presStyleCnt="8"/>
      <dgm:spPr/>
      <dgm:t>
        <a:bodyPr/>
        <a:lstStyle/>
        <a:p>
          <a:endParaRPr lang="en-US"/>
        </a:p>
      </dgm:t>
    </dgm:pt>
    <dgm:pt modelId="{1492E4B9-31BD-49CC-BDA4-4AAF47B78CE7}" type="pres">
      <dgm:prSet presAssocID="{FD00FE58-274F-4781-A7B9-53610B3E6FDE}" presName="node" presStyleLbl="node1" presStyleIdx="8" presStyleCnt="9">
        <dgm:presLayoutVars>
          <dgm:bulletEnabled val="1"/>
        </dgm:presLayoutVars>
      </dgm:prSet>
      <dgm:spPr/>
      <dgm:t>
        <a:bodyPr/>
        <a:lstStyle/>
        <a:p>
          <a:endParaRPr lang="en-US"/>
        </a:p>
      </dgm:t>
    </dgm:pt>
  </dgm:ptLst>
  <dgm:cxnLst>
    <dgm:cxn modelId="{B65F7C68-06C4-4FB2-8285-C0D979215167}" type="presOf" srcId="{D4201F1C-5771-4EB6-9E75-0BD70A9EEC94}" destId="{D4C64B90-08C3-4B8F-BEF6-1C179C90C282}" srcOrd="0" destOrd="0" presId="urn:microsoft.com/office/officeart/2005/8/layout/process5"/>
    <dgm:cxn modelId="{7B2EDEFF-D176-4923-AFC4-59B4F0BB86A0}" type="presOf" srcId="{2E28EDDF-33B4-47F9-88A1-07BEFDE66DFE}" destId="{4D60E3A1-698C-4595-A6F7-BECE84906B69}" srcOrd="0" destOrd="0" presId="urn:microsoft.com/office/officeart/2005/8/layout/process5"/>
    <dgm:cxn modelId="{47A3679E-4F4C-476C-943E-37AA535C05EC}" type="presOf" srcId="{1BCFC7B1-7068-4D8C-829A-6C0A4EFCA5E5}" destId="{E3FEE004-7B44-4F7B-BD99-AA1A4FD2C172}" srcOrd="0" destOrd="0" presId="urn:microsoft.com/office/officeart/2005/8/layout/process5"/>
    <dgm:cxn modelId="{4431B180-915C-4248-82D7-EE4E05289EA7}" type="presOf" srcId="{3852981A-E41A-4A89-A5D4-E649D93609FB}" destId="{12A6F5C7-BEE1-4D23-A800-81C745AC37AC}" srcOrd="0" destOrd="0" presId="urn:microsoft.com/office/officeart/2005/8/layout/process5"/>
    <dgm:cxn modelId="{347DC760-8FED-4D89-9F1E-C9B42BF3D55F}" srcId="{D4201F1C-5771-4EB6-9E75-0BD70A9EEC94}" destId="{1BCFC7B1-7068-4D8C-829A-6C0A4EFCA5E5}" srcOrd="4" destOrd="0" parTransId="{6BEDD461-66CB-4DEA-81C7-B54A12E764F3}" sibTransId="{095B64CB-0DAE-45D3-8A6E-50DB09120ACD}"/>
    <dgm:cxn modelId="{5B3288A5-85AC-4265-801E-29717E4A29DF}" type="presOf" srcId="{84E80837-410B-4257-B3D8-479E5F9D4CC6}" destId="{07706D1C-BB8C-4A5F-AA96-1F87DE51C6FA}" srcOrd="0" destOrd="0" presId="urn:microsoft.com/office/officeart/2005/8/layout/process5"/>
    <dgm:cxn modelId="{EEDFE9B6-8D6C-40F8-A481-6810F88FB9CF}" type="presOf" srcId="{095B64CB-0DAE-45D3-8A6E-50DB09120ACD}" destId="{A226B2D5-EE17-4FE8-9B73-C25472217011}" srcOrd="1" destOrd="0" presId="urn:microsoft.com/office/officeart/2005/8/layout/process5"/>
    <dgm:cxn modelId="{580283F9-D929-4A03-B309-1CAA2F6708D1}" type="presOf" srcId="{6A4761A1-D973-4F18-B205-4CE926560009}" destId="{CA89216C-5630-467A-B5C1-0E8C1B04229F}" srcOrd="1" destOrd="0" presId="urn:microsoft.com/office/officeart/2005/8/layout/process5"/>
    <dgm:cxn modelId="{23F7ADF7-2FF3-48D7-9FD4-74EBA879A7D6}" type="presOf" srcId="{395D7734-6E75-4EE8-8885-DED2169BEB8A}" destId="{488F68CF-FCD0-4408-9E89-7C9DCCA83074}" srcOrd="0" destOrd="0" presId="urn:microsoft.com/office/officeart/2005/8/layout/process5"/>
    <dgm:cxn modelId="{DB302ED5-73B9-4A49-A816-44B1850A84A1}" srcId="{D4201F1C-5771-4EB6-9E75-0BD70A9EEC94}" destId="{FD00FE58-274F-4781-A7B9-53610B3E6FDE}" srcOrd="8" destOrd="0" parTransId="{37F41354-4A23-4F76-9DFD-7D56357EB862}" sibTransId="{2405DD37-ED78-4B3B-87BE-13DF452A2240}"/>
    <dgm:cxn modelId="{7EBFCD79-33B8-4CD8-91F1-D172EFD0DE3E}" type="presOf" srcId="{04C10F69-13EF-43B7-A737-C2070315D7BB}" destId="{15BD7472-1DE6-409F-95ED-1AE50C8DB767}" srcOrd="0" destOrd="0" presId="urn:microsoft.com/office/officeart/2005/8/layout/process5"/>
    <dgm:cxn modelId="{AA100069-ADAF-4627-94D7-81AF28DF69A3}" type="presOf" srcId="{3CEEC8D8-9D7E-4C40-B915-752AC55BED94}" destId="{806A5780-A9B0-4910-ABB2-948D476804F1}" srcOrd="0" destOrd="0" presId="urn:microsoft.com/office/officeart/2005/8/layout/process5"/>
    <dgm:cxn modelId="{DFB9D0C3-A978-4C70-AF23-942E9E5ED268}" srcId="{D4201F1C-5771-4EB6-9E75-0BD70A9EEC94}" destId="{53B24D07-D8D0-4E98-A715-79D31846B16E}" srcOrd="1" destOrd="0" parTransId="{BE02B11A-49E2-4E8F-842A-35DF9A6D4F17}" sibTransId="{2E28EDDF-33B4-47F9-88A1-07BEFDE66DFE}"/>
    <dgm:cxn modelId="{2DD239F0-E16F-4F71-855E-377C296849C5}" type="presOf" srcId="{3852981A-E41A-4A89-A5D4-E649D93609FB}" destId="{D298A9E0-36FF-46A9-8F47-C6F544A83209}" srcOrd="1" destOrd="0" presId="urn:microsoft.com/office/officeart/2005/8/layout/process5"/>
    <dgm:cxn modelId="{776A06D3-7CF0-4AC9-80CB-17484D488241}" srcId="{D4201F1C-5771-4EB6-9E75-0BD70A9EEC94}" destId="{3CEEC8D8-9D7E-4C40-B915-752AC55BED94}" srcOrd="7" destOrd="0" parTransId="{B738FFE9-68CB-45A6-9189-ADD145CA29BC}" sibTransId="{E92F4529-FC30-4670-8C81-915C1BAFA480}"/>
    <dgm:cxn modelId="{5B4547B2-0B61-4662-AA3F-3CB736C09FF9}" type="presOf" srcId="{D992A7D8-2AAA-4D92-8AAB-309DACBD8576}" destId="{6C82509C-4442-492E-BD0B-B4860757F74F}" srcOrd="1" destOrd="0" presId="urn:microsoft.com/office/officeart/2005/8/layout/process5"/>
    <dgm:cxn modelId="{C8E0BD9C-1EEE-478F-9948-7FB14DC40F2F}" type="presOf" srcId="{D992A7D8-2AAA-4D92-8AAB-309DACBD8576}" destId="{11EB5637-7D43-41CF-B7EE-FF3B5D7B714E}" srcOrd="0" destOrd="0" presId="urn:microsoft.com/office/officeart/2005/8/layout/process5"/>
    <dgm:cxn modelId="{5BCFB115-A050-4985-9E0A-0EE40B4AB932}" srcId="{D4201F1C-5771-4EB6-9E75-0BD70A9EEC94}" destId="{84E80837-410B-4257-B3D8-479E5F9D4CC6}" srcOrd="0" destOrd="0" parTransId="{FB6565A6-3921-451F-A9F7-8E88ABFD3D45}" sibTransId="{E33175EC-72CC-4BDA-A081-CD57FEE980F4}"/>
    <dgm:cxn modelId="{1EE08BE6-27F2-4A04-99B0-6A016F897EE5}" type="presOf" srcId="{E92F4529-FC30-4670-8C81-915C1BAFA480}" destId="{097FCD7D-2768-405E-8F9F-5834BFB08225}" srcOrd="1" destOrd="0" presId="urn:microsoft.com/office/officeart/2005/8/layout/process5"/>
    <dgm:cxn modelId="{8A2B6F47-D7E9-440F-997F-672A0B94908D}" type="presOf" srcId="{3D0A333B-D4C9-4CF2-B7AE-380711FE87E8}" destId="{5CAE1176-0384-4714-80E0-5110A5CB764D}" srcOrd="0" destOrd="0" presId="urn:microsoft.com/office/officeart/2005/8/layout/process5"/>
    <dgm:cxn modelId="{C37B5E2C-3B16-4BC5-8FE6-39C50E19D0AB}" type="presOf" srcId="{D993A75B-1863-41E0-A8B2-EC398B24D62C}" destId="{0A8CE491-80E9-4F00-990F-376D6F4CC025}" srcOrd="0" destOrd="0" presId="urn:microsoft.com/office/officeart/2005/8/layout/process5"/>
    <dgm:cxn modelId="{3B4E7BA8-362D-4841-88B7-D4FCEA8CD868}" type="presOf" srcId="{53B24D07-D8D0-4E98-A715-79D31846B16E}" destId="{17B4CD8D-DFA6-4623-BDDD-4CB971616282}" srcOrd="0" destOrd="0" presId="urn:microsoft.com/office/officeart/2005/8/layout/process5"/>
    <dgm:cxn modelId="{07D7D389-598C-4CF1-9513-A92C5D7BB5B1}" srcId="{D4201F1C-5771-4EB6-9E75-0BD70A9EEC94}" destId="{3D0A333B-D4C9-4CF2-B7AE-380711FE87E8}" srcOrd="5" destOrd="0" parTransId="{0B89463F-A128-4BF3-A17A-94DB48F77222}" sibTransId="{D992A7D8-2AAA-4D92-8AAB-309DACBD8576}"/>
    <dgm:cxn modelId="{DD3384F7-53E0-444F-A048-2C924C81DE28}" type="presOf" srcId="{E33175EC-72CC-4BDA-A081-CD57FEE980F4}" destId="{C99DD305-EE73-4402-95E9-47AE59ECD50D}" srcOrd="1" destOrd="0" presId="urn:microsoft.com/office/officeart/2005/8/layout/process5"/>
    <dgm:cxn modelId="{87A5AC1B-3855-4D41-86FC-FB1183179D53}" srcId="{D4201F1C-5771-4EB6-9E75-0BD70A9EEC94}" destId="{D993A75B-1863-41E0-A8B2-EC398B24D62C}" srcOrd="6" destOrd="0" parTransId="{47739893-B315-409D-AF25-EECDA7AC5220}" sibTransId="{3852981A-E41A-4A89-A5D4-E649D93609FB}"/>
    <dgm:cxn modelId="{BAE516EF-10F4-453E-87FA-278D813E8F7B}" type="presOf" srcId="{E33175EC-72CC-4BDA-A081-CD57FEE980F4}" destId="{2D90CB4D-56D6-44BB-8D48-84F321B6125F}" srcOrd="0" destOrd="0" presId="urn:microsoft.com/office/officeart/2005/8/layout/process5"/>
    <dgm:cxn modelId="{36A11C49-AA49-4A2C-8124-53BDBBC04A0C}" type="presOf" srcId="{095B64CB-0DAE-45D3-8A6E-50DB09120ACD}" destId="{A5924AB2-52C8-4FAC-B2F2-37A2EB6500A6}" srcOrd="0" destOrd="0" presId="urn:microsoft.com/office/officeart/2005/8/layout/process5"/>
    <dgm:cxn modelId="{E967CCBC-EE53-4E64-B9C7-96538561693E}" type="presOf" srcId="{FD00FE58-274F-4781-A7B9-53610B3E6FDE}" destId="{1492E4B9-31BD-49CC-BDA4-4AAF47B78CE7}" srcOrd="0" destOrd="0" presId="urn:microsoft.com/office/officeart/2005/8/layout/process5"/>
    <dgm:cxn modelId="{F6941C1F-FF75-4802-A151-C91E09954866}" srcId="{D4201F1C-5771-4EB6-9E75-0BD70A9EEC94}" destId="{395D7734-6E75-4EE8-8885-DED2169BEB8A}" srcOrd="3" destOrd="0" parTransId="{AE44C4EF-F9CF-4526-9048-C1BB38395C8F}" sibTransId="{6A4761A1-D973-4F18-B205-4CE926560009}"/>
    <dgm:cxn modelId="{981116DF-0996-4C61-97FF-3879948A9B93}" srcId="{D4201F1C-5771-4EB6-9E75-0BD70A9EEC94}" destId="{B93AD115-2B50-4954-BA8F-46ED87C51039}" srcOrd="2" destOrd="0" parTransId="{151DD0EB-3CB0-45D9-A925-5303943B2DDD}" sibTransId="{04C10F69-13EF-43B7-A737-C2070315D7BB}"/>
    <dgm:cxn modelId="{8B4A807C-4B4B-48FF-906E-F9AE546C5074}" type="presOf" srcId="{B93AD115-2B50-4954-BA8F-46ED87C51039}" destId="{2A40E3AF-463A-46DE-B60E-4C99B239106E}" srcOrd="0" destOrd="0" presId="urn:microsoft.com/office/officeart/2005/8/layout/process5"/>
    <dgm:cxn modelId="{FAD56D34-1CB1-4A0C-B01A-19691DCEEC4B}" type="presOf" srcId="{04C10F69-13EF-43B7-A737-C2070315D7BB}" destId="{AC629F16-3F9A-4F72-A5A4-620DF87F3189}" srcOrd="1" destOrd="0" presId="urn:microsoft.com/office/officeart/2005/8/layout/process5"/>
    <dgm:cxn modelId="{A99A7E92-CD0A-4FEC-8E13-BC71C8B8B7F9}" type="presOf" srcId="{6A4761A1-D973-4F18-B205-4CE926560009}" destId="{918CFBB9-A540-4DA5-A2FA-9935D2090098}" srcOrd="0" destOrd="0" presId="urn:microsoft.com/office/officeart/2005/8/layout/process5"/>
    <dgm:cxn modelId="{790CC6E7-8DCF-4614-A799-A9D4104062B5}" type="presOf" srcId="{E92F4529-FC30-4670-8C81-915C1BAFA480}" destId="{DE0BDF77-1089-4A8D-A351-3DE5ADEEBB77}" srcOrd="0" destOrd="0" presId="urn:microsoft.com/office/officeart/2005/8/layout/process5"/>
    <dgm:cxn modelId="{70B8E197-3BCD-41F2-9249-ADA07C8DB0C9}" type="presOf" srcId="{2E28EDDF-33B4-47F9-88A1-07BEFDE66DFE}" destId="{6F88EE8D-0B9F-4062-951C-D6198D9ED6EC}" srcOrd="1" destOrd="0" presId="urn:microsoft.com/office/officeart/2005/8/layout/process5"/>
    <dgm:cxn modelId="{1073E15E-3EF1-433C-AA73-1B1E93538644}" type="presParOf" srcId="{D4C64B90-08C3-4B8F-BEF6-1C179C90C282}" destId="{07706D1C-BB8C-4A5F-AA96-1F87DE51C6FA}" srcOrd="0" destOrd="0" presId="urn:microsoft.com/office/officeart/2005/8/layout/process5"/>
    <dgm:cxn modelId="{A8CCCFFB-2A99-40F2-A141-4FD86F6E873F}" type="presParOf" srcId="{D4C64B90-08C3-4B8F-BEF6-1C179C90C282}" destId="{2D90CB4D-56D6-44BB-8D48-84F321B6125F}" srcOrd="1" destOrd="0" presId="urn:microsoft.com/office/officeart/2005/8/layout/process5"/>
    <dgm:cxn modelId="{8BCBDE9D-7702-4424-8DF7-1FEDA03D1562}" type="presParOf" srcId="{2D90CB4D-56D6-44BB-8D48-84F321B6125F}" destId="{C99DD305-EE73-4402-95E9-47AE59ECD50D}" srcOrd="0" destOrd="0" presId="urn:microsoft.com/office/officeart/2005/8/layout/process5"/>
    <dgm:cxn modelId="{DBBE0854-4111-4186-8E7E-E706C3FC070D}" type="presParOf" srcId="{D4C64B90-08C3-4B8F-BEF6-1C179C90C282}" destId="{17B4CD8D-DFA6-4623-BDDD-4CB971616282}" srcOrd="2" destOrd="0" presId="urn:microsoft.com/office/officeart/2005/8/layout/process5"/>
    <dgm:cxn modelId="{C28F1135-2646-43B7-A5C9-64AA88AE736C}" type="presParOf" srcId="{D4C64B90-08C3-4B8F-BEF6-1C179C90C282}" destId="{4D60E3A1-698C-4595-A6F7-BECE84906B69}" srcOrd="3" destOrd="0" presId="urn:microsoft.com/office/officeart/2005/8/layout/process5"/>
    <dgm:cxn modelId="{E312B018-03E5-4236-A08E-9B51E1728A06}" type="presParOf" srcId="{4D60E3A1-698C-4595-A6F7-BECE84906B69}" destId="{6F88EE8D-0B9F-4062-951C-D6198D9ED6EC}" srcOrd="0" destOrd="0" presId="urn:microsoft.com/office/officeart/2005/8/layout/process5"/>
    <dgm:cxn modelId="{E800FC85-3D8F-4E97-B13E-5F72B2AD849C}" type="presParOf" srcId="{D4C64B90-08C3-4B8F-BEF6-1C179C90C282}" destId="{2A40E3AF-463A-46DE-B60E-4C99B239106E}" srcOrd="4" destOrd="0" presId="urn:microsoft.com/office/officeart/2005/8/layout/process5"/>
    <dgm:cxn modelId="{8A3C3704-6CA2-4305-ABD5-4BC94BF08082}" type="presParOf" srcId="{D4C64B90-08C3-4B8F-BEF6-1C179C90C282}" destId="{15BD7472-1DE6-409F-95ED-1AE50C8DB767}" srcOrd="5" destOrd="0" presId="urn:microsoft.com/office/officeart/2005/8/layout/process5"/>
    <dgm:cxn modelId="{F4AF2ACB-563B-42CD-A587-C1062A40DE12}" type="presParOf" srcId="{15BD7472-1DE6-409F-95ED-1AE50C8DB767}" destId="{AC629F16-3F9A-4F72-A5A4-620DF87F3189}" srcOrd="0" destOrd="0" presId="urn:microsoft.com/office/officeart/2005/8/layout/process5"/>
    <dgm:cxn modelId="{BB5B690B-AABE-403E-A827-5DF61828213D}" type="presParOf" srcId="{D4C64B90-08C3-4B8F-BEF6-1C179C90C282}" destId="{488F68CF-FCD0-4408-9E89-7C9DCCA83074}" srcOrd="6" destOrd="0" presId="urn:microsoft.com/office/officeart/2005/8/layout/process5"/>
    <dgm:cxn modelId="{EFC2A089-7D06-4BC7-B76B-DA621EBCCB1A}" type="presParOf" srcId="{D4C64B90-08C3-4B8F-BEF6-1C179C90C282}" destId="{918CFBB9-A540-4DA5-A2FA-9935D2090098}" srcOrd="7" destOrd="0" presId="urn:microsoft.com/office/officeart/2005/8/layout/process5"/>
    <dgm:cxn modelId="{2C29130A-174F-46A9-964A-64A8C8809D88}" type="presParOf" srcId="{918CFBB9-A540-4DA5-A2FA-9935D2090098}" destId="{CA89216C-5630-467A-B5C1-0E8C1B04229F}" srcOrd="0" destOrd="0" presId="urn:microsoft.com/office/officeart/2005/8/layout/process5"/>
    <dgm:cxn modelId="{A1388F08-B89B-45F8-B8DD-6AF27D441AC9}" type="presParOf" srcId="{D4C64B90-08C3-4B8F-BEF6-1C179C90C282}" destId="{E3FEE004-7B44-4F7B-BD99-AA1A4FD2C172}" srcOrd="8" destOrd="0" presId="urn:microsoft.com/office/officeart/2005/8/layout/process5"/>
    <dgm:cxn modelId="{20BC4A35-8622-45DA-9560-D224C3A9ADE5}" type="presParOf" srcId="{D4C64B90-08C3-4B8F-BEF6-1C179C90C282}" destId="{A5924AB2-52C8-4FAC-B2F2-37A2EB6500A6}" srcOrd="9" destOrd="0" presId="urn:microsoft.com/office/officeart/2005/8/layout/process5"/>
    <dgm:cxn modelId="{376F885A-F4CB-4E39-A261-F1A8DB917257}" type="presParOf" srcId="{A5924AB2-52C8-4FAC-B2F2-37A2EB6500A6}" destId="{A226B2D5-EE17-4FE8-9B73-C25472217011}" srcOrd="0" destOrd="0" presId="urn:microsoft.com/office/officeart/2005/8/layout/process5"/>
    <dgm:cxn modelId="{912D6DBD-6701-4F15-A1E2-BF6DDD22EDFD}" type="presParOf" srcId="{D4C64B90-08C3-4B8F-BEF6-1C179C90C282}" destId="{5CAE1176-0384-4714-80E0-5110A5CB764D}" srcOrd="10" destOrd="0" presId="urn:microsoft.com/office/officeart/2005/8/layout/process5"/>
    <dgm:cxn modelId="{888AA21D-8BB5-428D-93B1-B32039FFF468}" type="presParOf" srcId="{D4C64B90-08C3-4B8F-BEF6-1C179C90C282}" destId="{11EB5637-7D43-41CF-B7EE-FF3B5D7B714E}" srcOrd="11" destOrd="0" presId="urn:microsoft.com/office/officeart/2005/8/layout/process5"/>
    <dgm:cxn modelId="{083B3BC0-FFC9-4D7F-B941-CFF08895D773}" type="presParOf" srcId="{11EB5637-7D43-41CF-B7EE-FF3B5D7B714E}" destId="{6C82509C-4442-492E-BD0B-B4860757F74F}" srcOrd="0" destOrd="0" presId="urn:microsoft.com/office/officeart/2005/8/layout/process5"/>
    <dgm:cxn modelId="{4D6684E2-F931-493C-A4B0-F1DA19AD99B0}" type="presParOf" srcId="{D4C64B90-08C3-4B8F-BEF6-1C179C90C282}" destId="{0A8CE491-80E9-4F00-990F-376D6F4CC025}" srcOrd="12" destOrd="0" presId="urn:microsoft.com/office/officeart/2005/8/layout/process5"/>
    <dgm:cxn modelId="{59F10112-46CD-4014-B4F3-E0470E12E250}" type="presParOf" srcId="{D4C64B90-08C3-4B8F-BEF6-1C179C90C282}" destId="{12A6F5C7-BEE1-4D23-A800-81C745AC37AC}" srcOrd="13" destOrd="0" presId="urn:microsoft.com/office/officeart/2005/8/layout/process5"/>
    <dgm:cxn modelId="{63DE8195-2EBA-46D0-96E3-A0E0ED38F304}" type="presParOf" srcId="{12A6F5C7-BEE1-4D23-A800-81C745AC37AC}" destId="{D298A9E0-36FF-46A9-8F47-C6F544A83209}" srcOrd="0" destOrd="0" presId="urn:microsoft.com/office/officeart/2005/8/layout/process5"/>
    <dgm:cxn modelId="{F453F152-7BA4-4BE2-8605-62D8F3F32CEF}" type="presParOf" srcId="{D4C64B90-08C3-4B8F-BEF6-1C179C90C282}" destId="{806A5780-A9B0-4910-ABB2-948D476804F1}" srcOrd="14" destOrd="0" presId="urn:microsoft.com/office/officeart/2005/8/layout/process5"/>
    <dgm:cxn modelId="{0EF67ABD-A609-4364-B38C-C734528A0C03}" type="presParOf" srcId="{D4C64B90-08C3-4B8F-BEF6-1C179C90C282}" destId="{DE0BDF77-1089-4A8D-A351-3DE5ADEEBB77}" srcOrd="15" destOrd="0" presId="urn:microsoft.com/office/officeart/2005/8/layout/process5"/>
    <dgm:cxn modelId="{29A8CD62-1E3D-431F-9DEB-C6ADC787BF0A}" type="presParOf" srcId="{DE0BDF77-1089-4A8D-A351-3DE5ADEEBB77}" destId="{097FCD7D-2768-405E-8F9F-5834BFB08225}" srcOrd="0" destOrd="0" presId="urn:microsoft.com/office/officeart/2005/8/layout/process5"/>
    <dgm:cxn modelId="{F4011173-C9E2-445A-A0C1-F05FD8DF3CD1}" type="presParOf" srcId="{D4C64B90-08C3-4B8F-BEF6-1C179C90C282}" destId="{1492E4B9-31BD-49CC-BDA4-4AAF47B78CE7}"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01F1C-5771-4EB6-9E75-0BD70A9EEC94}"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4E80837-410B-4257-B3D8-479E5F9D4CC6}">
      <dgm:prSet phldrT="[Text]" custT="1"/>
      <dgm:spPr>
        <a:xfrm>
          <a:off x="7952" y="150120"/>
          <a:ext cx="2376897" cy="142613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Select </a:t>
          </a:r>
          <a:r>
            <a:rPr lang="en-US" sz="1300" b="1" dirty="0">
              <a:solidFill>
                <a:sysClr val="window" lastClr="FFFFFF"/>
              </a:solidFill>
              <a:latin typeface="Calibri"/>
              <a:ea typeface="+mn-ea"/>
              <a:cs typeface="+mn-cs"/>
            </a:rPr>
            <a:t>Management Goal(s)</a:t>
          </a:r>
        </a:p>
      </dgm:t>
    </dgm:pt>
    <dgm:pt modelId="{FB6565A6-3921-451F-A9F7-8E88ABFD3D45}" type="parTrans" cxnId="{5BCFB115-A050-4985-9E0A-0EE40B4AB932}">
      <dgm:prSet/>
      <dgm:spPr/>
      <dgm:t>
        <a:bodyPr/>
        <a:lstStyle/>
        <a:p>
          <a:endParaRPr lang="en-US"/>
        </a:p>
      </dgm:t>
    </dgm:pt>
    <dgm:pt modelId="{E33175EC-72CC-4BDA-A081-CD57FEE980F4}" type="sibTrans" cxnId="{5BCFB115-A050-4985-9E0A-0EE40B4AB932}">
      <dgm:prSet/>
      <dgm:spPr>
        <a:xfrm>
          <a:off x="2594016" y="568454"/>
          <a:ext cx="503902"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53B24D07-D8D0-4E98-A715-79D31846B16E}">
      <dgm:prSet phldrT="[Text]" custT="1"/>
      <dgm:spPr>
        <a:xfrm>
          <a:off x="3335608" y="150120"/>
          <a:ext cx="2376897" cy="142613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Refine </a:t>
          </a:r>
          <a:r>
            <a:rPr lang="en-US" sz="1300" b="1" dirty="0">
              <a:solidFill>
                <a:sysClr val="window" lastClr="FFFFFF"/>
              </a:solidFill>
              <a:latin typeface="Calibri"/>
              <a:ea typeface="+mn-ea"/>
              <a:cs typeface="+mn-cs"/>
            </a:rPr>
            <a:t>Management Goal(s)</a:t>
          </a:r>
        </a:p>
        <a:p>
          <a:r>
            <a:rPr lang="en-US" sz="1100" dirty="0">
              <a:solidFill>
                <a:sysClr val="window" lastClr="FFFFFF"/>
              </a:solidFill>
              <a:latin typeface="Calibri"/>
              <a:ea typeface="+mn-ea"/>
              <a:cs typeface="+mn-cs"/>
            </a:rPr>
            <a:t>* Narrative </a:t>
          </a:r>
          <a:r>
            <a:rPr lang="en-US" sz="1100" dirty="0" smtClean="0">
              <a:solidFill>
                <a:sysClr val="window" lastClr="FFFFFF"/>
              </a:solidFill>
              <a:latin typeface="Calibri"/>
              <a:ea typeface="+mn-ea"/>
              <a:cs typeface="+mn-cs"/>
            </a:rPr>
            <a:t> statement </a:t>
          </a:r>
          <a:r>
            <a:rPr lang="en-US" sz="1100" dirty="0">
              <a:solidFill>
                <a:sysClr val="window" lastClr="FFFFFF"/>
              </a:solidFill>
              <a:latin typeface="Calibri"/>
              <a:ea typeface="+mn-ea"/>
              <a:cs typeface="+mn-cs"/>
            </a:rPr>
            <a:t>reflective of protecting designated use(s)</a:t>
          </a:r>
        </a:p>
      </dgm:t>
    </dgm:pt>
    <dgm:pt modelId="{BE02B11A-49E2-4E8F-842A-35DF9A6D4F17}" type="parTrans" cxnId="{DFB9D0C3-A978-4C70-AF23-942E9E5ED268}">
      <dgm:prSet/>
      <dgm:spPr/>
      <dgm:t>
        <a:bodyPr/>
        <a:lstStyle/>
        <a:p>
          <a:endParaRPr lang="en-US"/>
        </a:p>
      </dgm:t>
    </dgm:pt>
    <dgm:pt modelId="{2E28EDDF-33B4-47F9-88A1-07BEFDE66DFE}" type="sibTrans" cxnId="{DFB9D0C3-A978-4C70-AF23-942E9E5ED268}">
      <dgm:prSet/>
      <dgm:spPr>
        <a:xfrm>
          <a:off x="5921673" y="568454"/>
          <a:ext cx="503902"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B93AD115-2B50-4954-BA8F-46ED87C51039}">
      <dgm:prSet phldrT="[Text]" custT="1"/>
      <dgm:spPr>
        <a:xfrm>
          <a:off x="6663265" y="150120"/>
          <a:ext cx="2376897" cy="1426138"/>
        </a:xfrm>
        <a:solidFill>
          <a:schemeClr val="accent6"/>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Evaluate </a:t>
          </a:r>
          <a:r>
            <a:rPr lang="en-US" sz="1300" b="1" dirty="0">
              <a:solidFill>
                <a:sysClr val="window" lastClr="FFFFFF"/>
              </a:solidFill>
              <a:latin typeface="Calibri"/>
              <a:ea typeface="+mn-ea"/>
              <a:cs typeface="+mn-cs"/>
            </a:rPr>
            <a:t>Potential Criteria</a:t>
          </a:r>
        </a:p>
        <a:p>
          <a:r>
            <a:rPr lang="en-US" sz="1100" dirty="0">
              <a:solidFill>
                <a:sysClr val="window" lastClr="FFFFFF"/>
              </a:solidFill>
              <a:latin typeface="Calibri"/>
              <a:ea typeface="+mn-ea"/>
              <a:cs typeface="+mn-cs"/>
            </a:rPr>
            <a:t>* Come up with way(s) to protect the use (numeric, narrative, both) - measurable &amp; most </a:t>
          </a:r>
          <a:r>
            <a:rPr lang="en-US" sz="1100" dirty="0" smtClean="0">
              <a:solidFill>
                <a:sysClr val="window" lastClr="FFFFFF"/>
              </a:solidFill>
              <a:latin typeface="Calibri"/>
              <a:ea typeface="+mn-ea"/>
              <a:cs typeface="+mn-cs"/>
            </a:rPr>
            <a:t>sensitive</a:t>
          </a:r>
        </a:p>
        <a:p>
          <a:r>
            <a:rPr lang="en-US" sz="1100" dirty="0" smtClean="0">
              <a:solidFill>
                <a:sysClr val="window" lastClr="FFFFFF"/>
              </a:solidFill>
              <a:latin typeface="Calibri"/>
              <a:ea typeface="+mn-ea"/>
              <a:cs typeface="+mn-cs"/>
            </a:rPr>
            <a:t>* Generate recommended indicator list</a:t>
          </a:r>
        </a:p>
        <a:p>
          <a:r>
            <a:rPr lang="en-US" sz="1100" dirty="0" smtClean="0">
              <a:solidFill>
                <a:sysClr val="window" lastClr="FFFFFF"/>
              </a:solidFill>
              <a:latin typeface="Calibri"/>
              <a:ea typeface="+mn-ea"/>
              <a:cs typeface="+mn-cs"/>
            </a:rPr>
            <a:t>* Data gap analysis</a:t>
          </a:r>
          <a:endParaRPr lang="en-US" sz="1100" dirty="0">
            <a:solidFill>
              <a:sysClr val="window" lastClr="FFFFFF"/>
            </a:solidFill>
            <a:latin typeface="Calibri"/>
            <a:ea typeface="+mn-ea"/>
            <a:cs typeface="+mn-cs"/>
          </a:endParaRPr>
        </a:p>
      </dgm:t>
    </dgm:pt>
    <dgm:pt modelId="{151DD0EB-3CB0-45D9-A925-5303943B2DDD}" type="parTrans" cxnId="{981116DF-0996-4C61-97FF-3879948A9B93}">
      <dgm:prSet/>
      <dgm:spPr/>
      <dgm:t>
        <a:bodyPr/>
        <a:lstStyle/>
        <a:p>
          <a:endParaRPr lang="en-US"/>
        </a:p>
      </dgm:t>
    </dgm:pt>
    <dgm:pt modelId="{04C10F69-13EF-43B7-A737-C2070315D7BB}" type="sibTrans" cxnId="{981116DF-0996-4C61-97FF-3879948A9B93}">
      <dgm:prSet/>
      <dgm:spPr>
        <a:xfrm rot="5400000">
          <a:off x="7599762" y="1742642"/>
          <a:ext cx="503902"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395D7734-6E75-4EE8-8885-DED2169BEB8A}">
      <dgm:prSet phldrT="[Text]" custT="1"/>
      <dgm:spPr>
        <a:xfrm>
          <a:off x="6663265" y="2527018"/>
          <a:ext cx="2376897" cy="1426138"/>
        </a:xfrm>
        <a:solidFill>
          <a:schemeClr val="accent6"/>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Develop </a:t>
          </a:r>
          <a:r>
            <a:rPr lang="en-US" sz="1300" b="1" dirty="0">
              <a:solidFill>
                <a:sysClr val="window" lastClr="FFFFFF"/>
              </a:solidFill>
              <a:latin typeface="Calibri"/>
              <a:ea typeface="+mn-ea"/>
              <a:cs typeface="+mn-cs"/>
            </a:rPr>
            <a:t>Conceptual Model</a:t>
          </a:r>
        </a:p>
        <a:p>
          <a:r>
            <a:rPr lang="en-US" sz="1100" dirty="0">
              <a:solidFill>
                <a:sysClr val="window" lastClr="FFFFFF"/>
              </a:solidFill>
              <a:latin typeface="Calibri"/>
              <a:ea typeface="+mn-ea"/>
              <a:cs typeface="+mn-cs"/>
            </a:rPr>
            <a:t>* Shows relationship between nutrients and criteria - EX: algal blooms, organic carbon, dissolved oxygen, chlorophyll a, etc.</a:t>
          </a:r>
        </a:p>
      </dgm:t>
    </dgm:pt>
    <dgm:pt modelId="{AE44C4EF-F9CF-4526-9048-C1BB38395C8F}" type="parTrans" cxnId="{F6941C1F-FF75-4802-A151-C91E09954866}">
      <dgm:prSet/>
      <dgm:spPr/>
      <dgm:t>
        <a:bodyPr/>
        <a:lstStyle/>
        <a:p>
          <a:endParaRPr lang="en-US"/>
        </a:p>
      </dgm:t>
    </dgm:pt>
    <dgm:pt modelId="{6A4761A1-D973-4F18-B205-4CE926560009}" type="sibTrans" cxnId="{F6941C1F-FF75-4802-A151-C91E09954866}">
      <dgm:prSet/>
      <dgm:spPr>
        <a:xfrm rot="10800000">
          <a:off x="5950195" y="2945352"/>
          <a:ext cx="503902"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1BCFC7B1-7068-4D8C-829A-6C0A4EFCA5E5}">
      <dgm:prSet phldrT="[Text]" custT="1"/>
      <dgm:spPr>
        <a:xfrm>
          <a:off x="3335608" y="2527018"/>
          <a:ext cx="2376897" cy="1426138"/>
        </a:xfrm>
        <a:solidFill>
          <a:schemeClr val="accent6"/>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Analysis/Approach</a:t>
          </a:r>
          <a:endParaRPr lang="en-US" sz="1300" b="1" dirty="0">
            <a:solidFill>
              <a:sysClr val="window" lastClr="FFFFFF"/>
            </a:solidFill>
            <a:latin typeface="Calibri"/>
            <a:ea typeface="+mn-ea"/>
            <a:cs typeface="+mn-cs"/>
          </a:endParaRPr>
        </a:p>
        <a:p>
          <a:r>
            <a:rPr lang="en-US" sz="1100" dirty="0">
              <a:solidFill>
                <a:sysClr val="window" lastClr="FFFFFF"/>
              </a:solidFill>
              <a:latin typeface="Calibri"/>
              <a:ea typeface="+mn-ea"/>
              <a:cs typeface="+mn-cs"/>
            </a:rPr>
            <a:t>* Select approach to derive criteria: reference conditions, stressor-response, mechanistic model, other...reflective of protecting designated use(s)</a:t>
          </a:r>
        </a:p>
        <a:p>
          <a:r>
            <a:rPr lang="en-US" sz="1100" dirty="0">
              <a:solidFill>
                <a:sysClr val="window" lastClr="FFFFFF"/>
              </a:solidFill>
              <a:latin typeface="Calibri"/>
              <a:ea typeface="+mn-ea"/>
              <a:cs typeface="+mn-cs"/>
            </a:rPr>
            <a:t>* </a:t>
          </a:r>
          <a:r>
            <a:rPr lang="en-US" sz="1100" dirty="0" smtClean="0">
              <a:solidFill>
                <a:sysClr val="window" lastClr="FFFFFF"/>
              </a:solidFill>
              <a:latin typeface="Calibri"/>
              <a:ea typeface="+mn-ea"/>
              <a:cs typeface="+mn-cs"/>
            </a:rPr>
            <a:t>Fulfill any </a:t>
          </a:r>
          <a:r>
            <a:rPr lang="en-US" sz="1100" dirty="0">
              <a:solidFill>
                <a:sysClr val="window" lastClr="FFFFFF"/>
              </a:solidFill>
              <a:latin typeface="Calibri"/>
              <a:ea typeface="+mn-ea"/>
              <a:cs typeface="+mn-cs"/>
            </a:rPr>
            <a:t>data/research needs</a:t>
          </a:r>
        </a:p>
      </dgm:t>
    </dgm:pt>
    <dgm:pt modelId="{6BEDD461-66CB-4DEA-81C7-B54A12E764F3}" type="parTrans" cxnId="{347DC760-8FED-4D89-9F1E-C9B42BF3D55F}">
      <dgm:prSet/>
      <dgm:spPr/>
      <dgm:t>
        <a:bodyPr/>
        <a:lstStyle/>
        <a:p>
          <a:endParaRPr lang="en-US"/>
        </a:p>
      </dgm:t>
    </dgm:pt>
    <dgm:pt modelId="{095B64CB-0DAE-45D3-8A6E-50DB09120ACD}" type="sibTrans" cxnId="{347DC760-8FED-4D89-9F1E-C9B42BF3D55F}">
      <dgm:prSet/>
      <dgm:spPr>
        <a:xfrm rot="10800000">
          <a:off x="2622539" y="2945352"/>
          <a:ext cx="503902"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3D0A333B-D4C9-4CF2-B7AE-380711FE87E8}">
      <dgm:prSet phldrT="[Text]" custT="1"/>
      <dgm:spPr>
        <a:xfrm>
          <a:off x="7952" y="2527018"/>
          <a:ext cx="2376897" cy="1426138"/>
        </a:xfrm>
        <a:solidFill>
          <a:schemeClr val="accent6"/>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Develop </a:t>
          </a:r>
          <a:r>
            <a:rPr lang="en-US" sz="1300" b="1" dirty="0">
              <a:solidFill>
                <a:sysClr val="window" lastClr="FFFFFF"/>
              </a:solidFill>
              <a:latin typeface="Calibri"/>
              <a:ea typeface="+mn-ea"/>
              <a:cs typeface="+mn-cs"/>
            </a:rPr>
            <a:t>Estimates for </a:t>
          </a:r>
          <a:r>
            <a:rPr lang="en-US" sz="1300" b="1" dirty="0" smtClean="0">
              <a:solidFill>
                <a:sysClr val="window" lastClr="FFFFFF"/>
              </a:solidFill>
              <a:latin typeface="Calibri"/>
              <a:ea typeface="+mn-ea"/>
              <a:cs typeface="+mn-cs"/>
            </a:rPr>
            <a:t>Criteria &amp; Assessment Protocols</a:t>
          </a:r>
          <a:endParaRPr lang="en-US" sz="1300" b="1" dirty="0">
            <a:solidFill>
              <a:sysClr val="window" lastClr="FFFFFF"/>
            </a:solidFill>
            <a:latin typeface="Calibri"/>
            <a:ea typeface="+mn-ea"/>
            <a:cs typeface="+mn-cs"/>
          </a:endParaRPr>
        </a:p>
      </dgm:t>
    </dgm:pt>
    <dgm:pt modelId="{0B89463F-A128-4BF3-A17A-94DB48F77222}" type="parTrans" cxnId="{07D7D389-598C-4CF1-9513-A92C5D7BB5B1}">
      <dgm:prSet/>
      <dgm:spPr/>
      <dgm:t>
        <a:bodyPr/>
        <a:lstStyle/>
        <a:p>
          <a:endParaRPr lang="en-US"/>
        </a:p>
      </dgm:t>
    </dgm:pt>
    <dgm:pt modelId="{D992A7D8-2AAA-4D92-8AAB-309DACBD8576}" type="sibTrans" cxnId="{07D7D389-598C-4CF1-9513-A92C5D7BB5B1}">
      <dgm:prSet/>
      <dgm:spPr>
        <a:xfrm rot="5411502">
          <a:off x="531971" y="4159205"/>
          <a:ext cx="478210" cy="510139"/>
        </a:xfrm>
        <a:solidFill>
          <a:srgbClr val="4F81BD"/>
        </a:solidFill>
        <a:ln w="31750">
          <a:solidFill>
            <a:srgbClr val="4F81BD">
              <a:lumMod val="75000"/>
            </a:srgbClr>
          </a:solidFill>
        </a:ln>
        <a:effectLst/>
      </dgm:spPr>
      <dgm:t>
        <a:bodyPr/>
        <a:lstStyle/>
        <a:p>
          <a:endParaRPr lang="en-US">
            <a:solidFill>
              <a:sysClr val="window" lastClr="FFFFFF"/>
            </a:solidFill>
            <a:latin typeface="Calibri"/>
            <a:ea typeface="+mn-ea"/>
            <a:cs typeface="+mn-cs"/>
          </a:endParaRPr>
        </a:p>
      </dgm:t>
    </dgm:pt>
    <dgm:pt modelId="{D993A75B-1863-41E0-A8B2-EC398B24D62C}">
      <dgm:prSet phldrT="[Text]" custT="1"/>
      <dgm:spPr>
        <a:xfrm>
          <a:off x="0" y="4903915"/>
          <a:ext cx="2376897" cy="1426138"/>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Evaluate Feasibility </a:t>
          </a:r>
          <a:r>
            <a:rPr lang="en-US" sz="1300" b="1" dirty="0">
              <a:solidFill>
                <a:sysClr val="window" lastClr="FFFFFF"/>
              </a:solidFill>
              <a:latin typeface="Calibri"/>
              <a:ea typeface="+mn-ea"/>
              <a:cs typeface="+mn-cs"/>
            </a:rPr>
            <a:t>of Accomplishing Criteria</a:t>
          </a:r>
        </a:p>
      </dgm:t>
    </dgm:pt>
    <dgm:pt modelId="{47739893-B315-409D-AF25-EECDA7AC5220}" type="parTrans" cxnId="{87A5AC1B-3855-4D41-86FC-FB1183179D53}">
      <dgm:prSet/>
      <dgm:spPr/>
      <dgm:t>
        <a:bodyPr/>
        <a:lstStyle/>
        <a:p>
          <a:endParaRPr lang="en-US"/>
        </a:p>
      </dgm:t>
    </dgm:pt>
    <dgm:pt modelId="{3852981A-E41A-4A89-A5D4-E649D93609FB}" type="sibTrans" cxnId="{87A5AC1B-3855-4D41-86FC-FB1183179D53}">
      <dgm:prSet/>
      <dgm:spPr>
        <a:xfrm rot="1412596">
          <a:off x="1854674" y="4395743"/>
          <a:ext cx="1430557"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3CEEC8D8-9D7E-4C40-B915-752AC55BED94}">
      <dgm:prSet phldrT="[Text]" custT="1"/>
      <dgm:spPr>
        <a:xfrm>
          <a:off x="3335608" y="4903915"/>
          <a:ext cx="2376897" cy="142613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Select Scientifically </a:t>
          </a:r>
          <a:r>
            <a:rPr lang="en-US" sz="1300" b="1" dirty="0">
              <a:solidFill>
                <a:sysClr val="window" lastClr="FFFFFF"/>
              </a:solidFill>
              <a:latin typeface="Calibri"/>
              <a:ea typeface="+mn-ea"/>
              <a:cs typeface="+mn-cs"/>
            </a:rPr>
            <a:t>Defensible, Feasible Criteria</a:t>
          </a:r>
        </a:p>
      </dgm:t>
    </dgm:pt>
    <dgm:pt modelId="{B738FFE9-68CB-45A6-9189-ADD145CA29BC}" type="parTrans" cxnId="{776A06D3-7CF0-4AC9-80CB-17484D488241}">
      <dgm:prSet/>
      <dgm:spPr/>
      <dgm:t>
        <a:bodyPr/>
        <a:lstStyle/>
        <a:p>
          <a:endParaRPr lang="en-US"/>
        </a:p>
      </dgm:t>
    </dgm:pt>
    <dgm:pt modelId="{E92F4529-FC30-4670-8C81-915C1BAFA480}" type="sibTrans" cxnId="{776A06D3-7CF0-4AC9-80CB-17484D488241}">
      <dgm:prSet/>
      <dgm:spPr>
        <a:xfrm>
          <a:off x="5921673" y="5322249"/>
          <a:ext cx="503902" cy="589470"/>
        </a:xfrm>
        <a:solidFill>
          <a:srgbClr val="4F81BD">
            <a:tint val="60000"/>
            <a:hueOff val="0"/>
            <a:satOff val="0"/>
            <a:lumOff val="0"/>
            <a:alphaOff val="0"/>
          </a:srgbClr>
        </a:solidFill>
        <a:ln>
          <a:noFill/>
        </a:ln>
        <a:effectLst/>
      </dgm:spPr>
      <dgm:t>
        <a:bodyPr/>
        <a:lstStyle/>
        <a:p>
          <a:endParaRPr lang="en-US">
            <a:solidFill>
              <a:sysClr val="window" lastClr="FFFFFF"/>
            </a:solidFill>
            <a:latin typeface="Calibri"/>
            <a:ea typeface="+mn-ea"/>
            <a:cs typeface="+mn-cs"/>
          </a:endParaRPr>
        </a:p>
      </dgm:t>
    </dgm:pt>
    <dgm:pt modelId="{FD00FE58-274F-4781-A7B9-53610B3E6FDE}">
      <dgm:prSet phldrT="[Text]" custT="1"/>
      <dgm:spPr>
        <a:xfrm>
          <a:off x="6663265" y="4903915"/>
          <a:ext cx="2376897" cy="1426138"/>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US" sz="1300" b="1" dirty="0" smtClean="0">
              <a:solidFill>
                <a:sysClr val="window" lastClr="FFFFFF"/>
              </a:solidFill>
              <a:latin typeface="Calibri"/>
              <a:ea typeface="+mn-ea"/>
              <a:cs typeface="+mn-cs"/>
            </a:rPr>
            <a:t>Begin </a:t>
          </a:r>
          <a:r>
            <a:rPr lang="en-US" sz="1300" b="1" dirty="0">
              <a:solidFill>
                <a:sysClr val="window" lastClr="FFFFFF"/>
              </a:solidFill>
              <a:latin typeface="Calibri"/>
              <a:ea typeface="+mn-ea"/>
              <a:cs typeface="+mn-cs"/>
            </a:rPr>
            <a:t>Adoption of Recommendations into Water Quality Standards</a:t>
          </a:r>
        </a:p>
        <a:p>
          <a:r>
            <a:rPr lang="en-US" sz="1200" dirty="0">
              <a:solidFill>
                <a:sysClr val="window" lastClr="FFFFFF"/>
              </a:solidFill>
              <a:latin typeface="Calibri"/>
              <a:ea typeface="+mn-ea"/>
              <a:cs typeface="+mn-cs"/>
            </a:rPr>
            <a:t>Draft Rule, Fiscal Note, Public Hearings, etc.</a:t>
          </a:r>
        </a:p>
      </dgm:t>
    </dgm:pt>
    <dgm:pt modelId="{37F41354-4A23-4F76-9DFD-7D56357EB862}" type="parTrans" cxnId="{DB302ED5-73B9-4A49-A816-44B1850A84A1}">
      <dgm:prSet/>
      <dgm:spPr/>
      <dgm:t>
        <a:bodyPr/>
        <a:lstStyle/>
        <a:p>
          <a:endParaRPr lang="en-US"/>
        </a:p>
      </dgm:t>
    </dgm:pt>
    <dgm:pt modelId="{2405DD37-ED78-4B3B-87BE-13DF452A2240}" type="sibTrans" cxnId="{DB302ED5-73B9-4A49-A816-44B1850A84A1}">
      <dgm:prSet/>
      <dgm:spPr/>
      <dgm:t>
        <a:bodyPr/>
        <a:lstStyle/>
        <a:p>
          <a:endParaRPr lang="en-US"/>
        </a:p>
      </dgm:t>
    </dgm:pt>
    <dgm:pt modelId="{D4C64B90-08C3-4B8F-BEF6-1C179C90C282}" type="pres">
      <dgm:prSet presAssocID="{D4201F1C-5771-4EB6-9E75-0BD70A9EEC94}" presName="diagram" presStyleCnt="0">
        <dgm:presLayoutVars>
          <dgm:dir/>
          <dgm:resizeHandles val="exact"/>
        </dgm:presLayoutVars>
      </dgm:prSet>
      <dgm:spPr/>
      <dgm:t>
        <a:bodyPr/>
        <a:lstStyle/>
        <a:p>
          <a:endParaRPr lang="en-US"/>
        </a:p>
      </dgm:t>
    </dgm:pt>
    <dgm:pt modelId="{07706D1C-BB8C-4A5F-AA96-1F87DE51C6FA}" type="pres">
      <dgm:prSet presAssocID="{84E80837-410B-4257-B3D8-479E5F9D4CC6}" presName="node" presStyleLbl="node1" presStyleIdx="0" presStyleCnt="9">
        <dgm:presLayoutVars>
          <dgm:bulletEnabled val="1"/>
        </dgm:presLayoutVars>
      </dgm:prSet>
      <dgm:spPr>
        <a:prstGeom prst="roundRect">
          <a:avLst>
            <a:gd name="adj" fmla="val 10000"/>
          </a:avLst>
        </a:prstGeom>
      </dgm:spPr>
      <dgm:t>
        <a:bodyPr/>
        <a:lstStyle/>
        <a:p>
          <a:endParaRPr lang="en-US"/>
        </a:p>
      </dgm:t>
    </dgm:pt>
    <dgm:pt modelId="{2D90CB4D-56D6-44BB-8D48-84F321B6125F}" type="pres">
      <dgm:prSet presAssocID="{E33175EC-72CC-4BDA-A081-CD57FEE980F4}" presName="sibTrans" presStyleLbl="sibTrans2D1" presStyleIdx="0" presStyleCnt="8"/>
      <dgm:spPr>
        <a:prstGeom prst="rightArrow">
          <a:avLst>
            <a:gd name="adj1" fmla="val 60000"/>
            <a:gd name="adj2" fmla="val 50000"/>
          </a:avLst>
        </a:prstGeom>
      </dgm:spPr>
      <dgm:t>
        <a:bodyPr/>
        <a:lstStyle/>
        <a:p>
          <a:endParaRPr lang="en-US"/>
        </a:p>
      </dgm:t>
    </dgm:pt>
    <dgm:pt modelId="{C99DD305-EE73-4402-95E9-47AE59ECD50D}" type="pres">
      <dgm:prSet presAssocID="{E33175EC-72CC-4BDA-A081-CD57FEE980F4}" presName="connectorText" presStyleLbl="sibTrans2D1" presStyleIdx="0" presStyleCnt="8"/>
      <dgm:spPr/>
      <dgm:t>
        <a:bodyPr/>
        <a:lstStyle/>
        <a:p>
          <a:endParaRPr lang="en-US"/>
        </a:p>
      </dgm:t>
    </dgm:pt>
    <dgm:pt modelId="{17B4CD8D-DFA6-4623-BDDD-4CB971616282}" type="pres">
      <dgm:prSet presAssocID="{53B24D07-D8D0-4E98-A715-79D31846B16E}" presName="node" presStyleLbl="node1" presStyleIdx="1" presStyleCnt="9">
        <dgm:presLayoutVars>
          <dgm:bulletEnabled val="1"/>
        </dgm:presLayoutVars>
      </dgm:prSet>
      <dgm:spPr>
        <a:prstGeom prst="roundRect">
          <a:avLst>
            <a:gd name="adj" fmla="val 10000"/>
          </a:avLst>
        </a:prstGeom>
      </dgm:spPr>
      <dgm:t>
        <a:bodyPr/>
        <a:lstStyle/>
        <a:p>
          <a:endParaRPr lang="en-US"/>
        </a:p>
      </dgm:t>
    </dgm:pt>
    <dgm:pt modelId="{4D60E3A1-698C-4595-A6F7-BECE84906B69}" type="pres">
      <dgm:prSet presAssocID="{2E28EDDF-33B4-47F9-88A1-07BEFDE66DFE}" presName="sibTrans" presStyleLbl="sibTrans2D1" presStyleIdx="1" presStyleCnt="8"/>
      <dgm:spPr>
        <a:prstGeom prst="rightArrow">
          <a:avLst>
            <a:gd name="adj1" fmla="val 60000"/>
            <a:gd name="adj2" fmla="val 50000"/>
          </a:avLst>
        </a:prstGeom>
      </dgm:spPr>
      <dgm:t>
        <a:bodyPr/>
        <a:lstStyle/>
        <a:p>
          <a:endParaRPr lang="en-US"/>
        </a:p>
      </dgm:t>
    </dgm:pt>
    <dgm:pt modelId="{6F88EE8D-0B9F-4062-951C-D6198D9ED6EC}" type="pres">
      <dgm:prSet presAssocID="{2E28EDDF-33B4-47F9-88A1-07BEFDE66DFE}" presName="connectorText" presStyleLbl="sibTrans2D1" presStyleIdx="1" presStyleCnt="8"/>
      <dgm:spPr/>
      <dgm:t>
        <a:bodyPr/>
        <a:lstStyle/>
        <a:p>
          <a:endParaRPr lang="en-US"/>
        </a:p>
      </dgm:t>
    </dgm:pt>
    <dgm:pt modelId="{2A40E3AF-463A-46DE-B60E-4C99B239106E}" type="pres">
      <dgm:prSet presAssocID="{B93AD115-2B50-4954-BA8F-46ED87C51039}" presName="node" presStyleLbl="node1" presStyleIdx="2" presStyleCnt="9">
        <dgm:presLayoutVars>
          <dgm:bulletEnabled val="1"/>
        </dgm:presLayoutVars>
      </dgm:prSet>
      <dgm:spPr>
        <a:prstGeom prst="roundRect">
          <a:avLst>
            <a:gd name="adj" fmla="val 10000"/>
          </a:avLst>
        </a:prstGeom>
      </dgm:spPr>
      <dgm:t>
        <a:bodyPr/>
        <a:lstStyle/>
        <a:p>
          <a:endParaRPr lang="en-US"/>
        </a:p>
      </dgm:t>
    </dgm:pt>
    <dgm:pt modelId="{15BD7472-1DE6-409F-95ED-1AE50C8DB767}" type="pres">
      <dgm:prSet presAssocID="{04C10F69-13EF-43B7-A737-C2070315D7BB}" presName="sibTrans" presStyleLbl="sibTrans2D1" presStyleIdx="2" presStyleCnt="8"/>
      <dgm:spPr>
        <a:prstGeom prst="rightArrow">
          <a:avLst>
            <a:gd name="adj1" fmla="val 60000"/>
            <a:gd name="adj2" fmla="val 50000"/>
          </a:avLst>
        </a:prstGeom>
      </dgm:spPr>
      <dgm:t>
        <a:bodyPr/>
        <a:lstStyle/>
        <a:p>
          <a:endParaRPr lang="en-US"/>
        </a:p>
      </dgm:t>
    </dgm:pt>
    <dgm:pt modelId="{AC629F16-3F9A-4F72-A5A4-620DF87F3189}" type="pres">
      <dgm:prSet presAssocID="{04C10F69-13EF-43B7-A737-C2070315D7BB}" presName="connectorText" presStyleLbl="sibTrans2D1" presStyleIdx="2" presStyleCnt="8"/>
      <dgm:spPr/>
      <dgm:t>
        <a:bodyPr/>
        <a:lstStyle/>
        <a:p>
          <a:endParaRPr lang="en-US"/>
        </a:p>
      </dgm:t>
    </dgm:pt>
    <dgm:pt modelId="{488F68CF-FCD0-4408-9E89-7C9DCCA83074}" type="pres">
      <dgm:prSet presAssocID="{395D7734-6E75-4EE8-8885-DED2169BEB8A}" presName="node" presStyleLbl="node1" presStyleIdx="3" presStyleCnt="9" custLinFactNeighborX="-421" custLinFactNeighborY="-107">
        <dgm:presLayoutVars>
          <dgm:bulletEnabled val="1"/>
        </dgm:presLayoutVars>
      </dgm:prSet>
      <dgm:spPr>
        <a:prstGeom prst="roundRect">
          <a:avLst>
            <a:gd name="adj" fmla="val 10000"/>
          </a:avLst>
        </a:prstGeom>
      </dgm:spPr>
      <dgm:t>
        <a:bodyPr/>
        <a:lstStyle/>
        <a:p>
          <a:endParaRPr lang="en-US"/>
        </a:p>
      </dgm:t>
    </dgm:pt>
    <dgm:pt modelId="{918CFBB9-A540-4DA5-A2FA-9935D2090098}" type="pres">
      <dgm:prSet presAssocID="{6A4761A1-D973-4F18-B205-4CE926560009}" presName="sibTrans" presStyleLbl="sibTrans2D1" presStyleIdx="3" presStyleCnt="8"/>
      <dgm:spPr>
        <a:prstGeom prst="rightArrow">
          <a:avLst>
            <a:gd name="adj1" fmla="val 60000"/>
            <a:gd name="adj2" fmla="val 50000"/>
          </a:avLst>
        </a:prstGeom>
      </dgm:spPr>
      <dgm:t>
        <a:bodyPr/>
        <a:lstStyle/>
        <a:p>
          <a:endParaRPr lang="en-US"/>
        </a:p>
      </dgm:t>
    </dgm:pt>
    <dgm:pt modelId="{CA89216C-5630-467A-B5C1-0E8C1B04229F}" type="pres">
      <dgm:prSet presAssocID="{6A4761A1-D973-4F18-B205-4CE926560009}" presName="connectorText" presStyleLbl="sibTrans2D1" presStyleIdx="3" presStyleCnt="8"/>
      <dgm:spPr/>
      <dgm:t>
        <a:bodyPr/>
        <a:lstStyle/>
        <a:p>
          <a:endParaRPr lang="en-US"/>
        </a:p>
      </dgm:t>
    </dgm:pt>
    <dgm:pt modelId="{E3FEE004-7B44-4F7B-BD99-AA1A4FD2C172}" type="pres">
      <dgm:prSet presAssocID="{1BCFC7B1-7068-4D8C-829A-6C0A4EFCA5E5}" presName="node" presStyleLbl="node1" presStyleIdx="4" presStyleCnt="9">
        <dgm:presLayoutVars>
          <dgm:bulletEnabled val="1"/>
        </dgm:presLayoutVars>
      </dgm:prSet>
      <dgm:spPr>
        <a:prstGeom prst="roundRect">
          <a:avLst>
            <a:gd name="adj" fmla="val 10000"/>
          </a:avLst>
        </a:prstGeom>
      </dgm:spPr>
      <dgm:t>
        <a:bodyPr/>
        <a:lstStyle/>
        <a:p>
          <a:endParaRPr lang="en-US"/>
        </a:p>
      </dgm:t>
    </dgm:pt>
    <dgm:pt modelId="{A5924AB2-52C8-4FAC-B2F2-37A2EB6500A6}" type="pres">
      <dgm:prSet presAssocID="{095B64CB-0DAE-45D3-8A6E-50DB09120ACD}" presName="sibTrans" presStyleLbl="sibTrans2D1" presStyleIdx="4" presStyleCnt="8"/>
      <dgm:spPr>
        <a:prstGeom prst="rightArrow">
          <a:avLst>
            <a:gd name="adj1" fmla="val 60000"/>
            <a:gd name="adj2" fmla="val 50000"/>
          </a:avLst>
        </a:prstGeom>
      </dgm:spPr>
      <dgm:t>
        <a:bodyPr/>
        <a:lstStyle/>
        <a:p>
          <a:endParaRPr lang="en-US"/>
        </a:p>
      </dgm:t>
    </dgm:pt>
    <dgm:pt modelId="{A226B2D5-EE17-4FE8-9B73-C25472217011}" type="pres">
      <dgm:prSet presAssocID="{095B64CB-0DAE-45D3-8A6E-50DB09120ACD}" presName="connectorText" presStyleLbl="sibTrans2D1" presStyleIdx="4" presStyleCnt="8"/>
      <dgm:spPr/>
      <dgm:t>
        <a:bodyPr/>
        <a:lstStyle/>
        <a:p>
          <a:endParaRPr lang="en-US"/>
        </a:p>
      </dgm:t>
    </dgm:pt>
    <dgm:pt modelId="{5CAE1176-0384-4714-80E0-5110A5CB764D}" type="pres">
      <dgm:prSet presAssocID="{3D0A333B-D4C9-4CF2-B7AE-380711FE87E8}" presName="node" presStyleLbl="node1" presStyleIdx="5" presStyleCnt="9">
        <dgm:presLayoutVars>
          <dgm:bulletEnabled val="1"/>
        </dgm:presLayoutVars>
      </dgm:prSet>
      <dgm:spPr>
        <a:prstGeom prst="roundRect">
          <a:avLst>
            <a:gd name="adj" fmla="val 10000"/>
          </a:avLst>
        </a:prstGeom>
      </dgm:spPr>
      <dgm:t>
        <a:bodyPr/>
        <a:lstStyle/>
        <a:p>
          <a:endParaRPr lang="en-US"/>
        </a:p>
      </dgm:t>
    </dgm:pt>
    <dgm:pt modelId="{11EB5637-7D43-41CF-B7EE-FF3B5D7B714E}" type="pres">
      <dgm:prSet presAssocID="{D992A7D8-2AAA-4D92-8AAB-309DACBD8576}" presName="sibTrans" presStyleLbl="sibTrans2D1" presStyleIdx="5" presStyleCnt="8" custScaleX="94901" custScaleY="86542" custLinFactNeighborX="-83626"/>
      <dgm:spPr>
        <a:prstGeom prst="rightArrow">
          <a:avLst>
            <a:gd name="adj1" fmla="val 60000"/>
            <a:gd name="adj2" fmla="val 50000"/>
          </a:avLst>
        </a:prstGeom>
      </dgm:spPr>
      <dgm:t>
        <a:bodyPr/>
        <a:lstStyle/>
        <a:p>
          <a:endParaRPr lang="en-US"/>
        </a:p>
      </dgm:t>
    </dgm:pt>
    <dgm:pt modelId="{6C82509C-4442-492E-BD0B-B4860757F74F}" type="pres">
      <dgm:prSet presAssocID="{D992A7D8-2AAA-4D92-8AAB-309DACBD8576}" presName="connectorText" presStyleLbl="sibTrans2D1" presStyleIdx="5" presStyleCnt="8"/>
      <dgm:spPr/>
      <dgm:t>
        <a:bodyPr/>
        <a:lstStyle/>
        <a:p>
          <a:endParaRPr lang="en-US"/>
        </a:p>
      </dgm:t>
    </dgm:pt>
    <dgm:pt modelId="{0A8CE491-80E9-4F00-990F-376D6F4CC025}" type="pres">
      <dgm:prSet presAssocID="{D993A75B-1863-41E0-A8B2-EC398B24D62C}" presName="node" presStyleLbl="node1" presStyleIdx="6" presStyleCnt="9" custLinFactNeighborX="-335">
        <dgm:presLayoutVars>
          <dgm:bulletEnabled val="1"/>
        </dgm:presLayoutVars>
      </dgm:prSet>
      <dgm:spPr>
        <a:prstGeom prst="roundRect">
          <a:avLst>
            <a:gd name="adj" fmla="val 10000"/>
          </a:avLst>
        </a:prstGeom>
      </dgm:spPr>
      <dgm:t>
        <a:bodyPr/>
        <a:lstStyle/>
        <a:p>
          <a:endParaRPr lang="en-US"/>
        </a:p>
      </dgm:t>
    </dgm:pt>
    <dgm:pt modelId="{12A6F5C7-BEE1-4D23-A800-81C745AC37AC}" type="pres">
      <dgm:prSet presAssocID="{3852981A-E41A-4A89-A5D4-E649D93609FB}" presName="sibTrans" presStyleLbl="sibTrans2D1" presStyleIdx="6" presStyleCnt="8" custAng="1412596" custScaleX="281541" custLinFactY="-57176" custLinFactNeighborX="-53515" custLinFactNeighborY="-100000"/>
      <dgm:spPr>
        <a:prstGeom prst="rightArrow">
          <a:avLst>
            <a:gd name="adj1" fmla="val 60000"/>
            <a:gd name="adj2" fmla="val 50000"/>
          </a:avLst>
        </a:prstGeom>
      </dgm:spPr>
      <dgm:t>
        <a:bodyPr/>
        <a:lstStyle/>
        <a:p>
          <a:endParaRPr lang="en-US"/>
        </a:p>
      </dgm:t>
    </dgm:pt>
    <dgm:pt modelId="{D298A9E0-36FF-46A9-8F47-C6F544A83209}" type="pres">
      <dgm:prSet presAssocID="{3852981A-E41A-4A89-A5D4-E649D93609FB}" presName="connectorText" presStyleLbl="sibTrans2D1" presStyleIdx="6" presStyleCnt="8"/>
      <dgm:spPr/>
      <dgm:t>
        <a:bodyPr/>
        <a:lstStyle/>
        <a:p>
          <a:endParaRPr lang="en-US"/>
        </a:p>
      </dgm:t>
    </dgm:pt>
    <dgm:pt modelId="{806A5780-A9B0-4910-ABB2-948D476804F1}" type="pres">
      <dgm:prSet presAssocID="{3CEEC8D8-9D7E-4C40-B915-752AC55BED94}" presName="node" presStyleLbl="node1" presStyleIdx="7" presStyleCnt="9">
        <dgm:presLayoutVars>
          <dgm:bulletEnabled val="1"/>
        </dgm:presLayoutVars>
      </dgm:prSet>
      <dgm:spPr>
        <a:prstGeom prst="roundRect">
          <a:avLst>
            <a:gd name="adj" fmla="val 10000"/>
          </a:avLst>
        </a:prstGeom>
      </dgm:spPr>
      <dgm:t>
        <a:bodyPr/>
        <a:lstStyle/>
        <a:p>
          <a:endParaRPr lang="en-US"/>
        </a:p>
      </dgm:t>
    </dgm:pt>
    <dgm:pt modelId="{DE0BDF77-1089-4A8D-A351-3DE5ADEEBB77}" type="pres">
      <dgm:prSet presAssocID="{E92F4529-FC30-4670-8C81-915C1BAFA480}" presName="sibTrans" presStyleLbl="sibTrans2D1" presStyleIdx="7" presStyleCnt="8"/>
      <dgm:spPr>
        <a:prstGeom prst="rightArrow">
          <a:avLst>
            <a:gd name="adj1" fmla="val 60000"/>
            <a:gd name="adj2" fmla="val 50000"/>
          </a:avLst>
        </a:prstGeom>
      </dgm:spPr>
      <dgm:t>
        <a:bodyPr/>
        <a:lstStyle/>
        <a:p>
          <a:endParaRPr lang="en-US"/>
        </a:p>
      </dgm:t>
    </dgm:pt>
    <dgm:pt modelId="{097FCD7D-2768-405E-8F9F-5834BFB08225}" type="pres">
      <dgm:prSet presAssocID="{E92F4529-FC30-4670-8C81-915C1BAFA480}" presName="connectorText" presStyleLbl="sibTrans2D1" presStyleIdx="7" presStyleCnt="8"/>
      <dgm:spPr/>
      <dgm:t>
        <a:bodyPr/>
        <a:lstStyle/>
        <a:p>
          <a:endParaRPr lang="en-US"/>
        </a:p>
      </dgm:t>
    </dgm:pt>
    <dgm:pt modelId="{1492E4B9-31BD-49CC-BDA4-4AAF47B78CE7}" type="pres">
      <dgm:prSet presAssocID="{FD00FE58-274F-4781-A7B9-53610B3E6FDE}" presName="node" presStyleLbl="node1" presStyleIdx="8" presStyleCnt="9">
        <dgm:presLayoutVars>
          <dgm:bulletEnabled val="1"/>
        </dgm:presLayoutVars>
      </dgm:prSet>
      <dgm:spPr>
        <a:prstGeom prst="roundRect">
          <a:avLst>
            <a:gd name="adj" fmla="val 10000"/>
          </a:avLst>
        </a:prstGeom>
      </dgm:spPr>
      <dgm:t>
        <a:bodyPr/>
        <a:lstStyle/>
        <a:p>
          <a:endParaRPr lang="en-US"/>
        </a:p>
      </dgm:t>
    </dgm:pt>
  </dgm:ptLst>
  <dgm:cxnLst>
    <dgm:cxn modelId="{E1811B1D-A80D-4C4E-A284-8AEAD09AD4D5}" type="presOf" srcId="{3D0A333B-D4C9-4CF2-B7AE-380711FE87E8}" destId="{5CAE1176-0384-4714-80E0-5110A5CB764D}" srcOrd="0" destOrd="0" presId="urn:microsoft.com/office/officeart/2005/8/layout/process5"/>
    <dgm:cxn modelId="{62738D32-EF7B-44DD-BDF3-0375E6BFBB84}" type="presOf" srcId="{D992A7D8-2AAA-4D92-8AAB-309DACBD8576}" destId="{11EB5637-7D43-41CF-B7EE-FF3B5D7B714E}" srcOrd="0" destOrd="0" presId="urn:microsoft.com/office/officeart/2005/8/layout/process5"/>
    <dgm:cxn modelId="{F3E6758A-15F2-4C06-B807-7A05ADB9F519}" type="presOf" srcId="{53B24D07-D8D0-4E98-A715-79D31846B16E}" destId="{17B4CD8D-DFA6-4623-BDDD-4CB971616282}" srcOrd="0" destOrd="0" presId="urn:microsoft.com/office/officeart/2005/8/layout/process5"/>
    <dgm:cxn modelId="{EFC42C94-9804-4A9D-ACD3-99DF7FD2C8AE}" type="presOf" srcId="{E92F4529-FC30-4670-8C81-915C1BAFA480}" destId="{DE0BDF77-1089-4A8D-A351-3DE5ADEEBB77}" srcOrd="0" destOrd="0" presId="urn:microsoft.com/office/officeart/2005/8/layout/process5"/>
    <dgm:cxn modelId="{776A06D3-7CF0-4AC9-80CB-17484D488241}" srcId="{D4201F1C-5771-4EB6-9E75-0BD70A9EEC94}" destId="{3CEEC8D8-9D7E-4C40-B915-752AC55BED94}" srcOrd="7" destOrd="0" parTransId="{B738FFE9-68CB-45A6-9189-ADD145CA29BC}" sibTransId="{E92F4529-FC30-4670-8C81-915C1BAFA480}"/>
    <dgm:cxn modelId="{13C7BD41-9041-430B-94B2-0568EC498F05}" type="presOf" srcId="{6A4761A1-D973-4F18-B205-4CE926560009}" destId="{918CFBB9-A540-4DA5-A2FA-9935D2090098}" srcOrd="0" destOrd="0" presId="urn:microsoft.com/office/officeart/2005/8/layout/process5"/>
    <dgm:cxn modelId="{75DC9DA7-E9A2-4DF1-8787-DF5262849814}" type="presOf" srcId="{D993A75B-1863-41E0-A8B2-EC398B24D62C}" destId="{0A8CE491-80E9-4F00-990F-376D6F4CC025}" srcOrd="0" destOrd="0" presId="urn:microsoft.com/office/officeart/2005/8/layout/process5"/>
    <dgm:cxn modelId="{981116DF-0996-4C61-97FF-3879948A9B93}" srcId="{D4201F1C-5771-4EB6-9E75-0BD70A9EEC94}" destId="{B93AD115-2B50-4954-BA8F-46ED87C51039}" srcOrd="2" destOrd="0" parTransId="{151DD0EB-3CB0-45D9-A925-5303943B2DDD}" sibTransId="{04C10F69-13EF-43B7-A737-C2070315D7BB}"/>
    <dgm:cxn modelId="{7D453D1D-3168-4573-9128-052DADA36A58}" type="presOf" srcId="{E92F4529-FC30-4670-8C81-915C1BAFA480}" destId="{097FCD7D-2768-405E-8F9F-5834BFB08225}" srcOrd="1" destOrd="0" presId="urn:microsoft.com/office/officeart/2005/8/layout/process5"/>
    <dgm:cxn modelId="{FD34FFDE-A5BB-42F5-BB1E-3F3FA41435D5}" type="presOf" srcId="{04C10F69-13EF-43B7-A737-C2070315D7BB}" destId="{AC629F16-3F9A-4F72-A5A4-620DF87F3189}" srcOrd="1" destOrd="0" presId="urn:microsoft.com/office/officeart/2005/8/layout/process5"/>
    <dgm:cxn modelId="{F1AB2FCD-961D-4B99-9260-A586F9787C6D}" type="presOf" srcId="{1BCFC7B1-7068-4D8C-829A-6C0A4EFCA5E5}" destId="{E3FEE004-7B44-4F7B-BD99-AA1A4FD2C172}" srcOrd="0" destOrd="0" presId="urn:microsoft.com/office/officeart/2005/8/layout/process5"/>
    <dgm:cxn modelId="{2C3D0A40-AC08-4463-91DF-16D7751CC618}" type="presOf" srcId="{84E80837-410B-4257-B3D8-479E5F9D4CC6}" destId="{07706D1C-BB8C-4A5F-AA96-1F87DE51C6FA}" srcOrd="0" destOrd="0" presId="urn:microsoft.com/office/officeart/2005/8/layout/process5"/>
    <dgm:cxn modelId="{7F714DA6-42A3-4B5B-9792-BE269121AA66}" type="presOf" srcId="{395D7734-6E75-4EE8-8885-DED2169BEB8A}" destId="{488F68CF-FCD0-4408-9E89-7C9DCCA83074}" srcOrd="0" destOrd="0" presId="urn:microsoft.com/office/officeart/2005/8/layout/process5"/>
    <dgm:cxn modelId="{07D7D389-598C-4CF1-9513-A92C5D7BB5B1}" srcId="{D4201F1C-5771-4EB6-9E75-0BD70A9EEC94}" destId="{3D0A333B-D4C9-4CF2-B7AE-380711FE87E8}" srcOrd="5" destOrd="0" parTransId="{0B89463F-A128-4BF3-A17A-94DB48F77222}" sibTransId="{D992A7D8-2AAA-4D92-8AAB-309DACBD8576}"/>
    <dgm:cxn modelId="{EF0BDD8E-7897-4ACD-8296-013D989C1A8D}" type="presOf" srcId="{2E28EDDF-33B4-47F9-88A1-07BEFDE66DFE}" destId="{4D60E3A1-698C-4595-A6F7-BECE84906B69}" srcOrd="0" destOrd="0" presId="urn:microsoft.com/office/officeart/2005/8/layout/process5"/>
    <dgm:cxn modelId="{BA91A0B7-DDE4-4AD5-A1D1-75BFBB485230}" type="presOf" srcId="{6A4761A1-D973-4F18-B205-4CE926560009}" destId="{CA89216C-5630-467A-B5C1-0E8C1B04229F}" srcOrd="1" destOrd="0" presId="urn:microsoft.com/office/officeart/2005/8/layout/process5"/>
    <dgm:cxn modelId="{5BCFB115-A050-4985-9E0A-0EE40B4AB932}" srcId="{D4201F1C-5771-4EB6-9E75-0BD70A9EEC94}" destId="{84E80837-410B-4257-B3D8-479E5F9D4CC6}" srcOrd="0" destOrd="0" parTransId="{FB6565A6-3921-451F-A9F7-8E88ABFD3D45}" sibTransId="{E33175EC-72CC-4BDA-A081-CD57FEE980F4}"/>
    <dgm:cxn modelId="{8307328D-E4D1-48CC-87BA-03A416A914B2}" type="presOf" srcId="{D4201F1C-5771-4EB6-9E75-0BD70A9EEC94}" destId="{D4C64B90-08C3-4B8F-BEF6-1C179C90C282}" srcOrd="0" destOrd="0" presId="urn:microsoft.com/office/officeart/2005/8/layout/process5"/>
    <dgm:cxn modelId="{DA70C63E-CB9C-4EBF-A1C9-7B6C2FEFAFA1}" type="presOf" srcId="{095B64CB-0DAE-45D3-8A6E-50DB09120ACD}" destId="{A226B2D5-EE17-4FE8-9B73-C25472217011}" srcOrd="1" destOrd="0" presId="urn:microsoft.com/office/officeart/2005/8/layout/process5"/>
    <dgm:cxn modelId="{F6941C1F-FF75-4802-A151-C91E09954866}" srcId="{D4201F1C-5771-4EB6-9E75-0BD70A9EEC94}" destId="{395D7734-6E75-4EE8-8885-DED2169BEB8A}" srcOrd="3" destOrd="0" parTransId="{AE44C4EF-F9CF-4526-9048-C1BB38395C8F}" sibTransId="{6A4761A1-D973-4F18-B205-4CE926560009}"/>
    <dgm:cxn modelId="{347DC760-8FED-4D89-9F1E-C9B42BF3D55F}" srcId="{D4201F1C-5771-4EB6-9E75-0BD70A9EEC94}" destId="{1BCFC7B1-7068-4D8C-829A-6C0A4EFCA5E5}" srcOrd="4" destOrd="0" parTransId="{6BEDD461-66CB-4DEA-81C7-B54A12E764F3}" sibTransId="{095B64CB-0DAE-45D3-8A6E-50DB09120ACD}"/>
    <dgm:cxn modelId="{0D5A222D-F2D0-42C3-92C4-22A673F24590}" type="presOf" srcId="{E33175EC-72CC-4BDA-A081-CD57FEE980F4}" destId="{2D90CB4D-56D6-44BB-8D48-84F321B6125F}" srcOrd="0" destOrd="0" presId="urn:microsoft.com/office/officeart/2005/8/layout/process5"/>
    <dgm:cxn modelId="{B855E54B-3EB4-45BF-B375-A1AA10107EBA}" type="presOf" srcId="{3CEEC8D8-9D7E-4C40-B915-752AC55BED94}" destId="{806A5780-A9B0-4910-ABB2-948D476804F1}" srcOrd="0" destOrd="0" presId="urn:microsoft.com/office/officeart/2005/8/layout/process5"/>
    <dgm:cxn modelId="{416C23C6-0FDC-487A-9C3D-D835AF03B058}" type="presOf" srcId="{3852981A-E41A-4A89-A5D4-E649D93609FB}" destId="{12A6F5C7-BEE1-4D23-A800-81C745AC37AC}" srcOrd="0" destOrd="0" presId="urn:microsoft.com/office/officeart/2005/8/layout/process5"/>
    <dgm:cxn modelId="{2BB460C5-EABD-4B6C-8A78-16D4F52D6C75}" type="presOf" srcId="{2E28EDDF-33B4-47F9-88A1-07BEFDE66DFE}" destId="{6F88EE8D-0B9F-4062-951C-D6198D9ED6EC}" srcOrd="1" destOrd="0" presId="urn:microsoft.com/office/officeart/2005/8/layout/process5"/>
    <dgm:cxn modelId="{0EB69C04-6D98-4E82-9DDD-BB2046620C9B}" type="presOf" srcId="{095B64CB-0DAE-45D3-8A6E-50DB09120ACD}" destId="{A5924AB2-52C8-4FAC-B2F2-37A2EB6500A6}" srcOrd="0" destOrd="0" presId="urn:microsoft.com/office/officeart/2005/8/layout/process5"/>
    <dgm:cxn modelId="{65B9C0DB-78F8-4704-ACCC-D2973B47EFAE}" type="presOf" srcId="{3852981A-E41A-4A89-A5D4-E649D93609FB}" destId="{D298A9E0-36FF-46A9-8F47-C6F544A83209}" srcOrd="1" destOrd="0" presId="urn:microsoft.com/office/officeart/2005/8/layout/process5"/>
    <dgm:cxn modelId="{DFB9D0C3-A978-4C70-AF23-942E9E5ED268}" srcId="{D4201F1C-5771-4EB6-9E75-0BD70A9EEC94}" destId="{53B24D07-D8D0-4E98-A715-79D31846B16E}" srcOrd="1" destOrd="0" parTransId="{BE02B11A-49E2-4E8F-842A-35DF9A6D4F17}" sibTransId="{2E28EDDF-33B4-47F9-88A1-07BEFDE66DFE}"/>
    <dgm:cxn modelId="{18A34DBB-AA6B-437C-9731-DDC7D2DF68E6}" type="presOf" srcId="{E33175EC-72CC-4BDA-A081-CD57FEE980F4}" destId="{C99DD305-EE73-4402-95E9-47AE59ECD50D}" srcOrd="1" destOrd="0" presId="urn:microsoft.com/office/officeart/2005/8/layout/process5"/>
    <dgm:cxn modelId="{DB302ED5-73B9-4A49-A816-44B1850A84A1}" srcId="{D4201F1C-5771-4EB6-9E75-0BD70A9EEC94}" destId="{FD00FE58-274F-4781-A7B9-53610B3E6FDE}" srcOrd="8" destOrd="0" parTransId="{37F41354-4A23-4F76-9DFD-7D56357EB862}" sibTransId="{2405DD37-ED78-4B3B-87BE-13DF452A2240}"/>
    <dgm:cxn modelId="{87A5AC1B-3855-4D41-86FC-FB1183179D53}" srcId="{D4201F1C-5771-4EB6-9E75-0BD70A9EEC94}" destId="{D993A75B-1863-41E0-A8B2-EC398B24D62C}" srcOrd="6" destOrd="0" parTransId="{47739893-B315-409D-AF25-EECDA7AC5220}" sibTransId="{3852981A-E41A-4A89-A5D4-E649D93609FB}"/>
    <dgm:cxn modelId="{8F9B36C3-C438-4902-B540-59D5C861DBA8}" type="presOf" srcId="{D992A7D8-2AAA-4D92-8AAB-309DACBD8576}" destId="{6C82509C-4442-492E-BD0B-B4860757F74F}" srcOrd="1" destOrd="0" presId="urn:microsoft.com/office/officeart/2005/8/layout/process5"/>
    <dgm:cxn modelId="{3A7C7B7B-CEBC-4263-8521-EA46DCE093A9}" type="presOf" srcId="{FD00FE58-274F-4781-A7B9-53610B3E6FDE}" destId="{1492E4B9-31BD-49CC-BDA4-4AAF47B78CE7}" srcOrd="0" destOrd="0" presId="urn:microsoft.com/office/officeart/2005/8/layout/process5"/>
    <dgm:cxn modelId="{33A935D7-E6F0-47C8-A067-E52DEE6B12CD}" type="presOf" srcId="{04C10F69-13EF-43B7-A737-C2070315D7BB}" destId="{15BD7472-1DE6-409F-95ED-1AE50C8DB767}" srcOrd="0" destOrd="0" presId="urn:microsoft.com/office/officeart/2005/8/layout/process5"/>
    <dgm:cxn modelId="{D579C06E-3BDD-4636-A96B-099F20D37ED1}" type="presOf" srcId="{B93AD115-2B50-4954-BA8F-46ED87C51039}" destId="{2A40E3AF-463A-46DE-B60E-4C99B239106E}" srcOrd="0" destOrd="0" presId="urn:microsoft.com/office/officeart/2005/8/layout/process5"/>
    <dgm:cxn modelId="{1F7EF10A-5FB0-4BAF-884E-AAF264892702}" type="presParOf" srcId="{D4C64B90-08C3-4B8F-BEF6-1C179C90C282}" destId="{07706D1C-BB8C-4A5F-AA96-1F87DE51C6FA}" srcOrd="0" destOrd="0" presId="urn:microsoft.com/office/officeart/2005/8/layout/process5"/>
    <dgm:cxn modelId="{77A8E994-9722-4FA1-AE11-5737943CC80C}" type="presParOf" srcId="{D4C64B90-08C3-4B8F-BEF6-1C179C90C282}" destId="{2D90CB4D-56D6-44BB-8D48-84F321B6125F}" srcOrd="1" destOrd="0" presId="urn:microsoft.com/office/officeart/2005/8/layout/process5"/>
    <dgm:cxn modelId="{70196174-7C9B-4EF5-B1C5-6ACE43B4E216}" type="presParOf" srcId="{2D90CB4D-56D6-44BB-8D48-84F321B6125F}" destId="{C99DD305-EE73-4402-95E9-47AE59ECD50D}" srcOrd="0" destOrd="0" presId="urn:microsoft.com/office/officeart/2005/8/layout/process5"/>
    <dgm:cxn modelId="{020F5BFC-E3F0-42D2-94C0-080C8E3CF5FF}" type="presParOf" srcId="{D4C64B90-08C3-4B8F-BEF6-1C179C90C282}" destId="{17B4CD8D-DFA6-4623-BDDD-4CB971616282}" srcOrd="2" destOrd="0" presId="urn:microsoft.com/office/officeart/2005/8/layout/process5"/>
    <dgm:cxn modelId="{B0169B4B-1BE5-4740-ABCF-EEB4D00195FD}" type="presParOf" srcId="{D4C64B90-08C3-4B8F-BEF6-1C179C90C282}" destId="{4D60E3A1-698C-4595-A6F7-BECE84906B69}" srcOrd="3" destOrd="0" presId="urn:microsoft.com/office/officeart/2005/8/layout/process5"/>
    <dgm:cxn modelId="{8EDAC701-FFFF-43A1-ABB7-5735F3E3CE23}" type="presParOf" srcId="{4D60E3A1-698C-4595-A6F7-BECE84906B69}" destId="{6F88EE8D-0B9F-4062-951C-D6198D9ED6EC}" srcOrd="0" destOrd="0" presId="urn:microsoft.com/office/officeart/2005/8/layout/process5"/>
    <dgm:cxn modelId="{60F9356A-894F-4B20-A8E4-6926728FF8E3}" type="presParOf" srcId="{D4C64B90-08C3-4B8F-BEF6-1C179C90C282}" destId="{2A40E3AF-463A-46DE-B60E-4C99B239106E}" srcOrd="4" destOrd="0" presId="urn:microsoft.com/office/officeart/2005/8/layout/process5"/>
    <dgm:cxn modelId="{8E9D5475-2CFB-4727-BCC4-9B2089BBD78A}" type="presParOf" srcId="{D4C64B90-08C3-4B8F-BEF6-1C179C90C282}" destId="{15BD7472-1DE6-409F-95ED-1AE50C8DB767}" srcOrd="5" destOrd="0" presId="urn:microsoft.com/office/officeart/2005/8/layout/process5"/>
    <dgm:cxn modelId="{EAABF966-2F3C-4040-92B0-7A79525B5AA8}" type="presParOf" srcId="{15BD7472-1DE6-409F-95ED-1AE50C8DB767}" destId="{AC629F16-3F9A-4F72-A5A4-620DF87F3189}" srcOrd="0" destOrd="0" presId="urn:microsoft.com/office/officeart/2005/8/layout/process5"/>
    <dgm:cxn modelId="{C4BACA41-6117-4924-989A-2102FE025B33}" type="presParOf" srcId="{D4C64B90-08C3-4B8F-BEF6-1C179C90C282}" destId="{488F68CF-FCD0-4408-9E89-7C9DCCA83074}" srcOrd="6" destOrd="0" presId="urn:microsoft.com/office/officeart/2005/8/layout/process5"/>
    <dgm:cxn modelId="{98E011D1-73C7-4877-A251-8F6A5E7FE628}" type="presParOf" srcId="{D4C64B90-08C3-4B8F-BEF6-1C179C90C282}" destId="{918CFBB9-A540-4DA5-A2FA-9935D2090098}" srcOrd="7" destOrd="0" presId="urn:microsoft.com/office/officeart/2005/8/layout/process5"/>
    <dgm:cxn modelId="{A8F118BB-09B8-4CE8-AA12-1E4984CBF938}" type="presParOf" srcId="{918CFBB9-A540-4DA5-A2FA-9935D2090098}" destId="{CA89216C-5630-467A-B5C1-0E8C1B04229F}" srcOrd="0" destOrd="0" presId="urn:microsoft.com/office/officeart/2005/8/layout/process5"/>
    <dgm:cxn modelId="{2B353830-2B6E-423D-8525-AF8470698607}" type="presParOf" srcId="{D4C64B90-08C3-4B8F-BEF6-1C179C90C282}" destId="{E3FEE004-7B44-4F7B-BD99-AA1A4FD2C172}" srcOrd="8" destOrd="0" presId="urn:microsoft.com/office/officeart/2005/8/layout/process5"/>
    <dgm:cxn modelId="{9FF5DFA2-A5BF-46BA-BFF8-B11F1E468FB7}" type="presParOf" srcId="{D4C64B90-08C3-4B8F-BEF6-1C179C90C282}" destId="{A5924AB2-52C8-4FAC-B2F2-37A2EB6500A6}" srcOrd="9" destOrd="0" presId="urn:microsoft.com/office/officeart/2005/8/layout/process5"/>
    <dgm:cxn modelId="{E30328FD-2465-4497-AE70-2F6841176D21}" type="presParOf" srcId="{A5924AB2-52C8-4FAC-B2F2-37A2EB6500A6}" destId="{A226B2D5-EE17-4FE8-9B73-C25472217011}" srcOrd="0" destOrd="0" presId="urn:microsoft.com/office/officeart/2005/8/layout/process5"/>
    <dgm:cxn modelId="{D13FC981-D52F-4AA1-B4B6-9E527C2BBBC1}" type="presParOf" srcId="{D4C64B90-08C3-4B8F-BEF6-1C179C90C282}" destId="{5CAE1176-0384-4714-80E0-5110A5CB764D}" srcOrd="10" destOrd="0" presId="urn:microsoft.com/office/officeart/2005/8/layout/process5"/>
    <dgm:cxn modelId="{F87F08EB-3675-4920-9B08-42D03B0F5024}" type="presParOf" srcId="{D4C64B90-08C3-4B8F-BEF6-1C179C90C282}" destId="{11EB5637-7D43-41CF-B7EE-FF3B5D7B714E}" srcOrd="11" destOrd="0" presId="urn:microsoft.com/office/officeart/2005/8/layout/process5"/>
    <dgm:cxn modelId="{F68255C9-7497-43CC-AFE9-1E32CDD6F045}" type="presParOf" srcId="{11EB5637-7D43-41CF-B7EE-FF3B5D7B714E}" destId="{6C82509C-4442-492E-BD0B-B4860757F74F}" srcOrd="0" destOrd="0" presId="urn:microsoft.com/office/officeart/2005/8/layout/process5"/>
    <dgm:cxn modelId="{CC618B70-C1B1-4FED-BDF2-DC4D21BB38CF}" type="presParOf" srcId="{D4C64B90-08C3-4B8F-BEF6-1C179C90C282}" destId="{0A8CE491-80E9-4F00-990F-376D6F4CC025}" srcOrd="12" destOrd="0" presId="urn:microsoft.com/office/officeart/2005/8/layout/process5"/>
    <dgm:cxn modelId="{8121B826-FCBA-4CCD-AA61-B796F9DFBE01}" type="presParOf" srcId="{D4C64B90-08C3-4B8F-BEF6-1C179C90C282}" destId="{12A6F5C7-BEE1-4D23-A800-81C745AC37AC}" srcOrd="13" destOrd="0" presId="urn:microsoft.com/office/officeart/2005/8/layout/process5"/>
    <dgm:cxn modelId="{A5BFB3C4-7D47-45E3-82D0-29C156918B5D}" type="presParOf" srcId="{12A6F5C7-BEE1-4D23-A800-81C745AC37AC}" destId="{D298A9E0-36FF-46A9-8F47-C6F544A83209}" srcOrd="0" destOrd="0" presId="urn:microsoft.com/office/officeart/2005/8/layout/process5"/>
    <dgm:cxn modelId="{76230CBD-7F22-49B3-A71E-8295BBD82042}" type="presParOf" srcId="{D4C64B90-08C3-4B8F-BEF6-1C179C90C282}" destId="{806A5780-A9B0-4910-ABB2-948D476804F1}" srcOrd="14" destOrd="0" presId="urn:microsoft.com/office/officeart/2005/8/layout/process5"/>
    <dgm:cxn modelId="{22DBE3B8-9242-4D40-8821-DEEAD76A0F2B}" type="presParOf" srcId="{D4C64B90-08C3-4B8F-BEF6-1C179C90C282}" destId="{DE0BDF77-1089-4A8D-A351-3DE5ADEEBB77}" srcOrd="15" destOrd="0" presId="urn:microsoft.com/office/officeart/2005/8/layout/process5"/>
    <dgm:cxn modelId="{8FCDB921-10E4-4B6A-8D71-747868F4B633}" type="presParOf" srcId="{DE0BDF77-1089-4A8D-A351-3DE5ADEEBB77}" destId="{097FCD7D-2768-405E-8F9F-5834BFB08225}" srcOrd="0" destOrd="0" presId="urn:microsoft.com/office/officeart/2005/8/layout/process5"/>
    <dgm:cxn modelId="{90959385-7E71-4EA2-967C-72401389B8FE}" type="presParOf" srcId="{D4C64B90-08C3-4B8F-BEF6-1C179C90C282}" destId="{1492E4B9-31BD-49CC-BDA4-4AAF47B78CE7}"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06D1C-BB8C-4A5F-AA96-1F87DE51C6FA}">
      <dsp:nvSpPr>
        <dsp:cNvPr id="0" name=""/>
        <dsp:cNvSpPr/>
      </dsp:nvSpPr>
      <dsp:spPr>
        <a:xfrm>
          <a:off x="7952" y="150120"/>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Based </a:t>
          </a:r>
          <a:r>
            <a:rPr lang="en-US" sz="1300" b="1" kern="1200" dirty="0"/>
            <a:t>on Designated Use(s) for Waterbody, Select Management Goal(s)</a:t>
          </a:r>
        </a:p>
      </dsp:txBody>
      <dsp:txXfrm>
        <a:off x="49722" y="191890"/>
        <a:ext cx="2293357" cy="1342598"/>
      </dsp:txXfrm>
    </dsp:sp>
    <dsp:sp modelId="{2D90CB4D-56D6-44BB-8D48-84F321B6125F}">
      <dsp:nvSpPr>
        <dsp:cNvPr id="0" name=""/>
        <dsp:cNvSpPr/>
      </dsp:nvSpPr>
      <dsp:spPr>
        <a:xfrm>
          <a:off x="2594016" y="568454"/>
          <a:ext cx="503902"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2594016" y="686348"/>
        <a:ext cx="352731" cy="353682"/>
      </dsp:txXfrm>
    </dsp:sp>
    <dsp:sp modelId="{17B4CD8D-DFA6-4623-BDDD-4CB971616282}">
      <dsp:nvSpPr>
        <dsp:cNvPr id="0" name=""/>
        <dsp:cNvSpPr/>
      </dsp:nvSpPr>
      <dsp:spPr>
        <a:xfrm>
          <a:off x="3335608" y="150120"/>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Refine </a:t>
          </a:r>
          <a:r>
            <a:rPr lang="en-US" sz="1300" b="1" kern="1200" dirty="0"/>
            <a:t>Management Goal(s)</a:t>
          </a:r>
        </a:p>
        <a:p>
          <a:pPr lvl="0" algn="ctr" defTabSz="577850">
            <a:lnSpc>
              <a:spcPct val="90000"/>
            </a:lnSpc>
            <a:spcBef>
              <a:spcPct val="0"/>
            </a:spcBef>
            <a:spcAft>
              <a:spcPct val="35000"/>
            </a:spcAft>
          </a:pPr>
          <a:r>
            <a:rPr lang="en-US" sz="1100" kern="1200" dirty="0"/>
            <a:t>* Narrative criteria or statement reflective of protecting designated use(s)</a:t>
          </a:r>
        </a:p>
      </dsp:txBody>
      <dsp:txXfrm>
        <a:off x="3377378" y="191890"/>
        <a:ext cx="2293357" cy="1342598"/>
      </dsp:txXfrm>
    </dsp:sp>
    <dsp:sp modelId="{4D60E3A1-698C-4595-A6F7-BECE84906B69}">
      <dsp:nvSpPr>
        <dsp:cNvPr id="0" name=""/>
        <dsp:cNvSpPr/>
      </dsp:nvSpPr>
      <dsp:spPr>
        <a:xfrm>
          <a:off x="5921673" y="568454"/>
          <a:ext cx="503902"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921673" y="686348"/>
        <a:ext cx="352731" cy="353682"/>
      </dsp:txXfrm>
    </dsp:sp>
    <dsp:sp modelId="{2A40E3AF-463A-46DE-B60E-4C99B239106E}">
      <dsp:nvSpPr>
        <dsp:cNvPr id="0" name=""/>
        <dsp:cNvSpPr/>
      </dsp:nvSpPr>
      <dsp:spPr>
        <a:xfrm>
          <a:off x="6663265" y="150120"/>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Evaluate </a:t>
          </a:r>
          <a:r>
            <a:rPr lang="en-US" sz="1300" b="1" kern="1200" dirty="0"/>
            <a:t>Potential Criteria</a:t>
          </a:r>
        </a:p>
        <a:p>
          <a:pPr lvl="0" algn="ctr" defTabSz="577850">
            <a:lnSpc>
              <a:spcPct val="90000"/>
            </a:lnSpc>
            <a:spcBef>
              <a:spcPct val="0"/>
            </a:spcBef>
            <a:spcAft>
              <a:spcPct val="35000"/>
            </a:spcAft>
          </a:pPr>
          <a:r>
            <a:rPr lang="en-US" sz="1100" kern="1200" dirty="0"/>
            <a:t>* Come up with way(s) to protect the use (numeric, narrative, both) - measurable &amp; most </a:t>
          </a:r>
          <a:r>
            <a:rPr lang="en-US" sz="1100" kern="1200" dirty="0" smtClean="0"/>
            <a:t>sensitive</a:t>
          </a:r>
        </a:p>
        <a:p>
          <a:pPr lvl="0" algn="ctr" defTabSz="577850">
            <a:lnSpc>
              <a:spcPct val="90000"/>
            </a:lnSpc>
            <a:spcBef>
              <a:spcPct val="0"/>
            </a:spcBef>
            <a:spcAft>
              <a:spcPct val="35000"/>
            </a:spcAft>
          </a:pPr>
          <a:r>
            <a:rPr lang="en-US" sz="1100" kern="1200" dirty="0" smtClean="0">
              <a:solidFill>
                <a:sysClr val="window" lastClr="FFFFFF"/>
              </a:solidFill>
              <a:latin typeface="Calibri"/>
              <a:ea typeface="+mn-ea"/>
              <a:cs typeface="+mn-cs"/>
            </a:rPr>
            <a:t>* Generate recommended indicator list</a:t>
          </a:r>
        </a:p>
        <a:p>
          <a:pPr lvl="0" algn="ctr" defTabSz="577850">
            <a:lnSpc>
              <a:spcPct val="90000"/>
            </a:lnSpc>
            <a:spcBef>
              <a:spcPct val="0"/>
            </a:spcBef>
            <a:spcAft>
              <a:spcPct val="35000"/>
            </a:spcAft>
          </a:pPr>
          <a:r>
            <a:rPr lang="en-US" sz="1100" kern="1200" dirty="0" smtClean="0">
              <a:solidFill>
                <a:sysClr val="window" lastClr="FFFFFF"/>
              </a:solidFill>
              <a:latin typeface="Calibri"/>
              <a:ea typeface="+mn-ea"/>
              <a:cs typeface="+mn-cs"/>
            </a:rPr>
            <a:t>* Data gap analysis</a:t>
          </a:r>
          <a:endParaRPr lang="en-US" sz="1100" kern="1200" dirty="0"/>
        </a:p>
      </dsp:txBody>
      <dsp:txXfrm>
        <a:off x="6705035" y="191890"/>
        <a:ext cx="2293357" cy="1342598"/>
      </dsp:txXfrm>
    </dsp:sp>
    <dsp:sp modelId="{15BD7472-1DE6-409F-95ED-1AE50C8DB767}">
      <dsp:nvSpPr>
        <dsp:cNvPr id="0" name=""/>
        <dsp:cNvSpPr/>
      </dsp:nvSpPr>
      <dsp:spPr>
        <a:xfrm rot="5400000">
          <a:off x="7599762" y="1742642"/>
          <a:ext cx="503902"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5400000">
        <a:off x="7674873" y="1785426"/>
        <a:ext cx="353682" cy="352731"/>
      </dsp:txXfrm>
    </dsp:sp>
    <dsp:sp modelId="{488F68CF-FCD0-4408-9E89-7C9DCCA83074}">
      <dsp:nvSpPr>
        <dsp:cNvPr id="0" name=""/>
        <dsp:cNvSpPr/>
      </dsp:nvSpPr>
      <dsp:spPr>
        <a:xfrm>
          <a:off x="6663265" y="2527018"/>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Develop </a:t>
          </a:r>
          <a:r>
            <a:rPr lang="en-US" sz="1300" b="1" kern="1200" dirty="0"/>
            <a:t>Conceptual Model</a:t>
          </a:r>
        </a:p>
        <a:p>
          <a:pPr lvl="0" algn="ctr" defTabSz="577850">
            <a:lnSpc>
              <a:spcPct val="90000"/>
            </a:lnSpc>
            <a:spcBef>
              <a:spcPct val="0"/>
            </a:spcBef>
            <a:spcAft>
              <a:spcPct val="35000"/>
            </a:spcAft>
          </a:pPr>
          <a:r>
            <a:rPr lang="en-US" sz="1100" kern="1200" dirty="0"/>
            <a:t>* Shows relationship between nutrients and criteria - EX: algal blooms, organic carbon, dissolved oxygen, chlorophyll a, etc.</a:t>
          </a:r>
        </a:p>
      </dsp:txBody>
      <dsp:txXfrm>
        <a:off x="6705035" y="2568788"/>
        <a:ext cx="2293357" cy="1342598"/>
      </dsp:txXfrm>
    </dsp:sp>
    <dsp:sp modelId="{918CFBB9-A540-4DA5-A2FA-9935D2090098}">
      <dsp:nvSpPr>
        <dsp:cNvPr id="0" name=""/>
        <dsp:cNvSpPr/>
      </dsp:nvSpPr>
      <dsp:spPr>
        <a:xfrm rot="10800000">
          <a:off x="5950195" y="2945352"/>
          <a:ext cx="503902"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6101366" y="3063246"/>
        <a:ext cx="352731" cy="353682"/>
      </dsp:txXfrm>
    </dsp:sp>
    <dsp:sp modelId="{E3FEE004-7B44-4F7B-BD99-AA1A4FD2C172}">
      <dsp:nvSpPr>
        <dsp:cNvPr id="0" name=""/>
        <dsp:cNvSpPr/>
      </dsp:nvSpPr>
      <dsp:spPr>
        <a:xfrm>
          <a:off x="3335608" y="2527018"/>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Analysis/Approach</a:t>
          </a:r>
          <a:endParaRPr lang="en-US" sz="1300" b="1" kern="1200" dirty="0"/>
        </a:p>
        <a:p>
          <a:pPr lvl="0" algn="ctr" defTabSz="577850">
            <a:lnSpc>
              <a:spcPct val="90000"/>
            </a:lnSpc>
            <a:spcBef>
              <a:spcPct val="0"/>
            </a:spcBef>
            <a:spcAft>
              <a:spcPct val="35000"/>
            </a:spcAft>
          </a:pPr>
          <a:r>
            <a:rPr lang="en-US" sz="1100" kern="1200" dirty="0"/>
            <a:t>* Select approach to derive criteria: reference conditions, stressor-response, mechanistic model, other...reflective of protecting designated use(s)</a:t>
          </a:r>
        </a:p>
        <a:p>
          <a:pPr lvl="0" algn="ctr" defTabSz="577850">
            <a:lnSpc>
              <a:spcPct val="90000"/>
            </a:lnSpc>
            <a:spcBef>
              <a:spcPct val="0"/>
            </a:spcBef>
            <a:spcAft>
              <a:spcPct val="35000"/>
            </a:spcAft>
          </a:pPr>
          <a:r>
            <a:rPr lang="en-US" sz="1100" kern="1200" dirty="0"/>
            <a:t>* </a:t>
          </a:r>
          <a:r>
            <a:rPr lang="en-US" sz="1100" kern="1200" dirty="0" smtClean="0"/>
            <a:t>Fulfill any </a:t>
          </a:r>
          <a:r>
            <a:rPr lang="en-US" sz="1100" kern="1200" dirty="0"/>
            <a:t>data/research needs</a:t>
          </a:r>
        </a:p>
      </dsp:txBody>
      <dsp:txXfrm>
        <a:off x="3377378" y="2568788"/>
        <a:ext cx="2293357" cy="1342598"/>
      </dsp:txXfrm>
    </dsp:sp>
    <dsp:sp modelId="{A5924AB2-52C8-4FAC-B2F2-37A2EB6500A6}">
      <dsp:nvSpPr>
        <dsp:cNvPr id="0" name=""/>
        <dsp:cNvSpPr/>
      </dsp:nvSpPr>
      <dsp:spPr>
        <a:xfrm rot="10800000">
          <a:off x="2622539" y="2945352"/>
          <a:ext cx="503902"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2773710" y="3063246"/>
        <a:ext cx="352731" cy="353682"/>
      </dsp:txXfrm>
    </dsp:sp>
    <dsp:sp modelId="{5CAE1176-0384-4714-80E0-5110A5CB764D}">
      <dsp:nvSpPr>
        <dsp:cNvPr id="0" name=""/>
        <dsp:cNvSpPr/>
      </dsp:nvSpPr>
      <dsp:spPr>
        <a:xfrm>
          <a:off x="7952" y="2527018"/>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Develop </a:t>
          </a:r>
          <a:r>
            <a:rPr lang="en-US" sz="1300" b="1" kern="1200" dirty="0"/>
            <a:t>Estimates for </a:t>
          </a:r>
          <a:r>
            <a:rPr lang="en-US" sz="1300" b="1" kern="1200" dirty="0" smtClean="0"/>
            <a:t>Criteria &amp; Assessment Protocols</a:t>
          </a:r>
          <a:endParaRPr lang="en-US" sz="1300" b="1" kern="1200" dirty="0"/>
        </a:p>
      </dsp:txBody>
      <dsp:txXfrm>
        <a:off x="49722" y="2568788"/>
        <a:ext cx="2293357" cy="1342598"/>
      </dsp:txXfrm>
    </dsp:sp>
    <dsp:sp modelId="{11EB5637-7D43-41CF-B7EE-FF3B5D7B714E}">
      <dsp:nvSpPr>
        <dsp:cNvPr id="0" name=""/>
        <dsp:cNvSpPr/>
      </dsp:nvSpPr>
      <dsp:spPr>
        <a:xfrm rot="5411502">
          <a:off x="531971" y="4159205"/>
          <a:ext cx="478210" cy="510139"/>
        </a:xfrm>
        <a:prstGeom prst="rightArrow">
          <a:avLst>
            <a:gd name="adj1" fmla="val 60000"/>
            <a:gd name="adj2" fmla="val 50000"/>
          </a:avLst>
        </a:prstGeom>
        <a:solidFill>
          <a:schemeClr val="accent1"/>
        </a:solidFill>
        <a:ln w="31750">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618274" y="4175170"/>
        <a:ext cx="306083" cy="334747"/>
      </dsp:txXfrm>
    </dsp:sp>
    <dsp:sp modelId="{0A8CE491-80E9-4F00-990F-376D6F4CC025}">
      <dsp:nvSpPr>
        <dsp:cNvPr id="0" name=""/>
        <dsp:cNvSpPr/>
      </dsp:nvSpPr>
      <dsp:spPr>
        <a:xfrm>
          <a:off x="0" y="4903915"/>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Evaluate Feasibility </a:t>
          </a:r>
          <a:r>
            <a:rPr lang="en-US" sz="1300" b="1" kern="1200" dirty="0"/>
            <a:t>of Accomplishing Criteria</a:t>
          </a:r>
        </a:p>
      </dsp:txBody>
      <dsp:txXfrm>
        <a:off x="41770" y="4945685"/>
        <a:ext cx="2293357" cy="1342598"/>
      </dsp:txXfrm>
    </dsp:sp>
    <dsp:sp modelId="{12A6F5C7-BEE1-4D23-A800-81C745AC37AC}">
      <dsp:nvSpPr>
        <dsp:cNvPr id="0" name=""/>
        <dsp:cNvSpPr/>
      </dsp:nvSpPr>
      <dsp:spPr>
        <a:xfrm rot="1412596">
          <a:off x="1854674" y="4395743"/>
          <a:ext cx="1430557"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1862034" y="4478318"/>
        <a:ext cx="1253716" cy="353682"/>
      </dsp:txXfrm>
    </dsp:sp>
    <dsp:sp modelId="{806A5780-A9B0-4910-ABB2-948D476804F1}">
      <dsp:nvSpPr>
        <dsp:cNvPr id="0" name=""/>
        <dsp:cNvSpPr/>
      </dsp:nvSpPr>
      <dsp:spPr>
        <a:xfrm>
          <a:off x="3335608" y="4903915"/>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a:t>DWR Selects Scientifically Defensible, Feasible Criteria</a:t>
          </a:r>
        </a:p>
      </dsp:txBody>
      <dsp:txXfrm>
        <a:off x="3377378" y="4945685"/>
        <a:ext cx="2293357" cy="1342598"/>
      </dsp:txXfrm>
    </dsp:sp>
    <dsp:sp modelId="{DE0BDF77-1089-4A8D-A351-3DE5ADEEBB77}">
      <dsp:nvSpPr>
        <dsp:cNvPr id="0" name=""/>
        <dsp:cNvSpPr/>
      </dsp:nvSpPr>
      <dsp:spPr>
        <a:xfrm>
          <a:off x="5921673" y="5322249"/>
          <a:ext cx="503902" cy="5894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921673" y="5440143"/>
        <a:ext cx="352731" cy="353682"/>
      </dsp:txXfrm>
    </dsp:sp>
    <dsp:sp modelId="{1492E4B9-31BD-49CC-BDA4-4AAF47B78CE7}">
      <dsp:nvSpPr>
        <dsp:cNvPr id="0" name=""/>
        <dsp:cNvSpPr/>
      </dsp:nvSpPr>
      <dsp:spPr>
        <a:xfrm>
          <a:off x="6663265" y="4903915"/>
          <a:ext cx="2376897" cy="1426138"/>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Begin </a:t>
          </a:r>
          <a:r>
            <a:rPr lang="en-US" sz="1300" b="1" kern="1200" dirty="0"/>
            <a:t>Adoption of Recommendations into Water Quality Standards</a:t>
          </a:r>
        </a:p>
        <a:p>
          <a:pPr lvl="0" algn="ctr" defTabSz="577850">
            <a:lnSpc>
              <a:spcPct val="90000"/>
            </a:lnSpc>
            <a:spcBef>
              <a:spcPct val="0"/>
            </a:spcBef>
            <a:spcAft>
              <a:spcPct val="35000"/>
            </a:spcAft>
          </a:pPr>
          <a:r>
            <a:rPr lang="en-US" sz="1200" kern="1200" dirty="0"/>
            <a:t>Draft Rule, Fiscal Note, Public Hearings, etc.</a:t>
          </a:r>
        </a:p>
      </dsp:txBody>
      <dsp:txXfrm>
        <a:off x="6705035" y="4945685"/>
        <a:ext cx="2293357" cy="1342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06D1C-BB8C-4A5F-AA96-1F87DE51C6FA}">
      <dsp:nvSpPr>
        <dsp:cNvPr id="0" name=""/>
        <dsp:cNvSpPr/>
      </dsp:nvSpPr>
      <dsp:spPr>
        <a:xfrm>
          <a:off x="7952" y="150120"/>
          <a:ext cx="2376897" cy="142613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Select </a:t>
          </a:r>
          <a:r>
            <a:rPr lang="en-US" sz="1300" b="1" kern="1200" dirty="0">
              <a:solidFill>
                <a:sysClr val="window" lastClr="FFFFFF"/>
              </a:solidFill>
              <a:latin typeface="Calibri"/>
              <a:ea typeface="+mn-ea"/>
              <a:cs typeface="+mn-cs"/>
            </a:rPr>
            <a:t>Management Goal(s)</a:t>
          </a:r>
        </a:p>
      </dsp:txBody>
      <dsp:txXfrm>
        <a:off x="49722" y="191890"/>
        <a:ext cx="2293357" cy="1342598"/>
      </dsp:txXfrm>
    </dsp:sp>
    <dsp:sp modelId="{2D90CB4D-56D6-44BB-8D48-84F321B6125F}">
      <dsp:nvSpPr>
        <dsp:cNvPr id="0" name=""/>
        <dsp:cNvSpPr/>
      </dsp:nvSpPr>
      <dsp:spPr>
        <a:xfrm>
          <a:off x="2594016" y="568454"/>
          <a:ext cx="503902"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a:off x="2594016" y="686348"/>
        <a:ext cx="352731" cy="353682"/>
      </dsp:txXfrm>
    </dsp:sp>
    <dsp:sp modelId="{17B4CD8D-DFA6-4623-BDDD-4CB971616282}">
      <dsp:nvSpPr>
        <dsp:cNvPr id="0" name=""/>
        <dsp:cNvSpPr/>
      </dsp:nvSpPr>
      <dsp:spPr>
        <a:xfrm>
          <a:off x="3335608" y="150120"/>
          <a:ext cx="2376897" cy="142613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Refine </a:t>
          </a:r>
          <a:r>
            <a:rPr lang="en-US" sz="1300" b="1" kern="1200" dirty="0">
              <a:solidFill>
                <a:sysClr val="window" lastClr="FFFFFF"/>
              </a:solidFill>
              <a:latin typeface="Calibri"/>
              <a:ea typeface="+mn-ea"/>
              <a:cs typeface="+mn-cs"/>
            </a:rPr>
            <a:t>Management Goal(s)</a:t>
          </a:r>
        </a:p>
        <a:p>
          <a:pPr lvl="0" algn="ctr" defTabSz="577850">
            <a:lnSpc>
              <a:spcPct val="90000"/>
            </a:lnSpc>
            <a:spcBef>
              <a:spcPct val="0"/>
            </a:spcBef>
            <a:spcAft>
              <a:spcPct val="35000"/>
            </a:spcAft>
          </a:pPr>
          <a:r>
            <a:rPr lang="en-US" sz="1100" kern="1200" dirty="0">
              <a:solidFill>
                <a:sysClr val="window" lastClr="FFFFFF"/>
              </a:solidFill>
              <a:latin typeface="Calibri"/>
              <a:ea typeface="+mn-ea"/>
              <a:cs typeface="+mn-cs"/>
            </a:rPr>
            <a:t>* Narrative </a:t>
          </a:r>
          <a:r>
            <a:rPr lang="en-US" sz="1100" kern="1200" dirty="0" smtClean="0">
              <a:solidFill>
                <a:sysClr val="window" lastClr="FFFFFF"/>
              </a:solidFill>
              <a:latin typeface="Calibri"/>
              <a:ea typeface="+mn-ea"/>
              <a:cs typeface="+mn-cs"/>
            </a:rPr>
            <a:t> statement </a:t>
          </a:r>
          <a:r>
            <a:rPr lang="en-US" sz="1100" kern="1200" dirty="0">
              <a:solidFill>
                <a:sysClr val="window" lastClr="FFFFFF"/>
              </a:solidFill>
              <a:latin typeface="Calibri"/>
              <a:ea typeface="+mn-ea"/>
              <a:cs typeface="+mn-cs"/>
            </a:rPr>
            <a:t>reflective of protecting designated use(s)</a:t>
          </a:r>
        </a:p>
      </dsp:txBody>
      <dsp:txXfrm>
        <a:off x="3377378" y="191890"/>
        <a:ext cx="2293357" cy="1342598"/>
      </dsp:txXfrm>
    </dsp:sp>
    <dsp:sp modelId="{4D60E3A1-698C-4595-A6F7-BECE84906B69}">
      <dsp:nvSpPr>
        <dsp:cNvPr id="0" name=""/>
        <dsp:cNvSpPr/>
      </dsp:nvSpPr>
      <dsp:spPr>
        <a:xfrm>
          <a:off x="5921673" y="568454"/>
          <a:ext cx="503902"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a:off x="5921673" y="686348"/>
        <a:ext cx="352731" cy="353682"/>
      </dsp:txXfrm>
    </dsp:sp>
    <dsp:sp modelId="{2A40E3AF-463A-46DE-B60E-4C99B239106E}">
      <dsp:nvSpPr>
        <dsp:cNvPr id="0" name=""/>
        <dsp:cNvSpPr/>
      </dsp:nvSpPr>
      <dsp:spPr>
        <a:xfrm>
          <a:off x="6663265" y="150120"/>
          <a:ext cx="2376897" cy="1426138"/>
        </a:xfrm>
        <a:prstGeom prst="roundRect">
          <a:avLst>
            <a:gd name="adj" fmla="val 10000"/>
          </a:avLst>
        </a:prstGeom>
        <a:solidFill>
          <a:schemeClr val="accent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Evaluate </a:t>
          </a:r>
          <a:r>
            <a:rPr lang="en-US" sz="1300" b="1" kern="1200" dirty="0">
              <a:solidFill>
                <a:sysClr val="window" lastClr="FFFFFF"/>
              </a:solidFill>
              <a:latin typeface="Calibri"/>
              <a:ea typeface="+mn-ea"/>
              <a:cs typeface="+mn-cs"/>
            </a:rPr>
            <a:t>Potential Criteria</a:t>
          </a:r>
        </a:p>
        <a:p>
          <a:pPr lvl="0" algn="ctr" defTabSz="577850">
            <a:lnSpc>
              <a:spcPct val="90000"/>
            </a:lnSpc>
            <a:spcBef>
              <a:spcPct val="0"/>
            </a:spcBef>
            <a:spcAft>
              <a:spcPct val="35000"/>
            </a:spcAft>
          </a:pPr>
          <a:r>
            <a:rPr lang="en-US" sz="1100" kern="1200" dirty="0">
              <a:solidFill>
                <a:sysClr val="window" lastClr="FFFFFF"/>
              </a:solidFill>
              <a:latin typeface="Calibri"/>
              <a:ea typeface="+mn-ea"/>
              <a:cs typeface="+mn-cs"/>
            </a:rPr>
            <a:t>* Come up with way(s) to protect the use (numeric, narrative, both) - measurable &amp; most </a:t>
          </a:r>
          <a:r>
            <a:rPr lang="en-US" sz="1100" kern="1200" dirty="0" smtClean="0">
              <a:solidFill>
                <a:sysClr val="window" lastClr="FFFFFF"/>
              </a:solidFill>
              <a:latin typeface="Calibri"/>
              <a:ea typeface="+mn-ea"/>
              <a:cs typeface="+mn-cs"/>
            </a:rPr>
            <a:t>sensitive</a:t>
          </a:r>
        </a:p>
        <a:p>
          <a:pPr lvl="0" algn="ctr" defTabSz="577850">
            <a:lnSpc>
              <a:spcPct val="90000"/>
            </a:lnSpc>
            <a:spcBef>
              <a:spcPct val="0"/>
            </a:spcBef>
            <a:spcAft>
              <a:spcPct val="35000"/>
            </a:spcAft>
          </a:pPr>
          <a:r>
            <a:rPr lang="en-US" sz="1100" kern="1200" dirty="0" smtClean="0">
              <a:solidFill>
                <a:sysClr val="window" lastClr="FFFFFF"/>
              </a:solidFill>
              <a:latin typeface="Calibri"/>
              <a:ea typeface="+mn-ea"/>
              <a:cs typeface="+mn-cs"/>
            </a:rPr>
            <a:t>* Generate recommended indicator list</a:t>
          </a:r>
        </a:p>
        <a:p>
          <a:pPr lvl="0" algn="ctr" defTabSz="577850">
            <a:lnSpc>
              <a:spcPct val="90000"/>
            </a:lnSpc>
            <a:spcBef>
              <a:spcPct val="0"/>
            </a:spcBef>
            <a:spcAft>
              <a:spcPct val="35000"/>
            </a:spcAft>
          </a:pPr>
          <a:r>
            <a:rPr lang="en-US" sz="1100" kern="1200" dirty="0" smtClean="0">
              <a:solidFill>
                <a:sysClr val="window" lastClr="FFFFFF"/>
              </a:solidFill>
              <a:latin typeface="Calibri"/>
              <a:ea typeface="+mn-ea"/>
              <a:cs typeface="+mn-cs"/>
            </a:rPr>
            <a:t>* Data gap analysis</a:t>
          </a:r>
          <a:endParaRPr lang="en-US" sz="1100" kern="1200" dirty="0">
            <a:solidFill>
              <a:sysClr val="window" lastClr="FFFFFF"/>
            </a:solidFill>
            <a:latin typeface="Calibri"/>
            <a:ea typeface="+mn-ea"/>
            <a:cs typeface="+mn-cs"/>
          </a:endParaRPr>
        </a:p>
      </dsp:txBody>
      <dsp:txXfrm>
        <a:off x="6705035" y="191890"/>
        <a:ext cx="2293357" cy="1342598"/>
      </dsp:txXfrm>
    </dsp:sp>
    <dsp:sp modelId="{15BD7472-1DE6-409F-95ED-1AE50C8DB767}">
      <dsp:nvSpPr>
        <dsp:cNvPr id="0" name=""/>
        <dsp:cNvSpPr/>
      </dsp:nvSpPr>
      <dsp:spPr>
        <a:xfrm rot="5414482">
          <a:off x="7595221" y="1741902"/>
          <a:ext cx="503097"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rot="-5400000">
        <a:off x="7670246" y="1785089"/>
        <a:ext cx="353682" cy="352168"/>
      </dsp:txXfrm>
    </dsp:sp>
    <dsp:sp modelId="{488F68CF-FCD0-4408-9E89-7C9DCCA83074}">
      <dsp:nvSpPr>
        <dsp:cNvPr id="0" name=""/>
        <dsp:cNvSpPr/>
      </dsp:nvSpPr>
      <dsp:spPr>
        <a:xfrm>
          <a:off x="6653258" y="2525492"/>
          <a:ext cx="2376897" cy="1426138"/>
        </a:xfrm>
        <a:prstGeom prst="roundRect">
          <a:avLst>
            <a:gd name="adj" fmla="val 10000"/>
          </a:avLst>
        </a:prstGeom>
        <a:solidFill>
          <a:schemeClr val="accent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Develop </a:t>
          </a:r>
          <a:r>
            <a:rPr lang="en-US" sz="1300" b="1" kern="1200" dirty="0">
              <a:solidFill>
                <a:sysClr val="window" lastClr="FFFFFF"/>
              </a:solidFill>
              <a:latin typeface="Calibri"/>
              <a:ea typeface="+mn-ea"/>
              <a:cs typeface="+mn-cs"/>
            </a:rPr>
            <a:t>Conceptual Model</a:t>
          </a:r>
        </a:p>
        <a:p>
          <a:pPr lvl="0" algn="ctr" defTabSz="577850">
            <a:lnSpc>
              <a:spcPct val="90000"/>
            </a:lnSpc>
            <a:spcBef>
              <a:spcPct val="0"/>
            </a:spcBef>
            <a:spcAft>
              <a:spcPct val="35000"/>
            </a:spcAft>
          </a:pPr>
          <a:r>
            <a:rPr lang="en-US" sz="1100" kern="1200" dirty="0">
              <a:solidFill>
                <a:sysClr val="window" lastClr="FFFFFF"/>
              </a:solidFill>
              <a:latin typeface="Calibri"/>
              <a:ea typeface="+mn-ea"/>
              <a:cs typeface="+mn-cs"/>
            </a:rPr>
            <a:t>* Shows relationship between nutrients and criteria - EX: algal blooms, organic carbon, dissolved oxygen, chlorophyll a, etc.</a:t>
          </a:r>
        </a:p>
      </dsp:txBody>
      <dsp:txXfrm>
        <a:off x="6695028" y="2567262"/>
        <a:ext cx="2293357" cy="1342598"/>
      </dsp:txXfrm>
    </dsp:sp>
    <dsp:sp modelId="{918CFBB9-A540-4DA5-A2FA-9935D2090098}">
      <dsp:nvSpPr>
        <dsp:cNvPr id="0" name=""/>
        <dsp:cNvSpPr/>
      </dsp:nvSpPr>
      <dsp:spPr>
        <a:xfrm rot="10798419">
          <a:off x="5947694" y="2944582"/>
          <a:ext cx="498598"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rot="10800000">
        <a:off x="6097273" y="3062442"/>
        <a:ext cx="349019" cy="353682"/>
      </dsp:txXfrm>
    </dsp:sp>
    <dsp:sp modelId="{E3FEE004-7B44-4F7B-BD99-AA1A4FD2C172}">
      <dsp:nvSpPr>
        <dsp:cNvPr id="0" name=""/>
        <dsp:cNvSpPr/>
      </dsp:nvSpPr>
      <dsp:spPr>
        <a:xfrm>
          <a:off x="3335608" y="2527018"/>
          <a:ext cx="2376897" cy="1426138"/>
        </a:xfrm>
        <a:prstGeom prst="roundRect">
          <a:avLst>
            <a:gd name="adj" fmla="val 10000"/>
          </a:avLst>
        </a:prstGeom>
        <a:solidFill>
          <a:schemeClr val="accent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Analysis/Approach</a:t>
          </a:r>
          <a:endParaRPr lang="en-US" sz="1300" b="1" kern="1200" dirty="0">
            <a:solidFill>
              <a:sysClr val="window" lastClr="FFFFFF"/>
            </a:solidFill>
            <a:latin typeface="Calibri"/>
            <a:ea typeface="+mn-ea"/>
            <a:cs typeface="+mn-cs"/>
          </a:endParaRPr>
        </a:p>
        <a:p>
          <a:pPr lvl="0" algn="ctr" defTabSz="577850">
            <a:lnSpc>
              <a:spcPct val="90000"/>
            </a:lnSpc>
            <a:spcBef>
              <a:spcPct val="0"/>
            </a:spcBef>
            <a:spcAft>
              <a:spcPct val="35000"/>
            </a:spcAft>
          </a:pPr>
          <a:r>
            <a:rPr lang="en-US" sz="1100" kern="1200" dirty="0">
              <a:solidFill>
                <a:sysClr val="window" lastClr="FFFFFF"/>
              </a:solidFill>
              <a:latin typeface="Calibri"/>
              <a:ea typeface="+mn-ea"/>
              <a:cs typeface="+mn-cs"/>
            </a:rPr>
            <a:t>* Select approach to derive criteria: reference conditions, stressor-response, mechanistic model, other...reflective of protecting designated use(s)</a:t>
          </a:r>
        </a:p>
        <a:p>
          <a:pPr lvl="0" algn="ctr" defTabSz="577850">
            <a:lnSpc>
              <a:spcPct val="90000"/>
            </a:lnSpc>
            <a:spcBef>
              <a:spcPct val="0"/>
            </a:spcBef>
            <a:spcAft>
              <a:spcPct val="35000"/>
            </a:spcAft>
          </a:pPr>
          <a:r>
            <a:rPr lang="en-US" sz="1100" kern="1200" dirty="0">
              <a:solidFill>
                <a:sysClr val="window" lastClr="FFFFFF"/>
              </a:solidFill>
              <a:latin typeface="Calibri"/>
              <a:ea typeface="+mn-ea"/>
              <a:cs typeface="+mn-cs"/>
            </a:rPr>
            <a:t>* </a:t>
          </a:r>
          <a:r>
            <a:rPr lang="en-US" sz="1100" kern="1200" dirty="0" smtClean="0">
              <a:solidFill>
                <a:sysClr val="window" lastClr="FFFFFF"/>
              </a:solidFill>
              <a:latin typeface="Calibri"/>
              <a:ea typeface="+mn-ea"/>
              <a:cs typeface="+mn-cs"/>
            </a:rPr>
            <a:t>Fulfill any </a:t>
          </a:r>
          <a:r>
            <a:rPr lang="en-US" sz="1100" kern="1200" dirty="0">
              <a:solidFill>
                <a:sysClr val="window" lastClr="FFFFFF"/>
              </a:solidFill>
              <a:latin typeface="Calibri"/>
              <a:ea typeface="+mn-ea"/>
              <a:cs typeface="+mn-cs"/>
            </a:rPr>
            <a:t>data/research needs</a:t>
          </a:r>
        </a:p>
      </dsp:txBody>
      <dsp:txXfrm>
        <a:off x="3377378" y="2568788"/>
        <a:ext cx="2293357" cy="1342598"/>
      </dsp:txXfrm>
    </dsp:sp>
    <dsp:sp modelId="{A5924AB2-52C8-4FAC-B2F2-37A2EB6500A6}">
      <dsp:nvSpPr>
        <dsp:cNvPr id="0" name=""/>
        <dsp:cNvSpPr/>
      </dsp:nvSpPr>
      <dsp:spPr>
        <a:xfrm rot="10800000">
          <a:off x="2622539" y="2945352"/>
          <a:ext cx="503902"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rot="10800000">
        <a:off x="2773710" y="3063246"/>
        <a:ext cx="352731" cy="353682"/>
      </dsp:txXfrm>
    </dsp:sp>
    <dsp:sp modelId="{5CAE1176-0384-4714-80E0-5110A5CB764D}">
      <dsp:nvSpPr>
        <dsp:cNvPr id="0" name=""/>
        <dsp:cNvSpPr/>
      </dsp:nvSpPr>
      <dsp:spPr>
        <a:xfrm>
          <a:off x="7952" y="2527018"/>
          <a:ext cx="2376897" cy="1426138"/>
        </a:xfrm>
        <a:prstGeom prst="roundRect">
          <a:avLst>
            <a:gd name="adj" fmla="val 10000"/>
          </a:avLst>
        </a:prstGeom>
        <a:solidFill>
          <a:schemeClr val="accent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Develop </a:t>
          </a:r>
          <a:r>
            <a:rPr lang="en-US" sz="1300" b="1" kern="1200" dirty="0">
              <a:solidFill>
                <a:sysClr val="window" lastClr="FFFFFF"/>
              </a:solidFill>
              <a:latin typeface="Calibri"/>
              <a:ea typeface="+mn-ea"/>
              <a:cs typeface="+mn-cs"/>
            </a:rPr>
            <a:t>Estimates for </a:t>
          </a:r>
          <a:r>
            <a:rPr lang="en-US" sz="1300" b="1" kern="1200" dirty="0" smtClean="0">
              <a:solidFill>
                <a:sysClr val="window" lastClr="FFFFFF"/>
              </a:solidFill>
              <a:latin typeface="Calibri"/>
              <a:ea typeface="+mn-ea"/>
              <a:cs typeface="+mn-cs"/>
            </a:rPr>
            <a:t>Criteria &amp; Assessment Protocols</a:t>
          </a:r>
          <a:endParaRPr lang="en-US" sz="1300" b="1" kern="1200" dirty="0">
            <a:solidFill>
              <a:sysClr val="window" lastClr="FFFFFF"/>
            </a:solidFill>
            <a:latin typeface="Calibri"/>
            <a:ea typeface="+mn-ea"/>
            <a:cs typeface="+mn-cs"/>
          </a:endParaRPr>
        </a:p>
      </dsp:txBody>
      <dsp:txXfrm>
        <a:off x="49722" y="2568788"/>
        <a:ext cx="2293357" cy="1342598"/>
      </dsp:txXfrm>
    </dsp:sp>
    <dsp:sp modelId="{11EB5637-7D43-41CF-B7EE-FF3B5D7B714E}">
      <dsp:nvSpPr>
        <dsp:cNvPr id="0" name=""/>
        <dsp:cNvSpPr/>
      </dsp:nvSpPr>
      <dsp:spPr>
        <a:xfrm rot="5411502">
          <a:off x="531971" y="4159205"/>
          <a:ext cx="478210" cy="510139"/>
        </a:xfrm>
        <a:prstGeom prst="rightArrow">
          <a:avLst>
            <a:gd name="adj1" fmla="val 60000"/>
            <a:gd name="adj2" fmla="val 50000"/>
          </a:avLst>
        </a:prstGeom>
        <a:solidFill>
          <a:srgbClr val="4F81BD"/>
        </a:solidFill>
        <a:ln w="31750">
          <a:solidFill>
            <a:srgbClr val="4F81BD">
              <a:lumMod val="75000"/>
            </a:srgb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ysClr val="window" lastClr="FFFFFF"/>
            </a:solidFill>
            <a:latin typeface="Calibri"/>
            <a:ea typeface="+mn-ea"/>
            <a:cs typeface="+mn-cs"/>
          </a:endParaRPr>
        </a:p>
      </dsp:txBody>
      <dsp:txXfrm rot="-5400000">
        <a:off x="618274" y="4175170"/>
        <a:ext cx="306083" cy="334747"/>
      </dsp:txXfrm>
    </dsp:sp>
    <dsp:sp modelId="{0A8CE491-80E9-4F00-990F-376D6F4CC025}">
      <dsp:nvSpPr>
        <dsp:cNvPr id="0" name=""/>
        <dsp:cNvSpPr/>
      </dsp:nvSpPr>
      <dsp:spPr>
        <a:xfrm>
          <a:off x="0" y="4903915"/>
          <a:ext cx="2376897" cy="1426138"/>
        </a:xfrm>
        <a:prstGeom prst="roundRect">
          <a:avLst>
            <a:gd name="adj" fmla="val 10000"/>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Evaluate Feasibility </a:t>
          </a:r>
          <a:r>
            <a:rPr lang="en-US" sz="1300" b="1" kern="1200" dirty="0">
              <a:solidFill>
                <a:sysClr val="window" lastClr="FFFFFF"/>
              </a:solidFill>
              <a:latin typeface="Calibri"/>
              <a:ea typeface="+mn-ea"/>
              <a:cs typeface="+mn-cs"/>
            </a:rPr>
            <a:t>of Accomplishing Criteria</a:t>
          </a:r>
        </a:p>
      </dsp:txBody>
      <dsp:txXfrm>
        <a:off x="41770" y="4945685"/>
        <a:ext cx="2293357" cy="1342598"/>
      </dsp:txXfrm>
    </dsp:sp>
    <dsp:sp modelId="{12A6F5C7-BEE1-4D23-A800-81C745AC37AC}">
      <dsp:nvSpPr>
        <dsp:cNvPr id="0" name=""/>
        <dsp:cNvSpPr/>
      </dsp:nvSpPr>
      <dsp:spPr>
        <a:xfrm rot="1412596">
          <a:off x="1854674" y="4395743"/>
          <a:ext cx="1430557"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a:off x="1862034" y="4478318"/>
        <a:ext cx="1253716" cy="353682"/>
      </dsp:txXfrm>
    </dsp:sp>
    <dsp:sp modelId="{806A5780-A9B0-4910-ABB2-948D476804F1}">
      <dsp:nvSpPr>
        <dsp:cNvPr id="0" name=""/>
        <dsp:cNvSpPr/>
      </dsp:nvSpPr>
      <dsp:spPr>
        <a:xfrm>
          <a:off x="3335608" y="4903915"/>
          <a:ext cx="2376897" cy="142613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Select Scientifically </a:t>
          </a:r>
          <a:r>
            <a:rPr lang="en-US" sz="1300" b="1" kern="1200" dirty="0">
              <a:solidFill>
                <a:sysClr val="window" lastClr="FFFFFF"/>
              </a:solidFill>
              <a:latin typeface="Calibri"/>
              <a:ea typeface="+mn-ea"/>
              <a:cs typeface="+mn-cs"/>
            </a:rPr>
            <a:t>Defensible, Feasible Criteria</a:t>
          </a:r>
        </a:p>
      </dsp:txBody>
      <dsp:txXfrm>
        <a:off x="3377378" y="4945685"/>
        <a:ext cx="2293357" cy="1342598"/>
      </dsp:txXfrm>
    </dsp:sp>
    <dsp:sp modelId="{DE0BDF77-1089-4A8D-A351-3DE5ADEEBB77}">
      <dsp:nvSpPr>
        <dsp:cNvPr id="0" name=""/>
        <dsp:cNvSpPr/>
      </dsp:nvSpPr>
      <dsp:spPr>
        <a:xfrm>
          <a:off x="5921673" y="5322249"/>
          <a:ext cx="503902" cy="589470"/>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solidFill>
              <a:sysClr val="window" lastClr="FFFFFF"/>
            </a:solidFill>
            <a:latin typeface="Calibri"/>
            <a:ea typeface="+mn-ea"/>
            <a:cs typeface="+mn-cs"/>
          </a:endParaRPr>
        </a:p>
      </dsp:txBody>
      <dsp:txXfrm>
        <a:off x="5921673" y="5440143"/>
        <a:ext cx="352731" cy="353682"/>
      </dsp:txXfrm>
    </dsp:sp>
    <dsp:sp modelId="{1492E4B9-31BD-49CC-BDA4-4AAF47B78CE7}">
      <dsp:nvSpPr>
        <dsp:cNvPr id="0" name=""/>
        <dsp:cNvSpPr/>
      </dsp:nvSpPr>
      <dsp:spPr>
        <a:xfrm>
          <a:off x="6663265" y="4903915"/>
          <a:ext cx="2376897" cy="1426138"/>
        </a:xfrm>
        <a:prstGeom prst="roundRect">
          <a:avLst>
            <a:gd name="adj" fmla="val 10000"/>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 lastClr="FFFFFF"/>
              </a:solidFill>
              <a:latin typeface="Calibri"/>
              <a:ea typeface="+mn-ea"/>
              <a:cs typeface="+mn-cs"/>
            </a:rPr>
            <a:t>Begin </a:t>
          </a:r>
          <a:r>
            <a:rPr lang="en-US" sz="1300" b="1" kern="1200" dirty="0">
              <a:solidFill>
                <a:sysClr val="window" lastClr="FFFFFF"/>
              </a:solidFill>
              <a:latin typeface="Calibri"/>
              <a:ea typeface="+mn-ea"/>
              <a:cs typeface="+mn-cs"/>
            </a:rPr>
            <a:t>Adoption of Recommendations into Water Quality Standards</a:t>
          </a:r>
        </a:p>
        <a:p>
          <a:pPr lvl="0" algn="ctr" defTabSz="577850">
            <a:lnSpc>
              <a:spcPct val="90000"/>
            </a:lnSpc>
            <a:spcBef>
              <a:spcPct val="0"/>
            </a:spcBef>
            <a:spcAft>
              <a:spcPct val="35000"/>
            </a:spcAft>
          </a:pPr>
          <a:r>
            <a:rPr lang="en-US" sz="1200" kern="1200" dirty="0">
              <a:solidFill>
                <a:sysClr val="window" lastClr="FFFFFF"/>
              </a:solidFill>
              <a:latin typeface="Calibri"/>
              <a:ea typeface="+mn-ea"/>
              <a:cs typeface="+mn-cs"/>
            </a:rPr>
            <a:t>Draft Rule, Fiscal Note, Public Hearings, etc.</a:t>
          </a:r>
        </a:p>
      </dsp:txBody>
      <dsp:txXfrm>
        <a:off x="6705035" y="4945685"/>
        <a:ext cx="2293357" cy="13425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Kroeger</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8EFABC-A567-7D47-B464-8E66A6F1A393}" type="datetimeFigureOut">
              <a:rPr lang="en-US" smtClean="0"/>
              <a:t>8/7/2015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93DCF9-EC71-FB4A-8A99-E1F526A46652}" type="slidenum">
              <a:rPr lang="en-US" smtClean="0"/>
              <a:t>‹#›</a:t>
            </a:fld>
            <a:endParaRPr lang="en-US"/>
          </a:p>
        </p:txBody>
      </p:sp>
    </p:spTree>
    <p:extLst>
      <p:ext uri="{BB962C8B-B14F-4D97-AF65-F5344CB8AC3E}">
        <p14:creationId xmlns:p14="http://schemas.microsoft.com/office/powerpoint/2010/main" val="875226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Kroeger</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DBD46B-9CEE-3445-8A87-20EC6D7442F6}" type="datetimeFigureOut">
              <a:rPr lang="en-US" smtClean="0"/>
              <a:t>8/7/2015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75276A-FB93-8D41-9DF8-5B14769D9899}" type="slidenum">
              <a:rPr lang="en-US" smtClean="0"/>
              <a:t>‹#›</a:t>
            </a:fld>
            <a:endParaRPr lang="en-US"/>
          </a:p>
        </p:txBody>
      </p:sp>
    </p:spTree>
    <p:extLst>
      <p:ext uri="{BB962C8B-B14F-4D97-AF65-F5344CB8AC3E}">
        <p14:creationId xmlns:p14="http://schemas.microsoft.com/office/powerpoint/2010/main" val="2432681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5276A-FB93-8D41-9DF8-5B14769D9899}" type="slidenum">
              <a:rPr lang="en-US" smtClean="0"/>
              <a:t>1</a:t>
            </a:fld>
            <a:endParaRPr lang="en-US"/>
          </a:p>
        </p:txBody>
      </p:sp>
      <p:sp>
        <p:nvSpPr>
          <p:cNvPr id="5" name="Header Placeholder 4"/>
          <p:cNvSpPr>
            <a:spLocks noGrp="1"/>
          </p:cNvSpPr>
          <p:nvPr>
            <p:ph type="hdr" sz="quarter" idx="11"/>
          </p:nvPr>
        </p:nvSpPr>
        <p:spPr/>
        <p:txBody>
          <a:bodyPr/>
          <a:lstStyle/>
          <a:p>
            <a:r>
              <a:rPr lang="en-US" smtClean="0"/>
              <a:t>Kroeger</a:t>
            </a:r>
            <a:endParaRPr lang="en-US"/>
          </a:p>
        </p:txBody>
      </p:sp>
    </p:spTree>
    <p:extLst>
      <p:ext uri="{BB962C8B-B14F-4D97-AF65-F5344CB8AC3E}">
        <p14:creationId xmlns:p14="http://schemas.microsoft.com/office/powerpoint/2010/main" val="57459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is already done.  Each waterbody has a designated use(s)</a:t>
            </a:r>
            <a:r>
              <a:rPr lang="en-US" baseline="0" dirty="0" smtClean="0"/>
              <a:t> and the Division has management goals, which are statements reflective of protecting that designated use, as Connie explained.  The management goals are WHERE WE NEED TO BE.</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13</a:t>
            </a:fld>
            <a:endParaRPr lang="en-US"/>
          </a:p>
        </p:txBody>
      </p:sp>
    </p:spTree>
    <p:extLst>
      <p:ext uri="{BB962C8B-B14F-4D97-AF65-F5344CB8AC3E}">
        <p14:creationId xmlns:p14="http://schemas.microsoft.com/office/powerpoint/2010/main" val="229082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SAC comes in.  The first step for this group is really a brainstorm.  We need you to throw all the ideas on the table and sift thru them.  You’ll also</a:t>
            </a:r>
            <a:r>
              <a:rPr lang="en-US" baseline="0" dirty="0" smtClean="0"/>
              <a:t> be looking at data gaps and your product will be a RECOMMENDED INDICATOR LIST.</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14</a:t>
            </a:fld>
            <a:endParaRPr lang="en-US"/>
          </a:p>
        </p:txBody>
      </p:sp>
    </p:spTree>
    <p:extLst>
      <p:ext uri="{BB962C8B-B14F-4D97-AF65-F5344CB8AC3E}">
        <p14:creationId xmlns:p14="http://schemas.microsoft.com/office/powerpoint/2010/main" val="385948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take it a step further</a:t>
            </a:r>
            <a:r>
              <a:rPr lang="en-US" baseline="0" dirty="0" smtClean="0"/>
              <a:t> and show HOW the potential criteria will do what we need them to do.  So, we’ll d</a:t>
            </a:r>
            <a:r>
              <a:rPr lang="en-US" dirty="0" smtClean="0"/>
              <a:t>evelop a conceptual approach</a:t>
            </a:r>
            <a:r>
              <a:rPr lang="en-US" baseline="0" dirty="0" smtClean="0"/>
              <a:t> and clearly link the causal variable(s) to the response variable(s) to w</a:t>
            </a:r>
            <a:r>
              <a:rPr lang="en-US" dirty="0" smtClean="0"/>
              <a:t>hat is being protected (designated use(s)).</a:t>
            </a:r>
            <a:r>
              <a:rPr lang="en-US" baseline="0" dirty="0" smtClean="0"/>
              <a:t>  </a:t>
            </a:r>
          </a:p>
          <a:p>
            <a:r>
              <a:rPr lang="en-US" baseline="0" dirty="0" smtClean="0"/>
              <a:t>Something like increased nutrient load into a healthy stream with low flow and lots of light causes algal growth that inhibits the downstream uses.</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15</a:t>
            </a:fld>
            <a:endParaRPr lang="en-US"/>
          </a:p>
        </p:txBody>
      </p:sp>
    </p:spTree>
    <p:extLst>
      <p:ext uri="{BB962C8B-B14F-4D97-AF65-F5344CB8AC3E}">
        <p14:creationId xmlns:p14="http://schemas.microsoft.com/office/powerpoint/2010/main" val="377782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step, we’re looking for a way to derive criteria.  And we also need to think about whether or not we have the information we need to answer the question:</a:t>
            </a:r>
            <a:r>
              <a:rPr lang="en-US" baseline="0" dirty="0" smtClean="0"/>
              <a:t> “how much is too much in the system” and perform any additional studies necessary to help develop estimates for criteria and answer that question. </a:t>
            </a:r>
          </a:p>
          <a:p>
            <a:endParaRPr lang="en-US" baseline="0" dirty="0" smtClean="0"/>
          </a:p>
          <a:p>
            <a:r>
              <a:rPr lang="en-US" baseline="0" dirty="0" smtClean="0"/>
              <a:t>These are just some examples of approaches and we’ll go into more detail later on.  </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16</a:t>
            </a:fld>
            <a:endParaRPr lang="en-US"/>
          </a:p>
        </p:txBody>
      </p:sp>
    </p:spTree>
    <p:extLst>
      <p:ext uri="{BB962C8B-B14F-4D97-AF65-F5344CB8AC3E}">
        <p14:creationId xmlns:p14="http://schemas.microsoft.com/office/powerpoint/2010/main" val="50496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step, you actually</a:t>
            </a:r>
            <a:r>
              <a:rPr lang="en-US" baseline="0" dirty="0" smtClean="0"/>
              <a:t> c</a:t>
            </a:r>
            <a:r>
              <a:rPr lang="en-US" dirty="0" smtClean="0"/>
              <a:t>ome up with the number or the narrative statement that takes into account MAGNITUDE,</a:t>
            </a:r>
            <a:r>
              <a:rPr lang="en-US" baseline="0" dirty="0" smtClean="0"/>
              <a:t> DURATION &amp; FREQUENCY.  </a:t>
            </a:r>
          </a:p>
          <a:p>
            <a:endParaRPr lang="en-US" baseline="0" dirty="0" smtClean="0"/>
          </a:p>
        </p:txBody>
      </p:sp>
      <p:sp>
        <p:nvSpPr>
          <p:cNvPr id="4" name="Slide Number Placeholder 3"/>
          <p:cNvSpPr>
            <a:spLocks noGrp="1"/>
          </p:cNvSpPr>
          <p:nvPr>
            <p:ph type="sldNum" sz="quarter" idx="10"/>
          </p:nvPr>
        </p:nvSpPr>
        <p:spPr/>
        <p:txBody>
          <a:bodyPr/>
          <a:lstStyle/>
          <a:p>
            <a:fld id="{1A3D3118-913C-422A-B8BA-1135C0BAA40D}" type="slidenum">
              <a:rPr lang="en-US" smtClean="0"/>
              <a:t>17</a:t>
            </a:fld>
            <a:endParaRPr lang="en-US"/>
          </a:p>
        </p:txBody>
      </p:sp>
    </p:spTree>
    <p:extLst>
      <p:ext uri="{BB962C8B-B14F-4D97-AF65-F5344CB8AC3E}">
        <p14:creationId xmlns:p14="http://schemas.microsoft.com/office/powerpoint/2010/main" val="3012204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Criteria Implementation Committee plays a very important role. Though they’ll be engaged</a:t>
            </a:r>
            <a:r>
              <a:rPr lang="en-US" baseline="0" dirty="0" smtClean="0"/>
              <a:t> through the entire process and likely be doing this the whole time so that your work is not veering in an impossible direction.  And we expect this process to go back and forth because this is the point where you really hash out HOW to make it work.</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18</a:t>
            </a:fld>
            <a:endParaRPr lang="en-US"/>
          </a:p>
        </p:txBody>
      </p:sp>
    </p:spTree>
    <p:extLst>
      <p:ext uri="{BB962C8B-B14F-4D97-AF65-F5344CB8AC3E}">
        <p14:creationId xmlns:p14="http://schemas.microsoft.com/office/powerpoint/2010/main" val="179792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all</a:t>
            </a:r>
            <a:r>
              <a:rPr lang="en-US" baseline="0" dirty="0" smtClean="0"/>
              <a:t> of this work is done, it’s DWR’s responsibility to take everything into consideration and select criteria.</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19</a:t>
            </a:fld>
            <a:endParaRPr lang="en-US"/>
          </a:p>
        </p:txBody>
      </p:sp>
    </p:spTree>
    <p:extLst>
      <p:ext uri="{BB962C8B-B14F-4D97-AF65-F5344CB8AC3E}">
        <p14:creationId xmlns:p14="http://schemas.microsoft.com/office/powerpoint/2010/main" val="355093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simplistic flow-chart, we also</a:t>
            </a:r>
            <a:r>
              <a:rPr lang="en-US" baseline="0" dirty="0" smtClean="0"/>
              <a:t> need to introduce other processes like stakeholder involvement and NMS or other options for implementation.  The CIC will also be involved in those processes (Rich will touch on this a little later).  </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20</a:t>
            </a:fld>
            <a:endParaRPr lang="en-US"/>
          </a:p>
        </p:txBody>
      </p:sp>
    </p:spTree>
    <p:extLst>
      <p:ext uri="{BB962C8B-B14F-4D97-AF65-F5344CB8AC3E}">
        <p14:creationId xmlns:p14="http://schemas.microsoft.com/office/powerpoint/2010/main" val="233966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21</a:t>
            </a:fld>
            <a:endParaRPr lang="en-US"/>
          </a:p>
        </p:txBody>
      </p:sp>
    </p:spTree>
    <p:extLst>
      <p:ext uri="{BB962C8B-B14F-4D97-AF65-F5344CB8AC3E}">
        <p14:creationId xmlns:p14="http://schemas.microsoft.com/office/powerpoint/2010/main" val="3666588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are referring to this as the “NCDP”</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DC3C59-EB49-4946-BE30-08B023CC34E9}"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139778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75276A-FB93-8D41-9DF8-5B14769D9899}" type="slidenum">
              <a:rPr lang="en-US" smtClean="0"/>
              <a:t>2</a:t>
            </a:fld>
            <a:endParaRPr lang="en-US"/>
          </a:p>
        </p:txBody>
      </p:sp>
      <p:sp>
        <p:nvSpPr>
          <p:cNvPr id="5" name="Header Placeholder 4"/>
          <p:cNvSpPr>
            <a:spLocks noGrp="1"/>
          </p:cNvSpPr>
          <p:nvPr>
            <p:ph type="hdr" sz="quarter" idx="11"/>
          </p:nvPr>
        </p:nvSpPr>
        <p:spPr/>
        <p:txBody>
          <a:bodyPr/>
          <a:lstStyle/>
          <a:p>
            <a:r>
              <a:rPr lang="en-US" smtClean="0"/>
              <a:t>Kroeger</a:t>
            </a:r>
            <a:endParaRPr lang="en-US"/>
          </a:p>
        </p:txBody>
      </p:sp>
    </p:spTree>
    <p:extLst>
      <p:ext uri="{BB962C8B-B14F-4D97-AF65-F5344CB8AC3E}">
        <p14:creationId xmlns:p14="http://schemas.microsoft.com/office/powerpoint/2010/main" val="1984210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Open with a joke?</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DC3C59-EB49-4946-BE30-08B023CC34E9}"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139778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51C180-24FA-42C4-8110-0C12A8CEEC6F}" type="slidenum">
              <a:rPr lang="en-US" smtClean="0"/>
              <a:pPr>
                <a:defRPr/>
              </a:pPr>
              <a:t>25</a:t>
            </a:fld>
            <a:endParaRPr lang="en-US"/>
          </a:p>
        </p:txBody>
      </p:sp>
    </p:spTree>
    <p:extLst>
      <p:ext uri="{BB962C8B-B14F-4D97-AF65-F5344CB8AC3E}">
        <p14:creationId xmlns:p14="http://schemas.microsoft.com/office/powerpoint/2010/main" val="4017448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Final version of </a:t>
            </a:r>
            <a:r>
              <a:rPr lang="en-US" dirty="0" smtClean="0"/>
              <a:t>criteria poster for NCDP.  August 3</a:t>
            </a:r>
            <a:r>
              <a:rPr lang="en-US" baseline="0" dirty="0" smtClean="0"/>
              <a:t>, 2015. - CJV</a:t>
            </a:r>
            <a:endParaRPr lang="en-US" dirty="0"/>
          </a:p>
        </p:txBody>
      </p:sp>
      <p:sp>
        <p:nvSpPr>
          <p:cNvPr id="4" name="Slide Number Placeholder 3"/>
          <p:cNvSpPr>
            <a:spLocks noGrp="1"/>
          </p:cNvSpPr>
          <p:nvPr>
            <p:ph type="sldNum" sz="quarter" idx="10"/>
          </p:nvPr>
        </p:nvSpPr>
        <p:spPr/>
        <p:txBody>
          <a:bodyPr/>
          <a:lstStyle/>
          <a:p>
            <a:fld id="{132249F1-C259-422F-A75C-37DCBF9EA62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16718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High Rock is unique in the NCDP process – it is the only one that already has models developed, monitoring is done, and we have a pretty extensive existing impairment.  </a:t>
            </a:r>
          </a:p>
        </p:txBody>
      </p:sp>
      <p:sp>
        <p:nvSpPr>
          <p:cNvPr id="4" name="Slide Number Placeholder 3"/>
          <p:cNvSpPr>
            <a:spLocks noGrp="1"/>
          </p:cNvSpPr>
          <p:nvPr>
            <p:ph type="sldNum" sz="quarter" idx="10"/>
          </p:nvPr>
        </p:nvSpPr>
        <p:spPr/>
        <p:txBody>
          <a:bodyPr/>
          <a:lstStyle/>
          <a:p>
            <a:fld id="{539E99C8-BF71-49E8-8F1C-139DCACBC4A9}"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503">
              <a:defRPr/>
            </a:pPr>
            <a:r>
              <a:rPr lang="en-US" sz="1600" dirty="0"/>
              <a:t>To orient you to the area, this is a map of the High Rock Lake watershed. We are about here right now (point to it).  As you can see, the High Rock Lake watershed covers the upper half of the Yadkin River Basin. A small portion extends above the North Carolina state line up into VA (CLICK) . </a:t>
            </a:r>
          </a:p>
          <a:p>
            <a:pPr defTabSz="916503">
              <a:defRPr/>
            </a:pPr>
            <a:endParaRPr lang="en-US" sz="1600" dirty="0"/>
          </a:p>
          <a:p>
            <a:pPr defTabSz="916503">
              <a:defRPr/>
            </a:pPr>
            <a:r>
              <a:rPr lang="en-US" sz="1600" dirty="0"/>
              <a:t>This is a huge watershed, almost 4,000 square miles. </a:t>
            </a:r>
            <a:endParaRPr lang="en-US" baseline="0" dirty="0" smtClean="0"/>
          </a:p>
        </p:txBody>
      </p:sp>
      <p:sp>
        <p:nvSpPr>
          <p:cNvPr id="4" name="Slide Number Placeholder 3"/>
          <p:cNvSpPr>
            <a:spLocks noGrp="1"/>
          </p:cNvSpPr>
          <p:nvPr>
            <p:ph type="sldNum" sz="quarter" idx="10"/>
          </p:nvPr>
        </p:nvSpPr>
        <p:spPr/>
        <p:txBody>
          <a:bodyPr/>
          <a:lstStyle/>
          <a:p>
            <a:fld id="{539E99C8-BF71-49E8-8F1C-139DCACBC4A9}"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High Rock Lake is an impoundment of the Yadkin River. Construction of the dam was completed in 1928 to provide hydroelectric power.  The dam is currently owned and operated by the Yadkin Division of Alcoa Power Generating, Incorporated (APGI).  </a:t>
            </a:r>
          </a:p>
        </p:txBody>
      </p:sp>
      <p:sp>
        <p:nvSpPr>
          <p:cNvPr id="4" name="Slide Number Placeholder 3"/>
          <p:cNvSpPr>
            <a:spLocks noGrp="1"/>
          </p:cNvSpPr>
          <p:nvPr>
            <p:ph type="sldNum" sz="quarter" idx="10"/>
          </p:nvPr>
        </p:nvSpPr>
        <p:spPr/>
        <p:txBody>
          <a:bodyPr/>
          <a:lstStyle/>
          <a:p>
            <a:fld id="{539E99C8-BF71-49E8-8F1C-139DCACBC4A9}"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094">
              <a:defRPr/>
            </a:pPr>
            <a:r>
              <a:rPr lang="en-US" sz="1400" dirty="0">
                <a:solidFill>
                  <a:srgbClr val="0060A8"/>
                </a:solidFill>
                <a:latin typeface="Calibri" pitchFamily="34" charset="0"/>
              </a:rPr>
              <a:t>High Rock has officially been impaired, meaning on the 303(d) list, since 2004.  </a:t>
            </a:r>
          </a:p>
          <a:p>
            <a:pPr marL="0" lvl="1" defTabSz="916094">
              <a:defRPr/>
            </a:pPr>
            <a:r>
              <a:rPr lang="en-US" sz="1400" dirty="0">
                <a:solidFill>
                  <a:srgbClr val="0060A8"/>
                </a:solidFill>
                <a:latin typeface="Calibri" pitchFamily="34" charset="0"/>
              </a:rPr>
              <a:t>As of the 2014 list, the entire lake is impaired for </a:t>
            </a:r>
            <a:r>
              <a:rPr lang="en-US" sz="1400" dirty="0" err="1">
                <a:solidFill>
                  <a:srgbClr val="0060A8"/>
                </a:solidFill>
                <a:latin typeface="Calibri" pitchFamily="34" charset="0"/>
              </a:rPr>
              <a:t>chl</a:t>
            </a:r>
            <a:r>
              <a:rPr lang="en-US" sz="1400" dirty="0">
                <a:solidFill>
                  <a:srgbClr val="0060A8"/>
                </a:solidFill>
                <a:latin typeface="Calibri" pitchFamily="34" charset="0"/>
              </a:rPr>
              <a:t>-a, </a:t>
            </a:r>
            <a:r>
              <a:rPr lang="en-US" sz="1400" b="1" dirty="0">
                <a:solidFill>
                  <a:srgbClr val="FF0000"/>
                </a:solidFill>
                <a:latin typeface="Calibri" pitchFamily="34" charset="0"/>
              </a:rPr>
              <a:t>read from slide</a:t>
            </a:r>
            <a:r>
              <a:rPr lang="en-US" sz="1400" dirty="0">
                <a:solidFill>
                  <a:srgbClr val="0060A8"/>
                </a:solidFill>
                <a:latin typeface="Calibri" pitchFamily="34" charset="0"/>
              </a:rPr>
              <a:t>.</a:t>
            </a:r>
          </a:p>
          <a:p>
            <a:pPr marL="0" lvl="1" defTabSz="916094">
              <a:defRPr/>
            </a:pPr>
            <a:endParaRPr lang="en-US" sz="1400" dirty="0">
              <a:solidFill>
                <a:srgbClr val="0060A8"/>
              </a:solidFill>
              <a:latin typeface="Calibri" pitchFamily="34" charset="0"/>
            </a:endParaRPr>
          </a:p>
          <a:p>
            <a:pPr marL="0" lvl="1" defTabSz="916094">
              <a:defRPr/>
            </a:pPr>
            <a:r>
              <a:rPr lang="en-US" sz="1400" dirty="0">
                <a:solidFill>
                  <a:srgbClr val="0060A8"/>
                </a:solidFill>
                <a:latin typeface="Calibri" pitchFamily="34" charset="0"/>
              </a:rPr>
              <a:t>The yellow asterisks indicate the monitoring locations in the lake. The way we currently assess for water quality in the lake is each station is assessed separately. So, if there are exceedances of existing standards at one station and not at others, just that part of the lake would be listed for impairment.</a:t>
            </a:r>
            <a:endParaRPr lang="en-US" sz="140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313">
              <a:defRPr/>
            </a:pPr>
            <a:r>
              <a:rPr lang="en-US" sz="1600" dirty="0"/>
              <a:t>In order to address the impairment, the division has been working towards development of a Nutrient Management Strategy for High Rock Lake. This process started in 2005, </a:t>
            </a:r>
            <a:r>
              <a:rPr lang="en-US" sz="1600" b="1" dirty="0">
                <a:solidFill>
                  <a:srgbClr val="FF0000"/>
                </a:solidFill>
              </a:rPr>
              <a:t>read from slide.</a:t>
            </a:r>
          </a:p>
          <a:p>
            <a:pPr marL="0" lvl="1" defTabSz="916313">
              <a:defRPr/>
            </a:pPr>
            <a:endParaRPr lang="en-US" sz="16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6313">
              <a:defRPr/>
            </a:pPr>
            <a:r>
              <a:rPr lang="en-US" sz="1600" dirty="0"/>
              <a:t>In developing the strategy, there are 2 primary tools that have been developed.  Read from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423">
              <a:defRPr/>
            </a:pPr>
            <a:r>
              <a:rPr lang="en-US" sz="1600" dirty="0"/>
              <a:t>Since 2005, the division has been working with a Technical Advisory Committee to develop the tools for the nutrient management strategy. The TAC provided input on the monitoring plan and has reviewed the models.</a:t>
            </a:r>
            <a:endParaRPr lang="en-US" dirty="0" smtClean="0"/>
          </a:p>
          <a:p>
            <a:endParaRPr lang="en-US" dirty="0"/>
          </a:p>
        </p:txBody>
      </p:sp>
      <p:sp>
        <p:nvSpPr>
          <p:cNvPr id="4" name="Slide Number Placeholder 3"/>
          <p:cNvSpPr>
            <a:spLocks noGrp="1"/>
          </p:cNvSpPr>
          <p:nvPr>
            <p:ph type="sldNum" sz="quarter" idx="10"/>
          </p:nvPr>
        </p:nvSpPr>
        <p:spPr/>
        <p:txBody>
          <a:bodyPr/>
          <a:lstStyle/>
          <a:p>
            <a:fld id="{539E99C8-BF71-49E8-8F1C-139DCACBC4A9}"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75276A-FB93-8D41-9DF8-5B14769D9899}" type="slidenum">
              <a:rPr lang="en-US" smtClean="0"/>
              <a:t>4</a:t>
            </a:fld>
            <a:endParaRPr lang="en-US"/>
          </a:p>
        </p:txBody>
      </p:sp>
      <p:sp>
        <p:nvSpPr>
          <p:cNvPr id="5" name="Header Placeholder 4"/>
          <p:cNvSpPr>
            <a:spLocks noGrp="1"/>
          </p:cNvSpPr>
          <p:nvPr>
            <p:ph type="hdr" sz="quarter" idx="11"/>
          </p:nvPr>
        </p:nvSpPr>
        <p:spPr/>
        <p:txBody>
          <a:bodyPr/>
          <a:lstStyle/>
          <a:p>
            <a:r>
              <a:rPr lang="en-US" smtClean="0"/>
              <a:t>Kroeger</a:t>
            </a:r>
            <a:endParaRPr lang="en-US"/>
          </a:p>
        </p:txBody>
      </p:sp>
    </p:spTree>
    <p:extLst>
      <p:ext uri="{BB962C8B-B14F-4D97-AF65-F5344CB8AC3E}">
        <p14:creationId xmlns:p14="http://schemas.microsoft.com/office/powerpoint/2010/main" val="430716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reports</a:t>
            </a:r>
            <a:r>
              <a:rPr lang="en-US" baseline="0" dirty="0" smtClean="0"/>
              <a:t> are on our website at the address on the slide.  Right now, staff are running scenarios to evaluate model performance.  It is not clear if or how the models will be used for criteria development, but they are potential tools that we do have available.</a:t>
            </a:r>
            <a:endParaRPr lang="en-US" dirty="0"/>
          </a:p>
        </p:txBody>
      </p:sp>
      <p:sp>
        <p:nvSpPr>
          <p:cNvPr id="4" name="Slide Number Placeholder 3"/>
          <p:cNvSpPr>
            <a:spLocks noGrp="1"/>
          </p:cNvSpPr>
          <p:nvPr>
            <p:ph type="sldNum" sz="quarter" idx="10"/>
          </p:nvPr>
        </p:nvSpPr>
        <p:spPr/>
        <p:txBody>
          <a:bodyPr/>
          <a:lstStyle/>
          <a:p>
            <a:fld id="{539E99C8-BF71-49E8-8F1C-139DCACBC4A9}" type="slidenum">
              <a:rPr lang="en-US" smtClean="0"/>
              <a:pPr/>
              <a:t>36</a:t>
            </a:fld>
            <a:endParaRPr lang="en-US"/>
          </a:p>
        </p:txBody>
      </p:sp>
    </p:spTree>
    <p:extLst>
      <p:ext uri="{BB962C8B-B14F-4D97-AF65-F5344CB8AC3E}">
        <p14:creationId xmlns:p14="http://schemas.microsoft.com/office/powerpoint/2010/main" val="104652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smtClean="0">
                <a:latin typeface="Calibri" panose="020F0502020204030204" pitchFamily="34" charset="0"/>
              </a:rPr>
              <a:t>Read from slide….</a:t>
            </a:r>
          </a:p>
          <a:p>
            <a:pPr defTabSz="916503">
              <a:defRPr/>
            </a:pPr>
            <a:endParaRPr lang="en-US"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39E99C8-BF71-49E8-8F1C-139DCACBC4A9}" type="slidenum">
              <a:rPr lang="en-US" smtClean="0"/>
              <a:pPr/>
              <a:t>37</a:t>
            </a:fld>
            <a:endParaRPr lang="en-US"/>
          </a:p>
        </p:txBody>
      </p:sp>
    </p:spTree>
    <p:extLst>
      <p:ext uri="{BB962C8B-B14F-4D97-AF65-F5344CB8AC3E}">
        <p14:creationId xmlns:p14="http://schemas.microsoft.com/office/powerpoint/2010/main" val="2666519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539E99C8-BF71-49E8-8F1C-139DCACBC4A9}"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2869B-852D-4496-8108-348286B073CB}" type="slidenum">
              <a:rPr lang="en-US" smtClean="0"/>
              <a:t>39</a:t>
            </a:fld>
            <a:endParaRPr lang="en-US"/>
          </a:p>
        </p:txBody>
      </p:sp>
    </p:spTree>
    <p:extLst>
      <p:ext uri="{BB962C8B-B14F-4D97-AF65-F5344CB8AC3E}">
        <p14:creationId xmlns:p14="http://schemas.microsoft.com/office/powerpoint/2010/main" val="125372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5276A-FB93-8D41-9DF8-5B14769D9899}" type="slidenum">
              <a:rPr lang="en-US" smtClean="0"/>
              <a:t>5</a:t>
            </a:fld>
            <a:endParaRPr lang="en-US"/>
          </a:p>
        </p:txBody>
      </p:sp>
      <p:sp>
        <p:nvSpPr>
          <p:cNvPr id="5" name="Header Placeholder 4"/>
          <p:cNvSpPr>
            <a:spLocks noGrp="1"/>
          </p:cNvSpPr>
          <p:nvPr>
            <p:ph type="hdr" sz="quarter" idx="11"/>
          </p:nvPr>
        </p:nvSpPr>
        <p:spPr/>
        <p:txBody>
          <a:bodyPr/>
          <a:lstStyle/>
          <a:p>
            <a:r>
              <a:rPr lang="en-US" smtClean="0"/>
              <a:t>Kroeger</a:t>
            </a:r>
            <a:endParaRPr lang="en-US"/>
          </a:p>
        </p:txBody>
      </p:sp>
    </p:spTree>
    <p:extLst>
      <p:ext uri="{BB962C8B-B14F-4D97-AF65-F5344CB8AC3E}">
        <p14:creationId xmlns:p14="http://schemas.microsoft.com/office/powerpoint/2010/main" val="372872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5276A-FB93-8D41-9DF8-5B14769D9899}" type="slidenum">
              <a:rPr lang="en-US" smtClean="0"/>
              <a:t>6</a:t>
            </a:fld>
            <a:endParaRPr lang="en-US"/>
          </a:p>
        </p:txBody>
      </p:sp>
      <p:sp>
        <p:nvSpPr>
          <p:cNvPr id="5" name="Header Placeholder 4"/>
          <p:cNvSpPr>
            <a:spLocks noGrp="1"/>
          </p:cNvSpPr>
          <p:nvPr>
            <p:ph type="hdr" sz="quarter" idx="11"/>
          </p:nvPr>
        </p:nvSpPr>
        <p:spPr/>
        <p:txBody>
          <a:bodyPr/>
          <a:lstStyle/>
          <a:p>
            <a:r>
              <a:rPr lang="en-US" smtClean="0"/>
              <a:t>Kroeger</a:t>
            </a:r>
            <a:endParaRPr lang="en-US"/>
          </a:p>
        </p:txBody>
      </p:sp>
    </p:spTree>
    <p:extLst>
      <p:ext uri="{BB962C8B-B14F-4D97-AF65-F5344CB8AC3E}">
        <p14:creationId xmlns:p14="http://schemas.microsoft.com/office/powerpoint/2010/main" val="111464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DENR Mission Statement:</a:t>
            </a:r>
            <a:r>
              <a:rPr lang="en-US" baseline="0" dirty="0" smtClean="0"/>
              <a:t>  http://</a:t>
            </a:r>
            <a:r>
              <a:rPr lang="en-US" baseline="0" dirty="0" err="1" smtClean="0"/>
              <a:t>portal.ncdenr.org</a:t>
            </a:r>
            <a:r>
              <a:rPr lang="en-US" baseline="0" dirty="0" smtClean="0"/>
              <a:t>/web/guest/mission-statement  </a:t>
            </a:r>
            <a:endParaRPr lang="en-US" dirty="0"/>
          </a:p>
        </p:txBody>
      </p:sp>
      <p:sp>
        <p:nvSpPr>
          <p:cNvPr id="4" name="Slide Number Placeholder 3"/>
          <p:cNvSpPr>
            <a:spLocks noGrp="1"/>
          </p:cNvSpPr>
          <p:nvPr>
            <p:ph type="sldNum" sz="quarter" idx="10"/>
          </p:nvPr>
        </p:nvSpPr>
        <p:spPr/>
        <p:txBody>
          <a:bodyPr/>
          <a:lstStyle/>
          <a:p>
            <a:fld id="{D475276A-FB93-8D41-9DF8-5B14769D9899}" type="slidenum">
              <a:rPr lang="en-US" smtClean="0"/>
              <a:t>8</a:t>
            </a:fld>
            <a:endParaRPr lang="en-US"/>
          </a:p>
        </p:txBody>
      </p:sp>
      <p:sp>
        <p:nvSpPr>
          <p:cNvPr id="5" name="Header Placeholder 4"/>
          <p:cNvSpPr>
            <a:spLocks noGrp="1"/>
          </p:cNvSpPr>
          <p:nvPr>
            <p:ph type="hdr" sz="quarter" idx="11"/>
          </p:nvPr>
        </p:nvSpPr>
        <p:spPr/>
        <p:txBody>
          <a:bodyPr/>
          <a:lstStyle/>
          <a:p>
            <a:r>
              <a:rPr lang="en-US" smtClean="0"/>
              <a:t>Kroeger</a:t>
            </a:r>
            <a:endParaRPr lang="en-US"/>
          </a:p>
        </p:txBody>
      </p:sp>
    </p:spTree>
    <p:extLst>
      <p:ext uri="{BB962C8B-B14F-4D97-AF65-F5344CB8AC3E}">
        <p14:creationId xmlns:p14="http://schemas.microsoft.com/office/powerpoint/2010/main" val="207848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10</a:t>
            </a:fld>
            <a:endParaRPr lang="en-US"/>
          </a:p>
        </p:txBody>
      </p:sp>
    </p:spTree>
    <p:extLst>
      <p:ext uri="{BB962C8B-B14F-4D97-AF65-F5344CB8AC3E}">
        <p14:creationId xmlns:p14="http://schemas.microsoft.com/office/powerpoint/2010/main" val="366658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I’m presenting is a basic idea, drawn from other state’s successes and failures and from EPA guidance.  NC’s nutrient criteria development process may or may not happen this way, but this should give you an idea of HOW to get from A to Z.</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11</a:t>
            </a:fld>
            <a:endParaRPr lang="en-US"/>
          </a:p>
        </p:txBody>
      </p:sp>
    </p:spTree>
    <p:extLst>
      <p:ext uri="{BB962C8B-B14F-4D97-AF65-F5344CB8AC3E}">
        <p14:creationId xmlns:p14="http://schemas.microsoft.com/office/powerpoint/2010/main" val="133560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a:t>
            </a:r>
            <a:r>
              <a:rPr lang="en-US" baseline="0" dirty="0" smtClean="0"/>
              <a:t> at the end.  What we’re working towards is: </a:t>
            </a:r>
            <a:endParaRPr lang="en-US" dirty="0"/>
          </a:p>
        </p:txBody>
      </p:sp>
      <p:sp>
        <p:nvSpPr>
          <p:cNvPr id="4" name="Slide Number Placeholder 3"/>
          <p:cNvSpPr>
            <a:spLocks noGrp="1"/>
          </p:cNvSpPr>
          <p:nvPr>
            <p:ph type="sldNum" sz="quarter" idx="10"/>
          </p:nvPr>
        </p:nvSpPr>
        <p:spPr/>
        <p:txBody>
          <a:bodyPr/>
          <a:lstStyle/>
          <a:p>
            <a:fld id="{1A3D3118-913C-422A-B8BA-1135C0BAA40D}" type="slidenum">
              <a:rPr lang="en-US" smtClean="0"/>
              <a:t>12</a:t>
            </a:fld>
            <a:endParaRPr lang="en-US"/>
          </a:p>
        </p:txBody>
      </p:sp>
    </p:spTree>
    <p:extLst>
      <p:ext uri="{BB962C8B-B14F-4D97-AF65-F5344CB8AC3E}">
        <p14:creationId xmlns:p14="http://schemas.microsoft.com/office/powerpoint/2010/main" val="242222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AC388AA-7B79-44C0-9313-37665482856E}" type="datetime1">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F2187-3386-4B6D-A04D-079DC17C7A25}" type="datetime1">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1A6F0EE-E62C-47A1-A55F-E55A8F24B5B1}" type="datetime1">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B2B2C0-41FB-4207-94EB-654D5BE1AF2C}" type="datetime1">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57F5143-7AEA-48A4-8FD5-5DBFBE94AAE2}" type="datetime1">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7F5CE407-6216-4202-80E4-A30DC2F709B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696E829-D125-4997-A90E-CC48C5F46031}" type="datetime1">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59200C-0C4A-4B3F-981C-6FADEF1917DE}" type="datetime1">
              <a:rPr lang="en-US" smtClean="0"/>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FA62A0B-C001-4BD6-BC8A-03EB52A78A51}" type="datetime1">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2FA303C-5E44-4E8A-897B-16319FC0F0E7}" type="datetime1">
              <a:rPr lang="en-US" smtClean="0"/>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D9D5054-F8C5-4A67-A3B5-E3B546707F06}" type="datetime1">
              <a:rPr lang="en-US" smtClean="0"/>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BF694-C7C7-4A10-B533-51B93D603E67}" type="datetime1">
              <a:rPr lang="en-US" smtClean="0"/>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64E9C8-FD8B-490E-BD7A-EF84EA238D6D}" type="datetime1">
              <a:rPr lang="en-US" smtClean="0"/>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F54B1DF-EC32-44A5-B14A-A13EFBE1ACF1}" type="datetime1">
              <a:rPr lang="en-US" smtClean="0"/>
              <a:t>8/7/2015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portal.ncdenr.org/web/wq/ps/mtu/specialstudies#HR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81003"/>
            <a:ext cx="8042276" cy="968282"/>
          </a:xfrm>
        </p:spPr>
        <p:txBody>
          <a:bodyPr anchor="b"/>
          <a:lstStyle/>
          <a:p>
            <a:pPr lvl="0"/>
            <a:r>
              <a:rPr lang="en-US" sz="4400" b="1" dirty="0" smtClean="0"/>
              <a:t>Overview of Today’s </a:t>
            </a:r>
            <a:r>
              <a:rPr lang="en-US" sz="4400" b="1" dirty="0"/>
              <a:t>M</a:t>
            </a:r>
            <a:r>
              <a:rPr lang="en-US" sz="4400" b="1" dirty="0" smtClean="0"/>
              <a:t>eeting</a:t>
            </a:r>
            <a:endParaRPr lang="en-US" sz="4400" dirty="0"/>
          </a:p>
        </p:txBody>
      </p:sp>
      <p:sp>
        <p:nvSpPr>
          <p:cNvPr id="3" name="Content Placeholder 2"/>
          <p:cNvSpPr>
            <a:spLocks noGrp="1"/>
          </p:cNvSpPr>
          <p:nvPr>
            <p:ph idx="1"/>
          </p:nvPr>
        </p:nvSpPr>
        <p:spPr>
          <a:xfrm>
            <a:off x="549275" y="2206812"/>
            <a:ext cx="8042276" cy="3127188"/>
          </a:xfrm>
        </p:spPr>
        <p:txBody>
          <a:bodyPr/>
          <a:lstStyle/>
          <a:p>
            <a:pPr lvl="0"/>
            <a:r>
              <a:rPr lang="en-US" dirty="0" smtClean="0"/>
              <a:t>Gain </a:t>
            </a:r>
            <a:r>
              <a:rPr lang="en-US" dirty="0"/>
              <a:t>an understanding </a:t>
            </a:r>
            <a:r>
              <a:rPr lang="en-US" dirty="0" smtClean="0"/>
              <a:t>of:</a:t>
            </a:r>
            <a:endParaRPr lang="en-US" dirty="0"/>
          </a:p>
          <a:p>
            <a:pPr marL="911225" lvl="1">
              <a:buFont typeface="Courier New"/>
              <a:buChar char="o"/>
            </a:pPr>
            <a:r>
              <a:rPr lang="en-US" sz="2400" dirty="0" smtClean="0"/>
              <a:t>Nutrient Criteria Development Plan (NCDP)</a:t>
            </a:r>
            <a:endParaRPr lang="en-US" sz="2400" dirty="0"/>
          </a:p>
          <a:p>
            <a:pPr marL="911225" lvl="1">
              <a:buFont typeface="Courier New"/>
              <a:buChar char="o"/>
            </a:pPr>
            <a:r>
              <a:rPr lang="en-US" sz="2400" dirty="0"/>
              <a:t>Water Quality Standards </a:t>
            </a:r>
            <a:r>
              <a:rPr lang="en-US" sz="2400" dirty="0" smtClean="0"/>
              <a:t>/ Criteria</a:t>
            </a:r>
            <a:endParaRPr lang="en-US" sz="2400" dirty="0"/>
          </a:p>
          <a:p>
            <a:pPr lvl="0"/>
            <a:r>
              <a:rPr lang="en-US" dirty="0" smtClean="0"/>
              <a:t>The CIC’s role</a:t>
            </a:r>
          </a:p>
          <a:p>
            <a:r>
              <a:rPr lang="en-US" dirty="0" smtClean="0"/>
              <a:t>Timeline</a:t>
            </a:r>
          </a:p>
        </p:txBody>
      </p:sp>
    </p:spTree>
    <p:extLst>
      <p:ext uri="{BB962C8B-B14F-4D97-AF65-F5344CB8AC3E}">
        <p14:creationId xmlns:p14="http://schemas.microsoft.com/office/powerpoint/2010/main" val="294908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Autofit/>
          </a:bodyPr>
          <a:lstStyle/>
          <a:p>
            <a:r>
              <a:rPr lang="en-US" sz="7200" b="1" dirty="0" smtClean="0"/>
              <a:t>Getting to Nutrient Criteria</a:t>
            </a:r>
            <a:endParaRPr lang="en-US" sz="7200" b="1" dirty="0"/>
          </a:p>
        </p:txBody>
      </p:sp>
      <p:sp>
        <p:nvSpPr>
          <p:cNvPr id="3" name="Subtitle 2"/>
          <p:cNvSpPr>
            <a:spLocks noGrp="1"/>
          </p:cNvSpPr>
          <p:nvPr>
            <p:ph type="subTitle" idx="1"/>
          </p:nvPr>
        </p:nvSpPr>
        <p:spPr>
          <a:xfrm>
            <a:off x="914400" y="4114800"/>
            <a:ext cx="7391400" cy="1524000"/>
          </a:xfrm>
        </p:spPr>
        <p:txBody>
          <a:bodyPr/>
          <a:lstStyle/>
          <a:p>
            <a:r>
              <a:rPr lang="en-US" i="1" dirty="0" smtClean="0">
                <a:effectLst>
                  <a:outerShdw blurRad="38100" dist="38100" dir="2700000" algn="tl">
                    <a:srgbClr val="000000">
                      <a:alpha val="43137"/>
                    </a:srgbClr>
                  </a:outerShdw>
                </a:effectLst>
              </a:rPr>
              <a:t>A Nutrient Criteria Development Process</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42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33576518"/>
              </p:ext>
            </p:extLst>
          </p:nvPr>
        </p:nvGraphicFramePr>
        <p:xfrm>
          <a:off x="47942" y="188912"/>
          <a:ext cx="9048115" cy="648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0800000">
            <a:off x="1219199" y="4343399"/>
            <a:ext cx="6096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94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The Goal</a:t>
            </a:r>
            <a:endParaRPr lang="en-US" sz="5400" b="1" u="sng" dirty="0"/>
          </a:p>
        </p:txBody>
      </p:sp>
      <p:sp>
        <p:nvSpPr>
          <p:cNvPr id="3" name="Content Placeholder 2"/>
          <p:cNvSpPr>
            <a:spLocks noGrp="1"/>
          </p:cNvSpPr>
          <p:nvPr>
            <p:ph idx="1"/>
          </p:nvPr>
        </p:nvSpPr>
        <p:spPr>
          <a:xfrm>
            <a:off x="446314" y="1752600"/>
            <a:ext cx="8229600" cy="3992563"/>
          </a:xfrm>
        </p:spPr>
        <p:txBody>
          <a:bodyPr>
            <a:normAutofit/>
          </a:bodyPr>
          <a:lstStyle/>
          <a:p>
            <a:pPr marL="0" indent="0" algn="ctr">
              <a:buNone/>
            </a:pPr>
            <a:r>
              <a:rPr lang="en-US" sz="5400" dirty="0" smtClean="0"/>
              <a:t>Scientifically Sound Defensible          Economically Feasible </a:t>
            </a:r>
            <a:r>
              <a:rPr lang="en-US" sz="5400" b="1" i="1" dirty="0" smtClean="0"/>
              <a:t>NUTRIENT CRITERIA</a:t>
            </a:r>
            <a:endParaRPr lang="en-US" sz="5400" b="1" i="1" dirty="0"/>
          </a:p>
        </p:txBody>
      </p:sp>
    </p:spTree>
    <p:extLst>
      <p:ext uri="{BB962C8B-B14F-4D97-AF65-F5344CB8AC3E}">
        <p14:creationId xmlns:p14="http://schemas.microsoft.com/office/powerpoint/2010/main" val="380712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Designated Use &amp; Management Goal(s)</a:t>
            </a:r>
            <a:endParaRPr lang="en-US" b="1" dirty="0"/>
          </a:p>
        </p:txBody>
      </p:sp>
      <p:sp>
        <p:nvSpPr>
          <p:cNvPr id="3" name="Content Placeholder 2"/>
          <p:cNvSpPr>
            <a:spLocks noGrp="1"/>
          </p:cNvSpPr>
          <p:nvPr>
            <p:ph idx="1"/>
          </p:nvPr>
        </p:nvSpPr>
        <p:spPr/>
        <p:txBody>
          <a:bodyPr>
            <a:normAutofit/>
          </a:bodyPr>
          <a:lstStyle/>
          <a:p>
            <a:r>
              <a:rPr lang="en-US" b="1" dirty="0" smtClean="0"/>
              <a:t>Designated use</a:t>
            </a:r>
            <a:r>
              <a:rPr lang="en-US" dirty="0" smtClean="0"/>
              <a:t> = surface water classification</a:t>
            </a:r>
          </a:p>
          <a:p>
            <a:pPr lvl="1"/>
            <a:r>
              <a:rPr lang="en-US" dirty="0" smtClean="0"/>
              <a:t>Already determined for each waterbody</a:t>
            </a:r>
          </a:p>
          <a:p>
            <a:pPr lvl="2"/>
            <a:r>
              <a:rPr lang="en-US" dirty="0" smtClean="0"/>
              <a:t>Class C, Class B, Water supply, etc.</a:t>
            </a:r>
          </a:p>
          <a:p>
            <a:pPr marL="914400" lvl="2" indent="0">
              <a:buNone/>
            </a:pPr>
            <a:endParaRPr lang="en-US" dirty="0" smtClean="0"/>
          </a:p>
          <a:p>
            <a:pPr marL="403225" lvl="2" indent="-403225"/>
            <a:r>
              <a:rPr lang="en-US" sz="3200" b="1" dirty="0"/>
              <a:t>Management Goal(s</a:t>
            </a:r>
            <a:r>
              <a:rPr lang="en-US" sz="3200" b="1" dirty="0" smtClean="0"/>
              <a:t>) </a:t>
            </a:r>
            <a:r>
              <a:rPr lang="en-US" sz="3200" dirty="0" smtClean="0"/>
              <a:t>= narrative statement reflective of protecting the Designated Use</a:t>
            </a:r>
          </a:p>
          <a:p>
            <a:pPr marL="457200" lvl="3" indent="0">
              <a:buNone/>
            </a:pPr>
            <a:r>
              <a:rPr lang="en-US" sz="2800" dirty="0"/>
              <a:t>	</a:t>
            </a:r>
            <a:r>
              <a:rPr lang="en-US" sz="2800" u="sng" dirty="0" smtClean="0"/>
              <a:t>Ex</a:t>
            </a:r>
            <a:r>
              <a:rPr lang="en-US" sz="2800" dirty="0" smtClean="0"/>
              <a:t>: </a:t>
            </a:r>
            <a:r>
              <a:rPr lang="en-US" sz="2800" dirty="0"/>
              <a:t>The river shall </a:t>
            </a:r>
            <a:r>
              <a:rPr lang="en-US" sz="2800" dirty="0" smtClean="0"/>
              <a:t>support and </a:t>
            </a:r>
            <a:r>
              <a:rPr lang="en-US" sz="2800" dirty="0"/>
              <a:t>maintain </a:t>
            </a:r>
            <a:r>
              <a:rPr lang="en-US" sz="2800" dirty="0" smtClean="0"/>
              <a:t>	biological </a:t>
            </a:r>
            <a:r>
              <a:rPr lang="en-US" sz="2800" dirty="0"/>
              <a:t>integrity</a:t>
            </a:r>
          </a:p>
          <a:p>
            <a:pPr marL="457200" lvl="1" indent="0">
              <a:buNone/>
            </a:pPr>
            <a:endParaRPr lang="en-US" dirty="0"/>
          </a:p>
        </p:txBody>
      </p:sp>
    </p:spTree>
    <p:extLst>
      <p:ext uri="{BB962C8B-B14F-4D97-AF65-F5344CB8AC3E}">
        <p14:creationId xmlns:p14="http://schemas.microsoft.com/office/powerpoint/2010/main" val="326040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Evaluate Potential Criteria</a:t>
            </a:r>
            <a:endParaRPr lang="en-US" b="1" dirty="0"/>
          </a:p>
        </p:txBody>
      </p:sp>
      <p:sp>
        <p:nvSpPr>
          <p:cNvPr id="3" name="Content Placeholder 2"/>
          <p:cNvSpPr>
            <a:spLocks noGrp="1"/>
          </p:cNvSpPr>
          <p:nvPr>
            <p:ph idx="1"/>
          </p:nvPr>
        </p:nvSpPr>
        <p:spPr/>
        <p:txBody>
          <a:bodyPr>
            <a:normAutofit/>
          </a:bodyPr>
          <a:lstStyle/>
          <a:p>
            <a:r>
              <a:rPr lang="en-US" dirty="0" smtClean="0"/>
              <a:t>Come up with way(s) to protect the designated use (e.g., recreation, biology, drinking water, etc.)</a:t>
            </a:r>
          </a:p>
          <a:p>
            <a:pPr lvl="1"/>
            <a:r>
              <a:rPr lang="en-US" dirty="0" smtClean="0"/>
              <a:t>How do we make sure the water isn’t green so people can swim?</a:t>
            </a:r>
          </a:p>
          <a:p>
            <a:pPr lvl="1"/>
            <a:r>
              <a:rPr lang="en-US" dirty="0" smtClean="0"/>
              <a:t>How do we protect the biological integrity of the stream?</a:t>
            </a:r>
          </a:p>
          <a:p>
            <a:r>
              <a:rPr lang="en-US" dirty="0" smtClean="0"/>
              <a:t>Numeric and/or Narrative</a:t>
            </a:r>
          </a:p>
          <a:p>
            <a:r>
              <a:rPr lang="en-US" dirty="0" smtClean="0"/>
              <a:t>Measurable &amp; Most </a:t>
            </a:r>
            <a:r>
              <a:rPr lang="en-US" dirty="0"/>
              <a:t>S</a:t>
            </a:r>
            <a:r>
              <a:rPr lang="en-US" dirty="0" smtClean="0"/>
              <a:t>ensitive</a:t>
            </a:r>
          </a:p>
        </p:txBody>
      </p:sp>
    </p:spTree>
    <p:extLst>
      <p:ext uri="{BB962C8B-B14F-4D97-AF65-F5344CB8AC3E}">
        <p14:creationId xmlns:p14="http://schemas.microsoft.com/office/powerpoint/2010/main" val="119206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Conceptual Model</a:t>
            </a:r>
            <a:endParaRPr lang="en-US" b="1" dirty="0"/>
          </a:p>
        </p:txBody>
      </p:sp>
      <p:sp>
        <p:nvSpPr>
          <p:cNvPr id="3" name="Content Placeholder 2"/>
          <p:cNvSpPr>
            <a:spLocks noGrp="1"/>
          </p:cNvSpPr>
          <p:nvPr>
            <p:ph idx="1"/>
          </p:nvPr>
        </p:nvSpPr>
        <p:spPr>
          <a:xfrm>
            <a:off x="457200" y="1295400"/>
            <a:ext cx="8229600" cy="4789715"/>
          </a:xfrm>
        </p:spPr>
        <p:txBody>
          <a:bodyPr>
            <a:normAutofit/>
          </a:bodyPr>
          <a:lstStyle/>
          <a:p>
            <a:r>
              <a:rPr lang="en-US" dirty="0" smtClean="0"/>
              <a:t>Clearly explain the linkage and key relationships between nutrients, response variables and what is being protected</a:t>
            </a:r>
          </a:p>
          <a:p>
            <a:pPr marL="0" indent="0">
              <a:buNone/>
            </a:pPr>
            <a:endParaRPr lang="en-US" sz="900" dirty="0" smtClean="0"/>
          </a:p>
          <a:p>
            <a:pPr marL="968375" lvl="1" indent="-511175">
              <a:buNone/>
            </a:pPr>
            <a:r>
              <a:rPr lang="en-US" u="sng" dirty="0" smtClean="0"/>
              <a:t>Ex</a:t>
            </a:r>
            <a:r>
              <a:rPr lang="en-US" dirty="0" smtClean="0"/>
              <a:t>: Leaking septic systems introduce nutrients into the stream which cause algal blooms                                 in the downstream lake that prohibit                people from swimming</a:t>
            </a:r>
          </a:p>
        </p:txBody>
      </p:sp>
      <p:grpSp>
        <p:nvGrpSpPr>
          <p:cNvPr id="6" name="Group 5"/>
          <p:cNvGrpSpPr/>
          <p:nvPr/>
        </p:nvGrpSpPr>
        <p:grpSpPr>
          <a:xfrm>
            <a:off x="6934200" y="4114801"/>
            <a:ext cx="2133600" cy="2743200"/>
            <a:chOff x="6781800" y="3997026"/>
            <a:chExt cx="2133600" cy="2868037"/>
          </a:xfrm>
        </p:grpSpPr>
        <p:pic>
          <p:nvPicPr>
            <p:cNvPr id="3076" name="Picture 4" descr="C:\Users\Carrie_Ruhlman\AppData\Local\Microsoft\Windows\Temporary Internet Files\Content.IE5\7RIDYBBD\20120203_flow_chart_flow_chart[1].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5306"/>
            <a:stretch/>
          </p:blipFill>
          <p:spPr bwMode="auto">
            <a:xfrm>
              <a:off x="6781800" y="3997026"/>
              <a:ext cx="2133600" cy="28680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05800" y="6096000"/>
              <a:ext cx="609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535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Analysis/Approach</a:t>
            </a:r>
            <a:endParaRPr lang="en-US" b="1"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Select approach(</a:t>
            </a:r>
            <a:r>
              <a:rPr lang="en-US" dirty="0" err="1" smtClean="0"/>
              <a:t>es</a:t>
            </a:r>
            <a:r>
              <a:rPr lang="en-US" dirty="0" smtClean="0"/>
              <a:t>) to derive nutrient criteria </a:t>
            </a:r>
          </a:p>
          <a:p>
            <a:pPr lvl="2"/>
            <a:r>
              <a:rPr lang="en-US" sz="2800" dirty="0" smtClean="0"/>
              <a:t>Reference Condition</a:t>
            </a:r>
          </a:p>
          <a:p>
            <a:pPr lvl="2"/>
            <a:r>
              <a:rPr lang="en-US" sz="2800" dirty="0" smtClean="0"/>
              <a:t>Stressor-Response </a:t>
            </a:r>
          </a:p>
          <a:p>
            <a:pPr lvl="2"/>
            <a:r>
              <a:rPr lang="en-US" sz="2800" dirty="0"/>
              <a:t>Mechanistic </a:t>
            </a:r>
            <a:r>
              <a:rPr lang="en-US" sz="2800" dirty="0" smtClean="0"/>
              <a:t>Modeling</a:t>
            </a:r>
          </a:p>
          <a:p>
            <a:pPr lvl="2"/>
            <a:r>
              <a:rPr lang="en-US" sz="2800" dirty="0" smtClean="0"/>
              <a:t>Weight-of-Evidence</a:t>
            </a:r>
          </a:p>
          <a:p>
            <a:pPr lvl="2"/>
            <a:r>
              <a:rPr lang="en-US" sz="2800" dirty="0" smtClean="0"/>
              <a:t>Best Professional Judgment</a:t>
            </a:r>
          </a:p>
          <a:p>
            <a:pPr lvl="2"/>
            <a:r>
              <a:rPr lang="en-US" sz="2800" dirty="0" smtClean="0"/>
              <a:t>Other</a:t>
            </a:r>
            <a:endParaRPr lang="en-US" sz="2800" dirty="0"/>
          </a:p>
          <a:p>
            <a:pPr marL="457200" lvl="1" indent="-457200" algn="ctr">
              <a:buNone/>
            </a:pPr>
            <a:endParaRPr lang="en-US" sz="3200" b="1" i="1" dirty="0" smtClean="0"/>
          </a:p>
          <a:p>
            <a:pPr marL="457200" lvl="1" indent="-457200" algn="ctr">
              <a:buNone/>
            </a:pPr>
            <a:endParaRPr lang="en-US" sz="3200" b="1" i="1" dirty="0" smtClean="0"/>
          </a:p>
          <a:p>
            <a:pPr marL="457200" lvl="1" indent="-457200" algn="ctr">
              <a:buNone/>
            </a:pPr>
            <a:r>
              <a:rPr lang="en-US" sz="3200" b="1" i="1" dirty="0" smtClean="0"/>
              <a:t>Do we have the information we need to know how much is too much in the system?</a:t>
            </a:r>
            <a:endParaRPr lang="en-US" sz="3200" b="1" i="1"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362200"/>
            <a:ext cx="2164238" cy="289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67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Develop Estimates for Criteria</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Number and/or </a:t>
            </a:r>
            <a:r>
              <a:rPr lang="en-US" sz="3200" dirty="0" smtClean="0"/>
              <a:t>Narrative statement</a:t>
            </a:r>
          </a:p>
          <a:p>
            <a:r>
              <a:rPr lang="en-US" dirty="0" smtClean="0"/>
              <a:t>Shows </a:t>
            </a:r>
            <a:r>
              <a:rPr lang="en-US" dirty="0"/>
              <a:t>how the criteria will actually protect the designated use of the </a:t>
            </a:r>
            <a:r>
              <a:rPr lang="en-US" dirty="0" smtClean="0"/>
              <a:t>waterbody (causal models)</a:t>
            </a:r>
            <a:endParaRPr lang="en-US" u="sng" dirty="0"/>
          </a:p>
          <a:p>
            <a:r>
              <a:rPr lang="en-US" sz="3200" dirty="0" smtClean="0"/>
              <a:t>Come up with Assessment Protocols</a:t>
            </a:r>
          </a:p>
          <a:p>
            <a:pPr marL="968375" lvl="1" indent="-511175">
              <a:buNone/>
            </a:pPr>
            <a:endParaRPr lang="en-US" dirty="0" smtClean="0"/>
          </a:p>
        </p:txBody>
      </p:sp>
      <p:pic>
        <p:nvPicPr>
          <p:cNvPr id="10242" name="Picture 2" descr="C:\Users\Carrie_Ruhlman\AppData\Local\Microsoft\Windows\Temporary Internet Files\Content.Outlook\GWYY9YH6\Sharpe Pond watermeal 200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45720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3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CIC Considers…</a:t>
            </a:r>
            <a:endParaRPr lang="en-US" b="1" dirty="0"/>
          </a:p>
        </p:txBody>
      </p:sp>
      <p:sp>
        <p:nvSpPr>
          <p:cNvPr id="3" name="Content Placeholder 2"/>
          <p:cNvSpPr>
            <a:spLocks noGrp="1"/>
          </p:cNvSpPr>
          <p:nvPr>
            <p:ph idx="1"/>
          </p:nvPr>
        </p:nvSpPr>
        <p:spPr>
          <a:xfrm>
            <a:off x="762000" y="1600200"/>
            <a:ext cx="7924800" cy="4525963"/>
          </a:xfrm>
        </p:spPr>
        <p:txBody>
          <a:bodyPr>
            <a:normAutofit/>
          </a:bodyPr>
          <a:lstStyle/>
          <a:p>
            <a:r>
              <a:rPr lang="en-US" dirty="0" smtClean="0"/>
              <a:t>Application</a:t>
            </a:r>
          </a:p>
          <a:p>
            <a:r>
              <a:rPr lang="en-US" dirty="0" smtClean="0"/>
              <a:t>Feasibility</a:t>
            </a:r>
          </a:p>
          <a:p>
            <a:r>
              <a:rPr lang="en-US" dirty="0" smtClean="0"/>
              <a:t>Implications</a:t>
            </a:r>
            <a:endParaRPr lang="en-US" dirty="0"/>
          </a:p>
          <a:p>
            <a:r>
              <a:rPr lang="en-US" dirty="0" smtClean="0"/>
              <a:t>Implementation</a:t>
            </a:r>
            <a:endParaRPr lang="en-US" dirty="0"/>
          </a:p>
          <a:p>
            <a:pPr marL="0" indent="0">
              <a:buNone/>
            </a:pPr>
            <a:endParaRPr lang="en-US" dirty="0"/>
          </a:p>
        </p:txBody>
      </p:sp>
      <p:pic>
        <p:nvPicPr>
          <p:cNvPr id="1026" name="Picture 2" descr="C:\Users\Carrie_Ruhlman\AppData\Local\Microsoft\Windows\Temporary Internet Files\Content.IE5\JY6E9PNK\question-mark-face[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30093" y="1077686"/>
            <a:ext cx="148530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Carrie_Ruhlman\AppData\Local\Microsoft\Windows\Temporary Internet Files\Content.IE5\JY6E9PNK\cost-benefit[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246796"/>
            <a:ext cx="4065164" cy="26003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2743200"/>
            <a:ext cx="3810000" cy="4308872"/>
          </a:xfrm>
          <a:prstGeom prst="rect">
            <a:avLst/>
          </a:prstGeom>
          <a:noFill/>
        </p:spPr>
        <p:txBody>
          <a:bodyPr wrap="square" rtlCol="0">
            <a:spAutoFit/>
          </a:bodyPr>
          <a:lstStyle/>
          <a:p>
            <a:r>
              <a:rPr lang="en-US" sz="3200" dirty="0"/>
              <a:t>Is this feasible?  </a:t>
            </a:r>
          </a:p>
          <a:p>
            <a:endParaRPr lang="en-US" sz="3200" dirty="0" smtClean="0"/>
          </a:p>
          <a:p>
            <a:r>
              <a:rPr lang="en-US" sz="3200" dirty="0" smtClean="0"/>
              <a:t>Are </a:t>
            </a:r>
            <a:r>
              <a:rPr lang="en-US" sz="3200" dirty="0"/>
              <a:t>the benefits expected to </a:t>
            </a:r>
            <a:r>
              <a:rPr lang="en-US" sz="3200" dirty="0" smtClean="0"/>
              <a:t>outweigh </a:t>
            </a:r>
            <a:r>
              <a:rPr lang="en-US" sz="3200" dirty="0"/>
              <a:t>the costs</a:t>
            </a:r>
            <a:r>
              <a:rPr lang="en-US" sz="3200" dirty="0" smtClean="0"/>
              <a:t>?</a:t>
            </a:r>
          </a:p>
          <a:p>
            <a:endParaRPr lang="en-US" sz="3200" dirty="0" smtClean="0"/>
          </a:p>
          <a:p>
            <a:r>
              <a:rPr lang="en-US" sz="3200" dirty="0" smtClean="0"/>
              <a:t>How will we consistently do this?</a:t>
            </a:r>
            <a:endParaRPr lang="en-US" sz="3200" dirty="0"/>
          </a:p>
          <a:p>
            <a:endParaRPr lang="en-US" dirty="0"/>
          </a:p>
        </p:txBody>
      </p:sp>
    </p:spTree>
    <p:extLst>
      <p:ext uri="{BB962C8B-B14F-4D97-AF65-F5344CB8AC3E}">
        <p14:creationId xmlns:p14="http://schemas.microsoft.com/office/powerpoint/2010/main" val="90309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43" y="1660338"/>
            <a:ext cx="9220200" cy="5197662"/>
          </a:xfrm>
          <a:prstGeom prst="rect">
            <a:avLst/>
          </a:prstGeom>
          <a:noFill/>
          <a:ln>
            <a:noFill/>
          </a:ln>
          <a:effectLst>
            <a:outerShdw blurRad="50800" dist="50800" dir="5400000" algn="ctr" rotWithShape="0">
              <a:srgbClr val="000000">
                <a:alpha val="4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81000"/>
            <a:ext cx="8229600" cy="1143000"/>
          </a:xfrm>
        </p:spPr>
        <p:txBody>
          <a:bodyPr>
            <a:normAutofit fontScale="90000"/>
          </a:bodyPr>
          <a:lstStyle/>
          <a:p>
            <a:r>
              <a:rPr lang="en-US" b="1" dirty="0" smtClean="0"/>
              <a:t>Criteria Selection &amp; Standards Adoption</a:t>
            </a:r>
            <a:endParaRPr lang="en-US" b="1" dirty="0"/>
          </a:p>
        </p:txBody>
      </p:sp>
      <p:sp>
        <p:nvSpPr>
          <p:cNvPr id="3" name="Content Placeholder 2"/>
          <p:cNvSpPr>
            <a:spLocks noGrp="1"/>
          </p:cNvSpPr>
          <p:nvPr>
            <p:ph idx="1"/>
          </p:nvPr>
        </p:nvSpPr>
        <p:spPr>
          <a:xfrm>
            <a:off x="457200" y="2286000"/>
            <a:ext cx="8229600" cy="3840163"/>
          </a:xfrm>
        </p:spPr>
        <p:txBody>
          <a:bodyPr>
            <a:normAutofit/>
          </a:bodyPr>
          <a:lstStyle/>
          <a:p>
            <a:r>
              <a:rPr lang="en-US" dirty="0" smtClean="0">
                <a:solidFill>
                  <a:schemeClr val="bg1"/>
                </a:solidFill>
              </a:rPr>
              <a:t>Most scientifically defensible, feasible criteria will be selected</a:t>
            </a:r>
          </a:p>
          <a:p>
            <a:pPr marL="0" indent="0">
              <a:buNone/>
            </a:pPr>
            <a:endParaRPr lang="en-US" dirty="0" smtClean="0">
              <a:solidFill>
                <a:schemeClr val="bg1"/>
              </a:solidFill>
            </a:endParaRPr>
          </a:p>
          <a:p>
            <a:r>
              <a:rPr lang="en-US" dirty="0" smtClean="0">
                <a:solidFill>
                  <a:schemeClr val="bg1"/>
                </a:solidFill>
              </a:rPr>
              <a:t>DWR will work with the EMC to follow the process for water quality standards rule adoption</a:t>
            </a:r>
            <a:endParaRPr lang="en-US" dirty="0">
              <a:solidFill>
                <a:schemeClr val="bg1"/>
              </a:solidFill>
            </a:endParaRPr>
          </a:p>
        </p:txBody>
      </p:sp>
    </p:spTree>
    <p:extLst>
      <p:ext uri="{BB962C8B-B14F-4D97-AF65-F5344CB8AC3E}">
        <p14:creationId xmlns:p14="http://schemas.microsoft.com/office/powerpoint/2010/main" val="361275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62"/>
            <a:ext cx="9159791" cy="684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7F5CE407-6216-4202-80E4-A30DC2F709B2}" type="slidenum">
              <a:rPr lang="en-US" smtClean="0"/>
              <a:t>2</a:t>
            </a:fld>
            <a:endParaRPr lang="en-US"/>
          </a:p>
        </p:txBody>
      </p:sp>
    </p:spTree>
    <p:extLst>
      <p:ext uri="{BB962C8B-B14F-4D97-AF65-F5344CB8AC3E}">
        <p14:creationId xmlns:p14="http://schemas.microsoft.com/office/powerpoint/2010/main" val="943947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34643994"/>
              </p:ext>
            </p:extLst>
          </p:nvPr>
        </p:nvGraphicFramePr>
        <p:xfrm>
          <a:off x="52341" y="-87088"/>
          <a:ext cx="9048115" cy="648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rot="10800000">
            <a:off x="1218399" y="4065774"/>
            <a:ext cx="510139" cy="478210"/>
            <a:chOff x="516006" y="4175170"/>
            <a:chExt cx="510139" cy="478210"/>
          </a:xfrm>
        </p:grpSpPr>
        <p:sp>
          <p:nvSpPr>
            <p:cNvPr id="6" name="Right Arrow 5"/>
            <p:cNvSpPr/>
            <p:nvPr/>
          </p:nvSpPr>
          <p:spPr>
            <a:xfrm rot="5411502">
              <a:off x="531971" y="4159205"/>
              <a:ext cx="478210" cy="510139"/>
            </a:xfrm>
            <a:prstGeom prst="rightArrow">
              <a:avLst>
                <a:gd name="adj1" fmla="val 60000"/>
                <a:gd name="adj2" fmla="val 50000"/>
              </a:avLst>
            </a:prstGeom>
            <a:solidFill>
              <a:srgbClr val="4F81BD"/>
            </a:solidFill>
            <a:ln w="31750">
              <a:solidFill>
                <a:srgbClr val="4F81BD">
                  <a:lumMod val="75000"/>
                </a:srgbClr>
              </a:solidFill>
            </a:ln>
            <a:effectLst/>
          </p:spPr>
          <p:style>
            <a:lnRef idx="0">
              <a:scrgbClr r="0" g="0" b="0"/>
            </a:lnRef>
            <a:fillRef idx="1">
              <a:scrgbClr r="0" g="0" b="0"/>
            </a:fillRef>
            <a:effectRef idx="0">
              <a:scrgbClr r="0" g="0" b="0"/>
            </a:effectRef>
            <a:fontRef idx="minor">
              <a:schemeClr val="lt1"/>
            </a:fontRef>
          </p:style>
        </p:sp>
        <p:sp>
          <p:nvSpPr>
            <p:cNvPr id="7" name="Right Arrow 4"/>
            <p:cNvSpPr/>
            <p:nvPr/>
          </p:nvSpPr>
          <p:spPr>
            <a:xfrm rot="11502">
              <a:off x="618274" y="4175170"/>
              <a:ext cx="306083" cy="334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ysClr val="window" lastClr="FFFFFF"/>
                </a:solidFill>
                <a:latin typeface="Calibri"/>
                <a:ea typeface="+mn-ea"/>
                <a:cs typeface="+mn-cs"/>
              </a:endParaRPr>
            </a:p>
          </p:txBody>
        </p:sp>
      </p:grpSp>
      <p:grpSp>
        <p:nvGrpSpPr>
          <p:cNvPr id="12" name="Group 11"/>
          <p:cNvGrpSpPr/>
          <p:nvPr/>
        </p:nvGrpSpPr>
        <p:grpSpPr>
          <a:xfrm>
            <a:off x="1626031" y="6444734"/>
            <a:ext cx="1355729" cy="369332"/>
            <a:chOff x="1626031" y="6444734"/>
            <a:chExt cx="1355729" cy="369332"/>
          </a:xfrm>
        </p:grpSpPr>
        <p:sp>
          <p:nvSpPr>
            <p:cNvPr id="2" name="Rectangle 1"/>
            <p:cNvSpPr/>
            <p:nvPr/>
          </p:nvSpPr>
          <p:spPr>
            <a:xfrm>
              <a:off x="1626031" y="6477000"/>
              <a:ext cx="659969" cy="30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69834" y="6444734"/>
              <a:ext cx="711926" cy="369332"/>
            </a:xfrm>
            <a:prstGeom prst="rect">
              <a:avLst/>
            </a:prstGeom>
            <a:noFill/>
          </p:spPr>
          <p:txBody>
            <a:bodyPr wrap="none" rtlCol="0">
              <a:spAutoFit/>
            </a:bodyPr>
            <a:lstStyle/>
            <a:p>
              <a:r>
                <a:rPr lang="en-US" dirty="0" smtClean="0"/>
                <a:t>= SAC</a:t>
              </a:r>
              <a:endParaRPr lang="en-US" dirty="0"/>
            </a:p>
          </p:txBody>
        </p:sp>
      </p:grpSp>
      <p:grpSp>
        <p:nvGrpSpPr>
          <p:cNvPr id="13" name="Group 12"/>
          <p:cNvGrpSpPr/>
          <p:nvPr/>
        </p:nvGrpSpPr>
        <p:grpSpPr>
          <a:xfrm>
            <a:off x="3657600" y="6444734"/>
            <a:ext cx="1484234" cy="369332"/>
            <a:chOff x="3657600" y="6444734"/>
            <a:chExt cx="1484234" cy="369332"/>
          </a:xfrm>
        </p:grpSpPr>
        <p:sp>
          <p:nvSpPr>
            <p:cNvPr id="8" name="Rectangle 7"/>
            <p:cNvSpPr/>
            <p:nvPr/>
          </p:nvSpPr>
          <p:spPr>
            <a:xfrm>
              <a:off x="3657600" y="6477000"/>
              <a:ext cx="659969"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17569" y="6444734"/>
              <a:ext cx="824265" cy="369332"/>
            </a:xfrm>
            <a:prstGeom prst="rect">
              <a:avLst/>
            </a:prstGeom>
            <a:noFill/>
          </p:spPr>
          <p:txBody>
            <a:bodyPr wrap="none" rtlCol="0">
              <a:spAutoFit/>
            </a:bodyPr>
            <a:lstStyle/>
            <a:p>
              <a:r>
                <a:rPr lang="en-US" dirty="0" smtClean="0"/>
                <a:t>= DWR</a:t>
              </a:r>
              <a:endParaRPr lang="en-US" dirty="0"/>
            </a:p>
          </p:txBody>
        </p:sp>
      </p:grpSp>
      <p:grpSp>
        <p:nvGrpSpPr>
          <p:cNvPr id="14" name="Group 13"/>
          <p:cNvGrpSpPr/>
          <p:nvPr/>
        </p:nvGrpSpPr>
        <p:grpSpPr>
          <a:xfrm>
            <a:off x="5867400" y="6444734"/>
            <a:ext cx="1317521" cy="369332"/>
            <a:chOff x="5867400" y="6444734"/>
            <a:chExt cx="1317521" cy="369332"/>
          </a:xfrm>
        </p:grpSpPr>
        <p:sp>
          <p:nvSpPr>
            <p:cNvPr id="9" name="Rectangle 8"/>
            <p:cNvSpPr/>
            <p:nvPr/>
          </p:nvSpPr>
          <p:spPr>
            <a:xfrm>
              <a:off x="5867400" y="6477000"/>
              <a:ext cx="659969"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27369" y="6444734"/>
              <a:ext cx="657552" cy="369332"/>
            </a:xfrm>
            <a:prstGeom prst="rect">
              <a:avLst/>
            </a:prstGeom>
            <a:noFill/>
          </p:spPr>
          <p:txBody>
            <a:bodyPr wrap="none" rtlCol="0">
              <a:spAutoFit/>
            </a:bodyPr>
            <a:lstStyle/>
            <a:p>
              <a:r>
                <a:rPr lang="en-US" dirty="0" smtClean="0"/>
                <a:t>= CIC</a:t>
              </a:r>
              <a:endParaRPr lang="en-US" dirty="0"/>
            </a:p>
          </p:txBody>
        </p:sp>
      </p:grpSp>
    </p:spTree>
    <p:extLst>
      <p:ext uri="{BB962C8B-B14F-4D97-AF65-F5344CB8AC3E}">
        <p14:creationId xmlns:p14="http://schemas.microsoft.com/office/powerpoint/2010/main" val="384894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Autofit/>
          </a:bodyPr>
          <a:lstStyle/>
          <a:p>
            <a:r>
              <a:rPr lang="en-US" sz="7200" b="1" dirty="0" smtClean="0"/>
              <a:t>Questions?</a:t>
            </a:r>
            <a:endParaRPr lang="en-US" sz="7200" b="1" dirty="0"/>
          </a:p>
        </p:txBody>
      </p:sp>
    </p:spTree>
    <p:extLst>
      <p:ext uri="{BB962C8B-B14F-4D97-AF65-F5344CB8AC3E}">
        <p14:creationId xmlns:p14="http://schemas.microsoft.com/office/powerpoint/2010/main" val="113221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873369" y="1295400"/>
            <a:ext cx="7543800" cy="2667000"/>
          </a:xfrm>
        </p:spPr>
        <p:txBody>
          <a:bodyPr>
            <a:normAutofit fontScale="90000"/>
          </a:bodyPr>
          <a:lstStyle/>
          <a:p>
            <a:pPr algn="ctr" eaLnBrk="1" hangingPunct="1"/>
            <a:r>
              <a:rPr lang="en-US" sz="4800" dirty="0" smtClean="0"/>
              <a:t>What is Necessary to Create Approvable Nutrient Water Quality Standards? </a:t>
            </a:r>
            <a:endParaRPr sz="4800" dirty="0" smtClean="0"/>
          </a:p>
        </p:txBody>
      </p:sp>
      <p:pic>
        <p:nvPicPr>
          <p:cNvPr id="3074" name="Picture 2" descr="DWR logo"/>
          <p:cNvPicPr>
            <a:picLocks noChangeAspect="1" noChangeArrowheads="1"/>
          </p:cNvPicPr>
          <p:nvPr/>
        </p:nvPicPr>
        <p:blipFill>
          <a:blip r:embed="rId3" cstate="print"/>
          <a:srcRect/>
          <a:stretch>
            <a:fillRect/>
          </a:stretch>
        </p:blipFill>
        <p:spPr bwMode="auto">
          <a:xfrm>
            <a:off x="4648200" y="4953000"/>
            <a:ext cx="4010025" cy="952500"/>
          </a:xfrm>
          <a:prstGeom prst="rect">
            <a:avLst/>
          </a:prstGeom>
          <a:noFill/>
        </p:spPr>
      </p:pic>
      <p:sp>
        <p:nvSpPr>
          <p:cNvPr id="2" name="TextBox 1"/>
          <p:cNvSpPr txBox="1"/>
          <p:nvPr/>
        </p:nvSpPr>
        <p:spPr>
          <a:xfrm>
            <a:off x="304800" y="465909"/>
            <a:ext cx="3956538" cy="369332"/>
          </a:xfrm>
          <a:prstGeom prst="rect">
            <a:avLst/>
          </a:prstGeom>
          <a:noFill/>
        </p:spPr>
        <p:txBody>
          <a:bodyPr wrap="square" rtlCol="0">
            <a:spAutoFit/>
          </a:bodyPr>
          <a:lstStyle/>
          <a:p>
            <a:r>
              <a:rPr lang="en-US" sz="1600" dirty="0" smtClean="0">
                <a:solidFill>
                  <a:schemeClr val="accent1">
                    <a:lumMod val="75000"/>
                  </a:schemeClr>
                </a:solidFill>
              </a:rPr>
              <a:t>NCDP Criteria Implementation Committee</a:t>
            </a:r>
            <a:r>
              <a:rPr lang="en-US" dirty="0" smtClean="0"/>
              <a:t> </a:t>
            </a:r>
            <a:endParaRPr lang="en-US" dirty="0"/>
          </a:p>
        </p:txBody>
      </p:sp>
      <p:sp>
        <p:nvSpPr>
          <p:cNvPr id="3" name="TextBox 2"/>
          <p:cNvSpPr txBox="1"/>
          <p:nvPr/>
        </p:nvSpPr>
        <p:spPr>
          <a:xfrm>
            <a:off x="7045570" y="496687"/>
            <a:ext cx="1647825" cy="338554"/>
          </a:xfrm>
          <a:prstGeom prst="rect">
            <a:avLst/>
          </a:prstGeom>
          <a:noFill/>
        </p:spPr>
        <p:txBody>
          <a:bodyPr wrap="square" rtlCol="0">
            <a:spAutoFit/>
          </a:bodyPr>
          <a:lstStyle/>
          <a:p>
            <a:r>
              <a:rPr lang="en-US" sz="1600" dirty="0" smtClean="0">
                <a:solidFill>
                  <a:schemeClr val="accent1">
                    <a:lumMod val="75000"/>
                  </a:schemeClr>
                </a:solidFill>
              </a:rPr>
              <a:t>August 5, 2015</a:t>
            </a:r>
            <a:endParaRPr lang="en-US" sz="1600" dirty="0">
              <a:solidFill>
                <a:schemeClr val="accent1">
                  <a:lumMod val="75000"/>
                </a:schemeClr>
              </a:solidFill>
            </a:endParaRPr>
          </a:p>
        </p:txBody>
      </p:sp>
    </p:spTree>
    <p:extLst>
      <p:ext uri="{BB962C8B-B14F-4D97-AF65-F5344CB8AC3E}">
        <p14:creationId xmlns:p14="http://schemas.microsoft.com/office/powerpoint/2010/main" val="259060686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873369" y="1295400"/>
            <a:ext cx="7543800" cy="3032760"/>
          </a:xfrm>
        </p:spPr>
        <p:txBody>
          <a:bodyPr>
            <a:normAutofit/>
          </a:bodyPr>
          <a:lstStyle/>
          <a:p>
            <a:pPr algn="ctr" eaLnBrk="1" hangingPunct="1"/>
            <a:r>
              <a:rPr lang="en-US" sz="4800" dirty="0" smtClean="0"/>
              <a:t>An Abbreviated History </a:t>
            </a:r>
            <a:br>
              <a:rPr lang="en-US" sz="4800" dirty="0" smtClean="0"/>
            </a:br>
            <a:r>
              <a:rPr lang="en-US" sz="4800" dirty="0" smtClean="0"/>
              <a:t>of </a:t>
            </a:r>
            <a:r>
              <a:rPr sz="4800" dirty="0" smtClean="0"/>
              <a:t>Nutrient Criteria</a:t>
            </a:r>
            <a:r>
              <a:rPr lang="en-US" sz="4800" dirty="0" smtClean="0"/>
              <a:t> Development in North </a:t>
            </a:r>
            <a:r>
              <a:rPr lang="en-US" sz="4800" dirty="0"/>
              <a:t>C</a:t>
            </a:r>
            <a:r>
              <a:rPr lang="en-US" sz="4800" dirty="0" smtClean="0"/>
              <a:t>arolina</a:t>
            </a:r>
            <a:endParaRPr sz="4800" dirty="0" smtClean="0"/>
          </a:p>
        </p:txBody>
      </p:sp>
      <p:pic>
        <p:nvPicPr>
          <p:cNvPr id="3074" name="Picture 2" descr="DWR logo"/>
          <p:cNvPicPr>
            <a:picLocks noChangeAspect="1" noChangeArrowheads="1"/>
          </p:cNvPicPr>
          <p:nvPr/>
        </p:nvPicPr>
        <p:blipFill>
          <a:blip r:embed="rId3" cstate="print"/>
          <a:srcRect/>
          <a:stretch>
            <a:fillRect/>
          </a:stretch>
        </p:blipFill>
        <p:spPr bwMode="auto">
          <a:xfrm>
            <a:off x="4648200" y="4953000"/>
            <a:ext cx="4010025" cy="952500"/>
          </a:xfrm>
          <a:prstGeom prst="rect">
            <a:avLst/>
          </a:prstGeom>
          <a:noFill/>
        </p:spPr>
      </p:pic>
      <p:pic>
        <p:nvPicPr>
          <p:cNvPr id="6" name="Picture 5" descr="C:\Users\mary_stecker\AppData\Local\Microsoft\Windows\Temporary Internet Files\Content.Outlook\5F6Q4E1V\IMG00669-20120703-0921.jpg"/>
          <p:cNvPicPr>
            <a:picLocks noChangeAspect="1" noChangeArrowheads="1"/>
          </p:cNvPicPr>
          <p:nvPr/>
        </p:nvPicPr>
        <p:blipFill>
          <a:blip r:embed="rId4" cstate="print"/>
          <a:srcRect/>
          <a:stretch>
            <a:fillRect/>
          </a:stretch>
        </p:blipFill>
        <p:spPr bwMode="auto">
          <a:xfrm>
            <a:off x="190500" y="1066800"/>
            <a:ext cx="8763000" cy="4533900"/>
          </a:xfrm>
          <a:prstGeom prst="rect">
            <a:avLst/>
          </a:prstGeom>
          <a:noFill/>
        </p:spPr>
      </p:pic>
    </p:spTree>
    <p:extLst>
      <p:ext uri="{BB962C8B-B14F-4D97-AF65-F5344CB8AC3E}">
        <p14:creationId xmlns:p14="http://schemas.microsoft.com/office/powerpoint/2010/main" val="78194473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43800" cy="822961"/>
          </a:xfrm>
        </p:spPr>
        <p:txBody>
          <a:bodyPr vert="horz" lIns="91440" tIns="45720" rIns="91440" bIns="45720" rtlCol="0" anchor="b">
            <a:normAutofit/>
          </a:bodyPr>
          <a:lstStyle/>
          <a:p>
            <a:pPr algn="ctr"/>
            <a:r>
              <a:rPr lang="en-US" sz="3600" b="1" dirty="0" smtClean="0">
                <a:solidFill>
                  <a:schemeClr val="accent2"/>
                </a:solidFill>
              </a:rPr>
              <a:t>What </a:t>
            </a:r>
            <a:r>
              <a:rPr lang="en-US" sz="3600" b="1" dirty="0">
                <a:solidFill>
                  <a:schemeClr val="accent2"/>
                </a:solidFill>
              </a:rPr>
              <a:t>are the Goals of </a:t>
            </a:r>
            <a:r>
              <a:rPr lang="en-US" sz="3600" b="1" dirty="0" smtClean="0">
                <a:solidFill>
                  <a:schemeClr val="accent2"/>
                </a:solidFill>
              </a:rPr>
              <a:t>the </a:t>
            </a:r>
            <a:r>
              <a:rPr lang="en-US" sz="3600" b="1" dirty="0">
                <a:solidFill>
                  <a:schemeClr val="accent2"/>
                </a:solidFill>
              </a:rPr>
              <a:t>NCDP?</a:t>
            </a:r>
          </a:p>
        </p:txBody>
      </p:sp>
      <p:sp>
        <p:nvSpPr>
          <p:cNvPr id="3" name="Content Placeholder 2"/>
          <p:cNvSpPr>
            <a:spLocks noGrp="1"/>
          </p:cNvSpPr>
          <p:nvPr>
            <p:ph idx="1"/>
          </p:nvPr>
        </p:nvSpPr>
        <p:spPr>
          <a:xfrm>
            <a:off x="152400" y="1905000"/>
            <a:ext cx="8763000" cy="4419600"/>
          </a:xfrm>
        </p:spPr>
        <p:txBody>
          <a:bodyPr>
            <a:noAutofit/>
          </a:bodyPr>
          <a:lstStyle/>
          <a:p>
            <a:pPr marL="0" indent="0">
              <a:buNone/>
            </a:pPr>
            <a:r>
              <a:rPr lang="en-US" dirty="0" smtClean="0"/>
              <a:t>North Carolina has established flexible nutrient control strategies based upon </a:t>
            </a:r>
          </a:p>
          <a:p>
            <a:pPr lvl="1">
              <a:buFont typeface="Courier New" pitchFamily="49" charset="0"/>
              <a:buChar char="o"/>
            </a:pPr>
            <a:r>
              <a:rPr lang="en-US" sz="2000" b="1" dirty="0" smtClean="0">
                <a:solidFill>
                  <a:schemeClr val="accent2"/>
                </a:solidFill>
              </a:rPr>
              <a:t>Chlorophyll a criteria </a:t>
            </a:r>
          </a:p>
          <a:p>
            <a:pPr lvl="1">
              <a:buFont typeface="Courier New" pitchFamily="49" charset="0"/>
              <a:buChar char="o"/>
            </a:pPr>
            <a:r>
              <a:rPr lang="en-US" sz="2000" dirty="0" smtClean="0"/>
              <a:t>Use of a </a:t>
            </a:r>
            <a:r>
              <a:rPr lang="en-US" sz="2000" b="1" dirty="0" smtClean="0">
                <a:solidFill>
                  <a:schemeClr val="accent2"/>
                </a:solidFill>
              </a:rPr>
              <a:t>Nutrient Sensitive Waters </a:t>
            </a:r>
            <a:r>
              <a:rPr lang="en-US" sz="2000" dirty="0" smtClean="0"/>
              <a:t>(NSW) designation </a:t>
            </a:r>
          </a:p>
          <a:p>
            <a:pPr marL="201168" lvl="1" indent="0">
              <a:buNone/>
            </a:pPr>
            <a:endParaRPr lang="en-US" sz="1000" dirty="0"/>
          </a:p>
          <a:p>
            <a:pPr marL="201168" lvl="1" indent="0">
              <a:buNone/>
            </a:pPr>
            <a:r>
              <a:rPr lang="en-US" sz="2000" b="1" dirty="0" smtClean="0"/>
              <a:t>	HOWEVER…………..Nutrients continue to affect water quality </a:t>
            </a:r>
          </a:p>
          <a:p>
            <a:pPr marL="201168" lvl="1" indent="0">
              <a:buNone/>
            </a:pPr>
            <a:endParaRPr lang="en-US" sz="1000" dirty="0"/>
          </a:p>
          <a:p>
            <a:pPr marL="201168" lvl="1" indent="0">
              <a:buNone/>
            </a:pPr>
            <a:r>
              <a:rPr lang="en-US" sz="2000" dirty="0" smtClean="0"/>
              <a:t>So, the focus of the SAC will be to develop (where the </a:t>
            </a:r>
            <a:r>
              <a:rPr lang="en-US" sz="2000" dirty="0" smtClean="0">
                <a:solidFill>
                  <a:srgbClr val="FF0000"/>
                </a:solidFill>
              </a:rPr>
              <a:t>SAC</a:t>
            </a:r>
            <a:r>
              <a:rPr lang="en-US" sz="2000" dirty="0" smtClean="0"/>
              <a:t> deems appropriate) nutrient </a:t>
            </a:r>
            <a:r>
              <a:rPr lang="en-US" sz="2000" dirty="0">
                <a:solidFill>
                  <a:schemeClr val="accent2"/>
                </a:solidFill>
              </a:rPr>
              <a:t>c</a:t>
            </a:r>
            <a:r>
              <a:rPr lang="en-US" sz="2000" dirty="0" smtClean="0">
                <a:solidFill>
                  <a:schemeClr val="accent2"/>
                </a:solidFill>
              </a:rPr>
              <a:t>riteria</a:t>
            </a:r>
            <a:r>
              <a:rPr lang="en-US" sz="2000" dirty="0" smtClean="0"/>
              <a:t>, defined as a causal and/or response variables for the </a:t>
            </a:r>
            <a:r>
              <a:rPr lang="en-US" sz="2000" dirty="0" smtClean="0">
                <a:solidFill>
                  <a:schemeClr val="accent2"/>
                </a:solidFill>
              </a:rPr>
              <a:t>designated use </a:t>
            </a:r>
            <a:r>
              <a:rPr lang="en-US" sz="2000" dirty="0" smtClean="0"/>
              <a:t>of the waters:</a:t>
            </a:r>
          </a:p>
          <a:p>
            <a:pPr marL="201168" lvl="1" indent="0">
              <a:buNone/>
            </a:pPr>
            <a:endParaRPr lang="en-US" sz="2000" dirty="0" smtClean="0"/>
          </a:p>
          <a:p>
            <a:pPr marL="201168" lvl="1" indent="0">
              <a:buNone/>
            </a:pPr>
            <a:r>
              <a:rPr lang="en-US" sz="2000" b="1" dirty="0" smtClean="0">
                <a:solidFill>
                  <a:schemeClr val="accent2"/>
                </a:solidFill>
              </a:rPr>
              <a:t>Causal Variables</a:t>
            </a:r>
            <a:r>
              <a:rPr lang="en-US" sz="2000" dirty="0" smtClean="0">
                <a:solidFill>
                  <a:schemeClr val="accent2"/>
                </a:solidFill>
              </a:rPr>
              <a:t>:  </a:t>
            </a:r>
            <a:r>
              <a:rPr lang="en-US" sz="2000" i="1" dirty="0" smtClean="0">
                <a:solidFill>
                  <a:schemeClr val="tx1"/>
                </a:solidFill>
              </a:rPr>
              <a:t>Nitrogen, Phosphorus ….. Others?</a:t>
            </a:r>
          </a:p>
          <a:p>
            <a:pPr marL="201168" lvl="1" indent="0">
              <a:buNone/>
            </a:pPr>
            <a:endParaRPr lang="en-US" sz="900" i="1" dirty="0">
              <a:solidFill>
                <a:schemeClr val="tx1"/>
              </a:solidFill>
            </a:endParaRPr>
          </a:p>
          <a:p>
            <a:pPr marL="201168" lvl="1" indent="0">
              <a:buNone/>
            </a:pPr>
            <a:r>
              <a:rPr lang="en-US" sz="2000" b="1" dirty="0" smtClean="0">
                <a:solidFill>
                  <a:schemeClr val="accent2"/>
                </a:solidFill>
              </a:rPr>
              <a:t>Response Variables</a:t>
            </a:r>
            <a:r>
              <a:rPr lang="en-US" sz="2000" dirty="0" smtClean="0"/>
              <a:t>: </a:t>
            </a:r>
            <a:r>
              <a:rPr lang="en-US" sz="2000" i="1" dirty="0" smtClean="0">
                <a:solidFill>
                  <a:schemeClr val="tx1"/>
                </a:solidFill>
              </a:rPr>
              <a:t>Chlorophyll-a; Phytoplankton, Periphyton, </a:t>
            </a:r>
            <a:r>
              <a:rPr lang="en-US" sz="2000" i="1" dirty="0" err="1" smtClean="0">
                <a:solidFill>
                  <a:schemeClr val="tx1"/>
                </a:solidFill>
              </a:rPr>
              <a:t>Macrophytes</a:t>
            </a:r>
            <a:r>
              <a:rPr lang="en-US" sz="2000" i="1" dirty="0" smtClean="0">
                <a:solidFill>
                  <a:schemeClr val="tx1"/>
                </a:solidFill>
              </a:rPr>
              <a:t>, 				D.O….. Others?</a:t>
            </a:r>
          </a:p>
          <a:p>
            <a:pPr marL="201168" lvl="1" indent="0">
              <a:buNone/>
            </a:pPr>
            <a:endParaRPr lang="en-US" sz="2000" dirty="0" smtClean="0"/>
          </a:p>
          <a:p>
            <a:pPr lvl="1">
              <a:buFont typeface="Wingdings" pitchFamily="2" charset="2"/>
              <a:buChar char="v"/>
            </a:pPr>
            <a:endParaRPr lang="en-US" sz="2000" dirty="0"/>
          </a:p>
        </p:txBody>
      </p:sp>
    </p:spTree>
    <p:extLst>
      <p:ext uri="{BB962C8B-B14F-4D97-AF65-F5344CB8AC3E}">
        <p14:creationId xmlns:p14="http://schemas.microsoft.com/office/powerpoint/2010/main" val="239953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153400" cy="609600"/>
          </a:xfrm>
        </p:spPr>
        <p:txBody>
          <a:bodyPr>
            <a:noAutofit/>
          </a:bodyPr>
          <a:lstStyle/>
          <a:p>
            <a:pPr algn="ctr"/>
            <a:r>
              <a:rPr lang="en-US" sz="3600" b="1" dirty="0" smtClean="0">
                <a:solidFill>
                  <a:schemeClr val="accent2"/>
                </a:solidFill>
              </a:rPr>
              <a:t>What </a:t>
            </a:r>
            <a:r>
              <a:rPr lang="en-US" sz="3600" b="1" dirty="0">
                <a:solidFill>
                  <a:schemeClr val="accent2"/>
                </a:solidFill>
              </a:rPr>
              <a:t>is a </a:t>
            </a:r>
            <a:r>
              <a:rPr lang="en-US" sz="3600" b="1" dirty="0" smtClean="0">
                <a:solidFill>
                  <a:schemeClr val="accent2"/>
                </a:solidFill>
              </a:rPr>
              <a:t>Water Quality Standard</a:t>
            </a:r>
            <a:r>
              <a:rPr lang="en-US" sz="3600" b="1" dirty="0">
                <a:solidFill>
                  <a:schemeClr val="accent2"/>
                </a:solidFill>
              </a:rPr>
              <a:t>? </a:t>
            </a:r>
            <a:br>
              <a:rPr lang="en-US" sz="3600" b="1" dirty="0">
                <a:solidFill>
                  <a:schemeClr val="accent2"/>
                </a:solidFill>
              </a:rPr>
            </a:br>
            <a:endParaRPr lang="en-US" sz="3600" b="1" dirty="0"/>
          </a:p>
        </p:txBody>
      </p:sp>
      <p:sp>
        <p:nvSpPr>
          <p:cNvPr id="3" name="Content Placeholder 2"/>
          <p:cNvSpPr>
            <a:spLocks noGrp="1"/>
          </p:cNvSpPr>
          <p:nvPr>
            <p:ph idx="1"/>
          </p:nvPr>
        </p:nvSpPr>
        <p:spPr>
          <a:xfrm>
            <a:off x="152400" y="1828800"/>
            <a:ext cx="8763000" cy="4343400"/>
          </a:xfrm>
        </p:spPr>
        <p:txBody>
          <a:bodyPr>
            <a:normAutofit lnSpcReduction="10000"/>
          </a:bodyPr>
          <a:lstStyle/>
          <a:p>
            <a:pPr marL="0" indent="0">
              <a:buNone/>
            </a:pPr>
            <a:r>
              <a:rPr lang="en-US" dirty="0" smtClean="0">
                <a:solidFill>
                  <a:schemeClr val="accent2"/>
                </a:solidFill>
              </a:rPr>
              <a:t>			</a:t>
            </a:r>
            <a:endParaRPr lang="en-US" sz="2200" dirty="0" smtClean="0">
              <a:solidFill>
                <a:schemeClr val="accent1"/>
              </a:solidFill>
            </a:endParaRPr>
          </a:p>
          <a:p>
            <a:pPr marL="0" indent="0">
              <a:buNone/>
            </a:pPr>
            <a:r>
              <a:rPr lang="en-US" sz="3200" dirty="0" smtClean="0"/>
              <a:t>	Water </a:t>
            </a:r>
            <a:r>
              <a:rPr lang="en-US" sz="3200" dirty="0"/>
              <a:t>quality </a:t>
            </a:r>
            <a:r>
              <a:rPr lang="en-US" sz="3200" b="1" spc="-50" dirty="0">
                <a:solidFill>
                  <a:schemeClr val="accent2"/>
                </a:solidFill>
                <a:latin typeface="+mj-lt"/>
                <a:ea typeface="+mj-ea"/>
                <a:cs typeface="+mj-cs"/>
              </a:rPr>
              <a:t>standards</a:t>
            </a:r>
            <a:r>
              <a:rPr lang="en-US" sz="3200" dirty="0"/>
              <a:t> define the </a:t>
            </a:r>
            <a:r>
              <a:rPr lang="en-US" sz="3200" dirty="0">
                <a:solidFill>
                  <a:schemeClr val="accent2"/>
                </a:solidFill>
              </a:rPr>
              <a:t>goals </a:t>
            </a:r>
            <a:r>
              <a:rPr lang="en-US" sz="3200" dirty="0"/>
              <a:t>for a </a:t>
            </a:r>
            <a:r>
              <a:rPr lang="en-US" sz="3200" dirty="0" smtClean="0"/>
              <a:t>	waterbody </a:t>
            </a:r>
            <a:r>
              <a:rPr lang="en-US" sz="3200" dirty="0"/>
              <a:t>by </a:t>
            </a:r>
            <a:r>
              <a:rPr lang="en-US" sz="3200" dirty="0">
                <a:solidFill>
                  <a:schemeClr val="accent2"/>
                </a:solidFill>
              </a:rPr>
              <a:t>designating its uses</a:t>
            </a:r>
            <a:r>
              <a:rPr lang="en-US" sz="3200" dirty="0"/>
              <a:t>, setting </a:t>
            </a:r>
            <a:r>
              <a:rPr lang="en-US" sz="3200" dirty="0" smtClean="0"/>
              <a:t>	</a:t>
            </a:r>
            <a:r>
              <a:rPr lang="en-US" sz="3200" dirty="0" smtClean="0">
                <a:solidFill>
                  <a:schemeClr val="accent2"/>
                </a:solidFill>
              </a:rPr>
              <a:t>criteria</a:t>
            </a:r>
            <a:r>
              <a:rPr lang="en-US" sz="3200" dirty="0" smtClean="0"/>
              <a:t> </a:t>
            </a:r>
            <a:r>
              <a:rPr lang="en-US" sz="3200" dirty="0"/>
              <a:t>to protect those uses, and </a:t>
            </a:r>
            <a:r>
              <a:rPr lang="en-US" sz="3200" dirty="0">
                <a:solidFill>
                  <a:schemeClr val="accent2"/>
                </a:solidFill>
              </a:rPr>
              <a:t>establishing </a:t>
            </a:r>
            <a:r>
              <a:rPr lang="en-US" sz="3200" dirty="0" smtClean="0">
                <a:solidFill>
                  <a:schemeClr val="accent2"/>
                </a:solidFill>
              </a:rPr>
              <a:t>	provisions</a:t>
            </a:r>
            <a:r>
              <a:rPr lang="en-US" sz="3200" dirty="0" smtClean="0"/>
              <a:t> </a:t>
            </a:r>
            <a:r>
              <a:rPr lang="en-US" sz="3200" dirty="0"/>
              <a:t>to protect water quality from </a:t>
            </a:r>
            <a:r>
              <a:rPr lang="en-US" sz="3200" dirty="0" smtClean="0"/>
              <a:t>	pollutants</a:t>
            </a:r>
            <a:r>
              <a:rPr lang="en-US" sz="3200" dirty="0"/>
              <a:t>. </a:t>
            </a:r>
            <a:endParaRPr lang="en-US" sz="3200" dirty="0" smtClean="0"/>
          </a:p>
          <a:p>
            <a:pPr marL="0" indent="0">
              <a:buNone/>
            </a:pPr>
            <a:r>
              <a:rPr lang="en-US" sz="3200" dirty="0" smtClean="0"/>
              <a:t>	Criteria may be </a:t>
            </a:r>
            <a:r>
              <a:rPr lang="en-US" sz="3200" i="1" dirty="0" smtClean="0"/>
              <a:t>numeric</a:t>
            </a:r>
            <a:r>
              <a:rPr lang="en-US" sz="3200" dirty="0" smtClean="0"/>
              <a:t> or </a:t>
            </a:r>
            <a:r>
              <a:rPr lang="en-US" sz="3200" i="1" dirty="0" smtClean="0"/>
              <a:t>narrative</a:t>
            </a:r>
            <a:r>
              <a:rPr lang="en-US" sz="3200" dirty="0" smtClean="0"/>
              <a:t> or </a:t>
            </a:r>
            <a:r>
              <a:rPr lang="en-US" sz="3200" i="1" dirty="0" smtClean="0"/>
              <a:t>both.</a:t>
            </a:r>
            <a:r>
              <a:rPr lang="en-US" sz="3200" dirty="0" smtClean="0"/>
              <a:t> </a:t>
            </a:r>
            <a:endParaRPr lang="en-US" sz="3200" dirty="0"/>
          </a:p>
          <a:p>
            <a:pPr marL="0" indent="0">
              <a:buNone/>
            </a:pPr>
            <a:endParaRPr lang="en-US" sz="2900" dirty="0"/>
          </a:p>
        </p:txBody>
      </p:sp>
    </p:spTree>
    <p:extLst>
      <p:ext uri="{BB962C8B-B14F-4D97-AF65-F5344CB8AC3E}">
        <p14:creationId xmlns:p14="http://schemas.microsoft.com/office/powerpoint/2010/main" val="11056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r>
              <a:rPr lang="en-US" sz="3200" b="1" dirty="0" smtClean="0">
                <a:solidFill>
                  <a:schemeClr val="accent2"/>
                </a:solidFill>
              </a:rPr>
              <a:t>Four Components of a Water Quality Standard</a:t>
            </a:r>
            <a:endParaRPr lang="en-US" sz="3200" b="1" dirty="0">
              <a:solidFill>
                <a:schemeClr val="accent2"/>
              </a:solidFill>
            </a:endParaRPr>
          </a:p>
        </p:txBody>
      </p:sp>
      <p:sp>
        <p:nvSpPr>
          <p:cNvPr id="3" name="Content Placeholder 2"/>
          <p:cNvSpPr>
            <a:spLocks noGrp="1"/>
          </p:cNvSpPr>
          <p:nvPr>
            <p:ph idx="1"/>
          </p:nvPr>
        </p:nvSpPr>
        <p:spPr>
          <a:xfrm>
            <a:off x="304800" y="1905000"/>
            <a:ext cx="8534400" cy="4572000"/>
          </a:xfrm>
        </p:spPr>
        <p:txBody>
          <a:bodyPr>
            <a:noAutofit/>
          </a:bodyPr>
          <a:lstStyle/>
          <a:p>
            <a:pPr marL="914400" lvl="0" indent="-857250">
              <a:spcAft>
                <a:spcPts val="0"/>
              </a:spcAft>
              <a:buNone/>
            </a:pPr>
            <a:r>
              <a:rPr lang="en-US" sz="2400" dirty="0" smtClean="0"/>
              <a:t>1. </a:t>
            </a:r>
            <a:r>
              <a:rPr lang="en-US" sz="2400" u="sng" dirty="0">
                <a:solidFill>
                  <a:schemeClr val="accent2"/>
                </a:solidFill>
              </a:rPr>
              <a:t>D</a:t>
            </a:r>
            <a:r>
              <a:rPr lang="en-US" sz="2400" u="sng" dirty="0" smtClean="0">
                <a:solidFill>
                  <a:schemeClr val="accent2"/>
                </a:solidFill>
              </a:rPr>
              <a:t>esignated </a:t>
            </a:r>
            <a:r>
              <a:rPr lang="en-US" sz="2400" u="sng" dirty="0">
                <a:solidFill>
                  <a:schemeClr val="accent2"/>
                </a:solidFill>
              </a:rPr>
              <a:t>uses</a:t>
            </a:r>
            <a:r>
              <a:rPr lang="en-US" sz="2400" dirty="0">
                <a:solidFill>
                  <a:schemeClr val="accent2"/>
                </a:solidFill>
              </a:rPr>
              <a:t> </a:t>
            </a:r>
            <a:r>
              <a:rPr lang="en-US" sz="2400" dirty="0"/>
              <a:t>of </a:t>
            </a:r>
            <a:r>
              <a:rPr lang="en-US" sz="2400" dirty="0" smtClean="0"/>
              <a:t>water:  </a:t>
            </a:r>
            <a:r>
              <a:rPr lang="en-US" sz="2400" dirty="0"/>
              <a:t>Examples are public water supply,   </a:t>
            </a:r>
            <a:r>
              <a:rPr lang="en-US" sz="2400" dirty="0" smtClean="0"/>
              <a:t> recreation</a:t>
            </a:r>
            <a:r>
              <a:rPr lang="en-US" sz="2400" dirty="0"/>
              <a:t>, propagation of aquatic life/wildlife, irrigation</a:t>
            </a:r>
          </a:p>
          <a:p>
            <a:pPr marL="0" marR="0" lvl="0" indent="0">
              <a:spcBef>
                <a:spcPts val="0"/>
              </a:spcBef>
              <a:spcAft>
                <a:spcPts val="0"/>
              </a:spcAft>
              <a:buNone/>
            </a:pPr>
            <a:endParaRPr lang="en-US" sz="1000" dirty="0"/>
          </a:p>
          <a:p>
            <a:pPr marL="0" marR="0" lvl="0" indent="0">
              <a:spcBef>
                <a:spcPts val="0"/>
              </a:spcBef>
              <a:spcAft>
                <a:spcPts val="0"/>
              </a:spcAft>
              <a:buNone/>
            </a:pPr>
            <a:r>
              <a:rPr lang="en-US" sz="2400" dirty="0" smtClean="0"/>
              <a:t> 2. </a:t>
            </a:r>
            <a:r>
              <a:rPr lang="en-US" sz="2400" u="sng" dirty="0">
                <a:solidFill>
                  <a:schemeClr val="accent2"/>
                </a:solidFill>
              </a:rPr>
              <a:t>W</a:t>
            </a:r>
            <a:r>
              <a:rPr lang="en-US" sz="2400" u="sng" dirty="0" smtClean="0">
                <a:solidFill>
                  <a:schemeClr val="accent2"/>
                </a:solidFill>
              </a:rPr>
              <a:t>ater </a:t>
            </a:r>
            <a:r>
              <a:rPr lang="en-US" sz="2400" u="sng" dirty="0">
                <a:solidFill>
                  <a:schemeClr val="accent2"/>
                </a:solidFill>
              </a:rPr>
              <a:t>quality </a:t>
            </a:r>
            <a:r>
              <a:rPr lang="en-US" sz="2400" u="sng" dirty="0" smtClean="0">
                <a:solidFill>
                  <a:schemeClr val="accent2"/>
                </a:solidFill>
              </a:rPr>
              <a:t>criteria</a:t>
            </a:r>
            <a:r>
              <a:rPr lang="en-US" sz="2400" u="sng" dirty="0" smtClean="0"/>
              <a:t>:</a:t>
            </a:r>
            <a:r>
              <a:rPr lang="en-US" sz="2400" dirty="0" smtClean="0"/>
              <a:t>  specifies amounts </a:t>
            </a:r>
            <a:r>
              <a:rPr lang="en-US" sz="2400" dirty="0"/>
              <a:t>of </a:t>
            </a:r>
            <a:r>
              <a:rPr lang="en-US" sz="2400" dirty="0" smtClean="0"/>
              <a:t>pollutants </a:t>
            </a:r>
            <a:r>
              <a:rPr lang="en-US" sz="2400" dirty="0"/>
              <a:t>that may </a:t>
            </a:r>
            <a:r>
              <a:rPr lang="en-US" sz="2400" dirty="0" smtClean="0"/>
              <a:t>	be </a:t>
            </a:r>
            <a:r>
              <a:rPr lang="en-US" sz="2400" dirty="0"/>
              <a:t>present in those </a:t>
            </a:r>
            <a:r>
              <a:rPr lang="en-US" sz="2400" dirty="0" smtClean="0"/>
              <a:t>waters without impairing designated uses </a:t>
            </a:r>
          </a:p>
          <a:p>
            <a:pPr marL="0" marR="0" lvl="0" indent="0">
              <a:spcBef>
                <a:spcPts val="0"/>
              </a:spcBef>
              <a:spcAft>
                <a:spcPts val="0"/>
              </a:spcAft>
              <a:buNone/>
            </a:pPr>
            <a:r>
              <a:rPr lang="en-US" sz="2400" i="1" dirty="0" smtClean="0">
                <a:solidFill>
                  <a:schemeClr val="accent2"/>
                </a:solidFill>
              </a:rPr>
              <a:t>	Criteria</a:t>
            </a:r>
            <a:r>
              <a:rPr lang="en-US" sz="2400" dirty="0" smtClean="0"/>
              <a:t> </a:t>
            </a:r>
            <a:r>
              <a:rPr lang="en-US" sz="2400" dirty="0"/>
              <a:t>include </a:t>
            </a:r>
            <a:r>
              <a:rPr lang="en-US" sz="2400" dirty="0" smtClean="0"/>
              <a:t>any </a:t>
            </a:r>
            <a:r>
              <a:rPr lang="en-US" sz="2400" dirty="0"/>
              <a:t>one or </a:t>
            </a:r>
            <a:r>
              <a:rPr lang="en-US" sz="2400" dirty="0" smtClean="0"/>
              <a:t>more </a:t>
            </a:r>
            <a:r>
              <a:rPr lang="en-US" sz="2400" dirty="0"/>
              <a:t>of three </a:t>
            </a:r>
            <a:r>
              <a:rPr lang="en-US" sz="2400" dirty="0" smtClean="0"/>
              <a:t>components: 	</a:t>
            </a:r>
            <a:r>
              <a:rPr lang="en-US" sz="2400" i="1" dirty="0" smtClean="0">
                <a:solidFill>
                  <a:schemeClr val="accent2"/>
                </a:solidFill>
              </a:rPr>
              <a:t>magnitude, duration &amp; frequency</a:t>
            </a:r>
          </a:p>
          <a:p>
            <a:pPr marL="0" marR="0" lvl="0" indent="0">
              <a:spcBef>
                <a:spcPts val="0"/>
              </a:spcBef>
              <a:spcAft>
                <a:spcPts val="0"/>
              </a:spcAft>
              <a:buNone/>
            </a:pPr>
            <a:r>
              <a:rPr lang="en-US" sz="2400" i="1" dirty="0">
                <a:solidFill>
                  <a:schemeClr val="accent2"/>
                </a:solidFill>
              </a:rPr>
              <a:t>	</a:t>
            </a:r>
            <a:r>
              <a:rPr lang="en-US" sz="2400" dirty="0" smtClean="0">
                <a:solidFill>
                  <a:schemeClr val="tx1"/>
                </a:solidFill>
              </a:rPr>
              <a:t>May be </a:t>
            </a:r>
            <a:r>
              <a:rPr lang="en-US" sz="2400" i="1" dirty="0" smtClean="0">
                <a:solidFill>
                  <a:schemeClr val="accent2"/>
                </a:solidFill>
              </a:rPr>
              <a:t>Narrative </a:t>
            </a:r>
            <a:r>
              <a:rPr lang="en-US" sz="2400" dirty="0" smtClean="0">
                <a:solidFill>
                  <a:schemeClr val="tx1"/>
                </a:solidFill>
              </a:rPr>
              <a:t>or</a:t>
            </a:r>
            <a:r>
              <a:rPr lang="en-US" sz="2400" i="1" dirty="0" smtClean="0">
                <a:solidFill>
                  <a:schemeClr val="accent2"/>
                </a:solidFill>
              </a:rPr>
              <a:t> Numeric (</a:t>
            </a:r>
            <a:r>
              <a:rPr lang="en-US" sz="2400" i="1" dirty="0" smtClean="0">
                <a:solidFill>
                  <a:schemeClr val="tx1"/>
                </a:solidFill>
              </a:rPr>
              <a:t>or a</a:t>
            </a:r>
            <a:r>
              <a:rPr lang="en-US" sz="2400" i="1" dirty="0" smtClean="0">
                <a:solidFill>
                  <a:schemeClr val="accent2"/>
                </a:solidFill>
              </a:rPr>
              <a:t> combination)</a:t>
            </a:r>
          </a:p>
          <a:p>
            <a:pPr marL="0" marR="0" lvl="0" indent="0">
              <a:spcBef>
                <a:spcPts val="0"/>
              </a:spcBef>
              <a:spcAft>
                <a:spcPts val="0"/>
              </a:spcAft>
              <a:buNone/>
            </a:pPr>
            <a:endParaRPr lang="en-US" sz="1000" dirty="0"/>
          </a:p>
          <a:p>
            <a:pPr marL="0" marR="0" lvl="0" indent="0">
              <a:spcBef>
                <a:spcPts val="0"/>
              </a:spcBef>
              <a:spcAft>
                <a:spcPts val="0"/>
              </a:spcAft>
              <a:buNone/>
            </a:pPr>
            <a:r>
              <a:rPr lang="en-US" sz="2400" dirty="0"/>
              <a:t> </a:t>
            </a:r>
            <a:r>
              <a:rPr lang="en-US" sz="2400" dirty="0" smtClean="0"/>
              <a:t>3. </a:t>
            </a:r>
            <a:r>
              <a:rPr lang="en-US" sz="2400" u="sng" dirty="0" smtClean="0">
                <a:solidFill>
                  <a:schemeClr val="accent2"/>
                </a:solidFill>
              </a:rPr>
              <a:t>Antidegradation:</a:t>
            </a:r>
            <a:r>
              <a:rPr lang="en-US" sz="2400" dirty="0" smtClean="0"/>
              <a:t> requirements </a:t>
            </a:r>
            <a:r>
              <a:rPr lang="en-US" sz="2400" dirty="0"/>
              <a:t>to maintain and protect </a:t>
            </a:r>
            <a:r>
              <a:rPr lang="en-US" sz="2400" i="1" dirty="0" smtClean="0">
                <a:solidFill>
                  <a:schemeClr val="accent2"/>
                </a:solidFill>
              </a:rPr>
              <a:t>uses</a:t>
            </a:r>
            <a:r>
              <a:rPr lang="en-US" sz="2400" dirty="0" smtClean="0"/>
              <a:t> </a:t>
            </a:r>
            <a:r>
              <a:rPr lang="en-US" sz="2400" dirty="0"/>
              <a:t>and </a:t>
            </a:r>
            <a:r>
              <a:rPr lang="en-US" sz="2400" dirty="0" smtClean="0"/>
              <a:t>	high quality </a:t>
            </a:r>
            <a:r>
              <a:rPr lang="en-US" sz="2400" dirty="0"/>
              <a:t>waters, </a:t>
            </a:r>
            <a:r>
              <a:rPr lang="en-US" sz="2400" dirty="0" smtClean="0"/>
              <a:t>and</a:t>
            </a:r>
          </a:p>
          <a:p>
            <a:pPr marL="0" marR="0" lvl="0" indent="0">
              <a:spcBef>
                <a:spcPts val="0"/>
              </a:spcBef>
              <a:spcAft>
                <a:spcPts val="0"/>
              </a:spcAft>
              <a:buNone/>
            </a:pPr>
            <a:endParaRPr lang="en-US" sz="1000" dirty="0"/>
          </a:p>
          <a:p>
            <a:pPr marL="0" marR="0" lvl="0" indent="0">
              <a:spcBef>
                <a:spcPts val="0"/>
              </a:spcBef>
              <a:spcAft>
                <a:spcPts val="0"/>
              </a:spcAft>
              <a:buNone/>
            </a:pPr>
            <a:r>
              <a:rPr lang="en-US" sz="2400" dirty="0"/>
              <a:t> </a:t>
            </a:r>
            <a:r>
              <a:rPr lang="en-US" sz="2400" dirty="0" smtClean="0"/>
              <a:t>4. </a:t>
            </a:r>
            <a:r>
              <a:rPr lang="en-US" sz="2400" u="sng" dirty="0">
                <a:solidFill>
                  <a:schemeClr val="accent2"/>
                </a:solidFill>
              </a:rPr>
              <a:t>G</a:t>
            </a:r>
            <a:r>
              <a:rPr lang="en-US" sz="2400" u="sng" dirty="0" smtClean="0">
                <a:solidFill>
                  <a:schemeClr val="accent2"/>
                </a:solidFill>
              </a:rPr>
              <a:t>eneral policies:</a:t>
            </a:r>
            <a:r>
              <a:rPr lang="en-US" sz="2400" dirty="0" smtClean="0">
                <a:solidFill>
                  <a:schemeClr val="accent2"/>
                </a:solidFill>
              </a:rPr>
              <a:t> </a:t>
            </a:r>
            <a:r>
              <a:rPr lang="en-US" sz="2400" dirty="0" smtClean="0"/>
              <a:t>address </a:t>
            </a:r>
            <a:r>
              <a:rPr lang="en-US" sz="2400" dirty="0"/>
              <a:t>implementation issues (e.g., low flows, </a:t>
            </a:r>
            <a:r>
              <a:rPr lang="en-US" sz="2400" dirty="0" smtClean="0"/>
              <a:t>	variances</a:t>
            </a:r>
            <a:r>
              <a:rPr lang="en-US" sz="2400" dirty="0"/>
              <a:t>, </a:t>
            </a:r>
            <a:r>
              <a:rPr lang="en-US" sz="2400" dirty="0" smtClean="0"/>
              <a:t>mixing </a:t>
            </a:r>
            <a:r>
              <a:rPr lang="en-US" sz="2400" dirty="0"/>
              <a:t>zones</a:t>
            </a:r>
            <a:r>
              <a:rPr lang="en-US" sz="2400" dirty="0" smtClean="0"/>
              <a:t>)</a:t>
            </a:r>
            <a:endParaRPr lang="en-US" sz="2400" dirty="0"/>
          </a:p>
          <a:p>
            <a:pPr marL="0" marR="0">
              <a:spcBef>
                <a:spcPts val="0"/>
              </a:spcBef>
              <a:spcAft>
                <a:spcPts val="0"/>
              </a:spcAft>
            </a:pPr>
            <a:r>
              <a:rPr lang="en-US" sz="2400" dirty="0"/>
              <a:t> </a:t>
            </a:r>
          </a:p>
        </p:txBody>
      </p:sp>
    </p:spTree>
    <p:extLst>
      <p:ext uri="{BB962C8B-B14F-4D97-AF65-F5344CB8AC3E}">
        <p14:creationId xmlns:p14="http://schemas.microsoft.com/office/powerpoint/2010/main" val="337498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703996"/>
          </a:xfrm>
        </p:spPr>
        <p:txBody>
          <a:bodyPr>
            <a:normAutofit fontScale="90000"/>
          </a:bodyPr>
          <a:lstStyle/>
          <a:p>
            <a:pPr algn="ctr"/>
            <a:r>
              <a:rPr lang="en-US" sz="3200" b="1" dirty="0" smtClean="0">
                <a:solidFill>
                  <a:schemeClr val="accent2"/>
                </a:solidFill>
              </a:rPr>
              <a:t>Current Designated Uses/ Current Criteria</a:t>
            </a:r>
            <a:endParaRPr lang="en-US" sz="3200" b="1" dirty="0"/>
          </a:p>
        </p:txBody>
      </p:sp>
      <p:sp>
        <p:nvSpPr>
          <p:cNvPr id="3" name="Content Placeholder 2"/>
          <p:cNvSpPr>
            <a:spLocks noGrp="1"/>
          </p:cNvSpPr>
          <p:nvPr>
            <p:ph idx="1"/>
          </p:nvPr>
        </p:nvSpPr>
        <p:spPr>
          <a:xfrm>
            <a:off x="381000" y="1905000"/>
            <a:ext cx="8305800" cy="4419600"/>
          </a:xfrm>
        </p:spPr>
        <p:txBody>
          <a:bodyPr>
            <a:noAutofit/>
          </a:bodyPr>
          <a:lstStyle/>
          <a:p>
            <a:pPr>
              <a:buFontTx/>
              <a:buNone/>
            </a:pPr>
            <a:r>
              <a:rPr lang="en-US" altLang="en-US" sz="2400" dirty="0" smtClean="0">
                <a:solidFill>
                  <a:schemeClr val="accent2"/>
                </a:solidFill>
              </a:rPr>
              <a:t>  “</a:t>
            </a:r>
            <a:r>
              <a:rPr lang="en-US" altLang="en-US" sz="2400" b="1" dirty="0" smtClean="0">
                <a:solidFill>
                  <a:schemeClr val="accent2"/>
                </a:solidFill>
              </a:rPr>
              <a:t>Class C</a:t>
            </a:r>
            <a:r>
              <a:rPr lang="en-US" altLang="en-US" sz="2400" dirty="0" smtClean="0">
                <a:solidFill>
                  <a:schemeClr val="accent2"/>
                </a:solidFill>
              </a:rPr>
              <a:t>”:  “freshwaters protected for secondary recreation, fishing, aquatic life including propagation &amp; survival, and wildlife”</a:t>
            </a:r>
            <a:endParaRPr lang="en-US" altLang="en-US" sz="1000" dirty="0" smtClean="0">
              <a:solidFill>
                <a:schemeClr val="accent2"/>
              </a:solidFill>
            </a:endParaRPr>
          </a:p>
          <a:p>
            <a:pPr lvl="1">
              <a:buFont typeface="Arial" panose="020B0604020202020204" pitchFamily="34" charset="0"/>
              <a:buChar char="•"/>
            </a:pPr>
            <a:r>
              <a:rPr lang="en-US" altLang="en-US" sz="2400" dirty="0" smtClean="0">
                <a:solidFill>
                  <a:srgbClr val="FF0000"/>
                </a:solidFill>
              </a:rPr>
              <a:t>≤ </a:t>
            </a:r>
            <a:r>
              <a:rPr lang="en-US" altLang="en-US" sz="2400" dirty="0">
                <a:solidFill>
                  <a:srgbClr val="FF0000"/>
                </a:solidFill>
              </a:rPr>
              <a:t>40 ug/l </a:t>
            </a:r>
            <a:r>
              <a:rPr lang="en-US" altLang="en-US" sz="2400" dirty="0" smtClean="0">
                <a:solidFill>
                  <a:srgbClr val="FF0000"/>
                </a:solidFill>
              </a:rPr>
              <a:t>chlorophyll a-</a:t>
            </a:r>
            <a:r>
              <a:rPr lang="en-US" altLang="en-US" sz="2400" dirty="0" smtClean="0"/>
              <a:t>for </a:t>
            </a:r>
            <a:r>
              <a:rPr lang="en-US" altLang="en-US" sz="2400" dirty="0"/>
              <a:t>lakes, reservoirs &amp; other waters subject to growths of macroscopic or microscopic </a:t>
            </a:r>
            <a:r>
              <a:rPr lang="en-US" altLang="en-US" sz="2400" dirty="0" smtClean="0"/>
              <a:t>vegetation.</a:t>
            </a:r>
          </a:p>
          <a:p>
            <a:pPr marL="201168" lvl="1" indent="0">
              <a:buNone/>
            </a:pPr>
            <a:endParaRPr lang="en-US" altLang="en-US" sz="1000" dirty="0" smtClean="0"/>
          </a:p>
          <a:p>
            <a:pPr marL="201168" lvl="1" indent="0">
              <a:buNone/>
            </a:pPr>
            <a:r>
              <a:rPr lang="en-US" altLang="en-US" sz="2400" dirty="0" smtClean="0">
                <a:solidFill>
                  <a:schemeClr val="accent2"/>
                </a:solidFill>
              </a:rPr>
              <a:t>“</a:t>
            </a:r>
            <a:r>
              <a:rPr lang="en-US" altLang="en-US" sz="2400" b="1" dirty="0" smtClean="0">
                <a:solidFill>
                  <a:schemeClr val="accent2"/>
                </a:solidFill>
              </a:rPr>
              <a:t>Trout</a:t>
            </a:r>
            <a:r>
              <a:rPr lang="en-US" altLang="en-US" sz="2400" dirty="0" smtClean="0">
                <a:solidFill>
                  <a:schemeClr val="accent2"/>
                </a:solidFill>
              </a:rPr>
              <a:t>”: </a:t>
            </a:r>
            <a:r>
              <a:rPr lang="en-US" altLang="en-US" sz="2000" dirty="0" smtClean="0">
                <a:solidFill>
                  <a:schemeClr val="accent2"/>
                </a:solidFill>
              </a:rPr>
              <a:t>“freshwaters protected for natural trout propagation &amp; survival of stocked trout”</a:t>
            </a:r>
          </a:p>
          <a:p>
            <a:pPr marL="201168" lvl="1" indent="0">
              <a:buNone/>
            </a:pPr>
            <a:endParaRPr lang="en-US" altLang="en-US" sz="1000" dirty="0">
              <a:solidFill>
                <a:schemeClr val="accent2"/>
              </a:solidFill>
            </a:endParaRPr>
          </a:p>
          <a:p>
            <a:pPr lvl="1">
              <a:buFont typeface="Arial" panose="020B0604020202020204" pitchFamily="34" charset="0"/>
              <a:buChar char="•"/>
            </a:pPr>
            <a:r>
              <a:rPr lang="en-US" altLang="en-US" sz="2400" dirty="0">
                <a:solidFill>
                  <a:srgbClr val="FF0000"/>
                </a:solidFill>
              </a:rPr>
              <a:t>≤ </a:t>
            </a:r>
            <a:r>
              <a:rPr lang="en-US" altLang="en-US" sz="2400" dirty="0" smtClean="0">
                <a:solidFill>
                  <a:srgbClr val="FF0000"/>
                </a:solidFill>
              </a:rPr>
              <a:t>15 </a:t>
            </a:r>
            <a:r>
              <a:rPr lang="en-US" altLang="en-US" sz="2400" dirty="0">
                <a:solidFill>
                  <a:srgbClr val="FF0000"/>
                </a:solidFill>
              </a:rPr>
              <a:t>ug/l</a:t>
            </a:r>
            <a:r>
              <a:rPr lang="en-US" altLang="en-US" sz="2400" dirty="0"/>
              <a:t> </a:t>
            </a:r>
            <a:r>
              <a:rPr lang="en-US" altLang="en-US" sz="2400" dirty="0" smtClean="0">
                <a:solidFill>
                  <a:srgbClr val="FF0000"/>
                </a:solidFill>
              </a:rPr>
              <a:t>chlorophyll a </a:t>
            </a:r>
            <a:r>
              <a:rPr lang="en-US" altLang="en-US" sz="2400" dirty="0" smtClean="0"/>
              <a:t>for </a:t>
            </a:r>
            <a:r>
              <a:rPr lang="en-US" altLang="en-US" sz="2400" dirty="0"/>
              <a:t>lakes, reservoirs </a:t>
            </a:r>
            <a:r>
              <a:rPr lang="en-US" altLang="en-US" sz="2400" dirty="0" smtClean="0"/>
              <a:t>&amp; other trout waters </a:t>
            </a:r>
          </a:p>
          <a:p>
            <a:pPr marL="201168" lvl="1" indent="0">
              <a:buNone/>
            </a:pPr>
            <a:endParaRPr lang="en-US" altLang="en-US" sz="1100" dirty="0" smtClean="0"/>
          </a:p>
          <a:p>
            <a:pPr marL="201168" lvl="1" indent="0">
              <a:buNone/>
            </a:pPr>
            <a:r>
              <a:rPr lang="en-US" sz="2400" b="1" dirty="0" smtClean="0">
                <a:solidFill>
                  <a:schemeClr val="accent2"/>
                </a:solidFill>
              </a:rPr>
              <a:t>“Nutrient </a:t>
            </a:r>
            <a:r>
              <a:rPr lang="en-US" sz="2400" b="1" dirty="0">
                <a:solidFill>
                  <a:schemeClr val="accent2"/>
                </a:solidFill>
              </a:rPr>
              <a:t>Sensitive </a:t>
            </a:r>
            <a:r>
              <a:rPr lang="en-US" sz="2400" b="1" dirty="0" smtClean="0">
                <a:solidFill>
                  <a:schemeClr val="accent2"/>
                </a:solidFill>
              </a:rPr>
              <a:t>Waters” </a:t>
            </a:r>
            <a:r>
              <a:rPr lang="en-US" sz="2400" b="1" dirty="0">
                <a:solidFill>
                  <a:schemeClr val="accent2"/>
                </a:solidFill>
              </a:rPr>
              <a:t>(NSW</a:t>
            </a:r>
            <a:r>
              <a:rPr lang="en-US" sz="2400" b="1" dirty="0" smtClean="0">
                <a:solidFill>
                  <a:schemeClr val="accent2"/>
                </a:solidFill>
              </a:rPr>
              <a:t>) </a:t>
            </a:r>
          </a:p>
          <a:p>
            <a:pPr lvl="1"/>
            <a:r>
              <a:rPr lang="en-US" sz="2400" dirty="0" smtClean="0"/>
              <a:t>requires </a:t>
            </a:r>
            <a:r>
              <a:rPr lang="en-US" sz="2400" dirty="0"/>
              <a:t>development of </a:t>
            </a:r>
            <a:r>
              <a:rPr lang="en-US" sz="2400" dirty="0" smtClean="0"/>
              <a:t>comprehensive </a:t>
            </a:r>
            <a:r>
              <a:rPr lang="en-US" sz="2400" dirty="0" smtClean="0">
                <a:solidFill>
                  <a:srgbClr val="FF0000"/>
                </a:solidFill>
              </a:rPr>
              <a:t>nutrient control strategies </a:t>
            </a:r>
            <a:endParaRPr lang="en-US" altLang="en-US" sz="2400" dirty="0" smtClean="0">
              <a:solidFill>
                <a:srgbClr val="FF0000"/>
              </a:solidFill>
            </a:endParaRPr>
          </a:p>
        </p:txBody>
      </p:sp>
    </p:spTree>
    <p:extLst>
      <p:ext uri="{BB962C8B-B14F-4D97-AF65-F5344CB8AC3E}">
        <p14:creationId xmlns:p14="http://schemas.microsoft.com/office/powerpoint/2010/main" val="2564729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ounded Rectangle 212"/>
          <p:cNvSpPr/>
          <p:nvPr/>
        </p:nvSpPr>
        <p:spPr>
          <a:xfrm>
            <a:off x="146994" y="1143000"/>
            <a:ext cx="8844606" cy="47623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83097" y="228600"/>
            <a:ext cx="7772400" cy="685799"/>
          </a:xfrm>
        </p:spPr>
        <p:txBody>
          <a:bodyPr>
            <a:noAutofit/>
          </a:bodyPr>
          <a:lstStyle/>
          <a:p>
            <a:r>
              <a:rPr lang="en-US" sz="3200" dirty="0" smtClean="0">
                <a:solidFill>
                  <a:schemeClr val="bg1"/>
                </a:solidFill>
                <a:latin typeface="Baskerville Old Face" panose="02020602080505020303" pitchFamily="18" charset="0"/>
              </a:rPr>
              <a:t>What are Water Quality Criteria &amp; </a:t>
            </a:r>
            <a:br>
              <a:rPr lang="en-US" sz="3200" dirty="0" smtClean="0">
                <a:solidFill>
                  <a:schemeClr val="bg1"/>
                </a:solidFill>
                <a:latin typeface="Baskerville Old Face" panose="02020602080505020303" pitchFamily="18" charset="0"/>
              </a:rPr>
            </a:br>
            <a:r>
              <a:rPr lang="en-US" sz="3200" dirty="0" smtClean="0">
                <a:solidFill>
                  <a:schemeClr val="bg1"/>
                </a:solidFill>
                <a:latin typeface="Baskerville Old Face" panose="02020602080505020303" pitchFamily="18" charset="0"/>
              </a:rPr>
              <a:t>How are they Developed and Applied?</a:t>
            </a:r>
            <a:endParaRPr lang="en-US" sz="3200" dirty="0">
              <a:solidFill>
                <a:schemeClr val="bg1"/>
              </a:solidFill>
              <a:latin typeface="Baskerville Old Face" panose="02020602080505020303" pitchFamily="18" charset="0"/>
            </a:endParaRPr>
          </a:p>
        </p:txBody>
      </p:sp>
      <p:sp>
        <p:nvSpPr>
          <p:cNvPr id="8" name="Oval 7"/>
          <p:cNvSpPr/>
          <p:nvPr/>
        </p:nvSpPr>
        <p:spPr>
          <a:xfrm>
            <a:off x="6943435" y="3162712"/>
            <a:ext cx="1861127" cy="1415179"/>
          </a:xfrm>
          <a:prstGeom prst="ellipse">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US" sz="1100" u="sng" dirty="0" smtClean="0">
                <a:solidFill>
                  <a:prstClr val="black"/>
                </a:solidFill>
              </a:rPr>
              <a:t>Implement</a:t>
            </a:r>
            <a:r>
              <a:rPr lang="en-US" sz="1100" dirty="0" smtClean="0">
                <a:solidFill>
                  <a:prstClr val="black"/>
                </a:solidFill>
              </a:rPr>
              <a:t> water quality protection &amp; </a:t>
            </a:r>
            <a:r>
              <a:rPr lang="en-US" sz="1100" dirty="0">
                <a:solidFill>
                  <a:prstClr val="black"/>
                </a:solidFill>
              </a:rPr>
              <a:t>m</a:t>
            </a:r>
            <a:r>
              <a:rPr lang="en-US" sz="1100" dirty="0" smtClean="0">
                <a:solidFill>
                  <a:prstClr val="black"/>
                </a:solidFill>
              </a:rPr>
              <a:t>onitoring programs to support the Water Quality Standard.</a:t>
            </a:r>
            <a:endParaRPr lang="en-US" sz="1100" dirty="0">
              <a:solidFill>
                <a:prstClr val="black"/>
              </a:solidFill>
            </a:endParaRPr>
          </a:p>
        </p:txBody>
      </p:sp>
      <p:sp>
        <p:nvSpPr>
          <p:cNvPr id="9" name="Oval 8"/>
          <p:cNvSpPr/>
          <p:nvPr/>
        </p:nvSpPr>
        <p:spPr>
          <a:xfrm>
            <a:off x="4717473" y="3316385"/>
            <a:ext cx="1676400" cy="1107834"/>
          </a:xfrm>
          <a:prstGeom prst="ellipse">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sz="1100" dirty="0" smtClean="0">
                <a:solidFill>
                  <a:prstClr val="black"/>
                </a:solidFill>
              </a:rPr>
              <a:t>Establish the Criteria as a </a:t>
            </a:r>
            <a:r>
              <a:rPr lang="en-US" sz="1100" u="sng" dirty="0" smtClean="0">
                <a:solidFill>
                  <a:prstClr val="black"/>
                </a:solidFill>
              </a:rPr>
              <a:t>Water Quality Standard</a:t>
            </a:r>
            <a:r>
              <a:rPr lang="en-US" sz="1100" dirty="0" smtClean="0">
                <a:solidFill>
                  <a:prstClr val="black"/>
                </a:solidFill>
              </a:rPr>
              <a:t> in state law.</a:t>
            </a:r>
            <a:endParaRPr lang="en-US" sz="1100" dirty="0">
              <a:solidFill>
                <a:prstClr val="black"/>
              </a:solidFill>
            </a:endParaRPr>
          </a:p>
        </p:txBody>
      </p:sp>
      <p:cxnSp>
        <p:nvCxnSpPr>
          <p:cNvPr id="17" name="Straight Arrow Connector 16"/>
          <p:cNvCxnSpPr>
            <a:stCxn id="9" idx="6"/>
            <a:endCxn id="8" idx="2"/>
          </p:cNvCxnSpPr>
          <p:nvPr/>
        </p:nvCxnSpPr>
        <p:spPr>
          <a:xfrm>
            <a:off x="6393873" y="3870302"/>
            <a:ext cx="549562" cy="0"/>
          </a:xfrm>
          <a:prstGeom prst="straightConnector1">
            <a:avLst/>
          </a:prstGeom>
          <a:ln w="19050">
            <a:solidFill>
              <a:schemeClr val="accent1"/>
            </a:solidFill>
            <a:tailEnd type="arrow"/>
          </a:ln>
          <a:effectLst/>
        </p:spPr>
        <p:style>
          <a:lnRef idx="2">
            <a:schemeClr val="accent2"/>
          </a:lnRef>
          <a:fillRef idx="0">
            <a:schemeClr val="accent2"/>
          </a:fillRef>
          <a:effectRef idx="1">
            <a:schemeClr val="accent2"/>
          </a:effectRef>
          <a:fontRef idx="minor">
            <a:schemeClr val="tx1"/>
          </a:fontRef>
        </p:style>
      </p:cxnSp>
      <p:sp>
        <p:nvSpPr>
          <p:cNvPr id="42" name="TextBox 41"/>
          <p:cNvSpPr txBox="1"/>
          <p:nvPr/>
        </p:nvSpPr>
        <p:spPr>
          <a:xfrm>
            <a:off x="420257" y="1306016"/>
            <a:ext cx="8686798" cy="1538883"/>
          </a:xfrm>
          <a:prstGeom prst="rect">
            <a:avLst/>
          </a:prstGeom>
          <a:noFill/>
          <a:ln>
            <a:noFill/>
          </a:ln>
          <a:effectLst>
            <a:softEdge rad="3175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fontAlgn="auto">
              <a:spcBef>
                <a:spcPts val="0"/>
              </a:spcBef>
              <a:spcAft>
                <a:spcPts val="0"/>
              </a:spcAft>
            </a:pPr>
            <a:r>
              <a:rPr lang="en-US" sz="1600" b="1" dirty="0" smtClean="0">
                <a:solidFill>
                  <a:prstClr val="black"/>
                </a:solidFill>
                <a:cs typeface="Aparajita" panose="020B0604020202020204" pitchFamily="34" charset="0"/>
              </a:rPr>
              <a:t>What are Water Quality Criteria?</a:t>
            </a:r>
          </a:p>
          <a:p>
            <a:pPr fontAlgn="auto">
              <a:spcBef>
                <a:spcPts val="0"/>
              </a:spcBef>
              <a:spcAft>
                <a:spcPts val="0"/>
              </a:spcAft>
            </a:pPr>
            <a:endParaRPr lang="en-US" sz="600" dirty="0" smtClean="0">
              <a:solidFill>
                <a:prstClr val="black"/>
              </a:solidFill>
            </a:endParaRPr>
          </a:p>
          <a:p>
            <a:pPr fontAlgn="auto">
              <a:spcBef>
                <a:spcPts val="0"/>
              </a:spcBef>
              <a:spcAft>
                <a:spcPts val="0"/>
              </a:spcAft>
            </a:pPr>
            <a:r>
              <a:rPr lang="en-US" sz="1500" dirty="0" smtClean="0">
                <a:solidFill>
                  <a:prstClr val="black"/>
                </a:solidFill>
              </a:rPr>
              <a:t>“</a:t>
            </a:r>
            <a:r>
              <a:rPr lang="en-US" sz="1500" i="1" dirty="0" smtClean="0">
                <a:solidFill>
                  <a:prstClr val="black"/>
                </a:solidFill>
              </a:rPr>
              <a:t>Elements of State water quality standards, expressed as constituent concentrations, levels or narrative statements, representing water quality that supports a particular designated use.  When criteria are met, water quality will generally protect the designated use</a:t>
            </a:r>
            <a:r>
              <a:rPr lang="en-US" sz="1500" dirty="0" smtClean="0">
                <a:solidFill>
                  <a:prstClr val="black"/>
                </a:solidFill>
              </a:rPr>
              <a:t>”.</a:t>
            </a:r>
          </a:p>
          <a:p>
            <a:pPr fontAlgn="auto">
              <a:spcBef>
                <a:spcPts val="0"/>
              </a:spcBef>
              <a:spcAft>
                <a:spcPts val="0"/>
              </a:spcAft>
            </a:pPr>
            <a:endParaRPr lang="en-US" sz="1000" dirty="0">
              <a:solidFill>
                <a:prstClr val="black"/>
              </a:solidFill>
              <a:effectLst>
                <a:glow rad="63500">
                  <a:srgbClr val="4F81BD">
                    <a:satMod val="175000"/>
                    <a:alpha val="40000"/>
                  </a:srgbClr>
                </a:glow>
                <a:outerShdw blurRad="50800" dist="38100" dir="2700000" algn="tl" rotWithShape="0">
                  <a:prstClr val="black">
                    <a:alpha val="40000"/>
                  </a:prstClr>
                </a:outerShdw>
              </a:effectLst>
            </a:endParaRPr>
          </a:p>
          <a:p>
            <a:pPr fontAlgn="auto">
              <a:spcBef>
                <a:spcPts val="0"/>
              </a:spcBef>
              <a:spcAft>
                <a:spcPts val="0"/>
              </a:spcAft>
            </a:pPr>
            <a:r>
              <a:rPr lang="en-US" sz="1000" dirty="0" smtClean="0">
                <a:solidFill>
                  <a:prstClr val="black"/>
                </a:solidFill>
              </a:rPr>
              <a:t>Definition of Criteria </a:t>
            </a:r>
            <a:r>
              <a:rPr lang="en-US" sz="1000" dirty="0">
                <a:solidFill>
                  <a:prstClr val="black"/>
                </a:solidFill>
              </a:rPr>
              <a:t>from the Clean Water Act </a:t>
            </a:r>
            <a:r>
              <a:rPr lang="en-US" sz="1000" dirty="0" smtClean="0">
                <a:solidFill>
                  <a:prstClr val="black"/>
                </a:solidFill>
              </a:rPr>
              <a:t>40 </a:t>
            </a:r>
            <a:r>
              <a:rPr lang="en-US" sz="1000" dirty="0">
                <a:solidFill>
                  <a:prstClr val="black"/>
                </a:solidFill>
              </a:rPr>
              <a:t>CFR 131.3 (b</a:t>
            </a:r>
            <a:r>
              <a:rPr lang="en-US" sz="1000" dirty="0" smtClean="0">
                <a:solidFill>
                  <a:prstClr val="black"/>
                </a:solidFill>
              </a:rPr>
              <a:t>)</a:t>
            </a:r>
            <a:endParaRPr lang="en-US" sz="1000" dirty="0">
              <a:solidFill>
                <a:prstClr val="black"/>
              </a:solidFill>
            </a:endParaRPr>
          </a:p>
          <a:p>
            <a:pPr fontAlgn="auto">
              <a:spcBef>
                <a:spcPts val="0"/>
              </a:spcBef>
              <a:spcAft>
                <a:spcPts val="0"/>
              </a:spcAft>
            </a:pPr>
            <a:endParaRPr lang="en-US" sz="400" dirty="0">
              <a:solidFill>
                <a:prstClr val="black"/>
              </a:solidFill>
            </a:endParaRPr>
          </a:p>
        </p:txBody>
      </p:sp>
      <p:pic>
        <p:nvPicPr>
          <p:cNvPr id="44" name="Picture 4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993" y="6077563"/>
            <a:ext cx="993076" cy="628948"/>
          </a:xfrm>
          <a:prstGeom prst="rect">
            <a:avLst/>
          </a:prstGeom>
        </p:spPr>
      </p:pic>
      <p:sp>
        <p:nvSpPr>
          <p:cNvPr id="22" name="Rectangle 21"/>
          <p:cNvSpPr/>
          <p:nvPr/>
        </p:nvSpPr>
        <p:spPr>
          <a:xfrm>
            <a:off x="2016619" y="4724400"/>
            <a:ext cx="2588097" cy="1066438"/>
          </a:xfrm>
          <a:prstGeom prst="rect">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endParaRPr lang="en-US" sz="1100" dirty="0" smtClean="0">
              <a:solidFill>
                <a:prstClr val="black"/>
              </a:solidFill>
            </a:endParaRPr>
          </a:p>
          <a:p>
            <a:pPr fontAlgn="auto">
              <a:spcBef>
                <a:spcPts val="0"/>
              </a:spcBef>
              <a:spcAft>
                <a:spcPts val="0"/>
              </a:spcAft>
            </a:pPr>
            <a:r>
              <a:rPr lang="en-US" sz="1100" dirty="0" smtClean="0">
                <a:solidFill>
                  <a:prstClr val="black"/>
                </a:solidFill>
              </a:rPr>
              <a:t>Consider:</a:t>
            </a:r>
          </a:p>
          <a:p>
            <a:pPr marL="219075" lvl="1" indent="-171450" fontAlgn="auto">
              <a:spcBef>
                <a:spcPts val="0"/>
              </a:spcBef>
              <a:spcAft>
                <a:spcPts val="0"/>
              </a:spcAft>
              <a:buFont typeface="Arial" panose="020B0604020202020204" pitchFamily="34" charset="0"/>
              <a:buChar char="•"/>
            </a:pPr>
            <a:r>
              <a:rPr lang="en-US" sz="1100" dirty="0" err="1" smtClean="0">
                <a:solidFill>
                  <a:prstClr val="black"/>
                </a:solidFill>
              </a:rPr>
              <a:t>Antidegradation</a:t>
            </a:r>
            <a:endParaRPr lang="en-US" sz="1100" dirty="0" smtClean="0">
              <a:solidFill>
                <a:prstClr val="black"/>
              </a:solidFill>
            </a:endParaRPr>
          </a:p>
          <a:p>
            <a:pPr marL="219075" lvl="1" indent="-171450" fontAlgn="auto">
              <a:spcBef>
                <a:spcPts val="0"/>
              </a:spcBef>
              <a:spcAft>
                <a:spcPts val="0"/>
              </a:spcAft>
              <a:buFont typeface="Arial" panose="020B0604020202020204" pitchFamily="34" charset="0"/>
              <a:buChar char="•"/>
            </a:pPr>
            <a:r>
              <a:rPr lang="en-US" sz="1100" dirty="0" smtClean="0">
                <a:solidFill>
                  <a:prstClr val="black"/>
                </a:solidFill>
              </a:rPr>
              <a:t>Magnitude, Frequency, and  Duration</a:t>
            </a:r>
            <a:endParaRPr lang="en-US" sz="1100" dirty="0">
              <a:solidFill>
                <a:prstClr val="black"/>
              </a:solidFill>
            </a:endParaRPr>
          </a:p>
          <a:p>
            <a:pPr marL="219075" lvl="1" indent="-171450" fontAlgn="auto">
              <a:spcBef>
                <a:spcPts val="0"/>
              </a:spcBef>
              <a:spcAft>
                <a:spcPts val="0"/>
              </a:spcAft>
              <a:buFont typeface="Arial" panose="020B0604020202020204" pitchFamily="34" charset="0"/>
              <a:buChar char="•"/>
            </a:pPr>
            <a:r>
              <a:rPr lang="en-US" sz="1100" dirty="0" smtClean="0">
                <a:solidFill>
                  <a:prstClr val="black"/>
                </a:solidFill>
              </a:rPr>
              <a:t>Spatial &amp; </a:t>
            </a:r>
            <a:r>
              <a:rPr lang="en-US" sz="1100" dirty="0">
                <a:solidFill>
                  <a:prstClr val="black"/>
                </a:solidFill>
              </a:rPr>
              <a:t>Temporal </a:t>
            </a:r>
            <a:r>
              <a:rPr lang="en-US" sz="1100" dirty="0" smtClean="0">
                <a:solidFill>
                  <a:prstClr val="black"/>
                </a:solidFill>
              </a:rPr>
              <a:t>Effects</a:t>
            </a:r>
            <a:endParaRPr lang="en-US" sz="1200" dirty="0" smtClean="0">
              <a:solidFill>
                <a:prstClr val="black"/>
              </a:solidFill>
            </a:endParaRPr>
          </a:p>
          <a:p>
            <a:pPr marL="219075" lvl="1" indent="-171450" fontAlgn="auto">
              <a:spcBef>
                <a:spcPts val="0"/>
              </a:spcBef>
              <a:spcAft>
                <a:spcPts val="0"/>
              </a:spcAft>
              <a:buFont typeface="Arial" panose="020B0604020202020204" pitchFamily="34" charset="0"/>
              <a:buChar char="•"/>
            </a:pPr>
            <a:r>
              <a:rPr lang="en-US" sz="1100" dirty="0">
                <a:solidFill>
                  <a:prstClr val="black"/>
                </a:solidFill>
              </a:rPr>
              <a:t>Downstream </a:t>
            </a:r>
            <a:r>
              <a:rPr lang="en-US" sz="1100" dirty="0" smtClean="0">
                <a:solidFill>
                  <a:prstClr val="black"/>
                </a:solidFill>
              </a:rPr>
              <a:t>Uses</a:t>
            </a:r>
            <a:endParaRPr lang="en-US" sz="1100" dirty="0">
              <a:solidFill>
                <a:prstClr val="black"/>
              </a:solidFill>
            </a:endParaRPr>
          </a:p>
          <a:p>
            <a:pPr marL="171450" indent="-171450" fontAlgn="auto">
              <a:spcBef>
                <a:spcPts val="0"/>
              </a:spcBef>
              <a:spcAft>
                <a:spcPts val="0"/>
              </a:spcAft>
              <a:buFont typeface="Arial" panose="020B0604020202020204" pitchFamily="34" charset="0"/>
              <a:buChar char="•"/>
            </a:pPr>
            <a:endParaRPr lang="en-US" sz="1100" dirty="0">
              <a:solidFill>
                <a:prstClr val="black"/>
              </a:solidFill>
            </a:endParaRPr>
          </a:p>
        </p:txBody>
      </p:sp>
      <p:sp>
        <p:nvSpPr>
          <p:cNvPr id="68" name="TextBox 67"/>
          <p:cNvSpPr txBox="1"/>
          <p:nvPr/>
        </p:nvSpPr>
        <p:spPr>
          <a:xfrm>
            <a:off x="420257" y="2860336"/>
            <a:ext cx="3748014" cy="338554"/>
          </a:xfrm>
          <a:prstGeom prst="rect">
            <a:avLst/>
          </a:prstGeom>
          <a:noFill/>
          <a:effectLst/>
        </p:spPr>
        <p:txBody>
          <a:bodyPr wrap="none" rtlCol="0">
            <a:spAutoFit/>
          </a:bodyPr>
          <a:lstStyle/>
          <a:p>
            <a:pPr fontAlgn="auto">
              <a:spcBef>
                <a:spcPts val="0"/>
              </a:spcBef>
              <a:spcAft>
                <a:spcPts val="0"/>
              </a:spcAft>
            </a:pPr>
            <a:r>
              <a:rPr lang="en-US" sz="1600" b="1" dirty="0" smtClean="0">
                <a:solidFill>
                  <a:prstClr val="black"/>
                </a:solidFill>
                <a:latin typeface="Calibri"/>
                <a:cs typeface="Aparajita" panose="020B0604020202020204" pitchFamily="34" charset="0"/>
              </a:rPr>
              <a:t>How are Criteria Developed and Applied?</a:t>
            </a:r>
            <a:r>
              <a:rPr lang="en-US" sz="1600" b="1" dirty="0" smtClean="0">
                <a:solidFill>
                  <a:srgbClr val="1F497D"/>
                </a:solidFill>
                <a:latin typeface="Calibri"/>
              </a:rPr>
              <a:t> </a:t>
            </a:r>
            <a:endParaRPr lang="en-US" sz="1600" b="1" dirty="0">
              <a:solidFill>
                <a:srgbClr val="1F497D"/>
              </a:solidFill>
              <a:latin typeface="Calibri"/>
            </a:endParaRPr>
          </a:p>
        </p:txBody>
      </p:sp>
      <p:cxnSp>
        <p:nvCxnSpPr>
          <p:cNvPr id="92" name="Straight Arrow Connector 91"/>
          <p:cNvCxnSpPr>
            <a:stCxn id="22" idx="0"/>
            <a:endCxn id="196" idx="4"/>
          </p:cNvCxnSpPr>
          <p:nvPr/>
        </p:nvCxnSpPr>
        <p:spPr>
          <a:xfrm flipH="1" flipV="1">
            <a:off x="3309487" y="4424218"/>
            <a:ext cx="1181" cy="300182"/>
          </a:xfrm>
          <a:prstGeom prst="straightConnector1">
            <a:avLst/>
          </a:prstGeom>
          <a:ln w="190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5" name="Oval 194"/>
          <p:cNvSpPr/>
          <p:nvPr/>
        </p:nvSpPr>
        <p:spPr>
          <a:xfrm>
            <a:off x="339969" y="3316385"/>
            <a:ext cx="1600200" cy="1107834"/>
          </a:xfrm>
          <a:prstGeom prst="ellipse">
            <a:avLst/>
          </a:prstGeom>
          <a:ln/>
          <a:effectLst/>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en-US" sz="1100" dirty="0" smtClean="0">
                <a:solidFill>
                  <a:prstClr val="black"/>
                </a:solidFill>
              </a:rPr>
              <a:t>Define the </a:t>
            </a:r>
            <a:r>
              <a:rPr lang="en-US" sz="1100" u="sng" dirty="0" smtClean="0">
                <a:solidFill>
                  <a:prstClr val="black"/>
                </a:solidFill>
              </a:rPr>
              <a:t>Designated Use</a:t>
            </a:r>
            <a:r>
              <a:rPr lang="en-US" sz="1100" dirty="0" smtClean="0">
                <a:solidFill>
                  <a:prstClr val="black"/>
                </a:solidFill>
              </a:rPr>
              <a:t> of a water body.</a:t>
            </a:r>
            <a:endParaRPr lang="en-US" sz="1200" dirty="0">
              <a:solidFill>
                <a:prstClr val="black"/>
              </a:solidFill>
            </a:endParaRPr>
          </a:p>
        </p:txBody>
      </p:sp>
      <p:sp>
        <p:nvSpPr>
          <p:cNvPr id="196" name="Oval 195"/>
          <p:cNvSpPr/>
          <p:nvPr/>
        </p:nvSpPr>
        <p:spPr>
          <a:xfrm>
            <a:off x="2509387" y="3316384"/>
            <a:ext cx="1600200" cy="1107834"/>
          </a:xfrm>
          <a:prstGeom prst="ellipse">
            <a:avLst/>
          </a:prstGeom>
          <a:ln/>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100" dirty="0" smtClean="0">
                <a:solidFill>
                  <a:prstClr val="black"/>
                </a:solidFill>
              </a:rPr>
              <a:t>Develop </a:t>
            </a:r>
            <a:r>
              <a:rPr lang="en-US" sz="1100" u="sng" dirty="0" smtClean="0">
                <a:solidFill>
                  <a:prstClr val="black"/>
                </a:solidFill>
              </a:rPr>
              <a:t>Criteria</a:t>
            </a:r>
            <a:r>
              <a:rPr lang="en-US" sz="1100" dirty="0" smtClean="0">
                <a:solidFill>
                  <a:prstClr val="black"/>
                </a:solidFill>
              </a:rPr>
              <a:t> that support the Designated Use.</a:t>
            </a:r>
            <a:endParaRPr lang="en-US" sz="1100" dirty="0">
              <a:solidFill>
                <a:prstClr val="black"/>
              </a:solidFill>
            </a:endParaRPr>
          </a:p>
        </p:txBody>
      </p:sp>
      <p:cxnSp>
        <p:nvCxnSpPr>
          <p:cNvPr id="197" name="Straight Arrow Connector 196"/>
          <p:cNvCxnSpPr>
            <a:stCxn id="195" idx="6"/>
            <a:endCxn id="196" idx="2"/>
          </p:cNvCxnSpPr>
          <p:nvPr/>
        </p:nvCxnSpPr>
        <p:spPr>
          <a:xfrm flipV="1">
            <a:off x="1940169" y="3870301"/>
            <a:ext cx="569218" cy="1"/>
          </a:xfrm>
          <a:prstGeom prst="straightConnector1">
            <a:avLst/>
          </a:prstGeom>
          <a:ln w="19050">
            <a:solidFill>
              <a:schemeClr val="accent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6" idx="6"/>
            <a:endCxn id="9" idx="2"/>
          </p:cNvCxnSpPr>
          <p:nvPr/>
        </p:nvCxnSpPr>
        <p:spPr>
          <a:xfrm>
            <a:off x="4109587" y="3870301"/>
            <a:ext cx="607886" cy="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2688" y="6109996"/>
            <a:ext cx="1258911" cy="564082"/>
          </a:xfrm>
          <a:prstGeom prst="rect">
            <a:avLst/>
          </a:prstGeom>
          <a:solidFill>
            <a:schemeClr val="bg1"/>
          </a:solidFill>
        </p:spPr>
      </p:pic>
    </p:spTree>
    <p:extLst>
      <p:ext uri="{BB962C8B-B14F-4D97-AF65-F5344CB8AC3E}">
        <p14:creationId xmlns:p14="http://schemas.microsoft.com/office/powerpoint/2010/main" val="114603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895600"/>
          </a:xfrm>
          <a:noFill/>
        </p:spPr>
        <p:txBody>
          <a:bodyPr>
            <a:normAutofit/>
          </a:bodyPr>
          <a:lstStyle/>
          <a:p>
            <a:r>
              <a:rPr lang="en-US" dirty="0" smtClean="0">
                <a:solidFill>
                  <a:schemeClr val="bg1"/>
                </a:solidFill>
                <a:effectLst>
                  <a:outerShdw blurRad="38100" dist="38100" dir="2700000" algn="tl">
                    <a:srgbClr val="000000">
                      <a:alpha val="43137"/>
                    </a:srgbClr>
                  </a:outerShdw>
                </a:effectLst>
              </a:rPr>
              <a:t>High Rock Lake: Background and Existing Information</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700" dirty="0" smtClean="0"/>
              <a:t>NC Division of Water Resources</a:t>
            </a:r>
            <a:endParaRPr lang="en-US" sz="2700" dirty="0">
              <a:solidFill>
                <a:schemeClr val="bg1"/>
              </a:solidFill>
            </a:endParaRPr>
          </a:p>
        </p:txBody>
      </p:sp>
      <p:sp>
        <p:nvSpPr>
          <p:cNvPr id="3" name="Subtitle 2"/>
          <p:cNvSpPr>
            <a:spLocks noGrp="1"/>
          </p:cNvSpPr>
          <p:nvPr>
            <p:ph type="subTitle" idx="1"/>
          </p:nvPr>
        </p:nvSpPr>
        <p:spPr>
          <a:xfrm>
            <a:off x="1752600" y="4648200"/>
            <a:ext cx="6553200" cy="1828800"/>
          </a:xfrm>
          <a:noFill/>
        </p:spPr>
        <p:txBody>
          <a:bodyPr>
            <a:noAutofit/>
          </a:bodyPr>
          <a:lstStyle/>
          <a:p>
            <a:pPr algn="r"/>
            <a:r>
              <a:rPr lang="en-US" sz="2800" dirty="0" smtClean="0">
                <a:solidFill>
                  <a:schemeClr val="tx1"/>
                </a:solidFill>
                <a:latin typeface="Calibri" pitchFamily="34" charset="0"/>
              </a:rPr>
              <a:t>NC NCDP CIC</a:t>
            </a:r>
          </a:p>
          <a:p>
            <a:pPr algn="r"/>
            <a:r>
              <a:rPr lang="en-US" sz="2800" dirty="0" smtClean="0">
                <a:solidFill>
                  <a:schemeClr val="tx1"/>
                </a:solidFill>
                <a:latin typeface="Calibri" pitchFamily="34" charset="0"/>
              </a:rPr>
              <a:t>1</a:t>
            </a:r>
            <a:r>
              <a:rPr lang="en-US" sz="2800" baseline="30000" dirty="0" smtClean="0">
                <a:solidFill>
                  <a:schemeClr val="tx1"/>
                </a:solidFill>
                <a:latin typeface="Calibri" pitchFamily="34" charset="0"/>
              </a:rPr>
              <a:t>st</a:t>
            </a:r>
            <a:r>
              <a:rPr lang="en-US" sz="2800" dirty="0" smtClean="0">
                <a:solidFill>
                  <a:schemeClr val="tx1"/>
                </a:solidFill>
                <a:latin typeface="Calibri" pitchFamily="34" charset="0"/>
              </a:rPr>
              <a:t> Meeting</a:t>
            </a:r>
          </a:p>
          <a:p>
            <a:pPr algn="r"/>
            <a:r>
              <a:rPr lang="en-US" sz="2800" dirty="0" smtClean="0">
                <a:solidFill>
                  <a:schemeClr val="tx1"/>
                </a:solidFill>
                <a:latin typeface="Calibri" pitchFamily="34" charset="0"/>
              </a:rPr>
              <a:t>August 5, 2015</a:t>
            </a:r>
            <a:endParaRPr lang="en-US" sz="2800" dirty="0">
              <a:solidFill>
                <a:schemeClr val="tx1"/>
              </a:solidFill>
              <a:latin typeface="Calibri" pitchFamily="34" charset="0"/>
            </a:endParaRPr>
          </a:p>
        </p:txBody>
      </p:sp>
    </p:spTree>
    <p:extLst>
      <p:ext uri="{BB962C8B-B14F-4D97-AF65-F5344CB8AC3E}">
        <p14:creationId xmlns:p14="http://schemas.microsoft.com/office/powerpoint/2010/main" val="218382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74806" y="422182"/>
            <a:ext cx="7518400" cy="20447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5230796" y="2656098"/>
            <a:ext cx="2865454" cy="4088652"/>
          </a:xfrm>
          <a:prstGeom prst="rect">
            <a:avLst/>
          </a:prstGeom>
        </p:spPr>
      </p:pic>
      <p:pic>
        <p:nvPicPr>
          <p:cNvPr id="12" name="Content Placeholder 11"/>
          <p:cNvPicPr>
            <a:picLocks noGrp="1" noChangeAspect="1"/>
          </p:cNvPicPr>
          <p:nvPr>
            <p:ph sz="half" idx="1"/>
          </p:nvPr>
        </p:nvPicPr>
        <p:blipFill>
          <a:blip r:embed="rId4"/>
          <a:stretch>
            <a:fillRect/>
          </a:stretch>
        </p:blipFill>
        <p:spPr>
          <a:xfrm>
            <a:off x="208756" y="3109749"/>
            <a:ext cx="4120606" cy="3181350"/>
          </a:xfrm>
          <a:prstGeom prst="rect">
            <a:avLst/>
          </a:prstGeom>
        </p:spPr>
      </p:pic>
    </p:spTree>
    <p:extLst>
      <p:ext uri="{BB962C8B-B14F-4D97-AF65-F5344CB8AC3E}">
        <p14:creationId xmlns:p14="http://schemas.microsoft.com/office/powerpoint/2010/main" val="1869470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533400"/>
            <a:ext cx="9144000"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High Rock Lake Watershed</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high rock in state3.jpg"/>
          <p:cNvPicPr>
            <a:picLocks noChangeAspect="1"/>
          </p:cNvPicPr>
          <p:nvPr/>
        </p:nvPicPr>
        <p:blipFill>
          <a:blip r:embed="rId3" cstate="print">
            <a:clrChange>
              <a:clrFrom>
                <a:srgbClr val="FFFFFF"/>
              </a:clrFrom>
              <a:clrTo>
                <a:srgbClr val="FFFFFF">
                  <a:alpha val="0"/>
                </a:srgbClr>
              </a:clrTo>
            </a:clrChange>
          </a:blip>
          <a:srcRect l="2493" t="18889" r="6812" b="33333"/>
          <a:stretch>
            <a:fillRect/>
          </a:stretch>
        </p:blipFill>
        <p:spPr>
          <a:xfrm>
            <a:off x="-1" y="1905000"/>
            <a:ext cx="9144001" cy="3744686"/>
          </a:xfrm>
          <a:prstGeom prst="rect">
            <a:avLst/>
          </a:prstGeom>
        </p:spPr>
      </p:pic>
      <p:sp>
        <p:nvSpPr>
          <p:cNvPr id="4" name="Oval 3"/>
          <p:cNvSpPr/>
          <p:nvPr/>
        </p:nvSpPr>
        <p:spPr>
          <a:xfrm>
            <a:off x="3429000" y="1828800"/>
            <a:ext cx="9144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2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792162"/>
          </a:xfrm>
        </p:spPr>
        <p:txBody>
          <a:bodyPr>
            <a:normAutofit fontScale="90000"/>
          </a:bodyPr>
          <a:lstStyle/>
          <a:p>
            <a:r>
              <a:rPr lang="en-US" dirty="0" smtClean="0"/>
              <a:t>History</a:t>
            </a:r>
            <a:endParaRPr lang="en-US" dirty="0"/>
          </a:p>
        </p:txBody>
      </p:sp>
      <p:sp>
        <p:nvSpPr>
          <p:cNvPr id="5" name="Content Placeholder 4"/>
          <p:cNvSpPr>
            <a:spLocks noGrp="1"/>
          </p:cNvSpPr>
          <p:nvPr>
            <p:ph idx="1"/>
          </p:nvPr>
        </p:nvSpPr>
        <p:spPr>
          <a:xfrm>
            <a:off x="228600" y="1905000"/>
            <a:ext cx="3581400" cy="3810000"/>
          </a:xfrm>
        </p:spPr>
        <p:txBody>
          <a:bodyPr>
            <a:normAutofit/>
          </a:bodyPr>
          <a:lstStyle/>
          <a:p>
            <a:r>
              <a:rPr lang="en-US" dirty="0" smtClean="0">
                <a:latin typeface="Calibri" pitchFamily="34" charset="0"/>
              </a:rPr>
              <a:t>1928 - Dam construction completed</a:t>
            </a:r>
          </a:p>
          <a:p>
            <a:r>
              <a:rPr lang="en-US" dirty="0" smtClean="0">
                <a:latin typeface="Calibri" pitchFamily="34" charset="0"/>
              </a:rPr>
              <a:t>Dam owned and operated by Alcoa Power Generating, Inc</a:t>
            </a:r>
          </a:p>
        </p:txBody>
      </p:sp>
      <p:grpSp>
        <p:nvGrpSpPr>
          <p:cNvPr id="8" name="Group 7"/>
          <p:cNvGrpSpPr/>
          <p:nvPr/>
        </p:nvGrpSpPr>
        <p:grpSpPr>
          <a:xfrm>
            <a:off x="3810000" y="1981200"/>
            <a:ext cx="4872680" cy="3219450"/>
            <a:chOff x="3886200" y="1905001"/>
            <a:chExt cx="4872680" cy="3219450"/>
          </a:xfrm>
        </p:grpSpPr>
        <p:pic>
          <p:nvPicPr>
            <p:cNvPr id="4" name="Picture 3" descr="highrockdam.jpg"/>
            <p:cNvPicPr>
              <a:picLocks noChangeAspect="1"/>
            </p:cNvPicPr>
            <p:nvPr/>
          </p:nvPicPr>
          <p:blipFill>
            <a:blip r:embed="rId3" cstate="print"/>
            <a:stretch>
              <a:fillRect/>
            </a:stretch>
          </p:blipFill>
          <p:spPr>
            <a:xfrm>
              <a:off x="3886200" y="1905001"/>
              <a:ext cx="4872680" cy="3219450"/>
            </a:xfrm>
            <a:prstGeom prst="rect">
              <a:avLst/>
            </a:prstGeom>
            <a:ln>
              <a:solidFill>
                <a:schemeClr val="tx1"/>
              </a:solidFill>
            </a:ln>
          </p:spPr>
        </p:pic>
        <p:sp>
          <p:nvSpPr>
            <p:cNvPr id="6" name="TextBox 5"/>
            <p:cNvSpPr txBox="1"/>
            <p:nvPr/>
          </p:nvSpPr>
          <p:spPr>
            <a:xfrm>
              <a:off x="4038600" y="4724400"/>
              <a:ext cx="2133600" cy="307777"/>
            </a:xfrm>
            <a:prstGeom prst="rect">
              <a:avLst/>
            </a:prstGeom>
            <a:noFill/>
          </p:spPr>
          <p:txBody>
            <a:bodyPr wrap="square" rtlCol="0">
              <a:spAutoFit/>
            </a:bodyPr>
            <a:lstStyle/>
            <a:p>
              <a:r>
                <a:rPr lang="en-US" sz="1400" dirty="0" smtClean="0"/>
                <a:t>www.gorowan.com</a:t>
              </a:r>
              <a:endParaRPr lang="en-US" sz="1400" dirty="0"/>
            </a:p>
          </p:txBody>
        </p:sp>
      </p:grpSp>
    </p:spTree>
    <p:extLst>
      <p:ext uri="{BB962C8B-B14F-4D97-AF65-F5344CB8AC3E}">
        <p14:creationId xmlns:p14="http://schemas.microsoft.com/office/powerpoint/2010/main" val="4136495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17533" r="14806" b="3384"/>
          <a:stretch/>
        </p:blipFill>
        <p:spPr>
          <a:xfrm>
            <a:off x="1066800" y="487308"/>
            <a:ext cx="8077200" cy="6338036"/>
          </a:xfrm>
          <a:prstGeom prst="rect">
            <a:avLst/>
          </a:prstGeom>
        </p:spPr>
      </p:pic>
      <p:sp>
        <p:nvSpPr>
          <p:cNvPr id="4" name="Title 1"/>
          <p:cNvSpPr txBox="1">
            <a:spLocks/>
          </p:cNvSpPr>
          <p:nvPr/>
        </p:nvSpPr>
        <p:spPr>
          <a:xfrm>
            <a:off x="323469" y="495300"/>
            <a:ext cx="3547110" cy="5334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Calibri" pitchFamily="34" charset="0"/>
                <a:ea typeface="+mj-ea"/>
                <a:cs typeface="+mj-cs"/>
              </a:rPr>
              <a:t>2014 303(d) List</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556" y="4343400"/>
            <a:ext cx="2474976" cy="1658112"/>
          </a:xfrm>
          <a:prstGeom prst="rect">
            <a:avLst/>
          </a:prstGeom>
        </p:spPr>
      </p:pic>
      <p:sp>
        <p:nvSpPr>
          <p:cNvPr id="2" name="TextBox 1"/>
          <p:cNvSpPr txBox="1"/>
          <p:nvPr/>
        </p:nvSpPr>
        <p:spPr>
          <a:xfrm>
            <a:off x="460644" y="6017097"/>
            <a:ext cx="2590800" cy="646331"/>
          </a:xfrm>
          <a:prstGeom prst="rect">
            <a:avLst/>
          </a:prstGeom>
          <a:noFill/>
        </p:spPr>
        <p:txBody>
          <a:bodyPr wrap="square" rtlCol="0">
            <a:spAutoFit/>
          </a:bodyPr>
          <a:lstStyle/>
          <a:p>
            <a:r>
              <a:rPr lang="en-US" b="1" dirty="0" smtClean="0"/>
              <a:t>Chlorophyll-a Standard: </a:t>
            </a:r>
            <a:r>
              <a:rPr lang="en-US" dirty="0" smtClean="0"/>
              <a:t>40 </a:t>
            </a:r>
            <a:r>
              <a:rPr lang="el-GR" dirty="0" smtClean="0"/>
              <a:t>μ</a:t>
            </a:r>
            <a:r>
              <a:rPr lang="en-US" dirty="0" smtClean="0"/>
              <a:t>g/L</a:t>
            </a:r>
            <a:endParaRPr lang="en-US" dirty="0"/>
          </a:p>
        </p:txBody>
      </p:sp>
    </p:spTree>
    <p:extLst>
      <p:ext uri="{BB962C8B-B14F-4D97-AF65-F5344CB8AC3E}">
        <p14:creationId xmlns:p14="http://schemas.microsoft.com/office/powerpoint/2010/main" val="387904022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sz="4700" dirty="0"/>
              <a:t>Addressing the </a:t>
            </a:r>
            <a:r>
              <a:rPr lang="en-US" sz="4700" dirty="0" smtClean="0"/>
              <a:t>Impairment</a:t>
            </a:r>
            <a:endParaRPr lang="en-US" b="1" dirty="0">
              <a:solidFill>
                <a:srgbClr val="0060A8"/>
              </a:solidFill>
            </a:endParaRPr>
          </a:p>
        </p:txBody>
      </p:sp>
      <p:sp>
        <p:nvSpPr>
          <p:cNvPr id="3" name="Content Placeholder 2"/>
          <p:cNvSpPr>
            <a:spLocks noGrp="1"/>
          </p:cNvSpPr>
          <p:nvPr>
            <p:ph idx="1"/>
          </p:nvPr>
        </p:nvSpPr>
        <p:spPr>
          <a:xfrm>
            <a:off x="381000" y="1676400"/>
            <a:ext cx="8534400" cy="4876800"/>
          </a:xfrm>
        </p:spPr>
        <p:txBody>
          <a:bodyPr>
            <a:normAutofit fontScale="62500" lnSpcReduction="20000"/>
          </a:bodyPr>
          <a:lstStyle/>
          <a:p>
            <a:pPr>
              <a:buNone/>
            </a:pPr>
            <a:r>
              <a:rPr lang="en-US" sz="3600" dirty="0" smtClean="0">
                <a:latin typeface="Calibri" panose="020F0502020204030204" pitchFamily="34" charset="0"/>
              </a:rPr>
              <a:t>What is a Nutrient Management Strategy?</a:t>
            </a:r>
          </a:p>
          <a:p>
            <a:pPr marL="114300" indent="0">
              <a:buNone/>
            </a:pPr>
            <a:endParaRPr lang="en-US" sz="2200" dirty="0" smtClean="0">
              <a:solidFill>
                <a:srgbClr val="0066CC"/>
              </a:solidFill>
              <a:latin typeface="Calibri" panose="020F0502020204030204" pitchFamily="34" charset="0"/>
            </a:endParaRPr>
          </a:p>
          <a:p>
            <a:pPr marL="114300" indent="0">
              <a:buNone/>
            </a:pPr>
            <a:r>
              <a:rPr lang="en-US" sz="3200" dirty="0" smtClean="0">
                <a:latin typeface="Calibri" panose="020F0502020204030204" pitchFamily="34" charset="0"/>
              </a:rPr>
              <a:t>Similar to TMDL:</a:t>
            </a:r>
          </a:p>
          <a:p>
            <a:pPr marL="1149350" indent="-255588"/>
            <a:r>
              <a:rPr lang="en-US" sz="3200" dirty="0" smtClean="0">
                <a:solidFill>
                  <a:srgbClr val="0066CC"/>
                </a:solidFill>
                <a:latin typeface="Calibri" panose="020F0502020204030204" pitchFamily="34" charset="0"/>
              </a:rPr>
              <a:t>Requires reductions</a:t>
            </a:r>
          </a:p>
          <a:p>
            <a:pPr marL="1149350" indent="-255588"/>
            <a:r>
              <a:rPr lang="en-US" sz="3200" dirty="0" smtClean="0">
                <a:solidFill>
                  <a:srgbClr val="0066CC"/>
                </a:solidFill>
                <a:latin typeface="Calibri" panose="020F0502020204030204" pitchFamily="34" charset="0"/>
              </a:rPr>
              <a:t>Allocations to sources</a:t>
            </a:r>
          </a:p>
          <a:p>
            <a:pPr marL="1149350" indent="-255588">
              <a:buNone/>
            </a:pPr>
            <a:endParaRPr lang="en-US" sz="2200" dirty="0" smtClean="0">
              <a:solidFill>
                <a:srgbClr val="0066CC"/>
              </a:solidFill>
              <a:latin typeface="Calibri" panose="020F0502020204030204" pitchFamily="34" charset="0"/>
            </a:endParaRPr>
          </a:p>
          <a:p>
            <a:pPr marL="114300" indent="-4763">
              <a:buNone/>
            </a:pPr>
            <a:r>
              <a:rPr lang="en-US" sz="3200" dirty="0" smtClean="0">
                <a:latin typeface="Calibri" panose="020F0502020204030204" pitchFamily="34" charset="0"/>
              </a:rPr>
              <a:t>Requires state rulemaking</a:t>
            </a:r>
            <a:r>
              <a:rPr lang="en-US" sz="3200" dirty="0" smtClean="0">
                <a:solidFill>
                  <a:srgbClr val="0066CC"/>
                </a:solidFill>
                <a:latin typeface="Calibri" panose="020F0502020204030204" pitchFamily="34" charset="0"/>
              </a:rPr>
              <a:t>:  </a:t>
            </a:r>
          </a:p>
          <a:p>
            <a:pPr marL="1143000" indent="-233363"/>
            <a:r>
              <a:rPr lang="en-US" sz="3200" dirty="0" smtClean="0">
                <a:solidFill>
                  <a:srgbClr val="0066CC"/>
                </a:solidFill>
                <a:latin typeface="Calibri" panose="020F0502020204030204" pitchFamily="34" charset="0"/>
              </a:rPr>
              <a:t>Stakeholder process, public hearings</a:t>
            </a:r>
          </a:p>
          <a:p>
            <a:pPr marL="1143000" indent="-233363"/>
            <a:r>
              <a:rPr lang="en-US" sz="3200" dirty="0" smtClean="0">
                <a:solidFill>
                  <a:srgbClr val="0066CC"/>
                </a:solidFill>
                <a:latin typeface="Calibri" panose="020F0502020204030204" pitchFamily="34" charset="0"/>
              </a:rPr>
              <a:t>Fiscal analysis</a:t>
            </a:r>
          </a:p>
          <a:p>
            <a:pPr marL="1143000" indent="-233363"/>
            <a:r>
              <a:rPr lang="en-US" sz="3200" dirty="0" smtClean="0">
                <a:solidFill>
                  <a:srgbClr val="0066CC"/>
                </a:solidFill>
                <a:latin typeface="Calibri" panose="020F0502020204030204" pitchFamily="34" charset="0"/>
              </a:rPr>
              <a:t>EMC approval</a:t>
            </a:r>
            <a:endParaRPr lang="en-US" sz="3200" dirty="0">
              <a:solidFill>
                <a:srgbClr val="0066CC"/>
              </a:solidFill>
              <a:latin typeface="Calibri" pitchFamily="34" charset="0"/>
            </a:endParaRPr>
          </a:p>
        </p:txBody>
      </p:sp>
    </p:spTree>
    <p:extLst>
      <p:ext uri="{BB962C8B-B14F-4D97-AF65-F5344CB8AC3E}">
        <p14:creationId xmlns:p14="http://schemas.microsoft.com/office/powerpoint/2010/main" val="422590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normAutofit fontScale="90000"/>
          </a:bodyPr>
          <a:lstStyle/>
          <a:p>
            <a:r>
              <a:rPr lang="en-US" sz="4700" dirty="0"/>
              <a:t>Addressing the </a:t>
            </a:r>
            <a:r>
              <a:rPr lang="en-US" sz="4700" dirty="0" smtClean="0"/>
              <a:t>Impairment</a:t>
            </a:r>
            <a:br>
              <a:rPr lang="en-US" sz="4700" dirty="0" smtClean="0"/>
            </a:br>
            <a:r>
              <a:rPr lang="en-US" sz="1300" dirty="0" smtClean="0"/>
              <a:t/>
            </a:r>
            <a:br>
              <a:rPr lang="en-US" sz="1300" dirty="0" smtClean="0"/>
            </a:br>
            <a:r>
              <a:rPr lang="en-US" b="1" dirty="0" smtClean="0">
                <a:solidFill>
                  <a:srgbClr val="0060A8"/>
                </a:solidFill>
              </a:rPr>
              <a:t>Questions</a:t>
            </a:r>
            <a:endParaRPr lang="en-US" b="1" dirty="0">
              <a:solidFill>
                <a:srgbClr val="0060A8"/>
              </a:solidFill>
            </a:endParaRPr>
          </a:p>
        </p:txBody>
      </p:sp>
      <p:sp>
        <p:nvSpPr>
          <p:cNvPr id="3" name="Content Placeholder 2"/>
          <p:cNvSpPr>
            <a:spLocks noGrp="1"/>
          </p:cNvSpPr>
          <p:nvPr>
            <p:ph idx="1"/>
          </p:nvPr>
        </p:nvSpPr>
        <p:spPr>
          <a:xfrm>
            <a:off x="381000" y="2286000"/>
            <a:ext cx="8534400" cy="3581400"/>
          </a:xfrm>
        </p:spPr>
        <p:txBody>
          <a:bodyPr>
            <a:normAutofit fontScale="92500" lnSpcReduction="10000"/>
          </a:bodyPr>
          <a:lstStyle/>
          <a:p>
            <a:r>
              <a:rPr lang="en-US" sz="3200" dirty="0" smtClean="0">
                <a:latin typeface="Calibri" panose="020F0502020204030204" pitchFamily="34" charset="0"/>
              </a:rPr>
              <a:t>Where are the nutrients coming from and how much?</a:t>
            </a:r>
          </a:p>
          <a:p>
            <a:pPr lvl="1"/>
            <a:r>
              <a:rPr lang="en-US" sz="3200" dirty="0" smtClean="0">
                <a:solidFill>
                  <a:srgbClr val="0066CC"/>
                </a:solidFill>
                <a:latin typeface="Calibri" panose="020F0502020204030204" pitchFamily="34" charset="0"/>
              </a:rPr>
              <a:t>Tool:  Watershed Model</a:t>
            </a:r>
          </a:p>
          <a:p>
            <a:pPr marL="411480" lvl="1" indent="0">
              <a:buNone/>
            </a:pPr>
            <a:endParaRPr lang="en-US" sz="3000" dirty="0" smtClean="0">
              <a:solidFill>
                <a:srgbClr val="0066CC"/>
              </a:solidFill>
              <a:latin typeface="Calibri" panose="020F0502020204030204" pitchFamily="34" charset="0"/>
            </a:endParaRPr>
          </a:p>
          <a:p>
            <a:r>
              <a:rPr lang="en-US" sz="3200" dirty="0" smtClean="0">
                <a:latin typeface="Calibri" panose="020F0502020204030204" pitchFamily="34" charset="0"/>
              </a:rPr>
              <a:t>What reductions in nutrient loading are necessary to achieve water quality standards in the lake?</a:t>
            </a:r>
            <a:r>
              <a:rPr lang="en-US" sz="3000" dirty="0" smtClean="0">
                <a:latin typeface="Calibri" panose="020F0502020204030204" pitchFamily="34" charset="0"/>
              </a:rPr>
              <a:t> Nitrogen? Phosphorus? Both?</a:t>
            </a:r>
          </a:p>
          <a:p>
            <a:pPr lvl="1"/>
            <a:r>
              <a:rPr lang="en-US" sz="3200" dirty="0" smtClean="0">
                <a:solidFill>
                  <a:srgbClr val="0066CC"/>
                </a:solidFill>
                <a:latin typeface="Calibri" panose="020F0502020204030204" pitchFamily="34" charset="0"/>
              </a:rPr>
              <a:t>Tool:  Nutrient Response Model</a:t>
            </a:r>
            <a:endParaRPr lang="en-US" sz="3200" dirty="0">
              <a:solidFill>
                <a:srgbClr val="0066CC"/>
              </a:solidFill>
              <a:latin typeface="Calibri" pitchFamily="34" charset="0"/>
            </a:endParaRPr>
          </a:p>
        </p:txBody>
      </p:sp>
    </p:spTree>
    <p:extLst>
      <p:ext uri="{BB962C8B-B14F-4D97-AF65-F5344CB8AC3E}">
        <p14:creationId xmlns:p14="http://schemas.microsoft.com/office/powerpoint/2010/main" val="312909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High Rock TAC Members</a:t>
            </a:r>
            <a:endParaRPr lang="en-US" dirty="0"/>
          </a:p>
        </p:txBody>
      </p:sp>
      <p:sp>
        <p:nvSpPr>
          <p:cNvPr id="4" name="Content Placeholder 3"/>
          <p:cNvSpPr>
            <a:spLocks noGrp="1"/>
          </p:cNvSpPr>
          <p:nvPr>
            <p:ph sz="half" idx="1"/>
          </p:nvPr>
        </p:nvSpPr>
        <p:spPr>
          <a:xfrm>
            <a:off x="914400" y="2133600"/>
            <a:ext cx="7162800" cy="3581400"/>
          </a:xfrm>
        </p:spPr>
        <p:txBody>
          <a:bodyPr numCol="2">
            <a:normAutofit/>
          </a:bodyPr>
          <a:lstStyle/>
          <a:p>
            <a:r>
              <a:rPr lang="en-US" sz="2800" dirty="0" smtClean="0">
                <a:latin typeface="Calibri" pitchFamily="34" charset="0"/>
              </a:rPr>
              <a:t>Winston-Salem</a:t>
            </a:r>
          </a:p>
          <a:p>
            <a:r>
              <a:rPr lang="en-US" sz="2800" dirty="0" smtClean="0">
                <a:latin typeface="Calibri" pitchFamily="34" charset="0"/>
              </a:rPr>
              <a:t>Salisbury</a:t>
            </a:r>
          </a:p>
          <a:p>
            <a:r>
              <a:rPr lang="en-US" sz="2800" dirty="0" smtClean="0">
                <a:latin typeface="Calibri" pitchFamily="34" charset="0"/>
              </a:rPr>
              <a:t>Kernersville</a:t>
            </a:r>
          </a:p>
          <a:p>
            <a:r>
              <a:rPr lang="en-US" sz="2800" dirty="0" smtClean="0">
                <a:latin typeface="Calibri" pitchFamily="34" charset="0"/>
              </a:rPr>
              <a:t>Duke Energy</a:t>
            </a:r>
          </a:p>
          <a:p>
            <a:r>
              <a:rPr lang="en-US" sz="2800" dirty="0" smtClean="0">
                <a:latin typeface="Calibri" pitchFamily="34" charset="0"/>
              </a:rPr>
              <a:t>Alcoa</a:t>
            </a:r>
          </a:p>
          <a:p>
            <a:r>
              <a:rPr lang="en-US" sz="2800" dirty="0" smtClean="0">
                <a:latin typeface="Calibri" pitchFamily="34" charset="0"/>
              </a:rPr>
              <a:t>Yadkin Riverkeeper* (since Mar 2009)</a:t>
            </a:r>
          </a:p>
          <a:p>
            <a:r>
              <a:rPr lang="en-US" sz="2800" dirty="0" smtClean="0">
                <a:latin typeface="Calibri" pitchFamily="34" charset="0"/>
              </a:rPr>
              <a:t>DWR</a:t>
            </a:r>
          </a:p>
          <a:p>
            <a:r>
              <a:rPr lang="en-US" sz="2800" dirty="0" smtClean="0">
                <a:latin typeface="Calibri" pitchFamily="34" charset="0"/>
              </a:rPr>
              <a:t>NC DOT</a:t>
            </a:r>
          </a:p>
          <a:p>
            <a:r>
              <a:rPr lang="en-US" sz="2800" dirty="0" smtClean="0">
                <a:latin typeface="Calibri" pitchFamily="34" charset="0"/>
              </a:rPr>
              <a:t>DSWC</a:t>
            </a:r>
          </a:p>
          <a:p>
            <a:r>
              <a:rPr lang="en-US" sz="2800" dirty="0" smtClean="0">
                <a:latin typeface="Calibri" pitchFamily="34" charset="0"/>
              </a:rPr>
              <a:t>Piedmont-Triad COG</a:t>
            </a:r>
          </a:p>
          <a:p>
            <a:r>
              <a:rPr lang="en-US" sz="2800" dirty="0" smtClean="0">
                <a:latin typeface="Calibri" pitchFamily="34" charset="0"/>
              </a:rPr>
              <a:t>Keep Iredell Clean</a:t>
            </a:r>
          </a:p>
          <a:p>
            <a:r>
              <a:rPr lang="en-US" sz="2800" dirty="0" smtClean="0">
                <a:latin typeface="Calibri" pitchFamily="34" charset="0"/>
              </a:rPr>
              <a:t>DEH*</a:t>
            </a:r>
          </a:p>
          <a:p>
            <a:pPr marL="365125" indent="-17463">
              <a:buNone/>
            </a:pPr>
            <a:r>
              <a:rPr lang="en-US" sz="2800" dirty="0" smtClean="0">
                <a:latin typeface="Calibri" pitchFamily="34" charset="0"/>
              </a:rPr>
              <a:t>(since Sept 2009)</a:t>
            </a:r>
          </a:p>
        </p:txBody>
      </p:sp>
    </p:spTree>
    <p:extLst>
      <p:ext uri="{BB962C8B-B14F-4D97-AF65-F5344CB8AC3E}">
        <p14:creationId xmlns:p14="http://schemas.microsoft.com/office/powerpoint/2010/main" val="172779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5429" y="6096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Model Status/Next Steps</a:t>
            </a:r>
            <a:endParaRPr lang="en-US" dirty="0"/>
          </a:p>
        </p:txBody>
      </p:sp>
      <p:sp>
        <p:nvSpPr>
          <p:cNvPr id="5" name="Content Placeholder 4"/>
          <p:cNvSpPr txBox="1">
            <a:spLocks/>
          </p:cNvSpPr>
          <p:nvPr/>
        </p:nvSpPr>
        <p:spPr>
          <a:xfrm>
            <a:off x="435428" y="1905000"/>
            <a:ext cx="8556171" cy="44196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57200" indent="-347663"/>
            <a:r>
              <a:rPr lang="en-US" sz="3200" dirty="0" smtClean="0">
                <a:latin typeface="Calibri" pitchFamily="34" charset="0"/>
              </a:rPr>
              <a:t>Model reports are on website:</a:t>
            </a:r>
          </a:p>
          <a:p>
            <a:pPr marL="461963" indent="0">
              <a:buNone/>
            </a:pPr>
            <a:r>
              <a:rPr lang="en-US" sz="2400" dirty="0" smtClean="0">
                <a:latin typeface="Calibri" pitchFamily="34" charset="0"/>
                <a:hlinkClick r:id="rId3"/>
              </a:rPr>
              <a:t>http</a:t>
            </a:r>
            <a:r>
              <a:rPr lang="en-US" sz="2400" dirty="0">
                <a:latin typeface="Calibri" pitchFamily="34" charset="0"/>
                <a:hlinkClick r:id="rId3"/>
              </a:rPr>
              <a:t>://</a:t>
            </a:r>
            <a:r>
              <a:rPr lang="en-US" sz="2400" dirty="0" smtClean="0">
                <a:latin typeface="Calibri" pitchFamily="34" charset="0"/>
                <a:hlinkClick r:id="rId3"/>
              </a:rPr>
              <a:t>portal.ncdenr.org/web/wq/ps/mtu/specialstudies#HRL</a:t>
            </a:r>
            <a:endParaRPr lang="en-US" sz="2400" dirty="0" smtClean="0">
              <a:latin typeface="Calibri" pitchFamily="34" charset="0"/>
            </a:endParaRPr>
          </a:p>
          <a:p>
            <a:pPr marL="468313" indent="-457200"/>
            <a:r>
              <a:rPr lang="en-US" sz="3200" dirty="0" smtClean="0">
                <a:latin typeface="Calibri" pitchFamily="34" charset="0"/>
              </a:rPr>
              <a:t>DWR staff running scenarios to evaluate model performance</a:t>
            </a:r>
          </a:p>
          <a:p>
            <a:pPr marL="11113" indent="0">
              <a:buNone/>
            </a:pPr>
            <a:endParaRPr lang="en-US" sz="3200" dirty="0" smtClean="0">
              <a:latin typeface="Calibri" pitchFamily="34" charset="0"/>
            </a:endParaRPr>
          </a:p>
          <a:p>
            <a:pPr marL="468313" indent="-457200"/>
            <a:endParaRPr lang="en-US" sz="3200" dirty="0" smtClean="0">
              <a:latin typeface="Calibri" pitchFamily="34" charset="0"/>
            </a:endParaRPr>
          </a:p>
          <a:p>
            <a:pPr marL="468313" indent="-457200"/>
            <a:endParaRPr lang="en-US" sz="3200" dirty="0" smtClean="0">
              <a:latin typeface="Calibri"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l="12857" t="16667"/>
          <a:stretch/>
        </p:blipFill>
        <p:spPr>
          <a:xfrm>
            <a:off x="5311347" y="4125419"/>
            <a:ext cx="3809999" cy="2732581"/>
          </a:xfrm>
          <a:prstGeom prst="rect">
            <a:avLst/>
          </a:prstGeom>
        </p:spPr>
      </p:pic>
    </p:spTree>
    <p:extLst>
      <p:ext uri="{BB962C8B-B14F-4D97-AF65-F5344CB8AC3E}">
        <p14:creationId xmlns:p14="http://schemas.microsoft.com/office/powerpoint/2010/main" val="124743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pPr algn="ctr"/>
            <a:r>
              <a:rPr lang="en-US" dirty="0" smtClean="0"/>
              <a:t>Tasks for </a:t>
            </a:r>
            <a:r>
              <a:rPr lang="en-US" b="1" dirty="0" smtClean="0"/>
              <a:t>SAC</a:t>
            </a:r>
            <a:endParaRPr lang="en-US" b="1" dirty="0"/>
          </a:p>
        </p:txBody>
      </p:sp>
      <p:sp>
        <p:nvSpPr>
          <p:cNvPr id="3" name="Content Placeholder 2"/>
          <p:cNvSpPr>
            <a:spLocks noGrp="1"/>
          </p:cNvSpPr>
          <p:nvPr>
            <p:ph idx="1"/>
          </p:nvPr>
        </p:nvSpPr>
        <p:spPr>
          <a:xfrm>
            <a:off x="457200" y="1981200"/>
            <a:ext cx="8229600" cy="4325112"/>
          </a:xfrm>
        </p:spPr>
        <p:txBody>
          <a:bodyPr>
            <a:normAutofit/>
          </a:bodyPr>
          <a:lstStyle/>
          <a:p>
            <a:pPr marL="342900" indent="-342900">
              <a:buAutoNum type="arabicPeriod"/>
            </a:pPr>
            <a:r>
              <a:rPr lang="en-US" dirty="0" smtClean="0">
                <a:latin typeface="Calibri" panose="020F0502020204030204" pitchFamily="34" charset="0"/>
              </a:rPr>
              <a:t>What concentration/frequency/duration of chlorophyll-</a:t>
            </a:r>
            <a:r>
              <a:rPr lang="en-US" i="1" dirty="0" smtClean="0">
                <a:latin typeface="Calibri" panose="020F0502020204030204" pitchFamily="34" charset="0"/>
              </a:rPr>
              <a:t>a</a:t>
            </a:r>
            <a:r>
              <a:rPr lang="en-US" dirty="0" smtClean="0">
                <a:latin typeface="Calibri" panose="020F0502020204030204" pitchFamily="34" charset="0"/>
              </a:rPr>
              <a:t> is </a:t>
            </a:r>
            <a:r>
              <a:rPr lang="en-US" dirty="0">
                <a:latin typeface="Calibri" panose="020F0502020204030204" pitchFamily="34" charset="0"/>
              </a:rPr>
              <a:t>right to protect aquatic life</a:t>
            </a:r>
            <a:r>
              <a:rPr lang="en-US" dirty="0" smtClean="0">
                <a:latin typeface="Calibri" panose="020F0502020204030204" pitchFamily="34" charset="0"/>
              </a:rPr>
              <a:t>? How to express N&amp;P?  </a:t>
            </a:r>
          </a:p>
          <a:p>
            <a:pPr marL="342900" indent="-342900">
              <a:buAutoNum type="arabicPeriod"/>
            </a:pPr>
            <a:r>
              <a:rPr lang="en-US" dirty="0" smtClean="0">
                <a:latin typeface="Calibri" panose="020F0502020204030204" pitchFamily="34" charset="0"/>
              </a:rPr>
              <a:t>Is </a:t>
            </a:r>
            <a:r>
              <a:rPr lang="en-US" dirty="0">
                <a:latin typeface="Calibri" panose="020F0502020204030204" pitchFamily="34" charset="0"/>
              </a:rPr>
              <a:t>chlorophyll-</a:t>
            </a:r>
            <a:r>
              <a:rPr lang="en-US" i="1" dirty="0">
                <a:latin typeface="Calibri" panose="020F0502020204030204" pitchFamily="34" charset="0"/>
              </a:rPr>
              <a:t>a</a:t>
            </a:r>
            <a:r>
              <a:rPr lang="en-US" dirty="0">
                <a:latin typeface="Calibri" panose="020F0502020204030204" pitchFamily="34" charset="0"/>
              </a:rPr>
              <a:t> standard </a:t>
            </a:r>
            <a:r>
              <a:rPr lang="en-US" dirty="0" smtClean="0">
                <a:latin typeface="Calibri" panose="020F0502020204030204" pitchFamily="34" charset="0"/>
              </a:rPr>
              <a:t>enough as a response indicator? Are other response indicators appropriate?</a:t>
            </a:r>
            <a:endParaRPr lang="en-US" dirty="0">
              <a:latin typeface="Calibri" panose="020F0502020204030204" pitchFamily="34" charset="0"/>
            </a:endParaRPr>
          </a:p>
          <a:p>
            <a:pPr marL="342900" indent="-342900">
              <a:buAutoNum type="arabicPeriod"/>
            </a:pPr>
            <a:r>
              <a:rPr lang="en-US" dirty="0">
                <a:latin typeface="Calibri" panose="020F0502020204030204" pitchFamily="34" charset="0"/>
              </a:rPr>
              <a:t>Is resulting criteria translatable to other lakes?</a:t>
            </a:r>
          </a:p>
          <a:p>
            <a:endParaRPr lang="en-US" dirty="0"/>
          </a:p>
        </p:txBody>
      </p:sp>
    </p:spTree>
    <p:extLst>
      <p:ext uri="{BB962C8B-B14F-4D97-AF65-F5344CB8AC3E}">
        <p14:creationId xmlns:p14="http://schemas.microsoft.com/office/powerpoint/2010/main" val="2815596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524000"/>
            <a:ext cx="7848600" cy="3657600"/>
          </a:xfrm>
        </p:spPr>
        <p:txBody>
          <a:bodyPr>
            <a:normAutofit fontScale="47500" lnSpcReduction="20000"/>
          </a:bodyPr>
          <a:lstStyle/>
          <a:p>
            <a:pPr marL="109537" indent="0" algn="ctr">
              <a:buNone/>
            </a:pPr>
            <a:r>
              <a:rPr lang="en-US" sz="4800" dirty="0" smtClean="0">
                <a:latin typeface="Calibri" pitchFamily="34" charset="0"/>
              </a:rPr>
              <a:t>Contact Information</a:t>
            </a:r>
          </a:p>
          <a:p>
            <a:pPr marL="109537" indent="0" algn="ctr">
              <a:buNone/>
            </a:pPr>
            <a:endParaRPr lang="en-US" sz="3200" dirty="0" smtClean="0">
              <a:latin typeface="Calibri" pitchFamily="34" charset="0"/>
            </a:endParaRPr>
          </a:p>
          <a:p>
            <a:pPr marL="109537" indent="0" algn="ctr">
              <a:buNone/>
            </a:pPr>
            <a:r>
              <a:rPr lang="en-US" sz="3200" dirty="0" smtClean="0">
                <a:latin typeface="Calibri" pitchFamily="34" charset="0"/>
              </a:rPr>
              <a:t>Pam Behm</a:t>
            </a:r>
          </a:p>
          <a:p>
            <a:pPr marL="109537" indent="0" algn="ctr">
              <a:buNone/>
            </a:pPr>
            <a:r>
              <a:rPr lang="en-US" sz="3200" dirty="0" smtClean="0">
                <a:latin typeface="Calibri" pitchFamily="34" charset="0"/>
              </a:rPr>
              <a:t>919-807-6419</a:t>
            </a:r>
          </a:p>
          <a:p>
            <a:pPr marL="109537" indent="0" algn="ctr">
              <a:buNone/>
            </a:pPr>
            <a:r>
              <a:rPr lang="en-US" sz="3200" dirty="0" smtClean="0">
                <a:solidFill>
                  <a:srgbClr val="0000CC"/>
                </a:solidFill>
                <a:latin typeface="Calibri" pitchFamily="34" charset="0"/>
              </a:rPr>
              <a:t>Pamela.behm@ncdenr.gov</a:t>
            </a:r>
          </a:p>
          <a:p>
            <a:pPr marL="109537" indent="0" algn="ctr">
              <a:buNone/>
            </a:pPr>
            <a:endParaRPr lang="en-US" sz="3200" dirty="0">
              <a:latin typeface="Calibri" pitchFamily="34" charset="0"/>
            </a:endParaRPr>
          </a:p>
          <a:p>
            <a:pPr marL="109537" indent="0" algn="ctr">
              <a:buNone/>
            </a:pPr>
            <a:r>
              <a:rPr lang="en-US" sz="3200" dirty="0" smtClean="0">
                <a:latin typeface="Calibri" pitchFamily="34" charset="0"/>
              </a:rPr>
              <a:t>High Rock Lake Information:</a:t>
            </a:r>
          </a:p>
          <a:p>
            <a:pPr marL="109537" indent="0" algn="ctr">
              <a:buNone/>
            </a:pPr>
            <a:r>
              <a:rPr lang="en-US" sz="3200" dirty="0">
                <a:solidFill>
                  <a:srgbClr val="0000CC"/>
                </a:solidFill>
                <a:latin typeface="Calibri" pitchFamily="34" charset="0"/>
              </a:rPr>
              <a:t>http://portal.ncdenr.org/web/wq/high-rock-lake</a:t>
            </a:r>
            <a:endParaRPr lang="en-US" sz="3200" dirty="0" smtClean="0">
              <a:latin typeface="Calibri" pitchFamily="34" charset="0"/>
            </a:endParaRPr>
          </a:p>
          <a:p>
            <a:pPr marL="109537" indent="0" algn="ctr">
              <a:buNone/>
            </a:pPr>
            <a:endParaRPr lang="en-US" sz="3200" dirty="0" smtClean="0">
              <a:latin typeface="Calibri" pitchFamily="34" charset="0"/>
            </a:endParaRPr>
          </a:p>
          <a:p>
            <a:pPr marL="109537" indent="0" algn="ctr">
              <a:buNone/>
            </a:pPr>
            <a:endParaRPr lang="en-US" sz="3200" dirty="0" smtClean="0">
              <a:latin typeface="Calibri" pitchFamily="34" charset="0"/>
            </a:endParaRPr>
          </a:p>
        </p:txBody>
      </p:sp>
    </p:spTree>
    <p:extLst>
      <p:ext uri="{BB962C8B-B14F-4D97-AF65-F5344CB8AC3E}">
        <p14:creationId xmlns:p14="http://schemas.microsoft.com/office/powerpoint/2010/main" val="2143661636"/>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rdan Lake CPF055C 050523 c"/>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1000" y="914400"/>
            <a:ext cx="8458200" cy="5943600"/>
          </a:xfrm>
        </p:spPr>
        <p:txBody>
          <a:bodyPr>
            <a:normAutofit fontScale="70000" lnSpcReduction="20000"/>
          </a:bodyPr>
          <a:lstStyle/>
          <a:p>
            <a:pPr algn="l">
              <a:spcBef>
                <a:spcPts val="0"/>
              </a:spcBef>
            </a:pPr>
            <a:r>
              <a:rPr lang="en-US" b="1" dirty="0" smtClean="0">
                <a:solidFill>
                  <a:srgbClr val="FFFF00"/>
                </a:solidFill>
              </a:rPr>
              <a:t>Factors – current, projected:</a:t>
            </a:r>
          </a:p>
          <a:p>
            <a:pPr marL="457200" indent="-457200" algn="l">
              <a:spcBef>
                <a:spcPts val="600"/>
              </a:spcBef>
              <a:buFont typeface="Arial" panose="020B0604020202020204" pitchFamily="34" charset="0"/>
              <a:buChar char="•"/>
            </a:pPr>
            <a:r>
              <a:rPr lang="en-US" sz="2400" dirty="0" smtClean="0">
                <a:solidFill>
                  <a:srgbClr val="FFFF00"/>
                </a:solidFill>
              </a:rPr>
              <a:t>NPSB staff additions – Sept &amp; Dec 2015</a:t>
            </a:r>
          </a:p>
          <a:p>
            <a:pPr marL="914400" lvl="1" indent="-457200" algn="l">
              <a:spcBef>
                <a:spcPts val="0"/>
              </a:spcBef>
              <a:buFont typeface="Courier New" panose="02070309020205020404" pitchFamily="49" charset="0"/>
              <a:buChar char="o"/>
            </a:pPr>
            <a:r>
              <a:rPr lang="en-US" sz="2000" dirty="0" smtClean="0">
                <a:solidFill>
                  <a:srgbClr val="FFFF00"/>
                </a:solidFill>
              </a:rPr>
              <a:t>Earliest desirable stakeholders start-up = Spring 2016. 1</a:t>
            </a:r>
            <a:r>
              <a:rPr lang="en-US" sz="2000" baseline="30000" dirty="0" smtClean="0">
                <a:solidFill>
                  <a:srgbClr val="FFFF00"/>
                </a:solidFill>
              </a:rPr>
              <a:t>+</a:t>
            </a:r>
            <a:r>
              <a:rPr lang="en-US" sz="2000" dirty="0" smtClean="0">
                <a:solidFill>
                  <a:srgbClr val="FFFF00"/>
                </a:solidFill>
              </a:rPr>
              <a:t>-year process</a:t>
            </a:r>
          </a:p>
          <a:p>
            <a:pPr marL="457200" indent="-457200" algn="l">
              <a:spcBef>
                <a:spcPts val="1200"/>
              </a:spcBef>
              <a:buFont typeface="Arial" panose="020B0604020202020204" pitchFamily="34" charset="0"/>
              <a:buChar char="•"/>
            </a:pPr>
            <a:r>
              <a:rPr lang="en-US" sz="2400" dirty="0" smtClean="0">
                <a:solidFill>
                  <a:srgbClr val="FFFF00"/>
                </a:solidFill>
              </a:rPr>
              <a:t>SAC NNC rec’s - Summer 2016</a:t>
            </a:r>
          </a:p>
          <a:p>
            <a:pPr marL="914400" lvl="1" indent="-457200" algn="l">
              <a:spcBef>
                <a:spcPts val="0"/>
              </a:spcBef>
              <a:buFont typeface="Courier New" panose="02070309020205020404" pitchFamily="49" charset="0"/>
              <a:buChar char="o"/>
            </a:pPr>
            <a:r>
              <a:rPr lang="en-US" sz="2000" dirty="0" smtClean="0">
                <a:solidFill>
                  <a:srgbClr val="FFFF00"/>
                </a:solidFill>
              </a:rPr>
              <a:t>DWR sets NNC, develops translator to N, P needs – ?</a:t>
            </a:r>
          </a:p>
          <a:p>
            <a:pPr marL="457200" indent="-457200" algn="l">
              <a:spcBef>
                <a:spcPts val="1200"/>
              </a:spcBef>
              <a:buFont typeface="Arial" panose="020B0604020202020204" pitchFamily="34" charset="0"/>
              <a:buChar char="•"/>
            </a:pPr>
            <a:r>
              <a:rPr lang="en-US" sz="2400" dirty="0" smtClean="0">
                <a:solidFill>
                  <a:srgbClr val="FFFF00"/>
                </a:solidFill>
              </a:rPr>
              <a:t>Wild card – H97 Section 14.5.(e):</a:t>
            </a:r>
          </a:p>
          <a:p>
            <a:pPr marL="914400" lvl="1" indent="-457200" algn="l">
              <a:spcBef>
                <a:spcPts val="0"/>
              </a:spcBef>
              <a:buFont typeface="Courier New" panose="02070309020205020404" pitchFamily="49" charset="0"/>
              <a:buChar char="o"/>
            </a:pPr>
            <a:r>
              <a:rPr lang="en-US" sz="2100" dirty="0" smtClean="0">
                <a:solidFill>
                  <a:srgbClr val="FFFF00"/>
                </a:solidFill>
              </a:rPr>
              <a:t>The Department and Commission shall consider and include in situ strategies as described in subsection (a) of this section, in their development, review, and modifications of </a:t>
            </a:r>
            <a:r>
              <a:rPr lang="en-US" sz="2100" dirty="0" err="1" smtClean="0">
                <a:solidFill>
                  <a:srgbClr val="FFFF00"/>
                </a:solidFill>
              </a:rPr>
              <a:t>basinwide</a:t>
            </a:r>
            <a:r>
              <a:rPr lang="en-US" sz="2100" dirty="0" smtClean="0">
                <a:solidFill>
                  <a:srgbClr val="FFFF00"/>
                </a:solidFill>
              </a:rPr>
              <a:t> water quality management plans or related water quality mitigation modeling</a:t>
            </a:r>
          </a:p>
          <a:p>
            <a:pPr lvl="1" algn="l">
              <a:spcBef>
                <a:spcPts val="0"/>
              </a:spcBef>
            </a:pPr>
            <a:endParaRPr lang="en-US" dirty="0"/>
          </a:p>
          <a:p>
            <a:pPr marL="0" lvl="1" algn="l">
              <a:spcBef>
                <a:spcPts val="0"/>
              </a:spcBef>
            </a:pPr>
            <a:r>
              <a:rPr lang="en-US" sz="3200" b="1" dirty="0" smtClean="0">
                <a:solidFill>
                  <a:srgbClr val="FFFF00"/>
                </a:solidFill>
              </a:rPr>
              <a:t>Open Questions for HRL:</a:t>
            </a:r>
          </a:p>
          <a:p>
            <a:pPr lvl="1" indent="-457200" algn="l">
              <a:spcBef>
                <a:spcPts val="600"/>
              </a:spcBef>
              <a:buFont typeface="Arial" panose="020B0604020202020204" pitchFamily="34" charset="0"/>
              <a:buChar char="•"/>
            </a:pPr>
            <a:r>
              <a:rPr lang="en-US" sz="2600" dirty="0" smtClean="0">
                <a:solidFill>
                  <a:srgbClr val="FFFF00"/>
                </a:solidFill>
              </a:rPr>
              <a:t>Role of CIC re. stakeholders</a:t>
            </a:r>
          </a:p>
          <a:p>
            <a:pPr lvl="1" indent="-457200" algn="l">
              <a:spcBef>
                <a:spcPts val="600"/>
              </a:spcBef>
              <a:buFont typeface="Arial" panose="020B0604020202020204" pitchFamily="34" charset="0"/>
              <a:buChar char="•"/>
            </a:pPr>
            <a:r>
              <a:rPr lang="en-US" sz="2600" dirty="0" smtClean="0">
                <a:solidFill>
                  <a:srgbClr val="FFFF00"/>
                </a:solidFill>
              </a:rPr>
              <a:t>DENR HRL management interests post-2015 legislature</a:t>
            </a:r>
          </a:p>
          <a:p>
            <a:pPr lvl="1" indent="-457200" algn="l">
              <a:spcBef>
                <a:spcPts val="0"/>
              </a:spcBef>
              <a:buFont typeface="Arial" panose="020B0604020202020204" pitchFamily="34" charset="0"/>
              <a:buChar char="•"/>
            </a:pPr>
            <a:endParaRPr lang="en-US" sz="3200" dirty="0" smtClean="0">
              <a:solidFill>
                <a:srgbClr val="FFFF00"/>
              </a:solidFill>
            </a:endParaRPr>
          </a:p>
          <a:p>
            <a:pPr marL="0" lvl="1" algn="l">
              <a:spcBef>
                <a:spcPts val="0"/>
              </a:spcBef>
            </a:pPr>
            <a:r>
              <a:rPr lang="en-US" sz="3200" b="1" dirty="0" smtClean="0">
                <a:solidFill>
                  <a:srgbClr val="FFFF00"/>
                </a:solidFill>
              </a:rPr>
              <a:t>Scenarios to Consider:</a:t>
            </a:r>
            <a:endParaRPr lang="en-US" sz="3200" b="1" dirty="0">
              <a:solidFill>
                <a:srgbClr val="FFFF00"/>
              </a:solidFill>
            </a:endParaRPr>
          </a:p>
          <a:p>
            <a:pPr lvl="1" indent="-457200" algn="l">
              <a:spcBef>
                <a:spcPts val="600"/>
              </a:spcBef>
              <a:buFont typeface="Arial" panose="020B0604020202020204" pitchFamily="34" charset="0"/>
              <a:buChar char="•"/>
            </a:pPr>
            <a:r>
              <a:rPr lang="en-US" sz="2400" dirty="0" smtClean="0">
                <a:solidFill>
                  <a:srgbClr val="FFFF00"/>
                </a:solidFill>
              </a:rPr>
              <a:t>Engage CIC </a:t>
            </a:r>
            <a:r>
              <a:rPr lang="en-US" sz="2400" dirty="0" err="1" smtClean="0">
                <a:solidFill>
                  <a:srgbClr val="FFFF00"/>
                </a:solidFill>
              </a:rPr>
              <a:t>a.s.a</a:t>
            </a:r>
            <a:r>
              <a:rPr lang="en-US" sz="2400" dirty="0" smtClean="0">
                <a:solidFill>
                  <a:srgbClr val="FFFF00"/>
                </a:solidFill>
              </a:rPr>
              <a:t>. Fall 2015 – implications of current lake model N, P findings</a:t>
            </a:r>
          </a:p>
          <a:p>
            <a:pPr lvl="1" indent="-457200" algn="l">
              <a:spcBef>
                <a:spcPts val="600"/>
              </a:spcBef>
              <a:buFont typeface="Arial" panose="020B0604020202020204" pitchFamily="34" charset="0"/>
              <a:buChar char="•"/>
            </a:pPr>
            <a:r>
              <a:rPr lang="en-US" sz="2400" dirty="0" smtClean="0">
                <a:solidFill>
                  <a:srgbClr val="FFFF00"/>
                </a:solidFill>
              </a:rPr>
              <a:t>No H97 – joint CIC/stakeholders Summer 2016, adapt plan to revised NNC prior to formal rulemaking</a:t>
            </a:r>
          </a:p>
          <a:p>
            <a:pPr lvl="1" indent="-457200" algn="l">
              <a:spcBef>
                <a:spcPts val="1200"/>
              </a:spcBef>
              <a:buFont typeface="Arial" panose="020B0604020202020204" pitchFamily="34" charset="0"/>
              <a:buChar char="•"/>
            </a:pPr>
            <a:r>
              <a:rPr lang="en-US" sz="2400" dirty="0" smtClean="0">
                <a:solidFill>
                  <a:srgbClr val="FFFF00"/>
                </a:solidFill>
              </a:rPr>
              <a:t>H97 – Dept. direction &amp;/or extend timeframes to evaluate implications of bill, potentially of Jordan results</a:t>
            </a:r>
            <a:endParaRPr lang="en-US" sz="2400" dirty="0"/>
          </a:p>
        </p:txBody>
      </p:sp>
      <p:sp>
        <p:nvSpPr>
          <p:cNvPr id="5" name="Title 1"/>
          <p:cNvSpPr>
            <a:spLocks noGrp="1"/>
          </p:cNvSpPr>
          <p:nvPr>
            <p:ph type="ctrTitle"/>
          </p:nvPr>
        </p:nvSpPr>
        <p:spPr>
          <a:xfrm>
            <a:off x="342900" y="152400"/>
            <a:ext cx="8458200" cy="762000"/>
          </a:xfrm>
        </p:spPr>
        <p:txBody>
          <a:bodyPr>
            <a:normAutofit fontScale="90000"/>
          </a:bodyPr>
          <a:lstStyle/>
          <a:p>
            <a:r>
              <a:rPr lang="en-US" sz="4000" b="1" dirty="0" smtClean="0">
                <a:solidFill>
                  <a:srgbClr val="0000FF"/>
                </a:solidFill>
              </a:rPr>
              <a:t>HRL Rulemaking Stakeholder Process?</a:t>
            </a:r>
            <a:endParaRPr lang="en-US" sz="4000" b="1" dirty="0">
              <a:solidFill>
                <a:srgbClr val="0000FF"/>
              </a:solidFill>
            </a:endParaRPr>
          </a:p>
        </p:txBody>
      </p:sp>
    </p:spTree>
    <p:extLst>
      <p:ext uri="{BB962C8B-B14F-4D97-AF65-F5344CB8AC3E}">
        <p14:creationId xmlns:p14="http://schemas.microsoft.com/office/powerpoint/2010/main" val="34563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2900"/>
            <a:ext cx="8042276" cy="1101632"/>
          </a:xfrm>
        </p:spPr>
        <p:txBody>
          <a:bodyPr/>
          <a:lstStyle/>
          <a:p>
            <a:r>
              <a:rPr lang="en-US" sz="4400" b="1" dirty="0" smtClean="0"/>
              <a:t>Important NCDP Points</a:t>
            </a:r>
            <a:endParaRPr lang="en-US" sz="4400" b="1" dirty="0"/>
          </a:p>
        </p:txBody>
      </p:sp>
      <p:sp>
        <p:nvSpPr>
          <p:cNvPr id="3" name="Content Placeholder 2"/>
          <p:cNvSpPr>
            <a:spLocks noGrp="1"/>
          </p:cNvSpPr>
          <p:nvPr>
            <p:ph idx="1"/>
          </p:nvPr>
        </p:nvSpPr>
        <p:spPr>
          <a:xfrm>
            <a:off x="549275" y="1893227"/>
            <a:ext cx="8042276" cy="3858343"/>
          </a:xfrm>
        </p:spPr>
        <p:txBody>
          <a:bodyPr>
            <a:normAutofit/>
          </a:bodyPr>
          <a:lstStyle/>
          <a:p>
            <a:r>
              <a:rPr lang="en-US" sz="3600" dirty="0" smtClean="0"/>
              <a:t>Not a contract</a:t>
            </a:r>
          </a:p>
          <a:p>
            <a:r>
              <a:rPr lang="en-US" sz="3600" dirty="0" smtClean="0"/>
              <a:t>Not a MOA</a:t>
            </a:r>
          </a:p>
          <a:p>
            <a:r>
              <a:rPr lang="en-US" sz="3600" dirty="0" smtClean="0"/>
              <a:t>Contains “anticipated deadlines”</a:t>
            </a:r>
          </a:p>
          <a:p>
            <a:r>
              <a:rPr lang="en-US" sz="3600" dirty="0" smtClean="0"/>
              <a:t>Select milestones are in EPA 106 </a:t>
            </a:r>
            <a:r>
              <a:rPr lang="en-US" sz="3600" dirty="0" err="1" smtClean="0"/>
              <a:t>workplans</a:t>
            </a:r>
            <a:endParaRPr lang="en-US" sz="3600" dirty="0" smtClean="0"/>
          </a:p>
          <a:p>
            <a:endParaRPr lang="en-US" sz="3600" dirty="0"/>
          </a:p>
        </p:txBody>
      </p:sp>
    </p:spTree>
    <p:extLst>
      <p:ext uri="{BB962C8B-B14F-4D97-AF65-F5344CB8AC3E}">
        <p14:creationId xmlns:p14="http://schemas.microsoft.com/office/powerpoint/2010/main" val="235745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9400"/>
            <a:ext cx="8042276" cy="898432"/>
          </a:xfrm>
        </p:spPr>
        <p:txBody>
          <a:bodyPr/>
          <a:lstStyle/>
          <a:p>
            <a:r>
              <a:rPr lang="en-US" sz="4400" b="1" dirty="0" smtClean="0"/>
              <a:t>North Carolina’s  NCDP</a:t>
            </a:r>
            <a:endParaRPr lang="en-US" sz="4400" b="1" dirty="0"/>
          </a:p>
        </p:txBody>
      </p:sp>
      <p:sp>
        <p:nvSpPr>
          <p:cNvPr id="3" name="Content Placeholder 2"/>
          <p:cNvSpPr>
            <a:spLocks noGrp="1"/>
          </p:cNvSpPr>
          <p:nvPr>
            <p:ph idx="1"/>
          </p:nvPr>
        </p:nvSpPr>
        <p:spPr>
          <a:xfrm>
            <a:off x="212723" y="1328452"/>
            <a:ext cx="8770200" cy="4653250"/>
          </a:xfrm>
        </p:spPr>
        <p:txBody>
          <a:bodyPr>
            <a:normAutofit/>
          </a:bodyPr>
          <a:lstStyle/>
          <a:p>
            <a:pPr marL="0" indent="0">
              <a:buNone/>
            </a:pPr>
            <a:r>
              <a:rPr lang="en-US" dirty="0" smtClean="0"/>
              <a:t> 1. Establish Scientific Advisory Council and Criteria Implementation Committee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42757034"/>
              </p:ext>
            </p:extLst>
          </p:nvPr>
        </p:nvGraphicFramePr>
        <p:xfrm>
          <a:off x="212723" y="2419986"/>
          <a:ext cx="8770200" cy="3705062"/>
        </p:xfrm>
        <a:graphic>
          <a:graphicData uri="http://schemas.openxmlformats.org/drawingml/2006/table">
            <a:tbl>
              <a:tblPr firstRow="1" bandRow="1">
                <a:tableStyleId>{5C22544A-7EE6-4342-B048-85BDC9FD1C3A}</a:tableStyleId>
              </a:tblPr>
              <a:tblGrid>
                <a:gridCol w="4385100"/>
                <a:gridCol w="4385100"/>
              </a:tblGrid>
              <a:tr h="756338">
                <a:tc>
                  <a:txBody>
                    <a:bodyPr/>
                    <a:lstStyle/>
                    <a:p>
                      <a:r>
                        <a:rPr lang="en-US" sz="2400" dirty="0" smtClean="0"/>
                        <a:t>Specific</a:t>
                      </a:r>
                      <a:r>
                        <a:rPr lang="en-US" sz="2400" baseline="0" dirty="0" smtClean="0"/>
                        <a:t> Water Body</a:t>
                      </a:r>
                      <a:endParaRPr lang="en-US" sz="2400" dirty="0"/>
                    </a:p>
                  </a:txBody>
                  <a:tcPr/>
                </a:tc>
                <a:tc>
                  <a:txBody>
                    <a:bodyPr/>
                    <a:lstStyle/>
                    <a:p>
                      <a:r>
                        <a:rPr lang="en-US" sz="2400" dirty="0" smtClean="0"/>
                        <a:t>Water Body Type</a:t>
                      </a:r>
                      <a:endParaRPr lang="en-US" sz="2400" dirty="0"/>
                    </a:p>
                  </a:txBody>
                  <a:tcPr/>
                </a:tc>
              </a:tr>
              <a:tr h="856081">
                <a:tc>
                  <a:txBody>
                    <a:bodyPr/>
                    <a:lstStyle/>
                    <a:p>
                      <a:r>
                        <a:rPr lang="en-US" sz="2400" dirty="0" smtClean="0"/>
                        <a:t>  2.  High Rock Lake </a:t>
                      </a:r>
                    </a:p>
                    <a:p>
                      <a:r>
                        <a:rPr lang="en-US" sz="2400" dirty="0" smtClean="0"/>
                        <a:t>           </a:t>
                      </a:r>
                      <a:r>
                        <a:rPr lang="en-US" sz="2400" b="1" dirty="0" smtClean="0">
                          <a:solidFill>
                            <a:srgbClr val="FF0000"/>
                          </a:solidFill>
                        </a:rPr>
                        <a:t>2018</a:t>
                      </a:r>
                      <a:endParaRPr lang="en-US" sz="2400" dirty="0"/>
                    </a:p>
                  </a:txBody>
                  <a:tcPr/>
                </a:tc>
                <a:tc>
                  <a:txBody>
                    <a:bodyPr/>
                    <a:lstStyle/>
                    <a:p>
                      <a:r>
                        <a:rPr lang="en-US" sz="2400" dirty="0" smtClean="0"/>
                        <a:t>   5. Reservoirs</a:t>
                      </a:r>
                      <a:r>
                        <a:rPr lang="en-US" sz="2400" baseline="0" dirty="0" smtClean="0"/>
                        <a:t> and Lakes</a:t>
                      </a:r>
                    </a:p>
                    <a:p>
                      <a:r>
                        <a:rPr lang="en-US" sz="2400" b="1" baseline="0" dirty="0" smtClean="0">
                          <a:solidFill>
                            <a:srgbClr val="FF0000"/>
                          </a:solidFill>
                        </a:rPr>
                        <a:t>           2024</a:t>
                      </a:r>
                      <a:endParaRPr lang="en-US" sz="2400" b="1" dirty="0">
                        <a:solidFill>
                          <a:srgbClr val="FF0000"/>
                        </a:solidFill>
                      </a:endParaRPr>
                    </a:p>
                  </a:txBody>
                  <a:tcPr/>
                </a:tc>
              </a:tr>
              <a:tr h="856081">
                <a:tc>
                  <a:txBody>
                    <a:bodyPr/>
                    <a:lstStyle/>
                    <a:p>
                      <a:r>
                        <a:rPr lang="en-US" sz="2400" dirty="0" smtClean="0"/>
                        <a:t>  3.  Albemarle Sound </a:t>
                      </a:r>
                    </a:p>
                    <a:p>
                      <a:r>
                        <a:rPr lang="en-US" sz="2400" dirty="0" smtClean="0"/>
                        <a:t>           </a:t>
                      </a:r>
                      <a:r>
                        <a:rPr lang="en-US" sz="2400" b="1" dirty="0" smtClean="0">
                          <a:solidFill>
                            <a:srgbClr val="FF0000"/>
                          </a:solidFill>
                        </a:rPr>
                        <a:t>2020</a:t>
                      </a:r>
                      <a:endParaRPr lang="en-US" sz="2400" dirty="0"/>
                    </a:p>
                  </a:txBody>
                  <a:tcPr/>
                </a:tc>
                <a:tc>
                  <a:txBody>
                    <a:bodyPr/>
                    <a:lstStyle/>
                    <a:p>
                      <a:r>
                        <a:rPr lang="en-US" sz="2400" dirty="0" smtClean="0"/>
                        <a:t>   6. Estuaries</a:t>
                      </a:r>
                    </a:p>
                    <a:p>
                      <a:r>
                        <a:rPr lang="en-US" sz="2400" dirty="0" smtClean="0"/>
                        <a:t>           </a:t>
                      </a:r>
                      <a:r>
                        <a:rPr lang="en-US" sz="2400" b="1" baseline="0" dirty="0" smtClean="0">
                          <a:solidFill>
                            <a:srgbClr val="FF0000"/>
                          </a:solidFill>
                        </a:rPr>
                        <a:t>2023</a:t>
                      </a:r>
                      <a:endParaRPr lang="en-US" sz="2400" b="1" dirty="0">
                        <a:solidFill>
                          <a:srgbClr val="FF0000"/>
                        </a:solidFill>
                      </a:endParaRPr>
                    </a:p>
                  </a:txBody>
                  <a:tcPr/>
                </a:tc>
              </a:tr>
              <a:tr h="1236562">
                <a:tc>
                  <a:txBody>
                    <a:bodyPr/>
                    <a:lstStyle/>
                    <a:p>
                      <a:r>
                        <a:rPr lang="en-US" sz="2400" dirty="0" smtClean="0"/>
                        <a:t>  4.  Central Cape Fear River</a:t>
                      </a:r>
                      <a:r>
                        <a:rPr lang="en-US" sz="2400" baseline="0" dirty="0" smtClean="0"/>
                        <a:t> </a:t>
                      </a:r>
                    </a:p>
                    <a:p>
                      <a:r>
                        <a:rPr lang="en-US" sz="2400" baseline="0" dirty="0" smtClean="0"/>
                        <a:t>           </a:t>
                      </a:r>
                      <a:r>
                        <a:rPr lang="en-US" sz="2400" b="1" baseline="0" dirty="0" smtClean="0">
                          <a:solidFill>
                            <a:srgbClr val="FF0000"/>
                          </a:solidFill>
                        </a:rPr>
                        <a:t>2021</a:t>
                      </a:r>
                      <a:endParaRPr lang="en-US" sz="2400" dirty="0"/>
                    </a:p>
                  </a:txBody>
                  <a:tcPr/>
                </a:tc>
                <a:tc>
                  <a:txBody>
                    <a:bodyPr/>
                    <a:lstStyle/>
                    <a:p>
                      <a:r>
                        <a:rPr lang="en-US" sz="2400" dirty="0" smtClean="0"/>
                        <a:t>   7. Rivers and Streams</a:t>
                      </a:r>
                    </a:p>
                    <a:p>
                      <a:r>
                        <a:rPr lang="en-US" sz="2400" dirty="0" smtClean="0"/>
                        <a:t>           </a:t>
                      </a:r>
                      <a:r>
                        <a:rPr lang="en-US" sz="2400" b="1" baseline="0" dirty="0" smtClean="0">
                          <a:solidFill>
                            <a:srgbClr val="FF0000"/>
                          </a:solidFill>
                        </a:rPr>
                        <a:t>2025</a:t>
                      </a:r>
                      <a:endParaRPr lang="en-US" sz="2400" b="1" dirty="0">
                        <a:solidFill>
                          <a:srgbClr val="FF0000"/>
                        </a:solidFill>
                      </a:endParaRPr>
                    </a:p>
                  </a:txBody>
                  <a:tcPr/>
                </a:tc>
              </a:tr>
            </a:tbl>
          </a:graphicData>
        </a:graphic>
      </p:graphicFrame>
    </p:spTree>
    <p:extLst>
      <p:ext uri="{BB962C8B-B14F-4D97-AF65-F5344CB8AC3E}">
        <p14:creationId xmlns:p14="http://schemas.microsoft.com/office/powerpoint/2010/main" val="305306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81" y="682235"/>
            <a:ext cx="8042276" cy="829490"/>
          </a:xfrm>
        </p:spPr>
        <p:txBody>
          <a:bodyPr/>
          <a:lstStyle/>
          <a:p>
            <a:r>
              <a:rPr lang="en-US" sz="4400" b="1" dirty="0" smtClean="0"/>
              <a:t>NCDP Team Members</a:t>
            </a:r>
            <a:endParaRPr lang="en-US" sz="4400" b="1" dirty="0"/>
          </a:p>
        </p:txBody>
      </p:sp>
      <p:sp>
        <p:nvSpPr>
          <p:cNvPr id="3" name="Content Placeholder 2"/>
          <p:cNvSpPr>
            <a:spLocks noGrp="1"/>
          </p:cNvSpPr>
          <p:nvPr>
            <p:ph idx="1"/>
          </p:nvPr>
        </p:nvSpPr>
        <p:spPr>
          <a:xfrm>
            <a:off x="705341" y="2026075"/>
            <a:ext cx="7587757" cy="4069925"/>
          </a:xfrm>
        </p:spPr>
        <p:txBody>
          <a:bodyPr>
            <a:noAutofit/>
          </a:bodyPr>
          <a:lstStyle/>
          <a:p>
            <a:pPr>
              <a:spcBef>
                <a:spcPts val="1200"/>
              </a:spcBef>
            </a:pPr>
            <a:r>
              <a:rPr lang="en-US" b="1" dirty="0"/>
              <a:t>Ecosystems</a:t>
            </a:r>
            <a:r>
              <a:rPr lang="en-US" dirty="0"/>
              <a:t>: Carrie Ruhlman, Tammy Hill and Steve Kroeger</a:t>
            </a:r>
          </a:p>
          <a:p>
            <a:pPr lvl="0">
              <a:spcBef>
                <a:spcPts val="1200"/>
              </a:spcBef>
            </a:pPr>
            <a:r>
              <a:rPr lang="en-US" b="1" dirty="0" smtClean="0"/>
              <a:t>Standards</a:t>
            </a:r>
            <a:r>
              <a:rPr lang="en-US" b="1" dirty="0"/>
              <a:t>:</a:t>
            </a:r>
            <a:r>
              <a:rPr lang="en-US" dirty="0"/>
              <a:t> </a:t>
            </a:r>
            <a:r>
              <a:rPr lang="en-US" dirty="0" smtClean="0"/>
              <a:t>Jeff Manning, </a:t>
            </a:r>
            <a:r>
              <a:rPr lang="en-US" dirty="0"/>
              <a:t>Connie </a:t>
            </a:r>
            <a:r>
              <a:rPr lang="en-US" dirty="0" smtClean="0"/>
              <a:t>Brower and Chris Ventaloro</a:t>
            </a:r>
            <a:endParaRPr lang="en-US" dirty="0"/>
          </a:p>
          <a:p>
            <a:pPr lvl="0">
              <a:spcBef>
                <a:spcPts val="1200"/>
              </a:spcBef>
            </a:pPr>
            <a:r>
              <a:rPr lang="en-US" b="1" dirty="0"/>
              <a:t>Modeling:</a:t>
            </a:r>
            <a:r>
              <a:rPr lang="en-US" dirty="0"/>
              <a:t> </a:t>
            </a:r>
            <a:r>
              <a:rPr lang="en-US" dirty="0" smtClean="0"/>
              <a:t>Pam </a:t>
            </a:r>
            <a:r>
              <a:rPr lang="en-US" dirty="0" err="1" smtClean="0"/>
              <a:t>Behm</a:t>
            </a:r>
            <a:endParaRPr lang="en-US" dirty="0"/>
          </a:p>
          <a:p>
            <a:pPr lvl="0">
              <a:spcBef>
                <a:spcPts val="1200"/>
              </a:spcBef>
            </a:pPr>
            <a:r>
              <a:rPr lang="en-US" b="1" dirty="0"/>
              <a:t>NPDES</a:t>
            </a:r>
            <a:r>
              <a:rPr lang="en-US" dirty="0"/>
              <a:t> </a:t>
            </a:r>
            <a:r>
              <a:rPr lang="en-US" b="1" dirty="0"/>
              <a:t>Permitting:</a:t>
            </a:r>
            <a:r>
              <a:rPr lang="en-US" dirty="0"/>
              <a:t> </a:t>
            </a:r>
            <a:r>
              <a:rPr lang="en-US" dirty="0" smtClean="0"/>
              <a:t>Mike Templeton</a:t>
            </a:r>
            <a:endParaRPr lang="en-US" dirty="0"/>
          </a:p>
          <a:p>
            <a:pPr lvl="0">
              <a:spcBef>
                <a:spcPts val="1200"/>
              </a:spcBef>
            </a:pPr>
            <a:r>
              <a:rPr lang="en-US" b="1" dirty="0"/>
              <a:t>Nonpoint Source</a:t>
            </a:r>
            <a:r>
              <a:rPr lang="en-US" dirty="0"/>
              <a:t>: Rich </a:t>
            </a:r>
            <a:r>
              <a:rPr lang="en-US" dirty="0" smtClean="0"/>
              <a:t>Gannon (John </a:t>
            </a:r>
            <a:r>
              <a:rPr lang="en-US" dirty="0" err="1" smtClean="0"/>
              <a:t>Huisman</a:t>
            </a:r>
            <a:r>
              <a:rPr lang="en-US" dirty="0" smtClean="0"/>
              <a:t>)</a:t>
            </a:r>
            <a:endParaRPr lang="en-US" dirty="0"/>
          </a:p>
          <a:p>
            <a:pPr lvl="0">
              <a:spcBef>
                <a:spcPts val="1200"/>
              </a:spcBef>
            </a:pPr>
            <a:r>
              <a:rPr lang="en-US" b="1" dirty="0" smtClean="0"/>
              <a:t>APNEP</a:t>
            </a:r>
            <a:r>
              <a:rPr lang="en-US" dirty="0"/>
              <a:t>: </a:t>
            </a:r>
            <a:r>
              <a:rPr lang="en-US" dirty="0" smtClean="0"/>
              <a:t>Jim Hawhee</a:t>
            </a:r>
            <a:endParaRPr lang="en-US" dirty="0"/>
          </a:p>
          <a:p>
            <a:endParaRPr lang="en-US" sz="2800" dirty="0" smtClean="0"/>
          </a:p>
        </p:txBody>
      </p:sp>
    </p:spTree>
    <p:extLst>
      <p:ext uri="{BB962C8B-B14F-4D97-AF65-F5344CB8AC3E}">
        <p14:creationId xmlns:p14="http://schemas.microsoft.com/office/powerpoint/2010/main" val="2078107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96900"/>
            <a:ext cx="8042276" cy="847632"/>
          </a:xfrm>
        </p:spPr>
        <p:txBody>
          <a:bodyPr/>
          <a:lstStyle/>
          <a:p>
            <a:r>
              <a:rPr lang="en-US" sz="4400" b="1" dirty="0" smtClean="0"/>
              <a:t>Why you were chosen</a:t>
            </a:r>
            <a:endParaRPr lang="en-US" sz="4400" b="1" dirty="0"/>
          </a:p>
        </p:txBody>
      </p:sp>
      <p:sp>
        <p:nvSpPr>
          <p:cNvPr id="3" name="Content Placeholder 2"/>
          <p:cNvSpPr>
            <a:spLocks noGrp="1"/>
          </p:cNvSpPr>
          <p:nvPr>
            <p:ph idx="1"/>
          </p:nvPr>
        </p:nvSpPr>
        <p:spPr>
          <a:xfrm>
            <a:off x="1674690" y="1899139"/>
            <a:ext cx="5964067" cy="3263704"/>
          </a:xfrm>
        </p:spPr>
        <p:txBody>
          <a:bodyPr>
            <a:normAutofit/>
          </a:bodyPr>
          <a:lstStyle/>
          <a:p>
            <a:endParaRPr lang="en-US" dirty="0" smtClean="0"/>
          </a:p>
          <a:p>
            <a:r>
              <a:rPr lang="en-US" sz="2800" dirty="0" smtClean="0"/>
              <a:t>Diverse backgrounds</a:t>
            </a:r>
          </a:p>
          <a:p>
            <a:r>
              <a:rPr lang="en-US" sz="2800" dirty="0" smtClean="0"/>
              <a:t>Broad expertise</a:t>
            </a:r>
          </a:p>
          <a:p>
            <a:r>
              <a:rPr lang="en-US" sz="2800" dirty="0" smtClean="0"/>
              <a:t>Interested in helping</a:t>
            </a:r>
          </a:p>
        </p:txBody>
      </p:sp>
    </p:spTree>
    <p:extLst>
      <p:ext uri="{BB962C8B-B14F-4D97-AF65-F5344CB8AC3E}">
        <p14:creationId xmlns:p14="http://schemas.microsoft.com/office/powerpoint/2010/main" val="91027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55595"/>
            <a:ext cx="8042276" cy="971924"/>
          </a:xfrm>
        </p:spPr>
        <p:txBody>
          <a:bodyPr/>
          <a:lstStyle/>
          <a:p>
            <a:r>
              <a:rPr lang="en-US" sz="4400" b="1" dirty="0" smtClean="0"/>
              <a:t>What the Division Needs from the CIC</a:t>
            </a:r>
            <a:endParaRPr lang="en-US" sz="4400" b="1" dirty="0"/>
          </a:p>
        </p:txBody>
      </p:sp>
      <p:sp>
        <p:nvSpPr>
          <p:cNvPr id="3" name="Content Placeholder 2"/>
          <p:cNvSpPr>
            <a:spLocks noGrp="1"/>
          </p:cNvSpPr>
          <p:nvPr>
            <p:ph idx="1"/>
          </p:nvPr>
        </p:nvSpPr>
        <p:spPr>
          <a:xfrm>
            <a:off x="549275" y="2550585"/>
            <a:ext cx="8042276" cy="2688166"/>
          </a:xfrm>
        </p:spPr>
        <p:txBody>
          <a:bodyPr>
            <a:noAutofit/>
          </a:bodyPr>
          <a:lstStyle/>
          <a:p>
            <a:r>
              <a:rPr lang="en-US" sz="2800" dirty="0" smtClean="0"/>
              <a:t>Advise DWR on the feasibility, implications and implementation of proposed nutrient criteria </a:t>
            </a:r>
          </a:p>
          <a:p>
            <a:r>
              <a:rPr lang="en-US" sz="2800" dirty="0" smtClean="0"/>
              <a:t>Assist in the development of fiscal notes for all criteria going through rule-making</a:t>
            </a:r>
            <a:r>
              <a:rPr lang="en-US" sz="2800" i="1" dirty="0" smtClean="0"/>
              <a:t>.</a:t>
            </a:r>
          </a:p>
        </p:txBody>
      </p:sp>
    </p:spTree>
    <p:extLst>
      <p:ext uri="{BB962C8B-B14F-4D97-AF65-F5344CB8AC3E}">
        <p14:creationId xmlns:p14="http://schemas.microsoft.com/office/powerpoint/2010/main" val="777210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SAC Work Overview</a:t>
            </a:r>
            <a:endParaRPr lang="en-US" b="1" dirty="0"/>
          </a:p>
        </p:txBody>
      </p:sp>
      <p:sp>
        <p:nvSpPr>
          <p:cNvPr id="3" name="Content Placeholder 2"/>
          <p:cNvSpPr>
            <a:spLocks noGrp="1"/>
          </p:cNvSpPr>
          <p:nvPr>
            <p:ph idx="1"/>
          </p:nvPr>
        </p:nvSpPr>
        <p:spPr/>
        <p:txBody>
          <a:bodyPr/>
          <a:lstStyle/>
          <a:p>
            <a:r>
              <a:rPr lang="en-US" dirty="0" smtClean="0"/>
              <a:t>High Rock Lake (2015-2016)</a:t>
            </a:r>
          </a:p>
          <a:p>
            <a:r>
              <a:rPr lang="en-US" dirty="0" smtClean="0"/>
              <a:t>Albemarle (2015-2018)</a:t>
            </a:r>
          </a:p>
          <a:p>
            <a:r>
              <a:rPr lang="en-US" dirty="0" smtClean="0"/>
              <a:t>Central Cape Fear (2016 - ____)</a:t>
            </a:r>
          </a:p>
          <a:p>
            <a:pPr lvl="1"/>
            <a:r>
              <a:rPr lang="en-US" dirty="0" smtClean="0"/>
              <a:t>Rocky River/Haw River</a:t>
            </a:r>
          </a:p>
          <a:p>
            <a:pPr lvl="1"/>
            <a:r>
              <a:rPr lang="en-US" dirty="0" smtClean="0"/>
              <a:t>Middle Cape Fear River</a:t>
            </a:r>
            <a:endParaRPr lang="en-US" dirty="0"/>
          </a:p>
        </p:txBody>
      </p:sp>
    </p:spTree>
    <p:extLst>
      <p:ext uri="{BB962C8B-B14F-4D97-AF65-F5344CB8AC3E}">
        <p14:creationId xmlns:p14="http://schemas.microsoft.com/office/powerpoint/2010/main" val="421982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9484</TotalTime>
  <Words>2487</Words>
  <Application>Microsoft Office PowerPoint</Application>
  <PresentationFormat>On-screen Show (4:3)</PresentationFormat>
  <Paragraphs>339</Paragraphs>
  <Slides>39</Slides>
  <Notes>33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Breeze</vt:lpstr>
      <vt:lpstr>Overview of Today’s Meeting</vt:lpstr>
      <vt:lpstr>PowerPoint Presentation</vt:lpstr>
      <vt:lpstr>PowerPoint Presentation</vt:lpstr>
      <vt:lpstr>Important NCDP Points</vt:lpstr>
      <vt:lpstr>North Carolina’s  NCDP</vt:lpstr>
      <vt:lpstr>NCDP Team Members</vt:lpstr>
      <vt:lpstr>Why you were chosen</vt:lpstr>
      <vt:lpstr>What the Division Needs from the CIC</vt:lpstr>
      <vt:lpstr>SAC Work Overview</vt:lpstr>
      <vt:lpstr>Getting to Nutrient Criteria</vt:lpstr>
      <vt:lpstr>PowerPoint Presentation</vt:lpstr>
      <vt:lpstr>The Goal</vt:lpstr>
      <vt:lpstr>Designated Use &amp; Management Goal(s)</vt:lpstr>
      <vt:lpstr>Evaluate Potential Criteria</vt:lpstr>
      <vt:lpstr>Conceptual Model</vt:lpstr>
      <vt:lpstr>Analysis/Approach</vt:lpstr>
      <vt:lpstr>Develop Estimates for Criteria</vt:lpstr>
      <vt:lpstr>The CIC Considers…</vt:lpstr>
      <vt:lpstr>Criteria Selection &amp; Standards Adoption</vt:lpstr>
      <vt:lpstr>PowerPoint Presentation</vt:lpstr>
      <vt:lpstr>Questions?</vt:lpstr>
      <vt:lpstr>What is Necessary to Create Approvable Nutrient Water Quality Standards? </vt:lpstr>
      <vt:lpstr>An Abbreviated History  of Nutrient Criteria Development in North Carolina</vt:lpstr>
      <vt:lpstr>What are the Goals of the NCDP?</vt:lpstr>
      <vt:lpstr>What is a Water Quality Standard?  </vt:lpstr>
      <vt:lpstr>Four Components of a Water Quality Standard</vt:lpstr>
      <vt:lpstr>Current Designated Uses/ Current Criteria</vt:lpstr>
      <vt:lpstr>What are Water Quality Criteria &amp;  How are they Developed and Applied?</vt:lpstr>
      <vt:lpstr>High Rock Lake: Background and Existing Information  NC Division of Water Resources</vt:lpstr>
      <vt:lpstr>PowerPoint Presentation</vt:lpstr>
      <vt:lpstr>History</vt:lpstr>
      <vt:lpstr>PowerPoint Presentation</vt:lpstr>
      <vt:lpstr>Addressing the Impairment</vt:lpstr>
      <vt:lpstr>Addressing the Impairment  Questions</vt:lpstr>
      <vt:lpstr>High Rock TAC Members</vt:lpstr>
      <vt:lpstr>PowerPoint Presentation</vt:lpstr>
      <vt:lpstr>Tasks for SAC</vt:lpstr>
      <vt:lpstr>PowerPoint Presentation</vt:lpstr>
      <vt:lpstr>HRL Rulemaking Stakeholder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Steve Kroeger?</dc:title>
  <dc:creator>Steven Kroeger</dc:creator>
  <cp:lastModifiedBy>Tammy_Hill</cp:lastModifiedBy>
  <cp:revision>250</cp:revision>
  <cp:lastPrinted>2015-08-05T10:09:57Z</cp:lastPrinted>
  <dcterms:created xsi:type="dcterms:W3CDTF">2015-04-10T20:24:45Z</dcterms:created>
  <dcterms:modified xsi:type="dcterms:W3CDTF">2015-08-07T13:19:26Z</dcterms:modified>
</cp:coreProperties>
</file>