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5"/>
  </p:notesMasterIdLst>
  <p:handoutMasterIdLst>
    <p:handoutMasterId r:id="rId36"/>
  </p:handoutMasterIdLst>
  <p:sldIdLst>
    <p:sldId id="337" r:id="rId2"/>
    <p:sldId id="406" r:id="rId3"/>
    <p:sldId id="407" r:id="rId4"/>
    <p:sldId id="297" r:id="rId5"/>
    <p:sldId id="408" r:id="rId6"/>
    <p:sldId id="409" r:id="rId7"/>
    <p:sldId id="410" r:id="rId8"/>
    <p:sldId id="411" r:id="rId9"/>
    <p:sldId id="349" r:id="rId10"/>
    <p:sldId id="338" r:id="rId11"/>
    <p:sldId id="400" r:id="rId12"/>
    <p:sldId id="398" r:id="rId13"/>
    <p:sldId id="399" r:id="rId14"/>
    <p:sldId id="401" r:id="rId15"/>
    <p:sldId id="402" r:id="rId16"/>
    <p:sldId id="353" r:id="rId17"/>
    <p:sldId id="356" r:id="rId18"/>
    <p:sldId id="357" r:id="rId19"/>
    <p:sldId id="358" r:id="rId20"/>
    <p:sldId id="413" r:id="rId21"/>
    <p:sldId id="412" r:id="rId22"/>
    <p:sldId id="414" r:id="rId23"/>
    <p:sldId id="386" r:id="rId24"/>
    <p:sldId id="388" r:id="rId25"/>
    <p:sldId id="392" r:id="rId26"/>
    <p:sldId id="422" r:id="rId27"/>
    <p:sldId id="423" r:id="rId28"/>
    <p:sldId id="359" r:id="rId29"/>
    <p:sldId id="366" r:id="rId30"/>
    <p:sldId id="419" r:id="rId31"/>
    <p:sldId id="420" r:id="rId32"/>
    <p:sldId id="421" r:id="rId33"/>
    <p:sldId id="404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26" autoAdjust="0"/>
    <p:restoredTop sz="80272" autoAdjust="0"/>
  </p:normalViewPr>
  <p:slideViewPr>
    <p:cSldViewPr>
      <p:cViewPr varScale="1">
        <p:scale>
          <a:sx n="36" d="100"/>
          <a:sy n="36" d="100"/>
        </p:scale>
        <p:origin x="10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29F43F5E-1BA4-44AC-901E-58183354D5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76D6F83-DD08-4D40-AE25-36F15FE6125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8" name="Rectangle 4">
            <a:extLst>
              <a:ext uri="{FF2B5EF4-FFF2-40B4-BE49-F238E27FC236}">
                <a16:creationId xmlns:a16="http://schemas.microsoft.com/office/drawing/2014/main" id="{CB8C0B8C-47B9-4872-B0AD-635D6833CEC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9" name="Rectangle 5">
            <a:extLst>
              <a:ext uri="{FF2B5EF4-FFF2-40B4-BE49-F238E27FC236}">
                <a16:creationId xmlns:a16="http://schemas.microsoft.com/office/drawing/2014/main" id="{AA763764-BC53-414B-BDDB-40AFCB8E5C9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0E52D4-29C0-4718-8B4F-4150401DD96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56226A02-F32F-4342-AAA6-CE359B922E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82CF52EE-362A-413D-BEDA-9DA661AB383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2242D14B-870A-46C5-AA7E-DEEB969B3E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7" name="Rectangle 5">
            <a:extLst>
              <a:ext uri="{FF2B5EF4-FFF2-40B4-BE49-F238E27FC236}">
                <a16:creationId xmlns:a16="http://schemas.microsoft.com/office/drawing/2014/main" id="{B13CF98C-542F-4742-936A-688EEB42369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5958" name="Rectangle 6">
            <a:extLst>
              <a:ext uri="{FF2B5EF4-FFF2-40B4-BE49-F238E27FC236}">
                <a16:creationId xmlns:a16="http://schemas.microsoft.com/office/drawing/2014/main" id="{483D0F01-14B2-4AFF-A5BF-93B2E264A55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9" name="Rectangle 7">
            <a:extLst>
              <a:ext uri="{FF2B5EF4-FFF2-40B4-BE49-F238E27FC236}">
                <a16:creationId xmlns:a16="http://schemas.microsoft.com/office/drawing/2014/main" id="{B3E554AA-0554-4C6C-A9E8-EBD27C31FC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CCCAB2-4A8C-43F8-8703-BEDD51D52A3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4F2077A7-7E2E-4D8F-8A3F-DF79CCBDA9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79B68D-3F81-4CAC-9BFE-084266B4B6B4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C4B242CA-09DA-42D9-A2DF-A4C4C8893B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D302BF54-99FC-445A-9D0F-63CD900D5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3914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0D0E35C8-BA02-4C94-9265-257773385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758193-C646-487A-81A0-23050EA9F5CF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0B453DA4-E699-40D4-B909-42959A835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3C641BD9-EE5C-453F-9A7D-6F2295557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altLang="en-US" sz="10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16760C1C-28BE-42F3-A011-E775812617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EB9C6D1-B620-4277-A7F9-73FA6341E101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72A6C769-8342-4FF7-ACAD-8435730A9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54A08A3A-3276-43F2-BB58-F264B90EA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altLang="en-US" sz="10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B5343DAA-C5E0-49E0-8722-0977AADBFC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D374B79-F8E8-4FAB-B398-ABAE7BA6BACF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11435982-642B-48E6-9D66-A3BCAA50D8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C9294BC3-CDB1-4B24-BA90-57C853F50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altLang="en-US" sz="10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92B266C6-8D97-44C0-B8A1-A206B56478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9CDF5CE-DF1A-41DB-AF7C-2B07C4BE88D0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D11AB8C9-8E36-4B76-87E1-4E887E93B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F8F95040-0A10-4191-B767-E4C37747E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altLang="en-US" sz="10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A8B095AF-1F1D-4598-B14B-2527871DB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FA51104-6F59-4310-9D94-877C02358E06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2CC1F4AE-C8B3-42CC-82EF-BA9E201A73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F6912461-7F6F-4903-B699-5C8AB575F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altLang="en-US" sz="10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7B7F09F0-7DB4-43BF-912C-B702A98B90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816D06F-CC4F-4DF9-81CA-C20E030163FF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A3A96CD5-B79F-4423-92D1-4EDD451A7D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D9BF6804-9C7A-4850-9E5E-C90BF42F2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6BCE8236-682C-4FE0-A523-490CA8805D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9E4A535-C6E2-4CE5-94F2-06D4DD10F94B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BA269355-CD13-4336-9DD2-E395FCA80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05EB7114-693B-4440-A435-E2F4B04E5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94A04679-DB81-4A7E-934F-5442D1AE97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5282F19-12AB-48CF-A7B9-9644563A7EEF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D88EED8B-B28A-4661-8975-8C56014ED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BF4EA57A-428C-4DA0-AE81-AE1C78478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90D1A446-B68C-4C7F-A860-6FFFC6FE2A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A5EEBBD-A711-4077-8CB2-03CC76C0E5EE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DD9F436E-024B-4F71-ADBE-4AF3115E82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3F53005B-E188-4D57-B89B-4C5444BB9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973E14-D0EE-4F3E-8B03-121AE896ADF4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32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4F2077A7-7E2E-4D8F-8A3F-DF79CCBDA9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79B68D-3F81-4CAC-9BFE-084266B4B6B4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C4B242CA-09DA-42D9-A2DF-A4C4C8893B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D302BF54-99FC-445A-9D0F-63CD900D5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6877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B6CC7-4BC3-4FC6-A346-39FA3F26540A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293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71949-771A-45A4-A6FD-435ACE610204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sz="10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7FFA5E78-8058-405B-A71D-1693820237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F232394-8F13-42A8-9912-17438300F47C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A6C26405-2ED9-437C-839A-C182B558A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D1BB1CDB-8D41-4693-99CF-B2319DE50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4C7F230E-1C8A-4EFF-AB83-3DB7FE402A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78D311F-6A93-4DFB-A04B-6D1B916892C0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17481B7F-2688-4410-BA3B-29AE38B74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8B6FF585-A382-431E-8720-8C55EF2E6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2B0B6269-A97E-40E4-A8D2-8C38E51F71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F029B36-D9A7-42CF-A828-C143387D1B9E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1CC2763C-D538-49DF-ADAC-311D6565AA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9D75C773-10B1-4817-BF06-5FE74AB52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2B0B6269-A97E-40E4-A8D2-8C38E51F71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F029B36-D9A7-42CF-A828-C143387D1B9E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1CC2763C-D538-49DF-ADAC-311D6565AA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9D75C773-10B1-4817-BF06-5FE74AB52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18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2B0B6269-A97E-40E4-A8D2-8C38E51F71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F029B36-D9A7-42CF-A828-C143387D1B9E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1CC2763C-D538-49DF-ADAC-311D6565AA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9D75C773-10B1-4817-BF06-5FE74AB52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20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2AE15103-50D1-47A5-BA60-4234C8427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D40D82B-19C3-4986-8831-850A40BA1E35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FB87FB74-F36C-4BDD-8F14-AA585DCB90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21E62183-8D07-4C91-B0CA-96A23C695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ABF5AD27-146B-4B82-BD86-4272F07D4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F577A71-72B8-4EAA-87B1-CFC220235D15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B03A96F8-B602-481E-8578-93141C92C1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A67EC208-9FA3-4563-8630-0286C8D80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z="2000" dirty="0">
              <a:solidFill>
                <a:srgbClr val="FFFF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7B10F8AC-5222-4C5D-852B-CEB7B3CEC3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35143-92A1-424D-B62F-2EBEC9ACCB8E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05AC9081-5C1C-49EF-A668-EC9A2B257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5E0E5DD1-2073-4ED3-A7F6-F5F4F3F1AC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766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D69FE02-4595-47A7-BDBE-7E6B9F6E6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891744A-8691-4012-AA9E-FFEA83F71DC9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697AA6F-8269-452C-B79C-F041C364BB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464040AD-2850-4510-9D37-BC96F49C3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94DCE5D3-AA43-4074-A26A-8888E752C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16714-0423-4D92-B1F0-7BD2B47F9D41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2D7F4F81-F38B-4472-B2B7-02A2676F3B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CABA889F-0E04-46BE-B390-9D595BC455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7044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1F61A04B-864E-42A5-B33F-C98F3F2A23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3EAF-E4DE-490F-B13D-5F2C26688CE4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76047850-AE33-47DD-84A1-7BA69528AF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D81394E0-54ED-46BB-9957-2EC104D63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z="20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4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D69FE02-4595-47A7-BDBE-7E6B9F6E6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1744A-8691-4012-AA9E-FFEA83F71DC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697AA6F-8269-452C-B79C-F041C364BB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464040AD-2850-4510-9D37-BC96F49C3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00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D69FE02-4595-47A7-BDBE-7E6B9F6E6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1744A-8691-4012-AA9E-FFEA83F71DC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697AA6F-8269-452C-B79C-F041C364BB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464040AD-2850-4510-9D37-BC96F49C3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4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B16C9A52-D9EB-4081-A48D-1BA6A6CD6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E441054-80DB-499E-91EB-5134E94C1274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74840928-E5B4-47C4-8D28-B81D141CC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321AA113-4037-4FED-AF5B-C9A48C382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06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B16C9A52-D9EB-4081-A48D-1BA6A6CD6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E441054-80DB-499E-91EB-5134E94C1274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74840928-E5B4-47C4-8D28-B81D141CC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321AA113-4037-4FED-AF5B-C9A48C382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7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B16C9A52-D9EB-4081-A48D-1BA6A6CD6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E441054-80DB-499E-91EB-5134E94C1274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74840928-E5B4-47C4-8D28-B81D141CC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321AA113-4037-4FED-AF5B-C9A48C382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2F47CBA2-D5AC-4ABD-90C9-AB843C7A53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FC48E91-D719-46A6-B34D-615707C44E8E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64DFE0ED-52EE-4A85-A1D7-B1DD27F9E8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E6758CE-6DFC-4541-A0F6-3F6AD0CFE7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altLang="en-US" sz="10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48C1630-0D6F-42C2-BC7F-40F62DAAAB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55BCD9D6-D00C-4B5E-8417-83816F36B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31E17AB9-3335-4482-9B73-1BF5C34DB1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id="{BCCEADB9-0540-4BA9-87F4-A5A40FAD6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D1BD50AF-81A5-4A2D-8993-936C7806B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0845B268-273A-4B00-A37F-EB1D763E3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952AB0C0-3F03-4731-BE4E-860B08AFF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561EB01E-5D63-4145-8594-E3947E301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E5D467D4-4D6D-4082-82A7-6A1DDB87F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5353F46B-6BEC-4B6A-BC5B-F21F2209B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2EC92397-80E9-4E6A-817E-6252B7487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71981C96-6131-4F1A-B1D9-B4F0A1F974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3063C956-640D-4343-BC2D-A334E20E4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9A5F3F0C-3DDA-4C93-9CA7-8C0C878C1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8" name="Rectangle 16">
                <a:extLst>
                  <a:ext uri="{FF2B5EF4-FFF2-40B4-BE49-F238E27FC236}">
                    <a16:creationId xmlns:a16="http://schemas.microsoft.com/office/drawing/2014/main" id="{3A72B3A0-723A-4F78-812B-752BF7DA5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9" name="Rectangle 17">
                <a:extLst>
                  <a:ext uri="{FF2B5EF4-FFF2-40B4-BE49-F238E27FC236}">
                    <a16:creationId xmlns:a16="http://schemas.microsoft.com/office/drawing/2014/main" id="{D73B5805-7EE3-4E0E-AAA3-B04FF97B1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0" name="Rectangle 18">
                <a:extLst>
                  <a:ext uri="{FF2B5EF4-FFF2-40B4-BE49-F238E27FC236}">
                    <a16:creationId xmlns:a16="http://schemas.microsoft.com/office/drawing/2014/main" id="{26488586-9EAA-4A62-8914-4A8A3F7D5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:a16="http://schemas.microsoft.com/office/drawing/2014/main" id="{62657C08-18FD-402B-B5B4-050A1C944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2" name="Rectangle 20">
                <a:extLst>
                  <a:ext uri="{FF2B5EF4-FFF2-40B4-BE49-F238E27FC236}">
                    <a16:creationId xmlns:a16="http://schemas.microsoft.com/office/drawing/2014/main" id="{15556C4B-2C0E-4155-81EB-29C65616C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id="{1E962872-6DB8-4578-8684-202285D90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4" name="Rectangle 22">
                <a:extLst>
                  <a:ext uri="{FF2B5EF4-FFF2-40B4-BE49-F238E27FC236}">
                    <a16:creationId xmlns:a16="http://schemas.microsoft.com/office/drawing/2014/main" id="{15DC39C2-B0C2-40DB-BCA9-809A8B222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5" name="Rectangle 23">
                <a:extLst>
                  <a:ext uri="{FF2B5EF4-FFF2-40B4-BE49-F238E27FC236}">
                    <a16:creationId xmlns:a16="http://schemas.microsoft.com/office/drawing/2014/main" id="{12367F6C-FCF9-41B1-A09D-612D5A7C5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85B92171-0259-4618-A251-3E93F4EC7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7" name="Rectangle 25">
                <a:extLst>
                  <a:ext uri="{FF2B5EF4-FFF2-40B4-BE49-F238E27FC236}">
                    <a16:creationId xmlns:a16="http://schemas.microsoft.com/office/drawing/2014/main" id="{9FCAADA1-681D-4656-AC4E-46EA70CCF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8" name="Rectangle 26">
                <a:extLst>
                  <a:ext uri="{FF2B5EF4-FFF2-40B4-BE49-F238E27FC236}">
                    <a16:creationId xmlns:a16="http://schemas.microsoft.com/office/drawing/2014/main" id="{BDE29D98-F6CA-4F89-8088-115B5E955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9" name="Rectangle 27">
                <a:extLst>
                  <a:ext uri="{FF2B5EF4-FFF2-40B4-BE49-F238E27FC236}">
                    <a16:creationId xmlns:a16="http://schemas.microsoft.com/office/drawing/2014/main" id="{0804D091-B1AB-44B4-BCA2-89013B604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0" name="Rectangle 28">
                <a:extLst>
                  <a:ext uri="{FF2B5EF4-FFF2-40B4-BE49-F238E27FC236}">
                    <a16:creationId xmlns:a16="http://schemas.microsoft.com/office/drawing/2014/main" id="{EE9EF7F2-9E64-4B50-A174-DCDBEBD7C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1" name="Rectangle 29">
                <a:extLst>
                  <a:ext uri="{FF2B5EF4-FFF2-40B4-BE49-F238E27FC236}">
                    <a16:creationId xmlns:a16="http://schemas.microsoft.com/office/drawing/2014/main" id="{926144BB-32E8-4F3B-B876-9DA25DA36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2" name="Rectangle 30">
                <a:extLst>
                  <a:ext uri="{FF2B5EF4-FFF2-40B4-BE49-F238E27FC236}">
                    <a16:creationId xmlns:a16="http://schemas.microsoft.com/office/drawing/2014/main" id="{0762EC90-B853-45FA-8F2E-449133FD5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3" name="Rectangle 31">
                <a:extLst>
                  <a:ext uri="{FF2B5EF4-FFF2-40B4-BE49-F238E27FC236}">
                    <a16:creationId xmlns:a16="http://schemas.microsoft.com/office/drawing/2014/main" id="{5F381B68-4337-492E-8B0C-7A7BAEA82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4" name="Rectangle 32">
                <a:extLst>
                  <a:ext uri="{FF2B5EF4-FFF2-40B4-BE49-F238E27FC236}">
                    <a16:creationId xmlns:a16="http://schemas.microsoft.com/office/drawing/2014/main" id="{8527D3D0-7DE0-4F2C-BD52-131AC1E25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5" name="Rectangle 33">
                <a:extLst>
                  <a:ext uri="{FF2B5EF4-FFF2-40B4-BE49-F238E27FC236}">
                    <a16:creationId xmlns:a16="http://schemas.microsoft.com/office/drawing/2014/main" id="{0198BE54-20E9-48E4-A746-4355E9180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</p:grpSp>
      <p:sp>
        <p:nvSpPr>
          <p:cNvPr id="124962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63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FA046D9A-E888-4894-ACEF-230ADDE86A1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>
            <a:extLst>
              <a:ext uri="{FF2B5EF4-FFF2-40B4-BE49-F238E27FC236}">
                <a16:creationId xmlns:a16="http://schemas.microsoft.com/office/drawing/2014/main" id="{051E832E-6F8A-4ACB-B3FD-D7EB640321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>
            <a:extLst>
              <a:ext uri="{FF2B5EF4-FFF2-40B4-BE49-F238E27FC236}">
                <a16:creationId xmlns:a16="http://schemas.microsoft.com/office/drawing/2014/main" id="{8B9D0CD3-CB33-4D74-9819-2B7D565C8F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50D8A0-77CD-46D4-A7CA-DBE39DDDE6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3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50208386-4ABE-4F67-9DC4-7E0A1238DE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964E1C09-8B89-40C2-BF6F-FCDD304A6A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65C7177B-5A97-4A09-AC2D-69BC99205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4D95-5B1C-4756-9D2B-5F1FF0EF7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47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F95C431B-EA0C-43D3-AEB0-F3BC2A9689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C0C7E66B-E44B-4ECF-A97F-1722DA11D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E3F0B982-4217-41FC-9042-9EEE40B2B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F7B67-0A74-49D3-9F84-76EB2FEC5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85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0FEA21D8-1F91-455D-AB6C-68923F5D3D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C53316C2-3F5A-4228-B7E1-DA5BA2E014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5E09880F-7D16-453E-81CB-774E6BCE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8FF04-E24B-4385-B84D-1937CC8298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3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B5B04728-5D43-4A56-969C-468D5EB85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D4FE2B5A-D3EB-4B5E-AC58-BC27B3DFF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E406E476-1E1D-4FEB-B689-05A008551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CCCEA-F280-4F54-B185-DC5203DA00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97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4E21C416-850B-46C0-A77C-6E4D7EF1D3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CF003C0E-6E37-4E73-B65D-208FF20F1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E37A2156-30CD-48E9-8872-32C3BDF353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10C5A-1925-4C1B-A1D7-5E1644B5E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28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>
            <a:extLst>
              <a:ext uri="{FF2B5EF4-FFF2-40B4-BE49-F238E27FC236}">
                <a16:creationId xmlns:a16="http://schemas.microsoft.com/office/drawing/2014/main" id="{550479A1-5154-4327-AD17-98B5577E1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CBF51679-10FB-4891-9A8B-D62BB59BD8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287648A0-8FBF-472D-9801-08C9B8AAC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72FB1-298C-4E67-90E9-8BB2D1D06D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80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>
            <a:extLst>
              <a:ext uri="{FF2B5EF4-FFF2-40B4-BE49-F238E27FC236}">
                <a16:creationId xmlns:a16="http://schemas.microsoft.com/office/drawing/2014/main" id="{F5A23C5A-9651-47B0-8682-BB5D86B447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D961561E-FCA0-4D50-9B5A-389067DFB4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1C30913C-BAFE-45EC-9DD7-344E79991E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22464-8E00-4E13-AF3E-68F80D342F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253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>
            <a:extLst>
              <a:ext uri="{FF2B5EF4-FFF2-40B4-BE49-F238E27FC236}">
                <a16:creationId xmlns:a16="http://schemas.microsoft.com/office/drawing/2014/main" id="{4AB3E73B-B92D-4623-B27D-3F963FF42B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3BB7EECC-0C72-4844-9A4D-DAE0AB6FD0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D0D13586-5B2E-42FC-9D31-7C681D5714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00C5A-84FA-4636-B150-C71A0A8BB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65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1EB0B9CE-C3EA-4E8D-821F-8402D44C20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F14A5858-E664-4461-BDA3-7B245E75AB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910DE8D6-81EE-4DA2-8BB9-A10FBD1A48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1A9BD-33A6-407E-B3E0-8AF174859D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50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93ED807F-1BC0-4B33-B7B8-E0713BF93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3A51B87E-CAFB-4B17-A4DF-075D46C8D8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FF9F1310-AB68-4BAE-9059-3CE4316A89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6155C-BC34-4057-84A4-2134E5E4E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13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52A0DB88-6ACB-4605-AE37-44F58254996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23907" name="Rectangle 3">
              <a:extLst>
                <a:ext uri="{FF2B5EF4-FFF2-40B4-BE49-F238E27FC236}">
                  <a16:creationId xmlns:a16="http://schemas.microsoft.com/office/drawing/2014/main" id="{9A603843-C75F-4086-BE96-FEA2A64F3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3081" name="Group 4">
              <a:extLst>
                <a:ext uri="{FF2B5EF4-FFF2-40B4-BE49-F238E27FC236}">
                  <a16:creationId xmlns:a16="http://schemas.microsoft.com/office/drawing/2014/main" id="{33B416F4-C0E0-4EAD-B64C-444FD926A7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23909" name="Rectangle 5">
                <a:extLst>
                  <a:ext uri="{FF2B5EF4-FFF2-40B4-BE49-F238E27FC236}">
                    <a16:creationId xmlns:a16="http://schemas.microsoft.com/office/drawing/2014/main" id="{96F71237-930A-41AD-9DE0-05735FC52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10" name="Rectangle 6">
                <a:extLst>
                  <a:ext uri="{FF2B5EF4-FFF2-40B4-BE49-F238E27FC236}">
                    <a16:creationId xmlns:a16="http://schemas.microsoft.com/office/drawing/2014/main" id="{4A6E1133-24A3-4084-97A4-337594623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11" name="Rectangle 7">
                <a:extLst>
                  <a:ext uri="{FF2B5EF4-FFF2-40B4-BE49-F238E27FC236}">
                    <a16:creationId xmlns:a16="http://schemas.microsoft.com/office/drawing/2014/main" id="{37A540DD-A5F9-40A5-B75E-DF8F0B704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12" name="Rectangle 8">
                <a:extLst>
                  <a:ext uri="{FF2B5EF4-FFF2-40B4-BE49-F238E27FC236}">
                    <a16:creationId xmlns:a16="http://schemas.microsoft.com/office/drawing/2014/main" id="{398C9CDA-B2CB-460F-A728-6A313E071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13" name="Rectangle 9">
                <a:extLst>
                  <a:ext uri="{FF2B5EF4-FFF2-40B4-BE49-F238E27FC236}">
                    <a16:creationId xmlns:a16="http://schemas.microsoft.com/office/drawing/2014/main" id="{8461F885-7DB3-495D-8EDE-1515C9112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14" name="Rectangle 10">
                <a:extLst>
                  <a:ext uri="{FF2B5EF4-FFF2-40B4-BE49-F238E27FC236}">
                    <a16:creationId xmlns:a16="http://schemas.microsoft.com/office/drawing/2014/main" id="{7B2D9D3A-C84E-47FA-9FE6-C5D83F2B4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15" name="Rectangle 11">
                <a:extLst>
                  <a:ext uri="{FF2B5EF4-FFF2-40B4-BE49-F238E27FC236}">
                    <a16:creationId xmlns:a16="http://schemas.microsoft.com/office/drawing/2014/main" id="{BBDA7E0A-661E-43C1-B3B5-AC358F09F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16" name="Rectangle 12">
                <a:extLst>
                  <a:ext uri="{FF2B5EF4-FFF2-40B4-BE49-F238E27FC236}">
                    <a16:creationId xmlns:a16="http://schemas.microsoft.com/office/drawing/2014/main" id="{D93BC714-2461-44B1-B829-6F79C52D0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17" name="Rectangle 13">
                <a:extLst>
                  <a:ext uri="{FF2B5EF4-FFF2-40B4-BE49-F238E27FC236}">
                    <a16:creationId xmlns:a16="http://schemas.microsoft.com/office/drawing/2014/main" id="{51DFE02B-E6DA-43FA-821F-4FF805A72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18" name="Rectangle 14">
                <a:extLst>
                  <a:ext uri="{FF2B5EF4-FFF2-40B4-BE49-F238E27FC236}">
                    <a16:creationId xmlns:a16="http://schemas.microsoft.com/office/drawing/2014/main" id="{B0D2FF03-250E-4B4C-AD65-B3182FBC0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19" name="Rectangle 15">
                <a:extLst>
                  <a:ext uri="{FF2B5EF4-FFF2-40B4-BE49-F238E27FC236}">
                    <a16:creationId xmlns:a16="http://schemas.microsoft.com/office/drawing/2014/main" id="{6D773155-FF4A-41EC-903A-46E34CE92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20" name="Rectangle 16">
                <a:extLst>
                  <a:ext uri="{FF2B5EF4-FFF2-40B4-BE49-F238E27FC236}">
                    <a16:creationId xmlns:a16="http://schemas.microsoft.com/office/drawing/2014/main" id="{11E2DA7D-2533-4A5A-AC4B-73108EA49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21" name="Rectangle 17">
                <a:extLst>
                  <a:ext uri="{FF2B5EF4-FFF2-40B4-BE49-F238E27FC236}">
                    <a16:creationId xmlns:a16="http://schemas.microsoft.com/office/drawing/2014/main" id="{C46B4C0C-3162-48A4-8B15-70236847C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22" name="Rectangle 18">
                <a:extLst>
                  <a:ext uri="{FF2B5EF4-FFF2-40B4-BE49-F238E27FC236}">
                    <a16:creationId xmlns:a16="http://schemas.microsoft.com/office/drawing/2014/main" id="{014EF81C-3F70-4BB2-B15C-5A02EC97C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23" name="Rectangle 19">
                <a:extLst>
                  <a:ext uri="{FF2B5EF4-FFF2-40B4-BE49-F238E27FC236}">
                    <a16:creationId xmlns:a16="http://schemas.microsoft.com/office/drawing/2014/main" id="{5A92AF7F-DA1D-4A01-83F2-EBF1682FA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24" name="Rectangle 20">
                <a:extLst>
                  <a:ext uri="{FF2B5EF4-FFF2-40B4-BE49-F238E27FC236}">
                    <a16:creationId xmlns:a16="http://schemas.microsoft.com/office/drawing/2014/main" id="{13A56D1D-FA77-4A1A-B20B-6364A8E4C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25" name="Rectangle 21">
                <a:extLst>
                  <a:ext uri="{FF2B5EF4-FFF2-40B4-BE49-F238E27FC236}">
                    <a16:creationId xmlns:a16="http://schemas.microsoft.com/office/drawing/2014/main" id="{0406C96D-C984-41D8-A429-78F752BE5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26" name="Rectangle 22">
                <a:extLst>
                  <a:ext uri="{FF2B5EF4-FFF2-40B4-BE49-F238E27FC236}">
                    <a16:creationId xmlns:a16="http://schemas.microsoft.com/office/drawing/2014/main" id="{381D28E6-9C57-4630-BC9C-5F40619EE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27" name="Rectangle 23">
                <a:extLst>
                  <a:ext uri="{FF2B5EF4-FFF2-40B4-BE49-F238E27FC236}">
                    <a16:creationId xmlns:a16="http://schemas.microsoft.com/office/drawing/2014/main" id="{B5DCDD45-8878-4EC4-82DF-67135FE78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28" name="Rectangle 24">
                <a:extLst>
                  <a:ext uri="{FF2B5EF4-FFF2-40B4-BE49-F238E27FC236}">
                    <a16:creationId xmlns:a16="http://schemas.microsoft.com/office/drawing/2014/main" id="{ADBA7F0F-0AD3-43CE-A2DC-1FC1DA443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29" name="Rectangle 25">
                <a:extLst>
                  <a:ext uri="{FF2B5EF4-FFF2-40B4-BE49-F238E27FC236}">
                    <a16:creationId xmlns:a16="http://schemas.microsoft.com/office/drawing/2014/main" id="{0C658ACF-8773-43E0-9DF6-F3EB9F56C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30" name="Rectangle 26">
                <a:extLst>
                  <a:ext uri="{FF2B5EF4-FFF2-40B4-BE49-F238E27FC236}">
                    <a16:creationId xmlns:a16="http://schemas.microsoft.com/office/drawing/2014/main" id="{AD845B2F-203C-4B59-B7C6-8D51580D4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31" name="Rectangle 27">
                <a:extLst>
                  <a:ext uri="{FF2B5EF4-FFF2-40B4-BE49-F238E27FC236}">
                    <a16:creationId xmlns:a16="http://schemas.microsoft.com/office/drawing/2014/main" id="{8182002B-3474-495A-B280-B8CD2BB73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32" name="Rectangle 28">
                <a:extLst>
                  <a:ext uri="{FF2B5EF4-FFF2-40B4-BE49-F238E27FC236}">
                    <a16:creationId xmlns:a16="http://schemas.microsoft.com/office/drawing/2014/main" id="{582ABE54-1CDA-4831-9E90-1953C341B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33" name="Rectangle 29">
                <a:extLst>
                  <a:ext uri="{FF2B5EF4-FFF2-40B4-BE49-F238E27FC236}">
                    <a16:creationId xmlns:a16="http://schemas.microsoft.com/office/drawing/2014/main" id="{9742132E-AB16-4D33-8D0E-E1FAE1020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34" name="Rectangle 30">
                <a:extLst>
                  <a:ext uri="{FF2B5EF4-FFF2-40B4-BE49-F238E27FC236}">
                    <a16:creationId xmlns:a16="http://schemas.microsoft.com/office/drawing/2014/main" id="{D9252D0D-D806-4663-8322-93AED6A44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35" name="Rectangle 31">
                <a:extLst>
                  <a:ext uri="{FF2B5EF4-FFF2-40B4-BE49-F238E27FC236}">
                    <a16:creationId xmlns:a16="http://schemas.microsoft.com/office/drawing/2014/main" id="{7E39A348-348E-4A8F-B200-49E29273C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36" name="Rectangle 32">
                <a:extLst>
                  <a:ext uri="{FF2B5EF4-FFF2-40B4-BE49-F238E27FC236}">
                    <a16:creationId xmlns:a16="http://schemas.microsoft.com/office/drawing/2014/main" id="{FDAD31E8-7249-4500-AEBD-E759CDFCE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3937" name="Rectangle 33">
                <a:extLst>
                  <a:ext uri="{FF2B5EF4-FFF2-40B4-BE49-F238E27FC236}">
                    <a16:creationId xmlns:a16="http://schemas.microsoft.com/office/drawing/2014/main" id="{DAA18990-7F3B-4C80-98E6-3BED6C67D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</p:grpSp>
      <p:sp>
        <p:nvSpPr>
          <p:cNvPr id="3075" name="Rectangle 34">
            <a:extLst>
              <a:ext uri="{FF2B5EF4-FFF2-40B4-BE49-F238E27FC236}">
                <a16:creationId xmlns:a16="http://schemas.microsoft.com/office/drawing/2014/main" id="{3E7DFCBB-F166-432E-B560-F0F8B73BE6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3939" name="Rectangle 35">
            <a:extLst>
              <a:ext uri="{FF2B5EF4-FFF2-40B4-BE49-F238E27FC236}">
                <a16:creationId xmlns:a16="http://schemas.microsoft.com/office/drawing/2014/main" id="{516DEA63-41FB-45A8-BE24-CB1CB8BB3C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40" name="Rectangle 36">
            <a:extLst>
              <a:ext uri="{FF2B5EF4-FFF2-40B4-BE49-F238E27FC236}">
                <a16:creationId xmlns:a16="http://schemas.microsoft.com/office/drawing/2014/main" id="{2FAF6478-4AC7-4BAB-B366-862A1D0337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41" name="Rectangle 37">
            <a:extLst>
              <a:ext uri="{FF2B5EF4-FFF2-40B4-BE49-F238E27FC236}">
                <a16:creationId xmlns:a16="http://schemas.microsoft.com/office/drawing/2014/main" id="{DD9DEEA6-DE54-428D-935F-E28D9ACFBD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8255FFA-3005-4712-ADDF-F92235FEFAB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23942" name="Rectangle 38">
            <a:extLst>
              <a:ext uri="{FF2B5EF4-FFF2-40B4-BE49-F238E27FC236}">
                <a16:creationId xmlns:a16="http://schemas.microsoft.com/office/drawing/2014/main" id="{1171393D-73D9-49FB-9434-37553B003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zanzaman.com/~slotcar/billboards/Chevron.jpg&amp;imgrefurl=http://www.zanzaman.com/~slotcar/billboards.html&amp;h=773&amp;w=700&amp;sz=36&amp;tbnid=12DfBTbCwA8J:&amp;tbnh=141&amp;tbnw=127&amp;hl=en&amp;start=3&amp;prev=/images?q%3Dchevron%26svnum%3D10%26hl%3Den%26lr%3D%26safe%3Doff%26rls%3DGGLG,GGLG:2005-37,GGLG:en%26sa%3D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zanzaman.com/~slotcar/billboards/Chevron.jpg&amp;imgrefurl=http://www.zanzaman.com/~slotcar/billboards.html&amp;h=773&amp;w=700&amp;sz=36&amp;tbnid=12DfBTbCwA8J:&amp;tbnh=141&amp;tbnw=127&amp;hl=en&amp;start=3&amp;prev=/images?q%3Dchevron%26svnum%3D10%26hl%3Den%26lr%3D%26safe%3Doff%26rls%3DGGLG,GGLG:2005-37,GGLG:en%26sa%3D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hyperlink" Target="http://images.google.com/imgres?imgurl=http://www.expressflags.com/images/Conoco.jpg&amp;imgrefurl=http://www.expressflags.com/site_map.htm&amp;h=160&amp;w=250&amp;sz=16&amp;tbnid=XR9WbM0nvXkJ:&amp;tbnh=67&amp;tbnw=106&amp;hl=en&amp;start=1&amp;prev=/images?q%3Dconoco%26svnum%3D10%26hl%3Den%26lr%3D%26safe%3Doff%26rls%3DGGLG,GGLG:2005-37,GGLG:en%26sa%3DN" TargetMode="Externa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trb.com/news/specials/newsillustrated/blog/OilDrilling2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hyperlink" Target="http://www.mge.com/images/arc_blueflame.jp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hyperlink" Target="http://images.google.com/imgres?imgurl=http://www.dwt.com/practc/energy/bulletins/images/PowerPlant.gif&amp;imgrefurl=http://www.dwt.com/practc/energy/energy.cfm&amp;h=81&amp;w=60&amp;sz=5&amp;tbnid=wpMcIkAXPE8J:&amp;tbnh=71&amp;tbnw=52&amp;hl=en&amp;start=25&amp;prev=/images?q%3Denergy%2Bpolicy%2Bact%2Bof%2B2005%26start%3D20%26svnum%3D10%26hl%3Den%26lr%3D%26sa%3D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www.insiders.com/crystalcoast/wwwads/AtlanticBeachmackerel/ABkingmackereltournyjump.htm" TargetMode="External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GRAPHICS\Logos\Dcmlogo.gif">
            <a:extLst>
              <a:ext uri="{FF2B5EF4-FFF2-40B4-BE49-F238E27FC236}">
                <a16:creationId xmlns:a16="http://schemas.microsoft.com/office/drawing/2014/main" id="{7B8DDD09-A97B-4196-BE75-C2D85C66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"/>
            <a:ext cx="18208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2A201ABB-8092-425B-9308-08B194B81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1000"/>
            <a:ext cx="5105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anose="020B0604030504040204" pitchFamily="34" charset="0"/>
              </a:rPr>
              <a:t>Mike Lopazanski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anose="020B0604030504040204" pitchFamily="34" charset="0"/>
              </a:rPr>
              <a:t>NC </a:t>
            </a:r>
            <a:r>
              <a:rPr lang="en-US" altLang="en-US" sz="2000" b="1" dirty="0" err="1">
                <a:latin typeface="Verdana" panose="020B0604030504040204" pitchFamily="34" charset="0"/>
              </a:rPr>
              <a:t>Dept</a:t>
            </a:r>
            <a:r>
              <a:rPr lang="en-US" altLang="en-US" sz="2000" b="1" dirty="0">
                <a:latin typeface="Verdana" panose="020B0604030504040204" pitchFamily="34" charset="0"/>
              </a:rPr>
              <a:t> of Environmental Quality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anose="020B0604030504040204" pitchFamily="34" charset="0"/>
              </a:rPr>
              <a:t>Division of Coastal Management</a:t>
            </a:r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id="{539E208D-291D-4702-A823-B9A63E863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16" y="3200400"/>
            <a:ext cx="77428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Verdana" panose="020B0604030504040204" pitchFamily="34" charset="0"/>
              </a:rPr>
              <a:t>15A NCAC 7M .0400 Coastal Energy Policies</a:t>
            </a:r>
          </a:p>
          <a:p>
            <a:pPr algn="ctr" eaLnBrk="1" hangingPunct="1"/>
            <a:endParaRPr lang="en-US" altLang="en-US" b="1" dirty="0">
              <a:latin typeface="Verdana" panose="020B0604030504040204" pitchFamily="34" charset="0"/>
            </a:endParaRPr>
          </a:p>
          <a:p>
            <a:pPr algn="ctr" eaLnBrk="1" hangingPunct="1"/>
            <a:r>
              <a:rPr lang="en-US" altLang="en-US" b="1" dirty="0">
                <a:latin typeface="Verdana" panose="020B0604030504040204" pitchFamily="34" charset="0"/>
              </a:rPr>
              <a:t>February 14, 2018</a:t>
            </a:r>
          </a:p>
        </p:txBody>
      </p:sp>
      <p:pic>
        <p:nvPicPr>
          <p:cNvPr id="5" name="Picture 8" descr="C:\Documents and Settings\Mike\My Documents\My Pictures\Offshore Oil Rig.jpg">
            <a:extLst>
              <a:ext uri="{FF2B5EF4-FFF2-40B4-BE49-F238E27FC236}">
                <a16:creationId xmlns:a16="http://schemas.microsoft.com/office/drawing/2014/main" id="{98753A99-08DF-4339-B501-2FD9A289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5039298"/>
            <a:ext cx="2514444" cy="1680459"/>
          </a:xfrm>
          <a:prstGeom prst="rect">
            <a:avLst/>
          </a:prstGeom>
          <a:noFill/>
        </p:spPr>
      </p:pic>
      <p:pic>
        <p:nvPicPr>
          <p:cNvPr id="6" name="Picture 5" descr="http://www.greenpeace.org.uk/MultimediaFiles/Live/Image/6683.jpg">
            <a:extLst>
              <a:ext uri="{FF2B5EF4-FFF2-40B4-BE49-F238E27FC236}">
                <a16:creationId xmlns:a16="http://schemas.microsoft.com/office/drawing/2014/main" id="{1101C153-1C43-4998-98C9-3D94FF05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6061" y="5028490"/>
            <a:ext cx="2940828" cy="1640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8B11993-BA26-4936-B6A0-6A6E82C5AC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45774"/>
            <a:ext cx="6629400" cy="11430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Verdana" panose="020B0604030504040204" pitchFamily="34" charset="0"/>
              </a:rPr>
              <a:t>2010 CAMA Amendments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3F90EE3C-7106-440C-8F87-5BBE9424E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153400" cy="4800600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200" b="1" dirty="0">
                <a:effectLst/>
                <a:latin typeface="Verdana" pitchFamily="34" charset="0"/>
              </a:rPr>
              <a:t>Created new section: 113A-119.2 Review of Offshore Fossil Fuel Facilities</a:t>
            </a:r>
          </a:p>
          <a:p>
            <a:pPr lvl="2" eaLnBrk="1" hangingPunct="1">
              <a:defRPr/>
            </a:pPr>
            <a:endParaRPr lang="en-US" sz="2200" b="1" dirty="0">
              <a:effectLst/>
              <a:latin typeface="Verdana" pitchFamily="34" charset="0"/>
            </a:endParaRP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Additional Definitions – Specifically incorporated 7M .0403 Coastal Fishing Waters, Discharge, Offshore Fossil Fuel Facility and Oil</a:t>
            </a:r>
          </a:p>
          <a:p>
            <a:pPr lvl="2" eaLnBrk="1" hangingPunct="1">
              <a:defRPr/>
            </a:pPr>
            <a:endParaRPr lang="en-US" sz="2200" b="1" dirty="0">
              <a:effectLst/>
              <a:latin typeface="Verdana" pitchFamily="34" charset="0"/>
            </a:endParaRP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Incorporates federal requirements associated with Spill Prevention and Response Plans</a:t>
            </a:r>
            <a:r>
              <a:rPr lang="en-US" sz="2800" dirty="0"/>
              <a:t>	</a:t>
            </a:r>
          </a:p>
          <a:p>
            <a:pPr lvl="2" eaLnBrk="1" hangingPunct="1">
              <a:defRPr/>
            </a:pPr>
            <a:endParaRPr lang="en-US" sz="2800" dirty="0"/>
          </a:p>
        </p:txBody>
      </p:sp>
      <p:pic>
        <p:nvPicPr>
          <p:cNvPr id="4" name="Picture 4" descr="Atlantic_adm_acres (modified).jpg">
            <a:extLst>
              <a:ext uri="{FF2B5EF4-FFF2-40B4-BE49-F238E27FC236}">
                <a16:creationId xmlns:a16="http://schemas.microsoft.com/office/drawing/2014/main" id="{0C4D73F0-527B-411D-9189-1015DAAC8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43400"/>
            <a:ext cx="1676400" cy="216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AC8B0E7-F529-47E8-808F-34CEF0DAA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6629400" cy="11430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Verdana" panose="020B0604030504040204" pitchFamily="34" charset="0"/>
              </a:rPr>
              <a:t>BP Spill Related Amendments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AD41C2C3-2DD2-47D8-9EF5-8AC9802A2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9144000" cy="4800600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>
                <a:effectLst/>
                <a:latin typeface="Verdana" pitchFamily="34" charset="0"/>
              </a:rPr>
              <a:t>CAMA </a:t>
            </a:r>
            <a:r>
              <a:rPr lang="en-US" sz="2200" b="1" dirty="0">
                <a:effectLst/>
                <a:latin typeface="Verdana" pitchFamily="34" charset="0"/>
              </a:rPr>
              <a:t>Amendments</a:t>
            </a: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Federal requirements related to spills</a:t>
            </a:r>
          </a:p>
          <a:p>
            <a:pPr lvl="2" eaLnBrk="1" hangingPunct="1">
              <a:defRPr/>
            </a:pPr>
            <a:endParaRPr lang="en-US" sz="2200" b="1" dirty="0">
              <a:effectLst/>
              <a:latin typeface="Verdana" pitchFamily="34" charset="0"/>
            </a:endParaRP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Assessment of alternatives to an offshore facility that would minimize spills</a:t>
            </a:r>
          </a:p>
          <a:p>
            <a:pPr lvl="2" eaLnBrk="1" hangingPunct="1">
              <a:defRPr/>
            </a:pPr>
            <a:endParaRPr lang="en-US" sz="2200" b="1" dirty="0">
              <a:effectLst/>
              <a:latin typeface="Verdana" pitchFamily="34" charset="0"/>
            </a:endParaRP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Assessment of spills causing a temporary or permanent violation of water quality standards</a:t>
            </a: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en-US" sz="2200" b="1" dirty="0">
              <a:effectLst/>
              <a:latin typeface="Verdana" pitchFamily="34" charset="0"/>
            </a:endParaRP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	</a:t>
            </a:r>
          </a:p>
          <a:p>
            <a:pPr lvl="2" eaLnBrk="1" hangingPunct="1">
              <a:defRPr/>
            </a:pPr>
            <a:endParaRPr lang="en-US" sz="2800" dirty="0"/>
          </a:p>
        </p:txBody>
      </p:sp>
      <p:pic>
        <p:nvPicPr>
          <p:cNvPr id="10244" name="Picture 4" descr="https://c1.staticflickr.com/5/4124/4835555232_c425816de4_b.jpg">
            <a:extLst>
              <a:ext uri="{FF2B5EF4-FFF2-40B4-BE49-F238E27FC236}">
                <a16:creationId xmlns:a16="http://schemas.microsoft.com/office/drawing/2014/main" id="{3F1C6795-8D07-44B7-9726-B3C4F98D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43" y="5181600"/>
            <a:ext cx="2691714" cy="1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45D8370-CB95-4927-8D63-D1DD19A41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66294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chemeClr val="tx1"/>
                </a:solidFill>
                <a:latin typeface="Verdana" panose="020B0604030504040204" pitchFamily="34" charset="0"/>
              </a:rPr>
              <a:t>Oil Pollution and Hazardous Substance Control Act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3A9ED89F-6BF2-4EF0-ABA3-0E9873E01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8458200" cy="4800600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>
                <a:effectLst/>
                <a:latin typeface="Verdana" pitchFamily="34" charset="0"/>
              </a:rPr>
              <a:t>N.C.G.S. 143-215.75 et </a:t>
            </a:r>
            <a:r>
              <a:rPr lang="en-US" sz="2400" b="1" dirty="0" err="1">
                <a:effectLst/>
                <a:latin typeface="Verdana" pitchFamily="34" charset="0"/>
              </a:rPr>
              <a:t>seq</a:t>
            </a:r>
            <a:endParaRPr lang="en-US" sz="2200" b="1" dirty="0">
              <a:effectLst/>
              <a:latin typeface="Verdana" pitchFamily="34" charset="0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US" sz="2200" b="1" dirty="0">
              <a:effectLst/>
              <a:latin typeface="Verdana" pitchFamily="34" charset="0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200" b="1" dirty="0">
                <a:effectLst/>
                <a:latin typeface="Verdana" pitchFamily="34" charset="0"/>
              </a:rPr>
              <a:t>Complements federal Water Pollution Control Act</a:t>
            </a:r>
          </a:p>
          <a:p>
            <a:pPr lvl="2" eaLnBrk="1" hangingPunct="1">
              <a:spcAft>
                <a:spcPts val="600"/>
              </a:spcAft>
              <a:defRPr/>
            </a:pPr>
            <a:r>
              <a:rPr lang="en-US" sz="2200" b="1" dirty="0">
                <a:effectLst/>
                <a:latin typeface="Verdana" pitchFamily="34" charset="0"/>
              </a:rPr>
              <a:t>Establishes liability for petroleum spill</a:t>
            </a:r>
          </a:p>
          <a:p>
            <a:pPr lvl="2" eaLnBrk="1" hangingPunct="1">
              <a:spcAft>
                <a:spcPts val="600"/>
              </a:spcAft>
              <a:defRPr/>
            </a:pPr>
            <a:r>
              <a:rPr lang="en-US" sz="2200" b="1" dirty="0">
                <a:effectLst/>
                <a:latin typeface="Verdana" pitchFamily="34" charset="0"/>
              </a:rPr>
              <a:t>Reporting requirements</a:t>
            </a:r>
          </a:p>
          <a:p>
            <a:pPr lvl="2" eaLnBrk="1" hangingPunct="1">
              <a:spcAft>
                <a:spcPts val="600"/>
              </a:spcAft>
              <a:defRPr/>
            </a:pPr>
            <a:r>
              <a:rPr lang="en-US" sz="2200" b="1" dirty="0">
                <a:effectLst/>
                <a:latin typeface="Verdana" pitchFamily="34" charset="0"/>
              </a:rPr>
              <a:t>Corrective actions</a:t>
            </a:r>
          </a:p>
          <a:p>
            <a:pPr lvl="2" eaLnBrk="1" hangingPunct="1">
              <a:spcAft>
                <a:spcPts val="600"/>
              </a:spcAft>
              <a:defRPr/>
            </a:pPr>
            <a:r>
              <a:rPr lang="en-US" sz="2200" b="1" dirty="0">
                <a:effectLst/>
                <a:latin typeface="Verdana" pitchFamily="34" charset="0"/>
              </a:rPr>
              <a:t>Restitution for cleanup activities</a:t>
            </a:r>
          </a:p>
          <a:p>
            <a:pPr lvl="2" eaLnBrk="1" hangingPunct="1">
              <a:spcAft>
                <a:spcPts val="600"/>
              </a:spcAft>
              <a:defRPr/>
            </a:pPr>
            <a:r>
              <a:rPr lang="en-US" sz="2200" b="1" dirty="0">
                <a:effectLst/>
                <a:latin typeface="Verdana" pitchFamily="34" charset="0"/>
              </a:rPr>
              <a:t>Liability for damages and civil penalties</a:t>
            </a:r>
            <a:r>
              <a:rPr lang="en-US" sz="2800" dirty="0"/>
              <a:t>	</a:t>
            </a:r>
          </a:p>
          <a:p>
            <a:pPr lvl="2" eaLnBrk="1" hangingPunct="1">
              <a:defRPr/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BE86FBA-50C2-4CB1-88AB-DF20F5783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66294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chemeClr val="tx1"/>
                </a:solidFill>
                <a:latin typeface="Verdana" panose="020B0604030504040204" pitchFamily="34" charset="0"/>
              </a:rPr>
              <a:t>Oil Pollution and Hazardous Substance Control Act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0B6D79AF-ADDE-4726-AD0A-AD87AD26D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8153400" cy="4800600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>
                <a:effectLst/>
                <a:latin typeface="Verdana" pitchFamily="34" charset="0"/>
              </a:rPr>
              <a:t>N.C.G.S. 143-215.75 et </a:t>
            </a:r>
            <a:r>
              <a:rPr lang="en-US" sz="2400" b="1" dirty="0" err="1">
                <a:effectLst/>
                <a:latin typeface="Verdana" pitchFamily="34" charset="0"/>
              </a:rPr>
              <a:t>seq</a:t>
            </a:r>
            <a:endParaRPr lang="en-US" sz="2200" b="1" dirty="0">
              <a:effectLst/>
              <a:latin typeface="Verdana" pitchFamily="34" charset="0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US" sz="2200" b="1" dirty="0">
              <a:effectLst/>
              <a:latin typeface="Verdana" pitchFamily="34" charset="0"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200" b="1" dirty="0">
                <a:effectLst/>
                <a:latin typeface="Verdana" pitchFamily="34" charset="0"/>
              </a:rPr>
              <a:t>Amendments</a:t>
            </a: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Dissociates State law from federal liability cap for spill occurring in State Waters</a:t>
            </a: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Expands liability to include exploration activities</a:t>
            </a: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Damages from cleanup (dispersants)</a:t>
            </a: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Expands definition of “Offshore Waters”</a:t>
            </a: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	</a:t>
            </a:r>
          </a:p>
          <a:p>
            <a:pPr lvl="2" eaLnBrk="1" hangingPunct="1">
              <a:defRPr/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93231D1-911F-4331-BEED-4A3987775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chemeClr val="tx1"/>
                </a:solidFill>
                <a:latin typeface="Verdana" panose="020B0604030504040204" pitchFamily="34" charset="0"/>
              </a:rPr>
              <a:t>Federal Requirements for Spill Response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2522EF34-A1A4-48F6-B1AC-80DF4D8217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3886200"/>
          </a:xfrm>
        </p:spPr>
        <p:txBody>
          <a:bodyPr/>
          <a:lstStyle/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Bonds</a:t>
            </a: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Financial Responsibility</a:t>
            </a: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Relief Well</a:t>
            </a: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Suspension of Activities</a:t>
            </a: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Blowout Scenarios</a:t>
            </a:r>
          </a:p>
          <a:p>
            <a:pPr lvl="2" eaLnBrk="1" hangingPunct="1">
              <a:defRPr/>
            </a:pPr>
            <a:r>
              <a:rPr lang="en-US" sz="2200" b="1" dirty="0">
                <a:effectLst/>
                <a:latin typeface="Verdana" pitchFamily="34" charset="0"/>
              </a:rPr>
              <a:t>Spill Response Plan</a:t>
            </a:r>
          </a:p>
          <a:p>
            <a:pPr lvl="3" eaLnBrk="1" hangingPunct="1">
              <a:defRPr/>
            </a:pPr>
            <a:r>
              <a:rPr lang="en-US" sz="2000" b="1" dirty="0">
                <a:effectLst/>
                <a:latin typeface="Verdana" pitchFamily="34" charset="0"/>
              </a:rPr>
              <a:t>Equipment Availability</a:t>
            </a:r>
          </a:p>
          <a:p>
            <a:pPr lvl="3" eaLnBrk="1" hangingPunct="1">
              <a:defRPr/>
            </a:pPr>
            <a:r>
              <a:rPr lang="en-US" sz="2000" b="1" dirty="0">
                <a:effectLst/>
                <a:latin typeface="Verdana" pitchFamily="34" charset="0"/>
              </a:rPr>
              <a:t>Response Organization</a:t>
            </a:r>
          </a:p>
          <a:p>
            <a:pPr lvl="3" eaLnBrk="1" hangingPunct="1">
              <a:defRPr/>
            </a:pPr>
            <a:r>
              <a:rPr lang="en-US" sz="2000" b="1" dirty="0">
                <a:effectLst/>
                <a:latin typeface="Verdana" pitchFamily="34" charset="0"/>
              </a:rPr>
              <a:t>Worst Case Scenario</a:t>
            </a:r>
          </a:p>
          <a:p>
            <a:pPr lvl="3" eaLnBrk="1" hangingPunct="1">
              <a:defRPr/>
            </a:pPr>
            <a:r>
              <a:rPr lang="en-US" sz="2000" b="1" dirty="0">
                <a:effectLst/>
                <a:latin typeface="Verdana" pitchFamily="34" charset="0"/>
              </a:rPr>
              <a:t>Modeling</a:t>
            </a: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en-US" sz="2200" b="1" dirty="0">
              <a:effectLst/>
              <a:latin typeface="Verdana" pitchFamily="34" charset="0"/>
            </a:endParaRP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	</a:t>
            </a:r>
          </a:p>
          <a:p>
            <a:pPr lvl="2" eaLnBrk="1" hangingPunct="1">
              <a:defRPr/>
            </a:pPr>
            <a:endParaRPr lang="en-US" sz="2800" dirty="0"/>
          </a:p>
        </p:txBody>
      </p:sp>
      <p:sp>
        <p:nvSpPr>
          <p:cNvPr id="23556" name="TextBox 3">
            <a:extLst>
              <a:ext uri="{FF2B5EF4-FFF2-40B4-BE49-F238E27FC236}">
                <a16:creationId xmlns:a16="http://schemas.microsoft.com/office/drawing/2014/main" id="{E7BD1FDC-7D1D-4987-960F-0939CF4F4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34000"/>
            <a:ext cx="8153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200" b="1">
                <a:latin typeface="Verdana" panose="020B0604030504040204" pitchFamily="34" charset="0"/>
              </a:rPr>
              <a:t>15A NCAC 7M .0402 &amp; .0403 – provisions for what’s to be included in an impact assessment as well as an assessment of the risk of spills.</a:t>
            </a:r>
          </a:p>
        </p:txBody>
      </p:sp>
      <p:pic>
        <p:nvPicPr>
          <p:cNvPr id="5" name="Picture 4" descr="Gulf_Oil_Spill____05_11_10_yrgIiU7k_022_embedded_prod_affiliate_156.jpg">
            <a:extLst>
              <a:ext uri="{FF2B5EF4-FFF2-40B4-BE49-F238E27FC236}">
                <a16:creationId xmlns:a16="http://schemas.microsoft.com/office/drawing/2014/main" id="{BC942B54-7B44-492A-955A-D337173468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3062" y="1600200"/>
            <a:ext cx="3233738" cy="3200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CFE0A42-71EF-4367-8A47-C9E6750D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chemeClr val="tx1"/>
                </a:solidFill>
                <a:latin typeface="Verdana" panose="020B0604030504040204" pitchFamily="34" charset="0"/>
              </a:rPr>
              <a:t>NC Offshore Energy Study Groups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A7807B49-C7D2-4151-AFD7-572376F2B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430696" y="838200"/>
            <a:ext cx="9296400" cy="3276600"/>
          </a:xfrm>
        </p:spPr>
        <p:txBody>
          <a:bodyPr/>
          <a:lstStyle/>
          <a:p>
            <a:pPr lvl="2" eaLnBrk="1" hangingPunct="1">
              <a:defRPr/>
            </a:pPr>
            <a:r>
              <a:rPr lang="en-US" sz="1800" b="1" dirty="0">
                <a:effectLst/>
                <a:latin typeface="Verdana" pitchFamily="34" charset="0"/>
              </a:rPr>
              <a:t>DCM Ocean Policy Study Committee - 2009</a:t>
            </a:r>
          </a:p>
          <a:p>
            <a:pPr lvl="3" eaLnBrk="1" hangingPunct="1">
              <a:defRPr/>
            </a:pPr>
            <a:r>
              <a:rPr lang="en-US" sz="1600" b="1" dirty="0">
                <a:effectLst/>
                <a:latin typeface="Verdana" pitchFamily="34" charset="0"/>
              </a:rPr>
              <a:t>Wind Energy Rules</a:t>
            </a:r>
          </a:p>
          <a:p>
            <a:pPr lvl="3" eaLnBrk="1" hangingPunct="1">
              <a:defRPr/>
            </a:pPr>
            <a:r>
              <a:rPr lang="en-US" sz="1600" b="1" dirty="0">
                <a:effectLst/>
                <a:latin typeface="Verdana" pitchFamily="34" charset="0"/>
              </a:rPr>
              <a:t>Broadening of Coastal Energy Polices</a:t>
            </a:r>
          </a:p>
          <a:p>
            <a:pPr lvl="3" eaLnBrk="1" hangingPunct="1">
              <a:defRPr/>
            </a:pPr>
            <a:endParaRPr lang="en-US" sz="1600" b="1" dirty="0">
              <a:effectLst/>
              <a:latin typeface="Verdana" pitchFamily="34" charset="0"/>
            </a:endParaRPr>
          </a:p>
          <a:p>
            <a:pPr lvl="2" eaLnBrk="1" hangingPunct="1">
              <a:defRPr/>
            </a:pPr>
            <a:r>
              <a:rPr lang="en-US" sz="1800" b="1" dirty="0">
                <a:effectLst/>
                <a:latin typeface="Verdana" pitchFamily="34" charset="0"/>
              </a:rPr>
              <a:t>EMC Renewable Energy Committee - 2009</a:t>
            </a:r>
          </a:p>
          <a:p>
            <a:pPr lvl="3" eaLnBrk="1" hangingPunct="1">
              <a:defRPr/>
            </a:pPr>
            <a:r>
              <a:rPr lang="en-US" sz="2000" b="1" dirty="0">
                <a:effectLst/>
                <a:latin typeface="Verdana" pitchFamily="34" charset="0"/>
              </a:rPr>
              <a:t> </a:t>
            </a:r>
            <a:r>
              <a:rPr lang="en-US" sz="1600" b="1" dirty="0">
                <a:effectLst/>
                <a:latin typeface="Verdana" pitchFamily="34" charset="0"/>
              </a:rPr>
              <a:t>Wind Permitting Study</a:t>
            </a:r>
          </a:p>
          <a:p>
            <a:pPr lvl="3" eaLnBrk="1" hangingPunct="1">
              <a:defRPr/>
            </a:pPr>
            <a:endParaRPr lang="en-US" sz="1600" b="1" dirty="0">
              <a:effectLst/>
              <a:latin typeface="Verdana" pitchFamily="34" charset="0"/>
            </a:endParaRPr>
          </a:p>
          <a:p>
            <a:pPr lvl="2" eaLnBrk="1" hangingPunct="1">
              <a:defRPr/>
            </a:pPr>
            <a:r>
              <a:rPr lang="en-US" sz="1800" b="1" dirty="0">
                <a:effectLst/>
                <a:latin typeface="Verdana" pitchFamily="34" charset="0"/>
              </a:rPr>
              <a:t>Legislative Research Commission Advisory Subcommittee on Offshore Energy Exploration - 2011</a:t>
            </a:r>
          </a:p>
          <a:p>
            <a:pPr lvl="3" eaLnBrk="1" hangingPunct="1">
              <a:defRPr/>
            </a:pPr>
            <a:r>
              <a:rPr lang="en-US" sz="1600" b="1" dirty="0">
                <a:effectLst/>
                <a:latin typeface="Verdana" pitchFamily="34" charset="0"/>
              </a:rPr>
              <a:t>Further Studies and Analyses</a:t>
            </a:r>
          </a:p>
          <a:p>
            <a:pPr lvl="3" eaLnBrk="1" hangingPunct="1">
              <a:defRPr/>
            </a:pPr>
            <a:r>
              <a:rPr lang="en-US" sz="1600" b="1" dirty="0">
                <a:effectLst/>
                <a:latin typeface="Verdana" pitchFamily="34" charset="0"/>
              </a:rPr>
              <a:t>Coordination with Governor’s Advisory Panel</a:t>
            </a:r>
          </a:p>
          <a:p>
            <a:pPr lvl="3" eaLnBrk="1" hangingPunct="1">
              <a:defRPr/>
            </a:pPr>
            <a:endParaRPr lang="en-US" sz="1600" b="1" dirty="0">
              <a:effectLst/>
              <a:latin typeface="Verdana" pitchFamily="34" charset="0"/>
            </a:endParaRPr>
          </a:p>
          <a:p>
            <a:pPr lvl="2" eaLnBrk="1" hangingPunct="1">
              <a:defRPr/>
            </a:pPr>
            <a:r>
              <a:rPr lang="en-US" sz="1750" b="1" dirty="0">
                <a:effectLst/>
                <a:latin typeface="Verdana" pitchFamily="34" charset="0"/>
              </a:rPr>
              <a:t>Governor’s Scientific Advisory Panel on Offshore Energy - 2011</a:t>
            </a:r>
          </a:p>
          <a:p>
            <a:pPr lvl="3" eaLnBrk="1" hangingPunct="1">
              <a:defRPr/>
            </a:pPr>
            <a:r>
              <a:rPr lang="en-US" sz="1600" b="1" dirty="0">
                <a:effectLst/>
                <a:latin typeface="Verdana" pitchFamily="34" charset="0"/>
              </a:rPr>
              <a:t>High Potential for Offshore Energy</a:t>
            </a:r>
          </a:p>
          <a:p>
            <a:pPr lvl="3" eaLnBrk="1" hangingPunct="1">
              <a:defRPr/>
            </a:pPr>
            <a:r>
              <a:rPr lang="en-US" sz="1600" b="1" dirty="0">
                <a:effectLst/>
                <a:latin typeface="Verdana" pitchFamily="34" charset="0"/>
              </a:rPr>
              <a:t>Further Studies</a:t>
            </a:r>
          </a:p>
          <a:p>
            <a:pPr lvl="3" eaLnBrk="1" hangingPunct="1">
              <a:defRPr/>
            </a:pPr>
            <a:r>
              <a:rPr lang="en-US" sz="1600" b="1" dirty="0">
                <a:effectLst/>
                <a:latin typeface="Verdana" pitchFamily="34" charset="0"/>
              </a:rPr>
              <a:t>Revenue Sharing </a:t>
            </a:r>
          </a:p>
          <a:p>
            <a:pPr lvl="3" eaLnBrk="1" hangingPunct="1">
              <a:defRPr/>
            </a:pPr>
            <a:r>
              <a:rPr lang="en-US" sz="1600" b="1" dirty="0">
                <a:effectLst/>
                <a:latin typeface="Verdana" pitchFamily="34" charset="0"/>
              </a:rPr>
              <a:t>Review of BP Final Report</a:t>
            </a:r>
          </a:p>
          <a:p>
            <a:pPr lvl="3" eaLnBrk="1" hangingPunct="1">
              <a:defRPr/>
            </a:pPr>
            <a:r>
              <a:rPr lang="en-US" sz="1600" b="1" dirty="0">
                <a:effectLst/>
                <a:latin typeface="Verdana" pitchFamily="34" charset="0"/>
              </a:rPr>
              <a:t>Consider NC and National Energy Policy</a:t>
            </a:r>
          </a:p>
          <a:p>
            <a:pPr lvl="3" eaLnBrk="1" hangingPunct="1">
              <a:defRPr/>
            </a:pPr>
            <a:endParaRPr lang="en-US" sz="1600" b="1" dirty="0">
              <a:effectLst/>
              <a:latin typeface="Verdana" pitchFamily="34" charset="0"/>
            </a:endParaRP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en-US" sz="2200" b="1" dirty="0">
              <a:effectLst/>
              <a:latin typeface="Verdana" pitchFamily="34" charset="0"/>
            </a:endParaRP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en-US" sz="2200" b="1" dirty="0">
              <a:effectLst/>
              <a:latin typeface="Verdana" pitchFamily="34" charset="0"/>
            </a:endParaRP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	</a:t>
            </a:r>
          </a:p>
          <a:p>
            <a:pPr lvl="2" eaLnBrk="1" hangingPunct="1">
              <a:defRPr/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>
            <a:extLst>
              <a:ext uri="{FF2B5EF4-FFF2-40B4-BE49-F238E27FC236}">
                <a16:creationId xmlns:a16="http://schemas.microsoft.com/office/drawing/2014/main" id="{8475FC64-168E-4F14-83B5-FBC29ED3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1528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latin typeface="Verdana" panose="020B0604030504040204" pitchFamily="34" charset="0"/>
              </a:rPr>
              <a:t>MOBIL</a:t>
            </a:r>
          </a:p>
        </p:txBody>
      </p:sp>
      <p:sp>
        <p:nvSpPr>
          <p:cNvPr id="29699" name="Text Box 7">
            <a:extLst>
              <a:ext uri="{FF2B5EF4-FFF2-40B4-BE49-F238E27FC236}">
                <a16:creationId xmlns:a16="http://schemas.microsoft.com/office/drawing/2014/main" id="{CE3B3286-7802-4393-9010-606F802D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43000"/>
            <a:ext cx="233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latin typeface="Verdana" panose="020B0604030504040204" pitchFamily="34" charset="0"/>
              </a:rPr>
              <a:t>1988 - Mobil</a:t>
            </a:r>
          </a:p>
        </p:txBody>
      </p:sp>
      <p:sp>
        <p:nvSpPr>
          <p:cNvPr id="29700" name="Text Box 8">
            <a:extLst>
              <a:ext uri="{FF2B5EF4-FFF2-40B4-BE49-F238E27FC236}">
                <a16:creationId xmlns:a16="http://schemas.microsoft.com/office/drawing/2014/main" id="{35AE6EDF-3C09-4C10-AAFE-1FC54489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33600"/>
            <a:ext cx="784541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Proposed to drill in block 467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1990 - found inconsistent due to inadequate info</a:t>
            </a: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Mobil appealed consistency determination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Consistency determination upheld by US DOC</a:t>
            </a: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Mobil sues fed gov’t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Congress passes OBPA in 1990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Mobil initially loses breach of contract suit but then 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  wins on appeal to US Supreme Court in 2000</a:t>
            </a:r>
          </a:p>
          <a:p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As a result of winning, Mobil relinquishes leases</a:t>
            </a:r>
          </a:p>
        </p:txBody>
      </p:sp>
      <p:pic>
        <p:nvPicPr>
          <p:cNvPr id="29701" name="Picture 11" descr="http://www.esoil.pl/i/bok_mobil.jpg">
            <a:extLst>
              <a:ext uri="{FF2B5EF4-FFF2-40B4-BE49-F238E27FC236}">
                <a16:creationId xmlns:a16="http://schemas.microsoft.com/office/drawing/2014/main" id="{FF34AF26-CBA2-436C-A811-60F712915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"/>
            <a:ext cx="23622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88758C9C-42F5-4CA7-8E8B-77532887C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2154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latin typeface="Verdana" panose="020B0604030504040204" pitchFamily="34" charset="0"/>
              </a:rPr>
              <a:t>CHEVRON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70C9EA0E-1A2A-4435-875F-88F45CEA7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43000"/>
            <a:ext cx="2827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latin typeface="Verdana" panose="020B0604030504040204" pitchFamily="34" charset="0"/>
              </a:rPr>
              <a:t>1997 - Chevron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0606EF8A-18B9-40A9-A0A0-ED6DA226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1839913"/>
            <a:ext cx="89154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Sept 1997 - Proposes to drill in block 467 or 510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Plans exploratory well in 2000</a:t>
            </a: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*NC Issued Favorable Consistency Determination - 1982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Plan Of Exploration to be submitted in 1999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State forms OCS Advisory Committee in 1998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 OCS Technical Review Team – 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	Focus on missing info from Mobil proposal</a:t>
            </a:r>
          </a:p>
          <a:p>
            <a:pPr lvl="3"/>
            <a:r>
              <a:rPr lang="en-US" altLang="en-US" sz="2000" b="1" dirty="0">
                <a:latin typeface="Verdana" panose="020B0604030504040204" pitchFamily="34" charset="0"/>
              </a:rPr>
              <a:t>*Socioeconomic impacts</a:t>
            </a:r>
          </a:p>
          <a:p>
            <a:pPr lvl="3"/>
            <a:r>
              <a:rPr lang="en-US" altLang="en-US" sz="2000" b="1" dirty="0">
                <a:latin typeface="Verdana" panose="020B0604030504040204" pitchFamily="34" charset="0"/>
              </a:rPr>
              <a:t>*Economic importance of “The Point” area</a:t>
            </a:r>
          </a:p>
          <a:p>
            <a:pPr lvl="3"/>
            <a:r>
              <a:rPr lang="en-US" altLang="en-US" sz="2000" b="1" dirty="0">
                <a:latin typeface="Verdana" panose="020B0604030504040204" pitchFamily="34" charset="0"/>
              </a:rPr>
              <a:t>*Recreational fishery</a:t>
            </a:r>
          </a:p>
          <a:p>
            <a:pPr lvl="3"/>
            <a:r>
              <a:rPr lang="en-US" altLang="en-US" sz="2000" b="1" dirty="0">
                <a:latin typeface="Verdana" panose="020B0604030504040204" pitchFamily="34" charset="0"/>
              </a:rPr>
              <a:t>*Laval fish impacts</a:t>
            </a:r>
          </a:p>
          <a:p>
            <a:pPr lvl="3"/>
            <a:r>
              <a:rPr lang="en-US" altLang="en-US" sz="2000" b="1" dirty="0">
                <a:latin typeface="Verdana" panose="020B0604030504040204" pitchFamily="34" charset="0"/>
              </a:rPr>
              <a:t>*Hydrocarbon monitoring</a:t>
            </a:r>
          </a:p>
        </p:txBody>
      </p:sp>
      <p:pic>
        <p:nvPicPr>
          <p:cNvPr id="30725" name="Picture 7" descr="http://images.google.com/images?q=tbn:12DfBTbCwA8J:www.zanzaman.com/~slotcar/billboards/Chevron.jpg">
            <a:hlinkClick r:id="rId3"/>
            <a:extLst>
              <a:ext uri="{FF2B5EF4-FFF2-40B4-BE49-F238E27FC236}">
                <a16:creationId xmlns:a16="http://schemas.microsoft.com/office/drawing/2014/main" id="{580C3FF9-C04C-4C37-AFB6-6A9FF6CD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155575"/>
            <a:ext cx="14398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978F189A-12C2-41D3-9C01-AE37E72B3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328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latin typeface="Verdana" panose="020B0604030504040204" pitchFamily="34" charset="0"/>
              </a:rPr>
              <a:t>CHEVRON cont.</a:t>
            </a: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A8EDC11B-2EA5-4875-BC4E-4EABD1CC4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43000"/>
            <a:ext cx="2827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latin typeface="Verdana" panose="020B0604030504040204" pitchFamily="34" charset="0"/>
              </a:rPr>
              <a:t>1997 - Chevron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90C87898-97DC-429F-B9E8-738D74D3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33600"/>
            <a:ext cx="89154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1997 - </a:t>
            </a:r>
            <a:r>
              <a:rPr lang="en-US" altLang="en-US" sz="2000" b="1" dirty="0" err="1">
                <a:latin typeface="Verdana" panose="020B0604030504040204" pitchFamily="34" charset="0"/>
              </a:rPr>
              <a:t>Gov</a:t>
            </a:r>
            <a:r>
              <a:rPr lang="en-US" altLang="en-US" sz="2000" b="1" dirty="0">
                <a:latin typeface="Verdana" panose="020B0604030504040204" pitchFamily="34" charset="0"/>
              </a:rPr>
              <a:t> Hunt enacts CRC 1996 amendments to Coastal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    Energy Policies by Executive Order</a:t>
            </a:r>
          </a:p>
          <a:p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1998 – MMS (BOEM) funds several studies to better define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    the importance of “The Point” area</a:t>
            </a:r>
          </a:p>
          <a:p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1998 – President Clinton withdraws areas not already  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    under annual Congressional moratorium</a:t>
            </a:r>
          </a:p>
          <a:p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1999 – Gas drops below $1 per gallon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Early 2000 – Conoco purchases remaining interest in 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    Manteo Block leases</a:t>
            </a:r>
          </a:p>
          <a:p>
            <a:endParaRPr lang="en-US" altLang="en-US" sz="2000" b="1" dirty="0">
              <a:latin typeface="Verdana" panose="020B0604030504040204" pitchFamily="34" charset="0"/>
            </a:endParaRPr>
          </a:p>
          <a:p>
            <a:endParaRPr lang="en-US" altLang="en-US" sz="2000" b="1" dirty="0">
              <a:latin typeface="Verdana" panose="020B0604030504040204" pitchFamily="34" charset="0"/>
            </a:endParaRPr>
          </a:p>
        </p:txBody>
      </p:sp>
      <p:pic>
        <p:nvPicPr>
          <p:cNvPr id="31749" name="Picture 5" descr="http://images.google.com/images?q=tbn:12DfBTbCwA8J:www.zanzaman.com/~slotcar/billboards/Chevron.jpg">
            <a:hlinkClick r:id="rId3"/>
            <a:extLst>
              <a:ext uri="{FF2B5EF4-FFF2-40B4-BE49-F238E27FC236}">
                <a16:creationId xmlns:a16="http://schemas.microsoft.com/office/drawing/2014/main" id="{C9870D58-5C50-43C0-9D89-FCD29A3E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81000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 descr="http://images.google.com/images?q=tbn:XR9WbM0nvXkJ:www.expressflags.com/images/Conoco.jpg">
            <a:hlinkClick r:id="rId5"/>
            <a:extLst>
              <a:ext uri="{FF2B5EF4-FFF2-40B4-BE49-F238E27FC236}">
                <a16:creationId xmlns:a16="http://schemas.microsoft.com/office/drawing/2014/main" id="{EA51F9A0-04CF-4584-867D-59A519B9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4419600"/>
            <a:ext cx="166846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186F4F79-C117-401E-AABD-3660ACFC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latin typeface="Verdana" panose="020B0604030504040204" pitchFamily="34" charset="0"/>
              </a:rPr>
              <a:t>Moratorium</a:t>
            </a: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94126102-6288-4B40-8FA4-E9270D11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43000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>
                <a:latin typeface="Verdana" panose="020B0604030504040204" pitchFamily="34" charset="0"/>
              </a:rPr>
              <a:t>June 1998 – President Clinton withdraws all unleased area in Atlantic OCS through June 2012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0DAE1296-A039-475A-B61F-E4C228410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33600"/>
            <a:ext cx="89154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April 1999 – Chevron relinquishes all interest in 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    Manteo Unit</a:t>
            </a:r>
          </a:p>
          <a:p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Amerada Hess surrenders lease in Currituck Block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July 2000 – Mobil’s leases terminated</a:t>
            </a:r>
          </a:p>
          <a:p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November 2000 – Conoco relinquishes interest in last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    remaining active blocks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Cites area off NC as too controversial</a:t>
            </a:r>
          </a:p>
          <a:p>
            <a:endParaRPr lang="en-US" altLang="en-US" sz="2000" b="1" dirty="0">
              <a:latin typeface="Verdana" panose="020B0604030504040204" pitchFamily="34" charset="0"/>
            </a:endParaRPr>
          </a:p>
          <a:p>
            <a:endParaRPr lang="en-US" altLang="en-US" sz="20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Rectangle 6">
            <a:extLst>
              <a:ext uri="{FF2B5EF4-FFF2-40B4-BE49-F238E27FC236}">
                <a16:creationId xmlns:a16="http://schemas.microsoft.com/office/drawing/2014/main" id="{C0E3EE83-642B-4EF4-BEA5-5977CCED9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839200" cy="265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n-US" altLang="en-US" b="1" dirty="0">
                <a:latin typeface="Verdana" panose="020B0604030504040204" pitchFamily="34" charset="0"/>
              </a:rPr>
              <a:t>NC Ocean Jurisdiction</a:t>
            </a:r>
          </a:p>
          <a:p>
            <a:pPr marL="1257300" lvl="2" indent="-3429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State boundaries established by fed Submerged Lands Act (1953) &amp; Territorial Sea Proclamation (1988)</a:t>
            </a:r>
          </a:p>
          <a:p>
            <a:pPr marL="1257300" lvl="2" indent="-3429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NC – Mean High Tide to 3 Miles</a:t>
            </a:r>
          </a:p>
          <a:p>
            <a:pPr marL="1257300" lvl="2" indent="-3429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Federal – Territorial Sea (12 mi) EEZ (200 mi)</a:t>
            </a:r>
          </a:p>
        </p:txBody>
      </p:sp>
      <p:pic>
        <p:nvPicPr>
          <p:cNvPr id="10" name="Picture 2" descr="boundaries3">
            <a:extLst>
              <a:ext uri="{FF2B5EF4-FFF2-40B4-BE49-F238E27FC236}">
                <a16:creationId xmlns:a16="http://schemas.microsoft.com/office/drawing/2014/main" id="{B8EBA994-7090-4357-B908-60EF41E2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743200"/>
            <a:ext cx="617516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6AB70DE-9D0E-439A-B1D8-F334A8F44EC2}"/>
              </a:ext>
            </a:extLst>
          </p:cNvPr>
          <p:cNvSpPr/>
          <p:nvPr/>
        </p:nvSpPr>
        <p:spPr bwMode="auto">
          <a:xfrm>
            <a:off x="2971800" y="3886200"/>
            <a:ext cx="762000" cy="533400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577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212725" y="57150"/>
            <a:ext cx="2725738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latin typeface="Verdana" pitchFamily="34" charset="0"/>
              </a:rPr>
              <a:t>Moratoriums</a:t>
            </a: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307975" y="863600"/>
            <a:ext cx="7254875" cy="3444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  <a:cs typeface="Times New Roman" pitchFamily="18" charset="0"/>
              </a:rPr>
              <a:t>  Santa Barbara, CA – January 1969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	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	Union Oil Co Platform Blowout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	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	3 million gallon spill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	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	800 sq. mi. slick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	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	Soiled 35 miles of beaches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	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97639" name="Picture 7" descr="http://www.geog.ucsb.edu/~jeff/sb_69oilspill/sb_2_14_69_hb_nx_203_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1813" y="2863850"/>
            <a:ext cx="3197225" cy="3613150"/>
          </a:xfrm>
          <a:prstGeom prst="rect">
            <a:avLst/>
          </a:prstGeom>
          <a:noFill/>
        </p:spPr>
      </p:pic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365125" y="4213225"/>
            <a:ext cx="5368925" cy="2225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  <a:cs typeface="Times New Roman" pitchFamily="18" charset="0"/>
              </a:rPr>
              <a:t>  Local Ballot Issue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    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    Local zoning ordinances that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    preclude on shore support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    facilities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		</a:t>
            </a:r>
          </a:p>
          <a:p>
            <a:r>
              <a:rPr lang="en-US" sz="2000" b="1" dirty="0">
                <a:latin typeface="Verdana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096465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29540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Verdana" pitchFamily="34" charset="0"/>
              </a:rPr>
              <a:t>Federal Moratoriums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0" y="1485900"/>
            <a:ext cx="6705600" cy="3417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800" b="1" dirty="0">
                <a:latin typeface="Verdana" pitchFamily="34" charset="0"/>
                <a:cs typeface="Arial" pitchFamily="34" charset="0"/>
              </a:rPr>
              <a:t> 1982 Pre-Leasing ban for California waters</a:t>
            </a:r>
          </a:p>
          <a:p>
            <a:pPr>
              <a:buFontTx/>
              <a:buChar char="•"/>
            </a:pPr>
            <a:endParaRPr lang="en-US" sz="1800" b="1" dirty="0">
              <a:latin typeface="Verdana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1800" b="1" dirty="0">
                <a:latin typeface="Verdana" pitchFamily="34" charset="0"/>
                <a:cs typeface="Arial" pitchFamily="34" charset="0"/>
              </a:rPr>
              <a:t> 1983 North Atlantic Pre-Leasing Ban</a:t>
            </a:r>
          </a:p>
          <a:p>
            <a:pPr>
              <a:buFontTx/>
              <a:buChar char="•"/>
            </a:pPr>
            <a:endParaRPr lang="en-US" sz="1800" b="1" dirty="0">
              <a:latin typeface="Verdana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1800" b="1" dirty="0">
                <a:latin typeface="Verdana" pitchFamily="34" charset="0"/>
                <a:cs typeface="Arial" pitchFamily="34" charset="0"/>
              </a:rPr>
              <a:t> 1988 Gulf of Mexico Drilling Ban</a:t>
            </a:r>
          </a:p>
          <a:p>
            <a:pPr>
              <a:buFontTx/>
              <a:buChar char="•"/>
            </a:pPr>
            <a:endParaRPr lang="en-US" sz="1800" b="1" dirty="0">
              <a:latin typeface="Verdana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1800" b="1" dirty="0">
                <a:latin typeface="Verdana" pitchFamily="34" charset="0"/>
                <a:cs typeface="Arial" pitchFamily="34" charset="0"/>
              </a:rPr>
              <a:t>  1990 Presidential Drilling Ban</a:t>
            </a:r>
          </a:p>
          <a:p>
            <a:pPr>
              <a:buFontTx/>
              <a:buChar char="•"/>
            </a:pPr>
            <a:endParaRPr lang="en-US" sz="1800" b="1" dirty="0">
              <a:latin typeface="Verdana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1800" b="1" dirty="0">
                <a:latin typeface="Verdana" pitchFamily="34" charset="0"/>
                <a:cs typeface="Arial" pitchFamily="34" charset="0"/>
              </a:rPr>
              <a:t>  1990 Outer Bank Protection Act</a:t>
            </a:r>
          </a:p>
          <a:p>
            <a:pPr>
              <a:buFontTx/>
              <a:buChar char="•"/>
            </a:pPr>
            <a:endParaRPr lang="en-US" sz="1800" b="1" dirty="0">
              <a:latin typeface="Verdana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1800" b="1" dirty="0">
                <a:latin typeface="Verdana" pitchFamily="34" charset="0"/>
                <a:cs typeface="Arial" pitchFamily="34" charset="0"/>
              </a:rPr>
              <a:t>  1998 Presidential Ban Extend to 2012</a:t>
            </a:r>
          </a:p>
          <a:p>
            <a:endParaRPr lang="en-US" sz="2000" dirty="0">
              <a:latin typeface="Verdana" pitchFamily="34" charset="0"/>
            </a:endParaRP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1714500" y="852488"/>
            <a:ext cx="9144000" cy="0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rIns="0">
            <a:spAutoFit/>
          </a:bodyPr>
          <a:lstStyle/>
          <a:p>
            <a:endParaRPr lang="en-US" dirty="0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1714500" y="852488"/>
            <a:ext cx="9144000" cy="0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rIns="0">
            <a:spAutoFit/>
          </a:bodyPr>
          <a:lstStyle/>
          <a:p>
            <a:endParaRPr lang="en-US" dirty="0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1714500" y="852488"/>
            <a:ext cx="9144000" cy="0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rIns="0">
            <a:spAutoFit/>
          </a:bodyPr>
          <a:lstStyle/>
          <a:p>
            <a:endParaRPr lang="en-US" dirty="0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1714500" y="852488"/>
            <a:ext cx="9144000" cy="0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rIns="0" bIns="133308">
            <a:spAutoFit/>
          </a:bodyPr>
          <a:lstStyle/>
          <a:p>
            <a:endParaRPr lang="en-US" dirty="0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1714500" y="852488"/>
            <a:ext cx="9144000" cy="0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endParaRPr lang="en-US" dirty="0"/>
          </a:p>
        </p:txBody>
      </p:sp>
      <p:pic>
        <p:nvPicPr>
          <p:cNvPr id="111628" name="Picture 12" descr="http://blogs.trb.com/news/specials/newsillustrated/blog/OilDrilling2-thum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7850" y="2566988"/>
            <a:ext cx="3179763" cy="2868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856277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29400" cy="1143000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Verdana" pitchFamily="34" charset="0"/>
              </a:rPr>
              <a:t>Lifting of Moratoriums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0" y="1485900"/>
            <a:ext cx="8134350" cy="329320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800" b="1" dirty="0">
                <a:latin typeface="Verdana" pitchFamily="34" charset="0"/>
                <a:cs typeface="Arial" pitchFamily="34" charset="0"/>
              </a:rPr>
              <a:t> Lifting of Presidential Moratorium</a:t>
            </a:r>
          </a:p>
          <a:p>
            <a:r>
              <a:rPr lang="en-US" sz="1800" b="1" dirty="0">
                <a:latin typeface="Verdana" pitchFamily="34" charset="0"/>
                <a:cs typeface="Arial" pitchFamily="34" charset="0"/>
              </a:rPr>
              <a:t>    July 2007 – Gasoline Prices reach $4.00</a:t>
            </a:r>
          </a:p>
          <a:p>
            <a:r>
              <a:rPr lang="en-US" sz="1800" b="1" dirty="0">
                <a:latin typeface="Verdana" pitchFamily="34" charset="0"/>
                <a:cs typeface="Arial" pitchFamily="34" charset="0"/>
              </a:rPr>
              <a:t>    More calls for increasing domestic production</a:t>
            </a:r>
          </a:p>
          <a:p>
            <a:r>
              <a:rPr lang="en-US" sz="1800" b="1" dirty="0">
                <a:latin typeface="Verdana" pitchFamily="34" charset="0"/>
                <a:cs typeface="Arial" pitchFamily="34" charset="0"/>
              </a:rPr>
              <a:t>    President Bush lifts moratorium in June</a:t>
            </a:r>
          </a:p>
          <a:p>
            <a:r>
              <a:rPr lang="en-US" sz="1800" b="1" dirty="0">
                <a:latin typeface="Verdana" pitchFamily="34" charset="0"/>
                <a:cs typeface="Arial" pitchFamily="34" charset="0"/>
              </a:rPr>
              <a:t>    </a:t>
            </a:r>
            <a:r>
              <a:rPr lang="en-US" sz="1800" b="1" i="1" dirty="0">
                <a:solidFill>
                  <a:srgbClr val="FFFF00"/>
                </a:solidFill>
                <a:latin typeface="Verdana" pitchFamily="34" charset="0"/>
                <a:cs typeface="Arial" pitchFamily="34" charset="0"/>
              </a:rPr>
              <a:t>MMS (BOEM) directed to begin new 5-Year Lease Program</a:t>
            </a:r>
          </a:p>
          <a:p>
            <a:r>
              <a:rPr lang="en-US" sz="1800" b="1" dirty="0">
                <a:latin typeface="Verdana" pitchFamily="34" charset="0"/>
                <a:cs typeface="Arial" pitchFamily="34" charset="0"/>
              </a:rPr>
              <a:t>    </a:t>
            </a:r>
          </a:p>
          <a:p>
            <a:pPr>
              <a:buFontTx/>
              <a:buChar char="•"/>
            </a:pPr>
            <a:r>
              <a:rPr lang="en-US" sz="2000" dirty="0">
                <a:latin typeface="Verdana" pitchFamily="34" charset="0"/>
              </a:rPr>
              <a:t> </a:t>
            </a:r>
            <a:r>
              <a:rPr lang="en-US" sz="2000" b="1" dirty="0">
                <a:latin typeface="Verdana" pitchFamily="34" charset="0"/>
              </a:rPr>
              <a:t>Congressional Moratorium Lapse</a:t>
            </a:r>
          </a:p>
          <a:p>
            <a:r>
              <a:rPr lang="en-US" sz="2000" b="1" dirty="0">
                <a:latin typeface="Verdana" pitchFamily="34" charset="0"/>
              </a:rPr>
              <a:t>     Annual Renewal</a:t>
            </a:r>
          </a:p>
          <a:p>
            <a:r>
              <a:rPr lang="en-US" sz="2000" b="1" dirty="0">
                <a:latin typeface="Verdana" pitchFamily="34" charset="0"/>
              </a:rPr>
              <a:t>     Included in DOI Appropriations Bill</a:t>
            </a:r>
          </a:p>
          <a:p>
            <a:r>
              <a:rPr lang="en-US" sz="2000" b="1" dirty="0">
                <a:latin typeface="Verdana" pitchFamily="34" charset="0"/>
              </a:rPr>
              <a:t>     Legislative Proposals Including Bans</a:t>
            </a:r>
          </a:p>
          <a:p>
            <a:r>
              <a:rPr lang="en-US" sz="2000" b="1" dirty="0">
                <a:latin typeface="Verdana" pitchFamily="34" charset="0"/>
              </a:rPr>
              <a:t>     No Action Taken – Moratorium ended Sept  30, 2008</a:t>
            </a:r>
          </a:p>
        </p:txBody>
      </p:sp>
      <p:pic>
        <p:nvPicPr>
          <p:cNvPr id="100361" name="Picture 9" descr="http://msnbcmedia1.msn.com/i/msnbc/Components/Art/USNEWS/060630/AP_OIL_DRILLIN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52400"/>
            <a:ext cx="2498725" cy="2444750"/>
          </a:xfrm>
          <a:prstGeom prst="rect">
            <a:avLst/>
          </a:prstGeom>
          <a:noFill/>
        </p:spPr>
      </p:pic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1866900" y="5105400"/>
            <a:ext cx="7277100" cy="1250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800" b="1" dirty="0">
                <a:latin typeface="Verdana" pitchFamily="34" charset="0"/>
                <a:cs typeface="Arial" pitchFamily="34" charset="0"/>
              </a:rPr>
              <a:t> Gulf of Mexico Energy Security Act</a:t>
            </a:r>
          </a:p>
          <a:p>
            <a:pPr>
              <a:buFontTx/>
              <a:buChar char="•"/>
            </a:pPr>
            <a:endParaRPr lang="en-US" sz="1800" b="1" dirty="0">
              <a:latin typeface="Verdana" pitchFamily="34" charset="0"/>
              <a:cs typeface="Arial" pitchFamily="34" charset="0"/>
            </a:endParaRPr>
          </a:p>
          <a:p>
            <a:r>
              <a:rPr lang="en-US" sz="2000" b="1" dirty="0">
                <a:latin typeface="Verdana" pitchFamily="34" charset="0"/>
              </a:rPr>
              <a:t>    No leases within 100 miles of FL (eastern Gulf) </a:t>
            </a:r>
          </a:p>
          <a:p>
            <a:r>
              <a:rPr lang="en-US" sz="2000" b="1" dirty="0">
                <a:latin typeface="Verdana" pitchFamily="34" charset="0"/>
              </a:rPr>
              <a:t>    effective until 2022</a:t>
            </a:r>
          </a:p>
        </p:txBody>
      </p:sp>
    </p:spTree>
    <p:extLst>
      <p:ext uri="{BB962C8B-B14F-4D97-AF65-F5344CB8AC3E}">
        <p14:creationId xmlns:p14="http://schemas.microsoft.com/office/powerpoint/2010/main" val="328137295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7" name="Rectangle 9">
            <a:extLst>
              <a:ext uri="{FF2B5EF4-FFF2-40B4-BE49-F238E27FC236}">
                <a16:creationId xmlns:a16="http://schemas.microsoft.com/office/drawing/2014/main" id="{9C0D2818-79A9-49A3-A254-8901BAE08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57200"/>
            <a:ext cx="7772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5-Year Lease Program </a:t>
            </a: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endParaRPr lang="en-US" sz="2600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40963" name="Text Box 10">
            <a:extLst>
              <a:ext uri="{FF2B5EF4-FFF2-40B4-BE49-F238E27FC236}">
                <a16:creationId xmlns:a16="http://schemas.microsoft.com/office/drawing/2014/main" id="{A04F7908-54DF-4052-B636-D5E98CEAD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81100"/>
            <a:ext cx="81343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Consists of a schedule of lease sales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Blocks to be offered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Size and location</a:t>
            </a:r>
          </a:p>
          <a:p>
            <a:pPr eaLnBrk="1" hangingPunct="1"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b="1" dirty="0">
                <a:latin typeface="Verdana" panose="020B0604030504040204" pitchFamily="34" charset="0"/>
              </a:rPr>
              <a:t>Leases</a:t>
            </a:r>
          </a:p>
          <a:p>
            <a:pPr eaLnBrk="1" hangingPunct="1"/>
            <a:r>
              <a:rPr lang="en-US" altLang="en-US" sz="2000" b="1" dirty="0">
                <a:latin typeface="Verdana" panose="020B0604030504040204" pitchFamily="34" charset="0"/>
              </a:rPr>
              <a:t>  - Period of 5 to 10 years</a:t>
            </a:r>
          </a:p>
          <a:p>
            <a:pPr eaLnBrk="1" hangingPunct="1"/>
            <a:r>
              <a:rPr lang="en-US" altLang="en-US" sz="2000" b="1" dirty="0">
                <a:latin typeface="Verdana" panose="020B0604030504040204" pitchFamily="34" charset="0"/>
              </a:rPr>
              <a:t>  - BOEM determines if bids are fair market value</a:t>
            </a:r>
          </a:p>
          <a:p>
            <a:pPr eaLnBrk="1" hangingPunct="1"/>
            <a:r>
              <a:rPr lang="en-US" altLang="en-US" sz="2000" b="1" dirty="0">
                <a:latin typeface="Verdana" panose="020B0604030504040204" pitchFamily="34" charset="0"/>
              </a:rPr>
              <a:t>  - Each lease sale subject to state consistency</a:t>
            </a:r>
          </a:p>
        </p:txBody>
      </p:sp>
      <p:pic>
        <p:nvPicPr>
          <p:cNvPr id="40965" name="Picture 14" descr="http://www.netl.doe.gov/technologies/oil-gas/FutureSupply/MethaneHydrates/projects/DOEProjects/images/GoMChemosites_2.jpg">
            <a:extLst>
              <a:ext uri="{FF2B5EF4-FFF2-40B4-BE49-F238E27FC236}">
                <a16:creationId xmlns:a16="http://schemas.microsoft.com/office/drawing/2014/main" id="{636156B6-8869-4E6D-855E-1D1E8400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094163"/>
            <a:ext cx="35433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s://www.windpowerengineering.com/wp-content/uploads/2017/02/Wind-energy-areas-north-carolina.jpg">
            <a:extLst>
              <a:ext uri="{FF2B5EF4-FFF2-40B4-BE49-F238E27FC236}">
                <a16:creationId xmlns:a16="http://schemas.microsoft.com/office/drawing/2014/main" id="{28DD4D27-A884-46D3-A8FE-DB5EC961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3154679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8">
            <a:extLst>
              <a:ext uri="{FF2B5EF4-FFF2-40B4-BE49-F238E27FC236}">
                <a16:creationId xmlns:a16="http://schemas.microsoft.com/office/drawing/2014/main" id="{47865FE1-3DFA-448C-8940-EB508FEC9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7351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Verdana" panose="020B0604030504040204" pitchFamily="34" charset="0"/>
              </a:rPr>
              <a:t>2007-2012 5-Year Lease Programs </a:t>
            </a:r>
          </a:p>
        </p:txBody>
      </p:sp>
      <p:sp>
        <p:nvSpPr>
          <p:cNvPr id="43011" name="Text Box 12">
            <a:extLst>
              <a:ext uri="{FF2B5EF4-FFF2-40B4-BE49-F238E27FC236}">
                <a16:creationId xmlns:a16="http://schemas.microsoft.com/office/drawing/2014/main" id="{B4E5459B-8E70-4B8E-A0AD-8459E0945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571500"/>
            <a:ext cx="81343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Effective July 1, 2007 – June 30, 2012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Developed under Presidential and Legislative Moratoriums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Did not include banned areas – including NC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NC commented on Program</a:t>
            </a:r>
          </a:p>
          <a:p>
            <a:pPr eaLnBrk="1" hangingPunct="1"/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  - Concerns about fisheries</a:t>
            </a:r>
          </a:p>
          <a:p>
            <a:pPr eaLnBrk="1" hangingPunct="1"/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  - Tourism impacts</a:t>
            </a:r>
          </a:p>
          <a:p>
            <a:pPr eaLnBrk="1" hangingPunct="1"/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  - Supported existing moratorium</a:t>
            </a:r>
          </a:p>
          <a:p>
            <a:pPr eaLnBrk="1" hangingPunct="1"/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 Included Special Interest Sale off 50 miles VA</a:t>
            </a:r>
          </a:p>
          <a:p>
            <a:pPr eaLnBrk="1" hangingPunct="1"/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Verdana" panose="020B0604030504040204" pitchFamily="34" charset="0"/>
                <a:cs typeface="Arial" panose="020B0604020202020204" pitchFamily="34" charset="0"/>
              </a:rPr>
              <a:t>Gov</a:t>
            </a: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Easley objected to inclusion</a:t>
            </a:r>
          </a:p>
          <a:p>
            <a:pPr eaLnBrk="1" hangingPunct="1"/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 - NC would bear direct adverse impact with no benefit</a:t>
            </a:r>
          </a:p>
          <a:p>
            <a:pPr eaLnBrk="1" hangingPunct="1"/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3012" name="Picture 13" descr="P:\KIM\Ocracoke Slideshow\sunset.JPG">
            <a:extLst>
              <a:ext uri="{FF2B5EF4-FFF2-40B4-BE49-F238E27FC236}">
                <a16:creationId xmlns:a16="http://schemas.microsoft.com/office/drawing/2014/main" id="{166A920E-A7D7-4CB6-A5D4-DDD526BB0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r="16936"/>
          <a:stretch>
            <a:fillRect/>
          </a:stretch>
        </p:blipFill>
        <p:spPr bwMode="auto">
          <a:xfrm>
            <a:off x="3657600" y="4798939"/>
            <a:ext cx="18605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C5319BD3-DE4F-41C0-83B5-8223E7B19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7664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latin typeface="Verdana" panose="020B0604030504040204" pitchFamily="34" charset="0"/>
              </a:rPr>
              <a:t>2012-2017 Five Year Lease Program </a:t>
            </a:r>
          </a:p>
        </p:txBody>
      </p:sp>
      <p:sp>
        <p:nvSpPr>
          <p:cNvPr id="46083" name="Text Box 4">
            <a:extLst>
              <a:ext uri="{FF2B5EF4-FFF2-40B4-BE49-F238E27FC236}">
                <a16:creationId xmlns:a16="http://schemas.microsoft.com/office/drawing/2014/main" id="{4E683776-4857-4625-A962-E3FB20107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1050"/>
            <a:ext cx="9144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</a:rPr>
              <a:t>Obama Administration Comprehensive Energy Strategy</a:t>
            </a: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</a:t>
            </a:r>
            <a:r>
              <a:rPr lang="en-US" altLang="en-US" sz="1800" b="1" dirty="0">
                <a:latin typeface="Verdana" panose="020B0604030504040204" pitchFamily="34" charset="0"/>
              </a:rPr>
              <a:t>Expansion of oil &amp; gas development on OCS</a:t>
            </a: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Eastern Gulf of Mexico</a:t>
            </a: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Arctic Ocean</a:t>
            </a: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Mid &amp; South Atlantic 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</a:rPr>
              <a:t>Goals of Strategy</a:t>
            </a: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</a:t>
            </a:r>
            <a:r>
              <a:rPr lang="en-US" altLang="en-US" sz="1800" b="1" dirty="0">
                <a:latin typeface="Verdana" panose="020B0604030504040204" pitchFamily="34" charset="0"/>
              </a:rPr>
              <a:t>“Right ways, right places”</a:t>
            </a: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Order &amp; certainty for industry</a:t>
            </a: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Interests of taxpayers</a:t>
            </a: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Protection of fisheries/tourism</a:t>
            </a: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Science &amp; new technology</a:t>
            </a:r>
          </a:p>
          <a:p>
            <a:pPr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endParaRPr lang="en-US" altLang="en-US" sz="2000" b="1" dirty="0">
              <a:latin typeface="Verdana" panose="020B0604030504040204" pitchFamily="34" charset="0"/>
            </a:endParaRPr>
          </a:p>
        </p:txBody>
      </p:sp>
      <p:pic>
        <p:nvPicPr>
          <p:cNvPr id="46084" name="Picture 8" descr="Lower48_2 (new strategy March 2010).jpg">
            <a:extLst>
              <a:ext uri="{FF2B5EF4-FFF2-40B4-BE49-F238E27FC236}">
                <a16:creationId xmlns:a16="http://schemas.microsoft.com/office/drawing/2014/main" id="{7DBBAE43-EEDF-44A8-9E45-483C72DFD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76800"/>
            <a:ext cx="2628719" cy="186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D4DDA0-1D56-486F-AE9B-1F3EC14B135A}"/>
              </a:ext>
            </a:extLst>
          </p:cNvPr>
          <p:cNvSpPr/>
          <p:nvPr/>
        </p:nvSpPr>
        <p:spPr>
          <a:xfrm>
            <a:off x="0" y="43968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NC admin </a:t>
            </a:r>
            <a:r>
              <a:rPr lang="en-US" altLang="en-US" sz="1800" b="1" dirty="0" err="1">
                <a:latin typeface="Verdana" panose="020B0604030504040204" pitchFamily="34" charset="0"/>
              </a:rPr>
              <a:t>bndy</a:t>
            </a:r>
            <a:r>
              <a:rPr lang="en-US" altLang="en-US" sz="1800" b="1" dirty="0">
                <a:latin typeface="Verdana" panose="020B0604030504040204" pitchFamily="34" charset="0"/>
              </a:rPr>
              <a:t> 64.2M acres</a:t>
            </a: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No provisions for revenue </a:t>
            </a:r>
          </a:p>
          <a:p>
            <a:r>
              <a:rPr lang="en-US" altLang="en-US" sz="1800" b="1" dirty="0">
                <a:latin typeface="Verdana" panose="020B0604030504040204" pitchFamily="34" charset="0"/>
              </a:rPr>
              <a:t>   sharing beyond 3 miles of state</a:t>
            </a:r>
          </a:p>
          <a:p>
            <a:r>
              <a:rPr lang="en-US" altLang="en-US" sz="1800" b="1" dirty="0">
                <a:latin typeface="Verdana" panose="020B0604030504040204" pitchFamily="34" charset="0"/>
              </a:rPr>
              <a:t>   waters.</a:t>
            </a:r>
          </a:p>
        </p:txBody>
      </p:sp>
      <p:pic>
        <p:nvPicPr>
          <p:cNvPr id="6" name="Picture 4" descr="Atlantic_adm_acres (modified).jpg">
            <a:extLst>
              <a:ext uri="{FF2B5EF4-FFF2-40B4-BE49-F238E27FC236}">
                <a16:creationId xmlns:a16="http://schemas.microsoft.com/office/drawing/2014/main" id="{E62A984B-21C1-4C1A-9A1B-C09BD2594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4" y="1447800"/>
            <a:ext cx="2443498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C5319BD3-DE4F-41C0-83B5-8223E7B19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7664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Verdana" panose="020B0604030504040204" pitchFamily="34" charset="0"/>
              </a:rPr>
              <a:t>2017-2022 Five Year Lease Program </a:t>
            </a:r>
          </a:p>
        </p:txBody>
      </p:sp>
      <p:sp>
        <p:nvSpPr>
          <p:cNvPr id="46083" name="Text Box 4">
            <a:extLst>
              <a:ext uri="{FF2B5EF4-FFF2-40B4-BE49-F238E27FC236}">
                <a16:creationId xmlns:a16="http://schemas.microsoft.com/office/drawing/2014/main" id="{4E683776-4857-4625-A962-E3FB20107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1050"/>
            <a:ext cx="91440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</a:rPr>
              <a:t>November 18, 2016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 Proposed Program published, NC is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potential lease sales in two program areas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sales in the combined Gulf of Mexico (GOM) Program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sale in the Cook Inlet Program Area offshore Alaska.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lease sales are scheduled for the Pacific or Atlantic OCS.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</a:rPr>
              <a:t>January 17, 2017 </a:t>
            </a: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</a:t>
            </a:r>
            <a:r>
              <a:rPr lang="en-US" altLang="en-US" sz="1800" b="1" dirty="0">
                <a:latin typeface="Verdana" panose="020B0604030504040204" pitchFamily="34" charset="0"/>
              </a:rPr>
              <a:t>Secretary of Interior approved the 5-Year Lease Program</a:t>
            </a:r>
          </a:p>
          <a:p>
            <a:endParaRPr lang="en-US" altLang="en-US" sz="1800" b="1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14" name="Picture 2" descr="https://www.boem.gov/uploadedImages/BOEM/Oil_and_Gas_Energy_Program/Leasing/Five_Year_Program/2017-2022/2017-2022-PFP-Gulf-of-Mexico-Regon-Program-Area-sm.jpg?n=3687">
            <a:extLst>
              <a:ext uri="{FF2B5EF4-FFF2-40B4-BE49-F238E27FC236}">
                <a16:creationId xmlns:a16="http://schemas.microsoft.com/office/drawing/2014/main" id="{9E77CAC5-84A1-4EED-B2B6-E77C53AC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38600"/>
            <a:ext cx="3143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www.offshoreenergytoday.com/wp-content/uploads/2017/02/boem-cook-inlet.jpg">
            <a:extLst>
              <a:ext uri="{FF2B5EF4-FFF2-40B4-BE49-F238E27FC236}">
                <a16:creationId xmlns:a16="http://schemas.microsoft.com/office/drawing/2014/main" id="{C9D5A210-26B4-4A71-95C3-A7A0ABB0C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2971800" cy="242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2098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C5319BD3-DE4F-41C0-83B5-8223E7B19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79191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Verdana" panose="020B0604030504040204" pitchFamily="34" charset="0"/>
              </a:rPr>
              <a:t>2019-2024 Five Year Lease Program </a:t>
            </a:r>
          </a:p>
        </p:txBody>
      </p:sp>
      <p:sp>
        <p:nvSpPr>
          <p:cNvPr id="46083" name="Text Box 4">
            <a:extLst>
              <a:ext uri="{FF2B5EF4-FFF2-40B4-BE49-F238E27FC236}">
                <a16:creationId xmlns:a16="http://schemas.microsoft.com/office/drawing/2014/main" id="{4E683776-4857-4625-A962-E3FB20107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1050"/>
            <a:ext cx="91440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</a:rPr>
              <a:t>April 28 , 2017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Executive Order 13795 directs DOI to initiate new 5-Year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2019-2024 would supersede current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</a:rPr>
              <a:t>June 29, 2017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BOEM notifies NC of intent to develop new 5-Year Lease Program</a:t>
            </a: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</a:rPr>
              <a:t>August 17, 2017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latin typeface="Verdana" panose="020B0604030504040204" pitchFamily="34" charset="0"/>
              </a:rPr>
              <a:t>Gov</a:t>
            </a:r>
            <a:r>
              <a:rPr lang="en-US" altLang="en-US" sz="1800" b="1" dirty="0">
                <a:latin typeface="Verdana" panose="020B0604030504040204" pitchFamily="34" charset="0"/>
              </a:rPr>
              <a:t> Cooper &amp; DEQ Secretary Regan notify BOEM of NC opposition to inclusion in 5-Year Lease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</a:rPr>
              <a:t>March 9, 2018 </a:t>
            </a:r>
            <a:endParaRPr lang="en-US" altLang="en-US" sz="1800" b="1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Comments due on Draft Proposed Program or Programmatic EIS</a:t>
            </a: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340" name="Picture 4" descr="https://bloximages.chicago2.vip.townnews.com/obsentinel.com/content/tncms/assets/v3/editorial/8/3a/83a3d9c4-6d7a-11e7-97aa-cfc28a59c9f9/5970f89c70a38.image.png?resize=300%2C165">
            <a:extLst>
              <a:ext uri="{FF2B5EF4-FFF2-40B4-BE49-F238E27FC236}">
                <a16:creationId xmlns:a16="http://schemas.microsoft.com/office/drawing/2014/main" id="{CE88A99F-A69C-4E94-ADFF-A148B20A0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r="20852"/>
          <a:stretch/>
        </p:blipFill>
        <p:spPr bwMode="auto">
          <a:xfrm>
            <a:off x="3124200" y="4620786"/>
            <a:ext cx="2382438" cy="201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21753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1A744167-F21A-442E-9A36-C5A07C70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2647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latin typeface="Verdana" panose="020B0604030504040204" pitchFamily="34" charset="0"/>
              </a:rPr>
              <a:t>“The Point” </a:t>
            </a:r>
          </a:p>
        </p:txBody>
      </p:sp>
      <p:pic>
        <p:nvPicPr>
          <p:cNvPr id="33795" name="Picture 6" descr="P:\Mike\Drill Site.BMP">
            <a:extLst>
              <a:ext uri="{FF2B5EF4-FFF2-40B4-BE49-F238E27FC236}">
                <a16:creationId xmlns:a16="http://schemas.microsoft.com/office/drawing/2014/main" id="{E33FFBBD-FD00-4F48-A04C-FF29896A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00100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40BCCE42-9C27-4106-A522-CD7EFFDB2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37576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latin typeface="Verdana" panose="020B0604030504040204" pitchFamily="34" charset="0"/>
              </a:rPr>
              <a:t>What’s out there?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52643794-0C5B-46D6-B7BB-556EBD1C6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915400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40 miles offshore</a:t>
            </a:r>
          </a:p>
          <a:p>
            <a:pPr eaLnBrk="1" hangingPunct="1">
              <a:buFontTx/>
              <a:buChar char="•"/>
            </a:pPr>
            <a:endParaRPr lang="en-US" altLang="en-US" sz="2000" b="1" dirty="0">
              <a:solidFill>
                <a:srgbClr val="FFFF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2,200 feet deep</a:t>
            </a:r>
          </a:p>
          <a:p>
            <a:pPr eaLnBrk="1" hangingPunct="1">
              <a:buFontTx/>
              <a:buChar char="•"/>
            </a:pPr>
            <a:endParaRPr lang="en-US" altLang="en-US" sz="2000" b="1" dirty="0">
              <a:solidFill>
                <a:srgbClr val="FFFF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Late Jurassic - Early Cretaceous shelf-edge carbonate reef</a:t>
            </a:r>
          </a:p>
          <a:p>
            <a:pPr eaLnBrk="1" hangingPunct="1">
              <a:buFontTx/>
              <a:buChar char="•"/>
            </a:pPr>
            <a:endParaRPr lang="en-US" altLang="en-US" sz="2000" b="1" dirty="0">
              <a:solidFill>
                <a:srgbClr val="FFFF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11,000 – 15,000 feet below the seafloor</a:t>
            </a:r>
          </a:p>
          <a:p>
            <a:pPr eaLnBrk="1" hangingPunct="1">
              <a:buFontTx/>
              <a:buChar char="•"/>
            </a:pPr>
            <a:endParaRPr lang="en-US" altLang="en-US" sz="2000" b="1" dirty="0">
              <a:solidFill>
                <a:srgbClr val="FFFF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US" altLang="en-US" sz="2000" b="1" dirty="0">
                <a:latin typeface="Verdana" panose="020B0604030504040204" pitchFamily="34" charset="0"/>
                <a:cs typeface="Times New Roman" panose="02020603050405020304" pitchFamily="18" charset="0"/>
              </a:rPr>
              <a:t>Estimates from the 1990’s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7% chance of finding hydrocarbons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2% chance of a commercial find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5 – 6 trillion ft</a:t>
            </a:r>
            <a:r>
              <a:rPr lang="en-US" altLang="en-US" sz="2000" b="1" baseline="30000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natural gas</a:t>
            </a:r>
          </a:p>
          <a:p>
            <a:pPr eaLnBrk="1" hangingPunct="1"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Could be one of the largest  </a:t>
            </a:r>
          </a:p>
          <a:p>
            <a:pPr eaLnBrk="1" hangingPunct="1"/>
            <a:r>
              <a:rPr lang="en-US" altLang="en-US" sz="2000" b="1" baseline="30000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domestic discovery since </a:t>
            </a:r>
          </a:p>
          <a:p>
            <a:pPr eaLnBrk="1" hangingPunct="1"/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2000" b="1" dirty="0" err="1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Prudoe</a:t>
            </a:r>
            <a:r>
              <a:rPr lang="en-US" altLang="en-US" sz="2000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Bay Alaska</a:t>
            </a:r>
            <a:endParaRPr lang="en-US" altLang="en-US" sz="2000" b="1" baseline="30000" dirty="0">
              <a:solidFill>
                <a:srgbClr val="FFFF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000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000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000" b="1" dirty="0">
                <a:latin typeface="Verdana" panose="020B0604030504040204" pitchFamily="34" charset="0"/>
                <a:cs typeface="Times New Roman" panose="02020603050405020304" pitchFamily="18" charset="0"/>
              </a:rPr>
              <a:t>	</a:t>
            </a:r>
          </a:p>
          <a:p>
            <a:pPr eaLnBrk="1" hangingPunct="1"/>
            <a:r>
              <a:rPr lang="en-US" altLang="en-US" sz="2000" b="1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4820" name="Group 4">
            <a:extLst>
              <a:ext uri="{FF2B5EF4-FFF2-40B4-BE49-F238E27FC236}">
                <a16:creationId xmlns:a16="http://schemas.microsoft.com/office/drawing/2014/main" id="{64F9B61E-3E8B-4B39-A874-2359B1432F2B}"/>
              </a:ext>
            </a:extLst>
          </p:cNvPr>
          <p:cNvGrpSpPr>
            <a:grpSpLocks/>
          </p:cNvGrpSpPr>
          <p:nvPr/>
        </p:nvGrpSpPr>
        <p:grpSpPr bwMode="auto">
          <a:xfrm>
            <a:off x="2217738" y="136525"/>
            <a:ext cx="4949825" cy="5303838"/>
            <a:chOff x="0" y="3341"/>
            <a:chExt cx="3118" cy="3341"/>
          </a:xfrm>
        </p:grpSpPr>
        <p:sp>
          <p:nvSpPr>
            <p:cNvPr id="34825" name="Rectangle 5">
              <a:extLst>
                <a:ext uri="{FF2B5EF4-FFF2-40B4-BE49-F238E27FC236}">
                  <a16:creationId xmlns:a16="http://schemas.microsoft.com/office/drawing/2014/main" id="{D4F30538-5EAA-45B7-A6A7-D81738DFB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41"/>
              <a:ext cx="3118" cy="3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826" name="Rectangle 6">
              <a:extLst>
                <a:ext uri="{FF2B5EF4-FFF2-40B4-BE49-F238E27FC236}">
                  <a16:creationId xmlns:a16="http://schemas.microsoft.com/office/drawing/2014/main" id="{F60998DD-3C07-455B-BD2B-B7B9C3E9B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41"/>
              <a:ext cx="3118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4821" name="Picture 7" descr="P:\Mike\Drill Site.BMP">
            <a:extLst>
              <a:ext uri="{FF2B5EF4-FFF2-40B4-BE49-F238E27FC236}">
                <a16:creationId xmlns:a16="http://schemas.microsoft.com/office/drawing/2014/main" id="{309AE91D-9618-4FB6-9BF9-65D7E1682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68" y="4292600"/>
            <a:ext cx="3812832" cy="2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http://images.google.com/images?q=tbn:wpMcIkAXPE8J:www.dwt.com/practc/energy/bulletins/images/PowerPlant.gif">
            <a:hlinkClick r:id="rId4"/>
            <a:extLst>
              <a:ext uri="{FF2B5EF4-FFF2-40B4-BE49-F238E27FC236}">
                <a16:creationId xmlns:a16="http://schemas.microsoft.com/office/drawing/2014/main" id="{6488357E-B308-45B2-B2E2-AC6D482B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3400"/>
            <a:ext cx="947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1" descr="http://www.ase.org/images/lib/e-FFICIENCY/oil_barells.gif">
            <a:extLst>
              <a:ext uri="{FF2B5EF4-FFF2-40B4-BE49-F238E27FC236}">
                <a16:creationId xmlns:a16="http://schemas.microsoft.com/office/drawing/2014/main" id="{D2DD49EF-D9C6-490F-9D08-ABD543E6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19400"/>
            <a:ext cx="11430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3" descr="http://images.google.com/images?q=tbn:eqomd6-lYQcJ:http://www.mge.com/images/arc_blueflame.jpg">
            <a:hlinkClick r:id="rId7"/>
            <a:extLst>
              <a:ext uri="{FF2B5EF4-FFF2-40B4-BE49-F238E27FC236}">
                <a16:creationId xmlns:a16="http://schemas.microsoft.com/office/drawing/2014/main" id="{73626736-0E53-4630-A0BD-A6E526AB5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5"/>
          <a:stretch>
            <a:fillRect/>
          </a:stretch>
        </p:blipFill>
        <p:spPr bwMode="auto">
          <a:xfrm>
            <a:off x="6688138" y="3048000"/>
            <a:ext cx="2921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Rectangle 6">
            <a:extLst>
              <a:ext uri="{FF2B5EF4-FFF2-40B4-BE49-F238E27FC236}">
                <a16:creationId xmlns:a16="http://schemas.microsoft.com/office/drawing/2014/main" id="{C0E3EE83-642B-4EF4-BEA5-5977CCED9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915400" cy="21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2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n-US" altLang="en-US" b="1" dirty="0">
                <a:latin typeface="Verdana" panose="020B0604030504040204" pitchFamily="34" charset="0"/>
              </a:rPr>
              <a:t>Federally licensed activities must be consistent with NCCMP; federal activities must be consistent to max extent practicable</a:t>
            </a:r>
          </a:p>
          <a:p>
            <a:pPr marL="1257300" lvl="2" indent="-3429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After a coordinated state review, DCM issues either a consistency concurrence or denial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E5F9DC-497B-4715-BE55-2D14AF201C34}"/>
              </a:ext>
            </a:extLst>
          </p:cNvPr>
          <p:cNvGrpSpPr/>
          <p:nvPr/>
        </p:nvGrpSpPr>
        <p:grpSpPr>
          <a:xfrm>
            <a:off x="4823869" y="4751997"/>
            <a:ext cx="2942139" cy="1911363"/>
            <a:chOff x="2466064" y="3756707"/>
            <a:chExt cx="4573776" cy="2576720"/>
          </a:xfrm>
        </p:grpSpPr>
        <p:pic>
          <p:nvPicPr>
            <p:cNvPr id="3074" name="Picture 2" descr="http://www.carteretcountync.gov/DocumentCenter/View/3926">
              <a:extLst>
                <a:ext uri="{FF2B5EF4-FFF2-40B4-BE49-F238E27FC236}">
                  <a16:creationId xmlns:a16="http://schemas.microsoft.com/office/drawing/2014/main" id="{8B6DA427-BB2E-4C3C-8C13-5C1226D29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6064" y="3756707"/>
              <a:ext cx="4573776" cy="257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30258D3-003F-4DFD-B157-105906744DFD}"/>
                </a:ext>
              </a:extLst>
            </p:cNvPr>
            <p:cNvSpPr txBox="1"/>
            <p:nvPr/>
          </p:nvSpPr>
          <p:spPr>
            <a:xfrm>
              <a:off x="2471746" y="5924620"/>
              <a:ext cx="2653802" cy="408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Carteret Co. Shore Protection Office</a:t>
              </a:r>
            </a:p>
          </p:txBody>
        </p:sp>
      </p:grpSp>
      <p:pic>
        <p:nvPicPr>
          <p:cNvPr id="3078" name="Picture 6" descr="http://mediad.publicbroadcasting.net/p/kdll/files/201801/BOEM-logosmall.jpg">
            <a:extLst>
              <a:ext uri="{FF2B5EF4-FFF2-40B4-BE49-F238E27FC236}">
                <a16:creationId xmlns:a16="http://schemas.microsoft.com/office/drawing/2014/main" id="{1A75C14E-28AD-4940-8AA5-3CC65679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7" y="3092883"/>
            <a:ext cx="2524125" cy="126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Documents and Settings\Mike\My Documents\My Pictures\Offshore Oil Rig.jpg">
            <a:extLst>
              <a:ext uri="{FF2B5EF4-FFF2-40B4-BE49-F238E27FC236}">
                <a16:creationId xmlns:a16="http://schemas.microsoft.com/office/drawing/2014/main" id="{7A9A4903-481F-457B-A782-B60E11B4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4939" y="2876551"/>
            <a:ext cx="2514444" cy="1680459"/>
          </a:xfrm>
          <a:prstGeom prst="rect">
            <a:avLst/>
          </a:prstGeom>
          <a:noFill/>
        </p:spPr>
      </p:pic>
      <p:pic>
        <p:nvPicPr>
          <p:cNvPr id="14" name="Picture 13" descr="http://www.greenpeace.org.uk/MultimediaFiles/Live/Image/6683.jpg">
            <a:extLst>
              <a:ext uri="{FF2B5EF4-FFF2-40B4-BE49-F238E27FC236}">
                <a16:creationId xmlns:a16="http://schemas.microsoft.com/office/drawing/2014/main" id="{5297538D-2D4F-4112-960C-DBE0142A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696" y="2943027"/>
            <a:ext cx="2669605" cy="1488818"/>
          </a:xfrm>
          <a:prstGeom prst="rect">
            <a:avLst/>
          </a:prstGeom>
          <a:noFill/>
        </p:spPr>
      </p:pic>
      <p:pic>
        <p:nvPicPr>
          <p:cNvPr id="5124" name="Picture 4" descr="https://tunistaconstruction.com/wp-content/uploads/2013/05/USACE_Logo.jpg">
            <a:extLst>
              <a:ext uri="{FF2B5EF4-FFF2-40B4-BE49-F238E27FC236}">
                <a16:creationId xmlns:a16="http://schemas.microsoft.com/office/drawing/2014/main" id="{91751BF2-6A15-4BF7-92A4-869707BE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96628"/>
            <a:ext cx="1925499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014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>
            <a:extLst>
              <a:ext uri="{FF2B5EF4-FFF2-40B4-BE49-F238E27FC236}">
                <a16:creationId xmlns:a16="http://schemas.microsoft.com/office/drawing/2014/main" id="{34A4CDBD-64EF-4BC8-8C91-6B22D1ECF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64722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Verdana" panose="020B0604030504040204" pitchFamily="34" charset="0"/>
              </a:rPr>
              <a:t>“The Point” – What’s so special</a:t>
            </a:r>
          </a:p>
        </p:txBody>
      </p:sp>
      <p:pic>
        <p:nvPicPr>
          <p:cNvPr id="145413" name="Picture 5" descr="http://geology.uprm.edu/Morelock/GEOLOCN_/6_image/margin.jpg">
            <a:extLst>
              <a:ext uri="{FF2B5EF4-FFF2-40B4-BE49-F238E27FC236}">
                <a16:creationId xmlns:a16="http://schemas.microsoft.com/office/drawing/2014/main" id="{37AEF85C-40E2-4C0D-8D7F-3EE06284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3"/>
          <a:stretch>
            <a:fillRect/>
          </a:stretch>
        </p:blipFill>
        <p:spPr bwMode="auto">
          <a:xfrm>
            <a:off x="6553200" y="762000"/>
            <a:ext cx="2286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4" name="Text Box 6">
            <a:extLst>
              <a:ext uri="{FF2B5EF4-FFF2-40B4-BE49-F238E27FC236}">
                <a16:creationId xmlns:a16="http://schemas.microsoft.com/office/drawing/2014/main" id="{4A05DFDC-640A-42C1-B977-1A8635B46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454150"/>
            <a:ext cx="580639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Southward flowing Labrador Current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Northward flowing Gulf Stream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Western Boundary Undercurrent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Unique bathymetric features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Upwelling of nutrients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Enhanced ocean productivity</a:t>
            </a:r>
          </a:p>
          <a:p>
            <a:pPr>
              <a:buFontTx/>
              <a:buChar char="•"/>
            </a:pPr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Greatest diversity of marine 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    mammals on the east coast</a:t>
            </a:r>
          </a:p>
        </p:txBody>
      </p:sp>
      <p:pic>
        <p:nvPicPr>
          <p:cNvPr id="145415" name="Picture 7" descr="P:\KIM\Ocracoke Slideshow\fishboat.JPG">
            <a:extLst>
              <a:ext uri="{FF2B5EF4-FFF2-40B4-BE49-F238E27FC236}">
                <a16:creationId xmlns:a16="http://schemas.microsoft.com/office/drawing/2014/main" id="{766D17BC-4ADB-4F21-9FDF-3FE0E251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17932"/>
          <a:stretch>
            <a:fillRect/>
          </a:stretch>
        </p:blipFill>
        <p:spPr bwMode="auto">
          <a:xfrm>
            <a:off x="5791200" y="3429000"/>
            <a:ext cx="295275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98553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>
            <a:extLst>
              <a:ext uri="{FF2B5EF4-FFF2-40B4-BE49-F238E27FC236}">
                <a16:creationId xmlns:a16="http://schemas.microsoft.com/office/drawing/2014/main" id="{98D8F1EF-3327-43B9-993D-D747F56D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64722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Verdana" panose="020B0604030504040204" pitchFamily="34" charset="0"/>
              </a:rPr>
              <a:t>“The Point” – What’s so special</a:t>
            </a:r>
          </a:p>
        </p:txBody>
      </p:sp>
      <p:sp>
        <p:nvSpPr>
          <p:cNvPr id="147460" name="Text Box 4">
            <a:extLst>
              <a:ext uri="{FF2B5EF4-FFF2-40B4-BE49-F238E27FC236}">
                <a16:creationId xmlns:a16="http://schemas.microsoft.com/office/drawing/2014/main" id="{FE363D66-9456-45BD-BE2D-EE1C4E5A0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454150"/>
            <a:ext cx="710247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Fisheries offshore managed by NMFS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	Fisheries Management Plans (FMP)</a:t>
            </a:r>
          </a:p>
          <a:p>
            <a:endParaRPr lang="en-US" altLang="en-US" sz="20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Essential Fish Habitat Designations (EFH)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	Important to migratory species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altLang="en-US" sz="2000" b="1" dirty="0">
              <a:latin typeface="Verdana" panose="020B0604030504040204" pitchFamily="34" charset="0"/>
            </a:endParaRPr>
          </a:p>
          <a:p>
            <a:r>
              <a:rPr lang="en-US" altLang="en-US" sz="2000" b="1" dirty="0">
                <a:latin typeface="Verdana" panose="020B0604030504040204" pitchFamily="34" charset="0"/>
              </a:rPr>
              <a:t>		</a:t>
            </a:r>
            <a:r>
              <a:rPr lang="en-US" altLang="en-US" sz="2000" b="1" dirty="0">
                <a:latin typeface="Verdana" panose="020B0604030504040204" pitchFamily="34" charset="0"/>
                <a:cs typeface="Times New Roman" panose="02020603050405020304" pitchFamily="18" charset="0"/>
              </a:rPr>
              <a:t>The Point</a:t>
            </a:r>
          </a:p>
          <a:p>
            <a:r>
              <a:rPr lang="en-US" altLang="en-US" sz="2000" b="1" dirty="0">
                <a:latin typeface="Verdana" panose="020B0604030504040204" pitchFamily="34" charset="0"/>
                <a:cs typeface="Times New Roman" panose="02020603050405020304" pitchFamily="18" charset="0"/>
              </a:rPr>
              <a:t>		Ten Fathom Ledge</a:t>
            </a:r>
          </a:p>
          <a:p>
            <a:r>
              <a:rPr lang="en-US" altLang="en-US" sz="2000" b="1" dirty="0">
                <a:latin typeface="Verdana" panose="020B0604030504040204" pitchFamily="34" charset="0"/>
                <a:cs typeface="Times New Roman" panose="02020603050405020304" pitchFamily="18" charset="0"/>
              </a:rPr>
              <a:t>		Big Rock</a:t>
            </a:r>
          </a:p>
          <a:p>
            <a:r>
              <a:rPr lang="en-US" altLang="en-US" sz="2000" b="1" dirty="0">
                <a:latin typeface="Verdana" panose="020B0604030504040204" pitchFamily="34" charset="0"/>
                <a:cs typeface="Times New Roman" panose="02020603050405020304" pitchFamily="18" charset="0"/>
              </a:rPr>
              <a:t>		Cape Lookout shoals </a:t>
            </a:r>
          </a:p>
          <a:p>
            <a:r>
              <a:rPr lang="en-US" altLang="en-US" sz="2000" b="1" dirty="0">
                <a:latin typeface="Verdana" panose="020B0604030504040204" pitchFamily="34" charset="0"/>
                <a:cs typeface="Times New Roman" panose="02020603050405020304" pitchFamily="18" charset="0"/>
              </a:rPr>
              <a:t>		Cape Fear shoals</a:t>
            </a:r>
          </a:p>
          <a:p>
            <a:r>
              <a:rPr lang="en-US" altLang="en-US" sz="2000" b="1" dirty="0">
                <a:latin typeface="Verdana" panose="020B0604030504040204" pitchFamily="34" charset="0"/>
                <a:cs typeface="Times New Roman" panose="02020603050405020304" pitchFamily="18" charset="0"/>
              </a:rPr>
              <a:t>		Cape Hatteras</a:t>
            </a:r>
            <a:r>
              <a:rPr lang="en-US" altLang="en-US" sz="2000" b="1" dirty="0">
                <a:latin typeface="Verdana" panose="020B0604030504040204" pitchFamily="34" charset="0"/>
              </a:rPr>
              <a:t> shoals</a:t>
            </a:r>
          </a:p>
        </p:txBody>
      </p:sp>
      <p:grpSp>
        <p:nvGrpSpPr>
          <p:cNvPr id="147472" name="Group 16">
            <a:extLst>
              <a:ext uri="{FF2B5EF4-FFF2-40B4-BE49-F238E27FC236}">
                <a16:creationId xmlns:a16="http://schemas.microsoft.com/office/drawing/2014/main" id="{44EC8BBB-CA66-4C39-9365-35CB9173ECB0}"/>
              </a:ext>
            </a:extLst>
          </p:cNvPr>
          <p:cNvGrpSpPr>
            <a:grpSpLocks/>
          </p:cNvGrpSpPr>
          <p:nvPr/>
        </p:nvGrpSpPr>
        <p:grpSpPr bwMode="auto">
          <a:xfrm>
            <a:off x="2217738" y="136525"/>
            <a:ext cx="4949825" cy="5303838"/>
            <a:chOff x="0" y="3341"/>
            <a:chExt cx="3118" cy="3341"/>
          </a:xfrm>
        </p:grpSpPr>
        <p:sp>
          <p:nvSpPr>
            <p:cNvPr id="147468" name="Rectangle 12">
              <a:extLst>
                <a:ext uri="{FF2B5EF4-FFF2-40B4-BE49-F238E27FC236}">
                  <a16:creationId xmlns:a16="http://schemas.microsoft.com/office/drawing/2014/main" id="{560129D0-9029-4170-A01F-230847FEF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41"/>
              <a:ext cx="3118" cy="3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7469" name="Rectangle 13">
              <a:extLst>
                <a:ext uri="{FF2B5EF4-FFF2-40B4-BE49-F238E27FC236}">
                  <a16:creationId xmlns:a16="http://schemas.microsoft.com/office/drawing/2014/main" id="{27539F07-87A0-4589-9E02-EEA6B9211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41"/>
              <a:ext cx="3118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47471" name="Picture 15" descr="AB King Mackerel Tourn - 4/24/06">
            <a:hlinkClick r:id="rId3"/>
            <a:extLst>
              <a:ext uri="{FF2B5EF4-FFF2-40B4-BE49-F238E27FC236}">
                <a16:creationId xmlns:a16="http://schemas.microsoft.com/office/drawing/2014/main" id="{D5CFD1A9-8775-4052-9F2C-C49F5D81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116" y="535281"/>
            <a:ext cx="1631950" cy="183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hebigrockstore.com/wp-content/uploads/2017/10/Big-Rock-Logo-2017-Curves-1.png">
            <a:extLst>
              <a:ext uri="{FF2B5EF4-FFF2-40B4-BE49-F238E27FC236}">
                <a16:creationId xmlns:a16="http://schemas.microsoft.com/office/drawing/2014/main" id="{6449051A-60E4-48B5-9600-9A4766B4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58" y="3291714"/>
            <a:ext cx="3141047" cy="111899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174" name="Picture 6" descr="https://whitemarlinopen.com/media/images/admin/wmo-logo.png">
            <a:extLst>
              <a:ext uri="{FF2B5EF4-FFF2-40B4-BE49-F238E27FC236}">
                <a16:creationId xmlns:a16="http://schemas.microsoft.com/office/drawing/2014/main" id="{30C0548B-DE6C-4864-A7F0-4F96DC12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39" y="5053187"/>
            <a:ext cx="2677837" cy="109791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176" name="Picture 8" descr="https://projects.ncsu.edu/research/results/vol11n1/graphics/02img3.jpg">
            <a:extLst>
              <a:ext uri="{FF2B5EF4-FFF2-40B4-BE49-F238E27FC236}">
                <a16:creationId xmlns:a16="http://schemas.microsoft.com/office/drawing/2014/main" id="{8F35E752-FA28-4067-B440-6396E7C9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" y="5236868"/>
            <a:ext cx="14954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outerbanksmagazine.net/wp-content/uploads/2014/07/20130330_everett_0584.jpeg">
            <a:extLst>
              <a:ext uri="{FF2B5EF4-FFF2-40B4-BE49-F238E27FC236}">
                <a16:creationId xmlns:a16="http://schemas.microsoft.com/office/drawing/2014/main" id="{6D2A037C-0C54-4D7B-9A38-0FEB0B2F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529677"/>
            <a:ext cx="1811379" cy="12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offshore-fishing-map.com/sc_images/products/428_large_image-sca1-1000.jpg">
            <a:extLst>
              <a:ext uri="{FF2B5EF4-FFF2-40B4-BE49-F238E27FC236}">
                <a16:creationId xmlns:a16="http://schemas.microsoft.com/office/drawing/2014/main" id="{D1CAAFA7-46AB-4E48-A2C4-14A870EE2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1" y="3299391"/>
            <a:ext cx="1362846" cy="175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3520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>
            <a:extLst>
              <a:ext uri="{FF2B5EF4-FFF2-40B4-BE49-F238E27FC236}">
                <a16:creationId xmlns:a16="http://schemas.microsoft.com/office/drawing/2014/main" id="{995383EE-CC8E-47B4-83C7-8E987918F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7150"/>
            <a:ext cx="3205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Verdana" panose="020B0604030504040204" pitchFamily="34" charset="0"/>
              </a:rPr>
              <a:t>Closer to shore</a:t>
            </a:r>
          </a:p>
        </p:txBody>
      </p:sp>
      <p:sp>
        <p:nvSpPr>
          <p:cNvPr id="149507" name="Text Box 3">
            <a:extLst>
              <a:ext uri="{FF2B5EF4-FFF2-40B4-BE49-F238E27FC236}">
                <a16:creationId xmlns:a16="http://schemas.microsoft.com/office/drawing/2014/main" id="{995BCAFA-AF1C-45CC-9862-06112A556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76962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en-US" sz="2000" b="1" dirty="0">
                <a:latin typeface="Verdana" panose="020B0604030504040204" pitchFamily="34" charset="0"/>
              </a:rPr>
              <a:t>  </a:t>
            </a:r>
            <a:r>
              <a:rPr lang="en-US" altLang="en-US" sz="1800" b="1" dirty="0">
                <a:latin typeface="Verdana" panose="020B0604030504040204" pitchFamily="34" charset="0"/>
              </a:rPr>
              <a:t>320 miles of ocean shoreline</a:t>
            </a:r>
          </a:p>
          <a:p>
            <a:pPr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 21 barrier islands</a:t>
            </a:r>
          </a:p>
          <a:p>
            <a:pPr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 2,973 active commercial fisherman</a:t>
            </a:r>
          </a:p>
          <a:p>
            <a:pPr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 575 seafood dealers</a:t>
            </a:r>
          </a:p>
          <a:p>
            <a:pPr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r>
              <a:rPr lang="en-US" altLang="en-US" sz="1800" b="1" dirty="0">
                <a:latin typeface="Verdana" panose="020B0604030504040204" pitchFamily="34" charset="0"/>
              </a:rPr>
              <a:t> </a:t>
            </a:r>
            <a:r>
              <a:rPr lang="en-US" altLang="en-US" sz="1800" b="1" dirty="0">
                <a:solidFill>
                  <a:srgbClr val="FFFF00"/>
                </a:solidFill>
                <a:latin typeface="Verdana" panose="020B0604030504040204" pitchFamily="34" charset="0"/>
              </a:rPr>
              <a:t>* 7,410 jobs; $166M  income; $388M sales*</a:t>
            </a:r>
          </a:p>
          <a:p>
            <a:endParaRPr lang="en-US" altLang="en-US" sz="18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 1.4M recreational anglers making 5.4M trips</a:t>
            </a:r>
          </a:p>
          <a:p>
            <a:r>
              <a:rPr lang="en-US" altLang="en-US" sz="1800" b="1" dirty="0">
                <a:latin typeface="Verdana" panose="020B0604030504040204" pitchFamily="34" charset="0"/>
              </a:rPr>
              <a:t>   </a:t>
            </a:r>
          </a:p>
          <a:p>
            <a:r>
              <a:rPr lang="en-US" altLang="en-US" sz="1800" b="1" dirty="0">
                <a:solidFill>
                  <a:srgbClr val="FFFF00"/>
                </a:solidFill>
                <a:latin typeface="Verdana" panose="020B0604030504040204" pitchFamily="34" charset="0"/>
              </a:rPr>
              <a:t>* 15,069 jobs; $621M income; $1.57B sales *</a:t>
            </a:r>
          </a:p>
          <a:p>
            <a:endParaRPr lang="en-US" altLang="en-US" sz="18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 Coastal Tourism – 30,000 jobs</a:t>
            </a:r>
          </a:p>
          <a:p>
            <a:pPr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</a:rPr>
              <a:t>  Visitors spent $3B on the coast (2015)</a:t>
            </a:r>
          </a:p>
          <a:p>
            <a:pPr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r>
              <a:rPr lang="en-US" altLang="en-US" sz="1800" b="1" dirty="0">
                <a:solidFill>
                  <a:srgbClr val="FFFF00"/>
                </a:solidFill>
                <a:latin typeface="Verdana" panose="020B0604030504040204" pitchFamily="34" charset="0"/>
              </a:rPr>
              <a:t>* $650M income; $160M state taxes; $160M local taxes *</a:t>
            </a:r>
          </a:p>
          <a:p>
            <a:r>
              <a:rPr lang="en-US" altLang="en-US" sz="2000" b="1" dirty="0">
                <a:latin typeface="Verdana" panose="020B0604030504040204" pitchFamily="34" charset="0"/>
              </a:rPr>
              <a:t>    </a:t>
            </a:r>
          </a:p>
        </p:txBody>
      </p:sp>
      <p:grpSp>
        <p:nvGrpSpPr>
          <p:cNvPr id="149509" name="Group 5">
            <a:extLst>
              <a:ext uri="{FF2B5EF4-FFF2-40B4-BE49-F238E27FC236}">
                <a16:creationId xmlns:a16="http://schemas.microsoft.com/office/drawing/2014/main" id="{F433F427-44FE-4003-BCF8-27CFF4D25119}"/>
              </a:ext>
            </a:extLst>
          </p:cNvPr>
          <p:cNvGrpSpPr>
            <a:grpSpLocks/>
          </p:cNvGrpSpPr>
          <p:nvPr/>
        </p:nvGrpSpPr>
        <p:grpSpPr bwMode="auto">
          <a:xfrm>
            <a:off x="2217738" y="136525"/>
            <a:ext cx="4949825" cy="5303838"/>
            <a:chOff x="0" y="3341"/>
            <a:chExt cx="3118" cy="3341"/>
          </a:xfrm>
        </p:grpSpPr>
        <p:sp>
          <p:nvSpPr>
            <p:cNvPr id="149510" name="Rectangle 6">
              <a:extLst>
                <a:ext uri="{FF2B5EF4-FFF2-40B4-BE49-F238E27FC236}">
                  <a16:creationId xmlns:a16="http://schemas.microsoft.com/office/drawing/2014/main" id="{AF6EA98B-5E74-4E32-8D31-77B09D936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41"/>
              <a:ext cx="3118" cy="3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9511" name="Rectangle 7">
              <a:extLst>
                <a:ext uri="{FF2B5EF4-FFF2-40B4-BE49-F238E27FC236}">
                  <a16:creationId xmlns:a16="http://schemas.microsoft.com/office/drawing/2014/main" id="{807B356A-975A-421E-B300-776190319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41"/>
              <a:ext cx="3118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49514" name="Picture 10" descr="P:\ALISON\access2.jpg">
            <a:extLst>
              <a:ext uri="{FF2B5EF4-FFF2-40B4-BE49-F238E27FC236}">
                <a16:creationId xmlns:a16="http://schemas.microsoft.com/office/drawing/2014/main" id="{E0EA7311-B3E1-479A-B210-AA955C29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5" name="Picture 11" descr="P:\ALISON\kidcstle.jpg">
            <a:extLst>
              <a:ext uri="{FF2B5EF4-FFF2-40B4-BE49-F238E27FC236}">
                <a16:creationId xmlns:a16="http://schemas.microsoft.com/office/drawing/2014/main" id="{0AC67BFA-B726-4397-BE73-0933F435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/>
          <a:stretch>
            <a:fillRect/>
          </a:stretch>
        </p:blipFill>
        <p:spPr bwMode="auto">
          <a:xfrm>
            <a:off x="6934200" y="3962400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743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September 2010 019.jpg">
            <a:extLst>
              <a:ext uri="{FF2B5EF4-FFF2-40B4-BE49-F238E27FC236}">
                <a16:creationId xmlns:a16="http://schemas.microsoft.com/office/drawing/2014/main" id="{6AF94333-0509-4F1B-B6FF-D15A60085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1B0C9F3B-6D37-4B3F-9BB6-2827E5C9F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05400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www.nccoastalmanagement.net</a:t>
            </a:r>
          </a:p>
        </p:txBody>
      </p:sp>
      <p:sp>
        <p:nvSpPr>
          <p:cNvPr id="26628" name="Text Box 5">
            <a:extLst>
              <a:ext uri="{FF2B5EF4-FFF2-40B4-BE49-F238E27FC236}">
                <a16:creationId xmlns:a16="http://schemas.microsoft.com/office/drawing/2014/main" id="{2337EB09-6F56-4323-B4B7-BCAE66D89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Information…</a:t>
            </a:r>
          </a:p>
        </p:txBody>
      </p:sp>
      <p:sp>
        <p:nvSpPr>
          <p:cNvPr id="26629" name="Text Box 3">
            <a:extLst>
              <a:ext uri="{FF2B5EF4-FFF2-40B4-BE49-F238E27FC236}">
                <a16:creationId xmlns:a16="http://schemas.microsoft.com/office/drawing/2014/main" id="{5F67DED4-BD69-4272-A7B0-CB0AE42B9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91000"/>
            <a:ext cx="8610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Mike.Lopazanski@ncdenr.gov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0B13688-F84E-466C-A3E6-EC13121D7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7772400" cy="5257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b="1" dirty="0">
                <a:latin typeface="Verdana" pitchFamily="34" charset="0"/>
              </a:rPr>
              <a:t>Consistency Components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600" dirty="0">
                <a:latin typeface="Verdana" pitchFamily="34" charset="0"/>
              </a:rPr>
              <a:t>N.C. program received approval from NOAA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600" dirty="0">
                <a:latin typeface="Verdana" pitchFamily="34" charset="0"/>
              </a:rPr>
              <a:t>in 1978 pursuant to federal CZMA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US" sz="2600" dirty="0"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US" sz="2000" b="1" dirty="0">
                <a:latin typeface="Verdana" pitchFamily="34" charset="0"/>
              </a:rPr>
              <a:t>Administrative rules &amp; policies of the CRC and local land use plans. </a:t>
            </a:r>
          </a:p>
          <a:p>
            <a:pPr eaLnBrk="1" hangingPunct="1">
              <a:defRPr/>
            </a:pPr>
            <a:r>
              <a:rPr lang="en-US" sz="2000" b="1" dirty="0">
                <a:latin typeface="Verdana" pitchFamily="34" charset="0"/>
              </a:rPr>
              <a:t>Ex. Order 15 (issued by Gov. Hunt) requires other state agency actions to be consistent with the NC Coastal Program</a:t>
            </a:r>
            <a:r>
              <a:rPr lang="en-US" sz="2600" b="1" dirty="0">
                <a:latin typeface="Verdana" pitchFamily="34" charset="0"/>
              </a:rPr>
              <a:t>.</a:t>
            </a:r>
          </a:p>
        </p:txBody>
      </p:sp>
      <p:pic>
        <p:nvPicPr>
          <p:cNvPr id="4" name="Picture 8" descr="https://www.coastalreview.org/wp-content/uploads/2017/07/DSC_0002-2-e1499889324967.jpg">
            <a:extLst>
              <a:ext uri="{FF2B5EF4-FFF2-40B4-BE49-F238E27FC236}">
                <a16:creationId xmlns:a16="http://schemas.microsoft.com/office/drawing/2014/main" id="{1D8731A8-5C48-43BA-A485-693B70C77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19600"/>
            <a:ext cx="41759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amacolor">
            <a:extLst>
              <a:ext uri="{FF2B5EF4-FFF2-40B4-BE49-F238E27FC236}">
                <a16:creationId xmlns:a16="http://schemas.microsoft.com/office/drawing/2014/main" id="{175C37E8-A155-4F2B-8E56-147B90AC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1492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0B13688-F84E-466C-A3E6-EC13121D7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7772400" cy="525780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sz="2800" b="1" dirty="0">
                <a:latin typeface="Verdana" pitchFamily="34" charset="0"/>
              </a:rPr>
              <a:t>Ocean Energy Project Authorities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1200" b="1" dirty="0">
              <a:latin typeface="Verdana" pitchFamily="34" charset="0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en-US" sz="2000" b="1" dirty="0">
                <a:latin typeface="Verdana" pitchFamily="34" charset="0"/>
              </a:rPr>
              <a:t>Outer Continental Shelf Lands Act (OCLA)</a:t>
            </a:r>
            <a:endParaRPr lang="en-US" sz="1050" b="1" dirty="0">
              <a:latin typeface="Verdana" pitchFamily="34" charset="0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en-US" sz="2000" b="1" dirty="0">
                <a:latin typeface="Verdana" pitchFamily="34" charset="0"/>
              </a:rPr>
              <a:t>Fed Coastal Zone Management Act (CZMA)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2000" b="1" dirty="0">
                <a:latin typeface="Verdana" pitchFamily="34" charset="0"/>
              </a:rPr>
              <a:t>NC CAMA</a:t>
            </a:r>
          </a:p>
          <a:p>
            <a:pPr eaLnBrk="1" hangingPunct="1">
              <a:defRPr/>
            </a:pPr>
            <a:r>
              <a:rPr lang="en-US" sz="2000" b="1" dirty="0">
                <a:latin typeface="Verdana" pitchFamily="34" charset="0"/>
              </a:rPr>
              <a:t>15A NCAC 7M.0400 Coastal Energy Polices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AA0529-805C-4145-B2A1-1EE0D22EC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449934"/>
            <a:ext cx="4191000" cy="34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321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0B13688-F84E-466C-A3E6-EC13121D7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0"/>
            <a:ext cx="7772400" cy="525780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sz="2800" b="1" dirty="0">
                <a:latin typeface="Verdana" pitchFamily="34" charset="0"/>
              </a:rPr>
              <a:t>Coastal Energy Policies </a:t>
            </a:r>
            <a:r>
              <a:rPr lang="en-US" sz="2000" dirty="0">
                <a:latin typeface="Verdana" pitchFamily="34" charset="0"/>
              </a:rPr>
              <a:t>15A NCAC 7M .0400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b="1" dirty="0"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US" sz="2000" b="1" dirty="0">
                <a:latin typeface="Verdana" pitchFamily="34" charset="0"/>
              </a:rPr>
              <a:t>Originally adopted 1979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sz="1600" b="1" dirty="0">
                <a:latin typeface="Verdana" pitchFamily="34" charset="0"/>
              </a:rPr>
              <a:t>Broad and general policies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sz="1600" b="1" dirty="0">
                <a:latin typeface="Verdana" pitchFamily="34" charset="0"/>
              </a:rPr>
              <a:t>Focused on land-based energy facilities</a:t>
            </a:r>
          </a:p>
          <a:p>
            <a:pPr eaLnBrk="1" hangingPunct="1">
              <a:defRPr/>
            </a:pPr>
            <a:endParaRPr lang="en-US" sz="2000" b="1" dirty="0"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US" sz="2000" b="1" dirty="0">
                <a:latin typeface="Verdana" pitchFamily="34" charset="0"/>
              </a:rPr>
              <a:t>1993 DCM NC Ocean Resources Task Force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sz="1600" b="1" dirty="0">
                <a:latin typeface="Verdana" pitchFamily="34" charset="0"/>
              </a:rPr>
              <a:t>Recommended CRC amend energy policies to clarify information needs for consistency reviews</a:t>
            </a:r>
          </a:p>
          <a:p>
            <a:pPr eaLnBrk="1" hangingPunct="1">
              <a:defRPr/>
            </a:pPr>
            <a:endParaRPr lang="en-US" sz="2000" b="1" dirty="0"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US" sz="2000" b="1" dirty="0">
                <a:latin typeface="Verdana" pitchFamily="34" charset="0"/>
              </a:rPr>
              <a:t>1996 CRC Amendments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sz="1600" b="1" dirty="0">
                <a:latin typeface="Verdana" pitchFamily="34" charset="0"/>
              </a:rPr>
              <a:t>Expanded definition of major energy facilities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sz="1600" b="1" dirty="0">
                <a:latin typeface="Verdana" pitchFamily="34" charset="0"/>
              </a:rPr>
              <a:t>Identified specific sensitive areas (offshore hard bottom, SAV, PNAs, fish spawning areas, turtle nesting beaches, Reserves, Refuges, historic sites, shipwrecks/reefs)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sz="1600" b="1" dirty="0">
                <a:latin typeface="Verdana" pitchFamily="34" charset="0"/>
              </a:rPr>
              <a:t>Required mitigation of impacts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sz="1600" b="1" dirty="0">
                <a:latin typeface="Verdana" pitchFamily="34" charset="0"/>
              </a:rPr>
              <a:t>Address the scenic qualities of the coastal area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sz="1600" b="1" dirty="0">
                <a:latin typeface="Verdana" pitchFamily="34" charset="0"/>
              </a:rPr>
              <a:t>Fishing, navigation, recreational impacts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sz="1600" b="1" dirty="0">
                <a:latin typeface="Verdana" pitchFamily="34" charset="0"/>
              </a:rPr>
              <a:t>Geologically unstable areas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sz="1600" b="1" dirty="0">
                <a:latin typeface="Verdana" pitchFamily="34" charset="0"/>
              </a:rPr>
              <a:t>Decommissioning</a:t>
            </a:r>
          </a:p>
          <a:p>
            <a:pPr lvl="1" eaLnBrk="1" hangingPunct="1">
              <a:defRPr/>
            </a:pPr>
            <a:endParaRPr lang="en-US" sz="1600" b="1" dirty="0">
              <a:latin typeface="Verdana" pitchFamily="34" charset="0"/>
            </a:endParaRPr>
          </a:p>
          <a:p>
            <a:pPr eaLnBrk="1" hangingPunct="1">
              <a:defRPr/>
            </a:pPr>
            <a:endParaRPr lang="en-US" sz="2000" b="1" dirty="0">
              <a:latin typeface="Verdana" pitchFamily="34" charset="0"/>
            </a:endParaRPr>
          </a:p>
        </p:txBody>
      </p:sp>
      <p:pic>
        <p:nvPicPr>
          <p:cNvPr id="6150" name="Picture 6" descr="Power Plant, Ruskin Fl, Florida, Ruskin Florida">
            <a:extLst>
              <a:ext uri="{FF2B5EF4-FFF2-40B4-BE49-F238E27FC236}">
                <a16:creationId xmlns:a16="http://schemas.microsoft.com/office/drawing/2014/main" id="{847CAFBD-2109-4482-A805-9CAEBCDC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19431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1.bp.blogspot.com/-BlpWTGWpxjM/VmVrBVLLE7I/AAAAAAAAEMY/3lG8gQKHmkA/s1600/BOGU.jpg">
            <a:extLst>
              <a:ext uri="{FF2B5EF4-FFF2-40B4-BE49-F238E27FC236}">
                <a16:creationId xmlns:a16="http://schemas.microsoft.com/office/drawing/2014/main" id="{193C12EC-2598-4F09-A199-99AFAF9DE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864" y="5154386"/>
            <a:ext cx="159907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commercial trawler">
            <a:extLst>
              <a:ext uri="{FF2B5EF4-FFF2-40B4-BE49-F238E27FC236}">
                <a16:creationId xmlns:a16="http://schemas.microsoft.com/office/drawing/2014/main" id="{3F7E9EC6-981C-4FF6-9EFA-382EF5A93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0"/>
            <a:ext cx="1698500" cy="112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1856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88127A1-8C04-4516-97EF-5D801A3D9E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067800" cy="1295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Verdana" panose="020B0604030504040204" pitchFamily="34" charset="0"/>
              </a:rPr>
              <a:t>2009 DCM Ocean Policy Steering Committee</a:t>
            </a: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9A311D84-07BE-4A85-AD78-BE1CBEA2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95400"/>
            <a:ext cx="8077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Alternative Energy Recommendations</a:t>
            </a:r>
          </a:p>
          <a:p>
            <a:pPr eaLnBrk="1" hangingPunct="1"/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Review 7M Energy polices</a:t>
            </a:r>
          </a:p>
          <a:p>
            <a:pPr eaLnBrk="1" hangingPunct="1"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1028700" lvl="1" eaLnBrk="1" hangingPunct="1">
              <a:buFont typeface="Wingdings" panose="05000000000000000000" pitchFamily="2" charset="2"/>
              <a:buChar char="Ø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Expand to address new technologies</a:t>
            </a:r>
          </a:p>
          <a:p>
            <a:pPr marL="1028700" lvl="1" eaLnBrk="1" hangingPunct="1">
              <a:buFont typeface="Wingdings" panose="05000000000000000000" pitchFamily="2" charset="2"/>
              <a:buChar char="Ø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1028700" lvl="1" eaLnBrk="1" hangingPunct="1">
              <a:buFont typeface="Wingdings" panose="05000000000000000000" pitchFamily="2" charset="2"/>
              <a:buChar char="Ø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Allow alternative energy facilities as water-dependent structures</a:t>
            </a:r>
          </a:p>
          <a:p>
            <a:pPr marL="1028700" lvl="1" eaLnBrk="1" hangingPunct="1">
              <a:buFont typeface="Wingdings" panose="05000000000000000000" pitchFamily="2" charset="2"/>
              <a:buChar char="Ø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1028700" lvl="1" eaLnBrk="1" hangingPunct="1">
              <a:buFont typeface="Wingdings" panose="05000000000000000000" pitchFamily="2" charset="2"/>
              <a:buChar char="Ø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Allow transmission lines to cross the beach front</a:t>
            </a:r>
          </a:p>
          <a:p>
            <a:pPr marL="1028700" lvl="1" eaLnBrk="1" hangingPunct="1">
              <a:buFont typeface="Wingdings" panose="05000000000000000000" pitchFamily="2" charset="2"/>
              <a:buChar char="Ø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1028700" lvl="1" eaLnBrk="1" hangingPunct="1">
              <a:buFont typeface="Wingdings" panose="05000000000000000000" pitchFamily="2" charset="2"/>
              <a:buChar char="Ø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Coordinate with EMC wind energy efforts  </a:t>
            </a:r>
            <a:endParaRPr lang="en-US" altLang="en-US" sz="2000" dirty="0">
              <a:latin typeface="Verdan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478D24-A7E9-4F3C-9564-1A74925AF81F}"/>
              </a:ext>
            </a:extLst>
          </p:cNvPr>
          <p:cNvGrpSpPr/>
          <p:nvPr/>
        </p:nvGrpSpPr>
        <p:grpSpPr>
          <a:xfrm>
            <a:off x="6934201" y="1143000"/>
            <a:ext cx="1904999" cy="1752600"/>
            <a:chOff x="914400" y="3200400"/>
            <a:chExt cx="4562061" cy="3360718"/>
          </a:xfrm>
        </p:grpSpPr>
        <p:pic>
          <p:nvPicPr>
            <p:cNvPr id="10242" name="Picture 2" descr="https://dosits.org/wp-content/uploads/2017/07/Barrow_Offshore_wind_turbines_edit1_fromWikimedia_300.jpg">
              <a:extLst>
                <a:ext uri="{FF2B5EF4-FFF2-40B4-BE49-F238E27FC236}">
                  <a16:creationId xmlns:a16="http://schemas.microsoft.com/office/drawing/2014/main" id="{3FF4D8AA-E682-4D31-BEBA-27C56D440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200400"/>
              <a:ext cx="4562061" cy="3360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59B831-331B-469B-B5B1-65FD4CB2A421}"/>
                </a:ext>
              </a:extLst>
            </p:cNvPr>
            <p:cNvSpPr txBox="1"/>
            <p:nvPr/>
          </p:nvSpPr>
          <p:spPr>
            <a:xfrm>
              <a:off x="990600" y="6020371"/>
              <a:ext cx="2169715" cy="324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solidFill>
                    <a:schemeClr val="bg2"/>
                  </a:solidFill>
                </a:rPr>
                <a:t>Image credit: Andy Dingley</a:t>
              </a:r>
            </a:p>
          </p:txBody>
        </p:sp>
      </p:grpSp>
      <p:pic>
        <p:nvPicPr>
          <p:cNvPr id="10244" name="Picture 4" descr="http://e360.yale.edu/assets/site/Winter-testing_two-Pelamis-machines_16x9.jpg">
            <a:extLst>
              <a:ext uri="{FF2B5EF4-FFF2-40B4-BE49-F238E27FC236}">
                <a16:creationId xmlns:a16="http://schemas.microsoft.com/office/drawing/2014/main" id="{A07055FF-4DB4-4CF0-AC95-CE6FF5B9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309" y="5274632"/>
            <a:ext cx="2057400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A5A90-26B6-4288-A8C3-376832D69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233294"/>
            <a:ext cx="2693542" cy="11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30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88127A1-8C04-4516-97EF-5D801A3D9E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41942" cy="1295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Verdana" panose="020B0604030504040204" pitchFamily="34" charset="0"/>
              </a:rPr>
              <a:t>2009 Coastal Energy Polices Amendments</a:t>
            </a: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9A311D84-07BE-4A85-AD78-BE1CBEA2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95400"/>
            <a:ext cx="8077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Wind Energy Facilities</a:t>
            </a:r>
          </a:p>
          <a:p>
            <a:pPr eaLnBrk="1" hangingPunct="1"/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Followed recommendation of the EMC</a:t>
            </a:r>
          </a:p>
          <a:p>
            <a:pPr eaLnBrk="1" hangingPunct="1"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Incorporated Wind Facilities in 7H .0208(b)(13)</a:t>
            </a:r>
          </a:p>
          <a:p>
            <a:pPr eaLnBrk="1" hangingPunct="1"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Created a definition of wind facilities – 7H .0106(5)</a:t>
            </a:r>
          </a:p>
          <a:p>
            <a:pPr eaLnBrk="1" hangingPunct="1"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Amended 7H .0309(g) to allow transmission line to cross</a:t>
            </a:r>
          </a:p>
          <a:p>
            <a:pPr eaLnBrk="1" hangingPunct="1"/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  beach front</a:t>
            </a:r>
          </a:p>
          <a:p>
            <a:pPr eaLnBrk="1" hangingPunct="1"/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Developed siting criteria, application requirements  </a:t>
            </a:r>
            <a:endParaRPr lang="en-US" altLang="en-US" sz="2000" dirty="0">
              <a:latin typeface="Verdana" panose="020B0604030504040204" pitchFamily="34" charset="0"/>
            </a:endParaRPr>
          </a:p>
        </p:txBody>
      </p:sp>
      <p:pic>
        <p:nvPicPr>
          <p:cNvPr id="11268" name="Picture 4" descr="https://www.offshorewind.biz/wp-content/uploads/2014/10/RES-Offshore-WoDS-Met-Mast-Gathering-Data-for-3-Months_.jpg">
            <a:extLst>
              <a:ext uri="{FF2B5EF4-FFF2-40B4-BE49-F238E27FC236}">
                <a16:creationId xmlns:a16="http://schemas.microsoft.com/office/drawing/2014/main" id="{A4EAA5ED-EAE8-4C87-A4AD-C1450143F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65920"/>
            <a:ext cx="13144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www.workboat.com/wp-content/uploads/2017/01/North-Carolina-Wind-Energy-Area-Kitty-Hawk-BOEM.jpg">
            <a:extLst>
              <a:ext uri="{FF2B5EF4-FFF2-40B4-BE49-F238E27FC236}">
                <a16:creationId xmlns:a16="http://schemas.microsoft.com/office/drawing/2014/main" id="{B3E1767B-834E-4F91-A842-ED5FAB45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953000"/>
            <a:ext cx="2438400" cy="154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730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88127A1-8C04-4516-97EF-5D801A3D9E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839200" cy="1295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Verdana" panose="020B0604030504040204" pitchFamily="34" charset="0"/>
              </a:rPr>
              <a:t>2010 BP Spill and NC Legislative Response</a:t>
            </a: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9A311D84-07BE-4A85-AD78-BE1CBEA2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95400"/>
            <a:ext cx="80772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Session Law 2010-179</a:t>
            </a:r>
          </a:p>
          <a:p>
            <a:pPr eaLnBrk="1" hangingPunct="1"/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Liability Limits</a:t>
            </a:r>
          </a:p>
          <a:p>
            <a:pPr eaLnBrk="1" hangingPunct="1"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CAMA Amendment (Info required for consistency review)</a:t>
            </a:r>
          </a:p>
          <a:p>
            <a:pPr eaLnBrk="1" hangingPunct="1"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 CRC Review of Laws and Regulations</a:t>
            </a:r>
          </a:p>
          <a:p>
            <a:pPr eaLnBrk="1" hangingPunct="1"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 Review of State Oil Spill Contingency Plan</a:t>
            </a:r>
          </a:p>
          <a:p>
            <a:pPr eaLnBrk="1" hangingPunct="1">
              <a:buFontTx/>
              <a:buChar char="•"/>
            </a:pPr>
            <a:endParaRPr lang="en-US" altLang="en-US" sz="1800" b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 DENR (DEQ) Review of Oil Pollution &amp; Hazardous </a:t>
            </a:r>
          </a:p>
          <a:p>
            <a:pPr eaLnBrk="1" hangingPunct="1"/>
            <a:r>
              <a:rPr lang="en-US" altLang="en-US" sz="1800" b="1" dirty="0">
                <a:latin typeface="Verdana" panose="020B0604030504040204" pitchFamily="34" charset="0"/>
                <a:cs typeface="Arial" panose="020B0604020202020204" pitchFamily="34" charset="0"/>
              </a:rPr>
              <a:t>    Substance Control Act</a:t>
            </a:r>
          </a:p>
          <a:p>
            <a:pPr eaLnBrk="1" hangingPunct="1"/>
            <a:endParaRPr lang="en-US" altLang="en-US" sz="2000" dirty="0">
              <a:latin typeface="Verdana" panose="020B0604030504040204" pitchFamily="34" charset="0"/>
            </a:endParaRPr>
          </a:p>
        </p:txBody>
      </p:sp>
      <p:pic>
        <p:nvPicPr>
          <p:cNvPr id="8196" name="Picture 4" descr="http://www.slate.com/content/dam/slate/articles/health_and_science/Science/2016/09/160930_SCI_explosion-rig.jpg.CROP.promovar-mediumlarge.jpg">
            <a:extLst>
              <a:ext uri="{FF2B5EF4-FFF2-40B4-BE49-F238E27FC236}">
                <a16:creationId xmlns:a16="http://schemas.microsoft.com/office/drawing/2014/main" id="{87F5844C-77B1-4F0C-9128-24483DD70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159" y="4876800"/>
            <a:ext cx="252288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1C3192-12FA-4774-9900-BCB6222967CD}"/>
              </a:ext>
            </a:extLst>
          </p:cNvPr>
          <p:cNvSpPr txBox="1"/>
          <p:nvPr/>
        </p:nvSpPr>
        <p:spPr>
          <a:xfrm>
            <a:off x="4572000" y="6446193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US Coast Guard</a:t>
            </a:r>
          </a:p>
        </p:txBody>
      </p:sp>
      <p:pic>
        <p:nvPicPr>
          <p:cNvPr id="8198" name="Picture 6" descr="https://upload.wikimedia.org/wikipedia/en/thumb/d/d2/BP_Helios_logo.svg/1200px-BP_Helios_logo.svg.png">
            <a:extLst>
              <a:ext uri="{FF2B5EF4-FFF2-40B4-BE49-F238E27FC236}">
                <a16:creationId xmlns:a16="http://schemas.microsoft.com/office/drawing/2014/main" id="{579C802B-7E4A-460A-9DE0-3909354BB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56" y="3157537"/>
            <a:ext cx="1378744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5154</TotalTime>
  <Words>1812</Words>
  <Application>Microsoft Office PowerPoint</Application>
  <PresentationFormat>On-screen Show (4:3)</PresentationFormat>
  <Paragraphs>428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Times New Roman</vt:lpstr>
      <vt:lpstr>Verdana</vt:lpstr>
      <vt:lpstr>Wingdings</vt:lpstr>
      <vt:lpstr>Azure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2009 DCM Ocean Policy Steering Committee</vt:lpstr>
      <vt:lpstr>2009 Coastal Energy Polices Amendments</vt:lpstr>
      <vt:lpstr>2010 BP Spill and NC Legislative Response</vt:lpstr>
      <vt:lpstr>2010 CAMA Amendments</vt:lpstr>
      <vt:lpstr>BP Spill Related Amendments</vt:lpstr>
      <vt:lpstr>Oil Pollution and Hazardous Substance Control Act</vt:lpstr>
      <vt:lpstr>Oil Pollution and Hazardous Substance Control Act</vt:lpstr>
      <vt:lpstr>Federal Requirements for Spill Response</vt:lpstr>
      <vt:lpstr>NC Offshore Energy Study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Federal Moratoriums</vt:lpstr>
      <vt:lpstr>Lifting of Moratoriums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SteveU</dc:creator>
  <cp:lastModifiedBy>Willis, Angela</cp:lastModifiedBy>
  <cp:revision>280</cp:revision>
  <dcterms:created xsi:type="dcterms:W3CDTF">2002-11-01T20:49:30Z</dcterms:created>
  <dcterms:modified xsi:type="dcterms:W3CDTF">2018-02-16T20:53:31Z</dcterms:modified>
</cp:coreProperties>
</file>