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8"/>
  </p:notesMasterIdLst>
  <p:sldIdLst>
    <p:sldId id="256" r:id="rId3"/>
    <p:sldId id="313" r:id="rId4"/>
    <p:sldId id="314" r:id="rId5"/>
    <p:sldId id="319" r:id="rId6"/>
    <p:sldId id="32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gory, Monica" initials="GM" lastIdx="5" clrIdx="0">
    <p:extLst>
      <p:ext uri="{19B8F6BF-5375-455C-9EA6-DF929625EA0E}">
        <p15:presenceInfo xmlns:p15="http://schemas.microsoft.com/office/powerpoint/2012/main" userId="S-1-5-21-2744878847-1876734302-662453930-5545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44096" autoAdjust="0"/>
  </p:normalViewPr>
  <p:slideViewPr>
    <p:cSldViewPr snapToGrid="0">
      <p:cViewPr varScale="1">
        <p:scale>
          <a:sx n="32" d="100"/>
          <a:sy n="32" d="100"/>
        </p:scale>
        <p:origin x="2280" y="48"/>
      </p:cViewPr>
      <p:guideLst/>
    </p:cSldViewPr>
  </p:slideViewPr>
  <p:notesTextViewPr>
    <p:cViewPr>
      <p:scale>
        <a:sx n="3" d="2"/>
        <a:sy n="3" d="2"/>
      </p:scale>
      <p:origin x="0" y="-270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FD6F98-055A-4837-90F2-8E5F6821A1BB}" type="datetimeFigureOut">
              <a:rPr lang="en-US" smtClean="0"/>
              <a:t>2/14/2018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CC7D24-0DC9-4E9C-89C0-35D79A09D337}" type="slidenum">
              <a:rPr lang="en-US" smtClean="0"/>
              <a:t>‹#›</a:t>
            </a:fld>
            <a:endParaRPr lang="en-US" dirty="0"/>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coast.org/wp-content/uploads/2014/12/SB110.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In the late 1990’s NC’s coast experienced several back-to-back major hurricanes.  In fact, we experienced five presidentially declared disasters within a twelve month period. As a result, Governor Hunt formed a Disaster Recovery Task Force in October 1996 to develop a comprehensive set of recommendations to facilitate the state’s recovery.  One of the issues addressed was the review of the CRC’s hazard mitigation rules and Ocean Hazard Areas.  Specifically, the Commission was requested to evaluate the methodologies used to delineate hazard areas including an assessment of erosion rate calculations, setback requirements and accuracy of ocean and inlet hazard area delineations.  From this effort, the CRC’s Science Panel was formed.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The Science Panel provides the Coastal Resources Commission with scientific data and recommendations pertaining to coastal topics of interest. The volunteer panel is composed of coastal geologists and engineers - and one biologist (Pete Peterson) who was an integral part of the sediment criteria discussions.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31061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Summary of projects that the Panel has worked on:</a:t>
            </a:r>
          </a:p>
          <a:p>
            <a:endParaRPr lang="en-US" sz="1200" dirty="0"/>
          </a:p>
          <a:p>
            <a:r>
              <a:rPr lang="en-US" sz="1200" b="1" i="1" dirty="0"/>
              <a:t>Reminders (in case needed):</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1985, the CRC, a policy-making body for the coastal management program, studied the effects of hard structures on beaches in other states. The CRC concluded that the potential negative effects of such structures could cause irreversible damage to North Carolina’s beaches. As a result, the CRC recommended banning the construction of hard structures to protect buildings at the coast.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regulatory ban on hard structure existed in practice for 15 years before it was upheld in court in a 2000 case. In 2003, the North Carolina General Assembly voted unanimously to formally adopt the hard structures ban as law.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2011 by passing the </a:t>
            </a:r>
            <a:r>
              <a:rPr lang="en-US" sz="1200" b="0" i="0" u="none" strike="noStrike" kern="1200" dirty="0">
                <a:solidFill>
                  <a:schemeClr val="tx1"/>
                </a:solidFill>
                <a:effectLst/>
                <a:latin typeface="+mn-lt"/>
                <a:ea typeface="+mn-ea"/>
                <a:cs typeface="+mn-cs"/>
                <a:hlinkClick r:id="rId3"/>
              </a:rPr>
              <a:t>Senate Bill 110</a:t>
            </a:r>
            <a:r>
              <a:rPr lang="en-US" sz="1200" b="0" i="0" kern="1200" dirty="0">
                <a:solidFill>
                  <a:schemeClr val="tx1"/>
                </a:solidFill>
                <a:effectLst/>
                <a:latin typeface="+mn-lt"/>
                <a:ea typeface="+mn-ea"/>
                <a:cs typeface="+mn-cs"/>
              </a:rPr>
              <a:t> the North Carolina General Assembly repealed a 30-year-old ban on hardened structures and allowed up to four “test” terminal groins to be built in North Carolina.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 the 2015 session of the General Assembly the legislators passed a bill that will allow two more terminal groin projects</a:t>
            </a:r>
            <a:endParaRPr lang="en-US" sz="1200" dirty="0"/>
          </a:p>
        </p:txBody>
      </p:sp>
      <p:sp>
        <p:nvSpPr>
          <p:cNvPr id="4" name="Slide Number Placeholder 3"/>
          <p:cNvSpPr>
            <a:spLocks noGrp="1"/>
          </p:cNvSpPr>
          <p:nvPr>
            <p:ph type="sldNum" sz="quarter" idx="10"/>
          </p:nvPr>
        </p:nvSpPr>
        <p:spPr/>
        <p:txBody>
          <a:bodyPr/>
          <a:lstStyle/>
          <a:p>
            <a:fld id="{DBCC7D24-0DC9-4E9C-89C0-35D79A09D337}" type="slidenum">
              <a:rPr lang="en-US" smtClean="0"/>
              <a:t>3</a:t>
            </a:fld>
            <a:endParaRPr lang="en-US" dirty="0"/>
          </a:p>
        </p:txBody>
      </p:sp>
    </p:spTree>
    <p:extLst>
      <p:ext uri="{BB962C8B-B14F-4D97-AF65-F5344CB8AC3E}">
        <p14:creationId xmlns:p14="http://schemas.microsoft.com/office/powerpoint/2010/main" val="2303913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Current Science Panel Members</a:t>
            </a:r>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86314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the May 2013 CRC meeting in Beaufort, the Commission unanimously approved the following Science Panel nomination process:</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For vacant Science Panel slots, the Division will send a call for nominations letter to CRC, CRAC and Science Panel members seeking nominations for engineers and geologists.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CRC’s charge to the Science Panel will be used as guidance for qualifications.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Nominees will need to provide the CRC, CRAC or Science Panel member with a resume, CV and any other qualifying information that will be forwarded to the DCM Director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call for nominations will also request that the potential nominee be contacted prior to submission to ensure their interest in serving.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nominations period will be open for 30 days.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Nominations would then be reviewed by the Science Panel and recommendations made to the Science Panel Chair.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subcommittee of the CRC, including the CRC Executive Committee (CRC committee chairs, CRAC Chair and Executive Secretary) and Science Panel Chair, would then review the nominees and make a recommendation to the CRC Chair.  Having the Executive Committee and Science Panel Chair make recommendations incorporates all </a:t>
            </a:r>
            <a:r>
              <a:rPr lang="en-US" sz="1200" kern="1200">
                <a:solidFill>
                  <a:schemeClr val="tx1"/>
                </a:solidFill>
                <a:effectLst/>
                <a:latin typeface="+mn-lt"/>
                <a:ea typeface="+mn-ea"/>
                <a:cs typeface="+mn-cs"/>
              </a:rPr>
              <a:t>the Commission’s </a:t>
            </a:r>
            <a:r>
              <a:rPr lang="en-US" sz="1200" kern="1200" dirty="0">
                <a:solidFill>
                  <a:schemeClr val="tx1"/>
                </a:solidFill>
                <a:effectLst/>
                <a:latin typeface="+mn-lt"/>
                <a:ea typeface="+mn-ea"/>
                <a:cs typeface="+mn-cs"/>
              </a:rPr>
              <a:t>leadership into the process.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Chair would then make the appointments known at the next CRC meeting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“Ad hoc” Science Panel Membership: The Science Panel could indicate that they need a certain number of members with specified expertise. The Commission or Advisory Council could also suggest a number of members with specific expertise. The call for nominations would be handled and reviewed in the same manner as above, with the specifics dictated by the needs.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their December 2017 meeting, the Science Panel expressed their desire to add new members to the Panel in order to fill existing vacancies.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Should the CRC desire to fill existing vacancies, the DCM is prepared to send a call for nominations.</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DBCC7D24-0DC9-4E9C-89C0-35D79A09D33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848637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0" y="3235765"/>
            <a:ext cx="4398886"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69" y="2928375"/>
            <a:ext cx="3366857"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800731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200255" y="51842"/>
            <a:ext cx="530112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5" y="381752"/>
            <a:ext cx="530112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1499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2070547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1785793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7"/>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37993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1"/>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224663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6"/>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4146142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6"/>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9917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4261281" y="1266932"/>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31612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1" y="1737588"/>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9" name="Content Placeholder 2"/>
          <p:cNvSpPr>
            <a:spLocks noGrp="1"/>
          </p:cNvSpPr>
          <p:nvPr>
            <p:ph idx="1" hasCustomPrompt="1"/>
          </p:nvPr>
        </p:nvSpPr>
        <p:spPr>
          <a:xfrm>
            <a:off x="190939" y="1266340"/>
            <a:ext cx="4687409" cy="4370388"/>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78682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7"/>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1752681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28"/>
            <a:ext cx="78867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555216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1" y="1266932"/>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29449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1" y="1321534"/>
            <a:ext cx="4687409" cy="4994846"/>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0"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4167737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68580" tIns="34290" rIns="68580" bIns="3429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900" smtClean="0"/>
              <a:pPr/>
              <a:t>‹#›</a:t>
            </a:fld>
            <a:endParaRPr lang="en-US" sz="900"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7"/>
            <a:ext cx="78867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1223053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30710728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7"/>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42479112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235080379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25841" y="3235766"/>
            <a:ext cx="4398886" cy="713497"/>
          </a:xfrm>
        </p:spPr>
        <p:txBody>
          <a:bodyPr anchor="ctr">
            <a:normAutofit/>
          </a:bodyPr>
          <a:lstStyle>
            <a:lvl1pPr algn="r">
              <a:defRPr sz="195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p:cNvSpPr>
            <a:spLocks noGrp="1"/>
          </p:cNvSpPr>
          <p:nvPr>
            <p:ph type="subTitle" idx="1" hasCustomPrompt="1"/>
          </p:nvPr>
        </p:nvSpPr>
        <p:spPr>
          <a:xfrm>
            <a:off x="5257870" y="2928377"/>
            <a:ext cx="3366857" cy="614779"/>
          </a:xfrm>
        </p:spPr>
        <p:txBody>
          <a:bodyPr anchor="ctr">
            <a:normAutofit/>
          </a:bodyPr>
          <a:lstStyle>
            <a:lvl1pPr marL="0" indent="0" algn="r">
              <a:buNone/>
              <a:defRPr sz="135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Master subtitle style (date)</a:t>
            </a:r>
          </a:p>
        </p:txBody>
      </p:sp>
    </p:spTree>
    <p:extLst>
      <p:ext uri="{BB962C8B-B14F-4D97-AF65-F5344CB8AC3E}">
        <p14:creationId xmlns:p14="http://schemas.microsoft.com/office/powerpoint/2010/main" val="754298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30"/>
            <a:ext cx="7886700" cy="5019673"/>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Tree>
    <p:extLst>
      <p:ext uri="{BB962C8B-B14F-4D97-AF65-F5344CB8AC3E}">
        <p14:creationId xmlns:p14="http://schemas.microsoft.com/office/powerpoint/2010/main" val="31389591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928688" y="70132"/>
            <a:ext cx="5529263"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188387"/>
            <a:ext cx="7886700" cy="4755355"/>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928688" y="400042"/>
            <a:ext cx="5529263"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Tree>
    <p:extLst>
      <p:ext uri="{BB962C8B-B14F-4D97-AF65-F5344CB8AC3E}">
        <p14:creationId xmlns:p14="http://schemas.microsoft.com/office/powerpoint/2010/main" val="31497640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14" name="Title 1"/>
          <p:cNvSpPr>
            <a:spLocks noGrp="1"/>
          </p:cNvSpPr>
          <p:nvPr>
            <p:ph type="title"/>
          </p:nvPr>
        </p:nvSpPr>
        <p:spPr>
          <a:xfrm>
            <a:off x="1026344" y="70132"/>
            <a:ext cx="5383336"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4" y="400042"/>
            <a:ext cx="5383336"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7"/>
            <a:ext cx="7886700" cy="4755355"/>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4823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56"/>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928687" y="70130"/>
            <a:ext cx="5529263"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10" name="Subtitle 2"/>
          <p:cNvSpPr>
            <a:spLocks noGrp="1"/>
          </p:cNvSpPr>
          <p:nvPr>
            <p:ph type="subTitle" idx="13"/>
          </p:nvPr>
        </p:nvSpPr>
        <p:spPr>
          <a:xfrm>
            <a:off x="928687" y="400040"/>
            <a:ext cx="5529263"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Tree>
    <p:extLst>
      <p:ext uri="{BB962C8B-B14F-4D97-AF65-F5344CB8AC3E}">
        <p14:creationId xmlns:p14="http://schemas.microsoft.com/office/powerpoint/2010/main" val="9136040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14" name="Title 1"/>
          <p:cNvSpPr>
            <a:spLocks noGrp="1"/>
          </p:cNvSpPr>
          <p:nvPr>
            <p:ph type="title"/>
          </p:nvPr>
        </p:nvSpPr>
        <p:spPr>
          <a:xfrm>
            <a:off x="733378" y="70132"/>
            <a:ext cx="4326895"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8" y="400042"/>
            <a:ext cx="4326895"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7"/>
            <a:ext cx="7886700" cy="4755355"/>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70392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14" name="Title 1"/>
          <p:cNvSpPr>
            <a:spLocks noGrp="1"/>
          </p:cNvSpPr>
          <p:nvPr>
            <p:ph type="title"/>
          </p:nvPr>
        </p:nvSpPr>
        <p:spPr>
          <a:xfrm>
            <a:off x="937563" y="70132"/>
            <a:ext cx="4628736"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2"/>
            <a:ext cx="4628736"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7"/>
            <a:ext cx="7886700" cy="4755355"/>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4587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14" name="Title 1"/>
          <p:cNvSpPr>
            <a:spLocks noGrp="1"/>
          </p:cNvSpPr>
          <p:nvPr>
            <p:ph type="title"/>
          </p:nvPr>
        </p:nvSpPr>
        <p:spPr>
          <a:xfrm>
            <a:off x="1026344" y="70132"/>
            <a:ext cx="5383336"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4" y="400042"/>
            <a:ext cx="5383336"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7"/>
            <a:ext cx="7886700" cy="4755355"/>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18162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14" name="Title 1"/>
          <p:cNvSpPr>
            <a:spLocks noGrp="1"/>
          </p:cNvSpPr>
          <p:nvPr>
            <p:ph type="title"/>
          </p:nvPr>
        </p:nvSpPr>
        <p:spPr>
          <a:xfrm>
            <a:off x="715624" y="70132"/>
            <a:ext cx="5605277"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4" y="400042"/>
            <a:ext cx="5605277"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7"/>
            <a:ext cx="7886700" cy="4755355"/>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80993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14" name="Title 1"/>
          <p:cNvSpPr>
            <a:spLocks noGrp="1"/>
          </p:cNvSpPr>
          <p:nvPr>
            <p:ph type="title"/>
          </p:nvPr>
        </p:nvSpPr>
        <p:spPr>
          <a:xfrm>
            <a:off x="852784" y="70132"/>
            <a:ext cx="4889649"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4" y="400042"/>
            <a:ext cx="4889649"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7"/>
            <a:ext cx="7886700" cy="4755355"/>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191920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14" name="Title 1"/>
          <p:cNvSpPr>
            <a:spLocks noGrp="1"/>
          </p:cNvSpPr>
          <p:nvPr>
            <p:ph type="title"/>
          </p:nvPr>
        </p:nvSpPr>
        <p:spPr>
          <a:xfrm>
            <a:off x="1200256" y="51844"/>
            <a:ext cx="5301129" cy="557215"/>
          </a:xfrm>
        </p:spPr>
        <p:txBody>
          <a:bodyPr>
            <a:normAutofit/>
          </a:bodyPr>
          <a:lstStyle>
            <a:lvl1pPr algn="l">
              <a:defRPr sz="18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200256" y="381754"/>
            <a:ext cx="5301129" cy="458435"/>
          </a:xfrm>
        </p:spPr>
        <p:txBody>
          <a:bodyPr anchor="ctr">
            <a:normAutofit/>
          </a:bodyPr>
          <a:lstStyle>
            <a:lvl1pPr marL="0" indent="0" algn="l">
              <a:buNone/>
              <a:defRPr sz="1050" baseline="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16" name="Content Placeholder 2"/>
          <p:cNvSpPr>
            <a:spLocks noGrp="1"/>
          </p:cNvSpPr>
          <p:nvPr>
            <p:ph idx="1" hasCustomPrompt="1"/>
          </p:nvPr>
        </p:nvSpPr>
        <p:spPr>
          <a:xfrm>
            <a:off x="628650" y="1188387"/>
            <a:ext cx="7886700" cy="4755355"/>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64409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hasCustomPrompt="1"/>
          </p:nvPr>
        </p:nvSpPr>
        <p:spPr>
          <a:xfrm>
            <a:off x="628650" y="1228730"/>
            <a:ext cx="7886700" cy="5019673"/>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3024358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5" name="Chart Placeholder 4"/>
          <p:cNvSpPr>
            <a:spLocks noGrp="1"/>
          </p:cNvSpPr>
          <p:nvPr>
            <p:ph type="chart" sz="quarter" idx="13" hasCustomPrompt="1"/>
          </p:nvPr>
        </p:nvSpPr>
        <p:spPr>
          <a:xfrm>
            <a:off x="628650" y="1228727"/>
            <a:ext cx="7886700" cy="4174280"/>
          </a:xfrm>
        </p:spPr>
        <p:txBody>
          <a:bodyPr/>
          <a:lstStyle>
            <a:lvl1pPr>
              <a:defRPr>
                <a:solidFill>
                  <a:srgbClr val="778591"/>
                </a:solidFill>
              </a:defRPr>
            </a:lvl1pPr>
          </a:lstStyle>
          <a:p>
            <a:r>
              <a:rPr lang="en-US" dirty="0"/>
              <a:t>Small Chart</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Tree>
    <p:extLst>
      <p:ext uri="{BB962C8B-B14F-4D97-AF65-F5344CB8AC3E}">
        <p14:creationId xmlns:p14="http://schemas.microsoft.com/office/powerpoint/2010/main" val="1854872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9" name="Chart Placeholder 4"/>
          <p:cNvSpPr>
            <a:spLocks noGrp="1"/>
          </p:cNvSpPr>
          <p:nvPr>
            <p:ph type="chart" sz="quarter" idx="13" hasCustomPrompt="1"/>
          </p:nvPr>
        </p:nvSpPr>
        <p:spPr>
          <a:xfrm>
            <a:off x="628650" y="1228729"/>
            <a:ext cx="7886700" cy="5172073"/>
          </a:xfrm>
        </p:spPr>
        <p:txBody>
          <a:bodyPr/>
          <a:lstStyle>
            <a:lvl1pPr>
              <a:defRPr>
                <a:solidFill>
                  <a:srgbClr val="778591"/>
                </a:solidFill>
              </a:defRPr>
            </a:lvl1pPr>
          </a:lstStyle>
          <a:p>
            <a:r>
              <a:rPr lang="en-US" dirty="0"/>
              <a:t>Large Chart</a:t>
            </a:r>
          </a:p>
        </p:txBody>
      </p:sp>
    </p:spTree>
    <p:extLst>
      <p:ext uri="{BB962C8B-B14F-4D97-AF65-F5344CB8AC3E}">
        <p14:creationId xmlns:p14="http://schemas.microsoft.com/office/powerpoint/2010/main" val="12033772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628650" y="1225553"/>
            <a:ext cx="7886700" cy="4189413"/>
          </a:xfrm>
        </p:spPr>
        <p:txBody>
          <a:bodyPr/>
          <a:lstStyle>
            <a:lvl1pPr>
              <a:defRPr>
                <a:solidFill>
                  <a:srgbClr val="728591"/>
                </a:solidFill>
              </a:defRPr>
            </a:lvl1pPr>
          </a:lstStyle>
          <a:p>
            <a:r>
              <a:rPr lang="en-US" dirty="0"/>
              <a:t>Small SmartArt Graphic</a:t>
            </a:r>
          </a:p>
        </p:txBody>
      </p:sp>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Tree>
    <p:extLst>
      <p:ext uri="{BB962C8B-B14F-4D97-AF65-F5344CB8AC3E}">
        <p14:creationId xmlns:p14="http://schemas.microsoft.com/office/powerpoint/2010/main" val="219929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38350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628650" y="1228728"/>
            <a:ext cx="7886700" cy="5172075"/>
          </a:xfrm>
        </p:spPr>
        <p:txBody>
          <a:bodyPr/>
          <a:lstStyle>
            <a:lvl1pPr>
              <a:defRPr>
                <a:solidFill>
                  <a:srgbClr val="728591"/>
                </a:solidFill>
              </a:defRPr>
            </a:lvl1pPr>
          </a:lstStyle>
          <a:p>
            <a:r>
              <a:rPr lang="en-US" dirty="0"/>
              <a:t>Large SmartArt Graphic</a:t>
            </a:r>
          </a:p>
        </p:txBody>
      </p:sp>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Tree>
    <p:extLst>
      <p:ext uri="{BB962C8B-B14F-4D97-AF65-F5344CB8AC3E}">
        <p14:creationId xmlns:p14="http://schemas.microsoft.com/office/powerpoint/2010/main" val="6264035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8"/>
            <a:ext cx="7886700" cy="428369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Tree>
    <p:extLst>
      <p:ext uri="{BB962C8B-B14F-4D97-AF65-F5344CB8AC3E}">
        <p14:creationId xmlns:p14="http://schemas.microsoft.com/office/powerpoint/2010/main" val="1061563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9" name="Content Placeholder 2"/>
          <p:cNvSpPr>
            <a:spLocks noGrp="1"/>
          </p:cNvSpPr>
          <p:nvPr>
            <p:ph idx="1" hasCustomPrompt="1"/>
          </p:nvPr>
        </p:nvSpPr>
        <p:spPr>
          <a:xfrm>
            <a:off x="4261282" y="1266932"/>
            <a:ext cx="4687409" cy="4370388"/>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3"/>
          <p:cNvSpPr>
            <a:spLocks noGrp="1"/>
          </p:cNvSpPr>
          <p:nvPr>
            <p:ph type="pic" sz="quarter" idx="13" hasCustomPrompt="1"/>
          </p:nvPr>
        </p:nvSpPr>
        <p:spPr>
          <a:xfrm>
            <a:off x="173184" y="1737590"/>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spTree>
    <p:extLst>
      <p:ext uri="{BB962C8B-B14F-4D97-AF65-F5344CB8AC3E}">
        <p14:creationId xmlns:p14="http://schemas.microsoft.com/office/powerpoint/2010/main" val="38574186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5064782" y="1737590"/>
            <a:ext cx="3925594" cy="3163617"/>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Small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
        <p:nvSpPr>
          <p:cNvPr id="9" name="Content Placeholder 2"/>
          <p:cNvSpPr>
            <a:spLocks noGrp="1"/>
          </p:cNvSpPr>
          <p:nvPr>
            <p:ph idx="1" hasCustomPrompt="1"/>
          </p:nvPr>
        </p:nvSpPr>
        <p:spPr>
          <a:xfrm>
            <a:off x="190940" y="1266340"/>
            <a:ext cx="4687409" cy="4370388"/>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5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4" name="Picture Placeholder 3"/>
          <p:cNvSpPr>
            <a:spLocks noGrp="1"/>
          </p:cNvSpPr>
          <p:nvPr>
            <p:ph type="pic" sz="quarter" idx="13" hasCustomPrompt="1"/>
          </p:nvPr>
        </p:nvSpPr>
        <p:spPr>
          <a:xfrm>
            <a:off x="628650" y="1228729"/>
            <a:ext cx="78867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Medium Image</a:t>
            </a:r>
          </a:p>
        </p:txBody>
      </p:sp>
    </p:spTree>
    <p:extLst>
      <p:ext uri="{BB962C8B-B14F-4D97-AF65-F5344CB8AC3E}">
        <p14:creationId xmlns:p14="http://schemas.microsoft.com/office/powerpoint/2010/main" val="33441653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4261282" y="1266932"/>
            <a:ext cx="4687409" cy="4994846"/>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173184" y="1266932"/>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39209949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8" name="Content Placeholder 2"/>
          <p:cNvSpPr>
            <a:spLocks noGrp="1"/>
          </p:cNvSpPr>
          <p:nvPr>
            <p:ph idx="1" hasCustomPrompt="1"/>
          </p:nvPr>
        </p:nvSpPr>
        <p:spPr>
          <a:xfrm>
            <a:off x="191772" y="1321534"/>
            <a:ext cx="4687409" cy="4994846"/>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r>
              <a:rPr lang="en-US" dirty="0"/>
              <a:t>Text slide – medium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3" hasCustomPrompt="1"/>
          </p:nvPr>
        </p:nvSpPr>
        <p:spPr>
          <a:xfrm>
            <a:off x="5029271" y="1321534"/>
            <a:ext cx="3925594" cy="4994846"/>
          </a:xfrm>
          <a:effectLst>
            <a:outerShdw blurRad="50800" dist="38100" dir="2700000" algn="tl" rotWithShape="0">
              <a:prstClr val="black">
                <a:alpha val="40000"/>
              </a:prstClr>
            </a:outerShdw>
          </a:effectLst>
        </p:spPr>
        <p:txBody>
          <a:bodyPr/>
          <a:lstStyle>
            <a:lvl1pPr>
              <a:defRPr baseline="0">
                <a:solidFill>
                  <a:srgbClr val="778591"/>
                </a:solidFill>
              </a:defRPr>
            </a:lvl1pPr>
          </a:lstStyle>
          <a:p>
            <a:r>
              <a:rPr lang="en-US" dirty="0"/>
              <a:t>Medium Image</a:t>
            </a:r>
          </a:p>
        </p:txBody>
      </p:sp>
    </p:spTree>
    <p:extLst>
      <p:ext uri="{BB962C8B-B14F-4D97-AF65-F5344CB8AC3E}">
        <p14:creationId xmlns:p14="http://schemas.microsoft.com/office/powerpoint/2010/main" val="30670726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78581" y="6650830"/>
            <a:ext cx="2057400" cy="138112"/>
          </a:xfrm>
          <a:prstGeom prst="rect">
            <a:avLst/>
          </a:prstGeom>
        </p:spPr>
        <p:txBody>
          <a:bodyPr vert="horz" lIns="51435" tIns="25718" rIns="51435" bIns="25718"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675" smtClean="0"/>
              <a:pPr/>
              <a:t>‹#›</a:t>
            </a:fld>
            <a:endParaRPr lang="en-US" sz="675" dirty="0"/>
          </a:p>
        </p:txBody>
      </p:sp>
      <p:sp>
        <p:nvSpPr>
          <p:cNvPr id="8" name="Picture Placeholder 3"/>
          <p:cNvSpPr>
            <a:spLocks noGrp="1"/>
          </p:cNvSpPr>
          <p:nvPr>
            <p:ph type="pic" sz="quarter" idx="13" hasCustomPrompt="1"/>
          </p:nvPr>
        </p:nvSpPr>
        <p:spPr>
          <a:xfrm>
            <a:off x="628650" y="1228726"/>
            <a:ext cx="78867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Large Image</a:t>
            </a:r>
          </a:p>
        </p:txBody>
      </p:sp>
      <p:sp>
        <p:nvSpPr>
          <p:cNvPr id="5" name="Title 1"/>
          <p:cNvSpPr>
            <a:spLocks noGrp="1"/>
          </p:cNvSpPr>
          <p:nvPr>
            <p:ph type="title"/>
          </p:nvPr>
        </p:nvSpPr>
        <p:spPr>
          <a:xfrm>
            <a:off x="628650" y="98429"/>
            <a:ext cx="78867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Tree>
    <p:extLst>
      <p:ext uri="{BB962C8B-B14F-4D97-AF65-F5344CB8AC3E}">
        <p14:creationId xmlns:p14="http://schemas.microsoft.com/office/powerpoint/2010/main" val="2471420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1800" i="1" baseline="0">
                <a:solidFill>
                  <a:schemeClr val="bg1"/>
                </a:solidFill>
                <a:latin typeface="Times New Roman" panose="02020603050405020304" pitchFamily="18" charset="0"/>
                <a:cs typeface="Times New Roman" panose="02020603050405020304" pitchFamily="18" charset="0"/>
              </a:defRPr>
            </a:lvl1pPr>
          </a:lstStyle>
          <a:p>
            <a:r>
              <a:rPr lang="en-US" dirty="0"/>
              <a:t>Section Divider No Image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Tree>
    <p:extLst>
      <p:ext uri="{BB962C8B-B14F-4D97-AF65-F5344CB8AC3E}">
        <p14:creationId xmlns:p14="http://schemas.microsoft.com/office/powerpoint/2010/main" val="2431386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5"/>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sp>
        <p:nvSpPr>
          <p:cNvPr id="7" name="Rectangle 6"/>
          <p:cNvSpPr/>
          <p:nvPr userDrawn="1"/>
        </p:nvSpPr>
        <p:spPr>
          <a:xfrm>
            <a:off x="0" y="609998"/>
            <a:ext cx="9144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0" name="Title 1"/>
          <p:cNvSpPr>
            <a:spLocks noGrp="1"/>
          </p:cNvSpPr>
          <p:nvPr>
            <p:ph type="ctrTitle" hasCustomPrompt="1"/>
          </p:nvPr>
        </p:nvSpPr>
        <p:spPr>
          <a:xfrm>
            <a:off x="142875" y="609998"/>
            <a:ext cx="8858250" cy="894952"/>
          </a:xfrm>
        </p:spPr>
        <p:txBody>
          <a:bodyPr anchor="ctr">
            <a:normAutofit/>
          </a:bodyPr>
          <a:lstStyle>
            <a:lvl1pPr algn="l">
              <a:defRPr sz="18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9"/>
            <a:ext cx="9144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28885" y="5727702"/>
            <a:ext cx="933340" cy="647673"/>
          </a:xfrm>
          <a:prstGeom prst="rect">
            <a:avLst/>
          </a:prstGeom>
        </p:spPr>
      </p:pic>
    </p:spTree>
    <p:extLst>
      <p:ext uri="{BB962C8B-B14F-4D97-AF65-F5344CB8AC3E}">
        <p14:creationId xmlns:p14="http://schemas.microsoft.com/office/powerpoint/2010/main" val="3015892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33377" y="70130"/>
            <a:ext cx="4326895"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33377" y="400040"/>
            <a:ext cx="4326895"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812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F27F3A-B3E9-41ED-AF8F-A365F10BB65F}" type="slidenum">
              <a:rPr lang="en-US" smtClean="0"/>
              <a:t>‹#›</a:t>
            </a:fld>
            <a:endParaRPr lang="en-US" dirty="0"/>
          </a:p>
        </p:txBody>
      </p:sp>
    </p:spTree>
    <p:extLst>
      <p:ext uri="{BB962C8B-B14F-4D97-AF65-F5344CB8AC3E}">
        <p14:creationId xmlns:p14="http://schemas.microsoft.com/office/powerpoint/2010/main" val="345420821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937563" y="70130"/>
            <a:ext cx="46287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937563" y="400040"/>
            <a:ext cx="46287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1548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1026343" y="70130"/>
            <a:ext cx="5383336"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1026343" y="400040"/>
            <a:ext cx="5383336"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135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715623" y="70130"/>
            <a:ext cx="5605277"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715623" y="400040"/>
            <a:ext cx="5605277"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770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5840"/>
          </a:xfrm>
          <a:prstGeom prst="rect">
            <a:avLst/>
          </a:prstGeom>
        </p:spPr>
      </p:pic>
      <p:sp>
        <p:nvSpPr>
          <p:cNvPr id="11" name="Rectangle 10"/>
          <p:cNvSpPr/>
          <p:nvPr userDrawn="1"/>
        </p:nvSpPr>
        <p:spPr>
          <a:xfrm>
            <a:off x="0" y="6590653"/>
            <a:ext cx="9144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78581" y="6650830"/>
            <a:ext cx="2057400" cy="138112"/>
          </a:xfrm>
        </p:spPr>
        <p:txBody>
          <a:bodyPr/>
          <a:lstStyle>
            <a:lvl1pPr algn="l">
              <a:defRPr>
                <a:solidFill>
                  <a:schemeClr val="tx2"/>
                </a:solidFill>
              </a:defRPr>
            </a:lvl1pPr>
          </a:lstStyle>
          <a:p>
            <a:fld id="{11F27F3A-B3E9-41ED-AF8F-A365F10BB65F}" type="slidenum">
              <a:rPr lang="en-US" smtClean="0"/>
              <a:pPr/>
              <a:t>‹#›</a:t>
            </a:fld>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28884" y="5727700"/>
            <a:ext cx="933340" cy="647673"/>
          </a:xfrm>
          <a:prstGeom prst="rect">
            <a:avLst/>
          </a:prstGeom>
        </p:spPr>
      </p:pic>
      <p:sp>
        <p:nvSpPr>
          <p:cNvPr id="14" name="Title 1"/>
          <p:cNvSpPr>
            <a:spLocks noGrp="1"/>
          </p:cNvSpPr>
          <p:nvPr>
            <p:ph type="title"/>
          </p:nvPr>
        </p:nvSpPr>
        <p:spPr>
          <a:xfrm>
            <a:off x="852783" y="70130"/>
            <a:ext cx="4889649" cy="557215"/>
          </a:xfrm>
        </p:spPr>
        <p:txBody>
          <a:bodyPr>
            <a:normAutofit/>
          </a:bodyPr>
          <a:lstStyle>
            <a:lvl1pPr algn="l">
              <a:defRPr sz="2400" i="1">
                <a:solidFill>
                  <a:srgbClr val="288DC2"/>
                </a:solidFill>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15" name="Subtitle 2"/>
          <p:cNvSpPr>
            <a:spLocks noGrp="1"/>
          </p:cNvSpPr>
          <p:nvPr>
            <p:ph type="subTitle" idx="13"/>
          </p:nvPr>
        </p:nvSpPr>
        <p:spPr>
          <a:xfrm>
            <a:off x="852783" y="400040"/>
            <a:ext cx="4889649" cy="458435"/>
          </a:xfrm>
        </p:spPr>
        <p:txBody>
          <a:bodyPr anchor="ctr">
            <a:normAutofit/>
          </a:bodyPr>
          <a:lstStyle>
            <a:lvl1pPr marL="0" indent="0" algn="l">
              <a:buNone/>
              <a:defRPr sz="1400" baseline="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6" name="Content Placeholder 2"/>
          <p:cNvSpPr>
            <a:spLocks noGrp="1"/>
          </p:cNvSpPr>
          <p:nvPr>
            <p:ph idx="1" hasCustomPrompt="1"/>
          </p:nvPr>
        </p:nvSpPr>
        <p:spPr>
          <a:xfrm>
            <a:off x="628650" y="1188385"/>
            <a:ext cx="7886700" cy="4755355"/>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850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2496104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9" r:id="rId9"/>
    <p:sldLayoutId id="2147483680" r:id="rId10"/>
    <p:sldLayoutId id="2147483669" r:id="rId11"/>
    <p:sldLayoutId id="2147483670" r:id="rId12"/>
    <p:sldLayoutId id="2147483671" r:id="rId13"/>
    <p:sldLayoutId id="2147483672" r:id="rId14"/>
    <p:sldLayoutId id="2147483673" r:id="rId15"/>
    <p:sldLayoutId id="2147483674" r:id="rId16"/>
    <p:sldLayoutId id="2147483681" r:id="rId17"/>
    <p:sldLayoutId id="2147483682" r:id="rId18"/>
    <p:sldLayoutId id="2147483675" r:id="rId19"/>
    <p:sldLayoutId id="2147483683" r:id="rId20"/>
    <p:sldLayoutId id="2147483684" r:id="rId21"/>
    <p:sldLayoutId id="2147483676" r:id="rId22"/>
    <p:sldLayoutId id="2147483677" r:id="rId23"/>
    <p:sldLayoutId id="2147483678" r:id="rId24"/>
    <p:sldLayoutId id="2147483685" r:id="rId2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11F27F3A-B3E9-41ED-AF8F-A365F10BB65F}" type="slidenum">
              <a:rPr lang="en-US" smtClean="0"/>
              <a:t>‹#›</a:t>
            </a:fld>
            <a:endParaRPr lang="en-US" dirty="0"/>
          </a:p>
        </p:txBody>
      </p:sp>
    </p:spTree>
    <p:extLst>
      <p:ext uri="{BB962C8B-B14F-4D97-AF65-F5344CB8AC3E}">
        <p14:creationId xmlns:p14="http://schemas.microsoft.com/office/powerpoint/2010/main" val="38706844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hf hdr="0" ftr="0" dt="0"/>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6074" y="6144503"/>
            <a:ext cx="5017926" cy="713497"/>
          </a:xfrm>
        </p:spPr>
        <p:txBody>
          <a:bodyPr>
            <a:normAutofit fontScale="90000"/>
          </a:bodyPr>
          <a:lstStyle/>
          <a:p>
            <a:r>
              <a:rPr lang="en-US" dirty="0">
                <a:solidFill>
                  <a:schemeClr val="bg1"/>
                </a:solidFill>
              </a:rPr>
              <a:t>Department of Environmental Quality</a:t>
            </a:r>
          </a:p>
        </p:txBody>
      </p:sp>
      <p:sp>
        <p:nvSpPr>
          <p:cNvPr id="4" name="Title 1">
            <a:extLst>
              <a:ext uri="{FF2B5EF4-FFF2-40B4-BE49-F238E27FC236}">
                <a16:creationId xmlns:a16="http://schemas.microsoft.com/office/drawing/2014/main" id="{9D795C6F-43E6-47BE-A33B-421F6B5653F3}"/>
              </a:ext>
            </a:extLst>
          </p:cNvPr>
          <p:cNvSpPr txBox="1">
            <a:spLocks/>
          </p:cNvSpPr>
          <p:nvPr/>
        </p:nvSpPr>
        <p:spPr bwMode="auto">
          <a:xfrm>
            <a:off x="4539537" y="3202966"/>
            <a:ext cx="4191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lang="en-US" b="0" i="1" kern="0" dirty="0">
                <a:solidFill>
                  <a:srgbClr val="002060"/>
                </a:solidFill>
                <a:latin typeface="+mn-lt"/>
                <a:ea typeface="+mj-ea"/>
                <a:cs typeface="+mj-cs"/>
              </a:rPr>
              <a:t>February 14, 2018</a:t>
            </a:r>
          </a:p>
          <a:p>
            <a:pPr marL="0" marR="0" lvl="0" indent="0" algn="r" defTabSz="914400" rtl="0" eaLnBrk="0" fontAlgn="base" latinLnBrk="0" hangingPunct="0">
              <a:lnSpc>
                <a:spcPct val="100000"/>
              </a:lnSpc>
              <a:spcBef>
                <a:spcPct val="0"/>
              </a:spcBef>
              <a:spcAft>
                <a:spcPct val="0"/>
              </a:spcAft>
              <a:buClrTx/>
              <a:buSzTx/>
              <a:buFontTx/>
              <a:buNone/>
              <a:tabLst/>
              <a:defRPr/>
            </a:pPr>
            <a:r>
              <a:rPr lang="en-US" b="0" i="1" kern="0" noProof="0" dirty="0">
                <a:solidFill>
                  <a:srgbClr val="002060"/>
                </a:solidFill>
                <a:latin typeface="+mn-lt"/>
                <a:ea typeface="+mj-ea"/>
                <a:cs typeface="+mj-cs"/>
              </a:rPr>
              <a:t>Ken Richardson</a:t>
            </a:r>
          </a:p>
          <a:p>
            <a:pPr marL="0" marR="0" lvl="0" indent="0" algn="r" defTabSz="914400" rtl="0" eaLnBrk="0" fontAlgn="base" latinLnBrk="0" hangingPunct="0">
              <a:lnSpc>
                <a:spcPct val="100000"/>
              </a:lnSpc>
              <a:spcBef>
                <a:spcPct val="0"/>
              </a:spcBef>
              <a:spcAft>
                <a:spcPct val="0"/>
              </a:spcAft>
              <a:buClrTx/>
              <a:buSzTx/>
              <a:buFontTx/>
              <a:buNone/>
              <a:tabLst/>
              <a:defRPr/>
            </a:pPr>
            <a:r>
              <a:rPr lang="en-US" b="0" i="1" kern="0" noProof="0" dirty="0">
                <a:solidFill>
                  <a:srgbClr val="002060"/>
                </a:solidFill>
                <a:latin typeface="+mn-lt"/>
                <a:ea typeface="+mj-ea"/>
                <a:cs typeface="+mj-cs"/>
              </a:rPr>
              <a:t>CRC Meeting – </a:t>
            </a:r>
            <a:r>
              <a:rPr lang="en-US" b="0" i="1" kern="0" dirty="0">
                <a:solidFill>
                  <a:srgbClr val="002060"/>
                </a:solidFill>
                <a:latin typeface="+mn-lt"/>
                <a:ea typeface="+mj-ea"/>
                <a:cs typeface="+mj-cs"/>
              </a:rPr>
              <a:t>Sunset Beach</a:t>
            </a:r>
            <a:r>
              <a:rPr lang="en-US" b="0" i="1" kern="0" noProof="0" dirty="0">
                <a:solidFill>
                  <a:srgbClr val="002060"/>
                </a:solidFill>
                <a:latin typeface="+mn-lt"/>
                <a:ea typeface="+mj-ea"/>
                <a:cs typeface="+mj-cs"/>
              </a:rPr>
              <a:t>, NC </a:t>
            </a:r>
            <a:endParaRPr kumimoji="0" lang="en-US" b="0" i="1" u="none" strike="noStrike" kern="0" cap="none" spc="0" normalizeH="0" baseline="0" noProof="0" dirty="0">
              <a:ln>
                <a:noFill/>
              </a:ln>
              <a:solidFill>
                <a:srgbClr val="002060"/>
              </a:solidFill>
              <a:effectLst/>
              <a:uLnTx/>
              <a:uFillTx/>
              <a:latin typeface="+mn-lt"/>
              <a:ea typeface="+mj-ea"/>
              <a:cs typeface="+mj-cs"/>
            </a:endParaRPr>
          </a:p>
        </p:txBody>
      </p:sp>
      <p:sp>
        <p:nvSpPr>
          <p:cNvPr id="5" name="Title 1">
            <a:extLst>
              <a:ext uri="{FF2B5EF4-FFF2-40B4-BE49-F238E27FC236}">
                <a16:creationId xmlns:a16="http://schemas.microsoft.com/office/drawing/2014/main" id="{31188FC1-A2C6-46E9-91F2-02456F6B8632}"/>
              </a:ext>
            </a:extLst>
          </p:cNvPr>
          <p:cNvSpPr txBox="1">
            <a:spLocks/>
          </p:cNvSpPr>
          <p:nvPr/>
        </p:nvSpPr>
        <p:spPr>
          <a:xfrm>
            <a:off x="2474115" y="2489469"/>
            <a:ext cx="6256422" cy="713497"/>
          </a:xfrm>
          <a:prstGeom prst="rect">
            <a:avLst/>
          </a:prstGeom>
        </p:spPr>
        <p:txBody>
          <a:bodyPr vert="horz" lIns="91440" tIns="45720" rIns="91440" bIns="45720" rtlCol="0" anchor="ctr">
            <a:normAutofit fontScale="97500"/>
          </a:bodyPr>
          <a:lstStyle>
            <a:lvl1pPr algn="r" defTabSz="685800" rtl="0" eaLnBrk="1" latinLnBrk="0" hangingPunct="1">
              <a:lnSpc>
                <a:spcPct val="90000"/>
              </a:lnSpc>
              <a:spcBef>
                <a:spcPct val="0"/>
              </a:spcBef>
              <a:buNone/>
              <a:defRPr sz="2600" i="1" kern="1200">
                <a:solidFill>
                  <a:srgbClr val="288DC2"/>
                </a:solidFill>
                <a:latin typeface="Times New Roman" panose="02020603050405020304" pitchFamily="18" charset="0"/>
                <a:ea typeface="+mj-ea"/>
                <a:cs typeface="Times New Roman" panose="02020603050405020304" pitchFamily="18" charset="0"/>
              </a:defRPr>
            </a:lvl1pPr>
          </a:lstStyle>
          <a:p>
            <a:r>
              <a:rPr lang="en-US" sz="3200" b="1" dirty="0">
                <a:solidFill>
                  <a:srgbClr val="0070C0"/>
                </a:solidFill>
                <a:latin typeface="+mj-lt"/>
              </a:rPr>
              <a:t>NC CRC Science Panel Update</a:t>
            </a:r>
          </a:p>
        </p:txBody>
      </p:sp>
    </p:spTree>
    <p:extLst>
      <p:ext uri="{BB962C8B-B14F-4D97-AF65-F5344CB8AC3E}">
        <p14:creationId xmlns:p14="http://schemas.microsoft.com/office/powerpoint/2010/main" val="285136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rgbClr val="1F497D"/>
                </a:solidFill>
              </a:rPr>
              <a:pPr/>
              <a:t>2</a:t>
            </a:fld>
            <a:endParaRPr lang="en-US" dirty="0">
              <a:solidFill>
                <a:srgbClr val="1F497D"/>
              </a:solidFill>
            </a:endParaRPr>
          </a:p>
        </p:txBody>
      </p:sp>
      <p:sp>
        <p:nvSpPr>
          <p:cNvPr id="3" name="Title 2"/>
          <p:cNvSpPr>
            <a:spLocks noGrp="1"/>
          </p:cNvSpPr>
          <p:nvPr>
            <p:ph type="title"/>
          </p:nvPr>
        </p:nvSpPr>
        <p:spPr>
          <a:xfrm>
            <a:off x="0" y="123825"/>
            <a:ext cx="8187070" cy="557215"/>
          </a:xfrm>
        </p:spPr>
        <p:txBody>
          <a:bodyPr>
            <a:noAutofit/>
          </a:bodyPr>
          <a:lstStyle/>
          <a:p>
            <a:r>
              <a:rPr lang="en-US" sz="3200" dirty="0">
                <a:ln w="0"/>
                <a:solidFill>
                  <a:schemeClr val="tx1"/>
                </a:solidFill>
                <a:effectLst>
                  <a:outerShdw blurRad="38100" dist="19050" dir="2700000" algn="tl" rotWithShape="0">
                    <a:schemeClr val="dk1">
                      <a:alpha val="40000"/>
                    </a:schemeClr>
                  </a:outerShdw>
                </a:effectLst>
              </a:rPr>
              <a:t>NC CRC Science Panel: Background</a:t>
            </a:r>
          </a:p>
        </p:txBody>
      </p:sp>
      <p:sp>
        <p:nvSpPr>
          <p:cNvPr id="4" name="Rectangle 3"/>
          <p:cNvSpPr/>
          <p:nvPr/>
        </p:nvSpPr>
        <p:spPr>
          <a:xfrm>
            <a:off x="78581" y="1038956"/>
            <a:ext cx="6635080" cy="4762842"/>
          </a:xfrm>
          <a:prstGeom prst="rect">
            <a:avLst/>
          </a:prstGeom>
        </p:spPr>
        <p:txBody>
          <a:bodyPr wrap="square">
            <a:spAutoFit/>
          </a:bodyPr>
          <a:lstStyle/>
          <a:p>
            <a:pPr marL="342900" lvl="0" indent="-342900" fontAlgn="base">
              <a:lnSpc>
                <a:spcPts val="2900"/>
              </a:lnSpc>
              <a:spcBef>
                <a:spcPct val="20000"/>
              </a:spcBef>
              <a:spcAft>
                <a:spcPct val="0"/>
              </a:spcAft>
              <a:buSzPct val="120000"/>
              <a:buFontTx/>
              <a:buChar char="•"/>
              <a:defRPr/>
            </a:pPr>
            <a:r>
              <a:rPr lang="en-US" sz="3000" kern="0" dirty="0">
                <a:ln w="0"/>
                <a:solidFill>
                  <a:schemeClr val="tx2"/>
                </a:solidFill>
                <a:effectLst>
                  <a:outerShdw blurRad="38100" dist="19050" dir="2700000" algn="tl" rotWithShape="0">
                    <a:schemeClr val="dk1">
                      <a:alpha val="40000"/>
                    </a:schemeClr>
                  </a:outerShdw>
                </a:effectLst>
                <a:latin typeface="Times New Roman" pitchFamily="18" charset="0"/>
              </a:rPr>
              <a:t>10 Coastal Geologists &amp; Engineers</a:t>
            </a:r>
            <a:endParaRPr lang="en-US" sz="1000" kern="0" dirty="0">
              <a:ln w="0"/>
              <a:solidFill>
                <a:schemeClr val="tx2"/>
              </a:solidFill>
              <a:effectLst>
                <a:outerShdw blurRad="38100" dist="19050" dir="2700000" algn="tl" rotWithShape="0">
                  <a:schemeClr val="dk1">
                    <a:alpha val="40000"/>
                  </a:schemeClr>
                </a:outerShdw>
              </a:effectLst>
              <a:latin typeface="Times New Roman" pitchFamily="18" charset="0"/>
            </a:endParaRPr>
          </a:p>
          <a:p>
            <a:pPr marL="342900" lvl="0" indent="-342900" fontAlgn="base">
              <a:lnSpc>
                <a:spcPts val="2900"/>
              </a:lnSpc>
              <a:spcBef>
                <a:spcPct val="20000"/>
              </a:spcBef>
              <a:spcAft>
                <a:spcPts val="600"/>
              </a:spcAft>
              <a:buSzPct val="120000"/>
              <a:buFontTx/>
              <a:buChar char="•"/>
              <a:defRPr/>
            </a:pPr>
            <a:r>
              <a:rPr lang="en-US" sz="3000" kern="0" dirty="0">
                <a:ln w="0"/>
                <a:solidFill>
                  <a:schemeClr val="tx2"/>
                </a:solidFill>
                <a:effectLst>
                  <a:outerShdw blurRad="38100" dist="19050" dir="2700000" algn="tl" rotWithShape="0">
                    <a:schemeClr val="dk1">
                      <a:alpha val="40000"/>
                    </a:schemeClr>
                  </a:outerShdw>
                </a:effectLst>
                <a:latin typeface="Times New Roman" pitchFamily="18" charset="0"/>
              </a:rPr>
              <a:t>Scientific input for CRC Policy Development:</a:t>
            </a:r>
          </a:p>
          <a:p>
            <a:pPr marL="800100" lvl="1" indent="-342900" fontAlgn="base">
              <a:spcAft>
                <a:spcPts val="600"/>
              </a:spcAft>
              <a:buFont typeface="Arial" panose="020B0604020202020204" pitchFamily="34" charset="0"/>
              <a:buChar char="•"/>
              <a:defRPr/>
            </a:pPr>
            <a:r>
              <a:rPr lang="en-US" sz="2500" kern="0" dirty="0">
                <a:solidFill>
                  <a:schemeClr val="tx2"/>
                </a:solidFill>
                <a:latin typeface="Times New Roman" pitchFamily="18" charset="0"/>
              </a:rPr>
              <a:t>Calculating long-term beach erosion rates</a:t>
            </a:r>
          </a:p>
          <a:p>
            <a:pPr marL="800100" lvl="1" indent="-342900" fontAlgn="base">
              <a:spcAft>
                <a:spcPts val="600"/>
              </a:spcAft>
              <a:buFont typeface="Arial" panose="020B0604020202020204" pitchFamily="34" charset="0"/>
              <a:buChar char="•"/>
              <a:defRPr/>
            </a:pPr>
            <a:r>
              <a:rPr lang="en-US" sz="2500" kern="0" dirty="0">
                <a:solidFill>
                  <a:schemeClr val="tx2"/>
                </a:solidFill>
                <a:latin typeface="Times New Roman" pitchFamily="18" charset="0"/>
              </a:rPr>
              <a:t>Establishing sediment criteria                                                    for beach nourishment</a:t>
            </a:r>
          </a:p>
          <a:p>
            <a:pPr marL="800100" lvl="1" indent="-342900" fontAlgn="base">
              <a:spcAft>
                <a:spcPts val="600"/>
              </a:spcAft>
              <a:buFont typeface="Arial" panose="020B0604020202020204" pitchFamily="34" charset="0"/>
              <a:buChar char="•"/>
              <a:defRPr/>
            </a:pPr>
            <a:r>
              <a:rPr lang="en-US" sz="2500" kern="0" dirty="0">
                <a:solidFill>
                  <a:schemeClr val="tx2"/>
                </a:solidFill>
                <a:latin typeface="Times New Roman" pitchFamily="18" charset="0"/>
              </a:rPr>
              <a:t>Delineating Inlet Hazard Areas</a:t>
            </a:r>
          </a:p>
          <a:p>
            <a:pPr marL="800100" lvl="1" indent="-342900" fontAlgn="base">
              <a:spcAft>
                <a:spcPts val="600"/>
              </a:spcAft>
              <a:buFont typeface="Arial" panose="020B0604020202020204" pitchFamily="34" charset="0"/>
              <a:buChar char="•"/>
              <a:defRPr/>
            </a:pPr>
            <a:r>
              <a:rPr lang="en-US" sz="2500" kern="0" dirty="0">
                <a:solidFill>
                  <a:schemeClr val="tx2"/>
                </a:solidFill>
                <a:latin typeface="Times New Roman" pitchFamily="18" charset="0"/>
              </a:rPr>
              <a:t>Monitoring and analysis of                                     terminal groin effects</a:t>
            </a:r>
          </a:p>
          <a:p>
            <a:pPr marL="800100" lvl="1" indent="-342900" fontAlgn="base">
              <a:spcAft>
                <a:spcPts val="600"/>
              </a:spcAft>
              <a:buFont typeface="Arial" panose="020B0604020202020204" pitchFamily="34" charset="0"/>
              <a:buChar char="•"/>
              <a:defRPr/>
            </a:pPr>
            <a:r>
              <a:rPr lang="en-US" sz="2500" kern="0" dirty="0">
                <a:solidFill>
                  <a:schemeClr val="tx2"/>
                </a:solidFill>
                <a:latin typeface="Times New Roman" pitchFamily="18" charset="0"/>
              </a:rPr>
              <a:t>Synthesizing information                                                  on sea level rise</a:t>
            </a:r>
          </a:p>
        </p:txBody>
      </p:sp>
      <p:sp>
        <p:nvSpPr>
          <p:cNvPr id="7" name="Title 1">
            <a:extLst>
              <a:ext uri="{FF2B5EF4-FFF2-40B4-BE49-F238E27FC236}">
                <a16:creationId xmlns:a16="http://schemas.microsoft.com/office/drawing/2014/main" id="{E9A0126F-3BE3-4167-84A2-DA232CC01043}"/>
              </a:ext>
            </a:extLst>
          </p:cNvPr>
          <p:cNvSpPr txBox="1">
            <a:spLocks/>
          </p:cNvSpPr>
          <p:nvPr/>
        </p:nvSpPr>
        <p:spPr>
          <a:xfrm>
            <a:off x="5981250" y="6534368"/>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Division of Coastal Management</a:t>
            </a:r>
          </a:p>
        </p:txBody>
      </p:sp>
      <p:sp>
        <p:nvSpPr>
          <p:cNvPr id="5" name="Rectangle 4">
            <a:extLst>
              <a:ext uri="{FF2B5EF4-FFF2-40B4-BE49-F238E27FC236}">
                <a16:creationId xmlns:a16="http://schemas.microsoft.com/office/drawing/2014/main" id="{7353FD09-CAD2-4313-BB20-DB5C52543422}"/>
              </a:ext>
            </a:extLst>
          </p:cNvPr>
          <p:cNvSpPr/>
          <p:nvPr/>
        </p:nvSpPr>
        <p:spPr>
          <a:xfrm>
            <a:off x="7534275" y="5543550"/>
            <a:ext cx="1409700" cy="990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01DF2861-A5ED-4639-B60D-A051AA72CD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2926" y="3226279"/>
            <a:ext cx="3951049" cy="2963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68423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itle 7"/>
          <p:cNvSpPr>
            <a:spLocks noGrp="1"/>
          </p:cNvSpPr>
          <p:nvPr>
            <p:ph type="title"/>
          </p:nvPr>
        </p:nvSpPr>
        <p:spPr>
          <a:xfrm>
            <a:off x="-1" y="148260"/>
            <a:ext cx="7820025" cy="557215"/>
          </a:xfrm>
        </p:spPr>
        <p:txBody>
          <a:bodyPr>
            <a:normAutofit/>
          </a:bodyPr>
          <a:lstStyle/>
          <a:p>
            <a:r>
              <a:rPr lang="en-US" sz="3200" dirty="0">
                <a:ln w="0"/>
                <a:solidFill>
                  <a:schemeClr val="tx1"/>
                </a:solidFill>
                <a:effectLst>
                  <a:outerShdw blurRad="38100" dist="19050" dir="2700000" algn="tl" rotWithShape="0">
                    <a:schemeClr val="dk1">
                      <a:alpha val="40000"/>
                    </a:schemeClr>
                  </a:outerShdw>
                </a:effectLst>
              </a:rPr>
              <a:t>NC CRC Science Panel: Projects</a:t>
            </a:r>
            <a:endParaRPr lang="en-US" sz="32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7" name="Content Placeholder 8"/>
          <p:cNvSpPr txBox="1">
            <a:spLocks/>
          </p:cNvSpPr>
          <p:nvPr/>
        </p:nvSpPr>
        <p:spPr bwMode="auto">
          <a:xfrm>
            <a:off x="180974" y="952921"/>
            <a:ext cx="8750375" cy="51714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57200" indent="-457200">
              <a:buFont typeface="+mj-lt"/>
              <a:buAutoNum type="arabicPeriod"/>
            </a:pPr>
            <a:r>
              <a:rPr lang="en-US" sz="2400" dirty="0">
                <a:solidFill>
                  <a:schemeClr val="tx2"/>
                </a:solidFill>
              </a:rPr>
              <a:t>Sediment Criteria Development </a:t>
            </a:r>
            <a:r>
              <a:rPr lang="en-US" sz="2000" i="1" dirty="0">
                <a:solidFill>
                  <a:schemeClr val="tx2"/>
                </a:solidFill>
              </a:rPr>
              <a:t>(2002 - 2007)</a:t>
            </a:r>
          </a:p>
          <a:p>
            <a:pPr marL="457200" indent="-457200">
              <a:buFont typeface="+mj-lt"/>
              <a:buAutoNum type="arabicPeriod"/>
            </a:pPr>
            <a:r>
              <a:rPr lang="en-US" sz="2400" dirty="0">
                <a:solidFill>
                  <a:schemeClr val="tx2"/>
                </a:solidFill>
              </a:rPr>
              <a:t>Review Innovative Erosion Control Structures </a:t>
            </a:r>
            <a:r>
              <a:rPr lang="en-US" sz="2000" dirty="0">
                <a:solidFill>
                  <a:schemeClr val="tx2"/>
                </a:solidFill>
              </a:rPr>
              <a:t>- Holmberg Stabilizer System </a:t>
            </a:r>
            <a:r>
              <a:rPr lang="en-US" sz="2000" i="1" dirty="0">
                <a:solidFill>
                  <a:schemeClr val="tx2"/>
                </a:solidFill>
              </a:rPr>
              <a:t>(2002 - 2003)</a:t>
            </a:r>
          </a:p>
          <a:p>
            <a:pPr marL="457200" indent="-457200">
              <a:buFont typeface="+mj-lt"/>
              <a:buAutoNum type="arabicPeriod"/>
            </a:pPr>
            <a:r>
              <a:rPr lang="en-US" sz="2400" dirty="0">
                <a:solidFill>
                  <a:schemeClr val="tx2"/>
                </a:solidFill>
              </a:rPr>
              <a:t>Review results from updated Erosion Rate study </a:t>
            </a:r>
            <a:r>
              <a:rPr lang="en-US" sz="2000" i="1" dirty="0">
                <a:solidFill>
                  <a:schemeClr val="tx2"/>
                </a:solidFill>
              </a:rPr>
              <a:t>(2004)</a:t>
            </a:r>
          </a:p>
          <a:p>
            <a:pPr marL="457200" indent="-457200">
              <a:buFont typeface="+mj-lt"/>
              <a:buAutoNum type="arabicPeriod"/>
            </a:pPr>
            <a:r>
              <a:rPr lang="en-US" sz="2400" dirty="0">
                <a:solidFill>
                  <a:schemeClr val="tx2"/>
                </a:solidFill>
              </a:rPr>
              <a:t>Inlet Hazard Areas Analysis &amp; Delineation </a:t>
            </a:r>
            <a:r>
              <a:rPr lang="en-US" sz="2000" i="1" dirty="0">
                <a:solidFill>
                  <a:schemeClr val="tx2"/>
                </a:solidFill>
              </a:rPr>
              <a:t>(2007 – 2010; per HB-819 continue study in 2013)</a:t>
            </a:r>
          </a:p>
          <a:p>
            <a:pPr marL="457200" indent="-457200">
              <a:buFont typeface="+mj-lt"/>
              <a:buAutoNum type="arabicPeriod"/>
            </a:pPr>
            <a:r>
              <a:rPr lang="en-US" sz="2400" dirty="0">
                <a:solidFill>
                  <a:schemeClr val="tx2"/>
                </a:solidFill>
              </a:rPr>
              <a:t>Terminal Groins </a:t>
            </a:r>
            <a:r>
              <a:rPr lang="en-US" sz="2000" i="1" dirty="0">
                <a:solidFill>
                  <a:schemeClr val="tx2"/>
                </a:solidFill>
              </a:rPr>
              <a:t>(Review Feasibility Study 2009)</a:t>
            </a:r>
          </a:p>
          <a:p>
            <a:pPr marL="457200" indent="-457200">
              <a:buFont typeface="+mj-lt"/>
              <a:buAutoNum type="arabicPeriod"/>
            </a:pPr>
            <a:r>
              <a:rPr lang="en-US" sz="2400" dirty="0">
                <a:solidFill>
                  <a:schemeClr val="tx2"/>
                </a:solidFill>
              </a:rPr>
              <a:t>Terminal Groins </a:t>
            </a:r>
            <a:r>
              <a:rPr lang="en-US" sz="2000" i="1" dirty="0">
                <a:solidFill>
                  <a:schemeClr val="tx2"/>
                </a:solidFill>
              </a:rPr>
              <a:t>(Guidance on monitoring for adverse impacts 2011- 2012)</a:t>
            </a:r>
          </a:p>
          <a:p>
            <a:pPr marL="457200" indent="-457200">
              <a:buFont typeface="+mj-lt"/>
              <a:buAutoNum type="arabicPeriod"/>
            </a:pPr>
            <a:r>
              <a:rPr lang="en-US" sz="2400" dirty="0">
                <a:solidFill>
                  <a:schemeClr val="tx2"/>
                </a:solidFill>
              </a:rPr>
              <a:t>Sea Level Rise Assessment </a:t>
            </a:r>
            <a:r>
              <a:rPr lang="en-US" sz="2000" i="1" dirty="0">
                <a:solidFill>
                  <a:schemeClr val="tx2"/>
                </a:solidFill>
              </a:rPr>
              <a:t>(2009 to Present)</a:t>
            </a:r>
          </a:p>
          <a:p>
            <a:pPr marL="457200" indent="-457200">
              <a:buFont typeface="+mj-lt"/>
              <a:buAutoNum type="arabicPeriod"/>
            </a:pPr>
            <a:r>
              <a:rPr lang="en-US" sz="2400" dirty="0">
                <a:solidFill>
                  <a:schemeClr val="tx2"/>
                </a:solidFill>
              </a:rPr>
              <a:t>Review results from updated Erosion Rate study </a:t>
            </a:r>
            <a:r>
              <a:rPr lang="en-US" sz="2000" i="1" dirty="0">
                <a:solidFill>
                  <a:schemeClr val="tx2"/>
                </a:solidFill>
              </a:rPr>
              <a:t>(2011)</a:t>
            </a:r>
          </a:p>
          <a:p>
            <a:pPr marL="457200" indent="-457200">
              <a:buFont typeface="+mj-lt"/>
              <a:buAutoNum type="arabicPeriod"/>
            </a:pPr>
            <a:r>
              <a:rPr lang="en-US" sz="2400" dirty="0">
                <a:solidFill>
                  <a:schemeClr val="tx2"/>
                </a:solidFill>
              </a:rPr>
              <a:t>Updating Inlet Hazard Area Boundaries </a:t>
            </a:r>
            <a:r>
              <a:rPr lang="en-US" sz="2000" i="1" dirty="0">
                <a:solidFill>
                  <a:schemeClr val="tx2"/>
                </a:solidFill>
              </a:rPr>
              <a:t>(Present)</a:t>
            </a:r>
          </a:p>
          <a:p>
            <a:pPr marL="457200" indent="-457200">
              <a:buFont typeface="+mj-lt"/>
              <a:buAutoNum type="arabicPeriod"/>
            </a:pPr>
            <a:r>
              <a:rPr lang="en-US" sz="2400" dirty="0">
                <a:solidFill>
                  <a:schemeClr val="tx2"/>
                </a:solidFill>
              </a:rPr>
              <a:t>Evaluating oceanfront shoreline change rate calculation methods </a:t>
            </a:r>
            <a:r>
              <a:rPr lang="en-US" sz="2000" i="1" dirty="0">
                <a:solidFill>
                  <a:schemeClr val="tx2"/>
                </a:solidFill>
              </a:rPr>
              <a:t>(summer 2018)</a:t>
            </a:r>
          </a:p>
          <a:p>
            <a:pPr marL="342900" marR="0" lvl="0" indent="-342900" algn="l" defTabSz="914400" rtl="0" eaLnBrk="1" fontAlgn="base" latinLnBrk="0" hangingPunct="1">
              <a:lnSpc>
                <a:spcPct val="100000"/>
              </a:lnSpc>
              <a:spcBef>
                <a:spcPct val="20000"/>
              </a:spcBef>
              <a:spcAft>
                <a:spcPct val="0"/>
              </a:spcAft>
              <a:buClr>
                <a:schemeClr val="bg1"/>
              </a:buClr>
              <a:buSzPct val="120000"/>
              <a:buFontTx/>
              <a:buChar char="•"/>
              <a:tabLst/>
              <a:defRPr/>
            </a:pPr>
            <a:endParaRPr kumimoji="0" lang="en-US" sz="2800" b="0" i="0" u="none" strike="noStrike" kern="0" cap="none" spc="0" normalizeH="0" baseline="0" noProof="0" dirty="0">
              <a:ln>
                <a:noFill/>
              </a:ln>
              <a:solidFill>
                <a:schemeClr val="bg2"/>
              </a:solidFill>
              <a:effectLst/>
              <a:uLnTx/>
              <a:uFillTx/>
              <a:latin typeface="Times New Roman" pitchFamily="18" charset="0"/>
              <a:cs typeface="Times New Roman" pitchFamily="18" charset="0"/>
            </a:endParaRPr>
          </a:p>
        </p:txBody>
      </p:sp>
      <p:sp>
        <p:nvSpPr>
          <p:cNvPr id="8" name="Title 1">
            <a:extLst>
              <a:ext uri="{FF2B5EF4-FFF2-40B4-BE49-F238E27FC236}">
                <a16:creationId xmlns:a16="http://schemas.microsoft.com/office/drawing/2014/main" id="{E9F0E93D-7DC6-4DC5-B066-2DFA34847DA6}"/>
              </a:ext>
            </a:extLst>
          </p:cNvPr>
          <p:cNvSpPr txBox="1">
            <a:spLocks/>
          </p:cNvSpPr>
          <p:nvPr/>
        </p:nvSpPr>
        <p:spPr>
          <a:xfrm>
            <a:off x="5981250" y="6534368"/>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Division of Coastal Management</a:t>
            </a:r>
          </a:p>
        </p:txBody>
      </p:sp>
    </p:spTree>
    <p:extLst>
      <p:ext uri="{BB962C8B-B14F-4D97-AF65-F5344CB8AC3E}">
        <p14:creationId xmlns:p14="http://schemas.microsoft.com/office/powerpoint/2010/main" val="16546397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rgbClr val="1F497D"/>
                </a:solidFill>
              </a:rPr>
              <a:pPr/>
              <a:t>4</a:t>
            </a:fld>
            <a:endParaRPr lang="en-US" dirty="0">
              <a:solidFill>
                <a:srgbClr val="1F497D"/>
              </a:solidFill>
            </a:endParaRPr>
          </a:p>
        </p:txBody>
      </p:sp>
      <p:sp>
        <p:nvSpPr>
          <p:cNvPr id="3" name="Title 2"/>
          <p:cNvSpPr>
            <a:spLocks noGrp="1"/>
          </p:cNvSpPr>
          <p:nvPr>
            <p:ph type="title"/>
          </p:nvPr>
        </p:nvSpPr>
        <p:spPr>
          <a:xfrm>
            <a:off x="0" y="190500"/>
            <a:ext cx="7933039" cy="557215"/>
          </a:xfrm>
        </p:spPr>
        <p:txBody>
          <a:bodyPr>
            <a:noAutofit/>
          </a:bodyPr>
          <a:lstStyle/>
          <a:p>
            <a:r>
              <a:rPr lang="en-US" sz="3200" dirty="0">
                <a:ln w="0"/>
                <a:solidFill>
                  <a:schemeClr val="tx1"/>
                </a:solidFill>
                <a:effectLst>
                  <a:outerShdw blurRad="38100" dist="19050" dir="2700000" algn="tl" rotWithShape="0">
                    <a:schemeClr val="dk1">
                      <a:alpha val="40000"/>
                    </a:schemeClr>
                  </a:outerShdw>
                </a:effectLst>
              </a:rPr>
              <a:t>NC CRC Science Panel: Current Membership</a:t>
            </a:r>
          </a:p>
        </p:txBody>
      </p:sp>
      <p:sp>
        <p:nvSpPr>
          <p:cNvPr id="6" name="Content Placeholder 2"/>
          <p:cNvSpPr>
            <a:spLocks noGrp="1"/>
          </p:cNvSpPr>
          <p:nvPr>
            <p:ph idx="1"/>
          </p:nvPr>
        </p:nvSpPr>
        <p:spPr>
          <a:xfrm>
            <a:off x="78581" y="1003282"/>
            <a:ext cx="8970543" cy="5531086"/>
          </a:xfrm>
        </p:spPr>
        <p:txBody>
          <a:bodyPr>
            <a:noAutofit/>
          </a:bodyPr>
          <a:lstStyle/>
          <a:p>
            <a:pPr marL="342900" lvl="0" indent="-342900">
              <a:buFont typeface="+mj-lt"/>
              <a:buAutoNum type="arabicPeriod"/>
            </a:pPr>
            <a:r>
              <a:rPr lang="en-US" sz="2400" b="1" dirty="0">
                <a:solidFill>
                  <a:schemeClr val="tx2"/>
                </a:solidFill>
              </a:rPr>
              <a:t>Dr. Margery Overton </a:t>
            </a:r>
            <a:r>
              <a:rPr lang="en-US" i="1" dirty="0">
                <a:solidFill>
                  <a:schemeClr val="tx2"/>
                </a:solidFill>
              </a:rPr>
              <a:t>(NCSU Dept. of Civil, Construction &amp; Environmental Engineering, and current Chair)</a:t>
            </a:r>
          </a:p>
          <a:p>
            <a:pPr marL="342900" lvl="0" indent="-342900">
              <a:buFont typeface="+mj-lt"/>
              <a:buAutoNum type="arabicPeriod"/>
            </a:pPr>
            <a:r>
              <a:rPr lang="en-US" sz="2400" b="1" dirty="0">
                <a:solidFill>
                  <a:schemeClr val="tx2"/>
                </a:solidFill>
              </a:rPr>
              <a:t>Mr. William Birkemeier </a:t>
            </a:r>
            <a:r>
              <a:rPr lang="en-US" i="1" dirty="0">
                <a:solidFill>
                  <a:schemeClr val="tx2"/>
                </a:solidFill>
              </a:rPr>
              <a:t>(USACE Field Research Facility, ERDC/CHL, Retired, and Co-Chair)</a:t>
            </a:r>
          </a:p>
          <a:p>
            <a:pPr marL="342900" lvl="0" indent="-342900">
              <a:buFont typeface="+mj-lt"/>
              <a:buAutoNum type="arabicPeriod"/>
            </a:pPr>
            <a:r>
              <a:rPr lang="en-US" sz="2400" b="1" dirty="0">
                <a:solidFill>
                  <a:schemeClr val="tx2"/>
                </a:solidFill>
              </a:rPr>
              <a:t>Mr. Steve Benton </a:t>
            </a:r>
            <a:r>
              <a:rPr lang="en-US" i="1" dirty="0">
                <a:solidFill>
                  <a:schemeClr val="tx2"/>
                </a:solidFill>
              </a:rPr>
              <a:t>(coastal geologist, retired DCM)</a:t>
            </a:r>
          </a:p>
          <a:p>
            <a:pPr marL="342900" lvl="0" indent="-342900">
              <a:buFont typeface="+mj-lt"/>
              <a:buAutoNum type="arabicPeriod"/>
            </a:pPr>
            <a:r>
              <a:rPr lang="en-US" sz="2400" b="1" dirty="0">
                <a:solidFill>
                  <a:schemeClr val="tx2"/>
                </a:solidFill>
              </a:rPr>
              <a:t>Dr. William Cleary </a:t>
            </a:r>
            <a:r>
              <a:rPr lang="en-US" i="1" dirty="0">
                <a:solidFill>
                  <a:schemeClr val="tx2"/>
                </a:solidFill>
              </a:rPr>
              <a:t>(Retired, UNC-W Center for Marine Science)</a:t>
            </a:r>
          </a:p>
          <a:p>
            <a:pPr marL="342900" lvl="0" indent="-342900">
              <a:buFont typeface="+mj-lt"/>
              <a:buAutoNum type="arabicPeriod"/>
            </a:pPr>
            <a:r>
              <a:rPr lang="en-US" sz="2400" b="1" dirty="0">
                <a:solidFill>
                  <a:schemeClr val="tx2"/>
                </a:solidFill>
              </a:rPr>
              <a:t>Mr. Tom Jarrett P.E. </a:t>
            </a:r>
            <a:r>
              <a:rPr lang="en-US" i="1" dirty="0">
                <a:solidFill>
                  <a:schemeClr val="tx2"/>
                </a:solidFill>
              </a:rPr>
              <a:t>(USACE, retired)</a:t>
            </a:r>
          </a:p>
          <a:p>
            <a:pPr marL="342900" lvl="0" indent="-342900">
              <a:buFont typeface="+mj-lt"/>
              <a:buAutoNum type="arabicPeriod"/>
            </a:pPr>
            <a:r>
              <a:rPr lang="en-US" sz="2400" b="1" dirty="0">
                <a:solidFill>
                  <a:schemeClr val="tx2"/>
                </a:solidFill>
              </a:rPr>
              <a:t>Dr. Charles “Pete” Peterson </a:t>
            </a:r>
            <a:r>
              <a:rPr lang="en-US" i="1" dirty="0">
                <a:solidFill>
                  <a:schemeClr val="tx2"/>
                </a:solidFill>
              </a:rPr>
              <a:t>(UNC-CH, Institute of Marine Sciences)</a:t>
            </a:r>
          </a:p>
          <a:p>
            <a:pPr marL="342900" lvl="0" indent="-342900">
              <a:buFont typeface="+mj-lt"/>
              <a:buAutoNum type="arabicPeriod"/>
            </a:pPr>
            <a:r>
              <a:rPr lang="en-US" sz="2400" b="1" dirty="0">
                <a:solidFill>
                  <a:schemeClr val="tx2"/>
                </a:solidFill>
              </a:rPr>
              <a:t>Mr. Spencer Rogers </a:t>
            </a:r>
            <a:r>
              <a:rPr lang="en-US" i="1" dirty="0">
                <a:solidFill>
                  <a:schemeClr val="tx2"/>
                </a:solidFill>
              </a:rPr>
              <a:t>(NC Sea Grant)</a:t>
            </a:r>
          </a:p>
          <a:p>
            <a:pPr marL="342900" lvl="0" indent="-342900">
              <a:buFont typeface="+mj-lt"/>
              <a:buAutoNum type="arabicPeriod"/>
            </a:pPr>
            <a:r>
              <a:rPr lang="en-US" sz="2400" b="1" dirty="0">
                <a:solidFill>
                  <a:schemeClr val="tx2"/>
                </a:solidFill>
              </a:rPr>
              <a:t>Dr. Elizabeth Sciaudone, P.E. </a:t>
            </a:r>
            <a:r>
              <a:rPr lang="en-US" i="1" dirty="0">
                <a:solidFill>
                  <a:schemeClr val="tx2"/>
                </a:solidFill>
              </a:rPr>
              <a:t>(NCSU Dept. of Civil, Construction &amp; Environmental Engineering, NCSU)</a:t>
            </a:r>
          </a:p>
          <a:p>
            <a:pPr marL="342900" lvl="0" indent="-342900">
              <a:buFont typeface="+mj-lt"/>
              <a:buAutoNum type="arabicPeriod"/>
            </a:pPr>
            <a:r>
              <a:rPr lang="en-US" sz="2400" b="1" dirty="0">
                <a:solidFill>
                  <a:schemeClr val="tx2"/>
                </a:solidFill>
              </a:rPr>
              <a:t>Mr. Greg “Rudi” Rudolph </a:t>
            </a:r>
            <a:r>
              <a:rPr lang="en-US" i="1" dirty="0">
                <a:solidFill>
                  <a:schemeClr val="tx2"/>
                </a:solidFill>
              </a:rPr>
              <a:t>(Carteret County Shore Protection Office)</a:t>
            </a:r>
          </a:p>
        </p:txBody>
      </p:sp>
      <p:sp>
        <p:nvSpPr>
          <p:cNvPr id="8" name="Title 1">
            <a:extLst>
              <a:ext uri="{FF2B5EF4-FFF2-40B4-BE49-F238E27FC236}">
                <a16:creationId xmlns:a16="http://schemas.microsoft.com/office/drawing/2014/main" id="{9D3C863E-EE42-473B-9F7B-7AD44541D572}"/>
              </a:ext>
            </a:extLst>
          </p:cNvPr>
          <p:cNvSpPr txBox="1">
            <a:spLocks/>
          </p:cNvSpPr>
          <p:nvPr/>
        </p:nvSpPr>
        <p:spPr>
          <a:xfrm>
            <a:off x="5981250" y="6534368"/>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Division of Coastal Management</a:t>
            </a:r>
          </a:p>
        </p:txBody>
      </p:sp>
    </p:spTree>
    <p:extLst>
      <p:ext uri="{BB962C8B-B14F-4D97-AF65-F5344CB8AC3E}">
        <p14:creationId xmlns:p14="http://schemas.microsoft.com/office/powerpoint/2010/main" val="2958291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1F27F3A-B3E9-41ED-AF8F-A365F10BB65F}" type="slidenum">
              <a:rPr lang="en-US" smtClean="0">
                <a:solidFill>
                  <a:srgbClr val="1F497D"/>
                </a:solidFill>
              </a:rPr>
              <a:pPr/>
              <a:t>5</a:t>
            </a:fld>
            <a:endParaRPr lang="en-US" dirty="0">
              <a:solidFill>
                <a:srgbClr val="1F497D"/>
              </a:solidFill>
            </a:endParaRPr>
          </a:p>
        </p:txBody>
      </p:sp>
      <p:sp>
        <p:nvSpPr>
          <p:cNvPr id="3" name="Title 2"/>
          <p:cNvSpPr>
            <a:spLocks noGrp="1"/>
          </p:cNvSpPr>
          <p:nvPr>
            <p:ph type="title"/>
          </p:nvPr>
        </p:nvSpPr>
        <p:spPr>
          <a:xfrm>
            <a:off x="0" y="190500"/>
            <a:ext cx="7933039" cy="557215"/>
          </a:xfrm>
        </p:spPr>
        <p:txBody>
          <a:bodyPr>
            <a:noAutofit/>
          </a:bodyPr>
          <a:lstStyle/>
          <a:p>
            <a:r>
              <a:rPr lang="en-US" sz="3200" dirty="0">
                <a:ln w="0"/>
                <a:solidFill>
                  <a:schemeClr val="tx1"/>
                </a:solidFill>
                <a:effectLst>
                  <a:outerShdw blurRad="38100" dist="19050" dir="2700000" algn="tl" rotWithShape="0">
                    <a:schemeClr val="dk1">
                      <a:alpha val="40000"/>
                    </a:schemeClr>
                  </a:outerShdw>
                </a:effectLst>
              </a:rPr>
              <a:t>NC CRC Science Panel: Nominating New Members</a:t>
            </a:r>
          </a:p>
        </p:txBody>
      </p:sp>
      <p:sp>
        <p:nvSpPr>
          <p:cNvPr id="6" name="Content Placeholder 2"/>
          <p:cNvSpPr>
            <a:spLocks noGrp="1"/>
          </p:cNvSpPr>
          <p:nvPr>
            <p:ph idx="1"/>
          </p:nvPr>
        </p:nvSpPr>
        <p:spPr>
          <a:xfrm>
            <a:off x="310552" y="1332206"/>
            <a:ext cx="8436633" cy="4136941"/>
          </a:xfrm>
        </p:spPr>
        <p:txBody>
          <a:bodyPr>
            <a:noAutofit/>
          </a:bodyPr>
          <a:lstStyle/>
          <a:p>
            <a:pPr lvl="0">
              <a:lnSpc>
                <a:spcPct val="100000"/>
              </a:lnSpc>
            </a:pPr>
            <a:r>
              <a:rPr lang="en-US" sz="2000" dirty="0">
                <a:solidFill>
                  <a:schemeClr val="tx2"/>
                </a:solidFill>
              </a:rPr>
              <a:t>Call for nominations (coastal engineers &amp; geologists)</a:t>
            </a:r>
          </a:p>
          <a:p>
            <a:pPr>
              <a:lnSpc>
                <a:spcPct val="100000"/>
              </a:lnSpc>
            </a:pPr>
            <a:r>
              <a:rPr lang="en-US" sz="2000" dirty="0">
                <a:solidFill>
                  <a:schemeClr val="tx2"/>
                </a:solidFill>
              </a:rPr>
              <a:t>Nominees will need to provide the CRC, CRAC or Science Panel member with a resume, CV and any other qualifying information that will be forwarded to the DCM Director</a:t>
            </a:r>
          </a:p>
          <a:p>
            <a:pPr lvl="0">
              <a:lnSpc>
                <a:spcPct val="100000"/>
              </a:lnSpc>
            </a:pPr>
            <a:r>
              <a:rPr lang="en-US" sz="2000" dirty="0">
                <a:solidFill>
                  <a:schemeClr val="tx2"/>
                </a:solidFill>
              </a:rPr>
              <a:t>Nominations reviewed by the Science Panel and recommendations made to the Science Panel Chair.</a:t>
            </a:r>
          </a:p>
          <a:p>
            <a:pPr lvl="0">
              <a:lnSpc>
                <a:spcPct val="100000"/>
              </a:lnSpc>
            </a:pPr>
            <a:r>
              <a:rPr lang="en-US" sz="2000" dirty="0">
                <a:solidFill>
                  <a:schemeClr val="tx2"/>
                </a:solidFill>
              </a:rPr>
              <a:t>A subcommittee of the CRC, including the CRC Executive Committee (CRC committee chairs, CRAC Chair and Executive Secretary) and Science Panel Chair, would then review the nominees and make a recommendation to the CRC Chair.</a:t>
            </a:r>
          </a:p>
          <a:p>
            <a:pPr lvl="0">
              <a:lnSpc>
                <a:spcPct val="100000"/>
              </a:lnSpc>
            </a:pPr>
            <a:r>
              <a:rPr lang="en-US" sz="2000" dirty="0">
                <a:solidFill>
                  <a:schemeClr val="tx2"/>
                </a:solidFill>
              </a:rPr>
              <a:t>The Chair would then make the appointments known at the next CRC meeting</a:t>
            </a:r>
          </a:p>
        </p:txBody>
      </p:sp>
      <p:sp>
        <p:nvSpPr>
          <p:cNvPr id="8" name="Title 1">
            <a:extLst>
              <a:ext uri="{FF2B5EF4-FFF2-40B4-BE49-F238E27FC236}">
                <a16:creationId xmlns:a16="http://schemas.microsoft.com/office/drawing/2014/main" id="{9D3C863E-EE42-473B-9F7B-7AD44541D572}"/>
              </a:ext>
            </a:extLst>
          </p:cNvPr>
          <p:cNvSpPr txBox="1">
            <a:spLocks/>
          </p:cNvSpPr>
          <p:nvPr/>
        </p:nvSpPr>
        <p:spPr>
          <a:xfrm>
            <a:off x="5981250" y="6534368"/>
            <a:ext cx="3751943" cy="371035"/>
          </a:xfrm>
          <a:prstGeom prst="rect">
            <a:avLst/>
          </a:prstGeom>
        </p:spPr>
        <p:txBody>
          <a:bodyPr vert="horz" lIns="91440" tIns="45720" rIns="91440" bIns="45720" rtlCol="0" anchor="ctr">
            <a:normAutofit fontScale="97500"/>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pPr algn="l"/>
            <a:r>
              <a:rPr lang="en-US" sz="1800" dirty="0"/>
              <a:t>Division of Coastal Management</a:t>
            </a:r>
          </a:p>
        </p:txBody>
      </p:sp>
    </p:spTree>
    <p:extLst>
      <p:ext uri="{BB962C8B-B14F-4D97-AF65-F5344CB8AC3E}">
        <p14:creationId xmlns:p14="http://schemas.microsoft.com/office/powerpoint/2010/main" val="3009527620"/>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1552</TotalTime>
  <Words>679</Words>
  <Application>Microsoft Office PowerPoint</Application>
  <PresentationFormat>On-screen Show (4:3)</PresentationFormat>
  <Paragraphs>77</Paragraphs>
  <Slides>5</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Times New Roman</vt:lpstr>
      <vt:lpstr>2_Office Theme</vt:lpstr>
      <vt:lpstr>3_Office Theme</vt:lpstr>
      <vt:lpstr>Department of Environmental Quality</vt:lpstr>
      <vt:lpstr>NC CRC Science Panel: Background</vt:lpstr>
      <vt:lpstr>NC CRC Science Panel: Projects</vt:lpstr>
      <vt:lpstr>NC CRC Science Panel: Current Membership</vt:lpstr>
      <vt:lpstr>NC CRC Science Panel: Nominating New Members</vt:lpstr>
    </vt:vector>
  </TitlesOfParts>
  <Company>NC Division of Coastal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DCM &amp; CRC Update</dc:subject>
  <dc:creator>Ken Richardson</dc:creator>
  <cp:lastModifiedBy>Richardson, Ken</cp:lastModifiedBy>
  <cp:revision>125</cp:revision>
  <dcterms:created xsi:type="dcterms:W3CDTF">2015-07-07T20:02:11Z</dcterms:created>
  <dcterms:modified xsi:type="dcterms:W3CDTF">2018-02-14T10:03:31Z</dcterms:modified>
</cp:coreProperties>
</file>