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4067" r:id="rId2"/>
    <p:sldMasterId id="2147484092" r:id="rId3"/>
  </p:sldMasterIdLst>
  <p:notesMasterIdLst>
    <p:notesMasterId r:id="rId20"/>
  </p:notesMasterIdLst>
  <p:handoutMasterIdLst>
    <p:handoutMasterId r:id="rId21"/>
  </p:handoutMasterIdLst>
  <p:sldIdLst>
    <p:sldId id="475" r:id="rId4"/>
    <p:sldId id="574" r:id="rId5"/>
    <p:sldId id="519" r:id="rId6"/>
    <p:sldId id="551" r:id="rId7"/>
    <p:sldId id="576" r:id="rId8"/>
    <p:sldId id="578" r:id="rId9"/>
    <p:sldId id="557" r:id="rId10"/>
    <p:sldId id="552" r:id="rId11"/>
    <p:sldId id="579" r:id="rId12"/>
    <p:sldId id="580" r:id="rId13"/>
    <p:sldId id="581" r:id="rId14"/>
    <p:sldId id="556" r:id="rId15"/>
    <p:sldId id="582" r:id="rId16"/>
    <p:sldId id="584" r:id="rId17"/>
    <p:sldId id="583" r:id="rId18"/>
    <p:sldId id="585" r:id="rId19"/>
  </p:sldIdLst>
  <p:sldSz cx="9144000" cy="6858000" type="screen4x3"/>
  <p:notesSz cx="6858000" cy="9296400"/>
  <p:defaultTextStyle>
    <a:defPPr>
      <a:defRPr lang="en-US"/>
    </a:defPPr>
    <a:lvl1pPr algn="l" rtl="0" eaLnBrk="0" fontAlgn="base" hangingPunct="0">
      <a:spcBef>
        <a:spcPct val="0"/>
      </a:spcBef>
      <a:spcAft>
        <a:spcPct val="0"/>
      </a:spcAft>
      <a:defRPr b="1"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b="1"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b="1"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b="1"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b="1" kern="1200">
        <a:solidFill>
          <a:schemeClr val="tx1"/>
        </a:solidFill>
        <a:latin typeface="Tahoma" pitchFamily="34" charset="0"/>
        <a:ea typeface="+mn-ea"/>
        <a:cs typeface="Arial" charset="0"/>
      </a:defRPr>
    </a:lvl5pPr>
    <a:lvl6pPr marL="2286000" algn="l" defTabSz="914400" rtl="0" eaLnBrk="1" latinLnBrk="0" hangingPunct="1">
      <a:defRPr b="1" kern="1200">
        <a:solidFill>
          <a:schemeClr val="tx1"/>
        </a:solidFill>
        <a:latin typeface="Tahoma" pitchFamily="34" charset="0"/>
        <a:ea typeface="+mn-ea"/>
        <a:cs typeface="Arial" charset="0"/>
      </a:defRPr>
    </a:lvl6pPr>
    <a:lvl7pPr marL="2743200" algn="l" defTabSz="914400" rtl="0" eaLnBrk="1" latinLnBrk="0" hangingPunct="1">
      <a:defRPr b="1" kern="1200">
        <a:solidFill>
          <a:schemeClr val="tx1"/>
        </a:solidFill>
        <a:latin typeface="Tahoma" pitchFamily="34" charset="0"/>
        <a:ea typeface="+mn-ea"/>
        <a:cs typeface="Arial" charset="0"/>
      </a:defRPr>
    </a:lvl7pPr>
    <a:lvl8pPr marL="3200400" algn="l" defTabSz="914400" rtl="0" eaLnBrk="1" latinLnBrk="0" hangingPunct="1">
      <a:defRPr b="1" kern="1200">
        <a:solidFill>
          <a:schemeClr val="tx1"/>
        </a:solidFill>
        <a:latin typeface="Tahoma" pitchFamily="34" charset="0"/>
        <a:ea typeface="+mn-ea"/>
        <a:cs typeface="Arial" charset="0"/>
      </a:defRPr>
    </a:lvl8pPr>
    <a:lvl9pPr marL="3657600" algn="l" defTabSz="914400" rtl="0" eaLnBrk="1" latinLnBrk="0" hangingPunct="1">
      <a:defRPr b="1"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A0629"/>
    <a:srgbClr val="663300"/>
    <a:srgbClr val="C4D3DA"/>
    <a:srgbClr val="B7DAE7"/>
    <a:srgbClr val="0000FF"/>
    <a:srgbClr val="E4E4C2"/>
    <a:srgbClr val="FFFF99"/>
    <a:srgbClr val="FF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5" autoAdjust="0"/>
    <p:restoredTop sz="30443" autoAdjust="0"/>
  </p:normalViewPr>
  <p:slideViewPr>
    <p:cSldViewPr>
      <p:cViewPr varScale="1">
        <p:scale>
          <a:sx n="22" d="100"/>
          <a:sy n="22" d="100"/>
        </p:scale>
        <p:origin x="280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554"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2" cy="465138"/>
          </a:xfrm>
          <a:prstGeom prst="rect">
            <a:avLst/>
          </a:prstGeom>
        </p:spPr>
        <p:txBody>
          <a:bodyPr vert="horz" lIns="90568" tIns="45284" rIns="90568" bIns="45284"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2" cy="465138"/>
          </a:xfrm>
          <a:prstGeom prst="rect">
            <a:avLst/>
          </a:prstGeom>
        </p:spPr>
        <p:txBody>
          <a:bodyPr vert="horz" lIns="90568" tIns="45284" rIns="90568" bIns="45284" rtlCol="0"/>
          <a:lstStyle>
            <a:lvl1pPr algn="r">
              <a:defRPr sz="1200"/>
            </a:lvl1pPr>
          </a:lstStyle>
          <a:p>
            <a:fld id="{EA45CEB0-E899-44F2-AB21-C8759B070659}" type="datetimeFigureOut">
              <a:rPr lang="en-US" smtClean="0"/>
              <a:pPr/>
              <a:t>2/14/2018</a:t>
            </a:fld>
            <a:endParaRPr lang="en-US" dirty="0"/>
          </a:p>
        </p:txBody>
      </p:sp>
      <p:sp>
        <p:nvSpPr>
          <p:cNvPr id="4" name="Footer Placeholder 3"/>
          <p:cNvSpPr>
            <a:spLocks noGrp="1"/>
          </p:cNvSpPr>
          <p:nvPr>
            <p:ph type="ftr" sz="quarter" idx="2"/>
          </p:nvPr>
        </p:nvSpPr>
        <p:spPr>
          <a:xfrm>
            <a:off x="1" y="8829675"/>
            <a:ext cx="2972422" cy="465138"/>
          </a:xfrm>
          <a:prstGeom prst="rect">
            <a:avLst/>
          </a:prstGeom>
        </p:spPr>
        <p:txBody>
          <a:bodyPr vert="horz" lIns="90568" tIns="45284" rIns="90568" bIns="452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829675"/>
            <a:ext cx="2972422" cy="465138"/>
          </a:xfrm>
          <a:prstGeom prst="rect">
            <a:avLst/>
          </a:prstGeom>
        </p:spPr>
        <p:txBody>
          <a:bodyPr vert="horz" lIns="90568" tIns="45284" rIns="90568" bIns="45284" rtlCol="0" anchor="b"/>
          <a:lstStyle>
            <a:lvl1pPr algn="r">
              <a:defRPr sz="1200"/>
            </a:lvl1pPr>
          </a:lstStyle>
          <a:p>
            <a:fld id="{8D18F1BF-EC36-45C1-87D9-D73DD950B58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72098" cy="465743"/>
          </a:xfrm>
          <a:prstGeom prst="rect">
            <a:avLst/>
          </a:prstGeom>
          <a:noFill/>
          <a:ln w="9525">
            <a:noFill/>
            <a:miter lim="800000"/>
            <a:headEnd/>
            <a:tailEnd/>
          </a:ln>
          <a:effectLst/>
        </p:spPr>
        <p:txBody>
          <a:bodyPr vert="horz" wrap="square" lIns="92276" tIns="46138" rIns="92276" bIns="46138" numCol="1" anchor="t" anchorCtr="0" compatLnSpc="1">
            <a:prstTxWarp prst="textNoShape">
              <a:avLst/>
            </a:prstTxWarp>
          </a:bodyPr>
          <a:lstStyle>
            <a:lvl1pPr defTabSz="922847" eaLnBrk="1" hangingPunct="1">
              <a:defRPr sz="1200" b="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3884415" y="0"/>
            <a:ext cx="2972098" cy="465743"/>
          </a:xfrm>
          <a:prstGeom prst="rect">
            <a:avLst/>
          </a:prstGeom>
          <a:noFill/>
          <a:ln w="9525">
            <a:noFill/>
            <a:miter lim="800000"/>
            <a:headEnd/>
            <a:tailEnd/>
          </a:ln>
          <a:effectLst/>
        </p:spPr>
        <p:txBody>
          <a:bodyPr vert="horz" wrap="square" lIns="92276" tIns="46138" rIns="92276" bIns="46138" numCol="1" anchor="t" anchorCtr="0" compatLnSpc="1">
            <a:prstTxWarp prst="textNoShape">
              <a:avLst/>
            </a:prstTxWarp>
          </a:bodyPr>
          <a:lstStyle>
            <a:lvl1pPr algn="r" defTabSz="922847" eaLnBrk="1" hangingPunct="1">
              <a:defRPr sz="1200" b="0">
                <a:latin typeface="Arial"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6099" y="4416099"/>
            <a:ext cx="5485805" cy="4183995"/>
          </a:xfrm>
          <a:prstGeom prst="rect">
            <a:avLst/>
          </a:prstGeom>
          <a:noFill/>
          <a:ln w="9525">
            <a:noFill/>
            <a:miter lim="800000"/>
            <a:headEnd/>
            <a:tailEnd/>
          </a:ln>
          <a:effectLst/>
        </p:spPr>
        <p:txBody>
          <a:bodyPr vert="horz" wrap="square" lIns="92276" tIns="46138" rIns="92276" bIns="461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829122"/>
            <a:ext cx="2972098" cy="465743"/>
          </a:xfrm>
          <a:prstGeom prst="rect">
            <a:avLst/>
          </a:prstGeom>
          <a:noFill/>
          <a:ln w="9525">
            <a:noFill/>
            <a:miter lim="800000"/>
            <a:headEnd/>
            <a:tailEnd/>
          </a:ln>
          <a:effectLst/>
        </p:spPr>
        <p:txBody>
          <a:bodyPr vert="horz" wrap="square" lIns="92276" tIns="46138" rIns="92276" bIns="46138" numCol="1" anchor="b" anchorCtr="0" compatLnSpc="1">
            <a:prstTxWarp prst="textNoShape">
              <a:avLst/>
            </a:prstTxWarp>
          </a:bodyPr>
          <a:lstStyle>
            <a:lvl1pPr defTabSz="922847" eaLnBrk="1" hangingPunct="1">
              <a:defRPr sz="1200" b="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3884415" y="8829122"/>
            <a:ext cx="2972098" cy="465743"/>
          </a:xfrm>
          <a:prstGeom prst="rect">
            <a:avLst/>
          </a:prstGeom>
          <a:noFill/>
          <a:ln w="9525">
            <a:noFill/>
            <a:miter lim="800000"/>
            <a:headEnd/>
            <a:tailEnd/>
          </a:ln>
          <a:effectLst/>
        </p:spPr>
        <p:txBody>
          <a:bodyPr vert="horz" wrap="square" lIns="92276" tIns="46138" rIns="92276" bIns="46138" numCol="1" anchor="b" anchorCtr="0" compatLnSpc="1">
            <a:prstTxWarp prst="textNoShape">
              <a:avLst/>
            </a:prstTxWarp>
          </a:bodyPr>
          <a:lstStyle>
            <a:lvl1pPr algn="r" defTabSz="922847" eaLnBrk="1" hangingPunct="1">
              <a:defRPr sz="1200" b="0">
                <a:latin typeface="Arial" charset="0"/>
              </a:defRPr>
            </a:lvl1pPr>
          </a:lstStyle>
          <a:p>
            <a:pPr>
              <a:defRPr/>
            </a:pPr>
            <a:fld id="{C555B048-33BE-499D-8028-D1F02F3F808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(page 261) </a:t>
            </a:r>
          </a:p>
          <a:p>
            <a:r>
              <a:rPr lang="en-US" dirty="0"/>
              <a:t>I will be discussing</a:t>
            </a:r>
            <a:r>
              <a:rPr lang="en-US" baseline="0" dirty="0"/>
              <a:t> technical standards for beach fill projects (07H.0312), or “sediment criteria rules:”</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(Page 265)</a:t>
            </a:r>
          </a:p>
          <a:p>
            <a:pPr marL="228600" indent="-228600">
              <a:buAutoNum type="arabicPeriod"/>
            </a:pPr>
            <a:r>
              <a:rPr lang="en-US" dirty="0"/>
              <a:t>Section (2)(d) Eliminates grid spacing requirement</a:t>
            </a:r>
          </a:p>
          <a:p>
            <a:pPr marL="228600" indent="-228600">
              <a:buAutoNum type="arabicPeriod"/>
            </a:pPr>
            <a:r>
              <a:rPr lang="en-US" dirty="0"/>
              <a:t>Section (2)(e) Simplifies core spacing requirement at 1 every 23 acres.  This gives flexibility to applicant or their contractor to design their own sampling protocol.</a:t>
            </a:r>
          </a:p>
          <a:p>
            <a:pPr marL="228600" indent="-228600">
              <a:buAutoNum type="arabicPeriod"/>
            </a:pPr>
            <a:r>
              <a:rPr lang="en-US" dirty="0"/>
              <a:t>Section (2)(e) further simplifies core sampling and spacing requirements to allow more flexibility and efficiency – especially in the event of sampling challenges.  (i.e.. Highly consolidated sediment where a core cannot penetrate.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10</a:t>
            </a:fld>
            <a:endParaRPr lang="en-US" dirty="0"/>
          </a:p>
        </p:txBody>
      </p:sp>
    </p:spTree>
    <p:extLst>
      <p:ext uri="{BB962C8B-B14F-4D97-AF65-F5344CB8AC3E}">
        <p14:creationId xmlns:p14="http://schemas.microsoft.com/office/powerpoint/2010/main" val="182479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265)</a:t>
            </a:r>
          </a:p>
          <a:p>
            <a:pPr marL="228600" indent="-228600">
              <a:buAutoNum type="arabicPeriod"/>
            </a:pPr>
            <a:r>
              <a:rPr lang="en-US" dirty="0"/>
              <a:t>Current Section (2)(f) Eliminates specifics related to sampling and spacing in ODMDS (offshore dredge material disposal sites)</a:t>
            </a:r>
          </a:p>
          <a:p>
            <a:pPr marL="685800" lvl="1" indent="-228600">
              <a:buAutoNum type="arabicPeriod"/>
            </a:pPr>
            <a:r>
              <a:rPr lang="en-US" dirty="0"/>
              <a:t>Thought being that material placed here is beach quality, therefore this requirement in rule is not required.</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11</a:t>
            </a:fld>
            <a:endParaRPr lang="en-US" dirty="0"/>
          </a:p>
        </p:txBody>
      </p:sp>
    </p:spTree>
    <p:extLst>
      <p:ext uri="{BB962C8B-B14F-4D97-AF65-F5344CB8AC3E}">
        <p14:creationId xmlns:p14="http://schemas.microsoft.com/office/powerpoint/2010/main" val="270213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r>
              <a:rPr lang="en-US" dirty="0"/>
              <a:t>Sediment Compatibility:</a:t>
            </a:r>
          </a:p>
          <a:p>
            <a:pPr marL="169816" indent="-169816">
              <a:buFont typeface="Arial" panose="020B0604020202020204" pitchFamily="34" charset="0"/>
              <a:buChar char="•"/>
            </a:pPr>
            <a:r>
              <a:rPr lang="en-US" dirty="0"/>
              <a:t>Sediment</a:t>
            </a:r>
            <a:r>
              <a:rPr lang="en-US" baseline="0" dirty="0"/>
              <a:t> grain size defined as:</a:t>
            </a:r>
          </a:p>
          <a:p>
            <a:pPr marL="622659" lvl="1" indent="-169816">
              <a:buFont typeface="Arial" panose="020B0604020202020204" pitchFamily="34" charset="0"/>
              <a:buChar char="•"/>
            </a:pPr>
            <a:r>
              <a:rPr lang="en-US" baseline="0" dirty="0"/>
              <a:t>Fines: less than 0.0625 mm</a:t>
            </a:r>
          </a:p>
          <a:p>
            <a:pPr marL="622659" lvl="1" indent="-169816">
              <a:buFont typeface="Arial" panose="020B0604020202020204" pitchFamily="34" charset="0"/>
              <a:buChar char="•"/>
            </a:pPr>
            <a:r>
              <a:rPr lang="en-US" baseline="0" dirty="0"/>
              <a:t>Sand: greater than or equal to 0.0625 mm, less than 2 mm</a:t>
            </a:r>
          </a:p>
          <a:p>
            <a:pPr marL="622659" lvl="1" indent="-169816">
              <a:buFont typeface="Arial" panose="020B0604020202020204" pitchFamily="34" charset="0"/>
              <a:buChar char="•"/>
            </a:pPr>
            <a:r>
              <a:rPr lang="en-US" baseline="0" dirty="0"/>
              <a:t>Granular: greater than 2 mm, less than 4.76 mm</a:t>
            </a:r>
          </a:p>
          <a:p>
            <a:pPr marL="622659" lvl="1" indent="-169816">
              <a:buFont typeface="Arial" panose="020B0604020202020204" pitchFamily="34" charset="0"/>
              <a:buChar char="•"/>
            </a:pPr>
            <a:r>
              <a:rPr lang="en-US" baseline="0" dirty="0"/>
              <a:t>Gravel: greater than 4.76 mm, less than 76 mm</a:t>
            </a:r>
          </a:p>
          <a:p>
            <a:pPr marL="169816" indent="-169816">
              <a:buFont typeface="Arial" panose="020B0604020202020204" pitchFamily="34" charset="0"/>
              <a:buChar char="•"/>
            </a:pPr>
            <a:r>
              <a:rPr lang="en-US" baseline="0" dirty="0"/>
              <a:t>% by weight of each of the 4 grain sizes shall be reported for each sample</a:t>
            </a:r>
          </a:p>
          <a:p>
            <a:pPr marL="169816" indent="-169816">
              <a:buFont typeface="Arial" panose="020B0604020202020204" pitchFamily="34" charset="0"/>
              <a:buChar char="•"/>
            </a:pPr>
            <a:r>
              <a:rPr lang="en-US" baseline="0" dirty="0"/>
              <a:t>A composite of the simple arithmetic mean for each of the 4 grain sizes shall be calculated for each transect</a:t>
            </a:r>
          </a:p>
          <a:p>
            <a:pPr marL="169816" indent="-169816">
              <a:buFont typeface="Arial" panose="020B0604020202020204" pitchFamily="34" charset="0"/>
              <a:buChar char="•"/>
            </a:pPr>
            <a:r>
              <a:rPr lang="en-US" baseline="0" dirty="0"/>
              <a:t>A grand mean shall be established for each of the 4 grain categories by summing the mean for each transect and dividing by the total number of transects.</a:t>
            </a:r>
          </a:p>
          <a:p>
            <a:pPr marL="169816" indent="-169816">
              <a:buFont typeface="Arial" panose="020B0604020202020204" pitchFamily="34" charset="0"/>
              <a:buChar char="•"/>
            </a:pPr>
            <a:r>
              <a:rPr lang="en-US" baseline="0" dirty="0"/>
              <a:t>Calcium Carbonate: shall be calculated from a composite of all sediment samples along each transect.</a:t>
            </a:r>
          </a:p>
          <a:p>
            <a:pPr marL="622659" lvl="1" indent="-169816">
              <a:buFont typeface="Arial" panose="020B0604020202020204" pitchFamily="34" charset="0"/>
              <a:buChar char="•"/>
            </a:pPr>
            <a:r>
              <a:rPr lang="en-US" baseline="0" dirty="0"/>
              <a:t>“Native Calcium Carbonate” is defined by the grand mean calculated by summing the average percentage by weight calcium carbonate for each transect and then dividing by the number of transects.</a:t>
            </a:r>
          </a:p>
          <a:p>
            <a:pPr marL="622659" lvl="1" indent="-169816">
              <a:buFont typeface="Arial" panose="020B0604020202020204" pitchFamily="34" charset="0"/>
              <a:buChar char="•"/>
            </a:pPr>
            <a:r>
              <a:rPr lang="en-US" baseline="0" dirty="0"/>
              <a:t>For beaches on which fill activities have occurred prior to this rule, DCM shall consider visual estimates of shell content as a proxy for weight percentage.</a:t>
            </a:r>
          </a:p>
          <a:p>
            <a:pPr marL="622659" lvl="1"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Sediment and shell material greater than 76 mm in diameter, observable on the surface (between mlw &amp; frontal dune toe) shall be calculated for an area of 50,000 sqft within the project boundary.  This area is considered a representative sample for the entire project area, and referred to as the “background” value.</a:t>
            </a:r>
          </a:p>
          <a:p>
            <a:pPr marL="169816" indent="-169816">
              <a:buFont typeface="Arial" panose="020B0604020202020204" pitchFamily="34" charset="0"/>
              <a:buChar char="•"/>
            </a:pPr>
            <a:endParaRPr lang="en-US" baseline="0" dirty="0"/>
          </a:p>
          <a:p>
            <a:r>
              <a:rPr lang="en-US" baseline="0" dirty="0"/>
              <a:t>Sediment Compatibility Defined:</a:t>
            </a:r>
          </a:p>
          <a:p>
            <a:pPr marL="169816" indent="-169816">
              <a:buFont typeface="Arial" panose="020B0604020202020204" pitchFamily="34" charset="0"/>
              <a:buChar char="•"/>
            </a:pPr>
            <a:r>
              <a:rPr lang="en-US" baseline="0" dirty="0"/>
              <a:t>Considered compatible if the average percent by weight of fine-grained sediment (less than 0.0625 mm) is less than 10 percent.</a:t>
            </a:r>
          </a:p>
          <a:p>
            <a:pPr marL="169816" indent="-169816">
              <a:buFont typeface="Arial" panose="020B0604020202020204" pitchFamily="34" charset="0"/>
              <a:buChar char="•"/>
            </a:pPr>
            <a:r>
              <a:rPr lang="en-US" baseline="0" dirty="0"/>
              <a:t>Average  percentage by weight of fine-grain sediment (less than 0.0625 mm) in each borrow site shall not exceed the average percentage by weight of fine-grained sediment of the recipient beach characterization plus 5%.</a:t>
            </a:r>
          </a:p>
          <a:p>
            <a:pPr marL="169816" indent="-169816">
              <a:buFont typeface="Arial" panose="020B0604020202020204" pitchFamily="34" charset="0"/>
              <a:buChar char="•"/>
            </a:pPr>
            <a:r>
              <a:rPr lang="en-US" baseline="0" dirty="0"/>
              <a:t>Average percentage by weight of granular sediment (greater than or equal to 2 mm and less than 4.76 mm) in a borrow site shall not exceed the average percentage by weight of coarse-sand of the recipient beach characterization plus 10%</a:t>
            </a:r>
          </a:p>
          <a:p>
            <a:pPr marL="169816" indent="-169816">
              <a:buFont typeface="Arial" panose="020B0604020202020204" pitchFamily="34" charset="0"/>
              <a:buChar char="•"/>
            </a:pPr>
            <a:r>
              <a:rPr lang="en-US" baseline="0" dirty="0"/>
              <a:t>Average percentage by weight of gravel (greater than or equal to 4.76 mm and less than 76 mm) in a borrow site shall not exceed the average percentage by weight of gravel-size sediment for the recipient beach characterization plus 5%.</a:t>
            </a:r>
          </a:p>
          <a:p>
            <a:pPr marL="169816" indent="-169816">
              <a:buFont typeface="Arial" panose="020B0604020202020204" pitchFamily="34" charset="0"/>
              <a:buChar char="•"/>
            </a:pPr>
            <a:r>
              <a:rPr lang="en-US" baseline="0" dirty="0"/>
              <a:t>Average percentage by weight of calcium carbonate in borrow site shall not exceed the average percentage by weight of calcium carbonate of the recipient beach characterization plus 15%</a:t>
            </a:r>
          </a:p>
          <a:p>
            <a:pPr marL="169816" indent="-169816">
              <a:buFont typeface="Arial" panose="020B0604020202020204" pitchFamily="34" charset="0"/>
              <a:buChar char="•"/>
            </a:pPr>
            <a:r>
              <a:rPr lang="en-US" baseline="0" dirty="0"/>
              <a:t>Techniques that take incompatible sediment within a borrow site and make it compatible with that of the recipient beach characterization shall be evaluated on a case by case basis.</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Sediment excavation or dredging shall not exceed the maximum depth of recovered core at each coring location.</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12</a:t>
            </a:fld>
            <a:endParaRPr lang="en-US" dirty="0"/>
          </a:p>
        </p:txBody>
      </p:sp>
    </p:spTree>
    <p:extLst>
      <p:ext uri="{BB962C8B-B14F-4D97-AF65-F5344CB8AC3E}">
        <p14:creationId xmlns:p14="http://schemas.microsoft.com/office/powerpoint/2010/main" val="195919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266)</a:t>
            </a:r>
          </a:p>
          <a:p>
            <a:r>
              <a:rPr lang="en-US" dirty="0"/>
              <a:t>1. Section (3) Clarifying rule language to define who can certify sediment compatibility by referring to NC General Statutes 89C &amp; 89E where it defines professional or licensed engineer, land surveyor, and geologist.</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13</a:t>
            </a:fld>
            <a:endParaRPr lang="en-US" dirty="0"/>
          </a:p>
        </p:txBody>
      </p:sp>
    </p:spTree>
    <p:extLst>
      <p:ext uri="{BB962C8B-B14F-4D97-AF65-F5344CB8AC3E}">
        <p14:creationId xmlns:p14="http://schemas.microsoft.com/office/powerpoint/2010/main" val="39600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14</a:t>
            </a:fld>
            <a:endParaRPr lang="en-US" dirty="0"/>
          </a:p>
        </p:txBody>
      </p:sp>
    </p:spTree>
    <p:extLst>
      <p:ext uri="{BB962C8B-B14F-4D97-AF65-F5344CB8AC3E}">
        <p14:creationId xmlns:p14="http://schemas.microsoft.com/office/powerpoint/2010/main" val="357373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(page 266)</a:t>
            </a:r>
          </a:p>
          <a:p>
            <a:pPr marL="228600" indent="-228600">
              <a:buAutoNum type="arabicPeriod"/>
            </a:pPr>
            <a:r>
              <a:rPr lang="en-US" dirty="0"/>
              <a:t>Section (4)(a) Removes requirement that excavation of sediment is limited to depth of core sample</a:t>
            </a:r>
          </a:p>
          <a:p>
            <a:pPr marL="228600" indent="-228600">
              <a:buAutoNum type="arabicPeriod"/>
            </a:pPr>
            <a:r>
              <a:rPr lang="en-US" dirty="0"/>
              <a:t>New Section (a) Rule clarification – changing “time” to “any moratorium” for protection of endangered or threatened species; and clarifies “agency”</a:t>
            </a:r>
          </a:p>
          <a:p>
            <a:pPr marL="228600" indent="-228600">
              <a:buAutoNum type="arabicPeriod"/>
            </a:pPr>
            <a:r>
              <a:rPr lang="en-US" dirty="0"/>
              <a:t>Current Section (c), New Section (b) Rule clarification referring to large shell material (&gt;3 inches) - that removal action shall occur in the event that twice the background value of incompatible material is placed on the beach.</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15</a:t>
            </a:fld>
            <a:endParaRPr lang="en-US" dirty="0"/>
          </a:p>
        </p:txBody>
      </p:sp>
    </p:spTree>
    <p:extLst>
      <p:ext uri="{BB962C8B-B14F-4D97-AF65-F5344CB8AC3E}">
        <p14:creationId xmlns:p14="http://schemas.microsoft.com/office/powerpoint/2010/main" val="348322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69816" indent="-169816">
              <a:buFont typeface="Arial" panose="020B0604020202020204" pitchFamily="34" charset="0"/>
              <a:buChar char="•"/>
            </a:pPr>
            <a:r>
              <a:rPr lang="en-US" dirty="0"/>
              <a:t>DCM</a:t>
            </a:r>
            <a:r>
              <a:rPr lang="en-US" baseline="0" dirty="0"/>
              <a:t> staff assessment of the sediment criteria information provided by project applicants requires a significant amount of time to review, and is typically delivered in several volumes of technical data.  Eliminating the rigid protocol in favor of a simpler process where the project’s consultant/engineer designs a sampling protocol that assures sediment compatibility between the beach and borrow area will significantly reduce the amount of effort on the part of DCM’s regulatory staff in reviewing this aspect of beach nourishment proposals.</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The sampling protocol associated with the sediment criteria rules is highly precise with regards to sample design, spacing, numbers of cores, etc.  This precision can limit flexibility in sample design, opportunities, and can also limit abilities of communities to pursue small projects or respond to nourishment opportunities in a rapid fashion.  The sampling protocol can severely limit applicants ability to use existing data.  For example, during the development of the Town of Nags Head project, they had to take extra core samples over and above what the USACE had previously taken during the USACE’s work on a possible 50- or 30-year CSDR project.</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Even with the detailed sampling protocol language as it is currently written, an applicant can still satisfy the technical criteria, but still have unsuitable sediment placed on the beach (including rock that was missed during the sampling), and argue that they met the sampling standards, and therefore are not in violation.</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Additionally, the current sampling protocol may eliminate the ability of communities to take advantage beneficial use projects that present themselves late in the planning process (i.e. too late to be able to hire a firm and or mobilize to take extra samples required by rules).</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r>
              <a:rPr lang="en-US" baseline="0" dirty="0"/>
              <a:t>Could limit ability to alter the recipient beach at the last moment in response to a recent erosion event.</a:t>
            </a:r>
          </a:p>
          <a:p>
            <a:pPr marL="169816" indent="-169816">
              <a:buFont typeface="Arial" panose="020B0604020202020204" pitchFamily="34" charset="0"/>
              <a:buChar char="•"/>
            </a:pPr>
            <a:endParaRPr lang="en-US" baseline="0" dirty="0"/>
          </a:p>
          <a:p>
            <a:r>
              <a:rPr lang="en-US" b="1" baseline="0" dirty="0"/>
              <a:t>DCM’s Proposal:</a:t>
            </a:r>
          </a:p>
          <a:p>
            <a:pPr marL="169816" indent="-169816">
              <a:buFont typeface="Arial" panose="020B0604020202020204" pitchFamily="34" charset="0"/>
              <a:buChar char="•"/>
            </a:pPr>
            <a:r>
              <a:rPr lang="en-US" baseline="0" dirty="0"/>
              <a:t>Keep the standards for the various grain sizes such as the percentage of fines shall not exceed more than 5% over recipient beach - but use language similar to that in the terminal groin legislation to require the applicant’s consultant/engineer to attest to or certify sediment compatibility.  For example, “Compatibility with these sediment standards shall be documented and certified by a professional engineer licensed to practice pursuant to Chapter 89C of the General Statutes. (or Geologist GS 89E)</a:t>
            </a:r>
          </a:p>
          <a:p>
            <a:pPr marL="0" indent="0">
              <a:buFont typeface="Arial" panose="020B0604020202020204" pitchFamily="34" charset="0"/>
              <a:buNone/>
            </a:pPr>
            <a:r>
              <a:rPr lang="en-US" b="1" baseline="0" dirty="0"/>
              <a:t>Benefits of proposal:</a:t>
            </a:r>
          </a:p>
          <a:p>
            <a:pPr marL="169816" indent="-169816">
              <a:buFont typeface="Arial" panose="020B0604020202020204" pitchFamily="34" charset="0"/>
              <a:buChar char="•"/>
            </a:pPr>
            <a:r>
              <a:rPr lang="en-US" baseline="0" dirty="0"/>
              <a:t>By reducing sampling protocol in rule requirements, will allow professionals to design a project to meet the needs of the applicant.</a:t>
            </a:r>
          </a:p>
          <a:p>
            <a:pPr marL="169816" indent="-169816">
              <a:buFont typeface="Arial" panose="020B0604020202020204" pitchFamily="34" charset="0"/>
              <a:buChar char="•"/>
            </a:pPr>
            <a:r>
              <a:rPr lang="en-US" baseline="0" dirty="0"/>
              <a:t>Compatibility between the borrow site and the recipient beach are ensured, but with the burden and flexibility for establishing the sampling protocol placed on the project’s applicant.  Which would allow staff to devote more time to the environmental review components of the project and possibly decreasing the time of permit issuance.</a:t>
            </a:r>
          </a:p>
          <a:p>
            <a:pPr marL="169816" indent="-169816">
              <a:buFont typeface="Arial" panose="020B0604020202020204" pitchFamily="34" charset="0"/>
              <a:buChar char="•"/>
            </a:pPr>
            <a:r>
              <a:rPr lang="en-US" baseline="0" dirty="0"/>
              <a:t>Should the Commission want to support these proposed amendments, staff will continue the rule-making process and begin work on fiscal analysis.</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16</a:t>
            </a:fld>
            <a:endParaRPr lang="en-US" dirty="0"/>
          </a:p>
        </p:txBody>
      </p:sp>
    </p:spTree>
    <p:extLst>
      <p:ext uri="{BB962C8B-B14F-4D97-AF65-F5344CB8AC3E}">
        <p14:creationId xmlns:p14="http://schemas.microsoft.com/office/powerpoint/2010/main" val="7039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Given the amount of detail and complexity of your Sediment Criteria rules I will:</a:t>
            </a:r>
            <a:endParaRPr lang="en-US" baseline="0" dirty="0"/>
          </a:p>
          <a:p>
            <a:pPr marL="223914" indent="-223914">
              <a:buAutoNum type="arabicPeriod"/>
            </a:pPr>
            <a:r>
              <a:rPr lang="en-US" baseline="0" dirty="0"/>
              <a:t>Review current rules for each section, and how they are generally applied</a:t>
            </a:r>
          </a:p>
          <a:p>
            <a:pPr marL="223914" indent="-223914">
              <a:buAutoNum type="arabicPeriod"/>
            </a:pPr>
            <a:r>
              <a:rPr lang="en-US" baseline="0" dirty="0"/>
              <a:t>Immediately following each section, I will then review staff’s proposed amendments that also considers stakeholder input and feedback.  It is worth noting that not all proposed amendments were fully supported by all stakeholders.</a:t>
            </a:r>
          </a:p>
          <a:p>
            <a:pPr marL="0" indent="0">
              <a:buNone/>
            </a:pPr>
            <a:endParaRPr lang="en-US" dirty="0"/>
          </a:p>
          <a:p>
            <a:pPr marL="228600" indent="-228600">
              <a:buAutoNum type="arabicPeriod"/>
            </a:pPr>
            <a:r>
              <a:rPr lang="en-US" dirty="0"/>
              <a:t>Discuss recipient beach sediment characterization</a:t>
            </a:r>
          </a:p>
          <a:p>
            <a:pPr marL="228600" indent="-228600">
              <a:buAutoNum type="arabicPeriod"/>
            </a:pPr>
            <a:r>
              <a:rPr lang="en-US" dirty="0"/>
              <a:t>Discuss borrow area sediment characterization</a:t>
            </a:r>
          </a:p>
          <a:p>
            <a:pPr marL="228600" indent="-228600">
              <a:buAutoNum type="arabicPeriod"/>
            </a:pPr>
            <a:r>
              <a:rPr lang="en-US" dirty="0"/>
              <a:t>Discuss sediment compatibility, how it is determined</a:t>
            </a:r>
          </a:p>
          <a:p>
            <a:pPr marL="228600" indent="-228600">
              <a:buAutoNum type="arabicPeriod"/>
            </a:pPr>
            <a:r>
              <a:rPr lang="en-US" dirty="0"/>
              <a:t>Discuss excavation and placement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2</a:t>
            </a:fld>
            <a:endParaRPr lang="en-US" dirty="0"/>
          </a:p>
        </p:txBody>
      </p:sp>
    </p:spTree>
    <p:extLst>
      <p:ext uri="{BB962C8B-B14F-4D97-AF65-F5344CB8AC3E}">
        <p14:creationId xmlns:p14="http://schemas.microsoft.com/office/powerpoint/2010/main" val="59285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NC’s sediment criteria rules are perhaps the most comprehensive in the nation.</a:t>
            </a:r>
          </a:p>
          <a:p>
            <a:pPr>
              <a:buFont typeface="Arial" pitchFamily="34" charset="0"/>
              <a:buNone/>
            </a:pPr>
            <a:endParaRPr lang="en-US" dirty="0"/>
          </a:p>
          <a:p>
            <a:pPr>
              <a:buFont typeface="Arial" pitchFamily="34" charset="0"/>
              <a:buNone/>
            </a:pPr>
            <a:r>
              <a:rPr lang="en-US" dirty="0"/>
              <a:t>Also wanted to note that Rules have been amended once (2014) </a:t>
            </a:r>
          </a:p>
          <a:p>
            <a:pPr marL="171450" indent="-171450">
              <a:buFont typeface="Arial" panose="020B0604020202020204" pitchFamily="34" charset="0"/>
              <a:buChar char="•"/>
            </a:pPr>
            <a:r>
              <a:rPr lang="en-US" dirty="0"/>
              <a:t>amendments in core sampling and spacing rules reduced the number of core sample by approximately half, thus cutting the cost by half - (2)(e)</a:t>
            </a:r>
          </a:p>
          <a:p>
            <a:pPr marL="628650" lvl="1" indent="-171450">
              <a:buFont typeface="Arial" panose="020B0604020202020204" pitchFamily="34" charset="0"/>
              <a:buChar char="•"/>
            </a:pPr>
            <a:r>
              <a:rPr lang="en-US" dirty="0"/>
              <a:t>Bogue Banks example sampling 2 offshore borrow areas approximately 140 acres each: the result was an approximate $27-$28,000 cost savings since the required number of cores was reduced by half.</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 typeface="Arial" pitchFamily="34" charset="0"/>
              <a:buNone/>
            </a:pPr>
            <a:r>
              <a:rPr lang="en-US" dirty="0"/>
              <a:t>Beach Sediment Characterization 07H.0312(1):</a:t>
            </a:r>
          </a:p>
          <a:p>
            <a:pPr marL="169816" indent="-169816" defTabSz="895655">
              <a:buFont typeface="Arial" panose="020B0604020202020204" pitchFamily="34" charset="0"/>
              <a:buChar char="•"/>
              <a:defRPr/>
            </a:pPr>
            <a:r>
              <a:rPr lang="en-US" baseline="0" dirty="0"/>
              <a:t>Requires sampling and analysis for the purpose of capturing the three-dimensional spatial variability of sediment characteristics (grain size, sorting, &amp; mineralogy)</a:t>
            </a:r>
            <a:endParaRPr lang="en-US" dirty="0"/>
          </a:p>
          <a:p>
            <a:pPr marL="169816" indent="-169816">
              <a:buFont typeface="Arial" panose="020B0604020202020204" pitchFamily="34" charset="0"/>
              <a:buChar char="•"/>
            </a:pPr>
            <a:r>
              <a:rPr lang="en-US" dirty="0"/>
              <a:t>Currently, Characterization</a:t>
            </a:r>
            <a:r>
              <a:rPr lang="en-US" baseline="0" dirty="0"/>
              <a:t> of recipient beach is not required for the placement of sediment that directly that comes from and is completely confined to a maintained navigation or associated sediment basin(s) within the active nearshore beach or shoal system.</a:t>
            </a:r>
          </a:p>
          <a:p>
            <a:pPr marL="169816" indent="-169816">
              <a:buFont typeface="Arial" panose="020B0604020202020204" pitchFamily="34" charset="0"/>
              <a:buChar char="•"/>
            </a:pPr>
            <a:r>
              <a:rPr lang="en-US" baseline="0" dirty="0"/>
              <a:t>Shore-perpendicular transects are established for the purpose of collecting topographic and bathymetric surveying data using the following standards:</a:t>
            </a:r>
          </a:p>
          <a:p>
            <a:pPr marL="622659" lvl="1" indent="-169816">
              <a:buFont typeface="Arial" panose="020B0604020202020204" pitchFamily="34" charset="0"/>
              <a:buChar char="•"/>
            </a:pPr>
            <a:r>
              <a:rPr lang="en-US" baseline="0" dirty="0"/>
              <a:t>Minimum of 5 shore-perpendicular transects, evenly spaced throughout the entire project area</a:t>
            </a:r>
          </a:p>
          <a:p>
            <a:pPr marL="622659" lvl="1" indent="-169816">
              <a:buFont typeface="Arial" panose="020B0604020202020204" pitchFamily="34" charset="0"/>
              <a:buChar char="•"/>
            </a:pPr>
            <a:r>
              <a:rPr lang="en-US" baseline="0" dirty="0"/>
              <a:t>Each transect shall extend from the front-dune-crest seaward to depth of -20 feet or a distance of 2,400 feet measured from mean low water, whichever is in a more landward position.</a:t>
            </a:r>
          </a:p>
          <a:p>
            <a:pPr marL="622659" lvl="1" indent="-169816">
              <a:buFont typeface="Arial" panose="020B0604020202020204" pitchFamily="34" charset="0"/>
              <a:buChar char="•"/>
            </a:pPr>
            <a:r>
              <a:rPr lang="en-US" baseline="0" dirty="0"/>
              <a:t>Transect spacing shall not exceed 5,000 feet</a:t>
            </a:r>
          </a:p>
          <a:p>
            <a:pPr marL="622659" lvl="1" indent="-169816">
              <a:buFont typeface="Arial" panose="020B0604020202020204" pitchFamily="34" charset="0"/>
              <a:buChar char="•"/>
            </a:pPr>
            <a:r>
              <a:rPr lang="en-US" baseline="0" dirty="0"/>
              <a:t>Elevation data referenced in NAVD 88 feet</a:t>
            </a:r>
          </a:p>
          <a:p>
            <a:pPr marL="622659" lvl="1" indent="-169816">
              <a:buFont typeface="Arial" panose="020B0604020202020204" pitchFamily="34" charset="0"/>
              <a:buChar char="•"/>
            </a:pPr>
            <a:r>
              <a:rPr lang="en-US" baseline="0" dirty="0"/>
              <a:t>No fewer than 13 sediment samples shall be taken along each transect (beach profile)</a:t>
            </a:r>
          </a:p>
          <a:p>
            <a:pPr marL="1075503" lvl="2" indent="-169816">
              <a:buFont typeface="Arial" panose="020B0604020202020204" pitchFamily="34" charset="0"/>
              <a:buChar char="•"/>
            </a:pPr>
            <a:r>
              <a:rPr lang="en-US" baseline="0" dirty="0"/>
              <a:t>total samples landward of MLW shall equal the total samples collected seaward of MLW</a:t>
            </a:r>
          </a:p>
          <a:p>
            <a:pPr marL="1075503" lvl="2" indent="-169816">
              <a:buFont typeface="Arial" panose="020B0604020202020204" pitchFamily="34" charset="0"/>
              <a:buChar char="•"/>
            </a:pPr>
            <a:r>
              <a:rPr lang="en-US" baseline="0" dirty="0"/>
              <a:t>Depth increments from 6 feet to 20 feet, or a distance of 2,400 feet, whichever is in a most landward position.</a:t>
            </a:r>
          </a:p>
          <a:p>
            <a:pPr marL="622659" lvl="1" indent="-169816">
              <a:buFont typeface="Arial" panose="020B0604020202020204" pitchFamily="34" charset="0"/>
              <a:buChar char="•"/>
            </a:pPr>
            <a:r>
              <a:rPr lang="en-US" baseline="0" dirty="0"/>
              <a:t>At least 1 sample shall be taken from each morphodynamic zone where present (frontal dune, dune-toe, mid-berm, mhw, mid-tide, mlw, trough, &amp; bar crest</a:t>
            </a:r>
          </a:p>
          <a:p>
            <a:pPr marL="169816" indent="-169816">
              <a:buFont typeface="Arial" panose="020B0604020202020204" pitchFamily="34" charset="0"/>
              <a:buChar char="•"/>
            </a:pPr>
            <a:r>
              <a:rPr lang="en-US" baseline="0" dirty="0"/>
              <a:t>Beaches that received nourishment prior to the effective date of this rule, shall characterize sediment that is consistent with current rules.</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(See page 263 of your packet)</a:t>
            </a:r>
          </a:p>
          <a:p>
            <a:pPr marL="228600" indent="-228600">
              <a:buAutoNum type="arabicPeriod"/>
            </a:pPr>
            <a:r>
              <a:rPr lang="en-US" dirty="0"/>
              <a:t>References 15A NCAC 07H.0308(b) for the purpose of consistency with Dune rules</a:t>
            </a:r>
          </a:p>
          <a:p>
            <a:pPr marL="228600" indent="-228600">
              <a:buAutoNum type="arabicPeriod"/>
            </a:pPr>
            <a:r>
              <a:rPr lang="en-US" dirty="0"/>
              <a:t>Section (1) Once the recipient beach has been characterized, that will serve as the baseline for subsequent beach fill projects</a:t>
            </a:r>
          </a:p>
          <a:p>
            <a:pPr marL="228600" indent="-228600">
              <a:buAutoNum type="arabicPeriod"/>
            </a:pPr>
            <a:r>
              <a:rPr lang="en-US" dirty="0"/>
              <a:t>Section (1)(a) Meets </a:t>
            </a:r>
            <a:r>
              <a:rPr lang="en-US" sz="1200" b="1" dirty="0"/>
              <a:t>S.L. 2017-10 (S131)</a:t>
            </a:r>
            <a:r>
              <a:rPr lang="en-US" sz="1200" dirty="0"/>
              <a:t> </a:t>
            </a:r>
            <a:r>
              <a:rPr lang="en-US" sz="1200" i="1" dirty="0"/>
              <a:t>Section 3.15</a:t>
            </a:r>
            <a:r>
              <a:rPr lang="en-US" dirty="0"/>
              <a:t> mandate to exempt sediment characterization of beaches receiving material from cape shoals.</a:t>
            </a:r>
          </a:p>
          <a:p>
            <a:pPr marL="228600" indent="-228600">
              <a:buAutoNum type="arabicPeriod"/>
            </a:pPr>
            <a:r>
              <a:rPr lang="en-US" dirty="0"/>
              <a:t>Section (1)(b) Transect spacing reduced from 5,000 feet to one-half mile.  Stakeholder feedback felt 5,000 was too much spacing.</a:t>
            </a:r>
          </a:p>
          <a:p>
            <a:pPr marL="228600" indent="-228600">
              <a:buAutoNum type="arabicPeriod"/>
            </a:pPr>
            <a:r>
              <a:rPr lang="en-US" dirty="0"/>
              <a:t>Section (1)(d) Eliminates the required number of samples, but we’re retaining language that requires each </a:t>
            </a:r>
            <a:r>
              <a:rPr lang="en-US" dirty="0" err="1"/>
              <a:t>morphodynamic</a:t>
            </a:r>
            <a:r>
              <a:rPr lang="en-US" dirty="0"/>
              <a:t> zone to be sampled.</a:t>
            </a:r>
          </a:p>
          <a:p>
            <a:pPr marL="228600" indent="-228600">
              <a:buAutoNum type="arabicPeriod"/>
            </a:pPr>
            <a:r>
              <a:rPr lang="en-US" dirty="0"/>
              <a:t>Section (1)(d) Eliminates the required number of samples from above and below MLW…just need at least one sample from each zone.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5</a:t>
            </a:fld>
            <a:endParaRPr lang="en-US" dirty="0"/>
          </a:p>
        </p:txBody>
      </p:sp>
    </p:spTree>
    <p:extLst>
      <p:ext uri="{BB962C8B-B14F-4D97-AF65-F5344CB8AC3E}">
        <p14:creationId xmlns:p14="http://schemas.microsoft.com/office/powerpoint/2010/main" val="128449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(Page 263-264 of your packet)</a:t>
            </a:r>
          </a:p>
          <a:p>
            <a:pPr marL="228600" indent="-228600">
              <a:buAutoNum type="arabicPeriod"/>
            </a:pPr>
            <a:r>
              <a:rPr lang="en-US" dirty="0"/>
              <a:t>Section (1)(h) Changes method of quantifying shell material &gt; 3 inches (76 mm)</a:t>
            </a:r>
          </a:p>
          <a:p>
            <a:pPr marL="685800" lvl="1" indent="-228600">
              <a:buAutoNum type="arabicPeriod"/>
            </a:pPr>
            <a:r>
              <a:rPr lang="en-US" dirty="0"/>
              <a:t>From 50,000 sq. ft. randomly selected area</a:t>
            </a:r>
          </a:p>
          <a:p>
            <a:pPr marL="685800" lvl="1" indent="-228600">
              <a:buAutoNum type="arabicPeriod"/>
            </a:pPr>
            <a:r>
              <a:rPr lang="en-US" dirty="0"/>
              <a:t>To 3 square meter surface from each sample point along the transect between frontal dune toe to MLW</a:t>
            </a:r>
          </a:p>
          <a:p>
            <a:pPr marL="685800" lvl="1" indent="-228600">
              <a:buAutoNum type="arabicPeriod"/>
            </a:pPr>
            <a:r>
              <a:rPr lang="en-US" dirty="0"/>
              <a:t>“Background value” = grand mean of all samples</a:t>
            </a:r>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6</a:t>
            </a:fld>
            <a:endParaRPr lang="en-US" dirty="0"/>
          </a:p>
        </p:txBody>
      </p:sp>
    </p:spTree>
    <p:extLst>
      <p:ext uri="{BB962C8B-B14F-4D97-AF65-F5344CB8AC3E}">
        <p14:creationId xmlns:p14="http://schemas.microsoft.com/office/powerpoint/2010/main" val="366736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dirty="0"/>
              <a:t>Locating Potential Borrow Areas:</a:t>
            </a:r>
          </a:p>
          <a:p>
            <a:pPr marL="169816" indent="-169816">
              <a:buFont typeface="Arial" panose="020B0604020202020204" pitchFamily="34" charset="0"/>
              <a:buChar char="•"/>
            </a:pPr>
            <a:r>
              <a:rPr lang="en-US" dirty="0"/>
              <a:t>Single</a:t>
            </a:r>
            <a:r>
              <a:rPr lang="en-US" baseline="0" dirty="0"/>
              <a:t> Beam – less coverage, less expensive</a:t>
            </a:r>
          </a:p>
          <a:p>
            <a:pPr marL="169816" indent="-169816">
              <a:buFont typeface="Arial" panose="020B0604020202020204" pitchFamily="34" charset="0"/>
              <a:buChar char="•"/>
            </a:pPr>
            <a:r>
              <a:rPr lang="en-US" baseline="0" dirty="0"/>
              <a:t>Multibeam (swath) – more coverage, can collect backscatter data at same time (don’t need to collect sidescan later), can be 15% more expensive than singlebeam.</a:t>
            </a:r>
          </a:p>
          <a:p>
            <a:pPr marL="169816" indent="-169816">
              <a:buFont typeface="Arial" panose="020B0604020202020204" pitchFamily="34" charset="0"/>
              <a:buChar char="•"/>
            </a:pPr>
            <a:endParaRPr lang="en-US" baseline="0" dirty="0"/>
          </a:p>
          <a:p>
            <a:pPr>
              <a:buFont typeface="Arial" pitchFamily="34" charset="0"/>
              <a:buNone/>
            </a:pPr>
            <a:r>
              <a:rPr lang="en-US" dirty="0"/>
              <a:t>Seafloor Surveys:</a:t>
            </a:r>
          </a:p>
          <a:p>
            <a:pPr marL="169816" indent="-169816">
              <a:buFont typeface="Arial" panose="020B0604020202020204" pitchFamily="34" charset="0"/>
              <a:buChar char="•"/>
            </a:pPr>
            <a:r>
              <a:rPr lang="en-US" dirty="0"/>
              <a:t>Shall measure elevation and cover 100% of submarine</a:t>
            </a:r>
            <a:r>
              <a:rPr lang="en-US" baseline="0" dirty="0"/>
              <a:t> borrow site</a:t>
            </a:r>
          </a:p>
          <a:p>
            <a:pPr marL="169816" indent="-169816">
              <a:buFont typeface="Arial" panose="020B0604020202020204" pitchFamily="34" charset="0"/>
              <a:buChar char="•"/>
            </a:pPr>
            <a:r>
              <a:rPr lang="en-US" baseline="0" dirty="0"/>
              <a:t>Use survey-grade swath sonar (multibeam or similar technologies) in accordance with USACE standards for navigation and dredging.</a:t>
            </a:r>
          </a:p>
          <a:p>
            <a:pPr marL="169816" indent="-169816">
              <a:buFont typeface="Arial" panose="020B0604020202020204" pitchFamily="34" charset="0"/>
              <a:buChar char="•"/>
            </a:pPr>
            <a:r>
              <a:rPr lang="en-US" baseline="0" dirty="0"/>
              <a:t>Seafloor scanning without elevation component (sidescan sonar) shall also cover 100% of borrow site.</a:t>
            </a:r>
          </a:p>
          <a:p>
            <a:pPr marL="169816" indent="-169816">
              <a:buFont typeface="Arial" panose="020B0604020202020204" pitchFamily="34" charset="0"/>
              <a:buChar char="•"/>
            </a:pPr>
            <a:r>
              <a:rPr lang="en-US" baseline="0" dirty="0"/>
              <a:t>Shallow submarine areas (water depths less than 10 feet), may not require acoustic measurements, and alternatives for measuring elevation may be evaluated on a case by case basis.</a:t>
            </a:r>
          </a:p>
          <a:p>
            <a:pPr marL="169816" indent="-169816">
              <a:buFont typeface="Arial" panose="020B0604020202020204" pitchFamily="34" charset="0"/>
              <a:buChar char="•"/>
            </a:pPr>
            <a:r>
              <a:rPr lang="en-US" baseline="0" dirty="0"/>
              <a:t>For offshore dredged material disposal sites (ODMDS), only 1 set of imagery without elevation is required.</a:t>
            </a:r>
          </a:p>
          <a:p>
            <a:pPr marL="169816" indent="-169816">
              <a:buFont typeface="Arial" panose="020B0604020202020204" pitchFamily="34" charset="0"/>
              <a:buChar char="•"/>
            </a:pPr>
            <a:r>
              <a:rPr lang="en-US" baseline="0" dirty="0"/>
              <a:t>Sonar imaging without elevation is not required for borrow sites completely confined to maintained navigational channels, sediment deposition basins within nearshore, beach or shoal systems.</a:t>
            </a:r>
          </a:p>
          <a:p>
            <a:pPr marL="169816" indent="-16981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7</a:t>
            </a:fld>
            <a:endParaRPr lang="en-US" dirty="0"/>
          </a:p>
        </p:txBody>
      </p:sp>
    </p:spTree>
    <p:extLst>
      <p:ext uri="{BB962C8B-B14F-4D97-AF65-F5344CB8AC3E}">
        <p14:creationId xmlns:p14="http://schemas.microsoft.com/office/powerpoint/2010/main" val="358574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Geophysical Imaging:</a:t>
            </a:r>
          </a:p>
          <a:p>
            <a:pPr marL="169816" indent="-169816">
              <a:buFont typeface="Arial" panose="020B0604020202020204" pitchFamily="34" charset="0"/>
              <a:buChar char="•"/>
            </a:pPr>
            <a:r>
              <a:rPr lang="en-US" baseline="0" dirty="0"/>
              <a:t>Shall be used to characterize each borrow site</a:t>
            </a:r>
          </a:p>
          <a:p>
            <a:pPr marL="622659" lvl="1" indent="-169816">
              <a:buFont typeface="Arial" panose="020B0604020202020204" pitchFamily="34" charset="0"/>
              <a:buChar char="•"/>
            </a:pPr>
            <a:r>
              <a:rPr lang="en-US" baseline="0" dirty="0"/>
              <a:t>Grids with line spacing not to exceed 1,000 feet.</a:t>
            </a:r>
          </a:p>
          <a:p>
            <a:pPr marL="622659" lvl="1" indent="-169816">
              <a:buFont typeface="Arial" panose="020B0604020202020204" pitchFamily="34" charset="0"/>
              <a:buChar char="•"/>
            </a:pPr>
            <a:r>
              <a:rPr lang="en-US" baseline="0" dirty="0"/>
              <a:t>ODMDS shall use spacing not to exceed 2,000 feet</a:t>
            </a:r>
          </a:p>
          <a:p>
            <a:pPr marL="622659" lvl="1" indent="-169816">
              <a:buFont typeface="Arial" panose="020B0604020202020204" pitchFamily="34" charset="0"/>
              <a:buChar char="•"/>
            </a:pPr>
            <a:endParaRPr lang="en-US" baseline="0" dirty="0"/>
          </a:p>
          <a:p>
            <a:r>
              <a:rPr lang="en-US" baseline="0" dirty="0"/>
              <a:t>Sediment Sampling of Borrow Site:</a:t>
            </a:r>
          </a:p>
          <a:p>
            <a:pPr marL="169816" indent="-169816">
              <a:buFont typeface="Arial" panose="020B0604020202020204" pitchFamily="34" charset="0"/>
              <a:buChar char="•"/>
            </a:pPr>
            <a:r>
              <a:rPr lang="en-US" baseline="0" dirty="0"/>
              <a:t>Shall use a device no less than 3 inches (76mm) wide.</a:t>
            </a:r>
          </a:p>
          <a:p>
            <a:pPr marL="169816" indent="-169816">
              <a:buFont typeface="Arial" panose="020B0604020202020204" pitchFamily="34" charset="0"/>
              <a:buChar char="•"/>
            </a:pPr>
            <a:r>
              <a:rPr lang="en-US" baseline="0" dirty="0"/>
              <a:t>No fewer than 5 evenly spaced cores, or 1 core per 23 acres (grid spacing of 1,000 ft.), whichever is greater.</a:t>
            </a:r>
          </a:p>
          <a:p>
            <a:pPr marL="169816" indent="-169816">
              <a:buFont typeface="Arial" panose="020B0604020202020204" pitchFamily="34" charset="0"/>
              <a:buChar char="•"/>
            </a:pPr>
            <a:r>
              <a:rPr lang="en-US" baseline="0" dirty="0"/>
              <a:t>Areas completely confined to maintained navigational channels or sediment deposition basins within the active nearshore, beach or inlet shoal system, shall use no fewer than 5 evenly spaced vertical samples per channel or sediment basin, or sample spacing of no more than 5,000 linear feet, whichever is greater.</a:t>
            </a:r>
          </a:p>
          <a:p>
            <a:pPr marL="169816" indent="-169816">
              <a:buFont typeface="Arial" panose="020B0604020202020204" pitchFamily="34" charset="0"/>
              <a:buChar char="•"/>
            </a:pPr>
            <a:r>
              <a:rPr lang="en-US" baseline="0" dirty="0"/>
              <a:t>2 sets of sampling data (with at least 1 dredging event in between) from maintained navigational channels or sediment deposition basins within the active nearshore beach or inlet shoal system, may be used to characterize sediment for subsequent nourishment events from those areas if the sampling results are found to be compatible as define in rules.</a:t>
            </a:r>
          </a:p>
          <a:p>
            <a:pPr marL="169816" indent="-169816">
              <a:buFont typeface="Arial" panose="020B0604020202020204" pitchFamily="34" charset="0"/>
              <a:buChar char="•"/>
            </a:pPr>
            <a:r>
              <a:rPr lang="en-US" baseline="0" dirty="0"/>
              <a:t>In submarine borrow sites other than maintained navigational channels or associated sediment deposition basins within the active nearshore system where water depths are no greater than 10 feet, geophysical data of and below the seafloor are not required, and sediment sample spacing shall be no less than 1 core per six acres, or grid spacing of 500 feet.</a:t>
            </a:r>
          </a:p>
          <a:p>
            <a:pPr marL="169816" indent="-169816">
              <a:buFont typeface="Arial" panose="020B0604020202020204" pitchFamily="34" charset="0"/>
              <a:buChar char="•"/>
            </a:pPr>
            <a:r>
              <a:rPr lang="en-US" baseline="0" dirty="0"/>
              <a:t>Vertical sampling shall penetrate to a depth equal to or greater than the permitted dredge or excavation depth.</a:t>
            </a:r>
          </a:p>
          <a:p>
            <a:pPr marL="169816" indent="-169816">
              <a:buFont typeface="Arial" panose="020B0604020202020204" pitchFamily="34" charset="0"/>
              <a:buChar char="•"/>
            </a:pPr>
            <a:endParaRPr lang="en-US" baseline="0" dirty="0"/>
          </a:p>
          <a:p>
            <a:pPr marL="169816" indent="-169816">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(Page 264)</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Section (2) Meets </a:t>
            </a:r>
            <a:r>
              <a:rPr lang="en-US" sz="1200" b="1" dirty="0"/>
              <a:t>S.L. 2017-10 (S131)</a:t>
            </a:r>
            <a:r>
              <a:rPr lang="en-US" sz="1200" dirty="0"/>
              <a:t> </a:t>
            </a:r>
            <a:r>
              <a:rPr lang="en-US" sz="1200" i="1" dirty="0"/>
              <a:t>Section 3.15</a:t>
            </a:r>
            <a:r>
              <a:rPr lang="en-US" dirty="0"/>
              <a:t> mandate to exempt sediment characterization of borrow areas within the cape shoal systems (Frying Pan at Cape Fear, Lookout at Cape Lookout, Diamond Shoals at Cape Hatteras)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Section (2)(b) If sampling method is consistent with rules, this will permit the use of historical data</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Section (2)(c) Sample borrow site 100% or the maximum extent practicable.  It’s worth noting that for new borrow sites, Cultural Resources already requires 100%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555B048-33BE-499D-8028-D1F02F3F8086}" type="slidenum">
              <a:rPr lang="en-US" smtClean="0"/>
              <a:pPr>
                <a:defRPr/>
              </a:pPr>
              <a:t>9</a:t>
            </a:fld>
            <a:endParaRPr lang="en-US" dirty="0"/>
          </a:p>
        </p:txBody>
      </p:sp>
    </p:spTree>
    <p:extLst>
      <p:ext uri="{BB962C8B-B14F-4D97-AF65-F5344CB8AC3E}">
        <p14:creationId xmlns:p14="http://schemas.microsoft.com/office/powerpoint/2010/main" val="1389666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dirty="0"/>
          </a:p>
        </p:txBody>
      </p:sp>
      <p:pic>
        <p:nvPicPr>
          <p:cNvPr id="5" name="Picture 9" descr="DCMlogo_pres.tif"/>
          <p:cNvPicPr>
            <a:picLocks noChangeAspect="1"/>
          </p:cNvPicPr>
          <p:nvPr/>
        </p:nvPicPr>
        <p:blipFill>
          <a:blip r:embed="rId2" cstate="print"/>
          <a:srcRect/>
          <a:stretch>
            <a:fillRect/>
          </a:stretch>
        </p:blipFill>
        <p:spPr bwMode="auto">
          <a:xfrm>
            <a:off x="3581400" y="3810000"/>
            <a:ext cx="1981200" cy="2749550"/>
          </a:xfrm>
          <a:prstGeom prst="rect">
            <a:avLst/>
          </a:prstGeom>
          <a:noFill/>
          <a:ln w="9525">
            <a:noFill/>
            <a:miter lim="800000"/>
            <a:headEnd/>
            <a:tailEnd/>
          </a:ln>
        </p:spPr>
      </p:pic>
      <p:sp>
        <p:nvSpPr>
          <p:cNvPr id="19458" name="Rectangle 2"/>
          <p:cNvSpPr>
            <a:spLocks noGrp="1" noChangeArrowheads="1"/>
          </p:cNvSpPr>
          <p:nvPr>
            <p:ph type="ctrTitle" sz="quarter"/>
          </p:nvPr>
        </p:nvSpPr>
        <p:spPr>
          <a:xfrm>
            <a:off x="685800" y="1997075"/>
            <a:ext cx="7772400" cy="1431925"/>
          </a:xfrm>
        </p:spPr>
        <p:txBody>
          <a:bodyPr anchor="b" anchorCtr="1"/>
          <a:lstStyle>
            <a:lvl1pPr algn="ctr">
              <a:defRPr b="1" i="0" baseline="0">
                <a:solidFill>
                  <a:schemeClr val="bg1"/>
                </a:solidFill>
                <a:latin typeface="Arial" pitchFamily="34" charset="0"/>
              </a:defRPr>
            </a:lvl1pPr>
          </a:lstStyle>
          <a:p>
            <a:r>
              <a:rPr lang="en-US" dirty="0"/>
              <a:t>Click to edit Master title style</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baseline="0">
                <a:solidFill>
                  <a:schemeClr val="accent1"/>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C8B1CE-D2FC-48FA-8EEB-6EE472F3BD4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1720468-AB7A-41F4-AF17-3F8AB305F3B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25500"/>
            <a:ext cx="8229600" cy="13843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2209800"/>
            <a:ext cx="4038600" cy="4343400"/>
          </a:xfrm>
        </p:spPr>
        <p:txBody>
          <a:bodyPr/>
          <a:lstStyle>
            <a:lvl1pPr>
              <a:buClr>
                <a:schemeClr val="bg1"/>
              </a:buClr>
              <a:defRPr/>
            </a:lvl1pPr>
            <a:lvl3pPr>
              <a:buClr>
                <a:schemeClr val="bg1"/>
              </a:buClr>
              <a:defRPr/>
            </a:lvl3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4648200" y="2209800"/>
            <a:ext cx="4038600" cy="4343400"/>
          </a:xfrm>
        </p:spPr>
        <p:txBody>
          <a:bodyPr/>
          <a:lstStyle/>
          <a:p>
            <a:pPr lvl="0"/>
            <a:r>
              <a:rPr lang="en-US" noProof="0" dirty="0"/>
              <a:t>Click icon to add clip art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25500"/>
            <a:ext cx="8229600" cy="1384300"/>
          </a:xfrm>
        </p:spPr>
        <p:txBody>
          <a:bodyPr/>
          <a:lstStyle/>
          <a:p>
            <a:r>
              <a:rPr lang="en-US"/>
              <a:t>Click to edit Master title style</a:t>
            </a:r>
            <a:endParaRPr lang="en-US" dirty="0"/>
          </a:p>
        </p:txBody>
      </p:sp>
      <p:sp>
        <p:nvSpPr>
          <p:cNvPr id="3" name="ClipArt Placeholder 2"/>
          <p:cNvSpPr>
            <a:spLocks noGrp="1"/>
          </p:cNvSpPr>
          <p:nvPr>
            <p:ph type="clipArt" sz="half" idx="1"/>
          </p:nvPr>
        </p:nvSpPr>
        <p:spPr>
          <a:xfrm>
            <a:off x="457200" y="2133600"/>
            <a:ext cx="4038600" cy="4114800"/>
          </a:xfrm>
        </p:spPr>
        <p:txBody>
          <a:bodyPr/>
          <a:lstStyle/>
          <a:p>
            <a:pPr lvl="0"/>
            <a:r>
              <a:rPr lang="en-US" noProof="0" dirty="0"/>
              <a:t>Click icon to add clip art</a:t>
            </a:r>
          </a:p>
        </p:txBody>
      </p:sp>
      <p:sp>
        <p:nvSpPr>
          <p:cNvPr id="4" name="Text Placeholder 3"/>
          <p:cNvSpPr>
            <a:spLocks noGrp="1"/>
          </p:cNvSpPr>
          <p:nvPr>
            <p:ph type="body" sz="half" idx="2"/>
          </p:nvPr>
        </p:nvSpPr>
        <p:spPr>
          <a:xfrm>
            <a:off x="4648200" y="2133600"/>
            <a:ext cx="4038600" cy="4114800"/>
          </a:xfrm>
        </p:spPr>
        <p:txBody>
          <a:bodyPr/>
          <a:lstStyle>
            <a:lvl1pPr>
              <a:buClr>
                <a:schemeClr val="bg1"/>
              </a:buClr>
              <a:defRPr/>
            </a:lvl1pPr>
            <a:lvl3pPr>
              <a:buClr>
                <a:schemeClr val="bg1"/>
              </a:buClr>
              <a:defRPr/>
            </a:lvl3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5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44287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1328946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
            <a:ext cx="9144000" cy="1333500"/>
          </a:xfrm>
          <a:prstGeom prst="rect">
            <a:avLst/>
          </a:prstGeom>
        </p:spPr>
      </p:pic>
      <p:sp>
        <p:nvSpPr>
          <p:cNvPr id="2" name="Title 1"/>
          <p:cNvSpPr>
            <a:spLocks noGrp="1"/>
          </p:cNvSpPr>
          <p:nvPr>
            <p:ph type="title"/>
          </p:nvPr>
        </p:nvSpPr>
        <p:spPr>
          <a:xfrm>
            <a:off x="928687" y="229934"/>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928687" y="577600"/>
            <a:ext cx="55292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5354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1135856" y="201359"/>
            <a:ext cx="53006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1135856" y="549025"/>
            <a:ext cx="53006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55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 Mtns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45219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7" y="563462"/>
            <a:ext cx="4521994"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7908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1"/>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899492" y="205231"/>
            <a:ext cx="46468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899493" y="563462"/>
            <a:ext cx="4646831"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785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lvl1pPr>
            <a:lvl3pPr>
              <a:buClr>
                <a:schemeClr val="bg1"/>
              </a:buClr>
              <a:defRPr/>
            </a:lvl3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B6F44C-3174-4BC2-8AF6-ABE46AAFE77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470058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6" y="563462"/>
            <a:ext cx="4700588"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689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792956" y="205231"/>
            <a:ext cx="5492434"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6" y="563462"/>
            <a:ext cx="5492434"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1222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916400" y="205231"/>
            <a:ext cx="48374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916400" y="563462"/>
            <a:ext cx="48374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9625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1225010" y="159510"/>
            <a:ext cx="538610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1225010" y="517742"/>
            <a:ext cx="5386102"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0414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2727131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 Title, Small Char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37912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Slide - Title, Large Chart,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1043150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524711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126175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 Slide - Small Image,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23811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3B9B35-74E3-4635-A95A-3384333B06A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and Content Slide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139892" y="1775339"/>
            <a:ext cx="3868376"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4154749" y="1281613"/>
            <a:ext cx="4796369" cy="4201670"/>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5265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and Content Slide 2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5082742" y="1896631"/>
            <a:ext cx="3868376"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33165" y="1360900"/>
            <a:ext cx="4796369" cy="4201670"/>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44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Slide - Medium Image,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2023212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and Content Slide - Medium Image, Text,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1500" baseline="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855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and Content Slide 2 - Medium Image, Text,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5276734" y="1311318"/>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33165" y="1311318"/>
            <a:ext cx="5016091" cy="5127568"/>
          </a:xfrm>
        </p:spPr>
        <p:txBody>
          <a:bodyPr>
            <a:normAutofit/>
          </a:bodyPr>
          <a:lstStyle>
            <a:lvl1pPr>
              <a:defRPr sz="1500" baseline="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863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2686862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Divider Slide - Logo, Bar, No Image">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7" name="Rectangle 6"/>
          <p:cNvSpPr/>
          <p:nvPr/>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1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169321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Slide - Logo, Bar, Image">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7" name="Rectangle 6"/>
          <p:cNvSpPr/>
          <p:nvPr/>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1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Click icon to add picture</a:t>
            </a:r>
          </a:p>
        </p:txBody>
      </p:sp>
    </p:spTree>
    <p:extLst>
      <p:ext uri="{BB962C8B-B14F-4D97-AF65-F5344CB8AC3E}">
        <p14:creationId xmlns:p14="http://schemas.microsoft.com/office/powerpoint/2010/main" val="3333182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5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973868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302070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38600" cy="3733800"/>
          </a:xfrm>
        </p:spPr>
        <p:txBody>
          <a:bodyPr/>
          <a:lstStyle>
            <a:lvl1pPr>
              <a:buClr>
                <a:schemeClr val="bg1"/>
              </a:buClr>
              <a:defRPr sz="2800"/>
            </a:lvl1pPr>
            <a:lvl2pPr>
              <a:defRPr sz="2400"/>
            </a:lvl2pPr>
            <a:lvl3pPr>
              <a:buClr>
                <a:schemeClr val="bg1"/>
              </a:buClr>
              <a:defRPr sz="2000"/>
            </a:lvl3pPr>
            <a:lvl4pPr>
              <a:defRPr sz="1800"/>
            </a:lvl4pPr>
            <a:lvl5pPr>
              <a:buClr>
                <a:schemeClr val="bg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62200"/>
            <a:ext cx="4038600" cy="3657600"/>
          </a:xfrm>
        </p:spPr>
        <p:txBody>
          <a:bodyPr/>
          <a:lstStyle>
            <a:lvl1pPr>
              <a:buClr>
                <a:schemeClr val="bg1"/>
              </a:buClr>
              <a:defRPr sz="2800"/>
            </a:lvl1pPr>
            <a:lvl2pPr>
              <a:defRPr sz="2400"/>
            </a:lvl2pPr>
            <a:lvl3pPr>
              <a:buClr>
                <a:schemeClr val="bg1"/>
              </a:buClr>
              <a:defRPr sz="2000"/>
            </a:lvl3pPr>
            <a:lvl4pPr>
              <a:defRPr sz="1800"/>
            </a:lvl4pPr>
            <a:lvl5pPr>
              <a:buClr>
                <a:schemeClr val="bg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8E3B46E-5CD6-4B3C-A82D-BAB28701B225}"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
            <a:ext cx="9144000" cy="1333500"/>
          </a:xfrm>
          <a:prstGeom prst="rect">
            <a:avLst/>
          </a:prstGeom>
        </p:spPr>
      </p:pic>
      <p:sp>
        <p:nvSpPr>
          <p:cNvPr id="2" name="Title 1"/>
          <p:cNvSpPr>
            <a:spLocks noGrp="1"/>
          </p:cNvSpPr>
          <p:nvPr>
            <p:ph type="title"/>
          </p:nvPr>
        </p:nvSpPr>
        <p:spPr>
          <a:xfrm>
            <a:off x="928687" y="229934"/>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928687" y="577600"/>
            <a:ext cx="55292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4076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1135856" y="201359"/>
            <a:ext cx="53006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1135856" y="549025"/>
            <a:ext cx="53006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59158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Slide - Mtns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45219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7" y="563462"/>
            <a:ext cx="4521994"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24436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1"/>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899492" y="205231"/>
            <a:ext cx="46468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899493" y="563462"/>
            <a:ext cx="4646831"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22695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2" name="Title 1"/>
          <p:cNvSpPr>
            <a:spLocks noGrp="1"/>
          </p:cNvSpPr>
          <p:nvPr>
            <p:ph type="title"/>
          </p:nvPr>
        </p:nvSpPr>
        <p:spPr>
          <a:xfrm>
            <a:off x="792956" y="205231"/>
            <a:ext cx="470058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6" y="563462"/>
            <a:ext cx="4700588"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67776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792956" y="205231"/>
            <a:ext cx="5492434"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792956" y="563462"/>
            <a:ext cx="5492434"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71715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916400" y="205231"/>
            <a:ext cx="48374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916400" y="563462"/>
            <a:ext cx="4837463"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7293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33500"/>
          </a:xfrm>
          <a:prstGeom prst="rect">
            <a:avLst/>
          </a:prstGeom>
        </p:spPr>
      </p:pic>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1225010" y="159510"/>
            <a:ext cx="538610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628650" y="1493046"/>
            <a:ext cx="7886700" cy="4755355"/>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10" name="Subtitle 2"/>
          <p:cNvSpPr>
            <a:spLocks noGrp="1"/>
          </p:cNvSpPr>
          <p:nvPr>
            <p:ph type="subTitle" idx="13"/>
          </p:nvPr>
        </p:nvSpPr>
        <p:spPr>
          <a:xfrm>
            <a:off x="1225010" y="517742"/>
            <a:ext cx="5386102" cy="571353"/>
          </a:xfrm>
        </p:spPr>
        <p:txBody>
          <a:bodyPr anchor="ctr">
            <a:normAutofit/>
          </a:bodyPr>
          <a:lstStyle>
            <a:lvl1pPr marL="0" indent="0" algn="l">
              <a:buNone/>
              <a:defRPr sz="12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47037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2029537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Slide - Title, Small Chart, Logo,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166490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133600"/>
            <a:ext cx="4040188"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33600"/>
            <a:ext cx="4041775" cy="434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Slide - Title, Large Chart, Bar">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4194327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3232788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Tree>
    <p:extLst>
      <p:ext uri="{BB962C8B-B14F-4D97-AF65-F5344CB8AC3E}">
        <p14:creationId xmlns:p14="http://schemas.microsoft.com/office/powerpoint/2010/main" val="1887464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Slide - Small Image,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628650" y="1228727"/>
            <a:ext cx="78867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2114454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Content Slide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139892" y="1775339"/>
            <a:ext cx="3868376"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4154749" y="1281613"/>
            <a:ext cx="4796369" cy="4201670"/>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2079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Content Slide 2 - Small Image, Text, Title, Bar, Logo">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5082742" y="1896631"/>
            <a:ext cx="3868376"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33165" y="1360900"/>
            <a:ext cx="4796369" cy="4201670"/>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3069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Slide - Medium Image,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4060096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and Content Slide - Medium Image, Text,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156538" y="1290869"/>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4028243" y="1290987"/>
            <a:ext cx="5016091" cy="5127568"/>
          </a:xfrm>
        </p:spPr>
        <p:txBody>
          <a:bodyPr>
            <a:normAutofit/>
          </a:bodyPr>
          <a:lstStyle>
            <a:lvl1pPr>
              <a:defRPr sz="1500" baseline="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236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mage and Content Slide 2 - Medium Image, Text, Title, Bar">
    <p:spTree>
      <p:nvGrpSpPr>
        <p:cNvPr id="1" name=""/>
        <p:cNvGrpSpPr/>
        <p:nvPr/>
      </p:nvGrpSpPr>
      <p:grpSpPr>
        <a:xfrm>
          <a:off x="0" y="0"/>
          <a:ext cx="0" cy="0"/>
          <a:chOff x="0" y="0"/>
          <a:chExt cx="0" cy="0"/>
        </a:xfrm>
      </p:grpSpPr>
      <p:sp>
        <p:nvSpPr>
          <p:cNvPr id="7" name="Rectangle 6"/>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4" name="Picture Placeholder 3"/>
          <p:cNvSpPr>
            <a:spLocks noGrp="1"/>
          </p:cNvSpPr>
          <p:nvPr>
            <p:ph type="pic" sz="quarter" idx="13" hasCustomPrompt="1"/>
          </p:nvPr>
        </p:nvSpPr>
        <p:spPr>
          <a:xfrm>
            <a:off x="5276734" y="1311318"/>
            <a:ext cx="373188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33165" y="1311318"/>
            <a:ext cx="5016091" cy="5127568"/>
          </a:xfrm>
        </p:spPr>
        <p:txBody>
          <a:bodyPr>
            <a:normAutofit/>
          </a:bodyPr>
          <a:lstStyle>
            <a:lvl1pPr>
              <a:defRPr sz="1500" baseline="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8391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02659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Divider Slide - Logo, Bar, No Image">
    <p:spTree>
      <p:nvGrpSpPr>
        <p:cNvPr id="1" name=""/>
        <p:cNvGrpSpPr/>
        <p:nvPr/>
      </p:nvGrpSpPr>
      <p:grpSpPr>
        <a:xfrm>
          <a:off x="0" y="0"/>
          <a:ext cx="0" cy="0"/>
          <a:chOff x="0" y="0"/>
          <a:chExt cx="0" cy="0"/>
        </a:xfrm>
      </p:grpSpPr>
      <p:sp>
        <p:nvSpPr>
          <p:cNvPr id="11" name="Rectangle 10"/>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7" name="Rectangle 6"/>
          <p:cNvSpPr/>
          <p:nvPr/>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1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1024548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Divider Slide - Logo, Bar, Image">
    <p:spTree>
      <p:nvGrpSpPr>
        <p:cNvPr id="1" name=""/>
        <p:cNvGrpSpPr/>
        <p:nvPr/>
      </p:nvGrpSpPr>
      <p:grpSpPr>
        <a:xfrm>
          <a:off x="0" y="0"/>
          <a:ext cx="0" cy="0"/>
          <a:chOff x="0" y="0"/>
          <a:chExt cx="0" cy="0"/>
        </a:xfrm>
      </p:grpSpPr>
      <p:sp>
        <p:nvSpPr>
          <p:cNvPr id="12" name="Rectangle 11"/>
          <p:cNvSpPr/>
          <p:nvPr/>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196309" y="5687777"/>
            <a:ext cx="754809" cy="698380"/>
          </a:xfrm>
          <a:prstGeom prst="rect">
            <a:avLst/>
          </a:prstGeom>
        </p:spPr>
      </p:pic>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pPr>
              <a:defRPr/>
            </a:pPr>
            <a:fld id="{684FD32C-C0DC-43D5-BB9A-0A5D0F50EB81}" type="slidenum">
              <a:rPr lang="en-US" smtClean="0"/>
              <a:pPr>
                <a:defRPr/>
              </a:pPr>
              <a:t>‹#›</a:t>
            </a:fld>
            <a:endParaRPr lang="en-US" dirty="0"/>
          </a:p>
        </p:txBody>
      </p:sp>
      <p:sp>
        <p:nvSpPr>
          <p:cNvPr id="7" name="Rectangle 6"/>
          <p:cNvSpPr/>
          <p:nvPr/>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1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Click icon to add picture</a:t>
            </a:r>
          </a:p>
        </p:txBody>
      </p:sp>
    </p:spTree>
    <p:extLst>
      <p:ext uri="{BB962C8B-B14F-4D97-AF65-F5344CB8AC3E}">
        <p14:creationId xmlns:p14="http://schemas.microsoft.com/office/powerpoint/2010/main" val="344642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824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jpe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1.jpe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E4C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3716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2514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cs typeface="Arial" charset="0"/>
              </a:defRPr>
            </a:lvl1pPr>
          </a:lstStyle>
          <a:p>
            <a:pPr>
              <a:defRPr/>
            </a:pPr>
            <a:endParaRPr lang="en-US" dirty="0"/>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cs typeface="Arial" charset="0"/>
              </a:defRPr>
            </a:lvl1pPr>
          </a:lstStyle>
          <a:p>
            <a:pPr>
              <a:defRPr/>
            </a:pPr>
            <a:endParaRPr lang="en-US" dirty="0"/>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cs typeface="Arial" charset="0"/>
              </a:defRPr>
            </a:lvl1pPr>
          </a:lstStyle>
          <a:p>
            <a:pPr>
              <a:defRPr/>
            </a:pPr>
            <a:fld id="{684FD32C-C0DC-43D5-BB9A-0A5D0F50EB81}" type="slidenum">
              <a:rPr lang="en-US"/>
              <a:pPr>
                <a:defRPr/>
              </a:pPr>
              <a:t>‹#›</a:t>
            </a:fld>
            <a:endParaRPr lang="en-US" dirty="0"/>
          </a:p>
        </p:txBody>
      </p:sp>
      <p:pic>
        <p:nvPicPr>
          <p:cNvPr id="2055" name="Picture 2" descr="dcmbanner"/>
          <p:cNvPicPr>
            <a:picLocks noChangeAspect="1" noChangeArrowheads="1"/>
          </p:cNvPicPr>
          <p:nvPr userDrawn="1"/>
        </p:nvPicPr>
        <p:blipFill>
          <a:blip r:embed="rId15" cstate="print"/>
          <a:srcRect/>
          <a:stretch>
            <a:fillRect/>
          </a:stretch>
        </p:blipFill>
        <p:spPr bwMode="auto">
          <a:xfrm>
            <a:off x="0" y="0"/>
            <a:ext cx="9144000" cy="10842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47" r:id="rId1"/>
    <p:sldLayoutId id="2147484042" r:id="rId2"/>
    <p:sldLayoutId id="2147484043" r:id="rId3"/>
    <p:sldLayoutId id="2147484044" r:id="rId4"/>
    <p:sldLayoutId id="2147484048" r:id="rId5"/>
    <p:sldLayoutId id="2147484049" r:id="rId6"/>
    <p:sldLayoutId id="2147484050" r:id="rId7"/>
    <p:sldLayoutId id="2147484051" r:id="rId8"/>
    <p:sldLayoutId id="2147484052" r:id="rId9"/>
    <p:sldLayoutId id="2147484045" r:id="rId10"/>
    <p:sldLayoutId id="2147484046" r:id="rId11"/>
    <p:sldLayoutId id="2147484053" r:id="rId12"/>
    <p:sldLayoutId id="2147484054" r:id="rId13"/>
  </p:sldLayoutIdLst>
  <p:txStyles>
    <p:titleStyle>
      <a:lvl1pPr algn="l" rtl="0" eaLnBrk="0" fontAlgn="base" hangingPunct="0">
        <a:spcBef>
          <a:spcPct val="0"/>
        </a:spcBef>
        <a:spcAft>
          <a:spcPct val="0"/>
        </a:spcAft>
        <a:defRPr sz="4400" b="1">
          <a:solidFill>
            <a:srgbClr val="506890"/>
          </a:solidFill>
          <a:latin typeface="+mj-lt"/>
          <a:ea typeface="+mj-ea"/>
          <a:cs typeface="+mj-cs"/>
        </a:defRPr>
      </a:lvl1pPr>
      <a:lvl2pPr algn="l" rtl="0" eaLnBrk="0" fontAlgn="base" hangingPunct="0">
        <a:spcBef>
          <a:spcPct val="0"/>
        </a:spcBef>
        <a:spcAft>
          <a:spcPct val="0"/>
        </a:spcAft>
        <a:defRPr sz="4400" b="1">
          <a:solidFill>
            <a:srgbClr val="50689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rgbClr val="50689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rgbClr val="50689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rgbClr val="506890"/>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bg2"/>
          </a:solidFill>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bg2"/>
          </a:solidFill>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bg2"/>
          </a:solidFill>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4FD32C-C0DC-43D5-BB9A-0A5D0F50EB81}" type="slidenum">
              <a:rPr lang="en-US" smtClean="0"/>
              <a:pPr>
                <a:defRPr/>
              </a:pPr>
              <a:t>‹#›</a:t>
            </a:fld>
            <a:endParaRPr lang="en-US" dirty="0"/>
          </a:p>
        </p:txBody>
      </p:sp>
      <p:pic>
        <p:nvPicPr>
          <p:cNvPr id="7" name="Picture 2" descr="dcmbanner"/>
          <p:cNvPicPr>
            <a:picLocks noChangeAspect="1" noChangeArrowheads="1"/>
          </p:cNvPicPr>
          <p:nvPr userDrawn="1"/>
        </p:nvPicPr>
        <p:blipFill>
          <a:blip r:embed="rId26" cstate="print"/>
          <a:srcRect/>
          <a:stretch>
            <a:fillRect/>
          </a:stretch>
        </p:blipFill>
        <p:spPr bwMode="auto">
          <a:xfrm>
            <a:off x="0" y="0"/>
            <a:ext cx="9144000" cy="1084263"/>
          </a:xfrm>
          <a:prstGeom prst="rect">
            <a:avLst/>
          </a:prstGeom>
          <a:noFill/>
          <a:ln w="9525">
            <a:noFill/>
            <a:miter lim="800000"/>
            <a:headEnd/>
            <a:tailEnd/>
          </a:ln>
        </p:spPr>
      </p:pic>
    </p:spTree>
    <p:extLst>
      <p:ext uri="{BB962C8B-B14F-4D97-AF65-F5344CB8AC3E}">
        <p14:creationId xmlns:p14="http://schemas.microsoft.com/office/powerpoint/2010/main" val="1050344443"/>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 id="2147484090" r:id="rId23"/>
    <p:sldLayoutId id="2147484091"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4FD32C-C0DC-43D5-BB9A-0A5D0F50EB81}" type="slidenum">
              <a:rPr lang="en-US" smtClean="0"/>
              <a:pPr>
                <a:defRPr/>
              </a:pPr>
              <a:t>‹#›</a:t>
            </a:fld>
            <a:endParaRPr lang="en-US" dirty="0"/>
          </a:p>
        </p:txBody>
      </p:sp>
      <p:pic>
        <p:nvPicPr>
          <p:cNvPr id="7" name="Picture 2" descr="dcmbanner"/>
          <p:cNvPicPr>
            <a:picLocks noChangeAspect="1" noChangeArrowheads="1"/>
          </p:cNvPicPr>
          <p:nvPr userDrawn="1"/>
        </p:nvPicPr>
        <p:blipFill>
          <a:blip r:embed="rId26" cstate="print"/>
          <a:srcRect/>
          <a:stretch>
            <a:fillRect/>
          </a:stretch>
        </p:blipFill>
        <p:spPr bwMode="auto">
          <a:xfrm>
            <a:off x="0" y="0"/>
            <a:ext cx="9144000" cy="1084263"/>
          </a:xfrm>
          <a:prstGeom prst="rect">
            <a:avLst/>
          </a:prstGeom>
          <a:noFill/>
          <a:ln w="9525">
            <a:noFill/>
            <a:miter lim="800000"/>
            <a:headEnd/>
            <a:tailEnd/>
          </a:ln>
        </p:spPr>
      </p:pic>
    </p:spTree>
    <p:extLst>
      <p:ext uri="{BB962C8B-B14F-4D97-AF65-F5344CB8AC3E}">
        <p14:creationId xmlns:p14="http://schemas.microsoft.com/office/powerpoint/2010/main" val="3573081384"/>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 id="2147484115" r:id="rId23"/>
    <p:sldLayoutId id="2147484116"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14600"/>
            <a:ext cx="6858000" cy="713497"/>
          </a:xfrm>
        </p:spPr>
        <p:txBody>
          <a:bodyPr>
            <a:noAutofit/>
          </a:bodyPr>
          <a:lstStyle/>
          <a:p>
            <a:r>
              <a:rPr lang="en-US" sz="2800" b="1" dirty="0">
                <a:solidFill>
                  <a:srgbClr val="0070C0"/>
                </a:solidFill>
                <a:latin typeface="+mj-lt"/>
              </a:rPr>
              <a:t>Technical Standards for Beach Fill Projects </a:t>
            </a:r>
            <a:br>
              <a:rPr lang="en-US" sz="2800" b="1" dirty="0">
                <a:solidFill>
                  <a:srgbClr val="0070C0"/>
                </a:solidFill>
                <a:latin typeface="+mj-lt"/>
              </a:rPr>
            </a:br>
            <a:r>
              <a:rPr lang="en-US" sz="2800" b="1" dirty="0">
                <a:solidFill>
                  <a:srgbClr val="0070C0"/>
                </a:solidFill>
                <a:latin typeface="+mj-lt"/>
              </a:rPr>
              <a:t>15A NCAC 07H. 0312</a:t>
            </a:r>
          </a:p>
        </p:txBody>
      </p:sp>
      <p:sp>
        <p:nvSpPr>
          <p:cNvPr id="5" name="Title 1"/>
          <p:cNvSpPr txBox="1">
            <a:spLocks/>
          </p:cNvSpPr>
          <p:nvPr/>
        </p:nvSpPr>
        <p:spPr bwMode="auto">
          <a:xfrm>
            <a:off x="4419600" y="3352800"/>
            <a:ext cx="4191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dirty="0">
                <a:solidFill>
                  <a:srgbClr val="002060"/>
                </a:solidFill>
                <a:latin typeface="+mn-lt"/>
                <a:ea typeface="+mj-ea"/>
                <a:cs typeface="+mj-cs"/>
              </a:rPr>
              <a:t>February 14, 2018</a:t>
            </a:r>
          </a:p>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noProof="0" dirty="0">
                <a:solidFill>
                  <a:srgbClr val="002060"/>
                </a:solidFill>
                <a:latin typeface="+mn-lt"/>
                <a:ea typeface="+mj-ea"/>
                <a:cs typeface="+mj-cs"/>
              </a:rPr>
              <a:t>Ken Richardson</a:t>
            </a:r>
          </a:p>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noProof="0" dirty="0">
                <a:solidFill>
                  <a:srgbClr val="002060"/>
                </a:solidFill>
                <a:latin typeface="+mn-lt"/>
                <a:ea typeface="+mj-ea"/>
                <a:cs typeface="+mj-cs"/>
              </a:rPr>
              <a:t>CRC Meeting – </a:t>
            </a:r>
            <a:r>
              <a:rPr lang="en-US" b="0" i="1" kern="0" dirty="0">
                <a:solidFill>
                  <a:srgbClr val="002060"/>
                </a:solidFill>
                <a:latin typeface="+mn-lt"/>
                <a:ea typeface="+mj-ea"/>
                <a:cs typeface="+mj-cs"/>
              </a:rPr>
              <a:t>Sunset Beach</a:t>
            </a:r>
            <a:r>
              <a:rPr lang="en-US" b="0" i="1" kern="0" noProof="0" dirty="0">
                <a:solidFill>
                  <a:srgbClr val="002060"/>
                </a:solidFill>
                <a:latin typeface="+mn-lt"/>
                <a:ea typeface="+mj-ea"/>
                <a:cs typeface="+mj-cs"/>
              </a:rPr>
              <a:t>, NC </a:t>
            </a:r>
            <a:endParaRPr kumimoji="0" lang="en-US" b="0" i="1" u="none" strike="noStrike" kern="0" cap="none" spc="0" normalizeH="0" baseline="0" noProof="0" dirty="0">
              <a:ln>
                <a:noFill/>
              </a:ln>
              <a:solidFill>
                <a:srgbClr val="002060"/>
              </a:solidFill>
              <a:effectLst/>
              <a:uLnTx/>
              <a:uFillTx/>
              <a:latin typeface="+mn-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8822000-BBFD-4C88-BC29-352354F56576}"/>
              </a:ext>
            </a:extLst>
          </p:cNvPr>
          <p:cNvPicPr>
            <a:picLocks noChangeAspect="1"/>
          </p:cNvPicPr>
          <p:nvPr/>
        </p:nvPicPr>
        <p:blipFill rotWithShape="1">
          <a:blip r:embed="rId3"/>
          <a:srcRect l="40000" t="19863" r="34167" b="31151"/>
          <a:stretch/>
        </p:blipFill>
        <p:spPr>
          <a:xfrm>
            <a:off x="304800" y="1772"/>
            <a:ext cx="5943600" cy="6856228"/>
          </a:xfrm>
          <a:prstGeom prst="rect">
            <a:avLst/>
          </a:prstGeom>
        </p:spPr>
      </p:pic>
      <p:sp>
        <p:nvSpPr>
          <p:cNvPr id="4" name="Speech Bubble: Rectangle 3">
            <a:extLst>
              <a:ext uri="{FF2B5EF4-FFF2-40B4-BE49-F238E27FC236}">
                <a16:creationId xmlns:a16="http://schemas.microsoft.com/office/drawing/2014/main" id="{24998252-D4BE-4817-8D64-3D6393432D9D}"/>
              </a:ext>
            </a:extLst>
          </p:cNvPr>
          <p:cNvSpPr/>
          <p:nvPr/>
        </p:nvSpPr>
        <p:spPr>
          <a:xfrm>
            <a:off x="6538823" y="3810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
        <p:nvSpPr>
          <p:cNvPr id="5" name="Speech Bubble: Rectangle 4">
            <a:extLst>
              <a:ext uri="{FF2B5EF4-FFF2-40B4-BE49-F238E27FC236}">
                <a16:creationId xmlns:a16="http://schemas.microsoft.com/office/drawing/2014/main" id="{CDDFAAF8-81F1-409D-8A45-52B81ACC9178}"/>
              </a:ext>
            </a:extLst>
          </p:cNvPr>
          <p:cNvSpPr/>
          <p:nvPr/>
        </p:nvSpPr>
        <p:spPr>
          <a:xfrm>
            <a:off x="6400800" y="26670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2</a:t>
            </a:r>
          </a:p>
        </p:txBody>
      </p:sp>
      <p:sp>
        <p:nvSpPr>
          <p:cNvPr id="7" name="Speech Bubble: Rectangle 6">
            <a:extLst>
              <a:ext uri="{FF2B5EF4-FFF2-40B4-BE49-F238E27FC236}">
                <a16:creationId xmlns:a16="http://schemas.microsoft.com/office/drawing/2014/main" id="{0F54EC11-A009-4368-AE01-1976A4AA0ADD}"/>
              </a:ext>
            </a:extLst>
          </p:cNvPr>
          <p:cNvSpPr/>
          <p:nvPr/>
        </p:nvSpPr>
        <p:spPr>
          <a:xfrm>
            <a:off x="6410147" y="4919932"/>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05852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8822000-BBFD-4C88-BC29-352354F56576}"/>
              </a:ext>
            </a:extLst>
          </p:cNvPr>
          <p:cNvPicPr>
            <a:picLocks noChangeAspect="1"/>
          </p:cNvPicPr>
          <p:nvPr/>
        </p:nvPicPr>
        <p:blipFill rotWithShape="1">
          <a:blip r:embed="rId3"/>
          <a:srcRect l="40000" t="67773" r="34167" b="13014"/>
          <a:stretch/>
        </p:blipFill>
        <p:spPr>
          <a:xfrm>
            <a:off x="37381" y="372374"/>
            <a:ext cx="6905223" cy="3124200"/>
          </a:xfrm>
          <a:prstGeom prst="rect">
            <a:avLst/>
          </a:prstGeom>
        </p:spPr>
      </p:pic>
      <p:pic>
        <p:nvPicPr>
          <p:cNvPr id="3" name="Picture 2">
            <a:extLst>
              <a:ext uri="{FF2B5EF4-FFF2-40B4-BE49-F238E27FC236}">
                <a16:creationId xmlns:a16="http://schemas.microsoft.com/office/drawing/2014/main" id="{6F92C697-E7DD-4D88-8BD5-0DBCAF559A22}"/>
              </a:ext>
            </a:extLst>
          </p:cNvPr>
          <p:cNvPicPr>
            <a:picLocks noChangeAspect="1"/>
          </p:cNvPicPr>
          <p:nvPr/>
        </p:nvPicPr>
        <p:blipFill rotWithShape="1">
          <a:blip r:embed="rId4"/>
          <a:srcRect l="39783" t="17124" r="34167" b="75685"/>
          <a:stretch/>
        </p:blipFill>
        <p:spPr>
          <a:xfrm>
            <a:off x="37381" y="3276600"/>
            <a:ext cx="6805772" cy="1143000"/>
          </a:xfrm>
          <a:prstGeom prst="rect">
            <a:avLst/>
          </a:prstGeom>
        </p:spPr>
      </p:pic>
      <p:sp>
        <p:nvSpPr>
          <p:cNvPr id="5" name="Speech Bubble: Rectangle 4">
            <a:extLst>
              <a:ext uri="{FF2B5EF4-FFF2-40B4-BE49-F238E27FC236}">
                <a16:creationId xmlns:a16="http://schemas.microsoft.com/office/drawing/2014/main" id="{3FF30DB9-9914-45C0-BE38-E3D60C05749D}"/>
              </a:ext>
            </a:extLst>
          </p:cNvPr>
          <p:cNvSpPr/>
          <p:nvPr/>
        </p:nvSpPr>
        <p:spPr>
          <a:xfrm>
            <a:off x="7045869" y="5334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03388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0" y="304800"/>
            <a:ext cx="8229600" cy="557215"/>
          </a:xfrm>
        </p:spPr>
        <p:txBody>
          <a:bodyPr>
            <a:normAutofit fontScale="90000"/>
          </a:bodyPr>
          <a:lstStyle/>
          <a:p>
            <a:pPr>
              <a:lnSpc>
                <a:spcPct val="100000"/>
              </a:lnSpc>
            </a:pPr>
            <a:r>
              <a:rPr lang="en-US" sz="4000" dirty="0">
                <a:solidFill>
                  <a:srgbClr val="002060"/>
                </a:solidFill>
              </a:rPr>
              <a:t>3) Determine Sediment Compatibility</a:t>
            </a:r>
          </a:p>
        </p:txBody>
      </p:sp>
      <p:sp>
        <p:nvSpPr>
          <p:cNvPr id="5" name="TextBox 4"/>
          <p:cNvSpPr txBox="1"/>
          <p:nvPr/>
        </p:nvSpPr>
        <p:spPr>
          <a:xfrm>
            <a:off x="5711604" y="1643560"/>
            <a:ext cx="1871025" cy="461665"/>
          </a:xfrm>
          <a:prstGeom prst="rect">
            <a:avLst/>
          </a:prstGeom>
          <a:noFill/>
        </p:spPr>
        <p:txBody>
          <a:bodyPr wrap="none" rtlCol="0">
            <a:spAutoFit/>
          </a:bodyPr>
          <a:lstStyle/>
          <a:p>
            <a:r>
              <a:rPr lang="en-US" sz="2400" b="0" dirty="0">
                <a:solidFill>
                  <a:schemeClr val="tx2">
                    <a:lumMod val="50000"/>
                  </a:schemeClr>
                </a:solidFill>
                <a:latin typeface="+mj-lt"/>
              </a:rPr>
              <a:t>+15% CaCO</a:t>
            </a:r>
            <a:r>
              <a:rPr lang="en-US" sz="2400" b="0" baseline="-25000" dirty="0">
                <a:solidFill>
                  <a:schemeClr val="tx2">
                    <a:lumMod val="50000"/>
                  </a:schemeClr>
                </a:solidFill>
                <a:latin typeface="+mj-lt"/>
              </a:rPr>
              <a:t>3</a:t>
            </a:r>
          </a:p>
        </p:txBody>
      </p:sp>
      <p:graphicFrame>
        <p:nvGraphicFramePr>
          <p:cNvPr id="2" name="Table 1"/>
          <p:cNvGraphicFramePr>
            <a:graphicFrameLocks noGrp="1"/>
          </p:cNvGraphicFramePr>
          <p:nvPr>
            <p:extLst>
              <p:ext uri="{D42A27DB-BD31-4B8C-83A1-F6EECF244321}">
                <p14:modId xmlns:p14="http://schemas.microsoft.com/office/powerpoint/2010/main" val="1437371181"/>
              </p:ext>
            </p:extLst>
          </p:nvPr>
        </p:nvGraphicFramePr>
        <p:xfrm>
          <a:off x="5528032" y="3101951"/>
          <a:ext cx="3468331" cy="1696215"/>
        </p:xfrm>
        <a:graphic>
          <a:graphicData uri="http://schemas.openxmlformats.org/drawingml/2006/table">
            <a:tbl>
              <a:tblPr firstRow="1" bandRow="1">
                <a:tableStyleId>{2A488322-F2BA-4B5B-9748-0D474271808F}</a:tableStyleId>
              </a:tblPr>
              <a:tblGrid>
                <a:gridCol w="2172931">
                  <a:extLst>
                    <a:ext uri="{9D8B030D-6E8A-4147-A177-3AD203B41FA5}">
                      <a16:colId xmlns:a16="http://schemas.microsoft.com/office/drawing/2014/main" val="2210668243"/>
                    </a:ext>
                  </a:extLst>
                </a:gridCol>
                <a:gridCol w="1295400">
                  <a:extLst>
                    <a:ext uri="{9D8B030D-6E8A-4147-A177-3AD203B41FA5}">
                      <a16:colId xmlns:a16="http://schemas.microsoft.com/office/drawing/2014/main" val="783533975"/>
                    </a:ext>
                  </a:extLst>
                </a:gridCol>
              </a:tblGrid>
              <a:tr h="309485">
                <a:tc>
                  <a:txBody>
                    <a:bodyPr/>
                    <a:lstStyle/>
                    <a:p>
                      <a:r>
                        <a:rPr lang="en-US" dirty="0">
                          <a:solidFill>
                            <a:schemeClr val="tx2">
                              <a:lumMod val="50000"/>
                            </a:schemeClr>
                          </a:solidFill>
                        </a:rPr>
                        <a:t>North Topsail Example</a:t>
                      </a:r>
                    </a:p>
                  </a:txBody>
                  <a:tcPr/>
                </a:tc>
                <a:tc>
                  <a:txBody>
                    <a:bodyPr/>
                    <a:lstStyle/>
                    <a:p>
                      <a:r>
                        <a:rPr lang="en-US" dirty="0">
                          <a:solidFill>
                            <a:schemeClr val="tx2">
                              <a:lumMod val="50000"/>
                            </a:schemeClr>
                          </a:solidFill>
                        </a:rPr>
                        <a:t>Borrow Area</a:t>
                      </a:r>
                    </a:p>
                  </a:txBody>
                  <a:tcPr/>
                </a:tc>
                <a:extLst>
                  <a:ext uri="{0D108BD9-81ED-4DB2-BD59-A6C34878D82A}">
                    <a16:rowId xmlns:a16="http://schemas.microsoft.com/office/drawing/2014/main" val="20341564"/>
                  </a:ext>
                </a:extLst>
              </a:tr>
              <a:tr h="376317">
                <a:tc>
                  <a:txBody>
                    <a:bodyPr/>
                    <a:lstStyle/>
                    <a:p>
                      <a:r>
                        <a:rPr lang="en-US" dirty="0"/>
                        <a:t>Mean Grain</a:t>
                      </a:r>
                      <a:r>
                        <a:rPr lang="en-US" baseline="0" dirty="0"/>
                        <a:t> Size (mm)</a:t>
                      </a:r>
                      <a:endParaRPr lang="en-US" dirty="0"/>
                    </a:p>
                  </a:txBody>
                  <a:tcPr/>
                </a:tc>
                <a:tc>
                  <a:txBody>
                    <a:bodyPr/>
                    <a:lstStyle/>
                    <a:p>
                      <a:r>
                        <a:rPr lang="en-US" dirty="0"/>
                        <a:t>0.21</a:t>
                      </a:r>
                    </a:p>
                  </a:txBody>
                  <a:tcPr/>
                </a:tc>
                <a:extLst>
                  <a:ext uri="{0D108BD9-81ED-4DB2-BD59-A6C34878D82A}">
                    <a16:rowId xmlns:a16="http://schemas.microsoft.com/office/drawing/2014/main" val="2673034951"/>
                  </a:ext>
                </a:extLst>
              </a:tr>
              <a:tr h="324613">
                <a:tc>
                  <a:txBody>
                    <a:bodyPr/>
                    <a:lstStyle/>
                    <a:p>
                      <a:r>
                        <a:rPr lang="en-US" dirty="0"/>
                        <a:t>Phi Sorting</a:t>
                      </a:r>
                    </a:p>
                  </a:txBody>
                  <a:tcPr/>
                </a:tc>
                <a:tc>
                  <a:txBody>
                    <a:bodyPr/>
                    <a:lstStyle/>
                    <a:p>
                      <a:r>
                        <a:rPr lang="en-US" dirty="0"/>
                        <a:t>1.07</a:t>
                      </a:r>
                    </a:p>
                  </a:txBody>
                  <a:tcPr/>
                </a:tc>
                <a:extLst>
                  <a:ext uri="{0D108BD9-81ED-4DB2-BD59-A6C34878D82A}">
                    <a16:rowId xmlns:a16="http://schemas.microsoft.com/office/drawing/2014/main" val="654859002"/>
                  </a:ext>
                </a:extLst>
              </a:tr>
              <a:tr h="361187">
                <a:tc>
                  <a:txBody>
                    <a:bodyPr/>
                    <a:lstStyle/>
                    <a:p>
                      <a:r>
                        <a:rPr lang="en-US" dirty="0"/>
                        <a:t>Silt</a:t>
                      </a:r>
                      <a:r>
                        <a:rPr lang="en-US" baseline="0" dirty="0"/>
                        <a:t> Percentage (%)</a:t>
                      </a:r>
                      <a:endParaRPr lang="en-US" dirty="0"/>
                    </a:p>
                  </a:txBody>
                  <a:tcPr/>
                </a:tc>
                <a:tc>
                  <a:txBody>
                    <a:bodyPr/>
                    <a:lstStyle/>
                    <a:p>
                      <a:r>
                        <a:rPr lang="en-US" dirty="0"/>
                        <a:t>6.82</a:t>
                      </a:r>
                    </a:p>
                  </a:txBody>
                  <a:tcPr/>
                </a:tc>
                <a:extLst>
                  <a:ext uri="{0D108BD9-81ED-4DB2-BD59-A6C34878D82A}">
                    <a16:rowId xmlns:a16="http://schemas.microsoft.com/office/drawing/2014/main" val="397970300"/>
                  </a:ext>
                </a:extLst>
              </a:tr>
              <a:tr h="324613">
                <a:tc>
                  <a:txBody>
                    <a:bodyPr/>
                    <a:lstStyle/>
                    <a:p>
                      <a:r>
                        <a:rPr lang="en-US" dirty="0"/>
                        <a:t>Volume (cy)</a:t>
                      </a:r>
                    </a:p>
                  </a:txBody>
                  <a:tcPr/>
                </a:tc>
                <a:tc>
                  <a:txBody>
                    <a:bodyPr/>
                    <a:lstStyle/>
                    <a:p>
                      <a:r>
                        <a:rPr lang="en-US" dirty="0"/>
                        <a:t>7,581,634</a:t>
                      </a:r>
                    </a:p>
                  </a:txBody>
                  <a:tcPr/>
                </a:tc>
                <a:extLst>
                  <a:ext uri="{0D108BD9-81ED-4DB2-BD59-A6C34878D82A}">
                    <a16:rowId xmlns:a16="http://schemas.microsoft.com/office/drawing/2014/main" val="2544849353"/>
                  </a:ext>
                </a:extLst>
              </a:tr>
            </a:tbl>
          </a:graphicData>
        </a:graphic>
      </p:graphicFrame>
      <p:sp>
        <p:nvSpPr>
          <p:cNvPr id="3" name="TextBox 2"/>
          <p:cNvSpPr txBox="1"/>
          <p:nvPr/>
        </p:nvSpPr>
        <p:spPr>
          <a:xfrm>
            <a:off x="7089575" y="4786595"/>
            <a:ext cx="1960793" cy="307777"/>
          </a:xfrm>
          <a:prstGeom prst="rect">
            <a:avLst/>
          </a:prstGeom>
          <a:noFill/>
        </p:spPr>
        <p:txBody>
          <a:bodyPr wrap="none" rtlCol="0">
            <a:spAutoFit/>
          </a:bodyPr>
          <a:lstStyle/>
          <a:p>
            <a:r>
              <a:rPr lang="en-US" sz="1400" b="0" i="1" dirty="0"/>
              <a:t>Example:  CP&amp;E, 2006</a:t>
            </a:r>
          </a:p>
        </p:txBody>
      </p:sp>
      <p:sp>
        <p:nvSpPr>
          <p:cNvPr id="37" name="TextBox 36"/>
          <p:cNvSpPr txBox="1"/>
          <p:nvPr/>
        </p:nvSpPr>
        <p:spPr>
          <a:xfrm>
            <a:off x="1088343" y="1156762"/>
            <a:ext cx="412292" cy="307777"/>
          </a:xfrm>
          <a:prstGeom prst="rect">
            <a:avLst/>
          </a:prstGeom>
          <a:noFill/>
        </p:spPr>
        <p:txBody>
          <a:bodyPr wrap="none" rtlCol="0">
            <a:spAutoFit/>
          </a:bodyPr>
          <a:lstStyle/>
          <a:p>
            <a:pPr algn="ctr"/>
            <a:r>
              <a:rPr lang="en-US" sz="1400" dirty="0"/>
              <a:t>76</a:t>
            </a:r>
          </a:p>
        </p:txBody>
      </p:sp>
      <p:sp>
        <p:nvSpPr>
          <p:cNvPr id="6" name="Rounded Rectangle 5"/>
          <p:cNvSpPr/>
          <p:nvPr/>
        </p:nvSpPr>
        <p:spPr>
          <a:xfrm>
            <a:off x="1784044" y="1464539"/>
            <a:ext cx="1077374" cy="4971041"/>
          </a:xfrm>
          <a:prstGeom prst="round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948402" y="1478537"/>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8402" y="2064738"/>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8402" y="2733661"/>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5202" y="6435580"/>
            <a:ext cx="2675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32618" y="5857861"/>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2618" y="5248261"/>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32618" y="4029061"/>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32618" y="3419461"/>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32618" y="4655749"/>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63387" y="2179825"/>
            <a:ext cx="1124026" cy="400110"/>
          </a:xfrm>
          <a:prstGeom prst="rect">
            <a:avLst/>
          </a:prstGeom>
          <a:noFill/>
        </p:spPr>
        <p:txBody>
          <a:bodyPr wrap="none" rtlCol="0">
            <a:spAutoFit/>
          </a:bodyPr>
          <a:lstStyle/>
          <a:p>
            <a:r>
              <a:rPr lang="en-US" sz="2000" dirty="0">
                <a:solidFill>
                  <a:schemeClr val="tx2">
                    <a:lumMod val="50000"/>
                  </a:schemeClr>
                </a:solidFill>
                <a:latin typeface="+mj-lt"/>
              </a:rPr>
              <a:t>granules</a:t>
            </a:r>
          </a:p>
        </p:txBody>
      </p:sp>
      <p:sp>
        <p:nvSpPr>
          <p:cNvPr id="25" name="TextBox 24"/>
          <p:cNvSpPr txBox="1"/>
          <p:nvPr/>
        </p:nvSpPr>
        <p:spPr>
          <a:xfrm>
            <a:off x="1868920" y="1607215"/>
            <a:ext cx="867545" cy="400110"/>
          </a:xfrm>
          <a:prstGeom prst="rect">
            <a:avLst/>
          </a:prstGeom>
          <a:noFill/>
        </p:spPr>
        <p:txBody>
          <a:bodyPr wrap="none" rtlCol="0">
            <a:spAutoFit/>
          </a:bodyPr>
          <a:lstStyle/>
          <a:p>
            <a:r>
              <a:rPr lang="en-US" sz="2000" dirty="0">
                <a:solidFill>
                  <a:schemeClr val="tx2">
                    <a:lumMod val="50000"/>
                  </a:schemeClr>
                </a:solidFill>
                <a:latin typeface="+mj-lt"/>
              </a:rPr>
              <a:t>gravel</a:t>
            </a:r>
          </a:p>
        </p:txBody>
      </p:sp>
      <p:sp>
        <p:nvSpPr>
          <p:cNvPr id="26" name="TextBox 25"/>
          <p:cNvSpPr txBox="1"/>
          <p:nvPr/>
        </p:nvSpPr>
        <p:spPr>
          <a:xfrm>
            <a:off x="2015202" y="5954092"/>
            <a:ext cx="510076" cy="400110"/>
          </a:xfrm>
          <a:prstGeom prst="rect">
            <a:avLst/>
          </a:prstGeom>
          <a:noFill/>
        </p:spPr>
        <p:txBody>
          <a:bodyPr wrap="none" rtlCol="0">
            <a:spAutoFit/>
          </a:bodyPr>
          <a:lstStyle/>
          <a:p>
            <a:r>
              <a:rPr lang="en-US" sz="2000" dirty="0">
                <a:latin typeface="+mj-lt"/>
              </a:rPr>
              <a:t>silt</a:t>
            </a:r>
          </a:p>
        </p:txBody>
      </p:sp>
      <p:sp>
        <p:nvSpPr>
          <p:cNvPr id="27" name="TextBox 26"/>
          <p:cNvSpPr txBox="1"/>
          <p:nvPr/>
        </p:nvSpPr>
        <p:spPr>
          <a:xfrm>
            <a:off x="3414352" y="1514269"/>
            <a:ext cx="946093" cy="523220"/>
          </a:xfrm>
          <a:prstGeom prst="rect">
            <a:avLst/>
          </a:prstGeom>
          <a:noFill/>
        </p:spPr>
        <p:txBody>
          <a:bodyPr wrap="none" rtlCol="0">
            <a:spAutoFit/>
          </a:bodyPr>
          <a:lstStyle/>
          <a:p>
            <a:pPr algn="ctr"/>
            <a:r>
              <a:rPr lang="en-US" sz="1400" dirty="0"/>
              <a:t>5%</a:t>
            </a:r>
          </a:p>
          <a:p>
            <a:pPr algn="ctr"/>
            <a:r>
              <a:rPr lang="en-US" sz="1400" dirty="0"/>
              <a:t>“Gravel”</a:t>
            </a:r>
          </a:p>
        </p:txBody>
      </p:sp>
      <p:sp>
        <p:nvSpPr>
          <p:cNvPr id="28" name="TextBox 27"/>
          <p:cNvSpPr txBox="1"/>
          <p:nvPr/>
        </p:nvSpPr>
        <p:spPr>
          <a:xfrm>
            <a:off x="3311760" y="2125680"/>
            <a:ext cx="1151277" cy="523220"/>
          </a:xfrm>
          <a:prstGeom prst="rect">
            <a:avLst/>
          </a:prstGeom>
          <a:noFill/>
        </p:spPr>
        <p:txBody>
          <a:bodyPr wrap="none" rtlCol="0">
            <a:spAutoFit/>
          </a:bodyPr>
          <a:lstStyle/>
          <a:p>
            <a:pPr algn="ctr"/>
            <a:r>
              <a:rPr lang="en-US" sz="1400" dirty="0"/>
              <a:t>10%</a:t>
            </a:r>
          </a:p>
          <a:p>
            <a:pPr algn="ctr"/>
            <a:r>
              <a:rPr lang="en-US" sz="1400" dirty="0"/>
              <a:t>“Granular”</a:t>
            </a:r>
          </a:p>
        </p:txBody>
      </p:sp>
      <p:sp>
        <p:nvSpPr>
          <p:cNvPr id="29" name="TextBox 28"/>
          <p:cNvSpPr txBox="1"/>
          <p:nvPr/>
        </p:nvSpPr>
        <p:spPr>
          <a:xfrm>
            <a:off x="3254052" y="3916937"/>
            <a:ext cx="1266693" cy="523220"/>
          </a:xfrm>
          <a:prstGeom prst="rect">
            <a:avLst/>
          </a:prstGeom>
          <a:noFill/>
        </p:spPr>
        <p:txBody>
          <a:bodyPr wrap="none" rtlCol="0">
            <a:spAutoFit/>
          </a:bodyPr>
          <a:lstStyle/>
          <a:p>
            <a:pPr algn="ctr"/>
            <a:r>
              <a:rPr lang="en-US" sz="1400" dirty="0"/>
              <a:t>No</a:t>
            </a:r>
          </a:p>
          <a:p>
            <a:pPr algn="ctr"/>
            <a:r>
              <a:rPr lang="en-US" sz="1400" dirty="0"/>
              <a:t>Restrictions</a:t>
            </a:r>
          </a:p>
        </p:txBody>
      </p:sp>
      <p:sp>
        <p:nvSpPr>
          <p:cNvPr id="30" name="TextBox 29"/>
          <p:cNvSpPr txBox="1"/>
          <p:nvPr/>
        </p:nvSpPr>
        <p:spPr>
          <a:xfrm>
            <a:off x="3516143" y="5849291"/>
            <a:ext cx="742511" cy="523220"/>
          </a:xfrm>
          <a:prstGeom prst="rect">
            <a:avLst/>
          </a:prstGeom>
          <a:noFill/>
        </p:spPr>
        <p:txBody>
          <a:bodyPr wrap="none" rtlCol="0">
            <a:spAutoFit/>
          </a:bodyPr>
          <a:lstStyle/>
          <a:p>
            <a:pPr algn="ctr"/>
            <a:r>
              <a:rPr lang="en-US" sz="1400" dirty="0"/>
              <a:t>5%</a:t>
            </a:r>
          </a:p>
          <a:p>
            <a:pPr algn="ctr"/>
            <a:r>
              <a:rPr lang="en-US" sz="1400" dirty="0"/>
              <a:t>“Fine”</a:t>
            </a:r>
          </a:p>
        </p:txBody>
      </p:sp>
      <p:cxnSp>
        <p:nvCxnSpPr>
          <p:cNvPr id="15360" name="Straight Arrow Connector 15359"/>
          <p:cNvCxnSpPr/>
          <p:nvPr/>
        </p:nvCxnSpPr>
        <p:spPr>
          <a:xfrm>
            <a:off x="2320002" y="2733661"/>
            <a:ext cx="0" cy="31156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6200000">
            <a:off x="1823529" y="4146462"/>
            <a:ext cx="697627" cy="400110"/>
          </a:xfrm>
          <a:prstGeom prst="rect">
            <a:avLst/>
          </a:prstGeom>
          <a:noFill/>
        </p:spPr>
        <p:txBody>
          <a:bodyPr wrap="none" rtlCol="0">
            <a:spAutoFit/>
          </a:bodyPr>
          <a:lstStyle/>
          <a:p>
            <a:r>
              <a:rPr lang="en-US" sz="2000" dirty="0">
                <a:latin typeface="+mj-lt"/>
              </a:rPr>
              <a:t>sand</a:t>
            </a:r>
          </a:p>
        </p:txBody>
      </p:sp>
      <p:sp>
        <p:nvSpPr>
          <p:cNvPr id="38" name="TextBox 37"/>
          <p:cNvSpPr txBox="1"/>
          <p:nvPr/>
        </p:nvSpPr>
        <p:spPr>
          <a:xfrm>
            <a:off x="1032619" y="1797448"/>
            <a:ext cx="582211" cy="307777"/>
          </a:xfrm>
          <a:prstGeom prst="rect">
            <a:avLst/>
          </a:prstGeom>
          <a:noFill/>
        </p:spPr>
        <p:txBody>
          <a:bodyPr wrap="none" rtlCol="0">
            <a:spAutoFit/>
          </a:bodyPr>
          <a:lstStyle/>
          <a:p>
            <a:pPr algn="ctr"/>
            <a:r>
              <a:rPr lang="en-US" sz="1400" dirty="0"/>
              <a:t>4.76</a:t>
            </a:r>
          </a:p>
        </p:txBody>
      </p:sp>
      <p:sp>
        <p:nvSpPr>
          <p:cNvPr id="39" name="TextBox 38"/>
          <p:cNvSpPr txBox="1"/>
          <p:nvPr/>
        </p:nvSpPr>
        <p:spPr>
          <a:xfrm>
            <a:off x="1174484" y="2445346"/>
            <a:ext cx="298480" cy="307777"/>
          </a:xfrm>
          <a:prstGeom prst="rect">
            <a:avLst/>
          </a:prstGeom>
          <a:noFill/>
        </p:spPr>
        <p:txBody>
          <a:bodyPr wrap="none" rtlCol="0">
            <a:spAutoFit/>
          </a:bodyPr>
          <a:lstStyle/>
          <a:p>
            <a:pPr algn="ctr"/>
            <a:r>
              <a:rPr lang="en-US" sz="1400" dirty="0"/>
              <a:t>2</a:t>
            </a:r>
          </a:p>
        </p:txBody>
      </p:sp>
      <p:sp>
        <p:nvSpPr>
          <p:cNvPr id="40" name="TextBox 39"/>
          <p:cNvSpPr txBox="1"/>
          <p:nvPr/>
        </p:nvSpPr>
        <p:spPr>
          <a:xfrm>
            <a:off x="1177002" y="3072033"/>
            <a:ext cx="298480" cy="307777"/>
          </a:xfrm>
          <a:prstGeom prst="rect">
            <a:avLst/>
          </a:prstGeom>
          <a:noFill/>
        </p:spPr>
        <p:txBody>
          <a:bodyPr wrap="none" rtlCol="0">
            <a:spAutoFit/>
          </a:bodyPr>
          <a:lstStyle/>
          <a:p>
            <a:pPr algn="ctr"/>
            <a:r>
              <a:rPr lang="en-US" sz="1400" dirty="0"/>
              <a:t>1</a:t>
            </a:r>
          </a:p>
        </p:txBody>
      </p:sp>
      <p:sp>
        <p:nvSpPr>
          <p:cNvPr id="41" name="TextBox 40"/>
          <p:cNvSpPr txBox="1"/>
          <p:nvPr/>
        </p:nvSpPr>
        <p:spPr>
          <a:xfrm>
            <a:off x="1032619" y="3721284"/>
            <a:ext cx="582211" cy="307777"/>
          </a:xfrm>
          <a:prstGeom prst="rect">
            <a:avLst/>
          </a:prstGeom>
          <a:noFill/>
        </p:spPr>
        <p:txBody>
          <a:bodyPr wrap="none" rtlCol="0">
            <a:spAutoFit/>
          </a:bodyPr>
          <a:lstStyle/>
          <a:p>
            <a:pPr algn="ctr"/>
            <a:r>
              <a:rPr lang="en-US" sz="1400" dirty="0"/>
              <a:t>0.50</a:t>
            </a:r>
          </a:p>
        </p:txBody>
      </p:sp>
      <p:sp>
        <p:nvSpPr>
          <p:cNvPr id="42" name="TextBox 41"/>
          <p:cNvSpPr txBox="1"/>
          <p:nvPr/>
        </p:nvSpPr>
        <p:spPr>
          <a:xfrm>
            <a:off x="1032619" y="4333861"/>
            <a:ext cx="582211" cy="307777"/>
          </a:xfrm>
          <a:prstGeom prst="rect">
            <a:avLst/>
          </a:prstGeom>
          <a:noFill/>
        </p:spPr>
        <p:txBody>
          <a:bodyPr wrap="none" rtlCol="0">
            <a:spAutoFit/>
          </a:bodyPr>
          <a:lstStyle/>
          <a:p>
            <a:pPr algn="ctr"/>
            <a:r>
              <a:rPr lang="en-US" sz="1400" dirty="0"/>
              <a:t>0.25</a:t>
            </a:r>
          </a:p>
        </p:txBody>
      </p:sp>
      <p:sp>
        <p:nvSpPr>
          <p:cNvPr id="43" name="TextBox 42"/>
          <p:cNvSpPr txBox="1"/>
          <p:nvPr/>
        </p:nvSpPr>
        <p:spPr>
          <a:xfrm>
            <a:off x="975712" y="4940484"/>
            <a:ext cx="696024" cy="307777"/>
          </a:xfrm>
          <a:prstGeom prst="rect">
            <a:avLst/>
          </a:prstGeom>
          <a:noFill/>
        </p:spPr>
        <p:txBody>
          <a:bodyPr wrap="none" rtlCol="0">
            <a:spAutoFit/>
          </a:bodyPr>
          <a:lstStyle/>
          <a:p>
            <a:pPr algn="ctr"/>
            <a:r>
              <a:rPr lang="en-US" sz="1400" dirty="0"/>
              <a:t>0.125</a:t>
            </a:r>
          </a:p>
        </p:txBody>
      </p:sp>
      <p:sp>
        <p:nvSpPr>
          <p:cNvPr id="44" name="TextBox 43"/>
          <p:cNvSpPr txBox="1"/>
          <p:nvPr/>
        </p:nvSpPr>
        <p:spPr>
          <a:xfrm>
            <a:off x="918805" y="5550084"/>
            <a:ext cx="809838" cy="307777"/>
          </a:xfrm>
          <a:prstGeom prst="rect">
            <a:avLst/>
          </a:prstGeom>
          <a:noFill/>
        </p:spPr>
        <p:txBody>
          <a:bodyPr wrap="none" rtlCol="0">
            <a:spAutoFit/>
          </a:bodyPr>
          <a:lstStyle/>
          <a:p>
            <a:pPr algn="ctr"/>
            <a:r>
              <a:rPr lang="en-US" sz="1400" dirty="0"/>
              <a:t>0.0625</a:t>
            </a:r>
          </a:p>
        </p:txBody>
      </p:sp>
      <p:sp>
        <p:nvSpPr>
          <p:cNvPr id="15365" name="TextBox 15364"/>
          <p:cNvSpPr txBox="1"/>
          <p:nvPr/>
        </p:nvSpPr>
        <p:spPr>
          <a:xfrm rot="16200000">
            <a:off x="-360692" y="3521228"/>
            <a:ext cx="1904689" cy="400110"/>
          </a:xfrm>
          <a:prstGeom prst="rect">
            <a:avLst/>
          </a:prstGeom>
          <a:noFill/>
        </p:spPr>
        <p:txBody>
          <a:bodyPr wrap="none" rtlCol="0">
            <a:spAutoFit/>
          </a:bodyPr>
          <a:lstStyle/>
          <a:p>
            <a:r>
              <a:rPr lang="en-US" sz="2000" b="0" dirty="0">
                <a:latin typeface="+mj-lt"/>
              </a:rPr>
              <a:t>Grain Size (mm)</a:t>
            </a:r>
          </a:p>
        </p:txBody>
      </p:sp>
      <p:sp>
        <p:nvSpPr>
          <p:cNvPr id="47" name="TextBox 46"/>
          <p:cNvSpPr txBox="1"/>
          <p:nvPr/>
        </p:nvSpPr>
        <p:spPr>
          <a:xfrm rot="5400000">
            <a:off x="2911787" y="3444038"/>
            <a:ext cx="4416594" cy="707886"/>
          </a:xfrm>
          <a:prstGeom prst="rect">
            <a:avLst/>
          </a:prstGeom>
          <a:noFill/>
        </p:spPr>
        <p:txBody>
          <a:bodyPr wrap="none" rtlCol="0">
            <a:spAutoFit/>
          </a:bodyPr>
          <a:lstStyle/>
          <a:p>
            <a:pPr algn="ctr"/>
            <a:r>
              <a:rPr lang="en-US" sz="2000" b="0" dirty="0">
                <a:latin typeface="+mj-lt"/>
              </a:rPr>
              <a:t>Compatibility Threshold Category</a:t>
            </a:r>
          </a:p>
          <a:p>
            <a:pPr algn="ctr"/>
            <a:r>
              <a:rPr lang="en-US" sz="2000" b="0" dirty="0">
                <a:latin typeface="+mj-lt"/>
              </a:rPr>
              <a:t>(weight % allowable above native beach)</a:t>
            </a:r>
          </a:p>
        </p:txBody>
      </p:sp>
    </p:spTree>
    <p:extLst>
      <p:ext uri="{BB962C8B-B14F-4D97-AF65-F5344CB8AC3E}">
        <p14:creationId xmlns:p14="http://schemas.microsoft.com/office/powerpoint/2010/main" val="619168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DED4552-255D-488A-A6CC-46B9CDD3D18D}"/>
              </a:ext>
            </a:extLst>
          </p:cNvPr>
          <p:cNvPicPr>
            <a:picLocks noChangeAspect="1"/>
          </p:cNvPicPr>
          <p:nvPr/>
        </p:nvPicPr>
        <p:blipFill rotWithShape="1">
          <a:blip r:embed="rId3"/>
          <a:srcRect l="37500" t="23892" r="35000" b="49516"/>
          <a:stretch/>
        </p:blipFill>
        <p:spPr>
          <a:xfrm>
            <a:off x="27317" y="228600"/>
            <a:ext cx="7772400" cy="4572000"/>
          </a:xfrm>
          <a:prstGeom prst="rect">
            <a:avLst/>
          </a:prstGeom>
        </p:spPr>
      </p:pic>
      <p:sp>
        <p:nvSpPr>
          <p:cNvPr id="4" name="Speech Bubble: Rectangle 3">
            <a:extLst>
              <a:ext uri="{FF2B5EF4-FFF2-40B4-BE49-F238E27FC236}">
                <a16:creationId xmlns:a16="http://schemas.microsoft.com/office/drawing/2014/main" id="{B139FA31-AEE5-4725-899A-6A6019C5A160}"/>
              </a:ext>
            </a:extLst>
          </p:cNvPr>
          <p:cNvSpPr/>
          <p:nvPr/>
        </p:nvSpPr>
        <p:spPr>
          <a:xfrm>
            <a:off x="8145132" y="3810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59065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88157" cy="6819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162800" cy="4090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029200" y="4892404"/>
            <a:ext cx="2868093" cy="584775"/>
          </a:xfrm>
          <a:prstGeom prst="rect">
            <a:avLst/>
          </a:prstGeom>
          <a:noFill/>
        </p:spPr>
        <p:txBody>
          <a:bodyPr wrap="none" rtlCol="0">
            <a:spAutoFit/>
          </a:bodyPr>
          <a:lstStyle/>
          <a:p>
            <a:r>
              <a:rPr lang="en-US" sz="3200" dirty="0">
                <a:solidFill>
                  <a:schemeClr val="bg1"/>
                </a:solidFill>
              </a:rPr>
              <a:t>Native beach</a:t>
            </a:r>
          </a:p>
        </p:txBody>
      </p:sp>
      <p:sp>
        <p:nvSpPr>
          <p:cNvPr id="12" name="&quot;No&quot; Symbol 11"/>
          <p:cNvSpPr/>
          <p:nvPr/>
        </p:nvSpPr>
        <p:spPr>
          <a:xfrm>
            <a:off x="1152896" y="1765545"/>
            <a:ext cx="2207732" cy="2019540"/>
          </a:xfrm>
          <a:prstGeom prst="noSmoking">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566" y="4572000"/>
            <a:ext cx="1176562" cy="1225585"/>
          </a:xfrm>
          <a:prstGeom prst="rect">
            <a:avLst/>
          </a:prstGeom>
        </p:spPr>
      </p:pic>
      <p:sp>
        <p:nvSpPr>
          <p:cNvPr id="14" name="Title 3"/>
          <p:cNvSpPr>
            <a:spLocks noGrp="1"/>
          </p:cNvSpPr>
          <p:nvPr>
            <p:ph type="title"/>
          </p:nvPr>
        </p:nvSpPr>
        <p:spPr>
          <a:xfrm>
            <a:off x="0" y="84938"/>
            <a:ext cx="7010400" cy="996839"/>
          </a:xfrm>
        </p:spPr>
        <p:txBody>
          <a:bodyPr>
            <a:normAutofit fontScale="90000"/>
          </a:bodyPr>
          <a:lstStyle/>
          <a:p>
            <a:pPr>
              <a:lnSpc>
                <a:spcPct val="100000"/>
              </a:lnSpc>
            </a:pPr>
            <a:r>
              <a:rPr lang="en-US" sz="4000" dirty="0">
                <a:solidFill>
                  <a:srgbClr val="002060"/>
                </a:solidFill>
              </a:rPr>
              <a:t>4. Excavation and Placement of Sediment</a:t>
            </a:r>
          </a:p>
        </p:txBody>
      </p:sp>
      <p:sp>
        <p:nvSpPr>
          <p:cNvPr id="15" name="Title 3"/>
          <p:cNvSpPr txBox="1">
            <a:spLocks/>
          </p:cNvSpPr>
          <p:nvPr/>
        </p:nvSpPr>
        <p:spPr>
          <a:xfrm>
            <a:off x="-74816" y="6093469"/>
            <a:ext cx="5637416" cy="73263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sz="3200" b="0" dirty="0">
                <a:solidFill>
                  <a:schemeClr val="bg1"/>
                </a:solidFill>
              </a:rPr>
              <a:t>“You’ll know it when you see it”</a:t>
            </a:r>
          </a:p>
        </p:txBody>
      </p:sp>
      <p:sp>
        <p:nvSpPr>
          <p:cNvPr id="10" name="TextBox 9"/>
          <p:cNvSpPr txBox="1"/>
          <p:nvPr/>
        </p:nvSpPr>
        <p:spPr>
          <a:xfrm>
            <a:off x="1119942" y="2513705"/>
            <a:ext cx="2868093" cy="584775"/>
          </a:xfrm>
          <a:prstGeom prst="rect">
            <a:avLst/>
          </a:prstGeom>
          <a:noFill/>
        </p:spPr>
        <p:txBody>
          <a:bodyPr wrap="none" rtlCol="0">
            <a:spAutoFit/>
          </a:bodyPr>
          <a:lstStyle/>
          <a:p>
            <a:r>
              <a:rPr lang="en-US" sz="3200" dirty="0">
                <a:solidFill>
                  <a:schemeClr val="bg1"/>
                </a:solidFill>
              </a:rPr>
              <a:t>Native beach</a:t>
            </a:r>
          </a:p>
        </p:txBody>
      </p:sp>
    </p:spTree>
    <p:extLst>
      <p:ext uri="{BB962C8B-B14F-4D97-AF65-F5344CB8AC3E}">
        <p14:creationId xmlns:p14="http://schemas.microsoft.com/office/powerpoint/2010/main" val="116681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B29FF6B-7A2E-46BE-94FA-CDF7309B933C}"/>
              </a:ext>
            </a:extLst>
          </p:cNvPr>
          <p:cNvPicPr>
            <a:picLocks noChangeAspect="1"/>
          </p:cNvPicPr>
          <p:nvPr/>
        </p:nvPicPr>
        <p:blipFill rotWithShape="1">
          <a:blip r:embed="rId3"/>
          <a:srcRect l="37500" t="50685" r="34166" b="23973"/>
          <a:stretch/>
        </p:blipFill>
        <p:spPr>
          <a:xfrm>
            <a:off x="5751" y="457200"/>
            <a:ext cx="7982465" cy="4343400"/>
          </a:xfrm>
          <a:prstGeom prst="rect">
            <a:avLst/>
          </a:prstGeom>
        </p:spPr>
      </p:pic>
      <p:sp>
        <p:nvSpPr>
          <p:cNvPr id="4" name="Speech Bubble: Rectangle 3">
            <a:extLst>
              <a:ext uri="{FF2B5EF4-FFF2-40B4-BE49-F238E27FC236}">
                <a16:creationId xmlns:a16="http://schemas.microsoft.com/office/drawing/2014/main" id="{B3A8E860-CCA2-4EC7-86E3-312329413CA3}"/>
              </a:ext>
            </a:extLst>
          </p:cNvPr>
          <p:cNvSpPr/>
          <p:nvPr/>
        </p:nvSpPr>
        <p:spPr>
          <a:xfrm>
            <a:off x="8206313" y="6096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
        <p:nvSpPr>
          <p:cNvPr id="5" name="Speech Bubble: Rectangle 4">
            <a:extLst>
              <a:ext uri="{FF2B5EF4-FFF2-40B4-BE49-F238E27FC236}">
                <a16:creationId xmlns:a16="http://schemas.microsoft.com/office/drawing/2014/main" id="{9CEC9C77-79B0-4D28-AA18-E443A924C8E8}"/>
              </a:ext>
            </a:extLst>
          </p:cNvPr>
          <p:cNvSpPr/>
          <p:nvPr/>
        </p:nvSpPr>
        <p:spPr>
          <a:xfrm>
            <a:off x="8206312" y="16764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2</a:t>
            </a:r>
          </a:p>
        </p:txBody>
      </p:sp>
      <p:sp>
        <p:nvSpPr>
          <p:cNvPr id="7" name="Speech Bubble: Rectangle 6">
            <a:extLst>
              <a:ext uri="{FF2B5EF4-FFF2-40B4-BE49-F238E27FC236}">
                <a16:creationId xmlns:a16="http://schemas.microsoft.com/office/drawing/2014/main" id="{37F25998-46A8-4A13-9B54-0259D4EF8521}"/>
              </a:ext>
            </a:extLst>
          </p:cNvPr>
          <p:cNvSpPr/>
          <p:nvPr/>
        </p:nvSpPr>
        <p:spPr>
          <a:xfrm>
            <a:off x="8206311" y="32004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73565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3B33EDD7-EAF2-42B5-8E31-5E110C9D1A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93" b="5260"/>
          <a:stretch/>
        </p:blipFill>
        <p:spPr bwMode="auto">
          <a:xfrm>
            <a:off x="0" y="1219730"/>
            <a:ext cx="9144000" cy="56411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23004" y="0"/>
            <a:ext cx="8839200" cy="1219730"/>
          </a:xfrm>
        </p:spPr>
        <p:txBody>
          <a:bodyPr>
            <a:normAutofit/>
          </a:bodyPr>
          <a:lstStyle/>
          <a:p>
            <a:r>
              <a:rPr lang="en-US" sz="4000" dirty="0">
                <a:solidFill>
                  <a:srgbClr val="002060"/>
                </a:solidFill>
              </a:rPr>
              <a:t>Sediment Criteria: Proposed Amendments Discussion</a:t>
            </a:r>
            <a:endParaRPr lang="en-US" sz="4000" dirty="0">
              <a:solidFill>
                <a:schemeClr val="tx2">
                  <a:lumMod val="75000"/>
                </a:schemeClr>
              </a:solidFill>
            </a:endParaRPr>
          </a:p>
        </p:txBody>
      </p:sp>
      <p:sp>
        <p:nvSpPr>
          <p:cNvPr id="8" name="Rectangle 3"/>
          <p:cNvSpPr txBox="1">
            <a:spLocks noChangeArrowheads="1"/>
          </p:cNvSpPr>
          <p:nvPr/>
        </p:nvSpPr>
        <p:spPr>
          <a:xfrm>
            <a:off x="762000" y="1371600"/>
            <a:ext cx="7886700" cy="475535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200" dirty="0">
                <a:solidFill>
                  <a:schemeClr val="bg1"/>
                </a:solidFill>
              </a:rPr>
              <a:t>Ken Richardson</a:t>
            </a:r>
          </a:p>
          <a:p>
            <a:pPr marL="0" indent="0" algn="ctr" fontAlgn="auto">
              <a:spcAft>
                <a:spcPts val="0"/>
              </a:spcAft>
              <a:buNone/>
            </a:pPr>
            <a:r>
              <a:rPr lang="en-US" sz="2400" b="0" i="1" dirty="0">
                <a:solidFill>
                  <a:schemeClr val="bg1"/>
                </a:solidFill>
              </a:rPr>
              <a:t>Shoreline Management Specialist</a:t>
            </a:r>
          </a:p>
          <a:p>
            <a:pPr marL="0" indent="0" algn="ctr" fontAlgn="auto">
              <a:spcAft>
                <a:spcPts val="0"/>
              </a:spcAft>
              <a:buNone/>
            </a:pPr>
            <a:r>
              <a:rPr lang="en-US" sz="2400" b="0" i="1" dirty="0">
                <a:solidFill>
                  <a:schemeClr val="bg1"/>
                </a:solidFill>
              </a:rPr>
              <a:t>NC Division of Coastal Management</a:t>
            </a:r>
          </a:p>
          <a:p>
            <a:pPr marL="0" indent="0" algn="ctr" fontAlgn="auto">
              <a:spcAft>
                <a:spcPts val="0"/>
              </a:spcAft>
              <a:buNone/>
            </a:pPr>
            <a:r>
              <a:rPr lang="en-US" sz="2400" b="0" i="1" dirty="0">
                <a:solidFill>
                  <a:schemeClr val="bg1"/>
                </a:solidFill>
              </a:rPr>
              <a:t>Ken.Richardson@ncdenr.gov</a:t>
            </a:r>
            <a:endParaRPr lang="en-US" sz="2250" b="0" i="1" dirty="0">
              <a:solidFill>
                <a:schemeClr val="bg1"/>
              </a:solidFill>
            </a:endParaRPr>
          </a:p>
          <a:p>
            <a:pPr lvl="1" fontAlgn="auto">
              <a:spcAft>
                <a:spcPts val="0"/>
              </a:spcAft>
            </a:pPr>
            <a:endParaRPr lang="en-US" sz="2250" b="0" i="1" dirty="0">
              <a:solidFill>
                <a:schemeClr val="tx2">
                  <a:lumMod val="75000"/>
                </a:schemeClr>
              </a:solidFill>
            </a:endParaRPr>
          </a:p>
          <a:p>
            <a:pPr marL="0" indent="0" fontAlgn="auto">
              <a:spcAft>
                <a:spcPts val="0"/>
              </a:spcAft>
              <a:buNone/>
            </a:pPr>
            <a:endParaRPr lang="en-US" sz="2400" b="0" dirty="0">
              <a:solidFill>
                <a:schemeClr val="tx2">
                  <a:lumMod val="75000"/>
                </a:schemeClr>
              </a:solidFill>
            </a:endParaRPr>
          </a:p>
          <a:p>
            <a:pPr marL="0" indent="0" algn="ctr" fontAlgn="auto">
              <a:spcAft>
                <a:spcPts val="0"/>
              </a:spcAft>
              <a:buNone/>
            </a:pPr>
            <a:r>
              <a:rPr lang="en-US" sz="2400" dirty="0">
                <a:solidFill>
                  <a:schemeClr val="bg1"/>
                </a:solidFill>
              </a:rPr>
              <a:t>Stakeholders:</a:t>
            </a:r>
          </a:p>
          <a:p>
            <a:pPr marL="0" indent="0" algn="ctr" fontAlgn="auto">
              <a:spcAft>
                <a:spcPts val="0"/>
              </a:spcAft>
              <a:buNone/>
            </a:pPr>
            <a:r>
              <a:rPr lang="en-US" sz="2200" b="0" i="1" dirty="0">
                <a:solidFill>
                  <a:schemeClr val="bg1"/>
                </a:solidFill>
              </a:rPr>
              <a:t>Greg “Rudi” Rudolph – Carteret County Shore Protection</a:t>
            </a:r>
          </a:p>
          <a:p>
            <a:pPr marL="0" indent="0" algn="ctr" fontAlgn="auto">
              <a:spcAft>
                <a:spcPts val="0"/>
              </a:spcAft>
              <a:buNone/>
            </a:pPr>
            <a:r>
              <a:rPr lang="en-US" sz="2200" b="0" i="1" dirty="0">
                <a:solidFill>
                  <a:schemeClr val="bg1"/>
                </a:solidFill>
              </a:rPr>
              <a:t>Layton Bedsole – New Hanover County</a:t>
            </a:r>
          </a:p>
          <a:p>
            <a:pPr marL="0" indent="0" algn="ctr" fontAlgn="auto">
              <a:spcAft>
                <a:spcPts val="0"/>
              </a:spcAft>
              <a:buNone/>
            </a:pPr>
            <a:r>
              <a:rPr lang="en-US" sz="2200" b="0" i="1" dirty="0">
                <a:solidFill>
                  <a:schemeClr val="bg1"/>
                </a:solidFill>
              </a:rPr>
              <a:t>Spencer Rogers – NC Sea Grant</a:t>
            </a:r>
          </a:p>
          <a:p>
            <a:pPr marL="0" indent="0" algn="ctr" fontAlgn="auto">
              <a:spcAft>
                <a:spcPts val="0"/>
              </a:spcAft>
              <a:buNone/>
            </a:pPr>
            <a:r>
              <a:rPr lang="en-US" sz="2200" b="0" i="1" dirty="0">
                <a:solidFill>
                  <a:schemeClr val="bg1"/>
                </a:solidFill>
              </a:rPr>
              <a:t>Chris Freeman – Geodynamics</a:t>
            </a:r>
          </a:p>
          <a:p>
            <a:pPr marL="0" indent="0" algn="ctr" fontAlgn="auto">
              <a:spcAft>
                <a:spcPts val="0"/>
              </a:spcAft>
              <a:buNone/>
            </a:pPr>
            <a:r>
              <a:rPr lang="en-US" sz="2200" b="0" i="1" dirty="0">
                <a:solidFill>
                  <a:schemeClr val="bg1"/>
                </a:solidFill>
              </a:rPr>
              <a:t>Ken Wilson – APTIM</a:t>
            </a:r>
          </a:p>
          <a:p>
            <a:pPr marL="0" indent="0" algn="ctr" fontAlgn="auto">
              <a:spcAft>
                <a:spcPts val="0"/>
              </a:spcAft>
              <a:buNone/>
            </a:pPr>
            <a:r>
              <a:rPr lang="en-US" sz="2200" b="0" i="1" dirty="0">
                <a:solidFill>
                  <a:schemeClr val="bg1"/>
                </a:solidFill>
              </a:rPr>
              <a:t>Johnny Martin – Moffatt &amp; Nichol</a:t>
            </a:r>
          </a:p>
        </p:txBody>
      </p:sp>
    </p:spTree>
    <p:extLst>
      <p:ext uri="{BB962C8B-B14F-4D97-AF65-F5344CB8AC3E}">
        <p14:creationId xmlns:p14="http://schemas.microsoft.com/office/powerpoint/2010/main" val="6130026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3962400"/>
          </a:xfrm>
        </p:spPr>
        <p:txBody>
          <a:bodyPr>
            <a:normAutofit/>
          </a:bodyPr>
          <a:lstStyle/>
          <a:p>
            <a:pPr marL="0" indent="0">
              <a:lnSpc>
                <a:spcPct val="100000"/>
              </a:lnSpc>
              <a:buNone/>
            </a:pPr>
            <a:r>
              <a:rPr lang="en-US" sz="2800" dirty="0">
                <a:solidFill>
                  <a:schemeClr val="tx2"/>
                </a:solidFill>
                <a:latin typeface="+mj-lt"/>
              </a:rPr>
              <a:t>Introduction</a:t>
            </a:r>
          </a:p>
          <a:p>
            <a:pPr marL="514350" indent="-514350">
              <a:lnSpc>
                <a:spcPct val="100000"/>
              </a:lnSpc>
              <a:buFont typeface="+mj-lt"/>
              <a:buAutoNum type="arabicPeriod"/>
            </a:pPr>
            <a:r>
              <a:rPr lang="en-US" sz="2800" dirty="0">
                <a:solidFill>
                  <a:schemeClr val="tx2"/>
                </a:solidFill>
                <a:latin typeface="+mj-lt"/>
              </a:rPr>
              <a:t>07H .0312(1) </a:t>
            </a:r>
            <a:r>
              <a:rPr lang="en-US" sz="2800" b="1" dirty="0">
                <a:solidFill>
                  <a:srgbClr val="00B0F0"/>
                </a:solidFill>
                <a:latin typeface="+mj-lt"/>
              </a:rPr>
              <a:t>Characterize Native Beach Sediment</a:t>
            </a:r>
          </a:p>
          <a:p>
            <a:pPr marL="514350" indent="-514350">
              <a:lnSpc>
                <a:spcPct val="100000"/>
              </a:lnSpc>
              <a:buFont typeface="+mj-lt"/>
              <a:buAutoNum type="arabicPeriod"/>
            </a:pPr>
            <a:r>
              <a:rPr lang="en-US" sz="2800" dirty="0">
                <a:solidFill>
                  <a:schemeClr val="tx2"/>
                </a:solidFill>
                <a:latin typeface="+mj-lt"/>
              </a:rPr>
              <a:t>07H .0312(2) </a:t>
            </a:r>
            <a:r>
              <a:rPr lang="en-US" sz="2800" b="1" dirty="0">
                <a:solidFill>
                  <a:srgbClr val="00B0F0"/>
                </a:solidFill>
                <a:latin typeface="+mj-lt"/>
              </a:rPr>
              <a:t>Characterize Borrow Area Sediment</a:t>
            </a:r>
          </a:p>
          <a:p>
            <a:pPr marL="514350" indent="-514350">
              <a:lnSpc>
                <a:spcPct val="100000"/>
              </a:lnSpc>
              <a:buFont typeface="+mj-lt"/>
              <a:buAutoNum type="arabicPeriod"/>
            </a:pPr>
            <a:r>
              <a:rPr lang="en-US" sz="2800" dirty="0">
                <a:solidFill>
                  <a:schemeClr val="tx2"/>
                </a:solidFill>
                <a:latin typeface="+mj-lt"/>
              </a:rPr>
              <a:t>07H .0312(3) </a:t>
            </a:r>
            <a:r>
              <a:rPr lang="en-US" sz="2800" b="1" dirty="0">
                <a:solidFill>
                  <a:srgbClr val="00B0F0"/>
                </a:solidFill>
                <a:latin typeface="+mj-lt"/>
              </a:rPr>
              <a:t>Determine Sediment Compatibility</a:t>
            </a:r>
          </a:p>
          <a:p>
            <a:pPr marL="514350" indent="-514350">
              <a:lnSpc>
                <a:spcPct val="100000"/>
              </a:lnSpc>
              <a:buFont typeface="+mj-lt"/>
              <a:buAutoNum type="arabicPeriod"/>
            </a:pPr>
            <a:r>
              <a:rPr lang="en-US" sz="2800" dirty="0">
                <a:solidFill>
                  <a:schemeClr val="tx2"/>
                </a:solidFill>
                <a:latin typeface="+mj-lt"/>
              </a:rPr>
              <a:t>07H .0312(4) </a:t>
            </a:r>
            <a:r>
              <a:rPr lang="en-US" sz="2800" b="1" dirty="0">
                <a:solidFill>
                  <a:srgbClr val="00B0F0"/>
                </a:solidFill>
                <a:latin typeface="+mj-lt"/>
              </a:rPr>
              <a:t>Excavation and Placement of Sediment</a:t>
            </a:r>
            <a:endParaRPr lang="en-US" sz="2800" dirty="0">
              <a:solidFill>
                <a:schemeClr val="tx2"/>
              </a:solidFill>
              <a:latin typeface="+mj-lt"/>
            </a:endParaRPr>
          </a:p>
          <a:p>
            <a:endParaRPr lang="en-US" sz="2800" dirty="0">
              <a:solidFill>
                <a:srgbClr val="002060"/>
              </a:solidFill>
              <a:latin typeface="+mj-lt"/>
            </a:endParaRPr>
          </a:p>
          <a:p>
            <a:endParaRPr lang="en-US" sz="2800" dirty="0">
              <a:solidFill>
                <a:srgbClr val="002060"/>
              </a:solidFill>
              <a:latin typeface="+mj-lt"/>
            </a:endParaRPr>
          </a:p>
        </p:txBody>
      </p:sp>
      <p:sp>
        <p:nvSpPr>
          <p:cNvPr id="5" name="Title 3"/>
          <p:cNvSpPr>
            <a:spLocks noGrp="1"/>
          </p:cNvSpPr>
          <p:nvPr>
            <p:ph type="title"/>
          </p:nvPr>
        </p:nvSpPr>
        <p:spPr>
          <a:xfrm>
            <a:off x="0" y="304800"/>
            <a:ext cx="7239000" cy="557215"/>
          </a:xfrm>
        </p:spPr>
        <p:txBody>
          <a:bodyPr>
            <a:normAutofit fontScale="90000"/>
          </a:bodyPr>
          <a:lstStyle/>
          <a:p>
            <a:r>
              <a:rPr lang="en-US" sz="4000" dirty="0">
                <a:solidFill>
                  <a:schemeClr val="tx2">
                    <a:lumMod val="75000"/>
                  </a:schemeClr>
                </a:solidFill>
              </a:rPr>
              <a:t>Sediment Criteria: Outline</a:t>
            </a:r>
          </a:p>
        </p:txBody>
      </p:sp>
    </p:spTree>
    <p:extLst>
      <p:ext uri="{BB962C8B-B14F-4D97-AF65-F5344CB8AC3E}">
        <p14:creationId xmlns:p14="http://schemas.microsoft.com/office/powerpoint/2010/main" val="17724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28222" y="304800"/>
            <a:ext cx="7239000" cy="557215"/>
          </a:xfrm>
        </p:spPr>
        <p:txBody>
          <a:bodyPr>
            <a:normAutofit fontScale="90000"/>
          </a:bodyPr>
          <a:lstStyle/>
          <a:p>
            <a:r>
              <a:rPr lang="en-US" sz="4000" dirty="0">
                <a:solidFill>
                  <a:schemeClr val="tx2">
                    <a:lumMod val="75000"/>
                  </a:schemeClr>
                </a:solidFill>
              </a:rPr>
              <a:t>Sediment Criteria: Introduction </a:t>
            </a:r>
          </a:p>
        </p:txBody>
      </p:sp>
      <p:sp>
        <p:nvSpPr>
          <p:cNvPr id="6" name="Rectangle 3"/>
          <p:cNvSpPr>
            <a:spLocks noGrp="1" noChangeArrowheads="1"/>
          </p:cNvSpPr>
          <p:nvPr>
            <p:ph idx="1"/>
          </p:nvPr>
        </p:nvSpPr>
        <p:spPr>
          <a:xfrm>
            <a:off x="628650" y="1295400"/>
            <a:ext cx="7886700" cy="4953001"/>
          </a:xfrm>
        </p:spPr>
        <p:txBody>
          <a:bodyPr>
            <a:normAutofit fontScale="92500" lnSpcReduction="10000"/>
          </a:bodyPr>
          <a:lstStyle/>
          <a:p>
            <a:pPr lvl="0"/>
            <a:r>
              <a:rPr lang="en-US" sz="2400" b="1" dirty="0">
                <a:solidFill>
                  <a:srgbClr val="1F497D">
                    <a:lumMod val="75000"/>
                  </a:srgbClr>
                </a:solidFill>
                <a:latin typeface="Times New Roman"/>
              </a:rPr>
              <a:t>Goal:</a:t>
            </a:r>
            <a:r>
              <a:rPr lang="en-US" sz="2400" dirty="0">
                <a:solidFill>
                  <a:srgbClr val="1F497D">
                    <a:lumMod val="75000"/>
                  </a:srgbClr>
                </a:solidFill>
                <a:latin typeface="Times New Roman"/>
              </a:rPr>
              <a:t> </a:t>
            </a:r>
            <a:r>
              <a:rPr lang="en-US" sz="2400" i="1" dirty="0">
                <a:solidFill>
                  <a:srgbClr val="1F497D">
                    <a:lumMod val="75000"/>
                  </a:srgbClr>
                </a:solidFill>
                <a:latin typeface="Times New Roman"/>
              </a:rPr>
              <a:t>ensure that sand used for beach nourishment is compatible with existing sand on the beach.</a:t>
            </a:r>
          </a:p>
          <a:p>
            <a:endParaRPr lang="en-US" sz="2400" b="1" dirty="0">
              <a:solidFill>
                <a:schemeClr val="tx2">
                  <a:lumMod val="75000"/>
                </a:schemeClr>
              </a:solidFill>
              <a:latin typeface="+mj-lt"/>
            </a:endParaRPr>
          </a:p>
          <a:p>
            <a:r>
              <a:rPr lang="en-US" sz="2400" b="1" dirty="0">
                <a:solidFill>
                  <a:schemeClr val="tx2">
                    <a:lumMod val="75000"/>
                  </a:schemeClr>
                </a:solidFill>
                <a:latin typeface="+mj-lt"/>
              </a:rPr>
              <a:t>Science Panel </a:t>
            </a:r>
            <a:r>
              <a:rPr lang="en-US" sz="2400" i="1" dirty="0">
                <a:solidFill>
                  <a:schemeClr val="tx2">
                    <a:lumMod val="75000"/>
                  </a:schemeClr>
                </a:solidFill>
                <a:latin typeface="+mj-lt"/>
              </a:rPr>
              <a:t>developed sediment characterization &amp; compatibility standards (2002-2007)</a:t>
            </a:r>
          </a:p>
          <a:p>
            <a:endParaRPr lang="en-US" sz="2400" i="1" dirty="0">
              <a:solidFill>
                <a:schemeClr val="tx2">
                  <a:lumMod val="75000"/>
                </a:schemeClr>
              </a:solidFill>
              <a:latin typeface="+mj-lt"/>
            </a:endParaRPr>
          </a:p>
          <a:p>
            <a:r>
              <a:rPr lang="en-US" sz="2400" b="1" dirty="0">
                <a:solidFill>
                  <a:schemeClr val="tx2">
                    <a:lumMod val="75000"/>
                  </a:schemeClr>
                </a:solidFill>
                <a:latin typeface="+mj-lt"/>
              </a:rPr>
              <a:t>Rule Adopted: </a:t>
            </a:r>
            <a:r>
              <a:rPr lang="en-US" sz="2400" i="1" dirty="0">
                <a:solidFill>
                  <a:schemeClr val="tx2">
                    <a:lumMod val="75000"/>
                  </a:schemeClr>
                </a:solidFill>
                <a:latin typeface="+mj-lt"/>
              </a:rPr>
              <a:t>CRC adopted &amp; with an original effective date of February 1, 2007</a:t>
            </a:r>
          </a:p>
          <a:p>
            <a:pPr marL="0" indent="0" eaLnBrk="1" hangingPunct="1">
              <a:buNone/>
            </a:pPr>
            <a:endParaRPr lang="en-US" sz="2400" dirty="0">
              <a:solidFill>
                <a:schemeClr val="tx2">
                  <a:lumMod val="75000"/>
                </a:schemeClr>
              </a:solidFill>
              <a:latin typeface="+mj-lt"/>
            </a:endParaRPr>
          </a:p>
          <a:p>
            <a:pPr eaLnBrk="1" hangingPunct="1"/>
            <a:r>
              <a:rPr lang="en-US" sz="2400" b="1" dirty="0">
                <a:solidFill>
                  <a:schemeClr val="tx2">
                    <a:lumMod val="75000"/>
                  </a:schemeClr>
                </a:solidFill>
                <a:latin typeface="+mj-lt"/>
              </a:rPr>
              <a:t>To Reach the Goal – Must First Define Compatibility: </a:t>
            </a:r>
            <a:r>
              <a:rPr lang="en-US" sz="2400" i="1" dirty="0">
                <a:solidFill>
                  <a:schemeClr val="tx2">
                    <a:lumMod val="75000"/>
                  </a:schemeClr>
                </a:solidFill>
                <a:latin typeface="+mj-lt"/>
              </a:rPr>
              <a:t>requires sediment analysis of both the existing beach and potential borrow sites.</a:t>
            </a:r>
          </a:p>
          <a:p>
            <a:pPr lvl="1"/>
            <a:r>
              <a:rPr lang="en-US" sz="2400" i="1" dirty="0">
                <a:solidFill>
                  <a:schemeClr val="tx2">
                    <a:lumMod val="75000"/>
                  </a:schemeClr>
                </a:solidFill>
                <a:latin typeface="+mj-lt"/>
              </a:rPr>
              <a:t>Grain Size </a:t>
            </a:r>
          </a:p>
          <a:p>
            <a:pPr lvl="1"/>
            <a:r>
              <a:rPr lang="en-US" sz="2400" i="1" dirty="0">
                <a:solidFill>
                  <a:schemeClr val="tx2">
                    <a:lumMod val="75000"/>
                  </a:schemeClr>
                </a:solidFill>
                <a:latin typeface="+mj-lt"/>
              </a:rPr>
              <a:t>Composition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80062" y="304800"/>
            <a:ext cx="7768538" cy="557215"/>
          </a:xfrm>
        </p:spPr>
        <p:txBody>
          <a:bodyPr>
            <a:normAutofit fontScale="90000"/>
          </a:bodyPr>
          <a:lstStyle/>
          <a:p>
            <a:pPr>
              <a:lnSpc>
                <a:spcPct val="100000"/>
              </a:lnSpc>
            </a:pPr>
            <a:r>
              <a:rPr lang="en-US" sz="4000" dirty="0">
                <a:solidFill>
                  <a:srgbClr val="002060"/>
                </a:solidFill>
              </a:rPr>
              <a:t>1) Characterize Native Beach Sediment</a:t>
            </a:r>
          </a:p>
        </p:txBody>
      </p:sp>
      <p:pic>
        <p:nvPicPr>
          <p:cNvPr id="46082" name="Picture 2"/>
          <p:cNvPicPr>
            <a:picLocks noChangeAspect="1" noChangeArrowheads="1"/>
          </p:cNvPicPr>
          <p:nvPr/>
        </p:nvPicPr>
        <p:blipFill>
          <a:blip r:embed="rId3" cstate="print"/>
          <a:srcRect/>
          <a:stretch>
            <a:fillRect/>
          </a:stretch>
        </p:blipFill>
        <p:spPr bwMode="auto">
          <a:xfrm>
            <a:off x="304800" y="1334675"/>
            <a:ext cx="6821086" cy="5109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each profile.jpg"/>
          <p:cNvPicPr>
            <a:picLocks noChangeAspect="1"/>
          </p:cNvPicPr>
          <p:nvPr/>
        </p:nvPicPr>
        <p:blipFill>
          <a:blip r:embed="rId4" cstate="print"/>
          <a:stretch>
            <a:fillRect/>
          </a:stretch>
        </p:blipFill>
        <p:spPr>
          <a:xfrm>
            <a:off x="5764183" y="4648200"/>
            <a:ext cx="3267015" cy="1704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284891" y="1953551"/>
            <a:ext cx="1779966" cy="2308324"/>
          </a:xfrm>
          <a:prstGeom prst="rect">
            <a:avLst/>
          </a:prstGeom>
          <a:noFill/>
        </p:spPr>
        <p:txBody>
          <a:bodyPr wrap="square" rtlCol="0">
            <a:spAutoFit/>
          </a:bodyPr>
          <a:lstStyle/>
          <a:p>
            <a:r>
              <a:rPr lang="en-US" dirty="0">
                <a:solidFill>
                  <a:schemeClr val="tx2">
                    <a:lumMod val="75000"/>
                  </a:schemeClr>
                </a:solidFill>
                <a:latin typeface="+mj-lt"/>
                <a:cs typeface="Rod" panose="02030509050101010101" pitchFamily="49" charset="-79"/>
              </a:rPr>
              <a:t>Note:</a:t>
            </a:r>
          </a:p>
          <a:p>
            <a:r>
              <a:rPr lang="en-US" b="0" dirty="0">
                <a:solidFill>
                  <a:schemeClr val="tx2">
                    <a:lumMod val="75000"/>
                  </a:schemeClr>
                </a:solidFill>
                <a:latin typeface="+mj-lt"/>
                <a:cs typeface="Rod" panose="02030509050101010101" pitchFamily="49" charset="-79"/>
              </a:rPr>
              <a:t>Recipient beach characterization not required if sand is coming from a navigation channel.</a:t>
            </a:r>
          </a:p>
        </p:txBody>
      </p:sp>
      <p:sp>
        <p:nvSpPr>
          <p:cNvPr id="11" name="TextBox 10"/>
          <p:cNvSpPr txBox="1"/>
          <p:nvPr/>
        </p:nvSpPr>
        <p:spPr>
          <a:xfrm>
            <a:off x="304800" y="1235725"/>
            <a:ext cx="6763455" cy="461665"/>
          </a:xfrm>
          <a:prstGeom prst="rect">
            <a:avLst/>
          </a:prstGeom>
          <a:noFill/>
        </p:spPr>
        <p:txBody>
          <a:bodyPr wrap="none" rtlCol="0">
            <a:spAutoFit/>
          </a:bodyPr>
          <a:lstStyle/>
          <a:p>
            <a:r>
              <a:rPr lang="en-US" sz="2400" dirty="0">
                <a:solidFill>
                  <a:schemeClr val="tx2">
                    <a:lumMod val="75000"/>
                  </a:schemeClr>
                </a:solidFill>
                <a:latin typeface="+mj-lt"/>
              </a:rPr>
              <a:t>Minimum of 13 samples required on each transect</a:t>
            </a:r>
          </a:p>
        </p:txBody>
      </p:sp>
      <p:cxnSp>
        <p:nvCxnSpPr>
          <p:cNvPr id="12" name="Straight Connector 11"/>
          <p:cNvCxnSpPr/>
          <p:nvPr/>
        </p:nvCxnSpPr>
        <p:spPr>
          <a:xfrm flipV="1">
            <a:off x="5959928" y="1607917"/>
            <a:ext cx="0" cy="2209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16436" y="4953000"/>
            <a:ext cx="0" cy="13335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763000" y="5562600"/>
            <a:ext cx="0" cy="69124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257800" y="1563453"/>
            <a:ext cx="0" cy="33855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38200" y="3457301"/>
            <a:ext cx="3309257" cy="1680755"/>
          </a:xfrm>
          <a:custGeom>
            <a:avLst/>
            <a:gdLst>
              <a:gd name="connsiteX0" fmla="*/ 339635 w 3309257"/>
              <a:gd name="connsiteY0" fmla="*/ 653143 h 1680755"/>
              <a:gd name="connsiteX1" fmla="*/ 60960 w 3309257"/>
              <a:gd name="connsiteY1" fmla="*/ 766355 h 1680755"/>
              <a:gd name="connsiteX2" fmla="*/ 8709 w 3309257"/>
              <a:gd name="connsiteY2" fmla="*/ 783772 h 1680755"/>
              <a:gd name="connsiteX3" fmla="*/ 0 w 3309257"/>
              <a:gd name="connsiteY3" fmla="*/ 1175657 h 1680755"/>
              <a:gd name="connsiteX4" fmla="*/ 661852 w 3309257"/>
              <a:gd name="connsiteY4" fmla="*/ 1680755 h 1680755"/>
              <a:gd name="connsiteX5" fmla="*/ 3309257 w 3309257"/>
              <a:gd name="connsiteY5" fmla="*/ 914400 h 1680755"/>
              <a:gd name="connsiteX6" fmla="*/ 3300549 w 3309257"/>
              <a:gd name="connsiteY6" fmla="*/ 0 h 1680755"/>
              <a:gd name="connsiteX7" fmla="*/ 1759132 w 3309257"/>
              <a:gd name="connsiteY7" fmla="*/ 235132 h 1680755"/>
              <a:gd name="connsiteX8" fmla="*/ 2220686 w 3309257"/>
              <a:gd name="connsiteY8" fmla="*/ 644435 h 1680755"/>
              <a:gd name="connsiteX9" fmla="*/ 696686 w 3309257"/>
              <a:gd name="connsiteY9" fmla="*/ 896983 h 1680755"/>
              <a:gd name="connsiteX10" fmla="*/ 339635 w 3309257"/>
              <a:gd name="connsiteY10" fmla="*/ 653143 h 168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257" h="1680755">
                <a:moveTo>
                  <a:pt x="339635" y="653143"/>
                </a:moveTo>
                <a:lnTo>
                  <a:pt x="60960" y="766355"/>
                </a:lnTo>
                <a:lnTo>
                  <a:pt x="8709" y="783772"/>
                </a:lnTo>
                <a:lnTo>
                  <a:pt x="0" y="1175657"/>
                </a:lnTo>
                <a:lnTo>
                  <a:pt x="661852" y="1680755"/>
                </a:lnTo>
                <a:lnTo>
                  <a:pt x="3309257" y="914400"/>
                </a:lnTo>
                <a:cubicBezTo>
                  <a:pt x="3306354" y="609600"/>
                  <a:pt x="3303452" y="304800"/>
                  <a:pt x="3300549" y="0"/>
                </a:cubicBezTo>
                <a:lnTo>
                  <a:pt x="1759132" y="235132"/>
                </a:lnTo>
                <a:lnTo>
                  <a:pt x="2220686" y="644435"/>
                </a:lnTo>
                <a:lnTo>
                  <a:pt x="696686" y="896983"/>
                </a:lnTo>
                <a:lnTo>
                  <a:pt x="339635" y="653143"/>
                </a:lnTo>
                <a:close/>
              </a:path>
            </a:pathLst>
          </a:custGeom>
          <a:solidFill>
            <a:schemeClr val="tx2">
              <a:lumMod val="20000"/>
              <a:lumOff val="80000"/>
              <a:alpha val="54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1476462" y="2407640"/>
            <a:ext cx="4471332" cy="2340529"/>
          </a:xfrm>
          <a:custGeom>
            <a:avLst/>
            <a:gdLst>
              <a:gd name="connsiteX0" fmla="*/ 0 w 4471332"/>
              <a:gd name="connsiteY0" fmla="*/ 2340529 h 2340529"/>
              <a:gd name="connsiteX1" fmla="*/ 310393 w 4471332"/>
              <a:gd name="connsiteY1" fmla="*/ 2223083 h 2340529"/>
              <a:gd name="connsiteX2" fmla="*/ 511729 w 4471332"/>
              <a:gd name="connsiteY2" fmla="*/ 2147582 h 2340529"/>
              <a:gd name="connsiteX3" fmla="*/ 620786 w 4471332"/>
              <a:gd name="connsiteY3" fmla="*/ 2072081 h 2340529"/>
              <a:gd name="connsiteX4" fmla="*/ 729843 w 4471332"/>
              <a:gd name="connsiteY4" fmla="*/ 1979802 h 2340529"/>
              <a:gd name="connsiteX5" fmla="*/ 822121 w 4471332"/>
              <a:gd name="connsiteY5" fmla="*/ 1979802 h 2340529"/>
              <a:gd name="connsiteX6" fmla="*/ 1015068 w 4471332"/>
              <a:gd name="connsiteY6" fmla="*/ 2072081 h 2340529"/>
              <a:gd name="connsiteX7" fmla="*/ 1166070 w 4471332"/>
              <a:gd name="connsiteY7" fmla="*/ 2055303 h 2340529"/>
              <a:gd name="connsiteX8" fmla="*/ 1308683 w 4471332"/>
              <a:gd name="connsiteY8" fmla="*/ 1988191 h 2340529"/>
              <a:gd name="connsiteX9" fmla="*/ 1510019 w 4471332"/>
              <a:gd name="connsiteY9" fmla="*/ 1795244 h 2340529"/>
              <a:gd name="connsiteX10" fmla="*/ 1820411 w 4471332"/>
              <a:gd name="connsiteY10" fmla="*/ 1476463 h 2340529"/>
              <a:gd name="connsiteX11" fmla="*/ 1946246 w 4471332"/>
              <a:gd name="connsiteY11" fmla="*/ 1409351 h 2340529"/>
              <a:gd name="connsiteX12" fmla="*/ 2072081 w 4471332"/>
              <a:gd name="connsiteY12" fmla="*/ 1359017 h 2340529"/>
              <a:gd name="connsiteX13" fmla="*/ 2248250 w 4471332"/>
              <a:gd name="connsiteY13" fmla="*/ 1308683 h 2340529"/>
              <a:gd name="connsiteX14" fmla="*/ 2432808 w 4471332"/>
              <a:gd name="connsiteY14" fmla="*/ 1216404 h 2340529"/>
              <a:gd name="connsiteX15" fmla="*/ 2550254 w 4471332"/>
              <a:gd name="connsiteY15" fmla="*/ 1149292 h 2340529"/>
              <a:gd name="connsiteX16" fmla="*/ 2709644 w 4471332"/>
              <a:gd name="connsiteY16" fmla="*/ 981512 h 2340529"/>
              <a:gd name="connsiteX17" fmla="*/ 2877424 w 4471332"/>
              <a:gd name="connsiteY17" fmla="*/ 755010 h 2340529"/>
              <a:gd name="connsiteX18" fmla="*/ 3036815 w 4471332"/>
              <a:gd name="connsiteY18" fmla="*/ 645953 h 2340529"/>
              <a:gd name="connsiteX19" fmla="*/ 3196206 w 4471332"/>
              <a:gd name="connsiteY19" fmla="*/ 587230 h 2340529"/>
              <a:gd name="connsiteX20" fmla="*/ 3439487 w 4471332"/>
              <a:gd name="connsiteY20" fmla="*/ 553674 h 2340529"/>
              <a:gd name="connsiteX21" fmla="*/ 3665989 w 4471332"/>
              <a:gd name="connsiteY21" fmla="*/ 520118 h 2340529"/>
              <a:gd name="connsiteX22" fmla="*/ 3816991 w 4471332"/>
              <a:gd name="connsiteY22" fmla="*/ 453006 h 2340529"/>
              <a:gd name="connsiteX23" fmla="*/ 3951215 w 4471332"/>
              <a:gd name="connsiteY23" fmla="*/ 343949 h 2340529"/>
              <a:gd name="connsiteX24" fmla="*/ 4118995 w 4471332"/>
              <a:gd name="connsiteY24" fmla="*/ 201336 h 2340529"/>
              <a:gd name="connsiteX25" fmla="*/ 4269997 w 4471332"/>
              <a:gd name="connsiteY25" fmla="*/ 83890 h 2340529"/>
              <a:gd name="connsiteX26" fmla="*/ 4353887 w 4471332"/>
              <a:gd name="connsiteY26" fmla="*/ 33556 h 2340529"/>
              <a:gd name="connsiteX27" fmla="*/ 4412610 w 4471332"/>
              <a:gd name="connsiteY27" fmla="*/ 8389 h 2340529"/>
              <a:gd name="connsiteX28" fmla="*/ 4471332 w 4471332"/>
              <a:gd name="connsiteY28" fmla="*/ 0 h 23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1332" h="2340529">
                <a:moveTo>
                  <a:pt x="0" y="2340529"/>
                </a:moveTo>
                <a:lnTo>
                  <a:pt x="310393" y="2223083"/>
                </a:lnTo>
                <a:lnTo>
                  <a:pt x="511729" y="2147582"/>
                </a:lnTo>
                <a:lnTo>
                  <a:pt x="620786" y="2072081"/>
                </a:lnTo>
                <a:lnTo>
                  <a:pt x="729843" y="1979802"/>
                </a:lnTo>
                <a:lnTo>
                  <a:pt x="822121" y="1979802"/>
                </a:lnTo>
                <a:lnTo>
                  <a:pt x="1015068" y="2072081"/>
                </a:lnTo>
                <a:lnTo>
                  <a:pt x="1166070" y="2055303"/>
                </a:lnTo>
                <a:lnTo>
                  <a:pt x="1308683" y="1988191"/>
                </a:lnTo>
                <a:lnTo>
                  <a:pt x="1510019" y="1795244"/>
                </a:lnTo>
                <a:lnTo>
                  <a:pt x="1820411" y="1476463"/>
                </a:lnTo>
                <a:lnTo>
                  <a:pt x="1946246" y="1409351"/>
                </a:lnTo>
                <a:lnTo>
                  <a:pt x="2072081" y="1359017"/>
                </a:lnTo>
                <a:lnTo>
                  <a:pt x="2248250" y="1308683"/>
                </a:lnTo>
                <a:lnTo>
                  <a:pt x="2432808" y="1216404"/>
                </a:lnTo>
                <a:lnTo>
                  <a:pt x="2550254" y="1149292"/>
                </a:lnTo>
                <a:lnTo>
                  <a:pt x="2709644" y="981512"/>
                </a:lnTo>
                <a:lnTo>
                  <a:pt x="2877424" y="755010"/>
                </a:lnTo>
                <a:lnTo>
                  <a:pt x="3036815" y="645953"/>
                </a:lnTo>
                <a:lnTo>
                  <a:pt x="3196206" y="587230"/>
                </a:lnTo>
                <a:lnTo>
                  <a:pt x="3439487" y="553674"/>
                </a:lnTo>
                <a:lnTo>
                  <a:pt x="3665989" y="520118"/>
                </a:lnTo>
                <a:lnTo>
                  <a:pt x="3816991" y="453006"/>
                </a:lnTo>
                <a:lnTo>
                  <a:pt x="3951215" y="343949"/>
                </a:lnTo>
                <a:lnTo>
                  <a:pt x="4118995" y="201336"/>
                </a:lnTo>
                <a:lnTo>
                  <a:pt x="4269997" y="83890"/>
                </a:lnTo>
                <a:lnTo>
                  <a:pt x="4353887" y="33556"/>
                </a:lnTo>
                <a:lnTo>
                  <a:pt x="4412610" y="8389"/>
                </a:lnTo>
                <a:lnTo>
                  <a:pt x="4471332"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flipV="1">
            <a:off x="838200" y="2438400"/>
            <a:ext cx="0" cy="2209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489295" y="2928256"/>
            <a:ext cx="0" cy="2209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1502128" y="4648200"/>
            <a:ext cx="1545872" cy="49098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38200" y="4635641"/>
            <a:ext cx="651095" cy="50241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048000" y="2438400"/>
            <a:ext cx="0" cy="2209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20596302">
            <a:off x="1729541" y="4585582"/>
            <a:ext cx="960519" cy="369332"/>
          </a:xfrm>
          <a:prstGeom prst="rect">
            <a:avLst/>
          </a:prstGeom>
          <a:noFill/>
        </p:spPr>
        <p:txBody>
          <a:bodyPr wrap="none" rtlCol="0">
            <a:spAutoFit/>
          </a:bodyPr>
          <a:lstStyle/>
          <a:p>
            <a:r>
              <a:rPr lang="en-US" b="0" dirty="0">
                <a:solidFill>
                  <a:srgbClr val="FF0000"/>
                </a:solidFill>
                <a:latin typeface="+mj-lt"/>
              </a:rPr>
              <a:t>2,400 ft.</a:t>
            </a:r>
          </a:p>
        </p:txBody>
      </p:sp>
      <p:sp>
        <p:nvSpPr>
          <p:cNvPr id="19" name="TextBox 18"/>
          <p:cNvSpPr txBox="1"/>
          <p:nvPr/>
        </p:nvSpPr>
        <p:spPr>
          <a:xfrm rot="16200000">
            <a:off x="975783" y="4533196"/>
            <a:ext cx="748923" cy="369332"/>
          </a:xfrm>
          <a:prstGeom prst="rect">
            <a:avLst/>
          </a:prstGeom>
          <a:noFill/>
        </p:spPr>
        <p:txBody>
          <a:bodyPr wrap="none" rtlCol="0">
            <a:spAutoFit/>
          </a:bodyPr>
          <a:lstStyle/>
          <a:p>
            <a:r>
              <a:rPr lang="en-US" b="0" dirty="0">
                <a:solidFill>
                  <a:srgbClr val="FF0000"/>
                </a:solidFill>
                <a:latin typeface="+mj-lt"/>
              </a:rPr>
              <a:t>-20 ft.</a:t>
            </a:r>
          </a:p>
        </p:txBody>
      </p:sp>
      <p:cxnSp>
        <p:nvCxnSpPr>
          <p:cNvPr id="21" name="Straight Arrow Connector 20"/>
          <p:cNvCxnSpPr/>
          <p:nvPr/>
        </p:nvCxnSpPr>
        <p:spPr>
          <a:xfrm flipV="1">
            <a:off x="1534911" y="4038600"/>
            <a:ext cx="4412883" cy="12954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6631977-6D4A-4925-B3DC-C0DF08B824C0}"/>
              </a:ext>
            </a:extLst>
          </p:cNvPr>
          <p:cNvPicPr>
            <a:picLocks noChangeAspect="1"/>
          </p:cNvPicPr>
          <p:nvPr/>
        </p:nvPicPr>
        <p:blipFill rotWithShape="1">
          <a:blip r:embed="rId3"/>
          <a:srcRect l="35000" t="18828" r="33333" b="31537"/>
          <a:stretch/>
        </p:blipFill>
        <p:spPr>
          <a:xfrm>
            <a:off x="4119" y="12405"/>
            <a:ext cx="7179526" cy="6845595"/>
          </a:xfrm>
          <a:prstGeom prst="rect">
            <a:avLst/>
          </a:prstGeom>
        </p:spPr>
      </p:pic>
      <p:sp>
        <p:nvSpPr>
          <p:cNvPr id="2" name="Speech Bubble: Rectangle 1">
            <a:extLst>
              <a:ext uri="{FF2B5EF4-FFF2-40B4-BE49-F238E27FC236}">
                <a16:creationId xmlns:a16="http://schemas.microsoft.com/office/drawing/2014/main" id="{A1E24167-76EC-45FB-A8C1-16257A711423}"/>
              </a:ext>
            </a:extLst>
          </p:cNvPr>
          <p:cNvSpPr/>
          <p:nvPr/>
        </p:nvSpPr>
        <p:spPr>
          <a:xfrm>
            <a:off x="7154813" y="549900"/>
            <a:ext cx="664955" cy="457200"/>
          </a:xfrm>
          <a:prstGeom prst="wedgeRectCallout">
            <a:avLst>
              <a:gd name="adj1" fmla="val -111038"/>
              <a:gd name="adj2" fmla="val 2155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
        <p:nvSpPr>
          <p:cNvPr id="7" name="Speech Bubble: Rectangle 6">
            <a:extLst>
              <a:ext uri="{FF2B5EF4-FFF2-40B4-BE49-F238E27FC236}">
                <a16:creationId xmlns:a16="http://schemas.microsoft.com/office/drawing/2014/main" id="{3194A15E-5B4D-4A83-86D5-1D315FDD21D8}"/>
              </a:ext>
            </a:extLst>
          </p:cNvPr>
          <p:cNvSpPr/>
          <p:nvPr/>
        </p:nvSpPr>
        <p:spPr>
          <a:xfrm>
            <a:off x="7132534" y="1371600"/>
            <a:ext cx="664955" cy="457200"/>
          </a:xfrm>
          <a:prstGeom prst="wedgeRectCallout">
            <a:avLst>
              <a:gd name="adj1" fmla="val -111038"/>
              <a:gd name="adj2" fmla="val 2155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2</a:t>
            </a:r>
          </a:p>
        </p:txBody>
      </p:sp>
      <p:sp>
        <p:nvSpPr>
          <p:cNvPr id="8" name="Speech Bubble: Rectangle 7">
            <a:extLst>
              <a:ext uri="{FF2B5EF4-FFF2-40B4-BE49-F238E27FC236}">
                <a16:creationId xmlns:a16="http://schemas.microsoft.com/office/drawing/2014/main" id="{1D2D64DD-E941-4BAF-889E-A1A0B76738E6}"/>
              </a:ext>
            </a:extLst>
          </p:cNvPr>
          <p:cNvSpPr/>
          <p:nvPr/>
        </p:nvSpPr>
        <p:spPr>
          <a:xfrm>
            <a:off x="7121707" y="2057400"/>
            <a:ext cx="664955" cy="457200"/>
          </a:xfrm>
          <a:prstGeom prst="wedgeRectCallout">
            <a:avLst>
              <a:gd name="adj1" fmla="val -111038"/>
              <a:gd name="adj2" fmla="val 2155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
        <p:nvSpPr>
          <p:cNvPr id="9" name="Speech Bubble: Rectangle 8">
            <a:extLst>
              <a:ext uri="{FF2B5EF4-FFF2-40B4-BE49-F238E27FC236}">
                <a16:creationId xmlns:a16="http://schemas.microsoft.com/office/drawing/2014/main" id="{CFDC0900-7D6A-47CA-86B7-F6EB77904C45}"/>
              </a:ext>
            </a:extLst>
          </p:cNvPr>
          <p:cNvSpPr/>
          <p:nvPr/>
        </p:nvSpPr>
        <p:spPr>
          <a:xfrm>
            <a:off x="7121706" y="3886200"/>
            <a:ext cx="664955" cy="457200"/>
          </a:xfrm>
          <a:prstGeom prst="wedgeRectCallout">
            <a:avLst>
              <a:gd name="adj1" fmla="val -111038"/>
              <a:gd name="adj2" fmla="val 2155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4</a:t>
            </a:r>
          </a:p>
        </p:txBody>
      </p:sp>
      <p:sp>
        <p:nvSpPr>
          <p:cNvPr id="10" name="Speech Bubble: Rectangle 9">
            <a:extLst>
              <a:ext uri="{FF2B5EF4-FFF2-40B4-BE49-F238E27FC236}">
                <a16:creationId xmlns:a16="http://schemas.microsoft.com/office/drawing/2014/main" id="{395CAFD6-54BA-4B4B-9E9B-D16185B7DCE4}"/>
              </a:ext>
            </a:extLst>
          </p:cNvPr>
          <p:cNvSpPr/>
          <p:nvPr/>
        </p:nvSpPr>
        <p:spPr>
          <a:xfrm>
            <a:off x="7121705" y="4537971"/>
            <a:ext cx="664955" cy="457200"/>
          </a:xfrm>
          <a:prstGeom prst="wedgeRectCallout">
            <a:avLst>
              <a:gd name="adj1" fmla="val -111038"/>
              <a:gd name="adj2" fmla="val -352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5</a:t>
            </a:r>
          </a:p>
        </p:txBody>
      </p:sp>
      <p:sp>
        <p:nvSpPr>
          <p:cNvPr id="11" name="Speech Bubble: Rectangle 10">
            <a:extLst>
              <a:ext uri="{FF2B5EF4-FFF2-40B4-BE49-F238E27FC236}">
                <a16:creationId xmlns:a16="http://schemas.microsoft.com/office/drawing/2014/main" id="{70925F3A-4EA9-40DF-B086-1E4157603456}"/>
              </a:ext>
            </a:extLst>
          </p:cNvPr>
          <p:cNvSpPr/>
          <p:nvPr/>
        </p:nvSpPr>
        <p:spPr>
          <a:xfrm>
            <a:off x="7185175" y="5314973"/>
            <a:ext cx="664955" cy="457200"/>
          </a:xfrm>
          <a:prstGeom prst="wedgeRectCallout">
            <a:avLst>
              <a:gd name="adj1" fmla="val -112896"/>
              <a:gd name="adj2" fmla="val -1087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56718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6F62B10-E308-4092-A22B-F7FC8B88B0FD}"/>
              </a:ext>
            </a:extLst>
          </p:cNvPr>
          <p:cNvPicPr>
            <a:picLocks noChangeAspect="1"/>
          </p:cNvPicPr>
          <p:nvPr/>
        </p:nvPicPr>
        <p:blipFill rotWithShape="1">
          <a:blip r:embed="rId3"/>
          <a:srcRect l="39167" t="60503" r="33333" b="17123"/>
          <a:stretch/>
        </p:blipFill>
        <p:spPr>
          <a:xfrm>
            <a:off x="457200" y="72391"/>
            <a:ext cx="6781800" cy="3356609"/>
          </a:xfrm>
          <a:prstGeom prst="rect">
            <a:avLst/>
          </a:prstGeom>
        </p:spPr>
      </p:pic>
      <p:pic>
        <p:nvPicPr>
          <p:cNvPr id="3" name="Picture 2">
            <a:extLst>
              <a:ext uri="{FF2B5EF4-FFF2-40B4-BE49-F238E27FC236}">
                <a16:creationId xmlns:a16="http://schemas.microsoft.com/office/drawing/2014/main" id="{62C4FF8E-947F-4E03-BA1F-0AF1CCBB74F2}"/>
              </a:ext>
            </a:extLst>
          </p:cNvPr>
          <p:cNvPicPr>
            <a:picLocks noChangeAspect="1"/>
          </p:cNvPicPr>
          <p:nvPr/>
        </p:nvPicPr>
        <p:blipFill rotWithShape="1">
          <a:blip r:embed="rId4"/>
          <a:srcRect l="39167" t="29452" r="34166" b="47367"/>
          <a:stretch/>
        </p:blipFill>
        <p:spPr>
          <a:xfrm>
            <a:off x="495300" y="3200400"/>
            <a:ext cx="6400800" cy="3384698"/>
          </a:xfrm>
          <a:prstGeom prst="rect">
            <a:avLst/>
          </a:prstGeom>
        </p:spPr>
      </p:pic>
      <p:sp>
        <p:nvSpPr>
          <p:cNvPr id="5" name="Speech Bubble: Rectangle 4">
            <a:extLst>
              <a:ext uri="{FF2B5EF4-FFF2-40B4-BE49-F238E27FC236}">
                <a16:creationId xmlns:a16="http://schemas.microsoft.com/office/drawing/2014/main" id="{B64951C2-05C7-4214-8834-9B6C616053A6}"/>
              </a:ext>
            </a:extLst>
          </p:cNvPr>
          <p:cNvSpPr/>
          <p:nvPr/>
        </p:nvSpPr>
        <p:spPr>
          <a:xfrm>
            <a:off x="7101691" y="41148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776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0" y="0"/>
            <a:ext cx="4423167" cy="1143000"/>
          </a:xfrm>
        </p:spPr>
        <p:txBody>
          <a:bodyPr>
            <a:normAutofit fontScale="90000"/>
          </a:bodyPr>
          <a:lstStyle/>
          <a:p>
            <a:pPr>
              <a:lnSpc>
                <a:spcPct val="100000"/>
              </a:lnSpc>
            </a:pPr>
            <a:r>
              <a:rPr lang="en-US" sz="4000" dirty="0">
                <a:solidFill>
                  <a:srgbClr val="002060"/>
                </a:solidFill>
              </a:rPr>
              <a:t>2) Characterize Borrow Area Sediment</a:t>
            </a:r>
          </a:p>
        </p:txBody>
      </p:sp>
      <p:sp>
        <p:nvSpPr>
          <p:cNvPr id="5" name="TextBox 4"/>
          <p:cNvSpPr txBox="1"/>
          <p:nvPr/>
        </p:nvSpPr>
        <p:spPr>
          <a:xfrm>
            <a:off x="319304" y="2837822"/>
            <a:ext cx="3624326" cy="276999"/>
          </a:xfrm>
          <a:prstGeom prst="rect">
            <a:avLst/>
          </a:prstGeom>
          <a:noFill/>
        </p:spPr>
        <p:txBody>
          <a:bodyPr wrap="none" rtlCol="0">
            <a:spAutoFit/>
          </a:bodyPr>
          <a:lstStyle/>
          <a:p>
            <a:r>
              <a:rPr lang="en-US" sz="1200" b="0" dirty="0">
                <a:solidFill>
                  <a:schemeClr val="bg1"/>
                </a:solidFill>
                <a:latin typeface="+mj-lt"/>
              </a:rPr>
              <a:t>http://what-when-how.com/gps/gps-applications-part-2/</a:t>
            </a:r>
          </a:p>
        </p:txBody>
      </p:sp>
      <p:pic>
        <p:nvPicPr>
          <p:cNvPr id="8" name="Picture 7" descr="singlebeam.JPG"/>
          <p:cNvPicPr>
            <a:picLocks noChangeAspect="1"/>
          </p:cNvPicPr>
          <p:nvPr/>
        </p:nvPicPr>
        <p:blipFill>
          <a:blip r:embed="rId3" cstate="print"/>
          <a:stretch>
            <a:fillRect/>
          </a:stretch>
        </p:blipFill>
        <p:spPr>
          <a:xfrm>
            <a:off x="201094" y="3131058"/>
            <a:ext cx="3886200" cy="3338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909480" y="6581001"/>
            <a:ext cx="2604111" cy="276999"/>
          </a:xfrm>
          <a:prstGeom prst="rect">
            <a:avLst/>
          </a:prstGeom>
          <a:noFill/>
        </p:spPr>
        <p:txBody>
          <a:bodyPr wrap="none" rtlCol="0">
            <a:spAutoFit/>
          </a:bodyPr>
          <a:lstStyle/>
          <a:p>
            <a:r>
              <a:rPr lang="en-US" sz="1200" b="0" dirty="0">
                <a:solidFill>
                  <a:schemeClr val="bg1"/>
                </a:solidFill>
                <a:latin typeface="+mj-lt"/>
              </a:rPr>
              <a:t>http://www.sgsurveys.ae/projects3.html</a:t>
            </a:r>
          </a:p>
        </p:txBody>
      </p:sp>
      <p:pic>
        <p:nvPicPr>
          <p:cNvPr id="10" name="Picture 9" descr="multibeam.jpg"/>
          <p:cNvPicPr>
            <a:picLocks noChangeAspect="1"/>
          </p:cNvPicPr>
          <p:nvPr/>
        </p:nvPicPr>
        <p:blipFill>
          <a:blip r:embed="rId4" cstate="print"/>
          <a:stretch>
            <a:fillRect/>
          </a:stretch>
        </p:blipFill>
        <p:spPr>
          <a:xfrm>
            <a:off x="4423168" y="3442900"/>
            <a:ext cx="4720832"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Pictures of leadline survey, single beam echo sounder survey, and multi-beam full bottom coverage surv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168" y="59219"/>
            <a:ext cx="4651078"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2149" y="6248400"/>
            <a:ext cx="4651851" cy="276999"/>
          </a:xfrm>
          <a:prstGeom prst="rect">
            <a:avLst/>
          </a:prstGeom>
          <a:noFill/>
        </p:spPr>
        <p:txBody>
          <a:bodyPr wrap="none" rtlCol="0">
            <a:spAutoFit/>
          </a:bodyPr>
          <a:lstStyle/>
          <a:p>
            <a:r>
              <a:rPr lang="en-US" sz="1200" b="0" dirty="0">
                <a:solidFill>
                  <a:schemeClr val="bg1"/>
                </a:solidFill>
                <a:latin typeface="+mj-lt"/>
              </a:rPr>
              <a:t>http://www.nauticalcharts.noaa.gov/mcd/learnnc_surveytechniques.html</a:t>
            </a:r>
          </a:p>
        </p:txBody>
      </p:sp>
      <p:sp>
        <p:nvSpPr>
          <p:cNvPr id="13" name="Title 3"/>
          <p:cNvSpPr txBox="1">
            <a:spLocks/>
          </p:cNvSpPr>
          <p:nvPr/>
        </p:nvSpPr>
        <p:spPr>
          <a:xfrm>
            <a:off x="312677" y="1434588"/>
            <a:ext cx="3663034" cy="1555634"/>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2400" i="1" kern="1200">
                <a:solidFill>
                  <a:srgbClr val="288DC2"/>
                </a:solidFill>
                <a:latin typeface="Times New Roman" panose="02020603050405020304" pitchFamily="18" charset="0"/>
                <a:ea typeface="+mj-ea"/>
                <a:cs typeface="Times New Roman" panose="02020603050405020304" pitchFamily="18" charset="0"/>
              </a:defRPr>
            </a:lvl1pPr>
          </a:lstStyle>
          <a:p>
            <a:pPr algn="ctr" fontAlgn="auto">
              <a:spcAft>
                <a:spcPts val="0"/>
              </a:spcAft>
            </a:pPr>
            <a:r>
              <a:rPr lang="en-US" sz="2800" b="0" i="0" dirty="0">
                <a:solidFill>
                  <a:schemeClr val="tx2">
                    <a:lumMod val="50000"/>
                  </a:schemeClr>
                </a:solidFill>
              </a:rPr>
              <a:t>Multibeam (swath)</a:t>
            </a:r>
            <a:br>
              <a:rPr lang="en-US" sz="2800" b="0" i="0" dirty="0">
                <a:solidFill>
                  <a:schemeClr val="tx2">
                    <a:lumMod val="50000"/>
                  </a:schemeClr>
                </a:solidFill>
              </a:rPr>
            </a:br>
            <a:r>
              <a:rPr lang="en-US" sz="2800" b="0" i="0" dirty="0">
                <a:solidFill>
                  <a:schemeClr val="tx2">
                    <a:lumMod val="50000"/>
                  </a:schemeClr>
                </a:solidFill>
              </a:rPr>
              <a:t> vs. </a:t>
            </a:r>
            <a:br>
              <a:rPr lang="en-US" sz="2800" b="0" i="0" dirty="0">
                <a:solidFill>
                  <a:schemeClr val="tx2">
                    <a:lumMod val="50000"/>
                  </a:schemeClr>
                </a:solidFill>
              </a:rPr>
            </a:br>
            <a:r>
              <a:rPr lang="en-US" sz="2800" b="0" i="0" dirty="0">
                <a:solidFill>
                  <a:schemeClr val="tx2">
                    <a:lumMod val="50000"/>
                  </a:schemeClr>
                </a:solidFill>
              </a:rPr>
              <a:t>Single-beam</a:t>
            </a:r>
          </a:p>
          <a:p>
            <a:pPr algn="ctr" fontAlgn="auto">
              <a:spcAft>
                <a:spcPts val="0"/>
              </a:spcAft>
            </a:pPr>
            <a:r>
              <a:rPr lang="en-US" sz="2800" b="0" i="0" dirty="0">
                <a:solidFill>
                  <a:schemeClr val="tx2">
                    <a:lumMod val="50000"/>
                  </a:schemeClr>
                </a:solidFill>
              </a:rPr>
              <a:t>Seafloor Imaging</a:t>
            </a:r>
          </a:p>
        </p:txBody>
      </p:sp>
    </p:spTree>
    <p:extLst>
      <p:ext uri="{BB962C8B-B14F-4D97-AF65-F5344CB8AC3E}">
        <p14:creationId xmlns:p14="http://schemas.microsoft.com/office/powerpoint/2010/main" val="26259190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63116" y="310761"/>
            <a:ext cx="8623684" cy="557215"/>
          </a:xfrm>
        </p:spPr>
        <p:txBody>
          <a:bodyPr>
            <a:normAutofit fontScale="90000"/>
          </a:bodyPr>
          <a:lstStyle/>
          <a:p>
            <a:pPr>
              <a:lnSpc>
                <a:spcPct val="100000"/>
              </a:lnSpc>
            </a:pPr>
            <a:r>
              <a:rPr lang="en-US" sz="4000" dirty="0">
                <a:solidFill>
                  <a:srgbClr val="002060"/>
                </a:solidFill>
              </a:rPr>
              <a:t>2) Characterize Borrow Area Sediment</a:t>
            </a:r>
          </a:p>
        </p:txBody>
      </p:sp>
      <p:sp>
        <p:nvSpPr>
          <p:cNvPr id="9" name="TextBox 8"/>
          <p:cNvSpPr txBox="1"/>
          <p:nvPr/>
        </p:nvSpPr>
        <p:spPr>
          <a:xfrm>
            <a:off x="457055" y="2833980"/>
            <a:ext cx="2558714" cy="830997"/>
          </a:xfrm>
          <a:prstGeom prst="rect">
            <a:avLst/>
          </a:prstGeom>
          <a:noFill/>
        </p:spPr>
        <p:txBody>
          <a:bodyPr wrap="none" rtlCol="0">
            <a:spAutoFit/>
          </a:bodyPr>
          <a:lstStyle/>
          <a:p>
            <a:r>
              <a:rPr lang="en-US" sz="2400" b="0" dirty="0">
                <a:solidFill>
                  <a:schemeClr val="bg1"/>
                </a:solidFill>
                <a:latin typeface="+mj-lt"/>
              </a:rPr>
              <a:t>Swath Bathymetry </a:t>
            </a:r>
          </a:p>
          <a:p>
            <a:r>
              <a:rPr lang="en-US" sz="2400" b="0" dirty="0">
                <a:solidFill>
                  <a:schemeClr val="bg1"/>
                </a:solidFill>
                <a:latin typeface="+mj-lt"/>
              </a:rPr>
              <a:t>multibeam</a:t>
            </a:r>
          </a:p>
        </p:txBody>
      </p:sp>
      <p:sp>
        <p:nvSpPr>
          <p:cNvPr id="11" name="TextBox 10"/>
          <p:cNvSpPr txBox="1"/>
          <p:nvPr/>
        </p:nvSpPr>
        <p:spPr>
          <a:xfrm>
            <a:off x="6613797" y="4561179"/>
            <a:ext cx="2073003" cy="461665"/>
          </a:xfrm>
          <a:prstGeom prst="rect">
            <a:avLst/>
          </a:prstGeom>
          <a:noFill/>
        </p:spPr>
        <p:txBody>
          <a:bodyPr wrap="none" rtlCol="0">
            <a:spAutoFit/>
          </a:bodyPr>
          <a:lstStyle/>
          <a:p>
            <a:r>
              <a:rPr lang="en-US" sz="2400" b="0" dirty="0">
                <a:solidFill>
                  <a:schemeClr val="bg1"/>
                </a:solidFill>
                <a:latin typeface="+mj-lt"/>
              </a:rPr>
              <a:t>Sidescan Sonar</a:t>
            </a:r>
          </a:p>
        </p:txBody>
      </p:sp>
      <p:pic>
        <p:nvPicPr>
          <p:cNvPr id="2" name="Picture 2" descr="Image result for vibracore samp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95" y="1309068"/>
            <a:ext cx="3804146" cy="5079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464" y="1310485"/>
            <a:ext cx="1515928" cy="461665"/>
          </a:xfrm>
          <a:prstGeom prst="rect">
            <a:avLst/>
          </a:prstGeom>
          <a:noFill/>
        </p:spPr>
        <p:txBody>
          <a:bodyPr wrap="none" rtlCol="0">
            <a:spAutoFit/>
          </a:bodyPr>
          <a:lstStyle/>
          <a:p>
            <a:r>
              <a:rPr lang="en-US" sz="2400" b="0" dirty="0">
                <a:solidFill>
                  <a:schemeClr val="bg1"/>
                </a:solidFill>
                <a:latin typeface="+mj-lt"/>
              </a:rPr>
              <a:t>Vibracores</a:t>
            </a:r>
          </a:p>
        </p:txBody>
      </p:sp>
      <p:pic>
        <p:nvPicPr>
          <p:cNvPr id="1028" name="Picture 4"/>
          <p:cNvPicPr>
            <a:picLocks noChangeAspect="1" noChangeArrowheads="1"/>
          </p:cNvPicPr>
          <p:nvPr/>
        </p:nvPicPr>
        <p:blipFill>
          <a:blip r:embed="rId4" cstate="print"/>
          <a:srcRect/>
          <a:stretch>
            <a:fillRect/>
          </a:stretch>
        </p:blipFill>
        <p:spPr bwMode="auto">
          <a:xfrm>
            <a:off x="4030877" y="1309068"/>
            <a:ext cx="1700579" cy="5079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5" cstate="print"/>
          <a:srcRect/>
          <a:stretch>
            <a:fillRect/>
          </a:stretch>
        </p:blipFill>
        <p:spPr bwMode="auto">
          <a:xfrm>
            <a:off x="5007450" y="3620010"/>
            <a:ext cx="4040473" cy="2805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5417949" y="4523239"/>
            <a:ext cx="3166251" cy="461665"/>
          </a:xfrm>
          <a:prstGeom prst="rect">
            <a:avLst/>
          </a:prstGeom>
          <a:noFill/>
        </p:spPr>
        <p:txBody>
          <a:bodyPr wrap="none" rtlCol="0">
            <a:spAutoFit/>
          </a:bodyPr>
          <a:lstStyle/>
          <a:p>
            <a:r>
              <a:rPr lang="en-US" sz="2400" b="0" dirty="0">
                <a:solidFill>
                  <a:schemeClr val="tx2">
                    <a:lumMod val="50000"/>
                  </a:schemeClr>
                </a:solidFill>
                <a:latin typeface="+mj-lt"/>
              </a:rPr>
              <a:t>Geophysical Subsurface</a:t>
            </a:r>
          </a:p>
        </p:txBody>
      </p:sp>
      <p:pic>
        <p:nvPicPr>
          <p:cNvPr id="14" name="Picture 13" descr="CoreSpacing_1.jpg"/>
          <p:cNvPicPr/>
          <p:nvPr/>
        </p:nvPicPr>
        <p:blipFill>
          <a:blip r:embed="rId6" cstate="print"/>
          <a:stretch>
            <a:fillRect/>
          </a:stretch>
        </p:blipFill>
        <p:spPr>
          <a:xfrm>
            <a:off x="5852031" y="1309068"/>
            <a:ext cx="3146892" cy="2199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5850192" y="2851633"/>
            <a:ext cx="2037737" cy="461665"/>
          </a:xfrm>
          <a:prstGeom prst="rect">
            <a:avLst/>
          </a:prstGeom>
          <a:noFill/>
        </p:spPr>
        <p:txBody>
          <a:bodyPr wrap="none" rtlCol="0">
            <a:spAutoFit/>
          </a:bodyPr>
          <a:lstStyle/>
          <a:p>
            <a:r>
              <a:rPr lang="en-US" sz="2400" b="0" dirty="0">
                <a:solidFill>
                  <a:schemeClr val="tx2">
                    <a:lumMod val="50000"/>
                  </a:schemeClr>
                </a:solidFill>
                <a:latin typeface="+mj-lt"/>
              </a:rPr>
              <a:t>Core Sampling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9CA04-DF60-4854-AB12-2C953B87AF0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40DE5DD-1BAF-4F9A-9C18-882528F0E1C5}"/>
              </a:ext>
            </a:extLst>
          </p:cNvPr>
          <p:cNvPicPr>
            <a:picLocks noChangeAspect="1"/>
          </p:cNvPicPr>
          <p:nvPr/>
        </p:nvPicPr>
        <p:blipFill rotWithShape="1">
          <a:blip r:embed="rId3"/>
          <a:srcRect l="37500" t="23699" r="34167" b="34209"/>
          <a:stretch/>
        </p:blipFill>
        <p:spPr>
          <a:xfrm>
            <a:off x="5751" y="196970"/>
            <a:ext cx="7335398" cy="6629400"/>
          </a:xfrm>
          <a:prstGeom prst="rect">
            <a:avLst/>
          </a:prstGeom>
        </p:spPr>
      </p:pic>
      <p:sp>
        <p:nvSpPr>
          <p:cNvPr id="5" name="Speech Bubble: Rectangle 4">
            <a:extLst>
              <a:ext uri="{FF2B5EF4-FFF2-40B4-BE49-F238E27FC236}">
                <a16:creationId xmlns:a16="http://schemas.microsoft.com/office/drawing/2014/main" id="{4CD79234-4F4D-4DE4-98C9-6E0DAD32B573}"/>
              </a:ext>
            </a:extLst>
          </p:cNvPr>
          <p:cNvSpPr/>
          <p:nvPr/>
        </p:nvSpPr>
        <p:spPr>
          <a:xfrm>
            <a:off x="7577619" y="224287"/>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1</a:t>
            </a:r>
          </a:p>
        </p:txBody>
      </p:sp>
      <p:sp>
        <p:nvSpPr>
          <p:cNvPr id="7" name="Speech Bubble: Rectangle 6">
            <a:extLst>
              <a:ext uri="{FF2B5EF4-FFF2-40B4-BE49-F238E27FC236}">
                <a16:creationId xmlns:a16="http://schemas.microsoft.com/office/drawing/2014/main" id="{0626FFAB-14AB-4DF3-8457-9B6D1E05B356}"/>
              </a:ext>
            </a:extLst>
          </p:cNvPr>
          <p:cNvSpPr/>
          <p:nvPr/>
        </p:nvSpPr>
        <p:spPr>
          <a:xfrm>
            <a:off x="7577618" y="1752600"/>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2</a:t>
            </a:r>
          </a:p>
        </p:txBody>
      </p:sp>
      <p:sp>
        <p:nvSpPr>
          <p:cNvPr id="8" name="Speech Bubble: Rectangle 7">
            <a:extLst>
              <a:ext uri="{FF2B5EF4-FFF2-40B4-BE49-F238E27FC236}">
                <a16:creationId xmlns:a16="http://schemas.microsoft.com/office/drawing/2014/main" id="{899F294E-C99D-4CD5-B2E2-CD7F5A1AB266}"/>
              </a:ext>
            </a:extLst>
          </p:cNvPr>
          <p:cNvSpPr/>
          <p:nvPr/>
        </p:nvSpPr>
        <p:spPr>
          <a:xfrm>
            <a:off x="7577618" y="2692161"/>
            <a:ext cx="664955" cy="457200"/>
          </a:xfrm>
          <a:prstGeom prst="wedgeRectCallout">
            <a:avLst>
              <a:gd name="adj1" fmla="val -123274"/>
              <a:gd name="adj2" fmla="val -1842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328974007"/>
      </p:ext>
    </p:extLst>
  </p:cSld>
  <p:clrMapOvr>
    <a:masterClrMapping/>
  </p:clrMapOvr>
</p:sld>
</file>

<file path=ppt/theme/theme1.xml><?xml version="1.0" encoding="utf-8"?>
<a:theme xmlns:a="http://schemas.openxmlformats.org/drawingml/2006/main" name="DCMtheme">
  <a:themeElements>
    <a:clrScheme name="Custom 1">
      <a:dk1>
        <a:srgbClr val="000000"/>
      </a:dk1>
      <a:lt1>
        <a:srgbClr val="FFFFFF"/>
      </a:lt1>
      <a:dk2>
        <a:srgbClr val="506890"/>
      </a:dk2>
      <a:lt2>
        <a:srgbClr val="FFFFFF"/>
      </a:lt2>
      <a:accent1>
        <a:srgbClr val="9A6530"/>
      </a:accent1>
      <a:accent2>
        <a:srgbClr val="DBD79B"/>
      </a:accent2>
      <a:accent3>
        <a:srgbClr val="648AAA"/>
      </a:accent3>
      <a:accent4>
        <a:srgbClr val="DADADA"/>
      </a:accent4>
      <a:accent5>
        <a:srgbClr val="D8DFAD"/>
      </a:accent5>
      <a:accent6>
        <a:srgbClr val="B9B9E7"/>
      </a:accent6>
      <a:hlink>
        <a:srgbClr val="FFFFCC"/>
      </a:hlink>
      <a:folHlink>
        <a:srgbClr val="FF9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DCMtheme</Template>
  <TotalTime>10859</TotalTime>
  <Words>2942</Words>
  <Application>Microsoft Office PowerPoint</Application>
  <PresentationFormat>On-screen Show (4:3)</PresentationFormat>
  <Paragraphs>249</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Rod</vt:lpstr>
      <vt:lpstr>Tahoma</vt:lpstr>
      <vt:lpstr>Times New Roman</vt:lpstr>
      <vt:lpstr>Wingdings</vt:lpstr>
      <vt:lpstr>DCMtheme</vt:lpstr>
      <vt:lpstr>2_Office Theme</vt:lpstr>
      <vt:lpstr>3_Office Theme</vt:lpstr>
      <vt:lpstr>Technical Standards for Beach Fill Projects  15A NCAC 07H. 0312</vt:lpstr>
      <vt:lpstr>Sediment Criteria: Outline</vt:lpstr>
      <vt:lpstr>Sediment Criteria: Introduction </vt:lpstr>
      <vt:lpstr>1) Characterize Native Beach Sediment</vt:lpstr>
      <vt:lpstr>PowerPoint Presentation</vt:lpstr>
      <vt:lpstr>PowerPoint Presentation</vt:lpstr>
      <vt:lpstr>2) Characterize Borrow Area Sediment</vt:lpstr>
      <vt:lpstr>2) Characterize Borrow Area Sediment</vt:lpstr>
      <vt:lpstr>PowerPoint Presentation</vt:lpstr>
      <vt:lpstr>PowerPoint Presentation</vt:lpstr>
      <vt:lpstr>PowerPoint Presentation</vt:lpstr>
      <vt:lpstr>3) Determine Sediment Compatibility</vt:lpstr>
      <vt:lpstr>PowerPoint Presentation</vt:lpstr>
      <vt:lpstr>4. Excavation and Placement of Sediment</vt:lpstr>
      <vt:lpstr>PowerPoint Presentation</vt:lpstr>
      <vt:lpstr>Sediment Criteria: Proposed Amendments Discussion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 Beach&amp;Inlet Activities</dc:title>
  <dc:creator>Matt Slagel</dc:creator>
  <cp:lastModifiedBy>Richardson, Ken</cp:lastModifiedBy>
  <cp:revision>758</cp:revision>
  <cp:lastPrinted>2018-02-12T16:11:17Z</cp:lastPrinted>
  <dcterms:created xsi:type="dcterms:W3CDTF">2007-08-07T11:29:51Z</dcterms:created>
  <dcterms:modified xsi:type="dcterms:W3CDTF">2018-02-14T11:56:48Z</dcterms:modified>
</cp:coreProperties>
</file>