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76" r:id="rId3"/>
    <p:sldId id="258" r:id="rId4"/>
    <p:sldId id="273" r:id="rId5"/>
    <p:sldId id="259" r:id="rId6"/>
    <p:sldId id="265" r:id="rId7"/>
    <p:sldId id="260" r:id="rId8"/>
    <p:sldId id="263" r:id="rId9"/>
    <p:sldId id="262" r:id="rId10"/>
    <p:sldId id="261" r:id="rId11"/>
    <p:sldId id="269" r:id="rId12"/>
    <p:sldId id="274" r:id="rId13"/>
    <p:sldId id="272" r:id="rId14"/>
    <p:sldId id="267" r:id="rId15"/>
    <p:sldId id="270" r:id="rId16"/>
    <p:sldId id="271" r:id="rId17"/>
    <p:sldId id="277" r:id="rId18"/>
    <p:sldId id="26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15" autoAdjust="0"/>
  </p:normalViewPr>
  <p:slideViewPr>
    <p:cSldViewPr>
      <p:cViewPr>
        <p:scale>
          <a:sx n="66" d="100"/>
          <a:sy n="66" d="100"/>
        </p:scale>
        <p:origin x="-5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5.xml"/><Relationship Id="rId1" Type="http://schemas.openxmlformats.org/officeDocument/2006/relationships/slide" Target="../slides/slide6.xml"/><Relationship Id="rId4"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A90B99-41AE-4187-A9AA-15C384C50020}" type="doc">
      <dgm:prSet loTypeId="urn:microsoft.com/office/officeart/2005/8/layout/radial2" loCatId="relationship" qsTypeId="urn:microsoft.com/office/officeart/2005/8/quickstyle/simple5" qsCatId="simple" csTypeId="urn:microsoft.com/office/officeart/2005/8/colors/accent1_2" csCatId="accent1" phldr="1"/>
      <dgm:spPr/>
      <dgm:t>
        <a:bodyPr/>
        <a:lstStyle/>
        <a:p>
          <a:endParaRPr lang="en-US"/>
        </a:p>
      </dgm:t>
    </dgm:pt>
    <dgm:pt modelId="{3880ED60-7454-46A7-B464-0090A1B81BB2}">
      <dgm:prSet phldrT="[Text]"/>
      <dgm:spPr/>
      <dgm:t>
        <a:bodyPr/>
        <a:lstStyle/>
        <a:p>
          <a:r>
            <a:rPr lang="en-US" dirty="0" smtClean="0"/>
            <a:t>DEACS</a:t>
          </a:r>
          <a:endParaRPr lang="en-US" dirty="0"/>
        </a:p>
      </dgm:t>
    </dgm:pt>
    <dgm:pt modelId="{C4816BB1-735F-4722-9755-B55815141524}" type="parTrans" cxnId="{4B3D9490-0BAC-40C1-86FF-7F9FE8DF6671}">
      <dgm:prSet/>
      <dgm:spPr/>
      <dgm:t>
        <a:bodyPr/>
        <a:lstStyle/>
        <a:p>
          <a:endParaRPr lang="en-US"/>
        </a:p>
      </dgm:t>
    </dgm:pt>
    <dgm:pt modelId="{7805B6FC-D541-4D02-94F6-7A4EAB87C092}" type="sibTrans" cxnId="{4B3D9490-0BAC-40C1-86FF-7F9FE8DF6671}">
      <dgm:prSet/>
      <dgm:spPr/>
      <dgm:t>
        <a:bodyPr/>
        <a:lstStyle/>
        <a:p>
          <a:endParaRPr lang="en-US"/>
        </a:p>
      </dgm:t>
    </dgm:pt>
    <dgm:pt modelId="{BA9AA4A7-999C-4552-B23E-0999B3974525}">
      <dgm:prSet phldrT="[Text]"/>
      <dgm:spPr/>
      <dgm:t>
        <a:bodyPr/>
        <a:lstStyle/>
        <a:p>
          <a:r>
            <a:rPr lang="en-US" dirty="0" smtClean="0">
              <a:hlinkClick xmlns:r="http://schemas.openxmlformats.org/officeDocument/2006/relationships" r:id="rId1" action="ppaction://hlinksldjump"/>
            </a:rPr>
            <a:t>EAC</a:t>
          </a:r>
          <a:endParaRPr lang="en-US" dirty="0"/>
        </a:p>
      </dgm:t>
    </dgm:pt>
    <dgm:pt modelId="{5E619D5C-1FE1-4DA3-9520-A017FE40B95B}" type="parTrans" cxnId="{6BBA6C73-687C-40C8-9900-E7AB21A0A402}">
      <dgm:prSet/>
      <dgm:spPr/>
      <dgm:t>
        <a:bodyPr/>
        <a:lstStyle/>
        <a:p>
          <a:endParaRPr lang="en-US"/>
        </a:p>
      </dgm:t>
    </dgm:pt>
    <dgm:pt modelId="{843A9B2C-0296-499C-B870-97504929376F}" type="sibTrans" cxnId="{6BBA6C73-687C-40C8-9900-E7AB21A0A402}">
      <dgm:prSet/>
      <dgm:spPr/>
      <dgm:t>
        <a:bodyPr/>
        <a:lstStyle/>
        <a:p>
          <a:endParaRPr lang="en-US"/>
        </a:p>
      </dgm:t>
    </dgm:pt>
    <dgm:pt modelId="{F4086063-327B-4694-A9DC-2BD84DD92AD6}">
      <dgm:prSet phldrT="[Text]"/>
      <dgm:spPr/>
      <dgm:t>
        <a:bodyPr/>
        <a:lstStyle/>
        <a:p>
          <a:r>
            <a:rPr lang="en-US" dirty="0" smtClean="0">
              <a:hlinkClick xmlns:r="http://schemas.openxmlformats.org/officeDocument/2006/relationships" r:id="rId2" action="ppaction://hlinksldjump"/>
            </a:rPr>
            <a:t>WRP</a:t>
          </a:r>
          <a:r>
            <a:rPr lang="en-US" dirty="0" smtClean="0"/>
            <a:t>/</a:t>
          </a:r>
          <a:r>
            <a:rPr lang="en-US" dirty="0" smtClean="0">
              <a:hlinkClick xmlns:r="http://schemas.openxmlformats.org/officeDocument/2006/relationships" r:id="rId3" action="ppaction://hlinksldjump"/>
            </a:rPr>
            <a:t>USI</a:t>
          </a:r>
          <a:endParaRPr lang="en-US" dirty="0"/>
        </a:p>
      </dgm:t>
    </dgm:pt>
    <dgm:pt modelId="{E2A4EA1D-5631-4979-A958-F440EDCB0534}" type="parTrans" cxnId="{10019CA8-0E01-45D0-BECA-AB5342AA102D}">
      <dgm:prSet/>
      <dgm:spPr/>
      <dgm:t>
        <a:bodyPr/>
        <a:lstStyle/>
        <a:p>
          <a:endParaRPr lang="en-US"/>
        </a:p>
      </dgm:t>
    </dgm:pt>
    <dgm:pt modelId="{F2FD3C7B-B6EE-417E-82CA-7DC55F88A0EC}" type="sibTrans" cxnId="{10019CA8-0E01-45D0-BECA-AB5342AA102D}">
      <dgm:prSet/>
      <dgm:spPr/>
      <dgm:t>
        <a:bodyPr/>
        <a:lstStyle/>
        <a:p>
          <a:endParaRPr lang="en-US"/>
        </a:p>
      </dgm:t>
    </dgm:pt>
    <dgm:pt modelId="{8BB543F4-591A-4CA3-8C19-DBF0712ED3AD}">
      <dgm:prSet phldrT="[Text]"/>
      <dgm:spPr/>
      <dgm:t>
        <a:bodyPr/>
        <a:lstStyle/>
        <a:p>
          <a:r>
            <a:rPr lang="en-US" dirty="0" smtClean="0"/>
            <a:t>Company Inc.</a:t>
          </a:r>
          <a:endParaRPr lang="en-US" dirty="0"/>
        </a:p>
      </dgm:t>
    </dgm:pt>
    <dgm:pt modelId="{006D61D1-9441-4EC5-A38A-BCE5BE63547A}" type="parTrans" cxnId="{41B1A20D-BD77-426F-BCBF-D62EE53BBBD0}">
      <dgm:prSet/>
      <dgm:spPr/>
      <dgm:t>
        <a:bodyPr/>
        <a:lstStyle/>
        <a:p>
          <a:endParaRPr lang="en-US"/>
        </a:p>
      </dgm:t>
    </dgm:pt>
    <dgm:pt modelId="{EF4D4BF5-70DD-425C-BC5F-4E39324DACB9}" type="sibTrans" cxnId="{41B1A20D-BD77-426F-BCBF-D62EE53BBBD0}">
      <dgm:prSet/>
      <dgm:spPr/>
      <dgm:t>
        <a:bodyPr/>
        <a:lstStyle/>
        <a:p>
          <a:endParaRPr lang="en-US"/>
        </a:p>
      </dgm:t>
    </dgm:pt>
    <dgm:pt modelId="{1B5DB70D-5029-490F-B496-0175F6040703}">
      <dgm:prSet phldrT="[Text]"/>
      <dgm:spPr/>
      <dgm:t>
        <a:bodyPr/>
        <a:lstStyle/>
        <a:p>
          <a:endParaRPr lang="en-US" dirty="0"/>
        </a:p>
      </dgm:t>
    </dgm:pt>
    <dgm:pt modelId="{F5999CC2-6069-4994-A3BA-AE0B743E57A0}" type="parTrans" cxnId="{51427A20-FE45-405C-A23C-EEE24A458B73}">
      <dgm:prSet/>
      <dgm:spPr/>
      <dgm:t>
        <a:bodyPr/>
        <a:lstStyle/>
        <a:p>
          <a:endParaRPr lang="en-US"/>
        </a:p>
      </dgm:t>
    </dgm:pt>
    <dgm:pt modelId="{EC3EBCA4-42DC-42EF-9C4A-3707CA7FE9EF}" type="sibTrans" cxnId="{51427A20-FE45-405C-A23C-EEE24A458B73}">
      <dgm:prSet/>
      <dgm:spPr/>
      <dgm:t>
        <a:bodyPr/>
        <a:lstStyle/>
        <a:p>
          <a:endParaRPr lang="en-US"/>
        </a:p>
      </dgm:t>
    </dgm:pt>
    <dgm:pt modelId="{51A76CAF-CC6F-461D-BF86-AE06983290A6}">
      <dgm:prSet phldrT="[Text]"/>
      <dgm:spPr/>
      <dgm:t>
        <a:bodyPr/>
        <a:lstStyle/>
        <a:p>
          <a:r>
            <a:rPr lang="en-US" dirty="0" smtClean="0"/>
            <a:t>Process/Product</a:t>
          </a:r>
          <a:endParaRPr lang="en-US" dirty="0"/>
        </a:p>
      </dgm:t>
    </dgm:pt>
    <dgm:pt modelId="{DE421985-C5E2-4533-81B7-E4EC21904ED4}" type="parTrans" cxnId="{3D4672F2-EE6C-4270-9C1C-DAABBBA20D0B}">
      <dgm:prSet/>
      <dgm:spPr/>
      <dgm:t>
        <a:bodyPr/>
        <a:lstStyle/>
        <a:p>
          <a:endParaRPr lang="en-US"/>
        </a:p>
      </dgm:t>
    </dgm:pt>
    <dgm:pt modelId="{42C739CF-8252-4BB2-AC5E-7FFA7A3B23DE}" type="sibTrans" cxnId="{3D4672F2-EE6C-4270-9C1C-DAABBBA20D0B}">
      <dgm:prSet/>
      <dgm:spPr/>
      <dgm:t>
        <a:bodyPr/>
        <a:lstStyle/>
        <a:p>
          <a:endParaRPr lang="en-US"/>
        </a:p>
      </dgm:t>
    </dgm:pt>
    <dgm:pt modelId="{3A11A460-533E-4E50-B2CD-419D811A994F}">
      <dgm:prSet phldrT="[Text]"/>
      <dgm:spPr/>
      <dgm:t>
        <a:bodyPr/>
        <a:lstStyle/>
        <a:p>
          <a:r>
            <a:rPr lang="en-US" dirty="0" smtClean="0"/>
            <a:t>Processer/ Hauler</a:t>
          </a:r>
          <a:endParaRPr lang="en-US" dirty="0"/>
        </a:p>
      </dgm:t>
    </dgm:pt>
    <dgm:pt modelId="{94C1FDC4-A9EB-4218-AB05-58044BBB2FE0}" type="parTrans" cxnId="{CF346055-AA19-4437-B505-3DB9946D28C8}">
      <dgm:prSet/>
      <dgm:spPr/>
      <dgm:t>
        <a:bodyPr/>
        <a:lstStyle/>
        <a:p>
          <a:endParaRPr lang="en-US"/>
        </a:p>
      </dgm:t>
    </dgm:pt>
    <dgm:pt modelId="{34FB7598-A4BF-483C-8EB6-AD9C22938004}" type="sibTrans" cxnId="{CF346055-AA19-4437-B505-3DB9946D28C8}">
      <dgm:prSet/>
      <dgm:spPr/>
      <dgm:t>
        <a:bodyPr/>
        <a:lstStyle/>
        <a:p>
          <a:endParaRPr lang="en-US"/>
        </a:p>
      </dgm:t>
    </dgm:pt>
    <dgm:pt modelId="{37270162-710A-4872-ADB1-6EA430D8A56D}">
      <dgm:prSet phldrT="[Text]"/>
      <dgm:spPr/>
      <dgm:t>
        <a:bodyPr/>
        <a:lstStyle/>
        <a:p>
          <a:r>
            <a:rPr lang="en-US" dirty="0" smtClean="0"/>
            <a:t>Markets</a:t>
          </a:r>
          <a:endParaRPr lang="en-US" dirty="0"/>
        </a:p>
      </dgm:t>
    </dgm:pt>
    <dgm:pt modelId="{17A912AE-473F-4D3C-B7BE-D7D0FDED7553}" type="parTrans" cxnId="{ECF8F07E-2B2D-4819-B273-3C215C304C4C}">
      <dgm:prSet/>
      <dgm:spPr/>
      <dgm:t>
        <a:bodyPr/>
        <a:lstStyle/>
        <a:p>
          <a:endParaRPr lang="en-US"/>
        </a:p>
      </dgm:t>
    </dgm:pt>
    <dgm:pt modelId="{7ACEB665-BAD2-42AB-9860-0A66E487E9B6}" type="sibTrans" cxnId="{ECF8F07E-2B2D-4819-B273-3C215C304C4C}">
      <dgm:prSet/>
      <dgm:spPr/>
      <dgm:t>
        <a:bodyPr/>
        <a:lstStyle/>
        <a:p>
          <a:endParaRPr lang="en-US"/>
        </a:p>
      </dgm:t>
    </dgm:pt>
    <dgm:pt modelId="{0603AFA3-2619-46A4-9764-84450979C64C}">
      <dgm:prSet phldrT="[Text]"/>
      <dgm:spPr/>
      <dgm:t>
        <a:bodyPr/>
        <a:lstStyle/>
        <a:p>
          <a:r>
            <a:rPr lang="en-US" dirty="0" smtClean="0"/>
            <a:t>Equipment</a:t>
          </a:r>
          <a:endParaRPr lang="en-US" dirty="0"/>
        </a:p>
      </dgm:t>
    </dgm:pt>
    <dgm:pt modelId="{465EC32E-E1DC-482F-B1AE-E15BEBD0C62E}" type="parTrans" cxnId="{97771E9C-343D-498F-954B-EFE475AED60F}">
      <dgm:prSet/>
      <dgm:spPr/>
      <dgm:t>
        <a:bodyPr/>
        <a:lstStyle/>
        <a:p>
          <a:endParaRPr lang="en-US"/>
        </a:p>
      </dgm:t>
    </dgm:pt>
    <dgm:pt modelId="{A0A9E7E9-04AB-467B-82DC-3E5F74C64360}" type="sibTrans" cxnId="{97771E9C-343D-498F-954B-EFE475AED60F}">
      <dgm:prSet/>
      <dgm:spPr/>
      <dgm:t>
        <a:bodyPr/>
        <a:lstStyle/>
        <a:p>
          <a:endParaRPr lang="en-US"/>
        </a:p>
      </dgm:t>
    </dgm:pt>
    <dgm:pt modelId="{C5951045-2A1F-44A2-9AC9-A17715ABDC24}">
      <dgm:prSet phldrT="[Text]"/>
      <dgm:spPr/>
      <dgm:t>
        <a:bodyPr/>
        <a:lstStyle/>
        <a:p>
          <a:r>
            <a:rPr lang="en-US" dirty="0" smtClean="0">
              <a:hlinkClick xmlns:r="http://schemas.openxmlformats.org/officeDocument/2006/relationships" r:id="rId4" action="ppaction://hlinksldjump"/>
            </a:rPr>
            <a:t>CBAS</a:t>
          </a:r>
          <a:endParaRPr lang="en-US" dirty="0"/>
        </a:p>
      </dgm:t>
    </dgm:pt>
    <dgm:pt modelId="{91186F0E-8CF4-44DC-ACF6-64EEAC75C002}" type="parTrans" cxnId="{BA635DE5-061D-416A-B653-735D3895BCB3}">
      <dgm:prSet/>
      <dgm:spPr/>
      <dgm:t>
        <a:bodyPr/>
        <a:lstStyle/>
        <a:p>
          <a:endParaRPr lang="en-US"/>
        </a:p>
      </dgm:t>
    </dgm:pt>
    <dgm:pt modelId="{8E2957E8-F027-49C3-8C2D-FDDCD0C33BB4}" type="sibTrans" cxnId="{BA635DE5-061D-416A-B653-735D3895BCB3}">
      <dgm:prSet/>
      <dgm:spPr/>
      <dgm:t>
        <a:bodyPr/>
        <a:lstStyle/>
        <a:p>
          <a:endParaRPr lang="en-US"/>
        </a:p>
      </dgm:t>
    </dgm:pt>
    <dgm:pt modelId="{513F58C8-919C-45A6-852F-62625BCDE2DB}">
      <dgm:prSet phldrT="[Text]"/>
      <dgm:spPr/>
      <dgm:t>
        <a:bodyPr/>
        <a:lstStyle/>
        <a:p>
          <a:endParaRPr lang="en-US" dirty="0"/>
        </a:p>
      </dgm:t>
    </dgm:pt>
    <dgm:pt modelId="{780DE426-B856-4E50-9CA2-AB0AB287A9FD}" type="parTrans" cxnId="{A9FEDE7B-0688-43BA-93C9-F2D9CFC376DF}">
      <dgm:prSet/>
      <dgm:spPr/>
      <dgm:t>
        <a:bodyPr/>
        <a:lstStyle/>
        <a:p>
          <a:endParaRPr lang="en-US"/>
        </a:p>
      </dgm:t>
    </dgm:pt>
    <dgm:pt modelId="{35326036-48D2-41C6-A831-EECB72942481}" type="sibTrans" cxnId="{A9FEDE7B-0688-43BA-93C9-F2D9CFC376DF}">
      <dgm:prSet/>
      <dgm:spPr/>
      <dgm:t>
        <a:bodyPr/>
        <a:lstStyle/>
        <a:p>
          <a:endParaRPr lang="en-US"/>
        </a:p>
      </dgm:t>
    </dgm:pt>
    <dgm:pt modelId="{40D23931-81AB-4385-9295-9A07483A96FC}">
      <dgm:prSet phldrT="[Text]"/>
      <dgm:spPr/>
      <dgm:t>
        <a:bodyPr/>
        <a:lstStyle/>
        <a:p>
          <a:r>
            <a:rPr lang="en-US" dirty="0" smtClean="0"/>
            <a:t>“Waste”</a:t>
          </a:r>
          <a:endParaRPr lang="en-US" dirty="0"/>
        </a:p>
      </dgm:t>
    </dgm:pt>
    <dgm:pt modelId="{28F304EC-37E5-4889-91EA-240770D16AE4}" type="parTrans" cxnId="{63C5D0DA-C2AB-4D3E-8D3D-23082881069D}">
      <dgm:prSet/>
      <dgm:spPr/>
      <dgm:t>
        <a:bodyPr/>
        <a:lstStyle/>
        <a:p>
          <a:endParaRPr lang="en-US"/>
        </a:p>
      </dgm:t>
    </dgm:pt>
    <dgm:pt modelId="{B3FB7643-8437-4361-9BD2-B74081AE5C6C}" type="sibTrans" cxnId="{63C5D0DA-C2AB-4D3E-8D3D-23082881069D}">
      <dgm:prSet/>
      <dgm:spPr/>
      <dgm:t>
        <a:bodyPr/>
        <a:lstStyle/>
        <a:p>
          <a:endParaRPr lang="en-US"/>
        </a:p>
      </dgm:t>
    </dgm:pt>
    <dgm:pt modelId="{6D2BCE3A-0A2D-4A14-A58A-C8E0C12649D9}">
      <dgm:prSet phldrT="[Text]"/>
      <dgm:spPr/>
      <dgm:t>
        <a:bodyPr/>
        <a:lstStyle/>
        <a:p>
          <a:r>
            <a:rPr lang="en-US" dirty="0" smtClean="0"/>
            <a:t>Employees</a:t>
          </a:r>
          <a:endParaRPr lang="en-US" dirty="0"/>
        </a:p>
      </dgm:t>
    </dgm:pt>
    <dgm:pt modelId="{C3D9996F-5E68-47FD-98AC-211C5BB89659}" type="parTrans" cxnId="{0F680C8B-156C-4CDC-A451-DE4CA80C9950}">
      <dgm:prSet/>
      <dgm:spPr/>
      <dgm:t>
        <a:bodyPr/>
        <a:lstStyle/>
        <a:p>
          <a:endParaRPr lang="en-US"/>
        </a:p>
      </dgm:t>
    </dgm:pt>
    <dgm:pt modelId="{67EC111A-60F9-4A1F-BA7F-84BA1B49BB7D}" type="sibTrans" cxnId="{0F680C8B-156C-4CDC-A451-DE4CA80C9950}">
      <dgm:prSet/>
      <dgm:spPr/>
      <dgm:t>
        <a:bodyPr/>
        <a:lstStyle/>
        <a:p>
          <a:endParaRPr lang="en-US"/>
        </a:p>
      </dgm:t>
    </dgm:pt>
    <dgm:pt modelId="{1D474CB6-97C2-4167-A61F-3520FF2AEDB9}" type="pres">
      <dgm:prSet presAssocID="{D6A90B99-41AE-4187-A9AA-15C384C50020}" presName="composite" presStyleCnt="0">
        <dgm:presLayoutVars>
          <dgm:chMax val="5"/>
          <dgm:dir/>
          <dgm:animLvl val="ctr"/>
          <dgm:resizeHandles val="exact"/>
        </dgm:presLayoutVars>
      </dgm:prSet>
      <dgm:spPr/>
      <dgm:t>
        <a:bodyPr/>
        <a:lstStyle/>
        <a:p>
          <a:endParaRPr lang="en-US"/>
        </a:p>
      </dgm:t>
    </dgm:pt>
    <dgm:pt modelId="{53ACECE7-F13F-4203-9539-51C031E62265}" type="pres">
      <dgm:prSet presAssocID="{D6A90B99-41AE-4187-A9AA-15C384C50020}" presName="cycle" presStyleCnt="0"/>
      <dgm:spPr/>
    </dgm:pt>
    <dgm:pt modelId="{88F858A4-9610-49DA-B85F-9153040D1C70}" type="pres">
      <dgm:prSet presAssocID="{D6A90B99-41AE-4187-A9AA-15C384C50020}" presName="centerShape" presStyleCnt="0"/>
      <dgm:spPr/>
    </dgm:pt>
    <dgm:pt modelId="{9E5A7324-BA34-472C-AE3B-824C663D5804}" type="pres">
      <dgm:prSet presAssocID="{D6A90B99-41AE-4187-A9AA-15C384C50020}" presName="connSite" presStyleLbl="node1" presStyleIdx="0" presStyleCnt="4"/>
      <dgm:spPr/>
    </dgm:pt>
    <dgm:pt modelId="{9560BC43-612C-4750-94AF-5F44CDEE625F}" type="pres">
      <dgm:prSet presAssocID="{D6A90B99-41AE-4187-A9AA-15C384C50020}" presName="visible" presStyleLbl="node1" presStyleIdx="0" presStyleCnt="4"/>
      <dgm:spPr/>
    </dgm:pt>
    <dgm:pt modelId="{1C8F2618-D996-4592-A1C0-AF0BE9A8D82A}" type="pres">
      <dgm:prSet presAssocID="{C4816BB1-735F-4722-9755-B55815141524}" presName="Name25" presStyleLbl="parChTrans1D1" presStyleIdx="0" presStyleCnt="3"/>
      <dgm:spPr/>
      <dgm:t>
        <a:bodyPr/>
        <a:lstStyle/>
        <a:p>
          <a:endParaRPr lang="en-US"/>
        </a:p>
      </dgm:t>
    </dgm:pt>
    <dgm:pt modelId="{736B83E9-8147-482D-8342-6BCDA9B2321F}" type="pres">
      <dgm:prSet presAssocID="{3880ED60-7454-46A7-B464-0090A1B81BB2}" presName="node" presStyleCnt="0"/>
      <dgm:spPr/>
    </dgm:pt>
    <dgm:pt modelId="{4E00F64E-368D-4BEB-90D5-BD711C011595}" type="pres">
      <dgm:prSet presAssocID="{3880ED60-7454-46A7-B464-0090A1B81BB2}" presName="parentNode" presStyleLbl="node1" presStyleIdx="1" presStyleCnt="4" custScaleY="99753" custLinFactNeighborX="13416" custLinFactNeighborY="10502">
        <dgm:presLayoutVars>
          <dgm:chMax val="1"/>
          <dgm:bulletEnabled val="1"/>
        </dgm:presLayoutVars>
      </dgm:prSet>
      <dgm:spPr/>
      <dgm:t>
        <a:bodyPr/>
        <a:lstStyle/>
        <a:p>
          <a:endParaRPr lang="en-US"/>
        </a:p>
      </dgm:t>
    </dgm:pt>
    <dgm:pt modelId="{4562F5DD-4179-4DB6-880A-0F9B066C81FC}" type="pres">
      <dgm:prSet presAssocID="{3880ED60-7454-46A7-B464-0090A1B81BB2}" presName="childNode" presStyleLbl="revTx" presStyleIdx="0" presStyleCnt="3">
        <dgm:presLayoutVars>
          <dgm:bulletEnabled val="1"/>
        </dgm:presLayoutVars>
      </dgm:prSet>
      <dgm:spPr/>
      <dgm:t>
        <a:bodyPr/>
        <a:lstStyle/>
        <a:p>
          <a:endParaRPr lang="en-US"/>
        </a:p>
      </dgm:t>
    </dgm:pt>
    <dgm:pt modelId="{130F11C4-A63E-492E-93A7-262E980F5F36}" type="pres">
      <dgm:prSet presAssocID="{006D61D1-9441-4EC5-A38A-BCE5BE63547A}" presName="Name25" presStyleLbl="parChTrans1D1" presStyleIdx="1" presStyleCnt="3"/>
      <dgm:spPr/>
      <dgm:t>
        <a:bodyPr/>
        <a:lstStyle/>
        <a:p>
          <a:endParaRPr lang="en-US"/>
        </a:p>
      </dgm:t>
    </dgm:pt>
    <dgm:pt modelId="{521C79D6-BE52-46EC-90D7-FB1DCCF0FAC7}" type="pres">
      <dgm:prSet presAssocID="{8BB543F4-591A-4CA3-8C19-DBF0712ED3AD}" presName="node" presStyleCnt="0"/>
      <dgm:spPr/>
    </dgm:pt>
    <dgm:pt modelId="{52D776F3-904A-4EB2-91E5-83EBDD02B25E}" type="pres">
      <dgm:prSet presAssocID="{8BB543F4-591A-4CA3-8C19-DBF0712ED3AD}" presName="parentNode" presStyleLbl="node1" presStyleIdx="2" presStyleCnt="4" custScaleY="126741" custLinFactNeighborX="-3744" custLinFactNeighborY="7847">
        <dgm:presLayoutVars>
          <dgm:chMax val="1"/>
          <dgm:bulletEnabled val="1"/>
        </dgm:presLayoutVars>
      </dgm:prSet>
      <dgm:spPr/>
      <dgm:t>
        <a:bodyPr/>
        <a:lstStyle/>
        <a:p>
          <a:endParaRPr lang="en-US"/>
        </a:p>
      </dgm:t>
    </dgm:pt>
    <dgm:pt modelId="{71BCEF7D-1DA2-4D76-8D92-95399608E4AC}" type="pres">
      <dgm:prSet presAssocID="{8BB543F4-591A-4CA3-8C19-DBF0712ED3AD}" presName="childNode" presStyleLbl="revTx" presStyleIdx="1" presStyleCnt="3">
        <dgm:presLayoutVars>
          <dgm:bulletEnabled val="1"/>
        </dgm:presLayoutVars>
      </dgm:prSet>
      <dgm:spPr/>
      <dgm:t>
        <a:bodyPr/>
        <a:lstStyle/>
        <a:p>
          <a:endParaRPr lang="en-US"/>
        </a:p>
      </dgm:t>
    </dgm:pt>
    <dgm:pt modelId="{18EA06DF-68EA-4A7B-B6AE-825C199C7F40}" type="pres">
      <dgm:prSet presAssocID="{94C1FDC4-A9EB-4218-AB05-58044BBB2FE0}" presName="Name25" presStyleLbl="parChTrans1D1" presStyleIdx="2" presStyleCnt="3"/>
      <dgm:spPr/>
      <dgm:t>
        <a:bodyPr/>
        <a:lstStyle/>
        <a:p>
          <a:endParaRPr lang="en-US"/>
        </a:p>
      </dgm:t>
    </dgm:pt>
    <dgm:pt modelId="{0C8F679D-49AB-4FC3-8F11-1145353FC130}" type="pres">
      <dgm:prSet presAssocID="{3A11A460-533E-4E50-B2CD-419D811A994F}" presName="node" presStyleCnt="0"/>
      <dgm:spPr/>
    </dgm:pt>
    <dgm:pt modelId="{396F0FC6-1FCF-470D-98ED-9B50726395A5}" type="pres">
      <dgm:prSet presAssocID="{3A11A460-533E-4E50-B2CD-419D811A994F}" presName="parentNode" presStyleLbl="node1" presStyleIdx="3" presStyleCnt="4">
        <dgm:presLayoutVars>
          <dgm:chMax val="1"/>
          <dgm:bulletEnabled val="1"/>
        </dgm:presLayoutVars>
      </dgm:prSet>
      <dgm:spPr/>
      <dgm:t>
        <a:bodyPr/>
        <a:lstStyle/>
        <a:p>
          <a:endParaRPr lang="en-US"/>
        </a:p>
      </dgm:t>
    </dgm:pt>
    <dgm:pt modelId="{99E6A41F-4D48-4A3B-B5C1-950CCEA65F5B}" type="pres">
      <dgm:prSet presAssocID="{3A11A460-533E-4E50-B2CD-419D811A994F}" presName="childNode" presStyleLbl="revTx" presStyleIdx="2" presStyleCnt="3">
        <dgm:presLayoutVars>
          <dgm:bulletEnabled val="1"/>
        </dgm:presLayoutVars>
      </dgm:prSet>
      <dgm:spPr/>
      <dgm:t>
        <a:bodyPr/>
        <a:lstStyle/>
        <a:p>
          <a:endParaRPr lang="en-US"/>
        </a:p>
      </dgm:t>
    </dgm:pt>
  </dgm:ptLst>
  <dgm:cxnLst>
    <dgm:cxn modelId="{CAD45F6A-B965-4E1F-8FF2-0FABACB4C2D2}" type="presOf" srcId="{513F58C8-919C-45A6-852F-62625BCDE2DB}" destId="{71BCEF7D-1DA2-4D76-8D92-95399608E4AC}" srcOrd="0" destOrd="4" presId="urn:microsoft.com/office/officeart/2005/8/layout/radial2"/>
    <dgm:cxn modelId="{AD0F8687-32C6-44A3-ABBE-C28FB625E63E}" type="presOf" srcId="{0603AFA3-2619-46A4-9764-84450979C64C}" destId="{99E6A41F-4D48-4A3B-B5C1-950CCEA65F5B}" srcOrd="0" destOrd="1" presId="urn:microsoft.com/office/officeart/2005/8/layout/radial2"/>
    <dgm:cxn modelId="{50C0EB59-CF26-41E0-A09F-B164CBB0131C}" type="presOf" srcId="{006D61D1-9441-4EC5-A38A-BCE5BE63547A}" destId="{130F11C4-A63E-492E-93A7-262E980F5F36}" srcOrd="0" destOrd="0" presId="urn:microsoft.com/office/officeart/2005/8/layout/radial2"/>
    <dgm:cxn modelId="{B56D9A62-99B8-430F-9894-0EFC91420AD8}" type="presOf" srcId="{37270162-710A-4872-ADB1-6EA430D8A56D}" destId="{99E6A41F-4D48-4A3B-B5C1-950CCEA65F5B}" srcOrd="0" destOrd="0" presId="urn:microsoft.com/office/officeart/2005/8/layout/radial2"/>
    <dgm:cxn modelId="{00D8E0AD-8EDE-4351-8E99-351BD8E547F3}" type="presOf" srcId="{94C1FDC4-A9EB-4218-AB05-58044BBB2FE0}" destId="{18EA06DF-68EA-4A7B-B6AE-825C199C7F40}" srcOrd="0" destOrd="0" presId="urn:microsoft.com/office/officeart/2005/8/layout/radial2"/>
    <dgm:cxn modelId="{881F63CC-ED9E-4AA4-947E-155809842857}" type="presOf" srcId="{51A76CAF-CC6F-461D-BF86-AE06983290A6}" destId="{71BCEF7D-1DA2-4D76-8D92-95399608E4AC}" srcOrd="0" destOrd="1" presId="urn:microsoft.com/office/officeart/2005/8/layout/radial2"/>
    <dgm:cxn modelId="{3D4672F2-EE6C-4270-9C1C-DAABBBA20D0B}" srcId="{8BB543F4-591A-4CA3-8C19-DBF0712ED3AD}" destId="{51A76CAF-CC6F-461D-BF86-AE06983290A6}" srcOrd="1" destOrd="0" parTransId="{DE421985-C5E2-4533-81B7-E4EC21904ED4}" sibTransId="{42C739CF-8252-4BB2-AC5E-7FFA7A3B23DE}"/>
    <dgm:cxn modelId="{63C5D0DA-C2AB-4D3E-8D3D-23082881069D}" srcId="{8BB543F4-591A-4CA3-8C19-DBF0712ED3AD}" destId="{40D23931-81AB-4385-9295-9A07483A96FC}" srcOrd="2" destOrd="0" parTransId="{28F304EC-37E5-4889-91EA-240770D16AE4}" sibTransId="{B3FB7643-8437-4361-9BD2-B74081AE5C6C}"/>
    <dgm:cxn modelId="{F1121587-E9C1-4500-B95E-132388792E3B}" type="presOf" srcId="{C4816BB1-735F-4722-9755-B55815141524}" destId="{1C8F2618-D996-4592-A1C0-AF0BE9A8D82A}" srcOrd="0" destOrd="0" presId="urn:microsoft.com/office/officeart/2005/8/layout/radial2"/>
    <dgm:cxn modelId="{DCFC4977-0644-4912-A465-522A9CAAFBC4}" type="presOf" srcId="{C5951045-2A1F-44A2-9AC9-A17715ABDC24}" destId="{4562F5DD-4179-4DB6-880A-0F9B066C81FC}" srcOrd="0" destOrd="1" presId="urn:microsoft.com/office/officeart/2005/8/layout/radial2"/>
    <dgm:cxn modelId="{6BBA6C73-687C-40C8-9900-E7AB21A0A402}" srcId="{3880ED60-7454-46A7-B464-0090A1B81BB2}" destId="{BA9AA4A7-999C-4552-B23E-0999B3974525}" srcOrd="0" destOrd="0" parTransId="{5E619D5C-1FE1-4DA3-9520-A017FE40B95B}" sibTransId="{843A9B2C-0296-499C-B870-97504929376F}"/>
    <dgm:cxn modelId="{51427A20-FE45-405C-A23C-EEE24A458B73}" srcId="{8BB543F4-591A-4CA3-8C19-DBF0712ED3AD}" destId="{1B5DB70D-5029-490F-B496-0175F6040703}" srcOrd="0" destOrd="0" parTransId="{F5999CC2-6069-4994-A3BA-AE0B743E57A0}" sibTransId="{EC3EBCA4-42DC-42EF-9C4A-3707CA7FE9EF}"/>
    <dgm:cxn modelId="{ECF8F07E-2B2D-4819-B273-3C215C304C4C}" srcId="{3A11A460-533E-4E50-B2CD-419D811A994F}" destId="{37270162-710A-4872-ADB1-6EA430D8A56D}" srcOrd="0" destOrd="0" parTransId="{17A912AE-473F-4D3C-B7BE-D7D0FDED7553}" sibTransId="{7ACEB665-BAD2-42AB-9860-0A66E487E9B6}"/>
    <dgm:cxn modelId="{9040B3BF-1A76-431E-BAB8-B3E7D186BC5B}" type="presOf" srcId="{8BB543F4-591A-4CA3-8C19-DBF0712ED3AD}" destId="{52D776F3-904A-4EB2-91E5-83EBDD02B25E}" srcOrd="0" destOrd="0" presId="urn:microsoft.com/office/officeart/2005/8/layout/radial2"/>
    <dgm:cxn modelId="{2A6EA762-E307-47D5-B4E6-4695CFD08227}" type="presOf" srcId="{1B5DB70D-5029-490F-B496-0175F6040703}" destId="{71BCEF7D-1DA2-4D76-8D92-95399608E4AC}" srcOrd="0" destOrd="0" presId="urn:microsoft.com/office/officeart/2005/8/layout/radial2"/>
    <dgm:cxn modelId="{4B3D9490-0BAC-40C1-86FF-7F9FE8DF6671}" srcId="{D6A90B99-41AE-4187-A9AA-15C384C50020}" destId="{3880ED60-7454-46A7-B464-0090A1B81BB2}" srcOrd="0" destOrd="0" parTransId="{C4816BB1-735F-4722-9755-B55815141524}" sibTransId="{7805B6FC-D541-4D02-94F6-7A4EAB87C092}"/>
    <dgm:cxn modelId="{9EA5B4B3-B16F-463A-80AA-EDE0E2E687B7}" type="presOf" srcId="{F4086063-327B-4694-A9DC-2BD84DD92AD6}" destId="{4562F5DD-4179-4DB6-880A-0F9B066C81FC}" srcOrd="0" destOrd="2" presId="urn:microsoft.com/office/officeart/2005/8/layout/radial2"/>
    <dgm:cxn modelId="{6C2C9ECA-6D7A-462A-97A4-48CB1A7CC09C}" type="presOf" srcId="{D6A90B99-41AE-4187-A9AA-15C384C50020}" destId="{1D474CB6-97C2-4167-A61F-3520FF2AEDB9}" srcOrd="0" destOrd="0" presId="urn:microsoft.com/office/officeart/2005/8/layout/radial2"/>
    <dgm:cxn modelId="{CF346055-AA19-4437-B505-3DB9946D28C8}" srcId="{D6A90B99-41AE-4187-A9AA-15C384C50020}" destId="{3A11A460-533E-4E50-B2CD-419D811A994F}" srcOrd="2" destOrd="0" parTransId="{94C1FDC4-A9EB-4218-AB05-58044BBB2FE0}" sibTransId="{34FB7598-A4BF-483C-8EB6-AD9C22938004}"/>
    <dgm:cxn modelId="{EB4C98AD-F7A4-49B6-96CD-92CDCD90E4C2}" type="presOf" srcId="{6D2BCE3A-0A2D-4A14-A58A-C8E0C12649D9}" destId="{71BCEF7D-1DA2-4D76-8D92-95399608E4AC}" srcOrd="0" destOrd="3" presId="urn:microsoft.com/office/officeart/2005/8/layout/radial2"/>
    <dgm:cxn modelId="{BA635DE5-061D-416A-B653-735D3895BCB3}" srcId="{3880ED60-7454-46A7-B464-0090A1B81BB2}" destId="{C5951045-2A1F-44A2-9AC9-A17715ABDC24}" srcOrd="1" destOrd="0" parTransId="{91186F0E-8CF4-44DC-ACF6-64EEAC75C002}" sibTransId="{8E2957E8-F027-49C3-8C2D-FDDCD0C33BB4}"/>
    <dgm:cxn modelId="{97771E9C-343D-498F-954B-EFE475AED60F}" srcId="{3A11A460-533E-4E50-B2CD-419D811A994F}" destId="{0603AFA3-2619-46A4-9764-84450979C64C}" srcOrd="1" destOrd="0" parTransId="{465EC32E-E1DC-482F-B1AE-E15BEBD0C62E}" sibTransId="{A0A9E7E9-04AB-467B-82DC-3E5F74C64360}"/>
    <dgm:cxn modelId="{CF8EC1C5-FB15-4576-B89C-8CBD3E6F9CF8}" type="presOf" srcId="{3A11A460-533E-4E50-B2CD-419D811A994F}" destId="{396F0FC6-1FCF-470D-98ED-9B50726395A5}" srcOrd="0" destOrd="0" presId="urn:microsoft.com/office/officeart/2005/8/layout/radial2"/>
    <dgm:cxn modelId="{F2E040CE-FD38-47EB-8079-2BFCE24C2FB5}" type="presOf" srcId="{BA9AA4A7-999C-4552-B23E-0999B3974525}" destId="{4562F5DD-4179-4DB6-880A-0F9B066C81FC}" srcOrd="0" destOrd="0" presId="urn:microsoft.com/office/officeart/2005/8/layout/radial2"/>
    <dgm:cxn modelId="{B322C230-67C7-4B09-AA66-45310B79C4C8}" type="presOf" srcId="{40D23931-81AB-4385-9295-9A07483A96FC}" destId="{71BCEF7D-1DA2-4D76-8D92-95399608E4AC}" srcOrd="0" destOrd="2" presId="urn:microsoft.com/office/officeart/2005/8/layout/radial2"/>
    <dgm:cxn modelId="{41B1A20D-BD77-426F-BCBF-D62EE53BBBD0}" srcId="{D6A90B99-41AE-4187-A9AA-15C384C50020}" destId="{8BB543F4-591A-4CA3-8C19-DBF0712ED3AD}" srcOrd="1" destOrd="0" parTransId="{006D61D1-9441-4EC5-A38A-BCE5BE63547A}" sibTransId="{EF4D4BF5-70DD-425C-BC5F-4E39324DACB9}"/>
    <dgm:cxn modelId="{0F680C8B-156C-4CDC-A451-DE4CA80C9950}" srcId="{8BB543F4-591A-4CA3-8C19-DBF0712ED3AD}" destId="{6D2BCE3A-0A2D-4A14-A58A-C8E0C12649D9}" srcOrd="3" destOrd="0" parTransId="{C3D9996F-5E68-47FD-98AC-211C5BB89659}" sibTransId="{67EC111A-60F9-4A1F-BA7F-84BA1B49BB7D}"/>
    <dgm:cxn modelId="{ABFA5E32-9671-40E3-880D-FE71E74F6C70}" type="presOf" srcId="{3880ED60-7454-46A7-B464-0090A1B81BB2}" destId="{4E00F64E-368D-4BEB-90D5-BD711C011595}" srcOrd="0" destOrd="0" presId="urn:microsoft.com/office/officeart/2005/8/layout/radial2"/>
    <dgm:cxn modelId="{10019CA8-0E01-45D0-BECA-AB5342AA102D}" srcId="{3880ED60-7454-46A7-B464-0090A1B81BB2}" destId="{F4086063-327B-4694-A9DC-2BD84DD92AD6}" srcOrd="2" destOrd="0" parTransId="{E2A4EA1D-5631-4979-A958-F440EDCB0534}" sibTransId="{F2FD3C7B-B6EE-417E-82CA-7DC55F88A0EC}"/>
    <dgm:cxn modelId="{A9FEDE7B-0688-43BA-93C9-F2D9CFC376DF}" srcId="{8BB543F4-591A-4CA3-8C19-DBF0712ED3AD}" destId="{513F58C8-919C-45A6-852F-62625BCDE2DB}" srcOrd="4" destOrd="0" parTransId="{780DE426-B856-4E50-9CA2-AB0AB287A9FD}" sibTransId="{35326036-48D2-41C6-A831-EECB72942481}"/>
    <dgm:cxn modelId="{E534C33E-1943-4024-8A54-14798D327FB5}" type="presParOf" srcId="{1D474CB6-97C2-4167-A61F-3520FF2AEDB9}" destId="{53ACECE7-F13F-4203-9539-51C031E62265}" srcOrd="0" destOrd="0" presId="urn:microsoft.com/office/officeart/2005/8/layout/radial2"/>
    <dgm:cxn modelId="{27424DFC-318F-4E3E-A123-D9E1ACC95489}" type="presParOf" srcId="{53ACECE7-F13F-4203-9539-51C031E62265}" destId="{88F858A4-9610-49DA-B85F-9153040D1C70}" srcOrd="0" destOrd="0" presId="urn:microsoft.com/office/officeart/2005/8/layout/radial2"/>
    <dgm:cxn modelId="{0C133E7B-8B03-40C6-B9B3-FB7F9C279BB4}" type="presParOf" srcId="{88F858A4-9610-49DA-B85F-9153040D1C70}" destId="{9E5A7324-BA34-472C-AE3B-824C663D5804}" srcOrd="0" destOrd="0" presId="urn:microsoft.com/office/officeart/2005/8/layout/radial2"/>
    <dgm:cxn modelId="{850D045C-9870-4BE0-8E3A-EBDDBEFDD301}" type="presParOf" srcId="{88F858A4-9610-49DA-B85F-9153040D1C70}" destId="{9560BC43-612C-4750-94AF-5F44CDEE625F}" srcOrd="1" destOrd="0" presId="urn:microsoft.com/office/officeart/2005/8/layout/radial2"/>
    <dgm:cxn modelId="{85B68FAC-4673-473A-8551-089DBE1AD691}" type="presParOf" srcId="{53ACECE7-F13F-4203-9539-51C031E62265}" destId="{1C8F2618-D996-4592-A1C0-AF0BE9A8D82A}" srcOrd="1" destOrd="0" presId="urn:microsoft.com/office/officeart/2005/8/layout/radial2"/>
    <dgm:cxn modelId="{E89EBA5C-4938-4B1D-AC49-6F97A2CAF296}" type="presParOf" srcId="{53ACECE7-F13F-4203-9539-51C031E62265}" destId="{736B83E9-8147-482D-8342-6BCDA9B2321F}" srcOrd="2" destOrd="0" presId="urn:microsoft.com/office/officeart/2005/8/layout/radial2"/>
    <dgm:cxn modelId="{0F2F148B-5BEE-42A5-83BD-3D3D26EBB43C}" type="presParOf" srcId="{736B83E9-8147-482D-8342-6BCDA9B2321F}" destId="{4E00F64E-368D-4BEB-90D5-BD711C011595}" srcOrd="0" destOrd="0" presId="urn:microsoft.com/office/officeart/2005/8/layout/radial2"/>
    <dgm:cxn modelId="{A97BB522-D6EA-4AFE-ACEC-BE4939377197}" type="presParOf" srcId="{736B83E9-8147-482D-8342-6BCDA9B2321F}" destId="{4562F5DD-4179-4DB6-880A-0F9B066C81FC}" srcOrd="1" destOrd="0" presId="urn:microsoft.com/office/officeart/2005/8/layout/radial2"/>
    <dgm:cxn modelId="{DE995969-F893-4862-9062-3573EDAD20E1}" type="presParOf" srcId="{53ACECE7-F13F-4203-9539-51C031E62265}" destId="{130F11C4-A63E-492E-93A7-262E980F5F36}" srcOrd="3" destOrd="0" presId="urn:microsoft.com/office/officeart/2005/8/layout/radial2"/>
    <dgm:cxn modelId="{D3364689-6D84-4B0D-9990-5E307747722B}" type="presParOf" srcId="{53ACECE7-F13F-4203-9539-51C031E62265}" destId="{521C79D6-BE52-46EC-90D7-FB1DCCF0FAC7}" srcOrd="4" destOrd="0" presId="urn:microsoft.com/office/officeart/2005/8/layout/radial2"/>
    <dgm:cxn modelId="{6A15D306-0A1F-46CE-B951-AAC561F9879A}" type="presParOf" srcId="{521C79D6-BE52-46EC-90D7-FB1DCCF0FAC7}" destId="{52D776F3-904A-4EB2-91E5-83EBDD02B25E}" srcOrd="0" destOrd="0" presId="urn:microsoft.com/office/officeart/2005/8/layout/radial2"/>
    <dgm:cxn modelId="{98DBA2D9-68EF-42A5-8AF4-F0FF84F2166B}" type="presParOf" srcId="{521C79D6-BE52-46EC-90D7-FB1DCCF0FAC7}" destId="{71BCEF7D-1DA2-4D76-8D92-95399608E4AC}" srcOrd="1" destOrd="0" presId="urn:microsoft.com/office/officeart/2005/8/layout/radial2"/>
    <dgm:cxn modelId="{19F37DF0-3CA3-46D7-894D-8D288989CAE0}" type="presParOf" srcId="{53ACECE7-F13F-4203-9539-51C031E62265}" destId="{18EA06DF-68EA-4A7B-B6AE-825C199C7F40}" srcOrd="5" destOrd="0" presId="urn:microsoft.com/office/officeart/2005/8/layout/radial2"/>
    <dgm:cxn modelId="{B32414A9-C50A-42C3-B338-AD3B1F5CBB6D}" type="presParOf" srcId="{53ACECE7-F13F-4203-9539-51C031E62265}" destId="{0C8F679D-49AB-4FC3-8F11-1145353FC130}" srcOrd="6" destOrd="0" presId="urn:microsoft.com/office/officeart/2005/8/layout/radial2"/>
    <dgm:cxn modelId="{9F59A309-42E4-476A-8F6A-AE3EC32D1915}" type="presParOf" srcId="{0C8F679D-49AB-4FC3-8F11-1145353FC130}" destId="{396F0FC6-1FCF-470D-98ED-9B50726395A5}" srcOrd="0" destOrd="0" presId="urn:microsoft.com/office/officeart/2005/8/layout/radial2"/>
    <dgm:cxn modelId="{5601BED2-DA54-4B58-8B69-DA17D5995C53}" type="presParOf" srcId="{0C8F679D-49AB-4FC3-8F11-1145353FC130}" destId="{99E6A41F-4D48-4A3B-B5C1-950CCEA65F5B}"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A06DF-68EA-4A7B-B6AE-825C199C7F40}">
      <dsp:nvSpPr>
        <dsp:cNvPr id="0" name=""/>
        <dsp:cNvSpPr/>
      </dsp:nvSpPr>
      <dsp:spPr>
        <a:xfrm rot="2562452">
          <a:off x="3762174" y="3530957"/>
          <a:ext cx="760406" cy="42275"/>
        </a:xfrm>
        <a:custGeom>
          <a:avLst/>
          <a:gdLst/>
          <a:ahLst/>
          <a:cxnLst/>
          <a:rect l="0" t="0" r="0" b="0"/>
          <a:pathLst>
            <a:path>
              <a:moveTo>
                <a:pt x="0" y="21137"/>
              </a:moveTo>
              <a:lnTo>
                <a:pt x="760406" y="211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0F11C4-A63E-492E-93A7-262E980F5F36}">
      <dsp:nvSpPr>
        <dsp:cNvPr id="0" name=""/>
        <dsp:cNvSpPr/>
      </dsp:nvSpPr>
      <dsp:spPr>
        <a:xfrm rot="165447">
          <a:off x="3862535" y="2552364"/>
          <a:ext cx="792790" cy="42275"/>
        </a:xfrm>
        <a:custGeom>
          <a:avLst/>
          <a:gdLst/>
          <a:ahLst/>
          <a:cxnLst/>
          <a:rect l="0" t="0" r="0" b="0"/>
          <a:pathLst>
            <a:path>
              <a:moveTo>
                <a:pt x="0" y="21137"/>
              </a:moveTo>
              <a:lnTo>
                <a:pt x="792790" y="211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8F2618-D996-4592-A1C0-AF0BE9A8D82A}">
      <dsp:nvSpPr>
        <dsp:cNvPr id="0" name=""/>
        <dsp:cNvSpPr/>
      </dsp:nvSpPr>
      <dsp:spPr>
        <a:xfrm rot="19349899">
          <a:off x="3770338" y="1570723"/>
          <a:ext cx="896677" cy="42275"/>
        </a:xfrm>
        <a:custGeom>
          <a:avLst/>
          <a:gdLst/>
          <a:ahLst/>
          <a:cxnLst/>
          <a:rect l="0" t="0" r="0" b="0"/>
          <a:pathLst>
            <a:path>
              <a:moveTo>
                <a:pt x="0" y="21137"/>
              </a:moveTo>
              <a:lnTo>
                <a:pt x="896677" y="211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60BC43-612C-4750-94AF-5F44CDEE625F}">
      <dsp:nvSpPr>
        <dsp:cNvPr id="0" name=""/>
        <dsp:cNvSpPr/>
      </dsp:nvSpPr>
      <dsp:spPr>
        <a:xfrm>
          <a:off x="1809361" y="1305685"/>
          <a:ext cx="2416038" cy="241603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E00F64E-368D-4BEB-90D5-BD711C011595}">
      <dsp:nvSpPr>
        <dsp:cNvPr id="0" name=""/>
        <dsp:cNvSpPr/>
      </dsp:nvSpPr>
      <dsp:spPr>
        <a:xfrm>
          <a:off x="4424040" y="155049"/>
          <a:ext cx="1449623" cy="144604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DEACS</a:t>
          </a:r>
          <a:endParaRPr lang="en-US" sz="1800" kern="1200" dirty="0"/>
        </a:p>
      </dsp:txBody>
      <dsp:txXfrm>
        <a:off x="4636332" y="366817"/>
        <a:ext cx="1025039" cy="1022506"/>
      </dsp:txXfrm>
    </dsp:sp>
    <dsp:sp modelId="{4562F5DD-4179-4DB6-880A-0F9B066C81FC}">
      <dsp:nvSpPr>
        <dsp:cNvPr id="0" name=""/>
        <dsp:cNvSpPr/>
      </dsp:nvSpPr>
      <dsp:spPr>
        <a:xfrm>
          <a:off x="6018625" y="155049"/>
          <a:ext cx="2174434" cy="1446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hlinkClick xmlns:r="http://schemas.openxmlformats.org/officeDocument/2006/relationships" r:id="" action="ppaction://hlinksldjump"/>
            </a:rPr>
            <a:t>EAC</a:t>
          </a:r>
          <a:endParaRPr lang="en-US" sz="2300" kern="1200" dirty="0"/>
        </a:p>
        <a:p>
          <a:pPr marL="228600" lvl="1" indent="-228600" algn="l" defTabSz="1022350">
            <a:lnSpc>
              <a:spcPct val="90000"/>
            </a:lnSpc>
            <a:spcBef>
              <a:spcPct val="0"/>
            </a:spcBef>
            <a:spcAft>
              <a:spcPct val="15000"/>
            </a:spcAft>
            <a:buChar char="••"/>
          </a:pPr>
          <a:r>
            <a:rPr lang="en-US" sz="2300" kern="1200" dirty="0" smtClean="0">
              <a:hlinkClick xmlns:r="http://schemas.openxmlformats.org/officeDocument/2006/relationships" r:id="" action="ppaction://hlinksldjump"/>
            </a:rPr>
            <a:t>CBAS</a:t>
          </a:r>
          <a:endParaRPr lang="en-US" sz="2300" kern="1200" dirty="0"/>
        </a:p>
        <a:p>
          <a:pPr marL="228600" lvl="1" indent="-228600" algn="l" defTabSz="1022350">
            <a:lnSpc>
              <a:spcPct val="90000"/>
            </a:lnSpc>
            <a:spcBef>
              <a:spcPct val="0"/>
            </a:spcBef>
            <a:spcAft>
              <a:spcPct val="15000"/>
            </a:spcAft>
            <a:buChar char="••"/>
          </a:pPr>
          <a:r>
            <a:rPr lang="en-US" sz="2300" kern="1200" dirty="0" smtClean="0">
              <a:hlinkClick xmlns:r="http://schemas.openxmlformats.org/officeDocument/2006/relationships" r:id="" action="ppaction://hlinksldjump"/>
            </a:rPr>
            <a:t>WRP</a:t>
          </a:r>
          <a:r>
            <a:rPr lang="en-US" sz="2300" kern="1200" dirty="0" smtClean="0"/>
            <a:t>/</a:t>
          </a:r>
          <a:r>
            <a:rPr lang="en-US" sz="2300" kern="1200" dirty="0" smtClean="0">
              <a:hlinkClick xmlns:r="http://schemas.openxmlformats.org/officeDocument/2006/relationships" r:id="" action="ppaction://hlinksldjump"/>
            </a:rPr>
            <a:t>USI</a:t>
          </a:r>
          <a:endParaRPr lang="en-US" sz="2300" kern="1200" dirty="0"/>
        </a:p>
      </dsp:txBody>
      <dsp:txXfrm>
        <a:off x="6018625" y="155049"/>
        <a:ext cx="2174434" cy="1446042"/>
      </dsp:txXfrm>
    </dsp:sp>
    <dsp:sp modelId="{52D776F3-904A-4EB2-91E5-83EBDD02B25E}">
      <dsp:nvSpPr>
        <dsp:cNvPr id="0" name=""/>
        <dsp:cNvSpPr/>
      </dsp:nvSpPr>
      <dsp:spPr>
        <a:xfrm>
          <a:off x="4654344" y="1708823"/>
          <a:ext cx="1449623" cy="183726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Company Inc.</a:t>
          </a:r>
          <a:endParaRPr lang="en-US" sz="1800" kern="1200" dirty="0"/>
        </a:p>
      </dsp:txBody>
      <dsp:txXfrm>
        <a:off x="4866636" y="1977884"/>
        <a:ext cx="1025039" cy="1299144"/>
      </dsp:txXfrm>
    </dsp:sp>
    <dsp:sp modelId="{71BCEF7D-1DA2-4D76-8D92-95399608E4AC}">
      <dsp:nvSpPr>
        <dsp:cNvPr id="0" name=""/>
        <dsp:cNvSpPr/>
      </dsp:nvSpPr>
      <dsp:spPr>
        <a:xfrm>
          <a:off x="6248929" y="1708823"/>
          <a:ext cx="2174434" cy="1837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r>
            <a:rPr lang="en-US" sz="2300" kern="1200" dirty="0" smtClean="0"/>
            <a:t>Process/Product</a:t>
          </a:r>
          <a:endParaRPr lang="en-US" sz="2300" kern="1200" dirty="0"/>
        </a:p>
        <a:p>
          <a:pPr marL="228600" lvl="1" indent="-228600" algn="l" defTabSz="1022350">
            <a:lnSpc>
              <a:spcPct val="90000"/>
            </a:lnSpc>
            <a:spcBef>
              <a:spcPct val="0"/>
            </a:spcBef>
            <a:spcAft>
              <a:spcPct val="15000"/>
            </a:spcAft>
            <a:buChar char="••"/>
          </a:pPr>
          <a:r>
            <a:rPr lang="en-US" sz="2300" kern="1200" dirty="0" smtClean="0"/>
            <a:t>“Waste”</a:t>
          </a:r>
          <a:endParaRPr lang="en-US" sz="2300" kern="1200" dirty="0"/>
        </a:p>
        <a:p>
          <a:pPr marL="228600" lvl="1" indent="-228600" algn="l" defTabSz="1022350">
            <a:lnSpc>
              <a:spcPct val="90000"/>
            </a:lnSpc>
            <a:spcBef>
              <a:spcPct val="0"/>
            </a:spcBef>
            <a:spcAft>
              <a:spcPct val="15000"/>
            </a:spcAft>
            <a:buChar char="••"/>
          </a:pPr>
          <a:r>
            <a:rPr lang="en-US" sz="2300" kern="1200" dirty="0" smtClean="0"/>
            <a:t>Employees</a:t>
          </a:r>
          <a:endParaRPr lang="en-US" sz="2300" kern="1200" dirty="0"/>
        </a:p>
        <a:p>
          <a:pPr marL="228600" lvl="1" indent="-228600" algn="l" defTabSz="1022350">
            <a:lnSpc>
              <a:spcPct val="90000"/>
            </a:lnSpc>
            <a:spcBef>
              <a:spcPct val="0"/>
            </a:spcBef>
            <a:spcAft>
              <a:spcPct val="15000"/>
            </a:spcAft>
            <a:buChar char="••"/>
          </a:pPr>
          <a:endParaRPr lang="en-US" sz="2300" kern="1200" dirty="0"/>
        </a:p>
      </dsp:txBody>
      <dsp:txXfrm>
        <a:off x="6248929" y="1708823"/>
        <a:ext cx="2174434" cy="1837266"/>
      </dsp:txXfrm>
    </dsp:sp>
    <dsp:sp modelId="{396F0FC6-1FCF-470D-98ED-9B50726395A5}">
      <dsp:nvSpPr>
        <dsp:cNvPr id="0" name=""/>
        <dsp:cNvSpPr/>
      </dsp:nvSpPr>
      <dsp:spPr>
        <a:xfrm>
          <a:off x="4229558" y="3576766"/>
          <a:ext cx="1449623" cy="144962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Processer/ Hauler</a:t>
          </a:r>
          <a:endParaRPr lang="en-US" sz="1800" kern="1200" dirty="0"/>
        </a:p>
      </dsp:txBody>
      <dsp:txXfrm>
        <a:off x="4441850" y="3789058"/>
        <a:ext cx="1025039" cy="1025039"/>
      </dsp:txXfrm>
    </dsp:sp>
    <dsp:sp modelId="{99E6A41F-4D48-4A3B-B5C1-950CCEA65F5B}">
      <dsp:nvSpPr>
        <dsp:cNvPr id="0" name=""/>
        <dsp:cNvSpPr/>
      </dsp:nvSpPr>
      <dsp:spPr>
        <a:xfrm>
          <a:off x="5824144" y="3576766"/>
          <a:ext cx="2174434" cy="1449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Markets</a:t>
          </a:r>
          <a:endParaRPr lang="en-US" sz="2300" kern="1200" dirty="0"/>
        </a:p>
        <a:p>
          <a:pPr marL="228600" lvl="1" indent="-228600" algn="l" defTabSz="1022350">
            <a:lnSpc>
              <a:spcPct val="90000"/>
            </a:lnSpc>
            <a:spcBef>
              <a:spcPct val="0"/>
            </a:spcBef>
            <a:spcAft>
              <a:spcPct val="15000"/>
            </a:spcAft>
            <a:buChar char="••"/>
          </a:pPr>
          <a:r>
            <a:rPr lang="en-US" sz="2300" kern="1200" dirty="0" smtClean="0"/>
            <a:t>Equipment</a:t>
          </a:r>
          <a:endParaRPr lang="en-US" sz="2300" kern="1200" dirty="0"/>
        </a:p>
      </dsp:txBody>
      <dsp:txXfrm>
        <a:off x="5824144" y="3576766"/>
        <a:ext cx="2174434" cy="1449623"/>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5D83C5-3556-4182-AE25-2325691A22AE}" type="datetimeFigureOut">
              <a:rPr lang="en-US" smtClean="0"/>
              <a:pPr/>
              <a:t>4/1/2014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C27641-F3F4-4171-A02B-E02B775E0E49}" type="slidenum">
              <a:rPr lang="en-US" smtClean="0"/>
              <a:pPr/>
              <a:t>‹#›</a:t>
            </a:fld>
            <a:endParaRPr lang="en-US"/>
          </a:p>
        </p:txBody>
      </p:sp>
    </p:spTree>
    <p:extLst>
      <p:ext uri="{BB962C8B-B14F-4D97-AF65-F5344CB8AC3E}">
        <p14:creationId xmlns:p14="http://schemas.microsoft.com/office/powerpoint/2010/main" val="344714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i="0" dirty="0" smtClean="0"/>
              <a:t>Our Division Mission </a:t>
            </a:r>
            <a:r>
              <a:rPr lang="en-US" sz="1200" b="0" i="0" kern="1200" dirty="0" smtClean="0">
                <a:solidFill>
                  <a:schemeClr val="tx1"/>
                </a:solidFill>
                <a:latin typeface="+mn-lt"/>
                <a:ea typeface="+mn-ea"/>
                <a:cs typeface="+mn-cs"/>
              </a:rPr>
              <a:t>is to protect and improve North Carolina’s environment and economy through:</a:t>
            </a:r>
          </a:p>
          <a:p>
            <a:pPr fontAlgn="base"/>
            <a:r>
              <a:rPr lang="en-US" sz="1200" b="0" i="0" kern="1200" dirty="0" smtClean="0">
                <a:solidFill>
                  <a:schemeClr val="tx1"/>
                </a:solidFill>
                <a:latin typeface="+mn-lt"/>
                <a:ea typeface="+mn-ea"/>
                <a:cs typeface="+mn-cs"/>
              </a:rPr>
              <a:t>Providing customer-focused assistance,</a:t>
            </a:r>
          </a:p>
          <a:p>
            <a:pPr fontAlgn="base"/>
            <a:r>
              <a:rPr lang="en-US" sz="1200" b="0" i="0" kern="1200" dirty="0" smtClean="0">
                <a:solidFill>
                  <a:schemeClr val="tx1"/>
                </a:solidFill>
                <a:latin typeface="+mn-lt"/>
                <a:ea typeface="+mn-ea"/>
                <a:cs typeface="+mn-cs"/>
              </a:rPr>
              <a:t>Facilitating a greater understanding of environmental permitting and compliance,</a:t>
            </a:r>
          </a:p>
          <a:p>
            <a:pPr fontAlgn="base"/>
            <a:r>
              <a:rPr lang="en-US" sz="1200" b="0" i="0" kern="1200" dirty="0" smtClean="0">
                <a:solidFill>
                  <a:schemeClr val="tx1"/>
                </a:solidFill>
                <a:latin typeface="+mn-lt"/>
                <a:ea typeface="+mn-ea"/>
                <a:cs typeface="+mn-cs"/>
              </a:rPr>
              <a:t>Encouraging wider adoption of sustainable practices,</a:t>
            </a:r>
          </a:p>
          <a:p>
            <a:pPr fontAlgn="base"/>
            <a:r>
              <a:rPr lang="en-US" sz="1200" b="0" i="0" kern="1200" dirty="0" smtClean="0">
                <a:solidFill>
                  <a:schemeClr val="tx1"/>
                </a:solidFill>
                <a:latin typeface="+mn-lt"/>
                <a:ea typeface="+mn-ea"/>
                <a:cs typeface="+mn-cs"/>
              </a:rPr>
              <a:t>Promoting increased recycling and reduced waste disposal and,</a:t>
            </a:r>
          </a:p>
          <a:p>
            <a:pPr fontAlgn="base"/>
            <a:r>
              <a:rPr lang="en-US" sz="1200" b="0" i="0" kern="1200" dirty="0" smtClean="0">
                <a:solidFill>
                  <a:schemeClr val="tx1"/>
                </a:solidFill>
                <a:latin typeface="+mn-lt"/>
                <a:ea typeface="+mn-ea"/>
                <a:cs typeface="+mn-cs"/>
              </a:rPr>
              <a:t>Reducing impacts from resource consumption.</a:t>
            </a:r>
          </a:p>
          <a:p>
            <a:pPr fontAlgn="base"/>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The</a:t>
            </a:r>
            <a:r>
              <a:rPr lang="en-US" sz="1200" b="0" i="0" kern="1200" baseline="0" dirty="0" smtClean="0">
                <a:solidFill>
                  <a:schemeClr val="tx1"/>
                </a:solidFill>
                <a:latin typeface="+mn-lt"/>
                <a:ea typeface="+mn-ea"/>
                <a:cs typeface="+mn-cs"/>
              </a:rPr>
              <a:t> division is comprised of three sections: CBAS, WRP, and EAC.</a:t>
            </a:r>
            <a:endParaRPr lang="en-US" sz="1200" b="0" i="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fld id="{E9C27641-F3F4-4171-A02B-E02B775E0E4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endParaRPr lang="en-US" dirty="0">
              <a:latin typeface="Trebuchet MS" pitchFamily="34" charset="0"/>
            </a:endParaRPr>
          </a:p>
        </p:txBody>
      </p:sp>
      <p:sp>
        <p:nvSpPr>
          <p:cNvPr id="4" name="Slide Number Placeholder 3"/>
          <p:cNvSpPr>
            <a:spLocks noGrp="1"/>
          </p:cNvSpPr>
          <p:nvPr>
            <p:ph type="sldNum" sz="quarter" idx="10"/>
          </p:nvPr>
        </p:nvSpPr>
        <p:spPr/>
        <p:txBody>
          <a:bodyPr/>
          <a:lstStyle/>
          <a:p>
            <a:fld id="{E491C192-CC38-457F-B304-9EBE9B673DF3}"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endParaRPr lang="en-US" dirty="0">
              <a:latin typeface="Trebuchet MS" pitchFamily="34" charset="0"/>
            </a:endParaRPr>
          </a:p>
        </p:txBody>
      </p:sp>
      <p:sp>
        <p:nvSpPr>
          <p:cNvPr id="4" name="Slide Number Placeholder 3"/>
          <p:cNvSpPr>
            <a:spLocks noGrp="1"/>
          </p:cNvSpPr>
          <p:nvPr>
            <p:ph type="sldNum" sz="quarter" idx="10"/>
          </p:nvPr>
        </p:nvSpPr>
        <p:spPr/>
        <p:txBody>
          <a:bodyPr/>
          <a:lstStyle/>
          <a:p>
            <a:fld id="{E491C192-CC38-457F-B304-9EBE9B673DF3}"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endParaRPr lang="en-US" dirty="0">
              <a:latin typeface="Trebuchet MS" pitchFamily="34" charset="0"/>
            </a:endParaRPr>
          </a:p>
        </p:txBody>
      </p:sp>
      <p:sp>
        <p:nvSpPr>
          <p:cNvPr id="4" name="Slide Number Placeholder 3"/>
          <p:cNvSpPr>
            <a:spLocks noGrp="1"/>
          </p:cNvSpPr>
          <p:nvPr>
            <p:ph type="sldNum" sz="quarter" idx="10"/>
          </p:nvPr>
        </p:nvSpPr>
        <p:spPr/>
        <p:txBody>
          <a:bodyPr/>
          <a:lstStyle/>
          <a:p>
            <a:fld id="{E491C192-CC38-457F-B304-9EBE9B673DF3}"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endParaRPr lang="en-US" dirty="0">
              <a:latin typeface="Trebuchet MS" pitchFamily="34" charset="0"/>
            </a:endParaRPr>
          </a:p>
        </p:txBody>
      </p:sp>
      <p:sp>
        <p:nvSpPr>
          <p:cNvPr id="4" name="Slide Number Placeholder 3"/>
          <p:cNvSpPr>
            <a:spLocks noGrp="1"/>
          </p:cNvSpPr>
          <p:nvPr>
            <p:ph type="sldNum" sz="quarter" idx="10"/>
          </p:nvPr>
        </p:nvSpPr>
        <p:spPr/>
        <p:txBody>
          <a:bodyPr/>
          <a:lstStyle/>
          <a:p>
            <a:fld id="{E491C192-CC38-457F-B304-9EBE9B673DF3}"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endParaRPr lang="en-US" dirty="0">
              <a:latin typeface="Trebuchet MS" pitchFamily="34" charset="0"/>
            </a:endParaRPr>
          </a:p>
        </p:txBody>
      </p:sp>
      <p:sp>
        <p:nvSpPr>
          <p:cNvPr id="4" name="Slide Number Placeholder 3"/>
          <p:cNvSpPr>
            <a:spLocks noGrp="1"/>
          </p:cNvSpPr>
          <p:nvPr>
            <p:ph type="sldNum" sz="quarter" idx="10"/>
          </p:nvPr>
        </p:nvSpPr>
        <p:spPr/>
        <p:txBody>
          <a:bodyPr/>
          <a:lstStyle/>
          <a:p>
            <a:fld id="{E491C192-CC38-457F-B304-9EBE9B673DF3}"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endParaRPr lang="en-US" dirty="0">
              <a:latin typeface="Trebuchet MS" pitchFamily="34" charset="0"/>
            </a:endParaRPr>
          </a:p>
        </p:txBody>
      </p:sp>
      <p:sp>
        <p:nvSpPr>
          <p:cNvPr id="4" name="Slide Number Placeholder 3"/>
          <p:cNvSpPr>
            <a:spLocks noGrp="1"/>
          </p:cNvSpPr>
          <p:nvPr>
            <p:ph type="sldNum" sz="quarter" idx="10"/>
          </p:nvPr>
        </p:nvSpPr>
        <p:spPr/>
        <p:txBody>
          <a:bodyPr/>
          <a:lstStyle/>
          <a:p>
            <a:fld id="{E491C192-CC38-457F-B304-9EBE9B673DF3}"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dirty="0">
                <a:latin typeface="Trebuchet MS" pitchFamily="34" charset="0"/>
              </a:rPr>
              <a:t>Permit scoping meetings typically comprised of collection of local, state and federal resource staff as well as clients and consultants; purpose is to bring all permitting representatives to table to discuss possible permits and any foreseeable obstacles</a:t>
            </a:r>
          </a:p>
        </p:txBody>
      </p:sp>
      <p:sp>
        <p:nvSpPr>
          <p:cNvPr id="4" name="Slide Number Placeholder 3"/>
          <p:cNvSpPr>
            <a:spLocks noGrp="1"/>
          </p:cNvSpPr>
          <p:nvPr>
            <p:ph type="sldNum" sz="quarter" idx="10"/>
          </p:nvPr>
        </p:nvSpPr>
        <p:spPr/>
        <p:txBody>
          <a:bodyPr/>
          <a:lstStyle/>
          <a:p>
            <a:fld id="{E491C192-CC38-457F-B304-9EBE9B673DF3}"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US" dirty="0" smtClean="0">
                <a:solidFill>
                  <a:prstClr val="black">
                    <a:lumMod val="85000"/>
                    <a:lumOff val="15000"/>
                  </a:prstClr>
                </a:solidFill>
              </a:rPr>
              <a:t>Picture caption:</a:t>
            </a:r>
          </a:p>
          <a:p>
            <a:pPr defTabSz="914350">
              <a:defRPr/>
            </a:pPr>
            <a:r>
              <a:rPr lang="en-US" dirty="0" smtClean="0">
                <a:solidFill>
                  <a:prstClr val="black">
                    <a:lumMod val="85000"/>
                    <a:lumOff val="15000"/>
                  </a:prstClr>
                </a:solidFill>
              </a:rPr>
              <a:t>Used tires collected by North Carolina's counties are used in civil engineering, industrial, athletic field, paving and landscaping applications as well as fuel for kilns, mills and power plants</a:t>
            </a:r>
            <a:endParaRPr lang="en-US" dirty="0" smtClean="0">
              <a:latin typeface="+mn-lt"/>
            </a:endParaRPr>
          </a:p>
          <a:p>
            <a:pPr defTabSz="914350">
              <a:defRPr/>
            </a:pPr>
            <a:r>
              <a:rPr lang="en-US" dirty="0" smtClean="0">
                <a:solidFill>
                  <a:schemeClr val="bg1">
                    <a:lumMod val="85000"/>
                    <a:lumOff val="15000"/>
                  </a:schemeClr>
                </a:solidFill>
              </a:rPr>
              <a:t>Curbside and multifamily recycling collection provides citizens with services that help prevent the disposal of materials important to North Carolina’s economy.</a:t>
            </a:r>
          </a:p>
          <a:p>
            <a:pPr algn="l"/>
            <a:endParaRPr lang="en-US" dirty="0">
              <a:latin typeface="Trebuchet MS" pitchFamily="34" charset="0"/>
            </a:endParaRPr>
          </a:p>
        </p:txBody>
      </p:sp>
      <p:sp>
        <p:nvSpPr>
          <p:cNvPr id="4" name="Slide Number Placeholder 3"/>
          <p:cNvSpPr>
            <a:spLocks noGrp="1"/>
          </p:cNvSpPr>
          <p:nvPr>
            <p:ph type="sldNum" sz="quarter" idx="10"/>
          </p:nvPr>
        </p:nvSpPr>
        <p:spPr/>
        <p:txBody>
          <a:bodyPr/>
          <a:lstStyle/>
          <a:p>
            <a:fld id="{E491C192-CC38-457F-B304-9EBE9B673DF3}"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defTabSz="914300">
              <a:defRPr/>
            </a:pPr>
            <a:r>
              <a:rPr lang="en-US" dirty="0">
                <a:solidFill>
                  <a:schemeClr val="bg1">
                    <a:lumMod val="85000"/>
                    <a:lumOff val="15000"/>
                  </a:schemeClr>
                </a:solidFill>
                <a:latin typeface="Trebuchet MS" pitchFamily="34" charset="0"/>
              </a:rPr>
              <a:t>End-of-life electronics processing is becoming more automated as the recycling infrastructure is developed.</a:t>
            </a:r>
          </a:p>
          <a:p>
            <a:pPr algn="ctr"/>
            <a:endParaRPr lang="en-US" dirty="0">
              <a:latin typeface="Trebuchet MS" pitchFamily="34" charset="0"/>
            </a:endParaRPr>
          </a:p>
        </p:txBody>
      </p:sp>
      <p:sp>
        <p:nvSpPr>
          <p:cNvPr id="4" name="Slide Number Placeholder 3"/>
          <p:cNvSpPr>
            <a:spLocks noGrp="1"/>
          </p:cNvSpPr>
          <p:nvPr>
            <p:ph type="sldNum" sz="quarter" idx="10"/>
          </p:nvPr>
        </p:nvSpPr>
        <p:spPr/>
        <p:txBody>
          <a:bodyPr/>
          <a:lstStyle/>
          <a:p>
            <a:fld id="{E491C192-CC38-457F-B304-9EBE9B673DF3}"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endParaRPr lang="en-US" dirty="0">
              <a:latin typeface="Trebuchet MS" pitchFamily="34" charset="0"/>
            </a:endParaRPr>
          </a:p>
        </p:txBody>
      </p:sp>
      <p:sp>
        <p:nvSpPr>
          <p:cNvPr id="4" name="Slide Number Placeholder 3"/>
          <p:cNvSpPr>
            <a:spLocks noGrp="1"/>
          </p:cNvSpPr>
          <p:nvPr>
            <p:ph type="sldNum" sz="quarter" idx="10"/>
          </p:nvPr>
        </p:nvSpPr>
        <p:spPr/>
        <p:txBody>
          <a:bodyPr/>
          <a:lstStyle/>
          <a:p>
            <a:fld id="{E491C192-CC38-457F-B304-9EBE9B673DF3}"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US" dirty="0" smtClean="0">
                <a:solidFill>
                  <a:schemeClr val="bg1">
                    <a:lumMod val="85000"/>
                    <a:lumOff val="15000"/>
                  </a:schemeClr>
                </a:solidFill>
              </a:rPr>
              <a:t>The Environmental Assistance Center is available for on-site assistance that addresses air emissions, water pollutants and solid and hazardous wastes.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491C192-CC38-457F-B304-9EBE9B673DF3}"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dirty="0" smtClean="0">
                <a:latin typeface="Trebuchet MS" pitchFamily="34" charset="0"/>
              </a:rPr>
              <a:t>Within DEACS</a:t>
            </a:r>
            <a:r>
              <a:rPr lang="en-US" baseline="0" dirty="0" smtClean="0">
                <a:latin typeface="Trebuchet MS" pitchFamily="34" charset="0"/>
              </a:rPr>
              <a:t> there are two programs that provide state-level recognition for environmental performance. Membership in these two programs allows access to training, networking events and a point of contact for our divisional resources.</a:t>
            </a:r>
            <a:endParaRPr lang="en-US" dirty="0">
              <a:latin typeface="Trebuchet MS" pitchFamily="34" charset="0"/>
            </a:endParaRPr>
          </a:p>
        </p:txBody>
      </p:sp>
      <p:sp>
        <p:nvSpPr>
          <p:cNvPr id="4" name="Slide Number Placeholder 3"/>
          <p:cNvSpPr>
            <a:spLocks noGrp="1"/>
          </p:cNvSpPr>
          <p:nvPr>
            <p:ph type="sldNum" sz="quarter" idx="10"/>
          </p:nvPr>
        </p:nvSpPr>
        <p:spPr/>
        <p:txBody>
          <a:bodyPr/>
          <a:lstStyle/>
          <a:p>
            <a:fld id="{E491C192-CC38-457F-B304-9EBE9B673DF3}"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91C192-CC38-457F-B304-9EBE9B673DF3}"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Whether</a:t>
            </a:r>
            <a:r>
              <a:rPr lang="en-US" baseline="0" dirty="0" smtClean="0"/>
              <a:t> your organization is new to the state or established, there are services and staff members within DEACS and DENR that can provide varying levels of assistance to help you on your path to ZWTL. </a:t>
            </a:r>
            <a:endParaRPr lang="en-US" dirty="0"/>
          </a:p>
        </p:txBody>
      </p:sp>
      <p:sp>
        <p:nvSpPr>
          <p:cNvPr id="4" name="Slide Number Placeholder 3"/>
          <p:cNvSpPr>
            <a:spLocks noGrp="1"/>
          </p:cNvSpPr>
          <p:nvPr>
            <p:ph type="sldNum" sz="quarter" idx="10"/>
          </p:nvPr>
        </p:nvSpPr>
        <p:spPr/>
        <p:txBody>
          <a:bodyPr/>
          <a:lstStyle/>
          <a:p>
            <a:fld id="{E9C27641-F3F4-4171-A02B-E02B775E0E49}"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dirty="0" smtClean="0">
                <a:latin typeface="Trebuchet MS" pitchFamily="34" charset="0"/>
              </a:rPr>
              <a:t>END</a:t>
            </a:r>
            <a:endParaRPr lang="en-US" dirty="0">
              <a:latin typeface="Trebuchet MS" pitchFamily="34" charset="0"/>
            </a:endParaRPr>
          </a:p>
        </p:txBody>
      </p:sp>
      <p:sp>
        <p:nvSpPr>
          <p:cNvPr id="4" name="Slide Number Placeholder 3"/>
          <p:cNvSpPr>
            <a:spLocks noGrp="1"/>
          </p:cNvSpPr>
          <p:nvPr>
            <p:ph type="sldNum" sz="quarter" idx="10"/>
          </p:nvPr>
        </p:nvSpPr>
        <p:spPr/>
        <p:txBody>
          <a:bodyPr/>
          <a:lstStyle/>
          <a:p>
            <a:fld id="{E491C192-CC38-457F-B304-9EBE9B673DF3}"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242727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64561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41629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25882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97977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9" r:id="rId20"/>
    <p:sldLayoutId id="2147483670" r:id="rId21"/>
    <p:sldLayoutId id="2147483671" r:id="rId22"/>
    <p:sldLayoutId id="2147483672" r:id="rId23"/>
    <p:sldLayoutId id="2147483673" r:id="rId24"/>
    <p:sldLayoutId id="2147483674" r:id="rId25"/>
    <p:sldLayoutId id="2147483675" r:id="rId2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ncesi.org/web/deao/ea/zerowaste" TargetMode="External"/><Relationship Id="rId3" Type="http://schemas.openxmlformats.org/officeDocument/2006/relationships/hyperlink" Target="mailto:terry.albrecht@ncdenr.gov" TargetMode="External"/><Relationship Id="rId7" Type="http://schemas.openxmlformats.org/officeDocument/2006/relationships/hyperlink" Target="mailto:scott.fister@ncdenr.gov"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mailto:jamie.ragan@ncdenr.gov" TargetMode="External"/><Relationship Id="rId5" Type="http://schemas.openxmlformats.org/officeDocument/2006/relationships/hyperlink" Target="mailto:Ted.bush@ncdenr.gov" TargetMode="External"/><Relationship Id="rId4" Type="http://schemas.openxmlformats.org/officeDocument/2006/relationships/hyperlink" Target="mailto:scott.mouw@ncdenr.gov"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p2pays.org/dmrm" TargetMode="Externa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15.jpeg"/><Relationship Id="rId5" Type="http://schemas.openxmlformats.org/officeDocument/2006/relationships/hyperlink" Target="http://www.ncbiomasstrader.org/" TargetMode="External"/><Relationship Id="rId4" Type="http://schemas.openxmlformats.org/officeDocument/2006/relationships/hyperlink" Target="http://www.ncwastetrader.org/"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portal.ncdenr.org/web/wm/sw/taxcert" TargetMode="Externa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3.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slide" Target="slide4.xml"/><Relationship Id="rId4" Type="http://schemas.openxmlformats.org/officeDocument/2006/relationships/diagramLayout" Target="../diagrams/layout1.xml"/><Relationship Id="rId9"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3" descr="tree-white.jpg"/>
          <p:cNvPicPr>
            <a:picLocks noChangeAspect="1"/>
          </p:cNvPicPr>
          <p:nvPr/>
        </p:nvPicPr>
        <p:blipFill>
          <a:blip r:embed="rId3" cstate="print"/>
          <a:srcRect l="34583" t="7048" r="17291" b="21143"/>
          <a:stretch>
            <a:fillRect/>
          </a:stretch>
        </p:blipFill>
        <p:spPr bwMode="auto">
          <a:xfrm>
            <a:off x="0" y="0"/>
            <a:ext cx="3736975" cy="6858000"/>
          </a:xfrm>
          <a:prstGeom prst="rect">
            <a:avLst/>
          </a:prstGeom>
          <a:noFill/>
          <a:ln w="9525">
            <a:noFill/>
            <a:miter lim="800000"/>
            <a:headEnd/>
            <a:tailEnd/>
          </a:ln>
        </p:spPr>
      </p:pic>
      <p:pic>
        <p:nvPicPr>
          <p:cNvPr id="11269" name="Picture 4" descr="footer.jpg"/>
          <p:cNvPicPr>
            <a:picLocks noChangeAspect="1"/>
          </p:cNvPicPr>
          <p:nvPr/>
        </p:nvPicPr>
        <p:blipFill>
          <a:blip r:embed="rId4" cstate="print"/>
          <a:stretch>
            <a:fillRect/>
          </a:stretch>
        </p:blipFill>
        <p:spPr bwMode="auto">
          <a:xfrm>
            <a:off x="3809999" y="5334000"/>
            <a:ext cx="4891439" cy="1447800"/>
          </a:xfrm>
          <a:prstGeom prst="rect">
            <a:avLst/>
          </a:prstGeom>
          <a:noFill/>
          <a:ln w="9525">
            <a:noFill/>
            <a:miter lim="800000"/>
            <a:headEnd/>
            <a:tailEnd/>
          </a:ln>
        </p:spPr>
      </p:pic>
      <p:pic>
        <p:nvPicPr>
          <p:cNvPr id="2050" name="Picture 2" descr="S:\ESI\Logos\ncdenr with shadow.jpg"/>
          <p:cNvPicPr>
            <a:picLocks noChangeAspect="1" noChangeArrowheads="1"/>
          </p:cNvPicPr>
          <p:nvPr/>
        </p:nvPicPr>
        <p:blipFill>
          <a:blip r:embed="rId5" cstate="print"/>
          <a:srcRect/>
          <a:stretch>
            <a:fillRect/>
          </a:stretch>
        </p:blipFill>
        <p:spPr bwMode="auto">
          <a:xfrm>
            <a:off x="4114800" y="1295400"/>
            <a:ext cx="4609415" cy="3042780"/>
          </a:xfrm>
          <a:prstGeom prst="rect">
            <a:avLst/>
          </a:prstGeom>
          <a:noFill/>
        </p:spPr>
      </p:pic>
    </p:spTree>
    <p:extLst>
      <p:ext uri="{BB962C8B-B14F-4D97-AF65-F5344CB8AC3E}">
        <p14:creationId xmlns:p14="http://schemas.microsoft.com/office/powerpoint/2010/main" val="2625267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solidFill>
                  <a:srgbClr val="17375E"/>
                </a:solidFill>
              </a:rPr>
              <a:t>DEACS Contacts</a:t>
            </a:r>
          </a:p>
        </p:txBody>
      </p:sp>
      <p:sp>
        <p:nvSpPr>
          <p:cNvPr id="14339" name="Content Placeholder 2"/>
          <p:cNvSpPr>
            <a:spLocks noGrp="1"/>
          </p:cNvSpPr>
          <p:nvPr>
            <p:ph sz="half" idx="1"/>
          </p:nvPr>
        </p:nvSpPr>
        <p:spPr>
          <a:xfrm>
            <a:off x="152400" y="1600201"/>
            <a:ext cx="4343400" cy="3733800"/>
          </a:xfrm>
        </p:spPr>
        <p:txBody>
          <a:bodyPr>
            <a:normAutofit lnSpcReduction="10000"/>
          </a:bodyPr>
          <a:lstStyle/>
          <a:p>
            <a:r>
              <a:rPr lang="en-US" sz="2400" dirty="0" smtClean="0"/>
              <a:t>Waste Reduction Partners</a:t>
            </a:r>
          </a:p>
          <a:p>
            <a:pPr lvl="1"/>
            <a:r>
              <a:rPr lang="en-US" sz="2000" dirty="0" smtClean="0"/>
              <a:t>Terry Albrecht: </a:t>
            </a:r>
            <a:r>
              <a:rPr lang="en-US" sz="2000" dirty="0" smtClean="0">
                <a:hlinkClick r:id="rId3"/>
              </a:rPr>
              <a:t>terry.albrecht@ncdenr.gov</a:t>
            </a:r>
            <a:r>
              <a:rPr lang="en-US" sz="2000" dirty="0" smtClean="0"/>
              <a:t> 828 251-7475</a:t>
            </a:r>
          </a:p>
          <a:p>
            <a:r>
              <a:rPr lang="en-US" sz="2400" dirty="0" smtClean="0"/>
              <a:t>Community and Business Assistance Section</a:t>
            </a:r>
          </a:p>
          <a:p>
            <a:pPr lvl="1"/>
            <a:r>
              <a:rPr lang="en-US" sz="2000" dirty="0" smtClean="0"/>
              <a:t>Scott Mouw: </a:t>
            </a:r>
            <a:r>
              <a:rPr lang="en-US" sz="2000" dirty="0" smtClean="0">
                <a:hlinkClick r:id="rId4"/>
              </a:rPr>
              <a:t>scott.mouw@ncdenr.gov</a:t>
            </a:r>
            <a:r>
              <a:rPr lang="en-US" sz="2000" dirty="0" smtClean="0"/>
              <a:t>   919 707-8114</a:t>
            </a:r>
          </a:p>
          <a:p>
            <a:pPr lvl="1"/>
            <a:endParaRPr lang="en-US" sz="2000" dirty="0" smtClean="0"/>
          </a:p>
        </p:txBody>
      </p:sp>
      <p:sp>
        <p:nvSpPr>
          <p:cNvPr id="9" name="Content Placeholder 8"/>
          <p:cNvSpPr>
            <a:spLocks noGrp="1"/>
          </p:cNvSpPr>
          <p:nvPr>
            <p:ph sz="half" idx="2"/>
          </p:nvPr>
        </p:nvSpPr>
        <p:spPr>
          <a:xfrm>
            <a:off x="4343400" y="1600200"/>
            <a:ext cx="4267200" cy="4953000"/>
          </a:xfrm>
        </p:spPr>
        <p:txBody>
          <a:bodyPr>
            <a:normAutofit lnSpcReduction="10000"/>
          </a:bodyPr>
          <a:lstStyle/>
          <a:p>
            <a:r>
              <a:rPr lang="en-US" sz="2400" dirty="0" smtClean="0"/>
              <a:t>Environmental Assistance Center</a:t>
            </a:r>
          </a:p>
          <a:p>
            <a:pPr lvl="1"/>
            <a:r>
              <a:rPr lang="en-US" sz="2000" dirty="0" smtClean="0"/>
              <a:t>Division Director: Ted Bush</a:t>
            </a:r>
          </a:p>
          <a:p>
            <a:pPr lvl="1">
              <a:buNone/>
            </a:pPr>
            <a:r>
              <a:rPr lang="en-US" sz="2000" dirty="0" smtClean="0"/>
              <a:t>	</a:t>
            </a:r>
            <a:r>
              <a:rPr lang="en-US" sz="2000" dirty="0" smtClean="0">
                <a:hlinkClick r:id="rId5"/>
              </a:rPr>
              <a:t>Ted.bush@ncdenr.gov</a:t>
            </a:r>
            <a:endParaRPr lang="en-US" sz="2000" dirty="0" smtClean="0"/>
          </a:p>
          <a:p>
            <a:pPr lvl="1">
              <a:buNone/>
            </a:pPr>
            <a:r>
              <a:rPr lang="en-US" sz="2000" dirty="0" smtClean="0"/>
              <a:t>	919 707-8206</a:t>
            </a:r>
          </a:p>
          <a:p>
            <a:r>
              <a:rPr lang="en-US" sz="2400" dirty="0" smtClean="0"/>
              <a:t>DEACS Outreach Coordinator</a:t>
            </a:r>
          </a:p>
          <a:p>
            <a:pPr lvl="1"/>
            <a:r>
              <a:rPr lang="en-US" sz="2000" dirty="0" smtClean="0"/>
              <a:t>Jamie Ragan: </a:t>
            </a:r>
            <a:r>
              <a:rPr lang="en-US" sz="2000" dirty="0" smtClean="0">
                <a:hlinkClick r:id="rId6"/>
              </a:rPr>
              <a:t>jamie.ragan@ncdenr.gov</a:t>
            </a:r>
            <a:r>
              <a:rPr lang="en-US" sz="2000" dirty="0" smtClean="0"/>
              <a:t>      </a:t>
            </a:r>
          </a:p>
          <a:p>
            <a:pPr lvl="1">
              <a:buNone/>
            </a:pPr>
            <a:r>
              <a:rPr lang="en-US" sz="2000" dirty="0" smtClean="0"/>
              <a:t>	919 707-8141</a:t>
            </a:r>
          </a:p>
          <a:p>
            <a:r>
              <a:rPr lang="en-US" dirty="0" smtClean="0"/>
              <a:t>ESI</a:t>
            </a:r>
          </a:p>
          <a:p>
            <a:pPr lvl="1"/>
            <a:r>
              <a:rPr lang="en-US" sz="2000" dirty="0" smtClean="0"/>
              <a:t>Scott Fister</a:t>
            </a:r>
          </a:p>
          <a:p>
            <a:pPr lvl="1">
              <a:buNone/>
            </a:pPr>
            <a:r>
              <a:rPr lang="en-US" sz="2000" dirty="0" smtClean="0"/>
              <a:t>	</a:t>
            </a:r>
            <a:r>
              <a:rPr lang="en-US" sz="2000" dirty="0" smtClean="0">
                <a:hlinkClick r:id="rId7"/>
              </a:rPr>
              <a:t>scott.fister@ncdenr.gov</a:t>
            </a:r>
            <a:endParaRPr lang="en-US" sz="2000" dirty="0" smtClean="0"/>
          </a:p>
          <a:p>
            <a:pPr lvl="1">
              <a:buNone/>
            </a:pPr>
            <a:r>
              <a:rPr lang="en-US" sz="2000" dirty="0" smtClean="0"/>
              <a:t>	919 707-8131</a:t>
            </a:r>
          </a:p>
          <a:p>
            <a:pPr lvl="1"/>
            <a:endParaRPr lang="en-US" sz="2000" dirty="0" smtClean="0"/>
          </a:p>
          <a:p>
            <a:pPr>
              <a:buNone/>
            </a:pPr>
            <a:endParaRPr lang="en-US" sz="2400" dirty="0" smtClean="0"/>
          </a:p>
          <a:p>
            <a:pPr lvl="1"/>
            <a:endParaRPr lang="en-US" sz="2000" dirty="0" smtClean="0"/>
          </a:p>
          <a:p>
            <a:endParaRPr lang="en-US" dirty="0"/>
          </a:p>
        </p:txBody>
      </p:sp>
      <p:sp>
        <p:nvSpPr>
          <p:cNvPr id="5" name="TextBox 4"/>
          <p:cNvSpPr txBox="1"/>
          <p:nvPr/>
        </p:nvSpPr>
        <p:spPr>
          <a:xfrm>
            <a:off x="0" y="4876800"/>
            <a:ext cx="5029200" cy="1569660"/>
          </a:xfrm>
          <a:prstGeom prst="rect">
            <a:avLst/>
          </a:prstGeom>
          <a:noFill/>
        </p:spPr>
        <p:txBody>
          <a:bodyPr wrap="square" rtlCol="0">
            <a:spAutoFit/>
          </a:bodyPr>
          <a:lstStyle/>
          <a:p>
            <a:r>
              <a:rPr lang="en-US" sz="3200" dirty="0" smtClean="0"/>
              <a:t>Zero Waste Website:</a:t>
            </a:r>
          </a:p>
          <a:p>
            <a:pPr>
              <a:buNone/>
            </a:pPr>
            <a:r>
              <a:rPr lang="en-US" sz="3200" dirty="0" smtClean="0">
                <a:hlinkClick r:id="rId8"/>
              </a:rPr>
              <a:t>ncesi.org/web/</a:t>
            </a:r>
            <a:r>
              <a:rPr lang="en-US" sz="3200" dirty="0" err="1" smtClean="0">
                <a:hlinkClick r:id="rId8"/>
              </a:rPr>
              <a:t>deao</a:t>
            </a:r>
            <a:r>
              <a:rPr lang="en-US" sz="3200" dirty="0" smtClean="0">
                <a:hlinkClick r:id="rId8"/>
              </a:rPr>
              <a:t>/ea/</a:t>
            </a:r>
            <a:r>
              <a:rPr lang="en-US" sz="3200" dirty="0" err="1" smtClean="0">
                <a:hlinkClick r:id="rId8"/>
              </a:rPr>
              <a:t>zerowaste</a:t>
            </a:r>
            <a:endParaRPr lang="en-US" sz="3200" dirty="0" smtClean="0"/>
          </a:p>
        </p:txBody>
      </p:sp>
    </p:spTree>
    <p:extLst>
      <p:ext uri="{BB962C8B-B14F-4D97-AF65-F5344CB8AC3E}">
        <p14:creationId xmlns:p14="http://schemas.microsoft.com/office/powerpoint/2010/main" val="802869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p:txBody>
          <a:bodyPr/>
          <a:lstStyle/>
          <a:p>
            <a:r>
              <a:rPr lang="en-US" dirty="0" smtClean="0"/>
              <a:t>Recycling Markets</a:t>
            </a:r>
          </a:p>
        </p:txBody>
      </p:sp>
      <p:sp>
        <p:nvSpPr>
          <p:cNvPr id="14339" name="Content Placeholder 2"/>
          <p:cNvSpPr>
            <a:spLocks noGrp="1"/>
          </p:cNvSpPr>
          <p:nvPr>
            <p:ph idx="1"/>
          </p:nvPr>
        </p:nvSpPr>
        <p:spPr>
          <a:xfrm>
            <a:off x="457200" y="1600200"/>
            <a:ext cx="8229600" cy="4953000"/>
          </a:xfrm>
        </p:spPr>
        <p:txBody>
          <a:bodyPr/>
          <a:lstStyle/>
          <a:p>
            <a:r>
              <a:rPr lang="en-US" sz="2400" b="1" dirty="0" smtClean="0"/>
              <a:t>Recycling Markets Directory</a:t>
            </a:r>
            <a:r>
              <a:rPr lang="en-US" sz="2400" dirty="0" smtClean="0"/>
              <a:t>: continuously updated, fully searchable on-line directory that lists more than 600 companies that collect, transport, broker, process or remanufacture recovered materials in NC     </a:t>
            </a:r>
            <a:r>
              <a:rPr lang="en-US" sz="2000" dirty="0">
                <a:hlinkClick r:id="rId3"/>
              </a:rPr>
              <a:t>www.p2pays.org/dmrm</a:t>
            </a:r>
            <a:r>
              <a:rPr lang="en-US" sz="2400" dirty="0"/>
              <a:t> </a:t>
            </a:r>
            <a:r>
              <a:rPr lang="en-US" sz="2400" dirty="0" smtClean="0"/>
              <a:t> </a:t>
            </a:r>
          </a:p>
          <a:p>
            <a:r>
              <a:rPr lang="en-US" sz="2400" b="1" dirty="0" smtClean="0"/>
              <a:t>Waste Trader</a:t>
            </a:r>
            <a:r>
              <a:rPr lang="en-US" sz="2400" dirty="0" smtClean="0"/>
              <a:t>:  marketplace for discarded </a:t>
            </a:r>
          </a:p>
          <a:p>
            <a:pPr>
              <a:buNone/>
            </a:pPr>
            <a:r>
              <a:rPr lang="en-US" sz="2400" dirty="0" smtClean="0"/>
              <a:t>     or surplus materials and products</a:t>
            </a:r>
          </a:p>
          <a:p>
            <a:pPr marL="400050" lvl="1" indent="0">
              <a:buNone/>
            </a:pPr>
            <a:r>
              <a:rPr lang="en-US" sz="2000" dirty="0" smtClean="0">
                <a:hlinkClick r:id="rId4"/>
              </a:rPr>
              <a:t>www.ncwastetrader.org</a:t>
            </a:r>
            <a:r>
              <a:rPr lang="en-US" sz="2000" dirty="0" smtClean="0"/>
              <a:t> </a:t>
            </a:r>
          </a:p>
          <a:p>
            <a:r>
              <a:rPr lang="en-US" sz="2400" b="1" dirty="0" smtClean="0"/>
              <a:t>Biomass Trader</a:t>
            </a:r>
            <a:r>
              <a:rPr lang="en-US" sz="2400" dirty="0" smtClean="0"/>
              <a:t>:  convenient, free online </a:t>
            </a:r>
          </a:p>
          <a:p>
            <a:pPr>
              <a:buNone/>
            </a:pPr>
            <a:r>
              <a:rPr lang="en-US" sz="2400" dirty="0" smtClean="0"/>
              <a:t>      waste exchange for surplus and waste biomass</a:t>
            </a:r>
          </a:p>
          <a:p>
            <a:pPr>
              <a:buNone/>
            </a:pPr>
            <a:r>
              <a:rPr lang="en-US" sz="2400" dirty="0" smtClean="0"/>
              <a:t>	</a:t>
            </a:r>
            <a:r>
              <a:rPr lang="en-US" sz="2000" dirty="0" smtClean="0">
                <a:hlinkClick r:id="rId5"/>
              </a:rPr>
              <a:t>www.ncbiomasstrader.org</a:t>
            </a:r>
            <a:r>
              <a:rPr lang="en-US" sz="2000" dirty="0" smtClean="0"/>
              <a:t> </a:t>
            </a:r>
          </a:p>
          <a:p>
            <a:endParaRPr lang="en-US" sz="2400" dirty="0" smtClean="0"/>
          </a:p>
        </p:txBody>
      </p:sp>
      <p:sp>
        <p:nvSpPr>
          <p:cNvPr id="7" name="Rectangle 6"/>
          <p:cNvSpPr/>
          <p:nvPr/>
        </p:nvSpPr>
        <p:spPr>
          <a:xfrm>
            <a:off x="381000" y="6254353"/>
            <a:ext cx="8001000" cy="307777"/>
          </a:xfrm>
          <a:prstGeom prst="rect">
            <a:avLst/>
          </a:prstGeom>
        </p:spPr>
        <p:txBody>
          <a:bodyPr wrap="square">
            <a:spAutoFit/>
          </a:bodyPr>
          <a:lstStyle/>
          <a:p>
            <a:pPr algn="ctr"/>
            <a:endParaRPr lang="en-US" sz="1400" b="1" dirty="0" smtClean="0">
              <a:latin typeface="Trebuchet MS" pitchFamily="34" charset="0"/>
            </a:endParaRPr>
          </a:p>
        </p:txBody>
      </p:sp>
      <p:pic>
        <p:nvPicPr>
          <p:cNvPr id="6" name="Picture 6" descr="Reflective Recycling - sorted flint.jpg"/>
          <p:cNvPicPr>
            <a:picLocks noChangeAspect="1"/>
          </p:cNvPicPr>
          <p:nvPr/>
        </p:nvPicPr>
        <p:blipFill>
          <a:blip r:embed="rId6" cstate="print"/>
          <a:srcRect/>
          <a:stretch>
            <a:fillRect/>
          </a:stretch>
        </p:blipFill>
        <p:spPr bwMode="auto">
          <a:xfrm>
            <a:off x="6400800" y="2786855"/>
            <a:ext cx="2286000" cy="25173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9247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438400"/>
            <a:ext cx="8229600" cy="4267200"/>
          </a:xfrm>
        </p:spPr>
        <p:txBody>
          <a:bodyPr/>
          <a:lstStyle/>
          <a:p>
            <a:r>
              <a:rPr lang="en-US" dirty="0" smtClean="0"/>
              <a:t>Real and personal property tax</a:t>
            </a:r>
          </a:p>
          <a:p>
            <a:r>
              <a:rPr lang="en-US" dirty="0" smtClean="0"/>
              <a:t>Corporate state income tax</a:t>
            </a:r>
          </a:p>
          <a:p>
            <a:r>
              <a:rPr lang="en-US" dirty="0" smtClean="0"/>
              <a:t>Franchise tax on domestic and foreign corporations</a:t>
            </a:r>
          </a:p>
          <a:p>
            <a:r>
              <a:rPr lang="en-US" i="1" dirty="0" smtClean="0"/>
              <a:t>Division of space is allowed</a:t>
            </a:r>
          </a:p>
          <a:p>
            <a:r>
              <a:rPr lang="en-US" i="1" dirty="0" smtClean="0"/>
              <a:t>Part-time use of equipment is not</a:t>
            </a:r>
          </a:p>
          <a:p>
            <a:endParaRPr lang="en-US" dirty="0"/>
          </a:p>
        </p:txBody>
      </p:sp>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Rectangle 3"/>
          <p:cNvSpPr/>
          <p:nvPr/>
        </p:nvSpPr>
        <p:spPr>
          <a:xfrm>
            <a:off x="228600" y="304800"/>
            <a:ext cx="8610600" cy="1446550"/>
          </a:xfrm>
          <a:prstGeom prst="rect">
            <a:avLst/>
          </a:prstGeom>
        </p:spPr>
        <p:txBody>
          <a:bodyPr wrap="square">
            <a:spAutoFit/>
          </a:bodyPr>
          <a:lstStyle/>
          <a:p>
            <a:pPr algn="ctr"/>
            <a:r>
              <a:rPr lang="en-US" sz="4400" b="1" dirty="0" smtClean="0">
                <a:solidFill>
                  <a:schemeClr val="tx2">
                    <a:lumMod val="75000"/>
                  </a:schemeClr>
                </a:solidFill>
                <a:latin typeface="+mj-lt"/>
              </a:rPr>
              <a:t>North Carolina Recycling Tax Treatment Applies to:</a:t>
            </a:r>
            <a:endParaRPr lang="en-US" sz="4400" dirty="0">
              <a:solidFill>
                <a:schemeClr val="tx2">
                  <a:lumMod val="75000"/>
                </a:schemeClr>
              </a:solidFill>
              <a:latin typeface="+mj-lt"/>
            </a:endParaRPr>
          </a:p>
        </p:txBody>
      </p:sp>
      <p:sp>
        <p:nvSpPr>
          <p:cNvPr id="5" name="Rectangle 4"/>
          <p:cNvSpPr/>
          <p:nvPr/>
        </p:nvSpPr>
        <p:spPr>
          <a:xfrm>
            <a:off x="838200" y="1828800"/>
            <a:ext cx="7543800" cy="523220"/>
          </a:xfrm>
          <a:prstGeom prst="rect">
            <a:avLst/>
          </a:prstGeom>
        </p:spPr>
        <p:txBody>
          <a:bodyPr wrap="square">
            <a:spAutoFit/>
          </a:bodyPr>
          <a:lstStyle/>
          <a:p>
            <a:pPr algn="ctr"/>
            <a:r>
              <a:rPr lang="en-US" sz="2800" dirty="0" smtClean="0">
                <a:hlinkClick r:id="rId2"/>
              </a:rPr>
              <a:t>http://portal.ncdenr.org/web/wm/sw/taxcert</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914400" y="274638"/>
            <a:ext cx="7772400" cy="1143000"/>
          </a:xfrm>
        </p:spPr>
        <p:txBody>
          <a:bodyPr/>
          <a:lstStyle/>
          <a:p>
            <a:r>
              <a:rPr lang="en-US" dirty="0" smtClean="0"/>
              <a:t>Recycling Outreach Campaigns </a:t>
            </a:r>
          </a:p>
        </p:txBody>
      </p:sp>
      <p:pic>
        <p:nvPicPr>
          <p:cNvPr id="6" name="Content Placeholder 5" descr="re3g.png"/>
          <p:cNvPicPr>
            <a:picLocks noGrp="1" noChangeAspect="1"/>
          </p:cNvPicPr>
          <p:nvPr>
            <p:ph idx="1"/>
          </p:nvPr>
        </p:nvPicPr>
        <p:blipFill>
          <a:blip r:embed="rId3" cstate="print"/>
          <a:stretch>
            <a:fillRect/>
          </a:stretch>
        </p:blipFill>
        <p:spPr>
          <a:xfrm>
            <a:off x="0" y="1524000"/>
            <a:ext cx="3657607" cy="2017780"/>
          </a:xfrm>
        </p:spPr>
      </p:pic>
      <p:sp>
        <p:nvSpPr>
          <p:cNvPr id="7" name="Rectangle 6"/>
          <p:cNvSpPr/>
          <p:nvPr/>
        </p:nvSpPr>
        <p:spPr>
          <a:xfrm>
            <a:off x="381000" y="6254353"/>
            <a:ext cx="8001000" cy="307777"/>
          </a:xfrm>
          <a:prstGeom prst="rect">
            <a:avLst/>
          </a:prstGeom>
        </p:spPr>
        <p:txBody>
          <a:bodyPr wrap="square">
            <a:spAutoFit/>
          </a:bodyPr>
          <a:lstStyle/>
          <a:p>
            <a:pPr algn="ctr"/>
            <a:endParaRPr lang="en-US" sz="1400" b="1" dirty="0" smtClean="0">
              <a:latin typeface="Trebuchet MS" pitchFamily="34" charset="0"/>
            </a:endParaRPr>
          </a:p>
        </p:txBody>
      </p:sp>
      <p:pic>
        <p:nvPicPr>
          <p:cNvPr id="8" name="Picture 7" descr="recyclemore.png"/>
          <p:cNvPicPr>
            <a:picLocks noChangeAspect="1"/>
          </p:cNvPicPr>
          <p:nvPr/>
        </p:nvPicPr>
        <p:blipFill>
          <a:blip r:embed="rId4" cstate="print"/>
          <a:stretch>
            <a:fillRect/>
          </a:stretch>
        </p:blipFill>
        <p:spPr>
          <a:xfrm>
            <a:off x="5334000" y="1752600"/>
            <a:ext cx="3453968" cy="1523810"/>
          </a:xfrm>
          <a:prstGeom prst="rect">
            <a:avLst/>
          </a:prstGeom>
        </p:spPr>
      </p:pic>
      <p:pic>
        <p:nvPicPr>
          <p:cNvPr id="9" name="Picture 8" descr="recycle.png"/>
          <p:cNvPicPr>
            <a:picLocks noChangeAspect="1"/>
          </p:cNvPicPr>
          <p:nvPr/>
        </p:nvPicPr>
        <p:blipFill>
          <a:blip r:embed="rId5" cstate="print"/>
          <a:stretch>
            <a:fillRect/>
          </a:stretch>
        </p:blipFill>
        <p:spPr>
          <a:xfrm>
            <a:off x="609600" y="3505200"/>
            <a:ext cx="7428572" cy="2273016"/>
          </a:xfrm>
          <a:prstGeom prst="rect">
            <a:avLst/>
          </a:prstGeom>
        </p:spPr>
      </p:pic>
      <p:sp>
        <p:nvSpPr>
          <p:cNvPr id="10" name="TextBox 9"/>
          <p:cNvSpPr txBox="1"/>
          <p:nvPr/>
        </p:nvSpPr>
        <p:spPr>
          <a:xfrm>
            <a:off x="914400" y="5943600"/>
            <a:ext cx="7086600" cy="523220"/>
          </a:xfrm>
          <a:prstGeom prst="rect">
            <a:avLst/>
          </a:prstGeom>
          <a:noFill/>
        </p:spPr>
        <p:txBody>
          <a:bodyPr wrap="square" rtlCol="0">
            <a:spAutoFit/>
          </a:bodyPr>
          <a:lstStyle/>
          <a:p>
            <a:pPr algn="ctr"/>
            <a:r>
              <a:rPr lang="en-US" sz="2800" dirty="0" smtClean="0">
                <a:latin typeface="+mn-lt"/>
              </a:rPr>
              <a:t>Contact:  Heather Cashwell at 919-707-8127</a:t>
            </a:r>
            <a:endParaRPr lang="en-US" sz="2800" dirty="0">
              <a:latin typeface="+mn-lt"/>
            </a:endParaRPr>
          </a:p>
        </p:txBody>
      </p:sp>
    </p:spTree>
    <p:extLst>
      <p:ext uri="{BB962C8B-B14F-4D97-AF65-F5344CB8AC3E}">
        <p14:creationId xmlns:p14="http://schemas.microsoft.com/office/powerpoint/2010/main" val="4229108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p:txBody>
          <a:bodyPr/>
          <a:lstStyle/>
          <a:p>
            <a:r>
              <a:rPr lang="en-US" dirty="0" smtClean="0"/>
              <a:t>CBAS: Recycling Assistance</a:t>
            </a:r>
          </a:p>
        </p:txBody>
      </p:sp>
      <p:sp>
        <p:nvSpPr>
          <p:cNvPr id="14339" name="Content Placeholder 2"/>
          <p:cNvSpPr>
            <a:spLocks noGrp="1"/>
          </p:cNvSpPr>
          <p:nvPr>
            <p:ph idx="1"/>
          </p:nvPr>
        </p:nvSpPr>
        <p:spPr>
          <a:xfrm>
            <a:off x="457200" y="1600200"/>
            <a:ext cx="8229600" cy="4953000"/>
          </a:xfrm>
        </p:spPr>
        <p:txBody>
          <a:bodyPr/>
          <a:lstStyle/>
          <a:p>
            <a:r>
              <a:rPr lang="en-US" sz="2800" dirty="0" smtClean="0"/>
              <a:t>Recycling Grants</a:t>
            </a:r>
          </a:p>
          <a:p>
            <a:r>
              <a:rPr lang="en-US" sz="2800" dirty="0" smtClean="0"/>
              <a:t>Recycling Business and Local </a:t>
            </a:r>
            <a:r>
              <a:rPr lang="en-US" sz="2800" dirty="0" err="1" smtClean="0"/>
              <a:t>Gov’t</a:t>
            </a:r>
            <a:r>
              <a:rPr lang="en-US" sz="2800" dirty="0" smtClean="0"/>
              <a:t> Assistance</a:t>
            </a:r>
          </a:p>
          <a:p>
            <a:r>
              <a:rPr lang="en-US" sz="2800" dirty="0" smtClean="0"/>
              <a:t>Technical Assistance &amp; Educational Outreach</a:t>
            </a:r>
          </a:p>
          <a:p>
            <a:r>
              <a:rPr lang="en-US" sz="2800" dirty="0" smtClean="0"/>
              <a:t>Recycling Market Development</a:t>
            </a:r>
          </a:p>
          <a:p>
            <a:endParaRPr lang="en-US" sz="2400" dirty="0" smtClean="0"/>
          </a:p>
        </p:txBody>
      </p:sp>
      <p:sp>
        <p:nvSpPr>
          <p:cNvPr id="7" name="Rectangle 6"/>
          <p:cNvSpPr/>
          <p:nvPr/>
        </p:nvSpPr>
        <p:spPr>
          <a:xfrm>
            <a:off x="381000" y="6254353"/>
            <a:ext cx="8001000" cy="307777"/>
          </a:xfrm>
          <a:prstGeom prst="rect">
            <a:avLst/>
          </a:prstGeom>
        </p:spPr>
        <p:txBody>
          <a:bodyPr wrap="square">
            <a:spAutoFit/>
          </a:bodyPr>
          <a:lstStyle/>
          <a:p>
            <a:pPr algn="ctr"/>
            <a:endParaRPr lang="en-US" sz="1400" b="1" dirty="0" smtClean="0">
              <a:latin typeface="Trebuchet MS" pitchFamily="34" charset="0"/>
            </a:endParaRPr>
          </a:p>
        </p:txBody>
      </p:sp>
      <p:pic>
        <p:nvPicPr>
          <p:cNvPr id="8" name="Picture 7" descr="Carousel610V1.jpg"/>
          <p:cNvPicPr>
            <a:picLocks noChangeAspect="1"/>
          </p:cNvPicPr>
          <p:nvPr/>
        </p:nvPicPr>
        <p:blipFill>
          <a:blip r:embed="rId3" cstate="print"/>
          <a:stretch>
            <a:fillRect/>
          </a:stretch>
        </p:blipFill>
        <p:spPr>
          <a:xfrm>
            <a:off x="1828800" y="3886200"/>
            <a:ext cx="5334000" cy="21860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2944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p:txBody>
          <a:bodyPr>
            <a:normAutofit fontScale="90000"/>
          </a:bodyPr>
          <a:lstStyle/>
          <a:p>
            <a:r>
              <a:rPr lang="en-US" dirty="0" smtClean="0"/>
              <a:t>Local Government Technical Assistance Group</a:t>
            </a:r>
          </a:p>
        </p:txBody>
      </p:sp>
      <p:sp>
        <p:nvSpPr>
          <p:cNvPr id="14339" name="Content Placeholder 2"/>
          <p:cNvSpPr>
            <a:spLocks noGrp="1"/>
          </p:cNvSpPr>
          <p:nvPr>
            <p:ph idx="1"/>
          </p:nvPr>
        </p:nvSpPr>
        <p:spPr>
          <a:xfrm>
            <a:off x="457200" y="1600200"/>
            <a:ext cx="8229600" cy="4953000"/>
          </a:xfrm>
        </p:spPr>
        <p:txBody>
          <a:bodyPr/>
          <a:lstStyle/>
          <a:p>
            <a:r>
              <a:rPr lang="en-US" sz="2400" dirty="0" smtClean="0"/>
              <a:t>Team of analysts with solid waste and recycling backgrounds in both public and private sectors</a:t>
            </a:r>
          </a:p>
          <a:p>
            <a:r>
              <a:rPr lang="en-US" sz="2400" dirty="0" smtClean="0"/>
              <a:t>Financial assistance and grant programs</a:t>
            </a:r>
          </a:p>
          <a:p>
            <a:r>
              <a:rPr lang="en-US" sz="2400" dirty="0" smtClean="0"/>
              <a:t>Technical assistance and program support</a:t>
            </a:r>
          </a:p>
          <a:p>
            <a:r>
              <a:rPr lang="en-US" sz="2400" dirty="0" smtClean="0"/>
              <a:t>Recycling education and outreach tools</a:t>
            </a:r>
          </a:p>
          <a:p>
            <a:r>
              <a:rPr lang="en-US" sz="2400" dirty="0" smtClean="0"/>
              <a:t>Directory of local solid waste contacts</a:t>
            </a:r>
          </a:p>
        </p:txBody>
      </p:sp>
      <p:sp>
        <p:nvSpPr>
          <p:cNvPr id="7" name="Rectangle 6"/>
          <p:cNvSpPr/>
          <p:nvPr/>
        </p:nvSpPr>
        <p:spPr>
          <a:xfrm>
            <a:off x="381000" y="6254353"/>
            <a:ext cx="8001000" cy="307777"/>
          </a:xfrm>
          <a:prstGeom prst="rect">
            <a:avLst/>
          </a:prstGeom>
        </p:spPr>
        <p:txBody>
          <a:bodyPr wrap="square">
            <a:spAutoFit/>
          </a:bodyPr>
          <a:lstStyle/>
          <a:p>
            <a:pPr algn="ctr"/>
            <a:endParaRPr lang="en-US" sz="1400" b="1" dirty="0" smtClean="0">
              <a:latin typeface="Trebuchet MS" pitchFamily="34" charset="0"/>
            </a:endParaRPr>
          </a:p>
        </p:txBody>
      </p:sp>
      <p:pic>
        <p:nvPicPr>
          <p:cNvPr id="3074" name="Picture 2" descr="Recycling Guys Collection Truck"/>
          <p:cNvPicPr>
            <a:picLocks noChangeAspect="1" noChangeArrowheads="1"/>
          </p:cNvPicPr>
          <p:nvPr/>
        </p:nvPicPr>
        <p:blipFill>
          <a:blip r:embed="rId3" cstate="print"/>
          <a:srcRect r="32203"/>
          <a:stretch>
            <a:fillRect/>
          </a:stretch>
        </p:blipFill>
        <p:spPr bwMode="auto">
          <a:xfrm>
            <a:off x="4648200" y="4114800"/>
            <a:ext cx="3810000" cy="2381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5335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1167618" y="274638"/>
            <a:ext cx="7519182" cy="1143000"/>
          </a:xfrm>
        </p:spPr>
        <p:txBody>
          <a:bodyPr>
            <a:normAutofit fontScale="90000"/>
          </a:bodyPr>
          <a:lstStyle/>
          <a:p>
            <a:r>
              <a:rPr lang="en-US" dirty="0" smtClean="0"/>
              <a:t>Grants for Governmental Agencies</a:t>
            </a:r>
          </a:p>
        </p:txBody>
      </p:sp>
      <p:sp>
        <p:nvSpPr>
          <p:cNvPr id="14339" name="Content Placeholder 2"/>
          <p:cNvSpPr>
            <a:spLocks noGrp="1"/>
          </p:cNvSpPr>
          <p:nvPr>
            <p:ph idx="1"/>
          </p:nvPr>
        </p:nvSpPr>
        <p:spPr>
          <a:xfrm>
            <a:off x="457200" y="1600200"/>
            <a:ext cx="8229600" cy="4876800"/>
          </a:xfrm>
        </p:spPr>
        <p:txBody>
          <a:bodyPr/>
          <a:lstStyle/>
          <a:p>
            <a:r>
              <a:rPr lang="en-US" sz="2400" dirty="0" smtClean="0"/>
              <a:t>Community Waste Reduction and Recycling Grant </a:t>
            </a:r>
          </a:p>
          <a:p>
            <a:pPr lvl="1"/>
            <a:r>
              <a:rPr lang="en-US" sz="2000" dirty="0" smtClean="0"/>
              <a:t>Contact:  Rob Taylor at 919-707-8139  </a:t>
            </a:r>
          </a:p>
          <a:p>
            <a:r>
              <a:rPr lang="en-US" sz="2400" dirty="0" smtClean="0"/>
              <a:t>Recycling Roll-out Cart Grant Program </a:t>
            </a:r>
          </a:p>
          <a:p>
            <a:pPr lvl="1"/>
            <a:r>
              <a:rPr lang="en-US" sz="2000" dirty="0" smtClean="0"/>
              <a:t>Contact:  Joseph Fitzpatrick at 919-707-8121 </a:t>
            </a:r>
          </a:p>
          <a:p>
            <a:r>
              <a:rPr lang="en-US" sz="2400" dirty="0" smtClean="0"/>
              <a:t>Abandoned Manufactured Homes Grant Program Application Guidelines</a:t>
            </a:r>
          </a:p>
          <a:p>
            <a:pPr lvl="1"/>
            <a:r>
              <a:rPr lang="en-US" sz="2000" dirty="0" smtClean="0"/>
              <a:t>Contact: David Hance at 919-707-8122 </a:t>
            </a:r>
          </a:p>
          <a:p>
            <a:r>
              <a:rPr lang="en-US" sz="2400" dirty="0" smtClean="0"/>
              <a:t>Mercury Products Recycling Grant </a:t>
            </a:r>
          </a:p>
          <a:p>
            <a:pPr lvl="1"/>
            <a:r>
              <a:rPr lang="en-US" sz="2000" dirty="0" smtClean="0"/>
              <a:t>Contact:  Joseph Fitzpatrick at 919-707-8121 </a:t>
            </a:r>
          </a:p>
          <a:p>
            <a:r>
              <a:rPr lang="en-US" sz="2400" dirty="0" smtClean="0"/>
              <a:t>State Agency Grants</a:t>
            </a:r>
          </a:p>
          <a:p>
            <a:pPr lvl="1"/>
            <a:r>
              <a:rPr lang="en-US" sz="2000" dirty="0" smtClean="0"/>
              <a:t>Contact: Matt Ewadinger at 704-264-2980</a:t>
            </a:r>
          </a:p>
          <a:p>
            <a:pPr lvl="1"/>
            <a:endParaRPr lang="en-US" sz="2000" dirty="0" smtClean="0"/>
          </a:p>
        </p:txBody>
      </p:sp>
      <p:sp>
        <p:nvSpPr>
          <p:cNvPr id="7" name="Rectangle 6"/>
          <p:cNvSpPr/>
          <p:nvPr/>
        </p:nvSpPr>
        <p:spPr>
          <a:xfrm>
            <a:off x="381000" y="6254353"/>
            <a:ext cx="8001000" cy="307777"/>
          </a:xfrm>
          <a:prstGeom prst="rect">
            <a:avLst/>
          </a:prstGeom>
        </p:spPr>
        <p:txBody>
          <a:bodyPr wrap="square">
            <a:spAutoFit/>
          </a:bodyPr>
          <a:lstStyle/>
          <a:p>
            <a:pPr algn="ctr"/>
            <a:endParaRPr lang="en-US" sz="1400" b="1" dirty="0" smtClean="0">
              <a:latin typeface="Trebuchet MS" pitchFamily="34" charset="0"/>
            </a:endParaRPr>
          </a:p>
        </p:txBody>
      </p:sp>
      <p:pic>
        <p:nvPicPr>
          <p:cNvPr id="36867" name="Picture 3" descr="C:\Users\joragan\Desktop\image_gallery.jpg"/>
          <p:cNvPicPr>
            <a:picLocks noChangeAspect="1" noChangeArrowheads="1"/>
          </p:cNvPicPr>
          <p:nvPr/>
        </p:nvPicPr>
        <p:blipFill>
          <a:blip r:embed="rId3" cstate="print"/>
          <a:srcRect l="1525" r="51469" b="1467"/>
          <a:stretch>
            <a:fillRect/>
          </a:stretch>
        </p:blipFill>
        <p:spPr bwMode="auto">
          <a:xfrm>
            <a:off x="5943600" y="4267200"/>
            <a:ext cx="2438400" cy="2165839"/>
          </a:xfrm>
          <a:prstGeom prst="rect">
            <a:avLst/>
          </a:prstGeom>
          <a:ln>
            <a:noFill/>
          </a:ln>
          <a:effectLst>
            <a:softEdge rad="112500"/>
          </a:effectLst>
        </p:spPr>
      </p:pic>
      <p:pic>
        <p:nvPicPr>
          <p:cNvPr id="36866" name="Picture 2" descr="C:\Users\joragan\Desktop\image_gallery.jpg"/>
          <p:cNvPicPr>
            <a:picLocks noChangeAspect="1" noChangeArrowheads="1"/>
          </p:cNvPicPr>
          <p:nvPr/>
        </p:nvPicPr>
        <p:blipFill>
          <a:blip r:embed="rId3" cstate="print"/>
          <a:srcRect l="48288"/>
          <a:stretch>
            <a:fillRect/>
          </a:stretch>
        </p:blipFill>
        <p:spPr bwMode="auto">
          <a:xfrm>
            <a:off x="7391400" y="3581400"/>
            <a:ext cx="1752600" cy="1436077"/>
          </a:xfrm>
          <a:prstGeom prst="rect">
            <a:avLst/>
          </a:prstGeom>
          <a:ln>
            <a:noFill/>
          </a:ln>
          <a:effectLst>
            <a:softEdge rad="112500"/>
          </a:effectLst>
        </p:spPr>
      </p:pic>
    </p:spTree>
    <p:extLst>
      <p:ext uri="{BB962C8B-B14F-4D97-AF65-F5344CB8AC3E}">
        <p14:creationId xmlns:p14="http://schemas.microsoft.com/office/powerpoint/2010/main" val="1774348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p:txBody>
          <a:bodyPr/>
          <a:lstStyle/>
          <a:p>
            <a:r>
              <a:rPr lang="en-US" dirty="0" smtClean="0"/>
              <a:t>Utility Savings Initiative</a:t>
            </a:r>
          </a:p>
        </p:txBody>
      </p:sp>
      <p:sp>
        <p:nvSpPr>
          <p:cNvPr id="14339" name="Content Placeholder 2"/>
          <p:cNvSpPr>
            <a:spLocks noGrp="1"/>
          </p:cNvSpPr>
          <p:nvPr>
            <p:ph idx="1"/>
          </p:nvPr>
        </p:nvSpPr>
        <p:spPr>
          <a:xfrm>
            <a:off x="304800" y="1524000"/>
            <a:ext cx="8382000" cy="3886200"/>
          </a:xfrm>
        </p:spPr>
        <p:txBody>
          <a:bodyPr/>
          <a:lstStyle/>
          <a:p>
            <a:r>
              <a:rPr lang="en-US" sz="2400" dirty="0" smtClean="0"/>
              <a:t>Provides assistance to public facilities:</a:t>
            </a:r>
          </a:p>
          <a:p>
            <a:pPr lvl="1"/>
            <a:r>
              <a:rPr lang="en-US" sz="2000" b="1" dirty="0" smtClean="0"/>
              <a:t>cut utility costs</a:t>
            </a:r>
          </a:p>
          <a:p>
            <a:pPr lvl="1"/>
            <a:r>
              <a:rPr lang="en-US" sz="2000" b="1" dirty="0" smtClean="0"/>
              <a:t>improve energy management</a:t>
            </a:r>
          </a:p>
          <a:p>
            <a:pPr lvl="1"/>
            <a:r>
              <a:rPr lang="en-US" sz="2000" dirty="0" smtClean="0"/>
              <a:t>examine facility upgrades through </a:t>
            </a:r>
            <a:r>
              <a:rPr lang="en-US" sz="2000" b="1" dirty="0" smtClean="0"/>
              <a:t>performance contracting </a:t>
            </a:r>
            <a:r>
              <a:rPr lang="en-US" sz="2000" dirty="0" smtClean="0"/>
              <a:t>process </a:t>
            </a:r>
          </a:p>
          <a:p>
            <a:r>
              <a:rPr lang="en-US" sz="2400" dirty="0" smtClean="0"/>
              <a:t>Avoided utility costs of more than $553 million</a:t>
            </a:r>
          </a:p>
          <a:p>
            <a:r>
              <a:rPr lang="en-US" sz="2400" dirty="0" smtClean="0"/>
              <a:t>Progress towards 30% energy reduction goal by 2015 </a:t>
            </a:r>
          </a:p>
          <a:p>
            <a:r>
              <a:rPr lang="en-US" sz="2400" dirty="0" smtClean="0"/>
              <a:t>Stretch goals through states commitment to Better Building Challenge </a:t>
            </a:r>
          </a:p>
          <a:p>
            <a:r>
              <a:rPr lang="en-US" sz="2400" dirty="0" smtClean="0"/>
              <a:t>Contact:  Len </a:t>
            </a:r>
            <a:r>
              <a:rPr lang="en-US" sz="2400" dirty="0" err="1" smtClean="0"/>
              <a:t>Hoey</a:t>
            </a:r>
            <a:r>
              <a:rPr lang="en-US" sz="2400" dirty="0" smtClean="0"/>
              <a:t> at  919-707-9250</a:t>
            </a:r>
          </a:p>
          <a:p>
            <a:endParaRPr lang="en-US" sz="2400" dirty="0" smtClean="0"/>
          </a:p>
          <a:p>
            <a:pPr>
              <a:buNone/>
            </a:pPr>
            <a:endParaRPr lang="en-US" sz="2400" dirty="0" smtClean="0"/>
          </a:p>
          <a:p>
            <a:pPr lvl="1"/>
            <a:endParaRPr lang="en-US" sz="2000" dirty="0" smtClean="0"/>
          </a:p>
        </p:txBody>
      </p:sp>
      <p:sp>
        <p:nvSpPr>
          <p:cNvPr id="7" name="Rectangle 6"/>
          <p:cNvSpPr/>
          <p:nvPr/>
        </p:nvSpPr>
        <p:spPr>
          <a:xfrm>
            <a:off x="381000" y="6248400"/>
            <a:ext cx="8001000" cy="307777"/>
          </a:xfrm>
          <a:prstGeom prst="rect">
            <a:avLst/>
          </a:prstGeom>
        </p:spPr>
        <p:txBody>
          <a:bodyPr wrap="square">
            <a:spAutoFit/>
          </a:bodyPr>
          <a:lstStyle/>
          <a:p>
            <a:pPr algn="ctr"/>
            <a:endParaRPr lang="en-US" sz="1400" b="1" dirty="0" smtClean="0">
              <a:latin typeface="Trebuchet MS" pitchFamily="34" charset="0"/>
            </a:endParaRPr>
          </a:p>
        </p:txBody>
      </p:sp>
      <p:pic>
        <p:nvPicPr>
          <p:cNvPr id="5122" name="Picture 2" descr="http://www.energync.net/Portals/14/Images/PageBanners/usibanner_edited.jpg"/>
          <p:cNvPicPr>
            <a:picLocks noChangeAspect="1" noChangeArrowheads="1"/>
          </p:cNvPicPr>
          <p:nvPr/>
        </p:nvPicPr>
        <p:blipFill>
          <a:blip r:embed="rId3" cstate="print"/>
          <a:srcRect/>
          <a:stretch>
            <a:fillRect/>
          </a:stretch>
        </p:blipFill>
        <p:spPr bwMode="auto">
          <a:xfrm>
            <a:off x="5334000" y="4471555"/>
            <a:ext cx="3200400" cy="1891146"/>
          </a:xfrm>
          <a:prstGeom prst="rect">
            <a:avLst/>
          </a:prstGeom>
          <a:ln>
            <a:noFill/>
          </a:ln>
          <a:effectLst>
            <a:softEdge rad="112500"/>
          </a:effectLst>
        </p:spPr>
      </p:pic>
    </p:spTree>
    <p:extLst>
      <p:ext uri="{BB962C8B-B14F-4D97-AF65-F5344CB8AC3E}">
        <p14:creationId xmlns:p14="http://schemas.microsoft.com/office/powerpoint/2010/main" val="2268317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p:txBody>
          <a:bodyPr/>
          <a:lstStyle/>
          <a:p>
            <a:r>
              <a:rPr lang="en-US" dirty="0" smtClean="0"/>
              <a:t>Regional Offices</a:t>
            </a:r>
          </a:p>
        </p:txBody>
      </p:sp>
      <p:pic>
        <p:nvPicPr>
          <p:cNvPr id="8" name="Content Placeholder 2" descr="N.C. DENR Regional Offices map"/>
          <p:cNvPicPr>
            <a:picLocks noGrp="1" noChangeAspect="1" noChangeArrowheads="1"/>
          </p:cNvPicPr>
          <p:nvPr>
            <p:ph idx="1"/>
          </p:nvPr>
        </p:nvPicPr>
        <p:blipFill>
          <a:blip r:embed="rId3" cstate="print"/>
          <a:srcRect/>
          <a:stretch>
            <a:fillRect/>
          </a:stretch>
        </p:blipFill>
        <p:spPr bwMode="auto">
          <a:xfrm>
            <a:off x="1828800" y="1600200"/>
            <a:ext cx="5457825" cy="2057400"/>
          </a:xfrm>
          <a:prstGeom prst="rect">
            <a:avLst/>
          </a:prstGeom>
          <a:noFill/>
        </p:spPr>
      </p:pic>
      <p:sp>
        <p:nvSpPr>
          <p:cNvPr id="9" name="Rectangle 8"/>
          <p:cNvSpPr/>
          <p:nvPr/>
        </p:nvSpPr>
        <p:spPr>
          <a:xfrm>
            <a:off x="228600" y="2819400"/>
            <a:ext cx="2209800" cy="3985706"/>
          </a:xfrm>
          <a:prstGeom prst="rect">
            <a:avLst/>
          </a:prstGeom>
        </p:spPr>
        <p:txBody>
          <a:bodyPr wrap="square">
            <a:spAutoFit/>
          </a:bodyPr>
          <a:lstStyle/>
          <a:p>
            <a:r>
              <a:rPr lang="en-US" sz="1100" b="1" u="sng" dirty="0" smtClean="0">
                <a:latin typeface="+mn-lt"/>
              </a:rPr>
              <a:t>Asheville Regional Office</a:t>
            </a:r>
          </a:p>
          <a:p>
            <a:r>
              <a:rPr lang="en-US" sz="1100" b="1" dirty="0" smtClean="0">
                <a:latin typeface="+mn-lt"/>
              </a:rPr>
              <a:t>Alison Davidson</a:t>
            </a:r>
          </a:p>
          <a:p>
            <a:r>
              <a:rPr lang="en-US" sz="1100" dirty="0" smtClean="0">
                <a:latin typeface="+mn-lt"/>
              </a:rPr>
              <a:t>20Highway 70 	</a:t>
            </a:r>
            <a:br>
              <a:rPr lang="en-US" sz="1100" dirty="0" smtClean="0">
                <a:latin typeface="+mn-lt"/>
              </a:rPr>
            </a:br>
            <a:r>
              <a:rPr lang="en-US" sz="1100" dirty="0" smtClean="0">
                <a:latin typeface="+mn-lt"/>
              </a:rPr>
              <a:t>Swannanoa, NC 28778</a:t>
            </a:r>
            <a:br>
              <a:rPr lang="en-US" sz="1100" dirty="0" smtClean="0">
                <a:latin typeface="+mn-lt"/>
              </a:rPr>
            </a:br>
            <a:r>
              <a:rPr lang="en-US" sz="1100" dirty="0" smtClean="0">
                <a:latin typeface="+mn-lt"/>
              </a:rPr>
              <a:t>828/296-4500 </a:t>
            </a:r>
            <a:br>
              <a:rPr lang="en-US" sz="1100" dirty="0" smtClean="0">
                <a:latin typeface="+mn-lt"/>
              </a:rPr>
            </a:br>
            <a:r>
              <a:rPr lang="en-US" sz="1100" dirty="0" smtClean="0">
                <a:latin typeface="+mn-lt"/>
              </a:rPr>
              <a:t>FAX 828/299-7043</a:t>
            </a:r>
            <a:endParaRPr lang="en-US" sz="1100" b="1" u="sng" dirty="0" smtClean="0">
              <a:latin typeface="+mn-lt"/>
              <a:hlinkClick r:id=""/>
            </a:endParaRPr>
          </a:p>
          <a:p>
            <a:endParaRPr lang="en-US" sz="1100" b="1" u="sng" dirty="0" smtClean="0">
              <a:latin typeface="+mn-lt"/>
              <a:hlinkClick r:id=""/>
            </a:endParaRPr>
          </a:p>
          <a:p>
            <a:endParaRPr lang="en-US" sz="1100" b="1" dirty="0" smtClean="0">
              <a:latin typeface="+mn-lt"/>
            </a:endParaRPr>
          </a:p>
          <a:p>
            <a:r>
              <a:rPr lang="en-US" sz="1100" b="1" u="sng" dirty="0" smtClean="0">
                <a:latin typeface="+mn-lt"/>
              </a:rPr>
              <a:t>Fayetteville Regional Office</a:t>
            </a:r>
          </a:p>
          <a:p>
            <a:r>
              <a:rPr lang="en-US" sz="1100" b="1" dirty="0" smtClean="0">
                <a:latin typeface="+mn-lt"/>
              </a:rPr>
              <a:t>David Lee (Raleigh)</a:t>
            </a:r>
            <a:br>
              <a:rPr lang="en-US" sz="1100" b="1" dirty="0" smtClean="0">
                <a:latin typeface="+mn-lt"/>
              </a:rPr>
            </a:br>
            <a:r>
              <a:rPr lang="en-US" sz="1100" dirty="0" err="1" smtClean="0">
                <a:latin typeface="+mn-lt"/>
              </a:rPr>
              <a:t>Systel</a:t>
            </a:r>
            <a:r>
              <a:rPr lang="en-US" sz="1100" dirty="0" smtClean="0">
                <a:latin typeface="+mn-lt"/>
              </a:rPr>
              <a:t> Building</a:t>
            </a:r>
            <a:endParaRPr lang="en-US" sz="1100" b="1" dirty="0" smtClean="0">
              <a:latin typeface="+mn-lt"/>
            </a:endParaRPr>
          </a:p>
          <a:p>
            <a:r>
              <a:rPr lang="en-US" sz="1100" dirty="0" smtClean="0">
                <a:latin typeface="+mn-lt"/>
              </a:rPr>
              <a:t>225 Green St., Suite 714	, </a:t>
            </a:r>
            <a:br>
              <a:rPr lang="en-US" sz="1100" dirty="0" smtClean="0">
                <a:latin typeface="+mn-lt"/>
              </a:rPr>
            </a:br>
            <a:r>
              <a:rPr lang="en-US" sz="1100" dirty="0" smtClean="0">
                <a:latin typeface="+mn-lt"/>
              </a:rPr>
              <a:t>Fayetteville, NC 28301-5094 </a:t>
            </a:r>
            <a:br>
              <a:rPr lang="en-US" sz="1100" dirty="0" smtClean="0">
                <a:latin typeface="+mn-lt"/>
              </a:rPr>
            </a:br>
            <a:r>
              <a:rPr lang="en-US" sz="1100" dirty="0" smtClean="0">
                <a:latin typeface="+mn-lt"/>
              </a:rPr>
              <a:t>910/433-3300 </a:t>
            </a:r>
            <a:br>
              <a:rPr lang="en-US" sz="1100" dirty="0" smtClean="0">
                <a:latin typeface="+mn-lt"/>
              </a:rPr>
            </a:br>
            <a:r>
              <a:rPr lang="en-US" sz="1100" dirty="0" smtClean="0">
                <a:latin typeface="+mn-lt"/>
              </a:rPr>
              <a:t>FAX 910/486-0707 </a:t>
            </a:r>
          </a:p>
          <a:p>
            <a:endParaRPr lang="en-US" sz="1100" dirty="0" smtClean="0">
              <a:latin typeface="+mn-lt"/>
            </a:endParaRPr>
          </a:p>
          <a:p>
            <a:r>
              <a:rPr lang="en-US" sz="1100" b="1" u="sng" dirty="0" smtClean="0">
                <a:latin typeface="+mn-lt"/>
              </a:rPr>
              <a:t>Mooresville Regional Office</a:t>
            </a:r>
            <a:r>
              <a:rPr lang="en-US" sz="1100" b="1" dirty="0" smtClean="0">
                <a:latin typeface="+mn-lt"/>
              </a:rPr>
              <a:t/>
            </a:r>
            <a:br>
              <a:rPr lang="en-US" sz="1100" b="1" dirty="0" smtClean="0">
                <a:latin typeface="+mn-lt"/>
              </a:rPr>
            </a:br>
            <a:r>
              <a:rPr lang="en-US" sz="1100" b="1" dirty="0" smtClean="0">
                <a:latin typeface="+mn-lt"/>
              </a:rPr>
              <a:t>Patrick Grogan</a:t>
            </a:r>
          </a:p>
          <a:p>
            <a:r>
              <a:rPr lang="en-US" sz="1100" dirty="0" smtClean="0">
                <a:latin typeface="+mn-lt"/>
              </a:rPr>
              <a:t>610 East Center Ave.</a:t>
            </a:r>
            <a:br>
              <a:rPr lang="en-US" sz="1100" dirty="0" smtClean="0">
                <a:latin typeface="+mn-lt"/>
              </a:rPr>
            </a:br>
            <a:r>
              <a:rPr lang="en-US" sz="1100" dirty="0" smtClean="0">
                <a:latin typeface="+mn-lt"/>
              </a:rPr>
              <a:t>Mooresville, NC 28115 </a:t>
            </a:r>
            <a:br>
              <a:rPr lang="en-US" sz="1100" dirty="0" smtClean="0">
                <a:latin typeface="+mn-lt"/>
              </a:rPr>
            </a:br>
            <a:r>
              <a:rPr lang="en-US" sz="1100" dirty="0" smtClean="0">
                <a:latin typeface="+mn-lt"/>
              </a:rPr>
              <a:t>704/663-1699 </a:t>
            </a:r>
            <a:br>
              <a:rPr lang="en-US" sz="1100" dirty="0" smtClean="0">
                <a:latin typeface="+mn-lt"/>
              </a:rPr>
            </a:br>
            <a:r>
              <a:rPr lang="en-US" sz="1100" dirty="0" smtClean="0">
                <a:latin typeface="+mn-lt"/>
              </a:rPr>
              <a:t>FAX 704/663-6040</a:t>
            </a:r>
          </a:p>
          <a:p>
            <a:endParaRPr lang="en-US" sz="1100" dirty="0" smtClean="0">
              <a:latin typeface="+mn-lt"/>
            </a:endParaRPr>
          </a:p>
        </p:txBody>
      </p:sp>
      <p:sp>
        <p:nvSpPr>
          <p:cNvPr id="10" name="Rectangle 9"/>
          <p:cNvSpPr/>
          <p:nvPr/>
        </p:nvSpPr>
        <p:spPr>
          <a:xfrm>
            <a:off x="3048000" y="3733800"/>
            <a:ext cx="2362200" cy="2462213"/>
          </a:xfrm>
          <a:prstGeom prst="rect">
            <a:avLst/>
          </a:prstGeom>
        </p:spPr>
        <p:txBody>
          <a:bodyPr wrap="square">
            <a:spAutoFit/>
          </a:bodyPr>
          <a:lstStyle/>
          <a:p>
            <a:endParaRPr lang="en-US" sz="1100" dirty="0" smtClean="0">
              <a:latin typeface="+mn-lt"/>
            </a:endParaRPr>
          </a:p>
          <a:p>
            <a:r>
              <a:rPr lang="en-US" sz="1100" b="1" u="sng" dirty="0" smtClean="0">
                <a:latin typeface="+mn-lt"/>
              </a:rPr>
              <a:t>Raleigh Regional Office</a:t>
            </a:r>
            <a:r>
              <a:rPr lang="en-US" sz="1100" b="1" dirty="0" smtClean="0">
                <a:latin typeface="+mn-lt"/>
              </a:rPr>
              <a:t/>
            </a:r>
            <a:br>
              <a:rPr lang="en-US" sz="1100" b="1" dirty="0" smtClean="0">
                <a:latin typeface="+mn-lt"/>
              </a:rPr>
            </a:br>
            <a:r>
              <a:rPr lang="en-US" sz="1100" b="1" dirty="0" smtClean="0">
                <a:latin typeface="+mn-lt"/>
              </a:rPr>
              <a:t>David Lee</a:t>
            </a:r>
          </a:p>
          <a:p>
            <a:r>
              <a:rPr lang="en-US" sz="1100" dirty="0" smtClean="0">
                <a:latin typeface="+mn-lt"/>
              </a:rPr>
              <a:t>3800 Barrett Drive </a:t>
            </a:r>
            <a:br>
              <a:rPr lang="en-US" sz="1100" dirty="0" smtClean="0">
                <a:latin typeface="+mn-lt"/>
              </a:rPr>
            </a:br>
            <a:r>
              <a:rPr lang="en-US" sz="1100" dirty="0" smtClean="0">
                <a:latin typeface="+mn-lt"/>
              </a:rPr>
              <a:t>Raleigh, NC 27609</a:t>
            </a:r>
            <a:br>
              <a:rPr lang="en-US" sz="1100" dirty="0" smtClean="0">
                <a:latin typeface="+mn-lt"/>
              </a:rPr>
            </a:br>
            <a:r>
              <a:rPr lang="en-US" sz="1100" dirty="0" smtClean="0">
                <a:latin typeface="+mn-lt"/>
              </a:rPr>
              <a:t>919/791-4200</a:t>
            </a:r>
            <a:br>
              <a:rPr lang="en-US" sz="1100" dirty="0" smtClean="0">
                <a:latin typeface="+mn-lt"/>
              </a:rPr>
            </a:br>
            <a:r>
              <a:rPr lang="en-US" sz="1100" dirty="0" smtClean="0">
                <a:latin typeface="+mn-lt"/>
              </a:rPr>
              <a:t>FAX 919/571-4718</a:t>
            </a:r>
          </a:p>
          <a:p>
            <a:endParaRPr lang="en-US" sz="1100" dirty="0" smtClean="0">
              <a:latin typeface="+mn-lt"/>
            </a:endParaRPr>
          </a:p>
          <a:p>
            <a:r>
              <a:rPr lang="en-US" sz="1100" b="1" u="sng" dirty="0" smtClean="0">
                <a:latin typeface="+mn-lt"/>
              </a:rPr>
              <a:t>Washington Regional Office</a:t>
            </a:r>
          </a:p>
          <a:p>
            <a:r>
              <a:rPr lang="en-US" sz="1100" b="1" dirty="0" smtClean="0">
                <a:latin typeface="+mn-lt"/>
              </a:rPr>
              <a:t>Lyn Hardison</a:t>
            </a:r>
          </a:p>
          <a:p>
            <a:r>
              <a:rPr lang="en-US" sz="1100" dirty="0" smtClean="0">
                <a:latin typeface="+mn-lt"/>
              </a:rPr>
              <a:t>943 Washington Square mall</a:t>
            </a:r>
          </a:p>
          <a:p>
            <a:r>
              <a:rPr lang="en-US" sz="1100" dirty="0" smtClean="0">
                <a:latin typeface="+mn-lt"/>
              </a:rPr>
              <a:t>Washington, NC 27889</a:t>
            </a:r>
          </a:p>
          <a:p>
            <a:r>
              <a:rPr lang="en-US" sz="1100" dirty="0" smtClean="0">
                <a:latin typeface="+mn-lt"/>
              </a:rPr>
              <a:t>252-946-6481</a:t>
            </a:r>
          </a:p>
          <a:p>
            <a:r>
              <a:rPr lang="en-US" sz="1100" dirty="0" smtClean="0">
                <a:latin typeface="+mn-lt"/>
              </a:rPr>
              <a:t>FAX 252-975-3716</a:t>
            </a:r>
          </a:p>
        </p:txBody>
      </p:sp>
      <p:sp>
        <p:nvSpPr>
          <p:cNvPr id="11" name="Rectangle 10"/>
          <p:cNvSpPr/>
          <p:nvPr/>
        </p:nvSpPr>
        <p:spPr>
          <a:xfrm>
            <a:off x="6096000" y="3810000"/>
            <a:ext cx="2743200" cy="2443103"/>
          </a:xfrm>
          <a:prstGeom prst="rect">
            <a:avLst/>
          </a:prstGeom>
        </p:spPr>
        <p:txBody>
          <a:bodyPr wrap="square">
            <a:spAutoFit/>
          </a:bodyPr>
          <a:lstStyle/>
          <a:p>
            <a:r>
              <a:rPr lang="en-US" sz="1100" b="1" u="sng" dirty="0" smtClean="0">
                <a:latin typeface="+mn-lt"/>
              </a:rPr>
              <a:t>Wilmington Regional Office</a:t>
            </a:r>
            <a:r>
              <a:rPr lang="en-US" sz="1100" b="1" dirty="0" smtClean="0">
                <a:latin typeface="+mn-lt"/>
              </a:rPr>
              <a:t/>
            </a:r>
            <a:br>
              <a:rPr lang="en-US" sz="1100" b="1" dirty="0" smtClean="0">
                <a:latin typeface="+mn-lt"/>
              </a:rPr>
            </a:br>
            <a:r>
              <a:rPr lang="en-US" sz="1100" b="1" dirty="0" smtClean="0">
                <a:latin typeface="+mn-lt"/>
              </a:rPr>
              <a:t>Cameron Weaver &amp; Janet Russell</a:t>
            </a:r>
          </a:p>
          <a:p>
            <a:r>
              <a:rPr lang="en-US" sz="1100" dirty="0" smtClean="0">
                <a:latin typeface="+mn-lt"/>
              </a:rPr>
              <a:t>127 Cardinal Drive Extension</a:t>
            </a:r>
            <a:br>
              <a:rPr lang="en-US" sz="1100" dirty="0" smtClean="0">
                <a:latin typeface="+mn-lt"/>
              </a:rPr>
            </a:br>
            <a:r>
              <a:rPr lang="en-US" sz="1100" dirty="0" smtClean="0">
                <a:latin typeface="+mn-lt"/>
              </a:rPr>
              <a:t>Wilmington, NC 28405 </a:t>
            </a:r>
            <a:br>
              <a:rPr lang="en-US" sz="1100" dirty="0" smtClean="0">
                <a:latin typeface="+mn-lt"/>
              </a:rPr>
            </a:br>
            <a:r>
              <a:rPr lang="en-US" sz="1100" dirty="0" smtClean="0">
                <a:latin typeface="+mn-lt"/>
              </a:rPr>
              <a:t>910/796-7215</a:t>
            </a:r>
            <a:br>
              <a:rPr lang="en-US" sz="1100" dirty="0" smtClean="0">
                <a:latin typeface="+mn-lt"/>
              </a:rPr>
            </a:br>
            <a:r>
              <a:rPr lang="en-US" sz="1100" dirty="0" smtClean="0">
                <a:latin typeface="+mn-lt"/>
              </a:rPr>
              <a:t>FAX 910/350-2004</a:t>
            </a:r>
          </a:p>
          <a:p>
            <a:endParaRPr lang="en-US" sz="1100" dirty="0" smtClean="0">
              <a:latin typeface="+mn-lt"/>
            </a:endParaRPr>
          </a:p>
          <a:p>
            <a:r>
              <a:rPr lang="en-US" sz="1100" b="1" u="sng" dirty="0" smtClean="0">
                <a:latin typeface="+mn-lt"/>
              </a:rPr>
              <a:t>Winston-Salem Regional Office</a:t>
            </a:r>
            <a:r>
              <a:rPr lang="en-US" sz="1100" b="1" dirty="0" smtClean="0">
                <a:latin typeface="+mn-lt"/>
              </a:rPr>
              <a:t/>
            </a:r>
            <a:br>
              <a:rPr lang="en-US" sz="1100" b="1" dirty="0" smtClean="0">
                <a:latin typeface="+mn-lt"/>
              </a:rPr>
            </a:br>
            <a:r>
              <a:rPr lang="en-US" sz="1100" b="1" dirty="0" smtClean="0">
                <a:latin typeface="+mn-lt"/>
              </a:rPr>
              <a:t>Patrick Grogan</a:t>
            </a:r>
          </a:p>
          <a:p>
            <a:r>
              <a:rPr lang="en-US" sz="1100" dirty="0" smtClean="0">
                <a:latin typeface="+mn-lt"/>
              </a:rPr>
              <a:t>585 Washington Street </a:t>
            </a:r>
            <a:br>
              <a:rPr lang="en-US" sz="1100" dirty="0" smtClean="0">
                <a:latin typeface="+mn-lt"/>
              </a:rPr>
            </a:br>
            <a:r>
              <a:rPr lang="en-US" sz="1100" dirty="0" smtClean="0">
                <a:latin typeface="+mn-lt"/>
              </a:rPr>
              <a:t>Winston-Salem, NC 27107</a:t>
            </a:r>
            <a:br>
              <a:rPr lang="en-US" sz="1100" dirty="0" smtClean="0">
                <a:latin typeface="+mn-lt"/>
              </a:rPr>
            </a:br>
            <a:r>
              <a:rPr lang="en-US" sz="1100" dirty="0" smtClean="0">
                <a:latin typeface="+mn-lt"/>
              </a:rPr>
              <a:t>336/771-5000 </a:t>
            </a:r>
            <a:br>
              <a:rPr lang="en-US" sz="1100" dirty="0" smtClean="0">
                <a:latin typeface="+mn-lt"/>
              </a:rPr>
            </a:br>
            <a:r>
              <a:rPr lang="en-US" sz="1100" dirty="0" smtClean="0">
                <a:latin typeface="+mn-lt"/>
              </a:rPr>
              <a:t>FAX 336/771-4631</a:t>
            </a:r>
            <a:br>
              <a:rPr lang="en-US" sz="1100" dirty="0" smtClean="0">
                <a:latin typeface="+mn-lt"/>
              </a:rPr>
            </a:br>
            <a:endParaRPr lang="en-US" sz="1100" dirty="0">
              <a:latin typeface="+mn-lt"/>
            </a:endParaRPr>
          </a:p>
        </p:txBody>
      </p:sp>
    </p:spTree>
    <p:extLst>
      <p:ext uri="{BB962C8B-B14F-4D97-AF65-F5344CB8AC3E}">
        <p14:creationId xmlns:p14="http://schemas.microsoft.com/office/powerpoint/2010/main" val="703972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457200" y="0"/>
            <a:ext cx="8229600" cy="1143000"/>
          </a:xfrm>
        </p:spPr>
        <p:txBody>
          <a:bodyPr>
            <a:normAutofit fontScale="90000"/>
          </a:bodyPr>
          <a:lstStyle/>
          <a:p>
            <a:r>
              <a:rPr lang="en-US" dirty="0" smtClean="0"/>
              <a:t>Department of Environment </a:t>
            </a:r>
            <a:br>
              <a:rPr lang="en-US" dirty="0" smtClean="0"/>
            </a:br>
            <a:r>
              <a:rPr lang="en-US" dirty="0" smtClean="0"/>
              <a:t>and Natural Resources</a:t>
            </a:r>
          </a:p>
        </p:txBody>
      </p:sp>
      <p:pic>
        <p:nvPicPr>
          <p:cNvPr id="1026" name="Picture 2"/>
          <p:cNvPicPr>
            <a:picLocks noGrp="1" noChangeAspect="1" noChangeArrowheads="1"/>
          </p:cNvPicPr>
          <p:nvPr>
            <p:ph idx="1"/>
          </p:nvPr>
        </p:nvPicPr>
        <p:blipFill>
          <a:blip r:embed="rId2" cstate="print"/>
          <a:srcRect r="6250"/>
          <a:stretch>
            <a:fillRect/>
          </a:stretch>
        </p:blipFill>
        <p:spPr bwMode="auto">
          <a:xfrm>
            <a:off x="0" y="1143000"/>
            <a:ext cx="9144000" cy="5432183"/>
          </a:xfrm>
          <a:prstGeom prst="rect">
            <a:avLst/>
          </a:prstGeom>
          <a:noFill/>
          <a:ln w="9525">
            <a:noFill/>
            <a:miter lim="800000"/>
            <a:headEnd/>
            <a:tailEnd/>
          </a:ln>
        </p:spPr>
      </p:pic>
      <p:cxnSp>
        <p:nvCxnSpPr>
          <p:cNvPr id="6" name="Straight Arrow Connector 5"/>
          <p:cNvCxnSpPr/>
          <p:nvPr/>
        </p:nvCxnSpPr>
        <p:spPr>
          <a:xfrm>
            <a:off x="6705600" y="35052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391400" y="2971800"/>
            <a:ext cx="1524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DEACS</a:t>
            </a:r>
            <a:endParaRPr lang="en-US" dirty="0"/>
          </a:p>
        </p:txBody>
      </p:sp>
      <p:cxnSp>
        <p:nvCxnSpPr>
          <p:cNvPr id="11" name="Straight Arrow Connector 10"/>
          <p:cNvCxnSpPr/>
          <p:nvPr/>
        </p:nvCxnSpPr>
        <p:spPr>
          <a:xfrm flipV="1">
            <a:off x="6400800" y="2590800"/>
            <a:ext cx="914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315200" y="1905000"/>
            <a:ext cx="16002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Joe Harwood</a:t>
            </a:r>
            <a:endParaRPr lang="en-US" dirty="0"/>
          </a:p>
        </p:txBody>
      </p:sp>
    </p:spTree>
    <p:extLst>
      <p:ext uri="{BB962C8B-B14F-4D97-AF65-F5344CB8AC3E}">
        <p14:creationId xmlns:p14="http://schemas.microsoft.com/office/powerpoint/2010/main" val="2386666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p:txBody>
          <a:bodyPr>
            <a:normAutofit fontScale="90000"/>
          </a:bodyPr>
          <a:lstStyle/>
          <a:p>
            <a:r>
              <a:rPr lang="en-US" dirty="0" smtClean="0">
                <a:solidFill>
                  <a:srgbClr val="17375E"/>
                </a:solidFill>
              </a:rPr>
              <a:t>Community and Business Assistance Section (CBAS)</a:t>
            </a:r>
          </a:p>
        </p:txBody>
      </p:sp>
      <p:sp>
        <p:nvSpPr>
          <p:cNvPr id="14339" name="Content Placeholder 2"/>
          <p:cNvSpPr>
            <a:spLocks noGrp="1"/>
          </p:cNvSpPr>
          <p:nvPr>
            <p:ph idx="1"/>
          </p:nvPr>
        </p:nvSpPr>
        <p:spPr>
          <a:xfrm>
            <a:off x="457200" y="1600200"/>
            <a:ext cx="8229600" cy="4953000"/>
          </a:xfrm>
        </p:spPr>
        <p:txBody>
          <a:bodyPr/>
          <a:lstStyle/>
          <a:p>
            <a:pPr>
              <a:buNone/>
            </a:pPr>
            <a:r>
              <a:rPr lang="en-US" sz="2800" dirty="0" smtClean="0"/>
              <a:t>    Technical assistance for </a:t>
            </a:r>
            <a:r>
              <a:rPr lang="en-US" sz="2800" b="1" dirty="0" smtClean="0"/>
              <a:t>local governments</a:t>
            </a:r>
            <a:r>
              <a:rPr lang="en-US" sz="2800" dirty="0" smtClean="0"/>
              <a:t>, </a:t>
            </a:r>
            <a:r>
              <a:rPr lang="en-US" sz="2800" b="1" dirty="0" smtClean="0"/>
              <a:t>recycling businesses</a:t>
            </a:r>
            <a:r>
              <a:rPr lang="en-US" sz="2800" dirty="0" smtClean="0"/>
              <a:t> and </a:t>
            </a:r>
            <a:r>
              <a:rPr lang="en-US" sz="2800" b="1" dirty="0" smtClean="0"/>
              <a:t>solid waste generators </a:t>
            </a:r>
            <a:r>
              <a:rPr lang="en-US" sz="2800" dirty="0" smtClean="0"/>
              <a:t>on waste reduction, recycling, and composting, including operational and financial assistance</a:t>
            </a:r>
            <a:endParaRPr lang="en-US" sz="2400" dirty="0" smtClean="0"/>
          </a:p>
        </p:txBody>
      </p:sp>
      <p:pic>
        <p:nvPicPr>
          <p:cNvPr id="9" name="Picture 8" descr="Carousel610V1.jpg"/>
          <p:cNvPicPr>
            <a:picLocks noChangeAspect="1"/>
          </p:cNvPicPr>
          <p:nvPr/>
        </p:nvPicPr>
        <p:blipFill>
          <a:blip r:embed="rId3" cstate="print"/>
          <a:stretch>
            <a:fillRect/>
          </a:stretch>
        </p:blipFill>
        <p:spPr>
          <a:xfrm>
            <a:off x="4114800" y="3577652"/>
            <a:ext cx="4843272" cy="1984948"/>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1066800" y="6324600"/>
            <a:ext cx="2069476" cy="338554"/>
          </a:xfrm>
          <a:prstGeom prst="rect">
            <a:avLst/>
          </a:prstGeom>
        </p:spPr>
        <p:txBody>
          <a:bodyPr wrap="none">
            <a:spAutoFit/>
          </a:bodyPr>
          <a:lstStyle/>
          <a:p>
            <a:pPr lvl="0" algn="ctr"/>
            <a:r>
              <a:rPr lang="en-US" sz="1600" b="1" dirty="0" smtClean="0">
                <a:solidFill>
                  <a:prstClr val="black">
                    <a:lumMod val="85000"/>
                    <a:lumOff val="15000"/>
                  </a:prstClr>
                </a:solidFill>
                <a:latin typeface="+mn-lt"/>
              </a:rPr>
              <a:t>Old Tires Get New Life</a:t>
            </a:r>
          </a:p>
        </p:txBody>
      </p:sp>
      <p:sp>
        <p:nvSpPr>
          <p:cNvPr id="11" name="Rectangle 10"/>
          <p:cNvSpPr/>
          <p:nvPr/>
        </p:nvSpPr>
        <p:spPr>
          <a:xfrm>
            <a:off x="5029200" y="5791200"/>
            <a:ext cx="3810000" cy="338554"/>
          </a:xfrm>
          <a:prstGeom prst="rect">
            <a:avLst/>
          </a:prstGeom>
        </p:spPr>
        <p:txBody>
          <a:bodyPr wrap="square">
            <a:spAutoFit/>
          </a:bodyPr>
          <a:lstStyle/>
          <a:p>
            <a:r>
              <a:rPr lang="en-US" sz="1600" b="1" dirty="0" smtClean="0">
                <a:latin typeface="+mn-lt"/>
              </a:rPr>
              <a:t>Recycling is Picking Up in North Carolina</a:t>
            </a:r>
          </a:p>
        </p:txBody>
      </p:sp>
      <p:pic>
        <p:nvPicPr>
          <p:cNvPr id="8" name="Picture 7" descr="Carousel610V1.jpg"/>
          <p:cNvPicPr>
            <a:picLocks noChangeAspect="1"/>
          </p:cNvPicPr>
          <p:nvPr/>
        </p:nvPicPr>
        <p:blipFill>
          <a:blip r:embed="rId4" cstate="print"/>
          <a:stretch>
            <a:fillRect/>
          </a:stretch>
        </p:blipFill>
        <p:spPr>
          <a:xfrm>
            <a:off x="304800" y="4343400"/>
            <a:ext cx="4166616" cy="17076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89546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1295400" y="274638"/>
            <a:ext cx="7391400" cy="1143000"/>
          </a:xfrm>
        </p:spPr>
        <p:txBody>
          <a:bodyPr>
            <a:normAutofit fontScale="90000"/>
          </a:bodyPr>
          <a:lstStyle/>
          <a:p>
            <a:r>
              <a:rPr lang="en-US" dirty="0" smtClean="0"/>
              <a:t>Recycling Business Assistance Center (RBAC)</a:t>
            </a:r>
          </a:p>
        </p:txBody>
      </p:sp>
      <p:sp>
        <p:nvSpPr>
          <p:cNvPr id="14339" name="Content Placeholder 2"/>
          <p:cNvSpPr>
            <a:spLocks noGrp="1"/>
          </p:cNvSpPr>
          <p:nvPr>
            <p:ph idx="1"/>
          </p:nvPr>
        </p:nvSpPr>
        <p:spPr>
          <a:xfrm>
            <a:off x="457200" y="1600200"/>
            <a:ext cx="8229600" cy="4953000"/>
          </a:xfrm>
        </p:spPr>
        <p:txBody>
          <a:bodyPr/>
          <a:lstStyle/>
          <a:p>
            <a:pPr>
              <a:buFont typeface="Arial" pitchFamily="34" charset="0"/>
              <a:buChar char="•"/>
            </a:pPr>
            <a:r>
              <a:rPr lang="en-US" sz="2400" dirty="0" smtClean="0"/>
              <a:t>Offers technical assistance to new, existing or relocating recycling businesses</a:t>
            </a:r>
          </a:p>
          <a:p>
            <a:pPr>
              <a:buFont typeface="Arial" pitchFamily="34" charset="0"/>
              <a:buChar char="•"/>
            </a:pPr>
            <a:r>
              <a:rPr lang="en-US" sz="2400" dirty="0" smtClean="0"/>
              <a:t>Provides market research</a:t>
            </a:r>
          </a:p>
          <a:p>
            <a:pPr>
              <a:buFont typeface="Arial" pitchFamily="34" charset="0"/>
              <a:buChar char="•"/>
            </a:pPr>
            <a:r>
              <a:rPr lang="en-US" sz="2400" dirty="0" smtClean="0"/>
              <a:t>Recycling business development grants</a:t>
            </a:r>
          </a:p>
          <a:p>
            <a:pPr>
              <a:buFont typeface="Arial" pitchFamily="34" charset="0"/>
              <a:buChar char="•"/>
            </a:pPr>
            <a:r>
              <a:rPr lang="en-US" sz="2400" dirty="0" smtClean="0"/>
              <a:t>Promotes need to purchase products with recycled </a:t>
            </a:r>
          </a:p>
          <a:p>
            <a:pPr>
              <a:buFont typeface="Arial" pitchFamily="34" charset="0"/>
              <a:buChar char="•"/>
            </a:pPr>
            <a:r>
              <a:rPr lang="en-US" sz="2400" dirty="0" smtClean="0">
                <a:solidFill>
                  <a:schemeClr val="bg1">
                    <a:lumMod val="95000"/>
                    <a:lumOff val="5000"/>
                  </a:schemeClr>
                </a:solidFill>
              </a:rPr>
              <a:t>Con</a:t>
            </a:r>
          </a:p>
        </p:txBody>
      </p:sp>
      <p:sp>
        <p:nvSpPr>
          <p:cNvPr id="7" name="Rectangle 6"/>
          <p:cNvSpPr/>
          <p:nvPr/>
        </p:nvSpPr>
        <p:spPr>
          <a:xfrm>
            <a:off x="381000" y="6254353"/>
            <a:ext cx="8001000" cy="307777"/>
          </a:xfrm>
          <a:prstGeom prst="rect">
            <a:avLst/>
          </a:prstGeom>
        </p:spPr>
        <p:txBody>
          <a:bodyPr wrap="square">
            <a:spAutoFit/>
          </a:bodyPr>
          <a:lstStyle/>
          <a:p>
            <a:pPr algn="ctr"/>
            <a:endParaRPr lang="en-US" sz="1400" b="1" dirty="0" smtClean="0">
              <a:latin typeface="Trebuchet MS" pitchFamily="34" charset="0"/>
            </a:endParaRPr>
          </a:p>
        </p:txBody>
      </p:sp>
      <p:pic>
        <p:nvPicPr>
          <p:cNvPr id="8" name="Picture 7" descr="Carousel610V1.jpg"/>
          <p:cNvPicPr>
            <a:picLocks noChangeAspect="1"/>
          </p:cNvPicPr>
          <p:nvPr/>
        </p:nvPicPr>
        <p:blipFill>
          <a:blip r:embed="rId3" cstate="print"/>
          <a:stretch>
            <a:fillRect/>
          </a:stretch>
        </p:blipFill>
        <p:spPr>
          <a:xfrm>
            <a:off x="1905000" y="4114800"/>
            <a:ext cx="5181600" cy="2123606"/>
          </a:xfrm>
          <a:prstGeom prst="rect">
            <a:avLst/>
          </a:prstGeom>
          <a:ln>
            <a:noFill/>
          </a:ln>
          <a:effectLst>
            <a:softEdge rad="112500"/>
          </a:effectLst>
        </p:spPr>
      </p:pic>
      <p:sp>
        <p:nvSpPr>
          <p:cNvPr id="9" name="Rectangle 8"/>
          <p:cNvSpPr/>
          <p:nvPr/>
        </p:nvSpPr>
        <p:spPr>
          <a:xfrm>
            <a:off x="1905000" y="6172200"/>
            <a:ext cx="4876800" cy="338554"/>
          </a:xfrm>
          <a:prstGeom prst="rect">
            <a:avLst/>
          </a:prstGeom>
        </p:spPr>
        <p:txBody>
          <a:bodyPr wrap="square">
            <a:spAutoFit/>
          </a:bodyPr>
          <a:lstStyle/>
          <a:p>
            <a:pPr algn="ctr"/>
            <a:r>
              <a:rPr lang="en-US" sz="1600" b="1" dirty="0" smtClean="0">
                <a:latin typeface="+mn-lt"/>
              </a:rPr>
              <a:t>Electronics Recycling Becoming Big Business</a:t>
            </a:r>
          </a:p>
        </p:txBody>
      </p:sp>
    </p:spTree>
    <p:extLst>
      <p:ext uri="{BB962C8B-B14F-4D97-AF65-F5344CB8AC3E}">
        <p14:creationId xmlns:p14="http://schemas.microsoft.com/office/powerpoint/2010/main" val="1797225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304800" y="1371600"/>
            <a:ext cx="8382000" cy="2640687"/>
          </a:xfrm>
        </p:spPr>
        <p:txBody>
          <a:bodyPr>
            <a:normAutofit fontScale="77500" lnSpcReduction="20000"/>
          </a:bodyPr>
          <a:lstStyle/>
          <a:p>
            <a:r>
              <a:rPr lang="en-US" sz="2400" dirty="0" smtClean="0"/>
              <a:t>Provides consulting services to businesses and institutions to identify cost-savings through </a:t>
            </a:r>
          </a:p>
          <a:p>
            <a:pPr lvl="1"/>
            <a:r>
              <a:rPr lang="en-US" sz="2000" b="1" dirty="0" smtClean="0"/>
              <a:t>water</a:t>
            </a:r>
            <a:r>
              <a:rPr lang="en-US" sz="2000" dirty="0" smtClean="0"/>
              <a:t> efficiency audits  </a:t>
            </a:r>
          </a:p>
          <a:p>
            <a:pPr lvl="1"/>
            <a:r>
              <a:rPr lang="en-US" sz="2000" b="1" dirty="0" smtClean="0"/>
              <a:t>energy</a:t>
            </a:r>
            <a:r>
              <a:rPr lang="en-US" sz="2000" dirty="0" smtClean="0"/>
              <a:t> </a:t>
            </a:r>
            <a:r>
              <a:rPr lang="en-US" sz="2000" b="1" dirty="0" smtClean="0"/>
              <a:t>efficiency</a:t>
            </a:r>
            <a:r>
              <a:rPr lang="en-US" sz="2000" dirty="0" smtClean="0"/>
              <a:t> assessments</a:t>
            </a:r>
          </a:p>
          <a:p>
            <a:pPr lvl="1"/>
            <a:r>
              <a:rPr lang="en-US" sz="2000" b="1" dirty="0" smtClean="0"/>
              <a:t>solid waste </a:t>
            </a:r>
            <a:r>
              <a:rPr lang="en-US" sz="2000" dirty="0" smtClean="0"/>
              <a:t>reduction measures</a:t>
            </a:r>
          </a:p>
          <a:p>
            <a:pPr lvl="1"/>
            <a:r>
              <a:rPr lang="en-US" sz="2000" b="1" dirty="0" smtClean="0"/>
              <a:t>Lean and Green </a:t>
            </a:r>
            <a:r>
              <a:rPr lang="en-US" sz="2000" dirty="0" smtClean="0"/>
              <a:t>reviews</a:t>
            </a:r>
          </a:p>
          <a:p>
            <a:r>
              <a:rPr lang="en-US" sz="2400" dirty="0" smtClean="0"/>
              <a:t>Staff - highly experienced retired engineers and scientists</a:t>
            </a:r>
          </a:p>
          <a:p>
            <a:r>
              <a:rPr lang="en-US" sz="2400" dirty="0" smtClean="0"/>
              <a:t>Over $60.2 million in client cost saving</a:t>
            </a:r>
          </a:p>
          <a:p>
            <a:r>
              <a:rPr lang="en-US" sz="2400" dirty="0" smtClean="0"/>
              <a:t>Services are </a:t>
            </a:r>
            <a:r>
              <a:rPr lang="en-US" sz="2400" b="1" dirty="0" smtClean="0"/>
              <a:t>confidential; </a:t>
            </a:r>
            <a:r>
              <a:rPr lang="en-US" sz="2400" dirty="0" smtClean="0"/>
              <a:t>provided at </a:t>
            </a:r>
            <a:r>
              <a:rPr lang="en-US" sz="2400" b="1" dirty="0" smtClean="0"/>
              <a:t>no cost </a:t>
            </a:r>
            <a:r>
              <a:rPr lang="en-US" sz="2400" dirty="0" smtClean="0"/>
              <a:t>to client; supported through government and utility-sponsored grants</a:t>
            </a:r>
          </a:p>
          <a:p>
            <a:pPr>
              <a:buNone/>
            </a:pPr>
            <a:endParaRPr lang="en-US" sz="2400" dirty="0" smtClean="0"/>
          </a:p>
          <a:p>
            <a:pPr lvl="1"/>
            <a:endParaRPr lang="en-US" sz="2000" dirty="0" smtClean="0"/>
          </a:p>
        </p:txBody>
      </p:sp>
      <p:sp>
        <p:nvSpPr>
          <p:cNvPr id="7" name="Rectangle 6"/>
          <p:cNvSpPr/>
          <p:nvPr/>
        </p:nvSpPr>
        <p:spPr>
          <a:xfrm>
            <a:off x="381000" y="6248400"/>
            <a:ext cx="8001000" cy="307777"/>
          </a:xfrm>
          <a:prstGeom prst="rect">
            <a:avLst/>
          </a:prstGeom>
        </p:spPr>
        <p:txBody>
          <a:bodyPr wrap="square">
            <a:spAutoFit/>
          </a:bodyPr>
          <a:lstStyle/>
          <a:p>
            <a:pPr algn="ctr"/>
            <a:endParaRPr lang="en-US" sz="1400" b="1" dirty="0" smtClean="0">
              <a:latin typeface="Trebuchet MS" pitchFamily="34" charset="0"/>
            </a:endParaRPr>
          </a:p>
        </p:txBody>
      </p:sp>
      <p:sp>
        <p:nvSpPr>
          <p:cNvPr id="10" name="Rectangle 9"/>
          <p:cNvSpPr/>
          <p:nvPr/>
        </p:nvSpPr>
        <p:spPr>
          <a:xfrm>
            <a:off x="381000" y="3581400"/>
            <a:ext cx="8763000" cy="861774"/>
          </a:xfrm>
          <a:prstGeom prst="rect">
            <a:avLst/>
          </a:prstGeom>
        </p:spPr>
        <p:txBody>
          <a:bodyPr wrap="square">
            <a:spAutoFit/>
          </a:bodyPr>
          <a:lstStyle/>
          <a:p>
            <a:pPr>
              <a:buFont typeface="Courier New" pitchFamily="49" charset="0"/>
              <a:buChar char="o"/>
            </a:pPr>
            <a:endParaRPr lang="en-US" dirty="0" smtClean="0"/>
          </a:p>
          <a:p>
            <a:pPr>
              <a:buFont typeface="Courier New" pitchFamily="49" charset="0"/>
              <a:buChar char="o"/>
            </a:pPr>
            <a:endParaRPr lang="en-US" dirty="0" smtClean="0"/>
          </a:p>
          <a:p>
            <a:r>
              <a:rPr lang="en-US" sz="1400" dirty="0" smtClean="0"/>
              <a:t> </a:t>
            </a:r>
            <a:endParaRPr lang="en-US" dirty="0"/>
          </a:p>
        </p:txBody>
      </p:sp>
      <p:pic>
        <p:nvPicPr>
          <p:cNvPr id="7170" name="Picture 2" descr="WRP"/>
          <p:cNvPicPr>
            <a:picLocks noChangeAspect="1" noChangeArrowheads="1"/>
          </p:cNvPicPr>
          <p:nvPr/>
        </p:nvPicPr>
        <p:blipFill>
          <a:blip r:embed="rId3" cstate="print"/>
          <a:srcRect/>
          <a:stretch>
            <a:fillRect/>
          </a:stretch>
        </p:blipFill>
        <p:spPr bwMode="auto">
          <a:xfrm>
            <a:off x="2362200" y="72390"/>
            <a:ext cx="4724400" cy="1299210"/>
          </a:xfrm>
          <a:prstGeom prst="rect">
            <a:avLst/>
          </a:prstGeom>
          <a:noFill/>
        </p:spPr>
      </p:pic>
      <p:pic>
        <p:nvPicPr>
          <p:cNvPr id="7172" name="Picture 4" descr="{brief description for accessibiliy}"/>
          <p:cNvPicPr>
            <a:picLocks noChangeAspect="1" noChangeArrowheads="1"/>
          </p:cNvPicPr>
          <p:nvPr/>
        </p:nvPicPr>
        <p:blipFill>
          <a:blip r:embed="rId4" cstate="print"/>
          <a:srcRect r="22998"/>
          <a:stretch>
            <a:fillRect/>
          </a:stretch>
        </p:blipFill>
        <p:spPr bwMode="auto">
          <a:xfrm>
            <a:off x="1905000" y="4122463"/>
            <a:ext cx="4648200" cy="25578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1517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p:txBody>
          <a:bodyPr>
            <a:normAutofit fontScale="90000"/>
          </a:bodyPr>
          <a:lstStyle/>
          <a:p>
            <a:r>
              <a:rPr lang="en-US" dirty="0" smtClean="0">
                <a:solidFill>
                  <a:srgbClr val="17375E"/>
                </a:solidFill>
              </a:rPr>
              <a:t>Environmental Assistance </a:t>
            </a:r>
            <a:br>
              <a:rPr lang="en-US" dirty="0" smtClean="0">
                <a:solidFill>
                  <a:srgbClr val="17375E"/>
                </a:solidFill>
              </a:rPr>
            </a:br>
            <a:r>
              <a:rPr lang="en-US" dirty="0" smtClean="0">
                <a:solidFill>
                  <a:srgbClr val="17375E"/>
                </a:solidFill>
              </a:rPr>
              <a:t>Center</a:t>
            </a:r>
          </a:p>
        </p:txBody>
      </p:sp>
      <p:sp>
        <p:nvSpPr>
          <p:cNvPr id="14339" name="Content Placeholder 2"/>
          <p:cNvSpPr>
            <a:spLocks noGrp="1"/>
          </p:cNvSpPr>
          <p:nvPr>
            <p:ph idx="1"/>
          </p:nvPr>
        </p:nvSpPr>
        <p:spPr>
          <a:xfrm>
            <a:off x="228600" y="1600200"/>
            <a:ext cx="8534400" cy="4953000"/>
          </a:xfrm>
        </p:spPr>
        <p:txBody>
          <a:bodyPr/>
          <a:lstStyle/>
          <a:p>
            <a:pPr>
              <a:buClr>
                <a:schemeClr val="tx2"/>
              </a:buClr>
            </a:pPr>
            <a:r>
              <a:rPr lang="en-US" sz="2800" dirty="0" smtClean="0"/>
              <a:t>Regional One-stop Permit Coordinators/Environmental Assistance Coordinators (</a:t>
            </a:r>
            <a:r>
              <a:rPr lang="en-US" sz="2800" dirty="0" smtClean="0">
                <a:hlinkClick r:id="rId3" action="ppaction://hlinksldjump"/>
              </a:rPr>
              <a:t>7 DENR Regional Offices</a:t>
            </a:r>
            <a:r>
              <a:rPr lang="en-US" sz="2800" dirty="0" smtClean="0"/>
              <a:t>)</a:t>
            </a:r>
          </a:p>
          <a:p>
            <a:pPr>
              <a:buClr>
                <a:schemeClr val="tx2"/>
              </a:buClr>
            </a:pPr>
            <a:r>
              <a:rPr lang="en-US" sz="2800" dirty="0" smtClean="0"/>
              <a:t>Small Business Environmental Assistance</a:t>
            </a:r>
          </a:p>
          <a:p>
            <a:pPr>
              <a:buClr>
                <a:schemeClr val="tx2"/>
              </a:buClr>
            </a:pPr>
            <a:r>
              <a:rPr lang="en-US" sz="2800" dirty="0" smtClean="0"/>
              <a:t>Technical Assistance Staff</a:t>
            </a:r>
          </a:p>
          <a:p>
            <a:pPr>
              <a:buClr>
                <a:schemeClr val="tx2"/>
              </a:buClr>
            </a:pPr>
            <a:r>
              <a:rPr lang="en-US" sz="2800" dirty="0" smtClean="0"/>
              <a:t>DENR Customer Service Hotline:</a:t>
            </a:r>
          </a:p>
          <a:p>
            <a:pPr>
              <a:buClr>
                <a:schemeClr val="tx2"/>
              </a:buClr>
            </a:pPr>
            <a:r>
              <a:rPr lang="en-US" sz="2800" dirty="0" smtClean="0"/>
              <a:t>Toll free (877) 623-6748</a:t>
            </a:r>
          </a:p>
          <a:p>
            <a:pPr>
              <a:buClr>
                <a:schemeClr val="tx2"/>
              </a:buClr>
            </a:pPr>
            <a:endParaRPr lang="en-US" sz="2800" dirty="0" smtClean="0"/>
          </a:p>
        </p:txBody>
      </p:sp>
      <p:pic>
        <p:nvPicPr>
          <p:cNvPr id="33794" name="Picture 2" descr="http://portal.ncdenr.org/image/image_gallery?uuid=08667a91-52b6-49c7-8f9c-db9a79331d98&amp;groupId=38322&amp;t=1362406566160"/>
          <p:cNvPicPr>
            <a:picLocks noChangeAspect="1" noChangeArrowheads="1"/>
          </p:cNvPicPr>
          <p:nvPr/>
        </p:nvPicPr>
        <p:blipFill>
          <a:blip r:embed="rId4" cstate="print"/>
          <a:srcRect/>
          <a:stretch>
            <a:fillRect/>
          </a:stretch>
        </p:blipFill>
        <p:spPr bwMode="auto">
          <a:xfrm>
            <a:off x="5943600" y="3276600"/>
            <a:ext cx="2981113" cy="2286000"/>
          </a:xfrm>
          <a:prstGeom prst="rect">
            <a:avLst/>
          </a:prstGeom>
          <a:noFill/>
        </p:spPr>
      </p:pic>
      <p:sp>
        <p:nvSpPr>
          <p:cNvPr id="7" name="TextBox 6"/>
          <p:cNvSpPr txBox="1"/>
          <p:nvPr/>
        </p:nvSpPr>
        <p:spPr>
          <a:xfrm>
            <a:off x="5943600" y="5638800"/>
            <a:ext cx="3048000" cy="646331"/>
          </a:xfrm>
          <a:prstGeom prst="rect">
            <a:avLst/>
          </a:prstGeom>
          <a:noFill/>
        </p:spPr>
        <p:txBody>
          <a:bodyPr wrap="square" rtlCol="0">
            <a:spAutoFit/>
          </a:bodyPr>
          <a:lstStyle/>
          <a:p>
            <a:pPr algn="ctr"/>
            <a:r>
              <a:rPr lang="en-US" i="1" dirty="0" smtClean="0">
                <a:latin typeface="+mj-lt"/>
              </a:rPr>
              <a:t>DEACS staff answer over 5000 calls/year on DENR hotline</a:t>
            </a:r>
            <a:endParaRPr lang="en-US" i="1" dirty="0">
              <a:latin typeface="+mj-lt"/>
            </a:endParaRPr>
          </a:p>
        </p:txBody>
      </p:sp>
    </p:spTree>
    <p:extLst>
      <p:ext uri="{BB962C8B-B14F-4D97-AF65-F5344CB8AC3E}">
        <p14:creationId xmlns:p14="http://schemas.microsoft.com/office/powerpoint/2010/main" val="1162950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p:txBody>
          <a:bodyPr>
            <a:normAutofit fontScale="90000"/>
          </a:bodyPr>
          <a:lstStyle/>
          <a:p>
            <a:r>
              <a:rPr lang="en-US" dirty="0" smtClean="0">
                <a:solidFill>
                  <a:srgbClr val="17375E"/>
                </a:solidFill>
              </a:rPr>
              <a:t>Environmental Stewardship Initiative (ESI)</a:t>
            </a:r>
          </a:p>
        </p:txBody>
      </p:sp>
      <p:sp>
        <p:nvSpPr>
          <p:cNvPr id="14339" name="Content Placeholder 2"/>
          <p:cNvSpPr>
            <a:spLocks noGrp="1"/>
          </p:cNvSpPr>
          <p:nvPr>
            <p:ph idx="1"/>
          </p:nvPr>
        </p:nvSpPr>
        <p:spPr>
          <a:xfrm>
            <a:off x="228600" y="1447800"/>
            <a:ext cx="8229600" cy="2895600"/>
          </a:xfrm>
        </p:spPr>
        <p:txBody>
          <a:bodyPr>
            <a:normAutofit fontScale="85000" lnSpcReduction="10000"/>
          </a:bodyPr>
          <a:lstStyle/>
          <a:p>
            <a:r>
              <a:rPr lang="en-US" sz="2400" dirty="0" smtClean="0"/>
              <a:t>ESI is a DENR recognition program for business, industry and local/state government  that strive for superior environment performance </a:t>
            </a:r>
          </a:p>
          <a:p>
            <a:r>
              <a:rPr lang="en-US" sz="2400" dirty="0" smtClean="0"/>
              <a:t>Celebrating 11 years of helping facilities go beyond regulatory requirements</a:t>
            </a:r>
          </a:p>
          <a:p>
            <a:r>
              <a:rPr lang="en-US" sz="2400" dirty="0" smtClean="0"/>
              <a:t>Provide training and technical assistance </a:t>
            </a:r>
          </a:p>
          <a:p>
            <a:r>
              <a:rPr lang="en-US" sz="2400" dirty="0" smtClean="0"/>
              <a:t>Currently there </a:t>
            </a:r>
            <a:r>
              <a:rPr lang="en-US" sz="2400" b="1" dirty="0" smtClean="0"/>
              <a:t>140 member sites</a:t>
            </a:r>
          </a:p>
          <a:p>
            <a:pPr lvl="1"/>
            <a:r>
              <a:rPr lang="en-US" sz="2000" dirty="0" smtClean="0"/>
              <a:t>Stewards: 20</a:t>
            </a:r>
          </a:p>
          <a:p>
            <a:pPr lvl="1"/>
            <a:r>
              <a:rPr lang="en-US" sz="2000" dirty="0" smtClean="0"/>
              <a:t>Rising Stewards: 14</a:t>
            </a:r>
          </a:p>
          <a:p>
            <a:pPr lvl="1"/>
            <a:r>
              <a:rPr lang="en-US" sz="2000" dirty="0" smtClean="0"/>
              <a:t>Partners: 106</a:t>
            </a:r>
          </a:p>
          <a:p>
            <a:endParaRPr lang="en-US" sz="2400" dirty="0" smtClean="0"/>
          </a:p>
          <a:p>
            <a:endParaRPr lang="en-US" sz="2400" dirty="0" smtClean="0"/>
          </a:p>
          <a:p>
            <a:pPr lvl="1"/>
            <a:endParaRPr lang="en-US" sz="2000" dirty="0" smtClean="0"/>
          </a:p>
        </p:txBody>
      </p:sp>
      <p:sp>
        <p:nvSpPr>
          <p:cNvPr id="7" name="Rectangle 6"/>
          <p:cNvSpPr/>
          <p:nvPr/>
        </p:nvSpPr>
        <p:spPr>
          <a:xfrm>
            <a:off x="381000" y="6172200"/>
            <a:ext cx="8001000" cy="307777"/>
          </a:xfrm>
          <a:prstGeom prst="rect">
            <a:avLst/>
          </a:prstGeom>
        </p:spPr>
        <p:txBody>
          <a:bodyPr wrap="square">
            <a:spAutoFit/>
          </a:bodyPr>
          <a:lstStyle/>
          <a:p>
            <a:pPr algn="ctr"/>
            <a:endParaRPr lang="en-US" sz="1400" b="1" dirty="0" smtClean="0">
              <a:latin typeface="Trebuchet MS" pitchFamily="34" charset="0"/>
            </a:endParaRPr>
          </a:p>
        </p:txBody>
      </p:sp>
      <p:pic>
        <p:nvPicPr>
          <p:cNvPr id="8" name="Picture 8" descr="http://www.p2pays.org/esi/images/stewardshipcolor2.gif"/>
          <p:cNvPicPr>
            <a:picLocks noChangeAspect="1" noChangeArrowheads="1"/>
          </p:cNvPicPr>
          <p:nvPr/>
        </p:nvPicPr>
        <p:blipFill>
          <a:blip r:embed="rId3" cstate="print"/>
          <a:srcRect/>
          <a:stretch>
            <a:fillRect/>
          </a:stretch>
        </p:blipFill>
        <p:spPr bwMode="auto">
          <a:xfrm>
            <a:off x="6172200" y="4495800"/>
            <a:ext cx="2362200" cy="2036700"/>
          </a:xfrm>
          <a:prstGeom prst="rect">
            <a:avLst/>
          </a:prstGeom>
          <a:ln>
            <a:noFill/>
          </a:ln>
          <a:effectLst>
            <a:outerShdw blurRad="292100" dist="139700" dir="2700000" algn="tl" rotWithShape="0">
              <a:srgbClr val="333333">
                <a:alpha val="65000"/>
              </a:srgbClr>
            </a:outerShdw>
          </a:effectLst>
        </p:spPr>
      </p:pic>
      <p:pic>
        <p:nvPicPr>
          <p:cNvPr id="37891" name="Picture 3"/>
          <p:cNvPicPr>
            <a:picLocks noChangeAspect="1" noChangeArrowheads="1"/>
          </p:cNvPicPr>
          <p:nvPr/>
        </p:nvPicPr>
        <p:blipFill>
          <a:blip r:embed="rId4" cstate="print"/>
          <a:srcRect/>
          <a:stretch>
            <a:fillRect/>
          </a:stretch>
        </p:blipFill>
        <p:spPr bwMode="auto">
          <a:xfrm>
            <a:off x="457200" y="4495800"/>
            <a:ext cx="4800600" cy="2079523"/>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5257800" y="2667000"/>
            <a:ext cx="3657600" cy="1631216"/>
          </a:xfrm>
          <a:prstGeom prst="rect">
            <a:avLst/>
          </a:prstGeom>
          <a:noFill/>
        </p:spPr>
        <p:txBody>
          <a:bodyPr wrap="square" rtlCol="0">
            <a:spAutoFit/>
          </a:bodyPr>
          <a:lstStyle/>
          <a:p>
            <a:pPr>
              <a:buNone/>
            </a:pPr>
            <a:r>
              <a:rPr lang="en-US" sz="2000" dirty="0" smtClean="0"/>
              <a:t>Reported savings of:</a:t>
            </a:r>
          </a:p>
          <a:p>
            <a:pPr lvl="1">
              <a:buFont typeface="Arial" pitchFamily="34" charset="0"/>
              <a:buChar char="•"/>
            </a:pPr>
            <a:r>
              <a:rPr lang="en-US" sz="2000" dirty="0" smtClean="0"/>
              <a:t>Over 3 million tons of solid and hazardous waste </a:t>
            </a:r>
          </a:p>
          <a:p>
            <a:pPr lvl="1">
              <a:buFont typeface="Arial" pitchFamily="34" charset="0"/>
              <a:buChar char="•"/>
            </a:pPr>
            <a:r>
              <a:rPr lang="en-US" sz="2000" dirty="0" smtClean="0"/>
              <a:t>Realized cost savings of over $55.4 million</a:t>
            </a:r>
          </a:p>
        </p:txBody>
      </p:sp>
    </p:spTree>
    <p:extLst>
      <p:ext uri="{BB962C8B-B14F-4D97-AF65-F5344CB8AC3E}">
        <p14:creationId xmlns:p14="http://schemas.microsoft.com/office/powerpoint/2010/main" val="1326310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NCgreenTravel logo"/>
          <p:cNvPicPr>
            <a:picLocks noChangeAspect="1" noChangeArrowheads="1"/>
          </p:cNvPicPr>
          <p:nvPr/>
        </p:nvPicPr>
        <p:blipFill>
          <a:blip r:embed="rId3" cstate="print"/>
          <a:srcRect/>
          <a:stretch>
            <a:fillRect/>
          </a:stretch>
        </p:blipFill>
        <p:spPr bwMode="auto">
          <a:xfrm>
            <a:off x="2590800" y="228600"/>
            <a:ext cx="4286250" cy="1104901"/>
          </a:xfrm>
          <a:prstGeom prst="rect">
            <a:avLst/>
          </a:prstGeom>
          <a:noFill/>
        </p:spPr>
      </p:pic>
      <p:pic>
        <p:nvPicPr>
          <p:cNvPr id="45059" name="Picture 3"/>
          <p:cNvPicPr>
            <a:picLocks noGrp="1" noChangeAspect="1" noChangeArrowheads="1"/>
          </p:cNvPicPr>
          <p:nvPr>
            <p:ph idx="1"/>
          </p:nvPr>
        </p:nvPicPr>
        <p:blipFill>
          <a:blip r:embed="rId4" cstate="print"/>
          <a:srcRect/>
          <a:stretch>
            <a:fillRect/>
          </a:stretch>
        </p:blipFill>
        <p:spPr bwMode="auto">
          <a:xfrm>
            <a:off x="457200" y="2743200"/>
            <a:ext cx="8115300" cy="30480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57200" y="1524000"/>
            <a:ext cx="8077200" cy="1200329"/>
          </a:xfrm>
          <a:prstGeom prst="rect">
            <a:avLst/>
          </a:prstGeom>
          <a:noFill/>
        </p:spPr>
        <p:txBody>
          <a:bodyPr wrap="square" rtlCol="0">
            <a:spAutoFit/>
          </a:bodyPr>
          <a:lstStyle/>
          <a:p>
            <a:r>
              <a:rPr lang="en-US" sz="2400" dirty="0" smtClean="0">
                <a:latin typeface="+mn-lt"/>
              </a:rPr>
              <a:t>NC Green Travel is a free recognition program promoting robust economic growth and environmental stewardship in the travel and hospitality sector.</a:t>
            </a:r>
            <a:endParaRPr lang="en-US" sz="2400" dirty="0">
              <a:latin typeface="+mn-lt"/>
            </a:endParaRPr>
          </a:p>
        </p:txBody>
      </p:sp>
      <p:sp>
        <p:nvSpPr>
          <p:cNvPr id="9" name="TextBox 8"/>
          <p:cNvSpPr txBox="1"/>
          <p:nvPr/>
        </p:nvSpPr>
        <p:spPr>
          <a:xfrm>
            <a:off x="381000" y="6096000"/>
            <a:ext cx="7924800" cy="369332"/>
          </a:xfrm>
          <a:prstGeom prst="rect">
            <a:avLst/>
          </a:prstGeom>
          <a:noFill/>
        </p:spPr>
        <p:txBody>
          <a:bodyPr wrap="square" rtlCol="0">
            <a:spAutoFit/>
          </a:bodyPr>
          <a:lstStyle/>
          <a:p>
            <a:pPr algn="ctr"/>
            <a:r>
              <a:rPr lang="en-US" dirty="0" smtClean="0">
                <a:latin typeface="+mn-lt"/>
              </a:rPr>
              <a:t>There are currently over 70 members in </a:t>
            </a:r>
            <a:r>
              <a:rPr lang="en-US" dirty="0" err="1" smtClean="0">
                <a:latin typeface="+mn-lt"/>
              </a:rPr>
              <a:t>NCGreenTravel</a:t>
            </a:r>
            <a:r>
              <a:rPr lang="en-US" dirty="0" smtClean="0">
                <a:latin typeface="+mn-lt"/>
              </a:rPr>
              <a:t>!</a:t>
            </a:r>
            <a:endParaRPr lang="en-US" dirty="0">
              <a:latin typeface="+mn-lt"/>
            </a:endParaRPr>
          </a:p>
        </p:txBody>
      </p:sp>
    </p:spTree>
    <p:extLst>
      <p:ext uri="{BB962C8B-B14F-4D97-AF65-F5344CB8AC3E}">
        <p14:creationId xmlns:p14="http://schemas.microsoft.com/office/powerpoint/2010/main" val="414750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nvPr>
        </p:nvGraphicFramePr>
        <p:xfrm>
          <a:off x="-1600200" y="1524000"/>
          <a:ext cx="10287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685800" y="3657600"/>
            <a:ext cx="1752600" cy="769441"/>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rPr>
              <a:t>ZWTL</a:t>
            </a:r>
            <a:endParaRPr lang="en-US" sz="4400" b="1" dirty="0">
              <a:effectLst>
                <a:outerShdw blurRad="38100" dist="38100" dir="2700000" algn="tl">
                  <a:srgbClr val="000000">
                    <a:alpha val="43137"/>
                  </a:srgbClr>
                </a:outerShdw>
              </a:effectLst>
            </a:endParaRPr>
          </a:p>
        </p:txBody>
      </p:sp>
      <p:grpSp>
        <p:nvGrpSpPr>
          <p:cNvPr id="2" name="Group 6"/>
          <p:cNvGrpSpPr/>
          <p:nvPr/>
        </p:nvGrpSpPr>
        <p:grpSpPr>
          <a:xfrm>
            <a:off x="4800600" y="228600"/>
            <a:ext cx="4038600" cy="1600200"/>
            <a:chOff x="4800600" y="228600"/>
            <a:chExt cx="4038600" cy="1600200"/>
          </a:xfrm>
        </p:grpSpPr>
        <p:sp>
          <p:nvSpPr>
            <p:cNvPr id="5" name="TextBox 4"/>
            <p:cNvSpPr txBox="1"/>
            <p:nvPr/>
          </p:nvSpPr>
          <p:spPr>
            <a:xfrm>
              <a:off x="5562600" y="228600"/>
              <a:ext cx="3276600" cy="150810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US" sz="2000" dirty="0" smtClean="0">
                  <a:solidFill>
                    <a:srgbClr val="FF0000"/>
                  </a:solidFill>
                </a:rPr>
                <a:t>Resources:</a:t>
              </a:r>
            </a:p>
            <a:p>
              <a:pPr lvl="0">
                <a:buFont typeface="Wingdings" pitchFamily="2" charset="2"/>
                <a:buChar char="Ø"/>
              </a:pPr>
              <a:r>
                <a:rPr lang="en-US" dirty="0" smtClean="0"/>
                <a:t>Lean/Green Mfg. Trainings</a:t>
              </a:r>
            </a:p>
            <a:p>
              <a:pPr lvl="0">
                <a:buFont typeface="Wingdings" pitchFamily="2" charset="2"/>
                <a:buChar char="Ø"/>
              </a:pPr>
              <a:r>
                <a:rPr lang="en-US" dirty="0" smtClean="0">
                  <a:hlinkClick r:id="rId8" action="ppaction://hlinksldjump"/>
                </a:rPr>
                <a:t>RMD/WT/BT</a:t>
              </a:r>
              <a:endParaRPr lang="en-US" dirty="0" smtClean="0"/>
            </a:p>
            <a:p>
              <a:pPr lvl="0">
                <a:buFont typeface="Wingdings" pitchFamily="2" charset="2"/>
                <a:buChar char="Ø"/>
              </a:pPr>
              <a:r>
                <a:rPr lang="en-US" dirty="0" smtClean="0"/>
                <a:t>Solid Waste Audit Assistance</a:t>
              </a:r>
            </a:p>
            <a:p>
              <a:pPr lvl="0">
                <a:buFont typeface="Wingdings" pitchFamily="2" charset="2"/>
                <a:buChar char="Ø"/>
              </a:pPr>
              <a:r>
                <a:rPr lang="en-US" dirty="0" smtClean="0"/>
                <a:t>Recycling tax credits </a:t>
              </a:r>
              <a:r>
                <a:rPr lang="en-US" dirty="0" smtClean="0">
                  <a:hlinkClick r:id="rId9" action="ppaction://hlinksldjump"/>
                </a:rPr>
                <a:t>(DSW)</a:t>
              </a:r>
              <a:endParaRPr lang="en-US" dirty="0"/>
            </a:p>
          </p:txBody>
        </p:sp>
        <p:sp>
          <p:nvSpPr>
            <p:cNvPr id="6" name="Bent Arrow 5"/>
            <p:cNvSpPr/>
            <p:nvPr/>
          </p:nvSpPr>
          <p:spPr>
            <a:xfrm>
              <a:off x="4800600" y="838200"/>
              <a:ext cx="609600" cy="990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10"/>
          <p:cNvGrpSpPr/>
          <p:nvPr/>
        </p:nvGrpSpPr>
        <p:grpSpPr>
          <a:xfrm>
            <a:off x="5791200" y="1981200"/>
            <a:ext cx="3352800" cy="3354526"/>
            <a:chOff x="5791200" y="1981200"/>
            <a:chExt cx="3352800" cy="3354526"/>
          </a:xfrm>
        </p:grpSpPr>
        <p:sp>
          <p:nvSpPr>
            <p:cNvPr id="8" name="Bent Arrow 7"/>
            <p:cNvSpPr/>
            <p:nvPr/>
          </p:nvSpPr>
          <p:spPr>
            <a:xfrm>
              <a:off x="5791200" y="2438400"/>
              <a:ext cx="457200" cy="11430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6324600" y="1981200"/>
              <a:ext cx="2590800" cy="150810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solidFill>
                    <a:srgbClr val="FF0000"/>
                  </a:solidFill>
                </a:rPr>
                <a:t>Potential Path:</a:t>
              </a:r>
            </a:p>
            <a:p>
              <a:pPr>
                <a:buFont typeface="Wingdings" pitchFamily="2" charset="2"/>
                <a:buChar char="Ø"/>
              </a:pPr>
              <a:r>
                <a:rPr lang="en-US" dirty="0" smtClean="0"/>
                <a:t>“Dumpster dives”/Waste audit</a:t>
              </a:r>
            </a:p>
            <a:p>
              <a:pPr>
                <a:buFont typeface="Wingdings" pitchFamily="2" charset="2"/>
                <a:buChar char="Ø"/>
              </a:pPr>
              <a:r>
                <a:rPr lang="en-US" dirty="0" smtClean="0"/>
                <a:t>Metrics</a:t>
              </a:r>
            </a:p>
            <a:p>
              <a:pPr>
                <a:buFont typeface="Wingdings" pitchFamily="2" charset="2"/>
                <a:buChar char="Ø"/>
              </a:pPr>
              <a:r>
                <a:rPr lang="en-US" dirty="0" smtClean="0"/>
                <a:t>Work with Supply Chain</a:t>
              </a:r>
            </a:p>
          </p:txBody>
        </p:sp>
        <p:sp>
          <p:nvSpPr>
            <p:cNvPr id="10" name="TextBox 9"/>
            <p:cNvSpPr txBox="1"/>
            <p:nvPr/>
          </p:nvSpPr>
          <p:spPr>
            <a:xfrm>
              <a:off x="6934200" y="3581400"/>
              <a:ext cx="2209800"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buFont typeface="Wingdings" pitchFamily="2" charset="2"/>
                <a:buChar char="Ø"/>
              </a:pPr>
              <a:r>
                <a:rPr lang="en-US" dirty="0" smtClean="0"/>
                <a:t>Implement Lean/Green tools</a:t>
              </a:r>
            </a:p>
            <a:p>
              <a:pPr>
                <a:buFont typeface="Wingdings" pitchFamily="2" charset="2"/>
                <a:buChar char="Ø"/>
              </a:pPr>
              <a:r>
                <a:rPr lang="en-US" dirty="0" smtClean="0"/>
                <a:t>Recycle/Compost</a:t>
              </a:r>
            </a:p>
            <a:p>
              <a:pPr>
                <a:buFont typeface="Wingdings" pitchFamily="2" charset="2"/>
                <a:buChar char="Ø"/>
              </a:pPr>
              <a:r>
                <a:rPr lang="en-US" dirty="0" smtClean="0"/>
                <a:t>Contract waste logistics company</a:t>
              </a:r>
            </a:p>
            <a:p>
              <a:pPr>
                <a:buFont typeface="Wingdings" pitchFamily="2" charset="2"/>
                <a:buChar char="Ø"/>
              </a:pPr>
              <a:r>
                <a:rPr lang="en-US" dirty="0" smtClean="0"/>
                <a:t>WTE </a:t>
              </a:r>
              <a:endParaRPr lang="en-US" dirty="0"/>
            </a:p>
          </p:txBody>
        </p:sp>
      </p:grpSp>
      <p:sp>
        <p:nvSpPr>
          <p:cNvPr id="12" name="Right Arrow 11"/>
          <p:cNvSpPr/>
          <p:nvPr/>
        </p:nvSpPr>
        <p:spPr>
          <a:xfrm>
            <a:off x="5486400" y="54864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172200" y="5410200"/>
            <a:ext cx="274320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solidFill>
                  <a:srgbClr val="FF0000"/>
                </a:solidFill>
              </a:rPr>
              <a:t>Recycler Resources:</a:t>
            </a:r>
          </a:p>
          <a:p>
            <a:pPr>
              <a:buFont typeface="Wingdings" pitchFamily="2" charset="2"/>
              <a:buChar char="Ø"/>
            </a:pPr>
            <a:r>
              <a:rPr lang="en-US" dirty="0" smtClean="0">
                <a:hlinkClick r:id="rId10" action="ppaction://hlinksldjump"/>
              </a:rPr>
              <a:t>Grants</a:t>
            </a:r>
          </a:p>
          <a:p>
            <a:pPr>
              <a:buFont typeface="Wingdings" pitchFamily="2" charset="2"/>
              <a:buChar char="Ø"/>
            </a:pPr>
            <a:r>
              <a:rPr lang="en-US" dirty="0" smtClean="0">
                <a:hlinkClick r:id="rId10" action="ppaction://hlinksldjump"/>
              </a:rPr>
              <a:t>Technical Assistance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951</Words>
  <Application>Microsoft Office PowerPoint</Application>
  <PresentationFormat>On-screen Show (4:3)</PresentationFormat>
  <Paragraphs>203</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Department of Environment  and Natural Resources</vt:lpstr>
      <vt:lpstr>Community and Business Assistance Section (CBAS)</vt:lpstr>
      <vt:lpstr>Recycling Business Assistance Center (RBAC)</vt:lpstr>
      <vt:lpstr>PowerPoint Presentation</vt:lpstr>
      <vt:lpstr>Environmental Assistance  Center</vt:lpstr>
      <vt:lpstr>Environmental Stewardship Initiative (ESI)</vt:lpstr>
      <vt:lpstr>PowerPoint Presentation</vt:lpstr>
      <vt:lpstr>PowerPoint Presentation</vt:lpstr>
      <vt:lpstr>DEACS Contacts</vt:lpstr>
      <vt:lpstr>Recycling Markets</vt:lpstr>
      <vt:lpstr>PowerPoint Presentation</vt:lpstr>
      <vt:lpstr>Recycling Outreach Campaigns </vt:lpstr>
      <vt:lpstr>CBAS: Recycling Assistance</vt:lpstr>
      <vt:lpstr>Local Government Technical Assistance Group</vt:lpstr>
      <vt:lpstr>Grants for Governmental Agencies</vt:lpstr>
      <vt:lpstr>Utility Savings Initiative</vt:lpstr>
      <vt:lpstr>Regional Offices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tla</cp:lastModifiedBy>
  <cp:revision>35</cp:revision>
  <dcterms:created xsi:type="dcterms:W3CDTF">2006-08-16T00:00:00Z</dcterms:created>
  <dcterms:modified xsi:type="dcterms:W3CDTF">2014-04-01T14:04:31Z</dcterms:modified>
</cp:coreProperties>
</file>