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2"/>
  </p:notesMasterIdLst>
  <p:handoutMasterIdLst>
    <p:handoutMasterId r:id="rId13"/>
  </p:handoutMasterIdLst>
  <p:sldIdLst>
    <p:sldId id="410" r:id="rId5"/>
    <p:sldId id="383" r:id="rId6"/>
    <p:sldId id="411" r:id="rId7"/>
    <p:sldId id="391" r:id="rId8"/>
    <p:sldId id="408" r:id="rId9"/>
    <p:sldId id="407" r:id="rId10"/>
    <p:sldId id="3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8/9/2024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8/9/2024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67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Periodic Review of Rules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>
            <a:normAutofit/>
          </a:bodyPr>
          <a:lstStyle/>
          <a:p>
            <a:r>
              <a:rPr lang="en-US" dirty="0"/>
              <a:t>All agencies are required to review their rules every 10 years</a:t>
            </a:r>
          </a:p>
          <a:p>
            <a:r>
              <a:rPr lang="en-US" dirty="0"/>
              <a:t>The Mining Commission is responsible for promulgating rules necessary to administer the Mining Act of 1971 and the Control of Exploration for Uranium in North Carolina of 1983</a:t>
            </a:r>
          </a:p>
          <a:p>
            <a:r>
              <a:rPr lang="en-US" dirty="0"/>
              <a:t>The Commission’s rules are in Title 15A of the North Carolina Administrative Code, Subchapters 05A, 05B, 05F, and 05G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Basic Steps of the Periodic Rules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Necessary v. Unnecessary Rules</a:t>
            </a:r>
          </a:p>
          <a:p>
            <a:pPr marL="457200" indent="-457200">
              <a:buAutoNum type="arabicPeriod"/>
            </a:pPr>
            <a:r>
              <a:rPr lang="en-US" dirty="0"/>
              <a:t>Setting a Rulemaking Deadline</a:t>
            </a:r>
          </a:p>
          <a:p>
            <a:pPr marL="457200" indent="-457200">
              <a:buAutoNum type="arabicPeriod"/>
            </a:pPr>
            <a:r>
              <a:rPr lang="en-US" dirty="0"/>
              <a:t>Permanent Rulemaking</a:t>
            </a:r>
          </a:p>
        </p:txBody>
      </p:sp>
    </p:spTree>
    <p:extLst>
      <p:ext uri="{BB962C8B-B14F-4D97-AF65-F5344CB8AC3E}">
        <p14:creationId xmlns:p14="http://schemas.microsoft.com/office/powerpoint/2010/main" val="223799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Step 1:  Do we need these rules?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672178"/>
            <a:ext cx="7810500" cy="3309521"/>
          </a:xfrm>
        </p:spPr>
        <p:txBody>
          <a:bodyPr>
            <a:normAutofit/>
          </a:bodyPr>
          <a:lstStyle/>
          <a:p>
            <a:r>
              <a:rPr lang="en-US" dirty="0"/>
              <a:t>The Commission reviews its current rules to determine if each rule is necessary or unnecessary</a:t>
            </a:r>
          </a:p>
          <a:p>
            <a:r>
              <a:rPr lang="en-US" dirty="0"/>
              <a:t>The public comments on the designations</a:t>
            </a:r>
          </a:p>
          <a:p>
            <a:r>
              <a:rPr lang="en-US" dirty="0"/>
              <a:t>The North Carolina Rules Review Commission (RRC) makes the final necessary/unnecessary designations</a:t>
            </a:r>
          </a:p>
          <a:p>
            <a:r>
              <a:rPr lang="en-US" dirty="0"/>
              <a:t>The Joint Legislative Administrative Procedure Oversight Committee (APO) also has a chance to review the designations </a:t>
            </a:r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10777935" cy="1494596"/>
          </a:xfrm>
        </p:spPr>
        <p:txBody>
          <a:bodyPr/>
          <a:lstStyle/>
          <a:p>
            <a:r>
              <a:rPr lang="en-US" dirty="0"/>
              <a:t>Step 2: Setting a Deadline for Readoption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5131737" cy="359747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YOU ARE HERE</a:t>
            </a:r>
          </a:p>
          <a:p>
            <a:pPr marL="0" lvl="1" indent="0" algn="just">
              <a:buNone/>
            </a:pPr>
            <a:endParaRPr lang="en-US" dirty="0"/>
          </a:p>
          <a:p>
            <a:pPr marL="0" lvl="1" indent="0" algn="just">
              <a:buNone/>
            </a:pPr>
            <a:r>
              <a:rPr lang="en-US" dirty="0"/>
              <a:t>The RRC consults with the Mining Commission to establish a deadline to complete the periodic 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672010" y="2876365"/>
            <a:ext cx="4789062" cy="3397630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just"/>
            <a:r>
              <a:rPr lang="en-US" dirty="0"/>
              <a:t>Consultation means the Mining Commission provides to the RRC: </a:t>
            </a:r>
          </a:p>
          <a:p>
            <a:pPr lvl="1"/>
            <a:r>
              <a:rPr lang="en-US" dirty="0"/>
              <a:t>A planned timeline for readoption</a:t>
            </a:r>
          </a:p>
          <a:p>
            <a:pPr lvl="1"/>
            <a:r>
              <a:rPr lang="en-US" dirty="0">
                <a:effectLst/>
                <a:ea typeface="Aptos" panose="020B0004020202020204" pitchFamily="34" charset="0"/>
              </a:rPr>
              <a:t>Written documentation of the agency’s rulemaking priorities relevant to the timeline for readoption</a:t>
            </a:r>
          </a:p>
          <a:p>
            <a:pPr marL="0" lvl="1" indent="0">
              <a:buNone/>
            </a:pPr>
            <a:r>
              <a:rPr lang="en-US" dirty="0"/>
              <a:t>Within 10 days of today’s meeting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</p:spPr>
        <p:txBody>
          <a:bodyPr/>
          <a:lstStyle/>
          <a:p>
            <a:r>
              <a:rPr lang="en-US" dirty="0"/>
              <a:t>Step 3:  Permanent Rulemaking (with a deadline)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457" y="199748"/>
            <a:ext cx="5198269" cy="1549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First the rules are drafted: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Old rules are edited or deleted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rules are written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14456" y="1789588"/>
            <a:ext cx="5198269" cy="3319513"/>
          </a:xfrm>
        </p:spPr>
        <p:txBody>
          <a:bodyPr>
            <a:normAutofit/>
          </a:bodyPr>
          <a:lstStyle/>
          <a:p>
            <a:r>
              <a:rPr lang="en-US" sz="1900" b="1" dirty="0"/>
              <a:t>After the rules are drafted:</a:t>
            </a:r>
          </a:p>
          <a:p>
            <a:pPr lvl="1"/>
            <a:r>
              <a:rPr lang="en-US" sz="1900" dirty="0"/>
              <a:t>DEQ Staff develops a regulatory impact analysis (RIA)</a:t>
            </a:r>
          </a:p>
          <a:p>
            <a:pPr lvl="1"/>
            <a:r>
              <a:rPr lang="en-US" sz="1900" dirty="0"/>
              <a:t>The RIA is sent to OSBM for approval</a:t>
            </a:r>
          </a:p>
          <a:p>
            <a:pPr lvl="1"/>
            <a:r>
              <a:rPr lang="en-US" sz="1900" dirty="0"/>
              <a:t>Mining Commission approves rules and RIA to go out to public comment for at least 60 days</a:t>
            </a:r>
          </a:p>
          <a:p>
            <a:pPr lvl="1"/>
            <a:r>
              <a:rPr lang="en-US" sz="1900" dirty="0"/>
              <a:t>Commission considers any comments received, finalizes rules, and votes to adopt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8A39501-A13B-9122-D9ED-003CFDE0F32D}"/>
              </a:ext>
            </a:extLst>
          </p:cNvPr>
          <p:cNvSpPr txBox="1">
            <a:spLocks/>
          </p:cNvSpPr>
          <p:nvPr/>
        </p:nvSpPr>
        <p:spPr>
          <a:xfrm>
            <a:off x="514455" y="4904913"/>
            <a:ext cx="5198269" cy="1549152"/>
          </a:xfrm>
          <a:prstGeom prst="rect">
            <a:avLst/>
          </a:prstGeom>
        </p:spPr>
        <p:txBody>
          <a:bodyPr vert="horz" lIns="0" tIns="274320" rIns="91440" bIns="45720" rtlCol="0">
            <a:normAutofit lnSpcReduction="10000"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+mj-lt"/>
              <a:buAutoNum type="alphaLcPeriod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+mj-lt"/>
              <a:buAutoNum type="arabicParenR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+mj-lt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</a:pPr>
            <a:r>
              <a:rPr lang="en-US" sz="1900" b="1" dirty="0"/>
              <a:t>Adopted Rules go to the RRC by the deadline established in Step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/>
              <a:t>RRC may approve or disapprove of any rule readopted through the periodic review</a:t>
            </a:r>
          </a:p>
          <a:p>
            <a:pPr marL="0"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{73EDD237-5AF1-47B0-BFEB-0BD65200A564}tf78853419_win32</Template>
  <TotalTime>282</TotalTime>
  <Words>325</Words>
  <Application>Microsoft Office PowerPoint</Application>
  <PresentationFormat>Widescreen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Franklin Gothic Book</vt:lpstr>
      <vt:lpstr>Franklin Gothic Demi</vt:lpstr>
      <vt:lpstr>Custom</vt:lpstr>
      <vt:lpstr>Periodic Review of Rules</vt:lpstr>
      <vt:lpstr>Background</vt:lpstr>
      <vt:lpstr>Basic Steps of the Periodic Rules Review</vt:lpstr>
      <vt:lpstr>Step 1:  Do we need these rules?</vt:lpstr>
      <vt:lpstr>Step 2: Setting a Deadline for Readoption</vt:lpstr>
      <vt:lpstr>Step 3:  Permanent Rulemaking (with a deadline)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Young, Elizabeth</dc:creator>
  <cp:lastModifiedBy>Young, Elizabeth</cp:lastModifiedBy>
  <cp:revision>9</cp:revision>
  <dcterms:created xsi:type="dcterms:W3CDTF">2024-08-08T14:33:19Z</dcterms:created>
  <dcterms:modified xsi:type="dcterms:W3CDTF">2024-08-09T13:32:49Z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