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8" r:id="rId4"/>
  </p:sldMasterIdLst>
  <p:notesMasterIdLst>
    <p:notesMasterId r:id="rId12"/>
  </p:notesMasterIdLst>
  <p:handoutMasterIdLst>
    <p:handoutMasterId r:id="rId13"/>
  </p:handoutMasterIdLst>
  <p:sldIdLst>
    <p:sldId id="410" r:id="rId5"/>
    <p:sldId id="383" r:id="rId6"/>
    <p:sldId id="411" r:id="rId7"/>
    <p:sldId id="391" r:id="rId8"/>
    <p:sldId id="408" r:id="rId9"/>
    <p:sldId id="407" r:id="rId10"/>
    <p:sldId id="39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A107856-5554-42FB-B03E-39F5DBC370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327" autoAdjust="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58" d="100"/>
          <a:sy n="58" d="100"/>
        </p:scale>
        <p:origin x="3240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F6756E-81DA-9FAC-70D8-556F658BDD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BEDD12-BCD5-485B-BCBC-34BB01D7923C}" type="datetimeFigureOut">
              <a:rPr lang="en-US" smtClean="0"/>
              <a:t>8/9/2024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1D415-D05A-7067-CCD3-457153D96C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230DF-5933-439D-898F-38E9AC9BA68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97095E3-54D2-CFD2-4F49-7536FC8641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8" name="Header Placeholder 7">
            <a:extLst>
              <a:ext uri="{FF2B5EF4-FFF2-40B4-BE49-F238E27FC236}">
                <a16:creationId xmlns:a16="http://schemas.microsoft.com/office/drawing/2014/main" id="{521EE01A-C0B5-5ECF-96DD-768F86AA15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228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7A52F-9D89-7442-A8E9-48D1527B5F6B}" type="datetimeFigureOut">
              <a:rPr lang="en-US" smtClean="0"/>
              <a:t>8/9/2024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C7E07-3C67-C64C-8DA0-0404F63039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52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453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416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677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276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1837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1604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923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327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Tab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F555767-B3D8-BD57-1D42-7F6E1E668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BC972B6D-098C-52F6-E990-52623B368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F0D3EE3-9A8C-531D-1EEE-1AFAB9F3B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A2BE192C-1768-890B-EC1B-5ED6E1F82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1409" y="4661717"/>
            <a:ext cx="7936230" cy="138076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670935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584005"/>
            <a:ext cx="2825115" cy="3999060"/>
          </a:xfrm>
        </p:spPr>
        <p:txBody>
          <a:bodyPr lIns="0" tIns="27432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457200" indent="0">
              <a:spcBef>
                <a:spcPts val="1800"/>
              </a:spcBef>
              <a:buNone/>
              <a:defRPr sz="2000"/>
            </a:lvl2pPr>
            <a:lvl3pPr marL="914400" indent="0">
              <a:spcBef>
                <a:spcPts val="1800"/>
              </a:spcBef>
              <a:buNone/>
              <a:defRPr sz="2000"/>
            </a:lvl3pPr>
            <a:lvl4pPr marL="1371600" indent="0">
              <a:spcBef>
                <a:spcPts val="1800"/>
              </a:spcBef>
              <a:buNone/>
              <a:defRPr sz="2000"/>
            </a:lvl4pPr>
            <a:lvl5pPr marL="1828800" indent="0">
              <a:spcBef>
                <a:spcPts val="1800"/>
              </a:spcBef>
              <a:buNone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70934" y="584005"/>
            <a:ext cx="7926705" cy="399906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4329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98408"/>
            <a:ext cx="10972800" cy="157431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5523" y="2676525"/>
            <a:ext cx="5746750" cy="359747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620000" y="2676525"/>
            <a:ext cx="3947160" cy="3597470"/>
          </a:xfrm>
        </p:spPr>
        <p:txBody>
          <a:bodyPr lIns="0">
            <a:normAutofit/>
          </a:bodyPr>
          <a:lstStyle>
            <a:lvl1pPr marL="342900" indent="-342900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9744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02400"/>
            <a:ext cx="10972800" cy="157032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9" name="Table Placeholder 2">
            <a:extLst>
              <a:ext uri="{FF2B5EF4-FFF2-40B4-BE49-F238E27FC236}">
                <a16:creationId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4360" y="2628629"/>
            <a:ext cx="10972800" cy="363674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10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flipH="1" flipV="1">
            <a:off x="6092752" y="0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360" y="454955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8B149C6-5AAC-B8E5-5411-EA38821F6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273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06C6F65-35CD-D64B-992A-0C1C1E003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AutoShape 24">
              <a:extLst>
                <a:ext uri="{FF2B5EF4-FFF2-40B4-BE49-F238E27FC236}">
                  <a16:creationId xmlns:a16="http://schemas.microsoft.com/office/drawing/2014/main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 spc="50" baseline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186153BD-9D2B-47EB-3553-1D3F6663B2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4359" y="2281918"/>
            <a:ext cx="6787747" cy="3708517"/>
          </a:xfrm>
        </p:spPr>
        <p:txBody>
          <a:bodyPr lIns="0" tIns="228600" rIns="0" bIns="0">
            <a:normAutofit/>
          </a:bodyPr>
          <a:lstStyle>
            <a:lvl1pPr marL="283464" indent="-283464">
              <a:lnSpc>
                <a:spcPct val="80000"/>
              </a:lnSpc>
              <a:spcBef>
                <a:spcPts val="2200"/>
              </a:spcBef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indent="-283464">
              <a:spcBef>
                <a:spcPts val="6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3" name="Slide Number Placeholder 42">
            <a:extLst>
              <a:ext uri="{FF2B5EF4-FFF2-40B4-BE49-F238E27FC236}">
                <a16:creationId xmlns:a16="http://schemas.microsoft.com/office/drawing/2014/main" id="{D80CCC8F-9CF1-9621-04EB-DFA68FEE42D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42" name="Date Placeholder 41">
            <a:extLst>
              <a:ext uri="{FF2B5EF4-FFF2-40B4-BE49-F238E27FC236}">
                <a16:creationId xmlns:a16="http://schemas.microsoft.com/office/drawing/2014/main" id="{29CE2856-DB8F-5603-C085-74C70560FAC8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79826C1-7A52-DA25-F422-EE62DED7D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0552" cy="0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089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79D0555-EBDC-B53A-212D-A5921795FE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80543"/>
          </a:xfrm>
          <a:custGeom>
            <a:avLst/>
            <a:gdLst>
              <a:gd name="connsiteX0" fmla="*/ 6309360 w 12192000"/>
              <a:gd name="connsiteY0" fmla="*/ 3951843 h 6880543"/>
              <a:gd name="connsiteX1" fmla="*/ 6309360 w 12192000"/>
              <a:gd name="connsiteY1" fmla="*/ 4052427 h 6880543"/>
              <a:gd name="connsiteX2" fmla="*/ 8442960 w 12192000"/>
              <a:gd name="connsiteY2" fmla="*/ 4052427 h 6880543"/>
              <a:gd name="connsiteX3" fmla="*/ 8442960 w 12192000"/>
              <a:gd name="connsiteY3" fmla="*/ 3951843 h 6880543"/>
              <a:gd name="connsiteX4" fmla="*/ 0 w 12192000"/>
              <a:gd name="connsiteY4" fmla="*/ 0 h 6880543"/>
              <a:gd name="connsiteX5" fmla="*/ 12192000 w 12192000"/>
              <a:gd name="connsiteY5" fmla="*/ 0 h 6880543"/>
              <a:gd name="connsiteX6" fmla="*/ 12192000 w 12192000"/>
              <a:gd name="connsiteY6" fmla="*/ 6880543 h 6880543"/>
              <a:gd name="connsiteX7" fmla="*/ 0 w 12192000"/>
              <a:gd name="connsiteY7" fmla="*/ 6880543 h 6880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80543">
                <a:moveTo>
                  <a:pt x="6309360" y="3951843"/>
                </a:moveTo>
                <a:lnTo>
                  <a:pt x="6309360" y="4052427"/>
                </a:lnTo>
                <a:lnTo>
                  <a:pt x="8442960" y="4052427"/>
                </a:lnTo>
                <a:lnTo>
                  <a:pt x="8442960" y="395184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0543"/>
                </a:lnTo>
                <a:lnTo>
                  <a:pt x="0" y="6880543"/>
                </a:lnTo>
                <a:close/>
              </a:path>
            </a:pathLst>
          </a:custGeom>
        </p:spPr>
        <p:txBody>
          <a:bodyPr wrap="square" tIns="182880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D492973-78E3-D34E-835E-CF2D45170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59" y="444933"/>
            <a:ext cx="5477479" cy="329184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60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6BA398-1ED2-1FCA-63B9-8915A8C7A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09360" y="3951843"/>
            <a:ext cx="2133600" cy="1005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1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4">
          <p15:clr>
            <a:srgbClr val="FBAE40"/>
          </p15:clr>
        </p15:guide>
        <p15:guide id="3" pos="4344" userDrawn="1">
          <p15:clr>
            <a:srgbClr val="FBAE40"/>
          </p15:clr>
        </p15:guide>
        <p15:guide id="4" pos="4560" userDrawn="1">
          <p15:clr>
            <a:srgbClr val="FBAE40"/>
          </p15:clr>
        </p15:guide>
        <p15:guide id="8" orient="horz" pos="184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99835" y="43052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9973BC6-F6E5-0B3B-C8AB-0AC4020D4E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1113"/>
            <a:ext cx="5791200" cy="68802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9835" y="456860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9169ED6-4B82-6844-119F-AC15CDF2D3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91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7F1500-1A16-D1EF-4F0C-030852B29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2D07A0BE-3890-193E-9439-F294E61A7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1" name="Freeform 19">
              <a:extLst>
                <a:ext uri="{FF2B5EF4-FFF2-40B4-BE49-F238E27FC236}">
                  <a16:creationId xmlns:a16="http://schemas.microsoft.com/office/drawing/2014/main" id="{C05217ED-C258-E6CE-BA7F-28A6EA41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20">
              <a:extLst>
                <a:ext uri="{FF2B5EF4-FFF2-40B4-BE49-F238E27FC236}">
                  <a16:creationId xmlns:a16="http://schemas.microsoft.com/office/drawing/2014/main" id="{F3E11A1F-14DD-BA35-D7D7-4D4ADEAA3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F14541B0-973F-7E21-1019-D2FB83C8C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02875"/>
            <a:ext cx="10873740" cy="168020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6FE0DC0-B0D7-F4D6-8038-177AD7A8C21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57600" y="2282008"/>
            <a:ext cx="7810500" cy="3699328"/>
          </a:xfrm>
        </p:spPr>
        <p:txBody>
          <a:bodyPr lIns="0" tIns="228600" rIns="0" bIns="0">
            <a:normAutofit/>
          </a:bodyPr>
          <a:lstStyle>
            <a:lvl1pPr marL="283464" indent="-283464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ED58739-4346-5104-B1AC-89ED035912A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272B8D-F380-9F1A-C8E6-BDD2352B176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2964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9905" y="454955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027108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14DA3C5-63E4-BAFB-1D68-47F71EEEE5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676525"/>
            <a:ext cx="4490827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9436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BD11386D-847E-8CF5-E56A-42E80A65A08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881898" y="2676525"/>
            <a:ext cx="4490827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056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2E558A9-6DD6-E21D-3A8F-6707E1DD1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2" name="AutoShape 24">
              <a:extLst>
                <a:ext uri="{FF2B5EF4-FFF2-40B4-BE49-F238E27FC236}">
                  <a16:creationId xmlns:a16="http://schemas.microsoft.com/office/drawing/2014/main" id="{3FC994E4-318C-1E66-B4E4-8F8FD08E0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17C00E6B-F625-6D6C-8364-9DD9F3C36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C6197B87-4F65-7981-9463-84830CD36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86AA517C-7217-D864-B7E7-40984A288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524013C6-491C-CAA2-5BD6-7C735967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885" y="3499667"/>
            <a:ext cx="4939666" cy="254281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47460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457201"/>
            <a:ext cx="5198269" cy="2305050"/>
          </a:xfrm>
        </p:spPr>
        <p:txBody>
          <a:bodyPr lIns="0" tIns="274320">
            <a:normAutofit/>
          </a:bodyPr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sz="2000"/>
            </a:lvl1pPr>
            <a:lvl2pPr marL="914400" indent="-457200">
              <a:spcBef>
                <a:spcPts val="1800"/>
              </a:spcBef>
              <a:buFont typeface="+mj-lt"/>
              <a:buAutoNum type="alphaLcPeriod"/>
              <a:defRPr sz="2000"/>
            </a:lvl2pPr>
            <a:lvl3pPr marL="1371600" indent="-457200">
              <a:spcBef>
                <a:spcPts val="1800"/>
              </a:spcBef>
              <a:buFont typeface="+mj-lt"/>
              <a:buAutoNum type="arabicParenR"/>
              <a:defRPr sz="2000"/>
            </a:lvl3pPr>
            <a:lvl4pPr marL="1371600" indent="0">
              <a:spcBef>
                <a:spcPts val="1800"/>
              </a:spcBef>
              <a:buFont typeface="+mj-lt"/>
              <a:buNone/>
              <a:defRPr sz="2000"/>
            </a:lvl4pPr>
            <a:lvl5pPr marL="2286000" indent="-457200">
              <a:spcBef>
                <a:spcPts val="1800"/>
              </a:spcBef>
              <a:buFont typeface="+mj-lt"/>
              <a:buAutoNum type="arabicPeriod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3AC171DA-232D-44C1-6B93-40BACB298F4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810595"/>
            <a:ext cx="5198269" cy="3319513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54606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Pictu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1EF4505D-6803-3813-7738-04996342781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4360" y="3279579"/>
            <a:ext cx="5044440" cy="2994415"/>
          </a:xfrm>
        </p:spPr>
        <p:txBody>
          <a:bodyPr lIns="0" tIns="22860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997459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658637A-5D36-6127-19BC-C203E23FA4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118225" cy="6858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9319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36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>
              <a:latin typeface="+mn-lt"/>
            </a:endParaRP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1" i="0">
                <a:solidFill>
                  <a:schemeClr val="bg1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892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698" r:id="rId2"/>
    <p:sldLayoutId id="2147483710" r:id="rId3"/>
    <p:sldLayoutId id="2147483700" r:id="rId4"/>
    <p:sldLayoutId id="2147483701" r:id="rId5"/>
    <p:sldLayoutId id="2147483659" r:id="rId6"/>
    <p:sldLayoutId id="2147483709" r:id="rId7"/>
    <p:sldLayoutId id="2147483708" r:id="rId8"/>
    <p:sldLayoutId id="2147483707" r:id="rId9"/>
    <p:sldLayoutId id="2147483706" r:id="rId10"/>
    <p:sldLayoutId id="2147483705" r:id="rId11"/>
    <p:sldLayoutId id="2147483704" r:id="rId12"/>
    <p:sldLayoutId id="2147483703" r:id="rId13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83464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 userDrawn="1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1D9D6-2977-ABCD-FDF8-51AFA5064E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9904" y="411479"/>
            <a:ext cx="5486400" cy="3291840"/>
          </a:xfrm>
        </p:spPr>
        <p:txBody>
          <a:bodyPr/>
          <a:lstStyle/>
          <a:p>
            <a:r>
              <a:rPr lang="en-US" dirty="0"/>
              <a:t>Periodic Review of Rules</a:t>
            </a:r>
          </a:p>
        </p:txBody>
      </p:sp>
    </p:spTree>
    <p:extLst>
      <p:ext uri="{BB962C8B-B14F-4D97-AF65-F5344CB8AC3E}">
        <p14:creationId xmlns:p14="http://schemas.microsoft.com/office/powerpoint/2010/main" val="3390304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0BF65-C84B-45C3-72CA-AFDA68851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89572"/>
            <a:ext cx="6787747" cy="1593507"/>
          </a:xfrm>
        </p:spPr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8EBC2C-6DD7-5003-38EB-40753046FE8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3725" y="2281238"/>
            <a:ext cx="6788150" cy="3709987"/>
          </a:xfrm>
        </p:spPr>
        <p:txBody>
          <a:bodyPr tIns="457200">
            <a:normAutofit/>
          </a:bodyPr>
          <a:lstStyle/>
          <a:p>
            <a:r>
              <a:rPr lang="en-US" dirty="0"/>
              <a:t>All agencies are required to review their rules every 10 years</a:t>
            </a:r>
          </a:p>
          <a:p>
            <a:r>
              <a:rPr lang="en-US" dirty="0"/>
              <a:t>The Mining Commission is responsible for promulgating rules necessary to administer the Mining Act of 1971 and the Control of Exploration for Uranium in North Carolina of 1983</a:t>
            </a:r>
          </a:p>
          <a:p>
            <a:r>
              <a:rPr lang="en-US" dirty="0"/>
              <a:t>The Commission’s rules are in Title 15A of the North Carolina Administrative Code, Subchapters 05A, 05B, 05F, and 05G</a:t>
            </a:r>
          </a:p>
        </p:txBody>
      </p:sp>
    </p:spTree>
    <p:extLst>
      <p:ext uri="{BB962C8B-B14F-4D97-AF65-F5344CB8AC3E}">
        <p14:creationId xmlns:p14="http://schemas.microsoft.com/office/powerpoint/2010/main" val="3346685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0C1B7-6E4E-3DEE-50C0-1CA3B14303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360" y="411479"/>
            <a:ext cx="5486400" cy="3291840"/>
          </a:xfrm>
        </p:spPr>
        <p:txBody>
          <a:bodyPr/>
          <a:lstStyle/>
          <a:p>
            <a:r>
              <a:rPr lang="en-US" dirty="0"/>
              <a:t>Basic Steps of the Periodic Rules Review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E734F0-2DDD-AF70-F13D-F9E4C19294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4360" y="4549552"/>
            <a:ext cx="5486400" cy="1645920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US" dirty="0"/>
              <a:t>Necessary v. Unnecessary Rules</a:t>
            </a:r>
          </a:p>
          <a:p>
            <a:pPr marL="457200" indent="-457200">
              <a:buAutoNum type="arabicPeriod"/>
            </a:pPr>
            <a:r>
              <a:rPr lang="en-US" dirty="0"/>
              <a:t>Setting a Rulemaking Deadline</a:t>
            </a:r>
          </a:p>
          <a:p>
            <a:pPr marL="457200" indent="-457200">
              <a:buAutoNum type="arabicPeriod"/>
            </a:pPr>
            <a:r>
              <a:rPr lang="en-US" dirty="0"/>
              <a:t>Permanent Rulemaking</a:t>
            </a:r>
          </a:p>
        </p:txBody>
      </p:sp>
    </p:spTree>
    <p:extLst>
      <p:ext uri="{BB962C8B-B14F-4D97-AF65-F5344CB8AC3E}">
        <p14:creationId xmlns:p14="http://schemas.microsoft.com/office/powerpoint/2010/main" val="2237998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02875"/>
            <a:ext cx="10873740" cy="1680205"/>
          </a:xfrm>
        </p:spPr>
        <p:txBody>
          <a:bodyPr/>
          <a:lstStyle/>
          <a:p>
            <a:r>
              <a:rPr lang="en-US" dirty="0"/>
              <a:t>Step 1:  Do we need these rules?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70BD87D-F7DA-961B-4024-A354DC87D1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0" y="2672178"/>
            <a:ext cx="7810500" cy="3309521"/>
          </a:xfrm>
        </p:spPr>
        <p:txBody>
          <a:bodyPr>
            <a:normAutofit/>
          </a:bodyPr>
          <a:lstStyle/>
          <a:p>
            <a:r>
              <a:rPr lang="en-US" dirty="0"/>
              <a:t>The Commission reviews its current rules to determine if each rule is necessary or unnecessary</a:t>
            </a:r>
          </a:p>
          <a:p>
            <a:r>
              <a:rPr lang="en-US" dirty="0"/>
              <a:t>The public comments on the designations</a:t>
            </a:r>
          </a:p>
          <a:p>
            <a:r>
              <a:rPr lang="en-US" dirty="0"/>
              <a:t>The North Carolina Rules Review Commission (RRC) makes the final necessary/unnecessary designations</a:t>
            </a:r>
          </a:p>
          <a:p>
            <a:r>
              <a:rPr lang="en-US" dirty="0"/>
              <a:t>The Joint Legislative Administrative Procedure Oversight Committee (APO) also has a chance to review the designations </a:t>
            </a:r>
          </a:p>
          <a:p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00312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346ED-721D-85EE-2F1B-A31D0912D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78129"/>
            <a:ext cx="10777935" cy="1494596"/>
          </a:xfrm>
        </p:spPr>
        <p:txBody>
          <a:bodyPr/>
          <a:lstStyle/>
          <a:p>
            <a:r>
              <a:rPr lang="en-US" dirty="0"/>
              <a:t>Step 2: Setting a Deadline for Readoption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97449-5B72-ADA0-3B2D-1CBC160D6B9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4360" y="2676525"/>
            <a:ext cx="5131737" cy="3597470"/>
          </a:xfrm>
        </p:spPr>
        <p:txBody>
          <a:bodyPr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YOU ARE HERE</a:t>
            </a:r>
          </a:p>
          <a:p>
            <a:pPr marL="0" lvl="1" indent="0" algn="just">
              <a:buNone/>
            </a:pPr>
            <a:endParaRPr lang="en-US" dirty="0"/>
          </a:p>
          <a:p>
            <a:pPr marL="0" lvl="1" indent="0" algn="just">
              <a:buNone/>
            </a:pPr>
            <a:r>
              <a:rPr lang="en-US" dirty="0"/>
              <a:t>The RRC consults with the Mining Commission to establish a deadline to complete the periodic review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FC7B50-71A6-D8BE-C032-5EB4CF5706D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672010" y="2876365"/>
            <a:ext cx="4789062" cy="3397630"/>
          </a:xfrm>
        </p:spPr>
        <p:txBody>
          <a:bodyPr>
            <a:normAutofit/>
          </a:bodyPr>
          <a:lstStyle/>
          <a:p>
            <a:endParaRPr lang="en-US" dirty="0"/>
          </a:p>
          <a:p>
            <a:pPr algn="just"/>
            <a:r>
              <a:rPr lang="en-US" dirty="0"/>
              <a:t>Consultation means the Mining Commission provides to the RRC: </a:t>
            </a:r>
          </a:p>
          <a:p>
            <a:pPr lvl="1"/>
            <a:r>
              <a:rPr lang="en-US" dirty="0"/>
              <a:t>A planned timeline for readoption</a:t>
            </a:r>
          </a:p>
          <a:p>
            <a:pPr lvl="1"/>
            <a:r>
              <a:rPr lang="en-US" dirty="0">
                <a:effectLst/>
                <a:ea typeface="Aptos" panose="020B0004020202020204" pitchFamily="34" charset="0"/>
              </a:rPr>
              <a:t>Written documentation of the agency’s rulemaking priorities relevant to the timeline for readoption</a:t>
            </a:r>
          </a:p>
          <a:p>
            <a:pPr marL="0" lvl="1" indent="0">
              <a:buNone/>
            </a:pPr>
            <a:r>
              <a:rPr lang="en-US" dirty="0"/>
              <a:t>Within 10 days of today’s meeting</a:t>
            </a:r>
          </a:p>
        </p:txBody>
      </p:sp>
    </p:spTree>
    <p:extLst>
      <p:ext uri="{BB962C8B-B14F-4D97-AF65-F5344CB8AC3E}">
        <p14:creationId xmlns:p14="http://schemas.microsoft.com/office/powerpoint/2010/main" val="888484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D29B5-1B58-809F-FEA7-B82105E94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8885" y="3499667"/>
            <a:ext cx="4939666" cy="2542810"/>
          </a:xfrm>
        </p:spPr>
        <p:txBody>
          <a:bodyPr/>
          <a:lstStyle/>
          <a:p>
            <a:r>
              <a:rPr lang="en-US" dirty="0"/>
              <a:t>Step 3:  Permanent Rulemaking (with a deadline)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C3632C-2D2E-7026-33B8-EE42DA4BDB5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4457" y="199748"/>
            <a:ext cx="5198269" cy="15491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First the rules are drafted: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Old rules are edited or deleted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New rules are written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99B60-BF79-A832-6AD4-6C6FC6CE431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14456" y="1789588"/>
            <a:ext cx="5198269" cy="3319513"/>
          </a:xfrm>
        </p:spPr>
        <p:txBody>
          <a:bodyPr>
            <a:normAutofit/>
          </a:bodyPr>
          <a:lstStyle/>
          <a:p>
            <a:r>
              <a:rPr lang="en-US" sz="1900" b="1" dirty="0"/>
              <a:t>After the rules are drafted:</a:t>
            </a:r>
          </a:p>
          <a:p>
            <a:pPr lvl="1"/>
            <a:r>
              <a:rPr lang="en-US" sz="1900" dirty="0"/>
              <a:t>DEQ Staff develops a regulatory impact analysis (RIA)</a:t>
            </a:r>
          </a:p>
          <a:p>
            <a:pPr lvl="1"/>
            <a:r>
              <a:rPr lang="en-US" sz="1900" dirty="0"/>
              <a:t>The RIA is sent to OSBM for approval</a:t>
            </a:r>
          </a:p>
          <a:p>
            <a:pPr lvl="1"/>
            <a:r>
              <a:rPr lang="en-US" sz="1900" dirty="0"/>
              <a:t>Mining Commission approves rules and RIA to go out to public comment for at least 60 days</a:t>
            </a:r>
          </a:p>
          <a:p>
            <a:pPr lvl="1"/>
            <a:r>
              <a:rPr lang="en-US" sz="1900" dirty="0"/>
              <a:t>Commission considers any comments received, finalizes rules, and votes to adopt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A8A39501-A13B-9122-D9ED-003CFDE0F32D}"/>
              </a:ext>
            </a:extLst>
          </p:cNvPr>
          <p:cNvSpPr txBox="1">
            <a:spLocks/>
          </p:cNvSpPr>
          <p:nvPr/>
        </p:nvSpPr>
        <p:spPr>
          <a:xfrm>
            <a:off x="514455" y="4904913"/>
            <a:ext cx="5198269" cy="1549152"/>
          </a:xfrm>
          <a:prstGeom prst="rect">
            <a:avLst/>
          </a:prstGeom>
        </p:spPr>
        <p:txBody>
          <a:bodyPr vert="horz" lIns="0" tIns="274320" rIns="91440" bIns="45720" rtlCol="0">
            <a:normAutofit lnSpcReduction="10000"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+mj-lt"/>
              <a:buAutoNum type="arabicPeriod"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+mj-lt"/>
              <a:buAutoNum type="alphaLcPeriod"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+mj-lt"/>
              <a:buAutoNum type="arabicParenR"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+mj-lt"/>
              <a:buNone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286000" indent="-4572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+mj-lt"/>
              <a:buAutoNum type="arabicPeriod"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+mj-lt"/>
              <a:buNone/>
            </a:pPr>
            <a:r>
              <a:rPr lang="en-US" sz="1900" b="1" dirty="0"/>
              <a:t>Adopted Rules go to the RRC by the deadline established in Step 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/>
              <a:t>RRC may approve or disapprove of any rule readopted through the periodic review</a:t>
            </a:r>
          </a:p>
          <a:p>
            <a:pPr marL="0" indent="0">
              <a:buFont typeface="+mj-lt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225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0C1B7-6E4E-3DEE-50C0-1CA3B14303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360" y="411479"/>
            <a:ext cx="5486400" cy="3291840"/>
          </a:xfrm>
        </p:spPr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26113241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Swiss">
      <a:dk1>
        <a:srgbClr val="000000"/>
      </a:dk1>
      <a:lt1>
        <a:srgbClr val="FFFFFF"/>
      </a:lt1>
      <a:dk2>
        <a:srgbClr val="E4E4E4"/>
      </a:dk2>
      <a:lt2>
        <a:srgbClr val="7CA655"/>
      </a:lt2>
      <a:accent1>
        <a:srgbClr val="A9D4DB"/>
      </a:accent1>
      <a:accent2>
        <a:srgbClr val="FBE284"/>
      </a:accent2>
      <a:accent3>
        <a:srgbClr val="4495A2"/>
      </a:accent3>
      <a:accent4>
        <a:srgbClr val="AA5881"/>
      </a:accent4>
      <a:accent5>
        <a:srgbClr val="E06742"/>
      </a:accent5>
      <a:accent6>
        <a:srgbClr val="F9D448"/>
      </a:accent6>
      <a:hlink>
        <a:srgbClr val="4495A2"/>
      </a:hlink>
      <a:folHlink>
        <a:srgbClr val="AA5881"/>
      </a:folHlink>
    </a:clrScheme>
    <a:fontScheme name="Custom 175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78853419_Win32_SL_V5" id="{958D2C9E-948D-4354-BF9D-DF8AE3C2B240}" vid="{22D4A967-05D2-4D72-8594-54CFF341483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21FFAC0-05A2-416A-B06C-C248395482C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4B194E-8B30-4377-8C59-ECFB902D2A26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92DB9E12-8AC3-4138-BF4D-720A5525AB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{73EDD237-5AF1-47B0-BFEB-0BD65200A564}tf78853419_win32</Template>
  <TotalTime>282</TotalTime>
  <Words>325</Words>
  <Application>Microsoft Office PowerPoint</Application>
  <PresentationFormat>Widescreen</PresentationFormat>
  <Paragraphs>42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Arial</vt:lpstr>
      <vt:lpstr>Calibri</vt:lpstr>
      <vt:lpstr>Franklin Gothic Book</vt:lpstr>
      <vt:lpstr>Franklin Gothic Demi</vt:lpstr>
      <vt:lpstr>Custom</vt:lpstr>
      <vt:lpstr>Periodic Review of Rules</vt:lpstr>
      <vt:lpstr>Background</vt:lpstr>
      <vt:lpstr>Basic Steps of the Periodic Rules Review</vt:lpstr>
      <vt:lpstr>Step 1:  Do we need these rules?</vt:lpstr>
      <vt:lpstr>Step 2: Setting a Deadline for Readoption</vt:lpstr>
      <vt:lpstr>Step 3:  Permanent Rulemaking (with a deadline)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Young, Elizabeth</dc:creator>
  <cp:lastModifiedBy>Young, Elizabeth</cp:lastModifiedBy>
  <cp:revision>9</cp:revision>
  <dcterms:created xsi:type="dcterms:W3CDTF">2024-08-08T14:33:19Z</dcterms:created>
  <dcterms:modified xsi:type="dcterms:W3CDTF">2024-08-09T13:32:49Z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