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</p:sldIdLst>
  <p:sldSz cx="18288000" cy="10287000"/>
  <p:notesSz cx="6858000" cy="9144000"/>
  <p:embeddedFontLst>
    <p:embeddedFont>
      <p:font typeface="Arial 2" panose="020B0604020202020204" charset="0"/>
      <p:regular r:id="rId33"/>
    </p:embeddedFont>
    <p:embeddedFont>
      <p:font typeface="Samaritan" panose="020B0604020202020204" charset="0"/>
      <p:regular r:id="rId34"/>
    </p:embeddedFont>
    <p:embeddedFont>
      <p:font typeface="Samaritan Bold" panose="020B0604020202020204" charset="0"/>
      <p:regular r:id="rId35"/>
    </p:embeddedFont>
    <p:embeddedFont>
      <p:font typeface="Samaritan Bold Italics" panose="020B0604020202020204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226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1.fntdata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3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1.svg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1.svg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1.svg"/><Relationship Id="rId4" Type="http://schemas.openxmlformats.org/officeDocument/2006/relationships/image" Target="../media/image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1.svg"/><Relationship Id="rId4" Type="http://schemas.openxmlformats.org/officeDocument/2006/relationships/image" Target="../media/image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2.svg"/><Relationship Id="rId4" Type="http://schemas.openxmlformats.org/officeDocument/2006/relationships/image" Target="../media/image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2.svg"/><Relationship Id="rId4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2.svg"/><Relationship Id="rId4" Type="http://schemas.openxmlformats.org/officeDocument/2006/relationships/image" Target="../media/image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2.svg"/><Relationship Id="rId4" Type="http://schemas.openxmlformats.org/officeDocument/2006/relationships/image" Target="../media/image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2.svg"/><Relationship Id="rId4" Type="http://schemas.openxmlformats.org/officeDocument/2006/relationships/image" Target="../media/image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0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0.svg"/><Relationship Id="rId4" Type="http://schemas.openxmlformats.org/officeDocument/2006/relationships/image" Target="../media/image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0.svg"/><Relationship Id="rId4" Type="http://schemas.openxmlformats.org/officeDocument/2006/relationships/image" Target="../media/image3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0.svg"/><Relationship Id="rId4" Type="http://schemas.openxmlformats.org/officeDocument/2006/relationships/image" Target="../media/image3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0.svg"/><Relationship Id="rId4" Type="http://schemas.openxmlformats.org/officeDocument/2006/relationships/image" Target="../media/image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3.svg"/><Relationship Id="rId4" Type="http://schemas.openxmlformats.org/officeDocument/2006/relationships/image" Target="../media/image3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3.svg"/><Relationship Id="rId4" Type="http://schemas.openxmlformats.org/officeDocument/2006/relationships/image" Target="../media/image3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3.svg"/><Relationship Id="rId4" Type="http://schemas.openxmlformats.org/officeDocument/2006/relationships/image" Target="../media/image3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3.svg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3.sv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7.xml"/><Relationship Id="rId18" Type="http://schemas.openxmlformats.org/officeDocument/2006/relationships/slide" Target="slide12.xml"/><Relationship Id="rId26" Type="http://schemas.openxmlformats.org/officeDocument/2006/relationships/slide" Target="slide20.xml"/><Relationship Id="rId3" Type="http://schemas.openxmlformats.org/officeDocument/2006/relationships/image" Target="../media/image2.png"/><Relationship Id="rId21" Type="http://schemas.openxmlformats.org/officeDocument/2006/relationships/slide" Target="slide15.xml"/><Relationship Id="rId34" Type="http://schemas.openxmlformats.org/officeDocument/2006/relationships/slide" Target="slide28.xml"/><Relationship Id="rId7" Type="http://schemas.openxmlformats.org/officeDocument/2006/relationships/image" Target="../media/image16.svg"/><Relationship Id="rId12" Type="http://schemas.openxmlformats.org/officeDocument/2006/relationships/slide" Target="slide6.xml"/><Relationship Id="rId17" Type="http://schemas.openxmlformats.org/officeDocument/2006/relationships/slide" Target="slide11.xml"/><Relationship Id="rId25" Type="http://schemas.openxmlformats.org/officeDocument/2006/relationships/slide" Target="slide19.xml"/><Relationship Id="rId33" Type="http://schemas.openxmlformats.org/officeDocument/2006/relationships/slide" Target="slide27.xml"/><Relationship Id="rId2" Type="http://schemas.openxmlformats.org/officeDocument/2006/relationships/image" Target="../media/image1.svg"/><Relationship Id="rId16" Type="http://schemas.openxmlformats.org/officeDocument/2006/relationships/slide" Target="slide10.xml"/><Relationship Id="rId20" Type="http://schemas.openxmlformats.org/officeDocument/2006/relationships/slide" Target="slide14.xml"/><Relationship Id="rId29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slide" Target="slide5.xml"/><Relationship Id="rId24" Type="http://schemas.openxmlformats.org/officeDocument/2006/relationships/slide" Target="slide18.xml"/><Relationship Id="rId32" Type="http://schemas.openxmlformats.org/officeDocument/2006/relationships/slide" Target="slide26.xml"/><Relationship Id="rId5" Type="http://schemas.openxmlformats.org/officeDocument/2006/relationships/image" Target="../media/image14.svg"/><Relationship Id="rId15" Type="http://schemas.openxmlformats.org/officeDocument/2006/relationships/slide" Target="slide9.xml"/><Relationship Id="rId23" Type="http://schemas.openxmlformats.org/officeDocument/2006/relationships/slide" Target="slide17.xml"/><Relationship Id="rId28" Type="http://schemas.openxmlformats.org/officeDocument/2006/relationships/slide" Target="slide22.xml"/><Relationship Id="rId10" Type="http://schemas.openxmlformats.org/officeDocument/2006/relationships/slide" Target="slide4.xml"/><Relationship Id="rId19" Type="http://schemas.openxmlformats.org/officeDocument/2006/relationships/slide" Target="slide13.xml"/><Relationship Id="rId31" Type="http://schemas.openxmlformats.org/officeDocument/2006/relationships/slide" Target="slide25.xml"/><Relationship Id="rId4" Type="http://schemas.openxmlformats.org/officeDocument/2006/relationships/image" Target="../media/image3.svg"/><Relationship Id="rId9" Type="http://schemas.openxmlformats.org/officeDocument/2006/relationships/image" Target="../media/image18.svg"/><Relationship Id="rId14" Type="http://schemas.openxmlformats.org/officeDocument/2006/relationships/slide" Target="slide8.xml"/><Relationship Id="rId22" Type="http://schemas.openxmlformats.org/officeDocument/2006/relationships/slide" Target="slide16.xml"/><Relationship Id="rId27" Type="http://schemas.openxmlformats.org/officeDocument/2006/relationships/slide" Target="slide21.xml"/><Relationship Id="rId30" Type="http://schemas.openxmlformats.org/officeDocument/2006/relationships/slide" Target="slide24.xml"/><Relationship Id="rId35" Type="http://schemas.openxmlformats.org/officeDocument/2006/relationships/image" Target="../media/image19.png"/><Relationship Id="rId8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0.sv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0.sv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0.sv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0.sv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0.svg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1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966CD">
                <a:alpha val="100000"/>
              </a:srgbClr>
            </a:gs>
            <a:gs pos="100000">
              <a:srgbClr val="1F3C7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4384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0332" b="-2758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0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10800000">
            <a:off x="3585309" y="-2357534"/>
            <a:ext cx="11239398" cy="8204760"/>
          </a:xfrm>
          <a:custGeom>
            <a:avLst/>
            <a:gdLst/>
            <a:ahLst/>
            <a:cxnLst/>
            <a:rect l="l" t="t" r="r" b="b"/>
            <a:pathLst>
              <a:path w="11239398" h="8204760">
                <a:moveTo>
                  <a:pt x="0" y="0"/>
                </a:moveTo>
                <a:lnTo>
                  <a:pt x="11239398" y="0"/>
                </a:lnTo>
                <a:lnTo>
                  <a:pt x="11239398" y="8204760"/>
                </a:lnTo>
                <a:lnTo>
                  <a:pt x="0" y="82047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 rot="476090">
            <a:off x="6496870" y="6290783"/>
            <a:ext cx="12432000" cy="4876235"/>
            <a:chOff x="0" y="0"/>
            <a:chExt cx="4237293" cy="166200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237293" cy="1662004"/>
            </a:xfrm>
            <a:custGeom>
              <a:avLst/>
              <a:gdLst/>
              <a:ahLst/>
              <a:cxnLst/>
              <a:rect l="l" t="t" r="r" b="b"/>
              <a:pathLst>
                <a:path w="4237293" h="1662004">
                  <a:moveTo>
                    <a:pt x="1413194" y="19070"/>
                  </a:moveTo>
                  <a:cubicBezTo>
                    <a:pt x="1629728" y="7556"/>
                    <a:pt x="1877398" y="0"/>
                    <a:pt x="2119787" y="0"/>
                  </a:cubicBezTo>
                  <a:cubicBezTo>
                    <a:pt x="2362185" y="0"/>
                    <a:pt x="2595432" y="6476"/>
                    <a:pt x="2810376" y="17990"/>
                  </a:cubicBezTo>
                  <a:cubicBezTo>
                    <a:pt x="2814956" y="18350"/>
                    <a:pt x="2819527" y="18350"/>
                    <a:pt x="2824099" y="18710"/>
                  </a:cubicBezTo>
                  <a:cubicBezTo>
                    <a:pt x="3631311" y="64765"/>
                    <a:pt x="4225860" y="186379"/>
                    <a:pt x="4237293" y="347365"/>
                  </a:cubicBezTo>
                  <a:lnTo>
                    <a:pt x="4237293" y="1662004"/>
                  </a:lnTo>
                  <a:lnTo>
                    <a:pt x="0" y="1662004"/>
                  </a:lnTo>
                  <a:lnTo>
                    <a:pt x="0" y="348341"/>
                  </a:lnTo>
                  <a:cubicBezTo>
                    <a:pt x="11434" y="185660"/>
                    <a:pt x="596834" y="64045"/>
                    <a:pt x="1413194" y="19070"/>
                  </a:cubicBezTo>
                  <a:close/>
                </a:path>
              </a:pathLst>
            </a:custGeom>
            <a:solidFill>
              <a:srgbClr val="D5A673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79375"/>
              <a:ext cx="4237293" cy="158262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2147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462047">
            <a:off x="-829138" y="6276607"/>
            <a:ext cx="11568139" cy="4831283"/>
            <a:chOff x="0" y="0"/>
            <a:chExt cx="3942856" cy="164668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942856" cy="1646683"/>
            </a:xfrm>
            <a:custGeom>
              <a:avLst/>
              <a:gdLst/>
              <a:ahLst/>
              <a:cxnLst/>
              <a:rect l="l" t="t" r="r" b="b"/>
              <a:pathLst>
                <a:path w="3942856" h="1646683">
                  <a:moveTo>
                    <a:pt x="1314996" y="19070"/>
                  </a:moveTo>
                  <a:cubicBezTo>
                    <a:pt x="1516483" y="7556"/>
                    <a:pt x="1746943" y="0"/>
                    <a:pt x="1972490" y="0"/>
                  </a:cubicBezTo>
                  <a:cubicBezTo>
                    <a:pt x="2198044" y="0"/>
                    <a:pt x="2415083" y="6476"/>
                    <a:pt x="2615092" y="17990"/>
                  </a:cubicBezTo>
                  <a:cubicBezTo>
                    <a:pt x="2619353" y="18350"/>
                    <a:pt x="2623607" y="18350"/>
                    <a:pt x="2627861" y="18710"/>
                  </a:cubicBezTo>
                  <a:cubicBezTo>
                    <a:pt x="3378983" y="64765"/>
                    <a:pt x="3932218" y="186379"/>
                    <a:pt x="3942856" y="347025"/>
                  </a:cubicBezTo>
                  <a:lnTo>
                    <a:pt x="3942856" y="1646683"/>
                  </a:lnTo>
                  <a:lnTo>
                    <a:pt x="0" y="1646683"/>
                  </a:lnTo>
                  <a:lnTo>
                    <a:pt x="0" y="347989"/>
                  </a:lnTo>
                  <a:cubicBezTo>
                    <a:pt x="10639" y="185660"/>
                    <a:pt x="555362" y="64045"/>
                    <a:pt x="1314996" y="19070"/>
                  </a:cubicBezTo>
                  <a:close/>
                </a:path>
              </a:pathLst>
            </a:custGeom>
            <a:solidFill>
              <a:srgbClr val="7F4A26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79375"/>
              <a:ext cx="3942856" cy="1567308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2147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rot="-788245">
            <a:off x="454317" y="4745209"/>
            <a:ext cx="5197127" cy="3803484"/>
          </a:xfrm>
          <a:custGeom>
            <a:avLst/>
            <a:gdLst/>
            <a:ahLst/>
            <a:cxnLst/>
            <a:rect l="l" t="t" r="r" b="b"/>
            <a:pathLst>
              <a:path w="5197127" h="3803484">
                <a:moveTo>
                  <a:pt x="0" y="0"/>
                </a:moveTo>
                <a:lnTo>
                  <a:pt x="5197127" y="0"/>
                </a:lnTo>
                <a:lnTo>
                  <a:pt x="5197127" y="3803483"/>
                </a:lnTo>
                <a:lnTo>
                  <a:pt x="0" y="38034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70547" t="-246400" r="-164961" b="-24868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732255">
            <a:off x="4480795" y="2873132"/>
            <a:ext cx="3680630" cy="7291374"/>
          </a:xfrm>
          <a:custGeom>
            <a:avLst/>
            <a:gdLst/>
            <a:ahLst/>
            <a:cxnLst/>
            <a:rect l="l" t="t" r="r" b="b"/>
            <a:pathLst>
              <a:path w="3680630" h="7291374">
                <a:moveTo>
                  <a:pt x="0" y="0"/>
                </a:moveTo>
                <a:lnTo>
                  <a:pt x="3680629" y="0"/>
                </a:lnTo>
                <a:lnTo>
                  <a:pt x="3680629" y="7291374"/>
                </a:lnTo>
                <a:lnTo>
                  <a:pt x="0" y="72913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33946" t="-46051" r="-135211" b="-4029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923926" flipH="1">
            <a:off x="9986477" y="3098757"/>
            <a:ext cx="3538533" cy="6823885"/>
          </a:xfrm>
          <a:custGeom>
            <a:avLst/>
            <a:gdLst/>
            <a:ahLst/>
            <a:cxnLst/>
            <a:rect l="l" t="t" r="r" b="b"/>
            <a:pathLst>
              <a:path w="3538533" h="6823885">
                <a:moveTo>
                  <a:pt x="3538533" y="0"/>
                </a:moveTo>
                <a:lnTo>
                  <a:pt x="0" y="0"/>
                </a:lnTo>
                <a:lnTo>
                  <a:pt x="0" y="6823885"/>
                </a:lnTo>
                <a:lnTo>
                  <a:pt x="3538533" y="6823885"/>
                </a:lnTo>
                <a:lnTo>
                  <a:pt x="3538533" y="0"/>
                </a:lnTo>
                <a:close/>
              </a:path>
            </a:pathLst>
          </a:custGeom>
          <a:blipFill>
            <a:blip r:embed="rId8"/>
            <a:stretch>
              <a:fillRect l="-168090" t="-63885" r="-165503" b="-609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1124816">
            <a:off x="12607141" y="4460234"/>
            <a:ext cx="5677613" cy="4723116"/>
          </a:xfrm>
          <a:custGeom>
            <a:avLst/>
            <a:gdLst/>
            <a:ahLst/>
            <a:cxnLst/>
            <a:rect l="l" t="t" r="r" b="b"/>
            <a:pathLst>
              <a:path w="5677613" h="4723116">
                <a:moveTo>
                  <a:pt x="0" y="0"/>
                </a:moveTo>
                <a:lnTo>
                  <a:pt x="5677613" y="0"/>
                </a:lnTo>
                <a:lnTo>
                  <a:pt x="5677613" y="4723116"/>
                </a:lnTo>
                <a:lnTo>
                  <a:pt x="0" y="47231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36415" t="-55450" r="-32647" b="-477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7060756" y="2436389"/>
            <a:ext cx="3975989" cy="4859542"/>
          </a:xfrm>
          <a:custGeom>
            <a:avLst/>
            <a:gdLst/>
            <a:ahLst/>
            <a:cxnLst/>
            <a:rect l="l" t="t" r="r" b="b"/>
            <a:pathLst>
              <a:path w="3975989" h="4859542">
                <a:moveTo>
                  <a:pt x="0" y="0"/>
                </a:moveTo>
                <a:lnTo>
                  <a:pt x="3975988" y="0"/>
                </a:lnTo>
                <a:lnTo>
                  <a:pt x="3975988" y="4859541"/>
                </a:lnTo>
                <a:lnTo>
                  <a:pt x="0" y="485954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67877" t="-129177" r="-164173" b="-12431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759346" y="5705518"/>
            <a:ext cx="16769308" cy="16163692"/>
          </a:xfrm>
          <a:custGeom>
            <a:avLst/>
            <a:gdLst/>
            <a:ahLst/>
            <a:cxnLst/>
            <a:rect l="l" t="t" r="r" b="b"/>
            <a:pathLst>
              <a:path w="16769308" h="16163692">
                <a:moveTo>
                  <a:pt x="0" y="0"/>
                </a:moveTo>
                <a:lnTo>
                  <a:pt x="16769308" y="0"/>
                </a:lnTo>
                <a:lnTo>
                  <a:pt x="16769308" y="16163692"/>
                </a:lnTo>
                <a:lnTo>
                  <a:pt x="0" y="1616369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74529" t="-67622" r="-63325" b="-791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9050" y="9719226"/>
            <a:ext cx="1268214" cy="502395"/>
          </a:xfrm>
          <a:custGeom>
            <a:avLst/>
            <a:gdLst/>
            <a:ahLst/>
            <a:cxnLst/>
            <a:rect l="l" t="t" r="r" b="b"/>
            <a:pathLst>
              <a:path w="1268214" h="502395">
                <a:moveTo>
                  <a:pt x="0" y="0"/>
                </a:moveTo>
                <a:lnTo>
                  <a:pt x="1268214" y="0"/>
                </a:lnTo>
                <a:lnTo>
                  <a:pt x="1268214" y="502395"/>
                </a:lnTo>
                <a:lnTo>
                  <a:pt x="0" y="50239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/>
          <p:nvPr/>
        </p:nvSpPr>
        <p:spPr>
          <a:xfrm rot="73025">
            <a:off x="5743721" y="1371378"/>
            <a:ext cx="6614508" cy="1510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54"/>
              </a:lnSpc>
            </a:pPr>
            <a:r>
              <a:rPr lang="en-US" sz="7181" b="1" i="1" spc="-445">
                <a:solidFill>
                  <a:srgbClr val="010101"/>
                </a:solidFill>
                <a:latin typeface="Samaritan Bold Italics"/>
                <a:ea typeface="Samaritan Bold Italics"/>
                <a:cs typeface="Samaritan Bold Italics"/>
                <a:sym typeface="Samaritan Bold Italics"/>
              </a:rPr>
              <a:t>Showdown!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702166" y="618836"/>
            <a:ext cx="8693169" cy="1459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85"/>
              </a:lnSpc>
            </a:pPr>
            <a:r>
              <a:rPr lang="en-US" sz="5418" b="1" i="1" spc="-335">
                <a:solidFill>
                  <a:srgbClr val="FFFFFF"/>
                </a:solidFill>
                <a:latin typeface="Samaritan Bold Italics"/>
                <a:ea typeface="Samaritan Bold Italics"/>
                <a:cs typeface="Samaritan Bold Italics"/>
                <a:sym typeface="Samaritan Bold Italics"/>
              </a:rPr>
              <a:t>The Erosion Patrol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1F09F">
                <a:alpha val="100000"/>
              </a:srgbClr>
            </a:gs>
            <a:gs pos="100000">
              <a:srgbClr val="73BD5F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794965" y="3904764"/>
            <a:ext cx="10315387" cy="2010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Name two natural causes of erosion.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1F09F">
                <a:alpha val="100000"/>
              </a:srgbClr>
            </a:gs>
            <a:gs pos="100000">
              <a:srgbClr val="73BD5F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873453" y="3571233"/>
            <a:ext cx="10315387" cy="2579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What is splash erosion?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1F09F">
                <a:alpha val="100000"/>
              </a:srgbClr>
            </a:gs>
            <a:gs pos="100000">
              <a:srgbClr val="73BD5F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904438" y="3521637"/>
            <a:ext cx="10315387" cy="3055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80"/>
              </a:lnSpc>
            </a:pPr>
            <a:r>
              <a:rPr lang="en-US" sz="5700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Which erodes more: grass-covered or bare soil?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1F09F">
                <a:alpha val="100000"/>
              </a:srgbClr>
            </a:gs>
            <a:gs pos="100000">
              <a:srgbClr val="73BD5F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003310" y="3487799"/>
            <a:ext cx="10315387" cy="3000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Why should bare soil be covered as soon as possible?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73BD5F">
                <a:alpha val="100000"/>
              </a:srgbClr>
            </a:gs>
            <a:gs pos="100000">
              <a:srgbClr val="1D6E34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986307" y="4387248"/>
            <a:ext cx="10315387" cy="1302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What is runoff?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73BD5F">
                <a:alpha val="100000"/>
              </a:srgbClr>
            </a:gs>
            <a:gs pos="100000">
              <a:srgbClr val="1D6E34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986307" y="3121785"/>
            <a:ext cx="10315387" cy="3428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What does sedimentation mean?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73BD5F">
                <a:alpha val="100000"/>
              </a:srgbClr>
            </a:gs>
            <a:gs pos="100000">
              <a:srgbClr val="1D6E34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986307" y="3807308"/>
            <a:ext cx="10315387" cy="2294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What is nonpoint source pollution?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73BD5F">
                <a:alpha val="100000"/>
              </a:srgbClr>
            </a:gs>
            <a:gs pos="100000">
              <a:srgbClr val="1D6E34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986307" y="3749106"/>
            <a:ext cx="10315387" cy="2579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Why is turbidity a bad thing?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73BD5F">
                <a:alpha val="100000"/>
              </a:srgbClr>
            </a:gs>
            <a:gs pos="100000">
              <a:srgbClr val="1D6E34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986307" y="3549140"/>
            <a:ext cx="10315387" cy="3000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How are erosion and water quality connected?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966CD">
                <a:alpha val="100000"/>
              </a:srgbClr>
            </a:gs>
            <a:gs pos="100000">
              <a:srgbClr val="1F3C7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982568" y="3740877"/>
            <a:ext cx="10315387" cy="2579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What is ground cover?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966CD">
                <a:alpha val="100000"/>
              </a:srgbClr>
            </a:gs>
            <a:gs pos="100000">
              <a:srgbClr val="1F3C7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27682" y="417527"/>
            <a:ext cx="17432635" cy="9451947"/>
            <a:chOff x="0" y="0"/>
            <a:chExt cx="5941697" cy="32215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941697" cy="3221579"/>
            </a:xfrm>
            <a:custGeom>
              <a:avLst/>
              <a:gdLst/>
              <a:ahLst/>
              <a:cxnLst/>
              <a:rect l="l" t="t" r="r" b="b"/>
              <a:pathLst>
                <a:path w="5941697" h="3221579">
                  <a:moveTo>
                    <a:pt x="0" y="0"/>
                  </a:moveTo>
                  <a:lnTo>
                    <a:pt x="5941697" y="0"/>
                  </a:lnTo>
                  <a:lnTo>
                    <a:pt x="5941697" y="3221579"/>
                  </a:lnTo>
                  <a:lnTo>
                    <a:pt x="0" y="3221579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5941697" cy="3269204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229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695534">
            <a:off x="-11999983" y="-7752373"/>
            <a:ext cx="16109668" cy="14469411"/>
          </a:xfrm>
          <a:custGeom>
            <a:avLst/>
            <a:gdLst/>
            <a:ahLst/>
            <a:cxnLst/>
            <a:rect l="l" t="t" r="r" b="b"/>
            <a:pathLst>
              <a:path w="16109668" h="14469411">
                <a:moveTo>
                  <a:pt x="0" y="0"/>
                </a:moveTo>
                <a:lnTo>
                  <a:pt x="16109667" y="0"/>
                </a:lnTo>
                <a:lnTo>
                  <a:pt x="16109667" y="14469411"/>
                </a:lnTo>
                <a:lnTo>
                  <a:pt x="0" y="144694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817946" y="1035390"/>
            <a:ext cx="8652108" cy="1155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</a:pPr>
            <a:r>
              <a:rPr lang="en-US" sz="8000" b="1" spc="-280">
                <a:solidFill>
                  <a:srgbClr val="73BD5F"/>
                </a:solidFill>
                <a:latin typeface="Samaritan Bold"/>
                <a:ea typeface="Samaritan Bold"/>
                <a:cs typeface="Samaritan Bold"/>
                <a:sym typeface="Samaritan Bold"/>
              </a:rPr>
              <a:t>How to Play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028700" y="2196598"/>
            <a:ext cx="16230600" cy="7244971"/>
            <a:chOff x="0" y="0"/>
            <a:chExt cx="9247208" cy="4127744"/>
          </a:xfrm>
        </p:grpSpPr>
        <p:sp>
          <p:nvSpPr>
            <p:cNvPr id="12" name="Freeform 12"/>
            <p:cNvSpPr/>
            <p:nvPr/>
          </p:nvSpPr>
          <p:spPr>
            <a:xfrm>
              <a:off x="-127" y="127"/>
              <a:ext cx="9247081" cy="4127673"/>
            </a:xfrm>
            <a:custGeom>
              <a:avLst/>
              <a:gdLst/>
              <a:ahLst/>
              <a:cxnLst/>
              <a:rect l="l" t="t" r="r" b="b"/>
              <a:pathLst>
                <a:path w="9247081" h="4127673">
                  <a:moveTo>
                    <a:pt x="8846016" y="4122029"/>
                  </a:moveTo>
                  <a:cubicBezTo>
                    <a:pt x="8790135" y="4134729"/>
                    <a:pt x="8764735" y="4122029"/>
                    <a:pt x="8707585" y="4122029"/>
                  </a:cubicBezTo>
                  <a:cubicBezTo>
                    <a:pt x="8650435" y="4122029"/>
                    <a:pt x="8559377" y="4109329"/>
                    <a:pt x="8559377" y="4109329"/>
                  </a:cubicBezTo>
                  <a:lnTo>
                    <a:pt x="707771" y="4109329"/>
                  </a:lnTo>
                  <a:lnTo>
                    <a:pt x="631063" y="4096629"/>
                  </a:lnTo>
                  <a:cubicBezTo>
                    <a:pt x="631063" y="4096629"/>
                    <a:pt x="533400" y="4109329"/>
                    <a:pt x="457581" y="4096629"/>
                  </a:cubicBezTo>
                  <a:cubicBezTo>
                    <a:pt x="381762" y="4083929"/>
                    <a:pt x="296418" y="4096629"/>
                    <a:pt x="296418" y="4096629"/>
                  </a:cubicBezTo>
                  <a:cubicBezTo>
                    <a:pt x="240284" y="4096629"/>
                    <a:pt x="162814" y="4092311"/>
                    <a:pt x="119507" y="4063101"/>
                  </a:cubicBezTo>
                  <a:cubicBezTo>
                    <a:pt x="47371" y="4014460"/>
                    <a:pt x="25400" y="3944229"/>
                    <a:pt x="0" y="3838438"/>
                  </a:cubicBezTo>
                  <a:lnTo>
                    <a:pt x="0" y="3637905"/>
                  </a:lnTo>
                  <a:cubicBezTo>
                    <a:pt x="0" y="3637905"/>
                    <a:pt x="12700" y="3552942"/>
                    <a:pt x="12700" y="3494649"/>
                  </a:cubicBezTo>
                  <a:cubicBezTo>
                    <a:pt x="12700" y="3436356"/>
                    <a:pt x="0" y="3346440"/>
                    <a:pt x="0" y="3346440"/>
                  </a:cubicBezTo>
                  <a:lnTo>
                    <a:pt x="0" y="803402"/>
                  </a:lnTo>
                  <a:cubicBezTo>
                    <a:pt x="0" y="803402"/>
                    <a:pt x="12700" y="767715"/>
                    <a:pt x="12700" y="688594"/>
                  </a:cubicBezTo>
                  <a:lnTo>
                    <a:pt x="12700" y="543560"/>
                  </a:lnTo>
                  <a:cubicBezTo>
                    <a:pt x="12700" y="543560"/>
                    <a:pt x="0" y="459740"/>
                    <a:pt x="12700" y="375920"/>
                  </a:cubicBezTo>
                  <a:cubicBezTo>
                    <a:pt x="25400" y="292100"/>
                    <a:pt x="23876" y="258064"/>
                    <a:pt x="64897" y="195072"/>
                  </a:cubicBezTo>
                  <a:cubicBezTo>
                    <a:pt x="87249" y="160782"/>
                    <a:pt x="184404" y="76708"/>
                    <a:pt x="215900" y="50800"/>
                  </a:cubicBezTo>
                  <a:cubicBezTo>
                    <a:pt x="215900" y="50800"/>
                    <a:pt x="305181" y="24130"/>
                    <a:pt x="401320" y="12700"/>
                  </a:cubicBezTo>
                  <a:cubicBezTo>
                    <a:pt x="508000" y="0"/>
                    <a:pt x="481584" y="0"/>
                    <a:pt x="622300" y="0"/>
                  </a:cubicBezTo>
                  <a:lnTo>
                    <a:pt x="8728032" y="0"/>
                  </a:lnTo>
                  <a:cubicBezTo>
                    <a:pt x="8828108" y="0"/>
                    <a:pt x="8896561" y="12700"/>
                    <a:pt x="8896561" y="12700"/>
                  </a:cubicBezTo>
                  <a:cubicBezTo>
                    <a:pt x="8960696" y="12700"/>
                    <a:pt x="9049469" y="36322"/>
                    <a:pt x="9107381" y="50800"/>
                  </a:cubicBezTo>
                  <a:cubicBezTo>
                    <a:pt x="9208981" y="76200"/>
                    <a:pt x="9234381" y="254000"/>
                    <a:pt x="9234381" y="350520"/>
                  </a:cubicBezTo>
                  <a:lnTo>
                    <a:pt x="9234381" y="3255635"/>
                  </a:lnTo>
                  <a:cubicBezTo>
                    <a:pt x="9234381" y="3255635"/>
                    <a:pt x="9247081" y="3624316"/>
                    <a:pt x="9247081" y="3657336"/>
                  </a:cubicBezTo>
                  <a:cubicBezTo>
                    <a:pt x="9247081" y="3690356"/>
                    <a:pt x="9224603" y="3798306"/>
                    <a:pt x="9206695" y="3844534"/>
                  </a:cubicBezTo>
                  <a:cubicBezTo>
                    <a:pt x="9181677" y="3909177"/>
                    <a:pt x="9191836" y="3966073"/>
                    <a:pt x="9140020" y="4010269"/>
                  </a:cubicBezTo>
                  <a:cubicBezTo>
                    <a:pt x="9103953" y="4041130"/>
                    <a:pt x="9049851" y="4078468"/>
                    <a:pt x="9004639" y="4095613"/>
                  </a:cubicBezTo>
                  <a:cubicBezTo>
                    <a:pt x="8959427" y="4112758"/>
                    <a:pt x="8901642" y="4109456"/>
                    <a:pt x="8845761" y="412215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Freeform 13"/>
          <p:cNvSpPr/>
          <p:nvPr/>
        </p:nvSpPr>
        <p:spPr>
          <a:xfrm>
            <a:off x="2122405" y="2897229"/>
            <a:ext cx="604153" cy="582184"/>
          </a:xfrm>
          <a:custGeom>
            <a:avLst/>
            <a:gdLst/>
            <a:ahLst/>
            <a:cxnLst/>
            <a:rect l="l" t="t" r="r" b="b"/>
            <a:pathLst>
              <a:path w="604153" h="582184">
                <a:moveTo>
                  <a:pt x="0" y="0"/>
                </a:moveTo>
                <a:lnTo>
                  <a:pt x="604153" y="0"/>
                </a:lnTo>
                <a:lnTo>
                  <a:pt x="604153" y="582184"/>
                </a:lnTo>
                <a:lnTo>
                  <a:pt x="0" y="5821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2198268" y="3020013"/>
            <a:ext cx="452426" cy="49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 b="1" spc="-105">
                <a:solidFill>
                  <a:srgbClr val="FFFFFF"/>
                </a:solidFill>
                <a:latin typeface="Samaritan Bold"/>
                <a:ea typeface="Samaritan Bold"/>
                <a:cs typeface="Samaritan Bold"/>
                <a:sym typeface="Samaritan Bold"/>
              </a:rPr>
              <a:t>1</a:t>
            </a:r>
          </a:p>
        </p:txBody>
      </p:sp>
      <p:sp>
        <p:nvSpPr>
          <p:cNvPr id="15" name="Freeform 15"/>
          <p:cNvSpPr/>
          <p:nvPr/>
        </p:nvSpPr>
        <p:spPr>
          <a:xfrm>
            <a:off x="2122405" y="4301127"/>
            <a:ext cx="604153" cy="582184"/>
          </a:xfrm>
          <a:custGeom>
            <a:avLst/>
            <a:gdLst/>
            <a:ahLst/>
            <a:cxnLst/>
            <a:rect l="l" t="t" r="r" b="b"/>
            <a:pathLst>
              <a:path w="604153" h="582184">
                <a:moveTo>
                  <a:pt x="0" y="0"/>
                </a:moveTo>
                <a:lnTo>
                  <a:pt x="604153" y="0"/>
                </a:lnTo>
                <a:lnTo>
                  <a:pt x="604153" y="582184"/>
                </a:lnTo>
                <a:lnTo>
                  <a:pt x="0" y="5821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2198268" y="4423910"/>
            <a:ext cx="452426" cy="49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 b="1" spc="-105">
                <a:solidFill>
                  <a:srgbClr val="FFFFFF"/>
                </a:solidFill>
                <a:latin typeface="Samaritan Bold"/>
                <a:ea typeface="Samaritan Bold"/>
                <a:cs typeface="Samaritan Bold"/>
                <a:sym typeface="Samaritan Bold"/>
              </a:rPr>
              <a:t>2</a:t>
            </a:r>
          </a:p>
        </p:txBody>
      </p:sp>
      <p:sp>
        <p:nvSpPr>
          <p:cNvPr id="17" name="Freeform 17"/>
          <p:cNvSpPr/>
          <p:nvPr/>
        </p:nvSpPr>
        <p:spPr>
          <a:xfrm>
            <a:off x="2122405" y="5705024"/>
            <a:ext cx="604153" cy="582184"/>
          </a:xfrm>
          <a:custGeom>
            <a:avLst/>
            <a:gdLst/>
            <a:ahLst/>
            <a:cxnLst/>
            <a:rect l="l" t="t" r="r" b="b"/>
            <a:pathLst>
              <a:path w="604153" h="582184">
                <a:moveTo>
                  <a:pt x="0" y="0"/>
                </a:moveTo>
                <a:lnTo>
                  <a:pt x="604153" y="0"/>
                </a:lnTo>
                <a:lnTo>
                  <a:pt x="604153" y="582184"/>
                </a:lnTo>
                <a:lnTo>
                  <a:pt x="0" y="5821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2198268" y="5827808"/>
            <a:ext cx="452426" cy="49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 b="1" spc="-105">
                <a:solidFill>
                  <a:srgbClr val="FFFFFF"/>
                </a:solidFill>
                <a:latin typeface="Samaritan Bold"/>
                <a:ea typeface="Samaritan Bold"/>
                <a:cs typeface="Samaritan Bold"/>
                <a:sym typeface="Samaritan Bold"/>
              </a:rPr>
              <a:t>3</a:t>
            </a:r>
          </a:p>
        </p:txBody>
      </p:sp>
      <p:sp>
        <p:nvSpPr>
          <p:cNvPr id="19" name="Freeform 19"/>
          <p:cNvSpPr/>
          <p:nvPr/>
        </p:nvSpPr>
        <p:spPr>
          <a:xfrm>
            <a:off x="2122405" y="7300393"/>
            <a:ext cx="604153" cy="582184"/>
          </a:xfrm>
          <a:custGeom>
            <a:avLst/>
            <a:gdLst/>
            <a:ahLst/>
            <a:cxnLst/>
            <a:rect l="l" t="t" r="r" b="b"/>
            <a:pathLst>
              <a:path w="604153" h="582184">
                <a:moveTo>
                  <a:pt x="0" y="0"/>
                </a:moveTo>
                <a:lnTo>
                  <a:pt x="604153" y="0"/>
                </a:lnTo>
                <a:lnTo>
                  <a:pt x="604153" y="582184"/>
                </a:lnTo>
                <a:lnTo>
                  <a:pt x="0" y="5821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/>
          <p:nvPr/>
        </p:nvSpPr>
        <p:spPr>
          <a:xfrm>
            <a:off x="2198268" y="7423177"/>
            <a:ext cx="452426" cy="49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 b="1" spc="-105">
                <a:solidFill>
                  <a:srgbClr val="FFFFFF"/>
                </a:solidFill>
                <a:latin typeface="Samaritan Bold"/>
                <a:ea typeface="Samaritan Bold"/>
                <a:cs typeface="Samaritan Bold"/>
                <a:sym typeface="Samaritan Bold"/>
              </a:rPr>
              <a:t>4</a:t>
            </a:r>
          </a:p>
        </p:txBody>
      </p:sp>
      <p:sp>
        <p:nvSpPr>
          <p:cNvPr id="21" name="Freeform 21"/>
          <p:cNvSpPr/>
          <p:nvPr/>
        </p:nvSpPr>
        <p:spPr>
          <a:xfrm>
            <a:off x="9491589" y="2897229"/>
            <a:ext cx="604153" cy="582184"/>
          </a:xfrm>
          <a:custGeom>
            <a:avLst/>
            <a:gdLst/>
            <a:ahLst/>
            <a:cxnLst/>
            <a:rect l="l" t="t" r="r" b="b"/>
            <a:pathLst>
              <a:path w="604153" h="582184">
                <a:moveTo>
                  <a:pt x="0" y="0"/>
                </a:moveTo>
                <a:lnTo>
                  <a:pt x="604153" y="0"/>
                </a:lnTo>
                <a:lnTo>
                  <a:pt x="604153" y="582184"/>
                </a:lnTo>
                <a:lnTo>
                  <a:pt x="0" y="5821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9567452" y="3020013"/>
            <a:ext cx="452426" cy="49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 b="1" spc="-105">
                <a:solidFill>
                  <a:srgbClr val="FFFFFF"/>
                </a:solidFill>
                <a:latin typeface="Samaritan Bold"/>
                <a:ea typeface="Samaritan Bold"/>
                <a:cs typeface="Samaritan Bold"/>
                <a:sym typeface="Samaritan Bold"/>
              </a:rPr>
              <a:t>5</a:t>
            </a:r>
          </a:p>
        </p:txBody>
      </p:sp>
      <p:sp>
        <p:nvSpPr>
          <p:cNvPr id="23" name="Freeform 23"/>
          <p:cNvSpPr/>
          <p:nvPr/>
        </p:nvSpPr>
        <p:spPr>
          <a:xfrm>
            <a:off x="9491589" y="4099713"/>
            <a:ext cx="604153" cy="582184"/>
          </a:xfrm>
          <a:custGeom>
            <a:avLst/>
            <a:gdLst/>
            <a:ahLst/>
            <a:cxnLst/>
            <a:rect l="l" t="t" r="r" b="b"/>
            <a:pathLst>
              <a:path w="604153" h="582184">
                <a:moveTo>
                  <a:pt x="0" y="0"/>
                </a:moveTo>
                <a:lnTo>
                  <a:pt x="604153" y="0"/>
                </a:lnTo>
                <a:lnTo>
                  <a:pt x="604153" y="582184"/>
                </a:lnTo>
                <a:lnTo>
                  <a:pt x="0" y="5821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4"/>
          <p:cNvSpPr txBox="1"/>
          <p:nvPr/>
        </p:nvSpPr>
        <p:spPr>
          <a:xfrm>
            <a:off x="9567452" y="4222497"/>
            <a:ext cx="452426" cy="49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 b="1" spc="-105">
                <a:solidFill>
                  <a:srgbClr val="FFFFFF"/>
                </a:solidFill>
                <a:latin typeface="Samaritan Bold"/>
                <a:ea typeface="Samaritan Bold"/>
                <a:cs typeface="Samaritan Bold"/>
                <a:sym typeface="Samaritan Bold"/>
              </a:rPr>
              <a:t>6</a:t>
            </a:r>
          </a:p>
        </p:txBody>
      </p:sp>
      <p:sp>
        <p:nvSpPr>
          <p:cNvPr id="25" name="Freeform 25"/>
          <p:cNvSpPr/>
          <p:nvPr/>
        </p:nvSpPr>
        <p:spPr>
          <a:xfrm>
            <a:off x="9491589" y="5514524"/>
            <a:ext cx="604153" cy="582184"/>
          </a:xfrm>
          <a:custGeom>
            <a:avLst/>
            <a:gdLst/>
            <a:ahLst/>
            <a:cxnLst/>
            <a:rect l="l" t="t" r="r" b="b"/>
            <a:pathLst>
              <a:path w="604153" h="582184">
                <a:moveTo>
                  <a:pt x="0" y="0"/>
                </a:moveTo>
                <a:lnTo>
                  <a:pt x="604153" y="0"/>
                </a:lnTo>
                <a:lnTo>
                  <a:pt x="604153" y="582184"/>
                </a:lnTo>
                <a:lnTo>
                  <a:pt x="0" y="5821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TextBox 26"/>
          <p:cNvSpPr txBox="1"/>
          <p:nvPr/>
        </p:nvSpPr>
        <p:spPr>
          <a:xfrm>
            <a:off x="9567452" y="5637308"/>
            <a:ext cx="452426" cy="49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 b="1" spc="-105">
                <a:solidFill>
                  <a:srgbClr val="FFFFFF"/>
                </a:solidFill>
                <a:latin typeface="Samaritan Bold"/>
                <a:ea typeface="Samaritan Bold"/>
                <a:cs typeface="Samaritan Bold"/>
                <a:sym typeface="Samaritan Bold"/>
              </a:rPr>
              <a:t>7</a:t>
            </a:r>
          </a:p>
        </p:txBody>
      </p:sp>
      <p:sp>
        <p:nvSpPr>
          <p:cNvPr id="27" name="Freeform 27"/>
          <p:cNvSpPr/>
          <p:nvPr/>
        </p:nvSpPr>
        <p:spPr>
          <a:xfrm>
            <a:off x="9491589" y="7300393"/>
            <a:ext cx="604153" cy="582184"/>
          </a:xfrm>
          <a:custGeom>
            <a:avLst/>
            <a:gdLst/>
            <a:ahLst/>
            <a:cxnLst/>
            <a:rect l="l" t="t" r="r" b="b"/>
            <a:pathLst>
              <a:path w="604153" h="582184">
                <a:moveTo>
                  <a:pt x="0" y="0"/>
                </a:moveTo>
                <a:lnTo>
                  <a:pt x="604153" y="0"/>
                </a:lnTo>
                <a:lnTo>
                  <a:pt x="604153" y="582184"/>
                </a:lnTo>
                <a:lnTo>
                  <a:pt x="0" y="5821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/>
          <p:nvPr/>
        </p:nvSpPr>
        <p:spPr>
          <a:xfrm>
            <a:off x="9567452" y="7423177"/>
            <a:ext cx="452426" cy="49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 b="1" spc="-105">
                <a:solidFill>
                  <a:srgbClr val="FFFFFF"/>
                </a:solidFill>
                <a:latin typeface="Samaritan Bold"/>
                <a:ea typeface="Samaritan Bold"/>
                <a:cs typeface="Samaritan Bold"/>
                <a:sym typeface="Samaritan Bold"/>
              </a:rPr>
              <a:t>8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562711" y="5495474"/>
            <a:ext cx="5576525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25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The game continues until all questions in all categories have been chosen and answered correctly. The team with the most points wins!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562711" y="7401485"/>
            <a:ext cx="5814685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25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Now, let the game begin!</a:t>
            </a:r>
          </a:p>
        </p:txBody>
      </p:sp>
      <p:sp>
        <p:nvSpPr>
          <p:cNvPr id="31" name="Freeform 31"/>
          <p:cNvSpPr/>
          <p:nvPr/>
        </p:nvSpPr>
        <p:spPr>
          <a:xfrm rot="-9485033">
            <a:off x="13705798" y="6142843"/>
            <a:ext cx="16109668" cy="14469411"/>
          </a:xfrm>
          <a:custGeom>
            <a:avLst/>
            <a:gdLst/>
            <a:ahLst/>
            <a:cxnLst/>
            <a:rect l="l" t="t" r="r" b="b"/>
            <a:pathLst>
              <a:path w="16109668" h="14469411">
                <a:moveTo>
                  <a:pt x="0" y="0"/>
                </a:moveTo>
                <a:lnTo>
                  <a:pt x="16109667" y="0"/>
                </a:lnTo>
                <a:lnTo>
                  <a:pt x="16109667" y="14469411"/>
                </a:lnTo>
                <a:lnTo>
                  <a:pt x="0" y="144694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TextBox 32"/>
          <p:cNvSpPr txBox="1"/>
          <p:nvPr/>
        </p:nvSpPr>
        <p:spPr>
          <a:xfrm>
            <a:off x="3109701" y="2878179"/>
            <a:ext cx="4890064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25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There can be as many as five people (or teams) playing.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109701" y="4282077"/>
            <a:ext cx="5576525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25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People (or teams) take turns choosing a category and a point value.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109701" y="5685974"/>
            <a:ext cx="5576525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25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Each team has one minute to respond with their answer.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109701" y="7281343"/>
            <a:ext cx="5814685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5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If the answer is correct, they earn points.</a:t>
            </a:r>
          </a:p>
          <a:p>
            <a:pPr marL="0" lvl="0" indent="0" algn="l">
              <a:lnSpc>
                <a:spcPts val="3000"/>
              </a:lnSpc>
            </a:pPr>
            <a:r>
              <a:rPr lang="en-US" sz="25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If not, the question stays on the board.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562711" y="2878179"/>
            <a:ext cx="5814685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25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Whether a team gives a correct answer or not, it's the next team's turn to play. 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0562711" y="4141360"/>
            <a:ext cx="5814685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25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Click the “Back to Game Board” button on the slide to return to the main board.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751763" y="8575075"/>
            <a:ext cx="6784473" cy="317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Note to teacher: Feel free to edit the instructions as needed.</a:t>
            </a:r>
          </a:p>
        </p:txBody>
      </p:sp>
    </p:spTree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966CD">
                <a:alpha val="100000"/>
              </a:srgbClr>
            </a:gs>
            <a:gs pos="100000">
              <a:srgbClr val="1F3C7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982568" y="3166034"/>
            <a:ext cx="10315387" cy="3309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How can you prevent splash erosion?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966CD">
                <a:alpha val="100000"/>
              </a:srgbClr>
            </a:gs>
            <a:gs pos="100000">
              <a:srgbClr val="1F3C7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003310" y="3945890"/>
            <a:ext cx="10315387" cy="2214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Name three types of BMPs.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966CD">
                <a:alpha val="100000"/>
              </a:srgbClr>
            </a:gs>
            <a:gs pos="100000">
              <a:srgbClr val="1F3C7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683073" y="3708059"/>
            <a:ext cx="10914377" cy="2692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What is the difference between permeable and impermeable surfaces?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966CD">
                <a:alpha val="100000"/>
              </a:srgbClr>
            </a:gs>
            <a:gs pos="100000">
              <a:srgbClr val="1F3C7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516450" y="3339654"/>
            <a:ext cx="9247622" cy="3119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</a:pPr>
            <a:r>
              <a:rPr lang="en-US" sz="5800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What are BMPs, and why are they important?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BDBFF">
                <a:alpha val="100000"/>
              </a:srgbClr>
            </a:gs>
            <a:gs pos="100000">
              <a:srgbClr val="1AA2DF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516450" y="3339654"/>
            <a:ext cx="9247622" cy="3119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</a:pPr>
            <a:r>
              <a:rPr lang="en-US" sz="5800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Name one Erosion Patrol profession.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BDBFF">
                <a:alpha val="100000"/>
              </a:srgbClr>
            </a:gs>
            <a:gs pos="100000">
              <a:srgbClr val="1AA2DF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516450" y="3339654"/>
            <a:ext cx="9247622" cy="3119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</a:pPr>
            <a:r>
              <a:rPr lang="en-US" sz="5800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Name some tools the Erosion Patrol uses.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BDBFF">
                <a:alpha val="100000"/>
              </a:srgbClr>
            </a:gs>
            <a:gs pos="100000">
              <a:srgbClr val="1AA2DF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516450" y="3558576"/>
            <a:ext cx="9247622" cy="2579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What is a geologist?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BDBFF">
                <a:alpha val="100000"/>
              </a:srgbClr>
            </a:gs>
            <a:gs pos="100000">
              <a:srgbClr val="1AA2DF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203918" y="3477340"/>
            <a:ext cx="9914170" cy="3172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40"/>
              </a:lnSpc>
            </a:pPr>
            <a:r>
              <a:rPr lang="en-US" sz="4457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What information could an Erosion Patrol member record in a field notebook?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BDBFF">
                <a:alpha val="100000"/>
              </a:srgbClr>
            </a:gs>
            <a:gs pos="100000">
              <a:srgbClr val="1AA2DF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516450" y="3387279"/>
            <a:ext cx="9247622" cy="3145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As an Erosion Patrol Scout, what can you do to help prevent erosion?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966CD">
                <a:alpha val="100000"/>
              </a:srgbClr>
            </a:gs>
            <a:gs pos="100000">
              <a:srgbClr val="1F3C7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27682" y="417527"/>
            <a:ext cx="17432635" cy="9451947"/>
            <a:chOff x="0" y="0"/>
            <a:chExt cx="5941697" cy="32215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941697" cy="3221579"/>
            </a:xfrm>
            <a:custGeom>
              <a:avLst/>
              <a:gdLst/>
              <a:ahLst/>
              <a:cxnLst/>
              <a:rect l="l" t="t" r="r" b="b"/>
              <a:pathLst>
                <a:path w="5941697" h="3221579">
                  <a:moveTo>
                    <a:pt x="0" y="0"/>
                  </a:moveTo>
                  <a:lnTo>
                    <a:pt x="5941697" y="0"/>
                  </a:lnTo>
                  <a:lnTo>
                    <a:pt x="5941697" y="3221579"/>
                  </a:lnTo>
                  <a:lnTo>
                    <a:pt x="0" y="3221579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5941697" cy="3269204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229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841188" y="328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19"/>
                </a:lnTo>
                <a:lnTo>
                  <a:pt x="0" y="7813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H="1">
            <a:off x="2811812" y="328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2" y="0"/>
                </a:moveTo>
                <a:lnTo>
                  <a:pt x="0" y="0"/>
                </a:lnTo>
                <a:lnTo>
                  <a:pt x="0" y="781319"/>
                </a:lnTo>
                <a:lnTo>
                  <a:pt x="1761172" y="781319"/>
                </a:lnTo>
                <a:lnTo>
                  <a:pt x="176117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841188" y="422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flipH="1">
            <a:off x="2811812" y="422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2" y="0"/>
                </a:moveTo>
                <a:lnTo>
                  <a:pt x="0" y="0"/>
                </a:lnTo>
                <a:lnTo>
                  <a:pt x="0" y="781320"/>
                </a:lnTo>
                <a:lnTo>
                  <a:pt x="1761172" y="781320"/>
                </a:lnTo>
                <a:lnTo>
                  <a:pt x="176117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841188" y="516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flipH="1">
            <a:off x="2811812" y="516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2" y="0"/>
                </a:moveTo>
                <a:lnTo>
                  <a:pt x="0" y="0"/>
                </a:lnTo>
                <a:lnTo>
                  <a:pt x="0" y="781320"/>
                </a:lnTo>
                <a:lnTo>
                  <a:pt x="1761172" y="781320"/>
                </a:lnTo>
                <a:lnTo>
                  <a:pt x="176117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841188" y="610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flipH="1">
            <a:off x="2811812" y="610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2" y="0"/>
                </a:moveTo>
                <a:lnTo>
                  <a:pt x="0" y="0"/>
                </a:lnTo>
                <a:lnTo>
                  <a:pt x="0" y="781320"/>
                </a:lnTo>
                <a:lnTo>
                  <a:pt x="1761172" y="781320"/>
                </a:lnTo>
                <a:lnTo>
                  <a:pt x="176117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841188" y="7046327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flipH="1">
            <a:off x="2811812" y="7046327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2" y="0"/>
                </a:moveTo>
                <a:lnTo>
                  <a:pt x="0" y="0"/>
                </a:lnTo>
                <a:lnTo>
                  <a:pt x="0" y="781320"/>
                </a:lnTo>
                <a:lnTo>
                  <a:pt x="1761172" y="781320"/>
                </a:lnTo>
                <a:lnTo>
                  <a:pt x="176117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4809628" y="2347531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1" y="0"/>
                </a:lnTo>
                <a:lnTo>
                  <a:pt x="1761171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flipH="1">
            <a:off x="5780252" y="2347531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1" y="0"/>
                </a:moveTo>
                <a:lnTo>
                  <a:pt x="0" y="0"/>
                </a:lnTo>
                <a:lnTo>
                  <a:pt x="0" y="781320"/>
                </a:lnTo>
                <a:lnTo>
                  <a:pt x="1761171" y="781320"/>
                </a:lnTo>
                <a:lnTo>
                  <a:pt x="17611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4809628" y="328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1" y="0"/>
                </a:lnTo>
                <a:lnTo>
                  <a:pt x="1761171" y="781319"/>
                </a:lnTo>
                <a:lnTo>
                  <a:pt x="0" y="7813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flipH="1">
            <a:off x="5780252" y="328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1" y="0"/>
                </a:moveTo>
                <a:lnTo>
                  <a:pt x="0" y="0"/>
                </a:lnTo>
                <a:lnTo>
                  <a:pt x="0" y="781319"/>
                </a:lnTo>
                <a:lnTo>
                  <a:pt x="1761171" y="781319"/>
                </a:lnTo>
                <a:lnTo>
                  <a:pt x="17611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4809628" y="422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1" y="0"/>
                </a:lnTo>
                <a:lnTo>
                  <a:pt x="1761171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 flipH="1">
            <a:off x="5780252" y="422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1" y="0"/>
                </a:moveTo>
                <a:lnTo>
                  <a:pt x="0" y="0"/>
                </a:lnTo>
                <a:lnTo>
                  <a:pt x="0" y="781320"/>
                </a:lnTo>
                <a:lnTo>
                  <a:pt x="1761171" y="781320"/>
                </a:lnTo>
                <a:lnTo>
                  <a:pt x="17611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4809628" y="516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1" y="0"/>
                </a:lnTo>
                <a:lnTo>
                  <a:pt x="1761171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 flipH="1">
            <a:off x="5780252" y="516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1" y="0"/>
                </a:moveTo>
                <a:lnTo>
                  <a:pt x="0" y="0"/>
                </a:lnTo>
                <a:lnTo>
                  <a:pt x="0" y="781320"/>
                </a:lnTo>
                <a:lnTo>
                  <a:pt x="1761171" y="781320"/>
                </a:lnTo>
                <a:lnTo>
                  <a:pt x="17611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>
            <a:off x="4809628" y="610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1" y="0"/>
                </a:lnTo>
                <a:lnTo>
                  <a:pt x="1761171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 flipH="1">
            <a:off x="5780252" y="610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1" y="0"/>
                </a:moveTo>
                <a:lnTo>
                  <a:pt x="0" y="0"/>
                </a:lnTo>
                <a:lnTo>
                  <a:pt x="0" y="781320"/>
                </a:lnTo>
                <a:lnTo>
                  <a:pt x="1761171" y="781320"/>
                </a:lnTo>
                <a:lnTo>
                  <a:pt x="17611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4809628" y="7046327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1" y="0"/>
                </a:lnTo>
                <a:lnTo>
                  <a:pt x="1761171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 flipH="1">
            <a:off x="5780252" y="7046327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1" y="0"/>
                </a:moveTo>
                <a:lnTo>
                  <a:pt x="0" y="0"/>
                </a:lnTo>
                <a:lnTo>
                  <a:pt x="0" y="781320"/>
                </a:lnTo>
                <a:lnTo>
                  <a:pt x="1761171" y="781320"/>
                </a:lnTo>
                <a:lnTo>
                  <a:pt x="17611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7775382" y="328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19"/>
                </a:lnTo>
                <a:lnTo>
                  <a:pt x="0" y="7813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 flipH="1">
            <a:off x="8746007" y="328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1" y="0"/>
                </a:moveTo>
                <a:lnTo>
                  <a:pt x="0" y="0"/>
                </a:lnTo>
                <a:lnTo>
                  <a:pt x="0" y="781319"/>
                </a:lnTo>
                <a:lnTo>
                  <a:pt x="1761171" y="781319"/>
                </a:lnTo>
                <a:lnTo>
                  <a:pt x="17611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3"/>
          <p:cNvSpPr/>
          <p:nvPr/>
        </p:nvSpPr>
        <p:spPr>
          <a:xfrm>
            <a:off x="7775382" y="422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34"/>
          <p:cNvSpPr/>
          <p:nvPr/>
        </p:nvSpPr>
        <p:spPr>
          <a:xfrm flipH="1">
            <a:off x="8746007" y="422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1" y="0"/>
                </a:moveTo>
                <a:lnTo>
                  <a:pt x="0" y="0"/>
                </a:lnTo>
                <a:lnTo>
                  <a:pt x="0" y="781320"/>
                </a:lnTo>
                <a:lnTo>
                  <a:pt x="1761171" y="781320"/>
                </a:lnTo>
                <a:lnTo>
                  <a:pt x="17611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35"/>
          <p:cNvSpPr/>
          <p:nvPr/>
        </p:nvSpPr>
        <p:spPr>
          <a:xfrm>
            <a:off x="7775382" y="516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Freeform 36"/>
          <p:cNvSpPr/>
          <p:nvPr/>
        </p:nvSpPr>
        <p:spPr>
          <a:xfrm flipH="1">
            <a:off x="8746007" y="516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1" y="0"/>
                </a:moveTo>
                <a:lnTo>
                  <a:pt x="0" y="0"/>
                </a:lnTo>
                <a:lnTo>
                  <a:pt x="0" y="781320"/>
                </a:lnTo>
                <a:lnTo>
                  <a:pt x="1761171" y="781320"/>
                </a:lnTo>
                <a:lnTo>
                  <a:pt x="17611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Freeform 37"/>
          <p:cNvSpPr/>
          <p:nvPr/>
        </p:nvSpPr>
        <p:spPr>
          <a:xfrm>
            <a:off x="7775382" y="610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Freeform 38"/>
          <p:cNvSpPr/>
          <p:nvPr/>
        </p:nvSpPr>
        <p:spPr>
          <a:xfrm flipH="1">
            <a:off x="8746007" y="610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1" y="0"/>
                </a:moveTo>
                <a:lnTo>
                  <a:pt x="0" y="0"/>
                </a:lnTo>
                <a:lnTo>
                  <a:pt x="0" y="781320"/>
                </a:lnTo>
                <a:lnTo>
                  <a:pt x="1761171" y="781320"/>
                </a:lnTo>
                <a:lnTo>
                  <a:pt x="17611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9" name="Freeform 39"/>
          <p:cNvSpPr/>
          <p:nvPr/>
        </p:nvSpPr>
        <p:spPr>
          <a:xfrm>
            <a:off x="7775382" y="7046327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Freeform 40"/>
          <p:cNvSpPr/>
          <p:nvPr/>
        </p:nvSpPr>
        <p:spPr>
          <a:xfrm flipH="1">
            <a:off x="8746007" y="7046327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1" y="0"/>
                </a:moveTo>
                <a:lnTo>
                  <a:pt x="0" y="0"/>
                </a:lnTo>
                <a:lnTo>
                  <a:pt x="0" y="781320"/>
                </a:lnTo>
                <a:lnTo>
                  <a:pt x="1761171" y="781320"/>
                </a:lnTo>
                <a:lnTo>
                  <a:pt x="17611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1" name="Freeform 41"/>
          <p:cNvSpPr/>
          <p:nvPr/>
        </p:nvSpPr>
        <p:spPr>
          <a:xfrm>
            <a:off x="10749262" y="328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1" y="0"/>
                </a:lnTo>
                <a:lnTo>
                  <a:pt x="1761171" y="781319"/>
                </a:lnTo>
                <a:lnTo>
                  <a:pt x="0" y="7813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2" name="Freeform 42"/>
          <p:cNvSpPr/>
          <p:nvPr/>
        </p:nvSpPr>
        <p:spPr>
          <a:xfrm flipH="1">
            <a:off x="11719886" y="328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1" y="0"/>
                </a:moveTo>
                <a:lnTo>
                  <a:pt x="0" y="0"/>
                </a:lnTo>
                <a:lnTo>
                  <a:pt x="0" y="781319"/>
                </a:lnTo>
                <a:lnTo>
                  <a:pt x="1761171" y="781319"/>
                </a:lnTo>
                <a:lnTo>
                  <a:pt x="17611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3" name="Freeform 43"/>
          <p:cNvSpPr/>
          <p:nvPr/>
        </p:nvSpPr>
        <p:spPr>
          <a:xfrm>
            <a:off x="10749262" y="422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1" y="0"/>
                </a:lnTo>
                <a:lnTo>
                  <a:pt x="1761171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4" name="Freeform 44"/>
          <p:cNvSpPr/>
          <p:nvPr/>
        </p:nvSpPr>
        <p:spPr>
          <a:xfrm flipH="1">
            <a:off x="11719886" y="422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1" y="0"/>
                </a:moveTo>
                <a:lnTo>
                  <a:pt x="0" y="0"/>
                </a:lnTo>
                <a:lnTo>
                  <a:pt x="0" y="781320"/>
                </a:lnTo>
                <a:lnTo>
                  <a:pt x="1761171" y="781320"/>
                </a:lnTo>
                <a:lnTo>
                  <a:pt x="17611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5" name="Freeform 45"/>
          <p:cNvSpPr/>
          <p:nvPr/>
        </p:nvSpPr>
        <p:spPr>
          <a:xfrm>
            <a:off x="10749262" y="516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1" y="0"/>
                </a:lnTo>
                <a:lnTo>
                  <a:pt x="1761171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6" name="Freeform 46"/>
          <p:cNvSpPr/>
          <p:nvPr/>
        </p:nvSpPr>
        <p:spPr>
          <a:xfrm flipH="1">
            <a:off x="11719886" y="516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1" y="0"/>
                </a:moveTo>
                <a:lnTo>
                  <a:pt x="0" y="0"/>
                </a:lnTo>
                <a:lnTo>
                  <a:pt x="0" y="781320"/>
                </a:lnTo>
                <a:lnTo>
                  <a:pt x="1761171" y="781320"/>
                </a:lnTo>
                <a:lnTo>
                  <a:pt x="17611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7" name="Freeform 47"/>
          <p:cNvSpPr/>
          <p:nvPr/>
        </p:nvSpPr>
        <p:spPr>
          <a:xfrm>
            <a:off x="10749262" y="610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1" y="0"/>
                </a:lnTo>
                <a:lnTo>
                  <a:pt x="1761171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8" name="Freeform 48"/>
          <p:cNvSpPr/>
          <p:nvPr/>
        </p:nvSpPr>
        <p:spPr>
          <a:xfrm flipH="1">
            <a:off x="11719886" y="610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1" y="0"/>
                </a:moveTo>
                <a:lnTo>
                  <a:pt x="0" y="0"/>
                </a:lnTo>
                <a:lnTo>
                  <a:pt x="0" y="781320"/>
                </a:lnTo>
                <a:lnTo>
                  <a:pt x="1761171" y="781320"/>
                </a:lnTo>
                <a:lnTo>
                  <a:pt x="17611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9" name="Freeform 49"/>
          <p:cNvSpPr/>
          <p:nvPr/>
        </p:nvSpPr>
        <p:spPr>
          <a:xfrm>
            <a:off x="10749262" y="7046327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1" y="0"/>
                </a:lnTo>
                <a:lnTo>
                  <a:pt x="1761171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0" name="Freeform 50"/>
          <p:cNvSpPr/>
          <p:nvPr/>
        </p:nvSpPr>
        <p:spPr>
          <a:xfrm flipH="1">
            <a:off x="11719886" y="7046327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1" y="0"/>
                </a:moveTo>
                <a:lnTo>
                  <a:pt x="0" y="0"/>
                </a:lnTo>
                <a:lnTo>
                  <a:pt x="0" y="781320"/>
                </a:lnTo>
                <a:lnTo>
                  <a:pt x="1761171" y="781320"/>
                </a:lnTo>
                <a:lnTo>
                  <a:pt x="17611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1" name="Freeform 51"/>
          <p:cNvSpPr/>
          <p:nvPr/>
        </p:nvSpPr>
        <p:spPr>
          <a:xfrm>
            <a:off x="13715016" y="328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19"/>
                </a:lnTo>
                <a:lnTo>
                  <a:pt x="0" y="7813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2" name="Freeform 52"/>
          <p:cNvSpPr/>
          <p:nvPr/>
        </p:nvSpPr>
        <p:spPr>
          <a:xfrm flipH="1">
            <a:off x="14685640" y="328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2" y="0"/>
                </a:moveTo>
                <a:lnTo>
                  <a:pt x="0" y="0"/>
                </a:lnTo>
                <a:lnTo>
                  <a:pt x="0" y="781319"/>
                </a:lnTo>
                <a:lnTo>
                  <a:pt x="1761172" y="781319"/>
                </a:lnTo>
                <a:lnTo>
                  <a:pt x="176117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3" name="Freeform 53"/>
          <p:cNvSpPr/>
          <p:nvPr/>
        </p:nvSpPr>
        <p:spPr>
          <a:xfrm>
            <a:off x="13715016" y="422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4" name="Freeform 54"/>
          <p:cNvSpPr/>
          <p:nvPr/>
        </p:nvSpPr>
        <p:spPr>
          <a:xfrm flipH="1">
            <a:off x="14685640" y="4226325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2" y="0"/>
                </a:moveTo>
                <a:lnTo>
                  <a:pt x="0" y="0"/>
                </a:lnTo>
                <a:lnTo>
                  <a:pt x="0" y="781320"/>
                </a:lnTo>
                <a:lnTo>
                  <a:pt x="1761172" y="781320"/>
                </a:lnTo>
                <a:lnTo>
                  <a:pt x="176117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5" name="Freeform 55"/>
          <p:cNvSpPr/>
          <p:nvPr/>
        </p:nvSpPr>
        <p:spPr>
          <a:xfrm>
            <a:off x="13715016" y="516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6" name="Freeform 56"/>
          <p:cNvSpPr/>
          <p:nvPr/>
        </p:nvSpPr>
        <p:spPr>
          <a:xfrm flipH="1">
            <a:off x="14685640" y="516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2" y="0"/>
                </a:moveTo>
                <a:lnTo>
                  <a:pt x="0" y="0"/>
                </a:lnTo>
                <a:lnTo>
                  <a:pt x="0" y="781320"/>
                </a:lnTo>
                <a:lnTo>
                  <a:pt x="1761172" y="781320"/>
                </a:lnTo>
                <a:lnTo>
                  <a:pt x="176117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7" name="Freeform 57"/>
          <p:cNvSpPr/>
          <p:nvPr/>
        </p:nvSpPr>
        <p:spPr>
          <a:xfrm>
            <a:off x="13715016" y="610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8" name="Freeform 58"/>
          <p:cNvSpPr/>
          <p:nvPr/>
        </p:nvSpPr>
        <p:spPr>
          <a:xfrm flipH="1">
            <a:off x="14685640" y="6106326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2" y="0"/>
                </a:moveTo>
                <a:lnTo>
                  <a:pt x="0" y="0"/>
                </a:lnTo>
                <a:lnTo>
                  <a:pt x="0" y="781320"/>
                </a:lnTo>
                <a:lnTo>
                  <a:pt x="1761172" y="781320"/>
                </a:lnTo>
                <a:lnTo>
                  <a:pt x="176117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9" name="Freeform 59"/>
          <p:cNvSpPr/>
          <p:nvPr/>
        </p:nvSpPr>
        <p:spPr>
          <a:xfrm>
            <a:off x="13715016" y="7046327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0" name="Freeform 60"/>
          <p:cNvSpPr/>
          <p:nvPr/>
        </p:nvSpPr>
        <p:spPr>
          <a:xfrm flipH="1">
            <a:off x="14685640" y="7046327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2" y="0"/>
                </a:moveTo>
                <a:lnTo>
                  <a:pt x="0" y="0"/>
                </a:lnTo>
                <a:lnTo>
                  <a:pt x="0" y="781320"/>
                </a:lnTo>
                <a:lnTo>
                  <a:pt x="1761172" y="781320"/>
                </a:lnTo>
                <a:lnTo>
                  <a:pt x="176117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1" name="Freeform 61"/>
          <p:cNvSpPr/>
          <p:nvPr/>
        </p:nvSpPr>
        <p:spPr>
          <a:xfrm>
            <a:off x="1843873" y="2349032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2" name="Freeform 62"/>
          <p:cNvSpPr/>
          <p:nvPr/>
        </p:nvSpPr>
        <p:spPr>
          <a:xfrm flipH="1">
            <a:off x="2814497" y="2349032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2" y="0"/>
                </a:moveTo>
                <a:lnTo>
                  <a:pt x="0" y="0"/>
                </a:lnTo>
                <a:lnTo>
                  <a:pt x="0" y="781320"/>
                </a:lnTo>
                <a:lnTo>
                  <a:pt x="1761172" y="781320"/>
                </a:lnTo>
                <a:lnTo>
                  <a:pt x="176117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3" name="Freeform 63"/>
          <p:cNvSpPr/>
          <p:nvPr/>
        </p:nvSpPr>
        <p:spPr>
          <a:xfrm>
            <a:off x="7780133" y="2349032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4" name="Freeform 64"/>
          <p:cNvSpPr/>
          <p:nvPr/>
        </p:nvSpPr>
        <p:spPr>
          <a:xfrm flipH="1">
            <a:off x="8750758" y="2349032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1" y="0"/>
                </a:moveTo>
                <a:lnTo>
                  <a:pt x="0" y="0"/>
                </a:lnTo>
                <a:lnTo>
                  <a:pt x="0" y="781320"/>
                </a:lnTo>
                <a:lnTo>
                  <a:pt x="1761171" y="781320"/>
                </a:lnTo>
                <a:lnTo>
                  <a:pt x="17611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5" name="Freeform 65"/>
          <p:cNvSpPr/>
          <p:nvPr/>
        </p:nvSpPr>
        <p:spPr>
          <a:xfrm>
            <a:off x="10749606" y="2347531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1" y="0"/>
                </a:lnTo>
                <a:lnTo>
                  <a:pt x="1761171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6" name="Freeform 66"/>
          <p:cNvSpPr/>
          <p:nvPr/>
        </p:nvSpPr>
        <p:spPr>
          <a:xfrm flipH="1">
            <a:off x="11720230" y="2347531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2" y="0"/>
                </a:moveTo>
                <a:lnTo>
                  <a:pt x="0" y="0"/>
                </a:lnTo>
                <a:lnTo>
                  <a:pt x="0" y="781320"/>
                </a:lnTo>
                <a:lnTo>
                  <a:pt x="1761172" y="781320"/>
                </a:lnTo>
                <a:lnTo>
                  <a:pt x="176117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7" name="Freeform 67"/>
          <p:cNvSpPr/>
          <p:nvPr/>
        </p:nvSpPr>
        <p:spPr>
          <a:xfrm>
            <a:off x="13715016" y="2349032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0" y="0"/>
                </a:moveTo>
                <a:lnTo>
                  <a:pt x="1761172" y="0"/>
                </a:lnTo>
                <a:lnTo>
                  <a:pt x="1761172" y="781320"/>
                </a:lnTo>
                <a:lnTo>
                  <a:pt x="0" y="7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8" name="Freeform 68"/>
          <p:cNvSpPr/>
          <p:nvPr/>
        </p:nvSpPr>
        <p:spPr>
          <a:xfrm flipH="1">
            <a:off x="14685640" y="2349032"/>
            <a:ext cx="1761171" cy="781320"/>
          </a:xfrm>
          <a:custGeom>
            <a:avLst/>
            <a:gdLst/>
            <a:ahLst/>
            <a:cxnLst/>
            <a:rect l="l" t="t" r="r" b="b"/>
            <a:pathLst>
              <a:path w="1761171" h="781320">
                <a:moveTo>
                  <a:pt x="1761172" y="0"/>
                </a:moveTo>
                <a:lnTo>
                  <a:pt x="0" y="0"/>
                </a:lnTo>
                <a:lnTo>
                  <a:pt x="0" y="781320"/>
                </a:lnTo>
                <a:lnTo>
                  <a:pt x="1761172" y="781320"/>
                </a:lnTo>
                <a:lnTo>
                  <a:pt x="176117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9" name="TextBox 69"/>
          <p:cNvSpPr txBox="1"/>
          <p:nvPr/>
        </p:nvSpPr>
        <p:spPr>
          <a:xfrm>
            <a:off x="2262586" y="3419946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10" action="ppaction://hlinksldjump"/>
              </a:rPr>
              <a:t>100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2262586" y="4359947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11" action="ppaction://hlinksldjump"/>
              </a:rPr>
              <a:t>200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2262586" y="5299947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12" action="ppaction://hlinksldjump"/>
              </a:rPr>
              <a:t>300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2262586" y="6239948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13" action="ppaction://hlinksldjump"/>
              </a:rPr>
              <a:t>400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2262586" y="7173853"/>
            <a:ext cx="1889000" cy="556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89"/>
              </a:lnSpc>
            </a:pPr>
            <a:r>
              <a:rPr lang="en-US" sz="3889" u="sng" spc="-116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14" action="ppaction://hlinksldjump"/>
              </a:rPr>
              <a:t>500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5088968" y="2483317"/>
            <a:ext cx="2173116" cy="611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97"/>
              </a:lnSpc>
            </a:pPr>
            <a:r>
              <a:rPr lang="en-US" sz="2297" b="1" spc="-68">
                <a:solidFill>
                  <a:srgbClr val="FFFFFF"/>
                </a:solidFill>
                <a:latin typeface="Samaritan Bold"/>
                <a:ea typeface="Samaritan Bold"/>
                <a:cs typeface="Samaritan Bold"/>
                <a:sym typeface="Samaritan Bold"/>
              </a:rPr>
              <a:t>Erosion in Motion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5231026" y="3419946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15" action="ppaction://hlinksldjump"/>
              </a:rPr>
              <a:t>100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5231026" y="4359947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16" action="ppaction://hlinksldjump"/>
              </a:rPr>
              <a:t>200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5231026" y="5299947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17" action="ppaction://hlinksldjump"/>
              </a:rPr>
              <a:t>300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5231026" y="6239948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18" action="ppaction://hlinksldjump"/>
              </a:rPr>
              <a:t>400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5231026" y="7179949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19" action="ppaction://hlinksldjump"/>
              </a:rPr>
              <a:t>500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8196780" y="3419946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20" action="ppaction://hlinksldjump"/>
              </a:rPr>
              <a:t>100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8196780" y="4359947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21" action="ppaction://hlinksldjump"/>
              </a:rPr>
              <a:t>200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8196780" y="5299947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22" action="ppaction://hlinksldjump"/>
              </a:rPr>
              <a:t>300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8196780" y="6239948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23" action="ppaction://hlinksldjump"/>
              </a:rPr>
              <a:t>400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8196780" y="7179949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24" action="ppaction://hlinksldjump"/>
              </a:rPr>
              <a:t>500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11170660" y="3419946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25" action="ppaction://hlinksldjump"/>
              </a:rPr>
              <a:t>100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11170660" y="4359947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26" action="ppaction://hlinksldjump"/>
              </a:rPr>
              <a:t>200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11170660" y="5299947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27" action="ppaction://hlinksldjump"/>
              </a:rPr>
              <a:t>300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11170660" y="6239948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28" action="ppaction://hlinksldjump"/>
              </a:rPr>
              <a:t>400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11170660" y="7179949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29" action="ppaction://hlinksldjump"/>
              </a:rPr>
              <a:t>500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14136414" y="3419946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30" action="ppaction://hlinksldjump"/>
              </a:rPr>
              <a:t>100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14136414" y="4359947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31" action="ppaction://hlinksldjump"/>
              </a:rPr>
              <a:t>200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14136414" y="5293852"/>
            <a:ext cx="1889000" cy="556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89"/>
              </a:lnSpc>
            </a:pPr>
            <a:r>
              <a:rPr lang="en-US" sz="3889" u="sng" spc="-116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32" action="ppaction://hlinksldjump"/>
              </a:rPr>
              <a:t>300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14136414" y="6239948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33" action="ppaction://hlinksldjump"/>
              </a:rPr>
              <a:t>400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14136414" y="7179949"/>
            <a:ext cx="1889000" cy="5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3786" u="sng" spc="-113">
                <a:solidFill>
                  <a:srgbClr val="FFFFFF"/>
                </a:solidFill>
                <a:latin typeface="Samaritan"/>
                <a:ea typeface="Samaritan"/>
                <a:cs typeface="Samaritan"/>
                <a:sym typeface="Samaritan"/>
                <a:hlinkClick r:id="rId34" action="ppaction://hlinksldjump"/>
              </a:rPr>
              <a:t>500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1903931" y="2441945"/>
            <a:ext cx="2671738" cy="611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97"/>
              </a:lnSpc>
            </a:pPr>
            <a:r>
              <a:rPr lang="en-US" sz="2297" b="1" spc="-68">
                <a:solidFill>
                  <a:srgbClr val="FFFFFF"/>
                </a:solidFill>
                <a:latin typeface="Samaritan Bold"/>
                <a:ea typeface="Samaritan Bold"/>
                <a:cs typeface="Samaritan Bold"/>
                <a:sym typeface="Samaritan Bold"/>
              </a:rPr>
              <a:t>Soil Superstars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8059473" y="2484819"/>
            <a:ext cx="2173116" cy="611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97"/>
              </a:lnSpc>
            </a:pPr>
            <a:r>
              <a:rPr lang="en-US" sz="2297" b="1" spc="-68">
                <a:solidFill>
                  <a:srgbClr val="FFFFFF"/>
                </a:solidFill>
                <a:latin typeface="Samaritan Bold"/>
                <a:ea typeface="Samaritan Bold"/>
                <a:cs typeface="Samaritan Bold"/>
                <a:sym typeface="Samaritan Bold"/>
              </a:rPr>
              <a:t>Water Watch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10749606" y="2484819"/>
            <a:ext cx="2733455" cy="611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97"/>
              </a:lnSpc>
            </a:pPr>
            <a:r>
              <a:rPr lang="en-US" sz="2297" b="1" spc="-68">
                <a:solidFill>
                  <a:srgbClr val="FFFFFF"/>
                </a:solidFill>
                <a:latin typeface="Samaritan Bold"/>
                <a:ea typeface="Samaritan Bold"/>
                <a:cs typeface="Samaritan Bold"/>
                <a:sym typeface="Samaritan Bold"/>
              </a:rPr>
              <a:t>BMPs to the Rescue</a:t>
            </a:r>
          </a:p>
        </p:txBody>
      </p:sp>
      <p:sp>
        <p:nvSpPr>
          <p:cNvPr id="98" name="TextBox 98"/>
          <p:cNvSpPr txBox="1"/>
          <p:nvPr/>
        </p:nvSpPr>
        <p:spPr>
          <a:xfrm>
            <a:off x="13994356" y="2484819"/>
            <a:ext cx="2173116" cy="611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97"/>
              </a:lnSpc>
            </a:pPr>
            <a:r>
              <a:rPr lang="en-US" sz="2297" b="1" spc="-68">
                <a:solidFill>
                  <a:srgbClr val="FFFFFF"/>
                </a:solidFill>
                <a:latin typeface="Samaritan Bold"/>
                <a:ea typeface="Samaritan Bold"/>
                <a:cs typeface="Samaritan Bold"/>
                <a:sym typeface="Samaritan Bold"/>
              </a:rPr>
              <a:t>Erosion Patrol HQ</a:t>
            </a:r>
          </a:p>
        </p:txBody>
      </p:sp>
      <p:sp>
        <p:nvSpPr>
          <p:cNvPr id="99" name="Freeform 99"/>
          <p:cNvSpPr/>
          <p:nvPr/>
        </p:nvSpPr>
        <p:spPr>
          <a:xfrm>
            <a:off x="-148466" y="7080146"/>
            <a:ext cx="2980286" cy="3374209"/>
          </a:xfrm>
          <a:custGeom>
            <a:avLst/>
            <a:gdLst/>
            <a:ahLst/>
            <a:cxnLst/>
            <a:rect l="l" t="t" r="r" b="b"/>
            <a:pathLst>
              <a:path w="2980286" h="3374209">
                <a:moveTo>
                  <a:pt x="0" y="0"/>
                </a:moveTo>
                <a:lnTo>
                  <a:pt x="2980287" y="0"/>
                </a:lnTo>
                <a:lnTo>
                  <a:pt x="2980287" y="3374209"/>
                </a:lnTo>
                <a:lnTo>
                  <a:pt x="0" y="3374209"/>
                </a:lnTo>
                <a:lnTo>
                  <a:pt x="0" y="0"/>
                </a:lnTo>
                <a:close/>
              </a:path>
            </a:pathLst>
          </a:custGeom>
          <a:blipFill>
            <a:blip r:embed="rId35"/>
            <a:stretch>
              <a:fillRect l="-149777" t="-125225" r="-145222" b="-1236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0" name="TextBox 100"/>
          <p:cNvSpPr txBox="1"/>
          <p:nvPr/>
        </p:nvSpPr>
        <p:spPr>
          <a:xfrm>
            <a:off x="1555050" y="886644"/>
            <a:ext cx="15177901" cy="915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en-US" sz="6399" b="1" spc="-223">
                <a:solidFill>
                  <a:srgbClr val="73BD5F"/>
                </a:solidFill>
                <a:latin typeface="Samaritan Bold"/>
                <a:ea typeface="Samaritan Bold"/>
                <a:cs typeface="Samaritan Bold"/>
                <a:sym typeface="Samaritan Bold"/>
              </a:rPr>
              <a:t>eROSION pATROL sHOWDOWN!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9E63">
                <a:alpha val="100000"/>
              </a:srgbClr>
            </a:gs>
            <a:gs pos="100000">
              <a:srgbClr val="EB7024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3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7003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31347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58875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165951" y="4162284"/>
            <a:ext cx="11956098" cy="1810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3"/>
              </a:lnSpc>
            </a:pPr>
            <a:r>
              <a:rPr lang="en-US" sz="5087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Name one of the three types of soil texture.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9E63">
                <a:alpha val="100000"/>
              </a:srgbClr>
            </a:gs>
            <a:gs pos="100000">
              <a:srgbClr val="EB7024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3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7003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31347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58875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165951" y="3856896"/>
            <a:ext cx="11956098" cy="235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23"/>
              </a:lnSpc>
            </a:pPr>
            <a:r>
              <a:rPr lang="en-US" sz="6587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What is soil </a:t>
            </a:r>
          </a:p>
          <a:p>
            <a:pPr algn="ctr">
              <a:lnSpc>
                <a:spcPts val="9223"/>
              </a:lnSpc>
            </a:pPr>
            <a:r>
              <a:rPr lang="en-US" sz="6587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made of?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9E63">
                <a:alpha val="100000"/>
              </a:srgbClr>
            </a:gs>
            <a:gs pos="100000">
              <a:srgbClr val="EB7024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3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7003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31347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58875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743238" y="3580656"/>
            <a:ext cx="10801523" cy="3596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3"/>
              </a:lnSpc>
            </a:pPr>
            <a:r>
              <a:rPr lang="en-US" sz="5087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How long does it take to form one inch of topsoil?</a:t>
            </a:r>
          </a:p>
          <a:p>
            <a:pPr algn="ctr">
              <a:lnSpc>
                <a:spcPts val="7123"/>
              </a:lnSpc>
            </a:pPr>
            <a:endParaRPr lang="en-US" sz="5087">
              <a:solidFill>
                <a:srgbClr val="000000"/>
              </a:solidFill>
              <a:latin typeface="Samaritan"/>
              <a:ea typeface="Samaritan"/>
              <a:cs typeface="Samaritan"/>
              <a:sym typeface="Samaritan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9E63">
                <a:alpha val="100000"/>
              </a:srgbClr>
            </a:gs>
            <a:gs pos="100000">
              <a:srgbClr val="EB7024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3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7003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31347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58875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42931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233357" y="3615380"/>
            <a:ext cx="9855293" cy="270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3"/>
              </a:lnSpc>
            </a:pPr>
            <a:r>
              <a:rPr lang="en-US" sz="5087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True or False: </a:t>
            </a:r>
          </a:p>
          <a:p>
            <a:pPr algn="ctr">
              <a:lnSpc>
                <a:spcPts val="7123"/>
              </a:lnSpc>
            </a:pPr>
            <a:r>
              <a:rPr lang="en-US" sz="5087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Soil is a threatened natural resource.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9E63">
                <a:alpha val="100000"/>
              </a:srgbClr>
            </a:gs>
            <a:gs pos="100000">
              <a:srgbClr val="EB7024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3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7003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31347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58875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003310" y="3525036"/>
            <a:ext cx="10315387" cy="270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3"/>
              </a:lnSpc>
            </a:pPr>
            <a:r>
              <a:rPr lang="en-US" sz="5087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Why is soil conservation important?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1F09F">
                <a:alpha val="100000"/>
              </a:srgbClr>
            </a:gs>
            <a:gs pos="100000">
              <a:srgbClr val="73BD5F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78771"/>
          </a:xfrm>
          <a:custGeom>
            <a:avLst/>
            <a:gdLst/>
            <a:ahLst/>
            <a:cxnLst/>
            <a:rect l="l" t="t" r="r" b="b"/>
            <a:pathLst>
              <a:path w="18288000" h="10278771">
                <a:moveTo>
                  <a:pt x="0" y="0"/>
                </a:moveTo>
                <a:lnTo>
                  <a:pt x="18288000" y="0"/>
                </a:lnTo>
                <a:lnTo>
                  <a:pt x="18288000" y="10278771"/>
                </a:lnTo>
                <a:lnTo>
                  <a:pt x="0" y="10278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60" b="-389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3648350" y="3632643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0"/>
                </a:moveTo>
                <a:lnTo>
                  <a:pt x="10287000" y="0"/>
                </a:lnTo>
                <a:lnTo>
                  <a:pt x="10287000" y="3005256"/>
                </a:lnTo>
                <a:lnTo>
                  <a:pt x="0" y="30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 flipV="1">
            <a:off x="11641872" y="3640872"/>
            <a:ext cx="10287000" cy="3005255"/>
          </a:xfrm>
          <a:custGeom>
            <a:avLst/>
            <a:gdLst/>
            <a:ahLst/>
            <a:cxnLst/>
            <a:rect l="l" t="t" r="r" b="b"/>
            <a:pathLst>
              <a:path w="10287000" h="3005255">
                <a:moveTo>
                  <a:pt x="0" y="3005256"/>
                </a:moveTo>
                <a:lnTo>
                  <a:pt x="10287000" y="3005256"/>
                </a:lnTo>
                <a:lnTo>
                  <a:pt x="10287000" y="0"/>
                </a:lnTo>
                <a:lnTo>
                  <a:pt x="0" y="0"/>
                </a:lnTo>
                <a:lnTo>
                  <a:pt x="0" y="300525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53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19631" y="-434702"/>
            <a:ext cx="15282745" cy="11156404"/>
          </a:xfrm>
          <a:custGeom>
            <a:avLst/>
            <a:gdLst/>
            <a:ahLst/>
            <a:cxnLst/>
            <a:rect l="l" t="t" r="r" b="b"/>
            <a:pathLst>
              <a:path w="15282745" h="11156404">
                <a:moveTo>
                  <a:pt x="15282744" y="0"/>
                </a:moveTo>
                <a:lnTo>
                  <a:pt x="0" y="0"/>
                </a:lnTo>
                <a:lnTo>
                  <a:pt x="0" y="11156404"/>
                </a:lnTo>
                <a:lnTo>
                  <a:pt x="15282744" y="11156404"/>
                </a:lnTo>
                <a:lnTo>
                  <a:pt x="152827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986307" y="4387248"/>
            <a:ext cx="10315387" cy="1302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>
                <a:solidFill>
                  <a:srgbClr val="000000"/>
                </a:solidFill>
                <a:latin typeface="Samaritan"/>
                <a:ea typeface="Samaritan"/>
                <a:cs typeface="Samaritan"/>
                <a:sym typeface="Samaritan"/>
              </a:rPr>
              <a:t>What is erosion?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005854" y="9311471"/>
            <a:ext cx="3086100" cy="855549"/>
            <a:chOff x="0" y="0"/>
            <a:chExt cx="812800" cy="225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225330"/>
            </a:xfrm>
            <a:custGeom>
              <a:avLst/>
              <a:gdLst/>
              <a:ahLst/>
              <a:cxnLst/>
              <a:rect l="l" t="t" r="r" b="b"/>
              <a:pathLst>
                <a:path w="812800" h="225330">
                  <a:moveTo>
                    <a:pt x="609600" y="0"/>
                  </a:moveTo>
                  <a:cubicBezTo>
                    <a:pt x="721824" y="0"/>
                    <a:pt x="812800" y="50442"/>
                    <a:pt x="812800" y="112665"/>
                  </a:cubicBezTo>
                  <a:cubicBezTo>
                    <a:pt x="812800" y="174888"/>
                    <a:pt x="721824" y="225330"/>
                    <a:pt x="609600" y="225330"/>
                  </a:cubicBezTo>
                  <a:lnTo>
                    <a:pt x="203200" y="225330"/>
                  </a:lnTo>
                  <a:cubicBezTo>
                    <a:pt x="90976" y="225330"/>
                    <a:pt x="0" y="174888"/>
                    <a:pt x="0" y="112665"/>
                  </a:cubicBezTo>
                  <a:cubicBezTo>
                    <a:pt x="0" y="504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112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253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r>
                <a:rPr lang="en-US" sz="2200" u="sng">
                  <a:solidFill>
                    <a:srgbClr val="FFFFFF"/>
                  </a:solidFill>
                  <a:latin typeface="Samaritan"/>
                  <a:ea typeface="Samaritan"/>
                  <a:cs typeface="Samaritan"/>
                  <a:sym typeface="Samaritan"/>
                  <a:hlinkClick r:id="rId6" action="ppaction://hlinksldjump"/>
                </a:rPr>
                <a:t>Back to gameboard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44410DE08FA24F88D8C0ECEE3D6C98" ma:contentTypeVersion="20" ma:contentTypeDescription="Create a new document." ma:contentTypeScope="" ma:versionID="0d54f9017deeac15758787f77b7e56ef">
  <xsd:schema xmlns:xsd="http://www.w3.org/2001/XMLSchema" xmlns:xs="http://www.w3.org/2001/XMLSchema" xmlns:p="http://schemas.microsoft.com/office/2006/metadata/properties" xmlns:ns2="e72fefab-26f4-4f8e-acec-6e6d651a5d7b" xmlns:ns3="f2bdb49b-df4c-4545-9582-97c448393580" targetNamespace="http://schemas.microsoft.com/office/2006/metadata/properties" ma:root="true" ma:fieldsID="90317902b3b3c4998cb05ec160b43124" ns2:_="" ns3:_="">
    <xsd:import namespace="e72fefab-26f4-4f8e-acec-6e6d651a5d7b"/>
    <xsd:import namespace="f2bdb49b-df4c-4545-9582-97c4483935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2fefab-26f4-4f8e-acec-6e6d651a5d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OCR" ma:index="12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db49b-df4c-4545-9582-97c44839358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1" nillable="true" ma:displayName="Taxonomy Catch All Column" ma:hidden="true" ma:list="{92568e57-ccbb-40f3-bddf-106e11d0d2a7}" ma:internalName="TaxCatchAll" ma:readOnly="false" ma:showField="CatchAllData" ma:web="f2bdb49b-df4c-4545-9582-97c4483935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72fefab-26f4-4f8e-acec-6e6d651a5d7b">
      <Terms xmlns="http://schemas.microsoft.com/office/infopath/2007/PartnerControls"/>
    </lcf76f155ced4ddcb4097134ff3c332f>
    <TaxCatchAll xmlns="f2bdb49b-df4c-4545-9582-97c448393580" xsi:nil="true"/>
  </documentManagement>
</p:properties>
</file>

<file path=customXml/itemProps1.xml><?xml version="1.0" encoding="utf-8"?>
<ds:datastoreItem xmlns:ds="http://schemas.openxmlformats.org/officeDocument/2006/customXml" ds:itemID="{A23FE1E2-4223-4DAF-B1F0-A5EE4557DC4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907790-F21D-4912-8B87-01CA1919AE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2fefab-26f4-4f8e-acec-6e6d651a5d7b"/>
    <ds:schemaRef ds:uri="f2bdb49b-df4c-4545-9582-97c4483935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A26375A-984D-49CA-93E4-3DF98EDB2FED}">
  <ds:schemaRefs>
    <ds:schemaRef ds:uri="http://schemas.microsoft.com/office/2006/metadata/properties"/>
    <ds:schemaRef ds:uri="http://schemas.microsoft.com/office/infopath/2007/PartnerControls"/>
    <ds:schemaRef ds:uri="e72fefab-26f4-4f8e-acec-6e6d651a5d7b"/>
    <ds:schemaRef ds:uri="f2bdb49b-df4c-4545-9582-97c44839358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471</Words>
  <Application>Microsoft Office PowerPoint</Application>
  <PresentationFormat>Custom</PresentationFormat>
  <Paragraphs>104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Samaritan Bold</vt:lpstr>
      <vt:lpstr>Calibri</vt:lpstr>
      <vt:lpstr>Arial 2</vt:lpstr>
      <vt:lpstr>Samaritan Bold Italics</vt:lpstr>
      <vt:lpstr>Arial</vt:lpstr>
      <vt:lpstr>Samaritan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Erosion Patrol Showdown!</dc:title>
  <cp:lastModifiedBy>Coppa, Rebecca</cp:lastModifiedBy>
  <cp:revision>2</cp:revision>
  <dcterms:created xsi:type="dcterms:W3CDTF">2006-08-16T00:00:00Z</dcterms:created>
  <dcterms:modified xsi:type="dcterms:W3CDTF">2026-07-24T18:18:37Z</dcterms:modified>
  <dc:identifier>DAHQTU8jKfc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0x0101001044410DE08FA24F88D8C0ECEE3D6C98</vt:lpwstr>
  </property>
</Properties>
</file>