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3/23/2017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3/23/2017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53491" y="856211"/>
            <a:ext cx="5465818" cy="198674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600" dirty="0" smtClean="0"/>
              <a:t>Avery County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16130" y="4018061"/>
            <a:ext cx="8915399" cy="1961803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/>
              <a:t>Avery County Planning Department</a:t>
            </a:r>
          </a:p>
          <a:p>
            <a:pPr algn="ctr"/>
            <a:r>
              <a:rPr lang="en-US" sz="2800" dirty="0" smtClean="0"/>
              <a:t>Erosion and Sedimentation</a:t>
            </a:r>
          </a:p>
          <a:p>
            <a:pPr algn="ctr"/>
            <a:r>
              <a:rPr lang="en-US" sz="2800" dirty="0" smtClean="0"/>
              <a:t>Local Program</a:t>
            </a:r>
          </a:p>
          <a:p>
            <a:pPr algn="ctr"/>
            <a:r>
              <a:rPr lang="en-US" sz="2800" dirty="0" smtClean="0"/>
              <a:t>March 28 &amp; 29, 2017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419" y="2281921"/>
            <a:ext cx="1513493" cy="150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06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Avery County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200" dirty="0" smtClean="0"/>
              <a:t>Financial Guarantees continued..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83404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Many times, the developers financial statements can address the liability being undertaken. 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941" y="3408219"/>
            <a:ext cx="4729942" cy="266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716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Avery County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200" dirty="0" smtClean="0"/>
              <a:t>Limited Liability Corporations: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Limited liability corporations with very little assets value should be evaluated closely for the risk of which is about to be undertaken.  </a:t>
            </a:r>
          </a:p>
          <a:p>
            <a:endParaRPr lang="en-US" sz="2400" dirty="0"/>
          </a:p>
          <a:p>
            <a:r>
              <a:rPr lang="en-US" sz="2400" dirty="0" smtClean="0"/>
              <a:t>Some developers have signed personal guarantees for their corporations. 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44479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1269" y="565920"/>
            <a:ext cx="3832813" cy="1021810"/>
          </a:xfrm>
        </p:spPr>
        <p:txBody>
          <a:bodyPr/>
          <a:lstStyle/>
          <a:p>
            <a:r>
              <a:rPr lang="en-US" sz="2000" dirty="0" smtClean="0"/>
              <a:t>Avery County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200" dirty="0" smtClean="0"/>
              <a:t>Bonding Projects: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15386" y="2743199"/>
            <a:ext cx="8915400" cy="3399905"/>
          </a:xfrm>
        </p:spPr>
        <p:txBody>
          <a:bodyPr/>
          <a:lstStyle/>
          <a:p>
            <a:pPr algn="ctr"/>
            <a:r>
              <a:rPr lang="en-US" sz="2800" dirty="0" smtClean="0"/>
              <a:t>To Bond or Not To Bond?</a:t>
            </a:r>
            <a:endParaRPr lang="en-US" sz="2800" dirty="0"/>
          </a:p>
          <a:p>
            <a:pPr algn="ctr"/>
            <a:r>
              <a:rPr lang="en-US" sz="2400" dirty="0" smtClean="0"/>
              <a:t>Reasons for Bonding:</a:t>
            </a:r>
          </a:p>
          <a:p>
            <a:pPr marL="0" indent="0" algn="ctr">
              <a:buNone/>
            </a:pPr>
            <a:endParaRPr lang="en-US" sz="2400" dirty="0" smtClean="0"/>
          </a:p>
          <a:p>
            <a:pPr algn="ctr"/>
            <a:r>
              <a:rPr lang="en-US" sz="2400" dirty="0" smtClean="0"/>
              <a:t>Guarantee a certain level of work to be completed for said project.</a:t>
            </a:r>
          </a:p>
          <a:p>
            <a:pPr algn="ctr"/>
            <a:r>
              <a:rPr lang="en-US" sz="2400" dirty="0" smtClean="0"/>
              <a:t>To protect against the insolvency of a developer of contractor.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094" y="565920"/>
            <a:ext cx="3132976" cy="176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33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>
                <a:solidFill>
                  <a:prstClr val="black">
                    <a:lumMod val="85000"/>
                    <a:lumOff val="15000"/>
                  </a:prstClr>
                </a:solidFill>
              </a:rPr>
              <a:t>Avery County</a:t>
            </a: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</a:rPr>
              <a:t/>
            </a:r>
            <a:b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</a:rPr>
            </a:br>
            <a:r>
              <a:rPr lang="en-US" sz="3200" dirty="0">
                <a:solidFill>
                  <a:prstClr val="black">
                    <a:lumMod val="85000"/>
                    <a:lumOff val="15000"/>
                  </a:prstClr>
                </a:solidFill>
              </a:rPr>
              <a:t>Bonding </a:t>
            </a:r>
            <a:r>
              <a:rPr lang="en-US" sz="32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Determination: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Qualifying </a:t>
            </a:r>
            <a:r>
              <a:rPr lang="en-US" b="1" dirty="0" smtClean="0"/>
              <a:t>Projects</a:t>
            </a:r>
            <a:endParaRPr lang="en-US" b="1" dirty="0" smtClean="0"/>
          </a:p>
          <a:p>
            <a:endParaRPr lang="en-US" b="1" dirty="0"/>
          </a:p>
          <a:p>
            <a:r>
              <a:rPr lang="en-US" sz="2400" dirty="0" smtClean="0"/>
              <a:t>The major determining factor in requiring a bond is how much equity does the owner or owners already have invested in a project or industry.</a:t>
            </a:r>
          </a:p>
          <a:p>
            <a:endParaRPr lang="en-US" sz="2400" dirty="0" smtClean="0"/>
          </a:p>
          <a:p>
            <a:r>
              <a:rPr lang="en-US" sz="2400" dirty="0" smtClean="0"/>
              <a:t>This </a:t>
            </a:r>
            <a:r>
              <a:rPr lang="en-US" sz="2400" dirty="0" smtClean="0"/>
              <a:t>may also fall under the category of “vested rights”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07427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200" dirty="0" smtClean="0"/>
              <a:t>Avery County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Bonding of Commercial/P.U.D’s/Residential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770611"/>
            <a:ext cx="8915400" cy="4140611"/>
          </a:xfrm>
        </p:spPr>
        <p:txBody>
          <a:bodyPr>
            <a:noAutofit/>
          </a:bodyPr>
          <a:lstStyle/>
          <a:p>
            <a:r>
              <a:rPr lang="en-US" sz="2400" dirty="0" smtClean="0"/>
              <a:t>Major residential subdivisions (10 lots or more)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Plan unit developments: Condominiums, apartments, townhomes (more than 8 units)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Commercial Projects: Shopping centers, retail or wholesale stores, greater than 12,000 </a:t>
            </a:r>
            <a:r>
              <a:rPr lang="en-US" sz="2400" dirty="0" err="1" smtClean="0"/>
              <a:t>sq.ft</a:t>
            </a:r>
            <a:r>
              <a:rPr lang="en-US" sz="2400" dirty="0" smtClean="0"/>
              <a:t>., amusement parks.  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Note:  Greater than 10 acres disturbed area for commercial projects.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32500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Avery County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Bond </a:t>
            </a:r>
            <a:r>
              <a:rPr lang="en-US" sz="3200" dirty="0" smtClean="0"/>
              <a:t>Determination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Bonds are determined by the:</a:t>
            </a:r>
          </a:p>
          <a:p>
            <a:pPr lvl="1"/>
            <a:r>
              <a:rPr lang="en-US" sz="2400" dirty="0" smtClean="0"/>
              <a:t>Planning Board</a:t>
            </a:r>
          </a:p>
          <a:p>
            <a:pPr lvl="1"/>
            <a:r>
              <a:rPr lang="en-US" sz="2400" dirty="0" smtClean="0"/>
              <a:t>Board of Adjustments</a:t>
            </a:r>
          </a:p>
          <a:p>
            <a:pPr marL="57150" indent="0">
              <a:buNone/>
            </a:pPr>
            <a:endParaRPr lang="en-US" sz="2400" dirty="0" smtClean="0"/>
          </a:p>
          <a:p>
            <a:pPr indent="-285750"/>
            <a:r>
              <a:rPr lang="en-US" sz="2400" dirty="0" smtClean="0"/>
              <a:t>Appeals are to be petitioned to the Board of County Commissioners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50215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200" dirty="0" smtClean="0"/>
              <a:t>Avery County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Exemptions to Bonding Requirements: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1923011"/>
          </a:xfrm>
        </p:spPr>
        <p:txBody>
          <a:bodyPr>
            <a:noAutofit/>
          </a:bodyPr>
          <a:lstStyle/>
          <a:p>
            <a:r>
              <a:rPr lang="en-US" sz="2000" dirty="0" smtClean="0"/>
              <a:t>Equity Securities:</a:t>
            </a:r>
          </a:p>
          <a:p>
            <a:pPr lvl="1"/>
            <a:r>
              <a:rPr lang="en-US" sz="2000" dirty="0" smtClean="0"/>
              <a:t>Existing development or commercial activities in the county (real property)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 smtClean="0"/>
              <a:t>Letters of credit issued to Avery Planning Department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258" y="4384963"/>
            <a:ext cx="3368183" cy="22510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555" y="4285211"/>
            <a:ext cx="1476894" cy="147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016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Avery County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200" dirty="0" smtClean="0"/>
              <a:t>Surety Bonds: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 surety bond is defined as a contract among at least three parties: the </a:t>
            </a:r>
            <a:r>
              <a:rPr lang="en-US" sz="2400" b="1" dirty="0" err="1"/>
              <a:t>obligee</a:t>
            </a:r>
            <a:r>
              <a:rPr lang="en-US" sz="2400" dirty="0"/>
              <a:t>: the party who is the recipient of an obligation. the </a:t>
            </a:r>
            <a:r>
              <a:rPr lang="en-US" sz="2400" b="1" dirty="0"/>
              <a:t>principal</a:t>
            </a:r>
            <a:r>
              <a:rPr lang="en-US" sz="2400" dirty="0"/>
              <a:t>: the primary party who will perform the contractual obligation. the </a:t>
            </a:r>
            <a:r>
              <a:rPr lang="en-US" sz="2400" b="1" dirty="0"/>
              <a:t>surety</a:t>
            </a:r>
            <a:r>
              <a:rPr lang="en-US" sz="2400" dirty="0"/>
              <a:t>: who assures the </a:t>
            </a:r>
            <a:r>
              <a:rPr lang="en-US" sz="2400" dirty="0" err="1"/>
              <a:t>obligee</a:t>
            </a:r>
            <a:r>
              <a:rPr lang="en-US" sz="2400" dirty="0"/>
              <a:t> that </a:t>
            </a:r>
            <a:r>
              <a:rPr lang="en-US" sz="2400" dirty="0" smtClean="0"/>
              <a:t>the</a:t>
            </a:r>
          </a:p>
          <a:p>
            <a:r>
              <a:rPr lang="en-US" sz="2400" dirty="0" smtClean="0"/>
              <a:t>The principal: developer or project owner</a:t>
            </a:r>
          </a:p>
          <a:p>
            <a:r>
              <a:rPr lang="en-US" sz="2400" dirty="0" smtClean="0"/>
              <a:t>The </a:t>
            </a:r>
            <a:r>
              <a:rPr lang="en-US" sz="2400" dirty="0" err="1" smtClean="0"/>
              <a:t>obligee</a:t>
            </a:r>
            <a:r>
              <a:rPr lang="en-US" sz="2400" dirty="0" smtClean="0"/>
              <a:t>: county, recipient of the obligation</a:t>
            </a:r>
          </a:p>
          <a:p>
            <a:r>
              <a:rPr lang="en-US" sz="2400" dirty="0" smtClean="0"/>
              <a:t>The surety: the company that issues the surety or performance bond (insurance company)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70834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200" dirty="0" smtClean="0"/>
              <a:t>Avery County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Focus: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The Avery County Planning Departments primary focus is to ensure that the site will not be left as rough grade or </a:t>
            </a:r>
            <a:r>
              <a:rPr lang="en-US" sz="2400" dirty="0" err="1" smtClean="0"/>
              <a:t>unvegetated</a:t>
            </a:r>
            <a:r>
              <a:rPr lang="en-US" sz="2400" dirty="0" smtClean="0"/>
              <a:t>, in the event the developer becomes insolvent.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058" y="3859017"/>
            <a:ext cx="4705004" cy="264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764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200" dirty="0" smtClean="0"/>
              <a:t>Avery County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Financial Guarantees: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Avery County sets a definite amount for the surety bond.  This amount normally ranges from 10% to 50% of the total project cost.</a:t>
            </a:r>
          </a:p>
          <a:p>
            <a:endParaRPr lang="en-US" sz="2000" dirty="0"/>
          </a:p>
          <a:p>
            <a:r>
              <a:rPr lang="en-US" sz="2000" dirty="0" smtClean="0"/>
              <a:t>We want to be assured that the site can be reclaimed and remediated upon any unfortunate event, bankruptcy or insolvencies.</a:t>
            </a:r>
          </a:p>
          <a:p>
            <a:endParaRPr lang="en-US" sz="2000" dirty="0"/>
          </a:p>
          <a:p>
            <a:r>
              <a:rPr lang="en-US" sz="2000" dirty="0" smtClean="0"/>
              <a:t>Surety and performance bonds can place a large financial burden on developers and contractors and should be administered with open discretion for each project that is being considered.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24181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1125</TotalTime>
  <Words>449</Words>
  <Application>Microsoft Office PowerPoint</Application>
  <PresentationFormat>Widescreen</PresentationFormat>
  <Paragraphs>55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Century Gothic</vt:lpstr>
      <vt:lpstr>Wingdings 3</vt:lpstr>
      <vt:lpstr>Wisp</vt:lpstr>
      <vt:lpstr>Avery County </vt:lpstr>
      <vt:lpstr>Avery County Bonding Projects:</vt:lpstr>
      <vt:lpstr>Avery County Bonding Determination:</vt:lpstr>
      <vt:lpstr>Avery County  Bonding of Commercial/P.U.D’s/Residential</vt:lpstr>
      <vt:lpstr>Avery County Bond Determination:</vt:lpstr>
      <vt:lpstr>Avery County Exemptions to Bonding Requirements: </vt:lpstr>
      <vt:lpstr>Avery County Surety Bonds:</vt:lpstr>
      <vt:lpstr>Avery County Focus: </vt:lpstr>
      <vt:lpstr>Avery County Financial Guarantees: </vt:lpstr>
      <vt:lpstr>Avery County  Financial Guarantees continued..</vt:lpstr>
      <vt:lpstr>Avery County Limited Liability Corporations: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Avery County</dc:title>
  <dc:creator>Allison</dc:creator>
  <cp:lastModifiedBy>Allison</cp:lastModifiedBy>
  <cp:revision>20</cp:revision>
  <dcterms:created xsi:type="dcterms:W3CDTF">2017-03-22T20:07:44Z</dcterms:created>
  <dcterms:modified xsi:type="dcterms:W3CDTF">2017-03-24T13:44:04Z</dcterms:modified>
</cp:coreProperties>
</file>