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256" r:id="rId2"/>
    <p:sldId id="463" r:id="rId3"/>
    <p:sldId id="382" r:id="rId4"/>
    <p:sldId id="396" r:id="rId5"/>
    <p:sldId id="379" r:id="rId6"/>
    <p:sldId id="366" r:id="rId7"/>
    <p:sldId id="434" r:id="rId8"/>
    <p:sldId id="438" r:id="rId9"/>
    <p:sldId id="367" r:id="rId10"/>
    <p:sldId id="368" r:id="rId11"/>
    <p:sldId id="464" r:id="rId12"/>
    <p:sldId id="465" r:id="rId13"/>
    <p:sldId id="466" r:id="rId14"/>
    <p:sldId id="467" r:id="rId15"/>
    <p:sldId id="468" r:id="rId16"/>
    <p:sldId id="469" r:id="rId17"/>
    <p:sldId id="470" r:id="rId18"/>
    <p:sldId id="471" r:id="rId19"/>
    <p:sldId id="424" r:id="rId20"/>
    <p:sldId id="430" r:id="rId21"/>
    <p:sldId id="431" r:id="rId22"/>
    <p:sldId id="426" r:id="rId23"/>
    <p:sldId id="427" r:id="rId24"/>
    <p:sldId id="448" r:id="rId25"/>
    <p:sldId id="439" r:id="rId26"/>
    <p:sldId id="440" r:id="rId27"/>
    <p:sldId id="441" r:id="rId28"/>
    <p:sldId id="442" r:id="rId29"/>
    <p:sldId id="443" r:id="rId30"/>
    <p:sldId id="444" r:id="rId31"/>
    <p:sldId id="445" r:id="rId32"/>
    <p:sldId id="446" r:id="rId33"/>
    <p:sldId id="447" r:id="rId34"/>
    <p:sldId id="472" r:id="rId35"/>
    <p:sldId id="473" r:id="rId36"/>
    <p:sldId id="474" r:id="rId37"/>
    <p:sldId id="475" r:id="rId38"/>
    <p:sldId id="476" r:id="rId39"/>
    <p:sldId id="477" r:id="rId40"/>
    <p:sldId id="462" r:id="rId41"/>
    <p:sldId id="425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B04B"/>
    <a:srgbClr val="99FF99"/>
    <a:srgbClr val="A7D3FF"/>
    <a:srgbClr val="99CCFF"/>
    <a:srgbClr val="CC0066"/>
    <a:srgbClr val="FF6600"/>
    <a:srgbClr val="CC99FF"/>
    <a:srgbClr val="CCFFCC"/>
    <a:srgbClr val="2EC72E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6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464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240171851577802"/>
          <c:y val="4.3912175648702603E-2"/>
          <c:w val="0.76963600122143261"/>
          <c:h val="0.76093397646065275"/>
        </c:manualLayout>
      </c:layout>
      <c:scatterChart>
        <c:scatterStyle val="smoothMarker"/>
        <c:varyColors val="0"/>
        <c:ser>
          <c:idx val="0"/>
          <c:order val="0"/>
          <c:spPr>
            <a:ln w="28575" cap="rnd">
              <a:solidFill>
                <a:schemeClr val="bg1"/>
              </a:solidFill>
              <a:round/>
            </a:ln>
            <a:effectLst/>
          </c:spPr>
          <c:marker>
            <c:symbol val="none"/>
          </c:marker>
          <c:xVal>
            <c:numRef>
              <c:f>Sheet1!$B$11:$B$42</c:f>
              <c:numCache>
                <c:formatCode>General</c:formatCode>
                <c:ptCount val="32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35</c:v>
                </c:pt>
                <c:pt idx="7">
                  <c:v>40</c:v>
                </c:pt>
                <c:pt idx="8">
                  <c:v>45</c:v>
                </c:pt>
                <c:pt idx="9">
                  <c:v>50</c:v>
                </c:pt>
                <c:pt idx="10">
                  <c:v>55</c:v>
                </c:pt>
                <c:pt idx="11">
                  <c:v>60</c:v>
                </c:pt>
                <c:pt idx="12">
                  <c:v>65</c:v>
                </c:pt>
                <c:pt idx="13">
                  <c:v>70</c:v>
                </c:pt>
                <c:pt idx="14">
                  <c:v>75</c:v>
                </c:pt>
                <c:pt idx="15">
                  <c:v>80</c:v>
                </c:pt>
                <c:pt idx="16">
                  <c:v>85</c:v>
                </c:pt>
                <c:pt idx="17">
                  <c:v>90</c:v>
                </c:pt>
                <c:pt idx="18">
                  <c:v>95</c:v>
                </c:pt>
                <c:pt idx="19">
                  <c:v>100</c:v>
                </c:pt>
                <c:pt idx="20">
                  <c:v>105</c:v>
                </c:pt>
                <c:pt idx="21">
                  <c:v>110</c:v>
                </c:pt>
                <c:pt idx="22">
                  <c:v>115</c:v>
                </c:pt>
                <c:pt idx="23">
                  <c:v>120</c:v>
                </c:pt>
                <c:pt idx="24">
                  <c:v>125</c:v>
                </c:pt>
                <c:pt idx="25">
                  <c:v>130</c:v>
                </c:pt>
                <c:pt idx="26">
                  <c:v>135</c:v>
                </c:pt>
                <c:pt idx="27">
                  <c:v>140</c:v>
                </c:pt>
                <c:pt idx="28">
                  <c:v>145</c:v>
                </c:pt>
                <c:pt idx="29">
                  <c:v>150</c:v>
                </c:pt>
                <c:pt idx="30">
                  <c:v>155</c:v>
                </c:pt>
                <c:pt idx="31">
                  <c:v>160</c:v>
                </c:pt>
              </c:numCache>
            </c:numRef>
          </c:xVal>
          <c:yVal>
            <c:numRef>
              <c:f>Sheet1!$C$11:$C$42</c:f>
              <c:numCache>
                <c:formatCode>General</c:formatCode>
                <c:ptCount val="32"/>
                <c:pt idx="3">
                  <c:v>14.2</c:v>
                </c:pt>
                <c:pt idx="4">
                  <c:v>17.75</c:v>
                </c:pt>
                <c:pt idx="5">
                  <c:v>21.299999999999997</c:v>
                </c:pt>
                <c:pt idx="6">
                  <c:v>24.849999999999998</c:v>
                </c:pt>
                <c:pt idx="7">
                  <c:v>25</c:v>
                </c:pt>
                <c:pt idx="8">
                  <c:v>25</c:v>
                </c:pt>
                <c:pt idx="9">
                  <c:v>25</c:v>
                </c:pt>
                <c:pt idx="10">
                  <c:v>25</c:v>
                </c:pt>
                <c:pt idx="11">
                  <c:v>25</c:v>
                </c:pt>
                <c:pt idx="12">
                  <c:v>25</c:v>
                </c:pt>
                <c:pt idx="13">
                  <c:v>25</c:v>
                </c:pt>
                <c:pt idx="14">
                  <c:v>25</c:v>
                </c:pt>
                <c:pt idx="15">
                  <c:v>25</c:v>
                </c:pt>
                <c:pt idx="16">
                  <c:v>25</c:v>
                </c:pt>
                <c:pt idx="17">
                  <c:v>25</c:v>
                </c:pt>
                <c:pt idx="18">
                  <c:v>25</c:v>
                </c:pt>
                <c:pt idx="19">
                  <c:v>25</c:v>
                </c:pt>
                <c:pt idx="20">
                  <c:v>26.25</c:v>
                </c:pt>
                <c:pt idx="21">
                  <c:v>27.5</c:v>
                </c:pt>
                <c:pt idx="22">
                  <c:v>28.75</c:v>
                </c:pt>
                <c:pt idx="23">
                  <c:v>30</c:v>
                </c:pt>
                <c:pt idx="24">
                  <c:v>31.25</c:v>
                </c:pt>
                <c:pt idx="25">
                  <c:v>32.5</c:v>
                </c:pt>
                <c:pt idx="26">
                  <c:v>33.75</c:v>
                </c:pt>
                <c:pt idx="27">
                  <c:v>35</c:v>
                </c:pt>
                <c:pt idx="28">
                  <c:v>36.25</c:v>
                </c:pt>
                <c:pt idx="29">
                  <c:v>37.5</c:v>
                </c:pt>
                <c:pt idx="30">
                  <c:v>38.75</c:v>
                </c:pt>
                <c:pt idx="31">
                  <c:v>40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4C0-40E6-BC29-8228A5D6B9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1221504"/>
        <c:axId val="126751488"/>
      </c:scatterChart>
      <c:valAx>
        <c:axId val="121221504"/>
        <c:scaling>
          <c:orientation val="minMax"/>
          <c:max val="16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Influent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Conc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of TSS (mg/L)</a:t>
                </a:r>
              </a:p>
            </c:rich>
          </c:tx>
          <c:layout>
            <c:manualLayout>
              <c:xMode val="edge"/>
              <c:yMode val="edge"/>
              <c:x val="0.4076185233587783"/>
              <c:y val="0.9346019213804975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26751488"/>
        <c:crosses val="autoZero"/>
        <c:crossBetween val="midCat"/>
        <c:majorUnit val="20"/>
      </c:valAx>
      <c:valAx>
        <c:axId val="126751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rgbClr val="CC0066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2000" dirty="0">
                    <a:solidFill>
                      <a:srgbClr val="CC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Required Effluent </a:t>
                </a:r>
                <a:r>
                  <a:rPr lang="en-US" sz="2000" dirty="0" err="1">
                    <a:solidFill>
                      <a:srgbClr val="CC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Conc</a:t>
                </a:r>
                <a:r>
                  <a:rPr lang="en-US" sz="2000" dirty="0">
                    <a:solidFill>
                      <a:srgbClr val="CC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of TSS (mg/L)</a:t>
                </a:r>
              </a:p>
            </c:rich>
          </c:tx>
          <c:layout>
            <c:manualLayout>
              <c:xMode val="edge"/>
              <c:yMode val="edge"/>
              <c:x val="4.7499148143714739E-2"/>
              <c:y val="9.9184247104124768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rgbClr val="CC0066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CC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21221504"/>
        <c:crosses val="autoZero"/>
        <c:crossBetween val="midCat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0.27874</cdr:x>
      <cdr:y>0.19903</cdr:y>
    </cdr:from>
    <cdr:to>
      <cdr:x>0.95339</cdr:x>
      <cdr:y>0.58853</cdr:y>
    </cdr:to>
    <cdr:sp macro="" textlink="">
      <cdr:nvSpPr>
        <cdr:cNvPr id="8" name="Freeform: Shape 7"/>
        <cdr:cNvSpPr/>
      </cdr:nvSpPr>
      <cdr:spPr>
        <a:xfrm xmlns:a="http://schemas.openxmlformats.org/drawingml/2006/main">
          <a:off x="2489255" y="1004941"/>
          <a:ext cx="6025019" cy="1966586"/>
        </a:xfrm>
        <a:custGeom xmlns:a="http://schemas.openxmlformats.org/drawingml/2006/main">
          <a:avLst/>
          <a:gdLst>
            <a:gd name="connsiteX0" fmla="*/ 0 w 6025019"/>
            <a:gd name="connsiteY0" fmla="*/ 1966586 h 1966586"/>
            <a:gd name="connsiteX1" fmla="*/ 651353 w 6025019"/>
            <a:gd name="connsiteY1" fmla="*/ 1152394 h 1966586"/>
            <a:gd name="connsiteX2" fmla="*/ 3469709 w 6025019"/>
            <a:gd name="connsiteY2" fmla="*/ 1152394 h 1966586"/>
            <a:gd name="connsiteX3" fmla="*/ 6025019 w 6025019"/>
            <a:gd name="connsiteY3" fmla="*/ 0 h 1966586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</a:cxnLst>
          <a:rect l="l" t="t" r="r" b="b"/>
          <a:pathLst>
            <a:path w="6025019" h="1966586">
              <a:moveTo>
                <a:pt x="0" y="1966586"/>
              </a:moveTo>
              <a:lnTo>
                <a:pt x="651353" y="1152394"/>
              </a:lnTo>
              <a:lnTo>
                <a:pt x="3469709" y="1152394"/>
              </a:lnTo>
              <a:lnTo>
                <a:pt x="6025019" y="0"/>
              </a:lnTo>
            </a:path>
          </a:pathLst>
        </a:custGeom>
        <a:noFill xmlns:a="http://schemas.openxmlformats.org/drawingml/2006/main"/>
        <a:ln xmlns:a="http://schemas.openxmlformats.org/drawingml/2006/main" w="38100">
          <a:solidFill>
            <a:schemeClr val="tx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0.18336</cdr:x>
      <cdr:y>0.42165</cdr:y>
    </cdr:from>
    <cdr:to>
      <cdr:x>0.94804</cdr:x>
      <cdr:y>0.42165</cdr:y>
    </cdr:to>
    <cdr:cxnSp macro="">
      <cdr:nvCxnSpPr>
        <cdr:cNvPr id="12" name="Straight Connector 11"/>
        <cdr:cNvCxnSpPr/>
      </cdr:nvCxnSpPr>
      <cdr:spPr>
        <a:xfrm xmlns:a="http://schemas.openxmlformats.org/drawingml/2006/main" flipV="1">
          <a:off x="1637496" y="2128936"/>
          <a:ext cx="6828995" cy="8"/>
        </a:xfrm>
        <a:prstGeom xmlns:a="http://schemas.openxmlformats.org/drawingml/2006/main" prst="line">
          <a:avLst/>
        </a:prstGeom>
        <a:ln xmlns:a="http://schemas.openxmlformats.org/drawingml/2006/main" w="0">
          <a:noFill/>
          <a:prstDash val="sys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FD6F98-055A-4837-90F2-8E5F6821A1BB}" type="datetimeFigureOut">
              <a:rPr lang="en-US" smtClean="0"/>
              <a:t>3/28/2017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CC7D24-0DC9-4E9C-89C0-35D79A09D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617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7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Slide - Lighthouse, Mountains, Full Logo,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25840" y="3235765"/>
            <a:ext cx="4398886" cy="713497"/>
          </a:xfrm>
        </p:spPr>
        <p:txBody>
          <a:bodyPr anchor="ctr">
            <a:normAutofit/>
          </a:bodyPr>
          <a:lstStyle>
            <a:lvl1pPr algn="r">
              <a:defRPr sz="2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57869" y="2928375"/>
            <a:ext cx="3366857" cy="614779"/>
          </a:xfrm>
        </p:spPr>
        <p:txBody>
          <a:bodyPr anchor="ctr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Master subtitle style (date)</a:t>
            </a:r>
          </a:p>
        </p:txBody>
      </p:sp>
    </p:spTree>
    <p:extLst>
      <p:ext uri="{BB962C8B-B14F-4D97-AF65-F5344CB8AC3E}">
        <p14:creationId xmlns:p14="http://schemas.microsoft.com/office/powerpoint/2010/main" val="1800731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anufacturing 2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0584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200255" y="51842"/>
            <a:ext cx="5301129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>
          <a:xfrm>
            <a:off x="1200255" y="381752"/>
            <a:ext cx="5301129" cy="45843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188385"/>
            <a:ext cx="7886700" cy="475535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1499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- Title, Long Tex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228728"/>
            <a:ext cx="7886700" cy="5019673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Text slide – long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5472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itle, Small Char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 hasCustomPrompt="1"/>
          </p:nvPr>
        </p:nvSpPr>
        <p:spPr>
          <a:xfrm>
            <a:off x="628650" y="1228727"/>
            <a:ext cx="7886700" cy="4174280"/>
          </a:xfrm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Chart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793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itle, Large Char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hart Placeholder 4"/>
          <p:cNvSpPr>
            <a:spLocks noGrp="1"/>
          </p:cNvSpPr>
          <p:nvPr>
            <p:ph type="chart" sz="quarter" idx="13" hasCustomPrompt="1"/>
          </p:nvPr>
        </p:nvSpPr>
        <p:spPr>
          <a:xfrm>
            <a:off x="628650" y="1228727"/>
            <a:ext cx="7886700" cy="5172073"/>
          </a:xfrm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Large Chart</a:t>
            </a:r>
          </a:p>
        </p:txBody>
      </p:sp>
    </p:spTree>
    <p:extLst>
      <p:ext uri="{BB962C8B-B14F-4D97-AF65-F5344CB8AC3E}">
        <p14:creationId xmlns:p14="http://schemas.microsoft.com/office/powerpoint/2010/main" val="37993547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itle, Small SmartAr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martArt Placeholder 7"/>
          <p:cNvSpPr>
            <a:spLocks noGrp="1"/>
          </p:cNvSpPr>
          <p:nvPr>
            <p:ph type="dgm" sz="quarter" idx="15" hasCustomPrompt="1"/>
          </p:nvPr>
        </p:nvSpPr>
        <p:spPr>
          <a:xfrm>
            <a:off x="628650" y="1225551"/>
            <a:ext cx="7886700" cy="4189413"/>
          </a:xfrm>
        </p:spPr>
        <p:txBody>
          <a:bodyPr/>
          <a:lstStyle>
            <a:lvl1pPr>
              <a:defRPr>
                <a:solidFill>
                  <a:srgbClr val="728591"/>
                </a:solidFill>
              </a:defRPr>
            </a:lvl1pPr>
          </a:lstStyle>
          <a:p>
            <a:r>
              <a:rPr lang="en-US" dirty="0"/>
              <a:t>Small SmartArt Graphic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6360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itle, Large SmartAr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artArt Placeholder 6"/>
          <p:cNvSpPr>
            <a:spLocks noGrp="1"/>
          </p:cNvSpPr>
          <p:nvPr>
            <p:ph type="dgm" sz="quarter" idx="15" hasCustomPrompt="1"/>
          </p:nvPr>
        </p:nvSpPr>
        <p:spPr>
          <a:xfrm>
            <a:off x="628650" y="1228726"/>
            <a:ext cx="7886700" cy="5172075"/>
          </a:xfrm>
        </p:spPr>
        <p:txBody>
          <a:bodyPr/>
          <a:lstStyle>
            <a:lvl1pPr>
              <a:defRPr>
                <a:solidFill>
                  <a:srgbClr val="728591"/>
                </a:solidFill>
              </a:defRPr>
            </a:lvl1pPr>
          </a:lstStyle>
          <a:p>
            <a:r>
              <a:rPr lang="en-US" dirty="0"/>
              <a:t>Large SmartArt Graphic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426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Small Image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28650" y="1228726"/>
            <a:ext cx="7886700" cy="428369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Image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177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- Small Image, Text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261281" y="1266932"/>
            <a:ext cx="4687409" cy="4370388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173184" y="1737588"/>
            <a:ext cx="3925594" cy="316361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Image</a:t>
            </a:r>
          </a:p>
        </p:txBody>
      </p:sp>
    </p:spTree>
    <p:extLst>
      <p:ext uri="{BB962C8B-B14F-4D97-AF65-F5344CB8AC3E}">
        <p14:creationId xmlns:p14="http://schemas.microsoft.com/office/powerpoint/2010/main" val="33161201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2 - Small Image, Text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5064781" y="1737588"/>
            <a:ext cx="3925594" cy="316361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Small Image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0939" y="1266340"/>
            <a:ext cx="4687409" cy="4370388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86826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Medium Image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28650" y="1228727"/>
            <a:ext cx="7886700" cy="519112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Medium Image</a:t>
            </a:r>
          </a:p>
        </p:txBody>
      </p:sp>
    </p:spTree>
    <p:extLst>
      <p:ext uri="{BB962C8B-B14F-4D97-AF65-F5344CB8AC3E}">
        <p14:creationId xmlns:p14="http://schemas.microsoft.com/office/powerpoint/2010/main" val="1752681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- Title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228728"/>
            <a:ext cx="7886700" cy="5019673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2169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- Medium Image, Text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4261281" y="1266932"/>
            <a:ext cx="4687409" cy="4994846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medium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173184" y="1266932"/>
            <a:ext cx="3925594" cy="49948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aseline="0"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Medium Image</a:t>
            </a:r>
          </a:p>
        </p:txBody>
      </p:sp>
    </p:spTree>
    <p:extLst>
      <p:ext uri="{BB962C8B-B14F-4D97-AF65-F5344CB8AC3E}">
        <p14:creationId xmlns:p14="http://schemas.microsoft.com/office/powerpoint/2010/main" val="2944972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2 - Medium Image, Text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1771" y="1321534"/>
            <a:ext cx="4687409" cy="4994846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medium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5029270" y="1321534"/>
            <a:ext cx="3925594" cy="499484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aseline="0"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Medium Image</a:t>
            </a:r>
          </a:p>
        </p:txBody>
      </p:sp>
    </p:spTree>
    <p:extLst>
      <p:ext uri="{BB962C8B-B14F-4D97-AF65-F5344CB8AC3E}">
        <p14:creationId xmlns:p14="http://schemas.microsoft.com/office/powerpoint/2010/main" val="41677373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Large Image,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78581" y="6650830"/>
            <a:ext cx="2057400" cy="138112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27F3A-B3E9-41ED-AF8F-A365F10BB65F}" type="slidenum">
              <a:rPr lang="en-US" sz="900" smtClean="0"/>
              <a:pPr/>
              <a:t>‹#›</a:t>
            </a:fld>
            <a:endParaRPr lang="en-US" sz="90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28650" y="1228726"/>
            <a:ext cx="7886700" cy="55602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 dirty="0"/>
              <a:t>Large Image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8650" y="98427"/>
            <a:ext cx="7886700" cy="1061245"/>
          </a:xfrm>
        </p:spPr>
        <p:txBody>
          <a:bodyPr>
            <a:normAutofit/>
          </a:bodyPr>
          <a:lstStyle>
            <a:lvl1pPr algn="ct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30530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- Logo, Bar,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09998"/>
            <a:ext cx="9144000" cy="894952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42875" y="609998"/>
            <a:ext cx="8858250" cy="894952"/>
          </a:xfrm>
        </p:spPr>
        <p:txBody>
          <a:bodyPr anchor="ctr">
            <a:normAutofit/>
          </a:bodyPr>
          <a:lstStyle>
            <a:lvl1pPr algn="l">
              <a:defRPr sz="240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Section Divider No Image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0728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- Logo, Bar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09998"/>
            <a:ext cx="9144000" cy="894952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42875" y="609998"/>
            <a:ext cx="8858250" cy="894952"/>
          </a:xfrm>
        </p:spPr>
        <p:txBody>
          <a:bodyPr anchor="ctr">
            <a:normAutofit/>
          </a:bodyPr>
          <a:lstStyle>
            <a:lvl1pPr algn="l">
              <a:defRPr sz="24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Section Divider Image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1574007"/>
            <a:ext cx="9144000" cy="38290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9112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844419C-6D68-4A3A-B60E-C1DB7A5234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7203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Pottery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56"/>
            <a:ext cx="9144000" cy="100584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8687" y="70130"/>
            <a:ext cx="5529263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188385"/>
            <a:ext cx="7886700" cy="475535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928687" y="400040"/>
            <a:ext cx="5529263" cy="45843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604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Pharma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0584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26343" y="70130"/>
            <a:ext cx="5383336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>
          <a:xfrm>
            <a:off x="1026343" y="400040"/>
            <a:ext cx="5383336" cy="45843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188385"/>
            <a:ext cx="7886700" cy="475535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3835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tns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0584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33377" y="70130"/>
            <a:ext cx="4326895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>
          <a:xfrm>
            <a:off x="733377" y="400040"/>
            <a:ext cx="4326895" cy="45843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188385"/>
            <a:ext cx="7886700" cy="475535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812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Seaport Industrial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0584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37563" y="70130"/>
            <a:ext cx="4628736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>
          <a:xfrm>
            <a:off x="937563" y="400040"/>
            <a:ext cx="4628736" cy="45843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188385"/>
            <a:ext cx="7886700" cy="475535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1548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Coast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0584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26343" y="70130"/>
            <a:ext cx="5383336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>
          <a:xfrm>
            <a:off x="1026343" y="400040"/>
            <a:ext cx="5383336" cy="45843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188385"/>
            <a:ext cx="7886700" cy="475535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1354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Aviation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0584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15623" y="70130"/>
            <a:ext cx="5605277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>
          <a:xfrm>
            <a:off x="715623" y="400040"/>
            <a:ext cx="5605277" cy="45843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188385"/>
            <a:ext cx="7886700" cy="475535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7700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anufacturing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0584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3"/>
            <a:ext cx="9144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81" y="6650830"/>
            <a:ext cx="20574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884" y="5727700"/>
            <a:ext cx="933340" cy="647673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52783" y="70130"/>
            <a:ext cx="4889649" cy="557215"/>
          </a:xfrm>
        </p:spPr>
        <p:txBody>
          <a:bodyPr>
            <a:normAutofit/>
          </a:bodyPr>
          <a:lstStyle>
            <a:lvl1pPr algn="l">
              <a:defRPr sz="24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3"/>
          </p:nvPr>
        </p:nvSpPr>
        <p:spPr>
          <a:xfrm>
            <a:off x="852783" y="400040"/>
            <a:ext cx="4889649" cy="458435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188385"/>
            <a:ext cx="7886700" cy="475535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Text slide – small amount of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8502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104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9" r:id="rId9"/>
    <p:sldLayoutId id="2147483680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81" r:id="rId17"/>
    <p:sldLayoutId id="2147483682" r:id="rId18"/>
    <p:sldLayoutId id="2147483675" r:id="rId19"/>
    <p:sldLayoutId id="2147483683" r:id="rId20"/>
    <p:sldLayoutId id="2147483684" r:id="rId21"/>
    <p:sldLayoutId id="2147483676" r:id="rId22"/>
    <p:sldLayoutId id="2147483677" r:id="rId23"/>
    <p:sldLayoutId id="2147483678" r:id="rId24"/>
    <p:sldLayoutId id="2147483685" r:id="rId25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06800" y="3910818"/>
            <a:ext cx="5017926" cy="713497"/>
          </a:xfrm>
        </p:spPr>
        <p:txBody>
          <a:bodyPr>
            <a:normAutofit fontScale="90000"/>
          </a:bodyPr>
          <a:lstStyle/>
          <a:p>
            <a:r>
              <a:rPr lang="en-US" dirty="0"/>
              <a:t>Department of Environmental Quality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68283" y="2498188"/>
            <a:ext cx="5656443" cy="1264920"/>
          </a:xfrm>
        </p:spPr>
        <p:txBody>
          <a:bodyPr>
            <a:noAutofit/>
          </a:bodyPr>
          <a:lstStyle/>
          <a:p>
            <a:r>
              <a:rPr lang="en-US" sz="2800" dirty="0"/>
              <a:t>Annette Lucas, PE</a:t>
            </a:r>
          </a:p>
          <a:p>
            <a:r>
              <a:rPr lang="en-US" sz="2800" dirty="0"/>
              <a:t>What’s New In Stormwater</a:t>
            </a:r>
          </a:p>
          <a:p>
            <a:r>
              <a:rPr lang="en-US" sz="2800" dirty="0"/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28513629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90528" y="217121"/>
            <a:ext cx="4873294" cy="557215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000066"/>
                </a:solidFill>
                <a:latin typeface="+mn-lt"/>
                <a:cs typeface="Tahoma" pitchFamily="34" charset="0"/>
              </a:rPr>
              <a:t>Important Dates</a:t>
            </a:r>
            <a:endParaRPr lang="en-US" sz="3000" dirty="0">
              <a:latin typeface="+mn-lt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22925" y="1698084"/>
            <a:ext cx="8597900" cy="4398441"/>
          </a:xfrm>
          <a:noFill/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3600" dirty="0">
              <a:solidFill>
                <a:srgbClr val="0070C0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buNone/>
            </a:pPr>
            <a:r>
              <a:rPr lang="en-US" sz="3600" dirty="0">
                <a:solidFill>
                  <a:schemeClr val="accent3">
                    <a:lumMod val="75000"/>
                  </a:schemeClr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indent="0" algn="ctr">
              <a:buNone/>
            </a:pPr>
            <a:endParaRPr lang="en-US" sz="3600" dirty="0">
              <a:solidFill>
                <a:schemeClr val="accent3">
                  <a:lumMod val="75000"/>
                </a:schemeClr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5660" y="1105469"/>
            <a:ext cx="81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2263" y="1474801"/>
            <a:ext cx="777922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The MDC went into effect on January 1, 2017</a:t>
            </a:r>
            <a:r>
              <a:rPr lang="en-US" sz="2800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ctr"/>
            <a:endParaRPr lang="en-US" sz="4400" dirty="0">
              <a:solidFill>
                <a:srgbClr val="0070C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800" u="sng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Updated Stormwater Design Manual</a:t>
            </a:r>
            <a:r>
              <a:rPr lang="en-US" sz="2800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ctr"/>
            <a:r>
              <a:rPr lang="en-US" sz="2800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Partial draft public posted on 1/4/17 </a:t>
            </a:r>
          </a:p>
          <a:p>
            <a:pPr algn="ctr"/>
            <a:r>
              <a:rPr lang="en-US" sz="2800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Complete draft on 3/31/17</a:t>
            </a:r>
          </a:p>
        </p:txBody>
      </p:sp>
    </p:spTree>
    <p:extLst>
      <p:ext uri="{BB962C8B-B14F-4D97-AF65-F5344CB8AC3E}">
        <p14:creationId xmlns:p14="http://schemas.microsoft.com/office/powerpoint/2010/main" val="128052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08190" y="213493"/>
            <a:ext cx="7205697" cy="557215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+mn-lt"/>
              </a:rPr>
              <a:t>How have SCM designs changed?</a:t>
            </a:r>
          </a:p>
        </p:txBody>
      </p:sp>
      <p:sp>
        <p:nvSpPr>
          <p:cNvPr id="10" name="Content Placeholder 6"/>
          <p:cNvSpPr txBox="1">
            <a:spLocks/>
          </p:cNvSpPr>
          <p:nvPr/>
        </p:nvSpPr>
        <p:spPr>
          <a:xfrm>
            <a:off x="699161" y="1537691"/>
            <a:ext cx="8299873" cy="21730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7785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7785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7785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7785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7785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i="1" dirty="0">
                <a:solidFill>
                  <a:schemeClr val="accent3">
                    <a:lumMod val="75000"/>
                  </a:schemeClr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In general:</a:t>
            </a:r>
          </a:p>
          <a:p>
            <a:r>
              <a:rPr lang="en-US" sz="3200" dirty="0">
                <a:solidFill>
                  <a:schemeClr val="accent3">
                    <a:lumMod val="75000"/>
                  </a:schemeClr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Shorter list of requirements</a:t>
            </a:r>
          </a:p>
          <a:p>
            <a:pPr marL="290513" indent="-290513"/>
            <a:r>
              <a:rPr lang="en-US" sz="3200" dirty="0">
                <a:solidFill>
                  <a:schemeClr val="accent3">
                    <a:lumMod val="75000"/>
                  </a:schemeClr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Requirements more objectives-based.</a:t>
            </a:r>
          </a:p>
          <a:p>
            <a:pPr marL="290513" indent="-290513"/>
            <a:r>
              <a:rPr lang="en-US" sz="3200" dirty="0">
                <a:solidFill>
                  <a:schemeClr val="accent3">
                    <a:lumMod val="75000"/>
                  </a:schemeClr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More flexibility &amp; responsibility for designers.</a:t>
            </a:r>
          </a:p>
          <a:p>
            <a:pPr marL="290513" indent="-290513"/>
            <a:r>
              <a:rPr lang="en-US" sz="3200" dirty="0">
                <a:solidFill>
                  <a:schemeClr val="accent3">
                    <a:lumMod val="75000"/>
                  </a:schemeClr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Had to be included in the rules.</a:t>
            </a:r>
          </a:p>
          <a:p>
            <a:pPr marL="290513" indent="-290513"/>
            <a:endParaRPr lang="en-US" sz="3200" dirty="0">
              <a:solidFill>
                <a:schemeClr val="accent3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en-US" sz="3200" dirty="0">
              <a:solidFill>
                <a:schemeClr val="accent3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Tx/>
              <a:buChar char="-"/>
            </a:pPr>
            <a:endParaRPr lang="en-US" sz="3200" dirty="0">
              <a:solidFill>
                <a:schemeClr val="accent3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3572" y="4387591"/>
            <a:ext cx="8220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Some highlights of the updates . . .</a:t>
            </a:r>
          </a:p>
        </p:txBody>
      </p:sp>
    </p:spTree>
    <p:extLst>
      <p:ext uri="{BB962C8B-B14F-4D97-AF65-F5344CB8AC3E}">
        <p14:creationId xmlns:p14="http://schemas.microsoft.com/office/powerpoint/2010/main" val="302179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74531" y="190400"/>
            <a:ext cx="7454753" cy="557215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0066"/>
                </a:solidFill>
                <a:latin typeface="+mn-lt"/>
                <a:cs typeface="Tahoma" pitchFamily="34" charset="0"/>
              </a:rPr>
              <a:t>.1050 General MDC (5) Erosion Protection</a:t>
            </a:r>
            <a:endParaRPr lang="en-US" sz="2800" b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23375" y="6008912"/>
            <a:ext cx="3751943" cy="371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i="1" kern="1200">
                <a:solidFill>
                  <a:srgbClr val="288DC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sz="1800" dirty="0"/>
              <a:t>Department of Environmental Quality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97707" y="1281309"/>
            <a:ext cx="7568527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Inlet(s) and outlet shall be protected from erosion.</a:t>
            </a:r>
          </a:p>
        </p:txBody>
      </p:sp>
      <p:pic>
        <p:nvPicPr>
          <p:cNvPr id="10" name="Picture 9" descr="http://infohouse.p2ric.org/ref/02/01524/urbst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395" y="1878416"/>
            <a:ext cx="5719026" cy="389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810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97707" y="179249"/>
            <a:ext cx="7077563" cy="557215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000066"/>
                </a:solidFill>
                <a:cs typeface="Tahoma" pitchFamily="34" charset="0"/>
              </a:rPr>
              <a:t>.</a:t>
            </a:r>
            <a:r>
              <a:rPr lang="en-US" sz="3000" b="1" dirty="0">
                <a:solidFill>
                  <a:srgbClr val="000066"/>
                </a:solidFill>
                <a:latin typeface="+mn-lt"/>
                <a:cs typeface="Tahoma" pitchFamily="34" charset="0"/>
              </a:rPr>
              <a:t>1050 General </a:t>
            </a:r>
            <a:r>
              <a:rPr lang="en-US" sz="3000" b="1" dirty="0">
                <a:solidFill>
                  <a:srgbClr val="000066"/>
                </a:solidFill>
                <a:latin typeface="+mn-lt"/>
                <a:cs typeface="Arial" panose="020B0604020202020204" pitchFamily="34" charset="0"/>
              </a:rPr>
              <a:t>MDC</a:t>
            </a:r>
            <a:r>
              <a:rPr lang="en-US" sz="3000" b="1" dirty="0">
                <a:solidFill>
                  <a:srgbClr val="000066"/>
                </a:solidFill>
                <a:latin typeface="+mn-lt"/>
                <a:cs typeface="Tahoma" pitchFamily="34" charset="0"/>
              </a:rPr>
              <a:t> (6) </a:t>
            </a:r>
            <a:r>
              <a:rPr lang="en-US" sz="3200" b="1" dirty="0">
                <a:solidFill>
                  <a:srgbClr val="000066"/>
                </a:solidFill>
                <a:latin typeface="+mn-lt"/>
                <a:cs typeface="Tahoma" pitchFamily="34" charset="0"/>
              </a:rPr>
              <a:t>Excess Flows</a:t>
            </a:r>
            <a:endParaRPr lang="en-US" sz="3200" b="1" dirty="0">
              <a:latin typeface="+mn-lt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23375" y="6008912"/>
            <a:ext cx="3751943" cy="371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i="1" kern="1200">
                <a:solidFill>
                  <a:srgbClr val="288DC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sz="1800" dirty="0"/>
              <a:t>Department of Environmental Quality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97707" y="1057579"/>
            <a:ext cx="7568527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Include an overflow device for volumes in excess or the treatment volume or the peak attenuation volume.</a:t>
            </a:r>
            <a:endParaRPr lang="en-US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2" descr="http://www.conteches.com/portals/0/Images/applications/product-application-summary/79_Stormwater_Treatment_Systems_Industrial_Sit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6"/>
          <a:stretch/>
        </p:blipFill>
        <p:spPr bwMode="auto">
          <a:xfrm>
            <a:off x="1264937" y="1954406"/>
            <a:ext cx="6446549" cy="398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5926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86556" y="457855"/>
            <a:ext cx="7956000" cy="557215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0066"/>
                </a:solidFill>
                <a:latin typeface="+mn-lt"/>
                <a:cs typeface="Tahoma" pitchFamily="34" charset="0"/>
              </a:rPr>
              <a:t>No more level spreaders downslope of wet ponds &amp; infiltration systems!</a:t>
            </a:r>
            <a:endParaRPr lang="en-US" b="1" dirty="0">
              <a:latin typeface="+mn-lt"/>
            </a:endParaRPr>
          </a:p>
        </p:txBody>
      </p:sp>
      <p:pic>
        <p:nvPicPr>
          <p:cNvPr id="12" name="Picture 2" descr="http://www.watershedmanagement.vt.gov/stormwater/images/LID%20Pages/pl_levelspreader.jpg"/>
          <p:cNvPicPr>
            <a:picLocks noChangeAspect="1" noChangeArrowheads="1"/>
          </p:cNvPicPr>
          <p:nvPr/>
        </p:nvPicPr>
        <p:blipFill rotWithShape="1">
          <a:blip r:embed="rId2"/>
          <a:srcRect t="14458" b="4820"/>
          <a:stretch/>
        </p:blipFill>
        <p:spPr bwMode="auto">
          <a:xfrm>
            <a:off x="1563401" y="1461058"/>
            <a:ext cx="5885614" cy="5189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AutoShape 7"/>
          <p:cNvSpPr>
            <a:spLocks noChangeArrowheads="1"/>
          </p:cNvSpPr>
          <p:nvPr/>
        </p:nvSpPr>
        <p:spPr bwMode="auto">
          <a:xfrm>
            <a:off x="2697932" y="2498102"/>
            <a:ext cx="2438798" cy="2391089"/>
          </a:xfrm>
          <a:custGeom>
            <a:avLst/>
            <a:gdLst>
              <a:gd name="T0" fmla="*/ 296907984 w 21600"/>
              <a:gd name="T1" fmla="*/ 0 h 21600"/>
              <a:gd name="T2" fmla="*/ 86955573 w 21600"/>
              <a:gd name="T3" fmla="*/ 94513550 h 21600"/>
              <a:gd name="T4" fmla="*/ 0 w 21600"/>
              <a:gd name="T5" fmla="*/ 322714378 h 21600"/>
              <a:gd name="T6" fmla="*/ 86955573 w 21600"/>
              <a:gd name="T7" fmla="*/ 550915249 h 21600"/>
              <a:gd name="T8" fmla="*/ 296907984 w 21600"/>
              <a:gd name="T9" fmla="*/ 645428756 h 21600"/>
              <a:gd name="T10" fmla="*/ 506860270 w 21600"/>
              <a:gd name="T11" fmla="*/ 550915249 h 21600"/>
              <a:gd name="T12" fmla="*/ 593815968 w 21600"/>
              <a:gd name="T13" fmla="*/ 322714378 h 21600"/>
              <a:gd name="T14" fmla="*/ 506860270 w 21600"/>
              <a:gd name="T15" fmla="*/ 9451355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8141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3828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19421" y="94768"/>
            <a:ext cx="5639307" cy="557215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000066"/>
                </a:solidFill>
                <a:latin typeface="+mn-lt"/>
                <a:cs typeface="Tahoma" pitchFamily="34" charset="0"/>
              </a:rPr>
              <a:t>.</a:t>
            </a:r>
            <a:r>
              <a:rPr lang="en-US" sz="3200" b="1" dirty="0">
                <a:solidFill>
                  <a:srgbClr val="000066"/>
                </a:solidFill>
                <a:latin typeface="+mn-lt"/>
                <a:cs typeface="Tahoma" pitchFamily="34" charset="0"/>
              </a:rPr>
              <a:t>1053 MDC for Wet Ponds</a:t>
            </a:r>
            <a:endParaRPr lang="en-US" b="1" dirty="0">
              <a:latin typeface="+mn-lt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3519262"/>
            <a:ext cx="9144000" cy="9793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609099" y="748251"/>
            <a:ext cx="5239" cy="2759224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83556" y="3085009"/>
            <a:ext cx="4227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Exclude shelf from average depth </a:t>
            </a:r>
            <a:r>
              <a:rPr lang="en-US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calcs</a:t>
            </a:r>
            <a:r>
              <a:rPr lang="en-US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966681" y="3120050"/>
            <a:ext cx="3757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Vegetated shelf reduced to 6 feet.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435576" y="4889673"/>
            <a:ext cx="930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2.5*DV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05400" y="705991"/>
            <a:ext cx="3762375" cy="2510779"/>
            <a:chOff x="405400" y="561759"/>
            <a:chExt cx="3762375" cy="2510779"/>
          </a:xfrm>
        </p:grpSpPr>
        <p:sp>
          <p:nvSpPr>
            <p:cNvPr id="23" name="Freeform 9"/>
            <p:cNvSpPr>
              <a:spLocks/>
            </p:cNvSpPr>
            <p:nvPr/>
          </p:nvSpPr>
          <p:spPr bwMode="auto">
            <a:xfrm>
              <a:off x="435562" y="824639"/>
              <a:ext cx="3732213" cy="1941512"/>
            </a:xfrm>
            <a:custGeom>
              <a:avLst/>
              <a:gdLst>
                <a:gd name="T0" fmla="*/ 88106 w 3135"/>
                <a:gd name="T1" fmla="*/ 623888 h 1630"/>
                <a:gd name="T2" fmla="*/ 178594 w 3135"/>
                <a:gd name="T3" fmla="*/ 540544 h 1630"/>
                <a:gd name="T4" fmla="*/ 297656 w 3135"/>
                <a:gd name="T5" fmla="*/ 477441 h 1630"/>
                <a:gd name="T6" fmla="*/ 395288 w 3135"/>
                <a:gd name="T7" fmla="*/ 453628 h 1630"/>
                <a:gd name="T8" fmla="*/ 566738 w 3135"/>
                <a:gd name="T9" fmla="*/ 440531 h 1630"/>
                <a:gd name="T10" fmla="*/ 723900 w 3135"/>
                <a:gd name="T11" fmla="*/ 414338 h 1630"/>
                <a:gd name="T12" fmla="*/ 820341 w 3135"/>
                <a:gd name="T13" fmla="*/ 382191 h 1630"/>
                <a:gd name="T14" fmla="*/ 1010841 w 3135"/>
                <a:gd name="T15" fmla="*/ 285750 h 1630"/>
                <a:gd name="T16" fmla="*/ 1117997 w 3135"/>
                <a:gd name="T17" fmla="*/ 232172 h 1630"/>
                <a:gd name="T18" fmla="*/ 1244204 w 3135"/>
                <a:gd name="T19" fmla="*/ 183356 h 1630"/>
                <a:gd name="T20" fmla="*/ 1396604 w 3135"/>
                <a:gd name="T21" fmla="*/ 144066 h 1630"/>
                <a:gd name="T22" fmla="*/ 1578769 w 3135"/>
                <a:gd name="T23" fmla="*/ 108347 h 1630"/>
                <a:gd name="T24" fmla="*/ 1784747 w 3135"/>
                <a:gd name="T25" fmla="*/ 77391 h 1630"/>
                <a:gd name="T26" fmla="*/ 2147888 w 3135"/>
                <a:gd name="T27" fmla="*/ 34528 h 1630"/>
                <a:gd name="T28" fmla="*/ 2358628 w 3135"/>
                <a:gd name="T29" fmla="*/ 17859 h 1630"/>
                <a:gd name="T30" fmla="*/ 2564607 w 3135"/>
                <a:gd name="T31" fmla="*/ 7144 h 1630"/>
                <a:gd name="T32" fmla="*/ 2858691 w 3135"/>
                <a:gd name="T33" fmla="*/ 0 h 1630"/>
                <a:gd name="T34" fmla="*/ 3074194 w 3135"/>
                <a:gd name="T35" fmla="*/ 1191 h 1630"/>
                <a:gd name="T36" fmla="*/ 3269457 w 3135"/>
                <a:gd name="T37" fmla="*/ 13097 h 1630"/>
                <a:gd name="T38" fmla="*/ 3427810 w 3135"/>
                <a:gd name="T39" fmla="*/ 36909 h 1630"/>
                <a:gd name="T40" fmla="*/ 3506391 w 3135"/>
                <a:gd name="T41" fmla="*/ 60722 h 1630"/>
                <a:gd name="T42" fmla="*/ 3586163 w 3135"/>
                <a:gd name="T43" fmla="*/ 102394 h 1630"/>
                <a:gd name="T44" fmla="*/ 3629026 w 3135"/>
                <a:gd name="T45" fmla="*/ 154781 h 1630"/>
                <a:gd name="T46" fmla="*/ 3650457 w 3135"/>
                <a:gd name="T47" fmla="*/ 219075 h 1630"/>
                <a:gd name="T48" fmla="*/ 3663554 w 3135"/>
                <a:gd name="T49" fmla="*/ 301228 h 1630"/>
                <a:gd name="T50" fmla="*/ 3680223 w 3135"/>
                <a:gd name="T51" fmla="*/ 406003 h 1630"/>
                <a:gd name="T52" fmla="*/ 3701654 w 3135"/>
                <a:gd name="T53" fmla="*/ 545306 h 1630"/>
                <a:gd name="T54" fmla="*/ 3718323 w 3135"/>
                <a:gd name="T55" fmla="*/ 716756 h 1630"/>
                <a:gd name="T56" fmla="*/ 3731419 w 3135"/>
                <a:gd name="T57" fmla="*/ 965597 h 1630"/>
                <a:gd name="T58" fmla="*/ 3731419 w 3135"/>
                <a:gd name="T59" fmla="*/ 1144191 h 1630"/>
                <a:gd name="T60" fmla="*/ 3720704 w 3135"/>
                <a:gd name="T61" fmla="*/ 1297782 h 1630"/>
                <a:gd name="T62" fmla="*/ 3699273 w 3135"/>
                <a:gd name="T63" fmla="*/ 1543050 h 1630"/>
                <a:gd name="T64" fmla="*/ 3679032 w 3135"/>
                <a:gd name="T65" fmla="*/ 1646635 h 1630"/>
                <a:gd name="T66" fmla="*/ 3632598 w 3135"/>
                <a:gd name="T67" fmla="*/ 1737122 h 1630"/>
                <a:gd name="T68" fmla="*/ 3549254 w 3135"/>
                <a:gd name="T69" fmla="*/ 1812132 h 1630"/>
                <a:gd name="T70" fmla="*/ 3468291 w 3135"/>
                <a:gd name="T71" fmla="*/ 1851422 h 1630"/>
                <a:gd name="T72" fmla="*/ 3362326 w 3135"/>
                <a:gd name="T73" fmla="*/ 1882378 h 1630"/>
                <a:gd name="T74" fmla="*/ 3167063 w 3135"/>
                <a:gd name="T75" fmla="*/ 1915716 h 1630"/>
                <a:gd name="T76" fmla="*/ 2945607 w 3135"/>
                <a:gd name="T77" fmla="*/ 1933575 h 1630"/>
                <a:gd name="T78" fmla="*/ 2640807 w 3135"/>
                <a:gd name="T79" fmla="*/ 1940719 h 1630"/>
                <a:gd name="T80" fmla="*/ 2426494 w 3135"/>
                <a:gd name="T81" fmla="*/ 1939528 h 1630"/>
                <a:gd name="T82" fmla="*/ 2149078 w 3135"/>
                <a:gd name="T83" fmla="*/ 1927622 h 1630"/>
                <a:gd name="T84" fmla="*/ 1795463 w 3135"/>
                <a:gd name="T85" fmla="*/ 1891903 h 1630"/>
                <a:gd name="T86" fmla="*/ 1599010 w 3135"/>
                <a:gd name="T87" fmla="*/ 1857375 h 1630"/>
                <a:gd name="T88" fmla="*/ 1429941 w 3135"/>
                <a:gd name="T89" fmla="*/ 1814513 h 1630"/>
                <a:gd name="T90" fmla="*/ 1300163 w 3135"/>
                <a:gd name="T91" fmla="*/ 1754982 h 1630"/>
                <a:gd name="T92" fmla="*/ 1207294 w 3135"/>
                <a:gd name="T93" fmla="*/ 1676400 h 1630"/>
                <a:gd name="T94" fmla="*/ 1134666 w 3135"/>
                <a:gd name="T95" fmla="*/ 1585913 h 1630"/>
                <a:gd name="T96" fmla="*/ 1056085 w 3135"/>
                <a:gd name="T97" fmla="*/ 1465660 h 1630"/>
                <a:gd name="T98" fmla="*/ 990600 w 3135"/>
                <a:gd name="T99" fmla="*/ 1389460 h 1630"/>
                <a:gd name="T100" fmla="*/ 914400 w 3135"/>
                <a:gd name="T101" fmla="*/ 1334691 h 1630"/>
                <a:gd name="T102" fmla="*/ 812006 w 3135"/>
                <a:gd name="T103" fmla="*/ 1282303 h 1630"/>
                <a:gd name="T104" fmla="*/ 658416 w 3135"/>
                <a:gd name="T105" fmla="*/ 1226344 h 1630"/>
                <a:gd name="T106" fmla="*/ 519113 w 3135"/>
                <a:gd name="T107" fmla="*/ 1181100 h 1630"/>
                <a:gd name="T108" fmla="*/ 417909 w 3135"/>
                <a:gd name="T109" fmla="*/ 1157288 h 1630"/>
                <a:gd name="T110" fmla="*/ 236934 w 3135"/>
                <a:gd name="T111" fmla="*/ 1123950 h 1630"/>
                <a:gd name="T112" fmla="*/ 139303 w 3135"/>
                <a:gd name="T113" fmla="*/ 1097756 h 1630"/>
                <a:gd name="T114" fmla="*/ 65484 w 3135"/>
                <a:gd name="T115" fmla="*/ 1062038 h 1630"/>
                <a:gd name="T116" fmla="*/ 22622 w 3135"/>
                <a:gd name="T117" fmla="*/ 1012031 h 1630"/>
                <a:gd name="T118" fmla="*/ 2381 w 3135"/>
                <a:gd name="T119" fmla="*/ 946547 h 1630"/>
                <a:gd name="T120" fmla="*/ 1191 w 3135"/>
                <a:gd name="T121" fmla="*/ 873919 h 1630"/>
                <a:gd name="T122" fmla="*/ 32147 w 3135"/>
                <a:gd name="T123" fmla="*/ 729853 h 163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135"/>
                <a:gd name="T187" fmla="*/ 0 h 1630"/>
                <a:gd name="T188" fmla="*/ 3135 w 3135"/>
                <a:gd name="T189" fmla="*/ 1630 h 163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135" h="1630">
                  <a:moveTo>
                    <a:pt x="40" y="580"/>
                  </a:moveTo>
                  <a:lnTo>
                    <a:pt x="55" y="552"/>
                  </a:lnTo>
                  <a:lnTo>
                    <a:pt x="74" y="524"/>
                  </a:lnTo>
                  <a:lnTo>
                    <a:pt x="95" y="499"/>
                  </a:lnTo>
                  <a:lnTo>
                    <a:pt x="121" y="476"/>
                  </a:lnTo>
                  <a:lnTo>
                    <a:pt x="150" y="454"/>
                  </a:lnTo>
                  <a:lnTo>
                    <a:pt x="181" y="434"/>
                  </a:lnTo>
                  <a:lnTo>
                    <a:pt x="214" y="417"/>
                  </a:lnTo>
                  <a:lnTo>
                    <a:pt x="250" y="401"/>
                  </a:lnTo>
                  <a:lnTo>
                    <a:pt x="269" y="394"/>
                  </a:lnTo>
                  <a:lnTo>
                    <a:pt x="289" y="388"/>
                  </a:lnTo>
                  <a:lnTo>
                    <a:pt x="332" y="381"/>
                  </a:lnTo>
                  <a:lnTo>
                    <a:pt x="378" y="376"/>
                  </a:lnTo>
                  <a:lnTo>
                    <a:pt x="425" y="373"/>
                  </a:lnTo>
                  <a:lnTo>
                    <a:pt x="476" y="370"/>
                  </a:lnTo>
                  <a:lnTo>
                    <a:pt x="528" y="363"/>
                  </a:lnTo>
                  <a:lnTo>
                    <a:pt x="582" y="355"/>
                  </a:lnTo>
                  <a:lnTo>
                    <a:pt x="608" y="348"/>
                  </a:lnTo>
                  <a:lnTo>
                    <a:pt x="636" y="341"/>
                  </a:lnTo>
                  <a:lnTo>
                    <a:pt x="662" y="332"/>
                  </a:lnTo>
                  <a:lnTo>
                    <a:pt x="689" y="321"/>
                  </a:lnTo>
                  <a:lnTo>
                    <a:pt x="742" y="297"/>
                  </a:lnTo>
                  <a:lnTo>
                    <a:pt x="793" y="270"/>
                  </a:lnTo>
                  <a:lnTo>
                    <a:pt x="849" y="240"/>
                  </a:lnTo>
                  <a:lnTo>
                    <a:pt x="878" y="225"/>
                  </a:lnTo>
                  <a:lnTo>
                    <a:pt x="907" y="210"/>
                  </a:lnTo>
                  <a:lnTo>
                    <a:pt x="939" y="195"/>
                  </a:lnTo>
                  <a:lnTo>
                    <a:pt x="972" y="181"/>
                  </a:lnTo>
                  <a:lnTo>
                    <a:pt x="1007" y="167"/>
                  </a:lnTo>
                  <a:lnTo>
                    <a:pt x="1045" y="154"/>
                  </a:lnTo>
                  <a:lnTo>
                    <a:pt x="1084" y="142"/>
                  </a:lnTo>
                  <a:lnTo>
                    <a:pt x="1127" y="131"/>
                  </a:lnTo>
                  <a:lnTo>
                    <a:pt x="1173" y="121"/>
                  </a:lnTo>
                  <a:lnTo>
                    <a:pt x="1222" y="111"/>
                  </a:lnTo>
                  <a:lnTo>
                    <a:pt x="1272" y="101"/>
                  </a:lnTo>
                  <a:lnTo>
                    <a:pt x="1326" y="91"/>
                  </a:lnTo>
                  <a:lnTo>
                    <a:pt x="1382" y="82"/>
                  </a:lnTo>
                  <a:lnTo>
                    <a:pt x="1440" y="72"/>
                  </a:lnTo>
                  <a:lnTo>
                    <a:pt x="1499" y="65"/>
                  </a:lnTo>
                  <a:lnTo>
                    <a:pt x="1558" y="56"/>
                  </a:lnTo>
                  <a:lnTo>
                    <a:pt x="1680" y="41"/>
                  </a:lnTo>
                  <a:lnTo>
                    <a:pt x="1804" y="29"/>
                  </a:lnTo>
                  <a:lnTo>
                    <a:pt x="1864" y="24"/>
                  </a:lnTo>
                  <a:lnTo>
                    <a:pt x="1923" y="19"/>
                  </a:lnTo>
                  <a:lnTo>
                    <a:pt x="1981" y="15"/>
                  </a:lnTo>
                  <a:lnTo>
                    <a:pt x="2038" y="11"/>
                  </a:lnTo>
                  <a:lnTo>
                    <a:pt x="2095" y="9"/>
                  </a:lnTo>
                  <a:lnTo>
                    <a:pt x="2154" y="6"/>
                  </a:lnTo>
                  <a:lnTo>
                    <a:pt x="2214" y="4"/>
                  </a:lnTo>
                  <a:lnTo>
                    <a:pt x="2276" y="3"/>
                  </a:lnTo>
                  <a:lnTo>
                    <a:pt x="2401" y="0"/>
                  </a:lnTo>
                  <a:lnTo>
                    <a:pt x="2462" y="0"/>
                  </a:lnTo>
                  <a:lnTo>
                    <a:pt x="2523" y="0"/>
                  </a:lnTo>
                  <a:lnTo>
                    <a:pt x="2582" y="1"/>
                  </a:lnTo>
                  <a:lnTo>
                    <a:pt x="2639" y="4"/>
                  </a:lnTo>
                  <a:lnTo>
                    <a:pt x="2694" y="8"/>
                  </a:lnTo>
                  <a:lnTo>
                    <a:pt x="2746" y="11"/>
                  </a:lnTo>
                  <a:lnTo>
                    <a:pt x="2794" y="16"/>
                  </a:lnTo>
                  <a:lnTo>
                    <a:pt x="2839" y="24"/>
                  </a:lnTo>
                  <a:lnTo>
                    <a:pt x="2879" y="31"/>
                  </a:lnTo>
                  <a:lnTo>
                    <a:pt x="2897" y="36"/>
                  </a:lnTo>
                  <a:lnTo>
                    <a:pt x="2915" y="41"/>
                  </a:lnTo>
                  <a:lnTo>
                    <a:pt x="2945" y="51"/>
                  </a:lnTo>
                  <a:lnTo>
                    <a:pt x="2971" y="62"/>
                  </a:lnTo>
                  <a:lnTo>
                    <a:pt x="2994" y="75"/>
                  </a:lnTo>
                  <a:lnTo>
                    <a:pt x="3012" y="86"/>
                  </a:lnTo>
                  <a:lnTo>
                    <a:pt x="3027" y="100"/>
                  </a:lnTo>
                  <a:lnTo>
                    <a:pt x="3038" y="114"/>
                  </a:lnTo>
                  <a:lnTo>
                    <a:pt x="3048" y="130"/>
                  </a:lnTo>
                  <a:lnTo>
                    <a:pt x="3056" y="146"/>
                  </a:lnTo>
                  <a:lnTo>
                    <a:pt x="3062" y="164"/>
                  </a:lnTo>
                  <a:lnTo>
                    <a:pt x="3066" y="184"/>
                  </a:lnTo>
                  <a:lnTo>
                    <a:pt x="3070" y="205"/>
                  </a:lnTo>
                  <a:lnTo>
                    <a:pt x="3073" y="228"/>
                  </a:lnTo>
                  <a:lnTo>
                    <a:pt x="3077" y="253"/>
                  </a:lnTo>
                  <a:lnTo>
                    <a:pt x="3081" y="280"/>
                  </a:lnTo>
                  <a:lnTo>
                    <a:pt x="3085" y="310"/>
                  </a:lnTo>
                  <a:lnTo>
                    <a:pt x="3091" y="341"/>
                  </a:lnTo>
                  <a:lnTo>
                    <a:pt x="3097" y="376"/>
                  </a:lnTo>
                  <a:lnTo>
                    <a:pt x="3104" y="414"/>
                  </a:lnTo>
                  <a:lnTo>
                    <a:pt x="3109" y="458"/>
                  </a:lnTo>
                  <a:lnTo>
                    <a:pt x="3114" y="503"/>
                  </a:lnTo>
                  <a:lnTo>
                    <a:pt x="3119" y="552"/>
                  </a:lnTo>
                  <a:lnTo>
                    <a:pt x="3123" y="602"/>
                  </a:lnTo>
                  <a:lnTo>
                    <a:pt x="3126" y="654"/>
                  </a:lnTo>
                  <a:lnTo>
                    <a:pt x="3130" y="707"/>
                  </a:lnTo>
                  <a:lnTo>
                    <a:pt x="3134" y="811"/>
                  </a:lnTo>
                  <a:lnTo>
                    <a:pt x="3135" y="863"/>
                  </a:lnTo>
                  <a:lnTo>
                    <a:pt x="3135" y="912"/>
                  </a:lnTo>
                  <a:lnTo>
                    <a:pt x="3134" y="961"/>
                  </a:lnTo>
                  <a:lnTo>
                    <a:pt x="3131" y="1007"/>
                  </a:lnTo>
                  <a:lnTo>
                    <a:pt x="3129" y="1050"/>
                  </a:lnTo>
                  <a:lnTo>
                    <a:pt x="3125" y="1090"/>
                  </a:lnTo>
                  <a:lnTo>
                    <a:pt x="3119" y="1162"/>
                  </a:lnTo>
                  <a:lnTo>
                    <a:pt x="3114" y="1232"/>
                  </a:lnTo>
                  <a:lnTo>
                    <a:pt x="3107" y="1296"/>
                  </a:lnTo>
                  <a:lnTo>
                    <a:pt x="3104" y="1327"/>
                  </a:lnTo>
                  <a:lnTo>
                    <a:pt x="3097" y="1356"/>
                  </a:lnTo>
                  <a:lnTo>
                    <a:pt x="3090" y="1383"/>
                  </a:lnTo>
                  <a:lnTo>
                    <a:pt x="3080" y="1410"/>
                  </a:lnTo>
                  <a:lnTo>
                    <a:pt x="3066" y="1435"/>
                  </a:lnTo>
                  <a:lnTo>
                    <a:pt x="3051" y="1459"/>
                  </a:lnTo>
                  <a:lnTo>
                    <a:pt x="3032" y="1482"/>
                  </a:lnTo>
                  <a:lnTo>
                    <a:pt x="3009" y="1502"/>
                  </a:lnTo>
                  <a:lnTo>
                    <a:pt x="2981" y="1522"/>
                  </a:lnTo>
                  <a:lnTo>
                    <a:pt x="2950" y="1539"/>
                  </a:lnTo>
                  <a:lnTo>
                    <a:pt x="2932" y="1548"/>
                  </a:lnTo>
                  <a:lnTo>
                    <a:pt x="2913" y="1555"/>
                  </a:lnTo>
                  <a:lnTo>
                    <a:pt x="2893" y="1563"/>
                  </a:lnTo>
                  <a:lnTo>
                    <a:pt x="2871" y="1569"/>
                  </a:lnTo>
                  <a:lnTo>
                    <a:pt x="2824" y="1581"/>
                  </a:lnTo>
                  <a:lnTo>
                    <a:pt x="2772" y="1591"/>
                  </a:lnTo>
                  <a:lnTo>
                    <a:pt x="2718" y="1600"/>
                  </a:lnTo>
                  <a:lnTo>
                    <a:pt x="2660" y="1609"/>
                  </a:lnTo>
                  <a:lnTo>
                    <a:pt x="2600" y="1615"/>
                  </a:lnTo>
                  <a:lnTo>
                    <a:pt x="2538" y="1620"/>
                  </a:lnTo>
                  <a:lnTo>
                    <a:pt x="2474" y="1624"/>
                  </a:lnTo>
                  <a:lnTo>
                    <a:pt x="2410" y="1626"/>
                  </a:lnTo>
                  <a:lnTo>
                    <a:pt x="2281" y="1630"/>
                  </a:lnTo>
                  <a:lnTo>
                    <a:pt x="2218" y="1630"/>
                  </a:lnTo>
                  <a:lnTo>
                    <a:pt x="2155" y="1630"/>
                  </a:lnTo>
                  <a:lnTo>
                    <a:pt x="2096" y="1630"/>
                  </a:lnTo>
                  <a:lnTo>
                    <a:pt x="2038" y="1629"/>
                  </a:lnTo>
                  <a:lnTo>
                    <a:pt x="1981" y="1628"/>
                  </a:lnTo>
                  <a:lnTo>
                    <a:pt x="1923" y="1625"/>
                  </a:lnTo>
                  <a:lnTo>
                    <a:pt x="1805" y="1619"/>
                  </a:lnTo>
                  <a:lnTo>
                    <a:pt x="1684" y="1610"/>
                  </a:lnTo>
                  <a:lnTo>
                    <a:pt x="1566" y="1598"/>
                  </a:lnTo>
                  <a:lnTo>
                    <a:pt x="1508" y="1589"/>
                  </a:lnTo>
                  <a:lnTo>
                    <a:pt x="1451" y="1580"/>
                  </a:lnTo>
                  <a:lnTo>
                    <a:pt x="1395" y="1571"/>
                  </a:lnTo>
                  <a:lnTo>
                    <a:pt x="1343" y="1560"/>
                  </a:lnTo>
                  <a:lnTo>
                    <a:pt x="1293" y="1549"/>
                  </a:lnTo>
                  <a:lnTo>
                    <a:pt x="1246" y="1537"/>
                  </a:lnTo>
                  <a:lnTo>
                    <a:pt x="1201" y="1524"/>
                  </a:lnTo>
                  <a:lnTo>
                    <a:pt x="1161" y="1509"/>
                  </a:lnTo>
                  <a:lnTo>
                    <a:pt x="1125" y="1493"/>
                  </a:lnTo>
                  <a:lnTo>
                    <a:pt x="1092" y="1474"/>
                  </a:lnTo>
                  <a:lnTo>
                    <a:pt x="1063" y="1454"/>
                  </a:lnTo>
                  <a:lnTo>
                    <a:pt x="1036" y="1432"/>
                  </a:lnTo>
                  <a:lnTo>
                    <a:pt x="1014" y="1408"/>
                  </a:lnTo>
                  <a:lnTo>
                    <a:pt x="991" y="1383"/>
                  </a:lnTo>
                  <a:lnTo>
                    <a:pt x="972" y="1357"/>
                  </a:lnTo>
                  <a:lnTo>
                    <a:pt x="953" y="1332"/>
                  </a:lnTo>
                  <a:lnTo>
                    <a:pt x="919" y="1279"/>
                  </a:lnTo>
                  <a:lnTo>
                    <a:pt x="903" y="1254"/>
                  </a:lnTo>
                  <a:lnTo>
                    <a:pt x="887" y="1231"/>
                  </a:lnTo>
                  <a:lnTo>
                    <a:pt x="869" y="1207"/>
                  </a:lnTo>
                  <a:lnTo>
                    <a:pt x="851" y="1186"/>
                  </a:lnTo>
                  <a:lnTo>
                    <a:pt x="832" y="1167"/>
                  </a:lnTo>
                  <a:lnTo>
                    <a:pt x="811" y="1150"/>
                  </a:lnTo>
                  <a:lnTo>
                    <a:pt x="790" y="1135"/>
                  </a:lnTo>
                  <a:lnTo>
                    <a:pt x="768" y="1121"/>
                  </a:lnTo>
                  <a:lnTo>
                    <a:pt x="747" y="1108"/>
                  </a:lnTo>
                  <a:lnTo>
                    <a:pt x="725" y="1097"/>
                  </a:lnTo>
                  <a:lnTo>
                    <a:pt x="682" y="1077"/>
                  </a:lnTo>
                  <a:lnTo>
                    <a:pt x="640" y="1060"/>
                  </a:lnTo>
                  <a:lnTo>
                    <a:pt x="597" y="1045"/>
                  </a:lnTo>
                  <a:lnTo>
                    <a:pt x="553" y="1030"/>
                  </a:lnTo>
                  <a:lnTo>
                    <a:pt x="507" y="1016"/>
                  </a:lnTo>
                  <a:lnTo>
                    <a:pt x="461" y="1000"/>
                  </a:lnTo>
                  <a:lnTo>
                    <a:pt x="436" y="992"/>
                  </a:lnTo>
                  <a:lnTo>
                    <a:pt x="409" y="985"/>
                  </a:lnTo>
                  <a:lnTo>
                    <a:pt x="380" y="979"/>
                  </a:lnTo>
                  <a:lnTo>
                    <a:pt x="351" y="972"/>
                  </a:lnTo>
                  <a:lnTo>
                    <a:pt x="289" y="961"/>
                  </a:lnTo>
                  <a:lnTo>
                    <a:pt x="228" y="950"/>
                  </a:lnTo>
                  <a:lnTo>
                    <a:pt x="199" y="944"/>
                  </a:lnTo>
                  <a:lnTo>
                    <a:pt x="170" y="937"/>
                  </a:lnTo>
                  <a:lnTo>
                    <a:pt x="142" y="930"/>
                  </a:lnTo>
                  <a:lnTo>
                    <a:pt x="117" y="922"/>
                  </a:lnTo>
                  <a:lnTo>
                    <a:pt x="94" y="914"/>
                  </a:lnTo>
                  <a:lnTo>
                    <a:pt x="73" y="904"/>
                  </a:lnTo>
                  <a:lnTo>
                    <a:pt x="55" y="892"/>
                  </a:lnTo>
                  <a:lnTo>
                    <a:pt x="40" y="880"/>
                  </a:lnTo>
                  <a:lnTo>
                    <a:pt x="27" y="866"/>
                  </a:lnTo>
                  <a:lnTo>
                    <a:pt x="19" y="850"/>
                  </a:lnTo>
                  <a:lnTo>
                    <a:pt x="11" y="834"/>
                  </a:lnTo>
                  <a:lnTo>
                    <a:pt x="5" y="815"/>
                  </a:lnTo>
                  <a:lnTo>
                    <a:pt x="2" y="795"/>
                  </a:lnTo>
                  <a:lnTo>
                    <a:pt x="0" y="775"/>
                  </a:lnTo>
                  <a:lnTo>
                    <a:pt x="0" y="755"/>
                  </a:lnTo>
                  <a:lnTo>
                    <a:pt x="1" y="734"/>
                  </a:lnTo>
                  <a:lnTo>
                    <a:pt x="6" y="692"/>
                  </a:lnTo>
                  <a:lnTo>
                    <a:pt x="15" y="652"/>
                  </a:lnTo>
                  <a:lnTo>
                    <a:pt x="27" y="613"/>
                  </a:lnTo>
                  <a:lnTo>
                    <a:pt x="34" y="597"/>
                  </a:lnTo>
                  <a:lnTo>
                    <a:pt x="40" y="580"/>
                  </a:lnTo>
                  <a:close/>
                </a:path>
              </a:pathLst>
            </a:custGeom>
            <a:solidFill>
              <a:srgbClr val="2EC72E"/>
            </a:solidFill>
            <a:ln w="1587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24" name="Freeform 10"/>
            <p:cNvSpPr>
              <a:spLocks/>
            </p:cNvSpPr>
            <p:nvPr/>
          </p:nvSpPr>
          <p:spPr bwMode="auto">
            <a:xfrm>
              <a:off x="537162" y="934176"/>
              <a:ext cx="3549650" cy="1728788"/>
            </a:xfrm>
            <a:custGeom>
              <a:avLst/>
              <a:gdLst>
                <a:gd name="T0" fmla="*/ 83344 w 2982"/>
                <a:gd name="T1" fmla="*/ 557213 h 1453"/>
                <a:gd name="T2" fmla="*/ 171450 w 2982"/>
                <a:gd name="T3" fmla="*/ 483394 h 1453"/>
                <a:gd name="T4" fmla="*/ 284559 w 2982"/>
                <a:gd name="T5" fmla="*/ 427435 h 1453"/>
                <a:gd name="T6" fmla="*/ 377428 w 2982"/>
                <a:gd name="T7" fmla="*/ 406003 h 1453"/>
                <a:gd name="T8" fmla="*/ 539353 w 2982"/>
                <a:gd name="T9" fmla="*/ 392906 h 1453"/>
                <a:gd name="T10" fmla="*/ 689372 w 2982"/>
                <a:gd name="T11" fmla="*/ 370285 h 1453"/>
                <a:gd name="T12" fmla="*/ 781050 w 2982"/>
                <a:gd name="T13" fmla="*/ 342900 h 1453"/>
                <a:gd name="T14" fmla="*/ 960834 w 2982"/>
                <a:gd name="T15" fmla="*/ 255984 h 1453"/>
                <a:gd name="T16" fmla="*/ 1064419 w 2982"/>
                <a:gd name="T17" fmla="*/ 208359 h 1453"/>
                <a:gd name="T18" fmla="*/ 1184672 w 2982"/>
                <a:gd name="T19" fmla="*/ 165497 h 1453"/>
                <a:gd name="T20" fmla="*/ 1328738 w 2982"/>
                <a:gd name="T21" fmla="*/ 129778 h 1453"/>
                <a:gd name="T22" fmla="*/ 1502569 w 2982"/>
                <a:gd name="T23" fmla="*/ 98822 h 1453"/>
                <a:gd name="T24" fmla="*/ 1697831 w 2982"/>
                <a:gd name="T25" fmla="*/ 70247 h 1453"/>
                <a:gd name="T26" fmla="*/ 2043113 w 2982"/>
                <a:gd name="T27" fmla="*/ 32147 h 1453"/>
                <a:gd name="T28" fmla="*/ 2309812 w 2982"/>
                <a:gd name="T29" fmla="*/ 14288 h 1453"/>
                <a:gd name="T30" fmla="*/ 2508647 w 2982"/>
                <a:gd name="T31" fmla="*/ 5953 h 1453"/>
                <a:gd name="T32" fmla="*/ 2789635 w 2982"/>
                <a:gd name="T33" fmla="*/ 0 h 1453"/>
                <a:gd name="T34" fmla="*/ 2989660 w 2982"/>
                <a:gd name="T35" fmla="*/ 4763 h 1453"/>
                <a:gd name="T36" fmla="*/ 3165872 w 2982"/>
                <a:gd name="T37" fmla="*/ 20241 h 1453"/>
                <a:gd name="T38" fmla="*/ 3282553 w 2982"/>
                <a:gd name="T39" fmla="*/ 40481 h 1453"/>
                <a:gd name="T40" fmla="*/ 3365897 w 2982"/>
                <a:gd name="T41" fmla="*/ 67866 h 1453"/>
                <a:gd name="T42" fmla="*/ 3429000 w 2982"/>
                <a:gd name="T43" fmla="*/ 107156 h 1453"/>
                <a:gd name="T44" fmla="*/ 3459957 w 2982"/>
                <a:gd name="T45" fmla="*/ 155972 h 1453"/>
                <a:gd name="T46" fmla="*/ 3476625 w 2982"/>
                <a:gd name="T47" fmla="*/ 219075 h 1453"/>
                <a:gd name="T48" fmla="*/ 3488532 w 2982"/>
                <a:gd name="T49" fmla="*/ 298847 h 1453"/>
                <a:gd name="T50" fmla="*/ 3507582 w 2982"/>
                <a:gd name="T51" fmla="*/ 400050 h 1453"/>
                <a:gd name="T52" fmla="*/ 3527822 w 2982"/>
                <a:gd name="T53" fmla="*/ 535781 h 1453"/>
                <a:gd name="T54" fmla="*/ 3545682 w 2982"/>
                <a:gd name="T55" fmla="*/ 751285 h 1453"/>
                <a:gd name="T56" fmla="*/ 3550444 w 2982"/>
                <a:gd name="T57" fmla="*/ 970360 h 1453"/>
                <a:gd name="T58" fmla="*/ 3544491 w 2982"/>
                <a:gd name="T59" fmla="*/ 1116807 h 1453"/>
                <a:gd name="T60" fmla="*/ 3527822 w 2982"/>
                <a:gd name="T61" fmla="*/ 1308498 h 1453"/>
                <a:gd name="T62" fmla="*/ 3507582 w 2982"/>
                <a:gd name="T63" fmla="*/ 1439466 h 1453"/>
                <a:gd name="T64" fmla="*/ 3473053 w 2982"/>
                <a:gd name="T65" fmla="*/ 1524001 h 1453"/>
                <a:gd name="T66" fmla="*/ 3407569 w 2982"/>
                <a:gd name="T67" fmla="*/ 1595438 h 1453"/>
                <a:gd name="T68" fmla="*/ 3321844 w 2982"/>
                <a:gd name="T69" fmla="*/ 1643063 h 1453"/>
                <a:gd name="T70" fmla="*/ 3251597 w 2982"/>
                <a:gd name="T71" fmla="*/ 1664495 h 1453"/>
                <a:gd name="T72" fmla="*/ 3078957 w 2982"/>
                <a:gd name="T73" fmla="*/ 1699023 h 1453"/>
                <a:gd name="T74" fmla="*/ 2875360 w 2982"/>
                <a:gd name="T75" fmla="*/ 1720454 h 1453"/>
                <a:gd name="T76" fmla="*/ 2583657 w 2982"/>
                <a:gd name="T77" fmla="*/ 1729979 h 1453"/>
                <a:gd name="T78" fmla="*/ 2374106 w 2982"/>
                <a:gd name="T79" fmla="*/ 1729979 h 1453"/>
                <a:gd name="T80" fmla="*/ 2178844 w 2982"/>
                <a:gd name="T81" fmla="*/ 1726407 h 1453"/>
                <a:gd name="T82" fmla="*/ 1772841 w 2982"/>
                <a:gd name="T83" fmla="*/ 1696641 h 1453"/>
                <a:gd name="T84" fmla="*/ 1581150 w 2982"/>
                <a:gd name="T85" fmla="*/ 1668066 h 1453"/>
                <a:gd name="T86" fmla="*/ 1410891 w 2982"/>
                <a:gd name="T87" fmla="*/ 1632348 h 1453"/>
                <a:gd name="T88" fmla="*/ 1276350 w 2982"/>
                <a:gd name="T89" fmla="*/ 1584723 h 1453"/>
                <a:gd name="T90" fmla="*/ 1176337 w 2982"/>
                <a:gd name="T91" fmla="*/ 1519238 h 1453"/>
                <a:gd name="T92" fmla="*/ 1102519 w 2982"/>
                <a:gd name="T93" fmla="*/ 1441848 h 1453"/>
                <a:gd name="T94" fmla="*/ 1004888 w 2982"/>
                <a:gd name="T95" fmla="*/ 1307307 h 1453"/>
                <a:gd name="T96" fmla="*/ 942975 w 2982"/>
                <a:gd name="T97" fmla="*/ 1238251 h 1453"/>
                <a:gd name="T98" fmla="*/ 870347 w 2982"/>
                <a:gd name="T99" fmla="*/ 1190625 h 1453"/>
                <a:gd name="T100" fmla="*/ 726281 w 2982"/>
                <a:gd name="T101" fmla="*/ 1125141 h 1453"/>
                <a:gd name="T102" fmla="*/ 577453 w 2982"/>
                <a:gd name="T103" fmla="*/ 1077516 h 1453"/>
                <a:gd name="T104" fmla="*/ 464344 w 2982"/>
                <a:gd name="T105" fmla="*/ 1045369 h 1453"/>
                <a:gd name="T106" fmla="*/ 329803 w 2982"/>
                <a:gd name="T107" fmla="*/ 1020366 h 1453"/>
                <a:gd name="T108" fmla="*/ 192881 w 2982"/>
                <a:gd name="T109" fmla="*/ 994172 h 1453"/>
                <a:gd name="T110" fmla="*/ 108347 w 2982"/>
                <a:gd name="T111" fmla="*/ 970360 h 1453"/>
                <a:gd name="T112" fmla="*/ 46434 w 2982"/>
                <a:gd name="T113" fmla="*/ 935832 h 1453"/>
                <a:gd name="T114" fmla="*/ 13097 w 2982"/>
                <a:gd name="T115" fmla="*/ 885825 h 1453"/>
                <a:gd name="T116" fmla="*/ 1191 w 2982"/>
                <a:gd name="T117" fmla="*/ 823913 h 1453"/>
                <a:gd name="T118" fmla="*/ 7144 w 2982"/>
                <a:gd name="T119" fmla="*/ 735807 h 1453"/>
                <a:gd name="T120" fmla="*/ 39291 w 2982"/>
                <a:gd name="T121" fmla="*/ 633413 h 145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982"/>
                <a:gd name="T184" fmla="*/ 0 h 1453"/>
                <a:gd name="T185" fmla="*/ 2982 w 2982"/>
                <a:gd name="T186" fmla="*/ 1453 h 145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982" h="1453">
                  <a:moveTo>
                    <a:pt x="39" y="518"/>
                  </a:moveTo>
                  <a:lnTo>
                    <a:pt x="53" y="492"/>
                  </a:lnTo>
                  <a:lnTo>
                    <a:pt x="70" y="468"/>
                  </a:lnTo>
                  <a:lnTo>
                    <a:pt x="92" y="446"/>
                  </a:lnTo>
                  <a:lnTo>
                    <a:pt x="116" y="425"/>
                  </a:lnTo>
                  <a:lnTo>
                    <a:pt x="144" y="406"/>
                  </a:lnTo>
                  <a:lnTo>
                    <a:pt x="173" y="389"/>
                  </a:lnTo>
                  <a:lnTo>
                    <a:pt x="205" y="372"/>
                  </a:lnTo>
                  <a:lnTo>
                    <a:pt x="239" y="359"/>
                  </a:lnTo>
                  <a:lnTo>
                    <a:pt x="257" y="352"/>
                  </a:lnTo>
                  <a:lnTo>
                    <a:pt x="277" y="347"/>
                  </a:lnTo>
                  <a:lnTo>
                    <a:pt x="317" y="341"/>
                  </a:lnTo>
                  <a:lnTo>
                    <a:pt x="360" y="336"/>
                  </a:lnTo>
                  <a:lnTo>
                    <a:pt x="406" y="334"/>
                  </a:lnTo>
                  <a:lnTo>
                    <a:pt x="453" y="330"/>
                  </a:lnTo>
                  <a:lnTo>
                    <a:pt x="504" y="325"/>
                  </a:lnTo>
                  <a:lnTo>
                    <a:pt x="554" y="317"/>
                  </a:lnTo>
                  <a:lnTo>
                    <a:pt x="579" y="311"/>
                  </a:lnTo>
                  <a:lnTo>
                    <a:pt x="606" y="305"/>
                  </a:lnTo>
                  <a:lnTo>
                    <a:pt x="631" y="297"/>
                  </a:lnTo>
                  <a:lnTo>
                    <a:pt x="656" y="288"/>
                  </a:lnTo>
                  <a:lnTo>
                    <a:pt x="707" y="266"/>
                  </a:lnTo>
                  <a:lnTo>
                    <a:pt x="756" y="241"/>
                  </a:lnTo>
                  <a:lnTo>
                    <a:pt x="807" y="215"/>
                  </a:lnTo>
                  <a:lnTo>
                    <a:pt x="835" y="201"/>
                  </a:lnTo>
                  <a:lnTo>
                    <a:pt x="864" y="189"/>
                  </a:lnTo>
                  <a:lnTo>
                    <a:pt x="894" y="175"/>
                  </a:lnTo>
                  <a:lnTo>
                    <a:pt x="926" y="163"/>
                  </a:lnTo>
                  <a:lnTo>
                    <a:pt x="959" y="150"/>
                  </a:lnTo>
                  <a:lnTo>
                    <a:pt x="995" y="139"/>
                  </a:lnTo>
                  <a:lnTo>
                    <a:pt x="1033" y="128"/>
                  </a:lnTo>
                  <a:lnTo>
                    <a:pt x="1073" y="118"/>
                  </a:lnTo>
                  <a:lnTo>
                    <a:pt x="1116" y="109"/>
                  </a:lnTo>
                  <a:lnTo>
                    <a:pt x="1163" y="100"/>
                  </a:lnTo>
                  <a:lnTo>
                    <a:pt x="1212" y="92"/>
                  </a:lnTo>
                  <a:lnTo>
                    <a:pt x="1262" y="83"/>
                  </a:lnTo>
                  <a:lnTo>
                    <a:pt x="1315" y="74"/>
                  </a:lnTo>
                  <a:lnTo>
                    <a:pt x="1370" y="67"/>
                  </a:lnTo>
                  <a:lnTo>
                    <a:pt x="1426" y="59"/>
                  </a:lnTo>
                  <a:lnTo>
                    <a:pt x="1484" y="52"/>
                  </a:lnTo>
                  <a:lnTo>
                    <a:pt x="1600" y="38"/>
                  </a:lnTo>
                  <a:lnTo>
                    <a:pt x="1716" y="27"/>
                  </a:lnTo>
                  <a:lnTo>
                    <a:pt x="1830" y="18"/>
                  </a:lnTo>
                  <a:lnTo>
                    <a:pt x="1886" y="14"/>
                  </a:lnTo>
                  <a:lnTo>
                    <a:pt x="1940" y="12"/>
                  </a:lnTo>
                  <a:lnTo>
                    <a:pt x="1994" y="9"/>
                  </a:lnTo>
                  <a:lnTo>
                    <a:pt x="2051" y="7"/>
                  </a:lnTo>
                  <a:lnTo>
                    <a:pt x="2107" y="5"/>
                  </a:lnTo>
                  <a:lnTo>
                    <a:pt x="2167" y="3"/>
                  </a:lnTo>
                  <a:lnTo>
                    <a:pt x="2284" y="2"/>
                  </a:lnTo>
                  <a:lnTo>
                    <a:pt x="2343" y="0"/>
                  </a:lnTo>
                  <a:lnTo>
                    <a:pt x="2401" y="2"/>
                  </a:lnTo>
                  <a:lnTo>
                    <a:pt x="2456" y="3"/>
                  </a:lnTo>
                  <a:lnTo>
                    <a:pt x="2511" y="4"/>
                  </a:lnTo>
                  <a:lnTo>
                    <a:pt x="2563" y="8"/>
                  </a:lnTo>
                  <a:lnTo>
                    <a:pt x="2613" y="12"/>
                  </a:lnTo>
                  <a:lnTo>
                    <a:pt x="2659" y="17"/>
                  </a:lnTo>
                  <a:lnTo>
                    <a:pt x="2702" y="22"/>
                  </a:lnTo>
                  <a:lnTo>
                    <a:pt x="2740" y="29"/>
                  </a:lnTo>
                  <a:lnTo>
                    <a:pt x="2757" y="34"/>
                  </a:lnTo>
                  <a:lnTo>
                    <a:pt x="2774" y="38"/>
                  </a:lnTo>
                  <a:lnTo>
                    <a:pt x="2803" y="47"/>
                  </a:lnTo>
                  <a:lnTo>
                    <a:pt x="2827" y="57"/>
                  </a:lnTo>
                  <a:lnTo>
                    <a:pt x="2848" y="68"/>
                  </a:lnTo>
                  <a:lnTo>
                    <a:pt x="2866" y="78"/>
                  </a:lnTo>
                  <a:lnTo>
                    <a:pt x="2880" y="90"/>
                  </a:lnTo>
                  <a:lnTo>
                    <a:pt x="2891" y="103"/>
                  </a:lnTo>
                  <a:lnTo>
                    <a:pt x="2900" y="117"/>
                  </a:lnTo>
                  <a:lnTo>
                    <a:pt x="2906" y="131"/>
                  </a:lnTo>
                  <a:lnTo>
                    <a:pt x="2912" y="148"/>
                  </a:lnTo>
                  <a:lnTo>
                    <a:pt x="2916" y="165"/>
                  </a:lnTo>
                  <a:lnTo>
                    <a:pt x="2920" y="184"/>
                  </a:lnTo>
                  <a:lnTo>
                    <a:pt x="2924" y="204"/>
                  </a:lnTo>
                  <a:lnTo>
                    <a:pt x="2926" y="226"/>
                  </a:lnTo>
                  <a:lnTo>
                    <a:pt x="2930" y="251"/>
                  </a:lnTo>
                  <a:lnTo>
                    <a:pt x="2935" y="276"/>
                  </a:lnTo>
                  <a:lnTo>
                    <a:pt x="2940" y="305"/>
                  </a:lnTo>
                  <a:lnTo>
                    <a:pt x="2946" y="336"/>
                  </a:lnTo>
                  <a:lnTo>
                    <a:pt x="2951" y="371"/>
                  </a:lnTo>
                  <a:lnTo>
                    <a:pt x="2958" y="410"/>
                  </a:lnTo>
                  <a:lnTo>
                    <a:pt x="2963" y="450"/>
                  </a:lnTo>
                  <a:lnTo>
                    <a:pt x="2967" y="493"/>
                  </a:lnTo>
                  <a:lnTo>
                    <a:pt x="2970" y="538"/>
                  </a:lnTo>
                  <a:lnTo>
                    <a:pt x="2978" y="631"/>
                  </a:lnTo>
                  <a:lnTo>
                    <a:pt x="2982" y="724"/>
                  </a:lnTo>
                  <a:lnTo>
                    <a:pt x="2982" y="771"/>
                  </a:lnTo>
                  <a:lnTo>
                    <a:pt x="2982" y="815"/>
                  </a:lnTo>
                  <a:lnTo>
                    <a:pt x="2982" y="858"/>
                  </a:lnTo>
                  <a:lnTo>
                    <a:pt x="2979" y="899"/>
                  </a:lnTo>
                  <a:lnTo>
                    <a:pt x="2977" y="938"/>
                  </a:lnTo>
                  <a:lnTo>
                    <a:pt x="2973" y="973"/>
                  </a:lnTo>
                  <a:lnTo>
                    <a:pt x="2967" y="1038"/>
                  </a:lnTo>
                  <a:lnTo>
                    <a:pt x="2963" y="1099"/>
                  </a:lnTo>
                  <a:lnTo>
                    <a:pt x="2956" y="1156"/>
                  </a:lnTo>
                  <a:lnTo>
                    <a:pt x="2953" y="1182"/>
                  </a:lnTo>
                  <a:lnTo>
                    <a:pt x="2946" y="1209"/>
                  </a:lnTo>
                  <a:lnTo>
                    <a:pt x="2939" y="1234"/>
                  </a:lnTo>
                  <a:lnTo>
                    <a:pt x="2930" y="1257"/>
                  </a:lnTo>
                  <a:lnTo>
                    <a:pt x="2917" y="1280"/>
                  </a:lnTo>
                  <a:lnTo>
                    <a:pt x="2902" y="1301"/>
                  </a:lnTo>
                  <a:lnTo>
                    <a:pt x="2885" y="1321"/>
                  </a:lnTo>
                  <a:lnTo>
                    <a:pt x="2862" y="1340"/>
                  </a:lnTo>
                  <a:lnTo>
                    <a:pt x="2837" y="1356"/>
                  </a:lnTo>
                  <a:lnTo>
                    <a:pt x="2807" y="1372"/>
                  </a:lnTo>
                  <a:lnTo>
                    <a:pt x="2790" y="1380"/>
                  </a:lnTo>
                  <a:lnTo>
                    <a:pt x="2771" y="1386"/>
                  </a:lnTo>
                  <a:lnTo>
                    <a:pt x="2752" y="1392"/>
                  </a:lnTo>
                  <a:lnTo>
                    <a:pt x="2731" y="1398"/>
                  </a:lnTo>
                  <a:lnTo>
                    <a:pt x="2687" y="1410"/>
                  </a:lnTo>
                  <a:lnTo>
                    <a:pt x="2638" y="1420"/>
                  </a:lnTo>
                  <a:lnTo>
                    <a:pt x="2586" y="1427"/>
                  </a:lnTo>
                  <a:lnTo>
                    <a:pt x="2531" y="1433"/>
                  </a:lnTo>
                  <a:lnTo>
                    <a:pt x="2474" y="1440"/>
                  </a:lnTo>
                  <a:lnTo>
                    <a:pt x="2415" y="1445"/>
                  </a:lnTo>
                  <a:lnTo>
                    <a:pt x="2354" y="1447"/>
                  </a:lnTo>
                  <a:lnTo>
                    <a:pt x="2293" y="1450"/>
                  </a:lnTo>
                  <a:lnTo>
                    <a:pt x="2170" y="1453"/>
                  </a:lnTo>
                  <a:lnTo>
                    <a:pt x="2110" y="1453"/>
                  </a:lnTo>
                  <a:lnTo>
                    <a:pt x="2052" y="1453"/>
                  </a:lnTo>
                  <a:lnTo>
                    <a:pt x="1994" y="1453"/>
                  </a:lnTo>
                  <a:lnTo>
                    <a:pt x="1940" y="1452"/>
                  </a:lnTo>
                  <a:lnTo>
                    <a:pt x="1886" y="1451"/>
                  </a:lnTo>
                  <a:lnTo>
                    <a:pt x="1830" y="1450"/>
                  </a:lnTo>
                  <a:lnTo>
                    <a:pt x="1717" y="1445"/>
                  </a:lnTo>
                  <a:lnTo>
                    <a:pt x="1602" y="1436"/>
                  </a:lnTo>
                  <a:lnTo>
                    <a:pt x="1489" y="1425"/>
                  </a:lnTo>
                  <a:lnTo>
                    <a:pt x="1435" y="1417"/>
                  </a:lnTo>
                  <a:lnTo>
                    <a:pt x="1381" y="1410"/>
                  </a:lnTo>
                  <a:lnTo>
                    <a:pt x="1328" y="1401"/>
                  </a:lnTo>
                  <a:lnTo>
                    <a:pt x="1279" y="1392"/>
                  </a:lnTo>
                  <a:lnTo>
                    <a:pt x="1231" y="1382"/>
                  </a:lnTo>
                  <a:lnTo>
                    <a:pt x="1185" y="1371"/>
                  </a:lnTo>
                  <a:lnTo>
                    <a:pt x="1144" y="1358"/>
                  </a:lnTo>
                  <a:lnTo>
                    <a:pt x="1106" y="1346"/>
                  </a:lnTo>
                  <a:lnTo>
                    <a:pt x="1072" y="1331"/>
                  </a:lnTo>
                  <a:lnTo>
                    <a:pt x="1040" y="1315"/>
                  </a:lnTo>
                  <a:lnTo>
                    <a:pt x="1013" y="1296"/>
                  </a:lnTo>
                  <a:lnTo>
                    <a:pt x="988" y="1276"/>
                  </a:lnTo>
                  <a:lnTo>
                    <a:pt x="965" y="1255"/>
                  </a:lnTo>
                  <a:lnTo>
                    <a:pt x="945" y="1234"/>
                  </a:lnTo>
                  <a:lnTo>
                    <a:pt x="926" y="1211"/>
                  </a:lnTo>
                  <a:lnTo>
                    <a:pt x="908" y="1187"/>
                  </a:lnTo>
                  <a:lnTo>
                    <a:pt x="875" y="1141"/>
                  </a:lnTo>
                  <a:lnTo>
                    <a:pt x="844" y="1098"/>
                  </a:lnTo>
                  <a:lnTo>
                    <a:pt x="828" y="1078"/>
                  </a:lnTo>
                  <a:lnTo>
                    <a:pt x="811" y="1058"/>
                  </a:lnTo>
                  <a:lnTo>
                    <a:pt x="792" y="1040"/>
                  </a:lnTo>
                  <a:lnTo>
                    <a:pt x="772" y="1025"/>
                  </a:lnTo>
                  <a:lnTo>
                    <a:pt x="752" y="1011"/>
                  </a:lnTo>
                  <a:lnTo>
                    <a:pt x="731" y="1000"/>
                  </a:lnTo>
                  <a:lnTo>
                    <a:pt x="690" y="979"/>
                  </a:lnTo>
                  <a:lnTo>
                    <a:pt x="650" y="960"/>
                  </a:lnTo>
                  <a:lnTo>
                    <a:pt x="610" y="945"/>
                  </a:lnTo>
                  <a:lnTo>
                    <a:pt x="569" y="932"/>
                  </a:lnTo>
                  <a:lnTo>
                    <a:pt x="528" y="919"/>
                  </a:lnTo>
                  <a:lnTo>
                    <a:pt x="485" y="905"/>
                  </a:lnTo>
                  <a:lnTo>
                    <a:pt x="440" y="892"/>
                  </a:lnTo>
                  <a:lnTo>
                    <a:pt x="416" y="884"/>
                  </a:lnTo>
                  <a:lnTo>
                    <a:pt x="390" y="878"/>
                  </a:lnTo>
                  <a:lnTo>
                    <a:pt x="363" y="873"/>
                  </a:lnTo>
                  <a:lnTo>
                    <a:pt x="335" y="867"/>
                  </a:lnTo>
                  <a:lnTo>
                    <a:pt x="277" y="857"/>
                  </a:lnTo>
                  <a:lnTo>
                    <a:pt x="219" y="847"/>
                  </a:lnTo>
                  <a:lnTo>
                    <a:pt x="190" y="842"/>
                  </a:lnTo>
                  <a:lnTo>
                    <a:pt x="162" y="835"/>
                  </a:lnTo>
                  <a:lnTo>
                    <a:pt x="137" y="829"/>
                  </a:lnTo>
                  <a:lnTo>
                    <a:pt x="112" y="823"/>
                  </a:lnTo>
                  <a:lnTo>
                    <a:pt x="91" y="815"/>
                  </a:lnTo>
                  <a:lnTo>
                    <a:pt x="70" y="807"/>
                  </a:lnTo>
                  <a:lnTo>
                    <a:pt x="53" y="797"/>
                  </a:lnTo>
                  <a:lnTo>
                    <a:pt x="39" y="786"/>
                  </a:lnTo>
                  <a:lnTo>
                    <a:pt x="28" y="773"/>
                  </a:lnTo>
                  <a:lnTo>
                    <a:pt x="19" y="759"/>
                  </a:lnTo>
                  <a:lnTo>
                    <a:pt x="11" y="744"/>
                  </a:lnTo>
                  <a:lnTo>
                    <a:pt x="6" y="728"/>
                  </a:lnTo>
                  <a:lnTo>
                    <a:pt x="2" y="711"/>
                  </a:lnTo>
                  <a:lnTo>
                    <a:pt x="1" y="692"/>
                  </a:lnTo>
                  <a:lnTo>
                    <a:pt x="0" y="674"/>
                  </a:lnTo>
                  <a:lnTo>
                    <a:pt x="1" y="656"/>
                  </a:lnTo>
                  <a:lnTo>
                    <a:pt x="6" y="618"/>
                  </a:lnTo>
                  <a:lnTo>
                    <a:pt x="15" y="581"/>
                  </a:lnTo>
                  <a:lnTo>
                    <a:pt x="26" y="548"/>
                  </a:lnTo>
                  <a:lnTo>
                    <a:pt x="33" y="532"/>
                  </a:lnTo>
                  <a:lnTo>
                    <a:pt x="39" y="518"/>
                  </a:lnTo>
                  <a:close/>
                </a:path>
              </a:pathLst>
            </a:custGeom>
            <a:solidFill>
              <a:srgbClr val="2EC72E"/>
            </a:solidFill>
            <a:ln w="15875">
              <a:noFill/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25" name="Rectangle 97"/>
            <p:cNvSpPr>
              <a:spLocks noChangeArrowheads="1"/>
            </p:cNvSpPr>
            <p:nvPr/>
          </p:nvSpPr>
          <p:spPr bwMode="auto">
            <a:xfrm>
              <a:off x="2920000" y="2278789"/>
              <a:ext cx="936625" cy="15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26" name="Freeform 758"/>
            <p:cNvSpPr>
              <a:spLocks/>
            </p:cNvSpPr>
            <p:nvPr/>
          </p:nvSpPr>
          <p:spPr bwMode="auto">
            <a:xfrm>
              <a:off x="834025" y="1073876"/>
              <a:ext cx="2987675" cy="1439863"/>
            </a:xfrm>
            <a:custGeom>
              <a:avLst/>
              <a:gdLst>
                <a:gd name="T0" fmla="*/ 70537 w 3135"/>
                <a:gd name="T1" fmla="*/ 462787 h 1630"/>
                <a:gd name="T2" fmla="*/ 142980 w 3135"/>
                <a:gd name="T3" fmla="*/ 400964 h 1630"/>
                <a:gd name="T4" fmla="*/ 238300 w 3135"/>
                <a:gd name="T5" fmla="*/ 354156 h 1630"/>
                <a:gd name="T6" fmla="*/ 316462 w 3135"/>
                <a:gd name="T7" fmla="*/ 336492 h 1630"/>
                <a:gd name="T8" fmla="*/ 453723 w 3135"/>
                <a:gd name="T9" fmla="*/ 326777 h 1630"/>
                <a:gd name="T10" fmla="*/ 579545 w 3135"/>
                <a:gd name="T11" fmla="*/ 307347 h 1630"/>
                <a:gd name="T12" fmla="*/ 656754 w 3135"/>
                <a:gd name="T13" fmla="*/ 283501 h 1630"/>
                <a:gd name="T14" fmla="*/ 809266 w 3135"/>
                <a:gd name="T15" fmla="*/ 211963 h 1630"/>
                <a:gd name="T16" fmla="*/ 895054 w 3135"/>
                <a:gd name="T17" fmla="*/ 172220 h 1630"/>
                <a:gd name="T18" fmla="*/ 996093 w 3135"/>
                <a:gd name="T19" fmla="*/ 136010 h 1630"/>
                <a:gd name="T20" fmla="*/ 1118102 w 3135"/>
                <a:gd name="T21" fmla="*/ 106865 h 1630"/>
                <a:gd name="T22" fmla="*/ 1263942 w 3135"/>
                <a:gd name="T23" fmla="*/ 80369 h 1630"/>
                <a:gd name="T24" fmla="*/ 1428845 w 3135"/>
                <a:gd name="T25" fmla="*/ 57407 h 1630"/>
                <a:gd name="T26" fmla="*/ 1719570 w 3135"/>
                <a:gd name="T27" fmla="*/ 25612 h 1630"/>
                <a:gd name="T28" fmla="*/ 1888287 w 3135"/>
                <a:gd name="T29" fmla="*/ 13248 h 1630"/>
                <a:gd name="T30" fmla="*/ 2053190 w 3135"/>
                <a:gd name="T31" fmla="*/ 5299 h 1630"/>
                <a:gd name="T32" fmla="*/ 2288630 w 3135"/>
                <a:gd name="T33" fmla="*/ 0 h 1630"/>
                <a:gd name="T34" fmla="*/ 2461159 w 3135"/>
                <a:gd name="T35" fmla="*/ 883 h 1630"/>
                <a:gd name="T36" fmla="*/ 2617484 w 3135"/>
                <a:gd name="T37" fmla="*/ 9715 h 1630"/>
                <a:gd name="T38" fmla="*/ 2744259 w 3135"/>
                <a:gd name="T39" fmla="*/ 27379 h 1630"/>
                <a:gd name="T40" fmla="*/ 2807170 w 3135"/>
                <a:gd name="T41" fmla="*/ 45042 h 1630"/>
                <a:gd name="T42" fmla="*/ 2871035 w 3135"/>
                <a:gd name="T43" fmla="*/ 75954 h 1630"/>
                <a:gd name="T44" fmla="*/ 2905350 w 3135"/>
                <a:gd name="T45" fmla="*/ 114814 h 1630"/>
                <a:gd name="T46" fmla="*/ 2922507 w 3135"/>
                <a:gd name="T47" fmla="*/ 162505 h 1630"/>
                <a:gd name="T48" fmla="*/ 2932992 w 3135"/>
                <a:gd name="T49" fmla="*/ 223445 h 1630"/>
                <a:gd name="T50" fmla="*/ 2946337 w 3135"/>
                <a:gd name="T51" fmla="*/ 301165 h 1630"/>
                <a:gd name="T52" fmla="*/ 2963495 w 3135"/>
                <a:gd name="T53" fmla="*/ 404497 h 1630"/>
                <a:gd name="T54" fmla="*/ 2976840 w 3135"/>
                <a:gd name="T55" fmla="*/ 531675 h 1630"/>
                <a:gd name="T56" fmla="*/ 2987325 w 3135"/>
                <a:gd name="T57" fmla="*/ 716260 h 1630"/>
                <a:gd name="T58" fmla="*/ 2987325 w 3135"/>
                <a:gd name="T59" fmla="*/ 848737 h 1630"/>
                <a:gd name="T60" fmla="*/ 2978746 w 3135"/>
                <a:gd name="T61" fmla="*/ 962667 h 1630"/>
                <a:gd name="T62" fmla="*/ 2961588 w 3135"/>
                <a:gd name="T63" fmla="*/ 1144603 h 1630"/>
                <a:gd name="T64" fmla="*/ 2945384 w 3135"/>
                <a:gd name="T65" fmla="*/ 1221439 h 1630"/>
                <a:gd name="T66" fmla="*/ 2908209 w 3135"/>
                <a:gd name="T67" fmla="*/ 1288561 h 1630"/>
                <a:gd name="T68" fmla="*/ 2841485 w 3135"/>
                <a:gd name="T69" fmla="*/ 1344201 h 1630"/>
                <a:gd name="T70" fmla="*/ 2776668 w 3135"/>
                <a:gd name="T71" fmla="*/ 1373346 h 1630"/>
                <a:gd name="T72" fmla="*/ 2691833 w 3135"/>
                <a:gd name="T73" fmla="*/ 1396309 h 1630"/>
                <a:gd name="T74" fmla="*/ 2535509 w 3135"/>
                <a:gd name="T75" fmla="*/ 1421038 h 1630"/>
                <a:gd name="T76" fmla="*/ 2358214 w 3135"/>
                <a:gd name="T77" fmla="*/ 1434286 h 1630"/>
                <a:gd name="T78" fmla="*/ 2114195 w 3135"/>
                <a:gd name="T79" fmla="*/ 1439585 h 1630"/>
                <a:gd name="T80" fmla="*/ 1942619 w 3135"/>
                <a:gd name="T81" fmla="*/ 1438702 h 1630"/>
                <a:gd name="T82" fmla="*/ 1720524 w 3135"/>
                <a:gd name="T83" fmla="*/ 1429870 h 1630"/>
                <a:gd name="T84" fmla="*/ 1437424 w 3135"/>
                <a:gd name="T85" fmla="*/ 1403375 h 1630"/>
                <a:gd name="T86" fmla="*/ 1280146 w 3135"/>
                <a:gd name="T87" fmla="*/ 1377762 h 1630"/>
                <a:gd name="T88" fmla="*/ 1144792 w 3135"/>
                <a:gd name="T89" fmla="*/ 1345968 h 1630"/>
                <a:gd name="T90" fmla="*/ 1040893 w 3135"/>
                <a:gd name="T91" fmla="*/ 1301809 h 1630"/>
                <a:gd name="T92" fmla="*/ 966543 w 3135"/>
                <a:gd name="T93" fmla="*/ 1243519 h 1630"/>
                <a:gd name="T94" fmla="*/ 908398 w 3135"/>
                <a:gd name="T95" fmla="*/ 1176397 h 1630"/>
                <a:gd name="T96" fmla="*/ 845487 w 3135"/>
                <a:gd name="T97" fmla="*/ 1087196 h 1630"/>
                <a:gd name="T98" fmla="*/ 793061 w 3135"/>
                <a:gd name="T99" fmla="*/ 1030672 h 1630"/>
                <a:gd name="T100" fmla="*/ 732057 w 3135"/>
                <a:gd name="T101" fmla="*/ 990046 h 1630"/>
                <a:gd name="T102" fmla="*/ 650082 w 3135"/>
                <a:gd name="T103" fmla="*/ 951186 h 1630"/>
                <a:gd name="T104" fmla="*/ 527119 w 3135"/>
                <a:gd name="T105" fmla="*/ 909677 h 1630"/>
                <a:gd name="T106" fmla="*/ 415595 w 3135"/>
                <a:gd name="T107" fmla="*/ 876115 h 1630"/>
                <a:gd name="T108" fmla="*/ 334573 w 3135"/>
                <a:gd name="T109" fmla="*/ 858452 h 1630"/>
                <a:gd name="T110" fmla="*/ 189687 w 3135"/>
                <a:gd name="T111" fmla="*/ 833723 h 1630"/>
                <a:gd name="T112" fmla="*/ 111524 w 3135"/>
                <a:gd name="T113" fmla="*/ 814293 h 1630"/>
                <a:gd name="T114" fmla="*/ 52426 w 3135"/>
                <a:gd name="T115" fmla="*/ 787797 h 1630"/>
                <a:gd name="T116" fmla="*/ 18111 w 3135"/>
                <a:gd name="T117" fmla="*/ 750704 h 1630"/>
                <a:gd name="T118" fmla="*/ 1906 w 3135"/>
                <a:gd name="T119" fmla="*/ 702129 h 1630"/>
                <a:gd name="T120" fmla="*/ 953 w 3135"/>
                <a:gd name="T121" fmla="*/ 648255 h 1630"/>
                <a:gd name="T122" fmla="*/ 25736 w 3135"/>
                <a:gd name="T123" fmla="*/ 541390 h 163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135"/>
                <a:gd name="T187" fmla="*/ 0 h 1630"/>
                <a:gd name="T188" fmla="*/ 3135 w 3135"/>
                <a:gd name="T189" fmla="*/ 1630 h 163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135" h="1630">
                  <a:moveTo>
                    <a:pt x="40" y="580"/>
                  </a:moveTo>
                  <a:lnTo>
                    <a:pt x="55" y="552"/>
                  </a:lnTo>
                  <a:lnTo>
                    <a:pt x="74" y="524"/>
                  </a:lnTo>
                  <a:lnTo>
                    <a:pt x="95" y="499"/>
                  </a:lnTo>
                  <a:lnTo>
                    <a:pt x="121" y="476"/>
                  </a:lnTo>
                  <a:lnTo>
                    <a:pt x="150" y="454"/>
                  </a:lnTo>
                  <a:lnTo>
                    <a:pt x="181" y="434"/>
                  </a:lnTo>
                  <a:lnTo>
                    <a:pt x="214" y="417"/>
                  </a:lnTo>
                  <a:lnTo>
                    <a:pt x="250" y="401"/>
                  </a:lnTo>
                  <a:lnTo>
                    <a:pt x="269" y="394"/>
                  </a:lnTo>
                  <a:lnTo>
                    <a:pt x="289" y="388"/>
                  </a:lnTo>
                  <a:lnTo>
                    <a:pt x="332" y="381"/>
                  </a:lnTo>
                  <a:lnTo>
                    <a:pt x="378" y="376"/>
                  </a:lnTo>
                  <a:lnTo>
                    <a:pt x="425" y="373"/>
                  </a:lnTo>
                  <a:lnTo>
                    <a:pt x="476" y="370"/>
                  </a:lnTo>
                  <a:lnTo>
                    <a:pt x="528" y="363"/>
                  </a:lnTo>
                  <a:lnTo>
                    <a:pt x="582" y="355"/>
                  </a:lnTo>
                  <a:lnTo>
                    <a:pt x="608" y="348"/>
                  </a:lnTo>
                  <a:lnTo>
                    <a:pt x="636" y="341"/>
                  </a:lnTo>
                  <a:lnTo>
                    <a:pt x="662" y="332"/>
                  </a:lnTo>
                  <a:lnTo>
                    <a:pt x="689" y="321"/>
                  </a:lnTo>
                  <a:lnTo>
                    <a:pt x="742" y="297"/>
                  </a:lnTo>
                  <a:lnTo>
                    <a:pt x="793" y="270"/>
                  </a:lnTo>
                  <a:lnTo>
                    <a:pt x="849" y="240"/>
                  </a:lnTo>
                  <a:lnTo>
                    <a:pt x="878" y="225"/>
                  </a:lnTo>
                  <a:lnTo>
                    <a:pt x="907" y="210"/>
                  </a:lnTo>
                  <a:lnTo>
                    <a:pt x="939" y="195"/>
                  </a:lnTo>
                  <a:lnTo>
                    <a:pt x="972" y="181"/>
                  </a:lnTo>
                  <a:lnTo>
                    <a:pt x="1007" y="167"/>
                  </a:lnTo>
                  <a:lnTo>
                    <a:pt x="1045" y="154"/>
                  </a:lnTo>
                  <a:lnTo>
                    <a:pt x="1084" y="142"/>
                  </a:lnTo>
                  <a:lnTo>
                    <a:pt x="1127" y="131"/>
                  </a:lnTo>
                  <a:lnTo>
                    <a:pt x="1173" y="121"/>
                  </a:lnTo>
                  <a:lnTo>
                    <a:pt x="1222" y="111"/>
                  </a:lnTo>
                  <a:lnTo>
                    <a:pt x="1272" y="101"/>
                  </a:lnTo>
                  <a:lnTo>
                    <a:pt x="1326" y="91"/>
                  </a:lnTo>
                  <a:lnTo>
                    <a:pt x="1382" y="82"/>
                  </a:lnTo>
                  <a:lnTo>
                    <a:pt x="1440" y="72"/>
                  </a:lnTo>
                  <a:lnTo>
                    <a:pt x="1499" y="65"/>
                  </a:lnTo>
                  <a:lnTo>
                    <a:pt x="1558" y="56"/>
                  </a:lnTo>
                  <a:lnTo>
                    <a:pt x="1680" y="41"/>
                  </a:lnTo>
                  <a:lnTo>
                    <a:pt x="1804" y="29"/>
                  </a:lnTo>
                  <a:lnTo>
                    <a:pt x="1864" y="24"/>
                  </a:lnTo>
                  <a:lnTo>
                    <a:pt x="1923" y="19"/>
                  </a:lnTo>
                  <a:lnTo>
                    <a:pt x="1981" y="15"/>
                  </a:lnTo>
                  <a:lnTo>
                    <a:pt x="2038" y="11"/>
                  </a:lnTo>
                  <a:lnTo>
                    <a:pt x="2095" y="9"/>
                  </a:lnTo>
                  <a:lnTo>
                    <a:pt x="2154" y="6"/>
                  </a:lnTo>
                  <a:lnTo>
                    <a:pt x="2214" y="4"/>
                  </a:lnTo>
                  <a:lnTo>
                    <a:pt x="2276" y="3"/>
                  </a:lnTo>
                  <a:lnTo>
                    <a:pt x="2401" y="0"/>
                  </a:lnTo>
                  <a:lnTo>
                    <a:pt x="2462" y="0"/>
                  </a:lnTo>
                  <a:lnTo>
                    <a:pt x="2523" y="0"/>
                  </a:lnTo>
                  <a:lnTo>
                    <a:pt x="2582" y="1"/>
                  </a:lnTo>
                  <a:lnTo>
                    <a:pt x="2639" y="4"/>
                  </a:lnTo>
                  <a:lnTo>
                    <a:pt x="2694" y="8"/>
                  </a:lnTo>
                  <a:lnTo>
                    <a:pt x="2746" y="11"/>
                  </a:lnTo>
                  <a:lnTo>
                    <a:pt x="2794" y="16"/>
                  </a:lnTo>
                  <a:lnTo>
                    <a:pt x="2839" y="24"/>
                  </a:lnTo>
                  <a:lnTo>
                    <a:pt x="2879" y="31"/>
                  </a:lnTo>
                  <a:lnTo>
                    <a:pt x="2897" y="36"/>
                  </a:lnTo>
                  <a:lnTo>
                    <a:pt x="2915" y="41"/>
                  </a:lnTo>
                  <a:lnTo>
                    <a:pt x="2945" y="51"/>
                  </a:lnTo>
                  <a:lnTo>
                    <a:pt x="2971" y="62"/>
                  </a:lnTo>
                  <a:lnTo>
                    <a:pt x="2994" y="75"/>
                  </a:lnTo>
                  <a:lnTo>
                    <a:pt x="3012" y="86"/>
                  </a:lnTo>
                  <a:lnTo>
                    <a:pt x="3027" y="100"/>
                  </a:lnTo>
                  <a:lnTo>
                    <a:pt x="3038" y="114"/>
                  </a:lnTo>
                  <a:lnTo>
                    <a:pt x="3048" y="130"/>
                  </a:lnTo>
                  <a:lnTo>
                    <a:pt x="3056" y="146"/>
                  </a:lnTo>
                  <a:lnTo>
                    <a:pt x="3062" y="164"/>
                  </a:lnTo>
                  <a:lnTo>
                    <a:pt x="3066" y="184"/>
                  </a:lnTo>
                  <a:lnTo>
                    <a:pt x="3070" y="205"/>
                  </a:lnTo>
                  <a:lnTo>
                    <a:pt x="3073" y="228"/>
                  </a:lnTo>
                  <a:lnTo>
                    <a:pt x="3077" y="253"/>
                  </a:lnTo>
                  <a:lnTo>
                    <a:pt x="3081" y="280"/>
                  </a:lnTo>
                  <a:lnTo>
                    <a:pt x="3085" y="310"/>
                  </a:lnTo>
                  <a:lnTo>
                    <a:pt x="3091" y="341"/>
                  </a:lnTo>
                  <a:lnTo>
                    <a:pt x="3097" y="376"/>
                  </a:lnTo>
                  <a:lnTo>
                    <a:pt x="3104" y="414"/>
                  </a:lnTo>
                  <a:lnTo>
                    <a:pt x="3109" y="458"/>
                  </a:lnTo>
                  <a:lnTo>
                    <a:pt x="3114" y="503"/>
                  </a:lnTo>
                  <a:lnTo>
                    <a:pt x="3119" y="552"/>
                  </a:lnTo>
                  <a:lnTo>
                    <a:pt x="3123" y="602"/>
                  </a:lnTo>
                  <a:lnTo>
                    <a:pt x="3126" y="654"/>
                  </a:lnTo>
                  <a:lnTo>
                    <a:pt x="3130" y="707"/>
                  </a:lnTo>
                  <a:lnTo>
                    <a:pt x="3134" y="811"/>
                  </a:lnTo>
                  <a:lnTo>
                    <a:pt x="3135" y="863"/>
                  </a:lnTo>
                  <a:lnTo>
                    <a:pt x="3135" y="912"/>
                  </a:lnTo>
                  <a:lnTo>
                    <a:pt x="3134" y="961"/>
                  </a:lnTo>
                  <a:lnTo>
                    <a:pt x="3131" y="1007"/>
                  </a:lnTo>
                  <a:lnTo>
                    <a:pt x="3129" y="1050"/>
                  </a:lnTo>
                  <a:lnTo>
                    <a:pt x="3125" y="1090"/>
                  </a:lnTo>
                  <a:lnTo>
                    <a:pt x="3119" y="1162"/>
                  </a:lnTo>
                  <a:lnTo>
                    <a:pt x="3114" y="1232"/>
                  </a:lnTo>
                  <a:lnTo>
                    <a:pt x="3107" y="1296"/>
                  </a:lnTo>
                  <a:lnTo>
                    <a:pt x="3104" y="1327"/>
                  </a:lnTo>
                  <a:lnTo>
                    <a:pt x="3097" y="1356"/>
                  </a:lnTo>
                  <a:lnTo>
                    <a:pt x="3090" y="1383"/>
                  </a:lnTo>
                  <a:lnTo>
                    <a:pt x="3080" y="1410"/>
                  </a:lnTo>
                  <a:lnTo>
                    <a:pt x="3066" y="1435"/>
                  </a:lnTo>
                  <a:lnTo>
                    <a:pt x="3051" y="1459"/>
                  </a:lnTo>
                  <a:lnTo>
                    <a:pt x="3032" y="1482"/>
                  </a:lnTo>
                  <a:lnTo>
                    <a:pt x="3009" y="1502"/>
                  </a:lnTo>
                  <a:lnTo>
                    <a:pt x="2981" y="1522"/>
                  </a:lnTo>
                  <a:lnTo>
                    <a:pt x="2950" y="1539"/>
                  </a:lnTo>
                  <a:lnTo>
                    <a:pt x="2932" y="1548"/>
                  </a:lnTo>
                  <a:lnTo>
                    <a:pt x="2913" y="1555"/>
                  </a:lnTo>
                  <a:lnTo>
                    <a:pt x="2893" y="1563"/>
                  </a:lnTo>
                  <a:lnTo>
                    <a:pt x="2871" y="1569"/>
                  </a:lnTo>
                  <a:lnTo>
                    <a:pt x="2824" y="1581"/>
                  </a:lnTo>
                  <a:lnTo>
                    <a:pt x="2772" y="1591"/>
                  </a:lnTo>
                  <a:lnTo>
                    <a:pt x="2718" y="1600"/>
                  </a:lnTo>
                  <a:lnTo>
                    <a:pt x="2660" y="1609"/>
                  </a:lnTo>
                  <a:lnTo>
                    <a:pt x="2600" y="1615"/>
                  </a:lnTo>
                  <a:lnTo>
                    <a:pt x="2538" y="1620"/>
                  </a:lnTo>
                  <a:lnTo>
                    <a:pt x="2474" y="1624"/>
                  </a:lnTo>
                  <a:lnTo>
                    <a:pt x="2410" y="1626"/>
                  </a:lnTo>
                  <a:lnTo>
                    <a:pt x="2281" y="1630"/>
                  </a:lnTo>
                  <a:lnTo>
                    <a:pt x="2218" y="1630"/>
                  </a:lnTo>
                  <a:lnTo>
                    <a:pt x="2155" y="1630"/>
                  </a:lnTo>
                  <a:lnTo>
                    <a:pt x="2096" y="1630"/>
                  </a:lnTo>
                  <a:lnTo>
                    <a:pt x="2038" y="1629"/>
                  </a:lnTo>
                  <a:lnTo>
                    <a:pt x="1981" y="1628"/>
                  </a:lnTo>
                  <a:lnTo>
                    <a:pt x="1923" y="1625"/>
                  </a:lnTo>
                  <a:lnTo>
                    <a:pt x="1805" y="1619"/>
                  </a:lnTo>
                  <a:lnTo>
                    <a:pt x="1684" y="1610"/>
                  </a:lnTo>
                  <a:lnTo>
                    <a:pt x="1566" y="1598"/>
                  </a:lnTo>
                  <a:lnTo>
                    <a:pt x="1508" y="1589"/>
                  </a:lnTo>
                  <a:lnTo>
                    <a:pt x="1451" y="1580"/>
                  </a:lnTo>
                  <a:lnTo>
                    <a:pt x="1395" y="1571"/>
                  </a:lnTo>
                  <a:lnTo>
                    <a:pt x="1343" y="1560"/>
                  </a:lnTo>
                  <a:lnTo>
                    <a:pt x="1293" y="1549"/>
                  </a:lnTo>
                  <a:lnTo>
                    <a:pt x="1246" y="1537"/>
                  </a:lnTo>
                  <a:lnTo>
                    <a:pt x="1201" y="1524"/>
                  </a:lnTo>
                  <a:lnTo>
                    <a:pt x="1161" y="1509"/>
                  </a:lnTo>
                  <a:lnTo>
                    <a:pt x="1125" y="1493"/>
                  </a:lnTo>
                  <a:lnTo>
                    <a:pt x="1092" y="1474"/>
                  </a:lnTo>
                  <a:lnTo>
                    <a:pt x="1063" y="1454"/>
                  </a:lnTo>
                  <a:lnTo>
                    <a:pt x="1036" y="1432"/>
                  </a:lnTo>
                  <a:lnTo>
                    <a:pt x="1014" y="1408"/>
                  </a:lnTo>
                  <a:lnTo>
                    <a:pt x="991" y="1383"/>
                  </a:lnTo>
                  <a:lnTo>
                    <a:pt x="972" y="1357"/>
                  </a:lnTo>
                  <a:lnTo>
                    <a:pt x="953" y="1332"/>
                  </a:lnTo>
                  <a:lnTo>
                    <a:pt x="919" y="1279"/>
                  </a:lnTo>
                  <a:lnTo>
                    <a:pt x="903" y="1254"/>
                  </a:lnTo>
                  <a:lnTo>
                    <a:pt x="887" y="1231"/>
                  </a:lnTo>
                  <a:lnTo>
                    <a:pt x="869" y="1207"/>
                  </a:lnTo>
                  <a:lnTo>
                    <a:pt x="851" y="1186"/>
                  </a:lnTo>
                  <a:lnTo>
                    <a:pt x="832" y="1167"/>
                  </a:lnTo>
                  <a:lnTo>
                    <a:pt x="811" y="1150"/>
                  </a:lnTo>
                  <a:lnTo>
                    <a:pt x="790" y="1135"/>
                  </a:lnTo>
                  <a:lnTo>
                    <a:pt x="768" y="1121"/>
                  </a:lnTo>
                  <a:lnTo>
                    <a:pt x="747" y="1108"/>
                  </a:lnTo>
                  <a:lnTo>
                    <a:pt x="725" y="1097"/>
                  </a:lnTo>
                  <a:lnTo>
                    <a:pt x="682" y="1077"/>
                  </a:lnTo>
                  <a:lnTo>
                    <a:pt x="640" y="1060"/>
                  </a:lnTo>
                  <a:lnTo>
                    <a:pt x="597" y="1045"/>
                  </a:lnTo>
                  <a:lnTo>
                    <a:pt x="553" y="1030"/>
                  </a:lnTo>
                  <a:lnTo>
                    <a:pt x="507" y="1016"/>
                  </a:lnTo>
                  <a:lnTo>
                    <a:pt x="461" y="1000"/>
                  </a:lnTo>
                  <a:lnTo>
                    <a:pt x="436" y="992"/>
                  </a:lnTo>
                  <a:lnTo>
                    <a:pt x="409" y="985"/>
                  </a:lnTo>
                  <a:lnTo>
                    <a:pt x="380" y="979"/>
                  </a:lnTo>
                  <a:lnTo>
                    <a:pt x="351" y="972"/>
                  </a:lnTo>
                  <a:lnTo>
                    <a:pt x="289" y="961"/>
                  </a:lnTo>
                  <a:lnTo>
                    <a:pt x="228" y="950"/>
                  </a:lnTo>
                  <a:lnTo>
                    <a:pt x="199" y="944"/>
                  </a:lnTo>
                  <a:lnTo>
                    <a:pt x="170" y="937"/>
                  </a:lnTo>
                  <a:lnTo>
                    <a:pt x="142" y="930"/>
                  </a:lnTo>
                  <a:lnTo>
                    <a:pt x="117" y="922"/>
                  </a:lnTo>
                  <a:lnTo>
                    <a:pt x="94" y="914"/>
                  </a:lnTo>
                  <a:lnTo>
                    <a:pt x="73" y="904"/>
                  </a:lnTo>
                  <a:lnTo>
                    <a:pt x="55" y="892"/>
                  </a:lnTo>
                  <a:lnTo>
                    <a:pt x="40" y="880"/>
                  </a:lnTo>
                  <a:lnTo>
                    <a:pt x="27" y="866"/>
                  </a:lnTo>
                  <a:lnTo>
                    <a:pt x="19" y="850"/>
                  </a:lnTo>
                  <a:lnTo>
                    <a:pt x="11" y="834"/>
                  </a:lnTo>
                  <a:lnTo>
                    <a:pt x="5" y="815"/>
                  </a:lnTo>
                  <a:lnTo>
                    <a:pt x="2" y="795"/>
                  </a:lnTo>
                  <a:lnTo>
                    <a:pt x="0" y="775"/>
                  </a:lnTo>
                  <a:lnTo>
                    <a:pt x="0" y="755"/>
                  </a:lnTo>
                  <a:lnTo>
                    <a:pt x="1" y="734"/>
                  </a:lnTo>
                  <a:lnTo>
                    <a:pt x="6" y="692"/>
                  </a:lnTo>
                  <a:lnTo>
                    <a:pt x="15" y="652"/>
                  </a:lnTo>
                  <a:lnTo>
                    <a:pt x="27" y="613"/>
                  </a:lnTo>
                  <a:lnTo>
                    <a:pt x="34" y="597"/>
                  </a:lnTo>
                  <a:lnTo>
                    <a:pt x="40" y="58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1587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/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2697750" y="853214"/>
              <a:ext cx="0" cy="188753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816"/>
            <p:cNvSpPr txBox="1">
              <a:spLocks noChangeArrowheads="1"/>
            </p:cNvSpPr>
            <p:nvPr/>
          </p:nvSpPr>
          <p:spPr bwMode="auto">
            <a:xfrm>
              <a:off x="2535580" y="561759"/>
              <a:ext cx="328612" cy="350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700" dirty="0"/>
                <a:t>A</a:t>
              </a:r>
            </a:p>
          </p:txBody>
        </p:sp>
        <p:sp>
          <p:nvSpPr>
            <p:cNvPr id="29" name="TextBox 819"/>
            <p:cNvSpPr txBox="1">
              <a:spLocks noChangeArrowheads="1"/>
            </p:cNvSpPr>
            <p:nvPr/>
          </p:nvSpPr>
          <p:spPr bwMode="auto">
            <a:xfrm>
              <a:off x="2540167" y="2721700"/>
              <a:ext cx="328613" cy="350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700" dirty="0"/>
                <a:t>A</a:t>
              </a:r>
            </a:p>
          </p:txBody>
        </p:sp>
        <p:sp>
          <p:nvSpPr>
            <p:cNvPr id="30" name="Rectangle 425"/>
            <p:cNvSpPr>
              <a:spLocks noChangeArrowheads="1"/>
            </p:cNvSpPr>
            <p:nvPr/>
          </p:nvSpPr>
          <p:spPr bwMode="auto">
            <a:xfrm>
              <a:off x="3374025" y="1575526"/>
              <a:ext cx="309562" cy="287338"/>
            </a:xfrm>
            <a:prstGeom prst="rect">
              <a:avLst/>
            </a:prstGeom>
            <a:solidFill>
              <a:srgbClr val="B2B2B2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68580" tIns="34290" rIns="68580" bIns="34290"/>
            <a:lstStyle/>
            <a:p>
              <a:endParaRPr lang="en-US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1519825" y="1351689"/>
              <a:ext cx="409575" cy="777875"/>
            </a:xfrm>
            <a:custGeom>
              <a:avLst/>
              <a:gdLst>
                <a:gd name="connsiteX0" fmla="*/ 76338 w 509206"/>
                <a:gd name="connsiteY0" fmla="*/ 26034 h 1077785"/>
                <a:gd name="connsiteX1" fmla="*/ 16807 w 509206"/>
                <a:gd name="connsiteY1" fmla="*/ 35559 h 1077785"/>
                <a:gd name="connsiteX2" fmla="*/ 314463 w 509206"/>
                <a:gd name="connsiteY2" fmla="*/ 361791 h 1077785"/>
                <a:gd name="connsiteX3" fmla="*/ 262076 w 509206"/>
                <a:gd name="connsiteY3" fmla="*/ 714216 h 1077785"/>
                <a:gd name="connsiteX4" fmla="*/ 152538 w 509206"/>
                <a:gd name="connsiteY4" fmla="*/ 980916 h 1077785"/>
                <a:gd name="connsiteX5" fmla="*/ 159682 w 509206"/>
                <a:gd name="connsiteY5" fmla="*/ 1028541 h 1077785"/>
                <a:gd name="connsiteX6" fmla="*/ 283507 w 509206"/>
                <a:gd name="connsiteY6" fmla="*/ 1047591 h 1077785"/>
                <a:gd name="connsiteX7" fmla="*/ 504963 w 509206"/>
                <a:gd name="connsiteY7" fmla="*/ 590391 h 1077785"/>
                <a:gd name="connsiteX8" fmla="*/ 402569 w 509206"/>
                <a:gd name="connsiteY8" fmla="*/ 190341 h 1077785"/>
                <a:gd name="connsiteX9" fmla="*/ 76338 w 509206"/>
                <a:gd name="connsiteY9" fmla="*/ 26034 h 1077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9206" h="1077785">
                  <a:moveTo>
                    <a:pt x="76338" y="26034"/>
                  </a:moveTo>
                  <a:cubicBezTo>
                    <a:pt x="12044" y="237"/>
                    <a:pt x="-22880" y="-20400"/>
                    <a:pt x="16807" y="35559"/>
                  </a:cubicBezTo>
                  <a:cubicBezTo>
                    <a:pt x="56494" y="91518"/>
                    <a:pt x="273585" y="248682"/>
                    <a:pt x="314463" y="361791"/>
                  </a:cubicBezTo>
                  <a:cubicBezTo>
                    <a:pt x="355341" y="474900"/>
                    <a:pt x="289063" y="611029"/>
                    <a:pt x="262076" y="714216"/>
                  </a:cubicBezTo>
                  <a:cubicBezTo>
                    <a:pt x="235089" y="817403"/>
                    <a:pt x="169604" y="928529"/>
                    <a:pt x="152538" y="980916"/>
                  </a:cubicBezTo>
                  <a:cubicBezTo>
                    <a:pt x="135472" y="1033303"/>
                    <a:pt x="137854" y="1017428"/>
                    <a:pt x="159682" y="1028541"/>
                  </a:cubicBezTo>
                  <a:cubicBezTo>
                    <a:pt x="181510" y="1039654"/>
                    <a:pt x="225960" y="1120616"/>
                    <a:pt x="283507" y="1047591"/>
                  </a:cubicBezTo>
                  <a:cubicBezTo>
                    <a:pt x="341054" y="974566"/>
                    <a:pt x="485119" y="733266"/>
                    <a:pt x="504963" y="590391"/>
                  </a:cubicBezTo>
                  <a:cubicBezTo>
                    <a:pt x="524807" y="447516"/>
                    <a:pt x="472419" y="284004"/>
                    <a:pt x="402569" y="190341"/>
                  </a:cubicBezTo>
                  <a:cubicBezTo>
                    <a:pt x="332719" y="96679"/>
                    <a:pt x="140632" y="51831"/>
                    <a:pt x="76338" y="26034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" name="Freeform 31"/>
            <p:cNvSpPr/>
            <p:nvPr/>
          </p:nvSpPr>
          <p:spPr>
            <a:xfrm>
              <a:off x="405400" y="1205639"/>
              <a:ext cx="1212850" cy="955675"/>
            </a:xfrm>
            <a:custGeom>
              <a:avLst/>
              <a:gdLst>
                <a:gd name="connsiteX0" fmla="*/ 1475867 w 1618160"/>
                <a:gd name="connsiteY0" fmla="*/ 225623 h 1378584"/>
                <a:gd name="connsiteX1" fmla="*/ 1221867 w 1618160"/>
                <a:gd name="connsiteY1" fmla="*/ 6548 h 1378584"/>
                <a:gd name="connsiteX2" fmla="*/ 1002792 w 1618160"/>
                <a:gd name="connsiteY2" fmla="*/ 60523 h 1378584"/>
                <a:gd name="connsiteX3" fmla="*/ 736092 w 1618160"/>
                <a:gd name="connsiteY3" fmla="*/ 92273 h 1378584"/>
                <a:gd name="connsiteX4" fmla="*/ 463042 w 1618160"/>
                <a:gd name="connsiteY4" fmla="*/ 120848 h 1378584"/>
                <a:gd name="connsiteX5" fmla="*/ 221742 w 1618160"/>
                <a:gd name="connsiteY5" fmla="*/ 251023 h 1378584"/>
                <a:gd name="connsiteX6" fmla="*/ 66167 w 1618160"/>
                <a:gd name="connsiteY6" fmla="*/ 447873 h 1378584"/>
                <a:gd name="connsiteX7" fmla="*/ 9017 w 1618160"/>
                <a:gd name="connsiteY7" fmla="*/ 635198 h 1378584"/>
                <a:gd name="connsiteX8" fmla="*/ 9017 w 1618160"/>
                <a:gd name="connsiteY8" fmla="*/ 857448 h 1378584"/>
                <a:gd name="connsiteX9" fmla="*/ 94742 w 1618160"/>
                <a:gd name="connsiteY9" fmla="*/ 1000323 h 1378584"/>
                <a:gd name="connsiteX10" fmla="*/ 345567 w 1618160"/>
                <a:gd name="connsiteY10" fmla="*/ 1073348 h 1378584"/>
                <a:gd name="connsiteX11" fmla="*/ 751967 w 1618160"/>
                <a:gd name="connsiteY11" fmla="*/ 1162248 h 1378584"/>
                <a:gd name="connsiteX12" fmla="*/ 1040892 w 1618160"/>
                <a:gd name="connsiteY12" fmla="*/ 1260673 h 1378584"/>
                <a:gd name="connsiteX13" fmla="*/ 1310767 w 1618160"/>
                <a:gd name="connsiteY13" fmla="*/ 1378148 h 1378584"/>
                <a:gd name="connsiteX14" fmla="*/ 1612392 w 1618160"/>
                <a:gd name="connsiteY14" fmla="*/ 1216223 h 1378584"/>
                <a:gd name="connsiteX15" fmla="*/ 1475867 w 1618160"/>
                <a:gd name="connsiteY15" fmla="*/ 225623 h 137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18160" h="1378584">
                  <a:moveTo>
                    <a:pt x="1475867" y="225623"/>
                  </a:moveTo>
                  <a:cubicBezTo>
                    <a:pt x="1410780" y="24011"/>
                    <a:pt x="1300713" y="34065"/>
                    <a:pt x="1221867" y="6548"/>
                  </a:cubicBezTo>
                  <a:cubicBezTo>
                    <a:pt x="1143021" y="-20969"/>
                    <a:pt x="1083754" y="46235"/>
                    <a:pt x="1002792" y="60523"/>
                  </a:cubicBezTo>
                  <a:cubicBezTo>
                    <a:pt x="921829" y="74810"/>
                    <a:pt x="736092" y="92273"/>
                    <a:pt x="736092" y="92273"/>
                  </a:cubicBezTo>
                  <a:cubicBezTo>
                    <a:pt x="646134" y="102327"/>
                    <a:pt x="548767" y="94390"/>
                    <a:pt x="463042" y="120848"/>
                  </a:cubicBezTo>
                  <a:cubicBezTo>
                    <a:pt x="377317" y="147306"/>
                    <a:pt x="287888" y="196519"/>
                    <a:pt x="221742" y="251023"/>
                  </a:cubicBezTo>
                  <a:cubicBezTo>
                    <a:pt x="155596" y="305527"/>
                    <a:pt x="101621" y="383844"/>
                    <a:pt x="66167" y="447873"/>
                  </a:cubicBezTo>
                  <a:cubicBezTo>
                    <a:pt x="30713" y="511902"/>
                    <a:pt x="18542" y="566936"/>
                    <a:pt x="9017" y="635198"/>
                  </a:cubicBezTo>
                  <a:cubicBezTo>
                    <a:pt x="-508" y="703460"/>
                    <a:pt x="-5270" y="796594"/>
                    <a:pt x="9017" y="857448"/>
                  </a:cubicBezTo>
                  <a:cubicBezTo>
                    <a:pt x="23304" y="918302"/>
                    <a:pt x="38650" y="964340"/>
                    <a:pt x="94742" y="1000323"/>
                  </a:cubicBezTo>
                  <a:cubicBezTo>
                    <a:pt x="150834" y="1036306"/>
                    <a:pt x="236030" y="1046361"/>
                    <a:pt x="345567" y="1073348"/>
                  </a:cubicBezTo>
                  <a:cubicBezTo>
                    <a:pt x="455104" y="1100335"/>
                    <a:pt x="636080" y="1131027"/>
                    <a:pt x="751967" y="1162248"/>
                  </a:cubicBezTo>
                  <a:cubicBezTo>
                    <a:pt x="867854" y="1193469"/>
                    <a:pt x="947759" y="1224690"/>
                    <a:pt x="1040892" y="1260673"/>
                  </a:cubicBezTo>
                  <a:cubicBezTo>
                    <a:pt x="1134025" y="1296656"/>
                    <a:pt x="1215517" y="1385556"/>
                    <a:pt x="1310767" y="1378148"/>
                  </a:cubicBezTo>
                  <a:cubicBezTo>
                    <a:pt x="1406017" y="1370740"/>
                    <a:pt x="1581171" y="1405135"/>
                    <a:pt x="1612392" y="1216223"/>
                  </a:cubicBezTo>
                  <a:cubicBezTo>
                    <a:pt x="1643613" y="1027311"/>
                    <a:pt x="1540954" y="427235"/>
                    <a:pt x="1475867" y="225623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" name="Freeform 32"/>
            <p:cNvSpPr/>
            <p:nvPr/>
          </p:nvSpPr>
          <p:spPr>
            <a:xfrm>
              <a:off x="1505537" y="1346926"/>
              <a:ext cx="136525" cy="739775"/>
            </a:xfrm>
            <a:custGeom>
              <a:avLst/>
              <a:gdLst>
                <a:gd name="connsiteX0" fmla="*/ 5567 w 168471"/>
                <a:gd name="connsiteY0" fmla="*/ 96 h 987100"/>
                <a:gd name="connsiteX1" fmla="*/ 7948 w 168471"/>
                <a:gd name="connsiteY1" fmla="*/ 133446 h 987100"/>
                <a:gd name="connsiteX2" fmla="*/ 53192 w 168471"/>
                <a:gd name="connsiteY2" fmla="*/ 300134 h 987100"/>
                <a:gd name="connsiteX3" fmla="*/ 88911 w 168471"/>
                <a:gd name="connsiteY3" fmla="*/ 519209 h 987100"/>
                <a:gd name="connsiteX4" fmla="*/ 115104 w 168471"/>
                <a:gd name="connsiteY4" fmla="*/ 745428 h 987100"/>
                <a:gd name="connsiteX5" fmla="*/ 119867 w 168471"/>
                <a:gd name="connsiteY5" fmla="*/ 845440 h 987100"/>
                <a:gd name="connsiteX6" fmla="*/ 115104 w 168471"/>
                <a:gd name="connsiteY6" fmla="*/ 928784 h 987100"/>
                <a:gd name="connsiteX7" fmla="*/ 117486 w 168471"/>
                <a:gd name="connsiteY7" fmla="*/ 985934 h 987100"/>
                <a:gd name="connsiteX8" fmla="*/ 167492 w 168471"/>
                <a:gd name="connsiteY8" fmla="*/ 928784 h 987100"/>
                <a:gd name="connsiteX9" fmla="*/ 146061 w 168471"/>
                <a:gd name="connsiteY9" fmla="*/ 557309 h 987100"/>
                <a:gd name="connsiteX10" fmla="*/ 91292 w 168471"/>
                <a:gd name="connsiteY10" fmla="*/ 264415 h 987100"/>
                <a:gd name="connsiteX11" fmla="*/ 65098 w 168471"/>
                <a:gd name="connsiteY11" fmla="*/ 114396 h 987100"/>
                <a:gd name="connsiteX12" fmla="*/ 5567 w 168471"/>
                <a:gd name="connsiteY12" fmla="*/ 96 h 98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8471" h="987100">
                  <a:moveTo>
                    <a:pt x="5567" y="96"/>
                  </a:moveTo>
                  <a:cubicBezTo>
                    <a:pt x="-3958" y="3271"/>
                    <a:pt x="11" y="83440"/>
                    <a:pt x="7948" y="133446"/>
                  </a:cubicBezTo>
                  <a:cubicBezTo>
                    <a:pt x="15885" y="183452"/>
                    <a:pt x="39698" y="235840"/>
                    <a:pt x="53192" y="300134"/>
                  </a:cubicBezTo>
                  <a:cubicBezTo>
                    <a:pt x="66686" y="364428"/>
                    <a:pt x="78592" y="444993"/>
                    <a:pt x="88911" y="519209"/>
                  </a:cubicBezTo>
                  <a:cubicBezTo>
                    <a:pt x="99230" y="593425"/>
                    <a:pt x="109945" y="691056"/>
                    <a:pt x="115104" y="745428"/>
                  </a:cubicBezTo>
                  <a:cubicBezTo>
                    <a:pt x="120263" y="799800"/>
                    <a:pt x="119867" y="814881"/>
                    <a:pt x="119867" y="845440"/>
                  </a:cubicBezTo>
                  <a:cubicBezTo>
                    <a:pt x="119867" y="875999"/>
                    <a:pt x="115501" y="905368"/>
                    <a:pt x="115104" y="928784"/>
                  </a:cubicBezTo>
                  <a:cubicBezTo>
                    <a:pt x="114707" y="952200"/>
                    <a:pt x="108755" y="985934"/>
                    <a:pt x="117486" y="985934"/>
                  </a:cubicBezTo>
                  <a:cubicBezTo>
                    <a:pt x="126217" y="985934"/>
                    <a:pt x="162730" y="1000222"/>
                    <a:pt x="167492" y="928784"/>
                  </a:cubicBezTo>
                  <a:cubicBezTo>
                    <a:pt x="172255" y="857347"/>
                    <a:pt x="158761" y="668037"/>
                    <a:pt x="146061" y="557309"/>
                  </a:cubicBezTo>
                  <a:cubicBezTo>
                    <a:pt x="133361" y="446581"/>
                    <a:pt x="104786" y="338234"/>
                    <a:pt x="91292" y="264415"/>
                  </a:cubicBezTo>
                  <a:cubicBezTo>
                    <a:pt x="77798" y="190596"/>
                    <a:pt x="78195" y="156068"/>
                    <a:pt x="65098" y="114396"/>
                  </a:cubicBezTo>
                  <a:cubicBezTo>
                    <a:pt x="52001" y="72724"/>
                    <a:pt x="15092" y="-3079"/>
                    <a:pt x="5567" y="96"/>
                  </a:cubicBezTo>
                  <a:close/>
                </a:path>
              </a:pathLst>
            </a:custGeom>
            <a:solidFill>
              <a:srgbClr val="6633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92737" y="1597751"/>
              <a:ext cx="928688" cy="3365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sz="1600"/>
                <a:t>Forebay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615075" y="1658076"/>
              <a:ext cx="1085850" cy="33655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sz="1600"/>
                <a:t>Main Pool</a:t>
              </a:r>
            </a:p>
          </p:txBody>
        </p:sp>
        <p:sp>
          <p:nvSpPr>
            <p:cNvPr id="36" name="TextBox 48"/>
            <p:cNvSpPr txBox="1">
              <a:spLocks noChangeArrowheads="1"/>
            </p:cNvSpPr>
            <p:nvPr/>
          </p:nvSpPr>
          <p:spPr bwMode="auto">
            <a:xfrm>
              <a:off x="3139075" y="1886676"/>
              <a:ext cx="72707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/>
                <a:t>Outlet</a:t>
              </a:r>
            </a:p>
          </p:txBody>
        </p:sp>
      </p:grpSp>
      <p:pic>
        <p:nvPicPr>
          <p:cNvPr id="38" name="Picture 2" descr="C:\Users\amlucas1\Downloads\WetDetentionPondDesign_TypicalSection (1).jpg"/>
          <p:cNvPicPr>
            <a:picLocks noChangeAspect="1" noChangeArrowheads="1"/>
          </p:cNvPicPr>
          <p:nvPr/>
        </p:nvPicPr>
        <p:blipFill>
          <a:blip r:embed="rId2"/>
          <a:srcRect l="6419" t="5574" r="3278" b="52612"/>
          <a:stretch>
            <a:fillRect/>
          </a:stretch>
        </p:blipFill>
        <p:spPr bwMode="auto">
          <a:xfrm>
            <a:off x="709496" y="4059690"/>
            <a:ext cx="6224407" cy="1747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/>
          <p:cNvSpPr txBox="1"/>
          <p:nvPr/>
        </p:nvSpPr>
        <p:spPr>
          <a:xfrm>
            <a:off x="7522082" y="4156934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DV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785806" y="5909154"/>
            <a:ext cx="3572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Hydraulic Retention Time Method</a:t>
            </a:r>
          </a:p>
        </p:txBody>
      </p:sp>
      <p:pic>
        <p:nvPicPr>
          <p:cNvPr id="41" name="Picture 40" descr="http://webpages.uidaho.edu/larc380/new380/assets/images/StormwaterFiles/images/WetPond.jpg"/>
          <p:cNvPicPr>
            <a:picLocks noChangeAspect="1" noChangeArrowheads="1"/>
          </p:cNvPicPr>
          <p:nvPr/>
        </p:nvPicPr>
        <p:blipFill rotWithShape="1">
          <a:blip r:embed="rId3"/>
          <a:srcRect l="10673" t="22526" r="27742" b="21193"/>
          <a:stretch/>
        </p:blipFill>
        <p:spPr bwMode="auto">
          <a:xfrm>
            <a:off x="4825592" y="724277"/>
            <a:ext cx="3898685" cy="237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5629908" y="4353396"/>
            <a:ext cx="1892174" cy="9053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2" idx="1"/>
          </p:cNvCxnSpPr>
          <p:nvPr/>
        </p:nvCxnSpPr>
        <p:spPr>
          <a:xfrm flipH="1" flipV="1">
            <a:off x="5335821" y="5065287"/>
            <a:ext cx="2099755" cy="9052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739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39" grpId="0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82958" y="61805"/>
            <a:ext cx="5639307" cy="557215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0066"/>
                </a:solidFill>
                <a:latin typeface="+mn-lt"/>
                <a:cs typeface="Tahoma" pitchFamily="34" charset="0"/>
              </a:rPr>
              <a:t>.1053 MDC for Wet Ponds</a:t>
            </a:r>
            <a:endParaRPr lang="en-US" b="1" dirty="0">
              <a:latin typeface="+mn-lt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3519262"/>
            <a:ext cx="9144000" cy="9793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609099" y="748251"/>
            <a:ext cx="12537" cy="5767641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82958" y="2985806"/>
            <a:ext cx="329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Forebay 15-20% of main pool.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917136" y="2878207"/>
            <a:ext cx="3757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Fountains shall not </a:t>
            </a:r>
            <a:r>
              <a:rPr lang="en-US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resuspend</a:t>
            </a:r>
            <a:r>
              <a:rPr lang="en-US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sediment or erode side slopes.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55192" y="6331226"/>
            <a:ext cx="2883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Updated vegetation specs.</a:t>
            </a:r>
          </a:p>
        </p:txBody>
      </p:sp>
      <p:pic>
        <p:nvPicPr>
          <p:cNvPr id="37" name="Picture 2" descr="http://www.hazenandsawyer.com/uploads/images/resizer_cache/d1964ba73138c1ebbc9463e551e337cf0fb592b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9496" y="584478"/>
            <a:ext cx="3141979" cy="2355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5" descr="retention-pond"/>
          <p:cNvPicPr>
            <a:picLocks noChangeAspect="1" noChangeArrowheads="1"/>
          </p:cNvPicPr>
          <p:nvPr/>
        </p:nvPicPr>
        <p:blipFill rotWithShape="1">
          <a:blip r:embed="rId3"/>
          <a:srcRect l="14836" t="3031" r="1941" b="18089"/>
          <a:stretch/>
        </p:blipFill>
        <p:spPr bwMode="auto">
          <a:xfrm>
            <a:off x="5150079" y="584478"/>
            <a:ext cx="3291710" cy="2339996"/>
          </a:xfrm>
          <a:prstGeom prst="rect">
            <a:avLst/>
          </a:prstGeom>
          <a:noFill/>
        </p:spPr>
      </p:pic>
      <p:pic>
        <p:nvPicPr>
          <p:cNvPr id="44" name="Content Placeholder 3"/>
          <p:cNvPicPr>
            <a:picLocks noChangeAspect="1"/>
          </p:cNvPicPr>
          <p:nvPr/>
        </p:nvPicPr>
        <p:blipFill rotWithShape="1">
          <a:blip r:embed="rId4"/>
          <a:srcRect r="27861" b="28872"/>
          <a:stretch/>
        </p:blipFill>
        <p:spPr bwMode="auto">
          <a:xfrm>
            <a:off x="709496" y="3799814"/>
            <a:ext cx="3354521" cy="248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3"/>
          <p:cNvPicPr>
            <a:picLocks noChangeAspect="1"/>
          </p:cNvPicPr>
          <p:nvPr/>
        </p:nvPicPr>
        <p:blipFill rotWithShape="1">
          <a:blip r:embed="rId5"/>
          <a:srcRect l="5401" t="43344" r="67466" b="20693"/>
          <a:stretch/>
        </p:blipFill>
        <p:spPr bwMode="auto">
          <a:xfrm>
            <a:off x="5250917" y="3543301"/>
            <a:ext cx="3100604" cy="256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TextBox 45"/>
          <p:cNvSpPr txBox="1"/>
          <p:nvPr/>
        </p:nvSpPr>
        <p:spPr>
          <a:xfrm>
            <a:off x="5488850" y="6233160"/>
            <a:ext cx="2614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trash rack is required.</a:t>
            </a:r>
          </a:p>
        </p:txBody>
      </p:sp>
    </p:spTree>
    <p:extLst>
      <p:ext uri="{BB962C8B-B14F-4D97-AF65-F5344CB8AC3E}">
        <p14:creationId xmlns:p14="http://schemas.microsoft.com/office/powerpoint/2010/main" val="268307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  <p:bldP spid="40" grpId="0"/>
      <p:bldP spid="4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8602" y="117580"/>
            <a:ext cx="6996452" cy="557215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0066"/>
                </a:solidFill>
                <a:latin typeface="+mn-lt"/>
                <a:cs typeface="Tahoma" pitchFamily="34" charset="0"/>
              </a:rPr>
              <a:t>.1052 MDC for Infiltration Systems</a:t>
            </a:r>
            <a:endParaRPr lang="en-US" b="1" dirty="0">
              <a:latin typeface="+mn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4609099" y="748251"/>
            <a:ext cx="12537" cy="5767641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01342" y="4227432"/>
            <a:ext cx="3265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Shall dewater within 72 hours based on a soil investigation.</a:t>
            </a:r>
          </a:p>
        </p:txBody>
      </p:sp>
      <p:pic>
        <p:nvPicPr>
          <p:cNvPr id="14" name="Picture 6" descr="http://www.nrcs.usda.gov/Internet/FSE_MEDIA/stelprdb1082371.jpg"/>
          <p:cNvPicPr>
            <a:picLocks noChangeAspect="1" noChangeArrowheads="1"/>
          </p:cNvPicPr>
          <p:nvPr/>
        </p:nvPicPr>
        <p:blipFill>
          <a:blip r:embed="rId2" cstate="print"/>
          <a:srcRect b="4444"/>
          <a:stretch>
            <a:fillRect/>
          </a:stretch>
        </p:blipFill>
        <p:spPr bwMode="auto">
          <a:xfrm>
            <a:off x="312454" y="1171102"/>
            <a:ext cx="4076415" cy="2921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http://www.conteches.com/portals/0/Images/applications/product-application-summary/79_Stormwater_Treatment_Systems_Industrial_Sites.JPG"/>
          <p:cNvPicPr>
            <a:picLocks noChangeAspect="1" noChangeArrowheads="1"/>
          </p:cNvPicPr>
          <p:nvPr/>
        </p:nvPicPr>
        <p:blipFill>
          <a:blip r:embed="rId3" cstate="print"/>
          <a:srcRect t="11746" b="-383"/>
          <a:stretch>
            <a:fillRect/>
          </a:stretch>
        </p:blipFill>
        <p:spPr bwMode="auto">
          <a:xfrm>
            <a:off x="4841866" y="1435554"/>
            <a:ext cx="4087660" cy="2656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AutoShape 7"/>
          <p:cNvSpPr>
            <a:spLocks noChangeArrowheads="1"/>
          </p:cNvSpPr>
          <p:nvPr/>
        </p:nvSpPr>
        <p:spPr bwMode="auto">
          <a:xfrm>
            <a:off x="5841569" y="1870953"/>
            <a:ext cx="1915332" cy="1786180"/>
          </a:xfrm>
          <a:custGeom>
            <a:avLst/>
            <a:gdLst>
              <a:gd name="T0" fmla="*/ 1790700 w 21600"/>
              <a:gd name="T1" fmla="*/ 0 h 21600"/>
              <a:gd name="T2" fmla="*/ 524443 w 21600"/>
              <a:gd name="T3" fmla="*/ 546760 h 21600"/>
              <a:gd name="T4" fmla="*/ 0 w 21600"/>
              <a:gd name="T5" fmla="*/ 1866900 h 21600"/>
              <a:gd name="T6" fmla="*/ 524443 w 21600"/>
              <a:gd name="T7" fmla="*/ 3187041 h 21600"/>
              <a:gd name="T8" fmla="*/ 1790700 w 21600"/>
              <a:gd name="T9" fmla="*/ 3733800 h 21600"/>
              <a:gd name="T10" fmla="*/ 3056957 w 21600"/>
              <a:gd name="T11" fmla="*/ 3187041 h 21600"/>
              <a:gd name="T12" fmla="*/ 3581400 w 21600"/>
              <a:gd name="T13" fmla="*/ 1866900 h 21600"/>
              <a:gd name="T14" fmla="*/ 3056957 w 21600"/>
              <a:gd name="T15" fmla="*/ 54676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768065" y="4227432"/>
            <a:ext cx="4062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longer require a flow splitting device.</a:t>
            </a:r>
          </a:p>
        </p:txBody>
      </p:sp>
    </p:spTree>
    <p:extLst>
      <p:ext uri="{BB962C8B-B14F-4D97-AF65-F5344CB8AC3E}">
        <p14:creationId xmlns:p14="http://schemas.microsoft.com/office/powerpoint/2010/main" val="72328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5881" y="61805"/>
            <a:ext cx="7453529" cy="557215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0066"/>
                </a:solidFill>
                <a:latin typeface="+mn-lt"/>
                <a:cs typeface="Tahoma" pitchFamily="34" charset="0"/>
              </a:rPr>
              <a:t>.1055 MDC for Stormwater Wetlands</a:t>
            </a:r>
            <a:endParaRPr lang="en-US" b="1" dirty="0">
              <a:latin typeface="+mn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4534476" y="699185"/>
            <a:ext cx="12537" cy="5767641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503238" y="4258967"/>
            <a:ext cx="3265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Ponding depth increased from 12 to 15 inches.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67187" y="4628299"/>
            <a:ext cx="4062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first 12” of soil shall be adjusted for plant growth.</a:t>
            </a:r>
          </a:p>
        </p:txBody>
      </p:sp>
      <p:pic>
        <p:nvPicPr>
          <p:cNvPr id="10" name="Picture 6" descr="WetDet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881" y="1209848"/>
            <a:ext cx="4103726" cy="2904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1" descr="lg_aged_pine_fin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79503" y="3016256"/>
            <a:ext cx="1964497" cy="1527645"/>
          </a:xfrm>
          <a:prstGeom prst="rect">
            <a:avLst/>
          </a:prstGeom>
          <a:noFill/>
        </p:spPr>
      </p:pic>
      <p:pic>
        <p:nvPicPr>
          <p:cNvPr id="17" name="Picture 9" descr="pp-woven-sack-250x250"/>
          <p:cNvPicPr>
            <a:picLocks noChangeAspect="1" noChangeArrowheads="1"/>
          </p:cNvPicPr>
          <p:nvPr/>
        </p:nvPicPr>
        <p:blipFill>
          <a:blip r:embed="rId4" cstate="print">
            <a:lum bright="-11000"/>
          </a:blip>
          <a:srcRect b="10000"/>
          <a:stretch>
            <a:fillRect/>
          </a:stretch>
        </p:blipFill>
        <p:spPr bwMode="auto">
          <a:xfrm>
            <a:off x="4786292" y="2622111"/>
            <a:ext cx="2135322" cy="1921790"/>
          </a:xfrm>
          <a:prstGeom prst="rect">
            <a:avLst/>
          </a:prstGeom>
          <a:noFill/>
        </p:spPr>
      </p:pic>
      <p:pic>
        <p:nvPicPr>
          <p:cNvPr id="12" name="Picture 7" descr="fig4-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7187" y="1065653"/>
            <a:ext cx="4248455" cy="19750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3993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525" y="6873855"/>
            <a:ext cx="1982340" cy="135402"/>
          </a:xfrm>
        </p:spPr>
        <p:txBody>
          <a:bodyPr/>
          <a:lstStyle/>
          <a:p>
            <a:fld id="{11F27F3A-B3E9-41ED-AF8F-A365F10BB65F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71964" y="429435"/>
            <a:ext cx="5032302" cy="54628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0066"/>
                </a:solidFill>
                <a:cs typeface="Tahoma" pitchFamily="34" charset="0"/>
              </a:rPr>
              <a:t>What will happen to the  BMP Manual?</a:t>
            </a:r>
            <a:endParaRPr lang="en-US" dirty="0"/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2"/>
          <a:srcRect l="25000" t="5334" r="32500" b="7333"/>
          <a:stretch>
            <a:fillRect/>
          </a:stretch>
        </p:blipFill>
        <p:spPr bwMode="auto">
          <a:xfrm>
            <a:off x="382108" y="1529777"/>
            <a:ext cx="3485598" cy="4477102"/>
          </a:xfrm>
          <a:prstGeom prst="rect">
            <a:avLst/>
          </a:prstGeom>
          <a:noFill/>
          <a:ln w="15875">
            <a:solidFill>
              <a:schemeClr val="accent3"/>
            </a:solidFill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9525" y="278372"/>
            <a:ext cx="4928317" cy="62004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3"/>
          <a:srcRect t="-11743" b="11743"/>
          <a:stretch>
            <a:fillRect/>
          </a:stretch>
        </p:blipFill>
        <p:spPr bwMode="auto">
          <a:xfrm>
            <a:off x="67595" y="2801210"/>
            <a:ext cx="4870247" cy="3677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/>
          </a:blip>
          <a:srcRect l="55277" t="1769" r="20860" b="1"/>
          <a:stretch/>
        </p:blipFill>
        <p:spPr>
          <a:xfrm rot="5400000">
            <a:off x="1678036" y="-1305357"/>
            <a:ext cx="1578015" cy="4915039"/>
          </a:xfrm>
          <a:prstGeom prst="rect">
            <a:avLst/>
          </a:prstGeom>
          <a:scene3d>
            <a:camera prst="orthographicFront"/>
            <a:lightRig rig="threePt" dir="t"/>
          </a:scene3d>
        </p:spPr>
      </p:pic>
      <p:pic>
        <p:nvPicPr>
          <p:cNvPr id="11" name="Picture 4" descr="http://stateandfed.com/lobbycomply/wp-content/uploads/2014/01/North-Carolin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44650" y="2018272"/>
            <a:ext cx="3279915" cy="1375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9526" y="1937311"/>
            <a:ext cx="361899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Rockwell" panose="02060603020205020403" pitchFamily="18" charset="0"/>
              </a:rPr>
              <a:t>North Carolina</a:t>
            </a:r>
          </a:p>
          <a:p>
            <a:pPr>
              <a:defRPr/>
            </a:pPr>
            <a:endParaRPr lang="en-US" sz="1600" dirty="0">
              <a:solidFill>
                <a:schemeClr val="tx2">
                  <a:lumMod val="50000"/>
                </a:schemeClr>
              </a:solidFill>
              <a:latin typeface="Rockwell" panose="02060603020205020403" pitchFamily="18" charset="0"/>
            </a:endParaRPr>
          </a:p>
          <a:p>
            <a:pPr>
              <a:defRPr/>
            </a:pPr>
            <a:endParaRPr lang="en-US" sz="1200" dirty="0">
              <a:solidFill>
                <a:schemeClr val="tx2">
                  <a:lumMod val="50000"/>
                </a:schemeClr>
              </a:solidFill>
              <a:latin typeface="Rockwell" panose="02060603020205020403" pitchFamily="18" charset="0"/>
            </a:endParaRPr>
          </a:p>
          <a:p>
            <a:pPr>
              <a:defRPr/>
            </a:pP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Rockwell" panose="02060603020205020403" pitchFamily="18" charset="0"/>
              </a:rPr>
              <a:t>Design Manual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2127811"/>
            <a:ext cx="36285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dirty="0">
                <a:solidFill>
                  <a:schemeClr val="tx2">
                    <a:lumMod val="50000"/>
                  </a:schemeClr>
                </a:solidFill>
                <a:latin typeface="Rockwell" panose="02060603020205020403" pitchFamily="18" charset="0"/>
              </a:rPr>
              <a:t>Stormwater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5130248" y="1865239"/>
            <a:ext cx="4206921" cy="186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tabLst>
                <a:tab pos="1149350" algn="l"/>
                <a:tab pos="1606550" algn="l"/>
              </a:tabLst>
            </a:pPr>
            <a:r>
              <a:rPr lang="en-US" sz="26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Rules	= 	Requirements</a:t>
            </a:r>
          </a:p>
          <a:p>
            <a:pPr>
              <a:tabLst>
                <a:tab pos="1149350" algn="l"/>
                <a:tab pos="1606550" algn="l"/>
              </a:tabLst>
            </a:pPr>
            <a:endParaRPr lang="en-US" sz="2600" b="1" dirty="0">
              <a:solidFill>
                <a:srgbClr val="00206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tabLst>
                <a:tab pos="1149350" algn="l"/>
                <a:tab pos="1606550" algn="l"/>
              </a:tabLst>
            </a:pPr>
            <a:r>
              <a:rPr lang="en-US" sz="26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Manual = 	Guidance</a:t>
            </a:r>
          </a:p>
          <a:p>
            <a:pPr marL="639763" indent="-342900" algn="ctr">
              <a:spcBef>
                <a:spcPts val="600"/>
              </a:spcBef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4862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79400" y="1418159"/>
            <a:ext cx="8597900" cy="4398441"/>
          </a:xfrm>
          <a:noFill/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3000" dirty="0">
              <a:solidFill>
                <a:schemeClr val="accent3">
                  <a:lumMod val="75000"/>
                </a:schemeClr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buNone/>
            </a:pPr>
            <a:endParaRPr lang="en-US" sz="3600" dirty="0">
              <a:solidFill>
                <a:schemeClr val="accent3">
                  <a:lumMod val="75000"/>
                </a:schemeClr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buNone/>
            </a:pPr>
            <a:r>
              <a:rPr lang="en-US" sz="3600" dirty="0">
                <a:solidFill>
                  <a:schemeClr val="accent3">
                    <a:lumMod val="75000"/>
                  </a:schemeClr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indent="0" algn="ctr">
              <a:buNone/>
            </a:pPr>
            <a:endParaRPr lang="en-US" sz="3600" dirty="0">
              <a:solidFill>
                <a:schemeClr val="accent3">
                  <a:lumMod val="75000"/>
                </a:schemeClr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581" y="1943707"/>
            <a:ext cx="8835695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The New MDC</a:t>
            </a:r>
          </a:p>
          <a:p>
            <a:pPr algn="ctr"/>
            <a:r>
              <a:rPr lang="en-US" sz="40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The New Design Manual</a:t>
            </a:r>
          </a:p>
          <a:p>
            <a:pPr algn="ctr"/>
            <a:r>
              <a:rPr lang="en-US" sz="40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The New Application Forms</a:t>
            </a:r>
          </a:p>
          <a:p>
            <a:pPr algn="ctr"/>
            <a:r>
              <a:rPr lang="en-US" sz="40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The New Credit Manual</a:t>
            </a:r>
          </a:p>
          <a:p>
            <a:pPr algn="ctr"/>
            <a:endParaRPr lang="en-US" sz="2800" dirty="0">
              <a:solidFill>
                <a:srgbClr val="0070C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75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890696" y="5709564"/>
            <a:ext cx="1118382" cy="8159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5976" t="15105" r="37079" b="2683"/>
          <a:stretch/>
        </p:blipFill>
        <p:spPr>
          <a:xfrm>
            <a:off x="78582" y="507076"/>
            <a:ext cx="4249646" cy="59103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4727" t="15449" r="34682" b="3411"/>
          <a:stretch/>
        </p:blipFill>
        <p:spPr>
          <a:xfrm>
            <a:off x="4409512" y="507076"/>
            <a:ext cx="4677546" cy="59103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7074131" y="5311833"/>
            <a:ext cx="1022465" cy="282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19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7890696" y="5709564"/>
            <a:ext cx="1118382" cy="8159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6997" t="15673" r="19246" b="6109"/>
          <a:stretch/>
        </p:blipFill>
        <p:spPr>
          <a:xfrm>
            <a:off x="4646816" y="284901"/>
            <a:ext cx="4418604" cy="610877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53540"/>
          <a:stretch/>
        </p:blipFill>
        <p:spPr>
          <a:xfrm>
            <a:off x="78581" y="284901"/>
            <a:ext cx="4468481" cy="611481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359240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90528" y="217121"/>
            <a:ext cx="4873294" cy="557215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000066"/>
                </a:solidFill>
                <a:latin typeface="+mn-lt"/>
                <a:cs typeface="Tahoma" pitchFamily="34" charset="0"/>
              </a:rPr>
              <a:t>Other Updates</a:t>
            </a:r>
            <a:endParaRPr lang="en-US" sz="3000" dirty="0">
              <a:latin typeface="+mn-lt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22925" y="1698084"/>
            <a:ext cx="8597900" cy="4398441"/>
          </a:xfrm>
          <a:noFill/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3600" dirty="0">
              <a:solidFill>
                <a:srgbClr val="0070C0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buNone/>
            </a:pPr>
            <a:r>
              <a:rPr lang="en-US" sz="3600" dirty="0">
                <a:solidFill>
                  <a:schemeClr val="accent3">
                    <a:lumMod val="75000"/>
                  </a:schemeClr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indent="0" algn="ctr">
              <a:buNone/>
            </a:pPr>
            <a:endParaRPr lang="en-US" sz="3600" dirty="0">
              <a:solidFill>
                <a:schemeClr val="accent3">
                  <a:lumMod val="75000"/>
                </a:schemeClr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5660" y="1105469"/>
            <a:ext cx="81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2263" y="1474801"/>
            <a:ext cx="77792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O&amp;M-EZ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Supplement-EZ</a:t>
            </a:r>
          </a:p>
          <a:p>
            <a:pPr algn="ctr"/>
            <a:endParaRPr lang="en-US" sz="3200" dirty="0">
              <a:solidFill>
                <a:srgbClr val="00206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3200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Also, we’re working on on-line application forms for projects under DEQ’s authority.</a:t>
            </a:r>
          </a:p>
        </p:txBody>
      </p:sp>
    </p:spTree>
    <p:extLst>
      <p:ext uri="{BB962C8B-B14F-4D97-AF65-F5344CB8AC3E}">
        <p14:creationId xmlns:p14="http://schemas.microsoft.com/office/powerpoint/2010/main" val="2548123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90527" y="217121"/>
            <a:ext cx="4933868" cy="557215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0066"/>
                </a:solidFill>
                <a:latin typeface="+mn-lt"/>
                <a:cs typeface="Tahoma" pitchFamily="34" charset="0"/>
              </a:rPr>
              <a:t>Supplement-EZ</a:t>
            </a:r>
            <a:endParaRPr lang="en-US" sz="3600" dirty="0">
              <a:latin typeface="+mn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890696" y="5709564"/>
            <a:ext cx="1118382" cy="8159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59" t="19022" r="22187" b="4793"/>
          <a:stretch/>
        </p:blipFill>
        <p:spPr>
          <a:xfrm>
            <a:off x="0" y="1018554"/>
            <a:ext cx="9144000" cy="57703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406220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27F3A-B3E9-41ED-AF8F-A365F10BB65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581" y="149822"/>
            <a:ext cx="5385517" cy="652887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586761" y="213055"/>
            <a:ext cx="333887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Explain why SCMs were classified primary v. secondary.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Update our SCM credits based              on current research.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Consistent between all NC SW programs.</a:t>
            </a:r>
          </a:p>
        </p:txBody>
      </p:sp>
      <p:sp>
        <p:nvSpPr>
          <p:cNvPr id="7" name="Rectangle 6"/>
          <p:cNvSpPr/>
          <p:nvPr/>
        </p:nvSpPr>
        <p:spPr>
          <a:xfrm>
            <a:off x="409433" y="2756848"/>
            <a:ext cx="3193576" cy="3002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ckwell" panose="02060603020205020403" pitchFamily="18" charset="0"/>
                <a:ea typeface="Batang" panose="02030600000101010101" pitchFamily="18" charset="-127"/>
                <a:cs typeface="+mn-cs"/>
              </a:rPr>
              <a:t>Credit Manual</a:t>
            </a:r>
          </a:p>
        </p:txBody>
      </p:sp>
    </p:spTree>
    <p:extLst>
      <p:ext uri="{BB962C8B-B14F-4D97-AF65-F5344CB8AC3E}">
        <p14:creationId xmlns:p14="http://schemas.microsoft.com/office/powerpoint/2010/main" val="364119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27F3A-B3E9-41ED-AF8F-A365F10BB65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90527" y="217121"/>
            <a:ext cx="4326895" cy="557215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0066"/>
                </a:solidFill>
                <a:latin typeface="+mn-lt"/>
                <a:cs typeface="Tahoma" pitchFamily="34" charset="0"/>
              </a:rPr>
              <a:t>Primary SCM</a:t>
            </a:r>
            <a:endParaRPr lang="en-US" sz="3600" dirty="0">
              <a:latin typeface="+mn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890696" y="5709564"/>
            <a:ext cx="1118382" cy="8159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074" name="Picture 2" descr="http://www87.homepage.villanova.edu/robert.traver/images/P10007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734653"/>
            <a:ext cx="3886822" cy="263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1395" y="1326243"/>
            <a:ext cx="8098705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From 2H .1002: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Tahoma" panose="020B0604030504040204" pitchFamily="34" charset="0"/>
                <a:cs typeface="Tahoma" panose="020B0604030504040204" pitchFamily="34" charset="0"/>
              </a:rPr>
              <a:t>A wet pond, SW wetland, infiltration system, sand filter, bioretention cell, permeable pavement, green roof, rainwater harvesting, or an approved new stormwater technology that is in accordance with the MDC.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Can stand alone when designed                                                           per the MDC to treat the design                                                 storm depth.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970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27F3A-B3E9-41ED-AF8F-A365F10BB65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90527" y="217121"/>
            <a:ext cx="4933868" cy="557215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0066"/>
                </a:solidFill>
                <a:latin typeface="+mn-lt"/>
                <a:cs typeface="Tahoma" pitchFamily="34" charset="0"/>
              </a:rPr>
              <a:t>Secondary SCM</a:t>
            </a:r>
            <a:endParaRPr lang="en-US" sz="3600" dirty="0">
              <a:latin typeface="+mn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890696" y="5709564"/>
            <a:ext cx="1118382" cy="8159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6800" y="3763606"/>
            <a:ext cx="4132277" cy="27618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1182" y="1283469"/>
            <a:ext cx="8098705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From 2H .1002: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Tahoma" panose="020B0604030504040204" pitchFamily="34" charset="0"/>
                <a:cs typeface="Tahoma" panose="020B0604030504040204" pitchFamily="34" charset="0"/>
              </a:rPr>
              <a:t>An SCM that does not achieve the annual reduction of TSS of a Primary SCM but can be used in a treatment train with a primary SCM to provide pre-treatment or  hydraulic benefits.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+mn-cs"/>
              </a:rPr>
              <a:t>May not stand alone; must be                                                used with another SCM.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3899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27F3A-B3E9-41ED-AF8F-A365F10BB65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559882" y="821673"/>
          <a:ext cx="7991605" cy="5117378"/>
        </p:xfrm>
        <a:graphic>
          <a:graphicData uri="http://schemas.openxmlformats.org/drawingml/2006/table">
            <a:tbl>
              <a:tblPr firstRow="1" firstCol="1" lastRow="1" bandRow="1"/>
              <a:tblGrid>
                <a:gridCol w="3948618">
                  <a:extLst>
                    <a:ext uri="{9D8B030D-6E8A-4147-A177-3AD203B41FA5}">
                      <a16:colId xmlns:a16="http://schemas.microsoft.com/office/drawing/2014/main" val="2872572055"/>
                    </a:ext>
                  </a:extLst>
                </a:gridCol>
                <a:gridCol w="4042987">
                  <a:extLst>
                    <a:ext uri="{9D8B030D-6E8A-4147-A177-3AD203B41FA5}">
                      <a16:colId xmlns:a16="http://schemas.microsoft.com/office/drawing/2014/main" val="1561676697"/>
                    </a:ext>
                  </a:extLst>
                </a:gridCol>
              </a:tblGrid>
              <a:tr h="78667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Primary SCMs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1440" marB="91440" anchor="ctr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3C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Secondary SCMs</a:t>
                      </a:r>
                      <a:endParaRPr lang="en-US" sz="2400"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1440" marB="9144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3C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361640"/>
                  </a:ext>
                </a:extLst>
              </a:tr>
              <a:tr h="399596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50000"/>
                        </a:lnSpc>
                        <a:buFont typeface="Calibri" panose="020F0502020204030204" pitchFamily="34" charset="0"/>
                        <a:buNone/>
                      </a:pPr>
                      <a:r>
                        <a:rPr lang="en-US" sz="2200" b="0" i="0" dirty="0"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Wet Pond</a:t>
                      </a:r>
                    </a:p>
                    <a:p>
                      <a:pPr marL="0" lvl="0" indent="0" algn="ctr">
                        <a:lnSpc>
                          <a:spcPct val="150000"/>
                        </a:lnSpc>
                        <a:buFont typeface="Calibri" panose="020F0502020204030204" pitchFamily="34" charset="0"/>
                        <a:buNone/>
                      </a:pPr>
                      <a:r>
                        <a:rPr lang="en-US" sz="2200" b="0" i="0" dirty="0" err="1"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Stormwater</a:t>
                      </a:r>
                      <a:r>
                        <a:rPr lang="en-US" sz="2200" b="0" i="0" dirty="0"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Wetland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en-US" sz="2200" b="0" i="0" dirty="0"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Infiltration System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en-US" sz="2200" b="0" i="0" dirty="0"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Sand Filter</a:t>
                      </a:r>
                    </a:p>
                    <a:p>
                      <a:pPr marL="0" lvl="0" indent="0" algn="ctr">
                        <a:lnSpc>
                          <a:spcPct val="150000"/>
                        </a:lnSpc>
                        <a:buFont typeface="Calibri" panose="020F0502020204030204" pitchFamily="34" charset="0"/>
                        <a:buNone/>
                      </a:pPr>
                      <a:r>
                        <a:rPr lang="en-US" sz="2200" b="0" i="0" dirty="0"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Bioretention Cell</a:t>
                      </a:r>
                    </a:p>
                    <a:p>
                      <a:pPr marL="0" lvl="0" indent="0" algn="ctr">
                        <a:lnSpc>
                          <a:spcPct val="150000"/>
                        </a:lnSpc>
                        <a:buFont typeface="Calibri" panose="020F0502020204030204" pitchFamily="34" charset="0"/>
                        <a:buNone/>
                      </a:pPr>
                      <a:r>
                        <a:rPr lang="en-US" sz="2200" b="0" i="0" dirty="0"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Permeable Pavement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lang="en-US" sz="2200" b="0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Rainwater Harvesting</a:t>
                      </a:r>
                      <a:r>
                        <a:rPr lang="en-US" sz="2200" b="0" i="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</a:t>
                      </a:r>
                      <a:r>
                        <a:rPr lang="en-US" sz="2200" b="0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Green Roof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endParaRPr lang="en-US" sz="100" b="0" i="0" dirty="0"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1440" marB="91440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0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Calibri" panose="020F0502020204030204" pitchFamily="34" charset="0"/>
                        <a:buNone/>
                      </a:pPr>
                      <a:r>
                        <a:rPr lang="en-US" sz="2200" b="0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</a:t>
                      </a:r>
                      <a:endParaRPr lang="en-US" sz="2200" b="0" i="0" dirty="0"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Calibri" panose="020F0502020204030204" pitchFamily="34" charset="0"/>
                        <a:buNone/>
                      </a:pPr>
                      <a:r>
                        <a:rPr lang="en-US" sz="2200" b="0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LS-FS</a:t>
                      </a:r>
                      <a:endParaRPr lang="en-US" sz="2200" b="0" i="0" dirty="0"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Calibri" panose="020F0502020204030204" pitchFamily="34" charset="0"/>
                        <a:buNone/>
                      </a:pPr>
                      <a:r>
                        <a:rPr lang="en-US" sz="2200" b="0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Pollutant Removal Swale</a:t>
                      </a:r>
                      <a:endParaRPr lang="en-US" sz="2200" b="0" i="0" dirty="0"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 typeface="Calibri" panose="020F0502020204030204" pitchFamily="34" charset="0"/>
                        <a:buNone/>
                      </a:pPr>
                      <a:r>
                        <a:rPr lang="en-US" sz="2200" b="0" i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Dry Pond</a:t>
                      </a:r>
                      <a:endParaRPr lang="en-US" sz="2200" b="0" i="0" dirty="0"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1440" marB="9144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0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1416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78914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27F3A-B3E9-41ED-AF8F-A365F10BB65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90527" y="217121"/>
            <a:ext cx="5229273" cy="557215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0066"/>
                </a:solidFill>
                <a:latin typeface="+mn-lt"/>
                <a:cs typeface="Tahoma" pitchFamily="34" charset="0"/>
              </a:rPr>
              <a:t>Explanation</a:t>
            </a:r>
            <a:endParaRPr lang="en-US" sz="3600" dirty="0">
              <a:latin typeface="+mn-lt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79400" y="1418159"/>
            <a:ext cx="8597900" cy="4398441"/>
          </a:xfrm>
          <a:noFill/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3600" dirty="0">
              <a:solidFill>
                <a:schemeClr val="accent3">
                  <a:lumMod val="75000"/>
                </a:schemeClr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buNone/>
            </a:pPr>
            <a:r>
              <a:rPr lang="en-US" sz="3600" dirty="0">
                <a:solidFill>
                  <a:schemeClr val="accent3">
                    <a:lumMod val="75000"/>
                  </a:schemeClr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indent="0" algn="ctr">
              <a:buNone/>
            </a:pPr>
            <a:endParaRPr lang="en-US" sz="3600" dirty="0">
              <a:solidFill>
                <a:schemeClr val="accent3">
                  <a:lumMod val="75000"/>
                </a:schemeClr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2857" y="1119116"/>
            <a:ext cx="797828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Tahoma" panose="020B0604030504040204" pitchFamily="34" charset="0"/>
                <a:cs typeface="Tahoma" panose="020B0604030504040204" pitchFamily="34" charset="0"/>
              </a:rPr>
              <a:t>WHY don’t we say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Tahoma" panose="020B0604030504040204" pitchFamily="34" charset="0"/>
                <a:cs typeface="Tahoma" panose="020B0604030504040204" pitchFamily="34" charset="0"/>
              </a:rPr>
              <a:t>85% TSS removal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Tahoma" panose="020B0604030504040204" pitchFamily="34" charset="0"/>
                <a:cs typeface="Tahoma" panose="020B0604030504040204" pitchFamily="34" charset="0"/>
              </a:rPr>
              <a:t>any more?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Tahoma" panose="020B0604030504040204" pitchFamily="34" charset="0"/>
                <a:cs typeface="Tahoma" panose="020B0604030504040204" pitchFamily="34" charset="0"/>
              </a:rPr>
              <a:t>Because it’s wrong!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119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367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27F3A-B3E9-41ED-AF8F-A365F10BB65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96" y="714895"/>
            <a:ext cx="8781654" cy="558615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1122218" y="536170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130531" y="2452255"/>
            <a:ext cx="6126480" cy="290114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13"/>
          <p:cNvSpPr/>
          <p:nvPr/>
        </p:nvSpPr>
        <p:spPr>
          <a:xfrm>
            <a:off x="1679171" y="989215"/>
            <a:ext cx="5020887" cy="3857105"/>
          </a:xfrm>
          <a:custGeom>
            <a:avLst/>
            <a:gdLst>
              <a:gd name="connsiteX0" fmla="*/ 0 w 5020887"/>
              <a:gd name="connsiteY0" fmla="*/ 3857105 h 3857105"/>
              <a:gd name="connsiteX1" fmla="*/ 432262 w 5020887"/>
              <a:gd name="connsiteY1" fmla="*/ 2186247 h 3857105"/>
              <a:gd name="connsiteX2" fmla="*/ 2244436 w 5020887"/>
              <a:gd name="connsiteY2" fmla="*/ 2177934 h 3857105"/>
              <a:gd name="connsiteX3" fmla="*/ 5020887 w 5020887"/>
              <a:gd name="connsiteY3" fmla="*/ 0 h 3857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0887" h="3857105">
                <a:moveTo>
                  <a:pt x="0" y="3857105"/>
                </a:moveTo>
                <a:lnTo>
                  <a:pt x="432262" y="2186247"/>
                </a:lnTo>
                <a:lnTo>
                  <a:pt x="2244436" y="2177934"/>
                </a:lnTo>
                <a:lnTo>
                  <a:pt x="5020887" y="0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69362" y="67225"/>
            <a:ext cx="56589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SCM Performance per Research</a:t>
            </a:r>
          </a:p>
        </p:txBody>
      </p:sp>
    </p:spTree>
    <p:extLst>
      <p:ext uri="{BB962C8B-B14F-4D97-AF65-F5344CB8AC3E}">
        <p14:creationId xmlns:p14="http://schemas.microsoft.com/office/powerpoint/2010/main" val="199750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79400" y="1418159"/>
            <a:ext cx="8597900" cy="4398441"/>
          </a:xfrm>
          <a:noFill/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3000" dirty="0">
              <a:solidFill>
                <a:schemeClr val="accent3">
                  <a:lumMod val="75000"/>
                </a:schemeClr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buNone/>
            </a:pPr>
            <a:endParaRPr lang="en-US" sz="3600" dirty="0">
              <a:solidFill>
                <a:schemeClr val="accent3">
                  <a:lumMod val="75000"/>
                </a:schemeClr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buNone/>
            </a:pPr>
            <a:r>
              <a:rPr lang="en-US" sz="3600" dirty="0">
                <a:solidFill>
                  <a:schemeClr val="accent3">
                    <a:lumMod val="75000"/>
                  </a:schemeClr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indent="0" algn="ctr">
              <a:buNone/>
            </a:pPr>
            <a:endParaRPr lang="en-US" sz="3600" dirty="0">
              <a:solidFill>
                <a:schemeClr val="accent3">
                  <a:lumMod val="75000"/>
                </a:schemeClr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502" y="2568175"/>
            <a:ext cx="883569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How the MDC Came to Be…</a:t>
            </a:r>
          </a:p>
          <a:p>
            <a:pPr algn="ctr"/>
            <a:endParaRPr lang="en-US" sz="2800" dirty="0">
              <a:solidFill>
                <a:srgbClr val="0070C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17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7841635" y="5390733"/>
            <a:ext cx="1118382" cy="8159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27F3A-B3E9-41ED-AF8F-A365F10BB65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5" name="Chart 14"/>
          <p:cNvGraphicFramePr/>
          <p:nvPr>
            <p:extLst/>
          </p:nvPr>
        </p:nvGraphicFramePr>
        <p:xfrm>
          <a:off x="-195948" y="1246322"/>
          <a:ext cx="8930497" cy="50490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1418232" y="1472373"/>
            <a:ext cx="886439" cy="3853470"/>
          </a:xfrm>
          <a:prstGeom prst="rect">
            <a:avLst/>
          </a:prstGeom>
          <a:solidFill>
            <a:srgbClr val="00B050">
              <a:alpha val="34000"/>
            </a:srgbClr>
          </a:solidFill>
          <a:ln w="2540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 Not Valid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304671" y="1472373"/>
            <a:ext cx="677566" cy="3853470"/>
          </a:xfrm>
          <a:prstGeom prst="rect">
            <a:avLst/>
          </a:prstGeom>
          <a:solidFill>
            <a:schemeClr val="accent6">
              <a:lumMod val="75000"/>
              <a:alpha val="63000"/>
            </a:schemeClr>
          </a:solidFill>
          <a:ln w="2540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29%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2982237" y="1472373"/>
            <a:ext cx="2773970" cy="3853470"/>
          </a:xfrm>
          <a:prstGeom prst="rect">
            <a:avLst/>
          </a:prstGeom>
          <a:solidFill>
            <a:schemeClr val="tx2">
              <a:lumMod val="40000"/>
              <a:lumOff val="60000"/>
              <a:alpha val="61000"/>
            </a:schemeClr>
          </a:solidFill>
          <a:ln w="2540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 mg/L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5756207" y="1472373"/>
            <a:ext cx="2575884" cy="3853470"/>
          </a:xfrm>
          <a:prstGeom prst="rect">
            <a:avLst/>
          </a:prstGeom>
          <a:solidFill>
            <a:srgbClr val="CC99FF">
              <a:alpha val="61000"/>
            </a:srgbClr>
          </a:solidFill>
          <a:ln w="2540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75%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82751" y="348467"/>
            <a:ext cx="5056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Standards for Primary SCMs</a:t>
            </a:r>
          </a:p>
        </p:txBody>
      </p:sp>
      <p:sp>
        <p:nvSpPr>
          <p:cNvPr id="7" name="Freeform: Shape 6"/>
          <p:cNvSpPr/>
          <p:nvPr/>
        </p:nvSpPr>
        <p:spPr>
          <a:xfrm>
            <a:off x="2304671" y="2246373"/>
            <a:ext cx="6027420" cy="3055620"/>
          </a:xfrm>
          <a:custGeom>
            <a:avLst/>
            <a:gdLst>
              <a:gd name="connsiteX0" fmla="*/ 678180 w 6027420"/>
              <a:gd name="connsiteY0" fmla="*/ 1150620 h 3055620"/>
              <a:gd name="connsiteX1" fmla="*/ 7620 w 6027420"/>
              <a:gd name="connsiteY1" fmla="*/ 1965960 h 3055620"/>
              <a:gd name="connsiteX2" fmla="*/ 0 w 6027420"/>
              <a:gd name="connsiteY2" fmla="*/ 3048000 h 3055620"/>
              <a:gd name="connsiteX3" fmla="*/ 6027420 w 6027420"/>
              <a:gd name="connsiteY3" fmla="*/ 3055620 h 3055620"/>
              <a:gd name="connsiteX4" fmla="*/ 6019800 w 6027420"/>
              <a:gd name="connsiteY4" fmla="*/ 0 h 3055620"/>
              <a:gd name="connsiteX5" fmla="*/ 3451860 w 6027420"/>
              <a:gd name="connsiteY5" fmla="*/ 1158240 h 3055620"/>
              <a:gd name="connsiteX6" fmla="*/ 678180 w 6027420"/>
              <a:gd name="connsiteY6" fmla="*/ 1150620 h 3055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7420" h="3055620">
                <a:moveTo>
                  <a:pt x="678180" y="1150620"/>
                </a:moveTo>
                <a:lnTo>
                  <a:pt x="7620" y="1965960"/>
                </a:lnTo>
                <a:lnTo>
                  <a:pt x="0" y="3048000"/>
                </a:lnTo>
                <a:lnTo>
                  <a:pt x="6027420" y="3055620"/>
                </a:lnTo>
                <a:lnTo>
                  <a:pt x="6019800" y="0"/>
                </a:lnTo>
                <a:lnTo>
                  <a:pt x="3451860" y="1158240"/>
                </a:lnTo>
                <a:lnTo>
                  <a:pt x="678180" y="1150620"/>
                </a:lnTo>
                <a:close/>
              </a:path>
            </a:pathLst>
          </a:custGeom>
          <a:solidFill>
            <a:srgbClr val="3FB04B">
              <a:alpha val="5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Primary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69293" y="2275187"/>
            <a:ext cx="21435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Secondary</a:t>
            </a:r>
          </a:p>
        </p:txBody>
      </p:sp>
    </p:spTree>
    <p:extLst>
      <p:ext uri="{BB962C8B-B14F-4D97-AF65-F5344CB8AC3E}">
        <p14:creationId xmlns:p14="http://schemas.microsoft.com/office/powerpoint/2010/main" val="3226270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1" grpId="0" animBg="1"/>
      <p:bldP spid="12" grpId="0" animBg="1"/>
      <p:bldP spid="13" grpId="0" animBg="1"/>
      <p:bldP spid="7" grpId="0" animBg="1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27F3A-B3E9-41ED-AF8F-A365F10BB65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90527" y="217121"/>
            <a:ext cx="5229273" cy="557215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0066"/>
                </a:solidFill>
                <a:latin typeface="+mn-lt"/>
                <a:cs typeface="Tahoma" pitchFamily="34" charset="0"/>
              </a:rPr>
              <a:t>Options in New Rules</a:t>
            </a:r>
            <a:endParaRPr lang="en-US" sz="3200" dirty="0">
              <a:latin typeface="+mn-lt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79400" y="1418159"/>
            <a:ext cx="8597900" cy="4398441"/>
          </a:xfrm>
          <a:noFill/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3600" dirty="0">
              <a:solidFill>
                <a:schemeClr val="accent3">
                  <a:lumMod val="75000"/>
                </a:schemeClr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buNone/>
            </a:pPr>
            <a:r>
              <a:rPr lang="en-US" sz="3600" dirty="0">
                <a:solidFill>
                  <a:schemeClr val="accent3">
                    <a:lumMod val="75000"/>
                  </a:schemeClr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indent="0" algn="ctr">
              <a:buNone/>
            </a:pPr>
            <a:endParaRPr lang="en-US" sz="3600" dirty="0">
              <a:solidFill>
                <a:schemeClr val="accent3">
                  <a:lumMod val="75000"/>
                </a:schemeClr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9400" y="1418159"/>
            <a:ext cx="8509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Runoff treatment: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SW from all of the built-upon area is treated in primary SCMs or a combo of Primary and Secondary SCMs that provides equal or better treatment.  (one Drainage Area, one Primary SCM)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Runoff volume match (aka LID):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annual runoff volume after development does is not more than 10% higher than the amount annual runoff volume before development.                            (5% in SA waters)</a:t>
            </a:r>
          </a:p>
        </p:txBody>
      </p:sp>
    </p:spTree>
    <p:extLst>
      <p:ext uri="{BB962C8B-B14F-4D97-AF65-F5344CB8AC3E}">
        <p14:creationId xmlns:p14="http://schemas.microsoft.com/office/powerpoint/2010/main" val="4734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F27F3A-B3E9-41ED-AF8F-A365F10BB65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90527" y="217121"/>
            <a:ext cx="5229273" cy="557215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0066"/>
                </a:solidFill>
                <a:latin typeface="+mn-lt"/>
                <a:cs typeface="Tahoma" pitchFamily="34" charset="0"/>
              </a:rPr>
              <a:t>Runoff Volume Match:                  More Complicated!</a:t>
            </a:r>
            <a:endParaRPr lang="en-US" sz="2800" dirty="0">
              <a:latin typeface="+mn-lt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79400" y="1418159"/>
            <a:ext cx="8597900" cy="4398441"/>
          </a:xfrm>
          <a:noFill/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3600" dirty="0">
              <a:solidFill>
                <a:schemeClr val="accent3">
                  <a:lumMod val="75000"/>
                </a:schemeClr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buNone/>
            </a:pPr>
            <a:r>
              <a:rPr lang="en-US" sz="3600" dirty="0">
                <a:solidFill>
                  <a:schemeClr val="accent3">
                    <a:lumMod val="75000"/>
                  </a:schemeClr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indent="0" algn="ctr">
              <a:buNone/>
            </a:pPr>
            <a:endParaRPr lang="en-US" sz="3600" dirty="0">
              <a:solidFill>
                <a:schemeClr val="accent3">
                  <a:lumMod val="75000"/>
                </a:schemeClr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9400" y="1231707"/>
            <a:ext cx="8509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 SCMs we need to know: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How much SW is treated versus untreated?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 the treated SW, how much is effluent v. ET&amp;I?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890696" y="5709564"/>
            <a:ext cx="1118382" cy="8159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868462" y="3060704"/>
            <a:ext cx="8008838" cy="3065921"/>
            <a:chOff x="868462" y="3060704"/>
            <a:chExt cx="8008838" cy="3065921"/>
          </a:xfrm>
        </p:grpSpPr>
        <p:sp>
          <p:nvSpPr>
            <p:cNvPr id="3" name="Rectangle 2"/>
            <p:cNvSpPr/>
            <p:nvPr/>
          </p:nvSpPr>
          <p:spPr>
            <a:xfrm>
              <a:off x="2726872" y="3060704"/>
              <a:ext cx="2844800" cy="53878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SW into SCM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4684935" y="4324273"/>
              <a:ext cx="2844800" cy="53878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Treated Runoff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868462" y="4324273"/>
              <a:ext cx="2844800" cy="53878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Untreated Runoff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621310" y="5587842"/>
              <a:ext cx="2127250" cy="53878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Effluent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355537" y="5587842"/>
              <a:ext cx="2521763" cy="53878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ET&amp;I</a:t>
              </a:r>
            </a:p>
          </p:txBody>
        </p:sp>
        <p:cxnSp>
          <p:nvCxnSpPr>
            <p:cNvPr id="13" name="Connector: Elbow 12"/>
            <p:cNvCxnSpPr>
              <a:stCxn id="3" idx="2"/>
              <a:endCxn id="9" idx="0"/>
            </p:cNvCxnSpPr>
            <p:nvPr/>
          </p:nvCxnSpPr>
          <p:spPr>
            <a:xfrm rot="5400000">
              <a:off x="2857674" y="3032675"/>
              <a:ext cx="724786" cy="1858410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or: Elbow 15"/>
            <p:cNvCxnSpPr>
              <a:stCxn id="3" idx="2"/>
              <a:endCxn id="8" idx="0"/>
            </p:cNvCxnSpPr>
            <p:nvPr/>
          </p:nvCxnSpPr>
          <p:spPr>
            <a:xfrm rot="16200000" flipH="1">
              <a:off x="4765910" y="2982848"/>
              <a:ext cx="724786" cy="1958063"/>
            </a:xfrm>
            <a:prstGeom prst="bentConnector3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or: Elbow 25"/>
            <p:cNvCxnSpPr>
              <a:stCxn id="8" idx="2"/>
              <a:endCxn id="11" idx="0"/>
            </p:cNvCxnSpPr>
            <p:nvPr/>
          </p:nvCxnSpPr>
          <p:spPr>
            <a:xfrm rot="5400000">
              <a:off x="5033742" y="4514249"/>
              <a:ext cx="724786" cy="1422400"/>
            </a:xfrm>
            <a:prstGeom prst="bentConnector3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or: Elbow 27"/>
            <p:cNvCxnSpPr>
              <a:stCxn id="8" idx="2"/>
              <a:endCxn id="10" idx="0"/>
            </p:cNvCxnSpPr>
            <p:nvPr/>
          </p:nvCxnSpPr>
          <p:spPr>
            <a:xfrm rot="16200000" flipH="1">
              <a:off x="6499484" y="4470907"/>
              <a:ext cx="724786" cy="1509084"/>
            </a:xfrm>
            <a:prstGeom prst="bentConnector3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693816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6"/>
          <p:cNvSpPr txBox="1">
            <a:spLocks/>
          </p:cNvSpPr>
          <p:nvPr/>
        </p:nvSpPr>
        <p:spPr>
          <a:xfrm>
            <a:off x="343527" y="1415017"/>
            <a:ext cx="4233522" cy="20755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7785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7785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7785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7785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77859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ahoma" panose="020B0604030504040204" pitchFamily="34" charset="0"/>
                <a:cs typeface="Tahoma" panose="020B0604030504040204" pitchFamily="34" charset="0"/>
              </a:rPr>
              <a:t>Effluent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Tahoma" panose="020B0604030504040204" pitchFamily="34" charset="0"/>
                <a:cs typeface="Tahoma" panose="020B0604030504040204" pitchFamily="34" charset="0"/>
              </a:rPr>
              <a:t>Treated discharge from an SCM</a:t>
            </a: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100" name="Picture 4" descr="http://mucksuckers.com/wp-content/uploads/2015/04/a_discharge_into_retntion_po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019" y="991729"/>
            <a:ext cx="4079724" cy="306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stormwaterpartners.com/facilities/images/InfiltrationBasin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018" y="4174037"/>
            <a:ext cx="4079725" cy="232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90527" y="217121"/>
            <a:ext cx="4924473" cy="557215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000066"/>
                </a:solidFill>
                <a:latin typeface="+mn-lt"/>
                <a:cs typeface="Tahoma" pitchFamily="34" charset="0"/>
              </a:rPr>
              <a:t>Fates of Treated Runoff:</a:t>
            </a:r>
            <a:endParaRPr lang="en-US" sz="3000" dirty="0">
              <a:latin typeface="+mn-lt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44111" y="4435566"/>
            <a:ext cx="4500018" cy="17710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300" dirty="0">
                <a:solidFill>
                  <a:srgbClr val="00206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ET&amp;I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rgbClr val="0070C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Infiltration, ET, Harvest</a:t>
            </a:r>
          </a:p>
          <a:p>
            <a:pPr marL="0" indent="0" algn="ctr">
              <a:buNone/>
            </a:pPr>
            <a:endParaRPr lang="en-US" sz="3600" dirty="0">
              <a:solidFill>
                <a:schemeClr val="accent3">
                  <a:lumMod val="75000"/>
                </a:schemeClr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49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9774" y="0"/>
            <a:ext cx="5465644" cy="688947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86270" y="669852"/>
            <a:ext cx="5220586" cy="1679943"/>
          </a:xfrm>
          <a:prstGeom prst="rect">
            <a:avLst/>
          </a:prstGeom>
          <a:solidFill>
            <a:schemeClr val="bg1">
              <a:lumMod val="50000"/>
              <a:alpha val="6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786270" y="2923953"/>
            <a:ext cx="5220586" cy="3864989"/>
          </a:xfrm>
          <a:prstGeom prst="rect">
            <a:avLst/>
          </a:prstGeom>
          <a:solidFill>
            <a:schemeClr val="bg1">
              <a:lumMod val="50000"/>
              <a:alpha val="6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28389"/>
            <a:ext cx="9144000" cy="180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78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35</a:t>
            </a:fld>
            <a:endParaRPr lang="en-US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/>
          </p:nvPr>
        </p:nvGraphicFramePr>
        <p:xfrm>
          <a:off x="261783" y="253219"/>
          <a:ext cx="8507894" cy="6070785"/>
        </p:xfrm>
        <a:graphic>
          <a:graphicData uri="http://schemas.openxmlformats.org/drawingml/2006/table">
            <a:tbl>
              <a:tblPr firstRow="1" firstCol="1" lastRow="1" bandRow="1"/>
              <a:tblGrid>
                <a:gridCol w="5035285">
                  <a:extLst>
                    <a:ext uri="{9D8B030D-6E8A-4147-A177-3AD203B41FA5}">
                      <a16:colId xmlns:a16="http://schemas.microsoft.com/office/drawing/2014/main" val="96406995"/>
                    </a:ext>
                  </a:extLst>
                </a:gridCol>
                <a:gridCol w="3472609">
                  <a:extLst>
                    <a:ext uri="{9D8B030D-6E8A-4147-A177-3AD203B41FA5}">
                      <a16:colId xmlns:a16="http://schemas.microsoft.com/office/drawing/2014/main" val="3651534553"/>
                    </a:ext>
                  </a:extLst>
                </a:gridCol>
              </a:tblGrid>
              <a:tr h="882023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22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SCMs </a:t>
                      </a:r>
                      <a:r>
                        <a:rPr lang="en-US" sz="22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(designed per the MDC unless otherwise specified)</a:t>
                      </a:r>
                      <a:endParaRPr lang="en-US" sz="2200" dirty="0"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000" marR="74000" marT="74000" marB="74000" anchor="ctr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3C6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22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of annual runoff treated if 100% sized</a:t>
                      </a:r>
                      <a:endParaRPr lang="en-US" sz="2200" dirty="0"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000" marR="74000" marT="74000" marB="740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3C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7202122"/>
                  </a:ext>
                </a:extLst>
              </a:tr>
              <a:tr h="1666837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Infiltration</a:t>
                      </a:r>
                      <a:endParaRPr lang="en-US" sz="2200" dirty="0"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04775" marR="0" indent="-104775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Permeable Pavement</a:t>
                      </a:r>
                      <a:endParaRPr lang="en-US" sz="2200" dirty="0"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Bef>
                          <a:spcPts val="0"/>
                        </a:spcBef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Wet Pond</a:t>
                      </a:r>
                      <a:endParaRPr lang="en-US" sz="2200" dirty="0"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Bef>
                          <a:spcPts val="0"/>
                        </a:spcBef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Stormwater</a:t>
                      </a:r>
                      <a:r>
                        <a:rPr lang="en-US" sz="22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Wetland</a:t>
                      </a:r>
                      <a:endParaRPr lang="en-US" sz="2200" dirty="0"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Bef>
                          <a:spcPts val="0"/>
                        </a:spcBef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Dry Pond</a:t>
                      </a:r>
                      <a:endParaRPr lang="en-US" sz="2200" dirty="0"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000" marR="74000" marT="74000" marB="74000" anchor="ctr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84%</a:t>
                      </a:r>
                      <a:endParaRPr lang="en-US" sz="2200" dirty="0"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000" marR="74000" marT="74000" marB="740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0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058295"/>
                  </a:ext>
                </a:extLst>
              </a:tr>
              <a:tr h="757047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2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Bioretention</a:t>
                      </a:r>
                      <a:endParaRPr lang="en-US" sz="2200" dirty="0"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000" marR="74000" marT="74000" marB="74000" anchor="ctr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94%</a:t>
                      </a:r>
                      <a:endParaRPr lang="en-US" sz="2200" dirty="0"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000" marR="74000" marT="74000" marB="740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0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098901"/>
                  </a:ext>
                </a:extLst>
              </a:tr>
              <a:tr h="891967">
                <a:tc>
                  <a:txBody>
                    <a:bodyPr/>
                    <a:lstStyle/>
                    <a:p>
                      <a:pPr marL="9525" marR="0" indent="-1905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Sand Filter (open or closed)</a:t>
                      </a:r>
                      <a:r>
                        <a:rPr lang="en-US" sz="2200" baseline="0" dirty="0"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lang="en-US" sz="22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</a:t>
                      </a:r>
                      <a:r>
                        <a:rPr lang="en-US" sz="2200" baseline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StormFilter</a:t>
                      </a:r>
                      <a:endParaRPr lang="en-US" sz="2200" baseline="0" dirty="0"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000" marR="74000" marT="74000" marB="74000" anchor="ctr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90%</a:t>
                      </a:r>
                      <a:endParaRPr lang="en-US" sz="2200" dirty="0"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000" marR="74000" marT="74000" marB="740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0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3998113"/>
                  </a:ext>
                </a:extLst>
              </a:tr>
              <a:tr h="1147849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LS-FS</a:t>
                      </a:r>
                      <a:endParaRPr lang="en-US" sz="2200" dirty="0"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 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Pollutant</a:t>
                      </a:r>
                      <a:r>
                        <a:rPr lang="en-US" sz="22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Removal Swale</a:t>
                      </a:r>
                      <a:endParaRPr lang="en-US" sz="2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000" marR="74000" marT="74000" marB="74000" anchor="ctr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90%</a:t>
                      </a:r>
                      <a:endParaRPr lang="en-US" sz="2200" dirty="0"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000" marR="74000" marT="74000" marB="740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0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9240160"/>
                  </a:ext>
                </a:extLst>
              </a:tr>
              <a:tr h="561508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Rainwater Harvesting</a:t>
                      </a:r>
                      <a:endParaRPr lang="en-US" sz="2200" dirty="0"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000" marR="74000" marT="74000" marB="74000" anchor="ctr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85%</a:t>
                      </a:r>
                      <a:endParaRPr lang="en-US" sz="2200" dirty="0"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000" marR="74000" marT="74000" marB="740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0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7819511"/>
                  </a:ext>
                </a:extLst>
              </a:tr>
            </a:tbl>
          </a:graphicData>
        </a:graphic>
      </p:graphicFrame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3438525" y="11795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8185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36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628651" y="774919"/>
            <a:ext cx="7889524" cy="3357063"/>
            <a:chOff x="560363" y="2728927"/>
            <a:chExt cx="7889524" cy="3357063"/>
          </a:xfrm>
        </p:grpSpPr>
        <p:sp>
          <p:nvSpPr>
            <p:cNvPr id="6" name="Rectangle 5"/>
            <p:cNvSpPr/>
            <p:nvPr/>
          </p:nvSpPr>
          <p:spPr>
            <a:xfrm>
              <a:off x="2227673" y="2728927"/>
              <a:ext cx="3486932" cy="84529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SW into SCM              (on an annual basis)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4718831" y="4299534"/>
              <a:ext cx="2844800" cy="53878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Treated Runoff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560363" y="4291321"/>
              <a:ext cx="2844800" cy="53878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Untreated Runoff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3971139" y="5547207"/>
              <a:ext cx="2127250" cy="53878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Effluent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282965" y="5540925"/>
              <a:ext cx="2166922" cy="53878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ET&amp;I</a:t>
              </a:r>
            </a:p>
          </p:txBody>
        </p:sp>
        <p:cxnSp>
          <p:nvCxnSpPr>
            <p:cNvPr id="11" name="Connector: Elbow 10"/>
            <p:cNvCxnSpPr>
              <a:stCxn id="6" idx="2"/>
              <a:endCxn id="8" idx="0"/>
            </p:cNvCxnSpPr>
            <p:nvPr/>
          </p:nvCxnSpPr>
          <p:spPr>
            <a:xfrm rot="5400000">
              <a:off x="2618399" y="2938581"/>
              <a:ext cx="717104" cy="1988376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or: Elbow 11"/>
            <p:cNvCxnSpPr>
              <a:stCxn id="6" idx="2"/>
              <a:endCxn id="7" idx="0"/>
            </p:cNvCxnSpPr>
            <p:nvPr/>
          </p:nvCxnSpPr>
          <p:spPr>
            <a:xfrm rot="16200000" flipH="1">
              <a:off x="4693527" y="2851829"/>
              <a:ext cx="725317" cy="2170092"/>
            </a:xfrm>
            <a:prstGeom prst="bentConnector3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or: Elbow 12"/>
            <p:cNvCxnSpPr>
              <a:stCxn id="7" idx="2"/>
              <a:endCxn id="9" idx="0"/>
            </p:cNvCxnSpPr>
            <p:nvPr/>
          </p:nvCxnSpPr>
          <p:spPr>
            <a:xfrm rot="5400000">
              <a:off x="5233553" y="4639529"/>
              <a:ext cx="708890" cy="1106467"/>
            </a:xfrm>
            <a:prstGeom prst="bentConnector3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or: Elbow 13"/>
            <p:cNvCxnSpPr>
              <a:stCxn id="7" idx="2"/>
              <a:endCxn id="10" idx="0"/>
            </p:cNvCxnSpPr>
            <p:nvPr/>
          </p:nvCxnSpPr>
          <p:spPr>
            <a:xfrm rot="16200000" flipH="1">
              <a:off x="6402524" y="4577023"/>
              <a:ext cx="702608" cy="1225195"/>
            </a:xfrm>
            <a:prstGeom prst="bentConnector3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863636"/>
            <a:ext cx="9143999" cy="145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5" name="Table 24"/>
          <p:cNvGraphicFramePr>
            <a:graphicFrameLocks noGrp="1"/>
          </p:cNvGraphicFramePr>
          <p:nvPr>
            <p:extLst/>
          </p:nvPr>
        </p:nvGraphicFramePr>
        <p:xfrm>
          <a:off x="235293" y="3478494"/>
          <a:ext cx="8673413" cy="1976800"/>
        </p:xfrm>
        <a:graphic>
          <a:graphicData uri="http://schemas.openxmlformats.org/drawingml/2006/table">
            <a:tbl>
              <a:tblPr firstRow="1" firstCol="1" lastRow="1" bandRow="1"/>
              <a:tblGrid>
                <a:gridCol w="5127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461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Infiltration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04775" marR="0" indent="-104775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Permeable Pavement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Bef>
                          <a:spcPts val="0"/>
                        </a:spcBef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Wet Pond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Bef>
                          <a:spcPts val="0"/>
                        </a:spcBef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Stormwater</a:t>
                      </a:r>
                      <a:r>
                        <a:rPr lang="en-US" sz="24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Wetland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Bef>
                          <a:spcPts val="0"/>
                        </a:spcBef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Dry Pond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000" marR="74000" marT="74000" marB="74000" anchor="ctr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84%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000" marR="74000" marT="74000" marB="740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0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840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890696" y="5709564"/>
            <a:ext cx="1118382" cy="8159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90527" y="217121"/>
            <a:ext cx="4821133" cy="557215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0066"/>
                </a:solidFill>
                <a:latin typeface="+mn-lt"/>
                <a:cs typeface="Tahoma" pitchFamily="34" charset="0"/>
              </a:rPr>
              <a:t>Size V. Runoff Treated</a:t>
            </a:r>
            <a:endParaRPr lang="en-US" sz="320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27" y="1193198"/>
            <a:ext cx="8699746" cy="539542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901700" y="1783090"/>
            <a:ext cx="4172694" cy="584775"/>
            <a:chOff x="901700" y="1783090"/>
            <a:chExt cx="4172694" cy="584775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901700" y="2032000"/>
              <a:ext cx="2921000" cy="1270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4068991" y="1783090"/>
              <a:ext cx="1005403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84%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468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38</a:t>
            </a:fld>
            <a:endParaRPr lang="en-US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/>
          </p:nvPr>
        </p:nvGraphicFramePr>
        <p:xfrm>
          <a:off x="261783" y="253219"/>
          <a:ext cx="8507894" cy="6093494"/>
        </p:xfrm>
        <a:graphic>
          <a:graphicData uri="http://schemas.openxmlformats.org/drawingml/2006/table">
            <a:tbl>
              <a:tblPr firstRow="1" firstCol="1" lastRow="1" bandRow="1"/>
              <a:tblGrid>
                <a:gridCol w="5035285">
                  <a:extLst>
                    <a:ext uri="{9D8B030D-6E8A-4147-A177-3AD203B41FA5}">
                      <a16:colId xmlns:a16="http://schemas.microsoft.com/office/drawing/2014/main" val="96406995"/>
                    </a:ext>
                  </a:extLst>
                </a:gridCol>
                <a:gridCol w="3472609">
                  <a:extLst>
                    <a:ext uri="{9D8B030D-6E8A-4147-A177-3AD203B41FA5}">
                      <a16:colId xmlns:a16="http://schemas.microsoft.com/office/drawing/2014/main" val="3651534553"/>
                    </a:ext>
                  </a:extLst>
                </a:gridCol>
              </a:tblGrid>
              <a:tr h="882023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22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SCMs </a:t>
                      </a:r>
                      <a:r>
                        <a:rPr lang="en-US" sz="22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(designed per the MDC unless otherwise specified)</a:t>
                      </a:r>
                      <a:endParaRPr lang="en-US" sz="2200" dirty="0"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000" marR="74000" marT="74000" marB="74000" anchor="ctr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3C6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22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of annual runoff treated if 100% sized</a:t>
                      </a:r>
                      <a:endParaRPr lang="en-US" sz="2200" dirty="0"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000" marR="74000" marT="74000" marB="740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3C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7202122"/>
                  </a:ext>
                </a:extLst>
              </a:tr>
              <a:tr h="1847109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Infiltration</a:t>
                      </a:r>
                      <a:endParaRPr lang="en-US" sz="2200" dirty="0"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04775" marR="0" indent="-104775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Permeable Pavement</a:t>
                      </a:r>
                      <a:endParaRPr lang="en-US" sz="2200" dirty="0"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Bef>
                          <a:spcPts val="0"/>
                        </a:spcBef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Wet Pond</a:t>
                      </a:r>
                      <a:endParaRPr lang="en-US" sz="2200" dirty="0"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Bef>
                          <a:spcPts val="0"/>
                        </a:spcBef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Stormwater</a:t>
                      </a:r>
                      <a:r>
                        <a:rPr lang="en-US" sz="22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Wetland</a:t>
                      </a:r>
                      <a:endParaRPr lang="en-US" sz="2200" dirty="0"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Bef>
                          <a:spcPts val="0"/>
                        </a:spcBef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Dry Pond</a:t>
                      </a:r>
                      <a:endParaRPr lang="en-US" sz="2200" dirty="0"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000" marR="74000" marT="74000" marB="74000" anchor="ctr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84%</a:t>
                      </a:r>
                      <a:endParaRPr lang="en-US" sz="2200" dirty="0"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000" marR="74000" marT="74000" marB="740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0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058295"/>
                  </a:ext>
                </a:extLst>
              </a:tr>
              <a:tr h="757047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2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Bioretention</a:t>
                      </a:r>
                      <a:endParaRPr lang="en-US" sz="2200" dirty="0"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000" marR="74000" marT="74000" marB="74000" anchor="ctr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94%</a:t>
                      </a:r>
                      <a:endParaRPr lang="en-US" sz="2200" dirty="0"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000" marR="74000" marT="74000" marB="740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0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098901"/>
                  </a:ext>
                </a:extLst>
              </a:tr>
              <a:tr h="891967">
                <a:tc>
                  <a:txBody>
                    <a:bodyPr/>
                    <a:lstStyle/>
                    <a:p>
                      <a:pPr marL="9525" marR="0" indent="-19050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Sand Filter (open or closed)</a:t>
                      </a:r>
                      <a:r>
                        <a:rPr lang="en-US" sz="2200" baseline="0" dirty="0"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lang="en-US" sz="22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</a:t>
                      </a:r>
                      <a:r>
                        <a:rPr lang="en-US" sz="2200" baseline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StormFilter</a:t>
                      </a:r>
                      <a:endParaRPr lang="en-US" sz="2200" baseline="0" dirty="0"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000" marR="74000" marT="74000" marB="74000" anchor="ctr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91%</a:t>
                      </a:r>
                      <a:endParaRPr lang="en-US" sz="2200" dirty="0"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000" marR="74000" marT="74000" marB="740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0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3998113"/>
                  </a:ext>
                </a:extLst>
              </a:tr>
              <a:tr h="1147849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LS-FS</a:t>
                      </a:r>
                      <a:endParaRPr lang="en-US" sz="2200" dirty="0"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 </a:t>
                      </a:r>
                    </a:p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Pollutant</a:t>
                      </a:r>
                      <a:r>
                        <a:rPr lang="en-US" sz="22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Removal Swale</a:t>
                      </a:r>
                      <a:endParaRPr lang="en-US" sz="2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4000" marR="74000" marT="74000" marB="74000" anchor="ctr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90%</a:t>
                      </a:r>
                      <a:endParaRPr lang="en-US" sz="2200" dirty="0"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000" marR="74000" marT="74000" marB="740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0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9240160"/>
                  </a:ext>
                </a:extLst>
              </a:tr>
              <a:tr h="561508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Rainwater Harvesting</a:t>
                      </a:r>
                      <a:endParaRPr lang="en-US" sz="2200" dirty="0"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000" marR="74000" marT="74000" marB="74000" anchor="ctr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2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85%</a:t>
                      </a:r>
                      <a:endParaRPr lang="en-US" sz="2200" dirty="0"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000" marR="74000" marT="74000" marB="740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0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7819511"/>
                  </a:ext>
                </a:extLst>
              </a:tr>
            </a:tbl>
          </a:graphicData>
        </a:graphic>
      </p:graphicFrame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3438525" y="11795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196948" y="2926080"/>
            <a:ext cx="8567224" cy="3516923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2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1275481"/>
            <a:ext cx="7581900" cy="405838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33377" y="202687"/>
            <a:ext cx="5140649" cy="557215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+mn-lt"/>
              </a:rPr>
              <a:t>Sizing versus Runoff Fates for Infiltration Systems </a:t>
            </a:r>
          </a:p>
        </p:txBody>
      </p:sp>
      <p:sp>
        <p:nvSpPr>
          <p:cNvPr id="6" name="Rectangle 5"/>
          <p:cNvSpPr/>
          <p:nvPr/>
        </p:nvSpPr>
        <p:spPr>
          <a:xfrm>
            <a:off x="7890696" y="5709564"/>
            <a:ext cx="1118382" cy="8159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159734" y="5531267"/>
            <a:ext cx="274947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/>
              <a:t>100% Sizing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21967" y="5513368"/>
            <a:ext cx="274947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/>
              <a:t> 70% Sizing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03701" y="5489517"/>
            <a:ext cx="274947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/>
              <a:t>130% Sizing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581" y="946066"/>
            <a:ext cx="5255121" cy="447755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15" y="825802"/>
            <a:ext cx="5228187" cy="445777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77098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217121"/>
            <a:ext cx="4881619" cy="557215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0066"/>
                </a:solidFill>
                <a:latin typeface="+mn-lt"/>
                <a:cs typeface="Tahoma" pitchFamily="34" charset="0"/>
              </a:rPr>
              <a:t>2013 Legislative Mandates</a:t>
            </a:r>
            <a:endParaRPr lang="en-US" sz="2800" dirty="0">
              <a:latin typeface="+mn-lt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27929" y="1358590"/>
            <a:ext cx="7886700" cy="4755355"/>
          </a:xfrm>
        </p:spPr>
        <p:txBody>
          <a:bodyPr/>
          <a:lstStyle/>
          <a:p>
            <a:r>
              <a:rPr lang="en-US" sz="2400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MDC &amp; Fast Track:  </a:t>
            </a:r>
            <a:r>
              <a:rPr lang="en-US" sz="240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§ 143-214.7B requires DEQ to work with stakeholders to develop Minimum Design Criteria and a Fast-Track Permitting Process</a:t>
            </a:r>
            <a:r>
              <a:rPr lang="en-US" sz="2400" dirty="0">
                <a:solidFill>
                  <a:srgbClr val="002060"/>
                </a:solidFill>
              </a:rPr>
              <a:t>. </a:t>
            </a:r>
          </a:p>
          <a:p>
            <a:endParaRPr lang="en-US" sz="2400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Rules Review &amp; Re-Adoption:  </a:t>
            </a:r>
            <a:r>
              <a:rPr lang="en-US" sz="240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§ 150B-21.3A directs state agencies to review  and update their rules every 10 years.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23375" y="6008912"/>
            <a:ext cx="3751943" cy="371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i="1" kern="1200">
                <a:solidFill>
                  <a:srgbClr val="288DC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sz="1800" dirty="0"/>
              <a:t>Department of Environmental Quality</a:t>
            </a:r>
          </a:p>
        </p:txBody>
      </p:sp>
    </p:spTree>
    <p:extLst>
      <p:ext uri="{BB962C8B-B14F-4D97-AF65-F5344CB8AC3E}">
        <p14:creationId xmlns:p14="http://schemas.microsoft.com/office/powerpoint/2010/main" val="380198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90527" y="217121"/>
            <a:ext cx="4695873" cy="557215"/>
          </a:xfrm>
        </p:spPr>
        <p:txBody>
          <a:bodyPr>
            <a:noAutofit/>
          </a:bodyPr>
          <a:lstStyle/>
          <a:p>
            <a:r>
              <a:rPr lang="en-US" sz="3000" b="1" i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if I can’t remember all of this?</a:t>
            </a:r>
            <a:endParaRPr lang="en-US" sz="300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28650" y="1193267"/>
            <a:ext cx="7886700" cy="47553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>
                <a:solidFill>
                  <a:srgbClr val="0070C0"/>
                </a:solidFill>
                <a:ea typeface="Tahoma" panose="020B0604030504040204" pitchFamily="34" charset="0"/>
              </a:rPr>
              <a:t>This is all programmed into the Jordan Falls tool!</a:t>
            </a:r>
          </a:p>
          <a:p>
            <a:pPr marL="0" indent="0">
              <a:buNone/>
            </a:pPr>
            <a:r>
              <a:rPr lang="en-US" sz="2600" dirty="0">
                <a:solidFill>
                  <a:srgbClr val="0070C0"/>
                </a:solidFill>
                <a:ea typeface="Tahoma" panose="020B0604030504040204" pitchFamily="34" charset="0"/>
              </a:rPr>
              <a:t>Storm-EZ needs to be updated….</a:t>
            </a:r>
          </a:p>
          <a:p>
            <a:pPr marL="0" indent="0">
              <a:buNone/>
            </a:pPr>
            <a:endParaRPr lang="en-US" sz="2600" dirty="0">
              <a:solidFill>
                <a:srgbClr val="0070C0"/>
              </a:solidFill>
              <a:ea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sz="2600" dirty="0">
                <a:solidFill>
                  <a:srgbClr val="0070C0"/>
                </a:solidFill>
                <a:ea typeface="Tahoma" panose="020B0604030504040204" pitchFamily="34" charset="0"/>
              </a:rPr>
              <a:t>A goal for 2017 will be to finish the “SNAP” tool that will do both nutrient and LID calculations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350" y="3688147"/>
            <a:ext cx="8877300" cy="175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57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marL="171450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" b="107"/>
          <a:stretch>
            <a:fillRect/>
          </a:stretch>
        </p:blipFill>
        <p:spPr/>
      </p:pic>
      <p:sp>
        <p:nvSpPr>
          <p:cNvPr id="5" name="Title 1"/>
          <p:cNvSpPr txBox="1">
            <a:spLocks/>
          </p:cNvSpPr>
          <p:nvPr/>
        </p:nvSpPr>
        <p:spPr>
          <a:xfrm>
            <a:off x="123375" y="6001655"/>
            <a:ext cx="3751943" cy="371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i="1" kern="1200">
                <a:solidFill>
                  <a:srgbClr val="288DC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sz="1800" dirty="0"/>
              <a:t>Department of Environmental Quality</a:t>
            </a:r>
          </a:p>
        </p:txBody>
      </p:sp>
    </p:spTree>
    <p:extLst>
      <p:ext uri="{BB962C8B-B14F-4D97-AF65-F5344CB8AC3E}">
        <p14:creationId xmlns:p14="http://schemas.microsoft.com/office/powerpoint/2010/main" val="4067906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18278" y="213493"/>
            <a:ext cx="5383336" cy="557215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+mn-lt"/>
              </a:rPr>
              <a:t>The MDC Team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38675" y="1078216"/>
            <a:ext cx="4913218" cy="47553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Engineering/design community (8)</a:t>
            </a:r>
            <a:br>
              <a:rPr lang="en-US" sz="2400" dirty="0">
                <a:solidFill>
                  <a:schemeClr val="accent3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Home Builder’s Association (1)</a:t>
            </a:r>
            <a:br>
              <a:rPr lang="en-US" sz="2400" dirty="0">
                <a:solidFill>
                  <a:schemeClr val="accent3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Construction (1)</a:t>
            </a:r>
            <a:br>
              <a:rPr lang="en-US" sz="2400" dirty="0">
                <a:solidFill>
                  <a:schemeClr val="accent3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Local government (4)</a:t>
            </a:r>
            <a:br>
              <a:rPr lang="en-US" sz="2400" dirty="0">
                <a:solidFill>
                  <a:schemeClr val="accent3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Environmental Group (2)</a:t>
            </a:r>
            <a:br>
              <a:rPr lang="en-US" sz="2400" dirty="0">
                <a:solidFill>
                  <a:schemeClr val="accent3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Landscape Architect (1)</a:t>
            </a:r>
            <a:br>
              <a:rPr lang="en-US" sz="2400" dirty="0">
                <a:solidFill>
                  <a:schemeClr val="accent3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Academia (2)</a:t>
            </a:r>
            <a:br>
              <a:rPr lang="en-US" sz="2400" dirty="0">
                <a:solidFill>
                  <a:schemeClr val="accent3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Soil Scientist (1)</a:t>
            </a:r>
            <a:br>
              <a:rPr lang="en-US" sz="2400" dirty="0">
                <a:solidFill>
                  <a:schemeClr val="accent3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DOT (1)</a:t>
            </a:r>
            <a:br>
              <a:rPr lang="en-US" sz="2400" dirty="0">
                <a:solidFill>
                  <a:schemeClr val="accent3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DEQ(4)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5284" y="3287625"/>
            <a:ext cx="6079409" cy="321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135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80"/>
          <a:stretch/>
        </p:blipFill>
        <p:spPr>
          <a:xfrm>
            <a:off x="0" y="2078618"/>
            <a:ext cx="9144000" cy="477938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81197" y="228621"/>
            <a:ext cx="5153073" cy="557215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+mn-lt"/>
                <a:cs typeface="Tahoma" pitchFamily="34" charset="0"/>
              </a:rPr>
              <a:t>Legislature defines “MDC”</a:t>
            </a:r>
            <a:endParaRPr lang="en-US" sz="28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1269159"/>
            <a:ext cx="9144000" cy="809459"/>
          </a:xfrm>
          <a:solidFill>
            <a:schemeClr val="bg1">
              <a:alpha val="59000"/>
            </a:schemeClr>
          </a:solidFill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rgbClr val="00206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All-inclusive list of requirements for siting, design, construction, and O&amp;M for the fast-track stormwater permitting program. </a:t>
            </a:r>
          </a:p>
          <a:p>
            <a:pPr marL="0" indent="0" algn="ctr">
              <a:buNone/>
            </a:pPr>
            <a:endParaRPr lang="en-US" sz="2800" dirty="0">
              <a:solidFill>
                <a:schemeClr val="accent3">
                  <a:lumMod val="75000"/>
                </a:schemeClr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577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078" t="25367" r="5424" b="4064"/>
          <a:stretch/>
        </p:blipFill>
        <p:spPr>
          <a:xfrm>
            <a:off x="106582" y="1188385"/>
            <a:ext cx="8882513" cy="5216525"/>
          </a:xfrm>
          <a:prstGeom prst="rect">
            <a:avLst/>
          </a:prstGeom>
        </p:spPr>
      </p:pic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88772" y="215095"/>
            <a:ext cx="5299433" cy="557215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+mn-lt"/>
              </a:rPr>
              <a:t>MDC to Cover Whole State</a:t>
            </a:r>
          </a:p>
        </p:txBody>
      </p:sp>
    </p:spTree>
    <p:extLst>
      <p:ext uri="{BB962C8B-B14F-4D97-AF65-F5344CB8AC3E}">
        <p14:creationId xmlns:p14="http://schemas.microsoft.com/office/powerpoint/2010/main" val="4213718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27F3A-B3E9-41ED-AF8F-A365F10BB65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90527" y="217121"/>
            <a:ext cx="4326895" cy="557215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0066"/>
                </a:solidFill>
                <a:latin typeface="+mn-lt"/>
                <a:cs typeface="Tahoma" pitchFamily="34" charset="0"/>
              </a:rPr>
              <a:t>New Lingo!</a:t>
            </a:r>
            <a:endParaRPr lang="en-US" sz="3600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37940" y="1293228"/>
            <a:ext cx="18517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</a:rPr>
              <a:t>BMP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91667" y="1188291"/>
            <a:ext cx="219322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0070C0"/>
                </a:solidFill>
              </a:rPr>
              <a:t>------- </a:t>
            </a:r>
          </a:p>
          <a:p>
            <a:r>
              <a:rPr lang="en-US" sz="6000" b="1" dirty="0">
                <a:solidFill>
                  <a:srgbClr val="0070C0"/>
                </a:solidFill>
              </a:rPr>
              <a:t>SCM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38584" y="3558256"/>
            <a:ext cx="53769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</a:rPr>
              <a:t>85% TSS Removal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1812" y="3541238"/>
            <a:ext cx="82443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</a:rPr>
              <a:t>  --------------------------</a:t>
            </a:r>
          </a:p>
          <a:p>
            <a:r>
              <a:rPr lang="en-US" sz="4800" b="1" dirty="0">
                <a:solidFill>
                  <a:srgbClr val="0070C0"/>
                </a:solidFill>
              </a:rPr>
              <a:t>Primary &amp; Secondary SCMs</a:t>
            </a:r>
          </a:p>
        </p:txBody>
      </p:sp>
    </p:spTree>
    <p:extLst>
      <p:ext uri="{BB962C8B-B14F-4D97-AF65-F5344CB8AC3E}">
        <p14:creationId xmlns:p14="http://schemas.microsoft.com/office/powerpoint/2010/main" val="64903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349888" y="6902857"/>
            <a:ext cx="1734651" cy="88884"/>
          </a:xfrm>
        </p:spPr>
        <p:txBody>
          <a:bodyPr/>
          <a:lstStyle/>
          <a:p>
            <a:fld id="{11F27F3A-B3E9-41ED-AF8F-A365F10BB65F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50708" y="3188732"/>
            <a:ext cx="7249122" cy="2830667"/>
          </a:xfrm>
          <a:noFill/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3000" dirty="0">
              <a:solidFill>
                <a:schemeClr val="accent3">
                  <a:lumMod val="75000"/>
                </a:schemeClr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buNone/>
            </a:pPr>
            <a:endParaRPr lang="en-US" sz="3600" dirty="0">
              <a:solidFill>
                <a:schemeClr val="accent3">
                  <a:lumMod val="75000"/>
                </a:schemeClr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buNone/>
            </a:pPr>
            <a:r>
              <a:rPr lang="en-US" sz="3600" dirty="0">
                <a:solidFill>
                  <a:schemeClr val="accent3">
                    <a:lumMod val="75000"/>
                  </a:schemeClr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indent="0" algn="ctr">
              <a:buNone/>
            </a:pPr>
            <a:endParaRPr lang="en-US" sz="3600" dirty="0">
              <a:solidFill>
                <a:schemeClr val="accent3">
                  <a:lumMod val="75000"/>
                </a:schemeClr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7678" y="150125"/>
            <a:ext cx="86855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000066"/>
                </a:solidFill>
                <a:cs typeface="Tahoma" pitchFamily="34" charset="0"/>
              </a:rPr>
              <a:t>WHERE are the MDC?</a:t>
            </a:r>
            <a:endParaRPr lang="en-US" sz="2800" i="1" dirty="0"/>
          </a:p>
          <a:p>
            <a:pPr algn="ctr"/>
            <a:r>
              <a:rPr lang="en-US" sz="2800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15A NCAC 2H .1050:  MDCs for all SCMs</a:t>
            </a:r>
          </a:p>
          <a:p>
            <a:pPr algn="ctr"/>
            <a:r>
              <a:rPr lang="en-US" sz="2800" dirty="0">
                <a:solidFill>
                  <a:srgbClr val="0070C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.1051 through .1062:  MDCs for individual SCMs</a:t>
            </a:r>
          </a:p>
          <a:p>
            <a:pPr algn="ctr"/>
            <a:endParaRPr lang="en-US" sz="2800" dirty="0">
              <a:solidFill>
                <a:srgbClr val="0070C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2800" dirty="0">
              <a:solidFill>
                <a:srgbClr val="0070C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8506" y="4476406"/>
            <a:ext cx="2912550" cy="223573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0" name="Slide Number Placeholder 1"/>
          <p:cNvSpPr txBox="1">
            <a:spLocks/>
          </p:cNvSpPr>
          <p:nvPr/>
        </p:nvSpPr>
        <p:spPr>
          <a:xfrm>
            <a:off x="349888" y="6902857"/>
            <a:ext cx="1734651" cy="888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27F3A-B3E9-41ED-AF8F-A365F10BB65F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1" name="Picture 2" descr="http://www.wilmingtonnc.gov/Portals/0/documents/Common%20Files/rotator/images/TidalCreekRainGarden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9896" y="1460310"/>
            <a:ext cx="3052102" cy="234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G:\ssw 077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7786" y="2981903"/>
            <a:ext cx="2825354" cy="220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50800"/>
          </a:effectLst>
        </p:spPr>
      </p:pic>
      <p:pic>
        <p:nvPicPr>
          <p:cNvPr id="13" name="Picture 4" descr="DSC0034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8507" y="1601435"/>
            <a:ext cx="2862412" cy="2239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50800"/>
          </a:effectLst>
        </p:spPr>
      </p:pic>
      <p:pic>
        <p:nvPicPr>
          <p:cNvPr id="14" name="Picture 7" descr="Wet Pond_1_NCSU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895" y="4271749"/>
            <a:ext cx="2826837" cy="2374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50800"/>
          </a:effectLst>
        </p:spPr>
      </p:pic>
      <p:sp>
        <p:nvSpPr>
          <p:cNvPr id="15" name="TextBox 14"/>
          <p:cNvSpPr txBox="1"/>
          <p:nvPr/>
        </p:nvSpPr>
        <p:spPr>
          <a:xfrm>
            <a:off x="509896" y="3399487"/>
            <a:ext cx="2657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.1052 Bioretention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08199" y="3402068"/>
            <a:ext cx="2822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.</a:t>
            </a:r>
            <a:r>
              <a:rPr lang="en-US" sz="2000" b="1" dirty="0"/>
              <a:t>1055 SW Wetland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28837" y="6207879"/>
            <a:ext cx="2461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.1051 Infiltration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9895" y="6165303"/>
            <a:ext cx="2725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.1054 Wet Pond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67786" y="4476406"/>
            <a:ext cx="2930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.1058 Permeable Pavement</a:t>
            </a:r>
          </a:p>
        </p:txBody>
      </p:sp>
    </p:spTree>
    <p:extLst>
      <p:ext uri="{BB962C8B-B14F-4D97-AF65-F5344CB8AC3E}">
        <p14:creationId xmlns:p14="http://schemas.microsoft.com/office/powerpoint/2010/main" val="260583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6" grpId="0"/>
      <p:bldP spid="17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2_Office Theme">
  <a:themeElements>
    <a:clrScheme name="NC Brand PPT 04.23.15">
      <a:dk1>
        <a:sysClr val="windowText" lastClr="000000"/>
      </a:dk1>
      <a:lt1>
        <a:srgbClr val="FFFFFF"/>
      </a:lt1>
      <a:dk2>
        <a:srgbClr val="1F497D"/>
      </a:dk2>
      <a:lt2>
        <a:srgbClr val="EEECE1"/>
      </a:lt2>
      <a:accent1>
        <a:srgbClr val="7F9E3F"/>
      </a:accent1>
      <a:accent2>
        <a:srgbClr val="52849C"/>
      </a:accent2>
      <a:accent3>
        <a:srgbClr val="1F497D"/>
      </a:accent3>
      <a:accent4>
        <a:srgbClr val="71C9C5"/>
      </a:accent4>
      <a:accent5>
        <a:srgbClr val="6D2E75"/>
      </a:accent5>
      <a:accent6>
        <a:srgbClr val="F6D888"/>
      </a:accent6>
      <a:hlink>
        <a:srgbClr val="52849C"/>
      </a:hlink>
      <a:folHlink>
        <a:srgbClr val="52849C"/>
      </a:folHlink>
    </a:clrScheme>
    <a:fontScheme name="TNR/Arial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3210</TotalTime>
  <Words>1085</Words>
  <Application>Microsoft Office PowerPoint</Application>
  <PresentationFormat>On-screen Show (4:3)</PresentationFormat>
  <Paragraphs>275</Paragraphs>
  <Slides>41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Batang</vt:lpstr>
      <vt:lpstr>Arial</vt:lpstr>
      <vt:lpstr>Calibri</vt:lpstr>
      <vt:lpstr>Rockwell</vt:lpstr>
      <vt:lpstr>Tahoma</vt:lpstr>
      <vt:lpstr>Times New Roman</vt:lpstr>
      <vt:lpstr>2_Office Theme</vt:lpstr>
      <vt:lpstr>Department of Environmental Quality</vt:lpstr>
      <vt:lpstr>PowerPoint Presentation</vt:lpstr>
      <vt:lpstr>PowerPoint Presentation</vt:lpstr>
      <vt:lpstr>2013 Legislative Mandates</vt:lpstr>
      <vt:lpstr>The MDC Team</vt:lpstr>
      <vt:lpstr>Legislature defines “MDC”</vt:lpstr>
      <vt:lpstr>MDC to Cover Whole State</vt:lpstr>
      <vt:lpstr>New Lingo!</vt:lpstr>
      <vt:lpstr>PowerPoint Presentation</vt:lpstr>
      <vt:lpstr>Important Dates</vt:lpstr>
      <vt:lpstr>How have SCM designs changed?</vt:lpstr>
      <vt:lpstr>.1050 General MDC (5) Erosion Protection</vt:lpstr>
      <vt:lpstr>.1050 General MDC (6) Excess Flows</vt:lpstr>
      <vt:lpstr>No more level spreaders downslope of wet ponds &amp; infiltration systems!</vt:lpstr>
      <vt:lpstr>.1053 MDC for Wet Ponds</vt:lpstr>
      <vt:lpstr>.1053 MDC for Wet Ponds</vt:lpstr>
      <vt:lpstr>.1052 MDC for Infiltration Systems</vt:lpstr>
      <vt:lpstr>.1055 MDC for Stormwater Wetlands</vt:lpstr>
      <vt:lpstr>What will happen to the  BMP Manual?</vt:lpstr>
      <vt:lpstr>PowerPoint Presentation</vt:lpstr>
      <vt:lpstr>PowerPoint Presentation</vt:lpstr>
      <vt:lpstr>Other Updates</vt:lpstr>
      <vt:lpstr>Supplement-EZ</vt:lpstr>
      <vt:lpstr>PowerPoint Presentation</vt:lpstr>
      <vt:lpstr>Primary SCM</vt:lpstr>
      <vt:lpstr>Secondary SCM</vt:lpstr>
      <vt:lpstr>PowerPoint Presentation</vt:lpstr>
      <vt:lpstr>Explanation</vt:lpstr>
      <vt:lpstr>PowerPoint Presentation</vt:lpstr>
      <vt:lpstr>PowerPoint Presentation</vt:lpstr>
      <vt:lpstr>Options in New Rules</vt:lpstr>
      <vt:lpstr>Runoff Volume Match:                  More Complicated!</vt:lpstr>
      <vt:lpstr>Fates of Treated Runoff:</vt:lpstr>
      <vt:lpstr>PowerPoint Presentation</vt:lpstr>
      <vt:lpstr>PowerPoint Presentation</vt:lpstr>
      <vt:lpstr>PowerPoint Presentation</vt:lpstr>
      <vt:lpstr>Size V. Runoff Treated</vt:lpstr>
      <vt:lpstr>PowerPoint Presentation</vt:lpstr>
      <vt:lpstr>Sizing versus Runoff Fates for Infiltration Systems </vt:lpstr>
      <vt:lpstr>What if I can’t remember all of this?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Taryn Dietrich</dc:creator>
  <cp:lastModifiedBy>Vinson, Toby</cp:lastModifiedBy>
  <cp:revision>251</cp:revision>
  <dcterms:created xsi:type="dcterms:W3CDTF">2015-07-07T20:02:11Z</dcterms:created>
  <dcterms:modified xsi:type="dcterms:W3CDTF">2017-03-28T16:38:08Z</dcterms:modified>
</cp:coreProperties>
</file>