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9"/>
  </p:notesMasterIdLst>
  <p:sldIdLst>
    <p:sldId id="303" r:id="rId2"/>
    <p:sldId id="326" r:id="rId3"/>
    <p:sldId id="304" r:id="rId4"/>
    <p:sldId id="341" r:id="rId5"/>
    <p:sldId id="327" r:id="rId6"/>
    <p:sldId id="328" r:id="rId7"/>
    <p:sldId id="335" r:id="rId8"/>
    <p:sldId id="375" r:id="rId9"/>
    <p:sldId id="380" r:id="rId10"/>
    <p:sldId id="377" r:id="rId11"/>
    <p:sldId id="376" r:id="rId12"/>
    <p:sldId id="334" r:id="rId13"/>
    <p:sldId id="320" r:id="rId14"/>
    <p:sldId id="329" r:id="rId15"/>
    <p:sldId id="336" r:id="rId16"/>
    <p:sldId id="324" r:id="rId17"/>
    <p:sldId id="331" r:id="rId18"/>
    <p:sldId id="332" r:id="rId19"/>
    <p:sldId id="330" r:id="rId20"/>
    <p:sldId id="337" r:id="rId21"/>
    <p:sldId id="325" r:id="rId22"/>
    <p:sldId id="338" r:id="rId23"/>
    <p:sldId id="323" r:id="rId24"/>
    <p:sldId id="339" r:id="rId25"/>
    <p:sldId id="342" r:id="rId26"/>
    <p:sldId id="349" r:id="rId27"/>
    <p:sldId id="322" r:id="rId28"/>
    <p:sldId id="352" r:id="rId29"/>
    <p:sldId id="343" r:id="rId30"/>
    <p:sldId id="344" r:id="rId31"/>
    <p:sldId id="345" r:id="rId32"/>
    <p:sldId id="348" r:id="rId33"/>
    <p:sldId id="353" r:id="rId34"/>
    <p:sldId id="346" r:id="rId35"/>
    <p:sldId id="347" r:id="rId36"/>
    <p:sldId id="381" r:id="rId37"/>
    <p:sldId id="384" r:id="rId38"/>
    <p:sldId id="351" r:id="rId39"/>
    <p:sldId id="350" r:id="rId40"/>
    <p:sldId id="354" r:id="rId41"/>
    <p:sldId id="340" r:id="rId42"/>
    <p:sldId id="355" r:id="rId43"/>
    <p:sldId id="356" r:id="rId44"/>
    <p:sldId id="357" r:id="rId45"/>
    <p:sldId id="359" r:id="rId46"/>
    <p:sldId id="383" r:id="rId47"/>
    <p:sldId id="358" r:id="rId48"/>
    <p:sldId id="360" r:id="rId49"/>
    <p:sldId id="361" r:id="rId50"/>
    <p:sldId id="365" r:id="rId51"/>
    <p:sldId id="364" r:id="rId52"/>
    <p:sldId id="363" r:id="rId53"/>
    <p:sldId id="362" r:id="rId54"/>
    <p:sldId id="366" r:id="rId55"/>
    <p:sldId id="378" r:id="rId56"/>
    <p:sldId id="374" r:id="rId57"/>
    <p:sldId id="371" r:id="rId58"/>
    <p:sldId id="370" r:id="rId59"/>
    <p:sldId id="369" r:id="rId60"/>
    <p:sldId id="368" r:id="rId61"/>
    <p:sldId id="367" r:id="rId62"/>
    <p:sldId id="372" r:id="rId63"/>
    <p:sldId id="373" r:id="rId64"/>
    <p:sldId id="321" r:id="rId65"/>
    <p:sldId id="382" r:id="rId66"/>
    <p:sldId id="313" r:id="rId67"/>
    <p:sldId id="385"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3" d="100"/>
          <a:sy n="53" d="100"/>
        </p:scale>
        <p:origin x="1118" y="53"/>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BAC46C-50EB-446D-94EF-2605CA34E065}" type="datetimeFigureOut">
              <a:rPr lang="en-US" smtClean="0"/>
              <a:t>3/29/2017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D13ED3-5EFA-480D-9AF0-EE3DC9DE3C52}" type="slidenum">
              <a:rPr lang="en-US" smtClean="0"/>
              <a:t>‹#›</a:t>
            </a:fld>
            <a:endParaRPr lang="en-US"/>
          </a:p>
        </p:txBody>
      </p:sp>
    </p:spTree>
    <p:extLst>
      <p:ext uri="{BB962C8B-B14F-4D97-AF65-F5344CB8AC3E}">
        <p14:creationId xmlns:p14="http://schemas.microsoft.com/office/powerpoint/2010/main" val="4230991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Verdana" pitchFamily="34" charset="0"/>
                <a:ea typeface="ＭＳ Ｐゴシック" charset="-128"/>
              </a:defRPr>
            </a:lvl1pPr>
            <a:lvl2pPr marL="729057" indent="-280406" eaLnBrk="0" hangingPunct="0">
              <a:defRPr>
                <a:solidFill>
                  <a:schemeClr val="tx1"/>
                </a:solidFill>
                <a:latin typeface="Verdana" pitchFamily="34" charset="0"/>
                <a:ea typeface="ＭＳ Ｐゴシック" charset="-128"/>
              </a:defRPr>
            </a:lvl2pPr>
            <a:lvl3pPr marL="1121626" indent="-224325" eaLnBrk="0" hangingPunct="0">
              <a:defRPr>
                <a:solidFill>
                  <a:schemeClr val="tx1"/>
                </a:solidFill>
                <a:latin typeface="Verdana" pitchFamily="34" charset="0"/>
                <a:ea typeface="ＭＳ Ｐゴシック" charset="-128"/>
              </a:defRPr>
            </a:lvl3pPr>
            <a:lvl4pPr marL="1570276" indent="-224325" eaLnBrk="0" hangingPunct="0">
              <a:defRPr>
                <a:solidFill>
                  <a:schemeClr val="tx1"/>
                </a:solidFill>
                <a:latin typeface="Verdana" pitchFamily="34" charset="0"/>
                <a:ea typeface="ＭＳ Ｐゴシック" charset="-128"/>
              </a:defRPr>
            </a:lvl4pPr>
            <a:lvl5pPr marL="2018927" indent="-224325" eaLnBrk="0" hangingPunct="0">
              <a:defRPr>
                <a:solidFill>
                  <a:schemeClr val="tx1"/>
                </a:solidFill>
                <a:latin typeface="Verdana" pitchFamily="34" charset="0"/>
                <a:ea typeface="ＭＳ Ｐゴシック" charset="-128"/>
              </a:defRPr>
            </a:lvl5pPr>
            <a:lvl6pPr marL="2467577" indent="-224325" eaLnBrk="0" fontAlgn="base" hangingPunct="0">
              <a:spcBef>
                <a:spcPct val="0"/>
              </a:spcBef>
              <a:spcAft>
                <a:spcPct val="0"/>
              </a:spcAft>
              <a:defRPr>
                <a:solidFill>
                  <a:schemeClr val="tx1"/>
                </a:solidFill>
                <a:latin typeface="Verdana" pitchFamily="34" charset="0"/>
                <a:ea typeface="ＭＳ Ｐゴシック" charset="-128"/>
              </a:defRPr>
            </a:lvl6pPr>
            <a:lvl7pPr marL="2916227" indent="-224325" eaLnBrk="0" fontAlgn="base" hangingPunct="0">
              <a:spcBef>
                <a:spcPct val="0"/>
              </a:spcBef>
              <a:spcAft>
                <a:spcPct val="0"/>
              </a:spcAft>
              <a:defRPr>
                <a:solidFill>
                  <a:schemeClr val="tx1"/>
                </a:solidFill>
                <a:latin typeface="Verdana" pitchFamily="34" charset="0"/>
                <a:ea typeface="ＭＳ Ｐゴシック" charset="-128"/>
              </a:defRPr>
            </a:lvl7pPr>
            <a:lvl8pPr marL="3364878" indent="-224325" eaLnBrk="0" fontAlgn="base" hangingPunct="0">
              <a:spcBef>
                <a:spcPct val="0"/>
              </a:spcBef>
              <a:spcAft>
                <a:spcPct val="0"/>
              </a:spcAft>
              <a:defRPr>
                <a:solidFill>
                  <a:schemeClr val="tx1"/>
                </a:solidFill>
                <a:latin typeface="Verdana" pitchFamily="34" charset="0"/>
                <a:ea typeface="ＭＳ Ｐゴシック" charset="-128"/>
              </a:defRPr>
            </a:lvl8pPr>
            <a:lvl9pPr marL="3813528" indent="-224325" eaLnBrk="0" fontAlgn="base" hangingPunct="0">
              <a:spcBef>
                <a:spcPct val="0"/>
              </a:spcBef>
              <a:spcAft>
                <a:spcPct val="0"/>
              </a:spcAft>
              <a:defRPr>
                <a:solidFill>
                  <a:schemeClr val="tx1"/>
                </a:solidFill>
                <a:latin typeface="Verdana" pitchFamily="34" charset="0"/>
                <a:ea typeface="ＭＳ Ｐゴシック" charset="-128"/>
              </a:defRPr>
            </a:lvl9pPr>
          </a:lstStyle>
          <a:p>
            <a:pPr eaLnBrk="1" hangingPunct="1"/>
            <a:fld id="{46D66B9C-04DE-446F-8C95-42298CC9E9E2}" type="slidenum">
              <a:rPr lang="en-US">
                <a:solidFill>
                  <a:prstClr val="black"/>
                </a:solidFill>
                <a:latin typeface="Calibri" pitchFamily="34" charset="0"/>
              </a:rPr>
              <a:pPr eaLnBrk="1" hangingPunct="1"/>
              <a:t>1</a:t>
            </a:fld>
            <a:endParaRPr lang="en-US">
              <a:solidFill>
                <a:prstClr val="black"/>
              </a:solidFill>
              <a:latin typeface="Calibri" pitchFamily="34" charset="0"/>
            </a:endParaRPr>
          </a:p>
        </p:txBody>
      </p:sp>
    </p:spTree>
    <p:extLst>
      <p:ext uri="{BB962C8B-B14F-4D97-AF65-F5344CB8AC3E}">
        <p14:creationId xmlns:p14="http://schemas.microsoft.com/office/powerpoint/2010/main" val="3901302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D13ED3-5EFA-480D-9AF0-EE3DC9DE3C52}" type="slidenum">
              <a:rPr lang="en-US" smtClean="0"/>
              <a:t>2</a:t>
            </a:fld>
            <a:endParaRPr lang="en-US"/>
          </a:p>
        </p:txBody>
      </p:sp>
    </p:spTree>
    <p:extLst>
      <p:ext uri="{BB962C8B-B14F-4D97-AF65-F5344CB8AC3E}">
        <p14:creationId xmlns:p14="http://schemas.microsoft.com/office/powerpoint/2010/main" val="324499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Would be helpful</a:t>
            </a:r>
            <a:r>
              <a:rPr lang="en-US" baseline="0" dirty="0" smtClean="0"/>
              <a:t> to pull </a:t>
            </a:r>
            <a:r>
              <a:rPr lang="en-US" baseline="0" dirty="0" err="1" smtClean="0"/>
              <a:t>Tanger</a:t>
            </a:r>
            <a:r>
              <a:rPr lang="en-US" baseline="0" dirty="0" smtClean="0"/>
              <a:t> basin data to describe extent of “overbuild”</a:t>
            </a:r>
            <a:endParaRPr lang="en-US" dirty="0"/>
          </a:p>
        </p:txBody>
      </p:sp>
      <p:sp>
        <p:nvSpPr>
          <p:cNvPr id="4" name="Slide Number Placeholder 3"/>
          <p:cNvSpPr>
            <a:spLocks noGrp="1"/>
          </p:cNvSpPr>
          <p:nvPr>
            <p:ph type="sldNum" sz="quarter" idx="10"/>
          </p:nvPr>
        </p:nvSpPr>
        <p:spPr/>
        <p:txBody>
          <a:bodyPr/>
          <a:lstStyle/>
          <a:p>
            <a:fld id="{85D13ED3-5EFA-480D-9AF0-EE3DC9DE3C52}" type="slidenum">
              <a:rPr lang="en-US" smtClean="0"/>
              <a:t>28</a:t>
            </a:fld>
            <a:endParaRPr lang="en-US"/>
          </a:p>
        </p:txBody>
      </p:sp>
    </p:spTree>
    <p:extLst>
      <p:ext uri="{BB962C8B-B14F-4D97-AF65-F5344CB8AC3E}">
        <p14:creationId xmlns:p14="http://schemas.microsoft.com/office/powerpoint/2010/main" val="20884193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762000" y="3505200"/>
            <a:ext cx="7772400" cy="688975"/>
          </a:xfrm>
        </p:spPr>
        <p:txBody>
          <a:bodyPr/>
          <a:lstStyle>
            <a:lvl1pPr>
              <a:defRPr sz="2800"/>
            </a:lvl1pPr>
          </a:lstStyle>
          <a:p>
            <a:r>
              <a:rPr lang="en-US" smtClean="0"/>
              <a:t>Click to edit Master title style</a:t>
            </a:r>
            <a:endParaRPr lang="en-US"/>
          </a:p>
        </p:txBody>
      </p:sp>
      <p:sp>
        <p:nvSpPr>
          <p:cNvPr id="3075" name="Rectangle 3"/>
          <p:cNvSpPr>
            <a:spLocks noGrp="1" noChangeArrowheads="1"/>
          </p:cNvSpPr>
          <p:nvPr>
            <p:ph type="subTitle" idx="1"/>
          </p:nvPr>
        </p:nvSpPr>
        <p:spPr>
          <a:xfrm>
            <a:off x="1447800" y="4648200"/>
            <a:ext cx="6400800" cy="609600"/>
          </a:xfrm>
        </p:spPr>
        <p:txBody>
          <a:bodyPr/>
          <a:lstStyle>
            <a:lvl1pPr marL="0" indent="0" algn="ctr">
              <a:buFontTx/>
              <a:buNone/>
              <a:defRPr sz="2000"/>
            </a:lvl1pPr>
          </a:lstStyle>
          <a:p>
            <a:r>
              <a:rPr lang="en-US" smtClean="0"/>
              <a:t>Click to edit Master subtitle style</a:t>
            </a:r>
            <a:endParaRPr lang="en-US"/>
          </a:p>
        </p:txBody>
      </p:sp>
      <p:sp>
        <p:nvSpPr>
          <p:cNvPr id="4" name="Rectangle 4"/>
          <p:cNvSpPr>
            <a:spLocks noGrp="1" noChangeArrowheads="1"/>
          </p:cNvSpPr>
          <p:nvPr>
            <p:ph type="dt" sz="half" idx="10"/>
          </p:nvPr>
        </p:nvSpPr>
        <p:spPr bwMode="auto">
          <a:xfrm>
            <a:off x="3657600" y="5486400"/>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2000">
                <a:solidFill>
                  <a:schemeClr val="bg1"/>
                </a:solidFill>
              </a:defRPr>
            </a:lvl1pPr>
          </a:lstStyle>
          <a:p>
            <a:pPr fontAlgn="base">
              <a:spcBef>
                <a:spcPct val="0"/>
              </a:spcBef>
              <a:spcAft>
                <a:spcPct val="0"/>
              </a:spcAft>
              <a:defRPr/>
            </a:pPr>
            <a:fld id="{61D1C0C7-CA94-43CB-B26C-62D1374E5A21}" type="datetime1">
              <a:rPr lang="en-US">
                <a:solidFill>
                  <a:srgbClr val="FFFFFF"/>
                </a:solidFill>
              </a:rPr>
              <a:pPr fontAlgn="base">
                <a:spcBef>
                  <a:spcPct val="0"/>
                </a:spcBef>
                <a:spcAft>
                  <a:spcPct val="0"/>
                </a:spcAft>
                <a:defRPr/>
              </a:pPr>
              <a:t>3/29/2017</a:t>
            </a:fld>
            <a:endParaRPr lang="en-US">
              <a:solidFill>
                <a:srgbClr val="FFFFFF"/>
              </a:solidFill>
            </a:endParaRPr>
          </a:p>
        </p:txBody>
      </p:sp>
    </p:spTree>
    <p:extLst>
      <p:ext uri="{BB962C8B-B14F-4D97-AF65-F5344CB8AC3E}">
        <p14:creationId xmlns:p14="http://schemas.microsoft.com/office/powerpoint/2010/main" val="3516160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745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745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176917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276600" y="274638"/>
            <a:ext cx="5410200" cy="639762"/>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493838"/>
            <a:ext cx="4038600" cy="21859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832225"/>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493838"/>
            <a:ext cx="4038600" cy="45259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1473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9734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938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938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2911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9251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60852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798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85778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14255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5272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76600" y="274638"/>
            <a:ext cx="54102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4938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17271648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2400">
          <a:solidFill>
            <a:schemeClr val="bg1"/>
          </a:solidFill>
          <a:latin typeface="+mj-lt"/>
          <a:ea typeface="ＭＳ Ｐゴシック" charset="-128"/>
          <a:cs typeface="ＭＳ Ｐゴシック" charset="-128"/>
        </a:defRPr>
      </a:lvl1pPr>
      <a:lvl2pPr algn="ctr" rtl="0" eaLnBrk="0" fontAlgn="base" hangingPunct="0">
        <a:spcBef>
          <a:spcPct val="0"/>
        </a:spcBef>
        <a:spcAft>
          <a:spcPct val="0"/>
        </a:spcAft>
        <a:defRPr sz="2400">
          <a:solidFill>
            <a:schemeClr val="bg1"/>
          </a:solidFill>
          <a:latin typeface="Verdana" pitchFamily="34" charset="0"/>
          <a:ea typeface="ＭＳ Ｐゴシック" charset="-128"/>
          <a:cs typeface="ＭＳ Ｐゴシック" charset="-128"/>
        </a:defRPr>
      </a:lvl2pPr>
      <a:lvl3pPr algn="ctr" rtl="0" eaLnBrk="0" fontAlgn="base" hangingPunct="0">
        <a:spcBef>
          <a:spcPct val="0"/>
        </a:spcBef>
        <a:spcAft>
          <a:spcPct val="0"/>
        </a:spcAft>
        <a:defRPr sz="2400">
          <a:solidFill>
            <a:schemeClr val="bg1"/>
          </a:solidFill>
          <a:latin typeface="Verdana" pitchFamily="34" charset="0"/>
          <a:ea typeface="ＭＳ Ｐゴシック" charset="-128"/>
          <a:cs typeface="ＭＳ Ｐゴシック" charset="-128"/>
        </a:defRPr>
      </a:lvl3pPr>
      <a:lvl4pPr algn="ctr" rtl="0" eaLnBrk="0" fontAlgn="base" hangingPunct="0">
        <a:spcBef>
          <a:spcPct val="0"/>
        </a:spcBef>
        <a:spcAft>
          <a:spcPct val="0"/>
        </a:spcAft>
        <a:defRPr sz="2400">
          <a:solidFill>
            <a:schemeClr val="bg1"/>
          </a:solidFill>
          <a:latin typeface="Verdana" pitchFamily="34" charset="0"/>
          <a:ea typeface="ＭＳ Ｐゴシック" charset="-128"/>
          <a:cs typeface="ＭＳ Ｐゴシック" charset="-128"/>
        </a:defRPr>
      </a:lvl4pPr>
      <a:lvl5pPr algn="ctr" rtl="0" eaLnBrk="0" fontAlgn="base" hangingPunct="0">
        <a:spcBef>
          <a:spcPct val="0"/>
        </a:spcBef>
        <a:spcAft>
          <a:spcPct val="0"/>
        </a:spcAft>
        <a:defRPr sz="2400">
          <a:solidFill>
            <a:schemeClr val="bg1"/>
          </a:solidFill>
          <a:latin typeface="Verdana" pitchFamily="34" charset="0"/>
          <a:ea typeface="ＭＳ Ｐゴシック" charset="-128"/>
          <a:cs typeface="ＭＳ Ｐゴシック" charset="-128"/>
        </a:defRPr>
      </a:lvl5pPr>
      <a:lvl6pPr marL="457200" algn="ctr" rtl="0" eaLnBrk="1" fontAlgn="base" hangingPunct="1">
        <a:spcBef>
          <a:spcPct val="0"/>
        </a:spcBef>
        <a:spcAft>
          <a:spcPct val="0"/>
        </a:spcAft>
        <a:defRPr sz="2400">
          <a:solidFill>
            <a:schemeClr val="bg1"/>
          </a:solidFill>
          <a:latin typeface="Verdana" pitchFamily="34" charset="0"/>
        </a:defRPr>
      </a:lvl6pPr>
      <a:lvl7pPr marL="914400" algn="ctr" rtl="0" eaLnBrk="1" fontAlgn="base" hangingPunct="1">
        <a:spcBef>
          <a:spcPct val="0"/>
        </a:spcBef>
        <a:spcAft>
          <a:spcPct val="0"/>
        </a:spcAft>
        <a:defRPr sz="2400">
          <a:solidFill>
            <a:schemeClr val="bg1"/>
          </a:solidFill>
          <a:latin typeface="Verdana" pitchFamily="34" charset="0"/>
        </a:defRPr>
      </a:lvl7pPr>
      <a:lvl8pPr marL="1371600" algn="ctr" rtl="0" eaLnBrk="1" fontAlgn="base" hangingPunct="1">
        <a:spcBef>
          <a:spcPct val="0"/>
        </a:spcBef>
        <a:spcAft>
          <a:spcPct val="0"/>
        </a:spcAft>
        <a:defRPr sz="2400">
          <a:solidFill>
            <a:schemeClr val="bg1"/>
          </a:solidFill>
          <a:latin typeface="Verdana" pitchFamily="34" charset="0"/>
        </a:defRPr>
      </a:lvl8pPr>
      <a:lvl9pPr marL="1828800" algn="ctr" rtl="0" eaLnBrk="1" fontAlgn="base" hangingPunct="1">
        <a:spcBef>
          <a:spcPct val="0"/>
        </a:spcBef>
        <a:spcAft>
          <a:spcPct val="0"/>
        </a:spcAft>
        <a:defRPr sz="2400">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000">
          <a:solidFill>
            <a:schemeClr val="bg1"/>
          </a:solidFill>
          <a:latin typeface="+mn-lt"/>
          <a:ea typeface="ＭＳ Ｐゴシック" charset="-128"/>
        </a:defRPr>
      </a:lvl2pPr>
      <a:lvl3pPr marL="1143000" indent="-228600" algn="l" rtl="0" eaLnBrk="0" fontAlgn="base" hangingPunct="0">
        <a:spcBef>
          <a:spcPct val="20000"/>
        </a:spcBef>
        <a:spcAft>
          <a:spcPct val="0"/>
        </a:spcAft>
        <a:buChar char="•"/>
        <a:defRPr sz="2000">
          <a:solidFill>
            <a:schemeClr val="bg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bg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bg1"/>
          </a:solidFill>
          <a:latin typeface="+mn-lt"/>
          <a:ea typeface="ＭＳ Ｐゴシック" charset="-128"/>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5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www.youtube.com/watch?v=jjaSs5tSgVA" TargetMode="External"/><Relationship Id="rId2" Type="http://schemas.openxmlformats.org/officeDocument/2006/relationships/hyperlink" Target="http://166.141.2.5:8500/view/view.shtml?id=78&amp;imagepath=/mjpg/video.mjpg&amp;size=1"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bwMode="gray">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434" name="Title 1"/>
          <p:cNvSpPr>
            <a:spLocks noGrp="1"/>
          </p:cNvSpPr>
          <p:nvPr>
            <p:ph type="ctrTitle"/>
          </p:nvPr>
        </p:nvSpPr>
        <p:spPr>
          <a:xfrm>
            <a:off x="762000" y="3810000"/>
            <a:ext cx="7772400" cy="688975"/>
          </a:xfrm>
        </p:spPr>
        <p:txBody>
          <a:bodyPr/>
          <a:lstStyle/>
          <a:p>
            <a:pPr eaLnBrk="1" hangingPunct="1"/>
            <a:r>
              <a:rPr lang="en-US" b="1" dirty="0" smtClean="0">
                <a:latin typeface="+mn-lt"/>
              </a:rPr>
              <a:t>Innovative Technologies</a:t>
            </a:r>
          </a:p>
        </p:txBody>
      </p:sp>
      <p:sp>
        <p:nvSpPr>
          <p:cNvPr id="18435" name="Subtitle 2"/>
          <p:cNvSpPr>
            <a:spLocks noGrp="1"/>
          </p:cNvSpPr>
          <p:nvPr>
            <p:ph type="subTitle" idx="1"/>
          </p:nvPr>
        </p:nvSpPr>
        <p:spPr>
          <a:xfrm>
            <a:off x="1371600" y="5257800"/>
            <a:ext cx="6400800" cy="609600"/>
          </a:xfrm>
        </p:spPr>
        <p:txBody>
          <a:bodyPr/>
          <a:lstStyle/>
          <a:p>
            <a:pPr eaLnBrk="1" hangingPunct="1"/>
            <a:r>
              <a:rPr lang="en-US" dirty="0" smtClean="0"/>
              <a:t>Jay Wilson, CPESC</a:t>
            </a:r>
          </a:p>
          <a:p>
            <a:pPr eaLnBrk="1" hangingPunct="1"/>
            <a:r>
              <a:rPr lang="en-US" dirty="0" smtClean="0"/>
              <a:t>City of Charlotte</a:t>
            </a:r>
          </a:p>
          <a:p>
            <a:pPr eaLnBrk="1" hangingPunct="1"/>
            <a:r>
              <a:rPr lang="en-US" dirty="0" smtClean="0"/>
              <a:t>March 28, 2017</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3167320"/>
            <a:ext cx="2905125" cy="42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28583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INNOVATION?</a:t>
            </a:r>
            <a:endParaRPr lang="en-US" sz="3200"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9966" b="11785"/>
          <a:stretch/>
        </p:blipFill>
        <p:spPr>
          <a:xfrm>
            <a:off x="533400" y="1447800"/>
            <a:ext cx="8050276" cy="4724400"/>
          </a:xfrm>
        </p:spPr>
      </p:pic>
    </p:spTree>
    <p:extLst>
      <p:ext uri="{BB962C8B-B14F-4D97-AF65-F5344CB8AC3E}">
        <p14:creationId xmlns:p14="http://schemas.microsoft.com/office/powerpoint/2010/main" val="19488931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INNOVATION?</a:t>
            </a:r>
            <a:endParaRPr lang="en-US" sz="3200"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2211" b="8899"/>
          <a:stretch/>
        </p:blipFill>
        <p:spPr>
          <a:xfrm>
            <a:off x="533399" y="1447800"/>
            <a:ext cx="8113613" cy="4800600"/>
          </a:xfrm>
        </p:spPr>
      </p:pic>
    </p:spTree>
    <p:extLst>
      <p:ext uri="{BB962C8B-B14F-4D97-AF65-F5344CB8AC3E}">
        <p14:creationId xmlns:p14="http://schemas.microsoft.com/office/powerpoint/2010/main" val="4893569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INNOVATION</a:t>
            </a:r>
          </a:p>
        </p:txBody>
      </p:sp>
      <p:sp>
        <p:nvSpPr>
          <p:cNvPr id="3" name="Content Placeholder 2"/>
          <p:cNvSpPr>
            <a:spLocks noGrp="1"/>
          </p:cNvSpPr>
          <p:nvPr>
            <p:ph idx="1"/>
          </p:nvPr>
        </p:nvSpPr>
        <p:spPr/>
        <p:txBody>
          <a:bodyPr/>
          <a:lstStyle/>
          <a:p>
            <a:pPr marL="0" indent="0" algn="ctr">
              <a:buNone/>
            </a:pPr>
            <a:r>
              <a:rPr lang="en-US" dirty="0" smtClean="0"/>
              <a:t>If doesn’t perform – improve it!</a:t>
            </a:r>
          </a:p>
          <a:p>
            <a:pPr marL="0" indent="0">
              <a:buNone/>
            </a:pPr>
            <a:endParaRPr lang="en-US" dirty="0"/>
          </a:p>
          <a:p>
            <a:pPr marL="0" indent="0">
              <a:buNone/>
            </a:pP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057400"/>
            <a:ext cx="5656698" cy="4240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1045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INNOVATION</a:t>
            </a:r>
          </a:p>
        </p:txBody>
      </p:sp>
      <p:sp>
        <p:nvSpPr>
          <p:cNvPr id="3" name="Content Placeholder 2"/>
          <p:cNvSpPr>
            <a:spLocks noGrp="1"/>
          </p:cNvSpPr>
          <p:nvPr>
            <p:ph idx="1"/>
          </p:nvPr>
        </p:nvSpPr>
        <p:spPr/>
        <p:txBody>
          <a:bodyPr/>
          <a:lstStyle/>
          <a:p>
            <a:pPr marL="0" indent="0" algn="ctr">
              <a:buNone/>
            </a:pPr>
            <a:r>
              <a:rPr lang="en-US" dirty="0" smtClean="0"/>
              <a:t>Then refine it…</a:t>
            </a:r>
          </a:p>
          <a:p>
            <a:pPr marL="0" indent="0">
              <a:buNone/>
            </a:pPr>
            <a:endParaRPr lang="en-US" dirty="0"/>
          </a:p>
          <a:p>
            <a:pPr marL="0" indent="0">
              <a:buNone/>
            </a:pP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400" y="2057400"/>
            <a:ext cx="5715000" cy="4286250"/>
          </a:xfrm>
          <a:prstGeom prst="rect">
            <a:avLst/>
          </a:prstGeom>
        </p:spPr>
      </p:pic>
    </p:spTree>
    <p:extLst>
      <p:ext uri="{BB962C8B-B14F-4D97-AF65-F5344CB8AC3E}">
        <p14:creationId xmlns:p14="http://schemas.microsoft.com/office/powerpoint/2010/main" val="9015021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INNOVATION</a:t>
            </a:r>
          </a:p>
        </p:txBody>
      </p:sp>
      <p:pic>
        <p:nvPicPr>
          <p:cNvPr id="4"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bright="-27000"/>
                    </a14:imgEffect>
                  </a14:imgLayer>
                </a14:imgProps>
              </a:ext>
              <a:ext uri="{28A0092B-C50C-407E-A947-70E740481C1C}">
                <a14:useLocalDpi xmlns:a14="http://schemas.microsoft.com/office/drawing/2010/main" val="0"/>
              </a:ext>
            </a:extLst>
          </a:blip>
          <a:srcRect/>
          <a:stretch>
            <a:fillRect/>
          </a:stretch>
        </p:blipFill>
        <p:spPr bwMode="auto">
          <a:xfrm>
            <a:off x="1554692" y="1493838"/>
            <a:ext cx="6034616"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18682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INNOVATION</a:t>
            </a:r>
            <a:endParaRPr lang="en-US" sz="3200" dirty="0"/>
          </a:p>
        </p:txBody>
      </p:sp>
      <p:sp>
        <p:nvSpPr>
          <p:cNvPr id="3" name="Content Placeholder 2"/>
          <p:cNvSpPr>
            <a:spLocks noGrp="1"/>
          </p:cNvSpPr>
          <p:nvPr>
            <p:ph idx="1"/>
          </p:nvPr>
        </p:nvSpPr>
        <p:spPr/>
        <p:txBody>
          <a:bodyPr/>
          <a:lstStyle/>
          <a:p>
            <a:pPr marL="0" indent="0" algn="ctr">
              <a:buNone/>
            </a:pPr>
            <a:r>
              <a:rPr lang="en-US" dirty="0" smtClean="0"/>
              <a:t>Until you achieve the desired results </a:t>
            </a:r>
          </a:p>
          <a:p>
            <a:pPr marL="0" indent="0" algn="ctr">
              <a:buNone/>
            </a:pPr>
            <a:endParaRPr lang="en-US"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1952624"/>
            <a:ext cx="6032500"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4350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NECCESITY…</a:t>
            </a:r>
            <a:endParaRPr lang="en-US" sz="3200" dirty="0"/>
          </a:p>
        </p:txBody>
      </p:sp>
      <p:sp>
        <p:nvSpPr>
          <p:cNvPr id="3" name="Content Placeholder 2"/>
          <p:cNvSpPr>
            <a:spLocks noGrp="1"/>
          </p:cNvSpPr>
          <p:nvPr>
            <p:ph idx="1"/>
          </p:nvPr>
        </p:nvSpPr>
        <p:spPr/>
        <p:txBody>
          <a:bodyPr/>
          <a:lstStyle/>
          <a:p>
            <a:pPr marL="0" indent="0">
              <a:buNone/>
            </a:pPr>
            <a:r>
              <a:rPr lang="en-US" dirty="0" smtClean="0"/>
              <a:t>Is the mother of invention…</a:t>
            </a:r>
          </a:p>
          <a:p>
            <a:pPr marL="0" indent="0">
              <a:buNone/>
            </a:pPr>
            <a:endParaRPr lang="en-US" dirty="0"/>
          </a:p>
          <a:p>
            <a:pPr marL="0" indent="0">
              <a:buNone/>
            </a:pPr>
            <a:r>
              <a:rPr lang="en-US" dirty="0" smtClean="0"/>
              <a:t>Not to be confused with:</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222" t="4445" r="5055" b="3950"/>
          <a:stretch/>
        </p:blipFill>
        <p:spPr>
          <a:xfrm>
            <a:off x="469900" y="1600200"/>
            <a:ext cx="8204200" cy="4711700"/>
          </a:xfrm>
          <a:prstGeom prst="rect">
            <a:avLst/>
          </a:prstGeom>
        </p:spPr>
      </p:pic>
    </p:spTree>
    <p:extLst>
      <p:ext uri="{BB962C8B-B14F-4D97-AF65-F5344CB8AC3E}">
        <p14:creationId xmlns:p14="http://schemas.microsoft.com/office/powerpoint/2010/main" val="393544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INNOVATION</a:t>
            </a:r>
            <a:endParaRPr lang="en-US" sz="3200" dirty="0"/>
          </a:p>
        </p:txBody>
      </p:sp>
      <p:sp>
        <p:nvSpPr>
          <p:cNvPr id="3" name="Content Placeholder 2"/>
          <p:cNvSpPr>
            <a:spLocks noGrp="1"/>
          </p:cNvSpPr>
          <p:nvPr>
            <p:ph idx="1"/>
          </p:nvPr>
        </p:nvSpPr>
        <p:spPr/>
        <p:txBody>
          <a:bodyPr/>
          <a:lstStyle/>
          <a:p>
            <a:pPr marL="0" indent="0">
              <a:buNone/>
            </a:pPr>
            <a:r>
              <a:rPr lang="en-US" dirty="0" smtClean="0"/>
              <a:t>“Without deviation, progress is impossible”</a:t>
            </a:r>
          </a:p>
          <a:p>
            <a:pPr marL="0" indent="0">
              <a:buNone/>
            </a:pPr>
            <a:r>
              <a:rPr lang="en-US" dirty="0"/>
              <a:t>	</a:t>
            </a:r>
            <a:r>
              <a:rPr lang="en-US" dirty="0" smtClean="0"/>
              <a:t>		-Uncle Frank</a:t>
            </a:r>
            <a:endParaRPr lang="en-US"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2590800"/>
            <a:ext cx="3968964" cy="3985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6198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INNOVATION</a:t>
            </a:r>
            <a:endParaRPr lang="en-US" sz="3200"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endParaRPr lang="en-US" dirty="0"/>
          </a:p>
          <a:p>
            <a:pPr marL="0" indent="0" algn="ctr">
              <a:buNone/>
            </a:pPr>
            <a:r>
              <a:rPr lang="en-US" dirty="0" smtClean="0"/>
              <a:t>“No significant deviation”</a:t>
            </a:r>
          </a:p>
          <a:p>
            <a:pPr marL="0" indent="0" algn="ctr">
              <a:buNone/>
            </a:pPr>
            <a:endParaRPr lang="en-US" dirty="0"/>
          </a:p>
          <a:p>
            <a:pPr marL="0" indent="0" algn="ctr">
              <a:buNone/>
            </a:pPr>
            <a:endParaRPr lang="en-US" dirty="0" smtClean="0"/>
          </a:p>
          <a:p>
            <a:pPr marL="0" indent="0" algn="ctr">
              <a:buNone/>
            </a:pPr>
            <a:endParaRPr lang="en-US" dirty="0"/>
          </a:p>
          <a:p>
            <a:pPr marL="0" indent="0" algn="ctr">
              <a:buNone/>
            </a:pPr>
            <a:r>
              <a:rPr lang="en-US" dirty="0" smtClean="0"/>
              <a:t>The enemy of innovation</a:t>
            </a:r>
          </a:p>
        </p:txBody>
      </p:sp>
    </p:spTree>
    <p:extLst>
      <p:ext uri="{BB962C8B-B14F-4D97-AF65-F5344CB8AC3E}">
        <p14:creationId xmlns:p14="http://schemas.microsoft.com/office/powerpoint/2010/main" val="35461986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INNOVATION</a:t>
            </a:r>
            <a:endParaRPr lang="en-US" sz="3200" dirty="0"/>
          </a:p>
        </p:txBody>
      </p:sp>
      <p:sp>
        <p:nvSpPr>
          <p:cNvPr id="3" name="Content Placeholder 2"/>
          <p:cNvSpPr>
            <a:spLocks noGrp="1"/>
          </p:cNvSpPr>
          <p:nvPr>
            <p:ph idx="1"/>
          </p:nvPr>
        </p:nvSpPr>
        <p:spPr/>
        <p:txBody>
          <a:bodyPr/>
          <a:lstStyle/>
          <a:p>
            <a:pPr marL="0" indent="0" algn="ctr">
              <a:buNone/>
            </a:pPr>
            <a:r>
              <a:rPr lang="en-US" dirty="0" smtClean="0"/>
              <a:t>Avoid significant deviation!</a:t>
            </a:r>
          </a:p>
          <a:p>
            <a:pPr>
              <a:buFont typeface="Wingdings" panose="05000000000000000000" pitchFamily="2" charset="2"/>
              <a:buChar char="v"/>
            </a:pPr>
            <a:endParaRPr lang="en-US" dirty="0" smtClean="0"/>
          </a:p>
          <a:p>
            <a:pPr>
              <a:buFont typeface="Wingdings" panose="05000000000000000000" pitchFamily="2" charset="2"/>
              <a:buChar char="v"/>
            </a:pPr>
            <a:endParaRPr lang="en-US" dirty="0"/>
          </a:p>
          <a:p>
            <a:pPr>
              <a:buFont typeface="Wingdings" panose="05000000000000000000" pitchFamily="2" charset="2"/>
              <a:buChar char="v"/>
            </a:pPr>
            <a:r>
              <a:rPr lang="en-US" dirty="0" smtClean="0"/>
              <a:t>Make it part of the approved plan</a:t>
            </a:r>
          </a:p>
          <a:p>
            <a:pPr>
              <a:buFont typeface="Wingdings" panose="05000000000000000000" pitchFamily="2" charset="2"/>
              <a:buChar char="v"/>
            </a:pPr>
            <a:endParaRPr lang="en-US" dirty="0" smtClean="0"/>
          </a:p>
          <a:p>
            <a:pPr>
              <a:buFont typeface="Wingdings" panose="05000000000000000000" pitchFamily="2" charset="2"/>
              <a:buChar char="v"/>
            </a:pPr>
            <a:r>
              <a:rPr lang="en-US" dirty="0" smtClean="0"/>
              <a:t>When testing new BMPs, consider redundant measures or a significant margin of safety</a:t>
            </a:r>
            <a:endParaRPr lang="en-US" dirty="0"/>
          </a:p>
        </p:txBody>
      </p:sp>
    </p:spTree>
    <p:extLst>
      <p:ext uri="{BB962C8B-B14F-4D97-AF65-F5344CB8AC3E}">
        <p14:creationId xmlns:p14="http://schemas.microsoft.com/office/powerpoint/2010/main" val="39521848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INNOVATION</a:t>
            </a:r>
            <a:endParaRPr lang="en-US" sz="3200" dirty="0"/>
          </a:p>
        </p:txBody>
      </p:sp>
      <p:sp>
        <p:nvSpPr>
          <p:cNvPr id="3" name="Content Placeholder 2"/>
          <p:cNvSpPr>
            <a:spLocks noGrp="1"/>
          </p:cNvSpPr>
          <p:nvPr>
            <p:ph idx="1"/>
          </p:nvPr>
        </p:nvSpPr>
        <p:spPr/>
        <p:txBody>
          <a:bodyPr/>
          <a:lstStyle/>
          <a:p>
            <a:pPr marL="0" indent="0">
              <a:buNone/>
            </a:pPr>
            <a:r>
              <a:rPr lang="en-US" dirty="0" smtClean="0"/>
              <a:t>What does it mean?</a:t>
            </a:r>
          </a:p>
          <a:p>
            <a:pPr marL="0" indent="0">
              <a:buNone/>
            </a:pPr>
            <a:endParaRPr lang="en-US" dirty="0" smtClean="0"/>
          </a:p>
          <a:p>
            <a:pPr marL="457200" indent="-457200">
              <a:buAutoNum type="arabicPeriod"/>
            </a:pPr>
            <a:r>
              <a:rPr lang="en-US" dirty="0" smtClean="0"/>
              <a:t>The introduction of </a:t>
            </a:r>
            <a:r>
              <a:rPr lang="en-US" i="1" u="sng" dirty="0" smtClean="0"/>
              <a:t>something new</a:t>
            </a:r>
            <a:endParaRPr lang="en-US" dirty="0"/>
          </a:p>
          <a:p>
            <a:pPr marL="457200" indent="-457200">
              <a:buAutoNum type="arabicPeriod"/>
            </a:pPr>
            <a:r>
              <a:rPr lang="en-US" dirty="0" smtClean="0"/>
              <a:t>A new idea, method or device</a:t>
            </a:r>
          </a:p>
          <a:p>
            <a:pPr marL="457200" indent="-457200">
              <a:buAutoNum type="arabicPeriod"/>
            </a:pPr>
            <a:endParaRPr lang="en-US" dirty="0" smtClean="0"/>
          </a:p>
          <a:p>
            <a:pPr marL="457200" indent="-457200">
              <a:buAutoNum type="arabicPeriod"/>
            </a:pPr>
            <a:endParaRPr lang="en-US" dirty="0"/>
          </a:p>
          <a:p>
            <a:pPr marL="0" indent="0">
              <a:buNone/>
            </a:pPr>
            <a:r>
              <a:rPr lang="en-US" dirty="0" smtClean="0"/>
              <a:t>… The standard for employing “innovative practices” isn’t impossibly high…</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277258"/>
            <a:ext cx="7772400" cy="517779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9228" b="12906"/>
          <a:stretch/>
        </p:blipFill>
        <p:spPr>
          <a:xfrm>
            <a:off x="-10886" y="-2242791"/>
            <a:ext cx="9144000" cy="9108048"/>
          </a:xfrm>
          <a:prstGeom prst="rect">
            <a:avLst/>
          </a:prstGeom>
        </p:spPr>
      </p:pic>
    </p:spTree>
    <p:extLst>
      <p:ext uri="{BB962C8B-B14F-4D97-AF65-F5344CB8AC3E}">
        <p14:creationId xmlns:p14="http://schemas.microsoft.com/office/powerpoint/2010/main" val="3275276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INNOVATION</a:t>
            </a:r>
            <a:endParaRPr lang="en-US" sz="3200" dirty="0"/>
          </a:p>
        </p:txBody>
      </p:sp>
      <p:sp>
        <p:nvSpPr>
          <p:cNvPr id="3" name="Content Placeholder 2"/>
          <p:cNvSpPr>
            <a:spLocks noGrp="1"/>
          </p:cNvSpPr>
          <p:nvPr>
            <p:ph idx="1"/>
          </p:nvPr>
        </p:nvSpPr>
        <p:spPr/>
        <p:txBody>
          <a:bodyPr/>
          <a:lstStyle/>
          <a:p>
            <a:pPr marL="0" indent="0" algn="ctr">
              <a:buNone/>
            </a:pPr>
            <a:r>
              <a:rPr lang="en-US" dirty="0" smtClean="0"/>
              <a:t>Avoid deviation!</a:t>
            </a:r>
          </a:p>
          <a:p>
            <a:pPr>
              <a:buFont typeface="Wingdings" panose="05000000000000000000" pitchFamily="2" charset="2"/>
              <a:buChar char="v"/>
            </a:pPr>
            <a:endParaRPr lang="en-US" dirty="0" smtClean="0"/>
          </a:p>
          <a:p>
            <a:pPr>
              <a:buFont typeface="Wingdings" panose="05000000000000000000" pitchFamily="2" charset="2"/>
              <a:buChar char="v"/>
            </a:pPr>
            <a:endParaRPr lang="en-US" dirty="0"/>
          </a:p>
          <a:p>
            <a:pPr>
              <a:buFont typeface="Wingdings" panose="05000000000000000000" pitchFamily="2" charset="2"/>
              <a:buChar char="v"/>
            </a:pPr>
            <a:r>
              <a:rPr lang="en-US" dirty="0" smtClean="0"/>
              <a:t>Make it part of the approved plan</a:t>
            </a:r>
          </a:p>
          <a:p>
            <a:pPr>
              <a:buFont typeface="Wingdings" panose="05000000000000000000" pitchFamily="2" charset="2"/>
              <a:buChar char="v"/>
            </a:pPr>
            <a:endParaRPr lang="en-US" dirty="0" smtClean="0"/>
          </a:p>
          <a:p>
            <a:pPr>
              <a:buFont typeface="Wingdings" panose="05000000000000000000" pitchFamily="2" charset="2"/>
              <a:buChar char="v"/>
            </a:pPr>
            <a:r>
              <a:rPr lang="en-US" dirty="0" smtClean="0"/>
              <a:t>When testing new BMPs, consider redundant measures or a significant margin of safety</a:t>
            </a:r>
            <a:endParaRPr lang="en-US" dirty="0"/>
          </a:p>
        </p:txBody>
      </p:sp>
    </p:spTree>
    <p:extLst>
      <p:ext uri="{BB962C8B-B14F-4D97-AF65-F5344CB8AC3E}">
        <p14:creationId xmlns:p14="http://schemas.microsoft.com/office/powerpoint/2010/main" val="14346160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INNOVATION</a:t>
            </a:r>
            <a:endParaRPr lang="en-US" sz="3200" dirty="0"/>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a:p>
            <a:pPr marL="0" indent="0">
              <a:buNone/>
            </a:pPr>
            <a:endParaRPr lang="en-US" dirty="0" smtClean="0"/>
          </a:p>
          <a:p>
            <a:pPr marL="0" indent="0">
              <a:buNone/>
            </a:pPr>
            <a:r>
              <a:rPr lang="en-US" dirty="0" smtClean="0"/>
              <a:t>When considered fully, it is likely that most E&amp;SC professionals have employed ‘innovative technology or practices’ on their site</a:t>
            </a:r>
            <a:endParaRPr lang="en-US" dirty="0"/>
          </a:p>
        </p:txBody>
      </p:sp>
    </p:spTree>
    <p:extLst>
      <p:ext uri="{BB962C8B-B14F-4D97-AF65-F5344CB8AC3E}">
        <p14:creationId xmlns:p14="http://schemas.microsoft.com/office/powerpoint/2010/main" val="34654900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INNOVATION</a:t>
            </a:r>
            <a:endParaRPr lang="en-US" sz="3200" dirty="0"/>
          </a:p>
        </p:txBody>
      </p:sp>
      <p:sp>
        <p:nvSpPr>
          <p:cNvPr id="3" name="Content Placeholder 2"/>
          <p:cNvSpPr>
            <a:spLocks noGrp="1"/>
          </p:cNvSpPr>
          <p:nvPr>
            <p:ph idx="1"/>
          </p:nvPr>
        </p:nvSpPr>
        <p:spPr/>
        <p:txBody>
          <a:bodyPr/>
          <a:lstStyle/>
          <a:p>
            <a:pPr marL="0" indent="0" algn="ctr">
              <a:buNone/>
            </a:pPr>
            <a:r>
              <a:rPr lang="en-US" dirty="0" smtClean="0"/>
              <a:t>Case Study:</a:t>
            </a:r>
          </a:p>
          <a:p>
            <a:pPr marL="0" indent="0" algn="ctr">
              <a:buNone/>
            </a:pPr>
            <a:endParaRPr lang="en-US" dirty="0"/>
          </a:p>
          <a:p>
            <a:pPr marL="0" indent="0" algn="ctr">
              <a:buNone/>
            </a:pPr>
            <a:endParaRPr lang="en-US" dirty="0" smtClean="0"/>
          </a:p>
          <a:p>
            <a:pPr marL="0" indent="0" algn="ctr">
              <a:buNone/>
            </a:pPr>
            <a:r>
              <a:rPr lang="en-US" dirty="0" smtClean="0"/>
              <a:t>Charlotte Premium Outlet Mall</a:t>
            </a:r>
          </a:p>
        </p:txBody>
      </p:sp>
    </p:spTree>
    <p:extLst>
      <p:ext uri="{BB962C8B-B14F-4D97-AF65-F5344CB8AC3E}">
        <p14:creationId xmlns:p14="http://schemas.microsoft.com/office/powerpoint/2010/main" val="20668665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OUTLET MALL SITE</a:t>
            </a:r>
            <a:endParaRPr lang="en-US" sz="3200" dirty="0"/>
          </a:p>
        </p:txBody>
      </p:sp>
      <p:sp>
        <p:nvSpPr>
          <p:cNvPr id="3" name="Content Placeholder 2"/>
          <p:cNvSpPr>
            <a:spLocks noGrp="1"/>
          </p:cNvSpPr>
          <p:nvPr>
            <p:ph idx="1"/>
          </p:nvPr>
        </p:nvSpPr>
        <p:spPr/>
        <p:txBody>
          <a:bodyPr/>
          <a:lstStyle/>
          <a:p>
            <a:pPr marL="0" indent="0">
              <a:buNone/>
            </a:pPr>
            <a:r>
              <a:rPr lang="en-US" dirty="0" smtClean="0"/>
              <a:t>Problem:</a:t>
            </a:r>
          </a:p>
          <a:p>
            <a:pPr marL="0" indent="0">
              <a:buNone/>
            </a:pPr>
            <a:r>
              <a:rPr lang="en-US" dirty="0" smtClean="0"/>
              <a:t>A 60-acre Outlet Mall site proposed within the Lake Wylie Critical Area</a:t>
            </a:r>
          </a:p>
          <a:p>
            <a:pPr marL="0" indent="0">
              <a:buNone/>
            </a:pPr>
            <a:r>
              <a:rPr lang="en-US" dirty="0" smtClean="0"/>
              <a:t>seeking relief from </a:t>
            </a:r>
          </a:p>
          <a:p>
            <a:pPr marL="0" indent="0">
              <a:buNone/>
            </a:pPr>
            <a:r>
              <a:rPr lang="en-US" dirty="0" smtClean="0"/>
              <a:t>the 20-acre rule</a:t>
            </a:r>
            <a:endParaRPr lang="en-US" dirty="0"/>
          </a:p>
        </p:txBody>
      </p:sp>
      <p:pic>
        <p:nvPicPr>
          <p:cNvPr id="4" name="Picture 2" descr="G:\Erosion Control Team\Browns Cove\bonda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2514600"/>
            <a:ext cx="4268286"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1391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OUTLET MALL SITE</a:t>
            </a:r>
            <a:endParaRPr lang="en-US" sz="3200" dirty="0"/>
          </a:p>
        </p:txBody>
      </p:sp>
      <p:sp>
        <p:nvSpPr>
          <p:cNvPr id="3" name="Content Placeholder 2"/>
          <p:cNvSpPr>
            <a:spLocks noGrp="1"/>
          </p:cNvSpPr>
          <p:nvPr>
            <p:ph idx="1"/>
          </p:nvPr>
        </p:nvSpPr>
        <p:spPr/>
        <p:txBody>
          <a:bodyPr/>
          <a:lstStyle/>
          <a:p>
            <a:pPr marL="0" indent="0">
              <a:buNone/>
            </a:pPr>
            <a:r>
              <a:rPr lang="en-US" dirty="0" smtClean="0"/>
              <a:t>Background:</a:t>
            </a:r>
          </a:p>
          <a:p>
            <a:pPr marL="0" indent="0">
              <a:buNone/>
            </a:pPr>
            <a:endParaRPr lang="en-US" dirty="0" smtClean="0"/>
          </a:p>
          <a:p>
            <a:pPr marL="0" indent="0">
              <a:buNone/>
            </a:pPr>
            <a:endParaRPr lang="en-US" dirty="0"/>
          </a:p>
          <a:p>
            <a:pPr>
              <a:buFont typeface="Wingdings" panose="05000000000000000000" pitchFamily="2" charset="2"/>
              <a:buChar char="v"/>
            </a:pPr>
            <a:r>
              <a:rPr lang="en-US" dirty="0" smtClean="0"/>
              <a:t>Global Economic Crisis</a:t>
            </a:r>
          </a:p>
          <a:p>
            <a:pPr>
              <a:buFont typeface="Wingdings" panose="05000000000000000000" pitchFamily="2" charset="2"/>
              <a:buChar char="v"/>
            </a:pPr>
            <a:r>
              <a:rPr lang="en-US" dirty="0" smtClean="0"/>
              <a:t>Political pressure (jobs, jobs, jobs!)</a:t>
            </a:r>
          </a:p>
          <a:p>
            <a:pPr>
              <a:buFont typeface="Wingdings" panose="05000000000000000000" pitchFamily="2" charset="2"/>
              <a:buChar char="v"/>
            </a:pPr>
            <a:r>
              <a:rPr lang="en-US" dirty="0" smtClean="0"/>
              <a:t>Impossible timeline</a:t>
            </a:r>
          </a:p>
          <a:p>
            <a:pPr>
              <a:buFont typeface="Wingdings" panose="05000000000000000000" pitchFamily="2" charset="2"/>
              <a:buChar char="v"/>
            </a:pPr>
            <a:r>
              <a:rPr lang="en-US" dirty="0" smtClean="0"/>
              <a:t>Drains to Browns Cove on Lake Wylie</a:t>
            </a:r>
          </a:p>
          <a:p>
            <a:pPr>
              <a:buFont typeface="Wingdings" panose="05000000000000000000" pitchFamily="2" charset="2"/>
              <a:buChar char="v"/>
            </a:pPr>
            <a:r>
              <a:rPr lang="en-US" dirty="0" smtClean="0"/>
              <a:t>Sensitive watershed with ‘legacy impacts’ in the Critical Watershed</a:t>
            </a:r>
            <a:endParaRPr lang="en-US" dirty="0"/>
          </a:p>
        </p:txBody>
      </p:sp>
    </p:spTree>
    <p:extLst>
      <p:ext uri="{BB962C8B-B14F-4D97-AF65-F5344CB8AC3E}">
        <p14:creationId xmlns:p14="http://schemas.microsoft.com/office/powerpoint/2010/main" val="30507729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727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37866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04800"/>
            <a:ext cx="9804400" cy="8004688"/>
          </a:xfrm>
        </p:spPr>
      </p:pic>
    </p:spTree>
    <p:extLst>
      <p:ext uri="{BB962C8B-B14F-4D97-AF65-F5344CB8AC3E}">
        <p14:creationId xmlns:p14="http://schemas.microsoft.com/office/powerpoint/2010/main" val="12812238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OUTLET MALL SITE</a:t>
            </a:r>
          </a:p>
        </p:txBody>
      </p:sp>
      <p:sp>
        <p:nvSpPr>
          <p:cNvPr id="3" name="Content Placeholder 2"/>
          <p:cNvSpPr>
            <a:spLocks noGrp="1"/>
          </p:cNvSpPr>
          <p:nvPr>
            <p:ph idx="1"/>
          </p:nvPr>
        </p:nvSpPr>
        <p:spPr/>
        <p:txBody>
          <a:bodyPr/>
          <a:lstStyle/>
          <a:p>
            <a:pPr marL="0" indent="0">
              <a:buNone/>
            </a:pPr>
            <a:r>
              <a:rPr lang="en-US" dirty="0" smtClean="0"/>
              <a:t>Solution (‘innovative techniques?’):</a:t>
            </a:r>
          </a:p>
          <a:p>
            <a:pPr marL="0" indent="0">
              <a:buNone/>
            </a:pPr>
            <a:endParaRPr lang="en-US" dirty="0" smtClean="0"/>
          </a:p>
          <a:p>
            <a:pPr>
              <a:buFont typeface="Wingdings" panose="05000000000000000000" pitchFamily="2" charset="2"/>
              <a:buChar char="v"/>
            </a:pPr>
            <a:r>
              <a:rPr lang="en-US" dirty="0" smtClean="0"/>
              <a:t>Adhere to 5-day stabilization requirement</a:t>
            </a:r>
          </a:p>
          <a:p>
            <a:pPr>
              <a:buFont typeface="Wingdings" panose="05000000000000000000" pitchFamily="2" charset="2"/>
              <a:buChar char="v"/>
            </a:pPr>
            <a:r>
              <a:rPr lang="en-US" dirty="0" smtClean="0"/>
              <a:t>Conduct turbidity/clarity measurements at discharge and mixing point</a:t>
            </a:r>
          </a:p>
          <a:p>
            <a:pPr>
              <a:buFont typeface="Wingdings" panose="05000000000000000000" pitchFamily="2" charset="2"/>
              <a:buChar char="v"/>
            </a:pPr>
            <a:r>
              <a:rPr lang="en-US" dirty="0" smtClean="0"/>
              <a:t>Submit logbooks to inspector electronically</a:t>
            </a:r>
          </a:p>
          <a:p>
            <a:pPr>
              <a:buFont typeface="Wingdings" panose="05000000000000000000" pitchFamily="2" charset="2"/>
              <a:buChar char="v"/>
            </a:pPr>
            <a:r>
              <a:rPr lang="en-US" dirty="0" smtClean="0"/>
              <a:t>Limit denuded areas to the extent possible</a:t>
            </a:r>
          </a:p>
          <a:p>
            <a:pPr>
              <a:buFont typeface="Wingdings" panose="05000000000000000000" pitchFamily="2" charset="2"/>
              <a:buChar char="v"/>
            </a:pPr>
            <a:r>
              <a:rPr lang="en-US" dirty="0" smtClean="0"/>
              <a:t>Overbuild basin</a:t>
            </a:r>
          </a:p>
        </p:txBody>
      </p:sp>
    </p:spTree>
    <p:extLst>
      <p:ext uri="{BB962C8B-B14F-4D97-AF65-F5344CB8AC3E}">
        <p14:creationId xmlns:p14="http://schemas.microsoft.com/office/powerpoint/2010/main" val="34640605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OUTLET MALL SITE</a:t>
            </a:r>
          </a:p>
        </p:txBody>
      </p:sp>
      <p:sp>
        <p:nvSpPr>
          <p:cNvPr id="3" name="Content Placeholder 2"/>
          <p:cNvSpPr>
            <a:spLocks noGrp="1"/>
          </p:cNvSpPr>
          <p:nvPr>
            <p:ph idx="1"/>
          </p:nvPr>
        </p:nvSpPr>
        <p:spPr/>
        <p:txBody>
          <a:bodyPr/>
          <a:lstStyle/>
          <a:p>
            <a:pPr marL="0" indent="0">
              <a:buNone/>
            </a:pPr>
            <a:r>
              <a:rPr lang="en-US" dirty="0" smtClean="0"/>
              <a:t>Solution (cont’d):</a:t>
            </a:r>
          </a:p>
          <a:p>
            <a:pPr marL="0" indent="0">
              <a:buNone/>
            </a:pPr>
            <a:endParaRPr lang="en-US" dirty="0" smtClean="0"/>
          </a:p>
          <a:p>
            <a:pPr>
              <a:buFont typeface="Wingdings" panose="05000000000000000000" pitchFamily="2" charset="2"/>
              <a:buChar char="v"/>
            </a:pPr>
            <a:r>
              <a:rPr lang="en-US" dirty="0"/>
              <a:t>Install a ‘staged skimmer’</a:t>
            </a:r>
          </a:p>
          <a:p>
            <a:pPr>
              <a:buFont typeface="Wingdings" panose="05000000000000000000" pitchFamily="2" charset="2"/>
              <a:buChar char="v"/>
            </a:pPr>
            <a:r>
              <a:rPr lang="en-US" dirty="0"/>
              <a:t>Skimmer discharge directed through filter bag</a:t>
            </a:r>
          </a:p>
          <a:p>
            <a:pPr>
              <a:buFont typeface="Wingdings" panose="05000000000000000000" pitchFamily="2" charset="2"/>
              <a:buChar char="v"/>
            </a:pPr>
            <a:r>
              <a:rPr lang="en-US" dirty="0"/>
              <a:t>Install remote monitoring</a:t>
            </a:r>
          </a:p>
          <a:p>
            <a:pPr>
              <a:buFont typeface="Wingdings" panose="05000000000000000000" pitchFamily="2" charset="2"/>
              <a:buChar char="v"/>
            </a:pPr>
            <a:r>
              <a:rPr lang="en-US" dirty="0"/>
              <a:t>Designate an onsite  ‘erosion control manager’ </a:t>
            </a:r>
          </a:p>
          <a:p>
            <a:pPr>
              <a:buFont typeface="Wingdings" panose="05000000000000000000" pitchFamily="2" charset="2"/>
              <a:buChar char="v"/>
            </a:pPr>
            <a:r>
              <a:rPr lang="en-US" dirty="0" smtClean="0"/>
              <a:t>Rock coffer </a:t>
            </a:r>
            <a:r>
              <a:rPr lang="en-US" dirty="0" err="1" smtClean="0"/>
              <a:t>forebays</a:t>
            </a:r>
            <a:endParaRPr lang="en-US" dirty="0" smtClean="0"/>
          </a:p>
          <a:p>
            <a:pPr>
              <a:buFont typeface="Wingdings" panose="05000000000000000000" pitchFamily="2" charset="2"/>
              <a:buChar char="v"/>
            </a:pPr>
            <a:endParaRPr lang="en-US" dirty="0" smtClean="0"/>
          </a:p>
        </p:txBody>
      </p:sp>
    </p:spTree>
    <p:extLst>
      <p:ext uri="{BB962C8B-B14F-4D97-AF65-F5344CB8AC3E}">
        <p14:creationId xmlns:p14="http://schemas.microsoft.com/office/powerpoint/2010/main" val="32799693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OUTLET MALL SITE</a:t>
            </a:r>
          </a:p>
        </p:txBody>
      </p:sp>
      <p:sp>
        <p:nvSpPr>
          <p:cNvPr id="3" name="Content Placeholder 2"/>
          <p:cNvSpPr>
            <a:spLocks noGrp="1"/>
          </p:cNvSpPr>
          <p:nvPr>
            <p:ph idx="1"/>
          </p:nvPr>
        </p:nvSpPr>
        <p:spPr>
          <a:xfrm>
            <a:off x="457200" y="1481138"/>
            <a:ext cx="8229600" cy="4525962"/>
          </a:xfrm>
        </p:spPr>
        <p:txBody>
          <a:bodyPr/>
          <a:lstStyle/>
          <a:p>
            <a:pPr marL="0" indent="0" algn="ctr">
              <a:buNone/>
            </a:pPr>
            <a:r>
              <a:rPr lang="en-US" dirty="0" smtClean="0"/>
              <a:t>Staged Skimmer</a:t>
            </a:r>
          </a:p>
          <a:p>
            <a:pPr marL="0" indent="0" algn="ctr">
              <a:buNone/>
            </a:pPr>
            <a:endParaRPr lang="en-US" dirty="0" smtClean="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5741" b="27778"/>
          <a:stretch/>
        </p:blipFill>
        <p:spPr>
          <a:xfrm>
            <a:off x="0" y="2133600"/>
            <a:ext cx="9144000" cy="3873500"/>
          </a:xfrm>
          <a:prstGeom prst="rect">
            <a:avLst/>
          </a:prstGeom>
        </p:spPr>
      </p:pic>
    </p:spTree>
    <p:extLst>
      <p:ext uri="{BB962C8B-B14F-4D97-AF65-F5344CB8AC3E}">
        <p14:creationId xmlns:p14="http://schemas.microsoft.com/office/powerpoint/2010/main" val="31828963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INNOVATION</a:t>
            </a:r>
            <a:endParaRPr lang="en-US" sz="3200" dirty="0"/>
          </a:p>
        </p:txBody>
      </p:sp>
      <p:sp>
        <p:nvSpPr>
          <p:cNvPr id="3" name="Content Placeholder 2"/>
          <p:cNvSpPr>
            <a:spLocks noGrp="1"/>
          </p:cNvSpPr>
          <p:nvPr>
            <p:ph idx="1"/>
          </p:nvPr>
        </p:nvSpPr>
        <p:spPr/>
        <p:txBody>
          <a:bodyPr/>
          <a:lstStyle/>
          <a:p>
            <a:endParaRPr lang="en-US" dirty="0" smtClean="0"/>
          </a:p>
          <a:p>
            <a:pPr marL="0" indent="0" algn="ctr">
              <a:buNone/>
            </a:pPr>
            <a:r>
              <a:rPr lang="en-US" sz="3200" dirty="0" smtClean="0"/>
              <a:t>Why is it important?</a:t>
            </a:r>
          </a:p>
          <a:p>
            <a:pPr marL="0" indent="0">
              <a:buNone/>
            </a:pPr>
            <a:endParaRPr lang="en-US" dirty="0" smtClean="0"/>
          </a:p>
          <a:p>
            <a:pPr marL="0" indent="0">
              <a:buNone/>
            </a:pPr>
            <a:r>
              <a:rPr lang="en-US" dirty="0" smtClean="0"/>
              <a:t>Because under NPDES</a:t>
            </a:r>
            <a:endParaRPr lang="en-US" dirty="0"/>
          </a:p>
          <a:p>
            <a:pPr marL="0" indent="0">
              <a:buNone/>
            </a:pPr>
            <a:endParaRPr lang="en-US" dirty="0" smtClean="0"/>
          </a:p>
          <a:p>
            <a:pPr>
              <a:buFont typeface="Wingdings" panose="05000000000000000000" pitchFamily="2" charset="2"/>
              <a:buChar char="v"/>
            </a:pPr>
            <a:r>
              <a:rPr lang="en-US" dirty="0" smtClean="0"/>
              <a:t>Effluent limits are performance based</a:t>
            </a:r>
          </a:p>
          <a:p>
            <a:pPr>
              <a:buFont typeface="Wingdings" panose="05000000000000000000" pitchFamily="2" charset="2"/>
              <a:buChar char="v"/>
            </a:pPr>
            <a:endParaRPr lang="en-US" dirty="0" smtClean="0"/>
          </a:p>
          <a:p>
            <a:pPr>
              <a:buFont typeface="Wingdings" panose="05000000000000000000" pitchFamily="2" charset="2"/>
              <a:buChar char="v"/>
            </a:pPr>
            <a:r>
              <a:rPr lang="en-US" dirty="0" smtClean="0"/>
              <a:t>Effluent limits are technology based</a:t>
            </a:r>
          </a:p>
          <a:p>
            <a:endParaRPr lang="en-US" dirty="0" smtClean="0"/>
          </a:p>
          <a:p>
            <a:endParaRPr lang="en-US" dirty="0"/>
          </a:p>
        </p:txBody>
      </p:sp>
    </p:spTree>
    <p:extLst>
      <p:ext uri="{BB962C8B-B14F-4D97-AF65-F5344CB8AC3E}">
        <p14:creationId xmlns:p14="http://schemas.microsoft.com/office/powerpoint/2010/main" val="428690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OUTLET MALL SITE</a:t>
            </a:r>
          </a:p>
        </p:txBody>
      </p:sp>
      <p:sp>
        <p:nvSpPr>
          <p:cNvPr id="3" name="Content Placeholder 2"/>
          <p:cNvSpPr>
            <a:spLocks noGrp="1"/>
          </p:cNvSpPr>
          <p:nvPr>
            <p:ph idx="1"/>
          </p:nvPr>
        </p:nvSpPr>
        <p:spPr>
          <a:xfrm>
            <a:off x="457200" y="1143000"/>
            <a:ext cx="8229600" cy="4525962"/>
          </a:xfrm>
        </p:spPr>
        <p:txBody>
          <a:bodyPr/>
          <a:lstStyle/>
          <a:p>
            <a:pPr marL="0" indent="0" algn="ctr">
              <a:buNone/>
            </a:pPr>
            <a:r>
              <a:rPr lang="en-US" dirty="0" smtClean="0"/>
              <a:t>Skimmer Manifold</a:t>
            </a:r>
          </a:p>
          <a:p>
            <a:pPr marL="0" indent="0" algn="ctr">
              <a:buNone/>
            </a:pPr>
            <a:endParaRPr lang="en-US" dirty="0" smtClean="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1676400"/>
            <a:ext cx="6350000" cy="4762500"/>
          </a:xfrm>
          <a:prstGeom prst="rect">
            <a:avLst/>
          </a:prstGeom>
        </p:spPr>
      </p:pic>
    </p:spTree>
    <p:extLst>
      <p:ext uri="{BB962C8B-B14F-4D97-AF65-F5344CB8AC3E}">
        <p14:creationId xmlns:p14="http://schemas.microsoft.com/office/powerpoint/2010/main" val="25930709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OUTLET MALL SITE</a:t>
            </a:r>
          </a:p>
        </p:txBody>
      </p:sp>
      <p:sp>
        <p:nvSpPr>
          <p:cNvPr id="3" name="Content Placeholder 2"/>
          <p:cNvSpPr>
            <a:spLocks noGrp="1"/>
          </p:cNvSpPr>
          <p:nvPr>
            <p:ph idx="1"/>
          </p:nvPr>
        </p:nvSpPr>
        <p:spPr>
          <a:xfrm>
            <a:off x="457200" y="1143000"/>
            <a:ext cx="8229600" cy="4525962"/>
          </a:xfrm>
        </p:spPr>
        <p:txBody>
          <a:bodyPr/>
          <a:lstStyle/>
          <a:p>
            <a:pPr marL="0" indent="0" algn="ctr">
              <a:buNone/>
            </a:pPr>
            <a:r>
              <a:rPr lang="en-US" dirty="0" smtClean="0"/>
              <a:t>Filter bag at skimmer discharge</a:t>
            </a:r>
          </a:p>
          <a:p>
            <a:pPr marL="0" indent="0" algn="ctr">
              <a:buNone/>
            </a:pPr>
            <a:endParaRPr lang="en-US" dirty="0" smtClean="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4815" b="4629"/>
          <a:stretch/>
        </p:blipFill>
        <p:spPr>
          <a:xfrm>
            <a:off x="0" y="1016000"/>
            <a:ext cx="9144000" cy="5524500"/>
          </a:xfrm>
          <a:prstGeom prst="rect">
            <a:avLst/>
          </a:prstGeom>
        </p:spPr>
      </p:pic>
    </p:spTree>
    <p:extLst>
      <p:ext uri="{BB962C8B-B14F-4D97-AF65-F5344CB8AC3E}">
        <p14:creationId xmlns:p14="http://schemas.microsoft.com/office/powerpoint/2010/main" val="30186200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OUTLET MALL SITE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2" y="1493838"/>
            <a:ext cx="6034616" cy="4525962"/>
          </a:xfrm>
        </p:spPr>
      </p:pic>
    </p:spTree>
    <p:extLst>
      <p:ext uri="{BB962C8B-B14F-4D97-AF65-F5344CB8AC3E}">
        <p14:creationId xmlns:p14="http://schemas.microsoft.com/office/powerpoint/2010/main" val="30887352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OUTLET MALL SITE</a:t>
            </a:r>
          </a:p>
        </p:txBody>
      </p:sp>
      <p:sp>
        <p:nvSpPr>
          <p:cNvPr id="3" name="Content Placeholder 2"/>
          <p:cNvSpPr>
            <a:spLocks noGrp="1"/>
          </p:cNvSpPr>
          <p:nvPr>
            <p:ph idx="1"/>
          </p:nvPr>
        </p:nvSpPr>
        <p:spPr/>
        <p:txBody>
          <a:bodyPr/>
          <a:lstStyle/>
          <a:p>
            <a:pPr marL="0" indent="0">
              <a:buNone/>
            </a:pPr>
            <a:r>
              <a:rPr lang="en-US" dirty="0" smtClean="0"/>
              <a:t>Automated Monitoring:</a:t>
            </a:r>
          </a:p>
          <a:p>
            <a:pPr>
              <a:buFont typeface="Wingdings" panose="05000000000000000000" pitchFamily="2" charset="2"/>
              <a:buChar char="v"/>
            </a:pPr>
            <a:r>
              <a:rPr lang="en-US" dirty="0" smtClean="0"/>
              <a:t>Continuous monitoring (24/7) for DO, pH, conductivity, temperature and turbidity on hourly basis</a:t>
            </a:r>
          </a:p>
          <a:p>
            <a:pPr>
              <a:buFont typeface="Wingdings" panose="05000000000000000000" pitchFamily="2" charset="2"/>
              <a:buChar char="v"/>
            </a:pPr>
            <a:r>
              <a:rPr lang="en-US" dirty="0" smtClean="0"/>
              <a:t>YSI 6820 Multi-parameter probe</a:t>
            </a:r>
          </a:p>
          <a:p>
            <a:pPr>
              <a:buFont typeface="Wingdings" panose="05000000000000000000" pitchFamily="2" charset="2"/>
              <a:buChar char="v"/>
            </a:pPr>
            <a:r>
              <a:rPr lang="en-US" dirty="0" smtClean="0"/>
              <a:t>Rain gauge and flow rates</a:t>
            </a:r>
          </a:p>
          <a:p>
            <a:pPr>
              <a:buFont typeface="Wingdings" panose="05000000000000000000" pitchFamily="2" charset="2"/>
              <a:buChar char="v"/>
            </a:pPr>
            <a:r>
              <a:rPr lang="en-US" dirty="0" err="1" smtClean="0"/>
              <a:t>Datalogger</a:t>
            </a:r>
            <a:r>
              <a:rPr lang="en-US" dirty="0" smtClean="0"/>
              <a:t> stored and transmitted all data to designated server so data could be accessed anywhere with an internet connection</a:t>
            </a:r>
          </a:p>
          <a:p>
            <a:pPr>
              <a:buFont typeface="Wingdings" panose="05000000000000000000" pitchFamily="2" charset="2"/>
              <a:buChar char="v"/>
            </a:pPr>
            <a:r>
              <a:rPr lang="en-US" dirty="0" smtClean="0"/>
              <a:t>Water quality ‘thresholds’ were set with alerts for appropriate staff depending on alert parameter</a:t>
            </a:r>
          </a:p>
          <a:p>
            <a:pPr>
              <a:buFont typeface="Wingdings" panose="05000000000000000000" pitchFamily="2" charset="2"/>
              <a:buChar char="v"/>
            </a:pPr>
            <a:r>
              <a:rPr lang="en-US" dirty="0" smtClean="0"/>
              <a:t>Battery and solar powered</a:t>
            </a:r>
          </a:p>
          <a:p>
            <a:pPr>
              <a:buFont typeface="Wingdings" panose="05000000000000000000" pitchFamily="2" charset="2"/>
              <a:buChar char="v"/>
            </a:pPr>
            <a:endParaRPr lang="en-US" dirty="0" smtClean="0"/>
          </a:p>
        </p:txBody>
      </p:sp>
    </p:spTree>
    <p:extLst>
      <p:ext uri="{BB962C8B-B14F-4D97-AF65-F5344CB8AC3E}">
        <p14:creationId xmlns:p14="http://schemas.microsoft.com/office/powerpoint/2010/main" val="12799986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RIVERBEND</a:t>
            </a:r>
            <a:endParaRPr lang="en-US" sz="3200" dirty="0"/>
          </a:p>
        </p:txBody>
      </p:sp>
      <p:sp>
        <p:nvSpPr>
          <p:cNvPr id="3" name="Content Placeholder 2"/>
          <p:cNvSpPr>
            <a:spLocks noGrp="1"/>
          </p:cNvSpPr>
          <p:nvPr>
            <p:ph idx="1"/>
          </p:nvPr>
        </p:nvSpPr>
        <p:spPr>
          <a:xfrm>
            <a:off x="457200" y="1143000"/>
            <a:ext cx="8229600" cy="4525962"/>
          </a:xfrm>
        </p:spPr>
        <p:txBody>
          <a:bodyPr/>
          <a:lstStyle/>
          <a:p>
            <a:pPr marL="0" indent="0" algn="ctr">
              <a:buNone/>
            </a:pPr>
            <a:r>
              <a:rPr lang="en-US" dirty="0" smtClean="0"/>
              <a:t>Skimmer Manifold</a:t>
            </a:r>
          </a:p>
          <a:p>
            <a:pPr marL="0" indent="0" algn="ctr">
              <a:buNone/>
            </a:pPr>
            <a:endParaRPr lang="en-US" dirty="0" smtClean="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1852"/>
          <a:stretch/>
        </p:blipFill>
        <p:spPr>
          <a:xfrm>
            <a:off x="-25400" y="0"/>
            <a:ext cx="10068344" cy="6858000"/>
          </a:xfrm>
          <a:prstGeom prst="rect">
            <a:avLst/>
          </a:prstGeom>
        </p:spPr>
      </p:pic>
    </p:spTree>
    <p:extLst>
      <p:ext uri="{BB962C8B-B14F-4D97-AF65-F5344CB8AC3E}">
        <p14:creationId xmlns:p14="http://schemas.microsoft.com/office/powerpoint/2010/main" val="4950463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0" y="0"/>
            <a:ext cx="10058399" cy="7772400"/>
          </a:xfrm>
        </p:spPr>
      </p:pic>
    </p:spTree>
    <p:extLst>
      <p:ext uri="{BB962C8B-B14F-4D97-AF65-F5344CB8AC3E}">
        <p14:creationId xmlns:p14="http://schemas.microsoft.com/office/powerpoint/2010/main" val="21962905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OUTLET MALL SITE</a:t>
            </a:r>
            <a:endParaRPr lang="en-US" sz="3200" dirty="0"/>
          </a:p>
        </p:txBody>
      </p:sp>
      <p:sp>
        <p:nvSpPr>
          <p:cNvPr id="3" name="Content Placeholder 2"/>
          <p:cNvSpPr>
            <a:spLocks noGrp="1"/>
          </p:cNvSpPr>
          <p:nvPr>
            <p:ph idx="1"/>
          </p:nvPr>
        </p:nvSpPr>
        <p:spPr/>
        <p:txBody>
          <a:bodyPr/>
          <a:lstStyle/>
          <a:p>
            <a:pPr marL="0" indent="0" algn="ctr">
              <a:buNone/>
            </a:pPr>
            <a:r>
              <a:rPr lang="en-US" dirty="0" smtClean="0"/>
              <a:t>Effective </a:t>
            </a:r>
            <a:r>
              <a:rPr lang="en-US" dirty="0" err="1" smtClean="0"/>
              <a:t>forebays</a:t>
            </a:r>
            <a:endParaRPr lang="en-US" dirty="0" smtClean="0"/>
          </a:p>
          <a:p>
            <a:pPr marL="0" indent="0" algn="ctr">
              <a:buNone/>
            </a:pP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2037" b="22222"/>
          <a:stretch/>
        </p:blipFill>
        <p:spPr>
          <a:xfrm>
            <a:off x="25400" y="1981200"/>
            <a:ext cx="9144000" cy="4508500"/>
          </a:xfrm>
          <a:prstGeom prst="rect">
            <a:avLst/>
          </a:prstGeom>
        </p:spPr>
      </p:pic>
    </p:spTree>
    <p:extLst>
      <p:ext uri="{BB962C8B-B14F-4D97-AF65-F5344CB8AC3E}">
        <p14:creationId xmlns:p14="http://schemas.microsoft.com/office/powerpoint/2010/main" val="36438737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INNOVATION</a:t>
            </a:r>
            <a:endParaRPr lang="en-US" sz="32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05000" y="1371600"/>
            <a:ext cx="6807200" cy="51054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371600"/>
            <a:ext cx="6781800" cy="5086350"/>
          </a:xfrm>
          <a:prstGeom prst="rect">
            <a:avLst/>
          </a:prstGeom>
        </p:spPr>
      </p:pic>
    </p:spTree>
    <p:extLst>
      <p:ext uri="{BB962C8B-B14F-4D97-AF65-F5344CB8AC3E}">
        <p14:creationId xmlns:p14="http://schemas.microsoft.com/office/powerpoint/2010/main" val="427087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OUTLET MALL SITE</a:t>
            </a:r>
          </a:p>
        </p:txBody>
      </p:sp>
      <p:sp>
        <p:nvSpPr>
          <p:cNvPr id="3" name="Content Placeholder 2"/>
          <p:cNvSpPr>
            <a:spLocks noGrp="1"/>
          </p:cNvSpPr>
          <p:nvPr>
            <p:ph idx="1"/>
          </p:nvPr>
        </p:nvSpPr>
        <p:spPr/>
        <p:txBody>
          <a:bodyPr/>
          <a:lstStyle/>
          <a:p>
            <a:pPr marL="0" indent="0" algn="ctr">
              <a:buNone/>
            </a:pPr>
            <a:r>
              <a:rPr lang="en-US" dirty="0" smtClean="0"/>
              <a:t>Performance</a:t>
            </a:r>
          </a:p>
          <a:p>
            <a:pPr marL="0" indent="0" algn="ctr">
              <a:buNone/>
            </a:pPr>
            <a:endParaRPr lang="en-US" dirty="0" smtClean="0"/>
          </a:p>
          <a:p>
            <a:pPr>
              <a:buFont typeface="Wingdings" panose="05000000000000000000" pitchFamily="2" charset="2"/>
              <a:buChar char="v"/>
            </a:pPr>
            <a:r>
              <a:rPr lang="en-US" dirty="0" smtClean="0"/>
              <a:t>Many practices became part of a new “Critical Watershed Checklist”</a:t>
            </a:r>
          </a:p>
          <a:p>
            <a:pPr marL="0" indent="0">
              <a:buNone/>
            </a:pPr>
            <a:endParaRPr lang="en-US" dirty="0" smtClean="0"/>
          </a:p>
          <a:p>
            <a:pPr marL="0" indent="0">
              <a:buNone/>
            </a:pPr>
            <a:endParaRPr lang="en-US" dirty="0" smtClean="0"/>
          </a:p>
          <a:p>
            <a:pPr marL="0" indent="0">
              <a:buNone/>
            </a:pPr>
            <a:endParaRPr lang="en-US" dirty="0"/>
          </a:p>
          <a:p>
            <a:pPr marL="0" indent="0">
              <a:buNone/>
            </a:pPr>
            <a:endParaRPr lang="en-US" dirty="0"/>
          </a:p>
          <a:p>
            <a:pPr marL="0" indent="0">
              <a:buNone/>
            </a:pPr>
            <a:r>
              <a:rPr lang="en-US" sz="2000" i="1" dirty="0" smtClean="0"/>
              <a:t>If you would like to see how the site performed, go to YouTube™ and search for my one-minute video titled “</a:t>
            </a:r>
            <a:r>
              <a:rPr lang="en-US" sz="2000" i="1" dirty="0" err="1" smtClean="0"/>
              <a:t>Tanger</a:t>
            </a:r>
            <a:r>
              <a:rPr lang="en-US" sz="2000" i="1" dirty="0" smtClean="0"/>
              <a:t> Discharge”</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685316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INNOVATION</a:t>
            </a:r>
            <a:endParaRPr lang="en-US" sz="3200" dirty="0"/>
          </a:p>
        </p:txBody>
      </p:sp>
      <p:sp>
        <p:nvSpPr>
          <p:cNvPr id="3" name="Content Placeholder 2"/>
          <p:cNvSpPr>
            <a:spLocks noGrp="1"/>
          </p:cNvSpPr>
          <p:nvPr>
            <p:ph idx="1"/>
          </p:nvPr>
        </p:nvSpPr>
        <p:spPr/>
        <p:txBody>
          <a:bodyPr/>
          <a:lstStyle/>
          <a:p>
            <a:pPr marL="0" indent="0" algn="ctr">
              <a:buNone/>
            </a:pPr>
            <a:r>
              <a:rPr lang="en-US" dirty="0" smtClean="0"/>
              <a:t>Case Study #2:</a:t>
            </a:r>
          </a:p>
          <a:p>
            <a:pPr marL="0" indent="0" algn="ctr">
              <a:buNone/>
            </a:pPr>
            <a:endParaRPr lang="en-US" dirty="0"/>
          </a:p>
          <a:p>
            <a:pPr marL="0" indent="0" algn="ctr">
              <a:buNone/>
            </a:pPr>
            <a:endParaRPr lang="en-US" dirty="0" smtClean="0"/>
          </a:p>
          <a:p>
            <a:pPr marL="0" indent="0" algn="ctr">
              <a:buNone/>
            </a:pPr>
            <a:r>
              <a:rPr lang="en-US" dirty="0" err="1" smtClean="0"/>
              <a:t>Riverbend</a:t>
            </a:r>
            <a:r>
              <a:rPr lang="en-US" dirty="0" smtClean="0"/>
              <a:t> Commercial Subdivision</a:t>
            </a:r>
          </a:p>
        </p:txBody>
      </p:sp>
    </p:spTree>
    <p:extLst>
      <p:ext uri="{BB962C8B-B14F-4D97-AF65-F5344CB8AC3E}">
        <p14:creationId xmlns:p14="http://schemas.microsoft.com/office/powerpoint/2010/main" val="16558040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INNOVATION</a:t>
            </a:r>
            <a:endParaRPr lang="en-US" sz="3200" dirty="0"/>
          </a:p>
        </p:txBody>
      </p:sp>
      <p:sp>
        <p:nvSpPr>
          <p:cNvPr id="3" name="Content Placeholder 2"/>
          <p:cNvSpPr>
            <a:spLocks noGrp="1"/>
          </p:cNvSpPr>
          <p:nvPr>
            <p:ph idx="1"/>
          </p:nvPr>
        </p:nvSpPr>
        <p:spPr/>
        <p:txBody>
          <a:bodyPr/>
          <a:lstStyle/>
          <a:p>
            <a:endParaRPr lang="en-US" dirty="0" smtClean="0"/>
          </a:p>
          <a:p>
            <a:pPr marL="0" indent="0" algn="ctr">
              <a:buNone/>
            </a:pPr>
            <a:r>
              <a:rPr lang="en-US" sz="3200" dirty="0" smtClean="0"/>
              <a:t>Why is it important?</a:t>
            </a:r>
          </a:p>
          <a:p>
            <a:pPr marL="0" indent="0">
              <a:buNone/>
            </a:pPr>
            <a:endParaRPr lang="en-US" dirty="0" smtClean="0"/>
          </a:p>
          <a:p>
            <a:pPr marL="0" indent="0">
              <a:buNone/>
            </a:pPr>
            <a:r>
              <a:rPr lang="en-US" dirty="0" smtClean="0"/>
              <a:t>In Charlotte, it is part of the ordinance:</a:t>
            </a:r>
            <a:endParaRPr lang="en-US" dirty="0"/>
          </a:p>
          <a:p>
            <a:pPr marL="0" indent="0">
              <a:buNone/>
            </a:pPr>
            <a:endParaRPr lang="en-US" dirty="0" smtClean="0"/>
          </a:p>
          <a:p>
            <a:pPr marL="0" indent="0">
              <a:buNone/>
            </a:pPr>
            <a:r>
              <a:rPr lang="en-US" sz="1800" b="1" i="1" dirty="0" smtClean="0"/>
              <a:t>Section 17-34(b) Innovative measures </a:t>
            </a:r>
            <a:r>
              <a:rPr lang="en-US" sz="1800" dirty="0" smtClean="0"/>
              <a:t>- … </a:t>
            </a:r>
            <a:r>
              <a:rPr lang="en-US" sz="1800" i="1" dirty="0" smtClean="0"/>
              <a:t>Innovative techniques and ideas will be considered and may be used following approval by the City Engineer if it can be demonstrated that such techniques and ideas are likely to produce successful results.</a:t>
            </a:r>
          </a:p>
          <a:p>
            <a:endParaRPr lang="en-US" dirty="0"/>
          </a:p>
        </p:txBody>
      </p:sp>
    </p:spTree>
    <p:extLst>
      <p:ext uri="{BB962C8B-B14F-4D97-AF65-F5344CB8AC3E}">
        <p14:creationId xmlns:p14="http://schemas.microsoft.com/office/powerpoint/2010/main" val="10677576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RIVERBEND SITE</a:t>
            </a:r>
          </a:p>
        </p:txBody>
      </p:sp>
      <p:sp>
        <p:nvSpPr>
          <p:cNvPr id="3" name="Content Placeholder 2"/>
          <p:cNvSpPr>
            <a:spLocks noGrp="1"/>
          </p:cNvSpPr>
          <p:nvPr>
            <p:ph idx="1"/>
          </p:nvPr>
        </p:nvSpPr>
        <p:spPr/>
        <p:txBody>
          <a:bodyPr/>
          <a:lstStyle/>
          <a:p>
            <a:pPr marL="0" indent="0">
              <a:buNone/>
            </a:pPr>
            <a:r>
              <a:rPr lang="en-US" dirty="0" smtClean="0"/>
              <a:t>Problem: A 100-acre commercial subdivision within the Lake Wylie Protected Area seeking relief from the 20-acre rule</a:t>
            </a:r>
          </a:p>
          <a:p>
            <a:pPr marL="0" indent="0">
              <a:buNone/>
            </a:pPr>
            <a:endParaRPr lang="en-US" dirty="0"/>
          </a:p>
          <a:p>
            <a:pPr marL="0" indent="0">
              <a:buNone/>
            </a:pPr>
            <a:endParaRPr lang="en-US"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6008"/>
          <a:stretch/>
        </p:blipFill>
        <p:spPr bwMode="auto">
          <a:xfrm>
            <a:off x="1676400" y="2743200"/>
            <a:ext cx="5770117" cy="3495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24857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RIVERBEND SITE</a:t>
            </a:r>
            <a:endParaRPr lang="en-US" sz="3200" dirty="0"/>
          </a:p>
        </p:txBody>
      </p:sp>
      <p:sp>
        <p:nvSpPr>
          <p:cNvPr id="3" name="Content Placeholder 2"/>
          <p:cNvSpPr>
            <a:spLocks noGrp="1"/>
          </p:cNvSpPr>
          <p:nvPr>
            <p:ph idx="1"/>
          </p:nvPr>
        </p:nvSpPr>
        <p:spPr/>
        <p:txBody>
          <a:bodyPr/>
          <a:lstStyle/>
          <a:p>
            <a:pPr marL="0" indent="0">
              <a:buNone/>
            </a:pPr>
            <a:r>
              <a:rPr lang="en-US" dirty="0" smtClean="0"/>
              <a:t>Background:</a:t>
            </a:r>
          </a:p>
          <a:p>
            <a:pPr marL="0" indent="0">
              <a:buNone/>
            </a:pPr>
            <a:endParaRPr lang="en-US" dirty="0" smtClean="0"/>
          </a:p>
          <a:p>
            <a:pPr marL="0" indent="0">
              <a:buNone/>
            </a:pPr>
            <a:endParaRPr lang="en-US" dirty="0"/>
          </a:p>
          <a:p>
            <a:pPr>
              <a:buFont typeface="Wingdings" panose="05000000000000000000" pitchFamily="2" charset="2"/>
              <a:buChar char="v"/>
            </a:pPr>
            <a:endParaRPr lang="en-US" dirty="0" smtClean="0"/>
          </a:p>
          <a:p>
            <a:pPr>
              <a:buFont typeface="Wingdings" panose="05000000000000000000" pitchFamily="2" charset="2"/>
              <a:buChar char="v"/>
            </a:pPr>
            <a:r>
              <a:rPr lang="en-US" dirty="0" smtClean="0"/>
              <a:t>Very large Commercial Subdivision</a:t>
            </a:r>
          </a:p>
          <a:p>
            <a:pPr>
              <a:buFont typeface="Wingdings" panose="05000000000000000000" pitchFamily="2" charset="2"/>
              <a:buChar char="v"/>
            </a:pPr>
            <a:r>
              <a:rPr lang="en-US" dirty="0" smtClean="0"/>
              <a:t>Unique position within the Lake Wylie Protected Area</a:t>
            </a:r>
          </a:p>
          <a:p>
            <a:pPr>
              <a:buFont typeface="Wingdings" panose="05000000000000000000" pitchFamily="2" charset="2"/>
              <a:buChar char="v"/>
            </a:pPr>
            <a:r>
              <a:rPr lang="en-US" dirty="0" smtClean="0"/>
              <a:t>Subject to new ‘Critical Watershed Checklist developed from Outlet Mall Site</a:t>
            </a:r>
            <a:endParaRPr lang="en-US" dirty="0"/>
          </a:p>
        </p:txBody>
      </p:sp>
    </p:spTree>
    <p:extLst>
      <p:ext uri="{BB962C8B-B14F-4D97-AF65-F5344CB8AC3E}">
        <p14:creationId xmlns:p14="http://schemas.microsoft.com/office/powerpoint/2010/main" val="16337042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33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3903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RIVERBEND SITE</a:t>
            </a:r>
            <a:endParaRPr lang="en-US" sz="3200" dirty="0"/>
          </a:p>
        </p:txBody>
      </p:sp>
      <p:sp>
        <p:nvSpPr>
          <p:cNvPr id="3" name="Content Placeholder 2"/>
          <p:cNvSpPr>
            <a:spLocks noGrp="1"/>
          </p:cNvSpPr>
          <p:nvPr>
            <p:ph idx="1"/>
          </p:nvPr>
        </p:nvSpPr>
        <p:spPr/>
        <p:txBody>
          <a:bodyPr/>
          <a:lstStyle/>
          <a:p>
            <a:pPr marL="0" indent="0">
              <a:buNone/>
            </a:pPr>
            <a:r>
              <a:rPr lang="en-US" dirty="0" smtClean="0"/>
              <a:t>Solution:</a:t>
            </a:r>
          </a:p>
          <a:p>
            <a:pPr marL="0" indent="0">
              <a:buNone/>
            </a:pPr>
            <a:endParaRPr lang="en-US" dirty="0" smtClean="0"/>
          </a:p>
          <a:p>
            <a:pPr>
              <a:buFont typeface="Wingdings" panose="05000000000000000000" pitchFamily="2" charset="2"/>
              <a:buChar char="v"/>
            </a:pPr>
            <a:r>
              <a:rPr lang="en-US" dirty="0" smtClean="0"/>
              <a:t>Adhere to new ‘Critical Watershed Checklist’</a:t>
            </a:r>
          </a:p>
          <a:p>
            <a:pPr lvl="1">
              <a:buFont typeface="Wingdings" panose="05000000000000000000" pitchFamily="2" charset="2"/>
              <a:buChar char="v"/>
            </a:pPr>
            <a:r>
              <a:rPr lang="en-US" dirty="0" smtClean="0"/>
              <a:t>Conduct turbidity/clarity measurements at discharge and mixing point</a:t>
            </a:r>
          </a:p>
          <a:p>
            <a:pPr lvl="1">
              <a:buFont typeface="Wingdings" panose="05000000000000000000" pitchFamily="2" charset="2"/>
              <a:buChar char="v"/>
            </a:pPr>
            <a:r>
              <a:rPr lang="en-US" dirty="0" smtClean="0"/>
              <a:t>Submit logbooks to inspector electronically</a:t>
            </a:r>
          </a:p>
          <a:p>
            <a:pPr lvl="1">
              <a:buFont typeface="Wingdings" panose="05000000000000000000" pitchFamily="2" charset="2"/>
              <a:buChar char="v"/>
            </a:pPr>
            <a:r>
              <a:rPr lang="en-US" dirty="0" smtClean="0"/>
              <a:t>Limit denuded areas to the extent possible</a:t>
            </a:r>
          </a:p>
          <a:p>
            <a:pPr lvl="1">
              <a:buFont typeface="Wingdings" panose="05000000000000000000" pitchFamily="2" charset="2"/>
              <a:buChar char="v"/>
            </a:pPr>
            <a:r>
              <a:rPr lang="en-US" dirty="0" smtClean="0"/>
              <a:t>Overbuild basin</a:t>
            </a:r>
            <a:endParaRPr lang="en-US" dirty="0"/>
          </a:p>
          <a:p>
            <a:pPr lvl="1">
              <a:buFont typeface="Wingdings" panose="05000000000000000000" pitchFamily="2" charset="2"/>
              <a:buChar char="v"/>
            </a:pPr>
            <a:r>
              <a:rPr lang="en-US" dirty="0"/>
              <a:t>Skimmer discharge directed through filter </a:t>
            </a:r>
            <a:r>
              <a:rPr lang="en-US" dirty="0" smtClean="0"/>
              <a:t>bag</a:t>
            </a:r>
          </a:p>
          <a:p>
            <a:pPr lvl="1">
              <a:buFont typeface="Wingdings" panose="05000000000000000000" pitchFamily="2" charset="2"/>
              <a:buChar char="v"/>
            </a:pPr>
            <a:r>
              <a:rPr lang="en-US" dirty="0"/>
              <a:t>Rock coffer </a:t>
            </a:r>
            <a:r>
              <a:rPr lang="en-US" dirty="0" err="1"/>
              <a:t>forebays</a:t>
            </a:r>
            <a:endParaRPr lang="en-US" dirty="0"/>
          </a:p>
          <a:p>
            <a:pPr lvl="1">
              <a:buFont typeface="Wingdings" panose="05000000000000000000" pitchFamily="2" charset="2"/>
              <a:buChar char="v"/>
            </a:pPr>
            <a:endParaRPr lang="en-US" dirty="0"/>
          </a:p>
          <a:p>
            <a:pPr lvl="1">
              <a:buFont typeface="Wingdings" panose="05000000000000000000" pitchFamily="2" charset="2"/>
              <a:buChar char="v"/>
            </a:pPr>
            <a:endParaRPr lang="en-US" dirty="0" smtClean="0"/>
          </a:p>
        </p:txBody>
      </p:sp>
    </p:spTree>
    <p:extLst>
      <p:ext uri="{BB962C8B-B14F-4D97-AF65-F5344CB8AC3E}">
        <p14:creationId xmlns:p14="http://schemas.microsoft.com/office/powerpoint/2010/main" val="17828529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err="1" smtClean="0"/>
              <a:t>Riverbend</a:t>
            </a:r>
            <a:r>
              <a:rPr lang="en-US" sz="3200" dirty="0" smtClean="0"/>
              <a:t> Site</a:t>
            </a:r>
            <a:endParaRPr lang="en-US" sz="3200" dirty="0"/>
          </a:p>
        </p:txBody>
      </p:sp>
      <p:sp>
        <p:nvSpPr>
          <p:cNvPr id="3" name="Content Placeholder 2"/>
          <p:cNvSpPr>
            <a:spLocks noGrp="1"/>
          </p:cNvSpPr>
          <p:nvPr>
            <p:ph idx="1"/>
          </p:nvPr>
        </p:nvSpPr>
        <p:spPr/>
        <p:txBody>
          <a:bodyPr/>
          <a:lstStyle/>
          <a:p>
            <a:pPr marL="0" indent="0">
              <a:buNone/>
            </a:pPr>
            <a:r>
              <a:rPr lang="en-US" dirty="0" smtClean="0"/>
              <a:t>Solution (cont’d):</a:t>
            </a:r>
            <a:endParaRPr lang="en-US" dirty="0"/>
          </a:p>
          <a:p>
            <a:pPr marL="0" indent="0">
              <a:buNone/>
            </a:pPr>
            <a:endParaRPr lang="en-US" dirty="0" smtClean="0"/>
          </a:p>
          <a:p>
            <a:pPr>
              <a:buFont typeface="Wingdings" panose="05000000000000000000" pitchFamily="2" charset="2"/>
              <a:buChar char="v"/>
            </a:pPr>
            <a:r>
              <a:rPr lang="en-US" dirty="0" smtClean="0"/>
              <a:t>Install </a:t>
            </a:r>
            <a:r>
              <a:rPr lang="en-US" dirty="0"/>
              <a:t>a ‘staged skimmer’</a:t>
            </a:r>
          </a:p>
          <a:p>
            <a:pPr>
              <a:buFont typeface="Wingdings" panose="05000000000000000000" pitchFamily="2" charset="2"/>
              <a:buChar char="v"/>
            </a:pPr>
            <a:r>
              <a:rPr lang="en-US" dirty="0" smtClean="0"/>
              <a:t>Install </a:t>
            </a:r>
            <a:r>
              <a:rPr lang="en-US" dirty="0"/>
              <a:t>remote </a:t>
            </a:r>
            <a:r>
              <a:rPr lang="en-US" dirty="0" smtClean="0"/>
              <a:t>monitoring*</a:t>
            </a:r>
            <a:endParaRPr lang="en-US" dirty="0"/>
          </a:p>
          <a:p>
            <a:pPr>
              <a:buFont typeface="Wingdings" panose="05000000000000000000" pitchFamily="2" charset="2"/>
              <a:buChar char="v"/>
            </a:pPr>
            <a:r>
              <a:rPr lang="en-US" dirty="0"/>
              <a:t>Designate an onsite  ‘erosion control manager</a:t>
            </a:r>
            <a:r>
              <a:rPr lang="en-US" dirty="0" smtClean="0"/>
              <a:t>’</a:t>
            </a:r>
          </a:p>
          <a:p>
            <a:pPr>
              <a:buFont typeface="Wingdings" panose="05000000000000000000" pitchFamily="2" charset="2"/>
              <a:buChar char="v"/>
            </a:pPr>
            <a:endParaRPr lang="en-US" dirty="0"/>
          </a:p>
          <a:p>
            <a:pPr>
              <a:buFont typeface="Wingdings" panose="05000000000000000000" pitchFamily="2" charset="2"/>
              <a:buChar char="v"/>
            </a:pPr>
            <a:endParaRPr lang="en-US" dirty="0" smtClean="0"/>
          </a:p>
          <a:p>
            <a:pPr>
              <a:buFont typeface="Wingdings" panose="05000000000000000000" pitchFamily="2" charset="2"/>
              <a:buChar char="v"/>
            </a:pPr>
            <a:endParaRPr lang="en-US" dirty="0"/>
          </a:p>
          <a:p>
            <a:pPr>
              <a:buFont typeface="Wingdings" panose="05000000000000000000" pitchFamily="2" charset="2"/>
              <a:buChar char="v"/>
            </a:pPr>
            <a:endParaRPr lang="en-US" dirty="0" smtClean="0"/>
          </a:p>
          <a:p>
            <a:pPr marL="0" indent="0">
              <a:buNone/>
            </a:pPr>
            <a:r>
              <a:rPr lang="en-US" sz="1200" dirty="0" smtClean="0"/>
              <a:t>* Receiving stream problems!</a:t>
            </a:r>
            <a:endParaRPr lang="en-US" sz="1200" dirty="0"/>
          </a:p>
        </p:txBody>
      </p:sp>
    </p:spTree>
    <p:extLst>
      <p:ext uri="{BB962C8B-B14F-4D97-AF65-F5344CB8AC3E}">
        <p14:creationId xmlns:p14="http://schemas.microsoft.com/office/powerpoint/2010/main" val="3029686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RIVERBEND SITE</a:t>
            </a:r>
            <a:endParaRPr lang="en-US" sz="3200" dirty="0"/>
          </a:p>
        </p:txBody>
      </p:sp>
      <p:sp>
        <p:nvSpPr>
          <p:cNvPr id="3" name="Content Placeholder 2"/>
          <p:cNvSpPr>
            <a:spLocks noGrp="1"/>
          </p:cNvSpPr>
          <p:nvPr>
            <p:ph idx="1"/>
          </p:nvPr>
        </p:nvSpPr>
        <p:spPr/>
        <p:txBody>
          <a:bodyPr/>
          <a:lstStyle/>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99" y="1447800"/>
            <a:ext cx="8967263"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521686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INNOVATION</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19200" y="1295400"/>
            <a:ext cx="6674908" cy="5006181"/>
          </a:xfrm>
        </p:spPr>
      </p:pic>
    </p:spTree>
    <p:extLst>
      <p:ext uri="{BB962C8B-B14F-4D97-AF65-F5344CB8AC3E}">
        <p14:creationId xmlns:p14="http://schemas.microsoft.com/office/powerpoint/2010/main" val="20508319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RIVERBEND SITE</a:t>
            </a:r>
            <a:endParaRPr lang="en-US" sz="3200" dirty="0"/>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47800"/>
            <a:ext cx="8855806" cy="4791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8984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RIVERBEND SITE</a:t>
            </a:r>
            <a:endParaRPr lang="en-US" sz="3200" dirty="0"/>
          </a:p>
        </p:txBody>
      </p:sp>
      <p:sp>
        <p:nvSpPr>
          <p:cNvPr id="3" name="Content Placeholder 2"/>
          <p:cNvSpPr>
            <a:spLocks noGrp="1"/>
          </p:cNvSpPr>
          <p:nvPr>
            <p:ph idx="1"/>
          </p:nvPr>
        </p:nvSpPr>
        <p:spPr/>
        <p:txBody>
          <a:bodyPr/>
          <a:lstStyle/>
          <a:p>
            <a:pPr marL="0" indent="0">
              <a:buNone/>
            </a:pPr>
            <a:r>
              <a:rPr lang="en-US" dirty="0" smtClean="0"/>
              <a:t>Automated monitoring option: Remote camera</a:t>
            </a:r>
          </a:p>
          <a:p>
            <a:pPr marL="0" indent="0">
              <a:buNone/>
            </a:pPr>
            <a:endParaRPr lang="en-US" dirty="0"/>
          </a:p>
        </p:txBody>
      </p:sp>
      <p:pic>
        <p:nvPicPr>
          <p:cNvPr id="8194" name="Picture 2" descr="C:\Users\jpwilson\AppData\Local\Microsoft\Windows\Temporary Internet Files\Content.Outlook\SXW36TX4\IMG_001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111" r="39584"/>
          <a:stretch/>
        </p:blipFill>
        <p:spPr bwMode="auto">
          <a:xfrm rot="5400000">
            <a:off x="2571750" y="966611"/>
            <a:ext cx="4051300" cy="6829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380203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RIVERBEND SITE</a:t>
            </a:r>
            <a:endParaRPr lang="en-US" sz="3200" dirty="0"/>
          </a:p>
        </p:txBody>
      </p:sp>
      <p:sp>
        <p:nvSpPr>
          <p:cNvPr id="3" name="Content Placeholder 2"/>
          <p:cNvSpPr>
            <a:spLocks noGrp="1"/>
          </p:cNvSpPr>
          <p:nvPr>
            <p:ph idx="1"/>
          </p:nvPr>
        </p:nvSpPr>
        <p:spPr/>
        <p:txBody>
          <a:bodyPr/>
          <a:lstStyle/>
          <a:p>
            <a:pPr marL="0" indent="0">
              <a:buNone/>
            </a:pPr>
            <a:r>
              <a:rPr lang="en-US" dirty="0" smtClean="0"/>
              <a:t>Remote Camera:</a:t>
            </a:r>
          </a:p>
          <a:p>
            <a:pPr>
              <a:buFont typeface="Wingdings" panose="05000000000000000000" pitchFamily="2" charset="2"/>
              <a:buChar char="v"/>
            </a:pPr>
            <a:r>
              <a:rPr lang="en-US" dirty="0" smtClean="0"/>
              <a:t>Axis P5624-E (720p resolution w/ 23X zoom and 360°pan)</a:t>
            </a:r>
          </a:p>
          <a:p>
            <a:pPr>
              <a:buFont typeface="Wingdings" panose="05000000000000000000" pitchFamily="2" charset="2"/>
              <a:buChar char="v"/>
            </a:pPr>
            <a:r>
              <a:rPr lang="en-US" dirty="0" smtClean="0"/>
              <a:t>Sierra Wireless </a:t>
            </a:r>
            <a:r>
              <a:rPr lang="en-US" dirty="0" err="1" smtClean="0"/>
              <a:t>Airlink</a:t>
            </a:r>
            <a:r>
              <a:rPr lang="en-US" dirty="0" smtClean="0"/>
              <a:t> RV50 (4G/LTE Modem)</a:t>
            </a:r>
          </a:p>
          <a:p>
            <a:pPr>
              <a:buFont typeface="Wingdings" panose="05000000000000000000" pitchFamily="2" charset="2"/>
              <a:buChar char="v"/>
            </a:pPr>
            <a:r>
              <a:rPr lang="en-US" dirty="0" smtClean="0"/>
              <a:t>Battery and solar powered</a:t>
            </a:r>
          </a:p>
          <a:p>
            <a:pPr>
              <a:buFont typeface="Wingdings" panose="05000000000000000000" pitchFamily="2" charset="2"/>
              <a:buChar char="v"/>
            </a:pPr>
            <a:r>
              <a:rPr lang="en-US" dirty="0" smtClean="0"/>
              <a:t>Programmed with ‘presets’</a:t>
            </a:r>
          </a:p>
          <a:p>
            <a:pPr>
              <a:buFont typeface="Wingdings" panose="05000000000000000000" pitchFamily="2" charset="2"/>
              <a:buChar char="v"/>
            </a:pPr>
            <a:r>
              <a:rPr lang="en-US" dirty="0" smtClean="0"/>
              <a:t>Real time web-accessible</a:t>
            </a:r>
          </a:p>
          <a:p>
            <a:pPr marL="0" indent="0">
              <a:buNone/>
            </a:pPr>
            <a:endParaRPr lang="en-US" dirty="0"/>
          </a:p>
        </p:txBody>
      </p:sp>
    </p:spTree>
    <p:extLst>
      <p:ext uri="{BB962C8B-B14F-4D97-AF65-F5344CB8AC3E}">
        <p14:creationId xmlns:p14="http://schemas.microsoft.com/office/powerpoint/2010/main" val="15114894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INNOVATION</a:t>
            </a:r>
            <a:endParaRPr lang="en-US" sz="3200" dirty="0"/>
          </a:p>
        </p:txBody>
      </p:sp>
      <p:sp>
        <p:nvSpPr>
          <p:cNvPr id="3" name="Content Placeholder 2"/>
          <p:cNvSpPr>
            <a:spLocks noGrp="1"/>
          </p:cNvSpPr>
          <p:nvPr>
            <p:ph idx="1"/>
          </p:nvPr>
        </p:nvSpPr>
        <p:spPr/>
        <p:txBody>
          <a:bodyPr/>
          <a:lstStyle/>
          <a:p>
            <a:endParaRPr lang="en-US" dirty="0" smtClean="0"/>
          </a:p>
          <a:p>
            <a:pPr marL="0" indent="0" algn="ctr">
              <a:buNone/>
            </a:pPr>
            <a:r>
              <a:rPr lang="en-US" sz="3200" dirty="0" smtClean="0"/>
              <a:t>Why is it important?</a:t>
            </a:r>
          </a:p>
          <a:p>
            <a:pPr marL="0" indent="0">
              <a:buNone/>
            </a:pPr>
            <a:endParaRPr lang="en-US" dirty="0" smtClean="0"/>
          </a:p>
          <a:p>
            <a:pPr marL="0" indent="0">
              <a:buNone/>
            </a:pPr>
            <a:endParaRPr lang="en-US" dirty="0"/>
          </a:p>
          <a:p>
            <a:pPr marL="0" indent="0">
              <a:buNone/>
            </a:pPr>
            <a:r>
              <a:rPr lang="en-US" dirty="0" smtClean="0"/>
              <a:t>And sometimes it leads to industry-changing standards that help us fulfill our mission of keeping surface waters free of excessive sedimentation…</a:t>
            </a:r>
          </a:p>
          <a:p>
            <a:pPr marL="0" indent="0">
              <a:buNone/>
            </a:pPr>
            <a:endParaRPr lang="en-US" dirty="0"/>
          </a:p>
        </p:txBody>
      </p:sp>
    </p:spTree>
    <p:extLst>
      <p:ext uri="{BB962C8B-B14F-4D97-AF65-F5344CB8AC3E}">
        <p14:creationId xmlns:p14="http://schemas.microsoft.com/office/powerpoint/2010/main" val="235195206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700" y="0"/>
            <a:ext cx="9382124" cy="68580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2435"/>
            <a:ext cx="9144000" cy="6613130"/>
          </a:xfrm>
          <a:prstGeom prst="rect">
            <a:avLst/>
          </a:prstGeom>
        </p:spPr>
      </p:pic>
      <p:pic>
        <p:nvPicPr>
          <p:cNvPr id="6" name="Picture 2" descr="C:\Users\jpwilson\AppData\Local\Microsoft\Windows\Temporary Internet Files\Content.Outlook\SXW36TX4\IMG_0015.JPG"/>
          <p:cNvPicPr>
            <a:picLocks noChangeAspect="1" noChangeArrowheads="1"/>
          </p:cNvPicPr>
          <p:nvPr/>
        </p:nvPicPr>
        <p:blipFill rotWithShape="1">
          <a:blip r:embed="rId4">
            <a:extLst>
              <a:ext uri="{28A0092B-C50C-407E-A947-70E740481C1C}">
                <a14:useLocalDpi xmlns:a14="http://schemas.microsoft.com/office/drawing/2010/main" val="0"/>
              </a:ext>
            </a:extLst>
          </a:blip>
          <a:srcRect l="16111" r="39584"/>
          <a:stretch/>
        </p:blipFill>
        <p:spPr bwMode="auto">
          <a:xfrm rot="5400000">
            <a:off x="2253739" y="-2482340"/>
            <a:ext cx="7239000" cy="12203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120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 y="0"/>
            <a:ext cx="9742713" cy="6858000"/>
          </a:xfrm>
        </p:spPr>
      </p:pic>
    </p:spTree>
    <p:extLst>
      <p:ext uri="{BB962C8B-B14F-4D97-AF65-F5344CB8AC3E}">
        <p14:creationId xmlns:p14="http://schemas.microsoft.com/office/powerpoint/2010/main" val="262965562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00" y="0"/>
            <a:ext cx="9393216" cy="6858000"/>
          </a:xfrm>
        </p:spPr>
      </p:pic>
    </p:spTree>
    <p:extLst>
      <p:ext uri="{BB962C8B-B14F-4D97-AF65-F5344CB8AC3E}">
        <p14:creationId xmlns:p14="http://schemas.microsoft.com/office/powerpoint/2010/main" val="149997592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506748" cy="6858000"/>
          </a:xfrm>
        </p:spPr>
      </p:pic>
      <p:sp>
        <p:nvSpPr>
          <p:cNvPr id="3" name="Donut 2"/>
          <p:cNvSpPr/>
          <p:nvPr/>
        </p:nvSpPr>
        <p:spPr>
          <a:xfrm>
            <a:off x="4374356" y="3128962"/>
            <a:ext cx="152400" cy="152400"/>
          </a:xfrm>
          <a:prstGeom prst="donut">
            <a:avLst>
              <a:gd name="adj" fmla="val 3099"/>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1263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700"/>
            <a:ext cx="9389206" cy="6845300"/>
          </a:xfrm>
        </p:spPr>
      </p:pic>
    </p:spTree>
    <p:extLst>
      <p:ext uri="{BB962C8B-B14F-4D97-AF65-F5344CB8AC3E}">
        <p14:creationId xmlns:p14="http://schemas.microsoft.com/office/powerpoint/2010/main" val="422214586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INNOVATION</a:t>
            </a:r>
            <a:endParaRPr lang="en-US" sz="3200" dirty="0"/>
          </a:p>
        </p:txBody>
      </p:sp>
      <p:sp>
        <p:nvSpPr>
          <p:cNvPr id="3" name="Content Placeholder 2"/>
          <p:cNvSpPr>
            <a:spLocks noGrp="1"/>
          </p:cNvSpPr>
          <p:nvPr>
            <p:ph idx="1"/>
          </p:nvPr>
        </p:nvSpPr>
        <p:spPr/>
        <p:txBody>
          <a:bodyPr/>
          <a:lstStyle/>
          <a:p>
            <a:pPr marL="0" indent="0" algn="ctr">
              <a:buNone/>
            </a:pPr>
            <a:r>
              <a:rPr lang="en-US" dirty="0" smtClean="0"/>
              <a:t>Staff play a critical role in the innovative process</a:t>
            </a:r>
          </a:p>
          <a:p>
            <a:pPr marL="0" indent="0" algn="ctr">
              <a:buNone/>
            </a:pPr>
            <a:endParaRPr lang="en-US" dirty="0" smtClean="0"/>
          </a:p>
          <a:p>
            <a:pPr marL="0" indent="0" algn="ctr">
              <a:buNone/>
            </a:pPr>
            <a:endParaRPr lang="en-US" dirty="0"/>
          </a:p>
          <a:p>
            <a:pPr marL="0" indent="0" algn="ctr">
              <a:buNone/>
            </a:pPr>
            <a:endParaRPr lang="en-US" dirty="0"/>
          </a:p>
          <a:p>
            <a:pPr>
              <a:buFont typeface="Wingdings" panose="05000000000000000000" pitchFamily="2" charset="2"/>
              <a:buChar char="v"/>
            </a:pPr>
            <a:r>
              <a:rPr lang="en-US" dirty="0" smtClean="0"/>
              <a:t>Plan review staff inspect measures in field</a:t>
            </a:r>
          </a:p>
          <a:p>
            <a:pPr>
              <a:buFont typeface="Wingdings" panose="05000000000000000000" pitchFamily="2" charset="2"/>
              <a:buChar char="v"/>
            </a:pPr>
            <a:r>
              <a:rPr lang="en-US" dirty="0" smtClean="0"/>
              <a:t>‘Cradle-to-grave’ dynamic</a:t>
            </a:r>
          </a:p>
          <a:p>
            <a:pPr>
              <a:buFont typeface="Wingdings" panose="05000000000000000000" pitchFamily="2" charset="2"/>
              <a:buChar char="v"/>
            </a:pPr>
            <a:r>
              <a:rPr lang="en-US" dirty="0" smtClean="0"/>
              <a:t>Relationship building</a:t>
            </a:r>
          </a:p>
          <a:p>
            <a:pPr lvl="1">
              <a:buFont typeface="Wingdings" panose="05000000000000000000" pitchFamily="2" charset="2"/>
              <a:buChar char="v"/>
            </a:pPr>
            <a:endParaRPr lang="en-US" dirty="0" smtClean="0"/>
          </a:p>
          <a:p>
            <a:pPr>
              <a:buFont typeface="Wingdings" panose="05000000000000000000" pitchFamily="2" charset="2"/>
              <a:buChar char="v"/>
            </a:pPr>
            <a:endParaRPr lang="en-US" dirty="0" smtClean="0"/>
          </a:p>
        </p:txBody>
      </p:sp>
    </p:spTree>
    <p:extLst>
      <p:ext uri="{BB962C8B-B14F-4D97-AF65-F5344CB8AC3E}">
        <p14:creationId xmlns:p14="http://schemas.microsoft.com/office/powerpoint/2010/main" val="414748511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INNOVATION</a:t>
            </a:r>
            <a:endParaRPr lang="en-US" sz="3200" dirty="0"/>
          </a:p>
        </p:txBody>
      </p:sp>
      <p:sp>
        <p:nvSpPr>
          <p:cNvPr id="3" name="Content Placeholder 2"/>
          <p:cNvSpPr>
            <a:spLocks noGrp="1"/>
          </p:cNvSpPr>
          <p:nvPr>
            <p:ph idx="1"/>
          </p:nvPr>
        </p:nvSpPr>
        <p:spPr/>
        <p:txBody>
          <a:bodyPr/>
          <a:lstStyle/>
          <a:p>
            <a:pPr marL="0" indent="0" algn="ctr">
              <a:buNone/>
            </a:pPr>
            <a:r>
              <a:rPr lang="en-US" dirty="0" smtClean="0"/>
              <a:t>5 day stabilization</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28924"/>
          <a:stretch/>
        </p:blipFill>
        <p:spPr>
          <a:xfrm>
            <a:off x="533400" y="1999343"/>
            <a:ext cx="7970935" cy="424905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43200"/>
            <a:ext cx="9144000" cy="1971709"/>
          </a:xfrm>
          <a:prstGeom prst="rect">
            <a:avLst/>
          </a:prstGeom>
        </p:spPr>
      </p:pic>
    </p:spTree>
    <p:extLst>
      <p:ext uri="{BB962C8B-B14F-4D97-AF65-F5344CB8AC3E}">
        <p14:creationId xmlns:p14="http://schemas.microsoft.com/office/powerpoint/2010/main" val="39612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INNOVATION</a:t>
            </a:r>
            <a:endParaRPr lang="en-US" sz="3200" dirty="0"/>
          </a:p>
        </p:txBody>
      </p:sp>
      <p:sp>
        <p:nvSpPr>
          <p:cNvPr id="3" name="Content Placeholder 2"/>
          <p:cNvSpPr>
            <a:spLocks noGrp="1"/>
          </p:cNvSpPr>
          <p:nvPr>
            <p:ph idx="1"/>
          </p:nvPr>
        </p:nvSpPr>
        <p:spPr/>
        <p:txBody>
          <a:bodyPr/>
          <a:lstStyle/>
          <a:p>
            <a:pPr marL="0" indent="0">
              <a:buNone/>
            </a:pPr>
            <a:r>
              <a:rPr lang="en-US" dirty="0" smtClean="0"/>
              <a:t>Solving the PCSO + baffles problem…</a:t>
            </a:r>
          </a:p>
          <a:p>
            <a:pPr marL="0" indent="0">
              <a:buNone/>
            </a:pPr>
            <a:endParaRPr lang="en-US" dirty="0"/>
          </a:p>
        </p:txBody>
      </p:sp>
      <p:pic>
        <p:nvPicPr>
          <p:cNvPr id="4" name="Content Placeholder 5" descr="H:\!PROJECTS\REA FARMS-ALL\Rea Farms Major Infrastructure\Pictures\SB-1\IMG_1541.JPG"/>
          <p:cNvPicPr>
            <a:picLocks/>
          </p:cNvPicPr>
          <p:nvPr/>
        </p:nvPicPr>
        <p:blipFill rotWithShape="1">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t="10641" b="27920"/>
          <a:stretch/>
        </p:blipFill>
        <p:spPr bwMode="auto">
          <a:xfrm>
            <a:off x="533400" y="2209800"/>
            <a:ext cx="8229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136089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INNOVATION</a:t>
            </a:r>
            <a:endParaRPr lang="en-US" sz="3200" dirty="0"/>
          </a:p>
        </p:txBody>
      </p:sp>
      <p:sp>
        <p:nvSpPr>
          <p:cNvPr id="3" name="Content Placeholder 2"/>
          <p:cNvSpPr>
            <a:spLocks noGrp="1"/>
          </p:cNvSpPr>
          <p:nvPr>
            <p:ph idx="1"/>
          </p:nvPr>
        </p:nvSpPr>
        <p:spPr/>
        <p:txBody>
          <a:bodyPr/>
          <a:lstStyle/>
          <a:p>
            <a:pPr marL="0" indent="0">
              <a:buNone/>
            </a:pPr>
            <a:r>
              <a:rPr lang="en-US" dirty="0"/>
              <a:t>Solving the PCSO + baffles problem</a:t>
            </a:r>
            <a:r>
              <a:rPr lang="en-US" dirty="0" smtClean="0"/>
              <a:t>…</a:t>
            </a:r>
          </a:p>
          <a:p>
            <a:endParaRPr lang="en-US" dirty="0"/>
          </a:p>
        </p:txBody>
      </p:sp>
      <p:pic>
        <p:nvPicPr>
          <p:cNvPr id="6" name="Content Placeholder 5" descr="H:\!PROJECTS\REA FARMS-ALL\Rea Farms Major Infrastructure\Pictures\SB-1\IMG_8234.JPG"/>
          <p:cNvPicPr>
            <a:picLocks/>
          </p:cNvPicPr>
          <p:nvPr/>
        </p:nvPicPr>
        <p:blipFill rotWithShape="1">
          <a:blip r:embed="rId2" cstate="print">
            <a:extLst>
              <a:ext uri="{28A0092B-C50C-407E-A947-70E740481C1C}">
                <a14:useLocalDpi xmlns:a14="http://schemas.microsoft.com/office/drawing/2010/main" val="0"/>
              </a:ext>
            </a:extLst>
          </a:blip>
          <a:srcRect t="21432" b="24328"/>
          <a:stretch/>
        </p:blipFill>
        <p:spPr bwMode="auto">
          <a:xfrm>
            <a:off x="228600" y="2286000"/>
            <a:ext cx="86106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163071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smtClean="0"/>
              <a:t>Lengthy discharge?</a:t>
            </a:r>
          </a:p>
          <a:p>
            <a:pPr marL="0" indent="0">
              <a:buNone/>
            </a:pPr>
            <a:endParaRPr lang="en-US" dirty="0" smtClean="0"/>
          </a:p>
          <a:p>
            <a:endParaRPr lang="en-US" dirty="0"/>
          </a:p>
        </p:txBody>
      </p:sp>
      <p:pic>
        <p:nvPicPr>
          <p:cNvPr id="9218" name="Picture 2" descr="C:\Users\jpwilson\AppData\Local\Microsoft\Windows\Temporary Internet Files\Content.Outlook\SXW36TX4\IMG_404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9219" b="30810"/>
          <a:stretch/>
        </p:blipFill>
        <p:spPr bwMode="auto">
          <a:xfrm>
            <a:off x="-4119" y="2438400"/>
            <a:ext cx="9144000" cy="3426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50753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INNOVATION</a:t>
            </a:r>
            <a:endParaRPr lang="en-US" sz="3200"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447800"/>
            <a:ext cx="60960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628060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INNOVATION</a:t>
            </a:r>
            <a:endParaRPr lang="en-US" sz="3200" dirty="0"/>
          </a:p>
        </p:txBody>
      </p:sp>
      <p:sp>
        <p:nvSpPr>
          <p:cNvPr id="3" name="Content Placeholder 2"/>
          <p:cNvSpPr>
            <a:spLocks noGrp="1"/>
          </p:cNvSpPr>
          <p:nvPr>
            <p:ph idx="1"/>
          </p:nvPr>
        </p:nvSpPr>
        <p:spPr/>
        <p:txBody>
          <a:bodyPr/>
          <a:lstStyle/>
          <a:p>
            <a:pPr marL="0" indent="0">
              <a:buNone/>
            </a:pPr>
            <a:r>
              <a:rPr lang="en-US" dirty="0" smtClean="0"/>
              <a:t>Alternative to filter bag:</a:t>
            </a:r>
          </a:p>
          <a:p>
            <a:pPr marL="0" indent="0">
              <a:buNone/>
            </a:pPr>
            <a:endParaRPr lang="en-US" dirty="0"/>
          </a:p>
        </p:txBody>
      </p:sp>
      <p:pic>
        <p:nvPicPr>
          <p:cNvPr id="10242" name="Picture 2" descr="\\CHARLOTTE\CoCDFS\Engineering\Shared Data\Land Development\Erosion Control Team\JJEvans\Photos\New Erosion Control Measures\Sand Filter Rings (Sutton by the Lake)\IMG_497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534"/>
          <a:stretch/>
        </p:blipFill>
        <p:spPr bwMode="auto">
          <a:xfrm>
            <a:off x="4495800" y="1676400"/>
            <a:ext cx="4162151" cy="4742936"/>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2742943"/>
            <a:ext cx="3604366" cy="2609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275857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INNOVATION</a:t>
            </a:r>
            <a:endParaRPr lang="en-US" sz="3200" dirty="0"/>
          </a:p>
        </p:txBody>
      </p:sp>
      <p:sp>
        <p:nvSpPr>
          <p:cNvPr id="3" name="Content Placeholder 2"/>
          <p:cNvSpPr>
            <a:spLocks noGrp="1"/>
          </p:cNvSpPr>
          <p:nvPr>
            <p:ph idx="1"/>
          </p:nvPr>
        </p:nvSpPr>
        <p:spPr/>
        <p:txBody>
          <a:bodyPr/>
          <a:lstStyle/>
          <a:p>
            <a:endParaRPr lang="en-US" dirty="0"/>
          </a:p>
        </p:txBody>
      </p:sp>
      <p:pic>
        <p:nvPicPr>
          <p:cNvPr id="11267" name="Picture 3" descr="\\CHARLOTTE\CoCDFS\Engineering\Shared Data\Land Development\Erosion Control Team\JJEvans\Photos\New Erosion Control Measures\Skimmer on Littoral Shelf (Ridgewater)\IMG_481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7407"/>
          <a:stretch/>
        </p:blipFill>
        <p:spPr bwMode="auto">
          <a:xfrm>
            <a:off x="1905000" y="1371600"/>
            <a:ext cx="5143500" cy="49784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360714"/>
            <a:ext cx="8648700" cy="509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938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INNOVATION</a:t>
            </a:r>
          </a:p>
        </p:txBody>
      </p:sp>
      <p:sp>
        <p:nvSpPr>
          <p:cNvPr id="3" name="Content Placeholder 2"/>
          <p:cNvSpPr>
            <a:spLocks noGrp="1"/>
          </p:cNvSpPr>
          <p:nvPr>
            <p:ph idx="1"/>
          </p:nvPr>
        </p:nvSpPr>
        <p:spPr/>
        <p:txBody>
          <a:bodyPr/>
          <a:lstStyle/>
          <a:p>
            <a:pPr marL="0" indent="0">
              <a:buNone/>
            </a:pPr>
            <a:r>
              <a:rPr lang="en-US" dirty="0" smtClean="0"/>
              <a:t>New perimeter control?</a:t>
            </a:r>
          </a:p>
          <a:p>
            <a:pPr marL="0" indent="0">
              <a:buNone/>
            </a:pPr>
            <a:endParaRPr lang="en-US" dirty="0"/>
          </a:p>
        </p:txBody>
      </p:sp>
      <p:pic>
        <p:nvPicPr>
          <p:cNvPr id="12290" name="Picture 2" descr="\\CHARLOTTE\CoCDFS\Engineering\Shared Data\Land Development\Erosion Control Team\JJEvans\Photos\New Erosion Control Measures\Silt Fence Logs 12-13-2016\IMG_385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0952"/>
          <a:stretch/>
        </p:blipFill>
        <p:spPr bwMode="auto">
          <a:xfrm>
            <a:off x="1113971" y="2144486"/>
            <a:ext cx="6858000" cy="4049486"/>
          </a:xfrm>
          <a:prstGeom prst="rect">
            <a:avLst/>
          </a:prstGeom>
          <a:noFill/>
          <a:extLst>
            <a:ext uri="{909E8E84-426E-40DD-AFC4-6F175D3DCCD1}">
              <a14:hiddenFill xmlns:a14="http://schemas.microsoft.com/office/drawing/2010/main">
                <a:solidFill>
                  <a:srgbClr val="FFFFFF"/>
                </a:solidFill>
              </a14:hiddenFill>
            </a:ext>
          </a:extLst>
        </p:spPr>
      </p:pic>
      <p:sp>
        <p:nvSpPr>
          <p:cNvPr id="4" name="&quot;No&quot; Symbol 3"/>
          <p:cNvSpPr/>
          <p:nvPr/>
        </p:nvSpPr>
        <p:spPr>
          <a:xfrm>
            <a:off x="1524000" y="990600"/>
            <a:ext cx="5638800" cy="5715000"/>
          </a:xfrm>
          <a:prstGeom prst="noSmoking">
            <a:avLst>
              <a:gd name="adj" fmla="val 489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17215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INNOVATION</a:t>
            </a:r>
            <a:endParaRPr lang="en-US" sz="32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19200" y="1295400"/>
            <a:ext cx="6705600" cy="5029200"/>
          </a:xfrm>
        </p:spPr>
      </p:pic>
    </p:spTree>
    <p:extLst>
      <p:ext uri="{BB962C8B-B14F-4D97-AF65-F5344CB8AC3E}">
        <p14:creationId xmlns:p14="http://schemas.microsoft.com/office/powerpoint/2010/main" val="227653764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INNOVATION</a:t>
            </a:r>
            <a:endParaRPr lang="en-US" dirty="0"/>
          </a:p>
        </p:txBody>
      </p:sp>
      <p:sp>
        <p:nvSpPr>
          <p:cNvPr id="3" name="Content Placeholder 2"/>
          <p:cNvSpPr>
            <a:spLocks noGrp="1"/>
          </p:cNvSpPr>
          <p:nvPr>
            <p:ph idx="1"/>
          </p:nvPr>
        </p:nvSpPr>
        <p:spPr/>
        <p:txBody>
          <a:bodyPr/>
          <a:lstStyle/>
          <a:p>
            <a:pPr marL="0" indent="0" algn="ctr">
              <a:buNone/>
            </a:pPr>
            <a:r>
              <a:rPr lang="en-US" dirty="0" smtClean="0"/>
              <a:t>In Summary</a:t>
            </a:r>
          </a:p>
          <a:p>
            <a:pPr marL="0" indent="0">
              <a:buNone/>
            </a:pPr>
            <a:endParaRPr lang="en-US" dirty="0"/>
          </a:p>
          <a:p>
            <a:pPr>
              <a:buFont typeface="Wingdings" panose="05000000000000000000" pitchFamily="2" charset="2"/>
              <a:buChar char="v"/>
            </a:pPr>
            <a:r>
              <a:rPr lang="en-US" dirty="0" smtClean="0"/>
              <a:t>If you’re not getting better, you’re getting worse</a:t>
            </a:r>
          </a:p>
          <a:p>
            <a:pPr>
              <a:buFont typeface="Wingdings" panose="05000000000000000000" pitchFamily="2" charset="2"/>
              <a:buChar char="v"/>
            </a:pPr>
            <a:r>
              <a:rPr lang="en-US" dirty="0" smtClean="0"/>
              <a:t>Make sure plan reviewers get field time</a:t>
            </a:r>
          </a:p>
          <a:p>
            <a:pPr>
              <a:buFont typeface="Wingdings" panose="05000000000000000000" pitchFamily="2" charset="2"/>
              <a:buChar char="v"/>
            </a:pPr>
            <a:r>
              <a:rPr lang="en-US" dirty="0"/>
              <a:t>Gain stakeholder support</a:t>
            </a:r>
          </a:p>
          <a:p>
            <a:pPr>
              <a:buFont typeface="Wingdings" panose="05000000000000000000" pitchFamily="2" charset="2"/>
              <a:buChar char="v"/>
            </a:pPr>
            <a:r>
              <a:rPr lang="en-US" dirty="0" smtClean="0"/>
              <a:t>Try something new, make it ‘above &amp; beyond’</a:t>
            </a:r>
          </a:p>
          <a:p>
            <a:pPr>
              <a:buFont typeface="Wingdings" panose="05000000000000000000" pitchFamily="2" charset="2"/>
              <a:buChar char="v"/>
            </a:pPr>
            <a:r>
              <a:rPr lang="en-US" dirty="0" smtClean="0"/>
              <a:t>Capitalize on the ‘transition phases’</a:t>
            </a:r>
          </a:p>
          <a:p>
            <a:pPr>
              <a:buFont typeface="Wingdings" panose="05000000000000000000" pitchFamily="2" charset="2"/>
              <a:buChar char="v"/>
            </a:pPr>
            <a:r>
              <a:rPr lang="en-US" dirty="0" smtClean="0"/>
              <a:t>Monitor and refine…</a:t>
            </a:r>
          </a:p>
          <a:p>
            <a:pPr>
              <a:buFont typeface="Wingdings" panose="05000000000000000000" pitchFamily="2" charset="2"/>
              <a:buChar char="v"/>
            </a:pPr>
            <a:r>
              <a:rPr lang="en-US" dirty="0" smtClean="0"/>
              <a:t>Then test it again!</a:t>
            </a:r>
          </a:p>
          <a:p>
            <a:pPr>
              <a:buFont typeface="Wingdings" panose="05000000000000000000" pitchFamily="2" charset="2"/>
              <a:buChar char="v"/>
            </a:pPr>
            <a:r>
              <a:rPr lang="en-US" dirty="0" smtClean="0"/>
              <a:t>Ultimate goal: make it part of the toolbox</a:t>
            </a:r>
          </a:p>
          <a:p>
            <a:pPr>
              <a:buFont typeface="Wingdings" panose="05000000000000000000" pitchFamily="2" charset="2"/>
              <a:buChar char="v"/>
            </a:pPr>
            <a:endParaRPr lang="en-US" dirty="0"/>
          </a:p>
        </p:txBody>
      </p:sp>
    </p:spTree>
    <p:extLst>
      <p:ext uri="{BB962C8B-B14F-4D97-AF65-F5344CB8AC3E}">
        <p14:creationId xmlns:p14="http://schemas.microsoft.com/office/powerpoint/2010/main" val="26091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INNOVATION</a:t>
            </a:r>
            <a:endParaRPr lang="en-US" sz="32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2" y="1493838"/>
            <a:ext cx="6034616" cy="4525962"/>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19093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pic>
        <p:nvPicPr>
          <p:cNvPr id="3" name="Content Placeholder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219200"/>
            <a:ext cx="8077200" cy="5216015"/>
          </a:xfrm>
        </p:spPr>
      </p:pic>
    </p:spTree>
    <p:extLst>
      <p:ext uri="{BB962C8B-B14F-4D97-AF65-F5344CB8AC3E}">
        <p14:creationId xmlns:p14="http://schemas.microsoft.com/office/powerpoint/2010/main" val="138968897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LINKS</a:t>
            </a:r>
            <a:endParaRPr lang="en-US" dirty="0"/>
          </a:p>
        </p:txBody>
      </p:sp>
      <p:sp>
        <p:nvSpPr>
          <p:cNvPr id="3" name="Content Placeholder 2"/>
          <p:cNvSpPr>
            <a:spLocks noGrp="1"/>
          </p:cNvSpPr>
          <p:nvPr>
            <p:ph idx="1"/>
          </p:nvPr>
        </p:nvSpPr>
        <p:spPr/>
        <p:txBody>
          <a:bodyPr/>
          <a:lstStyle/>
          <a:p>
            <a:r>
              <a:rPr lang="en-US" dirty="0" smtClean="0">
                <a:hlinkClick r:id="rId2"/>
              </a:rPr>
              <a:t>Live View </a:t>
            </a:r>
            <a:r>
              <a:rPr lang="en-US" dirty="0" err="1" smtClean="0">
                <a:hlinkClick r:id="rId2"/>
              </a:rPr>
              <a:t>Riverbend</a:t>
            </a:r>
            <a:endParaRPr lang="en-US" dirty="0" smtClean="0"/>
          </a:p>
          <a:p>
            <a:endParaRPr lang="en-US" dirty="0"/>
          </a:p>
          <a:p>
            <a:endParaRPr lang="en-US" dirty="0" smtClean="0"/>
          </a:p>
          <a:p>
            <a:r>
              <a:rPr lang="en-US" dirty="0" smtClean="0">
                <a:hlinkClick r:id="rId3"/>
              </a:rPr>
              <a:t>Outlet Mall Discharge</a:t>
            </a:r>
            <a:endParaRPr lang="en-US" dirty="0"/>
          </a:p>
        </p:txBody>
      </p:sp>
    </p:spTree>
    <p:extLst>
      <p:ext uri="{BB962C8B-B14F-4D97-AF65-F5344CB8AC3E}">
        <p14:creationId xmlns:p14="http://schemas.microsoft.com/office/powerpoint/2010/main" val="5691019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INNOVATION</a:t>
            </a:r>
          </a:p>
        </p:txBody>
      </p:sp>
      <p:sp>
        <p:nvSpPr>
          <p:cNvPr id="3" name="Content Placeholder 2"/>
          <p:cNvSpPr>
            <a:spLocks noGrp="1"/>
          </p:cNvSpPr>
          <p:nvPr>
            <p:ph idx="1"/>
          </p:nvPr>
        </p:nvSpPr>
        <p:spPr/>
        <p:txBody>
          <a:bodyPr/>
          <a:lstStyle/>
          <a:p>
            <a:pPr marL="0" indent="0" algn="ctr">
              <a:buNone/>
            </a:pPr>
            <a:r>
              <a:rPr lang="en-US" dirty="0" smtClean="0"/>
              <a:t>If it doesn’t perform – improve it!</a:t>
            </a:r>
          </a:p>
          <a:p>
            <a:pPr marL="0" indent="0" algn="ctr">
              <a:buNone/>
            </a:pPr>
            <a:endParaRPr lang="en-US" dirty="0" smtClean="0"/>
          </a:p>
          <a:p>
            <a:pPr marL="0" indent="0" algn="ctr">
              <a:buNone/>
            </a:pPr>
            <a:endParaRPr lang="en-US" dirty="0"/>
          </a:p>
          <a:p>
            <a:pPr marL="0" indent="0">
              <a:buNone/>
            </a:pPr>
            <a:r>
              <a:rPr lang="en-US" i="1" dirty="0" smtClean="0"/>
              <a:t>“As </a:t>
            </a:r>
            <a:r>
              <a:rPr lang="en-US" i="1" dirty="0"/>
              <a:t>a county Erosion Control Supervisor, Warren was concerned that traditional methods for containing sediment on construction sites were not effective, resulting in sediment pollution in streams and waterways</a:t>
            </a:r>
            <a:r>
              <a:rPr lang="en-US" i="1" dirty="0" smtClean="0"/>
              <a:t>.”</a:t>
            </a:r>
          </a:p>
          <a:p>
            <a:pPr marL="0" indent="0">
              <a:buNone/>
            </a:pPr>
            <a:endParaRPr lang="en-US" i="1" dirty="0"/>
          </a:p>
          <a:p>
            <a:pPr marL="0" indent="0" algn="r">
              <a:buNone/>
            </a:pPr>
            <a:r>
              <a:rPr lang="en-US" sz="1400" i="1" dirty="0" smtClean="0"/>
              <a:t>-J.W. Faircloth &amp; Sons; http://www.fairclothskimmer.com/about-us</a:t>
            </a:r>
          </a:p>
          <a:p>
            <a:pPr marL="0" indent="0">
              <a:buNone/>
            </a:pPr>
            <a:endParaRPr lang="en-US" dirty="0"/>
          </a:p>
        </p:txBody>
      </p:sp>
    </p:spTree>
    <p:extLst>
      <p:ext uri="{BB962C8B-B14F-4D97-AF65-F5344CB8AC3E}">
        <p14:creationId xmlns:p14="http://schemas.microsoft.com/office/powerpoint/2010/main" val="10492532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INNOVATION</a:t>
            </a:r>
            <a:endParaRPr lang="en-US" sz="3200" dirty="0"/>
          </a:p>
        </p:txBody>
      </p:sp>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8305"/>
          <a:stretch/>
        </p:blipFill>
        <p:spPr>
          <a:xfrm>
            <a:off x="762000" y="1600200"/>
            <a:ext cx="7834934" cy="4800600"/>
          </a:xfrm>
        </p:spPr>
      </p:pic>
    </p:spTree>
    <p:extLst>
      <p:ext uri="{BB962C8B-B14F-4D97-AF65-F5344CB8AC3E}">
        <p14:creationId xmlns:p14="http://schemas.microsoft.com/office/powerpoint/2010/main" val="34493586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INNOVATION</a:t>
            </a:r>
            <a:endParaRPr lang="en-US" sz="3200" dirty="0"/>
          </a:p>
        </p:txBody>
      </p:sp>
      <p:sp>
        <p:nvSpPr>
          <p:cNvPr id="3" name="Content Placeholder 2"/>
          <p:cNvSpPr>
            <a:spLocks noGrp="1"/>
          </p:cNvSpPr>
          <p:nvPr>
            <p:ph idx="1"/>
          </p:nvPr>
        </p:nvSpPr>
        <p:spPr/>
        <p:txBody>
          <a:bodyPr/>
          <a:lstStyle/>
          <a:p>
            <a:pPr marL="0" indent="0" algn="ctr">
              <a:buNone/>
            </a:pPr>
            <a:r>
              <a:rPr lang="en-US" dirty="0" smtClean="0"/>
              <a:t>Seep berms…</a:t>
            </a:r>
          </a:p>
          <a:p>
            <a:pPr marL="0" indent="0" algn="ctr">
              <a:buNone/>
            </a:pP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2222" b="28518"/>
          <a:stretch/>
        </p:blipFill>
        <p:spPr>
          <a:xfrm>
            <a:off x="25400" y="2133600"/>
            <a:ext cx="9144000" cy="4064000"/>
          </a:xfrm>
          <a:prstGeom prst="rect">
            <a:avLst/>
          </a:prstGeom>
        </p:spPr>
      </p:pic>
    </p:spTree>
    <p:extLst>
      <p:ext uri="{BB962C8B-B14F-4D97-AF65-F5344CB8AC3E}">
        <p14:creationId xmlns:p14="http://schemas.microsoft.com/office/powerpoint/2010/main" val="1842005029"/>
      </p:ext>
    </p:extLst>
  </p:cSld>
  <p:clrMapOvr>
    <a:masterClrMapping/>
  </p:clrMapOvr>
  <p:timing>
    <p:tnLst>
      <p:par>
        <p:cTn id="1" dur="indefinite" restart="never" nodeType="tmRoot"/>
      </p:par>
    </p:tnLst>
  </p:timing>
</p:sld>
</file>

<file path=ppt/theme/theme1.xml><?xml version="1.0" encoding="utf-8"?>
<a:theme xmlns:a="http://schemas.openxmlformats.org/drawingml/2006/main" name="1_17_12 EECBG Update-PowerPoint">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10754</TotalTime>
  <Words>943</Words>
  <Application>Microsoft Office PowerPoint</Application>
  <PresentationFormat>On-screen Show (4:3)</PresentationFormat>
  <Paragraphs>243</Paragraphs>
  <Slides>67</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67</vt:i4>
      </vt:variant>
    </vt:vector>
  </HeadingPairs>
  <TitlesOfParts>
    <vt:vector size="72" baseType="lpstr">
      <vt:lpstr>ＭＳ Ｐゴシック</vt:lpstr>
      <vt:lpstr>Calibri</vt:lpstr>
      <vt:lpstr>Verdana</vt:lpstr>
      <vt:lpstr>Wingdings</vt:lpstr>
      <vt:lpstr>1_17_12 EECBG Update-PowerPoint</vt:lpstr>
      <vt:lpstr>Innovative Technologies</vt:lpstr>
      <vt:lpstr>INNOVATION</vt:lpstr>
      <vt:lpstr>INNOVATION</vt:lpstr>
      <vt:lpstr>INNOVATION</vt:lpstr>
      <vt:lpstr>INNOVATION</vt:lpstr>
      <vt:lpstr>INNOVATION</vt:lpstr>
      <vt:lpstr>INNOVATION</vt:lpstr>
      <vt:lpstr>INNOVATION</vt:lpstr>
      <vt:lpstr>INNOVATION</vt:lpstr>
      <vt:lpstr>INNOVATION?</vt:lpstr>
      <vt:lpstr>INNOVATION?</vt:lpstr>
      <vt:lpstr>INNOVATION</vt:lpstr>
      <vt:lpstr>INNOVATION</vt:lpstr>
      <vt:lpstr>INNOVATION</vt:lpstr>
      <vt:lpstr>INNOVATION</vt:lpstr>
      <vt:lpstr>NECCESITY…</vt:lpstr>
      <vt:lpstr>INNOVATION</vt:lpstr>
      <vt:lpstr>INNOVATION</vt:lpstr>
      <vt:lpstr>INNOVATION</vt:lpstr>
      <vt:lpstr>INNOVATION</vt:lpstr>
      <vt:lpstr>INNOVATION</vt:lpstr>
      <vt:lpstr>INNOVATION</vt:lpstr>
      <vt:lpstr>OUTLET MALL SITE</vt:lpstr>
      <vt:lpstr>OUTLET MALL SITE</vt:lpstr>
      <vt:lpstr>PowerPoint Presentation</vt:lpstr>
      <vt:lpstr>PowerPoint Presentation</vt:lpstr>
      <vt:lpstr>OUTLET MALL SITE</vt:lpstr>
      <vt:lpstr>OUTLET MALL SITE</vt:lpstr>
      <vt:lpstr>OUTLET MALL SITE</vt:lpstr>
      <vt:lpstr>OUTLET MALL SITE</vt:lpstr>
      <vt:lpstr>OUTLET MALL SITE</vt:lpstr>
      <vt:lpstr>OUTLET MALL SITE</vt:lpstr>
      <vt:lpstr>OUTLET MALL SITE</vt:lpstr>
      <vt:lpstr>RIVERBEND</vt:lpstr>
      <vt:lpstr>PowerPoint Presentation</vt:lpstr>
      <vt:lpstr>OUTLET MALL SITE</vt:lpstr>
      <vt:lpstr>INNOVATION</vt:lpstr>
      <vt:lpstr>OUTLET MALL SITE</vt:lpstr>
      <vt:lpstr>INNOVATION</vt:lpstr>
      <vt:lpstr>RIVERBEND SITE</vt:lpstr>
      <vt:lpstr>RIVERBEND SITE</vt:lpstr>
      <vt:lpstr>PowerPoint Presentation</vt:lpstr>
      <vt:lpstr>RIVERBEND SITE</vt:lpstr>
      <vt:lpstr>Riverbend Site</vt:lpstr>
      <vt:lpstr>RIVERBEND SITE</vt:lpstr>
      <vt:lpstr>INNOVATION</vt:lpstr>
      <vt:lpstr>RIVERBEND SITE</vt:lpstr>
      <vt:lpstr>RIVERBEND SITE</vt:lpstr>
      <vt:lpstr>RIVERBEND SITE</vt:lpstr>
      <vt:lpstr>PowerPoint Presentation</vt:lpstr>
      <vt:lpstr>PowerPoint Presentation</vt:lpstr>
      <vt:lpstr>PowerPoint Presentation</vt:lpstr>
      <vt:lpstr>PowerPoint Presentation</vt:lpstr>
      <vt:lpstr>PowerPoint Presentation</vt:lpstr>
      <vt:lpstr>INNOVATION</vt:lpstr>
      <vt:lpstr>INNOVATION</vt:lpstr>
      <vt:lpstr>INNOVATION</vt:lpstr>
      <vt:lpstr>INNOVATION</vt:lpstr>
      <vt:lpstr>PowerPoint Presentation</vt:lpstr>
      <vt:lpstr>INNOVATION</vt:lpstr>
      <vt:lpstr>INNOVATION</vt:lpstr>
      <vt:lpstr>INNOVATION</vt:lpstr>
      <vt:lpstr>INNOVATION</vt:lpstr>
      <vt:lpstr>INNOVATION</vt:lpstr>
      <vt:lpstr>INNOVATION</vt:lpstr>
      <vt:lpstr>THANK YOU!</vt:lpstr>
      <vt:lpstr>LINKS</vt:lpstr>
    </vt:vector>
  </TitlesOfParts>
  <Company>City of Charlotte, NC USA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Wilson, Jay</dc:creator>
  <cp:lastModifiedBy>Presentation</cp:lastModifiedBy>
  <cp:revision>186</cp:revision>
  <dcterms:created xsi:type="dcterms:W3CDTF">2014-06-25T12:30:46Z</dcterms:created>
  <dcterms:modified xsi:type="dcterms:W3CDTF">2017-03-29T12:09:44Z</dcterms:modified>
</cp:coreProperties>
</file>