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4" r:id="rId6"/>
    <p:sldId id="274" r:id="rId7"/>
    <p:sldId id="271" r:id="rId8"/>
    <p:sldId id="272" r:id="rId9"/>
    <p:sldId id="275" r:id="rId10"/>
    <p:sldId id="276" r:id="rId11"/>
    <p:sldId id="277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97" d="100"/>
          <a:sy n="97" d="100"/>
        </p:scale>
        <p:origin x="-114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367" cy="46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4" tIns="46587" rIns="93174" bIns="46587" numCol="1" anchor="t" anchorCtr="0" compatLnSpc="1">
            <a:prstTxWarp prst="textNoShape">
              <a:avLst/>
            </a:prstTxWarp>
          </a:bodyPr>
          <a:lstStyle>
            <a:lvl1pPr defTabSz="931812">
              <a:defRPr sz="1200"/>
            </a:lvl1pPr>
          </a:lstStyle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033" y="0"/>
            <a:ext cx="3037367" cy="46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4" tIns="46587" rIns="93174" bIns="46587" numCol="1" anchor="t" anchorCtr="0" compatLnSpc="1">
            <a:prstTxWarp prst="textNoShape">
              <a:avLst/>
            </a:prstTxWarp>
          </a:bodyPr>
          <a:lstStyle>
            <a:lvl1pPr algn="r" defTabSz="931812">
              <a:defRPr sz="1200"/>
            </a:lvl1pPr>
          </a:lstStyle>
          <a:p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344"/>
            <a:ext cx="3037367" cy="46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4" tIns="46587" rIns="93174" bIns="46587" numCol="1" anchor="b" anchorCtr="0" compatLnSpc="1">
            <a:prstTxWarp prst="textNoShape">
              <a:avLst/>
            </a:prstTxWarp>
          </a:bodyPr>
          <a:lstStyle>
            <a:lvl1pPr defTabSz="931812">
              <a:defRPr sz="1200"/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033" y="8831344"/>
            <a:ext cx="3037367" cy="46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4" tIns="46587" rIns="93174" bIns="46587" numCol="1" anchor="b" anchorCtr="0" compatLnSpc="1">
            <a:prstTxWarp prst="textNoShape">
              <a:avLst/>
            </a:prstTxWarp>
          </a:bodyPr>
          <a:lstStyle>
            <a:lvl1pPr algn="r" defTabSz="931812">
              <a:defRPr sz="1200"/>
            </a:lvl1pPr>
          </a:lstStyle>
          <a:p>
            <a:fld id="{0F9E1CF1-45C4-4AF6-BEA3-78FA29306C2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367" cy="46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4" tIns="46587" rIns="93174" bIns="46587" numCol="1" anchor="t" anchorCtr="0" compatLnSpc="1">
            <a:prstTxWarp prst="textNoShape">
              <a:avLst/>
            </a:prstTxWarp>
          </a:bodyPr>
          <a:lstStyle>
            <a:lvl1pPr defTabSz="931812">
              <a:defRPr sz="1200"/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456" y="0"/>
            <a:ext cx="3037366" cy="46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4" tIns="46587" rIns="93174" bIns="46587" numCol="1" anchor="t" anchorCtr="0" compatLnSpc="1">
            <a:prstTxWarp prst="textNoShape">
              <a:avLst/>
            </a:prstTxWarp>
          </a:bodyPr>
          <a:lstStyle>
            <a:lvl1pPr algn="r" defTabSz="931812">
              <a:defRPr sz="1200"/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567" y="4416458"/>
            <a:ext cx="5609267" cy="4182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4" tIns="46587" rIns="93174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73"/>
            <a:ext cx="3037367" cy="46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4" tIns="46587" rIns="93174" bIns="46587" numCol="1" anchor="b" anchorCtr="0" compatLnSpc="1">
            <a:prstTxWarp prst="textNoShape">
              <a:avLst/>
            </a:prstTxWarp>
          </a:bodyPr>
          <a:lstStyle>
            <a:lvl1pPr defTabSz="931812">
              <a:defRPr sz="1200"/>
            </a:lvl1pPr>
          </a:lstStyle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456" y="8829773"/>
            <a:ext cx="3037366" cy="46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4" tIns="46587" rIns="93174" bIns="46587" numCol="1" anchor="b" anchorCtr="0" compatLnSpc="1">
            <a:prstTxWarp prst="textNoShape">
              <a:avLst/>
            </a:prstTxWarp>
          </a:bodyPr>
          <a:lstStyle>
            <a:lvl1pPr algn="r" defTabSz="931812">
              <a:defRPr sz="1200"/>
            </a:lvl1pPr>
          </a:lstStyle>
          <a:p>
            <a:fld id="{E40BA112-F014-46B6-B89D-7DAC748544D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FFA308-8637-470B-8FD9-192554A0DD91}" type="slidenum">
              <a:rPr lang="en-US"/>
              <a:pPr/>
              <a:t>1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16256B-60EE-4E19-BA03-F60B3D03F381}" type="slidenum">
              <a:rPr lang="en-US"/>
              <a:pPr/>
              <a:t>2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8592F5-D283-4B93-A311-061AB00E377C}" type="slidenum">
              <a:rPr lang="en-US"/>
              <a:pPr/>
              <a:t>3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D1E02E-8B25-4DC6-AE5E-78C286F7133D}" type="slidenum">
              <a:rPr lang="en-US"/>
              <a:pPr/>
              <a:t>4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44F0C-D402-40B6-9C36-B51F608AD8E8}" type="slidenum">
              <a:rPr lang="en-US"/>
              <a:pPr/>
              <a:t>5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95E04C-4AC1-4923-BC6A-49585E6FDC62}" type="slidenum">
              <a:rPr lang="en-US"/>
              <a:pPr/>
              <a:t>6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D14B2A-B25C-4360-AA71-F0E4DBBDE7D8}" type="slidenum">
              <a:rPr lang="en-US"/>
              <a:pPr/>
              <a:t>7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D9AB44-49E4-470F-9971-A78AA653D2FA}" type="slidenum">
              <a:rPr lang="en-US"/>
              <a:pPr/>
              <a:t>8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 flipV="1">
            <a:off x="0" y="0"/>
            <a:ext cx="9144000" cy="6858000"/>
            <a:chOff x="0" y="0"/>
            <a:chExt cx="5760" cy="4320"/>
          </a:xfrm>
        </p:grpSpPr>
        <p:sp>
          <p:nvSpPr>
            <p:cNvPr id="20483" name="Line 3"/>
            <p:cNvSpPr>
              <a:spLocks noChangeShapeType="1"/>
            </p:cNvSpPr>
            <p:nvPr/>
          </p:nvSpPr>
          <p:spPr bwMode="hidden">
            <a:xfrm>
              <a:off x="288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4" name="Line 4"/>
            <p:cNvSpPr>
              <a:spLocks noChangeShapeType="1"/>
            </p:cNvSpPr>
            <p:nvPr/>
          </p:nvSpPr>
          <p:spPr bwMode="hidden">
            <a:xfrm>
              <a:off x="576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5" name="Line 5"/>
            <p:cNvSpPr>
              <a:spLocks noChangeShapeType="1"/>
            </p:cNvSpPr>
            <p:nvPr/>
          </p:nvSpPr>
          <p:spPr bwMode="hidden">
            <a:xfrm>
              <a:off x="864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6" name="Line 6"/>
            <p:cNvSpPr>
              <a:spLocks noChangeShapeType="1"/>
            </p:cNvSpPr>
            <p:nvPr/>
          </p:nvSpPr>
          <p:spPr bwMode="hidden">
            <a:xfrm>
              <a:off x="1152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7" name="Line 7"/>
            <p:cNvSpPr>
              <a:spLocks noChangeShapeType="1"/>
            </p:cNvSpPr>
            <p:nvPr/>
          </p:nvSpPr>
          <p:spPr bwMode="hidden">
            <a:xfrm>
              <a:off x="1440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8" name="Line 8"/>
            <p:cNvSpPr>
              <a:spLocks noChangeShapeType="1"/>
            </p:cNvSpPr>
            <p:nvPr/>
          </p:nvSpPr>
          <p:spPr bwMode="hidden">
            <a:xfrm>
              <a:off x="1728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9" name="Line 9"/>
            <p:cNvSpPr>
              <a:spLocks noChangeShapeType="1"/>
            </p:cNvSpPr>
            <p:nvPr/>
          </p:nvSpPr>
          <p:spPr bwMode="hidden">
            <a:xfrm>
              <a:off x="2016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hidden">
            <a:xfrm>
              <a:off x="2304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1" name="Line 11"/>
            <p:cNvSpPr>
              <a:spLocks noChangeShapeType="1"/>
            </p:cNvSpPr>
            <p:nvPr/>
          </p:nvSpPr>
          <p:spPr bwMode="hidden">
            <a:xfrm>
              <a:off x="2592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2" name="Line 12"/>
            <p:cNvSpPr>
              <a:spLocks noChangeShapeType="1"/>
            </p:cNvSpPr>
            <p:nvPr/>
          </p:nvSpPr>
          <p:spPr bwMode="hidden">
            <a:xfrm>
              <a:off x="2880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Line 13"/>
            <p:cNvSpPr>
              <a:spLocks noChangeShapeType="1"/>
            </p:cNvSpPr>
            <p:nvPr/>
          </p:nvSpPr>
          <p:spPr bwMode="hidden">
            <a:xfrm>
              <a:off x="3168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4" name="Line 14"/>
            <p:cNvSpPr>
              <a:spLocks noChangeShapeType="1"/>
            </p:cNvSpPr>
            <p:nvPr/>
          </p:nvSpPr>
          <p:spPr bwMode="hidden">
            <a:xfrm>
              <a:off x="3456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5" name="Line 15"/>
            <p:cNvSpPr>
              <a:spLocks noChangeShapeType="1"/>
            </p:cNvSpPr>
            <p:nvPr/>
          </p:nvSpPr>
          <p:spPr bwMode="hidden">
            <a:xfrm>
              <a:off x="3744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Line 16"/>
            <p:cNvSpPr>
              <a:spLocks noChangeShapeType="1"/>
            </p:cNvSpPr>
            <p:nvPr/>
          </p:nvSpPr>
          <p:spPr bwMode="hidden">
            <a:xfrm>
              <a:off x="4032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7" name="Line 17"/>
            <p:cNvSpPr>
              <a:spLocks noChangeShapeType="1"/>
            </p:cNvSpPr>
            <p:nvPr/>
          </p:nvSpPr>
          <p:spPr bwMode="hidden">
            <a:xfrm>
              <a:off x="4320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8" name="Line 18"/>
            <p:cNvSpPr>
              <a:spLocks noChangeShapeType="1"/>
            </p:cNvSpPr>
            <p:nvPr/>
          </p:nvSpPr>
          <p:spPr bwMode="hidden">
            <a:xfrm>
              <a:off x="4608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Line 19"/>
            <p:cNvSpPr>
              <a:spLocks noChangeShapeType="1"/>
            </p:cNvSpPr>
            <p:nvPr/>
          </p:nvSpPr>
          <p:spPr bwMode="hidden">
            <a:xfrm>
              <a:off x="4896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0" name="Line 20"/>
            <p:cNvSpPr>
              <a:spLocks noChangeShapeType="1"/>
            </p:cNvSpPr>
            <p:nvPr/>
          </p:nvSpPr>
          <p:spPr bwMode="hidden">
            <a:xfrm>
              <a:off x="5184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1" name="Line 21"/>
            <p:cNvSpPr>
              <a:spLocks noChangeShapeType="1"/>
            </p:cNvSpPr>
            <p:nvPr/>
          </p:nvSpPr>
          <p:spPr bwMode="hidden">
            <a:xfrm>
              <a:off x="5472" y="0"/>
              <a:ext cx="0" cy="4320"/>
            </a:xfrm>
            <a:prstGeom prst="line">
              <a:avLst/>
            </a:prstGeom>
            <a:noFill/>
            <a:ln w="9525">
              <a:pattFill prst="pct50">
                <a:fgClr>
                  <a:schemeClr val="bg1"/>
                </a:fgClr>
                <a:bgClr>
                  <a:schemeClr val="folHlink"/>
                </a:bgClr>
              </a:patt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02" name="Group 22"/>
            <p:cNvGrpSpPr>
              <a:grpSpLocks/>
            </p:cNvGrpSpPr>
            <p:nvPr/>
          </p:nvGrpSpPr>
          <p:grpSpPr bwMode="auto">
            <a:xfrm>
              <a:off x="0" y="336"/>
              <a:ext cx="5760" cy="3744"/>
              <a:chOff x="0" y="384"/>
              <a:chExt cx="5760" cy="3744"/>
            </a:xfrm>
          </p:grpSpPr>
          <p:sp>
            <p:nvSpPr>
              <p:cNvPr id="20503" name="Line 23"/>
              <p:cNvSpPr>
                <a:spLocks noChangeShapeType="1"/>
              </p:cNvSpPr>
              <p:nvPr/>
            </p:nvSpPr>
            <p:spPr bwMode="hidden">
              <a:xfrm>
                <a:off x="0" y="384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4" name="Line 24"/>
              <p:cNvSpPr>
                <a:spLocks noChangeShapeType="1"/>
              </p:cNvSpPr>
              <p:nvPr/>
            </p:nvSpPr>
            <p:spPr bwMode="hidden">
              <a:xfrm>
                <a:off x="0" y="672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5" name="Line 25"/>
              <p:cNvSpPr>
                <a:spLocks noChangeShapeType="1"/>
              </p:cNvSpPr>
              <p:nvPr/>
            </p:nvSpPr>
            <p:spPr bwMode="hidden">
              <a:xfrm>
                <a:off x="0" y="960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6" name="Line 26"/>
              <p:cNvSpPr>
                <a:spLocks noChangeShapeType="1"/>
              </p:cNvSpPr>
              <p:nvPr/>
            </p:nvSpPr>
            <p:spPr bwMode="hidden">
              <a:xfrm>
                <a:off x="0" y="1248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7" name="Line 27"/>
              <p:cNvSpPr>
                <a:spLocks noChangeShapeType="1"/>
              </p:cNvSpPr>
              <p:nvPr/>
            </p:nvSpPr>
            <p:spPr bwMode="hidden">
              <a:xfrm>
                <a:off x="0" y="1536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8" name="Line 28"/>
              <p:cNvSpPr>
                <a:spLocks noChangeShapeType="1"/>
              </p:cNvSpPr>
              <p:nvPr/>
            </p:nvSpPr>
            <p:spPr bwMode="hidden">
              <a:xfrm>
                <a:off x="0" y="1824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9" name="Line 29"/>
              <p:cNvSpPr>
                <a:spLocks noChangeShapeType="1"/>
              </p:cNvSpPr>
              <p:nvPr/>
            </p:nvSpPr>
            <p:spPr bwMode="hidden">
              <a:xfrm>
                <a:off x="0" y="2112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0" name="Line 30"/>
              <p:cNvSpPr>
                <a:spLocks noChangeShapeType="1"/>
              </p:cNvSpPr>
              <p:nvPr/>
            </p:nvSpPr>
            <p:spPr bwMode="hidden">
              <a:xfrm>
                <a:off x="0" y="2400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1" name="Line 31"/>
              <p:cNvSpPr>
                <a:spLocks noChangeShapeType="1"/>
              </p:cNvSpPr>
              <p:nvPr/>
            </p:nvSpPr>
            <p:spPr bwMode="hidden">
              <a:xfrm>
                <a:off x="0" y="2688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2" name="Line 32"/>
              <p:cNvSpPr>
                <a:spLocks noChangeShapeType="1"/>
              </p:cNvSpPr>
              <p:nvPr/>
            </p:nvSpPr>
            <p:spPr bwMode="hidden">
              <a:xfrm>
                <a:off x="0" y="2976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3" name="Line 33"/>
              <p:cNvSpPr>
                <a:spLocks noChangeShapeType="1"/>
              </p:cNvSpPr>
              <p:nvPr/>
            </p:nvSpPr>
            <p:spPr bwMode="hidden">
              <a:xfrm>
                <a:off x="0" y="3264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4" name="Line 34"/>
              <p:cNvSpPr>
                <a:spLocks noChangeShapeType="1"/>
              </p:cNvSpPr>
              <p:nvPr/>
            </p:nvSpPr>
            <p:spPr bwMode="hidden">
              <a:xfrm>
                <a:off x="0" y="3552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5" name="Line 35"/>
              <p:cNvSpPr>
                <a:spLocks noChangeShapeType="1"/>
              </p:cNvSpPr>
              <p:nvPr/>
            </p:nvSpPr>
            <p:spPr bwMode="hidden">
              <a:xfrm>
                <a:off x="0" y="3840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6" name="Line 36"/>
              <p:cNvSpPr>
                <a:spLocks noChangeShapeType="1"/>
              </p:cNvSpPr>
              <p:nvPr/>
            </p:nvSpPr>
            <p:spPr bwMode="hidden">
              <a:xfrm>
                <a:off x="0" y="4128"/>
                <a:ext cx="5760" cy="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517" name="Rectangle 37"/>
          <p:cNvSpPr>
            <a:spLocks noChangeArrowheads="1"/>
          </p:cNvSpPr>
          <p:nvPr/>
        </p:nvSpPr>
        <p:spPr bwMode="auto">
          <a:xfrm>
            <a:off x="0" y="1676400"/>
            <a:ext cx="9144000" cy="1524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0518" name="Freeform 38"/>
          <p:cNvSpPr>
            <a:spLocks/>
          </p:cNvSpPr>
          <p:nvPr/>
        </p:nvSpPr>
        <p:spPr bwMode="hidden">
          <a:xfrm rot="5400000">
            <a:off x="3788569" y="-1245394"/>
            <a:ext cx="1595438" cy="759142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240" y="2"/>
              </a:cxn>
              <a:cxn ang="0">
                <a:pos x="288" y="50"/>
              </a:cxn>
              <a:cxn ang="0">
                <a:pos x="288" y="1202"/>
              </a:cxn>
              <a:cxn ang="0">
                <a:pos x="240" y="1250"/>
              </a:cxn>
              <a:cxn ang="0">
                <a:pos x="0" y="1250"/>
              </a:cxn>
              <a:cxn ang="0">
                <a:pos x="0" y="2"/>
              </a:cxn>
            </a:cxnLst>
            <a:rect l="0" t="0" r="r" b="b"/>
            <a:pathLst>
              <a:path w="290" h="1250">
                <a:moveTo>
                  <a:pt x="0" y="2"/>
                </a:moveTo>
                <a:cubicBezTo>
                  <a:pt x="0" y="2"/>
                  <a:pt x="120" y="2"/>
                  <a:pt x="240" y="2"/>
                </a:cubicBezTo>
                <a:cubicBezTo>
                  <a:pt x="262" y="0"/>
                  <a:pt x="290" y="12"/>
                  <a:pt x="288" y="50"/>
                </a:cubicBezTo>
                <a:cubicBezTo>
                  <a:pt x="288" y="626"/>
                  <a:pt x="288" y="1202"/>
                  <a:pt x="288" y="1202"/>
                </a:cubicBezTo>
                <a:cubicBezTo>
                  <a:pt x="288" y="1232"/>
                  <a:pt x="274" y="1250"/>
                  <a:pt x="240" y="1250"/>
                </a:cubicBezTo>
                <a:cubicBezTo>
                  <a:pt x="120" y="1250"/>
                  <a:pt x="0" y="1250"/>
                  <a:pt x="0" y="1250"/>
                </a:cubicBezTo>
                <a:lnTo>
                  <a:pt x="0" y="2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0519" name="Picture 39" descr="techstri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9144000" cy="152400"/>
          </a:xfrm>
          <a:prstGeom prst="rect">
            <a:avLst/>
          </a:prstGeom>
          <a:noFill/>
        </p:spPr>
      </p:pic>
      <p:sp>
        <p:nvSpPr>
          <p:cNvPr id="20520" name="Rectangle 40" descr="Dark vertical"/>
          <p:cNvSpPr>
            <a:spLocks noChangeArrowheads="1"/>
          </p:cNvSpPr>
          <p:nvPr/>
        </p:nvSpPr>
        <p:spPr bwMode="auto">
          <a:xfrm>
            <a:off x="-3175" y="1752600"/>
            <a:ext cx="9147175" cy="74613"/>
          </a:xfrm>
          <a:prstGeom prst="rect">
            <a:avLst/>
          </a:prstGeom>
          <a:pattFill prst="dkVert">
            <a:fgClr>
              <a:schemeClr val="accent1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20521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  <a:effectLst/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22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523" name="Rectangle 4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0524" name="Rectangle 4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0525" name="Rectangle 4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6E776A9-0B2C-4558-A4DA-156058394A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6DC933-59F8-451D-8813-1FEBD7B12E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03AFE-6201-4038-A465-8F1A8F5664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9FAC6-8C52-444B-B515-01E7A55ED3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D15ADD-9912-4AFB-8B14-429D37D397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2E144-B930-4992-B068-6C03783215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8EA87-0B35-4EF8-A485-B7489495B8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6DF3F-50C1-4911-96C8-75B7DD1732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06F77-EF77-4FB0-853E-803BE17D6D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893555-47AE-4D2E-A27A-EF778FD9E7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C9AD8-0F8E-4150-B0B3-016C43B3DA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9459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9460" name="Line 1028"/>
              <p:cNvSpPr>
                <a:spLocks noChangeShapeType="1"/>
              </p:cNvSpPr>
              <p:nvPr/>
            </p:nvSpPr>
            <p:spPr bwMode="hidden">
              <a:xfrm>
                <a:off x="288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1" name="Line 1029"/>
              <p:cNvSpPr>
                <a:spLocks noChangeShapeType="1"/>
              </p:cNvSpPr>
              <p:nvPr/>
            </p:nvSpPr>
            <p:spPr bwMode="hidden">
              <a:xfrm>
                <a:off x="576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2" name="Line 1030"/>
              <p:cNvSpPr>
                <a:spLocks noChangeShapeType="1"/>
              </p:cNvSpPr>
              <p:nvPr/>
            </p:nvSpPr>
            <p:spPr bwMode="hidden">
              <a:xfrm>
                <a:off x="864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3" name="Line 1031"/>
              <p:cNvSpPr>
                <a:spLocks noChangeShapeType="1"/>
              </p:cNvSpPr>
              <p:nvPr/>
            </p:nvSpPr>
            <p:spPr bwMode="hidden">
              <a:xfrm>
                <a:off x="1152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4" name="Line 1032"/>
              <p:cNvSpPr>
                <a:spLocks noChangeShapeType="1"/>
              </p:cNvSpPr>
              <p:nvPr/>
            </p:nvSpPr>
            <p:spPr bwMode="hidden">
              <a:xfrm>
                <a:off x="1440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5" name="Line 1033"/>
              <p:cNvSpPr>
                <a:spLocks noChangeShapeType="1"/>
              </p:cNvSpPr>
              <p:nvPr/>
            </p:nvSpPr>
            <p:spPr bwMode="hidden">
              <a:xfrm>
                <a:off x="1728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6" name="Line 1034"/>
              <p:cNvSpPr>
                <a:spLocks noChangeShapeType="1"/>
              </p:cNvSpPr>
              <p:nvPr/>
            </p:nvSpPr>
            <p:spPr bwMode="hidden">
              <a:xfrm>
                <a:off x="2016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7" name="Line 1035"/>
              <p:cNvSpPr>
                <a:spLocks noChangeShapeType="1"/>
              </p:cNvSpPr>
              <p:nvPr/>
            </p:nvSpPr>
            <p:spPr bwMode="hidden">
              <a:xfrm>
                <a:off x="2304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8" name="Line 1036"/>
              <p:cNvSpPr>
                <a:spLocks noChangeShapeType="1"/>
              </p:cNvSpPr>
              <p:nvPr/>
            </p:nvSpPr>
            <p:spPr bwMode="hidden">
              <a:xfrm>
                <a:off x="2592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9" name="Line 1037"/>
              <p:cNvSpPr>
                <a:spLocks noChangeShapeType="1"/>
              </p:cNvSpPr>
              <p:nvPr/>
            </p:nvSpPr>
            <p:spPr bwMode="hidden">
              <a:xfrm>
                <a:off x="2880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0" name="Line 1038"/>
              <p:cNvSpPr>
                <a:spLocks noChangeShapeType="1"/>
              </p:cNvSpPr>
              <p:nvPr/>
            </p:nvSpPr>
            <p:spPr bwMode="hidden">
              <a:xfrm>
                <a:off x="3168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1" name="Line 1039"/>
              <p:cNvSpPr>
                <a:spLocks noChangeShapeType="1"/>
              </p:cNvSpPr>
              <p:nvPr/>
            </p:nvSpPr>
            <p:spPr bwMode="hidden">
              <a:xfrm>
                <a:off x="3456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2" name="Line 1040"/>
              <p:cNvSpPr>
                <a:spLocks noChangeShapeType="1"/>
              </p:cNvSpPr>
              <p:nvPr/>
            </p:nvSpPr>
            <p:spPr bwMode="hidden">
              <a:xfrm>
                <a:off x="3744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3" name="Line 1041"/>
              <p:cNvSpPr>
                <a:spLocks noChangeShapeType="1"/>
              </p:cNvSpPr>
              <p:nvPr/>
            </p:nvSpPr>
            <p:spPr bwMode="hidden">
              <a:xfrm>
                <a:off x="4032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4" name="Line 1042"/>
              <p:cNvSpPr>
                <a:spLocks noChangeShapeType="1"/>
              </p:cNvSpPr>
              <p:nvPr/>
            </p:nvSpPr>
            <p:spPr bwMode="hidden">
              <a:xfrm>
                <a:off x="4320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5" name="Line 1043"/>
              <p:cNvSpPr>
                <a:spLocks noChangeShapeType="1"/>
              </p:cNvSpPr>
              <p:nvPr/>
            </p:nvSpPr>
            <p:spPr bwMode="hidden">
              <a:xfrm>
                <a:off x="4608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6" name="Line 1044"/>
              <p:cNvSpPr>
                <a:spLocks noChangeShapeType="1"/>
              </p:cNvSpPr>
              <p:nvPr/>
            </p:nvSpPr>
            <p:spPr bwMode="hidden">
              <a:xfrm>
                <a:off x="4896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7" name="Line 1045"/>
              <p:cNvSpPr>
                <a:spLocks noChangeShapeType="1"/>
              </p:cNvSpPr>
              <p:nvPr/>
            </p:nvSpPr>
            <p:spPr bwMode="hidden">
              <a:xfrm>
                <a:off x="5184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8" name="Line 1046"/>
              <p:cNvSpPr>
                <a:spLocks noChangeShapeType="1"/>
              </p:cNvSpPr>
              <p:nvPr/>
            </p:nvSpPr>
            <p:spPr bwMode="hidden">
              <a:xfrm>
                <a:off x="5472" y="0"/>
                <a:ext cx="0" cy="4320"/>
              </a:xfrm>
              <a:prstGeom prst="line">
                <a:avLst/>
              </a:prstGeom>
              <a:noFill/>
              <a:ln w="9525">
                <a:pattFill prst="pct50">
                  <a:fgClr>
                    <a:schemeClr val="bg1"/>
                  </a:fgClr>
                  <a:bgClr>
                    <a:schemeClr val="folHlink"/>
                  </a:bgClr>
                </a:patt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9479" name="Group 1047"/>
              <p:cNvGrpSpPr>
                <a:grpSpLocks/>
              </p:cNvGrpSpPr>
              <p:nvPr/>
            </p:nvGrpSpPr>
            <p:grpSpPr bwMode="auto">
              <a:xfrm>
                <a:off x="0" y="336"/>
                <a:ext cx="5760" cy="3744"/>
                <a:chOff x="0" y="384"/>
                <a:chExt cx="5760" cy="3744"/>
              </a:xfrm>
            </p:grpSpPr>
            <p:sp>
              <p:nvSpPr>
                <p:cNvPr id="19480" name="Line 1048"/>
                <p:cNvSpPr>
                  <a:spLocks noChangeShapeType="1"/>
                </p:cNvSpPr>
                <p:nvPr/>
              </p:nvSpPr>
              <p:spPr bwMode="hidden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81" name="Line 1049"/>
                <p:cNvSpPr>
                  <a:spLocks noChangeShapeType="1"/>
                </p:cNvSpPr>
                <p:nvPr/>
              </p:nvSpPr>
              <p:spPr bwMode="hidden">
                <a:xfrm>
                  <a:off x="0" y="672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82" name="Line 1050"/>
                <p:cNvSpPr>
                  <a:spLocks noChangeShapeType="1"/>
                </p:cNvSpPr>
                <p:nvPr/>
              </p:nvSpPr>
              <p:spPr bwMode="hidden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83" name="Line 1051"/>
                <p:cNvSpPr>
                  <a:spLocks noChangeShapeType="1"/>
                </p:cNvSpPr>
                <p:nvPr/>
              </p:nvSpPr>
              <p:spPr bwMode="hidden">
                <a:xfrm>
                  <a:off x="0" y="1248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84" name="Line 1052"/>
                <p:cNvSpPr>
                  <a:spLocks noChangeShapeType="1"/>
                </p:cNvSpPr>
                <p:nvPr/>
              </p:nvSpPr>
              <p:spPr bwMode="hidden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85" name="Line 1053"/>
                <p:cNvSpPr>
                  <a:spLocks noChangeShapeType="1"/>
                </p:cNvSpPr>
                <p:nvPr/>
              </p:nvSpPr>
              <p:spPr bwMode="hidden">
                <a:xfrm>
                  <a:off x="0" y="1824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86" name="Line 1054"/>
                <p:cNvSpPr>
                  <a:spLocks noChangeShapeType="1"/>
                </p:cNvSpPr>
                <p:nvPr/>
              </p:nvSpPr>
              <p:spPr bwMode="hidden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87" name="Line 1055"/>
                <p:cNvSpPr>
                  <a:spLocks noChangeShapeType="1"/>
                </p:cNvSpPr>
                <p:nvPr/>
              </p:nvSpPr>
              <p:spPr bwMode="hidden">
                <a:xfrm>
                  <a:off x="0" y="2400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88" name="Line 1056"/>
                <p:cNvSpPr>
                  <a:spLocks noChangeShapeType="1"/>
                </p:cNvSpPr>
                <p:nvPr/>
              </p:nvSpPr>
              <p:spPr bwMode="hidden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89" name="Line 1057"/>
                <p:cNvSpPr>
                  <a:spLocks noChangeShapeType="1"/>
                </p:cNvSpPr>
                <p:nvPr/>
              </p:nvSpPr>
              <p:spPr bwMode="hidden">
                <a:xfrm>
                  <a:off x="0" y="2976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90" name="Line 1058"/>
                <p:cNvSpPr>
                  <a:spLocks noChangeShapeType="1"/>
                </p:cNvSpPr>
                <p:nvPr/>
              </p:nvSpPr>
              <p:spPr bwMode="hidden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91" name="Line 1059"/>
                <p:cNvSpPr>
                  <a:spLocks noChangeShapeType="1"/>
                </p:cNvSpPr>
                <p:nvPr/>
              </p:nvSpPr>
              <p:spPr bwMode="hidden">
                <a:xfrm>
                  <a:off x="0" y="3552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92" name="Line 1060"/>
                <p:cNvSpPr>
                  <a:spLocks noChangeShapeType="1"/>
                </p:cNvSpPr>
                <p:nvPr/>
              </p:nvSpPr>
              <p:spPr bwMode="hidden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93" name="Line 1061"/>
                <p:cNvSpPr>
                  <a:spLocks noChangeShapeType="1"/>
                </p:cNvSpPr>
                <p:nvPr/>
              </p:nvSpPr>
              <p:spPr bwMode="hidden">
                <a:xfrm>
                  <a:off x="0" y="4128"/>
                  <a:ext cx="5760" cy="0"/>
                </a:xfrm>
                <a:prstGeom prst="line">
                  <a:avLst/>
                </a:prstGeom>
                <a:noFill/>
                <a:ln w="9525">
                  <a:pattFill prst="pct50">
                    <a:fgClr>
                      <a:schemeClr val="bg1"/>
                    </a:fgClr>
                    <a:bgClr>
                      <a:schemeClr val="folHlink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9494" name="Group 1062"/>
            <p:cNvGrpSpPr>
              <a:grpSpLocks/>
            </p:cNvGrpSpPr>
            <p:nvPr userDrawn="1"/>
          </p:nvGrpSpPr>
          <p:grpSpPr bwMode="auto">
            <a:xfrm>
              <a:off x="384" y="3936"/>
              <a:ext cx="4992" cy="384"/>
              <a:chOff x="384" y="3936"/>
              <a:chExt cx="4992" cy="384"/>
            </a:xfrm>
          </p:grpSpPr>
          <p:sp>
            <p:nvSpPr>
              <p:cNvPr id="19495" name="Freeform 1063"/>
              <p:cNvSpPr>
                <a:spLocks/>
              </p:cNvSpPr>
              <p:nvPr/>
            </p:nvSpPr>
            <p:spPr bwMode="hidden">
              <a:xfrm rot="16200000" flipV="1">
                <a:off x="4566" y="3496"/>
                <a:ext cx="370" cy="1250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0" y="2"/>
                  </a:cxn>
                  <a:cxn ang="0">
                    <a:pos x="288" y="50"/>
                  </a:cxn>
                  <a:cxn ang="0">
                    <a:pos x="288" y="1202"/>
                  </a:cxn>
                  <a:cxn ang="0">
                    <a:pos x="240" y="1250"/>
                  </a:cxn>
                  <a:cxn ang="0">
                    <a:pos x="0" y="1250"/>
                  </a:cxn>
                  <a:cxn ang="0">
                    <a:pos x="0" y="2"/>
                  </a:cxn>
                </a:cxnLst>
                <a:rect l="0" t="0" r="r" b="b"/>
                <a:pathLst>
                  <a:path w="290" h="1250">
                    <a:moveTo>
                      <a:pt x="0" y="2"/>
                    </a:moveTo>
                    <a:cubicBezTo>
                      <a:pt x="0" y="2"/>
                      <a:pt x="120" y="2"/>
                      <a:pt x="240" y="2"/>
                    </a:cubicBezTo>
                    <a:cubicBezTo>
                      <a:pt x="262" y="0"/>
                      <a:pt x="290" y="12"/>
                      <a:pt x="288" y="50"/>
                    </a:cubicBezTo>
                    <a:cubicBezTo>
                      <a:pt x="288" y="626"/>
                      <a:pt x="288" y="1202"/>
                      <a:pt x="288" y="1202"/>
                    </a:cubicBezTo>
                    <a:cubicBezTo>
                      <a:pt x="288" y="1232"/>
                      <a:pt x="274" y="1250"/>
                      <a:pt x="240" y="1250"/>
                    </a:cubicBezTo>
                    <a:cubicBezTo>
                      <a:pt x="120" y="1250"/>
                      <a:pt x="0" y="1250"/>
                      <a:pt x="0" y="1250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chemeClr val="bg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6" name="Rectangle 1064" descr="Dark vertical"/>
              <p:cNvSpPr>
                <a:spLocks noChangeArrowheads="1"/>
              </p:cNvSpPr>
              <p:nvPr/>
            </p:nvSpPr>
            <p:spPr bwMode="hidden">
              <a:xfrm rot="16200000" flipV="1">
                <a:off x="4729" y="3680"/>
                <a:ext cx="32" cy="1248"/>
              </a:xfrm>
              <a:prstGeom prst="rect">
                <a:avLst/>
              </a:prstGeom>
              <a:pattFill prst="dkVert">
                <a:fgClr>
                  <a:schemeClr val="accent1"/>
                </a:fgClr>
                <a:bgClr>
                  <a:schemeClr val="bg1"/>
                </a:bgClr>
              </a:patt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7" name="Freeform 1065"/>
              <p:cNvSpPr>
                <a:spLocks/>
              </p:cNvSpPr>
              <p:nvPr/>
            </p:nvSpPr>
            <p:spPr bwMode="hidden">
              <a:xfrm rot="16200000" flipV="1">
                <a:off x="829" y="3496"/>
                <a:ext cx="370" cy="1250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0" y="2"/>
                  </a:cxn>
                  <a:cxn ang="0">
                    <a:pos x="288" y="50"/>
                  </a:cxn>
                  <a:cxn ang="0">
                    <a:pos x="288" y="1202"/>
                  </a:cxn>
                  <a:cxn ang="0">
                    <a:pos x="240" y="1250"/>
                  </a:cxn>
                  <a:cxn ang="0">
                    <a:pos x="0" y="1250"/>
                  </a:cxn>
                  <a:cxn ang="0">
                    <a:pos x="0" y="2"/>
                  </a:cxn>
                </a:cxnLst>
                <a:rect l="0" t="0" r="r" b="b"/>
                <a:pathLst>
                  <a:path w="290" h="1250">
                    <a:moveTo>
                      <a:pt x="0" y="2"/>
                    </a:moveTo>
                    <a:cubicBezTo>
                      <a:pt x="0" y="2"/>
                      <a:pt x="120" y="2"/>
                      <a:pt x="240" y="2"/>
                    </a:cubicBezTo>
                    <a:cubicBezTo>
                      <a:pt x="262" y="0"/>
                      <a:pt x="290" y="12"/>
                      <a:pt x="288" y="50"/>
                    </a:cubicBezTo>
                    <a:cubicBezTo>
                      <a:pt x="288" y="626"/>
                      <a:pt x="288" y="1202"/>
                      <a:pt x="288" y="1202"/>
                    </a:cubicBezTo>
                    <a:cubicBezTo>
                      <a:pt x="288" y="1232"/>
                      <a:pt x="274" y="1250"/>
                      <a:pt x="240" y="1250"/>
                    </a:cubicBezTo>
                    <a:cubicBezTo>
                      <a:pt x="120" y="1250"/>
                      <a:pt x="0" y="1250"/>
                      <a:pt x="0" y="1250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8" name="Rectangle 1066" descr="Dark vertical"/>
              <p:cNvSpPr>
                <a:spLocks noChangeArrowheads="1"/>
              </p:cNvSpPr>
              <p:nvPr/>
            </p:nvSpPr>
            <p:spPr bwMode="hidden">
              <a:xfrm rot="16200000" flipV="1">
                <a:off x="992" y="3680"/>
                <a:ext cx="32" cy="1248"/>
              </a:xfrm>
              <a:prstGeom prst="rect">
                <a:avLst/>
              </a:prstGeom>
              <a:pattFill prst="dkVert">
                <a:fgClr>
                  <a:schemeClr val="accent1"/>
                </a:fgClr>
                <a:bgClr>
                  <a:schemeClr val="bg1"/>
                </a:bgClr>
              </a:patt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9" name="Freeform 1067"/>
              <p:cNvSpPr>
                <a:spLocks/>
              </p:cNvSpPr>
              <p:nvPr/>
            </p:nvSpPr>
            <p:spPr bwMode="hidden">
              <a:xfrm rot="16200000" flipV="1">
                <a:off x="2699" y="3212"/>
                <a:ext cx="370" cy="1817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40" y="2"/>
                  </a:cxn>
                  <a:cxn ang="0">
                    <a:pos x="288" y="50"/>
                  </a:cxn>
                  <a:cxn ang="0">
                    <a:pos x="288" y="1202"/>
                  </a:cxn>
                  <a:cxn ang="0">
                    <a:pos x="240" y="1250"/>
                  </a:cxn>
                  <a:cxn ang="0">
                    <a:pos x="0" y="1250"/>
                  </a:cxn>
                  <a:cxn ang="0">
                    <a:pos x="0" y="2"/>
                  </a:cxn>
                </a:cxnLst>
                <a:rect l="0" t="0" r="r" b="b"/>
                <a:pathLst>
                  <a:path w="290" h="1250">
                    <a:moveTo>
                      <a:pt x="0" y="2"/>
                    </a:moveTo>
                    <a:cubicBezTo>
                      <a:pt x="0" y="2"/>
                      <a:pt x="120" y="2"/>
                      <a:pt x="240" y="2"/>
                    </a:cubicBezTo>
                    <a:cubicBezTo>
                      <a:pt x="262" y="0"/>
                      <a:pt x="290" y="12"/>
                      <a:pt x="288" y="50"/>
                    </a:cubicBezTo>
                    <a:cubicBezTo>
                      <a:pt x="288" y="626"/>
                      <a:pt x="288" y="1202"/>
                      <a:pt x="288" y="1202"/>
                    </a:cubicBezTo>
                    <a:cubicBezTo>
                      <a:pt x="288" y="1232"/>
                      <a:pt x="274" y="1250"/>
                      <a:pt x="240" y="1250"/>
                    </a:cubicBezTo>
                    <a:cubicBezTo>
                      <a:pt x="120" y="1250"/>
                      <a:pt x="0" y="1250"/>
                      <a:pt x="0" y="1250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chemeClr val="bg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0" name="Rectangle 1068" descr="Dark vertical"/>
              <p:cNvSpPr>
                <a:spLocks noChangeArrowheads="1"/>
              </p:cNvSpPr>
              <p:nvPr/>
            </p:nvSpPr>
            <p:spPr bwMode="hidden">
              <a:xfrm rot="16200000" flipV="1">
                <a:off x="2859" y="3397"/>
                <a:ext cx="32" cy="1814"/>
              </a:xfrm>
              <a:prstGeom prst="rect">
                <a:avLst/>
              </a:prstGeom>
              <a:pattFill prst="dkVert">
                <a:fgClr>
                  <a:schemeClr val="accent1"/>
                </a:fgClr>
                <a:bgClr>
                  <a:schemeClr val="bg1"/>
                </a:bgClr>
              </a:patt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9501" name="Group 1069"/>
          <p:cNvGrpSpPr>
            <a:grpSpLocks/>
          </p:cNvGrpSpPr>
          <p:nvPr/>
        </p:nvGrpSpPr>
        <p:grpSpPr bwMode="auto">
          <a:xfrm>
            <a:off x="0" y="0"/>
            <a:ext cx="9144000" cy="236538"/>
            <a:chOff x="0" y="0"/>
            <a:chExt cx="5760" cy="149"/>
          </a:xfrm>
        </p:grpSpPr>
        <p:pic>
          <p:nvPicPr>
            <p:cNvPr id="19502" name="Picture 1070" descr="techstrip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0"/>
              <a:ext cx="5760" cy="96"/>
            </a:xfrm>
            <a:prstGeom prst="rect">
              <a:avLst/>
            </a:prstGeom>
            <a:noFill/>
          </p:spPr>
        </p:pic>
        <p:sp>
          <p:nvSpPr>
            <p:cNvPr id="19503" name="Rectangle 1071" descr="Dark vertical"/>
            <p:cNvSpPr>
              <a:spLocks noChangeArrowheads="1"/>
            </p:cNvSpPr>
            <p:nvPr/>
          </p:nvSpPr>
          <p:spPr bwMode="auto">
            <a:xfrm>
              <a:off x="0" y="92"/>
              <a:ext cx="5760" cy="30"/>
            </a:xfrm>
            <a:prstGeom prst="rect">
              <a:avLst/>
            </a:prstGeom>
            <a:pattFill prst="dkVert">
              <a:fgClr>
                <a:schemeClr val="accent1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4" name="Rectangle 1072"/>
            <p:cNvSpPr>
              <a:spLocks noChangeArrowheads="1"/>
            </p:cNvSpPr>
            <p:nvPr/>
          </p:nvSpPr>
          <p:spPr bwMode="auto">
            <a:xfrm>
              <a:off x="0" y="119"/>
              <a:ext cx="5760" cy="3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505" name="Rectangle 107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506" name="Rectangle 107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507" name="Rectangle 107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833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folHlink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508" name="Rectangle 107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8332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folHlink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509" name="Rectangle 107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833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  <a:latin typeface="+mn-lt"/>
              </a:defRPr>
            </a:lvl1pPr>
          </a:lstStyle>
          <a:p>
            <a:fld id="{C291E883-BF37-4759-BB9B-F171A888DA0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231775" indent="-231775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t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1730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t"/>
        <a:defRPr sz="2800">
          <a:solidFill>
            <a:schemeClr val="tx1"/>
          </a:solidFill>
          <a:latin typeface="+mn-lt"/>
        </a:defRPr>
      </a:lvl2pPr>
      <a:lvl3pPr marL="1081088" indent="-166688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t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&gt;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dirty="0"/>
              <a:t>Units Conversion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74800"/>
            <a:ext cx="8859838" cy="4714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There are 1,000 </a:t>
            </a:r>
            <a:r>
              <a:rPr lang="en-US" sz="2800" u="sng" dirty="0"/>
              <a:t>milli</a:t>
            </a:r>
            <a:r>
              <a:rPr lang="en-US" sz="2800" dirty="0"/>
              <a:t>grams (mg) in 1 gram (g)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milli</a:t>
            </a:r>
            <a:r>
              <a:rPr lang="en-US" dirty="0"/>
              <a:t> = 1 *10-3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milligrams per liter (mg/l) are equal to parts per million (</a:t>
            </a:r>
            <a:r>
              <a:rPr lang="en-US" dirty="0" err="1"/>
              <a:t>ppm</a:t>
            </a:r>
            <a:r>
              <a:rPr lang="en-US" dirty="0"/>
              <a:t>) 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There are 1,000,000 </a:t>
            </a:r>
            <a:r>
              <a:rPr lang="en-US" sz="2800" u="sng" dirty="0"/>
              <a:t>micro</a:t>
            </a:r>
            <a:r>
              <a:rPr lang="en-US" sz="2800" dirty="0"/>
              <a:t>grams (</a:t>
            </a:r>
            <a:r>
              <a:rPr lang="en-US" sz="2800" dirty="0" err="1"/>
              <a:t>ug</a:t>
            </a:r>
            <a:r>
              <a:rPr lang="en-US" sz="2800" dirty="0"/>
              <a:t>) in 1 gram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micro = 1 x 10-6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micrograms per liter (</a:t>
            </a:r>
            <a:r>
              <a:rPr lang="en-US" dirty="0" err="1"/>
              <a:t>ug</a:t>
            </a:r>
            <a:r>
              <a:rPr lang="en-US" dirty="0"/>
              <a:t>/l) are equal to parts per billion (ppb)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There are a 1,000,000,000 </a:t>
            </a:r>
            <a:r>
              <a:rPr lang="en-US" sz="2800" u="sng" dirty="0" err="1"/>
              <a:t>nano</a:t>
            </a:r>
            <a:r>
              <a:rPr lang="en-US" sz="2800" dirty="0" err="1"/>
              <a:t>grams</a:t>
            </a:r>
            <a:r>
              <a:rPr lang="en-US" sz="2800" dirty="0"/>
              <a:t> in 1 gram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nano</a:t>
            </a:r>
            <a:r>
              <a:rPr lang="en-US" dirty="0"/>
              <a:t> = 1 x 10-9  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nanograms</a:t>
            </a:r>
            <a:r>
              <a:rPr lang="en-US" dirty="0"/>
              <a:t> per liter (</a:t>
            </a:r>
            <a:r>
              <a:rPr lang="en-US" dirty="0" err="1"/>
              <a:t>ng</a:t>
            </a:r>
            <a:r>
              <a:rPr lang="en-US" dirty="0"/>
              <a:t>/l) are equal to parts per trillion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Concentration Analogies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r>
              <a:rPr lang="en-US" b="1" dirty="0" smtClean="0"/>
              <a:t>One-Part-Per-Billion</a:t>
            </a:r>
            <a:r>
              <a:rPr lang="en-US" dirty="0" smtClean="0"/>
              <a:t> </a:t>
            </a:r>
            <a:r>
              <a:rPr lang="en-US" b="1" dirty="0" smtClean="0"/>
              <a:t>(ppb or </a:t>
            </a:r>
            <a:r>
              <a:rPr lang="en-US" b="1" dirty="0" err="1" smtClean="0"/>
              <a:t>ug</a:t>
            </a:r>
            <a:r>
              <a:rPr lang="en-US" b="1" dirty="0" smtClean="0"/>
              <a:t>/L)</a:t>
            </a:r>
          </a:p>
          <a:p>
            <a:pPr lvl="1"/>
            <a:r>
              <a:rPr lang="en-US" sz="2400" i="1" dirty="0" smtClean="0"/>
              <a:t>one 4-inch hamburger in a chain of hamburgers circling the earth at the equator 2.5 times</a:t>
            </a:r>
          </a:p>
          <a:p>
            <a:pPr lvl="1"/>
            <a:r>
              <a:rPr lang="en-US" sz="2400" i="1" dirty="0" smtClean="0"/>
              <a:t>one silver dollar in a roll of silver dollars stretching from Detroit to Salt Lake City</a:t>
            </a:r>
          </a:p>
          <a:p>
            <a:pPr lvl="1"/>
            <a:r>
              <a:rPr lang="en-US" sz="2400" i="1" dirty="0" smtClean="0"/>
              <a:t>one kernel of corn in a 45-foot high, 16-foot diameter silo</a:t>
            </a:r>
          </a:p>
          <a:p>
            <a:pPr lvl="1"/>
            <a:r>
              <a:rPr lang="en-US" sz="2400" i="1" dirty="0" smtClean="0"/>
              <a:t> one sheet in a roll of toilet paper stretching from New York to London</a:t>
            </a:r>
          </a:p>
          <a:p>
            <a:pPr lvl="1"/>
            <a:r>
              <a:rPr lang="en-US" sz="2400" i="1" dirty="0" smtClean="0"/>
              <a:t> one second of time in 32 years 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Concentration Analogies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305800" cy="4724400"/>
          </a:xfrm>
        </p:spPr>
        <p:txBody>
          <a:bodyPr/>
          <a:lstStyle/>
          <a:p>
            <a:r>
              <a:rPr lang="en-US" b="1" dirty="0" smtClean="0"/>
              <a:t>One-Part-Per-Trillion (</a:t>
            </a:r>
            <a:r>
              <a:rPr lang="en-US" b="1" dirty="0" err="1" smtClean="0"/>
              <a:t>ppt</a:t>
            </a:r>
            <a:r>
              <a:rPr lang="en-US" b="1" dirty="0" smtClean="0"/>
              <a:t> or </a:t>
            </a:r>
            <a:r>
              <a:rPr lang="en-US" b="1" dirty="0" err="1" smtClean="0"/>
              <a:t>ng</a:t>
            </a:r>
            <a:r>
              <a:rPr lang="en-US" b="1" dirty="0" smtClean="0"/>
              <a:t>/L)</a:t>
            </a:r>
          </a:p>
          <a:p>
            <a:pPr lvl="1"/>
            <a:r>
              <a:rPr lang="en-US" i="1" dirty="0" smtClean="0"/>
              <a:t>one square foot of floor tile on a kitchen floor the size of Indiana</a:t>
            </a:r>
          </a:p>
          <a:p>
            <a:pPr lvl="1"/>
            <a:r>
              <a:rPr lang="en-US" i="1" dirty="0" smtClean="0"/>
              <a:t> one drop of detergent in enough dishwater to fill a string of railroad tank cars ten miles long</a:t>
            </a:r>
          </a:p>
          <a:p>
            <a:pPr lvl="1"/>
            <a:r>
              <a:rPr lang="en-US" i="1" dirty="0" smtClean="0"/>
              <a:t> one square inch in 250 square miles</a:t>
            </a:r>
          </a:p>
          <a:p>
            <a:pPr lvl="1"/>
            <a:r>
              <a:rPr lang="en-US" i="1" dirty="0" smtClean="0"/>
              <a:t> one mile on a 2-month journey at the speed of light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Conversion (cont)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474788" y="1574800"/>
            <a:ext cx="7385050" cy="47148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1,000 ug in 1 mg</a:t>
            </a:r>
          </a:p>
          <a:p>
            <a:pPr>
              <a:lnSpc>
                <a:spcPct val="90000"/>
              </a:lnSpc>
            </a:pPr>
            <a:r>
              <a:rPr lang="en-US"/>
              <a:t>1,000,000,ng in 1 mg </a:t>
            </a:r>
            <a:br>
              <a:rPr lang="en-US"/>
            </a:br>
            <a:endParaRPr lang="en-US" sz="2000"/>
          </a:p>
          <a:p>
            <a:pPr>
              <a:lnSpc>
                <a:spcPct val="90000"/>
              </a:lnSpc>
            </a:pPr>
            <a:r>
              <a:rPr lang="en-US"/>
              <a:t>1,000 ng in 1 ug</a:t>
            </a:r>
            <a:br>
              <a:rPr lang="en-US"/>
            </a:br>
            <a:endParaRPr lang="en-US" sz="2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Or look at it backwards</a:t>
            </a:r>
          </a:p>
          <a:p>
            <a:pPr>
              <a:lnSpc>
                <a:spcPct val="90000"/>
              </a:lnSpc>
            </a:pPr>
            <a:r>
              <a:rPr lang="en-US"/>
              <a:t>0.001 mg in 1 ug</a:t>
            </a:r>
          </a:p>
          <a:p>
            <a:pPr>
              <a:lnSpc>
                <a:spcPct val="90000"/>
              </a:lnSpc>
            </a:pPr>
            <a:r>
              <a:rPr lang="en-US"/>
              <a:t>0.000001 mg in 1 ng</a:t>
            </a:r>
            <a:br>
              <a:rPr lang="en-US"/>
            </a:br>
            <a:endParaRPr lang="en-US" sz="2000"/>
          </a:p>
          <a:p>
            <a:pPr>
              <a:lnSpc>
                <a:spcPct val="90000"/>
              </a:lnSpc>
            </a:pPr>
            <a:r>
              <a:rPr lang="en-US"/>
              <a:t>0.001 ug in 1 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Conversion (cont)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74800"/>
            <a:ext cx="8763000" cy="47148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i="1" dirty="0"/>
              <a:t>I’ll never remember all that !</a:t>
            </a:r>
            <a:br>
              <a:rPr lang="en-US" i="1" dirty="0"/>
            </a:br>
            <a:endParaRPr lang="en-US" i="1" dirty="0"/>
          </a:p>
          <a:p>
            <a:r>
              <a:rPr lang="en-US" b="1" dirty="0"/>
              <a:t>grams &gt;&gt; milligrams &gt;&gt; micrograms &gt;&gt; </a:t>
            </a:r>
            <a:r>
              <a:rPr lang="en-US" b="1" dirty="0" err="1"/>
              <a:t>nanograms</a:t>
            </a:r>
            <a:r>
              <a:rPr lang="en-US" b="1" dirty="0"/>
              <a:t> </a:t>
            </a:r>
            <a:br>
              <a:rPr lang="en-US" b="1" dirty="0"/>
            </a:br>
            <a:endParaRPr lang="en-US" sz="2000" b="1" dirty="0"/>
          </a:p>
          <a:p>
            <a:r>
              <a:rPr lang="en-US" b="1" dirty="0"/>
              <a:t>Move 3 decimal places between each</a:t>
            </a:r>
            <a:br>
              <a:rPr lang="en-US" b="1" dirty="0"/>
            </a:br>
            <a:endParaRPr lang="en-US" sz="2000" b="1" dirty="0"/>
          </a:p>
          <a:p>
            <a:r>
              <a:rPr lang="en-US" b="1" dirty="0"/>
              <a:t>Bigger </a:t>
            </a:r>
            <a:r>
              <a:rPr lang="en-US" b="1" dirty="0" smtClean="0"/>
              <a:t>to </a:t>
            </a:r>
            <a:r>
              <a:rPr lang="en-US" b="1" dirty="0"/>
              <a:t>smaller   decimal moves right</a:t>
            </a:r>
            <a:br>
              <a:rPr lang="en-US" b="1" dirty="0"/>
            </a:br>
            <a:endParaRPr lang="en-US" sz="2000" b="1" dirty="0"/>
          </a:p>
          <a:p>
            <a:r>
              <a:rPr lang="en-US" b="1" dirty="0"/>
              <a:t>Smaller </a:t>
            </a:r>
            <a:r>
              <a:rPr lang="en-US" b="1" dirty="0" smtClean="0"/>
              <a:t>to </a:t>
            </a:r>
            <a:r>
              <a:rPr lang="en-US" b="1" dirty="0"/>
              <a:t>bigger    decimal moves left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574800"/>
            <a:ext cx="7385050" cy="47148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latin typeface="Arial" charset="0"/>
              </a:rPr>
              <a:t>Convert 32.1 ug/l (ppb) to mg/l (ppm)                </a:t>
            </a:r>
          </a:p>
        </p:txBody>
      </p:sp>
      <p:grpSp>
        <p:nvGrpSpPr>
          <p:cNvPr id="6163" name="Group 19"/>
          <p:cNvGrpSpPr>
            <a:grpSpLocks/>
          </p:cNvGrpSpPr>
          <p:nvPr/>
        </p:nvGrpSpPr>
        <p:grpSpPr bwMode="auto">
          <a:xfrm>
            <a:off x="1130300" y="2286000"/>
            <a:ext cx="1993900" cy="942975"/>
            <a:chOff x="712" y="1440"/>
            <a:chExt cx="1256" cy="594"/>
          </a:xfrm>
        </p:grpSpPr>
        <p:sp>
          <p:nvSpPr>
            <p:cNvPr id="6148" name="AutoShape 4"/>
            <p:cNvSpPr>
              <a:spLocks noChangeArrowheads="1"/>
            </p:cNvSpPr>
            <p:nvPr/>
          </p:nvSpPr>
          <p:spPr bwMode="auto">
            <a:xfrm>
              <a:off x="1056" y="1776"/>
              <a:ext cx="190" cy="258"/>
            </a:xfrm>
            <a:prstGeom prst="upArrow">
              <a:avLst>
                <a:gd name="adj1" fmla="val 28417"/>
                <a:gd name="adj2" fmla="val 66317"/>
              </a:avLst>
            </a:prstGeom>
            <a:solidFill>
              <a:srgbClr val="FF33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9" name="Text Box 5"/>
            <p:cNvSpPr txBox="1">
              <a:spLocks noChangeArrowheads="1"/>
            </p:cNvSpPr>
            <p:nvPr/>
          </p:nvSpPr>
          <p:spPr bwMode="auto">
            <a:xfrm>
              <a:off x="712" y="1440"/>
              <a:ext cx="1256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3200" b="1">
                  <a:latin typeface="Arial" charset="0"/>
                </a:rPr>
                <a:t>32</a:t>
              </a:r>
              <a:r>
                <a:rPr lang="en-US" sz="3200" b="1">
                  <a:solidFill>
                    <a:srgbClr val="FF3300"/>
                  </a:solidFill>
                  <a:latin typeface="Arial" charset="0"/>
                </a:rPr>
                <a:t>.</a:t>
              </a:r>
              <a:r>
                <a:rPr lang="en-US" sz="3200" b="1">
                  <a:latin typeface="Arial" charset="0"/>
                </a:rPr>
                <a:t>1 ug/l</a:t>
              </a:r>
            </a:p>
          </p:txBody>
        </p:sp>
      </p:grpSp>
      <p:grpSp>
        <p:nvGrpSpPr>
          <p:cNvPr id="6153" name="Group 9"/>
          <p:cNvGrpSpPr>
            <a:grpSpLocks/>
          </p:cNvGrpSpPr>
          <p:nvPr/>
        </p:nvGrpSpPr>
        <p:grpSpPr bwMode="auto">
          <a:xfrm>
            <a:off x="5495925" y="2286000"/>
            <a:ext cx="2276475" cy="942975"/>
            <a:chOff x="576" y="2622"/>
            <a:chExt cx="1434" cy="594"/>
          </a:xfrm>
        </p:grpSpPr>
        <p:sp>
          <p:nvSpPr>
            <p:cNvPr id="6150" name="AutoShape 6"/>
            <p:cNvSpPr>
              <a:spLocks noChangeArrowheads="1"/>
            </p:cNvSpPr>
            <p:nvPr/>
          </p:nvSpPr>
          <p:spPr bwMode="auto">
            <a:xfrm>
              <a:off x="720" y="2958"/>
              <a:ext cx="190" cy="258"/>
            </a:xfrm>
            <a:prstGeom prst="upArrow">
              <a:avLst>
                <a:gd name="adj1" fmla="val 38741"/>
                <a:gd name="adj2" fmla="val 60565"/>
              </a:avLst>
            </a:prstGeom>
            <a:solidFill>
              <a:srgbClr val="FF33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" name="Text Box 7"/>
            <p:cNvSpPr txBox="1">
              <a:spLocks noChangeArrowheads="1"/>
            </p:cNvSpPr>
            <p:nvPr/>
          </p:nvSpPr>
          <p:spPr bwMode="auto">
            <a:xfrm>
              <a:off x="576" y="2622"/>
              <a:ext cx="1434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 b="1">
                  <a:latin typeface="Arial" charset="0"/>
                </a:rPr>
                <a:t>3</a:t>
              </a:r>
              <a:r>
                <a:rPr lang="en-US" sz="3200" b="1">
                  <a:solidFill>
                    <a:srgbClr val="FF3300"/>
                  </a:solidFill>
                  <a:latin typeface="Arial" charset="0"/>
                </a:rPr>
                <a:t>.</a:t>
              </a:r>
              <a:r>
                <a:rPr lang="en-US" sz="3200" b="1">
                  <a:latin typeface="Arial" charset="0"/>
                </a:rPr>
                <a:t>21     one</a:t>
              </a:r>
            </a:p>
          </p:txBody>
        </p:sp>
      </p:grpSp>
      <p:sp>
        <p:nvSpPr>
          <p:cNvPr id="6155" name="AutoShape 11"/>
          <p:cNvSpPr>
            <a:spLocks noChangeArrowheads="1"/>
          </p:cNvSpPr>
          <p:nvPr/>
        </p:nvSpPr>
        <p:spPr bwMode="auto">
          <a:xfrm>
            <a:off x="5729288" y="4010025"/>
            <a:ext cx="301625" cy="409575"/>
          </a:xfrm>
          <a:prstGeom prst="upArrow">
            <a:avLst>
              <a:gd name="adj1" fmla="val 38741"/>
              <a:gd name="adj2" fmla="val 60565"/>
            </a:avLst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5500688" y="3476625"/>
            <a:ext cx="2576512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latin typeface="Arial" charset="0"/>
              </a:rPr>
              <a:t>0</a:t>
            </a:r>
            <a:r>
              <a:rPr lang="en-US" sz="3200" b="1">
                <a:solidFill>
                  <a:srgbClr val="FF3300"/>
                </a:solidFill>
                <a:latin typeface="Arial" charset="0"/>
              </a:rPr>
              <a:t>.</a:t>
            </a:r>
            <a:r>
              <a:rPr lang="en-US" sz="3200" b="1">
                <a:latin typeface="Arial" charset="0"/>
              </a:rPr>
              <a:t>321     two</a:t>
            </a:r>
          </a:p>
        </p:txBody>
      </p:sp>
      <p:grpSp>
        <p:nvGrpSpPr>
          <p:cNvPr id="6157" name="Group 13"/>
          <p:cNvGrpSpPr>
            <a:grpSpLocks/>
          </p:cNvGrpSpPr>
          <p:nvPr/>
        </p:nvGrpSpPr>
        <p:grpSpPr bwMode="auto">
          <a:xfrm>
            <a:off x="5534025" y="4695825"/>
            <a:ext cx="3381375" cy="942975"/>
            <a:chOff x="2592" y="1776"/>
            <a:chExt cx="2130" cy="594"/>
          </a:xfrm>
        </p:grpSpPr>
        <p:sp>
          <p:nvSpPr>
            <p:cNvPr id="6158" name="AutoShape 14"/>
            <p:cNvSpPr>
              <a:spLocks noChangeArrowheads="1"/>
            </p:cNvSpPr>
            <p:nvPr/>
          </p:nvSpPr>
          <p:spPr bwMode="auto">
            <a:xfrm>
              <a:off x="2736" y="2112"/>
              <a:ext cx="190" cy="258"/>
            </a:xfrm>
            <a:prstGeom prst="upArrow">
              <a:avLst>
                <a:gd name="adj1" fmla="val 28417"/>
                <a:gd name="adj2" fmla="val 44213"/>
              </a:avLst>
            </a:prstGeom>
            <a:solidFill>
              <a:srgbClr val="FF33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2592" y="1776"/>
              <a:ext cx="2130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 b="1">
                  <a:latin typeface="Arial" charset="0"/>
                </a:rPr>
                <a:t>0</a:t>
              </a:r>
              <a:r>
                <a:rPr lang="en-US" sz="3200" b="1">
                  <a:solidFill>
                    <a:srgbClr val="FF3300"/>
                  </a:solidFill>
                  <a:latin typeface="Arial" charset="0"/>
                </a:rPr>
                <a:t>.</a:t>
              </a:r>
              <a:r>
                <a:rPr lang="en-US" sz="3200" b="1">
                  <a:latin typeface="Arial" charset="0"/>
                </a:rPr>
                <a:t>0321     three</a:t>
              </a:r>
            </a:p>
          </p:txBody>
        </p:sp>
      </p:grp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990600" y="4800600"/>
            <a:ext cx="3494088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b="1">
                <a:latin typeface="Arial" charset="0"/>
              </a:rPr>
              <a:t>0.0321 mg/l</a:t>
            </a:r>
          </a:p>
        </p:txBody>
      </p:sp>
      <p:sp>
        <p:nvSpPr>
          <p:cNvPr id="6161" name="AutoShape 17"/>
          <p:cNvSpPr>
            <a:spLocks noChangeArrowheads="1"/>
          </p:cNvSpPr>
          <p:nvPr/>
        </p:nvSpPr>
        <p:spPr bwMode="auto">
          <a:xfrm rot="5400000">
            <a:off x="4038600" y="1828800"/>
            <a:ext cx="250825" cy="1577975"/>
          </a:xfrm>
          <a:prstGeom prst="upArrow">
            <a:avLst>
              <a:gd name="adj1" fmla="val 38741"/>
              <a:gd name="adj2" fmla="val 280596"/>
            </a:avLst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AutoShape 18"/>
          <p:cNvSpPr>
            <a:spLocks noChangeArrowheads="1"/>
          </p:cNvSpPr>
          <p:nvPr/>
        </p:nvSpPr>
        <p:spPr bwMode="auto">
          <a:xfrm rot="16200000" flipH="1">
            <a:off x="4343400" y="4343400"/>
            <a:ext cx="250825" cy="1577975"/>
          </a:xfrm>
          <a:prstGeom prst="upArrow">
            <a:avLst>
              <a:gd name="adj1" fmla="val 38741"/>
              <a:gd name="adj2" fmla="val 280596"/>
            </a:avLst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utoUpdateAnimBg="0"/>
      <p:bldP spid="616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74800"/>
            <a:ext cx="8299450" cy="47148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latin typeface="Arial" charset="0"/>
              </a:rPr>
              <a:t>Convert 0.000056 mg/l (ppm) to ng/l (ppt)</a:t>
            </a:r>
            <a:r>
              <a:rPr lang="en-US" sz="3600" b="1">
                <a:latin typeface="Arial" charset="0"/>
              </a:rPr>
              <a:t>  </a:t>
            </a:r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722313" y="2819400"/>
            <a:ext cx="301625" cy="409575"/>
          </a:xfrm>
          <a:prstGeom prst="upArrow">
            <a:avLst>
              <a:gd name="adj1" fmla="val 38741"/>
              <a:gd name="adj2" fmla="val 60565"/>
            </a:avLst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17513" y="2286000"/>
            <a:ext cx="3011487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3200" b="1">
                <a:latin typeface="Arial" charset="0"/>
              </a:rPr>
              <a:t>0</a:t>
            </a:r>
            <a:r>
              <a:rPr lang="en-US" sz="3200" b="1">
                <a:solidFill>
                  <a:srgbClr val="FF3300"/>
                </a:solidFill>
                <a:latin typeface="Arial" charset="0"/>
              </a:rPr>
              <a:t>.</a:t>
            </a:r>
            <a:r>
              <a:rPr lang="en-US" sz="3200" b="1">
                <a:latin typeface="Arial" charset="0"/>
              </a:rPr>
              <a:t>000056 mg/l</a:t>
            </a:r>
          </a:p>
        </p:txBody>
      </p:sp>
      <p:grpSp>
        <p:nvGrpSpPr>
          <p:cNvPr id="10246" name="Group 6"/>
          <p:cNvGrpSpPr>
            <a:grpSpLocks/>
          </p:cNvGrpSpPr>
          <p:nvPr/>
        </p:nvGrpSpPr>
        <p:grpSpPr bwMode="auto">
          <a:xfrm>
            <a:off x="5522913" y="2286000"/>
            <a:ext cx="3011487" cy="942975"/>
            <a:chOff x="2448" y="1776"/>
            <a:chExt cx="1897" cy="594"/>
          </a:xfrm>
        </p:grpSpPr>
        <p:sp>
          <p:nvSpPr>
            <p:cNvPr id="10247" name="AutoShape 7"/>
            <p:cNvSpPr>
              <a:spLocks noChangeArrowheads="1"/>
            </p:cNvSpPr>
            <p:nvPr/>
          </p:nvSpPr>
          <p:spPr bwMode="auto">
            <a:xfrm>
              <a:off x="2688" y="2112"/>
              <a:ext cx="190" cy="258"/>
            </a:xfrm>
            <a:prstGeom prst="upArrow">
              <a:avLst>
                <a:gd name="adj1" fmla="val 38741"/>
                <a:gd name="adj2" fmla="val 60565"/>
              </a:avLst>
            </a:prstGeom>
            <a:solidFill>
              <a:srgbClr val="FF33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" name="Text Box 8"/>
            <p:cNvSpPr txBox="1">
              <a:spLocks noChangeArrowheads="1"/>
            </p:cNvSpPr>
            <p:nvPr/>
          </p:nvSpPr>
          <p:spPr bwMode="auto">
            <a:xfrm>
              <a:off x="2448" y="1776"/>
              <a:ext cx="1897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sz="3200" b="1">
                  <a:latin typeface="Arial" charset="0"/>
                </a:rPr>
                <a:t>0</a:t>
              </a:r>
              <a:r>
                <a:rPr lang="en-US" sz="3200" b="1">
                  <a:solidFill>
                    <a:srgbClr val="FF3300"/>
                  </a:solidFill>
                  <a:latin typeface="Arial" charset="0"/>
                </a:rPr>
                <a:t>.</a:t>
              </a:r>
              <a:r>
                <a:rPr lang="en-US" sz="3200" b="1">
                  <a:latin typeface="Arial" charset="0"/>
                </a:rPr>
                <a:t>00056   one</a:t>
              </a:r>
            </a:p>
          </p:txBody>
        </p:sp>
      </p:grpSp>
      <p:grpSp>
        <p:nvGrpSpPr>
          <p:cNvPr id="10249" name="Group 9"/>
          <p:cNvGrpSpPr>
            <a:grpSpLocks/>
          </p:cNvGrpSpPr>
          <p:nvPr/>
        </p:nvGrpSpPr>
        <p:grpSpPr bwMode="auto">
          <a:xfrm>
            <a:off x="5675313" y="3552825"/>
            <a:ext cx="3011487" cy="942975"/>
            <a:chOff x="2592" y="1776"/>
            <a:chExt cx="1897" cy="594"/>
          </a:xfrm>
        </p:grpSpPr>
        <p:sp>
          <p:nvSpPr>
            <p:cNvPr id="10250" name="AutoShape 10"/>
            <p:cNvSpPr>
              <a:spLocks noChangeArrowheads="1"/>
            </p:cNvSpPr>
            <p:nvPr/>
          </p:nvSpPr>
          <p:spPr bwMode="auto">
            <a:xfrm>
              <a:off x="2736" y="2112"/>
              <a:ext cx="190" cy="258"/>
            </a:xfrm>
            <a:prstGeom prst="upArrow">
              <a:avLst>
                <a:gd name="adj1" fmla="val 38741"/>
                <a:gd name="adj2" fmla="val 60565"/>
              </a:avLst>
            </a:prstGeom>
            <a:solidFill>
              <a:srgbClr val="FF33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Text Box 11"/>
            <p:cNvSpPr txBox="1">
              <a:spLocks noChangeArrowheads="1"/>
            </p:cNvSpPr>
            <p:nvPr/>
          </p:nvSpPr>
          <p:spPr bwMode="auto">
            <a:xfrm>
              <a:off x="2592" y="1776"/>
              <a:ext cx="1897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3200" b="1">
                  <a:latin typeface="Arial" charset="0"/>
                </a:rPr>
                <a:t>0</a:t>
              </a:r>
              <a:r>
                <a:rPr lang="en-US" sz="3200" b="1">
                  <a:solidFill>
                    <a:srgbClr val="FF3300"/>
                  </a:solidFill>
                  <a:latin typeface="Arial" charset="0"/>
                </a:rPr>
                <a:t>.</a:t>
              </a:r>
              <a:r>
                <a:rPr lang="en-US" sz="3200" b="1">
                  <a:latin typeface="Arial" charset="0"/>
                </a:rPr>
                <a:t>0056   two</a:t>
              </a:r>
            </a:p>
          </p:txBody>
        </p:sp>
      </p:grpSp>
      <p:grpSp>
        <p:nvGrpSpPr>
          <p:cNvPr id="10252" name="Group 12"/>
          <p:cNvGrpSpPr>
            <a:grpSpLocks/>
          </p:cNvGrpSpPr>
          <p:nvPr/>
        </p:nvGrpSpPr>
        <p:grpSpPr bwMode="auto">
          <a:xfrm>
            <a:off x="5675313" y="4695825"/>
            <a:ext cx="3011487" cy="942975"/>
            <a:chOff x="2544" y="1776"/>
            <a:chExt cx="1897" cy="594"/>
          </a:xfrm>
        </p:grpSpPr>
        <p:sp>
          <p:nvSpPr>
            <p:cNvPr id="10253" name="AutoShape 13"/>
            <p:cNvSpPr>
              <a:spLocks noChangeArrowheads="1"/>
            </p:cNvSpPr>
            <p:nvPr/>
          </p:nvSpPr>
          <p:spPr bwMode="auto">
            <a:xfrm>
              <a:off x="2688" y="2112"/>
              <a:ext cx="190" cy="258"/>
            </a:xfrm>
            <a:prstGeom prst="upArrow">
              <a:avLst>
                <a:gd name="adj1" fmla="val 38741"/>
                <a:gd name="adj2" fmla="val 60565"/>
              </a:avLst>
            </a:prstGeom>
            <a:solidFill>
              <a:srgbClr val="FF33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4" name="Text Box 14"/>
            <p:cNvSpPr txBox="1">
              <a:spLocks noChangeArrowheads="1"/>
            </p:cNvSpPr>
            <p:nvPr/>
          </p:nvSpPr>
          <p:spPr bwMode="auto">
            <a:xfrm>
              <a:off x="2544" y="1776"/>
              <a:ext cx="1897" cy="36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3200" b="1">
                  <a:latin typeface="Arial" charset="0"/>
                </a:rPr>
                <a:t>0</a:t>
              </a:r>
              <a:r>
                <a:rPr lang="en-US" sz="3200" b="1">
                  <a:solidFill>
                    <a:srgbClr val="FF3300"/>
                  </a:solidFill>
                  <a:latin typeface="Arial" charset="0"/>
                </a:rPr>
                <a:t>.</a:t>
              </a:r>
              <a:r>
                <a:rPr lang="en-US" sz="3200" b="1">
                  <a:latin typeface="Arial" charset="0"/>
                </a:rPr>
                <a:t>056   three</a:t>
              </a:r>
            </a:p>
          </p:txBody>
        </p:sp>
      </p:grp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187450" y="5516563"/>
            <a:ext cx="4908550" cy="5794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b="1">
                <a:latin typeface="Arial" charset="0"/>
              </a:rPr>
              <a:t>That gets us to ug/l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685800" y="4800600"/>
            <a:ext cx="2743200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b="1">
                <a:latin typeface="Arial" charset="0"/>
              </a:rPr>
              <a:t>0.056 ug/l</a:t>
            </a:r>
          </a:p>
        </p:txBody>
      </p:sp>
      <p:sp>
        <p:nvSpPr>
          <p:cNvPr id="10257" name="AutoShape 17"/>
          <p:cNvSpPr>
            <a:spLocks noChangeArrowheads="1"/>
          </p:cNvSpPr>
          <p:nvPr/>
        </p:nvSpPr>
        <p:spPr bwMode="auto">
          <a:xfrm rot="5400000">
            <a:off x="4267200" y="1828800"/>
            <a:ext cx="250825" cy="1577975"/>
          </a:xfrm>
          <a:prstGeom prst="upArrow">
            <a:avLst>
              <a:gd name="adj1" fmla="val 38741"/>
              <a:gd name="adj2" fmla="val 280596"/>
            </a:avLst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AutoShape 18"/>
          <p:cNvSpPr>
            <a:spLocks noChangeArrowheads="1"/>
          </p:cNvSpPr>
          <p:nvPr/>
        </p:nvSpPr>
        <p:spPr bwMode="auto">
          <a:xfrm rot="16200000" flipH="1">
            <a:off x="4572000" y="4343400"/>
            <a:ext cx="250825" cy="1577975"/>
          </a:xfrm>
          <a:prstGeom prst="upArrow">
            <a:avLst>
              <a:gd name="adj1" fmla="val 38741"/>
              <a:gd name="adj2" fmla="val 280596"/>
            </a:avLst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utoUpdateAnimBg="0"/>
      <p:bldP spid="10244" grpId="0" animBg="1"/>
      <p:bldP spid="10245" grpId="0" autoUpdateAnimBg="0"/>
      <p:bldP spid="10255" grpId="0" autoUpdateAnimBg="0"/>
      <p:bldP spid="1025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74800"/>
            <a:ext cx="8097838" cy="47148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latin typeface="Arial" charset="0"/>
              </a:rPr>
              <a:t>Convert 0.000056 mg/l (ppm) to ng/l (ppt)</a:t>
            </a:r>
            <a:r>
              <a:rPr lang="en-US" sz="3600" b="1">
                <a:latin typeface="Arial" charset="0"/>
              </a:rPr>
              <a:t>                </a:t>
            </a:r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1143000" y="2819400"/>
            <a:ext cx="301625" cy="409575"/>
          </a:xfrm>
          <a:prstGeom prst="upArrow">
            <a:avLst>
              <a:gd name="adj1" fmla="val 38741"/>
              <a:gd name="adj2" fmla="val 60565"/>
            </a:avLst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417513" y="2286000"/>
            <a:ext cx="3011487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3200" b="1">
                <a:latin typeface="Arial" charset="0"/>
              </a:rPr>
              <a:t>0</a:t>
            </a:r>
            <a:r>
              <a:rPr lang="en-US" sz="3200" b="1">
                <a:solidFill>
                  <a:srgbClr val="FF3300"/>
                </a:solidFill>
                <a:latin typeface="Arial" charset="0"/>
              </a:rPr>
              <a:t>.</a:t>
            </a:r>
            <a:r>
              <a:rPr lang="en-US" sz="3200" b="1">
                <a:latin typeface="Arial" charset="0"/>
              </a:rPr>
              <a:t>056 ug/l</a:t>
            </a:r>
          </a:p>
        </p:txBody>
      </p:sp>
      <p:sp>
        <p:nvSpPr>
          <p:cNvPr id="43015" name="AutoShape 7"/>
          <p:cNvSpPr>
            <a:spLocks noChangeArrowheads="1"/>
          </p:cNvSpPr>
          <p:nvPr/>
        </p:nvSpPr>
        <p:spPr bwMode="auto">
          <a:xfrm>
            <a:off x="5903913" y="2819400"/>
            <a:ext cx="301625" cy="409575"/>
          </a:xfrm>
          <a:prstGeom prst="upArrow">
            <a:avLst>
              <a:gd name="adj1" fmla="val 38741"/>
              <a:gd name="adj2" fmla="val 60565"/>
            </a:avLst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5638800" y="2286000"/>
            <a:ext cx="2173288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3200" b="1">
                <a:latin typeface="Arial" charset="0"/>
              </a:rPr>
              <a:t>0</a:t>
            </a:r>
            <a:r>
              <a:rPr lang="en-US" sz="3200" b="1">
                <a:solidFill>
                  <a:srgbClr val="FF3300"/>
                </a:solidFill>
                <a:latin typeface="Arial" charset="0"/>
              </a:rPr>
              <a:t>.</a:t>
            </a:r>
            <a:r>
              <a:rPr lang="en-US" sz="3200" b="1">
                <a:latin typeface="Arial" charset="0"/>
              </a:rPr>
              <a:t>56   one</a:t>
            </a:r>
          </a:p>
        </p:txBody>
      </p:sp>
      <p:sp>
        <p:nvSpPr>
          <p:cNvPr id="43018" name="AutoShape 10"/>
          <p:cNvSpPr>
            <a:spLocks noChangeArrowheads="1"/>
          </p:cNvSpPr>
          <p:nvPr/>
        </p:nvSpPr>
        <p:spPr bwMode="auto">
          <a:xfrm>
            <a:off x="5903913" y="4086225"/>
            <a:ext cx="301625" cy="409575"/>
          </a:xfrm>
          <a:prstGeom prst="upArrow">
            <a:avLst>
              <a:gd name="adj1" fmla="val 38741"/>
              <a:gd name="adj2" fmla="val 60565"/>
            </a:avLst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5675313" y="3552825"/>
            <a:ext cx="3011487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b="1">
                <a:latin typeface="Arial" charset="0"/>
              </a:rPr>
              <a:t>5</a:t>
            </a:r>
            <a:r>
              <a:rPr lang="en-US" sz="3200" b="1">
                <a:solidFill>
                  <a:srgbClr val="FF3300"/>
                </a:solidFill>
                <a:latin typeface="Arial" charset="0"/>
              </a:rPr>
              <a:t>.</a:t>
            </a:r>
            <a:r>
              <a:rPr lang="en-US" sz="3200" b="1">
                <a:latin typeface="Arial" charset="0"/>
              </a:rPr>
              <a:t>6   two</a:t>
            </a:r>
          </a:p>
        </p:txBody>
      </p:sp>
      <p:sp>
        <p:nvSpPr>
          <p:cNvPr id="43021" name="AutoShape 13"/>
          <p:cNvSpPr>
            <a:spLocks noChangeArrowheads="1"/>
          </p:cNvSpPr>
          <p:nvPr/>
        </p:nvSpPr>
        <p:spPr bwMode="auto">
          <a:xfrm>
            <a:off x="5946775" y="5229225"/>
            <a:ext cx="301625" cy="409575"/>
          </a:xfrm>
          <a:prstGeom prst="upArrow">
            <a:avLst>
              <a:gd name="adj1" fmla="val 38741"/>
              <a:gd name="adj2" fmla="val 60565"/>
            </a:avLst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5446713" y="4695825"/>
            <a:ext cx="3011487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b="1">
                <a:latin typeface="Arial" charset="0"/>
              </a:rPr>
              <a:t>56</a:t>
            </a:r>
            <a:r>
              <a:rPr lang="en-US" sz="3200" b="1">
                <a:solidFill>
                  <a:srgbClr val="FF3300"/>
                </a:solidFill>
                <a:latin typeface="Arial" charset="0"/>
              </a:rPr>
              <a:t>.</a:t>
            </a:r>
            <a:r>
              <a:rPr lang="en-US" sz="3200" b="1">
                <a:latin typeface="Arial" charset="0"/>
              </a:rPr>
              <a:t>0   three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1187450" y="5516563"/>
            <a:ext cx="4908550" cy="5794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b="1" dirty="0">
                <a:latin typeface="Arial" charset="0"/>
              </a:rPr>
              <a:t>Now we are at </a:t>
            </a:r>
            <a:r>
              <a:rPr lang="en-US" sz="3200" b="1" dirty="0" err="1" smtClean="0">
                <a:latin typeface="Arial" charset="0"/>
              </a:rPr>
              <a:t>ng</a:t>
            </a:r>
            <a:r>
              <a:rPr lang="en-US" sz="3200" b="1" dirty="0" smtClean="0">
                <a:latin typeface="Arial" charset="0"/>
              </a:rPr>
              <a:t>/l</a:t>
            </a:r>
            <a:r>
              <a:rPr lang="en-US" sz="3200" b="1" dirty="0">
                <a:latin typeface="Arial" charset="0"/>
              </a:rPr>
              <a:t>!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1219200" y="4800600"/>
            <a:ext cx="1828800" cy="579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b="1">
                <a:latin typeface="Arial" charset="0"/>
              </a:rPr>
              <a:t>56 ng/l</a:t>
            </a:r>
          </a:p>
        </p:txBody>
      </p:sp>
      <p:sp>
        <p:nvSpPr>
          <p:cNvPr id="43025" name="AutoShape 17"/>
          <p:cNvSpPr>
            <a:spLocks noChangeArrowheads="1"/>
          </p:cNvSpPr>
          <p:nvPr/>
        </p:nvSpPr>
        <p:spPr bwMode="auto">
          <a:xfrm rot="5400000">
            <a:off x="4267200" y="1828800"/>
            <a:ext cx="250825" cy="1577975"/>
          </a:xfrm>
          <a:prstGeom prst="upArrow">
            <a:avLst>
              <a:gd name="adj1" fmla="val 38741"/>
              <a:gd name="adj2" fmla="val 280596"/>
            </a:avLst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26" name="AutoShape 18"/>
          <p:cNvSpPr>
            <a:spLocks noChangeArrowheads="1"/>
          </p:cNvSpPr>
          <p:nvPr/>
        </p:nvSpPr>
        <p:spPr bwMode="auto">
          <a:xfrm rot="16200000" flipH="1">
            <a:off x="4168775" y="4267200"/>
            <a:ext cx="250825" cy="1577975"/>
          </a:xfrm>
          <a:prstGeom prst="upArrow">
            <a:avLst>
              <a:gd name="adj1" fmla="val 38741"/>
              <a:gd name="adj2" fmla="val 280596"/>
            </a:avLst>
          </a:prstGeom>
          <a:solidFill>
            <a:srgbClr val="FF33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utoUpdateAnimBg="0"/>
      <p:bldP spid="43012" grpId="0" animBg="1"/>
      <p:bldP spid="43013" grpId="0" autoUpdateAnimBg="0"/>
      <p:bldP spid="43023" grpId="0" autoUpdateAnimBg="0"/>
      <p:bldP spid="4302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Tip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4800" dirty="0"/>
              <a:t>I always remember mercury:</a:t>
            </a:r>
          </a:p>
          <a:p>
            <a:pPr>
              <a:buFont typeface="Wingdings" pitchFamily="2" charset="2"/>
              <a:buNone/>
            </a:pPr>
            <a:endParaRPr lang="en-US" sz="4800" dirty="0"/>
          </a:p>
          <a:p>
            <a:pPr algn="ctr">
              <a:buFont typeface="Wingdings" pitchFamily="2" charset="2"/>
              <a:buNone/>
            </a:pPr>
            <a:r>
              <a:rPr lang="en-US" sz="4800" dirty="0"/>
              <a:t>0.0002 mg/l = 0.2 </a:t>
            </a:r>
            <a:r>
              <a:rPr lang="en-US" sz="4800" dirty="0" err="1"/>
              <a:t>ug</a:t>
            </a:r>
            <a:r>
              <a:rPr lang="en-US" sz="4800" dirty="0"/>
              <a:t>/l = 200 </a:t>
            </a:r>
            <a:r>
              <a:rPr lang="en-US" sz="4800" dirty="0" err="1"/>
              <a:t>ng</a:t>
            </a:r>
            <a:r>
              <a:rPr lang="en-US" sz="4800" dirty="0"/>
              <a:t>/l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side note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“</a:t>
            </a:r>
            <a:r>
              <a:rPr lang="en-US" dirty="0" err="1"/>
              <a:t>milli</a:t>
            </a:r>
            <a:r>
              <a:rPr lang="en-US" dirty="0"/>
              <a:t>” comes from the Latin for thousand.  So how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come mg/l is called “part per million”?  It has do to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with the fact that the term “parts per million” is a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weight to weight ratio.  A liter of water weighs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Approximately 1,000 grams or 1,000,000 mg. Thus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one mg/l is equal to 1 </a:t>
            </a:r>
            <a:r>
              <a:rPr lang="en-US" dirty="0" err="1" smtClean="0"/>
              <a:t>ppm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r>
              <a:rPr lang="en-US" dirty="0" smtClean="0"/>
              <a:t>Concentration Analogies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4572000"/>
          </a:xfrm>
        </p:spPr>
        <p:txBody>
          <a:bodyPr/>
          <a:lstStyle/>
          <a:p>
            <a:r>
              <a:rPr lang="en-US" b="1" dirty="0" smtClean="0"/>
              <a:t>One-Part-Per-Million (</a:t>
            </a:r>
            <a:r>
              <a:rPr lang="en-US" b="1" dirty="0" err="1" smtClean="0"/>
              <a:t>ppm</a:t>
            </a:r>
            <a:r>
              <a:rPr lang="en-US" b="1" dirty="0" smtClean="0"/>
              <a:t> or mg/L)</a:t>
            </a:r>
          </a:p>
          <a:p>
            <a:pPr lvl="1"/>
            <a:r>
              <a:rPr lang="en-US" i="1" dirty="0" smtClean="0"/>
              <a:t>one automobile in bumper-to-bumper traffic from Cleveland to San Francisco</a:t>
            </a:r>
          </a:p>
          <a:p>
            <a:pPr lvl="1"/>
            <a:r>
              <a:rPr lang="en-US" i="1" dirty="0" smtClean="0"/>
              <a:t>one inch in 16 miles</a:t>
            </a:r>
          </a:p>
          <a:p>
            <a:pPr lvl="1"/>
            <a:r>
              <a:rPr lang="en-US" i="1" dirty="0" smtClean="0"/>
              <a:t>one minute in two years</a:t>
            </a:r>
          </a:p>
          <a:p>
            <a:pPr lvl="1"/>
            <a:r>
              <a:rPr lang="en-US" i="1" dirty="0" smtClean="0"/>
              <a:t> one ounce in 32 tons</a:t>
            </a:r>
          </a:p>
          <a:p>
            <a:pPr lvl="1"/>
            <a:r>
              <a:rPr lang="en-US" i="1" dirty="0" smtClean="0"/>
              <a:t> one cent in $10,000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ology">
  <a:themeElements>
    <a:clrScheme name="Technology 2">
      <a:dk1>
        <a:srgbClr val="000000"/>
      </a:dk1>
      <a:lt1>
        <a:srgbClr val="609494"/>
      </a:lt1>
      <a:dk2>
        <a:srgbClr val="FFC545"/>
      </a:dk2>
      <a:lt2>
        <a:srgbClr val="476F6E"/>
      </a:lt2>
      <a:accent1>
        <a:srgbClr val="FFFFCC"/>
      </a:accent1>
      <a:accent2>
        <a:srgbClr val="FF9900"/>
      </a:accent2>
      <a:accent3>
        <a:srgbClr val="B6C8C8"/>
      </a:accent3>
      <a:accent4>
        <a:srgbClr val="000000"/>
      </a:accent4>
      <a:accent5>
        <a:srgbClr val="FFFFE2"/>
      </a:accent5>
      <a:accent6>
        <a:srgbClr val="E78A00"/>
      </a:accent6>
      <a:hlink>
        <a:srgbClr val="3E7D7C"/>
      </a:hlink>
      <a:folHlink>
        <a:srgbClr val="99CCCC"/>
      </a:folHlink>
    </a:clrScheme>
    <a:fontScheme name="Technology">
      <a:majorFont>
        <a:latin typeface="Impact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chnology 1">
        <a:dk1>
          <a:srgbClr val="264D4C"/>
        </a:dk1>
        <a:lt1>
          <a:srgbClr val="F8F8F8"/>
        </a:lt1>
        <a:dk2>
          <a:srgbClr val="336666"/>
        </a:dk2>
        <a:lt2>
          <a:srgbClr val="FFFFCC"/>
        </a:lt2>
        <a:accent1>
          <a:srgbClr val="C0C0C0"/>
        </a:accent1>
        <a:accent2>
          <a:srgbClr val="FF9900"/>
        </a:accent2>
        <a:accent3>
          <a:srgbClr val="ADB8B8"/>
        </a:accent3>
        <a:accent4>
          <a:srgbClr val="D4D4D4"/>
        </a:accent4>
        <a:accent5>
          <a:srgbClr val="DCDCDC"/>
        </a:accent5>
        <a:accent6>
          <a:srgbClr val="E78A00"/>
        </a:accent6>
        <a:hlink>
          <a:srgbClr val="FFCC00"/>
        </a:hlink>
        <a:folHlink>
          <a:srgbClr val="99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chnology 2">
        <a:dk1>
          <a:srgbClr val="000000"/>
        </a:dk1>
        <a:lt1>
          <a:srgbClr val="609494"/>
        </a:lt1>
        <a:dk2>
          <a:srgbClr val="FFC545"/>
        </a:dk2>
        <a:lt2>
          <a:srgbClr val="476F6E"/>
        </a:lt2>
        <a:accent1>
          <a:srgbClr val="FFFFCC"/>
        </a:accent1>
        <a:accent2>
          <a:srgbClr val="FF9900"/>
        </a:accent2>
        <a:accent3>
          <a:srgbClr val="B6C8C8"/>
        </a:accent3>
        <a:accent4>
          <a:srgbClr val="000000"/>
        </a:accent4>
        <a:accent5>
          <a:srgbClr val="FFFFE2"/>
        </a:accent5>
        <a:accent6>
          <a:srgbClr val="E78A00"/>
        </a:accent6>
        <a:hlink>
          <a:srgbClr val="3E7D7C"/>
        </a:hlink>
        <a:folHlink>
          <a:srgbClr val="99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chnology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0C0C0"/>
        </a:accent1>
        <a:accent2>
          <a:srgbClr val="F8F8F8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E1E1E1"/>
        </a:accent6>
        <a:hlink>
          <a:srgbClr val="4D4D4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461</Words>
  <Application>Microsoft Office PowerPoint</Application>
  <PresentationFormat>On-screen Show (4:3)</PresentationFormat>
  <Paragraphs>86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Technology</vt:lpstr>
      <vt:lpstr>Units Conversion</vt:lpstr>
      <vt:lpstr>Units Conversion (cont)</vt:lpstr>
      <vt:lpstr>Units Conversion (cont)</vt:lpstr>
      <vt:lpstr>Examples</vt:lpstr>
      <vt:lpstr>Examples</vt:lpstr>
      <vt:lpstr>Examples</vt:lpstr>
      <vt:lpstr>Tip</vt:lpstr>
      <vt:lpstr>A side note</vt:lpstr>
      <vt:lpstr>Concentration Analogies</vt:lpstr>
      <vt:lpstr>Concentration Analogies cont.</vt:lpstr>
      <vt:lpstr>Concentration Analogies cont.</vt:lpstr>
    </vt:vector>
  </TitlesOfParts>
  <Company>NC DENR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Deborah_Gore</dc:creator>
  <cp:lastModifiedBy>Windows User</cp:lastModifiedBy>
  <cp:revision>26</cp:revision>
  <dcterms:created xsi:type="dcterms:W3CDTF">2006-09-12T16:47:37Z</dcterms:created>
  <dcterms:modified xsi:type="dcterms:W3CDTF">2012-09-13T17:40:23Z</dcterms:modified>
</cp:coreProperties>
</file>