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22"/>
  </p:notesMasterIdLst>
  <p:sldIdLst>
    <p:sldId id="256" r:id="rId5"/>
    <p:sldId id="308" r:id="rId6"/>
    <p:sldId id="289" r:id="rId7"/>
    <p:sldId id="313" r:id="rId8"/>
    <p:sldId id="330" r:id="rId9"/>
    <p:sldId id="326" r:id="rId10"/>
    <p:sldId id="314" r:id="rId11"/>
    <p:sldId id="327" r:id="rId12"/>
    <p:sldId id="329" r:id="rId13"/>
    <p:sldId id="333" r:id="rId14"/>
    <p:sldId id="331" r:id="rId15"/>
    <p:sldId id="332" r:id="rId16"/>
    <p:sldId id="322" r:id="rId17"/>
    <p:sldId id="328" r:id="rId18"/>
    <p:sldId id="324" r:id="rId19"/>
    <p:sldId id="320" r:id="rId20"/>
    <p:sldId id="32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16"/>
    </p:cViewPr>
  </p:sorterViewPr>
  <p:notesViewPr>
    <p:cSldViewPr snapToGrid="0">
      <p:cViewPr varScale="1">
        <p:scale>
          <a:sx n="60" d="100"/>
          <a:sy n="60" d="100"/>
        </p:scale>
        <p:origin x="164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8321" y="4038966"/>
            <a:ext cx="4489142" cy="614779"/>
          </a:xfrm>
        </p:spPr>
        <p:txBody>
          <a:bodyPr>
            <a:normAutofit/>
          </a:bodyPr>
          <a:lstStyle/>
          <a:p>
            <a:r>
              <a:rPr lang="en-US" i="1" dirty="0" smtClean="0"/>
              <a:t>November 9, </a:t>
            </a:r>
            <a:r>
              <a:rPr lang="en-US" i="1" dirty="0"/>
              <a:t>2018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1987" y="2775858"/>
            <a:ext cx="10635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NPDES MS4 Permit Compliance Audits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10568670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is a SMART SWMP?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10"/>
          <p:cNvSpPr txBox="1">
            <a:spLocks/>
          </p:cNvSpPr>
          <p:nvPr/>
        </p:nvSpPr>
        <p:spPr>
          <a:xfrm>
            <a:off x="575580" y="1928639"/>
            <a:ext cx="4865914" cy="2927854"/>
          </a:xfrm>
          <a:prstGeom prst="rect">
            <a:avLst/>
          </a:prstGeom>
          <a:ln w="3810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51435" tIns="25718" rIns="51435" bIns="25718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u="sng" dirty="0" smtClean="0">
                <a:solidFill>
                  <a:schemeClr val="tx1"/>
                </a:solidFill>
              </a:rPr>
              <a:t>SMART </a:t>
            </a:r>
            <a:r>
              <a:rPr lang="en-US" sz="2400" b="1" u="sng" dirty="0">
                <a:solidFill>
                  <a:schemeClr val="tx1"/>
                </a:solidFill>
              </a:rPr>
              <a:t>SWMPs</a:t>
            </a:r>
          </a:p>
          <a:p>
            <a:pPr marL="417909" lvl="1" indent="-160734">
              <a:spcAft>
                <a:spcPts val="600"/>
              </a:spcAft>
            </a:pPr>
            <a:r>
              <a:rPr lang="en-US" sz="2400" b="1" u="sng" dirty="0" smtClean="0">
                <a:solidFill>
                  <a:schemeClr val="tx2"/>
                </a:solidFill>
              </a:rPr>
              <a:t>S</a:t>
            </a:r>
            <a:r>
              <a:rPr lang="en-US" sz="2400" b="1" dirty="0" smtClean="0">
                <a:solidFill>
                  <a:schemeClr val="tx1"/>
                </a:solidFill>
              </a:rPr>
              <a:t>pecific tasks</a:t>
            </a:r>
            <a:endParaRPr lang="en-US" sz="2400" b="1" dirty="0">
              <a:solidFill>
                <a:schemeClr val="tx1"/>
              </a:solidFill>
            </a:endParaRPr>
          </a:p>
          <a:p>
            <a:pPr marL="417909" lvl="1" indent="-160734">
              <a:spcAft>
                <a:spcPts val="600"/>
              </a:spcAft>
            </a:pPr>
            <a:r>
              <a:rPr lang="en-US" sz="2400" b="1" u="sng" dirty="0">
                <a:solidFill>
                  <a:schemeClr val="tx2"/>
                </a:solidFill>
              </a:rPr>
              <a:t>M</a:t>
            </a:r>
            <a:r>
              <a:rPr lang="en-US" sz="2400" b="1" dirty="0">
                <a:solidFill>
                  <a:schemeClr val="tx1"/>
                </a:solidFill>
              </a:rPr>
              <a:t>easurable success </a:t>
            </a:r>
          </a:p>
          <a:p>
            <a:pPr marL="417909" lvl="1" indent="-160734">
              <a:spcAft>
                <a:spcPts val="600"/>
              </a:spcAft>
            </a:pPr>
            <a:r>
              <a:rPr lang="en-US" sz="2400" b="1" u="sng" dirty="0">
                <a:solidFill>
                  <a:schemeClr val="tx2"/>
                </a:solidFill>
              </a:rPr>
              <a:t>A</a:t>
            </a:r>
            <a:r>
              <a:rPr lang="en-US" sz="2400" b="1" dirty="0">
                <a:solidFill>
                  <a:schemeClr val="tx1"/>
                </a:solidFill>
              </a:rPr>
              <a:t>ttainable </a:t>
            </a:r>
            <a:r>
              <a:rPr lang="en-US" sz="2400" b="1" dirty="0" smtClean="0">
                <a:solidFill>
                  <a:schemeClr val="tx1"/>
                </a:solidFill>
              </a:rPr>
              <a:t>commitments</a:t>
            </a:r>
            <a:endParaRPr lang="en-US" sz="2400" b="1" dirty="0">
              <a:solidFill>
                <a:schemeClr val="tx1"/>
              </a:solidFill>
            </a:endParaRPr>
          </a:p>
          <a:p>
            <a:pPr marL="417909" lvl="1" indent="-160734">
              <a:spcAft>
                <a:spcPts val="600"/>
              </a:spcAft>
            </a:pPr>
            <a:r>
              <a:rPr lang="en-US" sz="2400" b="1" u="sng" dirty="0">
                <a:solidFill>
                  <a:schemeClr val="tx2"/>
                </a:solidFill>
              </a:rPr>
              <a:t>R</a:t>
            </a:r>
            <a:r>
              <a:rPr lang="en-US" sz="2400" b="1" dirty="0">
                <a:solidFill>
                  <a:schemeClr val="tx1"/>
                </a:solidFill>
              </a:rPr>
              <a:t>elevant to </a:t>
            </a:r>
            <a:r>
              <a:rPr lang="en-US" sz="2400" b="1" dirty="0" smtClean="0">
                <a:solidFill>
                  <a:schemeClr val="tx1"/>
                </a:solidFill>
              </a:rPr>
              <a:t>the community</a:t>
            </a:r>
            <a:endParaRPr lang="en-US" sz="2400" b="1" dirty="0">
              <a:solidFill>
                <a:schemeClr val="tx1"/>
              </a:solidFill>
            </a:endParaRPr>
          </a:p>
          <a:p>
            <a:pPr marL="417909" lvl="1" indent="-160734">
              <a:spcAft>
                <a:spcPts val="600"/>
              </a:spcAft>
            </a:pPr>
            <a:r>
              <a:rPr lang="en-US" sz="2400" b="1" u="sng" dirty="0">
                <a:solidFill>
                  <a:schemeClr val="tx2"/>
                </a:solidFill>
              </a:rPr>
              <a:t>T</a:t>
            </a:r>
            <a:r>
              <a:rPr lang="en-US" sz="2400" b="1" dirty="0">
                <a:solidFill>
                  <a:schemeClr val="tx1"/>
                </a:solidFill>
              </a:rPr>
              <a:t>ime lines established</a:t>
            </a:r>
          </a:p>
          <a:p>
            <a:pPr marL="417909" lvl="1" indent="-160734">
              <a:spcBef>
                <a:spcPts val="0"/>
              </a:spcBef>
              <a:spcAft>
                <a:spcPts val="600"/>
              </a:spcAft>
            </a:pPr>
            <a:endParaRPr lang="en-US" sz="45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92635" y="2271539"/>
            <a:ext cx="45066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The SWMP provides all the information on how the MS4 will meet permit requirements over the permit term, and is developed utilizing the DEMLR MS4 Toolbox.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080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is the DEMLR MS4 Toolbox?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5124" y="2006339"/>
            <a:ext cx="7015839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u="sng" dirty="0" smtClean="0"/>
              <a:t>A Suite of </a:t>
            </a:r>
            <a:r>
              <a:rPr lang="en-US" sz="2400" b="1" u="sng" dirty="0"/>
              <a:t>S</a:t>
            </a:r>
            <a:r>
              <a:rPr lang="en-US" sz="2400" b="1" u="sng" dirty="0" smtClean="0"/>
              <a:t>tandardized MS4 Templates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Stormwater </a:t>
            </a:r>
            <a:r>
              <a:rPr lang="en-US" sz="2400" b="1" dirty="0"/>
              <a:t>M</a:t>
            </a:r>
            <a:r>
              <a:rPr lang="en-US" sz="2400" b="1" dirty="0" smtClean="0"/>
              <a:t>anagement Plan (SWMP)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Annual Self Assessment (ASA)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MS4 Permit Compliance Audit Report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Baseline MS4 Permit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22" y="1642292"/>
            <a:ext cx="3061535" cy="30615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0355" y="3596402"/>
            <a:ext cx="237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MS4 Toolbox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2019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75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79" y="226262"/>
            <a:ext cx="10258427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How Can We Meet Our Needs With Standard Templates?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75369" y="1446560"/>
            <a:ext cx="641984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u="sng" dirty="0" smtClean="0"/>
              <a:t>Identify Reporting Metrics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What you are going to do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H</a:t>
            </a:r>
            <a:r>
              <a:rPr lang="en-US" sz="2000" b="1" dirty="0" smtClean="0"/>
              <a:t>ow you want to measure success</a:t>
            </a:r>
          </a:p>
          <a:p>
            <a:pPr>
              <a:spcAft>
                <a:spcPts val="1200"/>
              </a:spcAft>
            </a:pPr>
            <a:r>
              <a:rPr lang="en-US" sz="2000" b="1" u="sng" dirty="0" smtClean="0"/>
              <a:t>Establish Specific Timelines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W</a:t>
            </a:r>
            <a:r>
              <a:rPr lang="en-US" sz="2000" b="1" dirty="0" smtClean="0"/>
              <a:t>hen you are going to do it (be specific)</a:t>
            </a:r>
          </a:p>
          <a:p>
            <a:pPr>
              <a:spcAft>
                <a:spcPts val="1200"/>
              </a:spcAft>
            </a:pPr>
            <a:r>
              <a:rPr lang="en-US" sz="2000" b="1" u="sng" dirty="0" smtClean="0"/>
              <a:t>Address Identified Deficiencies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Commit to fix what’s broken or missing</a:t>
            </a:r>
          </a:p>
          <a:p>
            <a:pPr>
              <a:spcAft>
                <a:spcPts val="1200"/>
              </a:spcAft>
            </a:pPr>
            <a:r>
              <a:rPr lang="en-US" sz="2000" b="1" u="sng" dirty="0" smtClean="0"/>
              <a:t>Annual Self Assessments</a:t>
            </a:r>
            <a:endParaRPr lang="en-US" sz="2000" b="1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E</a:t>
            </a:r>
            <a:r>
              <a:rPr lang="en-US" sz="2000" b="1" dirty="0" smtClean="0"/>
              <a:t>valuate progress in implementing the SWMP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R</a:t>
            </a:r>
            <a:r>
              <a:rPr lang="en-US" sz="2000" b="1" dirty="0" smtClean="0"/>
              <a:t>evise the SWMP if needed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7451" y="1375927"/>
            <a:ext cx="2850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 smtClean="0"/>
              <a:t>Your SWMP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51" y="1829993"/>
            <a:ext cx="2850642" cy="378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45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How Do You Ace an MS4 Audit?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60728" y="1518100"/>
            <a:ext cx="81607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 smtClean="0"/>
              <a:t>Stage the meeting – staff, documents, GIS, etc. on hand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 smtClean="0"/>
              <a:t>Know your Program (Permit, SWMP, Annual Reports, implementation)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 smtClean="0"/>
              <a:t>Demonstrate the permitted program is implemented: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Enforceable local ordinances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Legal agreements with any external parties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MS4 mapping – storm sewer system &amp; outfalls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Inspections, documentation, tracking, SOPs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Documented education, outreach &amp; staff training programs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Dry weather screening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4024">
            <a:off x="793524" y="1973229"/>
            <a:ext cx="2417601" cy="164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86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if You Don’t Ace the MS4 Audit?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05895" y="1493606"/>
            <a:ext cx="812618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smtClean="0"/>
              <a:t>The MS4 will likely be issued a Notice of Violation (NOV) with specific requirements to: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Submit a Council resolution to fund, implement and comply with the </a:t>
            </a:r>
            <a:r>
              <a:rPr lang="en-US" sz="2000" b="1" dirty="0"/>
              <a:t>NPDESMS4 </a:t>
            </a:r>
            <a:r>
              <a:rPr lang="en-US" sz="2000" b="1" dirty="0" smtClean="0"/>
              <a:t>Permit conditions and requirements,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Obtain a new 5-year permit, and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Submit a 5-year SWMP detailing the path to full compliance.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9854">
            <a:off x="580111" y="1776241"/>
            <a:ext cx="2391072" cy="17553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7392" y="4383549"/>
            <a:ext cx="11446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b="1" i="1" dirty="0" smtClean="0"/>
              <a:t>Note</a:t>
            </a:r>
            <a:r>
              <a:rPr lang="en-US" sz="1600" b="1" i="1" dirty="0"/>
              <a:t>: </a:t>
            </a:r>
            <a:r>
              <a:rPr lang="en-US" sz="1600" b="1" i="1" dirty="0" smtClean="0"/>
              <a:t>NOVs do not have penalties.  If the NOV conditions are not met, a NOV-Recommendation for Enforcement is issued and penalties may be assessed.  All </a:t>
            </a:r>
            <a:r>
              <a:rPr lang="en-US" sz="1600" b="1" i="1" dirty="0"/>
              <a:t>NPDES MS4 permits are subject to federal and/or state compliance and enforcement, which can include civil penalties up to $37,500 per day for each violation.  Any person who negligently and/or knowingly violates any permit condition may be subject to criminal penalties and/or imprisonment.</a:t>
            </a:r>
          </a:p>
        </p:txBody>
      </p:sp>
    </p:spTree>
    <p:extLst>
      <p:ext uri="{BB962C8B-B14F-4D97-AF65-F5344CB8AC3E}">
        <p14:creationId xmlns:p14="http://schemas.microsoft.com/office/powerpoint/2010/main" val="686915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9854960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is DEMLRs Overall MS4 Audit Strategy?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579" y="1261896"/>
            <a:ext cx="10911571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DEMLR audits MS4 at least once every five years </a:t>
            </a:r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MS4 develops and submits permit application and 5-year SWMP after the audit </a:t>
            </a:r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DEMLR &amp; MS4 negotiate SWMP components to define the compliant 5-year MS4 Program</a:t>
            </a:r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The draft SWMP and Permit are sent out for public notice &amp; 45-day comment period</a:t>
            </a:r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DEMLR &amp; MS4 collaborate to </a:t>
            </a:r>
            <a:r>
              <a:rPr lang="en-US" b="1" dirty="0"/>
              <a:t>a</a:t>
            </a:r>
            <a:r>
              <a:rPr lang="en-US" b="1" dirty="0" smtClean="0"/>
              <a:t>ddress comments and finalize the SWMP and Permit</a:t>
            </a:r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MS4 receives the approved SWMP and new 5-year Permit</a:t>
            </a:r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MS4 implements SWMP, submits annual self-assessments of SWMP progress (ASAs), requests approval of any SWMP changes</a:t>
            </a:r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DEMLR reviews ASAs, negotiates and approves SWMP changes</a:t>
            </a:r>
          </a:p>
        </p:txBody>
      </p:sp>
    </p:spTree>
    <p:extLst>
      <p:ext uri="{BB962C8B-B14F-4D97-AF65-F5344CB8AC3E}">
        <p14:creationId xmlns:p14="http://schemas.microsoft.com/office/powerpoint/2010/main" val="1181497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9812429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What’s Next?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9096" y="1826564"/>
            <a:ext cx="740336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b="1" u="sng" dirty="0" smtClean="0"/>
              <a:t>Final MS4 Toolbox</a:t>
            </a:r>
          </a:p>
          <a:p>
            <a:pPr marL="742950" lvl="1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SWMP, ASA, Audit Report, Baseline Permit in late 2018</a:t>
            </a:r>
          </a:p>
          <a:p>
            <a:pPr>
              <a:spcAft>
                <a:spcPts val="2400"/>
              </a:spcAft>
            </a:pPr>
            <a:r>
              <a:rPr lang="en-US" b="1" u="sng" dirty="0" smtClean="0"/>
              <a:t>Training for MS4s</a:t>
            </a:r>
            <a:endParaRPr lang="en-US" b="1" u="sng" dirty="0"/>
          </a:p>
          <a:p>
            <a:pPr marL="742950" lvl="1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5 sessions statewide in early 2019</a:t>
            </a:r>
            <a:endParaRPr lang="en-US" b="1" dirty="0"/>
          </a:p>
          <a:p>
            <a:pPr>
              <a:spcAft>
                <a:spcPts val="2400"/>
              </a:spcAft>
            </a:pPr>
            <a:r>
              <a:rPr lang="en-US" b="1" u="sng" dirty="0" smtClean="0"/>
              <a:t>DEMLR MS4 5-year Schedule Audits </a:t>
            </a:r>
            <a:endParaRPr lang="en-US" b="1" dirty="0"/>
          </a:p>
          <a:p>
            <a:pPr marL="742950" lvl="1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Audits for permit reissuance/renewal begin early 2019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81" y="1826564"/>
            <a:ext cx="3178143" cy="317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74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049835" y="2383400"/>
            <a:ext cx="5792086" cy="2232837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>Jeanette Powell, CPSWQ, CPESC</a:t>
            </a:r>
            <a:br>
              <a:rPr lang="en-US" sz="2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>MS4 Program Coordinator</a:t>
            </a:r>
            <a:br>
              <a:rPr lang="en-US" sz="2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US" sz="2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>(919) 707-3620</a:t>
            </a:r>
            <a:br>
              <a:rPr lang="en-US" sz="2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>jeanette.powell@ncdenr.gov</a:t>
            </a:r>
            <a:endParaRPr lang="en-US" sz="24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0628" y="1289957"/>
            <a:ext cx="7919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For MS4 Program </a:t>
            </a:r>
            <a:r>
              <a:rPr lang="en-US" b="1" dirty="0"/>
              <a:t>q</a:t>
            </a:r>
            <a:r>
              <a:rPr lang="en-US" b="1" dirty="0" smtClean="0"/>
              <a:t>uestions and permit assistance, please contact: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3777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is an MS4 Permit Compliance Audit?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6375" y="1632505"/>
            <a:ext cx="88296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/>
              <a:t>An MS4 Audit is a structured review of the Stormwater Management Program to evaluate whether the MS4 is meeting the requirements specified in the </a:t>
            </a:r>
          </a:p>
          <a:p>
            <a:pPr algn="ctr">
              <a:lnSpc>
                <a:spcPct val="150000"/>
              </a:lnSpc>
            </a:pPr>
            <a:r>
              <a:rPr lang="en-US" b="1" dirty="0" smtClean="0"/>
              <a:t>NPDES MS4 Permit &amp; Stormwater </a:t>
            </a:r>
            <a:r>
              <a:rPr lang="en-US" b="1" dirty="0"/>
              <a:t>M</a:t>
            </a:r>
            <a:r>
              <a:rPr lang="en-US" b="1" dirty="0" smtClean="0"/>
              <a:t>anagement </a:t>
            </a:r>
            <a:r>
              <a:rPr lang="en-US" b="1" dirty="0"/>
              <a:t>P</a:t>
            </a:r>
            <a:r>
              <a:rPr lang="en-US" b="1" dirty="0" smtClean="0"/>
              <a:t>lan (SWMP)</a:t>
            </a:r>
          </a:p>
        </p:txBody>
      </p:sp>
      <p:pic>
        <p:nvPicPr>
          <p:cNvPr id="6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51" y="3383578"/>
            <a:ext cx="3321724" cy="22058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30351" y="5632323"/>
            <a:ext cx="332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i="1" dirty="0" smtClean="0"/>
              <a:t>AKA </a:t>
            </a:r>
            <a:r>
              <a:rPr lang="en-US" sz="1200" b="1" i="1" dirty="0"/>
              <a:t>do you have your ducks in a row?</a:t>
            </a:r>
          </a:p>
        </p:txBody>
      </p:sp>
    </p:spTree>
    <p:extLst>
      <p:ext uri="{BB962C8B-B14F-4D97-AF65-F5344CB8AC3E}">
        <p14:creationId xmlns:p14="http://schemas.microsoft.com/office/powerpoint/2010/main" val="141837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1032374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Who Gets Audited?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0197" y="3727920"/>
            <a:ext cx="88296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>
              <a:lnSpc>
                <a:spcPct val="150000"/>
              </a:lnSpc>
            </a:pPr>
            <a:r>
              <a:rPr lang="en-US" sz="2000" b="1" dirty="0" smtClean="0"/>
              <a:t>Every permitted MS4 will be audited at least once every five years.</a:t>
            </a:r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59" y="1899120"/>
            <a:ext cx="2071716" cy="278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53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How Do I Know If My MS4 is Being Audited?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580" y="2018153"/>
            <a:ext cx="1082176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The DEMLR MS4 5-year Audit Schedule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</a:rPr>
              <a:t>Lists the year the MS4 is scheduled to be audited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</a:rPr>
              <a:t>5-year schedule audits are part of each permit renewal process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EPA or DEMLR may also audit any MS4 at any time.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EPA/DEMLR will notify the MS4 of specific audit date(s) at least 30 calendar days prior.</a:t>
            </a:r>
          </a:p>
        </p:txBody>
      </p:sp>
    </p:spTree>
    <p:extLst>
      <p:ext uri="{BB962C8B-B14F-4D97-AF65-F5344CB8AC3E}">
        <p14:creationId xmlns:p14="http://schemas.microsoft.com/office/powerpoint/2010/main" val="3241493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Happens Before an MS4 Audit?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579" y="1479925"/>
            <a:ext cx="882151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u="sng" dirty="0" smtClean="0"/>
              <a:t>Notification</a:t>
            </a:r>
            <a:r>
              <a:rPr lang="en-US" b="1" dirty="0" smtClean="0"/>
              <a:t>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Specific audit date provided at least 30 days prior to audit</a:t>
            </a:r>
          </a:p>
          <a:p>
            <a:pPr>
              <a:spcAft>
                <a:spcPts val="1200"/>
              </a:spcAft>
            </a:pPr>
            <a:r>
              <a:rPr lang="en-US" b="1" u="sng" dirty="0" smtClean="0"/>
              <a:t>Preliminary Documentation Request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Current SWMP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Latest Annual Report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O-chart &amp; associated program responsibilities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MS4 permitted area map with receiving waters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Formal agreements with other entities that implement MS4 Program</a:t>
            </a:r>
            <a:endParaRPr lang="en-US" b="1" dirty="0"/>
          </a:p>
          <a:p>
            <a:pPr>
              <a:spcAft>
                <a:spcPts val="1200"/>
              </a:spcAft>
            </a:pPr>
            <a:r>
              <a:rPr lang="en-US" b="1" u="sng" dirty="0" smtClean="0"/>
              <a:t>Scope of Audit Decided</a:t>
            </a:r>
            <a:endParaRPr lang="en-US" b="1" u="sng" dirty="0"/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May request additional information prior to audit</a:t>
            </a:r>
          </a:p>
        </p:txBody>
      </p:sp>
    </p:spTree>
    <p:extLst>
      <p:ext uri="{BB962C8B-B14F-4D97-AF65-F5344CB8AC3E}">
        <p14:creationId xmlns:p14="http://schemas.microsoft.com/office/powerpoint/2010/main" val="1097529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9854960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Does DEMLR Audit?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580" y="1584491"/>
            <a:ext cx="1065790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b="1" dirty="0" smtClean="0"/>
              <a:t>Specific MS4 Program components are audited for compliance with the Permit &amp; SWMP: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Program administration is always evaluated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Some or all of the required six minimum measures will be evaluated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Public Education &amp; Outreach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Public Involvement &amp; Participation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Construction Site Runoff Controls (delegated ESC programs only)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Post-Construction Site Runoff Controls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Pollution Prevention &amp; Good Housekeeping for </a:t>
            </a:r>
            <a:r>
              <a:rPr lang="en-US" sz="1600" b="1" dirty="0"/>
              <a:t>M</a:t>
            </a:r>
            <a:r>
              <a:rPr lang="en-US" sz="1600" b="1" dirty="0" smtClean="0"/>
              <a:t>unicipal Operations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TMDLs may be evaluated (if applicable)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38" y="3951514"/>
            <a:ext cx="2857500" cy="253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45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Happens on the Day(s) of an MS4 Audit?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3988" y="1353088"/>
            <a:ext cx="781730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u="sng" dirty="0" smtClean="0">
                <a:solidFill>
                  <a:srgbClr val="002060"/>
                </a:solidFill>
              </a:rPr>
              <a:t>Office Interview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Program </a:t>
            </a:r>
            <a:r>
              <a:rPr lang="en-US" b="1" dirty="0"/>
              <a:t>i</a:t>
            </a:r>
            <a:r>
              <a:rPr lang="en-US" b="1" dirty="0" smtClean="0"/>
              <a:t>mplementation </a:t>
            </a:r>
            <a:r>
              <a:rPr lang="en-US" b="1" dirty="0"/>
              <a:t>q</a:t>
            </a:r>
            <a:r>
              <a:rPr lang="en-US" b="1" dirty="0" smtClean="0"/>
              <a:t>uestions </a:t>
            </a:r>
            <a:r>
              <a:rPr lang="en-US" b="1" dirty="0"/>
              <a:t>&amp; d</a:t>
            </a:r>
            <a:r>
              <a:rPr lang="en-US" b="1" dirty="0" smtClean="0"/>
              <a:t>ocumentation review</a:t>
            </a:r>
          </a:p>
          <a:p>
            <a:pPr lvl="1"/>
            <a:endParaRPr lang="en-US" b="1" dirty="0"/>
          </a:p>
          <a:p>
            <a:pPr>
              <a:spcAft>
                <a:spcPts val="1200"/>
              </a:spcAft>
            </a:pPr>
            <a:r>
              <a:rPr lang="en-US" b="1" u="sng" dirty="0" smtClean="0">
                <a:solidFill>
                  <a:srgbClr val="002060"/>
                </a:solidFill>
              </a:rPr>
              <a:t>Site Visits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MS4 industrial facility inspections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Construction site inspections (delegated ESC programs only)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Evaluates how MS4 program </a:t>
            </a:r>
            <a:r>
              <a:rPr lang="en-US" b="1" dirty="0"/>
              <a:t>is run, not if sites are in compliance</a:t>
            </a:r>
          </a:p>
          <a:p>
            <a:pPr lvl="1"/>
            <a:endParaRPr lang="en-US" b="1" dirty="0"/>
          </a:p>
          <a:p>
            <a:pPr>
              <a:spcAft>
                <a:spcPts val="1200"/>
              </a:spcAft>
            </a:pPr>
            <a:r>
              <a:rPr lang="en-US" b="1" u="sng" dirty="0" smtClean="0">
                <a:solidFill>
                  <a:srgbClr val="002060"/>
                </a:solidFill>
              </a:rPr>
              <a:t>Closing Conference</a:t>
            </a:r>
            <a:endParaRPr lang="en-US" b="1" u="sng" dirty="0">
              <a:solidFill>
                <a:srgbClr val="002060"/>
              </a:solidFill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Preliminary summary of identified issues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Request for additional documentation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127875"/>
            <a:ext cx="2846245" cy="250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2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How Long Does an MS4 Audit Take?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580" y="1516374"/>
            <a:ext cx="781730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i="1" dirty="0" smtClean="0">
                <a:solidFill>
                  <a:srgbClr val="002060"/>
                </a:solidFill>
                <a:latin typeface="+mj-lt"/>
              </a:rPr>
              <a:t>It Depends….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Availability of information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Size and complexity of the MS4 program</a:t>
            </a:r>
            <a:endParaRPr lang="en-US" b="1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Number of minimum measures evaluated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Geographic distance between sites visited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Distance the auditor must travel to the MS4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Auditor will give you a general idea 30 days prior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Won’t be less than one day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Won’t be more than four days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4570">
            <a:off x="8031336" y="2098139"/>
            <a:ext cx="2588335" cy="258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64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Happens After an MS4 Audit?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782" y="4245430"/>
            <a:ext cx="3277617" cy="221785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5580" y="1703504"/>
            <a:ext cx="9115427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smtClean="0"/>
              <a:t>After an audit, </a:t>
            </a:r>
            <a:r>
              <a:rPr lang="en-US" sz="2400" b="1" dirty="0"/>
              <a:t>the MS4 </a:t>
            </a:r>
            <a:r>
              <a:rPr lang="en-US" sz="2400" b="1" dirty="0" smtClean="0"/>
              <a:t>should: </a:t>
            </a:r>
            <a:endParaRPr lang="en-US" sz="2400" b="1" dirty="0"/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Receive an Audit Report within 60 days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Receive specific instructions to address audit issues 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Self-audit </a:t>
            </a:r>
            <a:r>
              <a:rPr lang="en-US" sz="2400" b="1" dirty="0"/>
              <a:t>any program areas that weren’t audited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Develop </a:t>
            </a:r>
            <a:r>
              <a:rPr lang="en-US" sz="2400" b="1" dirty="0"/>
              <a:t>a SMART </a:t>
            </a:r>
            <a:r>
              <a:rPr lang="en-US" sz="2400" b="1" dirty="0" smtClean="0"/>
              <a:t>SWMP 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Submit the SWMP to DEMLR for review and approval</a:t>
            </a:r>
          </a:p>
        </p:txBody>
      </p:sp>
    </p:spTree>
    <p:extLst>
      <p:ext uri="{BB962C8B-B14F-4D97-AF65-F5344CB8AC3E}">
        <p14:creationId xmlns:p14="http://schemas.microsoft.com/office/powerpoint/2010/main" val="274653207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E347C4-91BB-4D61-9F37-5A6885E29480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97c26e27-a340-4306-98a7-c36055956ab5"/>
    <ds:schemaRef ds:uri="2893163c-4790-4570-a539-5f3cb3bacbe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3563</TotalTime>
  <Words>1049</Words>
  <Application>Microsoft Office PowerPoint</Application>
  <PresentationFormat>Widescreen</PresentationFormat>
  <Paragraphs>157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2_Office Theme</vt:lpstr>
      <vt:lpstr>PowerPoint Presentation</vt:lpstr>
      <vt:lpstr>What is an MS4 Permit Compliance Audit?</vt:lpstr>
      <vt:lpstr>Who Gets Audited?</vt:lpstr>
      <vt:lpstr>How Do I Know If My MS4 is Being Audited?</vt:lpstr>
      <vt:lpstr>What Happens Before an MS4 Audit?</vt:lpstr>
      <vt:lpstr>What Does DEMLR Audit?</vt:lpstr>
      <vt:lpstr>What Happens on the Day(s) of an MS4 Audit?</vt:lpstr>
      <vt:lpstr>How Long Does an MS4 Audit Take?</vt:lpstr>
      <vt:lpstr>What Happens After an MS4 Audit?</vt:lpstr>
      <vt:lpstr>What is a SMART SWMP?</vt:lpstr>
      <vt:lpstr>What is the DEMLR MS4 Toolbox?</vt:lpstr>
      <vt:lpstr>How Can We Meet Our Needs With Standard Templates?</vt:lpstr>
      <vt:lpstr>How Do You Ace an MS4 Audit?</vt:lpstr>
      <vt:lpstr>What if You Don’t Ace the MS4 Audit?</vt:lpstr>
      <vt:lpstr>What is DEMLRs Overall MS4 Audit Strategy?</vt:lpstr>
      <vt:lpstr>What’s Next?</vt:lpstr>
      <vt:lpstr>Jeanette Powell, CPSWQ, CPESC MS4 Program Coordinator  (919) 707-3620 jeanette.powell@ncdenr.gov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Lucas, Annette</cp:lastModifiedBy>
  <cp:revision>312</cp:revision>
  <dcterms:created xsi:type="dcterms:W3CDTF">2015-06-24T15:01:50Z</dcterms:created>
  <dcterms:modified xsi:type="dcterms:W3CDTF">2018-11-18T19:03:15Z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