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4" r:id="rId4"/>
  </p:sldMasterIdLst>
  <p:notesMasterIdLst>
    <p:notesMasterId r:id="rId29"/>
  </p:notesMasterIdLst>
  <p:handoutMasterIdLst>
    <p:handoutMasterId r:id="rId30"/>
  </p:handoutMasterIdLst>
  <p:sldIdLst>
    <p:sldId id="256" r:id="rId5"/>
    <p:sldId id="358" r:id="rId6"/>
    <p:sldId id="386" r:id="rId7"/>
    <p:sldId id="374" r:id="rId8"/>
    <p:sldId id="379" r:id="rId9"/>
    <p:sldId id="378" r:id="rId10"/>
    <p:sldId id="377" r:id="rId11"/>
    <p:sldId id="383" r:id="rId12"/>
    <p:sldId id="380" r:id="rId13"/>
    <p:sldId id="382" r:id="rId14"/>
    <p:sldId id="375" r:id="rId15"/>
    <p:sldId id="373" r:id="rId16"/>
    <p:sldId id="376" r:id="rId17"/>
    <p:sldId id="360" r:id="rId18"/>
    <p:sldId id="370" r:id="rId19"/>
    <p:sldId id="371" r:id="rId20"/>
    <p:sldId id="385" r:id="rId21"/>
    <p:sldId id="365" r:id="rId22"/>
    <p:sldId id="340" r:id="rId23"/>
    <p:sldId id="342" r:id="rId24"/>
    <p:sldId id="384" r:id="rId25"/>
    <p:sldId id="349" r:id="rId26"/>
    <p:sldId id="369" r:id="rId27"/>
    <p:sldId id="357" r:id="rId28"/>
  </p:sldIdLst>
  <p:sldSz cx="12192000" cy="6858000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F0E8"/>
    <a:srgbClr val="FF0066"/>
    <a:srgbClr val="7285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13" autoAdjust="0"/>
    <p:restoredTop sz="95931" autoAdjust="0"/>
  </p:normalViewPr>
  <p:slideViewPr>
    <p:cSldViewPr snapToGrid="0">
      <p:cViewPr varScale="1">
        <p:scale>
          <a:sx n="115" d="100"/>
          <a:sy n="115" d="100"/>
        </p:scale>
        <p:origin x="126" y="27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2602"/>
    </p:cViewPr>
  </p:sorterViewPr>
  <p:notesViewPr>
    <p:cSldViewPr snapToGrid="0">
      <p:cViewPr varScale="1">
        <p:scale>
          <a:sx n="75" d="100"/>
          <a:sy n="75" d="100"/>
        </p:scale>
        <p:origin x="2938" y="5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388815-1B87-4EAD-A2A9-ED9B199850DA}" type="datetimeFigureOut">
              <a:rPr lang="en-US" smtClean="0"/>
              <a:t>3/6/2020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A25EF6-0E6B-4256-9C4F-8B63C9A03F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8357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86D9D0-2E9B-4F2F-924A-B3B3E9CFCAEC}" type="datetimeFigureOut">
              <a:rPr lang="en-US" smtClean="0"/>
              <a:t>3/6/2020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73892"/>
            <a:ext cx="5486400" cy="366045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6C487D-E38B-444A-A8D9-A3853809DE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872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65239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9756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667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51727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05770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47006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8548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2736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81429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6846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7800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11096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082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4453" y="3235764"/>
            <a:ext cx="5865181" cy="713497"/>
          </a:xfrm>
        </p:spPr>
        <p:txBody>
          <a:bodyPr anchor="ctr">
            <a:normAutofit/>
          </a:bodyPr>
          <a:lstStyle>
            <a:lvl1pPr algn="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010492" y="2928374"/>
            <a:ext cx="4489142" cy="614779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Master subtitle style (date)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EE5989-A237-44ED-9A46-F3D25882883F}"/>
              </a:ext>
            </a:extLst>
          </p:cNvPr>
          <p:cNvSpPr/>
          <p:nvPr userDrawn="1"/>
        </p:nvSpPr>
        <p:spPr>
          <a:xfrm>
            <a:off x="383177" y="2473234"/>
            <a:ext cx="3553097" cy="20029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54721FC-AE4F-47E8-AF8D-F2ABF799D3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7401" y="5331820"/>
            <a:ext cx="3676650" cy="131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887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2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3346" y="159510"/>
            <a:ext cx="7181469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633346" y="517741"/>
            <a:ext cx="7181469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8080EEC0-8F06-4C02-AFF7-E86E2E0594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094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 slide – long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FF078F1F-003F-4D18-8150-5C6E4C0814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942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Small Ch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7"/>
            <a:ext cx="10515600" cy="4174280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4EA28A69-0CF2-4EB4-A15C-B526D23FCD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564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Large Ch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6"/>
            <a:ext cx="10515600" cy="5172073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E0B4E534-5AC3-45F1-82DE-75EF5CA097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267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Small Smart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martArt Placeholder 7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5550"/>
            <a:ext cx="10515600" cy="4189413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Small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47C3337-32D4-4B55-AC32-EEEC9AF47F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401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Large Smart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8725"/>
            <a:ext cx="10515600" cy="5172075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Large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3B68D82E-C6BB-490E-B359-B8BFE22281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15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Small Image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7"/>
            <a:ext cx="10515600" cy="41742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8AAC2A07-D2B6-402A-A29D-3F0F24B0F6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170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86523" y="1775339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39666" y="1281613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9E4304EF-BBE9-4AC9-9D15-EA2DD76BFA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3345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776990" y="1896631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60900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B29E7BF0-E323-44E1-85A4-893F4FC60A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77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Medium Image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191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50270092-A1BE-4459-879D-2641BABAF6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866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A071A617-FAF4-4AE3-B69C-134347C535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2620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208718" y="1290869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70990" y="1290987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DFD6FD7A-8297-4AC3-83A8-06C00B36C7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705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7035646" y="1311318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11318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781F9065-5FEC-4FE3-9D8A-330CE9DB31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1418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Large Imag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04775" y="6650830"/>
            <a:ext cx="2743200" cy="138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5602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Image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1BB4DF0E-D8B2-43C0-80CD-7C5F581349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9519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No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69E6E0FD-A059-46B5-8E97-756E86E813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200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6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2F88A14-F15D-4FD9-9539-5E152F9CB1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505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ottery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32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250" y="229933"/>
            <a:ext cx="73723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38250" y="577599"/>
            <a:ext cx="73723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3" name="Content Placeholder 6">
            <a:extLst>
              <a:ext uri="{FF2B5EF4-FFF2-40B4-BE49-F238E27FC236}">
                <a16:creationId xmlns:a16="http://schemas.microsoft.com/office/drawing/2014/main" id="{1C54A845-0B0C-407F-9ECC-AF75B7B9D5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938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475" y="201358"/>
            <a:ext cx="70675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514475" y="549024"/>
            <a:ext cx="70675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4A4B1867-30C5-42EA-8C67-EF3037147A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935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02932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02932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DD08425C-57D8-4808-9CF0-226279E52B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479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Seaport Industrial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581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323" y="205230"/>
            <a:ext cx="619577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199323" y="563461"/>
            <a:ext cx="619577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A7C37735-4226-42C3-94CC-25BEB31BC5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889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2674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2674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2E4C30BD-13EE-44A0-BA1B-4719408705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440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Aviation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4" y="205230"/>
            <a:ext cx="7323245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4" y="563461"/>
            <a:ext cx="732324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CF5D5B17-164A-4AD7-B23D-9DFBCBBD61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42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1867" y="205230"/>
            <a:ext cx="64499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21867" y="563461"/>
            <a:ext cx="64499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9B5D2C21-24F8-476D-A65E-BD841626C8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61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1460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90" r:id="rId4"/>
    <p:sldLayoutId id="2147483678" r:id="rId5"/>
    <p:sldLayoutId id="2147483691" r:id="rId6"/>
    <p:sldLayoutId id="2147483679" r:id="rId7"/>
    <p:sldLayoutId id="2147483692" r:id="rId8"/>
    <p:sldLayoutId id="2147483693" r:id="rId9"/>
    <p:sldLayoutId id="2147483694" r:id="rId10"/>
    <p:sldLayoutId id="2147483680" r:id="rId11"/>
    <p:sldLayoutId id="2147483681" r:id="rId12"/>
    <p:sldLayoutId id="2147483682" r:id="rId13"/>
    <p:sldLayoutId id="2147483688" r:id="rId14"/>
    <p:sldLayoutId id="2147483689" r:id="rId15"/>
    <p:sldLayoutId id="2147483683" r:id="rId16"/>
    <p:sldLayoutId id="2147483695" r:id="rId17"/>
    <p:sldLayoutId id="2147483696" r:id="rId18"/>
    <p:sldLayoutId id="2147483684" r:id="rId19"/>
    <p:sldLayoutId id="2147483697" r:id="rId20"/>
    <p:sldLayoutId id="2147483698" r:id="rId21"/>
    <p:sldLayoutId id="2147483685" r:id="rId22"/>
    <p:sldLayoutId id="2147483686" r:id="rId23"/>
    <p:sldLayoutId id="2147483687" r:id="rId2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gif"/><Relationship Id="rId4" Type="http://schemas.openxmlformats.org/officeDocument/2006/relationships/image" Target="../media/image30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edocs.deq.nc.gov/WaterResources/" TargetMode="External"/><Relationship Id="rId2" Type="http://schemas.openxmlformats.org/officeDocument/2006/relationships/hyperlink" Target="http://www.deq.nc.gov/sw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1987" y="3091448"/>
            <a:ext cx="106353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NCDEQ Stormwater Program: NPDES </a:t>
            </a:r>
            <a:r>
              <a:rPr lang="en-US" sz="3200" b="1" dirty="0"/>
              <a:t>MS4 </a:t>
            </a:r>
            <a:r>
              <a:rPr lang="en-US" sz="3200" b="1" dirty="0" smtClean="0"/>
              <a:t>Permitting</a:t>
            </a:r>
            <a:endParaRPr lang="en-US" sz="32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8278585" y="3910693"/>
            <a:ext cx="23594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February 2020</a:t>
            </a:r>
          </a:p>
        </p:txBody>
      </p:sp>
    </p:spTree>
    <p:extLst>
      <p:ext uri="{BB962C8B-B14F-4D97-AF65-F5344CB8AC3E}">
        <p14:creationId xmlns:p14="http://schemas.microsoft.com/office/powerpoint/2010/main" val="34470595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83" y="116789"/>
            <a:ext cx="998101" cy="998101"/>
          </a:xfrm>
          <a:prstGeom prst="rect">
            <a:avLst/>
          </a:prstGeom>
        </p:spPr>
      </p:pic>
      <p:sp>
        <p:nvSpPr>
          <p:cNvPr id="13" name="Title 3"/>
          <p:cNvSpPr txBox="1">
            <a:spLocks/>
          </p:cNvSpPr>
          <p:nvPr/>
        </p:nvSpPr>
        <p:spPr>
          <a:xfrm>
            <a:off x="1477736" y="277282"/>
            <a:ext cx="9368520" cy="557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US" b="1" dirty="0">
                <a:solidFill>
                  <a:srgbClr val="002060"/>
                </a:solidFill>
                <a:latin typeface="+mn-lt"/>
              </a:rPr>
              <a:t>TMDLs &amp; </a:t>
            </a:r>
            <a:r>
              <a:rPr lang="en-US" b="1" dirty="0" smtClean="0">
                <a:solidFill>
                  <a:srgbClr val="002060"/>
                </a:solidFill>
                <a:latin typeface="+mn-lt"/>
              </a:rPr>
              <a:t>WLAs: The Only Time You Don’t Want Pie!</a:t>
            </a:r>
            <a:endParaRPr lang="en-US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C72EEE-19E6-4B2B-A73D-D2BC4DB1094F}"/>
              </a:ext>
            </a:extLst>
          </p:cNvPr>
          <p:cNvSpPr txBox="1"/>
          <p:nvPr/>
        </p:nvSpPr>
        <p:spPr>
          <a:xfrm>
            <a:off x="1074651" y="2532772"/>
            <a:ext cx="38358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A TMDL is the whole pie.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93E1E1C-5CB0-40C8-A2A3-927F0EFAE23D}"/>
              </a:ext>
            </a:extLst>
          </p:cNvPr>
          <p:cNvSpPr txBox="1"/>
          <p:nvPr/>
        </p:nvSpPr>
        <p:spPr>
          <a:xfrm>
            <a:off x="7219899" y="2508671"/>
            <a:ext cx="3959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A WLA is the slices of pie.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9FB539B-7488-4C29-A151-8FFDAAF64084}"/>
              </a:ext>
            </a:extLst>
          </p:cNvPr>
          <p:cNvSpPr txBox="1"/>
          <p:nvPr/>
        </p:nvSpPr>
        <p:spPr>
          <a:xfrm>
            <a:off x="8450664" y="5536642"/>
            <a:ext cx="3636561" cy="95459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23" name="Picture 22" descr="A picture containing screenshot&#10;&#10;Description automatically generated">
            <a:extLst>
              <a:ext uri="{FF2B5EF4-FFF2-40B4-BE49-F238E27FC236}">
                <a16:creationId xmlns:a16="http://schemas.microsoft.com/office/drawing/2014/main" id="{50FB11C9-FA96-4F95-8E3F-229FD774A5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1624" y="2967057"/>
            <a:ext cx="5775601" cy="3457591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ED9ED1CB-E5B7-47FC-B3BA-849D6D6FAB92}"/>
              </a:ext>
            </a:extLst>
          </p:cNvPr>
          <p:cNvSpPr txBox="1"/>
          <p:nvPr/>
        </p:nvSpPr>
        <p:spPr>
          <a:xfrm>
            <a:off x="886204" y="1288383"/>
            <a:ext cx="42127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u="sng" dirty="0"/>
              <a:t>Total Maximum Daily </a:t>
            </a:r>
            <a:r>
              <a:rPr lang="en-US" b="1" i="1" u="sng" dirty="0" smtClean="0"/>
              <a:t>Load (TMDL)</a:t>
            </a:r>
          </a:p>
          <a:p>
            <a:pPr algn="ctr"/>
            <a:r>
              <a:rPr lang="en-US" i="1" dirty="0" smtClean="0"/>
              <a:t>The total amount of a pollutant that a specific waterbody can handle.</a:t>
            </a:r>
            <a:endParaRPr lang="en-US" i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1DA7543-F9C9-480F-A31B-570180739465}"/>
              </a:ext>
            </a:extLst>
          </p:cNvPr>
          <p:cNvSpPr txBox="1"/>
          <p:nvPr/>
        </p:nvSpPr>
        <p:spPr>
          <a:xfrm>
            <a:off x="6969717" y="1292883"/>
            <a:ext cx="44594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u="sng" dirty="0"/>
              <a:t>Waste Load </a:t>
            </a:r>
            <a:r>
              <a:rPr lang="en-US" b="1" i="1" u="sng" dirty="0" smtClean="0"/>
              <a:t>Allocation (WLA)</a:t>
            </a:r>
          </a:p>
          <a:p>
            <a:pPr algn="ctr"/>
            <a:r>
              <a:rPr lang="en-US" i="1" dirty="0" smtClean="0"/>
              <a:t>How much each primary source of the pollutant can contribute to the water body.</a:t>
            </a:r>
            <a:endParaRPr lang="en-US" i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0F60033-91A8-4475-832F-00BA365AE657}"/>
              </a:ext>
            </a:extLst>
          </p:cNvPr>
          <p:cNvSpPr txBox="1"/>
          <p:nvPr/>
        </p:nvSpPr>
        <p:spPr>
          <a:xfrm>
            <a:off x="0" y="4533218"/>
            <a:ext cx="4572921" cy="95459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27" name="Picture 26" descr="A picture containing screenshot&#10;&#10;Description automatically generated">
            <a:extLst>
              <a:ext uri="{FF2B5EF4-FFF2-40B4-BE49-F238E27FC236}">
                <a16:creationId xmlns:a16="http://schemas.microsoft.com/office/drawing/2014/main" id="{4659FAD7-C3DD-456F-A33A-420EC84C43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76" y="2986658"/>
            <a:ext cx="5775601" cy="343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962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21120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40288" y="1791608"/>
            <a:ext cx="11237373" cy="346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v"/>
            </a:pPr>
            <a:r>
              <a:rPr lang="en-US" sz="2400" b="1" dirty="0"/>
              <a:t>Fund the Stormwater Management Program</a:t>
            </a:r>
          </a:p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v"/>
            </a:pPr>
            <a:r>
              <a:rPr lang="en-US" sz="2400" b="1" dirty="0"/>
              <a:t>Implement a Comprehensive Stormwater Management Plan (SWMP) </a:t>
            </a:r>
          </a:p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v"/>
            </a:pPr>
            <a:r>
              <a:rPr lang="en-US" sz="2400" b="1" dirty="0"/>
              <a:t>Document Program Implementation</a:t>
            </a:r>
          </a:p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v"/>
            </a:pPr>
            <a:r>
              <a:rPr lang="en-US" sz="2400" b="1" dirty="0"/>
              <a:t>Report Annually</a:t>
            </a:r>
          </a:p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v"/>
            </a:pPr>
            <a:r>
              <a:rPr lang="en-US" sz="2400" b="1" dirty="0"/>
              <a:t>Obtain a New Permit Every 5 Years</a:t>
            </a:r>
          </a:p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v"/>
            </a:pPr>
            <a:r>
              <a:rPr lang="en-US" sz="2400" b="1" dirty="0" smtClean="0"/>
              <a:t>Six </a:t>
            </a:r>
            <a:r>
              <a:rPr lang="en-US" sz="2400" b="1" dirty="0"/>
              <a:t>Minimum Control </a:t>
            </a:r>
            <a:r>
              <a:rPr lang="en-US" sz="2400" b="1" dirty="0" smtClean="0"/>
              <a:t>Measures / Program Areas</a:t>
            </a:r>
            <a:endParaRPr lang="en-US" sz="2400" b="1" dirty="0"/>
          </a:p>
        </p:txBody>
      </p:sp>
      <p:sp>
        <p:nvSpPr>
          <p:cNvPr id="13" name="Title 3"/>
          <p:cNvSpPr txBox="1">
            <a:spLocks/>
          </p:cNvSpPr>
          <p:nvPr/>
        </p:nvSpPr>
        <p:spPr>
          <a:xfrm>
            <a:off x="1411740" y="277282"/>
            <a:ext cx="9368520" cy="557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US" b="1" dirty="0" smtClean="0">
                <a:solidFill>
                  <a:srgbClr val="002060"/>
                </a:solidFill>
                <a:latin typeface="+mn-lt"/>
              </a:rPr>
              <a:t>NPDES MS4 </a:t>
            </a:r>
            <a:r>
              <a:rPr lang="en-US" b="1" dirty="0">
                <a:solidFill>
                  <a:srgbClr val="002060"/>
                </a:solidFill>
                <a:latin typeface="+mn-lt"/>
              </a:rPr>
              <a:t>Permit Requirements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187" y="116789"/>
            <a:ext cx="998101" cy="998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1170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51430" y="1617972"/>
            <a:ext cx="8819142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spcAft>
                <a:spcPts val="1800"/>
              </a:spcAft>
              <a:buFont typeface="+mj-lt"/>
              <a:buAutoNum type="arabicPeriod"/>
            </a:pPr>
            <a:r>
              <a:rPr lang="en-US" sz="2400" b="1" dirty="0"/>
              <a:t>Public Education &amp; Outreach</a:t>
            </a:r>
          </a:p>
          <a:p>
            <a:pPr marL="914400" lvl="1" indent="-457200">
              <a:spcAft>
                <a:spcPts val="1800"/>
              </a:spcAft>
              <a:buFont typeface="+mj-lt"/>
              <a:buAutoNum type="arabicPeriod"/>
            </a:pPr>
            <a:r>
              <a:rPr lang="en-US" sz="2400" b="1" dirty="0"/>
              <a:t>Public Involvement &amp; Participation</a:t>
            </a:r>
          </a:p>
          <a:p>
            <a:pPr marL="914400" lvl="1" indent="-457200">
              <a:spcAft>
                <a:spcPts val="1800"/>
              </a:spcAft>
              <a:buFont typeface="+mj-lt"/>
              <a:buAutoNum type="arabicPeriod"/>
            </a:pPr>
            <a:r>
              <a:rPr lang="en-US" sz="2400" b="1" dirty="0"/>
              <a:t>Illicit Discharge Detection &amp; Elimination (IDDE)</a:t>
            </a:r>
          </a:p>
          <a:p>
            <a:pPr marL="914400" lvl="1" indent="-457200">
              <a:spcAft>
                <a:spcPts val="1800"/>
              </a:spcAft>
              <a:buFont typeface="+mj-lt"/>
              <a:buAutoNum type="arabicPeriod"/>
            </a:pPr>
            <a:r>
              <a:rPr lang="en-US" sz="2400" b="1" dirty="0"/>
              <a:t>Construction Site Runoff </a:t>
            </a:r>
            <a:r>
              <a:rPr lang="en-US" sz="2400" b="1" dirty="0" smtClean="0"/>
              <a:t>Controls</a:t>
            </a:r>
            <a:endParaRPr lang="en-US" sz="2400" b="1" dirty="0"/>
          </a:p>
          <a:p>
            <a:pPr marL="914400" lvl="1" indent="-457200">
              <a:spcAft>
                <a:spcPts val="1800"/>
              </a:spcAft>
              <a:buFont typeface="+mj-lt"/>
              <a:buAutoNum type="arabicPeriod"/>
            </a:pPr>
            <a:r>
              <a:rPr lang="en-US" sz="2400" b="1" dirty="0"/>
              <a:t>Post-Construction Site Runoff Controls (PC</a:t>
            </a:r>
            <a:r>
              <a:rPr lang="en-US" sz="2400" b="1" dirty="0" smtClean="0"/>
              <a:t>)</a:t>
            </a:r>
          </a:p>
          <a:p>
            <a:pPr marL="914400" lvl="1" indent="-457200">
              <a:spcAft>
                <a:spcPts val="1800"/>
              </a:spcAft>
              <a:buFont typeface="+mj-lt"/>
              <a:buAutoNum type="arabicPeriod"/>
            </a:pPr>
            <a:r>
              <a:rPr lang="en-US" sz="2400" b="1" dirty="0" smtClean="0"/>
              <a:t>Pollution </a:t>
            </a:r>
            <a:r>
              <a:rPr lang="en-US" sz="2400" b="1" dirty="0"/>
              <a:t>Prevention &amp; Good Housekeeping for Municipal Operations (</a:t>
            </a:r>
            <a:r>
              <a:rPr lang="en-US" sz="2400" b="1" cap="all" dirty="0"/>
              <a:t>PP/GH)</a:t>
            </a:r>
            <a:endParaRPr lang="en-US" sz="2400" b="1" dirty="0"/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CF5941A6-5927-4EA4-8B75-22594C586DF8}"/>
              </a:ext>
            </a:extLst>
          </p:cNvPr>
          <p:cNvSpPr txBox="1">
            <a:spLocks/>
          </p:cNvSpPr>
          <p:nvPr/>
        </p:nvSpPr>
        <p:spPr>
          <a:xfrm>
            <a:off x="1411739" y="277282"/>
            <a:ext cx="10616137" cy="557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US" b="1" dirty="0" smtClean="0">
                <a:solidFill>
                  <a:srgbClr val="002060"/>
                </a:solidFill>
                <a:latin typeface="+mn-lt"/>
              </a:rPr>
              <a:t>Six Required Minimum Control Measures</a:t>
            </a:r>
            <a:endParaRPr lang="en-US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DBE8ED0-8B82-45FC-95E7-66A35F97EB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187" y="116789"/>
            <a:ext cx="998101" cy="99810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778" y="2126999"/>
            <a:ext cx="2279468" cy="220823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573032" y="4351561"/>
            <a:ext cx="17969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i="1" dirty="0" smtClean="0"/>
              <a:t>Image by City of South </a:t>
            </a:r>
            <a:r>
              <a:rPr lang="en-US" sz="800" i="1" dirty="0"/>
              <a:t>P</a:t>
            </a:r>
            <a:r>
              <a:rPr lang="en-US" sz="800" i="1" dirty="0" smtClean="0"/>
              <a:t>ortland</a:t>
            </a:r>
            <a:endParaRPr lang="en-US" sz="800" i="1" dirty="0"/>
          </a:p>
        </p:txBody>
      </p:sp>
    </p:spTree>
    <p:extLst>
      <p:ext uri="{BB962C8B-B14F-4D97-AF65-F5344CB8AC3E}">
        <p14:creationId xmlns:p14="http://schemas.microsoft.com/office/powerpoint/2010/main" val="21000221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21120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06284" y="1437274"/>
            <a:ext cx="9443359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b="1" u="sng" dirty="0"/>
              <a:t>Pollution Prevention &amp; Good </a:t>
            </a:r>
            <a:r>
              <a:rPr lang="en-US" sz="2400" b="1" u="sng" dirty="0" smtClean="0"/>
              <a:t>Housekeeping for:</a:t>
            </a:r>
            <a:endParaRPr lang="en-US" sz="2400" b="1" u="sng" dirty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Municipal “Industrial” </a:t>
            </a:r>
            <a:r>
              <a:rPr lang="en-US" sz="2400" b="1" dirty="0" smtClean="0"/>
              <a:t>Facilities </a:t>
            </a:r>
            <a:r>
              <a:rPr lang="en-US" sz="2000" b="1" dirty="0" smtClean="0"/>
              <a:t>(</a:t>
            </a:r>
            <a:r>
              <a:rPr lang="en-US" sz="2000" b="1" dirty="0"/>
              <a:t>and maybe a general stormwater permit </a:t>
            </a:r>
            <a:r>
              <a:rPr lang="en-US" sz="2000" b="1" dirty="0" smtClean="0"/>
              <a:t>too!)</a:t>
            </a:r>
            <a:endParaRPr lang="en-US" sz="2000" b="1" dirty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Spill Response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MS4 </a:t>
            </a:r>
            <a:r>
              <a:rPr lang="en-US" sz="2000" b="1" dirty="0"/>
              <a:t>(collection system)</a:t>
            </a:r>
            <a:r>
              <a:rPr lang="en-US" sz="2400" b="1" dirty="0"/>
              <a:t> O&amp;M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 smtClean="0"/>
              <a:t>O&amp;M of Municipal </a:t>
            </a:r>
            <a:r>
              <a:rPr lang="en-US" sz="2400" b="1" dirty="0"/>
              <a:t>Stormwater Control Measures (SCMs) </a:t>
            </a:r>
            <a:endParaRPr lang="en-US" sz="2400" b="1" dirty="0" smtClean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 smtClean="0"/>
              <a:t>Pesticide</a:t>
            </a:r>
            <a:r>
              <a:rPr lang="en-US" sz="2400" b="1" dirty="0"/>
              <a:t>, Herbicide &amp; Fertilizer Management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Vehicle &amp; Equipment Maintenance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Pavement Management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83" y="116789"/>
            <a:ext cx="998101" cy="998101"/>
          </a:xfrm>
          <a:prstGeom prst="rect">
            <a:avLst/>
          </a:prstGeom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7B9E8E53-9898-45BA-9436-FA75FAB19FDF}"/>
              </a:ext>
            </a:extLst>
          </p:cNvPr>
          <p:cNvSpPr txBox="1">
            <a:spLocks/>
          </p:cNvSpPr>
          <p:nvPr/>
        </p:nvSpPr>
        <p:spPr>
          <a:xfrm>
            <a:off x="1411740" y="277282"/>
            <a:ext cx="9368520" cy="557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US" b="1" dirty="0" smtClean="0">
                <a:solidFill>
                  <a:srgbClr val="002060"/>
                </a:solidFill>
                <a:latin typeface="+mn-lt"/>
              </a:rPr>
              <a:t>PP/GH:  Minimum Control Measure #6</a:t>
            </a:r>
            <a:endParaRPr lang="en-US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3F4FD54-DD39-4053-9186-56FC1DB3FA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82" y="116789"/>
            <a:ext cx="998101" cy="998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9743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21120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25269" y="1599461"/>
            <a:ext cx="6644371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b="1" cap="small" dirty="0"/>
              <a:t>Goal 1:  An Efficient &amp; Compliant MS4 Program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000" b="1" dirty="0"/>
              <a:t>Restructured </a:t>
            </a:r>
            <a:r>
              <a:rPr lang="en-US" sz="2000" b="1" dirty="0" smtClean="0"/>
              <a:t>DEQ’s MS4 </a:t>
            </a:r>
            <a:r>
              <a:rPr lang="en-US" sz="2000" b="1" dirty="0"/>
              <a:t>Program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000" b="1" dirty="0" smtClean="0"/>
              <a:t>Created an Informative </a:t>
            </a:r>
            <a:r>
              <a:rPr lang="en-US" sz="2000" b="1" dirty="0"/>
              <a:t>Web Page 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000" b="1" dirty="0"/>
              <a:t>Standardized Tools &amp; Processes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000" b="1" dirty="0" smtClean="0"/>
              <a:t>Provided Outreach</a:t>
            </a:r>
            <a:r>
              <a:rPr lang="en-US" sz="2000" b="1" dirty="0"/>
              <a:t>, Training &amp; Technical Support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000" b="1" dirty="0" smtClean="0"/>
              <a:t>Published a 5-Year Audit </a:t>
            </a:r>
            <a:r>
              <a:rPr lang="en-US" sz="2000" b="1" dirty="0"/>
              <a:t>Schedule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000" b="1" dirty="0"/>
              <a:t>Compliant MS4s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000" b="1" dirty="0"/>
              <a:t>Happy </a:t>
            </a:r>
            <a:r>
              <a:rPr lang="en-US" sz="2000" b="1" dirty="0" smtClean="0"/>
              <a:t>EPA</a:t>
            </a:r>
            <a:endParaRPr lang="en-US" sz="2000" b="1" dirty="0"/>
          </a:p>
        </p:txBody>
      </p:sp>
      <p:sp useBgFill="1">
        <p:nvSpPr>
          <p:cNvPr id="3" name="TextBox 2"/>
          <p:cNvSpPr txBox="1"/>
          <p:nvPr/>
        </p:nvSpPr>
        <p:spPr>
          <a:xfrm>
            <a:off x="2847975" y="5451050"/>
            <a:ext cx="1680324" cy="18466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600" i="1" dirty="0"/>
              <a:t>Image by msdresponsibility.com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A5521591-021D-4018-9944-69AC0AC1486F}"/>
              </a:ext>
            </a:extLst>
          </p:cNvPr>
          <p:cNvSpPr txBox="1">
            <a:spLocks/>
          </p:cNvSpPr>
          <p:nvPr/>
        </p:nvSpPr>
        <p:spPr>
          <a:xfrm>
            <a:off x="1411740" y="277282"/>
            <a:ext cx="9368520" cy="557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US" b="1" dirty="0" smtClean="0">
                <a:solidFill>
                  <a:srgbClr val="002060"/>
                </a:solidFill>
                <a:latin typeface="+mn-lt"/>
              </a:rPr>
              <a:t>EPA / NCDEQ MS4 Compliance </a:t>
            </a:r>
            <a:r>
              <a:rPr lang="en-US" b="1" dirty="0">
                <a:solidFill>
                  <a:srgbClr val="002060"/>
                </a:solidFill>
                <a:latin typeface="+mn-lt"/>
              </a:rPr>
              <a:t>Initiative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351089A-4610-41D9-A74D-58FC7E7EF3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187" y="116789"/>
            <a:ext cx="998101" cy="998101"/>
          </a:xfrm>
          <a:prstGeom prst="rect">
            <a:avLst/>
          </a:prstGeom>
        </p:spPr>
      </p:pic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01B99D4F-8470-4ACE-A2DE-DFB4F9BD9D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44" y="1852554"/>
            <a:ext cx="3863197" cy="3598496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 rot="20293159">
            <a:off x="4394089" y="4924131"/>
            <a:ext cx="1401629" cy="8351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 rot="20191073">
            <a:off x="3862275" y="5281773"/>
            <a:ext cx="19439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sz="1600" b="1" dirty="0" smtClean="0"/>
              <a:t>2020</a:t>
            </a:r>
            <a:endParaRPr lang="en-US" sz="1600" b="1" dirty="0"/>
          </a:p>
        </p:txBody>
      </p:sp>
      <p:sp>
        <p:nvSpPr>
          <p:cNvPr id="12" name="Right Arrow 11"/>
          <p:cNvSpPr/>
          <p:nvPr/>
        </p:nvSpPr>
        <p:spPr>
          <a:xfrm rot="20293159">
            <a:off x="3918734" y="1683524"/>
            <a:ext cx="1401629" cy="8351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 rot="20191073">
            <a:off x="3386920" y="2041166"/>
            <a:ext cx="19439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sz="1600" b="1" dirty="0" smtClean="0"/>
              <a:t>2018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19819562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21120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17" name="TextBox 16"/>
          <p:cNvSpPr txBox="1"/>
          <p:nvPr/>
        </p:nvSpPr>
        <p:spPr>
          <a:xfrm rot="21162313">
            <a:off x="2525950" y="2120194"/>
            <a:ext cx="10273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COMPLIANCE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4775" y="4577077"/>
            <a:ext cx="9350724" cy="143116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b="1" dirty="0" smtClean="0"/>
              <a:t>DON’T WANT TO TAKE ADVANTAGE OF THIS ONE-TIME OFFER?</a:t>
            </a:r>
          </a:p>
          <a:p>
            <a:pPr algn="ctr">
              <a:spcBef>
                <a:spcPts val="600"/>
              </a:spcBef>
            </a:pPr>
            <a:r>
              <a:rPr lang="en-US" b="1" dirty="0" smtClean="0"/>
              <a:t>3</a:t>
            </a:r>
            <a:r>
              <a:rPr lang="en-US" b="1" baseline="30000" dirty="0" smtClean="0"/>
              <a:t>rd</a:t>
            </a:r>
            <a:r>
              <a:rPr lang="en-US" b="1" dirty="0" smtClean="0"/>
              <a:t> permit term = mandatory compliance </a:t>
            </a:r>
          </a:p>
          <a:p>
            <a:pPr algn="ctr">
              <a:spcBef>
                <a:spcPts val="600"/>
              </a:spcBef>
            </a:pPr>
            <a:r>
              <a:rPr lang="en-US" dirty="0" smtClean="0"/>
              <a:t>Maximum </a:t>
            </a:r>
            <a:r>
              <a:rPr lang="en-US" dirty="0"/>
              <a:t>civil penalty is $37,500 per day for each violation.</a:t>
            </a:r>
          </a:p>
          <a:p>
            <a:pPr algn="ctr">
              <a:spcBef>
                <a:spcPts val="600"/>
              </a:spcBef>
            </a:pPr>
            <a:r>
              <a:rPr lang="en-US" dirty="0"/>
              <a:t>Maximum criminal penalty is $25,000 per day of violation and/or 1 year imprisonment.</a:t>
            </a:r>
          </a:p>
        </p:txBody>
      </p:sp>
      <p:pic>
        <p:nvPicPr>
          <p:cNvPr id="7" name="Picture 6" descr="A red and white sign&#10;&#10;Description automatically generated">
            <a:extLst>
              <a:ext uri="{FF2B5EF4-FFF2-40B4-BE49-F238E27FC236}">
                <a16:creationId xmlns:a16="http://schemas.microsoft.com/office/drawing/2014/main" id="{6A86A4F5-D621-49AD-AEC1-7BCE17F6A8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05" y="1035281"/>
            <a:ext cx="7058025" cy="1743075"/>
          </a:xfrm>
          <a:prstGeom prst="rect">
            <a:avLst/>
          </a:prstGeom>
        </p:spPr>
      </p:pic>
      <p:sp>
        <p:nvSpPr>
          <p:cNvPr id="20" name="Explosion: 8 Points 19">
            <a:extLst>
              <a:ext uri="{FF2B5EF4-FFF2-40B4-BE49-F238E27FC236}">
                <a16:creationId xmlns:a16="http://schemas.microsoft.com/office/drawing/2014/main" id="{72128552-1431-4198-93E0-084FFF448C35}"/>
              </a:ext>
            </a:extLst>
          </p:cNvPr>
          <p:cNvSpPr/>
          <p:nvPr/>
        </p:nvSpPr>
        <p:spPr>
          <a:xfrm rot="1062496">
            <a:off x="7819239" y="1125881"/>
            <a:ext cx="4196669" cy="2881203"/>
          </a:xfrm>
          <a:prstGeom prst="irregularSeal1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27EFD28-76BA-4CC8-8393-8CC6DA3DC60A}"/>
              </a:ext>
            </a:extLst>
          </p:cNvPr>
          <p:cNvSpPr txBox="1"/>
          <p:nvPr/>
        </p:nvSpPr>
        <p:spPr>
          <a:xfrm rot="1505988">
            <a:off x="8488458" y="2001972"/>
            <a:ext cx="27231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GET ANOTHER 5 YEARS TO COME INTO COMPLIANCE!</a:t>
            </a:r>
            <a:endParaRPr lang="en-US" sz="2000" b="1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4418F659-59F2-405D-BE71-F07B83E6BD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187" y="116789"/>
            <a:ext cx="998101" cy="9981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255" y="3263449"/>
            <a:ext cx="9561318" cy="1071185"/>
          </a:xfrm>
          <a:prstGeom prst="rect">
            <a:avLst/>
          </a:prstGeom>
        </p:spPr>
      </p:pic>
      <p:sp>
        <p:nvSpPr>
          <p:cNvPr id="12" name="Title 3">
            <a:extLst>
              <a:ext uri="{FF2B5EF4-FFF2-40B4-BE49-F238E27FC236}">
                <a16:creationId xmlns:a16="http://schemas.microsoft.com/office/drawing/2014/main" id="{A5521591-021D-4018-9944-69AC0AC1486F}"/>
              </a:ext>
            </a:extLst>
          </p:cNvPr>
          <p:cNvSpPr txBox="1">
            <a:spLocks/>
          </p:cNvSpPr>
          <p:nvPr/>
        </p:nvSpPr>
        <p:spPr>
          <a:xfrm>
            <a:off x="1411740" y="277282"/>
            <a:ext cx="9368520" cy="557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US" b="1" dirty="0" smtClean="0">
                <a:solidFill>
                  <a:srgbClr val="002060"/>
                </a:solidFill>
                <a:latin typeface="+mn-lt"/>
              </a:rPr>
              <a:t>EPA / NCDEQ MS4 Compliance </a:t>
            </a:r>
            <a:r>
              <a:rPr lang="en-US" b="1" dirty="0">
                <a:solidFill>
                  <a:srgbClr val="002060"/>
                </a:solidFill>
                <a:latin typeface="+mn-lt"/>
              </a:rPr>
              <a:t>Initiative</a:t>
            </a:r>
          </a:p>
        </p:txBody>
      </p:sp>
    </p:spTree>
    <p:extLst>
      <p:ext uri="{BB962C8B-B14F-4D97-AF65-F5344CB8AC3E}">
        <p14:creationId xmlns:p14="http://schemas.microsoft.com/office/powerpoint/2010/main" val="15510935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21120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713296"/>
              </p:ext>
            </p:extLst>
          </p:nvPr>
        </p:nvGraphicFramePr>
        <p:xfrm>
          <a:off x="206826" y="1432374"/>
          <a:ext cx="11819166" cy="443391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939722">
                  <a:extLst>
                    <a:ext uri="{9D8B030D-6E8A-4147-A177-3AD203B41FA5}">
                      <a16:colId xmlns:a16="http://schemas.microsoft.com/office/drawing/2014/main" val="582619830"/>
                    </a:ext>
                  </a:extLst>
                </a:gridCol>
                <a:gridCol w="3939722">
                  <a:extLst>
                    <a:ext uri="{9D8B030D-6E8A-4147-A177-3AD203B41FA5}">
                      <a16:colId xmlns:a16="http://schemas.microsoft.com/office/drawing/2014/main" val="4203831456"/>
                    </a:ext>
                  </a:extLst>
                </a:gridCol>
                <a:gridCol w="3939722">
                  <a:extLst>
                    <a:ext uri="{9D8B030D-6E8A-4147-A177-3AD203B41FA5}">
                      <a16:colId xmlns:a16="http://schemas.microsoft.com/office/drawing/2014/main" val="2874394591"/>
                    </a:ext>
                  </a:extLst>
                </a:gridCol>
              </a:tblGrid>
              <a:tr h="147797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800" dirty="0"/>
                        <a:t>Notice of Compliance (NOC)</a:t>
                      </a:r>
                      <a:endParaRPr lang="en-US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Notice of Deficiency (NOD)</a:t>
                      </a:r>
                    </a:p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Notice of Violation (NOV)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3504240"/>
                  </a:ext>
                </a:extLst>
              </a:tr>
              <a:tr h="147797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0489396"/>
                  </a:ext>
                </a:extLst>
              </a:tr>
              <a:tr h="147797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3600" b="1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24</a:t>
                      </a:r>
                      <a:endParaRPr lang="en-US" sz="36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3827912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73" y="3012634"/>
            <a:ext cx="2240201" cy="128778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1029" y="3012634"/>
            <a:ext cx="2270760" cy="128778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9378" y="3002368"/>
            <a:ext cx="1728564" cy="1287780"/>
          </a:xfrm>
          <a:prstGeom prst="rect">
            <a:avLst/>
          </a:prstGeom>
        </p:spPr>
      </p:pic>
      <p:sp useBgFill="1">
        <p:nvSpPr>
          <p:cNvPr id="3" name="TextBox 2"/>
          <p:cNvSpPr txBox="1"/>
          <p:nvPr/>
        </p:nvSpPr>
        <p:spPr>
          <a:xfrm>
            <a:off x="1917458" y="4105482"/>
            <a:ext cx="1399851" cy="18466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r"/>
            <a:r>
              <a:rPr lang="en-US" sz="600" i="1" dirty="0"/>
              <a:t>Image by Redbubble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79378" y="5872714"/>
            <a:ext cx="2936422" cy="63422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04775" y="6215676"/>
            <a:ext cx="383041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06826" y="6025591"/>
            <a:ext cx="118191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cap="all" dirty="0" smtClean="0"/>
              <a:t>** Plus ANOTHER 5 </a:t>
            </a:r>
            <a:r>
              <a:rPr lang="en-US" sz="2400" b="1" cap="all" dirty="0"/>
              <a:t>pending a </a:t>
            </a:r>
            <a:r>
              <a:rPr lang="en-US" sz="2400" b="1" cap="all" dirty="0" smtClean="0"/>
              <a:t>decision **</a:t>
            </a:r>
            <a:endParaRPr lang="en-US" sz="2400" b="1" cap="all" dirty="0"/>
          </a:p>
        </p:txBody>
      </p:sp>
      <p:sp>
        <p:nvSpPr>
          <p:cNvPr id="14" name="Title 3">
            <a:extLst>
              <a:ext uri="{FF2B5EF4-FFF2-40B4-BE49-F238E27FC236}">
                <a16:creationId xmlns:a16="http://schemas.microsoft.com/office/drawing/2014/main" id="{EF784393-3526-4023-AE3D-E4887D125BEA}"/>
              </a:ext>
            </a:extLst>
          </p:cNvPr>
          <p:cNvSpPr txBox="1">
            <a:spLocks/>
          </p:cNvSpPr>
          <p:nvPr/>
        </p:nvSpPr>
        <p:spPr>
          <a:xfrm>
            <a:off x="1411740" y="277282"/>
            <a:ext cx="9368520" cy="557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US" b="1" dirty="0">
                <a:solidFill>
                  <a:srgbClr val="002060"/>
                </a:solidFill>
                <a:latin typeface="+mn-lt"/>
              </a:rPr>
              <a:t>MS4 </a:t>
            </a:r>
            <a:r>
              <a:rPr lang="en-US" b="1" dirty="0" smtClean="0">
                <a:solidFill>
                  <a:srgbClr val="002060"/>
                </a:solidFill>
                <a:latin typeface="+mn-lt"/>
              </a:rPr>
              <a:t>Compliance Audit Outcomes  </a:t>
            </a:r>
            <a:r>
              <a:rPr lang="en-US" sz="2400" b="1" dirty="0" smtClean="0">
                <a:solidFill>
                  <a:srgbClr val="002060"/>
                </a:solidFill>
                <a:latin typeface="+mn-lt"/>
              </a:rPr>
              <a:t>(Through Feb. 2020)</a:t>
            </a:r>
            <a:endParaRPr lang="en-US" sz="24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BE58FF9-5D54-438C-A98B-B63CB369DB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187" y="116789"/>
            <a:ext cx="998101" cy="998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5138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51429" y="1617972"/>
            <a:ext cx="8068028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spcAft>
                <a:spcPts val="1800"/>
              </a:spcAft>
              <a:buFont typeface="+mj-lt"/>
              <a:buAutoNum type="arabicPeriod"/>
            </a:pPr>
            <a:r>
              <a:rPr lang="en-US" sz="2400" b="1" dirty="0" smtClean="0"/>
              <a:t>Lack of Documentation</a:t>
            </a:r>
          </a:p>
          <a:p>
            <a:pPr marL="1371600" lvl="2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000" b="1" dirty="0" smtClean="0"/>
              <a:t>If you can’t prove it, it didn’t happen!</a:t>
            </a:r>
          </a:p>
          <a:p>
            <a:pPr lvl="2">
              <a:spcAft>
                <a:spcPts val="1800"/>
              </a:spcAft>
            </a:pPr>
            <a:endParaRPr lang="en-US" sz="2000" b="1" dirty="0" smtClean="0"/>
          </a:p>
          <a:p>
            <a:pPr marL="914400" lvl="1" indent="-457200">
              <a:spcAft>
                <a:spcPts val="1800"/>
              </a:spcAft>
              <a:buFont typeface="+mj-lt"/>
              <a:buAutoNum type="arabicPeriod"/>
            </a:pPr>
            <a:r>
              <a:rPr lang="en-US" sz="2400" b="1" dirty="0" smtClean="0"/>
              <a:t>Incomplete MS4 Mapping</a:t>
            </a:r>
          </a:p>
          <a:p>
            <a:pPr marL="1371600" lvl="2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000" b="1" dirty="0" smtClean="0"/>
              <a:t>All major outfalls should already be mapped!</a:t>
            </a:r>
          </a:p>
          <a:p>
            <a:pPr lvl="2">
              <a:spcAft>
                <a:spcPts val="1800"/>
              </a:spcAft>
            </a:pPr>
            <a:endParaRPr lang="en-US" sz="2000" b="1" dirty="0" smtClean="0"/>
          </a:p>
          <a:p>
            <a:pPr marL="914400" lvl="1" indent="-457200">
              <a:spcAft>
                <a:spcPts val="1800"/>
              </a:spcAft>
              <a:buFont typeface="+mj-lt"/>
              <a:buAutoNum type="arabicPeriod"/>
            </a:pPr>
            <a:r>
              <a:rPr lang="en-US" sz="2400" b="1" dirty="0" smtClean="0"/>
              <a:t>Reactive Illicit Discharge Programs</a:t>
            </a:r>
          </a:p>
          <a:p>
            <a:pPr marL="1371600" lvl="2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000" b="1" dirty="0" smtClean="0"/>
              <a:t>MS4s are required to </a:t>
            </a:r>
            <a:r>
              <a:rPr lang="en-US" sz="2000" b="1" u="sng" dirty="0" smtClean="0"/>
              <a:t>proactively</a:t>
            </a:r>
            <a:r>
              <a:rPr lang="en-US" sz="2000" b="1" dirty="0" smtClean="0"/>
              <a:t> find and eliminate illicit discharges!</a:t>
            </a:r>
            <a:endParaRPr lang="en-US" sz="2000" b="1" dirty="0"/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CF5941A6-5927-4EA4-8B75-22594C586DF8}"/>
              </a:ext>
            </a:extLst>
          </p:cNvPr>
          <p:cNvSpPr txBox="1">
            <a:spLocks/>
          </p:cNvSpPr>
          <p:nvPr/>
        </p:nvSpPr>
        <p:spPr>
          <a:xfrm>
            <a:off x="1411739" y="277282"/>
            <a:ext cx="10616137" cy="557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US" b="1" dirty="0" smtClean="0">
                <a:solidFill>
                  <a:srgbClr val="002060"/>
                </a:solidFill>
                <a:latin typeface="+mn-lt"/>
              </a:rPr>
              <a:t>Top 3 Compliance Deficiencies</a:t>
            </a:r>
            <a:endParaRPr lang="en-US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DBE8ED0-8B82-45FC-95E7-66A35F97EB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187" y="116789"/>
            <a:ext cx="998101" cy="998101"/>
          </a:xfrm>
          <a:prstGeom prst="rect">
            <a:avLst/>
          </a:prstGeom>
        </p:spPr>
      </p:pic>
      <p:pic>
        <p:nvPicPr>
          <p:cNvPr id="3074" name="Picture 2" descr="Image result for compliance deficienc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4264">
            <a:off x="7275512" y="1870377"/>
            <a:ext cx="4601570" cy="240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 rot="1037915">
            <a:off x="8545006" y="4112665"/>
            <a:ext cx="17969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i="1" dirty="0" smtClean="0"/>
              <a:t>Image by Smartsheet.com</a:t>
            </a:r>
            <a:endParaRPr lang="en-US" sz="800" i="1" dirty="0"/>
          </a:p>
        </p:txBody>
      </p:sp>
    </p:spTree>
    <p:extLst>
      <p:ext uri="{BB962C8B-B14F-4D97-AF65-F5344CB8AC3E}">
        <p14:creationId xmlns:p14="http://schemas.microsoft.com/office/powerpoint/2010/main" val="26368705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220730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6502" y="1675845"/>
            <a:ext cx="11227606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400" b="1" dirty="0" smtClean="0"/>
              <a:t>A NOC is issued to MS4s that have nothing or just a few small things to fix</a:t>
            </a:r>
          </a:p>
          <a:p>
            <a:pPr>
              <a:spcAft>
                <a:spcPts val="1800"/>
              </a:spcAft>
            </a:pPr>
            <a:endParaRPr lang="en-US" sz="2400" b="1" dirty="0"/>
          </a:p>
          <a:p>
            <a:pPr>
              <a:spcAft>
                <a:spcPts val="1800"/>
              </a:spcAft>
            </a:pPr>
            <a:r>
              <a:rPr lang="en-US" sz="2400" b="1" dirty="0" smtClean="0"/>
              <a:t>The </a:t>
            </a:r>
            <a:r>
              <a:rPr lang="en-US" sz="2400" b="1" dirty="0"/>
              <a:t>NOC requires the permittee to do 2 things:</a:t>
            </a:r>
          </a:p>
          <a:p>
            <a:pPr marL="857250" indent="-457200">
              <a:spcAft>
                <a:spcPts val="1800"/>
              </a:spcAft>
              <a:buFont typeface="+mj-lt"/>
              <a:buAutoNum type="arabicPeriod"/>
            </a:pPr>
            <a:r>
              <a:rPr lang="en-US" sz="2400" b="1" dirty="0"/>
              <a:t>Submit a Draft </a:t>
            </a:r>
            <a:r>
              <a:rPr lang="en-US" sz="2400" b="1" dirty="0" smtClean="0"/>
              <a:t>Stormwater Management Plan (SWMP) </a:t>
            </a:r>
            <a:r>
              <a:rPr lang="en-US" sz="2400" b="1" dirty="0"/>
              <a:t>(120 days)</a:t>
            </a:r>
          </a:p>
          <a:p>
            <a:pPr marL="857250" indent="-457200">
              <a:spcAft>
                <a:spcPts val="1800"/>
              </a:spcAft>
              <a:buFont typeface="+mj-lt"/>
              <a:buAutoNum type="arabicPeriod"/>
            </a:pPr>
            <a:r>
              <a:rPr lang="en-US" sz="2400" b="1" dirty="0"/>
              <a:t>Submit a permit renewal application once DEQ &amp; MS4 concur on the Draft SWMP (30 days)</a:t>
            </a: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03CD4CAB-E7A7-4405-B5A6-4BD084587AA4}"/>
              </a:ext>
            </a:extLst>
          </p:cNvPr>
          <p:cNvSpPr txBox="1">
            <a:spLocks/>
          </p:cNvSpPr>
          <p:nvPr/>
        </p:nvSpPr>
        <p:spPr>
          <a:xfrm>
            <a:off x="1411740" y="277282"/>
            <a:ext cx="9368520" cy="557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US" b="1" dirty="0">
                <a:solidFill>
                  <a:srgbClr val="002060"/>
                </a:solidFill>
                <a:latin typeface="+mn-lt"/>
              </a:rPr>
              <a:t>Notice of Compliance (NOC)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565DB03-D262-499C-BCD0-B51938C612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187" y="116789"/>
            <a:ext cx="998101" cy="9981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48665">
            <a:off x="10113374" y="116143"/>
            <a:ext cx="1207052" cy="1207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7941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220730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34051" y="1663359"/>
            <a:ext cx="11398027" cy="349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0"/>
              </a:spcAft>
            </a:pPr>
            <a:r>
              <a:rPr lang="en-US" sz="2400" b="1" dirty="0" smtClean="0"/>
              <a:t>A NOD is issued to MS4s that have several little things or one big thing to fix.</a:t>
            </a:r>
          </a:p>
          <a:p>
            <a:pPr>
              <a:spcAft>
                <a:spcPts val="1800"/>
              </a:spcAft>
            </a:pPr>
            <a:r>
              <a:rPr lang="en-US" sz="2400" b="1" dirty="0" smtClean="0"/>
              <a:t>The </a:t>
            </a:r>
            <a:r>
              <a:rPr lang="en-US" sz="2400" b="1" dirty="0"/>
              <a:t>NOD is a NOC + 2 additional things:</a:t>
            </a:r>
          </a:p>
          <a:p>
            <a:pPr marL="857250" indent="-457200">
              <a:spcAft>
                <a:spcPts val="1800"/>
              </a:spcAft>
              <a:buFont typeface="+mj-lt"/>
              <a:buAutoNum type="arabicPeriod"/>
            </a:pPr>
            <a:r>
              <a:rPr lang="en-US" sz="2400" b="1" dirty="0">
                <a:solidFill>
                  <a:srgbClr val="C00000"/>
                </a:solidFill>
              </a:rPr>
              <a:t>Submit a written response to the Notice (30 days)</a:t>
            </a:r>
          </a:p>
          <a:p>
            <a:pPr marL="857250" indent="-457200">
              <a:spcAft>
                <a:spcPts val="1800"/>
              </a:spcAft>
              <a:buFont typeface="+mj-lt"/>
              <a:buAutoNum type="arabicPeriod"/>
            </a:pPr>
            <a:r>
              <a:rPr lang="en-US" sz="2400" b="1" dirty="0">
                <a:solidFill>
                  <a:srgbClr val="C00000"/>
                </a:solidFill>
              </a:rPr>
              <a:t>Conduct a self-audit </a:t>
            </a:r>
            <a:r>
              <a:rPr lang="en-US" sz="2400" b="1" dirty="0" smtClean="0">
                <a:solidFill>
                  <a:srgbClr val="C00000"/>
                </a:solidFill>
              </a:rPr>
              <a:t>of whatever DEQ didn’t audit (120 </a:t>
            </a:r>
            <a:r>
              <a:rPr lang="en-US" sz="2400" b="1" dirty="0">
                <a:solidFill>
                  <a:srgbClr val="C00000"/>
                </a:solidFill>
              </a:rPr>
              <a:t>days)</a:t>
            </a:r>
          </a:p>
          <a:p>
            <a:pPr marL="857250" indent="-457200">
              <a:spcAft>
                <a:spcPts val="1800"/>
              </a:spcAft>
              <a:buFont typeface="+mj-lt"/>
              <a:buAutoNum type="arabicPeriod"/>
            </a:pPr>
            <a:r>
              <a:rPr lang="en-US" sz="2000" dirty="0"/>
              <a:t>Submit a Draft SWMP (120 days)</a:t>
            </a:r>
          </a:p>
          <a:p>
            <a:pPr marL="857250" indent="-457200">
              <a:spcAft>
                <a:spcPts val="1800"/>
              </a:spcAft>
              <a:buFont typeface="+mj-lt"/>
              <a:buAutoNum type="arabicPeriod"/>
            </a:pPr>
            <a:r>
              <a:rPr lang="en-US" sz="2000" dirty="0"/>
              <a:t>Submit a permit renewal application once DEQ &amp; MS4 concur on the Draft SWMP(30 days)</a:t>
            </a: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9774ADEE-42B0-4B2F-8E29-2399FA4F1CF8}"/>
              </a:ext>
            </a:extLst>
          </p:cNvPr>
          <p:cNvSpPr txBox="1">
            <a:spLocks/>
          </p:cNvSpPr>
          <p:nvPr/>
        </p:nvSpPr>
        <p:spPr>
          <a:xfrm>
            <a:off x="1411740" y="277282"/>
            <a:ext cx="9368520" cy="557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US" b="1" dirty="0">
                <a:solidFill>
                  <a:srgbClr val="002060"/>
                </a:solidFill>
                <a:latin typeface="+mn-lt"/>
              </a:rPr>
              <a:t>Notice of Deficiency (NOD)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2EC8E4-A61A-4C17-9DB2-433408E4DF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187" y="116789"/>
            <a:ext cx="998101" cy="9981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59764">
            <a:off x="10329618" y="184227"/>
            <a:ext cx="1256777" cy="1173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408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21120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06284" y="1975769"/>
            <a:ext cx="4825094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400" b="1" dirty="0" smtClean="0"/>
              <a:t>What is Stormwater?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400" b="1" dirty="0" smtClean="0"/>
              <a:t>NPDES </a:t>
            </a:r>
            <a:r>
              <a:rPr lang="en-US" sz="2400" b="1" dirty="0"/>
              <a:t>MS4 Program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400" b="1" dirty="0" smtClean="0"/>
              <a:t>NPDES MS4 </a:t>
            </a:r>
            <a:r>
              <a:rPr lang="en-US" sz="2400" b="1" dirty="0"/>
              <a:t>Permits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400" b="1" dirty="0"/>
              <a:t>Compliance Initiative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400" b="1" dirty="0"/>
              <a:t>Tools &amp; Resources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4468" y="1681354"/>
            <a:ext cx="3946011" cy="349529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1CE09FB-3E5E-496E-B68B-B6B22D3170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83" y="116789"/>
            <a:ext cx="998101" cy="998101"/>
          </a:xfrm>
          <a:prstGeom prst="rect">
            <a:avLst/>
          </a:prstGeom>
        </p:spPr>
      </p:pic>
      <p:sp>
        <p:nvSpPr>
          <p:cNvPr id="10" name="Title 3">
            <a:extLst>
              <a:ext uri="{FF2B5EF4-FFF2-40B4-BE49-F238E27FC236}">
                <a16:creationId xmlns:a16="http://schemas.microsoft.com/office/drawing/2014/main" id="{9AC14824-32CD-4843-B18E-C2843E68F71E}"/>
              </a:ext>
            </a:extLst>
          </p:cNvPr>
          <p:cNvSpPr txBox="1">
            <a:spLocks/>
          </p:cNvSpPr>
          <p:nvPr/>
        </p:nvSpPr>
        <p:spPr>
          <a:xfrm>
            <a:off x="1477736" y="277282"/>
            <a:ext cx="9368520" cy="557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US" b="1" dirty="0">
                <a:solidFill>
                  <a:srgbClr val="002060"/>
                </a:solidFill>
                <a:latin typeface="+mn-lt"/>
              </a:rPr>
              <a:t>Presentation Overview</a:t>
            </a:r>
          </a:p>
        </p:txBody>
      </p:sp>
    </p:spTree>
    <p:extLst>
      <p:ext uri="{BB962C8B-B14F-4D97-AF65-F5344CB8AC3E}">
        <p14:creationId xmlns:p14="http://schemas.microsoft.com/office/powerpoint/2010/main" val="10857683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220730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954A499C-8A4B-4411-9005-E26E8BCC247E}"/>
              </a:ext>
            </a:extLst>
          </p:cNvPr>
          <p:cNvSpPr txBox="1">
            <a:spLocks/>
          </p:cNvSpPr>
          <p:nvPr/>
        </p:nvSpPr>
        <p:spPr>
          <a:xfrm>
            <a:off x="1411740" y="277282"/>
            <a:ext cx="9368520" cy="557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US" b="1" dirty="0">
                <a:solidFill>
                  <a:srgbClr val="002060"/>
                </a:solidFill>
                <a:latin typeface="+mn-lt"/>
              </a:rPr>
              <a:t>Notice of Violation (NOV)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8262D4E-0C9E-4787-A9DA-9FBAC76799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187" y="116789"/>
            <a:ext cx="998101" cy="9981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90553">
            <a:off x="10385088" y="107962"/>
            <a:ext cx="1099101" cy="131466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76657" y="5421086"/>
            <a:ext cx="2955472" cy="11103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77281" y="1504420"/>
            <a:ext cx="11640548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0"/>
              </a:spcAft>
            </a:pPr>
            <a:r>
              <a:rPr lang="en-US" sz="2400" b="1" dirty="0" smtClean="0"/>
              <a:t>A NOV is issued to MS4s that have major issues with their program.</a:t>
            </a:r>
          </a:p>
          <a:p>
            <a:pPr>
              <a:spcAft>
                <a:spcPts val="1800"/>
              </a:spcAft>
            </a:pPr>
            <a:r>
              <a:rPr lang="en-US" sz="2400" b="1" dirty="0" smtClean="0"/>
              <a:t>The </a:t>
            </a:r>
            <a:r>
              <a:rPr lang="en-US" sz="2400" b="1" dirty="0"/>
              <a:t>NOV is a NOD + 1 more thing:</a:t>
            </a:r>
          </a:p>
          <a:p>
            <a:pPr marL="857250" indent="-457200">
              <a:spcAft>
                <a:spcPts val="1800"/>
              </a:spcAft>
              <a:buFont typeface="+mj-lt"/>
              <a:buAutoNum type="arabicPeriod"/>
            </a:pPr>
            <a:r>
              <a:rPr lang="en-US" sz="2000" dirty="0"/>
              <a:t>Submit a written response to the Notice (30 days)</a:t>
            </a:r>
          </a:p>
          <a:p>
            <a:pPr marL="857250" indent="-457200">
              <a:spcAft>
                <a:spcPts val="1800"/>
              </a:spcAft>
              <a:buFont typeface="+mj-lt"/>
              <a:buAutoNum type="arabicPeriod"/>
            </a:pPr>
            <a:r>
              <a:rPr lang="en-US" sz="2400" b="1" dirty="0">
                <a:solidFill>
                  <a:srgbClr val="C00000"/>
                </a:solidFill>
              </a:rPr>
              <a:t>Adopt a Council Resolution demonstrating support for a compliant stormwater program (60 days)</a:t>
            </a:r>
          </a:p>
          <a:p>
            <a:pPr marL="857250" indent="-457200">
              <a:spcAft>
                <a:spcPts val="1800"/>
              </a:spcAft>
              <a:buFont typeface="+mj-lt"/>
              <a:buAutoNum type="arabicPeriod"/>
            </a:pPr>
            <a:r>
              <a:rPr lang="en-US" sz="2000" dirty="0"/>
              <a:t>Conduct a self-audit of </a:t>
            </a:r>
            <a:r>
              <a:rPr lang="en-US" sz="2000" dirty="0" smtClean="0"/>
              <a:t>whatever DEQ didn’t audit </a:t>
            </a:r>
            <a:r>
              <a:rPr lang="en-US" sz="2000" dirty="0"/>
              <a:t>(120 days)</a:t>
            </a:r>
          </a:p>
          <a:p>
            <a:pPr marL="857250" indent="-457200">
              <a:spcAft>
                <a:spcPts val="1800"/>
              </a:spcAft>
              <a:buFont typeface="+mj-lt"/>
              <a:buAutoNum type="arabicPeriod"/>
            </a:pPr>
            <a:r>
              <a:rPr lang="en-US" sz="2000" dirty="0"/>
              <a:t>Submit a Draft SWMP (120 days)</a:t>
            </a:r>
          </a:p>
          <a:p>
            <a:pPr marL="857250" indent="-457200">
              <a:spcAft>
                <a:spcPts val="1800"/>
              </a:spcAft>
              <a:buFont typeface="+mj-lt"/>
              <a:buAutoNum type="arabicPeriod"/>
            </a:pPr>
            <a:r>
              <a:rPr lang="en-US" sz="2000" dirty="0"/>
              <a:t>Submit </a:t>
            </a:r>
            <a:r>
              <a:rPr lang="en-US" sz="2000" dirty="0" smtClean="0"/>
              <a:t>a permit renewal application </a:t>
            </a:r>
            <a:r>
              <a:rPr lang="en-US" sz="2000" dirty="0"/>
              <a:t>once DEQ &amp; MS4 concur on the Draft SWMP (30 days)</a:t>
            </a:r>
          </a:p>
        </p:txBody>
      </p:sp>
    </p:spTree>
    <p:extLst>
      <p:ext uri="{BB962C8B-B14F-4D97-AF65-F5344CB8AC3E}">
        <p14:creationId xmlns:p14="http://schemas.microsoft.com/office/powerpoint/2010/main" val="35708285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1538245"/>
            <a:ext cx="1105983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spcAft>
                <a:spcPts val="1800"/>
              </a:spcAft>
            </a:pPr>
            <a:r>
              <a:rPr lang="en-US" sz="2400" b="1" dirty="0" smtClean="0"/>
              <a:t>Acknowledgement that the city/town:</a:t>
            </a:r>
          </a:p>
          <a:p>
            <a:pPr marL="914400" lvl="1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b="1" dirty="0" smtClean="0"/>
              <a:t>Is in it’s 3</a:t>
            </a:r>
            <a:r>
              <a:rPr lang="en-US" sz="2400" b="1" baseline="30000" dirty="0" smtClean="0"/>
              <a:t>rd</a:t>
            </a:r>
            <a:r>
              <a:rPr lang="en-US" sz="2400" b="1" dirty="0" smtClean="0"/>
              <a:t> permit term</a:t>
            </a:r>
          </a:p>
          <a:p>
            <a:pPr marL="914400" lvl="1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b="1" dirty="0" smtClean="0"/>
              <a:t>Received a Notice of Violation (NOV) from NCDEQ</a:t>
            </a:r>
          </a:p>
          <a:p>
            <a:pPr marL="914400" lvl="1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b="1" dirty="0" smtClean="0"/>
              <a:t>Must comply with the NOV &amp; permit requirements</a:t>
            </a:r>
          </a:p>
          <a:p>
            <a:pPr marL="914400" lvl="1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b="1" dirty="0" smtClean="0"/>
              <a:t>Is required to provide adequate program funding and staffing</a:t>
            </a:r>
          </a:p>
          <a:p>
            <a:pPr marL="914400" lvl="1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b="1" dirty="0" smtClean="0"/>
              <a:t>Will receive enforcement penalties for not complying with the NOV</a:t>
            </a:r>
          </a:p>
          <a:p>
            <a:pPr marL="914400" lvl="1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b="1" dirty="0" smtClean="0"/>
              <a:t>Could also be subject to enforcement by EPA</a:t>
            </a:r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CF5941A6-5927-4EA4-8B75-22594C586DF8}"/>
              </a:ext>
            </a:extLst>
          </p:cNvPr>
          <p:cNvSpPr txBox="1">
            <a:spLocks/>
          </p:cNvSpPr>
          <p:nvPr/>
        </p:nvSpPr>
        <p:spPr>
          <a:xfrm>
            <a:off x="1411739" y="277282"/>
            <a:ext cx="10616137" cy="557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US" b="1" dirty="0" smtClean="0">
                <a:solidFill>
                  <a:srgbClr val="002060"/>
                </a:solidFill>
                <a:latin typeface="+mn-lt"/>
              </a:rPr>
              <a:t>NOV: Council Resolution Requirements</a:t>
            </a:r>
            <a:endParaRPr lang="en-US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DBE8ED0-8B82-45FC-95E7-66A35F97EB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187" y="116789"/>
            <a:ext cx="998101" cy="998101"/>
          </a:xfrm>
          <a:prstGeom prst="rect">
            <a:avLst/>
          </a:prstGeom>
        </p:spPr>
      </p:pic>
      <p:pic>
        <p:nvPicPr>
          <p:cNvPr id="2050" name="Picture 2" descr="Image result for city council resoluti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9705">
            <a:off x="8781853" y="1651858"/>
            <a:ext cx="3045088" cy="2026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 rot="1029308">
            <a:off x="9767915" y="3596566"/>
            <a:ext cx="17969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i="1" dirty="0" smtClean="0"/>
              <a:t>Image by timescall.com</a:t>
            </a:r>
            <a:endParaRPr lang="en-US" sz="800" i="1" dirty="0"/>
          </a:p>
        </p:txBody>
      </p:sp>
    </p:spTree>
    <p:extLst>
      <p:ext uri="{BB962C8B-B14F-4D97-AF65-F5344CB8AC3E}">
        <p14:creationId xmlns:p14="http://schemas.microsoft.com/office/powerpoint/2010/main" val="10766537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220730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864653" y="3189268"/>
            <a:ext cx="9559482" cy="4025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864653" y="2891387"/>
            <a:ext cx="0" cy="1251988"/>
          </a:xfrm>
          <a:prstGeom prst="line">
            <a:avLst/>
          </a:prstGeom>
          <a:ln w="571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50303" y="4202440"/>
            <a:ext cx="1028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Receipt of NOV</a:t>
            </a:r>
          </a:p>
        </p:txBody>
      </p:sp>
      <p:cxnSp>
        <p:nvCxnSpPr>
          <p:cNvPr id="13" name="Straight Connector 12"/>
          <p:cNvCxnSpPr/>
          <p:nvPr/>
        </p:nvCxnSpPr>
        <p:spPr>
          <a:xfrm flipH="1">
            <a:off x="2322257" y="2891387"/>
            <a:ext cx="9246" cy="1250083"/>
          </a:xfrm>
          <a:prstGeom prst="line">
            <a:avLst/>
          </a:prstGeom>
          <a:ln w="571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3915375" y="2891387"/>
            <a:ext cx="6804" cy="1250083"/>
          </a:xfrm>
          <a:prstGeom prst="line">
            <a:avLst/>
          </a:prstGeom>
          <a:ln w="571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5883740" y="2891387"/>
            <a:ext cx="588" cy="1251988"/>
          </a:xfrm>
          <a:prstGeom prst="line">
            <a:avLst/>
          </a:prstGeom>
          <a:ln w="571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9532402" y="2878409"/>
            <a:ext cx="2" cy="1278345"/>
          </a:xfrm>
          <a:prstGeom prst="line">
            <a:avLst/>
          </a:prstGeom>
          <a:ln w="571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107444" y="2509077"/>
            <a:ext cx="514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669140" y="4162545"/>
            <a:ext cx="12432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Submit Written Response to NOV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713306" y="2506771"/>
            <a:ext cx="474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60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347150" y="4156754"/>
            <a:ext cx="12992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Submit Council Resolution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592340" y="2502308"/>
            <a:ext cx="607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120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424135" y="3001464"/>
            <a:ext cx="1030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5"/>
                </a:solidFill>
              </a:rPr>
              <a:t>DAYS</a:t>
            </a:r>
          </a:p>
        </p:txBody>
      </p:sp>
      <p:cxnSp>
        <p:nvCxnSpPr>
          <p:cNvPr id="29" name="Straight Connector 28"/>
          <p:cNvCxnSpPr/>
          <p:nvPr/>
        </p:nvCxnSpPr>
        <p:spPr>
          <a:xfrm>
            <a:off x="8033582" y="2871640"/>
            <a:ext cx="22169" cy="1271735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9293364" y="2531901"/>
            <a:ext cx="478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30</a:t>
            </a:r>
          </a:p>
        </p:txBody>
      </p:sp>
      <p:sp>
        <p:nvSpPr>
          <p:cNvPr id="32" name="Curved Down Arrow 31"/>
          <p:cNvSpPr/>
          <p:nvPr/>
        </p:nvSpPr>
        <p:spPr>
          <a:xfrm>
            <a:off x="6341812" y="2560155"/>
            <a:ext cx="1290852" cy="453450"/>
          </a:xfrm>
          <a:prstGeom prst="curvedDown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Curved Down Arrow 32"/>
          <p:cNvSpPr/>
          <p:nvPr/>
        </p:nvSpPr>
        <p:spPr>
          <a:xfrm rot="10800000">
            <a:off x="6313235" y="3398278"/>
            <a:ext cx="1290853" cy="411721"/>
          </a:xfrm>
          <a:prstGeom prst="curvedDown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052512" y="4163122"/>
            <a:ext cx="16624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Submit </a:t>
            </a:r>
          </a:p>
          <a:p>
            <a:pPr algn="ctr"/>
            <a:r>
              <a:rPr lang="en-US" dirty="0"/>
              <a:t>Self-Audit &amp; Draft SWMP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762520" y="4162546"/>
            <a:ext cx="15397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Submit Permit Application &amp; Draft SWMP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309794" y="4163122"/>
            <a:ext cx="14919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Written Concurrence on Draft SWMP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625750" y="2878899"/>
            <a:ext cx="6379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MS4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6292" y="3270730"/>
            <a:ext cx="816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DEQ</a:t>
            </a:r>
          </a:p>
        </p:txBody>
      </p:sp>
      <p:sp>
        <p:nvSpPr>
          <p:cNvPr id="30" name="Title 3">
            <a:extLst>
              <a:ext uri="{FF2B5EF4-FFF2-40B4-BE49-F238E27FC236}">
                <a16:creationId xmlns:a16="http://schemas.microsoft.com/office/drawing/2014/main" id="{D0CDAAC6-90C0-4E39-A069-EF313951A359}"/>
              </a:ext>
            </a:extLst>
          </p:cNvPr>
          <p:cNvSpPr txBox="1">
            <a:spLocks/>
          </p:cNvSpPr>
          <p:nvPr/>
        </p:nvSpPr>
        <p:spPr>
          <a:xfrm>
            <a:off x="1411740" y="277282"/>
            <a:ext cx="9368520" cy="557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US" b="1" dirty="0">
                <a:solidFill>
                  <a:srgbClr val="002060"/>
                </a:solidFill>
                <a:latin typeface="+mn-lt"/>
              </a:rPr>
              <a:t>Notice of Violation (NOV) Timeline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2C715E43-7054-4D40-AE0F-B4F3A1DBE3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187" y="116789"/>
            <a:ext cx="998101" cy="998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2610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397" y="1836963"/>
            <a:ext cx="9909253" cy="3216729"/>
          </a:xfrm>
        </p:spPr>
      </p:pic>
      <p:sp>
        <p:nvSpPr>
          <p:cNvPr id="14" name="Oval 13"/>
          <p:cNvSpPr/>
          <p:nvPr/>
        </p:nvSpPr>
        <p:spPr>
          <a:xfrm>
            <a:off x="8915400" y="4269921"/>
            <a:ext cx="2269671" cy="103686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9AED3378-F3D9-4412-83D3-9EEBA384DE44}"/>
              </a:ext>
            </a:extLst>
          </p:cNvPr>
          <p:cNvSpPr txBox="1">
            <a:spLocks/>
          </p:cNvSpPr>
          <p:nvPr/>
        </p:nvSpPr>
        <p:spPr>
          <a:xfrm>
            <a:off x="1411740" y="277282"/>
            <a:ext cx="9368520" cy="557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US" b="1" dirty="0">
                <a:solidFill>
                  <a:srgbClr val="002060"/>
                </a:solidFill>
                <a:latin typeface="+mn-lt"/>
              </a:rPr>
              <a:t>MS4 Permit Renewal Process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DDA92B8-8D6F-4B99-BD65-227EC959A9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187" y="116789"/>
            <a:ext cx="998101" cy="998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5963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220730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570AC0-3953-4C32-8F65-04EB72845B96}"/>
              </a:ext>
            </a:extLst>
          </p:cNvPr>
          <p:cNvSpPr txBox="1"/>
          <p:nvPr/>
        </p:nvSpPr>
        <p:spPr>
          <a:xfrm>
            <a:off x="1240288" y="1551846"/>
            <a:ext cx="7286344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NCDEQ </a:t>
            </a:r>
            <a:r>
              <a:rPr lang="en-US" sz="2400" b="1" dirty="0"/>
              <a:t>Stormwater Web Page: </a:t>
            </a:r>
          </a:p>
          <a:p>
            <a:pPr>
              <a:spcBef>
                <a:spcPts val="600"/>
              </a:spcBef>
            </a:pPr>
            <a:r>
              <a:rPr lang="en-US" sz="2400" b="1" dirty="0">
                <a:solidFill>
                  <a:schemeClr val="accent3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www.deq.nc.gov/sw</a:t>
            </a:r>
            <a:endParaRPr lang="en-US" sz="2400" b="1" dirty="0">
              <a:solidFill>
                <a:schemeClr val="accent3"/>
              </a:solidFill>
            </a:endParaRPr>
          </a:p>
          <a:p>
            <a:endParaRPr lang="en-US" sz="2400" b="1" dirty="0"/>
          </a:p>
          <a:p>
            <a:pPr>
              <a:spcBef>
                <a:spcPts val="600"/>
              </a:spcBef>
            </a:pPr>
            <a:r>
              <a:rPr lang="en-US" sz="2400" b="1" dirty="0"/>
              <a:t>DEMLR Stormwater Laserfiche Repository: </a:t>
            </a:r>
            <a:r>
              <a:rPr lang="en-US" sz="2400" b="1" dirty="0">
                <a:solidFill>
                  <a:schemeClr val="accent3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https://edocs.deq.nc.gov/WaterResources/</a:t>
            </a:r>
            <a:endParaRPr lang="en-US" sz="2400" b="1" dirty="0">
              <a:solidFill>
                <a:schemeClr val="accent3"/>
              </a:solidFill>
            </a:endParaRPr>
          </a:p>
          <a:p>
            <a:endParaRPr lang="en-US" sz="2400" b="1" dirty="0"/>
          </a:p>
          <a:p>
            <a:r>
              <a:rPr lang="en-US" sz="2400" b="1" dirty="0"/>
              <a:t>MS4 Program </a:t>
            </a:r>
            <a:r>
              <a:rPr lang="en-US" sz="2400" b="1" dirty="0" smtClean="0"/>
              <a:t>Contact:</a:t>
            </a:r>
            <a:endParaRPr lang="en-US" sz="2400" b="1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b="1" dirty="0">
                <a:solidFill>
                  <a:schemeClr val="tx2"/>
                </a:solidFill>
              </a:rPr>
              <a:t>Jeanette Powell</a:t>
            </a:r>
            <a:br>
              <a:rPr lang="en-US" sz="2400" b="1" dirty="0">
                <a:solidFill>
                  <a:schemeClr val="tx2"/>
                </a:solidFill>
              </a:rPr>
            </a:br>
            <a:r>
              <a:rPr lang="en-US" sz="2400" b="1" dirty="0">
                <a:solidFill>
                  <a:schemeClr val="tx2"/>
                </a:solidFill>
              </a:rPr>
              <a:t>(919) 707-3620</a:t>
            </a:r>
            <a:br>
              <a:rPr lang="en-US" sz="2400" b="1" dirty="0">
                <a:solidFill>
                  <a:schemeClr val="tx2"/>
                </a:solidFill>
              </a:rPr>
            </a:br>
            <a:r>
              <a:rPr lang="en-US" sz="2400" b="1" dirty="0">
                <a:solidFill>
                  <a:schemeClr val="tx2"/>
                </a:solidFill>
              </a:rPr>
              <a:t>jeanette.powell@ncdenr.gov</a:t>
            </a:r>
          </a:p>
          <a:p>
            <a:endParaRPr lang="en-US" sz="2400" b="1" dirty="0"/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FF4ED5F8-F9CA-441D-8EBC-96B473775C60}"/>
              </a:ext>
            </a:extLst>
          </p:cNvPr>
          <p:cNvSpPr txBox="1">
            <a:spLocks/>
          </p:cNvSpPr>
          <p:nvPr/>
        </p:nvSpPr>
        <p:spPr>
          <a:xfrm>
            <a:off x="1411740" y="277282"/>
            <a:ext cx="9368520" cy="557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US" b="1" dirty="0" smtClean="0">
                <a:solidFill>
                  <a:srgbClr val="002060"/>
                </a:solidFill>
                <a:latin typeface="+mn-lt"/>
              </a:rPr>
              <a:t>NCDEQ </a:t>
            </a:r>
            <a:r>
              <a:rPr lang="en-US" b="1" dirty="0">
                <a:solidFill>
                  <a:srgbClr val="002060"/>
                </a:solidFill>
                <a:latin typeface="+mn-lt"/>
              </a:rPr>
              <a:t>MS4 Tools &amp; Resources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2006B23-563E-4994-8AFE-CF9FDCA21B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187" y="116789"/>
            <a:ext cx="998101" cy="998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984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21120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1477736" y="277282"/>
            <a:ext cx="9368520" cy="557215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+mn-lt"/>
              </a:rPr>
              <a:t>What is Stormwater &amp; Why is it a Problem?</a:t>
            </a:r>
            <a:endParaRPr lang="en-US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83" y="116789"/>
            <a:ext cx="998101" cy="9981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73878" y="1436275"/>
            <a:ext cx="7943852" cy="4570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v"/>
            </a:pPr>
            <a:r>
              <a:rPr lang="en-US" sz="2400" b="1" dirty="0" smtClean="0"/>
              <a:t>Storm events produce runoff (stormwater)</a:t>
            </a:r>
          </a:p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v"/>
            </a:pPr>
            <a:r>
              <a:rPr lang="en-US" sz="2400" b="1" dirty="0" smtClean="0"/>
              <a:t>Runoff washes </a:t>
            </a:r>
            <a:r>
              <a:rPr lang="en-US" sz="2400" b="1" dirty="0"/>
              <a:t>pollutants off of land </a:t>
            </a:r>
            <a:r>
              <a:rPr lang="en-US" sz="2400" b="1" dirty="0" smtClean="0"/>
              <a:t>surfaces</a:t>
            </a:r>
          </a:p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v"/>
            </a:pPr>
            <a:r>
              <a:rPr lang="en-US" sz="2400" b="1" dirty="0" smtClean="0"/>
              <a:t>Runoff is </a:t>
            </a:r>
            <a:r>
              <a:rPr lang="en-US" sz="2400" b="1" u="sng" dirty="0" smtClean="0"/>
              <a:t>not</a:t>
            </a:r>
            <a:r>
              <a:rPr lang="en-US" sz="2400" b="1" dirty="0" smtClean="0"/>
              <a:t> treated at the wastewater facility</a:t>
            </a:r>
          </a:p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v"/>
            </a:pPr>
            <a:r>
              <a:rPr lang="en-US" sz="2400" b="1" dirty="0" smtClean="0"/>
              <a:t>Stormwater runoff carries harmful pollutants directly </a:t>
            </a:r>
            <a:r>
              <a:rPr lang="en-US" sz="2400" b="1" dirty="0"/>
              <a:t>into our local creeks and </a:t>
            </a:r>
            <a:r>
              <a:rPr lang="en-US" sz="2400" b="1" dirty="0" smtClean="0"/>
              <a:t>waterways</a:t>
            </a:r>
          </a:p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v"/>
            </a:pPr>
            <a:r>
              <a:rPr lang="en-US" sz="2400" b="1" dirty="0" smtClean="0"/>
              <a:t>Pollutants increase downstream drinking water treatment costs and impair recreational uses</a:t>
            </a:r>
          </a:p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v"/>
            </a:pPr>
            <a:r>
              <a:rPr lang="en-US" sz="2400" b="1" dirty="0" smtClean="0"/>
              <a:t>Aquatic life and vegetation are sensitive to pollutants</a:t>
            </a:r>
          </a:p>
        </p:txBody>
      </p:sp>
      <p:pic>
        <p:nvPicPr>
          <p:cNvPr id="11" name="Picture 10" descr="C:\Users\jpowell4\Desktop\PRINT\StormwaterPollutionDiagram_Wilmington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42" y="1183480"/>
            <a:ext cx="3072493" cy="54673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9649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1477736" y="277282"/>
            <a:ext cx="9368520" cy="557215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+mn-lt"/>
              </a:rPr>
              <a:t>Federal NPDES MS4 Program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83" y="116789"/>
            <a:ext cx="998101" cy="9981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715" y="0"/>
            <a:ext cx="1117569" cy="119995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1306284" y="1607010"/>
            <a:ext cx="10303330" cy="40472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400" b="1" dirty="0"/>
              <a:t>National Pollutant Discharge Elimination System (NPDES)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/>
              <a:t>Federal Clean Water Act Permitting </a:t>
            </a:r>
            <a:r>
              <a:rPr lang="en-US" sz="2000" b="1" dirty="0" smtClean="0"/>
              <a:t>Program for: </a:t>
            </a:r>
            <a:endParaRPr lang="en-US" sz="2000" b="1" dirty="0"/>
          </a:p>
          <a:p>
            <a:pPr marL="1257300" lvl="2" indent="-34290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sz="2000" b="1" dirty="0"/>
              <a:t>Wastewater Permits </a:t>
            </a:r>
          </a:p>
          <a:p>
            <a:pPr marL="1257300" lvl="2" indent="-34290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sz="2000" b="1" dirty="0"/>
              <a:t>Stormwater Permits (40 CFR 122)</a:t>
            </a:r>
          </a:p>
          <a:p>
            <a:pPr>
              <a:spcAft>
                <a:spcPts val="600"/>
              </a:spcAft>
            </a:pPr>
            <a:endParaRPr lang="en-US" sz="2400" b="1" dirty="0"/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400" b="1" dirty="0"/>
              <a:t>Municipal Separate Storm Sewer System (MS4)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 smtClean="0"/>
              <a:t>MS4 is a system </a:t>
            </a:r>
            <a:r>
              <a:rPr lang="en-US" sz="2000" b="1" dirty="0"/>
              <a:t>of conveyances to collect and transport </a:t>
            </a:r>
            <a:r>
              <a:rPr lang="en-US" sz="2000" b="1" dirty="0" smtClean="0"/>
              <a:t>stormwater runoff</a:t>
            </a:r>
            <a:endParaRPr lang="en-US" sz="2000" b="1" dirty="0"/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 smtClean="0"/>
              <a:t>NPDES MS4 Permits are for discharges of stormwater </a:t>
            </a:r>
            <a:r>
              <a:rPr lang="en-US" sz="2000" b="1" dirty="0"/>
              <a:t>to surface </a:t>
            </a:r>
            <a:r>
              <a:rPr lang="en-US" sz="2000" b="1" dirty="0" smtClean="0"/>
              <a:t>waters from a </a:t>
            </a:r>
            <a:r>
              <a:rPr lang="en-US" sz="2000" b="1" dirty="0"/>
              <a:t>publicly owned/operated stormwater </a:t>
            </a:r>
            <a:r>
              <a:rPr lang="en-US" sz="2000" b="1" dirty="0" smtClean="0"/>
              <a:t>collection system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554169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21120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1477736" y="277282"/>
            <a:ext cx="9368520" cy="557215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+mn-lt"/>
              </a:rPr>
              <a:t>North Carolina NPDES MS4 Program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83" y="116789"/>
            <a:ext cx="998101" cy="9981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06284" y="1723118"/>
            <a:ext cx="6800852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400" b="1" dirty="0"/>
              <a:t>EPA </a:t>
            </a:r>
            <a:r>
              <a:rPr lang="en-US" sz="2400" b="1" dirty="0" smtClean="0"/>
              <a:t>Oversight &amp; Delegation to NCDEQ</a:t>
            </a:r>
            <a:endParaRPr lang="en-US" sz="2400" b="1" dirty="0"/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400" b="1" dirty="0"/>
              <a:t>NCDEQ Program Implementation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/>
              <a:t>Permitting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/>
              <a:t>Customer Support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/>
              <a:t>Compliance Audits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 smtClean="0"/>
              <a:t>Enforcement *</a:t>
            </a:r>
            <a:endParaRPr lang="en-US" sz="2000" b="1" dirty="0"/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/>
              <a:t>Reporting to </a:t>
            </a:r>
            <a:r>
              <a:rPr lang="en-US" sz="2000" b="1" dirty="0" smtClean="0"/>
              <a:t>EPA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lvl="1">
              <a:spcAft>
                <a:spcPts val="1200"/>
              </a:spcAft>
            </a:pPr>
            <a:r>
              <a:rPr lang="en-US" b="1" i="1" dirty="0" smtClean="0"/>
              <a:t>* EPA can also enforce in addition to NCDEQ</a:t>
            </a:r>
            <a:endParaRPr lang="en-US" b="1" i="1" dirty="0"/>
          </a:p>
        </p:txBody>
      </p:sp>
      <p:pic>
        <p:nvPicPr>
          <p:cNvPr id="21" name="Picture 20" descr="A close up of a sign&#10;&#10;Description automatically generated">
            <a:extLst>
              <a:ext uri="{FF2B5EF4-FFF2-40B4-BE49-F238E27FC236}">
                <a16:creationId xmlns:a16="http://schemas.microsoft.com/office/drawing/2014/main" id="{28A466F0-23F0-4B25-8535-1727D54832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4146" y="3593349"/>
            <a:ext cx="2873710" cy="2873710"/>
          </a:xfrm>
          <a:prstGeom prst="rect">
            <a:avLst/>
          </a:prstGeom>
        </p:spPr>
      </p:pic>
      <p:pic>
        <p:nvPicPr>
          <p:cNvPr id="23" name="Picture 22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CDE3B883-A4FE-4B4B-BFC8-40B23DC7D0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6910" y="1346511"/>
            <a:ext cx="3820946" cy="203783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5" name="Picture 24" descr="A screenshot of a cell phone&#10;&#10;Description automatically generated">
            <a:extLst>
              <a:ext uri="{FF2B5EF4-FFF2-40B4-BE49-F238E27FC236}">
                <a16:creationId xmlns:a16="http://schemas.microsoft.com/office/drawing/2014/main" id="{18C4BC07-082E-4435-9A5F-147BB7C7BB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555" y="2768178"/>
            <a:ext cx="3820947" cy="2248149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6274499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21120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83" y="116789"/>
            <a:ext cx="998101" cy="99810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76375" y="1538383"/>
            <a:ext cx="664437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b="1" cap="small" dirty="0"/>
              <a:t>1990’s:	6 Phase I MS4s + NCDOT</a:t>
            </a:r>
          </a:p>
          <a:p>
            <a:pPr>
              <a:spcAft>
                <a:spcPts val="1200"/>
              </a:spcAft>
            </a:pPr>
            <a:r>
              <a:rPr lang="en-US" sz="2400" b="1" cap="small" dirty="0"/>
              <a:t>2000’s:	</a:t>
            </a:r>
            <a:r>
              <a:rPr lang="en-US" sz="2400" b="1" cap="small" dirty="0" smtClean="0"/>
              <a:t>115 </a:t>
            </a:r>
            <a:r>
              <a:rPr lang="en-US" sz="2400" b="1" cap="small" dirty="0"/>
              <a:t>Phase II Permittees</a:t>
            </a:r>
          </a:p>
          <a:p>
            <a:pPr>
              <a:spcAft>
                <a:spcPts val="1200"/>
              </a:spcAft>
            </a:pPr>
            <a:r>
              <a:rPr lang="en-US" sz="2400" b="1" cap="small" dirty="0"/>
              <a:t>2023</a:t>
            </a:r>
            <a:r>
              <a:rPr lang="en-US" sz="2400" b="1" i="1" dirty="0"/>
              <a:t>ish</a:t>
            </a:r>
            <a:r>
              <a:rPr lang="en-US" sz="2400" b="1" cap="small" dirty="0"/>
              <a:t>: 	</a:t>
            </a:r>
            <a:r>
              <a:rPr lang="en-US" sz="2400" b="1" cap="small" dirty="0" smtClean="0"/>
              <a:t>New Designations</a:t>
            </a:r>
          </a:p>
          <a:p>
            <a:pPr>
              <a:spcAft>
                <a:spcPts val="1200"/>
              </a:spcAft>
            </a:pPr>
            <a:r>
              <a:rPr lang="en-US" sz="2400" b="1" cap="small" dirty="0" smtClean="0"/>
              <a:t>2025</a:t>
            </a:r>
            <a:r>
              <a:rPr lang="en-US" sz="2400" b="1" i="1" dirty="0" smtClean="0"/>
              <a:t>ish</a:t>
            </a:r>
            <a:r>
              <a:rPr lang="en-US" sz="2400" b="1" cap="small" dirty="0" smtClean="0"/>
              <a:t>:	New Permittees Apply</a:t>
            </a:r>
            <a:endParaRPr lang="en-US" sz="2400" b="1" cap="small" dirty="0"/>
          </a:p>
        </p:txBody>
      </p:sp>
      <p:sp>
        <p:nvSpPr>
          <p:cNvPr id="3" name="TextBox 2"/>
          <p:cNvSpPr txBox="1"/>
          <p:nvPr/>
        </p:nvSpPr>
        <p:spPr>
          <a:xfrm>
            <a:off x="1735287" y="3893965"/>
            <a:ext cx="82563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2060"/>
                </a:solidFill>
              </a:rPr>
              <a:t>Tentative Schedule for </a:t>
            </a:r>
            <a:r>
              <a:rPr lang="en-US" sz="2000" b="1" dirty="0" smtClean="0">
                <a:solidFill>
                  <a:srgbClr val="002060"/>
                </a:solidFill>
              </a:rPr>
              <a:t>New MS4 Designations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0A4233CD-E4FC-4186-9BE0-731B54FFA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7736" y="277282"/>
            <a:ext cx="9368520" cy="557215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+mn-lt"/>
              </a:rPr>
              <a:t>North Carolina NPDES MS4 Program</a:t>
            </a:r>
          </a:p>
        </p:txBody>
      </p:sp>
      <p:pic>
        <p:nvPicPr>
          <p:cNvPr id="13" name="Picture 12" descr="A screenshot of a cell phone&#10;&#10;Description automatically generated">
            <a:extLst>
              <a:ext uri="{FF2B5EF4-FFF2-40B4-BE49-F238E27FC236}">
                <a16:creationId xmlns:a16="http://schemas.microsoft.com/office/drawing/2014/main" id="{0EB6609D-7365-4930-92B4-E47F2C4F87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287" y="4273594"/>
            <a:ext cx="8256380" cy="141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352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21120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83" y="116789"/>
            <a:ext cx="998101" cy="998101"/>
          </a:xfrm>
          <a:prstGeom prst="rect">
            <a:avLst/>
          </a:prstGeom>
        </p:spPr>
      </p:pic>
      <p:sp>
        <p:nvSpPr>
          <p:cNvPr id="13" name="Title 3"/>
          <p:cNvSpPr txBox="1">
            <a:spLocks/>
          </p:cNvSpPr>
          <p:nvPr/>
        </p:nvSpPr>
        <p:spPr>
          <a:xfrm>
            <a:off x="1477736" y="277282"/>
            <a:ext cx="9368520" cy="557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US" b="1" dirty="0" smtClean="0">
                <a:solidFill>
                  <a:srgbClr val="002060"/>
                </a:solidFill>
                <a:latin typeface="+mn-lt"/>
              </a:rPr>
              <a:t>Federal Designation into </a:t>
            </a:r>
            <a:r>
              <a:rPr lang="en-US" b="1" dirty="0">
                <a:solidFill>
                  <a:srgbClr val="002060"/>
                </a:solidFill>
                <a:latin typeface="+mn-lt"/>
              </a:rPr>
              <a:t>the </a:t>
            </a:r>
            <a:r>
              <a:rPr lang="en-US" b="1" dirty="0" smtClean="0">
                <a:solidFill>
                  <a:srgbClr val="002060"/>
                </a:solidFill>
                <a:latin typeface="+mn-lt"/>
              </a:rPr>
              <a:t>NPDES </a:t>
            </a:r>
            <a:r>
              <a:rPr lang="en-US" b="1" dirty="0">
                <a:solidFill>
                  <a:srgbClr val="002060"/>
                </a:solidFill>
                <a:latin typeface="+mn-lt"/>
              </a:rPr>
              <a:t>MS4 </a:t>
            </a:r>
            <a:r>
              <a:rPr lang="en-US" b="1" dirty="0" smtClean="0">
                <a:solidFill>
                  <a:srgbClr val="002060"/>
                </a:solidFill>
                <a:latin typeface="+mn-lt"/>
              </a:rPr>
              <a:t>Program</a:t>
            </a:r>
            <a:endParaRPr lang="en-US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19" name="Picture 18" descr="A close up of a sign&#10;&#10;Description automatically generated">
            <a:extLst>
              <a:ext uri="{FF2B5EF4-FFF2-40B4-BE49-F238E27FC236}">
                <a16:creationId xmlns:a16="http://schemas.microsoft.com/office/drawing/2014/main" id="{C9746FF4-52CE-402E-B0D2-9346CD60FE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068" y="1725105"/>
            <a:ext cx="7266557" cy="4855613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97E3ED13-B8AB-429F-9031-7AF6AB19B9EB}"/>
              </a:ext>
            </a:extLst>
          </p:cNvPr>
          <p:cNvSpPr txBox="1"/>
          <p:nvPr/>
        </p:nvSpPr>
        <p:spPr>
          <a:xfrm>
            <a:off x="392453" y="1725105"/>
            <a:ext cx="590066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b="1" u="sng" cap="small" dirty="0" smtClean="0"/>
              <a:t>US </a:t>
            </a:r>
            <a:r>
              <a:rPr lang="en-US" sz="2400" b="1" u="sng" cap="small" dirty="0"/>
              <a:t>Census Urbanized Area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Population </a:t>
            </a:r>
            <a:r>
              <a:rPr lang="en-US" sz="2400" b="1" u="sng" dirty="0"/>
              <a:t>&gt;</a:t>
            </a:r>
            <a:r>
              <a:rPr lang="en-US" sz="2400" b="1" dirty="0"/>
              <a:t>50,000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 smtClean="0"/>
              <a:t>Fringe cluster </a:t>
            </a:r>
            <a:r>
              <a:rPr lang="en-US" sz="2400" b="1" dirty="0"/>
              <a:t>of 2,500 – 50,000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7EF5119-9FDE-4A26-A8C1-7C3BF06555B1}"/>
              </a:ext>
            </a:extLst>
          </p:cNvPr>
          <p:cNvSpPr txBox="1"/>
          <p:nvPr/>
        </p:nvSpPr>
        <p:spPr>
          <a:xfrm>
            <a:off x="308183" y="4735913"/>
            <a:ext cx="43015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Regulated MS4s represent 4% of the US land area and &gt;80% of the population.</a:t>
            </a:r>
            <a:endParaRPr lang="en-US" sz="2400" b="1" i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2389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21120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83" y="116789"/>
            <a:ext cx="998101" cy="99810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21852" y="1580173"/>
            <a:ext cx="620988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b="1" u="sng" cap="small" dirty="0"/>
              <a:t>State Designation </a:t>
            </a:r>
            <a:r>
              <a:rPr lang="en-US" sz="2000" b="1" u="sng" cap="small" dirty="0"/>
              <a:t>(15A NCAC 0</a:t>
            </a:r>
            <a:r>
              <a:rPr lang="en-US" sz="2000" b="1" u="sng" cap="small" dirty="0" smtClean="0"/>
              <a:t>2H.0151</a:t>
            </a:r>
            <a:r>
              <a:rPr lang="en-US" sz="2000" b="1" u="sng" cap="small" dirty="0"/>
              <a:t>)</a:t>
            </a:r>
            <a:endParaRPr lang="en-US" sz="2000" b="1" cap="small" dirty="0"/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Potential for Adverse Water Quality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Population/Density/Housing Units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Petitions</a:t>
            </a:r>
          </a:p>
        </p:txBody>
      </p:sp>
      <p:sp>
        <p:nvSpPr>
          <p:cNvPr id="13" name="Title 3"/>
          <p:cNvSpPr txBox="1">
            <a:spLocks/>
          </p:cNvSpPr>
          <p:nvPr/>
        </p:nvSpPr>
        <p:spPr>
          <a:xfrm>
            <a:off x="1477736" y="277282"/>
            <a:ext cx="9368520" cy="557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US" b="1" dirty="0" smtClean="0">
                <a:solidFill>
                  <a:srgbClr val="002060"/>
                </a:solidFill>
                <a:latin typeface="+mn-lt"/>
              </a:rPr>
              <a:t>State Designation into the NPDES </a:t>
            </a:r>
            <a:r>
              <a:rPr lang="en-US" b="1" dirty="0">
                <a:solidFill>
                  <a:srgbClr val="002060"/>
                </a:solidFill>
                <a:latin typeface="+mn-lt"/>
              </a:rPr>
              <a:t>MS4 </a:t>
            </a:r>
            <a:r>
              <a:rPr lang="en-US" b="1" dirty="0" smtClean="0">
                <a:solidFill>
                  <a:srgbClr val="002060"/>
                </a:solidFill>
                <a:latin typeface="+mn-lt"/>
              </a:rPr>
              <a:t>Program</a:t>
            </a:r>
            <a:endParaRPr lang="en-US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27" name="Arrow: Curved Down 26">
            <a:extLst>
              <a:ext uri="{FF2B5EF4-FFF2-40B4-BE49-F238E27FC236}">
                <a16:creationId xmlns:a16="http://schemas.microsoft.com/office/drawing/2014/main" id="{5BF4AA68-7D78-4F72-97DF-0CA623ABDB27}"/>
              </a:ext>
            </a:extLst>
          </p:cNvPr>
          <p:cNvSpPr/>
          <p:nvPr/>
        </p:nvSpPr>
        <p:spPr>
          <a:xfrm rot="2820532">
            <a:off x="6138346" y="2908639"/>
            <a:ext cx="1265491" cy="485701"/>
          </a:xfrm>
          <a:prstGeom prst="curvedDown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9" name="Picture 28" descr="A close up of a logo&#10;&#10;Description automatically generated">
            <a:extLst>
              <a:ext uri="{FF2B5EF4-FFF2-40B4-BE49-F238E27FC236}">
                <a16:creationId xmlns:a16="http://schemas.microsoft.com/office/drawing/2014/main" id="{08AD6D4D-D36F-4A1F-81C9-8610FC755B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252" y="3933566"/>
            <a:ext cx="8867495" cy="1495563"/>
          </a:xfrm>
          <a:prstGeom prst="rect">
            <a:avLst/>
          </a:prstGeom>
          <a:ln w="15875">
            <a:solidFill>
              <a:srgbClr val="333333"/>
            </a:solidFill>
          </a:ln>
        </p:spPr>
      </p:pic>
    </p:spTree>
    <p:extLst>
      <p:ext uri="{BB962C8B-B14F-4D97-AF65-F5344CB8AC3E}">
        <p14:creationId xmlns:p14="http://schemas.microsoft.com/office/powerpoint/2010/main" val="568501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21120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83" y="116789"/>
            <a:ext cx="998101" cy="99810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05800" y="1545386"/>
            <a:ext cx="11153673" cy="3585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400" b="1" dirty="0"/>
              <a:t>Urbanized Area &lt;1,000 people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Not contributing pollutant loadings to a regulated MS4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No WLA under a </a:t>
            </a:r>
            <a:r>
              <a:rPr lang="en-US" sz="2400" b="1" dirty="0" smtClean="0"/>
              <a:t>TMDL </a:t>
            </a:r>
            <a:r>
              <a:rPr lang="en-US" b="1" i="1" dirty="0" smtClean="0"/>
              <a:t>(A different Clean Water Act program, see next slide)</a:t>
            </a:r>
            <a:endParaRPr lang="en-US" b="1" i="1" dirty="0"/>
          </a:p>
          <a:p>
            <a:pPr lvl="1">
              <a:spcAft>
                <a:spcPts val="600"/>
              </a:spcAft>
            </a:pPr>
            <a:endParaRPr lang="en-US" sz="2400" b="1" dirty="0"/>
          </a:p>
          <a:p>
            <a:pPr marL="457200" lvl="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400" b="1" dirty="0"/>
              <a:t>Small MS4 &lt;10,000 people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DEQ has evaluated all your receiving </a:t>
            </a:r>
            <a:r>
              <a:rPr lang="en-US" sz="2400" b="1" dirty="0" smtClean="0"/>
              <a:t>waters (</a:t>
            </a:r>
            <a:r>
              <a:rPr lang="en-US" b="1" i="1" dirty="0" smtClean="0"/>
              <a:t>unlikely</a:t>
            </a:r>
            <a:r>
              <a:rPr lang="en-US" sz="2400" b="1" dirty="0" smtClean="0"/>
              <a:t>)</a:t>
            </a:r>
            <a:endParaRPr lang="en-US" sz="2400" b="1" dirty="0"/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No WLA under a TMDL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 smtClean="0"/>
              <a:t>No potential for significant water quality impacts </a:t>
            </a:r>
            <a:r>
              <a:rPr lang="en-US" b="1" i="1" dirty="0" smtClean="0"/>
              <a:t>(unlikely)</a:t>
            </a:r>
            <a:endParaRPr lang="en-US" b="1" i="1" dirty="0"/>
          </a:p>
        </p:txBody>
      </p:sp>
      <p:sp>
        <p:nvSpPr>
          <p:cNvPr id="13" name="Title 3"/>
          <p:cNvSpPr txBox="1">
            <a:spLocks/>
          </p:cNvSpPr>
          <p:nvPr/>
        </p:nvSpPr>
        <p:spPr>
          <a:xfrm>
            <a:off x="1477736" y="277282"/>
            <a:ext cx="9368520" cy="557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US" b="1" dirty="0">
                <a:solidFill>
                  <a:srgbClr val="002060"/>
                </a:solidFill>
                <a:latin typeface="+mn-lt"/>
              </a:rPr>
              <a:t>NPDES MS4 </a:t>
            </a:r>
            <a:r>
              <a:rPr lang="en-US" b="1" dirty="0" smtClean="0">
                <a:solidFill>
                  <a:srgbClr val="002060"/>
                </a:solidFill>
                <a:latin typeface="+mn-lt"/>
              </a:rPr>
              <a:t>Program Waivers</a:t>
            </a:r>
            <a:endParaRPr lang="en-US" b="1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47726449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F2F0A0A94AE74E93C6C89B6EF9341C" ma:contentTypeVersion="13" ma:contentTypeDescription="Create a new document." ma:contentTypeScope="" ma:versionID="9531061e1ea60e69a361db281ff73743">
  <xsd:schema xmlns:xsd="http://www.w3.org/2001/XMLSchema" xmlns:xs="http://www.w3.org/2001/XMLSchema" xmlns:p="http://schemas.microsoft.com/office/2006/metadata/properties" xmlns:ns3="3d3b4c34-4e20-431c-882a-32daf5afec2b" xmlns:ns4="e1729241-f5a1-4a27-b031-e873231168e3" targetNamespace="http://schemas.microsoft.com/office/2006/metadata/properties" ma:root="true" ma:fieldsID="deefd025c755d754dac4f89a6bdf789e" ns3:_="" ns4:_="">
    <xsd:import namespace="3d3b4c34-4e20-431c-882a-32daf5afec2b"/>
    <xsd:import namespace="e1729241-f5a1-4a27-b031-e873231168e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DateTaken" minOccurs="0"/>
                <xsd:element ref="ns3:MediaServiceLocatio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3b4c34-4e20-431c-882a-32daf5afec2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729241-f5a1-4a27-b031-e873231168e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3E347C4-91BB-4D61-9F37-5A6885E29480}">
  <ds:schemaRefs>
    <ds:schemaRef ds:uri="http://schemas.microsoft.com/office/2006/metadata/properties"/>
    <ds:schemaRef ds:uri="3d3b4c34-4e20-431c-882a-32daf5afec2b"/>
    <ds:schemaRef ds:uri="e1729241-f5a1-4a27-b031-e873231168e3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CC52C7B-91FE-4850-B058-B85D5E304D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d3b4c34-4e20-431c-882a-32daf5afec2b"/>
    <ds:schemaRef ds:uri="e1729241-f5a1-4a27-b031-e873231168e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C8C5C5C-2F8D-41D4-BA2B-05974C42375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9493</TotalTime>
  <Words>1211</Words>
  <Application>Microsoft Office PowerPoint</Application>
  <PresentationFormat>Widescreen</PresentationFormat>
  <Paragraphs>235</Paragraphs>
  <Slides>24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Courier New</vt:lpstr>
      <vt:lpstr>Times New Roman</vt:lpstr>
      <vt:lpstr>Wingdings</vt:lpstr>
      <vt:lpstr>2_Office Theme</vt:lpstr>
      <vt:lpstr>PowerPoint Presentation</vt:lpstr>
      <vt:lpstr>PowerPoint Presentation</vt:lpstr>
      <vt:lpstr>What is Stormwater &amp; Why is it a Problem?</vt:lpstr>
      <vt:lpstr>Federal NPDES MS4 Program</vt:lpstr>
      <vt:lpstr>North Carolina NPDES MS4 Program</vt:lpstr>
      <vt:lpstr>North Carolina NPDES MS4 Program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Lucas, Annette</cp:lastModifiedBy>
  <cp:revision>666</cp:revision>
  <cp:lastPrinted>2019-03-13T20:15:00Z</cp:lastPrinted>
  <dcterms:created xsi:type="dcterms:W3CDTF">2015-06-24T15:01:50Z</dcterms:created>
  <dcterms:modified xsi:type="dcterms:W3CDTF">2020-03-06T20:46:33Z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0x01010008F2F0A0A94AE74E93C6C89B6EF9341C</vt:lpwstr>
  </property>
</Properties>
</file>