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63" r:id="rId4"/>
    <p:sldId id="262" r:id="rId5"/>
    <p:sldId id="264" r:id="rId6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>
        <p:scale>
          <a:sx n="80" d="100"/>
          <a:sy n="80" d="100"/>
        </p:scale>
        <p:origin x="-69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5C3676-8097-4F90-8FAC-2E69E49A3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908871-7C24-4476-A0EE-71FEFA75368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908871-7C24-4476-A0EE-71FEFA75368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DF176-F69B-4458-BBA5-B92CD1BA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304CC-AB6A-4FD9-8F99-4822C078D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D2ABA-55EF-44B6-8EF9-70637F31E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39798-0973-492A-8A6B-0E6754AC4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3A302-C215-4FE5-82BE-124DADFA2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5E13A-AE78-4EF2-A4BF-87A75B3C9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966B7-77B0-4136-B134-517B06AE4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D60C1-7FC1-4049-B090-66CC024C9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88A0F-1CEF-4BC1-960C-761B589B4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99DF-9A5A-4793-B122-B23683F96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3540E-FFC0-4AAD-BF1E-0E4793DBD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B9D6D1-E3B9-496A-B37C-EA014DECF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pa.gov/" TargetMode="External"/><Relationship Id="rId3" Type="http://schemas.openxmlformats.org/officeDocument/2006/relationships/hyperlink" Target="http://h2o.enr.state.nc.us/su/index.htm" TargetMode="External"/><Relationship Id="rId7" Type="http://schemas.openxmlformats.org/officeDocument/2006/relationships/hyperlink" Target="http://h2o.enr.state.nc.us/su/Forms_Documents.htm#stormwaterGP" TargetMode="External"/><Relationship Id="rId2" Type="http://schemas.openxmlformats.org/officeDocument/2006/relationships/hyperlink" Target="http://h2o.enr.state.nc.us/su/documents/SWU234NCG19NOI_Rev2009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h2o.enr.state.nc.us/su/Manuals_Factsheets.htm" TargetMode="External"/><Relationship Id="rId5" Type="http://schemas.openxmlformats.org/officeDocument/2006/relationships/hyperlink" Target="http://h2o.enr.state.nc.us/lab/regions.htm" TargetMode="External"/><Relationship Id="rId4" Type="http://schemas.openxmlformats.org/officeDocument/2006/relationships/hyperlink" Target="mailto:stormwater@ncmail.ne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2o.enr.state.nc.us/lab/region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hyperlink" Target="http://www.epa.gov/owow/nps/mmsp/appendices.pdf" TargetMode="External"/><Relationship Id="rId4" Type="http://schemas.openxmlformats.org/officeDocument/2006/relationships/hyperlink" Target="http://www.epa.gov/owow/nps/MMGI/Chapter5/ch5-2e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astenotnc.org/" TargetMode="External"/><Relationship Id="rId3" Type="http://schemas.openxmlformats.org/officeDocument/2006/relationships/slide" Target="slide3.xml"/><Relationship Id="rId7" Type="http://schemas.openxmlformats.org/officeDocument/2006/relationships/hyperlink" Target="mailto:ted.cashion@ncdenr.gov" TargetMode="External"/><Relationship Id="rId2" Type="http://schemas.openxmlformats.org/officeDocument/2006/relationships/hyperlink" Target="http://h2o.enr.state.nc.us/perc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obert.nelms@ncdenr.gov" TargetMode="External"/><Relationship Id="rId5" Type="http://schemas.openxmlformats.org/officeDocument/2006/relationships/hyperlink" Target="mailto:wes.hare@ncdenr.gov" TargetMode="External"/><Relationship Id="rId4" Type="http://schemas.openxmlformats.org/officeDocument/2006/relationships/hyperlink" Target="mailto:dennis.shackelford@ncdenr.gov" TargetMode="External"/><Relationship Id="rId9" Type="http://schemas.openxmlformats.org/officeDocument/2006/relationships/hyperlink" Target="http://www.p2pays.org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art.barnhart@ncdenr.gov" TargetMode="External"/><Relationship Id="rId13" Type="http://schemas.openxmlformats.org/officeDocument/2006/relationships/hyperlink" Target="mailto:danny.smith@ncdenr.gov" TargetMode="External"/><Relationship Id="rId18" Type="http://schemas.openxmlformats.org/officeDocument/2006/relationships/hyperlink" Target="http://www.enr.state.nc.us/regionaloffices/offices/wilmington.html" TargetMode="External"/><Relationship Id="rId26" Type="http://schemas.openxmlformats.org/officeDocument/2006/relationships/hyperlink" Target="mailto:katie.merritt@ncdenr.gov" TargetMode="External"/><Relationship Id="rId3" Type="http://schemas.openxmlformats.org/officeDocument/2006/relationships/hyperlink" Target="http://www.enr.state.nc.us/regionaloffices/offices/asheville.html" TargetMode="External"/><Relationship Id="rId21" Type="http://schemas.openxmlformats.org/officeDocument/2006/relationships/hyperlink" Target="http://www.enr.state.nc.us/regionaloffices/offices/winston-salem.html" TargetMode="External"/><Relationship Id="rId7" Type="http://schemas.openxmlformats.org/officeDocument/2006/relationships/hyperlink" Target="mailto:belinda.henson@ncdenr.gov" TargetMode="External"/><Relationship Id="rId12" Type="http://schemas.openxmlformats.org/officeDocument/2006/relationships/hyperlink" Target="http://www.enr.state.nc.us/regionaloffices/offices/raleigh.html" TargetMode="External"/><Relationship Id="rId17" Type="http://schemas.openxmlformats.org/officeDocument/2006/relationships/hyperlink" Target="mailto:david.may@ncdenr.gov" TargetMode="External"/><Relationship Id="rId25" Type="http://schemas.openxmlformats.org/officeDocument/2006/relationships/hyperlink" Target="mailto:john.hennessy@ncdenr.gov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mailto:al.hodge@ncdenr.gov" TargetMode="External"/><Relationship Id="rId20" Type="http://schemas.openxmlformats.org/officeDocument/2006/relationships/hyperlink" Target="mailto:charles.stehman@ncdenr.gov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nr.state.nc.us/regionaloffices/offices/fayetteville.html" TargetMode="External"/><Relationship Id="rId11" Type="http://schemas.openxmlformats.org/officeDocument/2006/relationships/hyperlink" Target="mailto:andrew.pitner@ncdenr.gov" TargetMode="External"/><Relationship Id="rId24" Type="http://schemas.openxmlformats.org/officeDocument/2006/relationships/hyperlink" Target="http://h2o.enr.state.nc.us/ws/" TargetMode="External"/><Relationship Id="rId5" Type="http://schemas.openxmlformats.org/officeDocument/2006/relationships/hyperlink" Target="mailto:landon.davidson@ncdenr.gov" TargetMode="External"/><Relationship Id="rId15" Type="http://schemas.openxmlformats.org/officeDocument/2006/relationships/hyperlink" Target="http://www.enr.state.nc.us/regionaloffices/offices/washington.html" TargetMode="External"/><Relationship Id="rId23" Type="http://schemas.openxmlformats.org/officeDocument/2006/relationships/hyperlink" Target="mailto:sherri.knight@ncdenr.gov" TargetMode="External"/><Relationship Id="rId28" Type="http://schemas.openxmlformats.org/officeDocument/2006/relationships/image" Target="../media/image2.png"/><Relationship Id="rId10" Type="http://schemas.openxmlformats.org/officeDocument/2006/relationships/hyperlink" Target="mailto:rob.krebs@ncdenr.gov" TargetMode="External"/><Relationship Id="rId19" Type="http://schemas.openxmlformats.org/officeDocument/2006/relationships/hyperlink" Target="mailto:rick.shiver@ncdenr.gov" TargetMode="External"/><Relationship Id="rId4" Type="http://schemas.openxmlformats.org/officeDocument/2006/relationships/hyperlink" Target="mailto:roger.edwards@ncdenr.gov" TargetMode="External"/><Relationship Id="rId9" Type="http://schemas.openxmlformats.org/officeDocument/2006/relationships/hyperlink" Target="http://www.enr.state.nc.us/regionaloffices/offices/mooresville.html" TargetMode="External"/><Relationship Id="rId14" Type="http://schemas.openxmlformats.org/officeDocument/2006/relationships/hyperlink" Target="mailto:jay.zimmerman@ncdenr.gov" TargetMode="External"/><Relationship Id="rId22" Type="http://schemas.openxmlformats.org/officeDocument/2006/relationships/hyperlink" Target="mailto:steve.tedder@ncdenr.gov" TargetMode="External"/><Relationship Id="rId2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B930AD-7831-45B6-AA73-33A3FBC5D13C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1020762"/>
          </a:xfrm>
        </p:spPr>
        <p:txBody>
          <a:bodyPr/>
          <a:lstStyle/>
          <a:p>
            <a:pPr eaLnBrk="1" hangingPunct="1"/>
            <a:r>
              <a:rPr lang="en-US" sz="1800" smtClean="0"/>
              <a:t>There are two types of potential discharges that require permits at our marina facilities: 1) Stormwater and 2) Wastewater.   Your facility needs to be covered under the proper permits for these discharges.</a:t>
            </a:r>
            <a:r>
              <a:rPr lang="en-US" sz="2000" smtClean="0"/>
              <a:t>  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35814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500" u="sng" dirty="0" smtClean="0"/>
              <a:t>NCG190000 General </a:t>
            </a:r>
            <a:r>
              <a:rPr lang="en-US" sz="1500" u="sng" dirty="0" err="1" smtClean="0"/>
              <a:t>Stormwater</a:t>
            </a:r>
            <a:r>
              <a:rPr lang="en-US" sz="1500" u="sng" dirty="0" smtClean="0"/>
              <a:t> Permit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This permit regulates </a:t>
            </a:r>
            <a:r>
              <a:rPr lang="en-US" sz="1500" dirty="0" err="1" smtClean="0"/>
              <a:t>stormwater</a:t>
            </a:r>
            <a:r>
              <a:rPr lang="en-US" sz="1500" dirty="0" smtClean="0"/>
              <a:t> discharges from industrial activities  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It is </a:t>
            </a:r>
            <a:r>
              <a:rPr lang="en-US" sz="1500" u="sng" dirty="0" smtClean="0"/>
              <a:t>required</a:t>
            </a:r>
            <a:r>
              <a:rPr lang="en-US" sz="1500" dirty="0" smtClean="0"/>
              <a:t> for all Marinas who provide vehicle maintenance, as well as Ship and Boat Building and Repairing facilities (“boat” &amp; “vessel”, are identified as a “vehicle</a:t>
            </a:r>
            <a:r>
              <a:rPr lang="en-US" sz="1500" dirty="0" smtClean="0"/>
              <a:t>”), </a:t>
            </a:r>
            <a:r>
              <a:rPr lang="en-US" sz="1500" u="sng" dirty="0" smtClean="0"/>
              <a:t>and</a:t>
            </a:r>
            <a:r>
              <a:rPr lang="en-US" sz="1500" dirty="0" smtClean="0"/>
              <a:t> have a point source discharge from the facility</a:t>
            </a:r>
            <a:endParaRPr lang="en-US" sz="1500" dirty="0" smtClean="0"/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Industrial activities can include painting, paint removal, pressure washing and hand washing, sanding,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If industrial activities are done indoors and are not exposed to </a:t>
            </a:r>
            <a:r>
              <a:rPr lang="en-US" sz="1500" dirty="0" err="1" smtClean="0"/>
              <a:t>stormwater</a:t>
            </a:r>
            <a:r>
              <a:rPr lang="en-US" sz="1500" dirty="0" smtClean="0"/>
              <a:t> (rain), this can reduce contaminated </a:t>
            </a:r>
            <a:r>
              <a:rPr lang="en-US" sz="1500" dirty="0" err="1" smtClean="0"/>
              <a:t>stormwater</a:t>
            </a:r>
            <a:r>
              <a:rPr lang="en-US" sz="1500" dirty="0" smtClean="0"/>
              <a:t> issues at your facility</a:t>
            </a: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752600"/>
            <a:ext cx="3657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500" u="sng" dirty="0" smtClean="0"/>
              <a:t>NPDES Wastewater Discharge</a:t>
            </a:r>
            <a:r>
              <a:rPr lang="en-US" sz="1500" dirty="0" smtClean="0"/>
              <a:t> </a:t>
            </a:r>
            <a:r>
              <a:rPr lang="en-US" sz="1500" u="sng" dirty="0" smtClean="0"/>
              <a:t>Permit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This permit would regulate specific wastewater discharges to surface waters.  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Wash water is a processed wastewater and these discharges to surface water are NOT covered under the </a:t>
            </a:r>
            <a:r>
              <a:rPr lang="en-US" sz="1500" dirty="0" err="1" smtClean="0"/>
              <a:t>stormwater</a:t>
            </a:r>
            <a:r>
              <a:rPr lang="en-US" sz="1500" dirty="0" smtClean="0"/>
              <a:t> permit 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Processed wastewater cannot be discharged to surface waters, or let be discharged to surface waters without obtaining the proper wastewater permit. </a:t>
            </a:r>
          </a:p>
          <a:p>
            <a:pPr eaLnBrk="1" hangingPunct="1">
              <a:lnSpc>
                <a:spcPct val="80000"/>
              </a:lnSpc>
            </a:pPr>
            <a:r>
              <a:rPr lang="en-US" sz="1500" dirty="0" smtClean="0"/>
              <a:t>Due to the chemical constituents in wash water containing bottom hull paint residue, this permit will most likely not be an option on our coast</a:t>
            </a: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57200" y="5549900"/>
            <a:ext cx="777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hlink"/>
                </a:solidFill>
              </a:rPr>
              <a:t>The information provided in these flow charts is to help the marina industry with compliance questions regarding both </a:t>
            </a:r>
            <a:r>
              <a:rPr lang="en-US" sz="1400" dirty="0" err="1">
                <a:solidFill>
                  <a:schemeClr val="hlink"/>
                </a:solidFill>
              </a:rPr>
              <a:t>stormwater</a:t>
            </a:r>
            <a:r>
              <a:rPr lang="en-US" sz="1400" dirty="0">
                <a:solidFill>
                  <a:schemeClr val="hlink"/>
                </a:solidFill>
              </a:rPr>
              <a:t> and wastewater. Please use these tools as a guide to help you with your questions on how to reduce environmental impacts from the waste generated from these activities. 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2819400" y="1295400"/>
            <a:ext cx="2590800" cy="36671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Two Types of Permits: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6396335"/>
            <a:ext cx="662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/>
              <a:t>Disclaimer: any duplication of this document is prohibited without prior approval from NC DWQ </a:t>
            </a:r>
            <a:endParaRPr lang="en-US" sz="11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7B171C-655A-4C88-8D5C-3DCDB2B43A7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1600200" y="381000"/>
            <a:ext cx="4876800" cy="762000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latin typeface="Tahoma" pitchFamily="34" charset="0"/>
              </a:rPr>
              <a:t>Stormwater</a:t>
            </a:r>
            <a:r>
              <a:rPr lang="en-US" sz="1200">
                <a:latin typeface="Tahoma" pitchFamily="34" charset="0"/>
              </a:rPr>
              <a:t> </a:t>
            </a:r>
          </a:p>
          <a:p>
            <a:pPr algn="ctr"/>
            <a:r>
              <a:rPr lang="en-US" sz="1200">
                <a:latin typeface="Tahoma" pitchFamily="34" charset="0"/>
              </a:rPr>
              <a:t>40 CFR 122.26(b)(14)(viii)</a:t>
            </a:r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40386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7" name="AutoShape 6"/>
          <p:cNvSpPr>
            <a:spLocks noChangeArrowheads="1"/>
          </p:cNvSpPr>
          <p:nvPr/>
        </p:nvSpPr>
        <p:spPr bwMode="auto">
          <a:xfrm>
            <a:off x="1600200" y="2438400"/>
            <a:ext cx="4876800" cy="9144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200" dirty="0" smtClean="0">
                <a:hlinkClick r:id="rId2"/>
              </a:rPr>
              <a:t>NCG190000 NPDES General Permit</a:t>
            </a:r>
            <a:r>
              <a:rPr lang="en-US" sz="1200" b="1" dirty="0" smtClean="0">
                <a:latin typeface="Tahoma" pitchFamily="34" charset="0"/>
              </a:rPr>
              <a:t> </a:t>
            </a:r>
            <a:r>
              <a:rPr lang="en-US" sz="1200" b="1" dirty="0">
                <a:latin typeface="Tahoma" pitchFamily="34" charset="0"/>
              </a:rPr>
              <a:t>is required for:</a:t>
            </a:r>
          </a:p>
          <a:p>
            <a:r>
              <a:rPr lang="en-US" sz="1200" dirty="0">
                <a:latin typeface="Tahoma" pitchFamily="34" charset="0"/>
              </a:rPr>
              <a:t>SIC </a:t>
            </a:r>
            <a:r>
              <a:rPr lang="en-US" sz="900" b="1" dirty="0">
                <a:latin typeface="Tahoma" pitchFamily="34" charset="0"/>
              </a:rPr>
              <a:t>(Standard Industrial Classification)</a:t>
            </a:r>
            <a:r>
              <a:rPr lang="en-US" sz="1200" dirty="0">
                <a:latin typeface="Tahoma" pitchFamily="34" charset="0"/>
              </a:rPr>
              <a:t> 373 – Ship and Boat Building and </a:t>
            </a:r>
          </a:p>
          <a:p>
            <a:r>
              <a:rPr lang="en-US" sz="1200" dirty="0">
                <a:latin typeface="Tahoma" pitchFamily="34" charset="0"/>
              </a:rPr>
              <a:t>Repairing Facilities</a:t>
            </a:r>
          </a:p>
          <a:p>
            <a:r>
              <a:rPr lang="en-US" sz="1200" dirty="0">
                <a:latin typeface="Tahoma" pitchFamily="34" charset="0"/>
              </a:rPr>
              <a:t>SIC 4493 – Marinas  (those facilities that provide vehicle maintenance </a:t>
            </a:r>
          </a:p>
          <a:p>
            <a:r>
              <a:rPr lang="en-US" sz="1200" dirty="0">
                <a:latin typeface="Tahoma" pitchFamily="34" charset="0"/>
              </a:rPr>
              <a:t>at their site)</a:t>
            </a:r>
          </a:p>
        </p:txBody>
      </p:sp>
      <p:sp>
        <p:nvSpPr>
          <p:cNvPr id="3078" name="Line 8"/>
          <p:cNvSpPr>
            <a:spLocks noChangeShapeType="1"/>
          </p:cNvSpPr>
          <p:nvPr/>
        </p:nvSpPr>
        <p:spPr bwMode="auto">
          <a:xfrm>
            <a:off x="4038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9" name="AutoShape 10"/>
          <p:cNvSpPr>
            <a:spLocks noChangeArrowheads="1"/>
          </p:cNvSpPr>
          <p:nvPr/>
        </p:nvSpPr>
        <p:spPr bwMode="auto">
          <a:xfrm>
            <a:off x="1600200" y="3581400"/>
            <a:ext cx="4876800" cy="7620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hlinkClick r:id="rId3"/>
              </a:rPr>
              <a:t>DWQ’s </a:t>
            </a:r>
            <a:r>
              <a:rPr lang="en-US" sz="1200" dirty="0" err="1" smtClean="0">
                <a:hlinkClick r:id="rId3"/>
              </a:rPr>
              <a:t>Stormwater</a:t>
            </a:r>
            <a:r>
              <a:rPr lang="en-US" sz="1200" dirty="0" smtClean="0">
                <a:hlinkClick r:id="rId3"/>
              </a:rPr>
              <a:t> Permitting Unit </a:t>
            </a:r>
            <a:endParaRPr lang="en-US" sz="1200" dirty="0" smtClean="0"/>
          </a:p>
          <a:p>
            <a:pPr algn="ctr"/>
            <a:r>
              <a:rPr lang="en-US" sz="1200" dirty="0" smtClean="0">
                <a:latin typeface="Tahoma" pitchFamily="34" charset="0"/>
              </a:rPr>
              <a:t>Email </a:t>
            </a:r>
            <a:r>
              <a:rPr lang="en-US" sz="1200" dirty="0">
                <a:latin typeface="Tahoma" pitchFamily="34" charset="0"/>
              </a:rPr>
              <a:t>us: </a:t>
            </a:r>
            <a:r>
              <a:rPr lang="en-US" sz="1200" dirty="0">
                <a:solidFill>
                  <a:schemeClr val="accent2"/>
                </a:solidFill>
                <a:latin typeface="Tahoma" pitchFamily="34" charset="0"/>
                <a:hlinkClick r:id="rId4"/>
              </a:rPr>
              <a:t>stormwater@ncmail.net</a:t>
            </a:r>
            <a:r>
              <a:rPr lang="en-US" sz="1200" dirty="0">
                <a:solidFill>
                  <a:schemeClr val="accent2"/>
                </a:solidFill>
              </a:rPr>
              <a:t> </a:t>
            </a:r>
            <a:endParaRPr lang="en-US" sz="1200" dirty="0">
              <a:solidFill>
                <a:schemeClr val="accent2"/>
              </a:solidFill>
              <a:latin typeface="Tahoma" pitchFamily="34" charset="0"/>
            </a:endParaRPr>
          </a:p>
          <a:p>
            <a:pPr algn="ctr"/>
            <a:r>
              <a:rPr lang="en-US" sz="1200" dirty="0">
                <a:latin typeface="Tahoma" pitchFamily="34" charset="0"/>
              </a:rPr>
              <a:t>To provide technical assistance for </a:t>
            </a:r>
            <a:r>
              <a:rPr lang="en-US" sz="1200" dirty="0" err="1">
                <a:latin typeface="Tahoma" pitchFamily="34" charset="0"/>
              </a:rPr>
              <a:t>stormwater</a:t>
            </a:r>
            <a:r>
              <a:rPr lang="en-US" sz="1200" dirty="0">
                <a:latin typeface="Tahoma" pitchFamily="34" charset="0"/>
              </a:rPr>
              <a:t> permits</a:t>
            </a:r>
          </a:p>
        </p:txBody>
      </p:sp>
      <p:sp>
        <p:nvSpPr>
          <p:cNvPr id="3080" name="Line 12"/>
          <p:cNvSpPr>
            <a:spLocks noChangeShapeType="1"/>
          </p:cNvSpPr>
          <p:nvPr/>
        </p:nvSpPr>
        <p:spPr bwMode="auto">
          <a:xfrm>
            <a:off x="4038600" y="4343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81" name="AutoShape 13"/>
          <p:cNvSpPr>
            <a:spLocks noChangeArrowheads="1"/>
          </p:cNvSpPr>
          <p:nvPr/>
        </p:nvSpPr>
        <p:spPr bwMode="auto">
          <a:xfrm>
            <a:off x="1600200" y="4648200"/>
            <a:ext cx="4876800" cy="8382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</a:rPr>
              <a:t>A site inspection from the DWQ </a:t>
            </a:r>
            <a:r>
              <a:rPr lang="en-US" sz="1200" dirty="0" smtClean="0">
                <a:hlinkClick r:id="rId5"/>
              </a:rPr>
              <a:t>Regional Office</a:t>
            </a:r>
            <a:endParaRPr lang="en-US" sz="1200" dirty="0" smtClean="0"/>
          </a:p>
          <a:p>
            <a:pPr algn="ctr"/>
            <a:r>
              <a:rPr lang="en-US" sz="1200" dirty="0" smtClean="0">
                <a:latin typeface="Tahoma" pitchFamily="34" charset="0"/>
              </a:rPr>
              <a:t> </a:t>
            </a:r>
            <a:r>
              <a:rPr lang="en-US" sz="1200" dirty="0">
                <a:latin typeface="Tahoma" pitchFamily="34" charset="0"/>
              </a:rPr>
              <a:t>may be required to determine</a:t>
            </a:r>
          </a:p>
          <a:p>
            <a:pPr algn="ctr"/>
            <a:r>
              <a:rPr lang="en-US" sz="1200" dirty="0">
                <a:latin typeface="Tahoma" pitchFamily="34" charset="0"/>
              </a:rPr>
              <a:t>compliance of water quality</a:t>
            </a:r>
          </a:p>
          <a:p>
            <a:pPr algn="ctr"/>
            <a:r>
              <a:rPr lang="en-US" sz="1200" dirty="0">
                <a:latin typeface="Tahoma" pitchFamily="34" charset="0"/>
              </a:rPr>
              <a:t>regulations. </a:t>
            </a:r>
          </a:p>
        </p:txBody>
      </p:sp>
      <p:sp>
        <p:nvSpPr>
          <p:cNvPr id="3082" name="AutoShape 14"/>
          <p:cNvSpPr>
            <a:spLocks noChangeArrowheads="1"/>
          </p:cNvSpPr>
          <p:nvPr/>
        </p:nvSpPr>
        <p:spPr bwMode="auto">
          <a:xfrm>
            <a:off x="1600200" y="5715000"/>
            <a:ext cx="4876800" cy="7620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</a:rPr>
              <a:t>For Permit Information see the following </a:t>
            </a:r>
            <a:r>
              <a:rPr lang="en-US" sz="1200" dirty="0" smtClean="0">
                <a:latin typeface="Tahoma" pitchFamily="34" charset="0"/>
              </a:rPr>
              <a:t>links:</a:t>
            </a:r>
            <a:endParaRPr lang="en-US" sz="1200" dirty="0">
              <a:latin typeface="Tahoma" pitchFamily="34" charset="0"/>
            </a:endParaRPr>
          </a:p>
          <a:p>
            <a:pPr lvl="1">
              <a:buFontTx/>
              <a:buChar char="•"/>
            </a:pPr>
            <a:r>
              <a:rPr lang="en-US" sz="1500" dirty="0" smtClean="0">
                <a:hlinkClick r:id="rId6"/>
              </a:rPr>
              <a:t>Manuals and factsheets</a:t>
            </a:r>
            <a:endParaRPr lang="en-US" sz="1500" dirty="0" smtClean="0"/>
          </a:p>
          <a:p>
            <a:pPr lvl="1">
              <a:buFontTx/>
              <a:buChar char="•"/>
            </a:pPr>
            <a:r>
              <a:rPr lang="en-US" sz="1500" dirty="0" smtClean="0">
                <a:hlinkClick r:id="rId7"/>
              </a:rPr>
              <a:t>Forms and documents</a:t>
            </a:r>
            <a:endParaRPr lang="en-US" sz="1500" dirty="0"/>
          </a:p>
        </p:txBody>
      </p:sp>
      <p:sp>
        <p:nvSpPr>
          <p:cNvPr id="3083" name="Line 15"/>
          <p:cNvSpPr>
            <a:spLocks noChangeShapeType="1"/>
          </p:cNvSpPr>
          <p:nvPr/>
        </p:nvSpPr>
        <p:spPr bwMode="auto">
          <a:xfrm>
            <a:off x="40386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84" name="AutoShape 20"/>
          <p:cNvSpPr>
            <a:spLocks noChangeArrowheads="1"/>
          </p:cNvSpPr>
          <p:nvPr/>
        </p:nvSpPr>
        <p:spPr bwMode="auto">
          <a:xfrm>
            <a:off x="1600200" y="1447800"/>
            <a:ext cx="4876800" cy="7620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NCG190000 NPDES General Permit is required</a:t>
            </a:r>
          </a:p>
          <a:p>
            <a:pPr algn="ctr"/>
            <a:r>
              <a:rPr lang="en-US" sz="1200">
                <a:latin typeface="Tahoma" pitchFamily="34" charset="0"/>
              </a:rPr>
              <a:t>for all Marinas and Ship Building</a:t>
            </a:r>
          </a:p>
          <a:p>
            <a:pPr algn="ctr"/>
            <a:r>
              <a:rPr lang="en-US" sz="1200">
                <a:latin typeface="Tahoma" pitchFamily="34" charset="0"/>
              </a:rPr>
              <a:t>Facilities who have </a:t>
            </a:r>
            <a:r>
              <a:rPr lang="en-US" sz="1200" b="1">
                <a:latin typeface="Tahoma" pitchFamily="34" charset="0"/>
              </a:rPr>
              <a:t>stormwater</a:t>
            </a:r>
          </a:p>
          <a:p>
            <a:pPr algn="ctr"/>
            <a:r>
              <a:rPr lang="en-US" sz="1200" b="1">
                <a:latin typeface="Tahoma" pitchFamily="34" charset="0"/>
              </a:rPr>
              <a:t>discharge.</a:t>
            </a:r>
          </a:p>
        </p:txBody>
      </p:sp>
      <p:sp>
        <p:nvSpPr>
          <p:cNvPr id="3085" name="Line 21"/>
          <p:cNvSpPr>
            <a:spLocks noChangeShapeType="1"/>
          </p:cNvSpPr>
          <p:nvPr/>
        </p:nvSpPr>
        <p:spPr bwMode="auto">
          <a:xfrm>
            <a:off x="4038600" y="1143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86" name="AutoShape 23"/>
          <p:cNvSpPr>
            <a:spLocks noChangeArrowheads="1"/>
          </p:cNvSpPr>
          <p:nvPr/>
        </p:nvSpPr>
        <p:spPr bwMode="auto">
          <a:xfrm>
            <a:off x="6629400" y="685800"/>
            <a:ext cx="2362200" cy="1371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000" b="1">
                <a:latin typeface="Tahoma" pitchFamily="34" charset="0"/>
              </a:rPr>
              <a:t>Note</a:t>
            </a:r>
            <a:r>
              <a:rPr lang="en-US" sz="1000">
                <a:latin typeface="Tahoma" pitchFamily="34" charset="0"/>
              </a:rPr>
              <a:t>:  This permit does not cover</a:t>
            </a:r>
          </a:p>
          <a:p>
            <a:r>
              <a:rPr lang="en-US" sz="1000">
                <a:latin typeface="Tahoma" pitchFamily="34" charset="0"/>
              </a:rPr>
              <a:t>wash water discharge to surface</a:t>
            </a:r>
          </a:p>
          <a:p>
            <a:r>
              <a:rPr lang="en-US" sz="1000">
                <a:latin typeface="Tahoma" pitchFamily="34" charset="0"/>
              </a:rPr>
              <a:t>Waters.  Waste created from any </a:t>
            </a:r>
          </a:p>
          <a:p>
            <a:r>
              <a:rPr lang="en-US" sz="1000">
                <a:latin typeface="Tahoma" pitchFamily="34" charset="0"/>
              </a:rPr>
              <a:t>industrial activity is identified as an </a:t>
            </a:r>
          </a:p>
          <a:p>
            <a:r>
              <a:rPr lang="en-US" sz="1000" b="1" i="1">
                <a:latin typeface="Tahoma" pitchFamily="34" charset="0"/>
              </a:rPr>
              <a:t>INDUSTRIAL WASTE</a:t>
            </a:r>
            <a:r>
              <a:rPr lang="en-US" sz="1000">
                <a:latin typeface="Tahoma" pitchFamily="34" charset="0"/>
              </a:rPr>
              <a:t> </a:t>
            </a:r>
          </a:p>
          <a:p>
            <a:r>
              <a:rPr lang="en-US" sz="1000">
                <a:latin typeface="Tahoma" pitchFamily="34" charset="0"/>
              </a:rPr>
              <a:t>(please refer to Page 4 for controlling</a:t>
            </a:r>
          </a:p>
          <a:p>
            <a:r>
              <a:rPr lang="en-US" sz="1000">
                <a:latin typeface="Tahoma" pitchFamily="34" charset="0"/>
              </a:rPr>
              <a:t>industrial waste runoff into surface</a:t>
            </a:r>
          </a:p>
          <a:p>
            <a:r>
              <a:rPr lang="en-US" sz="1000">
                <a:latin typeface="Tahoma" pitchFamily="34" charset="0"/>
              </a:rPr>
              <a:t>waters.)</a:t>
            </a:r>
          </a:p>
          <a:p>
            <a:endParaRPr lang="en-US" sz="1000">
              <a:latin typeface="Tahoma" pitchFamily="34" charset="0"/>
            </a:endParaRPr>
          </a:p>
        </p:txBody>
      </p:sp>
      <p:sp>
        <p:nvSpPr>
          <p:cNvPr id="3087" name="Text Box 24"/>
          <p:cNvSpPr txBox="1">
            <a:spLocks noChangeArrowheads="1"/>
          </p:cNvSpPr>
          <p:nvPr/>
        </p:nvSpPr>
        <p:spPr bwMode="auto">
          <a:xfrm>
            <a:off x="2133600" y="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>
                <a:latin typeface="Tahoma" pitchFamily="34" charset="0"/>
              </a:rPr>
              <a:t>All contacts are located within the Department of Environment and Natural Resources</a:t>
            </a:r>
          </a:p>
        </p:txBody>
      </p:sp>
      <p:sp>
        <p:nvSpPr>
          <p:cNvPr id="3088" name="Text Box 27"/>
          <p:cNvSpPr txBox="1">
            <a:spLocks noChangeArrowheads="1"/>
          </p:cNvSpPr>
          <p:nvPr/>
        </p:nvSpPr>
        <p:spPr bwMode="auto">
          <a:xfrm>
            <a:off x="6629400" y="2514600"/>
            <a:ext cx="23622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Tahoma" pitchFamily="34" charset="0"/>
              </a:rPr>
              <a:t>The </a:t>
            </a:r>
            <a:r>
              <a:rPr lang="en-US" sz="1200" dirty="0">
                <a:latin typeface="Tahoma" pitchFamily="34" charset="0"/>
                <a:hlinkClick r:id="rId8"/>
              </a:rPr>
              <a:t>Environmental Protection Agency </a:t>
            </a:r>
            <a:r>
              <a:rPr lang="en-US" sz="1200" dirty="0">
                <a:latin typeface="Tahoma" pitchFamily="34" charset="0"/>
              </a:rPr>
              <a:t>identifies the SIC codes that require the NCG190000 NPDES General Permit.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6800" y="6596390"/>
            <a:ext cx="662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/>
              <a:t>Disclaimer: any duplication of this document is prohibited without prior approval from NC DWQ </a:t>
            </a:r>
            <a:endParaRPr lang="en-US" sz="11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FE182B-A8A9-470B-9D00-416F67203DAB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4100" name="AutoShape 11"/>
          <p:cNvSpPr>
            <a:spLocks noChangeArrowheads="1"/>
          </p:cNvSpPr>
          <p:nvPr/>
        </p:nvSpPr>
        <p:spPr bwMode="auto">
          <a:xfrm>
            <a:off x="2514600" y="54102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1" name="AutoShape 12"/>
          <p:cNvSpPr>
            <a:spLocks noChangeArrowheads="1"/>
          </p:cNvSpPr>
          <p:nvPr/>
        </p:nvSpPr>
        <p:spPr bwMode="auto">
          <a:xfrm>
            <a:off x="914400" y="54102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2" name="AutoShape 13"/>
          <p:cNvSpPr>
            <a:spLocks noChangeArrowheads="1"/>
          </p:cNvSpPr>
          <p:nvPr/>
        </p:nvSpPr>
        <p:spPr bwMode="auto">
          <a:xfrm>
            <a:off x="152400" y="32766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3" name="AutoShape 14"/>
          <p:cNvSpPr>
            <a:spLocks noChangeArrowheads="1"/>
          </p:cNvSpPr>
          <p:nvPr/>
        </p:nvSpPr>
        <p:spPr bwMode="auto">
          <a:xfrm>
            <a:off x="1600200" y="44196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>
                <a:latin typeface="Tahoma" pitchFamily="34" charset="0"/>
              </a:rPr>
              <a:t>	</a:t>
            </a:r>
          </a:p>
        </p:txBody>
      </p:sp>
      <p:sp>
        <p:nvSpPr>
          <p:cNvPr id="4104" name="AutoShape 15"/>
          <p:cNvSpPr>
            <a:spLocks noChangeArrowheads="1"/>
          </p:cNvSpPr>
          <p:nvPr/>
        </p:nvSpPr>
        <p:spPr bwMode="auto">
          <a:xfrm>
            <a:off x="2971800" y="4419600"/>
            <a:ext cx="12954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5" name="AutoShape 16"/>
          <p:cNvSpPr>
            <a:spLocks noChangeArrowheads="1"/>
          </p:cNvSpPr>
          <p:nvPr/>
        </p:nvSpPr>
        <p:spPr bwMode="auto">
          <a:xfrm>
            <a:off x="4495800" y="44196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6" name="AutoShape 17"/>
          <p:cNvSpPr>
            <a:spLocks noChangeArrowheads="1"/>
          </p:cNvSpPr>
          <p:nvPr/>
        </p:nvSpPr>
        <p:spPr bwMode="auto">
          <a:xfrm>
            <a:off x="5943600" y="44196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7" name="AutoShape 18"/>
          <p:cNvSpPr>
            <a:spLocks noChangeArrowheads="1"/>
          </p:cNvSpPr>
          <p:nvPr/>
        </p:nvSpPr>
        <p:spPr bwMode="auto">
          <a:xfrm>
            <a:off x="7391400" y="44196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09" name="AutoShape 31"/>
          <p:cNvSpPr>
            <a:spLocks noChangeArrowheads="1"/>
          </p:cNvSpPr>
          <p:nvPr/>
        </p:nvSpPr>
        <p:spPr bwMode="auto">
          <a:xfrm>
            <a:off x="4114800" y="54102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10" name="AutoShape 32"/>
          <p:cNvSpPr>
            <a:spLocks noChangeArrowheads="1"/>
          </p:cNvSpPr>
          <p:nvPr/>
        </p:nvSpPr>
        <p:spPr bwMode="auto">
          <a:xfrm>
            <a:off x="5715000" y="5410200"/>
            <a:ext cx="1219200" cy="609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>
              <a:latin typeface="Tahoma" pitchFamily="34" charset="0"/>
            </a:endParaRPr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152400" y="1676400"/>
            <a:ext cx="1524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28600" y="1828800"/>
            <a:ext cx="1447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Water quality inlet:</a:t>
            </a:r>
          </a:p>
          <a:p>
            <a:pPr algn="ctr"/>
            <a:r>
              <a:rPr lang="en-US" sz="1000"/>
              <a:t>Catch basin with   sand filter</a:t>
            </a:r>
          </a:p>
          <a:p>
            <a:pPr algn="ctr">
              <a:spcBef>
                <a:spcPct val="50000"/>
              </a:spcBef>
            </a:pPr>
            <a:endParaRPr lang="en-US" sz="1000"/>
          </a:p>
        </p:txBody>
      </p:sp>
      <p:sp>
        <p:nvSpPr>
          <p:cNvPr id="4115" name="Oval 19"/>
          <p:cNvSpPr>
            <a:spLocks noChangeArrowheads="1"/>
          </p:cNvSpPr>
          <p:nvPr/>
        </p:nvSpPr>
        <p:spPr bwMode="auto">
          <a:xfrm>
            <a:off x="1752600" y="20574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057400" y="22098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Grassed Swales</a:t>
            </a: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3733800" y="22860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3962400" y="2438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Vegetated filter strip</a:t>
            </a:r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5715000" y="20574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6019800" y="2209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Infiltration Trench</a:t>
            </a:r>
          </a:p>
        </p:txBody>
      </p:sp>
      <p:sp>
        <p:nvSpPr>
          <p:cNvPr id="4123" name="Oval 27"/>
          <p:cNvSpPr>
            <a:spLocks noChangeArrowheads="1"/>
          </p:cNvSpPr>
          <p:nvPr/>
        </p:nvSpPr>
        <p:spPr bwMode="auto">
          <a:xfrm>
            <a:off x="7391400" y="17526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7620000" y="1905000"/>
            <a:ext cx="9906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Constructed </a:t>
            </a:r>
          </a:p>
          <a:p>
            <a:pPr algn="ctr"/>
            <a:r>
              <a:rPr lang="en-US" sz="1000"/>
              <a:t>Wetlands</a:t>
            </a:r>
          </a:p>
          <a:p>
            <a:pPr>
              <a:spcBef>
                <a:spcPct val="50000"/>
              </a:spcBef>
            </a:pPr>
            <a:endParaRPr lang="en-US" sz="1000"/>
          </a:p>
        </p:txBody>
      </p:sp>
      <p:sp>
        <p:nvSpPr>
          <p:cNvPr id="4126" name="Oval 30"/>
          <p:cNvSpPr>
            <a:spLocks noChangeArrowheads="1"/>
          </p:cNvSpPr>
          <p:nvPr/>
        </p:nvSpPr>
        <p:spPr bwMode="auto">
          <a:xfrm>
            <a:off x="7315200" y="41910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7620000" y="4343400"/>
            <a:ext cx="9144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Bioretention Area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29" name="Oval 33"/>
          <p:cNvSpPr>
            <a:spLocks noChangeArrowheads="1"/>
          </p:cNvSpPr>
          <p:nvPr/>
        </p:nvSpPr>
        <p:spPr bwMode="auto">
          <a:xfrm>
            <a:off x="3733800" y="35814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4038600" y="3733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Holding Tanks</a:t>
            </a:r>
          </a:p>
        </p:txBody>
      </p:sp>
      <p:sp>
        <p:nvSpPr>
          <p:cNvPr id="4131" name="Oval 35"/>
          <p:cNvSpPr>
            <a:spLocks noChangeArrowheads="1"/>
          </p:cNvSpPr>
          <p:nvPr/>
        </p:nvSpPr>
        <p:spPr bwMode="auto">
          <a:xfrm>
            <a:off x="1828800" y="3733800"/>
            <a:ext cx="1600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981200" y="3886200"/>
            <a:ext cx="129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Wash pad with</a:t>
            </a:r>
          </a:p>
          <a:p>
            <a:pPr algn="ctr"/>
            <a:r>
              <a:rPr lang="en-US" sz="1000"/>
              <a:t>collection &amp; </a:t>
            </a:r>
          </a:p>
          <a:p>
            <a:pPr algn="ctr"/>
            <a:r>
              <a:rPr lang="en-US" sz="1000"/>
              <a:t>containment</a:t>
            </a:r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228600" y="4114800"/>
            <a:ext cx="1524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304800" y="4267200"/>
            <a:ext cx="1295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Proper Design of</a:t>
            </a:r>
          </a:p>
          <a:p>
            <a:pPr algn="ctr"/>
            <a:r>
              <a:rPr lang="en-US" sz="1000"/>
              <a:t>Hull Maintenance</a:t>
            </a:r>
          </a:p>
          <a:p>
            <a:pPr algn="ctr"/>
            <a:r>
              <a:rPr lang="en-US" sz="1000"/>
              <a:t>areas</a:t>
            </a:r>
          </a:p>
          <a:p>
            <a:pPr>
              <a:spcBef>
                <a:spcPct val="50000"/>
              </a:spcBef>
            </a:pPr>
            <a:endParaRPr lang="en-US" sz="1000"/>
          </a:p>
        </p:txBody>
      </p:sp>
      <p:sp>
        <p:nvSpPr>
          <p:cNvPr id="4135" name="Oval 39"/>
          <p:cNvSpPr>
            <a:spLocks noChangeArrowheads="1"/>
          </p:cNvSpPr>
          <p:nvPr/>
        </p:nvSpPr>
        <p:spPr bwMode="auto">
          <a:xfrm>
            <a:off x="5638800" y="3886200"/>
            <a:ext cx="1524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5867400" y="3962400"/>
            <a:ext cx="990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000"/>
              <a:t>Pollution source control practices</a:t>
            </a:r>
          </a:p>
          <a:p>
            <a:pPr>
              <a:spcBef>
                <a:spcPct val="50000"/>
              </a:spcBef>
            </a:pPr>
            <a:endParaRPr lang="en-US" sz="1000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28600" y="304801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/>
              <a:t>These suggested BMPs may not be suitable for all marinas or boat yard facilities since they may only provide temporary measures for minimizing impacts from </a:t>
            </a:r>
            <a:r>
              <a:rPr lang="en-US" sz="1600" dirty="0" err="1"/>
              <a:t>stormwater</a:t>
            </a:r>
            <a:r>
              <a:rPr lang="en-US" sz="1600" dirty="0"/>
              <a:t> runoff until a more beneficial solution can be installed.  Marinas must first consult with staff in a </a:t>
            </a:r>
            <a:r>
              <a:rPr lang="en-US" sz="1600" dirty="0" smtClean="0"/>
              <a:t>DWQ </a:t>
            </a:r>
            <a:r>
              <a:rPr lang="en-US" sz="1600" dirty="0" smtClean="0">
                <a:hlinkClick r:id="rId3"/>
              </a:rPr>
              <a:t>Regional </a:t>
            </a:r>
            <a:r>
              <a:rPr lang="en-US" sz="1600" dirty="0">
                <a:hlinkClick r:id="rId3"/>
              </a:rPr>
              <a:t>Office </a:t>
            </a:r>
            <a:r>
              <a:rPr lang="en-US" sz="1600" dirty="0"/>
              <a:t>before installing any </a:t>
            </a:r>
            <a:r>
              <a:rPr lang="en-US" sz="1600" dirty="0" err="1"/>
              <a:t>stormwater</a:t>
            </a:r>
            <a:r>
              <a:rPr lang="en-US" sz="1600" dirty="0"/>
              <a:t> runoff controls.  (Please note that a consultant or engineer may be required or advised for the installation of these BMPs</a:t>
            </a:r>
            <a:r>
              <a:rPr lang="en-US" sz="1600" dirty="0" smtClean="0"/>
              <a:t>.)</a:t>
            </a:r>
            <a:endParaRPr lang="en-US" sz="1600" dirty="0"/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457200" y="5029201"/>
            <a:ext cx="7924800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dirty="0"/>
              <a:t>EPA suggestions for possible Best Management Practices (BMPs) to manage </a:t>
            </a:r>
            <a:r>
              <a:rPr lang="en-US" sz="1200" dirty="0" err="1"/>
              <a:t>stormwater</a:t>
            </a:r>
            <a:r>
              <a:rPr lang="en-US" sz="1200" dirty="0"/>
              <a:t> runoff at Marinas can be found at: </a:t>
            </a:r>
            <a:r>
              <a:rPr lang="en-US" sz="1200" dirty="0">
                <a:hlinkClick r:id="rId4"/>
              </a:rPr>
              <a:t>http://www.epa.gov/owow/nps/MMGI/Chapter5/ch5-2e.html</a:t>
            </a:r>
            <a:r>
              <a:rPr lang="en-US" sz="1200" dirty="0"/>
              <a:t> and </a:t>
            </a:r>
            <a:r>
              <a:rPr lang="en-US" sz="1200" dirty="0">
                <a:hlinkClick r:id="rId5"/>
              </a:rPr>
              <a:t>http://www.epa.gov/owow/nps/mmsp/appendices.pdf</a:t>
            </a:r>
            <a:endParaRPr lang="en-US" sz="1200" dirty="0"/>
          </a:p>
          <a:p>
            <a:endParaRPr lang="en-US" sz="1200" dirty="0"/>
          </a:p>
          <a:p>
            <a:pPr algn="ctr"/>
            <a:r>
              <a:rPr lang="en-US" sz="1200" dirty="0"/>
              <a:t>**Please contact your </a:t>
            </a:r>
            <a:r>
              <a:rPr lang="en-US" sz="1200" dirty="0">
                <a:hlinkClick r:id="rId6" action="ppaction://hlinksldjump"/>
              </a:rPr>
              <a:t>Regional Office </a:t>
            </a:r>
            <a:r>
              <a:rPr lang="en-US" sz="1200" dirty="0"/>
              <a:t>for details on each of these possible BMPs</a:t>
            </a:r>
            <a:r>
              <a:rPr lang="en-US" sz="1200" dirty="0" smtClean="0"/>
              <a:t>.**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6396335"/>
            <a:ext cx="662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/>
              <a:t>Disclaimer: any duplication of this document is prohibited without prior approval from NC DWQ </a:t>
            </a:r>
            <a:endParaRPr lang="en-US" sz="11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1752600" y="6400800"/>
            <a:ext cx="662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/>
              <a:t>Disclaimer: any duplication of this document is prohibited without prior approval from NC DWQ </a:t>
            </a:r>
            <a:endParaRPr lang="en-US" sz="1100" b="1" i="1" dirty="0"/>
          </a:p>
        </p:txBody>
      </p:sp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8ED15-DD4F-4D70-96D6-51406E532AC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4419600" y="91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10"/>
          <p:cNvSpPr>
            <a:spLocks noChangeShapeType="1"/>
          </p:cNvSpPr>
          <p:nvPr/>
        </p:nvSpPr>
        <p:spPr bwMode="auto">
          <a:xfrm>
            <a:off x="8382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5" name="AutoShape 12"/>
          <p:cNvSpPr>
            <a:spLocks noChangeArrowheads="1"/>
          </p:cNvSpPr>
          <p:nvPr/>
        </p:nvSpPr>
        <p:spPr bwMode="auto">
          <a:xfrm>
            <a:off x="228600" y="1828800"/>
            <a:ext cx="12192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dirty="0"/>
              <a:t>Pretreatment </a:t>
            </a:r>
            <a:r>
              <a:rPr lang="en-US" sz="1000" dirty="0" smtClean="0"/>
              <a:t>and</a:t>
            </a:r>
            <a:endParaRPr lang="en-US" sz="1000" dirty="0"/>
          </a:p>
          <a:p>
            <a:pPr algn="ctr"/>
            <a:r>
              <a:rPr lang="en-US" sz="1000" dirty="0"/>
              <a:t>discharge to sewer</a:t>
            </a:r>
          </a:p>
          <a:p>
            <a:pPr algn="ctr"/>
            <a:endParaRPr lang="en-US" sz="1000" dirty="0"/>
          </a:p>
        </p:txBody>
      </p:sp>
      <p:sp>
        <p:nvSpPr>
          <p:cNvPr id="5126" name="Line 19"/>
          <p:cNvSpPr>
            <a:spLocks noChangeShapeType="1"/>
          </p:cNvSpPr>
          <p:nvPr/>
        </p:nvSpPr>
        <p:spPr bwMode="auto">
          <a:xfrm>
            <a:off x="8382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7" name="AutoShape 20"/>
          <p:cNvSpPr>
            <a:spLocks noChangeArrowheads="1"/>
          </p:cNvSpPr>
          <p:nvPr/>
        </p:nvSpPr>
        <p:spPr bwMode="auto">
          <a:xfrm>
            <a:off x="152400" y="2667000"/>
            <a:ext cx="1905000" cy="914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 Contact the </a:t>
            </a:r>
            <a:r>
              <a:rPr lang="en-US" sz="1000" b="1"/>
              <a:t>local WWTP</a:t>
            </a:r>
            <a:endParaRPr lang="en-US" sz="1000"/>
          </a:p>
          <a:p>
            <a:pPr algn="ctr"/>
            <a:r>
              <a:rPr lang="en-US" sz="1000"/>
              <a:t>for questions and permission</a:t>
            </a:r>
          </a:p>
          <a:p>
            <a:pPr algn="ctr"/>
            <a:r>
              <a:rPr lang="en-US" sz="1000"/>
              <a:t> regarding access to the local </a:t>
            </a:r>
          </a:p>
          <a:p>
            <a:pPr algn="ctr"/>
            <a:r>
              <a:rPr lang="en-US" sz="1000"/>
              <a:t>sewer system. (Pretreatment</a:t>
            </a:r>
          </a:p>
          <a:p>
            <a:pPr algn="ctr"/>
            <a:r>
              <a:rPr lang="en-US" sz="1000"/>
              <a:t>may be required.)</a:t>
            </a:r>
          </a:p>
        </p:txBody>
      </p:sp>
      <p:sp>
        <p:nvSpPr>
          <p:cNvPr id="5128" name="Line 24"/>
          <p:cNvSpPr>
            <a:spLocks noChangeShapeType="1"/>
          </p:cNvSpPr>
          <p:nvPr/>
        </p:nvSpPr>
        <p:spPr bwMode="auto">
          <a:xfrm>
            <a:off x="8382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9" name="AutoShape 25"/>
          <p:cNvSpPr>
            <a:spLocks noChangeArrowheads="1"/>
          </p:cNvSpPr>
          <p:nvPr/>
        </p:nvSpPr>
        <p:spPr bwMode="auto">
          <a:xfrm>
            <a:off x="152400" y="3810000"/>
            <a:ext cx="1828800" cy="762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/>
          </a:p>
          <a:p>
            <a:pPr algn="ctr"/>
            <a:r>
              <a:rPr lang="en-US" sz="1000"/>
              <a:t>For pretreatment questions </a:t>
            </a:r>
          </a:p>
          <a:p>
            <a:pPr algn="ctr"/>
            <a:r>
              <a:rPr lang="en-US" sz="1000" b="1" i="1"/>
              <a:t>after</a:t>
            </a:r>
            <a:r>
              <a:rPr lang="en-US" sz="1000"/>
              <a:t> the local WWTP has been </a:t>
            </a:r>
          </a:p>
          <a:p>
            <a:pPr algn="ctr"/>
            <a:r>
              <a:rPr lang="en-US" sz="1000"/>
              <a:t>contacted:</a:t>
            </a:r>
          </a:p>
          <a:p>
            <a:pPr algn="ctr"/>
            <a:r>
              <a:rPr lang="en-US" sz="1000" b="1">
                <a:hlinkClick r:id="rId2"/>
              </a:rPr>
              <a:t>Point Source Branch</a:t>
            </a:r>
            <a:endParaRPr lang="en-US" sz="1000" b="1"/>
          </a:p>
          <a:p>
            <a:pPr algn="ctr"/>
            <a:endParaRPr lang="en-US" sz="1000"/>
          </a:p>
        </p:txBody>
      </p:sp>
      <p:sp>
        <p:nvSpPr>
          <p:cNvPr id="5130" name="AutoShape 4"/>
          <p:cNvSpPr>
            <a:spLocks noChangeArrowheads="1"/>
          </p:cNvSpPr>
          <p:nvPr/>
        </p:nvSpPr>
        <p:spPr bwMode="auto">
          <a:xfrm>
            <a:off x="1828800" y="152400"/>
            <a:ext cx="5181600" cy="762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Waste products and wastewater generated from the wash water of</a:t>
            </a:r>
          </a:p>
          <a:p>
            <a:pPr algn="ctr"/>
            <a:r>
              <a:rPr lang="en-US" sz="1200"/>
              <a:t> industrial activities is classified as </a:t>
            </a:r>
            <a:r>
              <a:rPr lang="en-US" sz="1200" b="1" i="1"/>
              <a:t>INDUSTRIAL WASTE, and could</a:t>
            </a:r>
          </a:p>
          <a:p>
            <a:pPr algn="ctr"/>
            <a:r>
              <a:rPr lang="en-US" sz="1200" b="1" i="1"/>
              <a:t>be impacting water quality standards and the environment.</a:t>
            </a:r>
          </a:p>
          <a:p>
            <a:pPr algn="ctr"/>
            <a:endParaRPr lang="en-US" sz="1200" b="1" i="1"/>
          </a:p>
        </p:txBody>
      </p:sp>
      <p:sp>
        <p:nvSpPr>
          <p:cNvPr id="5131" name="AutoShape 15"/>
          <p:cNvSpPr>
            <a:spLocks noChangeArrowheads="1"/>
          </p:cNvSpPr>
          <p:nvPr/>
        </p:nvSpPr>
        <p:spPr bwMode="auto">
          <a:xfrm>
            <a:off x="7620000" y="1828800"/>
            <a:ext cx="12954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Transition from a wet </a:t>
            </a:r>
          </a:p>
          <a:p>
            <a:pPr algn="ctr"/>
            <a:r>
              <a:rPr lang="en-US" sz="1000"/>
              <a:t>to dry operation</a:t>
            </a:r>
          </a:p>
          <a:p>
            <a:pPr algn="ctr"/>
            <a:r>
              <a:rPr lang="en-US" sz="1000"/>
              <a:t>(no water)</a:t>
            </a:r>
          </a:p>
        </p:txBody>
      </p:sp>
      <p:sp>
        <p:nvSpPr>
          <p:cNvPr id="5132" name="Line 27"/>
          <p:cNvSpPr>
            <a:spLocks noChangeShapeType="1"/>
          </p:cNvSpPr>
          <p:nvPr/>
        </p:nvSpPr>
        <p:spPr bwMode="auto">
          <a:xfrm>
            <a:off x="6781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AutoShape 32"/>
          <p:cNvSpPr>
            <a:spLocks noChangeArrowheads="1"/>
          </p:cNvSpPr>
          <p:nvPr/>
        </p:nvSpPr>
        <p:spPr bwMode="auto">
          <a:xfrm>
            <a:off x="6477000" y="2667000"/>
            <a:ext cx="21336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tabLst>
                <a:tab pos="857250" algn="l"/>
              </a:tabLst>
            </a:pPr>
            <a:r>
              <a:rPr lang="en-US" sz="1000"/>
              <a:t>Contact the </a:t>
            </a:r>
            <a:r>
              <a:rPr lang="en-US" sz="1000" b="1">
                <a:hlinkClick r:id="rId3" action="ppaction://hlinksldjump"/>
              </a:rPr>
              <a:t>local DWQ Regional</a:t>
            </a:r>
          </a:p>
          <a:p>
            <a:pPr algn="ctr">
              <a:tabLst>
                <a:tab pos="857250" algn="l"/>
              </a:tabLst>
            </a:pPr>
            <a:r>
              <a:rPr lang="en-US" sz="1000" b="1">
                <a:hlinkClick r:id="rId3" action="ppaction://hlinksldjump"/>
              </a:rPr>
              <a:t>Office</a:t>
            </a:r>
            <a:r>
              <a:rPr lang="en-US" sz="1000">
                <a:hlinkClick r:id="rId3" action="ppaction://hlinksldjump"/>
              </a:rPr>
              <a:t> </a:t>
            </a:r>
            <a:r>
              <a:rPr lang="en-US" sz="1000"/>
              <a:t>to discuss other alternatives</a:t>
            </a:r>
          </a:p>
          <a:p>
            <a:pPr algn="ctr">
              <a:tabLst>
                <a:tab pos="857250" algn="l"/>
              </a:tabLst>
            </a:pPr>
            <a:r>
              <a:rPr lang="en-US" sz="1000"/>
              <a:t>or concerns</a:t>
            </a:r>
          </a:p>
        </p:txBody>
      </p:sp>
      <p:sp>
        <p:nvSpPr>
          <p:cNvPr id="5134" name="Line 11"/>
          <p:cNvSpPr>
            <a:spLocks noChangeShapeType="1"/>
          </p:cNvSpPr>
          <p:nvPr/>
        </p:nvSpPr>
        <p:spPr bwMode="auto">
          <a:xfrm>
            <a:off x="83058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5" name="AutoShape 36"/>
          <p:cNvSpPr>
            <a:spLocks noChangeArrowheads="1"/>
          </p:cNvSpPr>
          <p:nvPr/>
        </p:nvSpPr>
        <p:spPr bwMode="auto">
          <a:xfrm>
            <a:off x="3048000" y="4495800"/>
            <a:ext cx="27432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Waste Determination and Disposal Questions</a:t>
            </a:r>
          </a:p>
        </p:txBody>
      </p:sp>
      <p:cxnSp>
        <p:nvCxnSpPr>
          <p:cNvPr id="5136" name="AutoShape 37"/>
          <p:cNvCxnSpPr>
            <a:cxnSpLocks noChangeShapeType="1"/>
          </p:cNvCxnSpPr>
          <p:nvPr/>
        </p:nvCxnSpPr>
        <p:spPr bwMode="auto">
          <a:xfrm rot="10800000" flipV="1">
            <a:off x="1219200" y="4648200"/>
            <a:ext cx="1828800" cy="266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37" name="Line 38"/>
          <p:cNvSpPr>
            <a:spLocks noChangeShapeType="1"/>
          </p:cNvSpPr>
          <p:nvPr/>
        </p:nvSpPr>
        <p:spPr bwMode="auto">
          <a:xfrm>
            <a:off x="12192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8" name="AutoShape 39"/>
          <p:cNvSpPr>
            <a:spLocks noChangeArrowheads="1"/>
          </p:cNvSpPr>
          <p:nvPr/>
        </p:nvSpPr>
        <p:spPr bwMode="auto">
          <a:xfrm>
            <a:off x="0" y="5181600"/>
            <a:ext cx="2743200" cy="990600"/>
          </a:xfrm>
          <a:prstGeom prst="flowChart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u="sng"/>
              <a:t>Solid Waste</a:t>
            </a:r>
          </a:p>
          <a:p>
            <a:pPr algn="ctr"/>
            <a:r>
              <a:rPr lang="en-US" sz="1000"/>
              <a:t>For questions regarding a solid waste (sludge, </a:t>
            </a:r>
          </a:p>
          <a:p>
            <a:pPr algn="ctr"/>
            <a:r>
              <a:rPr lang="en-US" sz="1000"/>
              <a:t>solids, or liquids that are not hazardous):</a:t>
            </a:r>
          </a:p>
          <a:p>
            <a:pPr algn="ctr"/>
            <a:r>
              <a:rPr lang="en-US" sz="1000">
                <a:hlinkClick r:id="rId4"/>
              </a:rPr>
              <a:t>Dennis Shackelford </a:t>
            </a:r>
            <a:r>
              <a:rPr lang="en-US" sz="1000"/>
              <a:t>(910) 433-3349</a:t>
            </a:r>
          </a:p>
          <a:p>
            <a:pPr algn="ctr"/>
            <a:r>
              <a:rPr lang="en-US" sz="1000"/>
              <a:t> or </a:t>
            </a:r>
          </a:p>
          <a:p>
            <a:pPr algn="ctr"/>
            <a:r>
              <a:rPr lang="en-US" sz="1000">
                <a:hlinkClick r:id="rId5"/>
              </a:rPr>
              <a:t>Wes Hare </a:t>
            </a:r>
            <a:r>
              <a:rPr lang="en-US" sz="1000"/>
              <a:t>(910) 796-7405</a:t>
            </a:r>
          </a:p>
        </p:txBody>
      </p:sp>
      <p:sp>
        <p:nvSpPr>
          <p:cNvPr id="5139" name="AutoShape 40"/>
          <p:cNvSpPr>
            <a:spLocks noChangeArrowheads="1"/>
          </p:cNvSpPr>
          <p:nvPr/>
        </p:nvSpPr>
        <p:spPr bwMode="auto">
          <a:xfrm>
            <a:off x="2895600" y="5257800"/>
            <a:ext cx="3429000" cy="914400"/>
          </a:xfrm>
          <a:prstGeom prst="flowChart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u="sng"/>
              <a:t>Hazardous Waste</a:t>
            </a:r>
          </a:p>
          <a:p>
            <a:pPr algn="ctr"/>
            <a:r>
              <a:rPr lang="en-US" sz="1000"/>
              <a:t>Technical assistance for getting a waste determination:</a:t>
            </a:r>
            <a:endParaRPr lang="en-US" sz="1000" u="sng"/>
          </a:p>
          <a:p>
            <a:pPr algn="ctr"/>
            <a:r>
              <a:rPr lang="en-US" sz="1000">
                <a:hlinkClick r:id="rId6"/>
              </a:rPr>
              <a:t>Bobby Nelms </a:t>
            </a:r>
            <a:r>
              <a:rPr lang="en-US" sz="1000"/>
              <a:t>(910) 602-3329</a:t>
            </a:r>
          </a:p>
          <a:p>
            <a:pPr algn="ctr"/>
            <a:r>
              <a:rPr lang="en-US" sz="1000"/>
              <a:t>or</a:t>
            </a:r>
          </a:p>
          <a:p>
            <a:pPr algn="ctr"/>
            <a:r>
              <a:rPr lang="en-US" sz="1000">
                <a:hlinkClick r:id="rId7"/>
              </a:rPr>
              <a:t>Ted Cashion </a:t>
            </a:r>
            <a:r>
              <a:rPr lang="en-US" sz="1000"/>
              <a:t>(919) 508-8557</a:t>
            </a:r>
            <a:endParaRPr lang="en-US" sz="900"/>
          </a:p>
        </p:txBody>
      </p:sp>
      <p:sp>
        <p:nvSpPr>
          <p:cNvPr id="5140" name="AutoShape 41"/>
          <p:cNvSpPr>
            <a:spLocks noChangeArrowheads="1"/>
          </p:cNvSpPr>
          <p:nvPr/>
        </p:nvSpPr>
        <p:spPr bwMode="auto">
          <a:xfrm>
            <a:off x="6477000" y="5257800"/>
            <a:ext cx="2667000" cy="914400"/>
          </a:xfrm>
          <a:prstGeom prst="flowChart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u="sng"/>
              <a:t>Waste Disposal in a landfill</a:t>
            </a:r>
          </a:p>
          <a:p>
            <a:pPr algn="ctr"/>
            <a:r>
              <a:rPr lang="en-US" sz="1000"/>
              <a:t>Call your local landfill for waste disposal </a:t>
            </a:r>
          </a:p>
          <a:p>
            <a:pPr algn="ctr"/>
            <a:r>
              <a:rPr lang="en-US" sz="1000"/>
              <a:t>requirements.  (Sampling and testing for a </a:t>
            </a:r>
          </a:p>
          <a:p>
            <a:pPr algn="ctr"/>
            <a:r>
              <a:rPr lang="en-US" sz="1000"/>
              <a:t>waste determination may be required.)</a:t>
            </a:r>
          </a:p>
        </p:txBody>
      </p:sp>
      <p:cxnSp>
        <p:nvCxnSpPr>
          <p:cNvPr id="5141" name="AutoShape 42"/>
          <p:cNvCxnSpPr>
            <a:cxnSpLocks noChangeShapeType="1"/>
            <a:stCxn id="5135" idx="3"/>
          </p:cNvCxnSpPr>
          <p:nvPr/>
        </p:nvCxnSpPr>
        <p:spPr bwMode="auto">
          <a:xfrm>
            <a:off x="5791200" y="4686300"/>
            <a:ext cx="1752600" cy="266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42" name="Line 43"/>
          <p:cNvSpPr>
            <a:spLocks noChangeShapeType="1"/>
          </p:cNvSpPr>
          <p:nvPr/>
        </p:nvSpPr>
        <p:spPr bwMode="auto">
          <a:xfrm>
            <a:off x="7543800" y="4953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3" name="Line 44"/>
          <p:cNvSpPr>
            <a:spLocks noChangeShapeType="1"/>
          </p:cNvSpPr>
          <p:nvPr/>
        </p:nvSpPr>
        <p:spPr bwMode="auto">
          <a:xfrm>
            <a:off x="4419600" y="4876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5" name="AutoShape 67"/>
          <p:cNvSpPr>
            <a:spLocks noChangeArrowheads="1"/>
          </p:cNvSpPr>
          <p:nvPr/>
        </p:nvSpPr>
        <p:spPr bwMode="auto">
          <a:xfrm>
            <a:off x="6248400" y="1828800"/>
            <a:ext cx="12192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Cease activity</a:t>
            </a:r>
          </a:p>
        </p:txBody>
      </p:sp>
      <p:sp>
        <p:nvSpPr>
          <p:cNvPr id="5146" name="Line 68"/>
          <p:cNvSpPr>
            <a:spLocks noChangeShapeType="1"/>
          </p:cNvSpPr>
          <p:nvPr/>
        </p:nvSpPr>
        <p:spPr bwMode="auto">
          <a:xfrm>
            <a:off x="67818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7" name="Line 78"/>
          <p:cNvSpPr>
            <a:spLocks noChangeShapeType="1"/>
          </p:cNvSpPr>
          <p:nvPr/>
        </p:nvSpPr>
        <p:spPr bwMode="auto">
          <a:xfrm>
            <a:off x="8305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8" name="AutoShape 13"/>
          <p:cNvSpPr>
            <a:spLocks noChangeArrowheads="1"/>
          </p:cNvSpPr>
          <p:nvPr/>
        </p:nvSpPr>
        <p:spPr bwMode="auto">
          <a:xfrm>
            <a:off x="1752600" y="1828800"/>
            <a:ext cx="13716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/>
          </a:p>
          <a:p>
            <a:pPr algn="ctr"/>
            <a:r>
              <a:rPr lang="en-US" sz="1000"/>
              <a:t>Pump and haul</a:t>
            </a:r>
          </a:p>
          <a:p>
            <a:pPr algn="ctr"/>
            <a:endParaRPr lang="en-US" sz="1000"/>
          </a:p>
        </p:txBody>
      </p:sp>
      <p:sp>
        <p:nvSpPr>
          <p:cNvPr id="5149" name="AutoShape 21"/>
          <p:cNvSpPr>
            <a:spLocks noChangeArrowheads="1"/>
          </p:cNvSpPr>
          <p:nvPr/>
        </p:nvSpPr>
        <p:spPr bwMode="auto">
          <a:xfrm>
            <a:off x="2286000" y="2667000"/>
            <a:ext cx="23622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A Non-Discharge Permit may be </a:t>
            </a:r>
          </a:p>
          <a:p>
            <a:pPr algn="ctr"/>
            <a:r>
              <a:rPr lang="en-US" sz="1000"/>
              <a:t>required or system could be </a:t>
            </a:r>
          </a:p>
          <a:p>
            <a:pPr algn="ctr"/>
            <a:r>
              <a:rPr lang="en-US" sz="1000"/>
              <a:t>“Deemed Permitted” and not need </a:t>
            </a:r>
          </a:p>
          <a:p>
            <a:pPr algn="ctr"/>
            <a:r>
              <a:rPr lang="en-US" sz="1000"/>
              <a:t>a permit</a:t>
            </a:r>
          </a:p>
        </p:txBody>
      </p:sp>
      <p:sp>
        <p:nvSpPr>
          <p:cNvPr id="5150" name="Line 26"/>
          <p:cNvSpPr>
            <a:spLocks noChangeShapeType="1"/>
          </p:cNvSpPr>
          <p:nvPr/>
        </p:nvSpPr>
        <p:spPr bwMode="auto">
          <a:xfrm>
            <a:off x="27432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1" name="AutoShape 31"/>
          <p:cNvSpPr>
            <a:spLocks noChangeArrowheads="1"/>
          </p:cNvSpPr>
          <p:nvPr/>
        </p:nvSpPr>
        <p:spPr bwMode="auto">
          <a:xfrm>
            <a:off x="2286000" y="3505200"/>
            <a:ext cx="24384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dirty="0"/>
              <a:t>Contact </a:t>
            </a:r>
            <a:r>
              <a:rPr lang="en-US" sz="1000" dirty="0">
                <a:hlinkClick r:id="rId3" action="ppaction://hlinksldjump"/>
              </a:rPr>
              <a:t>Regional </a:t>
            </a:r>
            <a:r>
              <a:rPr lang="en-US" sz="1000" b="1" dirty="0">
                <a:hlinkClick r:id="rId3" action="ppaction://hlinksldjump"/>
              </a:rPr>
              <a:t>Aquifer Protection</a:t>
            </a:r>
          </a:p>
          <a:p>
            <a:pPr algn="ctr"/>
            <a:r>
              <a:rPr lang="en-US" sz="1000" b="1" dirty="0">
                <a:hlinkClick r:id="rId3" action="ppaction://hlinksldjump"/>
              </a:rPr>
              <a:t>Section Supervisor</a:t>
            </a:r>
          </a:p>
        </p:txBody>
      </p:sp>
      <p:sp>
        <p:nvSpPr>
          <p:cNvPr id="5152" name="Line 34"/>
          <p:cNvSpPr>
            <a:spLocks noChangeShapeType="1"/>
          </p:cNvSpPr>
          <p:nvPr/>
        </p:nvSpPr>
        <p:spPr bwMode="auto">
          <a:xfrm>
            <a:off x="27432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3" name="AutoShape 14"/>
          <p:cNvSpPr>
            <a:spLocks noChangeArrowheads="1"/>
          </p:cNvSpPr>
          <p:nvPr/>
        </p:nvSpPr>
        <p:spPr bwMode="auto">
          <a:xfrm>
            <a:off x="3429000" y="1828800"/>
            <a:ext cx="12192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Closed-loop</a:t>
            </a:r>
          </a:p>
          <a:p>
            <a:pPr algn="ctr"/>
            <a:r>
              <a:rPr lang="en-US" sz="1000"/>
              <a:t>recycle system</a:t>
            </a:r>
          </a:p>
          <a:p>
            <a:pPr algn="ctr"/>
            <a:r>
              <a:rPr lang="en-US" sz="1000"/>
              <a:t>alternatives</a:t>
            </a:r>
          </a:p>
        </p:txBody>
      </p:sp>
      <p:sp>
        <p:nvSpPr>
          <p:cNvPr id="5154" name="Line 29"/>
          <p:cNvSpPr>
            <a:spLocks noChangeShapeType="1"/>
          </p:cNvSpPr>
          <p:nvPr/>
        </p:nvSpPr>
        <p:spPr bwMode="auto">
          <a:xfrm>
            <a:off x="4114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41148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6" name="Line 88"/>
          <p:cNvSpPr>
            <a:spLocks noChangeShapeType="1"/>
          </p:cNvSpPr>
          <p:nvPr/>
        </p:nvSpPr>
        <p:spPr bwMode="auto">
          <a:xfrm>
            <a:off x="27432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5157" name="AutoShape 92"/>
          <p:cNvCxnSpPr>
            <a:cxnSpLocks noChangeShapeType="1"/>
          </p:cNvCxnSpPr>
          <p:nvPr/>
        </p:nvCxnSpPr>
        <p:spPr bwMode="auto">
          <a:xfrm>
            <a:off x="5029200" y="13716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58" name="AutoShape 93"/>
          <p:cNvCxnSpPr>
            <a:cxnSpLocks noChangeShapeType="1"/>
          </p:cNvCxnSpPr>
          <p:nvPr/>
        </p:nvCxnSpPr>
        <p:spPr bwMode="auto">
          <a:xfrm>
            <a:off x="838200" y="1371600"/>
            <a:ext cx="2971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159" name="Line 94"/>
          <p:cNvSpPr>
            <a:spLocks noChangeShapeType="1"/>
          </p:cNvSpPr>
          <p:nvPr/>
        </p:nvSpPr>
        <p:spPr bwMode="auto">
          <a:xfrm>
            <a:off x="41148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0" name="Line 96"/>
          <p:cNvSpPr>
            <a:spLocks noChangeShapeType="1"/>
          </p:cNvSpPr>
          <p:nvPr/>
        </p:nvSpPr>
        <p:spPr bwMode="auto">
          <a:xfrm>
            <a:off x="54102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1" name="AutoShape 98"/>
          <p:cNvSpPr>
            <a:spLocks noChangeArrowheads="1"/>
          </p:cNvSpPr>
          <p:nvPr/>
        </p:nvSpPr>
        <p:spPr bwMode="auto">
          <a:xfrm>
            <a:off x="4876800" y="1828800"/>
            <a:ext cx="12192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NPDES Wastewater</a:t>
            </a:r>
          </a:p>
          <a:p>
            <a:pPr algn="ctr"/>
            <a:r>
              <a:rPr lang="en-US" sz="1000"/>
              <a:t>Discharge Permit</a:t>
            </a:r>
          </a:p>
          <a:p>
            <a:pPr algn="ctr"/>
            <a:endParaRPr lang="en-US" sz="1000"/>
          </a:p>
        </p:txBody>
      </p:sp>
      <p:sp>
        <p:nvSpPr>
          <p:cNvPr id="5162" name="Line 99"/>
          <p:cNvSpPr>
            <a:spLocks noChangeShapeType="1"/>
          </p:cNvSpPr>
          <p:nvPr/>
        </p:nvSpPr>
        <p:spPr bwMode="auto">
          <a:xfrm>
            <a:off x="54864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3" name="AutoShape 100"/>
          <p:cNvSpPr>
            <a:spLocks noChangeArrowheads="1"/>
          </p:cNvSpPr>
          <p:nvPr/>
        </p:nvSpPr>
        <p:spPr bwMode="auto">
          <a:xfrm>
            <a:off x="4800600" y="2667000"/>
            <a:ext cx="14478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Allows discharge of </a:t>
            </a:r>
          </a:p>
          <a:p>
            <a:pPr algn="ctr"/>
            <a:r>
              <a:rPr lang="en-US" sz="1000"/>
              <a:t>wastewater with</a:t>
            </a:r>
          </a:p>
          <a:p>
            <a:pPr algn="ctr"/>
            <a:r>
              <a:rPr lang="en-US" sz="1000"/>
              <a:t>conditions (</a:t>
            </a:r>
            <a:r>
              <a:rPr lang="en-US" sz="1000" b="1"/>
              <a:t>not </a:t>
            </a:r>
          </a:p>
          <a:p>
            <a:pPr algn="ctr"/>
            <a:r>
              <a:rPr lang="en-US" sz="1000" b="1"/>
              <a:t>practical at marinas</a:t>
            </a:r>
            <a:r>
              <a:rPr lang="en-US" sz="1000"/>
              <a:t>)</a:t>
            </a:r>
          </a:p>
        </p:txBody>
      </p:sp>
      <p:sp>
        <p:nvSpPr>
          <p:cNvPr id="5164" name="AutoShape 101"/>
          <p:cNvSpPr>
            <a:spLocks noChangeArrowheads="1"/>
          </p:cNvSpPr>
          <p:nvPr/>
        </p:nvSpPr>
        <p:spPr bwMode="auto">
          <a:xfrm>
            <a:off x="5943600" y="3581400"/>
            <a:ext cx="21336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Not likely a practical option due to </a:t>
            </a:r>
          </a:p>
          <a:p>
            <a:pPr algn="ctr"/>
            <a:r>
              <a:rPr lang="en-US" sz="1000"/>
              <a:t>the chemical nature of the</a:t>
            </a:r>
          </a:p>
          <a:p>
            <a:pPr algn="ctr"/>
            <a:r>
              <a:rPr lang="en-US" sz="1000"/>
              <a:t>constituents in the wash water.</a:t>
            </a:r>
          </a:p>
        </p:txBody>
      </p:sp>
      <p:sp>
        <p:nvSpPr>
          <p:cNvPr id="5165" name="Line 103"/>
          <p:cNvSpPr>
            <a:spLocks noChangeShapeType="1"/>
          </p:cNvSpPr>
          <p:nvPr/>
        </p:nvSpPr>
        <p:spPr bwMode="auto">
          <a:xfrm>
            <a:off x="6096000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8" name="Text Box 106"/>
          <p:cNvSpPr txBox="1">
            <a:spLocks noChangeArrowheads="1"/>
          </p:cNvSpPr>
          <p:nvPr/>
        </p:nvSpPr>
        <p:spPr bwMode="auto">
          <a:xfrm>
            <a:off x="1600200" y="6248400"/>
            <a:ext cx="236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hlinkClick r:id="rId8"/>
              </a:rPr>
              <a:t>Division of Waste Management</a:t>
            </a:r>
            <a:endParaRPr lang="en-US" sz="1200"/>
          </a:p>
        </p:txBody>
      </p:sp>
      <p:sp>
        <p:nvSpPr>
          <p:cNvPr id="5169" name="Line 107"/>
          <p:cNvSpPr>
            <a:spLocks noChangeShapeType="1"/>
          </p:cNvSpPr>
          <p:nvPr/>
        </p:nvSpPr>
        <p:spPr bwMode="auto">
          <a:xfrm>
            <a:off x="2133600" y="6172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70" name="Line 108"/>
          <p:cNvSpPr>
            <a:spLocks noChangeShapeType="1"/>
          </p:cNvSpPr>
          <p:nvPr/>
        </p:nvSpPr>
        <p:spPr bwMode="auto">
          <a:xfrm>
            <a:off x="2971800" y="6172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71" name="Line 109"/>
          <p:cNvSpPr>
            <a:spLocks noChangeShapeType="1"/>
          </p:cNvSpPr>
          <p:nvPr/>
        </p:nvSpPr>
        <p:spPr bwMode="auto">
          <a:xfrm>
            <a:off x="8305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72" name="AutoShape 110"/>
          <p:cNvSpPr>
            <a:spLocks noChangeArrowheads="1"/>
          </p:cNvSpPr>
          <p:nvPr/>
        </p:nvSpPr>
        <p:spPr bwMode="auto">
          <a:xfrm>
            <a:off x="6934200" y="4267200"/>
            <a:ext cx="20574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/>
              <a:t>Contact </a:t>
            </a:r>
            <a:r>
              <a:rPr lang="en-US" sz="1000">
                <a:hlinkClick r:id="rId9"/>
              </a:rPr>
              <a:t>DPPEA</a:t>
            </a:r>
            <a:r>
              <a:rPr lang="en-US" sz="1000"/>
              <a:t> for free assistance</a:t>
            </a:r>
          </a:p>
          <a:p>
            <a:pPr algn="ctr"/>
            <a:r>
              <a:rPr lang="en-US" sz="1000"/>
              <a:t>on other alternatives.</a:t>
            </a:r>
          </a:p>
        </p:txBody>
      </p:sp>
      <p:sp>
        <p:nvSpPr>
          <p:cNvPr id="5174" name="AutoShape 6"/>
          <p:cNvSpPr>
            <a:spLocks noChangeArrowheads="1"/>
          </p:cNvSpPr>
          <p:nvPr/>
        </p:nvSpPr>
        <p:spPr bwMode="auto">
          <a:xfrm>
            <a:off x="3124200" y="1143000"/>
            <a:ext cx="28956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Options for minimizing marina </a:t>
            </a:r>
          </a:p>
          <a:p>
            <a:pPr algn="ctr"/>
            <a:r>
              <a:rPr lang="en-US" sz="1200" b="1"/>
              <a:t>impacts to water quality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FD6F52-FBAD-47F5-AA54-438C14A8E542}" type="slidenum">
              <a:rPr lang="en-US" smtClean="0"/>
              <a:pPr/>
              <a:t>5</a:t>
            </a:fld>
            <a:endParaRPr lang="en-US" smtClean="0"/>
          </a:p>
        </p:txBody>
      </p:sp>
      <p:graphicFrame>
        <p:nvGraphicFramePr>
          <p:cNvPr id="6199" name="Group 55"/>
          <p:cNvGraphicFramePr>
            <a:graphicFrameLocks noGrp="1"/>
          </p:cNvGraphicFramePr>
          <p:nvPr/>
        </p:nvGraphicFramePr>
        <p:xfrm>
          <a:off x="0" y="3657600"/>
          <a:ext cx="9144000" cy="25146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3"/>
                        </a:rPr>
                        <a:t>Asheville Regional Office</a:t>
                      </a:r>
                      <a:endParaRPr kumimoji="0" lang="en-US" sz="1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4"/>
                        </a:rPr>
                        <a:t>Roger Edwards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5"/>
                        </a:rPr>
                        <a:t>Landon Davidson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(828) 296-4500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6"/>
                        </a:rPr>
                        <a:t>Fayetteville Regional Office</a:t>
                      </a:r>
                      <a:endParaRPr kumimoji="0" lang="en-US" sz="1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7"/>
                        </a:rPr>
                        <a:t>Belinda Henson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8"/>
                        </a:rPr>
                        <a:t>Art </a:t>
                      </a:r>
                      <a:r>
                        <a:rPr kumimoji="0" 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8"/>
                        </a:rPr>
                        <a:t>Barnhardt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(910) 433-3300</a:t>
                      </a:r>
                      <a:r>
                        <a:rPr kumimoji="0" 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9"/>
                        </a:rPr>
                        <a:t>Mooresville Regional Office</a:t>
                      </a:r>
                      <a:endParaRPr kumimoji="0" lang="en-US" sz="1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0"/>
                        </a:rPr>
                        <a:t>Rob Krebs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1"/>
                        </a:rPr>
                        <a:t>Andrew Pitner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(704) 663-1699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2"/>
                        </a:rPr>
                        <a:t>Raleigh Regional Office </a:t>
                      </a:r>
                      <a:endParaRPr kumimoji="0" lang="en-US" sz="1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3"/>
                        </a:rPr>
                        <a:t>Danny Smith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4"/>
                        </a:rPr>
                        <a:t>Jay Zimmerman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(919) 791-4200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5"/>
                        </a:rPr>
                        <a:t>Washington Regional Office</a:t>
                      </a:r>
                      <a:endParaRPr kumimoji="0" lang="en-US" sz="1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  <a:hlinkClick r:id="rId16"/>
                        </a:rPr>
                        <a:t>Al Hodge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  <a:hlinkClick r:id="rId17"/>
                        </a:rPr>
                        <a:t>David May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(252) 946-6481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18"/>
                        </a:rPr>
                        <a:t>Wilmington Regional Office</a:t>
                      </a:r>
                      <a:endParaRPr kumimoji="0" lang="en-US" sz="1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  <a:hlinkClick r:id="rId19"/>
                        </a:rPr>
                        <a:t>Rick Shiver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  <a:hlinkClick r:id="rId20"/>
                        </a:rPr>
                        <a:t>Charlie Stehman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910) 796-7215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21"/>
                        </a:rPr>
                        <a:t>Winston-Salem Regional Office</a:t>
                      </a:r>
                      <a:endParaRPr kumimoji="0" lang="en-US" sz="1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Surface Water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22"/>
                        </a:rPr>
                        <a:t>Steve Tedder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Aquifer Protection Supervisor: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23"/>
                        </a:rPr>
                        <a:t>Sherri Knight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(336) 771-5000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24"/>
                        </a:rPr>
                        <a:t>DWQ Central Office</a:t>
                      </a:r>
                      <a:endParaRPr kumimoji="0" lang="en-US" sz="1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hlinkClick r:id="rId25"/>
                        </a:rPr>
                        <a:t>John Hennessy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919) 807-6377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  <a:hlinkClick r:id="rId26"/>
                        </a:rPr>
                        <a:t>Katie Merritt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919) 807-6371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5" name="AutoShape 20"/>
          <p:cNvSpPr>
            <a:spLocks noChangeArrowheads="1"/>
          </p:cNvSpPr>
          <p:nvPr/>
        </p:nvSpPr>
        <p:spPr bwMode="auto">
          <a:xfrm>
            <a:off x="2514600" y="457200"/>
            <a:ext cx="3886200" cy="381000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400">
              <a:latin typeface="Comic Sans MS" pitchFamily="66" charset="0"/>
            </a:endParaRPr>
          </a:p>
          <a:p>
            <a:pPr algn="ctr"/>
            <a:r>
              <a:rPr lang="en-US" sz="1400">
                <a:latin typeface="Comic Sans MS" pitchFamily="66" charset="0"/>
              </a:rPr>
              <a:t>Division of Water Quality Staff Contacts</a:t>
            </a:r>
            <a:endParaRPr lang="en-US" sz="1200">
              <a:latin typeface="Comic Sans MS" pitchFamily="66" charset="0"/>
            </a:endParaRPr>
          </a:p>
          <a:p>
            <a:pPr algn="ctr"/>
            <a:endParaRPr lang="en-US" sz="1200">
              <a:latin typeface="Comic Sans MS" pitchFamily="66" charset="0"/>
            </a:endParaRPr>
          </a:p>
        </p:txBody>
      </p:sp>
      <p:pic>
        <p:nvPicPr>
          <p:cNvPr id="6167" name="Picture 53" descr="regional map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1752600" y="990600"/>
            <a:ext cx="5667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9" name="Picture 45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6858000" y="5486400"/>
            <a:ext cx="1828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676400" y="6396335"/>
            <a:ext cx="662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/>
              <a:t>Disclaimer: any duplication of this document is prohibited without prior approval from NC DWQ </a:t>
            </a:r>
            <a:endParaRPr lang="en-US" sz="11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1127</Words>
  <Application>Microsoft Office PowerPoint</Application>
  <PresentationFormat>On-screen Show (4:3)</PresentationFormat>
  <Paragraphs>172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There are two types of potential discharges that require permits at our marina facilities: 1) Stormwater and 2) Wastewater.   Your facility needs to be covered under the proper permits for these discharges.  </vt:lpstr>
      <vt:lpstr>Slide 2</vt:lpstr>
      <vt:lpstr>Slide 3</vt:lpstr>
      <vt:lpstr>Slide 4</vt:lpstr>
      <vt:lpstr>Slide 5</vt:lpstr>
    </vt:vector>
  </TitlesOfParts>
  <Company>DWQ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Katie Y Merritt</dc:creator>
  <cp:lastModifiedBy>Katie Y Merritt</cp:lastModifiedBy>
  <cp:revision>93</cp:revision>
  <dcterms:created xsi:type="dcterms:W3CDTF">2008-07-25T13:05:53Z</dcterms:created>
  <dcterms:modified xsi:type="dcterms:W3CDTF">2010-01-25T17:15:03Z</dcterms:modified>
</cp:coreProperties>
</file>