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Lst>
  <p:notesMasterIdLst>
    <p:notesMasterId r:id="rId35"/>
  </p:notesMasterIdLst>
  <p:sldIdLst>
    <p:sldId id="341" r:id="rId5"/>
    <p:sldId id="334" r:id="rId6"/>
    <p:sldId id="384" r:id="rId7"/>
    <p:sldId id="383" r:id="rId8"/>
    <p:sldId id="349" r:id="rId9"/>
    <p:sldId id="350" r:id="rId10"/>
    <p:sldId id="351" r:id="rId11"/>
    <p:sldId id="257" r:id="rId12"/>
    <p:sldId id="258" r:id="rId13"/>
    <p:sldId id="352" r:id="rId14"/>
    <p:sldId id="354" r:id="rId15"/>
    <p:sldId id="356" r:id="rId16"/>
    <p:sldId id="361" r:id="rId17"/>
    <p:sldId id="357" r:id="rId18"/>
    <p:sldId id="359" r:id="rId19"/>
    <p:sldId id="368" r:id="rId20"/>
    <p:sldId id="360" r:id="rId21"/>
    <p:sldId id="378" r:id="rId22"/>
    <p:sldId id="362" r:id="rId23"/>
    <p:sldId id="363" r:id="rId24"/>
    <p:sldId id="380" r:id="rId25"/>
    <p:sldId id="373" r:id="rId26"/>
    <p:sldId id="379" r:id="rId27"/>
    <p:sldId id="381" r:id="rId28"/>
    <p:sldId id="382" r:id="rId29"/>
    <p:sldId id="377" r:id="rId30"/>
    <p:sldId id="375" r:id="rId31"/>
    <p:sldId id="366" r:id="rId32"/>
    <p:sldId id="365" r:id="rId33"/>
    <p:sldId id="367" r:id="rId34"/>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23096D"/>
    <a:srgbClr val="728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37" autoAdjust="0"/>
    <p:restoredTop sz="94660"/>
  </p:normalViewPr>
  <p:slideViewPr>
    <p:cSldViewPr snapToGrid="0">
      <p:cViewPr varScale="1">
        <p:scale>
          <a:sx n="72" d="100"/>
          <a:sy n="72" d="100"/>
        </p:scale>
        <p:origin x="60" y="22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1644"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C586D9D0-2E9B-4F2F-924A-B3B3E9CFCAEC}" type="datetimeFigureOut">
              <a:rPr lang="en-US" smtClean="0"/>
              <a:t>11/2/2022</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456C487D-E38B-444A-A8D9-A3853809DE05}" type="slidenum">
              <a:rPr lang="en-US" smtClean="0"/>
              <a:t>‹#›</a:t>
            </a:fld>
            <a:endParaRPr lang="en-US"/>
          </a:p>
        </p:txBody>
      </p:sp>
    </p:spTree>
    <p:extLst>
      <p:ext uri="{BB962C8B-B14F-4D97-AF65-F5344CB8AC3E}">
        <p14:creationId xmlns:p14="http://schemas.microsoft.com/office/powerpoint/2010/main" val="183687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3" y="3235764"/>
            <a:ext cx="5865181" cy="713497"/>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7010492" y="2928374"/>
            <a:ext cx="4489142"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 (date)</a:t>
            </a:r>
          </a:p>
        </p:txBody>
      </p:sp>
      <p:sp>
        <p:nvSpPr>
          <p:cNvPr id="8" name="Rectangle 7">
            <a:extLst>
              <a:ext uri="{FF2B5EF4-FFF2-40B4-BE49-F238E27FC236}">
                <a16:creationId xmlns:a16="http://schemas.microsoft.com/office/drawing/2014/main" id="{89EE5989-A237-44ED-9A46-F3D25882883F}"/>
              </a:ext>
            </a:extLst>
          </p:cNvPr>
          <p:cNvSpPr/>
          <p:nvPr userDrawn="1"/>
        </p:nvSpPr>
        <p:spPr>
          <a:xfrm>
            <a:off x="383177" y="2473234"/>
            <a:ext cx="3553097" cy="200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54721FC-AE4F-47E8-AF8D-F2ABF799D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401" y="5331820"/>
            <a:ext cx="3676650" cy="1311157"/>
          </a:xfrm>
          <a:prstGeom prst="rect">
            <a:avLst/>
          </a:prstGeom>
        </p:spPr>
      </p:pic>
    </p:spTree>
    <p:extLst>
      <p:ext uri="{BB962C8B-B14F-4D97-AF65-F5344CB8AC3E}">
        <p14:creationId xmlns:p14="http://schemas.microsoft.com/office/powerpoint/2010/main" val="263288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633346" y="159510"/>
            <a:ext cx="7181469"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633346" y="517741"/>
            <a:ext cx="7181469"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8080EEC0-8F06-4C02-AFF7-E86E2E0594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888094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Content Placeholder 6">
            <a:extLst>
              <a:ext uri="{FF2B5EF4-FFF2-40B4-BE49-F238E27FC236}">
                <a16:creationId xmlns:a16="http://schemas.microsoft.com/office/drawing/2014/main" id="{FF078F1F-003F-4D18-8150-5C6E4C0814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10942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pic>
        <p:nvPicPr>
          <p:cNvPr id="8" name="Content Placeholder 6">
            <a:extLst>
              <a:ext uri="{FF2B5EF4-FFF2-40B4-BE49-F238E27FC236}">
                <a16:creationId xmlns:a16="http://schemas.microsoft.com/office/drawing/2014/main" id="{4EA28A69-0CF2-4EB4-A15C-B526D23FCD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61564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9" name="Chart Placeholder 4"/>
          <p:cNvSpPr>
            <a:spLocks noGrp="1"/>
          </p:cNvSpPr>
          <p:nvPr>
            <p:ph type="chart" sz="quarter" idx="13" hasCustomPrompt="1"/>
          </p:nvPr>
        </p:nvSpPr>
        <p:spPr>
          <a:xfrm>
            <a:off x="838200" y="1228726"/>
            <a:ext cx="10515600" cy="5172073"/>
          </a:xfrm>
        </p:spPr>
        <p:txBody>
          <a:bodyPr/>
          <a:lstStyle>
            <a:lvl1pPr>
              <a:defRPr>
                <a:solidFill>
                  <a:srgbClr val="778591"/>
                </a:solidFill>
              </a:defRPr>
            </a:lvl1pPr>
          </a:lstStyle>
          <a:p>
            <a:r>
              <a:rPr lang="en-US" dirty="0"/>
              <a:t>Large Chart</a:t>
            </a:r>
          </a:p>
        </p:txBody>
      </p:sp>
      <p:pic>
        <p:nvPicPr>
          <p:cNvPr id="8" name="Content Placeholder 6">
            <a:extLst>
              <a:ext uri="{FF2B5EF4-FFF2-40B4-BE49-F238E27FC236}">
                <a16:creationId xmlns:a16="http://schemas.microsoft.com/office/drawing/2014/main" id="{E0B4E534-5AC3-45F1-82DE-75EF5CA097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771267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0"/>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9" name="Content Placeholder 6">
            <a:extLst>
              <a:ext uri="{FF2B5EF4-FFF2-40B4-BE49-F238E27FC236}">
                <a16:creationId xmlns:a16="http://schemas.microsoft.com/office/drawing/2014/main" id="{A47C3337-32D4-4B55-AC32-EEEC9AF47F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663401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5"/>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9" name="Content Placeholder 6">
            <a:extLst>
              <a:ext uri="{FF2B5EF4-FFF2-40B4-BE49-F238E27FC236}">
                <a16:creationId xmlns:a16="http://schemas.microsoft.com/office/drawing/2014/main" id="{3B68D82E-C6BB-490E-B359-B8BFE22281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641215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9" name="Content Placeholder 6">
            <a:extLst>
              <a:ext uri="{FF2B5EF4-FFF2-40B4-BE49-F238E27FC236}">
                <a16:creationId xmlns:a16="http://schemas.microsoft.com/office/drawing/2014/main" id="{8AAC2A07-D2B6-402A-A29D-3F0F24B0F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498170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186523" y="1775339"/>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9E4304EF-BBE9-4AC9-9D15-EA2DD76BFA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182334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6776990" y="1896631"/>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3" y="1360900"/>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B29E7BF0-E323-44E1-85A4-893F4FC60A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4577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6"/>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pic>
        <p:nvPicPr>
          <p:cNvPr id="9" name="Content Placeholder 6">
            <a:extLst>
              <a:ext uri="{FF2B5EF4-FFF2-40B4-BE49-F238E27FC236}">
                <a16:creationId xmlns:a16="http://schemas.microsoft.com/office/drawing/2014/main" id="{50270092-A1BE-4459-879D-2641BABAF6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72186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0"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501262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208718" y="1290869"/>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0"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DFD6FD7A-8297-4AC3-83A8-06C00B36C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0370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7035646" y="1311318"/>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3"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781F9065-5FEC-4FE3-9D8A-330CE9DB31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404141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mtClean="0"/>
              <a:pPr/>
              <a:t>‹#›</a:t>
            </a:fld>
            <a:endParaRPr lang="en-US"/>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9" name="Content Placeholder 6">
            <a:extLst>
              <a:ext uri="{FF2B5EF4-FFF2-40B4-BE49-F238E27FC236}">
                <a16:creationId xmlns:a16="http://schemas.microsoft.com/office/drawing/2014/main" id="{1BB4DF0E-D8B2-43C0-80CD-7C5F58134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4136951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9" name="Content Placeholder 6">
            <a:extLst>
              <a:ext uri="{FF2B5EF4-FFF2-40B4-BE49-F238E27FC236}">
                <a16:creationId xmlns:a16="http://schemas.microsoft.com/office/drawing/2014/main" id="{69E6E0FD-A059-46B5-8E97-756E86E81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301200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9" name="Content Placeholder 6">
            <a:extLst>
              <a:ext uri="{FF2B5EF4-FFF2-40B4-BE49-F238E27FC236}">
                <a16:creationId xmlns:a16="http://schemas.microsoft.com/office/drawing/2014/main" id="{A2F88A14-F15D-4FD9-9539-5E152F9CB1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408505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0" y="229933"/>
            <a:ext cx="73723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38250" y="577599"/>
            <a:ext cx="73723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Content Placeholder 6">
            <a:extLst>
              <a:ext uri="{FF2B5EF4-FFF2-40B4-BE49-F238E27FC236}">
                <a16:creationId xmlns:a16="http://schemas.microsoft.com/office/drawing/2014/main" id="{1C54A845-0B0C-407F-9ECC-AF75B7B9D5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544938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514475" y="201358"/>
            <a:ext cx="70675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514475" y="549024"/>
            <a:ext cx="70675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4A4B1867-30C5-42EA-8C67-EF3037147A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116935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DD08425C-57D8-4808-9CF0-226279E52B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664479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199323" y="205230"/>
            <a:ext cx="619577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199323" y="563461"/>
            <a:ext cx="619577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A7C37735-4226-42C3-94CC-25BEB31BC5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76588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2674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2674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2E4C30BD-13EE-44A0-BA1B-4719408705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10744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057274" y="205230"/>
            <a:ext cx="7323245"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4" y="563461"/>
            <a:ext cx="732324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CF5D5B17-164A-4AD7-B23D-9DFBCBBD61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86174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221867" y="205230"/>
            <a:ext cx="64499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21867" y="563461"/>
            <a:ext cx="64499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9B5D2C21-24F8-476D-A65E-BD841626C8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7926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4514606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90" r:id="rId4"/>
    <p:sldLayoutId id="2147483678" r:id="rId5"/>
    <p:sldLayoutId id="2147483691" r:id="rId6"/>
    <p:sldLayoutId id="2147483679" r:id="rId7"/>
    <p:sldLayoutId id="2147483692" r:id="rId8"/>
    <p:sldLayoutId id="2147483693" r:id="rId9"/>
    <p:sldLayoutId id="2147483694" r:id="rId10"/>
    <p:sldLayoutId id="2147483680" r:id="rId11"/>
    <p:sldLayoutId id="2147483681" r:id="rId12"/>
    <p:sldLayoutId id="2147483682" r:id="rId13"/>
    <p:sldLayoutId id="2147483688" r:id="rId14"/>
    <p:sldLayoutId id="2147483689" r:id="rId15"/>
    <p:sldLayoutId id="2147483683" r:id="rId16"/>
    <p:sldLayoutId id="2147483695" r:id="rId17"/>
    <p:sldLayoutId id="2147483696" r:id="rId18"/>
    <p:sldLayoutId id="2147483684" r:id="rId19"/>
    <p:sldLayoutId id="2147483697" r:id="rId20"/>
    <p:sldLayoutId id="2147483698" r:id="rId21"/>
    <p:sldLayoutId id="2147483685" r:id="rId22"/>
    <p:sldLayoutId id="2147483686" r:id="rId23"/>
    <p:sldLayoutId id="2147483687"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www.ncleg.net/enactedlegislation/statutes/html/bysection/chapter_143/gs_143-214.5.html"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files.nc.gov/ncdeq/Energy%20Mineral%20and%20Land%20Resources/Stormwater/WS-Density-Averaging-Memo-2018-02-20.pdf"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reports.oah.state.nc.us/ncac/title%2015a%20-%20environmental%20quality/chapter%2002%20-%20environmental%20management/subchapter%20b/15a%20ncac%2002b%20.0623.pdf"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hyperlink" Target="mailto:paul.clark@ncdenr.gov"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ncleg.net/enactedlegislation/statutes/html/bysection/chapter_143/gs_143-214.5.html"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98321" y="4038966"/>
            <a:ext cx="4489142" cy="614779"/>
          </a:xfrm>
        </p:spPr>
        <p:txBody>
          <a:bodyPr>
            <a:normAutofit/>
          </a:bodyPr>
          <a:lstStyle/>
          <a:p>
            <a:r>
              <a:rPr lang="en-US" i="1" dirty="0"/>
              <a:t>January 2021</a:t>
            </a:r>
          </a:p>
        </p:txBody>
      </p:sp>
      <p:sp>
        <p:nvSpPr>
          <p:cNvPr id="4" name="TextBox 3"/>
          <p:cNvSpPr txBox="1"/>
          <p:nvPr/>
        </p:nvSpPr>
        <p:spPr>
          <a:xfrm>
            <a:off x="586890" y="2715527"/>
            <a:ext cx="10635356" cy="1323439"/>
          </a:xfrm>
          <a:prstGeom prst="rect">
            <a:avLst/>
          </a:prstGeom>
          <a:noFill/>
        </p:spPr>
        <p:txBody>
          <a:bodyPr wrap="square" rtlCol="0">
            <a:spAutoFit/>
          </a:bodyPr>
          <a:lstStyle/>
          <a:p>
            <a:r>
              <a:rPr lang="en-US" sz="4000" b="1" dirty="0"/>
              <a:t>Water Supply Watershed Protection </a:t>
            </a:r>
          </a:p>
          <a:p>
            <a:r>
              <a:rPr lang="en-US" sz="4000" b="1" dirty="0"/>
              <a:t>– Density Averaging</a:t>
            </a:r>
          </a:p>
        </p:txBody>
      </p:sp>
    </p:spTree>
    <p:extLst>
      <p:ext uri="{BB962C8B-B14F-4D97-AF65-F5344CB8AC3E}">
        <p14:creationId xmlns:p14="http://schemas.microsoft.com/office/powerpoint/2010/main" val="3681393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10</a:t>
            </a:fld>
            <a:endParaRPr lang="en-US"/>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9" name="Title 3"/>
          <p:cNvSpPr>
            <a:spLocks noGrp="1"/>
          </p:cNvSpPr>
          <p:nvPr>
            <p:ph type="title"/>
          </p:nvPr>
        </p:nvSpPr>
        <p:spPr>
          <a:xfrm>
            <a:off x="575580" y="226262"/>
            <a:ext cx="8873220" cy="1139242"/>
          </a:xfrm>
        </p:spPr>
        <p:txBody>
          <a:bodyPr>
            <a:normAutofit fontScale="90000"/>
          </a:bodyPr>
          <a:lstStyle/>
          <a:p>
            <a:br>
              <a:rPr lang="en-US" b="1" dirty="0">
                <a:solidFill>
                  <a:srgbClr val="002060"/>
                </a:solidFill>
              </a:rPr>
            </a:br>
            <a:r>
              <a:rPr lang="en-US" b="1" dirty="0">
                <a:solidFill>
                  <a:srgbClr val="002060"/>
                </a:solidFill>
              </a:rPr>
              <a:t>I. NC General Statute 143-214.5 (d2)(2)</a:t>
            </a:r>
            <a:br>
              <a:rPr lang="en-US" b="1" dirty="0">
                <a:solidFill>
                  <a:srgbClr val="002060"/>
                </a:solidFill>
              </a:rPr>
            </a:br>
            <a:br>
              <a:rPr lang="en-US" b="1" dirty="0">
                <a:solidFill>
                  <a:srgbClr val="002060"/>
                </a:solidFill>
              </a:rPr>
            </a:br>
            <a:r>
              <a:rPr lang="en-US" b="1" dirty="0">
                <a:solidFill>
                  <a:srgbClr val="002060"/>
                </a:solidFill>
              </a:rPr>
              <a:t> </a:t>
            </a:r>
          </a:p>
        </p:txBody>
      </p:sp>
      <p:sp>
        <p:nvSpPr>
          <p:cNvPr id="3" name="TextBox 2"/>
          <p:cNvSpPr txBox="1"/>
          <p:nvPr/>
        </p:nvSpPr>
        <p:spPr>
          <a:xfrm>
            <a:off x="916048" y="1643644"/>
            <a:ext cx="9531458" cy="5132944"/>
          </a:xfrm>
          <a:prstGeom prst="rect">
            <a:avLst/>
          </a:prstGeom>
          <a:noFill/>
        </p:spPr>
        <p:txBody>
          <a:bodyPr wrap="square" rtlCol="0">
            <a:spAutoFit/>
          </a:bodyPr>
          <a:lstStyle/>
          <a:p>
            <a:pPr marL="342900" indent="-342900">
              <a:buFont typeface="Arial" panose="020B0604020202020204" pitchFamily="34" charset="0"/>
              <a:buChar char="•"/>
            </a:pPr>
            <a:r>
              <a:rPr lang="en-US" sz="2800" dirty="0"/>
              <a:t>Participating properties’ overall density average must meet applicable density or stormwater control requirements under 15A NCAC 02B .0200s and .0624.  </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For example, average of two parcels in WS-IV watershed following low density option CANNOT exceed 24 percent built-upon area (or 36 percent if not using curb and gutter).</a:t>
            </a:r>
          </a:p>
          <a:p>
            <a:pPr>
              <a:lnSpc>
                <a:spcPct val="150000"/>
              </a:lnSpc>
            </a:pPr>
            <a:r>
              <a:rPr lang="en-US" sz="2400" b="1" dirty="0"/>
              <a:t> </a:t>
            </a:r>
          </a:p>
          <a:p>
            <a:pPr>
              <a:lnSpc>
                <a:spcPct val="150000"/>
              </a:lnSpc>
            </a:pPr>
            <a:endParaRPr lang="en-US" sz="2400" b="1" dirty="0"/>
          </a:p>
          <a:p>
            <a:pPr>
              <a:lnSpc>
                <a:spcPct val="150000"/>
              </a:lnSpc>
            </a:pPr>
            <a:endParaRPr lang="en-US" sz="2400" b="1" dirty="0"/>
          </a:p>
        </p:txBody>
      </p:sp>
    </p:spTree>
    <p:extLst>
      <p:ext uri="{BB962C8B-B14F-4D97-AF65-F5344CB8AC3E}">
        <p14:creationId xmlns:p14="http://schemas.microsoft.com/office/powerpoint/2010/main" val="1450028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11</a:t>
            </a:fld>
            <a:endParaRPr lang="en-US"/>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9" name="Title 3"/>
          <p:cNvSpPr>
            <a:spLocks noGrp="1"/>
          </p:cNvSpPr>
          <p:nvPr>
            <p:ph type="title"/>
          </p:nvPr>
        </p:nvSpPr>
        <p:spPr>
          <a:xfrm>
            <a:off x="575580" y="226262"/>
            <a:ext cx="8864982" cy="1185384"/>
          </a:xfrm>
        </p:spPr>
        <p:txBody>
          <a:bodyPr>
            <a:normAutofit fontScale="90000"/>
          </a:bodyPr>
          <a:lstStyle/>
          <a:p>
            <a:br>
              <a:rPr lang="en-US" b="1" dirty="0">
                <a:solidFill>
                  <a:srgbClr val="002060"/>
                </a:solidFill>
              </a:rPr>
            </a:br>
            <a:r>
              <a:rPr lang="en-US" b="1" dirty="0">
                <a:solidFill>
                  <a:srgbClr val="002060"/>
                </a:solidFill>
              </a:rPr>
              <a:t>I. NC General Statute 143-214.5 (d2)(3)</a:t>
            </a:r>
            <a:br>
              <a:rPr lang="en-US" b="1" dirty="0">
                <a:solidFill>
                  <a:srgbClr val="002060"/>
                </a:solidFill>
              </a:rPr>
            </a:br>
            <a:br>
              <a:rPr lang="en-US" b="1" dirty="0">
                <a:solidFill>
                  <a:srgbClr val="002060"/>
                </a:solidFill>
              </a:rPr>
            </a:br>
            <a:r>
              <a:rPr lang="en-US" b="1" dirty="0">
                <a:solidFill>
                  <a:srgbClr val="002060"/>
                </a:solidFill>
              </a:rPr>
              <a:t> </a:t>
            </a:r>
          </a:p>
        </p:txBody>
      </p:sp>
      <p:sp>
        <p:nvSpPr>
          <p:cNvPr id="3" name="TextBox 2"/>
          <p:cNvSpPr txBox="1"/>
          <p:nvPr/>
        </p:nvSpPr>
        <p:spPr>
          <a:xfrm>
            <a:off x="6887409" y="2312560"/>
            <a:ext cx="5106306" cy="2369880"/>
          </a:xfrm>
          <a:prstGeom prst="rect">
            <a:avLst/>
          </a:prstGeom>
          <a:noFill/>
        </p:spPr>
        <p:txBody>
          <a:bodyPr wrap="square" rtlCol="0">
            <a:spAutoFit/>
          </a:bodyPr>
          <a:lstStyle/>
          <a:p>
            <a:r>
              <a:rPr lang="en-US" sz="2800" dirty="0"/>
              <a:t>Buffers on both participating properties must meet minimum water supply watershed protection requirements.</a:t>
            </a:r>
          </a:p>
          <a:p>
            <a:pPr>
              <a:lnSpc>
                <a:spcPct val="150000"/>
              </a:lnSpc>
            </a:pPr>
            <a:r>
              <a:rPr lang="en-US" sz="2400" dirty="0"/>
              <a:t>  </a:t>
            </a:r>
          </a:p>
        </p:txBody>
      </p:sp>
      <p:pic>
        <p:nvPicPr>
          <p:cNvPr id="5" name="Picture 4" descr="A close up of a mans face&#10;&#10;Description automatically generated">
            <a:extLst>
              <a:ext uri="{FF2B5EF4-FFF2-40B4-BE49-F238E27FC236}">
                <a16:creationId xmlns:a16="http://schemas.microsoft.com/office/drawing/2014/main" id="{8D096298-EEB1-4C85-84AE-EF3F442212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580" y="1849978"/>
            <a:ext cx="6044676" cy="3295045"/>
          </a:xfrm>
          <a:prstGeom prst="rect">
            <a:avLst/>
          </a:prstGeom>
        </p:spPr>
      </p:pic>
    </p:spTree>
    <p:extLst>
      <p:ext uri="{BB962C8B-B14F-4D97-AF65-F5344CB8AC3E}">
        <p14:creationId xmlns:p14="http://schemas.microsoft.com/office/powerpoint/2010/main" val="3837027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12</a:t>
            </a:fld>
            <a:endParaRPr lang="en-US"/>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9" name="Title 3"/>
          <p:cNvSpPr>
            <a:spLocks noGrp="1"/>
          </p:cNvSpPr>
          <p:nvPr>
            <p:ph type="title"/>
          </p:nvPr>
        </p:nvSpPr>
        <p:spPr>
          <a:xfrm>
            <a:off x="575580" y="226262"/>
            <a:ext cx="8864982" cy="1297738"/>
          </a:xfrm>
        </p:spPr>
        <p:txBody>
          <a:bodyPr>
            <a:normAutofit fontScale="90000"/>
          </a:bodyPr>
          <a:lstStyle/>
          <a:p>
            <a:br>
              <a:rPr lang="en-US" b="1" dirty="0">
                <a:solidFill>
                  <a:srgbClr val="002060"/>
                </a:solidFill>
              </a:rPr>
            </a:br>
            <a:r>
              <a:rPr lang="en-US" b="1" dirty="0">
                <a:solidFill>
                  <a:srgbClr val="002060"/>
                </a:solidFill>
              </a:rPr>
              <a:t>I. NC General Statute 143-214.5 (d2)(4)</a:t>
            </a:r>
            <a:br>
              <a:rPr lang="en-US" b="1" dirty="0">
                <a:solidFill>
                  <a:srgbClr val="002060"/>
                </a:solidFill>
              </a:rPr>
            </a:br>
            <a:br>
              <a:rPr lang="en-US" b="1" dirty="0">
                <a:solidFill>
                  <a:srgbClr val="002060"/>
                </a:solidFill>
              </a:rPr>
            </a:br>
            <a:endParaRPr lang="en-US" b="1" dirty="0">
              <a:solidFill>
                <a:srgbClr val="002060"/>
              </a:solidFill>
            </a:endParaRPr>
          </a:p>
        </p:txBody>
      </p:sp>
      <p:sp>
        <p:nvSpPr>
          <p:cNvPr id="3" name="TextBox 2"/>
          <p:cNvSpPr txBox="1"/>
          <p:nvPr/>
        </p:nvSpPr>
        <p:spPr>
          <a:xfrm>
            <a:off x="6216708" y="1683411"/>
            <a:ext cx="5877756" cy="3970318"/>
          </a:xfrm>
          <a:prstGeom prst="rect">
            <a:avLst/>
          </a:prstGeom>
          <a:noFill/>
        </p:spPr>
        <p:txBody>
          <a:bodyPr wrap="square" rtlCol="0">
            <a:spAutoFit/>
          </a:bodyPr>
          <a:lstStyle/>
          <a:p>
            <a:r>
              <a:rPr lang="en-US" sz="2400" dirty="0"/>
              <a:t>Built-upon areas must be designed and located to do the following:</a:t>
            </a:r>
          </a:p>
          <a:p>
            <a:endParaRPr lang="en-US" sz="1600" dirty="0"/>
          </a:p>
          <a:p>
            <a:pPr marL="342900" indent="-342900">
              <a:buFont typeface="Arial" panose="020B0604020202020204" pitchFamily="34" charset="0"/>
              <a:buChar char="•"/>
            </a:pPr>
            <a:r>
              <a:rPr lang="en-US" sz="2400" dirty="0"/>
              <a:t>Minimize stormwater runoff impact to receiving waters</a:t>
            </a:r>
          </a:p>
          <a:p>
            <a:endParaRPr lang="en-US" sz="1600" dirty="0"/>
          </a:p>
          <a:p>
            <a:pPr marL="342900" indent="-342900">
              <a:buFont typeface="Arial" panose="020B0604020202020204" pitchFamily="34" charset="0"/>
              <a:buChar char="•"/>
            </a:pPr>
            <a:r>
              <a:rPr lang="en-US" sz="2400" dirty="0"/>
              <a:t>Minimize concentrated stormwater flow</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2400" dirty="0"/>
              <a:t>Maximize use of sheet flow and flow length through vegetated areas</a:t>
            </a:r>
          </a:p>
          <a:p>
            <a:pPr>
              <a:lnSpc>
                <a:spcPct val="150000"/>
              </a:lnSpc>
            </a:pPr>
            <a:endParaRPr lang="en-US" sz="2400"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5000"/>
                    </a14:imgEffect>
                  </a14:imgLayer>
                </a14:imgProps>
              </a:ext>
            </a:extLst>
          </a:blip>
          <a:srcRect t="11511"/>
          <a:stretch/>
        </p:blipFill>
        <p:spPr>
          <a:xfrm>
            <a:off x="0" y="1515056"/>
            <a:ext cx="6081903" cy="4033785"/>
          </a:xfrm>
          <a:prstGeom prst="rect">
            <a:avLst/>
          </a:prstGeom>
        </p:spPr>
      </p:pic>
    </p:spTree>
    <p:extLst>
      <p:ext uri="{BB962C8B-B14F-4D97-AF65-F5344CB8AC3E}">
        <p14:creationId xmlns:p14="http://schemas.microsoft.com/office/powerpoint/2010/main" val="1302487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13</a:t>
            </a:fld>
            <a:endParaRPr lang="en-US"/>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9" name="Title 3"/>
          <p:cNvSpPr>
            <a:spLocks noGrp="1"/>
          </p:cNvSpPr>
          <p:nvPr>
            <p:ph type="title"/>
          </p:nvPr>
        </p:nvSpPr>
        <p:spPr>
          <a:xfrm>
            <a:off x="575580" y="235990"/>
            <a:ext cx="8864982" cy="1150575"/>
          </a:xfrm>
        </p:spPr>
        <p:txBody>
          <a:bodyPr>
            <a:normAutofit fontScale="90000"/>
          </a:bodyPr>
          <a:lstStyle/>
          <a:p>
            <a:r>
              <a:rPr lang="en-US" b="1" dirty="0">
                <a:solidFill>
                  <a:srgbClr val="002060"/>
                </a:solidFill>
              </a:rPr>
              <a:t> </a:t>
            </a:r>
            <a:br>
              <a:rPr lang="en-US" b="1" dirty="0">
                <a:solidFill>
                  <a:srgbClr val="002060"/>
                </a:solidFill>
              </a:rPr>
            </a:br>
            <a:r>
              <a:rPr lang="en-US" b="1" dirty="0">
                <a:solidFill>
                  <a:srgbClr val="002060"/>
                </a:solidFill>
              </a:rPr>
              <a:t>I. NC General Statute 143-214.5 (d2)(5) and (7)</a:t>
            </a:r>
            <a:br>
              <a:rPr lang="en-US" b="1" dirty="0">
                <a:solidFill>
                  <a:srgbClr val="002060"/>
                </a:solidFill>
              </a:rPr>
            </a:br>
            <a:br>
              <a:rPr lang="en-US" b="1" dirty="0">
                <a:solidFill>
                  <a:srgbClr val="002060"/>
                </a:solidFill>
              </a:rPr>
            </a:br>
            <a:endParaRPr lang="en-US" b="1" dirty="0">
              <a:solidFill>
                <a:srgbClr val="002060"/>
              </a:solidFill>
            </a:endParaRPr>
          </a:p>
        </p:txBody>
      </p:sp>
      <p:sp>
        <p:nvSpPr>
          <p:cNvPr id="3" name="TextBox 2"/>
          <p:cNvSpPr txBox="1"/>
          <p:nvPr/>
        </p:nvSpPr>
        <p:spPr>
          <a:xfrm>
            <a:off x="575580" y="1664705"/>
            <a:ext cx="10970863" cy="4001095"/>
          </a:xfrm>
          <a:prstGeom prst="rect">
            <a:avLst/>
          </a:prstGeom>
          <a:noFill/>
        </p:spPr>
        <p:txBody>
          <a:bodyPr wrap="square" rtlCol="0">
            <a:spAutoFit/>
          </a:bodyPr>
          <a:lstStyle/>
          <a:p>
            <a:r>
              <a:rPr lang="en-US" sz="2800" dirty="0"/>
              <a:t>To the maximum extent practicable …. </a:t>
            </a:r>
          </a:p>
          <a:p>
            <a:endParaRPr lang="en-US" sz="2800" dirty="0"/>
          </a:p>
          <a:p>
            <a:pPr marL="342900" indent="-342900">
              <a:buFont typeface="Arial" panose="020B0604020202020204" pitchFamily="34" charset="0"/>
              <a:buChar char="•"/>
            </a:pPr>
            <a:r>
              <a:rPr lang="en-US" sz="2800" dirty="0"/>
              <a:t>Concentrated development areas should be in uplands away from surface waters and drainageways</a:t>
            </a:r>
          </a:p>
          <a:p>
            <a:endParaRPr lang="en-US" sz="2800" dirty="0"/>
          </a:p>
          <a:p>
            <a:pPr marL="342900" indent="-342900">
              <a:buFont typeface="Arial" panose="020B0604020202020204" pitchFamily="34" charset="0"/>
              <a:buChar char="•"/>
            </a:pPr>
            <a:r>
              <a:rPr lang="en-US" sz="2800" dirty="0"/>
              <a:t>Development permitted under density averaging and meeting applicable </a:t>
            </a:r>
            <a:r>
              <a:rPr lang="en-US" sz="2800" dirty="0">
                <a:solidFill>
                  <a:srgbClr val="FF0000"/>
                </a:solidFill>
              </a:rPr>
              <a:t>low density </a:t>
            </a:r>
            <a:r>
              <a:rPr lang="en-US" sz="2800" dirty="0"/>
              <a:t>requirements shall transport stormwater runoff by vegetated conveyances.  </a:t>
            </a:r>
          </a:p>
          <a:p>
            <a:pPr>
              <a:lnSpc>
                <a:spcPct val="150000"/>
              </a:lnSpc>
            </a:pPr>
            <a:endParaRPr lang="en-US" sz="2000" dirty="0"/>
          </a:p>
        </p:txBody>
      </p:sp>
    </p:spTree>
    <p:extLst>
      <p:ext uri="{BB962C8B-B14F-4D97-AF65-F5344CB8AC3E}">
        <p14:creationId xmlns:p14="http://schemas.microsoft.com/office/powerpoint/2010/main" val="3603908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14</a:t>
            </a:fld>
            <a:endParaRPr lang="en-US"/>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9" name="Title 3"/>
          <p:cNvSpPr>
            <a:spLocks noGrp="1"/>
          </p:cNvSpPr>
          <p:nvPr>
            <p:ph type="title"/>
          </p:nvPr>
        </p:nvSpPr>
        <p:spPr>
          <a:xfrm>
            <a:off x="575580" y="226262"/>
            <a:ext cx="8864982" cy="1150203"/>
          </a:xfrm>
        </p:spPr>
        <p:txBody>
          <a:bodyPr>
            <a:normAutofit fontScale="90000"/>
          </a:bodyPr>
          <a:lstStyle/>
          <a:p>
            <a:br>
              <a:rPr lang="en-US" b="1" dirty="0">
                <a:solidFill>
                  <a:srgbClr val="002060"/>
                </a:solidFill>
              </a:rPr>
            </a:br>
            <a:r>
              <a:rPr lang="en-US" b="1" dirty="0">
                <a:solidFill>
                  <a:srgbClr val="002060"/>
                </a:solidFill>
              </a:rPr>
              <a:t>I. NC General Statute 143-214.5 (d2)(6)</a:t>
            </a:r>
            <a:br>
              <a:rPr lang="en-US" b="1" dirty="0">
                <a:solidFill>
                  <a:srgbClr val="002060"/>
                </a:solidFill>
              </a:rPr>
            </a:br>
            <a:br>
              <a:rPr lang="en-US" b="1" dirty="0">
                <a:solidFill>
                  <a:srgbClr val="002060"/>
                </a:solidFill>
              </a:rPr>
            </a:br>
            <a:endParaRPr lang="en-US" b="1" dirty="0">
              <a:solidFill>
                <a:srgbClr val="002060"/>
              </a:solidFill>
            </a:endParaRPr>
          </a:p>
        </p:txBody>
      </p:sp>
      <p:sp>
        <p:nvSpPr>
          <p:cNvPr id="3" name="TextBox 2"/>
          <p:cNvSpPr txBox="1"/>
          <p:nvPr/>
        </p:nvSpPr>
        <p:spPr>
          <a:xfrm>
            <a:off x="5350213" y="1741180"/>
            <a:ext cx="6588242" cy="3539430"/>
          </a:xfrm>
          <a:prstGeom prst="rect">
            <a:avLst/>
          </a:prstGeom>
          <a:noFill/>
        </p:spPr>
        <p:txBody>
          <a:bodyPr wrap="square" rtlCol="0">
            <a:spAutoFit/>
          </a:bodyPr>
          <a:lstStyle/>
          <a:p>
            <a:r>
              <a:rPr lang="en-US" sz="2600" dirty="0"/>
              <a:t>There are two requirements for the portions of properties that will remain undeveloped:</a:t>
            </a:r>
          </a:p>
          <a:p>
            <a:r>
              <a:rPr lang="en-US" sz="2600" dirty="0"/>
              <a:t> </a:t>
            </a:r>
            <a:endParaRPr lang="en-US" sz="2400" dirty="0"/>
          </a:p>
          <a:p>
            <a:pPr marL="457200" indent="-457200">
              <a:buFont typeface="+mj-lt"/>
              <a:buAutoNum type="arabicPeriod"/>
            </a:pPr>
            <a:r>
              <a:rPr lang="en-US" sz="2600" dirty="0"/>
              <a:t>It must remain in a vegetated or natural state in perpetuity.</a:t>
            </a:r>
          </a:p>
          <a:p>
            <a:pPr marL="457200" indent="-457200">
              <a:buFont typeface="+mj-lt"/>
              <a:buAutoNum type="arabicPeriod"/>
            </a:pPr>
            <a:endParaRPr lang="en-US" sz="1600" dirty="0"/>
          </a:p>
          <a:p>
            <a:pPr marL="457200" indent="-457200">
              <a:buFont typeface="+mj-lt"/>
              <a:buAutoNum type="arabicPeriod"/>
            </a:pPr>
            <a:r>
              <a:rPr lang="en-US" sz="2600" dirty="0"/>
              <a:t>A metes and bounds description and irrevocable limits on use must be recorded.</a:t>
            </a:r>
          </a:p>
        </p:txBody>
      </p:sp>
      <p:pic>
        <p:nvPicPr>
          <p:cNvPr id="5" name="Picture 4" descr="A close up of a flower field&#10;&#10;Description automatically generated">
            <a:extLst>
              <a:ext uri="{FF2B5EF4-FFF2-40B4-BE49-F238E27FC236}">
                <a16:creationId xmlns:a16="http://schemas.microsoft.com/office/drawing/2014/main" id="{30BFB6F4-8E41-46D5-98C7-7A9F0A8CB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 y="1741181"/>
            <a:ext cx="5037279" cy="3434837"/>
          </a:xfrm>
          <a:prstGeom prst="rect">
            <a:avLst/>
          </a:prstGeom>
        </p:spPr>
      </p:pic>
    </p:spTree>
    <p:extLst>
      <p:ext uri="{BB962C8B-B14F-4D97-AF65-F5344CB8AC3E}">
        <p14:creationId xmlns:p14="http://schemas.microsoft.com/office/powerpoint/2010/main" val="1164652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15</a:t>
            </a:fld>
            <a:endParaRPr lang="en-US"/>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9" name="Title 3"/>
          <p:cNvSpPr>
            <a:spLocks noGrp="1"/>
          </p:cNvSpPr>
          <p:nvPr>
            <p:ph type="title"/>
          </p:nvPr>
        </p:nvSpPr>
        <p:spPr>
          <a:xfrm>
            <a:off x="575580" y="226262"/>
            <a:ext cx="8864982" cy="1273354"/>
          </a:xfrm>
        </p:spPr>
        <p:txBody>
          <a:bodyPr>
            <a:normAutofit fontScale="90000"/>
          </a:bodyPr>
          <a:lstStyle/>
          <a:p>
            <a:r>
              <a:rPr lang="en-US" b="1" dirty="0">
                <a:solidFill>
                  <a:srgbClr val="002060"/>
                </a:solidFill>
              </a:rPr>
              <a:t> </a:t>
            </a:r>
            <a:br>
              <a:rPr lang="en-US" b="1" dirty="0">
                <a:solidFill>
                  <a:srgbClr val="002060"/>
                </a:solidFill>
              </a:rPr>
            </a:br>
            <a:r>
              <a:rPr lang="en-US" b="1" dirty="0">
                <a:solidFill>
                  <a:srgbClr val="002060"/>
                </a:solidFill>
              </a:rPr>
              <a:t>I. NC General Statute 143-214.5 (d2)(6)</a:t>
            </a:r>
            <a:br>
              <a:rPr lang="en-US" b="1" dirty="0">
                <a:solidFill>
                  <a:srgbClr val="002060"/>
                </a:solidFill>
              </a:rPr>
            </a:br>
            <a:br>
              <a:rPr lang="en-US" b="1" dirty="0">
                <a:solidFill>
                  <a:srgbClr val="002060"/>
                </a:solidFill>
              </a:rPr>
            </a:br>
            <a:r>
              <a:rPr lang="en-US" b="1" dirty="0">
                <a:solidFill>
                  <a:srgbClr val="002060"/>
                </a:solidFill>
              </a:rPr>
              <a:t> </a:t>
            </a:r>
          </a:p>
        </p:txBody>
      </p:sp>
      <p:sp>
        <p:nvSpPr>
          <p:cNvPr id="3" name="TextBox 2"/>
          <p:cNvSpPr txBox="1"/>
          <p:nvPr/>
        </p:nvSpPr>
        <p:spPr>
          <a:xfrm>
            <a:off x="702836" y="1629995"/>
            <a:ext cx="10786327" cy="4313425"/>
          </a:xfrm>
          <a:prstGeom prst="rect">
            <a:avLst/>
          </a:prstGeom>
          <a:noFill/>
        </p:spPr>
        <p:txBody>
          <a:bodyPr wrap="square" rtlCol="0">
            <a:spAutoFit/>
          </a:bodyPr>
          <a:lstStyle/>
          <a:p>
            <a:pPr>
              <a:spcAft>
                <a:spcPts val="1200"/>
              </a:spcAft>
            </a:pPr>
            <a:r>
              <a:rPr lang="en-US" sz="2400" dirty="0"/>
              <a:t>Properties (or portions of) that will remain undeveloped must either be:</a:t>
            </a:r>
          </a:p>
          <a:p>
            <a:pPr marL="800100" lvl="1" indent="-342900">
              <a:spcAft>
                <a:spcPts val="1200"/>
              </a:spcAft>
              <a:buFont typeface="Arial" panose="020B0604020202020204" pitchFamily="34" charset="0"/>
              <a:buChar char="•"/>
            </a:pPr>
            <a:r>
              <a:rPr lang="en-US" sz="2400" dirty="0"/>
              <a:t>Managed by a homeowners’ association as a common area,</a:t>
            </a:r>
          </a:p>
          <a:p>
            <a:pPr marL="800100" lvl="1" indent="-342900">
              <a:spcAft>
                <a:spcPts val="1200"/>
              </a:spcAft>
              <a:buFont typeface="Arial" panose="020B0604020202020204" pitchFamily="34" charset="0"/>
              <a:buChar char="•"/>
            </a:pPr>
            <a:r>
              <a:rPr lang="en-US" sz="2400" dirty="0"/>
              <a:t>Conveyed to the local government as a park or greenway,</a:t>
            </a:r>
          </a:p>
          <a:p>
            <a:pPr marL="800100" lvl="1" indent="-342900">
              <a:spcAft>
                <a:spcPts val="1200"/>
              </a:spcAft>
              <a:buFont typeface="Arial" panose="020B0604020202020204" pitchFamily="34" charset="0"/>
              <a:buChar char="•"/>
            </a:pPr>
            <a:r>
              <a:rPr lang="en-US" sz="2400" dirty="0"/>
              <a:t>Placed under permanent conservation or farmland preservation easement, or</a:t>
            </a:r>
          </a:p>
          <a:p>
            <a:pPr marL="800100" lvl="1" indent="-342900">
              <a:spcAft>
                <a:spcPts val="1200"/>
              </a:spcAft>
              <a:buFont typeface="Arial" panose="020B0604020202020204" pitchFamily="34" charset="0"/>
              <a:buChar char="•"/>
            </a:pPr>
            <a:r>
              <a:rPr lang="en-US" sz="2400" dirty="0"/>
              <a:t>Have long-term compliance handled by a local government through deed restrictions and electronic permitting mechanism.</a:t>
            </a:r>
          </a:p>
          <a:p>
            <a:pPr lvl="1">
              <a:spcAft>
                <a:spcPts val="1200"/>
              </a:spcAft>
            </a:pPr>
            <a:r>
              <a:rPr lang="en-US" sz="2000" dirty="0">
                <a:solidFill>
                  <a:srgbClr val="FF0000"/>
                </a:solidFill>
              </a:rPr>
              <a:t>Note:  Any one of the four items listed above can be used to meet this requirement.</a:t>
            </a:r>
          </a:p>
          <a:p>
            <a:pPr>
              <a:lnSpc>
                <a:spcPct val="150000"/>
              </a:lnSpc>
            </a:pPr>
            <a:endParaRPr lang="en-US" sz="2000" dirty="0"/>
          </a:p>
        </p:txBody>
      </p:sp>
    </p:spTree>
    <p:extLst>
      <p:ext uri="{BB962C8B-B14F-4D97-AF65-F5344CB8AC3E}">
        <p14:creationId xmlns:p14="http://schemas.microsoft.com/office/powerpoint/2010/main" val="1930261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16</a:t>
            </a:fld>
            <a:endParaRPr lang="en-US"/>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9" name="Title 3"/>
          <p:cNvSpPr>
            <a:spLocks noGrp="1"/>
          </p:cNvSpPr>
          <p:nvPr>
            <p:ph type="title"/>
          </p:nvPr>
        </p:nvSpPr>
        <p:spPr>
          <a:xfrm>
            <a:off x="575580" y="-20681"/>
            <a:ext cx="8864982" cy="1307779"/>
          </a:xfrm>
        </p:spPr>
        <p:txBody>
          <a:bodyPr>
            <a:normAutofit/>
          </a:bodyPr>
          <a:lstStyle/>
          <a:p>
            <a:r>
              <a:rPr lang="en-US" b="1" dirty="0">
                <a:solidFill>
                  <a:srgbClr val="002060"/>
                </a:solidFill>
              </a:rPr>
              <a:t>What is a Metes and Bounds Description? </a:t>
            </a:r>
          </a:p>
        </p:txBody>
      </p:sp>
      <p:sp>
        <p:nvSpPr>
          <p:cNvPr id="3" name="TextBox 2"/>
          <p:cNvSpPr txBox="1"/>
          <p:nvPr/>
        </p:nvSpPr>
        <p:spPr>
          <a:xfrm>
            <a:off x="4839081" y="2168851"/>
            <a:ext cx="6795243" cy="3139321"/>
          </a:xfrm>
          <a:prstGeom prst="rect">
            <a:avLst/>
          </a:prstGeom>
          <a:noFill/>
        </p:spPr>
        <p:txBody>
          <a:bodyPr wrap="square" rtlCol="0">
            <a:spAutoFit/>
          </a:bodyPr>
          <a:lstStyle/>
          <a:p>
            <a:pPr marL="285750" indent="-285750">
              <a:buFont typeface="Arial" panose="020B0604020202020204" pitchFamily="34" charset="0"/>
              <a:buChar char="•"/>
            </a:pPr>
            <a:r>
              <a:rPr lang="en-US" sz="2400" dirty="0"/>
              <a:t>Boundaries or limits of a tract of land as described by reference to compass directions and distances between points on the land.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For example, portion of property denoted by blue square must be accurately described in metes and bounds</a:t>
            </a:r>
          </a:p>
          <a:p>
            <a:pPr>
              <a:lnSpc>
                <a:spcPct val="150000"/>
              </a:lnSpc>
            </a:pPr>
            <a:endParaRPr lang="en-US" sz="2000" dirty="0"/>
          </a:p>
        </p:txBody>
      </p:sp>
      <p:sp>
        <p:nvSpPr>
          <p:cNvPr id="5" name="Rectangle 4">
            <a:extLst>
              <a:ext uri="{FF2B5EF4-FFF2-40B4-BE49-F238E27FC236}">
                <a16:creationId xmlns:a16="http://schemas.microsoft.com/office/drawing/2014/main" id="{D7060E53-AF89-4116-907D-A3C28B37B8F6}"/>
              </a:ext>
            </a:extLst>
          </p:cNvPr>
          <p:cNvSpPr/>
          <p:nvPr/>
        </p:nvSpPr>
        <p:spPr>
          <a:xfrm>
            <a:off x="575580" y="2037564"/>
            <a:ext cx="3959844" cy="3767328"/>
          </a:xfrm>
          <a:prstGeom prst="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2F9E6AE-E73A-402C-8F2D-438A2B665EF1}"/>
              </a:ext>
            </a:extLst>
          </p:cNvPr>
          <p:cNvSpPr/>
          <p:nvPr/>
        </p:nvSpPr>
        <p:spPr>
          <a:xfrm>
            <a:off x="897255" y="3621762"/>
            <a:ext cx="1158240" cy="938784"/>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82F6657-0C9E-40D2-B733-1678573E0B44}"/>
              </a:ext>
            </a:extLst>
          </p:cNvPr>
          <p:cNvSpPr txBox="1"/>
          <p:nvPr/>
        </p:nvSpPr>
        <p:spPr>
          <a:xfrm>
            <a:off x="866375" y="4571064"/>
            <a:ext cx="871664" cy="923330"/>
          </a:xfrm>
          <a:prstGeom prst="rect">
            <a:avLst/>
          </a:prstGeom>
          <a:noFill/>
        </p:spPr>
        <p:txBody>
          <a:bodyPr wrap="square" rtlCol="0">
            <a:spAutoFit/>
          </a:bodyPr>
          <a:lstStyle/>
          <a:p>
            <a:pPr algn="ctr"/>
            <a:r>
              <a:rPr lang="en-US" dirty="0"/>
              <a:t>House and drive</a:t>
            </a:r>
          </a:p>
        </p:txBody>
      </p:sp>
      <p:sp>
        <p:nvSpPr>
          <p:cNvPr id="11" name="Rectangle 10">
            <a:extLst>
              <a:ext uri="{FF2B5EF4-FFF2-40B4-BE49-F238E27FC236}">
                <a16:creationId xmlns:a16="http://schemas.microsoft.com/office/drawing/2014/main" id="{F57E47F6-1677-475F-B851-199064FA9706}"/>
              </a:ext>
            </a:extLst>
          </p:cNvPr>
          <p:cNvSpPr/>
          <p:nvPr/>
        </p:nvSpPr>
        <p:spPr>
          <a:xfrm>
            <a:off x="2462784" y="3828288"/>
            <a:ext cx="1877568" cy="1377696"/>
          </a:xfrm>
          <a:prstGeom prst="rect">
            <a:avLst/>
          </a:prstGeom>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tx1"/>
                </a:solidFill>
              </a:rPr>
              <a:t>Portion of property donated to another</a:t>
            </a:r>
          </a:p>
        </p:txBody>
      </p:sp>
      <p:cxnSp>
        <p:nvCxnSpPr>
          <p:cNvPr id="17" name="Straight Connector 16">
            <a:extLst>
              <a:ext uri="{FF2B5EF4-FFF2-40B4-BE49-F238E27FC236}">
                <a16:creationId xmlns:a16="http://schemas.microsoft.com/office/drawing/2014/main" id="{48DC6AAB-4BB7-4D45-9916-090D2BAF8C8E}"/>
              </a:ext>
            </a:extLst>
          </p:cNvPr>
          <p:cNvCxnSpPr/>
          <p:nvPr/>
        </p:nvCxnSpPr>
        <p:spPr>
          <a:xfrm flipV="1">
            <a:off x="2055495" y="4560546"/>
            <a:ext cx="0" cy="5237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FA1CC70-B045-4C3A-856D-0781FF6BA53F}"/>
              </a:ext>
            </a:extLst>
          </p:cNvPr>
          <p:cNvCxnSpPr>
            <a:cxnSpLocks/>
          </p:cNvCxnSpPr>
          <p:nvPr/>
        </p:nvCxnSpPr>
        <p:spPr>
          <a:xfrm>
            <a:off x="2043303" y="4560546"/>
            <a:ext cx="12192" cy="1244346"/>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0FAFCF2E-4704-44AF-9C29-91BCD42643CB}"/>
              </a:ext>
            </a:extLst>
          </p:cNvPr>
          <p:cNvCxnSpPr>
            <a:cxnSpLocks/>
          </p:cNvCxnSpPr>
          <p:nvPr/>
        </p:nvCxnSpPr>
        <p:spPr>
          <a:xfrm>
            <a:off x="1727454" y="4560546"/>
            <a:ext cx="12192" cy="1244346"/>
          </a:xfrm>
          <a:prstGeom prst="line">
            <a:avLst/>
          </a:prstGeom>
        </p:spPr>
        <p:style>
          <a:lnRef idx="2">
            <a:schemeClr val="dk1"/>
          </a:lnRef>
          <a:fillRef idx="0">
            <a:schemeClr val="dk1"/>
          </a:fillRef>
          <a:effectRef idx="1">
            <a:schemeClr val="dk1"/>
          </a:effectRef>
          <a:fontRef idx="minor">
            <a:schemeClr val="tx1"/>
          </a:fontRef>
        </p:style>
      </p:cxnSp>
      <p:sp>
        <p:nvSpPr>
          <p:cNvPr id="22" name="TextBox 21">
            <a:extLst>
              <a:ext uri="{FF2B5EF4-FFF2-40B4-BE49-F238E27FC236}">
                <a16:creationId xmlns:a16="http://schemas.microsoft.com/office/drawing/2014/main" id="{DEA99124-7A31-4147-857A-4DC6C797EC5E}"/>
              </a:ext>
            </a:extLst>
          </p:cNvPr>
          <p:cNvSpPr txBox="1"/>
          <p:nvPr/>
        </p:nvSpPr>
        <p:spPr>
          <a:xfrm>
            <a:off x="517561" y="1413949"/>
            <a:ext cx="4017863" cy="646331"/>
          </a:xfrm>
          <a:prstGeom prst="rect">
            <a:avLst/>
          </a:prstGeom>
          <a:noFill/>
        </p:spPr>
        <p:txBody>
          <a:bodyPr wrap="square" rtlCol="0">
            <a:spAutoFit/>
          </a:bodyPr>
          <a:lstStyle/>
          <a:p>
            <a:pPr algn="ctr"/>
            <a:r>
              <a:rPr lang="en-US" dirty="0"/>
              <a:t>Entire property with house, driveway and donated portion identified.  </a:t>
            </a:r>
          </a:p>
        </p:txBody>
      </p:sp>
      <p:pic>
        <p:nvPicPr>
          <p:cNvPr id="4" name="Picture 3"/>
          <p:cNvPicPr>
            <a:picLocks noChangeAspect="1"/>
          </p:cNvPicPr>
          <p:nvPr/>
        </p:nvPicPr>
        <p:blipFill>
          <a:blip r:embed="rId2"/>
          <a:stretch>
            <a:fillRect/>
          </a:stretch>
        </p:blipFill>
        <p:spPr>
          <a:xfrm>
            <a:off x="1738040" y="4548449"/>
            <a:ext cx="326730" cy="1268540"/>
          </a:xfrm>
          <a:prstGeom prst="rect">
            <a:avLst/>
          </a:prstGeom>
        </p:spPr>
      </p:pic>
    </p:spTree>
    <p:extLst>
      <p:ext uri="{BB962C8B-B14F-4D97-AF65-F5344CB8AC3E}">
        <p14:creationId xmlns:p14="http://schemas.microsoft.com/office/powerpoint/2010/main" val="235382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17</a:t>
            </a:fld>
            <a:endParaRPr lang="en-US"/>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9" name="Title 3"/>
          <p:cNvSpPr>
            <a:spLocks noGrp="1"/>
          </p:cNvSpPr>
          <p:nvPr>
            <p:ph type="title"/>
          </p:nvPr>
        </p:nvSpPr>
        <p:spPr>
          <a:xfrm>
            <a:off x="575580" y="226262"/>
            <a:ext cx="8864982" cy="836419"/>
          </a:xfrm>
        </p:spPr>
        <p:txBody>
          <a:bodyPr>
            <a:normAutofit fontScale="90000"/>
          </a:bodyPr>
          <a:lstStyle/>
          <a:p>
            <a:br>
              <a:rPr lang="en-US" b="1" dirty="0">
                <a:solidFill>
                  <a:srgbClr val="002060"/>
                </a:solidFill>
              </a:rPr>
            </a:br>
            <a:r>
              <a:rPr lang="en-US" b="1" dirty="0">
                <a:solidFill>
                  <a:srgbClr val="002060"/>
                </a:solidFill>
              </a:rPr>
              <a:t>I. NC General Statute 143-214.5 (d2)(8)</a:t>
            </a:r>
            <a:br>
              <a:rPr lang="en-US" b="1" dirty="0">
                <a:solidFill>
                  <a:srgbClr val="002060"/>
                </a:solidFill>
              </a:rPr>
            </a:br>
            <a:r>
              <a:rPr lang="en-US" b="1" dirty="0">
                <a:solidFill>
                  <a:srgbClr val="002060"/>
                </a:solidFill>
              </a:rPr>
              <a:t>  </a:t>
            </a:r>
          </a:p>
        </p:txBody>
      </p:sp>
      <p:sp>
        <p:nvSpPr>
          <p:cNvPr id="3" name="TextBox 2"/>
          <p:cNvSpPr txBox="1"/>
          <p:nvPr/>
        </p:nvSpPr>
        <p:spPr>
          <a:xfrm>
            <a:off x="3875318" y="1960878"/>
            <a:ext cx="8191581" cy="2712987"/>
          </a:xfrm>
          <a:prstGeom prst="rect">
            <a:avLst/>
          </a:prstGeom>
          <a:noFill/>
        </p:spPr>
        <p:txBody>
          <a:bodyPr wrap="square" rtlCol="0">
            <a:spAutoFit/>
          </a:bodyPr>
          <a:lstStyle/>
          <a:p>
            <a:r>
              <a:rPr lang="en-US" sz="2400" dirty="0"/>
              <a:t>Local Watershed Review Board or Board of Adjustment shall issue special use (or other) permit or certificate to ensure both properties considered together meet standards of watershed ordinance and potential owners have record of how watershed regulations applied to properties</a:t>
            </a:r>
          </a:p>
          <a:p>
            <a:pPr>
              <a:lnSpc>
                <a:spcPct val="150000"/>
              </a:lnSpc>
            </a:pPr>
            <a:endParaRPr lang="en-US" sz="2000" dirty="0"/>
          </a:p>
        </p:txBody>
      </p:sp>
      <p:pic>
        <p:nvPicPr>
          <p:cNvPr id="6" name="Picture 5" descr="A close up of a piece of paper&#10;&#10;Description automatically generated">
            <a:extLst>
              <a:ext uri="{FF2B5EF4-FFF2-40B4-BE49-F238E27FC236}">
                <a16:creationId xmlns:a16="http://schemas.microsoft.com/office/drawing/2014/main" id="{69509BB7-B181-4ADC-87BB-544B9AAEA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782" y="2503458"/>
            <a:ext cx="3359127" cy="3359127"/>
          </a:xfrm>
          <a:prstGeom prst="rect">
            <a:avLst/>
          </a:prstGeom>
        </p:spPr>
      </p:pic>
    </p:spTree>
    <p:extLst>
      <p:ext uri="{BB962C8B-B14F-4D97-AF65-F5344CB8AC3E}">
        <p14:creationId xmlns:p14="http://schemas.microsoft.com/office/powerpoint/2010/main" val="1376525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18</a:t>
            </a:fld>
            <a:endParaRPr lang="en-US"/>
          </a:p>
        </p:txBody>
      </p:sp>
      <p:sp>
        <p:nvSpPr>
          <p:cNvPr id="9" name="Title 3"/>
          <p:cNvSpPr>
            <a:spLocks noGrp="1"/>
          </p:cNvSpPr>
          <p:nvPr>
            <p:ph type="title"/>
          </p:nvPr>
        </p:nvSpPr>
        <p:spPr>
          <a:xfrm>
            <a:off x="522931" y="610283"/>
            <a:ext cx="9156090" cy="739801"/>
          </a:xfrm>
        </p:spPr>
        <p:txBody>
          <a:bodyPr>
            <a:normAutofit fontScale="90000"/>
          </a:bodyPr>
          <a:lstStyle/>
          <a:p>
            <a:r>
              <a:rPr lang="en-US" b="1" dirty="0">
                <a:solidFill>
                  <a:srgbClr val="002060"/>
                </a:solidFill>
              </a:rPr>
              <a:t>II.  Recommendations for Local Government Ordinances</a:t>
            </a:r>
            <a:br>
              <a:rPr lang="en-US" b="1" dirty="0">
                <a:solidFill>
                  <a:srgbClr val="002060"/>
                </a:solidFill>
              </a:rPr>
            </a:br>
            <a:br>
              <a:rPr lang="en-US" b="1" dirty="0">
                <a:solidFill>
                  <a:srgbClr val="002060"/>
                </a:solidFill>
              </a:rPr>
            </a:br>
            <a:r>
              <a:rPr lang="en-US" b="1" dirty="0">
                <a:solidFill>
                  <a:srgbClr val="002060"/>
                </a:solidFill>
              </a:rPr>
              <a:t> </a:t>
            </a:r>
          </a:p>
        </p:txBody>
      </p:sp>
      <p:sp>
        <p:nvSpPr>
          <p:cNvPr id="3" name="TextBox 2"/>
          <p:cNvSpPr txBox="1"/>
          <p:nvPr/>
        </p:nvSpPr>
        <p:spPr>
          <a:xfrm>
            <a:off x="522931" y="1350084"/>
            <a:ext cx="11153565" cy="6733382"/>
          </a:xfrm>
          <a:prstGeom prst="rect">
            <a:avLst/>
          </a:prstGeom>
          <a:noFill/>
        </p:spPr>
        <p:txBody>
          <a:bodyPr wrap="square" rtlCol="0">
            <a:spAutoFit/>
          </a:bodyPr>
          <a:lstStyle/>
          <a:p>
            <a:pPr>
              <a:spcAft>
                <a:spcPts val="1200"/>
              </a:spcAft>
            </a:pPr>
            <a:r>
              <a:rPr lang="en-US" sz="2400" dirty="0"/>
              <a:t>Local government ordinances should:</a:t>
            </a:r>
          </a:p>
          <a:p>
            <a:pPr marL="342900" indent="-342900">
              <a:spcAft>
                <a:spcPts val="1200"/>
              </a:spcAft>
              <a:buFont typeface="Arial" panose="020B0604020202020204" pitchFamily="34" charset="0"/>
              <a:buChar char="•"/>
            </a:pPr>
            <a:r>
              <a:rPr lang="en-US" sz="2400" dirty="0"/>
              <a:t>Define how density averaging will be documented and tracked to ensure all requirements for both donor and recipient parcels are publicly recorded and are irrevocable in perpetuity.  </a:t>
            </a:r>
          </a:p>
          <a:p>
            <a:pPr marL="342900" indent="-342900">
              <a:spcAft>
                <a:spcPts val="1200"/>
              </a:spcAft>
              <a:buFont typeface="Arial" panose="020B0604020202020204" pitchFamily="34" charset="0"/>
              <a:buChar char="•"/>
            </a:pPr>
            <a:r>
              <a:rPr lang="en-US" sz="2400" dirty="0"/>
              <a:t>Provide standard enforcement protocols for parcel owners that violate conditions of special permit/certificate issued for density averaging.   </a:t>
            </a:r>
          </a:p>
          <a:p>
            <a:pPr marL="342900" lvl="1" indent="-342900">
              <a:spcAft>
                <a:spcPts val="1200"/>
              </a:spcAft>
              <a:buFont typeface="Arial" panose="020B0604020202020204" pitchFamily="34" charset="0"/>
              <a:buChar char="•"/>
            </a:pPr>
            <a:r>
              <a:rPr lang="en-US" sz="2400" dirty="0"/>
              <a:t>Include all NCGS 143-214.5(d2) conditions.  Note that local government ordinances may be more stringent than statute.</a:t>
            </a:r>
          </a:p>
          <a:p>
            <a:endParaRPr lang="en-US" sz="2400" dirty="0"/>
          </a:p>
          <a:p>
            <a:r>
              <a:rPr lang="en-US" sz="2400" dirty="0"/>
              <a:t>Local governments should accurately track all                                               averaging among different properties. </a:t>
            </a:r>
          </a:p>
          <a:p>
            <a:r>
              <a:rPr lang="en-US" sz="2400" dirty="0"/>
              <a:t> </a:t>
            </a:r>
          </a:p>
          <a:p>
            <a:pPr>
              <a:lnSpc>
                <a:spcPct val="150000"/>
              </a:lnSpc>
            </a:pPr>
            <a:r>
              <a:rPr lang="en-US" sz="2400" b="1" dirty="0"/>
              <a:t> </a:t>
            </a:r>
          </a:p>
          <a:p>
            <a:pPr>
              <a:lnSpc>
                <a:spcPct val="150000"/>
              </a:lnSpc>
            </a:pPr>
            <a:endParaRPr lang="en-US" sz="2400" b="1" dirty="0"/>
          </a:p>
          <a:p>
            <a:pPr>
              <a:lnSpc>
                <a:spcPct val="150000"/>
              </a:lnSpc>
            </a:pPr>
            <a:endParaRPr lang="en-US" sz="2400" b="1" dirty="0"/>
          </a:p>
        </p:txBody>
      </p:sp>
    </p:spTree>
    <p:extLst>
      <p:ext uri="{BB962C8B-B14F-4D97-AF65-F5344CB8AC3E}">
        <p14:creationId xmlns:p14="http://schemas.microsoft.com/office/powerpoint/2010/main" val="1825421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19</a:t>
            </a:fld>
            <a:endParaRPr lang="en-US"/>
          </a:p>
        </p:txBody>
      </p:sp>
      <p:sp>
        <p:nvSpPr>
          <p:cNvPr id="9" name="Title 3"/>
          <p:cNvSpPr>
            <a:spLocks noGrp="1"/>
          </p:cNvSpPr>
          <p:nvPr>
            <p:ph type="title"/>
          </p:nvPr>
        </p:nvSpPr>
        <p:spPr>
          <a:xfrm>
            <a:off x="565852" y="143172"/>
            <a:ext cx="8864982" cy="1219200"/>
          </a:xfrm>
        </p:spPr>
        <p:txBody>
          <a:bodyPr>
            <a:normAutofit fontScale="90000"/>
          </a:bodyPr>
          <a:lstStyle/>
          <a:p>
            <a:r>
              <a:rPr lang="en-US" b="1" dirty="0">
                <a:solidFill>
                  <a:srgbClr val="002060"/>
                </a:solidFill>
              </a:rPr>
              <a:t>Q1:  Can any one property exceed the density maximum within the </a:t>
            </a:r>
            <a:r>
              <a:rPr lang="en-US" b="1" u="sng" dirty="0">
                <a:solidFill>
                  <a:srgbClr val="002060"/>
                </a:solidFill>
              </a:rPr>
              <a:t>critical area</a:t>
            </a:r>
            <a:r>
              <a:rPr lang="en-US" b="1" dirty="0">
                <a:solidFill>
                  <a:srgbClr val="002060"/>
                </a:solidFill>
              </a:rPr>
              <a:t>?</a:t>
            </a:r>
            <a:br>
              <a:rPr lang="en-US" b="1" dirty="0">
                <a:solidFill>
                  <a:srgbClr val="002060"/>
                </a:solidFill>
              </a:rPr>
            </a:br>
            <a:endParaRPr lang="en-US" b="1" dirty="0">
              <a:solidFill>
                <a:srgbClr val="002060"/>
              </a:solidFill>
            </a:endParaRPr>
          </a:p>
        </p:txBody>
      </p:sp>
      <p:sp>
        <p:nvSpPr>
          <p:cNvPr id="3" name="TextBox 2"/>
          <p:cNvSpPr txBox="1"/>
          <p:nvPr/>
        </p:nvSpPr>
        <p:spPr>
          <a:xfrm>
            <a:off x="302206" y="1272241"/>
            <a:ext cx="11369040" cy="4339650"/>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B050"/>
                </a:solidFill>
              </a:rPr>
              <a:t>Yes.  </a:t>
            </a:r>
            <a:r>
              <a:rPr lang="en-US" sz="2400" dirty="0"/>
              <a:t>If both properties are located within the critical area, either property can donate and the receiving property will exceed the density maximum, but the donating property will be less than density maximum.</a:t>
            </a:r>
          </a:p>
          <a:p>
            <a:r>
              <a:rPr lang="en-US" sz="2400" dirty="0"/>
              <a:t>  </a:t>
            </a:r>
          </a:p>
          <a:p>
            <a:pPr marL="342900" indent="-342900">
              <a:buFont typeface="Arial" panose="020B0604020202020204" pitchFamily="34" charset="0"/>
              <a:buChar char="•"/>
            </a:pPr>
            <a:r>
              <a:rPr lang="en-US" sz="2400" dirty="0"/>
              <a:t>Note that a property in the non-critical area may not donate to a property in the critical area. In this case, only the property in the non-critical area will exceed the density maximum.  </a:t>
            </a:r>
          </a:p>
          <a:p>
            <a:endParaRPr lang="en-US" sz="2400" dirty="0"/>
          </a:p>
          <a:p>
            <a:endParaRPr lang="en-US" sz="2400" dirty="0"/>
          </a:p>
          <a:p>
            <a:pPr>
              <a:lnSpc>
                <a:spcPct val="150000"/>
              </a:lnSpc>
            </a:pPr>
            <a:r>
              <a:rPr lang="en-US" sz="2000" dirty="0"/>
              <a:t>  </a:t>
            </a:r>
          </a:p>
          <a:p>
            <a:pPr>
              <a:lnSpc>
                <a:spcPct val="150000"/>
              </a:lnSpc>
            </a:pPr>
            <a:endParaRPr lang="en-US" sz="2000" dirty="0"/>
          </a:p>
        </p:txBody>
      </p:sp>
      <p:pic>
        <p:nvPicPr>
          <p:cNvPr id="4" name="Picture 3"/>
          <p:cNvPicPr>
            <a:picLocks noChangeAspect="1"/>
          </p:cNvPicPr>
          <p:nvPr/>
        </p:nvPicPr>
        <p:blipFill rotWithShape="1">
          <a:blip r:embed="rId2"/>
          <a:srcRect l="3341" b="11646"/>
          <a:stretch/>
        </p:blipFill>
        <p:spPr>
          <a:xfrm>
            <a:off x="466927" y="3967725"/>
            <a:ext cx="8443608" cy="2582945"/>
          </a:xfrm>
          <a:prstGeom prst="rect">
            <a:avLst/>
          </a:prstGeom>
        </p:spPr>
      </p:pic>
    </p:spTree>
    <p:extLst>
      <p:ext uri="{BB962C8B-B14F-4D97-AF65-F5344CB8AC3E}">
        <p14:creationId xmlns:p14="http://schemas.microsoft.com/office/powerpoint/2010/main" val="1831945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2</a:t>
            </a:fld>
            <a:endParaRPr lang="en-US"/>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9" name="Title 3"/>
          <p:cNvSpPr>
            <a:spLocks noGrp="1"/>
          </p:cNvSpPr>
          <p:nvPr>
            <p:ph type="title"/>
          </p:nvPr>
        </p:nvSpPr>
        <p:spPr>
          <a:xfrm>
            <a:off x="575580" y="226262"/>
            <a:ext cx="7564211" cy="836419"/>
          </a:xfrm>
        </p:spPr>
        <p:txBody>
          <a:bodyPr>
            <a:normAutofit fontScale="90000"/>
          </a:bodyPr>
          <a:lstStyle/>
          <a:p>
            <a:r>
              <a:rPr lang="en-US" b="1" dirty="0">
                <a:solidFill>
                  <a:srgbClr val="002060"/>
                </a:solidFill>
              </a:rPr>
              <a:t>Water Supply Watershed Protection</a:t>
            </a:r>
            <a:br>
              <a:rPr lang="en-US" b="1" dirty="0">
                <a:solidFill>
                  <a:srgbClr val="002060"/>
                </a:solidFill>
              </a:rPr>
            </a:br>
            <a:r>
              <a:rPr lang="en-US" b="1" dirty="0">
                <a:solidFill>
                  <a:srgbClr val="002060"/>
                </a:solidFill>
              </a:rPr>
              <a:t>Density Averaging – Summary  </a:t>
            </a:r>
          </a:p>
        </p:txBody>
      </p:sp>
      <p:sp>
        <p:nvSpPr>
          <p:cNvPr id="3" name="TextBox 2"/>
          <p:cNvSpPr txBox="1"/>
          <p:nvPr/>
        </p:nvSpPr>
        <p:spPr>
          <a:xfrm>
            <a:off x="914400" y="1756074"/>
            <a:ext cx="10816281" cy="4024948"/>
          </a:xfrm>
          <a:prstGeom prst="rect">
            <a:avLst/>
          </a:prstGeom>
          <a:noFill/>
        </p:spPr>
        <p:txBody>
          <a:bodyPr wrap="square" rtlCol="0">
            <a:spAutoFit/>
          </a:bodyPr>
          <a:lstStyle/>
          <a:p>
            <a:pPr marL="0" marR="0" algn="l">
              <a:spcBef>
                <a:spcPts val="0"/>
              </a:spcBef>
              <a:spcAft>
                <a:spcPts val="0"/>
              </a:spcAft>
            </a:pPr>
            <a:r>
              <a:rPr lang="en-US" sz="2800" b="0" i="0" dirty="0">
                <a:solidFill>
                  <a:srgbClr val="000000"/>
                </a:solidFill>
                <a:effectLst/>
                <a:latin typeface="Calibri" panose="020F0502020204030204" pitchFamily="34" charset="0"/>
              </a:rPr>
              <a:t>Session Law 2012-200 amended </a:t>
            </a:r>
            <a:r>
              <a:rPr lang="en-US" sz="2800" b="0" i="0" dirty="0">
                <a:solidFill>
                  <a:srgbClr val="000000"/>
                </a:solidFill>
                <a:effectLst/>
                <a:latin typeface="Calibri" panose="020F0502020204030204" pitchFamily="34" charset="0"/>
                <a:hlinkClick r:id="rId2"/>
              </a:rPr>
              <a:t>N.C.G.S. 143-214.5 </a:t>
            </a:r>
            <a:r>
              <a:rPr lang="en-US" sz="2800" b="0" i="0" dirty="0">
                <a:solidFill>
                  <a:srgbClr val="000000"/>
                </a:solidFill>
                <a:effectLst/>
                <a:latin typeface="Calibri" panose="020F0502020204030204" pitchFamily="34" charset="0"/>
              </a:rPr>
              <a:t>to </a:t>
            </a:r>
            <a:r>
              <a:rPr lang="en-US" sz="2800" b="0" i="0" dirty="0">
                <a:solidFill>
                  <a:srgbClr val="000000"/>
                </a:solidFill>
                <a:effectLst/>
                <a:highlight>
                  <a:srgbClr val="FFFF00"/>
                </a:highlight>
                <a:latin typeface="Calibri" panose="020F0502020204030204" pitchFamily="34" charset="0"/>
              </a:rPr>
              <a:t>require</a:t>
            </a:r>
            <a:r>
              <a:rPr lang="en-US" sz="2800" b="0" i="0" dirty="0">
                <a:solidFill>
                  <a:srgbClr val="000000"/>
                </a:solidFill>
                <a:effectLst/>
                <a:latin typeface="Calibri" panose="020F0502020204030204" pitchFamily="34" charset="0"/>
              </a:rPr>
              <a:t> that local governments allow for "density averaging" of non-contiguous parcels for purposes of complying with local Water Supply programs.  Legislation allows for two non-contiguous parcels to be treated as one single parcel to meet the built-upon area/density requirements of the WSWP rules and local ordinances. These parcels can be under the same or separate ownership.</a:t>
            </a:r>
          </a:p>
          <a:p>
            <a:endParaRPr lang="en-US" sz="2800" b="1" dirty="0"/>
          </a:p>
          <a:p>
            <a:pPr>
              <a:lnSpc>
                <a:spcPct val="150000"/>
              </a:lnSpc>
            </a:pPr>
            <a:endParaRPr lang="en-US" sz="2400" b="1" dirty="0"/>
          </a:p>
        </p:txBody>
      </p:sp>
    </p:spTree>
    <p:extLst>
      <p:ext uri="{BB962C8B-B14F-4D97-AF65-F5344CB8AC3E}">
        <p14:creationId xmlns:p14="http://schemas.microsoft.com/office/powerpoint/2010/main" val="368020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20</a:t>
            </a:fld>
            <a:endParaRPr lang="en-US"/>
          </a:p>
        </p:txBody>
      </p:sp>
      <p:sp>
        <p:nvSpPr>
          <p:cNvPr id="9" name="Title 3"/>
          <p:cNvSpPr>
            <a:spLocks noGrp="1"/>
          </p:cNvSpPr>
          <p:nvPr>
            <p:ph type="title"/>
          </p:nvPr>
        </p:nvSpPr>
        <p:spPr>
          <a:xfrm>
            <a:off x="575580" y="0"/>
            <a:ext cx="8864982" cy="1533201"/>
          </a:xfrm>
        </p:spPr>
        <p:txBody>
          <a:bodyPr>
            <a:normAutofit/>
          </a:bodyPr>
          <a:lstStyle/>
          <a:p>
            <a:r>
              <a:rPr lang="en-US" b="1" dirty="0">
                <a:solidFill>
                  <a:srgbClr val="002060"/>
                </a:solidFill>
              </a:rPr>
              <a:t>Q2:  Can one property donate to more than one property?</a:t>
            </a:r>
            <a:br>
              <a:rPr lang="en-US" dirty="0">
                <a:solidFill>
                  <a:srgbClr val="002060"/>
                </a:solidFill>
              </a:rPr>
            </a:br>
            <a:endParaRPr lang="en-US" b="1" dirty="0">
              <a:solidFill>
                <a:srgbClr val="002060"/>
              </a:solidFill>
            </a:endParaRPr>
          </a:p>
        </p:txBody>
      </p:sp>
      <p:sp>
        <p:nvSpPr>
          <p:cNvPr id="3" name="TextBox 2"/>
          <p:cNvSpPr txBox="1"/>
          <p:nvPr/>
        </p:nvSpPr>
        <p:spPr>
          <a:xfrm>
            <a:off x="209962" y="1343730"/>
            <a:ext cx="11453607" cy="5262979"/>
          </a:xfrm>
          <a:prstGeom prst="rect">
            <a:avLst/>
          </a:prstGeom>
          <a:noFill/>
        </p:spPr>
        <p:txBody>
          <a:bodyPr wrap="square" rtlCol="0">
            <a:spAutoFit/>
          </a:bodyPr>
          <a:lstStyle/>
          <a:p>
            <a:r>
              <a:rPr lang="en-US" sz="2400" dirty="0">
                <a:solidFill>
                  <a:srgbClr val="00B050"/>
                </a:solidFill>
              </a:rPr>
              <a:t>Yes</a:t>
            </a:r>
            <a:r>
              <a:rPr lang="en-US" sz="2400" dirty="0"/>
              <a:t>, as long as:</a:t>
            </a:r>
          </a:p>
          <a:p>
            <a:endParaRPr lang="en-US" dirty="0"/>
          </a:p>
          <a:p>
            <a:pPr marL="342900" indent="-342900">
              <a:buFont typeface="Arial" panose="020B0604020202020204" pitchFamily="34" charset="0"/>
              <a:buChar char="•"/>
            </a:pPr>
            <a:r>
              <a:rPr lang="en-US" sz="2400" dirty="0"/>
              <a:t>Each donated portion is separate and each portion is donated to only ONE recipient, </a:t>
            </a:r>
          </a:p>
          <a:p>
            <a:endParaRPr lang="en-US" sz="1200" dirty="0"/>
          </a:p>
          <a:p>
            <a:pPr marL="342900" indent="-342900">
              <a:buFont typeface="Arial" panose="020B0604020202020204" pitchFamily="34" charset="0"/>
              <a:buChar char="•"/>
            </a:pPr>
            <a:r>
              <a:rPr lang="en-US" sz="2400" dirty="0"/>
              <a:t>The deed of the donating property depicts the metes and bounds of all vegetated areas that have been donated and has marked them as built upon area (built-upon area) in addition to any actual built-upon area such as the house, driveway, patio, etc., and</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2400" dirty="0"/>
              <a:t>The total of the existing (pavement, roof, etc.) and the donated built-upon area(s) cannot exceed the maximum built-upon area for the donating lot.</a:t>
            </a:r>
          </a:p>
          <a:p>
            <a:endParaRPr lang="en-US" sz="2400" dirty="0"/>
          </a:p>
          <a:p>
            <a:r>
              <a:rPr lang="en-US" sz="2400" i="1" dirty="0"/>
              <a:t>Please see next slides for examples. </a:t>
            </a:r>
          </a:p>
          <a:p>
            <a:pPr>
              <a:lnSpc>
                <a:spcPct val="150000"/>
              </a:lnSpc>
            </a:pPr>
            <a:endParaRPr lang="en-US" sz="2000" dirty="0"/>
          </a:p>
        </p:txBody>
      </p:sp>
    </p:spTree>
    <p:extLst>
      <p:ext uri="{BB962C8B-B14F-4D97-AF65-F5344CB8AC3E}">
        <p14:creationId xmlns:p14="http://schemas.microsoft.com/office/powerpoint/2010/main" val="1568504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21</a:t>
            </a:fld>
            <a:endParaRPr lang="en-US"/>
          </a:p>
        </p:txBody>
      </p:sp>
      <p:sp>
        <p:nvSpPr>
          <p:cNvPr id="9" name="Title 3"/>
          <p:cNvSpPr>
            <a:spLocks noGrp="1"/>
          </p:cNvSpPr>
          <p:nvPr>
            <p:ph type="title"/>
          </p:nvPr>
        </p:nvSpPr>
        <p:spPr>
          <a:xfrm>
            <a:off x="273237" y="22559"/>
            <a:ext cx="9930292" cy="1533201"/>
          </a:xfrm>
        </p:spPr>
        <p:txBody>
          <a:bodyPr>
            <a:normAutofit/>
          </a:bodyPr>
          <a:lstStyle/>
          <a:p>
            <a:r>
              <a:rPr lang="en-US" b="1" dirty="0">
                <a:solidFill>
                  <a:srgbClr val="002060"/>
                </a:solidFill>
              </a:rPr>
              <a:t>Q2:  Can one property donate to more than one property?</a:t>
            </a:r>
            <a:br>
              <a:rPr lang="en-US" dirty="0">
                <a:solidFill>
                  <a:srgbClr val="002060"/>
                </a:solidFill>
              </a:rPr>
            </a:br>
            <a:endParaRPr lang="en-US" b="1" dirty="0">
              <a:solidFill>
                <a:srgbClr val="002060"/>
              </a:solidFill>
            </a:endParaRPr>
          </a:p>
        </p:txBody>
      </p:sp>
      <p:sp>
        <p:nvSpPr>
          <p:cNvPr id="15" name="Rectangle 14">
            <a:extLst>
              <a:ext uri="{FF2B5EF4-FFF2-40B4-BE49-F238E27FC236}">
                <a16:creationId xmlns:a16="http://schemas.microsoft.com/office/drawing/2014/main" id="{E22B74F6-8F01-437E-8136-2888FAFC4156}"/>
              </a:ext>
            </a:extLst>
          </p:cNvPr>
          <p:cNvSpPr/>
          <p:nvPr/>
        </p:nvSpPr>
        <p:spPr>
          <a:xfrm>
            <a:off x="463752" y="1803810"/>
            <a:ext cx="2885277" cy="287960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4356E13-C96E-478B-A349-A87C2EAB7FD9}"/>
              </a:ext>
            </a:extLst>
          </p:cNvPr>
          <p:cNvSpPr/>
          <p:nvPr/>
        </p:nvSpPr>
        <p:spPr>
          <a:xfrm>
            <a:off x="814152" y="3402296"/>
            <a:ext cx="843933" cy="717572"/>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D0138B7-15A1-49E1-97DB-3EF59A5D6E7B}"/>
              </a:ext>
            </a:extLst>
          </p:cNvPr>
          <p:cNvSpPr txBox="1"/>
          <p:nvPr/>
        </p:nvSpPr>
        <p:spPr>
          <a:xfrm>
            <a:off x="814152" y="4156412"/>
            <a:ext cx="667901" cy="553998"/>
          </a:xfrm>
          <a:prstGeom prst="rect">
            <a:avLst/>
          </a:prstGeom>
          <a:noFill/>
        </p:spPr>
        <p:txBody>
          <a:bodyPr wrap="square" rtlCol="0">
            <a:spAutoFit/>
          </a:bodyPr>
          <a:lstStyle/>
          <a:p>
            <a:pPr algn="ctr"/>
            <a:r>
              <a:rPr lang="en-US" sz="1000" dirty="0"/>
              <a:t>House and Drive </a:t>
            </a:r>
          </a:p>
        </p:txBody>
      </p:sp>
      <p:sp>
        <p:nvSpPr>
          <p:cNvPr id="25" name="Rectangle 24">
            <a:extLst>
              <a:ext uri="{FF2B5EF4-FFF2-40B4-BE49-F238E27FC236}">
                <a16:creationId xmlns:a16="http://schemas.microsoft.com/office/drawing/2014/main" id="{0A084543-8C6C-4102-B977-C2E5A9717E29}"/>
              </a:ext>
            </a:extLst>
          </p:cNvPr>
          <p:cNvSpPr/>
          <p:nvPr/>
        </p:nvSpPr>
        <p:spPr>
          <a:xfrm>
            <a:off x="2077437" y="3308512"/>
            <a:ext cx="843933" cy="71757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873CDBD-6C48-43AC-890D-C1F12134D8BF}"/>
              </a:ext>
            </a:extLst>
          </p:cNvPr>
          <p:cNvSpPr/>
          <p:nvPr/>
        </p:nvSpPr>
        <p:spPr>
          <a:xfrm>
            <a:off x="2077437" y="4026084"/>
            <a:ext cx="843933" cy="376549"/>
          </a:xfrm>
          <a:prstGeom prst="rect">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A1DB667-0B86-4758-B26A-9053E30F02A2}"/>
              </a:ext>
            </a:extLst>
          </p:cNvPr>
          <p:cNvSpPr/>
          <p:nvPr/>
        </p:nvSpPr>
        <p:spPr>
          <a:xfrm>
            <a:off x="3751481" y="1709520"/>
            <a:ext cx="1341119" cy="142705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7BFFB939-4389-4034-AFE5-815B46653547}"/>
              </a:ext>
            </a:extLst>
          </p:cNvPr>
          <p:cNvCxnSpPr>
            <a:cxnSpLocks/>
          </p:cNvCxnSpPr>
          <p:nvPr/>
        </p:nvCxnSpPr>
        <p:spPr>
          <a:xfrm flipV="1">
            <a:off x="2598211" y="2644177"/>
            <a:ext cx="1538011" cy="112177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6" name="Rectangle 35">
            <a:extLst>
              <a:ext uri="{FF2B5EF4-FFF2-40B4-BE49-F238E27FC236}">
                <a16:creationId xmlns:a16="http://schemas.microsoft.com/office/drawing/2014/main" id="{CD391132-3E9C-4717-829F-569436FCFEFC}"/>
              </a:ext>
            </a:extLst>
          </p:cNvPr>
          <p:cNvSpPr/>
          <p:nvPr/>
        </p:nvSpPr>
        <p:spPr>
          <a:xfrm>
            <a:off x="3714307" y="3741188"/>
            <a:ext cx="1341117" cy="142646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58A25ED3-029A-4A3E-AE12-332C4F9F4EAF}"/>
              </a:ext>
            </a:extLst>
          </p:cNvPr>
          <p:cNvCxnSpPr>
            <a:cxnSpLocks/>
            <a:endCxn id="30" idx="1"/>
          </p:cNvCxnSpPr>
          <p:nvPr/>
        </p:nvCxnSpPr>
        <p:spPr>
          <a:xfrm>
            <a:off x="2466363" y="4213823"/>
            <a:ext cx="1663084" cy="5748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9" name="TextBox 38">
            <a:extLst>
              <a:ext uri="{FF2B5EF4-FFF2-40B4-BE49-F238E27FC236}">
                <a16:creationId xmlns:a16="http://schemas.microsoft.com/office/drawing/2014/main" id="{8C1910E0-1F4B-4558-872B-BD7BBFF5FE9C}"/>
              </a:ext>
            </a:extLst>
          </p:cNvPr>
          <p:cNvSpPr txBox="1"/>
          <p:nvPr/>
        </p:nvSpPr>
        <p:spPr>
          <a:xfrm>
            <a:off x="723184" y="1451917"/>
            <a:ext cx="2270212" cy="369332"/>
          </a:xfrm>
          <a:prstGeom prst="rect">
            <a:avLst/>
          </a:prstGeom>
          <a:noFill/>
        </p:spPr>
        <p:txBody>
          <a:bodyPr wrap="square" rtlCol="0">
            <a:spAutoFit/>
          </a:bodyPr>
          <a:lstStyle/>
          <a:p>
            <a:pPr algn="ctr"/>
            <a:r>
              <a:rPr lang="en-US" dirty="0"/>
              <a:t>Donor </a:t>
            </a:r>
          </a:p>
        </p:txBody>
      </p:sp>
      <p:sp>
        <p:nvSpPr>
          <p:cNvPr id="41" name="TextBox 40">
            <a:extLst>
              <a:ext uri="{FF2B5EF4-FFF2-40B4-BE49-F238E27FC236}">
                <a16:creationId xmlns:a16="http://schemas.microsoft.com/office/drawing/2014/main" id="{05593FC2-E43A-4A82-8B48-396049AB5F44}"/>
              </a:ext>
            </a:extLst>
          </p:cNvPr>
          <p:cNvSpPr txBox="1"/>
          <p:nvPr/>
        </p:nvSpPr>
        <p:spPr>
          <a:xfrm>
            <a:off x="3617368" y="1333814"/>
            <a:ext cx="1609344" cy="369332"/>
          </a:xfrm>
          <a:prstGeom prst="rect">
            <a:avLst/>
          </a:prstGeom>
          <a:noFill/>
        </p:spPr>
        <p:txBody>
          <a:bodyPr wrap="square" rtlCol="0">
            <a:spAutoFit/>
          </a:bodyPr>
          <a:lstStyle/>
          <a:p>
            <a:pPr algn="ctr"/>
            <a:r>
              <a:rPr lang="en-US" dirty="0"/>
              <a:t>Recipient #1</a:t>
            </a:r>
          </a:p>
        </p:txBody>
      </p:sp>
      <p:sp>
        <p:nvSpPr>
          <p:cNvPr id="42" name="TextBox 41">
            <a:extLst>
              <a:ext uri="{FF2B5EF4-FFF2-40B4-BE49-F238E27FC236}">
                <a16:creationId xmlns:a16="http://schemas.microsoft.com/office/drawing/2014/main" id="{D4D1DC58-EB57-439C-9BC0-E3D55A34292C}"/>
              </a:ext>
            </a:extLst>
          </p:cNvPr>
          <p:cNvSpPr txBox="1"/>
          <p:nvPr/>
        </p:nvSpPr>
        <p:spPr>
          <a:xfrm>
            <a:off x="3580612" y="3394935"/>
            <a:ext cx="1609344" cy="369332"/>
          </a:xfrm>
          <a:prstGeom prst="rect">
            <a:avLst/>
          </a:prstGeom>
          <a:noFill/>
        </p:spPr>
        <p:txBody>
          <a:bodyPr wrap="square" rtlCol="0">
            <a:spAutoFit/>
          </a:bodyPr>
          <a:lstStyle/>
          <a:p>
            <a:pPr algn="ctr"/>
            <a:r>
              <a:rPr lang="en-US" dirty="0"/>
              <a:t>Recipient #2</a:t>
            </a:r>
          </a:p>
        </p:txBody>
      </p:sp>
      <p:cxnSp>
        <p:nvCxnSpPr>
          <p:cNvPr id="5" name="Straight Connector 4">
            <a:extLst>
              <a:ext uri="{FF2B5EF4-FFF2-40B4-BE49-F238E27FC236}">
                <a16:creationId xmlns:a16="http://schemas.microsoft.com/office/drawing/2014/main" id="{E797833B-36FB-47CA-83FD-B34BA6A6AA0D}"/>
              </a:ext>
            </a:extLst>
          </p:cNvPr>
          <p:cNvCxnSpPr>
            <a:cxnSpLocks/>
          </p:cNvCxnSpPr>
          <p:nvPr/>
        </p:nvCxnSpPr>
        <p:spPr>
          <a:xfrm>
            <a:off x="1658085" y="411986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A06C24A-4B26-419D-BBE5-97AD4FBF893D}"/>
              </a:ext>
            </a:extLst>
          </p:cNvPr>
          <p:cNvCxnSpPr/>
          <p:nvPr/>
        </p:nvCxnSpPr>
        <p:spPr>
          <a:xfrm>
            <a:off x="1658085" y="4156412"/>
            <a:ext cx="0" cy="5919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9CD59FC-CA00-4B5D-AA5D-9A8DC0E9C84C}"/>
              </a:ext>
            </a:extLst>
          </p:cNvPr>
          <p:cNvCxnSpPr>
            <a:cxnSpLocks/>
          </p:cNvCxnSpPr>
          <p:nvPr/>
        </p:nvCxnSpPr>
        <p:spPr>
          <a:xfrm>
            <a:off x="1658085" y="4126617"/>
            <a:ext cx="0" cy="621698"/>
          </a:xfrm>
          <a:prstGeom prst="line">
            <a:avLst/>
          </a:prstGeom>
        </p:spPr>
        <p:style>
          <a:lnRef idx="2">
            <a:schemeClr val="dk1"/>
          </a:lnRef>
          <a:fillRef idx="0">
            <a:schemeClr val="dk1"/>
          </a:fillRef>
          <a:effectRef idx="1">
            <a:schemeClr val="dk1"/>
          </a:effectRef>
          <a:fontRef idx="minor">
            <a:schemeClr val="tx1"/>
          </a:fontRef>
        </p:style>
      </p:cxnSp>
      <p:sp>
        <p:nvSpPr>
          <p:cNvPr id="12" name="Rectangle 11">
            <a:extLst>
              <a:ext uri="{FF2B5EF4-FFF2-40B4-BE49-F238E27FC236}">
                <a16:creationId xmlns:a16="http://schemas.microsoft.com/office/drawing/2014/main" id="{3FCE37E3-B1C0-43EA-8718-F2E7C56733F7}"/>
              </a:ext>
            </a:extLst>
          </p:cNvPr>
          <p:cNvSpPr/>
          <p:nvPr/>
        </p:nvSpPr>
        <p:spPr>
          <a:xfrm>
            <a:off x="5384166" y="1382000"/>
            <a:ext cx="6096000" cy="4154984"/>
          </a:xfrm>
          <a:prstGeom prst="rect">
            <a:avLst/>
          </a:prstGeom>
        </p:spPr>
        <p:txBody>
          <a:bodyPr>
            <a:spAutoFit/>
          </a:bodyPr>
          <a:lstStyle/>
          <a:p>
            <a:pPr marL="342900" indent="-342900">
              <a:buFont typeface="Arial" panose="020B0604020202020204" pitchFamily="34" charset="0"/>
              <a:buChar char="•"/>
            </a:pPr>
            <a:r>
              <a:rPr lang="en-US" sz="2400" dirty="0"/>
              <a:t>Blue portion goes to recipient #1 who can exceed built-upon area by amount delineated in blue rectangle.</a:t>
            </a:r>
          </a:p>
          <a:p>
            <a:endParaRPr lang="en-US" sz="2400" dirty="0"/>
          </a:p>
          <a:p>
            <a:pPr marL="342900" indent="-342900">
              <a:buFont typeface="Arial" panose="020B0604020202020204" pitchFamily="34" charset="0"/>
              <a:buChar char="•"/>
            </a:pPr>
            <a:r>
              <a:rPr lang="en-US" sz="2400" dirty="0"/>
              <a:t>Orange portion goes to recipient #2 who can exceed built-upon area by amount delineated in orange rectangle.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Blue and Orange sections of donor are may not be built on or donated.  </a:t>
            </a:r>
          </a:p>
          <a:p>
            <a:endParaRPr lang="en-US" sz="2400" dirty="0"/>
          </a:p>
        </p:txBody>
      </p:sp>
      <p:sp>
        <p:nvSpPr>
          <p:cNvPr id="28" name="Rectangle 27">
            <a:extLst>
              <a:ext uri="{FF2B5EF4-FFF2-40B4-BE49-F238E27FC236}">
                <a16:creationId xmlns:a16="http://schemas.microsoft.com/office/drawing/2014/main" id="{9C930C08-F0DE-49DB-90A5-D80906912598}"/>
              </a:ext>
            </a:extLst>
          </p:cNvPr>
          <p:cNvSpPr/>
          <p:nvPr/>
        </p:nvSpPr>
        <p:spPr>
          <a:xfrm>
            <a:off x="4145080" y="1914546"/>
            <a:ext cx="843933" cy="71757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C1345E2-3C5C-42B5-B7FD-ACDB51B60A3C}"/>
              </a:ext>
            </a:extLst>
          </p:cNvPr>
          <p:cNvSpPr/>
          <p:nvPr/>
        </p:nvSpPr>
        <p:spPr>
          <a:xfrm>
            <a:off x="4129447" y="4600441"/>
            <a:ext cx="843933" cy="376549"/>
          </a:xfrm>
          <a:prstGeom prst="rect">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DC22295-4868-494C-A7C2-73E3825FAC73}"/>
              </a:ext>
            </a:extLst>
          </p:cNvPr>
          <p:cNvSpPr txBox="1"/>
          <p:nvPr/>
        </p:nvSpPr>
        <p:spPr>
          <a:xfrm>
            <a:off x="1091153" y="4567737"/>
            <a:ext cx="4413504" cy="1569660"/>
          </a:xfrm>
          <a:prstGeom prst="rect">
            <a:avLst/>
          </a:prstGeom>
          <a:noFill/>
        </p:spPr>
        <p:txBody>
          <a:bodyPr wrap="square" rtlCol="0">
            <a:spAutoFit/>
          </a:bodyPr>
          <a:lstStyle/>
          <a:p>
            <a:r>
              <a:rPr lang="en-US" sz="9600" dirty="0"/>
              <a:t>Yes</a:t>
            </a:r>
          </a:p>
        </p:txBody>
      </p:sp>
      <p:pic>
        <p:nvPicPr>
          <p:cNvPr id="29" name="Picture 28"/>
          <p:cNvPicPr>
            <a:picLocks noChangeAspect="1"/>
          </p:cNvPicPr>
          <p:nvPr/>
        </p:nvPicPr>
        <p:blipFill>
          <a:blip r:embed="rId2"/>
          <a:stretch>
            <a:fillRect/>
          </a:stretch>
        </p:blipFill>
        <p:spPr>
          <a:xfrm>
            <a:off x="1400783" y="4128790"/>
            <a:ext cx="269566" cy="561376"/>
          </a:xfrm>
          <a:prstGeom prst="rect">
            <a:avLst/>
          </a:prstGeom>
        </p:spPr>
      </p:pic>
    </p:spTree>
    <p:extLst>
      <p:ext uri="{BB962C8B-B14F-4D97-AF65-F5344CB8AC3E}">
        <p14:creationId xmlns:p14="http://schemas.microsoft.com/office/powerpoint/2010/main" val="1607362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22</a:t>
            </a:fld>
            <a:endParaRPr lang="en-US"/>
          </a:p>
        </p:txBody>
      </p:sp>
      <p:sp>
        <p:nvSpPr>
          <p:cNvPr id="9" name="Title 3"/>
          <p:cNvSpPr>
            <a:spLocks noGrp="1"/>
          </p:cNvSpPr>
          <p:nvPr>
            <p:ph type="title"/>
          </p:nvPr>
        </p:nvSpPr>
        <p:spPr>
          <a:xfrm>
            <a:off x="301557" y="0"/>
            <a:ext cx="9844392" cy="1533201"/>
          </a:xfrm>
        </p:spPr>
        <p:txBody>
          <a:bodyPr>
            <a:normAutofit/>
          </a:bodyPr>
          <a:lstStyle/>
          <a:p>
            <a:r>
              <a:rPr lang="en-US" b="1" dirty="0">
                <a:solidFill>
                  <a:srgbClr val="002060"/>
                </a:solidFill>
              </a:rPr>
              <a:t>Q2:  Can one property donate to more than one property?</a:t>
            </a:r>
            <a:br>
              <a:rPr lang="en-US" b="1" dirty="0">
                <a:solidFill>
                  <a:srgbClr val="002060"/>
                </a:solidFill>
              </a:rPr>
            </a:br>
            <a:endParaRPr lang="en-US" b="1" dirty="0">
              <a:solidFill>
                <a:srgbClr val="002060"/>
              </a:solidFill>
            </a:endParaRPr>
          </a:p>
        </p:txBody>
      </p:sp>
      <p:sp>
        <p:nvSpPr>
          <p:cNvPr id="15" name="Rectangle 14">
            <a:extLst>
              <a:ext uri="{FF2B5EF4-FFF2-40B4-BE49-F238E27FC236}">
                <a16:creationId xmlns:a16="http://schemas.microsoft.com/office/drawing/2014/main" id="{E22B74F6-8F01-437E-8136-2888FAFC4156}"/>
              </a:ext>
            </a:extLst>
          </p:cNvPr>
          <p:cNvSpPr/>
          <p:nvPr/>
        </p:nvSpPr>
        <p:spPr>
          <a:xfrm>
            <a:off x="443181" y="1868709"/>
            <a:ext cx="2885277" cy="287960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A084543-8C6C-4102-B977-C2E5A9717E29}"/>
              </a:ext>
            </a:extLst>
          </p:cNvPr>
          <p:cNvSpPr/>
          <p:nvPr/>
        </p:nvSpPr>
        <p:spPr>
          <a:xfrm>
            <a:off x="2077437" y="3308512"/>
            <a:ext cx="843933" cy="717572"/>
          </a:xfrm>
          <a:prstGeom prst="rect">
            <a:avLst/>
          </a:prstGeom>
          <a:ln w="19050">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873CDBD-6C48-43AC-890D-C1F12134D8BF}"/>
              </a:ext>
            </a:extLst>
          </p:cNvPr>
          <p:cNvSpPr/>
          <p:nvPr/>
        </p:nvSpPr>
        <p:spPr>
          <a:xfrm>
            <a:off x="2077437" y="4026084"/>
            <a:ext cx="843933" cy="376549"/>
          </a:xfrm>
          <a:prstGeom prst="rect">
            <a:avLst/>
          </a:prstGeom>
          <a:solidFill>
            <a:srgbClr val="FFC000"/>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A1DB667-0B86-4758-B26A-9053E30F02A2}"/>
              </a:ext>
            </a:extLst>
          </p:cNvPr>
          <p:cNvSpPr/>
          <p:nvPr/>
        </p:nvSpPr>
        <p:spPr>
          <a:xfrm>
            <a:off x="3751481" y="1709520"/>
            <a:ext cx="1758951" cy="158844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7BFFB939-4389-4034-AFE5-815B46653547}"/>
              </a:ext>
            </a:extLst>
          </p:cNvPr>
          <p:cNvCxnSpPr>
            <a:cxnSpLocks/>
            <a:stCxn id="25" idx="3"/>
          </p:cNvCxnSpPr>
          <p:nvPr/>
        </p:nvCxnSpPr>
        <p:spPr>
          <a:xfrm flipV="1">
            <a:off x="2921370" y="2644178"/>
            <a:ext cx="1214852" cy="10231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6" name="Rectangle 35">
            <a:extLst>
              <a:ext uri="{FF2B5EF4-FFF2-40B4-BE49-F238E27FC236}">
                <a16:creationId xmlns:a16="http://schemas.microsoft.com/office/drawing/2014/main" id="{CD391132-3E9C-4717-829F-569436FCFEFC}"/>
              </a:ext>
            </a:extLst>
          </p:cNvPr>
          <p:cNvSpPr/>
          <p:nvPr/>
        </p:nvSpPr>
        <p:spPr>
          <a:xfrm>
            <a:off x="3714307" y="3741187"/>
            <a:ext cx="1796125" cy="152479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8C1910E0-1F4B-4558-872B-BD7BBFF5FE9C}"/>
              </a:ext>
            </a:extLst>
          </p:cNvPr>
          <p:cNvSpPr txBox="1"/>
          <p:nvPr/>
        </p:nvSpPr>
        <p:spPr>
          <a:xfrm>
            <a:off x="1444095" y="1542122"/>
            <a:ext cx="2270212" cy="369332"/>
          </a:xfrm>
          <a:prstGeom prst="rect">
            <a:avLst/>
          </a:prstGeom>
          <a:noFill/>
        </p:spPr>
        <p:txBody>
          <a:bodyPr wrap="square" rtlCol="0">
            <a:spAutoFit/>
          </a:bodyPr>
          <a:lstStyle/>
          <a:p>
            <a:r>
              <a:rPr lang="en-US" dirty="0"/>
              <a:t>Donor </a:t>
            </a:r>
          </a:p>
        </p:txBody>
      </p:sp>
      <p:sp>
        <p:nvSpPr>
          <p:cNvPr id="41" name="TextBox 40">
            <a:extLst>
              <a:ext uri="{FF2B5EF4-FFF2-40B4-BE49-F238E27FC236}">
                <a16:creationId xmlns:a16="http://schemas.microsoft.com/office/drawing/2014/main" id="{05593FC2-E43A-4A82-8B48-396049AB5F44}"/>
              </a:ext>
            </a:extLst>
          </p:cNvPr>
          <p:cNvSpPr txBox="1"/>
          <p:nvPr/>
        </p:nvSpPr>
        <p:spPr>
          <a:xfrm>
            <a:off x="3786608" y="1377349"/>
            <a:ext cx="1609344" cy="369332"/>
          </a:xfrm>
          <a:prstGeom prst="rect">
            <a:avLst/>
          </a:prstGeom>
          <a:noFill/>
        </p:spPr>
        <p:txBody>
          <a:bodyPr wrap="square" rtlCol="0">
            <a:spAutoFit/>
          </a:bodyPr>
          <a:lstStyle/>
          <a:p>
            <a:pPr algn="ctr"/>
            <a:r>
              <a:rPr lang="en-US" dirty="0"/>
              <a:t>Recipient #1</a:t>
            </a:r>
          </a:p>
        </p:txBody>
      </p:sp>
      <p:sp>
        <p:nvSpPr>
          <p:cNvPr id="42" name="TextBox 41">
            <a:extLst>
              <a:ext uri="{FF2B5EF4-FFF2-40B4-BE49-F238E27FC236}">
                <a16:creationId xmlns:a16="http://schemas.microsoft.com/office/drawing/2014/main" id="{D4D1DC58-EB57-439C-9BC0-E3D55A34292C}"/>
              </a:ext>
            </a:extLst>
          </p:cNvPr>
          <p:cNvSpPr txBox="1"/>
          <p:nvPr/>
        </p:nvSpPr>
        <p:spPr>
          <a:xfrm>
            <a:off x="3793296" y="3422031"/>
            <a:ext cx="1609344" cy="369332"/>
          </a:xfrm>
          <a:prstGeom prst="rect">
            <a:avLst/>
          </a:prstGeom>
          <a:noFill/>
        </p:spPr>
        <p:txBody>
          <a:bodyPr wrap="square" rtlCol="0">
            <a:spAutoFit/>
          </a:bodyPr>
          <a:lstStyle/>
          <a:p>
            <a:pPr algn="ctr"/>
            <a:r>
              <a:rPr lang="en-US" dirty="0"/>
              <a:t>Recipient #2</a:t>
            </a:r>
          </a:p>
        </p:txBody>
      </p:sp>
      <p:cxnSp>
        <p:nvCxnSpPr>
          <p:cNvPr id="5" name="Straight Connector 4">
            <a:extLst>
              <a:ext uri="{FF2B5EF4-FFF2-40B4-BE49-F238E27FC236}">
                <a16:creationId xmlns:a16="http://schemas.microsoft.com/office/drawing/2014/main" id="{E797833B-36FB-47CA-83FD-B34BA6A6AA0D}"/>
              </a:ext>
            </a:extLst>
          </p:cNvPr>
          <p:cNvCxnSpPr>
            <a:cxnSpLocks/>
          </p:cNvCxnSpPr>
          <p:nvPr/>
        </p:nvCxnSpPr>
        <p:spPr>
          <a:xfrm>
            <a:off x="1564267" y="583786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FCE37E3-B1C0-43EA-8718-F2E7C56733F7}"/>
              </a:ext>
            </a:extLst>
          </p:cNvPr>
          <p:cNvSpPr/>
          <p:nvPr/>
        </p:nvSpPr>
        <p:spPr>
          <a:xfrm>
            <a:off x="5654556" y="1841319"/>
            <a:ext cx="6371617" cy="3524042"/>
          </a:xfrm>
          <a:prstGeom prst="rect">
            <a:avLst/>
          </a:prstGeom>
        </p:spPr>
        <p:txBody>
          <a:bodyPr wrap="square">
            <a:spAutoFit/>
          </a:bodyPr>
          <a:lstStyle/>
          <a:p>
            <a:pPr marL="342900" indent="-342900">
              <a:buFont typeface="Arial" panose="020B0604020202020204" pitchFamily="34" charset="0"/>
              <a:buChar char="•"/>
            </a:pPr>
            <a:r>
              <a:rPr lang="en-US" sz="2800" dirty="0"/>
              <a:t>Blue and Orange built-upon area donations cannot go to BOTH recipient #1 AND recipient #2</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Blue and Orange built-upon area donations must go to EITHER recipient #1 OR recipient #2 </a:t>
            </a:r>
          </a:p>
          <a:p>
            <a:pPr marL="342900" indent="-342900">
              <a:lnSpc>
                <a:spcPct val="150000"/>
              </a:lnSpc>
              <a:buFont typeface="Arial" panose="020B0604020202020204" pitchFamily="34" charset="0"/>
              <a:buChar char="•"/>
            </a:pPr>
            <a:endParaRPr lang="en-US" dirty="0"/>
          </a:p>
        </p:txBody>
      </p:sp>
      <p:sp>
        <p:nvSpPr>
          <p:cNvPr id="31" name="Rectangle 30">
            <a:extLst>
              <a:ext uri="{FF2B5EF4-FFF2-40B4-BE49-F238E27FC236}">
                <a16:creationId xmlns:a16="http://schemas.microsoft.com/office/drawing/2014/main" id="{FFDA179A-EEB3-47B1-AA42-93E3BECCB4C8}"/>
              </a:ext>
            </a:extLst>
          </p:cNvPr>
          <p:cNvSpPr/>
          <p:nvPr/>
        </p:nvSpPr>
        <p:spPr>
          <a:xfrm>
            <a:off x="4169314" y="3884708"/>
            <a:ext cx="843933" cy="717572"/>
          </a:xfrm>
          <a:prstGeom prst="rect">
            <a:avLst/>
          </a:prstGeom>
          <a:ln w="19050">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D171D5-2688-4D09-9A89-BD3AA49B770A}"/>
              </a:ext>
            </a:extLst>
          </p:cNvPr>
          <p:cNvSpPr/>
          <p:nvPr/>
        </p:nvSpPr>
        <p:spPr>
          <a:xfrm>
            <a:off x="4169314" y="4602280"/>
            <a:ext cx="843933" cy="376549"/>
          </a:xfrm>
          <a:prstGeom prst="rect">
            <a:avLst/>
          </a:prstGeom>
          <a:solidFill>
            <a:srgbClr val="FFC000"/>
          </a:solidFill>
          <a:ln w="19050">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DC22295-4868-494C-A7C2-73E3825FAC73}"/>
              </a:ext>
            </a:extLst>
          </p:cNvPr>
          <p:cNvSpPr txBox="1"/>
          <p:nvPr/>
        </p:nvSpPr>
        <p:spPr>
          <a:xfrm>
            <a:off x="981121" y="4547977"/>
            <a:ext cx="2934064" cy="1569660"/>
          </a:xfrm>
          <a:prstGeom prst="rect">
            <a:avLst/>
          </a:prstGeom>
          <a:noFill/>
        </p:spPr>
        <p:txBody>
          <a:bodyPr wrap="square" rtlCol="0">
            <a:spAutoFit/>
          </a:bodyPr>
          <a:lstStyle/>
          <a:p>
            <a:r>
              <a:rPr lang="en-US" sz="9600" dirty="0"/>
              <a:t>No!</a:t>
            </a:r>
          </a:p>
        </p:txBody>
      </p:sp>
      <p:cxnSp>
        <p:nvCxnSpPr>
          <p:cNvPr id="43" name="Straight Arrow Connector 42">
            <a:extLst>
              <a:ext uri="{FF2B5EF4-FFF2-40B4-BE49-F238E27FC236}">
                <a16:creationId xmlns:a16="http://schemas.microsoft.com/office/drawing/2014/main" id="{5377548E-5A7C-4873-839B-1C0861FAB2B7}"/>
              </a:ext>
            </a:extLst>
          </p:cNvPr>
          <p:cNvCxnSpPr>
            <a:cxnSpLocks/>
          </p:cNvCxnSpPr>
          <p:nvPr/>
        </p:nvCxnSpPr>
        <p:spPr>
          <a:xfrm>
            <a:off x="2921370" y="4402633"/>
            <a:ext cx="1208077" cy="3860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4" name="Rectangle 43">
            <a:extLst>
              <a:ext uri="{FF2B5EF4-FFF2-40B4-BE49-F238E27FC236}">
                <a16:creationId xmlns:a16="http://schemas.microsoft.com/office/drawing/2014/main" id="{E2A5B47E-4DFD-45D9-A2C7-D0114421E2D3}"/>
              </a:ext>
            </a:extLst>
          </p:cNvPr>
          <p:cNvSpPr/>
          <p:nvPr/>
        </p:nvSpPr>
        <p:spPr>
          <a:xfrm>
            <a:off x="4169314" y="1902971"/>
            <a:ext cx="843933" cy="717572"/>
          </a:xfrm>
          <a:prstGeom prst="rect">
            <a:avLst/>
          </a:prstGeom>
          <a:ln w="19050">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0D7C82C-E402-488F-98B7-201F264F8C42}"/>
              </a:ext>
            </a:extLst>
          </p:cNvPr>
          <p:cNvSpPr/>
          <p:nvPr/>
        </p:nvSpPr>
        <p:spPr>
          <a:xfrm>
            <a:off x="4169314" y="2620543"/>
            <a:ext cx="843933" cy="376549"/>
          </a:xfrm>
          <a:prstGeom prst="rect">
            <a:avLst/>
          </a:prstGeom>
          <a:solidFill>
            <a:srgbClr val="FFC000"/>
          </a:solidFill>
          <a:ln w="19050">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4356E13-C96E-478B-A349-A87C2EAB7FD9}"/>
              </a:ext>
            </a:extLst>
          </p:cNvPr>
          <p:cNvSpPr/>
          <p:nvPr/>
        </p:nvSpPr>
        <p:spPr>
          <a:xfrm>
            <a:off x="868416" y="3396545"/>
            <a:ext cx="843933" cy="717572"/>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D0138B7-15A1-49E1-97DB-3EF59A5D6E7B}"/>
              </a:ext>
            </a:extLst>
          </p:cNvPr>
          <p:cNvSpPr txBox="1"/>
          <p:nvPr/>
        </p:nvSpPr>
        <p:spPr>
          <a:xfrm>
            <a:off x="868416" y="4150661"/>
            <a:ext cx="667901" cy="553998"/>
          </a:xfrm>
          <a:prstGeom prst="rect">
            <a:avLst/>
          </a:prstGeom>
          <a:noFill/>
        </p:spPr>
        <p:txBody>
          <a:bodyPr wrap="square" rtlCol="0">
            <a:spAutoFit/>
          </a:bodyPr>
          <a:lstStyle/>
          <a:p>
            <a:pPr algn="ctr"/>
            <a:r>
              <a:rPr lang="en-US" sz="1000" dirty="0"/>
              <a:t>House and Drive </a:t>
            </a:r>
          </a:p>
        </p:txBody>
      </p:sp>
      <p:cxnSp>
        <p:nvCxnSpPr>
          <p:cNvPr id="30" name="Straight Connector 29">
            <a:extLst>
              <a:ext uri="{FF2B5EF4-FFF2-40B4-BE49-F238E27FC236}">
                <a16:creationId xmlns:a16="http://schemas.microsoft.com/office/drawing/2014/main" id="{E797833B-36FB-47CA-83FD-B34BA6A6AA0D}"/>
              </a:ext>
            </a:extLst>
          </p:cNvPr>
          <p:cNvCxnSpPr>
            <a:cxnSpLocks/>
          </p:cNvCxnSpPr>
          <p:nvPr/>
        </p:nvCxnSpPr>
        <p:spPr>
          <a:xfrm>
            <a:off x="1712349" y="411411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A06C24A-4B26-419D-BBE5-97AD4FBF893D}"/>
              </a:ext>
            </a:extLst>
          </p:cNvPr>
          <p:cNvCxnSpPr/>
          <p:nvPr/>
        </p:nvCxnSpPr>
        <p:spPr>
          <a:xfrm>
            <a:off x="1712349" y="4150661"/>
            <a:ext cx="0" cy="5919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9CD59FC-CA00-4B5D-AA5D-9A8DC0E9C84C}"/>
              </a:ext>
            </a:extLst>
          </p:cNvPr>
          <p:cNvCxnSpPr>
            <a:cxnSpLocks/>
          </p:cNvCxnSpPr>
          <p:nvPr/>
        </p:nvCxnSpPr>
        <p:spPr>
          <a:xfrm>
            <a:off x="1712349" y="4120866"/>
            <a:ext cx="0" cy="621698"/>
          </a:xfrm>
          <a:prstGeom prst="line">
            <a:avLst/>
          </a:prstGeom>
        </p:spPr>
        <p:style>
          <a:lnRef idx="2">
            <a:schemeClr val="dk1"/>
          </a:lnRef>
          <a:fillRef idx="0">
            <a:schemeClr val="dk1"/>
          </a:fillRef>
          <a:effectRef idx="1">
            <a:schemeClr val="dk1"/>
          </a:effectRef>
          <a:fontRef idx="minor">
            <a:schemeClr val="tx1"/>
          </a:fontRef>
        </p:style>
      </p:cxnSp>
      <p:pic>
        <p:nvPicPr>
          <p:cNvPr id="38" name="Picture 37"/>
          <p:cNvPicPr>
            <a:picLocks noChangeAspect="1"/>
          </p:cNvPicPr>
          <p:nvPr/>
        </p:nvPicPr>
        <p:blipFill>
          <a:blip r:embed="rId2"/>
          <a:stretch>
            <a:fillRect/>
          </a:stretch>
        </p:blipFill>
        <p:spPr>
          <a:xfrm>
            <a:off x="1455047" y="4114118"/>
            <a:ext cx="269566" cy="635196"/>
          </a:xfrm>
          <a:prstGeom prst="rect">
            <a:avLst/>
          </a:prstGeom>
        </p:spPr>
      </p:pic>
    </p:spTree>
    <p:extLst>
      <p:ext uri="{BB962C8B-B14F-4D97-AF65-F5344CB8AC3E}">
        <p14:creationId xmlns:p14="http://schemas.microsoft.com/office/powerpoint/2010/main" val="2289826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23</a:t>
            </a:fld>
            <a:endParaRPr lang="en-US"/>
          </a:p>
        </p:txBody>
      </p:sp>
      <p:sp>
        <p:nvSpPr>
          <p:cNvPr id="9" name="Title 3"/>
          <p:cNvSpPr>
            <a:spLocks noGrp="1"/>
          </p:cNvSpPr>
          <p:nvPr>
            <p:ph type="title"/>
          </p:nvPr>
        </p:nvSpPr>
        <p:spPr>
          <a:xfrm>
            <a:off x="575580" y="0"/>
            <a:ext cx="8864982" cy="1533201"/>
          </a:xfrm>
        </p:spPr>
        <p:txBody>
          <a:bodyPr>
            <a:normAutofit/>
          </a:bodyPr>
          <a:lstStyle/>
          <a:p>
            <a:r>
              <a:rPr lang="en-US" b="1" dirty="0">
                <a:solidFill>
                  <a:srgbClr val="002060"/>
                </a:solidFill>
              </a:rPr>
              <a:t>Q2:  Can one property donate to more than one property?</a:t>
            </a:r>
            <a:br>
              <a:rPr lang="en-US" dirty="0">
                <a:solidFill>
                  <a:srgbClr val="002060"/>
                </a:solidFill>
              </a:rPr>
            </a:br>
            <a:endParaRPr lang="en-US" b="1" dirty="0">
              <a:solidFill>
                <a:srgbClr val="002060"/>
              </a:solidFill>
            </a:endParaRPr>
          </a:p>
        </p:txBody>
      </p:sp>
      <p:sp>
        <p:nvSpPr>
          <p:cNvPr id="15" name="Rectangle 14">
            <a:extLst>
              <a:ext uri="{FF2B5EF4-FFF2-40B4-BE49-F238E27FC236}">
                <a16:creationId xmlns:a16="http://schemas.microsoft.com/office/drawing/2014/main" id="{E22B74F6-8F01-437E-8136-2888FAFC4156}"/>
              </a:ext>
            </a:extLst>
          </p:cNvPr>
          <p:cNvSpPr/>
          <p:nvPr/>
        </p:nvSpPr>
        <p:spPr>
          <a:xfrm>
            <a:off x="463752" y="1803810"/>
            <a:ext cx="2885277" cy="287960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4356E13-C96E-478B-A349-A87C2EAB7FD9}"/>
              </a:ext>
            </a:extLst>
          </p:cNvPr>
          <p:cNvSpPr/>
          <p:nvPr/>
        </p:nvSpPr>
        <p:spPr>
          <a:xfrm>
            <a:off x="814152" y="3402296"/>
            <a:ext cx="843933" cy="717572"/>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D0138B7-15A1-49E1-97DB-3EF59A5D6E7B}"/>
              </a:ext>
            </a:extLst>
          </p:cNvPr>
          <p:cNvSpPr txBox="1"/>
          <p:nvPr/>
        </p:nvSpPr>
        <p:spPr>
          <a:xfrm>
            <a:off x="814152" y="4156412"/>
            <a:ext cx="667901" cy="553998"/>
          </a:xfrm>
          <a:prstGeom prst="rect">
            <a:avLst/>
          </a:prstGeom>
          <a:noFill/>
        </p:spPr>
        <p:txBody>
          <a:bodyPr wrap="square" rtlCol="0">
            <a:spAutoFit/>
          </a:bodyPr>
          <a:lstStyle/>
          <a:p>
            <a:pPr algn="ctr"/>
            <a:r>
              <a:rPr lang="en-US" sz="1000" dirty="0"/>
              <a:t>House and Drive </a:t>
            </a:r>
          </a:p>
        </p:txBody>
      </p:sp>
      <p:sp>
        <p:nvSpPr>
          <p:cNvPr id="25" name="Rectangle 24">
            <a:extLst>
              <a:ext uri="{FF2B5EF4-FFF2-40B4-BE49-F238E27FC236}">
                <a16:creationId xmlns:a16="http://schemas.microsoft.com/office/drawing/2014/main" id="{0A084543-8C6C-4102-B977-C2E5A9717E29}"/>
              </a:ext>
            </a:extLst>
          </p:cNvPr>
          <p:cNvSpPr/>
          <p:nvPr/>
        </p:nvSpPr>
        <p:spPr>
          <a:xfrm>
            <a:off x="2077437" y="3308512"/>
            <a:ext cx="843933" cy="71757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873CDBD-6C48-43AC-890D-C1F12134D8BF}"/>
              </a:ext>
            </a:extLst>
          </p:cNvPr>
          <p:cNvSpPr/>
          <p:nvPr/>
        </p:nvSpPr>
        <p:spPr>
          <a:xfrm>
            <a:off x="2077437" y="4026084"/>
            <a:ext cx="843933" cy="376549"/>
          </a:xfrm>
          <a:prstGeom prst="rect">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A1DB667-0B86-4758-B26A-9053E30F02A2}"/>
              </a:ext>
            </a:extLst>
          </p:cNvPr>
          <p:cNvSpPr/>
          <p:nvPr/>
        </p:nvSpPr>
        <p:spPr>
          <a:xfrm>
            <a:off x="3751481" y="1709520"/>
            <a:ext cx="1341119" cy="142705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7BFFB939-4389-4034-AFE5-815B46653547}"/>
              </a:ext>
            </a:extLst>
          </p:cNvPr>
          <p:cNvCxnSpPr>
            <a:cxnSpLocks/>
          </p:cNvCxnSpPr>
          <p:nvPr/>
        </p:nvCxnSpPr>
        <p:spPr>
          <a:xfrm flipV="1">
            <a:off x="2598211" y="2644177"/>
            <a:ext cx="1538011" cy="112177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6" name="Rectangle 35">
            <a:extLst>
              <a:ext uri="{FF2B5EF4-FFF2-40B4-BE49-F238E27FC236}">
                <a16:creationId xmlns:a16="http://schemas.microsoft.com/office/drawing/2014/main" id="{CD391132-3E9C-4717-829F-569436FCFEFC}"/>
              </a:ext>
            </a:extLst>
          </p:cNvPr>
          <p:cNvSpPr/>
          <p:nvPr/>
        </p:nvSpPr>
        <p:spPr>
          <a:xfrm>
            <a:off x="3714307" y="3741188"/>
            <a:ext cx="1341117" cy="142646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58A25ED3-029A-4A3E-AE12-332C4F9F4EAF}"/>
              </a:ext>
            </a:extLst>
          </p:cNvPr>
          <p:cNvCxnSpPr>
            <a:cxnSpLocks/>
            <a:endCxn id="30" idx="1"/>
          </p:cNvCxnSpPr>
          <p:nvPr/>
        </p:nvCxnSpPr>
        <p:spPr>
          <a:xfrm>
            <a:off x="2466363" y="4213823"/>
            <a:ext cx="1663084" cy="5748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9" name="TextBox 38">
            <a:extLst>
              <a:ext uri="{FF2B5EF4-FFF2-40B4-BE49-F238E27FC236}">
                <a16:creationId xmlns:a16="http://schemas.microsoft.com/office/drawing/2014/main" id="{8C1910E0-1F4B-4558-872B-BD7BBFF5FE9C}"/>
              </a:ext>
            </a:extLst>
          </p:cNvPr>
          <p:cNvSpPr txBox="1"/>
          <p:nvPr/>
        </p:nvSpPr>
        <p:spPr>
          <a:xfrm>
            <a:off x="771284" y="1475602"/>
            <a:ext cx="2270212" cy="369332"/>
          </a:xfrm>
          <a:prstGeom prst="rect">
            <a:avLst/>
          </a:prstGeom>
          <a:noFill/>
        </p:spPr>
        <p:txBody>
          <a:bodyPr wrap="square" rtlCol="0">
            <a:spAutoFit/>
          </a:bodyPr>
          <a:lstStyle/>
          <a:p>
            <a:pPr algn="ctr"/>
            <a:r>
              <a:rPr lang="en-US" dirty="0"/>
              <a:t>Donor </a:t>
            </a:r>
          </a:p>
        </p:txBody>
      </p:sp>
      <p:sp>
        <p:nvSpPr>
          <p:cNvPr id="41" name="TextBox 40">
            <a:extLst>
              <a:ext uri="{FF2B5EF4-FFF2-40B4-BE49-F238E27FC236}">
                <a16:creationId xmlns:a16="http://schemas.microsoft.com/office/drawing/2014/main" id="{05593FC2-E43A-4A82-8B48-396049AB5F44}"/>
              </a:ext>
            </a:extLst>
          </p:cNvPr>
          <p:cNvSpPr txBox="1"/>
          <p:nvPr/>
        </p:nvSpPr>
        <p:spPr>
          <a:xfrm>
            <a:off x="3617368" y="1333814"/>
            <a:ext cx="1609344" cy="369332"/>
          </a:xfrm>
          <a:prstGeom prst="rect">
            <a:avLst/>
          </a:prstGeom>
          <a:noFill/>
        </p:spPr>
        <p:txBody>
          <a:bodyPr wrap="square" rtlCol="0">
            <a:spAutoFit/>
          </a:bodyPr>
          <a:lstStyle/>
          <a:p>
            <a:pPr algn="ctr"/>
            <a:r>
              <a:rPr lang="en-US" dirty="0"/>
              <a:t>Recipient #1</a:t>
            </a:r>
          </a:p>
        </p:txBody>
      </p:sp>
      <p:sp>
        <p:nvSpPr>
          <p:cNvPr id="42" name="TextBox 41">
            <a:extLst>
              <a:ext uri="{FF2B5EF4-FFF2-40B4-BE49-F238E27FC236}">
                <a16:creationId xmlns:a16="http://schemas.microsoft.com/office/drawing/2014/main" id="{D4D1DC58-EB57-439C-9BC0-E3D55A34292C}"/>
              </a:ext>
            </a:extLst>
          </p:cNvPr>
          <p:cNvSpPr txBox="1"/>
          <p:nvPr/>
        </p:nvSpPr>
        <p:spPr>
          <a:xfrm>
            <a:off x="3580612" y="3394935"/>
            <a:ext cx="1609344" cy="369332"/>
          </a:xfrm>
          <a:prstGeom prst="rect">
            <a:avLst/>
          </a:prstGeom>
          <a:noFill/>
        </p:spPr>
        <p:txBody>
          <a:bodyPr wrap="square" rtlCol="0">
            <a:spAutoFit/>
          </a:bodyPr>
          <a:lstStyle/>
          <a:p>
            <a:pPr algn="ctr"/>
            <a:r>
              <a:rPr lang="en-US" dirty="0"/>
              <a:t>Recipient #2</a:t>
            </a:r>
          </a:p>
        </p:txBody>
      </p:sp>
      <p:cxnSp>
        <p:nvCxnSpPr>
          <p:cNvPr id="5" name="Straight Connector 4">
            <a:extLst>
              <a:ext uri="{FF2B5EF4-FFF2-40B4-BE49-F238E27FC236}">
                <a16:creationId xmlns:a16="http://schemas.microsoft.com/office/drawing/2014/main" id="{E797833B-36FB-47CA-83FD-B34BA6A6AA0D}"/>
              </a:ext>
            </a:extLst>
          </p:cNvPr>
          <p:cNvCxnSpPr>
            <a:cxnSpLocks/>
          </p:cNvCxnSpPr>
          <p:nvPr/>
        </p:nvCxnSpPr>
        <p:spPr>
          <a:xfrm>
            <a:off x="1658085" y="411986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A06C24A-4B26-419D-BBE5-97AD4FBF893D}"/>
              </a:ext>
            </a:extLst>
          </p:cNvPr>
          <p:cNvCxnSpPr/>
          <p:nvPr/>
        </p:nvCxnSpPr>
        <p:spPr>
          <a:xfrm>
            <a:off x="1658085" y="4156412"/>
            <a:ext cx="0" cy="591903"/>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FCE37E3-B1C0-43EA-8718-F2E7C56733F7}"/>
              </a:ext>
            </a:extLst>
          </p:cNvPr>
          <p:cNvSpPr/>
          <p:nvPr/>
        </p:nvSpPr>
        <p:spPr>
          <a:xfrm>
            <a:off x="5592408" y="1905499"/>
            <a:ext cx="6289572" cy="2308324"/>
          </a:xfrm>
          <a:prstGeom prst="rect">
            <a:avLst/>
          </a:prstGeom>
        </p:spPr>
        <p:txBody>
          <a:bodyPr wrap="square">
            <a:spAutoFit/>
          </a:bodyPr>
          <a:lstStyle/>
          <a:p>
            <a:r>
              <a:rPr lang="en-US" sz="2400" dirty="0"/>
              <a:t>On the donor property, the total area of the house/drive, the blue donation area, and the orange donation area may not exceed the maximum built-upon area allowed under the low density option in 15A NCAC 02B .0624.  </a:t>
            </a:r>
          </a:p>
          <a:p>
            <a:endParaRPr lang="en-US" sz="2400" dirty="0"/>
          </a:p>
        </p:txBody>
      </p:sp>
      <p:sp>
        <p:nvSpPr>
          <p:cNvPr id="28" name="Rectangle 27">
            <a:extLst>
              <a:ext uri="{FF2B5EF4-FFF2-40B4-BE49-F238E27FC236}">
                <a16:creationId xmlns:a16="http://schemas.microsoft.com/office/drawing/2014/main" id="{9C930C08-F0DE-49DB-90A5-D80906912598}"/>
              </a:ext>
            </a:extLst>
          </p:cNvPr>
          <p:cNvSpPr/>
          <p:nvPr/>
        </p:nvSpPr>
        <p:spPr>
          <a:xfrm>
            <a:off x="4145080" y="1914546"/>
            <a:ext cx="843933" cy="71757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C1345E2-3C5C-42B5-B7FD-ACDB51B60A3C}"/>
              </a:ext>
            </a:extLst>
          </p:cNvPr>
          <p:cNvSpPr/>
          <p:nvPr/>
        </p:nvSpPr>
        <p:spPr>
          <a:xfrm>
            <a:off x="4129447" y="4600441"/>
            <a:ext cx="843933" cy="376549"/>
          </a:xfrm>
          <a:prstGeom prst="rect">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2"/>
          <a:stretch>
            <a:fillRect/>
          </a:stretch>
        </p:blipFill>
        <p:spPr>
          <a:xfrm>
            <a:off x="1388292" y="4119868"/>
            <a:ext cx="269566" cy="573023"/>
          </a:xfrm>
          <a:prstGeom prst="rect">
            <a:avLst/>
          </a:prstGeom>
        </p:spPr>
      </p:pic>
    </p:spTree>
    <p:extLst>
      <p:ext uri="{BB962C8B-B14F-4D97-AF65-F5344CB8AC3E}">
        <p14:creationId xmlns:p14="http://schemas.microsoft.com/office/powerpoint/2010/main" val="604793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24</a:t>
            </a:fld>
            <a:endParaRPr lang="en-US"/>
          </a:p>
        </p:txBody>
      </p:sp>
      <p:sp>
        <p:nvSpPr>
          <p:cNvPr id="9" name="Title 3"/>
          <p:cNvSpPr>
            <a:spLocks noGrp="1"/>
          </p:cNvSpPr>
          <p:nvPr>
            <p:ph type="title"/>
          </p:nvPr>
        </p:nvSpPr>
        <p:spPr>
          <a:xfrm>
            <a:off x="575580" y="0"/>
            <a:ext cx="8864982" cy="1533201"/>
          </a:xfrm>
        </p:spPr>
        <p:txBody>
          <a:bodyPr>
            <a:normAutofit/>
          </a:bodyPr>
          <a:lstStyle/>
          <a:p>
            <a:r>
              <a:rPr lang="en-US" b="1" dirty="0">
                <a:solidFill>
                  <a:srgbClr val="002060"/>
                </a:solidFill>
              </a:rPr>
              <a:t>Q3:  Can one property receive donations from more than one property?</a:t>
            </a:r>
            <a:br>
              <a:rPr lang="en-US" dirty="0">
                <a:solidFill>
                  <a:srgbClr val="002060"/>
                </a:solidFill>
              </a:rPr>
            </a:br>
            <a:endParaRPr lang="en-US" b="1" dirty="0">
              <a:solidFill>
                <a:srgbClr val="002060"/>
              </a:solidFill>
            </a:endParaRPr>
          </a:p>
        </p:txBody>
      </p:sp>
      <p:sp>
        <p:nvSpPr>
          <p:cNvPr id="3" name="TextBox 2"/>
          <p:cNvSpPr txBox="1"/>
          <p:nvPr/>
        </p:nvSpPr>
        <p:spPr>
          <a:xfrm>
            <a:off x="209962" y="1343730"/>
            <a:ext cx="11453607" cy="5205977"/>
          </a:xfrm>
          <a:prstGeom prst="rect">
            <a:avLst/>
          </a:prstGeom>
          <a:noFill/>
        </p:spPr>
        <p:txBody>
          <a:bodyPr wrap="square" rtlCol="0">
            <a:spAutoFit/>
          </a:bodyPr>
          <a:lstStyle/>
          <a:p>
            <a:r>
              <a:rPr lang="en-US" sz="2400" dirty="0">
                <a:solidFill>
                  <a:srgbClr val="00B050"/>
                </a:solidFill>
              </a:rPr>
              <a:t>Yes</a:t>
            </a:r>
            <a:r>
              <a:rPr lang="en-US" sz="2400" dirty="0"/>
              <a:t>, as long as:</a:t>
            </a:r>
          </a:p>
          <a:p>
            <a:endParaRPr lang="en-US" dirty="0"/>
          </a:p>
          <a:p>
            <a:pPr marL="342900" indent="-342900">
              <a:buFont typeface="Arial" panose="020B0604020202020204" pitchFamily="34" charset="0"/>
              <a:buChar char="•"/>
            </a:pPr>
            <a:r>
              <a:rPr lang="en-US" sz="2400" dirty="0"/>
              <a:t>Each donation transaction is separate, </a:t>
            </a:r>
          </a:p>
          <a:p>
            <a:endParaRPr lang="en-US" sz="1200" dirty="0"/>
          </a:p>
          <a:p>
            <a:pPr marL="342900" indent="-342900">
              <a:buFont typeface="Arial" panose="020B0604020202020204" pitchFamily="34" charset="0"/>
              <a:buChar char="•"/>
            </a:pPr>
            <a:r>
              <a:rPr lang="en-US" sz="2400" dirty="0"/>
              <a:t>The deeds of the donating properties depict the metes and bounds of all vegetated areas that have been donated and have marked them as built-upon area in addition to any existing built-upon area such as the house, driveway, patio, etc.), and</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2400" dirty="0"/>
              <a:t>For each donating lot, the total of any existing (pavement, roof, etc.) built-upon area and the donated area cannot exceed the maximum built-upon area allowed under the low density option in 15A NCAC 02B .0624. </a:t>
            </a:r>
          </a:p>
          <a:p>
            <a:endParaRPr lang="en-US" sz="2400" dirty="0"/>
          </a:p>
          <a:p>
            <a:r>
              <a:rPr lang="en-US" sz="2400" i="1" dirty="0"/>
              <a:t>Please see next slide for examples. </a:t>
            </a:r>
          </a:p>
          <a:p>
            <a:pPr>
              <a:lnSpc>
                <a:spcPct val="150000"/>
              </a:lnSpc>
            </a:pPr>
            <a:endParaRPr lang="en-US" sz="2000" dirty="0"/>
          </a:p>
        </p:txBody>
      </p:sp>
    </p:spTree>
    <p:extLst>
      <p:ext uri="{BB962C8B-B14F-4D97-AF65-F5344CB8AC3E}">
        <p14:creationId xmlns:p14="http://schemas.microsoft.com/office/powerpoint/2010/main" val="2782423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25</a:t>
            </a:fld>
            <a:endParaRPr lang="en-US"/>
          </a:p>
        </p:txBody>
      </p:sp>
      <p:sp>
        <p:nvSpPr>
          <p:cNvPr id="9" name="Title 3"/>
          <p:cNvSpPr>
            <a:spLocks noGrp="1"/>
          </p:cNvSpPr>
          <p:nvPr>
            <p:ph type="title"/>
          </p:nvPr>
        </p:nvSpPr>
        <p:spPr>
          <a:xfrm>
            <a:off x="575580" y="0"/>
            <a:ext cx="8864982" cy="1533201"/>
          </a:xfrm>
        </p:spPr>
        <p:txBody>
          <a:bodyPr>
            <a:normAutofit/>
          </a:bodyPr>
          <a:lstStyle/>
          <a:p>
            <a:r>
              <a:rPr lang="en-US" b="1" dirty="0">
                <a:solidFill>
                  <a:srgbClr val="002060"/>
                </a:solidFill>
              </a:rPr>
              <a:t>Q3:  Can one property receive donations from more than one property?</a:t>
            </a:r>
            <a:br>
              <a:rPr lang="en-US" dirty="0">
                <a:solidFill>
                  <a:srgbClr val="002060"/>
                </a:solidFill>
              </a:rPr>
            </a:br>
            <a:endParaRPr lang="en-US" b="1" dirty="0">
              <a:solidFill>
                <a:srgbClr val="002060"/>
              </a:solidFill>
            </a:endParaRPr>
          </a:p>
        </p:txBody>
      </p:sp>
      <p:sp>
        <p:nvSpPr>
          <p:cNvPr id="15" name="Rectangle 14">
            <a:extLst>
              <a:ext uri="{FF2B5EF4-FFF2-40B4-BE49-F238E27FC236}">
                <a16:creationId xmlns:a16="http://schemas.microsoft.com/office/drawing/2014/main" id="{E22B74F6-8F01-437E-8136-2888FAFC4156}"/>
              </a:ext>
            </a:extLst>
          </p:cNvPr>
          <p:cNvSpPr/>
          <p:nvPr/>
        </p:nvSpPr>
        <p:spPr>
          <a:xfrm>
            <a:off x="2805264" y="2156373"/>
            <a:ext cx="2885277" cy="287960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4356E13-C96E-478B-A349-A87C2EAB7FD9}"/>
              </a:ext>
            </a:extLst>
          </p:cNvPr>
          <p:cNvSpPr/>
          <p:nvPr/>
        </p:nvSpPr>
        <p:spPr>
          <a:xfrm>
            <a:off x="4538707" y="3760304"/>
            <a:ext cx="843933" cy="717572"/>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D0138B7-15A1-49E1-97DB-3EF59A5D6E7B}"/>
              </a:ext>
            </a:extLst>
          </p:cNvPr>
          <p:cNvSpPr txBox="1"/>
          <p:nvPr/>
        </p:nvSpPr>
        <p:spPr>
          <a:xfrm>
            <a:off x="4433287" y="4515607"/>
            <a:ext cx="667901" cy="553998"/>
          </a:xfrm>
          <a:prstGeom prst="rect">
            <a:avLst/>
          </a:prstGeom>
          <a:noFill/>
        </p:spPr>
        <p:txBody>
          <a:bodyPr wrap="square" rtlCol="0">
            <a:spAutoFit/>
          </a:bodyPr>
          <a:lstStyle/>
          <a:p>
            <a:pPr algn="ctr"/>
            <a:r>
              <a:rPr lang="en-US" sz="1000" dirty="0"/>
              <a:t>House and Drive </a:t>
            </a:r>
          </a:p>
        </p:txBody>
      </p:sp>
      <p:sp>
        <p:nvSpPr>
          <p:cNvPr id="25" name="Rectangle 24">
            <a:extLst>
              <a:ext uri="{FF2B5EF4-FFF2-40B4-BE49-F238E27FC236}">
                <a16:creationId xmlns:a16="http://schemas.microsoft.com/office/drawing/2014/main" id="{0A084543-8C6C-4102-B977-C2E5A9717E29}"/>
              </a:ext>
            </a:extLst>
          </p:cNvPr>
          <p:cNvSpPr/>
          <p:nvPr/>
        </p:nvSpPr>
        <p:spPr>
          <a:xfrm>
            <a:off x="3260309" y="2967655"/>
            <a:ext cx="843933" cy="71757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873CDBD-6C48-43AC-890D-C1F12134D8BF}"/>
              </a:ext>
            </a:extLst>
          </p:cNvPr>
          <p:cNvSpPr/>
          <p:nvPr/>
        </p:nvSpPr>
        <p:spPr>
          <a:xfrm>
            <a:off x="3260309" y="3685227"/>
            <a:ext cx="843933" cy="376549"/>
          </a:xfrm>
          <a:prstGeom prst="rect">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A1DB667-0B86-4758-B26A-9053E30F02A2}"/>
              </a:ext>
            </a:extLst>
          </p:cNvPr>
          <p:cNvSpPr/>
          <p:nvPr/>
        </p:nvSpPr>
        <p:spPr>
          <a:xfrm>
            <a:off x="575580" y="1864420"/>
            <a:ext cx="1538011" cy="196587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D391132-3E9C-4717-829F-569436FCFEFC}"/>
              </a:ext>
            </a:extLst>
          </p:cNvPr>
          <p:cNvSpPr/>
          <p:nvPr/>
        </p:nvSpPr>
        <p:spPr>
          <a:xfrm>
            <a:off x="538406" y="4385377"/>
            <a:ext cx="1575185" cy="184030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58A25ED3-029A-4A3E-AE12-332C4F9F4EAF}"/>
              </a:ext>
            </a:extLst>
          </p:cNvPr>
          <p:cNvCxnSpPr>
            <a:cxnSpLocks/>
          </p:cNvCxnSpPr>
          <p:nvPr/>
        </p:nvCxnSpPr>
        <p:spPr>
          <a:xfrm>
            <a:off x="1931489" y="2471086"/>
            <a:ext cx="1663084" cy="5748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9" name="TextBox 38">
            <a:extLst>
              <a:ext uri="{FF2B5EF4-FFF2-40B4-BE49-F238E27FC236}">
                <a16:creationId xmlns:a16="http://schemas.microsoft.com/office/drawing/2014/main" id="{8C1910E0-1F4B-4558-872B-BD7BBFF5FE9C}"/>
              </a:ext>
            </a:extLst>
          </p:cNvPr>
          <p:cNvSpPr txBox="1"/>
          <p:nvPr/>
        </p:nvSpPr>
        <p:spPr>
          <a:xfrm>
            <a:off x="3065337" y="1838541"/>
            <a:ext cx="2270212" cy="369332"/>
          </a:xfrm>
          <a:prstGeom prst="rect">
            <a:avLst/>
          </a:prstGeom>
          <a:noFill/>
        </p:spPr>
        <p:txBody>
          <a:bodyPr wrap="square" rtlCol="0">
            <a:spAutoFit/>
          </a:bodyPr>
          <a:lstStyle/>
          <a:p>
            <a:pPr algn="ctr"/>
            <a:r>
              <a:rPr lang="en-US" dirty="0"/>
              <a:t>Recipient </a:t>
            </a:r>
          </a:p>
        </p:txBody>
      </p:sp>
      <p:sp>
        <p:nvSpPr>
          <p:cNvPr id="41" name="TextBox 40">
            <a:extLst>
              <a:ext uri="{FF2B5EF4-FFF2-40B4-BE49-F238E27FC236}">
                <a16:creationId xmlns:a16="http://schemas.microsoft.com/office/drawing/2014/main" id="{05593FC2-E43A-4A82-8B48-396049AB5F44}"/>
              </a:ext>
            </a:extLst>
          </p:cNvPr>
          <p:cNvSpPr txBox="1"/>
          <p:nvPr/>
        </p:nvSpPr>
        <p:spPr>
          <a:xfrm>
            <a:off x="441467" y="1488715"/>
            <a:ext cx="1609344" cy="369332"/>
          </a:xfrm>
          <a:prstGeom prst="rect">
            <a:avLst/>
          </a:prstGeom>
          <a:noFill/>
        </p:spPr>
        <p:txBody>
          <a:bodyPr wrap="square" rtlCol="0">
            <a:spAutoFit/>
          </a:bodyPr>
          <a:lstStyle/>
          <a:p>
            <a:pPr algn="ctr"/>
            <a:r>
              <a:rPr lang="en-US" dirty="0"/>
              <a:t>Donor #1</a:t>
            </a:r>
          </a:p>
        </p:txBody>
      </p:sp>
      <p:sp>
        <p:nvSpPr>
          <p:cNvPr id="42" name="TextBox 41">
            <a:extLst>
              <a:ext uri="{FF2B5EF4-FFF2-40B4-BE49-F238E27FC236}">
                <a16:creationId xmlns:a16="http://schemas.microsoft.com/office/drawing/2014/main" id="{D4D1DC58-EB57-439C-9BC0-E3D55A34292C}"/>
              </a:ext>
            </a:extLst>
          </p:cNvPr>
          <p:cNvSpPr txBox="1"/>
          <p:nvPr/>
        </p:nvSpPr>
        <p:spPr>
          <a:xfrm>
            <a:off x="404711" y="4039125"/>
            <a:ext cx="1609344" cy="369332"/>
          </a:xfrm>
          <a:prstGeom prst="rect">
            <a:avLst/>
          </a:prstGeom>
          <a:noFill/>
        </p:spPr>
        <p:txBody>
          <a:bodyPr wrap="square" rtlCol="0">
            <a:spAutoFit/>
          </a:bodyPr>
          <a:lstStyle/>
          <a:p>
            <a:pPr algn="ctr"/>
            <a:r>
              <a:rPr lang="en-US" dirty="0"/>
              <a:t>Donor #2</a:t>
            </a:r>
          </a:p>
        </p:txBody>
      </p:sp>
      <p:cxnSp>
        <p:nvCxnSpPr>
          <p:cNvPr id="5" name="Straight Connector 4">
            <a:extLst>
              <a:ext uri="{FF2B5EF4-FFF2-40B4-BE49-F238E27FC236}">
                <a16:creationId xmlns:a16="http://schemas.microsoft.com/office/drawing/2014/main" id="{E797833B-36FB-47CA-83FD-B34BA6A6AA0D}"/>
              </a:ext>
            </a:extLst>
          </p:cNvPr>
          <p:cNvCxnSpPr>
            <a:cxnSpLocks/>
          </p:cNvCxnSpPr>
          <p:nvPr/>
        </p:nvCxnSpPr>
        <p:spPr>
          <a:xfrm>
            <a:off x="1658085" y="411986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FCE37E3-B1C0-43EA-8718-F2E7C56733F7}"/>
              </a:ext>
            </a:extLst>
          </p:cNvPr>
          <p:cNvSpPr/>
          <p:nvPr/>
        </p:nvSpPr>
        <p:spPr>
          <a:xfrm>
            <a:off x="6412052" y="1905499"/>
            <a:ext cx="5469928" cy="2677656"/>
          </a:xfrm>
          <a:prstGeom prst="rect">
            <a:avLst/>
          </a:prstGeom>
        </p:spPr>
        <p:txBody>
          <a:bodyPr wrap="square">
            <a:spAutoFit/>
          </a:bodyPr>
          <a:lstStyle/>
          <a:p>
            <a:r>
              <a:rPr lang="en-US" sz="2400" dirty="0"/>
              <a:t>On each donor property, the area of the house/drive, and the blue or orange donation area may not exceed the maximum built-upon area allowed under the low density option in 15A NCAC 02B .0624.  </a:t>
            </a:r>
          </a:p>
          <a:p>
            <a:endParaRPr lang="en-US" sz="2400" dirty="0"/>
          </a:p>
        </p:txBody>
      </p:sp>
      <p:sp>
        <p:nvSpPr>
          <p:cNvPr id="28" name="Rectangle 27">
            <a:extLst>
              <a:ext uri="{FF2B5EF4-FFF2-40B4-BE49-F238E27FC236}">
                <a16:creationId xmlns:a16="http://schemas.microsoft.com/office/drawing/2014/main" id="{9C930C08-F0DE-49DB-90A5-D80906912598}"/>
              </a:ext>
            </a:extLst>
          </p:cNvPr>
          <p:cNvSpPr/>
          <p:nvPr/>
        </p:nvSpPr>
        <p:spPr>
          <a:xfrm>
            <a:off x="969179" y="2069447"/>
            <a:ext cx="843933" cy="71757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C1345E2-3C5C-42B5-B7FD-ACDB51B60A3C}"/>
              </a:ext>
            </a:extLst>
          </p:cNvPr>
          <p:cNvSpPr/>
          <p:nvPr/>
        </p:nvSpPr>
        <p:spPr>
          <a:xfrm>
            <a:off x="1127970" y="4507823"/>
            <a:ext cx="843933" cy="376549"/>
          </a:xfrm>
          <a:prstGeom prst="rect">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2"/>
          <a:stretch>
            <a:fillRect/>
          </a:stretch>
        </p:blipFill>
        <p:spPr>
          <a:xfrm>
            <a:off x="5113074" y="4481228"/>
            <a:ext cx="269566" cy="573023"/>
          </a:xfrm>
          <a:prstGeom prst="rect">
            <a:avLst/>
          </a:prstGeom>
        </p:spPr>
      </p:pic>
      <p:pic>
        <p:nvPicPr>
          <p:cNvPr id="3" name="Picture 2">
            <a:extLst>
              <a:ext uri="{FF2B5EF4-FFF2-40B4-BE49-F238E27FC236}">
                <a16:creationId xmlns:a16="http://schemas.microsoft.com/office/drawing/2014/main" id="{B0235704-E936-457C-83C7-1305D087906B}"/>
              </a:ext>
            </a:extLst>
          </p:cNvPr>
          <p:cNvPicPr>
            <a:picLocks noChangeAspect="1"/>
          </p:cNvPicPr>
          <p:nvPr/>
        </p:nvPicPr>
        <p:blipFill>
          <a:blip r:embed="rId3"/>
          <a:stretch>
            <a:fillRect/>
          </a:stretch>
        </p:blipFill>
        <p:spPr>
          <a:xfrm>
            <a:off x="1393331" y="2971349"/>
            <a:ext cx="583357" cy="500020"/>
          </a:xfrm>
          <a:prstGeom prst="rect">
            <a:avLst/>
          </a:prstGeom>
        </p:spPr>
      </p:pic>
      <p:pic>
        <p:nvPicPr>
          <p:cNvPr id="23" name="Picture 22">
            <a:extLst>
              <a:ext uri="{FF2B5EF4-FFF2-40B4-BE49-F238E27FC236}">
                <a16:creationId xmlns:a16="http://schemas.microsoft.com/office/drawing/2014/main" id="{00E3AAAB-B062-4658-A9B2-9F492025D1A7}"/>
              </a:ext>
            </a:extLst>
          </p:cNvPr>
          <p:cNvPicPr>
            <a:picLocks noChangeAspect="1"/>
          </p:cNvPicPr>
          <p:nvPr/>
        </p:nvPicPr>
        <p:blipFill>
          <a:blip r:embed="rId2"/>
          <a:stretch>
            <a:fillRect/>
          </a:stretch>
        </p:blipFill>
        <p:spPr>
          <a:xfrm>
            <a:off x="1775950" y="3459330"/>
            <a:ext cx="181676" cy="386193"/>
          </a:xfrm>
          <a:prstGeom prst="rect">
            <a:avLst/>
          </a:prstGeom>
        </p:spPr>
      </p:pic>
      <p:sp>
        <p:nvSpPr>
          <p:cNvPr id="24" name="TextBox 23">
            <a:extLst>
              <a:ext uri="{FF2B5EF4-FFF2-40B4-BE49-F238E27FC236}">
                <a16:creationId xmlns:a16="http://schemas.microsoft.com/office/drawing/2014/main" id="{06910459-AE6A-4A28-BBC6-3A1BEBB4ED1F}"/>
              </a:ext>
            </a:extLst>
          </p:cNvPr>
          <p:cNvSpPr txBox="1"/>
          <p:nvPr/>
        </p:nvSpPr>
        <p:spPr>
          <a:xfrm>
            <a:off x="808645" y="3307851"/>
            <a:ext cx="667901" cy="553998"/>
          </a:xfrm>
          <a:prstGeom prst="rect">
            <a:avLst/>
          </a:prstGeom>
          <a:noFill/>
        </p:spPr>
        <p:txBody>
          <a:bodyPr wrap="square" rtlCol="0">
            <a:spAutoFit/>
          </a:bodyPr>
          <a:lstStyle/>
          <a:p>
            <a:pPr algn="ctr"/>
            <a:r>
              <a:rPr lang="en-US" sz="1000" dirty="0"/>
              <a:t>House and Drive </a:t>
            </a:r>
          </a:p>
        </p:txBody>
      </p:sp>
      <p:pic>
        <p:nvPicPr>
          <p:cNvPr id="27" name="Picture 26">
            <a:extLst>
              <a:ext uri="{FF2B5EF4-FFF2-40B4-BE49-F238E27FC236}">
                <a16:creationId xmlns:a16="http://schemas.microsoft.com/office/drawing/2014/main" id="{B5A4F400-F100-40E2-AD2B-953E0DB99D20}"/>
              </a:ext>
            </a:extLst>
          </p:cNvPr>
          <p:cNvPicPr>
            <a:picLocks noChangeAspect="1"/>
          </p:cNvPicPr>
          <p:nvPr/>
        </p:nvPicPr>
        <p:blipFill>
          <a:blip r:embed="rId3"/>
          <a:stretch>
            <a:fillRect/>
          </a:stretch>
        </p:blipFill>
        <p:spPr>
          <a:xfrm>
            <a:off x="1396280" y="5352529"/>
            <a:ext cx="583357" cy="500020"/>
          </a:xfrm>
          <a:prstGeom prst="rect">
            <a:avLst/>
          </a:prstGeom>
        </p:spPr>
      </p:pic>
      <p:pic>
        <p:nvPicPr>
          <p:cNvPr id="31" name="Picture 30">
            <a:extLst>
              <a:ext uri="{FF2B5EF4-FFF2-40B4-BE49-F238E27FC236}">
                <a16:creationId xmlns:a16="http://schemas.microsoft.com/office/drawing/2014/main" id="{8372C81A-8988-4EE9-8F17-39CAECC9C6B0}"/>
              </a:ext>
            </a:extLst>
          </p:cNvPr>
          <p:cNvPicPr>
            <a:picLocks noChangeAspect="1"/>
          </p:cNvPicPr>
          <p:nvPr/>
        </p:nvPicPr>
        <p:blipFill>
          <a:blip r:embed="rId2"/>
          <a:stretch>
            <a:fillRect/>
          </a:stretch>
        </p:blipFill>
        <p:spPr>
          <a:xfrm>
            <a:off x="1778899" y="5840510"/>
            <a:ext cx="181676" cy="386193"/>
          </a:xfrm>
          <a:prstGeom prst="rect">
            <a:avLst/>
          </a:prstGeom>
        </p:spPr>
      </p:pic>
      <p:sp>
        <p:nvSpPr>
          <p:cNvPr id="32" name="TextBox 31">
            <a:extLst>
              <a:ext uri="{FF2B5EF4-FFF2-40B4-BE49-F238E27FC236}">
                <a16:creationId xmlns:a16="http://schemas.microsoft.com/office/drawing/2014/main" id="{25D2B165-8A89-4145-A551-0B4E36978E08}"/>
              </a:ext>
            </a:extLst>
          </p:cNvPr>
          <p:cNvSpPr txBox="1"/>
          <p:nvPr/>
        </p:nvSpPr>
        <p:spPr>
          <a:xfrm>
            <a:off x="676684" y="5637947"/>
            <a:ext cx="667901" cy="553998"/>
          </a:xfrm>
          <a:prstGeom prst="rect">
            <a:avLst/>
          </a:prstGeom>
          <a:noFill/>
        </p:spPr>
        <p:txBody>
          <a:bodyPr wrap="square" rtlCol="0">
            <a:spAutoFit/>
          </a:bodyPr>
          <a:lstStyle/>
          <a:p>
            <a:pPr algn="ctr"/>
            <a:r>
              <a:rPr lang="en-US" sz="1000" dirty="0"/>
              <a:t>House and Drive </a:t>
            </a:r>
          </a:p>
        </p:txBody>
      </p:sp>
      <p:cxnSp>
        <p:nvCxnSpPr>
          <p:cNvPr id="34" name="Straight Arrow Connector 33">
            <a:extLst>
              <a:ext uri="{FF2B5EF4-FFF2-40B4-BE49-F238E27FC236}">
                <a16:creationId xmlns:a16="http://schemas.microsoft.com/office/drawing/2014/main" id="{4D2FA600-D21B-4776-9ABD-A1B8107C4E52}"/>
              </a:ext>
            </a:extLst>
          </p:cNvPr>
          <p:cNvCxnSpPr>
            <a:cxnSpLocks/>
            <a:stCxn id="30" idx="3"/>
          </p:cNvCxnSpPr>
          <p:nvPr/>
        </p:nvCxnSpPr>
        <p:spPr>
          <a:xfrm flipV="1">
            <a:off x="1971903" y="3744534"/>
            <a:ext cx="1395966" cy="9515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44389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26</a:t>
            </a:fld>
            <a:endParaRPr lang="en-US"/>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9" name="Title 3"/>
          <p:cNvSpPr>
            <a:spLocks noGrp="1"/>
          </p:cNvSpPr>
          <p:nvPr>
            <p:ph type="title"/>
          </p:nvPr>
        </p:nvSpPr>
        <p:spPr>
          <a:xfrm>
            <a:off x="371298" y="-417511"/>
            <a:ext cx="9862199" cy="1962613"/>
          </a:xfrm>
        </p:spPr>
        <p:txBody>
          <a:bodyPr>
            <a:normAutofit/>
          </a:bodyPr>
          <a:lstStyle/>
          <a:p>
            <a:pPr>
              <a:lnSpc>
                <a:spcPct val="100000"/>
              </a:lnSpc>
            </a:pPr>
            <a:r>
              <a:rPr lang="en-US" sz="2900" b="1" dirty="0">
                <a:solidFill>
                  <a:srgbClr val="002060"/>
                </a:solidFill>
              </a:rPr>
              <a:t>Water Supply Watershed Density Limits</a:t>
            </a:r>
            <a:br>
              <a:rPr lang="en-US" sz="2900" b="1" dirty="0">
                <a:solidFill>
                  <a:srgbClr val="002060"/>
                </a:solidFill>
              </a:rPr>
            </a:br>
            <a:r>
              <a:rPr lang="en-US" sz="2900" b="1" dirty="0">
                <a:solidFill>
                  <a:srgbClr val="002060"/>
                </a:solidFill>
              </a:rPr>
              <a:t>per 15A NCAC 02B .0624</a:t>
            </a:r>
          </a:p>
        </p:txBody>
      </p:sp>
      <p:graphicFrame>
        <p:nvGraphicFramePr>
          <p:cNvPr id="4" name="Table 3"/>
          <p:cNvGraphicFramePr>
            <a:graphicFrameLocks noGrp="1"/>
          </p:cNvGraphicFramePr>
          <p:nvPr>
            <p:extLst>
              <p:ext uri="{D42A27DB-BD31-4B8C-83A1-F6EECF244321}">
                <p14:modId xmlns:p14="http://schemas.microsoft.com/office/powerpoint/2010/main" val="166265470"/>
              </p:ext>
            </p:extLst>
          </p:nvPr>
        </p:nvGraphicFramePr>
        <p:xfrm>
          <a:off x="527221" y="1823242"/>
          <a:ext cx="11233520" cy="3474720"/>
        </p:xfrm>
        <a:graphic>
          <a:graphicData uri="http://schemas.openxmlformats.org/drawingml/2006/table">
            <a:tbl>
              <a:tblPr firstRow="1" bandRow="1">
                <a:tableStyleId>{5C22544A-7EE6-4342-B048-85BDC9FD1C3A}</a:tableStyleId>
              </a:tblPr>
              <a:tblGrid>
                <a:gridCol w="2691437">
                  <a:extLst>
                    <a:ext uri="{9D8B030D-6E8A-4147-A177-3AD203B41FA5}">
                      <a16:colId xmlns:a16="http://schemas.microsoft.com/office/drawing/2014/main" val="1934785054"/>
                    </a:ext>
                  </a:extLst>
                </a:gridCol>
                <a:gridCol w="2847361">
                  <a:extLst>
                    <a:ext uri="{9D8B030D-6E8A-4147-A177-3AD203B41FA5}">
                      <a16:colId xmlns:a16="http://schemas.microsoft.com/office/drawing/2014/main" val="3785883821"/>
                    </a:ext>
                  </a:extLst>
                </a:gridCol>
                <a:gridCol w="2847361">
                  <a:extLst>
                    <a:ext uri="{9D8B030D-6E8A-4147-A177-3AD203B41FA5}">
                      <a16:colId xmlns:a16="http://schemas.microsoft.com/office/drawing/2014/main" val="1386668042"/>
                    </a:ext>
                  </a:extLst>
                </a:gridCol>
                <a:gridCol w="2847361">
                  <a:extLst>
                    <a:ext uri="{9D8B030D-6E8A-4147-A177-3AD203B41FA5}">
                      <a16:colId xmlns:a16="http://schemas.microsoft.com/office/drawing/2014/main" val="2361953679"/>
                    </a:ext>
                  </a:extLst>
                </a:gridCol>
              </a:tblGrid>
              <a:tr h="370840">
                <a:tc>
                  <a:txBody>
                    <a:bodyPr/>
                    <a:lstStyle/>
                    <a:p>
                      <a:pPr algn="ctr"/>
                      <a:r>
                        <a:rPr lang="en-US" sz="2000" dirty="0"/>
                        <a:t>WS</a:t>
                      </a:r>
                      <a:r>
                        <a:rPr lang="en-US" sz="2000" baseline="0" dirty="0"/>
                        <a:t> Classification</a:t>
                      </a:r>
                      <a:endParaRPr lang="en-US" sz="2000" dirty="0"/>
                    </a:p>
                  </a:txBody>
                  <a:tcPr/>
                </a:tc>
                <a:tc>
                  <a:txBody>
                    <a:bodyPr/>
                    <a:lstStyle/>
                    <a:p>
                      <a:pPr algn="ctr"/>
                      <a:r>
                        <a:rPr lang="en-US" sz="2000" dirty="0"/>
                        <a:t>Location</a:t>
                      </a:r>
                    </a:p>
                  </a:txBody>
                  <a:tcPr/>
                </a:tc>
                <a:tc>
                  <a:txBody>
                    <a:bodyPr/>
                    <a:lstStyle/>
                    <a:p>
                      <a:pPr algn="ctr"/>
                      <a:r>
                        <a:rPr lang="en-US" sz="2000" dirty="0"/>
                        <a:t>Low Density</a:t>
                      </a:r>
                      <a:r>
                        <a:rPr lang="en-US" sz="2000" baseline="0" dirty="0"/>
                        <a:t> built-upon area limit</a:t>
                      </a:r>
                      <a:endParaRPr lang="en-US" sz="2000" dirty="0"/>
                    </a:p>
                  </a:txBody>
                  <a:tcPr/>
                </a:tc>
                <a:tc>
                  <a:txBody>
                    <a:bodyPr/>
                    <a:lstStyle/>
                    <a:p>
                      <a:pPr algn="ctr"/>
                      <a:r>
                        <a:rPr lang="en-US" sz="2000" dirty="0"/>
                        <a:t>High Density</a:t>
                      </a:r>
                      <a:r>
                        <a:rPr lang="en-US" sz="2000" baseline="0" dirty="0"/>
                        <a:t> built-upon area limit</a:t>
                      </a:r>
                      <a:endParaRPr lang="en-US" sz="2000" dirty="0"/>
                    </a:p>
                  </a:txBody>
                  <a:tcPr/>
                </a:tc>
                <a:extLst>
                  <a:ext uri="{0D108BD9-81ED-4DB2-BD59-A6C34878D82A}">
                    <a16:rowId xmlns:a16="http://schemas.microsoft.com/office/drawing/2014/main" val="1861978394"/>
                  </a:ext>
                </a:extLst>
              </a:tr>
              <a:tr h="370840">
                <a:tc>
                  <a:txBody>
                    <a:bodyPr/>
                    <a:lstStyle/>
                    <a:p>
                      <a:pPr algn="ctr"/>
                      <a:r>
                        <a:rPr lang="en-US" sz="2000" dirty="0"/>
                        <a:t>WS-I</a:t>
                      </a:r>
                    </a:p>
                  </a:txBody>
                  <a:tcPr/>
                </a:tc>
                <a:tc gridSpan="3">
                  <a:txBody>
                    <a:bodyPr/>
                    <a:lstStyle/>
                    <a:p>
                      <a:pPr algn="ctr"/>
                      <a:r>
                        <a:rPr lang="en-US" sz="2000" dirty="0"/>
                        <a:t>Not applicable:</a:t>
                      </a:r>
                      <a:r>
                        <a:rPr lang="en-US" sz="2000" baseline="0" dirty="0"/>
                        <a:t> Watershed shall remain undeveloped</a:t>
                      </a:r>
                      <a:endParaRPr lang="en-US" sz="2000"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849766768"/>
                  </a:ext>
                </a:extLst>
              </a:tr>
              <a:tr h="370840">
                <a:tc>
                  <a:txBody>
                    <a:bodyPr/>
                    <a:lstStyle/>
                    <a:p>
                      <a:pPr algn="ctr"/>
                      <a:r>
                        <a:rPr lang="en-US" sz="2000" dirty="0"/>
                        <a:t>WS-II</a:t>
                      </a:r>
                    </a:p>
                  </a:txBody>
                  <a:tcPr/>
                </a:tc>
                <a:tc>
                  <a:txBody>
                    <a:bodyPr/>
                    <a:lstStyle/>
                    <a:p>
                      <a:pPr algn="ctr"/>
                      <a:r>
                        <a:rPr lang="en-US" sz="2000" dirty="0"/>
                        <a:t>Critical</a:t>
                      </a:r>
                      <a:r>
                        <a:rPr lang="en-US" sz="2000" baseline="0" dirty="0"/>
                        <a:t> Area</a:t>
                      </a:r>
                      <a:endParaRPr lang="en-US" sz="2000" dirty="0"/>
                    </a:p>
                  </a:txBody>
                  <a:tcPr/>
                </a:tc>
                <a:tc>
                  <a:txBody>
                    <a:bodyPr/>
                    <a:lstStyle/>
                    <a:p>
                      <a:pPr algn="ctr"/>
                      <a:r>
                        <a:rPr lang="en-US" sz="2000" dirty="0"/>
                        <a:t>6%</a:t>
                      </a:r>
                    </a:p>
                  </a:txBody>
                  <a:tcPr/>
                </a:tc>
                <a:tc>
                  <a:txBody>
                    <a:bodyPr/>
                    <a:lstStyle/>
                    <a:p>
                      <a:pPr algn="ctr"/>
                      <a:r>
                        <a:rPr lang="en-US" sz="2000" dirty="0"/>
                        <a:t>6-24%</a:t>
                      </a:r>
                    </a:p>
                  </a:txBody>
                  <a:tcPr/>
                </a:tc>
                <a:extLst>
                  <a:ext uri="{0D108BD9-81ED-4DB2-BD59-A6C34878D82A}">
                    <a16:rowId xmlns:a16="http://schemas.microsoft.com/office/drawing/2014/main" val="2962996648"/>
                  </a:ext>
                </a:extLst>
              </a:tr>
              <a:tr h="370840">
                <a:tc>
                  <a:txBody>
                    <a:bodyPr/>
                    <a:lstStyle/>
                    <a:p>
                      <a:pPr algn="ctr"/>
                      <a:endParaRPr lang="en-US" sz="2000" dirty="0"/>
                    </a:p>
                  </a:txBody>
                  <a:tcPr/>
                </a:tc>
                <a:tc>
                  <a:txBody>
                    <a:bodyPr/>
                    <a:lstStyle/>
                    <a:p>
                      <a:pPr algn="ctr"/>
                      <a:r>
                        <a:rPr lang="en-US" sz="2000" dirty="0"/>
                        <a:t>Balance</a:t>
                      </a:r>
                      <a:r>
                        <a:rPr lang="en-US" sz="2000" baseline="0" dirty="0"/>
                        <a:t> of WS</a:t>
                      </a:r>
                      <a:endParaRPr lang="en-US" sz="2000" dirty="0"/>
                    </a:p>
                  </a:txBody>
                  <a:tcPr/>
                </a:tc>
                <a:tc>
                  <a:txBody>
                    <a:bodyPr/>
                    <a:lstStyle/>
                    <a:p>
                      <a:pPr algn="ctr"/>
                      <a:r>
                        <a:rPr lang="en-US" sz="2000" dirty="0"/>
                        <a:t>12%</a:t>
                      </a:r>
                    </a:p>
                  </a:txBody>
                  <a:tcPr/>
                </a:tc>
                <a:tc>
                  <a:txBody>
                    <a:bodyPr/>
                    <a:lstStyle/>
                    <a:p>
                      <a:pPr algn="ctr"/>
                      <a:r>
                        <a:rPr lang="en-US" sz="2000" dirty="0"/>
                        <a:t>12-30%</a:t>
                      </a:r>
                    </a:p>
                  </a:txBody>
                  <a:tcPr/>
                </a:tc>
                <a:extLst>
                  <a:ext uri="{0D108BD9-81ED-4DB2-BD59-A6C34878D82A}">
                    <a16:rowId xmlns:a16="http://schemas.microsoft.com/office/drawing/2014/main" val="746991223"/>
                  </a:ext>
                </a:extLst>
              </a:tr>
              <a:tr h="370840">
                <a:tc>
                  <a:txBody>
                    <a:bodyPr/>
                    <a:lstStyle/>
                    <a:p>
                      <a:pPr algn="ctr"/>
                      <a:r>
                        <a:rPr lang="en-US" sz="2000" dirty="0"/>
                        <a:t>WS-III</a:t>
                      </a:r>
                    </a:p>
                  </a:txBody>
                  <a:tcPr/>
                </a:tc>
                <a:tc>
                  <a:txBody>
                    <a:bodyPr/>
                    <a:lstStyle/>
                    <a:p>
                      <a:pPr algn="ctr"/>
                      <a:r>
                        <a:rPr lang="en-US" sz="2000" dirty="0"/>
                        <a:t>Critical Area</a:t>
                      </a:r>
                    </a:p>
                  </a:txBody>
                  <a:tcPr/>
                </a:tc>
                <a:tc>
                  <a:txBody>
                    <a:bodyPr/>
                    <a:lstStyle/>
                    <a:p>
                      <a:pPr algn="ctr"/>
                      <a:r>
                        <a:rPr lang="en-US" sz="2000" dirty="0"/>
                        <a:t>12%</a:t>
                      </a:r>
                    </a:p>
                  </a:txBody>
                  <a:tcPr/>
                </a:tc>
                <a:tc>
                  <a:txBody>
                    <a:bodyPr/>
                    <a:lstStyle/>
                    <a:p>
                      <a:pPr algn="ctr"/>
                      <a:r>
                        <a:rPr lang="en-US" sz="2000" dirty="0"/>
                        <a:t>12-30%</a:t>
                      </a:r>
                    </a:p>
                  </a:txBody>
                  <a:tcPr/>
                </a:tc>
                <a:extLst>
                  <a:ext uri="{0D108BD9-81ED-4DB2-BD59-A6C34878D82A}">
                    <a16:rowId xmlns:a16="http://schemas.microsoft.com/office/drawing/2014/main" val="1029591667"/>
                  </a:ext>
                </a:extLst>
              </a:tr>
              <a:tr h="370840">
                <a:tc>
                  <a:txBody>
                    <a:bodyPr/>
                    <a:lstStyle/>
                    <a:p>
                      <a:pPr algn="ctr"/>
                      <a:endParaRPr lang="en-US" sz="2000" dirty="0"/>
                    </a:p>
                  </a:txBody>
                  <a:tcPr/>
                </a:tc>
                <a:tc>
                  <a:txBody>
                    <a:bodyPr/>
                    <a:lstStyle/>
                    <a:p>
                      <a:pPr algn="ctr"/>
                      <a:r>
                        <a:rPr lang="en-US" sz="2000" dirty="0"/>
                        <a:t>Balance</a:t>
                      </a:r>
                      <a:r>
                        <a:rPr lang="en-US" sz="2000" baseline="0" dirty="0"/>
                        <a:t> of WS</a:t>
                      </a:r>
                      <a:endParaRPr lang="en-US" sz="2000" dirty="0"/>
                    </a:p>
                  </a:txBody>
                  <a:tcPr/>
                </a:tc>
                <a:tc>
                  <a:txBody>
                    <a:bodyPr/>
                    <a:lstStyle/>
                    <a:p>
                      <a:pPr algn="ctr"/>
                      <a:r>
                        <a:rPr lang="en-US" sz="2000" dirty="0"/>
                        <a:t>24%</a:t>
                      </a:r>
                    </a:p>
                  </a:txBody>
                  <a:tcPr/>
                </a:tc>
                <a:tc>
                  <a:txBody>
                    <a:bodyPr/>
                    <a:lstStyle/>
                    <a:p>
                      <a:pPr algn="ctr"/>
                      <a:r>
                        <a:rPr lang="en-US" sz="2000" dirty="0"/>
                        <a:t>24-50%</a:t>
                      </a:r>
                    </a:p>
                  </a:txBody>
                  <a:tcPr/>
                </a:tc>
                <a:extLst>
                  <a:ext uri="{0D108BD9-81ED-4DB2-BD59-A6C34878D82A}">
                    <a16:rowId xmlns:a16="http://schemas.microsoft.com/office/drawing/2014/main" val="1406664982"/>
                  </a:ext>
                </a:extLst>
              </a:tr>
              <a:tr h="370840">
                <a:tc>
                  <a:txBody>
                    <a:bodyPr/>
                    <a:lstStyle/>
                    <a:p>
                      <a:pPr algn="ctr"/>
                      <a:r>
                        <a:rPr lang="en-US" sz="2000" dirty="0"/>
                        <a:t>WS-IV</a:t>
                      </a:r>
                    </a:p>
                  </a:txBody>
                  <a:tcPr/>
                </a:tc>
                <a:tc>
                  <a:txBody>
                    <a:bodyPr/>
                    <a:lstStyle/>
                    <a:p>
                      <a:pPr algn="ctr"/>
                      <a:r>
                        <a:rPr lang="en-US" sz="2000" dirty="0"/>
                        <a:t>Critical Area</a:t>
                      </a:r>
                    </a:p>
                  </a:txBody>
                  <a:tcPr/>
                </a:tc>
                <a:tc>
                  <a:txBody>
                    <a:bodyPr/>
                    <a:lstStyle/>
                    <a:p>
                      <a:pPr algn="ctr"/>
                      <a:r>
                        <a:rPr lang="en-US" sz="2000" dirty="0"/>
                        <a:t>24%</a:t>
                      </a:r>
                    </a:p>
                  </a:txBody>
                  <a:tcPr/>
                </a:tc>
                <a:tc>
                  <a:txBody>
                    <a:bodyPr/>
                    <a:lstStyle/>
                    <a:p>
                      <a:pPr algn="ctr"/>
                      <a:r>
                        <a:rPr lang="en-US" sz="2000" dirty="0"/>
                        <a:t>24-50%</a:t>
                      </a:r>
                    </a:p>
                  </a:txBody>
                  <a:tcPr/>
                </a:tc>
                <a:extLst>
                  <a:ext uri="{0D108BD9-81ED-4DB2-BD59-A6C34878D82A}">
                    <a16:rowId xmlns:a16="http://schemas.microsoft.com/office/drawing/2014/main" val="1874718994"/>
                  </a:ext>
                </a:extLst>
              </a:tr>
              <a:tr h="370840">
                <a:tc>
                  <a:txBody>
                    <a:bodyPr/>
                    <a:lstStyle/>
                    <a:p>
                      <a:pPr algn="ctr"/>
                      <a:endParaRPr lang="en-US" sz="2000" dirty="0"/>
                    </a:p>
                  </a:txBody>
                  <a:tcPr/>
                </a:tc>
                <a:tc>
                  <a:txBody>
                    <a:bodyPr/>
                    <a:lstStyle/>
                    <a:p>
                      <a:pPr algn="ctr"/>
                      <a:r>
                        <a:rPr lang="en-US" sz="2000" dirty="0"/>
                        <a:t>Protected Area</a:t>
                      </a:r>
                    </a:p>
                  </a:txBody>
                  <a:tcPr/>
                </a:tc>
                <a:tc>
                  <a:txBody>
                    <a:bodyPr/>
                    <a:lstStyle/>
                    <a:p>
                      <a:pPr algn="ctr"/>
                      <a:r>
                        <a:rPr lang="en-US" sz="2000" dirty="0"/>
                        <a:t>24%</a:t>
                      </a:r>
                    </a:p>
                  </a:txBody>
                  <a:tcPr/>
                </a:tc>
                <a:tc>
                  <a:txBody>
                    <a:bodyPr/>
                    <a:lstStyle/>
                    <a:p>
                      <a:pPr algn="ctr"/>
                      <a:r>
                        <a:rPr lang="en-US" sz="2000" dirty="0"/>
                        <a:t>24-70%</a:t>
                      </a:r>
                    </a:p>
                  </a:txBody>
                  <a:tcPr/>
                </a:tc>
                <a:extLst>
                  <a:ext uri="{0D108BD9-81ED-4DB2-BD59-A6C34878D82A}">
                    <a16:rowId xmlns:a16="http://schemas.microsoft.com/office/drawing/2014/main" val="1438752766"/>
                  </a:ext>
                </a:extLst>
              </a:tr>
            </a:tbl>
          </a:graphicData>
        </a:graphic>
      </p:graphicFrame>
    </p:spTree>
    <p:extLst>
      <p:ext uri="{BB962C8B-B14F-4D97-AF65-F5344CB8AC3E}">
        <p14:creationId xmlns:p14="http://schemas.microsoft.com/office/powerpoint/2010/main" val="2320458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27</a:t>
            </a:fld>
            <a:endParaRPr lang="en-US"/>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9" name="Title 3"/>
          <p:cNvSpPr>
            <a:spLocks noGrp="1"/>
          </p:cNvSpPr>
          <p:nvPr>
            <p:ph type="title"/>
          </p:nvPr>
        </p:nvSpPr>
        <p:spPr>
          <a:xfrm>
            <a:off x="466927" y="329355"/>
            <a:ext cx="9246009" cy="1042608"/>
          </a:xfrm>
        </p:spPr>
        <p:txBody>
          <a:bodyPr>
            <a:normAutofit fontScale="90000"/>
          </a:bodyPr>
          <a:lstStyle/>
          <a:p>
            <a:r>
              <a:rPr lang="en-US" b="1" dirty="0">
                <a:solidFill>
                  <a:srgbClr val="002060"/>
                </a:solidFill>
              </a:rPr>
              <a:t>Q3:  Can a developed property donate to another property?</a:t>
            </a:r>
            <a:br>
              <a:rPr lang="en-US" b="1" dirty="0">
                <a:solidFill>
                  <a:srgbClr val="002060"/>
                </a:solidFill>
              </a:rPr>
            </a:br>
            <a:endParaRPr lang="en-US" b="1" dirty="0">
              <a:solidFill>
                <a:srgbClr val="002060"/>
              </a:solidFill>
            </a:endParaRPr>
          </a:p>
        </p:txBody>
      </p:sp>
      <p:sp>
        <p:nvSpPr>
          <p:cNvPr id="3" name="TextBox 2"/>
          <p:cNvSpPr txBox="1"/>
          <p:nvPr/>
        </p:nvSpPr>
        <p:spPr>
          <a:xfrm>
            <a:off x="760405" y="1650103"/>
            <a:ext cx="10358309" cy="4339650"/>
          </a:xfrm>
          <a:prstGeom prst="rect">
            <a:avLst/>
          </a:prstGeom>
          <a:noFill/>
        </p:spPr>
        <p:txBody>
          <a:bodyPr wrap="square" rtlCol="0">
            <a:spAutoFit/>
          </a:bodyPr>
          <a:lstStyle/>
          <a:p>
            <a:pPr marL="342900" lvl="3" indent="-342900">
              <a:buFont typeface="Arial" panose="020B0604020202020204" pitchFamily="34" charset="0"/>
              <a:buChar char="•"/>
            </a:pPr>
            <a:r>
              <a:rPr lang="en-US" sz="2400" dirty="0">
                <a:solidFill>
                  <a:srgbClr val="00B050"/>
                </a:solidFill>
              </a:rPr>
              <a:t>Yes</a:t>
            </a:r>
            <a:r>
              <a:rPr lang="en-US" sz="2400" dirty="0"/>
              <a:t>, as long as the donating property has not reached the maximum built-upon area (whether existing or donated) under low density allowed on its property and is willing to stay below its built-upon area limit including the donation in perpetuity.  </a:t>
            </a:r>
          </a:p>
          <a:p>
            <a:pPr marL="342900" lvl="3" indent="-342900"/>
            <a:endParaRPr lang="en-US" sz="2400" dirty="0"/>
          </a:p>
          <a:p>
            <a:pPr marL="342900" lvl="3" indent="-342900">
              <a:buFont typeface="Arial" panose="020B0604020202020204" pitchFamily="34" charset="0"/>
              <a:buChar char="•"/>
            </a:pPr>
            <a:r>
              <a:rPr lang="en-US" sz="2400" dirty="0"/>
              <a:t>Please see NCDEQ-DEMLR – Stormwater Program memo on density averaging …. </a:t>
            </a:r>
            <a:r>
              <a:rPr lang="en-US" sz="2400" dirty="0">
                <a:hlinkClick r:id="rId2"/>
              </a:rPr>
              <a:t>https://files.nc.gov/ncdeq/Energy%20Mineral%20and%20Land%20Resources/Stormwater/WS-Density-Averaging-Memo-2018-02-20.pdf</a:t>
            </a:r>
            <a:endParaRPr lang="en-US" sz="2400" dirty="0"/>
          </a:p>
          <a:p>
            <a:pPr marL="342900" indent="-342900">
              <a:lnSpc>
                <a:spcPct val="150000"/>
              </a:lnSpc>
              <a:buFont typeface="Arial" panose="020B0604020202020204" pitchFamily="34" charset="0"/>
              <a:buChar char="•"/>
            </a:pPr>
            <a:endParaRPr lang="en-US" sz="2000" dirty="0"/>
          </a:p>
          <a:p>
            <a:pPr>
              <a:lnSpc>
                <a:spcPct val="150000"/>
              </a:lnSpc>
            </a:pPr>
            <a:endParaRPr lang="en-US" sz="2000" dirty="0"/>
          </a:p>
        </p:txBody>
      </p:sp>
    </p:spTree>
    <p:extLst>
      <p:ext uri="{BB962C8B-B14F-4D97-AF65-F5344CB8AC3E}">
        <p14:creationId xmlns:p14="http://schemas.microsoft.com/office/powerpoint/2010/main" val="1421933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28</a:t>
            </a:fld>
            <a:endParaRPr lang="en-US"/>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9" name="Title 3"/>
          <p:cNvSpPr>
            <a:spLocks noGrp="1"/>
          </p:cNvSpPr>
          <p:nvPr>
            <p:ph type="title"/>
          </p:nvPr>
        </p:nvSpPr>
        <p:spPr>
          <a:xfrm>
            <a:off x="349640" y="226262"/>
            <a:ext cx="10593976" cy="1175818"/>
          </a:xfrm>
        </p:spPr>
        <p:txBody>
          <a:bodyPr>
            <a:normAutofit fontScale="90000"/>
          </a:bodyPr>
          <a:lstStyle/>
          <a:p>
            <a:r>
              <a:rPr lang="en-US" b="1" dirty="0">
                <a:solidFill>
                  <a:srgbClr val="002060"/>
                </a:solidFill>
              </a:rPr>
              <a:t>Q4:  Can a buffer, conservation easement, or other portion of property that is required to remain undeveloped be donated?</a:t>
            </a:r>
            <a:br>
              <a:rPr lang="en-US" b="1" dirty="0">
                <a:solidFill>
                  <a:srgbClr val="002060"/>
                </a:solidFill>
              </a:rPr>
            </a:br>
            <a:endParaRPr lang="en-US" b="1" dirty="0">
              <a:solidFill>
                <a:srgbClr val="002060"/>
              </a:solidFill>
            </a:endParaRPr>
          </a:p>
        </p:txBody>
      </p:sp>
      <p:sp>
        <p:nvSpPr>
          <p:cNvPr id="3" name="TextBox 2"/>
          <p:cNvSpPr txBox="1"/>
          <p:nvPr/>
        </p:nvSpPr>
        <p:spPr>
          <a:xfrm>
            <a:off x="5242560" y="1781999"/>
            <a:ext cx="6083808" cy="2154436"/>
          </a:xfrm>
          <a:prstGeom prst="rect">
            <a:avLst/>
          </a:prstGeom>
          <a:noFill/>
        </p:spPr>
        <p:txBody>
          <a:bodyPr wrap="square" rtlCol="0">
            <a:spAutoFit/>
          </a:bodyPr>
          <a:lstStyle/>
          <a:p>
            <a:r>
              <a:rPr lang="en-US" sz="2600" dirty="0">
                <a:solidFill>
                  <a:srgbClr val="FF0000"/>
                </a:solidFill>
              </a:rPr>
              <a:t>No.</a:t>
            </a:r>
            <a:r>
              <a:rPr lang="en-US" sz="2600" dirty="0"/>
              <a:t>  Development is prohibited (or severely limited) on these areas, so they cannot be donated to a recipient property to be developed.  </a:t>
            </a:r>
          </a:p>
          <a:p>
            <a:pPr>
              <a:lnSpc>
                <a:spcPct val="150000"/>
              </a:lnSpc>
            </a:pPr>
            <a:endParaRPr lang="en-US" sz="2000" dirty="0"/>
          </a:p>
        </p:txBody>
      </p:sp>
      <p:sp>
        <p:nvSpPr>
          <p:cNvPr id="7" name="Rectangle 6">
            <a:extLst>
              <a:ext uri="{FF2B5EF4-FFF2-40B4-BE49-F238E27FC236}">
                <a16:creationId xmlns:a16="http://schemas.microsoft.com/office/drawing/2014/main" id="{1BA0D2D3-F127-4526-A1E7-9621DFEA8BFC}"/>
              </a:ext>
            </a:extLst>
          </p:cNvPr>
          <p:cNvSpPr/>
          <p:nvPr/>
        </p:nvSpPr>
        <p:spPr>
          <a:xfrm>
            <a:off x="443181" y="1868708"/>
            <a:ext cx="4494579" cy="360549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79C0AAA9-846B-4194-9742-E40FEF1598BB}"/>
              </a:ext>
            </a:extLst>
          </p:cNvPr>
          <p:cNvSpPr txBox="1"/>
          <p:nvPr/>
        </p:nvSpPr>
        <p:spPr>
          <a:xfrm>
            <a:off x="4009301" y="2270452"/>
            <a:ext cx="928459" cy="369332"/>
          </a:xfrm>
          <a:prstGeom prst="rect">
            <a:avLst/>
          </a:prstGeom>
          <a:noFill/>
        </p:spPr>
        <p:txBody>
          <a:bodyPr wrap="none" rtlCol="0">
            <a:spAutoFit/>
          </a:bodyPr>
          <a:lstStyle/>
          <a:p>
            <a:r>
              <a:rPr lang="en-US" dirty="0"/>
              <a:t>Stream</a:t>
            </a:r>
          </a:p>
        </p:txBody>
      </p:sp>
      <p:sp>
        <p:nvSpPr>
          <p:cNvPr id="4" name="Freeform 3"/>
          <p:cNvSpPr/>
          <p:nvPr/>
        </p:nvSpPr>
        <p:spPr>
          <a:xfrm>
            <a:off x="3875318" y="1832302"/>
            <a:ext cx="432535" cy="3639372"/>
          </a:xfrm>
          <a:custGeom>
            <a:avLst/>
            <a:gdLst>
              <a:gd name="connsiteX0" fmla="*/ 418290 w 432535"/>
              <a:gd name="connsiteY0" fmla="*/ 0 h 3678311"/>
              <a:gd name="connsiteX1" fmla="*/ 126460 w 432535"/>
              <a:gd name="connsiteY1" fmla="*/ 768485 h 3678311"/>
              <a:gd name="connsiteX2" fmla="*/ 418290 w 432535"/>
              <a:gd name="connsiteY2" fmla="*/ 1527243 h 3678311"/>
              <a:gd name="connsiteX3" fmla="*/ 350196 w 432535"/>
              <a:gd name="connsiteY3" fmla="*/ 2548647 h 3678311"/>
              <a:gd name="connsiteX4" fmla="*/ 29183 w 432535"/>
              <a:gd name="connsiteY4" fmla="*/ 3540868 h 3678311"/>
              <a:gd name="connsiteX5" fmla="*/ 0 w 432535"/>
              <a:gd name="connsiteY5" fmla="*/ 3618689 h 367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535" h="3678311">
                <a:moveTo>
                  <a:pt x="418290" y="0"/>
                </a:moveTo>
                <a:cubicBezTo>
                  <a:pt x="272375" y="256972"/>
                  <a:pt x="126460" y="513945"/>
                  <a:pt x="126460" y="768485"/>
                </a:cubicBezTo>
                <a:cubicBezTo>
                  <a:pt x="126460" y="1023025"/>
                  <a:pt x="381001" y="1230549"/>
                  <a:pt x="418290" y="1527243"/>
                </a:cubicBezTo>
                <a:cubicBezTo>
                  <a:pt x="455579" y="1823937"/>
                  <a:pt x="415047" y="2213043"/>
                  <a:pt x="350196" y="2548647"/>
                </a:cubicBezTo>
                <a:cubicBezTo>
                  <a:pt x="285345" y="2884251"/>
                  <a:pt x="87549" y="3362528"/>
                  <a:pt x="29183" y="3540868"/>
                </a:cubicBezTo>
                <a:cubicBezTo>
                  <a:pt x="-29183" y="3719208"/>
                  <a:pt x="69715" y="3699753"/>
                  <a:pt x="0" y="3618689"/>
                </a:cubicBezTo>
              </a:path>
            </a:pathLst>
          </a:custGeom>
          <a:ln w="31750">
            <a:solidFill>
              <a:srgbClr val="3333FF"/>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 name="Freeform 15"/>
          <p:cNvSpPr/>
          <p:nvPr/>
        </p:nvSpPr>
        <p:spPr>
          <a:xfrm>
            <a:off x="2594854" y="1845292"/>
            <a:ext cx="432535" cy="3626382"/>
          </a:xfrm>
          <a:custGeom>
            <a:avLst/>
            <a:gdLst>
              <a:gd name="connsiteX0" fmla="*/ 418290 w 432535"/>
              <a:gd name="connsiteY0" fmla="*/ 0 h 3678311"/>
              <a:gd name="connsiteX1" fmla="*/ 126460 w 432535"/>
              <a:gd name="connsiteY1" fmla="*/ 768485 h 3678311"/>
              <a:gd name="connsiteX2" fmla="*/ 418290 w 432535"/>
              <a:gd name="connsiteY2" fmla="*/ 1527243 h 3678311"/>
              <a:gd name="connsiteX3" fmla="*/ 350196 w 432535"/>
              <a:gd name="connsiteY3" fmla="*/ 2548647 h 3678311"/>
              <a:gd name="connsiteX4" fmla="*/ 29183 w 432535"/>
              <a:gd name="connsiteY4" fmla="*/ 3540868 h 3678311"/>
              <a:gd name="connsiteX5" fmla="*/ 0 w 432535"/>
              <a:gd name="connsiteY5" fmla="*/ 3618689 h 367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535" h="3678311">
                <a:moveTo>
                  <a:pt x="418290" y="0"/>
                </a:moveTo>
                <a:cubicBezTo>
                  <a:pt x="272375" y="256972"/>
                  <a:pt x="126460" y="513945"/>
                  <a:pt x="126460" y="768485"/>
                </a:cubicBezTo>
                <a:cubicBezTo>
                  <a:pt x="126460" y="1023025"/>
                  <a:pt x="381001" y="1230549"/>
                  <a:pt x="418290" y="1527243"/>
                </a:cubicBezTo>
                <a:cubicBezTo>
                  <a:pt x="455579" y="1823937"/>
                  <a:pt x="415047" y="2213043"/>
                  <a:pt x="350196" y="2548647"/>
                </a:cubicBezTo>
                <a:cubicBezTo>
                  <a:pt x="285345" y="2884251"/>
                  <a:pt x="87549" y="3362528"/>
                  <a:pt x="29183" y="3540868"/>
                </a:cubicBezTo>
                <a:cubicBezTo>
                  <a:pt x="-29183" y="3719208"/>
                  <a:pt x="69715" y="3699753"/>
                  <a:pt x="0" y="3618689"/>
                </a:cubicBezTo>
              </a:path>
            </a:pathLst>
          </a:custGeom>
          <a:ln w="22225">
            <a:solidFill>
              <a:schemeClr val="tx1"/>
            </a:solidFill>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8" name="Rectangle 17">
            <a:extLst>
              <a:ext uri="{FF2B5EF4-FFF2-40B4-BE49-F238E27FC236}">
                <a16:creationId xmlns:a16="http://schemas.microsoft.com/office/drawing/2014/main" id="{C4356E13-C96E-478B-A349-A87C2EAB7FD9}"/>
              </a:ext>
            </a:extLst>
          </p:cNvPr>
          <p:cNvSpPr/>
          <p:nvPr/>
        </p:nvSpPr>
        <p:spPr>
          <a:xfrm>
            <a:off x="813086" y="4125654"/>
            <a:ext cx="843933" cy="717572"/>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D0138B7-15A1-49E1-97DB-3EF59A5D6E7B}"/>
              </a:ext>
            </a:extLst>
          </p:cNvPr>
          <p:cNvSpPr txBox="1"/>
          <p:nvPr/>
        </p:nvSpPr>
        <p:spPr>
          <a:xfrm>
            <a:off x="813086" y="4879770"/>
            <a:ext cx="667901" cy="553998"/>
          </a:xfrm>
          <a:prstGeom prst="rect">
            <a:avLst/>
          </a:prstGeom>
          <a:noFill/>
        </p:spPr>
        <p:txBody>
          <a:bodyPr wrap="square" rtlCol="0">
            <a:spAutoFit/>
          </a:bodyPr>
          <a:lstStyle/>
          <a:p>
            <a:pPr algn="ctr"/>
            <a:r>
              <a:rPr lang="en-US" sz="1000" dirty="0"/>
              <a:t>House and Drive </a:t>
            </a:r>
          </a:p>
        </p:txBody>
      </p:sp>
      <p:cxnSp>
        <p:nvCxnSpPr>
          <p:cNvPr id="20" name="Straight Connector 19">
            <a:extLst>
              <a:ext uri="{FF2B5EF4-FFF2-40B4-BE49-F238E27FC236}">
                <a16:creationId xmlns:a16="http://schemas.microsoft.com/office/drawing/2014/main" id="{E797833B-36FB-47CA-83FD-B34BA6A6AA0D}"/>
              </a:ext>
            </a:extLst>
          </p:cNvPr>
          <p:cNvCxnSpPr>
            <a:cxnSpLocks/>
          </p:cNvCxnSpPr>
          <p:nvPr/>
        </p:nvCxnSpPr>
        <p:spPr>
          <a:xfrm>
            <a:off x="1657019" y="484322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A06C24A-4B26-419D-BBE5-97AD4FBF893D}"/>
              </a:ext>
            </a:extLst>
          </p:cNvPr>
          <p:cNvCxnSpPr/>
          <p:nvPr/>
        </p:nvCxnSpPr>
        <p:spPr>
          <a:xfrm>
            <a:off x="1657019" y="4879770"/>
            <a:ext cx="0" cy="5919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9CD59FC-CA00-4B5D-AA5D-9A8DC0E9C84C}"/>
              </a:ext>
            </a:extLst>
          </p:cNvPr>
          <p:cNvCxnSpPr>
            <a:cxnSpLocks/>
          </p:cNvCxnSpPr>
          <p:nvPr/>
        </p:nvCxnSpPr>
        <p:spPr>
          <a:xfrm>
            <a:off x="1657019" y="4849975"/>
            <a:ext cx="0" cy="621698"/>
          </a:xfrm>
          <a:prstGeom prst="line">
            <a:avLst/>
          </a:prstGeom>
        </p:spPr>
        <p:style>
          <a:lnRef idx="2">
            <a:schemeClr val="dk1"/>
          </a:lnRef>
          <a:fillRef idx="0">
            <a:schemeClr val="dk1"/>
          </a:fillRef>
          <a:effectRef idx="1">
            <a:schemeClr val="dk1"/>
          </a:effectRef>
          <a:fontRef idx="minor">
            <a:schemeClr val="tx1"/>
          </a:fontRef>
        </p:style>
      </p:cxnSp>
      <p:pic>
        <p:nvPicPr>
          <p:cNvPr id="23" name="Picture 22"/>
          <p:cNvPicPr>
            <a:picLocks noChangeAspect="1"/>
          </p:cNvPicPr>
          <p:nvPr/>
        </p:nvPicPr>
        <p:blipFill>
          <a:blip r:embed="rId2"/>
          <a:stretch>
            <a:fillRect/>
          </a:stretch>
        </p:blipFill>
        <p:spPr>
          <a:xfrm>
            <a:off x="1399717" y="4852147"/>
            <a:ext cx="269566" cy="626275"/>
          </a:xfrm>
          <a:prstGeom prst="rect">
            <a:avLst/>
          </a:prstGeom>
        </p:spPr>
      </p:pic>
      <p:pic>
        <p:nvPicPr>
          <p:cNvPr id="26" name="Picture 25"/>
          <p:cNvPicPr>
            <a:picLocks noChangeAspect="1"/>
          </p:cNvPicPr>
          <p:nvPr/>
        </p:nvPicPr>
        <p:blipFill>
          <a:blip r:embed="rId3"/>
          <a:stretch>
            <a:fillRect/>
          </a:stretch>
        </p:blipFill>
        <p:spPr>
          <a:xfrm>
            <a:off x="3102015" y="2639784"/>
            <a:ext cx="853514" cy="731583"/>
          </a:xfrm>
          <a:prstGeom prst="rect">
            <a:avLst/>
          </a:prstGeom>
        </p:spPr>
      </p:pic>
      <p:sp>
        <p:nvSpPr>
          <p:cNvPr id="27" name="Rectangle 26">
            <a:extLst>
              <a:ext uri="{FF2B5EF4-FFF2-40B4-BE49-F238E27FC236}">
                <a16:creationId xmlns:a16="http://schemas.microsoft.com/office/drawing/2014/main" id="{9C930C08-F0DE-49DB-90A5-D80906912598}"/>
              </a:ext>
            </a:extLst>
          </p:cNvPr>
          <p:cNvSpPr/>
          <p:nvPr/>
        </p:nvSpPr>
        <p:spPr>
          <a:xfrm>
            <a:off x="773042" y="2593370"/>
            <a:ext cx="843933" cy="71757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0A033EA-28FD-4F58-BD08-46AEC4E87866}"/>
              </a:ext>
            </a:extLst>
          </p:cNvPr>
          <p:cNvSpPr txBox="1"/>
          <p:nvPr/>
        </p:nvSpPr>
        <p:spPr>
          <a:xfrm>
            <a:off x="2703864" y="2101508"/>
            <a:ext cx="1584960" cy="646331"/>
          </a:xfrm>
          <a:prstGeom prst="rect">
            <a:avLst/>
          </a:prstGeom>
          <a:noFill/>
        </p:spPr>
        <p:txBody>
          <a:bodyPr wrap="square" rtlCol="0">
            <a:spAutoFit/>
          </a:bodyPr>
          <a:lstStyle/>
          <a:p>
            <a:pPr algn="ctr"/>
            <a:r>
              <a:rPr lang="en-US" sz="3600" dirty="0"/>
              <a:t>No</a:t>
            </a:r>
          </a:p>
        </p:txBody>
      </p:sp>
      <p:sp>
        <p:nvSpPr>
          <p:cNvPr id="29" name="TextBox 28">
            <a:extLst>
              <a:ext uri="{FF2B5EF4-FFF2-40B4-BE49-F238E27FC236}">
                <a16:creationId xmlns:a16="http://schemas.microsoft.com/office/drawing/2014/main" id="{10A033EA-28FD-4F58-BD08-46AEC4E87866}"/>
              </a:ext>
            </a:extLst>
          </p:cNvPr>
          <p:cNvSpPr txBox="1"/>
          <p:nvPr/>
        </p:nvSpPr>
        <p:spPr>
          <a:xfrm>
            <a:off x="349640" y="2027685"/>
            <a:ext cx="1584960" cy="646331"/>
          </a:xfrm>
          <a:prstGeom prst="rect">
            <a:avLst/>
          </a:prstGeom>
          <a:noFill/>
        </p:spPr>
        <p:txBody>
          <a:bodyPr wrap="square" rtlCol="0">
            <a:spAutoFit/>
          </a:bodyPr>
          <a:lstStyle/>
          <a:p>
            <a:pPr algn="ctr"/>
            <a:r>
              <a:rPr lang="en-US" sz="3600" dirty="0"/>
              <a:t>Yes</a:t>
            </a:r>
          </a:p>
        </p:txBody>
      </p:sp>
      <p:sp>
        <p:nvSpPr>
          <p:cNvPr id="14" name="TextBox 13">
            <a:extLst>
              <a:ext uri="{FF2B5EF4-FFF2-40B4-BE49-F238E27FC236}">
                <a16:creationId xmlns:a16="http://schemas.microsoft.com/office/drawing/2014/main" id="{10A033EA-28FD-4F58-BD08-46AEC4E87866}"/>
              </a:ext>
            </a:extLst>
          </p:cNvPr>
          <p:cNvSpPr txBox="1"/>
          <p:nvPr/>
        </p:nvSpPr>
        <p:spPr>
          <a:xfrm>
            <a:off x="3212788" y="4312390"/>
            <a:ext cx="1584960" cy="1200329"/>
          </a:xfrm>
          <a:prstGeom prst="rect">
            <a:avLst/>
          </a:prstGeom>
          <a:noFill/>
        </p:spPr>
        <p:txBody>
          <a:bodyPr wrap="square" rtlCol="0">
            <a:spAutoFit/>
          </a:bodyPr>
          <a:lstStyle/>
          <a:p>
            <a:pPr algn="ctr"/>
            <a:r>
              <a:rPr lang="en-US" sz="3600" dirty="0"/>
              <a:t>Buffer</a:t>
            </a:r>
          </a:p>
          <a:p>
            <a:pPr algn="ctr"/>
            <a:r>
              <a:rPr lang="en-US" sz="3600" dirty="0"/>
              <a:t>Area</a:t>
            </a:r>
          </a:p>
        </p:txBody>
      </p:sp>
    </p:spTree>
    <p:extLst>
      <p:ext uri="{BB962C8B-B14F-4D97-AF65-F5344CB8AC3E}">
        <p14:creationId xmlns:p14="http://schemas.microsoft.com/office/powerpoint/2010/main" val="3792704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29</a:t>
            </a:fld>
            <a:endParaRPr lang="en-US"/>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9" name="Title 3"/>
          <p:cNvSpPr>
            <a:spLocks noGrp="1"/>
          </p:cNvSpPr>
          <p:nvPr>
            <p:ph type="title"/>
          </p:nvPr>
        </p:nvSpPr>
        <p:spPr>
          <a:xfrm>
            <a:off x="371298" y="-417511"/>
            <a:ext cx="9862199" cy="1962613"/>
          </a:xfrm>
        </p:spPr>
        <p:txBody>
          <a:bodyPr>
            <a:normAutofit/>
          </a:bodyPr>
          <a:lstStyle/>
          <a:p>
            <a:pPr>
              <a:lnSpc>
                <a:spcPct val="100000"/>
              </a:lnSpc>
            </a:pPr>
            <a:r>
              <a:rPr lang="en-US" sz="2900" b="1" dirty="0">
                <a:solidFill>
                  <a:srgbClr val="002060"/>
                </a:solidFill>
              </a:rPr>
              <a:t>Q5:  Can a property that is exempt from Water Supply Watershed Program rules donate to another property?</a:t>
            </a:r>
          </a:p>
        </p:txBody>
      </p:sp>
      <p:sp>
        <p:nvSpPr>
          <p:cNvPr id="3" name="TextBox 2"/>
          <p:cNvSpPr txBox="1"/>
          <p:nvPr/>
        </p:nvSpPr>
        <p:spPr>
          <a:xfrm>
            <a:off x="637448" y="1823242"/>
            <a:ext cx="10656363" cy="4278094"/>
          </a:xfrm>
          <a:prstGeom prst="rect">
            <a:avLst/>
          </a:prstGeom>
          <a:noFill/>
        </p:spPr>
        <p:txBody>
          <a:bodyPr wrap="square" rtlCol="0">
            <a:spAutoFit/>
          </a:bodyPr>
          <a:lstStyle/>
          <a:p>
            <a:pPr marL="342900" indent="-342900">
              <a:buFont typeface="Arial" panose="020B0604020202020204" pitchFamily="34" charset="0"/>
              <a:buChar char="•"/>
            </a:pPr>
            <a:r>
              <a:rPr lang="en-US" sz="2600" dirty="0">
                <a:solidFill>
                  <a:srgbClr val="FF0000"/>
                </a:solidFill>
              </a:rPr>
              <a:t>No.</a:t>
            </a:r>
            <a:r>
              <a:rPr lang="en-US" sz="2600" dirty="0"/>
              <a:t> Because the property is exempt, it is not part of the WSWP program and does not have any built-upon area to donate to another property.</a:t>
            </a:r>
          </a:p>
          <a:p>
            <a:pPr marL="342900" indent="-342900">
              <a:buFont typeface="Arial" panose="020B0604020202020204" pitchFamily="34" charset="0"/>
              <a:buChar char="•"/>
            </a:pPr>
            <a:endParaRPr lang="en-US" sz="2600" dirty="0"/>
          </a:p>
          <a:p>
            <a:pPr marL="342900" indent="-342900">
              <a:buFont typeface="Arial" panose="020B0604020202020204" pitchFamily="34" charset="0"/>
              <a:buChar char="•"/>
            </a:pPr>
            <a:r>
              <a:rPr lang="en-US" sz="2600" dirty="0">
                <a:solidFill>
                  <a:schemeClr val="accent5">
                    <a:lumMod val="60000"/>
                    <a:lumOff val="40000"/>
                  </a:schemeClr>
                </a:solidFill>
              </a:rPr>
              <a:t>However,</a:t>
            </a:r>
            <a:r>
              <a:rPr lang="en-US" sz="2600" dirty="0"/>
              <a:t> if the “exempt” property agrees to abide by the density limits and other requirements of the WSWP program rules, a local ordinance could allow it to participate in density averaging. </a:t>
            </a:r>
          </a:p>
          <a:p>
            <a:pPr>
              <a:lnSpc>
                <a:spcPct val="150000"/>
              </a:lnSpc>
            </a:pPr>
            <a:endParaRPr lang="en-US" sz="2000" dirty="0">
              <a:solidFill>
                <a:srgbClr val="00B050"/>
              </a:solidFill>
            </a:endParaRPr>
          </a:p>
          <a:p>
            <a:pPr marL="342900" indent="-342900">
              <a:lnSpc>
                <a:spcPct val="150000"/>
              </a:lnSpc>
              <a:buFont typeface="Arial" panose="020B0604020202020204" pitchFamily="34" charset="0"/>
              <a:buChar char="•"/>
            </a:pPr>
            <a:endParaRPr lang="en-US" sz="2000" dirty="0"/>
          </a:p>
          <a:p>
            <a:pPr>
              <a:lnSpc>
                <a:spcPct val="150000"/>
              </a:lnSpc>
            </a:pPr>
            <a:endParaRPr lang="en-US" sz="2000" dirty="0"/>
          </a:p>
        </p:txBody>
      </p:sp>
    </p:spTree>
    <p:extLst>
      <p:ext uri="{BB962C8B-B14F-4D97-AF65-F5344CB8AC3E}">
        <p14:creationId xmlns:p14="http://schemas.microsoft.com/office/powerpoint/2010/main" val="205842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1057275" y="69058"/>
            <a:ext cx="8426090" cy="916194"/>
          </a:xfrm>
        </p:spPr>
        <p:txBody>
          <a:bodyPr>
            <a:normAutofit fontScale="90000"/>
          </a:bodyPr>
          <a:lstStyle/>
          <a:p>
            <a:r>
              <a:rPr lang="en-US" b="1" dirty="0">
                <a:solidFill>
                  <a:srgbClr val="002060"/>
                </a:solidFill>
              </a:rPr>
              <a:t>Water Supply Watershed Protection</a:t>
            </a:r>
            <a:br>
              <a:rPr lang="en-US" b="1" dirty="0">
                <a:solidFill>
                  <a:srgbClr val="002060"/>
                </a:solidFill>
              </a:rPr>
            </a:br>
            <a:r>
              <a:rPr lang="en-US" sz="3200" b="1" dirty="0">
                <a:solidFill>
                  <a:srgbClr val="002060"/>
                </a:solidFill>
              </a:rPr>
              <a:t>Points to Consider with Density Averaging</a:t>
            </a:r>
            <a:br>
              <a:rPr lang="en-US" sz="3200" b="1" dirty="0"/>
            </a:br>
            <a:r>
              <a:rPr lang="en-US" b="1" dirty="0">
                <a:solidFill>
                  <a:srgbClr val="002060"/>
                </a:solidFill>
              </a:rPr>
              <a:t> </a:t>
            </a:r>
          </a:p>
        </p:txBody>
      </p:sp>
      <p:sp>
        <p:nvSpPr>
          <p:cNvPr id="4" name="Content Placeholder 3">
            <a:extLst>
              <a:ext uri="{FF2B5EF4-FFF2-40B4-BE49-F238E27FC236}">
                <a16:creationId xmlns:a16="http://schemas.microsoft.com/office/drawing/2014/main" id="{28D71CB0-5FF0-4B65-9F9B-FC9652922333}"/>
              </a:ext>
            </a:extLst>
          </p:cNvPr>
          <p:cNvSpPr>
            <a:spLocks noGrp="1"/>
          </p:cNvSpPr>
          <p:nvPr>
            <p:ph idx="1"/>
          </p:nvPr>
        </p:nvSpPr>
        <p:spPr>
          <a:xfrm>
            <a:off x="9907570" y="5156462"/>
            <a:ext cx="1446229" cy="1091938"/>
          </a:xfrm>
        </p:spPr>
        <p:txBody>
          <a:bodyPr/>
          <a:lstStyle/>
          <a:p>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3</a:t>
            </a:fld>
            <a:endParaRPr lang="en-US"/>
          </a:p>
        </p:txBody>
      </p:sp>
      <p:sp>
        <p:nvSpPr>
          <p:cNvPr id="5" name="Subtitle 4">
            <a:extLst>
              <a:ext uri="{FF2B5EF4-FFF2-40B4-BE49-F238E27FC236}">
                <a16:creationId xmlns:a16="http://schemas.microsoft.com/office/drawing/2014/main" id="{C6100FBD-9113-4B7D-8093-8475D8CF7545}"/>
              </a:ext>
            </a:extLst>
          </p:cNvPr>
          <p:cNvSpPr>
            <a:spLocks noGrp="1"/>
          </p:cNvSpPr>
          <p:nvPr>
            <p:ph type="subTitle" idx="13"/>
          </p:nvPr>
        </p:nvSpPr>
        <p:spPr>
          <a:xfrm>
            <a:off x="11730681" y="1077207"/>
            <a:ext cx="233313" cy="372369"/>
          </a:xfrm>
        </p:spPr>
        <p:txBody>
          <a:bodyPr/>
          <a:lstStyle/>
          <a:p>
            <a:endParaRPr lang="en-US" dirty="0"/>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3" name="TextBox 2"/>
          <p:cNvSpPr txBox="1"/>
          <p:nvPr/>
        </p:nvSpPr>
        <p:spPr>
          <a:xfrm>
            <a:off x="612742" y="1263392"/>
            <a:ext cx="11117939" cy="5163721"/>
          </a:xfrm>
          <a:prstGeom prst="rect">
            <a:avLst/>
          </a:prstGeom>
          <a:noFill/>
        </p:spPr>
        <p:txBody>
          <a:bodyPr wrap="square" rtlCol="0">
            <a:spAutoFit/>
          </a:bodyPr>
          <a:lstStyle/>
          <a:p>
            <a:pPr marL="514350" marR="0" indent="-285750" algn="l">
              <a:spcBef>
                <a:spcPts val="0"/>
              </a:spcBef>
              <a:spcAft>
                <a:spcPts val="0"/>
              </a:spcAft>
              <a:buFont typeface="Arial" panose="020B0604020202020204" pitchFamily="34" charset="0"/>
              <a:buChar char="•"/>
            </a:pPr>
            <a:r>
              <a:rPr lang="en-US" sz="1800" b="0" i="0" dirty="0">
                <a:solidFill>
                  <a:srgbClr val="000000"/>
                </a:solidFill>
                <a:effectLst/>
                <a:latin typeface="Calibri" panose="020F0502020204030204" pitchFamily="34" charset="0"/>
              </a:rPr>
              <a:t>Local governments with Water Supply programs </a:t>
            </a:r>
            <a:r>
              <a:rPr lang="en-US" sz="1800" b="0" i="0" dirty="0">
                <a:solidFill>
                  <a:srgbClr val="000000"/>
                </a:solidFill>
                <a:effectLst/>
                <a:highlight>
                  <a:srgbClr val="FFFF00"/>
                </a:highlight>
                <a:latin typeface="Calibri" panose="020F0502020204030204" pitchFamily="34" charset="0"/>
              </a:rPr>
              <a:t>required</a:t>
            </a:r>
            <a:r>
              <a:rPr lang="en-US" sz="1800" b="0" i="0" dirty="0">
                <a:solidFill>
                  <a:srgbClr val="000000"/>
                </a:solidFill>
                <a:effectLst/>
                <a:latin typeface="Calibri" panose="020F0502020204030204" pitchFamily="34" charset="0"/>
              </a:rPr>
              <a:t> to allow density averaging </a:t>
            </a:r>
          </a:p>
          <a:p>
            <a:pPr marL="514350" marR="0" indent="-285750" algn="l">
              <a:spcBef>
                <a:spcPts val="0"/>
              </a:spcBef>
              <a:spcAft>
                <a:spcPts val="0"/>
              </a:spcAft>
              <a:buFont typeface="Arial" panose="020B0604020202020204" pitchFamily="34" charset="0"/>
              <a:buChar char="•"/>
            </a:pPr>
            <a:endParaRPr lang="en-US" sz="1800" b="0" i="0" dirty="0">
              <a:solidFill>
                <a:srgbClr val="000000"/>
              </a:solidFill>
              <a:effectLst/>
              <a:latin typeface="Calibri" panose="020F0502020204030204" pitchFamily="34" charset="0"/>
            </a:endParaRPr>
          </a:p>
          <a:p>
            <a:pPr marL="514350" marR="0" indent="-285750" algn="l">
              <a:spcBef>
                <a:spcPts val="0"/>
              </a:spcBef>
              <a:spcAft>
                <a:spcPts val="0"/>
              </a:spcAft>
              <a:buFont typeface="Arial" panose="020B0604020202020204" pitchFamily="34" charset="0"/>
              <a:buChar char="•"/>
            </a:pPr>
            <a:r>
              <a:rPr lang="en-US" sz="1800" b="0" i="0" dirty="0">
                <a:solidFill>
                  <a:srgbClr val="000000"/>
                </a:solidFill>
                <a:effectLst/>
                <a:latin typeface="Calibri" panose="020F0502020204030204" pitchFamily="34" charset="0"/>
              </a:rPr>
              <a:t>If local ordinance prohibits density averaging, local governments should update ordinance to allow it.  </a:t>
            </a:r>
            <a:r>
              <a:rPr lang="en-US" dirty="0">
                <a:solidFill>
                  <a:srgbClr val="000000"/>
                </a:solidFill>
                <a:latin typeface="Calibri" panose="020F0502020204030204" pitchFamily="34" charset="0"/>
              </a:rPr>
              <a:t>Please see </a:t>
            </a:r>
            <a:r>
              <a:rPr lang="en-US" dirty="0">
                <a:solidFill>
                  <a:srgbClr val="000000"/>
                </a:solidFill>
                <a:latin typeface="Calibri" panose="020F0502020204030204" pitchFamily="34" charset="0"/>
                <a:hlinkClick r:id="rId2"/>
              </a:rPr>
              <a:t>15A NCAC 02B .0623 </a:t>
            </a:r>
            <a:r>
              <a:rPr lang="en-US" dirty="0">
                <a:solidFill>
                  <a:srgbClr val="000000"/>
                </a:solidFill>
                <a:latin typeface="Calibri" panose="020F0502020204030204" pitchFamily="34" charset="0"/>
              </a:rPr>
              <a:t>(4) for ordinance revision/approval process.  </a:t>
            </a:r>
            <a:endParaRPr lang="en-US" sz="1800" b="0" i="0" dirty="0">
              <a:solidFill>
                <a:srgbClr val="000000"/>
              </a:solidFill>
              <a:effectLst/>
              <a:latin typeface="Calibri" panose="020F0502020204030204" pitchFamily="34" charset="0"/>
            </a:endParaRPr>
          </a:p>
          <a:p>
            <a:pPr marL="514350" marR="0" indent="-285750" algn="l">
              <a:spcBef>
                <a:spcPts val="0"/>
              </a:spcBef>
              <a:spcAft>
                <a:spcPts val="0"/>
              </a:spcAft>
              <a:buFont typeface="Arial" panose="020B0604020202020204" pitchFamily="34" charset="0"/>
              <a:buChar char="•"/>
            </a:pPr>
            <a:endParaRPr lang="en-US" sz="1800" b="0" i="0" dirty="0">
              <a:solidFill>
                <a:srgbClr val="000000"/>
              </a:solidFill>
              <a:effectLst/>
              <a:latin typeface="Calibri" panose="020F0502020204030204" pitchFamily="34" charset="0"/>
            </a:endParaRPr>
          </a:p>
          <a:p>
            <a:pPr marL="514350" marR="0" indent="-285750" algn="l">
              <a:spcBef>
                <a:spcPts val="0"/>
              </a:spcBef>
              <a:spcAft>
                <a:spcPts val="0"/>
              </a:spcAft>
              <a:buFont typeface="Arial" panose="020B0604020202020204" pitchFamily="34" charset="0"/>
              <a:buChar char="•"/>
            </a:pPr>
            <a:r>
              <a:rPr lang="en-US" sz="1800" b="0" i="0" dirty="0">
                <a:solidFill>
                  <a:srgbClr val="000000"/>
                </a:solidFill>
                <a:effectLst/>
                <a:latin typeface="Calibri" panose="020F0502020204030204" pitchFamily="34" charset="0"/>
              </a:rPr>
              <a:t>If ordinance is silent on density averaging, better to update ordinance, but it is not required.    Local governments should seek their legal counsel’s input on whether to administer law via ordinance or state statute.</a:t>
            </a:r>
          </a:p>
          <a:p>
            <a:pPr marL="514350" marR="0" indent="-285750" algn="l">
              <a:spcBef>
                <a:spcPts val="0"/>
              </a:spcBef>
              <a:spcAft>
                <a:spcPts val="0"/>
              </a:spcAft>
              <a:buFont typeface="Arial" panose="020B0604020202020204" pitchFamily="34" charset="0"/>
              <a:buChar char="•"/>
            </a:pPr>
            <a:endParaRPr lang="en-US" sz="1800" b="0" i="0" dirty="0">
              <a:solidFill>
                <a:srgbClr val="000000"/>
              </a:solidFill>
              <a:effectLst/>
              <a:latin typeface="Calibri" panose="020F0502020204030204" pitchFamily="34" charset="0"/>
            </a:endParaRPr>
          </a:p>
          <a:p>
            <a:pPr marL="514350" marR="0" indent="-285750" algn="l">
              <a:spcBef>
                <a:spcPts val="0"/>
              </a:spcBef>
              <a:spcAft>
                <a:spcPts val="0"/>
              </a:spcAft>
              <a:buFont typeface="Arial" panose="020B0604020202020204" pitchFamily="34" charset="0"/>
              <a:buChar char="•"/>
            </a:pPr>
            <a:r>
              <a:rPr lang="en-US" dirty="0">
                <a:solidFill>
                  <a:srgbClr val="000000"/>
                </a:solidFill>
                <a:latin typeface="Calibri" panose="020F0502020204030204" pitchFamily="34" charset="0"/>
              </a:rPr>
              <a:t>Legislation sets NO timeline for compliance, but this is 2012 requirement</a:t>
            </a:r>
            <a:r>
              <a:rPr lang="en-US" sz="1800" b="0" i="0" dirty="0">
                <a:solidFill>
                  <a:srgbClr val="000000"/>
                </a:solidFill>
                <a:effectLst/>
                <a:latin typeface="Calibri" panose="020F0502020204030204" pitchFamily="34" charset="0"/>
              </a:rPr>
              <a:t>.  Local governments should consult their legal counsel to determine the most appropriate response to this legislation for their jurisdiction.</a:t>
            </a:r>
          </a:p>
          <a:p>
            <a:pPr marL="514350" marR="0" indent="-285750" algn="l">
              <a:spcBef>
                <a:spcPts val="0"/>
              </a:spcBef>
              <a:spcAft>
                <a:spcPts val="0"/>
              </a:spcAft>
              <a:buFont typeface="Arial" panose="020B0604020202020204" pitchFamily="34" charset="0"/>
              <a:buChar char="•"/>
            </a:pPr>
            <a:endParaRPr lang="en-US" sz="1800" b="0" i="0" dirty="0">
              <a:solidFill>
                <a:srgbClr val="000000"/>
              </a:solidFill>
              <a:effectLst/>
              <a:latin typeface="Calibri" panose="020F0502020204030204" pitchFamily="34" charset="0"/>
            </a:endParaRPr>
          </a:p>
          <a:p>
            <a:pPr marL="514350" marR="0" indent="-285750" algn="l">
              <a:spcBef>
                <a:spcPts val="0"/>
              </a:spcBef>
              <a:spcAft>
                <a:spcPts val="0"/>
              </a:spcAft>
              <a:buFont typeface="Arial" panose="020B0604020202020204" pitchFamily="34" charset="0"/>
              <a:buChar char="•"/>
            </a:pPr>
            <a:r>
              <a:rPr lang="en-US" sz="1800" b="0" i="0" dirty="0">
                <a:solidFill>
                  <a:srgbClr val="000000"/>
                </a:solidFill>
                <a:effectLst/>
                <a:latin typeface="Calibri" panose="020F0502020204030204" pitchFamily="34" charset="0"/>
              </a:rPr>
              <a:t>For local governments who revise their ordinances to allow density averaging, ordinance and associated process documentation must be approved by </a:t>
            </a:r>
            <a:r>
              <a:rPr lang="en-US" dirty="0">
                <a:solidFill>
                  <a:srgbClr val="000000"/>
                </a:solidFill>
                <a:latin typeface="Calibri" panose="020F0502020204030204" pitchFamily="34" charset="0"/>
              </a:rPr>
              <a:t>WSWP Coordinator</a:t>
            </a:r>
            <a:r>
              <a:rPr lang="en-US" sz="1800" b="0" i="0" dirty="0">
                <a:solidFill>
                  <a:srgbClr val="000000"/>
                </a:solidFill>
                <a:effectLst/>
                <a:latin typeface="Calibri" panose="020F0502020204030204" pitchFamily="34" charset="0"/>
              </a:rPr>
              <a:t>.  </a:t>
            </a:r>
          </a:p>
          <a:p>
            <a:pPr marL="511175" indent="-511175"/>
            <a:r>
              <a:rPr lang="en-US" sz="2800" b="1" dirty="0"/>
              <a:t> </a:t>
            </a:r>
          </a:p>
          <a:p>
            <a:pPr marL="511175" indent="-511175">
              <a:lnSpc>
                <a:spcPct val="150000"/>
              </a:lnSpc>
            </a:pPr>
            <a:endParaRPr lang="en-US" sz="2400" b="1" dirty="0"/>
          </a:p>
          <a:p>
            <a:pPr>
              <a:lnSpc>
                <a:spcPct val="150000"/>
              </a:lnSpc>
            </a:pPr>
            <a:endParaRPr lang="en-US" sz="2400" b="1" dirty="0"/>
          </a:p>
        </p:txBody>
      </p:sp>
    </p:spTree>
    <p:extLst>
      <p:ext uri="{BB962C8B-B14F-4D97-AF65-F5344CB8AC3E}">
        <p14:creationId xmlns:p14="http://schemas.microsoft.com/office/powerpoint/2010/main" val="1926490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98321" y="4038966"/>
            <a:ext cx="4489142" cy="614779"/>
          </a:xfrm>
        </p:spPr>
        <p:txBody>
          <a:bodyPr>
            <a:normAutofit/>
          </a:bodyPr>
          <a:lstStyle/>
          <a:p>
            <a:r>
              <a:rPr lang="en-US" i="1"/>
              <a:t>January 2021</a:t>
            </a:r>
            <a:endParaRPr lang="en-US" i="1" dirty="0"/>
          </a:p>
        </p:txBody>
      </p:sp>
      <p:sp>
        <p:nvSpPr>
          <p:cNvPr id="4" name="TextBox 3"/>
          <p:cNvSpPr txBox="1"/>
          <p:nvPr/>
        </p:nvSpPr>
        <p:spPr>
          <a:xfrm>
            <a:off x="778322" y="2530473"/>
            <a:ext cx="10635356" cy="1815882"/>
          </a:xfrm>
          <a:prstGeom prst="rect">
            <a:avLst/>
          </a:prstGeom>
          <a:noFill/>
        </p:spPr>
        <p:txBody>
          <a:bodyPr wrap="square" rtlCol="0">
            <a:spAutoFit/>
          </a:bodyPr>
          <a:lstStyle/>
          <a:p>
            <a:r>
              <a:rPr lang="en-US" sz="2800" b="1" dirty="0"/>
              <a:t>Paul Clark</a:t>
            </a:r>
          </a:p>
          <a:p>
            <a:r>
              <a:rPr lang="en-US" sz="2800" b="1" dirty="0"/>
              <a:t>Water Supply Watershed Protection Coordinator</a:t>
            </a:r>
          </a:p>
          <a:p>
            <a:r>
              <a:rPr lang="en-US" sz="2800" b="1" dirty="0">
                <a:hlinkClick r:id="rId2"/>
              </a:rPr>
              <a:t>paul.clark@ncdenr.gov</a:t>
            </a:r>
            <a:endParaRPr lang="en-US" sz="2800" b="1" dirty="0"/>
          </a:p>
          <a:p>
            <a:r>
              <a:rPr lang="en-US" sz="2800" b="1" dirty="0"/>
              <a:t>(919) 707-3642</a:t>
            </a:r>
          </a:p>
        </p:txBody>
      </p:sp>
    </p:spTree>
    <p:extLst>
      <p:ext uri="{BB962C8B-B14F-4D97-AF65-F5344CB8AC3E}">
        <p14:creationId xmlns:p14="http://schemas.microsoft.com/office/powerpoint/2010/main" val="4161580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4</a:t>
            </a:fld>
            <a:endParaRPr lang="en-US"/>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9" name="Title 3"/>
          <p:cNvSpPr>
            <a:spLocks noGrp="1"/>
          </p:cNvSpPr>
          <p:nvPr>
            <p:ph type="title"/>
          </p:nvPr>
        </p:nvSpPr>
        <p:spPr>
          <a:xfrm>
            <a:off x="575580" y="226262"/>
            <a:ext cx="7564211" cy="836419"/>
          </a:xfrm>
        </p:spPr>
        <p:txBody>
          <a:bodyPr>
            <a:normAutofit fontScale="90000"/>
          </a:bodyPr>
          <a:lstStyle/>
          <a:p>
            <a:r>
              <a:rPr lang="en-US" b="1" dirty="0">
                <a:solidFill>
                  <a:srgbClr val="002060"/>
                </a:solidFill>
              </a:rPr>
              <a:t>Water Supply Watershed Protection</a:t>
            </a:r>
            <a:br>
              <a:rPr lang="en-US" b="1" dirty="0">
                <a:solidFill>
                  <a:srgbClr val="002060"/>
                </a:solidFill>
              </a:rPr>
            </a:br>
            <a:r>
              <a:rPr lang="en-US" b="1" dirty="0">
                <a:solidFill>
                  <a:srgbClr val="002060"/>
                </a:solidFill>
              </a:rPr>
              <a:t>Density Averaging – Order of Presentation </a:t>
            </a:r>
          </a:p>
        </p:txBody>
      </p:sp>
      <p:sp>
        <p:nvSpPr>
          <p:cNvPr id="3" name="TextBox 2"/>
          <p:cNvSpPr txBox="1"/>
          <p:nvPr/>
        </p:nvSpPr>
        <p:spPr>
          <a:xfrm>
            <a:off x="914400" y="1756074"/>
            <a:ext cx="10816281" cy="4148059"/>
          </a:xfrm>
          <a:prstGeom prst="rect">
            <a:avLst/>
          </a:prstGeom>
          <a:noFill/>
        </p:spPr>
        <p:txBody>
          <a:bodyPr wrap="square" rtlCol="0">
            <a:spAutoFit/>
          </a:bodyPr>
          <a:lstStyle/>
          <a:p>
            <a:pPr marL="511175" indent="-511175">
              <a:buAutoNum type="romanUcPeriod"/>
            </a:pPr>
            <a:r>
              <a:rPr lang="en-US" sz="2800" b="1" dirty="0"/>
              <a:t>Regulatory Basis</a:t>
            </a:r>
          </a:p>
          <a:p>
            <a:pPr marL="511175" indent="-511175">
              <a:buAutoNum type="romanUcPeriod"/>
            </a:pPr>
            <a:endParaRPr lang="en-US" sz="2800" b="1" dirty="0"/>
          </a:p>
          <a:p>
            <a:pPr marL="511175" indent="-511175"/>
            <a:r>
              <a:rPr lang="en-US" sz="2800" b="1" dirty="0"/>
              <a:t>II. 	Requirements for Local Governments that want to implement density averaging </a:t>
            </a:r>
          </a:p>
          <a:p>
            <a:pPr marL="511175" indent="-511175"/>
            <a:endParaRPr lang="en-US" sz="2800" b="1" dirty="0"/>
          </a:p>
          <a:p>
            <a:pPr marL="571500" indent="-571500">
              <a:buAutoNum type="romanUcPeriod" startAt="3"/>
            </a:pPr>
            <a:r>
              <a:rPr lang="en-US" sz="2800" b="1" dirty="0"/>
              <a:t>Questions and Answers </a:t>
            </a:r>
          </a:p>
          <a:p>
            <a:pPr marL="571500" indent="-571500">
              <a:buAutoNum type="romanUcPeriod" startAt="3"/>
            </a:pPr>
            <a:endParaRPr lang="en-US" sz="2800" b="1" dirty="0"/>
          </a:p>
          <a:p>
            <a:pPr marL="511175" indent="-511175">
              <a:lnSpc>
                <a:spcPct val="150000"/>
              </a:lnSpc>
            </a:pPr>
            <a:endParaRPr lang="en-US" sz="2400" b="1" dirty="0"/>
          </a:p>
          <a:p>
            <a:pPr>
              <a:lnSpc>
                <a:spcPct val="150000"/>
              </a:lnSpc>
            </a:pPr>
            <a:endParaRPr lang="en-US" sz="2400" b="1" dirty="0"/>
          </a:p>
        </p:txBody>
      </p:sp>
    </p:spTree>
    <p:extLst>
      <p:ext uri="{BB962C8B-B14F-4D97-AF65-F5344CB8AC3E}">
        <p14:creationId xmlns:p14="http://schemas.microsoft.com/office/powerpoint/2010/main" val="3978277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p:txBody>
          <a:bodyPr>
            <a:normAutofit/>
          </a:bodyPr>
          <a:lstStyle/>
          <a:p>
            <a:r>
              <a:rPr lang="en-US" b="1" dirty="0">
                <a:solidFill>
                  <a:srgbClr val="002060"/>
                </a:solidFill>
              </a:rPr>
              <a:t>I.  Regulatory Basis </a:t>
            </a:r>
          </a:p>
        </p:txBody>
      </p:sp>
      <p:sp>
        <p:nvSpPr>
          <p:cNvPr id="4" name="Content Placeholder 3">
            <a:extLst>
              <a:ext uri="{FF2B5EF4-FFF2-40B4-BE49-F238E27FC236}">
                <a16:creationId xmlns:a16="http://schemas.microsoft.com/office/drawing/2014/main" id="{FD3FA2CE-6078-45B8-99B3-8FA5369A3F20}"/>
              </a:ext>
            </a:extLst>
          </p:cNvPr>
          <p:cNvSpPr>
            <a:spLocks noGrp="1"/>
          </p:cNvSpPr>
          <p:nvPr>
            <p:ph idx="1"/>
          </p:nvPr>
        </p:nvSpPr>
        <p:spPr>
          <a:xfrm>
            <a:off x="11265030" y="6127423"/>
            <a:ext cx="88769" cy="120977"/>
          </a:xfrm>
        </p:spPr>
        <p:txBody>
          <a:bodyPr>
            <a:normAutofit fontScale="25000" lnSpcReduction="20000"/>
          </a:bodyPr>
          <a:lstStyle/>
          <a:p>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5</a:t>
            </a:fld>
            <a:endParaRPr lang="en-US"/>
          </a:p>
        </p:txBody>
      </p:sp>
      <p:sp>
        <p:nvSpPr>
          <p:cNvPr id="5" name="Subtitle 4">
            <a:extLst>
              <a:ext uri="{FF2B5EF4-FFF2-40B4-BE49-F238E27FC236}">
                <a16:creationId xmlns:a16="http://schemas.microsoft.com/office/drawing/2014/main" id="{EEF66CC1-AB86-4837-85C9-7335A270C57D}"/>
              </a:ext>
            </a:extLst>
          </p:cNvPr>
          <p:cNvSpPr>
            <a:spLocks noGrp="1"/>
          </p:cNvSpPr>
          <p:nvPr>
            <p:ph type="subTitle" idx="13"/>
          </p:nvPr>
        </p:nvSpPr>
        <p:spPr/>
        <p:txBody>
          <a:bodyPr/>
          <a:lstStyle/>
          <a:p>
            <a:endParaRPr lang="en-US"/>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3" name="TextBox 2"/>
          <p:cNvSpPr txBox="1"/>
          <p:nvPr/>
        </p:nvSpPr>
        <p:spPr>
          <a:xfrm>
            <a:off x="123374" y="1846322"/>
            <a:ext cx="7776711" cy="5533053"/>
          </a:xfrm>
          <a:prstGeom prst="rect">
            <a:avLst/>
          </a:prstGeom>
          <a:noFill/>
        </p:spPr>
        <p:txBody>
          <a:bodyPr wrap="square" rtlCol="0">
            <a:spAutoFit/>
          </a:bodyPr>
          <a:lstStyle/>
          <a:p>
            <a:pPr marL="230188" indent="-230188">
              <a:buFont typeface="Arial" panose="020B0604020202020204" pitchFamily="34" charset="0"/>
              <a:buChar char="•"/>
            </a:pPr>
            <a:r>
              <a:rPr lang="en-US" sz="2600" b="1" dirty="0"/>
              <a:t>NC General Statute 143-214.5 (d2), Items (1)-(8)</a:t>
            </a:r>
          </a:p>
          <a:p>
            <a:pPr marL="230188" indent="-230188"/>
            <a:r>
              <a:rPr lang="en-US" sz="2600" b="1" dirty="0"/>
              <a:t> </a:t>
            </a:r>
          </a:p>
          <a:p>
            <a:pPr marL="230188" indent="-230188">
              <a:buFont typeface="Arial" panose="020B0604020202020204" pitchFamily="34" charset="0"/>
              <a:buChar char="•"/>
            </a:pPr>
            <a:r>
              <a:rPr lang="en-US" sz="2600" dirty="0">
                <a:hlinkClick r:id="rId2"/>
              </a:rPr>
              <a:t>https://www.ncleg.net/enactedlegislation/statutes/html/bysection/chapter_143/gs_143-214.5.html</a:t>
            </a:r>
            <a:endParaRPr lang="en-US" sz="2600" dirty="0"/>
          </a:p>
          <a:p>
            <a:pPr marL="230188" indent="-230188"/>
            <a:endParaRPr lang="en-US" sz="2600" dirty="0"/>
          </a:p>
          <a:p>
            <a:pPr marL="230188" indent="-230188">
              <a:buFont typeface="Arial" panose="020B0604020202020204" pitchFamily="34" charset="0"/>
              <a:buChar char="•"/>
            </a:pPr>
            <a:r>
              <a:rPr lang="en-US" sz="2400" dirty="0">
                <a:solidFill>
                  <a:srgbClr val="FF0000"/>
                </a:solidFill>
              </a:rPr>
              <a:t>The following are minimum requirements needed to implement density averaging.  Local governments may modify requirements (as long as they are not less stringent than state requirements) to help implement program successfully. </a:t>
            </a:r>
          </a:p>
          <a:p>
            <a:pPr>
              <a:lnSpc>
                <a:spcPct val="150000"/>
              </a:lnSpc>
            </a:pPr>
            <a:endParaRPr lang="en-US" sz="2400" b="1" dirty="0"/>
          </a:p>
          <a:p>
            <a:pPr>
              <a:lnSpc>
                <a:spcPct val="150000"/>
              </a:lnSpc>
            </a:pPr>
            <a:endParaRPr lang="en-US" sz="2400" b="1" dirty="0"/>
          </a:p>
          <a:p>
            <a:pPr>
              <a:lnSpc>
                <a:spcPct val="150000"/>
              </a:lnSpc>
            </a:pPr>
            <a:endParaRPr lang="en-US" sz="2400" b="1" dirty="0"/>
          </a:p>
        </p:txBody>
      </p:sp>
      <p:pic>
        <p:nvPicPr>
          <p:cNvPr id="1026" name="Picture 2" descr="Image result for nc legislative building">
            <a:extLst>
              <a:ext uri="{FF2B5EF4-FFF2-40B4-BE49-F238E27FC236}">
                <a16:creationId xmlns:a16="http://schemas.microsoft.com/office/drawing/2014/main" id="{8FA00899-02DB-4FA4-9BB6-46CE495A3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5094" y="2054165"/>
            <a:ext cx="4216906" cy="2806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18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6</a:t>
            </a:fld>
            <a:endParaRPr lang="en-US"/>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9" name="Title 3"/>
          <p:cNvSpPr>
            <a:spLocks noGrp="1"/>
          </p:cNvSpPr>
          <p:nvPr>
            <p:ph type="title"/>
          </p:nvPr>
        </p:nvSpPr>
        <p:spPr>
          <a:xfrm>
            <a:off x="591025" y="341376"/>
            <a:ext cx="7564211" cy="756825"/>
          </a:xfrm>
        </p:spPr>
        <p:txBody>
          <a:bodyPr>
            <a:normAutofit fontScale="90000"/>
          </a:bodyPr>
          <a:lstStyle/>
          <a:p>
            <a:r>
              <a:rPr lang="en-US" b="1" dirty="0">
                <a:solidFill>
                  <a:srgbClr val="002060"/>
                </a:solidFill>
              </a:rPr>
              <a:t> </a:t>
            </a:r>
            <a:br>
              <a:rPr lang="en-US" b="1" dirty="0">
                <a:solidFill>
                  <a:srgbClr val="002060"/>
                </a:solidFill>
              </a:rPr>
            </a:br>
            <a:r>
              <a:rPr lang="en-US" b="1" dirty="0">
                <a:solidFill>
                  <a:srgbClr val="002060"/>
                </a:solidFill>
              </a:rPr>
              <a:t>I.  NC General Statute 143-214.5 (d2)</a:t>
            </a:r>
            <a:br>
              <a:rPr lang="en-US" b="1" dirty="0">
                <a:solidFill>
                  <a:srgbClr val="002060"/>
                </a:solidFill>
              </a:rPr>
            </a:br>
            <a:br>
              <a:rPr lang="en-US" b="1" dirty="0">
                <a:solidFill>
                  <a:srgbClr val="002060"/>
                </a:solidFill>
              </a:rPr>
            </a:br>
            <a:r>
              <a:rPr lang="en-US" b="1" dirty="0">
                <a:solidFill>
                  <a:srgbClr val="002060"/>
                </a:solidFill>
              </a:rPr>
              <a:t> </a:t>
            </a:r>
          </a:p>
        </p:txBody>
      </p:sp>
      <p:sp>
        <p:nvSpPr>
          <p:cNvPr id="3" name="TextBox 2"/>
          <p:cNvSpPr txBox="1"/>
          <p:nvPr/>
        </p:nvSpPr>
        <p:spPr>
          <a:xfrm>
            <a:off x="334127" y="1508147"/>
            <a:ext cx="11280699" cy="4001095"/>
          </a:xfrm>
          <a:prstGeom prst="rect">
            <a:avLst/>
          </a:prstGeom>
          <a:noFill/>
        </p:spPr>
        <p:txBody>
          <a:bodyPr wrap="square" rtlCol="0">
            <a:spAutoFit/>
          </a:bodyPr>
          <a:lstStyle/>
          <a:p>
            <a:r>
              <a:rPr lang="en-US" sz="3000" dirty="0"/>
              <a:t>Local governments must allow applicants to average development density on up to two noncontiguous properties if all eight of the conditions described on the following slides are met.  </a:t>
            </a:r>
          </a:p>
          <a:p>
            <a:endParaRPr lang="en-US" sz="2800" dirty="0"/>
          </a:p>
          <a:p>
            <a:pPr marL="457200" indent="-457200">
              <a:buFont typeface="Arial" panose="020B0604020202020204" pitchFamily="34" charset="0"/>
              <a:buChar char="•"/>
            </a:pPr>
            <a:endParaRPr lang="en-US" sz="2800" dirty="0"/>
          </a:p>
          <a:p>
            <a:pPr>
              <a:lnSpc>
                <a:spcPct val="150000"/>
              </a:lnSpc>
            </a:pPr>
            <a:r>
              <a:rPr lang="en-US" sz="2400" b="1" dirty="0"/>
              <a:t> </a:t>
            </a:r>
          </a:p>
          <a:p>
            <a:pPr>
              <a:lnSpc>
                <a:spcPct val="150000"/>
              </a:lnSpc>
            </a:pPr>
            <a:endParaRPr lang="en-US" sz="2400" b="1" dirty="0"/>
          </a:p>
          <a:p>
            <a:pPr>
              <a:lnSpc>
                <a:spcPct val="150000"/>
              </a:lnSpc>
            </a:pPr>
            <a:endParaRPr lang="en-US" sz="2400" b="1" dirty="0"/>
          </a:p>
        </p:txBody>
      </p:sp>
      <p:pic>
        <p:nvPicPr>
          <p:cNvPr id="6" name="Picture 5">
            <a:extLst>
              <a:ext uri="{FF2B5EF4-FFF2-40B4-BE49-F238E27FC236}">
                <a16:creationId xmlns:a16="http://schemas.microsoft.com/office/drawing/2014/main" id="{3EEE0A40-748A-488E-92EB-B7B8CD21F733}"/>
              </a:ext>
            </a:extLst>
          </p:cNvPr>
          <p:cNvPicPr/>
          <p:nvPr/>
        </p:nvPicPr>
        <p:blipFill rotWithShape="1">
          <a:blip r:embed="rId2"/>
          <a:srcRect l="5771" t="12611" r="10473" b="13063"/>
          <a:stretch/>
        </p:blipFill>
        <p:spPr bwMode="auto">
          <a:xfrm>
            <a:off x="1154241" y="3281352"/>
            <a:ext cx="8307896" cy="2227890"/>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3EB3072D-CA84-407A-B034-33A61F4B9AB8}"/>
              </a:ext>
            </a:extLst>
          </p:cNvPr>
          <p:cNvSpPr txBox="1"/>
          <p:nvPr/>
        </p:nvSpPr>
        <p:spPr>
          <a:xfrm>
            <a:off x="5308189" y="3915658"/>
            <a:ext cx="1011367" cy="276999"/>
          </a:xfrm>
          <a:prstGeom prst="rect">
            <a:avLst/>
          </a:prstGeom>
          <a:noFill/>
        </p:spPr>
        <p:txBody>
          <a:bodyPr wrap="none" rtlCol="0">
            <a:spAutoFit/>
          </a:bodyPr>
          <a:lstStyle/>
          <a:p>
            <a:r>
              <a:rPr lang="en-US" sz="1200" dirty="0"/>
              <a:t>Critical Area</a:t>
            </a:r>
          </a:p>
        </p:txBody>
      </p:sp>
      <p:sp>
        <p:nvSpPr>
          <p:cNvPr id="10" name="TextBox 9">
            <a:extLst>
              <a:ext uri="{FF2B5EF4-FFF2-40B4-BE49-F238E27FC236}">
                <a16:creationId xmlns:a16="http://schemas.microsoft.com/office/drawing/2014/main" id="{E9B806A5-E12C-49DA-9043-66F4E6C96875}"/>
              </a:ext>
            </a:extLst>
          </p:cNvPr>
          <p:cNvSpPr txBox="1"/>
          <p:nvPr/>
        </p:nvSpPr>
        <p:spPr>
          <a:xfrm>
            <a:off x="1584458" y="3967668"/>
            <a:ext cx="1243802" cy="276999"/>
          </a:xfrm>
          <a:prstGeom prst="rect">
            <a:avLst/>
          </a:prstGeom>
          <a:noFill/>
        </p:spPr>
        <p:txBody>
          <a:bodyPr wrap="none" rtlCol="0">
            <a:spAutoFit/>
          </a:bodyPr>
          <a:lstStyle/>
          <a:p>
            <a:r>
              <a:rPr lang="en-US" sz="1200" dirty="0"/>
              <a:t>Protected Area </a:t>
            </a:r>
          </a:p>
        </p:txBody>
      </p:sp>
    </p:spTree>
    <p:extLst>
      <p:ext uri="{BB962C8B-B14F-4D97-AF65-F5344CB8AC3E}">
        <p14:creationId xmlns:p14="http://schemas.microsoft.com/office/powerpoint/2010/main" val="3096312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7</a:t>
            </a:fld>
            <a:endParaRPr lang="en-US"/>
          </a:p>
        </p:txBody>
      </p:sp>
      <p:sp>
        <p:nvSpPr>
          <p:cNvPr id="9" name="Title 3"/>
          <p:cNvSpPr>
            <a:spLocks noGrp="1"/>
          </p:cNvSpPr>
          <p:nvPr>
            <p:ph type="title"/>
          </p:nvPr>
        </p:nvSpPr>
        <p:spPr>
          <a:xfrm>
            <a:off x="390755" y="255084"/>
            <a:ext cx="7564211" cy="1242750"/>
          </a:xfrm>
        </p:spPr>
        <p:txBody>
          <a:bodyPr>
            <a:normAutofit fontScale="90000"/>
          </a:bodyPr>
          <a:lstStyle/>
          <a:p>
            <a:br>
              <a:rPr lang="en-US" b="1" dirty="0">
                <a:solidFill>
                  <a:srgbClr val="002060"/>
                </a:solidFill>
              </a:rPr>
            </a:br>
            <a:r>
              <a:rPr lang="en-US" b="1" dirty="0">
                <a:solidFill>
                  <a:srgbClr val="002060"/>
                </a:solidFill>
              </a:rPr>
              <a:t>I. NC General Statute 143-214.5 (d2)(1)</a:t>
            </a:r>
            <a:br>
              <a:rPr lang="en-US" b="1" dirty="0">
                <a:solidFill>
                  <a:srgbClr val="002060"/>
                </a:solidFill>
              </a:rPr>
            </a:br>
            <a:br>
              <a:rPr lang="en-US" b="1" dirty="0">
                <a:solidFill>
                  <a:srgbClr val="002060"/>
                </a:solidFill>
              </a:rPr>
            </a:br>
            <a:endParaRPr lang="en-US" b="1" dirty="0">
              <a:solidFill>
                <a:srgbClr val="002060"/>
              </a:solidFill>
            </a:endParaRPr>
          </a:p>
        </p:txBody>
      </p:sp>
      <p:sp>
        <p:nvSpPr>
          <p:cNvPr id="3" name="TextBox 2"/>
          <p:cNvSpPr txBox="1"/>
          <p:nvPr/>
        </p:nvSpPr>
        <p:spPr>
          <a:xfrm>
            <a:off x="987471" y="3434576"/>
            <a:ext cx="10236430" cy="359021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t>Properties must be within the same water supply watershed</a:t>
            </a:r>
          </a:p>
          <a:p>
            <a:pPr marL="342900" indent="-342900">
              <a:lnSpc>
                <a:spcPct val="150000"/>
              </a:lnSpc>
              <a:buFont typeface="Arial" panose="020B0604020202020204" pitchFamily="34" charset="0"/>
              <a:buChar char="•"/>
            </a:pPr>
            <a:r>
              <a:rPr lang="en-US" sz="2400" dirty="0"/>
              <a:t>If only one property is in critical area, it must be the donating lot.</a:t>
            </a:r>
          </a:p>
          <a:p>
            <a:pPr marL="342900" indent="-342900">
              <a:lnSpc>
                <a:spcPct val="150000"/>
              </a:lnSpc>
              <a:buFont typeface="Arial" panose="020B0604020202020204" pitchFamily="34" charset="0"/>
              <a:buChar char="•"/>
            </a:pPr>
            <a:r>
              <a:rPr lang="en-US" sz="2400" dirty="0"/>
              <a:t>If both properties are in non-critical area, either can donate. </a:t>
            </a:r>
          </a:p>
          <a:p>
            <a:pPr marL="342900" indent="-342900">
              <a:lnSpc>
                <a:spcPct val="150000"/>
              </a:lnSpc>
              <a:buFont typeface="Arial" panose="020B0604020202020204" pitchFamily="34" charset="0"/>
              <a:buChar char="•"/>
            </a:pPr>
            <a:r>
              <a:rPr lang="en-US" sz="2400" dirty="0"/>
              <a:t>If both properties are in critical area, either can donate.  </a:t>
            </a:r>
          </a:p>
          <a:p>
            <a:pPr>
              <a:lnSpc>
                <a:spcPct val="150000"/>
              </a:lnSpc>
            </a:pPr>
            <a:endParaRPr lang="en-US" sz="1050" dirty="0"/>
          </a:p>
          <a:p>
            <a:pPr>
              <a:lnSpc>
                <a:spcPct val="150000"/>
              </a:lnSpc>
            </a:pPr>
            <a:r>
              <a:rPr lang="en-US" sz="2400" i="1" dirty="0"/>
              <a:t>Please see following slides for examples.</a:t>
            </a:r>
          </a:p>
          <a:p>
            <a:pPr>
              <a:lnSpc>
                <a:spcPct val="150000"/>
              </a:lnSpc>
            </a:pPr>
            <a:endParaRPr lang="en-US" sz="2400" b="1" dirty="0"/>
          </a:p>
        </p:txBody>
      </p:sp>
      <p:pic>
        <p:nvPicPr>
          <p:cNvPr id="10" name="Picture 9">
            <a:extLst>
              <a:ext uri="{FF2B5EF4-FFF2-40B4-BE49-F238E27FC236}">
                <a16:creationId xmlns:a16="http://schemas.microsoft.com/office/drawing/2014/main" id="{3EEE0A40-748A-488E-92EB-B7B8CD21F733}"/>
              </a:ext>
            </a:extLst>
          </p:cNvPr>
          <p:cNvPicPr/>
          <p:nvPr/>
        </p:nvPicPr>
        <p:blipFill rotWithShape="1">
          <a:blip r:embed="rId2"/>
          <a:srcRect l="5771" t="12611" r="23781" b="13063"/>
          <a:stretch/>
        </p:blipFill>
        <p:spPr bwMode="auto">
          <a:xfrm>
            <a:off x="1949649" y="1206686"/>
            <a:ext cx="6987810" cy="2227890"/>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3EB3072D-CA84-407A-B034-33A61F4B9AB8}"/>
              </a:ext>
            </a:extLst>
          </p:cNvPr>
          <p:cNvSpPr txBox="1"/>
          <p:nvPr/>
        </p:nvSpPr>
        <p:spPr>
          <a:xfrm>
            <a:off x="6028036" y="1840992"/>
            <a:ext cx="1011367" cy="276999"/>
          </a:xfrm>
          <a:prstGeom prst="rect">
            <a:avLst/>
          </a:prstGeom>
          <a:noFill/>
        </p:spPr>
        <p:txBody>
          <a:bodyPr wrap="none" rtlCol="0">
            <a:spAutoFit/>
          </a:bodyPr>
          <a:lstStyle/>
          <a:p>
            <a:r>
              <a:rPr lang="en-US" sz="1200" dirty="0"/>
              <a:t>Critical Area</a:t>
            </a:r>
          </a:p>
        </p:txBody>
      </p:sp>
      <p:sp>
        <p:nvSpPr>
          <p:cNvPr id="5" name="TextBox 4">
            <a:extLst>
              <a:ext uri="{FF2B5EF4-FFF2-40B4-BE49-F238E27FC236}">
                <a16:creationId xmlns:a16="http://schemas.microsoft.com/office/drawing/2014/main" id="{E9B806A5-E12C-49DA-9043-66F4E6C96875}"/>
              </a:ext>
            </a:extLst>
          </p:cNvPr>
          <p:cNvSpPr txBox="1"/>
          <p:nvPr/>
        </p:nvSpPr>
        <p:spPr>
          <a:xfrm>
            <a:off x="2304305" y="1893002"/>
            <a:ext cx="1243802" cy="276999"/>
          </a:xfrm>
          <a:prstGeom prst="rect">
            <a:avLst/>
          </a:prstGeom>
          <a:noFill/>
        </p:spPr>
        <p:txBody>
          <a:bodyPr wrap="none" rtlCol="0">
            <a:spAutoFit/>
          </a:bodyPr>
          <a:lstStyle/>
          <a:p>
            <a:r>
              <a:rPr lang="en-US" sz="1200" dirty="0"/>
              <a:t>Protected Area </a:t>
            </a:r>
          </a:p>
        </p:txBody>
      </p:sp>
    </p:spTree>
    <p:extLst>
      <p:ext uri="{BB962C8B-B14F-4D97-AF65-F5344CB8AC3E}">
        <p14:creationId xmlns:p14="http://schemas.microsoft.com/office/powerpoint/2010/main" val="2436869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4216" t="26430" r="7977" b="5457"/>
          <a:stretch/>
        </p:blipFill>
        <p:spPr>
          <a:xfrm>
            <a:off x="-42828" y="-19251"/>
            <a:ext cx="12215318" cy="6877252"/>
          </a:xfrm>
          <a:prstGeom prst="rect">
            <a:avLst/>
          </a:prstGeom>
        </p:spPr>
      </p:pic>
      <p:sp>
        <p:nvSpPr>
          <p:cNvPr id="5" name="Oval 4"/>
          <p:cNvSpPr/>
          <p:nvPr/>
        </p:nvSpPr>
        <p:spPr>
          <a:xfrm>
            <a:off x="6285297" y="4494998"/>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082589" y="1009048"/>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909209" y="2104724"/>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726329" y="3327935"/>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254222" y="4675840"/>
            <a:ext cx="2427909" cy="830997"/>
          </a:xfrm>
          <a:prstGeom prst="rect">
            <a:avLst/>
          </a:prstGeom>
          <a:noFill/>
        </p:spPr>
        <p:txBody>
          <a:bodyPr wrap="none" rtlCol="0">
            <a:spAutoFit/>
          </a:bodyPr>
          <a:lstStyle/>
          <a:p>
            <a:r>
              <a:rPr lang="en-US" sz="2400" dirty="0"/>
              <a:t>Built-Upon Area</a:t>
            </a:r>
          </a:p>
          <a:p>
            <a:pPr algn="ctr"/>
            <a:r>
              <a:rPr lang="en-US" sz="2400" dirty="0"/>
              <a:t>Donor</a:t>
            </a:r>
          </a:p>
        </p:txBody>
      </p:sp>
      <p:sp>
        <p:nvSpPr>
          <p:cNvPr id="10" name="TextBox 9"/>
          <p:cNvSpPr txBox="1"/>
          <p:nvPr/>
        </p:nvSpPr>
        <p:spPr>
          <a:xfrm>
            <a:off x="6055564" y="269491"/>
            <a:ext cx="2342949" cy="830997"/>
          </a:xfrm>
          <a:prstGeom prst="rect">
            <a:avLst/>
          </a:prstGeom>
          <a:noFill/>
        </p:spPr>
        <p:txBody>
          <a:bodyPr wrap="none" rtlCol="0">
            <a:spAutoFit/>
          </a:bodyPr>
          <a:lstStyle/>
          <a:p>
            <a:r>
              <a:rPr lang="en-US" sz="2400" dirty="0"/>
              <a:t>Built-Upon Area</a:t>
            </a:r>
          </a:p>
          <a:p>
            <a:pPr algn="ctr"/>
            <a:r>
              <a:rPr lang="en-US" sz="2400" dirty="0"/>
              <a:t> Recipient</a:t>
            </a:r>
          </a:p>
        </p:txBody>
      </p:sp>
      <p:sp>
        <p:nvSpPr>
          <p:cNvPr id="11" name="TextBox 10"/>
          <p:cNvSpPr txBox="1"/>
          <p:nvPr/>
        </p:nvSpPr>
        <p:spPr>
          <a:xfrm>
            <a:off x="8749507" y="3486822"/>
            <a:ext cx="2342949" cy="830997"/>
          </a:xfrm>
          <a:prstGeom prst="rect">
            <a:avLst/>
          </a:prstGeom>
          <a:noFill/>
        </p:spPr>
        <p:txBody>
          <a:bodyPr wrap="none" rtlCol="0">
            <a:spAutoFit/>
          </a:bodyPr>
          <a:lstStyle/>
          <a:p>
            <a:r>
              <a:rPr lang="en-US" sz="2400" dirty="0"/>
              <a:t>Built-Upon Area</a:t>
            </a:r>
          </a:p>
          <a:p>
            <a:pPr algn="ctr"/>
            <a:r>
              <a:rPr lang="en-US" sz="2400" dirty="0"/>
              <a:t>Donor</a:t>
            </a:r>
          </a:p>
        </p:txBody>
      </p:sp>
      <p:sp>
        <p:nvSpPr>
          <p:cNvPr id="12" name="TextBox 11"/>
          <p:cNvSpPr txBox="1"/>
          <p:nvPr/>
        </p:nvSpPr>
        <p:spPr>
          <a:xfrm>
            <a:off x="9044063" y="1247704"/>
            <a:ext cx="2342949" cy="830997"/>
          </a:xfrm>
          <a:prstGeom prst="rect">
            <a:avLst/>
          </a:prstGeom>
          <a:noFill/>
        </p:spPr>
        <p:txBody>
          <a:bodyPr wrap="square" rtlCol="0">
            <a:spAutoFit/>
          </a:bodyPr>
          <a:lstStyle/>
          <a:p>
            <a:r>
              <a:rPr lang="en-US" sz="2400" dirty="0"/>
              <a:t>Built-Upon Area</a:t>
            </a:r>
          </a:p>
          <a:p>
            <a:pPr algn="ctr"/>
            <a:r>
              <a:rPr lang="en-US" sz="2400" dirty="0"/>
              <a:t>Recipient</a:t>
            </a:r>
          </a:p>
        </p:txBody>
      </p:sp>
      <p:sp>
        <p:nvSpPr>
          <p:cNvPr id="14" name="Freeform 13"/>
          <p:cNvSpPr/>
          <p:nvPr/>
        </p:nvSpPr>
        <p:spPr>
          <a:xfrm>
            <a:off x="5977288" y="1191928"/>
            <a:ext cx="1105301" cy="3303070"/>
          </a:xfrm>
          <a:custGeom>
            <a:avLst/>
            <a:gdLst>
              <a:gd name="connsiteX0" fmla="*/ 296769 w 922411"/>
              <a:gd name="connsiteY0" fmla="*/ 3205213 h 3205213"/>
              <a:gd name="connsiteX1" fmla="*/ 8011 w 922411"/>
              <a:gd name="connsiteY1" fmla="*/ 2338939 h 3205213"/>
              <a:gd name="connsiteX2" fmla="*/ 142765 w 922411"/>
              <a:gd name="connsiteY2" fmla="*/ 1260910 h 3205213"/>
              <a:gd name="connsiteX3" fmla="*/ 768407 w 922411"/>
              <a:gd name="connsiteY3" fmla="*/ 173255 h 3205213"/>
              <a:gd name="connsiteX4" fmla="*/ 922411 w 922411"/>
              <a:gd name="connsiteY4" fmla="*/ 0 h 3205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411" h="3205213">
                <a:moveTo>
                  <a:pt x="296769" y="3205213"/>
                </a:moveTo>
                <a:cubicBezTo>
                  <a:pt x="165223" y="2934101"/>
                  <a:pt x="33678" y="2662989"/>
                  <a:pt x="8011" y="2338939"/>
                </a:cubicBezTo>
                <a:cubicBezTo>
                  <a:pt x="-17656" y="2014889"/>
                  <a:pt x="16032" y="1621857"/>
                  <a:pt x="142765" y="1260910"/>
                </a:cubicBezTo>
                <a:cubicBezTo>
                  <a:pt x="269498" y="899963"/>
                  <a:pt x="638466" y="383407"/>
                  <a:pt x="768407" y="173255"/>
                </a:cubicBezTo>
                <a:cubicBezTo>
                  <a:pt x="898348" y="-36897"/>
                  <a:pt x="893535" y="17646"/>
                  <a:pt x="922411" y="0"/>
                </a:cubicBezTo>
              </a:path>
            </a:pathLst>
          </a:custGeom>
          <a:noFill/>
          <a:ln w="19050">
            <a:solidFill>
              <a:schemeClr val="tx1"/>
            </a:solidFill>
            <a:headEnd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893403" y="2454400"/>
            <a:ext cx="937885" cy="707886"/>
          </a:xfrm>
          <a:prstGeom prst="rect">
            <a:avLst/>
          </a:prstGeom>
          <a:noFill/>
        </p:spPr>
        <p:txBody>
          <a:bodyPr wrap="none" rtlCol="0">
            <a:spAutoFit/>
          </a:bodyPr>
          <a:lstStyle/>
          <a:p>
            <a:r>
              <a:rPr lang="en-US" sz="4000" b="1" dirty="0"/>
              <a:t>YES</a:t>
            </a:r>
          </a:p>
        </p:txBody>
      </p:sp>
      <p:sp>
        <p:nvSpPr>
          <p:cNvPr id="16" name="Freeform 15"/>
          <p:cNvSpPr/>
          <p:nvPr/>
        </p:nvSpPr>
        <p:spPr>
          <a:xfrm>
            <a:off x="9606012" y="2287604"/>
            <a:ext cx="303197" cy="1041479"/>
          </a:xfrm>
          <a:custGeom>
            <a:avLst/>
            <a:gdLst>
              <a:gd name="connsiteX0" fmla="*/ 296769 w 922411"/>
              <a:gd name="connsiteY0" fmla="*/ 3205213 h 3205213"/>
              <a:gd name="connsiteX1" fmla="*/ 8011 w 922411"/>
              <a:gd name="connsiteY1" fmla="*/ 2338939 h 3205213"/>
              <a:gd name="connsiteX2" fmla="*/ 142765 w 922411"/>
              <a:gd name="connsiteY2" fmla="*/ 1260910 h 3205213"/>
              <a:gd name="connsiteX3" fmla="*/ 768407 w 922411"/>
              <a:gd name="connsiteY3" fmla="*/ 173255 h 3205213"/>
              <a:gd name="connsiteX4" fmla="*/ 922411 w 922411"/>
              <a:gd name="connsiteY4" fmla="*/ 0 h 3205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411" h="3205213">
                <a:moveTo>
                  <a:pt x="296769" y="3205213"/>
                </a:moveTo>
                <a:cubicBezTo>
                  <a:pt x="165223" y="2934101"/>
                  <a:pt x="33678" y="2662989"/>
                  <a:pt x="8011" y="2338939"/>
                </a:cubicBezTo>
                <a:cubicBezTo>
                  <a:pt x="-17656" y="2014889"/>
                  <a:pt x="16032" y="1621857"/>
                  <a:pt x="142765" y="1260910"/>
                </a:cubicBezTo>
                <a:cubicBezTo>
                  <a:pt x="269498" y="899963"/>
                  <a:pt x="638466" y="383407"/>
                  <a:pt x="768407" y="173255"/>
                </a:cubicBezTo>
                <a:cubicBezTo>
                  <a:pt x="898348" y="-36897"/>
                  <a:pt x="893535" y="17646"/>
                  <a:pt x="922411" y="0"/>
                </a:cubicBezTo>
              </a:path>
            </a:pathLst>
          </a:custGeom>
          <a:noFill/>
          <a:ln w="1905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485247" y="2521030"/>
            <a:ext cx="937885" cy="707886"/>
          </a:xfrm>
          <a:prstGeom prst="rect">
            <a:avLst/>
          </a:prstGeom>
          <a:noFill/>
        </p:spPr>
        <p:txBody>
          <a:bodyPr wrap="none" rtlCol="0">
            <a:spAutoFit/>
          </a:bodyPr>
          <a:lstStyle/>
          <a:p>
            <a:r>
              <a:rPr lang="en-US" sz="4000" b="1" dirty="0"/>
              <a:t>YES</a:t>
            </a:r>
          </a:p>
        </p:txBody>
      </p:sp>
    </p:spTree>
    <p:extLst>
      <p:ext uri="{BB962C8B-B14F-4D97-AF65-F5344CB8AC3E}">
        <p14:creationId xmlns:p14="http://schemas.microsoft.com/office/powerpoint/2010/main" val="251468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4216" t="26430" r="7977" b="5457"/>
          <a:stretch/>
        </p:blipFill>
        <p:spPr>
          <a:xfrm>
            <a:off x="-9305" y="0"/>
            <a:ext cx="12311033" cy="6858000"/>
          </a:xfrm>
          <a:prstGeom prst="rect">
            <a:avLst/>
          </a:prstGeom>
        </p:spPr>
      </p:pic>
      <p:sp>
        <p:nvSpPr>
          <p:cNvPr id="5" name="Oval 4"/>
          <p:cNvSpPr/>
          <p:nvPr/>
        </p:nvSpPr>
        <p:spPr>
          <a:xfrm>
            <a:off x="6285297" y="4494998"/>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082589" y="1009048"/>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909209" y="2104724"/>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726329" y="3327935"/>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39711" y="4032894"/>
            <a:ext cx="2342949" cy="830997"/>
          </a:xfrm>
          <a:prstGeom prst="rect">
            <a:avLst/>
          </a:prstGeom>
          <a:noFill/>
        </p:spPr>
        <p:txBody>
          <a:bodyPr wrap="none" rtlCol="0">
            <a:spAutoFit/>
          </a:bodyPr>
          <a:lstStyle/>
          <a:p>
            <a:r>
              <a:rPr lang="en-US" sz="2400" dirty="0"/>
              <a:t>Built-Upon Area</a:t>
            </a:r>
          </a:p>
          <a:p>
            <a:pPr algn="ctr"/>
            <a:r>
              <a:rPr lang="en-US" sz="2400" dirty="0"/>
              <a:t>Recipient</a:t>
            </a:r>
          </a:p>
        </p:txBody>
      </p:sp>
      <p:sp>
        <p:nvSpPr>
          <p:cNvPr id="10" name="TextBox 9"/>
          <p:cNvSpPr txBox="1"/>
          <p:nvPr/>
        </p:nvSpPr>
        <p:spPr>
          <a:xfrm>
            <a:off x="5440793" y="513847"/>
            <a:ext cx="2342949" cy="830997"/>
          </a:xfrm>
          <a:prstGeom prst="rect">
            <a:avLst/>
          </a:prstGeom>
          <a:noFill/>
        </p:spPr>
        <p:txBody>
          <a:bodyPr wrap="none" rtlCol="0">
            <a:spAutoFit/>
          </a:bodyPr>
          <a:lstStyle/>
          <a:p>
            <a:r>
              <a:rPr lang="en-US" sz="2400" dirty="0"/>
              <a:t>Built-Upon Area</a:t>
            </a:r>
          </a:p>
          <a:p>
            <a:pPr algn="ctr"/>
            <a:r>
              <a:rPr lang="en-US" sz="2400" dirty="0"/>
              <a:t>Donor</a:t>
            </a:r>
          </a:p>
        </p:txBody>
      </p:sp>
      <p:sp>
        <p:nvSpPr>
          <p:cNvPr id="11" name="TextBox 10"/>
          <p:cNvSpPr txBox="1"/>
          <p:nvPr/>
        </p:nvSpPr>
        <p:spPr>
          <a:xfrm>
            <a:off x="9496493" y="3464944"/>
            <a:ext cx="2342949" cy="830997"/>
          </a:xfrm>
          <a:prstGeom prst="rect">
            <a:avLst/>
          </a:prstGeom>
          <a:noFill/>
        </p:spPr>
        <p:txBody>
          <a:bodyPr wrap="none" rtlCol="0">
            <a:spAutoFit/>
          </a:bodyPr>
          <a:lstStyle/>
          <a:p>
            <a:r>
              <a:rPr lang="en-US" sz="2400" dirty="0"/>
              <a:t>Built-Upon Area</a:t>
            </a:r>
          </a:p>
          <a:p>
            <a:pPr algn="ctr"/>
            <a:r>
              <a:rPr lang="en-US" sz="2400" dirty="0"/>
              <a:t>Donor</a:t>
            </a:r>
          </a:p>
        </p:txBody>
      </p:sp>
      <p:sp>
        <p:nvSpPr>
          <p:cNvPr id="12" name="TextBox 11"/>
          <p:cNvSpPr txBox="1"/>
          <p:nvPr/>
        </p:nvSpPr>
        <p:spPr>
          <a:xfrm>
            <a:off x="9693575" y="1492770"/>
            <a:ext cx="2427909" cy="830997"/>
          </a:xfrm>
          <a:prstGeom prst="rect">
            <a:avLst/>
          </a:prstGeom>
          <a:noFill/>
        </p:spPr>
        <p:txBody>
          <a:bodyPr wrap="none" rtlCol="0">
            <a:spAutoFit/>
          </a:bodyPr>
          <a:lstStyle/>
          <a:p>
            <a:r>
              <a:rPr lang="en-US" sz="2400" dirty="0"/>
              <a:t>Built-Upon Area </a:t>
            </a:r>
          </a:p>
          <a:p>
            <a:pPr algn="ctr"/>
            <a:r>
              <a:rPr lang="en-US" sz="2400" dirty="0"/>
              <a:t>Recipient</a:t>
            </a:r>
          </a:p>
        </p:txBody>
      </p:sp>
      <p:sp>
        <p:nvSpPr>
          <p:cNvPr id="15" name="TextBox 14"/>
          <p:cNvSpPr txBox="1"/>
          <p:nvPr/>
        </p:nvSpPr>
        <p:spPr>
          <a:xfrm>
            <a:off x="7802563" y="4109384"/>
            <a:ext cx="937885" cy="707886"/>
          </a:xfrm>
          <a:prstGeom prst="rect">
            <a:avLst/>
          </a:prstGeom>
          <a:noFill/>
        </p:spPr>
        <p:txBody>
          <a:bodyPr wrap="none" rtlCol="0">
            <a:spAutoFit/>
          </a:bodyPr>
          <a:lstStyle/>
          <a:p>
            <a:r>
              <a:rPr lang="en-US" sz="4000" b="1" dirty="0"/>
              <a:t>YES</a:t>
            </a:r>
          </a:p>
        </p:txBody>
      </p:sp>
      <p:sp>
        <p:nvSpPr>
          <p:cNvPr id="17" name="TextBox 16"/>
          <p:cNvSpPr txBox="1"/>
          <p:nvPr/>
        </p:nvSpPr>
        <p:spPr>
          <a:xfrm>
            <a:off x="8411901" y="636958"/>
            <a:ext cx="869149" cy="707886"/>
          </a:xfrm>
          <a:prstGeom prst="rect">
            <a:avLst/>
          </a:prstGeom>
          <a:noFill/>
        </p:spPr>
        <p:txBody>
          <a:bodyPr wrap="none" rtlCol="0">
            <a:spAutoFit/>
          </a:bodyPr>
          <a:lstStyle/>
          <a:p>
            <a:r>
              <a:rPr lang="en-US" sz="4000" b="1" dirty="0"/>
              <a:t>NO</a:t>
            </a:r>
          </a:p>
        </p:txBody>
      </p:sp>
      <p:sp>
        <p:nvSpPr>
          <p:cNvPr id="2" name="Freeform 1"/>
          <p:cNvSpPr/>
          <p:nvPr/>
        </p:nvSpPr>
        <p:spPr>
          <a:xfrm>
            <a:off x="7353701" y="1100489"/>
            <a:ext cx="2555508" cy="1004235"/>
          </a:xfrm>
          <a:custGeom>
            <a:avLst/>
            <a:gdLst>
              <a:gd name="connsiteX0" fmla="*/ 0 w 2550695"/>
              <a:gd name="connsiteY0" fmla="*/ 10138 h 1001541"/>
              <a:gd name="connsiteX1" fmla="*/ 1097280 w 2550695"/>
              <a:gd name="connsiteY1" fmla="*/ 67890 h 1001541"/>
              <a:gd name="connsiteX2" fmla="*/ 2107933 w 2550695"/>
              <a:gd name="connsiteY2" fmla="*/ 520277 h 1001541"/>
              <a:gd name="connsiteX3" fmla="*/ 2550695 w 2550695"/>
              <a:gd name="connsiteY3" fmla="*/ 1001541 h 1001541"/>
            </a:gdLst>
            <a:ahLst/>
            <a:cxnLst>
              <a:cxn ang="0">
                <a:pos x="connsiteX0" y="connsiteY0"/>
              </a:cxn>
              <a:cxn ang="0">
                <a:pos x="connsiteX1" y="connsiteY1"/>
              </a:cxn>
              <a:cxn ang="0">
                <a:pos x="connsiteX2" y="connsiteY2"/>
              </a:cxn>
              <a:cxn ang="0">
                <a:pos x="connsiteX3" y="connsiteY3"/>
              </a:cxn>
            </a:cxnLst>
            <a:rect l="l" t="t" r="r" b="b"/>
            <a:pathLst>
              <a:path w="2550695" h="1001541">
                <a:moveTo>
                  <a:pt x="0" y="10138"/>
                </a:moveTo>
                <a:cubicBezTo>
                  <a:pt x="372979" y="-3498"/>
                  <a:pt x="745958" y="-17133"/>
                  <a:pt x="1097280" y="67890"/>
                </a:cubicBezTo>
                <a:cubicBezTo>
                  <a:pt x="1448602" y="152913"/>
                  <a:pt x="1865697" y="364669"/>
                  <a:pt x="2107933" y="520277"/>
                </a:cubicBezTo>
                <a:cubicBezTo>
                  <a:pt x="2350169" y="675885"/>
                  <a:pt x="2449630" y="937373"/>
                  <a:pt x="2550695" y="1001541"/>
                </a:cubicBezTo>
              </a:path>
            </a:pathLst>
          </a:custGeom>
          <a:noFill/>
          <a:ln w="1905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rot="-1620000" flipH="1" flipV="1">
            <a:off x="6484906" y="3848023"/>
            <a:ext cx="3299172" cy="393357"/>
          </a:xfrm>
          <a:custGeom>
            <a:avLst/>
            <a:gdLst>
              <a:gd name="connsiteX0" fmla="*/ 0 w 2550695"/>
              <a:gd name="connsiteY0" fmla="*/ 10138 h 1001541"/>
              <a:gd name="connsiteX1" fmla="*/ 1097280 w 2550695"/>
              <a:gd name="connsiteY1" fmla="*/ 67890 h 1001541"/>
              <a:gd name="connsiteX2" fmla="*/ 2107933 w 2550695"/>
              <a:gd name="connsiteY2" fmla="*/ 520277 h 1001541"/>
              <a:gd name="connsiteX3" fmla="*/ 2550695 w 2550695"/>
              <a:gd name="connsiteY3" fmla="*/ 1001541 h 1001541"/>
            </a:gdLst>
            <a:ahLst/>
            <a:cxnLst>
              <a:cxn ang="0">
                <a:pos x="connsiteX0" y="connsiteY0"/>
              </a:cxn>
              <a:cxn ang="0">
                <a:pos x="connsiteX1" y="connsiteY1"/>
              </a:cxn>
              <a:cxn ang="0">
                <a:pos x="connsiteX2" y="connsiteY2"/>
              </a:cxn>
              <a:cxn ang="0">
                <a:pos x="connsiteX3" y="connsiteY3"/>
              </a:cxn>
            </a:cxnLst>
            <a:rect l="l" t="t" r="r" b="b"/>
            <a:pathLst>
              <a:path w="2550695" h="1001541">
                <a:moveTo>
                  <a:pt x="0" y="10138"/>
                </a:moveTo>
                <a:cubicBezTo>
                  <a:pt x="372979" y="-3498"/>
                  <a:pt x="745958" y="-17133"/>
                  <a:pt x="1097280" y="67890"/>
                </a:cubicBezTo>
                <a:cubicBezTo>
                  <a:pt x="1448602" y="152913"/>
                  <a:pt x="1865697" y="364669"/>
                  <a:pt x="2107933" y="520277"/>
                </a:cubicBezTo>
                <a:cubicBezTo>
                  <a:pt x="2350169" y="675885"/>
                  <a:pt x="2449630" y="937373"/>
                  <a:pt x="2550695" y="1001541"/>
                </a:cubicBezTo>
              </a:path>
            </a:pathLst>
          </a:custGeom>
          <a:noFill/>
          <a:ln w="1905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978248"/>
      </p:ext>
    </p:extLst>
  </p:cSld>
  <p:clrMapOvr>
    <a:masterClrMapping/>
  </p:clrMapOvr>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6F39DD86CFD645B6289C544AF4971D" ma:contentTypeVersion="5" ma:contentTypeDescription="Create a new document." ma:contentTypeScope="" ma:versionID="f80f43af3ef898e757b316399db2687c">
  <xsd:schema xmlns:xsd="http://www.w3.org/2001/XMLSchema" xmlns:xs="http://www.w3.org/2001/XMLSchema" xmlns:p="http://schemas.microsoft.com/office/2006/metadata/properties" xmlns:ns2="2893163c-4790-4570-a539-5f3cb3bacbe3" xmlns:ns3="97c26e27-a340-4306-98a7-c36055956ab5" targetNamespace="http://schemas.microsoft.com/office/2006/metadata/properties" ma:root="true" ma:fieldsID="db3e8ed8175837ec6c81d668dc52b713" ns2:_="" ns3:_="">
    <xsd:import namespace="2893163c-4790-4570-a539-5f3cb3bacbe3"/>
    <xsd:import namespace="97c26e27-a340-4306-98a7-c36055956ab5"/>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93163c-4790-4570-a539-5f3cb3bacb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c26e27-a340-4306-98a7-c36055956ab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E347C4-91BB-4D61-9F37-5A6885E29480}">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97c26e27-a340-4306-98a7-c36055956ab5"/>
    <ds:schemaRef ds:uri="http://purl.org/dc/terms/"/>
    <ds:schemaRef ds:uri="http://schemas.openxmlformats.org/package/2006/metadata/core-properties"/>
    <ds:schemaRef ds:uri="2893163c-4790-4570-a539-5f3cb3bacbe3"/>
    <ds:schemaRef ds:uri="http://www.w3.org/XML/1998/namespace"/>
    <ds:schemaRef ds:uri="http://purl.org/dc/dcmitype/"/>
  </ds:schemaRefs>
</ds:datastoreItem>
</file>

<file path=customXml/itemProps2.xml><?xml version="1.0" encoding="utf-8"?>
<ds:datastoreItem xmlns:ds="http://schemas.openxmlformats.org/officeDocument/2006/customXml" ds:itemID="{903B6959-932C-4C27-B01D-BF04511889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93163c-4790-4570-a539-5f3cb3bacbe3"/>
    <ds:schemaRef ds:uri="97c26e27-a340-4306-98a7-c36055956a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8C5C5C-2F8D-41D4-BA2B-05974C4237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5649</TotalTime>
  <Words>2114</Words>
  <Application>Microsoft Office PowerPoint</Application>
  <PresentationFormat>Widescreen</PresentationFormat>
  <Paragraphs>273</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Times New Roman</vt:lpstr>
      <vt:lpstr>2_Office Theme</vt:lpstr>
      <vt:lpstr>PowerPoint Presentation</vt:lpstr>
      <vt:lpstr>Water Supply Watershed Protection Density Averaging – Summary  </vt:lpstr>
      <vt:lpstr>Water Supply Watershed Protection Points to Consider with Density Averaging  </vt:lpstr>
      <vt:lpstr>Water Supply Watershed Protection Density Averaging – Order of Presentation </vt:lpstr>
      <vt:lpstr>I.  Regulatory Basis </vt:lpstr>
      <vt:lpstr>  I.  NC General Statute 143-214.5 (d2)   </vt:lpstr>
      <vt:lpstr> I. NC General Statute 143-214.5 (d2)(1)  </vt:lpstr>
      <vt:lpstr>PowerPoint Presentation</vt:lpstr>
      <vt:lpstr>PowerPoint Presentation</vt:lpstr>
      <vt:lpstr> I. NC General Statute 143-214.5 (d2)(2)   </vt:lpstr>
      <vt:lpstr> I. NC General Statute 143-214.5 (d2)(3)   </vt:lpstr>
      <vt:lpstr> I. NC General Statute 143-214.5 (d2)(4)  </vt:lpstr>
      <vt:lpstr>  I. NC General Statute 143-214.5 (d2)(5) and (7)  </vt:lpstr>
      <vt:lpstr> I. NC General Statute 143-214.5 (d2)(6)  </vt:lpstr>
      <vt:lpstr>  I. NC General Statute 143-214.5 (d2)(6)   </vt:lpstr>
      <vt:lpstr>What is a Metes and Bounds Description? </vt:lpstr>
      <vt:lpstr> I. NC General Statute 143-214.5 (d2)(8)   </vt:lpstr>
      <vt:lpstr>II.  Recommendations for Local Government Ordinances   </vt:lpstr>
      <vt:lpstr>Q1:  Can any one property exceed the density maximum within the critical area? </vt:lpstr>
      <vt:lpstr>Q2:  Can one property donate to more than one property? </vt:lpstr>
      <vt:lpstr>Q2:  Can one property donate to more than one property? </vt:lpstr>
      <vt:lpstr>Q2:  Can one property donate to more than one property? </vt:lpstr>
      <vt:lpstr>Q2:  Can one property donate to more than one property? </vt:lpstr>
      <vt:lpstr>Q3:  Can one property receive donations from more than one property? </vt:lpstr>
      <vt:lpstr>Q3:  Can one property receive donations from more than one property? </vt:lpstr>
      <vt:lpstr>Water Supply Watershed Density Limits per 15A NCAC 02B .0624</vt:lpstr>
      <vt:lpstr>Q3:  Can a developed property donate to another property? </vt:lpstr>
      <vt:lpstr>Q4:  Can a buffer, conservation easement, or other portion of property that is required to remain undeveloped be donated? </vt:lpstr>
      <vt:lpstr>Q5:  Can a property that is exempt from Water Supply Watershed Program rules donate to another property?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Clark, Paul</cp:lastModifiedBy>
  <cp:revision>475</cp:revision>
  <cp:lastPrinted>2020-06-25T16:11:37Z</cp:lastPrinted>
  <dcterms:created xsi:type="dcterms:W3CDTF">2015-06-24T15:01:50Z</dcterms:created>
  <dcterms:modified xsi:type="dcterms:W3CDTF">2022-11-02T15:32:28Z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0x010100236F39DD86CFD645B6289C544AF4971D</vt:lpwstr>
  </property>
</Properties>
</file>