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sldIdLst>
    <p:sldId id="256" r:id="rId2"/>
    <p:sldId id="258" r:id="rId3"/>
    <p:sldId id="260" r:id="rId4"/>
    <p:sldId id="261" r:id="rId5"/>
    <p:sldId id="257" r:id="rId6"/>
    <p:sldId id="267" r:id="rId7"/>
    <p:sldId id="298" r:id="rId8"/>
    <p:sldId id="276" r:id="rId9"/>
    <p:sldId id="277" r:id="rId10"/>
    <p:sldId id="262" r:id="rId11"/>
    <p:sldId id="268" r:id="rId12"/>
    <p:sldId id="269" r:id="rId13"/>
    <p:sldId id="293" r:id="rId14"/>
    <p:sldId id="295" r:id="rId15"/>
    <p:sldId id="302" r:id="rId16"/>
    <p:sldId id="283" r:id="rId17"/>
    <p:sldId id="297" r:id="rId18"/>
    <p:sldId id="299" r:id="rId19"/>
    <p:sldId id="300" r:id="rId20"/>
    <p:sldId id="263" r:id="rId21"/>
    <p:sldId id="270" r:id="rId22"/>
    <p:sldId id="271" r:id="rId23"/>
    <p:sldId id="278" r:id="rId24"/>
    <p:sldId id="284" r:id="rId25"/>
    <p:sldId id="301" r:id="rId26"/>
    <p:sldId id="264" r:id="rId27"/>
    <p:sldId id="272" r:id="rId28"/>
    <p:sldId id="273" r:id="rId29"/>
    <p:sldId id="285" r:id="rId30"/>
    <p:sldId id="265" r:id="rId31"/>
    <p:sldId id="274" r:id="rId32"/>
    <p:sldId id="275" r:id="rId33"/>
    <p:sldId id="279" r:id="rId34"/>
    <p:sldId id="286" r:id="rId35"/>
    <p:sldId id="304" r:id="rId36"/>
    <p:sldId id="282" r:id="rId37"/>
    <p:sldId id="287" r:id="rId38"/>
    <p:sldId id="288" r:id="rId39"/>
    <p:sldId id="259" r:id="rId40"/>
    <p:sldId id="290" r:id="rId41"/>
    <p:sldId id="303" r:id="rId42"/>
    <p:sldId id="305" r:id="rId43"/>
    <p:sldId id="291" r:id="rId44"/>
    <p:sldId id="292" r:id="rId45"/>
    <p:sldId id="294"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88" autoAdjust="0"/>
  </p:normalViewPr>
  <p:slideViewPr>
    <p:cSldViewPr>
      <p:cViewPr>
        <p:scale>
          <a:sx n="80" d="100"/>
          <a:sy n="80" d="100"/>
        </p:scale>
        <p:origin x="-1037"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AA2096-0C1C-453A-8EE1-27645CBA1C07}" type="datetimeFigureOut">
              <a:rPr lang="en-US" smtClean="0"/>
              <a:pPr/>
              <a:t>3/13/2015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C50D5F-32D3-405E-8B67-C874C65D8E75}" type="slidenum">
              <a:rPr lang="en-US" smtClean="0"/>
              <a:pPr/>
              <a:t>‹#›</a:t>
            </a:fld>
            <a:endParaRPr lang="en-US"/>
          </a:p>
        </p:txBody>
      </p:sp>
    </p:spTree>
    <p:extLst>
      <p:ext uri="{BB962C8B-B14F-4D97-AF65-F5344CB8AC3E}">
        <p14:creationId xmlns:p14="http://schemas.microsoft.com/office/powerpoint/2010/main" val="272149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most time-consuming of the 5S’s.  Don’t short-change it.  The better the initial sort, the easier the other steps become.  Go back to this step often.</a:t>
            </a:r>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rabicPeriod"/>
            </a:pPr>
            <a:r>
              <a:rPr lang="en-US" dirty="0" smtClean="0"/>
              <a:t>Cleaning a work area is a good practice, but this is only the beginning of understanding a 5S effort.</a:t>
            </a:r>
          </a:p>
          <a:p>
            <a:pPr marL="232943" indent="-232943">
              <a:buAutoNum type="arabicPeriod"/>
            </a:pPr>
            <a:r>
              <a:rPr lang="en-US" dirty="0" smtClean="0"/>
              <a:t>This makes it easy to find things because everything has a place and everything is always in that place. However, clean and standard is just the beginning of understanding 5S</a:t>
            </a:r>
          </a:p>
          <a:p>
            <a:pPr marL="232943" indent="-232943">
              <a:buAutoNum type="arabicPeriod"/>
            </a:pPr>
            <a:r>
              <a:rPr lang="en-US" dirty="0" smtClean="0"/>
              <a:t>5S challenges people to always be looking for better ways to organize their work to make the work simple, visible, error-proof, and </a:t>
            </a:r>
            <a:r>
              <a:rPr lang="en-US" dirty="0" err="1" smtClean="0"/>
              <a:t>wasteless</a:t>
            </a:r>
            <a:r>
              <a:rPr lang="en-US" dirty="0" smtClean="0"/>
              <a:t>. When a better way is found, it becomes the new standard. However, 5S is more than just clean, standard, and improved.</a:t>
            </a:r>
          </a:p>
          <a:p>
            <a:pPr marL="232943" indent="-232943">
              <a:buAutoNum type="arabicPeriod"/>
            </a:pPr>
            <a:r>
              <a:rPr lang="en-US" dirty="0" smtClean="0"/>
              <a:t>A visual work area provides cues that help workers and supervisors immediately know the current status of the system and quickly identify if anything needs immediate attention.</a:t>
            </a:r>
          </a:p>
          <a:p>
            <a:pPr marL="232943" indent="-232943">
              <a:buAutoNum type="arabicPeriod"/>
            </a:pPr>
            <a:r>
              <a:rPr lang="en-US" dirty="0" smtClean="0"/>
              <a:t>In this stage, workers wholeheartedly embrace the concept and find that this discipline carries over into everything they do.</a:t>
            </a:r>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36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Improved productivity – Less time spent searching for tools, materials, etc.</a:t>
            </a:r>
          </a:p>
          <a:p>
            <a:pPr defTabSz="931774">
              <a:defRPr/>
            </a:pPr>
            <a:r>
              <a:rPr lang="en-US" dirty="0" smtClean="0"/>
              <a:t>Easier to spot issues such as leaks</a:t>
            </a:r>
          </a:p>
          <a:p>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37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38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else needs to be done?</a:t>
            </a:r>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else needs to be done?</a:t>
            </a:r>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40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PDCA – Continuous Improvement</a:t>
            </a:r>
          </a:p>
          <a:p>
            <a:r>
              <a:rPr lang="en-US" dirty="0"/>
              <a:t>emphasize ongoing improvement, how this is not a one-time exercise, how there is always room for improvement, etc. </a:t>
            </a:r>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45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first &amp;</a:t>
            </a:r>
            <a:r>
              <a:rPr lang="en-US" baseline="0" dirty="0" smtClean="0"/>
              <a:t> </a:t>
            </a:r>
            <a:r>
              <a:rPr lang="en-US" dirty="0" smtClean="0"/>
              <a:t>third</a:t>
            </a:r>
            <a:r>
              <a:rPr lang="en-US" baseline="0" dirty="0" smtClean="0"/>
              <a:t> question.  You are still sorting.  Many of the steps can be done simultaneously.</a:t>
            </a:r>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2943" indent="-232943">
              <a:buFont typeface="+mj-lt"/>
              <a:buAutoNum type="arabicPeriod"/>
            </a:pPr>
            <a:r>
              <a:rPr lang="en-US" b="0" dirty="0" smtClean="0"/>
              <a:t>Start by organizing the physical layout of the work area to</a:t>
            </a:r>
            <a:r>
              <a:rPr lang="en-US" b="0" baseline="0" dirty="0" smtClean="0"/>
              <a:t> </a:t>
            </a:r>
            <a:r>
              <a:rPr lang="en-US" b="0" dirty="0" smtClean="0"/>
              <a:t>improve visibility and workflow and reduce wasted steps and motion. This might include</a:t>
            </a:r>
            <a:r>
              <a:rPr lang="en-US" b="0" baseline="0" dirty="0" smtClean="0"/>
              <a:t> </a:t>
            </a:r>
            <a:r>
              <a:rPr lang="en-US" dirty="0" smtClean="0"/>
              <a:t>removing unnecessary doors, walls, and other barriers that inhibit visibility, movement, or</a:t>
            </a:r>
            <a:r>
              <a:rPr lang="en-US" baseline="0" dirty="0" smtClean="0"/>
              <a:t> </a:t>
            </a:r>
            <a:r>
              <a:rPr lang="en-US" dirty="0" smtClean="0"/>
              <a:t>travel. For example, removing doors from cupboards is often a good way to improve</a:t>
            </a:r>
            <a:r>
              <a:rPr lang="en-US" baseline="0" dirty="0" smtClean="0"/>
              <a:t> </a:t>
            </a:r>
            <a:r>
              <a:rPr lang="en-US" dirty="0" smtClean="0"/>
              <a:t>visibility and save time. Lay out the storage area along the wall to save space. 5S generally</a:t>
            </a:r>
            <a:r>
              <a:rPr lang="en-US" baseline="0" dirty="0" smtClean="0"/>
              <a:t> </a:t>
            </a:r>
            <a:r>
              <a:rPr lang="en-US" dirty="0" smtClean="0"/>
              <a:t>requires that almost nothing touch the floor other than table legs and equipment supports.</a:t>
            </a:r>
          </a:p>
          <a:p>
            <a:pPr marL="232943" indent="-232943">
              <a:buFont typeface="+mj-lt"/>
              <a:buAutoNum type="arabicPeriod"/>
            </a:pPr>
            <a:r>
              <a:rPr lang="en-US" b="0" dirty="0" smtClean="0"/>
              <a:t>Use carts, containers, and tool holders</a:t>
            </a:r>
            <a:r>
              <a:rPr lang="en-US" b="0" baseline="0" dirty="0" smtClean="0"/>
              <a:t> </a:t>
            </a:r>
            <a:r>
              <a:rPr lang="en-US" dirty="0" smtClean="0"/>
              <a:t>to organize, move, and store tools, jigs, and measuring devices. Design storage areas with a</a:t>
            </a:r>
            <a:r>
              <a:rPr lang="en-US" baseline="0" dirty="0" smtClean="0"/>
              <a:t>  </a:t>
            </a:r>
            <a:r>
              <a:rPr lang="en-US" dirty="0" smtClean="0"/>
              <a:t>wide entrance and shallow depth. Do not stack items together. Use racks and shelves when possible. Use small bins to organize small items. Use see-through/transparent covers and doors for visibility.</a:t>
            </a:r>
          </a:p>
          <a:p>
            <a:pPr marL="232943" indent="-232943">
              <a:buFont typeface="+mj-lt"/>
              <a:buAutoNum type="arabicPeriod"/>
            </a:pPr>
            <a:r>
              <a:rPr lang="en-US" b="0" dirty="0" smtClean="0"/>
              <a:t>Move tools, supplies, materials, and </a:t>
            </a:r>
            <a:r>
              <a:rPr lang="en-US" dirty="0" smtClean="0"/>
              <a:t>reference materials as close as possible to the point of use and make sure that the items used</a:t>
            </a:r>
            <a:r>
              <a:rPr lang="en-US" baseline="0" dirty="0" smtClean="0"/>
              <a:t> </a:t>
            </a:r>
            <a:r>
              <a:rPr lang="en-US" dirty="0" smtClean="0"/>
              <a:t>most often are closest to the point of use. Store similar items together and different items in separate rows.</a:t>
            </a:r>
          </a:p>
          <a:p>
            <a:pPr marL="232943" indent="-232943">
              <a:buFont typeface="+mj-lt"/>
              <a:buAutoNum type="arabicPeriod"/>
            </a:pPr>
            <a:r>
              <a:rPr lang="en-US" b="0" dirty="0" smtClean="0"/>
              <a:t>Identify safety issues and mitigate all significant risks.  Some organizations make this step into a 6</a:t>
            </a:r>
            <a:r>
              <a:rPr lang="en-US" b="0" baseline="30000" dirty="0" smtClean="0"/>
              <a:t>th</a:t>
            </a:r>
            <a:r>
              <a:rPr lang="en-US" b="0" dirty="0" smtClean="0"/>
              <a:t> ‘S’.  </a:t>
            </a:r>
          </a:p>
          <a:p>
            <a:pPr marL="232943" indent="-232943">
              <a:buFont typeface="+mj-lt"/>
              <a:buAutoNum type="arabicPeriod"/>
            </a:pPr>
            <a:r>
              <a:rPr lang="en-US" b="0" dirty="0" smtClean="0"/>
              <a:t>Clearly label items, shelves, and other areas to improve visibility. Use colors to quickly identify items. Use shadow boards for tools. Paint</a:t>
            </a:r>
            <a:r>
              <a:rPr lang="en-US" b="0" baseline="0" dirty="0" smtClean="0"/>
              <a:t> </a:t>
            </a:r>
            <a:r>
              <a:rPr lang="en-US" dirty="0" smtClean="0"/>
              <a:t>the floor to indicate where larger pieces of equipment should be stored and where people are to walk and not walk.</a:t>
            </a:r>
          </a:p>
        </p:txBody>
      </p:sp>
      <p:sp>
        <p:nvSpPr>
          <p:cNvPr id="4" name="Slide Number Placeholder 3"/>
          <p:cNvSpPr>
            <a:spLocks noGrp="1"/>
          </p:cNvSpPr>
          <p:nvPr>
            <p:ph type="sldNum" sz="quarter" idx="10"/>
          </p:nvPr>
        </p:nvSpPr>
        <p:spPr/>
        <p:txBody>
          <a:bodyPr/>
          <a:lstStyle/>
          <a:p>
            <a:fld id="{00C50D5F-32D3-405E-8B67-C874C65D8E75}"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31774">
              <a:defRPr/>
            </a:pPr>
            <a:r>
              <a:rPr lang="en-US" dirty="0" smtClean="0"/>
              <a:t>This is because</a:t>
            </a:r>
            <a:r>
              <a:rPr lang="en-US" baseline="0" dirty="0" smtClean="0"/>
              <a:t> </a:t>
            </a:r>
            <a:r>
              <a:rPr lang="en-US" dirty="0" smtClean="0"/>
              <a:t>it is often better to clean and shine before putting things back in the work area.  Particularly if this is the first time 5S is</a:t>
            </a:r>
            <a:r>
              <a:rPr lang="en-US" baseline="0" dirty="0" smtClean="0"/>
              <a:t> being implemented in an area.  </a:t>
            </a:r>
            <a:endParaRPr lang="en-US" dirty="0" smtClean="0"/>
          </a:p>
          <a:p>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2943" indent="-232943">
              <a:buAutoNum type="arabicPeriod"/>
            </a:pPr>
            <a:r>
              <a:rPr lang="en-US" b="0" dirty="0" smtClean="0"/>
              <a:t>One simple way to encourage participation and</a:t>
            </a:r>
            <a:r>
              <a:rPr lang="en-US" b="0" baseline="0" dirty="0" smtClean="0"/>
              <a:t> </a:t>
            </a:r>
            <a:r>
              <a:rPr lang="en-US" b="0" dirty="0" smtClean="0"/>
              <a:t>improvement is to take photographs to document the improvement.</a:t>
            </a:r>
          </a:p>
          <a:p>
            <a:pPr marL="232943" indent="-232943">
              <a:buAutoNum type="arabicPeriod"/>
            </a:pPr>
            <a:r>
              <a:rPr lang="en-US" b="0" dirty="0" smtClean="0"/>
              <a:t>These audits should be done to provide accountability. Many</a:t>
            </a:r>
            <a:r>
              <a:rPr lang="en-US" b="0" baseline="0" dirty="0" smtClean="0"/>
              <a:t> </a:t>
            </a:r>
            <a:r>
              <a:rPr lang="en-US" b="0" dirty="0" smtClean="0"/>
              <a:t>organizations make it “standard work” for supervisors to “scorecard” work areas at least once per week. See the appendix for a suggested simple 5S scorecard.</a:t>
            </a:r>
          </a:p>
          <a:p>
            <a:pPr marL="232943" indent="-232943">
              <a:buAutoNum type="arabicPeriod"/>
            </a:pPr>
            <a:r>
              <a:rPr lang="en-US" b="0" dirty="0" smtClean="0"/>
              <a:t>When an area is found to be out of compliance with the 5S standard,</a:t>
            </a:r>
            <a:r>
              <a:rPr lang="en-US" b="0" baseline="0" dirty="0" smtClean="0"/>
              <a:t> </a:t>
            </a:r>
            <a:r>
              <a:rPr lang="en-US" dirty="0" smtClean="0"/>
              <a:t>ask “why” five times to address the system of causes for the problem. For example, people might have a bad habit of putting tools and papers on a table or desk when they should</a:t>
            </a:r>
            <a:r>
              <a:rPr lang="en-US" baseline="0" dirty="0" smtClean="0"/>
              <a:t> </a:t>
            </a:r>
            <a:r>
              <a:rPr lang="en-US" dirty="0" smtClean="0"/>
              <a:t>instead immediately put them away.</a:t>
            </a:r>
          </a:p>
          <a:p>
            <a:pPr marL="232943" indent="-232943">
              <a:buAutoNum type="arabicPeriod"/>
            </a:pPr>
            <a:r>
              <a:rPr lang="en-US" b="0" dirty="0" smtClean="0"/>
              <a:t>With respect to quickly</a:t>
            </a:r>
            <a:r>
              <a:rPr lang="en-US" b="0" baseline="0" dirty="0" smtClean="0"/>
              <a:t> </a:t>
            </a:r>
            <a:r>
              <a:rPr lang="en-US" dirty="0" smtClean="0"/>
              <a:t>changing standards, </a:t>
            </a:r>
            <a:r>
              <a:rPr lang="en-US" dirty="0" err="1" smtClean="0"/>
              <a:t>Bodek</a:t>
            </a:r>
            <a:r>
              <a:rPr lang="en-US" dirty="0" smtClean="0"/>
              <a:t> (2009) quotes </a:t>
            </a:r>
            <a:r>
              <a:rPr lang="en-US" dirty="0" err="1" smtClean="0"/>
              <a:t>Ohno</a:t>
            </a:r>
            <a:r>
              <a:rPr lang="en-US" dirty="0" smtClean="0"/>
              <a:t>, the former Vice President of Production at Toyota Motor Corporation, “Something is wrong if workers do not look each day, find things that are tedious or boring, and then rewrite the procedures. Even last month’s manual should be out of date.” One healthcare worker reported that “Our exam room was 5S’ed and they removed things that we need to keep in the room. I’d like to bring the items back in, but I know that violates the 5S concept. I wish I knew who to talk to about this.” This quote highlights the need to have involvement of the people in the “</a:t>
            </a:r>
            <a:r>
              <a:rPr lang="en-US" dirty="0" err="1" smtClean="0"/>
              <a:t>gemba</a:t>
            </a:r>
            <a:r>
              <a:rPr lang="en-US" dirty="0" smtClean="0"/>
              <a:t>” to create the standard, one person who visibly “owns” the standard, and a simple process for this person to change the standard as needed.</a:t>
            </a:r>
          </a:p>
          <a:p>
            <a:pPr marL="232943" indent="-232943">
              <a:buAutoNum type="arabicPeriod"/>
            </a:pPr>
            <a:r>
              <a:rPr lang="en-US" b="0" dirty="0" smtClean="0"/>
              <a:t>Ensure that 5S goes beyond just keeping the work area clean. Begin</a:t>
            </a:r>
            <a:r>
              <a:rPr lang="en-US" b="0" baseline="0" dirty="0" smtClean="0"/>
              <a:t> </a:t>
            </a:r>
            <a:r>
              <a:rPr lang="en-US" dirty="0" smtClean="0"/>
              <a:t>to develop a disciplined culture of keeping the work area up to 5S standards at all times. This involves developing the habit of always putting things back in the proper place, making</a:t>
            </a:r>
            <a:r>
              <a:rPr lang="en-US" baseline="0" dirty="0" smtClean="0"/>
              <a:t> </a:t>
            </a:r>
            <a:r>
              <a:rPr lang="en-US" dirty="0" smtClean="0"/>
              <a:t>sure that everything is always in the right place, and removing items of little or no value.</a:t>
            </a:r>
          </a:p>
          <a:p>
            <a:pPr marL="232943" indent="-232943">
              <a:buAutoNum type="arabicPeriod"/>
            </a:pPr>
            <a:endParaRPr lang="en-US" dirty="0" smtClean="0"/>
          </a:p>
          <a:p>
            <a:pPr marL="232943" indent="-232943">
              <a:buAutoNum type="arabicPeriod"/>
            </a:pPr>
            <a:endParaRPr lang="en-US" dirty="0" smtClean="0"/>
          </a:p>
          <a:p>
            <a:pPr marL="232943" indent="-232943">
              <a:buAutoNum type="arabicPeriod"/>
            </a:pPr>
            <a:endParaRPr lang="en-US" dirty="0" smtClean="0"/>
          </a:p>
          <a:p>
            <a:pPr marL="232943" indent="-232943">
              <a:buAutoNum type="arabicPeriod"/>
            </a:pPr>
            <a:endParaRPr lang="en-US" b="0"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00C50D5F-32D3-405E-8B67-C874C65D8E75}"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52FDEFD-26D4-4683-9619-91CDCC9A10A0}" type="datetime1">
              <a:rPr lang="en-US" smtClean="0"/>
              <a:pPr/>
              <a:t>3/13/2015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F28FB93-0A08-4E7D-8E63-9EFA29F1E09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1023FE-2798-4ECE-9930-3B8E99C32D91}" type="datetime1">
              <a:rPr lang="en-US" smtClean="0"/>
              <a:pPr/>
              <a:t>3/13/2015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AD5C54-2D8D-4B36-AF0F-17305064EB93}" type="datetime1">
              <a:rPr lang="en-US" smtClean="0"/>
              <a:pPr/>
              <a:t>3/13/2015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3DD2343-76AE-4200-9A1D-9F3FF6BE2491}" type="datetime1">
              <a:rPr lang="en-US" smtClean="0"/>
              <a:pPr/>
              <a:t>3/13/2015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9D4371-D29D-49DA-8633-BD572AE3BC8B}" type="datetime1">
              <a:rPr lang="en-US" smtClean="0"/>
              <a:pPr/>
              <a:t>3/13/2015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F28FB93-0A08-4E7D-8E63-9EFA29F1E09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286296-6165-4C88-9286-5E3E638D7280}" type="datetime1">
              <a:rPr lang="en-US" smtClean="0"/>
              <a:pPr/>
              <a:t>3/13/2015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A33330E-6A9E-4FB2-901C-B34A7895EA18}" type="datetime1">
              <a:rPr lang="en-US" smtClean="0"/>
              <a:pPr/>
              <a:t>3/13/2015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CF003E7-5DB6-4DCC-8285-989F201C8FAA}" type="datetime1">
              <a:rPr lang="en-US" smtClean="0"/>
              <a:pPr/>
              <a:t>3/13/2015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C1E8EBE-4B71-4C50-8548-AFFC1856024A}" type="datetime1">
              <a:rPr lang="en-US" smtClean="0"/>
              <a:pPr/>
              <a:t>3/13/2015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F28FB93-0A08-4E7D-8E63-9EFA29F1E09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CD71DD-6192-4D75-BECE-79925D9D444B}" type="datetime1">
              <a:rPr lang="en-US" smtClean="0"/>
              <a:pPr/>
              <a:t>3/13/2015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3543C90-BBFF-4F63-987B-3098EC620617}" type="datetime1">
              <a:rPr lang="en-US" smtClean="0"/>
              <a:pPr/>
              <a:t>3/13/2015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F28FB93-0A08-4E7D-8E63-9EFA29F1E09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79105B4-0CDC-4995-909B-794D695ACDBE}" type="datetime1">
              <a:rPr lang="en-US" smtClean="0"/>
              <a:pPr/>
              <a:t>3/13/2015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F28FB93-0A08-4E7D-8E63-9EFA29F1E09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6.pn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png"/></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0"/>
            <a:ext cx="7406640" cy="1143000"/>
          </a:xfrm>
        </p:spPr>
        <p:txBody>
          <a:bodyPr>
            <a:normAutofit/>
          </a:bodyPr>
          <a:lstStyle/>
          <a:p>
            <a:r>
              <a:rPr lang="en-US" sz="6000" dirty="0" smtClean="0"/>
              <a:t>5S Basics</a:t>
            </a:r>
            <a:endParaRPr lang="en-US" sz="6000" dirty="0"/>
          </a:p>
        </p:txBody>
      </p:sp>
      <p:pic>
        <p:nvPicPr>
          <p:cNvPr id="6" name="Picture 5" descr="O:\Images\logos\LOGOS\DENRcolor21.tif"/>
          <p:cNvPicPr>
            <a:picLocks noChangeAspect="1" noChangeArrowheads="1"/>
          </p:cNvPicPr>
          <p:nvPr/>
        </p:nvPicPr>
        <p:blipFill>
          <a:blip r:embed="rId2" cstate="print"/>
          <a:srcRect/>
          <a:stretch>
            <a:fillRect/>
          </a:stretch>
        </p:blipFill>
        <p:spPr bwMode="auto">
          <a:xfrm>
            <a:off x="7086600" y="5532556"/>
            <a:ext cx="1949450" cy="1249244"/>
          </a:xfrm>
          <a:prstGeom prst="rect">
            <a:avLst/>
          </a:prstGeom>
          <a:noFill/>
          <a:ln w="9525">
            <a:noFill/>
            <a:miter lim="800000"/>
            <a:headEnd/>
            <a:tailEnd/>
          </a:ln>
        </p:spPr>
      </p:pic>
      <p:pic>
        <p:nvPicPr>
          <p:cNvPr id="8" name="Picture 7" descr="ESI Logo.jpg"/>
          <p:cNvPicPr>
            <a:picLocks noChangeAspect="1"/>
          </p:cNvPicPr>
          <p:nvPr/>
        </p:nvPicPr>
        <p:blipFill>
          <a:blip r:embed="rId3" cstate="print"/>
          <a:stretch>
            <a:fillRect/>
          </a:stretch>
        </p:blipFill>
        <p:spPr>
          <a:xfrm>
            <a:off x="2819400" y="1600200"/>
            <a:ext cx="4094960" cy="3810000"/>
          </a:xfrm>
          <a:prstGeom prst="rect">
            <a:avLst/>
          </a:prstGeom>
        </p:spPr>
      </p:pic>
      <p:pic>
        <p:nvPicPr>
          <p:cNvPr id="2050" name="Picture 2" descr="S:\DEACS Marketing\DEAC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625" y="5029200"/>
            <a:ext cx="2898775" cy="178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Seiton</a:t>
            </a:r>
            <a:endParaRPr lang="en-US" dirty="0"/>
          </a:p>
        </p:txBody>
      </p:sp>
      <p:sp>
        <p:nvSpPr>
          <p:cNvPr id="3" name="Text Placeholder 2"/>
          <p:cNvSpPr>
            <a:spLocks noGrp="1"/>
          </p:cNvSpPr>
          <p:nvPr>
            <p:ph type="body" idx="1"/>
          </p:nvPr>
        </p:nvSpPr>
        <p:spPr/>
        <p:txBody>
          <a:bodyPr/>
          <a:lstStyle/>
          <a:p>
            <a:r>
              <a:rPr lang="en-US" sz="4000" dirty="0" smtClean="0"/>
              <a:t>set in order</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 – Set in Order</a:t>
            </a:r>
            <a:endParaRPr lang="en-US" dirty="0"/>
          </a:p>
        </p:txBody>
      </p:sp>
      <p:sp>
        <p:nvSpPr>
          <p:cNvPr id="3" name="Content Placeholder 2"/>
          <p:cNvSpPr>
            <a:spLocks noGrp="1"/>
          </p:cNvSpPr>
          <p:nvPr>
            <p:ph idx="1"/>
          </p:nvPr>
        </p:nvSpPr>
        <p:spPr>
          <a:xfrm>
            <a:off x="2057400" y="1752600"/>
            <a:ext cx="6172200" cy="5105400"/>
          </a:xfrm>
        </p:spPr>
        <p:txBody>
          <a:bodyPr>
            <a:normAutofit fontScale="92500" lnSpcReduction="10000"/>
          </a:bodyPr>
          <a:lstStyle/>
          <a:p>
            <a:pPr marL="0" indent="0">
              <a:buNone/>
            </a:pPr>
            <a:r>
              <a:rPr lang="en-US" b="1" dirty="0" smtClean="0"/>
              <a:t>To arrange necessary items in a neat and systematic manner so that they can be easily retrieved for use and to return after use.</a:t>
            </a:r>
          </a:p>
          <a:p>
            <a:pPr>
              <a:buNone/>
            </a:pPr>
            <a:r>
              <a:rPr lang="en-US" dirty="0" smtClean="0"/>
              <a:t>Emphasizes:</a:t>
            </a:r>
          </a:p>
          <a:p>
            <a:r>
              <a:rPr lang="en-US" dirty="0" smtClean="0"/>
              <a:t>functional placement of parts, tools and materials</a:t>
            </a:r>
          </a:p>
          <a:p>
            <a:r>
              <a:rPr lang="en-US" dirty="0" smtClean="0"/>
              <a:t>clearly designated names and places</a:t>
            </a:r>
          </a:p>
          <a:p>
            <a:r>
              <a:rPr lang="en-US" dirty="0" smtClean="0"/>
              <a:t>visual system</a:t>
            </a:r>
          </a:p>
          <a:p>
            <a:r>
              <a:rPr lang="en-US" dirty="0" smtClean="0"/>
              <a:t>quick and easy retrieval of documents, parts and tools</a:t>
            </a:r>
          </a:p>
          <a:p>
            <a:pPr>
              <a:buNone/>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S2 – Set in Order</a:t>
            </a:r>
            <a:br>
              <a:rPr lang="en-US" dirty="0" smtClean="0"/>
            </a:br>
            <a:r>
              <a:rPr lang="en-US" sz="2800" dirty="0" smtClean="0"/>
              <a:t>A place for everything and everything in its place</a:t>
            </a:r>
            <a:endParaRPr lang="en-US" sz="2800" dirty="0"/>
          </a:p>
        </p:txBody>
      </p:sp>
      <p:sp>
        <p:nvSpPr>
          <p:cNvPr id="3" name="Content Placeholder 2"/>
          <p:cNvSpPr>
            <a:spLocks noGrp="1"/>
          </p:cNvSpPr>
          <p:nvPr>
            <p:ph idx="1"/>
          </p:nvPr>
        </p:nvSpPr>
        <p:spPr>
          <a:xfrm>
            <a:off x="2057400" y="2133600"/>
            <a:ext cx="7086600" cy="4724399"/>
          </a:xfrm>
        </p:spPr>
        <p:txBody>
          <a:bodyPr>
            <a:normAutofit fontScale="70000" lnSpcReduction="20000"/>
          </a:bodyPr>
          <a:lstStyle/>
          <a:p>
            <a:pPr>
              <a:buNone/>
            </a:pPr>
            <a:r>
              <a:rPr lang="en-US" dirty="0" smtClean="0"/>
              <a:t>This can be accomplished by</a:t>
            </a:r>
          </a:p>
          <a:p>
            <a:r>
              <a:rPr lang="en-US" dirty="0" smtClean="0"/>
              <a:t>painting / color coding floors</a:t>
            </a:r>
          </a:p>
          <a:p>
            <a:r>
              <a:rPr lang="en-US" dirty="0" smtClean="0"/>
              <a:t>outlining work areas and locations </a:t>
            </a:r>
          </a:p>
          <a:p>
            <a:r>
              <a:rPr lang="en-US" dirty="0" smtClean="0"/>
              <a:t>labeling shelves, pipes, etc</a:t>
            </a:r>
          </a:p>
          <a:p>
            <a:r>
              <a:rPr lang="en-US" dirty="0" smtClean="0"/>
              <a:t>removal of old and obsolete notes on notice boards</a:t>
            </a:r>
          </a:p>
          <a:p>
            <a:r>
              <a:rPr lang="en-US" dirty="0" smtClean="0"/>
              <a:t>creating tool holders</a:t>
            </a:r>
          </a:p>
          <a:p>
            <a:r>
              <a:rPr lang="en-US" dirty="0" smtClean="0"/>
              <a:t>creating shadow boards for tools</a:t>
            </a:r>
          </a:p>
          <a:p>
            <a:r>
              <a:rPr lang="en-US" dirty="0" smtClean="0"/>
              <a:t>creating cabinets for materials used only occasionally</a:t>
            </a:r>
          </a:p>
          <a:p>
            <a:r>
              <a:rPr lang="en-US" dirty="0" smtClean="0"/>
              <a:t>setting up modular shelving and cabinets for needed items such as trash cans, brooms, mops, and buckets.</a:t>
            </a:r>
          </a:p>
          <a:p>
            <a:endParaRPr lang="en-US" dirty="0" smtClean="0"/>
          </a:p>
          <a:p>
            <a:endParaRPr lang="en-US" dirty="0" smtClean="0"/>
          </a:p>
          <a:p>
            <a:pPr>
              <a:buNone/>
            </a:pPr>
            <a:r>
              <a:rPr lang="en-US" sz="3100" dirty="0" smtClean="0"/>
              <a:t>Do we need specific areas for specific tasks?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 – Set in Order</a:t>
            </a:r>
            <a:endParaRPr lang="en-US" dirty="0"/>
          </a:p>
        </p:txBody>
      </p:sp>
      <p:sp>
        <p:nvSpPr>
          <p:cNvPr id="3" name="Content Placeholder 2"/>
          <p:cNvSpPr>
            <a:spLocks noGrp="1"/>
          </p:cNvSpPr>
          <p:nvPr>
            <p:ph idx="1"/>
          </p:nvPr>
        </p:nvSpPr>
        <p:spPr>
          <a:xfrm>
            <a:off x="2362200" y="2133601"/>
            <a:ext cx="5638800" cy="3886200"/>
          </a:xfrm>
        </p:spPr>
        <p:txBody>
          <a:bodyPr>
            <a:normAutofit/>
          </a:bodyPr>
          <a:lstStyle/>
          <a:p>
            <a:pPr marL="17463" lvl="1" indent="-17463">
              <a:spcBef>
                <a:spcPct val="20000"/>
              </a:spcBef>
              <a:buNone/>
            </a:pPr>
            <a:r>
              <a:rPr lang="en-US" sz="2000" dirty="0" smtClean="0">
                <a:solidFill>
                  <a:schemeClr val="tx1"/>
                </a:solidFill>
                <a:latin typeface="Tahoma" pitchFamily="34" charset="0"/>
              </a:rPr>
              <a:t>Ask yourself the following questions about each item…</a:t>
            </a:r>
          </a:p>
          <a:p>
            <a:pPr marL="17463" lvl="1" indent="-17463">
              <a:spcBef>
                <a:spcPct val="20000"/>
              </a:spcBef>
              <a:buNone/>
            </a:pPr>
            <a:endParaRPr lang="en-US" sz="2000" dirty="0" smtClean="0">
              <a:solidFill>
                <a:schemeClr val="tx1"/>
              </a:solidFill>
              <a:latin typeface="Tahoma" pitchFamily="34" charset="0"/>
            </a:endParaRPr>
          </a:p>
          <a:p>
            <a:pPr marL="17463" lvl="1" indent="-17463">
              <a:spcBef>
                <a:spcPct val="20000"/>
              </a:spcBef>
              <a:buNone/>
            </a:pPr>
            <a:r>
              <a:rPr lang="en-US" sz="2000" dirty="0" smtClean="0">
                <a:solidFill>
                  <a:schemeClr val="tx1"/>
                </a:solidFill>
                <a:latin typeface="Tahoma" pitchFamily="34" charset="0"/>
              </a:rPr>
              <a:t>1.	Why do I need it to do my job?</a:t>
            </a:r>
          </a:p>
          <a:p>
            <a:pPr marL="17463" lvl="1" indent="-17463">
              <a:spcBef>
                <a:spcPct val="20000"/>
              </a:spcBef>
              <a:buNone/>
            </a:pPr>
            <a:r>
              <a:rPr lang="en-US" sz="2000" dirty="0" smtClean="0">
                <a:solidFill>
                  <a:schemeClr val="tx1"/>
                </a:solidFill>
                <a:latin typeface="Tahoma" pitchFamily="34" charset="0"/>
              </a:rPr>
              <a:t>	2. 	Where should I locate this item?</a:t>
            </a:r>
          </a:p>
          <a:p>
            <a:pPr marL="17463" lvl="1" indent="-17463">
              <a:spcBef>
                <a:spcPct val="20000"/>
              </a:spcBef>
              <a:buNone/>
            </a:pPr>
            <a:r>
              <a:rPr lang="en-US" sz="2000" dirty="0" smtClean="0">
                <a:solidFill>
                  <a:schemeClr val="tx1"/>
                </a:solidFill>
                <a:latin typeface="Tahoma" pitchFamily="34" charset="0"/>
              </a:rPr>
              <a:t>	3. 	How many do I need?</a:t>
            </a:r>
          </a:p>
          <a:p>
            <a:pPr marL="17463" lvl="1" indent="-17463">
              <a:spcBef>
                <a:spcPct val="20000"/>
              </a:spcBef>
              <a:buNone/>
            </a:pPr>
            <a:r>
              <a:rPr lang="en-US" sz="2000" dirty="0" smtClean="0">
                <a:solidFill>
                  <a:schemeClr val="tx1"/>
                </a:solidFill>
                <a:latin typeface="Tahoma" pitchFamily="34" charset="0"/>
              </a:rPr>
              <a:t>4. 	How will I know where to find it?  	or How will I know to order more?</a:t>
            </a:r>
          </a:p>
          <a:p>
            <a:pPr marL="17463" lvl="1" indent="-17463">
              <a:spcBef>
                <a:spcPct val="20000"/>
              </a:spcBef>
              <a:buNone/>
            </a:pPr>
            <a:endParaRPr lang="en-US" sz="2000" dirty="0" smtClean="0"/>
          </a:p>
          <a:p>
            <a:pPr marL="17463" lvl="1" indent="-17463">
              <a:spcBef>
                <a:spcPct val="20000"/>
              </a:spcBef>
              <a:buNone/>
            </a:pPr>
            <a:endParaRPr lang="en-US" sz="2000" dirty="0" smtClean="0">
              <a:solidFill>
                <a:schemeClr val="tx1"/>
              </a:solidFill>
              <a:latin typeface="Tahoma" pitchFamily="34" charset="0"/>
            </a:endParaRPr>
          </a:p>
          <a:p>
            <a:pPr marL="17463" indent="-17463">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S2 – Set in Order</a:t>
            </a:r>
            <a:br>
              <a:rPr lang="en-US" dirty="0" smtClean="0"/>
            </a:br>
            <a:r>
              <a:rPr lang="en-US" sz="2000" dirty="0" smtClean="0"/>
              <a:t>Examples of Visual Control</a:t>
            </a:r>
            <a:r>
              <a:rPr lang="en-US" dirty="0" smtClean="0"/>
              <a:t/>
            </a:r>
            <a:br>
              <a:rPr lang="en-US" dirty="0" smtClean="0"/>
            </a:br>
            <a:endParaRPr lang="en-US" dirty="0"/>
          </a:p>
        </p:txBody>
      </p:sp>
      <p:pic>
        <p:nvPicPr>
          <p:cNvPr id="5" name="Picture 11"/>
          <p:cNvPicPr>
            <a:picLocks noGrp="1" noChangeAspect="1" noChangeArrowheads="1"/>
          </p:cNvPicPr>
          <p:nvPr>
            <p:ph idx="1"/>
          </p:nvPr>
        </p:nvPicPr>
        <p:blipFill>
          <a:blip r:embed="rId3" cstate="print"/>
          <a:srcRect/>
          <a:stretch>
            <a:fillRect/>
          </a:stretch>
        </p:blipFill>
        <p:spPr bwMode="auto">
          <a:xfrm>
            <a:off x="3733800" y="1219200"/>
            <a:ext cx="3801006" cy="3180953"/>
          </a:xfrm>
          <a:prstGeom prst="rect">
            <a:avLst/>
          </a:prstGeom>
          <a:noFill/>
          <a:ln w="9525">
            <a:noFill/>
            <a:miter lim="800000"/>
            <a:headEnd/>
            <a:tailEnd/>
          </a:ln>
        </p:spPr>
      </p:pic>
      <p:pic>
        <p:nvPicPr>
          <p:cNvPr id="4" name="Picture 9"/>
          <p:cNvPicPr>
            <a:picLocks noChangeAspect="1" noChangeArrowheads="1"/>
          </p:cNvPicPr>
          <p:nvPr/>
        </p:nvPicPr>
        <p:blipFill>
          <a:blip r:embed="rId4" cstate="print"/>
          <a:srcRect/>
          <a:stretch>
            <a:fillRect/>
          </a:stretch>
        </p:blipFill>
        <p:spPr bwMode="auto">
          <a:xfrm>
            <a:off x="0" y="1219200"/>
            <a:ext cx="3733800" cy="3276600"/>
          </a:xfrm>
          <a:prstGeom prst="rect">
            <a:avLst/>
          </a:prstGeom>
          <a:noFill/>
          <a:ln w="9525">
            <a:noFill/>
            <a:miter lim="800000"/>
            <a:headEnd/>
            <a:tailEnd/>
          </a:ln>
        </p:spPr>
      </p:pic>
      <p:grpSp>
        <p:nvGrpSpPr>
          <p:cNvPr id="6" name="Group 11"/>
          <p:cNvGrpSpPr>
            <a:grpSpLocks/>
          </p:cNvGrpSpPr>
          <p:nvPr/>
        </p:nvGrpSpPr>
        <p:grpSpPr bwMode="auto">
          <a:xfrm>
            <a:off x="2438400" y="4114800"/>
            <a:ext cx="6705600" cy="2743200"/>
            <a:chOff x="455" y="1208"/>
            <a:chExt cx="4906" cy="2077"/>
          </a:xfrm>
        </p:grpSpPr>
        <p:pic>
          <p:nvPicPr>
            <p:cNvPr id="7" name="Picture 12"/>
            <p:cNvPicPr>
              <a:picLocks noChangeAspect="1" noChangeArrowheads="1"/>
            </p:cNvPicPr>
            <p:nvPr/>
          </p:nvPicPr>
          <p:blipFill>
            <a:blip r:embed="rId5" cstate="print"/>
            <a:srcRect/>
            <a:stretch>
              <a:fillRect/>
            </a:stretch>
          </p:blipFill>
          <p:spPr bwMode="auto">
            <a:xfrm>
              <a:off x="455" y="1208"/>
              <a:ext cx="4906" cy="2077"/>
            </a:xfrm>
            <a:prstGeom prst="rect">
              <a:avLst/>
            </a:prstGeom>
            <a:noFill/>
            <a:ln w="9525">
              <a:noFill/>
              <a:miter lim="800000"/>
              <a:headEnd/>
              <a:tailEnd/>
            </a:ln>
          </p:spPr>
        </p:pic>
        <p:sp>
          <p:nvSpPr>
            <p:cNvPr id="8" name="Rectangle 13"/>
            <p:cNvSpPr>
              <a:spLocks noChangeArrowheads="1"/>
            </p:cNvSpPr>
            <p:nvPr/>
          </p:nvSpPr>
          <p:spPr bwMode="auto">
            <a:xfrm>
              <a:off x="466" y="1218"/>
              <a:ext cx="4890" cy="2067"/>
            </a:xfrm>
            <a:prstGeom prst="rect">
              <a:avLst/>
            </a:prstGeom>
            <a:noFill/>
            <a:ln w="28575">
              <a:solidFill>
                <a:srgbClr val="000000"/>
              </a:solidFill>
              <a:miter lim="800000"/>
              <a:headEnd/>
              <a:tailEnd/>
            </a:ln>
          </p:spPr>
          <p:txBody>
            <a:bodyPr wrap="none" anchor="ctr"/>
            <a:lstStyle/>
            <a:p>
              <a:endParaRPr lang="en-US"/>
            </a:p>
          </p:txBody>
        </p:sp>
      </p:grpSp>
      <p:pic>
        <p:nvPicPr>
          <p:cNvPr id="1026" name="Picture 2"/>
          <p:cNvPicPr>
            <a:picLocks noChangeAspect="1" noChangeArrowheads="1"/>
          </p:cNvPicPr>
          <p:nvPr/>
        </p:nvPicPr>
        <p:blipFill>
          <a:blip r:embed="rId6" cstate="print"/>
          <a:srcRect/>
          <a:stretch>
            <a:fillRect/>
          </a:stretch>
        </p:blipFill>
        <p:spPr bwMode="auto">
          <a:xfrm>
            <a:off x="7467600" y="0"/>
            <a:ext cx="2019300" cy="3448050"/>
          </a:xfrm>
          <a:prstGeom prst="rect">
            <a:avLst/>
          </a:prstGeom>
          <a:noFill/>
          <a:ln w="9525">
            <a:noFill/>
            <a:miter lim="800000"/>
            <a:headEnd/>
            <a:tailEnd/>
          </a:ln>
        </p:spPr>
      </p:pic>
      <p:graphicFrame>
        <p:nvGraphicFramePr>
          <p:cNvPr id="9" name="Object 5"/>
          <p:cNvGraphicFramePr>
            <a:graphicFrameLocks noChangeAspect="1"/>
          </p:cNvGraphicFramePr>
          <p:nvPr/>
        </p:nvGraphicFramePr>
        <p:xfrm>
          <a:off x="304800" y="4572000"/>
          <a:ext cx="2033588" cy="3390900"/>
        </p:xfrm>
        <a:graphic>
          <a:graphicData uri="http://schemas.openxmlformats.org/presentationml/2006/ole">
            <mc:AlternateContent xmlns:mc="http://schemas.openxmlformats.org/markup-compatibility/2006">
              <mc:Choice xmlns:v="urn:schemas-microsoft-com:vml" Requires="v">
                <p:oleObj spid="_x0000_s1030" name="Clip" r:id="rId7" imgW="2033280" imgH="3390840" progId="">
                  <p:embed/>
                </p:oleObj>
              </mc:Choice>
              <mc:Fallback>
                <p:oleObj name="Clip" r:id="rId7" imgW="2033280" imgH="3390840"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0"/>
                        <a:ext cx="2033588" cy="339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858000" cy="1676400"/>
          </a:xfrm>
        </p:spPr>
        <p:txBody>
          <a:bodyPr>
            <a:normAutofit fontScale="90000"/>
          </a:bodyPr>
          <a:lstStyle/>
          <a:p>
            <a:r>
              <a:rPr lang="en-US" dirty="0" smtClean="0"/>
              <a:t>S2 – Set in Order</a:t>
            </a:r>
            <a:br>
              <a:rPr lang="en-US" dirty="0" smtClean="0"/>
            </a:br>
            <a:r>
              <a:rPr lang="en-US" sz="2000" dirty="0" smtClean="0"/>
              <a:t>Visual Control</a:t>
            </a:r>
            <a:r>
              <a:rPr lang="en-US" dirty="0" smtClean="0"/>
              <a:t/>
            </a:r>
            <a:br>
              <a:rPr lang="en-US" dirty="0" smtClean="0"/>
            </a:br>
            <a:endParaRPr lang="en-US" dirty="0"/>
          </a:p>
        </p:txBody>
      </p:sp>
      <p:sp>
        <p:nvSpPr>
          <p:cNvPr id="3" name="Content Placeholder 2"/>
          <p:cNvSpPr>
            <a:spLocks noGrp="1"/>
          </p:cNvSpPr>
          <p:nvPr>
            <p:ph idx="1"/>
          </p:nvPr>
        </p:nvSpPr>
        <p:spPr>
          <a:xfrm>
            <a:off x="1600200" y="1676400"/>
            <a:ext cx="6629400" cy="5181600"/>
          </a:xfrm>
        </p:spPr>
        <p:txBody>
          <a:bodyPr>
            <a:normAutofit/>
          </a:bodyPr>
          <a:lstStyle/>
          <a:p>
            <a:pPr marL="0" indent="3175">
              <a:spcBef>
                <a:spcPct val="0"/>
              </a:spcBef>
              <a:buNone/>
            </a:pPr>
            <a:r>
              <a:rPr lang="en-US" sz="2600" b="1" dirty="0" smtClean="0"/>
              <a:t>Points to remember in making visual control tools : </a:t>
            </a:r>
          </a:p>
          <a:p>
            <a:pPr>
              <a:spcBef>
                <a:spcPct val="0"/>
              </a:spcBef>
              <a:buNone/>
            </a:pPr>
            <a:r>
              <a:rPr lang="en-US" sz="2400" dirty="0" smtClean="0"/>
              <a:t>	1) 	Make them easy to see from a	distance</a:t>
            </a:r>
          </a:p>
          <a:p>
            <a:pPr>
              <a:spcBef>
                <a:spcPct val="0"/>
              </a:spcBef>
              <a:buNone/>
            </a:pPr>
            <a:r>
              <a:rPr lang="en-US" sz="2400" dirty="0" smtClean="0"/>
              <a:t>	2) 	Put the display on the thing it is 	controlling</a:t>
            </a:r>
          </a:p>
          <a:p>
            <a:pPr marL="911225" indent="-566738">
              <a:spcBef>
                <a:spcPct val="0"/>
              </a:spcBef>
              <a:buNone/>
            </a:pPr>
            <a:r>
              <a:rPr lang="en-US" sz="2400" dirty="0" smtClean="0"/>
              <a:t>3) 	Make it so everyone can tell what is right and what is wrong</a:t>
            </a:r>
          </a:p>
          <a:p>
            <a:pPr marL="911225" indent="-566738">
              <a:spcBef>
                <a:spcPct val="0"/>
              </a:spcBef>
              <a:buNone/>
            </a:pPr>
            <a:r>
              <a:rPr lang="en-US" sz="2400" dirty="0" smtClean="0"/>
              <a:t>4) 	Make it so anybody can follow it and make necessary corrections easily</a:t>
            </a:r>
          </a:p>
          <a:p>
            <a:pPr>
              <a:spcBef>
                <a:spcPct val="0"/>
              </a:spcBef>
              <a:buNone/>
            </a:pPr>
            <a:r>
              <a:rPr lang="en-US" sz="2400" dirty="0" smtClean="0"/>
              <a:t>	5) 	Work place should look brighter &amp; </a:t>
            </a:r>
          </a:p>
          <a:p>
            <a:pPr>
              <a:spcBef>
                <a:spcPct val="0"/>
              </a:spcBef>
              <a:buNone/>
            </a:pPr>
            <a:r>
              <a:rPr lang="en-US" sz="2400" dirty="0" smtClean="0"/>
              <a:t>	   	more orderly</a:t>
            </a:r>
            <a:endParaRPr lang="en-US" sz="160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 – Set in Order</a:t>
            </a:r>
            <a:endParaRPr lang="en-US" dirty="0"/>
          </a:p>
        </p:txBody>
      </p:sp>
      <p:sp>
        <p:nvSpPr>
          <p:cNvPr id="3" name="Content Placeholder 2"/>
          <p:cNvSpPr>
            <a:spLocks noGrp="1"/>
          </p:cNvSpPr>
          <p:nvPr>
            <p:ph idx="1"/>
          </p:nvPr>
        </p:nvSpPr>
        <p:spPr>
          <a:xfrm>
            <a:off x="2057400" y="1752600"/>
            <a:ext cx="6324600" cy="4953000"/>
          </a:xfrm>
        </p:spPr>
        <p:txBody>
          <a:bodyPr>
            <a:normAutofit lnSpcReduction="10000"/>
          </a:bodyPr>
          <a:lstStyle/>
          <a:p>
            <a:pPr>
              <a:buNone/>
            </a:pPr>
            <a:r>
              <a:rPr lang="en-US" b="1" u="sng" dirty="0" smtClean="0"/>
              <a:t>Implementation:</a:t>
            </a:r>
          </a:p>
          <a:p>
            <a:pPr marL="457200" indent="-457200">
              <a:buFont typeface="+mj-lt"/>
              <a:buAutoNum type="arabicPeriod"/>
            </a:pPr>
            <a:r>
              <a:rPr lang="en-US" dirty="0" smtClean="0"/>
              <a:t>Organize the physical layout </a:t>
            </a:r>
          </a:p>
          <a:p>
            <a:pPr marL="457200" indent="-457200">
              <a:buFont typeface="+mj-lt"/>
              <a:buAutoNum type="arabicPeriod"/>
            </a:pPr>
            <a:r>
              <a:rPr lang="en-US" dirty="0" smtClean="0"/>
              <a:t>Make proper use of carts, containers, and holders </a:t>
            </a:r>
          </a:p>
          <a:p>
            <a:pPr marL="457200" indent="-457200">
              <a:buFont typeface="+mj-lt"/>
              <a:buAutoNum type="arabicPeriod"/>
            </a:pPr>
            <a:r>
              <a:rPr lang="en-US" dirty="0" smtClean="0"/>
              <a:t>Locate items to reduce walking and motion.  The more often something is used, the closer to the work space it should be.</a:t>
            </a:r>
          </a:p>
          <a:p>
            <a:pPr marL="457200" indent="-457200">
              <a:buFont typeface="+mj-lt"/>
              <a:buAutoNum type="arabicPeriod"/>
            </a:pPr>
            <a:r>
              <a:rPr lang="en-US" dirty="0" smtClean="0"/>
              <a:t>Make the area safe </a:t>
            </a:r>
          </a:p>
          <a:p>
            <a:pPr marL="457200" indent="-457200">
              <a:buFont typeface="+mj-lt"/>
              <a:buAutoNum type="arabicPeriod"/>
            </a:pPr>
            <a:r>
              <a:rPr lang="en-US" dirty="0" smtClean="0"/>
              <a:t>Make the area standard and visible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S2 – Set in Order</a:t>
            </a:r>
            <a:br>
              <a:rPr lang="en-US" dirty="0" smtClean="0"/>
            </a:br>
            <a:r>
              <a:rPr lang="en-US" sz="2800" dirty="0" smtClean="0"/>
              <a:t>Guidelines</a:t>
            </a:r>
            <a:endParaRPr lang="en-US" sz="2800" dirty="0"/>
          </a:p>
        </p:txBody>
      </p:sp>
      <p:sp>
        <p:nvSpPr>
          <p:cNvPr id="3" name="Text Placeholder 2"/>
          <p:cNvSpPr>
            <a:spLocks noGrp="1"/>
          </p:cNvSpPr>
          <p:nvPr>
            <p:ph type="body" idx="1"/>
          </p:nvPr>
        </p:nvSpPr>
        <p:spPr>
          <a:xfrm>
            <a:off x="1981200" y="1752600"/>
            <a:ext cx="2362200" cy="487362"/>
          </a:xfrm>
        </p:spPr>
        <p:txBody>
          <a:bodyPr>
            <a:normAutofit fontScale="92500"/>
          </a:bodyPr>
          <a:lstStyle/>
          <a:p>
            <a:r>
              <a:rPr lang="en-US" sz="2200" b="1" dirty="0" smtClean="0"/>
              <a:t>Frequency of Use</a:t>
            </a:r>
            <a:endParaRPr lang="en-US" sz="2200" dirty="0"/>
          </a:p>
        </p:txBody>
      </p:sp>
      <p:sp>
        <p:nvSpPr>
          <p:cNvPr id="5" name="Text Placeholder 4"/>
          <p:cNvSpPr>
            <a:spLocks noGrp="1"/>
          </p:cNvSpPr>
          <p:nvPr>
            <p:ph type="body" sz="half" idx="3"/>
          </p:nvPr>
        </p:nvSpPr>
        <p:spPr>
          <a:xfrm>
            <a:off x="5638800" y="1752600"/>
            <a:ext cx="2209800" cy="487362"/>
          </a:xfrm>
        </p:spPr>
        <p:txBody>
          <a:bodyPr>
            <a:normAutofit/>
          </a:bodyPr>
          <a:lstStyle/>
          <a:p>
            <a:r>
              <a:rPr lang="en-US" sz="2000" b="1" dirty="0" smtClean="0"/>
              <a:t>Storage Method</a:t>
            </a:r>
            <a:endParaRPr lang="en-US" sz="2000" dirty="0"/>
          </a:p>
        </p:txBody>
      </p:sp>
      <p:sp>
        <p:nvSpPr>
          <p:cNvPr id="4" name="Content Placeholder 3"/>
          <p:cNvSpPr>
            <a:spLocks noGrp="1"/>
          </p:cNvSpPr>
          <p:nvPr>
            <p:ph sz="quarter" idx="2"/>
          </p:nvPr>
        </p:nvSpPr>
        <p:spPr>
          <a:xfrm>
            <a:off x="1447800" y="2286000"/>
            <a:ext cx="3352800" cy="4419600"/>
          </a:xfrm>
        </p:spPr>
        <p:txBody>
          <a:bodyPr>
            <a:normAutofit/>
          </a:bodyPr>
          <a:lstStyle/>
          <a:p>
            <a:pPr>
              <a:spcBef>
                <a:spcPct val="0"/>
              </a:spcBef>
            </a:pPr>
            <a:r>
              <a:rPr lang="en-US" dirty="0" smtClean="0"/>
              <a:t>Things used once in the last 6-12 months.</a:t>
            </a:r>
          </a:p>
          <a:p>
            <a:pPr>
              <a:spcBef>
                <a:spcPct val="0"/>
              </a:spcBef>
            </a:pPr>
            <a:endParaRPr lang="en-US" dirty="0" smtClean="0"/>
          </a:p>
          <a:p>
            <a:pPr>
              <a:spcBef>
                <a:spcPct val="0"/>
              </a:spcBef>
            </a:pPr>
            <a:r>
              <a:rPr lang="en-US" dirty="0" smtClean="0"/>
              <a:t>Things used only once in the last 1-6 months.      </a:t>
            </a:r>
          </a:p>
          <a:p>
            <a:pPr>
              <a:spcBef>
                <a:spcPct val="0"/>
              </a:spcBef>
            </a:pPr>
            <a:endParaRPr lang="en-US" dirty="0" smtClean="0"/>
          </a:p>
          <a:p>
            <a:pPr>
              <a:spcBef>
                <a:spcPct val="0"/>
              </a:spcBef>
            </a:pPr>
            <a:r>
              <a:rPr lang="en-US" dirty="0" smtClean="0"/>
              <a:t>Things used once a week.</a:t>
            </a:r>
          </a:p>
          <a:p>
            <a:pPr>
              <a:spcBef>
                <a:spcPct val="0"/>
              </a:spcBef>
            </a:pPr>
            <a:endParaRPr lang="en-US" dirty="0" smtClean="0"/>
          </a:p>
          <a:p>
            <a:pPr>
              <a:spcBef>
                <a:spcPct val="0"/>
              </a:spcBef>
            </a:pPr>
            <a:r>
              <a:rPr lang="en-US" dirty="0" smtClean="0"/>
              <a:t>Things used daily or hourly.</a:t>
            </a:r>
          </a:p>
        </p:txBody>
      </p:sp>
      <p:sp>
        <p:nvSpPr>
          <p:cNvPr id="6" name="Content Placeholder 5"/>
          <p:cNvSpPr>
            <a:spLocks noGrp="1"/>
          </p:cNvSpPr>
          <p:nvPr>
            <p:ph sz="quarter" idx="4"/>
          </p:nvPr>
        </p:nvSpPr>
        <p:spPr>
          <a:xfrm>
            <a:off x="5257800" y="2286000"/>
            <a:ext cx="3657600" cy="4419600"/>
          </a:xfrm>
        </p:spPr>
        <p:txBody>
          <a:bodyPr>
            <a:noAutofit/>
          </a:bodyPr>
          <a:lstStyle/>
          <a:p>
            <a:pPr>
              <a:spcBef>
                <a:spcPts val="0"/>
              </a:spcBef>
            </a:pPr>
            <a:r>
              <a:rPr lang="en-US" dirty="0" smtClean="0"/>
              <a:t>Store at a distance from the work station.</a:t>
            </a:r>
          </a:p>
          <a:p>
            <a:pPr>
              <a:spcBef>
                <a:spcPts val="0"/>
              </a:spcBef>
            </a:pPr>
            <a:endParaRPr lang="en-US" dirty="0" smtClean="0"/>
          </a:p>
          <a:p>
            <a:pPr>
              <a:spcBef>
                <a:spcPts val="0"/>
              </a:spcBef>
            </a:pPr>
            <a:r>
              <a:rPr lang="en-US" dirty="0" smtClean="0"/>
              <a:t>Store in central place.</a:t>
            </a:r>
          </a:p>
          <a:p>
            <a:pPr>
              <a:spcBef>
                <a:spcPts val="0"/>
              </a:spcBef>
              <a:buNone/>
            </a:pPr>
            <a:endParaRPr lang="en-US" dirty="0" smtClean="0"/>
          </a:p>
          <a:p>
            <a:pPr>
              <a:spcBef>
                <a:spcPts val="0"/>
              </a:spcBef>
              <a:buNone/>
            </a:pPr>
            <a:endParaRPr lang="en-US" dirty="0" smtClean="0"/>
          </a:p>
          <a:p>
            <a:pPr>
              <a:spcBef>
                <a:spcPts val="0"/>
              </a:spcBef>
            </a:pPr>
            <a:r>
              <a:rPr lang="en-US" dirty="0" smtClean="0"/>
              <a:t>Store near the work station.</a:t>
            </a:r>
          </a:p>
          <a:p>
            <a:pPr>
              <a:spcBef>
                <a:spcPts val="0"/>
              </a:spcBef>
              <a:buNone/>
            </a:pPr>
            <a:endParaRPr lang="en-US" dirty="0" smtClean="0"/>
          </a:p>
          <a:p>
            <a:pPr>
              <a:spcBef>
                <a:spcPts val="0"/>
              </a:spcBef>
            </a:pPr>
            <a:r>
              <a:rPr lang="en-US" dirty="0" smtClean="0"/>
              <a:t>Store at the work station in a visible location.</a:t>
            </a:r>
          </a:p>
          <a:p>
            <a:endParaRPr lang="en-US" sz="1700" dirty="0"/>
          </a:p>
        </p:txBody>
      </p:sp>
      <p:cxnSp>
        <p:nvCxnSpPr>
          <p:cNvPr id="9" name="Straight Connector 8"/>
          <p:cNvCxnSpPr/>
          <p:nvPr/>
        </p:nvCxnSpPr>
        <p:spPr>
          <a:xfrm>
            <a:off x="1905000" y="3200400"/>
            <a:ext cx="678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4343400"/>
            <a:ext cx="678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05000" y="5486400"/>
            <a:ext cx="6781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S2 – Set in Order</a:t>
            </a:r>
            <a:br>
              <a:rPr lang="en-US" dirty="0" smtClean="0"/>
            </a:br>
            <a:r>
              <a:rPr lang="en-US" sz="2800" dirty="0" smtClean="0"/>
              <a:t>Guidelines</a:t>
            </a:r>
            <a:endParaRPr lang="en-US" sz="2800" dirty="0"/>
          </a:p>
        </p:txBody>
      </p:sp>
      <p:sp>
        <p:nvSpPr>
          <p:cNvPr id="3" name="Text Placeholder 2"/>
          <p:cNvSpPr>
            <a:spLocks noGrp="1"/>
          </p:cNvSpPr>
          <p:nvPr>
            <p:ph type="body" idx="1"/>
          </p:nvPr>
        </p:nvSpPr>
        <p:spPr>
          <a:xfrm>
            <a:off x="2133600" y="1524000"/>
            <a:ext cx="2286000" cy="639762"/>
          </a:xfrm>
        </p:spPr>
        <p:txBody>
          <a:bodyPr>
            <a:noAutofit/>
          </a:bodyPr>
          <a:lstStyle/>
          <a:p>
            <a:r>
              <a:rPr lang="en-US" sz="2200" b="1" dirty="0" smtClean="0"/>
              <a:t>Criteria/ Consideration</a:t>
            </a:r>
            <a:endParaRPr lang="en-US" sz="2200" dirty="0"/>
          </a:p>
        </p:txBody>
      </p:sp>
      <p:sp>
        <p:nvSpPr>
          <p:cNvPr id="5" name="Text Placeholder 4"/>
          <p:cNvSpPr>
            <a:spLocks noGrp="1"/>
          </p:cNvSpPr>
          <p:nvPr>
            <p:ph type="body" sz="half" idx="3"/>
          </p:nvPr>
        </p:nvSpPr>
        <p:spPr>
          <a:xfrm>
            <a:off x="5334000" y="1524000"/>
            <a:ext cx="2438400" cy="639762"/>
          </a:xfrm>
        </p:spPr>
        <p:txBody>
          <a:bodyPr>
            <a:normAutofit/>
          </a:bodyPr>
          <a:lstStyle/>
          <a:p>
            <a:r>
              <a:rPr lang="en-US" sz="2200" b="1" dirty="0" smtClean="0"/>
              <a:t>Storage Method</a:t>
            </a:r>
            <a:endParaRPr lang="en-US" sz="2200" dirty="0"/>
          </a:p>
        </p:txBody>
      </p:sp>
      <p:sp>
        <p:nvSpPr>
          <p:cNvPr id="4" name="Content Placeholder 3"/>
          <p:cNvSpPr>
            <a:spLocks noGrp="1"/>
          </p:cNvSpPr>
          <p:nvPr>
            <p:ph sz="quarter" idx="2"/>
          </p:nvPr>
        </p:nvSpPr>
        <p:spPr>
          <a:xfrm>
            <a:off x="1676400" y="2209800"/>
            <a:ext cx="2743200" cy="4419600"/>
          </a:xfrm>
        </p:spPr>
        <p:txBody>
          <a:bodyPr>
            <a:normAutofit/>
          </a:bodyPr>
          <a:lstStyle/>
          <a:p>
            <a:pPr>
              <a:spcBef>
                <a:spcPct val="0"/>
              </a:spcBef>
              <a:buNone/>
            </a:pPr>
            <a:endParaRPr lang="en-US" dirty="0" smtClean="0"/>
          </a:p>
          <a:p>
            <a:pPr>
              <a:spcBef>
                <a:spcPct val="0"/>
              </a:spcBef>
            </a:pPr>
            <a:r>
              <a:rPr lang="en-US" dirty="0" smtClean="0"/>
              <a:t>Weight of items</a:t>
            </a:r>
          </a:p>
          <a:p>
            <a:pPr>
              <a:spcBef>
                <a:spcPct val="0"/>
              </a:spcBef>
              <a:buNone/>
            </a:pPr>
            <a:endParaRPr lang="en-US" dirty="0" smtClean="0"/>
          </a:p>
          <a:p>
            <a:pPr>
              <a:spcBef>
                <a:spcPct val="0"/>
              </a:spcBef>
              <a:buNone/>
            </a:pPr>
            <a:endParaRPr lang="en-US" dirty="0" smtClean="0"/>
          </a:p>
          <a:p>
            <a:pPr>
              <a:spcBef>
                <a:spcPct val="0"/>
              </a:spcBef>
            </a:pPr>
            <a:endParaRPr lang="en-US" dirty="0" smtClean="0"/>
          </a:p>
          <a:p>
            <a:pPr>
              <a:spcBef>
                <a:spcPct val="0"/>
              </a:spcBef>
            </a:pPr>
            <a:r>
              <a:rPr lang="en-US" dirty="0" smtClean="0"/>
              <a:t>Similar items</a:t>
            </a:r>
          </a:p>
          <a:p>
            <a:pPr>
              <a:spcBef>
                <a:spcPct val="0"/>
              </a:spcBef>
            </a:pPr>
            <a:endParaRPr lang="en-US" dirty="0" smtClean="0"/>
          </a:p>
          <a:p>
            <a:pPr>
              <a:spcBef>
                <a:spcPct val="0"/>
              </a:spcBef>
            </a:pPr>
            <a:endParaRPr lang="en-US" dirty="0" smtClean="0"/>
          </a:p>
          <a:p>
            <a:pPr>
              <a:spcBef>
                <a:spcPct val="0"/>
              </a:spcBef>
            </a:pPr>
            <a:endParaRPr lang="en-US" dirty="0" smtClean="0"/>
          </a:p>
          <a:p>
            <a:pPr>
              <a:spcBef>
                <a:spcPct val="0"/>
              </a:spcBef>
            </a:pPr>
            <a:r>
              <a:rPr lang="en-US" dirty="0" smtClean="0"/>
              <a:t>Items used for a single operation</a:t>
            </a:r>
          </a:p>
        </p:txBody>
      </p:sp>
      <p:sp>
        <p:nvSpPr>
          <p:cNvPr id="6" name="Content Placeholder 5"/>
          <p:cNvSpPr>
            <a:spLocks noGrp="1"/>
          </p:cNvSpPr>
          <p:nvPr>
            <p:ph sz="quarter" idx="4"/>
          </p:nvPr>
        </p:nvSpPr>
        <p:spPr>
          <a:xfrm>
            <a:off x="4876800" y="2209800"/>
            <a:ext cx="4038600" cy="4419600"/>
          </a:xfrm>
        </p:spPr>
        <p:txBody>
          <a:bodyPr>
            <a:noAutofit/>
          </a:bodyPr>
          <a:lstStyle/>
          <a:p>
            <a:pPr>
              <a:spcBef>
                <a:spcPts val="0"/>
              </a:spcBef>
              <a:buNone/>
            </a:pPr>
            <a:endParaRPr lang="en-US" dirty="0" smtClean="0"/>
          </a:p>
          <a:p>
            <a:pPr>
              <a:spcBef>
                <a:spcPts val="0"/>
              </a:spcBef>
            </a:pPr>
            <a:r>
              <a:rPr lang="en-US" dirty="0" smtClean="0"/>
              <a:t>Heavier items should be stored at lower levels.</a:t>
            </a:r>
          </a:p>
          <a:p>
            <a:pPr>
              <a:spcBef>
                <a:spcPts val="0"/>
              </a:spcBef>
              <a:buNone/>
            </a:pPr>
            <a:endParaRPr lang="en-US" dirty="0" smtClean="0"/>
          </a:p>
          <a:p>
            <a:pPr>
              <a:spcBef>
                <a:spcPts val="0"/>
              </a:spcBef>
            </a:pPr>
            <a:endParaRPr lang="en-US" dirty="0" smtClean="0"/>
          </a:p>
          <a:p>
            <a:pPr>
              <a:spcBef>
                <a:spcPts val="0"/>
              </a:spcBef>
            </a:pPr>
            <a:r>
              <a:rPr lang="en-US" dirty="0" smtClean="0"/>
              <a:t>Store in same place.  Example: screws, oil, etc.</a:t>
            </a:r>
          </a:p>
          <a:p>
            <a:pPr>
              <a:spcBef>
                <a:spcPts val="0"/>
              </a:spcBef>
            </a:pPr>
            <a:endParaRPr lang="en-US" dirty="0" smtClean="0"/>
          </a:p>
          <a:p>
            <a:pPr>
              <a:spcBef>
                <a:spcPts val="0"/>
              </a:spcBef>
              <a:buNone/>
            </a:pPr>
            <a:endParaRPr lang="en-US" dirty="0" smtClean="0"/>
          </a:p>
          <a:p>
            <a:pPr>
              <a:spcBef>
                <a:spcPts val="0"/>
              </a:spcBef>
            </a:pPr>
            <a:r>
              <a:rPr lang="en-US" dirty="0" smtClean="0"/>
              <a:t>Store in same place.  Example: tools needed for changing oil</a:t>
            </a:r>
          </a:p>
        </p:txBody>
      </p:sp>
      <p:cxnSp>
        <p:nvCxnSpPr>
          <p:cNvPr id="9" name="Straight Connector 8"/>
          <p:cNvCxnSpPr/>
          <p:nvPr/>
        </p:nvCxnSpPr>
        <p:spPr>
          <a:xfrm>
            <a:off x="1752600" y="3581400"/>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52600" y="5105400"/>
            <a:ext cx="6705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S2 – Set in Order</a:t>
            </a:r>
            <a:br>
              <a:rPr lang="en-US" dirty="0" smtClean="0"/>
            </a:br>
            <a:r>
              <a:rPr lang="en-US" sz="2800" dirty="0" smtClean="0"/>
              <a:t>Good Practices</a:t>
            </a:r>
            <a:endParaRPr lang="en-US" dirty="0"/>
          </a:p>
        </p:txBody>
      </p:sp>
      <p:sp>
        <p:nvSpPr>
          <p:cNvPr id="3" name="Content Placeholder 2"/>
          <p:cNvSpPr>
            <a:spLocks noGrp="1"/>
          </p:cNvSpPr>
          <p:nvPr>
            <p:ph idx="1"/>
          </p:nvPr>
        </p:nvSpPr>
        <p:spPr>
          <a:xfrm>
            <a:off x="1828800" y="1676400"/>
            <a:ext cx="6324600" cy="5181600"/>
          </a:xfrm>
        </p:spPr>
        <p:txBody>
          <a:bodyPr>
            <a:normAutofit fontScale="40000" lnSpcReduction="20000"/>
          </a:bodyPr>
          <a:lstStyle/>
          <a:p>
            <a:pPr>
              <a:spcBef>
                <a:spcPct val="0"/>
              </a:spcBef>
              <a:buNone/>
            </a:pPr>
            <a:r>
              <a:rPr lang="en-US" sz="4200" b="1" dirty="0" smtClean="0"/>
              <a:t>Outlining and Placement Marks</a:t>
            </a:r>
            <a:endParaRPr lang="en-US" sz="4200" dirty="0" smtClean="0"/>
          </a:p>
          <a:p>
            <a:pPr lvl="2">
              <a:spcBef>
                <a:spcPct val="0"/>
              </a:spcBef>
              <a:buFontTx/>
              <a:buChar char="-"/>
            </a:pPr>
            <a:r>
              <a:rPr lang="en-US" sz="4200" dirty="0" smtClean="0"/>
              <a:t>Mark boundaries of aisles, machines, process areas</a:t>
            </a:r>
          </a:p>
          <a:p>
            <a:pPr lvl="2">
              <a:spcBef>
                <a:spcPct val="0"/>
              </a:spcBef>
              <a:buFontTx/>
              <a:buChar char="-"/>
            </a:pPr>
            <a:r>
              <a:rPr lang="en-US" sz="4200" dirty="0" smtClean="0"/>
              <a:t>Follow straight line, right angle rule</a:t>
            </a:r>
          </a:p>
          <a:p>
            <a:pPr lvl="2">
              <a:spcBef>
                <a:spcPct val="0"/>
              </a:spcBef>
              <a:buFontTx/>
              <a:buChar char="-"/>
            </a:pPr>
            <a:r>
              <a:rPr lang="en-US" sz="4200" dirty="0" smtClean="0"/>
              <a:t>Nothing shall be kept outside the boundaries</a:t>
            </a:r>
          </a:p>
          <a:p>
            <a:pPr>
              <a:spcBef>
                <a:spcPct val="0"/>
              </a:spcBef>
            </a:pPr>
            <a:endParaRPr lang="en-US" sz="4200" dirty="0" smtClean="0"/>
          </a:p>
          <a:p>
            <a:pPr>
              <a:spcBef>
                <a:spcPct val="0"/>
              </a:spcBef>
              <a:buNone/>
            </a:pPr>
            <a:r>
              <a:rPr lang="en-US" sz="4200" dirty="0" smtClean="0"/>
              <a:t> </a:t>
            </a:r>
            <a:r>
              <a:rPr lang="en-US" sz="4200" b="1" dirty="0" smtClean="0"/>
              <a:t>Stands and shelves</a:t>
            </a:r>
            <a:endParaRPr lang="en-US" sz="4200" dirty="0" smtClean="0"/>
          </a:p>
          <a:p>
            <a:pPr lvl="2">
              <a:spcBef>
                <a:spcPct val="0"/>
              </a:spcBef>
              <a:buFontTx/>
              <a:buChar char="-"/>
            </a:pPr>
            <a:r>
              <a:rPr lang="en-US" sz="4200" dirty="0" smtClean="0"/>
              <a:t>Keep only required number of stands and shelves </a:t>
            </a:r>
          </a:p>
          <a:p>
            <a:pPr lvl="2">
              <a:spcBef>
                <a:spcPct val="0"/>
              </a:spcBef>
              <a:buFontTx/>
              <a:buChar char="-"/>
            </a:pPr>
            <a:r>
              <a:rPr lang="en-US" sz="4200" dirty="0" smtClean="0"/>
              <a:t>Standardize height, size</a:t>
            </a:r>
          </a:p>
          <a:p>
            <a:pPr lvl="2">
              <a:spcBef>
                <a:spcPct val="0"/>
              </a:spcBef>
              <a:buFontTx/>
              <a:buChar char="-"/>
            </a:pPr>
            <a:r>
              <a:rPr lang="en-US" sz="4200" dirty="0" smtClean="0"/>
              <a:t>Provide casters where necessary so that it can be moved</a:t>
            </a:r>
          </a:p>
          <a:p>
            <a:pPr lvl="2">
              <a:spcBef>
                <a:spcPct val="0"/>
              </a:spcBef>
              <a:buFontTx/>
              <a:buChar char="-"/>
            </a:pPr>
            <a:endParaRPr lang="en-US" sz="4200" dirty="0" smtClean="0"/>
          </a:p>
          <a:p>
            <a:pPr>
              <a:spcBef>
                <a:spcPct val="0"/>
              </a:spcBef>
              <a:buNone/>
            </a:pPr>
            <a:r>
              <a:rPr lang="en-US" sz="4200" b="1" dirty="0" smtClean="0"/>
              <a:t>Wires, Ducts, and Pipes</a:t>
            </a:r>
            <a:endParaRPr lang="en-US" sz="4200" dirty="0" smtClean="0"/>
          </a:p>
          <a:p>
            <a:pPr lvl="2">
              <a:spcBef>
                <a:spcPct val="0"/>
              </a:spcBef>
              <a:buFontTx/>
              <a:buChar char="-"/>
            </a:pPr>
            <a:r>
              <a:rPr lang="en-US" sz="4200" dirty="0" smtClean="0"/>
              <a:t>Color code &amp; show direction of flow</a:t>
            </a:r>
          </a:p>
          <a:p>
            <a:pPr lvl="2">
              <a:spcBef>
                <a:spcPct val="0"/>
              </a:spcBef>
              <a:buFontTx/>
              <a:buChar char="-"/>
            </a:pPr>
            <a:r>
              <a:rPr lang="en-US" sz="4200" dirty="0" smtClean="0"/>
              <a:t>When there are multiple connections – bundle the wires, label them and make sure that they are in straight line/right angle and firmly anchored</a:t>
            </a:r>
          </a:p>
          <a:p>
            <a:pPr>
              <a:spcBef>
                <a:spcPct val="0"/>
              </a:spcBef>
            </a:pPr>
            <a:endParaRPr lang="en-US" sz="4200" dirty="0" smtClean="0"/>
          </a:p>
          <a:p>
            <a:pPr>
              <a:spcBef>
                <a:spcPct val="0"/>
              </a:spcBef>
              <a:buNone/>
            </a:pPr>
            <a:r>
              <a:rPr lang="en-US" sz="4200" b="1" dirty="0" smtClean="0"/>
              <a:t>Tools</a:t>
            </a:r>
            <a:endParaRPr lang="en-US" sz="4200" dirty="0" smtClean="0"/>
          </a:p>
          <a:p>
            <a:pPr marL="1028700" lvl="1">
              <a:spcBef>
                <a:spcPct val="0"/>
              </a:spcBef>
              <a:buFontTx/>
              <a:buChar char="-"/>
            </a:pPr>
            <a:r>
              <a:rPr lang="en-US" sz="4200" dirty="0" smtClean="0"/>
              <a:t>Put tools in the order you need them</a:t>
            </a:r>
          </a:p>
          <a:p>
            <a:pPr marL="1028700" lvl="1">
              <a:spcBef>
                <a:spcPct val="0"/>
              </a:spcBef>
              <a:buFontTx/>
              <a:buChar char="-"/>
            </a:pPr>
            <a:r>
              <a:rPr lang="en-US" sz="4200" dirty="0" smtClean="0"/>
              <a:t>Location of hand-tools should be such that they can be put away with one hand</a:t>
            </a:r>
          </a:p>
          <a:p>
            <a:pPr lvl="2">
              <a:spcBef>
                <a:spcPct val="0"/>
              </a:spcBef>
              <a:buNone/>
            </a:pP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257800" cy="1022350"/>
          </a:xfrm>
        </p:spPr>
        <p:txBody>
          <a:bodyPr/>
          <a:lstStyle/>
          <a:p>
            <a:r>
              <a:rPr lang="en-US" sz="4000" dirty="0" smtClean="0"/>
              <a:t>Sound  Familiar?</a:t>
            </a:r>
            <a:endParaRPr lang="en-US" sz="4000" dirty="0"/>
          </a:p>
        </p:txBody>
      </p:sp>
      <p:sp>
        <p:nvSpPr>
          <p:cNvPr id="4" name="Text Placeholder 3"/>
          <p:cNvSpPr>
            <a:spLocks noGrp="1"/>
          </p:cNvSpPr>
          <p:nvPr>
            <p:ph type="body" idx="2"/>
          </p:nvPr>
        </p:nvSpPr>
        <p:spPr>
          <a:xfrm>
            <a:off x="838200" y="2819400"/>
            <a:ext cx="2057400" cy="1828800"/>
          </a:xfrm>
        </p:spPr>
        <p:txBody>
          <a:bodyPr>
            <a:normAutofit/>
          </a:bodyPr>
          <a:lstStyle/>
          <a:p>
            <a:pPr algn="ctr"/>
            <a:r>
              <a:rPr lang="en-US" sz="2800" dirty="0" smtClean="0"/>
              <a:t>5S is probably for you!</a:t>
            </a:r>
            <a:endParaRPr lang="en-US" sz="2800" dirty="0"/>
          </a:p>
        </p:txBody>
      </p:sp>
      <p:sp>
        <p:nvSpPr>
          <p:cNvPr id="3" name="Content Placeholder 2"/>
          <p:cNvSpPr>
            <a:spLocks noGrp="1"/>
          </p:cNvSpPr>
          <p:nvPr>
            <p:ph sz="half" idx="1"/>
          </p:nvPr>
        </p:nvSpPr>
        <p:spPr>
          <a:xfrm>
            <a:off x="3581400" y="1828800"/>
            <a:ext cx="4724400" cy="5167312"/>
          </a:xfrm>
        </p:spPr>
        <p:txBody>
          <a:bodyPr>
            <a:normAutofit fontScale="62500" lnSpcReduction="20000"/>
          </a:bodyPr>
          <a:lstStyle/>
          <a:p>
            <a:r>
              <a:rPr lang="en-US" dirty="0" smtClean="0"/>
              <a:t>Workers waste time looking for things.</a:t>
            </a:r>
          </a:p>
          <a:p>
            <a:r>
              <a:rPr lang="en-US" dirty="0" smtClean="0"/>
              <a:t>Most horizontal surfaces are covered.</a:t>
            </a:r>
          </a:p>
          <a:p>
            <a:r>
              <a:rPr lang="en-US" dirty="0" smtClean="0"/>
              <a:t>Work space is crowded with parts, tools, paper, etc.</a:t>
            </a:r>
          </a:p>
          <a:p>
            <a:r>
              <a:rPr lang="en-US" dirty="0" smtClean="0"/>
              <a:t>There is excess inventory.</a:t>
            </a:r>
          </a:p>
          <a:p>
            <a:r>
              <a:rPr lang="en-US" dirty="0" smtClean="0"/>
              <a:t>There is excess equipment and tools.</a:t>
            </a:r>
          </a:p>
          <a:p>
            <a:r>
              <a:rPr lang="en-US" dirty="0" smtClean="0"/>
              <a:t>Work area (shelves, floor, equipment, etc.) is dirty and dusty.</a:t>
            </a:r>
          </a:p>
          <a:p>
            <a:r>
              <a:rPr lang="en-US" dirty="0" smtClean="0"/>
              <a:t>The floor is covered with wires and unused items.</a:t>
            </a:r>
          </a:p>
          <a:p>
            <a:r>
              <a:rPr lang="en-US" dirty="0" smtClean="0"/>
              <a:t>The status of the work being performed is hard to discern because the work area is not visible.</a:t>
            </a:r>
          </a:p>
          <a:p>
            <a:r>
              <a:rPr lang="en-US" dirty="0" smtClean="0"/>
              <a:t>Efforts to organize and clean do not seem to last very long.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Seiso</a:t>
            </a:r>
            <a:endParaRPr lang="en-US" dirty="0"/>
          </a:p>
        </p:txBody>
      </p:sp>
      <p:sp>
        <p:nvSpPr>
          <p:cNvPr id="3" name="Text Placeholder 2"/>
          <p:cNvSpPr>
            <a:spLocks noGrp="1"/>
          </p:cNvSpPr>
          <p:nvPr>
            <p:ph type="body" idx="1"/>
          </p:nvPr>
        </p:nvSpPr>
        <p:spPr/>
        <p:txBody>
          <a:bodyPr/>
          <a:lstStyle/>
          <a:p>
            <a:r>
              <a:rPr lang="en-US" sz="4000" dirty="0" smtClean="0"/>
              <a:t>shine</a:t>
            </a:r>
            <a:endParaRPr 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 Shine</a:t>
            </a:r>
            <a:endParaRPr lang="en-US" dirty="0"/>
          </a:p>
        </p:txBody>
      </p:sp>
      <p:sp>
        <p:nvSpPr>
          <p:cNvPr id="3" name="Content Placeholder 2"/>
          <p:cNvSpPr>
            <a:spLocks noGrp="1"/>
          </p:cNvSpPr>
          <p:nvPr>
            <p:ph idx="1"/>
          </p:nvPr>
        </p:nvSpPr>
        <p:spPr>
          <a:xfrm>
            <a:off x="2057400" y="1752600"/>
            <a:ext cx="5943600" cy="5105400"/>
          </a:xfrm>
        </p:spPr>
        <p:txBody>
          <a:bodyPr>
            <a:normAutofit/>
          </a:bodyPr>
          <a:lstStyle/>
          <a:p>
            <a:pPr marL="0" indent="0">
              <a:buNone/>
            </a:pPr>
            <a:r>
              <a:rPr lang="en-US" b="1" dirty="0" smtClean="0"/>
              <a:t>To clean and inspect the workplace thoroughly so that there is no dirt on the floor, machines or equipment.</a:t>
            </a:r>
          </a:p>
          <a:p>
            <a:pPr marL="0" indent="0">
              <a:buNone/>
            </a:pPr>
            <a:endParaRPr lang="en-US" b="1" dirty="0" smtClean="0"/>
          </a:p>
          <a:p>
            <a:pPr marL="0" indent="0">
              <a:buNone/>
            </a:pPr>
            <a:endParaRPr lang="en-US" b="1" dirty="0" smtClean="0"/>
          </a:p>
          <a:p>
            <a:pPr marL="0" indent="0">
              <a:buNone/>
            </a:pPr>
            <a:r>
              <a:rPr lang="en-US" dirty="0" err="1" smtClean="0"/>
              <a:t>Seiso</a:t>
            </a:r>
            <a:r>
              <a:rPr lang="en-US" dirty="0" smtClean="0"/>
              <a:t> is cleaning, but also inspecting and simple repair and preventive maintenance.</a:t>
            </a:r>
            <a:endParaRPr lang="en-US" b="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248400" cy="1066800"/>
          </a:xfrm>
        </p:spPr>
        <p:txBody>
          <a:bodyPr/>
          <a:lstStyle/>
          <a:p>
            <a:r>
              <a:rPr lang="en-US" dirty="0" smtClean="0"/>
              <a:t>S3 – Shine</a:t>
            </a:r>
            <a:endParaRPr lang="en-US" dirty="0"/>
          </a:p>
        </p:txBody>
      </p:sp>
      <p:sp>
        <p:nvSpPr>
          <p:cNvPr id="3" name="Content Placeholder 2"/>
          <p:cNvSpPr>
            <a:spLocks noGrp="1"/>
          </p:cNvSpPr>
          <p:nvPr>
            <p:ph idx="1"/>
          </p:nvPr>
        </p:nvSpPr>
        <p:spPr>
          <a:xfrm>
            <a:off x="2057400" y="1066800"/>
            <a:ext cx="7086600" cy="5791199"/>
          </a:xfrm>
        </p:spPr>
        <p:txBody>
          <a:bodyPr>
            <a:normAutofit fontScale="70000" lnSpcReduction="20000"/>
          </a:bodyPr>
          <a:lstStyle/>
          <a:p>
            <a:pPr>
              <a:buNone/>
            </a:pPr>
            <a:r>
              <a:rPr lang="en-US" dirty="0" smtClean="0"/>
              <a:t>Steps in the cleaning process:</a:t>
            </a:r>
          </a:p>
          <a:p>
            <a:r>
              <a:rPr lang="en-US" dirty="0" smtClean="0"/>
              <a:t>increase the lighting in the work area</a:t>
            </a:r>
          </a:p>
          <a:p>
            <a:r>
              <a:rPr lang="en-US" dirty="0" smtClean="0"/>
              <a:t>divide the area into zones</a:t>
            </a:r>
          </a:p>
          <a:p>
            <a:r>
              <a:rPr lang="en-US" dirty="0" smtClean="0"/>
              <a:t>define responsibilities for cleaning</a:t>
            </a:r>
          </a:p>
          <a:p>
            <a:r>
              <a:rPr lang="en-US" dirty="0" smtClean="0"/>
              <a:t>identify proper methods and tools for cleaning</a:t>
            </a:r>
          </a:p>
          <a:p>
            <a:r>
              <a:rPr lang="en-US" dirty="0" smtClean="0"/>
              <a:t>provide protection for those doing the cleaning (gloves, dust-masks, etc)</a:t>
            </a:r>
          </a:p>
          <a:p>
            <a:r>
              <a:rPr lang="en-US" dirty="0" smtClean="0"/>
              <a:t>repair any leaks on machines</a:t>
            </a:r>
          </a:p>
          <a:p>
            <a:r>
              <a:rPr lang="en-US" dirty="0" smtClean="0"/>
              <a:t>clean machines, floors, walls and ceilings</a:t>
            </a:r>
          </a:p>
          <a:p>
            <a:r>
              <a:rPr lang="en-US" dirty="0" smtClean="0"/>
              <a:t>paint machines, floors, walls and ceilings</a:t>
            </a:r>
          </a:p>
          <a:p>
            <a:r>
              <a:rPr lang="en-US" dirty="0" smtClean="0"/>
              <a:t>identify the sources of dirt</a:t>
            </a:r>
          </a:p>
          <a:p>
            <a:r>
              <a:rPr lang="en-US" b="1" dirty="0" smtClean="0"/>
              <a:t>try to eliminate the need to clean</a:t>
            </a:r>
          </a:p>
          <a:p>
            <a:r>
              <a:rPr lang="en-US" dirty="0" smtClean="0"/>
              <a:t>inspect machines and tools while cleaning</a:t>
            </a:r>
          </a:p>
          <a:p>
            <a:r>
              <a:rPr lang="en-US" dirty="0" smtClean="0"/>
              <a:t>if possible, perform some preventive maintenance while cleaning and inspecting (example: tightening hydraulic hoses)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 Shine</a:t>
            </a:r>
            <a:endParaRPr lang="en-US" dirty="0"/>
          </a:p>
        </p:txBody>
      </p:sp>
      <p:sp>
        <p:nvSpPr>
          <p:cNvPr id="3" name="Content Placeholder 2"/>
          <p:cNvSpPr>
            <a:spLocks noGrp="1"/>
          </p:cNvSpPr>
          <p:nvPr>
            <p:ph idx="1"/>
          </p:nvPr>
        </p:nvSpPr>
        <p:spPr>
          <a:xfrm>
            <a:off x="2286000" y="1828800"/>
            <a:ext cx="5715000" cy="4876799"/>
          </a:xfrm>
        </p:spPr>
        <p:txBody>
          <a:bodyPr>
            <a:normAutofit lnSpcReduction="10000"/>
          </a:bodyPr>
          <a:lstStyle/>
          <a:p>
            <a:pPr marL="0" indent="0">
              <a:buNone/>
            </a:pPr>
            <a:r>
              <a:rPr lang="en-US" dirty="0" smtClean="0"/>
              <a:t>The benefit of the shine step is that workers can more quickly see issues such as:</a:t>
            </a:r>
          </a:p>
          <a:p>
            <a:r>
              <a:rPr lang="en-US" dirty="0" smtClean="0"/>
              <a:t> leaks, </a:t>
            </a:r>
          </a:p>
          <a:p>
            <a:r>
              <a:rPr lang="en-US" dirty="0" smtClean="0"/>
              <a:t>contamination, </a:t>
            </a:r>
          </a:p>
          <a:p>
            <a:r>
              <a:rPr lang="en-US" dirty="0" smtClean="0"/>
              <a:t>vibration, </a:t>
            </a:r>
          </a:p>
          <a:p>
            <a:r>
              <a:rPr lang="en-US" dirty="0" smtClean="0"/>
              <a:t>fatigue, </a:t>
            </a:r>
          </a:p>
          <a:p>
            <a:r>
              <a:rPr lang="en-US" dirty="0" smtClean="0"/>
              <a:t>breakage, and </a:t>
            </a:r>
          </a:p>
          <a:p>
            <a:r>
              <a:rPr lang="en-US" dirty="0" smtClean="0"/>
              <a:t>misalignment.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 Shine</a:t>
            </a:r>
            <a:endParaRPr lang="en-US" dirty="0"/>
          </a:p>
        </p:txBody>
      </p:sp>
      <p:sp>
        <p:nvSpPr>
          <p:cNvPr id="3" name="Content Placeholder 2"/>
          <p:cNvSpPr>
            <a:spLocks noGrp="1"/>
          </p:cNvSpPr>
          <p:nvPr>
            <p:ph idx="1"/>
          </p:nvPr>
        </p:nvSpPr>
        <p:spPr>
          <a:xfrm>
            <a:off x="2057400" y="1752600"/>
            <a:ext cx="6477000" cy="4876800"/>
          </a:xfrm>
        </p:spPr>
        <p:txBody>
          <a:bodyPr>
            <a:normAutofit fontScale="92500" lnSpcReduction="10000"/>
          </a:bodyPr>
          <a:lstStyle/>
          <a:p>
            <a:pPr>
              <a:buNone/>
            </a:pPr>
            <a:r>
              <a:rPr lang="en-US" b="1" u="sng" dirty="0" smtClean="0"/>
              <a:t>Implementation:</a:t>
            </a:r>
          </a:p>
          <a:p>
            <a:pPr marL="0" indent="3175">
              <a:buNone/>
            </a:pPr>
            <a:r>
              <a:rPr lang="en-US" sz="2600" dirty="0" smtClean="0"/>
              <a:t>NOTE:  It is often better to do the </a:t>
            </a:r>
            <a:r>
              <a:rPr lang="en-US" sz="2600" i="1" dirty="0" smtClean="0"/>
              <a:t>shine</a:t>
            </a:r>
            <a:r>
              <a:rPr lang="en-US" sz="2600" dirty="0" smtClean="0"/>
              <a:t> step before or simultaneously with the </a:t>
            </a:r>
            <a:r>
              <a:rPr lang="en-US" sz="2600" i="1" dirty="0" smtClean="0"/>
              <a:t>set in order </a:t>
            </a:r>
            <a:r>
              <a:rPr lang="en-US" sz="2600" dirty="0" smtClean="0"/>
              <a:t>step</a:t>
            </a:r>
            <a:r>
              <a:rPr lang="en-US" sz="2600" i="1" dirty="0" smtClean="0"/>
              <a:t>.</a:t>
            </a:r>
          </a:p>
          <a:p>
            <a:pPr marL="457200" indent="-457200">
              <a:buFont typeface="+mj-lt"/>
              <a:buAutoNum type="arabicPeriod"/>
            </a:pPr>
            <a:r>
              <a:rPr lang="en-US" b="1" dirty="0" smtClean="0"/>
              <a:t>Clean</a:t>
            </a:r>
            <a:r>
              <a:rPr lang="en-US" dirty="0" smtClean="0"/>
              <a:t> – Sweep, wash, clean, and shine everything around the work area, including the floor.</a:t>
            </a:r>
          </a:p>
          <a:p>
            <a:pPr marL="457200" indent="-457200">
              <a:buFont typeface="+mj-lt"/>
              <a:buAutoNum type="arabicPeriod"/>
            </a:pPr>
            <a:r>
              <a:rPr lang="en-US" b="1" dirty="0" smtClean="0"/>
              <a:t>Arrange cleaning materials </a:t>
            </a:r>
            <a:r>
              <a:rPr lang="en-US" dirty="0" smtClean="0"/>
              <a:t>– Practicing 5S means that all employees should have their cleaning materials in a standard place close to the work area.</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S3 – Shine</a:t>
            </a:r>
            <a:endParaRPr lang="en-US" dirty="0"/>
          </a:p>
        </p:txBody>
      </p:sp>
      <p:sp>
        <p:nvSpPr>
          <p:cNvPr id="3" name="Content Placeholder 2"/>
          <p:cNvSpPr>
            <a:spLocks noGrp="1"/>
          </p:cNvSpPr>
          <p:nvPr>
            <p:ph idx="1"/>
          </p:nvPr>
        </p:nvSpPr>
        <p:spPr>
          <a:xfrm>
            <a:off x="2057400" y="2133600"/>
            <a:ext cx="6553200" cy="4571999"/>
          </a:xfrm>
        </p:spPr>
        <p:txBody>
          <a:bodyPr>
            <a:normAutofit/>
          </a:bodyPr>
          <a:lstStyle/>
          <a:p>
            <a:r>
              <a:rPr lang="en-US" sz="2400" dirty="0" smtClean="0"/>
              <a:t>Preventive measures should be taken to tackle problems of dust, grime, leakage etc. Root cause of the problem should be identified and it should be eliminated.</a:t>
            </a:r>
            <a:endParaRPr lang="en-US" sz="1400" dirty="0" smtClean="0"/>
          </a:p>
          <a:p>
            <a:r>
              <a:rPr lang="en-US" sz="2400" dirty="0" smtClean="0"/>
              <a:t>Devote 5 - 15 minutes every day to cleaning your work area </a:t>
            </a:r>
          </a:p>
          <a:p>
            <a:r>
              <a:rPr lang="en-US" sz="2400" dirty="0" smtClean="0"/>
              <a:t>Participation of everyone is required </a:t>
            </a:r>
          </a:p>
          <a:p>
            <a:r>
              <a:rPr lang="en-US" sz="2400" dirty="0" smtClean="0"/>
              <a:t>Attack hard to clean places regularly</a:t>
            </a:r>
            <a:endParaRPr lang="en-US" sz="1400"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Seiketsu</a:t>
            </a:r>
            <a:endParaRPr lang="en-US" dirty="0"/>
          </a:p>
        </p:txBody>
      </p:sp>
      <p:sp>
        <p:nvSpPr>
          <p:cNvPr id="3" name="Text Placeholder 2"/>
          <p:cNvSpPr>
            <a:spLocks noGrp="1"/>
          </p:cNvSpPr>
          <p:nvPr>
            <p:ph type="body" idx="1"/>
          </p:nvPr>
        </p:nvSpPr>
        <p:spPr/>
        <p:txBody>
          <a:bodyPr/>
          <a:lstStyle/>
          <a:p>
            <a:r>
              <a:rPr lang="en-US" sz="4000" dirty="0" smtClean="0"/>
              <a:t>standardize</a:t>
            </a:r>
            <a:endParaRPr lang="en-US"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S4 – Standardize</a:t>
            </a:r>
            <a:endParaRPr lang="en-US" dirty="0"/>
          </a:p>
        </p:txBody>
      </p:sp>
      <p:sp>
        <p:nvSpPr>
          <p:cNvPr id="3" name="Content Placeholder 2"/>
          <p:cNvSpPr>
            <a:spLocks noGrp="1"/>
          </p:cNvSpPr>
          <p:nvPr>
            <p:ph idx="1"/>
          </p:nvPr>
        </p:nvSpPr>
        <p:spPr>
          <a:xfrm>
            <a:off x="2057400" y="1752600"/>
            <a:ext cx="5943600" cy="5105400"/>
          </a:xfrm>
        </p:spPr>
        <p:txBody>
          <a:bodyPr>
            <a:normAutofit fontScale="92500" lnSpcReduction="20000"/>
          </a:bodyPr>
          <a:lstStyle/>
          <a:p>
            <a:pPr marL="0" indent="0">
              <a:buNone/>
            </a:pPr>
            <a:r>
              <a:rPr lang="en-US" b="1" dirty="0" smtClean="0"/>
              <a:t>To maintain a high standard of workplace organization by keeping everything clean and orderly at all times.</a:t>
            </a:r>
          </a:p>
          <a:p>
            <a:pPr marL="0" indent="0">
              <a:buNone/>
            </a:pPr>
            <a:endParaRPr lang="en-US" b="1" dirty="0" smtClean="0"/>
          </a:p>
          <a:p>
            <a:pPr marL="0" indent="0">
              <a:buNone/>
            </a:pPr>
            <a:endParaRPr lang="en-US" b="1" dirty="0" smtClean="0"/>
          </a:p>
          <a:p>
            <a:pPr indent="0">
              <a:buNone/>
            </a:pPr>
            <a:r>
              <a:rPr lang="en-US" dirty="0" smtClean="0"/>
              <a:t>Standardization is necessary to detect abnormalities and unusual situations, so that people can react immediately.</a:t>
            </a:r>
          </a:p>
          <a:p>
            <a:pPr indent="0">
              <a:buNone/>
            </a:pPr>
            <a:endParaRPr lang="en-US" b="1" dirty="0" smtClean="0"/>
          </a:p>
          <a:p>
            <a:pPr indent="0" algn="ctr">
              <a:buNone/>
            </a:pPr>
            <a:r>
              <a:rPr lang="en-US" b="1" dirty="0" smtClean="0"/>
              <a:t>Make it the Norm!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S4 – Standardize</a:t>
            </a:r>
            <a:endParaRPr lang="en-US" dirty="0"/>
          </a:p>
        </p:txBody>
      </p:sp>
      <p:sp>
        <p:nvSpPr>
          <p:cNvPr id="3" name="Content Placeholder 2"/>
          <p:cNvSpPr>
            <a:spLocks noGrp="1"/>
          </p:cNvSpPr>
          <p:nvPr>
            <p:ph idx="1"/>
          </p:nvPr>
        </p:nvSpPr>
        <p:spPr>
          <a:xfrm>
            <a:off x="2057400" y="2057400"/>
            <a:ext cx="5943600" cy="4343400"/>
          </a:xfrm>
        </p:spPr>
        <p:txBody>
          <a:bodyPr>
            <a:normAutofit fontScale="92500" lnSpcReduction="10000"/>
          </a:bodyPr>
          <a:lstStyle/>
          <a:p>
            <a:pPr>
              <a:buNone/>
            </a:pPr>
            <a:r>
              <a:rPr lang="en-US" dirty="0" smtClean="0"/>
              <a:t>Standards must be applied to:</a:t>
            </a:r>
          </a:p>
          <a:p>
            <a:r>
              <a:rPr lang="en-US" dirty="0" smtClean="0"/>
              <a:t>work instructions</a:t>
            </a:r>
          </a:p>
          <a:p>
            <a:r>
              <a:rPr lang="en-US" dirty="0" smtClean="0"/>
              <a:t>procedures</a:t>
            </a:r>
          </a:p>
          <a:p>
            <a:r>
              <a:rPr lang="en-US" dirty="0" smtClean="0"/>
              <a:t>color-coding: gangways, pipes, directional marks, containers</a:t>
            </a:r>
          </a:p>
          <a:p>
            <a:r>
              <a:rPr lang="en-US" dirty="0" smtClean="0"/>
              <a:t>coloration of surroundings</a:t>
            </a:r>
          </a:p>
          <a:p>
            <a:r>
              <a:rPr lang="en-US" dirty="0" smtClean="0"/>
              <a:t>warning signs and marks</a:t>
            </a:r>
          </a:p>
          <a:p>
            <a:r>
              <a:rPr lang="en-US" dirty="0" smtClean="0"/>
              <a:t>labels and name plates</a:t>
            </a:r>
          </a:p>
          <a:p>
            <a:r>
              <a:rPr lang="en-US" dirty="0" smtClean="0"/>
              <a:t>visual management tools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S4 – Standardize</a:t>
            </a:r>
            <a:endParaRPr lang="en-US" dirty="0"/>
          </a:p>
        </p:txBody>
      </p:sp>
      <p:sp>
        <p:nvSpPr>
          <p:cNvPr id="3" name="Content Placeholder 2"/>
          <p:cNvSpPr>
            <a:spLocks noGrp="1"/>
          </p:cNvSpPr>
          <p:nvPr>
            <p:ph idx="1"/>
          </p:nvPr>
        </p:nvSpPr>
        <p:spPr>
          <a:xfrm>
            <a:off x="2057400" y="1676400"/>
            <a:ext cx="6324600" cy="5181600"/>
          </a:xfrm>
        </p:spPr>
        <p:txBody>
          <a:bodyPr>
            <a:normAutofit fontScale="70000" lnSpcReduction="20000"/>
          </a:bodyPr>
          <a:lstStyle/>
          <a:p>
            <a:pPr>
              <a:buNone/>
            </a:pPr>
            <a:r>
              <a:rPr lang="en-US" dirty="0" smtClean="0"/>
              <a:t>Implementation:</a:t>
            </a:r>
          </a:p>
          <a:p>
            <a:pPr marL="457200" indent="-457200">
              <a:buFont typeface="+mj-lt"/>
              <a:buAutoNum type="arabicPeriod"/>
            </a:pPr>
            <a:r>
              <a:rPr lang="en-US" b="1" dirty="0" smtClean="0"/>
              <a:t>Create the standard for the work area – </a:t>
            </a:r>
            <a:r>
              <a:rPr lang="en-US" dirty="0" smtClean="0"/>
              <a:t>This includes listing the items and the number of items allowed in storage. This standard will be the basis for 5S audits.</a:t>
            </a:r>
          </a:p>
          <a:p>
            <a:pPr marL="457200" indent="-457200">
              <a:buFont typeface="+mj-lt"/>
              <a:buAutoNum type="arabicPeriod"/>
            </a:pPr>
            <a:r>
              <a:rPr lang="en-US" b="1" dirty="0" smtClean="0"/>
              <a:t>Implement across all units – </a:t>
            </a:r>
            <a:r>
              <a:rPr lang="en-US" dirty="0" smtClean="0"/>
              <a:t>This new standard should be implemented across all similar units.</a:t>
            </a:r>
          </a:p>
          <a:p>
            <a:pPr marL="457200" indent="-457200">
              <a:buFont typeface="+mj-lt"/>
              <a:buAutoNum type="arabicPeriod"/>
            </a:pPr>
            <a:r>
              <a:rPr lang="en-US" b="1" dirty="0" smtClean="0"/>
              <a:t>Create a standard cleaning procedure – </a:t>
            </a:r>
            <a:r>
              <a:rPr lang="en-US" dirty="0" smtClean="0"/>
              <a:t>The standard cleaning procedure should include a cleaning checklist and should be posted close to the work area. It should also define how often the area will be cleaned.</a:t>
            </a:r>
          </a:p>
          <a:p>
            <a:pPr marL="457200" indent="-457200">
              <a:buFont typeface="+mj-lt"/>
              <a:buAutoNum type="arabicPeriod"/>
            </a:pPr>
            <a:r>
              <a:rPr lang="en-US" b="1" dirty="0" smtClean="0"/>
              <a:t>Be quick to revise the standards – </a:t>
            </a:r>
            <a:r>
              <a:rPr lang="en-US" dirty="0" smtClean="0"/>
              <a:t>It is important to not only have a standard, but to update it as often as needed.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5S?</a:t>
            </a:r>
            <a:endParaRPr lang="en-US" dirty="0"/>
          </a:p>
        </p:txBody>
      </p:sp>
      <p:sp>
        <p:nvSpPr>
          <p:cNvPr id="3" name="Content Placeholder 2"/>
          <p:cNvSpPr>
            <a:spLocks noGrp="1"/>
          </p:cNvSpPr>
          <p:nvPr>
            <p:ph idx="1"/>
          </p:nvPr>
        </p:nvSpPr>
        <p:spPr>
          <a:xfrm>
            <a:off x="1905000" y="1676400"/>
            <a:ext cx="6858000" cy="5029199"/>
          </a:xfrm>
        </p:spPr>
        <p:txBody>
          <a:bodyPr>
            <a:normAutofit fontScale="92500" lnSpcReduction="20000"/>
          </a:bodyPr>
          <a:lstStyle/>
          <a:p>
            <a:r>
              <a:rPr lang="en-US" dirty="0" smtClean="0"/>
              <a:t>5S focuses on organizing the workplace, keeping it clean and orderly, and maintaining the standardized conditions and discipline needed to do a good job.</a:t>
            </a:r>
          </a:p>
          <a:p>
            <a:r>
              <a:rPr lang="en-US" dirty="0" smtClean="0"/>
              <a:t>Developed in Japan and stands for 5 Japanese words that start with the letter S:</a:t>
            </a:r>
          </a:p>
          <a:p>
            <a:pPr lvl="1"/>
            <a:r>
              <a:rPr lang="en-US" dirty="0" err="1" smtClean="0"/>
              <a:t>Seiri</a:t>
            </a:r>
            <a:r>
              <a:rPr lang="en-US" dirty="0" smtClean="0"/>
              <a:t> (sort)</a:t>
            </a:r>
          </a:p>
          <a:p>
            <a:pPr lvl="1"/>
            <a:r>
              <a:rPr lang="en-US" dirty="0" err="1" smtClean="0"/>
              <a:t>Seiton</a:t>
            </a:r>
            <a:r>
              <a:rPr lang="en-US" dirty="0" smtClean="0"/>
              <a:t> (straighten)</a:t>
            </a:r>
          </a:p>
          <a:p>
            <a:pPr lvl="1"/>
            <a:r>
              <a:rPr lang="en-US" dirty="0" err="1" smtClean="0"/>
              <a:t>Seiso</a:t>
            </a:r>
            <a:r>
              <a:rPr lang="en-US" dirty="0" smtClean="0"/>
              <a:t> (shine)</a:t>
            </a:r>
          </a:p>
          <a:p>
            <a:pPr lvl="1"/>
            <a:r>
              <a:rPr lang="en-US" dirty="0" err="1" smtClean="0"/>
              <a:t>Seiketsu</a:t>
            </a:r>
            <a:r>
              <a:rPr lang="en-US" dirty="0" smtClean="0"/>
              <a:t> (standardize)</a:t>
            </a:r>
          </a:p>
          <a:p>
            <a:pPr lvl="1"/>
            <a:r>
              <a:rPr lang="en-US" dirty="0" err="1" smtClean="0"/>
              <a:t>Shitsuke</a:t>
            </a:r>
            <a:r>
              <a:rPr lang="en-US" dirty="0" smtClean="0"/>
              <a:t> (sustain)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Shitsuke</a:t>
            </a:r>
            <a:endParaRPr lang="en-US" dirty="0"/>
          </a:p>
        </p:txBody>
      </p:sp>
      <p:sp>
        <p:nvSpPr>
          <p:cNvPr id="3" name="Text Placeholder 2"/>
          <p:cNvSpPr>
            <a:spLocks noGrp="1"/>
          </p:cNvSpPr>
          <p:nvPr>
            <p:ph type="body" idx="1"/>
          </p:nvPr>
        </p:nvSpPr>
        <p:spPr/>
        <p:txBody>
          <a:bodyPr/>
          <a:lstStyle/>
          <a:p>
            <a:r>
              <a:rPr lang="en-US" sz="4000" dirty="0" smtClean="0"/>
              <a:t>sustain</a:t>
            </a:r>
            <a:endParaRPr lang="en-US" sz="4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S5 – Sustain</a:t>
            </a:r>
            <a:endParaRPr lang="en-US" dirty="0"/>
          </a:p>
        </p:txBody>
      </p:sp>
      <p:sp>
        <p:nvSpPr>
          <p:cNvPr id="3" name="Content Placeholder 2"/>
          <p:cNvSpPr>
            <a:spLocks noGrp="1"/>
          </p:cNvSpPr>
          <p:nvPr>
            <p:ph idx="1"/>
          </p:nvPr>
        </p:nvSpPr>
        <p:spPr>
          <a:xfrm>
            <a:off x="2209800" y="1600200"/>
            <a:ext cx="6477000" cy="5105400"/>
          </a:xfrm>
        </p:spPr>
        <p:txBody>
          <a:bodyPr>
            <a:normAutofit fontScale="92500" lnSpcReduction="20000"/>
          </a:bodyPr>
          <a:lstStyle/>
          <a:p>
            <a:pPr marL="0" indent="0">
              <a:buNone/>
            </a:pPr>
            <a:r>
              <a:rPr lang="en-US" b="1" dirty="0" smtClean="0"/>
              <a:t>To practice the 5S system continuously so that it becomes habitual and ingrained in the culture of the organization.  </a:t>
            </a:r>
          </a:p>
          <a:p>
            <a:pPr marL="0" indent="0">
              <a:buNone/>
            </a:pPr>
            <a:endParaRPr lang="en-US" b="1" dirty="0" smtClean="0"/>
          </a:p>
          <a:p>
            <a:pPr>
              <a:buNone/>
            </a:pPr>
            <a:r>
              <a:rPr lang="en-US" dirty="0" smtClean="0"/>
              <a:t>This means that </a:t>
            </a:r>
            <a:r>
              <a:rPr lang="en-US" cap="all" dirty="0" smtClean="0"/>
              <a:t>everyone</a:t>
            </a:r>
            <a:r>
              <a:rPr lang="en-US" dirty="0" smtClean="0"/>
              <a:t> must</a:t>
            </a:r>
          </a:p>
          <a:p>
            <a:r>
              <a:rPr lang="en-US" dirty="0" smtClean="0"/>
              <a:t>understand, obey, and follow the rules</a:t>
            </a:r>
          </a:p>
          <a:p>
            <a:r>
              <a:rPr lang="en-US" dirty="0" smtClean="0"/>
              <a:t>eliminate bad habits</a:t>
            </a:r>
          </a:p>
          <a:p>
            <a:r>
              <a:rPr lang="en-US" dirty="0" smtClean="0"/>
              <a:t>form good habits</a:t>
            </a:r>
          </a:p>
          <a:p>
            <a:r>
              <a:rPr lang="en-US" dirty="0" smtClean="0"/>
              <a:t>maintain the improvements</a:t>
            </a:r>
          </a:p>
          <a:p>
            <a:r>
              <a:rPr lang="en-US" dirty="0" smtClean="0"/>
              <a:t>look for opportunities to improve</a:t>
            </a:r>
            <a:endParaRPr lang="en-US" b="1"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S5 – Sustain</a:t>
            </a:r>
            <a:endParaRPr lang="en-US" dirty="0"/>
          </a:p>
        </p:txBody>
      </p:sp>
      <p:sp>
        <p:nvSpPr>
          <p:cNvPr id="3" name="Content Placeholder 2"/>
          <p:cNvSpPr>
            <a:spLocks noGrp="1"/>
          </p:cNvSpPr>
          <p:nvPr>
            <p:ph idx="1"/>
          </p:nvPr>
        </p:nvSpPr>
        <p:spPr>
          <a:xfrm>
            <a:off x="1981200" y="1752600"/>
            <a:ext cx="7086600" cy="4724399"/>
          </a:xfrm>
        </p:spPr>
        <p:txBody>
          <a:bodyPr>
            <a:normAutofit fontScale="92500"/>
          </a:bodyPr>
          <a:lstStyle/>
          <a:p>
            <a:pPr>
              <a:buNone/>
            </a:pPr>
            <a:r>
              <a:rPr lang="en-US" dirty="0" smtClean="0"/>
              <a:t>This can be achieved by:</a:t>
            </a:r>
          </a:p>
          <a:p>
            <a:r>
              <a:rPr lang="en-US" dirty="0" smtClean="0"/>
              <a:t>education</a:t>
            </a:r>
          </a:p>
          <a:p>
            <a:r>
              <a:rPr lang="en-US" dirty="0" smtClean="0"/>
              <a:t>learning on the job</a:t>
            </a:r>
          </a:p>
          <a:p>
            <a:r>
              <a:rPr lang="en-US" dirty="0" smtClean="0"/>
              <a:t>making job descriptions, work instructions and schedules</a:t>
            </a:r>
          </a:p>
          <a:p>
            <a:r>
              <a:rPr lang="en-US" dirty="0" smtClean="0"/>
              <a:t>performing audits using checklists</a:t>
            </a:r>
          </a:p>
          <a:p>
            <a:r>
              <a:rPr lang="en-US" dirty="0" smtClean="0"/>
              <a:t>modeling the behavior that you desire from your employees</a:t>
            </a:r>
          </a:p>
          <a:p>
            <a:r>
              <a:rPr lang="en-US" dirty="0" smtClean="0"/>
              <a:t>daily management attention and interest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S5 – Sustain</a:t>
            </a:r>
            <a:endParaRPr lang="en-US" dirty="0"/>
          </a:p>
        </p:txBody>
      </p:sp>
      <p:sp>
        <p:nvSpPr>
          <p:cNvPr id="3" name="Content Placeholder 2"/>
          <p:cNvSpPr>
            <a:spLocks noGrp="1"/>
          </p:cNvSpPr>
          <p:nvPr>
            <p:ph idx="1"/>
          </p:nvPr>
        </p:nvSpPr>
        <p:spPr>
          <a:xfrm>
            <a:off x="2057400" y="1905000"/>
            <a:ext cx="6477000" cy="4724399"/>
          </a:xfrm>
        </p:spPr>
        <p:txBody>
          <a:bodyPr>
            <a:normAutofit/>
          </a:bodyPr>
          <a:lstStyle/>
          <a:p>
            <a:r>
              <a:rPr lang="en-US" dirty="0" smtClean="0"/>
              <a:t>Many organizations find themselves with a dirty, cluttered shop only a few months after a 5S project. The tendency is to return to the old way of doing things. </a:t>
            </a:r>
          </a:p>
          <a:p>
            <a:r>
              <a:rPr lang="en-US" dirty="0" smtClean="0"/>
              <a:t>Make sure that standard work for supervisors includes checking to ensure that the 5S discipline is being followed.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S5 – Sustain</a:t>
            </a:r>
            <a:endParaRPr lang="en-US" dirty="0"/>
          </a:p>
        </p:txBody>
      </p:sp>
      <p:sp>
        <p:nvSpPr>
          <p:cNvPr id="3" name="Content Placeholder 2"/>
          <p:cNvSpPr>
            <a:spLocks noGrp="1"/>
          </p:cNvSpPr>
          <p:nvPr>
            <p:ph idx="1"/>
          </p:nvPr>
        </p:nvSpPr>
        <p:spPr>
          <a:xfrm>
            <a:off x="2133600" y="2057400"/>
            <a:ext cx="6858000" cy="4800600"/>
          </a:xfrm>
        </p:spPr>
        <p:txBody>
          <a:bodyPr>
            <a:normAutofit/>
          </a:bodyPr>
          <a:lstStyle/>
          <a:p>
            <a:pPr>
              <a:buNone/>
            </a:pPr>
            <a:r>
              <a:rPr lang="en-US" dirty="0" smtClean="0"/>
              <a:t>Implementation:</a:t>
            </a:r>
          </a:p>
          <a:p>
            <a:pPr marL="457200" indent="-457200">
              <a:buFont typeface="+mj-lt"/>
              <a:buAutoNum type="arabicPeriod"/>
            </a:pPr>
            <a:r>
              <a:rPr lang="en-US" dirty="0" smtClean="0"/>
              <a:t>Take and post before &amp; after photos </a:t>
            </a:r>
          </a:p>
          <a:p>
            <a:pPr marL="457200" indent="-457200">
              <a:buFont typeface="+mj-lt"/>
              <a:buAutoNum type="arabicPeriod"/>
            </a:pPr>
            <a:r>
              <a:rPr lang="en-US" dirty="0" smtClean="0"/>
              <a:t>Schedule regular audits </a:t>
            </a:r>
          </a:p>
          <a:p>
            <a:pPr marL="457200" indent="-457200">
              <a:buFont typeface="+mj-lt"/>
              <a:buAutoNum type="arabicPeriod"/>
            </a:pPr>
            <a:r>
              <a:rPr lang="en-US" dirty="0" smtClean="0"/>
              <a:t>Learn from mistakes </a:t>
            </a:r>
          </a:p>
          <a:p>
            <a:pPr marL="457200" indent="-457200">
              <a:buFont typeface="+mj-lt"/>
              <a:buAutoNum type="arabicPeriod"/>
            </a:pPr>
            <a:r>
              <a:rPr lang="en-US" dirty="0" smtClean="0"/>
              <a:t>Empower people to change to a new standard as needed </a:t>
            </a:r>
          </a:p>
          <a:p>
            <a:pPr marL="457200" indent="-457200">
              <a:buFont typeface="+mj-lt"/>
              <a:buAutoNum type="arabicPeriod"/>
            </a:pPr>
            <a:r>
              <a:rPr lang="en-US" dirty="0" smtClean="0"/>
              <a:t>Develop the culture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8739691"/>
              </p:ext>
            </p:extLst>
          </p:nvPr>
        </p:nvGraphicFramePr>
        <p:xfrm>
          <a:off x="1828798" y="-76211"/>
          <a:ext cx="6019802" cy="7086608"/>
        </p:xfrm>
        <a:graphic>
          <a:graphicData uri="http://schemas.openxmlformats.org/drawingml/2006/table">
            <a:tbl>
              <a:tblPr/>
              <a:tblGrid>
                <a:gridCol w="744636"/>
                <a:gridCol w="501650"/>
                <a:gridCol w="501650"/>
                <a:gridCol w="501650"/>
                <a:gridCol w="501650"/>
                <a:gridCol w="501650"/>
                <a:gridCol w="697606"/>
                <a:gridCol w="313532"/>
                <a:gridCol w="313532"/>
                <a:gridCol w="313532"/>
                <a:gridCol w="313532"/>
                <a:gridCol w="313532"/>
                <a:gridCol w="501650"/>
              </a:tblGrid>
              <a:tr h="269264">
                <a:tc gridSpan="12">
                  <a:txBody>
                    <a:bodyPr/>
                    <a:lstStyle/>
                    <a:p>
                      <a:pPr algn="l" fontAlgn="b"/>
                      <a:r>
                        <a:rPr lang="en-US" sz="1000" b="1" i="0" u="none" strike="noStrike">
                          <a:effectLst/>
                          <a:latin typeface="Arial"/>
                        </a:rPr>
                        <a:t>5S Checklist</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rowSpan="3">
                  <a:txBody>
                    <a:bodyPr/>
                    <a:lstStyle/>
                    <a:p>
                      <a:pPr algn="r" fontAlgn="b"/>
                      <a:r>
                        <a:rPr lang="en-US" sz="700" b="0" i="0" u="none" strike="noStrike">
                          <a:effectLst/>
                          <a:latin typeface="Arial"/>
                        </a:rPr>
                        <a:t>Area:</a:t>
                      </a:r>
                    </a:p>
                  </a:txBody>
                  <a:tcPr marL="5421" marR="5421" marT="54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11">
                  <a:txBody>
                    <a:bodyPr/>
                    <a:lstStyle/>
                    <a:p>
                      <a:pPr algn="ctr" fontAlgn="b"/>
                      <a:r>
                        <a:rPr lang="en-US" sz="600" b="0" i="0" u="none" strike="noStrike">
                          <a:effectLst/>
                          <a:latin typeface="Arial"/>
                        </a:rPr>
                        <a:t> </a:t>
                      </a:r>
                    </a:p>
                  </a:txBody>
                  <a:tcPr marL="5421" marR="5421" marT="54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vMerge="1">
                  <a:txBody>
                    <a:bodyPr/>
                    <a:lstStyle/>
                    <a:p>
                      <a:endParaRPr lang="en-US"/>
                    </a:p>
                  </a:txBody>
                  <a:tcPr/>
                </a:tc>
                <a:tc gridSpan="1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vMerge="1">
                  <a:txBody>
                    <a:bodyPr/>
                    <a:lstStyle/>
                    <a:p>
                      <a:endParaRPr lang="en-US"/>
                    </a:p>
                  </a:txBody>
                  <a:tcPr/>
                </a:tc>
                <a:tc gridSpan="1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gridSpan="2">
                  <a:txBody>
                    <a:bodyPr/>
                    <a:lstStyle/>
                    <a:p>
                      <a:pPr algn="ctr" fontAlgn="b"/>
                      <a:r>
                        <a:rPr lang="en-US" sz="600" b="1" i="0" u="none" strike="noStrike">
                          <a:effectLst/>
                          <a:latin typeface="Arial"/>
                        </a:rPr>
                        <a:t>Number of Problems</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a:rPr>
                        <a:t>Rating Level</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6" gridSpan="3">
                  <a:txBody>
                    <a:bodyPr/>
                    <a:lstStyle/>
                    <a:p>
                      <a:pPr algn="ctr"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lang="en-US"/>
                    </a:p>
                  </a:txBody>
                  <a:tcPr/>
                </a:tc>
                <a:tc rowSpan="6" hMerge="1">
                  <a:txBody>
                    <a:bodyPr/>
                    <a:lstStyle/>
                    <a:p>
                      <a:endParaRPr lang="en-US"/>
                    </a:p>
                  </a:txBody>
                  <a:tcPr/>
                </a:tc>
                <a:tc>
                  <a:txBody>
                    <a:bodyPr/>
                    <a:lstStyle/>
                    <a:p>
                      <a:pPr algn="l" fontAlgn="b"/>
                      <a:r>
                        <a:rPr lang="en-US" sz="600" b="0" i="0" u="none" strike="noStrike">
                          <a:effectLst/>
                          <a:latin typeface="Arial"/>
                        </a:rPr>
                        <a:t>Date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Date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Date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Date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Date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gridSpan="2">
                  <a:txBody>
                    <a:bodyPr/>
                    <a:lstStyle/>
                    <a:p>
                      <a:pPr algn="l" fontAlgn="b"/>
                      <a:r>
                        <a:rPr lang="en-US" sz="600" b="0" i="0" u="none" strike="noStrike">
                          <a:effectLst/>
                          <a:latin typeface="Arial"/>
                        </a:rPr>
                        <a:t>5 or more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0" i="0" u="none" strike="noStrike">
                          <a:effectLst/>
                          <a:latin typeface="Arial"/>
                        </a:rPr>
                        <a:t>Level 0</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rowSpan="5">
                  <a:txBody>
                    <a:bodyPr/>
                    <a:lstStyle/>
                    <a:p>
                      <a:pPr algn="ctr" fontAlgn="b"/>
                      <a:r>
                        <a:rPr lang="en-US" sz="700" b="0" i="0" u="none" strike="noStrike">
                          <a:effectLst/>
                          <a:latin typeface="Arial"/>
                        </a:rPr>
                        <a:t> </a:t>
                      </a:r>
                    </a:p>
                  </a:txBody>
                  <a:tcPr marL="5421" marR="5421" marT="542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b"/>
                      <a:r>
                        <a:rPr lang="en-US" sz="700" b="0" i="0" u="none" strike="noStrike">
                          <a:effectLst/>
                          <a:latin typeface="Arial"/>
                        </a:rPr>
                        <a:t> </a:t>
                      </a:r>
                    </a:p>
                  </a:txBody>
                  <a:tcPr marL="5421" marR="5421" marT="542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b"/>
                      <a:r>
                        <a:rPr lang="en-US" sz="700" b="0" i="0" u="none" strike="noStrike">
                          <a:effectLst/>
                          <a:latin typeface="Arial"/>
                        </a:rPr>
                        <a:t> </a:t>
                      </a:r>
                    </a:p>
                  </a:txBody>
                  <a:tcPr marL="5421" marR="5421" marT="542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b"/>
                      <a:r>
                        <a:rPr lang="en-US" sz="700" b="0" i="0" u="none" strike="noStrike">
                          <a:effectLst/>
                          <a:latin typeface="Arial"/>
                        </a:rPr>
                        <a:t> </a:t>
                      </a:r>
                    </a:p>
                  </a:txBody>
                  <a:tcPr marL="5421" marR="5421" marT="542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b"/>
                      <a:r>
                        <a:rPr lang="en-US" sz="700" b="0" i="0" u="none" strike="noStrike">
                          <a:effectLst/>
                          <a:latin typeface="Arial"/>
                        </a:rPr>
                        <a:t> </a:t>
                      </a:r>
                    </a:p>
                  </a:txBody>
                  <a:tcPr marL="5421" marR="5421" marT="5421"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gridSpan="2">
                  <a:txBody>
                    <a:bodyPr/>
                    <a:lstStyle/>
                    <a:p>
                      <a:pPr algn="l" fontAlgn="b"/>
                      <a:r>
                        <a:rPr lang="en-US" sz="600" b="0" i="0" u="none" strike="noStrike">
                          <a:effectLst/>
                          <a:latin typeface="Arial"/>
                        </a:rPr>
                        <a:t>3-4</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0" i="0" u="none" strike="noStrike">
                          <a:effectLst/>
                          <a:latin typeface="Arial"/>
                        </a:rPr>
                        <a:t>Level 1</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gridSpan="2">
                  <a:txBody>
                    <a:bodyPr/>
                    <a:lstStyle/>
                    <a:p>
                      <a:pPr algn="l" fontAlgn="b"/>
                      <a:r>
                        <a:rPr lang="en-US" sz="600" b="0" i="0" u="none" strike="noStrike">
                          <a:effectLst/>
                          <a:latin typeface="Arial"/>
                        </a:rPr>
                        <a:t>2</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0" i="0" u="none" strike="noStrike">
                          <a:effectLst/>
                          <a:latin typeface="Arial"/>
                        </a:rPr>
                        <a:t>Level 2</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gridSpan="2">
                  <a:txBody>
                    <a:bodyPr/>
                    <a:lstStyle/>
                    <a:p>
                      <a:pPr algn="l" fontAlgn="b"/>
                      <a:r>
                        <a:rPr lang="en-US" sz="600" b="0" i="0" u="none" strike="noStrike">
                          <a:effectLst/>
                          <a:latin typeface="Arial"/>
                        </a:rPr>
                        <a:t>1</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0" i="0" u="none" strike="noStrike">
                          <a:effectLst/>
                          <a:latin typeface="Arial"/>
                        </a:rPr>
                        <a:t>Level 3</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gridSpan="2">
                  <a:txBody>
                    <a:bodyPr/>
                    <a:lstStyle/>
                    <a:p>
                      <a:pPr algn="l" fontAlgn="b"/>
                      <a:r>
                        <a:rPr lang="en-US" sz="600" b="0" i="0" u="none" strike="noStrike">
                          <a:effectLst/>
                          <a:latin typeface="Arial"/>
                        </a:rPr>
                        <a:t>none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0" i="0" u="none" strike="noStrike">
                          <a:effectLst/>
                          <a:latin typeface="Arial"/>
                        </a:rPr>
                        <a:t>Level 4</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a:txBody>
                    <a:bodyPr/>
                    <a:lstStyle/>
                    <a:p>
                      <a:pPr algn="l" fontAlgn="b"/>
                      <a:r>
                        <a:rPr lang="en-US" sz="600" b="0" i="0" u="none" strike="noStrike">
                          <a:effectLst/>
                          <a:latin typeface="Arial"/>
                        </a:rPr>
                        <a:t>Category</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n-US" sz="600" b="0" i="0" u="none" strike="noStrike">
                          <a:effectLst/>
                          <a:latin typeface="Arial"/>
                        </a:rPr>
                        <a:t>Item</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600" b="0" i="0" u="none" strike="noStrike">
                          <a:effectLst/>
                          <a:latin typeface="Arial"/>
                        </a:rPr>
                        <a:t>Level</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rowSpan="6">
                  <a:txBody>
                    <a:bodyPr/>
                    <a:lstStyle/>
                    <a:p>
                      <a:pPr algn="ctr" fontAlgn="t"/>
                      <a:r>
                        <a:rPr lang="en-US" sz="700" b="1" i="0" u="none" strike="noStrike">
                          <a:effectLst/>
                          <a:latin typeface="Arial"/>
                        </a:rPr>
                        <a:t>Sort</a:t>
                      </a:r>
                    </a:p>
                  </a:txBody>
                  <a:tcPr marL="5421" marR="5421" marT="5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en-US" sz="600" b="1" i="0" u="none" strike="noStrike">
                          <a:effectLst/>
                          <a:latin typeface="Arial"/>
                        </a:rPr>
                        <a:t>Distinguish between what is needed and what is not needed</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Unneeded equipment, tools furniture, etc. are present</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Unneeded items are on walls, bulletin boards, etc.</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Items are present in aisle ways, stairways, corners, etc.</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Unneeded inventory, supplies, parts, or materials are present</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Safety hazards (water, oil, chemical, machines) exist</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rowSpan="6">
                  <a:txBody>
                    <a:bodyPr/>
                    <a:lstStyle/>
                    <a:p>
                      <a:pPr algn="ctr" fontAlgn="t"/>
                      <a:r>
                        <a:rPr lang="en-US" sz="700" b="1" i="0" u="none" strike="noStrike">
                          <a:effectLst/>
                          <a:latin typeface="Arial"/>
                        </a:rPr>
                        <a:t>Set in Order</a:t>
                      </a:r>
                    </a:p>
                  </a:txBody>
                  <a:tcPr marL="5421" marR="5421" marT="5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en-US" sz="600" b="1" i="0" u="none" strike="noStrike">
                          <a:effectLst/>
                          <a:latin typeface="Arial"/>
                        </a:rPr>
                        <a:t>A place for everything and everything in its place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Correct places for items are not obvious</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Items are not in their correct places</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Aisle ways, workplaces, equiment locations are not indicated</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Items are not put away immeadiately after use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Height and quanity limits are not obvious</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rowSpan="6">
                  <a:txBody>
                    <a:bodyPr/>
                    <a:lstStyle/>
                    <a:p>
                      <a:pPr algn="ctr" fontAlgn="t"/>
                      <a:r>
                        <a:rPr lang="en-US" sz="700" b="1" i="0" u="none" strike="noStrike">
                          <a:effectLst/>
                          <a:latin typeface="Arial"/>
                        </a:rPr>
                        <a:t>Shine</a:t>
                      </a:r>
                    </a:p>
                  </a:txBody>
                  <a:tcPr marL="5421" marR="5421" marT="5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en-US" sz="600" b="1" i="0" u="none" strike="noStrike">
                          <a:effectLst/>
                          <a:latin typeface="Arial"/>
                        </a:rPr>
                        <a:t>Cleaning, and looking for ways to keep clean and organized</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267222">
                <a:tc vMerge="1">
                  <a:txBody>
                    <a:bodyPr/>
                    <a:lstStyle/>
                    <a:p>
                      <a:endParaRPr lang="en-US"/>
                    </a:p>
                  </a:txBody>
                  <a:tcPr/>
                </a:tc>
                <a:tc gridSpan="6">
                  <a:txBody>
                    <a:bodyPr/>
                    <a:lstStyle/>
                    <a:p>
                      <a:pPr algn="l" fontAlgn="b"/>
                      <a:r>
                        <a:rPr lang="en-US" sz="600" b="0" i="0" u="none" strike="noStrike">
                          <a:effectLst/>
                          <a:latin typeface="Arial"/>
                        </a:rPr>
                        <a:t>Floors, walls, stairs, and surfaces are not free of dirt, oil and grease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Equipment is not kept clean and free of dirt, oil and grease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Cleaning materials are not easily accessible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Lines, labels, signs, etc. are not clean and unbroken</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Other cleaning problems (of any kind) are present</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rowSpan="6">
                  <a:txBody>
                    <a:bodyPr/>
                    <a:lstStyle/>
                    <a:p>
                      <a:pPr algn="ctr" fontAlgn="t"/>
                      <a:r>
                        <a:rPr lang="en-US" sz="700" b="1" i="0" u="none" strike="noStrike">
                          <a:effectLst/>
                          <a:latin typeface="Arial"/>
                        </a:rPr>
                        <a:t>Standardize</a:t>
                      </a:r>
                    </a:p>
                  </a:txBody>
                  <a:tcPr marL="5421" marR="5421" marT="5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en-US" sz="600" b="1" i="0" u="none" strike="noStrike">
                          <a:effectLst/>
                          <a:latin typeface="Arial"/>
                        </a:rPr>
                        <a:t>Maintain and monitor the first three categories</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Necessary information is not visible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All standards are not known and visible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Checklists don't exist for all cleaning and maintenance jobs</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All quantities and limits are not easily recognizable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How many items can't be located in 30 secs?</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rowSpan="6">
                  <a:txBody>
                    <a:bodyPr/>
                    <a:lstStyle/>
                    <a:p>
                      <a:pPr algn="ctr" fontAlgn="t"/>
                      <a:r>
                        <a:rPr lang="en-US" sz="700" b="1" i="0" u="none" strike="noStrike">
                          <a:effectLst/>
                          <a:latin typeface="Arial"/>
                        </a:rPr>
                        <a:t>Sustain</a:t>
                      </a:r>
                    </a:p>
                  </a:txBody>
                  <a:tcPr marL="5421" marR="5421" marT="54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b"/>
                      <a:r>
                        <a:rPr lang="en-US" sz="600" b="1" i="0" u="none" strike="noStrike">
                          <a:effectLst/>
                          <a:latin typeface="Arial"/>
                        </a:rPr>
                        <a:t>Stick to the rules</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600" b="0" i="0" u="none" strike="noStrike">
                          <a:effectLst/>
                          <a:latin typeface="Arial"/>
                        </a:rPr>
                        <a:t> </a:t>
                      </a:r>
                    </a:p>
                  </a:txBody>
                  <a:tcPr marL="5421" marR="5421" marT="54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How many workers have not had 5S training?</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How many times last week was daily 5S not performed?</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How many times are personal belongings not easily stored?</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vMerge="1">
                  <a:txBody>
                    <a:bodyPr/>
                    <a:lstStyle/>
                    <a:p>
                      <a:endParaRPr lang="en-US"/>
                    </a:p>
                  </a:txBody>
                  <a:tcPr/>
                </a:tc>
                <a:tc gridSpan="6">
                  <a:txBody>
                    <a:bodyPr/>
                    <a:lstStyle/>
                    <a:p>
                      <a:pPr algn="l" fontAlgn="b"/>
                      <a:r>
                        <a:rPr lang="en-US" sz="600" b="0" i="0" u="none" strike="noStrike">
                          <a:effectLst/>
                          <a:latin typeface="Arial"/>
                        </a:rPr>
                        <a:t>How many times are job aids not available or up to date?</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267222">
                <a:tc vMerge="1">
                  <a:txBody>
                    <a:bodyPr/>
                    <a:lstStyle/>
                    <a:p>
                      <a:endParaRPr lang="en-US"/>
                    </a:p>
                  </a:txBody>
                  <a:tcPr/>
                </a:tc>
                <a:tc gridSpan="6">
                  <a:txBody>
                    <a:bodyPr/>
                    <a:lstStyle/>
                    <a:p>
                      <a:pPr algn="l" fontAlgn="b"/>
                      <a:r>
                        <a:rPr lang="en-US" sz="600" b="0" i="0" u="none" strike="noStrike">
                          <a:effectLst/>
                          <a:latin typeface="Arial"/>
                        </a:rPr>
                        <a:t>How many times last week were daily 5S inspections not performed?</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63611">
                <a:tc>
                  <a:txBody>
                    <a:bodyPr/>
                    <a:lstStyle/>
                    <a:p>
                      <a:pPr algn="l" fontAlgn="b"/>
                      <a:endParaRPr lang="en-US" sz="600" b="0" i="0" u="none" strike="noStrike">
                        <a:effectLst/>
                        <a:latin typeface="Arial"/>
                      </a:endParaRPr>
                    </a:p>
                  </a:txBody>
                  <a:tcPr marL="5421" marR="5421" marT="5421" marB="0" anchor="b">
                    <a:lnL>
                      <a:noFill/>
                    </a:lnL>
                    <a:lnR>
                      <a:noFill/>
                    </a:lnR>
                    <a:lnT w="6350" cap="flat" cmpd="sng" algn="ctr">
                      <a:solidFill>
                        <a:srgbClr val="000000"/>
                      </a:solidFill>
                      <a:prstDash val="solid"/>
                      <a:round/>
                      <a:headEnd type="none" w="med" len="med"/>
                      <a:tailEnd type="none" w="med" len="med"/>
                    </a:lnT>
                    <a:lnB>
                      <a:noFill/>
                    </a:lnB>
                  </a:tcPr>
                </a:tc>
                <a:tc gridSpan="6">
                  <a:txBody>
                    <a:bodyPr/>
                    <a:lstStyle/>
                    <a:p>
                      <a:pPr algn="r" fontAlgn="b"/>
                      <a:r>
                        <a:rPr lang="en-US" sz="700" b="1" i="0" u="none" strike="noStrike">
                          <a:effectLst/>
                          <a:latin typeface="Arial"/>
                        </a:rPr>
                        <a:t>Total</a:t>
                      </a:r>
                    </a:p>
                  </a:txBody>
                  <a:tcPr marL="5421" marR="5421" marT="542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a:rPr>
                        <a:t> </a:t>
                      </a:r>
                    </a:p>
                  </a:txBody>
                  <a:tcPr marL="5421" marR="5421" marT="54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effectLst/>
                        <a:latin typeface="Arial"/>
                      </a:endParaRPr>
                    </a:p>
                  </a:txBody>
                  <a:tcPr marL="5421" marR="5421" marT="5421" marB="0" anchor="b">
                    <a:lnL w="6350" cap="flat" cmpd="sng" algn="ctr">
                      <a:solidFill>
                        <a:srgbClr val="000000"/>
                      </a:solidFill>
                      <a:prstDash val="solid"/>
                      <a:round/>
                      <a:headEnd type="none" w="med" len="med"/>
                      <a:tailEnd type="none" w="med" len="med"/>
                    </a:lnL>
                    <a:lnR>
                      <a:noFill/>
                    </a:lnR>
                    <a:lnT>
                      <a:noFill/>
                    </a:lnT>
                    <a:lnB>
                      <a:noFill/>
                    </a:lnB>
                  </a:tcPr>
                </a:tc>
              </a:tr>
              <a:tr h="137457">
                <a:tc>
                  <a:txBody>
                    <a:bodyPr/>
                    <a:lstStyle/>
                    <a:p>
                      <a:pPr algn="l" fontAlgn="b"/>
                      <a:endParaRPr lang="en-US" sz="600" b="0" i="0" u="none" strike="noStrike">
                        <a:effectLst/>
                        <a:latin typeface="Arial"/>
                      </a:endParaRPr>
                    </a:p>
                  </a:txBody>
                  <a:tcPr marL="5421" marR="5421" marT="5421" marB="0" anchor="b">
                    <a:lnL>
                      <a:noFill/>
                    </a:lnL>
                    <a:lnR>
                      <a:noFill/>
                    </a:lnR>
                    <a:lnT>
                      <a:noFill/>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a:noFill/>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a:noFill/>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a:noFill/>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a:noFill/>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a:noFill/>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a:noFill/>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effectLst/>
                        <a:latin typeface="Arial"/>
                      </a:endParaRPr>
                    </a:p>
                  </a:txBody>
                  <a:tcPr marL="5421" marR="5421" marT="542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dirty="0">
                        <a:effectLst/>
                        <a:latin typeface="Arial"/>
                      </a:endParaRPr>
                    </a:p>
                  </a:txBody>
                  <a:tcPr marL="5421" marR="5421" marT="5421" marB="0" anchor="b">
                    <a:lnL>
                      <a:noFill/>
                    </a:lnL>
                    <a:lnR>
                      <a:noFill/>
                    </a:lnR>
                    <a:lnT>
                      <a:noFill/>
                    </a:lnT>
                    <a:lnB>
                      <a:noFill/>
                    </a:lnB>
                  </a:tcPr>
                </a:tc>
              </a:tr>
            </a:tbl>
          </a:graphicData>
        </a:graphic>
      </p:graphicFrame>
    </p:spTree>
    <p:extLst>
      <p:ext uri="{BB962C8B-B14F-4D97-AF65-F5344CB8AC3E}">
        <p14:creationId xmlns:p14="http://schemas.microsoft.com/office/powerpoint/2010/main" val="276103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6934200" cy="2362200"/>
          </a:xfrm>
        </p:spPr>
        <p:txBody>
          <a:bodyPr/>
          <a:lstStyle/>
          <a:p>
            <a:r>
              <a:rPr lang="en-US" b="1" dirty="0" smtClean="0"/>
              <a:t>Understanding the benefits of a 5S program</a:t>
            </a:r>
            <a:br>
              <a:rPr lang="en-US" b="1" dirty="0" smtClean="0"/>
            </a:br>
            <a:endParaRPr lang="en-US" dirty="0"/>
          </a:p>
        </p:txBody>
      </p:sp>
      <p:sp>
        <p:nvSpPr>
          <p:cNvPr id="3" name="Content Placeholder 2"/>
          <p:cNvSpPr>
            <a:spLocks noGrp="1"/>
          </p:cNvSpPr>
          <p:nvPr>
            <p:ph idx="1"/>
          </p:nvPr>
        </p:nvSpPr>
        <p:spPr>
          <a:xfrm>
            <a:off x="1905000" y="1905000"/>
            <a:ext cx="7162800" cy="5029200"/>
          </a:xfrm>
        </p:spPr>
        <p:txBody>
          <a:bodyPr>
            <a:normAutofit fontScale="70000" lnSpcReduction="20000"/>
          </a:bodyPr>
          <a:lstStyle/>
          <a:p>
            <a:pPr marL="0" indent="0">
              <a:buNone/>
            </a:pPr>
            <a:r>
              <a:rPr lang="en-US" dirty="0" smtClean="0"/>
              <a:t>Tends to go through five stages:</a:t>
            </a:r>
          </a:p>
          <a:p>
            <a:r>
              <a:rPr lang="en-US" b="1" dirty="0" smtClean="0"/>
              <a:t>Clean – </a:t>
            </a:r>
            <a:r>
              <a:rPr lang="en-US" dirty="0" smtClean="0"/>
              <a:t>People often assume that 5S is just cleaning up the work area. </a:t>
            </a:r>
          </a:p>
          <a:p>
            <a:r>
              <a:rPr lang="en-US" b="1" dirty="0" smtClean="0"/>
              <a:t>Standard – </a:t>
            </a:r>
            <a:r>
              <a:rPr lang="en-US" dirty="0" smtClean="0"/>
              <a:t>People soon learn that 5S is about making this improved work process a standard work process and keeping it standard..</a:t>
            </a:r>
          </a:p>
          <a:p>
            <a:r>
              <a:rPr lang="en-US" b="1" dirty="0" smtClean="0"/>
              <a:t>Improved – </a:t>
            </a:r>
            <a:r>
              <a:rPr lang="en-US" dirty="0" smtClean="0"/>
              <a:t>People then understand that 5S is about improving the standards for how work is done. </a:t>
            </a:r>
          </a:p>
          <a:p>
            <a:r>
              <a:rPr lang="en-US" b="1" dirty="0" smtClean="0"/>
              <a:t>Visible – </a:t>
            </a:r>
            <a:r>
              <a:rPr lang="en-US" dirty="0" smtClean="0"/>
              <a:t>People understand that 5S is about making work more visible so that workers can focus on their work and so that anything out of place “screams” for immediate attention. </a:t>
            </a:r>
          </a:p>
          <a:p>
            <a:r>
              <a:rPr lang="en-US" b="1" dirty="0" smtClean="0"/>
              <a:t>Disciplined – </a:t>
            </a:r>
            <a:r>
              <a:rPr lang="en-US" dirty="0" smtClean="0"/>
              <a:t>People finally understand that 5S is about developing and practicing a highly disciplined mindset for how work is done.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pitchFamily="34" charset="0"/>
              </a:rPr>
              <a:t>LITMUS TEST FOR 5S</a:t>
            </a:r>
            <a:endParaRPr lang="en-US" dirty="0"/>
          </a:p>
        </p:txBody>
      </p:sp>
      <p:sp>
        <p:nvSpPr>
          <p:cNvPr id="3" name="Content Placeholder 2"/>
          <p:cNvSpPr>
            <a:spLocks noGrp="1"/>
          </p:cNvSpPr>
          <p:nvPr>
            <p:ph idx="1"/>
          </p:nvPr>
        </p:nvSpPr>
        <p:spPr>
          <a:xfrm>
            <a:off x="2057400" y="2133600"/>
            <a:ext cx="6553200" cy="4419599"/>
          </a:xfrm>
        </p:spPr>
        <p:txBody>
          <a:bodyPr>
            <a:normAutofit/>
          </a:bodyPr>
          <a:lstStyle/>
          <a:p>
            <a:pPr>
              <a:buNone/>
            </a:pPr>
            <a:r>
              <a:rPr lang="en-US" dirty="0" smtClean="0"/>
              <a:t>30 SECOND RULE</a:t>
            </a:r>
          </a:p>
          <a:p>
            <a:pPr indent="3175">
              <a:buNone/>
            </a:pPr>
            <a:r>
              <a:rPr lang="en-US" sz="2800" b="1" dirty="0" smtClean="0">
                <a:latin typeface="Tahoma" pitchFamily="34" charset="0"/>
              </a:rPr>
              <a:t>Anyone should be able to find anything in their own workspace in less than 30 seconds, and anywhere else in the workplace in less than 5 minutes without talking to anyone, opening a book, or turning on a computer.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Text Placeholder 2"/>
          <p:cNvSpPr>
            <a:spLocks noGrp="1"/>
          </p:cNvSpPr>
          <p:nvPr>
            <p:ph type="body" idx="1"/>
          </p:nvPr>
        </p:nvSpPr>
        <p:spPr/>
        <p:txBody>
          <a:bodyPr/>
          <a:lstStyle/>
          <a:p>
            <a:endParaRPr lang="en-US"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609600" y="381000"/>
            <a:ext cx="2743200" cy="639763"/>
          </a:xfrm>
        </p:spPr>
        <p:txBody>
          <a:bodyPr/>
          <a:lstStyle/>
          <a:p>
            <a:pPr algn="ctr">
              <a:buNone/>
            </a:pPr>
            <a:r>
              <a:rPr lang="en-US" b="1" dirty="0" smtClean="0"/>
              <a:t>Before</a:t>
            </a:r>
            <a:endParaRPr lang="en-US" b="1" dirty="0"/>
          </a:p>
        </p:txBody>
      </p:sp>
      <p:sp>
        <p:nvSpPr>
          <p:cNvPr id="8" name="Text Placeholder 7"/>
          <p:cNvSpPr>
            <a:spLocks noGrp="1"/>
          </p:cNvSpPr>
          <p:nvPr>
            <p:ph type="body" sz="quarter" idx="4294967295"/>
          </p:nvPr>
        </p:nvSpPr>
        <p:spPr>
          <a:xfrm>
            <a:off x="5181600" y="381000"/>
            <a:ext cx="2743200" cy="639763"/>
          </a:xfrm>
        </p:spPr>
        <p:txBody>
          <a:bodyPr/>
          <a:lstStyle/>
          <a:p>
            <a:pPr algn="ctr">
              <a:buNone/>
            </a:pPr>
            <a:r>
              <a:rPr lang="en-US" b="1" dirty="0" smtClean="0"/>
              <a:t>After</a:t>
            </a:r>
            <a:endParaRPr lang="en-US" b="1" dirty="0"/>
          </a:p>
        </p:txBody>
      </p:sp>
      <p:pic>
        <p:nvPicPr>
          <p:cNvPr id="10" name="Picture 4"/>
          <p:cNvPicPr>
            <a:picLocks noGrp="1" noChangeAspect="1" noChangeArrowheads="1"/>
          </p:cNvPicPr>
          <p:nvPr>
            <p:ph sz="half" idx="4294967295"/>
          </p:nvPr>
        </p:nvPicPr>
        <p:blipFill>
          <a:blip r:embed="rId3" cstate="print"/>
          <a:srcRect/>
          <a:stretch>
            <a:fillRect/>
          </a:stretch>
        </p:blipFill>
        <p:spPr bwMode="auto">
          <a:xfrm>
            <a:off x="152400" y="952500"/>
            <a:ext cx="3886200" cy="2914650"/>
          </a:xfrm>
          <a:prstGeom prst="rect">
            <a:avLst/>
          </a:prstGeom>
          <a:noFill/>
          <a:ln w="9525">
            <a:noFill/>
            <a:miter lim="800000"/>
            <a:headEnd/>
            <a:tailEnd/>
          </a:ln>
          <a:effectLst/>
        </p:spPr>
      </p:pic>
      <p:pic>
        <p:nvPicPr>
          <p:cNvPr id="11" name="Picture 6"/>
          <p:cNvPicPr>
            <a:picLocks noChangeAspect="1" noChangeArrowheads="1"/>
          </p:cNvPicPr>
          <p:nvPr/>
        </p:nvPicPr>
        <p:blipFill>
          <a:blip r:embed="rId4" cstate="print"/>
          <a:srcRect/>
          <a:stretch>
            <a:fillRect/>
          </a:stretch>
        </p:blipFill>
        <p:spPr bwMode="auto">
          <a:xfrm>
            <a:off x="152400" y="3810000"/>
            <a:ext cx="3886200" cy="2895600"/>
          </a:xfrm>
          <a:prstGeom prst="rect">
            <a:avLst/>
          </a:prstGeom>
          <a:noFill/>
          <a:ln w="9525">
            <a:noFill/>
            <a:miter lim="800000"/>
            <a:headEnd/>
            <a:tailEnd/>
          </a:ln>
          <a:effectLst/>
        </p:spPr>
      </p:pic>
      <p:pic>
        <p:nvPicPr>
          <p:cNvPr id="12" name="Picture 5"/>
          <p:cNvPicPr>
            <a:picLocks noChangeAspect="1" noChangeArrowheads="1"/>
          </p:cNvPicPr>
          <p:nvPr/>
        </p:nvPicPr>
        <p:blipFill>
          <a:blip r:embed="rId5" cstate="print"/>
          <a:srcRect/>
          <a:stretch>
            <a:fillRect/>
          </a:stretch>
        </p:blipFill>
        <p:spPr bwMode="auto">
          <a:xfrm>
            <a:off x="4140200" y="952500"/>
            <a:ext cx="4927600" cy="3695700"/>
          </a:xfrm>
          <a:prstGeom prst="rect">
            <a:avLst/>
          </a:prstGeom>
          <a:noFill/>
          <a:ln w="9525">
            <a:noFill/>
            <a:miter lim="800000"/>
            <a:headEnd/>
            <a:tailEnd/>
          </a:ln>
          <a:effectLst/>
        </p:spPr>
      </p:pic>
      <p:sp>
        <p:nvSpPr>
          <p:cNvPr id="13" name="Text Box 8"/>
          <p:cNvSpPr txBox="1">
            <a:spLocks noChangeArrowheads="1"/>
          </p:cNvSpPr>
          <p:nvPr/>
        </p:nvSpPr>
        <p:spPr bwMode="auto">
          <a:xfrm>
            <a:off x="4267200" y="4953000"/>
            <a:ext cx="4724400" cy="1200329"/>
          </a:xfrm>
          <a:prstGeom prst="rect">
            <a:avLst/>
          </a:prstGeom>
          <a:noFill/>
          <a:ln w="9525">
            <a:noFill/>
            <a:miter lim="800000"/>
            <a:headEnd/>
            <a:tailEnd/>
          </a:ln>
          <a:effectLst/>
        </p:spPr>
        <p:txBody>
          <a:bodyPr wrap="square">
            <a:spAutoFit/>
          </a:bodyPr>
          <a:lstStyle/>
          <a:p>
            <a:pPr>
              <a:spcBef>
                <a:spcPct val="50000"/>
              </a:spcBef>
            </a:pPr>
            <a:r>
              <a:rPr lang="en-US" sz="2400" dirty="0"/>
              <a:t>After 5S - Cleaned, organized and drawers labeled (less time and frustration hunting)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858000" cy="990600"/>
          </a:xfrm>
        </p:spPr>
        <p:txBody>
          <a:bodyPr/>
          <a:lstStyle/>
          <a:p>
            <a:r>
              <a:rPr lang="en-US" dirty="0" smtClean="0"/>
              <a:t>Benefits of a 5S program</a:t>
            </a:r>
            <a:endParaRPr lang="en-US" dirty="0"/>
          </a:p>
        </p:txBody>
      </p:sp>
      <p:sp>
        <p:nvSpPr>
          <p:cNvPr id="3" name="Content Placeholder 2"/>
          <p:cNvSpPr>
            <a:spLocks noGrp="1"/>
          </p:cNvSpPr>
          <p:nvPr>
            <p:ph idx="1"/>
          </p:nvPr>
        </p:nvSpPr>
        <p:spPr>
          <a:xfrm>
            <a:off x="2057400" y="1447800"/>
            <a:ext cx="5943600" cy="5181600"/>
          </a:xfrm>
        </p:spPr>
        <p:txBody>
          <a:bodyPr>
            <a:normAutofit fontScale="70000" lnSpcReduction="20000"/>
          </a:bodyPr>
          <a:lstStyle/>
          <a:p>
            <a:r>
              <a:rPr lang="en-US" dirty="0" smtClean="0"/>
              <a:t>Improved visibility of problem conditions.</a:t>
            </a:r>
          </a:p>
          <a:p>
            <a:r>
              <a:rPr lang="en-US" dirty="0" smtClean="0"/>
              <a:t>Improved safety.</a:t>
            </a:r>
          </a:p>
          <a:p>
            <a:r>
              <a:rPr lang="en-US" dirty="0" smtClean="0"/>
              <a:t>Reduced waste.</a:t>
            </a:r>
          </a:p>
          <a:p>
            <a:r>
              <a:rPr lang="en-US" dirty="0" smtClean="0"/>
              <a:t>Improved morale.</a:t>
            </a:r>
          </a:p>
          <a:p>
            <a:r>
              <a:rPr lang="en-US" dirty="0" smtClean="0"/>
              <a:t>Increased sense of ownership of the workspace.</a:t>
            </a:r>
          </a:p>
          <a:p>
            <a:r>
              <a:rPr lang="en-US" dirty="0" smtClean="0"/>
              <a:t>Improved productivity – Less time spent searching for tools, materials, etc.</a:t>
            </a:r>
          </a:p>
          <a:p>
            <a:r>
              <a:rPr lang="en-US" dirty="0" smtClean="0"/>
              <a:t>Decreased setup times.</a:t>
            </a:r>
          </a:p>
          <a:p>
            <a:r>
              <a:rPr lang="en-US" dirty="0" smtClean="0"/>
              <a:t>Improved quality.</a:t>
            </a:r>
          </a:p>
          <a:p>
            <a:r>
              <a:rPr lang="en-US" dirty="0" smtClean="0"/>
              <a:t>Improved maintenance.</a:t>
            </a:r>
          </a:p>
          <a:p>
            <a:r>
              <a:rPr lang="en-US" dirty="0" smtClean="0"/>
              <a:t>Shorter lead times.</a:t>
            </a:r>
          </a:p>
          <a:p>
            <a:r>
              <a:rPr lang="en-US" dirty="0" smtClean="0"/>
              <a:t>Better impression on customers/visitors.</a:t>
            </a:r>
          </a:p>
          <a:p>
            <a:r>
              <a:rPr lang="en-US" dirty="0" smtClean="0"/>
              <a:t>New sense of discipline and order that carries over to all activities.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762000" y="76200"/>
            <a:ext cx="2743200" cy="639763"/>
          </a:xfrm>
        </p:spPr>
        <p:txBody>
          <a:bodyPr/>
          <a:lstStyle/>
          <a:p>
            <a:pPr algn="ctr">
              <a:buNone/>
            </a:pPr>
            <a:r>
              <a:rPr lang="en-US" b="1" dirty="0" smtClean="0"/>
              <a:t>Before</a:t>
            </a:r>
            <a:endParaRPr lang="en-US" b="1" dirty="0"/>
          </a:p>
        </p:txBody>
      </p:sp>
      <p:sp>
        <p:nvSpPr>
          <p:cNvPr id="8" name="Text Placeholder 7"/>
          <p:cNvSpPr>
            <a:spLocks noGrp="1"/>
          </p:cNvSpPr>
          <p:nvPr>
            <p:ph type="body" sz="quarter" idx="4294967295"/>
          </p:nvPr>
        </p:nvSpPr>
        <p:spPr>
          <a:xfrm>
            <a:off x="5334000" y="2332038"/>
            <a:ext cx="2743200" cy="639762"/>
          </a:xfrm>
        </p:spPr>
        <p:txBody>
          <a:bodyPr/>
          <a:lstStyle/>
          <a:p>
            <a:pPr algn="ctr">
              <a:buNone/>
            </a:pPr>
            <a:r>
              <a:rPr lang="en-US" b="1" dirty="0" smtClean="0"/>
              <a:t>After</a:t>
            </a:r>
            <a:endParaRPr lang="en-US" b="1" dirty="0"/>
          </a:p>
        </p:txBody>
      </p:sp>
      <p:pic>
        <p:nvPicPr>
          <p:cNvPr id="14" name="Picture 4"/>
          <p:cNvPicPr>
            <a:picLocks noChangeAspect="1" noChangeArrowheads="1"/>
          </p:cNvPicPr>
          <p:nvPr/>
        </p:nvPicPr>
        <p:blipFill>
          <a:blip r:embed="rId3" cstate="print"/>
          <a:srcRect/>
          <a:stretch>
            <a:fillRect/>
          </a:stretch>
        </p:blipFill>
        <p:spPr bwMode="auto">
          <a:xfrm>
            <a:off x="3810000" y="2838450"/>
            <a:ext cx="5257800" cy="3943350"/>
          </a:xfrm>
          <a:prstGeom prst="rect">
            <a:avLst/>
          </a:prstGeom>
          <a:noFill/>
          <a:ln w="9525">
            <a:noFill/>
            <a:miter lim="800000"/>
            <a:headEnd/>
            <a:tailEnd/>
          </a:ln>
          <a:effectLst/>
        </p:spPr>
      </p:pic>
      <p:pic>
        <p:nvPicPr>
          <p:cNvPr id="9" name="Picture 3"/>
          <p:cNvPicPr>
            <a:picLocks noChangeAspect="1" noChangeArrowheads="1"/>
          </p:cNvPicPr>
          <p:nvPr/>
        </p:nvPicPr>
        <p:blipFill>
          <a:blip r:embed="rId4" cstate="print"/>
          <a:srcRect/>
          <a:stretch>
            <a:fillRect/>
          </a:stretch>
        </p:blipFill>
        <p:spPr bwMode="auto">
          <a:xfrm>
            <a:off x="76200" y="533400"/>
            <a:ext cx="47752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914400" y="685801"/>
            <a:ext cx="3657600" cy="5305424"/>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4724400" y="685800"/>
            <a:ext cx="4171950" cy="5305425"/>
          </a:xfrm>
          <a:prstGeom prst="rect">
            <a:avLst/>
          </a:prstGeom>
          <a:noFill/>
          <a:ln w="9525">
            <a:noFill/>
            <a:miter lim="800000"/>
            <a:headEnd/>
            <a:tailEnd/>
          </a:ln>
        </p:spPr>
      </p:pic>
      <p:sp>
        <p:nvSpPr>
          <p:cNvPr id="7" name="Text Placeholder 5"/>
          <p:cNvSpPr txBox="1">
            <a:spLocks/>
          </p:cNvSpPr>
          <p:nvPr/>
        </p:nvSpPr>
        <p:spPr>
          <a:xfrm>
            <a:off x="1371600" y="88605"/>
            <a:ext cx="2743200" cy="63976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en-US" b="1" smtClean="0"/>
              <a:t>Before</a:t>
            </a:r>
            <a:endParaRPr lang="en-US" b="1" dirty="0"/>
          </a:p>
        </p:txBody>
      </p:sp>
      <p:sp>
        <p:nvSpPr>
          <p:cNvPr id="8" name="Text Placeholder 7"/>
          <p:cNvSpPr txBox="1">
            <a:spLocks/>
          </p:cNvSpPr>
          <p:nvPr/>
        </p:nvSpPr>
        <p:spPr>
          <a:xfrm>
            <a:off x="5257800" y="122237"/>
            <a:ext cx="2743200" cy="63976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en-US" b="1" dirty="0" smtClean="0"/>
              <a:t>After</a:t>
            </a:r>
            <a:endParaRPr lang="en-US" b="1" dirty="0"/>
          </a:p>
        </p:txBody>
      </p:sp>
    </p:spTree>
    <p:extLst>
      <p:ext uri="{BB962C8B-B14F-4D97-AF65-F5344CB8AC3E}">
        <p14:creationId xmlns:p14="http://schemas.microsoft.com/office/powerpoint/2010/main" val="2057411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6196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325" y="2781300"/>
            <a:ext cx="540067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181600"/>
            <a:ext cx="22860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5"/>
          <p:cNvSpPr txBox="1">
            <a:spLocks/>
          </p:cNvSpPr>
          <p:nvPr/>
        </p:nvSpPr>
        <p:spPr>
          <a:xfrm>
            <a:off x="609600" y="0"/>
            <a:ext cx="2743200" cy="63976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en-US" b="1" smtClean="0"/>
              <a:t>Before</a:t>
            </a:r>
            <a:endParaRPr lang="en-US" b="1" dirty="0"/>
          </a:p>
        </p:txBody>
      </p:sp>
      <p:sp>
        <p:nvSpPr>
          <p:cNvPr id="6" name="Text Placeholder 7"/>
          <p:cNvSpPr txBox="1">
            <a:spLocks/>
          </p:cNvSpPr>
          <p:nvPr/>
        </p:nvSpPr>
        <p:spPr>
          <a:xfrm>
            <a:off x="5562600" y="2286000"/>
            <a:ext cx="2743200" cy="63976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a:buFont typeface="Wingdings 2"/>
              <a:buNone/>
            </a:pPr>
            <a:r>
              <a:rPr lang="en-US" b="1" smtClean="0"/>
              <a:t>After</a:t>
            </a:r>
            <a:endParaRPr lang="en-US" b="1" dirty="0"/>
          </a:p>
        </p:txBody>
      </p:sp>
    </p:spTree>
    <p:extLst>
      <p:ext uri="{BB962C8B-B14F-4D97-AF65-F5344CB8AC3E}">
        <p14:creationId xmlns:p14="http://schemas.microsoft.com/office/powerpoint/2010/main" val="3502430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srcRect/>
          <a:stretch>
            <a:fillRect/>
          </a:stretch>
        </p:blipFill>
        <p:spPr bwMode="auto">
          <a:xfrm>
            <a:off x="2514600" y="4362450"/>
            <a:ext cx="3327400" cy="2495550"/>
          </a:xfrm>
          <a:prstGeom prst="rect">
            <a:avLst/>
          </a:prstGeom>
          <a:noFill/>
          <a:ln w="9525">
            <a:noFill/>
            <a:miter lim="800000"/>
            <a:headEnd/>
            <a:tailEnd/>
          </a:ln>
          <a:effectLst/>
        </p:spPr>
      </p:pic>
      <p:pic>
        <p:nvPicPr>
          <p:cNvPr id="3" name="Picture 9"/>
          <p:cNvPicPr>
            <a:picLocks noChangeAspect="1" noChangeArrowheads="1"/>
          </p:cNvPicPr>
          <p:nvPr/>
        </p:nvPicPr>
        <p:blipFill>
          <a:blip r:embed="rId3" cstate="print"/>
          <a:srcRect/>
          <a:stretch>
            <a:fillRect/>
          </a:stretch>
        </p:blipFill>
        <p:spPr bwMode="auto">
          <a:xfrm>
            <a:off x="5816600" y="4362450"/>
            <a:ext cx="3327400" cy="2495550"/>
          </a:xfrm>
          <a:prstGeom prst="rect">
            <a:avLst/>
          </a:prstGeom>
          <a:noFill/>
          <a:ln w="9525">
            <a:noFill/>
            <a:miter lim="800000"/>
            <a:headEnd/>
            <a:tailEnd/>
          </a:ln>
          <a:effectLst/>
        </p:spPr>
      </p:pic>
      <p:pic>
        <p:nvPicPr>
          <p:cNvPr id="5" name="Picture 11"/>
          <p:cNvPicPr>
            <a:picLocks noChangeAspect="1" noChangeArrowheads="1"/>
          </p:cNvPicPr>
          <p:nvPr/>
        </p:nvPicPr>
        <p:blipFill>
          <a:blip r:embed="rId4" cstate="print"/>
          <a:srcRect/>
          <a:stretch>
            <a:fillRect/>
          </a:stretch>
        </p:blipFill>
        <p:spPr bwMode="auto">
          <a:xfrm>
            <a:off x="5816600" y="0"/>
            <a:ext cx="3327400" cy="2495550"/>
          </a:xfrm>
          <a:prstGeom prst="rect">
            <a:avLst/>
          </a:prstGeom>
          <a:noFill/>
          <a:ln w="9525">
            <a:noFill/>
            <a:miter lim="800000"/>
            <a:headEnd/>
            <a:tailEnd/>
          </a:ln>
          <a:effectLst/>
        </p:spPr>
      </p:pic>
      <p:sp>
        <p:nvSpPr>
          <p:cNvPr id="7" name="Text Placeholder 5"/>
          <p:cNvSpPr txBox="1">
            <a:spLocks/>
          </p:cNvSpPr>
          <p:nvPr/>
        </p:nvSpPr>
        <p:spPr>
          <a:xfrm>
            <a:off x="6248400" y="3170237"/>
            <a:ext cx="2743200" cy="639763"/>
          </a:xfrm>
          <a:prstGeom prst="rect">
            <a:avLst/>
          </a:prstGeom>
        </p:spPr>
        <p:txBody>
          <a:bodyPr vert="horz" lIns="91440" tIns="45720" rIns="91440" bIns="45720" rtlCol="0">
            <a:normAutofit/>
          </a:bodyPr>
          <a:lstStyle/>
          <a:p>
            <a:pPr marL="341313" marR="0" lvl="0" indent="-341313" algn="ctr" defTabSz="914400" rtl="0" eaLnBrk="1" fontAlgn="auto" latinLnBrk="0" hangingPunct="1">
              <a:lnSpc>
                <a:spcPct val="100000"/>
              </a:lnSpc>
              <a:spcBef>
                <a:spcPts val="1500"/>
              </a:spcBef>
              <a:spcAft>
                <a:spcPts val="0"/>
              </a:spcAft>
              <a:buClrTx/>
              <a:buSzPct val="80000"/>
              <a:buFont typeface="Wingdings" pitchFamily="2" charset="2"/>
              <a:buNone/>
              <a:tabLst/>
              <a:defRPr/>
            </a:pPr>
            <a:r>
              <a:rPr kumimoji="0" lang="en-US" sz="2200" b="1" i="0" u="none" strike="noStrike" kern="1200" cap="none" spc="100" normalizeH="0" baseline="0" noProof="0" dirty="0" smtClean="0">
                <a:ln>
                  <a:noFill/>
                </a:ln>
                <a:solidFill>
                  <a:schemeClr val="tx1">
                    <a:lumMod val="75000"/>
                    <a:lumOff val="25000"/>
                  </a:schemeClr>
                </a:solidFill>
                <a:effectLst>
                  <a:innerShdw blurRad="50800">
                    <a:schemeClr val="bg1"/>
                  </a:innerShdw>
                </a:effectLst>
                <a:uLnTx/>
                <a:uFillTx/>
                <a:latin typeface="+mn-lt"/>
                <a:ea typeface="+mn-ea"/>
                <a:cs typeface="+mn-cs"/>
              </a:rPr>
              <a:t>Before</a:t>
            </a:r>
            <a:endParaRPr kumimoji="0" lang="en-US" sz="2200" b="1" i="0" u="none" strike="noStrike" kern="1200" cap="none" spc="100" normalizeH="0" baseline="0" noProof="0" dirty="0">
              <a:ln>
                <a:noFill/>
              </a:ln>
              <a:solidFill>
                <a:schemeClr val="tx1">
                  <a:lumMod val="75000"/>
                  <a:lumOff val="25000"/>
                </a:schemeClr>
              </a:solidFill>
              <a:effectLst>
                <a:innerShdw blurRad="50800">
                  <a:schemeClr val="bg1"/>
                </a:innerShdw>
              </a:effectLst>
              <a:uLnTx/>
              <a:uFillTx/>
              <a:latin typeface="+mn-lt"/>
              <a:ea typeface="+mn-ea"/>
              <a:cs typeface="+mn-cs"/>
            </a:endParaRPr>
          </a:p>
        </p:txBody>
      </p:sp>
      <p:pic>
        <p:nvPicPr>
          <p:cNvPr id="8" name="Picture 14"/>
          <p:cNvPicPr>
            <a:picLocks noChangeAspect="1" noChangeArrowheads="1"/>
          </p:cNvPicPr>
          <p:nvPr/>
        </p:nvPicPr>
        <p:blipFill>
          <a:blip r:embed="rId5" cstate="print"/>
          <a:srcRect/>
          <a:stretch>
            <a:fillRect/>
          </a:stretch>
        </p:blipFill>
        <p:spPr bwMode="auto">
          <a:xfrm>
            <a:off x="-457200" y="2438400"/>
            <a:ext cx="3505200" cy="2523744"/>
          </a:xfrm>
          <a:prstGeom prst="rect">
            <a:avLst/>
          </a:prstGeom>
          <a:noFill/>
          <a:ln w="9525" algn="ctr">
            <a:noFill/>
            <a:miter lim="800000"/>
            <a:headEnd/>
            <a:tailEnd/>
          </a:ln>
        </p:spPr>
      </p:pic>
      <p:pic>
        <p:nvPicPr>
          <p:cNvPr id="9" name="Picture 8" descr="byh15"/>
          <p:cNvPicPr>
            <a:picLocks noChangeAspect="1" noChangeArrowheads="1"/>
          </p:cNvPicPr>
          <p:nvPr/>
        </p:nvPicPr>
        <p:blipFill>
          <a:blip r:embed="rId6" cstate="print"/>
          <a:srcRect/>
          <a:stretch>
            <a:fillRect/>
          </a:stretch>
        </p:blipFill>
        <p:spPr bwMode="auto">
          <a:xfrm>
            <a:off x="3124200" y="0"/>
            <a:ext cx="2819400" cy="2466975"/>
          </a:xfrm>
          <a:prstGeom prst="rect">
            <a:avLst/>
          </a:prstGeom>
          <a:noFill/>
          <a:ln w="9525">
            <a:noFill/>
            <a:miter lim="800000"/>
            <a:headEnd/>
            <a:tailEnd/>
          </a:ln>
        </p:spPr>
      </p:pic>
      <p:pic>
        <p:nvPicPr>
          <p:cNvPr id="10" name="Picture 9" descr="Byh22"/>
          <p:cNvPicPr>
            <a:picLocks noChangeAspect="1" noChangeArrowheads="1"/>
          </p:cNvPicPr>
          <p:nvPr/>
        </p:nvPicPr>
        <p:blipFill>
          <a:blip r:embed="rId7" cstate="print">
            <a:lum bright="28000" contrast="28000"/>
          </a:blip>
          <a:srcRect/>
          <a:stretch>
            <a:fillRect/>
          </a:stretch>
        </p:blipFill>
        <p:spPr bwMode="auto">
          <a:xfrm>
            <a:off x="0" y="4114800"/>
            <a:ext cx="2514600" cy="3026252"/>
          </a:xfrm>
          <a:prstGeom prst="rect">
            <a:avLst/>
          </a:prstGeom>
          <a:noFill/>
          <a:ln w="9525">
            <a:noFill/>
            <a:miter lim="800000"/>
            <a:headEnd/>
            <a:tailEnd/>
          </a:ln>
        </p:spPr>
      </p:pic>
      <p:pic>
        <p:nvPicPr>
          <p:cNvPr id="2" name="Picture 6"/>
          <p:cNvPicPr>
            <a:picLocks noChangeAspect="1" noChangeArrowheads="1"/>
          </p:cNvPicPr>
          <p:nvPr/>
        </p:nvPicPr>
        <p:blipFill>
          <a:blip r:embed="rId8" cstate="print"/>
          <a:srcRect/>
          <a:stretch>
            <a:fillRect/>
          </a:stretch>
        </p:blipFill>
        <p:spPr bwMode="auto">
          <a:xfrm>
            <a:off x="3048000" y="2057400"/>
            <a:ext cx="3327400" cy="2495550"/>
          </a:xfrm>
          <a:prstGeom prst="rect">
            <a:avLst/>
          </a:prstGeom>
          <a:noFill/>
          <a:ln w="9525">
            <a:noFill/>
            <a:miter lim="800000"/>
            <a:headEnd/>
            <a:tailEnd/>
          </a:ln>
          <a:effectLst/>
        </p:spPr>
      </p:pic>
      <p:pic>
        <p:nvPicPr>
          <p:cNvPr id="11" name="Picture 12"/>
          <p:cNvPicPr>
            <a:picLocks noChangeAspect="1" noChangeArrowheads="1"/>
          </p:cNvPicPr>
          <p:nvPr/>
        </p:nvPicPr>
        <p:blipFill>
          <a:blip r:embed="rId9" cstate="print"/>
          <a:srcRect/>
          <a:stretch>
            <a:fillRect/>
          </a:stretch>
        </p:blipFill>
        <p:spPr bwMode="auto">
          <a:xfrm>
            <a:off x="-14177" y="0"/>
            <a:ext cx="3327400" cy="2495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a:stretch>
            <a:fillRect/>
          </a:stretch>
        </p:blipFill>
        <p:spPr bwMode="auto">
          <a:xfrm>
            <a:off x="2895600" y="0"/>
            <a:ext cx="3727027" cy="2795270"/>
          </a:xfrm>
          <a:prstGeom prst="rect">
            <a:avLst/>
          </a:prstGeom>
          <a:noFill/>
          <a:ln w="9525">
            <a:noFill/>
            <a:miter lim="800000"/>
            <a:headEnd/>
            <a:tailEnd/>
          </a:ln>
          <a:effectLst/>
        </p:spPr>
      </p:pic>
      <p:pic>
        <p:nvPicPr>
          <p:cNvPr id="14" name="Picture 7"/>
          <p:cNvPicPr>
            <a:picLocks noChangeAspect="1" noChangeArrowheads="1"/>
          </p:cNvPicPr>
          <p:nvPr/>
        </p:nvPicPr>
        <p:blipFill>
          <a:blip r:embed="rId3" cstate="print"/>
          <a:srcRect/>
          <a:stretch>
            <a:fillRect/>
          </a:stretch>
        </p:blipFill>
        <p:spPr bwMode="auto">
          <a:xfrm>
            <a:off x="5493173" y="4138930"/>
            <a:ext cx="3727027" cy="2795270"/>
          </a:xfrm>
          <a:prstGeom prst="rect">
            <a:avLst/>
          </a:prstGeom>
          <a:noFill/>
          <a:ln w="9525">
            <a:noFill/>
            <a:miter lim="800000"/>
            <a:headEnd/>
            <a:tailEnd/>
          </a:ln>
          <a:effectLst/>
        </p:spPr>
      </p:pic>
      <p:pic>
        <p:nvPicPr>
          <p:cNvPr id="15" name="Picture 8"/>
          <p:cNvPicPr>
            <a:picLocks noChangeAspect="1" noChangeArrowheads="1"/>
          </p:cNvPicPr>
          <p:nvPr/>
        </p:nvPicPr>
        <p:blipFill>
          <a:blip r:embed="rId4" cstate="print"/>
          <a:srcRect/>
          <a:stretch>
            <a:fillRect/>
          </a:stretch>
        </p:blipFill>
        <p:spPr bwMode="auto">
          <a:xfrm>
            <a:off x="-381000" y="-76200"/>
            <a:ext cx="3606800" cy="2705100"/>
          </a:xfrm>
          <a:prstGeom prst="rect">
            <a:avLst/>
          </a:prstGeom>
          <a:noFill/>
          <a:ln w="9525">
            <a:noFill/>
            <a:miter lim="800000"/>
            <a:headEnd/>
            <a:tailEnd/>
          </a:ln>
          <a:effectLst/>
        </p:spPr>
      </p:pic>
      <p:pic>
        <p:nvPicPr>
          <p:cNvPr id="16" name="Picture 9" descr="aMVC-034S"/>
          <p:cNvPicPr>
            <a:picLocks noChangeAspect="1" noChangeArrowheads="1"/>
          </p:cNvPicPr>
          <p:nvPr/>
        </p:nvPicPr>
        <p:blipFill>
          <a:blip r:embed="rId5" cstate="print"/>
          <a:srcRect/>
          <a:stretch>
            <a:fillRect/>
          </a:stretch>
        </p:blipFill>
        <p:spPr bwMode="auto">
          <a:xfrm>
            <a:off x="2480407" y="3972561"/>
            <a:ext cx="3847252" cy="2885439"/>
          </a:xfrm>
          <a:prstGeom prst="rect">
            <a:avLst/>
          </a:prstGeom>
          <a:noFill/>
        </p:spPr>
      </p:pic>
      <p:pic>
        <p:nvPicPr>
          <p:cNvPr id="12" name="Picture 4"/>
          <p:cNvPicPr>
            <a:picLocks noChangeAspect="1" noChangeArrowheads="1"/>
          </p:cNvPicPr>
          <p:nvPr/>
        </p:nvPicPr>
        <p:blipFill>
          <a:blip r:embed="rId6" cstate="print"/>
          <a:srcRect/>
          <a:stretch>
            <a:fillRect/>
          </a:stretch>
        </p:blipFill>
        <p:spPr bwMode="auto">
          <a:xfrm>
            <a:off x="-381000" y="2590800"/>
            <a:ext cx="3727027" cy="2795270"/>
          </a:xfrm>
          <a:prstGeom prst="rect">
            <a:avLst/>
          </a:prstGeom>
          <a:noFill/>
          <a:ln w="9525">
            <a:noFill/>
            <a:miter lim="800000"/>
            <a:headEnd/>
            <a:tailEnd/>
          </a:ln>
          <a:effectLst/>
        </p:spPr>
      </p:pic>
      <p:pic>
        <p:nvPicPr>
          <p:cNvPr id="13" name="Picture 5"/>
          <p:cNvPicPr>
            <a:picLocks noChangeAspect="1" noChangeArrowheads="1"/>
          </p:cNvPicPr>
          <p:nvPr/>
        </p:nvPicPr>
        <p:blipFill>
          <a:blip r:embed="rId7" cstate="print"/>
          <a:srcRect/>
          <a:stretch>
            <a:fillRect/>
          </a:stretch>
        </p:blipFill>
        <p:spPr bwMode="auto">
          <a:xfrm>
            <a:off x="5797973" y="762000"/>
            <a:ext cx="3727027" cy="2795270"/>
          </a:xfrm>
          <a:prstGeom prst="rect">
            <a:avLst/>
          </a:prstGeom>
          <a:noFill/>
          <a:ln w="9525">
            <a:noFill/>
            <a:miter lim="800000"/>
            <a:headEnd/>
            <a:tailEnd/>
          </a:ln>
          <a:effectLst/>
        </p:spPr>
      </p:pic>
      <p:sp>
        <p:nvSpPr>
          <p:cNvPr id="17" name="Text Placeholder 7"/>
          <p:cNvSpPr txBox="1">
            <a:spLocks/>
          </p:cNvSpPr>
          <p:nvPr/>
        </p:nvSpPr>
        <p:spPr>
          <a:xfrm>
            <a:off x="6400800" y="76200"/>
            <a:ext cx="2743200" cy="639763"/>
          </a:xfrm>
          <a:prstGeom prst="rect">
            <a:avLst/>
          </a:prstGeom>
        </p:spPr>
        <p:txBody>
          <a:bodyPr vert="horz" lIns="91440" tIns="45720" rIns="91440" bIns="45720" rtlCol="0">
            <a:normAutofit/>
          </a:bodyPr>
          <a:lstStyle/>
          <a:p>
            <a:pPr marL="341313" marR="0" lvl="0" indent="-341313" algn="ctr" defTabSz="914400" rtl="0" eaLnBrk="1" fontAlgn="auto" latinLnBrk="0" hangingPunct="1">
              <a:lnSpc>
                <a:spcPct val="100000"/>
              </a:lnSpc>
              <a:spcBef>
                <a:spcPts val="1500"/>
              </a:spcBef>
              <a:spcAft>
                <a:spcPts val="0"/>
              </a:spcAft>
              <a:buClrTx/>
              <a:buSzPct val="80000"/>
              <a:buFont typeface="Wingdings" pitchFamily="2" charset="2"/>
              <a:buNone/>
              <a:tabLst/>
              <a:defRPr/>
            </a:pPr>
            <a:r>
              <a:rPr kumimoji="0" lang="en-US" sz="2200" b="1" i="0" u="none" strike="noStrike" kern="1200" cap="none" spc="100" normalizeH="0" baseline="0" noProof="0" dirty="0" smtClean="0">
                <a:ln>
                  <a:noFill/>
                </a:ln>
                <a:solidFill>
                  <a:schemeClr val="tx1">
                    <a:lumMod val="75000"/>
                    <a:lumOff val="25000"/>
                  </a:schemeClr>
                </a:solidFill>
                <a:effectLst>
                  <a:innerShdw blurRad="50800">
                    <a:schemeClr val="bg1"/>
                  </a:innerShdw>
                </a:effectLst>
                <a:uLnTx/>
                <a:uFillTx/>
                <a:latin typeface="+mn-lt"/>
                <a:ea typeface="+mn-ea"/>
                <a:cs typeface="+mn-cs"/>
              </a:rPr>
              <a:t>After</a:t>
            </a:r>
            <a:endParaRPr kumimoji="0" lang="en-US" sz="2200" b="1" i="0" u="none" strike="noStrike" kern="1200" cap="none" spc="100" normalizeH="0" baseline="0" noProof="0" dirty="0">
              <a:ln>
                <a:noFill/>
              </a:ln>
              <a:solidFill>
                <a:schemeClr val="tx1">
                  <a:lumMod val="75000"/>
                  <a:lumOff val="25000"/>
                </a:schemeClr>
              </a:solidFill>
              <a:effectLst>
                <a:innerShdw blurRad="50800">
                  <a:schemeClr val="bg1"/>
                </a:innerShdw>
              </a:effectLst>
              <a:uLnTx/>
              <a:uFillTx/>
              <a:latin typeface="+mn-lt"/>
              <a:ea typeface="+mn-ea"/>
              <a:cs typeface="+mn-cs"/>
            </a:endParaRPr>
          </a:p>
        </p:txBody>
      </p:sp>
      <p:pic>
        <p:nvPicPr>
          <p:cNvPr id="9" name="Picture 9" descr="Mx-046"/>
          <p:cNvPicPr>
            <a:picLocks noChangeAspect="1" noChangeArrowheads="1"/>
          </p:cNvPicPr>
          <p:nvPr/>
        </p:nvPicPr>
        <p:blipFill>
          <a:blip r:embed="rId8" cstate="print">
            <a:lum bright="10000" contrast="10000"/>
          </a:blip>
          <a:srcRect/>
          <a:stretch>
            <a:fillRect/>
          </a:stretch>
        </p:blipFill>
        <p:spPr bwMode="auto">
          <a:xfrm>
            <a:off x="-533400" y="5257800"/>
            <a:ext cx="4191000" cy="1981200"/>
          </a:xfrm>
          <a:prstGeom prst="rect">
            <a:avLst/>
          </a:prstGeom>
          <a:noFill/>
          <a:ln w="9525">
            <a:noFill/>
            <a:miter lim="800000"/>
            <a:headEnd/>
            <a:tailEnd/>
          </a:ln>
        </p:spPr>
      </p:pic>
      <p:pic>
        <p:nvPicPr>
          <p:cNvPr id="10" name="Picture 13" descr="Mx-003"/>
          <p:cNvPicPr>
            <a:picLocks noChangeAspect="1" noChangeArrowheads="1"/>
          </p:cNvPicPr>
          <p:nvPr/>
        </p:nvPicPr>
        <p:blipFill>
          <a:blip r:embed="rId9" cstate="print">
            <a:lum bright="6000" contrast="6000"/>
          </a:blip>
          <a:srcRect/>
          <a:stretch>
            <a:fillRect/>
          </a:stretch>
        </p:blipFill>
        <p:spPr bwMode="auto">
          <a:xfrm>
            <a:off x="2971800" y="2667000"/>
            <a:ext cx="4038600"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3" cstate="print"/>
          <a:srcRect/>
          <a:stretch>
            <a:fillRect/>
          </a:stretch>
        </p:blipFill>
        <p:spPr bwMode="auto">
          <a:xfrm>
            <a:off x="1779638" y="533400"/>
            <a:ext cx="6602362" cy="6019800"/>
          </a:xfrm>
          <a:prstGeom prst="rect">
            <a:avLst/>
          </a:prstGeom>
          <a:noFill/>
          <a:ln w="9525">
            <a:noFill/>
            <a:miter lim="800000"/>
            <a:headEnd/>
            <a:tailEnd/>
          </a:ln>
        </p:spPr>
      </p:pic>
      <p:sp>
        <p:nvSpPr>
          <p:cNvPr id="3" name="Title 1"/>
          <p:cNvSpPr txBox="1">
            <a:spLocks/>
          </p:cNvSpPr>
          <p:nvPr/>
        </p:nvSpPr>
        <p:spPr>
          <a:xfrm>
            <a:off x="1143000" y="228600"/>
            <a:ext cx="2286000" cy="685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200" normalizeH="0" baseline="0" noProof="0" dirty="0" smtClean="0">
                <a:ln>
                  <a:noFill/>
                </a:ln>
                <a:solidFill>
                  <a:schemeClr val="tx1">
                    <a:lumMod val="65000"/>
                    <a:lumOff val="35000"/>
                  </a:schemeClr>
                </a:solidFill>
                <a:effectLst/>
                <a:uLnTx/>
                <a:uFillTx/>
                <a:latin typeface="+mj-lt"/>
                <a:ea typeface="+mj-ea"/>
                <a:cs typeface="+mj-cs"/>
              </a:rPr>
              <a:t>Questions?</a:t>
            </a:r>
            <a:endParaRPr kumimoji="0" lang="en-US" sz="2800" b="0" i="0" u="none" strike="noStrike" kern="1200" cap="none" spc="200" normalizeH="0" baseline="0" noProof="0" dirty="0">
              <a:ln>
                <a:noFill/>
              </a:ln>
              <a:solidFill>
                <a:schemeClr val="tx1">
                  <a:lumMod val="65000"/>
                  <a:lumOff val="3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Seiri</a:t>
            </a:r>
            <a:endParaRPr lang="en-US" dirty="0"/>
          </a:p>
        </p:txBody>
      </p:sp>
      <p:sp>
        <p:nvSpPr>
          <p:cNvPr id="3" name="Text Placeholder 2"/>
          <p:cNvSpPr>
            <a:spLocks noGrp="1"/>
          </p:cNvSpPr>
          <p:nvPr>
            <p:ph type="body" idx="1"/>
          </p:nvPr>
        </p:nvSpPr>
        <p:spPr/>
        <p:txBody>
          <a:bodyPr/>
          <a:lstStyle/>
          <a:p>
            <a:r>
              <a:rPr lang="en-US" sz="4000" dirty="0" smtClean="0"/>
              <a:t>sort</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S1 - Sort</a:t>
            </a:r>
            <a:endParaRPr lang="en-US" dirty="0"/>
          </a:p>
        </p:txBody>
      </p:sp>
      <p:sp>
        <p:nvSpPr>
          <p:cNvPr id="3" name="Content Placeholder 2"/>
          <p:cNvSpPr>
            <a:spLocks noGrp="1"/>
          </p:cNvSpPr>
          <p:nvPr>
            <p:ph idx="1"/>
          </p:nvPr>
        </p:nvSpPr>
        <p:spPr>
          <a:xfrm>
            <a:off x="1905000" y="1524000"/>
            <a:ext cx="6096000" cy="5334000"/>
          </a:xfrm>
        </p:spPr>
        <p:txBody>
          <a:bodyPr>
            <a:normAutofit fontScale="92500" lnSpcReduction="20000"/>
          </a:bodyPr>
          <a:lstStyle/>
          <a:p>
            <a:pPr marL="0" indent="0">
              <a:buNone/>
            </a:pPr>
            <a:r>
              <a:rPr lang="en-US" b="1" dirty="0" smtClean="0"/>
              <a:t>To sort and systematically discard items that are not needed in the workplace</a:t>
            </a:r>
          </a:p>
          <a:p>
            <a:r>
              <a:rPr lang="en-US" dirty="0" smtClean="0"/>
              <a:t>Examples of unnecessary things:</a:t>
            </a:r>
          </a:p>
          <a:p>
            <a:pPr lvl="1"/>
            <a:r>
              <a:rPr lang="en-US" dirty="0" smtClean="0"/>
              <a:t>excess tools</a:t>
            </a:r>
          </a:p>
          <a:p>
            <a:pPr lvl="1"/>
            <a:r>
              <a:rPr lang="en-US" dirty="0" smtClean="0"/>
              <a:t>unneeded equipment</a:t>
            </a:r>
          </a:p>
          <a:p>
            <a:pPr lvl="1"/>
            <a:r>
              <a:rPr lang="en-US" dirty="0" smtClean="0"/>
              <a:t>excess furniture</a:t>
            </a:r>
          </a:p>
          <a:p>
            <a:pPr lvl="1"/>
            <a:r>
              <a:rPr lang="en-US" dirty="0" smtClean="0"/>
              <a:t>excess shelves</a:t>
            </a:r>
          </a:p>
          <a:p>
            <a:pPr lvl="1"/>
            <a:r>
              <a:rPr lang="en-US" dirty="0" smtClean="0"/>
              <a:t>obsolete work in progress</a:t>
            </a:r>
          </a:p>
          <a:p>
            <a:pPr lvl="1"/>
            <a:r>
              <a:rPr lang="en-US" dirty="0" smtClean="0"/>
              <a:t>broken tools &amp; bits</a:t>
            </a:r>
          </a:p>
          <a:p>
            <a:pPr lvl="1"/>
            <a:r>
              <a:rPr lang="en-US" dirty="0" smtClean="0"/>
              <a:t>obsolete jigs and fixtures</a:t>
            </a:r>
          </a:p>
          <a:p>
            <a:pPr lvl="1"/>
            <a:r>
              <a:rPr lang="en-US" dirty="0" smtClean="0"/>
              <a:t>scrap</a:t>
            </a:r>
          </a:p>
          <a:p>
            <a:pPr lvl="1"/>
            <a:r>
              <a:rPr lang="en-US" dirty="0" smtClean="0"/>
              <a:t>excess raw materials.</a:t>
            </a:r>
          </a:p>
          <a:p>
            <a:pPr lvl="1">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S1 - Sort</a:t>
            </a:r>
            <a:endParaRPr lang="en-US" dirty="0"/>
          </a:p>
        </p:txBody>
      </p:sp>
      <p:sp>
        <p:nvSpPr>
          <p:cNvPr id="3" name="Content Placeholder 2"/>
          <p:cNvSpPr>
            <a:spLocks noGrp="1"/>
          </p:cNvSpPr>
          <p:nvPr>
            <p:ph idx="1"/>
          </p:nvPr>
        </p:nvSpPr>
        <p:spPr>
          <a:xfrm>
            <a:off x="1905000" y="1447800"/>
            <a:ext cx="6553200" cy="5334000"/>
          </a:xfrm>
        </p:spPr>
        <p:txBody>
          <a:bodyPr>
            <a:normAutofit fontScale="62500" lnSpcReduction="20000"/>
          </a:bodyPr>
          <a:lstStyle/>
          <a:p>
            <a:pPr marL="0" indent="0">
              <a:spcAft>
                <a:spcPts val="600"/>
              </a:spcAft>
              <a:buNone/>
            </a:pPr>
            <a:r>
              <a:rPr lang="en-US" b="1" dirty="0" smtClean="0"/>
              <a:t>Where to start:</a:t>
            </a:r>
          </a:p>
          <a:p>
            <a:pPr>
              <a:spcBef>
                <a:spcPct val="0"/>
              </a:spcBef>
              <a:spcAft>
                <a:spcPts val="600"/>
              </a:spcAft>
            </a:pPr>
            <a:r>
              <a:rPr lang="en-US" b="1" dirty="0" smtClean="0"/>
              <a:t>Work space – </a:t>
            </a:r>
            <a:r>
              <a:rPr lang="en-US" sz="2000" dirty="0" smtClean="0"/>
              <a:t>Workbenches, tables, any horizontal surface tends to collect a variety of stuff.</a:t>
            </a:r>
            <a:endParaRPr lang="en-US" sz="2000" b="1" dirty="0" smtClean="0"/>
          </a:p>
          <a:p>
            <a:pPr>
              <a:spcBef>
                <a:spcPct val="0"/>
              </a:spcBef>
              <a:spcAft>
                <a:spcPts val="600"/>
              </a:spcAft>
            </a:pPr>
            <a:r>
              <a:rPr lang="en-US" b="1" dirty="0" smtClean="0"/>
              <a:t>Contingency part storage</a:t>
            </a:r>
            <a:r>
              <a:rPr lang="en-US" sz="2400" dirty="0" smtClean="0"/>
              <a:t> - </a:t>
            </a:r>
            <a:r>
              <a:rPr lang="en-US" sz="2000" dirty="0" smtClean="0"/>
              <a:t>Many times these places become a last refuge for broken parts, surplus items and things nobody is likely to use.</a:t>
            </a:r>
          </a:p>
          <a:p>
            <a:pPr>
              <a:spcBef>
                <a:spcPct val="0"/>
              </a:spcBef>
              <a:spcAft>
                <a:spcPts val="600"/>
              </a:spcAft>
            </a:pPr>
            <a:r>
              <a:rPr lang="en-US" b="1" dirty="0" smtClean="0"/>
              <a:t>Shelves and Lockers</a:t>
            </a:r>
            <a:r>
              <a:rPr lang="en-US" sz="2000" dirty="0" smtClean="0"/>
              <a:t> - Shelves and lockers tend to collect things that nobody ever uses, like surplus, broken items, etc.</a:t>
            </a:r>
          </a:p>
          <a:p>
            <a:pPr>
              <a:spcBef>
                <a:spcPct val="0"/>
              </a:spcBef>
              <a:spcAft>
                <a:spcPts val="600"/>
              </a:spcAft>
            </a:pPr>
            <a:r>
              <a:rPr lang="en-US" b="1" dirty="0" smtClean="0"/>
              <a:t>Passages and Corners - </a:t>
            </a:r>
            <a:r>
              <a:rPr lang="en-US" sz="2100" dirty="0" smtClean="0"/>
              <a:t>D</a:t>
            </a:r>
            <a:r>
              <a:rPr lang="en-US" sz="2000" dirty="0" smtClean="0"/>
              <a:t>ust and material not required seems to gather in corners.</a:t>
            </a:r>
          </a:p>
          <a:p>
            <a:pPr>
              <a:spcBef>
                <a:spcPct val="0"/>
              </a:spcBef>
              <a:spcAft>
                <a:spcPts val="600"/>
              </a:spcAft>
            </a:pPr>
            <a:r>
              <a:rPr lang="en-US" b="1" dirty="0" smtClean="0"/>
              <a:t>Beside Pillars and Under Stairs - </a:t>
            </a:r>
            <a:r>
              <a:rPr lang="en-US" sz="2000" dirty="0" smtClean="0"/>
              <a:t>These places tend to collect unwanted materials.</a:t>
            </a:r>
          </a:p>
          <a:p>
            <a:pPr>
              <a:spcBef>
                <a:spcPct val="0"/>
              </a:spcBef>
              <a:spcAft>
                <a:spcPts val="600"/>
              </a:spcAft>
            </a:pPr>
            <a:r>
              <a:rPr lang="en-US" b="1" dirty="0" smtClean="0"/>
              <a:t>Walls and Bulletin Boards</a:t>
            </a:r>
            <a:r>
              <a:rPr lang="en-US" sz="2000" dirty="0" smtClean="0"/>
              <a:t> – Remove:</a:t>
            </a:r>
          </a:p>
          <a:p>
            <a:pPr lvl="1">
              <a:spcBef>
                <a:spcPct val="0"/>
              </a:spcBef>
              <a:spcAft>
                <a:spcPts val="600"/>
              </a:spcAft>
            </a:pPr>
            <a:r>
              <a:rPr lang="en-US" sz="2000" dirty="0" smtClean="0"/>
              <a:t>Out-dated notices which have lost their relevance</a:t>
            </a:r>
          </a:p>
          <a:p>
            <a:pPr lvl="1">
              <a:spcBef>
                <a:spcPct val="0"/>
              </a:spcBef>
              <a:spcAft>
                <a:spcPts val="600"/>
              </a:spcAft>
            </a:pPr>
            <a:r>
              <a:rPr lang="en-US" sz="2000" dirty="0" smtClean="0"/>
              <a:t>Dust, torn notices, tape pieces</a:t>
            </a:r>
          </a:p>
          <a:p>
            <a:pPr>
              <a:spcBef>
                <a:spcPct val="0"/>
              </a:spcBef>
              <a:spcAft>
                <a:spcPts val="600"/>
              </a:spcAft>
            </a:pPr>
            <a:r>
              <a:rPr lang="en-US" b="1" dirty="0" smtClean="0"/>
              <a:t>Floors – </a:t>
            </a:r>
            <a:r>
              <a:rPr lang="en-US" sz="2100" dirty="0" smtClean="0"/>
              <a:t>Pick up</a:t>
            </a:r>
          </a:p>
          <a:p>
            <a:pPr lvl="1">
              <a:spcBef>
                <a:spcPct val="0"/>
              </a:spcBef>
              <a:spcAft>
                <a:spcPts val="600"/>
              </a:spcAft>
              <a:buFont typeface="Symbol" pitchFamily="18" charset="2"/>
              <a:buChar char="·"/>
            </a:pPr>
            <a:r>
              <a:rPr lang="en-US" sz="2000" dirty="0" smtClean="0"/>
              <a:t>Defective parts</a:t>
            </a:r>
          </a:p>
          <a:p>
            <a:pPr lvl="1">
              <a:spcBef>
                <a:spcPct val="0"/>
              </a:spcBef>
              <a:spcAft>
                <a:spcPts val="600"/>
              </a:spcAft>
              <a:buFont typeface="Symbol" pitchFamily="18" charset="2"/>
              <a:buChar char="·"/>
            </a:pPr>
            <a:r>
              <a:rPr lang="en-US" sz="2000" dirty="0" smtClean="0"/>
              <a:t>Packing material</a:t>
            </a:r>
          </a:p>
          <a:p>
            <a:pPr lvl="1">
              <a:spcBef>
                <a:spcPct val="0"/>
              </a:spcBef>
              <a:spcAft>
                <a:spcPts val="600"/>
              </a:spcAft>
              <a:buFont typeface="Symbol" pitchFamily="18" charset="2"/>
              <a:buChar char="·"/>
            </a:pPr>
            <a:r>
              <a:rPr lang="en-US" sz="2000" dirty="0" smtClean="0"/>
              <a:t>Hardware</a:t>
            </a:r>
          </a:p>
          <a:p>
            <a:pPr lvl="1">
              <a:spcBef>
                <a:spcPct val="0"/>
              </a:spcBef>
              <a:spcAft>
                <a:spcPts val="600"/>
              </a:spcAft>
              <a:buFont typeface="Symbol" pitchFamily="18" charset="2"/>
              <a:buChar char="·"/>
            </a:pPr>
            <a:r>
              <a:rPr lang="en-US" sz="2000" dirty="0" smtClean="0"/>
              <a:t>Tools and tooling</a:t>
            </a:r>
          </a:p>
          <a:p>
            <a:pPr lvl="1">
              <a:spcBef>
                <a:spcPct val="0"/>
              </a:spcBef>
              <a:spcAft>
                <a:spcPts val="600"/>
              </a:spcAft>
              <a:buFont typeface="Symbol" pitchFamily="18" charset="2"/>
              <a:buChar char="·"/>
            </a:pPr>
            <a:r>
              <a:rPr lang="en-US" sz="2000" dirty="0" smtClean="0"/>
              <a:t>Any items dropped on the floor</a:t>
            </a:r>
          </a:p>
          <a:p>
            <a:pPr>
              <a:spcBef>
                <a:spcPct val="0"/>
              </a:spcBef>
              <a:spcAft>
                <a:spcPts val="600"/>
              </a:spcAft>
            </a:pPr>
            <a:r>
              <a:rPr lang="en-US" b="1" dirty="0" smtClean="0"/>
              <a:t>Computer Hard Disk</a:t>
            </a:r>
            <a:r>
              <a:rPr lang="en-US" sz="2400" dirty="0" smtClean="0"/>
              <a:t> - </a:t>
            </a:r>
            <a:r>
              <a:rPr lang="en-US" sz="2100" dirty="0" smtClean="0"/>
              <a:t>Many unwanted, outdated, temporary files pile up</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S1 - Sort</a:t>
            </a:r>
            <a:endParaRPr lang="en-US" dirty="0"/>
          </a:p>
        </p:txBody>
      </p:sp>
      <p:sp>
        <p:nvSpPr>
          <p:cNvPr id="3" name="Content Placeholder 2"/>
          <p:cNvSpPr>
            <a:spLocks noGrp="1"/>
          </p:cNvSpPr>
          <p:nvPr>
            <p:ph idx="1"/>
          </p:nvPr>
        </p:nvSpPr>
        <p:spPr>
          <a:xfrm>
            <a:off x="1676400" y="1295400"/>
            <a:ext cx="7010400" cy="5562599"/>
          </a:xfrm>
        </p:spPr>
        <p:txBody>
          <a:bodyPr>
            <a:normAutofit fontScale="70000" lnSpcReduction="20000"/>
          </a:bodyPr>
          <a:lstStyle/>
          <a:p>
            <a:pPr>
              <a:buNone/>
            </a:pPr>
            <a:r>
              <a:rPr lang="en-US" b="1" dirty="0" smtClean="0"/>
              <a:t>Red Tagging</a:t>
            </a:r>
          </a:p>
          <a:p>
            <a:r>
              <a:rPr lang="en-US" dirty="0" smtClean="0"/>
              <a:t>Place a red tag on all items not required to complete the job. </a:t>
            </a:r>
          </a:p>
          <a:p>
            <a:r>
              <a:rPr lang="en-US" dirty="0" smtClean="0"/>
              <a:t>The red tag usually includes the current date, number of items, and the category. Common red tag categories for a manufacturer include:</a:t>
            </a:r>
          </a:p>
          <a:p>
            <a:pPr lvl="1"/>
            <a:r>
              <a:rPr lang="en-US" dirty="0" smtClean="0"/>
              <a:t>Raw materials		*  Equipment</a:t>
            </a:r>
          </a:p>
          <a:p>
            <a:pPr lvl="1"/>
            <a:r>
              <a:rPr lang="en-US" dirty="0" smtClean="0"/>
              <a:t>Work-in-process		*  Maintenance supplies</a:t>
            </a:r>
          </a:p>
          <a:p>
            <a:pPr lvl="1"/>
            <a:r>
              <a:rPr lang="en-US" dirty="0" smtClean="0"/>
              <a:t>Finished goods		*  Office equipment or supplies</a:t>
            </a:r>
          </a:p>
          <a:p>
            <a:pPr lvl="1"/>
            <a:r>
              <a:rPr lang="en-US" dirty="0" smtClean="0"/>
              <a:t>Tools or fixtures		*  Other</a:t>
            </a:r>
          </a:p>
          <a:p>
            <a:r>
              <a:rPr lang="en-US" dirty="0" smtClean="0"/>
              <a:t>Items in the red tag area are evaluated and dispersed:</a:t>
            </a:r>
          </a:p>
          <a:p>
            <a:pPr lvl="1"/>
            <a:r>
              <a:rPr lang="en-US" dirty="0" smtClean="0"/>
              <a:t>sold			 *  recycled</a:t>
            </a:r>
          </a:p>
          <a:p>
            <a:pPr lvl="1"/>
            <a:r>
              <a:rPr lang="en-US" dirty="0" smtClean="0"/>
              <a:t>used in another work area	*  thrown away</a:t>
            </a:r>
          </a:p>
          <a:p>
            <a:pPr lvl="1"/>
            <a:r>
              <a:rPr lang="en-US" dirty="0" smtClean="0"/>
              <a:t>returned to operation (use this sparingly)</a:t>
            </a:r>
          </a:p>
          <a:p>
            <a:pPr lvl="1"/>
            <a:endParaRPr lang="en-US" dirty="0" smtClean="0"/>
          </a:p>
          <a:p>
            <a:pPr>
              <a:buNone/>
            </a:pPr>
            <a:r>
              <a:rPr lang="en-US" dirty="0" smtClean="0"/>
              <a:t>	Do NOT move to some other hidden storage space</a:t>
            </a:r>
          </a:p>
          <a:p>
            <a:pPr lvl="1"/>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S1 - Sort</a:t>
            </a:r>
            <a:endParaRPr lang="en-US" dirty="0"/>
          </a:p>
        </p:txBody>
      </p:sp>
      <p:sp>
        <p:nvSpPr>
          <p:cNvPr id="3" name="Content Placeholder 2"/>
          <p:cNvSpPr>
            <a:spLocks noGrp="1"/>
          </p:cNvSpPr>
          <p:nvPr>
            <p:ph idx="1"/>
          </p:nvPr>
        </p:nvSpPr>
        <p:spPr>
          <a:xfrm>
            <a:off x="2057400" y="1371600"/>
            <a:ext cx="6705600" cy="5410200"/>
          </a:xfrm>
        </p:spPr>
        <p:txBody>
          <a:bodyPr>
            <a:normAutofit fontScale="85000" lnSpcReduction="10000"/>
          </a:bodyPr>
          <a:lstStyle/>
          <a:p>
            <a:pPr>
              <a:buNone/>
            </a:pPr>
            <a:r>
              <a:rPr lang="en-US" b="1" u="sng" dirty="0" smtClean="0"/>
              <a:t>Implementation</a:t>
            </a:r>
            <a:r>
              <a:rPr lang="en-US" dirty="0" smtClean="0"/>
              <a:t>:</a:t>
            </a:r>
          </a:p>
          <a:p>
            <a:pPr marL="457200" indent="-457200">
              <a:buAutoNum type="arabicPeriod"/>
            </a:pPr>
            <a:r>
              <a:rPr lang="en-US" dirty="0" smtClean="0"/>
              <a:t>Take photos before you start!</a:t>
            </a:r>
          </a:p>
          <a:p>
            <a:pPr marL="457200" indent="-457200">
              <a:buAutoNum type="arabicPeriod"/>
            </a:pPr>
            <a:r>
              <a:rPr lang="en-US" dirty="0" smtClean="0"/>
              <a:t>Sort items by frequency of use (daily, weekly, monthly, rarely – but necessary)</a:t>
            </a:r>
          </a:p>
          <a:p>
            <a:pPr marL="457200" indent="-457200">
              <a:buAutoNum type="arabicPeriod"/>
            </a:pPr>
            <a:r>
              <a:rPr lang="en-US" dirty="0" smtClean="0"/>
              <a:t>Red Tag items that need further discussion or dispensation (use 3-month rule of thumb).</a:t>
            </a:r>
          </a:p>
          <a:p>
            <a:pPr marL="457200" indent="-457200">
              <a:buAutoNum type="arabicPeriod"/>
            </a:pPr>
            <a:r>
              <a:rPr lang="en-US" dirty="0" smtClean="0"/>
              <a:t>Move Red Tag items to central location.</a:t>
            </a:r>
          </a:p>
          <a:p>
            <a:pPr marL="457200" indent="-457200">
              <a:buAutoNum type="arabicPeriod"/>
            </a:pPr>
            <a:r>
              <a:rPr lang="en-US" dirty="0" smtClean="0"/>
              <a:t>Evaluate and dispose of Red Tag items – If items in the red tag area are not claimed or sold after one month, discard or recycle them.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ESI background</Template>
  <TotalTime>1765</TotalTime>
  <Words>3207</Words>
  <Application>Microsoft Office PowerPoint</Application>
  <PresentationFormat>On-screen Show (4:3)</PresentationFormat>
  <Paragraphs>567</Paragraphs>
  <Slides>45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Solstice</vt:lpstr>
      <vt:lpstr>Clip</vt:lpstr>
      <vt:lpstr>5S Basics</vt:lpstr>
      <vt:lpstr>Sound  Familiar?</vt:lpstr>
      <vt:lpstr>What is 5S?</vt:lpstr>
      <vt:lpstr>Benefits of a 5S program</vt:lpstr>
      <vt:lpstr>Seiri</vt:lpstr>
      <vt:lpstr>S1 - Sort</vt:lpstr>
      <vt:lpstr>S1 - Sort</vt:lpstr>
      <vt:lpstr>S1 - Sort</vt:lpstr>
      <vt:lpstr>S1 - Sort</vt:lpstr>
      <vt:lpstr>Seiton</vt:lpstr>
      <vt:lpstr>S2 – Set in Order</vt:lpstr>
      <vt:lpstr>S2 – Set in Order A place for everything and everything in its place</vt:lpstr>
      <vt:lpstr>S2 – Set in Order</vt:lpstr>
      <vt:lpstr>S2 – Set in Order Examples of Visual Control </vt:lpstr>
      <vt:lpstr>S2 – Set in Order Visual Control </vt:lpstr>
      <vt:lpstr>S2 – Set in Order</vt:lpstr>
      <vt:lpstr>S2 – Set in Order Guidelines</vt:lpstr>
      <vt:lpstr>S2 – Set in Order Guidelines</vt:lpstr>
      <vt:lpstr>S2 – Set in Order Good Practices</vt:lpstr>
      <vt:lpstr>Seiso</vt:lpstr>
      <vt:lpstr>S3 – Shine</vt:lpstr>
      <vt:lpstr>S3 – Shine</vt:lpstr>
      <vt:lpstr>S3 – Shine</vt:lpstr>
      <vt:lpstr>S3 – Shine</vt:lpstr>
      <vt:lpstr>S3 – Shine</vt:lpstr>
      <vt:lpstr>Seiketsu</vt:lpstr>
      <vt:lpstr>S4 – Standardize</vt:lpstr>
      <vt:lpstr>S4 – Standardize</vt:lpstr>
      <vt:lpstr>S4 – Standardize</vt:lpstr>
      <vt:lpstr>Shitsuke</vt:lpstr>
      <vt:lpstr>S5 – Sustain</vt:lpstr>
      <vt:lpstr>S5 – Sustain</vt:lpstr>
      <vt:lpstr>S5 – Sustain</vt:lpstr>
      <vt:lpstr>S5 – Sustain</vt:lpstr>
      <vt:lpstr>PowerPoint Presentation</vt:lpstr>
      <vt:lpstr>Understanding the benefits of a 5S program </vt:lpstr>
      <vt:lpstr>LITMUS TEST FOR 5S</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5S Basics</dc:title>
  <dc:creator>Lenovo User</dc:creator>
  <cp:lastModifiedBy>Fister, Scott T</cp:lastModifiedBy>
  <cp:revision>154</cp:revision>
  <dcterms:created xsi:type="dcterms:W3CDTF">2012-06-06T15:02:36Z</dcterms:created>
  <dcterms:modified xsi:type="dcterms:W3CDTF">2015-03-13T13:55:00Z</dcterms:modified>
</cp:coreProperties>
</file>