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45"/>
  </p:notesMasterIdLst>
  <p:handoutMasterIdLst>
    <p:handoutMasterId r:id="rId46"/>
  </p:handoutMasterIdLst>
  <p:sldIdLst>
    <p:sldId id="256" r:id="rId2"/>
    <p:sldId id="321" r:id="rId3"/>
    <p:sldId id="324" r:id="rId4"/>
    <p:sldId id="257" r:id="rId5"/>
    <p:sldId id="262" r:id="rId6"/>
    <p:sldId id="298" r:id="rId7"/>
    <p:sldId id="296" r:id="rId8"/>
    <p:sldId id="268" r:id="rId9"/>
    <p:sldId id="280" r:id="rId10"/>
    <p:sldId id="271" r:id="rId11"/>
    <p:sldId id="339" r:id="rId12"/>
    <p:sldId id="340" r:id="rId13"/>
    <p:sldId id="326" r:id="rId14"/>
    <p:sldId id="327" r:id="rId15"/>
    <p:sldId id="275" r:id="rId16"/>
    <p:sldId id="281" r:id="rId17"/>
    <p:sldId id="282" r:id="rId18"/>
    <p:sldId id="283" r:id="rId19"/>
    <p:sldId id="284" r:id="rId20"/>
    <p:sldId id="272" r:id="rId21"/>
    <p:sldId id="274" r:id="rId22"/>
    <p:sldId id="259" r:id="rId23"/>
    <p:sldId id="286" r:id="rId24"/>
    <p:sldId id="288" r:id="rId25"/>
    <p:sldId id="289" r:id="rId26"/>
    <p:sldId id="297" r:id="rId27"/>
    <p:sldId id="344" r:id="rId28"/>
    <p:sldId id="350" r:id="rId29"/>
    <p:sldId id="291" r:id="rId30"/>
    <p:sldId id="341" r:id="rId31"/>
    <p:sldId id="342" r:id="rId32"/>
    <p:sldId id="343" r:id="rId33"/>
    <p:sldId id="322" r:id="rId34"/>
    <p:sldId id="323" r:id="rId35"/>
    <p:sldId id="358" r:id="rId36"/>
    <p:sldId id="357" r:id="rId37"/>
    <p:sldId id="351" r:id="rId38"/>
    <p:sldId id="352" r:id="rId39"/>
    <p:sldId id="353" r:id="rId40"/>
    <p:sldId id="354" r:id="rId41"/>
    <p:sldId id="355" r:id="rId42"/>
    <p:sldId id="356" r:id="rId43"/>
    <p:sldId id="267"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82127" autoAdjust="0"/>
  </p:normalViewPr>
  <p:slideViewPr>
    <p:cSldViewPr snapToGrid="0">
      <p:cViewPr varScale="1">
        <p:scale>
          <a:sx n="61" d="100"/>
          <a:sy n="61" d="100"/>
        </p:scale>
        <p:origin x="9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FB7761E-D8E5-41E6-BD56-595B5B2DB3F5}" type="datetimeFigureOut">
              <a:rPr lang="en-US" smtClean="0"/>
              <a:t>5/17/2016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061992B-592D-4181-846C-F81638661F69}" type="slidenum">
              <a:rPr lang="en-US" smtClean="0"/>
              <a:t>‹#›</a:t>
            </a:fld>
            <a:endParaRPr lang="en-US" dirty="0"/>
          </a:p>
        </p:txBody>
      </p:sp>
    </p:spTree>
    <p:extLst>
      <p:ext uri="{BB962C8B-B14F-4D97-AF65-F5344CB8AC3E}">
        <p14:creationId xmlns:p14="http://schemas.microsoft.com/office/powerpoint/2010/main" val="1110917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86D9D0-2E9B-4F2F-924A-B3B3E9CFCAEC}" type="datetimeFigureOut">
              <a:rPr lang="en-US" smtClean="0"/>
              <a:t>5/17/2016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56C487D-E38B-444A-A8D9-A3853809DE05}" type="slidenum">
              <a:rPr lang="en-US" smtClean="0"/>
              <a:t>‹#›</a:t>
            </a:fld>
            <a:endParaRPr lang="en-US" dirty="0"/>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ortal.ncdenr.org/web/wm/dsca/complianc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The primary purpose of the Division of Waste Management (DWM) is to protect public health and the environment by assuring that solid and hazardous wastes and underground storage tanks are managed properly, and that existing contamination is cleaned up.</a:t>
            </a:r>
          </a:p>
          <a:p>
            <a:pPr eaLnBrk="1" hangingPunct="1">
              <a:spcBef>
                <a:spcPct val="0"/>
              </a:spcBef>
            </a:pPr>
            <a:endParaRPr lang="en-US" dirty="0" smtClean="0"/>
          </a:p>
          <a:p>
            <a:pPr eaLnBrk="1" hangingPunct="1">
              <a:spcBef>
                <a:spcPct val="0"/>
              </a:spcBef>
            </a:pPr>
            <a:r>
              <a:rPr lang="en-US" dirty="0" smtClean="0"/>
              <a:t>Picture of DSCA inspector at a dry cleaning site demonstrating one of the key components of the Department’s mission (Customer Service).</a:t>
            </a:r>
          </a:p>
          <a:p>
            <a:pPr eaLnBrk="1" hangingPunct="1">
              <a:spcBef>
                <a:spcPct val="0"/>
              </a:spcBef>
            </a:pPr>
            <a:endParaRPr lang="en-US" dirty="0" smtClean="0"/>
          </a:p>
          <a:p>
            <a:pPr eaLnBrk="1" hangingPunct="1">
              <a:spcBef>
                <a:spcPct val="0"/>
              </a:spcBef>
            </a:pPr>
            <a:r>
              <a:rPr lang="en-US" dirty="0" smtClean="0"/>
              <a:t>The </a:t>
            </a:r>
            <a:r>
              <a:rPr lang="en-US" b="1" dirty="0" smtClean="0">
                <a:hlinkClick r:id="rId3"/>
              </a:rPr>
              <a:t>DSCA Compliance Unit</a:t>
            </a:r>
            <a:r>
              <a:rPr lang="en-US" dirty="0" smtClean="0"/>
              <a:t> administers a compliance inspection and enforcement program to ensure active dry-cleaning facilities and wholesale distribution facilities are compliant with applicable regulations. Through educational assistance and inspections, the Compliance Unit helps ensure that owners/operators understand and adhere to practices that prevent future releases of dry-cleaning solvent to the environment.</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a:t>
            </a:fld>
            <a:endParaRPr lang="en-US" dirty="0"/>
          </a:p>
        </p:txBody>
      </p:sp>
    </p:spTree>
    <p:extLst>
      <p:ext uri="{BB962C8B-B14F-4D97-AF65-F5344CB8AC3E}">
        <p14:creationId xmlns:p14="http://schemas.microsoft.com/office/powerpoint/2010/main" val="3681498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Increasing responsibilities of inspection staff include current focus on coal ash (structural fills), additional septage inspection requirements due to staff cuts, increasing facility numbers.</a:t>
            </a:r>
          </a:p>
          <a:p>
            <a:pPr eaLnBrk="1" hangingPunct="1">
              <a:spcBef>
                <a:spcPct val="0"/>
              </a:spcBef>
            </a:pPr>
            <a:r>
              <a:rPr lang="en-US" dirty="0" smtClean="0"/>
              <a:t>Permitting of alternative technologies: Providing a permit framework for new technologies like anaerobic digestion, pyrolysis, etc. New technologies do not fit the current rule framework.</a:t>
            </a:r>
          </a:p>
          <a:p>
            <a:pPr eaLnBrk="1" hangingPunct="1">
              <a:spcBef>
                <a:spcPct val="0"/>
              </a:spcBef>
            </a:pPr>
            <a:endParaRPr lang="en-US" dirty="0" smtClean="0"/>
          </a:p>
          <a:p>
            <a:pPr eaLnBrk="1" hangingPunct="1">
              <a:spcBef>
                <a:spcPct val="0"/>
              </a:spcBef>
            </a:pPr>
            <a:r>
              <a:rPr lang="en-US" dirty="0" smtClean="0"/>
              <a:t>Compliance rate: 97%  </a:t>
            </a:r>
          </a:p>
        </p:txBody>
      </p:sp>
      <p:sp>
        <p:nvSpPr>
          <p:cNvPr id="4" name="Slide Number Placeholder 3"/>
          <p:cNvSpPr>
            <a:spLocks noGrp="1"/>
          </p:cNvSpPr>
          <p:nvPr>
            <p:ph type="sldNum" sz="quarter" idx="10"/>
          </p:nvPr>
        </p:nvSpPr>
        <p:spPr/>
        <p:txBody>
          <a:bodyPr/>
          <a:lstStyle/>
          <a:p>
            <a:fld id="{456C487D-E38B-444A-A8D9-A3853809DE05}" type="slidenum">
              <a:rPr lang="en-US" smtClean="0"/>
              <a:t>19</a:t>
            </a:fld>
            <a:endParaRPr lang="en-US" dirty="0"/>
          </a:p>
        </p:txBody>
      </p:sp>
    </p:spTree>
    <p:extLst>
      <p:ext uri="{BB962C8B-B14F-4D97-AF65-F5344CB8AC3E}">
        <p14:creationId xmlns:p14="http://schemas.microsoft.com/office/powerpoint/2010/main" val="220609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 Changes – modified financial assurance requirement for Construction &amp; Demolition landfills from a mon. of $2 million to a min. of $1 million to cover potential assessment and corrective action.</a:t>
            </a:r>
          </a:p>
          <a:p>
            <a:endParaRPr lang="en-US" dirty="0" smtClean="0"/>
          </a:p>
          <a:p>
            <a:r>
              <a:rPr lang="en-US" dirty="0" smtClean="0"/>
              <a:t>SB 729</a:t>
            </a:r>
          </a:p>
          <a:p>
            <a:pPr marL="232943" indent="-232943">
              <a:buAutoNum type="arabicParenR"/>
            </a:pPr>
            <a:r>
              <a:rPr lang="en-US" dirty="0" smtClean="0"/>
              <a:t>Amend structural fill rules as necessary to implement the new provisions.</a:t>
            </a:r>
          </a:p>
          <a:p>
            <a:pPr marL="232943" indent="-232943">
              <a:buAutoNum type="arabicParenR"/>
            </a:pPr>
            <a:r>
              <a:rPr lang="en-US" dirty="0" smtClean="0"/>
              <a:t>Moratorium on use of coal ash as structural fill until Aug. 2015 while DENR evaluates use of coal combustion residuals.</a:t>
            </a:r>
          </a:p>
          <a:p>
            <a:pPr marL="232943" indent="-232943">
              <a:buAutoNum type="arabicParenR"/>
            </a:pPr>
            <a:r>
              <a:rPr lang="en-US" dirty="0" smtClean="0"/>
              <a:t>DENR and  the EMC jointly review and report to the ERC by Jan. 15. 2015 on beneficial uses of coal combustion products in 15A NCAC 13B .1700 and 15A NCAC 27</a:t>
            </a:r>
          </a:p>
          <a:p>
            <a:pPr marL="232943" indent="-232943">
              <a:buAutoNum type="arabicParenR"/>
            </a:pPr>
            <a:r>
              <a:rPr lang="en-US" dirty="0" smtClean="0"/>
              <a:t>Monitor EPA actions regarding use of coal ash as structural fill and other beneficial uses.</a:t>
            </a:r>
          </a:p>
          <a:p>
            <a:pPr marL="232943" indent="-232943">
              <a:buAutoNum type="arabicParenR"/>
            </a:pPr>
            <a:r>
              <a:rPr lang="en-US" dirty="0" smtClean="0"/>
              <a:t>Transfers the waste rulemaking authority from the Commission for Public Health to the EMC.</a:t>
            </a:r>
          </a:p>
          <a:p>
            <a:endParaRPr lang="en-US" dirty="0" smtClean="0"/>
          </a:p>
          <a:p>
            <a:r>
              <a:rPr lang="en-US" dirty="0" smtClean="0"/>
              <a:t>DENR positions – DWM gets a few for permitting potential landfill and structural fill options, and long term inspections.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20</a:t>
            </a:fld>
            <a:endParaRPr lang="en-US" dirty="0"/>
          </a:p>
        </p:txBody>
      </p:sp>
    </p:spTree>
    <p:extLst>
      <p:ext uri="{BB962C8B-B14F-4D97-AF65-F5344CB8AC3E}">
        <p14:creationId xmlns:p14="http://schemas.microsoft.com/office/powerpoint/2010/main" val="76471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47 agreements completed in the last fiscal year.</a:t>
            </a:r>
          </a:p>
          <a:p>
            <a:endParaRPr lang="en-US" dirty="0" smtClean="0"/>
          </a:p>
          <a:p>
            <a:r>
              <a:rPr lang="en-US" dirty="0" smtClean="0"/>
              <a:t>As mentioned previously, additional staff resources have been dedicated to this program in 2014.</a:t>
            </a:r>
          </a:p>
          <a:p>
            <a:endParaRPr lang="en-US" dirty="0" smtClean="0"/>
          </a:p>
          <a:p>
            <a:r>
              <a:rPr lang="en-US" dirty="0" smtClean="0"/>
              <a:t>News items:</a:t>
            </a:r>
          </a:p>
          <a:p>
            <a:endParaRPr lang="en-US" dirty="0" smtClean="0"/>
          </a:p>
          <a:p>
            <a:r>
              <a:rPr lang="en-US" b="1" dirty="0" smtClean="0"/>
              <a:t>August 7, 2014</a:t>
            </a:r>
          </a:p>
          <a:p>
            <a:r>
              <a:rPr lang="en-US" b="1" dirty="0" smtClean="0"/>
              <a:t>ReVenture Park Receives U.S.EPA's "Excellence in Site Reuse" Award</a:t>
            </a:r>
          </a:p>
          <a:p>
            <a:endParaRPr lang="en-US" dirty="0" smtClean="0"/>
          </a:p>
          <a:p>
            <a:endParaRPr lang="en-US" dirty="0" smtClean="0"/>
          </a:p>
          <a:p>
            <a:r>
              <a:rPr lang="en-US" b="1" dirty="0" smtClean="0"/>
              <a:t>May 28, 2014  - represents $4 million dollars</a:t>
            </a:r>
          </a:p>
          <a:p>
            <a:r>
              <a:rPr lang="en-US" b="1" dirty="0" smtClean="0"/>
              <a:t>EPA Selects 9 North Carolina Communities for New Brownfields Investment Grants to Boost Local Economics, Leverage Job Creation</a:t>
            </a:r>
          </a:p>
          <a:p>
            <a:r>
              <a:rPr lang="en-US" dirty="0" smtClean="0"/>
              <a:t>The North Carolina communities receiving the FY14 grants are: Aberdeen; Dunn; High Point; Kinston; Salisbury; Sanford; Wilmington; Wilson; and the Upper Coastal Plain Council of Governments. </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23</a:t>
            </a:fld>
            <a:endParaRPr lang="en-US" dirty="0"/>
          </a:p>
        </p:txBody>
      </p:sp>
    </p:spTree>
    <p:extLst>
      <p:ext uri="{BB962C8B-B14F-4D97-AF65-F5344CB8AC3E}">
        <p14:creationId xmlns:p14="http://schemas.microsoft.com/office/powerpoint/2010/main" val="277990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27</a:t>
            </a:fld>
            <a:endParaRPr lang="en-US" dirty="0"/>
          </a:p>
        </p:txBody>
      </p:sp>
    </p:spTree>
    <p:extLst>
      <p:ext uri="{BB962C8B-B14F-4D97-AF65-F5344CB8AC3E}">
        <p14:creationId xmlns:p14="http://schemas.microsoft.com/office/powerpoint/2010/main" val="1128215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SB 729</a:t>
            </a:r>
          </a:p>
          <a:p>
            <a:pPr marL="232943" indent="-232943">
              <a:buAutoNum type="arabicParenR"/>
            </a:pPr>
            <a:r>
              <a:rPr lang="en-US" dirty="0" smtClean="0"/>
              <a:t>Amend structural fill rules as necessary to implement the new provisions.</a:t>
            </a:r>
          </a:p>
          <a:p>
            <a:pPr marL="232943" indent="-232943">
              <a:buAutoNum type="arabicParenR"/>
            </a:pPr>
            <a:r>
              <a:rPr lang="en-US" dirty="0" smtClean="0"/>
              <a:t>Moratorium on use of coal ash as structural fill until Aug. 2015 while DENR evaluates use of coal combustion residuals.</a:t>
            </a:r>
          </a:p>
          <a:p>
            <a:pPr marL="232943" indent="-232943">
              <a:buAutoNum type="arabicParenR"/>
            </a:pPr>
            <a:r>
              <a:rPr lang="en-US" dirty="0" smtClean="0"/>
              <a:t>DENR and  the EMC jointly review and report to the ERC by Jan. 15. 2015 on beneficial uses of coal combustion products in 15A NCAC 13B .1700 and 15A NCAC 27</a:t>
            </a:r>
          </a:p>
          <a:p>
            <a:pPr marL="232943" indent="-232943">
              <a:buAutoNum type="arabicParenR"/>
            </a:pPr>
            <a:r>
              <a:rPr lang="en-US" dirty="0" smtClean="0"/>
              <a:t>Monitor EPA actions regarding use of coal ash as structural fill and other beneficial uses.</a:t>
            </a:r>
          </a:p>
          <a:p>
            <a:pPr marL="232943" indent="-232943">
              <a:buAutoNum type="arabicParenR"/>
            </a:pPr>
            <a:r>
              <a:rPr lang="en-US" dirty="0" smtClean="0"/>
              <a:t>Transfers the waste rulemaking authority from the Commission for Public Health to the EMC.</a:t>
            </a:r>
          </a:p>
          <a:p>
            <a:endParaRPr lang="en-US" dirty="0" smtClean="0"/>
          </a:p>
          <a:p>
            <a:r>
              <a:rPr lang="en-US" dirty="0" smtClean="0"/>
              <a:t>DENR positions – DWM gets a few for permitting potential landfill and structural fill options, and long term inspections.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29</a:t>
            </a:fld>
            <a:endParaRPr lang="en-US" dirty="0"/>
          </a:p>
        </p:txBody>
      </p:sp>
    </p:spTree>
    <p:extLst>
      <p:ext uri="{BB962C8B-B14F-4D97-AF65-F5344CB8AC3E}">
        <p14:creationId xmlns:p14="http://schemas.microsoft.com/office/powerpoint/2010/main" val="64475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Session law in 2013 required all state</a:t>
            </a:r>
            <a:r>
              <a:rPr lang="en-US" baseline="0" dirty="0" smtClean="0"/>
              <a:t> </a:t>
            </a:r>
            <a:r>
              <a:rPr lang="en-US" dirty="0" smtClean="0"/>
              <a:t>rules be reviewed.</a:t>
            </a:r>
          </a:p>
          <a:p>
            <a:pPr marL="174708" indent="-174708">
              <a:buFont typeface="Arial" panose="020B0604020202020204" pitchFamily="34" charset="0"/>
              <a:buChar char="•"/>
            </a:pPr>
            <a:r>
              <a:rPr lang="en-US" dirty="0" smtClean="0"/>
              <a:t>Environmental</a:t>
            </a:r>
            <a:r>
              <a:rPr lang="en-US" baseline="0" dirty="0" smtClean="0"/>
              <a:t> Management Committee </a:t>
            </a:r>
            <a:r>
              <a:rPr lang="en-US" dirty="0" smtClean="0"/>
              <a:t>is the agency with authority </a:t>
            </a:r>
            <a:r>
              <a:rPr lang="en-US" dirty="0" smtClean="0">
                <a:solidFill>
                  <a:schemeClr val="tx1"/>
                </a:solidFill>
              </a:rPr>
              <a:t>for rule review</a:t>
            </a:r>
            <a:r>
              <a:rPr lang="en-US" baseline="0" dirty="0" smtClean="0">
                <a:solidFill>
                  <a:schemeClr val="tx1"/>
                </a:solidFill>
              </a:rPr>
              <a:t> regarding</a:t>
            </a:r>
            <a:r>
              <a:rPr lang="en-US" dirty="0" smtClean="0">
                <a:solidFill>
                  <a:schemeClr val="tx1"/>
                </a:solidFill>
              </a:rPr>
              <a:t> </a:t>
            </a:r>
            <a:r>
              <a:rPr lang="en-US" dirty="0"/>
              <a:t>15A NCAC 13C</a:t>
            </a:r>
          </a:p>
          <a:p>
            <a:pPr marL="174708" indent="-174708">
              <a:buFont typeface="Arial" panose="020B0604020202020204" pitchFamily="34" charset="0"/>
              <a:buChar char="•"/>
            </a:pPr>
            <a:r>
              <a:rPr lang="en-US" dirty="0"/>
              <a:t>Groundwater and Waste Management Committee has to give approval of the 13C rules to go before the EMC</a:t>
            </a:r>
          </a:p>
          <a:p>
            <a:pPr marL="174708" indent="-174708">
              <a:buFont typeface="Arial" panose="020B0604020202020204" pitchFamily="34" charset="0"/>
              <a:buChar char="•"/>
            </a:pPr>
            <a:r>
              <a:rPr lang="en-US" dirty="0"/>
              <a:t>13C includes the rules for the Inactive Hazardous Sites Program – the rules established for Inactive Hazardous Substance or Waste Disposal Sites.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286600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FC1FA-BA23-412B-B098-EC18863B3599}" type="slidenum">
              <a:rPr lang="en-US" smtClean="0"/>
              <a:t>38</a:t>
            </a:fld>
            <a:endParaRPr lang="en-US" dirty="0"/>
          </a:p>
        </p:txBody>
      </p:sp>
    </p:spTree>
    <p:extLst>
      <p:ext uri="{BB962C8B-B14F-4D97-AF65-F5344CB8AC3E}">
        <p14:creationId xmlns:p14="http://schemas.microsoft.com/office/powerpoint/2010/main" val="2842120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FC1FA-BA23-412B-B098-EC18863B3599}" type="slidenum">
              <a:rPr lang="en-US" smtClean="0"/>
              <a:t>39</a:t>
            </a:fld>
            <a:endParaRPr lang="en-US" dirty="0"/>
          </a:p>
        </p:txBody>
      </p:sp>
    </p:spTree>
    <p:extLst>
      <p:ext uri="{BB962C8B-B14F-4D97-AF65-F5344CB8AC3E}">
        <p14:creationId xmlns:p14="http://schemas.microsoft.com/office/powerpoint/2010/main" val="313753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Legislation   SB 734	Study the Use of Contaminated Properties</a:t>
            </a:r>
          </a:p>
          <a:p>
            <a:endParaRPr lang="en-US" dirty="0" smtClean="0"/>
          </a:p>
          <a:p>
            <a:pPr marL="232943" indent="-232943">
              <a:buAutoNum type="arabicParenR"/>
            </a:pPr>
            <a:r>
              <a:rPr lang="en-US" dirty="0" smtClean="0"/>
              <a:t>Expansion of risk based remediation of groundwater to all remediation programs in DENR.  [Already in DryCleaning, pre-reg. landfill, HB 45 (industrial, onsite gw) and petroleum UST remediation.</a:t>
            </a:r>
          </a:p>
          <a:p>
            <a:pPr marL="232943" indent="-232943">
              <a:buAutoNum type="arabicParenR"/>
            </a:pPr>
            <a:r>
              <a:rPr lang="en-US" dirty="0" smtClean="0"/>
              <a:t>Evaluate resources needed to over see remediation</a:t>
            </a:r>
          </a:p>
          <a:p>
            <a:pPr marL="232943" indent="-232943">
              <a:buAutoNum type="arabicParenR"/>
            </a:pPr>
            <a:r>
              <a:rPr lang="en-US" dirty="0" smtClean="0"/>
              <a:t>Rules adopted by the EMC for gw be no more stringent than he lower of the fed. Or state Maximum Contaminant Levels.</a:t>
            </a:r>
          </a:p>
          <a:p>
            <a:pPr marL="232943" indent="-232943">
              <a:buAutoNum type="arabicParenR"/>
            </a:pPr>
            <a:r>
              <a:rPr lang="en-US" dirty="0" smtClean="0"/>
              <a:t>Liability protection for innocent purchases of non-residential property who take actions consistent with due diligence and due care regarding investigations and contaminations found.</a:t>
            </a:r>
          </a:p>
          <a:p>
            <a:pPr marL="232943" indent="-232943">
              <a:buAutoNum type="arabicParenR"/>
            </a:pPr>
            <a:r>
              <a:rPr lang="en-US" dirty="0" smtClean="0"/>
              <a:t>Other matters to further the goals of the study.</a:t>
            </a:r>
          </a:p>
          <a:p>
            <a:endParaRPr lang="en-US" dirty="0" smtClean="0"/>
          </a:p>
          <a:p>
            <a:r>
              <a:rPr lang="en-US" dirty="0" smtClean="0"/>
              <a:t>DENR to report to the ERC by Nov. 1</a:t>
            </a:r>
            <a:r>
              <a:rPr lang="en-US" baseline="30000" dirty="0" smtClean="0"/>
              <a:t>st</a:t>
            </a:r>
            <a:r>
              <a:rPr lang="en-US" dirty="0" smtClean="0"/>
              <a:t>, 2014</a:t>
            </a:r>
          </a:p>
          <a:p>
            <a:pPr eaLnBrk="1" hangingPunct="1">
              <a:spcBef>
                <a:spcPct val="0"/>
              </a:spcBef>
            </a:pPr>
            <a:endParaRPr lang="en-US" dirty="0" smtClean="0"/>
          </a:p>
          <a:p>
            <a:pPr marL="702066" indent="-472357">
              <a:buFont typeface="Arial" charset="0"/>
              <a:buChar char="•"/>
            </a:pPr>
            <a:r>
              <a:rPr lang="en-US" sz="1400" dirty="0">
                <a:solidFill>
                  <a:srgbClr val="002060"/>
                </a:solidFill>
              </a:rPr>
              <a:t>Successes</a:t>
            </a:r>
          </a:p>
          <a:p>
            <a:pPr marL="702066"/>
            <a:r>
              <a:rPr lang="en-US" dirty="0" smtClean="0">
                <a:solidFill>
                  <a:srgbClr val="103878"/>
                </a:solidFill>
              </a:rPr>
              <a:t>State-funded risk-based cleanups at Pre-Regulatory Landfills.</a:t>
            </a:r>
          </a:p>
          <a:p>
            <a:pPr marL="702066"/>
            <a:endParaRPr lang="en-US" dirty="0" smtClean="0">
              <a:solidFill>
                <a:srgbClr val="103878"/>
              </a:solidFill>
            </a:endParaRPr>
          </a:p>
          <a:p>
            <a:pPr marL="702066"/>
            <a:r>
              <a:rPr lang="en-US" dirty="0" smtClean="0">
                <a:solidFill>
                  <a:srgbClr val="103878"/>
                </a:solidFill>
              </a:rPr>
              <a:t>Alternative water for 113 homes through Bernard Allen Fund</a:t>
            </a:r>
          </a:p>
          <a:p>
            <a:pPr marL="702066"/>
            <a:r>
              <a:rPr lang="en-US" dirty="0" smtClean="0">
                <a:solidFill>
                  <a:srgbClr val="103878"/>
                </a:solidFill>
              </a:rPr>
              <a:t> </a:t>
            </a:r>
          </a:p>
          <a:p>
            <a:pPr marL="702066"/>
            <a:r>
              <a:rPr lang="en-US" dirty="0" smtClean="0">
                <a:solidFill>
                  <a:srgbClr val="103878"/>
                </a:solidFill>
              </a:rPr>
              <a:t>Active remediation completed and controls in place to protect human health and the environment at an additional 57 sites in state FY2013-14.</a:t>
            </a:r>
          </a:p>
          <a:p>
            <a:pPr marL="702066"/>
            <a:endParaRPr lang="en-US" dirty="0" smtClean="0">
              <a:solidFill>
                <a:srgbClr val="103878"/>
              </a:solidFill>
            </a:endParaRPr>
          </a:p>
          <a:p>
            <a:pPr marL="702066"/>
            <a:r>
              <a:rPr lang="en-US" dirty="0" smtClean="0">
                <a:solidFill>
                  <a:srgbClr val="103878"/>
                </a:solidFill>
              </a:rPr>
              <a:t>Award-winning cleanups at NC military bases (2014 Secretary of the Navy Environmental Restoration Team Award to the Marine Corps Air Station Cherry Point Partnering Team)</a:t>
            </a:r>
          </a:p>
          <a:p>
            <a:pPr marL="702066"/>
            <a:endParaRPr lang="en-US" dirty="0" smtClean="0">
              <a:solidFill>
                <a:srgbClr val="002060"/>
              </a:solidFill>
            </a:endParaRPr>
          </a:p>
          <a:p>
            <a:pPr marL="702066" indent="-472357">
              <a:buFont typeface="Arial" charset="0"/>
              <a:buChar char="•"/>
            </a:pPr>
            <a:r>
              <a:rPr lang="en-US" sz="1400" dirty="0">
                <a:solidFill>
                  <a:srgbClr val="002060"/>
                </a:solidFill>
              </a:rPr>
              <a:t>Recommendations</a:t>
            </a:r>
          </a:p>
          <a:p>
            <a:pPr marL="702066" indent="-472357"/>
            <a:r>
              <a:rPr lang="en-US" dirty="0" smtClean="0">
                <a:solidFill>
                  <a:srgbClr val="002060"/>
                </a:solidFill>
              </a:rPr>
              <a:t>       	Seek funding for cleanup of orphan sites and resources to oversee cleanup of the highest risk sites.  </a:t>
            </a:r>
          </a:p>
          <a:p>
            <a:pPr marL="702066" indent="-472357"/>
            <a:endParaRPr lang="en-US" dirty="0" smtClean="0">
              <a:solidFill>
                <a:srgbClr val="002060"/>
              </a:solidFill>
            </a:endParaRPr>
          </a:p>
          <a:p>
            <a:pPr marL="702066" indent="-472357"/>
            <a:r>
              <a:rPr lang="en-US" dirty="0" smtClean="0">
                <a:solidFill>
                  <a:srgbClr val="002060"/>
                </a:solidFill>
              </a:rPr>
              <a:t>	Broaden use of privatized cleanup oversight by Registered Environmental Consultant (REC) program.</a:t>
            </a:r>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6</a:t>
            </a:fld>
            <a:endParaRPr lang="en-US" dirty="0"/>
          </a:p>
        </p:txBody>
      </p:sp>
    </p:spTree>
    <p:extLst>
      <p:ext uri="{BB962C8B-B14F-4D97-AF65-F5344CB8AC3E}">
        <p14:creationId xmlns:p14="http://schemas.microsoft.com/office/powerpoint/2010/main" val="342268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Number of sites where active remediation is in place and controls in place to protect public health and the environment- FY13-14 (1114)</a:t>
            </a:r>
          </a:p>
          <a:p>
            <a:pPr eaLnBrk="1" hangingPunct="1">
              <a:spcBef>
                <a:spcPct val="0"/>
              </a:spcBef>
            </a:pPr>
            <a:endParaRPr lang="en-US" dirty="0" smtClean="0"/>
          </a:p>
          <a:p>
            <a:pPr eaLnBrk="1" hangingPunct="1">
              <a:spcBef>
                <a:spcPct val="0"/>
              </a:spcBef>
            </a:pPr>
            <a:r>
              <a:rPr lang="en-US" dirty="0" smtClean="0"/>
              <a:t>Number of total inspections within the Division- FY 13-14 (7074)</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Additional Division staff working in Brownfields and IHSB.</a:t>
            </a:r>
          </a:p>
          <a:p>
            <a:pPr eaLnBrk="1" hangingPunct="1">
              <a:spcBef>
                <a:spcPct val="0"/>
              </a:spcBef>
            </a:pPr>
            <a:r>
              <a:rPr lang="en-US" dirty="0" smtClean="0"/>
              <a:t>Increasing amounts of Division information available through electronic document management</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Amount of contaminated land redeveloped into productive economic use- FY13-14 (2896 acres)</a:t>
            </a:r>
          </a:p>
          <a:p>
            <a:pPr eaLnBrk="1" hangingPunct="1">
              <a:spcBef>
                <a:spcPct val="0"/>
              </a:spcBef>
            </a:pPr>
            <a:endParaRPr lang="en-US" dirty="0" smtClean="0"/>
          </a:p>
          <a:p>
            <a:pPr eaLnBrk="1" hangingPunct="1">
              <a:spcBef>
                <a:spcPct val="0"/>
              </a:spcBef>
            </a:pPr>
            <a:r>
              <a:rPr lang="en-US" dirty="0" smtClean="0"/>
              <a:t>Number of Brownfields agreements- 47</a:t>
            </a:r>
          </a:p>
          <a:p>
            <a:pPr eaLnBrk="1" hangingPunct="1">
              <a:spcBef>
                <a:spcPct val="0"/>
              </a:spcBef>
            </a:pPr>
            <a:endParaRPr lang="en-US" dirty="0" smtClean="0"/>
          </a:p>
          <a:p>
            <a:pPr eaLnBrk="1" hangingPunct="1">
              <a:spcBef>
                <a:spcPct val="0"/>
              </a:spcBef>
            </a:pPr>
            <a:r>
              <a:rPr lang="en-US" dirty="0" smtClean="0"/>
              <a:t>Estimated private capital funding in Brownfields redevelopment- FY 13-14 (704 million) </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7</a:t>
            </a:fld>
            <a:endParaRPr lang="en-US" dirty="0"/>
          </a:p>
        </p:txBody>
      </p:sp>
    </p:spTree>
    <p:extLst>
      <p:ext uri="{BB962C8B-B14F-4D97-AF65-F5344CB8AC3E}">
        <p14:creationId xmlns:p14="http://schemas.microsoft.com/office/powerpoint/2010/main" val="1018109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Regional MSW landfill photo (Uwharrie, Montgomery County)</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9</a:t>
            </a:fld>
            <a:endParaRPr lang="en-US" dirty="0"/>
          </a:p>
        </p:txBody>
      </p:sp>
    </p:spTree>
    <p:extLst>
      <p:ext uri="{BB962C8B-B14F-4D97-AF65-F5344CB8AC3E}">
        <p14:creationId xmlns:p14="http://schemas.microsoft.com/office/powerpoint/2010/main" val="206743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a:t>
            </a:fld>
            <a:endParaRPr lang="en-US" dirty="0"/>
          </a:p>
        </p:txBody>
      </p:sp>
    </p:spTree>
    <p:extLst>
      <p:ext uri="{BB962C8B-B14F-4D97-AF65-F5344CB8AC3E}">
        <p14:creationId xmlns:p14="http://schemas.microsoft.com/office/powerpoint/2010/main" val="879610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RCRA National Priority Mining and Mineral Processing 2005-2015</a:t>
            </a:r>
          </a:p>
          <a:p>
            <a:endParaRPr lang="en-US" altLang="en-US" dirty="0" smtClean="0"/>
          </a:p>
          <a:p>
            <a:r>
              <a:rPr lang="en-US" altLang="en-US" dirty="0" smtClean="0"/>
              <a:t>Zinc Hazardous Waste used by Fertilizer Recycling Facilities</a:t>
            </a:r>
          </a:p>
          <a:p>
            <a:r>
              <a:rPr lang="en-US" altLang="en-US" dirty="0" smtClean="0"/>
              <a:t>EPA supports the environmentally beneficial recycling of hazardous wastes and secondary materials. However, sham recycling and recycling not done in compliance with RCRA requirements can result in significant adverse impacts to human health and the environment. This continues to be an area of concern in 2015 and it will include a focus on zinc fertilizer manufacturing that uses hazardous waste in the production process. </a:t>
            </a:r>
          </a:p>
          <a:p>
            <a:endParaRPr lang="en-US" altLang="en-US" dirty="0" smtClean="0"/>
          </a:p>
          <a:p>
            <a:r>
              <a:rPr lang="en-US" altLang="en-US" dirty="0" smtClean="0"/>
              <a:t>Organic Air Emissions: 264 and 265 subparts AA, BB, and CC it was estimated that organic air emissions from hazardous waste units exceeded 2M tons a year. </a:t>
            </a:r>
          </a:p>
          <a:p>
            <a:endParaRPr lang="en-US" altLang="en-US" dirty="0" smtClean="0"/>
          </a:p>
          <a:p>
            <a:r>
              <a:rPr lang="en-US" altLang="en-US" dirty="0" smtClean="0"/>
              <a:t>Pathology Laboratories: Region 4 has found significant non-compliance with RCRA regulations in this sector for several years. Region 4 will continue to look at potential non-compliance in this sector in FY 2015.</a:t>
            </a:r>
          </a:p>
          <a:p>
            <a:endParaRPr lang="en-US" altLang="en-US" dirty="0"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66427" indent="-294780">
              <a:defRPr>
                <a:solidFill>
                  <a:schemeClr val="tx1"/>
                </a:solidFill>
                <a:latin typeface="Arial" charset="0"/>
              </a:defRPr>
            </a:lvl2pPr>
            <a:lvl3pPr marL="1179119" indent="-235824">
              <a:defRPr>
                <a:solidFill>
                  <a:schemeClr val="tx1"/>
                </a:solidFill>
                <a:latin typeface="Arial" charset="0"/>
              </a:defRPr>
            </a:lvl3pPr>
            <a:lvl4pPr marL="1650766" indent="-235824">
              <a:defRPr>
                <a:solidFill>
                  <a:schemeClr val="tx1"/>
                </a:solidFill>
                <a:latin typeface="Arial" charset="0"/>
              </a:defRPr>
            </a:lvl4pPr>
            <a:lvl5pPr marL="2122414" indent="-235824">
              <a:defRPr>
                <a:solidFill>
                  <a:schemeClr val="tx1"/>
                </a:solidFill>
                <a:latin typeface="Arial" charset="0"/>
              </a:defRPr>
            </a:lvl5pPr>
            <a:lvl6pPr marL="2594061" indent="-235824" eaLnBrk="0" fontAlgn="base" hangingPunct="0">
              <a:spcBef>
                <a:spcPct val="0"/>
              </a:spcBef>
              <a:spcAft>
                <a:spcPct val="0"/>
              </a:spcAft>
              <a:defRPr>
                <a:solidFill>
                  <a:schemeClr val="tx1"/>
                </a:solidFill>
                <a:latin typeface="Arial" charset="0"/>
              </a:defRPr>
            </a:lvl6pPr>
            <a:lvl7pPr marL="3065709" indent="-235824" eaLnBrk="0" fontAlgn="base" hangingPunct="0">
              <a:spcBef>
                <a:spcPct val="0"/>
              </a:spcBef>
              <a:spcAft>
                <a:spcPct val="0"/>
              </a:spcAft>
              <a:defRPr>
                <a:solidFill>
                  <a:schemeClr val="tx1"/>
                </a:solidFill>
                <a:latin typeface="Arial" charset="0"/>
              </a:defRPr>
            </a:lvl7pPr>
            <a:lvl8pPr marL="3537356" indent="-235824" eaLnBrk="0" fontAlgn="base" hangingPunct="0">
              <a:spcBef>
                <a:spcPct val="0"/>
              </a:spcBef>
              <a:spcAft>
                <a:spcPct val="0"/>
              </a:spcAft>
              <a:defRPr>
                <a:solidFill>
                  <a:schemeClr val="tx1"/>
                </a:solidFill>
                <a:latin typeface="Arial" charset="0"/>
              </a:defRPr>
            </a:lvl8pPr>
            <a:lvl9pPr marL="4009004" indent="-235824"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0B2EE6-8C34-428B-9263-2A7DF567B16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126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Tire cleanup in Woodfin,</a:t>
            </a:r>
            <a:r>
              <a:rPr lang="en-US" baseline="0" dirty="0" smtClean="0"/>
              <a:t> NC on the bank of the French Broad</a:t>
            </a:r>
            <a:endParaRPr lang="en-US" dirty="0" smtClean="0"/>
          </a:p>
          <a:p>
            <a:pPr eaLnBrk="1" hangingPunct="1">
              <a:spcBef>
                <a:spcPct val="0"/>
              </a:spcBef>
            </a:pPr>
            <a:r>
              <a:rPr lang="en-US" dirty="0" smtClean="0"/>
              <a:t>Increasing responsibilities of inspection staff include current focus on coal ash (structural fills), additional septage inspection requirements due to staff cuts, increasing facility numbers.</a:t>
            </a:r>
          </a:p>
          <a:p>
            <a:pPr eaLnBrk="1" hangingPunct="1">
              <a:spcBef>
                <a:spcPct val="0"/>
              </a:spcBef>
            </a:pPr>
            <a:r>
              <a:rPr lang="en-US" dirty="0" smtClean="0"/>
              <a:t>Permitting of alternative technologies: Providing a permit framework for new technologies like anaerobic digestion, pyrolysis, etc. New technologies do not fit the current rule framework.</a:t>
            </a:r>
          </a:p>
          <a:p>
            <a:pPr eaLnBrk="1" hangingPunct="1">
              <a:spcBef>
                <a:spcPct val="0"/>
              </a:spcBef>
            </a:pPr>
            <a:endParaRPr lang="en-US" dirty="0" smtClean="0"/>
          </a:p>
          <a:p>
            <a:pPr eaLnBrk="1" hangingPunct="1">
              <a:spcBef>
                <a:spcPct val="0"/>
              </a:spcBef>
            </a:pPr>
            <a:r>
              <a:rPr lang="en-US" dirty="0" smtClean="0"/>
              <a:t>Compliance rate: 97%  </a:t>
            </a:r>
          </a:p>
          <a:p>
            <a:pPr eaLnBrk="1" hangingPunct="1">
              <a:spcBef>
                <a:spcPct val="0"/>
              </a:spcBef>
            </a:pPr>
            <a:endParaRPr lang="en-US" dirty="0" smtClean="0"/>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16</a:t>
            </a:fld>
            <a:endParaRPr lang="en-US" dirty="0"/>
          </a:p>
        </p:txBody>
      </p:sp>
    </p:spTree>
    <p:extLst>
      <p:ext uri="{BB962C8B-B14F-4D97-AF65-F5344CB8AC3E}">
        <p14:creationId xmlns:p14="http://schemas.microsoft.com/office/powerpoint/2010/main" val="213640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Plan is being worked on by a team comprised of Solid Waste Section Branch managers and support staff, and by DEACS Scott Mouw and staff.</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17</a:t>
            </a:fld>
            <a:endParaRPr lang="en-US" dirty="0"/>
          </a:p>
        </p:txBody>
      </p:sp>
    </p:spTree>
    <p:extLst>
      <p:ext uri="{BB962C8B-B14F-4D97-AF65-F5344CB8AC3E}">
        <p14:creationId xmlns:p14="http://schemas.microsoft.com/office/powerpoint/2010/main" val="2539094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Increasing responsibilities of inspection staff include current focus on coal ash (structural fills), additional septage inspection requirements due to staff cuts, increasing facility numbers.</a:t>
            </a:r>
          </a:p>
          <a:p>
            <a:pPr eaLnBrk="1" hangingPunct="1">
              <a:spcBef>
                <a:spcPct val="0"/>
              </a:spcBef>
            </a:pPr>
            <a:r>
              <a:rPr lang="en-US" dirty="0" smtClean="0"/>
              <a:t>Permitting of alternative technologies: Providing a permit framework for new technologies like anaerobic digestion, pyrolysis, etc. New technologies do not fit the current rule framework.</a:t>
            </a:r>
          </a:p>
          <a:p>
            <a:pPr eaLnBrk="1" hangingPunct="1">
              <a:spcBef>
                <a:spcPct val="0"/>
              </a:spcBef>
            </a:pPr>
            <a:endParaRPr lang="en-US" dirty="0" smtClean="0"/>
          </a:p>
          <a:p>
            <a:pPr eaLnBrk="1" hangingPunct="1">
              <a:spcBef>
                <a:spcPct val="0"/>
              </a:spcBef>
            </a:pPr>
            <a:r>
              <a:rPr lang="en-US" dirty="0" smtClean="0"/>
              <a:t>Compliance rate: 97%  </a:t>
            </a:r>
          </a:p>
        </p:txBody>
      </p:sp>
      <p:sp>
        <p:nvSpPr>
          <p:cNvPr id="4" name="Slide Number Placeholder 3"/>
          <p:cNvSpPr>
            <a:spLocks noGrp="1"/>
          </p:cNvSpPr>
          <p:nvPr>
            <p:ph type="sldNum" sz="quarter" idx="10"/>
          </p:nvPr>
        </p:nvSpPr>
        <p:spPr/>
        <p:txBody>
          <a:bodyPr/>
          <a:lstStyle/>
          <a:p>
            <a:fld id="{456C487D-E38B-444A-A8D9-A3853809DE05}" type="slidenum">
              <a:rPr lang="en-US" smtClean="0"/>
              <a:t>18</a:t>
            </a:fld>
            <a:endParaRPr lang="en-US" dirty="0"/>
          </a:p>
        </p:txBody>
      </p:sp>
    </p:spTree>
    <p:extLst>
      <p:ext uri="{BB962C8B-B14F-4D97-AF65-F5344CB8AC3E}">
        <p14:creationId xmlns:p14="http://schemas.microsoft.com/office/powerpoint/2010/main" val="3628576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 (date)</a:t>
            </a:r>
            <a:endParaRPr lang="en-US" dirty="0"/>
          </a:p>
        </p:txBody>
      </p:sp>
    </p:spTree>
    <p:extLst>
      <p:ext uri="{BB962C8B-B14F-4D97-AF65-F5344CB8AC3E}">
        <p14:creationId xmlns:p14="http://schemas.microsoft.com/office/powerpoint/2010/main" val="26328875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8880943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2109426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smtClean="0"/>
              <a:t>Small Chart</a:t>
            </a:r>
            <a:endParaRPr lang="en-US" dirty="0"/>
          </a:p>
        </p:txBody>
      </p:sp>
    </p:spTree>
    <p:extLst>
      <p:ext uri="{BB962C8B-B14F-4D97-AF65-F5344CB8AC3E}">
        <p14:creationId xmlns:p14="http://schemas.microsoft.com/office/powerpoint/2010/main" val="3261564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3771267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6634010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6412152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14981700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23345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777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721866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5012620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370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041418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Tree>
    <p:extLst>
      <p:ext uri="{BB962C8B-B14F-4D97-AF65-F5344CB8AC3E}">
        <p14:creationId xmlns:p14="http://schemas.microsoft.com/office/powerpoint/2010/main" val="41369519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spTree>
    <p:extLst>
      <p:ext uri="{BB962C8B-B14F-4D97-AF65-F5344CB8AC3E}">
        <p14:creationId xmlns:p14="http://schemas.microsoft.com/office/powerpoint/2010/main" val="23012000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spTree>
    <p:extLst>
      <p:ext uri="{BB962C8B-B14F-4D97-AF65-F5344CB8AC3E}">
        <p14:creationId xmlns:p14="http://schemas.microsoft.com/office/powerpoint/2010/main" val="24085058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5449386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1169352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6644791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7658898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1074409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8617420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792615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4453" y="3543153"/>
            <a:ext cx="5865181" cy="713497"/>
          </a:xfrm>
        </p:spPr>
        <p:txBody>
          <a:bodyPr>
            <a:normAutofit fontScale="90000"/>
          </a:bodyPr>
          <a:lstStyle/>
          <a:p>
            <a:r>
              <a:rPr lang="en-US" dirty="0" smtClean="0"/>
              <a:t>Department of Environmental Quality</a:t>
            </a:r>
            <a:br>
              <a:rPr lang="en-US" dirty="0" smtClean="0"/>
            </a:br>
            <a:r>
              <a:rPr lang="en-US" dirty="0" smtClean="0"/>
              <a:t> Division of Waste Management</a:t>
            </a:r>
            <a:br>
              <a:rPr lang="en-US" dirty="0" smtClean="0"/>
            </a:br>
            <a:r>
              <a:rPr lang="en-US" dirty="0" smtClean="0"/>
              <a:t>Regulatory Update</a:t>
            </a:r>
            <a:endParaRPr lang="en-US" dirty="0"/>
          </a:p>
        </p:txBody>
      </p:sp>
      <p:sp>
        <p:nvSpPr>
          <p:cNvPr id="3" name="Subtitle 2"/>
          <p:cNvSpPr>
            <a:spLocks noGrp="1"/>
          </p:cNvSpPr>
          <p:nvPr>
            <p:ph type="subTitle" idx="1"/>
          </p:nvPr>
        </p:nvSpPr>
        <p:spPr/>
        <p:txBody>
          <a:bodyPr/>
          <a:lstStyle/>
          <a:p>
            <a:r>
              <a:rPr lang="en-US" dirty="0" smtClean="0"/>
              <a:t>May 17, 2016</a:t>
            </a:r>
            <a:endParaRPr lang="en-US" dirty="0"/>
          </a:p>
        </p:txBody>
      </p:sp>
    </p:spTree>
    <p:extLst>
      <p:ext uri="{BB962C8B-B14F-4D97-AF65-F5344CB8AC3E}">
        <p14:creationId xmlns:p14="http://schemas.microsoft.com/office/powerpoint/2010/main" val="344705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Hazardous Waste Program</a:t>
            </a:r>
            <a:endParaRPr lang="en-US" dirty="0"/>
          </a:p>
        </p:txBody>
      </p:sp>
      <p:sp>
        <p:nvSpPr>
          <p:cNvPr id="7" name="Content Placeholder 6"/>
          <p:cNvSpPr>
            <a:spLocks noGrp="1"/>
          </p:cNvSpPr>
          <p:nvPr>
            <p:ph idx="1"/>
          </p:nvPr>
        </p:nvSpPr>
        <p:spPr>
          <a:xfrm>
            <a:off x="820615" y="1246300"/>
            <a:ext cx="10515600" cy="4755355"/>
          </a:xfrm>
        </p:spPr>
        <p:txBody>
          <a:bodyPr/>
          <a:lstStyle/>
          <a:p>
            <a:r>
              <a:rPr lang="en-US" dirty="0"/>
              <a:t>Ensures the safe management of hazardous industrial waste by implementing federal regulations adopted under the Resource Conservation and Recovery Act and state requirements</a:t>
            </a:r>
            <a:r>
              <a:rPr lang="en-US" dirty="0" smtClean="0"/>
              <a:t>.</a:t>
            </a:r>
          </a:p>
          <a:p>
            <a:endParaRPr lang="en-US" dirty="0" smtClean="0"/>
          </a:p>
          <a:p>
            <a:r>
              <a:rPr lang="en-US" dirty="0" smtClean="0"/>
              <a:t>House Bill 74 (Rules Review process) started this month with initial rule determinations for several HW rule sets.</a:t>
            </a:r>
          </a:p>
          <a:p>
            <a:endParaRPr lang="en-US" dirty="0"/>
          </a:p>
          <a:p>
            <a:r>
              <a:rPr lang="en-US" dirty="0" smtClean="0"/>
              <a:t>Definition of solid waste rule</a:t>
            </a:r>
          </a:p>
          <a:p>
            <a:endParaRPr lang="en-US" dirty="0"/>
          </a:p>
          <a:p>
            <a:endParaRPr lang="en-US" dirty="0" smtClean="0"/>
          </a:p>
          <a:p>
            <a:endParaRPr lang="en-US" dirty="0"/>
          </a:p>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10</a:t>
            </a:fld>
            <a:endParaRPr lang="en-US" dirty="0"/>
          </a:p>
        </p:txBody>
      </p:sp>
      <p:sp>
        <p:nvSpPr>
          <p:cNvPr id="8" name="Subtitle 7"/>
          <p:cNvSpPr>
            <a:spLocks noGrp="1"/>
          </p:cNvSpPr>
          <p:nvPr>
            <p:ph type="subTitle" idx="13"/>
          </p:nvPr>
        </p:nvSpPr>
        <p:spPr/>
        <p:txBody>
          <a:bodyPr/>
          <a:lstStyle/>
          <a:p>
            <a:endParaRPr lang="en-US" dirty="0"/>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4" name="Picture 3"/>
          <p:cNvPicPr>
            <a:picLocks noChangeAspect="1"/>
          </p:cNvPicPr>
          <p:nvPr/>
        </p:nvPicPr>
        <p:blipFill>
          <a:blip r:embed="rId3"/>
          <a:stretch>
            <a:fillRect/>
          </a:stretch>
        </p:blipFill>
        <p:spPr>
          <a:xfrm>
            <a:off x="123375" y="4038573"/>
            <a:ext cx="3700593" cy="1963082"/>
          </a:xfrm>
          <a:prstGeom prst="rect">
            <a:avLst/>
          </a:prstGeom>
        </p:spPr>
      </p:pic>
    </p:spTree>
    <p:extLst>
      <p:ext uri="{BB962C8B-B14F-4D97-AF65-F5344CB8AC3E}">
        <p14:creationId xmlns:p14="http://schemas.microsoft.com/office/powerpoint/2010/main" val="3261047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728"/>
            <a:ext cx="8686800" cy="1061245"/>
          </a:xfrm>
        </p:spPr>
        <p:txBody>
          <a:bodyPr>
            <a:noAutofit/>
          </a:bodyPr>
          <a:lstStyle/>
          <a:p>
            <a:r>
              <a:rPr lang="en-US" dirty="0">
                <a:solidFill>
                  <a:schemeClr val="tx2"/>
                </a:solidFill>
              </a:rPr>
              <a:t>Revisions to the Definition of Solid Waste</a:t>
            </a:r>
          </a:p>
        </p:txBody>
      </p:sp>
      <p:sp>
        <p:nvSpPr>
          <p:cNvPr id="3" name="Content Placeholder 2"/>
          <p:cNvSpPr>
            <a:spLocks noGrp="1"/>
          </p:cNvSpPr>
          <p:nvPr>
            <p:ph idx="1"/>
          </p:nvPr>
        </p:nvSpPr>
        <p:spPr>
          <a:xfrm>
            <a:off x="2133600" y="1052517"/>
            <a:ext cx="8058150" cy="5257800"/>
          </a:xfrm>
        </p:spPr>
        <p:txBody>
          <a:bodyPr>
            <a:noAutofit/>
          </a:bodyPr>
          <a:lstStyle/>
          <a:p>
            <a:pPr>
              <a:lnSpc>
                <a:spcPct val="100000"/>
              </a:lnSpc>
              <a:spcBef>
                <a:spcPts val="1200"/>
              </a:spcBef>
              <a:spcAft>
                <a:spcPts val="1200"/>
              </a:spcAft>
              <a:buClr>
                <a:schemeClr val="tx2"/>
              </a:buClr>
              <a:buSzPct val="70000"/>
            </a:pPr>
            <a:r>
              <a:rPr lang="en-US" sz="2400" dirty="0">
                <a:solidFill>
                  <a:schemeClr val="tx2"/>
                </a:solidFill>
                <a:latin typeface="+mn-lt"/>
                <a:cs typeface="+mn-cs"/>
              </a:rPr>
              <a:t>Effective July 13, 2015 – On Federal Level</a:t>
            </a:r>
          </a:p>
          <a:p>
            <a:pPr>
              <a:lnSpc>
                <a:spcPct val="100000"/>
              </a:lnSpc>
              <a:spcBef>
                <a:spcPts val="1200"/>
              </a:spcBef>
              <a:spcAft>
                <a:spcPts val="1200"/>
              </a:spcAft>
              <a:buClr>
                <a:schemeClr val="tx2"/>
              </a:buClr>
              <a:buSzPct val="70000"/>
            </a:pPr>
            <a:r>
              <a:rPr lang="en-US" sz="2400" dirty="0">
                <a:solidFill>
                  <a:schemeClr val="tx2"/>
                </a:solidFill>
                <a:latin typeface="+mn-lt"/>
                <a:cs typeface="+mn-cs"/>
              </a:rPr>
              <a:t>Effective December 1, 2015 – On State Level through temporary rule making </a:t>
            </a:r>
          </a:p>
          <a:p>
            <a:pPr>
              <a:lnSpc>
                <a:spcPct val="100000"/>
              </a:lnSpc>
              <a:spcBef>
                <a:spcPts val="1200"/>
              </a:spcBef>
              <a:spcAft>
                <a:spcPts val="1200"/>
              </a:spcAft>
              <a:buClr>
                <a:schemeClr val="tx2"/>
              </a:buClr>
              <a:buSzPct val="70000"/>
            </a:pPr>
            <a:r>
              <a:rPr lang="en-US" sz="2400" dirty="0">
                <a:solidFill>
                  <a:schemeClr val="tx2"/>
                </a:solidFill>
                <a:latin typeface="+mn-lt"/>
                <a:cs typeface="+mn-cs"/>
              </a:rPr>
              <a:t>NC Permanent Rule should be effective June 2016 (but Temporary Rule stays in effect until Permanent Rule)</a:t>
            </a:r>
          </a:p>
          <a:p>
            <a:pPr>
              <a:lnSpc>
                <a:spcPct val="100000"/>
              </a:lnSpc>
              <a:spcBef>
                <a:spcPts val="1200"/>
              </a:spcBef>
              <a:spcAft>
                <a:spcPts val="1200"/>
              </a:spcAft>
              <a:buClr>
                <a:schemeClr val="tx2"/>
              </a:buClr>
              <a:buSzPct val="70000"/>
            </a:pPr>
            <a:r>
              <a:rPr lang="en-US" sz="2400" dirty="0">
                <a:solidFill>
                  <a:schemeClr val="tx2"/>
                </a:solidFill>
                <a:latin typeface="+mn-lt"/>
                <a:cs typeface="+mn-cs"/>
              </a:rPr>
              <a:t>Changes to Federal Parts (260, 261) that NC incorporates by reference </a:t>
            </a:r>
          </a:p>
          <a:p>
            <a:pPr>
              <a:lnSpc>
                <a:spcPct val="100000"/>
              </a:lnSpc>
              <a:spcBef>
                <a:spcPts val="1200"/>
              </a:spcBef>
              <a:spcAft>
                <a:spcPts val="1200"/>
              </a:spcAft>
              <a:buClr>
                <a:schemeClr val="tx2"/>
              </a:buClr>
              <a:buSzPct val="70000"/>
            </a:pPr>
            <a:r>
              <a:rPr lang="en-US" sz="2400" dirty="0">
                <a:solidFill>
                  <a:schemeClr val="tx2"/>
                </a:solidFill>
                <a:latin typeface="+mn-lt"/>
                <a:cs typeface="+mn-cs"/>
              </a:rPr>
              <a:t>Provides </a:t>
            </a:r>
            <a:r>
              <a:rPr lang="en-US" sz="2400" u="sng" dirty="0">
                <a:solidFill>
                  <a:schemeClr val="tx2"/>
                </a:solidFill>
                <a:latin typeface="+mn-lt"/>
                <a:cs typeface="+mn-cs"/>
              </a:rPr>
              <a:t>conditional</a:t>
            </a:r>
            <a:r>
              <a:rPr lang="en-US" sz="2400" dirty="0">
                <a:solidFill>
                  <a:schemeClr val="tx2"/>
                </a:solidFill>
                <a:latin typeface="+mn-lt"/>
                <a:cs typeface="+mn-cs"/>
              </a:rPr>
              <a:t> exclusions from HW rules for certain hazardous secondary materials (spent materials, listed byproducts and listed sludges) when reclaimed following specific requirements</a:t>
            </a:r>
          </a:p>
        </p:txBody>
      </p:sp>
    </p:spTree>
    <p:extLst>
      <p:ext uri="{BB962C8B-B14F-4D97-AF65-F5344CB8AC3E}">
        <p14:creationId xmlns:p14="http://schemas.microsoft.com/office/powerpoint/2010/main" val="411984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49" y="116873"/>
            <a:ext cx="7886700" cy="1061245"/>
          </a:xfrm>
        </p:spPr>
        <p:txBody>
          <a:bodyPr>
            <a:normAutofit/>
          </a:bodyPr>
          <a:lstStyle/>
          <a:p>
            <a:r>
              <a:rPr lang="en-US" sz="4000" dirty="0"/>
              <a:t>Reclaimed Materials Exclusion</a:t>
            </a:r>
          </a:p>
        </p:txBody>
      </p:sp>
      <p:sp>
        <p:nvSpPr>
          <p:cNvPr id="3" name="Content Placeholder 2"/>
          <p:cNvSpPr>
            <a:spLocks noGrp="1"/>
          </p:cNvSpPr>
          <p:nvPr>
            <p:ph idx="1"/>
          </p:nvPr>
        </p:nvSpPr>
        <p:spPr>
          <a:xfrm>
            <a:off x="1981200" y="1688215"/>
            <a:ext cx="7886700" cy="5019673"/>
          </a:xfrm>
        </p:spPr>
        <p:txBody>
          <a:bodyPr>
            <a:normAutofit/>
          </a:bodyPr>
          <a:lstStyle/>
          <a:p>
            <a:pPr marL="0" indent="0">
              <a:buNone/>
            </a:pPr>
            <a:r>
              <a:rPr lang="en-US" sz="2400" dirty="0">
                <a:solidFill>
                  <a:schemeClr val="tx1"/>
                </a:solidFill>
              </a:rPr>
              <a:t>New Conditional Exclusions Effective December 1, 2015:</a:t>
            </a:r>
          </a:p>
          <a:p>
            <a:pPr marL="0" indent="0">
              <a:buNone/>
            </a:pPr>
            <a:endParaRPr lang="en-US" sz="1000" dirty="0">
              <a:solidFill>
                <a:schemeClr val="tx1"/>
              </a:solidFill>
            </a:endParaRPr>
          </a:p>
          <a:p>
            <a:pPr marL="347663" indent="-288925">
              <a:lnSpc>
                <a:spcPct val="100000"/>
              </a:lnSpc>
              <a:spcBef>
                <a:spcPts val="0"/>
              </a:spcBef>
            </a:pPr>
            <a:r>
              <a:rPr lang="en-US" sz="2400" dirty="0">
                <a:solidFill>
                  <a:schemeClr val="tx1"/>
                </a:solidFill>
              </a:rPr>
              <a:t>261.4(a)(23) – “Generator Controlled Exclusion” </a:t>
            </a:r>
          </a:p>
          <a:p>
            <a:pPr marL="576263" lvl="1">
              <a:lnSpc>
                <a:spcPct val="100000"/>
              </a:lnSpc>
              <a:spcBef>
                <a:spcPts val="0"/>
              </a:spcBef>
              <a:buFont typeface="Arial" panose="020B0604020202020204" pitchFamily="34" charset="0"/>
              <a:buChar char="-"/>
            </a:pPr>
            <a:r>
              <a:rPr lang="en-US" sz="2250" dirty="0">
                <a:solidFill>
                  <a:schemeClr val="tx1"/>
                </a:solidFill>
              </a:rPr>
              <a:t>Hazardous secondary material generated and legitimately reclaimed under the control of the generator</a:t>
            </a:r>
          </a:p>
          <a:p>
            <a:pPr marL="576263" lvl="1">
              <a:lnSpc>
                <a:spcPct val="100000"/>
              </a:lnSpc>
              <a:spcBef>
                <a:spcPts val="0"/>
              </a:spcBef>
              <a:buFont typeface="Arial" panose="020B0604020202020204" pitchFamily="34" charset="0"/>
              <a:buChar char="-"/>
            </a:pPr>
            <a:endParaRPr lang="en-US" sz="1000" dirty="0">
              <a:solidFill>
                <a:schemeClr val="tx1"/>
              </a:solidFill>
            </a:endParaRPr>
          </a:p>
          <a:p>
            <a:pPr marL="347663" indent="-288925">
              <a:lnSpc>
                <a:spcPct val="100000"/>
              </a:lnSpc>
              <a:spcBef>
                <a:spcPts val="600"/>
              </a:spcBef>
            </a:pPr>
            <a:r>
              <a:rPr lang="en-US" sz="2400" dirty="0">
                <a:solidFill>
                  <a:schemeClr val="tx1"/>
                </a:solidFill>
              </a:rPr>
              <a:t>261.4(a)(24) – “Verified Recycler Exclusion”</a:t>
            </a:r>
          </a:p>
          <a:p>
            <a:pPr marL="627063" lvl="1" indent="-279400">
              <a:lnSpc>
                <a:spcPct val="100000"/>
              </a:lnSpc>
              <a:spcBef>
                <a:spcPts val="600"/>
              </a:spcBef>
              <a:buFont typeface="Arial" panose="020B0604020202020204" pitchFamily="34" charset="0"/>
              <a:buChar char="-"/>
            </a:pPr>
            <a:r>
              <a:rPr lang="en-US" sz="2250" dirty="0">
                <a:solidFill>
                  <a:schemeClr val="tx1"/>
                </a:solidFill>
              </a:rPr>
              <a:t>Hazardous secondary material is generated and transferred to a verified reclamation facility</a:t>
            </a:r>
          </a:p>
          <a:p>
            <a:pPr marL="347663" lvl="1" indent="0">
              <a:lnSpc>
                <a:spcPct val="100000"/>
              </a:lnSpc>
              <a:spcBef>
                <a:spcPts val="600"/>
              </a:spcBef>
              <a:buNone/>
            </a:pPr>
            <a:r>
              <a:rPr lang="en-US" sz="1000" dirty="0">
                <a:solidFill>
                  <a:schemeClr val="tx1"/>
                </a:solidFill>
              </a:rPr>
              <a:t> </a:t>
            </a:r>
          </a:p>
          <a:p>
            <a:pPr marL="347663" indent="-288925">
              <a:lnSpc>
                <a:spcPct val="100000"/>
              </a:lnSpc>
              <a:spcBef>
                <a:spcPts val="600"/>
              </a:spcBef>
            </a:pPr>
            <a:r>
              <a:rPr lang="en-US" sz="2400" dirty="0">
                <a:solidFill>
                  <a:schemeClr val="tx1"/>
                </a:solidFill>
              </a:rPr>
              <a:t>261.4(a)(27) – “Remanufacturing Exclusion”</a:t>
            </a:r>
          </a:p>
          <a:p>
            <a:pPr marL="576263" lvl="1">
              <a:lnSpc>
                <a:spcPct val="100000"/>
              </a:lnSpc>
              <a:spcBef>
                <a:spcPts val="600"/>
              </a:spcBef>
              <a:buFont typeface="Arial" panose="020B0604020202020204" pitchFamily="34" charset="0"/>
              <a:buChar char="-"/>
            </a:pPr>
            <a:r>
              <a:rPr lang="en-US" sz="2250" dirty="0">
                <a:solidFill>
                  <a:schemeClr val="tx1"/>
                </a:solidFill>
              </a:rPr>
              <a:t>Hazardous secondary material that is generated and transferred to another person for the purpose of remanufacturing </a:t>
            </a:r>
          </a:p>
        </p:txBody>
      </p:sp>
      <p:sp>
        <p:nvSpPr>
          <p:cNvPr id="4" name="Explosion 2 3"/>
          <p:cNvSpPr/>
          <p:nvPr/>
        </p:nvSpPr>
        <p:spPr>
          <a:xfrm rot="1137061">
            <a:off x="8385161" y="-49711"/>
            <a:ext cx="2343711" cy="1818447"/>
          </a:xfrm>
          <a:prstGeom prst="irregularSeal2">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dirty="0">
              <a:solidFill>
                <a:srgbClr val="FFFFFF"/>
              </a:solidFill>
              <a:latin typeface="Arial"/>
            </a:endParaRPr>
          </a:p>
        </p:txBody>
      </p:sp>
      <p:sp>
        <p:nvSpPr>
          <p:cNvPr id="7" name="Rectangle 6"/>
          <p:cNvSpPr/>
          <p:nvPr/>
        </p:nvSpPr>
        <p:spPr>
          <a:xfrm rot="20005081">
            <a:off x="8470707" y="450640"/>
            <a:ext cx="1839440" cy="830997"/>
          </a:xfrm>
          <a:prstGeom prst="rect">
            <a:avLst/>
          </a:prstGeom>
          <a:noFill/>
        </p:spPr>
        <p:txBody>
          <a:bodyPr wrap="square" lIns="91440" tIns="45720" rIns="91440" bIns="45720">
            <a:spAutoFit/>
          </a:bodyPr>
          <a:lstStyle/>
          <a:p>
            <a:pPr algn="ctr" eaLnBrk="0" fontAlgn="base" hangingPunct="0">
              <a:spcBef>
                <a:spcPct val="0"/>
              </a:spcBef>
              <a:spcAft>
                <a:spcPct val="0"/>
              </a:spcAft>
              <a:defRPr/>
            </a:pPr>
            <a:r>
              <a:rPr lang="en-US" sz="4800" b="1" dirty="0">
                <a:ln w="12700">
                  <a:solidFill>
                    <a:sysClr val="windowText" lastClr="000000"/>
                  </a:solidFill>
                  <a:prstDash val="solid"/>
                </a:ln>
                <a:solidFill>
                  <a:srgbClr val="FFFFFF"/>
                </a:solidFill>
                <a:effectLst>
                  <a:outerShdw dist="38100" dir="2640000" algn="bl" rotWithShape="0">
                    <a:srgbClr val="7F9E3F"/>
                  </a:outerShdw>
                </a:effectLst>
                <a:latin typeface="Arial" panose="020B0604020202020204" pitchFamily="34" charset="0"/>
              </a:rPr>
              <a:t>NEW!</a:t>
            </a:r>
            <a:endParaRPr lang="en-US" sz="4800" b="1" dirty="0">
              <a:ln w="12700">
                <a:solidFill>
                  <a:srgbClr val="7F9E3F"/>
                </a:solidFill>
                <a:prstDash val="solid"/>
              </a:ln>
              <a:pattFill prst="pct50">
                <a:fgClr>
                  <a:srgbClr val="7F9E3F"/>
                </a:fgClr>
                <a:bgClr>
                  <a:srgbClr val="7F9E3F">
                    <a:lumMod val="20000"/>
                    <a:lumOff val="80000"/>
                  </a:srgbClr>
                </a:bgClr>
              </a:pattFill>
              <a:effectLst>
                <a:outerShdw dist="38100" dir="2640000" algn="bl" rotWithShape="0">
                  <a:srgbClr val="7F9E3F"/>
                </a:outerShdw>
              </a:effectLst>
              <a:latin typeface="Arial" panose="020B0604020202020204" pitchFamily="34" charset="0"/>
            </a:endParaRPr>
          </a:p>
        </p:txBody>
      </p:sp>
    </p:spTree>
    <p:extLst>
      <p:ext uri="{BB962C8B-B14F-4D97-AF65-F5344CB8AC3E}">
        <p14:creationId xmlns:p14="http://schemas.microsoft.com/office/powerpoint/2010/main" val="37522902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152650" y="228601"/>
            <a:ext cx="7886700" cy="1061245"/>
          </a:xfrm>
        </p:spPr>
        <p:txBody>
          <a:bodyPr>
            <a:normAutofit/>
          </a:bodyPr>
          <a:lstStyle/>
          <a:p>
            <a:pPr algn="ctr" eaLnBrk="1" hangingPunct="1"/>
            <a:r>
              <a:rPr lang="en-US" altLang="en-US" sz="4000" dirty="0">
                <a:solidFill>
                  <a:schemeClr val="tx2"/>
                </a:solidFill>
              </a:rPr>
              <a:t>State Sectors </a:t>
            </a:r>
            <a:r>
              <a:rPr lang="en-US" altLang="en-US" sz="4000" dirty="0" smtClean="0">
                <a:solidFill>
                  <a:schemeClr val="tx2"/>
                </a:solidFill>
              </a:rPr>
              <a:t>FY16 (HW)</a:t>
            </a:r>
            <a:endParaRPr lang="en-US" altLang="en-US" sz="4000" dirty="0">
              <a:solidFill>
                <a:schemeClr val="tx2"/>
              </a:solidFill>
            </a:endParaRPr>
          </a:p>
        </p:txBody>
      </p:sp>
      <p:sp>
        <p:nvSpPr>
          <p:cNvPr id="72707" name="Rectangle 3"/>
          <p:cNvSpPr>
            <a:spLocks noGrp="1" noChangeArrowheads="1"/>
          </p:cNvSpPr>
          <p:nvPr>
            <p:ph idx="1"/>
          </p:nvPr>
        </p:nvSpPr>
        <p:spPr>
          <a:xfrm>
            <a:off x="2152650" y="1600201"/>
            <a:ext cx="7886700" cy="5019673"/>
          </a:xfrm>
        </p:spPr>
        <p:txBody>
          <a:bodyPr>
            <a:normAutofit/>
          </a:bodyPr>
          <a:lstStyle/>
          <a:p>
            <a:pPr marL="347663" indent="-347663">
              <a:spcBef>
                <a:spcPts val="1200"/>
              </a:spcBef>
              <a:buFont typeface="Arial" panose="020B0604020202020204" pitchFamily="34" charset="0"/>
              <a:buChar char="−"/>
              <a:defRPr/>
            </a:pPr>
            <a:r>
              <a:rPr lang="en-US" sz="2800" dirty="0">
                <a:solidFill>
                  <a:schemeClr val="tx2"/>
                </a:solidFill>
              </a:rPr>
              <a:t>Never Inspected LQG &amp; SQG Facilities</a:t>
            </a:r>
          </a:p>
          <a:p>
            <a:pPr marL="347663" indent="-347663">
              <a:spcBef>
                <a:spcPts val="1200"/>
              </a:spcBef>
              <a:buFont typeface="Arial" panose="020B0604020202020204" pitchFamily="34" charset="0"/>
              <a:buChar char="−"/>
              <a:defRPr/>
            </a:pPr>
            <a:r>
              <a:rPr lang="en-US" sz="2800" dirty="0">
                <a:solidFill>
                  <a:schemeClr val="tx2"/>
                </a:solidFill>
              </a:rPr>
              <a:t>Prior NOV &amp; Compliance Order Facilities</a:t>
            </a:r>
          </a:p>
          <a:p>
            <a:pPr marL="347663" indent="-347663">
              <a:spcBef>
                <a:spcPts val="1200"/>
              </a:spcBef>
              <a:buFont typeface="Arial" panose="020B0604020202020204" pitchFamily="34" charset="0"/>
              <a:buChar char="−"/>
              <a:defRPr/>
            </a:pPr>
            <a:r>
              <a:rPr lang="en-US" sz="2800" dirty="0">
                <a:solidFill>
                  <a:schemeClr val="tx2"/>
                </a:solidFill>
              </a:rPr>
              <a:t>Hospitals</a:t>
            </a:r>
          </a:p>
          <a:p>
            <a:pPr marL="347663" indent="-347663">
              <a:spcBef>
                <a:spcPts val="1200"/>
              </a:spcBef>
              <a:buFont typeface="Arial" panose="020B0604020202020204" pitchFamily="34" charset="0"/>
              <a:buChar char="−"/>
              <a:defRPr/>
            </a:pPr>
            <a:r>
              <a:rPr lang="en-US" sz="2800" dirty="0">
                <a:solidFill>
                  <a:schemeClr val="tx2"/>
                </a:solidFill>
              </a:rPr>
              <a:t>E-waste Facilities &amp; CRT Handlers</a:t>
            </a:r>
          </a:p>
          <a:p>
            <a:pPr eaLnBrk="1" hangingPunct="1">
              <a:buFont typeface="Wingdings" pitchFamily="2" charset="2"/>
              <a:buNone/>
              <a:defRPr/>
            </a:pPr>
            <a:endParaRPr lang="en-US" sz="2800" dirty="0"/>
          </a:p>
        </p:txBody>
      </p:sp>
    </p:spTree>
    <p:extLst>
      <p:ext uri="{BB962C8B-B14F-4D97-AF65-F5344CB8AC3E}">
        <p14:creationId xmlns:p14="http://schemas.microsoft.com/office/powerpoint/2010/main" val="3072937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a:r>
              <a:rPr lang="it-IT" altLang="en-US" sz="4000" dirty="0">
                <a:solidFill>
                  <a:schemeClr val="tx2"/>
                </a:solidFill>
              </a:rPr>
              <a:t>EPA Region 4 RCRA Priorities 2016</a:t>
            </a:r>
            <a:endParaRPr lang="en-US" altLang="en-US" sz="4000" dirty="0">
              <a:solidFill>
                <a:schemeClr val="tx2"/>
              </a:solidFill>
            </a:endParaRPr>
          </a:p>
        </p:txBody>
      </p:sp>
      <p:sp>
        <p:nvSpPr>
          <p:cNvPr id="3" name="Content Placeholder 2"/>
          <p:cNvSpPr>
            <a:spLocks noGrp="1"/>
          </p:cNvSpPr>
          <p:nvPr>
            <p:ph idx="1"/>
          </p:nvPr>
        </p:nvSpPr>
        <p:spPr/>
        <p:txBody>
          <a:bodyPr>
            <a:normAutofit/>
          </a:bodyPr>
          <a:lstStyle/>
          <a:p>
            <a:pPr>
              <a:defRPr/>
            </a:pPr>
            <a:endParaRPr lang="en-US" dirty="0"/>
          </a:p>
          <a:p>
            <a:pPr marL="576263" indent="-576263">
              <a:spcBef>
                <a:spcPts val="0"/>
              </a:spcBef>
              <a:spcAft>
                <a:spcPts val="1200"/>
              </a:spcAft>
              <a:buFont typeface="Arial" panose="020B0604020202020204" pitchFamily="34" charset="0"/>
              <a:buChar char="─"/>
              <a:defRPr/>
            </a:pPr>
            <a:r>
              <a:rPr lang="en-US" sz="3200" dirty="0">
                <a:solidFill>
                  <a:schemeClr val="tx2"/>
                </a:solidFill>
              </a:rPr>
              <a:t>Mining and Mineral Processing </a:t>
            </a:r>
          </a:p>
          <a:p>
            <a:pPr marL="576263" indent="-576263">
              <a:spcBef>
                <a:spcPts val="0"/>
              </a:spcBef>
              <a:spcAft>
                <a:spcPts val="1200"/>
              </a:spcAft>
              <a:buFont typeface="Arial" panose="020B0604020202020204" pitchFamily="34" charset="0"/>
              <a:buChar char="─"/>
              <a:defRPr/>
            </a:pPr>
            <a:r>
              <a:rPr lang="en-US" sz="3200" dirty="0">
                <a:solidFill>
                  <a:schemeClr val="tx2"/>
                </a:solidFill>
              </a:rPr>
              <a:t>Zinc Hazardous Waste used by Fertilizer Recycling Facilities</a:t>
            </a:r>
          </a:p>
          <a:p>
            <a:pPr marL="576263" indent="-576263">
              <a:spcBef>
                <a:spcPts val="0"/>
              </a:spcBef>
              <a:buFont typeface="Arial" panose="020B0604020202020204" pitchFamily="34" charset="0"/>
              <a:buChar char="─"/>
              <a:defRPr/>
            </a:pPr>
            <a:r>
              <a:rPr lang="en-US" sz="3200" dirty="0">
                <a:solidFill>
                  <a:schemeClr val="tx2"/>
                </a:solidFill>
              </a:rPr>
              <a:t>Organic Air Emissions: </a:t>
            </a:r>
          </a:p>
          <a:p>
            <a:pPr marL="576263" indent="-576263">
              <a:spcBef>
                <a:spcPts val="0"/>
              </a:spcBef>
              <a:spcAft>
                <a:spcPts val="1200"/>
              </a:spcAft>
              <a:buNone/>
              <a:defRPr/>
            </a:pPr>
            <a:r>
              <a:rPr lang="en-US" sz="3200" dirty="0">
                <a:solidFill>
                  <a:schemeClr val="tx2"/>
                </a:solidFill>
              </a:rPr>
              <a:t>	264 and 265 subparts AA, BB, and CC</a:t>
            </a:r>
          </a:p>
        </p:txBody>
      </p:sp>
    </p:spTree>
    <p:extLst>
      <p:ext uri="{BB962C8B-B14F-4D97-AF65-F5344CB8AC3E}">
        <p14:creationId xmlns:p14="http://schemas.microsoft.com/office/powerpoint/2010/main" val="873813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Solid Waste Program</a:t>
            </a:r>
            <a:endParaRPr lang="en-US" dirty="0"/>
          </a:p>
        </p:txBody>
      </p:sp>
      <p:sp>
        <p:nvSpPr>
          <p:cNvPr id="7" name="Content Placeholder 6"/>
          <p:cNvSpPr>
            <a:spLocks noGrp="1"/>
          </p:cNvSpPr>
          <p:nvPr>
            <p:ph idx="1"/>
          </p:nvPr>
        </p:nvSpPr>
        <p:spPr/>
        <p:txBody>
          <a:bodyPr/>
          <a:lstStyle/>
          <a:p>
            <a:r>
              <a:rPr lang="en-US" dirty="0"/>
              <a:t>Regulates safe management of solid waste through guidance, technical assistance, regulations, permitting, environmental monitoring and compliance evaluation. </a:t>
            </a:r>
          </a:p>
          <a:p>
            <a:r>
              <a:rPr lang="en-US" dirty="0"/>
              <a:t>Includes composting and land application, coal ash management, medical waste as well as industrial and sanitary waste streams.</a:t>
            </a:r>
          </a:p>
          <a:p>
            <a:r>
              <a:rPr lang="en-US" dirty="0"/>
              <a:t>EPA approved program designation </a:t>
            </a:r>
            <a:r>
              <a:rPr lang="en-US" dirty="0" smtClean="0"/>
              <a:t>in 1993.</a:t>
            </a: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dirty="0"/>
          </a:p>
        </p:txBody>
      </p:sp>
      <p:sp>
        <p:nvSpPr>
          <p:cNvPr id="8" name="Subtitle 7"/>
          <p:cNvSpPr>
            <a:spLocks noGrp="1"/>
          </p:cNvSpPr>
          <p:nvPr>
            <p:ph type="subTitle" idx="13"/>
          </p:nvPr>
        </p:nvSpPr>
        <p:spPr/>
        <p:txBody>
          <a:bodyPr/>
          <a:lstStyle/>
          <a:p>
            <a:endParaRPr lang="en-US" dirty="0"/>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10" name="Picture 3" descr="C:\Documents and Settings\rwilliams\My Documents\2011\Counties\Dare\SDM\DS28-004\Photographs\DS28-004, 102611\DS28-004, 102611RW (11).jpg"/>
          <p:cNvPicPr>
            <a:picLocks noChangeAspect="1" noChangeArrowheads="1"/>
          </p:cNvPicPr>
          <p:nvPr/>
        </p:nvPicPr>
        <p:blipFill>
          <a:blip r:embed="rId2" cstate="print">
            <a:extLst>
              <a:ext uri="{28A0092B-C50C-407E-A947-70E740481C1C}">
                <a14:useLocalDpi xmlns:a14="http://schemas.microsoft.com/office/drawing/2010/main" val="0"/>
              </a:ext>
            </a:extLst>
          </a:blip>
          <a:srcRect b="15350"/>
          <a:stretch>
            <a:fillRect/>
          </a:stretch>
        </p:blipFill>
        <p:spPr bwMode="auto">
          <a:xfrm>
            <a:off x="308540" y="3448923"/>
            <a:ext cx="3825049" cy="242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066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Waste Program Legislation</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16</a:t>
            </a:fld>
            <a:endParaRPr lang="en-US" dirty="0"/>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62" r="3662"/>
          <a:stretch>
            <a:fillRect/>
          </a:stretch>
        </p:blipFill>
        <p:spPr/>
      </p:pic>
      <p:sp>
        <p:nvSpPr>
          <p:cNvPr id="5" name="Content Placeholder 4"/>
          <p:cNvSpPr>
            <a:spLocks noGrp="1"/>
          </p:cNvSpPr>
          <p:nvPr>
            <p:ph idx="1"/>
          </p:nvPr>
        </p:nvSpPr>
        <p:spPr/>
        <p:txBody>
          <a:bodyPr>
            <a:normAutofit/>
          </a:bodyPr>
          <a:lstStyle/>
          <a:p>
            <a:pPr marL="0" indent="0">
              <a:buNone/>
            </a:pPr>
            <a:r>
              <a:rPr lang="en-US" u="sng" dirty="0"/>
              <a:t>Coal Ash S.L. 2014-122 (SB 729)</a:t>
            </a:r>
          </a:p>
          <a:p>
            <a:r>
              <a:rPr lang="en-US" dirty="0" smtClean="0"/>
              <a:t>Coordinating with the Dept on impoundment risk classifications.</a:t>
            </a:r>
          </a:p>
          <a:p>
            <a:r>
              <a:rPr lang="en-US" dirty="0" smtClean="0"/>
              <a:t>Reviewing permit applications for new industrial landfills for coal ash</a:t>
            </a:r>
            <a:endParaRPr lang="en-US" dirty="0"/>
          </a:p>
          <a:p>
            <a:pPr marL="0" indent="0">
              <a:buNone/>
            </a:pPr>
            <a:r>
              <a:rPr lang="en-US" dirty="0"/>
              <a:t>   </a:t>
            </a:r>
            <a:r>
              <a:rPr lang="en-US" u="sng" dirty="0" smtClean="0"/>
              <a:t>Life-of-Site Permits S.L. 2015-241</a:t>
            </a:r>
          </a:p>
          <a:p>
            <a:r>
              <a:rPr lang="en-US" dirty="0" smtClean="0"/>
              <a:t>Sanitary landfills and transfer stations</a:t>
            </a:r>
          </a:p>
          <a:p>
            <a:r>
              <a:rPr lang="en-US" dirty="0" smtClean="0"/>
              <a:t>Franchise for life-of-site permits</a:t>
            </a:r>
          </a:p>
          <a:p>
            <a:r>
              <a:rPr lang="en-US" dirty="0" smtClean="0"/>
              <a:t>New fee structure (no permit fees, higher annual fees)</a:t>
            </a:r>
          </a:p>
          <a:p>
            <a:endParaRPr lang="en-US" dirty="0" smtClean="0"/>
          </a:p>
          <a:p>
            <a:endParaRPr lang="en-US" dirty="0"/>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626286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9" name="Picture Placeholder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65917" y="1101108"/>
            <a:ext cx="3885715" cy="5028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r>
              <a:rPr lang="en-US" dirty="0" smtClean="0"/>
              <a:t>2014-2024 NC Solid Waste and Materials Management Plan (Draft)</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17</a:t>
            </a:fld>
            <a:endParaRPr lang="en-US" dirty="0"/>
          </a:p>
        </p:txBody>
      </p:sp>
      <p:sp>
        <p:nvSpPr>
          <p:cNvPr id="5" name="Content Placeholder 4"/>
          <p:cNvSpPr>
            <a:spLocks noGrp="1"/>
          </p:cNvSpPr>
          <p:nvPr>
            <p:ph idx="1"/>
          </p:nvPr>
        </p:nvSpPr>
        <p:spPr/>
        <p:txBody>
          <a:bodyPr/>
          <a:lstStyle/>
          <a:p>
            <a:pPr marL="0" indent="0">
              <a:buNone/>
            </a:pPr>
            <a:r>
              <a:rPr lang="en-US" dirty="0"/>
              <a:t>Assessment of solid waste and materials management in North Carolina while providing new objectives and strategies to achieve environmental and economic benefits for the </a:t>
            </a:r>
            <a:r>
              <a:rPr lang="en-US" dirty="0" smtClean="0"/>
              <a:t>next </a:t>
            </a:r>
            <a:r>
              <a:rPr lang="en-US" dirty="0"/>
              <a:t>ten </a:t>
            </a:r>
            <a:r>
              <a:rPr lang="en-US" dirty="0" smtClean="0"/>
              <a:t>years</a:t>
            </a:r>
          </a:p>
          <a:p>
            <a:pPr marL="0" indent="0">
              <a:buNone/>
            </a:pPr>
            <a:endParaRPr lang="en-US" dirty="0"/>
          </a:p>
          <a:p>
            <a:pPr marL="0" indent="0">
              <a:buNone/>
            </a:pPr>
            <a:r>
              <a:rPr lang="en-US" dirty="0" smtClean="0"/>
              <a:t>Collaboration between NC DEQ: Environmental Assistance and Customer Service and Waste Management</a:t>
            </a:r>
            <a:endParaRPr lang="en-US" dirty="0"/>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32" y="1206614"/>
            <a:ext cx="3885715" cy="5028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4260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9" name="Picture Placeholder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65917" y="1101108"/>
            <a:ext cx="3885715" cy="5028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r>
              <a:rPr lang="en-US" dirty="0" smtClean="0"/>
              <a:t>2014-2024 NC Solid Waste and Materials Management Plan</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18</a:t>
            </a:fld>
            <a:endParaRPr lang="en-US" dirty="0"/>
          </a:p>
        </p:txBody>
      </p:sp>
      <p:sp>
        <p:nvSpPr>
          <p:cNvPr id="5" name="Content Placeholder 4"/>
          <p:cNvSpPr>
            <a:spLocks noGrp="1"/>
          </p:cNvSpPr>
          <p:nvPr>
            <p:ph idx="1"/>
          </p:nvPr>
        </p:nvSpPr>
        <p:spPr/>
        <p:txBody>
          <a:bodyPr/>
          <a:lstStyle/>
          <a:p>
            <a:pPr marL="0" indent="0">
              <a:buNone/>
            </a:pPr>
            <a:r>
              <a:rPr lang="en-US" u="sng" dirty="0" smtClean="0"/>
              <a:t>Themes in 2014-2024 Plan</a:t>
            </a:r>
          </a:p>
          <a:p>
            <a:r>
              <a:rPr lang="en-US" dirty="0" smtClean="0"/>
              <a:t>Reducing </a:t>
            </a:r>
            <a:r>
              <a:rPr lang="en-US" dirty="0"/>
              <a:t>disposal while maintaining robust oversight of waste management facilities.</a:t>
            </a:r>
          </a:p>
          <a:p>
            <a:r>
              <a:rPr lang="en-US" dirty="0"/>
              <a:t>“Materials Management” – maximizing recovery of commodities to feed to North Carolina’s economy.</a:t>
            </a:r>
          </a:p>
          <a:p>
            <a:r>
              <a:rPr lang="en-US" dirty="0"/>
              <a:t>Preparing for new challenges – new types of facilities, new waste streams, etc.</a:t>
            </a:r>
          </a:p>
          <a:p>
            <a:r>
              <a:rPr lang="en-US" dirty="0"/>
              <a:t>Improving the ability of NC to respond to disasters and infrastructure needs.</a:t>
            </a:r>
          </a:p>
          <a:p>
            <a:r>
              <a:rPr lang="en-US" dirty="0"/>
              <a:t>Expanding and improving customer engagement and support.</a:t>
            </a:r>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32" y="1206614"/>
            <a:ext cx="3885715" cy="5028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54426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9" name="Picture Placeholder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65917" y="1101108"/>
            <a:ext cx="3885715" cy="5028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r>
              <a:rPr lang="en-US" dirty="0" smtClean="0"/>
              <a:t>2014-2024 NC Solid Waste and Materials Management Plan</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19</a:t>
            </a:fld>
            <a:endParaRPr lang="en-US" dirty="0"/>
          </a:p>
        </p:txBody>
      </p:sp>
      <p:sp>
        <p:nvSpPr>
          <p:cNvPr id="5" name="Content Placeholder 4"/>
          <p:cNvSpPr>
            <a:spLocks noGrp="1"/>
          </p:cNvSpPr>
          <p:nvPr>
            <p:ph idx="1"/>
          </p:nvPr>
        </p:nvSpPr>
        <p:spPr/>
        <p:txBody>
          <a:bodyPr/>
          <a:lstStyle/>
          <a:p>
            <a:pPr marL="0" indent="0">
              <a:buNone/>
            </a:pPr>
            <a:r>
              <a:rPr lang="en-US" u="sng" dirty="0" smtClean="0"/>
              <a:t>2014-2024 Plan Four Main Elements</a:t>
            </a:r>
          </a:p>
          <a:p>
            <a:r>
              <a:rPr lang="en-US" dirty="0"/>
              <a:t>Plan elements focus on material recovery processes and new industry practices while maintaining current environmental and public health standards.</a:t>
            </a:r>
          </a:p>
          <a:p>
            <a:r>
              <a:rPr lang="en-US" dirty="0"/>
              <a:t>Plan Elements Carry Out </a:t>
            </a:r>
            <a:r>
              <a:rPr lang="en-US" dirty="0" smtClean="0"/>
              <a:t>DEQ </a:t>
            </a:r>
            <a:r>
              <a:rPr lang="en-US" dirty="0"/>
              <a:t>Mission by:</a:t>
            </a:r>
          </a:p>
          <a:p>
            <a:pPr marL="800100" lvl="1" indent="-342900">
              <a:buFont typeface="+mj-lt"/>
              <a:buAutoNum type="arabicPeriod"/>
            </a:pPr>
            <a:r>
              <a:rPr lang="en-US" dirty="0"/>
              <a:t>Emphasis on Customer Service, Technical Assistance, Education &amp; Outreach</a:t>
            </a:r>
          </a:p>
          <a:p>
            <a:pPr marL="800100" lvl="1" indent="-342900">
              <a:buFont typeface="+mj-lt"/>
              <a:buAutoNum type="arabicPeriod"/>
            </a:pPr>
            <a:r>
              <a:rPr lang="en-US" dirty="0"/>
              <a:t>Promoting Economic Viability</a:t>
            </a:r>
          </a:p>
          <a:p>
            <a:pPr marL="800100" lvl="1" indent="-342900">
              <a:buFont typeface="+mj-lt"/>
              <a:buAutoNum type="arabicPeriod"/>
            </a:pPr>
            <a:r>
              <a:rPr lang="en-US" dirty="0"/>
              <a:t>Encouraging Collaboration &amp; Stewardship to Protect Public Health and the Environment</a:t>
            </a:r>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103" y="1204682"/>
            <a:ext cx="3885715" cy="5028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1108"/>
            <a:ext cx="1613735" cy="5478729"/>
          </a:xfrm>
          <a:prstGeom prst="rect">
            <a:avLst/>
          </a:prstGeom>
        </p:spPr>
      </p:pic>
    </p:spTree>
    <p:extLst>
      <p:ext uri="{BB962C8B-B14F-4D97-AF65-F5344CB8AC3E}">
        <p14:creationId xmlns:p14="http://schemas.microsoft.com/office/powerpoint/2010/main" val="1378237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rtArt Placeholder 9"/>
          <p:cNvSpPr>
            <a:spLocks noGrp="1"/>
          </p:cNvSpPr>
          <p:nvPr>
            <p:ph type="dgm" sz="quarter" idx="15"/>
          </p:nvPr>
        </p:nvSpPr>
        <p:spPr/>
      </p:sp>
      <p:sp>
        <p:nvSpPr>
          <p:cNvPr id="9" name="Title 8"/>
          <p:cNvSpPr>
            <a:spLocks noGrp="1"/>
          </p:cNvSpPr>
          <p:nvPr>
            <p:ph type="title"/>
          </p:nvPr>
        </p:nvSpPr>
        <p:spPr>
          <a:xfrm>
            <a:off x="7927063" y="3095123"/>
            <a:ext cx="10515600" cy="1061245"/>
          </a:xfrm>
        </p:spPr>
        <p:txBody>
          <a:bodyPr/>
          <a:lstStyle/>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a:t>
            </a:fld>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5" y="1225550"/>
            <a:ext cx="4124325" cy="3924300"/>
          </a:xfrm>
          <a:prstGeom prst="rect">
            <a:avLst/>
          </a:prstGeom>
        </p:spPr>
      </p:pic>
      <p:pic>
        <p:nvPicPr>
          <p:cNvPr id="1026" name="Picture 2" descr="http://www.nczoo.org/images/NCZoo_Color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166" y="2435382"/>
            <a:ext cx="4701644" cy="99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169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Underground Storage Tanks Program</a:t>
            </a:r>
            <a:endParaRPr lang="en-US" dirty="0"/>
          </a:p>
        </p:txBody>
      </p:sp>
      <p:sp>
        <p:nvSpPr>
          <p:cNvPr id="4" name="Content Placeholder 3"/>
          <p:cNvSpPr>
            <a:spLocks noGrp="1"/>
          </p:cNvSpPr>
          <p:nvPr>
            <p:ph idx="1"/>
          </p:nvPr>
        </p:nvSpPr>
        <p:spPr/>
        <p:txBody>
          <a:bodyPr/>
          <a:lstStyle/>
          <a:p>
            <a:r>
              <a:rPr lang="en-US" dirty="0"/>
              <a:t>Registers, permits, inspects and collects operating fees for regulated (commercial) underground storage tanks (USTs).  </a:t>
            </a:r>
          </a:p>
          <a:p>
            <a:r>
              <a:rPr lang="en-US" dirty="0"/>
              <a:t>Oversees cleanups of releases from USTs. </a:t>
            </a:r>
          </a:p>
          <a:p>
            <a:r>
              <a:rPr lang="en-US" dirty="0"/>
              <a:t>Manages the resources of the Commercial and the Noncommercial Cleanup Funds.</a:t>
            </a:r>
          </a:p>
          <a:p>
            <a:r>
              <a:rPr lang="en-US" dirty="0"/>
              <a:t>Responds to releases of petroleum from other sources.</a:t>
            </a:r>
          </a:p>
        </p:txBody>
      </p:sp>
      <p:sp>
        <p:nvSpPr>
          <p:cNvPr id="2" name="Slide Number Placeholder 1"/>
          <p:cNvSpPr>
            <a:spLocks noGrp="1"/>
          </p:cNvSpPr>
          <p:nvPr>
            <p:ph type="sldNum" sz="quarter" idx="12"/>
          </p:nvPr>
        </p:nvSpPr>
        <p:spPr/>
        <p:txBody>
          <a:bodyPr/>
          <a:lstStyle/>
          <a:p>
            <a:fld id="{11F27F3A-B3E9-41ED-AF8F-A365F10BB65F}" type="slidenum">
              <a:rPr lang="en-US" smtClean="0"/>
              <a:pPr/>
              <a:t>20</a:t>
            </a:fld>
            <a:endParaRPr lang="en-US" dirty="0"/>
          </a:p>
        </p:txBody>
      </p:sp>
      <p:sp>
        <p:nvSpPr>
          <p:cNvPr id="8" name="Subtitle 7"/>
          <p:cNvSpPr>
            <a:spLocks noGrp="1"/>
          </p:cNvSpPr>
          <p:nvPr>
            <p:ph type="subTitle" idx="13"/>
          </p:nvPr>
        </p:nvSpPr>
        <p:spPr/>
        <p:txBody>
          <a:bodyPr/>
          <a:lstStyle/>
          <a:p>
            <a:endParaRPr lang="en-US" dirty="0"/>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rcRect t="6970" b="6970"/>
          <a:stretch>
            <a:fillRect/>
          </a:stretch>
        </p:blipFill>
        <p:spPr>
          <a:xfrm>
            <a:off x="974068" y="3441582"/>
            <a:ext cx="3923248" cy="2380957"/>
          </a:xfrm>
          <a:prstGeom prst="rect">
            <a:avLst/>
          </a:prstGeom>
        </p:spPr>
      </p:pic>
    </p:spTree>
    <p:extLst>
      <p:ext uri="{BB962C8B-B14F-4D97-AF65-F5344CB8AC3E}">
        <p14:creationId xmlns:p14="http://schemas.microsoft.com/office/powerpoint/2010/main" val="2833167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Superfund Program</a:t>
            </a:r>
            <a:endParaRPr lang="en-US" dirty="0"/>
          </a:p>
        </p:txBody>
      </p:sp>
      <p:sp>
        <p:nvSpPr>
          <p:cNvPr id="7" name="Content Placeholder 6"/>
          <p:cNvSpPr>
            <a:spLocks noGrp="1"/>
          </p:cNvSpPr>
          <p:nvPr>
            <p:ph idx="1"/>
          </p:nvPr>
        </p:nvSpPr>
        <p:spPr/>
        <p:txBody>
          <a:bodyPr/>
          <a:lstStyle/>
          <a:p>
            <a:pPr marL="0" indent="0">
              <a:buNone/>
            </a:pPr>
            <a:r>
              <a:rPr lang="en-US" u="sng" dirty="0"/>
              <a:t>Inactive Hazardous Sites</a:t>
            </a:r>
          </a:p>
          <a:p>
            <a:pPr marL="0" indent="0">
              <a:buNone/>
            </a:pPr>
            <a:r>
              <a:rPr lang="en-US" dirty="0"/>
              <a:t>Created to protect public health and the environment from releases of uncontrolled and unregulated hazardous substances not addressed by other programs, and to facilitate the cleanup and reuse of sites contaminated by those releases. </a:t>
            </a:r>
          </a:p>
          <a:p>
            <a:pPr marL="0" indent="0">
              <a:buNone/>
            </a:pPr>
            <a:endParaRPr lang="en-US" sz="1400" dirty="0"/>
          </a:p>
          <a:p>
            <a:pPr marL="0" indent="0">
              <a:buNone/>
            </a:pPr>
            <a:r>
              <a:rPr lang="en-US" u="sng" dirty="0"/>
              <a:t>Special Remediation</a:t>
            </a:r>
          </a:p>
          <a:p>
            <a:r>
              <a:rPr lang="en-US" dirty="0"/>
              <a:t>Dry-Cleaning Solvent Cleanup Act Program                                                       </a:t>
            </a:r>
          </a:p>
          <a:p>
            <a:r>
              <a:rPr lang="en-US" dirty="0"/>
              <a:t>Manufactured Gas Plant sites	</a:t>
            </a:r>
          </a:p>
          <a:p>
            <a:pPr marL="0" indent="0">
              <a:buNone/>
            </a:pPr>
            <a:endParaRPr lang="en-US" sz="1400" dirty="0"/>
          </a:p>
          <a:p>
            <a:pPr marL="0" indent="0">
              <a:buNone/>
            </a:pPr>
            <a:r>
              <a:rPr lang="en-US" u="sng" dirty="0"/>
              <a:t>Federal Remediation</a:t>
            </a:r>
          </a:p>
          <a:p>
            <a:pPr marL="0" indent="0">
              <a:buNone/>
            </a:pPr>
            <a:r>
              <a:rPr lang="en-US" dirty="0"/>
              <a:t>Works with the EPA to investigate and respond at those sites that qualify for cleanup under CERCLA because of the magnitude of their impact, or because they require emergency action.  Also work with DOD sites.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21</a:t>
            </a:fld>
            <a:endParaRPr lang="en-US" dirty="0"/>
          </a:p>
        </p:txBody>
      </p:sp>
      <p:sp>
        <p:nvSpPr>
          <p:cNvPr id="8" name="Subtitle 7"/>
          <p:cNvSpPr>
            <a:spLocks noGrp="1"/>
          </p:cNvSpPr>
          <p:nvPr>
            <p:ph type="subTitle" idx="13"/>
          </p:nvPr>
        </p:nvSpPr>
        <p:spPr/>
        <p:txBody>
          <a:bodyPr/>
          <a:lstStyle/>
          <a:p>
            <a:endParaRPr lang="en-US" dirty="0"/>
          </a:p>
        </p:txBody>
      </p:sp>
      <p:sp>
        <p:nvSpPr>
          <p:cNvPr id="9"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10" name="Picture Placeholder 3"/>
          <p:cNvPicPr>
            <a:picLocks noChangeAspect="1"/>
          </p:cNvPicPr>
          <p:nvPr/>
        </p:nvPicPr>
        <p:blipFill>
          <a:blip r:embed="rId2" cstate="print">
            <a:extLst>
              <a:ext uri="{28A0092B-C50C-407E-A947-70E740481C1C}">
                <a14:useLocalDpi xmlns:a14="http://schemas.microsoft.com/office/drawing/2010/main" val="0"/>
              </a:ext>
            </a:extLst>
          </a:blip>
          <a:srcRect t="27345" b="27345"/>
          <a:stretch>
            <a:fillRect/>
          </a:stretch>
        </p:blipFill>
        <p:spPr>
          <a:xfrm>
            <a:off x="8449819" y="2570666"/>
            <a:ext cx="3007047" cy="2423365"/>
          </a:xfrm>
          <a:prstGeom prst="rect">
            <a:avLst/>
          </a:prstGeom>
        </p:spPr>
      </p:pic>
    </p:spTree>
    <p:extLst>
      <p:ext uri="{BB962C8B-B14F-4D97-AF65-F5344CB8AC3E}">
        <p14:creationId xmlns:p14="http://schemas.microsoft.com/office/powerpoint/2010/main" val="3632987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Brownfields Program</a:t>
            </a:r>
            <a:endParaRPr lang="en-US" dirty="0"/>
          </a:p>
        </p:txBody>
      </p:sp>
      <p:sp>
        <p:nvSpPr>
          <p:cNvPr id="6" name="Content Placeholder 5"/>
          <p:cNvSpPr>
            <a:spLocks noGrp="1"/>
          </p:cNvSpPr>
          <p:nvPr>
            <p:ph idx="1"/>
          </p:nvPr>
        </p:nvSpPr>
        <p:spPr/>
        <p:txBody>
          <a:bodyPr/>
          <a:lstStyle/>
          <a:p>
            <a:r>
              <a:rPr lang="en-US" dirty="0"/>
              <a:t>Provides a mechanism for treating prospective developers of brownfield sites differently from the parties responsible for contaminating them, to encourage economic redevelopment.</a:t>
            </a:r>
          </a:p>
          <a:p>
            <a:endParaRPr lang="en-US" dirty="0" smtClean="0"/>
          </a:p>
          <a:p>
            <a:r>
              <a:rPr lang="en-US" dirty="0" smtClean="0"/>
              <a:t>Authorized </a:t>
            </a:r>
            <a:r>
              <a:rPr lang="en-US" dirty="0"/>
              <a:t>by the state’s Brownfield Property Reuse Act  and funded by EPA grant and State Fees.</a:t>
            </a:r>
          </a:p>
        </p:txBody>
      </p:sp>
      <p:sp>
        <p:nvSpPr>
          <p:cNvPr id="2" name="Slide Number Placeholder 1"/>
          <p:cNvSpPr>
            <a:spLocks noGrp="1"/>
          </p:cNvSpPr>
          <p:nvPr>
            <p:ph type="sldNum" sz="quarter" idx="12"/>
          </p:nvPr>
        </p:nvSpPr>
        <p:spPr/>
        <p:txBody>
          <a:bodyPr/>
          <a:lstStyle/>
          <a:p>
            <a:fld id="{11F27F3A-B3E9-41ED-AF8F-A365F10BB65F}" type="slidenum">
              <a:rPr lang="en-US" smtClean="0"/>
              <a:pPr/>
              <a:t>22</a:t>
            </a:fld>
            <a:endParaRPr lang="en-US" dirty="0"/>
          </a:p>
        </p:txBody>
      </p:sp>
      <p:sp>
        <p:nvSpPr>
          <p:cNvPr id="7" name="Subtitle 6"/>
          <p:cNvSpPr>
            <a:spLocks noGrp="1"/>
          </p:cNvSpPr>
          <p:nvPr>
            <p:ph type="subTitle" idx="13"/>
          </p:nvPr>
        </p:nvSpPr>
        <p:spPr/>
        <p:txBody>
          <a:bodyPr/>
          <a:lstStyle/>
          <a:p>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3909185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Brownfields</a:t>
            </a:r>
            <a:endParaRPr lang="en-US" dirty="0"/>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28816" y="1077304"/>
            <a:ext cx="4873247" cy="2603706"/>
          </a:xfrm>
        </p:spPr>
      </p:pic>
      <p:sp>
        <p:nvSpPr>
          <p:cNvPr id="5" name="Content Placeholder 4"/>
          <p:cNvSpPr>
            <a:spLocks noGrp="1"/>
          </p:cNvSpPr>
          <p:nvPr>
            <p:ph idx="1"/>
          </p:nvPr>
        </p:nvSpPr>
        <p:spPr/>
        <p:txBody>
          <a:bodyPr>
            <a:normAutofit fontScale="85000" lnSpcReduction="10000"/>
          </a:bodyPr>
          <a:lstStyle/>
          <a:p>
            <a:pPr marL="0" indent="0">
              <a:buNone/>
            </a:pPr>
            <a:r>
              <a:rPr lang="en-US" u="sng" dirty="0"/>
              <a:t>Brownfields Properties </a:t>
            </a:r>
            <a:r>
              <a:rPr lang="en-US" u="sng" dirty="0" smtClean="0"/>
              <a:t>are: </a:t>
            </a:r>
            <a:endParaRPr lang="en-US" u="sng" dirty="0"/>
          </a:p>
          <a:p>
            <a:pPr marL="0" indent="0">
              <a:buNone/>
            </a:pPr>
            <a:r>
              <a:rPr lang="en-US" dirty="0"/>
              <a:t>Abandoned, idled, or underutilized properties at which redevelopment is hindered by actual environmental contamination or the possibility of environmental contamination.</a:t>
            </a:r>
          </a:p>
          <a:p>
            <a:pPr marL="0" indent="0">
              <a:buNone/>
            </a:pPr>
            <a:r>
              <a:rPr lang="en-US" dirty="0"/>
              <a:t> </a:t>
            </a:r>
          </a:p>
          <a:p>
            <a:pPr marL="0" indent="0">
              <a:buNone/>
            </a:pPr>
            <a:r>
              <a:rPr lang="en-US" u="sng" dirty="0"/>
              <a:t>Brownfields </a:t>
            </a:r>
            <a:r>
              <a:rPr lang="en-US" u="sng" dirty="0" smtClean="0"/>
              <a:t>Activities</a:t>
            </a:r>
            <a:endParaRPr lang="en-US" u="sng" dirty="0"/>
          </a:p>
          <a:p>
            <a:r>
              <a:rPr lang="en-US" dirty="0"/>
              <a:t>Property eligibility determinations</a:t>
            </a:r>
          </a:p>
          <a:p>
            <a:r>
              <a:rPr lang="en-US" dirty="0"/>
              <a:t>Technical site assessment guidance</a:t>
            </a:r>
          </a:p>
          <a:p>
            <a:r>
              <a:rPr lang="en-US" dirty="0"/>
              <a:t>Risk assessment/Risk management</a:t>
            </a:r>
          </a:p>
          <a:p>
            <a:r>
              <a:rPr lang="en-US" dirty="0"/>
              <a:t>Brownfields Agreement drafting and negotiation</a:t>
            </a:r>
          </a:p>
          <a:p>
            <a:r>
              <a:rPr lang="en-US" dirty="0"/>
              <a:t>Public notification and comment response</a:t>
            </a:r>
          </a:p>
          <a:p>
            <a:r>
              <a:rPr lang="en-US" dirty="0"/>
              <a:t>Risk mitigation implementation</a:t>
            </a:r>
          </a:p>
          <a:p>
            <a:r>
              <a:rPr lang="en-US" dirty="0"/>
              <a:t>Institutional controls, compliance assistance and monitoring</a:t>
            </a: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8"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40" y="3376853"/>
            <a:ext cx="4873247" cy="2506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378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Brownfields Success</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24</a:t>
            </a:fld>
            <a:endParaRPr lang="en-US"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685635" y="1360900"/>
            <a:ext cx="7791364" cy="3621338"/>
          </a:xfrm>
        </p:spPr>
      </p:pic>
      <p:sp>
        <p:nvSpPr>
          <p:cNvPr id="5" name="Content Placeholder 4"/>
          <p:cNvSpPr>
            <a:spLocks noGrp="1"/>
          </p:cNvSpPr>
          <p:nvPr>
            <p:ph idx="1"/>
          </p:nvPr>
        </p:nvSpPr>
        <p:spPr>
          <a:xfrm>
            <a:off x="177553" y="1360900"/>
            <a:ext cx="3273570" cy="4201670"/>
          </a:xfrm>
        </p:spPr>
        <p:txBody>
          <a:bodyPr>
            <a:normAutofit/>
          </a:bodyPr>
          <a:lstStyle/>
          <a:p>
            <a:pPr marL="0" indent="0">
              <a:buNone/>
            </a:pPr>
            <a:r>
              <a:rPr lang="en-US" u="sng" dirty="0" smtClean="0"/>
              <a:t>Before</a:t>
            </a:r>
            <a:endParaRPr lang="en-US" u="sng" dirty="0"/>
          </a:p>
          <a:p>
            <a:pPr marL="0" indent="0">
              <a:buNone/>
            </a:pPr>
            <a:r>
              <a:rPr lang="en-US" dirty="0"/>
              <a:t>An abandoned textile mill (circa 1888) and chromium electroplater (circa 1955).</a:t>
            </a:r>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2869112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Brownfields Success</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25</a:t>
            </a:fld>
            <a:endParaRPr lang="en-US"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581693" y="1159671"/>
            <a:ext cx="5420171" cy="3621338"/>
          </a:xfrm>
        </p:spPr>
      </p:pic>
      <p:sp>
        <p:nvSpPr>
          <p:cNvPr id="5" name="Content Placeholder 4"/>
          <p:cNvSpPr>
            <a:spLocks noGrp="1"/>
          </p:cNvSpPr>
          <p:nvPr>
            <p:ph idx="1"/>
          </p:nvPr>
        </p:nvSpPr>
        <p:spPr>
          <a:xfrm>
            <a:off x="177553" y="1360900"/>
            <a:ext cx="3273570" cy="4201670"/>
          </a:xfrm>
        </p:spPr>
        <p:txBody>
          <a:bodyPr>
            <a:normAutofit/>
          </a:bodyPr>
          <a:lstStyle/>
          <a:p>
            <a:pPr marL="0" indent="0">
              <a:buNone/>
            </a:pPr>
            <a:r>
              <a:rPr lang="en-US" u="sng" dirty="0" smtClean="0"/>
              <a:t>After</a:t>
            </a:r>
            <a:endParaRPr lang="en-US" u="sng" dirty="0"/>
          </a:p>
          <a:p>
            <a:pPr marL="0" indent="0">
              <a:buNone/>
            </a:pPr>
            <a:r>
              <a:rPr lang="en-US" dirty="0" smtClean="0"/>
              <a:t>Alpha Mill Apartments, bordering uptown Charlotte with preservation of historic architectural heritage.</a:t>
            </a:r>
            <a:endParaRPr lang="en-US" dirty="0"/>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8" name="Picture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186" y="1959161"/>
            <a:ext cx="5420171" cy="3603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8011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26</a:t>
            </a:fld>
            <a:endParaRPr lang="en-US" dirty="0"/>
          </a:p>
        </p:txBody>
      </p:sp>
      <p:sp>
        <p:nvSpPr>
          <p:cNvPr id="3" name="Title 2"/>
          <p:cNvSpPr>
            <a:spLocks noGrp="1"/>
          </p:cNvSpPr>
          <p:nvPr>
            <p:ph type="ctrTitle"/>
          </p:nvPr>
        </p:nvSpPr>
        <p:spPr/>
        <p:txBody>
          <a:bodyPr/>
          <a:lstStyle/>
          <a:p>
            <a:r>
              <a:rPr lang="en-US" dirty="0" smtClean="0"/>
              <a:t>Division / Department Regulatory Update</a:t>
            </a:r>
            <a:endParaRPr lang="en-US" dirty="0"/>
          </a:p>
        </p:txBody>
      </p:sp>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6177" b="26177"/>
          <a:stretch>
            <a:fillRect/>
          </a:stretch>
        </p:blipFill>
        <p:spPr/>
      </p:pic>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3280143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27</a:t>
            </a:fld>
            <a:endParaRPr lang="en-US" dirty="0"/>
          </a:p>
        </p:txBody>
      </p:sp>
      <p:sp>
        <p:nvSpPr>
          <p:cNvPr id="6" name="Title 5"/>
          <p:cNvSpPr>
            <a:spLocks noGrp="1"/>
          </p:cNvSpPr>
          <p:nvPr>
            <p:ph type="title"/>
          </p:nvPr>
        </p:nvSpPr>
        <p:spPr/>
        <p:txBody>
          <a:bodyPr/>
          <a:lstStyle/>
          <a:p>
            <a:r>
              <a:rPr lang="en-US" i="0" dirty="0" smtClean="0">
                <a:solidFill>
                  <a:schemeClr val="tx2"/>
                </a:solidFill>
              </a:rPr>
              <a:t>Division of Waste Management </a:t>
            </a:r>
            <a:endParaRPr lang="en-US" i="0" dirty="0">
              <a:solidFill>
                <a:schemeClr val="tx2"/>
              </a:solidFill>
            </a:endParaRPr>
          </a:p>
        </p:txBody>
      </p:sp>
      <p:sp>
        <p:nvSpPr>
          <p:cNvPr id="8" name="Subtitle 7"/>
          <p:cNvSpPr>
            <a:spLocks noGrp="1"/>
          </p:cNvSpPr>
          <p:nvPr>
            <p:ph type="subTitle" idx="13"/>
          </p:nvPr>
        </p:nvSpPr>
        <p:spPr/>
        <p:txBody>
          <a:bodyPr/>
          <a:lstStyle/>
          <a:p>
            <a:r>
              <a:rPr lang="en-US" dirty="0" smtClean="0"/>
              <a:t>  Legislative Topics</a:t>
            </a:r>
            <a:endParaRPr lang="en-US" dirty="0"/>
          </a:p>
        </p:txBody>
      </p:sp>
      <p:sp>
        <p:nvSpPr>
          <p:cNvPr id="7" name="Content Placeholder 6"/>
          <p:cNvSpPr>
            <a:spLocks noGrp="1"/>
          </p:cNvSpPr>
          <p:nvPr>
            <p:ph idx="1"/>
          </p:nvPr>
        </p:nvSpPr>
        <p:spPr>
          <a:xfrm>
            <a:off x="1811564" y="1188386"/>
            <a:ext cx="7886700" cy="4755355"/>
          </a:xfrm>
        </p:spPr>
        <p:txBody>
          <a:bodyPr/>
          <a:lstStyle/>
          <a:p>
            <a:pPr marL="0" indent="0" algn="ctr">
              <a:buNone/>
            </a:pPr>
            <a:endParaRPr lang="en-US" sz="2400" i="1" dirty="0">
              <a:latin typeface="+mj-lt"/>
            </a:endParaRPr>
          </a:p>
          <a:p>
            <a:pPr marL="0" indent="0">
              <a:buNone/>
            </a:pPr>
            <a:r>
              <a:rPr lang="en-US" dirty="0">
                <a:latin typeface="+mj-lt"/>
              </a:rPr>
              <a:t> 	</a:t>
            </a:r>
            <a:r>
              <a:rPr lang="en-US" dirty="0" smtClean="0">
                <a:solidFill>
                  <a:schemeClr val="tx2"/>
                </a:solidFill>
                <a:latin typeface="+mn-lt"/>
              </a:rPr>
              <a:t>Noncommercial </a:t>
            </a:r>
            <a:r>
              <a:rPr lang="en-US" dirty="0">
                <a:solidFill>
                  <a:schemeClr val="tx2"/>
                </a:solidFill>
                <a:latin typeface="+mn-lt"/>
              </a:rPr>
              <a:t>Leaking Petroleum Underground </a:t>
            </a:r>
            <a:r>
              <a:rPr lang="en-US" dirty="0" smtClean="0">
                <a:solidFill>
                  <a:schemeClr val="tx2"/>
                </a:solidFill>
                <a:latin typeface="+mn-lt"/>
              </a:rPr>
              <a:t>Storage 	Tank Cleanup Fund – Phase Out</a:t>
            </a:r>
          </a:p>
          <a:p>
            <a:pPr marL="0" indent="0">
              <a:buNone/>
            </a:pPr>
            <a:endParaRPr lang="en-US" dirty="0" smtClean="0">
              <a:solidFill>
                <a:schemeClr val="tx2"/>
              </a:solidFill>
              <a:latin typeface="+mn-lt"/>
            </a:endParaRPr>
          </a:p>
          <a:p>
            <a:pPr marL="0" indent="0">
              <a:buNone/>
            </a:pPr>
            <a:r>
              <a:rPr lang="en-US" dirty="0">
                <a:solidFill>
                  <a:schemeClr val="tx2"/>
                </a:solidFill>
                <a:latin typeface="+mn-lt"/>
              </a:rPr>
              <a:t>	</a:t>
            </a:r>
            <a:r>
              <a:rPr lang="en-US" dirty="0" smtClean="0">
                <a:solidFill>
                  <a:schemeClr val="tx2"/>
                </a:solidFill>
                <a:latin typeface="+mn-lt"/>
              </a:rPr>
              <a:t>Commercial Leaking Petroleum Underground Storage Tank</a:t>
            </a:r>
            <a:r>
              <a:rPr lang="en-US" dirty="0">
                <a:solidFill>
                  <a:schemeClr val="tx2"/>
                </a:solidFill>
                <a:latin typeface="+mn-lt"/>
              </a:rPr>
              <a:t>	</a:t>
            </a:r>
            <a:r>
              <a:rPr lang="en-US" dirty="0" smtClean="0">
                <a:solidFill>
                  <a:schemeClr val="tx2"/>
                </a:solidFill>
                <a:latin typeface="+mn-lt"/>
              </a:rPr>
              <a:t>Cleanup Fund – Continuation Review</a:t>
            </a:r>
          </a:p>
          <a:p>
            <a:pPr marL="0" indent="0">
              <a:buNone/>
            </a:pPr>
            <a:endParaRPr lang="en-US" dirty="0">
              <a:solidFill>
                <a:schemeClr val="tx2"/>
              </a:solidFill>
              <a:latin typeface="+mn-lt"/>
            </a:endParaRPr>
          </a:p>
          <a:p>
            <a:pPr marL="0" indent="0">
              <a:buNone/>
            </a:pPr>
            <a:r>
              <a:rPr lang="en-US" dirty="0" smtClean="0">
                <a:solidFill>
                  <a:schemeClr val="tx2"/>
                </a:solidFill>
                <a:latin typeface="+mn-lt"/>
              </a:rPr>
              <a:t>	Solid Waste Landfill Permits – Life of Site</a:t>
            </a:r>
          </a:p>
          <a:p>
            <a:pPr marL="0" indent="0">
              <a:buNone/>
            </a:pPr>
            <a:endParaRPr lang="en-US" dirty="0">
              <a:solidFill>
                <a:schemeClr val="tx2"/>
              </a:solidFill>
              <a:latin typeface="+mn-lt"/>
            </a:endParaRPr>
          </a:p>
          <a:p>
            <a:pPr marL="0" indent="0">
              <a:buNone/>
            </a:pPr>
            <a:r>
              <a:rPr lang="en-US" dirty="0" smtClean="0">
                <a:solidFill>
                  <a:schemeClr val="tx2"/>
                </a:solidFill>
                <a:latin typeface="+mn-lt"/>
              </a:rPr>
              <a:t>	Brownfields Eligibility </a:t>
            </a:r>
          </a:p>
          <a:p>
            <a:pPr marL="0" indent="0">
              <a:buNone/>
            </a:pPr>
            <a:endParaRPr lang="en-US" dirty="0">
              <a:solidFill>
                <a:schemeClr val="tx2"/>
              </a:solidFill>
              <a:latin typeface="+mn-lt"/>
            </a:endParaRPr>
          </a:p>
          <a:p>
            <a:pPr marL="0" indent="0">
              <a:buNone/>
            </a:pPr>
            <a:r>
              <a:rPr lang="en-US" dirty="0" smtClean="0">
                <a:solidFill>
                  <a:schemeClr val="tx2"/>
                </a:solidFill>
                <a:latin typeface="+mn-lt"/>
              </a:rPr>
              <a:t>	Expansion of Risk Based Remediation</a:t>
            </a:r>
          </a:p>
        </p:txBody>
      </p:sp>
      <p:sp>
        <p:nvSpPr>
          <p:cNvPr id="9" name="Title 1"/>
          <p:cNvSpPr txBox="1">
            <a:spLocks/>
          </p:cNvSpPr>
          <p:nvPr/>
        </p:nvSpPr>
        <p:spPr>
          <a:xfrm>
            <a:off x="1647376" y="6001656"/>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5" name="Picture 4"/>
          <p:cNvPicPr>
            <a:picLocks noChangeAspect="1"/>
          </p:cNvPicPr>
          <p:nvPr/>
        </p:nvPicPr>
        <p:blipFill>
          <a:blip r:embed="rId3"/>
          <a:stretch>
            <a:fillRect/>
          </a:stretch>
        </p:blipFill>
        <p:spPr>
          <a:xfrm>
            <a:off x="8098658" y="3298587"/>
            <a:ext cx="3199212" cy="2123477"/>
          </a:xfrm>
          <a:prstGeom prst="rect">
            <a:avLst/>
          </a:prstGeom>
        </p:spPr>
      </p:pic>
    </p:spTree>
    <p:extLst>
      <p:ext uri="{BB962C8B-B14F-4D97-AF65-F5344CB8AC3E}">
        <p14:creationId xmlns:p14="http://schemas.microsoft.com/office/powerpoint/2010/main" val="2653312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28</a:t>
            </a:fld>
            <a:endParaRPr lang="en-US" dirty="0"/>
          </a:p>
        </p:txBody>
      </p:sp>
      <p:sp>
        <p:nvSpPr>
          <p:cNvPr id="3" name="Title 2"/>
          <p:cNvSpPr>
            <a:spLocks noGrp="1"/>
          </p:cNvSpPr>
          <p:nvPr>
            <p:ph type="title"/>
          </p:nvPr>
        </p:nvSpPr>
        <p:spPr>
          <a:xfrm>
            <a:off x="1057274" y="205230"/>
            <a:ext cx="7014063" cy="557215"/>
          </a:xfrm>
        </p:spPr>
        <p:txBody>
          <a:bodyPr>
            <a:normAutofit fontScale="90000"/>
          </a:bodyPr>
          <a:lstStyle/>
          <a:p>
            <a:r>
              <a:rPr lang="en-US" dirty="0" smtClean="0"/>
              <a:t>High profile </a:t>
            </a:r>
            <a:r>
              <a:rPr lang="en-US" dirty="0"/>
              <a:t>t</a:t>
            </a:r>
            <a:r>
              <a:rPr lang="en-US" dirty="0" smtClean="0"/>
              <a:t>opics in NC this year (DWM)</a:t>
            </a:r>
            <a:endParaRPr lang="en-US" dirty="0"/>
          </a:p>
        </p:txBody>
      </p:sp>
      <p:sp>
        <p:nvSpPr>
          <p:cNvPr id="4" name="Subtitle 3"/>
          <p:cNvSpPr>
            <a:spLocks noGrp="1"/>
          </p:cNvSpPr>
          <p:nvPr>
            <p:ph type="subTitle" idx="13"/>
          </p:nvPr>
        </p:nvSpPr>
        <p:spPr/>
        <p:txBody>
          <a:bodyPr/>
          <a:lstStyle/>
          <a:p>
            <a:endParaRPr lang="en-US" dirty="0"/>
          </a:p>
        </p:txBody>
      </p:sp>
      <p:sp>
        <p:nvSpPr>
          <p:cNvPr id="5" name="Content Placeholder 4"/>
          <p:cNvSpPr>
            <a:spLocks noGrp="1"/>
          </p:cNvSpPr>
          <p:nvPr>
            <p:ph idx="1"/>
          </p:nvPr>
        </p:nvSpPr>
        <p:spPr/>
        <p:txBody>
          <a:bodyPr/>
          <a:lstStyle/>
          <a:p>
            <a:r>
              <a:rPr lang="en-US" dirty="0" smtClean="0"/>
              <a:t>Remediation consistency across all programs (General assembly report)</a:t>
            </a:r>
          </a:p>
          <a:p>
            <a:endParaRPr lang="en-US" dirty="0" smtClean="0"/>
          </a:p>
          <a:p>
            <a:r>
              <a:rPr lang="en-US" dirty="0" smtClean="0"/>
              <a:t>NC Electronics program (General assembly report)</a:t>
            </a:r>
          </a:p>
          <a:p>
            <a:endParaRPr lang="en-US" dirty="0"/>
          </a:p>
          <a:p>
            <a:r>
              <a:rPr lang="en-US" dirty="0" smtClean="0"/>
              <a:t>General assembly – Waste working group meetings (aerosolization, landfill capacity)</a:t>
            </a:r>
          </a:p>
          <a:p>
            <a:endParaRPr lang="en-US" dirty="0"/>
          </a:p>
          <a:p>
            <a:r>
              <a:rPr lang="en-US" dirty="0" smtClean="0"/>
              <a:t>Focus on efficiency, both for the rate of cleanups / agreements and the rate and timeliness of services- screen sites, identify and manage risks (in partnership with EPA)</a:t>
            </a:r>
          </a:p>
          <a:p>
            <a:endParaRPr lang="en-US" dirty="0"/>
          </a:p>
          <a:p>
            <a:r>
              <a:rPr lang="en-US" dirty="0" smtClean="0"/>
              <a:t>Continued focus on Coal ash</a:t>
            </a:r>
          </a:p>
          <a:p>
            <a:endParaRPr lang="en-US" dirty="0"/>
          </a:p>
          <a:p>
            <a:r>
              <a:rPr lang="en-US" dirty="0" smtClean="0"/>
              <a:t>Avian Influenza</a:t>
            </a:r>
          </a:p>
          <a:p>
            <a:endParaRPr lang="en-US" dirty="0"/>
          </a:p>
          <a:p>
            <a:endParaRPr lang="en-US" dirty="0"/>
          </a:p>
        </p:txBody>
      </p:sp>
      <p:sp>
        <p:nvSpPr>
          <p:cNvPr id="6" name="Content Placeholder 6"/>
          <p:cNvSpPr txBox="1">
            <a:spLocks/>
          </p:cNvSpPr>
          <p:nvPr/>
        </p:nvSpPr>
        <p:spPr>
          <a:xfrm>
            <a:off x="2152650" y="798023"/>
            <a:ext cx="7886700" cy="54503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dirty="0">
              <a:solidFill>
                <a:schemeClr val="tx1"/>
              </a:solidFill>
            </a:endParaRPr>
          </a:p>
          <a:p>
            <a:pPr marL="0" indent="0" algn="ctr">
              <a:buNone/>
            </a:pPr>
            <a:endParaRPr lang="en-US" dirty="0"/>
          </a:p>
        </p:txBody>
      </p:sp>
    </p:spTree>
    <p:extLst>
      <p:ext uri="{BB962C8B-B14F-4D97-AF65-F5344CB8AC3E}">
        <p14:creationId xmlns:p14="http://schemas.microsoft.com/office/powerpoint/2010/main" val="2592673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Expanding Risk-based Remediation (HB 765, S.L. 2015-286))</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29</a:t>
            </a:fld>
            <a:endParaRPr lang="en-US" dirty="0"/>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456" b="7456"/>
          <a:stretch>
            <a:fillRect/>
          </a:stretch>
        </p:blipFill>
        <p:spPr/>
      </p:pic>
      <p:sp>
        <p:nvSpPr>
          <p:cNvPr id="7" name="Content Placeholder 6"/>
          <p:cNvSpPr>
            <a:spLocks noGrp="1"/>
          </p:cNvSpPr>
          <p:nvPr>
            <p:ph idx="1"/>
          </p:nvPr>
        </p:nvSpPr>
        <p:spPr/>
        <p:txBody>
          <a:bodyPr>
            <a:normAutofit/>
          </a:bodyPr>
          <a:lstStyle/>
          <a:p>
            <a:pPr marL="0" indent="0">
              <a:buNone/>
            </a:pPr>
            <a:endParaRPr lang="en-US" u="sng" dirty="0"/>
          </a:p>
          <a:p>
            <a:r>
              <a:rPr lang="en-US" dirty="0" smtClean="0"/>
              <a:t>Broaden the use of risk based remedies for addressing contaminated properties</a:t>
            </a:r>
            <a:endParaRPr lang="en-US" dirty="0"/>
          </a:p>
          <a:p>
            <a:endParaRPr lang="en-US" dirty="0" smtClean="0"/>
          </a:p>
          <a:p>
            <a:r>
              <a:rPr lang="en-US" dirty="0" smtClean="0"/>
              <a:t>Directed the Dept. to develop risk-based remedies that are consistent across all programs</a:t>
            </a:r>
            <a:endParaRPr lang="en-US" dirty="0"/>
          </a:p>
          <a:p>
            <a:endParaRPr lang="en-US" dirty="0" smtClean="0"/>
          </a:p>
          <a:p>
            <a:r>
              <a:rPr lang="en-US" dirty="0" smtClean="0"/>
              <a:t>Expand the role of Registered Env. Consultants for risk-based cleanups</a:t>
            </a:r>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3407413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3</a:t>
            </a:fld>
            <a:endParaRPr lang="en-US" dirty="0"/>
          </a:p>
        </p:txBody>
      </p:sp>
      <p:sp>
        <p:nvSpPr>
          <p:cNvPr id="18" name="Picture Placeholder 17"/>
          <p:cNvSpPr>
            <a:spLocks noGrp="1"/>
          </p:cNvSpPr>
          <p:nvPr>
            <p:ph type="pic" sz="quarter" idx="13"/>
          </p:nvPr>
        </p:nvSpPr>
        <p:spPr/>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0375" y="1863778"/>
            <a:ext cx="6394450" cy="3036782"/>
          </a:xfrm>
        </p:spPr>
      </p:pic>
      <p:sp>
        <p:nvSpPr>
          <p:cNvPr id="19" name="TextBox 18"/>
          <p:cNvSpPr txBox="1"/>
          <p:nvPr/>
        </p:nvSpPr>
        <p:spPr>
          <a:xfrm>
            <a:off x="351692" y="1863778"/>
            <a:ext cx="500282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DWM Overview</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Sections and Programs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Department Information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20" name="TextBox 19"/>
          <p:cNvSpPr txBox="1"/>
          <p:nvPr/>
        </p:nvSpPr>
        <p:spPr>
          <a:xfrm>
            <a:off x="5899638" y="2206869"/>
            <a:ext cx="1037493" cy="369332"/>
          </a:xfrm>
          <a:prstGeom prst="rect">
            <a:avLst/>
          </a:prstGeom>
          <a:noFill/>
        </p:spPr>
        <p:txBody>
          <a:bodyPr wrap="square" rtlCol="0">
            <a:spAutoFit/>
          </a:bodyPr>
          <a:lstStyle/>
          <a:p>
            <a:r>
              <a:rPr lang="en-US" dirty="0" smtClean="0"/>
              <a:t>ESI</a:t>
            </a:r>
            <a:endParaRPr lang="en-US" dirty="0"/>
          </a:p>
        </p:txBody>
      </p:sp>
    </p:spTree>
    <p:extLst>
      <p:ext uri="{BB962C8B-B14F-4D97-AF65-F5344CB8AC3E}">
        <p14:creationId xmlns:p14="http://schemas.microsoft.com/office/powerpoint/2010/main" val="679997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30</a:t>
            </a:fld>
            <a:endParaRPr lang="en-US" dirty="0"/>
          </a:p>
        </p:txBody>
      </p:sp>
      <p:sp>
        <p:nvSpPr>
          <p:cNvPr id="6" name="Title 5"/>
          <p:cNvSpPr>
            <a:spLocks noGrp="1"/>
          </p:cNvSpPr>
          <p:nvPr>
            <p:ph type="title"/>
          </p:nvPr>
        </p:nvSpPr>
        <p:spPr/>
        <p:txBody>
          <a:bodyPr>
            <a:noAutofit/>
          </a:bodyPr>
          <a:lstStyle/>
          <a:p>
            <a:r>
              <a:rPr lang="en-US" sz="3600" b="1" i="0" dirty="0">
                <a:solidFill>
                  <a:schemeClr val="tx2"/>
                </a:solidFill>
              </a:rPr>
              <a:t>Rules Review Required</a:t>
            </a:r>
          </a:p>
        </p:txBody>
      </p:sp>
      <p:sp>
        <p:nvSpPr>
          <p:cNvPr id="7" name="Content Placeholder 6"/>
          <p:cNvSpPr>
            <a:spLocks noGrp="1"/>
          </p:cNvSpPr>
          <p:nvPr>
            <p:ph idx="1"/>
          </p:nvPr>
        </p:nvSpPr>
        <p:spPr/>
        <p:txBody>
          <a:bodyPr>
            <a:normAutofit fontScale="92500" lnSpcReduction="10000"/>
          </a:bodyPr>
          <a:lstStyle/>
          <a:p>
            <a:pPr>
              <a:buClr>
                <a:schemeClr val="tx2"/>
              </a:buClr>
            </a:pPr>
            <a:r>
              <a:rPr lang="en-US" sz="2400" dirty="0">
                <a:solidFill>
                  <a:schemeClr val="tx2"/>
                </a:solidFill>
              </a:rPr>
              <a:t>Session Law 2013-413 requires existing rules be reviewed through G.S. 150B-21.3A</a:t>
            </a:r>
          </a:p>
          <a:p>
            <a:pPr marL="468630" indent="-457200">
              <a:spcBef>
                <a:spcPts val="0"/>
              </a:spcBef>
              <a:buClr>
                <a:schemeClr val="tx2"/>
              </a:buClr>
            </a:pPr>
            <a:endParaRPr lang="en-US" sz="2400" dirty="0">
              <a:solidFill>
                <a:schemeClr val="tx2"/>
              </a:solidFill>
            </a:endParaRPr>
          </a:p>
          <a:p>
            <a:pPr>
              <a:buClr>
                <a:schemeClr val="tx2"/>
              </a:buClr>
            </a:pPr>
            <a:r>
              <a:rPr lang="en-US" sz="2400" dirty="0">
                <a:solidFill>
                  <a:schemeClr val="tx2"/>
                </a:solidFill>
              </a:rPr>
              <a:t>Environmental Management Commission (EMC) is authority for 15A NCAC 13C</a:t>
            </a:r>
          </a:p>
          <a:p>
            <a:pPr>
              <a:buClr>
                <a:schemeClr val="tx2"/>
              </a:buClr>
            </a:pPr>
            <a:endParaRPr lang="en-US" sz="2400" dirty="0">
              <a:solidFill>
                <a:schemeClr val="tx2"/>
              </a:solidFill>
            </a:endParaRPr>
          </a:p>
          <a:p>
            <a:pPr>
              <a:buClr>
                <a:schemeClr val="tx2"/>
              </a:buClr>
            </a:pPr>
            <a:r>
              <a:rPr lang="en-US" sz="2400" dirty="0">
                <a:solidFill>
                  <a:schemeClr val="tx2"/>
                </a:solidFill>
              </a:rPr>
              <a:t>13C – Groundwater and Waste Management Committee (GWWMC)</a:t>
            </a:r>
          </a:p>
          <a:p>
            <a:pPr lvl="1">
              <a:buClr>
                <a:schemeClr val="tx2"/>
              </a:buClr>
            </a:pPr>
            <a:endParaRPr lang="en-US" sz="2400" dirty="0">
              <a:solidFill>
                <a:schemeClr val="tx2"/>
              </a:solidFill>
            </a:endParaRPr>
          </a:p>
          <a:p>
            <a:pPr>
              <a:buClr>
                <a:schemeClr val="tx2"/>
              </a:buClr>
            </a:pPr>
            <a:r>
              <a:rPr lang="en-US" sz="2400" dirty="0">
                <a:solidFill>
                  <a:srgbClr val="1F497D"/>
                </a:solidFill>
              </a:rPr>
              <a:t>15A NCAC 13C  - </a:t>
            </a:r>
            <a:r>
              <a:rPr lang="en-US" sz="2400" dirty="0">
                <a:solidFill>
                  <a:schemeClr val="tx2"/>
                </a:solidFill>
              </a:rPr>
              <a:t>Rules established for Inactive Hazardous Substance or Waste Disposal </a:t>
            </a:r>
            <a:r>
              <a:rPr lang="en-US" sz="2400" dirty="0" smtClean="0">
                <a:solidFill>
                  <a:schemeClr val="tx2"/>
                </a:solidFill>
              </a:rPr>
              <a:t>Sites</a:t>
            </a:r>
          </a:p>
          <a:p>
            <a:pPr>
              <a:buClr>
                <a:schemeClr val="tx2"/>
              </a:buClr>
            </a:pPr>
            <a:endParaRPr lang="en-US" sz="2400" dirty="0" smtClean="0">
              <a:solidFill>
                <a:schemeClr val="tx2"/>
              </a:solidFill>
            </a:endParaRPr>
          </a:p>
          <a:p>
            <a:pPr>
              <a:buClr>
                <a:schemeClr val="tx2"/>
              </a:buClr>
            </a:pPr>
            <a:r>
              <a:rPr lang="en-US" sz="2400" dirty="0" smtClean="0">
                <a:solidFill>
                  <a:schemeClr val="tx2"/>
                </a:solidFill>
              </a:rPr>
              <a:t>15A NCAC 13A – Hazardous Waste rule set</a:t>
            </a:r>
          </a:p>
          <a:p>
            <a:pPr>
              <a:buClr>
                <a:schemeClr val="tx2"/>
              </a:buClr>
            </a:pPr>
            <a:endParaRPr lang="en-US" sz="2400" dirty="0">
              <a:solidFill>
                <a:schemeClr val="tx2"/>
              </a:solidFill>
            </a:endParaRPr>
          </a:p>
          <a:p>
            <a:pPr>
              <a:buClr>
                <a:schemeClr val="tx2"/>
              </a:buClr>
            </a:pPr>
            <a:r>
              <a:rPr lang="en-US" sz="2400" dirty="0" smtClean="0">
                <a:solidFill>
                  <a:schemeClr val="tx2"/>
                </a:solidFill>
              </a:rPr>
              <a:t>15A NCAC 13B- Solid Waste rule set</a:t>
            </a:r>
            <a:endParaRPr lang="en-US" sz="2400" dirty="0">
              <a:solidFill>
                <a:schemeClr val="tx2"/>
              </a:solidFill>
            </a:endParaRPr>
          </a:p>
          <a:p>
            <a:pPr>
              <a:buClr>
                <a:schemeClr val="tx2"/>
              </a:buClr>
            </a:pPr>
            <a:endParaRPr lang="en-US" dirty="0"/>
          </a:p>
        </p:txBody>
      </p:sp>
      <p:sp>
        <p:nvSpPr>
          <p:cNvPr id="9" name="Title 1"/>
          <p:cNvSpPr txBox="1">
            <a:spLocks/>
          </p:cNvSpPr>
          <p:nvPr/>
        </p:nvSpPr>
        <p:spPr>
          <a:xfrm>
            <a:off x="1647376" y="6001656"/>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185669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31</a:t>
            </a:fld>
            <a:endParaRPr lang="en-US" dirty="0"/>
          </a:p>
        </p:txBody>
      </p:sp>
      <p:sp>
        <p:nvSpPr>
          <p:cNvPr id="6" name="Title 5"/>
          <p:cNvSpPr>
            <a:spLocks noGrp="1"/>
          </p:cNvSpPr>
          <p:nvPr>
            <p:ph type="title"/>
          </p:nvPr>
        </p:nvSpPr>
        <p:spPr>
          <a:xfrm>
            <a:off x="2547258" y="17617"/>
            <a:ext cx="4419600" cy="838726"/>
          </a:xfrm>
        </p:spPr>
        <p:txBody>
          <a:bodyPr>
            <a:noAutofit/>
          </a:bodyPr>
          <a:lstStyle/>
          <a:p>
            <a:r>
              <a:rPr lang="en-US" sz="3600" b="1" i="0" dirty="0">
                <a:solidFill>
                  <a:schemeClr val="tx2"/>
                </a:solidFill>
              </a:rPr>
              <a:t>     Review Process</a:t>
            </a:r>
          </a:p>
        </p:txBody>
      </p:sp>
      <p:sp>
        <p:nvSpPr>
          <p:cNvPr id="7" name="Content Placeholder 6"/>
          <p:cNvSpPr>
            <a:spLocks noGrp="1"/>
          </p:cNvSpPr>
          <p:nvPr>
            <p:ph idx="1"/>
          </p:nvPr>
        </p:nvSpPr>
        <p:spPr/>
        <p:txBody>
          <a:bodyPr/>
          <a:lstStyle/>
          <a:p>
            <a:pPr marL="0" indent="0">
              <a:buClr>
                <a:srgbClr val="FFFF99"/>
              </a:buClr>
              <a:buNone/>
            </a:pPr>
            <a:r>
              <a:rPr lang="en-US" sz="2800" dirty="0">
                <a:solidFill>
                  <a:schemeClr val="tx2"/>
                </a:solidFill>
              </a:rPr>
              <a:t>Three Step Process</a:t>
            </a:r>
          </a:p>
          <a:p>
            <a:pPr marL="342900" lvl="1" indent="0">
              <a:buNone/>
            </a:pPr>
            <a:endParaRPr lang="en-US" sz="1000" dirty="0">
              <a:solidFill>
                <a:schemeClr val="tx2"/>
              </a:solidFill>
            </a:endParaRPr>
          </a:p>
          <a:p>
            <a:pPr marL="342900" lvl="1" indent="0">
              <a:buNone/>
            </a:pPr>
            <a:r>
              <a:rPr lang="en-US" sz="2800" u="sng" dirty="0">
                <a:solidFill>
                  <a:schemeClr val="tx2"/>
                </a:solidFill>
              </a:rPr>
              <a:t>Step 1</a:t>
            </a:r>
            <a:r>
              <a:rPr lang="en-US" sz="2800" dirty="0">
                <a:solidFill>
                  <a:schemeClr val="tx2"/>
                </a:solidFill>
              </a:rPr>
              <a:t>: Agency Determination </a:t>
            </a:r>
          </a:p>
          <a:p>
            <a:pPr marL="342900" lvl="1" indent="0">
              <a:buNone/>
            </a:pPr>
            <a:r>
              <a:rPr lang="en-US" sz="2000" dirty="0">
                <a:solidFill>
                  <a:schemeClr val="tx2"/>
                </a:solidFill>
              </a:rPr>
              <a:t>(Initial determination and public comment period)</a:t>
            </a:r>
          </a:p>
          <a:p>
            <a:pPr lvl="1">
              <a:buClr>
                <a:srgbClr val="FFFF99"/>
              </a:buClr>
            </a:pPr>
            <a:endParaRPr lang="en-US" sz="2000" dirty="0">
              <a:solidFill>
                <a:schemeClr val="tx2"/>
              </a:solidFill>
            </a:endParaRPr>
          </a:p>
          <a:p>
            <a:pPr marL="342900" lvl="1" indent="0">
              <a:buNone/>
            </a:pPr>
            <a:r>
              <a:rPr lang="en-US" sz="2800" u="sng" dirty="0">
                <a:solidFill>
                  <a:schemeClr val="tx2"/>
                </a:solidFill>
              </a:rPr>
              <a:t>Step 2</a:t>
            </a:r>
            <a:r>
              <a:rPr lang="en-US" sz="2800" dirty="0">
                <a:solidFill>
                  <a:schemeClr val="tx2"/>
                </a:solidFill>
              </a:rPr>
              <a:t>: Rules Review Commission (RRC) Review </a:t>
            </a:r>
            <a:r>
              <a:rPr lang="en-US" sz="2000" dirty="0">
                <a:solidFill>
                  <a:schemeClr val="tx2"/>
                </a:solidFill>
              </a:rPr>
              <a:t>(Reviews agency’s report and makes final determination)</a:t>
            </a:r>
          </a:p>
          <a:p>
            <a:pPr lvl="1">
              <a:buClr>
                <a:srgbClr val="FFFF99"/>
              </a:buClr>
            </a:pPr>
            <a:endParaRPr lang="en-US" sz="2000" dirty="0">
              <a:solidFill>
                <a:schemeClr val="tx2"/>
              </a:solidFill>
            </a:endParaRPr>
          </a:p>
          <a:p>
            <a:pPr marL="342900" lvl="1" indent="0">
              <a:buNone/>
            </a:pPr>
            <a:r>
              <a:rPr lang="en-US" sz="2800" u="sng" dirty="0">
                <a:solidFill>
                  <a:schemeClr val="tx2"/>
                </a:solidFill>
              </a:rPr>
              <a:t>Step 3</a:t>
            </a:r>
            <a:r>
              <a:rPr lang="en-US" sz="2800" dirty="0">
                <a:solidFill>
                  <a:schemeClr val="tx2"/>
                </a:solidFill>
              </a:rPr>
              <a:t>: Administrative Procedure Oversight (APO) Committee Consultation </a:t>
            </a:r>
            <a:r>
              <a:rPr lang="en-US" sz="2000" dirty="0">
                <a:solidFill>
                  <a:schemeClr val="tx2"/>
                </a:solidFill>
              </a:rPr>
              <a:t>(Opportunity to review final determination before it becomes effective)</a:t>
            </a:r>
          </a:p>
        </p:txBody>
      </p:sp>
      <p:sp>
        <p:nvSpPr>
          <p:cNvPr id="9" name="Title 1"/>
          <p:cNvSpPr txBox="1">
            <a:spLocks/>
          </p:cNvSpPr>
          <p:nvPr/>
        </p:nvSpPr>
        <p:spPr>
          <a:xfrm>
            <a:off x="1647376" y="6001656"/>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974091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32</a:t>
            </a:fld>
            <a:endParaRPr lang="en-US" dirty="0"/>
          </a:p>
        </p:txBody>
      </p:sp>
      <p:sp>
        <p:nvSpPr>
          <p:cNvPr id="6" name="Title 5"/>
          <p:cNvSpPr>
            <a:spLocks noGrp="1"/>
          </p:cNvSpPr>
          <p:nvPr>
            <p:ph type="title"/>
          </p:nvPr>
        </p:nvSpPr>
        <p:spPr>
          <a:xfrm>
            <a:off x="2535829" y="1"/>
            <a:ext cx="6064268" cy="872199"/>
          </a:xfrm>
        </p:spPr>
        <p:txBody>
          <a:bodyPr>
            <a:noAutofit/>
          </a:bodyPr>
          <a:lstStyle/>
          <a:p>
            <a:r>
              <a:rPr lang="en-US" sz="3600" b="1" i="0" dirty="0">
                <a:solidFill>
                  <a:schemeClr val="tx2"/>
                </a:solidFill>
              </a:rPr>
              <a:t>Categories of Determinations</a:t>
            </a:r>
          </a:p>
        </p:txBody>
      </p:sp>
      <p:sp>
        <p:nvSpPr>
          <p:cNvPr id="7" name="Content Placeholder 6"/>
          <p:cNvSpPr>
            <a:spLocks noGrp="1"/>
          </p:cNvSpPr>
          <p:nvPr>
            <p:ph idx="1"/>
          </p:nvPr>
        </p:nvSpPr>
        <p:spPr/>
        <p:txBody>
          <a:bodyPr/>
          <a:lstStyle/>
          <a:p>
            <a:pPr marL="0" indent="0">
              <a:buClr>
                <a:srgbClr val="FFFF99"/>
              </a:buClr>
              <a:buNone/>
            </a:pPr>
            <a:endParaRPr lang="en-US" sz="2800" u="sng" dirty="0">
              <a:solidFill>
                <a:schemeClr val="tx2"/>
              </a:solidFill>
            </a:endParaRPr>
          </a:p>
          <a:p>
            <a:pPr marL="0" indent="0">
              <a:buClr>
                <a:srgbClr val="FFFF99"/>
              </a:buClr>
              <a:buNone/>
            </a:pPr>
            <a:r>
              <a:rPr lang="en-US" sz="2800" u="sng" dirty="0">
                <a:solidFill>
                  <a:schemeClr val="tx2"/>
                </a:solidFill>
              </a:rPr>
              <a:t>Step 1</a:t>
            </a:r>
            <a:r>
              <a:rPr lang="en-US" sz="2800" dirty="0">
                <a:solidFill>
                  <a:schemeClr val="tx2"/>
                </a:solidFill>
              </a:rPr>
              <a:t>:  Agency Determination</a:t>
            </a:r>
          </a:p>
          <a:p>
            <a:pPr lvl="1">
              <a:lnSpc>
                <a:spcPct val="150000"/>
              </a:lnSpc>
            </a:pPr>
            <a:r>
              <a:rPr lang="en-US" sz="2800" dirty="0">
                <a:solidFill>
                  <a:schemeClr val="tx2"/>
                </a:solidFill>
              </a:rPr>
              <a:t>Unnecessary </a:t>
            </a:r>
            <a:r>
              <a:rPr lang="en-US" sz="2000" dirty="0">
                <a:solidFill>
                  <a:schemeClr val="tx2"/>
                </a:solidFill>
              </a:rPr>
              <a:t>(Rule will expire and be removed from code)</a:t>
            </a:r>
            <a:endParaRPr lang="en-US" sz="800" dirty="0">
              <a:solidFill>
                <a:schemeClr val="tx2"/>
              </a:solidFill>
            </a:endParaRPr>
          </a:p>
          <a:p>
            <a:pPr lvl="1"/>
            <a:r>
              <a:rPr lang="en-US" sz="2800" dirty="0">
                <a:solidFill>
                  <a:schemeClr val="tx2"/>
                </a:solidFill>
              </a:rPr>
              <a:t>Necessary </a:t>
            </a:r>
            <a:r>
              <a:rPr lang="en-US" sz="2800" u="sng" dirty="0">
                <a:solidFill>
                  <a:schemeClr val="tx2"/>
                </a:solidFill>
              </a:rPr>
              <a:t>without</a:t>
            </a:r>
            <a:r>
              <a:rPr lang="en-US" sz="2800" dirty="0">
                <a:solidFill>
                  <a:schemeClr val="tx2"/>
                </a:solidFill>
              </a:rPr>
              <a:t> substantive public interest </a:t>
            </a:r>
            <a:r>
              <a:rPr lang="en-US" sz="2000" dirty="0">
                <a:solidFill>
                  <a:schemeClr val="tx2"/>
                </a:solidFill>
              </a:rPr>
              <a:t>(Rule will remain in effect without further action)</a:t>
            </a:r>
          </a:p>
          <a:p>
            <a:pPr lvl="1"/>
            <a:endParaRPr lang="en-US" sz="800" dirty="0">
              <a:solidFill>
                <a:schemeClr val="tx2"/>
              </a:solidFill>
            </a:endParaRPr>
          </a:p>
          <a:p>
            <a:pPr lvl="1"/>
            <a:r>
              <a:rPr lang="en-US" sz="2800" dirty="0">
                <a:solidFill>
                  <a:schemeClr val="tx2"/>
                </a:solidFill>
              </a:rPr>
              <a:t>Necessary </a:t>
            </a:r>
            <a:r>
              <a:rPr lang="en-US" sz="2800" u="sng" dirty="0">
                <a:solidFill>
                  <a:schemeClr val="tx2"/>
                </a:solidFill>
              </a:rPr>
              <a:t>with</a:t>
            </a:r>
            <a:r>
              <a:rPr lang="en-US" sz="2800" dirty="0">
                <a:solidFill>
                  <a:schemeClr val="tx2"/>
                </a:solidFill>
              </a:rPr>
              <a:t> substantive public interest </a:t>
            </a:r>
            <a:r>
              <a:rPr lang="en-US" sz="2000" dirty="0">
                <a:solidFill>
                  <a:schemeClr val="tx2"/>
                </a:solidFill>
              </a:rPr>
              <a:t>(Rule shall be readopted as if it was new in accordance with APA)</a:t>
            </a:r>
          </a:p>
        </p:txBody>
      </p:sp>
      <p:sp>
        <p:nvSpPr>
          <p:cNvPr id="9" name="Title 1"/>
          <p:cNvSpPr txBox="1">
            <a:spLocks/>
          </p:cNvSpPr>
          <p:nvPr/>
        </p:nvSpPr>
        <p:spPr>
          <a:xfrm>
            <a:off x="1647376" y="6001656"/>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013701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DEQ- DEMLR</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33</a:t>
            </a:fld>
            <a:endParaRPr lang="en-US" dirty="0"/>
          </a:p>
        </p:txBody>
      </p:sp>
      <p:sp>
        <p:nvSpPr>
          <p:cNvPr id="5" name="Content Placeholder 4"/>
          <p:cNvSpPr>
            <a:spLocks noGrp="1"/>
          </p:cNvSpPr>
          <p:nvPr>
            <p:ph idx="1"/>
          </p:nvPr>
        </p:nvSpPr>
        <p:spPr/>
        <p:txBody>
          <a:bodyPr>
            <a:normAutofit fontScale="85000" lnSpcReduction="10000"/>
          </a:bodyPr>
          <a:lstStyle/>
          <a:p>
            <a:r>
              <a:rPr lang="en-US" dirty="0"/>
              <a:t>Update on stormwater rules readoption/amendment process </a:t>
            </a:r>
          </a:p>
          <a:p>
            <a:pPr lvl="0"/>
            <a:r>
              <a:rPr lang="en-US" dirty="0"/>
              <a:t>DEMLR staff meeting with Rules Review Commission staff on 5/20/2016 to discuss rule language changes as a result of public comments received and after further technical review</a:t>
            </a:r>
          </a:p>
          <a:p>
            <a:pPr lvl="0"/>
            <a:r>
              <a:rPr lang="en-US" dirty="0"/>
              <a:t>DEMLR staff to meet with EMC hearing officer on 5/26/2016 to discuss RRC staff feedback and next steps</a:t>
            </a:r>
          </a:p>
          <a:p>
            <a:pPr lvl="0"/>
            <a:r>
              <a:rPr lang="en-US" dirty="0"/>
              <a:t>If none of the rule language changes are considered substantial, the final rule package will be presented to the EMC at its July 14, 2016 meeting for adoption</a:t>
            </a:r>
          </a:p>
          <a:p>
            <a:pPr lvl="0"/>
            <a:r>
              <a:rPr lang="en-US" dirty="0"/>
              <a:t>By 7/20/2016, the final rule package will be submitted to the RRC for review</a:t>
            </a:r>
          </a:p>
          <a:p>
            <a:pPr lvl="0"/>
            <a:r>
              <a:rPr lang="en-US" dirty="0"/>
              <a:t>RRC will consider and approve the final rule package at its 8/18/2016 meeting</a:t>
            </a:r>
          </a:p>
          <a:p>
            <a:pPr lvl="0"/>
            <a:r>
              <a:rPr lang="en-US" dirty="0"/>
              <a:t>Proposed effective date of the stormwater rules will be 9/1/2016</a:t>
            </a:r>
          </a:p>
          <a:p>
            <a:r>
              <a:rPr lang="en-US" dirty="0"/>
              <a:t>NOTE:  Along with the updated rules, DEMLR is also anticipate updating our technical design manual to be consistent with minimum design criteria that will be included in the rules.</a:t>
            </a:r>
          </a:p>
          <a:p>
            <a:endParaRPr lang="en-US" dirty="0"/>
          </a:p>
        </p:txBody>
      </p:sp>
      <p:pic>
        <p:nvPicPr>
          <p:cNvPr id="2052" name="Picture 4" descr="Stormwater Drai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3506" r="1350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91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DEMLR continued</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34</a:t>
            </a:fld>
            <a:endParaRPr lang="en-US" dirty="0"/>
          </a:p>
        </p:txBody>
      </p:sp>
      <p:sp>
        <p:nvSpPr>
          <p:cNvPr id="10" name="Content Placeholder 9"/>
          <p:cNvSpPr>
            <a:spLocks noGrp="1"/>
          </p:cNvSpPr>
          <p:nvPr>
            <p:ph idx="1"/>
          </p:nvPr>
        </p:nvSpPr>
        <p:spPr/>
        <p:txBody>
          <a:bodyPr>
            <a:normAutofit/>
          </a:bodyPr>
          <a:lstStyle/>
          <a:p>
            <a:r>
              <a:rPr lang="en-US" u="sng" dirty="0"/>
              <a:t>Sediment Program</a:t>
            </a:r>
            <a:r>
              <a:rPr lang="en-US" u="sng" dirty="0" smtClean="0"/>
              <a:t>:</a:t>
            </a:r>
            <a:endParaRPr lang="en-US" dirty="0"/>
          </a:p>
          <a:p>
            <a:r>
              <a:rPr lang="en-US" dirty="0"/>
              <a:t>Erosion and Sedimentation Control:</a:t>
            </a:r>
          </a:p>
          <a:p>
            <a:pPr lvl="0"/>
            <a:r>
              <a:rPr lang="en-US" dirty="0"/>
              <a:t>Currently in periodic rules review and readoption process</a:t>
            </a:r>
          </a:p>
          <a:p>
            <a:pPr lvl="1"/>
            <a:r>
              <a:rPr lang="en-US" dirty="0"/>
              <a:t>Stakeholder workgroup has been formed and will begin meeting this summer</a:t>
            </a:r>
          </a:p>
          <a:p>
            <a:pPr lvl="1"/>
            <a:r>
              <a:rPr lang="en-US" dirty="0"/>
              <a:t>Rules Readoption deadline is November 30, 2019</a:t>
            </a:r>
          </a:p>
          <a:p>
            <a:pPr lvl="0"/>
            <a:r>
              <a:rPr lang="en-US" dirty="0"/>
              <a:t>Recent Changes to the Sedimentation Pollution Control Act (SPCA)</a:t>
            </a:r>
          </a:p>
          <a:p>
            <a:pPr lvl="1"/>
            <a:r>
              <a:rPr lang="en-US" dirty="0"/>
              <a:t>Remission of Civil Penalties</a:t>
            </a:r>
          </a:p>
          <a:p>
            <a:pPr lvl="1"/>
            <a:r>
              <a:rPr lang="en-US" dirty="0" smtClean="0"/>
              <a:t>First </a:t>
            </a:r>
            <a:r>
              <a:rPr lang="en-US" dirty="0"/>
              <a:t>Time Assessments of Civil Penalties for Violators</a:t>
            </a:r>
          </a:p>
          <a:p>
            <a:pPr lvl="1"/>
            <a:r>
              <a:rPr lang="en-US" dirty="0" smtClean="0"/>
              <a:t>First </a:t>
            </a:r>
            <a:r>
              <a:rPr lang="en-US" dirty="0"/>
              <a:t>Time Recipients of Notices of Violations</a:t>
            </a:r>
          </a:p>
          <a:p>
            <a:pPr lvl="1"/>
            <a:r>
              <a:rPr lang="en-US" dirty="0" smtClean="0"/>
              <a:t>New </a:t>
            </a:r>
            <a:r>
              <a:rPr lang="en-US" dirty="0"/>
              <a:t>Exemption to the Sedimentation Pollution Control Act</a:t>
            </a:r>
          </a:p>
          <a:p>
            <a:endParaRPr lang="en-US" dirty="0"/>
          </a:p>
        </p:txBody>
      </p:sp>
      <p:pic>
        <p:nvPicPr>
          <p:cNvPr id="12" name="Picture 2" descr="Erosion Control"/>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3506" r="1350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72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Self Audit (H 765</a:t>
            </a:r>
            <a:r>
              <a:rPr lang="en-US" dirty="0" smtClean="0"/>
              <a:t>) SL 2015-286</a:t>
            </a:r>
            <a:endParaRPr lang="en-US" dirty="0"/>
          </a:p>
        </p:txBody>
      </p:sp>
      <p:sp>
        <p:nvSpPr>
          <p:cNvPr id="3" name="Content Placeholder 2"/>
          <p:cNvSpPr>
            <a:spLocks noGrp="1"/>
          </p:cNvSpPr>
          <p:nvPr>
            <p:ph idx="1"/>
          </p:nvPr>
        </p:nvSpPr>
        <p:spPr/>
        <p:txBody>
          <a:bodyPr/>
          <a:lstStyle/>
          <a:p>
            <a:r>
              <a:rPr lang="en-US" dirty="0" smtClean="0"/>
              <a:t>US EPA approval</a:t>
            </a:r>
          </a:p>
          <a:p>
            <a:endParaRPr lang="en-US" dirty="0"/>
          </a:p>
          <a:p>
            <a:r>
              <a:rPr lang="en-US" dirty="0" smtClean="0"/>
              <a:t>Timeline for correcting </a:t>
            </a:r>
            <a:r>
              <a:rPr lang="en-US" dirty="0" smtClean="0"/>
              <a:t>violations</a:t>
            </a:r>
          </a:p>
          <a:p>
            <a:endParaRPr lang="en-US" dirty="0"/>
          </a:p>
          <a:p>
            <a:r>
              <a:rPr lang="en-US" dirty="0" smtClean="0"/>
              <a:t>Once in a 2yr period, no more than twice in a 5 </a:t>
            </a:r>
            <a:r>
              <a:rPr lang="en-US" dirty="0" err="1" smtClean="0"/>
              <a:t>yr</a:t>
            </a:r>
            <a:r>
              <a:rPr lang="en-US" dirty="0" smtClean="0"/>
              <a:t> period, no more than three times in a 10yr period</a:t>
            </a:r>
          </a:p>
          <a:p>
            <a:endParaRPr lang="en-US" dirty="0"/>
          </a:p>
          <a:p>
            <a:r>
              <a:rPr lang="en-US" dirty="0" smtClean="0"/>
              <a:t>Does not apply to the Coal Ash Management Act</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35</a:t>
            </a:fld>
            <a:endParaRPr lang="en-US" dirty="0"/>
          </a:p>
        </p:txBody>
      </p:sp>
    </p:spTree>
    <p:extLst>
      <p:ext uri="{BB962C8B-B14F-4D97-AF65-F5344CB8AC3E}">
        <p14:creationId xmlns:p14="http://schemas.microsoft.com/office/powerpoint/2010/main" val="2432098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dgm" sz="quarter" idx="15"/>
          </p:nvPr>
        </p:nvPicPr>
        <p:blipFill>
          <a:blip r:embed="rId2">
            <a:extLst>
              <a:ext uri="{28A0092B-C50C-407E-A947-70E740481C1C}">
                <a14:useLocalDpi xmlns:a14="http://schemas.microsoft.com/office/drawing/2010/main" val="0"/>
              </a:ext>
            </a:extLst>
          </a:blip>
          <a:stretch>
            <a:fillRect/>
          </a:stretch>
        </p:blipFill>
        <p:spPr>
          <a:xfrm>
            <a:off x="3709987" y="1995487"/>
            <a:ext cx="4772025" cy="3638550"/>
          </a:xfrm>
        </p:spPr>
      </p:pic>
      <p:sp>
        <p:nvSpPr>
          <p:cNvPr id="5" name="Title 4"/>
          <p:cNvSpPr>
            <a:spLocks noGrp="1"/>
          </p:cNvSpPr>
          <p:nvPr>
            <p:ph type="title"/>
          </p:nvPr>
        </p:nvSpPr>
        <p:spPr/>
        <p:txBody>
          <a:bodyPr/>
          <a:lstStyle/>
          <a:p>
            <a:r>
              <a:rPr lang="en-US" dirty="0" smtClean="0"/>
              <a:t>Additional thoughts</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36</a:t>
            </a:fld>
            <a:endParaRPr lang="en-US" dirty="0"/>
          </a:p>
        </p:txBody>
      </p:sp>
    </p:spTree>
    <p:extLst>
      <p:ext uri="{BB962C8B-B14F-4D97-AF65-F5344CB8AC3E}">
        <p14:creationId xmlns:p14="http://schemas.microsoft.com/office/powerpoint/2010/main" val="4062382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3249"/>
            <a:ext cx="8458200" cy="1061245"/>
          </a:xfrm>
        </p:spPr>
        <p:txBody>
          <a:bodyPr>
            <a:noAutofit/>
          </a:bodyPr>
          <a:lstStyle/>
          <a:p>
            <a:r>
              <a:rPr lang="en-US" sz="3200" dirty="0"/>
              <a:t>Wastes that we want to recycle but sometimes it is difficult to justify</a:t>
            </a:r>
          </a:p>
        </p:txBody>
      </p:sp>
      <p:sp>
        <p:nvSpPr>
          <p:cNvPr id="3" name="Content Placeholder 2"/>
          <p:cNvSpPr>
            <a:spLocks noGrp="1"/>
          </p:cNvSpPr>
          <p:nvPr>
            <p:ph idx="1"/>
          </p:nvPr>
        </p:nvSpPr>
        <p:spPr>
          <a:xfrm>
            <a:off x="1752600" y="1391323"/>
            <a:ext cx="7886700" cy="5019673"/>
          </a:xfrm>
        </p:spPr>
        <p:txBody>
          <a:bodyPr>
            <a:normAutofit lnSpcReduction="10000"/>
          </a:bodyPr>
          <a:lstStyle/>
          <a:p>
            <a:pPr indent="0">
              <a:spcBef>
                <a:spcPts val="0"/>
              </a:spcBef>
              <a:buNone/>
            </a:pPr>
            <a:r>
              <a:rPr lang="en-US" sz="2800" dirty="0">
                <a:latin typeface="+mn-lt"/>
                <a:ea typeface="Calibri" panose="020F0502020204030204" pitchFamily="34" charset="0"/>
                <a:cs typeface="Times New Roman" panose="02020603050405020304" pitchFamily="18" charset="0"/>
              </a:rPr>
              <a:t>Examples of problematic industrial waste</a:t>
            </a:r>
          </a:p>
          <a:p>
            <a:pPr marL="914400">
              <a:spcBef>
                <a:spcPts val="0"/>
              </a:spcBef>
            </a:pPr>
            <a:r>
              <a:rPr lang="en-US" sz="2800" dirty="0">
                <a:latin typeface="+mn-lt"/>
                <a:ea typeface="Calibri" panose="020F0502020204030204" pitchFamily="34" charset="0"/>
                <a:cs typeface="Times New Roman" panose="02020603050405020304" pitchFamily="18" charset="0"/>
              </a:rPr>
              <a:t>Lighting</a:t>
            </a:r>
          </a:p>
          <a:p>
            <a:pPr marL="1485900" lvl="1" indent="-457200">
              <a:spcBef>
                <a:spcPts val="0"/>
              </a:spcBef>
              <a:buFont typeface="Arial" panose="020B0604020202020204" pitchFamily="34" charset="0"/>
              <a:buChar char="-"/>
            </a:pPr>
            <a:r>
              <a:rPr lang="en-US" sz="2600" dirty="0">
                <a:latin typeface="+mn-lt"/>
                <a:ea typeface="Calibri" panose="020F0502020204030204" pitchFamily="34" charset="0"/>
                <a:cs typeface="Times New Roman" panose="02020603050405020304" pitchFamily="18" charset="0"/>
              </a:rPr>
              <a:t>Reduced regulations when recycled under RCRA Universal Waste rules</a:t>
            </a:r>
          </a:p>
          <a:p>
            <a:pPr marL="1485900" lvl="1" indent="-457200">
              <a:spcBef>
                <a:spcPts val="0"/>
              </a:spcBef>
              <a:buFont typeface="Arial" panose="020B0604020202020204" pitchFamily="34" charset="0"/>
              <a:buChar char="-"/>
            </a:pPr>
            <a:r>
              <a:rPr lang="en-US" sz="2600" dirty="0">
                <a:latin typeface="+mn-lt"/>
                <a:ea typeface="Calibri" panose="020F0502020204030204" pitchFamily="34" charset="0"/>
                <a:cs typeface="Times New Roman" panose="02020603050405020304" pitchFamily="18" charset="0"/>
              </a:rPr>
              <a:t>Cost of recycling can be expensive causing facilities to dispose instead of recycling</a:t>
            </a:r>
          </a:p>
          <a:p>
            <a:pPr marL="914400">
              <a:spcBef>
                <a:spcPts val="0"/>
              </a:spcBef>
            </a:pPr>
            <a:r>
              <a:rPr lang="en-US" sz="2800" dirty="0">
                <a:latin typeface="+mn-lt"/>
                <a:ea typeface="Calibri" panose="020F0502020204030204" pitchFamily="34" charset="0"/>
                <a:cs typeface="Times New Roman" panose="02020603050405020304" pitchFamily="18" charset="0"/>
              </a:rPr>
              <a:t>Swarf</a:t>
            </a:r>
          </a:p>
          <a:p>
            <a:pPr marL="1485900" lvl="1" indent="-457200">
              <a:spcBef>
                <a:spcPts val="0"/>
              </a:spcBef>
              <a:buFont typeface="Arial" panose="020B0604020202020204" pitchFamily="34" charset="0"/>
              <a:buChar char="-"/>
            </a:pPr>
            <a:r>
              <a:rPr lang="en-US" sz="2600" dirty="0">
                <a:latin typeface="+mn-lt"/>
                <a:ea typeface="Calibri" panose="020F0502020204030204" pitchFamily="34" charset="0"/>
                <a:cs typeface="Times New Roman" panose="02020603050405020304" pitchFamily="18" charset="0"/>
              </a:rPr>
              <a:t>Can be ignitable or mixed with oils </a:t>
            </a:r>
          </a:p>
          <a:p>
            <a:pPr marL="1485900" lvl="1" indent="-457200">
              <a:spcBef>
                <a:spcPts val="0"/>
              </a:spcBef>
              <a:buFont typeface="Arial" panose="020B0604020202020204" pitchFamily="34" charset="0"/>
              <a:buChar char="-"/>
            </a:pPr>
            <a:r>
              <a:rPr lang="en-US" sz="2600" dirty="0">
                <a:latin typeface="+mn-lt"/>
                <a:ea typeface="Calibri" panose="020F0502020204030204" pitchFamily="34" charset="0"/>
                <a:cs typeface="Times New Roman" panose="02020603050405020304" pitchFamily="18" charset="0"/>
              </a:rPr>
              <a:t>Low return when recycled</a:t>
            </a:r>
          </a:p>
          <a:p>
            <a:pPr marL="914400">
              <a:spcBef>
                <a:spcPts val="0"/>
              </a:spcBef>
            </a:pPr>
            <a:r>
              <a:rPr lang="en-US" sz="2800" dirty="0">
                <a:latin typeface="+mn-lt"/>
                <a:ea typeface="Calibri" panose="020F0502020204030204" pitchFamily="34" charset="0"/>
                <a:cs typeface="Times New Roman" panose="02020603050405020304" pitchFamily="18" charset="0"/>
              </a:rPr>
              <a:t>Filter cake</a:t>
            </a:r>
          </a:p>
          <a:p>
            <a:pPr marL="1485900" lvl="1" indent="-457200">
              <a:spcBef>
                <a:spcPts val="0"/>
              </a:spcBef>
              <a:buFont typeface="Arial" panose="020B0604020202020204" pitchFamily="34" charset="0"/>
              <a:buChar char="-"/>
            </a:pPr>
            <a:r>
              <a:rPr lang="en-US" sz="2600" dirty="0">
                <a:latin typeface="+mn-lt"/>
                <a:ea typeface="Calibri" panose="020F0502020204030204" pitchFamily="34" charset="0"/>
                <a:cs typeface="Times New Roman" panose="02020603050405020304" pitchFamily="18" charset="0"/>
              </a:rPr>
              <a:t>Can be a listed hazardous waste</a:t>
            </a:r>
          </a:p>
          <a:p>
            <a:pPr marL="1485900" lvl="1" indent="-457200">
              <a:spcBef>
                <a:spcPts val="0"/>
              </a:spcBef>
              <a:buFont typeface="Arial" panose="020B0604020202020204" pitchFamily="34" charset="0"/>
              <a:buChar char="-"/>
            </a:pPr>
            <a:r>
              <a:rPr lang="en-US" sz="2600" dirty="0">
                <a:latin typeface="+mn-lt"/>
                <a:ea typeface="Calibri" panose="020F0502020204030204" pitchFamily="34" charset="0"/>
                <a:cs typeface="Times New Roman" panose="02020603050405020304" pitchFamily="18" charset="0"/>
              </a:rPr>
              <a:t>If not hazardous and can meet beneficial use requirements, may be able to use as landfill alternate daily cover </a:t>
            </a:r>
          </a:p>
          <a:p>
            <a:pPr marL="1485900" lvl="1" indent="-457200">
              <a:spcBef>
                <a:spcPts val="0"/>
              </a:spcBef>
              <a:buFont typeface="Arial" panose="020B0604020202020204" pitchFamily="34" charset="0"/>
              <a:buChar char="-"/>
            </a:pPr>
            <a:endParaRPr lang="en-US" sz="2600" dirty="0">
              <a:latin typeface="+mn-lt"/>
            </a:endParaRPr>
          </a:p>
          <a:p>
            <a:endParaRPr lang="en-US" dirty="0">
              <a:latin typeface="+mn-lt"/>
            </a:endParaRPr>
          </a:p>
        </p:txBody>
      </p:sp>
    </p:spTree>
    <p:extLst>
      <p:ext uri="{BB962C8B-B14F-4D97-AF65-F5344CB8AC3E}">
        <p14:creationId xmlns:p14="http://schemas.microsoft.com/office/powerpoint/2010/main" val="21523862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Compliance Assistance Visits (CAVs)</a:t>
            </a:r>
            <a:br>
              <a:rPr lang="en-US" sz="4000" dirty="0"/>
            </a:br>
            <a:r>
              <a:rPr lang="en-US" sz="4000" dirty="0"/>
              <a:t>a.k.a. Technical Assistance</a:t>
            </a:r>
          </a:p>
        </p:txBody>
      </p:sp>
      <p:pic>
        <p:nvPicPr>
          <p:cNvPr id="9" name="Picture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6629401" y="1600200"/>
            <a:ext cx="3787823" cy="444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76400" y="1524000"/>
            <a:ext cx="4800600" cy="5016758"/>
          </a:xfrm>
          <a:prstGeom prst="rect">
            <a:avLst/>
          </a:prstGeom>
        </p:spPr>
        <p:txBody>
          <a:bodyPr wrap="square">
            <a:spAutoFit/>
          </a:bodyPr>
          <a:lstStyle/>
          <a:p>
            <a:pPr marL="288925" indent="-288925" defTabSz="685800">
              <a:spcBef>
                <a:spcPts val="600"/>
              </a:spcBef>
              <a:spcAft>
                <a:spcPts val="600"/>
              </a:spcAft>
              <a:buFont typeface="Arial" panose="020B0604020202020204" pitchFamily="34" charset="0"/>
              <a:buChar char="•"/>
            </a:pPr>
            <a:r>
              <a:rPr lang="en-US" sz="2000" dirty="0">
                <a:solidFill>
                  <a:schemeClr val="tx2"/>
                </a:solidFill>
                <a:ea typeface="Calibri" panose="020F0502020204030204" pitchFamily="34" charset="0"/>
                <a:cs typeface="Times New Roman" panose="02020603050405020304" pitchFamily="18" charset="0"/>
              </a:rPr>
              <a:t>Can occur over email/phone or on-site</a:t>
            </a:r>
          </a:p>
          <a:p>
            <a:pPr marL="288925" indent="-288925" defTabSz="685800">
              <a:spcBef>
                <a:spcPts val="600"/>
              </a:spcBef>
              <a:spcAft>
                <a:spcPts val="600"/>
              </a:spcAft>
              <a:buFont typeface="Arial" panose="020B0604020202020204" pitchFamily="34" charset="0"/>
              <a:buChar char="•"/>
            </a:pPr>
            <a:r>
              <a:rPr lang="en-US" sz="2000" dirty="0">
                <a:solidFill>
                  <a:schemeClr val="tx2"/>
                </a:solidFill>
                <a:ea typeface="Calibri" panose="020F0502020204030204" pitchFamily="34" charset="0"/>
                <a:cs typeface="Times New Roman" panose="02020603050405020304" pitchFamily="18" charset="0"/>
              </a:rPr>
              <a:t>On-site visits can be scheduled at the facility’s convenience</a:t>
            </a:r>
          </a:p>
          <a:p>
            <a:pPr marL="288925" indent="-288925" defTabSz="685800">
              <a:spcBef>
                <a:spcPts val="600"/>
              </a:spcBef>
              <a:spcAft>
                <a:spcPts val="600"/>
              </a:spcAft>
              <a:buFont typeface="Arial" panose="020B0604020202020204" pitchFamily="34" charset="0"/>
              <a:buChar char="•"/>
            </a:pPr>
            <a:r>
              <a:rPr lang="en-US" sz="2000" dirty="0">
                <a:solidFill>
                  <a:schemeClr val="tx2"/>
                </a:solidFill>
                <a:ea typeface="Calibri" panose="020F0502020204030204" pitchFamily="34" charset="0"/>
                <a:cs typeface="Times New Roman" panose="02020603050405020304" pitchFamily="18" charset="0"/>
              </a:rPr>
              <a:t>Assist with achieving &amp; maintaining compliance with the hazardous waste rules</a:t>
            </a:r>
          </a:p>
          <a:p>
            <a:pPr marL="288925" indent="-288925" defTabSz="685800">
              <a:spcBef>
                <a:spcPts val="600"/>
              </a:spcBef>
              <a:spcAft>
                <a:spcPts val="600"/>
              </a:spcAft>
              <a:buFont typeface="Arial" panose="020B0604020202020204" pitchFamily="34" charset="0"/>
              <a:buChar char="•"/>
            </a:pPr>
            <a:r>
              <a:rPr lang="en-US" altLang="en-US" sz="2000" dirty="0">
                <a:solidFill>
                  <a:schemeClr val="tx2"/>
                </a:solidFill>
                <a:cs typeface="Arial" panose="020B0604020202020204" pitchFamily="34" charset="0"/>
              </a:rPr>
              <a:t>Inspector may make recommendations on areas within the facility that are </a:t>
            </a:r>
            <a:r>
              <a:rPr lang="en-US" altLang="en-US" sz="2000" b="1" i="1" u="sng" dirty="0">
                <a:solidFill>
                  <a:schemeClr val="tx2"/>
                </a:solidFill>
                <a:cs typeface="Arial" panose="020B0604020202020204" pitchFamily="34" charset="0"/>
              </a:rPr>
              <a:t>not</a:t>
            </a:r>
            <a:r>
              <a:rPr lang="en-US" altLang="en-US" sz="2000" dirty="0">
                <a:solidFill>
                  <a:schemeClr val="tx2"/>
                </a:solidFill>
                <a:cs typeface="Arial" panose="020B0604020202020204" pitchFamily="34" charset="0"/>
              </a:rPr>
              <a:t> identified as violations/action items</a:t>
            </a:r>
          </a:p>
          <a:p>
            <a:pPr marL="800100" lvl="1" indent="-342900" defTabSz="685800">
              <a:spcBef>
                <a:spcPts val="600"/>
              </a:spcBef>
              <a:spcAft>
                <a:spcPts val="600"/>
              </a:spcAft>
              <a:buFont typeface="Arial" panose="020B0604020202020204" pitchFamily="34" charset="0"/>
              <a:buChar char="-"/>
            </a:pPr>
            <a:r>
              <a:rPr lang="en-US" altLang="en-US" sz="2000" dirty="0">
                <a:solidFill>
                  <a:schemeClr val="tx2"/>
                </a:solidFill>
                <a:cs typeface="Arial" panose="020B0604020202020204" pitchFamily="34" charset="0"/>
              </a:rPr>
              <a:t>They may include waste minimization practices, recordkeeping tips, or container management options, etc.</a:t>
            </a:r>
          </a:p>
        </p:txBody>
      </p:sp>
    </p:spTree>
    <p:extLst>
      <p:ext uri="{BB962C8B-B14F-4D97-AF65-F5344CB8AC3E}">
        <p14:creationId xmlns:p14="http://schemas.microsoft.com/office/powerpoint/2010/main" val="499607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488" y="912137"/>
            <a:ext cx="5014255" cy="3760691"/>
          </a:xfrm>
          <a:prstGeom prst="rect">
            <a:avLst/>
          </a:prstGeom>
        </p:spPr>
      </p:pic>
      <p:sp>
        <p:nvSpPr>
          <p:cNvPr id="2" name="Title 1"/>
          <p:cNvSpPr>
            <a:spLocks noGrp="1"/>
          </p:cNvSpPr>
          <p:nvPr>
            <p:ph type="title"/>
          </p:nvPr>
        </p:nvSpPr>
        <p:spPr>
          <a:xfrm>
            <a:off x="2153487" y="1"/>
            <a:ext cx="7886700" cy="1061245"/>
          </a:xfrm>
        </p:spPr>
        <p:txBody>
          <a:bodyPr>
            <a:normAutofit/>
          </a:bodyPr>
          <a:lstStyle/>
          <a:p>
            <a:r>
              <a:rPr lang="en-US" dirty="0">
                <a:solidFill>
                  <a:schemeClr val="tx2"/>
                </a:solidFill>
              </a:rPr>
              <a:t>Hazardous Waste Workshops</a:t>
            </a:r>
          </a:p>
        </p:txBody>
      </p:sp>
      <p:sp>
        <p:nvSpPr>
          <p:cNvPr id="12" name="Content Placeholder 11"/>
          <p:cNvSpPr>
            <a:spLocks noGrp="1"/>
          </p:cNvSpPr>
          <p:nvPr>
            <p:ph idx="1"/>
          </p:nvPr>
        </p:nvSpPr>
        <p:spPr>
          <a:xfrm>
            <a:off x="1905000" y="4710508"/>
            <a:ext cx="8915400" cy="1905000"/>
          </a:xfrm>
        </p:spPr>
        <p:txBody>
          <a:bodyPr>
            <a:noAutofit/>
          </a:bodyPr>
          <a:lstStyle/>
          <a:p>
            <a:pPr marL="480060" indent="-342900"/>
            <a:r>
              <a:rPr lang="en-US" dirty="0">
                <a:solidFill>
                  <a:schemeClr val="tx2"/>
                </a:solidFill>
                <a:latin typeface="+mn-lt"/>
              </a:rPr>
              <a:t>In conjunction with the North Carolina Manufacturers Alliance, the Compliance Branch staff conducts five full day Hazardous Waste Workshops throughout the state </a:t>
            </a:r>
          </a:p>
          <a:p>
            <a:pPr marL="822960" lvl="1" indent="-342900">
              <a:buFont typeface="Arial" panose="020B0604020202020204" pitchFamily="34" charset="0"/>
              <a:buChar char="-"/>
            </a:pPr>
            <a:r>
              <a:rPr lang="en-US" dirty="0">
                <a:solidFill>
                  <a:schemeClr val="tx2"/>
                </a:solidFill>
                <a:latin typeface="+mn-lt"/>
              </a:rPr>
              <a:t>Check the NCMA website for details:  http://www.myncma.org/</a:t>
            </a:r>
          </a:p>
          <a:p>
            <a:pPr marL="480060" indent="-342900"/>
            <a:r>
              <a:rPr lang="en-US" dirty="0">
                <a:solidFill>
                  <a:schemeClr val="tx2"/>
                </a:solidFill>
                <a:latin typeface="+mn-lt"/>
              </a:rPr>
              <a:t>In 2015, regulatory compliance assistance was provided to                     446 facility personnel through these workshops</a:t>
            </a:r>
          </a:p>
          <a:p>
            <a:pPr marL="480060" indent="-342900"/>
            <a:endParaRPr lang="en-US" sz="2400" dirty="0">
              <a:solidFill>
                <a:schemeClr val="tx2"/>
              </a:solidFill>
              <a:latin typeface="+mn-lt"/>
            </a:endParaRPr>
          </a:p>
          <a:p>
            <a:pPr marL="480060" indent="-342900"/>
            <a:endParaRPr lang="en-US" sz="2400" dirty="0">
              <a:solidFill>
                <a:schemeClr val="tx2"/>
              </a:solidFill>
              <a:latin typeface="+mn-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303" y="912137"/>
            <a:ext cx="2517884" cy="3760691"/>
          </a:xfrm>
          <a:prstGeom prst="rect">
            <a:avLst/>
          </a:prstGeom>
        </p:spPr>
      </p:pic>
    </p:spTree>
    <p:extLst>
      <p:ext uri="{BB962C8B-B14F-4D97-AF65-F5344CB8AC3E}">
        <p14:creationId xmlns:p14="http://schemas.microsoft.com/office/powerpoint/2010/main" val="3896960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Division of Waste Management Mission</a:t>
            </a:r>
            <a:endParaRPr lang="en-US" dirty="0"/>
          </a:p>
        </p:txBody>
      </p:sp>
      <p:sp>
        <p:nvSpPr>
          <p:cNvPr id="5" name="Content Placeholder 4"/>
          <p:cNvSpPr>
            <a:spLocks noGrp="1"/>
          </p:cNvSpPr>
          <p:nvPr>
            <p:ph idx="1"/>
          </p:nvPr>
        </p:nvSpPr>
        <p:spPr/>
        <p:txBody>
          <a:bodyPr/>
          <a:lstStyle/>
          <a:p>
            <a:r>
              <a:rPr lang="en-US" dirty="0" smtClean="0"/>
              <a:t>To </a:t>
            </a:r>
            <a:r>
              <a:rPr lang="en-US" dirty="0"/>
              <a:t>prevent harmful releases of waste to the environment, and clean up </a:t>
            </a:r>
            <a:r>
              <a:rPr lang="en-US" dirty="0" smtClean="0"/>
              <a:t>existing contamination</a:t>
            </a:r>
            <a:r>
              <a:rPr lang="en-US" dirty="0"/>
              <a:t>.</a:t>
            </a:r>
          </a:p>
        </p:txBody>
      </p:sp>
      <p:sp>
        <p:nvSpPr>
          <p:cNvPr id="2" name="Slide Number Placeholder 1"/>
          <p:cNvSpPr>
            <a:spLocks noGrp="1"/>
          </p:cNvSpPr>
          <p:nvPr>
            <p:ph type="sldNum" sz="quarter" idx="12"/>
          </p:nvPr>
        </p:nvSpPr>
        <p:spPr/>
        <p:txBody>
          <a:bodyPr/>
          <a:lstStyle/>
          <a:p>
            <a:fld id="{11F27F3A-B3E9-41ED-AF8F-A365F10BB65F}" type="slidenum">
              <a:rPr lang="en-US" smtClean="0"/>
              <a:pPr/>
              <a:t>4</a:t>
            </a:fld>
            <a:endParaRPr lang="en-US" dirty="0"/>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pic>
        <p:nvPicPr>
          <p:cNvPr id="7" name="Picture 6"/>
          <p:cNvPicPr>
            <a:picLocks noChangeAspect="1"/>
          </p:cNvPicPr>
          <p:nvPr/>
        </p:nvPicPr>
        <p:blipFill>
          <a:blip r:embed="rId3"/>
          <a:stretch>
            <a:fillRect/>
          </a:stretch>
        </p:blipFill>
        <p:spPr>
          <a:xfrm>
            <a:off x="1603332" y="2023823"/>
            <a:ext cx="6415732" cy="3429479"/>
          </a:xfrm>
          <a:prstGeom prst="rect">
            <a:avLst/>
          </a:prstGeom>
        </p:spPr>
      </p:pic>
    </p:spTree>
    <p:extLst>
      <p:ext uri="{BB962C8B-B14F-4D97-AF65-F5344CB8AC3E}">
        <p14:creationId xmlns:p14="http://schemas.microsoft.com/office/powerpoint/2010/main" val="3824953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133601"/>
            <a:ext cx="8210550" cy="1061245"/>
          </a:xfrm>
        </p:spPr>
        <p:txBody>
          <a:bodyPr>
            <a:noAutofit/>
          </a:bodyPr>
          <a:lstStyle/>
          <a:p>
            <a:r>
              <a:rPr lang="en-US" dirty="0"/>
              <a:t>The Importance of Auditing Waste Vendors</a:t>
            </a:r>
          </a:p>
        </p:txBody>
      </p:sp>
      <p:sp>
        <p:nvSpPr>
          <p:cNvPr id="4" name="Slide Number Placeholder 3"/>
          <p:cNvSpPr>
            <a:spLocks noGrp="1"/>
          </p:cNvSpPr>
          <p:nvPr>
            <p:ph type="sldNum" sz="quarter" idx="12"/>
          </p:nvPr>
        </p:nvSpPr>
        <p:spPr/>
        <p:txBody>
          <a:bodyPr/>
          <a:lstStyle/>
          <a:p>
            <a:pPr>
              <a:defRPr/>
            </a:pPr>
            <a:fld id="{11F27F3A-B3E9-41ED-AF8F-A365F10BB65F}" type="slidenum">
              <a:rPr lang="en-US" sz="900">
                <a:solidFill>
                  <a:srgbClr val="1F497D"/>
                </a:solidFill>
                <a:latin typeface="Arial"/>
              </a:rPr>
              <a:pPr>
                <a:defRPr/>
              </a:pPr>
              <a:t>40</a:t>
            </a:fld>
            <a:endParaRPr lang="en-US" sz="900" dirty="0">
              <a:solidFill>
                <a:srgbClr val="1F497D"/>
              </a:solidFill>
              <a:latin typeface="Arial"/>
            </a:endParaRPr>
          </a:p>
        </p:txBody>
      </p:sp>
    </p:spTree>
    <p:extLst>
      <p:ext uri="{BB962C8B-B14F-4D97-AF65-F5344CB8AC3E}">
        <p14:creationId xmlns:p14="http://schemas.microsoft.com/office/powerpoint/2010/main" val="764685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48959"/>
            <a:ext cx="8534400" cy="796595"/>
          </a:xfrm>
        </p:spPr>
        <p:txBody>
          <a:bodyPr>
            <a:normAutofit fontScale="90000"/>
          </a:bodyPr>
          <a:lstStyle/>
          <a:p>
            <a:r>
              <a:rPr lang="en-US" sz="3200" dirty="0"/>
              <a:t>This company told clients their waste was being recycled or used to make products</a:t>
            </a:r>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210303"/>
            <a:ext cx="6165850" cy="4624388"/>
          </a:xfrm>
        </p:spPr>
      </p:pic>
      <p:sp>
        <p:nvSpPr>
          <p:cNvPr id="6" name="TextBox 5"/>
          <p:cNvSpPr txBox="1"/>
          <p:nvPr/>
        </p:nvSpPr>
        <p:spPr>
          <a:xfrm>
            <a:off x="1539910" y="5943600"/>
            <a:ext cx="8153400" cy="523220"/>
          </a:xfrm>
          <a:prstGeom prst="rect">
            <a:avLst/>
          </a:prstGeom>
          <a:noFill/>
        </p:spPr>
        <p:txBody>
          <a:bodyPr wrap="square" rtlCol="0">
            <a:spAutoFit/>
          </a:bodyPr>
          <a:lstStyle/>
          <a:p>
            <a:r>
              <a:rPr lang="en-US" sz="2800" dirty="0">
                <a:solidFill>
                  <a:schemeClr val="tx2"/>
                </a:solidFill>
              </a:rPr>
              <a:t>When it was actually abandoned in a warehouse.</a:t>
            </a:r>
          </a:p>
        </p:txBody>
      </p:sp>
    </p:spTree>
    <p:extLst>
      <p:ext uri="{BB962C8B-B14F-4D97-AF65-F5344CB8AC3E}">
        <p14:creationId xmlns:p14="http://schemas.microsoft.com/office/powerpoint/2010/main" val="3309913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98429"/>
            <a:ext cx="9144000" cy="815972"/>
          </a:xfrm>
        </p:spPr>
        <p:txBody>
          <a:bodyPr>
            <a:normAutofit fontScale="90000"/>
          </a:bodyPr>
          <a:lstStyle/>
          <a:p>
            <a:r>
              <a:rPr lang="en-US" dirty="0" smtClean="0"/>
              <a:t>This company told clients that their CRTs were being recycled. </a:t>
            </a:r>
            <a:endParaRPr lang="en-US" dirty="0"/>
          </a:p>
        </p:txBody>
      </p:sp>
      <p:pic>
        <p:nvPicPr>
          <p:cNvPr id="5" name="Picture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914400"/>
            <a:ext cx="62420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52600" y="5595938"/>
            <a:ext cx="7467600" cy="923330"/>
          </a:xfrm>
          <a:prstGeom prst="rect">
            <a:avLst/>
          </a:prstGeom>
          <a:noFill/>
        </p:spPr>
        <p:txBody>
          <a:bodyPr wrap="square" rtlCol="0">
            <a:spAutoFit/>
          </a:bodyPr>
          <a:lstStyle/>
          <a:p>
            <a:r>
              <a:rPr lang="en-US" dirty="0">
                <a:solidFill>
                  <a:schemeClr val="tx2"/>
                </a:solidFill>
              </a:rPr>
              <a:t>The CRTs were actually broken, the copper yokes were sold and the CRT leaded glass was abandoned.  This warehouse was full of broken CRTs. </a:t>
            </a:r>
          </a:p>
        </p:txBody>
      </p:sp>
    </p:spTree>
    <p:extLst>
      <p:ext uri="{BB962C8B-B14F-4D97-AF65-F5344CB8AC3E}">
        <p14:creationId xmlns:p14="http://schemas.microsoft.com/office/powerpoint/2010/main" val="2289027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43</a:t>
            </a:fld>
            <a:endParaRPr lang="en-US" dirty="0"/>
          </a:p>
        </p:txBody>
      </p:sp>
      <p:sp>
        <p:nvSpPr>
          <p:cNvPr id="4" name="Title 3"/>
          <p:cNvSpPr>
            <a:spLocks noGrp="1"/>
          </p:cNvSpPr>
          <p:nvPr>
            <p:ph type="ctrTitle"/>
          </p:nvPr>
        </p:nvSpPr>
        <p:spPr/>
        <p:txBody>
          <a:bodyPr/>
          <a:lstStyle/>
          <a:p>
            <a:r>
              <a:rPr lang="en-US" dirty="0" smtClean="0"/>
              <a:t>Waste Management</a:t>
            </a:r>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
        <p:nvSpPr>
          <p:cNvPr id="3" name="TextBox 2"/>
          <p:cNvSpPr txBox="1"/>
          <p:nvPr/>
        </p:nvSpPr>
        <p:spPr>
          <a:xfrm>
            <a:off x="1746738" y="2602521"/>
            <a:ext cx="8616462" cy="2308324"/>
          </a:xfrm>
          <a:prstGeom prst="rect">
            <a:avLst/>
          </a:prstGeom>
          <a:noFill/>
        </p:spPr>
        <p:txBody>
          <a:bodyPr wrap="square" rtlCol="0">
            <a:spAutoFit/>
          </a:bodyPr>
          <a:lstStyle/>
          <a:p>
            <a:r>
              <a:rPr lang="en-US" dirty="0" smtClean="0">
                <a:solidFill>
                  <a:srgbClr val="728591"/>
                </a:solidFill>
              </a:rPr>
              <a:t>Michael E. Scott, Director</a:t>
            </a:r>
          </a:p>
          <a:p>
            <a:r>
              <a:rPr lang="en-US" dirty="0" smtClean="0">
                <a:solidFill>
                  <a:srgbClr val="728591"/>
                </a:solidFill>
              </a:rPr>
              <a:t>217 W. Jones Street</a:t>
            </a:r>
          </a:p>
          <a:p>
            <a:r>
              <a:rPr lang="en-US" dirty="0" smtClean="0">
                <a:solidFill>
                  <a:srgbClr val="728591"/>
                </a:solidFill>
              </a:rPr>
              <a:t>1464 Mail Service Center</a:t>
            </a:r>
          </a:p>
          <a:p>
            <a:r>
              <a:rPr lang="en-US" dirty="0" smtClean="0">
                <a:solidFill>
                  <a:srgbClr val="728591"/>
                </a:solidFill>
              </a:rPr>
              <a:t>Raleigh, NC  27699-1646</a:t>
            </a:r>
          </a:p>
          <a:p>
            <a:endParaRPr lang="en-US" dirty="0">
              <a:solidFill>
                <a:srgbClr val="728591"/>
              </a:solidFill>
            </a:endParaRPr>
          </a:p>
          <a:p>
            <a:r>
              <a:rPr lang="en-US" dirty="0" smtClean="0">
                <a:solidFill>
                  <a:srgbClr val="728591"/>
                </a:solidFill>
              </a:rPr>
              <a:t>919-707-8246</a:t>
            </a:r>
          </a:p>
          <a:p>
            <a:endParaRPr lang="en-US" dirty="0">
              <a:solidFill>
                <a:srgbClr val="728591"/>
              </a:solidFill>
            </a:endParaRPr>
          </a:p>
          <a:p>
            <a:r>
              <a:rPr lang="en-US" dirty="0" smtClean="0">
                <a:solidFill>
                  <a:srgbClr val="728591"/>
                </a:solidFill>
              </a:rPr>
              <a:t>http://portal.ncdenr.org/web/wm</a:t>
            </a:r>
            <a:endParaRPr lang="en-US" dirty="0">
              <a:solidFill>
                <a:srgbClr val="728591"/>
              </a:solidFill>
            </a:endParaRPr>
          </a:p>
        </p:txBody>
      </p:sp>
      <p:sp>
        <p:nvSpPr>
          <p:cNvPr id="6" name="TextBox 5"/>
          <p:cNvSpPr txBox="1"/>
          <p:nvPr/>
        </p:nvSpPr>
        <p:spPr>
          <a:xfrm>
            <a:off x="8077200" y="3568636"/>
            <a:ext cx="2712602" cy="584775"/>
          </a:xfrm>
          <a:prstGeom prst="rect">
            <a:avLst/>
          </a:prstGeom>
          <a:noFill/>
        </p:spPr>
        <p:txBody>
          <a:bodyPr wrap="none" rtlCol="0">
            <a:spAutoFit/>
          </a:bodyPr>
          <a:lstStyle/>
          <a:p>
            <a:r>
              <a:rPr lang="en-US" sz="3200" dirty="0" smtClean="0">
                <a:solidFill>
                  <a:schemeClr val="tx2"/>
                </a:solidFill>
              </a:rPr>
              <a:t>Questions???</a:t>
            </a:r>
            <a:endParaRPr lang="en-US" sz="3200" dirty="0">
              <a:solidFill>
                <a:schemeClr val="tx2"/>
              </a:solidFill>
            </a:endParaRPr>
          </a:p>
        </p:txBody>
      </p:sp>
    </p:spTree>
    <p:extLst>
      <p:ext uri="{BB962C8B-B14F-4D97-AF65-F5344CB8AC3E}">
        <p14:creationId xmlns:p14="http://schemas.microsoft.com/office/powerpoint/2010/main" val="4185900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8495"/>
          <a:stretch/>
        </p:blipFill>
        <p:spPr>
          <a:xfrm>
            <a:off x="1524000" y="943904"/>
            <a:ext cx="9144000" cy="5589639"/>
          </a:xfrm>
          <a:prstGeom prst="rect">
            <a:avLst/>
          </a:prstGeom>
        </p:spPr>
      </p:pic>
      <p:sp>
        <p:nvSpPr>
          <p:cNvPr id="4" name="Title 3"/>
          <p:cNvSpPr>
            <a:spLocks noGrp="1"/>
          </p:cNvSpPr>
          <p:nvPr>
            <p:ph type="title"/>
          </p:nvPr>
        </p:nvSpPr>
        <p:spPr/>
        <p:txBody>
          <a:bodyPr/>
          <a:lstStyle/>
          <a:p>
            <a:r>
              <a:rPr lang="en-US" dirty="0" smtClean="0"/>
              <a:t>Currently known contamination sites in North Carolina</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5</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graphicFrame>
        <p:nvGraphicFramePr>
          <p:cNvPr id="10" name="Table 9"/>
          <p:cNvGraphicFramePr>
            <a:graphicFrameLocks noGrp="1"/>
          </p:cNvGraphicFramePr>
          <p:nvPr>
            <p:extLst>
              <p:ext uri="{D42A27DB-BD31-4B8C-83A1-F6EECF244321}">
                <p14:modId xmlns:p14="http://schemas.microsoft.com/office/powerpoint/2010/main" val="2918419958"/>
              </p:ext>
            </p:extLst>
          </p:nvPr>
        </p:nvGraphicFramePr>
        <p:xfrm>
          <a:off x="226611" y="3563038"/>
          <a:ext cx="6292173" cy="2321560"/>
        </p:xfrm>
        <a:graphic>
          <a:graphicData uri="http://schemas.openxmlformats.org/drawingml/2006/table">
            <a:tbl>
              <a:tblPr firstRow="1" lastRow="1" bandRow="1">
                <a:tableStyleId>{21E4AEA4-8DFA-4A89-87EB-49C32662AFE0}</a:tableStyleId>
              </a:tblPr>
              <a:tblGrid>
                <a:gridCol w="756075"/>
                <a:gridCol w="5536098"/>
              </a:tblGrid>
              <a:tr h="370840">
                <a:tc gridSpan="2">
                  <a:txBody>
                    <a:bodyPr/>
                    <a:lstStyle/>
                    <a:p>
                      <a:r>
                        <a:rPr lang="en-US" sz="1600" dirty="0" smtClean="0"/>
                        <a:t>Includes the following (numbers are approximate):</a:t>
                      </a:r>
                      <a:endParaRPr lang="en-US" sz="1600" dirty="0"/>
                    </a:p>
                  </a:txBody>
                  <a:tcPr/>
                </a:tc>
                <a:tc hMerge="1">
                  <a:txBody>
                    <a:bodyPr/>
                    <a:lstStyle/>
                    <a:p>
                      <a:endParaRPr lang="en-US" dirty="0"/>
                    </a:p>
                  </a:txBody>
                  <a:tcPr/>
                </a:tc>
              </a:tr>
              <a:tr h="189322">
                <a:tc>
                  <a:txBody>
                    <a:bodyPr/>
                    <a:lstStyle/>
                    <a:p>
                      <a:pPr algn="r"/>
                      <a:r>
                        <a:rPr lang="en-US" sz="1600" dirty="0" smtClean="0"/>
                        <a:t>1,881</a:t>
                      </a:r>
                      <a:endParaRPr lang="en-US" sz="1600" dirty="0"/>
                    </a:p>
                  </a:txBody>
                  <a:tcPr/>
                </a:tc>
                <a:tc>
                  <a:txBody>
                    <a:bodyPr/>
                    <a:lstStyle/>
                    <a:p>
                      <a:r>
                        <a:rPr lang="en-US" sz="1600" dirty="0" smtClean="0"/>
                        <a:t>Inactive Hazardous Sites</a:t>
                      </a:r>
                      <a:endParaRPr lang="en-US" sz="1600" dirty="0"/>
                    </a:p>
                  </a:txBody>
                  <a:tcPr/>
                </a:tc>
              </a:tr>
              <a:tr h="208003">
                <a:tc>
                  <a:txBody>
                    <a:bodyPr/>
                    <a:lstStyle/>
                    <a:p>
                      <a:pPr algn="r"/>
                      <a:r>
                        <a:rPr lang="en-US" sz="1600" dirty="0" smtClean="0"/>
                        <a:t>667</a:t>
                      </a:r>
                      <a:endParaRPr lang="en-US" sz="1600" dirty="0"/>
                    </a:p>
                  </a:txBody>
                  <a:tcPr/>
                </a:tc>
                <a:tc>
                  <a:txBody>
                    <a:bodyPr/>
                    <a:lstStyle/>
                    <a:p>
                      <a:r>
                        <a:rPr lang="en-US" sz="1600" dirty="0" smtClean="0"/>
                        <a:t>Pre-Regulatory Landfills</a:t>
                      </a:r>
                      <a:endParaRPr lang="en-US" sz="1600" dirty="0"/>
                    </a:p>
                  </a:txBody>
                  <a:tcPr/>
                </a:tc>
              </a:tr>
              <a:tr h="123446">
                <a:tc>
                  <a:txBody>
                    <a:bodyPr/>
                    <a:lstStyle/>
                    <a:p>
                      <a:pPr algn="r"/>
                      <a:r>
                        <a:rPr lang="en-US" sz="1600" dirty="0" smtClean="0"/>
                        <a:t>343</a:t>
                      </a:r>
                      <a:endParaRPr lang="en-US" sz="1600" dirty="0"/>
                    </a:p>
                  </a:txBody>
                  <a:tcPr/>
                </a:tc>
                <a:tc>
                  <a:txBody>
                    <a:bodyPr/>
                    <a:lstStyle/>
                    <a:p>
                      <a:r>
                        <a:rPr lang="en-US" sz="1600" dirty="0" smtClean="0"/>
                        <a:t>Dry-Cleaning Solvent Cleanup Act (DSCA)</a:t>
                      </a:r>
                      <a:r>
                        <a:rPr lang="en-US" sz="1600" baseline="0" dirty="0" smtClean="0"/>
                        <a:t> </a:t>
                      </a:r>
                      <a:r>
                        <a:rPr lang="en-US" sz="1600" dirty="0" smtClean="0"/>
                        <a:t>Sites</a:t>
                      </a:r>
                      <a:endParaRPr lang="en-US" sz="1600" dirty="0"/>
                    </a:p>
                  </a:txBody>
                  <a:tcPr/>
                </a:tc>
              </a:tr>
              <a:tr h="142127">
                <a:tc>
                  <a:txBody>
                    <a:bodyPr/>
                    <a:lstStyle/>
                    <a:p>
                      <a:pPr algn="r"/>
                      <a:r>
                        <a:rPr lang="en-US" sz="1600" dirty="0" smtClean="0"/>
                        <a:t>7,912</a:t>
                      </a:r>
                      <a:endParaRPr lang="en-US" sz="1600" dirty="0"/>
                    </a:p>
                  </a:txBody>
                  <a:tcPr/>
                </a:tc>
                <a:tc>
                  <a:txBody>
                    <a:bodyPr/>
                    <a:lstStyle/>
                    <a:p>
                      <a:r>
                        <a:rPr lang="en-US" sz="1600" dirty="0" smtClean="0"/>
                        <a:t>Underground Storage Tank (UST) Incidents</a:t>
                      </a:r>
                      <a:endParaRPr lang="en-US" sz="1600" dirty="0"/>
                    </a:p>
                  </a:txBody>
                  <a:tcPr/>
                </a:tc>
              </a:tr>
              <a:tr h="175557">
                <a:tc>
                  <a:txBody>
                    <a:bodyPr/>
                    <a:lstStyle/>
                    <a:p>
                      <a:pPr algn="r"/>
                      <a:r>
                        <a:rPr lang="en-US" sz="1600" dirty="0" smtClean="0"/>
                        <a:t>2,047</a:t>
                      </a:r>
                      <a:endParaRPr lang="en-US" sz="1600" dirty="0"/>
                    </a:p>
                  </a:txBody>
                  <a:tcPr/>
                </a:tc>
                <a:tc>
                  <a:txBody>
                    <a:bodyPr/>
                    <a:lstStyle/>
                    <a:p>
                      <a:r>
                        <a:rPr lang="en-US" sz="1600" dirty="0" smtClean="0"/>
                        <a:t>Aboveground Storage  (AST) Incidents</a:t>
                      </a:r>
                      <a:endParaRPr lang="en-US" sz="1600" dirty="0"/>
                    </a:p>
                  </a:txBody>
                  <a:tcPr/>
                </a:tc>
              </a:tr>
              <a:tr h="118977">
                <a:tc gridSpan="2">
                  <a:txBody>
                    <a:bodyPr/>
                    <a:lstStyle/>
                    <a:p>
                      <a:r>
                        <a:rPr lang="en-US" sz="1200" dirty="0" smtClean="0"/>
                        <a:t>Numbers last updated July 2014</a:t>
                      </a:r>
                      <a:endParaRPr lang="en-US" sz="1200" i="1"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515056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Waste Management Summary Information</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6</a:t>
            </a:fld>
            <a:endParaRPr lang="en-US" dirty="0"/>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165" b="15165"/>
          <a:stretch>
            <a:fillRect/>
          </a:stretch>
        </p:blipFill>
        <p:spPr/>
      </p:pic>
      <p:sp>
        <p:nvSpPr>
          <p:cNvPr id="7" name="Content Placeholder 6"/>
          <p:cNvSpPr>
            <a:spLocks noGrp="1"/>
          </p:cNvSpPr>
          <p:nvPr>
            <p:ph idx="1"/>
          </p:nvPr>
        </p:nvSpPr>
        <p:spPr/>
        <p:txBody>
          <a:bodyPr>
            <a:normAutofit/>
          </a:bodyPr>
          <a:lstStyle/>
          <a:p>
            <a:r>
              <a:rPr lang="en-US" dirty="0" smtClean="0"/>
              <a:t>Contaminated </a:t>
            </a:r>
            <a:r>
              <a:rPr lang="en-US" dirty="0"/>
              <a:t>land redeveloped in productive economic use: </a:t>
            </a:r>
            <a:r>
              <a:rPr lang="en-US" dirty="0" smtClean="0"/>
              <a:t>49,071 </a:t>
            </a:r>
            <a:r>
              <a:rPr lang="en-US" dirty="0"/>
              <a:t>acres</a:t>
            </a:r>
          </a:p>
          <a:p>
            <a:r>
              <a:rPr lang="en-US" dirty="0"/>
              <a:t>Private capital funding in Brownfields redevelopment: </a:t>
            </a:r>
            <a:r>
              <a:rPr lang="en-US" dirty="0" smtClean="0"/>
              <a:t>1 billion</a:t>
            </a:r>
            <a:endParaRPr lang="en-US" dirty="0"/>
          </a:p>
          <a:p>
            <a:r>
              <a:rPr lang="en-US" dirty="0"/>
              <a:t>Number of inspections performed: </a:t>
            </a:r>
            <a:r>
              <a:rPr lang="en-US" dirty="0" smtClean="0"/>
              <a:t>6867</a:t>
            </a:r>
            <a:endParaRPr lang="en-US" dirty="0"/>
          </a:p>
          <a:p>
            <a:r>
              <a:rPr lang="en-US" dirty="0"/>
              <a:t>Number of sites where active remediation is complete and controls are in place: </a:t>
            </a:r>
            <a:r>
              <a:rPr lang="en-US" dirty="0" smtClean="0"/>
              <a:t>288</a:t>
            </a:r>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114330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Relation to NC DEQ Goals</a:t>
            </a:r>
            <a:endParaRPr lang="en-US" dirty="0"/>
          </a:p>
        </p:txBody>
      </p:sp>
      <p:sp>
        <p:nvSpPr>
          <p:cNvPr id="5" name="Content Placeholder 4"/>
          <p:cNvSpPr>
            <a:spLocks noGrp="1"/>
          </p:cNvSpPr>
          <p:nvPr>
            <p:ph idx="1"/>
          </p:nvPr>
        </p:nvSpPr>
        <p:spPr/>
        <p:txBody>
          <a:bodyPr/>
          <a:lstStyle/>
          <a:p>
            <a:r>
              <a:rPr lang="en-US" dirty="0" smtClean="0"/>
              <a:t>Maintain and improve water, land and air quality in NC</a:t>
            </a:r>
          </a:p>
          <a:p>
            <a:pPr lvl="1"/>
            <a:r>
              <a:rPr lang="en-US" dirty="0" smtClean="0"/>
              <a:t>Prevention of releases</a:t>
            </a:r>
          </a:p>
          <a:p>
            <a:pPr lvl="1"/>
            <a:r>
              <a:rPr lang="en-US" dirty="0" smtClean="0"/>
              <a:t>Cleanup of contamination</a:t>
            </a:r>
          </a:p>
          <a:p>
            <a:endParaRPr lang="en-US" dirty="0" smtClean="0"/>
          </a:p>
          <a:p>
            <a:r>
              <a:rPr lang="en-US" dirty="0" smtClean="0"/>
              <a:t>Instill and achieve excellence in customer service</a:t>
            </a:r>
          </a:p>
          <a:p>
            <a:pPr lvl="1"/>
            <a:r>
              <a:rPr lang="en-US" dirty="0" smtClean="0"/>
              <a:t>Alignment of resources to priority areas</a:t>
            </a:r>
          </a:p>
          <a:p>
            <a:pPr lvl="1"/>
            <a:r>
              <a:rPr lang="en-US" dirty="0" smtClean="0"/>
              <a:t>Electronic document management to improve access to information</a:t>
            </a:r>
          </a:p>
          <a:p>
            <a:endParaRPr lang="en-US" dirty="0" smtClean="0"/>
          </a:p>
          <a:p>
            <a:r>
              <a:rPr lang="en-US" dirty="0" smtClean="0"/>
              <a:t>Responsible stewards of state tax dollars and support for the growth of NC’s economy</a:t>
            </a:r>
          </a:p>
          <a:p>
            <a:pPr lvl="1"/>
            <a:r>
              <a:rPr lang="en-US" dirty="0" smtClean="0"/>
              <a:t>Redevelopment of contaminated properties</a:t>
            </a:r>
          </a:p>
          <a:p>
            <a:pPr lvl="1"/>
            <a:r>
              <a:rPr lang="en-US" dirty="0" smtClean="0"/>
              <a:t>Enhanced recycling venues (coal ash, electronics and other waste streams)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7</a:t>
            </a:fld>
            <a:endParaRPr lang="en-US" dirty="0"/>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3916085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8</a:t>
            </a:fld>
            <a:endParaRPr lang="en-US" dirty="0"/>
          </a:p>
        </p:txBody>
      </p:sp>
      <p:sp>
        <p:nvSpPr>
          <p:cNvPr id="3" name="Title 2"/>
          <p:cNvSpPr>
            <a:spLocks noGrp="1"/>
          </p:cNvSpPr>
          <p:nvPr>
            <p:ph type="ctrTitle"/>
          </p:nvPr>
        </p:nvSpPr>
        <p:spPr/>
        <p:txBody>
          <a:bodyPr/>
          <a:lstStyle/>
          <a:p>
            <a:r>
              <a:rPr lang="en-US" dirty="0" smtClean="0"/>
              <a:t>Programs and Sections</a:t>
            </a:r>
            <a:endParaRPr lang="en-US" dirty="0"/>
          </a:p>
        </p:txBody>
      </p:sp>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6177" b="26177"/>
          <a:stretch>
            <a:fillRect/>
          </a:stretch>
        </p:blipFill>
        <p:spPr/>
      </p:pic>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3265762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Program Areas</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9</a:t>
            </a:fld>
            <a:endParaRPr lang="en-US" dirty="0"/>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9525" b="9525"/>
          <a:stretch>
            <a:fillRect/>
          </a:stretch>
        </p:blipFill>
        <p:spPr/>
      </p:pic>
      <p:sp>
        <p:nvSpPr>
          <p:cNvPr id="5" name="Content Placeholder 4"/>
          <p:cNvSpPr>
            <a:spLocks noGrp="1"/>
          </p:cNvSpPr>
          <p:nvPr>
            <p:ph idx="1"/>
          </p:nvPr>
        </p:nvSpPr>
        <p:spPr/>
        <p:txBody>
          <a:bodyPr/>
          <a:lstStyle/>
          <a:p>
            <a:r>
              <a:rPr lang="en-US" dirty="0" smtClean="0"/>
              <a:t>Superfund</a:t>
            </a:r>
          </a:p>
          <a:p>
            <a:endParaRPr lang="en-US" dirty="0" smtClean="0"/>
          </a:p>
          <a:p>
            <a:r>
              <a:rPr lang="en-US" dirty="0" smtClean="0"/>
              <a:t>Hazardous Waste</a:t>
            </a:r>
          </a:p>
          <a:p>
            <a:endParaRPr lang="en-US" dirty="0" smtClean="0"/>
          </a:p>
          <a:p>
            <a:r>
              <a:rPr lang="en-US" dirty="0" smtClean="0"/>
              <a:t>Solid Waste</a:t>
            </a:r>
          </a:p>
          <a:p>
            <a:endParaRPr lang="en-US" dirty="0" smtClean="0"/>
          </a:p>
          <a:p>
            <a:r>
              <a:rPr lang="en-US" dirty="0" smtClean="0"/>
              <a:t>Underground Storage Tanks</a:t>
            </a:r>
          </a:p>
          <a:p>
            <a:pPr marL="457200" lvl="1" indent="0">
              <a:buNone/>
            </a:pPr>
            <a:r>
              <a:rPr lang="en-US" i="1" dirty="0" smtClean="0"/>
              <a:t>Petroleum releases above and below ground</a:t>
            </a:r>
          </a:p>
          <a:p>
            <a:endParaRPr lang="en-US" dirty="0" smtClean="0"/>
          </a:p>
          <a:p>
            <a:r>
              <a:rPr lang="en-US" dirty="0" smtClean="0"/>
              <a:t>Brownfields Redevelopment</a:t>
            </a:r>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smtClean="0"/>
              <a:t>NC DEQ: Waste Management</a:t>
            </a:r>
            <a:endParaRPr lang="en-US" sz="1800" dirty="0"/>
          </a:p>
        </p:txBody>
      </p:sp>
    </p:spTree>
    <p:extLst>
      <p:ext uri="{BB962C8B-B14F-4D97-AF65-F5344CB8AC3E}">
        <p14:creationId xmlns:p14="http://schemas.microsoft.com/office/powerpoint/2010/main" val="2035853935"/>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2260</TotalTime>
  <Words>3105</Words>
  <Application>Microsoft Office PowerPoint</Application>
  <PresentationFormat>Widescreen</PresentationFormat>
  <Paragraphs>460</Paragraphs>
  <Slides>43</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Times New Roman</vt:lpstr>
      <vt:lpstr>Wingdings</vt:lpstr>
      <vt:lpstr>2_Office Theme</vt:lpstr>
      <vt:lpstr>Department of Environmental Quality  Division of Waste Management Regulatory Update</vt:lpstr>
      <vt:lpstr>PowerPoint Presentation</vt:lpstr>
      <vt:lpstr>Outline</vt:lpstr>
      <vt:lpstr>Division of Waste Management Mission</vt:lpstr>
      <vt:lpstr>Currently known contamination sites in North Carolina</vt:lpstr>
      <vt:lpstr>Waste Management Summary Information</vt:lpstr>
      <vt:lpstr>Relation to NC DEQ Goals</vt:lpstr>
      <vt:lpstr>Programs and Sections</vt:lpstr>
      <vt:lpstr>Core Program Areas</vt:lpstr>
      <vt:lpstr>Hazardous Waste Program</vt:lpstr>
      <vt:lpstr>Revisions to the Definition of Solid Waste</vt:lpstr>
      <vt:lpstr>Reclaimed Materials Exclusion</vt:lpstr>
      <vt:lpstr>State Sectors FY16 (HW)</vt:lpstr>
      <vt:lpstr>EPA Region 4 RCRA Priorities 2016</vt:lpstr>
      <vt:lpstr>Solid Waste Program</vt:lpstr>
      <vt:lpstr>Solid Waste Program Legislation</vt:lpstr>
      <vt:lpstr>2014-2024 NC Solid Waste and Materials Management Plan (Draft)</vt:lpstr>
      <vt:lpstr>2014-2024 NC Solid Waste and Materials Management Plan</vt:lpstr>
      <vt:lpstr>2014-2024 NC Solid Waste and Materials Management Plan</vt:lpstr>
      <vt:lpstr>Underground Storage Tanks Program</vt:lpstr>
      <vt:lpstr>Superfund Program</vt:lpstr>
      <vt:lpstr>Brownfields Program</vt:lpstr>
      <vt:lpstr>Brownfields</vt:lpstr>
      <vt:lpstr>Brownfields Success</vt:lpstr>
      <vt:lpstr>Brownfields Success</vt:lpstr>
      <vt:lpstr>Division / Department Regulatory Update</vt:lpstr>
      <vt:lpstr>Division of Waste Management </vt:lpstr>
      <vt:lpstr>High profile topics in NC this year (DWM)</vt:lpstr>
      <vt:lpstr>Expanding Risk-based Remediation (HB 765, S.L. 2015-286))</vt:lpstr>
      <vt:lpstr>Rules Review Required</vt:lpstr>
      <vt:lpstr>     Review Process</vt:lpstr>
      <vt:lpstr>Categories of Determinations</vt:lpstr>
      <vt:lpstr>NC DEQ- DEMLR</vt:lpstr>
      <vt:lpstr>DEMLR continued</vt:lpstr>
      <vt:lpstr>Environmental Self Audit (H 765) SL 2015-286</vt:lpstr>
      <vt:lpstr>Additional thoughts</vt:lpstr>
      <vt:lpstr>Wastes that we want to recycle but sometimes it is difficult to justify</vt:lpstr>
      <vt:lpstr>Compliance Assistance Visits (CAVs) a.k.a. Technical Assistance</vt:lpstr>
      <vt:lpstr>Hazardous Waste Workshops</vt:lpstr>
      <vt:lpstr>The Importance of Auditing Waste Vendors</vt:lpstr>
      <vt:lpstr>This company told clients their waste was being recycled or used to make products</vt:lpstr>
      <vt:lpstr>This company told clients that their CRTs were being recycled. </vt:lpstr>
      <vt:lpstr>Waste Management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Scott, Michael</cp:lastModifiedBy>
  <cp:revision>92</cp:revision>
  <cp:lastPrinted>2016-05-16T21:02:59Z</cp:lastPrinted>
  <dcterms:created xsi:type="dcterms:W3CDTF">2015-06-24T15:01:50Z</dcterms:created>
  <dcterms:modified xsi:type="dcterms:W3CDTF">2016-05-17T15:38:47Z</dcterms:modified>
</cp:coreProperties>
</file>