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5"/>
  </p:notesMasterIdLst>
  <p:sldIdLst>
    <p:sldId id="261" r:id="rId4"/>
    <p:sldId id="273" r:id="rId5"/>
    <p:sldId id="274" r:id="rId6"/>
    <p:sldId id="257" r:id="rId7"/>
    <p:sldId id="258" r:id="rId8"/>
    <p:sldId id="259" r:id="rId9"/>
    <p:sldId id="260" r:id="rId10"/>
    <p:sldId id="262" r:id="rId11"/>
    <p:sldId id="263" r:id="rId12"/>
    <p:sldId id="264" r:id="rId13"/>
    <p:sldId id="269" r:id="rId14"/>
    <p:sldId id="277" r:id="rId15"/>
    <p:sldId id="278" r:id="rId16"/>
    <p:sldId id="275" r:id="rId17"/>
    <p:sldId id="266" r:id="rId18"/>
    <p:sldId id="270" r:id="rId19"/>
    <p:sldId id="265" r:id="rId20"/>
    <p:sldId id="272" r:id="rId21"/>
    <p:sldId id="271" r:id="rId22"/>
    <p:sldId id="267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1000" dirty="0"/>
              <a:t>Cumulative Waste Reductions Reported by ESI Members</a:t>
            </a:r>
          </a:p>
          <a:p>
            <a:pPr>
              <a:defRPr/>
            </a:pPr>
            <a:r>
              <a:rPr lang="en-US" sz="1000" dirty="0"/>
              <a:t>for Calendar Years 2004-2014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Sheet2!$A$3:$A$13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Sheet2!$F$3:$F$13</c:f>
              <c:numCache>
                <c:formatCode>_(* #,##0.00_);_(* \(#,##0.00\);_(* "-"??_);_(@_)</c:formatCode>
                <c:ptCount val="11"/>
                <c:pt idx="0">
                  <c:v>1517.9699999999998</c:v>
                </c:pt>
                <c:pt idx="1">
                  <c:v>121818.07</c:v>
                </c:pt>
                <c:pt idx="2">
                  <c:v>182637.54</c:v>
                </c:pt>
                <c:pt idx="3">
                  <c:v>387878.45</c:v>
                </c:pt>
                <c:pt idx="4">
                  <c:v>390951.75</c:v>
                </c:pt>
                <c:pt idx="5">
                  <c:v>395673.70553077786</c:v>
                </c:pt>
                <c:pt idx="6">
                  <c:v>407716.89290809172</c:v>
                </c:pt>
                <c:pt idx="7">
                  <c:v>411601.71607110352</c:v>
                </c:pt>
                <c:pt idx="8">
                  <c:v>415342.85583419469</c:v>
                </c:pt>
                <c:pt idx="9">
                  <c:v>417009.15904535668</c:v>
                </c:pt>
                <c:pt idx="10">
                  <c:v>453125.68277808034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94-40CF-8FAC-EA2052A2B0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99440704"/>
        <c:axId val="299441032"/>
      </c:barChart>
      <c:catAx>
        <c:axId val="299440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441032"/>
        <c:crosses val="autoZero"/>
        <c:auto val="1"/>
        <c:lblAlgn val="ctr"/>
        <c:lblOffset val="100"/>
        <c:noMultiLvlLbl val="0"/>
      </c:catAx>
      <c:valAx>
        <c:axId val="299441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Tons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440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1050" dirty="0">
                <a:effectLst/>
              </a:rPr>
              <a:t>Cumulative Dollar Savings Reported by ESI Members</a:t>
            </a:r>
          </a:p>
          <a:p>
            <a:pPr>
              <a:defRPr/>
            </a:pPr>
            <a:r>
              <a:rPr lang="en-US" sz="1050" dirty="0">
                <a:effectLst/>
              </a:rPr>
              <a:t>for Calendar Years 2005-2014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cost!$A$4:$A$13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cost!$C$4:$C$13</c:f>
              <c:numCache>
                <c:formatCode>_("$"* #,##0_);_("$"* \(#,##0\);_("$"* "-"??_);_(@_)</c:formatCode>
                <c:ptCount val="10"/>
                <c:pt idx="0">
                  <c:v>12721772</c:v>
                </c:pt>
                <c:pt idx="1">
                  <c:v>23115702.32</c:v>
                </c:pt>
                <c:pt idx="2">
                  <c:v>26076741.359999999</c:v>
                </c:pt>
                <c:pt idx="3">
                  <c:v>30600131.949999999</c:v>
                </c:pt>
                <c:pt idx="4">
                  <c:v>33670571.329999998</c:v>
                </c:pt>
                <c:pt idx="5">
                  <c:v>36941075.078141458</c:v>
                </c:pt>
                <c:pt idx="6">
                  <c:v>50234043.209181458</c:v>
                </c:pt>
                <c:pt idx="7">
                  <c:v>55497015.679181457</c:v>
                </c:pt>
                <c:pt idx="8">
                  <c:v>56333552.319500774</c:v>
                </c:pt>
                <c:pt idx="9">
                  <c:v>58522030.274100773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5F-436B-BCB3-4B97A38905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64122896"/>
        <c:axId val="264123880"/>
      </c:barChart>
      <c:catAx>
        <c:axId val="264122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4123880"/>
        <c:crosses val="autoZero"/>
        <c:auto val="1"/>
        <c:lblAlgn val="ctr"/>
        <c:lblOffset val="100"/>
        <c:noMultiLvlLbl val="0"/>
      </c:catAx>
      <c:valAx>
        <c:axId val="264123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4122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1000"/>
              <a:t>Cumulative Water Reductions Reported by ESI Members</a:t>
            </a:r>
          </a:p>
          <a:p>
            <a:pPr>
              <a:defRPr sz="1000"/>
            </a:pPr>
            <a:r>
              <a:rPr lang="en-US" sz="1000"/>
              <a:t>for Calendar Years 2004-2014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water!$B$1</c:f>
              <c:strCache>
                <c:ptCount val="1"/>
                <c:pt idx="0">
                  <c:v>Water Use Reductions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77000"/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tint val="77000"/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tint val="77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water!$A$3:$A$13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water!$C$3:$C$13</c:f>
              <c:numCache>
                <c:formatCode>_(* #,##0_);_(* \(#,##0\);_(* "-"??_);_(@_)</c:formatCode>
                <c:ptCount val="11"/>
                <c:pt idx="0">
                  <c:v>369529215.75999999</c:v>
                </c:pt>
                <c:pt idx="1">
                  <c:v>423730501.96150637</c:v>
                </c:pt>
                <c:pt idx="2">
                  <c:v>1015086774.9218534</c:v>
                </c:pt>
                <c:pt idx="3">
                  <c:v>1099016039.1618533</c:v>
                </c:pt>
                <c:pt idx="4">
                  <c:v>1282603287.1618533</c:v>
                </c:pt>
                <c:pt idx="5">
                  <c:v>2727221109.562263</c:v>
                </c:pt>
                <c:pt idx="6">
                  <c:v>2769116434.400413</c:v>
                </c:pt>
                <c:pt idx="7">
                  <c:v>3116516332.6619325</c:v>
                </c:pt>
                <c:pt idx="8">
                  <c:v>3572173240.7567325</c:v>
                </c:pt>
                <c:pt idx="9">
                  <c:v>4119898383.7367249</c:v>
                </c:pt>
                <c:pt idx="10">
                  <c:v>6225827172.0706081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90-48D1-B1AA-463C72D42A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06223336"/>
        <c:axId val="40622366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gradFill rotWithShape="1">
                    <a:gsLst>
                      <a:gs pos="0">
                        <a:schemeClr val="accent5">
                          <a:shade val="76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5">
                          <a:shade val="76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5">
                          <a:shade val="76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water!$A$3:$A$13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water!$A$3:$A$13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6490-48D1-B1AA-463C72D42A72}"/>
                  </c:ext>
                </c:extLst>
              </c15:ser>
            </c15:filteredBarSeries>
          </c:ext>
        </c:extLst>
      </c:barChart>
      <c:catAx>
        <c:axId val="406223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223664"/>
        <c:crosses val="autoZero"/>
        <c:auto val="1"/>
        <c:lblAlgn val="ctr"/>
        <c:lblOffset val="100"/>
        <c:noMultiLvlLbl val="0"/>
      </c:catAx>
      <c:valAx>
        <c:axId val="406223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gallons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223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900">
                <a:effectLst/>
              </a:rPr>
              <a:t>Cumulative Energy Reductions Reported by ESI Members</a:t>
            </a:r>
          </a:p>
          <a:p>
            <a:pPr>
              <a:defRPr/>
            </a:pPr>
            <a:r>
              <a:rPr lang="en-US" sz="900">
                <a:effectLst/>
              </a:rPr>
              <a:t>for Calendar Years 2005-2014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energy!$A$3:$A$13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energy!$C$3:$C$13</c:f>
              <c:numCache>
                <c:formatCode>_(* #,##0.00_);_(* \(#,##0.00\);_(* "-"??_);_(@_)</c:formatCode>
                <c:ptCount val="11"/>
                <c:pt idx="0">
                  <c:v>11736.51</c:v>
                </c:pt>
                <c:pt idx="1">
                  <c:v>60187.51</c:v>
                </c:pt>
                <c:pt idx="2">
                  <c:v>184008.78094120001</c:v>
                </c:pt>
                <c:pt idx="3">
                  <c:v>28711510.22613569</c:v>
                </c:pt>
                <c:pt idx="4">
                  <c:v>37908176.226135686</c:v>
                </c:pt>
                <c:pt idx="5">
                  <c:v>39457350.90794041</c:v>
                </c:pt>
                <c:pt idx="6">
                  <c:v>40055941.843913212</c:v>
                </c:pt>
                <c:pt idx="7">
                  <c:v>41682475.832631782</c:v>
                </c:pt>
                <c:pt idx="8">
                  <c:v>42230353.544209637</c:v>
                </c:pt>
                <c:pt idx="9">
                  <c:v>50873702.001349896</c:v>
                </c:pt>
                <c:pt idx="10">
                  <c:v>50952876.694171987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33-47C6-A605-87F15C716F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12804416"/>
        <c:axId val="31280474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gradFill rotWithShape="1">
                    <a:gsLst>
                      <a:gs pos="0">
                        <a:schemeClr val="accent1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1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1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energy!$A$3:$A$13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energy!$A$3:$A$13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7A33-47C6-A605-87F15C716FA3}"/>
                  </c:ext>
                </c:extLst>
              </c15:ser>
            </c15:filteredBarSeries>
          </c:ext>
        </c:extLst>
      </c:barChart>
      <c:catAx>
        <c:axId val="31280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2804744"/>
        <c:crosses val="autoZero"/>
        <c:auto val="1"/>
        <c:lblAlgn val="ctr"/>
        <c:lblOffset val="100"/>
        <c:noMultiLvlLbl val="0"/>
      </c:catAx>
      <c:valAx>
        <c:axId val="312804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mmbtu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2804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BF4F7-D562-46E5-9C99-66B2A302F4BE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08334-B317-4D20-8C80-6870161AC0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58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Examples of signage at NIEHS and Thomas Built Buses helped our members recycle 46,350 tons.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08334-B317-4D20-8C80-6870161AC0E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861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 $800,000 </a:t>
            </a:r>
            <a:r>
              <a:rPr lang="en-US" baseline="0" dirty="0" smtClean="0"/>
              <a:t>in savings in 2013. Returnable packaging is one way to save.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08334-B317-4D20-8C80-6870161AC0E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ESI members saved enough water in 2013 to fill 25,000</a:t>
            </a:r>
            <a:r>
              <a:rPr lang="en-US" baseline="0" dirty="0" smtClean="0"/>
              <a:t> home swimming pools.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08334-B317-4D20-8C80-6870161AC0E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2013,</a:t>
            </a:r>
            <a:r>
              <a:rPr lang="en-US" baseline="0" dirty="0" smtClean="0"/>
              <a:t> projects like upgrading controls at the NC Zoo and Corning HMTC led to reducing 8.6 million mmBtu.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08334-B317-4D20-8C80-6870161AC0E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3BCE-AD66-492B-B984-1EDE69FD9284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1971-D85A-40CF-829A-2B65E8D60B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87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:circle/>
      </p:transition>
    </mc:Choice>
    <mc:Fallback>
      <p:transition advClick="0" advTm="10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3BCE-AD66-492B-B984-1EDE69FD9284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1971-D85A-40CF-829A-2B65E8D60B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80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:circle/>
      </p:transition>
    </mc:Choice>
    <mc:Fallback>
      <p:transition advClick="0" advTm="10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3BCE-AD66-492B-B984-1EDE69FD9284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1971-D85A-40CF-829A-2B65E8D60B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32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:circle/>
      </p:transition>
    </mc:Choice>
    <mc:Fallback>
      <p:transition advClick="0" advTm="10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3BCE-AD66-492B-B984-1EDE69FD9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1971-D85A-40CF-829A-2B65E8D60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269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:circle/>
      </p:transition>
    </mc:Choice>
    <mc:Fallback>
      <p:transition advClick="0" advTm="1000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3BCE-AD66-492B-B984-1EDE69FD9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1971-D85A-40CF-829A-2B65E8D60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025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:circle/>
      </p:transition>
    </mc:Choice>
    <mc:Fallback>
      <p:transition advClick="0" advTm="1000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3BCE-AD66-492B-B984-1EDE69FD9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1971-D85A-40CF-829A-2B65E8D60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742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:circle/>
      </p:transition>
    </mc:Choice>
    <mc:Fallback>
      <p:transition advClick="0" advTm="1000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3BCE-AD66-492B-B984-1EDE69FD9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1971-D85A-40CF-829A-2B65E8D60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677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:circle/>
      </p:transition>
    </mc:Choice>
    <mc:Fallback>
      <p:transition advClick="0" advTm="1000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3BCE-AD66-492B-B984-1EDE69FD9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1971-D85A-40CF-829A-2B65E8D60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837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:circle/>
      </p:transition>
    </mc:Choice>
    <mc:Fallback>
      <p:transition advClick="0" advTm="10000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3BCE-AD66-492B-B984-1EDE69FD9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1971-D85A-40CF-829A-2B65E8D60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888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:circle/>
      </p:transition>
    </mc:Choice>
    <mc:Fallback>
      <p:transition advClick="0" advTm="1000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3BCE-AD66-492B-B984-1EDE69FD9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1971-D85A-40CF-829A-2B65E8D60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017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:circle/>
      </p:transition>
    </mc:Choice>
    <mc:Fallback>
      <p:transition advClick="0" advTm="1000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3BCE-AD66-492B-B984-1EDE69FD9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1971-D85A-40CF-829A-2B65E8D60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521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:circle/>
      </p:transition>
    </mc:Choice>
    <mc:Fallback>
      <p:transition advClick="0" advTm="10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3BCE-AD66-492B-B984-1EDE69FD9284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1971-D85A-40CF-829A-2B65E8D60B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98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:circle/>
      </p:transition>
    </mc:Choice>
    <mc:Fallback>
      <p:transition advClick="0" advTm="1000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3BCE-AD66-492B-B984-1EDE69FD9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1971-D85A-40CF-829A-2B65E8D60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354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:circle/>
      </p:transition>
    </mc:Choice>
    <mc:Fallback>
      <p:transition advClick="0" advTm="1000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3BCE-AD66-492B-B984-1EDE69FD9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1971-D85A-40CF-829A-2B65E8D60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26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:circle/>
      </p:transition>
    </mc:Choice>
    <mc:Fallback>
      <p:transition advClick="0" advTm="1000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3BCE-AD66-492B-B984-1EDE69FD9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1971-D85A-40CF-829A-2B65E8D60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94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:circle/>
      </p:transition>
    </mc:Choice>
    <mc:Fallback>
      <p:transition advClick="0" advTm="10000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rgbClr val="3C4C75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7C8CA">
                <a:alpha val="28627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7C8CA">
                <a:alpha val="4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9E3F8-0AEB-4F65-9AEA-499A1197F9A4}" type="datetimeFigureOut">
              <a:rPr lang="en-US" smtClean="0">
                <a:solidFill>
                  <a:srgbClr val="073E87"/>
                </a:solidFill>
              </a:rPr>
              <a:pPr/>
              <a:t>5/17/2016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EA8A-D928-44D0-94FD-CE6A83C31634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02" y="5479964"/>
            <a:ext cx="2226735" cy="69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48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:circle/>
      </p:transition>
    </mc:Choice>
    <mc:Fallback>
      <p:transition advClick="0" advTm="10000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9E3F8-0AEB-4F65-9AEA-499A1197F9A4}" type="datetimeFigureOut">
              <a:rPr lang="en-US" smtClean="0">
                <a:solidFill>
                  <a:srgbClr val="073E87"/>
                </a:solidFill>
              </a:rPr>
              <a:pPr/>
              <a:t>5/17/2016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EA8A-D928-44D0-94FD-CE6A83C31634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451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:circle/>
      </p:transition>
    </mc:Choice>
    <mc:Fallback>
      <p:transition advClick="0" advTm="10000"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9E3F8-0AEB-4F65-9AEA-499A1197F9A4}" type="datetimeFigureOut">
              <a:rPr lang="en-US" smtClean="0">
                <a:solidFill>
                  <a:srgbClr val="073E87"/>
                </a:solidFill>
              </a:rPr>
              <a:pPr/>
              <a:t>5/17/2016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EA8A-D928-44D0-94FD-CE6A83C31634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502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:circle/>
      </p:transition>
    </mc:Choice>
    <mc:Fallback>
      <p:transition advClick="0" advTm="10000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9E3F8-0AEB-4F65-9AEA-499A1197F9A4}" type="datetimeFigureOut">
              <a:rPr lang="en-US" smtClean="0">
                <a:solidFill>
                  <a:srgbClr val="073E87"/>
                </a:solidFill>
              </a:rPr>
              <a:pPr/>
              <a:t>5/17/2016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EA8A-D928-44D0-94FD-CE6A83C31634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785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:circle/>
      </p:transition>
    </mc:Choice>
    <mc:Fallback>
      <p:transition advClick="0" advTm="10000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67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:circle/>
      </p:transition>
    </mc:Choice>
    <mc:Fallback>
      <p:transition advClick="0" advTm="10000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5800" y="1981200"/>
            <a:ext cx="7315200" cy="2971800"/>
          </a:xfrm>
          <a:prstGeom prst="rect">
            <a:avLst/>
          </a:prstGeom>
        </p:spPr>
        <p:txBody>
          <a:bodyPr/>
          <a:lstStyle>
            <a:lvl1pPr marL="274320" indent="-274320">
              <a:buClr>
                <a:schemeClr val="bg1"/>
              </a:buClr>
              <a:buFont typeface="Arial" panose="020B0604020202020204" pitchFamily="34" charset="0"/>
              <a:buChar char="•"/>
              <a:defRPr/>
            </a:lvl1pPr>
            <a:lvl2pPr marL="576263" indent="-274320">
              <a:buClr>
                <a:schemeClr val="bg1"/>
              </a:buClr>
              <a:buFont typeface="Wingdings" panose="05000000000000000000" pitchFamily="2" charset="2"/>
              <a:buChar char="§"/>
              <a:defRPr/>
            </a:lvl2pPr>
            <a:lvl3pPr marL="855663" indent="-228600">
              <a:buClr>
                <a:schemeClr val="bg1"/>
              </a:buClr>
              <a:buFont typeface="Wingdings" panose="05000000000000000000" pitchFamily="2" charset="2"/>
              <a:buChar char="v"/>
              <a:defRPr/>
            </a:lvl3pPr>
            <a:lvl4pPr>
              <a:buClr>
                <a:schemeClr val="bg1"/>
              </a:buClr>
              <a:defRPr/>
            </a:lvl4pPr>
            <a:lvl5pPr>
              <a:buClr>
                <a:schemeClr val="bg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525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:circle/>
      </p:transition>
    </mc:Choice>
    <mc:Fallback>
      <p:transition advClick="0" advTm="10000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/>
          </p:nvPr>
        </p:nvSpPr>
        <p:spPr>
          <a:xfrm>
            <a:off x="914400" y="1828800"/>
            <a:ext cx="7391400" cy="33528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/>
            </a:lvl1pPr>
          </a:lstStyle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30590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:circle/>
      </p:transition>
    </mc:Choice>
    <mc:Fallback>
      <p:transition advClick="0" advTm="10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3BCE-AD66-492B-B984-1EDE69FD9284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1971-D85A-40CF-829A-2B65E8D60B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8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:circle/>
      </p:transition>
    </mc:Choice>
    <mc:Fallback>
      <p:transition advClick="0" advTm="10000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381000" y="1447800"/>
            <a:ext cx="8382000" cy="3733800"/>
          </a:xfrm>
          <a:prstGeom prst="rect">
            <a:avLst/>
          </a:prstGeom>
        </p:spPr>
        <p:txBody>
          <a:bodyPr/>
          <a:lstStyle>
            <a:lvl1pPr marL="274320" indent="-274320">
              <a:buClr>
                <a:schemeClr val="bg1"/>
              </a:buClr>
              <a:buFont typeface="Arial" panose="020B0604020202020204" pitchFamily="34" charset="0"/>
              <a:buChar char="•"/>
              <a:defRPr/>
            </a:lvl1pPr>
            <a:lvl2pPr marL="576263" indent="-274320">
              <a:buClr>
                <a:schemeClr val="bg1"/>
              </a:buClr>
              <a:buFont typeface="Wingdings" panose="05000000000000000000" pitchFamily="2" charset="2"/>
              <a:buChar char="§"/>
              <a:defRPr/>
            </a:lvl2pPr>
            <a:lvl3pPr marL="855663" indent="-228600">
              <a:buClr>
                <a:schemeClr val="bg1"/>
              </a:buClr>
              <a:buFont typeface="Wingdings" panose="05000000000000000000" pitchFamily="2" charset="2"/>
              <a:buChar char="v"/>
              <a:defRPr/>
            </a:lvl3pPr>
            <a:lvl4pPr>
              <a:buClr>
                <a:schemeClr val="bg1"/>
              </a:buClr>
              <a:defRPr/>
            </a:lvl4pPr>
            <a:lvl5pPr>
              <a:buClr>
                <a:schemeClr val="bg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851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:circle/>
      </p:transition>
    </mc:Choice>
    <mc:Fallback>
      <p:transition advClick="0" advTm="10000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381000" y="1447800"/>
            <a:ext cx="8382000" cy="3733800"/>
          </a:xfrm>
          <a:prstGeom prst="rect">
            <a:avLst/>
          </a:prstGeom>
        </p:spPr>
        <p:txBody>
          <a:bodyPr/>
          <a:lstStyle>
            <a:lvl1pPr marL="274320" indent="-274320">
              <a:buClr>
                <a:schemeClr val="bg1"/>
              </a:buClr>
              <a:buFont typeface="Arial" panose="020B0604020202020204" pitchFamily="34" charset="0"/>
              <a:buChar char="•"/>
              <a:defRPr/>
            </a:lvl1pPr>
            <a:lvl2pPr marL="576263" indent="-274320">
              <a:buClr>
                <a:schemeClr val="bg1"/>
              </a:buClr>
              <a:buFont typeface="Wingdings" panose="05000000000000000000" pitchFamily="2" charset="2"/>
              <a:buChar char="§"/>
              <a:defRPr/>
            </a:lvl2pPr>
            <a:lvl3pPr marL="855663" indent="-228600">
              <a:buClr>
                <a:schemeClr val="bg1"/>
              </a:buClr>
              <a:buFont typeface="Wingdings" panose="05000000000000000000" pitchFamily="2" charset="2"/>
              <a:buChar char="v"/>
              <a:defRPr/>
            </a:lvl3pPr>
            <a:lvl4pPr>
              <a:buClr>
                <a:schemeClr val="bg1"/>
              </a:buClr>
              <a:defRPr/>
            </a:lvl4pPr>
            <a:lvl5pPr>
              <a:buClr>
                <a:schemeClr val="bg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73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:circle/>
      </p:transition>
    </mc:Choice>
    <mc:Fallback>
      <p:transition advClick="0" advTm="10000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09600" y="1676400"/>
            <a:ext cx="7924800" cy="3505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029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:circle/>
      </p:transition>
    </mc:Choice>
    <mc:Fallback>
      <p:transition advClick="0" advTm="10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3BCE-AD66-492B-B984-1EDE69FD9284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1971-D85A-40CF-829A-2B65E8D60B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49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:circle/>
      </p:transition>
    </mc:Choice>
    <mc:Fallback>
      <p:transition advClick="0" advTm="10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3BCE-AD66-492B-B984-1EDE69FD9284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1971-D85A-40CF-829A-2B65E8D60B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29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:circle/>
      </p:transition>
    </mc:Choice>
    <mc:Fallback>
      <p:transition advClick="0" advTm="10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3BCE-AD66-492B-B984-1EDE69FD9284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1971-D85A-40CF-829A-2B65E8D60B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502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:circle/>
      </p:transition>
    </mc:Choice>
    <mc:Fallback>
      <p:transition advClick="0" advTm="10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3BCE-AD66-492B-B984-1EDE69FD9284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1971-D85A-40CF-829A-2B65E8D60B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40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:circle/>
      </p:transition>
    </mc:Choice>
    <mc:Fallback>
      <p:transition advClick="0" advTm="10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3BCE-AD66-492B-B984-1EDE69FD9284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1971-D85A-40CF-829A-2B65E8D60B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7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:circle/>
      </p:transition>
    </mc:Choice>
    <mc:Fallback>
      <p:transition advClick="0" advTm="10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3BCE-AD66-492B-B984-1EDE69FD9284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1971-D85A-40CF-829A-2B65E8D60B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2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:circle/>
      </p:transition>
    </mc:Choice>
    <mc:Fallback>
      <p:transition advClick="0" advTm="10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A3BCE-AD66-492B-B984-1EDE69FD9284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E1971-D85A-40CF-829A-2B65E8D60B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64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10" advClick="0" advTm="10000">
        <p:circle/>
      </p:transition>
    </mc:Choice>
    <mc:Fallback>
      <p:transition advClick="0" advTm="10000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A3BCE-AD66-492B-B984-1EDE69FD9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E1971-D85A-40CF-829A-2B65E8D60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81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p14:dur="10" advClick="0" advTm="10000">
        <p:circle/>
      </p:transition>
    </mc:Choice>
    <mc:Fallback>
      <p:transition advClick="0" advTm="10000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2C9E3F8-0AEB-4F65-9AEA-499A1197F9A4}" type="datetimeFigureOut">
              <a:rPr lang="en-US" smtClean="0">
                <a:solidFill>
                  <a:srgbClr val="073E87"/>
                </a:solidFill>
              </a:rPr>
              <a:pPr/>
              <a:t>5/17/2016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3BCEA8A-D928-44D0-94FD-CE6A83C31634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14" name="Rounded Rectangle 13"/>
          <p:cNvSpPr/>
          <p:nvPr userDrawn="1"/>
        </p:nvSpPr>
        <p:spPr>
          <a:xfrm>
            <a:off x="228600" y="304800"/>
            <a:ext cx="8695944" cy="6248400"/>
          </a:xfrm>
          <a:prstGeom prst="roundRect">
            <a:avLst>
              <a:gd name="adj" fmla="val 1272"/>
            </a:avLst>
          </a:prstGeom>
          <a:gradFill>
            <a:gsLst>
              <a:gs pos="0">
                <a:srgbClr val="3C4C75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6" name="Group 9"/>
          <p:cNvGrpSpPr>
            <a:grpSpLocks noChangeAspect="1"/>
          </p:cNvGrpSpPr>
          <p:nvPr userDrawn="1"/>
        </p:nvGrpSpPr>
        <p:grpSpPr bwMode="hidden">
          <a:xfrm>
            <a:off x="211665" y="5370775"/>
            <a:ext cx="8723376" cy="1314767"/>
            <a:chOff x="-3905250" y="4294188"/>
            <a:chExt cx="13011150" cy="1892300"/>
          </a:xfrm>
        </p:grpSpPr>
        <p:sp>
          <p:nvSpPr>
            <p:cNvPr id="22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7C8CA">
                <a:alpha val="28627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7C8CA">
                <a:alpha val="4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6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02" y="5632364"/>
            <a:ext cx="2226735" cy="69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9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mc:AlternateContent xmlns:mc="http://schemas.openxmlformats.org/markup-compatibility/2006">
    <mc:Choice xmlns:p14="http://schemas.microsoft.com/office/powerpoint/2010/main" Requires="p14">
      <p:transition p14:dur="10" advClick="0" advTm="10000">
        <p:circle/>
      </p:transition>
    </mc:Choice>
    <mc:Fallback>
      <p:transition advClick="0" advTm="10000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mailto:davis.conners@ncdenr.gov" TargetMode="External"/><Relationship Id="rId7" Type="http://schemas.openxmlformats.org/officeDocument/2006/relationships/hyperlink" Target="mailto:jamie.ragan@ncdenr.gov" TargetMode="External"/><Relationship Id="rId2" Type="http://schemas.openxmlformats.org/officeDocument/2006/relationships/hyperlink" Target="mailto:angela.barger@ncdenr.go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isa.shanklin@ncdenr.gov" TargetMode="External"/><Relationship Id="rId5" Type="http://schemas.openxmlformats.org/officeDocument/2006/relationships/hyperlink" Target="mailto:ron.pridgeon@ncdenr.gov" TargetMode="External"/><Relationship Id="rId4" Type="http://schemas.openxmlformats.org/officeDocument/2006/relationships/hyperlink" Target="mailto:keyes.mcgee@ncdenr.gov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094" y="618733"/>
            <a:ext cx="5257811" cy="540106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39589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:circle/>
      </p:transition>
    </mc:Choice>
    <mc:Fallback>
      <p:transition advClick="0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Congratulations New Members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447800"/>
            <a:ext cx="8229600" cy="5029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dirty="0" smtClean="0"/>
              <a:t>New Stewards</a:t>
            </a:r>
          </a:p>
          <a:p>
            <a:pPr lvl="1"/>
            <a:r>
              <a:rPr lang="en-US" sz="2400" b="1" dirty="0" smtClean="0"/>
              <a:t>Stanley Black &amp; Decker – Kannapolis DC</a:t>
            </a:r>
          </a:p>
          <a:p>
            <a:pPr lvl="1"/>
            <a:r>
              <a:rPr lang="en-US" sz="2400" b="1" dirty="0" smtClean="0"/>
              <a:t>TE Connectivity – Burgess Rd</a:t>
            </a:r>
          </a:p>
          <a:p>
            <a:pPr marL="0" indent="0">
              <a:buNone/>
            </a:pPr>
            <a:r>
              <a:rPr lang="en-US" sz="3600" dirty="0" smtClean="0"/>
              <a:t>New Partners</a:t>
            </a:r>
          </a:p>
          <a:p>
            <a:pPr lvl="1"/>
            <a:r>
              <a:rPr lang="en-US" sz="2400" b="1" dirty="0" smtClean="0"/>
              <a:t>Ajinomoto </a:t>
            </a:r>
            <a:r>
              <a:rPr lang="en-US" sz="2400" b="1" dirty="0"/>
              <a:t>North America, Inc. - Raleigh, NC Plant</a:t>
            </a:r>
          </a:p>
          <a:p>
            <a:pPr lvl="1"/>
            <a:r>
              <a:rPr lang="en-US" sz="2400" b="1" dirty="0" smtClean="0"/>
              <a:t>American </a:t>
            </a:r>
            <a:r>
              <a:rPr lang="en-US" sz="2400" b="1" dirty="0"/>
              <a:t>Emergency Vehicles</a:t>
            </a:r>
          </a:p>
          <a:p>
            <a:pPr lvl="1"/>
            <a:r>
              <a:rPr lang="en-US" sz="2400" b="1" dirty="0" smtClean="0"/>
              <a:t>Caterpillar-Clayton</a:t>
            </a:r>
            <a:r>
              <a:rPr lang="en-US" sz="2400" b="1" dirty="0"/>
              <a:t>, NC</a:t>
            </a:r>
          </a:p>
          <a:p>
            <a:pPr lvl="1"/>
            <a:r>
              <a:rPr lang="en-US" sz="2400" b="1" dirty="0" smtClean="0"/>
              <a:t>GENERAL </a:t>
            </a:r>
            <a:r>
              <a:rPr lang="en-US" sz="2400" b="1" dirty="0"/>
              <a:t>ELECTRIC AVIATION - DURHAM ENGINE FACILITY</a:t>
            </a:r>
          </a:p>
          <a:p>
            <a:pPr lvl="1"/>
            <a:r>
              <a:rPr lang="en-US" sz="2400" b="1" dirty="0" smtClean="0"/>
              <a:t>Iredell </a:t>
            </a:r>
            <a:r>
              <a:rPr lang="en-US" sz="2400" b="1" dirty="0"/>
              <a:t>Fiber, Div. of Leggett &amp; Platt</a:t>
            </a:r>
          </a:p>
          <a:p>
            <a:pPr lvl="1"/>
            <a:r>
              <a:rPr lang="en-US" sz="2400" b="1" dirty="0" smtClean="0"/>
              <a:t>CMI </a:t>
            </a:r>
            <a:r>
              <a:rPr lang="en-US" sz="2400" b="1" dirty="0"/>
              <a:t>Plastics</a:t>
            </a:r>
          </a:p>
          <a:p>
            <a:pPr lvl="1"/>
            <a:r>
              <a:rPr lang="en-US" sz="2400" b="1" dirty="0" smtClean="0"/>
              <a:t>Linamar</a:t>
            </a:r>
            <a:endParaRPr lang="en-US" sz="2400" b="1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562600"/>
            <a:ext cx="1143000" cy="117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88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:circle/>
      </p:transition>
    </mc:Choice>
    <mc:Fallback>
      <p:transition advClick="0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5432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Five </a:t>
            </a:r>
            <a:r>
              <a:rPr lang="en-US" sz="3600" dirty="0"/>
              <a:t>Year </a:t>
            </a:r>
            <a:r>
              <a:rPr lang="en-US" sz="3600" dirty="0" smtClean="0"/>
              <a:t>Renewal</a:t>
            </a:r>
          </a:p>
          <a:p>
            <a:r>
              <a:rPr lang="en-US" dirty="0" smtClean="0"/>
              <a:t>Rising Stewards</a:t>
            </a:r>
            <a:endParaRPr lang="en-US" dirty="0"/>
          </a:p>
          <a:p>
            <a:pPr lvl="1"/>
            <a:r>
              <a:rPr lang="en-US" dirty="0" smtClean="0"/>
              <a:t>GKN </a:t>
            </a:r>
            <a:r>
              <a:rPr lang="en-US" dirty="0"/>
              <a:t>Sintered </a:t>
            </a:r>
            <a:r>
              <a:rPr lang="en-US" dirty="0" smtClean="0"/>
              <a:t>Metals</a:t>
            </a:r>
            <a:endParaRPr lang="en-US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Ten </a:t>
            </a:r>
            <a:r>
              <a:rPr lang="en-US" sz="3600" dirty="0"/>
              <a:t>Year </a:t>
            </a:r>
            <a:r>
              <a:rPr lang="en-US" sz="3600" dirty="0" smtClean="0"/>
              <a:t>Renewal</a:t>
            </a:r>
            <a:endParaRPr lang="en-US" sz="3600" dirty="0"/>
          </a:p>
          <a:p>
            <a:r>
              <a:rPr lang="en-US" dirty="0" smtClean="0"/>
              <a:t>Stewards</a:t>
            </a:r>
          </a:p>
          <a:p>
            <a:pPr lvl="1"/>
            <a:r>
              <a:rPr lang="en-US" dirty="0" smtClean="0"/>
              <a:t>GKN Sanford Precision Forming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04800" y="228600"/>
            <a:ext cx="845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Congratulations Renewing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562600"/>
            <a:ext cx="1139825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9760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:circle/>
      </p:transition>
    </mc:Choice>
    <mc:Fallback>
      <p:transition advClick="0" advTm="10000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Stanley Black &amp; Decker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6" t="16837" r="3981"/>
          <a:stretch/>
        </p:blipFill>
        <p:spPr>
          <a:xfrm>
            <a:off x="612910" y="1376204"/>
            <a:ext cx="7692890" cy="4749959"/>
          </a:xfrm>
        </p:spPr>
      </p:pic>
    </p:spTree>
    <p:extLst>
      <p:ext uri="{BB962C8B-B14F-4D97-AF65-F5344CB8AC3E}">
        <p14:creationId xmlns:p14="http://schemas.microsoft.com/office/powerpoint/2010/main" val="2582372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:circle/>
      </p:transition>
    </mc:Choice>
    <mc:Fallback>
      <p:transition advClick="0" advTm="10000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 Connectivity – Burgess Rd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9" t="5050" r="3981" b="4034"/>
          <a:stretch/>
        </p:blipFill>
        <p:spPr>
          <a:xfrm>
            <a:off x="896055" y="1295400"/>
            <a:ext cx="7469011" cy="5105400"/>
          </a:xfrm>
        </p:spPr>
      </p:pic>
    </p:spTree>
    <p:extLst>
      <p:ext uri="{BB962C8B-B14F-4D97-AF65-F5344CB8AC3E}">
        <p14:creationId xmlns:p14="http://schemas.microsoft.com/office/powerpoint/2010/main" val="4064749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:circle/>
      </p:transition>
    </mc:Choice>
    <mc:Fallback>
      <p:transition advClick="0" advTm="10000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Stewards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95399"/>
            <a:ext cx="9143999" cy="518197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136"/>
            <a:ext cx="1139825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5767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:circle/>
      </p:transition>
    </mc:Choice>
    <mc:Fallback>
      <p:transition advClick="0" advTm="10000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Upcoming Training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4403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en-US" sz="4400" b="1" dirty="0" smtClean="0"/>
              <a:t>New! Updated for 2015 Standard! </a:t>
            </a:r>
          </a:p>
          <a:p>
            <a:pPr lvl="1"/>
            <a:r>
              <a:rPr lang="en-US" altLang="en-US" sz="4000" b="1" dirty="0" smtClean="0"/>
              <a:t>EMS 101 - 10/13/16; Raleigh</a:t>
            </a:r>
          </a:p>
          <a:p>
            <a:pPr lvl="1"/>
            <a:r>
              <a:rPr lang="en-US" altLang="en-US" sz="4000" b="1" dirty="0" smtClean="0"/>
              <a:t>EMS Module 2 – 11/3/16; Raleigh</a:t>
            </a:r>
          </a:p>
          <a:p>
            <a:pPr lvl="1"/>
            <a:r>
              <a:rPr lang="en-US" altLang="en-US" sz="4000" b="1" dirty="0" smtClean="0"/>
              <a:t>EMS Module 3 – 12/1/16; Raleigh</a:t>
            </a:r>
          </a:p>
          <a:p>
            <a:pPr lvl="1"/>
            <a:r>
              <a:rPr lang="en-US" altLang="en-US" sz="4000" b="1" dirty="0" smtClean="0"/>
              <a:t>EMS Module 4 – 1/19/17; Raleigh</a:t>
            </a:r>
          </a:p>
          <a:p>
            <a:pPr lvl="1"/>
            <a:r>
              <a:rPr lang="en-US" altLang="en-US" sz="4000" b="1" dirty="0" smtClean="0"/>
              <a:t>EMS Module 5 – 2/16/17; Raleigh</a:t>
            </a:r>
          </a:p>
          <a:p>
            <a:pPr lvl="1"/>
            <a:r>
              <a:rPr lang="en-US" altLang="en-US" sz="4000" b="1" dirty="0" smtClean="0"/>
              <a:t>Internal Auditor – 3/16/17; TBD</a:t>
            </a:r>
          </a:p>
          <a:p>
            <a:pPr lvl="1"/>
            <a:r>
              <a:rPr lang="en-US" altLang="en-US" sz="4000" b="1" dirty="0" smtClean="0"/>
              <a:t>EMS Follow-Up Workshop – 6/8/17; Raleigh</a:t>
            </a:r>
            <a:endParaRPr lang="en-US" altLang="en-US" sz="4000" b="1" dirty="0"/>
          </a:p>
          <a:p>
            <a:pPr marL="0" indent="0">
              <a:buNone/>
            </a:pPr>
            <a:endParaRPr lang="en-US" altLang="en-US" sz="4400" b="1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864" y="92076"/>
            <a:ext cx="1139825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121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:circle/>
      </p:transition>
    </mc:Choice>
    <mc:Fallback>
      <p:transition advClick="0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Zero Waste </a:t>
            </a:r>
            <a:r>
              <a:rPr lang="en-US" b="1" dirty="0"/>
              <a:t>to Landfill </a:t>
            </a:r>
            <a:r>
              <a:rPr lang="en-US" b="1" dirty="0" smtClean="0"/>
              <a:t>101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892" y="1447800"/>
            <a:ext cx="8229600" cy="528478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Learn </a:t>
            </a:r>
            <a:r>
              <a:rPr lang="en-US" dirty="0"/>
              <a:t>the basics of launching and running a Zero Waste-to-Landfill program </a:t>
            </a:r>
            <a:endParaRPr lang="en-US" dirty="0" smtClean="0"/>
          </a:p>
          <a:p>
            <a:r>
              <a:rPr lang="en-US" dirty="0" smtClean="0"/>
              <a:t>Interactive </a:t>
            </a:r>
            <a:r>
              <a:rPr lang="en-US" dirty="0"/>
              <a:t>and training-paced </a:t>
            </a:r>
            <a:r>
              <a:rPr lang="en-US" dirty="0" smtClean="0"/>
              <a:t>environment</a:t>
            </a:r>
          </a:p>
          <a:p>
            <a:r>
              <a:rPr lang="en-US" dirty="0" smtClean="0"/>
              <a:t>Topics include</a:t>
            </a:r>
          </a:p>
          <a:p>
            <a:pPr lvl="1"/>
            <a:r>
              <a:rPr lang="en-US" dirty="0" smtClean="0"/>
              <a:t>Getting </a:t>
            </a:r>
            <a:r>
              <a:rPr lang="en-US" dirty="0"/>
              <a:t>started, </a:t>
            </a:r>
            <a:endParaRPr lang="en-US" dirty="0" smtClean="0"/>
          </a:p>
          <a:p>
            <a:pPr lvl="1"/>
            <a:r>
              <a:rPr lang="en-US" dirty="0" smtClean="0"/>
              <a:t>Green </a:t>
            </a:r>
            <a:r>
              <a:rPr lang="en-US" dirty="0"/>
              <a:t>teams, </a:t>
            </a:r>
            <a:endParaRPr lang="en-US" dirty="0" smtClean="0"/>
          </a:p>
          <a:p>
            <a:pPr lvl="1"/>
            <a:r>
              <a:rPr lang="en-US" dirty="0" smtClean="0"/>
              <a:t>Dumpster dives (waste audits), </a:t>
            </a:r>
          </a:p>
          <a:p>
            <a:pPr lvl="1"/>
            <a:r>
              <a:rPr lang="en-US" dirty="0" smtClean="0"/>
              <a:t>Tracking </a:t>
            </a:r>
            <a:r>
              <a:rPr lang="en-US" dirty="0"/>
              <a:t>progress, and </a:t>
            </a:r>
            <a:endParaRPr lang="en-US" dirty="0" smtClean="0"/>
          </a:p>
          <a:p>
            <a:pPr lvl="1"/>
            <a:r>
              <a:rPr lang="en-US" dirty="0" smtClean="0"/>
              <a:t>Cost-effective </a:t>
            </a:r>
            <a:r>
              <a:rPr lang="en-US" dirty="0"/>
              <a:t>approaches. </a:t>
            </a:r>
            <a:endParaRPr lang="en-US" dirty="0" smtClean="0"/>
          </a:p>
          <a:p>
            <a:r>
              <a:rPr lang="en-US" dirty="0" smtClean="0"/>
              <a:t>Valuable </a:t>
            </a:r>
            <a:r>
              <a:rPr lang="en-US" dirty="0"/>
              <a:t>tools, resources, and </a:t>
            </a:r>
            <a:r>
              <a:rPr lang="en-US" dirty="0" smtClean="0"/>
              <a:t>examples to help you on your own ZWTL journey</a:t>
            </a:r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Watch your email for the next date </a:t>
            </a:r>
          </a:p>
          <a:p>
            <a:pPr marL="0" indent="0" algn="ctr">
              <a:buNone/>
            </a:pPr>
            <a:r>
              <a:rPr lang="en-US" dirty="0" smtClean="0"/>
              <a:t>or request one at your site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562600"/>
            <a:ext cx="1139825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992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:circle/>
      </p:transition>
    </mc:Choice>
    <mc:Fallback>
      <p:transition advClick="0" advTm="10000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Lean and Green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en-US" sz="3600" dirty="0" smtClean="0"/>
              <a:t>Presentation with Activity</a:t>
            </a:r>
          </a:p>
          <a:p>
            <a:r>
              <a:rPr lang="en-US" altLang="en-US" sz="3600" dirty="0" smtClean="0"/>
              <a:t>Intro to Lean concepts</a:t>
            </a:r>
          </a:p>
          <a:p>
            <a:r>
              <a:rPr lang="en-US" altLang="en-US" sz="3600" dirty="0" smtClean="0"/>
              <a:t>Lean in Offices</a:t>
            </a:r>
          </a:p>
          <a:p>
            <a:pPr marL="0" indent="0">
              <a:buNone/>
            </a:pPr>
            <a:endParaRPr lang="en-US" altLang="en-US" sz="3600" dirty="0" smtClean="0"/>
          </a:p>
          <a:p>
            <a:pPr marL="0" indent="0">
              <a:buNone/>
            </a:pPr>
            <a:r>
              <a:rPr lang="en-US" altLang="en-US" sz="3600" dirty="0" smtClean="0"/>
              <a:t>On-site, Hands-on Events</a:t>
            </a:r>
          </a:p>
          <a:p>
            <a:r>
              <a:rPr lang="en-US" altLang="en-US" sz="3600" dirty="0" smtClean="0"/>
              <a:t>Use </a:t>
            </a:r>
            <a:r>
              <a:rPr lang="en-US" altLang="en-US" sz="3600" dirty="0"/>
              <a:t>Existing </a:t>
            </a:r>
            <a:r>
              <a:rPr lang="en-US" altLang="en-US" sz="3600" b="1" dirty="0"/>
              <a:t>Lean Tools </a:t>
            </a:r>
            <a:r>
              <a:rPr lang="en-US" altLang="en-US" sz="3600" dirty="0"/>
              <a:t>(Value Stream Maps) to help experienced Lean </a:t>
            </a:r>
            <a:r>
              <a:rPr lang="en-US" altLang="en-US" sz="3600" dirty="0" err="1"/>
              <a:t>Practioners</a:t>
            </a:r>
            <a:r>
              <a:rPr lang="en-US" altLang="en-US" sz="3600" dirty="0"/>
              <a:t> to see </a:t>
            </a:r>
            <a:r>
              <a:rPr lang="en-US" altLang="en-US" sz="3600" b="1" dirty="0"/>
              <a:t>Green Wastes</a:t>
            </a:r>
            <a:r>
              <a:rPr lang="en-US" altLang="en-US" sz="3600" dirty="0"/>
              <a:t> </a:t>
            </a:r>
          </a:p>
          <a:p>
            <a:r>
              <a:rPr lang="en-US" altLang="en-US" sz="3600" dirty="0" smtClean="0"/>
              <a:t>Teach </a:t>
            </a:r>
            <a:r>
              <a:rPr lang="en-US" altLang="en-US" sz="3600" b="1" dirty="0"/>
              <a:t>5S</a:t>
            </a:r>
            <a:r>
              <a:rPr lang="en-US" altLang="en-US" sz="3600" dirty="0"/>
              <a:t> to those looking to begin a </a:t>
            </a:r>
            <a:r>
              <a:rPr lang="en-US" altLang="en-US" sz="3600" dirty="0" smtClean="0"/>
              <a:t>‘Lean</a:t>
            </a:r>
            <a:r>
              <a:rPr lang="en-US" altLang="en-US" sz="3600" dirty="0"/>
              <a:t>’ </a:t>
            </a:r>
            <a:r>
              <a:rPr lang="en-US" altLang="en-US" sz="3600" dirty="0" smtClean="0"/>
              <a:t>program</a:t>
            </a:r>
          </a:p>
          <a:p>
            <a:endParaRPr lang="en-US" altLang="en-US" sz="3600" dirty="0" smtClean="0"/>
          </a:p>
          <a:p>
            <a:pPr marL="0" indent="0" algn="ctr">
              <a:buNone/>
            </a:pPr>
            <a:r>
              <a:rPr lang="en-US" dirty="0" smtClean="0"/>
              <a:t>Contact Angela to schedule yours!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562600"/>
            <a:ext cx="1139825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1967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:circle/>
      </p:transition>
    </mc:Choice>
    <mc:Fallback>
      <p:transition advClick="0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NCMA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Environmental, Energy, Health and Safety School</a:t>
            </a:r>
          </a:p>
          <a:p>
            <a:pPr marL="0" indent="0" algn="ctr">
              <a:buNone/>
            </a:pPr>
            <a:r>
              <a:rPr lang="en-US" dirty="0" smtClean="0"/>
              <a:t>August 8 – 9, 2016</a:t>
            </a:r>
          </a:p>
          <a:p>
            <a:pPr marL="0" indent="0" algn="ctr">
              <a:buNone/>
            </a:pPr>
            <a:r>
              <a:rPr lang="en-US" dirty="0" err="1" smtClean="0"/>
              <a:t>McKimmon</a:t>
            </a:r>
            <a:r>
              <a:rPr lang="en-US" dirty="0" smtClean="0"/>
              <a:t> Center – NCSU</a:t>
            </a:r>
          </a:p>
          <a:p>
            <a:pPr marL="0" indent="0" algn="ctr">
              <a:buNone/>
            </a:pPr>
            <a:r>
              <a:rPr lang="en-US" dirty="0" smtClean="0"/>
              <a:t>Raleigh, NC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www.myncma.org/EEHS_School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562600"/>
            <a:ext cx="1139825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730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:circle/>
      </p:transition>
    </mc:Choice>
    <mc:Fallback>
      <p:transition advClick="0" advTm="10000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DEACS Services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3718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100" dirty="0" smtClean="0"/>
              <a:t>* </a:t>
            </a:r>
            <a:r>
              <a:rPr lang="en-US" sz="4100" dirty="0"/>
              <a:t>Personalized on-site EMS assistance</a:t>
            </a:r>
          </a:p>
          <a:p>
            <a:pPr marL="0" indent="0">
              <a:buNone/>
            </a:pPr>
            <a:r>
              <a:rPr lang="en-US" sz="4100" dirty="0"/>
              <a:t>* EMS Gap Analysis</a:t>
            </a:r>
          </a:p>
          <a:p>
            <a:pPr marL="0" indent="0">
              <a:buNone/>
            </a:pPr>
            <a:r>
              <a:rPr lang="en-US" sz="4100" dirty="0"/>
              <a:t>* Internal Audit Assistance</a:t>
            </a:r>
          </a:p>
          <a:p>
            <a:pPr marL="0" indent="0">
              <a:buNone/>
            </a:pPr>
            <a:r>
              <a:rPr lang="en-US" sz="4100" dirty="0"/>
              <a:t>* Root Cause Determination Assistance</a:t>
            </a:r>
          </a:p>
          <a:p>
            <a:pPr marL="0" indent="0">
              <a:buNone/>
            </a:pPr>
            <a:r>
              <a:rPr lang="en-US" sz="4100" dirty="0"/>
              <a:t>* 5S events</a:t>
            </a:r>
          </a:p>
          <a:p>
            <a:pPr marL="0" indent="0">
              <a:buNone/>
            </a:pPr>
            <a:r>
              <a:rPr lang="en-US" sz="4100" dirty="0"/>
              <a:t>* Value Stream Mapping events</a:t>
            </a:r>
          </a:p>
          <a:p>
            <a:pPr marL="0" indent="0">
              <a:buNone/>
            </a:pPr>
            <a:r>
              <a:rPr lang="en-US" sz="4100" dirty="0"/>
              <a:t>* Dumpster </a:t>
            </a:r>
            <a:r>
              <a:rPr lang="en-US" sz="4100" dirty="0" smtClean="0"/>
              <a:t>Dive (Waste Audit) </a:t>
            </a:r>
            <a:r>
              <a:rPr lang="en-US" sz="4100" dirty="0"/>
              <a:t>Assistance</a:t>
            </a:r>
          </a:p>
          <a:p>
            <a:pPr marL="0" indent="0">
              <a:buNone/>
            </a:pPr>
            <a:r>
              <a:rPr lang="en-US" sz="4100" dirty="0"/>
              <a:t>* Technical and Compliance Assistance</a:t>
            </a:r>
          </a:p>
          <a:p>
            <a:pPr marL="0" indent="0">
              <a:buNone/>
            </a:pPr>
            <a:r>
              <a:rPr lang="en-US" sz="4100" dirty="0"/>
              <a:t>* Waste, Water, Energy Assessments</a:t>
            </a:r>
          </a:p>
          <a:p>
            <a:pPr marL="0" indent="0">
              <a:buNone/>
            </a:pPr>
            <a:r>
              <a:rPr lang="en-US" sz="4100" dirty="0"/>
              <a:t>* Facilitation Assistance</a:t>
            </a:r>
          </a:p>
          <a:p>
            <a:pPr marL="0" indent="0">
              <a:buNone/>
            </a:pPr>
            <a:r>
              <a:rPr lang="en-US" sz="4100" dirty="0"/>
              <a:t>* Zero Waste to Landfill Assistance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562600"/>
            <a:ext cx="1139825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972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:circle/>
      </p:transition>
    </mc:Choice>
    <mc:Fallback>
      <p:transition advClick="0" advTm="10000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9106025"/>
              </p:ext>
            </p:extLst>
          </p:nvPr>
        </p:nvGraphicFramePr>
        <p:xfrm>
          <a:off x="609600" y="-228600"/>
          <a:ext cx="7315200" cy="9467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Acrobat Document" r:id="rId3" imgW="5829194" imgH="7543564" progId="AcroExch.Document.11">
                  <p:embed/>
                </p:oleObj>
              </mc:Choice>
              <mc:Fallback>
                <p:oleObj name="Acrobat Document" r:id="rId3" imgW="5829194" imgH="7543564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-228600"/>
                        <a:ext cx="7315200" cy="94675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 rot="20195265">
            <a:off x="-72578" y="1909868"/>
            <a:ext cx="25170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Tuesday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3276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:circle/>
      </p:transition>
    </mc:Choice>
    <mc:Fallback>
      <p:transition advClick="0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Coaches Contacts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524000"/>
            <a:ext cx="8988424" cy="480060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 smtClean="0"/>
              <a:t>Angela Barger: </a:t>
            </a:r>
            <a:r>
              <a:rPr lang="en-US" sz="2600" dirty="0" smtClean="0">
                <a:hlinkClick r:id="rId2"/>
              </a:rPr>
              <a:t>angela.barger@ncdenr.gov</a:t>
            </a:r>
            <a:r>
              <a:rPr lang="en-US" sz="2800" dirty="0" smtClean="0"/>
              <a:t>; </a:t>
            </a:r>
            <a:r>
              <a:rPr lang="en-US" sz="1800" dirty="0" smtClean="0"/>
              <a:t>(919) </a:t>
            </a:r>
            <a:r>
              <a:rPr lang="en-US" sz="2800" dirty="0" smtClean="0"/>
              <a:t>707-8126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Davy Conners: </a:t>
            </a:r>
            <a:r>
              <a:rPr lang="en-US" sz="2600" dirty="0" smtClean="0">
                <a:hlinkClick r:id="rId3"/>
              </a:rPr>
              <a:t>davis.conners@ncdenr.gov</a:t>
            </a:r>
            <a:r>
              <a:rPr lang="en-US" sz="2600" dirty="0" smtClean="0"/>
              <a:t>; </a:t>
            </a:r>
            <a:r>
              <a:rPr lang="en-US" sz="1800" dirty="0" smtClean="0"/>
              <a:t>(919</a:t>
            </a:r>
            <a:r>
              <a:rPr lang="en-US" sz="1800" dirty="0"/>
              <a:t>) </a:t>
            </a:r>
            <a:r>
              <a:rPr lang="en-US" sz="2800" dirty="0" smtClean="0"/>
              <a:t>707-8131</a:t>
            </a:r>
            <a:endParaRPr lang="en-US" sz="2800" dirty="0"/>
          </a:p>
          <a:p>
            <a:pPr>
              <a:spcBef>
                <a:spcPts val="1800"/>
              </a:spcBef>
            </a:pPr>
            <a:r>
              <a:rPr lang="en-US" dirty="0"/>
              <a:t>Keyes McGee: </a:t>
            </a:r>
            <a:r>
              <a:rPr lang="en-US" sz="2600" dirty="0">
                <a:hlinkClick r:id="rId4"/>
              </a:rPr>
              <a:t>keyes.mcgee@ncdenr.gov</a:t>
            </a:r>
            <a:r>
              <a:rPr lang="en-US" sz="2600" dirty="0"/>
              <a:t>; </a:t>
            </a:r>
            <a:r>
              <a:rPr lang="en-US" sz="1800" dirty="0"/>
              <a:t>(919) </a:t>
            </a:r>
            <a:r>
              <a:rPr lang="en-US" sz="2800" dirty="0"/>
              <a:t>707-8134</a:t>
            </a:r>
          </a:p>
          <a:p>
            <a:pPr>
              <a:spcBef>
                <a:spcPts val="1800"/>
              </a:spcBef>
            </a:pPr>
            <a:r>
              <a:rPr lang="en-US" dirty="0"/>
              <a:t>Ron Pridgeon: </a:t>
            </a:r>
            <a:r>
              <a:rPr lang="en-US" sz="2600" dirty="0">
                <a:hlinkClick r:id="rId5"/>
              </a:rPr>
              <a:t>ron.pridgeon@ncdenr.gov</a:t>
            </a:r>
            <a:r>
              <a:rPr lang="en-US" sz="2600" dirty="0"/>
              <a:t>; </a:t>
            </a:r>
            <a:r>
              <a:rPr lang="en-US" sz="1800" dirty="0"/>
              <a:t>(919) </a:t>
            </a:r>
            <a:r>
              <a:rPr lang="en-US" sz="2800" dirty="0"/>
              <a:t>707-8143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Lisa Shanklin: </a:t>
            </a:r>
            <a:r>
              <a:rPr lang="en-US" sz="2600" dirty="0" smtClean="0">
                <a:hlinkClick r:id="rId6"/>
              </a:rPr>
              <a:t>lisa.shanklin@ncdenr.gov</a:t>
            </a:r>
            <a:r>
              <a:rPr lang="en-US" sz="2600" dirty="0" smtClean="0"/>
              <a:t>; </a:t>
            </a:r>
            <a:r>
              <a:rPr lang="en-US" sz="1800" dirty="0"/>
              <a:t>(919) </a:t>
            </a:r>
            <a:r>
              <a:rPr lang="en-US" sz="2800" dirty="0" smtClean="0"/>
              <a:t>707-8142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Jamie </a:t>
            </a:r>
            <a:r>
              <a:rPr lang="en-US" dirty="0"/>
              <a:t>Ragan: </a:t>
            </a:r>
            <a:r>
              <a:rPr lang="en-US" sz="2600" dirty="0">
                <a:hlinkClick r:id="rId7"/>
              </a:rPr>
              <a:t>jamie.ragan@ncdenr.gov</a:t>
            </a:r>
            <a:r>
              <a:rPr lang="en-US" sz="2600" dirty="0"/>
              <a:t>; </a:t>
            </a:r>
            <a:r>
              <a:rPr lang="en-US" sz="1800" dirty="0"/>
              <a:t>(919) </a:t>
            </a:r>
            <a:r>
              <a:rPr lang="en-US" sz="2800" dirty="0"/>
              <a:t>707-8141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562600"/>
            <a:ext cx="1139825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794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:circle/>
      </p:transition>
    </mc:Choice>
    <mc:Fallback>
      <p:transition advClick="0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Exhibitors!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DEACS</a:t>
            </a:r>
          </a:p>
          <a:p>
            <a:r>
              <a:rPr lang="en-US" dirty="0" smtClean="0"/>
              <a:t>Eaton</a:t>
            </a:r>
          </a:p>
          <a:p>
            <a:r>
              <a:rPr lang="en-US" dirty="0" smtClean="0"/>
              <a:t>NCDOL - Carolina Star</a:t>
            </a:r>
          </a:p>
          <a:p>
            <a:r>
              <a:rPr lang="en-US" dirty="0" smtClean="0"/>
              <a:t>NCSU IES</a:t>
            </a:r>
          </a:p>
          <a:p>
            <a:r>
              <a:rPr lang="en-US" dirty="0"/>
              <a:t>WRP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562600"/>
            <a:ext cx="1139825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839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:circle/>
      </p:transition>
    </mc:Choice>
    <mc:Fallback>
      <p:transition advClick="0" advTm="10000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237" y="371475"/>
            <a:ext cx="6867525" cy="6115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167406">
            <a:off x="5558084" y="2238452"/>
            <a:ext cx="35330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Wednesday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45183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:circle/>
      </p:transition>
    </mc:Choice>
    <mc:Fallback>
      <p:transition advClick="0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8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5334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Cumulative Waste Reductions Reported by ESI Members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for Calendar Years 2004-2014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337" y="4953000"/>
            <a:ext cx="2119133" cy="1407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91"/>
          <a:stretch>
            <a:fillRect/>
          </a:stretch>
        </p:blipFill>
        <p:spPr>
          <a:xfrm>
            <a:off x="4876800" y="4953000"/>
            <a:ext cx="1991255" cy="1403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09600" y="4376563"/>
            <a:ext cx="4648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Examples of signage at NIEHS and Thomas Built Buses helped our members </a:t>
            </a:r>
            <a:r>
              <a:rPr lang="en-US" sz="1200" dirty="0" smtClean="0"/>
              <a:t>reduce waste going to landfill by 36,000 tons in 2014. 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162800" y="5257800"/>
            <a:ext cx="1371600" cy="1143000"/>
            <a:chOff x="7162800" y="5334000"/>
            <a:chExt cx="1371600" cy="1143000"/>
          </a:xfrm>
        </p:grpSpPr>
        <p:sp>
          <p:nvSpPr>
            <p:cNvPr id="8" name="TextBox 7"/>
            <p:cNvSpPr txBox="1"/>
            <p:nvPr/>
          </p:nvSpPr>
          <p:spPr>
            <a:xfrm>
              <a:off x="7162800" y="5334000"/>
              <a:ext cx="1371600" cy="1143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15200" y="5334000"/>
              <a:ext cx="1053194" cy="1108625"/>
            </a:xfrm>
            <a:prstGeom prst="rect">
              <a:avLst/>
            </a:prstGeom>
          </p:spPr>
        </p:pic>
      </p:grp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7063595"/>
              </p:ext>
            </p:extLst>
          </p:nvPr>
        </p:nvGraphicFramePr>
        <p:xfrm>
          <a:off x="609600" y="1713130"/>
          <a:ext cx="4648200" cy="2696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432852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:circle/>
      </p:transition>
    </mc:Choice>
    <mc:Fallback>
      <p:transition advClick="0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8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7678" y="533400"/>
            <a:ext cx="54864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ea typeface="Calibri"/>
                <a:cs typeface="Times New Roman"/>
              </a:rPr>
              <a:t>Cumulative Savings ($) Reported by ESI Members</a:t>
            </a:r>
          </a:p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ea typeface="Calibri"/>
                <a:cs typeface="Times New Roman"/>
              </a:rPr>
              <a:t>for Calendar Years </a:t>
            </a:r>
            <a:r>
              <a:rPr lang="en-US" dirty="0" smtClean="0">
                <a:solidFill>
                  <a:schemeClr val="bg1"/>
                </a:solidFill>
                <a:ea typeface="Calibri"/>
                <a:cs typeface="Times New Roman"/>
              </a:rPr>
              <a:t>2005-2014</a:t>
            </a:r>
            <a:endParaRPr lang="en-US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1905000"/>
            <a:ext cx="1995169" cy="1428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876800"/>
            <a:ext cx="2014280" cy="1437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967780" y="4267200"/>
            <a:ext cx="4582357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/>
              <a:t>Members reported over $2,000,000 in </a:t>
            </a:r>
            <a:r>
              <a:rPr lang="en-US" sz="1300" dirty="0"/>
              <a:t>savings in </a:t>
            </a:r>
            <a:r>
              <a:rPr lang="en-US" sz="1300" dirty="0" smtClean="0"/>
              <a:t>2014. </a:t>
            </a:r>
            <a:r>
              <a:rPr lang="en-US" sz="1300" dirty="0"/>
              <a:t>Returnable packaging is one way to save.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8418" y="5259193"/>
            <a:ext cx="1371719" cy="1146147"/>
          </a:xfrm>
          <a:prstGeom prst="rect">
            <a:avLst/>
          </a:prstGeom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5118562"/>
              </p:ext>
            </p:extLst>
          </p:nvPr>
        </p:nvGraphicFramePr>
        <p:xfrm>
          <a:off x="3967779" y="1256674"/>
          <a:ext cx="4582357" cy="3033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52419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:circle/>
      </p:transition>
    </mc:Choice>
    <mc:Fallback>
      <p:transition advClick="0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8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419725"/>
            <a:ext cx="64008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ea typeface="Calibri"/>
                <a:cs typeface="Times New Roman"/>
              </a:rPr>
              <a:t>Cumulative Water Reductions Reported by ESI Members</a:t>
            </a:r>
          </a:p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ea typeface="Calibri"/>
                <a:cs typeface="Times New Roman"/>
              </a:rPr>
              <a:t>for Calendar Years </a:t>
            </a:r>
            <a:r>
              <a:rPr lang="en-US" dirty="0" smtClean="0">
                <a:solidFill>
                  <a:schemeClr val="bg1"/>
                </a:solidFill>
                <a:ea typeface="Calibri"/>
                <a:cs typeface="Times New Roman"/>
              </a:rPr>
              <a:t>2004-2014</a:t>
            </a:r>
            <a:endParaRPr lang="en-US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259541"/>
            <a:ext cx="1919807" cy="1439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634" y="1259540"/>
            <a:ext cx="1930401" cy="1447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438399" y="5938221"/>
            <a:ext cx="4715757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dirty="0"/>
              <a:t>ESI members saved </a:t>
            </a:r>
            <a:r>
              <a:rPr lang="en-US" sz="1300" dirty="0" smtClean="0"/>
              <a:t>over 2 billion gallons of water in 2014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grpSp>
        <p:nvGrpSpPr>
          <p:cNvPr id="9" name="Group 8"/>
          <p:cNvGrpSpPr/>
          <p:nvPr/>
        </p:nvGrpSpPr>
        <p:grpSpPr>
          <a:xfrm>
            <a:off x="7162800" y="5257800"/>
            <a:ext cx="1371600" cy="1143000"/>
            <a:chOff x="7162800" y="5334000"/>
            <a:chExt cx="1371600" cy="1143000"/>
          </a:xfrm>
        </p:grpSpPr>
        <p:sp>
          <p:nvSpPr>
            <p:cNvPr id="10" name="TextBox 9"/>
            <p:cNvSpPr txBox="1"/>
            <p:nvPr/>
          </p:nvSpPr>
          <p:spPr>
            <a:xfrm>
              <a:off x="7162800" y="5334000"/>
              <a:ext cx="1371600" cy="1143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15200" y="5334000"/>
              <a:ext cx="1053194" cy="1108625"/>
            </a:xfrm>
            <a:prstGeom prst="rect">
              <a:avLst/>
            </a:prstGeom>
          </p:spPr>
        </p:pic>
      </p:grp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5545128"/>
              </p:ext>
            </p:extLst>
          </p:nvPr>
        </p:nvGraphicFramePr>
        <p:xfrm>
          <a:off x="2390775" y="2850540"/>
          <a:ext cx="4772025" cy="3095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042229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:circle/>
      </p:transition>
    </mc:Choice>
    <mc:Fallback>
      <p:transition advClick="0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8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0391" y="462579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Cumulative Energy Reductions Reported by ESI Members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for Calendar Years </a:t>
            </a:r>
            <a:r>
              <a:rPr lang="en-US" dirty="0" smtClean="0">
                <a:solidFill>
                  <a:schemeClr val="bg1"/>
                </a:solidFill>
              </a:rPr>
              <a:t>2005-2014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55944" y="1189723"/>
            <a:ext cx="1806855" cy="12728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99" y="1226041"/>
            <a:ext cx="1752600" cy="1253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057399" y="5958168"/>
            <a:ext cx="5029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In </a:t>
            </a:r>
            <a:r>
              <a:rPr lang="en-US" sz="1200" dirty="0" smtClean="0"/>
              <a:t>2014, </a:t>
            </a:r>
            <a:r>
              <a:rPr lang="en-US" sz="1200" dirty="0"/>
              <a:t>projects like upgrading controls at the NC Zoo and Corning HMTC led to reducing </a:t>
            </a:r>
            <a:r>
              <a:rPr lang="en-US" sz="1200" dirty="0" smtClean="0"/>
              <a:t>almost 80,000 </a:t>
            </a:r>
            <a:r>
              <a:rPr lang="en-US" sz="1200" dirty="0" err="1" smtClean="0"/>
              <a:t>mmBtu</a:t>
            </a:r>
            <a:r>
              <a:rPr lang="en-US" sz="1200" dirty="0" smtClean="0"/>
              <a:t>. </a:t>
            </a:r>
            <a:endParaRPr lang="en-US" sz="1200" dirty="0"/>
          </a:p>
        </p:txBody>
      </p:sp>
      <p:grpSp>
        <p:nvGrpSpPr>
          <p:cNvPr id="8" name="Group 7"/>
          <p:cNvGrpSpPr/>
          <p:nvPr/>
        </p:nvGrpSpPr>
        <p:grpSpPr>
          <a:xfrm>
            <a:off x="7162800" y="5257800"/>
            <a:ext cx="1371600" cy="1143000"/>
            <a:chOff x="7162800" y="5334000"/>
            <a:chExt cx="1371600" cy="1143000"/>
          </a:xfrm>
        </p:grpSpPr>
        <p:sp>
          <p:nvSpPr>
            <p:cNvPr id="9" name="TextBox 8"/>
            <p:cNvSpPr txBox="1"/>
            <p:nvPr/>
          </p:nvSpPr>
          <p:spPr>
            <a:xfrm>
              <a:off x="7162800" y="5334000"/>
              <a:ext cx="1371600" cy="1143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15200" y="5334000"/>
              <a:ext cx="1053194" cy="1108625"/>
            </a:xfrm>
            <a:prstGeom prst="rect">
              <a:avLst/>
            </a:prstGeom>
          </p:spPr>
        </p:pic>
      </p:grp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297484"/>
              </p:ext>
            </p:extLst>
          </p:nvPr>
        </p:nvGraphicFramePr>
        <p:xfrm>
          <a:off x="2063261" y="2895600"/>
          <a:ext cx="5023338" cy="3063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746476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:circle/>
      </p:transition>
    </mc:Choice>
    <mc:Fallback>
      <p:transition advClick="0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1" descr="N.C. DENR Regional Offices map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1000"/>
                    </a14:imgEffect>
                    <a14:imgEffect>
                      <a14:brightnessContrast bright="16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58" y="1828800"/>
            <a:ext cx="8601342" cy="340193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887538" y="3875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596794"/>
              </p:ext>
            </p:extLst>
          </p:nvPr>
        </p:nvGraphicFramePr>
        <p:xfrm>
          <a:off x="380998" y="1045718"/>
          <a:ext cx="8763002" cy="6364224"/>
        </p:xfrm>
        <a:graphic>
          <a:graphicData uri="http://schemas.openxmlformats.org/drawingml/2006/table">
            <a:tbl>
              <a:tblPr firstRow="1" firstCol="1" bandRow="1"/>
              <a:tblGrid>
                <a:gridCol w="4381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1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880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Asheville Regional Office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Contact: Alison Davidson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828/296-4500</a:t>
                      </a: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br>
                        <a:rPr lang="en-US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FAX 828/299-7043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Times New Roman"/>
                        </a:rPr>
                        <a:t>Fayetteville Regional Office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Times New Roman"/>
                        </a:rPr>
                        <a:t>Contact: David Lee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Times New Roman"/>
                        </a:rPr>
                        <a:t>910/433-3300</a:t>
                      </a:r>
                      <a:r>
                        <a:rPr lang="en-US" sz="2000" b="1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br>
                        <a:rPr lang="en-US" sz="2000" b="1" dirty="0">
                          <a:effectLst/>
                          <a:latin typeface="Calibri"/>
                          <a:ea typeface="Times New Roman"/>
                        </a:rPr>
                      </a:br>
                      <a:r>
                        <a:rPr lang="en-US" sz="2000" b="1" dirty="0">
                          <a:effectLst/>
                          <a:latin typeface="Calibri"/>
                          <a:ea typeface="Times New Roman"/>
                        </a:rPr>
                        <a:t>FAX 910/486-0707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</a:rPr>
                        <a:t>Mooresville Regional Office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Times New Roman"/>
                        </a:rPr>
                        <a:t>Contact: Marcia Allocco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Times New Roman"/>
                        </a:rPr>
                        <a:t>704/663-1699</a:t>
                      </a: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b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</a:b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FAX 704/663-6040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</a:rPr>
                        <a:t>Raleigh Regional Office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</a:rPr>
                        <a:t>Contact: David Lee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919/791-4200</a:t>
                      </a: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FAX 919/571-4718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Times New Roman"/>
                        </a:rPr>
                        <a:t>Washington Regional Office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Times New Roman"/>
                        </a:rPr>
                        <a:t>Contact: Lyn Hardison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Times New Roman"/>
                        </a:rPr>
                        <a:t>252/946-6481</a:t>
                      </a:r>
                      <a:r>
                        <a:rPr lang="en-US" sz="2000" b="1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br>
                        <a:rPr lang="en-US" sz="2000" b="1" dirty="0">
                          <a:effectLst/>
                          <a:latin typeface="Calibri"/>
                          <a:ea typeface="Times New Roman"/>
                        </a:rPr>
                      </a:br>
                      <a:r>
                        <a:rPr lang="en-US" sz="2000" b="1" dirty="0">
                          <a:effectLst/>
                          <a:latin typeface="Calibri"/>
                          <a:ea typeface="Times New Roman"/>
                        </a:rPr>
                        <a:t>FAX 252/975-3716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Times New Roman"/>
                        </a:rPr>
                        <a:t>Wilmington Regional Office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Times New Roman"/>
                        </a:rPr>
                        <a:t>Contact: Cameron Weaver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Times New Roman"/>
                        </a:rPr>
                        <a:t>910/796-7215</a:t>
                      </a:r>
                      <a:r>
                        <a:rPr lang="en-US" sz="2000" b="1" dirty="0">
                          <a:effectLst/>
                          <a:latin typeface="Calibri"/>
                          <a:ea typeface="Times New Roman"/>
                        </a:rPr>
                        <a:t/>
                      </a:r>
                      <a:br>
                        <a:rPr lang="en-US" sz="2000" b="1" dirty="0">
                          <a:effectLst/>
                          <a:latin typeface="Calibri"/>
                          <a:ea typeface="Times New Roman"/>
                        </a:rPr>
                      </a:br>
                      <a:r>
                        <a:rPr lang="en-US" sz="2000" b="1" dirty="0">
                          <a:effectLst/>
                          <a:latin typeface="Calibri"/>
                          <a:ea typeface="Times New Roman"/>
                        </a:rPr>
                        <a:t>FAX 910/350-2004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Times New Roman"/>
                        </a:rPr>
                        <a:t>Winston-Salem Regional Office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Times New Roman"/>
                        </a:rPr>
                        <a:t>Contact: Marcia</a:t>
                      </a:r>
                      <a:r>
                        <a:rPr lang="en-US" sz="2000" b="1" baseline="0" dirty="0" smtClean="0">
                          <a:effectLst/>
                          <a:latin typeface="Calibri"/>
                          <a:ea typeface="Times New Roman"/>
                        </a:rPr>
                        <a:t> Allocco</a:t>
                      </a:r>
                      <a:r>
                        <a:rPr lang="en-US" sz="2000" b="1" dirty="0" smtClean="0">
                          <a:effectLst/>
                          <a:latin typeface="Calibri"/>
                          <a:ea typeface="Times New Roman"/>
                        </a:rPr>
                        <a:t> 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Times New Roman"/>
                        </a:rPr>
                        <a:t>336/776-9800</a:t>
                      </a:r>
                      <a:r>
                        <a:rPr lang="en-US" sz="2000" b="1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br>
                        <a:rPr lang="en-US" sz="2000" b="1" dirty="0">
                          <a:effectLst/>
                          <a:latin typeface="Calibri"/>
                          <a:ea typeface="Times New Roman"/>
                        </a:rPr>
                      </a:br>
                      <a:r>
                        <a:rPr lang="en-US" sz="2000" b="1" dirty="0">
                          <a:effectLst/>
                          <a:latin typeface="Calibri"/>
                          <a:ea typeface="Times New Roman"/>
                        </a:rPr>
                        <a:t>FAX 336/776-9797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1" marR="605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04800" y="-152638"/>
            <a:ext cx="84582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DEQ Regional Office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Assistance Coordinators</a:t>
            </a:r>
            <a:endParaRPr lang="en-US" altLang="en-US" sz="4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887538" y="3875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S:\DEACS Marketing\DEACS logo 201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609" y="5313941"/>
            <a:ext cx="2657475" cy="13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315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:circle/>
      </p:transition>
    </mc:Choice>
    <mc:Fallback>
      <p:transition advClick="0" advTm="1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Waste Reduction Partners – </a:t>
            </a:r>
            <a:br>
              <a:rPr lang="en-US" sz="3600" dirty="0" smtClean="0"/>
            </a:br>
            <a:r>
              <a:rPr lang="en-US" sz="3600" dirty="0" smtClean="0"/>
              <a:t>Who are we?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447800"/>
            <a:ext cx="8153400" cy="4343400"/>
          </a:xfrm>
        </p:spPr>
        <p:txBody>
          <a:bodyPr/>
          <a:lstStyle/>
          <a:p>
            <a:r>
              <a:rPr lang="en-US" dirty="0" smtClean="0"/>
              <a:t>Volunteer team of 65 retired engineers and scientists</a:t>
            </a:r>
          </a:p>
          <a:p>
            <a:r>
              <a:rPr lang="en-US" dirty="0" smtClean="0"/>
              <a:t>Perform no cost energy, water, “lean &amp; green”, and solid waste assessments  in North Carolina</a:t>
            </a:r>
          </a:p>
          <a:p>
            <a:r>
              <a:rPr lang="en-US" dirty="0" smtClean="0"/>
              <a:t>Grant funded by local, state, and federal governments – funds used for administration and stipends for volunteers</a:t>
            </a:r>
          </a:p>
          <a:p>
            <a:r>
              <a:rPr lang="en-US" sz="2000" u="sng" dirty="0"/>
              <a:t>FY2013-14 performance:  </a:t>
            </a:r>
            <a:endParaRPr lang="en-US" sz="2000" u="sng" dirty="0" smtClean="0"/>
          </a:p>
          <a:p>
            <a:pPr lvl="1"/>
            <a:r>
              <a:rPr lang="en-US" sz="2000" dirty="0" smtClean="0"/>
              <a:t>$</a:t>
            </a:r>
            <a:r>
              <a:rPr lang="en-US" sz="2000" dirty="0"/>
              <a:t>1.75 million in utility </a:t>
            </a:r>
            <a:r>
              <a:rPr lang="en-US" sz="2000" dirty="0" smtClean="0"/>
              <a:t>savings </a:t>
            </a:r>
          </a:p>
          <a:p>
            <a:pPr lvl="1"/>
            <a:r>
              <a:rPr lang="en-US" sz="2000" dirty="0" smtClean="0"/>
              <a:t>2.75 million gallons of </a:t>
            </a:r>
            <a:r>
              <a:rPr lang="en-US" sz="2000" dirty="0"/>
              <a:t>water use </a:t>
            </a:r>
            <a:r>
              <a:rPr lang="en-US" sz="2000" dirty="0" smtClean="0"/>
              <a:t>reduction </a:t>
            </a:r>
          </a:p>
          <a:p>
            <a:pPr lvl="1"/>
            <a:r>
              <a:rPr lang="en-US" sz="2000" dirty="0" smtClean="0"/>
              <a:t>6,790 </a:t>
            </a:r>
            <a:r>
              <a:rPr lang="en-US" sz="2000" dirty="0"/>
              <a:t>tons of material diverted from </a:t>
            </a:r>
            <a:r>
              <a:rPr lang="en-US" sz="2000" dirty="0" smtClean="0"/>
              <a:t>landfills   </a:t>
            </a:r>
          </a:p>
          <a:p>
            <a:pPr lvl="1"/>
            <a:r>
              <a:rPr lang="en-US" sz="2000" dirty="0" smtClean="0"/>
              <a:t>162 </a:t>
            </a:r>
            <a:r>
              <a:rPr lang="en-US" sz="2000" dirty="0"/>
              <a:t>clients </a:t>
            </a:r>
            <a:r>
              <a:rPr lang="en-US" sz="2000" dirty="0" smtClean="0"/>
              <a:t>assisted in </a:t>
            </a:r>
            <a:r>
              <a:rPr lang="en-US" sz="2000" dirty="0"/>
              <a:t>47 </a:t>
            </a:r>
            <a:r>
              <a:rPr lang="en-US" sz="2000" dirty="0" smtClean="0"/>
              <a:t>counties.</a:t>
            </a:r>
            <a:endParaRPr lang="en-US" sz="2000" dirty="0"/>
          </a:p>
          <a:p>
            <a:r>
              <a:rPr lang="en-US" sz="2000" dirty="0"/>
              <a:t>Since 2000 - </a:t>
            </a:r>
            <a:r>
              <a:rPr lang="en-US" sz="2000" dirty="0" smtClean="0"/>
              <a:t>$70 </a:t>
            </a:r>
            <a:r>
              <a:rPr lang="en-US" sz="2000" dirty="0"/>
              <a:t>million in client savings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5943600" y="3581400"/>
            <a:ext cx="2667000" cy="2684329"/>
            <a:chOff x="5943600" y="3733800"/>
            <a:chExt cx="2667000" cy="2684329"/>
          </a:xfrm>
        </p:grpSpPr>
        <p:grpSp>
          <p:nvGrpSpPr>
            <p:cNvPr id="4" name="Group 3"/>
            <p:cNvGrpSpPr/>
            <p:nvPr/>
          </p:nvGrpSpPr>
          <p:grpSpPr>
            <a:xfrm>
              <a:off x="6248400" y="4114800"/>
              <a:ext cx="2362200" cy="2303329"/>
              <a:chOff x="3276600" y="1447800"/>
              <a:chExt cx="4572000" cy="4145990"/>
            </a:xfrm>
          </p:grpSpPr>
          <p:grpSp>
            <p:nvGrpSpPr>
              <p:cNvPr id="5" name="Group 53"/>
              <p:cNvGrpSpPr/>
              <p:nvPr/>
            </p:nvGrpSpPr>
            <p:grpSpPr>
              <a:xfrm>
                <a:off x="3276600" y="2514600"/>
                <a:ext cx="4572000" cy="943235"/>
                <a:chOff x="3276600" y="2057400"/>
                <a:chExt cx="4572000" cy="943235"/>
              </a:xfrm>
            </p:grpSpPr>
            <p:sp>
              <p:nvSpPr>
                <p:cNvPr id="26" name="Rounded Rectangle 25"/>
                <p:cNvSpPr/>
                <p:nvPr/>
              </p:nvSpPr>
              <p:spPr bwMode="auto">
                <a:xfrm>
                  <a:off x="3276600" y="2057400"/>
                  <a:ext cx="4572000" cy="9144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bg2">
                        <a:lumMod val="90000"/>
                      </a:schemeClr>
                    </a:gs>
                    <a:gs pos="50000">
                      <a:schemeClr val="bg2">
                        <a:shade val="67500"/>
                        <a:satMod val="115000"/>
                      </a:schemeClr>
                    </a:gs>
                    <a:gs pos="100000">
                      <a:schemeClr val="bg2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b="1" dirty="0">
                    <a:ln w="12700">
                      <a:solidFill>
                        <a:srgbClr val="073E87">
                          <a:satMod val="155000"/>
                        </a:srgbClr>
                      </a:solidFill>
                      <a:prstDash val="solid"/>
                    </a:ln>
                    <a:solidFill>
                      <a:srgbClr val="C6E7FC">
                        <a:tint val="85000"/>
                        <a:satMod val="155000"/>
                      </a:srgb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  <p:cxnSp>
              <p:nvCxnSpPr>
                <p:cNvPr id="27" name="Straight Connector 26"/>
                <p:cNvCxnSpPr/>
                <p:nvPr/>
              </p:nvCxnSpPr>
              <p:spPr>
                <a:xfrm rot="5400000">
                  <a:off x="4686300" y="2515122"/>
                  <a:ext cx="685800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8" name="Group 47"/>
                <p:cNvGrpSpPr/>
                <p:nvPr/>
              </p:nvGrpSpPr>
              <p:grpSpPr>
                <a:xfrm>
                  <a:off x="3429000" y="2172222"/>
                  <a:ext cx="1371600" cy="685800"/>
                  <a:chOff x="3429000" y="2172222"/>
                  <a:chExt cx="1371600" cy="685800"/>
                </a:xfrm>
              </p:grpSpPr>
              <p:sp>
                <p:nvSpPr>
                  <p:cNvPr id="30" name="Round Diagonal Corner Rectangle 29"/>
                  <p:cNvSpPr/>
                  <p:nvPr/>
                </p:nvSpPr>
                <p:spPr>
                  <a:xfrm>
                    <a:off x="3429000" y="2172222"/>
                    <a:ext cx="1371600" cy="685800"/>
                  </a:xfrm>
                  <a:prstGeom prst="round2Diag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pic>
                <p:nvPicPr>
                  <p:cNvPr id="31" name="Picture 30" descr="clean LOS logo.jpg"/>
                  <p:cNvPicPr>
                    <a:picLocks noChangeAspect="1"/>
                  </p:cNvPicPr>
                  <p:nvPr/>
                </p:nvPicPr>
                <p:blipFill>
                  <a:blip r:embed="rId2" cstate="print"/>
                  <a:stretch>
                    <a:fillRect/>
                  </a:stretch>
                </p:blipFill>
                <p:spPr>
                  <a:xfrm>
                    <a:off x="3481192" y="2209800"/>
                    <a:ext cx="1242164" cy="584548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29" name="TextBox 28"/>
                <p:cNvSpPr txBox="1"/>
                <p:nvPr/>
              </p:nvSpPr>
              <p:spPr>
                <a:xfrm>
                  <a:off x="5193890" y="2225039"/>
                  <a:ext cx="2438400" cy="7755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 smtClean="0">
                      <a:solidFill>
                        <a:prstClr val="black"/>
                      </a:solidFill>
                    </a:rPr>
                    <a:t>Land-of-Sky</a:t>
                  </a:r>
                </a:p>
                <a:p>
                  <a:r>
                    <a:rPr lang="en-US" sz="1050" dirty="0" smtClean="0">
                      <a:solidFill>
                        <a:prstClr val="black"/>
                      </a:solidFill>
                    </a:rPr>
                    <a:t>Regional Council</a:t>
                  </a:r>
                  <a:endParaRPr lang="en-US" sz="1050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" name="Group 54"/>
              <p:cNvGrpSpPr/>
              <p:nvPr/>
            </p:nvGrpSpPr>
            <p:grpSpPr>
              <a:xfrm>
                <a:off x="3276600" y="1447800"/>
                <a:ext cx="4572000" cy="927998"/>
                <a:chOff x="3276600" y="3276600"/>
                <a:chExt cx="4572000" cy="927998"/>
              </a:xfrm>
            </p:grpSpPr>
            <p:sp>
              <p:nvSpPr>
                <p:cNvPr id="21" name="Rounded Rectangle 20"/>
                <p:cNvSpPr/>
                <p:nvPr/>
              </p:nvSpPr>
              <p:spPr bwMode="auto">
                <a:xfrm>
                  <a:off x="3276600" y="3276600"/>
                  <a:ext cx="4572000" cy="9144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bg2">
                        <a:lumMod val="90000"/>
                      </a:schemeClr>
                    </a:gs>
                    <a:gs pos="50000">
                      <a:schemeClr val="bg2">
                        <a:shade val="67500"/>
                        <a:satMod val="115000"/>
                      </a:schemeClr>
                    </a:gs>
                    <a:gs pos="100000">
                      <a:schemeClr val="bg2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b="1" dirty="0">
                    <a:ln w="12700">
                      <a:solidFill>
                        <a:srgbClr val="073E87">
                          <a:satMod val="155000"/>
                        </a:srgbClr>
                      </a:solidFill>
                      <a:prstDash val="solid"/>
                    </a:ln>
                    <a:solidFill>
                      <a:srgbClr val="C6E7FC">
                        <a:tint val="85000"/>
                        <a:satMod val="155000"/>
                      </a:srgb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2" name="Round Diagonal Corner Rectangle 21"/>
                <p:cNvSpPr/>
                <p:nvPr/>
              </p:nvSpPr>
              <p:spPr>
                <a:xfrm>
                  <a:off x="3429000" y="3390378"/>
                  <a:ext cx="1371600" cy="685800"/>
                </a:xfrm>
                <a:prstGeom prst="round2Diag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 rot="5400000">
                  <a:off x="4686300" y="3733278"/>
                  <a:ext cx="685800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4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 bwMode="auto">
                <a:xfrm>
                  <a:off x="3810001" y="3429000"/>
                  <a:ext cx="609600" cy="6096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5" name="TextBox 24"/>
                <p:cNvSpPr txBox="1"/>
                <p:nvPr/>
              </p:nvSpPr>
              <p:spPr>
                <a:xfrm>
                  <a:off x="5181600" y="3429001"/>
                  <a:ext cx="2438400" cy="7755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dirty="0" smtClean="0">
                      <a:solidFill>
                        <a:prstClr val="black"/>
                      </a:solidFill>
                    </a:rPr>
                    <a:t>Triangle J Council of Governments</a:t>
                  </a:r>
                  <a:endParaRPr lang="en-US" sz="1050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7" name="Group 55"/>
              <p:cNvGrpSpPr/>
              <p:nvPr/>
            </p:nvGrpSpPr>
            <p:grpSpPr>
              <a:xfrm>
                <a:off x="3276600" y="4648200"/>
                <a:ext cx="4572000" cy="945590"/>
                <a:chOff x="3276600" y="4572000"/>
                <a:chExt cx="4572000" cy="945590"/>
              </a:xfrm>
            </p:grpSpPr>
            <p:sp>
              <p:nvSpPr>
                <p:cNvPr id="15" name="Rounded Rectangle 14"/>
                <p:cNvSpPr/>
                <p:nvPr/>
              </p:nvSpPr>
              <p:spPr bwMode="auto">
                <a:xfrm>
                  <a:off x="3276600" y="4572000"/>
                  <a:ext cx="4572000" cy="9144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bg2">
                        <a:lumMod val="90000"/>
                      </a:schemeClr>
                    </a:gs>
                    <a:gs pos="50000">
                      <a:schemeClr val="bg2">
                        <a:shade val="67500"/>
                        <a:satMod val="115000"/>
                      </a:schemeClr>
                    </a:gs>
                    <a:gs pos="100000">
                      <a:schemeClr val="bg2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b="1" dirty="0">
                    <a:ln w="12700">
                      <a:solidFill>
                        <a:srgbClr val="073E87">
                          <a:satMod val="155000"/>
                        </a:srgbClr>
                      </a:solidFill>
                      <a:prstDash val="solid"/>
                    </a:ln>
                    <a:solidFill>
                      <a:srgbClr val="C6E7FC">
                        <a:tint val="85000"/>
                        <a:satMod val="155000"/>
                      </a:srgb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16" name="Group 37"/>
                <p:cNvGrpSpPr/>
                <p:nvPr/>
              </p:nvGrpSpPr>
              <p:grpSpPr>
                <a:xfrm>
                  <a:off x="3429000" y="4686822"/>
                  <a:ext cx="1371600" cy="685800"/>
                  <a:chOff x="1295400" y="3505200"/>
                  <a:chExt cx="1371600" cy="685800"/>
                </a:xfrm>
              </p:grpSpPr>
              <p:sp>
                <p:nvSpPr>
                  <p:cNvPr id="19" name="Round Diagonal Corner Rectangle 18"/>
                  <p:cNvSpPr/>
                  <p:nvPr/>
                </p:nvSpPr>
                <p:spPr>
                  <a:xfrm>
                    <a:off x="1295400" y="3505200"/>
                    <a:ext cx="1371600" cy="685800"/>
                  </a:xfrm>
                  <a:prstGeom prst="round2Diag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pic>
                <p:nvPicPr>
                  <p:cNvPr id="20" name="Picture 19" descr="denrWhite.png"/>
                  <p:cNvPicPr>
                    <a:picLocks noChangeAspect="1"/>
                  </p:cNvPicPr>
                  <p:nvPr/>
                </p:nvPicPr>
                <p:blipFill>
                  <a:blip r:embed="rId4" cstate="print"/>
                  <a:stretch>
                    <a:fillRect/>
                  </a:stretch>
                </p:blipFill>
                <p:spPr>
                  <a:xfrm>
                    <a:off x="1550096" y="3581400"/>
                    <a:ext cx="833487" cy="527254"/>
                  </a:xfrm>
                  <a:prstGeom prst="rect">
                    <a:avLst/>
                  </a:prstGeom>
                </p:spPr>
              </p:pic>
            </p:grpSp>
            <p:cxnSp>
              <p:nvCxnSpPr>
                <p:cNvPr id="17" name="Straight Connector 16"/>
                <p:cNvCxnSpPr/>
                <p:nvPr/>
              </p:nvCxnSpPr>
              <p:spPr>
                <a:xfrm rot="5400000">
                  <a:off x="4686300" y="5029722"/>
                  <a:ext cx="685800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TextBox 17"/>
                <p:cNvSpPr txBox="1"/>
                <p:nvPr/>
              </p:nvSpPr>
              <p:spPr>
                <a:xfrm>
                  <a:off x="5181600" y="4686593"/>
                  <a:ext cx="24384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 smtClean="0">
                      <a:solidFill>
                        <a:prstClr val="black"/>
                      </a:solidFill>
                    </a:rPr>
                    <a:t>NC DENR</a:t>
                  </a:r>
                </a:p>
                <a:p>
                  <a:r>
                    <a:rPr lang="en-US" sz="700" dirty="0" smtClean="0">
                      <a:solidFill>
                        <a:prstClr val="black"/>
                      </a:solidFill>
                    </a:rPr>
                    <a:t>Division of Environment and Natural Resources</a:t>
                  </a:r>
                  <a:endParaRPr lang="en-US" sz="700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8" name="Group 25"/>
              <p:cNvGrpSpPr/>
              <p:nvPr/>
            </p:nvGrpSpPr>
            <p:grpSpPr>
              <a:xfrm>
                <a:off x="3276600" y="3581400"/>
                <a:ext cx="4572000" cy="914400"/>
                <a:chOff x="2362200" y="5181600"/>
                <a:chExt cx="4572000" cy="914400"/>
              </a:xfrm>
            </p:grpSpPr>
            <p:grpSp>
              <p:nvGrpSpPr>
                <p:cNvPr id="9" name="Group 13"/>
                <p:cNvGrpSpPr/>
                <p:nvPr/>
              </p:nvGrpSpPr>
              <p:grpSpPr>
                <a:xfrm>
                  <a:off x="2362200" y="5181600"/>
                  <a:ext cx="4572000" cy="914400"/>
                  <a:chOff x="3276600" y="4572000"/>
                  <a:chExt cx="4572000" cy="914400"/>
                </a:xfrm>
              </p:grpSpPr>
              <p:sp>
                <p:nvSpPr>
                  <p:cNvPr id="11" name="Rounded Rectangle 10"/>
                  <p:cNvSpPr/>
                  <p:nvPr/>
                </p:nvSpPr>
                <p:spPr bwMode="auto">
                  <a:xfrm>
                    <a:off x="3276600" y="4572000"/>
                    <a:ext cx="4572000" cy="914400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chemeClr val="bg2">
                          <a:lumMod val="90000"/>
                        </a:schemeClr>
                      </a:gs>
                      <a:gs pos="50000">
                        <a:schemeClr val="bg2">
                          <a:shade val="67500"/>
                          <a:satMod val="115000"/>
                        </a:schemeClr>
                      </a:gs>
                      <a:gs pos="100000">
                        <a:schemeClr val="bg2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 dirty="0">
                      <a:ln w="12700">
                        <a:solidFill>
                          <a:srgbClr val="073E87">
                            <a:satMod val="155000"/>
                          </a:srgbClr>
                        </a:solidFill>
                        <a:prstDash val="solid"/>
                      </a:ln>
                      <a:solidFill>
                        <a:srgbClr val="C6E7FC">
                          <a:tint val="85000"/>
                          <a:satMod val="155000"/>
                        </a:srgb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2" name="Round Diagonal Corner Rectangle 11"/>
                  <p:cNvSpPr/>
                  <p:nvPr/>
                </p:nvSpPr>
                <p:spPr>
                  <a:xfrm>
                    <a:off x="3429000" y="4686822"/>
                    <a:ext cx="1371600" cy="685800"/>
                  </a:xfrm>
                  <a:prstGeom prst="round2Diag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3" name="Straight Connector 12"/>
                  <p:cNvCxnSpPr/>
                  <p:nvPr/>
                </p:nvCxnSpPr>
                <p:spPr>
                  <a:xfrm rot="5400000">
                    <a:off x="4686300" y="5029722"/>
                    <a:ext cx="685800" cy="0"/>
                  </a:xfrm>
                  <a:prstGeom prst="line">
                    <a:avLst/>
                  </a:prstGeom>
                  <a:ln w="127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5181600" y="4686593"/>
                    <a:ext cx="2438400" cy="7478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900" dirty="0" smtClean="0">
                        <a:solidFill>
                          <a:prstClr val="black"/>
                        </a:solidFill>
                      </a:rPr>
                      <a:t>State Energy Program</a:t>
                    </a:r>
                  </a:p>
                  <a:p>
                    <a:r>
                      <a:rPr lang="en-US" sz="600" dirty="0">
                        <a:solidFill>
                          <a:prstClr val="black"/>
                        </a:solidFill>
                      </a:rPr>
                      <a:t>Division </a:t>
                    </a:r>
                    <a:r>
                      <a:rPr lang="en-US" sz="600" dirty="0" smtClean="0">
                        <a:solidFill>
                          <a:prstClr val="black"/>
                        </a:solidFill>
                      </a:rPr>
                      <a:t>of Environmental Assistance &amp; Customer Service</a:t>
                    </a:r>
                    <a:endParaRPr lang="en-US" sz="600" dirty="0">
                      <a:solidFill>
                        <a:prstClr val="black"/>
                      </a:solidFill>
                    </a:endParaRPr>
                  </a:p>
                </p:txBody>
              </p:sp>
            </p:grpSp>
            <p:pic>
              <p:nvPicPr>
                <p:cNvPr id="10" name="Picture 9" descr="energy logo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2564704" y="5475716"/>
                  <a:ext cx="1264296" cy="391684"/>
                </a:xfrm>
                <a:prstGeom prst="rect">
                  <a:avLst/>
                </a:prstGeom>
              </p:spPr>
            </p:pic>
          </p:grpSp>
        </p:grpSp>
        <p:sp>
          <p:nvSpPr>
            <p:cNvPr id="32" name="Text Box 27"/>
            <p:cNvSpPr txBox="1">
              <a:spLocks noChangeArrowheads="1"/>
            </p:cNvSpPr>
            <p:nvPr/>
          </p:nvSpPr>
          <p:spPr bwMode="auto">
            <a:xfrm>
              <a:off x="5943600" y="3733800"/>
              <a:ext cx="2133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dirty="0">
                  <a:solidFill>
                    <a:srgbClr val="073E87"/>
                  </a:solidFill>
                </a:rPr>
                <a:t>Sponsored by:</a:t>
              </a:r>
            </a:p>
          </p:txBody>
        </p:sp>
      </p:grpSp>
      <p:sp>
        <p:nvSpPr>
          <p:cNvPr id="34" name="TextBox 6"/>
          <p:cNvSpPr txBox="1">
            <a:spLocks noChangeArrowheads="1"/>
          </p:cNvSpPr>
          <p:nvPr/>
        </p:nvSpPr>
        <p:spPr bwMode="auto">
          <a:xfrm>
            <a:off x="3581400" y="6096000"/>
            <a:ext cx="22383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solidFill>
                  <a:prstClr val="black"/>
                </a:solidFill>
              </a:rPr>
              <a:t>www.wastereductionpartners.org</a:t>
            </a:r>
          </a:p>
        </p:txBody>
      </p:sp>
    </p:spTree>
    <p:extLst>
      <p:ext uri="{BB962C8B-B14F-4D97-AF65-F5344CB8AC3E}">
        <p14:creationId xmlns:p14="http://schemas.microsoft.com/office/powerpoint/2010/main" val="3162728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:circle/>
      </p:transition>
    </mc:Choice>
    <mc:Fallback>
      <p:transition advClick="0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Waveform">
  <a:themeElements>
    <a:clrScheme name="Custom 6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0000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1473</TotalTime>
  <Words>790</Words>
  <Application>Microsoft Office PowerPoint</Application>
  <PresentationFormat>On-screen Show (4:3)</PresentationFormat>
  <Paragraphs>170</Paragraphs>
  <Slides>21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Candara</vt:lpstr>
      <vt:lpstr>Symbol</vt:lpstr>
      <vt:lpstr>Times New Roman</vt:lpstr>
      <vt:lpstr>Wingdings</vt:lpstr>
      <vt:lpstr>Office Theme</vt:lpstr>
      <vt:lpstr>1_Office Theme</vt:lpstr>
      <vt:lpstr>1_Waveform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Waste Reduction Partners –  Who are we?</vt:lpstr>
      <vt:lpstr>Congratulations New Members</vt:lpstr>
      <vt:lpstr>PowerPoint Presentation</vt:lpstr>
      <vt:lpstr>Stanley Black &amp; Decker </vt:lpstr>
      <vt:lpstr>TE Connectivity – Burgess Rd</vt:lpstr>
      <vt:lpstr>All Stewards</vt:lpstr>
      <vt:lpstr>Upcoming Training</vt:lpstr>
      <vt:lpstr>Zero Waste to Landfill 101</vt:lpstr>
      <vt:lpstr>Lean and Green </vt:lpstr>
      <vt:lpstr>NCMA</vt:lpstr>
      <vt:lpstr>DEACS Services</vt:lpstr>
      <vt:lpstr>Coaches Contacts</vt:lpstr>
      <vt:lpstr>Thank You Exhibitors!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Devinjd1</dc:creator>
  <cp:lastModifiedBy>Shanklin, Lisa</cp:lastModifiedBy>
  <cp:revision>86</cp:revision>
  <dcterms:created xsi:type="dcterms:W3CDTF">2014-06-20T14:04:05Z</dcterms:created>
  <dcterms:modified xsi:type="dcterms:W3CDTF">2016-05-17T14:17:59Z</dcterms:modified>
</cp:coreProperties>
</file>