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715" r:id="rId2"/>
  </p:sldMasterIdLst>
  <p:notesMasterIdLst>
    <p:notesMasterId r:id="rId30"/>
  </p:notesMasterIdLst>
  <p:sldIdLst>
    <p:sldId id="270" r:id="rId3"/>
    <p:sldId id="256" r:id="rId4"/>
    <p:sldId id="263" r:id="rId5"/>
    <p:sldId id="264" r:id="rId6"/>
    <p:sldId id="266" r:id="rId7"/>
    <p:sldId id="272" r:id="rId8"/>
    <p:sldId id="258" r:id="rId9"/>
    <p:sldId id="259" r:id="rId10"/>
    <p:sldId id="257" r:id="rId11"/>
    <p:sldId id="265" r:id="rId12"/>
    <p:sldId id="262" r:id="rId13"/>
    <p:sldId id="274" r:id="rId14"/>
    <p:sldId id="273" r:id="rId15"/>
    <p:sldId id="268" r:id="rId16"/>
    <p:sldId id="275" r:id="rId17"/>
    <p:sldId id="271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4473628264627897E-2"/>
          <c:y val="2.1985187495127467E-2"/>
          <c:w val="0.91812210980335496"/>
          <c:h val="0.74257224115642251"/>
        </c:manualLayout>
      </c:layout>
      <c:lineChart>
        <c:grouping val="standard"/>
        <c:varyColors val="0"/>
        <c:ser>
          <c:idx val="1"/>
          <c:order val="0"/>
          <c:tx>
            <c:strRef>
              <c:f>Paper!$C$1</c:f>
              <c:strCache>
                <c:ptCount val="1"/>
                <c:pt idx="0">
                  <c:v>Cardboard</c:v>
                </c:pt>
              </c:strCache>
            </c:strRef>
          </c:tx>
          <c:marker>
            <c:symbol val="none"/>
          </c:marker>
          <c:cat>
            <c:numRef>
              <c:f>Paper!$A$2:$A$74</c:f>
              <c:numCache>
                <c:formatCode>[$-409]mmm\-yy;@</c:formatCode>
                <c:ptCount val="73"/>
                <c:pt idx="0">
                  <c:v>35125</c:v>
                </c:pt>
                <c:pt idx="1">
                  <c:v>35278</c:v>
                </c:pt>
                <c:pt idx="2">
                  <c:v>35370</c:v>
                </c:pt>
                <c:pt idx="3">
                  <c:v>35462</c:v>
                </c:pt>
                <c:pt idx="4">
                  <c:v>35551</c:v>
                </c:pt>
                <c:pt idx="5">
                  <c:v>35643</c:v>
                </c:pt>
                <c:pt idx="6">
                  <c:v>35704</c:v>
                </c:pt>
                <c:pt idx="7">
                  <c:v>35855</c:v>
                </c:pt>
                <c:pt idx="8">
                  <c:v>35916</c:v>
                </c:pt>
                <c:pt idx="9">
                  <c:v>36008</c:v>
                </c:pt>
                <c:pt idx="10">
                  <c:v>36100</c:v>
                </c:pt>
                <c:pt idx="11">
                  <c:v>36192</c:v>
                </c:pt>
                <c:pt idx="12">
                  <c:v>36312</c:v>
                </c:pt>
                <c:pt idx="13">
                  <c:v>36434</c:v>
                </c:pt>
                <c:pt idx="14">
                  <c:v>36526</c:v>
                </c:pt>
                <c:pt idx="15">
                  <c:v>36617</c:v>
                </c:pt>
                <c:pt idx="16">
                  <c:v>36708</c:v>
                </c:pt>
                <c:pt idx="17">
                  <c:v>36831</c:v>
                </c:pt>
                <c:pt idx="18">
                  <c:v>36892</c:v>
                </c:pt>
                <c:pt idx="19">
                  <c:v>37043</c:v>
                </c:pt>
                <c:pt idx="20">
                  <c:v>37257</c:v>
                </c:pt>
                <c:pt idx="21">
                  <c:v>37408</c:v>
                </c:pt>
                <c:pt idx="22">
                  <c:v>37561</c:v>
                </c:pt>
                <c:pt idx="23">
                  <c:v>37803</c:v>
                </c:pt>
                <c:pt idx="24">
                  <c:v>37895</c:v>
                </c:pt>
                <c:pt idx="25">
                  <c:v>37987</c:v>
                </c:pt>
                <c:pt idx="26">
                  <c:v>38078</c:v>
                </c:pt>
                <c:pt idx="27">
                  <c:v>38200</c:v>
                </c:pt>
                <c:pt idx="28">
                  <c:v>38292</c:v>
                </c:pt>
                <c:pt idx="29">
                  <c:v>38412</c:v>
                </c:pt>
                <c:pt idx="30">
                  <c:v>38534</c:v>
                </c:pt>
                <c:pt idx="31">
                  <c:v>38626</c:v>
                </c:pt>
                <c:pt idx="32">
                  <c:v>38718</c:v>
                </c:pt>
                <c:pt idx="33">
                  <c:v>38808</c:v>
                </c:pt>
                <c:pt idx="34">
                  <c:v>38899</c:v>
                </c:pt>
                <c:pt idx="35">
                  <c:v>39022</c:v>
                </c:pt>
                <c:pt idx="36">
                  <c:v>39083</c:v>
                </c:pt>
                <c:pt idx="37">
                  <c:v>39173</c:v>
                </c:pt>
                <c:pt idx="38">
                  <c:v>39264</c:v>
                </c:pt>
                <c:pt idx="39">
                  <c:v>39387</c:v>
                </c:pt>
                <c:pt idx="40">
                  <c:v>39448</c:v>
                </c:pt>
                <c:pt idx="41">
                  <c:v>39539</c:v>
                </c:pt>
                <c:pt idx="42">
                  <c:v>39630</c:v>
                </c:pt>
                <c:pt idx="43">
                  <c:v>39753</c:v>
                </c:pt>
                <c:pt idx="44">
                  <c:v>39814</c:v>
                </c:pt>
                <c:pt idx="45">
                  <c:v>39904</c:v>
                </c:pt>
                <c:pt idx="46">
                  <c:v>40003</c:v>
                </c:pt>
                <c:pt idx="47">
                  <c:v>40098</c:v>
                </c:pt>
                <c:pt idx="48" formatCode="mmm\-yy">
                  <c:v>40179</c:v>
                </c:pt>
                <c:pt idx="49">
                  <c:v>40269</c:v>
                </c:pt>
                <c:pt idx="50">
                  <c:v>40369</c:v>
                </c:pt>
                <c:pt idx="51">
                  <c:v>40461</c:v>
                </c:pt>
                <c:pt idx="52">
                  <c:v>40544</c:v>
                </c:pt>
                <c:pt idx="53">
                  <c:v>40668</c:v>
                </c:pt>
                <c:pt idx="54">
                  <c:v>40760</c:v>
                </c:pt>
                <c:pt idx="55">
                  <c:v>40858</c:v>
                </c:pt>
                <c:pt idx="56">
                  <c:v>40920</c:v>
                </c:pt>
                <c:pt idx="57">
                  <c:v>41038</c:v>
                </c:pt>
                <c:pt idx="58">
                  <c:v>41133</c:v>
                </c:pt>
                <c:pt idx="59">
                  <c:v>41194</c:v>
                </c:pt>
                <c:pt idx="60">
                  <c:v>41287</c:v>
                </c:pt>
                <c:pt idx="61">
                  <c:v>41377</c:v>
                </c:pt>
                <c:pt idx="62">
                  <c:v>41456</c:v>
                </c:pt>
                <c:pt idx="63">
                  <c:v>41548</c:v>
                </c:pt>
                <c:pt idx="64">
                  <c:v>41671</c:v>
                </c:pt>
                <c:pt idx="65">
                  <c:v>41773</c:v>
                </c:pt>
                <c:pt idx="66">
                  <c:v>41834</c:v>
                </c:pt>
                <c:pt idx="67">
                  <c:v>41944</c:v>
                </c:pt>
                <c:pt idx="68">
                  <c:v>42019</c:v>
                </c:pt>
                <c:pt idx="69">
                  <c:v>42109</c:v>
                </c:pt>
                <c:pt idx="70" formatCode="mmm\-yy">
                  <c:v>42217</c:v>
                </c:pt>
                <c:pt idx="71" formatCode="mmm\-yy">
                  <c:v>42278</c:v>
                </c:pt>
                <c:pt idx="72" formatCode="d\-mmm">
                  <c:v>42385</c:v>
                </c:pt>
              </c:numCache>
            </c:numRef>
          </c:cat>
          <c:val>
            <c:numRef>
              <c:f>Paper!$C$2:$C$74</c:f>
              <c:numCache>
                <c:formatCode>0.00</c:formatCode>
                <c:ptCount val="73"/>
                <c:pt idx="0">
                  <c:v>45</c:v>
                </c:pt>
                <c:pt idx="1">
                  <c:v>38.333333333333336</c:v>
                </c:pt>
                <c:pt idx="2">
                  <c:v>55.666666666666664</c:v>
                </c:pt>
                <c:pt idx="3">
                  <c:v>53.333333333333336</c:v>
                </c:pt>
                <c:pt idx="4">
                  <c:v>56.666666666666664</c:v>
                </c:pt>
                <c:pt idx="5">
                  <c:v>82.5</c:v>
                </c:pt>
                <c:pt idx="6">
                  <c:v>65</c:v>
                </c:pt>
                <c:pt idx="7">
                  <c:v>70</c:v>
                </c:pt>
                <c:pt idx="8">
                  <c:v>59</c:v>
                </c:pt>
                <c:pt idx="9">
                  <c:v>45.666666666666664</c:v>
                </c:pt>
                <c:pt idx="10">
                  <c:v>48.333333333333336</c:v>
                </c:pt>
                <c:pt idx="11">
                  <c:v>25</c:v>
                </c:pt>
                <c:pt idx="12">
                  <c:v>76.666666666666671</c:v>
                </c:pt>
                <c:pt idx="13">
                  <c:v>93.333333333333329</c:v>
                </c:pt>
                <c:pt idx="14">
                  <c:v>90</c:v>
                </c:pt>
                <c:pt idx="15">
                  <c:v>112.66666666666667</c:v>
                </c:pt>
                <c:pt idx="16">
                  <c:v>96.666666666666671</c:v>
                </c:pt>
                <c:pt idx="17">
                  <c:v>52.666666666666664</c:v>
                </c:pt>
                <c:pt idx="18">
                  <c:v>47.333333333333336</c:v>
                </c:pt>
                <c:pt idx="19">
                  <c:v>46</c:v>
                </c:pt>
                <c:pt idx="20">
                  <c:v>44.333333333333336</c:v>
                </c:pt>
                <c:pt idx="21">
                  <c:v>101</c:v>
                </c:pt>
                <c:pt idx="22">
                  <c:v>66</c:v>
                </c:pt>
                <c:pt idx="23">
                  <c:v>67.666666666666671</c:v>
                </c:pt>
                <c:pt idx="24">
                  <c:v>69</c:v>
                </c:pt>
                <c:pt idx="25">
                  <c:v>68.666666666666671</c:v>
                </c:pt>
                <c:pt idx="26">
                  <c:v>95.666666666666671</c:v>
                </c:pt>
                <c:pt idx="27">
                  <c:v>99</c:v>
                </c:pt>
                <c:pt idx="28">
                  <c:v>95.666666666666671</c:v>
                </c:pt>
                <c:pt idx="29">
                  <c:v>80.666666666666671</c:v>
                </c:pt>
                <c:pt idx="30">
                  <c:v>84</c:v>
                </c:pt>
                <c:pt idx="31">
                  <c:v>84</c:v>
                </c:pt>
                <c:pt idx="32">
                  <c:v>59.666666666666664</c:v>
                </c:pt>
                <c:pt idx="33">
                  <c:v>72.666666666666671</c:v>
                </c:pt>
                <c:pt idx="34">
                  <c:v>105</c:v>
                </c:pt>
                <c:pt idx="35">
                  <c:v>87</c:v>
                </c:pt>
                <c:pt idx="36">
                  <c:v>73.333333333333329</c:v>
                </c:pt>
                <c:pt idx="37">
                  <c:v>123.33333333333333</c:v>
                </c:pt>
                <c:pt idx="38">
                  <c:v>133.33333333333334</c:v>
                </c:pt>
                <c:pt idx="39">
                  <c:v>141.66666666666666</c:v>
                </c:pt>
                <c:pt idx="40">
                  <c:v>118.33333333333333</c:v>
                </c:pt>
                <c:pt idx="41">
                  <c:v>137.33333333333334</c:v>
                </c:pt>
                <c:pt idx="42">
                  <c:v>117.66666666666667</c:v>
                </c:pt>
                <c:pt idx="43">
                  <c:v>101.66666666666667</c:v>
                </c:pt>
                <c:pt idx="44">
                  <c:v>21.666666666666668</c:v>
                </c:pt>
                <c:pt idx="45">
                  <c:v>51.666666666666664</c:v>
                </c:pt>
                <c:pt idx="46">
                  <c:v>81.67</c:v>
                </c:pt>
                <c:pt idx="47">
                  <c:v>80</c:v>
                </c:pt>
                <c:pt idx="48">
                  <c:v>125</c:v>
                </c:pt>
                <c:pt idx="49">
                  <c:v>143.33333333333334</c:v>
                </c:pt>
                <c:pt idx="50">
                  <c:v>124.66666666666667</c:v>
                </c:pt>
                <c:pt idx="51">
                  <c:v>151.66666666666666</c:v>
                </c:pt>
                <c:pt idx="52">
                  <c:v>163.33333333333334</c:v>
                </c:pt>
                <c:pt idx="53">
                  <c:v>153.33333333333334</c:v>
                </c:pt>
                <c:pt idx="54">
                  <c:v>183.33333333333334</c:v>
                </c:pt>
                <c:pt idx="55">
                  <c:v>118.33333333333333</c:v>
                </c:pt>
                <c:pt idx="56">
                  <c:v>127.33333333333333</c:v>
                </c:pt>
                <c:pt idx="57">
                  <c:v>136</c:v>
                </c:pt>
                <c:pt idx="58">
                  <c:v>120.16666666666667</c:v>
                </c:pt>
                <c:pt idx="59">
                  <c:v>100.66666666666667</c:v>
                </c:pt>
                <c:pt idx="60">
                  <c:v>117.33333333333333</c:v>
                </c:pt>
                <c:pt idx="61">
                  <c:v>129.33333333333334</c:v>
                </c:pt>
                <c:pt idx="62">
                  <c:v>138.66666666666666</c:v>
                </c:pt>
                <c:pt idx="63">
                  <c:v>136</c:v>
                </c:pt>
                <c:pt idx="64">
                  <c:v>115.33333333333333</c:v>
                </c:pt>
                <c:pt idx="65">
                  <c:v>114.83333333333333</c:v>
                </c:pt>
                <c:pt idx="66">
                  <c:v>113.16666666666667</c:v>
                </c:pt>
                <c:pt idx="67">
                  <c:v>106.67</c:v>
                </c:pt>
                <c:pt idx="68">
                  <c:v>102.67</c:v>
                </c:pt>
                <c:pt idx="69">
                  <c:v>95</c:v>
                </c:pt>
                <c:pt idx="70">
                  <c:v>116</c:v>
                </c:pt>
                <c:pt idx="71">
                  <c:v>106.33</c:v>
                </c:pt>
                <c:pt idx="72">
                  <c:v>96.33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Paper!$D$1</c:f>
              <c:strCache>
                <c:ptCount val="1"/>
                <c:pt idx="0">
                  <c:v>Office Paper</c:v>
                </c:pt>
              </c:strCache>
            </c:strRef>
          </c:tx>
          <c:marker>
            <c:symbol val="none"/>
          </c:marker>
          <c:cat>
            <c:numRef>
              <c:f>Paper!$A$2:$A$74</c:f>
              <c:numCache>
                <c:formatCode>[$-409]mmm\-yy;@</c:formatCode>
                <c:ptCount val="73"/>
                <c:pt idx="0">
                  <c:v>35125</c:v>
                </c:pt>
                <c:pt idx="1">
                  <c:v>35278</c:v>
                </c:pt>
                <c:pt idx="2">
                  <c:v>35370</c:v>
                </c:pt>
                <c:pt idx="3">
                  <c:v>35462</c:v>
                </c:pt>
                <c:pt idx="4">
                  <c:v>35551</c:v>
                </c:pt>
                <c:pt idx="5">
                  <c:v>35643</c:v>
                </c:pt>
                <c:pt idx="6">
                  <c:v>35704</c:v>
                </c:pt>
                <c:pt idx="7">
                  <c:v>35855</c:v>
                </c:pt>
                <c:pt idx="8">
                  <c:v>35916</c:v>
                </c:pt>
                <c:pt idx="9">
                  <c:v>36008</c:v>
                </c:pt>
                <c:pt idx="10">
                  <c:v>36100</c:v>
                </c:pt>
                <c:pt idx="11">
                  <c:v>36192</c:v>
                </c:pt>
                <c:pt idx="12">
                  <c:v>36312</c:v>
                </c:pt>
                <c:pt idx="13">
                  <c:v>36434</c:v>
                </c:pt>
                <c:pt idx="14">
                  <c:v>36526</c:v>
                </c:pt>
                <c:pt idx="15">
                  <c:v>36617</c:v>
                </c:pt>
                <c:pt idx="16">
                  <c:v>36708</c:v>
                </c:pt>
                <c:pt idx="17">
                  <c:v>36831</c:v>
                </c:pt>
                <c:pt idx="18">
                  <c:v>36892</c:v>
                </c:pt>
                <c:pt idx="19">
                  <c:v>37043</c:v>
                </c:pt>
                <c:pt idx="20">
                  <c:v>37257</c:v>
                </c:pt>
                <c:pt idx="21">
                  <c:v>37408</c:v>
                </c:pt>
                <c:pt idx="22">
                  <c:v>37561</c:v>
                </c:pt>
                <c:pt idx="23">
                  <c:v>37803</c:v>
                </c:pt>
                <c:pt idx="24">
                  <c:v>37895</c:v>
                </c:pt>
                <c:pt idx="25">
                  <c:v>37987</c:v>
                </c:pt>
                <c:pt idx="26">
                  <c:v>38078</c:v>
                </c:pt>
                <c:pt idx="27">
                  <c:v>38200</c:v>
                </c:pt>
                <c:pt idx="28">
                  <c:v>38292</c:v>
                </c:pt>
                <c:pt idx="29">
                  <c:v>38412</c:v>
                </c:pt>
                <c:pt idx="30">
                  <c:v>38534</c:v>
                </c:pt>
                <c:pt idx="31">
                  <c:v>38626</c:v>
                </c:pt>
                <c:pt idx="32">
                  <c:v>38718</c:v>
                </c:pt>
                <c:pt idx="33">
                  <c:v>38808</c:v>
                </c:pt>
                <c:pt idx="34">
                  <c:v>38899</c:v>
                </c:pt>
                <c:pt idx="35">
                  <c:v>39022</c:v>
                </c:pt>
                <c:pt idx="36">
                  <c:v>39083</c:v>
                </c:pt>
                <c:pt idx="37">
                  <c:v>39173</c:v>
                </c:pt>
                <c:pt idx="38">
                  <c:v>39264</c:v>
                </c:pt>
                <c:pt idx="39">
                  <c:v>39387</c:v>
                </c:pt>
                <c:pt idx="40">
                  <c:v>39448</c:v>
                </c:pt>
                <c:pt idx="41">
                  <c:v>39539</c:v>
                </c:pt>
                <c:pt idx="42">
                  <c:v>39630</c:v>
                </c:pt>
                <c:pt idx="43">
                  <c:v>39753</c:v>
                </c:pt>
                <c:pt idx="44">
                  <c:v>39814</c:v>
                </c:pt>
                <c:pt idx="45">
                  <c:v>39904</c:v>
                </c:pt>
                <c:pt idx="46">
                  <c:v>40003</c:v>
                </c:pt>
                <c:pt idx="47">
                  <c:v>40098</c:v>
                </c:pt>
                <c:pt idx="48" formatCode="mmm\-yy">
                  <c:v>40179</c:v>
                </c:pt>
                <c:pt idx="49">
                  <c:v>40269</c:v>
                </c:pt>
                <c:pt idx="50">
                  <c:v>40369</c:v>
                </c:pt>
                <c:pt idx="51">
                  <c:v>40461</c:v>
                </c:pt>
                <c:pt idx="52">
                  <c:v>40544</c:v>
                </c:pt>
                <c:pt idx="53">
                  <c:v>40668</c:v>
                </c:pt>
                <c:pt idx="54">
                  <c:v>40760</c:v>
                </c:pt>
                <c:pt idx="55">
                  <c:v>40858</c:v>
                </c:pt>
                <c:pt idx="56">
                  <c:v>40920</c:v>
                </c:pt>
                <c:pt idx="57">
                  <c:v>41038</c:v>
                </c:pt>
                <c:pt idx="58">
                  <c:v>41133</c:v>
                </c:pt>
                <c:pt idx="59">
                  <c:v>41194</c:v>
                </c:pt>
                <c:pt idx="60">
                  <c:v>41287</c:v>
                </c:pt>
                <c:pt idx="61">
                  <c:v>41377</c:v>
                </c:pt>
                <c:pt idx="62">
                  <c:v>41456</c:v>
                </c:pt>
                <c:pt idx="63">
                  <c:v>41548</c:v>
                </c:pt>
                <c:pt idx="64">
                  <c:v>41671</c:v>
                </c:pt>
                <c:pt idx="65">
                  <c:v>41773</c:v>
                </c:pt>
                <c:pt idx="66">
                  <c:v>41834</c:v>
                </c:pt>
                <c:pt idx="67">
                  <c:v>41944</c:v>
                </c:pt>
                <c:pt idx="68">
                  <c:v>42019</c:v>
                </c:pt>
                <c:pt idx="69">
                  <c:v>42109</c:v>
                </c:pt>
                <c:pt idx="70" formatCode="mmm\-yy">
                  <c:v>42217</c:v>
                </c:pt>
                <c:pt idx="71" formatCode="mmm\-yy">
                  <c:v>42278</c:v>
                </c:pt>
                <c:pt idx="72" formatCode="d\-mmm">
                  <c:v>42385</c:v>
                </c:pt>
              </c:numCache>
            </c:numRef>
          </c:cat>
          <c:val>
            <c:numRef>
              <c:f>Paper!$D$2:$D$74</c:f>
              <c:numCache>
                <c:formatCode>0.00</c:formatCode>
                <c:ptCount val="73"/>
                <c:pt idx="0">
                  <c:v>156.66666666666666</c:v>
                </c:pt>
                <c:pt idx="1">
                  <c:v>111.66666666666667</c:v>
                </c:pt>
                <c:pt idx="2">
                  <c:v>116</c:v>
                </c:pt>
                <c:pt idx="3">
                  <c:v>130</c:v>
                </c:pt>
                <c:pt idx="4">
                  <c:v>120</c:v>
                </c:pt>
                <c:pt idx="5">
                  <c:v>107.5</c:v>
                </c:pt>
                <c:pt idx="6">
                  <c:v>103.33333333333333</c:v>
                </c:pt>
                <c:pt idx="7">
                  <c:v>133.33333333333334</c:v>
                </c:pt>
                <c:pt idx="8">
                  <c:v>123.33333333333333</c:v>
                </c:pt>
                <c:pt idx="9">
                  <c:v>130</c:v>
                </c:pt>
                <c:pt idx="10">
                  <c:v>127.5</c:v>
                </c:pt>
                <c:pt idx="11">
                  <c:v>127.5</c:v>
                </c:pt>
                <c:pt idx="12">
                  <c:v>140</c:v>
                </c:pt>
                <c:pt idx="13">
                  <c:v>142.5</c:v>
                </c:pt>
                <c:pt idx="14">
                  <c:v>237.5</c:v>
                </c:pt>
                <c:pt idx="15">
                  <c:v>212.5</c:v>
                </c:pt>
                <c:pt idx="16">
                  <c:v>207.5</c:v>
                </c:pt>
                <c:pt idx="17">
                  <c:v>132.5</c:v>
                </c:pt>
                <c:pt idx="18">
                  <c:v>147.5</c:v>
                </c:pt>
                <c:pt idx="19">
                  <c:v>95</c:v>
                </c:pt>
                <c:pt idx="20">
                  <c:v>86.5</c:v>
                </c:pt>
                <c:pt idx="21">
                  <c:v>122.5</c:v>
                </c:pt>
                <c:pt idx="22">
                  <c:v>132.5</c:v>
                </c:pt>
                <c:pt idx="23">
                  <c:v>127.5</c:v>
                </c:pt>
                <c:pt idx="24">
                  <c:v>125</c:v>
                </c:pt>
                <c:pt idx="25">
                  <c:v>132.5</c:v>
                </c:pt>
                <c:pt idx="26">
                  <c:v>120</c:v>
                </c:pt>
                <c:pt idx="27">
                  <c:v>143.33333333333334</c:v>
                </c:pt>
                <c:pt idx="28">
                  <c:v>150</c:v>
                </c:pt>
                <c:pt idx="29">
                  <c:v>128.33333333333334</c:v>
                </c:pt>
                <c:pt idx="30">
                  <c:v>116.66666666666667</c:v>
                </c:pt>
                <c:pt idx="31">
                  <c:v>115</c:v>
                </c:pt>
                <c:pt idx="32">
                  <c:v>121.66666666666667</c:v>
                </c:pt>
                <c:pt idx="33">
                  <c:v>120</c:v>
                </c:pt>
                <c:pt idx="34">
                  <c:v>138.33333333333334</c:v>
                </c:pt>
                <c:pt idx="35">
                  <c:v>143.33333333333334</c:v>
                </c:pt>
                <c:pt idx="36">
                  <c:v>168.33333333333334</c:v>
                </c:pt>
                <c:pt idx="37">
                  <c:v>188.33333333333334</c:v>
                </c:pt>
                <c:pt idx="38">
                  <c:v>191.66666666666666</c:v>
                </c:pt>
                <c:pt idx="39">
                  <c:v>218.33333333333334</c:v>
                </c:pt>
                <c:pt idx="40">
                  <c:v>240</c:v>
                </c:pt>
                <c:pt idx="41">
                  <c:v>256.66666666666669</c:v>
                </c:pt>
                <c:pt idx="42">
                  <c:v>240</c:v>
                </c:pt>
                <c:pt idx="43">
                  <c:v>240</c:v>
                </c:pt>
                <c:pt idx="44">
                  <c:v>123.33333333333333</c:v>
                </c:pt>
                <c:pt idx="45">
                  <c:v>125</c:v>
                </c:pt>
                <c:pt idx="46">
                  <c:v>141.66999999999999</c:v>
                </c:pt>
                <c:pt idx="47">
                  <c:v>163.33000000000001</c:v>
                </c:pt>
                <c:pt idx="48">
                  <c:v>227</c:v>
                </c:pt>
                <c:pt idx="49">
                  <c:v>228.33333333333334</c:v>
                </c:pt>
                <c:pt idx="50">
                  <c:v>235</c:v>
                </c:pt>
                <c:pt idx="51">
                  <c:v>245</c:v>
                </c:pt>
                <c:pt idx="52">
                  <c:v>231.66666666666666</c:v>
                </c:pt>
                <c:pt idx="53">
                  <c:v>266.66666666666669</c:v>
                </c:pt>
                <c:pt idx="54">
                  <c:v>300</c:v>
                </c:pt>
                <c:pt idx="55">
                  <c:v>168.33333333333334</c:v>
                </c:pt>
                <c:pt idx="56">
                  <c:v>161.66666666666666</c:v>
                </c:pt>
                <c:pt idx="57">
                  <c:v>170</c:v>
                </c:pt>
                <c:pt idx="58">
                  <c:v>190</c:v>
                </c:pt>
                <c:pt idx="59">
                  <c:v>158.33333333333334</c:v>
                </c:pt>
                <c:pt idx="60">
                  <c:v>150</c:v>
                </c:pt>
                <c:pt idx="61">
                  <c:v>148.33333333333334</c:v>
                </c:pt>
                <c:pt idx="62">
                  <c:v>145</c:v>
                </c:pt>
                <c:pt idx="63">
                  <c:v>136</c:v>
                </c:pt>
                <c:pt idx="64">
                  <c:v>130</c:v>
                </c:pt>
                <c:pt idx="65">
                  <c:v>140</c:v>
                </c:pt>
                <c:pt idx="66">
                  <c:v>147.5</c:v>
                </c:pt>
                <c:pt idx="67">
                  <c:v>155</c:v>
                </c:pt>
                <c:pt idx="68">
                  <c:v>149.16999999999999</c:v>
                </c:pt>
                <c:pt idx="69">
                  <c:v>160</c:v>
                </c:pt>
                <c:pt idx="70">
                  <c:v>150</c:v>
                </c:pt>
                <c:pt idx="71">
                  <c:v>132.5</c:v>
                </c:pt>
                <c:pt idx="72">
                  <c:v>120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2188904"/>
        <c:axId val="382189296"/>
      </c:lineChart>
      <c:dateAx>
        <c:axId val="382188904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82189296"/>
        <c:crosses val="autoZero"/>
        <c:auto val="1"/>
        <c:lblOffset val="100"/>
        <c:baseTimeUnit val="months"/>
      </c:dateAx>
      <c:valAx>
        <c:axId val="382189296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3821889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4120104552148372"/>
          <c:y val="0.9178082191780822"/>
          <c:w val="0.51449329703352298"/>
          <c:h val="6.8493150684931448E-2"/>
        </c:manualLayout>
      </c:layout>
      <c:overlay val="0"/>
      <c:txPr>
        <a:bodyPr/>
        <a:lstStyle/>
        <a:p>
          <a:pPr>
            <a:defRPr sz="18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B3B07-5961-427D-BC3A-191E4946B332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C8396-24CD-4C87-B46A-6D72B9A67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319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4454" y="3235766"/>
            <a:ext cx="5865181" cy="713497"/>
          </a:xfrm>
        </p:spPr>
        <p:txBody>
          <a:bodyPr anchor="ctr">
            <a:normAutofit/>
          </a:bodyPr>
          <a:lstStyle>
            <a:lvl1pPr algn="r">
              <a:defRPr sz="2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493" y="2928376"/>
            <a:ext cx="4489143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Master subtitle style (date)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325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2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6" y="5727701"/>
            <a:ext cx="1244453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00341" y="51843"/>
            <a:ext cx="7068172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600341" y="381753"/>
            <a:ext cx="7068172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188386"/>
            <a:ext cx="105156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965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Long Tex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9"/>
            <a:ext cx="10515600" cy="501967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Text slide – long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422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Small Ch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7"/>
            <a:ext cx="105156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 smtClean="0"/>
              <a:t>Small Chart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6" y="5727701"/>
            <a:ext cx="1244453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62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8"/>
            <a:ext cx="105156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 smtClean="0"/>
              <a:t>Large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301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5552"/>
            <a:ext cx="105156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 smtClean="0"/>
              <a:t>Small SmartArt Graphic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6" y="5727701"/>
            <a:ext cx="1244453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86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8727"/>
            <a:ext cx="105156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 smtClean="0"/>
              <a:t>Large SmartArt Graphic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040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7"/>
            <a:ext cx="10515600" cy="42836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 smtClean="0"/>
              <a:t>Small Image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6" y="5727701"/>
            <a:ext cx="1244453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90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6" y="5727701"/>
            <a:ext cx="1244453" cy="647673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81709" y="1266932"/>
            <a:ext cx="6249879" cy="437038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30912" y="1737589"/>
            <a:ext cx="5234125" cy="31636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 smtClean="0"/>
              <a:t>Small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90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753042" y="1737589"/>
            <a:ext cx="5234125" cy="31636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 smtClean="0"/>
              <a:t>Small Image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6" y="5727701"/>
            <a:ext cx="1244453" cy="647673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4586" y="1266340"/>
            <a:ext cx="6249879" cy="437038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77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8"/>
            <a:ext cx="105156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 smtClean="0"/>
              <a:t>Medium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091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9"/>
            <a:ext cx="10515600" cy="501967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6" y="5727701"/>
            <a:ext cx="1244453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48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81709" y="1266932"/>
            <a:ext cx="6249879" cy="4994846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medium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30912" y="1266932"/>
            <a:ext cx="5234125" cy="49948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>
                <a:solidFill>
                  <a:srgbClr val="778591"/>
                </a:solidFill>
              </a:defRPr>
            </a:lvl1pPr>
          </a:lstStyle>
          <a:p>
            <a:r>
              <a:rPr lang="en-US" dirty="0" smtClean="0"/>
              <a:t>Medium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886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695" y="1321534"/>
            <a:ext cx="6249879" cy="4994846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medium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705694" y="1321534"/>
            <a:ext cx="5234125" cy="49948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>
                <a:solidFill>
                  <a:srgbClr val="778591"/>
                </a:solidFill>
              </a:defRPr>
            </a:lvl1pPr>
          </a:lstStyle>
          <a:p>
            <a:r>
              <a:rPr lang="en-US" dirty="0" smtClean="0"/>
              <a:t>Medium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318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4775" y="6650830"/>
            <a:ext cx="2743200" cy="13811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z="900" smtClean="0">
                <a:solidFill>
                  <a:srgbClr val="1F497D"/>
                </a:solidFill>
              </a:rPr>
              <a:pPr/>
              <a:t>‹#›</a:t>
            </a:fld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 smtClean="0"/>
              <a:t>Large Image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6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Section Divider No Image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6" y="5727701"/>
            <a:ext cx="1244453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21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Section Divider Image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8"/>
            <a:ext cx="12192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6" y="5727701"/>
            <a:ext cx="1244453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84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A26A586E-1FC7-4943-850E-C780D24E729B}" type="datetimeFigureOut">
              <a:rPr lang="en-US" smtClean="0"/>
              <a:pPr>
                <a:defRPr/>
              </a:pPr>
              <a:t>5/12/2016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C0EA104C-FCEF-4DDB-B47E-A448F1D2C41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70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216666-8FAD-40A7-8766-8DDA89D86CD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>
                <a:defRPr/>
              </a:pPr>
              <a:t>5/12/2016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83B269-97E9-4A6D-9FEB-D90F7EA3AD2C}" type="slidenum">
              <a:rPr lang="en-US" altLang="en-US" smtClean="0">
                <a:solidFill>
                  <a:srgbClr val="50B4C8">
                    <a:alpha val="20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0B4C8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450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F0A664-EAFB-4598-B48F-B4E33CAD973D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>
                <a:defRPr/>
              </a:pPr>
              <a:t>5/12/2016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F023CA-333C-4DD9-B3B6-6720D44FD353}" type="slidenum">
              <a:rPr lang="en-US" altLang="en-US" smtClean="0">
                <a:solidFill>
                  <a:srgbClr val="50B4C8">
                    <a:alpha val="20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0B4C8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287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A60A04-B66A-4BA6-96AF-D3FB2701F830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>
                <a:defRPr/>
              </a:pPr>
              <a:t>5/12/2016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A7A20-885A-43CB-9FB9-BBBA9EC46AC1}" type="slidenum">
              <a:rPr lang="en-US" altLang="en-US" smtClean="0">
                <a:solidFill>
                  <a:srgbClr val="50B4C8">
                    <a:alpha val="20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0B4C8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9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21EA11-4517-46AF-A1D6-EE14FAB031C8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>
                <a:defRPr/>
              </a:pPr>
              <a:t>5/12/2016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83EB5-EDD9-4F31-AE02-68D947DEB689}" type="slidenum">
              <a:rPr lang="en-US" altLang="en-US" smtClean="0">
                <a:solidFill>
                  <a:srgbClr val="50B4C8">
                    <a:alpha val="20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0B4C8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355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ottery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6"/>
            <a:ext cx="12192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0" y="70131"/>
            <a:ext cx="7372351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188386"/>
            <a:ext cx="105156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38250" y="400041"/>
            <a:ext cx="7372351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6" y="5727701"/>
            <a:ext cx="1244453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83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AC846F-0746-415A-9324-9D1B9914B5C7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>
                <a:defRPr/>
              </a:pPr>
              <a:t>5/12/2016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77482-82E1-4586-A918-A2C4A2EEC984}" type="slidenum">
              <a:rPr lang="en-US" altLang="en-US" smtClean="0">
                <a:solidFill>
                  <a:srgbClr val="50B4C8">
                    <a:alpha val="20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0B4C8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9381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941501-11E0-4057-A79E-DF1E0C3F054E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>
                <a:defRPr/>
              </a:pPr>
              <a:t>5/12/2016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EEBD4-E131-4FFE-9A34-C209A6009E69}" type="slidenum">
              <a:rPr lang="en-US" altLang="en-US" smtClean="0">
                <a:solidFill>
                  <a:srgbClr val="50B4C8">
                    <a:alpha val="20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0B4C8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7243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F83560-422B-4EFF-9156-330F156F77BD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>
                <a:defRPr/>
              </a:pPr>
              <a:t>5/12/2016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995249EB-D9F4-4DAD-AD07-39AE52E877B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808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56FBBD86-823C-44EA-85C9-2ED2ECB0005A}" type="datetimeFigureOut">
              <a:rPr lang="en-US" smtClean="0"/>
              <a:pPr>
                <a:defRPr/>
              </a:pPr>
              <a:t>5/12/2016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DDD845DA-10FA-40ED-94CA-EEA3B701FC9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7878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99FE69-7903-49A9-B22F-3BB4820F762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>
                <a:defRPr/>
              </a:pPr>
              <a:t>5/12/2016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C43A19-09FC-42C5-8D17-7BD4A2EEAD42}" type="slidenum">
              <a:rPr lang="en-US" altLang="en-US" smtClean="0">
                <a:solidFill>
                  <a:srgbClr val="50B4C8">
                    <a:alpha val="20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0B4C8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747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792D70-A757-4FC7-BE4A-6C318B54C0E6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>
                <a:defRPr/>
              </a:pPr>
              <a:t>5/12/2016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8A3F75-6B5E-4759-9458-2CCE0B551368}" type="slidenum">
              <a:rPr lang="en-US" altLang="en-US" smtClean="0">
                <a:solidFill>
                  <a:srgbClr val="50B4C8">
                    <a:alpha val="20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0B4C8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956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53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6" y="5727701"/>
            <a:ext cx="1244453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68458" y="70131"/>
            <a:ext cx="7177781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368458" y="400041"/>
            <a:ext cx="7177781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188386"/>
            <a:ext cx="105156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337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6" y="5727701"/>
            <a:ext cx="1244453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77837" y="70131"/>
            <a:ext cx="5769193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977837" y="400041"/>
            <a:ext cx="5769193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188386"/>
            <a:ext cx="105156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660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eaport Industrial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6" y="5727701"/>
            <a:ext cx="1244453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50084" y="70131"/>
            <a:ext cx="6171648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250084" y="400041"/>
            <a:ext cx="6171648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188386"/>
            <a:ext cx="105156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139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ast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6" y="5727701"/>
            <a:ext cx="1244453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68458" y="70131"/>
            <a:ext cx="7177781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368458" y="400041"/>
            <a:ext cx="7177781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188386"/>
            <a:ext cx="105156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35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viation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6" y="5727701"/>
            <a:ext cx="1244453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54165" y="70131"/>
            <a:ext cx="7473703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954165" y="400041"/>
            <a:ext cx="7473703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188386"/>
            <a:ext cx="105156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27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846" y="5727701"/>
            <a:ext cx="1244453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137045" y="70131"/>
            <a:ext cx="6519532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137045" y="400041"/>
            <a:ext cx="6519532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188386"/>
            <a:ext cx="105156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 smtClean="0"/>
              <a:t>Text slide – small amount of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453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06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11F27F3A-B3E9-41ED-AF8F-A365F10BB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000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8" r:id="rId12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wastetrader.org/home.aspx" TargetMode="External"/><Relationship Id="rId2" Type="http://schemas.openxmlformats.org/officeDocument/2006/relationships/hyperlink" Target="http://www.p2pays.org/dmrm/start.aspx" TargetMode="Externa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.png"/><Relationship Id="rId5" Type="http://schemas.openxmlformats.org/officeDocument/2006/relationships/hyperlink" Target="http://wastereductionpartners.org/" TargetMode="External"/><Relationship Id="rId4" Type="http://schemas.openxmlformats.org/officeDocument/2006/relationships/hyperlink" Target="http://portal.ncdenr.org/web/deao/contacts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recyclemorenc.org/" TargetMode="Externa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png"/><Relationship Id="rId4" Type="http://schemas.openxmlformats.org/officeDocument/2006/relationships/hyperlink" Target="mailto:Scott.mouw@ncdenr.gov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jorge.montezuma@ncdenr.gov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6449" y="653144"/>
            <a:ext cx="11445551" cy="286449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b="1" dirty="0" smtClean="0"/>
              <a:t>Overview of Recycling Markets</a:t>
            </a:r>
            <a:r>
              <a:rPr lang="en-US" sz="6600" b="1" dirty="0"/>
              <a:t/>
            </a:r>
            <a:br>
              <a:rPr lang="en-US" sz="6600" b="1" dirty="0"/>
            </a:br>
            <a:r>
              <a:rPr lang="en-US" sz="6600" b="1" dirty="0"/>
              <a:t/>
            </a:r>
            <a:br>
              <a:rPr lang="en-US" sz="6600" b="1" dirty="0"/>
            </a:br>
            <a:endParaRPr lang="en-US" sz="6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1" y="3517641"/>
            <a:ext cx="6400800" cy="1752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/>
              <a:t>Scott Mouw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/>
              <a:t>NC DEACS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/>
              <a:t>ESI Members Meeting</a:t>
            </a:r>
            <a:endParaRPr lang="en-US" sz="3600" b="1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/>
              <a:t>May </a:t>
            </a:r>
            <a:r>
              <a:rPr lang="en-US" sz="3600" b="1" dirty="0"/>
              <a:t>2016</a:t>
            </a:r>
          </a:p>
        </p:txBody>
      </p:sp>
      <p:pic>
        <p:nvPicPr>
          <p:cNvPr id="614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4526973"/>
            <a:ext cx="1674813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16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298" y="284929"/>
            <a:ext cx="10772775" cy="974704"/>
          </a:xfrm>
        </p:spPr>
        <p:txBody>
          <a:bodyPr/>
          <a:lstStyle/>
          <a:p>
            <a:r>
              <a:rPr lang="en-US" dirty="0" smtClean="0"/>
              <a:t>Markets for Specialized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298" y="1144315"/>
            <a:ext cx="10753725" cy="52751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Specialized materials could include materials like</a:t>
            </a:r>
          </a:p>
          <a:p>
            <a:pPr lvl="1"/>
            <a:r>
              <a:rPr lang="en-US" sz="2800" dirty="0" smtClean="0"/>
              <a:t>Production by-product</a:t>
            </a:r>
          </a:p>
          <a:p>
            <a:pPr lvl="1"/>
            <a:r>
              <a:rPr lang="en-US" sz="2800" dirty="0" smtClean="0"/>
              <a:t>Processing wastes</a:t>
            </a:r>
          </a:p>
          <a:p>
            <a:pPr lvl="1"/>
            <a:r>
              <a:rPr lang="en-US" sz="2800" dirty="0" smtClean="0"/>
              <a:t>Customized dunnage</a:t>
            </a:r>
          </a:p>
          <a:p>
            <a:pPr lvl="1"/>
            <a:r>
              <a:rPr lang="en-US" sz="2800" dirty="0" smtClean="0"/>
              <a:t>Composites</a:t>
            </a:r>
          </a:p>
          <a:p>
            <a:r>
              <a:rPr lang="en-US" sz="2800" dirty="0" smtClean="0"/>
              <a:t>In many cases, the best “market” is source reduction</a:t>
            </a:r>
          </a:p>
          <a:p>
            <a:pPr lvl="1"/>
            <a:r>
              <a:rPr lang="en-US" sz="2800" dirty="0" smtClean="0"/>
              <a:t>Take-back also sometimes an option</a:t>
            </a:r>
          </a:p>
          <a:p>
            <a:r>
              <a:rPr lang="en-US" sz="2800" dirty="0" smtClean="0"/>
              <a:t>Immediate market will likely be a processor who can prepare the commodities for market</a:t>
            </a:r>
          </a:p>
          <a:p>
            <a:r>
              <a:rPr lang="en-US" sz="2800" dirty="0" smtClean="0"/>
              <a:t>Volume may work against market options</a:t>
            </a:r>
          </a:p>
          <a:p>
            <a:r>
              <a:rPr lang="en-US" sz="2800" dirty="0" smtClean="0"/>
              <a:t>Market pricing likely to be steady but negative</a:t>
            </a:r>
          </a:p>
          <a:p>
            <a:pPr lvl="1"/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909" y="5704608"/>
            <a:ext cx="873006" cy="92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691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314" y="191623"/>
            <a:ext cx="10772775" cy="1161316"/>
          </a:xfrm>
        </p:spPr>
        <p:txBody>
          <a:bodyPr/>
          <a:lstStyle/>
          <a:p>
            <a:r>
              <a:rPr lang="en-US" dirty="0" smtClean="0"/>
              <a:t>Fuel/Energy Markets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991" y="1352939"/>
            <a:ext cx="10753725" cy="4721290"/>
          </a:xfrm>
        </p:spPr>
        <p:txBody>
          <a:bodyPr>
            <a:noAutofit/>
          </a:bodyPr>
          <a:lstStyle/>
          <a:p>
            <a:r>
              <a:rPr lang="en-US" sz="3200" dirty="0" smtClean="0"/>
              <a:t>Waste to Energy plants</a:t>
            </a:r>
          </a:p>
          <a:p>
            <a:pPr lvl="1"/>
            <a:r>
              <a:rPr lang="en-US" sz="3200" dirty="0" smtClean="0"/>
              <a:t>All are out of state, some close to NC</a:t>
            </a:r>
          </a:p>
          <a:p>
            <a:pPr lvl="1"/>
            <a:r>
              <a:rPr lang="en-US" sz="3200" dirty="0" smtClean="0"/>
              <a:t>Negative pricing</a:t>
            </a:r>
          </a:p>
          <a:p>
            <a:r>
              <a:rPr lang="en-US" sz="3200" dirty="0" smtClean="0"/>
              <a:t>Cement kilns</a:t>
            </a:r>
          </a:p>
          <a:p>
            <a:pPr lvl="1"/>
            <a:r>
              <a:rPr lang="en-US" sz="3200" dirty="0" smtClean="0"/>
              <a:t>Huge plants in SC accessible to NC generators</a:t>
            </a:r>
          </a:p>
          <a:p>
            <a:pPr lvl="1"/>
            <a:r>
              <a:rPr lang="en-US" sz="3200" dirty="0" smtClean="0"/>
              <a:t>Accessed through fuel blenders of both solid and liquid materials</a:t>
            </a:r>
          </a:p>
          <a:p>
            <a:pPr lvl="1"/>
            <a:r>
              <a:rPr lang="en-US" sz="3200" dirty="0" smtClean="0"/>
              <a:t>Btu value, contaminants are key factors</a:t>
            </a:r>
          </a:p>
          <a:p>
            <a:pPr lvl="1"/>
            <a:r>
              <a:rPr lang="en-US" sz="3200" dirty="0" smtClean="0"/>
              <a:t>Negative pricing, generally above landfill tipping fees</a:t>
            </a:r>
          </a:p>
          <a:p>
            <a:pPr lvl="1"/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909" y="5704608"/>
            <a:ext cx="873006" cy="92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postandcourier.com/storyimage/CP/20110513/PC16/305139944/AR/0/AR-305139944.jpg&amp;maxw=400&amp;q=90?ver=2012032317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292" y="350538"/>
            <a:ext cx="4456546" cy="280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90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-41641"/>
            <a:ext cx="10772775" cy="881398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Emergence of Zero Waste Service Providers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920" y="923730"/>
            <a:ext cx="11691256" cy="5402425"/>
          </a:xfrm>
        </p:spPr>
        <p:txBody>
          <a:bodyPr>
            <a:noAutofit/>
          </a:bodyPr>
          <a:lstStyle/>
          <a:p>
            <a:r>
              <a:rPr lang="en-US" sz="2800" dirty="0" smtClean="0"/>
              <a:t>Access to markets provided by growing number of singular service providers, e.g.: Pallet One and ICE</a:t>
            </a:r>
          </a:p>
          <a:p>
            <a:endParaRPr lang="en-US" sz="1200" dirty="0" smtClean="0"/>
          </a:p>
          <a:p>
            <a:r>
              <a:rPr lang="en-US" sz="2800" dirty="0" smtClean="0"/>
              <a:t>Traditional recyclers and waste haulers also active in this area,</a:t>
            </a:r>
            <a:br>
              <a:rPr lang="en-US" sz="2800" dirty="0" smtClean="0"/>
            </a:br>
            <a:r>
              <a:rPr lang="en-US" sz="2800" dirty="0" err="1" smtClean="0"/>
              <a:t>e.g.:WM</a:t>
            </a:r>
            <a:r>
              <a:rPr lang="en-US" sz="2800" dirty="0" smtClean="0"/>
              <a:t> and Sonoco</a:t>
            </a:r>
          </a:p>
          <a:p>
            <a:endParaRPr lang="en-US" sz="1200" b="1" dirty="0" smtClean="0"/>
          </a:p>
          <a:p>
            <a:r>
              <a:rPr lang="en-US" sz="2800" b="1" dirty="0" smtClean="0"/>
              <a:t>PROS</a:t>
            </a:r>
            <a:r>
              <a:rPr lang="en-US" sz="2800" dirty="0" smtClean="0"/>
              <a:t>:</a:t>
            </a:r>
          </a:p>
          <a:p>
            <a:pPr lvl="1"/>
            <a:r>
              <a:rPr lang="en-US" sz="2800" dirty="0" smtClean="0"/>
              <a:t>Can be a one-stop shop for wide array of materials</a:t>
            </a:r>
          </a:p>
          <a:p>
            <a:pPr lvl="1"/>
            <a:r>
              <a:rPr lang="en-US" sz="2800" dirty="0" smtClean="0"/>
              <a:t>ZW service providers can consolidate specialize materials from scattered sources</a:t>
            </a:r>
          </a:p>
          <a:p>
            <a:r>
              <a:rPr lang="en-US" sz="2800" b="1" dirty="0" smtClean="0"/>
              <a:t>CONS</a:t>
            </a:r>
            <a:r>
              <a:rPr lang="en-US" sz="2800" dirty="0" smtClean="0"/>
              <a:t>:</a:t>
            </a:r>
          </a:p>
          <a:p>
            <a:pPr lvl="1"/>
            <a:r>
              <a:rPr lang="en-US" sz="2800" dirty="0" smtClean="0"/>
              <a:t>Trading off possible market revenues for handling services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83B269-97E9-4A6D-9FEB-D90F7EA3AD2C}" type="slidenum">
              <a:rPr lang="en-US" altLang="en-US" smtClean="0">
                <a:solidFill>
                  <a:srgbClr val="50B4C8">
                    <a:alpha val="20000"/>
                  </a:srgbClr>
                </a:solidFill>
              </a:rPr>
              <a:pPr>
                <a:defRPr/>
              </a:pPr>
              <a:t>12</a:t>
            </a:fld>
            <a:endParaRPr lang="en-US" altLang="en-US" dirty="0">
              <a:solidFill>
                <a:srgbClr val="50B4C8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88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637" y="88986"/>
            <a:ext cx="10772775" cy="1658198"/>
          </a:xfrm>
        </p:spPr>
        <p:txBody>
          <a:bodyPr/>
          <a:lstStyle/>
          <a:p>
            <a:r>
              <a:rPr lang="en-US" dirty="0" smtClean="0"/>
              <a:t>What Matters to Markets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Volume – e.g., “truckload quantities”</a:t>
            </a:r>
          </a:p>
          <a:p>
            <a:r>
              <a:rPr lang="en-US" sz="4000" dirty="0" smtClean="0"/>
              <a:t>Quality</a:t>
            </a:r>
            <a:endParaRPr lang="en-US" sz="4000" dirty="0"/>
          </a:p>
          <a:p>
            <a:r>
              <a:rPr lang="en-US" sz="4000" dirty="0"/>
              <a:t>Price – positive or negative</a:t>
            </a:r>
          </a:p>
          <a:p>
            <a:r>
              <a:rPr lang="en-US" sz="4000" dirty="0" smtClean="0"/>
              <a:t>Commitment</a:t>
            </a:r>
            <a:endParaRPr lang="en-US" sz="4000" dirty="0"/>
          </a:p>
          <a:p>
            <a:r>
              <a:rPr lang="en-US" sz="4000" dirty="0" smtClean="0"/>
              <a:t>Ease </a:t>
            </a:r>
            <a:r>
              <a:rPr lang="en-US" sz="4000" dirty="0"/>
              <a:t>of Access</a:t>
            </a:r>
          </a:p>
          <a:p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909" y="5704608"/>
            <a:ext cx="873006" cy="92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48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81200" y="116018"/>
            <a:ext cx="8229600" cy="882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dirty="0">
                <a:solidFill>
                  <a:sysClr val="windowText" lastClr="000000"/>
                </a:solidFill>
                <a:latin typeface="Calibri"/>
              </a:rPr>
              <a:t>Resources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81200" y="115699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/>
              </a:rPr>
              <a:t>NC Recycling Markets Directory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ysClr val="windowText" lastClr="000000"/>
                </a:solidFill>
                <a:hlinkClick r:id="rId2"/>
              </a:rPr>
              <a:t>http://www.p2pays.org/dmrm/start.aspx</a:t>
            </a:r>
            <a:endParaRPr lang="en-US" dirty="0">
              <a:solidFill>
                <a:sysClr val="windowText" lastClr="000000"/>
              </a:solidFill>
            </a:endParaRPr>
          </a:p>
          <a:p>
            <a:pPr marL="0" indent="0">
              <a:buNone/>
              <a:defRPr/>
            </a:pPr>
            <a:endParaRPr lang="en-US" sz="2000" dirty="0">
              <a:solidFill>
                <a:sysClr val="windowText" lastClr="000000"/>
              </a:solidFill>
              <a:latin typeface="Calibri"/>
            </a:endParaRPr>
          </a:p>
          <a:p>
            <a:pPr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/>
              </a:rPr>
              <a:t>NC </a:t>
            </a:r>
            <a:r>
              <a:rPr lang="en-US" dirty="0" err="1">
                <a:solidFill>
                  <a:sysClr val="windowText" lastClr="000000"/>
                </a:solidFill>
                <a:latin typeface="Calibri"/>
              </a:rPr>
              <a:t>WasteTrader</a:t>
            </a:r>
            <a:endParaRPr lang="en-US" dirty="0">
              <a:solidFill>
                <a:sysClr val="windowText" lastClr="000000"/>
              </a:solidFill>
              <a:latin typeface="Calibri"/>
            </a:endParaRPr>
          </a:p>
          <a:p>
            <a:pPr marL="0" indent="0">
              <a:buNone/>
              <a:defRPr/>
            </a:pPr>
            <a:r>
              <a:rPr lang="en-US" dirty="0">
                <a:solidFill>
                  <a:sysClr val="windowText" lastClr="000000"/>
                </a:solidFill>
                <a:hlinkClick r:id="rId3"/>
              </a:rPr>
              <a:t>http://www.ncwastetrader.org/home.aspx</a:t>
            </a:r>
            <a:endParaRPr lang="en-US" dirty="0">
              <a:solidFill>
                <a:sysClr val="windowText" lastClr="000000"/>
              </a:solidFill>
            </a:endParaRPr>
          </a:p>
          <a:p>
            <a:pPr marL="0" indent="0">
              <a:buNone/>
              <a:defRPr/>
            </a:pPr>
            <a:endParaRPr lang="en-US" sz="2000" dirty="0">
              <a:solidFill>
                <a:sysClr val="windowText" lastClr="000000"/>
              </a:solidFill>
              <a:latin typeface="Calibri"/>
            </a:endParaRPr>
          </a:p>
          <a:p>
            <a:pPr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/>
              </a:rPr>
              <a:t>DEACS and Waste Reduction Partners Staff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ysClr val="windowText" lastClr="000000"/>
                </a:solidFill>
                <a:hlinkClick r:id="rId4"/>
              </a:rPr>
              <a:t>http://portal.ncdenr.org/web/deao/contacts</a:t>
            </a:r>
            <a:endParaRPr lang="en-US" dirty="0">
              <a:solidFill>
                <a:sysClr val="windowText" lastClr="000000"/>
              </a:solidFill>
            </a:endParaRPr>
          </a:p>
          <a:p>
            <a:pPr marL="0" indent="0">
              <a:buNone/>
              <a:defRPr/>
            </a:pPr>
            <a:r>
              <a:rPr lang="en-US" dirty="0">
                <a:solidFill>
                  <a:sysClr val="windowText" lastClr="000000"/>
                </a:solidFill>
                <a:hlinkClick r:id="rId5"/>
              </a:rPr>
              <a:t>http://wastereductionpartners.org/</a:t>
            </a:r>
            <a:endParaRPr lang="en-US" dirty="0">
              <a:solidFill>
                <a:sysClr val="windowText" lastClr="000000"/>
              </a:solidFill>
            </a:endParaRPr>
          </a:p>
          <a:p>
            <a:pPr marL="0" indent="0">
              <a:buNone/>
              <a:defRPr/>
            </a:pPr>
            <a:endParaRPr lang="en-US" dirty="0">
              <a:solidFill>
                <a:sysClr val="windowText" lastClr="000000"/>
              </a:solidFill>
            </a:endParaRPr>
          </a:p>
          <a:p>
            <a:pPr marL="0" indent="0">
              <a:buNone/>
              <a:defRPr/>
            </a:pPr>
            <a:endParaRPr lang="en-US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909" y="5704608"/>
            <a:ext cx="873006" cy="92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83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7606" y="210284"/>
            <a:ext cx="10772775" cy="93738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Some Tips For Navigating Markets</a:t>
            </a:r>
            <a:endParaRPr lang="en-US" sz="4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1382" y="1147665"/>
            <a:ext cx="11313181" cy="5514392"/>
          </a:xfrm>
        </p:spPr>
        <p:txBody>
          <a:bodyPr>
            <a:noAutofit/>
          </a:bodyPr>
          <a:lstStyle/>
          <a:p>
            <a:r>
              <a:rPr lang="en-US" sz="3000" dirty="0" smtClean="0"/>
              <a:t>Determine your own needs, capacities, and goals, revisiting them from time to time</a:t>
            </a:r>
          </a:p>
          <a:p>
            <a:pPr lvl="1"/>
            <a:r>
              <a:rPr lang="en-US" sz="3000" dirty="0" smtClean="0"/>
              <a:t>Do you want to process and market individual materials, or…</a:t>
            </a:r>
          </a:p>
          <a:p>
            <a:pPr lvl="1"/>
            <a:r>
              <a:rPr lang="en-US" sz="3000" dirty="0" smtClean="0"/>
              <a:t>Do you want to let service providers/markets do the work?</a:t>
            </a:r>
          </a:p>
          <a:p>
            <a:r>
              <a:rPr lang="en-US" sz="3000" dirty="0" smtClean="0"/>
              <a:t>Build in regular, periodic checks with vendors/markets, addressing:</a:t>
            </a:r>
          </a:p>
          <a:p>
            <a:pPr lvl="1"/>
            <a:r>
              <a:rPr lang="en-US" sz="3000" dirty="0" smtClean="0"/>
              <a:t>Market conditions</a:t>
            </a:r>
          </a:p>
          <a:p>
            <a:pPr lvl="1"/>
            <a:r>
              <a:rPr lang="en-US" sz="3000" dirty="0" smtClean="0"/>
              <a:t>Pricing</a:t>
            </a:r>
          </a:p>
          <a:p>
            <a:pPr lvl="1"/>
            <a:r>
              <a:rPr lang="en-US" sz="3000" dirty="0" smtClean="0"/>
              <a:t>Recyclability of materials</a:t>
            </a:r>
          </a:p>
          <a:p>
            <a:r>
              <a:rPr lang="en-US" sz="3000" dirty="0" smtClean="0"/>
              <a:t>Stay in touch with peers and DEACS regarding status of markets and market options</a:t>
            </a:r>
          </a:p>
          <a:p>
            <a:r>
              <a:rPr lang="en-US" sz="3000" dirty="0" smtClean="0"/>
              <a:t>Use NC </a:t>
            </a:r>
            <a:r>
              <a:rPr lang="en-US" sz="3000" dirty="0" err="1" smtClean="0"/>
              <a:t>WasteTrader</a:t>
            </a:r>
            <a:r>
              <a:rPr lang="en-US" sz="3000" dirty="0" smtClean="0"/>
              <a:t> for specialized materials</a:t>
            </a:r>
          </a:p>
          <a:p>
            <a:pPr lvl="1"/>
            <a:endParaRPr 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399108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recyclemore log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252" y="2023269"/>
            <a:ext cx="4741862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08692" y="704624"/>
            <a:ext cx="8086725" cy="1758658"/>
          </a:xfrm>
        </p:spPr>
        <p:txBody>
          <a:bodyPr/>
          <a:lstStyle/>
          <a:p>
            <a:pPr>
              <a:defRPr/>
            </a:pPr>
            <a:r>
              <a:rPr lang="en-US" sz="9600" dirty="0" smtClean="0"/>
              <a:t>Thank You!</a:t>
            </a:r>
            <a:endParaRPr lang="en-US" sz="9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057400" y="3810000"/>
            <a:ext cx="6921500" cy="1646238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b="1" dirty="0"/>
              <a:t>Scott Mouw</a:t>
            </a:r>
          </a:p>
          <a:p>
            <a:pPr>
              <a:defRPr/>
            </a:pPr>
            <a:r>
              <a:rPr lang="en-US" b="1" dirty="0"/>
              <a:t>NC DEACS</a:t>
            </a:r>
          </a:p>
          <a:p>
            <a:pPr>
              <a:defRPr/>
            </a:pPr>
            <a:r>
              <a:rPr lang="en-US" b="1" dirty="0">
                <a:hlinkClick r:id="rId4"/>
              </a:rPr>
              <a:t>scott.mouw@ncdenr.gov</a:t>
            </a:r>
            <a:endParaRPr lang="en-US" b="1" dirty="0"/>
          </a:p>
          <a:p>
            <a:pPr>
              <a:defRPr/>
            </a:pPr>
            <a:r>
              <a:rPr lang="en-US" b="1" dirty="0"/>
              <a:t>919-707-8114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782" y="5456238"/>
            <a:ext cx="873006" cy="92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38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399696" y="-15240"/>
            <a:ext cx="5391150" cy="6858000"/>
          </a:xfrm>
        </p:spPr>
        <p:txBody>
          <a:bodyPr>
            <a:noAutofit/>
          </a:bodyPr>
          <a:lstStyle/>
          <a:p>
            <a:pPr algn="ctr"/>
            <a:endParaRPr lang="en-US" sz="1100" b="1" u="sng" dirty="0" smtClean="0">
              <a:latin typeface="+mj-lt"/>
            </a:endParaRPr>
          </a:p>
          <a:p>
            <a:pPr algn="ctr"/>
            <a:r>
              <a:rPr lang="en-US" sz="4000" b="1" u="sng" dirty="0" smtClean="0">
                <a:latin typeface="+mj-lt"/>
              </a:rPr>
              <a:t>OUTLINE</a:t>
            </a:r>
          </a:p>
          <a:p>
            <a:pPr algn="ctr"/>
            <a:endParaRPr lang="en-US" sz="700" b="1" u="sng" dirty="0" smtClean="0">
              <a:latin typeface="+mj-lt"/>
            </a:endParaRPr>
          </a:p>
          <a:p>
            <a:pPr algn="ctr"/>
            <a:r>
              <a:rPr lang="en-US" sz="3600" dirty="0" smtClean="0">
                <a:latin typeface="+mj-lt"/>
              </a:rPr>
              <a:t>Compost Benefits</a:t>
            </a:r>
          </a:p>
          <a:p>
            <a:pPr algn="ctr"/>
            <a:r>
              <a:rPr lang="en-US" sz="3200" dirty="0" smtClean="0">
                <a:latin typeface="+mj-lt"/>
              </a:rPr>
              <a:t>Organics Recycling Overview</a:t>
            </a:r>
          </a:p>
          <a:p>
            <a:pPr algn="ctr"/>
            <a:r>
              <a:rPr lang="en-US" sz="3600" dirty="0" smtClean="0">
                <a:latin typeface="+mj-lt"/>
              </a:rPr>
              <a:t>Composting 101</a:t>
            </a:r>
          </a:p>
          <a:p>
            <a:pPr algn="ctr"/>
            <a:r>
              <a:rPr lang="en-US" sz="3600" dirty="0" smtClean="0">
                <a:latin typeface="+mj-lt"/>
              </a:rPr>
              <a:t>AD 101</a:t>
            </a:r>
          </a:p>
          <a:p>
            <a:pPr algn="ctr"/>
            <a:r>
              <a:rPr lang="en-US" sz="3600" dirty="0" smtClean="0">
                <a:latin typeface="+mj-lt"/>
              </a:rPr>
              <a:t>Feedstocks</a:t>
            </a:r>
          </a:p>
          <a:p>
            <a:pPr algn="ctr"/>
            <a:r>
              <a:rPr lang="en-US" sz="3600" dirty="0" smtClean="0">
                <a:latin typeface="+mj-lt"/>
              </a:rPr>
              <a:t>Considerations</a:t>
            </a:r>
          </a:p>
          <a:p>
            <a:pPr algn="ctr"/>
            <a:r>
              <a:rPr lang="en-US" sz="3600" dirty="0" smtClean="0">
                <a:latin typeface="+mj-lt"/>
              </a:rPr>
              <a:t>Maps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7" r="14872"/>
          <a:stretch/>
        </p:blipFill>
        <p:spPr>
          <a:xfrm rot="10800000">
            <a:off x="0" y="0"/>
            <a:ext cx="3399695" cy="69224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66"/>
          <a:stretch/>
        </p:blipFill>
        <p:spPr>
          <a:xfrm>
            <a:off x="8792307" y="-15240"/>
            <a:ext cx="3417980" cy="6928338"/>
          </a:xfrm>
          <a:prstGeom prst="rect">
            <a:avLst/>
          </a:prstGeom>
        </p:spPr>
      </p:pic>
      <p:pic>
        <p:nvPicPr>
          <p:cNvPr id="5" name="Picture 2" descr="http://brand.nc.gov/images/logo-combin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813" y="5947313"/>
            <a:ext cx="896373" cy="62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70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brand.nc.gov/images/logo-combin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616" y="5844988"/>
            <a:ext cx="896373" cy="62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860648" y="116"/>
            <a:ext cx="6331352" cy="6869459"/>
            <a:chOff x="0" y="0"/>
            <a:chExt cx="6667500" cy="7234177"/>
          </a:xfrm>
        </p:grpSpPr>
        <p:pic>
          <p:nvPicPr>
            <p:cNvPr id="1026" name="Picture 2" descr="https://ilsr.org/wp-content/uploads/2016/05/Compost-Day-2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43" b="17748"/>
            <a:stretch/>
          </p:blipFill>
          <p:spPr bwMode="auto">
            <a:xfrm>
              <a:off x="0" y="0"/>
              <a:ext cx="6667500" cy="7234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s://ilsr.org/wp-content/uploads/2016/05/Compost-Day-2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1" t="79445" r="71580" b="10332"/>
            <a:stretch/>
          </p:blipFill>
          <p:spPr bwMode="auto">
            <a:xfrm>
              <a:off x="0" y="6215604"/>
              <a:ext cx="1828800" cy="1018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https://ilsr.org/wp-content/uploads/2016/05/Compost-Day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3" t="91225" r="29835" b="-156"/>
          <a:stretch/>
        </p:blipFill>
        <p:spPr bwMode="auto">
          <a:xfrm>
            <a:off x="1354238" y="626376"/>
            <a:ext cx="3152172" cy="106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lsr.org/wp-content/uploads/2016/05/ILSR-Compost-Day-1-Impact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" t="49642" r="2340" b="12190"/>
          <a:stretch/>
        </p:blipFill>
        <p:spPr bwMode="auto">
          <a:xfrm>
            <a:off x="0" y="2395946"/>
            <a:ext cx="5860648" cy="342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brand.nc.gov/images/logo-combin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447" y="6073218"/>
            <a:ext cx="896373" cy="62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59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062" y="326854"/>
            <a:ext cx="7496175" cy="6143625"/>
          </a:xfrm>
          <a:prstGeom prst="rect">
            <a:avLst/>
          </a:prstGeom>
        </p:spPr>
      </p:pic>
      <p:pic>
        <p:nvPicPr>
          <p:cNvPr id="7" name="Picture 2" descr="http://brand.nc.gov/images/logo-combin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616" y="5844988"/>
            <a:ext cx="896373" cy="62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74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3933" y="350483"/>
            <a:ext cx="10772775" cy="127731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General Overview of Marketing Recyclables</a:t>
            </a:r>
            <a:endParaRPr lang="en-US" sz="4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3931" y="1426789"/>
            <a:ext cx="11888067" cy="5197991"/>
          </a:xfrm>
        </p:spPr>
        <p:txBody>
          <a:bodyPr>
            <a:noAutofit/>
          </a:bodyPr>
          <a:lstStyle/>
          <a:p>
            <a:r>
              <a:rPr lang="en-US" sz="3000" dirty="0" smtClean="0"/>
              <a:t>Recycling encompasses multiple steps: collection, processing, and end-use</a:t>
            </a:r>
          </a:p>
          <a:p>
            <a:pPr lvl="1"/>
            <a:r>
              <a:rPr lang="en-US" sz="3000" dirty="0" smtClean="0"/>
              <a:t>Your immediate “market” may be a </a:t>
            </a:r>
            <a:r>
              <a:rPr lang="en-US" sz="3000" i="1" dirty="0" smtClean="0"/>
              <a:t>collection </a:t>
            </a:r>
            <a:r>
              <a:rPr lang="en-US" sz="3000" dirty="0" smtClean="0"/>
              <a:t>company or processor</a:t>
            </a:r>
          </a:p>
          <a:p>
            <a:pPr lvl="1"/>
            <a:r>
              <a:rPr lang="en-US" sz="3000" dirty="0" smtClean="0"/>
              <a:t>Each step entails profit-making by the parties involved</a:t>
            </a:r>
          </a:p>
          <a:p>
            <a:pPr lvl="1"/>
            <a:r>
              <a:rPr lang="en-US" sz="3000" dirty="0" smtClean="0"/>
              <a:t>Market prices at end-use not what generator likely to receive</a:t>
            </a:r>
          </a:p>
          <a:p>
            <a:r>
              <a:rPr lang="en-US" sz="3000" dirty="0"/>
              <a:t>V</a:t>
            </a:r>
            <a:r>
              <a:rPr lang="en-US" sz="3000" dirty="0" smtClean="0"/>
              <a:t>alue of a material at any given stage affected by multiple factors, e.g.:</a:t>
            </a:r>
          </a:p>
          <a:p>
            <a:pPr lvl="1"/>
            <a:r>
              <a:rPr lang="en-US" sz="3000" dirty="0"/>
              <a:t>T</a:t>
            </a:r>
            <a:r>
              <a:rPr lang="en-US" sz="3000" dirty="0" smtClean="0"/>
              <a:t>ransportation logistics</a:t>
            </a:r>
          </a:p>
          <a:p>
            <a:pPr lvl="1"/>
            <a:r>
              <a:rPr lang="en-US" sz="3000" dirty="0"/>
              <a:t>A</a:t>
            </a:r>
            <a:r>
              <a:rPr lang="en-US" sz="3000" dirty="0" smtClean="0"/>
              <a:t>mount of secondary processing required</a:t>
            </a:r>
          </a:p>
          <a:p>
            <a:pPr lvl="1"/>
            <a:r>
              <a:rPr lang="en-US" sz="3000" dirty="0" smtClean="0"/>
              <a:t>Quality and amount of the material</a:t>
            </a:r>
          </a:p>
          <a:p>
            <a:r>
              <a:rPr lang="en-US" sz="3000" dirty="0" smtClean="0"/>
              <a:t>Final value determined by commodity markets, mostly global in nature.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909" y="5704608"/>
            <a:ext cx="873006" cy="92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sunpack.com/wp-content/uploads/2012/01/recycle_more_logo-300x30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864" y="0"/>
            <a:ext cx="1443135" cy="144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30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319" y="8553"/>
            <a:ext cx="6485681" cy="68494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63852" y="457276"/>
            <a:ext cx="5427663" cy="911225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smtClean="0">
                <a:solidFill>
                  <a:schemeClr val="tx1"/>
                </a:solidFill>
              </a:rPr>
              <a:t>Composting 101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7" name="Picture 2" descr="http://brand.nc.gov/images/logo-combin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616" y="5844988"/>
            <a:ext cx="896373" cy="62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31494" y="1817224"/>
            <a:ext cx="5660021" cy="37964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 algn="l">
              <a:buFont typeface="+mj-lt"/>
              <a:buAutoNum type="arabicPeriod"/>
            </a:pPr>
            <a:r>
              <a:rPr lang="en-US" sz="4000" b="1" dirty="0" smtClean="0"/>
              <a:t>Collection </a:t>
            </a:r>
          </a:p>
          <a:p>
            <a:pPr marL="914400" indent="-914400" algn="l">
              <a:buFont typeface="+mj-lt"/>
              <a:buAutoNum type="arabicPeriod"/>
            </a:pPr>
            <a:r>
              <a:rPr lang="en-US" sz="4000" b="1" dirty="0" smtClean="0"/>
              <a:t>Feedstock Preparation</a:t>
            </a:r>
          </a:p>
          <a:p>
            <a:pPr marL="914400" indent="-914400" algn="l">
              <a:buFont typeface="+mj-lt"/>
              <a:buAutoNum type="arabicPeriod"/>
            </a:pPr>
            <a:r>
              <a:rPr lang="en-US" sz="4000" b="1" dirty="0" smtClean="0"/>
              <a:t>Active Composting</a:t>
            </a:r>
          </a:p>
          <a:p>
            <a:pPr marL="914400" indent="-914400" algn="l">
              <a:buFont typeface="+mj-lt"/>
              <a:buAutoNum type="arabicPeriod"/>
            </a:pPr>
            <a:r>
              <a:rPr lang="en-US" sz="4000" b="1" dirty="0" smtClean="0"/>
              <a:t>Curing &amp; Screening</a:t>
            </a:r>
          </a:p>
          <a:p>
            <a:pPr marL="914400" indent="-914400" algn="l">
              <a:buFont typeface="+mj-lt"/>
              <a:buAutoNum type="arabicPeriod"/>
            </a:pPr>
            <a:r>
              <a:rPr lang="en-US" sz="4000" b="1" dirty="0" smtClean="0"/>
              <a:t>Quality Assurance</a:t>
            </a:r>
          </a:p>
          <a:p>
            <a:pPr marL="914400" indent="-914400" algn="l">
              <a:buFont typeface="+mj-lt"/>
              <a:buAutoNum type="arabicPeriod"/>
            </a:pPr>
            <a:r>
              <a:rPr lang="en-US" sz="4000" b="1" dirty="0" smtClean="0"/>
              <a:t>Compost Users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454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brand.nc.gov/images/logo-combin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73" y="6007033"/>
            <a:ext cx="896373" cy="62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americanbiogascouncil.org/images/genericDigestionProces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403" y="0"/>
            <a:ext cx="97571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83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327750" y="496888"/>
            <a:ext cx="5093813" cy="911225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smtClean="0">
                <a:solidFill>
                  <a:schemeClr val="tx1"/>
                </a:solidFill>
              </a:rPr>
              <a:t>Feedstocks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5" r="18274"/>
          <a:stretch/>
        </p:blipFill>
        <p:spPr>
          <a:xfrm>
            <a:off x="0" y="0"/>
            <a:ext cx="2172777" cy="6928338"/>
          </a:xfrm>
          <a:prstGeom prst="rect">
            <a:avLst/>
          </a:prstGeom>
        </p:spPr>
      </p:pic>
      <p:pic>
        <p:nvPicPr>
          <p:cNvPr id="7" name="Picture 2" descr="http://brand.nc.gov/images/logo-combin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850" y="6030183"/>
            <a:ext cx="896373" cy="62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327750" y="1539433"/>
            <a:ext cx="9733070" cy="34145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63550" indent="-463550" algn="l">
              <a:buFont typeface="+mj-lt"/>
              <a:buAutoNum type="arabicPeriod"/>
            </a:pPr>
            <a:r>
              <a:rPr lang="en-US" sz="4400" dirty="0" smtClean="0"/>
              <a:t>Woody materials:</a:t>
            </a:r>
            <a:br>
              <a:rPr lang="en-US" sz="4400" dirty="0" smtClean="0"/>
            </a:br>
            <a:r>
              <a:rPr lang="en-US" sz="4400" dirty="0" smtClean="0"/>
              <a:t>pallets, clean wood, dimensional wood</a:t>
            </a:r>
          </a:p>
          <a:p>
            <a:pPr marL="463550" indent="-463550" algn="l">
              <a:buFont typeface="+mj-lt"/>
              <a:buAutoNum type="arabicPeriod"/>
            </a:pPr>
            <a:r>
              <a:rPr lang="en-US" sz="4400" dirty="0" smtClean="0"/>
              <a:t>Cardboard</a:t>
            </a:r>
          </a:p>
          <a:p>
            <a:pPr marL="463550" indent="-463550" algn="l">
              <a:buFont typeface="+mj-lt"/>
              <a:buAutoNum type="arabicPeriod"/>
            </a:pPr>
            <a:r>
              <a:rPr lang="en-US" sz="4400" dirty="0" smtClean="0"/>
              <a:t>Food scraps</a:t>
            </a:r>
          </a:p>
          <a:p>
            <a:pPr marL="463550" indent="-463550" algn="l">
              <a:buFont typeface="+mj-lt"/>
              <a:buAutoNum type="arabicPeriod"/>
            </a:pPr>
            <a:r>
              <a:rPr lang="en-US" sz="4400" dirty="0" smtClean="0"/>
              <a:t>Sheetrock</a:t>
            </a:r>
          </a:p>
          <a:p>
            <a:pPr marL="463550" indent="-463550" algn="l">
              <a:buFont typeface="+mj-lt"/>
              <a:buAutoNum type="arabicPeriod"/>
            </a:pPr>
            <a:r>
              <a:rPr lang="en-US" sz="4400" dirty="0" smtClean="0"/>
              <a:t>Liquid Byproducts (AD)</a:t>
            </a:r>
          </a:p>
          <a:p>
            <a:pPr marL="463550" indent="-463550" algn="l">
              <a:buFont typeface="+mj-lt"/>
              <a:buAutoNum type="arabicPeriod"/>
            </a:pPr>
            <a:r>
              <a:rPr lang="en-US" sz="4400" dirty="0" smtClean="0"/>
              <a:t>Biosolids (Type 4)</a:t>
            </a:r>
          </a:p>
          <a:p>
            <a:pPr marL="463550" indent="-463550" algn="l">
              <a:buFont typeface="+mj-lt"/>
              <a:buAutoNum type="arabicPeriod"/>
            </a:pPr>
            <a:endParaRPr lang="en-US" sz="3600" b="1" dirty="0" smtClean="0"/>
          </a:p>
          <a:p>
            <a:pPr marL="463550" indent="-463550" algn="l">
              <a:buFont typeface="+mj-lt"/>
              <a:buAutoNum type="arabicPeriod"/>
            </a:pPr>
            <a:endParaRPr lang="en-US" sz="3300" b="1" dirty="0" smtClean="0"/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600" b="1" dirty="0" smtClean="0"/>
          </a:p>
          <a:p>
            <a:pPr algn="l"/>
            <a:endParaRPr lang="en-US" sz="36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3" t="46076" r="40843" b="33502"/>
          <a:stretch/>
        </p:blipFill>
        <p:spPr>
          <a:xfrm>
            <a:off x="-93785" y="3483980"/>
            <a:ext cx="2266562" cy="338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0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327750" y="496888"/>
            <a:ext cx="5093813" cy="911225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smtClean="0">
                <a:solidFill>
                  <a:schemeClr val="tx1"/>
                </a:solidFill>
              </a:rPr>
              <a:t>Considerations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27750" y="1539433"/>
            <a:ext cx="9733070" cy="34145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63550" indent="-463550" algn="l">
              <a:buFont typeface="+mj-lt"/>
              <a:buAutoNum type="arabicPeriod"/>
            </a:pPr>
            <a:r>
              <a:rPr lang="en-US" sz="4000" dirty="0" smtClean="0"/>
              <a:t>Waste bill (frequency pulls, tonnage tips)</a:t>
            </a:r>
            <a:endParaRPr lang="en-US" sz="4000" dirty="0"/>
          </a:p>
          <a:p>
            <a:pPr marL="463550" indent="-463550" algn="l">
              <a:buFont typeface="+mj-lt"/>
              <a:buAutoNum type="arabicPeriod"/>
            </a:pPr>
            <a:r>
              <a:rPr lang="en-US" sz="4000" dirty="0" smtClean="0"/>
              <a:t>Composting costs</a:t>
            </a:r>
          </a:p>
          <a:p>
            <a:pPr marL="682625" indent="-219075" algn="l">
              <a:buFont typeface="Arial" panose="020B0604020202020204" pitchFamily="34" charset="0"/>
              <a:buChar char="•"/>
            </a:pPr>
            <a:r>
              <a:rPr lang="en-US" sz="4000" dirty="0" smtClean="0"/>
              <a:t>$26/ton average tipping fee (depends on feedstock)</a:t>
            </a:r>
          </a:p>
          <a:p>
            <a:pPr marL="682625" indent="-219075" algn="l">
              <a:buFont typeface="Arial" panose="020B0604020202020204" pitchFamily="34" charset="0"/>
              <a:buChar char="•"/>
            </a:pPr>
            <a:r>
              <a:rPr lang="en-US" sz="4000" dirty="0" smtClean="0"/>
              <a:t>Hauling costs (distance to composter/AD)</a:t>
            </a:r>
          </a:p>
          <a:p>
            <a:pPr marL="682625" indent="-219075" algn="l">
              <a:buFont typeface="Arial" panose="020B0604020202020204" pitchFamily="34" charset="0"/>
              <a:buChar char="•"/>
            </a:pPr>
            <a:r>
              <a:rPr lang="en-US" sz="4000" dirty="0" smtClean="0"/>
              <a:t>Contamination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4000" dirty="0" smtClean="0"/>
          </a:p>
          <a:p>
            <a:pPr algn="l"/>
            <a:endParaRPr lang="en-US" sz="4000" dirty="0" smtClean="0"/>
          </a:p>
        </p:txBody>
      </p:sp>
      <p:pic>
        <p:nvPicPr>
          <p:cNvPr id="6" name="Picture 2" descr="http://brand.nc.gov/images/logo-combin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850" y="6030183"/>
            <a:ext cx="896373" cy="62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r="24518"/>
          <a:stretch/>
        </p:blipFill>
        <p:spPr>
          <a:xfrm>
            <a:off x="0" y="0"/>
            <a:ext cx="213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75606" y="2456514"/>
            <a:ext cx="7813040" cy="911225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Compost Users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http://brand.nc.gov/images/logo-combin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850" y="6030183"/>
            <a:ext cx="896373" cy="62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975605" y="3470894"/>
            <a:ext cx="7813040" cy="31071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Nurseries</a:t>
            </a:r>
          </a:p>
          <a:p>
            <a:r>
              <a:rPr lang="en-US" sz="3600" b="1" dirty="0" smtClean="0"/>
              <a:t>Sports Fields</a:t>
            </a:r>
          </a:p>
          <a:p>
            <a:r>
              <a:rPr lang="en-US" sz="3600" b="1" dirty="0" smtClean="0"/>
              <a:t>Farms</a:t>
            </a:r>
          </a:p>
          <a:p>
            <a:r>
              <a:rPr lang="en-US" sz="3600" b="1" dirty="0" smtClean="0"/>
              <a:t>Landscapers</a:t>
            </a:r>
          </a:p>
          <a:p>
            <a:r>
              <a:rPr lang="en-US" sz="3600" b="1" dirty="0" smtClean="0"/>
              <a:t>Department of Transportation</a:t>
            </a:r>
          </a:p>
          <a:p>
            <a:r>
              <a:rPr lang="en-US" sz="3600" b="1" dirty="0" smtClean="0"/>
              <a:t>Erosion / Sedimentation Control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5" r="25901"/>
          <a:stretch/>
        </p:blipFill>
        <p:spPr>
          <a:xfrm>
            <a:off x="-50800" y="579"/>
            <a:ext cx="2743200" cy="6858000"/>
          </a:xfrm>
          <a:prstGeom prst="rect">
            <a:avLst/>
          </a:prstGeom>
        </p:spPr>
      </p:pic>
      <p:pic>
        <p:nvPicPr>
          <p:cNvPr id="3074" name="Picture 2" descr="http://www.biocycle.net/wp-content/uploads/2013/10/30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2" b="41686"/>
          <a:stretch/>
        </p:blipFill>
        <p:spPr bwMode="auto">
          <a:xfrm>
            <a:off x="2688220" y="0"/>
            <a:ext cx="9525000" cy="231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67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rand.nc.gov/images/logo-combin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247" y="6072173"/>
            <a:ext cx="896373" cy="62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918" t="5022" r="2277" b="4494"/>
          <a:stretch/>
        </p:blipFill>
        <p:spPr>
          <a:xfrm>
            <a:off x="48769" y="913872"/>
            <a:ext cx="12070080" cy="47973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3411" cy="11021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00" b="1" dirty="0" smtClean="0"/>
              <a:t>Permitted Composting Facilities</a:t>
            </a:r>
            <a:endParaRPr lang="en-US" sz="49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0" y="3854718"/>
            <a:ext cx="2933700" cy="15811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1078" y="4724703"/>
            <a:ext cx="3105150" cy="15811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349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Permitted AD/Composting Facilities</a:t>
            </a:r>
            <a:br>
              <a:rPr lang="en-US" sz="4800" b="1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Able to Accept Off-Site </a:t>
            </a:r>
            <a:r>
              <a:rPr lang="en-US" sz="3100" dirty="0">
                <a:solidFill>
                  <a:schemeClr val="tx1"/>
                </a:solidFill>
              </a:rPr>
              <a:t>Food Scraps</a:t>
            </a:r>
          </a:p>
        </p:txBody>
      </p:sp>
      <p:pic>
        <p:nvPicPr>
          <p:cNvPr id="7" name="Picture 2" descr="http://brand.nc.gov/images/logo-combin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7098" y="155922"/>
            <a:ext cx="896373" cy="62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79" y="1219200"/>
            <a:ext cx="11563226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8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4" t="2014" r="7059" b="6689"/>
          <a:stretch/>
        </p:blipFill>
        <p:spPr>
          <a:xfrm>
            <a:off x="0" y="0"/>
            <a:ext cx="5824728" cy="690372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824729" y="274321"/>
            <a:ext cx="6367272" cy="5039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8925" algn="l"/>
            <a:r>
              <a:rPr lang="en-US" sz="3600" b="1" dirty="0" smtClean="0"/>
              <a:t>Jorge Montezuma, EIT</a:t>
            </a:r>
          </a:p>
          <a:p>
            <a:pPr marL="288925" algn="l"/>
            <a:r>
              <a:rPr lang="en-US" sz="3600" dirty="0" smtClean="0"/>
              <a:t>Organics Recycling Specialist</a:t>
            </a:r>
          </a:p>
          <a:p>
            <a:pPr marL="288925" algn="l"/>
            <a:r>
              <a:rPr lang="en-US" sz="3600" dirty="0" smtClean="0"/>
              <a:t>NCDEQ DEACS</a:t>
            </a:r>
          </a:p>
          <a:p>
            <a:pPr marL="288925" algn="l"/>
            <a:r>
              <a:rPr lang="en-US" sz="3600" dirty="0" smtClean="0">
                <a:hlinkClick r:id="rId3"/>
              </a:rPr>
              <a:t>jorge.montezuma@ncdenr.gov</a:t>
            </a:r>
            <a:endParaRPr lang="en-US" sz="3600" dirty="0" smtClean="0"/>
          </a:p>
          <a:p>
            <a:pPr marL="288925" algn="l"/>
            <a:r>
              <a:rPr lang="en-US" sz="3600" dirty="0" smtClean="0"/>
              <a:t>919-707-8123</a:t>
            </a:r>
          </a:p>
        </p:txBody>
      </p:sp>
      <p:pic>
        <p:nvPicPr>
          <p:cNvPr id="6" name="Picture 2" descr="http://brand.nc.gov/images/logo-combin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802" y="5946775"/>
            <a:ext cx="896373" cy="62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41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290" y="191622"/>
            <a:ext cx="10772775" cy="1658198"/>
          </a:xfrm>
        </p:spPr>
        <p:txBody>
          <a:bodyPr>
            <a:normAutofit/>
          </a:bodyPr>
          <a:lstStyle/>
          <a:p>
            <a:r>
              <a:rPr lang="en-US" sz="4800" dirty="0" smtClean="0"/>
              <a:t>General Factors Affecting Recycling Markets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232" y="1439330"/>
            <a:ext cx="10753725" cy="4550923"/>
          </a:xfrm>
        </p:spPr>
        <p:txBody>
          <a:bodyPr>
            <a:noAutofit/>
          </a:bodyPr>
          <a:lstStyle/>
          <a:p>
            <a:r>
              <a:rPr lang="en-US" sz="3200" dirty="0" smtClean="0"/>
              <a:t>Overall economic growth</a:t>
            </a:r>
          </a:p>
          <a:p>
            <a:r>
              <a:rPr lang="en-US" sz="3200" dirty="0" smtClean="0"/>
              <a:t>Commodity demand</a:t>
            </a:r>
          </a:p>
          <a:p>
            <a:r>
              <a:rPr lang="en-US" sz="3200" dirty="0" smtClean="0"/>
              <a:t>Export/Import</a:t>
            </a:r>
          </a:p>
          <a:p>
            <a:r>
              <a:rPr lang="en-US" sz="3200" dirty="0" smtClean="0"/>
              <a:t>Currency values</a:t>
            </a:r>
          </a:p>
          <a:p>
            <a:r>
              <a:rPr lang="en-US" sz="3200" dirty="0" smtClean="0"/>
              <a:t>Competition between virgin and recycled materials</a:t>
            </a:r>
          </a:p>
          <a:p>
            <a:r>
              <a:rPr lang="en-US" sz="3200" dirty="0" smtClean="0"/>
              <a:t>Price of energy, affecting:</a:t>
            </a:r>
          </a:p>
          <a:p>
            <a:pPr lvl="1"/>
            <a:r>
              <a:rPr lang="en-US" sz="3200" dirty="0" smtClean="0"/>
              <a:t>Production</a:t>
            </a:r>
          </a:p>
          <a:p>
            <a:pPr lvl="1"/>
            <a:r>
              <a:rPr lang="en-US" sz="3200" dirty="0" smtClean="0"/>
              <a:t>Transportation</a:t>
            </a:r>
          </a:p>
          <a:p>
            <a:pPr lvl="1"/>
            <a:endParaRPr lang="en-US" dirty="0" smtClean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909" y="5704608"/>
            <a:ext cx="873006" cy="92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21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9" y="395625"/>
            <a:ext cx="11565081" cy="677396"/>
          </a:xfrm>
        </p:spPr>
        <p:txBody>
          <a:bodyPr>
            <a:normAutofit/>
          </a:bodyPr>
          <a:lstStyle/>
          <a:p>
            <a:r>
              <a:rPr lang="en-US" sz="4400" dirty="0" smtClean="0"/>
              <a:t>Recent Prominent Factors Affecting Recycling Markets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977" y="1304618"/>
            <a:ext cx="6994191" cy="34087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Price of oil</a:t>
            </a:r>
          </a:p>
          <a:p>
            <a:r>
              <a:rPr lang="en-US" sz="3600" dirty="0" smtClean="0"/>
              <a:t>Transition in Chinese economy</a:t>
            </a:r>
          </a:p>
          <a:p>
            <a:r>
              <a:rPr lang="en-US" sz="3600" dirty="0" smtClean="0"/>
              <a:t>Strong dollar</a:t>
            </a:r>
          </a:p>
          <a:p>
            <a:endParaRPr lang="en-US" sz="2800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909" y="5704608"/>
            <a:ext cx="873006" cy="92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content.barchart.com/genericapi/cache/a87f4612d4b0c46a42af3dc817f2566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222" y="1176070"/>
            <a:ext cx="5537368" cy="296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usfunds.com/media/images/investor-alert/_2015/2015-01-30/COMM-US-Dollar-Climbing-Higher-Against-Other-World-Currencies-01302015-l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69" y="3312367"/>
            <a:ext cx="5740774" cy="345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awesomeplacesonearth.com/wp-content/uploads/2014/09/ShanghaiHighway_201102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63" y="4527816"/>
            <a:ext cx="3776113" cy="209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349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65" y="37186"/>
            <a:ext cx="10898572" cy="682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82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963" y="104093"/>
            <a:ext cx="11641281" cy="838299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Cardboard and Office Paper Market Prices (in $/ton)</a:t>
            </a:r>
            <a:endParaRPr lang="en-US" sz="44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2977042"/>
              </p:ext>
            </p:extLst>
          </p:nvPr>
        </p:nvGraphicFramePr>
        <p:xfrm>
          <a:off x="470936" y="942392"/>
          <a:ext cx="11087333" cy="5514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55869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595" y="368904"/>
            <a:ext cx="10772775" cy="909389"/>
          </a:xfrm>
        </p:spPr>
        <p:txBody>
          <a:bodyPr/>
          <a:lstStyle/>
          <a:p>
            <a:r>
              <a:rPr lang="en-US" dirty="0" smtClean="0"/>
              <a:t>Plastics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261" y="1343610"/>
            <a:ext cx="9815124" cy="5159829"/>
          </a:xfrm>
        </p:spPr>
        <p:txBody>
          <a:bodyPr>
            <a:noAutofit/>
          </a:bodyPr>
          <a:lstStyle/>
          <a:p>
            <a:r>
              <a:rPr lang="en-US" sz="3000" dirty="0" smtClean="0"/>
              <a:t>North Carolina home to many plastic recyclers, covering a wide range of resins and products in various forms</a:t>
            </a:r>
          </a:p>
          <a:p>
            <a:pPr lvl="1"/>
            <a:r>
              <a:rPr lang="en-US" sz="3000" dirty="0" smtClean="0"/>
              <a:t>Very strong opportunities to find homes for plastics discards</a:t>
            </a:r>
          </a:p>
          <a:p>
            <a:pPr lvl="1"/>
            <a:r>
              <a:rPr lang="en-US" sz="3000" dirty="0" smtClean="0"/>
              <a:t>Best opportunities are for single resin, clean materials</a:t>
            </a:r>
          </a:p>
          <a:p>
            <a:r>
              <a:rPr lang="en-US" sz="3000" dirty="0" smtClean="0"/>
              <a:t>Quantities and transport may be significant factors in local recycling options</a:t>
            </a:r>
          </a:p>
          <a:p>
            <a:r>
              <a:rPr lang="en-US" sz="3000" dirty="0" smtClean="0"/>
              <a:t>Plastic recycling markets strongly track petroleum and natural gas pricing</a:t>
            </a:r>
          </a:p>
          <a:p>
            <a:pPr lvl="1"/>
            <a:r>
              <a:rPr lang="en-US" sz="3000" dirty="0" smtClean="0"/>
              <a:t>Swings in virgin resin capacity a strong factor</a:t>
            </a:r>
          </a:p>
          <a:p>
            <a:pPr lvl="1"/>
            <a:r>
              <a:rPr lang="en-US" sz="3000" dirty="0" smtClean="0"/>
              <a:t>Prices currently low, but long term likely on an upward trend</a:t>
            </a:r>
          </a:p>
          <a:p>
            <a:pPr lvl="1"/>
            <a:endParaRPr lang="en-US" sz="3000" dirty="0" smtClean="0"/>
          </a:p>
          <a:p>
            <a:endParaRPr lang="en-US" sz="3000" dirty="0" smtClean="0"/>
          </a:p>
          <a:p>
            <a:endParaRPr lang="en-US" sz="3000" dirty="0" smtClean="0"/>
          </a:p>
          <a:p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909" y="5704608"/>
            <a:ext cx="873006" cy="92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i.stack.imgur.com/qn7m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571" y="108158"/>
            <a:ext cx="2352675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489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637" y="256590"/>
            <a:ext cx="10772775" cy="1241984"/>
          </a:xfrm>
        </p:spPr>
        <p:txBody>
          <a:bodyPr/>
          <a:lstStyle/>
          <a:p>
            <a:r>
              <a:rPr lang="en-US" dirty="0" smtClean="0"/>
              <a:t>Metals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637" y="1301102"/>
            <a:ext cx="9695680" cy="3766185"/>
          </a:xfrm>
        </p:spPr>
        <p:txBody>
          <a:bodyPr/>
          <a:lstStyle/>
          <a:p>
            <a:r>
              <a:rPr lang="en-US" dirty="0" smtClean="0"/>
              <a:t>Robust number of scrap metal processors in North Carolina</a:t>
            </a:r>
          </a:p>
          <a:p>
            <a:r>
              <a:rPr lang="en-US" dirty="0"/>
              <a:t>M</a:t>
            </a:r>
            <a:r>
              <a:rPr lang="en-US" dirty="0" smtClean="0"/>
              <a:t>etal prices tend to be affected most by construction and automobile/transportation markets</a:t>
            </a:r>
          </a:p>
          <a:p>
            <a:pPr lvl="1"/>
            <a:r>
              <a:rPr lang="en-US" dirty="0" smtClean="0"/>
              <a:t>Export/Import, finished metal global competition, inventories significant factors</a:t>
            </a:r>
          </a:p>
          <a:p>
            <a:r>
              <a:rPr lang="en-US" dirty="0" smtClean="0"/>
              <a:t>Ferrous prices creeping up</a:t>
            </a:r>
          </a:p>
          <a:p>
            <a:r>
              <a:rPr lang="en-US" dirty="0" smtClean="0"/>
              <a:t>Non-ferrous prices on long decline and flat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909" y="5704608"/>
            <a:ext cx="873006" cy="92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://www.kitconet.com/charts/metals/base/spot-aluminum-5y-Larg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298" y="256590"/>
            <a:ext cx="3639617" cy="218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kitconet.com/charts/metals/base/spot-copper-5y-Larg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846" y="3110413"/>
            <a:ext cx="3695351" cy="234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otal US - RMDAS Ferrous Scrap Price Inde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24" y="4283541"/>
            <a:ext cx="6736376" cy="24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362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5190"/>
            <a:ext cx="10772775" cy="974704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Examples of Materials with Localized Markets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735" y="1069894"/>
            <a:ext cx="11582110" cy="5041657"/>
          </a:xfrm>
        </p:spPr>
        <p:txBody>
          <a:bodyPr>
            <a:noAutofit/>
          </a:bodyPr>
          <a:lstStyle/>
          <a:p>
            <a:r>
              <a:rPr lang="en-US" sz="2800" dirty="0" smtClean="0"/>
              <a:t>Organics</a:t>
            </a:r>
          </a:p>
          <a:p>
            <a:pPr lvl="1"/>
            <a:r>
              <a:rPr lang="en-US" sz="2800" dirty="0" smtClean="0"/>
              <a:t>Compostable materials have negative market prices and do not travel far</a:t>
            </a:r>
          </a:p>
          <a:p>
            <a:pPr lvl="1"/>
            <a:r>
              <a:rPr lang="en-US" sz="2800" dirty="0" smtClean="0"/>
              <a:t>Localized infrastructure relies on tipping fees, hence “market pricing” is negative</a:t>
            </a:r>
          </a:p>
          <a:p>
            <a:pPr lvl="1"/>
            <a:r>
              <a:rPr lang="en-US" sz="2800" dirty="0" smtClean="0"/>
              <a:t>Wood waste as fuel or mulch also localized and is an historically flat market</a:t>
            </a:r>
          </a:p>
          <a:p>
            <a:pPr lvl="1"/>
            <a:r>
              <a:rPr lang="en-US" sz="2800" dirty="0" smtClean="0"/>
              <a:t>NC in pretty good shape with these markets</a:t>
            </a:r>
          </a:p>
          <a:p>
            <a:endParaRPr lang="en-US" sz="2800" dirty="0" smtClean="0"/>
          </a:p>
          <a:p>
            <a:r>
              <a:rPr lang="en-US" sz="2800" dirty="0" smtClean="0"/>
              <a:t>Pallets</a:t>
            </a:r>
          </a:p>
          <a:p>
            <a:pPr lvl="1"/>
            <a:r>
              <a:rPr lang="en-US" sz="2800" dirty="0" smtClean="0"/>
              <a:t>Recyclable pallets have had same basic pricing for years</a:t>
            </a:r>
          </a:p>
          <a:p>
            <a:pPr lvl="1"/>
            <a:r>
              <a:rPr lang="en-US" sz="2800" dirty="0" smtClean="0"/>
              <a:t>Mix of pallets is what is key – standard vs customized</a:t>
            </a:r>
          </a:p>
          <a:p>
            <a:pPr lvl="1"/>
            <a:r>
              <a:rPr lang="en-US" sz="2800" dirty="0" smtClean="0"/>
              <a:t>NC has very strong pallet recycling infrastructure</a:t>
            </a:r>
          </a:p>
          <a:p>
            <a:pPr lvl="1"/>
            <a:endParaRPr lang="en-US" sz="2800" dirty="0" smtClean="0"/>
          </a:p>
          <a:p>
            <a:pPr lvl="1"/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909" y="5704608"/>
            <a:ext cx="873006" cy="92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http://www.moranlumber.com/uploads/slide_show/gmapallet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991" y="3392569"/>
            <a:ext cx="2731768" cy="204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458678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737</Words>
  <Application>Microsoft Office PowerPoint</Application>
  <PresentationFormat>Widescreen</PresentationFormat>
  <Paragraphs>167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2_Office Theme</vt:lpstr>
      <vt:lpstr>Metropolitan</vt:lpstr>
      <vt:lpstr>Overview of Recycling Markets  </vt:lpstr>
      <vt:lpstr>General Overview of Marketing Recyclables</vt:lpstr>
      <vt:lpstr>General Factors Affecting Recycling Markets</vt:lpstr>
      <vt:lpstr>Recent Prominent Factors Affecting Recycling Markets</vt:lpstr>
      <vt:lpstr>PowerPoint Presentation</vt:lpstr>
      <vt:lpstr>Cardboard and Office Paper Market Prices (in $/ton)</vt:lpstr>
      <vt:lpstr>Plastics</vt:lpstr>
      <vt:lpstr>Metals</vt:lpstr>
      <vt:lpstr>Examples of Materials with Localized Markets</vt:lpstr>
      <vt:lpstr>Markets for Specialized Materials</vt:lpstr>
      <vt:lpstr>Fuel/Energy Markets</vt:lpstr>
      <vt:lpstr>Emergence of Zero Waste Service Providers</vt:lpstr>
      <vt:lpstr>What Matters to Markets</vt:lpstr>
      <vt:lpstr>PowerPoint Presentation</vt:lpstr>
      <vt:lpstr>Some Tips For Navigating Markets</vt:lpstr>
      <vt:lpstr>Thank You!</vt:lpstr>
      <vt:lpstr>PowerPoint Presentation</vt:lpstr>
      <vt:lpstr>PowerPoint Presentation</vt:lpstr>
      <vt:lpstr>PowerPoint Presentation</vt:lpstr>
      <vt:lpstr>Composting 101</vt:lpstr>
      <vt:lpstr>PowerPoint Presentation</vt:lpstr>
      <vt:lpstr>Feedstocks</vt:lpstr>
      <vt:lpstr>Considerations</vt:lpstr>
      <vt:lpstr>Compost Users</vt:lpstr>
      <vt:lpstr>PowerPoint Presentation</vt:lpstr>
      <vt:lpstr>Permitted AD/Composting Facilities Able to Accept Off-Site Food Scraps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Overview of Marketing Recyclables</dc:title>
  <dc:creator>Mouw, Scott</dc:creator>
  <cp:lastModifiedBy>Montezuma, Jorge L</cp:lastModifiedBy>
  <cp:revision>33</cp:revision>
  <dcterms:created xsi:type="dcterms:W3CDTF">2016-05-04T14:09:46Z</dcterms:created>
  <dcterms:modified xsi:type="dcterms:W3CDTF">2016-05-12T19:19:25Z</dcterms:modified>
</cp:coreProperties>
</file>