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</p:sldMasterIdLst>
  <p:notesMasterIdLst>
    <p:notesMasterId r:id="rId28"/>
  </p:notesMasterIdLst>
  <p:handoutMasterIdLst>
    <p:handoutMasterId r:id="rId29"/>
  </p:handoutMasterIdLst>
  <p:sldIdLst>
    <p:sldId id="282" r:id="rId5"/>
    <p:sldId id="303" r:id="rId6"/>
    <p:sldId id="280" r:id="rId7"/>
    <p:sldId id="302" r:id="rId8"/>
    <p:sldId id="286" r:id="rId9"/>
    <p:sldId id="305" r:id="rId10"/>
    <p:sldId id="304" r:id="rId11"/>
    <p:sldId id="285" r:id="rId12"/>
    <p:sldId id="290" r:id="rId13"/>
    <p:sldId id="300" r:id="rId14"/>
    <p:sldId id="289" r:id="rId15"/>
    <p:sldId id="291" r:id="rId16"/>
    <p:sldId id="407" r:id="rId17"/>
    <p:sldId id="408" r:id="rId18"/>
    <p:sldId id="299" r:id="rId19"/>
    <p:sldId id="409" r:id="rId20"/>
    <p:sldId id="410" r:id="rId21"/>
    <p:sldId id="295" r:id="rId22"/>
    <p:sldId id="381" r:id="rId23"/>
    <p:sldId id="402" r:id="rId24"/>
    <p:sldId id="372" r:id="rId25"/>
    <p:sldId id="384" r:id="rId26"/>
    <p:sldId id="296" r:id="rId27"/>
  </p:sldIdLst>
  <p:sldSz cx="12192000" cy="6858000"/>
  <p:notesSz cx="6858000" cy="9293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Barrows, Robin" initials="BR" lastIdx="4" clrIdx="0">
    <p:extLst>
      <p:ext uri="{19B8F6BF-5375-455C-9EA6-DF929625EA0E}">
        <p15:presenceInfo xmlns:p15="http://schemas.microsoft.com/office/powerpoint/2012/main" userId="S-1-5-21-2744878847-1876734302-662453930-16714" providerId="AD"/>
      </p:ext>
    </p:extLst>
  </p:cmAuthor>
  <p:cmAuthor id="3" name="Navarro, Jonathan" initials="NJ" lastIdx="12" clrIdx="1">
    <p:extLst>
      <p:ext uri="{19B8F6BF-5375-455C-9EA6-DF929625EA0E}">
        <p15:presenceInfo xmlns:p15="http://schemas.microsoft.com/office/powerpoint/2012/main" userId="S-1-5-21-2744878847-1876734302-662453930-130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76961" autoAdjust="0"/>
  </p:normalViewPr>
  <p:slideViewPr>
    <p:cSldViewPr snapToGrid="0">
      <p:cViewPr varScale="1">
        <p:scale>
          <a:sx n="77" d="100"/>
          <a:sy n="77" d="100"/>
        </p:scale>
        <p:origin x="1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Relationship Id="rId4" Type="http://schemas.openxmlformats.org/officeDocument/2006/relationships/image" Target="../media/image6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Relationship Id="rId4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92E4AF-23D1-485D-8D23-7505A914A17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15944D-7EC0-4211-9B73-3E674F9BD4A1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/>
            <a:t>Be aware!</a:t>
          </a:r>
        </a:p>
        <a:p>
          <a:pPr rtl="0"/>
          <a:r>
            <a:rPr lang="en-US" dirty="0"/>
            <a:t>Know the air quality color code.</a:t>
          </a:r>
        </a:p>
      </dgm:t>
    </dgm:pt>
    <dgm:pt modelId="{8108653D-12E5-413C-AABA-D25A67A16874}" type="parTrans" cxnId="{94461004-5847-479F-A3E0-4CDB9351CD57}">
      <dgm:prSet/>
      <dgm:spPr/>
      <dgm:t>
        <a:bodyPr/>
        <a:lstStyle/>
        <a:p>
          <a:endParaRPr lang="en-US"/>
        </a:p>
      </dgm:t>
    </dgm:pt>
    <dgm:pt modelId="{717C10BA-B4CA-4E49-8892-1DA6048913F0}" type="sibTrans" cxnId="{94461004-5847-479F-A3E0-4CDB9351CD57}">
      <dgm:prSet/>
      <dgm:spPr/>
      <dgm:t>
        <a:bodyPr/>
        <a:lstStyle/>
        <a:p>
          <a:endParaRPr lang="en-US"/>
        </a:p>
      </dgm:t>
    </dgm:pt>
    <dgm:pt modelId="{6CA03BD4-DCC3-401C-A158-3067F7AB7474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/>
            <a:t>Find your passion! </a:t>
          </a:r>
        </a:p>
        <a:p>
          <a:pPr rtl="0"/>
          <a:r>
            <a:rPr lang="en-US" dirty="0"/>
            <a:t>Learn about career choices.</a:t>
          </a:r>
        </a:p>
      </dgm:t>
    </dgm:pt>
    <dgm:pt modelId="{652E1E12-2068-4E53-A17A-67873ED38E88}" type="parTrans" cxnId="{1ACC5449-ECAB-457D-A426-C68519569409}">
      <dgm:prSet/>
      <dgm:spPr/>
      <dgm:t>
        <a:bodyPr/>
        <a:lstStyle/>
        <a:p>
          <a:endParaRPr lang="en-US"/>
        </a:p>
      </dgm:t>
    </dgm:pt>
    <dgm:pt modelId="{9363DE17-17C9-45BC-8BEA-A08B5B798C7B}" type="sibTrans" cxnId="{1ACC5449-ECAB-457D-A426-C68519569409}">
      <dgm:prSet/>
      <dgm:spPr/>
      <dgm:t>
        <a:bodyPr/>
        <a:lstStyle/>
        <a:p>
          <a:endParaRPr lang="en-US"/>
        </a:p>
      </dgm:t>
    </dgm:pt>
    <dgm:pt modelId="{647C7972-F89A-449F-B4F1-EB73D0A9708C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/>
            <a:t>Work hard!</a:t>
          </a:r>
        </a:p>
        <a:p>
          <a:pPr rtl="0"/>
          <a:r>
            <a:rPr lang="en-US" dirty="0"/>
            <a:t>Your work reflects who you are!</a:t>
          </a:r>
        </a:p>
      </dgm:t>
    </dgm:pt>
    <dgm:pt modelId="{4A147635-0DF1-4432-8242-4354499E16C2}" type="parTrans" cxnId="{7899731E-D042-4D82-9E2A-94543A7D13B5}">
      <dgm:prSet/>
      <dgm:spPr/>
      <dgm:t>
        <a:bodyPr/>
        <a:lstStyle/>
        <a:p>
          <a:endParaRPr lang="en-US"/>
        </a:p>
      </dgm:t>
    </dgm:pt>
    <dgm:pt modelId="{B8D5CB21-3409-4190-BFB8-D9CEFDEAD353}" type="sibTrans" cxnId="{7899731E-D042-4D82-9E2A-94543A7D13B5}">
      <dgm:prSet/>
      <dgm:spPr/>
      <dgm:t>
        <a:bodyPr/>
        <a:lstStyle/>
        <a:p>
          <a:endParaRPr lang="en-US"/>
        </a:p>
      </dgm:t>
    </dgm:pt>
    <dgm:pt modelId="{1609F10B-A21F-44F8-BEB0-0EA6218E63F9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/>
            <a:t>Get involved! </a:t>
          </a:r>
        </a:p>
        <a:p>
          <a:pPr rtl="0"/>
          <a:r>
            <a:rPr lang="en-US" dirty="0"/>
            <a:t>Take actions to improve        air quality.</a:t>
          </a:r>
        </a:p>
      </dgm:t>
    </dgm:pt>
    <dgm:pt modelId="{77CA128A-FEDB-44FB-A973-160378784A9E}" type="parTrans" cxnId="{BB5147BD-5ACF-464B-8E7C-6A2B54E5437F}">
      <dgm:prSet/>
      <dgm:spPr/>
      <dgm:t>
        <a:bodyPr/>
        <a:lstStyle/>
        <a:p>
          <a:endParaRPr lang="en-US"/>
        </a:p>
      </dgm:t>
    </dgm:pt>
    <dgm:pt modelId="{282330BB-952D-49E1-9CA4-1704A5CD23D5}" type="sibTrans" cxnId="{BB5147BD-5ACF-464B-8E7C-6A2B54E5437F}">
      <dgm:prSet/>
      <dgm:spPr/>
      <dgm:t>
        <a:bodyPr/>
        <a:lstStyle/>
        <a:p>
          <a:endParaRPr lang="en-US"/>
        </a:p>
      </dgm:t>
    </dgm:pt>
    <dgm:pt modelId="{25BEAB30-3F81-4EA4-AB1E-360A41DEA08B}" type="pres">
      <dgm:prSet presAssocID="{2192E4AF-23D1-485D-8D23-7505A914A17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DF4284-25F6-4F84-A1A1-38774D38F6BC}" type="pres">
      <dgm:prSet presAssocID="{2192E4AF-23D1-485D-8D23-7505A914A179}" presName="fgShape" presStyleLbl="fgShp" presStyleIdx="0" presStyleCnt="1"/>
      <dgm:spPr/>
    </dgm:pt>
    <dgm:pt modelId="{240DB344-16F7-48C5-B0A8-425B25DACA76}" type="pres">
      <dgm:prSet presAssocID="{2192E4AF-23D1-485D-8D23-7505A914A179}" presName="linComp" presStyleCnt="0"/>
      <dgm:spPr/>
    </dgm:pt>
    <dgm:pt modelId="{2FD781E4-629E-4867-8BD1-CE198D14DC38}" type="pres">
      <dgm:prSet presAssocID="{EA15944D-7EC0-4211-9B73-3E674F9BD4A1}" presName="compNode" presStyleCnt="0"/>
      <dgm:spPr/>
    </dgm:pt>
    <dgm:pt modelId="{F81E7258-6354-4BDE-B4BF-23A928964140}" type="pres">
      <dgm:prSet presAssocID="{EA15944D-7EC0-4211-9B73-3E674F9BD4A1}" presName="bkgdShape" presStyleLbl="node1" presStyleIdx="0" presStyleCnt="4"/>
      <dgm:spPr/>
      <dgm:t>
        <a:bodyPr/>
        <a:lstStyle/>
        <a:p>
          <a:endParaRPr lang="en-US"/>
        </a:p>
      </dgm:t>
    </dgm:pt>
    <dgm:pt modelId="{D8A46683-95A1-4D65-BD60-25889F3B7F7C}" type="pres">
      <dgm:prSet presAssocID="{EA15944D-7EC0-4211-9B73-3E674F9BD4A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E39EE-39BF-44C8-AA41-AAB7E07483D0}" type="pres">
      <dgm:prSet presAssocID="{EA15944D-7EC0-4211-9B73-3E674F9BD4A1}" presName="invisiNode" presStyleLbl="node1" presStyleIdx="0" presStyleCnt="4"/>
      <dgm:spPr/>
    </dgm:pt>
    <dgm:pt modelId="{5BB4FF06-44FD-4CCE-AE64-55AE1D1E77C0}" type="pres">
      <dgm:prSet presAssocID="{EA15944D-7EC0-4211-9B73-3E674F9BD4A1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3F1B2BF7-D580-4BB0-A2A8-E33628AF70DB}" type="pres">
      <dgm:prSet presAssocID="{717C10BA-B4CA-4E49-8892-1DA6048913F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54A080A-5230-44FC-82EA-78E6A45EA6BC}" type="pres">
      <dgm:prSet presAssocID="{6CA03BD4-DCC3-401C-A158-3067F7AB7474}" presName="compNode" presStyleCnt="0"/>
      <dgm:spPr/>
    </dgm:pt>
    <dgm:pt modelId="{AB00EDB7-6203-4513-BF6E-BB84359F2138}" type="pres">
      <dgm:prSet presAssocID="{6CA03BD4-DCC3-401C-A158-3067F7AB7474}" presName="bkgdShape" presStyleLbl="node1" presStyleIdx="1" presStyleCnt="4"/>
      <dgm:spPr/>
      <dgm:t>
        <a:bodyPr/>
        <a:lstStyle/>
        <a:p>
          <a:endParaRPr lang="en-US"/>
        </a:p>
      </dgm:t>
    </dgm:pt>
    <dgm:pt modelId="{BC16EAC0-88D7-44C5-9BCA-E0947233DDBE}" type="pres">
      <dgm:prSet presAssocID="{6CA03BD4-DCC3-401C-A158-3067F7AB747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480C7-9C90-417F-B777-A7612DA9BC5D}" type="pres">
      <dgm:prSet presAssocID="{6CA03BD4-DCC3-401C-A158-3067F7AB7474}" presName="invisiNode" presStyleLbl="node1" presStyleIdx="1" presStyleCnt="4"/>
      <dgm:spPr/>
    </dgm:pt>
    <dgm:pt modelId="{51055BF2-2BFA-486D-BDB2-DEA963F7F1F0}" type="pres">
      <dgm:prSet presAssocID="{6CA03BD4-DCC3-401C-A158-3067F7AB7474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82D5D24-6CE5-43B3-BD31-27A6752D47CB}" type="pres">
      <dgm:prSet presAssocID="{9363DE17-17C9-45BC-8BEA-A08B5B798C7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F0DA64F-AF55-4F6D-9416-173368AF64DF}" type="pres">
      <dgm:prSet presAssocID="{647C7972-F89A-449F-B4F1-EB73D0A9708C}" presName="compNode" presStyleCnt="0"/>
      <dgm:spPr/>
    </dgm:pt>
    <dgm:pt modelId="{59868DEE-5A85-46B8-AFAB-9D72BD329501}" type="pres">
      <dgm:prSet presAssocID="{647C7972-F89A-449F-B4F1-EB73D0A9708C}" presName="bkgdShape" presStyleLbl="node1" presStyleIdx="2" presStyleCnt="4"/>
      <dgm:spPr/>
      <dgm:t>
        <a:bodyPr/>
        <a:lstStyle/>
        <a:p>
          <a:endParaRPr lang="en-US"/>
        </a:p>
      </dgm:t>
    </dgm:pt>
    <dgm:pt modelId="{ECB5934F-86CC-4F4B-8AF9-79A158E317F9}" type="pres">
      <dgm:prSet presAssocID="{647C7972-F89A-449F-B4F1-EB73D0A9708C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6CC01-850A-4C60-BFFC-9FB5FC356708}" type="pres">
      <dgm:prSet presAssocID="{647C7972-F89A-449F-B4F1-EB73D0A9708C}" presName="invisiNode" presStyleLbl="node1" presStyleIdx="2" presStyleCnt="4"/>
      <dgm:spPr/>
    </dgm:pt>
    <dgm:pt modelId="{4D5141B3-9CEA-4AB9-96DF-F3357EF6E842}" type="pres">
      <dgm:prSet presAssocID="{647C7972-F89A-449F-B4F1-EB73D0A9708C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8018245D-A820-446A-81C0-8628CC0EC004}" type="pres">
      <dgm:prSet presAssocID="{B8D5CB21-3409-4190-BFB8-D9CEFDEAD35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5DDE597-8173-4090-B826-658812476B27}" type="pres">
      <dgm:prSet presAssocID="{1609F10B-A21F-44F8-BEB0-0EA6218E63F9}" presName="compNode" presStyleCnt="0"/>
      <dgm:spPr/>
    </dgm:pt>
    <dgm:pt modelId="{E3400AE2-32E8-4D23-9CB2-2710E3F087C3}" type="pres">
      <dgm:prSet presAssocID="{1609F10B-A21F-44F8-BEB0-0EA6218E63F9}" presName="bkgdShape" presStyleLbl="node1" presStyleIdx="3" presStyleCnt="4"/>
      <dgm:spPr/>
      <dgm:t>
        <a:bodyPr/>
        <a:lstStyle/>
        <a:p>
          <a:endParaRPr lang="en-US"/>
        </a:p>
      </dgm:t>
    </dgm:pt>
    <dgm:pt modelId="{02BD3DE8-5294-4922-8C79-F17BAC6D4206}" type="pres">
      <dgm:prSet presAssocID="{1609F10B-A21F-44F8-BEB0-0EA6218E63F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4985D-F78F-4078-906B-D4ADC0BB6D1C}" type="pres">
      <dgm:prSet presAssocID="{1609F10B-A21F-44F8-BEB0-0EA6218E63F9}" presName="invisiNode" presStyleLbl="node1" presStyleIdx="3" presStyleCnt="4"/>
      <dgm:spPr/>
    </dgm:pt>
    <dgm:pt modelId="{00B60E30-3AB2-408F-AAFC-985A376376CC}" type="pres">
      <dgm:prSet presAssocID="{1609F10B-A21F-44F8-BEB0-0EA6218E63F9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4620802B-7981-4F94-9FAB-C1432A465D41}" type="presOf" srcId="{9363DE17-17C9-45BC-8BEA-A08B5B798C7B}" destId="{382D5D24-6CE5-43B3-BD31-27A6752D47CB}" srcOrd="0" destOrd="0" presId="urn:microsoft.com/office/officeart/2005/8/layout/hList7"/>
    <dgm:cxn modelId="{111813FA-0706-4666-A406-6A116888698F}" type="presOf" srcId="{1609F10B-A21F-44F8-BEB0-0EA6218E63F9}" destId="{E3400AE2-32E8-4D23-9CB2-2710E3F087C3}" srcOrd="0" destOrd="0" presId="urn:microsoft.com/office/officeart/2005/8/layout/hList7"/>
    <dgm:cxn modelId="{7899731E-D042-4D82-9E2A-94543A7D13B5}" srcId="{2192E4AF-23D1-485D-8D23-7505A914A179}" destId="{647C7972-F89A-449F-B4F1-EB73D0A9708C}" srcOrd="2" destOrd="0" parTransId="{4A147635-0DF1-4432-8242-4354499E16C2}" sibTransId="{B8D5CB21-3409-4190-BFB8-D9CEFDEAD353}"/>
    <dgm:cxn modelId="{DD11B184-E384-4FD7-978A-5A65363FBC73}" type="presOf" srcId="{B8D5CB21-3409-4190-BFB8-D9CEFDEAD353}" destId="{8018245D-A820-446A-81C0-8628CC0EC004}" srcOrd="0" destOrd="0" presId="urn:microsoft.com/office/officeart/2005/8/layout/hList7"/>
    <dgm:cxn modelId="{74B116BF-37F2-4E32-BB18-AE1535975C41}" type="presOf" srcId="{647C7972-F89A-449F-B4F1-EB73D0A9708C}" destId="{ECB5934F-86CC-4F4B-8AF9-79A158E317F9}" srcOrd="1" destOrd="0" presId="urn:microsoft.com/office/officeart/2005/8/layout/hList7"/>
    <dgm:cxn modelId="{94461004-5847-479F-A3E0-4CDB9351CD57}" srcId="{2192E4AF-23D1-485D-8D23-7505A914A179}" destId="{EA15944D-7EC0-4211-9B73-3E674F9BD4A1}" srcOrd="0" destOrd="0" parTransId="{8108653D-12E5-413C-AABA-D25A67A16874}" sibTransId="{717C10BA-B4CA-4E49-8892-1DA6048913F0}"/>
    <dgm:cxn modelId="{37F8FF3D-53F1-4130-8671-BCA5BB6E396A}" type="presOf" srcId="{647C7972-F89A-449F-B4F1-EB73D0A9708C}" destId="{59868DEE-5A85-46B8-AFAB-9D72BD329501}" srcOrd="0" destOrd="0" presId="urn:microsoft.com/office/officeart/2005/8/layout/hList7"/>
    <dgm:cxn modelId="{D2C30F5B-8E98-448E-B2AA-6BCBF1362DDC}" type="presOf" srcId="{1609F10B-A21F-44F8-BEB0-0EA6218E63F9}" destId="{02BD3DE8-5294-4922-8C79-F17BAC6D4206}" srcOrd="1" destOrd="0" presId="urn:microsoft.com/office/officeart/2005/8/layout/hList7"/>
    <dgm:cxn modelId="{47FC50B2-107E-4A23-956F-2872E92B826A}" type="presOf" srcId="{EA15944D-7EC0-4211-9B73-3E674F9BD4A1}" destId="{D8A46683-95A1-4D65-BD60-25889F3B7F7C}" srcOrd="1" destOrd="0" presId="urn:microsoft.com/office/officeart/2005/8/layout/hList7"/>
    <dgm:cxn modelId="{6BFB49F1-81E7-44DD-A172-7247C82DB138}" type="presOf" srcId="{EA15944D-7EC0-4211-9B73-3E674F9BD4A1}" destId="{F81E7258-6354-4BDE-B4BF-23A928964140}" srcOrd="0" destOrd="0" presId="urn:microsoft.com/office/officeart/2005/8/layout/hList7"/>
    <dgm:cxn modelId="{85F41B81-82FB-4631-9DD3-20EDFA221981}" type="presOf" srcId="{6CA03BD4-DCC3-401C-A158-3067F7AB7474}" destId="{BC16EAC0-88D7-44C5-9BCA-E0947233DDBE}" srcOrd="1" destOrd="0" presId="urn:microsoft.com/office/officeart/2005/8/layout/hList7"/>
    <dgm:cxn modelId="{D6941C2E-2017-4914-B3D6-E6080E44EB0F}" type="presOf" srcId="{2192E4AF-23D1-485D-8D23-7505A914A179}" destId="{25BEAB30-3F81-4EA4-AB1E-360A41DEA08B}" srcOrd="0" destOrd="0" presId="urn:microsoft.com/office/officeart/2005/8/layout/hList7"/>
    <dgm:cxn modelId="{51A06DAC-539B-4DF5-9016-0CBDC1F6B8A2}" type="presOf" srcId="{6CA03BD4-DCC3-401C-A158-3067F7AB7474}" destId="{AB00EDB7-6203-4513-BF6E-BB84359F2138}" srcOrd="0" destOrd="0" presId="urn:microsoft.com/office/officeart/2005/8/layout/hList7"/>
    <dgm:cxn modelId="{EEC38F6F-38C8-4C9E-B50A-7705BDFE58E6}" type="presOf" srcId="{717C10BA-B4CA-4E49-8892-1DA6048913F0}" destId="{3F1B2BF7-D580-4BB0-A2A8-E33628AF70DB}" srcOrd="0" destOrd="0" presId="urn:microsoft.com/office/officeart/2005/8/layout/hList7"/>
    <dgm:cxn modelId="{BB5147BD-5ACF-464B-8E7C-6A2B54E5437F}" srcId="{2192E4AF-23D1-485D-8D23-7505A914A179}" destId="{1609F10B-A21F-44F8-BEB0-0EA6218E63F9}" srcOrd="3" destOrd="0" parTransId="{77CA128A-FEDB-44FB-A973-160378784A9E}" sibTransId="{282330BB-952D-49E1-9CA4-1704A5CD23D5}"/>
    <dgm:cxn modelId="{1ACC5449-ECAB-457D-A426-C68519569409}" srcId="{2192E4AF-23D1-485D-8D23-7505A914A179}" destId="{6CA03BD4-DCC3-401C-A158-3067F7AB7474}" srcOrd="1" destOrd="0" parTransId="{652E1E12-2068-4E53-A17A-67873ED38E88}" sibTransId="{9363DE17-17C9-45BC-8BEA-A08B5B798C7B}"/>
    <dgm:cxn modelId="{8CA5978C-728A-498D-AB6E-5A9F9947B0AD}" type="presParOf" srcId="{25BEAB30-3F81-4EA4-AB1E-360A41DEA08B}" destId="{2DDF4284-25F6-4F84-A1A1-38774D38F6BC}" srcOrd="0" destOrd="0" presId="urn:microsoft.com/office/officeart/2005/8/layout/hList7"/>
    <dgm:cxn modelId="{C953D964-7250-45C1-BCD8-98E6BF5ED0AF}" type="presParOf" srcId="{25BEAB30-3F81-4EA4-AB1E-360A41DEA08B}" destId="{240DB344-16F7-48C5-B0A8-425B25DACA76}" srcOrd="1" destOrd="0" presId="urn:microsoft.com/office/officeart/2005/8/layout/hList7"/>
    <dgm:cxn modelId="{05CDA5EC-AD9D-4D0A-8C5F-45B458C5F33C}" type="presParOf" srcId="{240DB344-16F7-48C5-B0A8-425B25DACA76}" destId="{2FD781E4-629E-4867-8BD1-CE198D14DC38}" srcOrd="0" destOrd="0" presId="urn:microsoft.com/office/officeart/2005/8/layout/hList7"/>
    <dgm:cxn modelId="{BF692604-425D-4761-82CA-760B37BE1D90}" type="presParOf" srcId="{2FD781E4-629E-4867-8BD1-CE198D14DC38}" destId="{F81E7258-6354-4BDE-B4BF-23A928964140}" srcOrd="0" destOrd="0" presId="urn:microsoft.com/office/officeart/2005/8/layout/hList7"/>
    <dgm:cxn modelId="{F144B03E-DB9A-4FBD-B234-B9FC0A86ED50}" type="presParOf" srcId="{2FD781E4-629E-4867-8BD1-CE198D14DC38}" destId="{D8A46683-95A1-4D65-BD60-25889F3B7F7C}" srcOrd="1" destOrd="0" presId="urn:microsoft.com/office/officeart/2005/8/layout/hList7"/>
    <dgm:cxn modelId="{2FEED227-1A7A-44C5-A89C-F6B0BCB1AFE4}" type="presParOf" srcId="{2FD781E4-629E-4867-8BD1-CE198D14DC38}" destId="{AF0E39EE-39BF-44C8-AA41-AAB7E07483D0}" srcOrd="2" destOrd="0" presId="urn:microsoft.com/office/officeart/2005/8/layout/hList7"/>
    <dgm:cxn modelId="{693C717A-E194-43EA-81EF-C2385EBC5617}" type="presParOf" srcId="{2FD781E4-629E-4867-8BD1-CE198D14DC38}" destId="{5BB4FF06-44FD-4CCE-AE64-55AE1D1E77C0}" srcOrd="3" destOrd="0" presId="urn:microsoft.com/office/officeart/2005/8/layout/hList7"/>
    <dgm:cxn modelId="{9631A065-C142-4BAD-ACBA-4AD797E5EAB8}" type="presParOf" srcId="{240DB344-16F7-48C5-B0A8-425B25DACA76}" destId="{3F1B2BF7-D580-4BB0-A2A8-E33628AF70DB}" srcOrd="1" destOrd="0" presId="urn:microsoft.com/office/officeart/2005/8/layout/hList7"/>
    <dgm:cxn modelId="{079A9A1E-A116-4A6F-8042-FC8DC597F7C7}" type="presParOf" srcId="{240DB344-16F7-48C5-B0A8-425B25DACA76}" destId="{754A080A-5230-44FC-82EA-78E6A45EA6BC}" srcOrd="2" destOrd="0" presId="urn:microsoft.com/office/officeart/2005/8/layout/hList7"/>
    <dgm:cxn modelId="{7C9E18B7-38AC-4DB0-B898-28D98502F57C}" type="presParOf" srcId="{754A080A-5230-44FC-82EA-78E6A45EA6BC}" destId="{AB00EDB7-6203-4513-BF6E-BB84359F2138}" srcOrd="0" destOrd="0" presId="urn:microsoft.com/office/officeart/2005/8/layout/hList7"/>
    <dgm:cxn modelId="{B491F3C5-EFF7-453B-8187-F80C327F55A2}" type="presParOf" srcId="{754A080A-5230-44FC-82EA-78E6A45EA6BC}" destId="{BC16EAC0-88D7-44C5-9BCA-E0947233DDBE}" srcOrd="1" destOrd="0" presId="urn:microsoft.com/office/officeart/2005/8/layout/hList7"/>
    <dgm:cxn modelId="{58566739-356B-4A64-921A-07C9B8C19DE0}" type="presParOf" srcId="{754A080A-5230-44FC-82EA-78E6A45EA6BC}" destId="{03F480C7-9C90-417F-B777-A7612DA9BC5D}" srcOrd="2" destOrd="0" presId="urn:microsoft.com/office/officeart/2005/8/layout/hList7"/>
    <dgm:cxn modelId="{E85807E9-34C3-4EC7-B8ED-CD218197EDD7}" type="presParOf" srcId="{754A080A-5230-44FC-82EA-78E6A45EA6BC}" destId="{51055BF2-2BFA-486D-BDB2-DEA963F7F1F0}" srcOrd="3" destOrd="0" presId="urn:microsoft.com/office/officeart/2005/8/layout/hList7"/>
    <dgm:cxn modelId="{F3CF1F33-0C1A-450A-A9FD-C76836091E16}" type="presParOf" srcId="{240DB344-16F7-48C5-B0A8-425B25DACA76}" destId="{382D5D24-6CE5-43B3-BD31-27A6752D47CB}" srcOrd="3" destOrd="0" presId="urn:microsoft.com/office/officeart/2005/8/layout/hList7"/>
    <dgm:cxn modelId="{9B3299BF-BAB2-45DC-97BA-DEE20FE8831F}" type="presParOf" srcId="{240DB344-16F7-48C5-B0A8-425B25DACA76}" destId="{BF0DA64F-AF55-4F6D-9416-173368AF64DF}" srcOrd="4" destOrd="0" presId="urn:microsoft.com/office/officeart/2005/8/layout/hList7"/>
    <dgm:cxn modelId="{60DF2C06-C949-479B-95C7-69AE6E117DEA}" type="presParOf" srcId="{BF0DA64F-AF55-4F6D-9416-173368AF64DF}" destId="{59868DEE-5A85-46B8-AFAB-9D72BD329501}" srcOrd="0" destOrd="0" presId="urn:microsoft.com/office/officeart/2005/8/layout/hList7"/>
    <dgm:cxn modelId="{08B1C34B-6302-46F5-B228-D001B4FD4F9F}" type="presParOf" srcId="{BF0DA64F-AF55-4F6D-9416-173368AF64DF}" destId="{ECB5934F-86CC-4F4B-8AF9-79A158E317F9}" srcOrd="1" destOrd="0" presId="urn:microsoft.com/office/officeart/2005/8/layout/hList7"/>
    <dgm:cxn modelId="{6B33B6D9-6DF7-48DE-B56A-BC3A7D49B117}" type="presParOf" srcId="{BF0DA64F-AF55-4F6D-9416-173368AF64DF}" destId="{8166CC01-850A-4C60-BFFC-9FB5FC356708}" srcOrd="2" destOrd="0" presId="urn:microsoft.com/office/officeart/2005/8/layout/hList7"/>
    <dgm:cxn modelId="{457C7BD3-15D3-4CAD-8ADC-19169A8D14D2}" type="presParOf" srcId="{BF0DA64F-AF55-4F6D-9416-173368AF64DF}" destId="{4D5141B3-9CEA-4AB9-96DF-F3357EF6E842}" srcOrd="3" destOrd="0" presId="urn:microsoft.com/office/officeart/2005/8/layout/hList7"/>
    <dgm:cxn modelId="{DF6C4AFE-F778-421D-8B61-94EB376B08BA}" type="presParOf" srcId="{240DB344-16F7-48C5-B0A8-425B25DACA76}" destId="{8018245D-A820-446A-81C0-8628CC0EC004}" srcOrd="5" destOrd="0" presId="urn:microsoft.com/office/officeart/2005/8/layout/hList7"/>
    <dgm:cxn modelId="{A79A0855-1CA4-42FA-A8C6-2F8FAB2157E5}" type="presParOf" srcId="{240DB344-16F7-48C5-B0A8-425B25DACA76}" destId="{35DDE597-8173-4090-B826-658812476B27}" srcOrd="6" destOrd="0" presId="urn:microsoft.com/office/officeart/2005/8/layout/hList7"/>
    <dgm:cxn modelId="{0A381400-A0C1-4FE8-9CA0-7E17CBAD2E6C}" type="presParOf" srcId="{35DDE597-8173-4090-B826-658812476B27}" destId="{E3400AE2-32E8-4D23-9CB2-2710E3F087C3}" srcOrd="0" destOrd="0" presId="urn:microsoft.com/office/officeart/2005/8/layout/hList7"/>
    <dgm:cxn modelId="{76CB7BAB-0DD1-4C99-9BE0-439844FF3C7A}" type="presParOf" srcId="{35DDE597-8173-4090-B826-658812476B27}" destId="{02BD3DE8-5294-4922-8C79-F17BAC6D4206}" srcOrd="1" destOrd="0" presId="urn:microsoft.com/office/officeart/2005/8/layout/hList7"/>
    <dgm:cxn modelId="{213D47B4-D2E1-4308-A8A8-ED87EE2E2251}" type="presParOf" srcId="{35DDE597-8173-4090-B826-658812476B27}" destId="{9F14985D-F78F-4078-906B-D4ADC0BB6D1C}" srcOrd="2" destOrd="0" presId="urn:microsoft.com/office/officeart/2005/8/layout/hList7"/>
    <dgm:cxn modelId="{2F98E928-FFD5-442B-83C7-2616849CD620}" type="presParOf" srcId="{35DDE597-8173-4090-B826-658812476B27}" destId="{00B60E30-3AB2-408F-AAFC-985A376376C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E7258-6354-4BDE-B4BF-23A928964140}">
      <dsp:nvSpPr>
        <dsp:cNvPr id="0" name=""/>
        <dsp:cNvSpPr/>
      </dsp:nvSpPr>
      <dsp:spPr>
        <a:xfrm>
          <a:off x="1995" y="0"/>
          <a:ext cx="2091931" cy="51613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Be aware!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Know the air quality color code.</a:t>
          </a:r>
        </a:p>
      </dsp:txBody>
      <dsp:txXfrm>
        <a:off x="1995" y="2064528"/>
        <a:ext cx="2091931" cy="2064528"/>
      </dsp:txXfrm>
    </dsp:sp>
    <dsp:sp modelId="{5BB4FF06-44FD-4CCE-AE64-55AE1D1E77C0}">
      <dsp:nvSpPr>
        <dsp:cNvPr id="0" name=""/>
        <dsp:cNvSpPr/>
      </dsp:nvSpPr>
      <dsp:spPr>
        <a:xfrm>
          <a:off x="188601" y="309679"/>
          <a:ext cx="1718720" cy="17187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0EDB7-6203-4513-BF6E-BB84359F2138}">
      <dsp:nvSpPr>
        <dsp:cNvPr id="0" name=""/>
        <dsp:cNvSpPr/>
      </dsp:nvSpPr>
      <dsp:spPr>
        <a:xfrm>
          <a:off x="2156685" y="0"/>
          <a:ext cx="2091931" cy="51613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Find your passion!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Learn about career choices.</a:t>
          </a:r>
        </a:p>
      </dsp:txBody>
      <dsp:txXfrm>
        <a:off x="2156685" y="2064528"/>
        <a:ext cx="2091931" cy="2064528"/>
      </dsp:txXfrm>
    </dsp:sp>
    <dsp:sp modelId="{51055BF2-2BFA-486D-BDB2-DEA963F7F1F0}">
      <dsp:nvSpPr>
        <dsp:cNvPr id="0" name=""/>
        <dsp:cNvSpPr/>
      </dsp:nvSpPr>
      <dsp:spPr>
        <a:xfrm>
          <a:off x="2343290" y="309679"/>
          <a:ext cx="1718720" cy="17187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68DEE-5A85-46B8-AFAB-9D72BD329501}">
      <dsp:nvSpPr>
        <dsp:cNvPr id="0" name=""/>
        <dsp:cNvSpPr/>
      </dsp:nvSpPr>
      <dsp:spPr>
        <a:xfrm>
          <a:off x="4311374" y="0"/>
          <a:ext cx="2091931" cy="51613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Work hard!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Your work reflects who you are!</a:t>
          </a:r>
        </a:p>
      </dsp:txBody>
      <dsp:txXfrm>
        <a:off x="4311374" y="2064528"/>
        <a:ext cx="2091931" cy="2064528"/>
      </dsp:txXfrm>
    </dsp:sp>
    <dsp:sp modelId="{4D5141B3-9CEA-4AB9-96DF-F3357EF6E842}">
      <dsp:nvSpPr>
        <dsp:cNvPr id="0" name=""/>
        <dsp:cNvSpPr/>
      </dsp:nvSpPr>
      <dsp:spPr>
        <a:xfrm>
          <a:off x="4497980" y="309679"/>
          <a:ext cx="1718720" cy="171872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00AE2-32E8-4D23-9CB2-2710E3F087C3}">
      <dsp:nvSpPr>
        <dsp:cNvPr id="0" name=""/>
        <dsp:cNvSpPr/>
      </dsp:nvSpPr>
      <dsp:spPr>
        <a:xfrm>
          <a:off x="6466063" y="0"/>
          <a:ext cx="2091931" cy="51613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Get involved!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Take actions to improve        air quality.</a:t>
          </a:r>
        </a:p>
      </dsp:txBody>
      <dsp:txXfrm>
        <a:off x="6466063" y="2064528"/>
        <a:ext cx="2091931" cy="2064528"/>
      </dsp:txXfrm>
    </dsp:sp>
    <dsp:sp modelId="{00B60E30-3AB2-408F-AAFC-985A376376CC}">
      <dsp:nvSpPr>
        <dsp:cNvPr id="0" name=""/>
        <dsp:cNvSpPr/>
      </dsp:nvSpPr>
      <dsp:spPr>
        <a:xfrm>
          <a:off x="6652669" y="309679"/>
          <a:ext cx="1718720" cy="171872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F4284-25F6-4F84-A1A1-38774D38F6BC}">
      <dsp:nvSpPr>
        <dsp:cNvPr id="0" name=""/>
        <dsp:cNvSpPr/>
      </dsp:nvSpPr>
      <dsp:spPr>
        <a:xfrm>
          <a:off x="342399" y="4129057"/>
          <a:ext cx="7875191" cy="77419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64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64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91D60-63CB-40DF-AFCA-CE1499FFEB6B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6807"/>
            <a:ext cx="2972421" cy="466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6807"/>
            <a:ext cx="2972421" cy="466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84040-A0E9-437A-9913-66DFF236D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77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2365"/>
            <a:ext cx="5486400" cy="3659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6951"/>
            <a:ext cx="2971800" cy="4662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6951"/>
            <a:ext cx="2971800" cy="4662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19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</a:t>
            </a:r>
            <a:r>
              <a:rPr lang="en-US" dirty="0" err="1"/>
              <a:t>sources..residential</a:t>
            </a:r>
            <a:r>
              <a:rPr lang="en-US" baseline="0" dirty="0"/>
              <a:t> burning </a:t>
            </a:r>
            <a:r>
              <a:rPr lang="en-US" baseline="0"/>
              <a:t>and ships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46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1163638"/>
            <a:ext cx="5565775" cy="3132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good news is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E2807-F857-4119-A433-AB72978E71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2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1163638"/>
            <a:ext cx="5565775" cy="3132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them that industry and factories, although often thought of as the main culprit, are not the biggest</a:t>
            </a:r>
            <a:r>
              <a:rPr lang="en-US" baseline="0" dirty="0"/>
              <a:t> problem for us right now with respect to air pollution.</a:t>
            </a:r>
          </a:p>
          <a:p>
            <a:endParaRPr lang="en-US" baseline="0" dirty="0"/>
          </a:p>
          <a:p>
            <a:r>
              <a:rPr lang="en-US" baseline="0" dirty="0"/>
              <a:t>mobile sources are the number one source of ozone pollution in NC.</a:t>
            </a:r>
          </a:p>
          <a:p>
            <a:pPr defTabSz="44846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B96FE-7F6A-AE49-AB20-CEAA35B5DB2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13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63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are personal choices that every individual can make when it comes to polluting on the road. </a:t>
            </a:r>
          </a:p>
          <a:p>
            <a:r>
              <a:rPr lang="en-US" baseline="0" dirty="0"/>
              <a:t>The type of car you choose to drive</a:t>
            </a:r>
          </a:p>
          <a:p>
            <a:r>
              <a:rPr lang="en-US" baseline="0" dirty="0"/>
              <a:t>Maintaining your vehicle and ensuring that the oil is changed, tire pressure is correct, </a:t>
            </a:r>
            <a:r>
              <a:rPr lang="en-US" baseline="0" dirty="0" err="1"/>
              <a:t>etc</a:t>
            </a:r>
            <a:endParaRPr lang="en-US" baseline="0" dirty="0"/>
          </a:p>
          <a:p>
            <a:r>
              <a:rPr lang="en-US" baseline="0" dirty="0"/>
              <a:t>The way we handle our cars – smooth acceleration, no short stops, going the speed limit, not idling</a:t>
            </a:r>
          </a:p>
          <a:p>
            <a:r>
              <a:rPr lang="en-US" baseline="0" dirty="0"/>
              <a:t>Or even using Alternative transportation like carpooling or the bus!</a:t>
            </a:r>
          </a:p>
          <a:p>
            <a:endParaRPr lang="en-US" baseline="0" dirty="0"/>
          </a:p>
          <a:p>
            <a:r>
              <a:rPr lang="en-US" baseline="0" dirty="0"/>
              <a:t>These methods are not only good for the air, but also help new drivers to save money in repairs and stay safe on the road</a:t>
            </a:r>
          </a:p>
          <a:p>
            <a:r>
              <a:rPr lang="en-US" baseline="0" dirty="0"/>
              <a:t>Students can take what they learn about driving choices home to their families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56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67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22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24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885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68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7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42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96900" y="1181100"/>
            <a:ext cx="5664200" cy="31861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sz="1800" dirty="0">
              <a:cs typeface="Arial" panose="020B0604020202020204" pitchFamily="34" charset="0"/>
            </a:endParaRPr>
          </a:p>
          <a:p>
            <a:pPr defTabSz="913919">
              <a:defRPr/>
            </a:pPr>
            <a:r>
              <a:rPr lang="en-US" dirty="0"/>
              <a:t>- Program can provide free educational materials to future drivers to help them save money, drive safely, and improve our environment.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559" indent="-285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399" indent="-2284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358" indent="-2284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318" indent="-2284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278" indent="-2284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35" indent="-2284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195" indent="-2284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156" indent="-2284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3562EB-3117-4948-AA61-D5D495DE0E06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13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1163638"/>
            <a:ext cx="5565775" cy="3132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588"/>
              </a:spcAft>
              <a:buSzPct val="50000"/>
            </a:pPr>
            <a:r>
              <a:rPr lang="en-US" dirty="0"/>
              <a:t>In general, there are numerous sources of air pollution, which can be divided into several categories</a:t>
            </a:r>
          </a:p>
          <a:p>
            <a:pPr>
              <a:spcAft>
                <a:spcPts val="588"/>
              </a:spcAft>
              <a:buSzPct val="50000"/>
            </a:pPr>
            <a:endParaRPr lang="en-US" dirty="0"/>
          </a:p>
          <a:p>
            <a:pPr>
              <a:spcAft>
                <a:spcPts val="588"/>
              </a:spcAft>
              <a:buSzPct val="50000"/>
            </a:pPr>
            <a:r>
              <a:rPr lang="en-US" dirty="0"/>
              <a:t>	- Point Sources (electric power plants, refineries, pulp and paper mills, furniture manufacturing, breweries)</a:t>
            </a:r>
          </a:p>
          <a:p>
            <a:pPr>
              <a:spcAft>
                <a:spcPts val="588"/>
              </a:spcAft>
              <a:buSzPct val="50000"/>
            </a:pPr>
            <a:r>
              <a:rPr lang="en-US" dirty="0"/>
              <a:t>	- Area Sources (dry cleaners, paints, solvents, etc.) </a:t>
            </a:r>
          </a:p>
          <a:p>
            <a:pPr>
              <a:spcAft>
                <a:spcPts val="588"/>
              </a:spcAft>
              <a:buSzPct val="50000"/>
            </a:pPr>
            <a:r>
              <a:rPr lang="en-US" dirty="0"/>
              <a:t>	- On-Road Vehicles (cars, trucks, buses, etc.)</a:t>
            </a:r>
          </a:p>
          <a:p>
            <a:pPr>
              <a:spcAft>
                <a:spcPts val="588"/>
              </a:spcAft>
              <a:buSzPct val="50000"/>
            </a:pPr>
            <a:r>
              <a:rPr lang="en-US" dirty="0"/>
              <a:t>	- Off-Road Vehicles (airplanes, trains, construction equipment, etc.)</a:t>
            </a:r>
          </a:p>
          <a:p>
            <a:pPr>
              <a:spcAft>
                <a:spcPts val="588"/>
              </a:spcAft>
              <a:buSzPct val="50000"/>
            </a:pPr>
            <a:endParaRPr lang="en-US" dirty="0"/>
          </a:p>
          <a:p>
            <a:pPr>
              <a:spcAft>
                <a:spcPts val="588"/>
              </a:spcAft>
              <a:buSzPct val="50000"/>
            </a:pPr>
            <a:endParaRPr lang="en-US" dirty="0"/>
          </a:p>
          <a:p>
            <a:pPr eaLnBrk="1" hangingPunct="1"/>
            <a:endParaRPr lang="en-GB" dirty="0"/>
          </a:p>
          <a:p>
            <a:pPr eaLnBrk="1" hangingPunct="1"/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E2807-F857-4119-A433-AB72978E71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12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in the air?  Anyone know?</a:t>
            </a:r>
          </a:p>
          <a:p>
            <a:endParaRPr lang="en-US" dirty="0"/>
          </a:p>
          <a:p>
            <a:r>
              <a:rPr lang="en-US" dirty="0"/>
              <a:t>Nitrogen		78%</a:t>
            </a:r>
          </a:p>
          <a:p>
            <a:r>
              <a:rPr lang="en-US" dirty="0"/>
              <a:t>Oxygen 		21%</a:t>
            </a:r>
          </a:p>
          <a:p>
            <a:r>
              <a:rPr lang="en-US" dirty="0"/>
              <a:t>Argon			0.9%</a:t>
            </a:r>
          </a:p>
          <a:p>
            <a:r>
              <a:rPr lang="en-US" dirty="0"/>
              <a:t>Carbon Dioxide 	0.04%</a:t>
            </a:r>
          </a:p>
          <a:p>
            <a:r>
              <a:rPr lang="en-US" dirty="0"/>
              <a:t>Other 			0.06%</a:t>
            </a:r>
          </a:p>
          <a:p>
            <a:endParaRPr lang="en-US" dirty="0"/>
          </a:p>
          <a:p>
            <a:r>
              <a:rPr lang="en-US" dirty="0"/>
              <a:t>Air also contains water vapors, which can vary in percentage.</a:t>
            </a:r>
          </a:p>
          <a:p>
            <a:pPr marL="0" lvl="1" defTabSz="939787">
              <a:defRPr/>
            </a:pPr>
            <a:r>
              <a:rPr lang="en-US" dirty="0"/>
              <a:t>	- And have pollen, dust, volatile organic compounds, and other such things. </a:t>
            </a:r>
          </a:p>
          <a:p>
            <a:pPr marL="0" lvl="1" defTabSz="939787">
              <a:defRPr/>
            </a:pPr>
            <a:endParaRPr lang="en-US" dirty="0"/>
          </a:p>
          <a:p>
            <a:pPr marL="0" lvl="1" defTabSz="939787">
              <a:defRPr/>
            </a:pPr>
            <a:endParaRPr lang="en-US" dirty="0"/>
          </a:p>
          <a:p>
            <a:pPr marL="0" lvl="1" defTabSz="939787">
              <a:defRPr/>
            </a:pPr>
            <a:endParaRPr lang="en-US" dirty="0"/>
          </a:p>
          <a:p>
            <a:pPr marL="0" lvl="1" defTabSz="939787">
              <a:defRPr/>
            </a:pPr>
            <a:r>
              <a:rPr lang="en-US" dirty="0"/>
              <a:t>And, of course, air pollutants…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B96FE-7F6A-AE49-AB20-CEAA35B5DB2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1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9894">
              <a:defRPr/>
            </a:pPr>
            <a:r>
              <a:rPr lang="en-US" dirty="0"/>
              <a:t>The Clean Air Act requires the EPA to set National Ambient Air Quality Standards for the six criteria air pollutants listed:</a:t>
            </a:r>
          </a:p>
          <a:p>
            <a:pPr marL="469894" lvl="1" defTabSz="469894">
              <a:buFontTx/>
              <a:buChar char="-"/>
              <a:defRPr/>
            </a:pPr>
            <a:r>
              <a:rPr lang="en-US" dirty="0"/>
              <a:t> These pollutants can harm your health and the environment.</a:t>
            </a:r>
          </a:p>
          <a:p>
            <a:pPr defTabSz="469894">
              <a:defRPr/>
            </a:pPr>
            <a:endParaRPr lang="en-US" dirty="0"/>
          </a:p>
          <a:p>
            <a:pPr defTabSz="469894">
              <a:defRPr/>
            </a:pPr>
            <a:r>
              <a:rPr lang="en-US" dirty="0"/>
              <a:t>Particulate matter and ozone (underlined) cause the most problems in North Carolina.</a:t>
            </a:r>
          </a:p>
          <a:p>
            <a:pPr defTabSz="469894">
              <a:defRPr/>
            </a:pPr>
            <a:endParaRPr lang="en-US" dirty="0"/>
          </a:p>
          <a:p>
            <a:pPr defTabSz="469894">
              <a:defRPr/>
            </a:pPr>
            <a:endParaRPr lang="en-US" dirty="0"/>
          </a:p>
          <a:p>
            <a:pPr defTabSz="469894">
              <a:defRPr/>
            </a:pPr>
            <a:endParaRPr lang="en-US" dirty="0"/>
          </a:p>
          <a:p>
            <a:pPr defTabSz="469894">
              <a:defRPr/>
            </a:pPr>
            <a:r>
              <a:rPr lang="en-US" dirty="0"/>
              <a:t>Where does air pollution come from…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B96FE-7F6A-AE49-AB20-CEAA35B5DB2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48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E2807-F857-4119-A433-AB72978E71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02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6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9983-8538-4605-B09F-254471971099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1991" y="6373177"/>
            <a:ext cx="981503" cy="365125"/>
          </a:xfrm>
        </p:spPr>
        <p:txBody>
          <a:bodyPr/>
          <a:lstStyle/>
          <a:p>
            <a:fld id="{7DBECBBC-B5FD-4F11-9AC2-5AED2BF7C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61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  <p:sldLayoutId id="2147483699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tsourair.org/3-3-driving-choices-and-calculating-car-emission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ueleconomy.gov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irnow.gov/index.cfm?action=aqibasics.aq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tunes.apple.com/us/app/epa-airnow/id467653238?mt=8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Melissa.kennedy@ncdenr.go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openxmlformats.org/officeDocument/2006/relationships/hyperlink" Target="mailto:Air.Awareness@ncdenr.gov" TargetMode="External"/><Relationship Id="rId4" Type="http://schemas.openxmlformats.org/officeDocument/2006/relationships/hyperlink" Target="mailto:robin.barrows@ncdenr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0800" y="3235766"/>
            <a:ext cx="5816948" cy="1185923"/>
          </a:xfrm>
        </p:spPr>
        <p:txBody>
          <a:bodyPr>
            <a:normAutofit fontScale="90000"/>
          </a:bodyPr>
          <a:lstStyle/>
          <a:p>
            <a:r>
              <a:rPr lang="en-US" dirty="0"/>
              <a:t>Department of Environmental Quality</a:t>
            </a:r>
            <a:br>
              <a:rPr lang="en-US" dirty="0"/>
            </a:br>
            <a:r>
              <a:rPr lang="en-US" dirty="0"/>
              <a:t>Division of Air Quality </a:t>
            </a:r>
            <a:br>
              <a:rPr lang="en-US" dirty="0"/>
            </a:br>
            <a:r>
              <a:rPr lang="en-US" sz="3600" b="1" dirty="0"/>
              <a:t>N.C. Air Awareness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62921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98428"/>
            <a:ext cx="7886700" cy="1061245"/>
          </a:xfrm>
        </p:spPr>
        <p:txBody>
          <a:bodyPr>
            <a:normAutofit/>
          </a:bodyPr>
          <a:lstStyle/>
          <a:p>
            <a:r>
              <a:rPr lang="en-US" sz="4400" b="1" dirty="0"/>
              <a:t>Sources of NOX in NC,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02581" y="6650830"/>
            <a:ext cx="2057400" cy="138112"/>
          </a:xfrm>
        </p:spPr>
        <p:txBody>
          <a:bodyPr/>
          <a:lstStyle/>
          <a:p>
            <a:fld id="{7DBECBBC-B5FD-4F11-9AC2-5AED2BF7CA3D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6D7A05-62EB-44F9-8445-09D639641481}"/>
              </a:ext>
            </a:extLst>
          </p:cNvPr>
          <p:cNvGrpSpPr/>
          <p:nvPr/>
        </p:nvGrpSpPr>
        <p:grpSpPr>
          <a:xfrm>
            <a:off x="2189682" y="1050894"/>
            <a:ext cx="8698122" cy="4757054"/>
            <a:chOff x="2189682" y="1050894"/>
            <a:chExt cx="8698122" cy="47570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128A0B-478C-4969-9A87-60FE35D01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33"/>
            <a:stretch/>
          </p:blipFill>
          <p:spPr>
            <a:xfrm>
              <a:off x="2189682" y="1246882"/>
              <a:ext cx="7588321" cy="45610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A22DF2-952E-49E5-9BD4-FE906A10C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7397" y="4636168"/>
              <a:ext cx="901677" cy="71017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7473"/>
            <a:stretch/>
          </p:blipFill>
          <p:spPr>
            <a:xfrm>
              <a:off x="9272337" y="1825637"/>
              <a:ext cx="767013" cy="93574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9350" y="1825636"/>
              <a:ext cx="848454" cy="9357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83946" y="1246882"/>
              <a:ext cx="1182653" cy="1095265"/>
            </a:xfrm>
            <a:prstGeom prst="rect">
              <a:avLst/>
            </a:prstGeom>
          </p:spPr>
        </p:pic>
        <p:pic>
          <p:nvPicPr>
            <p:cNvPr id="11" name="Graphic 10" descr="Bonfire">
              <a:extLst>
                <a:ext uri="{FF2B5EF4-FFF2-40B4-BE49-F238E27FC236}">
                  <a16:creationId xmlns:a16="http://schemas.microsoft.com/office/drawing/2014/main" id="{A455E520-9336-4DE0-8EC3-E78C53644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642739" y="1050894"/>
              <a:ext cx="727333" cy="727333"/>
            </a:xfrm>
            <a:prstGeom prst="rect">
              <a:avLst/>
            </a:prstGeom>
          </p:spPr>
        </p:pic>
        <p:pic>
          <p:nvPicPr>
            <p:cNvPr id="13" name="Graphic 12" descr="Tugboat">
              <a:extLst>
                <a:ext uri="{FF2B5EF4-FFF2-40B4-BE49-F238E27FC236}">
                  <a16:creationId xmlns:a16="http://schemas.microsoft.com/office/drawing/2014/main" id="{D0C7F06F-05E4-44F4-961C-51FA7B30C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357349" y="1090222"/>
              <a:ext cx="738225" cy="738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50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NC Air Quality is Improving!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7320060" y="1417163"/>
            <a:ext cx="3973513" cy="147684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Federal laws have required cleaner cars and fuels, resulting in cleaner air since 1971. 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F7970A-AE0F-4B67-82E2-58B636CFD29D}"/>
              </a:ext>
            </a:extLst>
          </p:cNvPr>
          <p:cNvSpPr txBox="1">
            <a:spLocks/>
          </p:cNvSpPr>
          <p:nvPr/>
        </p:nvSpPr>
        <p:spPr>
          <a:xfrm>
            <a:off x="6943594" y="2789829"/>
            <a:ext cx="4781550" cy="3014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lnSpc>
                <a:spcPct val="110000"/>
              </a:lnSpc>
              <a:buNone/>
            </a:pPr>
            <a:endParaRPr lang="en-US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 Carolina Clean Smokestacks Act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and the work of local and regional governments, has also made North Carolina’s air cleaner</a:t>
            </a:r>
          </a:p>
          <a:p>
            <a:endParaRPr lang="en-US" dirty="0"/>
          </a:p>
        </p:txBody>
      </p:sp>
      <p:pic>
        <p:nvPicPr>
          <p:cNvPr id="7" name="Chart Placeholder 8">
            <a:extLst>
              <a:ext uri="{FF2B5EF4-FFF2-40B4-BE49-F238E27FC236}">
                <a16:creationId xmlns:a16="http://schemas.microsoft.com/office/drawing/2014/main" id="{57F3D8C7-552C-4D9C-B57E-683308F9E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0" t="1589" r="752" b="2340"/>
          <a:stretch/>
        </p:blipFill>
        <p:spPr>
          <a:xfrm>
            <a:off x="180975" y="1312987"/>
            <a:ext cx="7054765" cy="41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0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7040" y="0"/>
            <a:ext cx="9296400" cy="7001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7040" y="1146010"/>
            <a:ext cx="6477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STILL</a:t>
            </a:r>
          </a:p>
          <a:p>
            <a:pPr algn="ctr"/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Cars and trucks are the leading cause of Ozone Pollution in NC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98148" y="6477000"/>
            <a:ext cx="533400" cy="381000"/>
          </a:xfrm>
        </p:spPr>
        <p:txBody>
          <a:bodyPr/>
          <a:lstStyle/>
          <a:p>
            <a:fld id="{AFC4E942-672E-4012-AB3F-1B0AD137ACF8}" type="slidenum">
              <a:rPr lang="en-US" smtClean="0">
                <a:solidFill>
                  <a:srgbClr val="625D5F"/>
                </a:solidFill>
              </a:rPr>
              <a:pPr/>
              <a:t>12</a:t>
            </a:fld>
            <a:endParaRPr lang="en-US" dirty="0">
              <a:solidFill>
                <a:srgbClr val="625D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65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Standards for Cars and Trucks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There are two sets of emission standards for vehicles in the United States – the </a:t>
            </a:r>
            <a:r>
              <a:rPr lang="en-US" b="1" dirty="0">
                <a:solidFill>
                  <a:schemeClr val="tx1"/>
                </a:solidFill>
              </a:rPr>
              <a:t>California Standard </a:t>
            </a:r>
            <a:r>
              <a:rPr lang="en-US" dirty="0">
                <a:solidFill>
                  <a:schemeClr val="tx1"/>
                </a:solidFill>
              </a:rPr>
              <a:t>and the</a:t>
            </a:r>
            <a:r>
              <a:rPr lang="en-US" b="1" dirty="0">
                <a:solidFill>
                  <a:schemeClr val="tx1"/>
                </a:solidFill>
              </a:rPr>
              <a:t> EPA Standard</a:t>
            </a:r>
            <a:r>
              <a:rPr lang="en-US" dirty="0">
                <a:solidFill>
                  <a:schemeClr val="tx1"/>
                </a:solidFill>
              </a:rPr>
              <a:t>. This activity focuses on the EPA standards</a:t>
            </a:r>
          </a:p>
          <a:p>
            <a:r>
              <a:rPr lang="en-US" b="1" dirty="0">
                <a:solidFill>
                  <a:schemeClr val="tx1"/>
                </a:solidFill>
              </a:rPr>
              <a:t>EPA Tier 2 </a:t>
            </a:r>
            <a:r>
              <a:rPr lang="en-US" dirty="0">
                <a:solidFill>
                  <a:schemeClr val="tx1"/>
                </a:solidFill>
              </a:rPr>
              <a:t>emission standards began in 2004 and were phased in for model years 2004-2007. By the end of the implementation period (2007), all cars were required to meet a standard of 0.07 grams of NOx per mile</a:t>
            </a:r>
          </a:p>
          <a:p>
            <a:r>
              <a:rPr lang="en-US" b="1" dirty="0">
                <a:solidFill>
                  <a:schemeClr val="tx1"/>
                </a:solidFill>
              </a:rPr>
              <a:t>EPA Tier 3 </a:t>
            </a:r>
            <a:r>
              <a:rPr lang="en-US" dirty="0">
                <a:solidFill>
                  <a:schemeClr val="tx1"/>
                </a:solidFill>
              </a:rPr>
              <a:t>emission standard began in 2017, with full implementation required by 2025</a:t>
            </a:r>
          </a:p>
          <a:p>
            <a:r>
              <a:rPr lang="en-US" dirty="0">
                <a:solidFill>
                  <a:schemeClr val="tx1"/>
                </a:solidFill>
              </a:rPr>
              <a:t>These standards only apply to new cars – old cars do not have to meet new emission standards. If you’re looking to buy a used car you may want to consider the impact it may have on air pollution emissions! </a:t>
            </a:r>
          </a:p>
          <a:p>
            <a:r>
              <a:rPr lang="en-US" dirty="0">
                <a:solidFill>
                  <a:schemeClr val="tx1"/>
                </a:solidFill>
              </a:rPr>
              <a:t>Check out the </a:t>
            </a:r>
            <a:r>
              <a:rPr lang="en-US" b="1" dirty="0">
                <a:solidFill>
                  <a:schemeClr val="tx1"/>
                </a:solidFill>
              </a:rPr>
              <a:t>EPA Smog Rating </a:t>
            </a:r>
            <a:r>
              <a:rPr lang="en-US" dirty="0">
                <a:solidFill>
                  <a:schemeClr val="tx1"/>
                </a:solidFill>
              </a:rPr>
              <a:t>on cars if you’re curious about the amount of smog-forming airborne pollutants a vehicle might be emitting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75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B1CC9E6-C87D-47BA-9705-17C2308934C1}"/>
              </a:ext>
            </a:extLst>
          </p:cNvPr>
          <p:cNvSpPr txBox="1">
            <a:spLocks/>
          </p:cNvSpPr>
          <p:nvPr/>
        </p:nvSpPr>
        <p:spPr>
          <a:xfrm>
            <a:off x="838200" y="723578"/>
            <a:ext cx="4595071" cy="164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>
                <a:solidFill>
                  <a:schemeClr val="tx1"/>
                </a:solidFill>
                <a:latin typeface="+mj-lt"/>
                <a:cs typeface="+mj-cs"/>
              </a:rPr>
              <a:t>Vehicle Types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2653E93-A575-4DB8-BA6D-BA848A5A2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  <a:cs typeface="+mn-cs"/>
              </a:rPr>
              <a:t>Gasoline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+mn-lt"/>
                <a:cs typeface="+mn-cs"/>
              </a:rPr>
              <a:t>NOX and GHGs</a:t>
            </a:r>
          </a:p>
          <a:p>
            <a:r>
              <a:rPr lang="en-US">
                <a:solidFill>
                  <a:schemeClr val="tx1"/>
                </a:solidFill>
                <a:latin typeface="+mn-lt"/>
                <a:cs typeface="+mn-cs"/>
              </a:rPr>
              <a:t>Diesel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+mn-lt"/>
                <a:cs typeface="+mn-cs"/>
              </a:rPr>
              <a:t>PM</a:t>
            </a:r>
          </a:p>
          <a:p>
            <a:r>
              <a:rPr lang="en-US">
                <a:solidFill>
                  <a:schemeClr val="tx1"/>
                </a:solidFill>
                <a:latin typeface="+mn-lt"/>
                <a:cs typeface="+mn-cs"/>
              </a:rPr>
              <a:t>Hybrid</a:t>
            </a:r>
          </a:p>
          <a:p>
            <a:r>
              <a:rPr lang="en-US">
                <a:solidFill>
                  <a:schemeClr val="tx1"/>
                </a:solidFill>
                <a:latin typeface="+mn-lt"/>
                <a:cs typeface="+mn-cs"/>
              </a:rPr>
              <a:t>Plug-in Hybrid</a:t>
            </a:r>
          </a:p>
          <a:p>
            <a:r>
              <a:rPr lang="en-US">
                <a:solidFill>
                  <a:schemeClr val="tx1"/>
                </a:solidFill>
                <a:latin typeface="+mn-lt"/>
                <a:cs typeface="+mn-cs"/>
              </a:rPr>
              <a:t>Plug-in Electric</a:t>
            </a:r>
          </a:p>
          <a:p>
            <a:endParaRPr lang="en-US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55FF1-8EB1-4956-B6B8-E86355BC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2750" y="6355080"/>
            <a:ext cx="130614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1F27F3A-B3E9-41ED-AF8F-A365F10BB65F}" type="slidenum">
              <a:rPr lang="en-US">
                <a:solidFill>
                  <a:prstClr val="black">
                    <a:alpha val="80000"/>
                  </a:prstClr>
                </a:solidFill>
              </a:rPr>
              <a:pPr algn="r">
                <a:spcAft>
                  <a:spcPts val="600"/>
                </a:spcAft>
              </a:pPr>
              <a:t>14</a:t>
            </a:fld>
            <a:endParaRPr 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4" descr="Image result for nissan leaf">
            <a:extLst>
              <a:ext uri="{FF2B5EF4-FFF2-40B4-BE49-F238E27FC236}">
                <a16:creationId xmlns:a16="http://schemas.microsoft.com/office/drawing/2014/main" id="{9C383F9F-B926-48D8-AB37-A4C122C09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5" r="6" b="9275"/>
          <a:stretch/>
        </p:blipFill>
        <p:spPr bwMode="auto">
          <a:xfrm>
            <a:off x="6420908" y="965191"/>
            <a:ext cx="2364317" cy="14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8" descr="Image result for toyota prius">
            <a:extLst>
              <a:ext uri="{FF2B5EF4-FFF2-40B4-BE49-F238E27FC236}">
                <a16:creationId xmlns:a16="http://schemas.microsoft.com/office/drawing/2014/main" id="{C2110A2A-A9E5-44C1-8DEE-A186B37BF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7598"/>
          <a:stretch/>
        </p:blipFill>
        <p:spPr bwMode="auto">
          <a:xfrm>
            <a:off x="9502775" y="965193"/>
            <a:ext cx="2364317" cy="145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ram 1500">
            <a:extLst>
              <a:ext uri="{FF2B5EF4-FFF2-40B4-BE49-F238E27FC236}">
                <a16:creationId xmlns:a16="http://schemas.microsoft.com/office/drawing/2014/main" id="{7A823934-A40D-45FC-8DC4-51AE75738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5295"/>
          <a:stretch/>
        </p:blipFill>
        <p:spPr bwMode="auto">
          <a:xfrm>
            <a:off x="7096377" y="3796452"/>
            <a:ext cx="4095245" cy="25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754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Personal Driving Choices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6948" y="1420426"/>
            <a:ext cx="5858152" cy="36940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Car Choice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Vehicle Maintenance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Driving Strategies (How We Drive)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Alternative Transportation Methods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255" y="1228727"/>
            <a:ext cx="3170353" cy="3694002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6626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75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73575F-0D77-4220-BBA5-5D09BC72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Driving Choices Videos</a:t>
            </a: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31F064E-637D-4FA2-85A0-5FECD6F44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313299"/>
            <a:ext cx="5375906" cy="309114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30708B-B02B-4250-94C1-BECF9915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1189" y="4727910"/>
            <a:ext cx="7188199" cy="989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hlinkClick r:id="rId4"/>
              </a:rPr>
              <a:t>http://itsourair.org/3-3-driving-choices-and-calculating-car-emissions</a:t>
            </a: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9343CD-09FA-412D-88D7-54F9BE94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4978" y="6356350"/>
            <a:ext cx="1468821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11F27F3A-B3E9-41ED-AF8F-A365F10BB65F}" type="slidenum">
              <a:rPr lang="en-US">
                <a:solidFill>
                  <a:prstClr val="black">
                    <a:tint val="75000"/>
                  </a:prstClr>
                </a:solidFill>
              </a:rPr>
              <a:pPr algn="r">
                <a:spcAft>
                  <a:spcPts val="600"/>
                </a:spcAft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4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114B-FF3B-4DCD-9E35-0838EB3D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BEAF6-AD9B-42F0-AF2B-27181EC9C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Break into groups of 5</a:t>
            </a:r>
          </a:p>
          <a:p>
            <a:r>
              <a:rPr lang="en-US" dirty="0">
                <a:hlinkClick r:id="rId2"/>
              </a:rPr>
              <a:t>www.fueleconomy.gov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Comparing Emissions from different vehicles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Grams of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per year = Grams of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per mile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</a:t>
            </a:r>
            <a:r>
              <a:rPr lang="en-US" dirty="0">
                <a:solidFill>
                  <a:schemeClr val="tx1"/>
                </a:solidFill>
              </a:rPr>
              <a:t> miles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Pounds of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per year = grams of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</a:t>
            </a:r>
            <a:r>
              <a:rPr lang="en-US" dirty="0">
                <a:solidFill>
                  <a:schemeClr val="tx1"/>
                </a:solidFill>
              </a:rPr>
              <a:t> 0.0022 grams/</a:t>
            </a:r>
            <a:r>
              <a:rPr lang="en-US" dirty="0" err="1">
                <a:solidFill>
                  <a:schemeClr val="tx1"/>
                </a:solidFill>
              </a:rPr>
              <a:t>lb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Tons of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per year = </a:t>
            </a:r>
            <a:r>
              <a:rPr lang="en-US" dirty="0" err="1">
                <a:solidFill>
                  <a:schemeClr val="tx1"/>
                </a:solidFill>
              </a:rPr>
              <a:t>lbs</a:t>
            </a:r>
            <a:r>
              <a:rPr lang="en-US" dirty="0">
                <a:solidFill>
                  <a:schemeClr val="tx1"/>
                </a:solidFill>
              </a:rPr>
              <a:t> of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/ 2000 </a:t>
            </a:r>
            <a:r>
              <a:rPr lang="en-US" dirty="0" err="1">
                <a:solidFill>
                  <a:schemeClr val="tx1"/>
                </a:solidFill>
              </a:rPr>
              <a:t>lbs</a:t>
            </a:r>
            <a:r>
              <a:rPr lang="en-US" dirty="0">
                <a:solidFill>
                  <a:schemeClr val="tx1"/>
                </a:solidFill>
              </a:rPr>
              <a:t>/ton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Extra Credit - Miles per gallon tracking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Data needed = Miles driven / time period / gallons for complete fill-up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Example = 200 miles / 6.5 gallons = 30.8 mpg [**GREAT** unless you have a hybrid]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Good diagnostic tool for car health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APPs for phones too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E57A4-2AE5-41AD-83EC-E80A410D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21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What else can you do for clean air?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67565" y="1159671"/>
            <a:ext cx="6400800" cy="283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175022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tabLst/>
              <a:defRPr sz="16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515541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68580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85606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85606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35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6pPr>
            <a:lvl7pPr marL="85606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35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7pPr>
            <a:lvl8pPr marL="85606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35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8pPr>
            <a:lvl9pPr marL="85606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35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Idle your Car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Wastes gas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Pollutes the air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87" y="2990581"/>
            <a:ext cx="6400799" cy="296259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urn Off Engine sign_Kids Breathe Here 12x18.jpg"/>
          <p:cNvPicPr>
            <a:picLocks noChangeAspect="1"/>
          </p:cNvPicPr>
          <p:nvPr/>
        </p:nvPicPr>
        <p:blipFill>
          <a:blip r:embed="rId4"/>
          <a:srcRect l="2778" t="1811" r="2778" b="3986"/>
          <a:stretch>
            <a:fillRect/>
          </a:stretch>
        </p:blipFill>
        <p:spPr>
          <a:xfrm>
            <a:off x="8148686" y="1359973"/>
            <a:ext cx="2486483" cy="380285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  <a:scene3d>
            <a:camera prst="orthographicFront"/>
            <a:lightRig rig="balanced" dir="t"/>
          </a:scene3d>
          <a:sp3d prstMaterial="dkEdge">
            <a:bevelB w="101600" prst="riblet"/>
          </a:sp3d>
        </p:spPr>
      </p:pic>
    </p:spTree>
    <p:extLst>
      <p:ext uri="{BB962C8B-B14F-4D97-AF65-F5344CB8AC3E}">
        <p14:creationId xmlns:p14="http://schemas.microsoft.com/office/powerpoint/2010/main" val="1487522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152650" y="98428"/>
            <a:ext cx="7886700" cy="10612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do you protect your health?</a:t>
            </a:r>
            <a:br>
              <a:rPr lang="en-US" b="1" dirty="0"/>
            </a:br>
            <a:r>
              <a:rPr lang="en-US" sz="4400" b="1" dirty="0"/>
              <a:t>Know the Air Quality Forecast!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2650" y="1612900"/>
            <a:ext cx="7981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Air Quality Forecast (color code) is a tool that communicates the Air Quality Index (AQI) to the general public.  Learn more about AQI at </a:t>
            </a:r>
            <a:r>
              <a:rPr lang="en-US" dirty="0">
                <a:hlinkClick r:id="rId3"/>
              </a:rPr>
              <a:t>https://airnow.gov/index.cfm?action=aqibasics.aqi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63" y="2633663"/>
            <a:ext cx="6924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2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DEC47-D33B-46C7-9196-0CA277C5B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1F27F3A-B3E9-41ED-AF8F-A365F10BB65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6923AB1-08D3-486B-BB1A-4F78BF951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56" y="523876"/>
            <a:ext cx="9360306" cy="496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1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259899" y="1080855"/>
            <a:ext cx="3839482" cy="2916242"/>
            <a:chOff x="78581" y="1289500"/>
            <a:chExt cx="3839482" cy="2916242"/>
          </a:xfrm>
        </p:grpSpPr>
        <p:grpSp>
          <p:nvGrpSpPr>
            <p:cNvPr id="7" name="Group 6"/>
            <p:cNvGrpSpPr/>
            <p:nvPr/>
          </p:nvGrpSpPr>
          <p:grpSpPr>
            <a:xfrm>
              <a:off x="609603" y="1547115"/>
              <a:ext cx="3308460" cy="2658627"/>
              <a:chOff x="228600" y="1524000"/>
              <a:chExt cx="3349059" cy="2667000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1981200"/>
                <a:ext cx="3349059" cy="2209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28600" y="1524000"/>
                <a:ext cx="3276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55A5"/>
                    </a:solidFill>
                  </a:rPr>
                  <a:t>EPA: www.airnow.gov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78581" y="1289500"/>
              <a:ext cx="5886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00792" y="1261448"/>
            <a:ext cx="3855106" cy="3609697"/>
            <a:chOff x="129156" y="4607134"/>
            <a:chExt cx="3855106" cy="3609697"/>
          </a:xfrm>
        </p:grpSpPr>
        <p:grpSp>
          <p:nvGrpSpPr>
            <p:cNvPr id="12" name="Group 11"/>
            <p:cNvGrpSpPr/>
            <p:nvPr/>
          </p:nvGrpSpPr>
          <p:grpSpPr>
            <a:xfrm>
              <a:off x="609600" y="4894330"/>
              <a:ext cx="3374662" cy="3322501"/>
              <a:chOff x="4800600" y="1752600"/>
              <a:chExt cx="3374662" cy="3322501"/>
            </a:xfrm>
          </p:grpSpPr>
          <p:pic>
            <p:nvPicPr>
              <p:cNvPr id="14" name="Picture 4" descr="http://www.michigan.gov/images/deq/carouselenviroFlash_369960_7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3062" y="3655875"/>
                <a:ext cx="2362200" cy="1419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800600" y="1752600"/>
                <a:ext cx="21336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55A5"/>
                    </a:solidFill>
                  </a:rPr>
                  <a:t>EnviroFlash: Air quality forecast to your inbox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129156" y="4607134"/>
              <a:ext cx="5886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4398" y="4216393"/>
            <a:ext cx="3621006" cy="2046714"/>
            <a:chOff x="4635604" y="4343400"/>
            <a:chExt cx="3621006" cy="2046714"/>
          </a:xfrm>
        </p:grpSpPr>
        <p:pic>
          <p:nvPicPr>
            <p:cNvPr id="17" name="Picture 6" descr="https://encrypted-tbn3.gstatic.com/images?q=tbn:ANd9GcQ1ZqAoiDJRJwNgbjSuKf5g_9-9JdqNlnIg_S7ZpTBSHRS_2PMWlL_ieHQ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791" y="4698181"/>
              <a:ext cx="1576819" cy="6477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https://encrypted-tbn0.gstatic.com/images?q=tbn:ANd9GcRJ5ZRrL6rJk9X4vp-LVpO_EGHtR-FjmeDsGS4HEIcxbSdUQcLeRdFa7QaZ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180" y="5337561"/>
              <a:ext cx="1502061" cy="6346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4635604" y="4343400"/>
              <a:ext cx="588624" cy="923330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76800" y="4574232"/>
              <a:ext cx="1981200" cy="181588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55A5"/>
                  </a:solidFill>
                </a:rPr>
                <a:t>Get an app! mobile solutions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50992" y="1198614"/>
            <a:ext cx="4495796" cy="2878334"/>
            <a:chOff x="4635604" y="1289500"/>
            <a:chExt cx="4495796" cy="2878334"/>
          </a:xfrm>
        </p:grpSpPr>
        <p:sp>
          <p:nvSpPr>
            <p:cNvPr id="21" name="TextBox 20"/>
            <p:cNvSpPr txBox="1"/>
            <p:nvPr/>
          </p:nvSpPr>
          <p:spPr>
            <a:xfrm>
              <a:off x="4635604" y="3152171"/>
              <a:ext cx="44957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55A5"/>
                  </a:solidFill>
                </a:rPr>
                <a:t>deq.nc.gov</a:t>
              </a:r>
            </a:p>
            <a:p>
              <a:pPr algn="ctr"/>
              <a:endParaRPr lang="en-US" sz="3000" dirty="0">
                <a:solidFill>
                  <a:srgbClr val="0055A5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65357" y="1289500"/>
              <a:ext cx="5886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8791" y="1554084"/>
              <a:ext cx="2269421" cy="1758989"/>
            </a:xfrm>
            <a:prstGeom prst="rect">
              <a:avLst/>
            </a:prstGeom>
          </p:spPr>
        </p:pic>
      </p:grp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152650" y="98428"/>
            <a:ext cx="7886700" cy="10612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do you protect your health?</a:t>
            </a:r>
            <a:br>
              <a:rPr lang="en-US" b="1" dirty="0"/>
            </a:br>
            <a:r>
              <a:rPr lang="en-US" sz="4400" b="1" dirty="0"/>
              <a:t>Know the Air Quality Forecast!</a:t>
            </a:r>
          </a:p>
        </p:txBody>
      </p:sp>
      <p:grpSp>
        <p:nvGrpSpPr>
          <p:cNvPr id="4097" name="Group 4096"/>
          <p:cNvGrpSpPr/>
          <p:nvPr/>
        </p:nvGrpSpPr>
        <p:grpSpPr>
          <a:xfrm>
            <a:off x="4854890" y="4076948"/>
            <a:ext cx="3959321" cy="2329539"/>
            <a:chOff x="11186159" y="-1173480"/>
            <a:chExt cx="4765511" cy="2803875"/>
          </a:xfrm>
        </p:grpSpPr>
        <p:sp>
          <p:nvSpPr>
            <p:cNvPr id="4096" name="Rectangle 4095"/>
            <p:cNvSpPr/>
            <p:nvPr/>
          </p:nvSpPr>
          <p:spPr>
            <a:xfrm>
              <a:off x="11186159" y="-1173480"/>
              <a:ext cx="4587239" cy="2803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455875" y="514012"/>
              <a:ext cx="4495795" cy="10002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55A5"/>
                  </a:solidFill>
                </a:rPr>
                <a:t>Television</a:t>
              </a:r>
            </a:p>
            <a:p>
              <a:pPr algn="ctr"/>
              <a:r>
                <a:rPr lang="en-US" sz="2800" dirty="0">
                  <a:solidFill>
                    <a:srgbClr val="0055A5"/>
                  </a:solidFill>
                </a:rPr>
                <a:t>WRAL &amp; Univision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407733" y="-1042912"/>
              <a:ext cx="693042" cy="11113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5</a:t>
              </a:r>
            </a:p>
          </p:txBody>
        </p:sp>
        <p:pic>
          <p:nvPicPr>
            <p:cNvPr id="4098" name="Picture 2" descr="http://thencshp.org/wp-content/uploads/2012/12/Univision-40-logo-v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0943" y="-706305"/>
              <a:ext cx="2574289" cy="1173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248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Mobile Apps</a:t>
            </a:r>
          </a:p>
        </p:txBody>
      </p:sp>
      <p:pic>
        <p:nvPicPr>
          <p:cNvPr id="5124" name="Picture 4" descr="https://web.liquid-state.com/static/themes/sonic_blue/images/play_store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939" y="3600942"/>
            <a:ext cx="1596121" cy="5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87" y="2072939"/>
            <a:ext cx="5244514" cy="4143625"/>
          </a:xfrm>
          <a:prstGeom prst="rect">
            <a:avLst/>
          </a:prstGeom>
        </p:spPr>
      </p:pic>
      <p:pic>
        <p:nvPicPr>
          <p:cNvPr id="5122" name="Picture 2" descr="https://chinesepod.com/images/mobile/standard-icon-iOS-app-sto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1" y="4580129"/>
            <a:ext cx="1603234" cy="5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5224" y="1315507"/>
            <a:ext cx="7632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learn about the air quality forecast via a mobile app. For example </a:t>
            </a:r>
            <a:r>
              <a:rPr lang="en-US" dirty="0">
                <a:hlinkClick r:id="rId6"/>
              </a:rPr>
              <a:t>https://itunes.apple.com/us/app/epa-airnow/id467653238?mt=8</a:t>
            </a:r>
            <a:r>
              <a:rPr lang="en-US" dirty="0"/>
              <a:t> </a:t>
            </a:r>
          </a:p>
        </p:txBody>
      </p:sp>
      <p:pic>
        <p:nvPicPr>
          <p:cNvPr id="6146" name="Picture 2" descr="http://cdn2.pcadvisor.co.uk/cmsdata/reviews/3626554/nexus_6p_vs_iphone_6plu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1" y="2508316"/>
            <a:ext cx="3352182" cy="18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142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 a Steward for the Environment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857568"/>
              </p:ext>
            </p:extLst>
          </p:nvPr>
        </p:nvGraphicFramePr>
        <p:xfrm>
          <a:off x="514564" y="1258378"/>
          <a:ext cx="8559991" cy="516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2007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Thank You 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322348" y="1159672"/>
            <a:ext cx="4345653" cy="52130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Melissa Kennedy</a:t>
            </a:r>
          </a:p>
          <a:p>
            <a:pPr marL="1682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melissa.kennedy@ncdenr.gov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(919) 707-8403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Robin Barrows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  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robin.barrows@ncdenr.gov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   (919) 707-8445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NC Air Awareness</a:t>
            </a:r>
          </a:p>
          <a:p>
            <a:pPr marL="168275" indent="0">
              <a:buNone/>
            </a:pPr>
            <a:r>
              <a:rPr lang="en-US" dirty="0">
                <a:solidFill>
                  <a:schemeClr val="tx1"/>
                </a:solidFill>
                <a:hlinkClick r:id="rId5"/>
              </a:rPr>
              <a:t>Air.Awareness@ncdenr.gov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sz="4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26" y="2130512"/>
            <a:ext cx="4651494" cy="24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32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878724" y="112645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Segoe UI" panose="020B0502040204020203" pitchFamily="34" charset="0"/>
              </a:defRPr>
            </a:lvl1pPr>
          </a:lstStyle>
          <a:p>
            <a:endParaRPr lang="en-US" b="1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760865" y="1202898"/>
            <a:ext cx="3738727" cy="432141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333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tabLst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8738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6pPr>
            <a:lvl7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7pPr>
            <a:lvl8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8pPr>
            <a:lvl9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9pPr>
          </a:lstStyle>
          <a:p>
            <a:r>
              <a:rPr lang="en-US" altLang="en-US" sz="2100" b="0" dirty="0">
                <a:solidFill>
                  <a:schemeClr val="tx1"/>
                </a:solidFill>
              </a:rPr>
              <a:t>DAQ is a division within the Department of Environmental Quality (DEQ).</a:t>
            </a:r>
          </a:p>
          <a:p>
            <a:endParaRPr lang="en-US" altLang="en-US" sz="5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en-US" dirty="0">
                <a:solidFill>
                  <a:srgbClr val="288DC2"/>
                </a:solidFill>
              </a:rPr>
              <a:t>DAQ’s Mission: </a:t>
            </a:r>
          </a:p>
          <a:p>
            <a:r>
              <a:rPr lang="en-US" altLang="en-US" sz="2100" b="0" dirty="0">
                <a:solidFill>
                  <a:schemeClr val="tx1"/>
                </a:solidFill>
              </a:rPr>
              <a:t>Protect and improve outdoor or ambient air quality in North Carolina for the health, benefit and economic well-being of all. DAQ utilizes regulatory and voluntary efforts to reach division goals.  </a:t>
            </a:r>
          </a:p>
          <a:p>
            <a:r>
              <a:rPr lang="en-US" altLang="en-US" sz="2100" b="0" dirty="0">
                <a:solidFill>
                  <a:schemeClr val="tx1"/>
                </a:solidFill>
              </a:rPr>
              <a:t>To learn more: www.ncair.org.</a:t>
            </a:r>
            <a:endParaRPr lang="en-US" sz="2100" dirty="0">
              <a:solidFill>
                <a:schemeClr val="tx1"/>
              </a:solidFill>
            </a:endParaRPr>
          </a:p>
          <a:p>
            <a:endParaRPr lang="en-US" sz="1800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2152653" y="4779803"/>
            <a:ext cx="3612365" cy="4581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333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tabLst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8738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6pPr>
            <a:lvl7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7pPr>
            <a:lvl8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8pPr>
            <a:lvl9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9pPr>
          </a:lstStyle>
          <a:p>
            <a:endParaRPr lang="en-US" sz="18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Division of Air Quality (DAQ)</a:t>
            </a:r>
            <a:endParaRPr lang="en-US" sz="4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 descr="A large green field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42933116-C6A1-4FAE-92A8-E615379FF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46" y="3733294"/>
            <a:ext cx="3841096" cy="255117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194D946-E847-450B-A8A3-10CF022FACE1}"/>
              </a:ext>
            </a:extLst>
          </p:cNvPr>
          <p:cNvSpPr txBox="1">
            <a:spLocks/>
          </p:cNvSpPr>
          <p:nvPr/>
        </p:nvSpPr>
        <p:spPr>
          <a:xfrm>
            <a:off x="4767309" y="1202898"/>
            <a:ext cx="7134343" cy="26159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333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tabLst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8738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6pPr>
            <a:lvl7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7pPr>
            <a:lvl8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8pPr>
            <a:lvl9pPr marL="114141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/>
              <a:defRPr lang="en-US" sz="18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9pPr>
          </a:lstStyle>
          <a:p>
            <a:pPr algn="ctr"/>
            <a:r>
              <a:rPr lang="en-US" sz="2000" i="1" dirty="0"/>
              <a:t>N.C. Air Awareness is an education and outreach program within the Division of Air Quality.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Program includes community, partnership and </a:t>
            </a:r>
            <a:r>
              <a:rPr lang="en-US" b="1" dirty="0">
                <a:solidFill>
                  <a:srgbClr val="288DC2"/>
                </a:solidFill>
              </a:rPr>
              <a:t>education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projects.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Focus on voluntary actions to help solve air pollution problems from cars and trucks.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Provide free air quality education to future drivers.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6875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32C1B-8DDB-40A3-927E-9EF3474C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Do We Care about Air Pollution?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7029A3-305F-4DD1-BC4D-F9342589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47BF79-EDFD-48BE-8E36-8FEBA987D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76" y="1081436"/>
            <a:ext cx="5372100" cy="29169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>
                <a:solidFill>
                  <a:schemeClr val="tx1"/>
                </a:solidFill>
              </a:rPr>
              <a:t>Human and Environmental Health Impacts</a:t>
            </a:r>
          </a:p>
          <a:p>
            <a:r>
              <a:rPr lang="en-US" dirty="0">
                <a:solidFill>
                  <a:schemeClr val="tx1"/>
                </a:solidFill>
              </a:rPr>
              <a:t>Asthma or respiratory problems are still one of the main reasons our students miss school and adults miss work.</a:t>
            </a:r>
          </a:p>
          <a:p>
            <a:r>
              <a:rPr lang="en-US" dirty="0">
                <a:solidFill>
                  <a:schemeClr val="tx1"/>
                </a:solidFill>
              </a:rPr>
              <a:t>Asthma or respiratory problems are the third ranking cause of hospitalization among those younger than 15 years of age.</a:t>
            </a:r>
          </a:p>
          <a:p>
            <a:r>
              <a:rPr lang="en-US" dirty="0">
                <a:solidFill>
                  <a:schemeClr val="tx1"/>
                </a:solidFill>
              </a:rPr>
              <a:t>Damaged crops and plants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65FC5C2-CFE5-4A55-8384-92412330C85F}"/>
              </a:ext>
            </a:extLst>
          </p:cNvPr>
          <p:cNvSpPr txBox="1">
            <a:spLocks/>
          </p:cNvSpPr>
          <p:nvPr/>
        </p:nvSpPr>
        <p:spPr>
          <a:xfrm>
            <a:off x="5665803" y="1120554"/>
            <a:ext cx="6421421" cy="5127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solidFill>
                  <a:schemeClr val="tx1"/>
                </a:solidFill>
              </a:rPr>
              <a:t>Visibility = Lost Revenue and Tourism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BF93F-F736-4BF1-A374-CCADB19998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1" r="4551" b="3317"/>
          <a:stretch/>
        </p:blipFill>
        <p:spPr>
          <a:xfrm>
            <a:off x="323850" y="3914775"/>
            <a:ext cx="2124075" cy="222885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3A6C4E1A-E48E-4022-BD4B-0B595A677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49" y="4390996"/>
            <a:ext cx="2434573" cy="1276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3C3B13C2-7854-4E65-A474-0044880D47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106264"/>
              </p:ext>
            </p:extLst>
          </p:nvPr>
        </p:nvGraphicFramePr>
        <p:xfrm>
          <a:off x="5829301" y="1498315"/>
          <a:ext cx="3945854" cy="295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" name="Slide" r:id="rId6" imgW="4265551" imgH="3198893" progId="PowerPoint.Template.8">
                  <p:embed/>
                </p:oleObj>
              </mc:Choice>
              <mc:Fallback>
                <p:oleObj name="Slide" r:id="rId6" imgW="4265551" imgH="3198893" progId="PowerPoint.Template.8">
                  <p:embed/>
                  <p:pic>
                    <p:nvPicPr>
                      <p:cNvPr id="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301" y="1498315"/>
                        <a:ext cx="3945854" cy="2959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E91B3CB5-4624-4D48-8616-9BD5F2374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020799"/>
              </p:ext>
            </p:extLst>
          </p:nvPr>
        </p:nvGraphicFramePr>
        <p:xfrm>
          <a:off x="8143874" y="3550442"/>
          <a:ext cx="3943350" cy="295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Slide" r:id="rId8" imgW="4572000" imgH="3429000" progId="PowerPoint.Template.8">
                  <p:embed/>
                </p:oleObj>
              </mc:Choice>
              <mc:Fallback>
                <p:oleObj name="Slide" r:id="rId8" imgW="4572000" imgH="3429000" progId="PowerPoint.Template.8">
                  <p:embed/>
                  <p:pic>
                    <p:nvPicPr>
                      <p:cNvPr id="1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74" y="3550442"/>
                        <a:ext cx="3943350" cy="295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755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124022"/>
            <a:ext cx="8410419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Where does air pollution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7320" y="1477914"/>
            <a:ext cx="7618960" cy="3692424"/>
          </a:xfrm>
        </p:spPr>
        <p:txBody>
          <a:bodyPr>
            <a:normAutofit/>
          </a:bodyPr>
          <a:lstStyle/>
          <a:p>
            <a:pPr marL="457200" indent="-396875">
              <a:spcBef>
                <a:spcPts val="0"/>
              </a:spcBef>
              <a:spcAft>
                <a:spcPts val="600"/>
              </a:spcAft>
              <a:buSzPct val="50000"/>
              <a:tabLst>
                <a:tab pos="690563" algn="l"/>
              </a:tabLst>
            </a:pPr>
            <a:r>
              <a:rPr lang="en-US" sz="3200" dirty="0">
                <a:solidFill>
                  <a:schemeClr val="tx1"/>
                </a:solidFill>
              </a:rPr>
              <a:t>Point Sources</a:t>
            </a:r>
          </a:p>
          <a:p>
            <a:pPr marL="1140619" lvl="3" indent="-396875">
              <a:spcBef>
                <a:spcPts val="0"/>
              </a:spcBef>
              <a:spcAft>
                <a:spcPts val="600"/>
              </a:spcAft>
              <a:buClr>
                <a:srgbClr val="0055A5"/>
              </a:buClr>
              <a:buSzPct val="90000"/>
              <a:buFont typeface="Wingdings" pitchFamily="2" charset="2"/>
              <a:buChar char="§"/>
              <a:tabLst>
                <a:tab pos="690563" algn="l"/>
              </a:tabLst>
            </a:pPr>
            <a:r>
              <a:rPr lang="en-US" sz="2200" dirty="0">
                <a:solidFill>
                  <a:schemeClr val="tx1"/>
                </a:solidFill>
              </a:rPr>
              <a:t>Electric power plants, refineries, industries, etc.</a:t>
            </a:r>
          </a:p>
          <a:p>
            <a:pPr marL="457200" indent="-396875">
              <a:spcBef>
                <a:spcPts val="0"/>
              </a:spcBef>
              <a:spcAft>
                <a:spcPts val="600"/>
              </a:spcAft>
              <a:buSzPct val="50000"/>
              <a:tabLst>
                <a:tab pos="690563" algn="l"/>
              </a:tabLst>
            </a:pPr>
            <a:r>
              <a:rPr lang="en-US" sz="3200" dirty="0">
                <a:solidFill>
                  <a:schemeClr val="tx1"/>
                </a:solidFill>
              </a:rPr>
              <a:t>Area Sources</a:t>
            </a:r>
          </a:p>
          <a:p>
            <a:pPr marL="1140619" lvl="3" indent="-396875">
              <a:spcBef>
                <a:spcPts val="0"/>
              </a:spcBef>
              <a:spcAft>
                <a:spcPts val="600"/>
              </a:spcAft>
              <a:buClr>
                <a:srgbClr val="0055A5"/>
              </a:buClr>
              <a:buSzPct val="90000"/>
              <a:buFont typeface="Wingdings" pitchFamily="2" charset="2"/>
              <a:buChar char="§"/>
              <a:tabLst>
                <a:tab pos="690563" algn="l"/>
              </a:tabLst>
            </a:pPr>
            <a:r>
              <a:rPr lang="en-US" sz="2000" dirty="0">
                <a:solidFill>
                  <a:schemeClr val="tx1"/>
                </a:solidFill>
              </a:rPr>
              <a:t>Dry cleaners, paints, solvents, etc.</a:t>
            </a:r>
          </a:p>
          <a:p>
            <a:pPr marL="457200" indent="-396875">
              <a:spcBef>
                <a:spcPts val="0"/>
              </a:spcBef>
              <a:spcAft>
                <a:spcPts val="600"/>
              </a:spcAft>
              <a:buSzPct val="50000"/>
              <a:tabLst>
                <a:tab pos="69056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On-Road Vehicles - Mobile sources</a:t>
            </a:r>
          </a:p>
          <a:p>
            <a:pPr marL="1140619" lvl="3" indent="-396875">
              <a:spcBef>
                <a:spcPts val="0"/>
              </a:spcBef>
              <a:spcAft>
                <a:spcPts val="600"/>
              </a:spcAft>
              <a:buClr>
                <a:srgbClr val="0055A5"/>
              </a:buClr>
              <a:buSzPct val="90000"/>
              <a:buFont typeface="Wingdings" pitchFamily="2" charset="2"/>
              <a:buChar char="§"/>
              <a:tabLst>
                <a:tab pos="690563" algn="l"/>
              </a:tabLst>
            </a:pPr>
            <a:r>
              <a:rPr lang="en-US" sz="2000" dirty="0">
                <a:solidFill>
                  <a:schemeClr val="tx1"/>
                </a:solidFill>
              </a:rPr>
              <a:t>Cars, trucks, buses</a:t>
            </a:r>
          </a:p>
          <a:p>
            <a:pPr marL="457200" indent="-396875">
              <a:spcBef>
                <a:spcPts val="0"/>
              </a:spcBef>
              <a:spcAft>
                <a:spcPts val="600"/>
              </a:spcAft>
              <a:buSzPct val="50000"/>
              <a:tabLst>
                <a:tab pos="690563" algn="l"/>
              </a:tabLst>
            </a:pPr>
            <a:r>
              <a:rPr lang="en-US" sz="3200" dirty="0">
                <a:solidFill>
                  <a:schemeClr val="tx1"/>
                </a:solidFill>
              </a:rPr>
              <a:t>Off-Road Vehicles - Mobile sources</a:t>
            </a:r>
          </a:p>
          <a:p>
            <a:pPr marL="1140619" lvl="3" indent="-396875">
              <a:spcBef>
                <a:spcPts val="0"/>
              </a:spcBef>
              <a:spcAft>
                <a:spcPts val="600"/>
              </a:spcAft>
              <a:buClr>
                <a:srgbClr val="0055A5"/>
              </a:buClr>
              <a:buSzPct val="90000"/>
              <a:buFont typeface="Wingdings" pitchFamily="2" charset="2"/>
              <a:buChar char="§"/>
              <a:tabLst>
                <a:tab pos="690563" algn="l"/>
              </a:tabLst>
            </a:pPr>
            <a:r>
              <a:rPr lang="en-US" sz="2000" dirty="0">
                <a:solidFill>
                  <a:schemeClr val="tx1"/>
                </a:solidFill>
              </a:rPr>
              <a:t>Airplanes, trains, construction equipment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5393850"/>
            <a:ext cx="9144000" cy="1219201"/>
            <a:chOff x="0" y="5638800"/>
            <a:chExt cx="9144000" cy="1219201"/>
          </a:xfrm>
        </p:grpSpPr>
        <p:pic>
          <p:nvPicPr>
            <p:cNvPr id="5" name="Picture 4" descr="4594_green_trees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638800"/>
              <a:ext cx="1524000" cy="1219199"/>
            </a:xfrm>
            <a:prstGeom prst="rect">
              <a:avLst/>
            </a:prstGeom>
          </p:spPr>
        </p:pic>
        <p:pic>
          <p:nvPicPr>
            <p:cNvPr id="6" name="Picture 5" descr="oi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1" y="5640369"/>
              <a:ext cx="1524000" cy="1217630"/>
            </a:xfrm>
            <a:prstGeom prst="rect">
              <a:avLst/>
            </a:prstGeom>
          </p:spPr>
        </p:pic>
        <p:pic>
          <p:nvPicPr>
            <p:cNvPr id="7" name="Picture 6" descr="dry-cleaning (1)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0" y="5638800"/>
              <a:ext cx="1828800" cy="1219199"/>
            </a:xfrm>
            <a:prstGeom prst="rect">
              <a:avLst/>
            </a:prstGeom>
          </p:spPr>
        </p:pic>
        <p:pic>
          <p:nvPicPr>
            <p:cNvPr id="8" name="Picture 7" descr="construction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00" y="5638801"/>
              <a:ext cx="1524000" cy="1219199"/>
            </a:xfrm>
            <a:prstGeom prst="rect">
              <a:avLst/>
            </a:prstGeom>
          </p:spPr>
        </p:pic>
        <p:pic>
          <p:nvPicPr>
            <p:cNvPr id="9" name="Picture 8" descr="stock-footage-burning-leav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6800" y="5638801"/>
              <a:ext cx="2012725" cy="1219200"/>
            </a:xfrm>
            <a:prstGeom prst="rect">
              <a:avLst/>
            </a:prstGeom>
          </p:spPr>
        </p:pic>
        <p:pic>
          <p:nvPicPr>
            <p:cNvPr id="10" name="Picture 9" descr="paint_colors_in_the_tubes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8000" y="5638801"/>
              <a:ext cx="763524" cy="1219199"/>
            </a:xfrm>
            <a:prstGeom prst="rect">
              <a:avLst/>
            </a:prstGeom>
          </p:spPr>
        </p:pic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7DBECBBC-B5FD-4F11-9AC2-5AED2BF7CA3D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Picture 4" descr="http://www.earthtimes.org/nsimages/files/air-pollution_123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8880337" y="1570773"/>
            <a:ext cx="1525040" cy="976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3" name="Picture 2" descr="http://s.hswstatic.com/gif/air-pollution-cars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86280" y="2983726"/>
            <a:ext cx="3061543" cy="204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4136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648" y="0"/>
            <a:ext cx="8531352" cy="1295400"/>
          </a:xfrm>
        </p:spPr>
        <p:txBody>
          <a:bodyPr>
            <a:normAutofit/>
          </a:bodyPr>
          <a:lstStyle/>
          <a:p>
            <a:r>
              <a:rPr lang="en-US" sz="4400" dirty="0"/>
              <a:t>What is in the Air?</a:t>
            </a:r>
          </a:p>
        </p:txBody>
      </p:sp>
      <p:pic>
        <p:nvPicPr>
          <p:cNvPr id="2051" name="Picture 3" descr="P:\Planning\AlliedPrograms\AirAwareness\Photos.Videos\Advance Ozone Workshop 8.5.14- PHOTOS and VIDEOS\IMG_6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232" y="1055917"/>
            <a:ext cx="10684042" cy="444251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764632" y="1055917"/>
            <a:ext cx="4035071" cy="1752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tx1"/>
                </a:solidFill>
              </a:rPr>
              <a:t>Nitrogen 	78%</a:t>
            </a:r>
          </a:p>
          <a:p>
            <a:pPr>
              <a:buNone/>
            </a:pPr>
            <a:r>
              <a:rPr lang="en-US" sz="3200" b="1" dirty="0">
                <a:solidFill>
                  <a:schemeClr val="tx1"/>
                </a:solidFill>
              </a:rPr>
              <a:t>Oxygen  	21%</a:t>
            </a:r>
          </a:p>
          <a:p>
            <a:pPr>
              <a:buNone/>
            </a:pPr>
            <a:r>
              <a:rPr lang="en-US" sz="3200" b="1" dirty="0">
                <a:solidFill>
                  <a:schemeClr val="tx1"/>
                </a:solidFill>
              </a:rPr>
              <a:t>Argon 	0.9%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1083230"/>
            <a:ext cx="5105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b="1" dirty="0"/>
              <a:t>Carbon Dioxide	0.04%</a:t>
            </a:r>
          </a:p>
          <a:p>
            <a:pPr>
              <a:buNone/>
            </a:pPr>
            <a:r>
              <a:rPr lang="en-US" sz="3200" b="1" dirty="0"/>
              <a:t>Other	0.06%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3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1363579" y="1660072"/>
            <a:ext cx="2932649" cy="4227381"/>
          </a:xfrm>
          <a:solidFill>
            <a:srgbClr val="0055A5"/>
          </a:solidFill>
        </p:spPr>
        <p:txBody>
          <a:bodyPr>
            <a:normAutofit/>
          </a:bodyPr>
          <a:lstStyle/>
          <a:p>
            <a:pPr algn="ctr"/>
            <a:endParaRPr lang="en-US" sz="2000" dirty="0"/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As defined by the Environmental Protection Agency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588042" y="1660072"/>
            <a:ext cx="6096000" cy="4648200"/>
          </a:xfrm>
        </p:spPr>
        <p:txBody>
          <a:bodyPr>
            <a:normAutofit fontScale="92500"/>
          </a:bodyPr>
          <a:lstStyle/>
          <a:p>
            <a:pPr marL="565150" indent="-514350">
              <a:lnSpc>
                <a:spcPct val="15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Carbon monoxide (CO)</a:t>
            </a:r>
          </a:p>
          <a:p>
            <a:pPr marL="565150" indent="-514350">
              <a:lnSpc>
                <a:spcPct val="15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Sulfur dioxide (SO</a:t>
            </a:r>
            <a:r>
              <a:rPr lang="en-US" baseline="-25000" dirty="0"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565150" indent="-514350">
              <a:lnSpc>
                <a:spcPct val="15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Lead (Pb)</a:t>
            </a:r>
          </a:p>
          <a:p>
            <a:pPr marL="565150" indent="-514350">
              <a:lnSpc>
                <a:spcPct val="15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Nitrogen Oxides (NOX)</a:t>
            </a:r>
          </a:p>
          <a:p>
            <a:pPr marL="565150" indent="-514350">
              <a:lnSpc>
                <a:spcPct val="15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Particulate Matter (PM</a:t>
            </a:r>
            <a:r>
              <a:rPr lang="en-US" baseline="-25000" dirty="0">
                <a:ea typeface="Segoe UI" panose="020B0502040204020203" pitchFamily="34" charset="0"/>
                <a:cs typeface="Segoe UI" panose="020B0502040204020203" pitchFamily="34" charset="0"/>
              </a:rPr>
              <a:t>2.5</a:t>
            </a: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 and PM</a:t>
            </a:r>
            <a:r>
              <a:rPr lang="en-US" baseline="-25000" dirty="0">
                <a:ea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565150" indent="-514350">
              <a:lnSpc>
                <a:spcPct val="15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Ozone (0</a:t>
            </a:r>
            <a:r>
              <a:rPr lang="en-US" baseline="-25000" dirty="0"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 descr="http://vector-magz.com/wp-content/uploads/2013/08/epa-logo-vect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800" y="3604417"/>
            <a:ext cx="1872095" cy="1881765"/>
          </a:xfrm>
          <a:prstGeom prst="rect">
            <a:avLst/>
          </a:prstGeom>
          <a:noFill/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853536" y="262422"/>
            <a:ext cx="10515600" cy="1061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 baseline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4400" b="1" dirty="0">
                <a:solidFill>
                  <a:srgbClr val="0070C0"/>
                </a:solidFill>
              </a:rPr>
              <a:t>Six Criteria Air Pollutants </a:t>
            </a:r>
            <a:r>
              <a:rPr lang="en-US" sz="4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38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Main Pollutants of concern in NC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39362" y="4195249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8D6F3E"/>
                </a:solidFill>
              </a:rPr>
              <a:t>Particulate Matter                                                          Ground-level Ozone</a:t>
            </a:r>
          </a:p>
        </p:txBody>
      </p:sp>
      <p:pic>
        <p:nvPicPr>
          <p:cNvPr id="10" name="Picture 9" descr="A picture containing tree, outdoor, sky, ground&#10;&#10;Description generated with very high confidence">
            <a:extLst>
              <a:ext uri="{FF2B5EF4-FFF2-40B4-BE49-F238E27FC236}">
                <a16:creationId xmlns:a16="http://schemas.microsoft.com/office/drawing/2014/main" id="{E9BFD4B8-1C91-4C65-AF68-8F6C7A129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9" y="477748"/>
            <a:ext cx="5324446" cy="3657601"/>
          </a:xfrm>
          <a:prstGeom prst="rect">
            <a:avLst/>
          </a:prstGeom>
        </p:spPr>
      </p:pic>
      <p:pic>
        <p:nvPicPr>
          <p:cNvPr id="9" name="Picture 8" descr="A close up of a hillside next to a tree&#10;&#10;Description generated with high confidence">
            <a:extLst>
              <a:ext uri="{FF2B5EF4-FFF2-40B4-BE49-F238E27FC236}">
                <a16:creationId xmlns:a16="http://schemas.microsoft.com/office/drawing/2014/main" id="{C90B044E-AF3C-4706-99E7-A35EFE6B2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485637"/>
            <a:ext cx="5251349" cy="3641825"/>
          </a:xfrm>
          <a:prstGeom prst="rect">
            <a:avLst/>
          </a:prstGeom>
        </p:spPr>
      </p:pic>
      <p:cxnSp>
        <p:nvCxnSpPr>
          <p:cNvPr id="23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647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martArt Placeholder 4">
            <a:extLst>
              <a:ext uri="{FF2B5EF4-FFF2-40B4-BE49-F238E27FC236}">
                <a16:creationId xmlns:a16="http://schemas.microsoft.com/office/drawing/2014/main" id="{93DAB1EA-34B2-4FF3-B63E-B91864A1C0F3}"/>
              </a:ext>
            </a:extLst>
          </p:cNvPr>
          <p:cNvPicPr>
            <a:picLocks noGrp="1" noChangeAspect="1"/>
          </p:cNvPicPr>
          <p:nvPr>
            <p:ph type="dgm" sz="quarter" idx="15"/>
          </p:nvPr>
        </p:nvPicPr>
        <p:blipFill>
          <a:blip r:embed="rId3"/>
          <a:stretch>
            <a:fillRect/>
          </a:stretch>
        </p:blipFill>
        <p:spPr>
          <a:xfrm>
            <a:off x="2778571" y="1297859"/>
            <a:ext cx="5861342" cy="51277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3867F5-985C-40DA-BD8B-A8F4C08DB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Link between NO</a:t>
            </a:r>
            <a:r>
              <a:rPr lang="en-US" sz="4000" b="1" baseline="-25000" dirty="0"/>
              <a:t>X</a:t>
            </a:r>
            <a:r>
              <a:rPr lang="en-US" sz="4000" b="1" dirty="0"/>
              <a:t> and Ozone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0C499-D28F-4B0A-AF00-8DEF2C6B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301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l1a xmlns="67b6e640-4258-4018-afe7-e1254cc3178e" xsi:nil="true"/>
    <p4c8 xmlns="67b6e640-4258-4018-afe7-e1254cc3178e" xsi:nil="true"/>
    <Author0 xmlns="67b6e640-4258-4018-afe7-e1254cc3178e">
      <UserInfo>
        <DisplayName/>
        <AccountId xsi:nil="true"/>
        <AccountType/>
      </UserInfo>
    </Author0>
    <c2wz xmlns="67b6e640-4258-4018-afe7-e1254cc3178e">
      <UserInfo>
        <DisplayName/>
        <AccountId xsi:nil="true"/>
        <AccountType/>
      </UserInfo>
    </c2wz>
    <Category xmlns="67b6e640-4258-4018-afe7-e1254cc3178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54ADEA2EEF594EBA89BBC1DC0E8AC9" ma:contentTypeVersion="13" ma:contentTypeDescription="Create a new document." ma:contentTypeScope="" ma:versionID="d68b5bcee47ffc2f4b5f91d6b352fbed">
  <xsd:schema xmlns:xsd="http://www.w3.org/2001/XMLSchema" xmlns:xs="http://www.w3.org/2001/XMLSchema" xmlns:p="http://schemas.microsoft.com/office/2006/metadata/properties" xmlns:ns2="67b6e640-4258-4018-afe7-e1254cc3178e" xmlns:ns3="97c26e27-a340-4306-98a7-c36055956ab5" targetNamespace="http://schemas.microsoft.com/office/2006/metadata/properties" ma:root="true" ma:fieldsID="1236f095a081d512c83e2fa3e5cf0ec8" ns2:_="" ns3:_="">
    <xsd:import namespace="67b6e640-4258-4018-afe7-e1254cc3178e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Author0" minOccurs="0"/>
                <xsd:element ref="ns2:c2wz" minOccurs="0"/>
                <xsd:element ref="ns2:p4c8" minOccurs="0"/>
                <xsd:element ref="ns2:gl1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b6e640-4258-4018-afe7-e1254cc3178e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Forms"/>
          <xsd:enumeration value="FMLA"/>
          <xsd:enumeration value="Parking"/>
          <xsd:enumeration value="Policies"/>
          <xsd:enumeration value="Telework"/>
          <xsd:enumeration value="Substance &amp; Alcohol Abuse Policy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Author0" ma:index="17" nillable="true" ma:displayName="Author" ma:description="Who contributed this picture" ma:format="Dropdown" ma:list="UserInfo" ma:SharePointGroup="0" ma:internalName="Author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2wz" ma:index="18" nillable="true" ma:displayName="Document Owner" ma:list="UserInfo" ma:internalName="c2wz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4c8" ma:index="19" nillable="true" ma:displayName="Rule Reference" ma:internalName="p4c8">
      <xsd:simpleType>
        <xsd:restriction base="dms:Text"/>
      </xsd:simpleType>
    </xsd:element>
    <xsd:element name="gl1a" ma:index="20" nillable="true" ma:displayName="Key Words" ma:internalName="gl1a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E347C4-91BB-4D61-9F37-5A6885E29480}">
  <ds:schemaRefs>
    <ds:schemaRef ds:uri="http://schemas.microsoft.com/office/2006/documentManagement/types"/>
    <ds:schemaRef ds:uri="http://schemas.microsoft.com/office/2006/metadata/properties"/>
    <ds:schemaRef ds:uri="97c26e27-a340-4306-98a7-c36055956ab5"/>
    <ds:schemaRef ds:uri="67b6e640-4258-4018-afe7-e1254cc3178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C85D47D-2668-48C2-B3A0-9E7529B75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b6e640-4258-4018-afe7-e1254cc3178e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1134</Words>
  <Application>Microsoft Office PowerPoint</Application>
  <PresentationFormat>Widescreen</PresentationFormat>
  <Paragraphs>214</Paragraphs>
  <Slides>23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Segoe UI</vt:lpstr>
      <vt:lpstr>Times New Roman</vt:lpstr>
      <vt:lpstr>Wingdings</vt:lpstr>
      <vt:lpstr>2_Office Theme</vt:lpstr>
      <vt:lpstr>Slide</vt:lpstr>
      <vt:lpstr>Department of Environmental Quality Division of Air Quality  N.C. Air Awareness</vt:lpstr>
      <vt:lpstr>PowerPoint Presentation</vt:lpstr>
      <vt:lpstr>Division of Air Quality (DAQ)</vt:lpstr>
      <vt:lpstr>Why Do We Care about Air Pollution?</vt:lpstr>
      <vt:lpstr>Where does air pollution come from?</vt:lpstr>
      <vt:lpstr>What is in the Air?</vt:lpstr>
      <vt:lpstr>PowerPoint Presentation</vt:lpstr>
      <vt:lpstr>Main Pollutants of concern in NC</vt:lpstr>
      <vt:lpstr>Link between NOX and Ozone </vt:lpstr>
      <vt:lpstr>Sources of NOX in NC, 2014</vt:lpstr>
      <vt:lpstr>NC Air Quality is Improving!</vt:lpstr>
      <vt:lpstr>PowerPoint Presentation</vt:lpstr>
      <vt:lpstr>Emission Standards for Cars and Trucks</vt:lpstr>
      <vt:lpstr>PowerPoint Presentation</vt:lpstr>
      <vt:lpstr>Personal Driving Choices </vt:lpstr>
      <vt:lpstr>Driving Choices Videos</vt:lpstr>
      <vt:lpstr>Intro to Activity</vt:lpstr>
      <vt:lpstr>What else can you do for clean air?</vt:lpstr>
      <vt:lpstr>How do you protect your health? Know the Air Quality Forecast!</vt:lpstr>
      <vt:lpstr>How do you protect your health? Know the Air Quality Forecast!</vt:lpstr>
      <vt:lpstr>Mobile Apps</vt:lpstr>
      <vt:lpstr>Be a Steward for the Environment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Environmental Quality Division of Air Quality  N.C. Air Awareness</dc:title>
  <dc:creator>Barrows, Robin</dc:creator>
  <cp:lastModifiedBy>Kennedy, Melissa A</cp:lastModifiedBy>
  <cp:revision>11</cp:revision>
  <dcterms:created xsi:type="dcterms:W3CDTF">2019-06-17T20:37:45Z</dcterms:created>
  <dcterms:modified xsi:type="dcterms:W3CDTF">2019-10-14T19:45:59Z</dcterms:modified>
</cp:coreProperties>
</file>