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1"/>
  </p:notesMasterIdLst>
  <p:sldIdLst>
    <p:sldId id="280" r:id="rId5"/>
    <p:sldId id="362" r:id="rId6"/>
    <p:sldId id="360" r:id="rId7"/>
    <p:sldId id="331" r:id="rId8"/>
    <p:sldId id="305" r:id="rId9"/>
    <p:sldId id="303" r:id="rId10"/>
    <p:sldId id="330" r:id="rId11"/>
    <p:sldId id="335" r:id="rId12"/>
    <p:sldId id="364" r:id="rId13"/>
    <p:sldId id="352" r:id="rId14"/>
    <p:sldId id="354" r:id="rId15"/>
    <p:sldId id="353" r:id="rId16"/>
    <p:sldId id="361" r:id="rId17"/>
    <p:sldId id="365" r:id="rId18"/>
    <p:sldId id="358" r:id="rId19"/>
    <p:sldId id="348" r:id="rId2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DC2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72749" autoAdjust="0"/>
  </p:normalViewPr>
  <p:slideViewPr>
    <p:cSldViewPr snapToGrid="0">
      <p:cViewPr varScale="1">
        <p:scale>
          <a:sx n="79" d="100"/>
          <a:sy n="79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72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Copper, Cadmium, Lead, Zinc, Arsenic</a:t>
            </a:r>
          </a:p>
          <a:p>
            <a:pPr defTabSz="929579">
              <a:defRPr/>
            </a:pPr>
            <a:r>
              <a:rPr lang="en-US" dirty="0"/>
              <a:t># of new listings (copper) – UT to Locks Creek, </a:t>
            </a:r>
            <a:r>
              <a:rPr lang="en-US" dirty="0" err="1"/>
              <a:t>cpf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04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89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9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0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1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3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r>
              <a:rPr lang="en-US" dirty="0"/>
              <a:t>Here is the relevant statute that brings the EMC into the 303(d) process and was established in 1997 and confers authority to the EMC to establish the 303(d) assessment methodology.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B2F8A-547C-4549-B2B5-26AF53B5BE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5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B2F8A-547C-4549-B2B5-26AF53B5BE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2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en-US" dirty="0" err="1"/>
              <a:t>chla</a:t>
            </a:r>
            <a:endParaRPr lang="en-US" dirty="0"/>
          </a:p>
          <a:p>
            <a:r>
              <a:rPr lang="en-US" dirty="0"/>
              <a:t>1 high pH – Lake </a:t>
            </a:r>
            <a:r>
              <a:rPr lang="en-US" dirty="0" err="1"/>
              <a:t>tillery</a:t>
            </a:r>
            <a:endParaRPr lang="en-US" dirty="0"/>
          </a:p>
          <a:p>
            <a:r>
              <a:rPr lang="en-US" dirty="0"/>
              <a:t>1 low pH - </a:t>
            </a:r>
          </a:p>
          <a:p>
            <a:r>
              <a:rPr lang="en-US" dirty="0"/>
              <a:t>1 water temperature (Kings </a:t>
            </a:r>
            <a:r>
              <a:rPr lang="en-US" dirty="0" err="1"/>
              <a:t>Mtn</a:t>
            </a:r>
            <a:r>
              <a:rPr lang="en-US" dirty="0"/>
              <a:t> Res – Broad River Basin)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7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949261"/>
            <a:ext cx="5865181" cy="713497"/>
          </a:xfrm>
        </p:spPr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3532" y="2482771"/>
            <a:ext cx="8256102" cy="1578633"/>
          </a:xfrm>
        </p:spPr>
        <p:txBody>
          <a:bodyPr>
            <a:normAutofit/>
          </a:bodyPr>
          <a:lstStyle/>
          <a:p>
            <a:r>
              <a:rPr lang="en-US" sz="3000" dirty="0"/>
              <a:t>2018 303(d) Listing and Delisting Update</a:t>
            </a:r>
          </a:p>
          <a:p>
            <a:r>
              <a:rPr lang="en-US" sz="3000" dirty="0"/>
              <a:t>EMC, November 8, 2018</a:t>
            </a:r>
          </a:p>
          <a:p>
            <a:r>
              <a:rPr lang="en-US" sz="1900" dirty="0"/>
              <a:t>Pam Behm, DWR Modeling and Assessment Branch</a:t>
            </a:r>
          </a:p>
        </p:txBody>
      </p:sp>
    </p:spTree>
    <p:extLst>
      <p:ext uri="{BB962C8B-B14F-4D97-AF65-F5344CB8AC3E}">
        <p14:creationId xmlns:p14="http://schemas.microsoft.com/office/powerpoint/2010/main" val="146781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E287B59-12D8-4918-B967-4F3525A5F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8"/>
          <a:stretch/>
        </p:blipFill>
        <p:spPr>
          <a:xfrm>
            <a:off x="772217" y="1181926"/>
            <a:ext cx="10630084" cy="5126413"/>
          </a:xfrm>
          <a:prstGeom prst="rect">
            <a:avLst/>
          </a:prstGeom>
          <a:ln w="19050">
            <a:noFill/>
          </a:ln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13FC027D-B07A-4948-9BCA-1DD72810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01" y="283535"/>
            <a:ext cx="10515600" cy="878173"/>
          </a:xfrm>
        </p:spPr>
        <p:txBody>
          <a:bodyPr>
            <a:normAutofit/>
          </a:bodyPr>
          <a:lstStyle/>
          <a:p>
            <a:r>
              <a:rPr lang="en-US" sz="2400" b="1" dirty="0"/>
              <a:t>Draft 2018 Impact </a:t>
            </a:r>
            <a:br>
              <a:rPr lang="en-US" sz="2400" b="1" dirty="0"/>
            </a:br>
            <a:r>
              <a:rPr lang="en-US" sz="2400" b="1" dirty="0"/>
              <a:t>Augmenting Small Datasets</a:t>
            </a: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C6EA6842-CFFB-4B28-94F3-CD0082A0EAA6}"/>
              </a:ext>
            </a:extLst>
          </p:cNvPr>
          <p:cNvSpPr txBox="1"/>
          <p:nvPr/>
        </p:nvSpPr>
        <p:spPr>
          <a:xfrm>
            <a:off x="4254471" y="5754378"/>
            <a:ext cx="390524" cy="3810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9</a:t>
            </a:r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9A1DAEC3-CAE7-4388-835F-08B4571FCE90}"/>
              </a:ext>
            </a:extLst>
          </p:cNvPr>
          <p:cNvSpPr txBox="1"/>
          <p:nvPr/>
        </p:nvSpPr>
        <p:spPr>
          <a:xfrm>
            <a:off x="6225913" y="5373378"/>
            <a:ext cx="440378" cy="3810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/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CBF5CB-E403-4FBC-9EE5-8DEAEC120AB8}"/>
              </a:ext>
            </a:extLst>
          </p:cNvPr>
          <p:cNvSpPr txBox="1"/>
          <p:nvPr/>
        </p:nvSpPr>
        <p:spPr>
          <a:xfrm>
            <a:off x="7461504" y="5544768"/>
            <a:ext cx="1694688" cy="80021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91440" rIns="91440" bIns="91440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NEW 303(d) listing</a:t>
            </a:r>
          </a:p>
        </p:txBody>
      </p:sp>
    </p:spTree>
    <p:extLst>
      <p:ext uri="{BB962C8B-B14F-4D97-AF65-F5344CB8AC3E}">
        <p14:creationId xmlns:p14="http://schemas.microsoft.com/office/powerpoint/2010/main" val="62865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">
            <a:extLst>
              <a:ext uri="{FF2B5EF4-FFF2-40B4-BE49-F238E27FC236}">
                <a16:creationId xmlns:a16="http://schemas.microsoft.com/office/drawing/2014/main" id="{2B3E6AD4-8155-463A-A848-E7575B275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544" y="3853516"/>
            <a:ext cx="651007" cy="535575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FEB636-6B15-46BC-9731-A28C9F8F4BA1}"/>
              </a:ext>
            </a:extLst>
          </p:cNvPr>
          <p:cNvCxnSpPr>
            <a:cxnSpLocks/>
          </p:cNvCxnSpPr>
          <p:nvPr/>
        </p:nvCxnSpPr>
        <p:spPr>
          <a:xfrm>
            <a:off x="6503587" y="2999148"/>
            <a:ext cx="8946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CCC361-4524-453C-AD36-D8F7D1721D65}"/>
              </a:ext>
            </a:extLst>
          </p:cNvPr>
          <p:cNvCxnSpPr>
            <a:cxnSpLocks/>
          </p:cNvCxnSpPr>
          <p:nvPr/>
        </p:nvCxnSpPr>
        <p:spPr>
          <a:xfrm>
            <a:off x="4447594" y="2999148"/>
            <a:ext cx="51939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Box 5">
            <a:extLst>
              <a:ext uri="{FF2B5EF4-FFF2-40B4-BE49-F238E27FC236}">
                <a16:creationId xmlns:a16="http://schemas.microsoft.com/office/drawing/2014/main" id="{52FC26B6-3EDA-46C4-A5F6-DF6398275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58" y="2785425"/>
            <a:ext cx="1591753" cy="51095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Listing on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2016 303(d)?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187A3F20-CD98-43B4-9128-5126B6F0A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380" y="5146108"/>
            <a:ext cx="651007" cy="535575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97B079-D44B-4DD1-AD93-BDAE3890243A}"/>
              </a:ext>
            </a:extLst>
          </p:cNvPr>
          <p:cNvCxnSpPr>
            <a:cxnSpLocks/>
          </p:cNvCxnSpPr>
          <p:nvPr/>
        </p:nvCxnSpPr>
        <p:spPr>
          <a:xfrm>
            <a:off x="5901114" y="3316076"/>
            <a:ext cx="0" cy="62352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A5B0A30F-7B17-49A7-AB7E-506BBDD6F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966" y="4149809"/>
            <a:ext cx="1578746" cy="52557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&gt;1 excursions in new data years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7A1736-5E81-4121-9924-362811DF837D}"/>
              </a:ext>
            </a:extLst>
          </p:cNvPr>
          <p:cNvCxnSpPr>
            <a:cxnSpLocks/>
          </p:cNvCxnSpPr>
          <p:nvPr/>
        </p:nvCxnSpPr>
        <p:spPr>
          <a:xfrm>
            <a:off x="5879131" y="4685384"/>
            <a:ext cx="0" cy="45072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127EC3-A4D4-479D-9BD7-97D02E2DCC51}"/>
              </a:ext>
            </a:extLst>
          </p:cNvPr>
          <p:cNvCxnSpPr>
            <a:cxnSpLocks/>
          </p:cNvCxnSpPr>
          <p:nvPr/>
        </p:nvCxnSpPr>
        <p:spPr>
          <a:xfrm>
            <a:off x="6636711" y="4423503"/>
            <a:ext cx="46547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9">
            <a:extLst>
              <a:ext uri="{FF2B5EF4-FFF2-40B4-BE49-F238E27FC236}">
                <a16:creationId xmlns:a16="http://schemas.microsoft.com/office/drawing/2014/main" id="{1111AA1B-97A1-4040-A398-15FB1971B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190" y="4181032"/>
            <a:ext cx="592145" cy="429229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659EA5DC-A953-4A87-BCF8-6C466CC2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321" y="2812202"/>
            <a:ext cx="571792" cy="412842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DB031B61-5BE3-4E11-875D-3E5AD535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370" y="2785424"/>
            <a:ext cx="1696188" cy="491219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&gt;3 excursions in new data years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3797BB-BF38-475F-90AC-2B0AB3C07C9C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9242992" y="3018623"/>
            <a:ext cx="5973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343711-799E-4772-8207-6A1AC63D6EAC}"/>
              </a:ext>
            </a:extLst>
          </p:cNvPr>
          <p:cNvCxnSpPr>
            <a:cxnSpLocks/>
          </p:cNvCxnSpPr>
          <p:nvPr/>
        </p:nvCxnSpPr>
        <p:spPr>
          <a:xfrm>
            <a:off x="8381464" y="3296380"/>
            <a:ext cx="0" cy="3354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Oval 10">
            <a:extLst>
              <a:ext uri="{FF2B5EF4-FFF2-40B4-BE49-F238E27FC236}">
                <a16:creationId xmlns:a16="http://schemas.microsoft.com/office/drawing/2014/main" id="{F80BA46E-705A-416F-99F2-3DBE5E3CC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331" y="3658770"/>
            <a:ext cx="582888" cy="509071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0499D649-3728-4262-B93F-5BD86A502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543" y="1464888"/>
            <a:ext cx="2204328" cy="668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&gt;10.01</a:t>
            </a:r>
            <a:r>
              <a:rPr lang="en-US" altLang="en-US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% Above Evaluation Level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A8AD732B-ACA8-4EE2-A637-4A0F852EF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543" y="2689162"/>
            <a:ext cx="2238952" cy="6646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&gt;9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0% Confidence for Exceedance Rate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AC9159-E496-495B-9018-B65EF0964B79}"/>
              </a:ext>
            </a:extLst>
          </p:cNvPr>
          <p:cNvCxnSpPr>
            <a:cxnSpLocks/>
          </p:cNvCxnSpPr>
          <p:nvPr/>
        </p:nvCxnSpPr>
        <p:spPr>
          <a:xfrm>
            <a:off x="3317623" y="2132965"/>
            <a:ext cx="0" cy="4539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102C1A-A122-43AA-8162-818DD7012BEE}"/>
              </a:ext>
            </a:extLst>
          </p:cNvPr>
          <p:cNvCxnSpPr>
            <a:cxnSpLocks/>
          </p:cNvCxnSpPr>
          <p:nvPr/>
        </p:nvCxnSpPr>
        <p:spPr>
          <a:xfrm>
            <a:off x="3307886" y="3372449"/>
            <a:ext cx="0" cy="4338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13FC027D-B07A-4948-9BCA-1DD72810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/>
          <a:p>
            <a:r>
              <a:rPr lang="en-US" sz="2400" b="1" dirty="0"/>
              <a:t>Draft 2018 Impact </a:t>
            </a:r>
            <a:br>
              <a:rPr lang="en-US" sz="2400" b="1" dirty="0"/>
            </a:br>
            <a:r>
              <a:rPr lang="en-US" sz="2400" b="1" dirty="0"/>
              <a:t>Greater than 10% exceedance, less than 90% confidence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BF5A87-08BD-4039-A57E-F59D53244EC9}"/>
              </a:ext>
            </a:extLst>
          </p:cNvPr>
          <p:cNvSpPr txBox="1"/>
          <p:nvPr/>
        </p:nvSpPr>
        <p:spPr>
          <a:xfrm>
            <a:off x="239234" y="3856607"/>
            <a:ext cx="2999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LEGEND</a:t>
            </a:r>
          </a:p>
        </p:txBody>
      </p:sp>
      <p:sp>
        <p:nvSpPr>
          <p:cNvPr id="34" name="Oval 8">
            <a:extLst>
              <a:ext uri="{FF2B5EF4-FFF2-40B4-BE49-F238E27FC236}">
                <a16:creationId xmlns:a16="http://schemas.microsoft.com/office/drawing/2014/main" id="{A86F1AA2-9580-4303-807B-926A8BA4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5" y="4226521"/>
            <a:ext cx="651007" cy="389324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10">
            <a:extLst>
              <a:ext uri="{FF2B5EF4-FFF2-40B4-BE49-F238E27FC236}">
                <a16:creationId xmlns:a16="http://schemas.microsoft.com/office/drawing/2014/main" id="{871E9F88-D032-4945-9966-F48C9F2A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45" y="5090522"/>
            <a:ext cx="576254" cy="4000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9">
            <a:extLst>
              <a:ext uri="{FF2B5EF4-FFF2-40B4-BE49-F238E27FC236}">
                <a16:creationId xmlns:a16="http://schemas.microsoft.com/office/drawing/2014/main" id="{BAAFF04C-0D57-4B04-AA57-1591513EE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5" y="4695612"/>
            <a:ext cx="578395" cy="350981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0B2037-083B-4CC7-8A95-DB6F1EFA5847}"/>
              </a:ext>
            </a:extLst>
          </p:cNvPr>
          <p:cNvSpPr txBox="1"/>
          <p:nvPr/>
        </p:nvSpPr>
        <p:spPr>
          <a:xfrm>
            <a:off x="914212" y="4264508"/>
            <a:ext cx="299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Meets criteria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A46557-5728-4B36-AD79-D2F6252FB2C7}"/>
              </a:ext>
            </a:extLst>
          </p:cNvPr>
          <p:cNvSpPr txBox="1"/>
          <p:nvPr/>
        </p:nvSpPr>
        <p:spPr>
          <a:xfrm>
            <a:off x="877718" y="4721585"/>
            <a:ext cx="299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Inconclusive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B180BB-13F6-404F-8F93-C87C27B6B5F4}"/>
              </a:ext>
            </a:extLst>
          </p:cNvPr>
          <p:cNvSpPr txBox="1"/>
          <p:nvPr/>
        </p:nvSpPr>
        <p:spPr>
          <a:xfrm>
            <a:off x="872406" y="5135103"/>
            <a:ext cx="299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Exceeds criteria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103F94F-2697-4C02-B67B-0E1EDB85C62B}"/>
              </a:ext>
            </a:extLst>
          </p:cNvPr>
          <p:cNvCxnSpPr>
            <a:cxnSpLocks/>
          </p:cNvCxnSpPr>
          <p:nvPr/>
        </p:nvCxnSpPr>
        <p:spPr>
          <a:xfrm>
            <a:off x="556845" y="5613918"/>
            <a:ext cx="0" cy="3077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64C936-4FFB-423F-884E-66913A5DF6F7}"/>
              </a:ext>
            </a:extLst>
          </p:cNvPr>
          <p:cNvCxnSpPr>
            <a:cxnSpLocks/>
          </p:cNvCxnSpPr>
          <p:nvPr/>
        </p:nvCxnSpPr>
        <p:spPr>
          <a:xfrm>
            <a:off x="426217" y="6066813"/>
            <a:ext cx="2791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7AD623A-66F4-42A9-BEAD-43F60FA3D932}"/>
              </a:ext>
            </a:extLst>
          </p:cNvPr>
          <p:cNvSpPr txBox="1"/>
          <p:nvPr/>
        </p:nvSpPr>
        <p:spPr>
          <a:xfrm>
            <a:off x="841599" y="5589139"/>
            <a:ext cx="219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247368-15E7-4A8D-A681-DC92C0867BC7}"/>
              </a:ext>
            </a:extLst>
          </p:cNvPr>
          <p:cNvSpPr txBox="1"/>
          <p:nvPr/>
        </p:nvSpPr>
        <p:spPr>
          <a:xfrm>
            <a:off x="846319" y="5899517"/>
            <a:ext cx="1136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41134B-2159-4D4B-839D-A3169C81A0EE}"/>
              </a:ext>
            </a:extLst>
          </p:cNvPr>
          <p:cNvSpPr txBox="1"/>
          <p:nvPr/>
        </p:nvSpPr>
        <p:spPr>
          <a:xfrm>
            <a:off x="6284109" y="5191749"/>
            <a:ext cx="43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ED836D-C47F-4E34-8073-B7FFDE547135}"/>
              </a:ext>
            </a:extLst>
          </p:cNvPr>
          <p:cNvSpPr txBox="1"/>
          <p:nvPr/>
        </p:nvSpPr>
        <p:spPr>
          <a:xfrm>
            <a:off x="7702249" y="4205785"/>
            <a:ext cx="58263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0F0AD3-7518-4ADC-804E-E80F69EDC25E}"/>
              </a:ext>
            </a:extLst>
          </p:cNvPr>
          <p:cNvSpPr txBox="1"/>
          <p:nvPr/>
        </p:nvSpPr>
        <p:spPr>
          <a:xfrm>
            <a:off x="8691385" y="3576649"/>
            <a:ext cx="57123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ABAF5D4B-C88F-465C-959A-BF7A2DBA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0" y="6624754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349CFB6-29EC-41DD-9735-B97287C34E47}"/>
              </a:ext>
            </a:extLst>
          </p:cNvPr>
          <p:cNvCxnSpPr>
            <a:cxnSpLocks/>
          </p:cNvCxnSpPr>
          <p:nvPr/>
        </p:nvCxnSpPr>
        <p:spPr>
          <a:xfrm flipH="1" flipV="1">
            <a:off x="6249734" y="5589139"/>
            <a:ext cx="1324028" cy="6228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">
            <a:extLst>
              <a:ext uri="{FF2B5EF4-FFF2-40B4-BE49-F238E27FC236}">
                <a16:creationId xmlns:a16="http://schemas.microsoft.com/office/drawing/2014/main" id="{7D336010-88D3-4A80-9923-CF8C4FC2E425}"/>
              </a:ext>
            </a:extLst>
          </p:cNvPr>
          <p:cNvSpPr txBox="1"/>
          <p:nvPr/>
        </p:nvSpPr>
        <p:spPr>
          <a:xfrm>
            <a:off x="6687509" y="5847858"/>
            <a:ext cx="2555481" cy="622816"/>
          </a:xfrm>
          <a:prstGeom prst="rect">
            <a:avLst/>
          </a:prstGeom>
          <a:solidFill>
            <a:srgbClr val="FF0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Cannot be delisted,</a:t>
            </a:r>
            <a:r>
              <a:rPr lang="en-US" sz="1800" b="1" baseline="0" dirty="0">
                <a:solidFill>
                  <a:schemeClr val="bg1"/>
                </a:solidFill>
              </a:rPr>
              <a:t> stays on 303(d)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E4F8882-C87F-4B86-B3CA-CA8CB43BDF11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7658624" y="4548429"/>
            <a:ext cx="722840" cy="34673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9">
            <a:extLst>
              <a:ext uri="{FF2B5EF4-FFF2-40B4-BE49-F238E27FC236}">
                <a16:creationId xmlns:a16="http://schemas.microsoft.com/office/drawing/2014/main" id="{DF723B72-683D-4B76-A2FC-00DB91380B21}"/>
              </a:ext>
            </a:extLst>
          </p:cNvPr>
          <p:cNvSpPr txBox="1"/>
          <p:nvPr/>
        </p:nvSpPr>
        <p:spPr>
          <a:xfrm>
            <a:off x="8381464" y="4699582"/>
            <a:ext cx="1101041" cy="39115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Delisted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E693C1-6523-4AA0-9BEF-1A20F37A38E0}"/>
              </a:ext>
            </a:extLst>
          </p:cNvPr>
          <p:cNvSpPr txBox="1"/>
          <p:nvPr/>
        </p:nvSpPr>
        <p:spPr>
          <a:xfrm>
            <a:off x="10474768" y="2859461"/>
            <a:ext cx="57123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145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D2AF633-3DB4-4C74-864E-C5E2AB2F0041}"/>
              </a:ext>
            </a:extLst>
          </p:cNvPr>
          <p:cNvCxnSpPr>
            <a:cxnSpLocks/>
          </p:cNvCxnSpPr>
          <p:nvPr/>
        </p:nvCxnSpPr>
        <p:spPr>
          <a:xfrm flipH="1" flipV="1">
            <a:off x="8691385" y="3967802"/>
            <a:ext cx="949088" cy="371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">
            <a:extLst>
              <a:ext uri="{FF2B5EF4-FFF2-40B4-BE49-F238E27FC236}">
                <a16:creationId xmlns:a16="http://schemas.microsoft.com/office/drawing/2014/main" id="{313FE1D2-0FAE-485D-9FCB-F1CBAE606EDB}"/>
              </a:ext>
            </a:extLst>
          </p:cNvPr>
          <p:cNvSpPr txBox="1"/>
          <p:nvPr/>
        </p:nvSpPr>
        <p:spPr>
          <a:xfrm>
            <a:off x="9525563" y="4121303"/>
            <a:ext cx="2148628" cy="412842"/>
          </a:xfrm>
          <a:prstGeom prst="rect">
            <a:avLst/>
          </a:prstGeom>
          <a:solidFill>
            <a:srgbClr val="FF0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New </a:t>
            </a:r>
            <a:r>
              <a:rPr lang="en-US" sz="1800" b="1" baseline="0" dirty="0">
                <a:solidFill>
                  <a:schemeClr val="bg1"/>
                </a:solidFill>
              </a:rPr>
              <a:t>303(d) listing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1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C28FA2-8E57-4F1B-818C-C86A117D1466}"/>
              </a:ext>
            </a:extLst>
          </p:cNvPr>
          <p:cNvCxnSpPr>
            <a:cxnSpLocks/>
          </p:cNvCxnSpPr>
          <p:nvPr/>
        </p:nvCxnSpPr>
        <p:spPr>
          <a:xfrm>
            <a:off x="3950500" y="2357374"/>
            <a:ext cx="0" cy="38939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A72A27-84B8-45C4-AB10-B5C2F99882E3}"/>
              </a:ext>
            </a:extLst>
          </p:cNvPr>
          <p:cNvCxnSpPr>
            <a:cxnSpLocks/>
          </p:cNvCxnSpPr>
          <p:nvPr/>
        </p:nvCxnSpPr>
        <p:spPr>
          <a:xfrm flipH="1">
            <a:off x="5749957" y="2431448"/>
            <a:ext cx="10563" cy="75444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 Box 5">
            <a:extLst>
              <a:ext uri="{FF2B5EF4-FFF2-40B4-BE49-F238E27FC236}">
                <a16:creationId xmlns:a16="http://schemas.microsoft.com/office/drawing/2014/main" id="{8D9D3F90-DFFD-4696-B852-CF160063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748" y="1919915"/>
            <a:ext cx="1649054" cy="48179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&gt;70% Confidence in Meeting Criteria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89E06C78-48BC-4640-AC47-4807EB684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996" y="2749191"/>
            <a:ext cx="651007" cy="53557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77FC9C-AB26-4063-A14B-D6829AD1F362}"/>
              </a:ext>
            </a:extLst>
          </p:cNvPr>
          <p:cNvCxnSpPr>
            <a:cxnSpLocks/>
          </p:cNvCxnSpPr>
          <p:nvPr/>
        </p:nvCxnSpPr>
        <p:spPr>
          <a:xfrm>
            <a:off x="6490061" y="2191755"/>
            <a:ext cx="30128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 Box 5">
            <a:extLst>
              <a:ext uri="{FF2B5EF4-FFF2-40B4-BE49-F238E27FC236}">
                <a16:creationId xmlns:a16="http://schemas.microsoft.com/office/drawing/2014/main" id="{3203100C-8AF7-41D8-92CA-157E34898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888" y="1914582"/>
            <a:ext cx="1393111" cy="518779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Listing on 2016 303(d)?</a:t>
            </a:r>
            <a:endParaRPr lang="en-US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D595FC35-E38D-4738-8ABA-16C3D84B9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958" y="5252345"/>
            <a:ext cx="576254" cy="4000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4D8B8C-F8DD-4E83-A7C5-77BC50F03F7E}"/>
              </a:ext>
            </a:extLst>
          </p:cNvPr>
          <p:cNvCxnSpPr>
            <a:cxnSpLocks/>
          </p:cNvCxnSpPr>
          <p:nvPr/>
        </p:nvCxnSpPr>
        <p:spPr>
          <a:xfrm flipV="1">
            <a:off x="4774658" y="2173971"/>
            <a:ext cx="257825" cy="6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 Box 5">
            <a:extLst>
              <a:ext uri="{FF2B5EF4-FFF2-40B4-BE49-F238E27FC236}">
                <a16:creationId xmlns:a16="http://schemas.microsoft.com/office/drawing/2014/main" id="{F6713847-2973-4B1D-8920-4282566A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999" y="3275857"/>
            <a:ext cx="1675630" cy="49184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&lt;40% Confidence in </a:t>
            </a:r>
            <a:r>
              <a:rPr lang="en-US" altLang="en-US" sz="1400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Meeting Criteria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DBF287-DB8A-42E0-AC42-8D9EA7B69F46}"/>
              </a:ext>
            </a:extLst>
          </p:cNvPr>
          <p:cNvCxnSpPr>
            <a:cxnSpLocks/>
          </p:cNvCxnSpPr>
          <p:nvPr/>
        </p:nvCxnSpPr>
        <p:spPr>
          <a:xfrm>
            <a:off x="5759147" y="3827210"/>
            <a:ext cx="0" cy="3866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DA568F-2B4C-45EA-875B-B8794C8107F7}"/>
              </a:ext>
            </a:extLst>
          </p:cNvPr>
          <p:cNvCxnSpPr>
            <a:cxnSpLocks/>
          </p:cNvCxnSpPr>
          <p:nvPr/>
        </p:nvCxnSpPr>
        <p:spPr>
          <a:xfrm>
            <a:off x="6676822" y="3519267"/>
            <a:ext cx="624729" cy="50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 Box 5">
            <a:extLst>
              <a:ext uri="{FF2B5EF4-FFF2-40B4-BE49-F238E27FC236}">
                <a16:creationId xmlns:a16="http://schemas.microsoft.com/office/drawing/2014/main" id="{41ACC8C8-36B7-4DF9-B170-9E89E62A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675" y="1917503"/>
            <a:ext cx="1675313" cy="52871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&lt;40% Confidence in Meeting Criteria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25DA5A-80E8-4BD2-B016-9E8F6B4B8AE6}"/>
              </a:ext>
            </a:extLst>
          </p:cNvPr>
          <p:cNvCxnSpPr>
            <a:cxnSpLocks/>
          </p:cNvCxnSpPr>
          <p:nvPr/>
        </p:nvCxnSpPr>
        <p:spPr>
          <a:xfrm>
            <a:off x="7659943" y="2431448"/>
            <a:ext cx="0" cy="76422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A4711A-0979-4C10-A537-2D83C7C8D696}"/>
              </a:ext>
            </a:extLst>
          </p:cNvPr>
          <p:cNvCxnSpPr>
            <a:cxnSpLocks/>
          </p:cNvCxnSpPr>
          <p:nvPr/>
        </p:nvCxnSpPr>
        <p:spPr>
          <a:xfrm>
            <a:off x="10603603" y="2175686"/>
            <a:ext cx="2946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 Box 5">
            <a:extLst>
              <a:ext uri="{FF2B5EF4-FFF2-40B4-BE49-F238E27FC236}">
                <a16:creationId xmlns:a16="http://schemas.microsoft.com/office/drawing/2014/main" id="{E3A65BE8-231F-48B3-BD81-DFB2834D5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828" y="1927399"/>
            <a:ext cx="1563460" cy="52871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&gt;2 excursions in new data years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05BAE888-EF80-42AA-AF1C-FA696562E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239" y="1941435"/>
            <a:ext cx="664876" cy="468502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5A6273-8EE7-45DF-AF44-329310236209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9911912" y="2475832"/>
            <a:ext cx="13107" cy="4346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8355BE-E216-44DC-86FA-526B0C85577C}"/>
              </a:ext>
            </a:extLst>
          </p:cNvPr>
          <p:cNvCxnSpPr>
            <a:cxnSpLocks/>
          </p:cNvCxnSpPr>
          <p:nvPr/>
        </p:nvCxnSpPr>
        <p:spPr>
          <a:xfrm>
            <a:off x="8508303" y="2175686"/>
            <a:ext cx="5005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 Box 5">
            <a:extLst>
              <a:ext uri="{FF2B5EF4-FFF2-40B4-BE49-F238E27FC236}">
                <a16:creationId xmlns:a16="http://schemas.microsoft.com/office/drawing/2014/main" id="{BB9B04FD-BA1A-4CEB-B918-FB236D327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999" y="4268720"/>
            <a:ext cx="1675630" cy="48874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lang="en-US" altLang="en-US" sz="1400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 excursions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1400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new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data years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B23B30E4-15BA-4CC8-8556-CF6B3FE49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3" y="4312572"/>
            <a:ext cx="578395" cy="350981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151F09-514B-435C-A13A-00DE7E7598EF}"/>
              </a:ext>
            </a:extLst>
          </p:cNvPr>
          <p:cNvCxnSpPr>
            <a:cxnSpLocks/>
          </p:cNvCxnSpPr>
          <p:nvPr/>
        </p:nvCxnSpPr>
        <p:spPr>
          <a:xfrm>
            <a:off x="6676822" y="4519279"/>
            <a:ext cx="6247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AF4A191-24FC-4A5A-A5E2-9E00AC539FBD}"/>
              </a:ext>
            </a:extLst>
          </p:cNvPr>
          <p:cNvCxnSpPr>
            <a:cxnSpLocks/>
          </p:cNvCxnSpPr>
          <p:nvPr/>
        </p:nvCxnSpPr>
        <p:spPr>
          <a:xfrm>
            <a:off x="5785528" y="4816975"/>
            <a:ext cx="0" cy="3866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Oval 9">
            <a:extLst>
              <a:ext uri="{FF2B5EF4-FFF2-40B4-BE49-F238E27FC236}">
                <a16:creationId xmlns:a16="http://schemas.microsoft.com/office/drawing/2014/main" id="{DB735B41-3EEC-449C-8A2D-2718576A7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44" y="3327033"/>
            <a:ext cx="578395" cy="350981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9">
            <a:extLst>
              <a:ext uri="{FF2B5EF4-FFF2-40B4-BE49-F238E27FC236}">
                <a16:creationId xmlns:a16="http://schemas.microsoft.com/office/drawing/2014/main" id="{11697CC8-B76A-43FE-B0A8-45E65B58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5821" y="2910440"/>
            <a:ext cx="578395" cy="350981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F3A18BB8-A416-4084-BE88-194BA337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63" y="1826331"/>
            <a:ext cx="2204328" cy="7258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&gt;10</a:t>
            </a:r>
            <a:r>
              <a:rPr lang="en-US" altLang="en-US" sz="1600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% Above Evaluation Level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5BA375CE-7783-4FE5-8262-C30E989D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63" y="3248642"/>
            <a:ext cx="2238952" cy="6646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0% Confidence for Exceedance Rate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0D92CF2-442A-4D89-A290-E3DF5F419AB7}"/>
              </a:ext>
            </a:extLst>
          </p:cNvPr>
          <p:cNvCxnSpPr>
            <a:cxnSpLocks/>
          </p:cNvCxnSpPr>
          <p:nvPr/>
        </p:nvCxnSpPr>
        <p:spPr>
          <a:xfrm>
            <a:off x="1465143" y="2631981"/>
            <a:ext cx="0" cy="4539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A0E43AD-50CC-4591-A2F3-AB89ECF40DA3}"/>
              </a:ext>
            </a:extLst>
          </p:cNvPr>
          <p:cNvCxnSpPr>
            <a:cxnSpLocks/>
          </p:cNvCxnSpPr>
          <p:nvPr/>
        </p:nvCxnSpPr>
        <p:spPr>
          <a:xfrm>
            <a:off x="2568391" y="2173971"/>
            <a:ext cx="4877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14485710-D514-44E3-86D9-B8DE0B68FA28}"/>
              </a:ext>
            </a:extLst>
          </p:cNvPr>
          <p:cNvSpPr txBox="1">
            <a:spLocks/>
          </p:cNvSpPr>
          <p:nvPr/>
        </p:nvSpPr>
        <p:spPr>
          <a:xfrm>
            <a:off x="494691" y="303730"/>
            <a:ext cx="11233157" cy="107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/>
              <a:t>Draft 2018 Impact</a:t>
            </a:r>
          </a:p>
          <a:p>
            <a:r>
              <a:rPr lang="en-US" sz="2400" b="1" dirty="0"/>
              <a:t>Less than 10% exceedance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A0F2A-11F5-40E1-8496-E5562921C3E5}"/>
              </a:ext>
            </a:extLst>
          </p:cNvPr>
          <p:cNvSpPr txBox="1"/>
          <p:nvPr/>
        </p:nvSpPr>
        <p:spPr>
          <a:xfrm>
            <a:off x="212649" y="4160601"/>
            <a:ext cx="299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LEGEND</a:t>
            </a:r>
          </a:p>
        </p:txBody>
      </p:sp>
      <p:sp>
        <p:nvSpPr>
          <p:cNvPr id="39" name="Oval 8">
            <a:extLst>
              <a:ext uri="{FF2B5EF4-FFF2-40B4-BE49-F238E27FC236}">
                <a16:creationId xmlns:a16="http://schemas.microsoft.com/office/drawing/2014/main" id="{8392BC51-FDC6-4206-84D5-7292A05F0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20" y="4530515"/>
            <a:ext cx="651007" cy="389324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10">
            <a:extLst>
              <a:ext uri="{FF2B5EF4-FFF2-40B4-BE49-F238E27FC236}">
                <a16:creationId xmlns:a16="http://schemas.microsoft.com/office/drawing/2014/main" id="{1E48581F-DBBA-4424-9906-E2359F4CD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" y="5394516"/>
            <a:ext cx="576254" cy="4000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9">
            <a:extLst>
              <a:ext uri="{FF2B5EF4-FFF2-40B4-BE49-F238E27FC236}">
                <a16:creationId xmlns:a16="http://schemas.microsoft.com/office/drawing/2014/main" id="{45971CD1-2757-442F-86F7-6C8066226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20" y="4999606"/>
            <a:ext cx="578395" cy="350981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014DC5-9E87-43ED-8977-2EF4C9ACA2FA}"/>
              </a:ext>
            </a:extLst>
          </p:cNvPr>
          <p:cNvSpPr txBox="1"/>
          <p:nvPr/>
        </p:nvSpPr>
        <p:spPr>
          <a:xfrm>
            <a:off x="887627" y="4568502"/>
            <a:ext cx="299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Meets criteria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4C9CB1-B4B1-4F0C-B6BF-72D22A74FFCA}"/>
              </a:ext>
            </a:extLst>
          </p:cNvPr>
          <p:cNvSpPr txBox="1"/>
          <p:nvPr/>
        </p:nvSpPr>
        <p:spPr>
          <a:xfrm>
            <a:off x="851133" y="5025579"/>
            <a:ext cx="299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Inconclusive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F0380E-AD36-4315-BF0C-EBC2A86A1452}"/>
              </a:ext>
            </a:extLst>
          </p:cNvPr>
          <p:cNvSpPr txBox="1"/>
          <p:nvPr/>
        </p:nvSpPr>
        <p:spPr>
          <a:xfrm>
            <a:off x="845821" y="5439097"/>
            <a:ext cx="299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Exceeds criteria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0B54196-BEB1-4E59-95F4-0454E03E796A}"/>
              </a:ext>
            </a:extLst>
          </p:cNvPr>
          <p:cNvCxnSpPr>
            <a:cxnSpLocks/>
          </p:cNvCxnSpPr>
          <p:nvPr/>
        </p:nvCxnSpPr>
        <p:spPr>
          <a:xfrm>
            <a:off x="561067" y="5940118"/>
            <a:ext cx="0" cy="3077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9B94174-3C15-4501-A473-1FC22E767742}"/>
              </a:ext>
            </a:extLst>
          </p:cNvPr>
          <p:cNvCxnSpPr>
            <a:cxnSpLocks/>
          </p:cNvCxnSpPr>
          <p:nvPr/>
        </p:nvCxnSpPr>
        <p:spPr>
          <a:xfrm>
            <a:off x="430439" y="6393013"/>
            <a:ext cx="2791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E3AD3EC-B731-4115-A194-A7212960AE11}"/>
              </a:ext>
            </a:extLst>
          </p:cNvPr>
          <p:cNvSpPr txBox="1"/>
          <p:nvPr/>
        </p:nvSpPr>
        <p:spPr>
          <a:xfrm>
            <a:off x="845821" y="5915339"/>
            <a:ext cx="219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F3A01FC-F767-490B-8900-5CCF7D7B2E12}"/>
              </a:ext>
            </a:extLst>
          </p:cNvPr>
          <p:cNvSpPr txBox="1"/>
          <p:nvPr/>
        </p:nvSpPr>
        <p:spPr>
          <a:xfrm>
            <a:off x="850541" y="6225717"/>
            <a:ext cx="1136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F292E1E7-53B3-408A-B450-6C452013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0" y="6624754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3B2917-6D25-4B76-94B4-97DFF3854704}"/>
              </a:ext>
            </a:extLst>
          </p:cNvPr>
          <p:cNvSpPr txBox="1"/>
          <p:nvPr/>
        </p:nvSpPr>
        <p:spPr>
          <a:xfrm>
            <a:off x="5678971" y="5699895"/>
            <a:ext cx="4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C1C05BA-A515-4CA2-86DD-3E3876E24200}"/>
              </a:ext>
            </a:extLst>
          </p:cNvPr>
          <p:cNvCxnSpPr/>
          <p:nvPr/>
        </p:nvCxnSpPr>
        <p:spPr>
          <a:xfrm flipH="1" flipV="1">
            <a:off x="6142399" y="5525643"/>
            <a:ext cx="695324" cy="1143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7">
            <a:extLst>
              <a:ext uri="{FF2B5EF4-FFF2-40B4-BE49-F238E27FC236}">
                <a16:creationId xmlns:a16="http://schemas.microsoft.com/office/drawing/2014/main" id="{58181FB6-1ACB-433F-8485-1CA07B299F22}"/>
              </a:ext>
            </a:extLst>
          </p:cNvPr>
          <p:cNvSpPr txBox="1"/>
          <p:nvPr/>
        </p:nvSpPr>
        <p:spPr>
          <a:xfrm>
            <a:off x="7509503" y="4765600"/>
            <a:ext cx="434432" cy="37170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14</a:t>
            </a:r>
          </a:p>
        </p:txBody>
      </p:sp>
      <p:sp>
        <p:nvSpPr>
          <p:cNvPr id="68" name="TextBox 8">
            <a:extLst>
              <a:ext uri="{FF2B5EF4-FFF2-40B4-BE49-F238E27FC236}">
                <a16:creationId xmlns:a16="http://schemas.microsoft.com/office/drawing/2014/main" id="{452ACBCF-447E-4EA1-B653-7C1146D5111E}"/>
              </a:ext>
            </a:extLst>
          </p:cNvPr>
          <p:cNvSpPr txBox="1"/>
          <p:nvPr/>
        </p:nvSpPr>
        <p:spPr>
          <a:xfrm>
            <a:off x="6640702" y="5545352"/>
            <a:ext cx="2368125" cy="702542"/>
          </a:xfrm>
          <a:prstGeom prst="rect">
            <a:avLst/>
          </a:prstGeom>
          <a:solidFill>
            <a:srgbClr val="FF0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Cannot be delisted,</a:t>
            </a:r>
            <a:r>
              <a:rPr lang="en-US" sz="1800" b="1" baseline="0" dirty="0">
                <a:solidFill>
                  <a:schemeClr val="bg1"/>
                </a:solidFill>
              </a:rPr>
              <a:t> stays on 303(d)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E9B69D7-1603-4923-AFAE-F580D7B2D0B6}"/>
              </a:ext>
            </a:extLst>
          </p:cNvPr>
          <p:cNvCxnSpPr>
            <a:cxnSpLocks/>
          </p:cNvCxnSpPr>
          <p:nvPr/>
        </p:nvCxnSpPr>
        <p:spPr>
          <a:xfrm flipH="1" flipV="1">
            <a:off x="7977110" y="4564059"/>
            <a:ext cx="833581" cy="16520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0">
            <a:extLst>
              <a:ext uri="{FF2B5EF4-FFF2-40B4-BE49-F238E27FC236}">
                <a16:creationId xmlns:a16="http://schemas.microsoft.com/office/drawing/2014/main" id="{8BC73071-2945-429D-97FE-DFBFCAC52D1F}"/>
              </a:ext>
            </a:extLst>
          </p:cNvPr>
          <p:cNvSpPr txBox="1"/>
          <p:nvPr/>
        </p:nvSpPr>
        <p:spPr>
          <a:xfrm>
            <a:off x="8772591" y="4576865"/>
            <a:ext cx="1209674" cy="3810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Delisted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9609D86-0C6D-4FD7-8A7F-E3A3E6E4AA28}"/>
              </a:ext>
            </a:extLst>
          </p:cNvPr>
          <p:cNvCxnSpPr>
            <a:cxnSpLocks/>
          </p:cNvCxnSpPr>
          <p:nvPr/>
        </p:nvCxnSpPr>
        <p:spPr>
          <a:xfrm flipH="1" flipV="1">
            <a:off x="11373820" y="2475832"/>
            <a:ext cx="358001" cy="69684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0">
            <a:extLst>
              <a:ext uri="{FF2B5EF4-FFF2-40B4-BE49-F238E27FC236}">
                <a16:creationId xmlns:a16="http://schemas.microsoft.com/office/drawing/2014/main" id="{7A6E5D75-A614-4B2E-918F-3F5AC0E527E4}"/>
              </a:ext>
            </a:extLst>
          </p:cNvPr>
          <p:cNvSpPr txBox="1"/>
          <p:nvPr/>
        </p:nvSpPr>
        <p:spPr>
          <a:xfrm>
            <a:off x="10603603" y="3088967"/>
            <a:ext cx="1363843" cy="67873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New Path to MC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9ADDDD10-176D-4EA4-AEB8-4D2A8F541F2E}"/>
              </a:ext>
            </a:extLst>
          </p:cNvPr>
          <p:cNvSpPr txBox="1"/>
          <p:nvPr/>
        </p:nvSpPr>
        <p:spPr>
          <a:xfrm>
            <a:off x="10608203" y="2456643"/>
            <a:ext cx="752877" cy="3810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1,236</a:t>
            </a:r>
          </a:p>
        </p:txBody>
      </p:sp>
    </p:spTree>
    <p:extLst>
      <p:ext uri="{BB962C8B-B14F-4D97-AF65-F5344CB8AC3E}">
        <p14:creationId xmlns:p14="http://schemas.microsoft.com/office/powerpoint/2010/main" val="313502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417" y="266238"/>
            <a:ext cx="8395275" cy="1143000"/>
          </a:xfrm>
        </p:spPr>
        <p:txBody>
          <a:bodyPr/>
          <a:lstStyle/>
          <a:p>
            <a:r>
              <a:rPr lang="en-US" dirty="0"/>
              <a:t>Draft Impact of new Dissolved Metals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382" y="1389887"/>
            <a:ext cx="10551364" cy="4869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# of stations with dissolved metals data - 30</a:t>
            </a:r>
          </a:p>
          <a:p>
            <a:r>
              <a:rPr lang="en-US" sz="2800" dirty="0"/>
              <a:t># of new listings - 1</a:t>
            </a:r>
          </a:p>
          <a:p>
            <a:r>
              <a:rPr lang="en-US" sz="2800" dirty="0"/>
              <a:t># of delistings (from previous total standard) - 36</a:t>
            </a:r>
          </a:p>
          <a:p>
            <a:r>
              <a:rPr lang="en-US" sz="2800" dirty="0"/>
              <a:t># of confirmed listings - 4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6C2F0-63A0-4F92-97FB-FBE03227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927" y="6624753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8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418" y="266238"/>
            <a:ext cx="8001000" cy="1143000"/>
          </a:xfrm>
        </p:spPr>
        <p:txBody>
          <a:bodyPr/>
          <a:lstStyle/>
          <a:p>
            <a:r>
              <a:rPr lang="en-US" dirty="0"/>
              <a:t>Public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341" y="1413422"/>
            <a:ext cx="10961649" cy="4869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Public Comment Materials Include:</a:t>
            </a:r>
          </a:p>
          <a:p>
            <a:pPr lvl="1"/>
            <a:r>
              <a:rPr lang="en-US" sz="2800" dirty="0"/>
              <a:t>Draft 2018 303(d) List</a:t>
            </a:r>
          </a:p>
          <a:p>
            <a:pPr lvl="1"/>
            <a:r>
              <a:rPr lang="en-US" sz="2800" dirty="0"/>
              <a:t>2018 303(d) Listing and Delisting Methodology</a:t>
            </a:r>
          </a:p>
          <a:p>
            <a:pPr lvl="1"/>
            <a:r>
              <a:rPr lang="en-US" sz="2800" dirty="0"/>
              <a:t>Draft 2018 Integrated Report</a:t>
            </a:r>
          </a:p>
          <a:p>
            <a:pPr lvl="1"/>
            <a:r>
              <a:rPr lang="en-US" sz="2800" dirty="0"/>
              <a:t>Integrated Report Category Assignment Procedure</a:t>
            </a:r>
          </a:p>
          <a:p>
            <a:pPr lvl="1"/>
            <a:r>
              <a:rPr lang="en-US" sz="2800" dirty="0"/>
              <a:t>Raw Data</a:t>
            </a:r>
          </a:p>
          <a:p>
            <a:pPr lvl="1"/>
            <a:r>
              <a:rPr lang="en-US" sz="2800" dirty="0"/>
              <a:t>Online Map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6C2F0-63A0-4F92-97FB-FBE03227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927" y="6624753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9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418" y="266238"/>
            <a:ext cx="8001000" cy="1143000"/>
          </a:xfrm>
        </p:spPr>
        <p:txBody>
          <a:bodyPr/>
          <a:lstStyle/>
          <a:p>
            <a:r>
              <a:rPr lang="en-US" dirty="0"/>
              <a:t>Next Steps /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341" y="1413422"/>
            <a:ext cx="10961649" cy="48693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60 day public comment period, respond to requests for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EPA submittal, required to respond to 303(d) comments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Return to EMC in March, Information Item, report on comments/responses 303(d) related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Submit 303(d) to EPA before end of March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Continue IR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EPA working hard to stick to 30 day turnaround for approval, but tribal consultation </a:t>
            </a:r>
            <a:r>
              <a:rPr lang="en-US" sz="2400"/>
              <a:t>also required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6C2F0-63A0-4F92-97FB-FBE03227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927" y="6624753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 b="26123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CAAB6C-2542-4F07-9D8B-50ED5AA7334D}"/>
              </a:ext>
            </a:extLst>
          </p:cNvPr>
          <p:cNvSpPr txBox="1">
            <a:spLocks/>
          </p:cNvSpPr>
          <p:nvPr/>
        </p:nvSpPr>
        <p:spPr>
          <a:xfrm>
            <a:off x="19050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4000" dirty="0"/>
              <a:t>Thank You!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356A3A-C2C7-45D4-8855-F80B9F0962C0}"/>
              </a:ext>
            </a:extLst>
          </p:cNvPr>
          <p:cNvSpPr txBox="1">
            <a:spLocks/>
          </p:cNvSpPr>
          <p:nvPr/>
        </p:nvSpPr>
        <p:spPr>
          <a:xfrm>
            <a:off x="0" y="1981200"/>
            <a:ext cx="121920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</a:rPr>
              <a:t>Contact Information: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</a:rPr>
              <a:t>Pam Behm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</a:rPr>
              <a:t>919-707-3687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</a:rPr>
              <a:t>pamela.behm@ncdenr.gov</a:t>
            </a:r>
          </a:p>
        </p:txBody>
      </p:sp>
    </p:spTree>
    <p:extLst>
      <p:ext uri="{BB962C8B-B14F-4D97-AF65-F5344CB8AC3E}">
        <p14:creationId xmlns:p14="http://schemas.microsoft.com/office/powerpoint/2010/main" val="77915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14" y="301317"/>
            <a:ext cx="80010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985" y="2346384"/>
            <a:ext cx="10570029" cy="2807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Review 2018 changes to 303(d) methodology</a:t>
            </a:r>
          </a:p>
          <a:p>
            <a:pPr marL="514350" indent="-514350">
              <a:buAutoNum type="arabicPeriod"/>
            </a:pPr>
            <a:r>
              <a:rPr lang="en-US" sz="2800" dirty="0"/>
              <a:t>Review Integrated Report (IR) process and Clean Water Act (CWA) requirements</a:t>
            </a:r>
          </a:p>
          <a:p>
            <a:pPr marL="514350" indent="-514350">
              <a:buAutoNum type="arabicPeriod"/>
            </a:pPr>
            <a:r>
              <a:rPr lang="en-US" sz="2800" dirty="0"/>
              <a:t>Review Draft 303(d) and IR results</a:t>
            </a:r>
          </a:p>
          <a:p>
            <a:pPr marL="514350" indent="-514350">
              <a:buAutoNum type="arabicPeriod"/>
            </a:pPr>
            <a:r>
              <a:rPr lang="en-US" sz="2800" dirty="0"/>
              <a:t>Review public review process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CBFF9-7F45-4091-BE9D-358218B5582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E10FF-63D2-4F84-9A86-3A32A3C7DDE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AB52653-BA02-4856-91DB-5A4FF5EE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0" y="6624754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1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14" y="301317"/>
            <a:ext cx="8001000" cy="1143000"/>
          </a:xfrm>
        </p:spPr>
        <p:txBody>
          <a:bodyPr/>
          <a:lstStyle/>
          <a:p>
            <a:r>
              <a:rPr lang="en-US" dirty="0"/>
              <a:t>Summary of Updates to 2018 303(d) Listing and Delisting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985" y="2346384"/>
            <a:ext cx="10570029" cy="2807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/>
              <a:t>Updated data window:  2012-2016</a:t>
            </a:r>
          </a:p>
          <a:p>
            <a:pPr lvl="1"/>
            <a:r>
              <a:rPr lang="en-US" sz="2600" dirty="0"/>
              <a:t>Adds 2 years of new data from 2016 303(d) </a:t>
            </a:r>
          </a:p>
          <a:p>
            <a:pPr marL="514350" indent="-514350">
              <a:buAutoNum type="arabicPeriod"/>
            </a:pPr>
            <a:r>
              <a:rPr lang="en-US" sz="2800" dirty="0"/>
              <a:t>Added delisting language</a:t>
            </a:r>
          </a:p>
          <a:p>
            <a:pPr marL="514350" indent="-514350">
              <a:buAutoNum type="arabicPeriod"/>
            </a:pPr>
            <a:r>
              <a:rPr lang="en-US" sz="2800" dirty="0"/>
              <a:t>Added process for small datasets</a:t>
            </a:r>
          </a:p>
          <a:p>
            <a:pPr marL="514350" indent="-514350">
              <a:buAutoNum type="arabicPeriod"/>
            </a:pPr>
            <a:r>
              <a:rPr lang="en-US" sz="2800" dirty="0"/>
              <a:t>Updated methods for numerical assessment (added process flowcharts as appendix)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CBFF9-7F45-4091-BE9D-358218B5582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E10FF-63D2-4F84-9A86-3A32A3C7DDE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AB52653-BA02-4856-91DB-5A4FF5EE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0" y="6624754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7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3D32-94A6-4263-8E80-220AB055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Reporting (IR) 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0DD1C-EF5E-4FC6-8F22-6584580B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27">
            <a:extLst>
              <a:ext uri="{FF2B5EF4-FFF2-40B4-BE49-F238E27FC236}">
                <a16:creationId xmlns:a16="http://schemas.microsoft.com/office/drawing/2014/main" id="{60CC1AFD-E225-4FE7-84D1-3DC4A54CBC29}"/>
              </a:ext>
            </a:extLst>
          </p:cNvPr>
          <p:cNvGrpSpPr/>
          <p:nvPr/>
        </p:nvGrpSpPr>
        <p:grpSpPr>
          <a:xfrm>
            <a:off x="5054718" y="1564099"/>
            <a:ext cx="5191146" cy="4154984"/>
            <a:chOff x="2305298" y="1310622"/>
            <a:chExt cx="5191146" cy="415498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BB2AC78E-39CA-43C9-917A-649F201F0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9136" y="4511022"/>
              <a:ext cx="304800" cy="457200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D61967C5-1281-462A-8027-A74231FE7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3736" y="1310622"/>
              <a:ext cx="387350" cy="415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 sz="2400" dirty="0">
                <a:latin typeface="Times New Roman" pitchFamily="18" charset="0"/>
              </a:endParaRPr>
            </a:p>
            <a:p>
              <a:pPr algn="ctr"/>
              <a:r>
                <a:rPr lang="en-US" sz="3200" b="1" dirty="0">
                  <a:solidFill>
                    <a:srgbClr val="0033CC"/>
                  </a:solidFill>
                  <a:latin typeface="Times New Roman" pitchFamily="18" charset="0"/>
                </a:rPr>
                <a:t>1</a:t>
              </a:r>
            </a:p>
            <a:p>
              <a:pPr algn="ctr"/>
              <a:endParaRPr lang="en-US" sz="14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en-US" sz="3200" b="1" dirty="0">
                  <a:solidFill>
                    <a:srgbClr val="0033CC"/>
                  </a:solidFill>
                  <a:latin typeface="Times New Roman" pitchFamily="18" charset="0"/>
                </a:rPr>
                <a:t>2</a:t>
              </a:r>
            </a:p>
            <a:p>
              <a:pPr algn="ctr"/>
              <a:endParaRPr lang="en-US" sz="14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3</a:t>
              </a:r>
            </a:p>
            <a:p>
              <a:pPr algn="ctr"/>
              <a:endParaRPr lang="en-US" sz="1400" b="1" dirty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  <a:p>
              <a:pPr algn="ctr"/>
              <a:endParaRPr lang="en-US" sz="1400" b="1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  <a:p>
              <a:pPr algn="ctr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6F66EE3E-E0AB-4403-BC52-9ABE7C6EC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9136" y="3825222"/>
              <a:ext cx="9906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3489D755-C0F9-4495-A22D-33CD2962B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298" y="1543984"/>
              <a:ext cx="0" cy="3657600"/>
            </a:xfrm>
            <a:prstGeom prst="line">
              <a:avLst/>
            </a:prstGeom>
            <a:noFill/>
            <a:ln w="5397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B48E8618-5F57-4A89-9229-585EB09C3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298" y="1543984"/>
              <a:ext cx="1524000" cy="0"/>
            </a:xfrm>
            <a:prstGeom prst="line">
              <a:avLst/>
            </a:prstGeom>
            <a:noFill/>
            <a:ln w="476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15B2C62-EA4B-4FFD-91D5-977DA33E3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498" y="5196822"/>
              <a:ext cx="1419225" cy="4762"/>
            </a:xfrm>
            <a:prstGeom prst="line">
              <a:avLst/>
            </a:prstGeom>
            <a:noFill/>
            <a:ln w="5397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E968C770-CFD2-4C57-A351-C34B9509C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3898" y="5044422"/>
              <a:ext cx="985838" cy="47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910091C8-94FE-4CCF-BD63-10F3187F6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736" y="3825222"/>
              <a:ext cx="0" cy="1219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A59F1F15-1B75-497E-BF11-520FAA471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4114800"/>
              <a:ext cx="35340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NC Impaired Waters List</a:t>
              </a: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BA498284-2122-4462-BDC8-A3C4FC1F0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572000"/>
              <a:ext cx="1755006" cy="46166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303(d) List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79039E19-F4A7-4B31-BF4E-259C8E410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2895600"/>
              <a:ext cx="2569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9900"/>
                  </a:solidFill>
                  <a:latin typeface="Times New Roman" pitchFamily="18" charset="0"/>
                </a:rPr>
                <a:t>Integrated Report</a:t>
              </a: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E8F36ADC-4B83-4ABD-BDA8-0412A1801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9136" y="1691622"/>
              <a:ext cx="1143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33140CB2-6C42-4386-9168-C637DE8AD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3898" y="5125384"/>
              <a:ext cx="1143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B0F3F14E-4FC0-45DC-A1E5-A361EFF99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323" y="1653522"/>
              <a:ext cx="0" cy="3505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E3C94FFF-2F00-4656-8BF2-5B7F68503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276600"/>
              <a:ext cx="17002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</a:rPr>
                <a:t>305(b) Report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F99413A-8A1E-4691-8186-7709A7042108}"/>
                </a:ext>
              </a:extLst>
            </p:cNvPr>
            <p:cNvCxnSpPr/>
            <p:nvPr/>
          </p:nvCxnSpPr>
          <p:spPr>
            <a:xfrm>
              <a:off x="2895600" y="4800600"/>
              <a:ext cx="1219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Oval 10">
            <a:extLst>
              <a:ext uri="{FF2B5EF4-FFF2-40B4-BE49-F238E27FC236}">
                <a16:creationId xmlns:a16="http://schemas.microsoft.com/office/drawing/2014/main" id="{99F6327F-2285-4686-81BE-E08E157A5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999" y="4446062"/>
            <a:ext cx="787719" cy="648046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EC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140FD03A-1453-4D62-96EF-50F018BA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892" y="2152154"/>
            <a:ext cx="737616" cy="676506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MC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6EF573B3-24F9-47B7-BCDE-999BE9B3A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075" y="3318747"/>
            <a:ext cx="737616" cy="645689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251" y="2241208"/>
            <a:ext cx="25004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Meeting Criteria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Data Inconclusive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Exceeds Criteria</a:t>
            </a:r>
          </a:p>
          <a:p>
            <a:r>
              <a:rPr lang="en-US" sz="2000" dirty="0"/>
              <a:t>(“impaired”)</a:t>
            </a:r>
          </a:p>
        </p:txBody>
      </p:sp>
    </p:spTree>
    <p:extLst>
      <p:ext uri="{BB962C8B-B14F-4D97-AF65-F5344CB8AC3E}">
        <p14:creationId xmlns:p14="http://schemas.microsoft.com/office/powerpoint/2010/main" val="259404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Water Act – IR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368"/>
            <a:ext cx="10515600" cy="3633268"/>
          </a:xfrm>
        </p:spPr>
        <p:txBody>
          <a:bodyPr>
            <a:normAutofit/>
          </a:bodyPr>
          <a:lstStyle/>
          <a:p>
            <a:r>
              <a:rPr lang="en-US" sz="2800" dirty="0"/>
              <a:t>Section 305(b)/303(d) of CWA</a:t>
            </a:r>
          </a:p>
          <a:p>
            <a:r>
              <a:rPr lang="en-US" sz="2800" dirty="0"/>
              <a:t>States required to submit to EPA every 2 years</a:t>
            </a:r>
          </a:p>
          <a:p>
            <a:r>
              <a:rPr lang="en-US" sz="2800" dirty="0"/>
              <a:t>No requirement for public review</a:t>
            </a:r>
          </a:p>
          <a:p>
            <a:r>
              <a:rPr lang="en-US" sz="2800" dirty="0"/>
              <a:t>No requirement for EPA approval</a:t>
            </a:r>
          </a:p>
        </p:txBody>
      </p:sp>
    </p:spTree>
    <p:extLst>
      <p:ext uri="{BB962C8B-B14F-4D97-AF65-F5344CB8AC3E}">
        <p14:creationId xmlns:p14="http://schemas.microsoft.com/office/powerpoint/2010/main" val="225593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for Integrated Report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368"/>
            <a:ext cx="10515600" cy="3633268"/>
          </a:xfrm>
        </p:spPr>
        <p:txBody>
          <a:bodyPr>
            <a:normAutofit/>
          </a:bodyPr>
          <a:lstStyle/>
          <a:p>
            <a:r>
              <a:rPr lang="en-US" sz="2800" dirty="0"/>
              <a:t>Draft 303(d) list established first</a:t>
            </a:r>
          </a:p>
          <a:p>
            <a:r>
              <a:rPr lang="en-US" sz="2800" dirty="0"/>
              <a:t>During public review, anyone can request waterbody specific information – “fact sheet”</a:t>
            </a:r>
          </a:p>
          <a:p>
            <a:r>
              <a:rPr lang="en-US" sz="2800" dirty="0"/>
              <a:t>During EPA approval process, begin developing IR</a:t>
            </a:r>
          </a:p>
          <a:p>
            <a:r>
              <a:rPr lang="en-US" sz="2800" dirty="0"/>
              <a:t>Once EPA approves 303(d), then finalize IR</a:t>
            </a:r>
          </a:p>
          <a:p>
            <a:r>
              <a:rPr lang="en-US" sz="2800" dirty="0"/>
              <a:t>For 2018, Draft 303(d) and IR will have concurrent public review</a:t>
            </a:r>
          </a:p>
        </p:txBody>
      </p:sp>
    </p:spTree>
    <p:extLst>
      <p:ext uri="{BB962C8B-B14F-4D97-AF65-F5344CB8AC3E}">
        <p14:creationId xmlns:p14="http://schemas.microsoft.com/office/powerpoint/2010/main" val="42804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04088"/>
            <a:ext cx="8001000" cy="1143000"/>
          </a:xfrm>
        </p:spPr>
        <p:txBody>
          <a:bodyPr/>
          <a:lstStyle/>
          <a:p>
            <a:r>
              <a:rPr lang="en-US" dirty="0"/>
              <a:t>NC State Statute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955" y="2090468"/>
            <a:ext cx="8962845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143B-282(c): The EMC shall implement the provisions of subsections (d) and (e) of 33 U.S.C. § 1313 by identifying and prioritizing impaired waters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E291D-C741-4208-B85B-A04180E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0" y="6624754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2432" y="1564034"/>
            <a:ext cx="5964465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u="sng" dirty="0">
                <a:solidFill>
                  <a:srgbClr val="728591"/>
                </a:solidFill>
              </a:rPr>
              <a:t>Legend</a:t>
            </a:r>
          </a:p>
          <a:p>
            <a:r>
              <a:rPr lang="en-US" sz="2800" dirty="0">
                <a:solidFill>
                  <a:srgbClr val="728591"/>
                </a:solidFill>
              </a:rPr>
              <a:t># meeting criteria – 15,238</a:t>
            </a:r>
            <a:endParaRPr lang="en-US" sz="2800" dirty="0">
              <a:solidFill>
                <a:srgbClr val="728591"/>
              </a:solidFill>
              <a:cs typeface="Arial"/>
            </a:endParaRPr>
          </a:p>
          <a:p>
            <a:r>
              <a:rPr lang="en-US" sz="2800" dirty="0">
                <a:solidFill>
                  <a:srgbClr val="728591"/>
                </a:solidFill>
              </a:rPr>
              <a:t># inconclusive – 1,919</a:t>
            </a:r>
            <a:endParaRPr lang="en-US" sz="2800" dirty="0">
              <a:solidFill>
                <a:srgbClr val="728591"/>
              </a:solidFill>
              <a:cs typeface="Arial"/>
            </a:endParaRPr>
          </a:p>
          <a:p>
            <a:r>
              <a:rPr lang="en-US" sz="2800" dirty="0">
                <a:solidFill>
                  <a:srgbClr val="728591"/>
                </a:solidFill>
              </a:rPr>
              <a:t># impaired with TMDL – 297</a:t>
            </a:r>
            <a:endParaRPr lang="en-US" sz="2800" dirty="0">
              <a:solidFill>
                <a:srgbClr val="728591"/>
              </a:solidFill>
              <a:cs typeface="Arial"/>
            </a:endParaRPr>
          </a:p>
          <a:p>
            <a:r>
              <a:rPr lang="en-US" sz="2800" dirty="0">
                <a:solidFill>
                  <a:srgbClr val="728591"/>
                </a:solidFill>
              </a:rPr>
              <a:t># on 303(d) list – 1,285</a:t>
            </a:r>
            <a:endParaRPr lang="en-US" sz="2800" dirty="0">
              <a:solidFill>
                <a:srgbClr val="728591"/>
              </a:solidFill>
              <a:cs typeface="Arial"/>
            </a:endParaRPr>
          </a:p>
          <a:p>
            <a:endParaRPr lang="en-US" sz="2800" dirty="0">
              <a:solidFill>
                <a:srgbClr val="728591"/>
              </a:solidFill>
            </a:endParaRPr>
          </a:p>
          <a:p>
            <a:r>
              <a:rPr lang="en-US" sz="2800" dirty="0">
                <a:solidFill>
                  <a:srgbClr val="728591"/>
                </a:solidFill>
              </a:rPr>
              <a:t>Delistings – 94</a:t>
            </a:r>
          </a:p>
          <a:p>
            <a:r>
              <a:rPr lang="en-US" sz="2800" dirty="0">
                <a:solidFill>
                  <a:srgbClr val="728591"/>
                </a:solidFill>
              </a:rPr>
              <a:t>New listings - 75</a:t>
            </a:r>
            <a:endParaRPr lang="en-US" sz="2800" dirty="0">
              <a:solidFill>
                <a:srgbClr val="728591"/>
              </a:solidFill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D7EDDD7-4E31-42D1-B4F8-AD7B707D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0" y="6624754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ED2F4-01EB-4CB5-8E2F-32A855541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14" t="5823" r="26569" b="7139"/>
          <a:stretch/>
        </p:blipFill>
        <p:spPr>
          <a:xfrm>
            <a:off x="560832" y="1145741"/>
            <a:ext cx="5181600" cy="5242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51DE6-4C32-4201-ABD8-EE3098FD4937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288DC2"/>
                </a:solidFill>
                <a:latin typeface="+mj-lt"/>
              </a:rPr>
              <a:t>2018 Draft IR Distribution – Assessment Counts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219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D7EDDD7-4E31-42D1-B4F8-AD7B707D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0" y="6624754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81F3788-4F16-4EF6-AB32-7ADFB4FC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473" y="937587"/>
            <a:ext cx="10995102" cy="5280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E08AFC-8859-4C79-B464-5EB021C5C094}"/>
              </a:ext>
            </a:extLst>
          </p:cNvPr>
          <p:cNvSpPr txBox="1"/>
          <p:nvPr/>
        </p:nvSpPr>
        <p:spPr>
          <a:xfrm>
            <a:off x="0" y="2074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288DC2"/>
                </a:solidFill>
                <a:latin typeface="+mj-lt"/>
              </a:rPr>
              <a:t>2018 Draft 303(d) Distribution – By Parameter</a:t>
            </a:r>
          </a:p>
        </p:txBody>
      </p:sp>
    </p:spTree>
    <p:extLst>
      <p:ext uri="{BB962C8B-B14F-4D97-AF65-F5344CB8AC3E}">
        <p14:creationId xmlns:p14="http://schemas.microsoft.com/office/powerpoint/2010/main" val="22299086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c26e27-a340-4306-98a7-c36055956ab5"/>
    <TaxKeywordTaxHTField xmlns="97c26e27-a340-4306-98a7-c36055956ab5">
      <Terms xmlns="http://schemas.microsoft.com/office/infopath/2007/PartnerControls"/>
    </TaxKeywordTaxHTField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9067D6466D548A774D2629E4E645F" ma:contentTypeVersion="10" ma:contentTypeDescription="Create a new document." ma:contentTypeScope="" ma:versionID="30ec89177cc088e0a42d63d2f1b60ce5">
  <xsd:schema xmlns:xsd="http://www.w3.org/2001/XMLSchema" xmlns:xs="http://www.w3.org/2001/XMLSchema" xmlns:p="http://schemas.microsoft.com/office/2006/metadata/properties" xmlns:ns1="http://schemas.microsoft.com/sharepoint/v3" xmlns:ns2="97c26e27-a340-4306-98a7-c36055956ab5" xmlns:ns3="cb019950-b3dc-4c9a-9693-fb723e776173" targetNamespace="http://schemas.microsoft.com/office/2006/metadata/properties" ma:root="true" ma:fieldsID="bff3d37db3281e61b3b3f5a48c46e1ac" ns1:_="" ns2:_="" ns3:_="">
    <xsd:import namespace="http://schemas.microsoft.com/sharepoint/v3"/>
    <xsd:import namespace="97c26e27-a340-4306-98a7-c36055956ab5"/>
    <xsd:import namespace="cb019950-b3dc-4c9a-9693-fb723e77617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da2157d8-ccc1-4fc8-a2a4-3f8f6553454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1f73c194-363f-458d-8de6-5136007af2fc}" ma:internalName="TaxCatchAll" ma:showField="CatchAllData" ma:web="97c26e27-a340-4306-98a7-c36055956a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19950-b3dc-4c9a-9693-fb723e776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347C4-91BB-4D61-9F37-5A6885E29480}">
  <ds:schemaRefs>
    <ds:schemaRef ds:uri="http://schemas.microsoft.com/office/2006/documentManagement/types"/>
    <ds:schemaRef ds:uri="97c26e27-a340-4306-98a7-c36055956ab5"/>
    <ds:schemaRef ds:uri="http://schemas.microsoft.com/sharepoint/v3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cb019950-b3dc-4c9a-9693-fb723e776173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73FA81A-E02E-442F-92C7-A89BEA236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7c26e27-a340-4306-98a7-c36055956ab5"/>
    <ds:schemaRef ds:uri="cb019950-b3dc-4c9a-9693-fb723e776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806</Words>
  <Application>Microsoft Office PowerPoint</Application>
  <PresentationFormat>Widescreen</PresentationFormat>
  <Paragraphs>190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2_Office Theme</vt:lpstr>
      <vt:lpstr>Department of Environmental Quality</vt:lpstr>
      <vt:lpstr>Outline</vt:lpstr>
      <vt:lpstr>Summary of Updates to 2018 303(d) Listing and Delisting Methodology</vt:lpstr>
      <vt:lpstr>Integrated Reporting (IR) Categories</vt:lpstr>
      <vt:lpstr>Clean Water Act – IR Requirements</vt:lpstr>
      <vt:lpstr>General Process for Integrated Report Development</vt:lpstr>
      <vt:lpstr>NC State Statute</vt:lpstr>
      <vt:lpstr>PowerPoint Presentation</vt:lpstr>
      <vt:lpstr>PowerPoint Presentation</vt:lpstr>
      <vt:lpstr>Draft 2018 Impact  Augmenting Small Datasets</vt:lpstr>
      <vt:lpstr>Draft 2018 Impact  Greater than 10% exceedance, less than 90% confidence</vt:lpstr>
      <vt:lpstr>PowerPoint Presentation</vt:lpstr>
      <vt:lpstr>Draft Impact of new Dissolved Metals Standards</vt:lpstr>
      <vt:lpstr>Public Comment</vt:lpstr>
      <vt:lpstr>Next Steps / 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Behm, Pamela</cp:lastModifiedBy>
  <cp:revision>37</cp:revision>
  <cp:lastPrinted>2018-10-30T14:32:56Z</cp:lastPrinted>
  <dcterms:created xsi:type="dcterms:W3CDTF">2015-06-24T15:01:50Z</dcterms:created>
  <dcterms:modified xsi:type="dcterms:W3CDTF">2018-11-07T17:25:40Z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0x0101002F79067D6466D548A774D2629E4E645F</vt:lpwstr>
  </property>
  <property fmtid="{D5CDD505-2E9C-101B-9397-08002B2CF9AE}" pid="3" name="TaxKeyword">
    <vt:lpwstr/>
  </property>
</Properties>
</file>