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1"/>
  </p:notesMasterIdLst>
  <p:handoutMasterIdLst>
    <p:handoutMasterId r:id="rId72"/>
  </p:handoutMasterIdLst>
  <p:sldIdLst>
    <p:sldId id="303" r:id="rId2"/>
    <p:sldId id="324" r:id="rId3"/>
    <p:sldId id="305" r:id="rId4"/>
    <p:sldId id="259" r:id="rId5"/>
    <p:sldId id="293" r:id="rId6"/>
    <p:sldId id="294" r:id="rId7"/>
    <p:sldId id="295" r:id="rId8"/>
    <p:sldId id="296" r:id="rId9"/>
    <p:sldId id="297" r:id="rId10"/>
    <p:sldId id="298" r:id="rId11"/>
    <p:sldId id="262" r:id="rId12"/>
    <p:sldId id="263" r:id="rId13"/>
    <p:sldId id="264" r:id="rId14"/>
    <p:sldId id="265" r:id="rId15"/>
    <p:sldId id="266" r:id="rId16"/>
    <p:sldId id="268" r:id="rId17"/>
    <p:sldId id="269" r:id="rId18"/>
    <p:sldId id="307" r:id="rId19"/>
    <p:sldId id="311" r:id="rId20"/>
    <p:sldId id="341" r:id="rId21"/>
    <p:sldId id="345" r:id="rId22"/>
    <p:sldId id="344" r:id="rId23"/>
    <p:sldId id="342" r:id="rId24"/>
    <p:sldId id="343" r:id="rId25"/>
    <p:sldId id="270" r:id="rId26"/>
    <p:sldId id="313" r:id="rId27"/>
    <p:sldId id="314" r:id="rId28"/>
    <p:sldId id="315" r:id="rId29"/>
    <p:sldId id="316" r:id="rId30"/>
    <p:sldId id="317" r:id="rId31"/>
    <p:sldId id="318" r:id="rId32"/>
    <p:sldId id="319" r:id="rId33"/>
    <p:sldId id="320" r:id="rId34"/>
    <p:sldId id="321" r:id="rId35"/>
    <p:sldId id="322" r:id="rId36"/>
    <p:sldId id="323" r:id="rId37"/>
    <p:sldId id="325" r:id="rId38"/>
    <p:sldId id="326" r:id="rId39"/>
    <p:sldId id="327" r:id="rId40"/>
    <p:sldId id="328" r:id="rId41"/>
    <p:sldId id="329" r:id="rId42"/>
    <p:sldId id="271" r:id="rId43"/>
    <p:sldId id="272" r:id="rId44"/>
    <p:sldId id="273" r:id="rId45"/>
    <p:sldId id="274" r:id="rId46"/>
    <p:sldId id="275" r:id="rId47"/>
    <p:sldId id="330" r:id="rId48"/>
    <p:sldId id="276" r:id="rId49"/>
    <p:sldId id="331" r:id="rId50"/>
    <p:sldId id="277" r:id="rId51"/>
    <p:sldId id="278" r:id="rId52"/>
    <p:sldId id="279" r:id="rId53"/>
    <p:sldId id="280" r:id="rId54"/>
    <p:sldId id="281" r:id="rId55"/>
    <p:sldId id="282" r:id="rId56"/>
    <p:sldId id="332" r:id="rId57"/>
    <p:sldId id="283" r:id="rId58"/>
    <p:sldId id="333" r:id="rId59"/>
    <p:sldId id="284" r:id="rId60"/>
    <p:sldId id="337" r:id="rId61"/>
    <p:sldId id="338" r:id="rId62"/>
    <p:sldId id="334" r:id="rId63"/>
    <p:sldId id="335" r:id="rId64"/>
    <p:sldId id="336" r:id="rId65"/>
    <p:sldId id="285" r:id="rId66"/>
    <p:sldId id="286" r:id="rId67"/>
    <p:sldId id="287" r:id="rId68"/>
    <p:sldId id="339" r:id="rId69"/>
    <p:sldId id="300"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80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918864-219A-4DA2-AE67-14F993C47D59}" type="datetimeFigureOut">
              <a:rPr lang="en-US" smtClean="0"/>
              <a:t>4/27/2018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7B1BBF-4E3F-4026-82A2-8C89D977A941}" type="slidenum">
              <a:rPr lang="en-US" smtClean="0"/>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F4BF9B-8CE0-402D-B1E4-24ED53BE4750}" type="datetimeFigureOut">
              <a:rPr lang="en-US" smtClean="0"/>
              <a:pPr/>
              <a:t>4/27/2018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4C41C4-038A-484A-9207-C77CF1D821C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3F7715D-E3E7-4E32-B74E-51B04C2F8D5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269154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dirty="0"/>
          </a:p>
        </p:txBody>
      </p:sp>
      <p:sp>
        <p:nvSpPr>
          <p:cNvPr id="112644" name="Slide Number Placeholder 3"/>
          <p:cNvSpPr>
            <a:spLocks noGrp="1"/>
          </p:cNvSpPr>
          <p:nvPr>
            <p:ph type="sldNum" sz="quarter" idx="5"/>
          </p:nvPr>
        </p:nvSpPr>
        <p:spPr>
          <a:noFill/>
        </p:spPr>
        <p:txBody>
          <a:bodyPr/>
          <a:lstStyle/>
          <a:p>
            <a:fld id="{2F084FA6-8228-4281-ABBE-1CF55865A362}" type="slidenum">
              <a:rPr lang="en-US" smtClean="0"/>
              <a:pPr/>
              <a:t>24</a:t>
            </a:fld>
            <a:endParaRPr lang="en-US" dirty="0"/>
          </a:p>
        </p:txBody>
      </p:sp>
    </p:spTree>
    <p:extLst>
      <p:ext uri="{BB962C8B-B14F-4D97-AF65-F5344CB8AC3E}">
        <p14:creationId xmlns:p14="http://schemas.microsoft.com/office/powerpoint/2010/main" val="2786232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HW determination is not made at the exact time as the point of generation, the container labeling must provide sufficient information to allow a HW determination to be</a:t>
            </a:r>
          </a:p>
          <a:p>
            <a:r>
              <a:rPr lang="en-US" dirty="0"/>
              <a:t>made at a later time </a:t>
            </a:r>
          </a:p>
        </p:txBody>
      </p:sp>
      <p:sp>
        <p:nvSpPr>
          <p:cNvPr id="4" name="Slide Number Placeholder 3"/>
          <p:cNvSpPr>
            <a:spLocks noGrp="1"/>
          </p:cNvSpPr>
          <p:nvPr>
            <p:ph type="sldNum" sz="quarter" idx="10"/>
          </p:nvPr>
        </p:nvSpPr>
        <p:spPr/>
        <p:txBody>
          <a:bodyPr/>
          <a:lstStyle/>
          <a:p>
            <a:fld id="{5F4C41C4-038A-484A-9207-C77CF1D821C8}" type="slidenum">
              <a:rPr lang="en-US" smtClean="0"/>
              <a:pPr/>
              <a:t>25</a:t>
            </a:fld>
            <a:endParaRPr lang="en-US" dirty="0"/>
          </a:p>
        </p:txBody>
      </p:sp>
    </p:spTree>
    <p:extLst>
      <p:ext uri="{BB962C8B-B14F-4D97-AF65-F5344CB8AC3E}">
        <p14:creationId xmlns:p14="http://schemas.microsoft.com/office/powerpoint/2010/main" val="1390491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a:noFill/>
          <a:ln/>
        </p:spPr>
        <p:txBody>
          <a:bodyPr/>
          <a:lstStyle/>
          <a:p>
            <a:endParaRPr lang="en-US" dirty="0"/>
          </a:p>
        </p:txBody>
      </p:sp>
      <p:sp>
        <p:nvSpPr>
          <p:cNvPr id="43012" name="Slide Number Placeholder 3"/>
          <p:cNvSpPr txBox="1">
            <a:spLocks noGrp="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490BAF3A-C6CA-4C78-A5D4-B2A8EA50FB92}" type="slidenum">
              <a:rPr lang="en-US" sz="1200"/>
              <a:pPr algn="r" defTabSz="914437"/>
              <a:t>46</a:t>
            </a:fld>
            <a:endParaRPr 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a:noFill/>
          <a:ln/>
        </p:spPr>
        <p:txBody>
          <a:bodyPr/>
          <a:lstStyle/>
          <a:p>
            <a:endParaRPr lang="en-US" dirty="0"/>
          </a:p>
        </p:txBody>
      </p:sp>
      <p:sp>
        <p:nvSpPr>
          <p:cNvPr id="43012" name="Slide Number Placeholder 3"/>
          <p:cNvSpPr txBox="1">
            <a:spLocks noGrp="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490BAF3A-C6CA-4C78-A5D4-B2A8EA50FB92}" type="slidenum">
              <a:rPr lang="en-US" sz="1200"/>
              <a:pPr algn="r" defTabSz="914437"/>
              <a:t>47</a:t>
            </a:fld>
            <a:endParaRPr lang="en-US" sz="1200" dirty="0"/>
          </a:p>
        </p:txBody>
      </p:sp>
    </p:spTree>
    <p:extLst>
      <p:ext uri="{BB962C8B-B14F-4D97-AF65-F5344CB8AC3E}">
        <p14:creationId xmlns:p14="http://schemas.microsoft.com/office/powerpoint/2010/main" val="33880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a:noFill/>
          <a:ln/>
        </p:spPr>
        <p:txBody>
          <a:bodyPr/>
          <a:lstStyle/>
          <a:p>
            <a:endParaRPr lang="en-US" dirty="0"/>
          </a:p>
        </p:txBody>
      </p:sp>
      <p:sp>
        <p:nvSpPr>
          <p:cNvPr id="44036" name="Slide Number Placeholder 3"/>
          <p:cNvSpPr>
            <a:spLocks noGrp="1"/>
          </p:cNvSpPr>
          <p:nvPr>
            <p:ph type="sldNum" sz="quarter" idx="5"/>
          </p:nvPr>
        </p:nvSpPr>
        <p:spPr>
          <a:noFill/>
        </p:spPr>
        <p:txBody>
          <a:bodyPr/>
          <a:lstStyle/>
          <a:p>
            <a:fld id="{F4F7D6B4-E6EE-480D-997F-60F14C215FA3}" type="slidenum">
              <a:rPr lang="en-US" smtClean="0"/>
              <a:pPr/>
              <a:t>57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a:noFill/>
          <a:ln/>
        </p:spPr>
        <p:txBody>
          <a:bodyPr/>
          <a:lstStyle/>
          <a:p>
            <a:endParaRPr lang="en-US" dirty="0"/>
          </a:p>
        </p:txBody>
      </p:sp>
      <p:sp>
        <p:nvSpPr>
          <p:cNvPr id="44036" name="Slide Number Placeholder 3"/>
          <p:cNvSpPr>
            <a:spLocks noGrp="1"/>
          </p:cNvSpPr>
          <p:nvPr>
            <p:ph type="sldNum" sz="quarter" idx="5"/>
          </p:nvPr>
        </p:nvSpPr>
        <p:spPr>
          <a:noFill/>
        </p:spPr>
        <p:txBody>
          <a:bodyPr/>
          <a:lstStyle/>
          <a:p>
            <a:fld id="{F4F7D6B4-E6EE-480D-997F-60F14C215FA3}" type="slidenum">
              <a:rPr lang="en-US" smtClean="0"/>
              <a:pPr/>
              <a:t>58</a:t>
            </a:fld>
            <a:endParaRPr lang="en-US" dirty="0"/>
          </a:p>
        </p:txBody>
      </p:sp>
    </p:spTree>
    <p:extLst>
      <p:ext uri="{BB962C8B-B14F-4D97-AF65-F5344CB8AC3E}">
        <p14:creationId xmlns:p14="http://schemas.microsoft.com/office/powerpoint/2010/main" val="408128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for container labeling as described in 40 CFR 262.206(a)</a:t>
            </a:r>
          </a:p>
        </p:txBody>
      </p:sp>
      <p:sp>
        <p:nvSpPr>
          <p:cNvPr id="4" name="Slide Number Placeholder 3"/>
          <p:cNvSpPr>
            <a:spLocks noGrp="1"/>
          </p:cNvSpPr>
          <p:nvPr>
            <p:ph type="sldNum" sz="quarter" idx="10"/>
          </p:nvPr>
        </p:nvSpPr>
        <p:spPr/>
        <p:txBody>
          <a:bodyPr/>
          <a:lstStyle/>
          <a:p>
            <a:fld id="{5F4C41C4-038A-484A-9207-C77CF1D821C8}" type="slidenum">
              <a:rPr lang="en-US" smtClean="0"/>
              <a:pPr/>
              <a:t>60</a:t>
            </a:fld>
            <a:endParaRPr lang="en-US" dirty="0"/>
          </a:p>
        </p:txBody>
      </p:sp>
    </p:spTree>
    <p:extLst>
      <p:ext uri="{BB962C8B-B14F-4D97-AF65-F5344CB8AC3E}">
        <p14:creationId xmlns:p14="http://schemas.microsoft.com/office/powerpoint/2010/main" val="4123869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for container labeling as described in 40 CFR 262.206(a)</a:t>
            </a:r>
          </a:p>
        </p:txBody>
      </p:sp>
      <p:sp>
        <p:nvSpPr>
          <p:cNvPr id="4" name="Slide Number Placeholder 3"/>
          <p:cNvSpPr>
            <a:spLocks noGrp="1"/>
          </p:cNvSpPr>
          <p:nvPr>
            <p:ph type="sldNum" sz="quarter" idx="10"/>
          </p:nvPr>
        </p:nvSpPr>
        <p:spPr/>
        <p:txBody>
          <a:bodyPr/>
          <a:lstStyle/>
          <a:p>
            <a:fld id="{5F4C41C4-038A-484A-9207-C77CF1D821C8}" type="slidenum">
              <a:rPr lang="en-US" smtClean="0"/>
              <a:pPr/>
              <a:t>61</a:t>
            </a:fld>
            <a:endParaRPr lang="en-US" dirty="0"/>
          </a:p>
        </p:txBody>
      </p:sp>
    </p:spTree>
    <p:extLst>
      <p:ext uri="{BB962C8B-B14F-4D97-AF65-F5344CB8AC3E}">
        <p14:creationId xmlns:p14="http://schemas.microsoft.com/office/powerpoint/2010/main" val="384601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C41C4-038A-484A-9207-C77CF1D821C8}" type="slidenum">
              <a:rPr lang="en-US" smtClean="0"/>
              <a:pPr/>
              <a:t>2</a:t>
            </a:fld>
            <a:endParaRPr lang="en-US" dirty="0"/>
          </a:p>
        </p:txBody>
      </p:sp>
    </p:spTree>
    <p:extLst>
      <p:ext uri="{BB962C8B-B14F-4D97-AF65-F5344CB8AC3E}">
        <p14:creationId xmlns:p14="http://schemas.microsoft.com/office/powerpoint/2010/main" val="191362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LQGs and SQGs, Subpart K provides alternative requirements for waste determination (262.11) and  satellite accumulation (262.15) in laboratories owned by eligible academic entities that choose to be subject to this subpart. </a:t>
            </a:r>
          </a:p>
          <a:p>
            <a:endParaRPr lang="en-US" dirty="0"/>
          </a:p>
          <a:p>
            <a:r>
              <a:rPr lang="en-US" dirty="0"/>
              <a:t>For VSQG, Subpart K provides alternative requirements to the conditional exemption in 262.14 (VSQG requirements) for the accumulation of hazardous waste in laboratories owned by eligible academic entities that choose to be subject to this subpart.  </a:t>
            </a:r>
          </a:p>
        </p:txBody>
      </p:sp>
      <p:sp>
        <p:nvSpPr>
          <p:cNvPr id="4" name="Slide Number Placeholder 3"/>
          <p:cNvSpPr>
            <a:spLocks noGrp="1"/>
          </p:cNvSpPr>
          <p:nvPr>
            <p:ph type="sldNum" sz="quarter" idx="10"/>
          </p:nvPr>
        </p:nvSpPr>
        <p:spPr/>
        <p:txBody>
          <a:bodyPr/>
          <a:lstStyle/>
          <a:p>
            <a:fld id="{5F4C41C4-038A-484A-9207-C77CF1D821C8}" type="slidenum">
              <a:rPr lang="en-US" smtClean="0"/>
              <a:pPr/>
              <a:t>3</a:t>
            </a:fld>
            <a:endParaRPr lang="en-US" dirty="0"/>
          </a:p>
        </p:txBody>
      </p:sp>
    </p:spTree>
    <p:extLst>
      <p:ext uri="{BB962C8B-B14F-4D97-AF65-F5344CB8AC3E}">
        <p14:creationId xmlns:p14="http://schemas.microsoft.com/office/powerpoint/2010/main" val="4000370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Subpart K is an optional rule for eligible academic entities</a:t>
            </a:r>
          </a:p>
          <a:p>
            <a:r>
              <a:rPr lang="en-US" dirty="0"/>
              <a:t>Eligible academic entities can choose to comply with existing regulations or Subpart K</a:t>
            </a:r>
          </a:p>
          <a:p>
            <a:endParaRPr lang="en-US" dirty="0"/>
          </a:p>
        </p:txBody>
      </p:sp>
      <p:sp>
        <p:nvSpPr>
          <p:cNvPr id="4" name="Slide Number Placeholder 3"/>
          <p:cNvSpPr>
            <a:spLocks noGrp="1"/>
          </p:cNvSpPr>
          <p:nvPr>
            <p:ph type="sldNum" sz="quarter" idx="10"/>
          </p:nvPr>
        </p:nvSpPr>
        <p:spPr/>
        <p:txBody>
          <a:bodyPr/>
          <a:lstStyle/>
          <a:p>
            <a:fld id="{5F4C41C4-038A-484A-9207-C77CF1D821C8}" type="slidenum">
              <a:rPr lang="en-US" smtClean="0"/>
              <a:pPr/>
              <a:t>5</a:t>
            </a:fld>
            <a:endParaRPr lang="en-US" dirty="0"/>
          </a:p>
        </p:txBody>
      </p:sp>
    </p:spTree>
    <p:extLst>
      <p:ext uri="{BB962C8B-B14F-4D97-AF65-F5344CB8AC3E}">
        <p14:creationId xmlns:p14="http://schemas.microsoft.com/office/powerpoint/2010/main" val="361761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0DD55D-C4BF-46F1-A540-ADBA7B349016}" type="slidenum">
              <a:rPr lang="en-US"/>
              <a:pPr/>
              <a:t>6</a:t>
            </a:fld>
            <a:endParaRPr lang="en-US" dirty="0"/>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xfrm>
            <a:off x="685800" y="4343400"/>
            <a:ext cx="5486400" cy="4114800"/>
          </a:xfrm>
        </p:spPr>
        <p:txBody>
          <a:bodyPr/>
          <a:lstStyle/>
          <a:p>
            <a:r>
              <a:rPr lang="en-US" dirty="0"/>
              <a:t>The lab can generate LQG, SQG or VSQG amounts of hazardous waste and still be eligible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eaLnBrk="1" hangingPunct="1">
              <a:lnSpc>
                <a:spcPct val="90000"/>
              </a:lnSpc>
            </a:pPr>
            <a:r>
              <a:rPr lang="en-US" sz="2000" dirty="0"/>
              <a:t>Labs typically operate under the satellite accumulation area (SAA) regulations of 40 CFR 262.15</a:t>
            </a:r>
          </a:p>
          <a:p>
            <a:pPr lvl="1" eaLnBrk="1" hangingPunct="1">
              <a:lnSpc>
                <a:spcPct val="90000"/>
              </a:lnSpc>
            </a:pPr>
            <a:r>
              <a:rPr lang="en-US" sz="2000" dirty="0"/>
              <a:t>Subpart K provides alternate RCRA </a:t>
            </a:r>
            <a:r>
              <a:rPr lang="en-US" sz="2000" u="sng" dirty="0"/>
              <a:t>generator</a:t>
            </a:r>
            <a:r>
              <a:rPr lang="en-US" sz="2000" dirty="0"/>
              <a:t> regulations for managing hazardous waste in academic labs for SQG and LQG</a:t>
            </a:r>
          </a:p>
          <a:p>
            <a:endParaRPr lang="en-US" dirty="0"/>
          </a:p>
        </p:txBody>
      </p:sp>
      <p:sp>
        <p:nvSpPr>
          <p:cNvPr id="4" name="Slide Number Placeholder 3"/>
          <p:cNvSpPr>
            <a:spLocks noGrp="1"/>
          </p:cNvSpPr>
          <p:nvPr>
            <p:ph type="sldNum" sz="quarter" idx="10"/>
          </p:nvPr>
        </p:nvSpPr>
        <p:spPr/>
        <p:txBody>
          <a:bodyPr/>
          <a:lstStyle/>
          <a:p>
            <a:fld id="{5F4C41C4-038A-484A-9207-C77CF1D821C8}"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90000"/>
              </a:lnSpc>
              <a:buFont typeface="Wingdings" pitchFamily="2" charset="2"/>
              <a:buNone/>
            </a:pPr>
            <a:r>
              <a:rPr lang="en-US" sz="2400" dirty="0"/>
              <a:t>Subpart K is an </a:t>
            </a:r>
            <a:r>
              <a:rPr lang="en-US" sz="2400" dirty="0">
                <a:solidFill>
                  <a:srgbClr val="A50021"/>
                </a:solidFill>
              </a:rPr>
              <a:t>optional</a:t>
            </a:r>
            <a:r>
              <a:rPr lang="en-US" sz="2400" dirty="0"/>
              <a:t> rule for eligible academic entities</a:t>
            </a:r>
          </a:p>
          <a:p>
            <a:pPr marL="914400" lvl="1" indent="-342900" eaLnBrk="1" hangingPunct="1">
              <a:lnSpc>
                <a:spcPct val="90000"/>
              </a:lnSpc>
            </a:pPr>
            <a:r>
              <a:rPr lang="en-US" sz="2000" dirty="0"/>
              <a:t>Eligible academic entities can choose to comply with existing regulations </a:t>
            </a:r>
            <a:r>
              <a:rPr lang="en-US" sz="2000" u="sng" dirty="0"/>
              <a:t>or</a:t>
            </a:r>
            <a:r>
              <a:rPr lang="en-US" sz="2000" dirty="0"/>
              <a:t> Subpart K</a:t>
            </a:r>
          </a:p>
          <a:p>
            <a:endParaRPr lang="en-US" dirty="0"/>
          </a:p>
        </p:txBody>
      </p:sp>
      <p:sp>
        <p:nvSpPr>
          <p:cNvPr id="4" name="Slide Number Placeholder 3"/>
          <p:cNvSpPr>
            <a:spLocks noGrp="1"/>
          </p:cNvSpPr>
          <p:nvPr>
            <p:ph type="sldNum" sz="quarter" idx="10"/>
          </p:nvPr>
        </p:nvSpPr>
        <p:spPr/>
        <p:txBody>
          <a:bodyPr/>
          <a:lstStyle/>
          <a:p>
            <a:fld id="{5F4C41C4-038A-484A-9207-C77CF1D821C8}"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eligible academic entity is opting into Subpart K, then they should check box A and indicate what type of entity they are.  More than one can apply.</a:t>
            </a:r>
          </a:p>
          <a:p>
            <a:r>
              <a:rPr lang="en-US" dirty="0"/>
              <a:t>If an eligible academic entity is withdrawing from Subpart K, then they should check box B.</a:t>
            </a:r>
          </a:p>
        </p:txBody>
      </p:sp>
      <p:sp>
        <p:nvSpPr>
          <p:cNvPr id="4" name="Slide Number Placeholder 3"/>
          <p:cNvSpPr>
            <a:spLocks noGrp="1"/>
          </p:cNvSpPr>
          <p:nvPr>
            <p:ph type="sldNum" sz="quarter" idx="10"/>
          </p:nvPr>
        </p:nvSpPr>
        <p:spPr/>
        <p:txBody>
          <a:bodyPr/>
          <a:lstStyle/>
          <a:p>
            <a:fld id="{5F4C41C4-038A-484A-9207-C77CF1D821C8}" type="slidenum">
              <a:rPr lang="en-US" smtClean="0"/>
              <a:pPr/>
              <a:t>18</a:t>
            </a:fld>
            <a:endParaRPr lang="en-US" dirty="0"/>
          </a:p>
        </p:txBody>
      </p:sp>
    </p:spTree>
    <p:extLst>
      <p:ext uri="{BB962C8B-B14F-4D97-AF65-F5344CB8AC3E}">
        <p14:creationId xmlns:p14="http://schemas.microsoft.com/office/powerpoint/2010/main" val="3037803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dirty="0"/>
          </a:p>
        </p:txBody>
      </p:sp>
      <p:sp>
        <p:nvSpPr>
          <p:cNvPr id="112644" name="Slide Number Placeholder 3"/>
          <p:cNvSpPr>
            <a:spLocks noGrp="1"/>
          </p:cNvSpPr>
          <p:nvPr>
            <p:ph type="sldNum" sz="quarter" idx="5"/>
          </p:nvPr>
        </p:nvSpPr>
        <p:spPr>
          <a:noFill/>
        </p:spPr>
        <p:txBody>
          <a:bodyPr/>
          <a:lstStyle/>
          <a:p>
            <a:fld id="{2F084FA6-8228-4281-ABBE-1CF55865A362}" type="slidenum">
              <a:rPr lang="en-US" smtClean="0"/>
              <a:pPr/>
              <a:t>20</a:t>
            </a:fld>
            <a:endParaRPr lang="en-US" dirty="0"/>
          </a:p>
        </p:txBody>
      </p:sp>
    </p:spTree>
    <p:extLst>
      <p:ext uri="{BB962C8B-B14F-4D97-AF65-F5344CB8AC3E}">
        <p14:creationId xmlns:p14="http://schemas.microsoft.com/office/powerpoint/2010/main" val="2265818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225840" y="3235765"/>
            <a:ext cx="4398886" cy="713497"/>
          </a:xfrm>
        </p:spPr>
        <p:txBody>
          <a:bodyPr anchor="ctr">
            <a:normAutofit/>
          </a:bodyPr>
          <a:lstStyle>
            <a:lvl1pPr algn="r">
              <a:defRPr sz="21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257869" y="2928375"/>
            <a:ext cx="3366857" cy="614779"/>
          </a:xfrm>
        </p:spPr>
        <p:txBody>
          <a:bodyPr anchor="ctr">
            <a:normAutofit/>
          </a:bodyPr>
          <a:lstStyle>
            <a:lvl1pPr marL="0" indent="0" algn="r">
              <a:buNone/>
              <a:defRPr sz="15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Tree>
    <p:extLst>
      <p:ext uri="{BB962C8B-B14F-4D97-AF65-F5344CB8AC3E}">
        <p14:creationId xmlns:p14="http://schemas.microsoft.com/office/powerpoint/2010/main" val="4156743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1225010" y="159510"/>
            <a:ext cx="538610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10" name="Subtitle 2"/>
          <p:cNvSpPr>
            <a:spLocks noGrp="1"/>
          </p:cNvSpPr>
          <p:nvPr>
            <p:ph type="subTitle" idx="13"/>
          </p:nvPr>
        </p:nvSpPr>
        <p:spPr>
          <a:xfrm>
            <a:off x="1225010" y="517742"/>
            <a:ext cx="5386102"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72546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Tree>
    <p:extLst>
      <p:ext uri="{BB962C8B-B14F-4D97-AF65-F5344CB8AC3E}">
        <p14:creationId xmlns:p14="http://schemas.microsoft.com/office/powerpoint/2010/main" val="403786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 Title, Small Chart, Logo, Bar">
    <p:spTree>
      <p:nvGrpSpPr>
        <p:cNvPr id="1" name=""/>
        <p:cNvGrpSpPr/>
        <p:nvPr/>
      </p:nvGrpSpPr>
      <p:grpSpPr>
        <a:xfrm>
          <a:off x="0" y="0"/>
          <a:ext cx="0" cy="0"/>
          <a:chOff x="0" y="0"/>
          <a:chExt cx="0" cy="0"/>
        </a:xfrm>
      </p:grpSpPr>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5" name="Chart Placeholder 4"/>
          <p:cNvSpPr>
            <a:spLocks noGrp="1"/>
          </p:cNvSpPr>
          <p:nvPr>
            <p:ph type="chart" sz="quarter" idx="13" hasCustomPrompt="1"/>
          </p:nvPr>
        </p:nvSpPr>
        <p:spPr>
          <a:xfrm>
            <a:off x="628650" y="1228727"/>
            <a:ext cx="7886700" cy="4174280"/>
          </a:xfrm>
        </p:spPr>
        <p:txBody>
          <a:bodyPr/>
          <a:lstStyle>
            <a:lvl1pPr>
              <a:defRPr>
                <a:solidFill>
                  <a:srgbClr val="778591"/>
                </a:solidFill>
              </a:defRPr>
            </a:lvl1pPr>
          </a:lstStyle>
          <a:p>
            <a:r>
              <a:rPr lang="en-US" dirty="0"/>
              <a:t>Small Chart</a:t>
            </a:r>
          </a:p>
        </p:txBody>
      </p:sp>
    </p:spTree>
    <p:extLst>
      <p:ext uri="{BB962C8B-B14F-4D97-AF65-F5344CB8AC3E}">
        <p14:creationId xmlns:p14="http://schemas.microsoft.com/office/powerpoint/2010/main" val="1897029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 Title, Large Chart, Bar">
    <p:spTree>
      <p:nvGrpSpPr>
        <p:cNvPr id="1" name=""/>
        <p:cNvGrpSpPr/>
        <p:nvPr/>
      </p:nvGrpSpPr>
      <p:grpSpPr>
        <a:xfrm>
          <a:off x="0" y="0"/>
          <a:ext cx="0" cy="0"/>
          <a:chOff x="0" y="0"/>
          <a:chExt cx="0" cy="0"/>
        </a:xfrm>
      </p:grpSpPr>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9" name="Chart Placeholder 4"/>
          <p:cNvSpPr>
            <a:spLocks noGrp="1"/>
          </p:cNvSpPr>
          <p:nvPr>
            <p:ph type="chart" sz="quarter" idx="13" hasCustomPrompt="1"/>
          </p:nvPr>
        </p:nvSpPr>
        <p:spPr>
          <a:xfrm>
            <a:off x="628650" y="1228727"/>
            <a:ext cx="78867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3628838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1225551"/>
            <a:ext cx="7886700" cy="4189413"/>
          </a:xfrm>
        </p:spPr>
        <p:txBody>
          <a:bodyPr/>
          <a:lstStyle>
            <a:lvl1pPr>
              <a:defRPr>
                <a:solidFill>
                  <a:srgbClr val="728591"/>
                </a:solidFill>
              </a:defRPr>
            </a:lvl1pPr>
          </a:lstStyle>
          <a:p>
            <a:r>
              <a:rPr lang="en-US" dirty="0"/>
              <a:t>Small SmartArt Graphic</a:t>
            </a:r>
          </a:p>
        </p:txBody>
      </p:sp>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Tree>
    <p:extLst>
      <p:ext uri="{BB962C8B-B14F-4D97-AF65-F5344CB8AC3E}">
        <p14:creationId xmlns:p14="http://schemas.microsoft.com/office/powerpoint/2010/main" val="355301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1228726"/>
            <a:ext cx="7886700" cy="5172075"/>
          </a:xfrm>
        </p:spPr>
        <p:txBody>
          <a:bodyPr/>
          <a:lstStyle>
            <a:lvl1pPr>
              <a:defRPr>
                <a:solidFill>
                  <a:srgbClr val="728591"/>
                </a:solidFill>
              </a:defRPr>
            </a:lvl1pPr>
          </a:lstStyle>
          <a:p>
            <a:r>
              <a:rPr lang="en-US" dirty="0"/>
              <a:t>Large SmartArt Graphic</a:t>
            </a:r>
          </a:p>
        </p:txBody>
      </p:sp>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Tree>
    <p:extLst>
      <p:ext uri="{BB962C8B-B14F-4D97-AF65-F5344CB8AC3E}">
        <p14:creationId xmlns:p14="http://schemas.microsoft.com/office/powerpoint/2010/main" val="2615112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Slide - Small Image, Title, Bar, Logo">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4" name="Picture Placeholder 3"/>
          <p:cNvSpPr>
            <a:spLocks noGrp="1"/>
          </p:cNvSpPr>
          <p:nvPr>
            <p:ph type="pic" sz="quarter" idx="13" hasCustomPrompt="1"/>
          </p:nvPr>
        </p:nvSpPr>
        <p:spPr>
          <a:xfrm>
            <a:off x="628650" y="1228727"/>
            <a:ext cx="78867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3017352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and Content Slide - Small Image, Text, Title, Bar, Logo">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4" name="Picture Placeholder 3"/>
          <p:cNvSpPr>
            <a:spLocks noGrp="1"/>
          </p:cNvSpPr>
          <p:nvPr>
            <p:ph type="pic" sz="quarter" idx="13" hasCustomPrompt="1"/>
          </p:nvPr>
        </p:nvSpPr>
        <p:spPr>
          <a:xfrm>
            <a:off x="139892" y="1775339"/>
            <a:ext cx="3868376"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4154749" y="1281613"/>
            <a:ext cx="4796369" cy="4201670"/>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241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and Content Slide 2 - Small Image, Text, Title, Bar, Logo">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4" name="Picture Placeholder 3"/>
          <p:cNvSpPr>
            <a:spLocks noGrp="1"/>
          </p:cNvSpPr>
          <p:nvPr>
            <p:ph type="pic" sz="quarter" idx="13" hasCustomPrompt="1"/>
          </p:nvPr>
        </p:nvSpPr>
        <p:spPr>
          <a:xfrm>
            <a:off x="5082742" y="1896631"/>
            <a:ext cx="3868376"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33165" y="1360900"/>
            <a:ext cx="4796369" cy="4201670"/>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2777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Slide - Medium Image, Title, Bar">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4" name="Picture Placeholder 3"/>
          <p:cNvSpPr>
            <a:spLocks noGrp="1"/>
          </p:cNvSpPr>
          <p:nvPr>
            <p:ph type="pic" sz="quarter" idx="13" hasCustomPrompt="1"/>
          </p:nvPr>
        </p:nvSpPr>
        <p:spPr>
          <a:xfrm>
            <a:off x="628650" y="1228727"/>
            <a:ext cx="78867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2511621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Tree>
    <p:extLst>
      <p:ext uri="{BB962C8B-B14F-4D97-AF65-F5344CB8AC3E}">
        <p14:creationId xmlns:p14="http://schemas.microsoft.com/office/powerpoint/2010/main" val="4040690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and Content Slide - Medium Image, Text, Title, Bar">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4" name="Picture Placeholder 3"/>
          <p:cNvSpPr>
            <a:spLocks noGrp="1"/>
          </p:cNvSpPr>
          <p:nvPr>
            <p:ph type="pic" sz="quarter" idx="13" hasCustomPrompt="1"/>
          </p:nvPr>
        </p:nvSpPr>
        <p:spPr>
          <a:xfrm>
            <a:off x="156538" y="1290869"/>
            <a:ext cx="373188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4028243" y="1290987"/>
            <a:ext cx="5016091" cy="5127568"/>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001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and Content Slide 2 - Medium Image, Text, Title, Bar">
    <p:spTree>
      <p:nvGrpSpPr>
        <p:cNvPr id="1" name=""/>
        <p:cNvGrpSpPr/>
        <p:nvPr/>
      </p:nvGrpSpPr>
      <p:grpSpPr>
        <a:xfrm>
          <a:off x="0" y="0"/>
          <a:ext cx="0" cy="0"/>
          <a:chOff x="0" y="0"/>
          <a:chExt cx="0" cy="0"/>
        </a:xfrm>
      </p:grpSpPr>
      <p:sp>
        <p:nvSpPr>
          <p:cNvPr id="7" name="Rectangle 6"/>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4" name="Picture Placeholder 3"/>
          <p:cNvSpPr>
            <a:spLocks noGrp="1"/>
          </p:cNvSpPr>
          <p:nvPr>
            <p:ph type="pic" sz="quarter" idx="13" hasCustomPrompt="1"/>
          </p:nvPr>
        </p:nvSpPr>
        <p:spPr>
          <a:xfrm>
            <a:off x="5276734" y="1311318"/>
            <a:ext cx="373188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33165" y="1311318"/>
            <a:ext cx="5016091" cy="5127568"/>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057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p:nvSpPr>
        <p:spPr>
          <a:xfrm>
            <a:off x="78581" y="6650830"/>
            <a:ext cx="20574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dirty="0"/>
          </a:p>
        </p:txBody>
      </p:sp>
      <p:sp>
        <p:nvSpPr>
          <p:cNvPr id="8" name="Picture Placeholder 3"/>
          <p:cNvSpPr>
            <a:spLocks noGrp="1"/>
          </p:cNvSpPr>
          <p:nvPr>
            <p:ph type="pic" sz="quarter" idx="13" hasCustomPrompt="1"/>
          </p:nvPr>
        </p:nvSpPr>
        <p:spPr>
          <a:xfrm>
            <a:off x="628650" y="1228726"/>
            <a:ext cx="78867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628650" y="98427"/>
            <a:ext cx="78867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761416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Divider Slide - Logo, Bar, No Image">
    <p:spTree>
      <p:nvGrpSpPr>
        <p:cNvPr id="1" name=""/>
        <p:cNvGrpSpPr/>
        <p:nvPr/>
      </p:nvGrpSpPr>
      <p:grpSpPr>
        <a:xfrm>
          <a:off x="0" y="0"/>
          <a:ext cx="0" cy="0"/>
          <a:chOff x="0" y="0"/>
          <a:chExt cx="0" cy="0"/>
        </a:xfrm>
      </p:grpSpPr>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7" name="Rectangle 6"/>
          <p:cNvSpPr/>
          <p:nvPr/>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1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Tree>
    <p:extLst>
      <p:ext uri="{BB962C8B-B14F-4D97-AF65-F5344CB8AC3E}">
        <p14:creationId xmlns:p14="http://schemas.microsoft.com/office/powerpoint/2010/main" val="2989370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Divider Slide - Logo, Bar, Image">
    <p:spTree>
      <p:nvGrpSpPr>
        <p:cNvPr id="1" name=""/>
        <p:cNvGrpSpPr/>
        <p:nvPr/>
      </p:nvGrpSpPr>
      <p:grpSpPr>
        <a:xfrm>
          <a:off x="0" y="0"/>
          <a:ext cx="0" cy="0"/>
          <a:chOff x="0" y="0"/>
          <a:chExt cx="0" cy="0"/>
        </a:xfrm>
      </p:grpSpPr>
      <p:sp>
        <p:nvSpPr>
          <p:cNvPr id="12" name="Rectangle 11"/>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7" name="Rectangle 6"/>
          <p:cNvSpPr/>
          <p:nvPr/>
        </p:nvSpPr>
        <p:spPr>
          <a:xfrm>
            <a:off x="0" y="609998"/>
            <a:ext cx="9144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142875" y="609998"/>
            <a:ext cx="8858250" cy="894952"/>
          </a:xfrm>
        </p:spPr>
        <p:txBody>
          <a:bodyPr anchor="ctr">
            <a:normAutofit/>
          </a:bodyPr>
          <a:lstStyle>
            <a:lvl1pPr algn="l">
              <a:defRPr sz="21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7"/>
            <a:ext cx="9144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Click icon to add picture</a:t>
            </a:r>
          </a:p>
        </p:txBody>
      </p:sp>
    </p:spTree>
    <p:extLst>
      <p:ext uri="{BB962C8B-B14F-4D97-AF65-F5344CB8AC3E}">
        <p14:creationId xmlns:p14="http://schemas.microsoft.com/office/powerpoint/2010/main" val="1079576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539169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791" y="273050"/>
            <a:ext cx="8226778" cy="1143000"/>
          </a:xfrm>
        </p:spPr>
        <p:txBody>
          <a:bodyPr/>
          <a:lstStyle/>
          <a:p>
            <a:r>
              <a:rPr lang="en-US"/>
              <a:t>Click to edit Master title style</a:t>
            </a:r>
          </a:p>
        </p:txBody>
      </p:sp>
      <p:sp>
        <p:nvSpPr>
          <p:cNvPr id="3" name="Text Placeholder 2"/>
          <p:cNvSpPr>
            <a:spLocks noGrp="1"/>
          </p:cNvSpPr>
          <p:nvPr>
            <p:ph type="body" sz="half" idx="1"/>
          </p:nvPr>
        </p:nvSpPr>
        <p:spPr>
          <a:xfrm>
            <a:off x="455790" y="1598614"/>
            <a:ext cx="4045655"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6912" y="1598614"/>
            <a:ext cx="4045656"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97527AD-97FF-4B6E-B70F-596BED6F062E}" type="slidenum">
              <a:rPr lang="en-US" altLang="en-US"/>
              <a:pPr>
                <a:defRPr/>
              </a:pPr>
              <a:t>‹#›</a:t>
            </a:fld>
            <a:endParaRPr lang="en-US" altLang="en-US" dirty="0"/>
          </a:p>
        </p:txBody>
      </p:sp>
    </p:spTree>
    <p:extLst>
      <p:ext uri="{BB962C8B-B14F-4D97-AF65-F5344CB8AC3E}">
        <p14:creationId xmlns:p14="http://schemas.microsoft.com/office/powerpoint/2010/main" val="2019693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dirty="0"/>
          </a:p>
        </p:txBody>
      </p:sp>
      <p:sp>
        <p:nvSpPr>
          <p:cNvPr id="6" name="Footer Placeholder 4"/>
          <p:cNvSpPr>
            <a:spLocks noGrp="1"/>
          </p:cNvSpPr>
          <p:nvPr>
            <p:ph type="ftr" sz="quarter" idx="16"/>
          </p:nvPr>
        </p:nvSpPr>
        <p:spPr/>
        <p:txBody>
          <a:bodyPr/>
          <a:lstStyle>
            <a:lvl1pPr>
              <a:defRPr/>
            </a:lvl1pPr>
          </a:lstStyle>
          <a:p>
            <a:pPr>
              <a:defRPr/>
            </a:pPr>
            <a:endParaRPr lang="en-US" dirty="0"/>
          </a:p>
        </p:txBody>
      </p:sp>
      <p:sp>
        <p:nvSpPr>
          <p:cNvPr id="7" name="Slide Number Placeholder 5"/>
          <p:cNvSpPr>
            <a:spLocks noGrp="1"/>
          </p:cNvSpPr>
          <p:nvPr>
            <p:ph type="sldNum" sz="quarter" idx="17"/>
          </p:nvPr>
        </p:nvSpPr>
        <p:spPr/>
        <p:txBody>
          <a:bodyPr/>
          <a:lstStyle>
            <a:lvl1pPr>
              <a:defRPr/>
            </a:lvl1pPr>
          </a:lstStyle>
          <a:p>
            <a:pPr>
              <a:defRPr/>
            </a:pPr>
            <a:fld id="{35102B77-0E38-452D-A800-1E939F099174}" type="slidenum">
              <a:rPr lang="en-US" altLang="en-US"/>
              <a:pPr>
                <a:defRPr/>
              </a:pPr>
              <a:t>‹#›</a:t>
            </a:fld>
            <a:endParaRPr lang="en-US" altLang="en-US" dirty="0"/>
          </a:p>
        </p:txBody>
      </p:sp>
    </p:spTree>
    <p:extLst>
      <p:ext uri="{BB962C8B-B14F-4D97-AF65-F5344CB8AC3E}">
        <p14:creationId xmlns:p14="http://schemas.microsoft.com/office/powerpoint/2010/main" val="3736600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dirty="0"/>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dirty="0"/>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a:xfrm>
            <a:off x="8641080" y="6514568"/>
            <a:ext cx="464288" cy="274320"/>
          </a:xfrm>
        </p:spPr>
        <p:txBody>
          <a:bodyPr/>
          <a:lstStyle/>
          <a:p>
            <a:pPr>
              <a:defRPr/>
            </a:pPr>
            <a:fld id="{7025713F-73B9-460B-B997-434DE5281008}" type="slidenum">
              <a:rPr lang="en-US" smtClean="0"/>
              <a:pPr>
                <a:defRPr/>
              </a:pPr>
              <a:t>‹#›</a:t>
            </a:fld>
            <a:endParaRPr lang="en-US" dirty="0"/>
          </a:p>
        </p:txBody>
      </p:sp>
    </p:spTree>
    <p:extLst>
      <p:ext uri="{BB962C8B-B14F-4D97-AF65-F5344CB8AC3E}">
        <p14:creationId xmlns:p14="http://schemas.microsoft.com/office/powerpoint/2010/main" val="454639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en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71D8DE3D-CF93-4E90-878C-001A65A4093B}" type="slidenum">
              <a:rPr lang="en-US" smtClean="0"/>
              <a:pPr>
                <a:defRPr/>
              </a:pPr>
              <a:t>‹#›</a:t>
            </a:fld>
            <a:endParaRPr lang="en-US" dirty="0"/>
          </a:p>
        </p:txBody>
      </p:sp>
      <p:sp>
        <p:nvSpPr>
          <p:cNvPr id="5" name="Title 1"/>
          <p:cNvSpPr>
            <a:spLocks noGrp="1"/>
          </p:cNvSpPr>
          <p:nvPr>
            <p:ph type="title"/>
          </p:nvPr>
        </p:nvSpPr>
        <p:spPr>
          <a:xfrm>
            <a:off x="533400" y="2590800"/>
            <a:ext cx="8229600" cy="1143000"/>
          </a:xfrm>
        </p:spPr>
        <p:txBody>
          <a:bodyPr/>
          <a:lstStyle>
            <a:lvl1pPr algn="ctr">
              <a:defRPr/>
            </a:lvl1pPr>
            <a:extLst/>
          </a:lstStyle>
          <a:p>
            <a:r>
              <a:rPr kumimoji="0" lang="en-US" dirty="0"/>
              <a:t>Click to edit Master title style</a:t>
            </a:r>
          </a:p>
        </p:txBody>
      </p:sp>
    </p:spTree>
    <p:extLst>
      <p:ext uri="{BB962C8B-B14F-4D97-AF65-F5344CB8AC3E}">
        <p14:creationId xmlns:p14="http://schemas.microsoft.com/office/powerpoint/2010/main" val="178149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2"/>
            <a:ext cx="9144000" cy="1333500"/>
          </a:xfrm>
          <a:prstGeom prst="rect">
            <a:avLst/>
          </a:prstGeom>
        </p:spPr>
      </p:pic>
      <p:sp>
        <p:nvSpPr>
          <p:cNvPr id="2" name="Title 1"/>
          <p:cNvSpPr>
            <a:spLocks noGrp="1"/>
          </p:cNvSpPr>
          <p:nvPr>
            <p:ph type="title"/>
          </p:nvPr>
        </p:nvSpPr>
        <p:spPr>
          <a:xfrm>
            <a:off x="928687" y="229934"/>
            <a:ext cx="55292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10" name="Subtitle 2"/>
          <p:cNvSpPr>
            <a:spLocks noGrp="1"/>
          </p:cNvSpPr>
          <p:nvPr>
            <p:ph type="subTitle" idx="13"/>
          </p:nvPr>
        </p:nvSpPr>
        <p:spPr>
          <a:xfrm>
            <a:off x="928687" y="577600"/>
            <a:ext cx="5529263"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328122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9733" y="1600201"/>
            <a:ext cx="4047067"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39733" y="3941763"/>
            <a:ext cx="4047067"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fld id="{63E5A166-88D8-4060-B79C-8194BAE05073}" type="datetimeFigureOut">
              <a:rPr lang="en-US"/>
              <a:pPr>
                <a:defRPr/>
              </a:pPr>
              <a:t>4/27/2018</a:t>
            </a:fld>
            <a:endParaRPr lang="en-US" dirty="0"/>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46"/>
          <p:cNvSpPr>
            <a:spLocks noGrp="1" noChangeArrowheads="1"/>
          </p:cNvSpPr>
          <p:nvPr>
            <p:ph type="sldNum" sz="quarter" idx="12"/>
          </p:nvPr>
        </p:nvSpPr>
        <p:spPr>
          <a:ln/>
        </p:spPr>
        <p:txBody>
          <a:bodyPr/>
          <a:lstStyle>
            <a:lvl1pPr>
              <a:defRPr/>
            </a:lvl1pPr>
          </a:lstStyle>
          <a:p>
            <a:pPr>
              <a:defRPr/>
            </a:pPr>
            <a:fld id="{B6BA9261-55EF-4A59-8CE9-77530367D921}" type="slidenum">
              <a:rPr lang="en-US"/>
              <a:pPr>
                <a:defRPr/>
              </a:pPr>
              <a:t>‹#›</a:t>
            </a:fld>
            <a:endParaRPr lang="en-US" dirty="0"/>
          </a:p>
        </p:txBody>
      </p:sp>
    </p:spTree>
    <p:extLst>
      <p:ext uri="{BB962C8B-B14F-4D97-AF65-F5344CB8AC3E}">
        <p14:creationId xmlns:p14="http://schemas.microsoft.com/office/powerpoint/2010/main" val="1724953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a:lvl1pPr>
          </a:lstStyle>
          <a:p>
            <a:fld id="{B22C13C4-B6EE-41C1-A433-F3878490C02E}" type="slidenum">
              <a:rPr lang="en-US" altLang="en-US"/>
              <a:pPr/>
              <a:t>‹#›</a:t>
            </a:fld>
            <a:endParaRPr lang="en-US" altLang="en-US" dirty="0"/>
          </a:p>
        </p:txBody>
      </p:sp>
    </p:spTree>
    <p:extLst>
      <p:ext uri="{BB962C8B-B14F-4D97-AF65-F5344CB8AC3E}">
        <p14:creationId xmlns:p14="http://schemas.microsoft.com/office/powerpoint/2010/main" val="3289886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3886200"/>
          </a:xfrm>
        </p:spPr>
        <p:txBody>
          <a:bodyPr/>
          <a:lstStyle/>
          <a:p>
            <a:pPr lvl="0"/>
            <a:endParaRPr lang="en-US" noProof="0" dirty="0"/>
          </a:p>
        </p:txBody>
      </p:sp>
      <p:sp>
        <p:nvSpPr>
          <p:cNvPr id="4"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a:lvl1pPr>
          </a:lstStyle>
          <a:p>
            <a:pPr>
              <a:defRPr/>
            </a:pPr>
            <a:fld id="{2AB500FA-3682-4F83-A089-7561DFFAA2AC}" type="slidenum">
              <a:rPr lang="en-US"/>
              <a:pPr>
                <a:defRPr/>
              </a:pPr>
              <a:t>‹#›</a:t>
            </a:fld>
            <a:endParaRPr lang="en-US" dirty="0"/>
          </a:p>
        </p:txBody>
      </p:sp>
      <p:sp>
        <p:nvSpPr>
          <p:cNvPr id="6" name="Rectangle 16"/>
          <p:cNvSpPr>
            <a:spLocks noGrp="1" noChangeArrowheads="1"/>
          </p:cNvSpPr>
          <p:nvPr>
            <p:ph type="dt" sz="half" idx="12"/>
          </p:nvPr>
        </p:nvSpPr>
        <p:spPr>
          <a:ln/>
        </p:spPr>
        <p:txBody>
          <a:bodyPr/>
          <a:lstStyle>
            <a:lvl1pPr>
              <a:defRPr/>
            </a:lvl1pPr>
          </a:lstStyle>
          <a:p>
            <a:pPr>
              <a:defRPr/>
            </a:pPr>
            <a:fld id="{6669E583-24D4-443E-93CE-B9591E1BB3FB}" type="datetime1">
              <a:rPr lang="en-US"/>
              <a:pPr>
                <a:defRPr/>
              </a:pPr>
              <a:t>4/27/2018</a:t>
            </a:fld>
            <a:endParaRPr lang="en-US" dirty="0"/>
          </a:p>
        </p:txBody>
      </p:sp>
    </p:spTree>
    <p:extLst>
      <p:ext uri="{BB962C8B-B14F-4D97-AF65-F5344CB8AC3E}">
        <p14:creationId xmlns:p14="http://schemas.microsoft.com/office/powerpoint/2010/main" val="6376637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1135856" y="201359"/>
            <a:ext cx="53006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10" name="Subtitle 2"/>
          <p:cNvSpPr>
            <a:spLocks noGrp="1"/>
          </p:cNvSpPr>
          <p:nvPr>
            <p:ph type="subTitle" idx="13"/>
          </p:nvPr>
        </p:nvSpPr>
        <p:spPr>
          <a:xfrm>
            <a:off x="1135856" y="549025"/>
            <a:ext cx="5300663"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454351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Mtns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2" name="Title 1"/>
          <p:cNvSpPr>
            <a:spLocks noGrp="1"/>
          </p:cNvSpPr>
          <p:nvPr>
            <p:ph type="title"/>
          </p:nvPr>
        </p:nvSpPr>
        <p:spPr>
          <a:xfrm>
            <a:off x="792956" y="205231"/>
            <a:ext cx="4521995"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10" name="Subtitle 2"/>
          <p:cNvSpPr>
            <a:spLocks noGrp="1"/>
          </p:cNvSpPr>
          <p:nvPr>
            <p:ph type="subTitle" idx="13"/>
          </p:nvPr>
        </p:nvSpPr>
        <p:spPr>
          <a:xfrm>
            <a:off x="792957" y="563462"/>
            <a:ext cx="4521994"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8551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1"/>
            <a:ext cx="9144000" cy="133350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899492" y="205231"/>
            <a:ext cx="464683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10" name="Subtitle 2"/>
          <p:cNvSpPr>
            <a:spLocks noGrp="1"/>
          </p:cNvSpPr>
          <p:nvPr>
            <p:ph type="subTitle" idx="13"/>
          </p:nvPr>
        </p:nvSpPr>
        <p:spPr>
          <a:xfrm>
            <a:off x="899493" y="563462"/>
            <a:ext cx="4646831"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154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2" name="Title 1"/>
          <p:cNvSpPr>
            <a:spLocks noGrp="1"/>
          </p:cNvSpPr>
          <p:nvPr>
            <p:ph type="title"/>
          </p:nvPr>
        </p:nvSpPr>
        <p:spPr>
          <a:xfrm>
            <a:off x="792956" y="205231"/>
            <a:ext cx="4700588"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10" name="Subtitle 2"/>
          <p:cNvSpPr>
            <a:spLocks noGrp="1"/>
          </p:cNvSpPr>
          <p:nvPr>
            <p:ph type="subTitle" idx="13"/>
          </p:nvPr>
        </p:nvSpPr>
        <p:spPr>
          <a:xfrm>
            <a:off x="792956" y="563462"/>
            <a:ext cx="4700588"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42466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792956" y="205231"/>
            <a:ext cx="5492434"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10" name="Subtitle 2"/>
          <p:cNvSpPr>
            <a:spLocks noGrp="1"/>
          </p:cNvSpPr>
          <p:nvPr>
            <p:ph type="subTitle" idx="13"/>
          </p:nvPr>
        </p:nvSpPr>
        <p:spPr>
          <a:xfrm>
            <a:off x="792956" y="563462"/>
            <a:ext cx="5492434"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473249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33500"/>
          </a:xfrm>
          <a:prstGeom prst="rect">
            <a:avLst/>
          </a:prstGeom>
        </p:spPr>
      </p:pic>
      <p:sp>
        <p:nvSpPr>
          <p:cNvPr id="11" name="Rectangle 10"/>
          <p:cNvSpPr/>
          <p:nvPr/>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96309" y="5687777"/>
            <a:ext cx="754809" cy="698380"/>
          </a:xfrm>
          <a:prstGeom prst="rect">
            <a:avLst/>
          </a:prstGeom>
        </p:spPr>
      </p:pic>
      <p:sp>
        <p:nvSpPr>
          <p:cNvPr id="2" name="Title 1"/>
          <p:cNvSpPr>
            <a:spLocks noGrp="1"/>
          </p:cNvSpPr>
          <p:nvPr>
            <p:ph type="title"/>
          </p:nvPr>
        </p:nvSpPr>
        <p:spPr>
          <a:xfrm>
            <a:off x="916400" y="205231"/>
            <a:ext cx="483746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493046"/>
            <a:ext cx="7886700" cy="47553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35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050">
                <a:solidFill>
                  <a:srgbClr val="778591"/>
                </a:solidFill>
                <a:latin typeface="Arial" panose="020B0604020202020204" pitchFamily="34" charset="0"/>
                <a:cs typeface="Arial" panose="020B0604020202020204" pitchFamily="34" charset="0"/>
              </a:defRPr>
            </a:lvl4pPr>
            <a:lvl5pPr>
              <a:defRPr sz="105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pPr>
              <a:defRPr/>
            </a:pPr>
            <a:fld id="{40EF4914-974A-4F50-B273-4A7FC8DB7C64}" type="slidenum">
              <a:rPr lang="en-US" altLang="en-US" smtClean="0"/>
              <a:pPr>
                <a:defRPr/>
              </a:pPr>
              <a:t>‹#›</a:t>
            </a:fld>
            <a:endParaRPr lang="en-US" altLang="en-US" dirty="0"/>
          </a:p>
        </p:txBody>
      </p:sp>
      <p:sp>
        <p:nvSpPr>
          <p:cNvPr id="10" name="Subtitle 2"/>
          <p:cNvSpPr>
            <a:spLocks noGrp="1"/>
          </p:cNvSpPr>
          <p:nvPr>
            <p:ph type="subTitle" idx="13"/>
          </p:nvPr>
        </p:nvSpPr>
        <p:spPr>
          <a:xfrm>
            <a:off x="916400" y="563462"/>
            <a:ext cx="4837463" cy="571353"/>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8277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0EF4914-974A-4F50-B273-4A7FC8DB7C64}" type="slidenum">
              <a:rPr lang="en-US" altLang="en-US" smtClean="0"/>
              <a:pPr>
                <a:defRPr/>
              </a:pPr>
              <a:t>‹#›</a:t>
            </a:fld>
            <a:endParaRPr lang="en-US" altLang="en-US" dirty="0"/>
          </a:p>
        </p:txBody>
      </p:sp>
    </p:spTree>
    <p:extLst>
      <p:ext uri="{BB962C8B-B14F-4D97-AF65-F5344CB8AC3E}">
        <p14:creationId xmlns:p14="http://schemas.microsoft.com/office/powerpoint/2010/main" val="39338387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pa.gov/hwgenerators/regulations-hazardous-waste-generated-academic-laboratories" TargetMode="External"/><Relationship Id="rId2" Type="http://schemas.openxmlformats.org/officeDocument/2006/relationships/hyperlink" Target="https://www.epa.gov/hwgenerators/managing-hazardous-waste-academic-laboratories-rulemaking" TargetMode="External"/><Relationship Id="rId1" Type="http://schemas.openxmlformats.org/officeDocument/2006/relationships/slideLayout" Target="../slideLayouts/slideLayout2.xml"/><Relationship Id="rId4" Type="http://schemas.openxmlformats.org/officeDocument/2006/relationships/hyperlink" Target="https://deq.nc.gov/about/divisions/waste-management/hw/technical-assistance-education-guidance/document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4.xml"/><Relationship Id="rId4" Type="http://schemas.openxmlformats.org/officeDocument/2006/relationships/image" Target="../media/image18.emf"/></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810000" y="3505200"/>
            <a:ext cx="4890926" cy="955235"/>
          </a:xfrm>
        </p:spPr>
        <p:txBody>
          <a:bodyPr>
            <a:normAutofit fontScale="90000"/>
          </a:bodyPr>
          <a:lstStyle/>
          <a:p>
            <a:br>
              <a:rPr lang="en-US" dirty="0"/>
            </a:br>
            <a:r>
              <a:rPr lang="en-US" sz="2600" dirty="0"/>
              <a:t>Department of Environmental Quality </a:t>
            </a:r>
          </a:p>
        </p:txBody>
      </p:sp>
      <p:sp>
        <p:nvSpPr>
          <p:cNvPr id="6" name="Subtitle 5"/>
          <p:cNvSpPr>
            <a:spLocks noGrp="1"/>
          </p:cNvSpPr>
          <p:nvPr>
            <p:ph type="subTitle" idx="1"/>
          </p:nvPr>
        </p:nvSpPr>
        <p:spPr>
          <a:xfrm>
            <a:off x="2286000" y="2743200"/>
            <a:ext cx="6338726" cy="914400"/>
          </a:xfrm>
        </p:spPr>
        <p:txBody>
          <a:bodyPr>
            <a:noAutofit/>
          </a:bodyPr>
          <a:lstStyle/>
          <a:p>
            <a:r>
              <a:rPr lang="en-US" sz="4400" dirty="0">
                <a:solidFill>
                  <a:schemeClr val="accent1">
                    <a:lumMod val="50000"/>
                  </a:schemeClr>
                </a:solidFill>
                <a:latin typeface="+mj-lt"/>
              </a:rPr>
              <a:t>Overview of Subpart K</a:t>
            </a:r>
          </a:p>
        </p:txBody>
      </p:sp>
    </p:spTree>
    <p:extLst>
      <p:ext uri="{BB962C8B-B14F-4D97-AF65-F5344CB8AC3E}">
        <p14:creationId xmlns:p14="http://schemas.microsoft.com/office/powerpoint/2010/main" val="1942562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754" y="228600"/>
            <a:ext cx="9144000" cy="1143000"/>
          </a:xfrm>
        </p:spPr>
        <p:txBody>
          <a:bodyPr>
            <a:normAutofit/>
          </a:bodyPr>
          <a:lstStyle/>
          <a:p>
            <a:r>
              <a:rPr lang="en-US" sz="3800" dirty="0">
                <a:solidFill>
                  <a:schemeClr val="accent1">
                    <a:lumMod val="50000"/>
                  </a:schemeClr>
                </a:solidFill>
              </a:rPr>
              <a:t>Hazardous Waste at Academic Laboratories</a:t>
            </a:r>
          </a:p>
        </p:txBody>
      </p:sp>
      <p:sp>
        <p:nvSpPr>
          <p:cNvPr id="350211" name="Rectangle 3"/>
          <p:cNvSpPr>
            <a:spLocks noGrp="1" noChangeArrowheads="1"/>
          </p:cNvSpPr>
          <p:nvPr>
            <p:ph idx="1"/>
          </p:nvPr>
        </p:nvSpPr>
        <p:spPr>
          <a:xfrm>
            <a:off x="579477" y="1219200"/>
            <a:ext cx="7983537" cy="5319665"/>
          </a:xfrm>
        </p:spPr>
        <p:txBody>
          <a:bodyPr>
            <a:normAutofit/>
          </a:bodyPr>
          <a:lstStyle/>
          <a:p>
            <a:pPr>
              <a:buFontTx/>
              <a:buNone/>
            </a:pPr>
            <a:endParaRPr lang="en-US" dirty="0"/>
          </a:p>
          <a:p>
            <a:pPr>
              <a:buFontTx/>
              <a:buNone/>
            </a:pPr>
            <a:r>
              <a:rPr lang="en-US" sz="2800" dirty="0">
                <a:solidFill>
                  <a:schemeClr val="accent1">
                    <a:lumMod val="50000"/>
                  </a:schemeClr>
                </a:solidFill>
              </a:rPr>
              <a:t>For more information:</a:t>
            </a:r>
          </a:p>
          <a:p>
            <a:pPr>
              <a:buFontTx/>
              <a:buNone/>
            </a:pPr>
            <a:endParaRPr lang="en-US" sz="2400" dirty="0">
              <a:solidFill>
                <a:schemeClr val="accent1">
                  <a:lumMod val="50000"/>
                </a:schemeClr>
              </a:solidFill>
            </a:endParaRPr>
          </a:p>
          <a:p>
            <a:pPr>
              <a:buFontTx/>
              <a:buNone/>
            </a:pPr>
            <a:r>
              <a:rPr lang="en-US" sz="2400" dirty="0">
                <a:solidFill>
                  <a:schemeClr val="accent1">
                    <a:lumMod val="50000"/>
                  </a:schemeClr>
                </a:solidFill>
              </a:rPr>
              <a:t>Rule summary, rule history, additional resources:</a:t>
            </a:r>
            <a:endParaRPr lang="en-US" sz="2400" dirty="0">
              <a:solidFill>
                <a:schemeClr val="accent1">
                  <a:lumMod val="50000"/>
                </a:schemeClr>
              </a:solidFill>
              <a:hlinkClick r:id="rId2"/>
            </a:endParaRPr>
          </a:p>
          <a:p>
            <a:pPr>
              <a:buFontTx/>
              <a:buNone/>
            </a:pPr>
            <a:r>
              <a:rPr lang="en-US" sz="2400" dirty="0">
                <a:solidFill>
                  <a:schemeClr val="accent1">
                    <a:lumMod val="50000"/>
                  </a:schemeClr>
                </a:solidFill>
                <a:hlinkClick r:id="rId2"/>
              </a:rPr>
              <a:t>https://www.epa.gov/hwgenerators/managing-hazardous-waste-academic-laboratories-rulemaking</a:t>
            </a:r>
            <a:endParaRPr lang="en-US" sz="2400" dirty="0">
              <a:solidFill>
                <a:schemeClr val="accent1">
                  <a:lumMod val="50000"/>
                </a:schemeClr>
              </a:solidFill>
            </a:endParaRPr>
          </a:p>
          <a:p>
            <a:pPr>
              <a:buFontTx/>
              <a:buNone/>
            </a:pPr>
            <a:endParaRPr lang="en-US" sz="2400" dirty="0">
              <a:solidFill>
                <a:schemeClr val="accent1">
                  <a:lumMod val="50000"/>
                </a:schemeClr>
              </a:solidFill>
            </a:endParaRPr>
          </a:p>
          <a:p>
            <a:pPr>
              <a:buFontTx/>
              <a:buNone/>
            </a:pPr>
            <a:r>
              <a:rPr lang="en-US" sz="2400" dirty="0">
                <a:solidFill>
                  <a:schemeClr val="accent1">
                    <a:lumMod val="50000"/>
                  </a:schemeClr>
                </a:solidFill>
                <a:hlinkClick r:id="rId3"/>
              </a:rPr>
              <a:t>https://www.epa.gov/hwgenerators/regulations-hazardous-waste-generated-academic-laboratories</a:t>
            </a:r>
            <a:endParaRPr lang="en-US" sz="2400" dirty="0">
              <a:solidFill>
                <a:schemeClr val="accent1">
                  <a:lumMod val="50000"/>
                </a:schemeClr>
              </a:solidFill>
            </a:endParaRPr>
          </a:p>
          <a:p>
            <a:pPr>
              <a:buFontTx/>
              <a:buNone/>
            </a:pPr>
            <a:endParaRPr lang="en-US" sz="2400" dirty="0">
              <a:solidFill>
                <a:schemeClr val="accent1">
                  <a:lumMod val="50000"/>
                </a:schemeClr>
              </a:solidFill>
            </a:endParaRPr>
          </a:p>
          <a:p>
            <a:pPr>
              <a:buFontTx/>
              <a:buNone/>
            </a:pPr>
            <a:r>
              <a:rPr lang="en-US" sz="2400" dirty="0">
                <a:solidFill>
                  <a:schemeClr val="accent1">
                    <a:lumMod val="50000"/>
                  </a:schemeClr>
                </a:solidFill>
                <a:hlinkClick r:id="rId4"/>
              </a:rPr>
              <a:t>https://deq.nc.gov/about/divisions/waste-management/hw/technical-assistance-education-guidance/documents</a:t>
            </a:r>
            <a:r>
              <a:rPr lang="en-US" sz="2400" dirty="0">
                <a:solidFill>
                  <a:schemeClr val="accent1">
                    <a:lumMod val="50000"/>
                  </a:schemeClr>
                </a:solidFill>
              </a:rPr>
              <a:t> </a:t>
            </a:r>
          </a:p>
          <a:p>
            <a:pPr>
              <a:buFontTx/>
              <a:buNone/>
            </a:pPr>
            <a:endParaRPr lang="en-US" sz="2400" dirty="0">
              <a:solidFill>
                <a:schemeClr val="accent1">
                  <a:lumMod val="50000"/>
                </a:schemeClr>
              </a:solidFill>
            </a:endParaRPr>
          </a:p>
          <a:p>
            <a:pPr>
              <a:buFontTx/>
              <a:buNone/>
            </a:pPr>
            <a:endParaRPr lang="en-US" sz="2400" dirty="0">
              <a:solidFill>
                <a:schemeClr val="accent1">
                  <a:lumMod val="50000"/>
                </a:schemeClr>
              </a:solidFill>
            </a:endParaRPr>
          </a:p>
          <a:p>
            <a:pPr>
              <a:buFontTx/>
              <a:buNone/>
            </a:pPr>
            <a:endParaRPr lang="en-US" sz="2400" dirty="0">
              <a:solidFill>
                <a:schemeClr val="accent1">
                  <a:lumMod val="50000"/>
                </a:schemeClr>
              </a:solidFill>
            </a:endParaRPr>
          </a:p>
          <a:p>
            <a:pPr>
              <a:buFontTx/>
              <a:buNone/>
            </a:pPr>
            <a:endParaRPr lang="en-US" sz="2400" dirty="0">
              <a:solidFill>
                <a:schemeClr val="accent1">
                  <a:lumMod val="50000"/>
                </a:schemeClr>
              </a:solidFill>
            </a:endParaRPr>
          </a:p>
          <a:p>
            <a:pPr>
              <a:buFontTx/>
              <a:buNone/>
            </a:pPr>
            <a:endParaRPr lang="en-US" sz="2400" dirty="0">
              <a:solidFill>
                <a:schemeClr val="accent1">
                  <a:lumMod val="50000"/>
                </a:schemeClr>
              </a:solidFill>
            </a:endParaRPr>
          </a:p>
          <a:p>
            <a:pPr>
              <a:buFontTx/>
              <a:buNone/>
            </a:pPr>
            <a:endParaRPr lang="en-US" sz="2400" dirty="0">
              <a:solidFill>
                <a:schemeClr val="accent1">
                  <a:lumMod val="5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r>
              <a:rPr lang="en-US" sz="3600" dirty="0">
                <a:solidFill>
                  <a:schemeClr val="accent1">
                    <a:lumMod val="50000"/>
                  </a:schemeClr>
                </a:solidFill>
              </a:rPr>
              <a:t>Rationale for the Academic Labs Rule</a:t>
            </a:r>
          </a:p>
        </p:txBody>
      </p:sp>
      <p:sp>
        <p:nvSpPr>
          <p:cNvPr id="8195" name="Content Placeholder 2"/>
          <p:cNvSpPr>
            <a:spLocks noGrp="1"/>
          </p:cNvSpPr>
          <p:nvPr>
            <p:ph idx="1"/>
          </p:nvPr>
        </p:nvSpPr>
        <p:spPr>
          <a:xfrm>
            <a:off x="351576" y="1371600"/>
            <a:ext cx="8763000" cy="5334000"/>
          </a:xfrm>
        </p:spPr>
        <p:txBody>
          <a:bodyPr>
            <a:normAutofit/>
          </a:bodyPr>
          <a:lstStyle/>
          <a:p>
            <a:pPr marL="0" indent="0">
              <a:spcBef>
                <a:spcPts val="1200"/>
              </a:spcBef>
              <a:spcAft>
                <a:spcPts val="1200"/>
              </a:spcAft>
              <a:buNone/>
            </a:pPr>
            <a:r>
              <a:rPr lang="en-US" sz="2400" dirty="0">
                <a:solidFill>
                  <a:schemeClr val="accent1">
                    <a:lumMod val="50000"/>
                  </a:schemeClr>
                </a:solidFill>
              </a:rPr>
              <a:t>Teaching &amp; Research Labs vs. Industry Labs:</a:t>
            </a:r>
          </a:p>
          <a:p>
            <a:pPr marL="461963" indent="-290513">
              <a:spcBef>
                <a:spcPts val="1200"/>
              </a:spcBef>
              <a:spcAft>
                <a:spcPts val="600"/>
              </a:spcAft>
            </a:pPr>
            <a:r>
              <a:rPr lang="en-US" sz="2400" dirty="0">
                <a:solidFill>
                  <a:schemeClr val="accent1">
                    <a:lumMod val="50000"/>
                  </a:schemeClr>
                </a:solidFill>
              </a:rPr>
              <a:t>Hazardous waste generation pattern is different</a:t>
            </a:r>
          </a:p>
          <a:p>
            <a:pPr marL="796925" lvl="1" indent="-334963">
              <a:buClr>
                <a:schemeClr val="accent1">
                  <a:lumMod val="50000"/>
                </a:schemeClr>
              </a:buClr>
              <a:buFont typeface="Arial" panose="020B0604020202020204" pitchFamily="34" charset="0"/>
              <a:buChar char="-"/>
            </a:pPr>
            <a:r>
              <a:rPr lang="en-US" sz="2250" dirty="0">
                <a:solidFill>
                  <a:schemeClr val="accent1">
                    <a:lumMod val="50000"/>
                  </a:schemeClr>
                </a:solidFill>
              </a:rPr>
              <a:t>Lots of different wastes streams that vary over time</a:t>
            </a:r>
          </a:p>
          <a:p>
            <a:pPr marL="796925" lvl="1" indent="-334963">
              <a:buClr>
                <a:schemeClr val="accent1">
                  <a:lumMod val="50000"/>
                </a:schemeClr>
              </a:buClr>
              <a:buFont typeface="Arial" panose="020B0604020202020204" pitchFamily="34" charset="0"/>
              <a:buChar char="-"/>
            </a:pPr>
            <a:r>
              <a:rPr lang="en-US" sz="2250" dirty="0">
                <a:solidFill>
                  <a:schemeClr val="accent1">
                    <a:lumMod val="50000"/>
                  </a:schemeClr>
                </a:solidFill>
              </a:rPr>
              <a:t>Small amounts of each hazardous waste</a:t>
            </a:r>
          </a:p>
          <a:p>
            <a:pPr marL="796925" lvl="1" indent="-334963">
              <a:buClr>
                <a:schemeClr val="accent1">
                  <a:lumMod val="50000"/>
                </a:schemeClr>
              </a:buClr>
              <a:buFont typeface="Arial" panose="020B0604020202020204" pitchFamily="34" charset="0"/>
              <a:buChar char="-"/>
            </a:pPr>
            <a:r>
              <a:rPr lang="en-US" sz="2250" dirty="0">
                <a:solidFill>
                  <a:schemeClr val="accent1">
                    <a:lumMod val="50000"/>
                  </a:schemeClr>
                </a:solidFill>
              </a:rPr>
              <a:t>Many individuals generating hazardous waste in many labs</a:t>
            </a:r>
          </a:p>
          <a:p>
            <a:pPr lvl="1">
              <a:buClr>
                <a:schemeClr val="accent1">
                  <a:lumMod val="50000"/>
                </a:schemeClr>
              </a:buClr>
              <a:buFont typeface="Arial" panose="020B0604020202020204" pitchFamily="34" charset="0"/>
              <a:buChar char="-"/>
            </a:pPr>
            <a:endParaRPr lang="en-US" sz="2250" dirty="0">
              <a:solidFill>
                <a:schemeClr val="accent1">
                  <a:lumMod val="50000"/>
                </a:schemeClr>
              </a:solidFill>
            </a:endParaRPr>
          </a:p>
          <a:p>
            <a:pPr marL="461963" indent="-290513"/>
            <a:r>
              <a:rPr lang="en-US" sz="2400" dirty="0">
                <a:solidFill>
                  <a:schemeClr val="accent1">
                    <a:lumMod val="50000"/>
                  </a:schemeClr>
                </a:solidFill>
              </a:rPr>
              <a:t>Often, Students, generate the hazardous waste</a:t>
            </a:r>
          </a:p>
          <a:p>
            <a:pPr marL="796925" lvl="1" indent="-334963">
              <a:buFont typeface="Arial" panose="020B0604020202020204" pitchFamily="34" charset="0"/>
              <a:buChar char="-"/>
            </a:pPr>
            <a:r>
              <a:rPr lang="en-US" sz="2250" dirty="0">
                <a:solidFill>
                  <a:schemeClr val="accent1">
                    <a:lumMod val="50000"/>
                  </a:schemeClr>
                </a:solidFill>
              </a:rPr>
              <a:t>High turnover (thus difficult to train)</a:t>
            </a:r>
          </a:p>
          <a:p>
            <a:pPr marL="796925" lvl="1" indent="-334963">
              <a:buFont typeface="Arial" panose="020B0604020202020204" pitchFamily="34" charset="0"/>
              <a:buChar char="-"/>
            </a:pPr>
            <a:r>
              <a:rPr lang="en-US" sz="2250" dirty="0">
                <a:solidFill>
                  <a:schemeClr val="accent1">
                    <a:lumMod val="50000"/>
                  </a:schemeClr>
                </a:solidFill>
              </a:rPr>
              <a:t>Lack the expertise &amp; accountability of a professional workforce</a:t>
            </a:r>
          </a:p>
          <a:p>
            <a:endParaRPr lang="en-US" sz="2400" dirty="0">
              <a:solidFill>
                <a:schemeClr val="accent1">
                  <a:lumMod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z="3600" dirty="0">
                <a:solidFill>
                  <a:schemeClr val="accent1">
                    <a:lumMod val="50000"/>
                  </a:schemeClr>
                </a:solidFill>
              </a:rPr>
              <a:t>Rationale for the Academic Labs Rule</a:t>
            </a:r>
          </a:p>
        </p:txBody>
      </p:sp>
      <p:sp>
        <p:nvSpPr>
          <p:cNvPr id="9219" name="Content Placeholder 2"/>
          <p:cNvSpPr>
            <a:spLocks noGrp="1"/>
          </p:cNvSpPr>
          <p:nvPr>
            <p:ph idx="1"/>
          </p:nvPr>
        </p:nvSpPr>
        <p:spPr>
          <a:xfrm>
            <a:off x="1066800" y="1981200"/>
            <a:ext cx="7239000" cy="3124200"/>
          </a:xfrm>
        </p:spPr>
        <p:txBody>
          <a:bodyPr>
            <a:noAutofit/>
          </a:bodyPr>
          <a:lstStyle/>
          <a:p>
            <a:pPr algn="ctr">
              <a:buFont typeface="Wingdings" pitchFamily="2" charset="2"/>
              <a:buNone/>
            </a:pPr>
            <a:r>
              <a:rPr lang="en-US" sz="3200" b="1" i="1" dirty="0">
                <a:solidFill>
                  <a:schemeClr val="accent1">
                    <a:lumMod val="50000"/>
                  </a:schemeClr>
                </a:solidFill>
              </a:rPr>
              <a:t>Hazardous waste generation pattern</a:t>
            </a:r>
          </a:p>
          <a:p>
            <a:pPr>
              <a:buFont typeface="Wingdings" pitchFamily="2" charset="2"/>
              <a:buNone/>
            </a:pPr>
            <a:r>
              <a:rPr lang="en-US" sz="3200" b="1" i="1" dirty="0">
                <a:solidFill>
                  <a:schemeClr val="accent1">
                    <a:lumMod val="50000"/>
                  </a:schemeClr>
                </a:solidFill>
              </a:rPr>
              <a:t>+        Student presence</a:t>
            </a:r>
          </a:p>
          <a:p>
            <a:pPr algn="ctr">
              <a:buFont typeface="Wingdings" pitchFamily="2" charset="2"/>
              <a:buNone/>
            </a:pPr>
            <a:endParaRPr lang="en-US" sz="3200" b="1" i="1" dirty="0">
              <a:solidFill>
                <a:schemeClr val="accent1">
                  <a:lumMod val="50000"/>
                </a:schemeClr>
              </a:solidFill>
            </a:endParaRPr>
          </a:p>
          <a:p>
            <a:pPr algn="ctr">
              <a:buFont typeface="Wingdings" pitchFamily="2" charset="2"/>
              <a:buNone/>
            </a:pPr>
            <a:r>
              <a:rPr lang="en-US" sz="3200" b="1" i="1" dirty="0">
                <a:solidFill>
                  <a:schemeClr val="accent1">
                    <a:lumMod val="50000"/>
                  </a:schemeClr>
                </a:solidFill>
              </a:rPr>
              <a:t>Very difficult to make</a:t>
            </a:r>
          </a:p>
          <a:p>
            <a:pPr algn="ctr">
              <a:buFont typeface="Wingdings" pitchFamily="2" charset="2"/>
              <a:buNone/>
            </a:pPr>
            <a:r>
              <a:rPr lang="en-US" sz="3200" b="1" i="1" dirty="0">
                <a:solidFill>
                  <a:schemeClr val="accent1">
                    <a:lumMod val="50000"/>
                  </a:schemeClr>
                </a:solidFill>
              </a:rPr>
              <a:t>accurate HW determinations</a:t>
            </a:r>
          </a:p>
          <a:p>
            <a:pPr algn="ctr">
              <a:buFont typeface="Wingdings" pitchFamily="2" charset="2"/>
              <a:buNone/>
            </a:pPr>
            <a:r>
              <a:rPr lang="en-US" sz="3200" b="1" i="1" dirty="0">
                <a:solidFill>
                  <a:schemeClr val="accent1">
                    <a:lumMod val="50000"/>
                  </a:schemeClr>
                </a:solidFill>
              </a:rPr>
              <a:t>at the point of generation</a:t>
            </a:r>
          </a:p>
        </p:txBody>
      </p:sp>
      <p:sp>
        <p:nvSpPr>
          <p:cNvPr id="9221" name="Line 7"/>
          <p:cNvSpPr>
            <a:spLocks noChangeShapeType="1"/>
          </p:cNvSpPr>
          <p:nvPr/>
        </p:nvSpPr>
        <p:spPr bwMode="auto">
          <a:xfrm>
            <a:off x="1066800" y="3276600"/>
            <a:ext cx="7239000" cy="0"/>
          </a:xfrm>
          <a:prstGeom prst="line">
            <a:avLst/>
          </a:prstGeom>
          <a:noFill/>
          <a:ln w="25400">
            <a:solidFill>
              <a:schemeClr val="tx1"/>
            </a:solidFill>
            <a:round/>
            <a:headEnd/>
            <a:tailEnd/>
          </a:ln>
        </p:spPr>
        <p:txBody>
          <a:bodyPr/>
          <a:lstStyle/>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3600" dirty="0">
                <a:solidFill>
                  <a:schemeClr val="accent1">
                    <a:lumMod val="50000"/>
                  </a:schemeClr>
                </a:solidFill>
              </a:rPr>
              <a:t>Rationale for the Academic Labs Rule</a:t>
            </a:r>
          </a:p>
        </p:txBody>
      </p:sp>
      <p:sp>
        <p:nvSpPr>
          <p:cNvPr id="7" name="Content Placeholder 6"/>
          <p:cNvSpPr>
            <a:spLocks noGrp="1"/>
          </p:cNvSpPr>
          <p:nvPr>
            <p:ph idx="1"/>
          </p:nvPr>
        </p:nvSpPr>
        <p:spPr>
          <a:xfrm>
            <a:off x="457200" y="1828800"/>
            <a:ext cx="8229600" cy="3886200"/>
          </a:xfrm>
        </p:spPr>
        <p:txBody>
          <a:bodyPr>
            <a:normAutofit/>
          </a:bodyPr>
          <a:lstStyle/>
          <a:p>
            <a:pPr marL="0" indent="0">
              <a:buNone/>
              <a:defRPr/>
            </a:pPr>
            <a:r>
              <a:rPr lang="en-US" sz="2400" dirty="0">
                <a:solidFill>
                  <a:schemeClr val="accent1">
                    <a:lumMod val="50000"/>
                  </a:schemeClr>
                </a:solidFill>
              </a:rPr>
              <a:t>Solution:  </a:t>
            </a:r>
          </a:p>
          <a:p>
            <a:pPr marL="344488" indent="-344488">
              <a:lnSpc>
                <a:spcPct val="100000"/>
              </a:lnSpc>
              <a:spcBef>
                <a:spcPts val="1200"/>
              </a:spcBef>
              <a:spcAft>
                <a:spcPts val="1200"/>
              </a:spcAft>
              <a:defRPr/>
            </a:pPr>
            <a:r>
              <a:rPr lang="en-US" sz="2400" dirty="0">
                <a:solidFill>
                  <a:schemeClr val="accent1">
                    <a:lumMod val="50000"/>
                  </a:schemeClr>
                </a:solidFill>
              </a:rPr>
              <a:t>Require trained professionals to make the HW determination instead of students </a:t>
            </a:r>
          </a:p>
          <a:p>
            <a:pPr marL="344488" indent="-344488">
              <a:lnSpc>
                <a:spcPct val="100000"/>
              </a:lnSpc>
              <a:spcBef>
                <a:spcPts val="1200"/>
              </a:spcBef>
              <a:spcAft>
                <a:spcPts val="1200"/>
              </a:spcAft>
              <a:defRPr/>
            </a:pPr>
            <a:r>
              <a:rPr lang="en-US" sz="2400" dirty="0">
                <a:solidFill>
                  <a:schemeClr val="accent1">
                    <a:lumMod val="50000"/>
                  </a:schemeClr>
                </a:solidFill>
              </a:rPr>
              <a:t>Allow HW determination to be made after initial point of generation</a:t>
            </a:r>
          </a:p>
          <a:p>
            <a:pPr marL="344488" indent="-344488">
              <a:lnSpc>
                <a:spcPct val="100000"/>
              </a:lnSpc>
              <a:spcBef>
                <a:spcPts val="1200"/>
              </a:spcBef>
              <a:spcAft>
                <a:spcPts val="1200"/>
              </a:spcAft>
              <a:defRPr/>
            </a:pPr>
            <a:r>
              <a:rPr lang="en-US" sz="2400" dirty="0">
                <a:solidFill>
                  <a:schemeClr val="accent1">
                    <a:lumMod val="50000"/>
                  </a:schemeClr>
                </a:solidFill>
              </a:rPr>
              <a:t>Any material in the laboratory that has the potential to be HW is managed as HW in the laboratory</a:t>
            </a:r>
          </a:p>
          <a:p>
            <a:pPr>
              <a:defRPr/>
            </a:pPr>
            <a:endParaRPr lang="en-US" sz="2400" dirty="0">
              <a:solidFill>
                <a:schemeClr val="accent1">
                  <a:lumMod val="5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p:txBody>
          <a:bodyPr>
            <a:normAutofit/>
          </a:bodyPr>
          <a:lstStyle/>
          <a:p>
            <a:pPr algn="ctr" eaLnBrk="1" hangingPunct="1"/>
            <a:r>
              <a:rPr lang="en-US" sz="3200" i="1" dirty="0">
                <a:solidFill>
                  <a:schemeClr val="accent1">
                    <a:lumMod val="50000"/>
                  </a:schemeClr>
                </a:solidFill>
              </a:rPr>
              <a:t>Applicability of the Two Regulatory Provisions</a:t>
            </a:r>
          </a:p>
        </p:txBody>
      </p:sp>
      <p:sp>
        <p:nvSpPr>
          <p:cNvPr id="34821" name="Rectangle 5"/>
          <p:cNvSpPr>
            <a:spLocks noChangeArrowheads="1"/>
          </p:cNvSpPr>
          <p:nvPr/>
        </p:nvSpPr>
        <p:spPr bwMode="auto">
          <a:xfrm>
            <a:off x="228600" y="1828800"/>
            <a:ext cx="4114800" cy="4694238"/>
          </a:xfrm>
          <a:prstGeom prst="rect">
            <a:avLst/>
          </a:prstGeom>
          <a:noFill/>
          <a:ln w="9525">
            <a:noFill/>
            <a:miter lim="800000"/>
            <a:headEnd/>
            <a:tailEnd/>
          </a:ln>
        </p:spPr>
        <p:txBody>
          <a:bodyPr/>
          <a:lstStyle/>
          <a:p>
            <a:pPr marL="342900" indent="-342900" eaLnBrk="1" hangingPunct="1">
              <a:lnSpc>
                <a:spcPct val="90000"/>
              </a:lnSpc>
              <a:buClr>
                <a:schemeClr val="accent1">
                  <a:lumMod val="50000"/>
                </a:schemeClr>
              </a:buClr>
              <a:buSzPct val="100000"/>
              <a:buFont typeface="Arial" panose="020B0604020202020204" pitchFamily="34" charset="0"/>
              <a:buChar char="•"/>
            </a:pPr>
            <a:r>
              <a:rPr lang="en-US" sz="2000" dirty="0">
                <a:solidFill>
                  <a:schemeClr val="accent1">
                    <a:lumMod val="50000"/>
                  </a:schemeClr>
                </a:solidFill>
              </a:rPr>
              <a:t>Satellite Accumulation Area  (SAA)</a:t>
            </a:r>
          </a:p>
          <a:p>
            <a:pPr marL="342900" indent="-342900" eaLnBrk="1" hangingPunct="1">
              <a:lnSpc>
                <a:spcPct val="90000"/>
              </a:lnSpc>
              <a:buClr>
                <a:schemeClr val="accent1">
                  <a:lumMod val="50000"/>
                </a:schemeClr>
              </a:buClr>
              <a:buSzPct val="100000"/>
              <a:buFont typeface="Arial" panose="020B0604020202020204" pitchFamily="34" charset="0"/>
              <a:buChar char="•"/>
            </a:pPr>
            <a:endParaRPr lang="en-US" sz="2000" dirty="0">
              <a:solidFill>
                <a:schemeClr val="accent1">
                  <a:lumMod val="50000"/>
                </a:schemeClr>
              </a:solidFill>
            </a:endParaRPr>
          </a:p>
          <a:p>
            <a:pPr marL="342900" indent="-342900" eaLnBrk="1" hangingPunct="1">
              <a:lnSpc>
                <a:spcPct val="90000"/>
              </a:lnSpc>
              <a:buClr>
                <a:schemeClr val="accent1">
                  <a:lumMod val="50000"/>
                </a:schemeClr>
              </a:buClr>
              <a:buSzPct val="100000"/>
              <a:buFont typeface="Arial" panose="020B0604020202020204" pitchFamily="34" charset="0"/>
              <a:buChar char="•"/>
            </a:pPr>
            <a:r>
              <a:rPr lang="en-US" sz="2000" dirty="0">
                <a:solidFill>
                  <a:schemeClr val="accent1">
                    <a:lumMod val="50000"/>
                  </a:schemeClr>
                </a:solidFill>
              </a:rPr>
              <a:t>Applies to SQGs and LQGs</a:t>
            </a:r>
          </a:p>
          <a:p>
            <a:pPr marL="342900" indent="-342900" eaLnBrk="1" hangingPunct="1">
              <a:lnSpc>
                <a:spcPct val="90000"/>
              </a:lnSpc>
              <a:buClr>
                <a:schemeClr val="accent1">
                  <a:lumMod val="50000"/>
                </a:schemeClr>
              </a:buClr>
              <a:buSzPct val="100000"/>
              <a:buFont typeface="Arial" panose="020B0604020202020204" pitchFamily="34" charset="0"/>
              <a:buChar char="•"/>
            </a:pPr>
            <a:endParaRPr lang="en-US" sz="2000" dirty="0">
              <a:solidFill>
                <a:schemeClr val="accent1">
                  <a:lumMod val="50000"/>
                </a:schemeClr>
              </a:solidFill>
            </a:endParaRPr>
          </a:p>
          <a:p>
            <a:pPr marL="342900" indent="-342900" eaLnBrk="1" hangingPunct="1">
              <a:lnSpc>
                <a:spcPct val="90000"/>
              </a:lnSpc>
              <a:buClr>
                <a:schemeClr val="accent1">
                  <a:lumMod val="50000"/>
                </a:schemeClr>
              </a:buClr>
              <a:buSzPct val="100000"/>
              <a:buFont typeface="Arial" panose="020B0604020202020204" pitchFamily="34" charset="0"/>
              <a:buChar char="•"/>
            </a:pPr>
            <a:endParaRPr lang="en-US" sz="2000" dirty="0">
              <a:solidFill>
                <a:schemeClr val="accent1">
                  <a:lumMod val="50000"/>
                </a:schemeClr>
              </a:solidFill>
            </a:endParaRPr>
          </a:p>
          <a:p>
            <a:pPr marL="342900" indent="-342900" eaLnBrk="1" hangingPunct="1">
              <a:lnSpc>
                <a:spcPct val="90000"/>
              </a:lnSpc>
              <a:buClr>
                <a:schemeClr val="accent1">
                  <a:lumMod val="50000"/>
                </a:schemeClr>
              </a:buClr>
              <a:buSzPct val="100000"/>
              <a:buFont typeface="Arial" panose="020B0604020202020204" pitchFamily="34" charset="0"/>
              <a:buChar char="•"/>
            </a:pPr>
            <a:r>
              <a:rPr lang="en-US" sz="2000" dirty="0">
                <a:solidFill>
                  <a:schemeClr val="accent1">
                    <a:lumMod val="50000"/>
                  </a:schemeClr>
                </a:solidFill>
              </a:rPr>
              <a:t>Applies to any SQG or LQG that chooses to establish an SAA “at or near the point of generation”</a:t>
            </a:r>
          </a:p>
          <a:p>
            <a:pPr eaLnBrk="1" hangingPunct="1">
              <a:lnSpc>
                <a:spcPct val="90000"/>
              </a:lnSpc>
              <a:buClr>
                <a:schemeClr val="bg2"/>
              </a:buClr>
              <a:buSzPct val="75000"/>
            </a:pPr>
            <a:endParaRPr lang="en-US" sz="1600" dirty="0">
              <a:solidFill>
                <a:schemeClr val="accent1">
                  <a:lumMod val="50000"/>
                </a:schemeClr>
              </a:solidFill>
            </a:endParaRPr>
          </a:p>
          <a:p>
            <a:pPr eaLnBrk="1" hangingPunct="1">
              <a:lnSpc>
                <a:spcPct val="90000"/>
              </a:lnSpc>
              <a:buClr>
                <a:schemeClr val="bg2"/>
              </a:buClr>
              <a:buSzPct val="75000"/>
              <a:buFont typeface="Wingdings" pitchFamily="2" charset="2"/>
              <a:buNone/>
            </a:pPr>
            <a:endParaRPr lang="en-US" sz="1400" dirty="0">
              <a:solidFill>
                <a:schemeClr val="accent1">
                  <a:lumMod val="50000"/>
                </a:schemeClr>
              </a:solidFill>
            </a:endParaRPr>
          </a:p>
          <a:p>
            <a:pPr eaLnBrk="1" hangingPunct="1">
              <a:lnSpc>
                <a:spcPct val="90000"/>
              </a:lnSpc>
              <a:buClr>
                <a:schemeClr val="bg2"/>
              </a:buClr>
              <a:buSzPct val="75000"/>
              <a:buFont typeface="Wingdings" pitchFamily="2" charset="2"/>
              <a:buNone/>
            </a:pPr>
            <a:endParaRPr lang="en-US" sz="1400" dirty="0">
              <a:solidFill>
                <a:schemeClr val="accent1">
                  <a:lumMod val="50000"/>
                </a:schemeClr>
              </a:solidFill>
            </a:endParaRPr>
          </a:p>
          <a:p>
            <a:pPr eaLnBrk="1" hangingPunct="1">
              <a:lnSpc>
                <a:spcPct val="90000"/>
              </a:lnSpc>
              <a:buClr>
                <a:schemeClr val="bg2"/>
              </a:buClr>
              <a:buSzPct val="75000"/>
              <a:buFont typeface="Wingdings" pitchFamily="2" charset="2"/>
              <a:buNone/>
            </a:pPr>
            <a:endParaRPr lang="en-US" sz="1400" dirty="0"/>
          </a:p>
          <a:p>
            <a:pPr eaLnBrk="1" hangingPunct="1">
              <a:lnSpc>
                <a:spcPct val="90000"/>
              </a:lnSpc>
              <a:buClr>
                <a:schemeClr val="bg2"/>
              </a:buClr>
              <a:buSzPct val="75000"/>
              <a:buFont typeface="Wingdings" pitchFamily="2" charset="2"/>
              <a:buNone/>
            </a:pPr>
            <a:endParaRPr lang="en-US" sz="1400" dirty="0"/>
          </a:p>
          <a:p>
            <a:pPr eaLnBrk="1" hangingPunct="1">
              <a:lnSpc>
                <a:spcPct val="90000"/>
              </a:lnSpc>
              <a:buClr>
                <a:schemeClr val="bg2"/>
              </a:buClr>
              <a:buSzPct val="75000"/>
              <a:buFont typeface="Wingdings" pitchFamily="2" charset="2"/>
              <a:buNone/>
            </a:pPr>
            <a:endParaRPr lang="en-US" sz="1400" dirty="0"/>
          </a:p>
        </p:txBody>
      </p:sp>
      <p:sp>
        <p:nvSpPr>
          <p:cNvPr id="34822" name="Rectangle 6"/>
          <p:cNvSpPr>
            <a:spLocks noChangeArrowheads="1"/>
          </p:cNvSpPr>
          <p:nvPr/>
        </p:nvSpPr>
        <p:spPr bwMode="auto">
          <a:xfrm>
            <a:off x="4572000" y="1828800"/>
            <a:ext cx="4419600" cy="4694238"/>
          </a:xfrm>
          <a:prstGeom prst="rect">
            <a:avLst/>
          </a:prstGeom>
          <a:noFill/>
          <a:ln w="9525">
            <a:noFill/>
            <a:miter lim="800000"/>
            <a:headEnd/>
            <a:tailEnd/>
          </a:ln>
        </p:spPr>
        <p:txBody>
          <a:bodyPr/>
          <a:lstStyle/>
          <a:p>
            <a:pPr marL="342900" indent="-342900" eaLnBrk="1" hangingPunct="1">
              <a:lnSpc>
                <a:spcPct val="90000"/>
              </a:lnSpc>
              <a:buClr>
                <a:schemeClr val="accent1">
                  <a:lumMod val="50000"/>
                </a:schemeClr>
              </a:buClr>
              <a:buSzPct val="100000"/>
              <a:buFont typeface="Arial" panose="020B0604020202020204" pitchFamily="34" charset="0"/>
              <a:buChar char="•"/>
            </a:pPr>
            <a:r>
              <a:rPr lang="en-US" sz="2000" dirty="0">
                <a:solidFill>
                  <a:schemeClr val="accent1">
                    <a:lumMod val="50000"/>
                  </a:schemeClr>
                </a:solidFill>
              </a:rPr>
              <a:t>Laboratory</a:t>
            </a:r>
          </a:p>
          <a:p>
            <a:pPr marL="342900" indent="-342900" eaLnBrk="1" hangingPunct="1">
              <a:lnSpc>
                <a:spcPct val="90000"/>
              </a:lnSpc>
              <a:buClr>
                <a:schemeClr val="accent1">
                  <a:lumMod val="50000"/>
                </a:schemeClr>
              </a:buClr>
              <a:buSzPct val="100000"/>
              <a:buFont typeface="Arial" panose="020B0604020202020204" pitchFamily="34" charset="0"/>
              <a:buChar char="•"/>
            </a:pPr>
            <a:endParaRPr lang="en-US" sz="2000" dirty="0">
              <a:solidFill>
                <a:schemeClr val="accent1">
                  <a:lumMod val="50000"/>
                </a:schemeClr>
              </a:solidFill>
            </a:endParaRPr>
          </a:p>
          <a:p>
            <a:pPr marL="342900" indent="-342900" eaLnBrk="1" hangingPunct="1">
              <a:lnSpc>
                <a:spcPct val="90000"/>
              </a:lnSpc>
              <a:buClr>
                <a:schemeClr val="accent1">
                  <a:lumMod val="50000"/>
                </a:schemeClr>
              </a:buClr>
              <a:buSzPct val="100000"/>
              <a:buFont typeface="Arial" panose="020B0604020202020204" pitchFamily="34" charset="0"/>
              <a:buChar char="•"/>
            </a:pPr>
            <a:endParaRPr lang="en-US" sz="2000" dirty="0">
              <a:solidFill>
                <a:schemeClr val="accent1">
                  <a:lumMod val="50000"/>
                </a:schemeClr>
              </a:solidFill>
            </a:endParaRPr>
          </a:p>
          <a:p>
            <a:pPr marL="342900" indent="-342900" eaLnBrk="1" hangingPunct="1">
              <a:lnSpc>
                <a:spcPct val="90000"/>
              </a:lnSpc>
              <a:buClr>
                <a:schemeClr val="accent1">
                  <a:lumMod val="50000"/>
                </a:schemeClr>
              </a:buClr>
              <a:buSzPct val="100000"/>
              <a:buFont typeface="Arial" panose="020B0604020202020204" pitchFamily="34" charset="0"/>
              <a:buChar char="•"/>
            </a:pPr>
            <a:r>
              <a:rPr lang="en-US" sz="2000" dirty="0">
                <a:solidFill>
                  <a:schemeClr val="accent1">
                    <a:lumMod val="50000"/>
                  </a:schemeClr>
                </a:solidFill>
              </a:rPr>
              <a:t>Applies to VSQGs, SQGs and LQGs</a:t>
            </a:r>
          </a:p>
          <a:p>
            <a:pPr marL="342900" indent="-342900" eaLnBrk="1" hangingPunct="1">
              <a:lnSpc>
                <a:spcPct val="90000"/>
              </a:lnSpc>
              <a:buClr>
                <a:schemeClr val="accent1">
                  <a:lumMod val="50000"/>
                </a:schemeClr>
              </a:buClr>
              <a:buSzPct val="100000"/>
              <a:buFont typeface="Arial" panose="020B0604020202020204" pitchFamily="34" charset="0"/>
              <a:buChar char="•"/>
            </a:pPr>
            <a:endParaRPr lang="en-US" sz="2000" dirty="0">
              <a:solidFill>
                <a:schemeClr val="accent1">
                  <a:lumMod val="50000"/>
                </a:schemeClr>
              </a:solidFill>
            </a:endParaRPr>
          </a:p>
          <a:p>
            <a:pPr marL="342900" indent="-342900" eaLnBrk="1" hangingPunct="1">
              <a:lnSpc>
                <a:spcPct val="90000"/>
              </a:lnSpc>
              <a:buClr>
                <a:schemeClr val="accent1">
                  <a:lumMod val="50000"/>
                </a:schemeClr>
              </a:buClr>
              <a:buSzPct val="100000"/>
              <a:buFont typeface="Arial" panose="020B0604020202020204" pitchFamily="34" charset="0"/>
              <a:buChar char="•"/>
            </a:pPr>
            <a:r>
              <a:rPr lang="en-US" sz="2000" dirty="0">
                <a:solidFill>
                  <a:schemeClr val="accent1">
                    <a:lumMod val="50000"/>
                  </a:schemeClr>
                </a:solidFill>
              </a:rPr>
              <a:t>Applies only to labs at an "eligible academic entity" that opts into Subpart K:</a:t>
            </a:r>
          </a:p>
          <a:p>
            <a:pPr marL="625475" lvl="1" indent="-280988" eaLnBrk="1" hangingPunct="1">
              <a:lnSpc>
                <a:spcPct val="90000"/>
              </a:lnSpc>
              <a:buClr>
                <a:schemeClr val="accent1">
                  <a:lumMod val="50000"/>
                </a:schemeClr>
              </a:buClr>
              <a:buSzPct val="75000"/>
              <a:buFont typeface="Arial" panose="020B0604020202020204" pitchFamily="34" charset="0"/>
              <a:buChar char="-"/>
            </a:pPr>
            <a:r>
              <a:rPr lang="en-US" dirty="0">
                <a:solidFill>
                  <a:schemeClr val="accent1">
                    <a:lumMod val="50000"/>
                  </a:schemeClr>
                </a:solidFill>
              </a:rPr>
              <a:t>College or University (C/U)</a:t>
            </a:r>
          </a:p>
          <a:p>
            <a:pPr marL="625475" lvl="1" indent="-280988" eaLnBrk="1" hangingPunct="1">
              <a:lnSpc>
                <a:spcPct val="90000"/>
              </a:lnSpc>
              <a:buClr>
                <a:schemeClr val="accent1">
                  <a:lumMod val="50000"/>
                </a:schemeClr>
              </a:buClr>
              <a:buSzPct val="75000"/>
              <a:buFont typeface="Arial" panose="020B0604020202020204" pitchFamily="34" charset="0"/>
              <a:buChar char="-"/>
            </a:pPr>
            <a:r>
              <a:rPr lang="en-US" dirty="0">
                <a:solidFill>
                  <a:schemeClr val="accent1">
                    <a:lumMod val="50000"/>
                  </a:schemeClr>
                </a:solidFill>
              </a:rPr>
              <a:t>Teaching Hospital that is owned by or has a formal written affiliation agreement with a C/U</a:t>
            </a:r>
          </a:p>
          <a:p>
            <a:pPr marL="625475" lvl="1" indent="-280988" eaLnBrk="1" hangingPunct="1">
              <a:lnSpc>
                <a:spcPct val="90000"/>
              </a:lnSpc>
              <a:buClr>
                <a:schemeClr val="accent1">
                  <a:lumMod val="50000"/>
                </a:schemeClr>
              </a:buClr>
              <a:buSzPct val="75000"/>
              <a:buFont typeface="Arial" panose="020B0604020202020204" pitchFamily="34" charset="0"/>
              <a:buChar char="-"/>
            </a:pPr>
            <a:r>
              <a:rPr lang="en-US" dirty="0">
                <a:solidFill>
                  <a:schemeClr val="accent1">
                    <a:lumMod val="50000"/>
                  </a:schemeClr>
                </a:solidFill>
              </a:rPr>
              <a:t>Non-profit Research Institute that is owned by or has a formal written affiliation agreement with a C/U</a:t>
            </a:r>
            <a:endParaRPr lang="en-US" sz="2000" dirty="0">
              <a:solidFill>
                <a:schemeClr val="accent1">
                  <a:lumMod val="50000"/>
                </a:schemeClr>
              </a:solidFill>
            </a:endParaRPr>
          </a:p>
          <a:p>
            <a:pPr eaLnBrk="1" hangingPunct="1">
              <a:lnSpc>
                <a:spcPct val="90000"/>
              </a:lnSpc>
              <a:buClr>
                <a:schemeClr val="bg2"/>
              </a:buClr>
              <a:buSzPct val="75000"/>
              <a:buFont typeface="Wingdings" pitchFamily="2" charset="2"/>
              <a:buNone/>
            </a:pPr>
            <a:endParaRPr lang="en-US" sz="1600" dirty="0"/>
          </a:p>
        </p:txBody>
      </p:sp>
      <p:sp>
        <p:nvSpPr>
          <p:cNvPr id="11270" name="Text Box 7"/>
          <p:cNvSpPr txBox="1">
            <a:spLocks noChangeArrowheads="1"/>
          </p:cNvSpPr>
          <p:nvPr/>
        </p:nvSpPr>
        <p:spPr bwMode="auto">
          <a:xfrm>
            <a:off x="228600" y="1371600"/>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Satellite Accumulation Area</a:t>
            </a:r>
          </a:p>
        </p:txBody>
      </p:sp>
      <p:sp>
        <p:nvSpPr>
          <p:cNvPr id="11271" name="Text Box 8"/>
          <p:cNvSpPr txBox="1">
            <a:spLocks noChangeArrowheads="1"/>
          </p:cNvSpPr>
          <p:nvPr/>
        </p:nvSpPr>
        <p:spPr bwMode="auto">
          <a:xfrm>
            <a:off x="4648200" y="1371600"/>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82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2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2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82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82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8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a:lstStyle/>
          <a:p>
            <a:pPr algn="ctr" eaLnBrk="1" hangingPunct="1"/>
            <a:r>
              <a:rPr lang="en-US" sz="3200" i="1" dirty="0">
                <a:solidFill>
                  <a:schemeClr val="accent1">
                    <a:lumMod val="50000"/>
                  </a:schemeClr>
                </a:solidFill>
              </a:rPr>
              <a:t>Terminology of the Two Regulatory Provisions</a:t>
            </a:r>
          </a:p>
        </p:txBody>
      </p:sp>
      <p:sp>
        <p:nvSpPr>
          <p:cNvPr id="34821" name="Rectangle 5"/>
          <p:cNvSpPr>
            <a:spLocks noChangeArrowheads="1"/>
          </p:cNvSpPr>
          <p:nvPr/>
        </p:nvSpPr>
        <p:spPr bwMode="auto">
          <a:xfrm>
            <a:off x="228600" y="1828800"/>
            <a:ext cx="4267200" cy="4694238"/>
          </a:xfrm>
          <a:prstGeom prst="rect">
            <a:avLst/>
          </a:prstGeom>
          <a:noFill/>
          <a:ln w="9525">
            <a:noFill/>
            <a:miter lim="800000"/>
            <a:headEnd/>
            <a:tailEnd/>
          </a:ln>
        </p:spPr>
        <p:txBody>
          <a:bodyPr/>
          <a:lstStyle/>
          <a:p>
            <a:pPr marL="342900" indent="-342900" eaLnBrk="1" hangingPunct="1">
              <a:lnSpc>
                <a:spcPct val="90000"/>
              </a:lnSpc>
              <a:buClr>
                <a:schemeClr val="accent1">
                  <a:lumMod val="50000"/>
                </a:schemeClr>
              </a:buClr>
              <a:buSzPct val="100000"/>
              <a:buFont typeface="Arial" panose="020B0604020202020204" pitchFamily="34" charset="0"/>
              <a:buChar char="•"/>
            </a:pPr>
            <a:r>
              <a:rPr lang="en-US" sz="2000" dirty="0">
                <a:solidFill>
                  <a:schemeClr val="accent1">
                    <a:lumMod val="50000"/>
                  </a:schemeClr>
                </a:solidFill>
              </a:rPr>
              <a:t>Hazardous Waste (HW)</a:t>
            </a:r>
          </a:p>
          <a:p>
            <a:pPr marL="342900" indent="-342900" eaLnBrk="1" hangingPunct="1">
              <a:lnSpc>
                <a:spcPct val="90000"/>
              </a:lnSpc>
              <a:buClr>
                <a:schemeClr val="bg2"/>
              </a:buClr>
              <a:buSzPct val="75000"/>
              <a:buFont typeface="Arial" panose="020B0604020202020204" pitchFamily="34" charset="0"/>
              <a:buChar char="•"/>
            </a:pPr>
            <a:endParaRPr lang="en-US" sz="2000" dirty="0">
              <a:solidFill>
                <a:schemeClr val="accent1">
                  <a:lumMod val="50000"/>
                </a:schemeClr>
              </a:solidFill>
            </a:endParaRPr>
          </a:p>
          <a:p>
            <a:pPr marL="342900" indent="-342900" eaLnBrk="1" hangingPunct="1">
              <a:lnSpc>
                <a:spcPct val="90000"/>
              </a:lnSpc>
              <a:buClr>
                <a:schemeClr val="bg2"/>
              </a:buClr>
              <a:buSzPct val="75000"/>
              <a:buFont typeface="Arial" panose="020B0604020202020204" pitchFamily="34" charset="0"/>
              <a:buChar char="•"/>
            </a:pPr>
            <a:endParaRPr lang="en-US" sz="2000" dirty="0">
              <a:solidFill>
                <a:schemeClr val="accent1">
                  <a:lumMod val="50000"/>
                </a:schemeClr>
              </a:solidFill>
            </a:endParaRPr>
          </a:p>
          <a:p>
            <a:pPr marL="342900" indent="-342900" eaLnBrk="1" hangingPunct="1">
              <a:lnSpc>
                <a:spcPct val="90000"/>
              </a:lnSpc>
              <a:buClr>
                <a:schemeClr val="bg2"/>
              </a:buClr>
              <a:buSzPct val="75000"/>
              <a:buFont typeface="Arial" panose="020B0604020202020204" pitchFamily="34" charset="0"/>
              <a:buChar char="•"/>
            </a:pPr>
            <a:endParaRPr lang="en-US" sz="2000" dirty="0">
              <a:solidFill>
                <a:schemeClr val="accent1">
                  <a:lumMod val="50000"/>
                </a:schemeClr>
              </a:solidFill>
            </a:endParaRPr>
          </a:p>
          <a:p>
            <a:pPr marL="342900" indent="-342900" eaLnBrk="1" hangingPunct="1">
              <a:lnSpc>
                <a:spcPct val="90000"/>
              </a:lnSpc>
              <a:buClr>
                <a:schemeClr val="bg2"/>
              </a:buClr>
              <a:buSzPct val="75000"/>
              <a:buFont typeface="Arial" panose="020B0604020202020204" pitchFamily="34" charset="0"/>
              <a:buChar char="•"/>
            </a:pPr>
            <a:endParaRPr lang="en-US" sz="2000" dirty="0">
              <a:solidFill>
                <a:schemeClr val="accent1">
                  <a:lumMod val="50000"/>
                </a:schemeClr>
              </a:solidFill>
            </a:endParaRPr>
          </a:p>
          <a:p>
            <a:pPr marL="342900" indent="-342900">
              <a:lnSpc>
                <a:spcPct val="90000"/>
              </a:lnSpc>
              <a:buFont typeface="Arial" panose="020B0604020202020204" pitchFamily="34" charset="0"/>
              <a:buChar char="•"/>
            </a:pPr>
            <a:r>
              <a:rPr lang="en-US" sz="2000" dirty="0">
                <a:solidFill>
                  <a:schemeClr val="accent1">
                    <a:lumMod val="50000"/>
                  </a:schemeClr>
                </a:solidFill>
              </a:rPr>
              <a:t>Acute Hazardous Waste                             </a:t>
            </a:r>
          </a:p>
          <a:p>
            <a:pPr marL="687388" indent="-342900">
              <a:lnSpc>
                <a:spcPct val="90000"/>
              </a:lnSpc>
              <a:buClr>
                <a:schemeClr val="accent1">
                  <a:lumMod val="50000"/>
                </a:schemeClr>
              </a:buClr>
              <a:buFont typeface="Arial" panose="020B0604020202020204" pitchFamily="34" charset="0"/>
              <a:buChar char="-"/>
            </a:pPr>
            <a:r>
              <a:rPr lang="en-US" sz="2000" dirty="0">
                <a:solidFill>
                  <a:schemeClr val="accent1">
                    <a:lumMod val="50000"/>
                  </a:schemeClr>
                </a:solidFill>
              </a:rPr>
              <a:t>(124 P-listed chemicals with </a:t>
            </a:r>
            <a:r>
              <a:rPr lang="en-US" sz="2000">
                <a:solidFill>
                  <a:schemeClr val="accent1">
                    <a:lumMod val="50000"/>
                  </a:schemeClr>
                </a:solidFill>
              </a:rPr>
              <a:t>1quart liquid/1 kg solid HW </a:t>
            </a:r>
            <a:r>
              <a:rPr lang="en-US" sz="2000" dirty="0">
                <a:solidFill>
                  <a:schemeClr val="accent1">
                    <a:lumMod val="50000"/>
                  </a:schemeClr>
                </a:solidFill>
              </a:rPr>
              <a:t>threshold in SAA)</a:t>
            </a:r>
          </a:p>
          <a:p>
            <a:pPr marL="342900" indent="-342900">
              <a:lnSpc>
                <a:spcPct val="90000"/>
              </a:lnSpc>
              <a:buFont typeface="Arial" panose="020B0604020202020204" pitchFamily="34" charset="0"/>
              <a:buChar char="•"/>
            </a:pPr>
            <a:endParaRPr lang="en-US" sz="2000" dirty="0">
              <a:solidFill>
                <a:schemeClr val="accent1">
                  <a:lumMod val="50000"/>
                </a:schemeClr>
              </a:solidFill>
            </a:endParaRPr>
          </a:p>
          <a:p>
            <a:pPr marL="342900" indent="-342900">
              <a:lnSpc>
                <a:spcPct val="90000"/>
              </a:lnSpc>
              <a:buFont typeface="Arial" panose="020B0604020202020204" pitchFamily="34" charset="0"/>
              <a:buChar char="•"/>
            </a:pPr>
            <a:endParaRPr lang="en-US" sz="2000" dirty="0">
              <a:solidFill>
                <a:schemeClr val="accent1">
                  <a:lumMod val="50000"/>
                </a:schemeClr>
              </a:solidFill>
            </a:endParaRPr>
          </a:p>
          <a:p>
            <a:pPr marL="342900" indent="-342900">
              <a:lnSpc>
                <a:spcPct val="90000"/>
              </a:lnSpc>
              <a:buFont typeface="Arial" panose="020B0604020202020204" pitchFamily="34" charset="0"/>
              <a:buChar char="•"/>
            </a:pPr>
            <a:endParaRPr lang="en-US" sz="2000" dirty="0">
              <a:solidFill>
                <a:schemeClr val="accent1">
                  <a:lumMod val="50000"/>
                </a:schemeClr>
              </a:solidFill>
            </a:endParaRPr>
          </a:p>
        </p:txBody>
      </p:sp>
      <p:sp>
        <p:nvSpPr>
          <p:cNvPr id="34822" name="Rectangle 6"/>
          <p:cNvSpPr>
            <a:spLocks noChangeArrowheads="1"/>
          </p:cNvSpPr>
          <p:nvPr/>
        </p:nvSpPr>
        <p:spPr bwMode="auto">
          <a:xfrm>
            <a:off x="4572000" y="1828800"/>
            <a:ext cx="4419600" cy="4694238"/>
          </a:xfrm>
          <a:prstGeom prst="rect">
            <a:avLst/>
          </a:prstGeom>
          <a:noFill/>
          <a:ln w="9525">
            <a:noFill/>
            <a:miter lim="800000"/>
            <a:headEnd/>
            <a:tailEnd/>
          </a:ln>
        </p:spPr>
        <p:txBody>
          <a:bodyPr/>
          <a:lstStyle/>
          <a:p>
            <a:pPr marL="342900" indent="-342900" eaLnBrk="1" hangingPunct="1">
              <a:lnSpc>
                <a:spcPct val="90000"/>
              </a:lnSpc>
              <a:buClr>
                <a:schemeClr val="accent1">
                  <a:lumMod val="50000"/>
                </a:schemeClr>
              </a:buClr>
              <a:buSzPct val="100000"/>
              <a:buFont typeface="Arial" panose="020B0604020202020204" pitchFamily="34" charset="0"/>
              <a:buChar char="•"/>
            </a:pPr>
            <a:r>
              <a:rPr lang="en-US" sz="2000" dirty="0">
                <a:solidFill>
                  <a:schemeClr val="accent1">
                    <a:lumMod val="50000"/>
                  </a:schemeClr>
                </a:solidFill>
              </a:rPr>
              <a:t>"Unwanted Material" OR</a:t>
            </a:r>
          </a:p>
          <a:p>
            <a:pPr marL="344488" eaLnBrk="1" hangingPunct="1">
              <a:lnSpc>
                <a:spcPct val="90000"/>
              </a:lnSpc>
              <a:buClr>
                <a:schemeClr val="accent1">
                  <a:lumMod val="50000"/>
                </a:schemeClr>
              </a:buClr>
              <a:buSzPct val="75000"/>
            </a:pPr>
            <a:r>
              <a:rPr lang="en-US" sz="2000" dirty="0">
                <a:solidFill>
                  <a:schemeClr val="accent1">
                    <a:lumMod val="50000"/>
                  </a:schemeClr>
                </a:solidFill>
              </a:rPr>
              <a:t>other "equally effective term" that you choose</a:t>
            </a:r>
          </a:p>
          <a:p>
            <a:pPr marL="342900" indent="-342900" eaLnBrk="1" hangingPunct="1">
              <a:lnSpc>
                <a:spcPct val="90000"/>
              </a:lnSpc>
              <a:buClr>
                <a:schemeClr val="accent1">
                  <a:lumMod val="50000"/>
                </a:schemeClr>
              </a:buClr>
              <a:buSzPct val="75000"/>
              <a:buFont typeface="Arial" panose="020B0604020202020204" pitchFamily="34" charset="0"/>
              <a:buChar char="•"/>
            </a:pPr>
            <a:endParaRPr lang="en-US" sz="2000" dirty="0">
              <a:solidFill>
                <a:schemeClr val="accent1">
                  <a:lumMod val="50000"/>
                </a:schemeClr>
              </a:solidFill>
            </a:endParaRPr>
          </a:p>
          <a:p>
            <a:pPr marL="342900" indent="-342900" eaLnBrk="1" hangingPunct="1">
              <a:lnSpc>
                <a:spcPct val="90000"/>
              </a:lnSpc>
              <a:buClr>
                <a:schemeClr val="accent1">
                  <a:lumMod val="50000"/>
                </a:schemeClr>
              </a:buClr>
              <a:buSzPct val="75000"/>
              <a:buFont typeface="Arial" panose="020B0604020202020204" pitchFamily="34" charset="0"/>
              <a:buChar char="•"/>
            </a:pPr>
            <a:endParaRPr lang="en-US" sz="2000" dirty="0">
              <a:solidFill>
                <a:schemeClr val="accent1">
                  <a:lumMod val="50000"/>
                </a:schemeClr>
              </a:solidFill>
            </a:endParaRPr>
          </a:p>
          <a:p>
            <a:pPr marL="342900" indent="-342900">
              <a:lnSpc>
                <a:spcPct val="90000"/>
              </a:lnSpc>
              <a:buClr>
                <a:schemeClr val="accent1">
                  <a:lumMod val="50000"/>
                </a:schemeClr>
              </a:buClr>
              <a:buFont typeface="Arial" panose="020B0604020202020204" pitchFamily="34" charset="0"/>
              <a:buChar char="•"/>
            </a:pPr>
            <a:r>
              <a:rPr lang="en-US" sz="2000" dirty="0">
                <a:solidFill>
                  <a:schemeClr val="accent1">
                    <a:lumMod val="50000"/>
                  </a:schemeClr>
                </a:solidFill>
              </a:rPr>
              <a:t>Reactive Acutely Hazardous Unwanted Material</a:t>
            </a:r>
          </a:p>
          <a:p>
            <a:pPr marL="687388" lvl="1" indent="-342900">
              <a:lnSpc>
                <a:spcPct val="90000"/>
              </a:lnSpc>
              <a:buClr>
                <a:schemeClr val="accent1">
                  <a:lumMod val="50000"/>
                </a:schemeClr>
              </a:buClr>
              <a:buFont typeface="Arial" panose="020B0604020202020204" pitchFamily="34" charset="0"/>
              <a:buChar char="-"/>
            </a:pPr>
            <a:r>
              <a:rPr lang="en-US" sz="2000" dirty="0">
                <a:solidFill>
                  <a:schemeClr val="accent1">
                    <a:lumMod val="50000"/>
                  </a:schemeClr>
                </a:solidFill>
              </a:rPr>
              <a:t>(6 P-listed chemicals with 1 qt threshold in lab)</a:t>
            </a:r>
          </a:p>
          <a:p>
            <a:pPr marL="342900" indent="-342900">
              <a:lnSpc>
                <a:spcPct val="90000"/>
              </a:lnSpc>
              <a:buClr>
                <a:schemeClr val="accent1">
                  <a:lumMod val="50000"/>
                </a:schemeClr>
              </a:buClr>
              <a:buFont typeface="Arial" panose="020B0604020202020204" pitchFamily="34" charset="0"/>
              <a:buChar char="•"/>
            </a:pPr>
            <a:endParaRPr lang="en-US" sz="2000" dirty="0">
              <a:solidFill>
                <a:schemeClr val="accent1">
                  <a:lumMod val="50000"/>
                </a:schemeClr>
              </a:solidFill>
            </a:endParaRPr>
          </a:p>
          <a:p>
            <a:pPr marL="342900" indent="-342900">
              <a:lnSpc>
                <a:spcPct val="90000"/>
              </a:lnSpc>
              <a:buClr>
                <a:schemeClr val="accent1">
                  <a:lumMod val="50000"/>
                </a:schemeClr>
              </a:buClr>
              <a:buFont typeface="Arial" panose="020B0604020202020204" pitchFamily="34" charset="0"/>
              <a:buChar char="•"/>
            </a:pPr>
            <a:endParaRPr lang="en-US" sz="2000" dirty="0">
              <a:solidFill>
                <a:schemeClr val="accent1">
                  <a:lumMod val="50000"/>
                </a:schemeClr>
              </a:solidFill>
            </a:endParaRPr>
          </a:p>
        </p:txBody>
      </p:sp>
      <p:sp>
        <p:nvSpPr>
          <p:cNvPr id="12294" name="Text Box 7"/>
          <p:cNvSpPr txBox="1">
            <a:spLocks noChangeArrowheads="1"/>
          </p:cNvSpPr>
          <p:nvPr/>
        </p:nvSpPr>
        <p:spPr bwMode="auto">
          <a:xfrm>
            <a:off x="228600" y="1371600"/>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Satellite Accumulation Area</a:t>
            </a:r>
          </a:p>
        </p:txBody>
      </p:sp>
      <p:sp>
        <p:nvSpPr>
          <p:cNvPr id="12295" name="Text Box 8"/>
          <p:cNvSpPr txBox="1">
            <a:spLocks noChangeArrowheads="1"/>
          </p:cNvSpPr>
          <p:nvPr/>
        </p:nvSpPr>
        <p:spPr bwMode="auto">
          <a:xfrm>
            <a:off x="4648200" y="1371600"/>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2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2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68" name="Group 28"/>
          <p:cNvGraphicFramePr>
            <a:graphicFrameLocks noGrp="1"/>
          </p:cNvGraphicFramePr>
          <p:nvPr>
            <p:ph type="dgm" sz="quarter" idx="15"/>
            <p:extLst>
              <p:ext uri="{D42A27DB-BD31-4B8C-83A1-F6EECF244321}">
                <p14:modId xmlns:p14="http://schemas.microsoft.com/office/powerpoint/2010/main" val="4142421359"/>
              </p:ext>
            </p:extLst>
          </p:nvPr>
        </p:nvGraphicFramePr>
        <p:xfrm>
          <a:off x="628650" y="1228725"/>
          <a:ext cx="7886699" cy="4358640"/>
        </p:xfrm>
        <a:graphic>
          <a:graphicData uri="http://schemas.openxmlformats.org/drawingml/2006/table">
            <a:tbl>
              <a:tblPr/>
              <a:tblGrid>
                <a:gridCol w="6060889">
                  <a:extLst>
                    <a:ext uri="{9D8B030D-6E8A-4147-A177-3AD203B41FA5}">
                      <a16:colId xmlns:a16="http://schemas.microsoft.com/office/drawing/2014/main" val="20000"/>
                    </a:ext>
                  </a:extLst>
                </a:gridCol>
                <a:gridCol w="950628">
                  <a:extLst>
                    <a:ext uri="{9D8B030D-6E8A-4147-A177-3AD203B41FA5}">
                      <a16:colId xmlns:a16="http://schemas.microsoft.com/office/drawing/2014/main" val="20001"/>
                    </a:ext>
                  </a:extLst>
                </a:gridCol>
                <a:gridCol w="875182">
                  <a:extLst>
                    <a:ext uri="{9D8B030D-6E8A-4147-A177-3AD203B41FA5}">
                      <a16:colId xmlns:a16="http://schemas.microsoft.com/office/drawing/2014/main" val="20002"/>
                    </a:ext>
                  </a:extLst>
                </a:gridCol>
              </a:tblGrid>
              <a:tr h="495300">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a:ln>
                            <a:noFill/>
                          </a:ln>
                          <a:solidFill>
                            <a:schemeClr val="accent1">
                              <a:lumMod val="50000"/>
                            </a:schemeClr>
                          </a:solidFill>
                          <a:effectLst/>
                          <a:latin typeface="Arial" charset="0"/>
                        </a:rPr>
                        <a:t>What is a Laboratory*?</a:t>
                      </a:r>
                    </a:p>
                  </a:txBody>
                  <a:tcPr marL="96572" marR="965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sz="2800" b="1" i="0" u="none" strike="noStrike" cap="none" normalizeH="0" baseline="0" dirty="0">
                          <a:ln>
                            <a:noFill/>
                          </a:ln>
                          <a:solidFill>
                            <a:schemeClr val="accent1">
                              <a:lumMod val="50000"/>
                            </a:schemeClr>
                          </a:solidFill>
                          <a:effectLst/>
                          <a:latin typeface="Arial" charset="0"/>
                        </a:rPr>
                        <a:t>YES</a:t>
                      </a:r>
                    </a:p>
                  </a:txBody>
                  <a:tcPr marL="96572" marR="9657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sz="2800" b="1" i="0" u="none" strike="noStrike" cap="none" normalizeH="0" baseline="0" dirty="0">
                          <a:ln>
                            <a:noFill/>
                          </a:ln>
                          <a:solidFill>
                            <a:schemeClr val="accent1">
                              <a:lumMod val="50000"/>
                            </a:schemeClr>
                          </a:solidFill>
                          <a:effectLst/>
                          <a:latin typeface="Arial" charset="0"/>
                        </a:rPr>
                        <a:t>NO</a:t>
                      </a:r>
                    </a:p>
                  </a:txBody>
                  <a:tcPr marL="96572" marR="965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365125">
                <a:tc>
                  <a:txBody>
                    <a:bodyPr/>
                    <a:lstStyle/>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Teaching &amp; research labs</a:t>
                      </a:r>
                    </a:p>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Art studios</a:t>
                      </a:r>
                    </a:p>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Photo labs</a:t>
                      </a:r>
                    </a:p>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Field labs</a:t>
                      </a:r>
                    </a:p>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Diagnostic labs in teaching hospitals</a:t>
                      </a:r>
                    </a:p>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Areas that support labs (e.g., chemical stockrooms &amp; prep rooms)</a:t>
                      </a:r>
                    </a:p>
                  </a:txBody>
                  <a:tcPr marL="96572" marR="96572"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0" lang="en-US" sz="3200" b="1" i="0" u="none" strike="noStrike" cap="none" normalizeH="0" baseline="0" dirty="0">
                        <a:ln>
                          <a:noFill/>
                        </a:ln>
                        <a:solidFill>
                          <a:schemeClr val="accent1">
                            <a:lumMod val="50000"/>
                          </a:schemeClr>
                        </a:solidFill>
                        <a:effectLst/>
                        <a:latin typeface="Arial" charset="0"/>
                        <a:sym typeface="Wingdings" pitchFamily="2" charset="2"/>
                      </a:endParaRPr>
                    </a:p>
                  </a:txBody>
                  <a:tcPr marL="96572" marR="9657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dirty="0">
                        <a:ln>
                          <a:noFill/>
                        </a:ln>
                        <a:solidFill>
                          <a:schemeClr val="accent1">
                            <a:lumMod val="50000"/>
                          </a:schemeClr>
                        </a:solidFill>
                        <a:effectLst/>
                        <a:latin typeface="Arial" charset="0"/>
                      </a:endParaRPr>
                    </a:p>
                  </a:txBody>
                  <a:tcPr marL="96572" marR="9657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675">
                <a:tc>
                  <a:txBody>
                    <a:bodyPr/>
                    <a:lstStyle/>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 Chemical stockrooms that do not support labs</a:t>
                      </a:r>
                    </a:p>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 Vehicle maintenance areas</a:t>
                      </a:r>
                    </a:p>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 Machine shops</a:t>
                      </a:r>
                    </a:p>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 Print shops</a:t>
                      </a:r>
                    </a:p>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 Commercial photo processing</a:t>
                      </a:r>
                    </a:p>
                    <a:p>
                      <a:pPr marL="285750" marR="0" lvl="0" indent="-285750" algn="l" defTabSz="914400" rtl="0" eaLnBrk="0" fontAlgn="base" latinLnBrk="0" hangingPunct="0">
                        <a:lnSpc>
                          <a:spcPct val="100000"/>
                        </a:lnSpc>
                        <a:spcBef>
                          <a:spcPct val="0"/>
                        </a:spcBef>
                        <a:spcAft>
                          <a:spcPct val="10000"/>
                        </a:spcAft>
                        <a:buClr>
                          <a:schemeClr val="accent1">
                            <a:lumMod val="50000"/>
                          </a:schemeClr>
                        </a:buClr>
                        <a:buSzPct val="75000"/>
                        <a:buFont typeface="Arial" panose="020B0604020202020204" pitchFamily="34" charset="0"/>
                        <a:buChar char="−"/>
                        <a:tabLst/>
                      </a:pPr>
                      <a:r>
                        <a:rPr kumimoji="0" lang="en-US" sz="1800" b="0" i="0" u="none" strike="noStrike" cap="none" normalizeH="0" baseline="0" dirty="0">
                          <a:ln>
                            <a:noFill/>
                          </a:ln>
                          <a:solidFill>
                            <a:schemeClr val="accent1">
                              <a:lumMod val="50000"/>
                            </a:schemeClr>
                          </a:solidFill>
                          <a:effectLst/>
                          <a:latin typeface="Arial" charset="0"/>
                        </a:rPr>
                        <a:t> Power plants</a:t>
                      </a:r>
                    </a:p>
                  </a:txBody>
                  <a:tcPr marL="96572" marR="96572"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dirty="0">
                        <a:ln>
                          <a:noFill/>
                        </a:ln>
                        <a:solidFill>
                          <a:schemeClr val="accent1">
                            <a:lumMod val="50000"/>
                          </a:schemeClr>
                        </a:solidFill>
                        <a:effectLst/>
                        <a:latin typeface="Arial" charset="0"/>
                      </a:endParaRPr>
                    </a:p>
                  </a:txBody>
                  <a:tcPr marL="96572" marR="9657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dirty="0">
                        <a:ln>
                          <a:noFill/>
                        </a:ln>
                        <a:solidFill>
                          <a:schemeClr val="accent1">
                            <a:lumMod val="50000"/>
                          </a:schemeClr>
                        </a:solidFill>
                        <a:effectLst/>
                        <a:latin typeface="Arial" charset="0"/>
                      </a:endParaRPr>
                    </a:p>
                  </a:txBody>
                  <a:tcPr marL="96572" marR="96572"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4339" name="Rectangle 2"/>
          <p:cNvSpPr>
            <a:spLocks noGrp="1" noChangeArrowheads="1"/>
          </p:cNvSpPr>
          <p:nvPr>
            <p:ph type="title"/>
          </p:nvPr>
        </p:nvSpPr>
        <p:spPr/>
        <p:txBody>
          <a:bodyPr>
            <a:normAutofit/>
          </a:bodyPr>
          <a:lstStyle/>
          <a:p>
            <a:pPr algn="ctr"/>
            <a:r>
              <a:rPr lang="en-US" sz="3200" i="1" dirty="0">
                <a:solidFill>
                  <a:schemeClr val="accent1">
                    <a:lumMod val="50000"/>
                  </a:schemeClr>
                </a:solidFill>
              </a:rPr>
              <a:t>What is considered a Subpart K "Laboratory"?</a:t>
            </a:r>
          </a:p>
        </p:txBody>
      </p:sp>
      <p:sp>
        <p:nvSpPr>
          <p:cNvPr id="37261" name="Text Box 397"/>
          <p:cNvSpPr txBox="1">
            <a:spLocks noChangeArrowheads="1"/>
          </p:cNvSpPr>
          <p:nvPr/>
        </p:nvSpPr>
        <p:spPr bwMode="auto">
          <a:xfrm>
            <a:off x="6934200" y="1752600"/>
            <a:ext cx="503237" cy="1825625"/>
          </a:xfrm>
          <a:prstGeom prst="rect">
            <a:avLst/>
          </a:prstGeom>
          <a:noFill/>
          <a:ln w="9525">
            <a:noFill/>
            <a:miter lim="800000"/>
            <a:headEnd/>
            <a:tailEnd/>
          </a:ln>
        </p:spPr>
        <p:txBody>
          <a:bodyPr>
            <a:spAutoFit/>
          </a:bodyPr>
          <a:lstStyle/>
          <a:p>
            <a:pPr eaLnBrk="1" hangingPunct="1">
              <a:lnSpc>
                <a:spcPct val="105000"/>
              </a:lnSpc>
            </a:pPr>
            <a:r>
              <a:rPr lang="en-US" b="1" dirty="0">
                <a:solidFill>
                  <a:schemeClr val="accent1">
                    <a:lumMod val="50000"/>
                  </a:schemeClr>
                </a:solidFill>
                <a:sym typeface="Wingdings" pitchFamily="2" charset="2"/>
              </a:rPr>
              <a:t></a:t>
            </a:r>
          </a:p>
          <a:p>
            <a:pPr eaLnBrk="1" hangingPunct="1">
              <a:lnSpc>
                <a:spcPct val="105000"/>
              </a:lnSpc>
            </a:pPr>
            <a:r>
              <a:rPr lang="en-US" b="1" dirty="0">
                <a:solidFill>
                  <a:schemeClr val="accent1">
                    <a:lumMod val="50000"/>
                  </a:schemeClr>
                </a:solidFill>
                <a:sym typeface="Wingdings" pitchFamily="2" charset="2"/>
              </a:rPr>
              <a:t></a:t>
            </a:r>
          </a:p>
          <a:p>
            <a:pPr eaLnBrk="1" hangingPunct="1">
              <a:lnSpc>
                <a:spcPct val="105000"/>
              </a:lnSpc>
            </a:pPr>
            <a:r>
              <a:rPr lang="en-US" b="1" dirty="0">
                <a:solidFill>
                  <a:schemeClr val="accent1">
                    <a:lumMod val="50000"/>
                  </a:schemeClr>
                </a:solidFill>
                <a:sym typeface="Wingdings" pitchFamily="2" charset="2"/>
              </a:rPr>
              <a:t></a:t>
            </a:r>
          </a:p>
          <a:p>
            <a:pPr eaLnBrk="1" hangingPunct="1">
              <a:lnSpc>
                <a:spcPct val="105000"/>
              </a:lnSpc>
            </a:pPr>
            <a:r>
              <a:rPr lang="en-US" b="1" dirty="0">
                <a:solidFill>
                  <a:schemeClr val="accent1">
                    <a:lumMod val="50000"/>
                  </a:schemeClr>
                </a:solidFill>
                <a:sym typeface="Wingdings" pitchFamily="2" charset="2"/>
              </a:rPr>
              <a:t></a:t>
            </a:r>
          </a:p>
          <a:p>
            <a:pPr eaLnBrk="1" hangingPunct="1">
              <a:lnSpc>
                <a:spcPct val="105000"/>
              </a:lnSpc>
            </a:pPr>
            <a:r>
              <a:rPr lang="en-US" b="1" dirty="0">
                <a:solidFill>
                  <a:schemeClr val="accent1">
                    <a:lumMod val="50000"/>
                  </a:schemeClr>
                </a:solidFill>
                <a:sym typeface="Wingdings" pitchFamily="2" charset="2"/>
              </a:rPr>
              <a:t></a:t>
            </a:r>
          </a:p>
          <a:p>
            <a:pPr eaLnBrk="1" hangingPunct="1">
              <a:lnSpc>
                <a:spcPct val="105000"/>
              </a:lnSpc>
            </a:pPr>
            <a:r>
              <a:rPr lang="en-US" b="1" dirty="0">
                <a:solidFill>
                  <a:schemeClr val="accent1">
                    <a:lumMod val="50000"/>
                  </a:schemeClr>
                </a:solidFill>
                <a:sym typeface="Wingdings" pitchFamily="2" charset="2"/>
              </a:rPr>
              <a:t></a:t>
            </a:r>
          </a:p>
        </p:txBody>
      </p:sp>
      <p:sp>
        <p:nvSpPr>
          <p:cNvPr id="37262" name="Text Box 398"/>
          <p:cNvSpPr txBox="1">
            <a:spLocks noChangeArrowheads="1"/>
          </p:cNvSpPr>
          <p:nvPr/>
        </p:nvSpPr>
        <p:spPr bwMode="auto">
          <a:xfrm>
            <a:off x="7848600" y="3785700"/>
            <a:ext cx="503238" cy="1739900"/>
          </a:xfrm>
          <a:prstGeom prst="rect">
            <a:avLst/>
          </a:prstGeom>
          <a:noFill/>
          <a:ln w="9525">
            <a:noFill/>
            <a:miter lim="800000"/>
            <a:headEnd/>
            <a:tailEnd/>
          </a:ln>
        </p:spPr>
        <p:txBody>
          <a:bodyPr>
            <a:spAutoFit/>
          </a:bodyPr>
          <a:lstStyle/>
          <a:p>
            <a:pPr eaLnBrk="1" hangingPunct="1"/>
            <a:r>
              <a:rPr lang="en-US" b="1" dirty="0">
                <a:solidFill>
                  <a:schemeClr val="accent1">
                    <a:lumMod val="50000"/>
                  </a:schemeClr>
                </a:solidFill>
                <a:sym typeface="Wingdings" pitchFamily="2" charset="2"/>
              </a:rPr>
              <a:t></a:t>
            </a:r>
          </a:p>
          <a:p>
            <a:pPr eaLnBrk="1" hangingPunct="1"/>
            <a:r>
              <a:rPr lang="en-US" b="1" dirty="0">
                <a:solidFill>
                  <a:schemeClr val="accent1">
                    <a:lumMod val="50000"/>
                  </a:schemeClr>
                </a:solidFill>
                <a:sym typeface="Wingdings" pitchFamily="2" charset="2"/>
              </a:rPr>
              <a:t></a:t>
            </a:r>
          </a:p>
          <a:p>
            <a:pPr eaLnBrk="1" hangingPunct="1"/>
            <a:r>
              <a:rPr lang="en-US" b="1" dirty="0">
                <a:solidFill>
                  <a:schemeClr val="accent1">
                    <a:lumMod val="50000"/>
                  </a:schemeClr>
                </a:solidFill>
                <a:sym typeface="Wingdings" pitchFamily="2" charset="2"/>
              </a:rPr>
              <a:t></a:t>
            </a:r>
          </a:p>
          <a:p>
            <a:pPr eaLnBrk="1" hangingPunct="1"/>
            <a:r>
              <a:rPr lang="en-US" b="1" dirty="0">
                <a:solidFill>
                  <a:schemeClr val="accent1">
                    <a:lumMod val="50000"/>
                  </a:schemeClr>
                </a:solidFill>
                <a:sym typeface="Wingdings" pitchFamily="2" charset="2"/>
              </a:rPr>
              <a:t></a:t>
            </a:r>
          </a:p>
          <a:p>
            <a:pPr eaLnBrk="1" hangingPunct="1"/>
            <a:r>
              <a:rPr lang="en-US" b="1" dirty="0">
                <a:solidFill>
                  <a:schemeClr val="accent1">
                    <a:lumMod val="50000"/>
                  </a:schemeClr>
                </a:solidFill>
                <a:sym typeface="Wingdings" pitchFamily="2" charset="2"/>
              </a:rPr>
              <a:t></a:t>
            </a:r>
          </a:p>
          <a:p>
            <a:pPr eaLnBrk="1" hangingPunct="1"/>
            <a:r>
              <a:rPr lang="en-US" b="1" dirty="0">
                <a:solidFill>
                  <a:schemeClr val="accent1">
                    <a:lumMod val="50000"/>
                  </a:schemeClr>
                </a:solidFill>
                <a:sym typeface="Wingdings" pitchFamily="2" charset="2"/>
              </a:rPr>
              <a:t></a:t>
            </a:r>
          </a:p>
        </p:txBody>
      </p:sp>
      <p:sp>
        <p:nvSpPr>
          <p:cNvPr id="37298" name="Text Box 434"/>
          <p:cNvSpPr txBox="1">
            <a:spLocks noChangeArrowheads="1"/>
          </p:cNvSpPr>
          <p:nvPr/>
        </p:nvSpPr>
        <p:spPr bwMode="auto">
          <a:xfrm>
            <a:off x="1295400" y="5812034"/>
            <a:ext cx="6904038" cy="646331"/>
          </a:xfrm>
          <a:prstGeom prst="rect">
            <a:avLst/>
          </a:prstGeom>
          <a:noFill/>
          <a:ln w="9525">
            <a:noFill/>
            <a:miter lim="800000"/>
            <a:headEnd/>
            <a:tailEnd/>
          </a:ln>
        </p:spPr>
        <p:txBody>
          <a:bodyPr>
            <a:spAutoFit/>
          </a:bodyPr>
          <a:lstStyle/>
          <a:p>
            <a:pPr marL="171450" indent="-171450" eaLnBrk="1" hangingPunct="1"/>
            <a:r>
              <a:rPr lang="en-US" dirty="0">
                <a:solidFill>
                  <a:schemeClr val="accent1">
                    <a:lumMod val="50000"/>
                  </a:schemeClr>
                </a:solidFill>
              </a:rPr>
              <a:t>* Laboratories must be OWNED by the eligible academic entity and must not be used for production.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normAutofit/>
          </a:bodyPr>
          <a:lstStyle/>
          <a:p>
            <a:pPr eaLnBrk="1" hangingPunct="1"/>
            <a:r>
              <a:rPr lang="en-US" sz="4400" dirty="0">
                <a:solidFill>
                  <a:schemeClr val="accent1">
                    <a:lumMod val="50000"/>
                  </a:schemeClr>
                </a:solidFill>
              </a:rPr>
              <a:t>Notification</a:t>
            </a:r>
          </a:p>
        </p:txBody>
      </p:sp>
      <p:sp>
        <p:nvSpPr>
          <p:cNvPr id="45063" name="Rectangle 7"/>
          <p:cNvSpPr>
            <a:spLocks noGrp="1" noChangeArrowheads="1"/>
          </p:cNvSpPr>
          <p:nvPr>
            <p:ph type="body" sz="half" idx="4294967295"/>
          </p:nvPr>
        </p:nvSpPr>
        <p:spPr>
          <a:xfrm>
            <a:off x="224073" y="1981200"/>
            <a:ext cx="4267200" cy="3886200"/>
          </a:xfrm>
        </p:spPr>
        <p:txBody>
          <a:bodyPr/>
          <a:lstStyle/>
          <a:p>
            <a:pPr marL="0" indent="0" eaLnBrk="1" hangingPunct="1">
              <a:buFont typeface="Wingdings" pitchFamily="2" charset="2"/>
              <a:buNone/>
            </a:pPr>
            <a:r>
              <a:rPr lang="en-US" sz="2400" dirty="0">
                <a:solidFill>
                  <a:schemeClr val="accent1">
                    <a:lumMod val="50000"/>
                  </a:schemeClr>
                </a:solidFill>
              </a:rPr>
              <a:t>SQGs and LQGs must notify that they are generating HW but do not have to specify that they are accumulating HW in an SAA</a:t>
            </a:r>
          </a:p>
          <a:p>
            <a:pPr marL="0" indent="0" eaLnBrk="1" hangingPunct="1">
              <a:buFont typeface="Wingdings" pitchFamily="2" charset="2"/>
              <a:buNone/>
            </a:pPr>
            <a:endParaRPr lang="en-US" dirty="0"/>
          </a:p>
        </p:txBody>
      </p:sp>
      <p:sp>
        <p:nvSpPr>
          <p:cNvPr id="45064" name="Rectangle 8"/>
          <p:cNvSpPr>
            <a:spLocks noGrp="1" noChangeArrowheads="1"/>
          </p:cNvSpPr>
          <p:nvPr>
            <p:ph type="body" sz="half" idx="4294967295"/>
          </p:nvPr>
        </p:nvSpPr>
        <p:spPr>
          <a:xfrm>
            <a:off x="4648200" y="1958583"/>
            <a:ext cx="4343400" cy="4648200"/>
          </a:xfrm>
        </p:spPr>
        <p:txBody>
          <a:bodyPr/>
          <a:lstStyle/>
          <a:p>
            <a:pPr marL="0" indent="0" eaLnBrk="1" hangingPunct="1">
              <a:buFont typeface="Wingdings" pitchFamily="2" charset="2"/>
              <a:buNone/>
            </a:pPr>
            <a:r>
              <a:rPr lang="en-US" sz="2400" dirty="0">
                <a:solidFill>
                  <a:schemeClr val="accent1">
                    <a:lumMod val="50000"/>
                  </a:schemeClr>
                </a:solidFill>
              </a:rPr>
              <a:t>Eligible Academic Entity must notify Hazardous Waste Section that it is opting into Subpart K</a:t>
            </a:r>
          </a:p>
          <a:p>
            <a:pPr marL="344488" lvl="1" indent="-344488" eaLnBrk="1" hangingPunct="1">
              <a:buClr>
                <a:schemeClr val="accent1">
                  <a:lumMod val="50000"/>
                </a:schemeClr>
              </a:buClr>
              <a:buFont typeface="Arial" panose="020B0604020202020204" pitchFamily="34" charset="0"/>
              <a:buChar char="−"/>
            </a:pPr>
            <a:r>
              <a:rPr lang="en-US" sz="2000" dirty="0">
                <a:solidFill>
                  <a:schemeClr val="accent1">
                    <a:lumMod val="50000"/>
                  </a:schemeClr>
                </a:solidFill>
              </a:rPr>
              <a:t>Use the Site ID Form (electronically using </a:t>
            </a:r>
            <a:r>
              <a:rPr lang="en-US" sz="2000" dirty="0" err="1">
                <a:solidFill>
                  <a:schemeClr val="accent1">
                    <a:lumMod val="50000"/>
                  </a:schemeClr>
                </a:solidFill>
              </a:rPr>
              <a:t>myRCRAid</a:t>
            </a:r>
            <a:r>
              <a:rPr lang="en-US" sz="2000" dirty="0">
                <a:solidFill>
                  <a:schemeClr val="accent1">
                    <a:lumMod val="50000"/>
                  </a:schemeClr>
                </a:solidFill>
              </a:rPr>
              <a:t>) to notify</a:t>
            </a:r>
          </a:p>
          <a:p>
            <a:pPr marL="344488" lvl="1" indent="-344488" eaLnBrk="1" hangingPunct="1">
              <a:buClr>
                <a:schemeClr val="accent1">
                  <a:lumMod val="50000"/>
                </a:schemeClr>
              </a:buClr>
              <a:buFont typeface="Arial" panose="020B0604020202020204" pitchFamily="34" charset="0"/>
              <a:buChar char="−"/>
            </a:pPr>
            <a:r>
              <a:rPr lang="en-US" sz="2000" dirty="0">
                <a:solidFill>
                  <a:schemeClr val="accent1">
                    <a:lumMod val="50000"/>
                  </a:schemeClr>
                </a:solidFill>
              </a:rPr>
              <a:t>Site ID Form includes option to opt-in to Subpart K</a:t>
            </a:r>
          </a:p>
          <a:p>
            <a:pPr marL="344488" lvl="1" indent="-344488" eaLnBrk="1" hangingPunct="1">
              <a:buClr>
                <a:schemeClr val="accent1">
                  <a:lumMod val="50000"/>
                </a:schemeClr>
              </a:buClr>
              <a:buFont typeface="Arial" panose="020B0604020202020204" pitchFamily="34" charset="0"/>
              <a:buChar char="−"/>
            </a:pPr>
            <a:r>
              <a:rPr lang="en-US" sz="2000" dirty="0">
                <a:solidFill>
                  <a:schemeClr val="accent1">
                    <a:lumMod val="50000"/>
                  </a:schemeClr>
                </a:solidFill>
              </a:rPr>
              <a:t>Can withdraw from Subpart K using </a:t>
            </a:r>
            <a:r>
              <a:rPr lang="en-US" sz="2000">
                <a:solidFill>
                  <a:schemeClr val="accent1">
                    <a:lumMod val="50000"/>
                  </a:schemeClr>
                </a:solidFill>
              </a:rPr>
              <a:t>myRCRAid</a:t>
            </a:r>
            <a:br>
              <a:rPr lang="en-US" sz="2000" dirty="0">
                <a:solidFill>
                  <a:schemeClr val="accent1">
                    <a:lumMod val="50000"/>
                  </a:schemeClr>
                </a:solidFill>
              </a:rPr>
            </a:br>
            <a:endParaRPr lang="en-US" sz="2000" dirty="0">
              <a:solidFill>
                <a:schemeClr val="accent1">
                  <a:lumMod val="50000"/>
                </a:schemeClr>
              </a:solidFill>
            </a:endParaRPr>
          </a:p>
          <a:p>
            <a:pPr marL="0" indent="0" eaLnBrk="1" hangingPunct="1">
              <a:lnSpc>
                <a:spcPct val="90000"/>
              </a:lnSpc>
              <a:buFont typeface="Wingdings" pitchFamily="2" charset="2"/>
              <a:buNone/>
            </a:pPr>
            <a:r>
              <a:rPr lang="en-US" sz="2400" b="1" i="1" u="sng" dirty="0">
                <a:solidFill>
                  <a:schemeClr val="accent1">
                    <a:lumMod val="50000"/>
                  </a:schemeClr>
                </a:solidFill>
              </a:rPr>
              <a:t>All </a:t>
            </a:r>
            <a:r>
              <a:rPr lang="en-US" sz="2400" dirty="0">
                <a:solidFill>
                  <a:schemeClr val="accent1">
                    <a:lumMod val="50000"/>
                  </a:schemeClr>
                </a:solidFill>
              </a:rPr>
              <a:t>laboratories at an EPA ID # (or site) must opt in together</a:t>
            </a:r>
          </a:p>
        </p:txBody>
      </p:sp>
      <p:sp>
        <p:nvSpPr>
          <p:cNvPr id="15366" name="Text Box 5"/>
          <p:cNvSpPr txBox="1">
            <a:spLocks noChangeArrowheads="1"/>
          </p:cNvSpPr>
          <p:nvPr/>
        </p:nvSpPr>
        <p:spPr bwMode="auto">
          <a:xfrm>
            <a:off x="228600" y="1554163"/>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t>Satellite Accumulation Area</a:t>
            </a:r>
          </a:p>
        </p:txBody>
      </p:sp>
      <p:sp>
        <p:nvSpPr>
          <p:cNvPr id="15367" name="Text Box 6"/>
          <p:cNvSpPr txBox="1">
            <a:spLocks noChangeArrowheads="1"/>
          </p:cNvSpPr>
          <p:nvPr/>
        </p:nvSpPr>
        <p:spPr bwMode="auto">
          <a:xfrm>
            <a:off x="4648200" y="1554163"/>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t>Subpart 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6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06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6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0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build="p"/>
      <p:bldP spid="4506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24200" y="76200"/>
            <a:ext cx="4892321" cy="6400800"/>
          </a:xfrm>
          <a:prstGeom prst="rect">
            <a:avLst/>
          </a:prstGeom>
          <a:ln>
            <a:solidFill>
              <a:schemeClr val="tx1"/>
            </a:solidFill>
          </a:ln>
        </p:spPr>
      </p:pic>
      <p:sp>
        <p:nvSpPr>
          <p:cNvPr id="5" name="TextBox 4"/>
          <p:cNvSpPr txBox="1"/>
          <p:nvPr/>
        </p:nvSpPr>
        <p:spPr>
          <a:xfrm>
            <a:off x="685800" y="594690"/>
            <a:ext cx="2096660" cy="23083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chemeClr val="accent1">
                    <a:lumMod val="50000"/>
                  </a:schemeClr>
                </a:solidFill>
                <a:latin typeface="Arial" charset="0"/>
              </a:rPr>
              <a:t>The old paper version of the 8700-12 form.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accent1">
                    <a:lumMod val="50000"/>
                  </a:schemeClr>
                </a:solidFill>
                <a:effectLst/>
                <a:uLnTx/>
                <a:uFillTx/>
                <a:latin typeface="Arial" charset="0"/>
              </a:rPr>
              <a:t>Page 5, #12 </a:t>
            </a:r>
            <a:endParaRPr lang="en-US" dirty="0">
              <a:solidFill>
                <a:schemeClr val="accent1">
                  <a:lumMod val="50000"/>
                </a:schemeClr>
              </a:solidFill>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accent1">
                    <a:lumMod val="50000"/>
                  </a:schemeClr>
                </a:solidFill>
                <a:effectLst/>
                <a:uLnTx/>
                <a:uFillTx/>
                <a:latin typeface="Arial" charset="0"/>
                <a:ea typeface="+mn-ea"/>
                <a:cs typeface="+mn-cs"/>
              </a:rPr>
              <a:t>Subpart K – Academic Labs Opt in or Withdraw</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cxnSp>
        <p:nvCxnSpPr>
          <p:cNvPr id="7" name="Straight Arrow Connector 6"/>
          <p:cNvCxnSpPr/>
          <p:nvPr/>
        </p:nvCxnSpPr>
        <p:spPr>
          <a:xfrm>
            <a:off x="2441713" y="838200"/>
            <a:ext cx="533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641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DF8A6-9F36-414C-B91C-45021FE48783}"/>
              </a:ext>
            </a:extLst>
          </p:cNvPr>
          <p:cNvPicPr>
            <a:picLocks noChangeAspect="1"/>
          </p:cNvPicPr>
          <p:nvPr/>
        </p:nvPicPr>
        <p:blipFill>
          <a:blip r:embed="rId2"/>
          <a:stretch>
            <a:fillRect/>
          </a:stretch>
        </p:blipFill>
        <p:spPr>
          <a:xfrm>
            <a:off x="304800" y="1447800"/>
            <a:ext cx="8619058" cy="2603500"/>
          </a:xfrm>
          <a:prstGeom prst="rect">
            <a:avLst/>
          </a:prstGeom>
          <a:ln w="22225">
            <a:solidFill>
              <a:schemeClr val="tx1"/>
            </a:solidFill>
          </a:ln>
        </p:spPr>
      </p:pic>
    </p:spTree>
    <p:extLst>
      <p:ext uri="{BB962C8B-B14F-4D97-AF65-F5344CB8AC3E}">
        <p14:creationId xmlns:p14="http://schemas.microsoft.com/office/powerpoint/2010/main" val="3551772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0" y="277813"/>
            <a:ext cx="9144000" cy="1143000"/>
          </a:xfrm>
        </p:spPr>
        <p:txBody>
          <a:bodyPr>
            <a:normAutofit/>
          </a:bodyPr>
          <a:lstStyle/>
          <a:p>
            <a:r>
              <a:rPr lang="en-US" sz="4400" dirty="0">
                <a:solidFill>
                  <a:schemeClr val="accent1">
                    <a:lumMod val="50000"/>
                  </a:schemeClr>
                </a:solidFill>
              </a:rPr>
              <a:t>Credit</a:t>
            </a:r>
          </a:p>
        </p:txBody>
      </p:sp>
      <p:sp>
        <p:nvSpPr>
          <p:cNvPr id="344067" name="Rectangle 3"/>
          <p:cNvSpPr>
            <a:spLocks noGrp="1" noChangeArrowheads="1"/>
          </p:cNvSpPr>
          <p:nvPr>
            <p:ph idx="1"/>
          </p:nvPr>
        </p:nvSpPr>
        <p:spPr>
          <a:xfrm>
            <a:off x="228600" y="1828800"/>
            <a:ext cx="8686799" cy="4530725"/>
          </a:xfrm>
        </p:spPr>
        <p:txBody>
          <a:bodyPr>
            <a:normAutofit/>
          </a:bodyPr>
          <a:lstStyle/>
          <a:p>
            <a:pPr marL="0" indent="0" algn="ctr">
              <a:buNone/>
            </a:pPr>
            <a:r>
              <a:rPr lang="en-US" sz="2400" dirty="0">
                <a:solidFill>
                  <a:schemeClr val="accent1">
                    <a:lumMod val="50000"/>
                  </a:schemeClr>
                </a:solidFill>
              </a:rPr>
              <a:t>Original Presentation created by </a:t>
            </a:r>
          </a:p>
          <a:p>
            <a:pPr marL="0" indent="0" algn="ctr">
              <a:buNone/>
            </a:pPr>
            <a:r>
              <a:rPr lang="en-US" sz="2400" dirty="0">
                <a:solidFill>
                  <a:schemeClr val="accent1">
                    <a:lumMod val="50000"/>
                  </a:schemeClr>
                </a:solidFill>
              </a:rPr>
              <a:t>Environmental Protection Agency </a:t>
            </a:r>
          </a:p>
          <a:p>
            <a:pPr marL="0" indent="0" algn="ctr">
              <a:buNone/>
            </a:pPr>
            <a:r>
              <a:rPr lang="en-US" sz="2400" dirty="0">
                <a:solidFill>
                  <a:schemeClr val="accent1">
                    <a:lumMod val="50000"/>
                  </a:schemeClr>
                </a:solidFill>
              </a:rPr>
              <a:t>Office of Resource Conservation and Recovery (ORCR)</a:t>
            </a:r>
          </a:p>
          <a:p>
            <a:pPr marL="0" indent="0" algn="ctr">
              <a:buNone/>
            </a:pPr>
            <a:r>
              <a:rPr lang="en-US" sz="2400" dirty="0">
                <a:solidFill>
                  <a:schemeClr val="accent1">
                    <a:lumMod val="50000"/>
                  </a:schemeClr>
                </a:solidFill>
              </a:rPr>
              <a:t>And adapted by NCDEQ, Division of Waste Management</a:t>
            </a:r>
          </a:p>
          <a:p>
            <a:pPr marL="0" indent="0" algn="ctr">
              <a:buNone/>
            </a:pPr>
            <a:r>
              <a:rPr lang="en-US" sz="2400" dirty="0">
                <a:solidFill>
                  <a:schemeClr val="accent1">
                    <a:lumMod val="50000"/>
                  </a:schemeClr>
                </a:solidFill>
              </a:rPr>
              <a:t>Hazardous Waste Section</a:t>
            </a:r>
          </a:p>
          <a:p>
            <a:pPr marL="0" indent="0">
              <a:buNone/>
            </a:pPr>
            <a:endParaRPr lang="en-US" sz="2400" dirty="0">
              <a:solidFill>
                <a:schemeClr val="accent1">
                  <a:lumMod val="50000"/>
                </a:schemeClr>
              </a:solidFill>
            </a:endParaRPr>
          </a:p>
        </p:txBody>
      </p:sp>
    </p:spTree>
    <p:extLst>
      <p:ext uri="{BB962C8B-B14F-4D97-AF65-F5344CB8AC3E}">
        <p14:creationId xmlns:p14="http://schemas.microsoft.com/office/powerpoint/2010/main" val="2180303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a:xfrm>
            <a:off x="381000" y="457200"/>
            <a:ext cx="8382000" cy="664797"/>
          </a:xfrm>
        </p:spPr>
        <p:txBody>
          <a:bodyPr>
            <a:normAutofit/>
          </a:bodyPr>
          <a:lstStyle/>
          <a:p>
            <a:pPr algn="ctr" eaLnBrk="1" hangingPunct="1"/>
            <a:r>
              <a:rPr lang="en-US" sz="4000" dirty="0">
                <a:solidFill>
                  <a:schemeClr val="accent1">
                    <a:lumMod val="50000"/>
                  </a:schemeClr>
                </a:solidFill>
              </a:rPr>
              <a:t>myRCRAid</a:t>
            </a:r>
          </a:p>
        </p:txBody>
      </p:sp>
      <p:sp>
        <p:nvSpPr>
          <p:cNvPr id="3" name="TextBox 2"/>
          <p:cNvSpPr txBox="1"/>
          <p:nvPr/>
        </p:nvSpPr>
        <p:spPr>
          <a:xfrm>
            <a:off x="914400" y="4495800"/>
            <a:ext cx="7315200" cy="1877437"/>
          </a:xfrm>
          <a:prstGeom prst="rect">
            <a:avLst/>
          </a:prstGeom>
          <a:noFill/>
        </p:spPr>
        <p:txBody>
          <a:bodyPr wrap="square" rtlCol="0">
            <a:spAutoFit/>
          </a:bodyPr>
          <a:lstStyle/>
          <a:p>
            <a:r>
              <a:rPr lang="en-US" sz="3200" dirty="0">
                <a:solidFill>
                  <a:schemeClr val="accent1">
                    <a:lumMod val="50000"/>
                  </a:schemeClr>
                </a:solidFill>
              </a:rPr>
              <a:t>Questions about myRCRAid?</a:t>
            </a:r>
          </a:p>
          <a:p>
            <a:pPr indent="396875"/>
            <a:r>
              <a:rPr lang="en-US" sz="2800" dirty="0">
                <a:solidFill>
                  <a:schemeClr val="accent1">
                    <a:lumMod val="50000"/>
                  </a:schemeClr>
                </a:solidFill>
              </a:rPr>
              <a:t>Nivia Webb</a:t>
            </a:r>
          </a:p>
          <a:p>
            <a:pPr indent="396875"/>
            <a:r>
              <a:rPr lang="en-US" sz="2800" dirty="0">
                <a:solidFill>
                  <a:schemeClr val="accent1">
                    <a:lumMod val="50000"/>
                  </a:schemeClr>
                </a:solidFill>
              </a:rPr>
              <a:t>Phone:  919-707-8229</a:t>
            </a:r>
          </a:p>
          <a:p>
            <a:pPr indent="396875"/>
            <a:r>
              <a:rPr lang="en-US" sz="2800" dirty="0">
                <a:solidFill>
                  <a:schemeClr val="accent1">
                    <a:lumMod val="50000"/>
                  </a:schemeClr>
                </a:solidFill>
              </a:rPr>
              <a:t>Email:  Nivia.Webb@ncdenr.gov</a:t>
            </a:r>
          </a:p>
        </p:txBody>
      </p:sp>
      <p:sp>
        <p:nvSpPr>
          <p:cNvPr id="4" name="Rectangle 3">
            <a:extLst>
              <a:ext uri="{FF2B5EF4-FFF2-40B4-BE49-F238E27FC236}">
                <a16:creationId xmlns:a16="http://schemas.microsoft.com/office/drawing/2014/main" id="{205F31F9-92DB-473C-A5C9-EEA66C86D842}"/>
              </a:ext>
            </a:extLst>
          </p:cNvPr>
          <p:cNvSpPr/>
          <p:nvPr/>
        </p:nvSpPr>
        <p:spPr>
          <a:xfrm>
            <a:off x="457200" y="1295400"/>
            <a:ext cx="8305800" cy="3208571"/>
          </a:xfrm>
          <a:prstGeom prst="rect">
            <a:avLst/>
          </a:prstGeom>
        </p:spPr>
        <p:txBody>
          <a:bodyPr wrap="square">
            <a:spAutoFit/>
          </a:bodyPr>
          <a:lstStyle/>
          <a:p>
            <a:pPr marL="342900" indent="-342900">
              <a:buClr>
                <a:schemeClr val="accent1">
                  <a:lumMod val="50000"/>
                </a:schemeClr>
              </a:buClr>
              <a:buFont typeface="Arial" panose="020B0604020202020204" pitchFamily="34" charset="0"/>
              <a:buChar char="•"/>
            </a:pPr>
            <a:r>
              <a:rPr lang="en-US" sz="2250" dirty="0">
                <a:solidFill>
                  <a:schemeClr val="accent1">
                    <a:lumMod val="50000"/>
                  </a:schemeClr>
                </a:solidFill>
              </a:rPr>
              <a:t>Now facilities will enter facility information directly into the </a:t>
            </a:r>
            <a:r>
              <a:rPr lang="en-US" sz="2250" dirty="0" err="1">
                <a:solidFill>
                  <a:schemeClr val="accent1">
                    <a:lumMod val="50000"/>
                  </a:schemeClr>
                </a:solidFill>
              </a:rPr>
              <a:t>RCRAInfo</a:t>
            </a:r>
            <a:r>
              <a:rPr lang="en-US" sz="2250" dirty="0">
                <a:solidFill>
                  <a:schemeClr val="accent1">
                    <a:lumMod val="50000"/>
                  </a:schemeClr>
                </a:solidFill>
              </a:rPr>
              <a:t> database instead of submitting a hard copy form for entry</a:t>
            </a:r>
          </a:p>
          <a:p>
            <a:pPr marL="342900" indent="-342900">
              <a:buClr>
                <a:schemeClr val="accent1">
                  <a:lumMod val="50000"/>
                </a:schemeClr>
              </a:buClr>
              <a:buFont typeface="Arial" panose="020B0604020202020204" pitchFamily="34" charset="0"/>
              <a:buChar char="•"/>
            </a:pPr>
            <a:endParaRPr lang="en-US" sz="2250" dirty="0">
              <a:solidFill>
                <a:schemeClr val="accent1">
                  <a:lumMod val="50000"/>
                </a:schemeClr>
              </a:solidFill>
            </a:endParaRPr>
          </a:p>
          <a:p>
            <a:pPr marL="342900" indent="-342900">
              <a:buClr>
                <a:schemeClr val="accent1">
                  <a:lumMod val="50000"/>
                </a:schemeClr>
              </a:buClr>
              <a:buFont typeface="Arial" panose="020B0604020202020204" pitchFamily="34" charset="0"/>
              <a:buChar char="•"/>
            </a:pPr>
            <a:r>
              <a:rPr lang="en-US" sz="2250" dirty="0">
                <a:solidFill>
                  <a:schemeClr val="accent1">
                    <a:lumMod val="50000"/>
                  </a:schemeClr>
                </a:solidFill>
              </a:rPr>
              <a:t>Link to a brief summary about registering for myRCRAid and further information on a tutorial for myRCRAid:</a:t>
            </a:r>
          </a:p>
          <a:p>
            <a:pPr marL="342900" indent="-342900">
              <a:buClr>
                <a:schemeClr val="accent1">
                  <a:lumMod val="50000"/>
                </a:schemeClr>
              </a:buClr>
              <a:buFont typeface="Arial" panose="020B0604020202020204" pitchFamily="34" charset="0"/>
              <a:buChar char="•"/>
            </a:pPr>
            <a:endParaRPr lang="en-US" sz="2250" dirty="0">
              <a:solidFill>
                <a:schemeClr val="accent1">
                  <a:lumMod val="50000"/>
                </a:schemeClr>
              </a:solidFill>
            </a:endParaRPr>
          </a:p>
          <a:p>
            <a:pPr marL="342900" lvl="1" indent="0">
              <a:buNone/>
            </a:pPr>
            <a:r>
              <a:rPr lang="en-US" sz="2250" u="sng" dirty="0">
                <a:solidFill>
                  <a:schemeClr val="accent1">
                    <a:lumMod val="50000"/>
                  </a:schemeClr>
                </a:solidFill>
              </a:rPr>
              <a:t>https://files.nc.gov/ncdeq/Waste%20Management/DWM/HW/</a:t>
            </a:r>
          </a:p>
          <a:p>
            <a:pPr marL="342900" lvl="1" indent="0">
              <a:buNone/>
            </a:pPr>
            <a:r>
              <a:rPr lang="en-US" sz="2250" u="sng" dirty="0">
                <a:solidFill>
                  <a:schemeClr val="accent1">
                    <a:lumMod val="50000"/>
                  </a:schemeClr>
                </a:solidFill>
              </a:rPr>
              <a:t>Electronic%20Filing%20of%20EPA%20Notifications.pdf</a:t>
            </a:r>
          </a:p>
        </p:txBody>
      </p:sp>
    </p:spTree>
    <p:extLst>
      <p:ext uri="{BB962C8B-B14F-4D97-AF65-F5344CB8AC3E}">
        <p14:creationId xmlns:p14="http://schemas.microsoft.com/office/powerpoint/2010/main" val="705446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8CC40-ED88-4AD6-AC75-098DC25E5817}"/>
              </a:ext>
            </a:extLst>
          </p:cNvPr>
          <p:cNvSpPr>
            <a:spLocks noGrp="1"/>
          </p:cNvSpPr>
          <p:nvPr>
            <p:ph type="title"/>
          </p:nvPr>
        </p:nvSpPr>
        <p:spPr/>
        <p:txBody>
          <a:bodyPr/>
          <a:lstStyle/>
          <a:p>
            <a:r>
              <a:rPr lang="en-US" sz="2800" dirty="0">
                <a:solidFill>
                  <a:schemeClr val="accent1">
                    <a:lumMod val="50000"/>
                  </a:schemeClr>
                </a:solidFill>
              </a:rPr>
              <a:t>Electronic </a:t>
            </a:r>
            <a:r>
              <a:rPr lang="en-US" sz="2800" dirty="0" err="1">
                <a:solidFill>
                  <a:schemeClr val="accent1">
                    <a:lumMod val="50000"/>
                  </a:schemeClr>
                </a:solidFill>
              </a:rPr>
              <a:t>myRCRAid</a:t>
            </a:r>
            <a:r>
              <a:rPr lang="en-US" sz="2800" dirty="0">
                <a:solidFill>
                  <a:schemeClr val="accent1">
                    <a:lumMod val="50000"/>
                  </a:schemeClr>
                </a:solidFill>
              </a:rPr>
              <a:t> looks similar to the</a:t>
            </a:r>
            <a:br>
              <a:rPr lang="en-US" sz="2800" dirty="0">
                <a:solidFill>
                  <a:schemeClr val="accent1">
                    <a:lumMod val="50000"/>
                  </a:schemeClr>
                </a:solidFill>
              </a:rPr>
            </a:br>
            <a:r>
              <a:rPr lang="en-US" sz="2800" dirty="0">
                <a:solidFill>
                  <a:schemeClr val="accent1">
                    <a:lumMod val="50000"/>
                  </a:schemeClr>
                </a:solidFill>
              </a:rPr>
              <a:t>paper 8700-12 Form</a:t>
            </a:r>
            <a:endParaRPr lang="en-US" dirty="0"/>
          </a:p>
        </p:txBody>
      </p:sp>
      <p:pic>
        <p:nvPicPr>
          <p:cNvPr id="5" name="Picture 4">
            <a:extLst>
              <a:ext uri="{FF2B5EF4-FFF2-40B4-BE49-F238E27FC236}">
                <a16:creationId xmlns:a16="http://schemas.microsoft.com/office/drawing/2014/main" id="{96B3E7F1-F6BD-4E9D-81FE-C6BDE974BB2C}"/>
              </a:ext>
            </a:extLst>
          </p:cNvPr>
          <p:cNvPicPr>
            <a:picLocks noChangeAspect="1"/>
          </p:cNvPicPr>
          <p:nvPr/>
        </p:nvPicPr>
        <p:blipFill>
          <a:blip r:embed="rId2"/>
          <a:stretch>
            <a:fillRect/>
          </a:stretch>
        </p:blipFill>
        <p:spPr>
          <a:xfrm>
            <a:off x="228600" y="1828800"/>
            <a:ext cx="8686800" cy="1779405"/>
          </a:xfrm>
          <a:prstGeom prst="rect">
            <a:avLst/>
          </a:prstGeom>
        </p:spPr>
      </p:pic>
    </p:spTree>
    <p:extLst>
      <p:ext uri="{BB962C8B-B14F-4D97-AF65-F5344CB8AC3E}">
        <p14:creationId xmlns:p14="http://schemas.microsoft.com/office/powerpoint/2010/main" val="658869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3BCFD9-3A01-4566-B25A-2A48580D2BA3}"/>
              </a:ext>
            </a:extLst>
          </p:cNvPr>
          <p:cNvPicPr>
            <a:picLocks noChangeAspect="1"/>
          </p:cNvPicPr>
          <p:nvPr/>
        </p:nvPicPr>
        <p:blipFill>
          <a:blip r:embed="rId2"/>
          <a:stretch>
            <a:fillRect/>
          </a:stretch>
        </p:blipFill>
        <p:spPr>
          <a:xfrm>
            <a:off x="411803" y="2209800"/>
            <a:ext cx="8621301" cy="1752600"/>
          </a:xfrm>
          <a:prstGeom prst="rect">
            <a:avLst/>
          </a:prstGeom>
        </p:spPr>
      </p:pic>
      <p:sp>
        <p:nvSpPr>
          <p:cNvPr id="5" name="Title 1">
            <a:extLst>
              <a:ext uri="{FF2B5EF4-FFF2-40B4-BE49-F238E27FC236}">
                <a16:creationId xmlns:a16="http://schemas.microsoft.com/office/drawing/2014/main" id="{2D8D1377-CE30-4944-9BE7-67B7890101FC}"/>
              </a:ext>
            </a:extLst>
          </p:cNvPr>
          <p:cNvSpPr>
            <a:spLocks noGrp="1"/>
          </p:cNvSpPr>
          <p:nvPr>
            <p:ph type="title"/>
          </p:nvPr>
        </p:nvSpPr>
        <p:spPr>
          <a:xfrm>
            <a:off x="628650" y="98427"/>
            <a:ext cx="7886700" cy="1061245"/>
          </a:xfrm>
        </p:spPr>
        <p:txBody>
          <a:bodyPr/>
          <a:lstStyle/>
          <a:p>
            <a:r>
              <a:rPr lang="en-US" sz="2800" dirty="0">
                <a:solidFill>
                  <a:schemeClr val="accent1">
                    <a:lumMod val="50000"/>
                  </a:schemeClr>
                </a:solidFill>
              </a:rPr>
              <a:t>Electronic </a:t>
            </a:r>
            <a:r>
              <a:rPr lang="en-US" sz="2800" dirty="0" err="1">
                <a:solidFill>
                  <a:schemeClr val="accent1">
                    <a:lumMod val="50000"/>
                  </a:schemeClr>
                </a:solidFill>
              </a:rPr>
              <a:t>myRCRAid</a:t>
            </a:r>
            <a:r>
              <a:rPr lang="en-US" sz="2800" dirty="0">
                <a:solidFill>
                  <a:schemeClr val="accent1">
                    <a:lumMod val="50000"/>
                  </a:schemeClr>
                </a:solidFill>
              </a:rPr>
              <a:t> looks similar to the</a:t>
            </a:r>
            <a:br>
              <a:rPr lang="en-US" sz="2800" dirty="0">
                <a:solidFill>
                  <a:schemeClr val="accent1">
                    <a:lumMod val="50000"/>
                  </a:schemeClr>
                </a:solidFill>
              </a:rPr>
            </a:br>
            <a:r>
              <a:rPr lang="en-US" sz="2800" dirty="0">
                <a:solidFill>
                  <a:schemeClr val="accent1">
                    <a:lumMod val="50000"/>
                  </a:schemeClr>
                </a:solidFill>
              </a:rPr>
              <a:t>paper 8700-12 Form</a:t>
            </a:r>
            <a:endParaRPr lang="en-US" dirty="0"/>
          </a:p>
        </p:txBody>
      </p:sp>
    </p:spTree>
    <p:extLst>
      <p:ext uri="{BB962C8B-B14F-4D97-AF65-F5344CB8AC3E}">
        <p14:creationId xmlns:p14="http://schemas.microsoft.com/office/powerpoint/2010/main" val="3837502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rt Placeholder 3">
            <a:extLst>
              <a:ext uri="{FF2B5EF4-FFF2-40B4-BE49-F238E27FC236}">
                <a16:creationId xmlns:a16="http://schemas.microsoft.com/office/drawing/2014/main" id="{0FB6054D-BEB7-4249-85BD-4E65E3FD0329}"/>
              </a:ext>
            </a:extLst>
          </p:cNvPr>
          <p:cNvPicPr>
            <a:picLocks noGrp="1" noChangeAspect="1"/>
          </p:cNvPicPr>
          <p:nvPr>
            <p:ph type="chart" sz="quarter" idx="13"/>
          </p:nvPr>
        </p:nvPicPr>
        <p:blipFill rotWithShape="1">
          <a:blip r:embed="rId2"/>
          <a:srcRect b="43902"/>
          <a:stretch/>
        </p:blipFill>
        <p:spPr>
          <a:xfrm>
            <a:off x="457200" y="2438400"/>
            <a:ext cx="8598920" cy="1752600"/>
          </a:xfrm>
          <a:prstGeom prst="rect">
            <a:avLst/>
          </a:prstGeom>
        </p:spPr>
      </p:pic>
      <p:sp>
        <p:nvSpPr>
          <p:cNvPr id="5" name="Title 1">
            <a:extLst>
              <a:ext uri="{FF2B5EF4-FFF2-40B4-BE49-F238E27FC236}">
                <a16:creationId xmlns:a16="http://schemas.microsoft.com/office/drawing/2014/main" id="{C392CD40-680D-43F1-9922-4C065FA3F24E}"/>
              </a:ext>
            </a:extLst>
          </p:cNvPr>
          <p:cNvSpPr>
            <a:spLocks noGrp="1"/>
          </p:cNvSpPr>
          <p:nvPr>
            <p:ph type="title"/>
          </p:nvPr>
        </p:nvSpPr>
        <p:spPr/>
        <p:txBody>
          <a:bodyPr>
            <a:normAutofit fontScale="90000"/>
          </a:bodyPr>
          <a:lstStyle/>
          <a:p>
            <a:r>
              <a:rPr lang="en-US" sz="3600" dirty="0">
                <a:solidFill>
                  <a:schemeClr val="accent1">
                    <a:lumMod val="50000"/>
                  </a:schemeClr>
                </a:solidFill>
              </a:rPr>
              <a:t>Electronic </a:t>
            </a:r>
            <a:r>
              <a:rPr lang="en-US" sz="3600" dirty="0" err="1">
                <a:solidFill>
                  <a:schemeClr val="accent1">
                    <a:lumMod val="50000"/>
                  </a:schemeClr>
                </a:solidFill>
              </a:rPr>
              <a:t>myRCRAid</a:t>
            </a:r>
            <a:r>
              <a:rPr lang="en-US" sz="3600" dirty="0">
                <a:solidFill>
                  <a:schemeClr val="accent1">
                    <a:lumMod val="50000"/>
                  </a:schemeClr>
                </a:solidFill>
              </a:rPr>
              <a:t> looks similar to paper 8700-12 Form</a:t>
            </a:r>
          </a:p>
        </p:txBody>
      </p:sp>
      <p:cxnSp>
        <p:nvCxnSpPr>
          <p:cNvPr id="3" name="Straight Arrow Connector 2">
            <a:extLst>
              <a:ext uri="{FF2B5EF4-FFF2-40B4-BE49-F238E27FC236}">
                <a16:creationId xmlns:a16="http://schemas.microsoft.com/office/drawing/2014/main" id="{5E627D4B-1EB9-49E7-92B0-C454F8A662AF}"/>
              </a:ext>
            </a:extLst>
          </p:cNvPr>
          <p:cNvCxnSpPr/>
          <p:nvPr/>
        </p:nvCxnSpPr>
        <p:spPr>
          <a:xfrm flipH="1" flipV="1">
            <a:off x="1371600" y="3886200"/>
            <a:ext cx="990600" cy="1143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554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a:xfrm>
            <a:off x="381000" y="457200"/>
            <a:ext cx="8382000" cy="664797"/>
          </a:xfrm>
        </p:spPr>
        <p:txBody>
          <a:bodyPr>
            <a:normAutofit/>
          </a:bodyPr>
          <a:lstStyle/>
          <a:p>
            <a:r>
              <a:rPr lang="en-US" sz="4000" dirty="0">
                <a:solidFill>
                  <a:schemeClr val="accent1">
                    <a:lumMod val="50000"/>
                  </a:schemeClr>
                </a:solidFill>
              </a:rPr>
              <a:t>Questions about myRCRAid?</a:t>
            </a:r>
          </a:p>
        </p:txBody>
      </p:sp>
      <p:sp>
        <p:nvSpPr>
          <p:cNvPr id="3" name="TextBox 2"/>
          <p:cNvSpPr txBox="1"/>
          <p:nvPr/>
        </p:nvSpPr>
        <p:spPr>
          <a:xfrm>
            <a:off x="1600200" y="1981200"/>
            <a:ext cx="7315200" cy="1877437"/>
          </a:xfrm>
          <a:prstGeom prst="rect">
            <a:avLst/>
          </a:prstGeom>
          <a:noFill/>
        </p:spPr>
        <p:txBody>
          <a:bodyPr wrap="square" rtlCol="0">
            <a:spAutoFit/>
          </a:bodyPr>
          <a:lstStyle/>
          <a:p>
            <a:endParaRPr lang="en-US" sz="3200" dirty="0">
              <a:solidFill>
                <a:schemeClr val="accent1">
                  <a:lumMod val="50000"/>
                </a:schemeClr>
              </a:solidFill>
            </a:endParaRPr>
          </a:p>
          <a:p>
            <a:r>
              <a:rPr lang="en-US" sz="2800" dirty="0">
                <a:solidFill>
                  <a:schemeClr val="accent1">
                    <a:lumMod val="50000"/>
                  </a:schemeClr>
                </a:solidFill>
              </a:rPr>
              <a:t>Nivia Webb</a:t>
            </a:r>
          </a:p>
          <a:p>
            <a:pPr indent="396875"/>
            <a:r>
              <a:rPr lang="en-US" sz="2800" dirty="0">
                <a:solidFill>
                  <a:schemeClr val="accent1">
                    <a:lumMod val="50000"/>
                  </a:schemeClr>
                </a:solidFill>
              </a:rPr>
              <a:t>Phone:  919-707-8229</a:t>
            </a:r>
          </a:p>
          <a:p>
            <a:pPr indent="396875"/>
            <a:r>
              <a:rPr lang="en-US" sz="2800" dirty="0">
                <a:solidFill>
                  <a:schemeClr val="accent1">
                    <a:lumMod val="50000"/>
                  </a:schemeClr>
                </a:solidFill>
              </a:rPr>
              <a:t>Email:  Nivia.Webb@ncdenr.gov</a:t>
            </a:r>
          </a:p>
        </p:txBody>
      </p:sp>
    </p:spTree>
    <p:extLst>
      <p:ext uri="{BB962C8B-B14F-4D97-AF65-F5344CB8AC3E}">
        <p14:creationId xmlns:p14="http://schemas.microsoft.com/office/powerpoint/2010/main" val="2832610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234951"/>
            <a:ext cx="8229600" cy="914400"/>
          </a:xfrm>
        </p:spPr>
        <p:txBody>
          <a:bodyPr>
            <a:normAutofit/>
          </a:bodyPr>
          <a:lstStyle/>
          <a:p>
            <a:pPr algn="ctr"/>
            <a:r>
              <a:rPr lang="en-US" sz="3600" i="1" dirty="0">
                <a:solidFill>
                  <a:schemeClr val="accent1">
                    <a:lumMod val="50000"/>
                  </a:schemeClr>
                </a:solidFill>
              </a:rPr>
              <a:t>Container Labeling</a:t>
            </a:r>
          </a:p>
        </p:txBody>
      </p:sp>
      <p:sp>
        <p:nvSpPr>
          <p:cNvPr id="36867" name="Rectangle 3"/>
          <p:cNvSpPr>
            <a:spLocks noChangeArrowheads="1"/>
          </p:cNvSpPr>
          <p:nvPr/>
        </p:nvSpPr>
        <p:spPr bwMode="auto">
          <a:xfrm>
            <a:off x="228600" y="2011363"/>
            <a:ext cx="3661641" cy="3886200"/>
          </a:xfrm>
          <a:prstGeom prst="rect">
            <a:avLst/>
          </a:prstGeom>
          <a:noFill/>
          <a:ln w="9525">
            <a:noFill/>
            <a:miter lim="800000"/>
            <a:headEnd/>
            <a:tailEnd/>
          </a:ln>
        </p:spPr>
        <p:txBody>
          <a:bodyPr/>
          <a:lstStyle/>
          <a:p>
            <a:pPr marL="227013" indent="-227013">
              <a:spcBef>
                <a:spcPct val="20000"/>
              </a:spcBef>
              <a:buClr>
                <a:schemeClr val="accent1">
                  <a:lumMod val="50000"/>
                </a:schemeClr>
              </a:buClr>
              <a:buSzPct val="100000"/>
              <a:buFont typeface="Arial" panose="020B0604020202020204" pitchFamily="34" charset="0"/>
              <a:buChar char="•"/>
            </a:pPr>
            <a:r>
              <a:rPr lang="en-US" sz="1900" dirty="0">
                <a:solidFill>
                  <a:schemeClr val="accent1">
                    <a:lumMod val="50000"/>
                  </a:schemeClr>
                </a:solidFill>
              </a:rPr>
              <a:t>Containers of HW must be marked/labeled with the words</a:t>
            </a:r>
          </a:p>
          <a:p>
            <a:pPr lvl="1" indent="-230188">
              <a:spcBef>
                <a:spcPct val="20000"/>
              </a:spcBef>
              <a:buClr>
                <a:schemeClr val="accent1">
                  <a:lumMod val="50000"/>
                </a:schemeClr>
              </a:buClr>
              <a:buSzPct val="75000"/>
              <a:buFont typeface="Arial" panose="020B0604020202020204" pitchFamily="34" charset="0"/>
              <a:buChar char="−"/>
            </a:pPr>
            <a:r>
              <a:rPr lang="en-US" sz="1900" dirty="0">
                <a:solidFill>
                  <a:schemeClr val="accent1">
                    <a:lumMod val="50000"/>
                  </a:schemeClr>
                </a:solidFill>
              </a:rPr>
              <a:t>"Hazardous Waste" and</a:t>
            </a:r>
          </a:p>
          <a:p>
            <a:pPr lvl="1" indent="-230188">
              <a:spcBef>
                <a:spcPct val="20000"/>
              </a:spcBef>
              <a:buClr>
                <a:schemeClr val="accent1">
                  <a:lumMod val="50000"/>
                </a:schemeClr>
              </a:buClr>
              <a:buSzPct val="75000"/>
              <a:buFont typeface="Arial" panose="020B0604020202020204" pitchFamily="34" charset="0"/>
              <a:buChar char="−"/>
            </a:pPr>
            <a:endParaRPr lang="en-US" sz="1900" dirty="0">
              <a:solidFill>
                <a:schemeClr val="accent1">
                  <a:lumMod val="50000"/>
                </a:schemeClr>
              </a:solidFill>
            </a:endParaRPr>
          </a:p>
          <a:p>
            <a:pPr lvl="1" indent="-230188">
              <a:spcBef>
                <a:spcPct val="20000"/>
              </a:spcBef>
              <a:buClr>
                <a:schemeClr val="accent1">
                  <a:lumMod val="50000"/>
                </a:schemeClr>
              </a:buClr>
              <a:buSzPct val="75000"/>
              <a:buFont typeface="Arial" panose="020B0604020202020204" pitchFamily="34" charset="0"/>
              <a:buChar char="−"/>
            </a:pPr>
            <a:endParaRPr lang="en-US" sz="1900" dirty="0">
              <a:solidFill>
                <a:schemeClr val="accent1">
                  <a:lumMod val="50000"/>
                </a:schemeClr>
              </a:solidFill>
            </a:endParaRPr>
          </a:p>
          <a:p>
            <a:pPr lvl="1" indent="-230188">
              <a:buClr>
                <a:schemeClr val="accent1">
                  <a:lumMod val="50000"/>
                </a:schemeClr>
              </a:buClr>
              <a:buSzPct val="75000"/>
              <a:buFont typeface="Arial" panose="020B0604020202020204" pitchFamily="34" charset="0"/>
              <a:buChar char="−"/>
            </a:pPr>
            <a:r>
              <a:rPr lang="en-US" sz="1900" dirty="0">
                <a:solidFill>
                  <a:schemeClr val="accent1">
                    <a:lumMod val="50000"/>
                  </a:schemeClr>
                </a:solidFill>
              </a:rPr>
              <a:t>Indication of the hazards of the contents of the container</a:t>
            </a:r>
            <a:endParaRPr lang="en-US" sz="1900" dirty="0"/>
          </a:p>
        </p:txBody>
      </p:sp>
      <p:sp>
        <p:nvSpPr>
          <p:cNvPr id="36868" name="Rectangle 4"/>
          <p:cNvSpPr>
            <a:spLocks noChangeArrowheads="1"/>
          </p:cNvSpPr>
          <p:nvPr/>
        </p:nvSpPr>
        <p:spPr bwMode="auto">
          <a:xfrm>
            <a:off x="4893108" y="2011363"/>
            <a:ext cx="4114800" cy="4419600"/>
          </a:xfrm>
          <a:prstGeom prst="rect">
            <a:avLst/>
          </a:prstGeom>
          <a:noFill/>
          <a:ln w="9525">
            <a:noFill/>
            <a:miter lim="800000"/>
            <a:headEnd/>
            <a:tailEnd/>
          </a:ln>
        </p:spPr>
        <p:txBody>
          <a:bodyPr/>
          <a:lstStyle/>
          <a:p>
            <a:pPr marL="342900" indent="-342900">
              <a:spcBef>
                <a:spcPct val="20000"/>
              </a:spcBef>
              <a:buClr>
                <a:schemeClr val="accent1">
                  <a:lumMod val="50000"/>
                </a:schemeClr>
              </a:buClr>
              <a:buSzPct val="100000"/>
              <a:buFont typeface="Arial" panose="020B0604020202020204" pitchFamily="34" charset="0"/>
              <a:buChar char="•"/>
            </a:pPr>
            <a:r>
              <a:rPr lang="en-US" sz="1900" dirty="0">
                <a:solidFill>
                  <a:schemeClr val="accent1">
                    <a:lumMod val="50000"/>
                  </a:schemeClr>
                </a:solidFill>
              </a:rPr>
              <a:t>Containers of Unwanted Materials must be labeled with:</a:t>
            </a:r>
          </a:p>
          <a:p>
            <a:pPr marL="625475" lvl="1" indent="-336550">
              <a:spcBef>
                <a:spcPct val="20000"/>
              </a:spcBef>
              <a:buClr>
                <a:schemeClr val="accent1">
                  <a:lumMod val="50000"/>
                </a:schemeClr>
              </a:buClr>
              <a:buSzPct val="75000"/>
              <a:buFont typeface="Arial" panose="020B0604020202020204" pitchFamily="34" charset="0"/>
              <a:buChar char="−"/>
            </a:pPr>
            <a:r>
              <a:rPr lang="en-US" sz="1900" dirty="0">
                <a:solidFill>
                  <a:schemeClr val="accent1">
                    <a:lumMod val="50000"/>
                  </a:schemeClr>
                </a:solidFill>
              </a:rPr>
              <a:t>The words "Unwanted Materials" or another "equally effective term" used consistently and</a:t>
            </a:r>
          </a:p>
          <a:p>
            <a:pPr marL="625475" lvl="1" indent="-336550">
              <a:spcBef>
                <a:spcPct val="20000"/>
              </a:spcBef>
              <a:buClr>
                <a:schemeClr val="accent1">
                  <a:lumMod val="50000"/>
                </a:schemeClr>
              </a:buClr>
              <a:buSzPct val="75000"/>
              <a:buFont typeface="Arial" panose="020B0604020202020204" pitchFamily="34" charset="0"/>
              <a:buChar char="−"/>
            </a:pPr>
            <a:r>
              <a:rPr lang="en-US" sz="1900" dirty="0">
                <a:solidFill>
                  <a:schemeClr val="accent1">
                    <a:lumMod val="50000"/>
                  </a:schemeClr>
                </a:solidFill>
              </a:rPr>
              <a:t>Information to alert emergency responders to the contents of the container (e.g., name of chemical) and</a:t>
            </a:r>
          </a:p>
          <a:p>
            <a:pPr marL="625475" lvl="1" indent="-336550">
              <a:spcBef>
                <a:spcPct val="20000"/>
              </a:spcBef>
              <a:buClr>
                <a:schemeClr val="accent1">
                  <a:lumMod val="50000"/>
                </a:schemeClr>
              </a:buClr>
              <a:buSzPct val="75000"/>
              <a:buFont typeface="Arial" panose="020B0604020202020204" pitchFamily="34" charset="0"/>
              <a:buChar char="−"/>
            </a:pPr>
            <a:r>
              <a:rPr lang="en-US" sz="1900" dirty="0">
                <a:solidFill>
                  <a:schemeClr val="accent1">
                    <a:lumMod val="50000"/>
                  </a:schemeClr>
                </a:solidFill>
              </a:rPr>
              <a:t>Information sufficient to make a hazardous waste determination and</a:t>
            </a:r>
          </a:p>
          <a:p>
            <a:pPr marL="625475" lvl="1" indent="-336550">
              <a:spcBef>
                <a:spcPct val="20000"/>
              </a:spcBef>
              <a:buClr>
                <a:schemeClr val="accent1">
                  <a:lumMod val="50000"/>
                </a:schemeClr>
              </a:buClr>
              <a:buSzPct val="75000"/>
              <a:buFont typeface="Arial" panose="020B0604020202020204" pitchFamily="34" charset="0"/>
              <a:buChar char="−"/>
            </a:pPr>
            <a:r>
              <a:rPr lang="en-US" sz="1900" dirty="0">
                <a:solidFill>
                  <a:schemeClr val="accent1">
                    <a:lumMod val="50000"/>
                  </a:schemeClr>
                </a:solidFill>
              </a:rPr>
              <a:t>Accumulation start date</a:t>
            </a:r>
          </a:p>
        </p:txBody>
      </p:sp>
      <p:sp>
        <p:nvSpPr>
          <p:cNvPr id="16390" name="Text Box 5"/>
          <p:cNvSpPr txBox="1">
            <a:spLocks noChangeArrowheads="1"/>
          </p:cNvSpPr>
          <p:nvPr/>
        </p:nvSpPr>
        <p:spPr bwMode="auto">
          <a:xfrm>
            <a:off x="228600" y="1554163"/>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Satellite Accumulation Area</a:t>
            </a:r>
          </a:p>
        </p:txBody>
      </p:sp>
      <p:sp>
        <p:nvSpPr>
          <p:cNvPr id="16391" name="Text Box 6"/>
          <p:cNvSpPr txBox="1">
            <a:spLocks noChangeArrowheads="1"/>
          </p:cNvSpPr>
          <p:nvPr/>
        </p:nvSpPr>
        <p:spPr bwMode="auto">
          <a:xfrm>
            <a:off x="4648200" y="1554163"/>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grpSp>
        <p:nvGrpSpPr>
          <p:cNvPr id="2" name="Group 7"/>
          <p:cNvGrpSpPr>
            <a:grpSpLocks/>
          </p:cNvGrpSpPr>
          <p:nvPr/>
        </p:nvGrpSpPr>
        <p:grpSpPr bwMode="auto">
          <a:xfrm>
            <a:off x="3943350" y="2803832"/>
            <a:ext cx="1257300" cy="1409700"/>
            <a:chOff x="2352" y="1848"/>
            <a:chExt cx="792" cy="792"/>
          </a:xfrm>
        </p:grpSpPr>
        <p:sp>
          <p:nvSpPr>
            <p:cNvPr id="16397" name="AutoShape 72"/>
            <p:cNvSpPr>
              <a:spLocks/>
            </p:cNvSpPr>
            <p:nvPr/>
          </p:nvSpPr>
          <p:spPr bwMode="auto">
            <a:xfrm>
              <a:off x="3000" y="1848"/>
              <a:ext cx="144" cy="792"/>
            </a:xfrm>
            <a:prstGeom prst="leftBrace">
              <a:avLst>
                <a:gd name="adj1" fmla="val 75701"/>
                <a:gd name="adj2" fmla="val 50000"/>
              </a:avLst>
            </a:prstGeom>
            <a:noFill/>
            <a:ln w="9525">
              <a:solidFill>
                <a:schemeClr val="tx1"/>
              </a:solidFill>
              <a:round/>
              <a:headEnd/>
              <a:tailEnd/>
            </a:ln>
          </p:spPr>
          <p:txBody>
            <a:bodyPr wrap="none" anchor="ctr"/>
            <a:lstStyle/>
            <a:p>
              <a:pPr eaLnBrk="1" hangingPunct="1"/>
              <a:endParaRPr lang="en-US" dirty="0"/>
            </a:p>
          </p:txBody>
        </p:sp>
        <p:sp>
          <p:nvSpPr>
            <p:cNvPr id="16398" name="Text Box 73"/>
            <p:cNvSpPr txBox="1">
              <a:spLocks noChangeArrowheads="1"/>
            </p:cNvSpPr>
            <p:nvPr/>
          </p:nvSpPr>
          <p:spPr bwMode="auto">
            <a:xfrm>
              <a:off x="2352" y="1968"/>
              <a:ext cx="648" cy="425"/>
            </a:xfrm>
            <a:prstGeom prst="rect">
              <a:avLst/>
            </a:prstGeom>
            <a:solidFill>
              <a:schemeClr val="accent1">
                <a:lumMod val="40000"/>
                <a:lumOff val="60000"/>
                <a:alpha val="51000"/>
              </a:schemeClr>
            </a:solidFill>
            <a:ln w="25400" cap="rnd">
              <a:solidFill>
                <a:schemeClr val="tx1"/>
              </a:solidFill>
              <a:prstDash val="sysDot"/>
              <a:miter lim="800000"/>
              <a:headEnd/>
              <a:tailEnd/>
            </a:ln>
          </p:spPr>
          <p:txBody>
            <a:bodyPr>
              <a:spAutoFit/>
            </a:bodyPr>
            <a:lstStyle/>
            <a:p>
              <a:pPr algn="ctr" eaLnBrk="1" hangingPunct="1"/>
              <a:r>
                <a:rPr lang="en-US" sz="1400" dirty="0"/>
                <a:t>“Affixed or </a:t>
              </a:r>
            </a:p>
            <a:p>
              <a:pPr algn="ctr" eaLnBrk="1" hangingPunct="1"/>
              <a:r>
                <a:rPr lang="en-US" sz="1400" dirty="0"/>
                <a:t>Attached </a:t>
              </a:r>
            </a:p>
            <a:p>
              <a:pPr algn="ctr" eaLnBrk="1" hangingPunct="1"/>
              <a:r>
                <a:rPr lang="en-US" sz="1400" dirty="0"/>
                <a:t>To” Label</a:t>
              </a:r>
            </a:p>
          </p:txBody>
        </p:sp>
      </p:grpSp>
      <p:grpSp>
        <p:nvGrpSpPr>
          <p:cNvPr id="3" name="Group 10"/>
          <p:cNvGrpSpPr>
            <a:grpSpLocks/>
          </p:cNvGrpSpPr>
          <p:nvPr/>
        </p:nvGrpSpPr>
        <p:grpSpPr bwMode="auto">
          <a:xfrm>
            <a:off x="3775392" y="5013313"/>
            <a:ext cx="1452418" cy="1257300"/>
            <a:chOff x="2416" y="1968"/>
            <a:chExt cx="816" cy="792"/>
          </a:xfrm>
        </p:grpSpPr>
        <p:sp>
          <p:nvSpPr>
            <p:cNvPr id="16395" name="AutoShape 72"/>
            <p:cNvSpPr>
              <a:spLocks/>
            </p:cNvSpPr>
            <p:nvPr/>
          </p:nvSpPr>
          <p:spPr bwMode="auto">
            <a:xfrm>
              <a:off x="3088" y="1968"/>
              <a:ext cx="144" cy="792"/>
            </a:xfrm>
            <a:prstGeom prst="leftBrace">
              <a:avLst>
                <a:gd name="adj1" fmla="val 75701"/>
                <a:gd name="adj2" fmla="val 50000"/>
              </a:avLst>
            </a:prstGeom>
            <a:noFill/>
            <a:ln w="9525">
              <a:solidFill>
                <a:schemeClr val="tx1"/>
              </a:solidFill>
              <a:round/>
              <a:headEnd/>
              <a:tailEnd/>
            </a:ln>
          </p:spPr>
          <p:txBody>
            <a:bodyPr wrap="none" anchor="ctr"/>
            <a:lstStyle/>
            <a:p>
              <a:pPr eaLnBrk="1" hangingPunct="1"/>
              <a:endParaRPr lang="en-US" dirty="0"/>
            </a:p>
          </p:txBody>
        </p:sp>
        <p:sp>
          <p:nvSpPr>
            <p:cNvPr id="16396" name="Text Box 73"/>
            <p:cNvSpPr txBox="1">
              <a:spLocks noChangeArrowheads="1"/>
            </p:cNvSpPr>
            <p:nvPr/>
          </p:nvSpPr>
          <p:spPr bwMode="auto">
            <a:xfrm>
              <a:off x="2416" y="1968"/>
              <a:ext cx="648" cy="342"/>
            </a:xfrm>
            <a:prstGeom prst="rect">
              <a:avLst/>
            </a:prstGeom>
            <a:solidFill>
              <a:schemeClr val="accent1">
                <a:lumMod val="40000"/>
                <a:lumOff val="60000"/>
                <a:alpha val="51000"/>
              </a:schemeClr>
            </a:solidFill>
            <a:ln w="25400" cap="rnd">
              <a:solidFill>
                <a:schemeClr val="tx1"/>
              </a:solidFill>
              <a:prstDash val="sysDot"/>
              <a:miter lim="800000"/>
              <a:headEnd/>
              <a:tailEnd/>
            </a:ln>
          </p:spPr>
          <p:txBody>
            <a:bodyPr>
              <a:spAutoFit/>
            </a:bodyPr>
            <a:lstStyle/>
            <a:p>
              <a:pPr algn="ctr" eaLnBrk="1" hangingPunct="1"/>
              <a:r>
                <a:rPr lang="en-US" sz="1400" dirty="0"/>
                <a:t>“Associated with” Label</a:t>
              </a:r>
            </a:p>
          </p:txBody>
        </p:sp>
      </p:grpSp>
      <p:sp>
        <p:nvSpPr>
          <p:cNvPr id="14" name="TextBox 13"/>
          <p:cNvSpPr txBox="1">
            <a:spLocks noChangeArrowheads="1"/>
          </p:cNvSpPr>
          <p:nvPr/>
        </p:nvSpPr>
        <p:spPr bwMode="auto">
          <a:xfrm>
            <a:off x="3775392" y="5556238"/>
            <a:ext cx="1143000" cy="971550"/>
          </a:xfrm>
          <a:prstGeom prst="rect">
            <a:avLst/>
          </a:prstGeom>
          <a:solidFill>
            <a:schemeClr val="accent1">
              <a:lumMod val="60000"/>
              <a:lumOff val="40000"/>
              <a:alpha val="51000"/>
            </a:schemeClr>
          </a:solidFill>
          <a:ln w="28575">
            <a:solidFill>
              <a:schemeClr val="tx1"/>
            </a:solidFill>
            <a:prstDash val="sysDot"/>
            <a:miter lim="800000"/>
            <a:headEnd/>
            <a:tailEnd/>
          </a:ln>
        </p:spPr>
        <p:txBody>
          <a:bodyPr>
            <a:spAutoFit/>
          </a:bodyPr>
          <a:lstStyle/>
          <a:p>
            <a:pPr algn="ctr"/>
            <a:r>
              <a:rPr lang="en-US" sz="1400" dirty="0"/>
              <a:t>May be “affixed or attached” if preferred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8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6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p:txBody>
          <a:bodyPr>
            <a:normAutofit/>
          </a:bodyPr>
          <a:lstStyle/>
          <a:p>
            <a:pPr algn="ctr"/>
            <a:r>
              <a:rPr lang="en-US" sz="3600" i="1" dirty="0">
                <a:solidFill>
                  <a:schemeClr val="accent1">
                    <a:lumMod val="50000"/>
                  </a:schemeClr>
                </a:solidFill>
              </a:rPr>
              <a:t>Container Labeling Terminology</a:t>
            </a:r>
          </a:p>
        </p:txBody>
      </p:sp>
      <p:sp>
        <p:nvSpPr>
          <p:cNvPr id="7" name="Content Placeholder 6">
            <a:extLst>
              <a:ext uri="{FF2B5EF4-FFF2-40B4-BE49-F238E27FC236}">
                <a16:creationId xmlns:a16="http://schemas.microsoft.com/office/drawing/2014/main" id="{16180D99-21E2-4B00-8FB3-C4F35CECAE8E}"/>
              </a:ext>
            </a:extLst>
          </p:cNvPr>
          <p:cNvSpPr>
            <a:spLocks noGrp="1"/>
          </p:cNvSpPr>
          <p:nvPr>
            <p:ph idx="4294967295"/>
          </p:nvPr>
        </p:nvSpPr>
        <p:spPr>
          <a:xfrm>
            <a:off x="457200" y="1159672"/>
            <a:ext cx="8610600" cy="5476875"/>
          </a:xfrm>
        </p:spPr>
        <p:txBody>
          <a:bodyPr>
            <a:normAutofit fontScale="92500" lnSpcReduction="20000"/>
          </a:bodyPr>
          <a:lstStyle/>
          <a:p>
            <a:pPr marL="0" indent="0">
              <a:buNone/>
            </a:pPr>
            <a:r>
              <a:rPr lang="en-US" sz="2600" dirty="0">
                <a:solidFill>
                  <a:schemeClr val="accent1">
                    <a:lumMod val="50000"/>
                  </a:schemeClr>
                </a:solidFill>
              </a:rPr>
              <a:t>What does "Affixed or Attached to" label mean?</a:t>
            </a:r>
          </a:p>
          <a:p>
            <a:pPr marL="0" indent="0">
              <a:buNone/>
            </a:pPr>
            <a:endParaRPr lang="en-US" sz="1200" dirty="0">
              <a:solidFill>
                <a:schemeClr val="accent1">
                  <a:lumMod val="50000"/>
                </a:schemeClr>
              </a:solidFill>
            </a:endParaRPr>
          </a:p>
          <a:p>
            <a:pPr marL="344488" indent="-290513"/>
            <a:r>
              <a:rPr lang="en-US" sz="2600" dirty="0">
                <a:solidFill>
                  <a:schemeClr val="accent1">
                    <a:lumMod val="50000"/>
                  </a:schemeClr>
                </a:solidFill>
              </a:rPr>
              <a:t>Label must be physically connected to, and not be separated from, the container</a:t>
            </a:r>
          </a:p>
          <a:p>
            <a:pPr marL="342900" lvl="1" indent="0">
              <a:buNone/>
            </a:pPr>
            <a:r>
              <a:rPr lang="en-US" sz="2250" dirty="0">
                <a:solidFill>
                  <a:schemeClr val="accent1">
                    <a:lumMod val="50000"/>
                  </a:schemeClr>
                </a:solidFill>
              </a:rPr>
              <a:t>Examples:</a:t>
            </a:r>
          </a:p>
          <a:p>
            <a:pPr marL="625475" lvl="1" indent="-282575">
              <a:buFont typeface="Arial" panose="020B0604020202020204" pitchFamily="34" charset="0"/>
              <a:buChar char="−"/>
            </a:pPr>
            <a:r>
              <a:rPr lang="en-US" sz="2250" dirty="0">
                <a:solidFill>
                  <a:schemeClr val="accent1">
                    <a:lumMod val="50000"/>
                  </a:schemeClr>
                </a:solidFill>
              </a:rPr>
              <a:t>Sticker on the bottle of unwanted material</a:t>
            </a:r>
          </a:p>
          <a:p>
            <a:pPr marL="625475" lvl="1" indent="-282575">
              <a:buFont typeface="Arial" panose="020B0604020202020204" pitchFamily="34" charset="0"/>
              <a:buChar char="−"/>
            </a:pPr>
            <a:r>
              <a:rPr lang="en-US" sz="2250" dirty="0">
                <a:solidFill>
                  <a:schemeClr val="accent1">
                    <a:lumMod val="50000"/>
                  </a:schemeClr>
                </a:solidFill>
              </a:rPr>
              <a:t>Label attached to bottle with wire or tape (reminder-securely attached)</a:t>
            </a:r>
          </a:p>
          <a:p>
            <a:pPr marL="625475" lvl="1" indent="-282575">
              <a:buFont typeface="Arial" panose="020B0604020202020204" pitchFamily="34" charset="0"/>
              <a:buChar char="−"/>
            </a:pPr>
            <a:endParaRPr lang="en-US" sz="1200" dirty="0">
              <a:solidFill>
                <a:schemeClr val="accent1">
                  <a:lumMod val="50000"/>
                </a:schemeClr>
              </a:solidFill>
            </a:endParaRPr>
          </a:p>
          <a:p>
            <a:r>
              <a:rPr lang="en-US" sz="2600" dirty="0">
                <a:solidFill>
                  <a:schemeClr val="accent1">
                    <a:lumMod val="50000"/>
                  </a:schemeClr>
                </a:solidFill>
              </a:rPr>
              <a:t>What does "Associated With" label mean?</a:t>
            </a:r>
          </a:p>
          <a:p>
            <a:pPr marL="625475" lvl="1" indent="-282575">
              <a:buClr>
                <a:schemeClr val="accent1">
                  <a:lumMod val="50000"/>
                </a:schemeClr>
              </a:buClr>
              <a:buFont typeface="Arial" panose="020B0604020202020204" pitchFamily="34" charset="0"/>
              <a:buChar char="−"/>
            </a:pPr>
            <a:r>
              <a:rPr lang="en-US" sz="2300" dirty="0">
                <a:solidFill>
                  <a:schemeClr val="accent1">
                    <a:lumMod val="50000"/>
                  </a:schemeClr>
                </a:solidFill>
              </a:rPr>
              <a:t>Labeling system that allows you to track information back to a specific container such as:</a:t>
            </a:r>
          </a:p>
          <a:p>
            <a:pPr marL="968375" lvl="1" indent="-342900">
              <a:buFont typeface="Wingdings" panose="05000000000000000000" pitchFamily="2" charset="2"/>
              <a:buChar char="§"/>
            </a:pPr>
            <a:r>
              <a:rPr lang="en-US" sz="2300" dirty="0">
                <a:solidFill>
                  <a:schemeClr val="accent1">
                    <a:lumMod val="50000"/>
                  </a:schemeClr>
                </a:solidFill>
              </a:rPr>
              <a:t>Spreadsheet</a:t>
            </a:r>
          </a:p>
          <a:p>
            <a:pPr marL="968375" lvl="1" indent="-342900">
              <a:buFont typeface="Wingdings" panose="05000000000000000000" pitchFamily="2" charset="2"/>
              <a:buChar char="§"/>
            </a:pPr>
            <a:r>
              <a:rPr lang="en-US" sz="2300" dirty="0">
                <a:solidFill>
                  <a:schemeClr val="accent1">
                    <a:lumMod val="50000"/>
                  </a:schemeClr>
                </a:solidFill>
              </a:rPr>
              <a:t>Log Book</a:t>
            </a:r>
          </a:p>
          <a:p>
            <a:pPr marL="968375" lvl="1" indent="-342900">
              <a:buFont typeface="Wingdings" panose="05000000000000000000" pitchFamily="2" charset="2"/>
              <a:buChar char="§"/>
            </a:pPr>
            <a:r>
              <a:rPr lang="en-US" sz="2300" dirty="0">
                <a:solidFill>
                  <a:schemeClr val="accent1">
                    <a:lumMod val="50000"/>
                  </a:schemeClr>
                </a:solidFill>
              </a:rPr>
              <a:t>Barcoding</a:t>
            </a:r>
          </a:p>
          <a:p>
            <a:pPr marL="625475" indent="-280988">
              <a:buClr>
                <a:schemeClr val="accent1">
                  <a:lumMod val="50000"/>
                </a:schemeClr>
              </a:buClr>
              <a:buFont typeface="Arial" panose="020B0604020202020204" pitchFamily="34" charset="0"/>
              <a:buChar char="−"/>
            </a:pPr>
            <a:r>
              <a:rPr lang="en-US" sz="2300" dirty="0">
                <a:solidFill>
                  <a:schemeClr val="accent1">
                    <a:lumMod val="50000"/>
                  </a:schemeClr>
                </a:solidFill>
              </a:rPr>
              <a:t>"Associated with" labels do not have to be physically with the containers</a:t>
            </a:r>
          </a:p>
          <a:p>
            <a:pPr marL="625475" indent="-280988">
              <a:buClr>
                <a:schemeClr val="accent1">
                  <a:lumMod val="50000"/>
                </a:schemeClr>
              </a:buClr>
              <a:buFont typeface="Arial" panose="020B0604020202020204" pitchFamily="34" charset="0"/>
              <a:buChar char="−"/>
            </a:pPr>
            <a:r>
              <a:rPr lang="en-US" sz="2300" dirty="0">
                <a:solidFill>
                  <a:schemeClr val="accent1">
                    <a:lumMod val="50000"/>
                  </a:schemeClr>
                </a:solidFill>
              </a:rPr>
              <a:t>Information can be stored electronically</a:t>
            </a:r>
          </a:p>
        </p:txBody>
      </p:sp>
    </p:spTree>
    <p:extLst>
      <p:ext uri="{BB962C8B-B14F-4D97-AF65-F5344CB8AC3E}">
        <p14:creationId xmlns:p14="http://schemas.microsoft.com/office/powerpoint/2010/main" val="1326253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p:txBody>
          <a:bodyPr>
            <a:normAutofit fontScale="90000"/>
          </a:bodyPr>
          <a:lstStyle/>
          <a:p>
            <a:r>
              <a:rPr lang="en-US" sz="3600" dirty="0">
                <a:solidFill>
                  <a:schemeClr val="accent1">
                    <a:lumMod val="50000"/>
                  </a:schemeClr>
                </a:solidFill>
              </a:rPr>
              <a:t>Examples of "Affixed or Attached to" Labels</a:t>
            </a:r>
            <a:endParaRPr lang="en-US" sz="3600" i="1" dirty="0">
              <a:solidFill>
                <a:schemeClr val="accent1">
                  <a:lumMod val="50000"/>
                </a:schemeClr>
              </a:solidFill>
            </a:endParaRPr>
          </a:p>
        </p:txBody>
      </p:sp>
      <p:pic>
        <p:nvPicPr>
          <p:cNvPr id="2" name="Picture 1">
            <a:extLst>
              <a:ext uri="{FF2B5EF4-FFF2-40B4-BE49-F238E27FC236}">
                <a16:creationId xmlns:a16="http://schemas.microsoft.com/office/drawing/2014/main" id="{F5BD8554-B482-4C78-B879-1277F95C4F48}"/>
              </a:ext>
            </a:extLst>
          </p:cNvPr>
          <p:cNvPicPr>
            <a:picLocks noChangeAspect="1"/>
          </p:cNvPicPr>
          <p:nvPr/>
        </p:nvPicPr>
        <p:blipFill>
          <a:blip r:embed="rId2"/>
          <a:stretch>
            <a:fillRect/>
          </a:stretch>
        </p:blipFill>
        <p:spPr>
          <a:xfrm>
            <a:off x="304800" y="1447800"/>
            <a:ext cx="2950146" cy="3935465"/>
          </a:xfrm>
          <a:prstGeom prst="rect">
            <a:avLst/>
          </a:prstGeom>
        </p:spPr>
      </p:pic>
      <p:pic>
        <p:nvPicPr>
          <p:cNvPr id="4" name="Picture 3">
            <a:extLst>
              <a:ext uri="{FF2B5EF4-FFF2-40B4-BE49-F238E27FC236}">
                <a16:creationId xmlns:a16="http://schemas.microsoft.com/office/drawing/2014/main" id="{3729C7FF-04B7-4857-A7B9-866D321D72F3}"/>
              </a:ext>
            </a:extLst>
          </p:cNvPr>
          <p:cNvPicPr>
            <a:picLocks noChangeAspect="1"/>
          </p:cNvPicPr>
          <p:nvPr/>
        </p:nvPicPr>
        <p:blipFill>
          <a:blip r:embed="rId3"/>
          <a:stretch>
            <a:fillRect/>
          </a:stretch>
        </p:blipFill>
        <p:spPr>
          <a:xfrm>
            <a:off x="3418269" y="1524000"/>
            <a:ext cx="2907840" cy="3946086"/>
          </a:xfrm>
          <a:prstGeom prst="rect">
            <a:avLst/>
          </a:prstGeom>
        </p:spPr>
      </p:pic>
      <p:pic>
        <p:nvPicPr>
          <p:cNvPr id="6" name="Picture 5">
            <a:extLst>
              <a:ext uri="{FF2B5EF4-FFF2-40B4-BE49-F238E27FC236}">
                <a16:creationId xmlns:a16="http://schemas.microsoft.com/office/drawing/2014/main" id="{DAAA182C-F996-4729-A875-BD51E95AB4C1}"/>
              </a:ext>
            </a:extLst>
          </p:cNvPr>
          <p:cNvPicPr>
            <a:picLocks noChangeAspect="1"/>
          </p:cNvPicPr>
          <p:nvPr/>
        </p:nvPicPr>
        <p:blipFill>
          <a:blip r:embed="rId4"/>
          <a:stretch>
            <a:fillRect/>
          </a:stretch>
        </p:blipFill>
        <p:spPr>
          <a:xfrm>
            <a:off x="6515083" y="1461664"/>
            <a:ext cx="2228901" cy="4008422"/>
          </a:xfrm>
          <a:prstGeom prst="rect">
            <a:avLst/>
          </a:prstGeom>
        </p:spPr>
      </p:pic>
    </p:spTree>
    <p:extLst>
      <p:ext uri="{BB962C8B-B14F-4D97-AF65-F5344CB8AC3E}">
        <p14:creationId xmlns:p14="http://schemas.microsoft.com/office/powerpoint/2010/main" val="1070384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p:txBody>
          <a:bodyPr>
            <a:normAutofit/>
          </a:bodyPr>
          <a:lstStyle/>
          <a:p>
            <a:r>
              <a:rPr lang="en-US" sz="3600" dirty="0">
                <a:solidFill>
                  <a:schemeClr val="accent1">
                    <a:lumMod val="50000"/>
                  </a:schemeClr>
                </a:solidFill>
              </a:rPr>
              <a:t>Example of "Associated With" Label</a:t>
            </a:r>
            <a:endParaRPr lang="en-US" sz="3600" i="1" dirty="0">
              <a:solidFill>
                <a:schemeClr val="accent1">
                  <a:lumMod val="50000"/>
                </a:schemeClr>
              </a:solidFill>
            </a:endParaRPr>
          </a:p>
        </p:txBody>
      </p:sp>
      <p:pic>
        <p:nvPicPr>
          <p:cNvPr id="2" name="Picture 1">
            <a:extLst>
              <a:ext uri="{FF2B5EF4-FFF2-40B4-BE49-F238E27FC236}">
                <a16:creationId xmlns:a16="http://schemas.microsoft.com/office/drawing/2014/main" id="{F5BD8554-B482-4C78-B879-1277F95C4F48}"/>
              </a:ext>
            </a:extLst>
          </p:cNvPr>
          <p:cNvPicPr>
            <a:picLocks noChangeAspect="1"/>
          </p:cNvPicPr>
          <p:nvPr/>
        </p:nvPicPr>
        <p:blipFill>
          <a:blip r:embed="rId2"/>
          <a:stretch>
            <a:fillRect/>
          </a:stretch>
        </p:blipFill>
        <p:spPr>
          <a:xfrm>
            <a:off x="304800" y="1447800"/>
            <a:ext cx="2950146" cy="3935465"/>
          </a:xfrm>
          <a:prstGeom prst="rect">
            <a:avLst/>
          </a:prstGeom>
        </p:spPr>
      </p:pic>
      <p:pic>
        <p:nvPicPr>
          <p:cNvPr id="10" name="Picture 9">
            <a:extLst>
              <a:ext uri="{FF2B5EF4-FFF2-40B4-BE49-F238E27FC236}">
                <a16:creationId xmlns:a16="http://schemas.microsoft.com/office/drawing/2014/main" id="{0D349438-2C76-4DFA-A144-D37D338587E5}"/>
              </a:ext>
            </a:extLst>
          </p:cNvPr>
          <p:cNvPicPr>
            <a:picLocks noChangeAspect="1"/>
          </p:cNvPicPr>
          <p:nvPr/>
        </p:nvPicPr>
        <p:blipFill>
          <a:blip r:embed="rId3"/>
          <a:stretch>
            <a:fillRect/>
          </a:stretch>
        </p:blipFill>
        <p:spPr>
          <a:xfrm>
            <a:off x="3810000" y="1828800"/>
            <a:ext cx="4980454" cy="3765550"/>
          </a:xfrm>
          <a:prstGeom prst="rect">
            <a:avLst/>
          </a:prstGeom>
        </p:spPr>
      </p:pic>
      <p:sp>
        <p:nvSpPr>
          <p:cNvPr id="11" name="Arrow: Down 10">
            <a:extLst>
              <a:ext uri="{FF2B5EF4-FFF2-40B4-BE49-F238E27FC236}">
                <a16:creationId xmlns:a16="http://schemas.microsoft.com/office/drawing/2014/main" id="{AF65821C-BCF1-4867-A6CF-4EB669FA1E92}"/>
              </a:ext>
            </a:extLst>
          </p:cNvPr>
          <p:cNvSpPr/>
          <p:nvPr/>
        </p:nvSpPr>
        <p:spPr>
          <a:xfrm>
            <a:off x="5105400" y="838200"/>
            <a:ext cx="381000" cy="914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EA872B9-83FC-407B-BF05-689FF9831E28}"/>
              </a:ext>
            </a:extLst>
          </p:cNvPr>
          <p:cNvSpPr txBox="1"/>
          <p:nvPr/>
        </p:nvSpPr>
        <p:spPr>
          <a:xfrm>
            <a:off x="381000" y="5459465"/>
            <a:ext cx="3733800" cy="958850"/>
          </a:xfrm>
          <a:prstGeom prst="rect">
            <a:avLst/>
          </a:prstGeom>
          <a:noFill/>
        </p:spPr>
        <p:txBody>
          <a:bodyPr wrap="square" rtlCol="0">
            <a:spAutoFit/>
          </a:bodyPr>
          <a:lstStyle/>
          <a:p>
            <a:r>
              <a:rPr lang="en-US" dirty="0"/>
              <a:t>"Affixed or Attached to" Label</a:t>
            </a:r>
          </a:p>
          <a:p>
            <a:r>
              <a:rPr lang="en-US" dirty="0"/>
              <a:t>that corresponds with the "Associated with" label to the right</a:t>
            </a:r>
          </a:p>
        </p:txBody>
      </p:sp>
    </p:spTree>
    <p:extLst>
      <p:ext uri="{BB962C8B-B14F-4D97-AF65-F5344CB8AC3E}">
        <p14:creationId xmlns:p14="http://schemas.microsoft.com/office/powerpoint/2010/main" val="4225352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p:txBody>
          <a:bodyPr>
            <a:normAutofit/>
          </a:bodyPr>
          <a:lstStyle/>
          <a:p>
            <a:pPr algn="ctr"/>
            <a:r>
              <a:rPr lang="en-US" sz="3600" i="1" dirty="0">
                <a:solidFill>
                  <a:schemeClr val="accent1">
                    <a:lumMod val="50000"/>
                  </a:schemeClr>
                </a:solidFill>
              </a:rPr>
              <a:t>Container Labeling for Subpart K</a:t>
            </a:r>
          </a:p>
        </p:txBody>
      </p:sp>
      <p:sp>
        <p:nvSpPr>
          <p:cNvPr id="7" name="Content Placeholder 6">
            <a:extLst>
              <a:ext uri="{FF2B5EF4-FFF2-40B4-BE49-F238E27FC236}">
                <a16:creationId xmlns:a16="http://schemas.microsoft.com/office/drawing/2014/main" id="{16180D99-21E2-4B00-8FB3-C4F35CECAE8E}"/>
              </a:ext>
            </a:extLst>
          </p:cNvPr>
          <p:cNvSpPr>
            <a:spLocks noGrp="1"/>
          </p:cNvSpPr>
          <p:nvPr>
            <p:ph idx="4294967295"/>
          </p:nvPr>
        </p:nvSpPr>
        <p:spPr>
          <a:xfrm>
            <a:off x="457200" y="1159672"/>
            <a:ext cx="8229600" cy="5476875"/>
          </a:xfrm>
        </p:spPr>
        <p:txBody>
          <a:bodyPr>
            <a:normAutofit/>
          </a:bodyPr>
          <a:lstStyle/>
          <a:p>
            <a:pPr marL="288925" indent="-288925"/>
            <a:r>
              <a:rPr lang="en-US" sz="2600" dirty="0">
                <a:solidFill>
                  <a:schemeClr val="accent1">
                    <a:lumMod val="50000"/>
                  </a:schemeClr>
                </a:solidFill>
              </a:rPr>
              <a:t>Often, the label in use in your SAA area may be used and modified slightly to work for Subpart K labeling</a:t>
            </a:r>
          </a:p>
          <a:p>
            <a:pPr marL="687388" lvl="1" indent="-344488">
              <a:buClr>
                <a:schemeClr val="accent1">
                  <a:lumMod val="50000"/>
                </a:schemeClr>
              </a:buClr>
              <a:buFont typeface="Arial" panose="020B0604020202020204" pitchFamily="34" charset="0"/>
              <a:buChar char="−"/>
            </a:pPr>
            <a:r>
              <a:rPr lang="en-US" sz="2400" dirty="0">
                <a:solidFill>
                  <a:schemeClr val="accent1">
                    <a:lumMod val="50000"/>
                  </a:schemeClr>
                </a:solidFill>
              </a:rPr>
              <a:t>The following slides include example labels that colleges and universities are currently using</a:t>
            </a:r>
          </a:p>
          <a:p>
            <a:pPr marL="342900" lvl="1" indent="0">
              <a:buClr>
                <a:schemeClr val="accent1">
                  <a:lumMod val="50000"/>
                </a:schemeClr>
              </a:buClr>
              <a:buNone/>
            </a:pPr>
            <a:endParaRPr lang="en-US" sz="2400" dirty="0">
              <a:solidFill>
                <a:schemeClr val="accent1">
                  <a:lumMod val="50000"/>
                </a:schemeClr>
              </a:solidFill>
            </a:endParaRPr>
          </a:p>
          <a:p>
            <a:pPr marL="288925" indent="-288925"/>
            <a:r>
              <a:rPr lang="en-US" sz="2600" dirty="0">
                <a:solidFill>
                  <a:schemeClr val="accent1">
                    <a:lumMod val="50000"/>
                  </a:schemeClr>
                </a:solidFill>
              </a:rPr>
              <a:t>Examples demonstrate the flexibility of the two types of labeling:</a:t>
            </a:r>
          </a:p>
          <a:p>
            <a:pPr marL="687388" lvl="1" indent="-344488">
              <a:buClr>
                <a:schemeClr val="accent1">
                  <a:lumMod val="50000"/>
                </a:schemeClr>
              </a:buClr>
              <a:buFont typeface="Arial" panose="020B0604020202020204" pitchFamily="34" charset="0"/>
              <a:buChar char="−"/>
            </a:pPr>
            <a:r>
              <a:rPr lang="en-US" sz="2300" dirty="0">
                <a:solidFill>
                  <a:schemeClr val="accent1">
                    <a:lumMod val="50000"/>
                  </a:schemeClr>
                </a:solidFill>
              </a:rPr>
              <a:t>Label "affixed or attached to" the container</a:t>
            </a:r>
          </a:p>
          <a:p>
            <a:pPr marL="687388" lvl="1" indent="-344488">
              <a:buClr>
                <a:schemeClr val="accent1">
                  <a:lumMod val="50000"/>
                </a:schemeClr>
              </a:buClr>
              <a:buFont typeface="Arial" panose="020B0604020202020204" pitchFamily="34" charset="0"/>
              <a:buChar char="−"/>
            </a:pPr>
            <a:r>
              <a:rPr lang="en-US" sz="2300" dirty="0">
                <a:solidFill>
                  <a:schemeClr val="accent1">
                    <a:lumMod val="50000"/>
                  </a:schemeClr>
                </a:solidFill>
              </a:rPr>
              <a:t>Label "associated with" the container</a:t>
            </a:r>
          </a:p>
          <a:p>
            <a:pPr marL="687388" lvl="1" indent="-344488">
              <a:buClr>
                <a:schemeClr val="accent1">
                  <a:lumMod val="50000"/>
                </a:schemeClr>
              </a:buClr>
              <a:buFont typeface="Arial" panose="020B0604020202020204" pitchFamily="34" charset="0"/>
              <a:buChar char="−"/>
            </a:pPr>
            <a:endParaRPr lang="en-US" sz="2300" dirty="0">
              <a:solidFill>
                <a:schemeClr val="accent1">
                  <a:lumMod val="50000"/>
                </a:schemeClr>
              </a:solidFill>
            </a:endParaRPr>
          </a:p>
          <a:p>
            <a:pPr marL="288925" indent="-288925"/>
            <a:r>
              <a:rPr lang="en-US" sz="2600" dirty="0">
                <a:solidFill>
                  <a:schemeClr val="accent1">
                    <a:lumMod val="50000"/>
                  </a:schemeClr>
                </a:solidFill>
              </a:rPr>
              <a:t>Examples are illustrative only and are not meant to be exhaustive</a:t>
            </a:r>
            <a:endParaRPr lang="en-US" sz="2300" dirty="0">
              <a:solidFill>
                <a:schemeClr val="accent1">
                  <a:lumMod val="50000"/>
                </a:schemeClr>
              </a:solidFill>
            </a:endParaRPr>
          </a:p>
        </p:txBody>
      </p:sp>
    </p:spTree>
    <p:extLst>
      <p:ext uri="{BB962C8B-B14F-4D97-AF65-F5344CB8AC3E}">
        <p14:creationId xmlns:p14="http://schemas.microsoft.com/office/powerpoint/2010/main" val="5934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0" y="277813"/>
            <a:ext cx="9144000" cy="1143000"/>
          </a:xfrm>
        </p:spPr>
        <p:txBody>
          <a:bodyPr>
            <a:normAutofit/>
          </a:bodyPr>
          <a:lstStyle/>
          <a:p>
            <a:r>
              <a:rPr lang="en-US" sz="4400" dirty="0">
                <a:solidFill>
                  <a:schemeClr val="accent1">
                    <a:lumMod val="50000"/>
                  </a:schemeClr>
                </a:solidFill>
              </a:rPr>
              <a:t>What is Subpart K?</a:t>
            </a:r>
          </a:p>
        </p:txBody>
      </p:sp>
      <p:sp>
        <p:nvSpPr>
          <p:cNvPr id="344067" name="Rectangle 3"/>
          <p:cNvSpPr>
            <a:spLocks noGrp="1" noChangeArrowheads="1"/>
          </p:cNvSpPr>
          <p:nvPr>
            <p:ph idx="1"/>
          </p:nvPr>
        </p:nvSpPr>
        <p:spPr>
          <a:xfrm>
            <a:off x="474175" y="1828800"/>
            <a:ext cx="8195650" cy="4530725"/>
          </a:xfrm>
        </p:spPr>
        <p:txBody>
          <a:bodyPr>
            <a:normAutofit/>
          </a:bodyPr>
          <a:lstStyle/>
          <a:p>
            <a:pPr marL="0" indent="0" algn="ctr">
              <a:buNone/>
            </a:pPr>
            <a:r>
              <a:rPr lang="en-US" sz="3600" dirty="0">
                <a:solidFill>
                  <a:schemeClr val="accent1">
                    <a:lumMod val="50000"/>
                  </a:schemeClr>
                </a:solidFill>
              </a:rPr>
              <a:t>40 CFR 262 Subpart K</a:t>
            </a:r>
          </a:p>
          <a:p>
            <a:pPr marL="0" indent="0">
              <a:buNone/>
            </a:pPr>
            <a:endParaRPr lang="en-US" sz="1400" dirty="0">
              <a:solidFill>
                <a:schemeClr val="accent1">
                  <a:lumMod val="50000"/>
                </a:schemeClr>
              </a:solidFill>
            </a:endParaRPr>
          </a:p>
          <a:p>
            <a:pPr marL="0" indent="0" algn="ctr">
              <a:buNone/>
            </a:pPr>
            <a:r>
              <a:rPr lang="en-US" sz="2800" dirty="0">
                <a:solidFill>
                  <a:schemeClr val="accent1">
                    <a:lumMod val="50000"/>
                  </a:schemeClr>
                </a:solidFill>
              </a:rPr>
              <a:t>Alternative Requirements for Hazardous Waste Determination and Accumulation of Unwanted Material for Laboratories Owned by Eligible Academic Entities</a:t>
            </a:r>
          </a:p>
          <a:p>
            <a:pPr marL="0" indent="0" algn="ctr">
              <a:buNone/>
            </a:pPr>
            <a:endParaRPr lang="en-US" sz="2800" dirty="0">
              <a:solidFill>
                <a:schemeClr val="accent1">
                  <a:lumMod val="50000"/>
                </a:schemeClr>
              </a:solidFill>
            </a:endParaRPr>
          </a:p>
          <a:p>
            <a:pPr marL="0" indent="0" algn="ctr">
              <a:buNone/>
            </a:pPr>
            <a:r>
              <a:rPr lang="en-US" sz="2800" dirty="0">
                <a:solidFill>
                  <a:schemeClr val="accent1">
                    <a:lumMod val="50000"/>
                  </a:schemeClr>
                </a:solidFill>
              </a:rPr>
              <a:t>"Academic Laboratory Rule" or "Labs Rule"</a:t>
            </a:r>
            <a:endParaRPr lang="en-US" sz="2400" dirty="0">
              <a:solidFill>
                <a:schemeClr val="accent1">
                  <a:lumMod val="50000"/>
                </a:schemeClr>
              </a:solidFill>
            </a:endParaRPr>
          </a:p>
          <a:p>
            <a:pPr marL="0" indent="0">
              <a:buNone/>
            </a:pPr>
            <a:endParaRPr lang="en-US" sz="2400" dirty="0">
              <a:solidFill>
                <a:schemeClr val="accent1">
                  <a:lumMod val="50000"/>
                </a:schemeClr>
              </a:solidFill>
            </a:endParaRPr>
          </a:p>
        </p:txBody>
      </p:sp>
    </p:spTree>
    <p:extLst>
      <p:ext uri="{BB962C8B-B14F-4D97-AF65-F5344CB8AC3E}">
        <p14:creationId xmlns:p14="http://schemas.microsoft.com/office/powerpoint/2010/main" val="314160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40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p:txBody>
          <a:bodyPr>
            <a:normAutofit/>
          </a:bodyPr>
          <a:lstStyle/>
          <a:p>
            <a:pPr algn="ctr"/>
            <a:r>
              <a:rPr lang="en-US" sz="3600" i="1" dirty="0">
                <a:solidFill>
                  <a:schemeClr val="accent1">
                    <a:lumMod val="50000"/>
                  </a:schemeClr>
                </a:solidFill>
              </a:rPr>
              <a:t>Container Labeling for Subpart K</a:t>
            </a:r>
          </a:p>
        </p:txBody>
      </p:sp>
      <p:sp>
        <p:nvSpPr>
          <p:cNvPr id="7" name="Content Placeholder 6">
            <a:extLst>
              <a:ext uri="{FF2B5EF4-FFF2-40B4-BE49-F238E27FC236}">
                <a16:creationId xmlns:a16="http://schemas.microsoft.com/office/drawing/2014/main" id="{16180D99-21E2-4B00-8FB3-C4F35CECAE8E}"/>
              </a:ext>
            </a:extLst>
          </p:cNvPr>
          <p:cNvSpPr>
            <a:spLocks noGrp="1"/>
          </p:cNvSpPr>
          <p:nvPr>
            <p:ph idx="4294967295"/>
          </p:nvPr>
        </p:nvSpPr>
        <p:spPr>
          <a:xfrm>
            <a:off x="457200" y="1159672"/>
            <a:ext cx="8229600" cy="5476875"/>
          </a:xfrm>
        </p:spPr>
        <p:txBody>
          <a:bodyPr>
            <a:normAutofit/>
          </a:bodyPr>
          <a:lstStyle/>
          <a:p>
            <a:pPr marL="288925" indent="-288925"/>
            <a:r>
              <a:rPr lang="en-US" sz="2600" dirty="0">
                <a:solidFill>
                  <a:schemeClr val="accent1">
                    <a:lumMod val="50000"/>
                  </a:schemeClr>
                </a:solidFill>
              </a:rPr>
              <a:t>The following slides show 3 container label examples for unwanted materials that are non-halogenated solvents that would be listed hazardous waste when the hazardous waste determination is made</a:t>
            </a:r>
          </a:p>
          <a:p>
            <a:pPr marL="288925" indent="-288925"/>
            <a:endParaRPr lang="en-US" sz="2600" dirty="0">
              <a:solidFill>
                <a:schemeClr val="accent1">
                  <a:lumMod val="50000"/>
                </a:schemeClr>
              </a:solidFill>
            </a:endParaRPr>
          </a:p>
          <a:p>
            <a:pPr marL="288925" indent="-288925"/>
            <a:r>
              <a:rPr lang="en-US" sz="2600" dirty="0">
                <a:solidFill>
                  <a:schemeClr val="accent1">
                    <a:lumMod val="50000"/>
                  </a:schemeClr>
                </a:solidFill>
              </a:rPr>
              <a:t>Container labels for unwanted materials that are halogenated solvents can be done in a very similar way</a:t>
            </a:r>
          </a:p>
          <a:p>
            <a:pPr marL="288925" indent="-288925"/>
            <a:endParaRPr lang="en-US" sz="2600" dirty="0">
              <a:solidFill>
                <a:schemeClr val="accent1">
                  <a:lumMod val="50000"/>
                </a:schemeClr>
              </a:solidFill>
            </a:endParaRPr>
          </a:p>
          <a:p>
            <a:pPr marL="288925" indent="-288925"/>
            <a:r>
              <a:rPr lang="en-US" sz="2600" dirty="0">
                <a:solidFill>
                  <a:schemeClr val="accent1">
                    <a:lumMod val="50000"/>
                  </a:schemeClr>
                </a:solidFill>
              </a:rPr>
              <a:t>Key to making a HW determination and assigning proper HW codes - need to know whether solvent has been spent or not</a:t>
            </a:r>
            <a:endParaRPr lang="en-US" sz="2300" dirty="0">
              <a:solidFill>
                <a:schemeClr val="accent1">
                  <a:lumMod val="50000"/>
                </a:schemeClr>
              </a:solidFill>
            </a:endParaRPr>
          </a:p>
        </p:txBody>
      </p:sp>
    </p:spTree>
    <p:extLst>
      <p:ext uri="{BB962C8B-B14F-4D97-AF65-F5344CB8AC3E}">
        <p14:creationId xmlns:p14="http://schemas.microsoft.com/office/powerpoint/2010/main" val="1010345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a:xfrm>
            <a:off x="628650" y="-75408"/>
            <a:ext cx="7886700" cy="1061245"/>
          </a:xfrm>
        </p:spPr>
        <p:txBody>
          <a:bodyPr>
            <a:normAutofit/>
          </a:bodyPr>
          <a:lstStyle/>
          <a:p>
            <a:r>
              <a:rPr lang="en-US" sz="3600" dirty="0">
                <a:solidFill>
                  <a:schemeClr val="accent1">
                    <a:lumMod val="50000"/>
                  </a:schemeClr>
                </a:solidFill>
              </a:rPr>
              <a:t>Example Label for Unwanted Materials</a:t>
            </a:r>
            <a:endParaRPr lang="en-US" sz="3600" i="1" dirty="0">
              <a:solidFill>
                <a:schemeClr val="accent1">
                  <a:lumMod val="50000"/>
                </a:schemeClr>
              </a:solidFill>
            </a:endParaRPr>
          </a:p>
        </p:txBody>
      </p:sp>
      <p:pic>
        <p:nvPicPr>
          <p:cNvPr id="2" name="Picture 1">
            <a:extLst>
              <a:ext uri="{FF2B5EF4-FFF2-40B4-BE49-F238E27FC236}">
                <a16:creationId xmlns:a16="http://schemas.microsoft.com/office/drawing/2014/main" id="{2479F2A2-AC07-46FB-A031-309D7688CDF1}"/>
              </a:ext>
            </a:extLst>
          </p:cNvPr>
          <p:cNvPicPr>
            <a:picLocks noChangeAspect="1"/>
          </p:cNvPicPr>
          <p:nvPr/>
        </p:nvPicPr>
        <p:blipFill>
          <a:blip r:embed="rId2"/>
          <a:stretch>
            <a:fillRect/>
          </a:stretch>
        </p:blipFill>
        <p:spPr>
          <a:xfrm>
            <a:off x="193115" y="914400"/>
            <a:ext cx="8757769" cy="5070739"/>
          </a:xfrm>
          <a:prstGeom prst="rect">
            <a:avLst/>
          </a:prstGeom>
        </p:spPr>
      </p:pic>
      <p:sp>
        <p:nvSpPr>
          <p:cNvPr id="4" name="TextBox 3">
            <a:extLst>
              <a:ext uri="{FF2B5EF4-FFF2-40B4-BE49-F238E27FC236}">
                <a16:creationId xmlns:a16="http://schemas.microsoft.com/office/drawing/2014/main" id="{625FC90B-ED25-4DD1-B6A0-4582108B4D14}"/>
              </a:ext>
            </a:extLst>
          </p:cNvPr>
          <p:cNvSpPr txBox="1"/>
          <p:nvPr/>
        </p:nvSpPr>
        <p:spPr>
          <a:xfrm>
            <a:off x="1905000" y="6172200"/>
            <a:ext cx="5715000" cy="369332"/>
          </a:xfrm>
          <a:prstGeom prst="rect">
            <a:avLst/>
          </a:prstGeom>
          <a:noFill/>
        </p:spPr>
        <p:txBody>
          <a:bodyPr wrap="square" rtlCol="0">
            <a:spAutoFit/>
          </a:bodyPr>
          <a:lstStyle/>
          <a:p>
            <a:r>
              <a:rPr lang="en-US" dirty="0"/>
              <a:t>This example was provided by Connecticut University.</a:t>
            </a:r>
          </a:p>
        </p:txBody>
      </p:sp>
    </p:spTree>
    <p:extLst>
      <p:ext uri="{BB962C8B-B14F-4D97-AF65-F5344CB8AC3E}">
        <p14:creationId xmlns:p14="http://schemas.microsoft.com/office/powerpoint/2010/main" val="1793633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a:xfrm>
            <a:off x="628650" y="-75408"/>
            <a:ext cx="7886700" cy="1061245"/>
          </a:xfrm>
        </p:spPr>
        <p:txBody>
          <a:bodyPr>
            <a:normAutofit/>
          </a:bodyPr>
          <a:lstStyle/>
          <a:p>
            <a:r>
              <a:rPr lang="en-US" sz="3600" dirty="0">
                <a:solidFill>
                  <a:schemeClr val="accent1">
                    <a:lumMod val="50000"/>
                  </a:schemeClr>
                </a:solidFill>
              </a:rPr>
              <a:t>Example Label for Unwanted Materials</a:t>
            </a:r>
            <a:endParaRPr lang="en-US" sz="3600" i="1" dirty="0">
              <a:solidFill>
                <a:schemeClr val="accent1">
                  <a:lumMod val="50000"/>
                </a:schemeClr>
              </a:solidFill>
            </a:endParaRPr>
          </a:p>
        </p:txBody>
      </p:sp>
      <p:sp>
        <p:nvSpPr>
          <p:cNvPr id="4" name="TextBox 3">
            <a:extLst>
              <a:ext uri="{FF2B5EF4-FFF2-40B4-BE49-F238E27FC236}">
                <a16:creationId xmlns:a16="http://schemas.microsoft.com/office/drawing/2014/main" id="{625FC90B-ED25-4DD1-B6A0-4582108B4D14}"/>
              </a:ext>
            </a:extLst>
          </p:cNvPr>
          <p:cNvSpPr txBox="1"/>
          <p:nvPr/>
        </p:nvSpPr>
        <p:spPr>
          <a:xfrm>
            <a:off x="1676400" y="6172200"/>
            <a:ext cx="6324600" cy="369332"/>
          </a:xfrm>
          <a:prstGeom prst="rect">
            <a:avLst/>
          </a:prstGeom>
          <a:noFill/>
        </p:spPr>
        <p:txBody>
          <a:bodyPr wrap="square" rtlCol="0">
            <a:spAutoFit/>
          </a:bodyPr>
          <a:lstStyle/>
          <a:p>
            <a:r>
              <a:rPr lang="en-US" dirty="0"/>
              <a:t>This example was provided by the University of Washington.</a:t>
            </a:r>
          </a:p>
        </p:txBody>
      </p:sp>
      <p:pic>
        <p:nvPicPr>
          <p:cNvPr id="3" name="Picture 2">
            <a:extLst>
              <a:ext uri="{FF2B5EF4-FFF2-40B4-BE49-F238E27FC236}">
                <a16:creationId xmlns:a16="http://schemas.microsoft.com/office/drawing/2014/main" id="{4069B6B8-1292-4844-9802-C6BC09A5C911}"/>
              </a:ext>
            </a:extLst>
          </p:cNvPr>
          <p:cNvPicPr>
            <a:picLocks noChangeAspect="1"/>
          </p:cNvPicPr>
          <p:nvPr/>
        </p:nvPicPr>
        <p:blipFill>
          <a:blip r:embed="rId2"/>
          <a:stretch>
            <a:fillRect/>
          </a:stretch>
        </p:blipFill>
        <p:spPr>
          <a:xfrm>
            <a:off x="295513" y="838200"/>
            <a:ext cx="8691403" cy="5334000"/>
          </a:xfrm>
          <a:prstGeom prst="rect">
            <a:avLst/>
          </a:prstGeom>
        </p:spPr>
      </p:pic>
    </p:spTree>
    <p:extLst>
      <p:ext uri="{BB962C8B-B14F-4D97-AF65-F5344CB8AC3E}">
        <p14:creationId xmlns:p14="http://schemas.microsoft.com/office/powerpoint/2010/main" val="2011375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a:xfrm>
            <a:off x="628650" y="-75408"/>
            <a:ext cx="7886700" cy="1061245"/>
          </a:xfrm>
        </p:spPr>
        <p:txBody>
          <a:bodyPr>
            <a:normAutofit/>
          </a:bodyPr>
          <a:lstStyle/>
          <a:p>
            <a:r>
              <a:rPr lang="en-US" sz="3600" dirty="0">
                <a:solidFill>
                  <a:schemeClr val="accent1">
                    <a:lumMod val="50000"/>
                  </a:schemeClr>
                </a:solidFill>
              </a:rPr>
              <a:t>Example Label for Unwanted Materials</a:t>
            </a:r>
            <a:endParaRPr lang="en-US" sz="3600" i="1" dirty="0">
              <a:solidFill>
                <a:schemeClr val="accent1">
                  <a:lumMod val="50000"/>
                </a:schemeClr>
              </a:solidFill>
            </a:endParaRPr>
          </a:p>
        </p:txBody>
      </p:sp>
      <p:pic>
        <p:nvPicPr>
          <p:cNvPr id="3" name="Picture 2">
            <a:extLst>
              <a:ext uri="{FF2B5EF4-FFF2-40B4-BE49-F238E27FC236}">
                <a16:creationId xmlns:a16="http://schemas.microsoft.com/office/drawing/2014/main" id="{046829DC-520A-4072-8196-4C28D372AB1A}"/>
              </a:ext>
            </a:extLst>
          </p:cNvPr>
          <p:cNvPicPr>
            <a:picLocks noChangeAspect="1"/>
          </p:cNvPicPr>
          <p:nvPr/>
        </p:nvPicPr>
        <p:blipFill>
          <a:blip r:embed="rId2"/>
          <a:stretch>
            <a:fillRect/>
          </a:stretch>
        </p:blipFill>
        <p:spPr>
          <a:xfrm>
            <a:off x="190500" y="985837"/>
            <a:ext cx="8763000" cy="5378600"/>
          </a:xfrm>
          <a:prstGeom prst="rect">
            <a:avLst/>
          </a:prstGeom>
        </p:spPr>
      </p:pic>
    </p:spTree>
    <p:extLst>
      <p:ext uri="{BB962C8B-B14F-4D97-AF65-F5344CB8AC3E}">
        <p14:creationId xmlns:p14="http://schemas.microsoft.com/office/powerpoint/2010/main" val="1913008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p:txBody>
          <a:bodyPr>
            <a:normAutofit/>
          </a:bodyPr>
          <a:lstStyle/>
          <a:p>
            <a:pPr algn="ctr"/>
            <a:r>
              <a:rPr lang="en-US" sz="3600" i="1" dirty="0">
                <a:solidFill>
                  <a:schemeClr val="accent1">
                    <a:lumMod val="50000"/>
                  </a:schemeClr>
                </a:solidFill>
              </a:rPr>
              <a:t>Container Labeling Examples</a:t>
            </a:r>
          </a:p>
        </p:txBody>
      </p:sp>
      <p:sp>
        <p:nvSpPr>
          <p:cNvPr id="7" name="Content Placeholder 6">
            <a:extLst>
              <a:ext uri="{FF2B5EF4-FFF2-40B4-BE49-F238E27FC236}">
                <a16:creationId xmlns:a16="http://schemas.microsoft.com/office/drawing/2014/main" id="{16180D99-21E2-4B00-8FB3-C4F35CECAE8E}"/>
              </a:ext>
            </a:extLst>
          </p:cNvPr>
          <p:cNvSpPr>
            <a:spLocks noGrp="1"/>
          </p:cNvSpPr>
          <p:nvPr>
            <p:ph idx="4294967295"/>
          </p:nvPr>
        </p:nvSpPr>
        <p:spPr>
          <a:xfrm>
            <a:off x="628650" y="1600200"/>
            <a:ext cx="8229600" cy="5476875"/>
          </a:xfrm>
        </p:spPr>
        <p:txBody>
          <a:bodyPr>
            <a:normAutofit/>
          </a:bodyPr>
          <a:lstStyle/>
          <a:p>
            <a:pPr marL="288925" indent="-288925"/>
            <a:r>
              <a:rPr lang="en-US" sz="2600" dirty="0">
                <a:solidFill>
                  <a:schemeClr val="accent1">
                    <a:lumMod val="50000"/>
                  </a:schemeClr>
                </a:solidFill>
              </a:rPr>
              <a:t>The following slides show two container label examples for unwanted materials that would be determined to be:</a:t>
            </a:r>
          </a:p>
          <a:p>
            <a:pPr marL="687388" indent="-398463">
              <a:buFont typeface="Arial" panose="020B0604020202020204" pitchFamily="34" charset="0"/>
              <a:buChar char="−"/>
            </a:pPr>
            <a:r>
              <a:rPr lang="en-US" sz="2600" dirty="0">
                <a:solidFill>
                  <a:schemeClr val="accent1">
                    <a:lumMod val="50000"/>
                  </a:schemeClr>
                </a:solidFill>
              </a:rPr>
              <a:t>Characteristic hazardous waste</a:t>
            </a:r>
          </a:p>
          <a:p>
            <a:pPr marL="687388" indent="-398463">
              <a:buFont typeface="Arial" panose="020B0604020202020204" pitchFamily="34" charset="0"/>
              <a:buChar char="−"/>
            </a:pPr>
            <a:r>
              <a:rPr lang="en-US" sz="2600" dirty="0">
                <a:solidFill>
                  <a:schemeClr val="accent1">
                    <a:lumMod val="50000"/>
                  </a:schemeClr>
                </a:solidFill>
              </a:rPr>
              <a:t>Non-hazardous waste (which are also unwanted materials while in the laboratory)</a:t>
            </a:r>
            <a:endParaRPr lang="en-US" sz="2300" dirty="0">
              <a:solidFill>
                <a:schemeClr val="accent1">
                  <a:lumMod val="50000"/>
                </a:schemeClr>
              </a:solidFill>
            </a:endParaRPr>
          </a:p>
        </p:txBody>
      </p:sp>
    </p:spTree>
    <p:extLst>
      <p:ext uri="{BB962C8B-B14F-4D97-AF65-F5344CB8AC3E}">
        <p14:creationId xmlns:p14="http://schemas.microsoft.com/office/powerpoint/2010/main" val="2462223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a:xfrm>
            <a:off x="628650" y="-75408"/>
            <a:ext cx="7886700" cy="1061245"/>
          </a:xfrm>
        </p:spPr>
        <p:txBody>
          <a:bodyPr>
            <a:normAutofit/>
          </a:bodyPr>
          <a:lstStyle/>
          <a:p>
            <a:r>
              <a:rPr lang="en-US" sz="3600" dirty="0">
                <a:solidFill>
                  <a:schemeClr val="accent1">
                    <a:lumMod val="50000"/>
                  </a:schemeClr>
                </a:solidFill>
              </a:rPr>
              <a:t>Example Label for Unwanted Materials</a:t>
            </a:r>
            <a:endParaRPr lang="en-US" sz="3600" i="1" dirty="0">
              <a:solidFill>
                <a:schemeClr val="accent1">
                  <a:lumMod val="50000"/>
                </a:schemeClr>
              </a:solidFill>
            </a:endParaRPr>
          </a:p>
        </p:txBody>
      </p:sp>
      <p:pic>
        <p:nvPicPr>
          <p:cNvPr id="4" name="Picture 3">
            <a:extLst>
              <a:ext uri="{FF2B5EF4-FFF2-40B4-BE49-F238E27FC236}">
                <a16:creationId xmlns:a16="http://schemas.microsoft.com/office/drawing/2014/main" id="{176CB7F4-6D0E-4194-88B4-08138482B2AA}"/>
              </a:ext>
            </a:extLst>
          </p:cNvPr>
          <p:cNvPicPr>
            <a:picLocks noChangeAspect="1"/>
          </p:cNvPicPr>
          <p:nvPr/>
        </p:nvPicPr>
        <p:blipFill>
          <a:blip r:embed="rId2"/>
          <a:stretch>
            <a:fillRect/>
          </a:stretch>
        </p:blipFill>
        <p:spPr>
          <a:xfrm>
            <a:off x="228600" y="1143000"/>
            <a:ext cx="8796917" cy="4638890"/>
          </a:xfrm>
          <a:prstGeom prst="rect">
            <a:avLst/>
          </a:prstGeom>
        </p:spPr>
      </p:pic>
      <p:sp>
        <p:nvSpPr>
          <p:cNvPr id="6" name="TextBox 5">
            <a:extLst>
              <a:ext uri="{FF2B5EF4-FFF2-40B4-BE49-F238E27FC236}">
                <a16:creationId xmlns:a16="http://schemas.microsoft.com/office/drawing/2014/main" id="{1BCBA69A-2842-40CE-8134-8986F1668868}"/>
              </a:ext>
            </a:extLst>
          </p:cNvPr>
          <p:cNvSpPr txBox="1"/>
          <p:nvPr/>
        </p:nvSpPr>
        <p:spPr>
          <a:xfrm>
            <a:off x="2514600" y="6172200"/>
            <a:ext cx="5105400" cy="369332"/>
          </a:xfrm>
          <a:prstGeom prst="rect">
            <a:avLst/>
          </a:prstGeom>
          <a:noFill/>
        </p:spPr>
        <p:txBody>
          <a:bodyPr wrap="square" rtlCol="0">
            <a:spAutoFit/>
          </a:bodyPr>
          <a:lstStyle/>
          <a:p>
            <a:r>
              <a:rPr lang="en-US" dirty="0"/>
              <a:t>This example was provided by Clark University.</a:t>
            </a:r>
          </a:p>
        </p:txBody>
      </p:sp>
    </p:spTree>
    <p:extLst>
      <p:ext uri="{BB962C8B-B14F-4D97-AF65-F5344CB8AC3E}">
        <p14:creationId xmlns:p14="http://schemas.microsoft.com/office/powerpoint/2010/main" val="95667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a:xfrm>
            <a:off x="628650" y="-75408"/>
            <a:ext cx="7886700" cy="1061245"/>
          </a:xfrm>
        </p:spPr>
        <p:txBody>
          <a:bodyPr>
            <a:normAutofit/>
          </a:bodyPr>
          <a:lstStyle/>
          <a:p>
            <a:r>
              <a:rPr lang="en-US" sz="3600" dirty="0">
                <a:solidFill>
                  <a:schemeClr val="accent1">
                    <a:lumMod val="50000"/>
                  </a:schemeClr>
                </a:solidFill>
              </a:rPr>
              <a:t>Example Label for Unwanted Materials</a:t>
            </a:r>
            <a:endParaRPr lang="en-US" sz="3600" i="1" dirty="0">
              <a:solidFill>
                <a:schemeClr val="accent1">
                  <a:lumMod val="50000"/>
                </a:schemeClr>
              </a:solidFill>
            </a:endParaRPr>
          </a:p>
        </p:txBody>
      </p:sp>
      <p:sp>
        <p:nvSpPr>
          <p:cNvPr id="6" name="TextBox 5">
            <a:extLst>
              <a:ext uri="{FF2B5EF4-FFF2-40B4-BE49-F238E27FC236}">
                <a16:creationId xmlns:a16="http://schemas.microsoft.com/office/drawing/2014/main" id="{1BCBA69A-2842-40CE-8134-8986F1668868}"/>
              </a:ext>
            </a:extLst>
          </p:cNvPr>
          <p:cNvSpPr txBox="1"/>
          <p:nvPr/>
        </p:nvSpPr>
        <p:spPr>
          <a:xfrm>
            <a:off x="1943100" y="6172200"/>
            <a:ext cx="5257800" cy="369332"/>
          </a:xfrm>
          <a:prstGeom prst="rect">
            <a:avLst/>
          </a:prstGeom>
          <a:noFill/>
        </p:spPr>
        <p:txBody>
          <a:bodyPr wrap="square" rtlCol="0">
            <a:spAutoFit/>
          </a:bodyPr>
          <a:lstStyle/>
          <a:p>
            <a:r>
              <a:rPr lang="en-US" dirty="0"/>
              <a:t>This example was provided by Harvard University.</a:t>
            </a:r>
          </a:p>
        </p:txBody>
      </p:sp>
      <p:pic>
        <p:nvPicPr>
          <p:cNvPr id="2" name="Picture 1">
            <a:extLst>
              <a:ext uri="{FF2B5EF4-FFF2-40B4-BE49-F238E27FC236}">
                <a16:creationId xmlns:a16="http://schemas.microsoft.com/office/drawing/2014/main" id="{BAC7F2F2-4727-4855-B1AF-1734F36D7CFF}"/>
              </a:ext>
            </a:extLst>
          </p:cNvPr>
          <p:cNvPicPr>
            <a:picLocks noChangeAspect="1"/>
          </p:cNvPicPr>
          <p:nvPr/>
        </p:nvPicPr>
        <p:blipFill>
          <a:blip r:embed="rId2"/>
          <a:stretch>
            <a:fillRect/>
          </a:stretch>
        </p:blipFill>
        <p:spPr>
          <a:xfrm>
            <a:off x="819150" y="785232"/>
            <a:ext cx="7505700" cy="5386968"/>
          </a:xfrm>
          <a:prstGeom prst="rect">
            <a:avLst/>
          </a:prstGeom>
        </p:spPr>
      </p:pic>
    </p:spTree>
    <p:extLst>
      <p:ext uri="{BB962C8B-B14F-4D97-AF65-F5344CB8AC3E}">
        <p14:creationId xmlns:p14="http://schemas.microsoft.com/office/powerpoint/2010/main" val="1619868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p:txBody>
          <a:bodyPr>
            <a:normAutofit/>
          </a:bodyPr>
          <a:lstStyle/>
          <a:p>
            <a:pPr algn="ctr"/>
            <a:r>
              <a:rPr lang="en-US" sz="3600" i="1" dirty="0">
                <a:solidFill>
                  <a:schemeClr val="accent1">
                    <a:lumMod val="50000"/>
                  </a:schemeClr>
                </a:solidFill>
              </a:rPr>
              <a:t>Container Labeling Examples</a:t>
            </a:r>
          </a:p>
        </p:txBody>
      </p:sp>
      <p:sp>
        <p:nvSpPr>
          <p:cNvPr id="7" name="Content Placeholder 6">
            <a:extLst>
              <a:ext uri="{FF2B5EF4-FFF2-40B4-BE49-F238E27FC236}">
                <a16:creationId xmlns:a16="http://schemas.microsoft.com/office/drawing/2014/main" id="{16180D99-21E2-4B00-8FB3-C4F35CECAE8E}"/>
              </a:ext>
            </a:extLst>
          </p:cNvPr>
          <p:cNvSpPr>
            <a:spLocks noGrp="1"/>
          </p:cNvSpPr>
          <p:nvPr>
            <p:ph idx="4294967295"/>
          </p:nvPr>
        </p:nvSpPr>
        <p:spPr>
          <a:xfrm>
            <a:off x="457200" y="1159672"/>
            <a:ext cx="8305800" cy="5476875"/>
          </a:xfrm>
        </p:spPr>
        <p:txBody>
          <a:bodyPr>
            <a:normAutofit lnSpcReduction="10000"/>
          </a:bodyPr>
          <a:lstStyle/>
          <a:p>
            <a:pPr marL="0" indent="0">
              <a:buNone/>
            </a:pPr>
            <a:r>
              <a:rPr lang="en-US" sz="2300" dirty="0">
                <a:solidFill>
                  <a:schemeClr val="accent1">
                    <a:lumMod val="50000"/>
                  </a:schemeClr>
                </a:solidFill>
              </a:rPr>
              <a:t>Example Labels from Clean-out</a:t>
            </a:r>
          </a:p>
          <a:p>
            <a:pPr marL="0" indent="0">
              <a:buNone/>
            </a:pPr>
            <a:endParaRPr lang="en-US" sz="1000" dirty="0">
              <a:solidFill>
                <a:schemeClr val="accent1">
                  <a:lumMod val="50000"/>
                </a:schemeClr>
              </a:solidFill>
            </a:endParaRPr>
          </a:p>
          <a:p>
            <a:pPr marL="288925" indent="-288925"/>
            <a:r>
              <a:rPr lang="en-US" sz="2300" dirty="0">
                <a:solidFill>
                  <a:schemeClr val="accent1">
                    <a:lumMod val="50000"/>
                  </a:schemeClr>
                </a:solidFill>
              </a:rPr>
              <a:t>Containers of unwanted materials from a once-per-12 month laboratory clean-out are labeled</a:t>
            </a:r>
          </a:p>
          <a:p>
            <a:pPr lvl="1">
              <a:buClr>
                <a:schemeClr val="accent1">
                  <a:lumMod val="50000"/>
                </a:schemeClr>
              </a:buClr>
              <a:buFont typeface="Arial" panose="020B0604020202020204" pitchFamily="34" charset="0"/>
              <a:buChar char="−"/>
            </a:pPr>
            <a:r>
              <a:rPr lang="en-US" sz="2000" dirty="0">
                <a:solidFill>
                  <a:schemeClr val="accent1">
                    <a:lumMod val="50000"/>
                  </a:schemeClr>
                </a:solidFill>
              </a:rPr>
              <a:t>According to the same labeling requirements as all other containers of unwanted materials in the laboratory</a:t>
            </a:r>
          </a:p>
          <a:p>
            <a:pPr marL="914400" lvl="2" indent="-228600">
              <a:buFont typeface="Wingdings" panose="05000000000000000000" pitchFamily="2" charset="2"/>
              <a:buChar char="§"/>
            </a:pPr>
            <a:r>
              <a:rPr lang="en-US" sz="2000" dirty="0">
                <a:solidFill>
                  <a:schemeClr val="accent1">
                    <a:lumMod val="50000"/>
                  </a:schemeClr>
                </a:solidFill>
              </a:rPr>
              <a:t>This way there is one labeling system in the laboratory</a:t>
            </a:r>
          </a:p>
          <a:p>
            <a:pPr marL="914400" lvl="2" indent="-228600">
              <a:buFont typeface="Wingdings" panose="05000000000000000000" pitchFamily="2" charset="2"/>
              <a:buChar char="§"/>
            </a:pPr>
            <a:endParaRPr lang="en-US" sz="1000" dirty="0">
              <a:solidFill>
                <a:schemeClr val="accent1">
                  <a:lumMod val="50000"/>
                </a:schemeClr>
              </a:solidFill>
            </a:endParaRPr>
          </a:p>
          <a:p>
            <a:pPr marL="288925" indent="-288925"/>
            <a:r>
              <a:rPr lang="en-US" sz="2300" dirty="0">
                <a:solidFill>
                  <a:schemeClr val="accent1">
                    <a:lumMod val="50000"/>
                  </a:schemeClr>
                </a:solidFill>
              </a:rPr>
              <a:t>May want to add information on the label to identify containers from a laboratory clean-out, especially if they are moved to a central accumulation area</a:t>
            </a:r>
          </a:p>
          <a:p>
            <a:pPr marL="288925" indent="-288925"/>
            <a:endParaRPr lang="en-US" sz="1000" dirty="0">
              <a:solidFill>
                <a:schemeClr val="accent1">
                  <a:lumMod val="50000"/>
                </a:schemeClr>
              </a:solidFill>
            </a:endParaRPr>
          </a:p>
          <a:p>
            <a:pPr marL="288925" indent="-288925"/>
            <a:r>
              <a:rPr lang="en-US" sz="2300" dirty="0">
                <a:solidFill>
                  <a:schemeClr val="accent1">
                    <a:lumMod val="50000"/>
                  </a:schemeClr>
                </a:solidFill>
              </a:rPr>
              <a:t>A label distinguishing laboratory clean-out containers will provide needed information on what to count toward generator status</a:t>
            </a:r>
          </a:p>
          <a:p>
            <a:pPr marL="288925" indent="-288925"/>
            <a:endParaRPr lang="en-US" sz="1000" dirty="0">
              <a:solidFill>
                <a:schemeClr val="accent1">
                  <a:lumMod val="50000"/>
                </a:schemeClr>
              </a:solidFill>
            </a:endParaRPr>
          </a:p>
          <a:p>
            <a:pPr marL="288925" indent="-288925"/>
            <a:r>
              <a:rPr lang="en-US" sz="2300" dirty="0">
                <a:solidFill>
                  <a:schemeClr val="accent1">
                    <a:lumMod val="50000"/>
                  </a:schemeClr>
                </a:solidFill>
              </a:rPr>
              <a:t>The following two examples are for unused unwanted materials from a laboratory clean-out</a:t>
            </a:r>
          </a:p>
        </p:txBody>
      </p:sp>
    </p:spTree>
    <p:extLst>
      <p:ext uri="{BB962C8B-B14F-4D97-AF65-F5344CB8AC3E}">
        <p14:creationId xmlns:p14="http://schemas.microsoft.com/office/powerpoint/2010/main" val="3101037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a:xfrm>
            <a:off x="628650" y="-75408"/>
            <a:ext cx="7886700" cy="1061245"/>
          </a:xfrm>
        </p:spPr>
        <p:txBody>
          <a:bodyPr>
            <a:normAutofit/>
          </a:bodyPr>
          <a:lstStyle/>
          <a:p>
            <a:r>
              <a:rPr lang="en-US" sz="3600" dirty="0">
                <a:solidFill>
                  <a:schemeClr val="accent1">
                    <a:lumMod val="50000"/>
                  </a:schemeClr>
                </a:solidFill>
              </a:rPr>
              <a:t>Example Label for Unwanted Materials</a:t>
            </a:r>
            <a:endParaRPr lang="en-US" sz="3600" i="1" dirty="0">
              <a:solidFill>
                <a:schemeClr val="accent1">
                  <a:lumMod val="50000"/>
                </a:schemeClr>
              </a:solidFill>
            </a:endParaRPr>
          </a:p>
        </p:txBody>
      </p:sp>
      <p:sp>
        <p:nvSpPr>
          <p:cNvPr id="6" name="TextBox 5">
            <a:extLst>
              <a:ext uri="{FF2B5EF4-FFF2-40B4-BE49-F238E27FC236}">
                <a16:creationId xmlns:a16="http://schemas.microsoft.com/office/drawing/2014/main" id="{1BCBA69A-2842-40CE-8134-8986F1668868}"/>
              </a:ext>
            </a:extLst>
          </p:cNvPr>
          <p:cNvSpPr txBox="1"/>
          <p:nvPr/>
        </p:nvSpPr>
        <p:spPr>
          <a:xfrm>
            <a:off x="1943100" y="6172200"/>
            <a:ext cx="5257800" cy="369332"/>
          </a:xfrm>
          <a:prstGeom prst="rect">
            <a:avLst/>
          </a:prstGeom>
          <a:noFill/>
        </p:spPr>
        <p:txBody>
          <a:bodyPr wrap="square" rtlCol="0">
            <a:spAutoFit/>
          </a:bodyPr>
          <a:lstStyle/>
          <a:p>
            <a:r>
              <a:rPr lang="en-US" dirty="0"/>
              <a:t>This example was provided by Ursinus College.</a:t>
            </a:r>
          </a:p>
        </p:txBody>
      </p:sp>
      <p:pic>
        <p:nvPicPr>
          <p:cNvPr id="3" name="Picture 2">
            <a:extLst>
              <a:ext uri="{FF2B5EF4-FFF2-40B4-BE49-F238E27FC236}">
                <a16:creationId xmlns:a16="http://schemas.microsoft.com/office/drawing/2014/main" id="{06717F86-FC15-472B-A7E8-8A01CCA766DA}"/>
              </a:ext>
            </a:extLst>
          </p:cNvPr>
          <p:cNvPicPr>
            <a:picLocks noChangeAspect="1"/>
          </p:cNvPicPr>
          <p:nvPr/>
        </p:nvPicPr>
        <p:blipFill>
          <a:blip r:embed="rId2"/>
          <a:stretch>
            <a:fillRect/>
          </a:stretch>
        </p:blipFill>
        <p:spPr>
          <a:xfrm>
            <a:off x="457200" y="838200"/>
            <a:ext cx="8500236" cy="5257800"/>
          </a:xfrm>
          <a:prstGeom prst="rect">
            <a:avLst/>
          </a:prstGeom>
        </p:spPr>
      </p:pic>
    </p:spTree>
    <p:extLst>
      <p:ext uri="{BB962C8B-B14F-4D97-AF65-F5344CB8AC3E}">
        <p14:creationId xmlns:p14="http://schemas.microsoft.com/office/powerpoint/2010/main" val="2345091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a:xfrm>
            <a:off x="628650" y="-75408"/>
            <a:ext cx="7886700" cy="1061245"/>
          </a:xfrm>
        </p:spPr>
        <p:txBody>
          <a:bodyPr>
            <a:normAutofit/>
          </a:bodyPr>
          <a:lstStyle/>
          <a:p>
            <a:r>
              <a:rPr lang="en-US" sz="3600" dirty="0">
                <a:solidFill>
                  <a:schemeClr val="accent1">
                    <a:lumMod val="50000"/>
                  </a:schemeClr>
                </a:solidFill>
              </a:rPr>
              <a:t>Example Label for Unwanted Materials</a:t>
            </a:r>
            <a:endParaRPr lang="en-US" sz="3600" i="1" dirty="0">
              <a:solidFill>
                <a:schemeClr val="accent1">
                  <a:lumMod val="50000"/>
                </a:schemeClr>
              </a:solidFill>
            </a:endParaRPr>
          </a:p>
        </p:txBody>
      </p:sp>
      <p:sp>
        <p:nvSpPr>
          <p:cNvPr id="6" name="TextBox 5">
            <a:extLst>
              <a:ext uri="{FF2B5EF4-FFF2-40B4-BE49-F238E27FC236}">
                <a16:creationId xmlns:a16="http://schemas.microsoft.com/office/drawing/2014/main" id="{1BCBA69A-2842-40CE-8134-8986F1668868}"/>
              </a:ext>
            </a:extLst>
          </p:cNvPr>
          <p:cNvSpPr txBox="1"/>
          <p:nvPr/>
        </p:nvSpPr>
        <p:spPr>
          <a:xfrm>
            <a:off x="1943100" y="6172200"/>
            <a:ext cx="5257800" cy="369332"/>
          </a:xfrm>
          <a:prstGeom prst="rect">
            <a:avLst/>
          </a:prstGeom>
          <a:noFill/>
        </p:spPr>
        <p:txBody>
          <a:bodyPr wrap="square" rtlCol="0">
            <a:spAutoFit/>
          </a:bodyPr>
          <a:lstStyle/>
          <a:p>
            <a:r>
              <a:rPr lang="en-US" dirty="0"/>
              <a:t>This example was provided by Cornell University.</a:t>
            </a:r>
          </a:p>
        </p:txBody>
      </p:sp>
      <p:pic>
        <p:nvPicPr>
          <p:cNvPr id="4" name="Picture 3">
            <a:extLst>
              <a:ext uri="{FF2B5EF4-FFF2-40B4-BE49-F238E27FC236}">
                <a16:creationId xmlns:a16="http://schemas.microsoft.com/office/drawing/2014/main" id="{D8126645-8DB6-4224-9F45-EED377F41293}"/>
              </a:ext>
            </a:extLst>
          </p:cNvPr>
          <p:cNvPicPr>
            <a:picLocks noChangeAspect="1"/>
          </p:cNvPicPr>
          <p:nvPr/>
        </p:nvPicPr>
        <p:blipFill>
          <a:blip r:embed="rId2"/>
          <a:stretch>
            <a:fillRect/>
          </a:stretch>
        </p:blipFill>
        <p:spPr>
          <a:xfrm>
            <a:off x="533400" y="833079"/>
            <a:ext cx="8191500" cy="5342139"/>
          </a:xfrm>
          <a:prstGeom prst="rect">
            <a:avLst/>
          </a:prstGeom>
        </p:spPr>
      </p:pic>
    </p:spTree>
    <p:extLst>
      <p:ext uri="{BB962C8B-B14F-4D97-AF65-F5344CB8AC3E}">
        <p14:creationId xmlns:p14="http://schemas.microsoft.com/office/powerpoint/2010/main" val="425488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3400" y="228600"/>
            <a:ext cx="7886700" cy="1061245"/>
          </a:xfrm>
        </p:spPr>
        <p:txBody>
          <a:bodyPr>
            <a:normAutofit/>
          </a:bodyPr>
          <a:lstStyle/>
          <a:p>
            <a:r>
              <a:rPr lang="en-US" sz="4400" dirty="0">
                <a:solidFill>
                  <a:schemeClr val="accent1">
                    <a:lumMod val="50000"/>
                  </a:schemeClr>
                </a:solidFill>
              </a:rPr>
              <a:t>What will be covered?</a:t>
            </a:r>
          </a:p>
        </p:txBody>
      </p:sp>
      <p:sp>
        <p:nvSpPr>
          <p:cNvPr id="5123" name="Content Placeholder 2"/>
          <p:cNvSpPr>
            <a:spLocks noGrp="1"/>
          </p:cNvSpPr>
          <p:nvPr>
            <p:ph idx="1"/>
          </p:nvPr>
        </p:nvSpPr>
        <p:spPr>
          <a:xfrm>
            <a:off x="685800" y="1752600"/>
            <a:ext cx="7924800" cy="4525963"/>
          </a:xfrm>
        </p:spPr>
        <p:txBody>
          <a:bodyPr>
            <a:normAutofit/>
          </a:bodyPr>
          <a:lstStyle/>
          <a:p>
            <a:pPr>
              <a:spcBef>
                <a:spcPts val="1200"/>
              </a:spcBef>
            </a:pPr>
            <a:r>
              <a:rPr lang="en-US" sz="2800" dirty="0">
                <a:solidFill>
                  <a:schemeClr val="accent1">
                    <a:lumMod val="50000"/>
                  </a:schemeClr>
                </a:solidFill>
              </a:rPr>
              <a:t>Basics of the Labs Rule</a:t>
            </a:r>
          </a:p>
          <a:p>
            <a:pPr>
              <a:spcBef>
                <a:spcPts val="1200"/>
              </a:spcBef>
            </a:pPr>
            <a:r>
              <a:rPr lang="en-US" sz="2800" dirty="0">
                <a:solidFill>
                  <a:schemeClr val="accent1">
                    <a:lumMod val="50000"/>
                  </a:schemeClr>
                </a:solidFill>
              </a:rPr>
              <a:t>Rationale for the Labs Rule</a:t>
            </a:r>
          </a:p>
          <a:p>
            <a:pPr>
              <a:spcBef>
                <a:spcPts val="1200"/>
              </a:spcBef>
            </a:pPr>
            <a:r>
              <a:rPr lang="en-US" sz="2800" dirty="0">
                <a:solidFill>
                  <a:schemeClr val="accent1">
                    <a:lumMod val="50000"/>
                  </a:schemeClr>
                </a:solidFill>
              </a:rPr>
              <a:t>Main Provisions of the Labs Rule</a:t>
            </a:r>
          </a:p>
          <a:p>
            <a:endParaRPr lang="en-US" sz="2400" dirty="0">
              <a:solidFill>
                <a:schemeClr val="accent1">
                  <a:lumMod val="50000"/>
                </a:schemeClr>
              </a:solidFill>
            </a:endParaRPr>
          </a:p>
          <a:p>
            <a:endParaRPr lang="en-US" sz="2400" dirty="0">
              <a:solidFill>
                <a:schemeClr val="accent1">
                  <a:lumMod val="50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p:txBody>
          <a:bodyPr>
            <a:normAutofit/>
          </a:bodyPr>
          <a:lstStyle/>
          <a:p>
            <a:pPr algn="ctr"/>
            <a:r>
              <a:rPr lang="en-US" sz="3600" i="1" dirty="0">
                <a:solidFill>
                  <a:schemeClr val="accent1">
                    <a:lumMod val="50000"/>
                  </a:schemeClr>
                </a:solidFill>
              </a:rPr>
              <a:t>Labeling Tips</a:t>
            </a:r>
          </a:p>
        </p:txBody>
      </p:sp>
      <p:sp>
        <p:nvSpPr>
          <p:cNvPr id="7" name="Content Placeholder 6">
            <a:extLst>
              <a:ext uri="{FF2B5EF4-FFF2-40B4-BE49-F238E27FC236}">
                <a16:creationId xmlns:a16="http://schemas.microsoft.com/office/drawing/2014/main" id="{16180D99-21E2-4B00-8FB3-C4F35CECAE8E}"/>
              </a:ext>
            </a:extLst>
          </p:cNvPr>
          <p:cNvSpPr>
            <a:spLocks noGrp="1"/>
          </p:cNvSpPr>
          <p:nvPr>
            <p:ph idx="4294967295"/>
          </p:nvPr>
        </p:nvSpPr>
        <p:spPr>
          <a:xfrm>
            <a:off x="457200" y="1159672"/>
            <a:ext cx="8229600" cy="5476875"/>
          </a:xfrm>
        </p:spPr>
        <p:txBody>
          <a:bodyPr>
            <a:normAutofit/>
          </a:bodyPr>
          <a:lstStyle/>
          <a:p>
            <a:pPr marL="344488" indent="-344488"/>
            <a:r>
              <a:rPr lang="en-US" sz="2400" dirty="0">
                <a:solidFill>
                  <a:schemeClr val="accent1">
                    <a:lumMod val="50000"/>
                  </a:schemeClr>
                </a:solidFill>
              </a:rPr>
              <a:t>Look at labels currently used - may be able to change the words "Hazardous Waste" and use the same labels</a:t>
            </a:r>
          </a:p>
          <a:p>
            <a:pPr marL="344488" indent="-344488"/>
            <a:endParaRPr lang="en-US" sz="2400" dirty="0">
              <a:solidFill>
                <a:schemeClr val="accent1">
                  <a:lumMod val="50000"/>
                </a:schemeClr>
              </a:solidFill>
            </a:endParaRPr>
          </a:p>
          <a:p>
            <a:pPr marL="344488" indent="-344488"/>
            <a:r>
              <a:rPr lang="en-US" sz="2400" dirty="0">
                <a:solidFill>
                  <a:schemeClr val="accent1">
                    <a:lumMod val="50000"/>
                  </a:schemeClr>
                </a:solidFill>
              </a:rPr>
              <a:t>When you choose what to call unwanted materials, think about how it will help you separate unwanted materials from the laboratory (regulated under Subpart K) from hazardous waste generated elsewhere on campus (regulated under satellite accumulation area and standard generator regulations)</a:t>
            </a:r>
          </a:p>
          <a:p>
            <a:pPr marL="344488" indent="-344488"/>
            <a:endParaRPr lang="en-US" sz="2400" dirty="0">
              <a:solidFill>
                <a:schemeClr val="accent1">
                  <a:lumMod val="50000"/>
                </a:schemeClr>
              </a:solidFill>
            </a:endParaRPr>
          </a:p>
          <a:p>
            <a:pPr marL="344488" indent="-344488"/>
            <a:r>
              <a:rPr lang="en-US" sz="2400" dirty="0">
                <a:solidFill>
                  <a:schemeClr val="accent1">
                    <a:lumMod val="50000"/>
                  </a:schemeClr>
                </a:solidFill>
              </a:rPr>
              <a:t>You may want to include a check box on your label to distinguish between used and unused unwanted materials</a:t>
            </a:r>
          </a:p>
        </p:txBody>
      </p:sp>
    </p:spTree>
    <p:extLst>
      <p:ext uri="{BB962C8B-B14F-4D97-AF65-F5344CB8AC3E}">
        <p14:creationId xmlns:p14="http://schemas.microsoft.com/office/powerpoint/2010/main" val="18181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43A8CBD-5C91-4E8C-8466-8B4138F22197}"/>
              </a:ext>
            </a:extLst>
          </p:cNvPr>
          <p:cNvSpPr>
            <a:spLocks noGrp="1" noChangeArrowheads="1"/>
          </p:cNvSpPr>
          <p:nvPr>
            <p:ph type="title"/>
          </p:nvPr>
        </p:nvSpPr>
        <p:spPr/>
        <p:txBody>
          <a:bodyPr>
            <a:normAutofit/>
          </a:bodyPr>
          <a:lstStyle/>
          <a:p>
            <a:pPr algn="ctr"/>
            <a:r>
              <a:rPr lang="en-US" sz="3600" dirty="0">
                <a:solidFill>
                  <a:schemeClr val="accent1">
                    <a:lumMod val="50000"/>
                  </a:schemeClr>
                </a:solidFill>
              </a:rPr>
              <a:t>Labeling Tips</a:t>
            </a:r>
            <a:endParaRPr lang="en-US" sz="3600" i="1" dirty="0">
              <a:solidFill>
                <a:schemeClr val="accent1">
                  <a:lumMod val="50000"/>
                </a:schemeClr>
              </a:solidFill>
            </a:endParaRPr>
          </a:p>
        </p:txBody>
      </p:sp>
      <p:sp>
        <p:nvSpPr>
          <p:cNvPr id="7" name="Content Placeholder 6">
            <a:extLst>
              <a:ext uri="{FF2B5EF4-FFF2-40B4-BE49-F238E27FC236}">
                <a16:creationId xmlns:a16="http://schemas.microsoft.com/office/drawing/2014/main" id="{16180D99-21E2-4B00-8FB3-C4F35CECAE8E}"/>
              </a:ext>
            </a:extLst>
          </p:cNvPr>
          <p:cNvSpPr>
            <a:spLocks noGrp="1"/>
          </p:cNvSpPr>
          <p:nvPr>
            <p:ph idx="4294967295"/>
          </p:nvPr>
        </p:nvSpPr>
        <p:spPr>
          <a:xfrm>
            <a:off x="457200" y="1159672"/>
            <a:ext cx="8229600" cy="5476875"/>
          </a:xfrm>
        </p:spPr>
        <p:txBody>
          <a:bodyPr>
            <a:normAutofit lnSpcReduction="10000"/>
          </a:bodyPr>
          <a:lstStyle/>
          <a:p>
            <a:pPr marL="227013" indent="-227013"/>
            <a:r>
              <a:rPr lang="en-US" sz="2300" dirty="0">
                <a:solidFill>
                  <a:schemeClr val="accent1">
                    <a:lumMod val="50000"/>
                  </a:schemeClr>
                </a:solidFill>
              </a:rPr>
              <a:t>You may want to design additional labels or fields for</a:t>
            </a:r>
          </a:p>
          <a:p>
            <a:pPr marL="687388" indent="-342900">
              <a:buClr>
                <a:schemeClr val="accent1">
                  <a:lumMod val="50000"/>
                </a:schemeClr>
              </a:buClr>
              <a:buFont typeface="Arial" panose="020B0604020202020204" pitchFamily="34" charset="0"/>
              <a:buChar char="−"/>
            </a:pPr>
            <a:r>
              <a:rPr lang="en-US" sz="2300" dirty="0">
                <a:solidFill>
                  <a:schemeClr val="accent1">
                    <a:lumMod val="50000"/>
                  </a:schemeClr>
                </a:solidFill>
              </a:rPr>
              <a:t>Working containers</a:t>
            </a:r>
          </a:p>
          <a:p>
            <a:pPr marL="687388" indent="-342900">
              <a:buClr>
                <a:schemeClr val="accent1">
                  <a:lumMod val="50000"/>
                </a:schemeClr>
              </a:buClr>
              <a:buFont typeface="Arial" panose="020B0604020202020204" pitchFamily="34" charset="0"/>
              <a:buChar char="−"/>
            </a:pPr>
            <a:r>
              <a:rPr lang="en-US" sz="2300" dirty="0">
                <a:solidFill>
                  <a:schemeClr val="accent1">
                    <a:lumMod val="50000"/>
                  </a:schemeClr>
                </a:solidFill>
              </a:rPr>
              <a:t>Laboratory clean-out waste</a:t>
            </a:r>
          </a:p>
          <a:p>
            <a:pPr marL="288925" indent="-288925"/>
            <a:r>
              <a:rPr lang="en-US" sz="2300" dirty="0">
                <a:solidFill>
                  <a:schemeClr val="accent1">
                    <a:lumMod val="50000"/>
                  </a:schemeClr>
                </a:solidFill>
              </a:rPr>
              <a:t>If you have a central accumulation area (90 or 180-day area), you may want to make a label for your containers of unwanted material that can be adapted easily once the containers have been transported to the hazardous waste central accumulation area</a:t>
            </a:r>
          </a:p>
          <a:p>
            <a:pPr marL="742950" indent="-398463">
              <a:buClr>
                <a:schemeClr val="accent1">
                  <a:lumMod val="50000"/>
                </a:schemeClr>
              </a:buClr>
              <a:buFont typeface="Arial" panose="020B0604020202020204" pitchFamily="34" charset="0"/>
              <a:buChar char="−"/>
            </a:pPr>
            <a:r>
              <a:rPr lang="en-US" sz="2300" dirty="0">
                <a:solidFill>
                  <a:schemeClr val="accent1">
                    <a:lumMod val="50000"/>
                  </a:schemeClr>
                </a:solidFill>
              </a:rPr>
              <a:t>Remember once your container arrives at the central accumulation area it must be dated according to the SQG and LQG generator regulations</a:t>
            </a:r>
          </a:p>
          <a:p>
            <a:pPr marL="742950" indent="-398463">
              <a:buClr>
                <a:schemeClr val="accent1">
                  <a:lumMod val="50000"/>
                </a:schemeClr>
              </a:buClr>
              <a:buFont typeface="Arial" panose="020B0604020202020204" pitchFamily="34" charset="0"/>
              <a:buChar char="−"/>
            </a:pPr>
            <a:r>
              <a:rPr lang="en-US" sz="2300" dirty="0">
                <a:solidFill>
                  <a:schemeClr val="accent1">
                    <a:lumMod val="50000"/>
                  </a:schemeClr>
                </a:solidFill>
              </a:rPr>
              <a:t>Remember that within 4 days of arriving in the central accumulation area, the words “Hazardous Waste” must be added to a container of unwanted material that is a hazardous waste to indicate that the initial hazardous waste determination has been made</a:t>
            </a:r>
          </a:p>
        </p:txBody>
      </p:sp>
    </p:spTree>
    <p:extLst>
      <p:ext uri="{BB962C8B-B14F-4D97-AF65-F5344CB8AC3E}">
        <p14:creationId xmlns:p14="http://schemas.microsoft.com/office/powerpoint/2010/main" val="2542942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57200" y="228600"/>
            <a:ext cx="8229600" cy="914400"/>
          </a:xfrm>
        </p:spPr>
        <p:txBody>
          <a:bodyPr>
            <a:normAutofit/>
          </a:bodyPr>
          <a:lstStyle/>
          <a:p>
            <a:pPr algn="ctr" eaLnBrk="1" hangingPunct="1"/>
            <a:r>
              <a:rPr lang="en-US" sz="3600" i="1" dirty="0">
                <a:solidFill>
                  <a:schemeClr val="accent1">
                    <a:lumMod val="50000"/>
                  </a:schemeClr>
                </a:solidFill>
              </a:rPr>
              <a:t>Container Management</a:t>
            </a:r>
          </a:p>
        </p:txBody>
      </p:sp>
      <p:sp>
        <p:nvSpPr>
          <p:cNvPr id="37891" name="Rectangle 3"/>
          <p:cNvSpPr>
            <a:spLocks noChangeArrowheads="1"/>
          </p:cNvSpPr>
          <p:nvPr/>
        </p:nvSpPr>
        <p:spPr bwMode="auto">
          <a:xfrm>
            <a:off x="228600" y="2011363"/>
            <a:ext cx="4267200" cy="3886200"/>
          </a:xfrm>
          <a:prstGeom prst="rect">
            <a:avLst/>
          </a:prstGeom>
          <a:noFill/>
          <a:ln w="9525">
            <a:noFill/>
            <a:miter lim="800000"/>
            <a:headEnd/>
            <a:tailEnd/>
          </a:ln>
        </p:spPr>
        <p:txBody>
          <a:bodyPr/>
          <a:lstStyle/>
          <a:p>
            <a:pPr marL="227013" indent="-227013" eaLnBrk="1" hangingPunct="1">
              <a:spcBef>
                <a:spcPct val="20000"/>
              </a:spcBef>
              <a:buSzPct val="100000"/>
              <a:buFont typeface="Arial" panose="020B0604020202020204" pitchFamily="34" charset="0"/>
              <a:buChar char="•"/>
            </a:pPr>
            <a:r>
              <a:rPr lang="en-US" dirty="0">
                <a:solidFill>
                  <a:schemeClr val="accent1">
                    <a:lumMod val="50000"/>
                  </a:schemeClr>
                </a:solidFill>
              </a:rPr>
              <a:t>Containers must be in good condition</a:t>
            </a:r>
          </a:p>
          <a:p>
            <a:pPr marL="227013" indent="-227013" eaLnBrk="1" hangingPunct="1">
              <a:buSzPct val="100000"/>
              <a:buFont typeface="Arial" panose="020B0604020202020204" pitchFamily="34" charset="0"/>
              <a:buChar char="•"/>
            </a:pPr>
            <a:r>
              <a:rPr lang="en-US" dirty="0">
                <a:solidFill>
                  <a:schemeClr val="accent1">
                    <a:lumMod val="50000"/>
                  </a:schemeClr>
                </a:solidFill>
              </a:rPr>
              <a:t>Contents must be compatible with container</a:t>
            </a:r>
          </a:p>
          <a:p>
            <a:pPr marL="227013" indent="-227013" eaLnBrk="1" hangingPunct="1">
              <a:buSzPct val="100000"/>
              <a:buFont typeface="Arial" panose="020B0604020202020204" pitchFamily="34" charset="0"/>
              <a:buChar char="•"/>
            </a:pPr>
            <a:r>
              <a:rPr lang="en-US" dirty="0">
                <a:solidFill>
                  <a:schemeClr val="accent1">
                    <a:lumMod val="50000"/>
                  </a:schemeClr>
                </a:solidFill>
              </a:rPr>
              <a:t>Containers must be kept closed except:</a:t>
            </a:r>
          </a:p>
          <a:p>
            <a:pPr marL="569913" lvl="1" indent="-342900" eaLnBrk="1" hangingPunct="1">
              <a:buClr>
                <a:schemeClr val="accent1">
                  <a:lumMod val="50000"/>
                </a:schemeClr>
              </a:buClr>
              <a:buSzPct val="80000"/>
              <a:buFont typeface="Arial" panose="020B0604020202020204" pitchFamily="34" charset="0"/>
              <a:buChar char="−"/>
            </a:pPr>
            <a:r>
              <a:rPr lang="en-US" dirty="0">
                <a:solidFill>
                  <a:schemeClr val="accent1">
                    <a:lumMod val="50000"/>
                  </a:schemeClr>
                </a:solidFill>
              </a:rPr>
              <a:t>When adding, removing , or consolidating HW; or </a:t>
            </a:r>
          </a:p>
          <a:p>
            <a:pPr marL="569913" lvl="1" indent="-342900" eaLnBrk="1" hangingPunct="1">
              <a:buClr>
                <a:schemeClr val="accent1">
                  <a:lumMod val="50000"/>
                </a:schemeClr>
              </a:buClr>
              <a:buSzPct val="80000"/>
              <a:buFont typeface="Arial" panose="020B0604020202020204" pitchFamily="34" charset="0"/>
              <a:buChar char="−"/>
            </a:pPr>
            <a:r>
              <a:rPr lang="en-US" dirty="0">
                <a:solidFill>
                  <a:schemeClr val="accent1">
                    <a:lumMod val="50000"/>
                  </a:schemeClr>
                </a:solidFill>
              </a:rPr>
              <a:t>When temporary venting of the container is necessary</a:t>
            </a:r>
          </a:p>
          <a:p>
            <a:pPr marL="796925" lvl="2" indent="-227013">
              <a:buClr>
                <a:schemeClr val="accent1">
                  <a:lumMod val="50000"/>
                </a:schemeClr>
              </a:buClr>
              <a:buSzPct val="80000"/>
              <a:buFont typeface="Wingdings" panose="05000000000000000000" pitchFamily="2" charset="2"/>
              <a:buChar char="§"/>
            </a:pPr>
            <a:r>
              <a:rPr lang="en-US" dirty="0">
                <a:solidFill>
                  <a:schemeClr val="accent1">
                    <a:lumMod val="50000"/>
                  </a:schemeClr>
                </a:solidFill>
              </a:rPr>
              <a:t>For proper operation of equipment, or </a:t>
            </a:r>
          </a:p>
          <a:p>
            <a:pPr marL="796925" lvl="2" indent="-227013">
              <a:buClr>
                <a:schemeClr val="accent1">
                  <a:lumMod val="50000"/>
                </a:schemeClr>
              </a:buClr>
              <a:buSzPct val="80000"/>
              <a:buFont typeface="Wingdings" panose="05000000000000000000" pitchFamily="2" charset="2"/>
              <a:buChar char="§"/>
            </a:pPr>
            <a:r>
              <a:rPr lang="en-US" dirty="0">
                <a:solidFill>
                  <a:schemeClr val="accent1">
                    <a:lumMod val="50000"/>
                  </a:schemeClr>
                </a:solidFill>
              </a:rPr>
              <a:t>To prevent dangerous situations, such as a build-up of pressure</a:t>
            </a:r>
          </a:p>
          <a:p>
            <a:pPr marL="569913" lvl="1" indent="-342900" eaLnBrk="1" hangingPunct="1">
              <a:buClr>
                <a:schemeClr val="accent1">
                  <a:lumMod val="50000"/>
                </a:schemeClr>
              </a:buClr>
              <a:buSzPct val="80000"/>
              <a:buFont typeface="Arial" panose="020B0604020202020204" pitchFamily="34" charset="0"/>
              <a:buChar char="−"/>
            </a:pPr>
            <a:endParaRPr lang="en-US" sz="1600" dirty="0">
              <a:solidFill>
                <a:schemeClr val="accent1">
                  <a:lumMod val="50000"/>
                </a:schemeClr>
              </a:solidFill>
            </a:endParaRPr>
          </a:p>
          <a:p>
            <a:pPr marL="569913" lvl="1" indent="-342900" eaLnBrk="1" hangingPunct="1">
              <a:buSzPct val="80000"/>
              <a:buFont typeface="Wingdings" pitchFamily="2" charset="2"/>
              <a:buChar char="o"/>
            </a:pPr>
            <a:endParaRPr lang="en-US" sz="1600" dirty="0">
              <a:solidFill>
                <a:schemeClr val="accent1">
                  <a:lumMod val="50000"/>
                </a:schemeClr>
              </a:solidFill>
            </a:endParaRPr>
          </a:p>
          <a:p>
            <a:pPr marL="533400" indent="-533400" eaLnBrk="1" hangingPunct="1">
              <a:buSzPct val="75000"/>
              <a:buFont typeface="Wingdings" pitchFamily="2" charset="2"/>
              <a:buNone/>
            </a:pPr>
            <a:endParaRPr lang="en-US" dirty="0"/>
          </a:p>
        </p:txBody>
      </p:sp>
      <p:sp>
        <p:nvSpPr>
          <p:cNvPr id="37892" name="Rectangle 4"/>
          <p:cNvSpPr>
            <a:spLocks noChangeArrowheads="1"/>
          </p:cNvSpPr>
          <p:nvPr/>
        </p:nvSpPr>
        <p:spPr bwMode="auto">
          <a:xfrm>
            <a:off x="4686300" y="2011363"/>
            <a:ext cx="4267200" cy="4694237"/>
          </a:xfrm>
          <a:prstGeom prst="rect">
            <a:avLst/>
          </a:prstGeom>
          <a:noFill/>
          <a:ln w="9525">
            <a:noFill/>
            <a:miter lim="800000"/>
            <a:headEnd/>
            <a:tailEnd/>
          </a:ln>
        </p:spPr>
        <p:txBody>
          <a:bodyPr/>
          <a:lstStyle/>
          <a:p>
            <a:pPr marL="288925" indent="-288925" eaLnBrk="1" hangingPunct="1">
              <a:buClr>
                <a:schemeClr val="accent1">
                  <a:lumMod val="50000"/>
                </a:schemeClr>
              </a:buClr>
              <a:buSzPct val="100000"/>
              <a:buFont typeface="Arial" panose="020B0604020202020204" pitchFamily="34" charset="0"/>
              <a:buChar char="•"/>
            </a:pPr>
            <a:r>
              <a:rPr lang="en-US" dirty="0">
                <a:solidFill>
                  <a:schemeClr val="accent1">
                    <a:lumMod val="50000"/>
                  </a:schemeClr>
                </a:solidFill>
              </a:rPr>
              <a:t>Containers must be in good condition</a:t>
            </a:r>
          </a:p>
          <a:p>
            <a:pPr marL="288925" indent="-288925" eaLnBrk="1" hangingPunct="1">
              <a:buClr>
                <a:schemeClr val="accent1">
                  <a:lumMod val="50000"/>
                </a:schemeClr>
              </a:buClr>
              <a:buSzPct val="100000"/>
              <a:buFont typeface="Arial" panose="020B0604020202020204" pitchFamily="34" charset="0"/>
              <a:buChar char="•"/>
            </a:pPr>
            <a:r>
              <a:rPr lang="en-US" dirty="0">
                <a:solidFill>
                  <a:schemeClr val="accent1">
                    <a:lumMod val="50000"/>
                  </a:schemeClr>
                </a:solidFill>
              </a:rPr>
              <a:t>Contents must be compatible with container</a:t>
            </a:r>
          </a:p>
          <a:p>
            <a:pPr marL="288925" indent="-288925" eaLnBrk="1" hangingPunct="1">
              <a:buClr>
                <a:schemeClr val="accent1">
                  <a:lumMod val="50000"/>
                </a:schemeClr>
              </a:buClr>
              <a:buSzPct val="100000"/>
              <a:buFont typeface="Arial" panose="020B0604020202020204" pitchFamily="34" charset="0"/>
              <a:buChar char="•"/>
            </a:pPr>
            <a:r>
              <a:rPr lang="en-US" dirty="0">
                <a:solidFill>
                  <a:schemeClr val="accent1">
                    <a:lumMod val="50000"/>
                  </a:schemeClr>
                </a:solidFill>
              </a:rPr>
              <a:t>Containers must be kept closed except:</a:t>
            </a:r>
          </a:p>
          <a:p>
            <a:pPr marL="569913" lvl="1" indent="-280988" eaLnBrk="1" hangingPunct="1">
              <a:spcBef>
                <a:spcPct val="20000"/>
              </a:spcBef>
              <a:buClr>
                <a:schemeClr val="accent1">
                  <a:lumMod val="50000"/>
                </a:schemeClr>
              </a:buClr>
              <a:buSzPct val="80000"/>
              <a:buFont typeface="Arial" panose="020B0604020202020204" pitchFamily="34" charset="0"/>
              <a:buChar char="−"/>
            </a:pPr>
            <a:r>
              <a:rPr lang="en-US" dirty="0">
                <a:solidFill>
                  <a:schemeClr val="accent1">
                    <a:lumMod val="50000"/>
                  </a:schemeClr>
                </a:solidFill>
              </a:rPr>
              <a:t>When adding, removing, or bulking unwanted materials</a:t>
            </a:r>
          </a:p>
          <a:p>
            <a:pPr marL="569913" lvl="1" indent="-280988" eaLnBrk="1" hangingPunct="1">
              <a:spcBef>
                <a:spcPct val="20000"/>
              </a:spcBef>
              <a:buClr>
                <a:schemeClr val="accent1">
                  <a:lumMod val="50000"/>
                </a:schemeClr>
              </a:buClr>
              <a:buSzPct val="80000"/>
              <a:buFont typeface="Arial" panose="020B0604020202020204" pitchFamily="34" charset="0"/>
              <a:buChar char="−"/>
            </a:pPr>
            <a:r>
              <a:rPr lang="en-US" dirty="0">
                <a:solidFill>
                  <a:schemeClr val="accent1">
                    <a:lumMod val="50000"/>
                  </a:schemeClr>
                </a:solidFill>
              </a:rPr>
              <a:t>Working container* may be open until end of procedure or shift, whichever is first</a:t>
            </a:r>
          </a:p>
          <a:p>
            <a:pPr marL="569913" lvl="1" indent="-280988" eaLnBrk="1" hangingPunct="1">
              <a:spcBef>
                <a:spcPct val="20000"/>
              </a:spcBef>
              <a:buClr>
                <a:schemeClr val="accent1">
                  <a:lumMod val="50000"/>
                </a:schemeClr>
              </a:buClr>
              <a:buSzPct val="80000"/>
              <a:buFont typeface="Arial" panose="020B0604020202020204" pitchFamily="34" charset="0"/>
              <a:buChar char="−"/>
            </a:pPr>
            <a:r>
              <a:rPr lang="en-US" dirty="0">
                <a:solidFill>
                  <a:schemeClr val="accent1">
                    <a:lumMod val="50000"/>
                  </a:schemeClr>
                </a:solidFill>
              </a:rPr>
              <a:t>When venting of a container is necessary</a:t>
            </a:r>
          </a:p>
          <a:p>
            <a:pPr marL="796925" lvl="2" indent="-227013" eaLnBrk="1" hangingPunct="1">
              <a:spcBef>
                <a:spcPct val="20000"/>
              </a:spcBef>
              <a:buSzPct val="80000"/>
              <a:buFont typeface="Wingdings" panose="05000000000000000000" pitchFamily="2" charset="2"/>
              <a:buChar char="§"/>
            </a:pPr>
            <a:r>
              <a:rPr lang="en-US" dirty="0">
                <a:solidFill>
                  <a:schemeClr val="accent1">
                    <a:lumMod val="50000"/>
                  </a:schemeClr>
                </a:solidFill>
              </a:rPr>
              <a:t>For operation of equipment such as HPLCs</a:t>
            </a:r>
          </a:p>
          <a:p>
            <a:pPr marL="796925" lvl="2" indent="-227013" eaLnBrk="1" hangingPunct="1">
              <a:spcBef>
                <a:spcPct val="20000"/>
              </a:spcBef>
              <a:buSzPct val="80000"/>
              <a:buFont typeface="Wingdings" panose="05000000000000000000" pitchFamily="2" charset="2"/>
              <a:buChar char="§"/>
            </a:pPr>
            <a:r>
              <a:rPr lang="en-US" dirty="0">
                <a:solidFill>
                  <a:schemeClr val="accent1">
                    <a:lumMod val="50000"/>
                  </a:schemeClr>
                </a:solidFill>
              </a:rPr>
              <a:t>To avoid pressure build-up</a:t>
            </a:r>
          </a:p>
          <a:p>
            <a:pPr marL="1257300" lvl="2" indent="-342900" eaLnBrk="1" hangingPunct="1">
              <a:spcBef>
                <a:spcPct val="20000"/>
              </a:spcBef>
              <a:buClr>
                <a:schemeClr val="accent2"/>
              </a:buClr>
              <a:buSzPct val="80000"/>
              <a:buFont typeface="Wingdings" pitchFamily="2" charset="2"/>
              <a:buChar char="¨"/>
            </a:pPr>
            <a:endParaRPr lang="en-US" sz="1600" dirty="0"/>
          </a:p>
        </p:txBody>
      </p:sp>
      <p:sp>
        <p:nvSpPr>
          <p:cNvPr id="17414" name="Text Box 5"/>
          <p:cNvSpPr txBox="1">
            <a:spLocks noChangeArrowheads="1"/>
          </p:cNvSpPr>
          <p:nvPr/>
        </p:nvSpPr>
        <p:spPr bwMode="auto">
          <a:xfrm>
            <a:off x="228600" y="1554163"/>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Satellite Accumulation Area</a:t>
            </a:r>
          </a:p>
        </p:txBody>
      </p:sp>
      <p:sp>
        <p:nvSpPr>
          <p:cNvPr id="17415" name="Text Box 6"/>
          <p:cNvSpPr txBox="1">
            <a:spLocks noChangeArrowheads="1"/>
          </p:cNvSpPr>
          <p:nvPr/>
        </p:nvSpPr>
        <p:spPr bwMode="auto">
          <a:xfrm>
            <a:off x="4648200" y="1554163"/>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
        <p:nvSpPr>
          <p:cNvPr id="9224" name="Text Box 8"/>
          <p:cNvSpPr txBox="1">
            <a:spLocks noChangeArrowheads="1"/>
          </p:cNvSpPr>
          <p:nvPr/>
        </p:nvSpPr>
        <p:spPr bwMode="auto">
          <a:xfrm>
            <a:off x="4876800" y="6458375"/>
            <a:ext cx="3354388" cy="376237"/>
          </a:xfrm>
          <a:prstGeom prst="rect">
            <a:avLst/>
          </a:prstGeom>
          <a:noFill/>
          <a:ln w="9525">
            <a:solidFill>
              <a:schemeClr val="tx1"/>
            </a:solidFill>
            <a:miter lim="800000"/>
            <a:headEnd/>
            <a:tailEnd/>
          </a:ln>
        </p:spPr>
        <p:txBody>
          <a:bodyPr wrap="none">
            <a:spAutoFit/>
          </a:bodyPr>
          <a:lstStyle/>
          <a:p>
            <a:r>
              <a:rPr lang="en-US" dirty="0">
                <a:solidFill>
                  <a:schemeClr val="accent1">
                    <a:lumMod val="50000"/>
                  </a:schemeClr>
                </a:solidFill>
              </a:rPr>
              <a:t>* Working container </a:t>
            </a:r>
            <a:r>
              <a:rPr lang="en-US" dirty="0">
                <a:solidFill>
                  <a:schemeClr val="accent1">
                    <a:lumMod val="50000"/>
                  </a:schemeClr>
                </a:solidFill>
                <a:cs typeface="Arial" charset="0"/>
              </a:rPr>
              <a:t>≤ 2 gallons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89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89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89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891">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891">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89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89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89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892">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892">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89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Rectangle 7"/>
          <p:cNvSpPr>
            <a:spLocks noGrp="1" noChangeArrowheads="1"/>
          </p:cNvSpPr>
          <p:nvPr>
            <p:ph sz="quarter" idx="13"/>
          </p:nvPr>
        </p:nvSpPr>
        <p:spPr>
          <a:xfrm>
            <a:off x="228600" y="1981200"/>
            <a:ext cx="4267200" cy="4724400"/>
          </a:xfrm>
        </p:spPr>
        <p:txBody>
          <a:bodyPr/>
          <a:lstStyle/>
          <a:p>
            <a:pPr marL="0" indent="0" eaLnBrk="1" hangingPunct="1">
              <a:buFont typeface="Wingdings" pitchFamily="2" charset="2"/>
              <a:buNone/>
            </a:pPr>
            <a:r>
              <a:rPr lang="en-US" sz="2400" dirty="0">
                <a:solidFill>
                  <a:schemeClr val="accent1">
                    <a:lumMod val="50000"/>
                  </a:schemeClr>
                </a:solidFill>
              </a:rPr>
              <a:t>No training of SAA personnel is required</a:t>
            </a:r>
          </a:p>
          <a:p>
            <a:pPr marL="0" indent="0" eaLnBrk="1" hangingPunct="1">
              <a:buFont typeface="Wingdings" pitchFamily="2" charset="2"/>
              <a:buNone/>
            </a:pPr>
            <a:endParaRPr lang="en-US" sz="2400" dirty="0">
              <a:solidFill>
                <a:schemeClr val="accent1">
                  <a:lumMod val="50000"/>
                </a:schemeClr>
              </a:solidFill>
            </a:endParaRPr>
          </a:p>
          <a:p>
            <a:pPr marL="0" indent="0" eaLnBrk="1" hangingPunct="1">
              <a:buFont typeface="Wingdings" pitchFamily="2" charset="2"/>
              <a:buNone/>
            </a:pPr>
            <a:endParaRPr lang="en-US" sz="2400" dirty="0">
              <a:solidFill>
                <a:schemeClr val="accent1">
                  <a:lumMod val="50000"/>
                </a:schemeClr>
              </a:solidFill>
            </a:endParaRPr>
          </a:p>
          <a:p>
            <a:pPr marL="0" indent="0" eaLnBrk="1" hangingPunct="1">
              <a:buFont typeface="Wingdings" pitchFamily="2" charset="2"/>
              <a:buNone/>
            </a:pPr>
            <a:endParaRPr lang="en-US" sz="2400" dirty="0">
              <a:solidFill>
                <a:schemeClr val="accent1">
                  <a:lumMod val="50000"/>
                </a:schemeClr>
              </a:solidFill>
            </a:endParaRPr>
          </a:p>
          <a:p>
            <a:pPr marL="0" indent="0" eaLnBrk="1" hangingPunct="1">
              <a:buFont typeface="Wingdings" pitchFamily="2" charset="2"/>
              <a:buNone/>
            </a:pPr>
            <a:r>
              <a:rPr lang="en-US" sz="2400" dirty="0">
                <a:solidFill>
                  <a:schemeClr val="accent1">
                    <a:lumMod val="50000"/>
                  </a:schemeClr>
                </a:solidFill>
              </a:rPr>
              <a:t>Training required for personnel outside SAA</a:t>
            </a:r>
          </a:p>
          <a:p>
            <a:pPr marL="400050" lvl="1" eaLnBrk="1" hangingPunct="1"/>
            <a:r>
              <a:rPr lang="en-US" sz="2000" dirty="0">
                <a:solidFill>
                  <a:schemeClr val="accent1">
                    <a:lumMod val="50000"/>
                  </a:schemeClr>
                </a:solidFill>
              </a:rPr>
              <a:t>Must have standard RCRA generator training, pursuant to their generator status</a:t>
            </a:r>
          </a:p>
          <a:p>
            <a:pPr marL="400050" lvl="1" eaLnBrk="1" hangingPunct="1"/>
            <a:r>
              <a:rPr lang="en-US" sz="2000" dirty="0">
                <a:solidFill>
                  <a:schemeClr val="accent1">
                    <a:lumMod val="50000"/>
                  </a:schemeClr>
                </a:solidFill>
              </a:rPr>
              <a:t>No CAA at VSQGs, so no training required</a:t>
            </a:r>
          </a:p>
        </p:txBody>
      </p:sp>
      <p:sp>
        <p:nvSpPr>
          <p:cNvPr id="44040" name="Rectangle 8"/>
          <p:cNvSpPr>
            <a:spLocks noGrp="1" noChangeArrowheads="1"/>
          </p:cNvSpPr>
          <p:nvPr>
            <p:ph sz="quarter" idx="14"/>
          </p:nvPr>
        </p:nvSpPr>
        <p:spPr>
          <a:xfrm>
            <a:off x="4648200" y="1981200"/>
            <a:ext cx="4343400" cy="4724400"/>
          </a:xfrm>
        </p:spPr>
        <p:txBody>
          <a:bodyPr/>
          <a:lstStyle/>
          <a:p>
            <a:pPr marL="0" indent="0" eaLnBrk="1" hangingPunct="1">
              <a:lnSpc>
                <a:spcPct val="80000"/>
              </a:lnSpc>
              <a:buFont typeface="Wingdings" pitchFamily="2" charset="2"/>
              <a:buNone/>
            </a:pPr>
            <a:r>
              <a:rPr lang="en-US" sz="2400" dirty="0">
                <a:solidFill>
                  <a:schemeClr val="accent1">
                    <a:lumMod val="50000"/>
                  </a:schemeClr>
                </a:solidFill>
              </a:rPr>
              <a:t>Training that is "commensurate with duties" is required for all laboratory personnel which includes:</a:t>
            </a:r>
          </a:p>
          <a:p>
            <a:pPr marL="457200" lvl="1" indent="-228600" eaLnBrk="1" hangingPunct="1">
              <a:lnSpc>
                <a:spcPct val="80000"/>
              </a:lnSpc>
            </a:pPr>
            <a:r>
              <a:rPr lang="en-US" sz="2000" dirty="0">
                <a:solidFill>
                  <a:schemeClr val="accent1">
                    <a:lumMod val="50000"/>
                  </a:schemeClr>
                </a:solidFill>
              </a:rPr>
              <a:t> Laboratory workers, and</a:t>
            </a:r>
          </a:p>
          <a:p>
            <a:pPr marL="457200" lvl="1" indent="-228600" eaLnBrk="1" hangingPunct="1">
              <a:lnSpc>
                <a:spcPct val="80000"/>
              </a:lnSpc>
            </a:pPr>
            <a:r>
              <a:rPr lang="en-US" sz="2000" dirty="0">
                <a:solidFill>
                  <a:schemeClr val="accent1">
                    <a:lumMod val="50000"/>
                  </a:schemeClr>
                </a:solidFill>
              </a:rPr>
              <a:t> Students</a:t>
            </a:r>
          </a:p>
          <a:p>
            <a:pPr marL="457200" lvl="1" indent="-228600" eaLnBrk="1" hangingPunct="1">
              <a:lnSpc>
                <a:spcPct val="80000"/>
              </a:lnSpc>
              <a:buFont typeface="Wingdings" pitchFamily="2" charset="2"/>
              <a:buNone/>
            </a:pPr>
            <a:endParaRPr lang="en-US" sz="2000" dirty="0">
              <a:solidFill>
                <a:schemeClr val="accent1">
                  <a:lumMod val="50000"/>
                </a:schemeClr>
              </a:solidFill>
            </a:endParaRPr>
          </a:p>
          <a:p>
            <a:pPr marL="0" indent="0" eaLnBrk="1" hangingPunct="1">
              <a:lnSpc>
                <a:spcPct val="80000"/>
              </a:lnSpc>
              <a:buFont typeface="Wingdings" pitchFamily="2" charset="2"/>
              <a:buNone/>
            </a:pPr>
            <a:r>
              <a:rPr lang="en-US" sz="2400" dirty="0">
                <a:solidFill>
                  <a:schemeClr val="accent1">
                    <a:lumMod val="50000"/>
                  </a:schemeClr>
                </a:solidFill>
              </a:rPr>
              <a:t>Training required for personnel outside lab       </a:t>
            </a:r>
            <a:r>
              <a:rPr lang="en-US" sz="1800" dirty="0">
                <a:solidFill>
                  <a:schemeClr val="accent1">
                    <a:lumMod val="50000"/>
                  </a:schemeClr>
                </a:solidFill>
              </a:rPr>
              <a:t>(trained professionals)</a:t>
            </a:r>
          </a:p>
          <a:p>
            <a:pPr marL="457200" lvl="1" indent="-228600" eaLnBrk="1" hangingPunct="1">
              <a:lnSpc>
                <a:spcPct val="95000"/>
              </a:lnSpc>
            </a:pPr>
            <a:r>
              <a:rPr lang="en-US" sz="2000" dirty="0">
                <a:solidFill>
                  <a:schemeClr val="accent1">
                    <a:lumMod val="50000"/>
                  </a:schemeClr>
                </a:solidFill>
              </a:rPr>
              <a:t>Must have standard RCRA generator training, pursuant to their generator status</a:t>
            </a:r>
          </a:p>
          <a:p>
            <a:pPr marL="457200" lvl="1" indent="-228600" eaLnBrk="1" hangingPunct="1">
              <a:lnSpc>
                <a:spcPct val="95000"/>
              </a:lnSpc>
              <a:spcBef>
                <a:spcPct val="5000"/>
              </a:spcBef>
            </a:pPr>
            <a:r>
              <a:rPr lang="en-US" sz="2000" dirty="0">
                <a:solidFill>
                  <a:schemeClr val="accent1">
                    <a:lumMod val="50000"/>
                  </a:schemeClr>
                </a:solidFill>
              </a:rPr>
              <a:t>Trained professional at VSQGs must train to SQG standards</a:t>
            </a:r>
          </a:p>
        </p:txBody>
      </p:sp>
      <p:sp>
        <p:nvSpPr>
          <p:cNvPr id="18438" name="Text Box 5"/>
          <p:cNvSpPr txBox="1">
            <a:spLocks noChangeArrowheads="1"/>
          </p:cNvSpPr>
          <p:nvPr/>
        </p:nvSpPr>
        <p:spPr bwMode="auto">
          <a:xfrm>
            <a:off x="228600" y="1554163"/>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Satellite Accumulation Area</a:t>
            </a:r>
          </a:p>
        </p:txBody>
      </p:sp>
      <p:sp>
        <p:nvSpPr>
          <p:cNvPr id="18439" name="Text Box 6"/>
          <p:cNvSpPr txBox="1">
            <a:spLocks noChangeArrowheads="1"/>
          </p:cNvSpPr>
          <p:nvPr/>
        </p:nvSpPr>
        <p:spPr bwMode="auto">
          <a:xfrm>
            <a:off x="4648200" y="1554163"/>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5F0FBE9E-CB1D-491D-9589-F8874DD79111}"/>
              </a:ext>
            </a:extLst>
          </p:cNvPr>
          <p:cNvSpPr>
            <a:spLocks noGrp="1" noChangeArrowheads="1"/>
          </p:cNvSpPr>
          <p:nvPr>
            <p:ph type="title"/>
          </p:nvPr>
        </p:nvSpPr>
        <p:spPr>
          <a:xfrm>
            <a:off x="457200" y="228600"/>
            <a:ext cx="8229600" cy="914400"/>
          </a:xfrm>
        </p:spPr>
        <p:txBody>
          <a:bodyPr>
            <a:normAutofit/>
          </a:bodyPr>
          <a:lstStyle/>
          <a:p>
            <a:pPr algn="ctr" eaLnBrk="1" hangingPunct="1"/>
            <a:r>
              <a:rPr lang="en-US" sz="3600" i="1" dirty="0">
                <a:solidFill>
                  <a:schemeClr val="accent1">
                    <a:lumMod val="50000"/>
                  </a:schemeClr>
                </a:solidFill>
              </a:rPr>
              <a:t>Training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4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04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3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03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03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040">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040">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04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sz="quarter" idx="13"/>
          </p:nvPr>
        </p:nvSpPr>
        <p:spPr>
          <a:xfrm>
            <a:off x="228600" y="2103438"/>
            <a:ext cx="4267200" cy="3886200"/>
          </a:xfrm>
        </p:spPr>
        <p:txBody>
          <a:bodyPr/>
          <a:lstStyle/>
          <a:p>
            <a:pPr marL="0" indent="0" eaLnBrk="1" hangingPunct="1">
              <a:lnSpc>
                <a:spcPct val="90000"/>
              </a:lnSpc>
              <a:buFont typeface="Wingdings" pitchFamily="2" charset="2"/>
              <a:buNone/>
            </a:pPr>
            <a:r>
              <a:rPr lang="en-US" sz="2400" dirty="0">
                <a:solidFill>
                  <a:schemeClr val="accent1">
                    <a:lumMod val="50000"/>
                  </a:schemeClr>
                </a:solidFill>
              </a:rPr>
              <a:t>Volume-driven removals of HW from SAA:</a:t>
            </a:r>
          </a:p>
          <a:p>
            <a:pPr marL="342900" lvl="1" indent="-228600" eaLnBrk="1" hangingPunct="1">
              <a:spcBef>
                <a:spcPct val="0"/>
              </a:spcBef>
            </a:pPr>
            <a:r>
              <a:rPr lang="en-US" sz="1800" dirty="0">
                <a:solidFill>
                  <a:schemeClr val="accent1">
                    <a:lumMod val="50000"/>
                  </a:schemeClr>
                </a:solidFill>
              </a:rPr>
              <a:t>3 days to remove the excess of 55 gallons of hazardous waste, if 55 gallons of HW (or 1 quart/1 kg acute HW) is exceeded</a:t>
            </a:r>
          </a:p>
        </p:txBody>
      </p:sp>
      <p:sp>
        <p:nvSpPr>
          <p:cNvPr id="41988" name="Rectangle 4"/>
          <p:cNvSpPr>
            <a:spLocks noGrp="1" noChangeArrowheads="1"/>
          </p:cNvSpPr>
          <p:nvPr>
            <p:ph sz="quarter" idx="14"/>
          </p:nvPr>
        </p:nvSpPr>
        <p:spPr>
          <a:xfrm>
            <a:off x="4648200" y="2103438"/>
            <a:ext cx="4343400" cy="4602162"/>
          </a:xfrm>
        </p:spPr>
        <p:txBody>
          <a:bodyPr/>
          <a:lstStyle/>
          <a:p>
            <a:pPr marL="0" indent="0" eaLnBrk="1" hangingPunct="1">
              <a:lnSpc>
                <a:spcPct val="80000"/>
              </a:lnSpc>
              <a:buFont typeface="Wingdings" pitchFamily="2" charset="2"/>
              <a:buNone/>
            </a:pPr>
            <a:r>
              <a:rPr lang="en-US" sz="2400" dirty="0">
                <a:solidFill>
                  <a:schemeClr val="accent1">
                    <a:lumMod val="50000"/>
                  </a:schemeClr>
                </a:solidFill>
              </a:rPr>
              <a:t>Time-driven removals of unwanted materials from laboratory:</a:t>
            </a:r>
          </a:p>
          <a:p>
            <a:pPr marL="342900" lvl="1" indent="-228600" eaLnBrk="1" hangingPunct="1">
              <a:lnSpc>
                <a:spcPct val="80000"/>
              </a:lnSpc>
              <a:spcBef>
                <a:spcPct val="0"/>
              </a:spcBef>
            </a:pPr>
            <a:r>
              <a:rPr lang="en-US" sz="1800" dirty="0">
                <a:solidFill>
                  <a:schemeClr val="accent1">
                    <a:lumMod val="50000"/>
                  </a:schemeClr>
                </a:solidFill>
              </a:rPr>
              <a:t>All containers must be removed from the lab at a regular interval not to exceed 12 months, or</a:t>
            </a:r>
          </a:p>
          <a:p>
            <a:pPr marL="342900" lvl="1" indent="-228600" eaLnBrk="1" hangingPunct="1">
              <a:lnSpc>
                <a:spcPct val="80000"/>
              </a:lnSpc>
              <a:spcBef>
                <a:spcPct val="0"/>
              </a:spcBef>
            </a:pPr>
            <a:r>
              <a:rPr lang="en-US" sz="1800" dirty="0">
                <a:solidFill>
                  <a:schemeClr val="accent1">
                    <a:lumMod val="50000"/>
                  </a:schemeClr>
                </a:solidFill>
              </a:rPr>
              <a:t>Rolling 12 months: each container must be removed within 12 months from the container’s accumulation start date</a:t>
            </a:r>
          </a:p>
          <a:p>
            <a:pPr marL="0" indent="0" eaLnBrk="1" hangingPunct="1">
              <a:lnSpc>
                <a:spcPct val="80000"/>
              </a:lnSpc>
              <a:spcBef>
                <a:spcPct val="0"/>
              </a:spcBef>
              <a:buFont typeface="Wingdings" pitchFamily="2" charset="2"/>
              <a:buNone/>
            </a:pPr>
            <a:endParaRPr lang="en-US" sz="1800" dirty="0">
              <a:solidFill>
                <a:schemeClr val="accent1">
                  <a:lumMod val="50000"/>
                </a:schemeClr>
              </a:solidFill>
            </a:endParaRPr>
          </a:p>
          <a:p>
            <a:pPr marL="0" indent="0" algn="ctr" eaLnBrk="1" hangingPunct="1">
              <a:lnSpc>
                <a:spcPct val="80000"/>
              </a:lnSpc>
              <a:spcBef>
                <a:spcPct val="0"/>
              </a:spcBef>
              <a:buFont typeface="Wingdings" pitchFamily="2" charset="2"/>
              <a:buNone/>
            </a:pPr>
            <a:r>
              <a:rPr lang="en-US" sz="1800" dirty="0">
                <a:solidFill>
                  <a:schemeClr val="accent1">
                    <a:lumMod val="50000"/>
                  </a:schemeClr>
                </a:solidFill>
              </a:rPr>
              <a:t>AND</a:t>
            </a:r>
            <a:br>
              <a:rPr lang="en-US" sz="1800" dirty="0">
                <a:solidFill>
                  <a:schemeClr val="accent1">
                    <a:lumMod val="50000"/>
                  </a:schemeClr>
                </a:solidFill>
              </a:rPr>
            </a:br>
            <a:endParaRPr lang="en-US" sz="1200" dirty="0">
              <a:solidFill>
                <a:schemeClr val="accent1">
                  <a:lumMod val="50000"/>
                </a:schemeClr>
              </a:solidFill>
            </a:endParaRPr>
          </a:p>
          <a:p>
            <a:pPr marL="0" indent="0" eaLnBrk="1" hangingPunct="1">
              <a:lnSpc>
                <a:spcPct val="80000"/>
              </a:lnSpc>
              <a:spcBef>
                <a:spcPct val="0"/>
              </a:spcBef>
              <a:buFont typeface="Wingdings" pitchFamily="2" charset="2"/>
              <a:buNone/>
            </a:pPr>
            <a:r>
              <a:rPr lang="en-US" sz="2400" dirty="0">
                <a:solidFill>
                  <a:schemeClr val="accent1">
                    <a:lumMod val="50000"/>
                  </a:schemeClr>
                </a:solidFill>
              </a:rPr>
              <a:t>Volume-driven removals of unwanted materials from lab:</a:t>
            </a:r>
          </a:p>
          <a:p>
            <a:pPr marL="342900" lvl="1" indent="-228600" eaLnBrk="1" hangingPunct="1">
              <a:lnSpc>
                <a:spcPct val="80000"/>
              </a:lnSpc>
              <a:spcBef>
                <a:spcPct val="0"/>
              </a:spcBef>
            </a:pPr>
            <a:r>
              <a:rPr lang="en-US" sz="1800" dirty="0">
                <a:solidFill>
                  <a:schemeClr val="accent1">
                    <a:lumMod val="50000"/>
                  </a:schemeClr>
                </a:solidFill>
              </a:rPr>
              <a:t>10 days to remove unwanted materials if 55 gallons (or 1 quart/1 kg of acute reactives) is exceeded</a:t>
            </a:r>
          </a:p>
        </p:txBody>
      </p:sp>
      <p:sp>
        <p:nvSpPr>
          <p:cNvPr id="19462" name="Text Box 5"/>
          <p:cNvSpPr txBox="1">
            <a:spLocks noChangeArrowheads="1"/>
          </p:cNvSpPr>
          <p:nvPr/>
        </p:nvSpPr>
        <p:spPr bwMode="auto">
          <a:xfrm>
            <a:off x="304800" y="1630363"/>
            <a:ext cx="4191000" cy="400110"/>
          </a:xfrm>
          <a:prstGeom prst="rect">
            <a:avLst/>
          </a:prstGeom>
          <a:solidFill>
            <a:schemeClr val="accent1">
              <a:lumMod val="40000"/>
              <a:lumOff val="60000"/>
              <a:alpha val="75000"/>
            </a:schemeClr>
          </a:solidFill>
          <a:ln w="9525">
            <a:noFill/>
            <a:miter lim="800000"/>
            <a:headEnd/>
            <a:tailEnd/>
          </a:ln>
        </p:spPr>
        <p:txBody>
          <a:bodyPr wrap="square">
            <a:spAutoFit/>
          </a:bodyPr>
          <a:lstStyle/>
          <a:p>
            <a:pPr>
              <a:spcBef>
                <a:spcPct val="50000"/>
              </a:spcBef>
            </a:pPr>
            <a:r>
              <a:rPr lang="en-US" sz="2000" b="1" u="sng" dirty="0">
                <a:solidFill>
                  <a:schemeClr val="accent1">
                    <a:lumMod val="50000"/>
                  </a:schemeClr>
                </a:solidFill>
              </a:rPr>
              <a:t>Satellite Accumulation Area</a:t>
            </a:r>
          </a:p>
        </p:txBody>
      </p:sp>
      <p:sp>
        <p:nvSpPr>
          <p:cNvPr id="19463" name="Text Box 6"/>
          <p:cNvSpPr txBox="1">
            <a:spLocks noChangeArrowheads="1"/>
          </p:cNvSpPr>
          <p:nvPr/>
        </p:nvSpPr>
        <p:spPr bwMode="auto">
          <a:xfrm>
            <a:off x="4648200" y="1630363"/>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
        <p:nvSpPr>
          <p:cNvPr id="9" name="Rectangle 2">
            <a:extLst>
              <a:ext uri="{FF2B5EF4-FFF2-40B4-BE49-F238E27FC236}">
                <a16:creationId xmlns:a16="http://schemas.microsoft.com/office/drawing/2014/main" id="{7FB91C2D-C6E5-4F99-BA0B-63907F936A38}"/>
              </a:ext>
            </a:extLst>
          </p:cNvPr>
          <p:cNvSpPr>
            <a:spLocks noGrp="1" noChangeArrowheads="1"/>
          </p:cNvSpPr>
          <p:nvPr>
            <p:ph type="title"/>
          </p:nvPr>
        </p:nvSpPr>
        <p:spPr>
          <a:xfrm>
            <a:off x="457200" y="228600"/>
            <a:ext cx="8229600" cy="914400"/>
          </a:xfrm>
        </p:spPr>
        <p:txBody>
          <a:bodyPr>
            <a:normAutofit/>
          </a:bodyPr>
          <a:lstStyle/>
          <a:p>
            <a:pPr algn="ctr" eaLnBrk="1" hangingPunct="1"/>
            <a:r>
              <a:rPr lang="en-US" sz="3600" i="1" dirty="0">
                <a:solidFill>
                  <a:schemeClr val="accent1">
                    <a:lumMod val="50000"/>
                  </a:schemeClr>
                </a:solidFill>
              </a:rPr>
              <a:t>Removing HW from the Laboratory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98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98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98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98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98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9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ChangeArrowheads="1"/>
          </p:cNvSpPr>
          <p:nvPr/>
        </p:nvSpPr>
        <p:spPr bwMode="auto">
          <a:xfrm>
            <a:off x="228600" y="1799008"/>
            <a:ext cx="4114800" cy="4541837"/>
          </a:xfrm>
          <a:prstGeom prst="rect">
            <a:avLst/>
          </a:prstGeom>
          <a:noFill/>
          <a:ln w="9525">
            <a:noFill/>
            <a:miter lim="800000"/>
            <a:headEnd/>
            <a:tailEnd/>
          </a:ln>
        </p:spPr>
        <p:txBody>
          <a:bodyPr/>
          <a:lstStyle/>
          <a:p>
            <a:pPr eaLnBrk="1" hangingPunct="1">
              <a:buClr>
                <a:schemeClr val="bg2"/>
              </a:buClr>
              <a:buSzPct val="75000"/>
              <a:buFont typeface="Wingdings" pitchFamily="2" charset="2"/>
              <a:buNone/>
            </a:pPr>
            <a:r>
              <a:rPr lang="en-US" sz="1600" u="sng" dirty="0">
                <a:solidFill>
                  <a:schemeClr val="accent1">
                    <a:lumMod val="50000"/>
                  </a:schemeClr>
                </a:solidFill>
              </a:rPr>
              <a:t>In the SAA</a:t>
            </a:r>
            <a:r>
              <a:rPr lang="en-US" sz="1600" dirty="0">
                <a:solidFill>
                  <a:schemeClr val="accent1">
                    <a:lumMod val="50000"/>
                  </a:schemeClr>
                </a:solidFill>
              </a:rPr>
              <a:t>: </a:t>
            </a:r>
          </a:p>
          <a:p>
            <a:pPr eaLnBrk="1" hangingPunct="1">
              <a:buClr>
                <a:schemeClr val="bg2"/>
              </a:buClr>
              <a:buSzPct val="75000"/>
              <a:buFont typeface="Wingdings" pitchFamily="2" charset="2"/>
              <a:buNone/>
            </a:pPr>
            <a:r>
              <a:rPr lang="en-US" sz="1600" dirty="0">
                <a:solidFill>
                  <a:schemeClr val="accent1">
                    <a:lumMod val="50000"/>
                  </a:schemeClr>
                </a:solidFill>
              </a:rPr>
              <a:t>Acute Hazardous Waste                 </a:t>
            </a:r>
          </a:p>
          <a:p>
            <a:pPr marL="171450" lvl="1" indent="-171450" eaLnBrk="1" hangingPunct="1">
              <a:buClr>
                <a:schemeClr val="accent1">
                  <a:lumMod val="50000"/>
                </a:schemeClr>
              </a:buClr>
              <a:buSzPct val="75000"/>
              <a:buFont typeface="Arial" charset="0"/>
              <a:buChar char="•"/>
            </a:pPr>
            <a:r>
              <a:rPr lang="en-US" sz="1600" dirty="0">
                <a:solidFill>
                  <a:schemeClr val="accent1">
                    <a:lumMod val="50000"/>
                  </a:schemeClr>
                </a:solidFill>
              </a:rPr>
              <a:t>124 P-listed chemicals (unused commercial chemical products)</a:t>
            </a:r>
          </a:p>
          <a:p>
            <a:pPr marL="171450" lvl="1" indent="-171450" eaLnBrk="1" hangingPunct="1">
              <a:buClr>
                <a:schemeClr val="accent1">
                  <a:lumMod val="50000"/>
                </a:schemeClr>
              </a:buClr>
              <a:buSzPct val="75000"/>
              <a:buFont typeface="Arial" charset="0"/>
              <a:buChar char="•"/>
            </a:pPr>
            <a:r>
              <a:rPr lang="en-US" sz="1600" dirty="0">
                <a:solidFill>
                  <a:schemeClr val="accent1">
                    <a:lumMod val="50000"/>
                  </a:schemeClr>
                </a:solidFill>
              </a:rPr>
              <a:t>6 F-listed wastes</a:t>
            </a:r>
          </a:p>
          <a:p>
            <a:pPr marL="0" lvl="1" eaLnBrk="1" hangingPunct="1">
              <a:buClr>
                <a:schemeClr val="accent1">
                  <a:lumMod val="50000"/>
                </a:schemeClr>
              </a:buClr>
              <a:buSzPct val="75000"/>
            </a:pPr>
            <a:endParaRPr lang="en-US" sz="1600" dirty="0">
              <a:solidFill>
                <a:schemeClr val="accent1">
                  <a:lumMod val="50000"/>
                </a:schemeClr>
              </a:solidFill>
            </a:endParaRPr>
          </a:p>
          <a:p>
            <a:pPr marL="461963" lvl="1" indent="-290513" eaLnBrk="1" hangingPunct="1">
              <a:buClr>
                <a:schemeClr val="accent1">
                  <a:lumMod val="50000"/>
                </a:schemeClr>
              </a:buClr>
              <a:buSzPct val="75000"/>
              <a:buFont typeface="Arial" panose="020B0604020202020204" pitchFamily="34" charset="0"/>
              <a:buChar char="−"/>
            </a:pPr>
            <a:endParaRPr lang="en-US" sz="1600" dirty="0">
              <a:solidFill>
                <a:schemeClr val="accent1">
                  <a:lumMod val="50000"/>
                </a:schemeClr>
              </a:solidFill>
            </a:endParaRPr>
          </a:p>
          <a:p>
            <a:pPr marL="461963" lvl="1" indent="-290513" eaLnBrk="1" hangingPunct="1">
              <a:buClr>
                <a:schemeClr val="accent1">
                  <a:lumMod val="50000"/>
                </a:schemeClr>
              </a:buClr>
              <a:buSzPct val="75000"/>
              <a:buFont typeface="Arial" panose="020B0604020202020204" pitchFamily="34" charset="0"/>
              <a:buChar char="−"/>
            </a:pPr>
            <a:endParaRPr lang="en-US" sz="1600" dirty="0">
              <a:solidFill>
                <a:schemeClr val="accent1">
                  <a:lumMod val="50000"/>
                </a:schemeClr>
              </a:solidFill>
            </a:endParaRPr>
          </a:p>
          <a:p>
            <a:pPr marL="461963" lvl="1" indent="-290513" eaLnBrk="1" hangingPunct="1">
              <a:buClr>
                <a:schemeClr val="accent1">
                  <a:lumMod val="50000"/>
                </a:schemeClr>
              </a:buClr>
              <a:buSzPct val="75000"/>
              <a:buFont typeface="Arial" panose="020B0604020202020204" pitchFamily="34" charset="0"/>
              <a:buChar char="−"/>
            </a:pPr>
            <a:endParaRPr lang="en-US" sz="1600" dirty="0">
              <a:solidFill>
                <a:schemeClr val="accent1">
                  <a:lumMod val="50000"/>
                </a:schemeClr>
              </a:solidFill>
            </a:endParaRPr>
          </a:p>
          <a:p>
            <a:pPr marL="461963" lvl="1" indent="-290513" eaLnBrk="1" hangingPunct="1">
              <a:buClr>
                <a:schemeClr val="accent1">
                  <a:lumMod val="50000"/>
                </a:schemeClr>
              </a:buClr>
              <a:buSzPct val="75000"/>
              <a:buFont typeface="Arial" panose="020B0604020202020204" pitchFamily="34" charset="0"/>
              <a:buChar char="−"/>
            </a:pPr>
            <a:endParaRPr lang="en-US" sz="1600" dirty="0">
              <a:solidFill>
                <a:schemeClr val="accent1">
                  <a:lumMod val="50000"/>
                </a:schemeClr>
              </a:solidFill>
            </a:endParaRPr>
          </a:p>
          <a:p>
            <a:pPr marL="171450" lvl="1" indent="-171450" eaLnBrk="1" hangingPunct="1">
              <a:buClr>
                <a:schemeClr val="accent1">
                  <a:lumMod val="50000"/>
                </a:schemeClr>
              </a:buClr>
              <a:buSzPct val="75000"/>
              <a:buFont typeface="Arial" panose="020B0604020202020204" pitchFamily="34" charset="0"/>
              <a:buChar char="•"/>
            </a:pPr>
            <a:r>
              <a:rPr lang="en-US" sz="1600" dirty="0">
                <a:solidFill>
                  <a:schemeClr val="accent1">
                    <a:lumMod val="50000"/>
                  </a:schemeClr>
                </a:solidFill>
              </a:rPr>
              <a:t>If 1quart liquid acute HW or </a:t>
            </a:r>
          </a:p>
          <a:p>
            <a:pPr marL="171450" lvl="1" indent="-171450" eaLnBrk="1" hangingPunct="1">
              <a:buClr>
                <a:schemeClr val="accent1">
                  <a:lumMod val="50000"/>
                </a:schemeClr>
              </a:buClr>
              <a:buSzPct val="75000"/>
              <a:buFont typeface="Arial" panose="020B0604020202020204" pitchFamily="34" charset="0"/>
              <a:buChar char="•"/>
            </a:pPr>
            <a:r>
              <a:rPr lang="en-US" sz="1600" dirty="0">
                <a:solidFill>
                  <a:schemeClr val="accent1">
                    <a:lumMod val="50000"/>
                  </a:schemeClr>
                </a:solidFill>
              </a:rPr>
              <a:t>1 kg solid acute HW is exceeded in SAA, must be removed within 3 days                        </a:t>
            </a:r>
          </a:p>
          <a:p>
            <a:pPr eaLnBrk="1" hangingPunct="1">
              <a:buClr>
                <a:schemeClr val="bg2"/>
              </a:buClr>
              <a:buSzPct val="75000"/>
              <a:buFont typeface="Wingdings" pitchFamily="2" charset="2"/>
              <a:buNone/>
            </a:pPr>
            <a:endParaRPr lang="en-US" sz="1600" u="sng" dirty="0">
              <a:solidFill>
                <a:schemeClr val="accent1">
                  <a:lumMod val="50000"/>
                </a:schemeClr>
              </a:solidFill>
            </a:endParaRPr>
          </a:p>
          <a:p>
            <a:pPr eaLnBrk="1" hangingPunct="1">
              <a:buClr>
                <a:schemeClr val="bg2"/>
              </a:buClr>
              <a:buSzPct val="75000"/>
              <a:buFont typeface="Wingdings" pitchFamily="2" charset="2"/>
              <a:buNone/>
            </a:pPr>
            <a:endParaRPr lang="en-US" sz="1600" u="sng" dirty="0">
              <a:solidFill>
                <a:schemeClr val="accent1">
                  <a:lumMod val="50000"/>
                </a:schemeClr>
              </a:solidFill>
            </a:endParaRPr>
          </a:p>
          <a:p>
            <a:pPr eaLnBrk="1" hangingPunct="1">
              <a:buClr>
                <a:schemeClr val="bg2"/>
              </a:buClr>
              <a:buSzPct val="75000"/>
              <a:buFont typeface="Wingdings" pitchFamily="2" charset="2"/>
              <a:buNone/>
            </a:pPr>
            <a:r>
              <a:rPr lang="en-US" sz="1600" u="sng" dirty="0">
                <a:solidFill>
                  <a:schemeClr val="accent1">
                    <a:lumMod val="50000"/>
                  </a:schemeClr>
                </a:solidFill>
              </a:rPr>
              <a:t>Generator status for facility</a:t>
            </a:r>
            <a:r>
              <a:rPr lang="en-US" sz="1600" dirty="0">
                <a:solidFill>
                  <a:schemeClr val="accent1">
                    <a:lumMod val="50000"/>
                  </a:schemeClr>
                </a:solidFill>
              </a:rPr>
              <a:t>:  all 124 P-listed chemicals have 1 kg/month threshold that triggers LQG status</a:t>
            </a:r>
          </a:p>
          <a:p>
            <a:pPr eaLnBrk="1" hangingPunct="1">
              <a:buClr>
                <a:schemeClr val="bg2"/>
              </a:buClr>
              <a:buSzPct val="75000"/>
              <a:buFont typeface="Wingdings" pitchFamily="2" charset="2"/>
              <a:buNone/>
            </a:pPr>
            <a:endParaRPr lang="en-US" sz="1600" dirty="0"/>
          </a:p>
        </p:txBody>
      </p:sp>
      <p:sp>
        <p:nvSpPr>
          <p:cNvPr id="34822" name="Rectangle 6"/>
          <p:cNvSpPr>
            <a:spLocks noChangeArrowheads="1"/>
          </p:cNvSpPr>
          <p:nvPr/>
        </p:nvSpPr>
        <p:spPr bwMode="auto">
          <a:xfrm>
            <a:off x="4538804" y="1779407"/>
            <a:ext cx="4495800" cy="4694237"/>
          </a:xfrm>
          <a:prstGeom prst="rect">
            <a:avLst/>
          </a:prstGeom>
          <a:noFill/>
          <a:ln w="9525">
            <a:noFill/>
            <a:miter lim="800000"/>
            <a:headEnd/>
            <a:tailEnd/>
          </a:ln>
        </p:spPr>
        <p:txBody>
          <a:bodyPr/>
          <a:lstStyle/>
          <a:p>
            <a:pPr eaLnBrk="1" hangingPunct="1">
              <a:buClr>
                <a:schemeClr val="bg2"/>
              </a:buClr>
              <a:buSzPct val="75000"/>
              <a:buFont typeface="Wingdings" pitchFamily="2" charset="2"/>
              <a:buNone/>
            </a:pPr>
            <a:r>
              <a:rPr lang="en-US" sz="1600" u="sng" dirty="0">
                <a:solidFill>
                  <a:schemeClr val="accent1">
                    <a:lumMod val="50000"/>
                  </a:schemeClr>
                </a:solidFill>
              </a:rPr>
              <a:t>In the lab</a:t>
            </a:r>
            <a:r>
              <a:rPr lang="en-US" sz="1600" dirty="0">
                <a:solidFill>
                  <a:schemeClr val="accent1">
                    <a:lumMod val="50000"/>
                  </a:schemeClr>
                </a:solidFill>
              </a:rPr>
              <a:t>:</a:t>
            </a:r>
          </a:p>
          <a:p>
            <a:pPr eaLnBrk="1" hangingPunct="1">
              <a:buClr>
                <a:schemeClr val="bg2"/>
              </a:buClr>
              <a:buSzPct val="75000"/>
              <a:buFont typeface="Wingdings" pitchFamily="2" charset="2"/>
              <a:buNone/>
            </a:pPr>
            <a:r>
              <a:rPr lang="en-US" sz="1600" dirty="0">
                <a:solidFill>
                  <a:schemeClr val="accent1">
                    <a:lumMod val="50000"/>
                  </a:schemeClr>
                </a:solidFill>
              </a:rPr>
              <a:t>Reactive Acutely Hazardous Unwanted Material</a:t>
            </a:r>
          </a:p>
          <a:p>
            <a:pPr marL="288925" lvl="1" indent="-288925" eaLnBrk="1" hangingPunct="1">
              <a:buClr>
                <a:schemeClr val="accent1">
                  <a:lumMod val="50000"/>
                </a:schemeClr>
              </a:buClr>
              <a:buSzPct val="75000"/>
              <a:buFont typeface="Arial" panose="020B0604020202020204" pitchFamily="34" charset="0"/>
              <a:buChar char="•"/>
            </a:pPr>
            <a:r>
              <a:rPr lang="en-US" sz="1600" dirty="0">
                <a:solidFill>
                  <a:schemeClr val="accent1">
                    <a:lumMod val="50000"/>
                  </a:schemeClr>
                </a:solidFill>
              </a:rPr>
              <a:t>6 reactive P-listed chemicals (unused commercial chemical products)</a:t>
            </a:r>
          </a:p>
          <a:p>
            <a:pPr marL="625475" lvl="1" indent="-227013" eaLnBrk="1" hangingPunct="1">
              <a:buClr>
                <a:schemeClr val="accent1">
                  <a:lumMod val="50000"/>
                </a:schemeClr>
              </a:buClr>
              <a:buSzPct val="75000"/>
              <a:buFont typeface="Arial" panose="020B0604020202020204" pitchFamily="34" charset="0"/>
              <a:buChar char="−"/>
            </a:pPr>
            <a:r>
              <a:rPr lang="en-US" sz="1600" dirty="0">
                <a:solidFill>
                  <a:schemeClr val="accent1">
                    <a:lumMod val="50000"/>
                  </a:schemeClr>
                </a:solidFill>
              </a:rPr>
              <a:t>  P006 – Aluminum phosphide</a:t>
            </a:r>
          </a:p>
          <a:p>
            <a:pPr marL="625475" lvl="1" indent="-227013" eaLnBrk="1" hangingPunct="1">
              <a:buClr>
                <a:schemeClr val="accent1">
                  <a:lumMod val="50000"/>
                </a:schemeClr>
              </a:buClr>
              <a:buSzPct val="75000"/>
              <a:buFont typeface="Arial" panose="020B0604020202020204" pitchFamily="34" charset="0"/>
              <a:buChar char="−"/>
            </a:pPr>
            <a:r>
              <a:rPr lang="en-US" sz="1600" dirty="0">
                <a:solidFill>
                  <a:schemeClr val="accent1">
                    <a:lumMod val="50000"/>
                  </a:schemeClr>
                </a:solidFill>
              </a:rPr>
              <a:t>  P009 – Ammonium picrate</a:t>
            </a:r>
          </a:p>
          <a:p>
            <a:pPr marL="625475" lvl="1" indent="-227013" eaLnBrk="1" hangingPunct="1">
              <a:buClr>
                <a:schemeClr val="accent1">
                  <a:lumMod val="50000"/>
                </a:schemeClr>
              </a:buClr>
              <a:buSzPct val="75000"/>
              <a:buFont typeface="Arial" panose="020B0604020202020204" pitchFamily="34" charset="0"/>
              <a:buChar char="−"/>
            </a:pPr>
            <a:r>
              <a:rPr lang="en-US" sz="1600" dirty="0">
                <a:solidFill>
                  <a:schemeClr val="accent1">
                    <a:lumMod val="50000"/>
                  </a:schemeClr>
                </a:solidFill>
              </a:rPr>
              <a:t>  P065 – Mercury fulminate</a:t>
            </a:r>
          </a:p>
          <a:p>
            <a:pPr marL="625475" lvl="1" indent="-227013" eaLnBrk="1" hangingPunct="1">
              <a:buClr>
                <a:schemeClr val="accent1">
                  <a:lumMod val="50000"/>
                </a:schemeClr>
              </a:buClr>
              <a:buSzPct val="75000"/>
              <a:buFont typeface="Arial" panose="020B0604020202020204" pitchFamily="34" charset="0"/>
              <a:buChar char="−"/>
            </a:pPr>
            <a:r>
              <a:rPr lang="en-US" sz="1600" dirty="0">
                <a:solidFill>
                  <a:schemeClr val="accent1">
                    <a:lumMod val="50000"/>
                  </a:schemeClr>
                </a:solidFill>
              </a:rPr>
              <a:t>  P081 - Nitroglycerine</a:t>
            </a:r>
          </a:p>
          <a:p>
            <a:pPr marL="625475" lvl="1" indent="-227013" eaLnBrk="1" hangingPunct="1">
              <a:buClr>
                <a:schemeClr val="accent1">
                  <a:lumMod val="50000"/>
                </a:schemeClr>
              </a:buClr>
              <a:buSzPct val="75000"/>
              <a:buFont typeface="Arial" panose="020B0604020202020204" pitchFamily="34" charset="0"/>
              <a:buChar char="−"/>
            </a:pPr>
            <a:r>
              <a:rPr lang="en-US" sz="1600" dirty="0">
                <a:solidFill>
                  <a:schemeClr val="accent1">
                    <a:lumMod val="50000"/>
                  </a:schemeClr>
                </a:solidFill>
              </a:rPr>
              <a:t>  P112 - Tetranitromethane</a:t>
            </a:r>
          </a:p>
          <a:p>
            <a:pPr marL="625475" lvl="1" indent="-227013" eaLnBrk="1" hangingPunct="1">
              <a:buClr>
                <a:schemeClr val="accent1">
                  <a:lumMod val="50000"/>
                </a:schemeClr>
              </a:buClr>
              <a:buSzPct val="75000"/>
              <a:buFont typeface="Arial" panose="020B0604020202020204" pitchFamily="34" charset="0"/>
              <a:buChar char="−"/>
            </a:pPr>
            <a:r>
              <a:rPr lang="en-US" sz="1600" dirty="0">
                <a:solidFill>
                  <a:schemeClr val="accent1">
                    <a:lumMod val="50000"/>
                  </a:schemeClr>
                </a:solidFill>
              </a:rPr>
              <a:t>  P122 – Zinc phosphide (&gt; 10%)</a:t>
            </a:r>
          </a:p>
          <a:p>
            <a:pPr marL="398462" lvl="1" eaLnBrk="1" hangingPunct="1">
              <a:buClr>
                <a:schemeClr val="accent1">
                  <a:lumMod val="50000"/>
                </a:schemeClr>
              </a:buClr>
              <a:buSzPct val="75000"/>
            </a:pPr>
            <a:endParaRPr lang="en-US" sz="1600" dirty="0">
              <a:solidFill>
                <a:schemeClr val="accent1">
                  <a:lumMod val="50000"/>
                </a:schemeClr>
              </a:solidFill>
            </a:endParaRPr>
          </a:p>
          <a:p>
            <a:pPr marL="288925" indent="-288925">
              <a:buClr>
                <a:schemeClr val="accent1">
                  <a:lumMod val="50000"/>
                </a:schemeClr>
              </a:buClr>
              <a:buSzPct val="75000"/>
              <a:buFont typeface="Arial" panose="020B0604020202020204" pitchFamily="34" charset="0"/>
              <a:buChar char="•"/>
            </a:pPr>
            <a:r>
              <a:rPr lang="en-US" sz="1600" dirty="0">
                <a:solidFill>
                  <a:schemeClr val="accent1">
                    <a:lumMod val="50000"/>
                  </a:schemeClr>
                </a:solidFill>
              </a:rPr>
              <a:t>If 1 quart of liquid or 1 kg of solid is exceeded in lab, must be removed within 10 calendar days</a:t>
            </a:r>
          </a:p>
          <a:p>
            <a:pPr eaLnBrk="1" hangingPunct="1">
              <a:buClr>
                <a:schemeClr val="bg2"/>
              </a:buClr>
              <a:buSzPct val="75000"/>
              <a:buFont typeface="Wingdings" pitchFamily="2" charset="2"/>
              <a:buAutoNum type="arabicPeriod"/>
            </a:pPr>
            <a:endParaRPr lang="en-US" sz="1600" dirty="0">
              <a:solidFill>
                <a:schemeClr val="accent1">
                  <a:lumMod val="50000"/>
                </a:schemeClr>
              </a:solidFill>
            </a:endParaRPr>
          </a:p>
          <a:p>
            <a:pPr eaLnBrk="1" hangingPunct="1">
              <a:buClr>
                <a:schemeClr val="bg2"/>
              </a:buClr>
              <a:buSzPct val="75000"/>
              <a:buFont typeface="Wingdings" pitchFamily="2" charset="2"/>
              <a:buNone/>
            </a:pPr>
            <a:r>
              <a:rPr lang="en-US" sz="1600" u="sng" dirty="0">
                <a:solidFill>
                  <a:schemeClr val="accent1">
                    <a:lumMod val="50000"/>
                  </a:schemeClr>
                </a:solidFill>
              </a:rPr>
              <a:t>Generator status for facility</a:t>
            </a:r>
            <a:r>
              <a:rPr lang="en-US" sz="1600" dirty="0">
                <a:solidFill>
                  <a:schemeClr val="accent1">
                    <a:lumMod val="50000"/>
                  </a:schemeClr>
                </a:solidFill>
              </a:rPr>
              <a:t>:  all 124 P-listed chemicals have 1 kg/month threshold that triggers LQG status</a:t>
            </a:r>
          </a:p>
          <a:p>
            <a:pPr eaLnBrk="1" hangingPunct="1">
              <a:buClr>
                <a:schemeClr val="bg2"/>
              </a:buClr>
              <a:buSzPct val="75000"/>
              <a:buFont typeface="Wingdings" pitchFamily="2" charset="2"/>
              <a:buNone/>
            </a:pPr>
            <a:endParaRPr lang="en-US" sz="1600" dirty="0"/>
          </a:p>
          <a:p>
            <a:pPr eaLnBrk="1" hangingPunct="1">
              <a:buClr>
                <a:schemeClr val="bg2"/>
              </a:buClr>
              <a:buSzPct val="75000"/>
              <a:buFont typeface="Wingdings" pitchFamily="2" charset="2"/>
              <a:buNone/>
            </a:pPr>
            <a:endParaRPr lang="en-US" sz="1600" dirty="0"/>
          </a:p>
        </p:txBody>
      </p:sp>
      <p:sp>
        <p:nvSpPr>
          <p:cNvPr id="20486" name="Text Box 7"/>
          <p:cNvSpPr txBox="1">
            <a:spLocks noChangeArrowheads="1"/>
          </p:cNvSpPr>
          <p:nvPr/>
        </p:nvSpPr>
        <p:spPr bwMode="auto">
          <a:xfrm>
            <a:off x="228600" y="1382532"/>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Satellite Accumulation Area</a:t>
            </a:r>
          </a:p>
        </p:txBody>
      </p:sp>
      <p:sp>
        <p:nvSpPr>
          <p:cNvPr id="20487" name="Text Box 8"/>
          <p:cNvSpPr txBox="1">
            <a:spLocks noChangeArrowheads="1"/>
          </p:cNvSpPr>
          <p:nvPr/>
        </p:nvSpPr>
        <p:spPr bwMode="auto">
          <a:xfrm>
            <a:off x="4648200" y="1382532"/>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
        <p:nvSpPr>
          <p:cNvPr id="9" name="Rectangle 2">
            <a:extLst>
              <a:ext uri="{FF2B5EF4-FFF2-40B4-BE49-F238E27FC236}">
                <a16:creationId xmlns:a16="http://schemas.microsoft.com/office/drawing/2014/main" id="{80B85A7B-E149-47D0-8973-CF3B5866ED21}"/>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Acute Waste in the Laboratory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82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1">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21">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2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822">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82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822">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822">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822">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822">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822">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822">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822">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821">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82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Rectangle 7"/>
          <p:cNvSpPr>
            <a:spLocks noGrp="1" noChangeArrowheads="1"/>
          </p:cNvSpPr>
          <p:nvPr>
            <p:ph type="body" sz="half" idx="4294967295"/>
          </p:nvPr>
        </p:nvSpPr>
        <p:spPr>
          <a:xfrm>
            <a:off x="198422" y="1981200"/>
            <a:ext cx="4114800" cy="4724400"/>
          </a:xfrm>
        </p:spPr>
        <p:txBody>
          <a:bodyPr/>
          <a:lstStyle/>
          <a:p>
            <a:pPr marL="53975" indent="0" eaLnBrk="1" hangingPunct="1">
              <a:lnSpc>
                <a:spcPct val="80000"/>
              </a:lnSpc>
              <a:spcBef>
                <a:spcPct val="0"/>
              </a:spcBef>
              <a:buFont typeface="Wingdings" pitchFamily="2" charset="2"/>
              <a:buNone/>
            </a:pPr>
            <a:r>
              <a:rPr lang="en-US" sz="2200" dirty="0">
                <a:solidFill>
                  <a:schemeClr val="accent1">
                    <a:lumMod val="50000"/>
                  </a:schemeClr>
                </a:solidFill>
              </a:rPr>
              <a:t>Generator must make HW</a:t>
            </a:r>
            <a:br>
              <a:rPr lang="en-US" sz="2200" dirty="0">
                <a:solidFill>
                  <a:schemeClr val="accent1">
                    <a:lumMod val="50000"/>
                  </a:schemeClr>
                </a:solidFill>
              </a:rPr>
            </a:br>
            <a:r>
              <a:rPr lang="en-US" sz="2200" dirty="0">
                <a:solidFill>
                  <a:schemeClr val="accent1">
                    <a:lumMod val="50000"/>
                  </a:schemeClr>
                </a:solidFill>
              </a:rPr>
              <a:t>determination at the </a:t>
            </a:r>
            <a:r>
              <a:rPr lang="en-US" sz="2200" b="1" dirty="0">
                <a:solidFill>
                  <a:schemeClr val="accent1">
                    <a:lumMod val="50000"/>
                  </a:schemeClr>
                </a:solidFill>
              </a:rPr>
              <a:t>point of generation</a:t>
            </a:r>
            <a:endParaRPr lang="en-US" sz="2200" dirty="0">
              <a:solidFill>
                <a:schemeClr val="accent1">
                  <a:lumMod val="50000"/>
                </a:schemeClr>
              </a:solidFill>
            </a:endParaRPr>
          </a:p>
          <a:p>
            <a:pPr marL="288925" lvl="1" indent="-234950" eaLnBrk="1" hangingPunct="1">
              <a:lnSpc>
                <a:spcPct val="80000"/>
              </a:lnSpc>
            </a:pPr>
            <a:r>
              <a:rPr lang="en-US" sz="2000" dirty="0">
                <a:solidFill>
                  <a:schemeClr val="accent1">
                    <a:lumMod val="50000"/>
                  </a:schemeClr>
                </a:solidFill>
              </a:rPr>
              <a:t>The time and place HW is first generated</a:t>
            </a:r>
          </a:p>
          <a:p>
            <a:pPr marL="457200" lvl="1" indent="-228600" eaLnBrk="1" hangingPunct="1"/>
            <a:endParaRPr lang="en-US" sz="1800" dirty="0">
              <a:solidFill>
                <a:schemeClr val="accent1">
                  <a:lumMod val="50000"/>
                </a:schemeClr>
              </a:solidFill>
            </a:endParaRPr>
          </a:p>
          <a:p>
            <a:pPr marL="457200" lvl="1" indent="-228600" eaLnBrk="1" hangingPunct="1">
              <a:buFont typeface="Wingdings" pitchFamily="2" charset="2"/>
              <a:buNone/>
            </a:pPr>
            <a:r>
              <a:rPr lang="en-US" sz="1800" dirty="0">
                <a:solidFill>
                  <a:schemeClr val="accent1">
                    <a:lumMod val="50000"/>
                  </a:schemeClr>
                </a:solidFill>
              </a:rPr>
              <a:t>	</a:t>
            </a:r>
          </a:p>
          <a:p>
            <a:pPr lvl="2" eaLnBrk="1" hangingPunct="1"/>
            <a:endParaRPr lang="en-US" sz="1800" dirty="0">
              <a:solidFill>
                <a:schemeClr val="accent1">
                  <a:lumMod val="50000"/>
                </a:schemeClr>
              </a:solidFill>
            </a:endParaRPr>
          </a:p>
          <a:p>
            <a:pPr marL="457200" lvl="1" indent="-228600" eaLnBrk="1" hangingPunct="1">
              <a:buFont typeface="Wingdings" pitchFamily="2" charset="2"/>
              <a:buNone/>
            </a:pPr>
            <a:endParaRPr lang="en-US" sz="1800" dirty="0">
              <a:solidFill>
                <a:schemeClr val="accent1">
                  <a:lumMod val="50000"/>
                </a:schemeClr>
              </a:solidFill>
            </a:endParaRPr>
          </a:p>
          <a:p>
            <a:pPr marL="457200" lvl="1" indent="-228600" eaLnBrk="1" hangingPunct="1">
              <a:buFont typeface="Wingdings" pitchFamily="2" charset="2"/>
              <a:buNone/>
            </a:pPr>
            <a:endParaRPr lang="en-US" dirty="0">
              <a:solidFill>
                <a:schemeClr val="accent1">
                  <a:lumMod val="50000"/>
                </a:schemeClr>
              </a:solidFill>
            </a:endParaRPr>
          </a:p>
          <a:p>
            <a:pPr marL="0" indent="0" eaLnBrk="1" hangingPunct="1">
              <a:lnSpc>
                <a:spcPct val="80000"/>
              </a:lnSpc>
              <a:spcBef>
                <a:spcPct val="0"/>
              </a:spcBef>
              <a:buFont typeface="Wingdings" pitchFamily="2" charset="2"/>
              <a:buNone/>
            </a:pPr>
            <a:br>
              <a:rPr lang="en-US" sz="2400" dirty="0">
                <a:solidFill>
                  <a:schemeClr val="accent1">
                    <a:lumMod val="50000"/>
                  </a:schemeClr>
                </a:solidFill>
              </a:rPr>
            </a:br>
            <a:endParaRPr lang="en-US" sz="2400" dirty="0">
              <a:solidFill>
                <a:schemeClr val="accent1">
                  <a:lumMod val="50000"/>
                </a:schemeClr>
              </a:solidFill>
            </a:endParaRPr>
          </a:p>
          <a:p>
            <a:pPr marL="0" indent="0" eaLnBrk="1" hangingPunct="1">
              <a:lnSpc>
                <a:spcPct val="80000"/>
              </a:lnSpc>
              <a:spcBef>
                <a:spcPct val="0"/>
              </a:spcBef>
              <a:buFont typeface="Wingdings" pitchFamily="2" charset="2"/>
              <a:buNone/>
            </a:pPr>
            <a:r>
              <a:rPr lang="en-US" sz="2000" dirty="0">
                <a:solidFill>
                  <a:schemeClr val="accent1">
                    <a:lumMod val="50000"/>
                  </a:schemeClr>
                </a:solidFill>
              </a:rPr>
              <a:t>Individuals generating the HW generally make the initial HW determination</a:t>
            </a:r>
          </a:p>
        </p:txBody>
      </p:sp>
      <p:sp>
        <p:nvSpPr>
          <p:cNvPr id="45064" name="Rectangle 8"/>
          <p:cNvSpPr>
            <a:spLocks noGrp="1" noChangeArrowheads="1"/>
          </p:cNvSpPr>
          <p:nvPr>
            <p:ph type="body" sz="half" idx="4294967295"/>
          </p:nvPr>
        </p:nvSpPr>
        <p:spPr>
          <a:xfrm>
            <a:off x="4648200" y="1981200"/>
            <a:ext cx="4343400" cy="4876800"/>
          </a:xfrm>
        </p:spPr>
        <p:txBody>
          <a:bodyPr/>
          <a:lstStyle/>
          <a:p>
            <a:pPr marL="0" indent="0" eaLnBrk="1" hangingPunct="1">
              <a:lnSpc>
                <a:spcPct val="80000"/>
              </a:lnSpc>
              <a:spcBef>
                <a:spcPct val="5000"/>
              </a:spcBef>
              <a:buFont typeface="Wingdings" pitchFamily="2" charset="2"/>
              <a:buNone/>
            </a:pPr>
            <a:r>
              <a:rPr lang="en-US" sz="2200" dirty="0">
                <a:solidFill>
                  <a:schemeClr val="accent1">
                    <a:lumMod val="50000"/>
                  </a:schemeClr>
                </a:solidFill>
              </a:rPr>
              <a:t>Eligible Academic Entity (LQG and SQG) may choose when and where to make HW determination:</a:t>
            </a:r>
          </a:p>
          <a:p>
            <a:pPr marL="227013" lvl="1" indent="-227013" eaLnBrk="1" hangingPunct="1">
              <a:lnSpc>
                <a:spcPct val="80000"/>
              </a:lnSpc>
              <a:spcBef>
                <a:spcPct val="5000"/>
              </a:spcBef>
            </a:pPr>
            <a:r>
              <a:rPr lang="en-US" sz="2000" dirty="0">
                <a:solidFill>
                  <a:schemeClr val="accent1">
                    <a:lumMod val="50000"/>
                  </a:schemeClr>
                </a:solidFill>
              </a:rPr>
              <a:t>In laboratory (but after the time of initial HW generation), or</a:t>
            </a:r>
          </a:p>
          <a:p>
            <a:pPr marL="227013" lvl="1" indent="-227013" eaLnBrk="1" hangingPunct="1">
              <a:lnSpc>
                <a:spcPct val="80000"/>
              </a:lnSpc>
              <a:spcBef>
                <a:spcPct val="5000"/>
              </a:spcBef>
            </a:pPr>
            <a:r>
              <a:rPr lang="en-US" sz="2000" dirty="0">
                <a:solidFill>
                  <a:schemeClr val="accent1">
                    <a:lumMod val="50000"/>
                  </a:schemeClr>
                </a:solidFill>
              </a:rPr>
              <a:t>Within 4 calendar days of arriving at an on-site:</a:t>
            </a:r>
          </a:p>
          <a:p>
            <a:pPr marL="685800" lvl="2" eaLnBrk="1" hangingPunct="1">
              <a:lnSpc>
                <a:spcPct val="80000"/>
              </a:lnSpc>
              <a:spcBef>
                <a:spcPct val="5000"/>
              </a:spcBef>
            </a:pPr>
            <a:r>
              <a:rPr lang="en-US" sz="1800" dirty="0">
                <a:solidFill>
                  <a:schemeClr val="accent1">
                    <a:lumMod val="50000"/>
                  </a:schemeClr>
                </a:solidFill>
              </a:rPr>
              <a:t>Central accumulation area or</a:t>
            </a:r>
          </a:p>
          <a:p>
            <a:pPr marL="685800" lvl="2" eaLnBrk="1" hangingPunct="1">
              <a:lnSpc>
                <a:spcPct val="80000"/>
              </a:lnSpc>
              <a:spcBef>
                <a:spcPct val="5000"/>
              </a:spcBef>
            </a:pPr>
            <a:r>
              <a:rPr lang="en-US" sz="1800" dirty="0">
                <a:solidFill>
                  <a:schemeClr val="accent1">
                    <a:lumMod val="50000"/>
                  </a:schemeClr>
                </a:solidFill>
              </a:rPr>
              <a:t>Interim status or permitted treatment, storage, or disposal facility (TSDF)</a:t>
            </a:r>
          </a:p>
          <a:p>
            <a:pPr marL="0" indent="0" eaLnBrk="1" hangingPunct="1">
              <a:lnSpc>
                <a:spcPct val="80000"/>
              </a:lnSpc>
              <a:spcBef>
                <a:spcPct val="0"/>
              </a:spcBef>
              <a:buFont typeface="Wingdings" pitchFamily="2" charset="2"/>
              <a:buNone/>
            </a:pPr>
            <a:br>
              <a:rPr lang="en-US" sz="2800" dirty="0">
                <a:solidFill>
                  <a:schemeClr val="accent1">
                    <a:lumMod val="50000"/>
                  </a:schemeClr>
                </a:solidFill>
              </a:rPr>
            </a:br>
            <a:r>
              <a:rPr lang="en-US" sz="2000" dirty="0">
                <a:solidFill>
                  <a:schemeClr val="accent1">
                    <a:lumMod val="50000"/>
                  </a:schemeClr>
                </a:solidFill>
              </a:rPr>
              <a:t>Individuals making the HW determination must be “trained professionals”</a:t>
            </a:r>
          </a:p>
        </p:txBody>
      </p:sp>
      <p:sp>
        <p:nvSpPr>
          <p:cNvPr id="21510" name="Text Box 5"/>
          <p:cNvSpPr txBox="1">
            <a:spLocks noChangeArrowheads="1"/>
          </p:cNvSpPr>
          <p:nvPr/>
        </p:nvSpPr>
        <p:spPr bwMode="auto">
          <a:xfrm>
            <a:off x="228600" y="1554163"/>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Satellite Accumulation Area</a:t>
            </a:r>
          </a:p>
        </p:txBody>
      </p:sp>
      <p:sp>
        <p:nvSpPr>
          <p:cNvPr id="21511" name="Text Box 6"/>
          <p:cNvSpPr txBox="1">
            <a:spLocks noChangeArrowheads="1"/>
          </p:cNvSpPr>
          <p:nvPr/>
        </p:nvSpPr>
        <p:spPr bwMode="auto">
          <a:xfrm>
            <a:off x="4648200" y="1554163"/>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F6DA51F9-2053-4B20-B8CE-2BA1B155665B}"/>
              </a:ext>
            </a:extLst>
          </p:cNvPr>
          <p:cNvSpPr txBox="1">
            <a:spLocks noChangeArrowheads="1"/>
          </p:cNvSpPr>
          <p:nvPr/>
        </p:nvSpPr>
        <p:spPr>
          <a:xfrm>
            <a:off x="457200" y="228600"/>
            <a:ext cx="8229600" cy="914400"/>
          </a:xfrm>
          <a:prstGeom prst="rect">
            <a:avLst/>
          </a:prstGeom>
        </p:spPr>
        <p:txBody>
          <a:bodyPr anchor="ctr" anchorCtr="0">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Hazardous Waste Determination</a:t>
            </a:r>
          </a:p>
          <a:p>
            <a:pPr algn="ctr"/>
            <a:r>
              <a:rPr lang="en-US" sz="3000" i="1" dirty="0">
                <a:solidFill>
                  <a:schemeClr val="accent1">
                    <a:lumMod val="50000"/>
                  </a:schemeClr>
                </a:solidFill>
              </a:rPr>
              <a:t>For LQG and SQG Facilities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6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6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6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6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06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06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06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0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Rectangle 7"/>
          <p:cNvSpPr>
            <a:spLocks noGrp="1" noChangeArrowheads="1"/>
          </p:cNvSpPr>
          <p:nvPr>
            <p:ph type="body" sz="half" idx="4294967295"/>
          </p:nvPr>
        </p:nvSpPr>
        <p:spPr>
          <a:xfrm>
            <a:off x="198422" y="1981200"/>
            <a:ext cx="4114800" cy="4724400"/>
          </a:xfrm>
        </p:spPr>
        <p:txBody>
          <a:bodyPr/>
          <a:lstStyle/>
          <a:p>
            <a:pPr marL="53975" indent="0" eaLnBrk="1" hangingPunct="1">
              <a:lnSpc>
                <a:spcPct val="80000"/>
              </a:lnSpc>
              <a:spcBef>
                <a:spcPct val="0"/>
              </a:spcBef>
              <a:buFont typeface="Wingdings" pitchFamily="2" charset="2"/>
              <a:buNone/>
            </a:pPr>
            <a:r>
              <a:rPr lang="en-US" sz="2200" dirty="0">
                <a:solidFill>
                  <a:schemeClr val="accent1">
                    <a:lumMod val="50000"/>
                  </a:schemeClr>
                </a:solidFill>
              </a:rPr>
              <a:t>Generator must make HW</a:t>
            </a:r>
            <a:br>
              <a:rPr lang="en-US" sz="2200" dirty="0">
                <a:solidFill>
                  <a:schemeClr val="accent1">
                    <a:lumMod val="50000"/>
                  </a:schemeClr>
                </a:solidFill>
              </a:rPr>
            </a:br>
            <a:r>
              <a:rPr lang="en-US" sz="2200" dirty="0">
                <a:solidFill>
                  <a:schemeClr val="accent1">
                    <a:lumMod val="50000"/>
                  </a:schemeClr>
                </a:solidFill>
              </a:rPr>
              <a:t>determination at the </a:t>
            </a:r>
            <a:r>
              <a:rPr lang="en-US" sz="2200" b="1" dirty="0">
                <a:solidFill>
                  <a:schemeClr val="accent1">
                    <a:lumMod val="50000"/>
                  </a:schemeClr>
                </a:solidFill>
              </a:rPr>
              <a:t>point of generation</a:t>
            </a:r>
            <a:endParaRPr lang="en-US" sz="2200" dirty="0">
              <a:solidFill>
                <a:schemeClr val="accent1">
                  <a:lumMod val="50000"/>
                </a:schemeClr>
              </a:solidFill>
            </a:endParaRPr>
          </a:p>
          <a:p>
            <a:pPr marL="288925" lvl="1" indent="-234950" eaLnBrk="1" hangingPunct="1">
              <a:lnSpc>
                <a:spcPct val="80000"/>
              </a:lnSpc>
            </a:pPr>
            <a:r>
              <a:rPr lang="en-US" sz="2000" dirty="0">
                <a:solidFill>
                  <a:schemeClr val="accent1">
                    <a:lumMod val="50000"/>
                  </a:schemeClr>
                </a:solidFill>
              </a:rPr>
              <a:t>The time and place HW is first generated</a:t>
            </a:r>
          </a:p>
          <a:p>
            <a:pPr marL="457200" lvl="1" indent="-228600" eaLnBrk="1" hangingPunct="1"/>
            <a:endParaRPr lang="en-US" sz="1800" dirty="0">
              <a:solidFill>
                <a:schemeClr val="accent1">
                  <a:lumMod val="50000"/>
                </a:schemeClr>
              </a:solidFill>
            </a:endParaRPr>
          </a:p>
          <a:p>
            <a:pPr marL="457200" lvl="1" indent="-228600" eaLnBrk="1" hangingPunct="1">
              <a:buFont typeface="Wingdings" pitchFamily="2" charset="2"/>
              <a:buNone/>
            </a:pPr>
            <a:r>
              <a:rPr lang="en-US" sz="1800" dirty="0">
                <a:solidFill>
                  <a:schemeClr val="accent1">
                    <a:lumMod val="50000"/>
                  </a:schemeClr>
                </a:solidFill>
              </a:rPr>
              <a:t>	</a:t>
            </a:r>
          </a:p>
          <a:p>
            <a:pPr lvl="2" eaLnBrk="1" hangingPunct="1"/>
            <a:endParaRPr lang="en-US" sz="1800" dirty="0">
              <a:solidFill>
                <a:schemeClr val="accent1">
                  <a:lumMod val="50000"/>
                </a:schemeClr>
              </a:solidFill>
            </a:endParaRPr>
          </a:p>
          <a:p>
            <a:pPr marL="0" indent="0" eaLnBrk="1" hangingPunct="1">
              <a:lnSpc>
                <a:spcPct val="80000"/>
              </a:lnSpc>
              <a:spcBef>
                <a:spcPct val="0"/>
              </a:spcBef>
              <a:buFont typeface="Wingdings" pitchFamily="2" charset="2"/>
              <a:buNone/>
            </a:pPr>
            <a:r>
              <a:rPr lang="en-US" sz="2000" dirty="0">
                <a:solidFill>
                  <a:schemeClr val="accent1">
                    <a:lumMod val="50000"/>
                  </a:schemeClr>
                </a:solidFill>
              </a:rPr>
              <a:t>Individuals generating the HW generally make the initial HW determination</a:t>
            </a:r>
          </a:p>
        </p:txBody>
      </p:sp>
      <p:sp>
        <p:nvSpPr>
          <p:cNvPr id="45064" name="Rectangle 8"/>
          <p:cNvSpPr>
            <a:spLocks noGrp="1" noChangeArrowheads="1"/>
          </p:cNvSpPr>
          <p:nvPr>
            <p:ph type="body" sz="half" idx="4294967295"/>
          </p:nvPr>
        </p:nvSpPr>
        <p:spPr>
          <a:xfrm>
            <a:off x="4648200" y="1981200"/>
            <a:ext cx="4343400" cy="4876800"/>
          </a:xfrm>
        </p:spPr>
        <p:txBody>
          <a:bodyPr/>
          <a:lstStyle/>
          <a:p>
            <a:pPr marL="0" indent="0" eaLnBrk="1" hangingPunct="1">
              <a:lnSpc>
                <a:spcPct val="80000"/>
              </a:lnSpc>
              <a:spcBef>
                <a:spcPct val="5000"/>
              </a:spcBef>
              <a:buFont typeface="Wingdings" pitchFamily="2" charset="2"/>
              <a:buNone/>
            </a:pPr>
            <a:r>
              <a:rPr lang="en-US" sz="2200" dirty="0">
                <a:solidFill>
                  <a:schemeClr val="accent1">
                    <a:lumMod val="50000"/>
                  </a:schemeClr>
                </a:solidFill>
              </a:rPr>
              <a:t>Eligible Academic Entity (VSQG) must make the waste determination in the laboratory (but can be after the time of initial HW generation)</a:t>
            </a:r>
          </a:p>
          <a:p>
            <a:pPr marL="0" indent="0" eaLnBrk="1" hangingPunct="1">
              <a:lnSpc>
                <a:spcPct val="80000"/>
              </a:lnSpc>
              <a:spcBef>
                <a:spcPct val="0"/>
              </a:spcBef>
              <a:buFont typeface="Wingdings" pitchFamily="2" charset="2"/>
              <a:buNone/>
            </a:pPr>
            <a:endParaRPr lang="en-US" sz="1800" dirty="0">
              <a:solidFill>
                <a:schemeClr val="accent1">
                  <a:lumMod val="50000"/>
                </a:schemeClr>
              </a:solidFill>
            </a:endParaRPr>
          </a:p>
          <a:p>
            <a:pPr marL="0" indent="0" eaLnBrk="1" hangingPunct="1">
              <a:lnSpc>
                <a:spcPct val="80000"/>
              </a:lnSpc>
              <a:spcBef>
                <a:spcPct val="0"/>
              </a:spcBef>
              <a:buFont typeface="Wingdings" pitchFamily="2" charset="2"/>
              <a:buNone/>
            </a:pPr>
            <a:endParaRPr lang="en-US" sz="1800" dirty="0">
              <a:solidFill>
                <a:schemeClr val="accent1">
                  <a:lumMod val="50000"/>
                </a:schemeClr>
              </a:solidFill>
            </a:endParaRPr>
          </a:p>
          <a:p>
            <a:pPr marL="0" indent="0" eaLnBrk="1" hangingPunct="1">
              <a:lnSpc>
                <a:spcPct val="80000"/>
              </a:lnSpc>
              <a:spcBef>
                <a:spcPct val="0"/>
              </a:spcBef>
              <a:buFont typeface="Wingdings" pitchFamily="2" charset="2"/>
              <a:buNone/>
            </a:pPr>
            <a:endParaRPr lang="en-US" sz="1800" dirty="0">
              <a:solidFill>
                <a:schemeClr val="accent1">
                  <a:lumMod val="50000"/>
                </a:schemeClr>
              </a:solidFill>
            </a:endParaRPr>
          </a:p>
          <a:p>
            <a:pPr marL="0" indent="0" eaLnBrk="1" hangingPunct="1">
              <a:lnSpc>
                <a:spcPct val="80000"/>
              </a:lnSpc>
              <a:spcBef>
                <a:spcPct val="0"/>
              </a:spcBef>
              <a:buFont typeface="Wingdings" pitchFamily="2" charset="2"/>
              <a:buNone/>
            </a:pPr>
            <a:endParaRPr lang="en-US" sz="1800" dirty="0">
              <a:solidFill>
                <a:schemeClr val="accent1">
                  <a:lumMod val="50000"/>
                </a:schemeClr>
              </a:solidFill>
            </a:endParaRPr>
          </a:p>
          <a:p>
            <a:pPr marL="0" indent="0" eaLnBrk="1" hangingPunct="1">
              <a:lnSpc>
                <a:spcPct val="80000"/>
              </a:lnSpc>
              <a:spcBef>
                <a:spcPct val="0"/>
              </a:spcBef>
              <a:buFont typeface="Wingdings" pitchFamily="2" charset="2"/>
              <a:buNone/>
            </a:pPr>
            <a:r>
              <a:rPr lang="en-US" sz="2000" dirty="0">
                <a:solidFill>
                  <a:schemeClr val="accent1">
                    <a:lumMod val="50000"/>
                  </a:schemeClr>
                </a:solidFill>
              </a:rPr>
              <a:t>Individuals making the HW determination must be “trained professionals”</a:t>
            </a:r>
          </a:p>
        </p:txBody>
      </p:sp>
      <p:sp>
        <p:nvSpPr>
          <p:cNvPr id="21510" name="Text Box 5"/>
          <p:cNvSpPr txBox="1">
            <a:spLocks noChangeArrowheads="1"/>
          </p:cNvSpPr>
          <p:nvPr/>
        </p:nvSpPr>
        <p:spPr bwMode="auto">
          <a:xfrm>
            <a:off x="228600" y="1554163"/>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VSQG Facilities</a:t>
            </a:r>
          </a:p>
        </p:txBody>
      </p:sp>
      <p:sp>
        <p:nvSpPr>
          <p:cNvPr id="21511" name="Text Box 6"/>
          <p:cNvSpPr txBox="1">
            <a:spLocks noChangeArrowheads="1"/>
          </p:cNvSpPr>
          <p:nvPr/>
        </p:nvSpPr>
        <p:spPr bwMode="auto">
          <a:xfrm>
            <a:off x="4648200" y="1554163"/>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F6DA51F9-2053-4B20-B8CE-2BA1B155665B}"/>
              </a:ext>
            </a:extLst>
          </p:cNvPr>
          <p:cNvSpPr txBox="1">
            <a:spLocks noChangeArrowheads="1"/>
          </p:cNvSpPr>
          <p:nvPr/>
        </p:nvSpPr>
        <p:spPr>
          <a:xfrm>
            <a:off x="457200" y="228600"/>
            <a:ext cx="8229600" cy="914400"/>
          </a:xfrm>
          <a:prstGeom prst="rect">
            <a:avLst/>
          </a:prstGeom>
        </p:spPr>
        <p:txBody>
          <a:bodyPr anchor="ctr" anchorCtr="0">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Hazardous Waste Determination</a:t>
            </a:r>
          </a:p>
          <a:p>
            <a:pPr algn="ctr"/>
            <a:r>
              <a:rPr lang="en-US" sz="3000" i="1" dirty="0">
                <a:solidFill>
                  <a:schemeClr val="accent1">
                    <a:lumMod val="50000"/>
                  </a:schemeClr>
                </a:solidFill>
              </a:rPr>
              <a:t>For VSQG Facilities </a:t>
            </a:r>
          </a:p>
        </p:txBody>
      </p:sp>
    </p:spTree>
    <p:extLst>
      <p:ext uri="{BB962C8B-B14F-4D97-AF65-F5344CB8AC3E}">
        <p14:creationId xmlns:p14="http://schemas.microsoft.com/office/powerpoint/2010/main" val="269314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6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6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4"/>
          <p:cNvSpPr>
            <a:spLocks noGrp="1"/>
          </p:cNvSpPr>
          <p:nvPr>
            <p:ph idx="1"/>
          </p:nvPr>
        </p:nvSpPr>
        <p:spPr>
          <a:xfrm>
            <a:off x="685800" y="1739900"/>
            <a:ext cx="7818438" cy="4965700"/>
          </a:xfrm>
        </p:spPr>
        <p:txBody>
          <a:bodyPr>
            <a:normAutofit/>
          </a:bodyPr>
          <a:lstStyle/>
          <a:p>
            <a:pPr marL="288925" indent="-288925" eaLnBrk="1" hangingPunct="1"/>
            <a:r>
              <a:rPr lang="en-US" sz="2400" dirty="0">
                <a:solidFill>
                  <a:schemeClr val="accent1">
                    <a:lumMod val="50000"/>
                  </a:schemeClr>
                </a:solidFill>
              </a:rPr>
              <a:t>Trained professional must accompany all unwanted material that is transferred from the laboratory(ies) to the CAA</a:t>
            </a:r>
          </a:p>
          <a:p>
            <a:pPr marL="288925" indent="-288925" eaLnBrk="1" hangingPunct="1"/>
            <a:endParaRPr lang="en-US" sz="2400" dirty="0">
              <a:solidFill>
                <a:schemeClr val="accent1">
                  <a:lumMod val="50000"/>
                </a:schemeClr>
              </a:solidFill>
            </a:endParaRPr>
          </a:p>
          <a:p>
            <a:pPr marL="288925" indent="-288925" eaLnBrk="1" hangingPunct="1"/>
            <a:r>
              <a:rPr lang="en-US" sz="2400" dirty="0">
                <a:solidFill>
                  <a:schemeClr val="accent1">
                    <a:lumMod val="50000"/>
                  </a:schemeClr>
                </a:solidFill>
              </a:rPr>
              <a:t>Must date the container when it arrives at CAA, which starts the</a:t>
            </a:r>
          </a:p>
          <a:p>
            <a:pPr marL="625475" lvl="1" indent="-282575" eaLnBrk="1" hangingPunct="1">
              <a:buFont typeface="Arial" panose="020B0604020202020204" pitchFamily="34" charset="0"/>
              <a:buChar char="−"/>
            </a:pPr>
            <a:r>
              <a:rPr lang="en-US" sz="2200" dirty="0">
                <a:solidFill>
                  <a:schemeClr val="accent1">
                    <a:lumMod val="50000"/>
                  </a:schemeClr>
                </a:solidFill>
              </a:rPr>
              <a:t>4-day clock for HW determination</a:t>
            </a:r>
          </a:p>
          <a:p>
            <a:pPr marL="625475" lvl="1" indent="-282575" eaLnBrk="1" hangingPunct="1">
              <a:buFont typeface="Arial" panose="020B0604020202020204" pitchFamily="34" charset="0"/>
              <a:buChar char="−"/>
            </a:pPr>
            <a:r>
              <a:rPr lang="en-US" sz="2200" dirty="0">
                <a:solidFill>
                  <a:schemeClr val="accent1">
                    <a:lumMod val="50000"/>
                  </a:schemeClr>
                </a:solidFill>
              </a:rPr>
              <a:t>90-day or 180-day clock for accumulation time</a:t>
            </a:r>
          </a:p>
          <a:p>
            <a:pPr marL="342900" lvl="1" indent="0" eaLnBrk="1" hangingPunct="1">
              <a:buNone/>
            </a:pPr>
            <a:endParaRPr lang="en-US" sz="2200" dirty="0">
              <a:solidFill>
                <a:schemeClr val="accent1">
                  <a:lumMod val="50000"/>
                </a:schemeClr>
              </a:solidFill>
            </a:endParaRPr>
          </a:p>
          <a:p>
            <a:pPr marL="288925" indent="-288925" eaLnBrk="1" hangingPunct="1"/>
            <a:r>
              <a:rPr lang="en-US" sz="2400" dirty="0">
                <a:solidFill>
                  <a:schemeClr val="accent1">
                    <a:lumMod val="50000"/>
                  </a:schemeClr>
                </a:solidFill>
              </a:rPr>
              <a:t>Unwanted material becomes subject to applicable LQG/SQG generator rules when it arrives at CAA except for the labeling requirements</a:t>
            </a:r>
          </a:p>
        </p:txBody>
      </p:sp>
      <p:sp>
        <p:nvSpPr>
          <p:cNvPr id="22533" name="Text Box 3"/>
          <p:cNvSpPr txBox="1">
            <a:spLocks noChangeArrowheads="1"/>
          </p:cNvSpPr>
          <p:nvPr/>
        </p:nvSpPr>
        <p:spPr bwMode="auto">
          <a:xfrm>
            <a:off x="685800" y="1219200"/>
            <a:ext cx="7818438" cy="520700"/>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8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80BE4341-6CBA-4AAD-94B9-1FA08CB67EDD}"/>
              </a:ext>
            </a:extLst>
          </p:cNvPr>
          <p:cNvSpPr txBox="1">
            <a:spLocks noChangeArrowheads="1"/>
          </p:cNvSpPr>
          <p:nvPr/>
        </p:nvSpPr>
        <p:spPr>
          <a:xfrm>
            <a:off x="457200" y="228600"/>
            <a:ext cx="8229600" cy="914400"/>
          </a:xfrm>
          <a:prstGeom prst="rect">
            <a:avLst/>
          </a:prstGeom>
        </p:spPr>
        <p:txBody>
          <a:bodyPr anchor="ctr" anchorCtr="0">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Waste Determination in CAA</a:t>
            </a:r>
          </a:p>
          <a:p>
            <a:pPr algn="ctr"/>
            <a:r>
              <a:rPr lang="en-US" sz="3000" i="1" dirty="0">
                <a:solidFill>
                  <a:schemeClr val="accent1">
                    <a:lumMod val="50000"/>
                  </a:schemeClr>
                </a:solidFill>
              </a:rPr>
              <a:t>For LQG and SQG Facilities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4"/>
          <p:cNvSpPr>
            <a:spLocks noGrp="1"/>
          </p:cNvSpPr>
          <p:nvPr>
            <p:ph idx="1"/>
          </p:nvPr>
        </p:nvSpPr>
        <p:spPr>
          <a:xfrm>
            <a:off x="685800" y="1732481"/>
            <a:ext cx="7818438" cy="4965700"/>
          </a:xfrm>
        </p:spPr>
        <p:txBody>
          <a:bodyPr>
            <a:normAutofit/>
          </a:bodyPr>
          <a:lstStyle/>
          <a:p>
            <a:pPr marL="288925" indent="-288925" eaLnBrk="1" hangingPunct="1"/>
            <a:r>
              <a:rPr lang="en-US" sz="2400" dirty="0">
                <a:solidFill>
                  <a:schemeClr val="accent1">
                    <a:lumMod val="50000"/>
                  </a:schemeClr>
                </a:solidFill>
              </a:rPr>
              <a:t>If it is a HW, must add the words "Hazardous Waste" and an indication of the hazards of the contents of the containers within 4 days of arrival at CAA</a:t>
            </a:r>
          </a:p>
          <a:p>
            <a:pPr marL="687388" lvl="1" indent="-344488" eaLnBrk="1" hangingPunct="1">
              <a:buClr>
                <a:schemeClr val="accent1">
                  <a:lumMod val="50000"/>
                </a:schemeClr>
              </a:buClr>
              <a:buFont typeface="Arial" panose="020B0604020202020204" pitchFamily="34" charset="0"/>
              <a:buChar char="−"/>
            </a:pPr>
            <a:r>
              <a:rPr lang="en-US" sz="2200" dirty="0">
                <a:solidFill>
                  <a:schemeClr val="accent1">
                    <a:lumMod val="50000"/>
                  </a:schemeClr>
                </a:solidFill>
              </a:rPr>
              <a:t>Can mark/label the “affixed or attached to” container label</a:t>
            </a:r>
          </a:p>
          <a:p>
            <a:pPr marL="342900" lvl="1" indent="0" eaLnBrk="1" hangingPunct="1">
              <a:buClr>
                <a:schemeClr val="accent1">
                  <a:lumMod val="50000"/>
                </a:schemeClr>
              </a:buClr>
              <a:buNone/>
            </a:pPr>
            <a:endParaRPr lang="en-US" sz="2200" dirty="0">
              <a:solidFill>
                <a:schemeClr val="accent1">
                  <a:lumMod val="50000"/>
                </a:schemeClr>
              </a:solidFill>
            </a:endParaRPr>
          </a:p>
          <a:p>
            <a:pPr marL="288925" indent="-288925" eaLnBrk="1" hangingPunct="1"/>
            <a:r>
              <a:rPr lang="en-US" sz="2400" dirty="0">
                <a:solidFill>
                  <a:schemeClr val="accent1">
                    <a:lumMod val="50000"/>
                  </a:schemeClr>
                </a:solidFill>
              </a:rPr>
              <a:t>Can delay adding the HW code until immediately prior to off-site shipment</a:t>
            </a:r>
          </a:p>
          <a:p>
            <a:pPr marL="687388" lvl="1" indent="-344488" eaLnBrk="1" hangingPunct="1">
              <a:buClr>
                <a:schemeClr val="accent1">
                  <a:lumMod val="50000"/>
                </a:schemeClr>
              </a:buClr>
              <a:buFont typeface="Arial" panose="020B0604020202020204" pitchFamily="34" charset="0"/>
              <a:buChar char="−"/>
            </a:pPr>
            <a:r>
              <a:rPr lang="en-US" sz="2200" dirty="0">
                <a:solidFill>
                  <a:schemeClr val="accent1">
                    <a:lumMod val="50000"/>
                  </a:schemeClr>
                </a:solidFill>
              </a:rPr>
              <a:t>Can mark/label "affixed or attached to" label or "associated with" label</a:t>
            </a:r>
          </a:p>
        </p:txBody>
      </p:sp>
      <p:sp>
        <p:nvSpPr>
          <p:cNvPr id="22533" name="Text Box 3"/>
          <p:cNvSpPr txBox="1">
            <a:spLocks noChangeArrowheads="1"/>
          </p:cNvSpPr>
          <p:nvPr/>
        </p:nvSpPr>
        <p:spPr bwMode="auto">
          <a:xfrm>
            <a:off x="685800" y="1219200"/>
            <a:ext cx="7818438" cy="520700"/>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8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80BE4341-6CBA-4AAD-94B9-1FA08CB67EDD}"/>
              </a:ext>
            </a:extLst>
          </p:cNvPr>
          <p:cNvSpPr txBox="1">
            <a:spLocks noChangeArrowheads="1"/>
          </p:cNvSpPr>
          <p:nvPr/>
        </p:nvSpPr>
        <p:spPr>
          <a:xfrm>
            <a:off x="457200" y="228600"/>
            <a:ext cx="8229600" cy="914400"/>
          </a:xfrm>
          <a:prstGeom prst="rect">
            <a:avLst/>
          </a:prstGeom>
        </p:spPr>
        <p:txBody>
          <a:bodyPr anchor="ctr" anchorCtr="0">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Waste Determination in CAA</a:t>
            </a:r>
          </a:p>
          <a:p>
            <a:pPr algn="ctr"/>
            <a:r>
              <a:rPr lang="en-US" sz="3000" i="1" dirty="0">
                <a:solidFill>
                  <a:schemeClr val="accent1">
                    <a:lumMod val="50000"/>
                  </a:schemeClr>
                </a:solidFill>
              </a:rPr>
              <a:t>For LQG and SQG Facilities (continued)</a:t>
            </a:r>
          </a:p>
        </p:txBody>
      </p:sp>
    </p:spTree>
    <p:extLst>
      <p:ext uri="{BB962C8B-B14F-4D97-AF65-F5344CB8AC3E}">
        <p14:creationId xmlns:p14="http://schemas.microsoft.com/office/powerpoint/2010/main" val="148769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0" y="228600"/>
            <a:ext cx="9144000" cy="1116594"/>
          </a:xfrm>
        </p:spPr>
        <p:txBody>
          <a:bodyPr>
            <a:normAutofit/>
          </a:bodyPr>
          <a:lstStyle/>
          <a:p>
            <a:r>
              <a:rPr lang="en-US" sz="4400" dirty="0">
                <a:solidFill>
                  <a:schemeClr val="accent1">
                    <a:lumMod val="50000"/>
                  </a:schemeClr>
                </a:solidFill>
              </a:rPr>
              <a:t>Overview</a:t>
            </a:r>
          </a:p>
        </p:txBody>
      </p:sp>
      <p:sp>
        <p:nvSpPr>
          <p:cNvPr id="344067" name="Rectangle 3"/>
          <p:cNvSpPr>
            <a:spLocks noGrp="1" noChangeArrowheads="1"/>
          </p:cNvSpPr>
          <p:nvPr>
            <p:ph idx="1"/>
          </p:nvPr>
        </p:nvSpPr>
        <p:spPr>
          <a:xfrm>
            <a:off x="685800" y="1447800"/>
            <a:ext cx="7924800" cy="4530725"/>
          </a:xfrm>
        </p:spPr>
        <p:txBody>
          <a:bodyPr>
            <a:normAutofit/>
          </a:bodyPr>
          <a:lstStyle/>
          <a:p>
            <a:r>
              <a:rPr lang="en-US" sz="2400" dirty="0">
                <a:solidFill>
                  <a:schemeClr val="accent1">
                    <a:lumMod val="50000"/>
                  </a:schemeClr>
                </a:solidFill>
              </a:rPr>
              <a:t>Rule effective on federal level December 31, 2008</a:t>
            </a:r>
          </a:p>
          <a:p>
            <a:endParaRPr lang="en-US" sz="2400" dirty="0">
              <a:solidFill>
                <a:schemeClr val="accent1">
                  <a:lumMod val="50000"/>
                </a:schemeClr>
              </a:solidFill>
            </a:endParaRPr>
          </a:p>
          <a:p>
            <a:r>
              <a:rPr lang="en-US" sz="2400" dirty="0">
                <a:solidFill>
                  <a:schemeClr val="accent1">
                    <a:lumMod val="50000"/>
                  </a:schemeClr>
                </a:solidFill>
              </a:rPr>
              <a:t>North Carolina fully adopted rule April 1, 2010</a:t>
            </a:r>
          </a:p>
          <a:p>
            <a:endParaRPr lang="en-US" sz="2400" dirty="0">
              <a:solidFill>
                <a:schemeClr val="accent1">
                  <a:lumMod val="50000"/>
                </a:schemeClr>
              </a:solidFill>
            </a:endParaRPr>
          </a:p>
          <a:p>
            <a:r>
              <a:rPr lang="en-US" sz="2400" dirty="0">
                <a:solidFill>
                  <a:schemeClr val="accent1">
                    <a:lumMod val="50000"/>
                  </a:schemeClr>
                </a:solidFill>
              </a:rPr>
              <a:t>Rules found at 40 CFR 262 Subpart K</a:t>
            </a:r>
          </a:p>
          <a:p>
            <a:endParaRPr lang="en-US" sz="2400" dirty="0">
              <a:solidFill>
                <a:schemeClr val="accent1">
                  <a:lumMod val="50000"/>
                </a:schemeClr>
              </a:solidFill>
            </a:endParaRPr>
          </a:p>
          <a:p>
            <a:r>
              <a:rPr lang="en-US" sz="2400" dirty="0">
                <a:solidFill>
                  <a:schemeClr val="accent1">
                    <a:lumMod val="50000"/>
                  </a:schemeClr>
                </a:solidFill>
              </a:rPr>
              <a:t>Notification required to opt in (electronically using </a:t>
            </a:r>
            <a:r>
              <a:rPr lang="en-US" sz="2400" dirty="0" err="1">
                <a:solidFill>
                  <a:schemeClr val="accent1">
                    <a:lumMod val="50000"/>
                  </a:schemeClr>
                </a:solidFill>
              </a:rPr>
              <a:t>myRCRAInfo</a:t>
            </a:r>
            <a:r>
              <a:rPr lang="en-US" sz="2400" dirty="0">
                <a:solidFill>
                  <a:schemeClr val="accent1">
                    <a:lumMod val="50000"/>
                  </a:schemeClr>
                </a:solidFill>
              </a:rPr>
              <a:t>)</a:t>
            </a:r>
          </a:p>
          <a:p>
            <a:endParaRPr lang="en-US" sz="2400" dirty="0">
              <a:solidFill>
                <a:schemeClr val="accent1">
                  <a:lumMod val="50000"/>
                </a:schemeClr>
              </a:solidFill>
            </a:endParaRPr>
          </a:p>
          <a:p>
            <a:r>
              <a:rPr lang="en-US" sz="2400" dirty="0">
                <a:solidFill>
                  <a:schemeClr val="accent1">
                    <a:lumMod val="50000"/>
                  </a:schemeClr>
                </a:solidFill>
              </a:rPr>
              <a:t>This rule is optional, but if an eligible entity opts into, all  applicable requirements must be met</a:t>
            </a:r>
          </a:p>
          <a:p>
            <a:endParaRPr lang="en-US" sz="2400" dirty="0">
              <a:solidFill>
                <a:schemeClr val="accent1">
                  <a:lumMod val="50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4"/>
          <p:cNvSpPr>
            <a:spLocks noGrp="1"/>
          </p:cNvSpPr>
          <p:nvPr>
            <p:ph idx="1"/>
          </p:nvPr>
        </p:nvSpPr>
        <p:spPr>
          <a:xfrm>
            <a:off x="685800" y="1371600"/>
            <a:ext cx="7696200" cy="5172072"/>
          </a:xfrm>
        </p:spPr>
        <p:txBody>
          <a:bodyPr>
            <a:normAutofit lnSpcReduction="10000"/>
          </a:bodyPr>
          <a:lstStyle/>
          <a:p>
            <a:endParaRPr lang="en-US" sz="2400" dirty="0"/>
          </a:p>
          <a:p>
            <a:pPr marL="288925" indent="-288925">
              <a:lnSpc>
                <a:spcPct val="100000"/>
              </a:lnSpc>
              <a:spcBef>
                <a:spcPts val="700"/>
              </a:spcBef>
              <a:spcAft>
                <a:spcPts val="700"/>
              </a:spcAft>
            </a:pPr>
            <a:r>
              <a:rPr lang="en-US" sz="2400" dirty="0">
                <a:solidFill>
                  <a:schemeClr val="accent1">
                    <a:lumMod val="50000"/>
                  </a:schemeClr>
                </a:solidFill>
              </a:rPr>
              <a:t>The point of generation remains the same, only the hazardous waste determination is delayed</a:t>
            </a:r>
          </a:p>
          <a:p>
            <a:pPr marL="288925" indent="-288925">
              <a:lnSpc>
                <a:spcPct val="100000"/>
              </a:lnSpc>
              <a:spcBef>
                <a:spcPts val="700"/>
              </a:spcBef>
              <a:spcAft>
                <a:spcPts val="700"/>
              </a:spcAft>
            </a:pPr>
            <a:r>
              <a:rPr lang="en-US" sz="2400" dirty="0">
                <a:solidFill>
                  <a:schemeClr val="accent1">
                    <a:lumMod val="50000"/>
                  </a:schemeClr>
                </a:solidFill>
              </a:rPr>
              <a:t>All unwanted materials are </a:t>
            </a:r>
            <a:r>
              <a:rPr lang="en-US" sz="2400" b="1" dirty="0">
                <a:solidFill>
                  <a:schemeClr val="accent1">
                    <a:lumMod val="50000"/>
                  </a:schemeClr>
                </a:solidFill>
              </a:rPr>
              <a:t>managed as hazardous waste</a:t>
            </a:r>
            <a:r>
              <a:rPr lang="en-US" sz="2400" dirty="0">
                <a:solidFill>
                  <a:schemeClr val="accent1">
                    <a:lumMod val="50000"/>
                  </a:schemeClr>
                </a:solidFill>
              </a:rPr>
              <a:t> in the laboratory until the hazardous waste determination is made</a:t>
            </a:r>
          </a:p>
          <a:p>
            <a:pPr marL="288925" indent="-288925">
              <a:lnSpc>
                <a:spcPct val="100000"/>
              </a:lnSpc>
              <a:spcBef>
                <a:spcPts val="700"/>
              </a:spcBef>
              <a:spcAft>
                <a:spcPts val="700"/>
              </a:spcAft>
            </a:pPr>
            <a:r>
              <a:rPr lang="en-US" sz="2400" dirty="0">
                <a:solidFill>
                  <a:schemeClr val="accent1">
                    <a:lumMod val="50000"/>
                  </a:schemeClr>
                </a:solidFill>
              </a:rPr>
              <a:t>Unwanted materials in the laboratory will likely include materials that turn out to be non-hazardous wastes once the hazardous waste determination is made</a:t>
            </a:r>
          </a:p>
          <a:p>
            <a:pPr marL="288925" indent="-288925">
              <a:lnSpc>
                <a:spcPct val="100000"/>
              </a:lnSpc>
              <a:spcBef>
                <a:spcPts val="700"/>
              </a:spcBef>
              <a:spcAft>
                <a:spcPts val="700"/>
              </a:spcAft>
            </a:pPr>
            <a:r>
              <a:rPr lang="en-US" sz="2400" dirty="0">
                <a:solidFill>
                  <a:schemeClr val="accent1">
                    <a:lumMod val="50000"/>
                  </a:schemeClr>
                </a:solidFill>
              </a:rPr>
              <a:t>Count the HW toward the eligible academic entity's generator category in the calendar month that the HW determination was made</a:t>
            </a:r>
          </a:p>
        </p:txBody>
      </p:sp>
      <p:sp>
        <p:nvSpPr>
          <p:cNvPr id="23557" name="Text Box 3"/>
          <p:cNvSpPr txBox="1">
            <a:spLocks noChangeArrowheads="1"/>
          </p:cNvSpPr>
          <p:nvPr/>
        </p:nvSpPr>
        <p:spPr bwMode="auto">
          <a:xfrm>
            <a:off x="685800" y="1219200"/>
            <a:ext cx="7818438" cy="520700"/>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800" b="1" u="sng" dirty="0">
                <a:solidFill>
                  <a:schemeClr val="accent1">
                    <a:lumMod val="50000"/>
                  </a:schemeClr>
                </a:solidFill>
              </a:rPr>
              <a:t>Subpart K</a:t>
            </a:r>
          </a:p>
        </p:txBody>
      </p:sp>
      <p:sp>
        <p:nvSpPr>
          <p:cNvPr id="5" name="Rectangle 2">
            <a:extLst>
              <a:ext uri="{FF2B5EF4-FFF2-40B4-BE49-F238E27FC236}">
                <a16:creationId xmlns:a16="http://schemas.microsoft.com/office/drawing/2014/main" id="{B64D079B-845C-4E4E-8FF9-9BD6BAAE1857}"/>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Hazardous Waste Determination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3" name="Rectangle 7"/>
          <p:cNvSpPr>
            <a:spLocks noGrp="1" noChangeArrowheads="1"/>
          </p:cNvSpPr>
          <p:nvPr>
            <p:ph type="body" sz="half" idx="4294967295"/>
          </p:nvPr>
        </p:nvSpPr>
        <p:spPr>
          <a:xfrm>
            <a:off x="260287" y="1981200"/>
            <a:ext cx="4267200" cy="3886200"/>
          </a:xfrm>
        </p:spPr>
        <p:txBody>
          <a:bodyPr/>
          <a:lstStyle/>
          <a:p>
            <a:pPr marL="228600" indent="-228600" eaLnBrk="1" hangingPunct="1">
              <a:lnSpc>
                <a:spcPct val="90000"/>
              </a:lnSpc>
            </a:pPr>
            <a:r>
              <a:rPr lang="en-US" sz="2000" u="sng" dirty="0">
                <a:solidFill>
                  <a:schemeClr val="accent1">
                    <a:lumMod val="50000"/>
                  </a:schemeClr>
                </a:solidFill>
              </a:rPr>
              <a:t>Containers</a:t>
            </a:r>
            <a:r>
              <a:rPr lang="en-US" sz="2000" dirty="0">
                <a:solidFill>
                  <a:schemeClr val="accent1">
                    <a:lumMod val="50000"/>
                  </a:schemeClr>
                </a:solidFill>
              </a:rPr>
              <a:t> may </a:t>
            </a:r>
            <a:r>
              <a:rPr lang="en-US" sz="2000" b="1" dirty="0">
                <a:solidFill>
                  <a:schemeClr val="accent1">
                    <a:lumMod val="50000"/>
                  </a:schemeClr>
                </a:solidFill>
              </a:rPr>
              <a:t>NOT</a:t>
            </a:r>
            <a:r>
              <a:rPr lang="en-US" sz="2000" dirty="0">
                <a:solidFill>
                  <a:schemeClr val="accent1">
                    <a:lumMod val="50000"/>
                  </a:schemeClr>
                </a:solidFill>
              </a:rPr>
              <a:t> be transferred between SAAs, therefore on-site consolidation may </a:t>
            </a:r>
            <a:r>
              <a:rPr lang="en-US" sz="2000" b="1" dirty="0">
                <a:solidFill>
                  <a:schemeClr val="accent1">
                    <a:lumMod val="50000"/>
                  </a:schemeClr>
                </a:solidFill>
              </a:rPr>
              <a:t>ONLY</a:t>
            </a:r>
            <a:r>
              <a:rPr lang="en-US" sz="2000" dirty="0">
                <a:solidFill>
                  <a:schemeClr val="accent1">
                    <a:lumMod val="50000"/>
                  </a:schemeClr>
                </a:solidFill>
              </a:rPr>
              <a:t> occur in a</a:t>
            </a:r>
          </a:p>
          <a:p>
            <a:pPr marL="625475" lvl="1" indent="-282575">
              <a:buClr>
                <a:schemeClr val="accent1">
                  <a:lumMod val="50000"/>
                </a:schemeClr>
              </a:buClr>
              <a:buFont typeface="Arial" panose="020B0604020202020204" pitchFamily="34" charset="0"/>
              <a:buChar char="−"/>
            </a:pPr>
            <a:r>
              <a:rPr lang="en-US" dirty="0">
                <a:solidFill>
                  <a:schemeClr val="accent1">
                    <a:lumMod val="50000"/>
                  </a:schemeClr>
                </a:solidFill>
              </a:rPr>
              <a:t>Satellite accumulation area</a:t>
            </a:r>
          </a:p>
          <a:p>
            <a:pPr marL="625475" lvl="1" indent="-282575" eaLnBrk="1" hangingPunct="1">
              <a:lnSpc>
                <a:spcPct val="90000"/>
              </a:lnSpc>
              <a:buClr>
                <a:schemeClr val="accent1">
                  <a:lumMod val="50000"/>
                </a:schemeClr>
              </a:buClr>
              <a:buFont typeface="Arial" panose="020B0604020202020204" pitchFamily="34" charset="0"/>
              <a:buChar char="−"/>
            </a:pPr>
            <a:r>
              <a:rPr lang="en-US" sz="1800" dirty="0">
                <a:solidFill>
                  <a:schemeClr val="accent1">
                    <a:lumMod val="50000"/>
                  </a:schemeClr>
                </a:solidFill>
              </a:rPr>
              <a:t>Central accumulation area</a:t>
            </a:r>
          </a:p>
        </p:txBody>
      </p:sp>
      <p:sp>
        <p:nvSpPr>
          <p:cNvPr id="39944" name="Rectangle 8"/>
          <p:cNvSpPr>
            <a:spLocks noGrp="1" noChangeArrowheads="1"/>
          </p:cNvSpPr>
          <p:nvPr>
            <p:ph type="body" sz="half" idx="4294967295"/>
          </p:nvPr>
        </p:nvSpPr>
        <p:spPr>
          <a:xfrm>
            <a:off x="4648200" y="1981200"/>
            <a:ext cx="4267200" cy="4724400"/>
          </a:xfrm>
        </p:spPr>
        <p:txBody>
          <a:bodyPr/>
          <a:lstStyle/>
          <a:p>
            <a:pPr marL="228600" indent="-228600" eaLnBrk="1" hangingPunct="1"/>
            <a:r>
              <a:rPr lang="en-US" sz="2000" u="sng" dirty="0">
                <a:solidFill>
                  <a:schemeClr val="accent1">
                    <a:lumMod val="50000"/>
                  </a:schemeClr>
                </a:solidFill>
              </a:rPr>
              <a:t>Containers</a:t>
            </a:r>
            <a:r>
              <a:rPr lang="en-US" sz="2000" dirty="0">
                <a:solidFill>
                  <a:schemeClr val="accent1">
                    <a:lumMod val="50000"/>
                  </a:schemeClr>
                </a:solidFill>
              </a:rPr>
              <a:t> </a:t>
            </a:r>
            <a:r>
              <a:rPr lang="en-US" sz="2000" b="1" dirty="0">
                <a:solidFill>
                  <a:schemeClr val="accent1">
                    <a:lumMod val="50000"/>
                  </a:schemeClr>
                </a:solidFill>
              </a:rPr>
              <a:t>MAY</a:t>
            </a:r>
            <a:r>
              <a:rPr lang="en-US" sz="2000" dirty="0">
                <a:solidFill>
                  <a:schemeClr val="accent1">
                    <a:lumMod val="50000"/>
                  </a:schemeClr>
                </a:solidFill>
              </a:rPr>
              <a:t> be transferred between laboratories, therefore on-site consolidation </a:t>
            </a:r>
            <a:r>
              <a:rPr lang="en-US" sz="2000" b="1" dirty="0">
                <a:solidFill>
                  <a:schemeClr val="accent1">
                    <a:lumMod val="50000"/>
                  </a:schemeClr>
                </a:solidFill>
              </a:rPr>
              <a:t>MAY</a:t>
            </a:r>
            <a:r>
              <a:rPr lang="en-US" sz="2000" dirty="0">
                <a:solidFill>
                  <a:schemeClr val="accent1">
                    <a:lumMod val="50000"/>
                  </a:schemeClr>
                </a:solidFill>
              </a:rPr>
              <a:t> occur in a</a:t>
            </a:r>
          </a:p>
          <a:p>
            <a:pPr marL="461963" lvl="1" indent="-234950" eaLnBrk="1" hangingPunct="1">
              <a:spcBef>
                <a:spcPct val="0"/>
              </a:spcBef>
              <a:buClr>
                <a:schemeClr val="accent1">
                  <a:lumMod val="50000"/>
                </a:schemeClr>
              </a:buClr>
              <a:buFont typeface="Arial" panose="020B0604020202020204" pitchFamily="34" charset="0"/>
              <a:buChar char="−"/>
            </a:pPr>
            <a:r>
              <a:rPr lang="en-US" sz="1800" dirty="0">
                <a:solidFill>
                  <a:schemeClr val="accent1">
                    <a:lumMod val="50000"/>
                  </a:schemeClr>
                </a:solidFill>
              </a:rPr>
              <a:t>Laboratory or</a:t>
            </a:r>
          </a:p>
          <a:p>
            <a:pPr marL="461963" lvl="1" indent="-234950" eaLnBrk="1" hangingPunct="1">
              <a:spcBef>
                <a:spcPct val="0"/>
              </a:spcBef>
              <a:buClr>
                <a:schemeClr val="accent1">
                  <a:lumMod val="50000"/>
                </a:schemeClr>
              </a:buClr>
              <a:buFont typeface="Arial" panose="020B0604020202020204" pitchFamily="34" charset="0"/>
              <a:buChar char="−"/>
            </a:pPr>
            <a:r>
              <a:rPr lang="en-US" sz="1800" dirty="0">
                <a:solidFill>
                  <a:schemeClr val="accent1">
                    <a:lumMod val="50000"/>
                  </a:schemeClr>
                </a:solidFill>
              </a:rPr>
              <a:t>In a central accumulation area</a:t>
            </a:r>
          </a:p>
          <a:p>
            <a:pPr marL="228600" indent="-228600" eaLnBrk="1" hangingPunct="1">
              <a:spcBef>
                <a:spcPct val="0"/>
              </a:spcBef>
            </a:pPr>
            <a:endParaRPr lang="en-US" sz="2000" dirty="0">
              <a:solidFill>
                <a:schemeClr val="accent1">
                  <a:lumMod val="50000"/>
                </a:schemeClr>
              </a:solidFill>
            </a:endParaRPr>
          </a:p>
          <a:p>
            <a:pPr marL="228600" indent="-228600" eaLnBrk="1" hangingPunct="1">
              <a:spcBef>
                <a:spcPct val="0"/>
              </a:spcBef>
            </a:pPr>
            <a:r>
              <a:rPr lang="en-US" sz="2000" dirty="0">
                <a:solidFill>
                  <a:schemeClr val="accent1">
                    <a:lumMod val="50000"/>
                  </a:schemeClr>
                </a:solidFill>
              </a:rPr>
              <a:t>Consolidation laboratory</a:t>
            </a:r>
          </a:p>
          <a:p>
            <a:pPr marL="461963" lvl="1" indent="-234950" eaLnBrk="1" hangingPunct="1">
              <a:spcBef>
                <a:spcPct val="0"/>
              </a:spcBef>
              <a:buClr>
                <a:schemeClr val="accent1">
                  <a:lumMod val="50000"/>
                </a:schemeClr>
              </a:buClr>
              <a:buFont typeface="Arial" panose="020B0604020202020204" pitchFamily="34" charset="0"/>
              <a:buChar char="−"/>
            </a:pPr>
            <a:r>
              <a:rPr lang="en-US" sz="1800" dirty="0">
                <a:solidFill>
                  <a:schemeClr val="accent1">
                    <a:lumMod val="50000"/>
                  </a:schemeClr>
                </a:solidFill>
              </a:rPr>
              <a:t>Same time limits on how long containers can remain in the laboratory (i.e., 12 months)</a:t>
            </a:r>
          </a:p>
          <a:p>
            <a:pPr marL="461963" lvl="1" indent="-234950" eaLnBrk="1" hangingPunct="1">
              <a:spcBef>
                <a:spcPct val="0"/>
              </a:spcBef>
              <a:buClr>
                <a:schemeClr val="accent1">
                  <a:lumMod val="50000"/>
                </a:schemeClr>
              </a:buClr>
              <a:buFont typeface="Arial" panose="020B0604020202020204" pitchFamily="34" charset="0"/>
              <a:buChar char="−"/>
            </a:pPr>
            <a:r>
              <a:rPr lang="en-US" sz="1800" dirty="0">
                <a:solidFill>
                  <a:schemeClr val="accent1">
                    <a:lumMod val="50000"/>
                  </a:schemeClr>
                </a:solidFill>
              </a:rPr>
              <a:t>Same volume limits on how much unwanted material is allowed in the laboratory</a:t>
            </a:r>
          </a:p>
          <a:p>
            <a:pPr marL="461963" lvl="1" indent="-234950" eaLnBrk="1" hangingPunct="1">
              <a:spcBef>
                <a:spcPct val="0"/>
              </a:spcBef>
              <a:buClr>
                <a:schemeClr val="accent1">
                  <a:lumMod val="50000"/>
                </a:schemeClr>
              </a:buClr>
              <a:buFont typeface="Arial" panose="020B0604020202020204" pitchFamily="34" charset="0"/>
              <a:buChar char="−"/>
            </a:pPr>
            <a:r>
              <a:rPr lang="en-US" sz="1800" dirty="0">
                <a:solidFill>
                  <a:schemeClr val="accent1">
                    <a:lumMod val="50000"/>
                  </a:schemeClr>
                </a:solidFill>
              </a:rPr>
              <a:t>Only trained professionals can transfer the containers outside the lab</a:t>
            </a:r>
          </a:p>
        </p:txBody>
      </p:sp>
      <p:sp>
        <p:nvSpPr>
          <p:cNvPr id="24582" name="Text Box 5"/>
          <p:cNvSpPr txBox="1">
            <a:spLocks noChangeArrowheads="1"/>
          </p:cNvSpPr>
          <p:nvPr/>
        </p:nvSpPr>
        <p:spPr bwMode="auto">
          <a:xfrm>
            <a:off x="228600" y="1554163"/>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Satellite Accumulation Area</a:t>
            </a:r>
          </a:p>
        </p:txBody>
      </p:sp>
      <p:sp>
        <p:nvSpPr>
          <p:cNvPr id="24583" name="Text Box 6"/>
          <p:cNvSpPr txBox="1">
            <a:spLocks noChangeArrowheads="1"/>
          </p:cNvSpPr>
          <p:nvPr/>
        </p:nvSpPr>
        <p:spPr bwMode="auto">
          <a:xfrm>
            <a:off x="4648200" y="1554163"/>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8A384326-F289-4682-AAF4-6C02DF3823C4}"/>
              </a:ext>
            </a:extLst>
          </p:cNvPr>
          <p:cNvSpPr txBox="1">
            <a:spLocks noChangeArrowheads="1"/>
          </p:cNvSpPr>
          <p:nvPr/>
        </p:nvSpPr>
        <p:spPr>
          <a:xfrm>
            <a:off x="457200" y="228600"/>
            <a:ext cx="8229600" cy="914400"/>
          </a:xfrm>
          <a:prstGeom prst="rect">
            <a:avLst/>
          </a:prstGeom>
        </p:spPr>
        <p:txBody>
          <a:bodyPr anchor="ctr" anchorCtr="0">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On-Site Consolidation </a:t>
            </a:r>
          </a:p>
          <a:p>
            <a:pPr algn="ctr"/>
            <a:r>
              <a:rPr lang="en-US" sz="3000" i="1" dirty="0">
                <a:solidFill>
                  <a:schemeClr val="accent1">
                    <a:lumMod val="50000"/>
                  </a:schemeClr>
                </a:solidFill>
              </a:rPr>
              <a:t>Transferring Containers Outside the SAA/Lab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4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94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94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94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94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9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9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94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8"/>
          <p:cNvSpPr>
            <a:spLocks noGrp="1" noChangeArrowheads="1"/>
          </p:cNvSpPr>
          <p:nvPr>
            <p:ph type="body" sz="half" idx="4294967295"/>
          </p:nvPr>
        </p:nvSpPr>
        <p:spPr>
          <a:xfrm>
            <a:off x="4724400" y="1988745"/>
            <a:ext cx="4191000" cy="4724400"/>
          </a:xfrm>
        </p:spPr>
        <p:txBody>
          <a:bodyPr/>
          <a:lstStyle/>
          <a:p>
            <a:pPr marL="0" indent="0" eaLnBrk="1" hangingPunct="1">
              <a:spcBef>
                <a:spcPct val="0"/>
              </a:spcBef>
              <a:buFont typeface="Wingdings" pitchFamily="2" charset="2"/>
              <a:buNone/>
            </a:pPr>
            <a:endParaRPr lang="en-US" sz="1600" dirty="0">
              <a:solidFill>
                <a:schemeClr val="accent1">
                  <a:lumMod val="50000"/>
                </a:schemeClr>
              </a:solidFill>
            </a:endParaRPr>
          </a:p>
          <a:p>
            <a:pPr marL="0" indent="0" eaLnBrk="1" hangingPunct="1">
              <a:lnSpc>
                <a:spcPct val="100000"/>
              </a:lnSpc>
              <a:spcBef>
                <a:spcPct val="0"/>
              </a:spcBef>
              <a:spcAft>
                <a:spcPts val="600"/>
              </a:spcAft>
              <a:buFont typeface="Wingdings" pitchFamily="2" charset="2"/>
              <a:buNone/>
            </a:pPr>
            <a:r>
              <a:rPr lang="en-US" sz="2400" dirty="0">
                <a:solidFill>
                  <a:schemeClr val="accent1">
                    <a:lumMod val="50000"/>
                  </a:schemeClr>
                </a:solidFill>
              </a:rPr>
              <a:t>No provision for a generator to consolidate HW at an off-site location, unless the receiving facility is:</a:t>
            </a:r>
          </a:p>
          <a:p>
            <a:pPr marL="457200" lvl="1" indent="-342900" eaLnBrk="1" hangingPunct="1">
              <a:lnSpc>
                <a:spcPct val="100000"/>
              </a:lnSpc>
              <a:spcAft>
                <a:spcPts val="600"/>
              </a:spcAft>
              <a:buClr>
                <a:schemeClr val="accent1">
                  <a:lumMod val="50000"/>
                </a:schemeClr>
              </a:buClr>
              <a:buFont typeface="Arial" panose="020B0604020202020204" pitchFamily="34" charset="0"/>
              <a:buChar char="−"/>
            </a:pPr>
            <a:r>
              <a:rPr lang="en-US" sz="2000" dirty="0">
                <a:solidFill>
                  <a:schemeClr val="accent1">
                    <a:lumMod val="50000"/>
                  </a:schemeClr>
                </a:solidFill>
              </a:rPr>
              <a:t>An interim status or permitted TSDF or</a:t>
            </a:r>
          </a:p>
          <a:p>
            <a:pPr marL="457200" lvl="1" indent="-342900" eaLnBrk="1" hangingPunct="1">
              <a:lnSpc>
                <a:spcPct val="100000"/>
              </a:lnSpc>
              <a:spcAft>
                <a:spcPts val="600"/>
              </a:spcAft>
              <a:buClr>
                <a:schemeClr val="accent1">
                  <a:lumMod val="50000"/>
                </a:schemeClr>
              </a:buClr>
              <a:buFont typeface="Arial" panose="020B0604020202020204" pitchFamily="34" charset="0"/>
              <a:buChar char="−"/>
            </a:pPr>
            <a:r>
              <a:rPr lang="en-US" sz="2000" dirty="0">
                <a:solidFill>
                  <a:schemeClr val="accent1">
                    <a:lumMod val="50000"/>
                  </a:schemeClr>
                </a:solidFill>
              </a:rPr>
              <a:t>A transfer facility</a:t>
            </a:r>
            <a:endParaRPr lang="en-US" sz="1800" dirty="0">
              <a:solidFill>
                <a:schemeClr val="accent1">
                  <a:lumMod val="50000"/>
                </a:schemeClr>
              </a:solidFill>
            </a:endParaRPr>
          </a:p>
        </p:txBody>
      </p:sp>
      <p:sp>
        <p:nvSpPr>
          <p:cNvPr id="25605" name="Text Box 5"/>
          <p:cNvSpPr txBox="1">
            <a:spLocks noChangeArrowheads="1"/>
          </p:cNvSpPr>
          <p:nvPr/>
        </p:nvSpPr>
        <p:spPr bwMode="auto">
          <a:xfrm>
            <a:off x="228600" y="1554163"/>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Satellite Accumulation Area</a:t>
            </a:r>
          </a:p>
        </p:txBody>
      </p:sp>
      <p:sp>
        <p:nvSpPr>
          <p:cNvPr id="25606" name="Text Box 6"/>
          <p:cNvSpPr txBox="1">
            <a:spLocks noChangeArrowheads="1"/>
          </p:cNvSpPr>
          <p:nvPr/>
        </p:nvSpPr>
        <p:spPr bwMode="auto">
          <a:xfrm>
            <a:off x="4648200" y="1554163"/>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
        <p:nvSpPr>
          <p:cNvPr id="10" name="Rectangle 8"/>
          <p:cNvSpPr txBox="1">
            <a:spLocks noChangeArrowheads="1"/>
          </p:cNvSpPr>
          <p:nvPr/>
        </p:nvSpPr>
        <p:spPr bwMode="auto">
          <a:xfrm>
            <a:off x="228600" y="1981200"/>
            <a:ext cx="4191000" cy="4724400"/>
          </a:xfrm>
          <a:prstGeom prst="rect">
            <a:avLst/>
          </a:prstGeom>
          <a:noFill/>
          <a:ln w="9525">
            <a:noFill/>
            <a:miter lim="800000"/>
            <a:headEnd/>
            <a:tailEnd/>
          </a:ln>
        </p:spPr>
        <p:txBody>
          <a:bodyPr/>
          <a:lstStyle/>
          <a:p>
            <a:pPr eaLnBrk="1" hangingPunct="1">
              <a:buClr>
                <a:schemeClr val="bg2"/>
              </a:buClr>
              <a:buSzPct val="75000"/>
              <a:buFont typeface="Wingdings" pitchFamily="2" charset="2"/>
              <a:buNone/>
              <a:defRPr/>
            </a:pPr>
            <a:endParaRPr lang="en-US" sz="1600" kern="0" dirty="0">
              <a:solidFill>
                <a:schemeClr val="accent1">
                  <a:lumMod val="50000"/>
                </a:schemeClr>
              </a:solidFill>
              <a:latin typeface="+mn-lt"/>
            </a:endParaRPr>
          </a:p>
          <a:p>
            <a:pPr eaLnBrk="1" hangingPunct="1">
              <a:spcBef>
                <a:spcPts val="600"/>
              </a:spcBef>
              <a:buClr>
                <a:schemeClr val="bg2"/>
              </a:buClr>
              <a:buSzPct val="75000"/>
              <a:buFont typeface="Wingdings" pitchFamily="2" charset="2"/>
              <a:buNone/>
              <a:defRPr/>
            </a:pPr>
            <a:r>
              <a:rPr lang="en-US" sz="2400" kern="0" dirty="0">
                <a:solidFill>
                  <a:schemeClr val="accent1">
                    <a:lumMod val="50000"/>
                  </a:schemeClr>
                </a:solidFill>
                <a:latin typeface="+mn-lt"/>
              </a:rPr>
              <a:t>No provision for a generator to consolidate HW at an off-site location, unless the receiving facility is:</a:t>
            </a:r>
          </a:p>
          <a:p>
            <a:pPr marL="342900" lvl="1" indent="-228600" eaLnBrk="1" hangingPunct="1">
              <a:spcBef>
                <a:spcPts val="600"/>
              </a:spcBef>
              <a:buSzPct val="90000"/>
              <a:buFont typeface="Courier New" pitchFamily="49" charset="0"/>
              <a:buChar char="-"/>
              <a:defRPr/>
            </a:pPr>
            <a:r>
              <a:rPr lang="en-US" sz="2000" kern="0" dirty="0">
                <a:solidFill>
                  <a:schemeClr val="accent1">
                    <a:lumMod val="50000"/>
                  </a:schemeClr>
                </a:solidFill>
                <a:latin typeface="+mn-lt"/>
              </a:rPr>
              <a:t>An interim status or permitted TSDF or</a:t>
            </a:r>
          </a:p>
          <a:p>
            <a:pPr marL="342900" lvl="1" indent="-228600" eaLnBrk="1" hangingPunct="1">
              <a:spcBef>
                <a:spcPts val="600"/>
              </a:spcBef>
              <a:buSzPct val="90000"/>
              <a:buFont typeface="Courier New" pitchFamily="49" charset="0"/>
              <a:buChar char="-"/>
              <a:defRPr/>
            </a:pPr>
            <a:r>
              <a:rPr lang="en-US" sz="2000" kern="0" dirty="0">
                <a:solidFill>
                  <a:schemeClr val="accent1">
                    <a:lumMod val="50000"/>
                  </a:schemeClr>
                </a:solidFill>
                <a:latin typeface="+mn-lt"/>
              </a:rPr>
              <a:t>A transfer facility</a:t>
            </a:r>
            <a:endParaRPr lang="en-US" kern="0" dirty="0">
              <a:solidFill>
                <a:schemeClr val="accent1">
                  <a:lumMod val="50000"/>
                </a:schemeClr>
              </a:solidFill>
              <a:latin typeface="+mn-lt"/>
            </a:endParaRPr>
          </a:p>
        </p:txBody>
      </p:sp>
      <p:sp>
        <p:nvSpPr>
          <p:cNvPr id="7" name="Rectangle 2">
            <a:extLst>
              <a:ext uri="{FF2B5EF4-FFF2-40B4-BE49-F238E27FC236}">
                <a16:creationId xmlns:a16="http://schemas.microsoft.com/office/drawing/2014/main" id="{76A68769-81A0-469A-8AEC-6772005A5945}"/>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Off-Site Consolidation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sz="quarter" idx="13"/>
          </p:nvPr>
        </p:nvSpPr>
        <p:spPr>
          <a:xfrm>
            <a:off x="228600" y="2103438"/>
            <a:ext cx="4267200" cy="4297362"/>
          </a:xfrm>
        </p:spPr>
        <p:txBody>
          <a:bodyPr>
            <a:normAutofit fontScale="92500" lnSpcReduction="10000"/>
          </a:bodyPr>
          <a:lstStyle/>
          <a:p>
            <a:pPr marL="0" indent="0" eaLnBrk="1" hangingPunct="1">
              <a:lnSpc>
                <a:spcPct val="90000"/>
              </a:lnSpc>
              <a:spcBef>
                <a:spcPct val="0"/>
              </a:spcBef>
              <a:buFontTx/>
              <a:buNone/>
            </a:pPr>
            <a:r>
              <a:rPr lang="en-US" sz="2400" dirty="0">
                <a:solidFill>
                  <a:schemeClr val="accent1">
                    <a:lumMod val="50000"/>
                  </a:schemeClr>
                </a:solidFill>
              </a:rPr>
              <a:t>No incentives to conduct </a:t>
            </a:r>
          </a:p>
          <a:p>
            <a:pPr marL="0" indent="0" eaLnBrk="1" hangingPunct="1">
              <a:lnSpc>
                <a:spcPct val="90000"/>
              </a:lnSpc>
              <a:spcBef>
                <a:spcPct val="0"/>
              </a:spcBef>
              <a:buFontTx/>
              <a:buNone/>
            </a:pPr>
            <a:r>
              <a:rPr lang="en-US" sz="2400" dirty="0">
                <a:solidFill>
                  <a:schemeClr val="accent1">
                    <a:lumMod val="50000"/>
                  </a:schemeClr>
                </a:solidFill>
              </a:rPr>
              <a:t>laboratory clean-outs are </a:t>
            </a:r>
          </a:p>
          <a:p>
            <a:pPr marL="0" indent="0" eaLnBrk="1" hangingPunct="1">
              <a:lnSpc>
                <a:spcPct val="90000"/>
              </a:lnSpc>
              <a:spcBef>
                <a:spcPct val="0"/>
              </a:spcBef>
              <a:buFontTx/>
              <a:buNone/>
            </a:pPr>
            <a:r>
              <a:rPr lang="en-US" sz="2400" dirty="0">
                <a:solidFill>
                  <a:schemeClr val="accent1">
                    <a:lumMod val="50000"/>
                  </a:schemeClr>
                </a:solidFill>
              </a:rPr>
              <a:t>provided:</a:t>
            </a:r>
          </a:p>
          <a:p>
            <a:pPr marL="171450" lvl="1" eaLnBrk="1" hangingPunct="1">
              <a:lnSpc>
                <a:spcPct val="80000"/>
              </a:lnSpc>
              <a:spcBef>
                <a:spcPct val="0"/>
              </a:spcBef>
            </a:pPr>
            <a:endParaRPr lang="en-US" sz="1800" dirty="0">
              <a:solidFill>
                <a:schemeClr val="accent1">
                  <a:lumMod val="50000"/>
                </a:schemeClr>
              </a:solidFill>
            </a:endParaRPr>
          </a:p>
          <a:p>
            <a:pPr marL="171450" lvl="1" eaLnBrk="1" hangingPunct="1">
              <a:lnSpc>
                <a:spcPct val="80000"/>
              </a:lnSpc>
              <a:spcBef>
                <a:spcPct val="0"/>
              </a:spcBef>
            </a:pPr>
            <a:endParaRPr lang="en-US" sz="1900" dirty="0">
              <a:solidFill>
                <a:schemeClr val="accent1">
                  <a:lumMod val="50000"/>
                </a:schemeClr>
              </a:solidFill>
            </a:endParaRPr>
          </a:p>
          <a:p>
            <a:pPr marL="171450" lvl="1" eaLnBrk="1" hangingPunct="1">
              <a:lnSpc>
                <a:spcPct val="80000"/>
              </a:lnSpc>
              <a:spcBef>
                <a:spcPct val="0"/>
              </a:spcBef>
            </a:pPr>
            <a:r>
              <a:rPr lang="en-US" sz="1900" dirty="0">
                <a:solidFill>
                  <a:schemeClr val="accent1">
                    <a:lumMod val="50000"/>
                  </a:schemeClr>
                </a:solidFill>
              </a:rPr>
              <a:t>If exceed 55 gallons of HW, must remove the excess within 3 days</a:t>
            </a:r>
          </a:p>
          <a:p>
            <a:pPr marL="171450" lvl="1" eaLnBrk="1" hangingPunct="1">
              <a:lnSpc>
                <a:spcPct val="80000"/>
              </a:lnSpc>
              <a:spcBef>
                <a:spcPct val="0"/>
              </a:spcBef>
              <a:buFont typeface="Wingdings" pitchFamily="2" charset="2"/>
              <a:buNone/>
            </a:pPr>
            <a:endParaRPr lang="en-US" sz="1900" dirty="0">
              <a:solidFill>
                <a:schemeClr val="accent1">
                  <a:lumMod val="50000"/>
                </a:schemeClr>
              </a:solidFill>
            </a:endParaRPr>
          </a:p>
          <a:p>
            <a:pPr marL="171450" lvl="1" eaLnBrk="1" hangingPunct="1">
              <a:lnSpc>
                <a:spcPct val="80000"/>
              </a:lnSpc>
              <a:spcBef>
                <a:spcPct val="0"/>
              </a:spcBef>
              <a:buFont typeface="Wingdings" pitchFamily="2" charset="2"/>
              <a:buNone/>
            </a:pPr>
            <a:endParaRPr lang="en-US" sz="1900" dirty="0">
              <a:solidFill>
                <a:schemeClr val="accent1">
                  <a:lumMod val="50000"/>
                </a:schemeClr>
              </a:solidFill>
            </a:endParaRPr>
          </a:p>
          <a:p>
            <a:pPr marL="171450" lvl="1" eaLnBrk="1" hangingPunct="1">
              <a:lnSpc>
                <a:spcPct val="80000"/>
              </a:lnSpc>
              <a:spcBef>
                <a:spcPct val="0"/>
              </a:spcBef>
              <a:buFont typeface="Wingdings" pitchFamily="2" charset="2"/>
              <a:buNone/>
            </a:pPr>
            <a:endParaRPr lang="en-US" sz="1900" dirty="0">
              <a:solidFill>
                <a:schemeClr val="accent1">
                  <a:lumMod val="50000"/>
                </a:schemeClr>
              </a:solidFill>
            </a:endParaRPr>
          </a:p>
          <a:p>
            <a:pPr marL="171450" lvl="1" eaLnBrk="1" hangingPunct="1">
              <a:lnSpc>
                <a:spcPct val="80000"/>
              </a:lnSpc>
              <a:spcBef>
                <a:spcPct val="0"/>
              </a:spcBef>
            </a:pPr>
            <a:endParaRPr lang="en-US" sz="1900" dirty="0">
              <a:solidFill>
                <a:schemeClr val="accent1">
                  <a:lumMod val="50000"/>
                </a:schemeClr>
              </a:solidFill>
            </a:endParaRPr>
          </a:p>
          <a:p>
            <a:pPr marL="171450" lvl="1" eaLnBrk="1" hangingPunct="1">
              <a:lnSpc>
                <a:spcPct val="90000"/>
              </a:lnSpc>
              <a:spcBef>
                <a:spcPct val="0"/>
              </a:spcBef>
            </a:pPr>
            <a:r>
              <a:rPr lang="en-US" sz="1900" dirty="0">
                <a:solidFill>
                  <a:schemeClr val="accent1">
                    <a:lumMod val="50000"/>
                  </a:schemeClr>
                </a:solidFill>
              </a:rPr>
              <a:t>All HW generated in a laboratory clean-out must be counted toward generator status</a:t>
            </a:r>
          </a:p>
          <a:p>
            <a:pPr marL="171450" lvl="1" eaLnBrk="1" hangingPunct="1">
              <a:lnSpc>
                <a:spcPct val="80000"/>
              </a:lnSpc>
              <a:spcBef>
                <a:spcPct val="0"/>
              </a:spcBef>
              <a:buFont typeface="Wingdings" pitchFamily="2" charset="2"/>
              <a:buNone/>
            </a:pPr>
            <a:endParaRPr lang="en-US" sz="1900" dirty="0">
              <a:solidFill>
                <a:schemeClr val="accent1">
                  <a:lumMod val="50000"/>
                </a:schemeClr>
              </a:solidFill>
            </a:endParaRPr>
          </a:p>
          <a:p>
            <a:pPr marL="171450" lvl="1" eaLnBrk="1" hangingPunct="1">
              <a:lnSpc>
                <a:spcPct val="80000"/>
              </a:lnSpc>
              <a:spcBef>
                <a:spcPct val="0"/>
              </a:spcBef>
              <a:buFont typeface="Wingdings" pitchFamily="2" charset="2"/>
              <a:buNone/>
            </a:pPr>
            <a:endParaRPr lang="en-US" sz="1900" dirty="0">
              <a:solidFill>
                <a:schemeClr val="accent1">
                  <a:lumMod val="50000"/>
                </a:schemeClr>
              </a:solidFill>
            </a:endParaRPr>
          </a:p>
          <a:p>
            <a:pPr marL="171450" lvl="1" eaLnBrk="1" hangingPunct="1">
              <a:lnSpc>
                <a:spcPct val="80000"/>
              </a:lnSpc>
              <a:spcBef>
                <a:spcPct val="0"/>
              </a:spcBef>
            </a:pPr>
            <a:endParaRPr lang="en-US" sz="1900" dirty="0">
              <a:solidFill>
                <a:schemeClr val="accent1">
                  <a:lumMod val="50000"/>
                </a:schemeClr>
              </a:solidFill>
            </a:endParaRPr>
          </a:p>
          <a:p>
            <a:pPr marL="171450" lvl="1" eaLnBrk="1" hangingPunct="1">
              <a:lnSpc>
                <a:spcPct val="80000"/>
              </a:lnSpc>
              <a:spcBef>
                <a:spcPct val="0"/>
              </a:spcBef>
            </a:pPr>
            <a:r>
              <a:rPr lang="en-US" sz="1900" dirty="0">
                <a:solidFill>
                  <a:schemeClr val="accent1">
                    <a:lumMod val="50000"/>
                  </a:schemeClr>
                </a:solidFill>
              </a:rPr>
              <a:t>Laboratory clean-outs will often increase generator status (e.g. from SQG to LQG)</a:t>
            </a:r>
          </a:p>
        </p:txBody>
      </p:sp>
      <p:sp>
        <p:nvSpPr>
          <p:cNvPr id="43012" name="Rectangle 4"/>
          <p:cNvSpPr>
            <a:spLocks noGrp="1" noChangeArrowheads="1"/>
          </p:cNvSpPr>
          <p:nvPr>
            <p:ph sz="quarter" idx="14"/>
          </p:nvPr>
        </p:nvSpPr>
        <p:spPr>
          <a:xfrm>
            <a:off x="4648200" y="2103438"/>
            <a:ext cx="4343400" cy="4602162"/>
          </a:xfrm>
        </p:spPr>
        <p:txBody>
          <a:bodyPr/>
          <a:lstStyle/>
          <a:p>
            <a:pPr marL="0" indent="0" eaLnBrk="1" hangingPunct="1">
              <a:lnSpc>
                <a:spcPct val="90000"/>
              </a:lnSpc>
              <a:buFont typeface="Wingdings" pitchFamily="2" charset="2"/>
              <a:buNone/>
            </a:pPr>
            <a:r>
              <a:rPr lang="en-US" sz="2200" dirty="0">
                <a:solidFill>
                  <a:schemeClr val="accent1">
                    <a:lumMod val="50000"/>
                  </a:schemeClr>
                </a:solidFill>
              </a:rPr>
              <a:t>Regulatory incentives to </a:t>
            </a:r>
          </a:p>
          <a:p>
            <a:pPr marL="0" indent="0" eaLnBrk="1" hangingPunct="1">
              <a:lnSpc>
                <a:spcPct val="90000"/>
              </a:lnSpc>
              <a:spcBef>
                <a:spcPct val="0"/>
              </a:spcBef>
              <a:buFontTx/>
              <a:buNone/>
            </a:pPr>
            <a:r>
              <a:rPr lang="en-US" sz="2200" dirty="0">
                <a:solidFill>
                  <a:schemeClr val="accent1">
                    <a:lumMod val="50000"/>
                  </a:schemeClr>
                </a:solidFill>
              </a:rPr>
              <a:t>conduct laboratory clean-out </a:t>
            </a:r>
          </a:p>
          <a:p>
            <a:pPr marL="0" indent="0" eaLnBrk="1" hangingPunct="1">
              <a:lnSpc>
                <a:spcPct val="90000"/>
              </a:lnSpc>
              <a:spcBef>
                <a:spcPct val="0"/>
              </a:spcBef>
              <a:buFontTx/>
              <a:buNone/>
            </a:pPr>
            <a:r>
              <a:rPr lang="en-US" sz="2200" dirty="0">
                <a:solidFill>
                  <a:schemeClr val="accent1">
                    <a:lumMod val="50000"/>
                  </a:schemeClr>
                </a:solidFill>
              </a:rPr>
              <a:t>are provided:</a:t>
            </a:r>
          </a:p>
          <a:p>
            <a:pPr marL="342900" lvl="1" indent="-228600" eaLnBrk="1" hangingPunct="1">
              <a:lnSpc>
                <a:spcPct val="90000"/>
              </a:lnSpc>
              <a:spcBef>
                <a:spcPct val="0"/>
              </a:spcBef>
            </a:pPr>
            <a:endParaRPr lang="en-US" sz="1800" dirty="0">
              <a:solidFill>
                <a:schemeClr val="accent1">
                  <a:lumMod val="50000"/>
                </a:schemeClr>
              </a:solidFill>
            </a:endParaRPr>
          </a:p>
          <a:p>
            <a:pPr marL="342900" lvl="1" indent="-228600" eaLnBrk="1" hangingPunct="1">
              <a:lnSpc>
                <a:spcPct val="90000"/>
              </a:lnSpc>
              <a:spcBef>
                <a:spcPct val="0"/>
              </a:spcBef>
            </a:pPr>
            <a:r>
              <a:rPr lang="en-US" sz="1800" dirty="0">
                <a:solidFill>
                  <a:schemeClr val="accent1">
                    <a:lumMod val="50000"/>
                  </a:schemeClr>
                </a:solidFill>
              </a:rPr>
              <a:t>Laboratory clean-out waste has no volume limit--must remove all laboratory clean-out waste after 30 days</a:t>
            </a:r>
          </a:p>
          <a:p>
            <a:pPr marL="342900" lvl="1" indent="-228600" eaLnBrk="1" hangingPunct="1">
              <a:lnSpc>
                <a:spcPct val="90000"/>
              </a:lnSpc>
              <a:spcBef>
                <a:spcPct val="0"/>
              </a:spcBef>
            </a:pPr>
            <a:endParaRPr lang="en-US" sz="1800" dirty="0">
              <a:solidFill>
                <a:schemeClr val="accent1">
                  <a:lumMod val="50000"/>
                </a:schemeClr>
              </a:solidFill>
            </a:endParaRPr>
          </a:p>
          <a:p>
            <a:pPr marL="342900" lvl="1" indent="-228600" eaLnBrk="1" hangingPunct="1">
              <a:lnSpc>
                <a:spcPct val="90000"/>
              </a:lnSpc>
              <a:spcBef>
                <a:spcPct val="0"/>
              </a:spcBef>
            </a:pPr>
            <a:r>
              <a:rPr lang="en-US" sz="1800" dirty="0">
                <a:solidFill>
                  <a:schemeClr val="accent1">
                    <a:lumMod val="50000"/>
                  </a:schemeClr>
                </a:solidFill>
              </a:rPr>
              <a:t>HW generated during a laboratory clean-out that is unused commercial chemical product does </a:t>
            </a:r>
            <a:r>
              <a:rPr lang="en-US" sz="1800" u="sng" dirty="0">
                <a:solidFill>
                  <a:schemeClr val="accent1">
                    <a:lumMod val="50000"/>
                  </a:schemeClr>
                </a:solidFill>
              </a:rPr>
              <a:t>not</a:t>
            </a:r>
            <a:r>
              <a:rPr lang="en-US" sz="1800" dirty="0">
                <a:solidFill>
                  <a:schemeClr val="accent1">
                    <a:lumMod val="50000"/>
                  </a:schemeClr>
                </a:solidFill>
              </a:rPr>
              <a:t> have to be counted toward generator status</a:t>
            </a:r>
            <a:br>
              <a:rPr lang="en-US" sz="1800" dirty="0">
                <a:solidFill>
                  <a:schemeClr val="accent1">
                    <a:lumMod val="50000"/>
                  </a:schemeClr>
                </a:solidFill>
              </a:rPr>
            </a:br>
            <a:endParaRPr lang="en-US" sz="1800" dirty="0">
              <a:solidFill>
                <a:schemeClr val="accent1">
                  <a:lumMod val="50000"/>
                </a:schemeClr>
              </a:solidFill>
            </a:endParaRPr>
          </a:p>
          <a:p>
            <a:pPr marL="342900" lvl="1" indent="-228600" eaLnBrk="1" hangingPunct="1">
              <a:lnSpc>
                <a:spcPct val="90000"/>
              </a:lnSpc>
              <a:spcBef>
                <a:spcPct val="0"/>
              </a:spcBef>
            </a:pPr>
            <a:r>
              <a:rPr lang="en-US" sz="1800" dirty="0">
                <a:solidFill>
                  <a:schemeClr val="accent1">
                    <a:lumMod val="50000"/>
                  </a:schemeClr>
                </a:solidFill>
              </a:rPr>
              <a:t>Incentives can be used one time per laboratory per 12 months</a:t>
            </a:r>
          </a:p>
        </p:txBody>
      </p:sp>
      <p:sp>
        <p:nvSpPr>
          <p:cNvPr id="26630" name="Text Box 5"/>
          <p:cNvSpPr txBox="1">
            <a:spLocks noChangeArrowheads="1"/>
          </p:cNvSpPr>
          <p:nvPr/>
        </p:nvSpPr>
        <p:spPr bwMode="auto">
          <a:xfrm>
            <a:off x="228600" y="1676400"/>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Satellite Accumulation Area</a:t>
            </a:r>
          </a:p>
        </p:txBody>
      </p:sp>
      <p:sp>
        <p:nvSpPr>
          <p:cNvPr id="26631" name="Text Box 6"/>
          <p:cNvSpPr txBox="1">
            <a:spLocks noChangeArrowheads="1"/>
          </p:cNvSpPr>
          <p:nvPr/>
        </p:nvSpPr>
        <p:spPr bwMode="auto">
          <a:xfrm>
            <a:off x="4648200" y="1676400"/>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spcBef>
                <a:spcPct val="50000"/>
              </a:spcBef>
            </a:pPr>
            <a:r>
              <a:rPr lang="en-US" sz="2000" b="1" u="sng" dirty="0">
                <a:solidFill>
                  <a:schemeClr val="accent1">
                    <a:lumMod val="50000"/>
                  </a:schemeClr>
                </a:solidFill>
              </a:rPr>
              <a:t>Subpart K</a:t>
            </a:r>
          </a:p>
        </p:txBody>
      </p:sp>
      <p:sp>
        <p:nvSpPr>
          <p:cNvPr id="9" name="Rectangle 2">
            <a:extLst>
              <a:ext uri="{FF2B5EF4-FFF2-40B4-BE49-F238E27FC236}">
                <a16:creationId xmlns:a16="http://schemas.microsoft.com/office/drawing/2014/main" id="{E0B5D007-58EA-4390-A65F-EAC50981D5E7}"/>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Laboratory Clean-Out Incentives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011">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011">
                                            <p:txEl>
                                              <p:pRg st="14" end="1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01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01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01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01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01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0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a:xfrm>
            <a:off x="466253" y="1892300"/>
            <a:ext cx="8220547" cy="4965700"/>
          </a:xfrm>
        </p:spPr>
        <p:txBody>
          <a:bodyPr/>
          <a:lstStyle/>
          <a:p>
            <a:pPr marL="461963" indent="-344488">
              <a:lnSpc>
                <a:spcPct val="80000"/>
              </a:lnSpc>
            </a:pPr>
            <a:r>
              <a:rPr lang="en-US" sz="2400" dirty="0">
                <a:solidFill>
                  <a:schemeClr val="accent1">
                    <a:lumMod val="50000"/>
                  </a:schemeClr>
                </a:solidFill>
              </a:rPr>
              <a:t>Laboratory clean-outs are not mandatory</a:t>
            </a:r>
          </a:p>
          <a:p>
            <a:pPr marL="461963" indent="-344488">
              <a:lnSpc>
                <a:spcPct val="80000"/>
              </a:lnSpc>
              <a:buFont typeface="Wingdings" pitchFamily="2" charset="2"/>
              <a:buNone/>
            </a:pPr>
            <a:endParaRPr lang="en-US" sz="2400" dirty="0">
              <a:solidFill>
                <a:schemeClr val="accent1">
                  <a:lumMod val="50000"/>
                </a:schemeClr>
              </a:solidFill>
            </a:endParaRPr>
          </a:p>
          <a:p>
            <a:pPr marL="461963" indent="-344488">
              <a:lnSpc>
                <a:spcPct val="80000"/>
              </a:lnSpc>
            </a:pPr>
            <a:r>
              <a:rPr lang="en-US" sz="2400" dirty="0">
                <a:solidFill>
                  <a:schemeClr val="accent1">
                    <a:lumMod val="50000"/>
                  </a:schemeClr>
                </a:solidFill>
              </a:rPr>
              <a:t>30-day clock for clean-out begins when you start sorting through cabinets and taking inventory</a:t>
            </a:r>
          </a:p>
          <a:p>
            <a:pPr marL="461963" indent="-344488">
              <a:lnSpc>
                <a:spcPct val="80000"/>
              </a:lnSpc>
              <a:buFont typeface="Wingdings" pitchFamily="2" charset="2"/>
              <a:buNone/>
            </a:pPr>
            <a:endParaRPr lang="en-US" sz="2400" dirty="0">
              <a:solidFill>
                <a:schemeClr val="accent1">
                  <a:lumMod val="50000"/>
                </a:schemeClr>
              </a:solidFill>
            </a:endParaRPr>
          </a:p>
          <a:p>
            <a:pPr marL="461963" indent="-344488">
              <a:lnSpc>
                <a:spcPct val="80000"/>
              </a:lnSpc>
            </a:pPr>
            <a:r>
              <a:rPr lang="en-US" sz="2400" dirty="0">
                <a:solidFill>
                  <a:schemeClr val="accent1">
                    <a:lumMod val="50000"/>
                  </a:schemeClr>
                </a:solidFill>
              </a:rPr>
              <a:t>At the end of 30 days, all laboratory clean-out unwanted materials must be removed from the laboratory and</a:t>
            </a:r>
          </a:p>
          <a:p>
            <a:pPr marL="860425" lvl="1" indent="-398463">
              <a:lnSpc>
                <a:spcPct val="80000"/>
              </a:lnSpc>
              <a:buClr>
                <a:schemeClr val="accent1">
                  <a:lumMod val="50000"/>
                </a:schemeClr>
              </a:buClr>
              <a:buFont typeface="Arial" panose="020B0604020202020204" pitchFamily="34" charset="0"/>
              <a:buChar char="−"/>
            </a:pPr>
            <a:r>
              <a:rPr lang="en-US" sz="2400" dirty="0">
                <a:solidFill>
                  <a:schemeClr val="accent1">
                    <a:lumMod val="50000"/>
                  </a:schemeClr>
                </a:solidFill>
              </a:rPr>
              <a:t>Sent to on-site CAA or on-site TSDF, or</a:t>
            </a:r>
          </a:p>
          <a:p>
            <a:pPr marL="860425" lvl="1" indent="-398463">
              <a:lnSpc>
                <a:spcPct val="80000"/>
              </a:lnSpc>
              <a:buClr>
                <a:schemeClr val="accent1">
                  <a:lumMod val="50000"/>
                </a:schemeClr>
              </a:buClr>
              <a:buFont typeface="Arial" panose="020B0604020202020204" pitchFamily="34" charset="0"/>
              <a:buChar char="−"/>
            </a:pPr>
            <a:r>
              <a:rPr lang="en-US" sz="2400" dirty="0">
                <a:solidFill>
                  <a:schemeClr val="accent1">
                    <a:lumMod val="50000"/>
                  </a:schemeClr>
                </a:solidFill>
              </a:rPr>
              <a:t>Sent off-site for disposal</a:t>
            </a:r>
          </a:p>
        </p:txBody>
      </p:sp>
      <p:sp>
        <p:nvSpPr>
          <p:cNvPr id="27653" name="Text Box 3"/>
          <p:cNvSpPr txBox="1">
            <a:spLocks noChangeArrowheads="1"/>
          </p:cNvSpPr>
          <p:nvPr/>
        </p:nvSpPr>
        <p:spPr bwMode="auto">
          <a:xfrm>
            <a:off x="685800" y="1219200"/>
            <a:ext cx="7818438" cy="520700"/>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8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B9A665B7-8387-4C1B-B2E0-9B6864C13E7C}"/>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Laboratory Clean-Out Details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a:xfrm>
            <a:off x="466725" y="1763414"/>
            <a:ext cx="8143875" cy="4965700"/>
          </a:xfrm>
        </p:spPr>
        <p:txBody>
          <a:bodyPr>
            <a:normAutofit fontScale="92500" lnSpcReduction="20000"/>
          </a:bodyPr>
          <a:lstStyle/>
          <a:p>
            <a:pPr>
              <a:lnSpc>
                <a:spcPct val="110000"/>
              </a:lnSpc>
              <a:spcBef>
                <a:spcPts val="600"/>
              </a:spcBef>
              <a:spcAft>
                <a:spcPts val="600"/>
              </a:spcAft>
            </a:pPr>
            <a:r>
              <a:rPr lang="en-US" sz="2400" b="1" u="sng" dirty="0">
                <a:solidFill>
                  <a:schemeClr val="accent1">
                    <a:lumMod val="50000"/>
                  </a:schemeClr>
                </a:solidFill>
              </a:rPr>
              <a:t>On-site Management</a:t>
            </a:r>
            <a:r>
              <a:rPr lang="en-US" sz="2400" dirty="0">
                <a:solidFill>
                  <a:schemeClr val="accent1">
                    <a:lumMod val="50000"/>
                  </a:schemeClr>
                </a:solidFill>
              </a:rPr>
              <a:t> of laboratory clean-out waste</a:t>
            </a:r>
          </a:p>
          <a:p>
            <a:pPr marL="515938" lvl="1" indent="-288925">
              <a:lnSpc>
                <a:spcPct val="110000"/>
              </a:lnSpc>
              <a:spcBef>
                <a:spcPts val="600"/>
              </a:spcBef>
              <a:spcAft>
                <a:spcPts val="600"/>
              </a:spcAft>
              <a:buClr>
                <a:schemeClr val="accent1">
                  <a:lumMod val="50000"/>
                </a:schemeClr>
              </a:buClr>
              <a:buFont typeface="Arial" panose="020B0604020202020204" pitchFamily="34" charset="0"/>
              <a:buChar char="−"/>
            </a:pPr>
            <a:r>
              <a:rPr lang="en-US" sz="2400" dirty="0">
                <a:solidFill>
                  <a:schemeClr val="accent1">
                    <a:lumMod val="50000"/>
                  </a:schemeClr>
                </a:solidFill>
              </a:rPr>
              <a:t>Unused commercial chemical products are not counted toward generator status</a:t>
            </a:r>
          </a:p>
          <a:p>
            <a:pPr marL="515938" lvl="1" indent="-288925">
              <a:lnSpc>
                <a:spcPct val="110000"/>
              </a:lnSpc>
              <a:spcBef>
                <a:spcPts val="600"/>
              </a:spcBef>
              <a:spcAft>
                <a:spcPts val="600"/>
              </a:spcAft>
              <a:buClr>
                <a:schemeClr val="accent1">
                  <a:lumMod val="50000"/>
                </a:schemeClr>
              </a:buClr>
              <a:buFont typeface="Arial" panose="020B0604020202020204" pitchFamily="34" charset="0"/>
              <a:buChar char="−"/>
            </a:pPr>
            <a:r>
              <a:rPr lang="en-US" sz="2400" dirty="0">
                <a:solidFill>
                  <a:schemeClr val="accent1">
                    <a:lumMod val="50000"/>
                  </a:schemeClr>
                </a:solidFill>
              </a:rPr>
              <a:t>VSQGs and SQGs will not have increased regulatory burden because of a laboratory clean-out</a:t>
            </a:r>
          </a:p>
          <a:p>
            <a:pPr marL="342900" lvl="1" indent="0">
              <a:lnSpc>
                <a:spcPct val="110000"/>
              </a:lnSpc>
              <a:spcBef>
                <a:spcPts val="600"/>
              </a:spcBef>
              <a:spcAft>
                <a:spcPts val="600"/>
              </a:spcAft>
              <a:buNone/>
            </a:pPr>
            <a:endParaRPr lang="en-US" sz="2000" dirty="0">
              <a:solidFill>
                <a:schemeClr val="accent1">
                  <a:lumMod val="50000"/>
                </a:schemeClr>
              </a:solidFill>
            </a:endParaRPr>
          </a:p>
          <a:p>
            <a:pPr>
              <a:lnSpc>
                <a:spcPct val="110000"/>
              </a:lnSpc>
              <a:spcBef>
                <a:spcPts val="600"/>
              </a:spcBef>
              <a:spcAft>
                <a:spcPts val="600"/>
              </a:spcAft>
            </a:pPr>
            <a:r>
              <a:rPr lang="en-US" sz="2400" b="1" u="sng" dirty="0">
                <a:solidFill>
                  <a:schemeClr val="accent1">
                    <a:lumMod val="50000"/>
                  </a:schemeClr>
                </a:solidFill>
              </a:rPr>
              <a:t>Off-site Management</a:t>
            </a:r>
            <a:r>
              <a:rPr lang="en-US" sz="2400" dirty="0">
                <a:solidFill>
                  <a:schemeClr val="accent1">
                    <a:lumMod val="50000"/>
                  </a:schemeClr>
                </a:solidFill>
              </a:rPr>
              <a:t> of laboratory clean-out waste</a:t>
            </a:r>
          </a:p>
          <a:p>
            <a:pPr marL="515938" lvl="1" indent="-288925">
              <a:lnSpc>
                <a:spcPct val="110000"/>
              </a:lnSpc>
              <a:spcBef>
                <a:spcPts val="600"/>
              </a:spcBef>
              <a:spcAft>
                <a:spcPts val="600"/>
              </a:spcAft>
              <a:buClr>
                <a:schemeClr val="accent1">
                  <a:lumMod val="50000"/>
                </a:schemeClr>
              </a:buClr>
              <a:buFont typeface="Arial" panose="020B0604020202020204" pitchFamily="34" charset="0"/>
              <a:buChar char="−"/>
            </a:pPr>
            <a:r>
              <a:rPr lang="en-US" sz="2400" dirty="0">
                <a:solidFill>
                  <a:schemeClr val="accent1">
                    <a:lumMod val="50000"/>
                  </a:schemeClr>
                </a:solidFill>
              </a:rPr>
              <a:t>If weight of laboratory clean-out waste makes the eligible academic entity exceed the VSQG monthly limits, then all HW must be managed and disposed of as HW when sent </a:t>
            </a:r>
            <a:r>
              <a:rPr lang="en-US" sz="2400" b="1" u="sng" dirty="0">
                <a:solidFill>
                  <a:schemeClr val="accent1">
                    <a:lumMod val="50000"/>
                  </a:schemeClr>
                </a:solidFill>
              </a:rPr>
              <a:t>off-site</a:t>
            </a:r>
          </a:p>
          <a:p>
            <a:pPr lvl="2">
              <a:lnSpc>
                <a:spcPct val="110000"/>
              </a:lnSpc>
              <a:spcBef>
                <a:spcPts val="0"/>
              </a:spcBef>
              <a:buFont typeface="Wingdings" panose="05000000000000000000" pitchFamily="2" charset="2"/>
              <a:buChar char="§"/>
            </a:pPr>
            <a:r>
              <a:rPr lang="en-US" sz="2400" dirty="0">
                <a:solidFill>
                  <a:schemeClr val="accent1">
                    <a:lumMod val="50000"/>
                  </a:schemeClr>
                </a:solidFill>
              </a:rPr>
              <a:t> &gt;1 kg of acute HW or </a:t>
            </a:r>
          </a:p>
          <a:p>
            <a:pPr lvl="2">
              <a:lnSpc>
                <a:spcPct val="110000"/>
              </a:lnSpc>
              <a:spcBef>
                <a:spcPts val="0"/>
              </a:spcBef>
              <a:buFont typeface="Wingdings" panose="05000000000000000000" pitchFamily="2" charset="2"/>
              <a:buChar char="§"/>
            </a:pPr>
            <a:r>
              <a:rPr lang="en-US" sz="2400" dirty="0">
                <a:solidFill>
                  <a:schemeClr val="accent1">
                    <a:lumMod val="50000"/>
                  </a:schemeClr>
                </a:solidFill>
              </a:rPr>
              <a:t> &gt;100 kg of HW</a:t>
            </a:r>
          </a:p>
        </p:txBody>
      </p:sp>
      <p:sp>
        <p:nvSpPr>
          <p:cNvPr id="28677" name="Text Box 3"/>
          <p:cNvSpPr txBox="1">
            <a:spLocks noChangeArrowheads="1"/>
          </p:cNvSpPr>
          <p:nvPr/>
        </p:nvSpPr>
        <p:spPr bwMode="auto">
          <a:xfrm>
            <a:off x="685800" y="1219200"/>
            <a:ext cx="7818438" cy="520700"/>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8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9BB479B7-449A-479A-8142-C96992EFD1F8}"/>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Laboratory Clean-Out Details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8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80">
                                            <p:txEl>
                                              <p:pRg st="5" end="5"/>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4580">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458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a:xfrm>
            <a:off x="466725" y="1806575"/>
            <a:ext cx="8220075" cy="4965700"/>
          </a:xfrm>
        </p:spPr>
        <p:txBody>
          <a:bodyPr>
            <a:normAutofit/>
          </a:bodyPr>
          <a:lstStyle/>
          <a:p>
            <a:pPr marL="344488" indent="-227013">
              <a:lnSpc>
                <a:spcPct val="100000"/>
              </a:lnSpc>
              <a:spcBef>
                <a:spcPts val="600"/>
              </a:spcBef>
              <a:spcAft>
                <a:spcPts val="600"/>
              </a:spcAft>
            </a:pPr>
            <a:r>
              <a:rPr lang="en-US" sz="2400" b="1" u="sng" dirty="0">
                <a:solidFill>
                  <a:schemeClr val="accent1">
                    <a:lumMod val="50000"/>
                  </a:schemeClr>
                </a:solidFill>
              </a:rPr>
              <a:t>Manifesting</a:t>
            </a:r>
            <a:r>
              <a:rPr lang="en-US" sz="2400" dirty="0">
                <a:solidFill>
                  <a:schemeClr val="accent1">
                    <a:lumMod val="50000"/>
                  </a:schemeClr>
                </a:solidFill>
              </a:rPr>
              <a:t> laboratory clean-out waste</a:t>
            </a:r>
          </a:p>
          <a:p>
            <a:pPr marL="687388" lvl="1" indent="-342900">
              <a:lnSpc>
                <a:spcPct val="120000"/>
              </a:lnSpc>
              <a:spcBef>
                <a:spcPts val="0"/>
              </a:spcBef>
              <a:buClr>
                <a:schemeClr val="accent1">
                  <a:lumMod val="50000"/>
                </a:schemeClr>
              </a:buClr>
              <a:buFont typeface="Arial" panose="020B0604020202020204" pitchFamily="34" charset="0"/>
              <a:buChar char="−"/>
            </a:pPr>
            <a:r>
              <a:rPr lang="en-US" sz="2400" dirty="0">
                <a:solidFill>
                  <a:schemeClr val="accent1">
                    <a:lumMod val="50000"/>
                  </a:schemeClr>
                </a:solidFill>
              </a:rPr>
              <a:t>Use Box 14 on the manifest titled, “Special Handling Instructions and Additional Information” </a:t>
            </a:r>
          </a:p>
          <a:p>
            <a:pPr marL="687388" lvl="1" indent="-342900">
              <a:lnSpc>
                <a:spcPct val="120000"/>
              </a:lnSpc>
              <a:spcBef>
                <a:spcPts val="0"/>
              </a:spcBef>
              <a:buClr>
                <a:schemeClr val="accent1">
                  <a:lumMod val="50000"/>
                </a:schemeClr>
              </a:buClr>
              <a:buFont typeface="Arial" panose="020B0604020202020204" pitchFamily="34" charset="0"/>
              <a:buChar char="−"/>
            </a:pPr>
            <a:r>
              <a:rPr lang="en-US" sz="2400" dirty="0">
                <a:solidFill>
                  <a:schemeClr val="accent1">
                    <a:lumMod val="50000"/>
                  </a:schemeClr>
                </a:solidFill>
              </a:rPr>
              <a:t>Indicate that a portion or all the waste on the manifest is from a Subpart K laboratory clean-out</a:t>
            </a:r>
          </a:p>
          <a:p>
            <a:pPr marL="344488" lvl="1" indent="0">
              <a:lnSpc>
                <a:spcPct val="100000"/>
              </a:lnSpc>
              <a:spcBef>
                <a:spcPts val="600"/>
              </a:spcBef>
              <a:spcAft>
                <a:spcPts val="600"/>
              </a:spcAft>
              <a:buClr>
                <a:schemeClr val="accent1">
                  <a:lumMod val="50000"/>
                </a:schemeClr>
              </a:buClr>
              <a:buNone/>
            </a:pPr>
            <a:endParaRPr lang="en-US" sz="1000" dirty="0">
              <a:solidFill>
                <a:schemeClr val="accent1">
                  <a:lumMod val="50000"/>
                </a:schemeClr>
              </a:solidFill>
            </a:endParaRPr>
          </a:p>
          <a:p>
            <a:pPr marL="344488" indent="-342900">
              <a:lnSpc>
                <a:spcPct val="100000"/>
              </a:lnSpc>
              <a:spcBef>
                <a:spcPts val="600"/>
              </a:spcBef>
              <a:spcAft>
                <a:spcPts val="600"/>
              </a:spcAft>
              <a:buClr>
                <a:schemeClr val="accent1">
                  <a:lumMod val="50000"/>
                </a:schemeClr>
              </a:buClr>
            </a:pPr>
            <a:r>
              <a:rPr lang="en-US" sz="2400" b="1" u="sng" dirty="0">
                <a:solidFill>
                  <a:schemeClr val="accent1">
                    <a:lumMod val="50000"/>
                  </a:schemeClr>
                </a:solidFill>
              </a:rPr>
              <a:t>Documentation</a:t>
            </a:r>
            <a:r>
              <a:rPr lang="en-US" sz="2400" dirty="0">
                <a:solidFill>
                  <a:schemeClr val="accent1">
                    <a:lumMod val="50000"/>
                  </a:schemeClr>
                </a:solidFill>
              </a:rPr>
              <a:t> laboratory clean-out waste</a:t>
            </a:r>
          </a:p>
          <a:p>
            <a:pPr marL="687388" lvl="1" indent="-342900">
              <a:lnSpc>
                <a:spcPct val="110000"/>
              </a:lnSpc>
              <a:spcBef>
                <a:spcPts val="0"/>
              </a:spcBef>
              <a:buClr>
                <a:schemeClr val="accent1">
                  <a:lumMod val="50000"/>
                </a:schemeClr>
              </a:buClr>
              <a:buFont typeface="Arial" panose="020B0604020202020204" pitchFamily="34" charset="0"/>
              <a:buChar char="−"/>
            </a:pPr>
            <a:r>
              <a:rPr lang="en-US" sz="2250" dirty="0">
                <a:solidFill>
                  <a:schemeClr val="accent1">
                    <a:lumMod val="50000"/>
                  </a:schemeClr>
                </a:solidFill>
              </a:rPr>
              <a:t>Identify laboratory being cleaned out,</a:t>
            </a:r>
          </a:p>
          <a:p>
            <a:pPr marL="687388" lvl="1" indent="-342900">
              <a:lnSpc>
                <a:spcPct val="110000"/>
              </a:lnSpc>
              <a:spcBef>
                <a:spcPts val="0"/>
              </a:spcBef>
              <a:buClr>
                <a:schemeClr val="accent1">
                  <a:lumMod val="50000"/>
                </a:schemeClr>
              </a:buClr>
              <a:buFont typeface="Arial" panose="020B0604020202020204" pitchFamily="34" charset="0"/>
              <a:buChar char="−"/>
            </a:pPr>
            <a:r>
              <a:rPr lang="en-US" sz="2250" dirty="0">
                <a:solidFill>
                  <a:schemeClr val="accent1">
                    <a:lumMod val="50000"/>
                  </a:schemeClr>
                </a:solidFill>
              </a:rPr>
              <a:t>Date the clean-out begins and ends, and </a:t>
            </a:r>
          </a:p>
          <a:p>
            <a:pPr marL="687388" lvl="1" indent="-342900">
              <a:lnSpc>
                <a:spcPct val="110000"/>
              </a:lnSpc>
              <a:spcBef>
                <a:spcPts val="0"/>
              </a:spcBef>
              <a:buClr>
                <a:schemeClr val="accent1">
                  <a:lumMod val="50000"/>
                </a:schemeClr>
              </a:buClr>
              <a:buFont typeface="Arial" panose="020B0604020202020204" pitchFamily="34" charset="0"/>
              <a:buChar char="−"/>
            </a:pPr>
            <a:r>
              <a:rPr lang="en-US" sz="2250" dirty="0">
                <a:solidFill>
                  <a:schemeClr val="accent1">
                    <a:lumMod val="50000"/>
                  </a:schemeClr>
                </a:solidFill>
              </a:rPr>
              <a:t>Volume of HW generated during laboratory clean out</a:t>
            </a:r>
          </a:p>
          <a:p>
            <a:pPr marL="687388" lvl="1" indent="-342900">
              <a:lnSpc>
                <a:spcPct val="110000"/>
              </a:lnSpc>
              <a:spcBef>
                <a:spcPts val="0"/>
              </a:spcBef>
              <a:buClr>
                <a:schemeClr val="accent1">
                  <a:lumMod val="50000"/>
                </a:schemeClr>
              </a:buClr>
              <a:buFont typeface="Arial" panose="020B0604020202020204" pitchFamily="34" charset="0"/>
              <a:buChar char="−"/>
            </a:pPr>
            <a:r>
              <a:rPr lang="en-US" sz="2250" dirty="0">
                <a:solidFill>
                  <a:schemeClr val="accent1">
                    <a:lumMod val="50000"/>
                  </a:schemeClr>
                </a:solidFill>
              </a:rPr>
              <a:t>Keep documentation 3 years from date of clean-out</a:t>
            </a:r>
          </a:p>
        </p:txBody>
      </p:sp>
      <p:sp>
        <p:nvSpPr>
          <p:cNvPr id="28677" name="Text Box 3"/>
          <p:cNvSpPr txBox="1">
            <a:spLocks noChangeArrowheads="1"/>
          </p:cNvSpPr>
          <p:nvPr/>
        </p:nvSpPr>
        <p:spPr bwMode="auto">
          <a:xfrm>
            <a:off x="685800" y="1219200"/>
            <a:ext cx="7818438" cy="520700"/>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8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9BB479B7-449A-479A-8142-C96992EFD1F8}"/>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Laboratory Clean-Out Details</a:t>
            </a:r>
          </a:p>
        </p:txBody>
      </p:sp>
    </p:spTree>
    <p:extLst>
      <p:ext uri="{BB962C8B-B14F-4D97-AF65-F5344CB8AC3E}">
        <p14:creationId xmlns:p14="http://schemas.microsoft.com/office/powerpoint/2010/main" val="1045223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457200" y="1981200"/>
            <a:ext cx="8534400" cy="5029200"/>
          </a:xfrm>
        </p:spPr>
        <p:txBody>
          <a:bodyPr>
            <a:noAutofit/>
          </a:bodyPr>
          <a:lstStyle/>
          <a:p>
            <a:pPr>
              <a:lnSpc>
                <a:spcPct val="100000"/>
              </a:lnSpc>
              <a:spcBef>
                <a:spcPts val="600"/>
              </a:spcBef>
              <a:spcAft>
                <a:spcPts val="600"/>
              </a:spcAft>
            </a:pPr>
            <a:r>
              <a:rPr lang="en-US" sz="2400" dirty="0">
                <a:solidFill>
                  <a:schemeClr val="accent1">
                    <a:lumMod val="50000"/>
                  </a:schemeClr>
                </a:solidFill>
              </a:rPr>
              <a:t>Squeaky Clean University (SCU) is a normally a VSQG</a:t>
            </a:r>
          </a:p>
          <a:p>
            <a:pPr>
              <a:lnSpc>
                <a:spcPct val="100000"/>
              </a:lnSpc>
              <a:spcBef>
                <a:spcPts val="600"/>
              </a:spcBef>
              <a:spcAft>
                <a:spcPts val="600"/>
              </a:spcAft>
            </a:pPr>
            <a:r>
              <a:rPr lang="en-US" sz="2400" dirty="0">
                <a:solidFill>
                  <a:schemeClr val="accent1">
                    <a:lumMod val="50000"/>
                  </a:schemeClr>
                </a:solidFill>
              </a:rPr>
              <a:t>Squeaky Clean University conducts a laboratory clean-out:</a:t>
            </a:r>
          </a:p>
          <a:p>
            <a:pPr marL="569913" lvl="1" indent="-342900">
              <a:lnSpc>
                <a:spcPct val="100000"/>
              </a:lnSpc>
              <a:spcBef>
                <a:spcPts val="0"/>
              </a:spcBef>
              <a:buClr>
                <a:schemeClr val="accent1">
                  <a:lumMod val="50000"/>
                </a:schemeClr>
              </a:buClr>
              <a:buFont typeface="Arial" panose="020B0604020202020204" pitchFamily="34" charset="0"/>
              <a:buChar char="−"/>
            </a:pPr>
            <a:r>
              <a:rPr lang="en-US" sz="2400" dirty="0">
                <a:solidFill>
                  <a:schemeClr val="accent1">
                    <a:lumMod val="50000"/>
                  </a:schemeClr>
                </a:solidFill>
              </a:rPr>
              <a:t>Generates 5 kg P-listed acute HW (unused commercial chemical products)</a:t>
            </a:r>
          </a:p>
          <a:p>
            <a:pPr marL="569913" lvl="1" indent="-342900">
              <a:lnSpc>
                <a:spcPct val="100000"/>
              </a:lnSpc>
              <a:spcBef>
                <a:spcPts val="0"/>
              </a:spcBef>
              <a:buClr>
                <a:schemeClr val="accent1">
                  <a:lumMod val="50000"/>
                </a:schemeClr>
              </a:buClr>
              <a:buFont typeface="Arial" panose="020B0604020202020204" pitchFamily="34" charset="0"/>
              <a:buChar char="−"/>
            </a:pPr>
            <a:r>
              <a:rPr lang="en-US" sz="2400" dirty="0">
                <a:solidFill>
                  <a:schemeClr val="accent1">
                    <a:lumMod val="50000"/>
                  </a:schemeClr>
                </a:solidFill>
              </a:rPr>
              <a:t>This amount is &gt;1 kg of acute HW/month weight limit for VSQGs</a:t>
            </a:r>
          </a:p>
          <a:p>
            <a:pPr marL="569913" lvl="1" indent="-342900">
              <a:lnSpc>
                <a:spcPct val="100000"/>
              </a:lnSpc>
              <a:spcBef>
                <a:spcPts val="0"/>
              </a:spcBef>
              <a:buClr>
                <a:schemeClr val="accent1">
                  <a:lumMod val="50000"/>
                </a:schemeClr>
              </a:buClr>
              <a:buFont typeface="Arial" panose="020B0604020202020204" pitchFamily="34" charset="0"/>
              <a:buChar char="−"/>
            </a:pPr>
            <a:r>
              <a:rPr lang="en-US" sz="2400" dirty="0">
                <a:solidFill>
                  <a:schemeClr val="accent1">
                    <a:lumMod val="50000"/>
                  </a:schemeClr>
                </a:solidFill>
              </a:rPr>
              <a:t>Normally, SCU would become an LQG for the month</a:t>
            </a:r>
          </a:p>
          <a:p>
            <a:pPr marL="569913" lvl="1" indent="-342900">
              <a:lnSpc>
                <a:spcPct val="100000"/>
              </a:lnSpc>
              <a:spcBef>
                <a:spcPts val="0"/>
              </a:spcBef>
              <a:buClr>
                <a:schemeClr val="accent1">
                  <a:lumMod val="50000"/>
                </a:schemeClr>
              </a:buClr>
              <a:buFont typeface="Arial" panose="020B0604020202020204" pitchFamily="34" charset="0"/>
              <a:buChar char="−"/>
            </a:pPr>
            <a:r>
              <a:rPr lang="en-US" sz="2400" dirty="0">
                <a:solidFill>
                  <a:schemeClr val="accent1">
                    <a:lumMod val="50000"/>
                  </a:schemeClr>
                </a:solidFill>
              </a:rPr>
              <a:t>But, SCU does not count the 5 kg of unused commercial chemical product towards generator status</a:t>
            </a:r>
          </a:p>
        </p:txBody>
      </p:sp>
      <p:sp>
        <p:nvSpPr>
          <p:cNvPr id="7" name="Rectangle 2">
            <a:extLst>
              <a:ext uri="{FF2B5EF4-FFF2-40B4-BE49-F238E27FC236}">
                <a16:creationId xmlns:a16="http://schemas.microsoft.com/office/drawing/2014/main" id="{9370946C-7B43-42CD-8B37-2575E01F711B}"/>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Laboratory Clean-Out Example</a:t>
            </a:r>
          </a:p>
        </p:txBody>
      </p:sp>
      <p:sp>
        <p:nvSpPr>
          <p:cNvPr id="8" name="Text Box 3">
            <a:extLst>
              <a:ext uri="{FF2B5EF4-FFF2-40B4-BE49-F238E27FC236}">
                <a16:creationId xmlns:a16="http://schemas.microsoft.com/office/drawing/2014/main" id="{4E07E4A7-95AA-48D1-823D-BF656CCA3BAA}"/>
              </a:ext>
            </a:extLst>
          </p:cNvPr>
          <p:cNvSpPr txBox="1">
            <a:spLocks noChangeArrowheads="1"/>
          </p:cNvSpPr>
          <p:nvPr/>
        </p:nvSpPr>
        <p:spPr bwMode="auto">
          <a:xfrm>
            <a:off x="685800" y="1219200"/>
            <a:ext cx="7818438" cy="520700"/>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800" b="1" u="sng" dirty="0">
                <a:solidFill>
                  <a:schemeClr val="accent1">
                    <a:lumMod val="50000"/>
                  </a:schemeClr>
                </a:solidFill>
              </a:rPr>
              <a:t>Subpart 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55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444374" y="1527647"/>
            <a:ext cx="8534400" cy="5029200"/>
          </a:xfrm>
        </p:spPr>
        <p:txBody>
          <a:bodyPr>
            <a:noAutofit/>
          </a:bodyPr>
          <a:lstStyle/>
          <a:p>
            <a:pPr marL="0" lvl="1" indent="0">
              <a:lnSpc>
                <a:spcPct val="100000"/>
              </a:lnSpc>
              <a:spcBef>
                <a:spcPts val="600"/>
              </a:spcBef>
              <a:spcAft>
                <a:spcPts val="600"/>
              </a:spcAft>
              <a:buNone/>
            </a:pPr>
            <a:endParaRPr lang="en-US" sz="2400" dirty="0">
              <a:solidFill>
                <a:schemeClr val="accent1">
                  <a:lumMod val="50000"/>
                </a:schemeClr>
              </a:solidFill>
            </a:endParaRPr>
          </a:p>
          <a:p>
            <a:pPr marL="171450" lvl="1">
              <a:lnSpc>
                <a:spcPct val="100000"/>
              </a:lnSpc>
              <a:spcBef>
                <a:spcPts val="600"/>
              </a:spcBef>
              <a:spcAft>
                <a:spcPts val="600"/>
              </a:spcAft>
            </a:pPr>
            <a:r>
              <a:rPr lang="en-US" sz="2400" dirty="0">
                <a:solidFill>
                  <a:schemeClr val="accent1">
                    <a:lumMod val="50000"/>
                  </a:schemeClr>
                </a:solidFill>
              </a:rPr>
              <a:t>SCU remains a VSQG for purposes of </a:t>
            </a:r>
            <a:r>
              <a:rPr lang="en-US" sz="2400" u="sng" dirty="0">
                <a:solidFill>
                  <a:schemeClr val="accent1">
                    <a:lumMod val="50000"/>
                  </a:schemeClr>
                </a:solidFill>
              </a:rPr>
              <a:t>on-site accumulation</a:t>
            </a:r>
          </a:p>
          <a:p>
            <a:pPr marL="569913" lvl="2" indent="-342900">
              <a:lnSpc>
                <a:spcPct val="100000"/>
              </a:lnSpc>
              <a:spcBef>
                <a:spcPts val="600"/>
              </a:spcBef>
              <a:spcAft>
                <a:spcPts val="600"/>
              </a:spcAft>
              <a:buClr>
                <a:schemeClr val="accent1">
                  <a:lumMod val="50000"/>
                </a:schemeClr>
              </a:buClr>
              <a:buFont typeface="Arial" panose="020B0604020202020204" pitchFamily="34" charset="0"/>
              <a:buChar char="−"/>
            </a:pPr>
            <a:r>
              <a:rPr lang="en-US" sz="2400" dirty="0">
                <a:solidFill>
                  <a:schemeClr val="accent1">
                    <a:lumMod val="50000"/>
                  </a:schemeClr>
                </a:solidFill>
              </a:rPr>
              <a:t>SCU does not have to meet LQG requirements (biennial reporting, contingency plans, documented training)</a:t>
            </a:r>
          </a:p>
          <a:p>
            <a:pPr marL="227013" lvl="2" indent="0">
              <a:lnSpc>
                <a:spcPct val="100000"/>
              </a:lnSpc>
              <a:spcBef>
                <a:spcPts val="600"/>
              </a:spcBef>
              <a:spcAft>
                <a:spcPts val="600"/>
              </a:spcAft>
              <a:buClr>
                <a:schemeClr val="accent1">
                  <a:lumMod val="50000"/>
                </a:schemeClr>
              </a:buClr>
              <a:buNone/>
            </a:pPr>
            <a:endParaRPr lang="en-US" sz="2400" dirty="0">
              <a:solidFill>
                <a:schemeClr val="accent1">
                  <a:lumMod val="50000"/>
                </a:schemeClr>
              </a:solidFill>
            </a:endParaRPr>
          </a:p>
          <a:p>
            <a:pPr marL="171450" lvl="1">
              <a:lnSpc>
                <a:spcPct val="100000"/>
              </a:lnSpc>
              <a:spcBef>
                <a:spcPts val="600"/>
              </a:spcBef>
              <a:spcAft>
                <a:spcPts val="600"/>
              </a:spcAft>
            </a:pPr>
            <a:r>
              <a:rPr lang="en-US" sz="2400" dirty="0">
                <a:solidFill>
                  <a:schemeClr val="accent1">
                    <a:lumMod val="50000"/>
                  </a:schemeClr>
                </a:solidFill>
              </a:rPr>
              <a:t>For </a:t>
            </a:r>
            <a:r>
              <a:rPr lang="en-US" sz="2400" u="sng" dirty="0">
                <a:solidFill>
                  <a:schemeClr val="accent1">
                    <a:lumMod val="50000"/>
                  </a:schemeClr>
                </a:solidFill>
              </a:rPr>
              <a:t>off-site management</a:t>
            </a:r>
            <a:r>
              <a:rPr lang="en-US" sz="2400" dirty="0">
                <a:solidFill>
                  <a:schemeClr val="accent1">
                    <a:lumMod val="50000"/>
                  </a:schemeClr>
                </a:solidFill>
              </a:rPr>
              <a:t>, since the VSQG limits have been exceeded, all HW must be managed as HW when sent off-site (e.g., manifested, LDRs, TSDF, etc.)</a:t>
            </a:r>
          </a:p>
        </p:txBody>
      </p:sp>
      <p:sp>
        <p:nvSpPr>
          <p:cNvPr id="7" name="Rectangle 2">
            <a:extLst>
              <a:ext uri="{FF2B5EF4-FFF2-40B4-BE49-F238E27FC236}">
                <a16:creationId xmlns:a16="http://schemas.microsoft.com/office/drawing/2014/main" id="{9370946C-7B43-42CD-8B37-2575E01F711B}"/>
              </a:ext>
            </a:extLst>
          </p:cNvPr>
          <p:cNvSpPr txBox="1">
            <a:spLocks noChangeArrowheads="1"/>
          </p:cNvSpPr>
          <p:nvPr/>
        </p:nvSpPr>
        <p:spPr>
          <a:xfrm>
            <a:off x="457200" y="228600"/>
            <a:ext cx="8229600" cy="914400"/>
          </a:xfrm>
          <a:prstGeom prst="rect">
            <a:avLst/>
          </a:prstGeom>
        </p:spPr>
        <p:txBody>
          <a:bodyPr anchor="ctr" anchorCtr="0">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Laboratory Clean-Out Example (continued)</a:t>
            </a:r>
          </a:p>
        </p:txBody>
      </p:sp>
      <p:sp>
        <p:nvSpPr>
          <p:cNvPr id="5" name="Text Box 3">
            <a:extLst>
              <a:ext uri="{FF2B5EF4-FFF2-40B4-BE49-F238E27FC236}">
                <a16:creationId xmlns:a16="http://schemas.microsoft.com/office/drawing/2014/main" id="{3B1AD415-6888-4FAF-BE46-04151DB7CE2A}"/>
              </a:ext>
            </a:extLst>
          </p:cNvPr>
          <p:cNvSpPr txBox="1">
            <a:spLocks noChangeArrowheads="1"/>
          </p:cNvSpPr>
          <p:nvPr/>
        </p:nvSpPr>
        <p:spPr bwMode="auto">
          <a:xfrm>
            <a:off x="685800" y="1219200"/>
            <a:ext cx="7818438" cy="520700"/>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800" b="1" u="sng" dirty="0">
                <a:solidFill>
                  <a:schemeClr val="accent1">
                    <a:lumMod val="50000"/>
                  </a:schemeClr>
                </a:solidFill>
              </a:rPr>
              <a:t>Subpart K</a:t>
            </a:r>
          </a:p>
        </p:txBody>
      </p:sp>
    </p:spTree>
    <p:extLst>
      <p:ext uri="{BB962C8B-B14F-4D97-AF65-F5344CB8AC3E}">
        <p14:creationId xmlns:p14="http://schemas.microsoft.com/office/powerpoint/2010/main" val="30424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Grp="1" noChangeArrowheads="1"/>
          </p:cNvSpPr>
          <p:nvPr>
            <p:ph sz="quarter" idx="13"/>
          </p:nvPr>
        </p:nvSpPr>
        <p:spPr>
          <a:xfrm>
            <a:off x="457200" y="2225675"/>
            <a:ext cx="4038600" cy="3886200"/>
          </a:xfrm>
        </p:spPr>
        <p:txBody>
          <a:bodyPr/>
          <a:lstStyle/>
          <a:p>
            <a:pPr marL="0" indent="0" eaLnBrk="1" hangingPunct="1">
              <a:buFont typeface="Wingdings" pitchFamily="2" charset="2"/>
              <a:buNone/>
            </a:pPr>
            <a:r>
              <a:rPr lang="en-US" sz="1400" dirty="0"/>
              <a:t> </a:t>
            </a:r>
            <a:r>
              <a:rPr lang="en-US" dirty="0">
                <a:solidFill>
                  <a:schemeClr val="accent1">
                    <a:lumMod val="50000"/>
                  </a:schemeClr>
                </a:solidFill>
              </a:rPr>
              <a:t>LMP is not required</a:t>
            </a:r>
          </a:p>
        </p:txBody>
      </p:sp>
      <p:sp>
        <p:nvSpPr>
          <p:cNvPr id="32774" name="Rectangle 6"/>
          <p:cNvSpPr>
            <a:spLocks noGrp="1" noChangeArrowheads="1"/>
          </p:cNvSpPr>
          <p:nvPr>
            <p:ph sz="quarter" idx="14"/>
          </p:nvPr>
        </p:nvSpPr>
        <p:spPr>
          <a:xfrm>
            <a:off x="4648200" y="2225675"/>
            <a:ext cx="4343400" cy="4632325"/>
          </a:xfrm>
        </p:spPr>
        <p:txBody>
          <a:bodyPr>
            <a:normAutofit lnSpcReduction="10000"/>
          </a:bodyPr>
          <a:lstStyle/>
          <a:p>
            <a:pPr marL="228600" indent="-228600" eaLnBrk="1" hangingPunct="1">
              <a:buFont typeface="Wingdings" pitchFamily="2" charset="2"/>
              <a:buNone/>
            </a:pPr>
            <a:r>
              <a:rPr lang="en-US" dirty="0">
                <a:solidFill>
                  <a:schemeClr val="accent1">
                    <a:lumMod val="50000"/>
                  </a:schemeClr>
                </a:solidFill>
              </a:rPr>
              <a:t>Two-part LMP is required</a:t>
            </a:r>
          </a:p>
          <a:p>
            <a:pPr marL="344488" indent="-344488" eaLnBrk="1" hangingPunct="1">
              <a:buFont typeface="Wingdings" pitchFamily="2" charset="2"/>
              <a:buAutoNum type="arabicPeriod"/>
            </a:pPr>
            <a:r>
              <a:rPr lang="en-US" sz="2000" dirty="0">
                <a:solidFill>
                  <a:schemeClr val="accent1">
                    <a:lumMod val="50000"/>
                  </a:schemeClr>
                </a:solidFill>
              </a:rPr>
              <a:t>Contents of Part I are enforceable</a:t>
            </a:r>
          </a:p>
          <a:p>
            <a:pPr lvl="1" eaLnBrk="1" hangingPunct="1"/>
            <a:r>
              <a:rPr lang="en-US" sz="2000" dirty="0">
                <a:solidFill>
                  <a:schemeClr val="accent1">
                    <a:lumMod val="50000"/>
                  </a:schemeClr>
                </a:solidFill>
              </a:rPr>
              <a:t>Two Elements:</a:t>
            </a:r>
          </a:p>
          <a:p>
            <a:pPr marL="1028700" lvl="2" indent="-285750" eaLnBrk="1" hangingPunct="1">
              <a:buClr>
                <a:schemeClr val="accent1">
                  <a:lumMod val="50000"/>
                </a:schemeClr>
              </a:buClr>
              <a:buFont typeface="Arial" panose="020B0604020202020204" pitchFamily="34" charset="0"/>
              <a:buChar char="−"/>
            </a:pPr>
            <a:r>
              <a:rPr lang="en-US" sz="2000" dirty="0">
                <a:solidFill>
                  <a:schemeClr val="accent1">
                    <a:lumMod val="50000"/>
                  </a:schemeClr>
                </a:solidFill>
              </a:rPr>
              <a:t>Identify options for container labeling</a:t>
            </a:r>
          </a:p>
          <a:p>
            <a:pPr marL="1028700" lvl="2" indent="-285750" eaLnBrk="1" hangingPunct="1">
              <a:buClr>
                <a:schemeClr val="accent1">
                  <a:lumMod val="50000"/>
                </a:schemeClr>
              </a:buClr>
              <a:buFont typeface="Arial" panose="020B0604020202020204" pitchFamily="34" charset="0"/>
              <a:buChar char="−"/>
            </a:pPr>
            <a:r>
              <a:rPr lang="en-US" sz="2000" dirty="0">
                <a:solidFill>
                  <a:schemeClr val="accent1">
                    <a:lumMod val="50000"/>
                  </a:schemeClr>
                </a:solidFill>
              </a:rPr>
              <a:t>Identify option for regular removal of unwanted material from laboratories</a:t>
            </a:r>
          </a:p>
          <a:p>
            <a:pPr marL="1028700" lvl="2" indent="-285750" eaLnBrk="1" hangingPunct="1">
              <a:buClr>
                <a:schemeClr val="accent1">
                  <a:lumMod val="50000"/>
                </a:schemeClr>
              </a:buClr>
              <a:buFont typeface="Arial" panose="020B0604020202020204" pitchFamily="34" charset="0"/>
              <a:buChar char="−"/>
            </a:pPr>
            <a:endParaRPr lang="en-US" sz="2000" dirty="0">
              <a:solidFill>
                <a:schemeClr val="accent1">
                  <a:lumMod val="50000"/>
                </a:schemeClr>
              </a:solidFill>
            </a:endParaRPr>
          </a:p>
          <a:p>
            <a:pPr marL="398463" indent="-398463" eaLnBrk="1" hangingPunct="1">
              <a:buFont typeface="Wingdings" pitchFamily="2" charset="2"/>
              <a:buAutoNum type="arabicPeriod"/>
            </a:pPr>
            <a:r>
              <a:rPr lang="en-US" sz="2000" dirty="0">
                <a:solidFill>
                  <a:schemeClr val="accent1">
                    <a:lumMod val="50000"/>
                  </a:schemeClr>
                </a:solidFill>
              </a:rPr>
              <a:t>Contents of Part II are not enforceable</a:t>
            </a:r>
          </a:p>
          <a:p>
            <a:pPr marL="515938" lvl="1" indent="-173038" eaLnBrk="1" hangingPunct="1"/>
            <a:r>
              <a:rPr lang="en-US" sz="2000" dirty="0">
                <a:solidFill>
                  <a:schemeClr val="accent1">
                    <a:lumMod val="50000"/>
                  </a:schemeClr>
                </a:solidFill>
              </a:rPr>
              <a:t>Seven Elements</a:t>
            </a:r>
          </a:p>
          <a:p>
            <a:pPr marL="1028700" lvl="2" indent="-285750" eaLnBrk="1" hangingPunct="1">
              <a:buClr>
                <a:schemeClr val="accent1">
                  <a:lumMod val="50000"/>
                </a:schemeClr>
              </a:buClr>
              <a:buFont typeface="Arial" panose="020B0604020202020204" pitchFamily="34" charset="0"/>
              <a:buChar char="−"/>
            </a:pPr>
            <a:r>
              <a:rPr lang="en-US" sz="2000" dirty="0">
                <a:solidFill>
                  <a:schemeClr val="accent1">
                    <a:lumMod val="50000"/>
                  </a:schemeClr>
                </a:solidFill>
              </a:rPr>
              <a:t>Best intended practices for laboratory HW management</a:t>
            </a:r>
          </a:p>
        </p:txBody>
      </p:sp>
      <p:sp>
        <p:nvSpPr>
          <p:cNvPr id="30726" name="Text Box 12"/>
          <p:cNvSpPr txBox="1">
            <a:spLocks noChangeArrowheads="1"/>
          </p:cNvSpPr>
          <p:nvPr/>
        </p:nvSpPr>
        <p:spPr bwMode="auto">
          <a:xfrm>
            <a:off x="228600" y="1828800"/>
            <a:ext cx="4267200" cy="396875"/>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000" b="1" u="sng" dirty="0">
                <a:solidFill>
                  <a:schemeClr val="accent1">
                    <a:lumMod val="50000"/>
                  </a:schemeClr>
                </a:solidFill>
              </a:rPr>
              <a:t>Satellite Accumulation Area</a:t>
            </a:r>
          </a:p>
        </p:txBody>
      </p:sp>
      <p:sp>
        <p:nvSpPr>
          <p:cNvPr id="30727" name="Text Box 13"/>
          <p:cNvSpPr txBox="1">
            <a:spLocks noChangeArrowheads="1"/>
          </p:cNvSpPr>
          <p:nvPr/>
        </p:nvSpPr>
        <p:spPr bwMode="auto">
          <a:xfrm>
            <a:off x="4648200" y="1828800"/>
            <a:ext cx="4343400" cy="396875"/>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000" b="1" u="sng" dirty="0">
                <a:solidFill>
                  <a:schemeClr val="accent1">
                    <a:lumMod val="50000"/>
                  </a:schemeClr>
                </a:solidFill>
              </a:rPr>
              <a:t>Subpart K</a:t>
            </a:r>
          </a:p>
        </p:txBody>
      </p:sp>
      <p:sp>
        <p:nvSpPr>
          <p:cNvPr id="9" name="Rectangle 2">
            <a:extLst>
              <a:ext uri="{FF2B5EF4-FFF2-40B4-BE49-F238E27FC236}">
                <a16:creationId xmlns:a16="http://schemas.microsoft.com/office/drawing/2014/main" id="{C81BE260-C862-41CB-ABDF-827C69C22CA7}"/>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Laboratory Management Plan (LMP)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77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77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77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7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0" y="228600"/>
            <a:ext cx="9144000" cy="1143000"/>
          </a:xfrm>
        </p:spPr>
        <p:txBody>
          <a:bodyPr>
            <a:normAutofit/>
          </a:bodyPr>
          <a:lstStyle/>
          <a:p>
            <a:r>
              <a:rPr lang="en-US" sz="4400" dirty="0">
                <a:solidFill>
                  <a:schemeClr val="accent1">
                    <a:lumMod val="50000"/>
                  </a:schemeClr>
                </a:solidFill>
              </a:rPr>
              <a:t>Who is Eligible?</a:t>
            </a:r>
          </a:p>
        </p:txBody>
      </p:sp>
      <p:sp>
        <p:nvSpPr>
          <p:cNvPr id="345091" name="Rectangle 3"/>
          <p:cNvSpPr>
            <a:spLocks noGrp="1" noChangeArrowheads="1"/>
          </p:cNvSpPr>
          <p:nvPr>
            <p:ph idx="1"/>
          </p:nvPr>
        </p:nvSpPr>
        <p:spPr>
          <a:xfrm>
            <a:off x="685800" y="1752600"/>
            <a:ext cx="8229600" cy="4525963"/>
          </a:xfrm>
        </p:spPr>
        <p:txBody>
          <a:bodyPr>
            <a:normAutofit/>
          </a:bodyPr>
          <a:lstStyle/>
          <a:p>
            <a:pPr marL="0" indent="0">
              <a:buNone/>
            </a:pPr>
            <a:r>
              <a:rPr lang="en-US" sz="2800" dirty="0">
                <a:solidFill>
                  <a:schemeClr val="accent1">
                    <a:lumMod val="50000"/>
                  </a:schemeClr>
                </a:solidFill>
              </a:rPr>
              <a:t>Applicable to eligible academic laboratories that generate hazardous waste</a:t>
            </a:r>
          </a:p>
          <a:p>
            <a:pPr marL="395288" indent="-395288">
              <a:buNone/>
            </a:pPr>
            <a:endParaRPr lang="en-US" sz="2400" dirty="0">
              <a:solidFill>
                <a:schemeClr val="accent1">
                  <a:lumMod val="50000"/>
                </a:schemeClr>
              </a:solidFill>
            </a:endParaRPr>
          </a:p>
          <a:p>
            <a:pPr marL="395288" indent="-395288">
              <a:buNone/>
            </a:pPr>
            <a:r>
              <a:rPr lang="en-US" sz="2800" dirty="0">
                <a:solidFill>
                  <a:schemeClr val="accent1">
                    <a:lumMod val="50000"/>
                  </a:schemeClr>
                </a:solidFill>
              </a:rPr>
              <a:t>Who is "eligible"?</a:t>
            </a:r>
          </a:p>
          <a:p>
            <a:pPr marL="398463" indent="-398463"/>
            <a:r>
              <a:rPr lang="en-US" sz="2400" dirty="0">
                <a:solidFill>
                  <a:schemeClr val="accent1">
                    <a:lumMod val="50000"/>
                  </a:schemeClr>
                </a:solidFill>
              </a:rPr>
              <a:t>Colleges &amp; Universities</a:t>
            </a:r>
          </a:p>
          <a:p>
            <a:pPr marL="398463" indent="-398463"/>
            <a:r>
              <a:rPr lang="en-US" sz="2400" dirty="0">
                <a:solidFill>
                  <a:schemeClr val="accent1">
                    <a:lumMod val="50000"/>
                  </a:schemeClr>
                </a:solidFill>
              </a:rPr>
              <a:t>Non-profit research institutes and teaching hospitals owned by or with formal written affiliation agreement with a college or university</a:t>
            </a:r>
          </a:p>
          <a:p>
            <a:pPr marL="395288" indent="-395288">
              <a:lnSpc>
                <a:spcPct val="90000"/>
              </a:lnSpc>
              <a:buFontTx/>
              <a:buNone/>
            </a:pPr>
            <a:endParaRPr lang="en-US" sz="2400" dirty="0">
              <a:solidFill>
                <a:schemeClr val="accent1">
                  <a:lumMod val="50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idx="1"/>
          </p:nvPr>
        </p:nvSpPr>
        <p:spPr>
          <a:xfrm>
            <a:off x="455691" y="1447800"/>
            <a:ext cx="8229600" cy="4876800"/>
          </a:xfrm>
        </p:spPr>
        <p:txBody>
          <a:bodyPr>
            <a:normAutofit lnSpcReduction="10000"/>
          </a:bodyPr>
          <a:lstStyle/>
          <a:p>
            <a:pPr marL="0" indent="0">
              <a:lnSpc>
                <a:spcPct val="80000"/>
              </a:lnSpc>
              <a:spcBef>
                <a:spcPts val="600"/>
              </a:spcBef>
              <a:spcAft>
                <a:spcPts val="600"/>
              </a:spcAft>
              <a:buNone/>
            </a:pPr>
            <a:r>
              <a:rPr lang="en-US" sz="2800" dirty="0">
                <a:solidFill>
                  <a:schemeClr val="accent1">
                    <a:lumMod val="50000"/>
                  </a:schemeClr>
                </a:solidFill>
              </a:rPr>
              <a:t>Must implement and comply with two specific provisions in Part I of LMP: </a:t>
            </a:r>
          </a:p>
          <a:p>
            <a:pPr marL="0" indent="0">
              <a:lnSpc>
                <a:spcPct val="80000"/>
              </a:lnSpc>
              <a:buNone/>
            </a:pPr>
            <a:endParaRPr lang="en-US" sz="1200" dirty="0">
              <a:solidFill>
                <a:schemeClr val="accent1">
                  <a:lumMod val="50000"/>
                </a:schemeClr>
              </a:solidFill>
            </a:endParaRPr>
          </a:p>
          <a:p>
            <a:pPr marL="514350" indent="-514350">
              <a:lnSpc>
                <a:spcPct val="110000"/>
              </a:lnSpc>
              <a:spcBef>
                <a:spcPts val="0"/>
              </a:spcBef>
              <a:buFont typeface="+mj-lt"/>
              <a:buAutoNum type="arabicPeriod"/>
            </a:pPr>
            <a:r>
              <a:rPr lang="en-US" sz="2400" dirty="0">
                <a:solidFill>
                  <a:schemeClr val="accent1">
                    <a:lumMod val="50000"/>
                  </a:schemeClr>
                </a:solidFill>
              </a:rPr>
              <a:t>Describe procedure for container labeling </a:t>
            </a:r>
          </a:p>
          <a:p>
            <a:pPr marL="796925" lvl="1" indent="-280988">
              <a:lnSpc>
                <a:spcPct val="110000"/>
              </a:lnSpc>
              <a:spcBef>
                <a:spcPts val="600"/>
              </a:spcBef>
              <a:spcAft>
                <a:spcPts val="600"/>
              </a:spcAft>
              <a:buClr>
                <a:schemeClr val="accent1">
                  <a:lumMod val="50000"/>
                </a:schemeClr>
              </a:buClr>
              <a:buFont typeface="Arial" panose="020B0604020202020204" pitchFamily="34" charset="0"/>
              <a:buChar char="−"/>
            </a:pPr>
            <a:r>
              <a:rPr lang="en-US" sz="2250" dirty="0">
                <a:solidFill>
                  <a:schemeClr val="accent1">
                    <a:lumMod val="50000"/>
                  </a:schemeClr>
                </a:solidFill>
              </a:rPr>
              <a:t>Identify whether the term "unwanted material" will be used on the containers in the laboratory</a:t>
            </a:r>
          </a:p>
          <a:p>
            <a:pPr marL="1201737" lvl="2" indent="-342900">
              <a:lnSpc>
                <a:spcPct val="110000"/>
              </a:lnSpc>
              <a:spcBef>
                <a:spcPts val="600"/>
              </a:spcBef>
              <a:spcAft>
                <a:spcPts val="600"/>
              </a:spcAft>
              <a:buClr>
                <a:schemeClr val="accent1">
                  <a:lumMod val="50000"/>
                </a:schemeClr>
              </a:buClr>
              <a:buFont typeface="Wingdings" panose="05000000000000000000" pitchFamily="2" charset="2"/>
              <a:buChar char="§"/>
            </a:pPr>
            <a:r>
              <a:rPr lang="en-US" sz="2200" dirty="0">
                <a:solidFill>
                  <a:schemeClr val="accent1">
                    <a:lumMod val="50000"/>
                  </a:schemeClr>
                </a:solidFill>
              </a:rPr>
              <a:t>If "unwanted material" is not used, identify the equality effective term that will be used that has the same meaning (must be used consistently and is subject to the same requirements as the term "unwanted material")</a:t>
            </a:r>
          </a:p>
          <a:p>
            <a:pPr marL="858837" lvl="1" indent="-342900">
              <a:lnSpc>
                <a:spcPct val="110000"/>
              </a:lnSpc>
              <a:spcBef>
                <a:spcPts val="600"/>
              </a:spcBef>
              <a:spcAft>
                <a:spcPts val="600"/>
              </a:spcAft>
              <a:buClr>
                <a:schemeClr val="accent1">
                  <a:lumMod val="50000"/>
                </a:schemeClr>
              </a:buClr>
              <a:buFont typeface="Arial" panose="020B0604020202020204" pitchFamily="34" charset="0"/>
              <a:buChar char="−"/>
            </a:pPr>
            <a:r>
              <a:rPr lang="en-US" sz="2250" dirty="0">
                <a:solidFill>
                  <a:schemeClr val="accent1">
                    <a:lumMod val="50000"/>
                  </a:schemeClr>
                </a:solidFill>
              </a:rPr>
              <a:t>Identify the manner in which information that is "associated with the container" will be imparted</a:t>
            </a:r>
          </a:p>
        </p:txBody>
      </p:sp>
      <p:sp>
        <p:nvSpPr>
          <p:cNvPr id="6" name="Rectangle 2">
            <a:extLst>
              <a:ext uri="{FF2B5EF4-FFF2-40B4-BE49-F238E27FC236}">
                <a16:creationId xmlns:a16="http://schemas.microsoft.com/office/drawing/2014/main" id="{A805C7B9-5204-4C71-8D66-5BFAFF822F3E}"/>
              </a:ext>
            </a:extLst>
          </p:cNvPr>
          <p:cNvSpPr txBox="1">
            <a:spLocks noChangeArrowheads="1"/>
          </p:cNvSpPr>
          <p:nvPr/>
        </p:nvSpPr>
        <p:spPr>
          <a:xfrm>
            <a:off x="457200" y="228600"/>
            <a:ext cx="8229600" cy="914400"/>
          </a:xfrm>
          <a:prstGeom prst="rect">
            <a:avLst/>
          </a:prstGeom>
        </p:spPr>
        <p:txBody>
          <a:bodyPr anchor="ctr" anchorCtr="0">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Laboratory Management Plan (LMP)</a:t>
            </a:r>
          </a:p>
          <a:p>
            <a:pPr algn="ctr"/>
            <a:r>
              <a:rPr lang="en-US" sz="3000" i="1" dirty="0">
                <a:solidFill>
                  <a:schemeClr val="accent1">
                    <a:lumMod val="50000"/>
                  </a:schemeClr>
                </a:solidFill>
              </a:rPr>
              <a:t>Part I, Two Elements</a:t>
            </a:r>
          </a:p>
        </p:txBody>
      </p:sp>
    </p:spTree>
    <p:extLst>
      <p:ext uri="{BB962C8B-B14F-4D97-AF65-F5344CB8AC3E}">
        <p14:creationId xmlns:p14="http://schemas.microsoft.com/office/powerpoint/2010/main" val="24838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idx="1"/>
          </p:nvPr>
        </p:nvSpPr>
        <p:spPr>
          <a:xfrm>
            <a:off x="455691" y="1447800"/>
            <a:ext cx="8154909" cy="4572000"/>
          </a:xfrm>
        </p:spPr>
        <p:txBody>
          <a:bodyPr>
            <a:normAutofit/>
          </a:bodyPr>
          <a:lstStyle/>
          <a:p>
            <a:pPr marL="0" indent="0">
              <a:lnSpc>
                <a:spcPct val="80000"/>
              </a:lnSpc>
              <a:buNone/>
            </a:pPr>
            <a:r>
              <a:rPr lang="en-US" sz="2800" dirty="0">
                <a:solidFill>
                  <a:schemeClr val="accent1">
                    <a:lumMod val="50000"/>
                  </a:schemeClr>
                </a:solidFill>
              </a:rPr>
              <a:t>Must implement and comply with two specific provisions of Part I of LMP: </a:t>
            </a:r>
          </a:p>
          <a:p>
            <a:pPr marL="0" indent="0">
              <a:lnSpc>
                <a:spcPct val="80000"/>
              </a:lnSpc>
              <a:buNone/>
            </a:pPr>
            <a:endParaRPr lang="en-US" sz="1200" dirty="0">
              <a:solidFill>
                <a:schemeClr val="accent1">
                  <a:lumMod val="50000"/>
                </a:schemeClr>
              </a:solidFill>
            </a:endParaRPr>
          </a:p>
          <a:p>
            <a:pPr marL="514350" indent="-514350">
              <a:lnSpc>
                <a:spcPct val="100000"/>
              </a:lnSpc>
              <a:spcBef>
                <a:spcPts val="600"/>
              </a:spcBef>
              <a:spcAft>
                <a:spcPts val="600"/>
              </a:spcAft>
              <a:buFont typeface="+mj-lt"/>
              <a:buAutoNum type="arabicPeriod" startAt="2"/>
            </a:pPr>
            <a:r>
              <a:rPr lang="en-US" sz="2400" dirty="0">
                <a:solidFill>
                  <a:schemeClr val="accent1">
                    <a:lumMod val="50000"/>
                  </a:schemeClr>
                </a:solidFill>
              </a:rPr>
              <a:t>Identify whether the regularly scheduled unwanted material removal of containers from each laboratory will occur:</a:t>
            </a:r>
          </a:p>
          <a:p>
            <a:pPr marL="914400" lvl="1" indent="-398463">
              <a:lnSpc>
                <a:spcPct val="100000"/>
              </a:lnSpc>
              <a:spcBef>
                <a:spcPts val="0"/>
              </a:spcBef>
              <a:buClr>
                <a:schemeClr val="accent1">
                  <a:lumMod val="50000"/>
                </a:schemeClr>
              </a:buClr>
              <a:buFont typeface="Arial" panose="020B0604020202020204" pitchFamily="34" charset="0"/>
              <a:buChar char="−"/>
            </a:pPr>
            <a:r>
              <a:rPr lang="en-US" sz="2400" dirty="0">
                <a:solidFill>
                  <a:schemeClr val="accent1">
                    <a:lumMod val="50000"/>
                  </a:schemeClr>
                </a:solidFill>
              </a:rPr>
              <a:t>On a regular interval, not to exceed 12 months or</a:t>
            </a:r>
          </a:p>
          <a:p>
            <a:pPr marL="914400" lvl="1" indent="-398463">
              <a:lnSpc>
                <a:spcPct val="100000"/>
              </a:lnSpc>
              <a:spcBef>
                <a:spcPts val="0"/>
              </a:spcBef>
              <a:buClr>
                <a:schemeClr val="accent1">
                  <a:lumMod val="50000"/>
                </a:schemeClr>
              </a:buClr>
              <a:buFont typeface="Arial" panose="020B0604020202020204" pitchFamily="34" charset="0"/>
              <a:buChar char="−"/>
            </a:pPr>
            <a:r>
              <a:rPr lang="en-US" sz="2400" dirty="0">
                <a:solidFill>
                  <a:schemeClr val="accent1">
                    <a:lumMod val="50000"/>
                  </a:schemeClr>
                </a:solidFill>
              </a:rPr>
              <a:t>Within 12 months of each container's accumulation start date</a:t>
            </a:r>
          </a:p>
          <a:p>
            <a:pPr marL="914400" lvl="1" indent="-398463">
              <a:lnSpc>
                <a:spcPct val="80000"/>
              </a:lnSpc>
              <a:spcBef>
                <a:spcPts val="1200"/>
              </a:spcBef>
              <a:spcAft>
                <a:spcPts val="1200"/>
              </a:spcAft>
              <a:buClr>
                <a:schemeClr val="accent1">
                  <a:lumMod val="50000"/>
                </a:schemeClr>
              </a:buClr>
              <a:buFont typeface="Arial" panose="020B0604020202020204" pitchFamily="34" charset="0"/>
              <a:buChar char="−"/>
            </a:pPr>
            <a:endParaRPr lang="en-US" sz="2250" dirty="0">
              <a:solidFill>
                <a:schemeClr val="accent1">
                  <a:lumMod val="50000"/>
                </a:schemeClr>
              </a:solidFill>
            </a:endParaRPr>
          </a:p>
          <a:p>
            <a:pPr marL="914400" lvl="1" indent="-398463">
              <a:lnSpc>
                <a:spcPct val="80000"/>
              </a:lnSpc>
              <a:spcBef>
                <a:spcPts val="1200"/>
              </a:spcBef>
              <a:spcAft>
                <a:spcPts val="1200"/>
              </a:spcAft>
              <a:buClr>
                <a:schemeClr val="accent1">
                  <a:lumMod val="50000"/>
                </a:schemeClr>
              </a:buClr>
              <a:buFont typeface="Arial" panose="020B0604020202020204" pitchFamily="34" charset="0"/>
              <a:buChar char="−"/>
            </a:pPr>
            <a:endParaRPr lang="en-US" sz="2250" dirty="0">
              <a:solidFill>
                <a:schemeClr val="accent1">
                  <a:lumMod val="50000"/>
                </a:schemeClr>
              </a:solidFill>
            </a:endParaRPr>
          </a:p>
          <a:p>
            <a:pPr marL="914400" lvl="1" indent="-398463">
              <a:lnSpc>
                <a:spcPct val="80000"/>
              </a:lnSpc>
              <a:spcBef>
                <a:spcPts val="1200"/>
              </a:spcBef>
              <a:spcAft>
                <a:spcPts val="1200"/>
              </a:spcAft>
              <a:buClr>
                <a:schemeClr val="accent1">
                  <a:lumMod val="50000"/>
                </a:schemeClr>
              </a:buClr>
              <a:buFont typeface="Arial" panose="020B0604020202020204" pitchFamily="34" charset="0"/>
              <a:buChar char="−"/>
            </a:pPr>
            <a:endParaRPr lang="en-US" sz="2250" dirty="0">
              <a:solidFill>
                <a:schemeClr val="accent1">
                  <a:lumMod val="50000"/>
                </a:schemeClr>
              </a:solidFill>
            </a:endParaRPr>
          </a:p>
        </p:txBody>
      </p:sp>
      <p:sp>
        <p:nvSpPr>
          <p:cNvPr id="6" name="Rectangle 2">
            <a:extLst>
              <a:ext uri="{FF2B5EF4-FFF2-40B4-BE49-F238E27FC236}">
                <a16:creationId xmlns:a16="http://schemas.microsoft.com/office/drawing/2014/main" id="{A805C7B9-5204-4C71-8D66-5BFAFF822F3E}"/>
              </a:ext>
            </a:extLst>
          </p:cNvPr>
          <p:cNvSpPr txBox="1">
            <a:spLocks noChangeArrowheads="1"/>
          </p:cNvSpPr>
          <p:nvPr/>
        </p:nvSpPr>
        <p:spPr>
          <a:xfrm>
            <a:off x="457200" y="228600"/>
            <a:ext cx="8229600" cy="914400"/>
          </a:xfrm>
          <a:prstGeom prst="rect">
            <a:avLst/>
          </a:prstGeom>
        </p:spPr>
        <p:txBody>
          <a:bodyPr anchor="ctr" anchorCtr="0">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Laboratory Management Plan (LMP)</a:t>
            </a:r>
          </a:p>
          <a:p>
            <a:pPr algn="ctr"/>
            <a:r>
              <a:rPr lang="en-US" sz="3000" i="1" dirty="0">
                <a:solidFill>
                  <a:schemeClr val="accent1">
                    <a:lumMod val="50000"/>
                  </a:schemeClr>
                </a:solidFill>
              </a:rPr>
              <a:t>Part I, Two Elements</a:t>
            </a:r>
          </a:p>
        </p:txBody>
      </p:sp>
    </p:spTree>
    <p:extLst>
      <p:ext uri="{BB962C8B-B14F-4D97-AF65-F5344CB8AC3E}">
        <p14:creationId xmlns:p14="http://schemas.microsoft.com/office/powerpoint/2010/main" val="420491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7652">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76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idx="1"/>
          </p:nvPr>
        </p:nvSpPr>
        <p:spPr>
          <a:xfrm>
            <a:off x="455691" y="1447800"/>
            <a:ext cx="8229600" cy="4572000"/>
          </a:xfrm>
        </p:spPr>
        <p:txBody>
          <a:bodyPr>
            <a:normAutofit/>
          </a:bodyPr>
          <a:lstStyle/>
          <a:p>
            <a:pPr marL="0" indent="0">
              <a:lnSpc>
                <a:spcPct val="80000"/>
              </a:lnSpc>
              <a:buNone/>
            </a:pPr>
            <a:r>
              <a:rPr lang="en-US" sz="2800" dirty="0">
                <a:solidFill>
                  <a:schemeClr val="accent1">
                    <a:lumMod val="50000"/>
                  </a:schemeClr>
                </a:solidFill>
              </a:rPr>
              <a:t>Description of intended Best Practices for: </a:t>
            </a:r>
          </a:p>
          <a:p>
            <a:pPr marL="0" indent="0">
              <a:lnSpc>
                <a:spcPct val="80000"/>
              </a:lnSpc>
              <a:buNone/>
            </a:pPr>
            <a:endParaRPr lang="en-US" sz="1200" dirty="0">
              <a:solidFill>
                <a:schemeClr val="accent1">
                  <a:lumMod val="50000"/>
                </a:schemeClr>
              </a:solidFill>
            </a:endParaRPr>
          </a:p>
          <a:p>
            <a:pPr marL="514350" indent="-514350">
              <a:lnSpc>
                <a:spcPct val="80000"/>
              </a:lnSpc>
              <a:spcBef>
                <a:spcPts val="1200"/>
              </a:spcBef>
              <a:spcAft>
                <a:spcPts val="1200"/>
              </a:spcAft>
              <a:buFont typeface="+mj-lt"/>
              <a:buAutoNum type="arabicPeriod"/>
            </a:pPr>
            <a:r>
              <a:rPr lang="en-US" sz="2400" dirty="0">
                <a:solidFill>
                  <a:schemeClr val="accent1">
                    <a:lumMod val="50000"/>
                  </a:schemeClr>
                </a:solidFill>
              </a:rPr>
              <a:t>Container labeling &amp; management </a:t>
            </a:r>
          </a:p>
          <a:p>
            <a:pPr marL="514350" indent="-514350">
              <a:lnSpc>
                <a:spcPct val="80000"/>
              </a:lnSpc>
              <a:spcBef>
                <a:spcPts val="1200"/>
              </a:spcBef>
              <a:spcAft>
                <a:spcPts val="1200"/>
              </a:spcAft>
              <a:buFont typeface="+mj-lt"/>
              <a:buAutoNum type="arabicPeriod"/>
            </a:pPr>
            <a:r>
              <a:rPr lang="en-US" sz="2400" dirty="0">
                <a:solidFill>
                  <a:schemeClr val="accent1">
                    <a:lumMod val="50000"/>
                  </a:schemeClr>
                </a:solidFill>
              </a:rPr>
              <a:t>Providing training for laboratory workers &amp; students commensurate with duties</a:t>
            </a:r>
          </a:p>
          <a:p>
            <a:pPr marL="514350" indent="-514350">
              <a:lnSpc>
                <a:spcPct val="80000"/>
              </a:lnSpc>
              <a:spcBef>
                <a:spcPts val="1200"/>
              </a:spcBef>
              <a:spcAft>
                <a:spcPts val="1200"/>
              </a:spcAft>
              <a:buFont typeface="+mj-lt"/>
              <a:buAutoNum type="arabicPeriod"/>
            </a:pPr>
            <a:r>
              <a:rPr lang="en-US" sz="2400" dirty="0">
                <a:solidFill>
                  <a:schemeClr val="accent1">
                    <a:lumMod val="50000"/>
                  </a:schemeClr>
                </a:solidFill>
              </a:rPr>
              <a:t>Providing training to ensure safe on-site transfers of unwanted material and HW by trained professionals</a:t>
            </a:r>
          </a:p>
          <a:p>
            <a:pPr marL="514350" indent="-514350">
              <a:lnSpc>
                <a:spcPct val="80000"/>
              </a:lnSpc>
              <a:spcBef>
                <a:spcPts val="1200"/>
              </a:spcBef>
              <a:spcAft>
                <a:spcPts val="1200"/>
              </a:spcAft>
              <a:buFont typeface="+mj-lt"/>
              <a:buAutoNum type="arabicPeriod"/>
            </a:pPr>
            <a:r>
              <a:rPr lang="en-US" sz="2400" dirty="0">
                <a:solidFill>
                  <a:schemeClr val="accent1">
                    <a:lumMod val="50000"/>
                  </a:schemeClr>
                </a:solidFill>
              </a:rPr>
              <a:t>Removing unwanted material from laboratory</a:t>
            </a:r>
          </a:p>
          <a:p>
            <a:pPr marL="796925" lvl="1" indent="-280988">
              <a:lnSpc>
                <a:spcPct val="80000"/>
              </a:lnSpc>
              <a:spcBef>
                <a:spcPts val="0"/>
              </a:spcBef>
              <a:buFont typeface="Arial" panose="020B0604020202020204" pitchFamily="34" charset="0"/>
              <a:buChar char="−"/>
            </a:pPr>
            <a:r>
              <a:rPr lang="en-US" sz="2400" dirty="0">
                <a:solidFill>
                  <a:schemeClr val="accent1">
                    <a:lumMod val="50000"/>
                  </a:schemeClr>
                </a:solidFill>
              </a:rPr>
              <a:t>Regularly scheduled removals</a:t>
            </a:r>
          </a:p>
          <a:p>
            <a:pPr marL="796925" lvl="1" indent="-280988">
              <a:lnSpc>
                <a:spcPct val="80000"/>
              </a:lnSpc>
              <a:spcBef>
                <a:spcPts val="0"/>
              </a:spcBef>
              <a:buFont typeface="Arial" panose="020B0604020202020204" pitchFamily="34" charset="0"/>
              <a:buChar char="−"/>
            </a:pPr>
            <a:r>
              <a:rPr lang="en-US" sz="2400" dirty="0">
                <a:solidFill>
                  <a:schemeClr val="accent1">
                    <a:lumMod val="50000"/>
                  </a:schemeClr>
                </a:solidFill>
              </a:rPr>
              <a:t>When the maximum volumes are exceeded</a:t>
            </a:r>
          </a:p>
        </p:txBody>
      </p:sp>
      <p:sp>
        <p:nvSpPr>
          <p:cNvPr id="6" name="Rectangle 2">
            <a:extLst>
              <a:ext uri="{FF2B5EF4-FFF2-40B4-BE49-F238E27FC236}">
                <a16:creationId xmlns:a16="http://schemas.microsoft.com/office/drawing/2014/main" id="{A805C7B9-5204-4C71-8D66-5BFAFF822F3E}"/>
              </a:ext>
            </a:extLst>
          </p:cNvPr>
          <p:cNvSpPr txBox="1">
            <a:spLocks noChangeArrowheads="1"/>
          </p:cNvSpPr>
          <p:nvPr/>
        </p:nvSpPr>
        <p:spPr>
          <a:xfrm>
            <a:off x="457200" y="228600"/>
            <a:ext cx="8229600" cy="914400"/>
          </a:xfrm>
          <a:prstGeom prst="rect">
            <a:avLst/>
          </a:prstGeom>
        </p:spPr>
        <p:txBody>
          <a:bodyPr anchor="ctr" anchorCtr="0">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Laboratory Management Plan (LMP)</a:t>
            </a:r>
          </a:p>
          <a:p>
            <a:pPr algn="ctr"/>
            <a:r>
              <a:rPr lang="en-US" sz="3000" i="1" dirty="0">
                <a:solidFill>
                  <a:schemeClr val="accent1">
                    <a:lumMod val="50000"/>
                  </a:schemeClr>
                </a:solidFill>
              </a:rPr>
              <a:t>Part II, Seven Elements</a:t>
            </a:r>
          </a:p>
        </p:txBody>
      </p:sp>
    </p:spTree>
    <p:extLst>
      <p:ext uri="{BB962C8B-B14F-4D97-AF65-F5344CB8AC3E}">
        <p14:creationId xmlns:p14="http://schemas.microsoft.com/office/powerpoint/2010/main" val="16952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65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6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idx="1"/>
          </p:nvPr>
        </p:nvSpPr>
        <p:spPr>
          <a:xfrm>
            <a:off x="457200" y="1524000"/>
            <a:ext cx="7924800" cy="4572000"/>
          </a:xfrm>
        </p:spPr>
        <p:txBody>
          <a:bodyPr>
            <a:normAutofit/>
          </a:bodyPr>
          <a:lstStyle/>
          <a:p>
            <a:pPr marL="0" indent="0">
              <a:lnSpc>
                <a:spcPct val="80000"/>
              </a:lnSpc>
              <a:buNone/>
            </a:pPr>
            <a:r>
              <a:rPr lang="en-US" sz="2800" dirty="0">
                <a:solidFill>
                  <a:schemeClr val="accent1">
                    <a:lumMod val="50000"/>
                  </a:schemeClr>
                </a:solidFill>
              </a:rPr>
              <a:t>Description of intended Best Practices for: </a:t>
            </a:r>
          </a:p>
          <a:p>
            <a:pPr marL="0" indent="0">
              <a:lnSpc>
                <a:spcPct val="80000"/>
              </a:lnSpc>
              <a:buNone/>
            </a:pPr>
            <a:endParaRPr lang="en-US" sz="1200" dirty="0">
              <a:solidFill>
                <a:schemeClr val="accent1">
                  <a:lumMod val="50000"/>
                </a:schemeClr>
              </a:solidFill>
            </a:endParaRPr>
          </a:p>
          <a:p>
            <a:pPr marL="515938" indent="-515938">
              <a:lnSpc>
                <a:spcPct val="80000"/>
              </a:lnSpc>
              <a:spcBef>
                <a:spcPts val="1200"/>
              </a:spcBef>
              <a:spcAft>
                <a:spcPts val="1200"/>
              </a:spcAft>
              <a:buFont typeface="+mj-lt"/>
              <a:buAutoNum type="arabicPeriod" startAt="5"/>
            </a:pPr>
            <a:r>
              <a:rPr lang="en-US" sz="2400" dirty="0">
                <a:solidFill>
                  <a:schemeClr val="accent1">
                    <a:lumMod val="50000"/>
                  </a:schemeClr>
                </a:solidFill>
              </a:rPr>
              <a:t>Making HW determinations, specifying duties of the individual involved with the process</a:t>
            </a:r>
          </a:p>
          <a:p>
            <a:pPr marL="515938" indent="-515938">
              <a:lnSpc>
                <a:spcPct val="80000"/>
              </a:lnSpc>
              <a:spcBef>
                <a:spcPts val="1200"/>
              </a:spcBef>
              <a:spcAft>
                <a:spcPts val="1200"/>
              </a:spcAft>
              <a:buFont typeface="+mj-lt"/>
              <a:buAutoNum type="arabicPeriod" startAt="5"/>
            </a:pPr>
            <a:r>
              <a:rPr lang="en-US" sz="2400" dirty="0">
                <a:solidFill>
                  <a:schemeClr val="accent1">
                    <a:lumMod val="50000"/>
                  </a:schemeClr>
                </a:solidFill>
              </a:rPr>
              <a:t>Laboratory clean-outs, if eligible academic  entity plans to use the incentives for laboratory clean-outs, including:</a:t>
            </a:r>
          </a:p>
          <a:p>
            <a:pPr marL="914400" lvl="1" indent="-398463">
              <a:lnSpc>
                <a:spcPct val="80000"/>
              </a:lnSpc>
              <a:spcBef>
                <a:spcPts val="0"/>
              </a:spcBef>
              <a:buClr>
                <a:schemeClr val="accent1">
                  <a:lumMod val="50000"/>
                </a:schemeClr>
              </a:buClr>
              <a:buFont typeface="Arial" panose="020B0604020202020204" pitchFamily="34" charset="0"/>
              <a:buChar char="−"/>
            </a:pPr>
            <a:r>
              <a:rPr lang="en-US" sz="2400" dirty="0">
                <a:solidFill>
                  <a:schemeClr val="accent1">
                    <a:lumMod val="50000"/>
                  </a:schemeClr>
                </a:solidFill>
              </a:rPr>
              <a:t>Procedures for conducting laboratory clean-outs</a:t>
            </a:r>
          </a:p>
          <a:p>
            <a:pPr marL="914400" lvl="1" indent="-398463">
              <a:lnSpc>
                <a:spcPct val="80000"/>
              </a:lnSpc>
              <a:spcBef>
                <a:spcPts val="0"/>
              </a:spcBef>
              <a:buClr>
                <a:schemeClr val="accent1">
                  <a:lumMod val="50000"/>
                </a:schemeClr>
              </a:buClr>
              <a:buFont typeface="Arial" panose="020B0604020202020204" pitchFamily="34" charset="0"/>
              <a:buChar char="−"/>
            </a:pPr>
            <a:r>
              <a:rPr lang="en-US" sz="2400" dirty="0">
                <a:solidFill>
                  <a:schemeClr val="accent1">
                    <a:lumMod val="50000"/>
                  </a:schemeClr>
                </a:solidFill>
              </a:rPr>
              <a:t>Procedures for documenting laboratory clean-outs</a:t>
            </a:r>
          </a:p>
          <a:p>
            <a:pPr marL="914400" lvl="1" indent="-398463">
              <a:lnSpc>
                <a:spcPct val="80000"/>
              </a:lnSpc>
              <a:buClr>
                <a:schemeClr val="accent1">
                  <a:lumMod val="50000"/>
                </a:schemeClr>
              </a:buClr>
              <a:buFont typeface="Arial" panose="020B0604020202020204" pitchFamily="34" charset="0"/>
              <a:buChar char="−"/>
            </a:pPr>
            <a:endParaRPr lang="en-US" sz="2650" dirty="0">
              <a:solidFill>
                <a:schemeClr val="accent1">
                  <a:lumMod val="50000"/>
                </a:schemeClr>
              </a:solidFill>
            </a:endParaRPr>
          </a:p>
        </p:txBody>
      </p:sp>
      <p:sp>
        <p:nvSpPr>
          <p:cNvPr id="6" name="Rectangle 2">
            <a:extLst>
              <a:ext uri="{FF2B5EF4-FFF2-40B4-BE49-F238E27FC236}">
                <a16:creationId xmlns:a16="http://schemas.microsoft.com/office/drawing/2014/main" id="{A805C7B9-5204-4C71-8D66-5BFAFF822F3E}"/>
              </a:ext>
            </a:extLst>
          </p:cNvPr>
          <p:cNvSpPr txBox="1">
            <a:spLocks noChangeArrowheads="1"/>
          </p:cNvSpPr>
          <p:nvPr/>
        </p:nvSpPr>
        <p:spPr>
          <a:xfrm>
            <a:off x="457200" y="228600"/>
            <a:ext cx="8229600" cy="914400"/>
          </a:xfrm>
          <a:prstGeom prst="rect">
            <a:avLst/>
          </a:prstGeom>
        </p:spPr>
        <p:txBody>
          <a:bodyPr anchor="ctr" anchorCtr="0">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Laboratory Management Plan (LMP)</a:t>
            </a:r>
          </a:p>
          <a:p>
            <a:pPr algn="ctr"/>
            <a:r>
              <a:rPr lang="en-US" sz="3000" i="1" dirty="0">
                <a:solidFill>
                  <a:schemeClr val="accent1">
                    <a:lumMod val="50000"/>
                  </a:schemeClr>
                </a:solidFill>
              </a:rPr>
              <a:t>Part II, Seven Elements (continued)</a:t>
            </a:r>
          </a:p>
        </p:txBody>
      </p:sp>
    </p:spTree>
    <p:extLst>
      <p:ext uri="{BB962C8B-B14F-4D97-AF65-F5344CB8AC3E}">
        <p14:creationId xmlns:p14="http://schemas.microsoft.com/office/powerpoint/2010/main" val="114489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idx="1"/>
          </p:nvPr>
        </p:nvSpPr>
        <p:spPr>
          <a:xfrm>
            <a:off x="454182" y="1295400"/>
            <a:ext cx="8004018" cy="5257800"/>
          </a:xfrm>
        </p:spPr>
        <p:txBody>
          <a:bodyPr>
            <a:normAutofit fontScale="77500" lnSpcReduction="20000"/>
          </a:bodyPr>
          <a:lstStyle/>
          <a:p>
            <a:pPr marL="0" indent="0">
              <a:lnSpc>
                <a:spcPct val="80000"/>
              </a:lnSpc>
              <a:buNone/>
            </a:pPr>
            <a:r>
              <a:rPr lang="en-US" sz="2800" dirty="0">
                <a:solidFill>
                  <a:schemeClr val="accent1">
                    <a:lumMod val="50000"/>
                  </a:schemeClr>
                </a:solidFill>
              </a:rPr>
              <a:t>Description of intended Best Practices for:</a:t>
            </a:r>
          </a:p>
          <a:p>
            <a:pPr marL="0" indent="0">
              <a:lnSpc>
                <a:spcPct val="80000"/>
              </a:lnSpc>
              <a:buNone/>
            </a:pPr>
            <a:r>
              <a:rPr lang="en-US" dirty="0">
                <a:solidFill>
                  <a:schemeClr val="accent1">
                    <a:lumMod val="50000"/>
                  </a:schemeClr>
                </a:solidFill>
              </a:rPr>
              <a:t> </a:t>
            </a:r>
          </a:p>
          <a:p>
            <a:pPr marL="515938" indent="-515938">
              <a:lnSpc>
                <a:spcPct val="120000"/>
              </a:lnSpc>
              <a:spcBef>
                <a:spcPts val="1200"/>
              </a:spcBef>
              <a:spcAft>
                <a:spcPts val="1200"/>
              </a:spcAft>
              <a:buClr>
                <a:schemeClr val="accent1">
                  <a:lumMod val="50000"/>
                </a:schemeClr>
              </a:buClr>
              <a:buFont typeface="+mj-lt"/>
              <a:buAutoNum type="arabicPeriod" startAt="7"/>
            </a:pPr>
            <a:r>
              <a:rPr lang="en-US" sz="3100" dirty="0">
                <a:solidFill>
                  <a:schemeClr val="accent1">
                    <a:lumMod val="50000"/>
                  </a:schemeClr>
                </a:solidFill>
              </a:rPr>
              <a:t>Emergency prevention, including:</a:t>
            </a:r>
          </a:p>
          <a:p>
            <a:pPr marL="914400" lvl="1" indent="-398463">
              <a:lnSpc>
                <a:spcPct val="120000"/>
              </a:lnSpc>
              <a:spcBef>
                <a:spcPts val="0"/>
              </a:spcBef>
              <a:buClr>
                <a:schemeClr val="accent1">
                  <a:lumMod val="50000"/>
                </a:schemeClr>
              </a:buClr>
              <a:buFont typeface="Arial" panose="020B0604020202020204" pitchFamily="34" charset="0"/>
              <a:buChar char="−"/>
            </a:pPr>
            <a:r>
              <a:rPr lang="en-US" sz="3100" dirty="0">
                <a:solidFill>
                  <a:schemeClr val="accent1">
                    <a:lumMod val="50000"/>
                  </a:schemeClr>
                </a:solidFill>
              </a:rPr>
              <a:t>Procedures for emergency prevention, notification, and response appropriate to the hazards in the laboratory</a:t>
            </a:r>
          </a:p>
          <a:p>
            <a:pPr marL="914400" lvl="1" indent="-398463">
              <a:lnSpc>
                <a:spcPct val="120000"/>
              </a:lnSpc>
              <a:spcBef>
                <a:spcPts val="0"/>
              </a:spcBef>
              <a:buClr>
                <a:schemeClr val="accent1">
                  <a:lumMod val="50000"/>
                </a:schemeClr>
              </a:buClr>
              <a:buFont typeface="Arial" panose="020B0604020202020204" pitchFamily="34" charset="0"/>
              <a:buChar char="−"/>
            </a:pPr>
            <a:r>
              <a:rPr lang="en-US" sz="3100" dirty="0">
                <a:solidFill>
                  <a:schemeClr val="accent1">
                    <a:lumMod val="50000"/>
                  </a:schemeClr>
                </a:solidFill>
              </a:rPr>
              <a:t>A list of chemicals the eligible academic entity has, or is likely to have, that become more dangerous when they exceed their expiration date and/or they degrade</a:t>
            </a:r>
          </a:p>
          <a:p>
            <a:pPr marL="914400" lvl="1" indent="-398463">
              <a:lnSpc>
                <a:spcPct val="120000"/>
              </a:lnSpc>
              <a:spcBef>
                <a:spcPts val="0"/>
              </a:spcBef>
              <a:buClr>
                <a:schemeClr val="accent1">
                  <a:lumMod val="50000"/>
                </a:schemeClr>
              </a:buClr>
              <a:buFont typeface="Arial" panose="020B0604020202020204" pitchFamily="34" charset="0"/>
              <a:buChar char="−"/>
            </a:pPr>
            <a:r>
              <a:rPr lang="en-US" sz="3100" dirty="0">
                <a:solidFill>
                  <a:schemeClr val="accent1">
                    <a:lumMod val="50000"/>
                  </a:schemeClr>
                </a:solidFill>
              </a:rPr>
              <a:t>Procedures to safely dispose of chemicals that become more dangerous</a:t>
            </a:r>
          </a:p>
          <a:p>
            <a:pPr marL="914400" lvl="1" indent="-398463">
              <a:lnSpc>
                <a:spcPct val="120000"/>
              </a:lnSpc>
              <a:spcBef>
                <a:spcPts val="0"/>
              </a:spcBef>
              <a:buClr>
                <a:schemeClr val="accent1">
                  <a:lumMod val="50000"/>
                </a:schemeClr>
              </a:buClr>
              <a:buFont typeface="Arial" panose="020B0604020202020204" pitchFamily="34" charset="0"/>
              <a:buChar char="−"/>
            </a:pPr>
            <a:r>
              <a:rPr lang="en-US" sz="3100" dirty="0">
                <a:solidFill>
                  <a:schemeClr val="accent1">
                    <a:lumMod val="50000"/>
                  </a:schemeClr>
                </a:solidFill>
              </a:rPr>
              <a:t>Procedures for timely characterization of unknowns</a:t>
            </a:r>
          </a:p>
          <a:p>
            <a:pPr marL="914400" lvl="1" indent="-398463">
              <a:lnSpc>
                <a:spcPct val="80000"/>
              </a:lnSpc>
              <a:buClr>
                <a:schemeClr val="accent1">
                  <a:lumMod val="50000"/>
                </a:schemeClr>
              </a:buClr>
              <a:buFont typeface="Arial" panose="020B0604020202020204" pitchFamily="34" charset="0"/>
              <a:buChar char="−"/>
            </a:pPr>
            <a:endParaRPr lang="en-US" sz="2650" dirty="0">
              <a:solidFill>
                <a:schemeClr val="accent1">
                  <a:lumMod val="50000"/>
                </a:schemeClr>
              </a:solidFill>
            </a:endParaRPr>
          </a:p>
        </p:txBody>
      </p:sp>
      <p:sp>
        <p:nvSpPr>
          <p:cNvPr id="6" name="Rectangle 2">
            <a:extLst>
              <a:ext uri="{FF2B5EF4-FFF2-40B4-BE49-F238E27FC236}">
                <a16:creationId xmlns:a16="http://schemas.microsoft.com/office/drawing/2014/main" id="{A805C7B9-5204-4C71-8D66-5BFAFF822F3E}"/>
              </a:ext>
            </a:extLst>
          </p:cNvPr>
          <p:cNvSpPr txBox="1">
            <a:spLocks noChangeArrowheads="1"/>
          </p:cNvSpPr>
          <p:nvPr/>
        </p:nvSpPr>
        <p:spPr>
          <a:xfrm>
            <a:off x="457200" y="228600"/>
            <a:ext cx="8229600" cy="914400"/>
          </a:xfrm>
          <a:prstGeom prst="rect">
            <a:avLst/>
          </a:prstGeom>
        </p:spPr>
        <p:txBody>
          <a:bodyPr anchor="ctr" anchorCtr="0">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900" i="1" dirty="0">
                <a:solidFill>
                  <a:schemeClr val="accent1">
                    <a:lumMod val="50000"/>
                  </a:schemeClr>
                </a:solidFill>
              </a:rPr>
              <a:t>Laboratory Management Plan (LMP)</a:t>
            </a:r>
          </a:p>
          <a:p>
            <a:pPr algn="ctr"/>
            <a:r>
              <a:rPr lang="en-US" sz="3000" i="1" dirty="0">
                <a:solidFill>
                  <a:schemeClr val="accent1">
                    <a:lumMod val="50000"/>
                  </a:schemeClr>
                </a:solidFill>
              </a:rPr>
              <a:t>Part II, Seven Elements (continued)</a:t>
            </a:r>
          </a:p>
        </p:txBody>
      </p:sp>
    </p:spTree>
    <p:extLst>
      <p:ext uri="{BB962C8B-B14F-4D97-AF65-F5344CB8AC3E}">
        <p14:creationId xmlns:p14="http://schemas.microsoft.com/office/powerpoint/2010/main" val="60967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idx="1"/>
          </p:nvPr>
        </p:nvSpPr>
        <p:spPr>
          <a:xfrm>
            <a:off x="457200" y="1828800"/>
            <a:ext cx="8229600" cy="4572000"/>
          </a:xfrm>
        </p:spPr>
        <p:txBody>
          <a:bodyPr/>
          <a:lstStyle/>
          <a:p>
            <a:pPr>
              <a:lnSpc>
                <a:spcPct val="80000"/>
              </a:lnSpc>
            </a:pPr>
            <a:r>
              <a:rPr lang="en-US" sz="2800" dirty="0">
                <a:solidFill>
                  <a:schemeClr val="accent1">
                    <a:lumMod val="50000"/>
                  </a:schemeClr>
                </a:solidFill>
              </a:rPr>
              <a:t>Contents of Part I of LMP are </a:t>
            </a:r>
            <a:r>
              <a:rPr lang="en-US" sz="2800" dirty="0">
                <a:solidFill>
                  <a:srgbClr val="FF0000"/>
                </a:solidFill>
              </a:rPr>
              <a:t>Enforceable</a:t>
            </a:r>
          </a:p>
          <a:p>
            <a:pPr marL="687388" lvl="1" indent="-344488">
              <a:lnSpc>
                <a:spcPct val="80000"/>
              </a:lnSpc>
              <a:buClr>
                <a:schemeClr val="accent1">
                  <a:lumMod val="50000"/>
                </a:schemeClr>
              </a:buClr>
              <a:buFont typeface="Arial" panose="020B0604020202020204" pitchFamily="34" charset="0"/>
              <a:buChar char="−"/>
            </a:pPr>
            <a:r>
              <a:rPr lang="en-US" sz="2400" dirty="0">
                <a:solidFill>
                  <a:schemeClr val="accent1">
                    <a:lumMod val="50000"/>
                  </a:schemeClr>
                </a:solidFill>
              </a:rPr>
              <a:t>Can be held in violation if your practices vary from the LMP procedures you develop</a:t>
            </a:r>
          </a:p>
          <a:p>
            <a:pPr lvl="1">
              <a:lnSpc>
                <a:spcPct val="80000"/>
              </a:lnSpc>
              <a:buFont typeface="Wingdings" pitchFamily="2" charset="2"/>
              <a:buNone/>
            </a:pPr>
            <a:endParaRPr lang="en-US" sz="2400" dirty="0"/>
          </a:p>
          <a:p>
            <a:pPr>
              <a:lnSpc>
                <a:spcPct val="80000"/>
              </a:lnSpc>
            </a:pPr>
            <a:r>
              <a:rPr lang="en-US" sz="2800" dirty="0">
                <a:solidFill>
                  <a:schemeClr val="accent1">
                    <a:lumMod val="50000"/>
                  </a:schemeClr>
                </a:solidFill>
              </a:rPr>
              <a:t>Contents of Part II of LMP are </a:t>
            </a:r>
            <a:r>
              <a:rPr lang="en-US" sz="2800" dirty="0">
                <a:solidFill>
                  <a:srgbClr val="FF0000"/>
                </a:solidFill>
              </a:rPr>
              <a:t>Not Enforceable</a:t>
            </a:r>
          </a:p>
          <a:p>
            <a:pPr marL="687388" lvl="1" indent="-342900">
              <a:lnSpc>
                <a:spcPct val="80000"/>
              </a:lnSpc>
              <a:buClr>
                <a:schemeClr val="accent1">
                  <a:lumMod val="50000"/>
                </a:schemeClr>
              </a:buClr>
              <a:buFont typeface="Arial" panose="020B0604020202020204" pitchFamily="34" charset="0"/>
              <a:buChar char="−"/>
            </a:pPr>
            <a:r>
              <a:rPr lang="en-US" sz="2400" dirty="0">
                <a:solidFill>
                  <a:schemeClr val="accent1">
                    <a:lumMod val="50000"/>
                  </a:schemeClr>
                </a:solidFill>
              </a:rPr>
              <a:t>Can NOT be held in violation if your practices vary from the LMP procedures you develop</a:t>
            </a:r>
          </a:p>
          <a:p>
            <a:pPr marL="687388" lvl="1" indent="-342900">
              <a:lnSpc>
                <a:spcPct val="80000"/>
              </a:lnSpc>
              <a:buClr>
                <a:schemeClr val="accent1">
                  <a:lumMod val="50000"/>
                </a:schemeClr>
              </a:buClr>
              <a:buFont typeface="Arial" panose="020B0604020202020204" pitchFamily="34" charset="0"/>
              <a:buChar char="−"/>
            </a:pPr>
            <a:endParaRPr lang="en-US" sz="2400" dirty="0">
              <a:solidFill>
                <a:schemeClr val="accent1">
                  <a:lumMod val="50000"/>
                </a:schemeClr>
              </a:solidFill>
            </a:endParaRPr>
          </a:p>
          <a:p>
            <a:pPr marL="227013" indent="-227013">
              <a:lnSpc>
                <a:spcPct val="80000"/>
              </a:lnSpc>
            </a:pPr>
            <a:r>
              <a:rPr lang="en-US" sz="2800" dirty="0">
                <a:solidFill>
                  <a:schemeClr val="accent1">
                    <a:lumMod val="50000"/>
                  </a:schemeClr>
                </a:solidFill>
              </a:rPr>
              <a:t>Can be held in violation if all 9 required elements are not reasonably addressed in your LMP</a:t>
            </a:r>
          </a:p>
        </p:txBody>
      </p:sp>
      <p:sp>
        <p:nvSpPr>
          <p:cNvPr id="6" name="Rectangle 2">
            <a:extLst>
              <a:ext uri="{FF2B5EF4-FFF2-40B4-BE49-F238E27FC236}">
                <a16:creationId xmlns:a16="http://schemas.microsoft.com/office/drawing/2014/main" id="{A805C7B9-5204-4C71-8D66-5BFAFF822F3E}"/>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Laboratory Management Plan (LMP)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5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idx="1"/>
          </p:nvPr>
        </p:nvSpPr>
        <p:spPr>
          <a:xfrm>
            <a:off x="457200" y="1600200"/>
            <a:ext cx="8229600" cy="4800600"/>
          </a:xfrm>
        </p:spPr>
        <p:txBody>
          <a:bodyPr>
            <a:normAutofit/>
          </a:bodyPr>
          <a:lstStyle/>
          <a:p>
            <a:pPr marL="288925" indent="-288925">
              <a:lnSpc>
                <a:spcPct val="80000"/>
              </a:lnSpc>
            </a:pPr>
            <a:r>
              <a:rPr lang="en-US" sz="2400" dirty="0">
                <a:solidFill>
                  <a:schemeClr val="accent1">
                    <a:lumMod val="50000"/>
                  </a:schemeClr>
                </a:solidFill>
              </a:rPr>
              <a:t>One LMP covers </a:t>
            </a:r>
            <a:r>
              <a:rPr lang="en-US" sz="2400" b="1" u="sng" dirty="0">
                <a:solidFill>
                  <a:srgbClr val="FF0000"/>
                </a:solidFill>
              </a:rPr>
              <a:t>ALL</a:t>
            </a:r>
            <a:r>
              <a:rPr lang="en-US" sz="2400" b="1" dirty="0">
                <a:solidFill>
                  <a:srgbClr val="FF0000"/>
                </a:solidFill>
              </a:rPr>
              <a:t> </a:t>
            </a:r>
            <a:r>
              <a:rPr lang="en-US" sz="2400" dirty="0">
                <a:solidFill>
                  <a:schemeClr val="accent1">
                    <a:lumMod val="50000"/>
                  </a:schemeClr>
                </a:solidFill>
              </a:rPr>
              <a:t>laboratories at an EPA ID # (or site) that opts in</a:t>
            </a:r>
          </a:p>
          <a:p>
            <a:pPr>
              <a:lnSpc>
                <a:spcPct val="80000"/>
              </a:lnSpc>
            </a:pPr>
            <a:endParaRPr lang="en-US" sz="2400" dirty="0">
              <a:solidFill>
                <a:schemeClr val="accent1">
                  <a:lumMod val="50000"/>
                </a:schemeClr>
              </a:solidFill>
            </a:endParaRPr>
          </a:p>
          <a:p>
            <a:pPr marL="288925" indent="-288925">
              <a:lnSpc>
                <a:spcPct val="80000"/>
              </a:lnSpc>
            </a:pPr>
            <a:r>
              <a:rPr lang="en-US" sz="2400" dirty="0">
                <a:solidFill>
                  <a:schemeClr val="accent1">
                    <a:lumMod val="50000"/>
                  </a:schemeClr>
                </a:solidFill>
              </a:rPr>
              <a:t>If you have multiple EPA ID #’s (or sites) that opt in</a:t>
            </a:r>
          </a:p>
          <a:p>
            <a:pPr marL="687388" lvl="1" indent="-344488">
              <a:lnSpc>
                <a:spcPct val="80000"/>
              </a:lnSpc>
              <a:buClr>
                <a:schemeClr val="accent1">
                  <a:lumMod val="50000"/>
                </a:schemeClr>
              </a:buClr>
              <a:buFont typeface="Arial" panose="020B0604020202020204" pitchFamily="34" charset="0"/>
              <a:buChar char="−"/>
            </a:pPr>
            <a:r>
              <a:rPr lang="en-US" sz="2400" dirty="0">
                <a:solidFill>
                  <a:schemeClr val="accent1">
                    <a:lumMod val="50000"/>
                  </a:schemeClr>
                </a:solidFill>
              </a:rPr>
              <a:t>One LMP may cover multiple sites</a:t>
            </a:r>
          </a:p>
          <a:p>
            <a:pPr lvl="1">
              <a:lnSpc>
                <a:spcPct val="80000"/>
              </a:lnSpc>
              <a:buFont typeface="Wingdings" pitchFamily="2" charset="2"/>
              <a:buNone/>
            </a:pPr>
            <a:endParaRPr lang="en-US" sz="2400" dirty="0">
              <a:solidFill>
                <a:schemeClr val="accent1">
                  <a:lumMod val="50000"/>
                </a:schemeClr>
              </a:solidFill>
            </a:endParaRPr>
          </a:p>
          <a:p>
            <a:pPr marL="288925" indent="-288925">
              <a:lnSpc>
                <a:spcPct val="80000"/>
              </a:lnSpc>
            </a:pPr>
            <a:r>
              <a:rPr lang="en-US" sz="2400" dirty="0">
                <a:solidFill>
                  <a:schemeClr val="accent1">
                    <a:lumMod val="50000"/>
                  </a:schemeClr>
                </a:solidFill>
              </a:rPr>
              <a:t>LMP may be incorporated into another plan</a:t>
            </a:r>
          </a:p>
          <a:p>
            <a:pPr marL="687388" lvl="1" indent="-344488">
              <a:lnSpc>
                <a:spcPct val="80000"/>
              </a:lnSpc>
              <a:buClr>
                <a:schemeClr val="accent1">
                  <a:lumMod val="50000"/>
                </a:schemeClr>
              </a:buClr>
              <a:buFont typeface="Arial" panose="020B0604020202020204" pitchFamily="34" charset="0"/>
              <a:buChar char="−"/>
            </a:pPr>
            <a:r>
              <a:rPr lang="en-US" sz="2400" dirty="0">
                <a:solidFill>
                  <a:schemeClr val="accent1">
                    <a:lumMod val="50000"/>
                  </a:schemeClr>
                </a:solidFill>
              </a:rPr>
              <a:t>For example: OSHA’s Chemical Hygiene Plan</a:t>
            </a:r>
          </a:p>
          <a:p>
            <a:pPr>
              <a:lnSpc>
                <a:spcPct val="80000"/>
              </a:lnSpc>
              <a:buFont typeface="Wingdings" pitchFamily="2" charset="2"/>
              <a:buNone/>
            </a:pPr>
            <a:endParaRPr lang="en-US" sz="2400" dirty="0">
              <a:solidFill>
                <a:schemeClr val="accent1">
                  <a:lumMod val="50000"/>
                </a:schemeClr>
              </a:solidFill>
            </a:endParaRPr>
          </a:p>
          <a:p>
            <a:pPr marL="288925" indent="-288925">
              <a:lnSpc>
                <a:spcPct val="80000"/>
              </a:lnSpc>
            </a:pPr>
            <a:r>
              <a:rPr lang="en-US" sz="2400" dirty="0">
                <a:solidFill>
                  <a:schemeClr val="accent1">
                    <a:lumMod val="50000"/>
                  </a:schemeClr>
                </a:solidFill>
              </a:rPr>
              <a:t>LMP includes procedures many have already developed</a:t>
            </a:r>
          </a:p>
        </p:txBody>
      </p:sp>
      <p:sp>
        <p:nvSpPr>
          <p:cNvPr id="6" name="Rectangle 2">
            <a:extLst>
              <a:ext uri="{FF2B5EF4-FFF2-40B4-BE49-F238E27FC236}">
                <a16:creationId xmlns:a16="http://schemas.microsoft.com/office/drawing/2014/main" id="{156AD527-E9B4-4FD5-A275-F4063E740EAA}"/>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Laboratory Management Plan (LMP)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5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5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10"/>
          <p:cNvSpPr>
            <a:spLocks noGrp="1"/>
          </p:cNvSpPr>
          <p:nvPr>
            <p:ph idx="1"/>
          </p:nvPr>
        </p:nvSpPr>
        <p:spPr>
          <a:xfrm>
            <a:off x="457200" y="1981200"/>
            <a:ext cx="8229600" cy="4267200"/>
          </a:xfrm>
        </p:spPr>
        <p:txBody>
          <a:bodyPr/>
          <a:lstStyle/>
          <a:p>
            <a:r>
              <a:rPr lang="en-US" sz="2800" dirty="0">
                <a:solidFill>
                  <a:schemeClr val="accent1">
                    <a:lumMod val="50000"/>
                  </a:schemeClr>
                </a:solidFill>
              </a:rPr>
              <a:t>Laboratory clean-outs must be documented</a:t>
            </a:r>
          </a:p>
          <a:p>
            <a:pPr lvl="1"/>
            <a:r>
              <a:rPr lang="en-US" sz="2400" dirty="0">
                <a:solidFill>
                  <a:schemeClr val="accent1">
                    <a:lumMod val="50000"/>
                  </a:schemeClr>
                </a:solidFill>
              </a:rPr>
              <a:t>Identify laboratory cleaned out</a:t>
            </a:r>
          </a:p>
          <a:p>
            <a:pPr lvl="1"/>
            <a:r>
              <a:rPr lang="en-US" sz="2400" dirty="0">
                <a:solidFill>
                  <a:schemeClr val="accent1">
                    <a:lumMod val="50000"/>
                  </a:schemeClr>
                </a:solidFill>
              </a:rPr>
              <a:t>Start and end date of laboratory clean-out</a:t>
            </a:r>
          </a:p>
          <a:p>
            <a:pPr lvl="1"/>
            <a:r>
              <a:rPr lang="en-US" sz="2400" dirty="0">
                <a:solidFill>
                  <a:schemeClr val="accent1">
                    <a:lumMod val="50000"/>
                  </a:schemeClr>
                </a:solidFill>
              </a:rPr>
              <a:t>Volume of laboratory clean-out hazardous waste</a:t>
            </a:r>
          </a:p>
          <a:p>
            <a:pPr marL="342900" lvl="1" indent="0">
              <a:buNone/>
            </a:pPr>
            <a:endParaRPr lang="en-US" sz="2400" dirty="0">
              <a:solidFill>
                <a:schemeClr val="accent1">
                  <a:lumMod val="50000"/>
                </a:schemeClr>
              </a:solidFill>
            </a:endParaRPr>
          </a:p>
          <a:p>
            <a:r>
              <a:rPr lang="en-US" sz="2800" dirty="0">
                <a:solidFill>
                  <a:schemeClr val="accent1">
                    <a:lumMod val="50000"/>
                  </a:schemeClr>
                </a:solidFill>
              </a:rPr>
              <a:t>Training records must be kept by LQGs for</a:t>
            </a:r>
          </a:p>
          <a:p>
            <a:pPr lvl="1"/>
            <a:r>
              <a:rPr lang="en-US" sz="2400" dirty="0">
                <a:solidFill>
                  <a:schemeClr val="accent1">
                    <a:lumMod val="50000"/>
                  </a:schemeClr>
                </a:solidFill>
              </a:rPr>
              <a:t>Laboratory workers (but not for students)</a:t>
            </a:r>
          </a:p>
          <a:p>
            <a:pPr lvl="1"/>
            <a:r>
              <a:rPr lang="en-US" sz="2400" dirty="0">
                <a:solidFill>
                  <a:schemeClr val="accent1">
                    <a:lumMod val="50000"/>
                  </a:schemeClr>
                </a:solidFill>
              </a:rPr>
              <a:t>Trained professionals (as required by existing generator regulations)</a:t>
            </a:r>
          </a:p>
        </p:txBody>
      </p:sp>
      <p:sp>
        <p:nvSpPr>
          <p:cNvPr id="33797" name="Text Box 3"/>
          <p:cNvSpPr txBox="1">
            <a:spLocks noChangeArrowheads="1"/>
          </p:cNvSpPr>
          <p:nvPr/>
        </p:nvSpPr>
        <p:spPr bwMode="auto">
          <a:xfrm>
            <a:off x="685800" y="1219200"/>
            <a:ext cx="7818438" cy="519113"/>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8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25FAD2E0-7295-48D2-ABAA-1B83E30D56A6}"/>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Recordkeeping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10"/>
          <p:cNvSpPr>
            <a:spLocks noGrp="1"/>
          </p:cNvSpPr>
          <p:nvPr>
            <p:ph idx="1"/>
          </p:nvPr>
        </p:nvSpPr>
        <p:spPr>
          <a:xfrm>
            <a:off x="457200" y="1981200"/>
            <a:ext cx="8229600" cy="4267200"/>
          </a:xfrm>
        </p:spPr>
        <p:txBody>
          <a:bodyPr/>
          <a:lstStyle/>
          <a:p>
            <a:pPr marL="288925" indent="-288925"/>
            <a:r>
              <a:rPr lang="en-US" sz="2800" dirty="0">
                <a:solidFill>
                  <a:schemeClr val="accent1">
                    <a:lumMod val="50000"/>
                  </a:schemeClr>
                </a:solidFill>
              </a:rPr>
              <a:t>If unwanted material does not meet the definition of a solid waste (in 40 CFR 261.2) it is no longer subject to Subpart K (or the RCRA HW rules)</a:t>
            </a:r>
            <a:endParaRPr lang="en-US" sz="2400" dirty="0">
              <a:solidFill>
                <a:schemeClr val="accent1">
                  <a:lumMod val="50000"/>
                </a:schemeClr>
              </a:solidFill>
            </a:endParaRPr>
          </a:p>
          <a:p>
            <a:pPr marL="288925" lvl="1" indent="-288925">
              <a:buNone/>
            </a:pPr>
            <a:endParaRPr lang="en-US" sz="2400" dirty="0">
              <a:solidFill>
                <a:schemeClr val="accent1">
                  <a:lumMod val="50000"/>
                </a:schemeClr>
              </a:solidFill>
            </a:endParaRPr>
          </a:p>
          <a:p>
            <a:pPr marL="288925" indent="-288925"/>
            <a:r>
              <a:rPr lang="en-US" sz="2800" dirty="0">
                <a:solidFill>
                  <a:schemeClr val="accent1">
                    <a:lumMod val="50000"/>
                  </a:schemeClr>
                </a:solidFill>
              </a:rPr>
              <a:t>If unwanted material does not meet the definition of a hazardous waste (in 40 CFR 261.3), it is no longer subject to Subpart K (or the RCRA HW rules)</a:t>
            </a:r>
            <a:endParaRPr lang="en-US" sz="2400" dirty="0">
              <a:solidFill>
                <a:schemeClr val="accent1">
                  <a:lumMod val="50000"/>
                </a:schemeClr>
              </a:solidFill>
            </a:endParaRPr>
          </a:p>
        </p:txBody>
      </p:sp>
      <p:sp>
        <p:nvSpPr>
          <p:cNvPr id="33797" name="Text Box 3"/>
          <p:cNvSpPr txBox="1">
            <a:spLocks noChangeArrowheads="1"/>
          </p:cNvSpPr>
          <p:nvPr/>
        </p:nvSpPr>
        <p:spPr bwMode="auto">
          <a:xfrm>
            <a:off x="685800" y="1219200"/>
            <a:ext cx="7818438" cy="519113"/>
          </a:xfrm>
          <a:prstGeom prst="rect">
            <a:avLst/>
          </a:prstGeom>
          <a:solidFill>
            <a:schemeClr val="accent1">
              <a:lumMod val="40000"/>
              <a:lumOff val="60000"/>
              <a:alpha val="75000"/>
            </a:schemeClr>
          </a:solidFill>
          <a:ln w="9525">
            <a:noFill/>
            <a:miter lim="800000"/>
            <a:headEnd/>
            <a:tailEnd/>
          </a:ln>
        </p:spPr>
        <p:txBody>
          <a:bodyPr>
            <a:spAutoFit/>
          </a:bodyPr>
          <a:lstStyle/>
          <a:p>
            <a:pPr algn="ctr">
              <a:spcBef>
                <a:spcPct val="50000"/>
              </a:spcBef>
            </a:pPr>
            <a:r>
              <a:rPr lang="en-US" sz="2800" b="1" u="sng" dirty="0">
                <a:solidFill>
                  <a:schemeClr val="accent1">
                    <a:lumMod val="50000"/>
                  </a:schemeClr>
                </a:solidFill>
              </a:rPr>
              <a:t>Subpart K</a:t>
            </a:r>
          </a:p>
        </p:txBody>
      </p:sp>
      <p:sp>
        <p:nvSpPr>
          <p:cNvPr id="7" name="Rectangle 2">
            <a:extLst>
              <a:ext uri="{FF2B5EF4-FFF2-40B4-BE49-F238E27FC236}">
                <a16:creationId xmlns:a16="http://schemas.microsoft.com/office/drawing/2014/main" id="{25FAD2E0-7295-48D2-ABAA-1B83E30D56A6}"/>
              </a:ext>
            </a:extLst>
          </p:cNvPr>
          <p:cNvSpPr txBox="1">
            <a:spLocks noChangeArrowheads="1"/>
          </p:cNvSpPr>
          <p:nvPr/>
        </p:nvSpPr>
        <p:spPr>
          <a:xfrm>
            <a:off x="457200" y="228600"/>
            <a:ext cx="8229600" cy="9144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i="1" dirty="0">
                <a:solidFill>
                  <a:schemeClr val="accent1">
                    <a:lumMod val="50000"/>
                  </a:schemeClr>
                </a:solidFill>
              </a:rPr>
              <a:t>Unwanted Material that is not Solid or HW</a:t>
            </a:r>
          </a:p>
        </p:txBody>
      </p:sp>
    </p:spTree>
    <p:extLst>
      <p:ext uri="{BB962C8B-B14F-4D97-AF65-F5344CB8AC3E}">
        <p14:creationId xmlns:p14="http://schemas.microsoft.com/office/powerpoint/2010/main" val="558371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3" name="Rectangle 5"/>
          <p:cNvSpPr>
            <a:spLocks noGrp="1" noChangeArrowheads="1"/>
          </p:cNvSpPr>
          <p:nvPr>
            <p:ph type="ctrTitle"/>
          </p:nvPr>
        </p:nvSpPr>
        <p:spPr/>
        <p:txBody>
          <a:bodyPr>
            <a:normAutofit fontScale="90000"/>
          </a:bodyPr>
          <a:lstStyle/>
          <a:p>
            <a:r>
              <a:rPr lang="en-US" sz="6600" dirty="0">
                <a:solidFill>
                  <a:schemeClr val="accent1">
                    <a:lumMod val="50000"/>
                  </a:schemeClr>
                </a:solidFill>
              </a:rPr>
              <a:t>Questions?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0" y="277813"/>
            <a:ext cx="9144000" cy="1143000"/>
          </a:xfrm>
        </p:spPr>
        <p:txBody>
          <a:bodyPr>
            <a:normAutofit/>
          </a:bodyPr>
          <a:lstStyle/>
          <a:p>
            <a:r>
              <a:rPr lang="en-US" sz="4400" dirty="0">
                <a:solidFill>
                  <a:schemeClr val="accent1">
                    <a:lumMod val="50000"/>
                  </a:schemeClr>
                </a:solidFill>
              </a:rPr>
              <a:t>Who is not Eligible?</a:t>
            </a:r>
          </a:p>
        </p:txBody>
      </p:sp>
      <p:sp>
        <p:nvSpPr>
          <p:cNvPr id="347139" name="Rectangle 3"/>
          <p:cNvSpPr>
            <a:spLocks noGrp="1" noChangeArrowheads="1"/>
          </p:cNvSpPr>
          <p:nvPr>
            <p:ph idx="1"/>
          </p:nvPr>
        </p:nvSpPr>
        <p:spPr>
          <a:xfrm>
            <a:off x="685800" y="1676400"/>
            <a:ext cx="7848600" cy="4525963"/>
          </a:xfrm>
        </p:spPr>
        <p:txBody>
          <a:bodyPr>
            <a:normAutofit/>
          </a:bodyPr>
          <a:lstStyle/>
          <a:p>
            <a:pPr>
              <a:buFontTx/>
              <a:buNone/>
            </a:pPr>
            <a:r>
              <a:rPr lang="en-US" sz="2400" dirty="0">
                <a:solidFill>
                  <a:schemeClr val="accent1">
                    <a:lumMod val="50000"/>
                  </a:schemeClr>
                </a:solidFill>
              </a:rPr>
              <a:t>Not applicable to:</a:t>
            </a:r>
          </a:p>
          <a:p>
            <a:pPr marL="344488" indent="-344488"/>
            <a:r>
              <a:rPr lang="en-US" sz="2400" dirty="0">
                <a:solidFill>
                  <a:schemeClr val="accent1">
                    <a:lumMod val="50000"/>
                  </a:schemeClr>
                </a:solidFill>
              </a:rPr>
              <a:t>Commercial research &amp; development labs</a:t>
            </a:r>
          </a:p>
          <a:p>
            <a:pPr marL="344488" indent="-344488"/>
            <a:r>
              <a:rPr lang="en-US" sz="2400" dirty="0">
                <a:solidFill>
                  <a:schemeClr val="accent1">
                    <a:lumMod val="50000"/>
                  </a:schemeClr>
                </a:solidFill>
              </a:rPr>
              <a:t>Government facilities</a:t>
            </a:r>
          </a:p>
          <a:p>
            <a:pPr marL="344488" indent="-344488"/>
            <a:r>
              <a:rPr lang="en-US" sz="2400" dirty="0">
                <a:solidFill>
                  <a:schemeClr val="accent1">
                    <a:lumMod val="50000"/>
                  </a:schemeClr>
                </a:solidFill>
              </a:rPr>
              <a:t>Non-teaching hospitals</a:t>
            </a:r>
          </a:p>
          <a:p>
            <a:pPr marL="344488" indent="-344488"/>
            <a:r>
              <a:rPr lang="en-US" sz="2400" dirty="0">
                <a:solidFill>
                  <a:schemeClr val="accent1">
                    <a:lumMod val="50000"/>
                  </a:schemeClr>
                </a:solidFill>
              </a:rPr>
              <a:t>Non-profit research facilities and teaching hospitals not owned by nor have formal written affiliation with a college or university</a:t>
            </a:r>
          </a:p>
          <a:p>
            <a:pPr marL="344488" indent="-344488"/>
            <a:r>
              <a:rPr lang="en-US" sz="2400" dirty="0">
                <a:solidFill>
                  <a:schemeClr val="accent1">
                    <a:lumMod val="50000"/>
                  </a:schemeClr>
                </a:solidFill>
              </a:rPr>
              <a:t>High school laboratories </a:t>
            </a:r>
          </a:p>
          <a:p>
            <a:pPr>
              <a:buFontTx/>
              <a:buNone/>
            </a:pPr>
            <a:endParaRPr lang="en-US" sz="2400" dirty="0">
              <a:solidFill>
                <a:schemeClr val="accent1">
                  <a:lumMod val="5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0" y="277813"/>
            <a:ext cx="9144000" cy="1143000"/>
          </a:xfrm>
        </p:spPr>
        <p:txBody>
          <a:bodyPr>
            <a:normAutofit/>
          </a:bodyPr>
          <a:lstStyle/>
          <a:p>
            <a:r>
              <a:rPr lang="en-US" sz="3800" dirty="0">
                <a:solidFill>
                  <a:schemeClr val="accent1">
                    <a:lumMod val="50000"/>
                  </a:schemeClr>
                </a:solidFill>
              </a:rPr>
              <a:t>Benefits of Opting Into Subpart K?</a:t>
            </a:r>
          </a:p>
        </p:txBody>
      </p:sp>
      <p:sp>
        <p:nvSpPr>
          <p:cNvPr id="348163" name="Rectangle 3"/>
          <p:cNvSpPr>
            <a:spLocks noGrp="1" noChangeArrowheads="1"/>
          </p:cNvSpPr>
          <p:nvPr>
            <p:ph idx="1"/>
          </p:nvPr>
        </p:nvSpPr>
        <p:spPr>
          <a:xfrm>
            <a:off x="628650" y="1752600"/>
            <a:ext cx="7886700" cy="4495801"/>
          </a:xfrm>
        </p:spPr>
        <p:txBody>
          <a:bodyPr>
            <a:normAutofit/>
          </a:bodyPr>
          <a:lstStyle/>
          <a:p>
            <a:pPr marL="344488" indent="-344488"/>
            <a:r>
              <a:rPr lang="en-US" sz="2400" dirty="0">
                <a:solidFill>
                  <a:schemeClr val="accent1">
                    <a:lumMod val="50000"/>
                  </a:schemeClr>
                </a:solidFill>
              </a:rPr>
              <a:t>Provides flexibility to make hazardous waste determinations:</a:t>
            </a:r>
          </a:p>
          <a:p>
            <a:pPr marL="625475" indent="-280988">
              <a:buClr>
                <a:schemeClr val="accent1">
                  <a:lumMod val="50000"/>
                </a:schemeClr>
              </a:buClr>
              <a:buFont typeface="Arial" panose="020B0604020202020204" pitchFamily="34" charset="0"/>
              <a:buChar char="-"/>
            </a:pPr>
            <a:r>
              <a:rPr lang="en-US" sz="2400" dirty="0">
                <a:solidFill>
                  <a:schemeClr val="accent1">
                    <a:lumMod val="50000"/>
                  </a:schemeClr>
                </a:solidFill>
              </a:rPr>
              <a:t>In the laboratory</a:t>
            </a:r>
          </a:p>
          <a:p>
            <a:pPr marL="625475" indent="-280988">
              <a:buClr>
                <a:schemeClr val="accent1">
                  <a:lumMod val="50000"/>
                </a:schemeClr>
              </a:buClr>
              <a:buFont typeface="Arial" panose="020B0604020202020204" pitchFamily="34" charset="0"/>
              <a:buChar char="-"/>
            </a:pPr>
            <a:r>
              <a:rPr lang="en-US" sz="2400" dirty="0">
                <a:solidFill>
                  <a:schemeClr val="accent1">
                    <a:lumMod val="50000"/>
                  </a:schemeClr>
                </a:solidFill>
              </a:rPr>
              <a:t>At an on-site central accumulation area </a:t>
            </a:r>
          </a:p>
          <a:p>
            <a:pPr marL="968375" lvl="1" indent="-280988">
              <a:buClr>
                <a:schemeClr val="accent1">
                  <a:lumMod val="50000"/>
                </a:schemeClr>
              </a:buClr>
              <a:buFont typeface="Arial" panose="020B0604020202020204" pitchFamily="34" charset="0"/>
              <a:buChar char="-"/>
            </a:pPr>
            <a:r>
              <a:rPr lang="en-US" sz="2250" dirty="0">
                <a:solidFill>
                  <a:schemeClr val="accent1">
                    <a:lumMod val="50000"/>
                  </a:schemeClr>
                </a:solidFill>
              </a:rPr>
              <a:t>SQG and LQG only, does not apply to VSQG</a:t>
            </a:r>
          </a:p>
          <a:p>
            <a:pPr marL="625475" indent="-280988">
              <a:buClr>
                <a:schemeClr val="accent1">
                  <a:lumMod val="50000"/>
                </a:schemeClr>
              </a:buClr>
              <a:buFont typeface="Arial" panose="020B0604020202020204" pitchFamily="34" charset="0"/>
              <a:buChar char="-"/>
            </a:pPr>
            <a:r>
              <a:rPr lang="en-US" sz="2400" dirty="0">
                <a:solidFill>
                  <a:schemeClr val="accent1">
                    <a:lumMod val="50000"/>
                  </a:schemeClr>
                </a:solidFill>
              </a:rPr>
              <a:t>At an on-site treatment, storage, or disposal facility</a:t>
            </a:r>
          </a:p>
          <a:p>
            <a:pPr marL="968375" lvl="1" indent="-280988">
              <a:buClr>
                <a:schemeClr val="accent1">
                  <a:lumMod val="50000"/>
                </a:schemeClr>
              </a:buClr>
              <a:buFont typeface="Arial" panose="020B0604020202020204" pitchFamily="34" charset="0"/>
              <a:buChar char="-"/>
            </a:pPr>
            <a:r>
              <a:rPr lang="en-US" sz="2250" dirty="0">
                <a:solidFill>
                  <a:schemeClr val="accent1">
                    <a:lumMod val="50000"/>
                  </a:schemeClr>
                </a:solidFill>
              </a:rPr>
              <a:t> SQG and LQG only, does not apply to VSQG</a:t>
            </a:r>
          </a:p>
          <a:p>
            <a:pPr marL="625475" indent="-280988">
              <a:buNone/>
            </a:pPr>
            <a:endParaRPr lang="en-US" sz="2400" dirty="0">
              <a:solidFill>
                <a:schemeClr val="accent1">
                  <a:lumMod val="50000"/>
                </a:schemeClr>
              </a:solidFill>
            </a:endParaRPr>
          </a:p>
          <a:p>
            <a:pPr marL="344488" indent="-344488"/>
            <a:r>
              <a:rPr lang="en-US" sz="2400" dirty="0">
                <a:solidFill>
                  <a:schemeClr val="accent1">
                    <a:lumMod val="50000"/>
                  </a:schemeClr>
                </a:solidFill>
              </a:rPr>
              <a:t>Provides incentives to clean-out old and expired chemicals that may pose unnecessary risk</a:t>
            </a:r>
          </a:p>
          <a:p>
            <a:pPr>
              <a:lnSpc>
                <a:spcPct val="90000"/>
              </a:lnSpc>
              <a:buFontTx/>
              <a:buNone/>
            </a:pPr>
            <a:endParaRPr lang="en-US" sz="2400" dirty="0">
              <a:solidFill>
                <a:schemeClr val="accent1">
                  <a:lumMod val="5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3580" y="0"/>
            <a:ext cx="9144000" cy="1143000"/>
          </a:xfrm>
        </p:spPr>
        <p:txBody>
          <a:bodyPr>
            <a:normAutofit/>
          </a:bodyPr>
          <a:lstStyle/>
          <a:p>
            <a:r>
              <a:rPr lang="en-US" sz="3800" dirty="0">
                <a:solidFill>
                  <a:schemeClr val="accent1">
                    <a:lumMod val="50000"/>
                  </a:schemeClr>
                </a:solidFill>
              </a:rPr>
              <a:t>Hazardous Waste at Academic Laboratories</a:t>
            </a:r>
          </a:p>
        </p:txBody>
      </p:sp>
      <p:sp>
        <p:nvSpPr>
          <p:cNvPr id="349187" name="Rectangle 3"/>
          <p:cNvSpPr>
            <a:spLocks noGrp="1" noChangeArrowheads="1"/>
          </p:cNvSpPr>
          <p:nvPr>
            <p:ph idx="1"/>
          </p:nvPr>
        </p:nvSpPr>
        <p:spPr>
          <a:xfrm>
            <a:off x="533400" y="1752600"/>
            <a:ext cx="8382000" cy="4525963"/>
          </a:xfrm>
        </p:spPr>
        <p:txBody>
          <a:bodyPr>
            <a:normAutofit/>
          </a:bodyPr>
          <a:lstStyle/>
          <a:p>
            <a:pPr marL="344488" indent="-344488"/>
            <a:r>
              <a:rPr lang="en-US" sz="2400" dirty="0">
                <a:solidFill>
                  <a:schemeClr val="accent1">
                    <a:lumMod val="50000"/>
                  </a:schemeClr>
                </a:solidFill>
              </a:rPr>
              <a:t>Requires development of Laboratory Management Plan (LMP) </a:t>
            </a:r>
          </a:p>
          <a:p>
            <a:pPr marL="569913" indent="-225425">
              <a:buFont typeface="Arial" panose="020B0604020202020204" pitchFamily="34" charset="0"/>
              <a:buChar char="-"/>
            </a:pPr>
            <a:r>
              <a:rPr lang="en-US" sz="2400" dirty="0">
                <a:solidFill>
                  <a:schemeClr val="accent1">
                    <a:lumMod val="50000"/>
                  </a:schemeClr>
                </a:solidFill>
              </a:rPr>
              <a:t>Safer laboratory practices </a:t>
            </a:r>
          </a:p>
          <a:p>
            <a:pPr marL="569913" indent="-225425">
              <a:buFont typeface="Arial" panose="020B0604020202020204" pitchFamily="34" charset="0"/>
              <a:buChar char="-"/>
            </a:pPr>
            <a:r>
              <a:rPr lang="en-US" sz="2400" dirty="0">
                <a:solidFill>
                  <a:schemeClr val="accent1">
                    <a:lumMod val="50000"/>
                  </a:schemeClr>
                </a:solidFill>
              </a:rPr>
              <a:t>Increased awareness of hazardous waste management</a:t>
            </a:r>
          </a:p>
          <a:p>
            <a:endParaRPr lang="en-US" sz="2400" dirty="0">
              <a:solidFill>
                <a:schemeClr val="accent1">
                  <a:lumMod val="50000"/>
                </a:schemeClr>
              </a:solidFill>
            </a:endParaRPr>
          </a:p>
          <a:p>
            <a:pPr marL="344488" indent="-344488"/>
            <a:r>
              <a:rPr lang="en-US" sz="2400" dirty="0">
                <a:solidFill>
                  <a:schemeClr val="accent1">
                    <a:lumMod val="50000"/>
                  </a:schemeClr>
                </a:solidFill>
              </a:rPr>
              <a:t>Eligible academic entities may choose to remain subject to the pre-existing hazardous waste generator requirements and not opt in to Subpart K</a:t>
            </a:r>
          </a:p>
          <a:p>
            <a:pPr>
              <a:lnSpc>
                <a:spcPct val="90000"/>
              </a:lnSpc>
            </a:pPr>
            <a:endParaRPr lang="en-US" sz="2400" dirty="0">
              <a:solidFill>
                <a:schemeClr val="accent1">
                  <a:lumMod val="50000"/>
                </a:schemeClr>
              </a:solidFill>
            </a:endParaRPr>
          </a:p>
        </p:txBody>
      </p:sp>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1057</TotalTime>
  <Words>4380</Words>
  <Application>Microsoft Office PowerPoint</Application>
  <PresentationFormat>On-screen Show (4:3)</PresentationFormat>
  <Paragraphs>644</Paragraphs>
  <Slides>69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Calibri</vt:lpstr>
      <vt:lpstr>Courier New</vt:lpstr>
      <vt:lpstr>Times New Roman</vt:lpstr>
      <vt:lpstr>Wingdings</vt:lpstr>
      <vt:lpstr>2_Office Theme</vt:lpstr>
      <vt:lpstr> Department of Environmental Quality </vt:lpstr>
      <vt:lpstr>Credit</vt:lpstr>
      <vt:lpstr>What is Subpart K?</vt:lpstr>
      <vt:lpstr>What will be covered?</vt:lpstr>
      <vt:lpstr>Overview</vt:lpstr>
      <vt:lpstr>Who is Eligible?</vt:lpstr>
      <vt:lpstr>Who is not Eligible?</vt:lpstr>
      <vt:lpstr>Benefits of Opting Into Subpart K?</vt:lpstr>
      <vt:lpstr>Hazardous Waste at Academic Laboratories</vt:lpstr>
      <vt:lpstr>Hazardous Waste at Academic Laboratories</vt:lpstr>
      <vt:lpstr>Rationale for the Academic Labs Rule</vt:lpstr>
      <vt:lpstr>Rationale for the Academic Labs Rule</vt:lpstr>
      <vt:lpstr>Rationale for the Academic Labs Rule</vt:lpstr>
      <vt:lpstr>Applicability of the Two Regulatory Provisions</vt:lpstr>
      <vt:lpstr>Terminology of the Two Regulatory Provisions</vt:lpstr>
      <vt:lpstr>What is considered a Subpart K "Laboratory"?</vt:lpstr>
      <vt:lpstr>Notification</vt:lpstr>
      <vt:lpstr>PowerPoint Presentation</vt:lpstr>
      <vt:lpstr>PowerPoint Presentation</vt:lpstr>
      <vt:lpstr>myRCRAid</vt:lpstr>
      <vt:lpstr>Electronic myRCRAid looks similar to the paper 8700-12 Form</vt:lpstr>
      <vt:lpstr>Electronic myRCRAid looks similar to the paper 8700-12 Form</vt:lpstr>
      <vt:lpstr>Electronic myRCRAid looks similar to paper 8700-12 Form</vt:lpstr>
      <vt:lpstr>Questions about myRCRAid?</vt:lpstr>
      <vt:lpstr>Container Labeling</vt:lpstr>
      <vt:lpstr>Container Labeling Terminology</vt:lpstr>
      <vt:lpstr>Examples of "Affixed or Attached to" Labels</vt:lpstr>
      <vt:lpstr>Example of "Associated With" Label</vt:lpstr>
      <vt:lpstr>Container Labeling for Subpart K</vt:lpstr>
      <vt:lpstr>Container Labeling for Subpart K</vt:lpstr>
      <vt:lpstr>Example Label for Unwanted Materials</vt:lpstr>
      <vt:lpstr>Example Label for Unwanted Materials</vt:lpstr>
      <vt:lpstr>Example Label for Unwanted Materials</vt:lpstr>
      <vt:lpstr>Container Labeling Examples</vt:lpstr>
      <vt:lpstr>Example Label for Unwanted Materials</vt:lpstr>
      <vt:lpstr>Example Label for Unwanted Materials</vt:lpstr>
      <vt:lpstr>Container Labeling Examples</vt:lpstr>
      <vt:lpstr>Example Label for Unwanted Materials</vt:lpstr>
      <vt:lpstr>Example Label for Unwanted Materials</vt:lpstr>
      <vt:lpstr>Labeling Tips</vt:lpstr>
      <vt:lpstr>Labeling Tips</vt:lpstr>
      <vt:lpstr>Container Management</vt:lpstr>
      <vt:lpstr>Training</vt:lpstr>
      <vt:lpstr>Removing HW from the Laboratory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jrpatterson</dc:creator>
  <cp:lastModifiedBy>Patterson, Jenny</cp:lastModifiedBy>
  <cp:revision>217</cp:revision>
  <dcterms:created xsi:type="dcterms:W3CDTF">2010-10-05T01:13:14Z</dcterms:created>
  <dcterms:modified xsi:type="dcterms:W3CDTF">2018-04-27T20:54:00Z</dcterms:modified>
</cp:coreProperties>
</file>