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30"/>
  </p:notesMasterIdLst>
  <p:sldIdLst>
    <p:sldId id="256" r:id="rId5"/>
    <p:sldId id="575" r:id="rId6"/>
    <p:sldId id="336" r:id="rId7"/>
    <p:sldId id="341" r:id="rId8"/>
    <p:sldId id="594" r:id="rId9"/>
    <p:sldId id="541" r:id="rId10"/>
    <p:sldId id="547" r:id="rId11"/>
    <p:sldId id="546" r:id="rId12"/>
    <p:sldId id="596" r:id="rId13"/>
    <p:sldId id="502" r:id="rId14"/>
    <p:sldId id="503" r:id="rId15"/>
    <p:sldId id="504" r:id="rId16"/>
    <p:sldId id="505" r:id="rId17"/>
    <p:sldId id="545" r:id="rId18"/>
    <p:sldId id="556" r:id="rId19"/>
    <p:sldId id="597" r:id="rId20"/>
    <p:sldId id="581" r:id="rId21"/>
    <p:sldId id="584" r:id="rId22"/>
    <p:sldId id="598" r:id="rId23"/>
    <p:sldId id="599" r:id="rId24"/>
    <p:sldId id="582" r:id="rId25"/>
    <p:sldId id="583" r:id="rId26"/>
    <p:sldId id="585" r:id="rId27"/>
    <p:sldId id="588" r:id="rId28"/>
    <p:sldId id="58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9C00C4-2BD3-49CD-82AC-B8FBFB35FF16}">
          <p14:sldIdLst>
            <p14:sldId id="256"/>
            <p14:sldId id="575"/>
            <p14:sldId id="336"/>
            <p14:sldId id="341"/>
            <p14:sldId id="594"/>
            <p14:sldId id="541"/>
            <p14:sldId id="547"/>
            <p14:sldId id="546"/>
            <p14:sldId id="596"/>
            <p14:sldId id="502"/>
            <p14:sldId id="503"/>
            <p14:sldId id="504"/>
            <p14:sldId id="505"/>
            <p14:sldId id="545"/>
            <p14:sldId id="556"/>
            <p14:sldId id="597"/>
            <p14:sldId id="581"/>
            <p14:sldId id="584"/>
            <p14:sldId id="598"/>
            <p14:sldId id="599"/>
            <p14:sldId id="582"/>
            <p14:sldId id="583"/>
            <p14:sldId id="585"/>
            <p14:sldId id="588"/>
            <p14:sldId id="586"/>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nard, Laura" initials="LL" lastIdx="3" clrIdx="0">
    <p:extLst>
      <p:ext uri="{19B8F6BF-5375-455C-9EA6-DF929625EA0E}">
        <p15:presenceInfo xmlns:p15="http://schemas.microsoft.com/office/powerpoint/2012/main" userId="S::laura.leonard@ncdenr.gov::e1e4015a-9118-4011-a96b-6a3a88f32755" providerId="AD"/>
      </p:ext>
    </p:extLst>
  </p:cmAuthor>
  <p:cmAuthor id="2" name="Woosley, Julie" initials="WJ" lastIdx="1" clrIdx="1">
    <p:extLst>
      <p:ext uri="{19B8F6BF-5375-455C-9EA6-DF929625EA0E}">
        <p15:presenceInfo xmlns:p15="http://schemas.microsoft.com/office/powerpoint/2012/main" userId="S::julie.woosley@ncdenr.gov::cf24a607-c54f-48fa-8e5b-4de49cf9e03e" providerId="AD"/>
      </p:ext>
    </p:extLst>
  </p:cmAuthor>
  <p:cmAuthor id="3" name="Hernandez, Mercedes" initials="HM" lastIdx="1" clrIdx="2">
    <p:extLst>
      <p:ext uri="{19B8F6BF-5375-455C-9EA6-DF929625EA0E}">
        <p15:presenceInfo xmlns:p15="http://schemas.microsoft.com/office/powerpoint/2012/main" userId="S::mercedes.hernandez@ncdenr.gov::2d5073f8-e128-40e2-9a13-3bd1235d07b7" providerId="AD"/>
      </p:ext>
    </p:extLst>
  </p:cmAuthor>
  <p:cmAuthor id="4" name="Martin, Sharon L." initials="MSL" lastIdx="14" clrIdx="3">
    <p:extLst>
      <p:ext uri="{19B8F6BF-5375-455C-9EA6-DF929625EA0E}">
        <p15:presenceInfo xmlns:p15="http://schemas.microsoft.com/office/powerpoint/2012/main" userId="S::sharon.martin@ncdenr.gov::d300748c-c9c1-494d-b2b9-1509dc2e20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728591"/>
    <a:srgbClr val="718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4660"/>
  </p:normalViewPr>
  <p:slideViewPr>
    <p:cSldViewPr snapToGrid="0">
      <p:cViewPr varScale="1">
        <p:scale>
          <a:sx n="108" d="100"/>
          <a:sy n="108" d="100"/>
        </p:scale>
        <p:origin x="480" y="8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9" tIns="46585" rIns="93169" bIns="46585"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9" tIns="46585" rIns="93169" bIns="46585" rtlCol="0"/>
          <a:lstStyle>
            <a:lvl1pPr algn="r">
              <a:defRPr sz="1200"/>
            </a:lvl1pPr>
          </a:lstStyle>
          <a:p>
            <a:fld id="{C586D9D0-2E9B-4F2F-924A-B3B3E9CFCAEC}" type="datetimeFigureOut">
              <a:rPr lang="en-US" smtClean="0"/>
              <a:t>2/28/2023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9" tIns="46585" rIns="93169" bIns="46585"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9" tIns="46585" rIns="93169"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9" tIns="46585" rIns="93169"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9" tIns="46585" rIns="93169" bIns="46585" rtlCol="0" anchor="b"/>
          <a:lstStyle>
            <a:lvl1pPr algn="r">
              <a:defRPr sz="1200"/>
            </a:lvl1pPr>
          </a:lstStyle>
          <a:p>
            <a:fld id="{456C487D-E38B-444A-A8D9-A3853809DE05}" type="slidenum">
              <a:rPr lang="en-US" smtClean="0"/>
              <a:t>‹#›</a:t>
            </a:fld>
            <a:endParaRPr lang="en-US" dirty="0"/>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a:t>
            </a:fld>
            <a:endParaRPr lang="en-US" dirty="0"/>
          </a:p>
        </p:txBody>
      </p:sp>
    </p:spTree>
    <p:extLst>
      <p:ext uri="{BB962C8B-B14F-4D97-AF65-F5344CB8AC3E}">
        <p14:creationId xmlns:p14="http://schemas.microsoft.com/office/powerpoint/2010/main" val="325193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water not available east of the Cape Fear River – letter on DEQ website</a:t>
            </a:r>
          </a:p>
          <a:p>
            <a:r>
              <a:rPr lang="en-US" dirty="0"/>
              <a:t>Public water has been approved for those houses &gt;140 ppt GenX west of the river in Bladen County – letter on DEQ website</a:t>
            </a:r>
          </a:p>
          <a:p>
            <a:endParaRPr lang="en-US" dirty="0"/>
          </a:p>
          <a:p>
            <a:r>
              <a:rPr lang="en-US" dirty="0"/>
              <a:t>Related FAQ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Chemours will pay water bills up to $75/mo for 20 years for those who receive public water</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16</a:t>
            </a:fld>
            <a:endParaRPr lang="en-US" dirty="0"/>
          </a:p>
        </p:txBody>
      </p:sp>
    </p:spTree>
    <p:extLst>
      <p:ext uri="{BB962C8B-B14F-4D97-AF65-F5344CB8AC3E}">
        <p14:creationId xmlns:p14="http://schemas.microsoft.com/office/powerpoint/2010/main" val="3712541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water not available east of the Cape Fear River – letter on DEQ website</a:t>
            </a:r>
          </a:p>
          <a:p>
            <a:r>
              <a:rPr lang="en-US" dirty="0"/>
              <a:t>Public water has been approved for those houses &gt;140 ppt GenX west of the river in Bladen County – letter on DEQ website</a:t>
            </a:r>
          </a:p>
          <a:p>
            <a:endParaRPr lang="en-US" dirty="0"/>
          </a:p>
          <a:p>
            <a:r>
              <a:rPr lang="en-US" dirty="0"/>
              <a:t>Related FAQ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Chemours will pay water bills up to $75/mo for 20 years for those who receive public water</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18</a:t>
            </a:fld>
            <a:endParaRPr lang="en-US" dirty="0"/>
          </a:p>
        </p:txBody>
      </p:sp>
    </p:spTree>
    <p:extLst>
      <p:ext uri="{BB962C8B-B14F-4D97-AF65-F5344CB8AC3E}">
        <p14:creationId xmlns:p14="http://schemas.microsoft.com/office/powerpoint/2010/main" val="371254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25</a:t>
            </a:fld>
            <a:endParaRPr lang="en-US" dirty="0"/>
          </a:p>
        </p:txBody>
      </p:sp>
    </p:spTree>
    <p:extLst>
      <p:ext uri="{BB962C8B-B14F-4D97-AF65-F5344CB8AC3E}">
        <p14:creationId xmlns:p14="http://schemas.microsoft.com/office/powerpoint/2010/main" val="337699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risk</a:t>
            </a:r>
          </a:p>
        </p:txBody>
      </p:sp>
      <p:sp>
        <p:nvSpPr>
          <p:cNvPr id="4" name="Slide Number Placeholder 3"/>
          <p:cNvSpPr>
            <a:spLocks noGrp="1"/>
          </p:cNvSpPr>
          <p:nvPr>
            <p:ph type="sldNum" sz="quarter" idx="10"/>
          </p:nvPr>
        </p:nvSpPr>
        <p:spPr/>
        <p:txBody>
          <a:bodyPr/>
          <a:lstStyle/>
          <a:p>
            <a:fld id="{456C487D-E38B-444A-A8D9-A3853809DE05}" type="slidenum">
              <a:rPr lang="en-US" smtClean="0"/>
              <a:t>3</a:t>
            </a:fld>
            <a:endParaRPr lang="en-US" dirty="0"/>
          </a:p>
        </p:txBody>
      </p:sp>
    </p:spTree>
    <p:extLst>
      <p:ext uri="{BB962C8B-B14F-4D97-AF65-F5344CB8AC3E}">
        <p14:creationId xmlns:p14="http://schemas.microsoft.com/office/powerpoint/2010/main" val="379146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4692" indent="-1746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13393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5</a:t>
            </a:fld>
            <a:endParaRPr lang="en-US" dirty="0"/>
          </a:p>
        </p:txBody>
      </p:sp>
    </p:spTree>
    <p:extLst>
      <p:ext uri="{BB962C8B-B14F-4D97-AF65-F5344CB8AC3E}">
        <p14:creationId xmlns:p14="http://schemas.microsoft.com/office/powerpoint/2010/main" val="428824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DEQ tested adjacent properties</a:t>
            </a:r>
            <a:r>
              <a:rPr lang="en-US" baseline="0" dirty="0"/>
              <a:t> for an expanded suite of PFAS compounds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6</a:t>
            </a:fld>
            <a:endParaRPr lang="en-US" dirty="0"/>
          </a:p>
        </p:txBody>
      </p:sp>
    </p:spTree>
    <p:extLst>
      <p:ext uri="{BB962C8B-B14F-4D97-AF65-F5344CB8AC3E}">
        <p14:creationId xmlns:p14="http://schemas.microsoft.com/office/powerpoint/2010/main" val="2844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7</a:t>
            </a:fld>
            <a:endParaRPr lang="en-US" dirty="0"/>
          </a:p>
        </p:txBody>
      </p:sp>
    </p:spTree>
    <p:extLst>
      <p:ext uri="{BB962C8B-B14F-4D97-AF65-F5344CB8AC3E}">
        <p14:creationId xmlns:p14="http://schemas.microsoft.com/office/powerpoint/2010/main" val="49395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8</a:t>
            </a:fld>
            <a:endParaRPr lang="en-US" dirty="0"/>
          </a:p>
        </p:txBody>
      </p:sp>
    </p:spTree>
    <p:extLst>
      <p:ext uri="{BB962C8B-B14F-4D97-AF65-F5344CB8AC3E}">
        <p14:creationId xmlns:p14="http://schemas.microsoft.com/office/powerpoint/2010/main" val="213300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water line, will pay water bills up to $75/mo for 20 years</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14</a:t>
            </a:fld>
            <a:endParaRPr lang="en-US" dirty="0"/>
          </a:p>
        </p:txBody>
      </p:sp>
    </p:spTree>
    <p:extLst>
      <p:ext uri="{BB962C8B-B14F-4D97-AF65-F5344CB8AC3E}">
        <p14:creationId xmlns:p14="http://schemas.microsoft.com/office/powerpoint/2010/main" val="291502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water not available east of the Cape Fear River – letter on DEQ website</a:t>
            </a:r>
          </a:p>
          <a:p>
            <a:r>
              <a:rPr lang="en-US" dirty="0"/>
              <a:t>Public water has been approved for those houses &gt;140 ppt GenX west of the river in Bladen County – letter on DEQ website</a:t>
            </a:r>
          </a:p>
          <a:p>
            <a:endParaRPr lang="en-US" dirty="0"/>
          </a:p>
          <a:p>
            <a:r>
              <a:rPr lang="en-US" dirty="0"/>
              <a:t>Related FAQ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Chemours will pay water bills up to $75/mo for 20 years for those who receive public water</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15</a:t>
            </a:fld>
            <a:endParaRPr lang="en-US" dirty="0"/>
          </a:p>
        </p:txBody>
      </p:sp>
    </p:spTree>
    <p:extLst>
      <p:ext uri="{BB962C8B-B14F-4D97-AF65-F5344CB8AC3E}">
        <p14:creationId xmlns:p14="http://schemas.microsoft.com/office/powerpoint/2010/main" val="4266796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8"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07401" y="5331822"/>
            <a:ext cx="3676651"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5" y="205232"/>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3"/>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2"/>
            <a:ext cx="64499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21867" y="563463"/>
            <a:ext cx="64499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7"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633347" y="517743"/>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a:t>Text slide – long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186523" y="1775339"/>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9"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76989" y="1896631"/>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4" y="1360900"/>
            <a:ext cx="6395159"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2"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7035645" y="1311318"/>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4"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pPr/>
              <a:t>‹#›</a:t>
            </a:fld>
            <a:endParaRPr lang="en-US" sz="1200"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Divider Slide -no Logo">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a:t>Section Divider No Image</a:t>
            </a:r>
          </a:p>
        </p:txBody>
      </p:sp>
    </p:spTree>
    <p:extLst>
      <p:ext uri="{BB962C8B-B14F-4D97-AF65-F5344CB8AC3E}">
        <p14:creationId xmlns:p14="http://schemas.microsoft.com/office/powerpoint/2010/main" val="189982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Content Slide - no log">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8"/>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42047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5"/>
            <a:ext cx="73723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577601"/>
            <a:ext cx="73723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60"/>
            <a:ext cx="70675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514475" y="549026"/>
            <a:ext cx="70675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2"/>
            <a:ext cx="6029327"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6" y="563463"/>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 Mtns Image Title/Subtitle Area, Short Text, no logo">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2"/>
            <a:ext cx="6029327"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6" y="563463"/>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76044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581"/>
            <a:ext cx="12192000" cy="133350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2"/>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199325" y="563463"/>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2"/>
            <a:ext cx="62674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3"/>
            <a:ext cx="62674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701" r:id="rId3"/>
    <p:sldLayoutId id="2147483677" r:id="rId4"/>
    <p:sldLayoutId id="2147483690" r:id="rId5"/>
    <p:sldLayoutId id="2147483678" r:id="rId6"/>
    <p:sldLayoutId id="2147483699" r:id="rId7"/>
    <p:sldLayoutId id="2147483691" r:id="rId8"/>
    <p:sldLayoutId id="2147483679" r:id="rId9"/>
    <p:sldLayoutId id="2147483692" r:id="rId10"/>
    <p:sldLayoutId id="2147483693" r:id="rId11"/>
    <p:sldLayoutId id="2147483694" r:id="rId12"/>
    <p:sldLayoutId id="2147483680" r:id="rId13"/>
    <p:sldLayoutId id="2147483681" r:id="rId14"/>
    <p:sldLayoutId id="2147483682" r:id="rId15"/>
    <p:sldLayoutId id="2147483688" r:id="rId16"/>
    <p:sldLayoutId id="2147483689" r:id="rId17"/>
    <p:sldLayoutId id="2147483683" r:id="rId18"/>
    <p:sldLayoutId id="2147483695" r:id="rId19"/>
    <p:sldLayoutId id="2147483696" r:id="rId20"/>
    <p:sldLayoutId id="2147483684" r:id="rId21"/>
    <p:sldLayoutId id="2147483697" r:id="rId22"/>
    <p:sldLayoutId id="2147483698" r:id="rId23"/>
    <p:sldLayoutId id="2147483685" r:id="rId24"/>
    <p:sldLayoutId id="2147483686" r:id="rId25"/>
    <p:sldLayoutId id="2147483700" r:id="rId26"/>
    <p:sldLayoutId id="2147483687" r:id="rId27"/>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deq.nc.gov/genx/consentorder/deq-notice-chemours-about-downstream-counties/download?attachmen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deq.nc.gov/lowercapefear-wellsampling" TargetMode="External"/><Relationship Id="rId2" Type="http://schemas.openxmlformats.org/officeDocument/2006/relationships/hyperlink" Target="https://deq.nc.gov/news/key-issues/genx-investigation" TargetMode="Externa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deq.nc.gov/news/hot-topics/genx-investigation"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1" y="2470484"/>
            <a:ext cx="11911506" cy="2140705"/>
          </a:xfrm>
        </p:spPr>
        <p:txBody>
          <a:bodyPr>
            <a:normAutofit/>
          </a:bodyPr>
          <a:lstStyle/>
          <a:p>
            <a:r>
              <a:rPr lang="en-US" sz="2800" b="1" dirty="0">
                <a:latin typeface="Arial"/>
                <a:cs typeface="Arial"/>
              </a:rPr>
              <a:t>PFAS Private Well Sampling Updates</a:t>
            </a:r>
            <a:endParaRPr lang="en-US" sz="2400" b="1" dirty="0">
              <a:latin typeface="Arial"/>
              <a:cs typeface="Arial"/>
            </a:endParaRPr>
          </a:p>
          <a:p>
            <a:r>
              <a:rPr lang="en-US" sz="2400" b="1" dirty="0">
                <a:latin typeface="Arial"/>
                <a:cs typeface="Arial"/>
              </a:rPr>
              <a:t>North Carolina Department of Environmental Quality</a:t>
            </a:r>
          </a:p>
          <a:p>
            <a:r>
              <a:rPr lang="en-US" sz="2200" b="1" dirty="0">
                <a:latin typeface="Arial"/>
                <a:cs typeface="Arial"/>
              </a:rPr>
              <a:t>February 28, 2023   </a:t>
            </a:r>
            <a:endParaRPr lang="en-US" sz="2200" b="1" dirty="0"/>
          </a:p>
        </p:txBody>
      </p:sp>
    </p:spTree>
    <p:extLst>
      <p:ext uri="{BB962C8B-B14F-4D97-AF65-F5344CB8AC3E}">
        <p14:creationId xmlns:p14="http://schemas.microsoft.com/office/powerpoint/2010/main" val="344705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5AE864-0742-4EF6-9FA2-2C43726EE4FF}"/>
              </a:ext>
            </a:extLst>
          </p:cNvPr>
          <p:cNvSpPr/>
          <p:nvPr/>
        </p:nvSpPr>
        <p:spPr>
          <a:xfrm>
            <a:off x="10046677" y="4970585"/>
            <a:ext cx="2040548" cy="1576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10</a:t>
            </a:fld>
            <a:endParaRPr lang="en-US" dirty="0"/>
          </a:p>
        </p:txBody>
      </p:sp>
      <p:pic>
        <p:nvPicPr>
          <p:cNvPr id="5" name="Content Placeholder 4">
            <a:extLst>
              <a:ext uri="{FF2B5EF4-FFF2-40B4-BE49-F238E27FC236}">
                <a16:creationId xmlns:a16="http://schemas.microsoft.com/office/drawing/2014/main" id="{38295E36-4189-4DC9-9BC9-08AAD6EF2CCC}"/>
              </a:ext>
            </a:extLst>
          </p:cNvPr>
          <p:cNvPicPr>
            <a:picLocks noChangeAspect="1"/>
          </p:cNvPicPr>
          <p:nvPr/>
        </p:nvPicPr>
        <p:blipFill>
          <a:blip r:embed="rId2"/>
          <a:stretch>
            <a:fillRect/>
          </a:stretch>
        </p:blipFill>
        <p:spPr>
          <a:xfrm>
            <a:off x="1242646" y="-136891"/>
            <a:ext cx="9788769" cy="6994891"/>
          </a:xfrm>
          <a:prstGeom prst="rect">
            <a:avLst/>
          </a:prstGeom>
        </p:spPr>
      </p:pic>
      <p:sp>
        <p:nvSpPr>
          <p:cNvPr id="6" name="Slide Number Placeholder 3">
            <a:extLst>
              <a:ext uri="{FF2B5EF4-FFF2-40B4-BE49-F238E27FC236}">
                <a16:creationId xmlns:a16="http://schemas.microsoft.com/office/drawing/2014/main" id="{32D5D850-3496-477C-AC2E-565B00677FFB}"/>
              </a:ext>
            </a:extLst>
          </p:cNvPr>
          <p:cNvSpPr txBox="1">
            <a:spLocks/>
          </p:cNvSpPr>
          <p:nvPr/>
        </p:nvSpPr>
        <p:spPr>
          <a:xfrm>
            <a:off x="1321227" y="6406634"/>
            <a:ext cx="2202473" cy="14122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11F27F3A-B3E9-41ED-AF8F-A365F10BB65F}" type="slidenum">
              <a:rPr lang="en-US" smtClean="0">
                <a:solidFill>
                  <a:srgbClr val="1F497D"/>
                </a:solidFill>
              </a:rPr>
              <a:pPr defTabSz="685800"/>
              <a:t>10</a:t>
            </a:fld>
            <a:endParaRPr lang="en-US" dirty="0">
              <a:solidFill>
                <a:srgbClr val="1F497D"/>
              </a:solidFill>
            </a:endParaRPr>
          </a:p>
        </p:txBody>
      </p:sp>
      <p:sp>
        <p:nvSpPr>
          <p:cNvPr id="7" name="TextBox 6">
            <a:extLst>
              <a:ext uri="{FF2B5EF4-FFF2-40B4-BE49-F238E27FC236}">
                <a16:creationId xmlns:a16="http://schemas.microsoft.com/office/drawing/2014/main" id="{FA3FC377-76AB-430A-BB95-40EE552F4B61}"/>
              </a:ext>
            </a:extLst>
          </p:cNvPr>
          <p:cNvSpPr txBox="1"/>
          <p:nvPr/>
        </p:nvSpPr>
        <p:spPr>
          <a:xfrm>
            <a:off x="1960074" y="629870"/>
            <a:ext cx="7739245" cy="975643"/>
          </a:xfrm>
          <a:prstGeom prst="rect">
            <a:avLst/>
          </a:prstGeom>
          <a:solidFill>
            <a:schemeClr val="bg1"/>
          </a:solidFill>
        </p:spPr>
        <p:txBody>
          <a:bodyPr wrap="square">
            <a:spAutoFit/>
          </a:bodyPr>
          <a:lstStyle/>
          <a:p>
            <a:pPr algn="ctr"/>
            <a:r>
              <a:rPr lang="en-US" sz="2800" i="0" dirty="0">
                <a:solidFill>
                  <a:schemeClr val="tx1"/>
                </a:solidFill>
              </a:rPr>
              <a:t>Consent Order and Remediation at Chemours:  </a:t>
            </a:r>
            <a:br>
              <a:rPr lang="en-US" sz="2800" i="0" dirty="0">
                <a:solidFill>
                  <a:schemeClr val="tx1"/>
                </a:solidFill>
              </a:rPr>
            </a:br>
            <a:r>
              <a:rPr lang="en-US" sz="2800" i="0" dirty="0">
                <a:solidFill>
                  <a:schemeClr val="tx1"/>
                </a:solidFill>
              </a:rPr>
              <a:t>Outfall 003 (old outfall </a:t>
            </a:r>
            <a:r>
              <a:rPr lang="en-US" sz="2800" dirty="0"/>
              <a:t>00</a:t>
            </a:r>
            <a:r>
              <a:rPr lang="en-US" sz="2800" i="0" dirty="0">
                <a:solidFill>
                  <a:schemeClr val="tx1"/>
                </a:solidFill>
              </a:rPr>
              <a:t>2)</a:t>
            </a:r>
            <a:endParaRPr lang="en-US" sz="2800" dirty="0"/>
          </a:p>
        </p:txBody>
      </p:sp>
      <p:sp>
        <p:nvSpPr>
          <p:cNvPr id="8" name="Rectangle 7">
            <a:extLst>
              <a:ext uri="{FF2B5EF4-FFF2-40B4-BE49-F238E27FC236}">
                <a16:creationId xmlns:a16="http://schemas.microsoft.com/office/drawing/2014/main" id="{4614D7B3-9908-4C21-B671-74CCFA0BE1DC}"/>
              </a:ext>
            </a:extLst>
          </p:cNvPr>
          <p:cNvSpPr/>
          <p:nvPr/>
        </p:nvSpPr>
        <p:spPr>
          <a:xfrm>
            <a:off x="7994359" y="5091902"/>
            <a:ext cx="409530" cy="543850"/>
          </a:xfrm>
          <a:prstGeom prst="rect">
            <a:avLst/>
          </a:prstGeom>
          <a:solidFill>
            <a:schemeClr val="accent4">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CCF950F-38E0-4B5F-B57D-B4B509B855CB}"/>
              </a:ext>
            </a:extLst>
          </p:cNvPr>
          <p:cNvPicPr>
            <a:picLocks noChangeAspect="1"/>
          </p:cNvPicPr>
          <p:nvPr/>
        </p:nvPicPr>
        <p:blipFill>
          <a:blip r:embed="rId3"/>
          <a:stretch>
            <a:fillRect/>
          </a:stretch>
        </p:blipFill>
        <p:spPr>
          <a:xfrm>
            <a:off x="1456837" y="4276706"/>
            <a:ext cx="3898185" cy="2270080"/>
          </a:xfrm>
          <a:prstGeom prst="rect">
            <a:avLst/>
          </a:prstGeom>
        </p:spPr>
      </p:pic>
      <p:cxnSp>
        <p:nvCxnSpPr>
          <p:cNvPr id="10" name="Straight Arrow Connector 9">
            <a:extLst>
              <a:ext uri="{FF2B5EF4-FFF2-40B4-BE49-F238E27FC236}">
                <a16:creationId xmlns:a16="http://schemas.microsoft.com/office/drawing/2014/main" id="{B0903895-83F1-425A-ADB8-E1AC87708763}"/>
              </a:ext>
            </a:extLst>
          </p:cNvPr>
          <p:cNvCxnSpPr/>
          <p:nvPr/>
        </p:nvCxnSpPr>
        <p:spPr>
          <a:xfrm>
            <a:off x="4780977" y="4785005"/>
            <a:ext cx="3564389" cy="58574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3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0A2634A-E062-478A-A7BB-6AC63FF1C781}"/>
              </a:ext>
            </a:extLst>
          </p:cNvPr>
          <p:cNvSpPr txBox="1">
            <a:spLocks/>
          </p:cNvSpPr>
          <p:nvPr/>
        </p:nvSpPr>
        <p:spPr>
          <a:xfrm>
            <a:off x="304801" y="365125"/>
            <a:ext cx="5470633" cy="16927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pPr algn="l">
              <a:spcAft>
                <a:spcPts val="600"/>
              </a:spcAft>
            </a:pPr>
            <a:r>
              <a:rPr lang="en-US" sz="3400" b="1" i="0" dirty="0">
                <a:solidFill>
                  <a:schemeClr val="tx1"/>
                </a:solidFill>
                <a:latin typeface="+mj-lt"/>
                <a:cs typeface="+mj-cs"/>
              </a:rPr>
              <a:t>Consent Order and Remediation: </a:t>
            </a:r>
            <a:br>
              <a:rPr lang="en-US" sz="3400" b="1" i="0" dirty="0">
                <a:solidFill>
                  <a:schemeClr val="tx1"/>
                </a:solidFill>
                <a:latin typeface="+mj-lt"/>
                <a:cs typeface="+mj-cs"/>
              </a:rPr>
            </a:br>
            <a:r>
              <a:rPr lang="en-US" sz="3400" dirty="0">
                <a:solidFill>
                  <a:schemeClr val="tx1"/>
                </a:solidFill>
                <a:latin typeface="+mj-lt"/>
                <a:cs typeface="+mj-cs"/>
              </a:rPr>
              <a:t>Flow Through Cells (seeps)</a:t>
            </a:r>
          </a:p>
        </p:txBody>
      </p:sp>
      <p:sp>
        <p:nvSpPr>
          <p:cNvPr id="17" name="Content Placeholder 2">
            <a:extLst>
              <a:ext uri="{FF2B5EF4-FFF2-40B4-BE49-F238E27FC236}">
                <a16:creationId xmlns:a16="http://schemas.microsoft.com/office/drawing/2014/main" id="{66A6BB41-49C5-468B-9F25-AE76751A71C9}"/>
              </a:ext>
            </a:extLst>
          </p:cNvPr>
          <p:cNvSpPr txBox="1">
            <a:spLocks/>
          </p:cNvSpPr>
          <p:nvPr/>
        </p:nvSpPr>
        <p:spPr>
          <a:xfrm>
            <a:off x="304800" y="2575033"/>
            <a:ext cx="6493163" cy="391783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20000"/>
              </a:lnSpc>
              <a:spcBef>
                <a:spcPts val="600"/>
              </a:spcBef>
              <a:spcAft>
                <a:spcPts val="2400"/>
              </a:spcAft>
            </a:pPr>
            <a:r>
              <a:rPr lang="en-US" sz="7200" dirty="0">
                <a:solidFill>
                  <a:schemeClr val="tx1"/>
                </a:solidFill>
                <a:latin typeface="+mn-lt"/>
                <a:cs typeface="+mn-cs"/>
              </a:rPr>
              <a:t>Per the 2019 Consent Order and 2020 Addendum, Chemours has installed in situ treatment systems to </a:t>
            </a:r>
            <a:br>
              <a:rPr lang="en-US" sz="7200" dirty="0">
                <a:solidFill>
                  <a:schemeClr val="tx1"/>
                </a:solidFill>
                <a:latin typeface="+mn-lt"/>
                <a:cs typeface="+mn-cs"/>
              </a:rPr>
            </a:br>
            <a:r>
              <a:rPr lang="en-US" sz="7200" dirty="0">
                <a:solidFill>
                  <a:schemeClr val="tx1"/>
                </a:solidFill>
                <a:latin typeface="+mn-lt"/>
                <a:cs typeface="+mn-cs"/>
              </a:rPr>
              <a:t>remove PFAS from the seeps. These treatment systems consist of flow through cells containing granular </a:t>
            </a:r>
            <a:br>
              <a:rPr lang="en-US" sz="7200" dirty="0">
                <a:solidFill>
                  <a:schemeClr val="tx1"/>
                </a:solidFill>
                <a:latin typeface="+mn-lt"/>
                <a:cs typeface="+mn-cs"/>
              </a:rPr>
            </a:br>
            <a:r>
              <a:rPr lang="en-US" sz="7200" dirty="0">
                <a:solidFill>
                  <a:schemeClr val="tx1"/>
                </a:solidFill>
                <a:latin typeface="+mn-lt"/>
                <a:cs typeface="+mn-cs"/>
              </a:rPr>
              <a:t>activated carbon. </a:t>
            </a:r>
          </a:p>
          <a:p>
            <a:pPr marL="0">
              <a:lnSpc>
                <a:spcPct val="120000"/>
              </a:lnSpc>
              <a:spcBef>
                <a:spcPts val="600"/>
              </a:spcBef>
              <a:spcAft>
                <a:spcPts val="2400"/>
              </a:spcAft>
            </a:pPr>
            <a:r>
              <a:rPr lang="en-US" sz="7200" dirty="0">
                <a:solidFill>
                  <a:schemeClr val="tx1"/>
                </a:solidFill>
                <a:latin typeface="+mn-lt"/>
                <a:cs typeface="+mn-cs"/>
              </a:rPr>
              <a:t>There are four onsite seeps (A, B, C and D) that have been identified that discharge into the Cape Fear River. PFAS from the site reach the Cape Fear River from these seeps. </a:t>
            </a:r>
          </a:p>
          <a:p>
            <a:pPr marL="0">
              <a:lnSpc>
                <a:spcPct val="120000"/>
              </a:lnSpc>
              <a:spcBef>
                <a:spcPts val="600"/>
              </a:spcBef>
              <a:spcAft>
                <a:spcPts val="2400"/>
              </a:spcAft>
            </a:pPr>
            <a:r>
              <a:rPr lang="en-US" sz="7200" dirty="0">
                <a:solidFill>
                  <a:schemeClr val="tx1"/>
                </a:solidFill>
                <a:latin typeface="+mn-lt"/>
                <a:cs typeface="+mn-cs"/>
              </a:rPr>
              <a:t>The four treatment systems were installed during late 2020 though late spring 2021. </a:t>
            </a:r>
          </a:p>
        </p:txBody>
      </p:sp>
      <p:sp>
        <p:nvSpPr>
          <p:cNvPr id="4" name="Slide Number Placeholder 3"/>
          <p:cNvSpPr>
            <a:spLocks noGrp="1"/>
          </p:cNvSpPr>
          <p:nvPr>
            <p:ph type="sldNum" sz="quarter" idx="12"/>
          </p:nvPr>
        </p:nvSpPr>
        <p:spPr>
          <a:xfrm>
            <a:off x="0" y="6554377"/>
            <a:ext cx="1165860" cy="303623"/>
          </a:xfrm>
        </p:spPr>
        <p:txBody>
          <a:bodyPr vert="horz" lIns="91440" tIns="45720" rIns="91440" bIns="45720" rtlCol="0" anchor="ctr">
            <a:normAutofit/>
          </a:bodyPr>
          <a:lstStyle/>
          <a:p>
            <a:pPr>
              <a:spcAft>
                <a:spcPts val="600"/>
              </a:spcAft>
              <a:defRPr/>
            </a:pPr>
            <a:fld id="{11F27F3A-B3E9-41ED-AF8F-A365F10BB65F}" type="slidenum">
              <a:rPr lang="en-US"/>
              <a:pPr>
                <a:spcAft>
                  <a:spcPts val="600"/>
                </a:spcAft>
                <a:defRPr/>
              </a:pPr>
              <a:t>11</a:t>
            </a:fld>
            <a:endParaRPr lang="en-US" dirty="0"/>
          </a:p>
        </p:txBody>
      </p:sp>
      <p:pic>
        <p:nvPicPr>
          <p:cNvPr id="14" name="Content Placeholder 5">
            <a:extLst>
              <a:ext uri="{FF2B5EF4-FFF2-40B4-BE49-F238E27FC236}">
                <a16:creationId xmlns:a16="http://schemas.microsoft.com/office/drawing/2014/main" id="{632585A8-8922-4206-A43C-326295ACF399}"/>
              </a:ext>
            </a:extLst>
          </p:cNvPr>
          <p:cNvPicPr>
            <a:picLocks noChangeAspect="1"/>
          </p:cNvPicPr>
          <p:nvPr/>
        </p:nvPicPr>
        <p:blipFill rotWithShape="1">
          <a:blip r:embed="rId2"/>
          <a:srcRect l="2704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91115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0376" y="932331"/>
            <a:ext cx="4156364" cy="1319607"/>
          </a:xfrm>
        </p:spPr>
        <p:txBody>
          <a:bodyPr vert="horz" lIns="91440" tIns="45720" rIns="91440" bIns="45720" rtlCol="0" anchor="ctr">
            <a:normAutofit/>
          </a:bodyPr>
          <a:lstStyle/>
          <a:p>
            <a:pPr algn="l" defTabSz="914400"/>
            <a:r>
              <a:rPr lang="en-US" sz="3700" kern="1200" dirty="0">
                <a:solidFill>
                  <a:schemeClr val="tx1"/>
                </a:solidFill>
                <a:latin typeface="+mj-lt"/>
                <a:ea typeface="+mj-ea"/>
                <a:cs typeface="+mj-cs"/>
              </a:rPr>
              <a:t>Barrier Wall: design</a:t>
            </a:r>
          </a:p>
        </p:txBody>
      </p:sp>
      <p:sp>
        <p:nvSpPr>
          <p:cNvPr id="8" name="TextBox 7">
            <a:extLst>
              <a:ext uri="{FF2B5EF4-FFF2-40B4-BE49-F238E27FC236}">
                <a16:creationId xmlns:a16="http://schemas.microsoft.com/office/drawing/2014/main" id="{CF7E5102-CDB1-4848-8315-CE820EB4D2A2}"/>
              </a:ext>
            </a:extLst>
          </p:cNvPr>
          <p:cNvSpPr txBox="1"/>
          <p:nvPr/>
        </p:nvSpPr>
        <p:spPr>
          <a:xfrm>
            <a:off x="406400" y="2438400"/>
            <a:ext cx="3748025"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dirty="0"/>
              <a:t>6,050 feet long and 75-100 feet deep. Keyed into Upper Cape Fear Confining Unit</a:t>
            </a:r>
          </a:p>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Wall is approx. 36 inches thick</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One-pass installation mixes soil and bentonite/cement mix continuously during construction</a:t>
            </a:r>
          </a:p>
        </p:txBody>
      </p:sp>
      <p:pic>
        <p:nvPicPr>
          <p:cNvPr id="7" name="Content Placeholder 5">
            <a:extLst>
              <a:ext uri="{FF2B5EF4-FFF2-40B4-BE49-F238E27FC236}">
                <a16:creationId xmlns:a16="http://schemas.microsoft.com/office/drawing/2014/main" id="{CAF4C1C7-0ED7-47BC-AA54-D247F0F26A6E}"/>
              </a:ext>
            </a:extLst>
          </p:cNvPr>
          <p:cNvPicPr>
            <a:picLocks noChangeAspect="1"/>
          </p:cNvPicPr>
          <p:nvPr/>
        </p:nvPicPr>
        <p:blipFill rotWithShape="1">
          <a:blip r:embed="rId2"/>
          <a:srcRect t="2705" r="-2" b="6172"/>
          <a:stretch/>
        </p:blipFill>
        <p:spPr>
          <a:xfrm>
            <a:off x="5712976" y="807593"/>
            <a:ext cx="5405102" cy="5239568"/>
          </a:xfrm>
          <a:prstGeom prst="rect">
            <a:avLst/>
          </a:prstGeom>
          <a:effectLst/>
        </p:spPr>
      </p:pic>
      <p:sp>
        <p:nvSpPr>
          <p:cNvPr id="4" name="Slide Number Placeholder 3"/>
          <p:cNvSpPr>
            <a:spLocks noGrp="1"/>
          </p:cNvSpPr>
          <p:nvPr>
            <p:ph type="sldNum" sz="quarter" idx="12"/>
          </p:nvPr>
        </p:nvSpPr>
        <p:spPr>
          <a:xfrm>
            <a:off x="0" y="6596743"/>
            <a:ext cx="2743200" cy="261257"/>
          </a:xfrm>
        </p:spPr>
        <p:txBody>
          <a:bodyPr vert="horz" lIns="91440" tIns="45720" rIns="91440" bIns="45720" rtlCol="0" anchor="ctr">
            <a:normAutofit lnSpcReduction="10000"/>
          </a:bodyPr>
          <a:lstStyle/>
          <a:p>
            <a:pPr>
              <a:spcAft>
                <a:spcPts val="600"/>
              </a:spcAft>
              <a:defRPr/>
            </a:pPr>
            <a:fld id="{11F27F3A-B3E9-41ED-AF8F-A365F10BB65F}" type="slidenum">
              <a:rPr lang="en-US"/>
              <a:pPr>
                <a:spcAft>
                  <a:spcPts val="600"/>
                </a:spcAft>
                <a:defRPr/>
              </a:pPr>
              <a:t>12</a:t>
            </a:fld>
            <a:endParaRPr lang="en-US" dirty="0"/>
          </a:p>
        </p:txBody>
      </p:sp>
    </p:spTree>
    <p:extLst>
      <p:ext uri="{BB962C8B-B14F-4D97-AF65-F5344CB8AC3E}">
        <p14:creationId xmlns:p14="http://schemas.microsoft.com/office/powerpoint/2010/main" val="3930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CC6809-AA2E-489B-9E9E-15E47D98468D}"/>
              </a:ext>
            </a:extLst>
          </p:cNvPr>
          <p:cNvSpPr txBox="1"/>
          <p:nvPr/>
        </p:nvSpPr>
        <p:spPr>
          <a:xfrm>
            <a:off x="406401" y="2438400"/>
            <a:ext cx="3990108" cy="37854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dirty="0"/>
              <a:t>70 Extraction Wells – Wells are located along entire length of barrier wall and extending approx. 1,000 feet north of the termination of barrier wall.</a:t>
            </a:r>
          </a:p>
          <a:p>
            <a:pPr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r>
              <a:rPr lang="en-US" sz="1900" dirty="0"/>
              <a:t>Two force-mains to convey extracted groundwater to treatment system</a:t>
            </a:r>
          </a:p>
          <a:p>
            <a:pPr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r>
              <a:rPr lang="en-US" sz="1900" dirty="0"/>
              <a:t>Design total flow rate = 980 gpm</a:t>
            </a:r>
          </a:p>
        </p:txBody>
      </p:sp>
      <p:pic>
        <p:nvPicPr>
          <p:cNvPr id="5" name="Content Placeholder 5">
            <a:extLst>
              <a:ext uri="{FF2B5EF4-FFF2-40B4-BE49-F238E27FC236}">
                <a16:creationId xmlns:a16="http://schemas.microsoft.com/office/drawing/2014/main" id="{5B9AAB97-94AF-4E88-B3F6-DB738C35038C}"/>
              </a:ext>
            </a:extLst>
          </p:cNvPr>
          <p:cNvPicPr>
            <a:picLocks noChangeAspect="1"/>
          </p:cNvPicPr>
          <p:nvPr/>
        </p:nvPicPr>
        <p:blipFill rotWithShape="1">
          <a:blip r:embed="rId2"/>
          <a:srcRect t="13542" r="1" b="184"/>
          <a:stretch/>
        </p:blipFill>
        <p:spPr>
          <a:xfrm>
            <a:off x="5712993" y="807593"/>
            <a:ext cx="5405069" cy="5239568"/>
          </a:xfrm>
          <a:prstGeom prst="rect">
            <a:avLst/>
          </a:prstGeom>
          <a:effectLst/>
        </p:spPr>
      </p:pic>
      <p:sp>
        <p:nvSpPr>
          <p:cNvPr id="4" name="Slide Number Placeholder 3"/>
          <p:cNvSpPr>
            <a:spLocks noGrp="1"/>
          </p:cNvSpPr>
          <p:nvPr>
            <p:ph type="sldNum" sz="quarter" idx="12"/>
          </p:nvPr>
        </p:nvSpPr>
        <p:spPr>
          <a:xfrm>
            <a:off x="0" y="6583680"/>
            <a:ext cx="2743200" cy="274320"/>
          </a:xfrm>
        </p:spPr>
        <p:txBody>
          <a:bodyPr vert="horz" lIns="91440" tIns="45720" rIns="91440" bIns="45720" rtlCol="0" anchor="ctr">
            <a:normAutofit/>
          </a:bodyPr>
          <a:lstStyle/>
          <a:p>
            <a:pPr>
              <a:spcAft>
                <a:spcPts val="600"/>
              </a:spcAft>
              <a:defRPr/>
            </a:pPr>
            <a:fld id="{11F27F3A-B3E9-41ED-AF8F-A365F10BB65F}" type="slidenum">
              <a:rPr lang="en-US"/>
              <a:pPr>
                <a:spcAft>
                  <a:spcPts val="600"/>
                </a:spcAft>
                <a:defRPr/>
              </a:pPr>
              <a:t>13</a:t>
            </a:fld>
            <a:endParaRPr lang="en-US" dirty="0"/>
          </a:p>
        </p:txBody>
      </p:sp>
      <p:sp>
        <p:nvSpPr>
          <p:cNvPr id="7" name="Title 4">
            <a:extLst>
              <a:ext uri="{FF2B5EF4-FFF2-40B4-BE49-F238E27FC236}">
                <a16:creationId xmlns:a16="http://schemas.microsoft.com/office/drawing/2014/main" id="{B3B3B1B9-47EF-421E-89FF-D6A768017380}"/>
              </a:ext>
            </a:extLst>
          </p:cNvPr>
          <p:cNvSpPr>
            <a:spLocks noGrp="1"/>
          </p:cNvSpPr>
          <p:nvPr>
            <p:ph type="title"/>
          </p:nvPr>
        </p:nvSpPr>
        <p:spPr>
          <a:xfrm>
            <a:off x="406401" y="629266"/>
            <a:ext cx="3748024" cy="1622321"/>
          </a:xfrm>
        </p:spPr>
        <p:txBody>
          <a:bodyPr vert="horz" lIns="91440" tIns="45720" rIns="91440" bIns="45720" rtlCol="0" anchor="ctr">
            <a:normAutofit/>
          </a:bodyPr>
          <a:lstStyle/>
          <a:p>
            <a:pPr algn="l" defTabSz="914400"/>
            <a:r>
              <a:rPr lang="en-US" sz="3700" kern="1200" dirty="0">
                <a:solidFill>
                  <a:schemeClr val="tx1"/>
                </a:solidFill>
                <a:latin typeface="+mj-lt"/>
                <a:ea typeface="+mj-ea"/>
                <a:cs typeface="+mj-cs"/>
              </a:rPr>
              <a:t>Groundwater extraction system</a:t>
            </a:r>
          </a:p>
        </p:txBody>
      </p:sp>
    </p:spTree>
    <p:extLst>
      <p:ext uri="{BB962C8B-B14F-4D97-AF65-F5344CB8AC3E}">
        <p14:creationId xmlns:p14="http://schemas.microsoft.com/office/powerpoint/2010/main" val="223273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94242" y="5335675"/>
            <a:ext cx="2863780" cy="1185705"/>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838200" y="161035"/>
            <a:ext cx="6029327" cy="557215"/>
          </a:xfrm>
        </p:spPr>
        <p:txBody>
          <a:bodyPr>
            <a:normAutofit fontScale="90000"/>
          </a:bodyPr>
          <a:lstStyle/>
          <a:p>
            <a:r>
              <a:rPr lang="en-US" dirty="0"/>
              <a:t>Chemours – Addressing Contamination</a:t>
            </a:r>
          </a:p>
        </p:txBody>
      </p:sp>
      <p:sp>
        <p:nvSpPr>
          <p:cNvPr id="3" name="Content Placeholder 2"/>
          <p:cNvSpPr>
            <a:spLocks noGrp="1"/>
          </p:cNvSpPr>
          <p:nvPr>
            <p:ph idx="1"/>
          </p:nvPr>
        </p:nvSpPr>
        <p:spPr>
          <a:xfrm>
            <a:off x="627044" y="1493047"/>
            <a:ext cx="11296732" cy="5028333"/>
          </a:xfrm>
        </p:spPr>
        <p:txBody>
          <a:bodyPr vert="horz" lIns="91440" tIns="45720" rIns="91440" bIns="45720" rtlCol="0" anchor="t">
            <a:normAutofit lnSpcReduction="10000"/>
          </a:bodyPr>
          <a:lstStyle/>
          <a:p>
            <a:pPr marL="0" indent="0">
              <a:buNone/>
            </a:pPr>
            <a:r>
              <a:rPr lang="en-US" sz="2600" b="1" dirty="0">
                <a:solidFill>
                  <a:schemeClr val="tx2">
                    <a:lumMod val="75000"/>
                  </a:schemeClr>
                </a:solidFill>
                <a:latin typeface="Arial"/>
                <a:cs typeface="Arial"/>
              </a:rPr>
              <a:t>Sample Wells and Provide Drinking Water for impacted private drinking water wells</a:t>
            </a:r>
          </a:p>
          <a:p>
            <a:pPr marL="227965" indent="-227965"/>
            <a:r>
              <a:rPr lang="en-US" sz="2400" dirty="0">
                <a:solidFill>
                  <a:schemeClr val="tx2">
                    <a:lumMod val="75000"/>
                  </a:schemeClr>
                </a:solidFill>
                <a:latin typeface="Arial"/>
                <a:cs typeface="Arial"/>
              </a:rPr>
              <a:t>Sample drinking water wells </a:t>
            </a:r>
            <a:endParaRPr lang="en-US" sz="2400" dirty="0">
              <a:solidFill>
                <a:schemeClr val="tx2">
                  <a:lumMod val="75000"/>
                </a:schemeClr>
              </a:solidFill>
            </a:endParaRPr>
          </a:p>
          <a:p>
            <a:pPr marL="685165" lvl="1" indent="-227965"/>
            <a:r>
              <a:rPr lang="en-US" sz="2200" dirty="0">
                <a:solidFill>
                  <a:schemeClr val="tx2">
                    <a:lumMod val="75000"/>
                  </a:schemeClr>
                </a:solidFill>
                <a:latin typeface="Arial"/>
                <a:cs typeface="Arial"/>
              </a:rPr>
              <a:t>¼ mile beyond the closest well that had PFAS levels above 10 parts per trillion</a:t>
            </a:r>
          </a:p>
          <a:p>
            <a:pPr marL="685165" lvl="1" indent="-227965"/>
            <a:r>
              <a:rPr lang="en-US" sz="2200" dirty="0">
                <a:solidFill>
                  <a:schemeClr val="tx2">
                    <a:lumMod val="75000"/>
                  </a:schemeClr>
                </a:solidFill>
                <a:latin typeface="Arial"/>
                <a:cs typeface="Arial"/>
              </a:rPr>
              <a:t>Annually retest wells that were previously sampled</a:t>
            </a:r>
            <a:endParaRPr lang="en-US" sz="2200" dirty="0">
              <a:solidFill>
                <a:schemeClr val="tx2">
                  <a:lumMod val="75000"/>
                </a:schemeClr>
              </a:solidFill>
            </a:endParaRPr>
          </a:p>
          <a:p>
            <a:pPr marL="685165" lvl="1" indent="-227965"/>
            <a:r>
              <a:rPr lang="en-US" sz="2200" dirty="0">
                <a:solidFill>
                  <a:schemeClr val="tx2">
                    <a:lumMod val="75000"/>
                  </a:schemeClr>
                </a:solidFill>
                <a:latin typeface="Arial"/>
                <a:cs typeface="Arial"/>
              </a:rPr>
              <a:t>Bottled water in 3 days if exceed a Consent Order limit</a:t>
            </a:r>
            <a:br>
              <a:rPr lang="en-US" sz="2200" dirty="0">
                <a:solidFill>
                  <a:schemeClr val="tx2">
                    <a:lumMod val="75000"/>
                  </a:schemeClr>
                </a:solidFill>
              </a:rPr>
            </a:br>
            <a:endParaRPr lang="en-US" sz="2200" dirty="0">
              <a:solidFill>
                <a:schemeClr val="tx2">
                  <a:lumMod val="75000"/>
                </a:schemeClr>
              </a:solidFill>
            </a:endParaRPr>
          </a:p>
          <a:p>
            <a:pPr marL="227965" indent="-227965"/>
            <a:r>
              <a:rPr lang="en-US" sz="2400" dirty="0">
                <a:solidFill>
                  <a:schemeClr val="tx2">
                    <a:lumMod val="75000"/>
                  </a:schemeClr>
                </a:solidFill>
                <a:latin typeface="Arial"/>
                <a:cs typeface="Arial"/>
              </a:rPr>
              <a:t>For those with GenX above </a:t>
            </a:r>
            <a:r>
              <a:rPr lang="en-US" sz="2400" dirty="0">
                <a:solidFill>
                  <a:srgbClr val="FF0000"/>
                </a:solidFill>
                <a:latin typeface="Arial"/>
                <a:cs typeface="Arial"/>
              </a:rPr>
              <a:t>10 parts per trillion (New EPA Health Advisory):</a:t>
            </a:r>
            <a:r>
              <a:rPr lang="en-US" sz="2400" dirty="0">
                <a:solidFill>
                  <a:schemeClr val="tx2">
                    <a:lumMod val="75000"/>
                  </a:schemeClr>
                </a:solidFill>
                <a:latin typeface="Arial"/>
                <a:cs typeface="Arial"/>
              </a:rPr>
              <a:t>​</a:t>
            </a:r>
          </a:p>
          <a:p>
            <a:pPr marL="685154" lvl="1" indent="-227965"/>
            <a:r>
              <a:rPr lang="en-US" sz="2200" dirty="0">
                <a:solidFill>
                  <a:schemeClr val="tx2">
                    <a:lumMod val="75000"/>
                  </a:schemeClr>
                </a:solidFill>
                <a:latin typeface="Arial"/>
                <a:cs typeface="Arial"/>
              </a:rPr>
              <a:t>Provide permanent drinking water supply </a:t>
            </a:r>
          </a:p>
          <a:p>
            <a:pPr marL="1142342" lvl="2" indent="-227965"/>
            <a:r>
              <a:rPr lang="en-US" sz="2000" dirty="0">
                <a:solidFill>
                  <a:schemeClr val="tx2">
                    <a:lumMod val="75000"/>
                  </a:schemeClr>
                </a:solidFill>
                <a:latin typeface="Arial"/>
                <a:cs typeface="Arial"/>
              </a:rPr>
              <a:t>Options: Public waterline connection where feasible, whole-building GAC filtration system, reverse osmosis (RO) units installed on every bathroom and kitchen sink</a:t>
            </a:r>
          </a:p>
          <a:p>
            <a:pPr marL="227965" indent="-227965">
              <a:spcBef>
                <a:spcPts val="1800"/>
              </a:spcBef>
            </a:pPr>
            <a:r>
              <a:rPr lang="en-US" sz="2400" dirty="0">
                <a:solidFill>
                  <a:schemeClr val="tx2">
                    <a:lumMod val="75000"/>
                  </a:schemeClr>
                </a:solidFill>
                <a:latin typeface="Arial"/>
                <a:cs typeface="Arial"/>
              </a:rPr>
              <a:t>​For those with combined PFAS levels above 70 parts per trillion or ​any individual PFAS compound above 10 parts per trillion:​</a:t>
            </a:r>
          </a:p>
          <a:p>
            <a:pPr marL="685154" lvl="1" indent="-227965"/>
            <a:r>
              <a:rPr lang="en-US" sz="2200" dirty="0">
                <a:solidFill>
                  <a:schemeClr val="tx2">
                    <a:lumMod val="75000"/>
                  </a:schemeClr>
                </a:solidFill>
                <a:latin typeface="Arial"/>
                <a:cs typeface="Arial"/>
              </a:rPr>
              <a:t>Provide, install and maintain up to three under-sink RO systems per residence​</a:t>
            </a:r>
          </a:p>
          <a:p>
            <a:pPr marL="457189" lvl="1" indent="0">
              <a:buNone/>
            </a:pPr>
            <a:endParaRPr lang="en-US"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dirty="0"/>
          </a:p>
        </p:txBody>
      </p:sp>
      <p:sp>
        <p:nvSpPr>
          <p:cNvPr id="5" name="Subtitle 4"/>
          <p:cNvSpPr>
            <a:spLocks noGrp="1"/>
          </p:cNvSpPr>
          <p:nvPr>
            <p:ph type="subTitle" idx="13"/>
          </p:nvPr>
        </p:nvSpPr>
        <p:spPr/>
        <p:txBody>
          <a:bodyPr>
            <a:normAutofit/>
          </a:bodyPr>
          <a:lstStyle/>
          <a:p>
            <a:r>
              <a:rPr lang="en-US" sz="2000" dirty="0"/>
              <a:t>Consent Order Feb 2019 : Groundwater</a:t>
            </a:r>
          </a:p>
        </p:txBody>
      </p:sp>
    </p:spTree>
    <p:extLst>
      <p:ext uri="{BB962C8B-B14F-4D97-AF65-F5344CB8AC3E}">
        <p14:creationId xmlns:p14="http://schemas.microsoft.com/office/powerpoint/2010/main" val="3545609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1B7A-7889-4580-B70C-CDFF1C2C4A6A}"/>
              </a:ext>
            </a:extLst>
          </p:cNvPr>
          <p:cNvSpPr>
            <a:spLocks noGrp="1"/>
          </p:cNvSpPr>
          <p:nvPr>
            <p:ph type="title"/>
          </p:nvPr>
        </p:nvSpPr>
        <p:spPr>
          <a:xfrm>
            <a:off x="825356" y="339453"/>
            <a:ext cx="6493164" cy="557215"/>
          </a:xfrm>
        </p:spPr>
        <p:txBody>
          <a:bodyPr>
            <a:normAutofit fontScale="90000"/>
          </a:bodyPr>
          <a:lstStyle/>
          <a:p>
            <a:r>
              <a:rPr lang="en-US" dirty="0">
                <a:latin typeface="Times New Roman"/>
                <a:cs typeface="Times New Roman"/>
              </a:rPr>
              <a:t>Lower Cape Fear Region Well Sampling</a:t>
            </a:r>
          </a:p>
        </p:txBody>
      </p:sp>
      <p:sp>
        <p:nvSpPr>
          <p:cNvPr id="3" name="Content Placeholder 2">
            <a:extLst>
              <a:ext uri="{FF2B5EF4-FFF2-40B4-BE49-F238E27FC236}">
                <a16:creationId xmlns:a16="http://schemas.microsoft.com/office/drawing/2014/main" id="{42962A57-A0DD-4F32-AC14-FA706003DF26}"/>
              </a:ext>
            </a:extLst>
          </p:cNvPr>
          <p:cNvSpPr>
            <a:spLocks noGrp="1"/>
          </p:cNvSpPr>
          <p:nvPr>
            <p:ph idx="1"/>
          </p:nvPr>
        </p:nvSpPr>
        <p:spPr>
          <a:xfrm>
            <a:off x="357462" y="1337039"/>
            <a:ext cx="11335774" cy="4957498"/>
          </a:xfrm>
        </p:spPr>
        <p:txBody>
          <a:bodyPr vert="horz" lIns="91440" tIns="45720" rIns="91440" bIns="45720" rtlCol="0" anchor="t">
            <a:noAutofit/>
          </a:bodyPr>
          <a:lstStyle/>
          <a:p>
            <a:pPr marL="227965" indent="-227965">
              <a:spcAft>
                <a:spcPts val="1200"/>
              </a:spcAft>
            </a:pPr>
            <a:r>
              <a:rPr lang="en-US" dirty="0">
                <a:solidFill>
                  <a:srgbClr val="002060"/>
                </a:solidFill>
              </a:rPr>
              <a:t>November 3, 2021 letter from DEQ to Chemours</a:t>
            </a:r>
          </a:p>
          <a:p>
            <a:pPr marL="685154" lvl="1" indent="-227965">
              <a:spcAft>
                <a:spcPts val="1200"/>
              </a:spcAft>
            </a:pPr>
            <a:r>
              <a:rPr lang="en-US" u="sng" dirty="0">
                <a:hlinkClick r:id="rId3"/>
              </a:rPr>
              <a:t>https://deq.nc.gov/genx/consentorder/deq-notice-chemours-about-downstream-counties/download?attachment</a:t>
            </a:r>
            <a:endParaRPr lang="en-US" u="sng" dirty="0"/>
          </a:p>
          <a:p>
            <a:pPr marL="227965" indent="-227965">
              <a:spcAft>
                <a:spcPts val="1200"/>
              </a:spcAft>
            </a:pPr>
            <a:r>
              <a:rPr lang="en-US" dirty="0">
                <a:solidFill>
                  <a:srgbClr val="002060"/>
                </a:solidFill>
                <a:latin typeface="Arial"/>
                <a:cs typeface="Arial"/>
              </a:rPr>
              <a:t>Requirement to submit a plan within 90 days to conduct a comprehensive assessment of groundwater contamination in New Hanover County and other affected counties in accordance with 2L and the 2019 Consent Order.</a:t>
            </a:r>
          </a:p>
          <a:p>
            <a:pPr marL="227965" indent="-227965">
              <a:spcAft>
                <a:spcPts val="1200"/>
              </a:spcAft>
            </a:pPr>
            <a:r>
              <a:rPr lang="en-US" dirty="0">
                <a:solidFill>
                  <a:srgbClr val="002060"/>
                </a:solidFill>
                <a:latin typeface="Arial"/>
                <a:cs typeface="Arial"/>
              </a:rPr>
              <a:t>Requirement to submit an updated drinking water compliance plan within 90 days pursuant to the Chemours Consent Order. The plan shall provide for sampling of drinking water wells in downstream counties to identify affected parties entitled to provision of replacement water supplies. </a:t>
            </a:r>
          </a:p>
          <a:p>
            <a:pPr marL="227965" indent="-227965">
              <a:spcAft>
                <a:spcPts val="1200"/>
              </a:spcAft>
            </a:pPr>
            <a:r>
              <a:rPr lang="en-US" dirty="0">
                <a:solidFill>
                  <a:srgbClr val="002060"/>
                </a:solidFill>
              </a:rPr>
              <a:t>DEQ responded with additional comments to the Chemours drinking water </a:t>
            </a:r>
            <a:br>
              <a:rPr lang="en-US" dirty="0">
                <a:solidFill>
                  <a:srgbClr val="002060"/>
                </a:solidFill>
              </a:rPr>
            </a:br>
            <a:r>
              <a:rPr lang="en-US" dirty="0">
                <a:solidFill>
                  <a:srgbClr val="002060"/>
                </a:solidFill>
              </a:rPr>
              <a:t>compliance plan on May 2, 2022, requiring further revision, expedited sampling and </a:t>
            </a:r>
            <a:br>
              <a:rPr lang="en-US" dirty="0">
                <a:solidFill>
                  <a:srgbClr val="002060"/>
                </a:solidFill>
              </a:rPr>
            </a:br>
            <a:r>
              <a:rPr lang="en-US" dirty="0">
                <a:solidFill>
                  <a:srgbClr val="002060"/>
                </a:solidFill>
              </a:rPr>
              <a:t>shared recent DEQ groundwater data from the region.</a:t>
            </a:r>
          </a:p>
        </p:txBody>
      </p:sp>
      <p:sp>
        <p:nvSpPr>
          <p:cNvPr id="4" name="Slide Number Placeholder 3">
            <a:extLst>
              <a:ext uri="{FF2B5EF4-FFF2-40B4-BE49-F238E27FC236}">
                <a16:creationId xmlns:a16="http://schemas.microsoft.com/office/drawing/2014/main" id="{81C75042-A469-4105-910C-6F40EEFE1706}"/>
              </a:ext>
            </a:extLst>
          </p:cNvPr>
          <p:cNvSpPr>
            <a:spLocks noGrp="1"/>
          </p:cNvSpPr>
          <p:nvPr>
            <p:ph type="sldNum" sz="quarter" idx="12"/>
          </p:nvPr>
        </p:nvSpPr>
        <p:spPr/>
        <p:txBody>
          <a:bodyPr/>
          <a:lstStyle/>
          <a:p>
            <a:fld id="{11F27F3A-B3E9-41ED-AF8F-A365F10BB65F}" type="slidenum">
              <a:rPr lang="en-US" smtClean="0"/>
              <a:pPr/>
              <a:t>15</a:t>
            </a:fld>
            <a:endParaRPr lang="en-US" dirty="0"/>
          </a:p>
        </p:txBody>
      </p:sp>
      <p:sp>
        <p:nvSpPr>
          <p:cNvPr id="5" name="Subtitle 4">
            <a:extLst>
              <a:ext uri="{FF2B5EF4-FFF2-40B4-BE49-F238E27FC236}">
                <a16:creationId xmlns:a16="http://schemas.microsoft.com/office/drawing/2014/main" id="{54467724-8D7D-4B9A-BE65-616BDE53CEC4}"/>
              </a:ext>
            </a:extLst>
          </p:cNvPr>
          <p:cNvSpPr>
            <a:spLocks noGrp="1"/>
          </p:cNvSpPr>
          <p:nvPr>
            <p:ph type="subTitle" idx="13"/>
          </p:nvPr>
        </p:nvSpPr>
        <p:spPr/>
        <p:txBody>
          <a:bodyPr/>
          <a:lstStyle/>
          <a:p>
            <a:r>
              <a:rPr lang="en-US" dirty="0"/>
              <a:t> </a:t>
            </a:r>
          </a:p>
        </p:txBody>
      </p:sp>
    </p:spTree>
    <p:extLst>
      <p:ext uri="{BB962C8B-B14F-4D97-AF65-F5344CB8AC3E}">
        <p14:creationId xmlns:p14="http://schemas.microsoft.com/office/powerpoint/2010/main" val="1559186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1B7A-7889-4580-B70C-CDFF1C2C4A6A}"/>
              </a:ext>
            </a:extLst>
          </p:cNvPr>
          <p:cNvSpPr>
            <a:spLocks noGrp="1"/>
          </p:cNvSpPr>
          <p:nvPr>
            <p:ph type="title"/>
          </p:nvPr>
        </p:nvSpPr>
        <p:spPr>
          <a:xfrm>
            <a:off x="1057275" y="278678"/>
            <a:ext cx="6029327" cy="557215"/>
          </a:xfrm>
        </p:spPr>
        <p:txBody>
          <a:bodyPr/>
          <a:lstStyle/>
          <a:p>
            <a:r>
              <a:rPr lang="en-US" dirty="0">
                <a:latin typeface="Times New Roman"/>
                <a:cs typeface="Times New Roman"/>
              </a:rPr>
              <a:t>Sampling Your Drinking Water Well</a:t>
            </a:r>
          </a:p>
        </p:txBody>
      </p:sp>
      <p:sp>
        <p:nvSpPr>
          <p:cNvPr id="3" name="Content Placeholder 2">
            <a:extLst>
              <a:ext uri="{FF2B5EF4-FFF2-40B4-BE49-F238E27FC236}">
                <a16:creationId xmlns:a16="http://schemas.microsoft.com/office/drawing/2014/main" id="{42962A57-A0DD-4F32-AC14-FA706003DF26}"/>
              </a:ext>
            </a:extLst>
          </p:cNvPr>
          <p:cNvSpPr>
            <a:spLocks noGrp="1"/>
          </p:cNvSpPr>
          <p:nvPr>
            <p:ph idx="1"/>
          </p:nvPr>
        </p:nvSpPr>
        <p:spPr>
          <a:xfrm>
            <a:off x="212436" y="1337039"/>
            <a:ext cx="7533251" cy="5251114"/>
          </a:xfrm>
        </p:spPr>
        <p:txBody>
          <a:bodyPr vert="horz" lIns="91440" tIns="45720" rIns="91440" bIns="45720" rtlCol="0" anchor="t">
            <a:normAutofit lnSpcReduction="10000"/>
          </a:bodyPr>
          <a:lstStyle/>
          <a:p>
            <a:pPr marL="684213" lvl="1" indent="-454025"/>
            <a:r>
              <a:rPr lang="en-US" sz="2000" dirty="0">
                <a:solidFill>
                  <a:schemeClr val="tx2">
                    <a:lumMod val="75000"/>
                  </a:schemeClr>
                </a:solidFill>
                <a:latin typeface="Arial"/>
                <a:cs typeface="Arial"/>
              </a:rPr>
              <a:t>Most wells can be sampled without entering a residence.</a:t>
            </a:r>
            <a:endParaRPr lang="en-US" sz="2000" dirty="0">
              <a:solidFill>
                <a:schemeClr val="tx2">
                  <a:lumMod val="75000"/>
                </a:schemeClr>
              </a:solidFill>
            </a:endParaRPr>
          </a:p>
          <a:p>
            <a:pPr marL="684213" lvl="1" indent="-454025"/>
            <a:endParaRPr lang="en-US" sz="2000" dirty="0">
              <a:solidFill>
                <a:schemeClr val="tx2">
                  <a:lumMod val="75000"/>
                </a:schemeClr>
              </a:solidFill>
              <a:latin typeface="Arial"/>
              <a:cs typeface="Arial"/>
            </a:endParaRPr>
          </a:p>
          <a:p>
            <a:pPr marL="684213" lvl="1" indent="-454025"/>
            <a:r>
              <a:rPr lang="en-US" sz="2000" dirty="0">
                <a:solidFill>
                  <a:schemeClr val="tx2">
                    <a:lumMod val="75000"/>
                  </a:schemeClr>
                </a:solidFill>
                <a:latin typeface="Arial"/>
                <a:cs typeface="Arial"/>
              </a:rPr>
              <a:t>Personal protective equipment and social distancing guidelines are being used.</a:t>
            </a:r>
          </a:p>
          <a:p>
            <a:pPr marL="684213" lvl="1" indent="-454025"/>
            <a:endParaRPr lang="en-US" sz="2000" dirty="0">
              <a:solidFill>
                <a:schemeClr val="tx1"/>
              </a:solidFill>
              <a:highlight>
                <a:srgbClr val="FFFF00"/>
              </a:highlight>
              <a:latin typeface="Arial"/>
              <a:cs typeface="Arial"/>
            </a:endParaRPr>
          </a:p>
          <a:p>
            <a:pPr marL="684213" lvl="1" indent="-454025">
              <a:spcAft>
                <a:spcPts val="1200"/>
              </a:spcAft>
            </a:pPr>
            <a:r>
              <a:rPr lang="en-US" sz="2000" dirty="0">
                <a:solidFill>
                  <a:schemeClr val="tx1"/>
                </a:solidFill>
                <a:highlight>
                  <a:srgbClr val="FFFF00"/>
                </a:highlight>
                <a:latin typeface="Arial"/>
                <a:cs typeface="Arial"/>
              </a:rPr>
              <a:t>To request well testing in the Lower Cape Fear Region, call Chemours at: </a:t>
            </a:r>
            <a:r>
              <a:rPr lang="en-US" sz="2000" b="1" dirty="0">
                <a:solidFill>
                  <a:schemeClr val="tx1"/>
                </a:solidFill>
                <a:highlight>
                  <a:srgbClr val="FFFF00"/>
                </a:highlight>
                <a:latin typeface="Arial"/>
                <a:cs typeface="Arial"/>
              </a:rPr>
              <a:t>910-678-1100</a:t>
            </a:r>
          </a:p>
          <a:p>
            <a:pPr marL="684213" lvl="1" indent="-454025">
              <a:spcAft>
                <a:spcPts val="1200"/>
              </a:spcAft>
            </a:pPr>
            <a:r>
              <a:rPr lang="en-US" sz="2000" dirty="0">
                <a:solidFill>
                  <a:schemeClr val="tx1"/>
                </a:solidFill>
                <a:highlight>
                  <a:srgbClr val="FFFF00"/>
                </a:highlight>
                <a:latin typeface="Arial"/>
                <a:cs typeface="Arial"/>
              </a:rPr>
              <a:t>DEQ can also assist residents in the Lower Cape Fear with well sampling questions</a:t>
            </a:r>
            <a:endParaRPr lang="en-US" sz="2000" dirty="0">
              <a:solidFill>
                <a:schemeClr val="tx1"/>
              </a:solidFill>
              <a:latin typeface="Arial"/>
              <a:cs typeface="Arial"/>
            </a:endParaRPr>
          </a:p>
          <a:p>
            <a:pPr marL="684213" lvl="1" indent="-454025">
              <a:spcBef>
                <a:spcPts val="1200"/>
              </a:spcBef>
            </a:pPr>
            <a:r>
              <a:rPr lang="en-US" sz="2000" dirty="0">
                <a:solidFill>
                  <a:schemeClr val="tx2">
                    <a:lumMod val="75000"/>
                  </a:schemeClr>
                </a:solidFill>
                <a:latin typeface="Arial"/>
                <a:cs typeface="Arial"/>
              </a:rPr>
              <a:t>Parsons Environment and Infrastructure – known as “Parsons” – is the independent water testing contractor for Chemours.</a:t>
            </a:r>
          </a:p>
          <a:p>
            <a:pPr marL="684213" lvl="1" indent="-454025">
              <a:spcBef>
                <a:spcPts val="1200"/>
              </a:spcBef>
            </a:pPr>
            <a:r>
              <a:rPr lang="en-US" sz="2000" dirty="0">
                <a:solidFill>
                  <a:schemeClr val="tx2">
                    <a:lumMod val="75000"/>
                  </a:schemeClr>
                </a:solidFill>
                <a:latin typeface="Arial"/>
                <a:cs typeface="Arial"/>
              </a:rPr>
              <a:t>Parsons and Chemours are prioritizing private wells for sampling based on several criteria: proximity to the Cape Fear River, groundwater wells with known PFAS detections, and municipal water and sewer lines.</a:t>
            </a:r>
          </a:p>
          <a:p>
            <a:pPr marL="685165" lvl="1" indent="-227965"/>
            <a:endParaRPr lang="en-US" sz="2800" dirty="0">
              <a:solidFill>
                <a:schemeClr val="tx1"/>
              </a:solidFill>
            </a:endParaRPr>
          </a:p>
          <a:p>
            <a:pPr marL="456565" lvl="1" indent="0">
              <a:buNone/>
            </a:pPr>
            <a:endParaRPr lang="en-US" dirty="0"/>
          </a:p>
        </p:txBody>
      </p:sp>
      <p:sp>
        <p:nvSpPr>
          <p:cNvPr id="4" name="Slide Number Placeholder 3">
            <a:extLst>
              <a:ext uri="{FF2B5EF4-FFF2-40B4-BE49-F238E27FC236}">
                <a16:creationId xmlns:a16="http://schemas.microsoft.com/office/drawing/2014/main" id="{81C75042-A469-4105-910C-6F40EEFE1706}"/>
              </a:ext>
            </a:extLst>
          </p:cNvPr>
          <p:cNvSpPr>
            <a:spLocks noGrp="1"/>
          </p:cNvSpPr>
          <p:nvPr>
            <p:ph type="sldNum" sz="quarter" idx="12"/>
          </p:nvPr>
        </p:nvSpPr>
        <p:spPr/>
        <p:txBody>
          <a:bodyPr/>
          <a:lstStyle/>
          <a:p>
            <a:fld id="{11F27F3A-B3E9-41ED-AF8F-A365F10BB65F}" type="slidenum">
              <a:rPr lang="en-US" smtClean="0"/>
              <a:pPr/>
              <a:t>16</a:t>
            </a:fld>
            <a:endParaRPr lang="en-US" dirty="0"/>
          </a:p>
        </p:txBody>
      </p:sp>
      <p:sp>
        <p:nvSpPr>
          <p:cNvPr id="5" name="Subtitle 4">
            <a:extLst>
              <a:ext uri="{FF2B5EF4-FFF2-40B4-BE49-F238E27FC236}">
                <a16:creationId xmlns:a16="http://schemas.microsoft.com/office/drawing/2014/main" id="{54467724-8D7D-4B9A-BE65-616BDE53CEC4}"/>
              </a:ext>
            </a:extLst>
          </p:cNvPr>
          <p:cNvSpPr>
            <a:spLocks noGrp="1"/>
          </p:cNvSpPr>
          <p:nvPr>
            <p:ph type="subTitle" idx="13"/>
          </p:nvPr>
        </p:nvSpPr>
        <p:spPr/>
        <p:txBody>
          <a:bodyPr/>
          <a:lstStyle/>
          <a:p>
            <a:r>
              <a:rPr lang="en-US" dirty="0"/>
              <a:t> </a:t>
            </a:r>
          </a:p>
        </p:txBody>
      </p:sp>
      <p:pic>
        <p:nvPicPr>
          <p:cNvPr id="6" name="Picture 6">
            <a:extLst>
              <a:ext uri="{FF2B5EF4-FFF2-40B4-BE49-F238E27FC236}">
                <a16:creationId xmlns:a16="http://schemas.microsoft.com/office/drawing/2014/main" id="{6E99A907-235A-48A4-8D00-36C671B19744}"/>
              </a:ext>
            </a:extLst>
          </p:cNvPr>
          <p:cNvPicPr>
            <a:picLocks noChangeAspect="1"/>
          </p:cNvPicPr>
          <p:nvPr/>
        </p:nvPicPr>
        <p:blipFill>
          <a:blip r:embed="rId3"/>
          <a:stretch>
            <a:fillRect/>
          </a:stretch>
        </p:blipFill>
        <p:spPr>
          <a:xfrm>
            <a:off x="7859714" y="1483283"/>
            <a:ext cx="4330699" cy="3256432"/>
          </a:xfrm>
          <a:prstGeom prst="rect">
            <a:avLst/>
          </a:prstGeom>
        </p:spPr>
      </p:pic>
    </p:spTree>
    <p:extLst>
      <p:ext uri="{BB962C8B-B14F-4D97-AF65-F5344CB8AC3E}">
        <p14:creationId xmlns:p14="http://schemas.microsoft.com/office/powerpoint/2010/main" val="123952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to Private Well Users</a:t>
            </a:r>
          </a:p>
        </p:txBody>
      </p:sp>
      <p:sp>
        <p:nvSpPr>
          <p:cNvPr id="3" name="Slide Number Placeholder 2"/>
          <p:cNvSpPr>
            <a:spLocks noGrp="1"/>
          </p:cNvSpPr>
          <p:nvPr>
            <p:ph type="sldNum" sz="quarter" idx="12"/>
          </p:nvPr>
        </p:nvSpPr>
        <p:spPr/>
        <p:txBody>
          <a:bodyPr/>
          <a:lstStyle/>
          <a:p>
            <a:fld id="{11F27F3A-B3E9-41ED-AF8F-A365F10BB65F}" type="slidenum">
              <a:rPr lang="en-US" smtClean="0"/>
              <a:pPr/>
              <a:t>17</a:t>
            </a:fld>
            <a:endParaRPr lang="en-US" dirty="0"/>
          </a:p>
        </p:txBody>
      </p:sp>
      <p:sp>
        <p:nvSpPr>
          <p:cNvPr id="5" name="Content Placeholder 4"/>
          <p:cNvSpPr>
            <a:spLocks noGrp="1"/>
          </p:cNvSpPr>
          <p:nvPr>
            <p:ph idx="1"/>
          </p:nvPr>
        </p:nvSpPr>
        <p:spPr>
          <a:xfrm>
            <a:off x="177554" y="1311318"/>
            <a:ext cx="7433210" cy="3990355"/>
          </a:xfrm>
        </p:spPr>
        <p:txBody>
          <a:bodyPr>
            <a:normAutofit fontScale="70000" lnSpcReduction="20000"/>
          </a:bodyPr>
          <a:lstStyle/>
          <a:p>
            <a:r>
              <a:rPr lang="en-US" dirty="0">
                <a:solidFill>
                  <a:srgbClr val="002060"/>
                </a:solidFill>
              </a:rPr>
              <a:t>Chemours has mailed out 100,000 letters to private well owners in the Lower Cape Fear Region</a:t>
            </a:r>
          </a:p>
          <a:p>
            <a:pPr marL="457189" lvl="1" indent="0">
              <a:buNone/>
            </a:pPr>
            <a:endParaRPr lang="en-US" dirty="0">
              <a:solidFill>
                <a:srgbClr val="002060"/>
              </a:solidFill>
            </a:endParaRPr>
          </a:p>
          <a:p>
            <a:pPr marL="457189" lvl="1" indent="0">
              <a:buNone/>
            </a:pPr>
            <a:endParaRPr lang="en-US" sz="1400" dirty="0">
              <a:solidFill>
                <a:srgbClr val="002060"/>
              </a:solidFill>
            </a:endParaRPr>
          </a:p>
          <a:p>
            <a:r>
              <a:rPr lang="en-US" dirty="0">
                <a:solidFill>
                  <a:srgbClr val="002060"/>
                </a:solidFill>
              </a:rPr>
              <a:t>Letters are being sent to well owners based on initial criteria to include: proximity to the Cape Fear River and municipal water and sewer lines; known detections of PFAS in groundwater wells </a:t>
            </a:r>
          </a:p>
          <a:p>
            <a:endParaRPr lang="en-US" sz="1600" dirty="0">
              <a:solidFill>
                <a:srgbClr val="002060"/>
              </a:solidFill>
            </a:endParaRPr>
          </a:p>
          <a:p>
            <a:r>
              <a:rPr lang="en-US" dirty="0">
                <a:solidFill>
                  <a:srgbClr val="002060"/>
                </a:solidFill>
              </a:rPr>
              <a:t>These letters from Chemours ask for information about the private well and request contact information from the well owner to assist with scheduling sampling</a:t>
            </a:r>
          </a:p>
          <a:p>
            <a:endParaRPr lang="en-US" dirty="0">
              <a:solidFill>
                <a:srgbClr val="002060"/>
              </a:solidFill>
            </a:endParaRPr>
          </a:p>
          <a:p>
            <a:r>
              <a:rPr lang="en-US" dirty="0">
                <a:solidFill>
                  <a:srgbClr val="002060"/>
                </a:solidFill>
              </a:rPr>
              <a:t>2,277 properties are currently eligible for well sampling in Pender County. 1852 properties have been scheduled for sampling</a:t>
            </a:r>
          </a:p>
          <a:p>
            <a:endParaRPr lang="en-US" dirty="0">
              <a:solidFill>
                <a:srgbClr val="002060"/>
              </a:solidFill>
            </a:endParaRPr>
          </a:p>
          <a:p>
            <a:r>
              <a:rPr lang="en-US" dirty="0">
                <a:solidFill>
                  <a:srgbClr val="002060"/>
                </a:solidFill>
              </a:rPr>
              <a:t>Chemours is required to test for 12 PFAS compounds: PFMOAA, PMPA, PFO2HXA, PEPA, PFO3OA, PFO4DA, Nafion BP 1 (PS Acid), Nafion BP 2 (Hydro PS Acid), PFECA-G, PFO5DA, PFHpA, Gen X (HFPO-DA)</a:t>
            </a:r>
          </a:p>
        </p:txBody>
      </p:sp>
      <p:sp>
        <p:nvSpPr>
          <p:cNvPr id="6" name="Picture Placeholder 5">
            <a:extLst>
              <a:ext uri="{FF2B5EF4-FFF2-40B4-BE49-F238E27FC236}">
                <a16:creationId xmlns:a16="http://schemas.microsoft.com/office/drawing/2014/main" id="{6EBFD096-EFD3-4EE0-9862-942F9B56F363}"/>
              </a:ext>
            </a:extLst>
          </p:cNvPr>
          <p:cNvSpPr>
            <a:spLocks noGrp="1"/>
          </p:cNvSpPr>
          <p:nvPr>
            <p:ph type="pic" sz="quarter" idx="13"/>
          </p:nvPr>
        </p:nvSpPr>
        <p:spPr/>
      </p:sp>
      <p:pic>
        <p:nvPicPr>
          <p:cNvPr id="8" name="Picture 7">
            <a:extLst>
              <a:ext uri="{FF2B5EF4-FFF2-40B4-BE49-F238E27FC236}">
                <a16:creationId xmlns:a16="http://schemas.microsoft.com/office/drawing/2014/main" id="{8EC1F810-723B-458B-9D67-110A3F98AED8}"/>
              </a:ext>
            </a:extLst>
          </p:cNvPr>
          <p:cNvPicPr>
            <a:picLocks noGrp="1" noChangeAspect="1"/>
          </p:cNvPicPr>
          <p:nvPr/>
        </p:nvPicPr>
        <p:blipFill>
          <a:blip r:embed="rId2" cstate="print">
            <a:extLst>
              <a:ext uri="{28A0092B-C50C-407E-A947-70E740481C1C}">
                <a14:useLocalDpi xmlns:a14="http://schemas.microsoft.com/office/drawing/2010/main" val="0"/>
              </a:ext>
            </a:extLst>
          </a:blip>
          <a:srcRect l="1284" r="1284"/>
          <a:stretch/>
        </p:blipFill>
        <p:spPr>
          <a:xfrm>
            <a:off x="7672043" y="1191425"/>
            <a:ext cx="4278166" cy="53674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25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1B7A-7889-4580-B70C-CDFF1C2C4A6A}"/>
              </a:ext>
            </a:extLst>
          </p:cNvPr>
          <p:cNvSpPr>
            <a:spLocks noGrp="1"/>
          </p:cNvSpPr>
          <p:nvPr>
            <p:ph type="title"/>
          </p:nvPr>
        </p:nvSpPr>
        <p:spPr>
          <a:xfrm>
            <a:off x="736847" y="278678"/>
            <a:ext cx="6349755" cy="557215"/>
          </a:xfrm>
        </p:spPr>
        <p:txBody>
          <a:bodyPr>
            <a:normAutofit fontScale="90000"/>
          </a:bodyPr>
          <a:lstStyle/>
          <a:p>
            <a:r>
              <a:rPr lang="en-US" dirty="0">
                <a:latin typeface="Times New Roman"/>
                <a:cs typeface="Times New Roman"/>
              </a:rPr>
              <a:t>Updated Private Well Sampling Numbers </a:t>
            </a:r>
          </a:p>
        </p:txBody>
      </p:sp>
      <p:sp>
        <p:nvSpPr>
          <p:cNvPr id="3" name="Content Placeholder 2">
            <a:extLst>
              <a:ext uri="{FF2B5EF4-FFF2-40B4-BE49-F238E27FC236}">
                <a16:creationId xmlns:a16="http://schemas.microsoft.com/office/drawing/2014/main" id="{42962A57-A0DD-4F32-AC14-FA706003DF26}"/>
              </a:ext>
            </a:extLst>
          </p:cNvPr>
          <p:cNvSpPr>
            <a:spLocks noGrp="1"/>
          </p:cNvSpPr>
          <p:nvPr>
            <p:ph idx="1"/>
          </p:nvPr>
        </p:nvSpPr>
        <p:spPr>
          <a:xfrm>
            <a:off x="-193097" y="1283725"/>
            <a:ext cx="7640912" cy="4463397"/>
          </a:xfrm>
        </p:spPr>
        <p:txBody>
          <a:bodyPr vert="horz" lIns="91440" tIns="45720" rIns="91440" bIns="45720" rtlCol="0" anchor="t">
            <a:normAutofit fontScale="85000" lnSpcReduction="10000"/>
          </a:bodyPr>
          <a:lstStyle/>
          <a:p>
            <a:pPr marL="573088" lvl="1" indent="-342900"/>
            <a:r>
              <a:rPr lang="en-US" sz="1900" dirty="0">
                <a:solidFill>
                  <a:srgbClr val="002060"/>
                </a:solidFill>
                <a:latin typeface="Arial"/>
                <a:cs typeface="Arial"/>
              </a:rPr>
              <a:t>Chemours has reported that </a:t>
            </a:r>
            <a:r>
              <a:rPr lang="en-US" sz="1900" dirty="0">
                <a:solidFill>
                  <a:srgbClr val="FF0000"/>
                </a:solidFill>
                <a:latin typeface="Arial"/>
                <a:cs typeface="Arial"/>
              </a:rPr>
              <a:t>995 residences </a:t>
            </a:r>
            <a:r>
              <a:rPr lang="en-US" sz="1900" dirty="0">
                <a:solidFill>
                  <a:schemeClr val="tx2">
                    <a:lumMod val="75000"/>
                  </a:schemeClr>
                </a:solidFill>
                <a:latin typeface="Arial"/>
                <a:cs typeface="Arial"/>
              </a:rPr>
              <a:t>in the Lower Cape Fear Region qualify for alternate water (316 in Pender County).  </a:t>
            </a:r>
          </a:p>
          <a:p>
            <a:pPr marL="573088" lvl="1" indent="-342900"/>
            <a:endParaRPr lang="en-US" sz="1900" dirty="0">
              <a:solidFill>
                <a:schemeClr val="tx2">
                  <a:lumMod val="75000"/>
                </a:schemeClr>
              </a:solidFill>
              <a:latin typeface="Arial"/>
              <a:cs typeface="Arial"/>
            </a:endParaRPr>
          </a:p>
          <a:p>
            <a:pPr marL="573088" lvl="1" indent="-342900"/>
            <a:r>
              <a:rPr lang="en-US" sz="1900" dirty="0">
                <a:solidFill>
                  <a:srgbClr val="FF0000"/>
                </a:solidFill>
                <a:latin typeface="Arial"/>
                <a:cs typeface="Arial"/>
              </a:rPr>
              <a:t>889</a:t>
            </a:r>
            <a:r>
              <a:rPr lang="en-US" sz="1900" dirty="0">
                <a:solidFill>
                  <a:schemeClr val="tx2">
                    <a:lumMod val="75000"/>
                  </a:schemeClr>
                </a:solidFill>
                <a:latin typeface="Arial"/>
                <a:cs typeface="Arial"/>
              </a:rPr>
              <a:t> private wells have one of more of the Chemours attachment C PFAS at or above 10 ppt for a single compound or combined levels at or above 70ppt</a:t>
            </a:r>
          </a:p>
          <a:p>
            <a:pPr marL="573088" lvl="1" indent="-342900"/>
            <a:endParaRPr lang="en-US" sz="1900" dirty="0">
              <a:solidFill>
                <a:schemeClr val="tx2">
                  <a:lumMod val="75000"/>
                </a:schemeClr>
              </a:solidFill>
              <a:latin typeface="Arial"/>
              <a:cs typeface="Arial"/>
            </a:endParaRPr>
          </a:p>
          <a:p>
            <a:pPr marL="573088" lvl="1" indent="-342900"/>
            <a:r>
              <a:rPr lang="en-US" sz="1900" dirty="0">
                <a:solidFill>
                  <a:schemeClr val="tx2">
                    <a:lumMod val="75000"/>
                  </a:schemeClr>
                </a:solidFill>
                <a:latin typeface="Arial"/>
                <a:cs typeface="Arial"/>
              </a:rPr>
              <a:t>These residences qualify for three reverse osmosis filters. Chemours will cover the installation and maintenance costs for the filters for 20 years.</a:t>
            </a:r>
          </a:p>
          <a:p>
            <a:pPr marL="573088" lvl="1" indent="-342900"/>
            <a:endParaRPr lang="en-US" sz="1900" dirty="0">
              <a:solidFill>
                <a:schemeClr val="tx2">
                  <a:lumMod val="75000"/>
                </a:schemeClr>
              </a:solidFill>
              <a:latin typeface="Arial"/>
              <a:cs typeface="Arial"/>
            </a:endParaRPr>
          </a:p>
          <a:p>
            <a:pPr marL="573088" lvl="1" indent="-342900"/>
            <a:r>
              <a:rPr lang="en-US" sz="1900" dirty="0">
                <a:solidFill>
                  <a:srgbClr val="FF0000"/>
                </a:solidFill>
                <a:latin typeface="Arial"/>
                <a:cs typeface="Arial"/>
              </a:rPr>
              <a:t>106</a:t>
            </a:r>
            <a:r>
              <a:rPr lang="en-US" sz="1900" dirty="0">
                <a:solidFill>
                  <a:schemeClr val="tx2">
                    <a:lumMod val="75000"/>
                  </a:schemeClr>
                </a:solidFill>
                <a:latin typeface="Arial"/>
                <a:cs typeface="Arial"/>
              </a:rPr>
              <a:t> private wells have the compound Gen X at or above 10 ppt</a:t>
            </a:r>
          </a:p>
          <a:p>
            <a:pPr marL="573088" lvl="1" indent="-342900"/>
            <a:endParaRPr lang="en-US" sz="1900" dirty="0">
              <a:solidFill>
                <a:schemeClr val="tx2">
                  <a:lumMod val="75000"/>
                </a:schemeClr>
              </a:solidFill>
              <a:latin typeface="Arial"/>
              <a:cs typeface="Arial"/>
            </a:endParaRPr>
          </a:p>
          <a:p>
            <a:pPr marL="573088" lvl="1" indent="-342900"/>
            <a:r>
              <a:rPr lang="en-US" sz="1900" dirty="0">
                <a:solidFill>
                  <a:schemeClr val="tx2">
                    <a:lumMod val="75000"/>
                  </a:schemeClr>
                </a:solidFill>
                <a:latin typeface="Arial"/>
                <a:cs typeface="Arial"/>
              </a:rPr>
              <a:t>These residences qualify for whole house granular activated carbon filtration systems or reverse osmosis units at every kitchen and bathroom sink or connection to municipal water.</a:t>
            </a:r>
          </a:p>
          <a:p>
            <a:pPr marL="515938" lvl="1" indent="-285750"/>
            <a:endParaRPr lang="en-US" dirty="0">
              <a:solidFill>
                <a:schemeClr val="tx2">
                  <a:lumMod val="75000"/>
                </a:schemeClr>
              </a:solidFill>
              <a:latin typeface="Arial"/>
              <a:cs typeface="Arial"/>
            </a:endParaRPr>
          </a:p>
          <a:p>
            <a:pPr marL="573088" lvl="1" indent="-342900">
              <a:spcAft>
                <a:spcPts val="1200"/>
              </a:spcAft>
            </a:pPr>
            <a:r>
              <a:rPr lang="en-US" sz="1900" dirty="0">
                <a:solidFill>
                  <a:schemeClr val="tx2">
                    <a:lumMod val="75000"/>
                  </a:schemeClr>
                </a:solidFill>
                <a:latin typeface="Arial"/>
                <a:cs typeface="Arial"/>
              </a:rPr>
              <a:t>Chemours will cover the installation and maintenance costs for the filters for 20 years or the connection to municipal water (water bill is paid for 20 years up to $75/month for Gen X qualifying residences) if public water is feasible.</a:t>
            </a:r>
          </a:p>
          <a:p>
            <a:pPr marL="230188" lvl="1" indent="0">
              <a:spcAft>
                <a:spcPts val="1200"/>
              </a:spcAft>
              <a:buNone/>
            </a:pPr>
            <a:endParaRPr lang="en-US" sz="1900" dirty="0">
              <a:solidFill>
                <a:schemeClr val="tx2">
                  <a:lumMod val="75000"/>
                </a:schemeClr>
              </a:solidFill>
              <a:latin typeface="Arial"/>
              <a:cs typeface="Arial"/>
            </a:endParaRPr>
          </a:p>
        </p:txBody>
      </p:sp>
      <p:sp>
        <p:nvSpPr>
          <p:cNvPr id="4" name="Slide Number Placeholder 3">
            <a:extLst>
              <a:ext uri="{FF2B5EF4-FFF2-40B4-BE49-F238E27FC236}">
                <a16:creationId xmlns:a16="http://schemas.microsoft.com/office/drawing/2014/main" id="{81C75042-A469-4105-910C-6F40EEFE1706}"/>
              </a:ext>
            </a:extLst>
          </p:cNvPr>
          <p:cNvSpPr>
            <a:spLocks noGrp="1"/>
          </p:cNvSpPr>
          <p:nvPr>
            <p:ph type="sldNum" sz="quarter" idx="12"/>
          </p:nvPr>
        </p:nvSpPr>
        <p:spPr/>
        <p:txBody>
          <a:bodyPr/>
          <a:lstStyle/>
          <a:p>
            <a:fld id="{11F27F3A-B3E9-41ED-AF8F-A365F10BB65F}" type="slidenum">
              <a:rPr lang="en-US" smtClean="0"/>
              <a:pPr/>
              <a:t>18</a:t>
            </a:fld>
            <a:endParaRPr lang="en-US" dirty="0"/>
          </a:p>
        </p:txBody>
      </p:sp>
      <p:sp>
        <p:nvSpPr>
          <p:cNvPr id="5" name="Subtitle 4">
            <a:extLst>
              <a:ext uri="{FF2B5EF4-FFF2-40B4-BE49-F238E27FC236}">
                <a16:creationId xmlns:a16="http://schemas.microsoft.com/office/drawing/2014/main" id="{54467724-8D7D-4B9A-BE65-616BDE53CEC4}"/>
              </a:ext>
            </a:extLst>
          </p:cNvPr>
          <p:cNvSpPr>
            <a:spLocks noGrp="1"/>
          </p:cNvSpPr>
          <p:nvPr>
            <p:ph type="subTitle" idx="13"/>
          </p:nvPr>
        </p:nvSpPr>
        <p:spPr/>
        <p:txBody>
          <a:bodyPr/>
          <a:lstStyle/>
          <a:p>
            <a:r>
              <a:rPr lang="en-US" dirty="0"/>
              <a:t> </a:t>
            </a:r>
          </a:p>
        </p:txBody>
      </p:sp>
      <p:pic>
        <p:nvPicPr>
          <p:cNvPr id="6" name="Picture 6">
            <a:extLst>
              <a:ext uri="{FF2B5EF4-FFF2-40B4-BE49-F238E27FC236}">
                <a16:creationId xmlns:a16="http://schemas.microsoft.com/office/drawing/2014/main" id="{6E99A907-235A-48A4-8D00-36C671B19744}"/>
              </a:ext>
            </a:extLst>
          </p:cNvPr>
          <p:cNvPicPr>
            <a:picLocks noChangeAspect="1"/>
          </p:cNvPicPr>
          <p:nvPr/>
        </p:nvPicPr>
        <p:blipFill>
          <a:blip r:embed="rId3"/>
          <a:stretch>
            <a:fillRect/>
          </a:stretch>
        </p:blipFill>
        <p:spPr>
          <a:xfrm>
            <a:off x="7859714" y="1483283"/>
            <a:ext cx="4330699" cy="3256432"/>
          </a:xfrm>
          <a:prstGeom prst="rect">
            <a:avLst/>
          </a:prstGeom>
        </p:spPr>
      </p:pic>
    </p:spTree>
    <p:extLst>
      <p:ext uri="{BB962C8B-B14F-4D97-AF65-F5344CB8AC3E}">
        <p14:creationId xmlns:p14="http://schemas.microsoft.com/office/powerpoint/2010/main" val="2060487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2E51CDAF-5DE7-48C1-423D-F107681E8CA7}"/>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gn="l" defTabSz="914400"/>
            <a:r>
              <a:rPr lang="en-US" sz="3200" kern="1200" dirty="0">
                <a:solidFill>
                  <a:srgbClr val="FFFFFF"/>
                </a:solidFill>
                <a:latin typeface="+mj-lt"/>
                <a:ea typeface="+mj-ea"/>
                <a:cs typeface="+mj-cs"/>
              </a:rPr>
              <a:t>Lower Cape Fear Private Well Sampling</a:t>
            </a:r>
          </a:p>
        </p:txBody>
      </p:sp>
      <p:pic>
        <p:nvPicPr>
          <p:cNvPr id="9" name="Content Placeholder 8">
            <a:extLst>
              <a:ext uri="{FF2B5EF4-FFF2-40B4-BE49-F238E27FC236}">
                <a16:creationId xmlns:a16="http://schemas.microsoft.com/office/drawing/2014/main" id="{54895BF9-5257-CBE9-633A-21E07E92322F}"/>
              </a:ext>
            </a:extLst>
          </p:cNvPr>
          <p:cNvPicPr>
            <a:picLocks noGrp="1" noChangeAspect="1"/>
          </p:cNvPicPr>
          <p:nvPr>
            <p:ph idx="1"/>
          </p:nvPr>
        </p:nvPicPr>
        <p:blipFill>
          <a:blip r:embed="rId2"/>
          <a:stretch>
            <a:fillRect/>
          </a:stretch>
        </p:blipFill>
        <p:spPr>
          <a:xfrm>
            <a:off x="4270817" y="640080"/>
            <a:ext cx="7221768" cy="5578816"/>
          </a:xfrm>
          <a:prstGeom prst="rect">
            <a:avLst/>
          </a:prstGeom>
        </p:spPr>
      </p:pic>
      <p:sp>
        <p:nvSpPr>
          <p:cNvPr id="4" name="Slide Number Placeholder 3">
            <a:extLst>
              <a:ext uri="{FF2B5EF4-FFF2-40B4-BE49-F238E27FC236}">
                <a16:creationId xmlns:a16="http://schemas.microsoft.com/office/drawing/2014/main" id="{50976AE0-A5E9-6495-A311-29A129C750AD}"/>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spcAft>
                <a:spcPts val="600"/>
              </a:spcAft>
            </a:pPr>
            <a:fld id="{11F27F3A-B3E9-41ED-AF8F-A365F10BB65F}" type="slidenum">
              <a:rPr lang="en-US" smtClean="0">
                <a:solidFill>
                  <a:schemeClr val="tx1">
                    <a:tint val="75000"/>
                  </a:schemeClr>
                </a:solidFill>
              </a:rPr>
              <a:pPr>
                <a:spcAft>
                  <a:spcPts val="600"/>
                </a:spcAft>
              </a:pPr>
              <a:t>19</a:t>
            </a:fld>
            <a:endParaRPr lang="en-US" dirty="0">
              <a:solidFill>
                <a:schemeClr val="tx1">
                  <a:tint val="75000"/>
                </a:schemeClr>
              </a:solidFill>
            </a:endParaRPr>
          </a:p>
        </p:txBody>
      </p:sp>
    </p:spTree>
    <p:extLst>
      <p:ext uri="{BB962C8B-B14F-4D97-AF65-F5344CB8AC3E}">
        <p14:creationId xmlns:p14="http://schemas.microsoft.com/office/powerpoint/2010/main" val="280984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jpg">
            <a:extLst>
              <a:ext uri="{FF2B5EF4-FFF2-40B4-BE49-F238E27FC236}">
                <a16:creationId xmlns:a16="http://schemas.microsoft.com/office/drawing/2014/main" id="{152D54E3-BC1F-4A4C-ABB6-A25D0579F1DC}"/>
              </a:ext>
            </a:extLst>
          </p:cNvPr>
          <p:cNvPicPr>
            <a:picLocks noGrp="1" noChangeAspect="1"/>
          </p:cNvPicPr>
          <p:nvPr>
            <p:ph type="pic" sz="quarter" idx="13"/>
          </p:nvPr>
        </p:nvPicPr>
        <p:blipFill rotWithShape="1">
          <a:blip r:embed="rId2"/>
          <a:srcRect b="5436"/>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2B87E5C-217E-4D2D-A790-51E0E02E8D0D}"/>
              </a:ext>
            </a:extLst>
          </p:cNvPr>
          <p:cNvSpPr txBox="1">
            <a:spLocks/>
          </p:cNvSpPr>
          <p:nvPr/>
        </p:nvSpPr>
        <p:spPr>
          <a:xfrm>
            <a:off x="7531610" y="365125"/>
            <a:ext cx="3822189" cy="1899912"/>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pPr algn="l" defTabSz="914400">
              <a:spcAft>
                <a:spcPts val="600"/>
              </a:spcAft>
            </a:pPr>
            <a:r>
              <a:rPr lang="en-US" sz="4000" dirty="0">
                <a:solidFill>
                  <a:srgbClr val="002060"/>
                </a:solidFill>
                <a:latin typeface="+mj-lt"/>
                <a:cs typeface="+mj-cs"/>
              </a:rPr>
              <a:t>Discussion Topics</a:t>
            </a:r>
          </a:p>
        </p:txBody>
      </p:sp>
      <p:sp>
        <p:nvSpPr>
          <p:cNvPr id="5" name="Content Placeholder 4">
            <a:extLst>
              <a:ext uri="{FF2B5EF4-FFF2-40B4-BE49-F238E27FC236}">
                <a16:creationId xmlns:a16="http://schemas.microsoft.com/office/drawing/2014/main" id="{FE5BC2C6-EB9E-4CFD-8057-959AA21A81A4}"/>
              </a:ext>
            </a:extLst>
          </p:cNvPr>
          <p:cNvSpPr>
            <a:spLocks noGrp="1"/>
          </p:cNvSpPr>
          <p:nvPr>
            <p:ph idx="1"/>
          </p:nvPr>
        </p:nvSpPr>
        <p:spPr>
          <a:xfrm>
            <a:off x="7531610" y="2434201"/>
            <a:ext cx="3822189" cy="3742762"/>
          </a:xfrm>
        </p:spPr>
        <p:txBody>
          <a:bodyPr vert="horz" lIns="91440" tIns="45720" rIns="91440" bIns="45720" rtlCol="0">
            <a:normAutofit/>
          </a:bodyPr>
          <a:lstStyle/>
          <a:p>
            <a:pPr marL="227965" indent="-228600" defTabSz="914400"/>
            <a:r>
              <a:rPr lang="en-US" sz="1900" dirty="0">
                <a:solidFill>
                  <a:srgbClr val="002060"/>
                </a:solidFill>
                <a:latin typeface="+mn-lt"/>
                <a:cs typeface="+mn-cs"/>
              </a:rPr>
              <a:t>PFAS and GenX</a:t>
            </a:r>
          </a:p>
          <a:p>
            <a:pPr marL="227965" indent="-228600" defTabSz="914400"/>
            <a:endParaRPr lang="en-US" sz="1900" dirty="0">
              <a:solidFill>
                <a:srgbClr val="002060"/>
              </a:solidFill>
              <a:latin typeface="+mn-lt"/>
              <a:cs typeface="+mn-cs"/>
            </a:endParaRPr>
          </a:p>
          <a:p>
            <a:pPr marL="227965" indent="-228600" defTabSz="914400"/>
            <a:r>
              <a:rPr lang="en-US" sz="1900" dirty="0">
                <a:solidFill>
                  <a:srgbClr val="002060"/>
                </a:solidFill>
                <a:latin typeface="+mn-lt"/>
                <a:cs typeface="+mn-cs"/>
              </a:rPr>
              <a:t>Groundwater sampling</a:t>
            </a:r>
          </a:p>
          <a:p>
            <a:pPr marL="227965" indent="-228600" defTabSz="914400"/>
            <a:endParaRPr lang="en-US" sz="1900" dirty="0">
              <a:solidFill>
                <a:srgbClr val="002060"/>
              </a:solidFill>
              <a:latin typeface="+mn-lt"/>
              <a:cs typeface="+mn-cs"/>
            </a:endParaRPr>
          </a:p>
          <a:p>
            <a:pPr marL="227965" indent="-228600" defTabSz="914400"/>
            <a:r>
              <a:rPr lang="en-US" sz="1900" dirty="0">
                <a:solidFill>
                  <a:srgbClr val="002060"/>
                </a:solidFill>
                <a:latin typeface="+mn-lt"/>
                <a:cs typeface="+mn-cs"/>
              </a:rPr>
              <a:t>Alternate Water Options</a:t>
            </a:r>
          </a:p>
          <a:p>
            <a:pPr indent="-228600" defTabSz="914400"/>
            <a:endParaRPr lang="en-US" sz="1900" dirty="0">
              <a:solidFill>
                <a:srgbClr val="002060"/>
              </a:solidFill>
              <a:latin typeface="+mn-lt"/>
              <a:cs typeface="+mn-cs"/>
            </a:endParaRPr>
          </a:p>
          <a:p>
            <a:pPr indent="-228600" defTabSz="914400"/>
            <a:r>
              <a:rPr lang="en-US" sz="1900" dirty="0">
                <a:solidFill>
                  <a:srgbClr val="002060"/>
                </a:solidFill>
                <a:latin typeface="+mn-lt"/>
                <a:cs typeface="+mn-cs"/>
              </a:rPr>
              <a:t>Additional information</a:t>
            </a:r>
          </a:p>
        </p:txBody>
      </p:sp>
      <p:sp>
        <p:nvSpPr>
          <p:cNvPr id="3" name="Slide Number Placeholder 2">
            <a:extLst>
              <a:ext uri="{FF2B5EF4-FFF2-40B4-BE49-F238E27FC236}">
                <a16:creationId xmlns:a16="http://schemas.microsoft.com/office/drawing/2014/main" id="{857F2469-0814-4F11-B18D-4F6D4DFD71C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11F27F3A-B3E9-41ED-AF8F-A365F10BB65F}" type="slidenum">
              <a:rPr lang="en-US" smtClean="0">
                <a:solidFill>
                  <a:prstClr val="black">
                    <a:tint val="75000"/>
                  </a:prstClr>
                </a:solidFill>
                <a:latin typeface="Calibri" panose="020F0502020204030204"/>
              </a:rPr>
              <a:pPr algn="r">
                <a:spcAft>
                  <a:spcPts val="600"/>
                </a:spcAft>
                <a:defRPr/>
              </a:pPr>
              <a:t>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350811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2" name="Freeform: Shape 4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4748FC-4807-A435-DDC8-E0CB400BB90B}"/>
              </a:ext>
            </a:extLst>
          </p:cNvPr>
          <p:cNvSpPr>
            <a:spLocks noGrp="1"/>
          </p:cNvSpPr>
          <p:nvPr>
            <p:ph type="title"/>
          </p:nvPr>
        </p:nvSpPr>
        <p:spPr>
          <a:xfrm>
            <a:off x="493221" y="-253676"/>
            <a:ext cx="4470906" cy="3204134"/>
          </a:xfrm>
        </p:spPr>
        <p:txBody>
          <a:bodyPr vert="horz" lIns="91440" tIns="45720" rIns="91440" bIns="45720" rtlCol="0" anchor="b">
            <a:normAutofit/>
          </a:bodyPr>
          <a:lstStyle/>
          <a:p>
            <a:pPr algn="l" defTabSz="914400"/>
            <a:r>
              <a:rPr lang="en-US" sz="4000" kern="1200" dirty="0">
                <a:solidFill>
                  <a:schemeClr val="tx1"/>
                </a:solidFill>
                <a:latin typeface="+mj-lt"/>
                <a:ea typeface="+mj-ea"/>
                <a:cs typeface="+mj-cs"/>
              </a:rPr>
              <a:t>Lower Cape Fear Private Well Testing</a:t>
            </a:r>
          </a:p>
        </p:txBody>
      </p:sp>
      <p:sp>
        <p:nvSpPr>
          <p:cNvPr id="23" name="Content Placeholder 8">
            <a:extLst>
              <a:ext uri="{FF2B5EF4-FFF2-40B4-BE49-F238E27FC236}">
                <a16:creationId xmlns:a16="http://schemas.microsoft.com/office/drawing/2014/main" id="{37CB5F6E-E339-7B32-EA8F-9977C2B8B817}"/>
              </a:ext>
            </a:extLst>
          </p:cNvPr>
          <p:cNvSpPr>
            <a:spLocks noGrp="1"/>
          </p:cNvSpPr>
          <p:nvPr>
            <p:ph idx="1"/>
          </p:nvPr>
        </p:nvSpPr>
        <p:spPr>
          <a:xfrm>
            <a:off x="477981" y="4872922"/>
            <a:ext cx="3933306" cy="1208141"/>
          </a:xfrm>
        </p:spPr>
        <p:txBody>
          <a:bodyPr vert="horz" lIns="91440" tIns="45720" rIns="91440" bIns="45720" rtlCol="0">
            <a:normAutofit/>
          </a:bodyPr>
          <a:lstStyle/>
          <a:p>
            <a:pPr marL="0" indent="0" defTabSz="914400">
              <a:buNone/>
            </a:pPr>
            <a:r>
              <a:rPr lang="en-US" kern="1200" dirty="0">
                <a:solidFill>
                  <a:schemeClr val="tx1"/>
                </a:solidFill>
                <a:latin typeface="+mn-lt"/>
                <a:ea typeface="+mn-ea"/>
                <a:cs typeface="+mn-cs"/>
              </a:rPr>
              <a:t>PFMOAA concentrations</a:t>
            </a:r>
          </a:p>
          <a:p>
            <a:pPr marL="0" indent="0" defTabSz="914400">
              <a:buNone/>
            </a:pPr>
            <a:r>
              <a:rPr lang="en-US" dirty="0">
                <a:solidFill>
                  <a:schemeClr val="tx1"/>
                </a:solidFill>
                <a:latin typeface="+mn-lt"/>
                <a:cs typeface="+mn-cs"/>
              </a:rPr>
              <a:t>Source water locations</a:t>
            </a:r>
            <a:endParaRPr lang="en-US" kern="1200" dirty="0">
              <a:solidFill>
                <a:schemeClr val="tx1"/>
              </a:solidFill>
              <a:latin typeface="+mn-lt"/>
              <a:ea typeface="+mn-ea"/>
              <a:cs typeface="+mn-cs"/>
            </a:endParaRPr>
          </a:p>
        </p:txBody>
      </p:sp>
      <p:sp>
        <p:nvSpPr>
          <p:cNvPr id="46" name="Rectangle 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EC7C610-02F2-414E-70E9-CF9994D59869}"/>
              </a:ext>
            </a:extLst>
          </p:cNvPr>
          <p:cNvPicPr>
            <a:picLocks noChangeAspect="1"/>
          </p:cNvPicPr>
          <p:nvPr/>
        </p:nvPicPr>
        <p:blipFill rotWithShape="1">
          <a:blip r:embed="rId2"/>
          <a:srcRect r="2174" b="1"/>
          <a:stretch/>
        </p:blipFill>
        <p:spPr>
          <a:xfrm>
            <a:off x="5414356" y="822975"/>
            <a:ext cx="6408836" cy="5060797"/>
          </a:xfrm>
          <a:prstGeom prst="rect">
            <a:avLst/>
          </a:prstGeom>
        </p:spPr>
      </p:pic>
      <p:sp>
        <p:nvSpPr>
          <p:cNvPr id="4" name="Slide Number Placeholder 3">
            <a:extLst>
              <a:ext uri="{FF2B5EF4-FFF2-40B4-BE49-F238E27FC236}">
                <a16:creationId xmlns:a16="http://schemas.microsoft.com/office/drawing/2014/main" id="{E1511028-510C-B337-9ADE-07289DC9A758}"/>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algn="r">
              <a:spcAft>
                <a:spcPts val="600"/>
              </a:spcAft>
            </a:pPr>
            <a:fld id="{11F27F3A-B3E9-41ED-AF8F-A365F10BB65F}" type="slidenum">
              <a:rPr lang="en-US" smtClean="0">
                <a:solidFill>
                  <a:schemeClr val="tx1">
                    <a:lumMod val="50000"/>
                    <a:lumOff val="50000"/>
                  </a:schemeClr>
                </a:solidFill>
              </a:rPr>
              <a:pPr algn="r">
                <a:spcAft>
                  <a:spcPts val="600"/>
                </a:spcAft>
              </a:pPr>
              <a:t>20</a:t>
            </a:fld>
            <a:endParaRPr lang="en-US" dirty="0">
              <a:solidFill>
                <a:schemeClr val="tx1">
                  <a:lumMod val="50000"/>
                  <a:lumOff val="50000"/>
                </a:schemeClr>
              </a:solidFill>
            </a:endParaRPr>
          </a:p>
        </p:txBody>
      </p:sp>
    </p:spTree>
    <p:extLst>
      <p:ext uri="{BB962C8B-B14F-4D97-AF65-F5344CB8AC3E}">
        <p14:creationId xmlns:p14="http://schemas.microsoft.com/office/powerpoint/2010/main" val="2540109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D5845-D2D9-49B8-B28B-86FE15AA5F05}"/>
              </a:ext>
            </a:extLst>
          </p:cNvPr>
          <p:cNvSpPr>
            <a:spLocks noGrp="1"/>
          </p:cNvSpPr>
          <p:nvPr>
            <p:ph type="title"/>
          </p:nvPr>
        </p:nvSpPr>
        <p:spPr/>
        <p:txBody>
          <a:bodyPr>
            <a:normAutofit fontScale="90000"/>
          </a:bodyPr>
          <a:lstStyle/>
          <a:p>
            <a:r>
              <a:rPr lang="en-US" dirty="0">
                <a:latin typeface="Times New Roman"/>
                <a:cs typeface="Times New Roman"/>
              </a:rPr>
              <a:t>Next Steps if Chemours PFAS</a:t>
            </a:r>
            <a:br>
              <a:rPr lang="en-US" dirty="0">
                <a:latin typeface="Times New Roman"/>
                <a:cs typeface="Times New Roman"/>
              </a:rPr>
            </a:br>
            <a:r>
              <a:rPr lang="en-US" dirty="0">
                <a:latin typeface="Times New Roman"/>
                <a:cs typeface="Times New Roman"/>
              </a:rPr>
              <a:t> are detected</a:t>
            </a:r>
            <a:endParaRPr lang="en-US" dirty="0"/>
          </a:p>
        </p:txBody>
      </p:sp>
      <p:sp>
        <p:nvSpPr>
          <p:cNvPr id="3" name="Content Placeholder 2">
            <a:extLst>
              <a:ext uri="{FF2B5EF4-FFF2-40B4-BE49-F238E27FC236}">
                <a16:creationId xmlns:a16="http://schemas.microsoft.com/office/drawing/2014/main" id="{047C5742-9468-4061-8A11-2CE7AC4D6311}"/>
              </a:ext>
            </a:extLst>
          </p:cNvPr>
          <p:cNvSpPr>
            <a:spLocks noGrp="1"/>
          </p:cNvSpPr>
          <p:nvPr>
            <p:ph idx="1"/>
          </p:nvPr>
        </p:nvSpPr>
        <p:spPr>
          <a:xfrm>
            <a:off x="813624" y="1249144"/>
            <a:ext cx="7449152" cy="4755355"/>
          </a:xfrm>
        </p:spPr>
        <p:txBody>
          <a:bodyPr vert="horz" lIns="91440" tIns="45720" rIns="91440" bIns="45720" rtlCol="0" anchor="t">
            <a:normAutofit/>
          </a:bodyPr>
          <a:lstStyle/>
          <a:p>
            <a:pPr marL="0" indent="0">
              <a:spcBef>
                <a:spcPts val="1600"/>
              </a:spcBef>
              <a:buNone/>
            </a:pPr>
            <a:r>
              <a:rPr lang="en-US" sz="2400" b="1" dirty="0">
                <a:solidFill>
                  <a:schemeClr val="tx2">
                    <a:lumMod val="75000"/>
                  </a:schemeClr>
                </a:solidFill>
                <a:latin typeface="Arial"/>
                <a:cs typeface="Arial"/>
              </a:rPr>
              <a:t>Installation of water treatment systems if Chemours PFAS are detected at or above 10ppt including GenX</a:t>
            </a:r>
          </a:p>
          <a:p>
            <a:pPr marL="685165" lvl="1" indent="-227965">
              <a:spcBef>
                <a:spcPts val="1200"/>
              </a:spcBef>
              <a:spcAft>
                <a:spcPts val="600"/>
              </a:spcAft>
            </a:pPr>
            <a:r>
              <a:rPr lang="en-US" sz="2000" dirty="0">
                <a:solidFill>
                  <a:schemeClr val="tx2">
                    <a:lumMod val="75000"/>
                  </a:schemeClr>
                </a:solidFill>
                <a:latin typeface="Arial"/>
                <a:cs typeface="Arial"/>
              </a:rPr>
              <a:t>Two types of well water treatment systems are used</a:t>
            </a:r>
          </a:p>
          <a:p>
            <a:pPr marL="685165" lvl="1" indent="-227965">
              <a:spcBef>
                <a:spcPts val="1200"/>
              </a:spcBef>
              <a:spcAft>
                <a:spcPts val="600"/>
              </a:spcAft>
            </a:pPr>
            <a:r>
              <a:rPr lang="en-US" sz="2000" dirty="0">
                <a:solidFill>
                  <a:schemeClr val="tx2">
                    <a:lumMod val="75000"/>
                  </a:schemeClr>
                </a:solidFill>
                <a:latin typeface="Arial"/>
                <a:cs typeface="Arial"/>
              </a:rPr>
              <a:t>Whole-house treatment (GAC) and under-the-sink (RO) versions</a:t>
            </a:r>
            <a:endParaRPr lang="en-US" sz="2000" dirty="0">
              <a:solidFill>
                <a:schemeClr val="tx2">
                  <a:lumMod val="75000"/>
                </a:schemeClr>
              </a:solidFill>
            </a:endParaRPr>
          </a:p>
          <a:p>
            <a:pPr marL="685165" lvl="1" indent="-227965">
              <a:spcBef>
                <a:spcPts val="1200"/>
              </a:spcBef>
              <a:spcAft>
                <a:spcPts val="600"/>
              </a:spcAft>
            </a:pPr>
            <a:r>
              <a:rPr lang="en-US" sz="2000" dirty="0">
                <a:solidFill>
                  <a:schemeClr val="tx2">
                    <a:lumMod val="75000"/>
                  </a:schemeClr>
                </a:solidFill>
                <a:latin typeface="Arial"/>
                <a:cs typeface="Arial"/>
              </a:rPr>
              <a:t>DEQ has tested both</a:t>
            </a:r>
            <a:br>
              <a:rPr lang="en-US" sz="2000" dirty="0">
                <a:solidFill>
                  <a:schemeClr val="tx2">
                    <a:lumMod val="75000"/>
                  </a:schemeClr>
                </a:solidFill>
                <a:latin typeface="Arial"/>
                <a:cs typeface="Arial"/>
              </a:rPr>
            </a:br>
            <a:r>
              <a:rPr lang="en-US" sz="2000" dirty="0">
                <a:solidFill>
                  <a:schemeClr val="tx2">
                    <a:lumMod val="75000"/>
                  </a:schemeClr>
                </a:solidFill>
                <a:latin typeface="Arial"/>
                <a:cs typeface="Arial"/>
              </a:rPr>
              <a:t>systems for their</a:t>
            </a:r>
            <a:br>
              <a:rPr lang="en-US" sz="2000" dirty="0">
                <a:solidFill>
                  <a:schemeClr val="tx2">
                    <a:lumMod val="75000"/>
                  </a:schemeClr>
                </a:solidFill>
                <a:latin typeface="Arial"/>
                <a:cs typeface="Arial"/>
              </a:rPr>
            </a:br>
            <a:r>
              <a:rPr lang="en-US" sz="2000" dirty="0">
                <a:solidFill>
                  <a:schemeClr val="tx2">
                    <a:lumMod val="75000"/>
                  </a:schemeClr>
                </a:solidFill>
                <a:latin typeface="Arial"/>
                <a:cs typeface="Arial"/>
              </a:rPr>
              <a:t>effectiveness</a:t>
            </a:r>
          </a:p>
          <a:p>
            <a:pPr marL="685165" lvl="1" indent="-227965">
              <a:spcBef>
                <a:spcPts val="1200"/>
              </a:spcBef>
              <a:spcAft>
                <a:spcPts val="600"/>
              </a:spcAft>
            </a:pPr>
            <a:r>
              <a:rPr lang="en-US" sz="2000" dirty="0">
                <a:solidFill>
                  <a:schemeClr val="tx2">
                    <a:lumMod val="75000"/>
                  </a:schemeClr>
                </a:solidFill>
                <a:latin typeface="Arial"/>
                <a:cs typeface="Arial"/>
              </a:rPr>
              <a:t>Maintenance </a:t>
            </a:r>
          </a:p>
          <a:p>
            <a:pPr marL="685165" lvl="1" indent="-227965"/>
            <a:endParaRPr lang="en-US" sz="2000" dirty="0">
              <a:solidFill>
                <a:schemeClr val="tx2">
                  <a:lumMod val="75000"/>
                </a:schemeClr>
              </a:solidFill>
              <a:latin typeface="Arial"/>
              <a:cs typeface="Arial"/>
            </a:endParaRPr>
          </a:p>
        </p:txBody>
      </p:sp>
      <p:sp>
        <p:nvSpPr>
          <p:cNvPr id="4" name="Slide Number Placeholder 3">
            <a:extLst>
              <a:ext uri="{FF2B5EF4-FFF2-40B4-BE49-F238E27FC236}">
                <a16:creationId xmlns:a16="http://schemas.microsoft.com/office/drawing/2014/main" id="{90CE1982-73CB-4348-9228-5C630014ED7E}"/>
              </a:ext>
            </a:extLst>
          </p:cNvPr>
          <p:cNvSpPr>
            <a:spLocks noGrp="1"/>
          </p:cNvSpPr>
          <p:nvPr>
            <p:ph type="sldNum" sz="quarter" idx="12"/>
          </p:nvPr>
        </p:nvSpPr>
        <p:spPr/>
        <p:txBody>
          <a:bodyPr/>
          <a:lstStyle/>
          <a:p>
            <a:fld id="{11F27F3A-B3E9-41ED-AF8F-A365F10BB65F}" type="slidenum">
              <a:rPr lang="en-US" smtClean="0"/>
              <a:pPr/>
              <a:t>21</a:t>
            </a:fld>
            <a:endParaRPr lang="en-US" dirty="0"/>
          </a:p>
        </p:txBody>
      </p:sp>
      <p:pic>
        <p:nvPicPr>
          <p:cNvPr id="6" name="Picture 5"/>
          <p:cNvPicPr>
            <a:picLocks noChangeAspect="1"/>
          </p:cNvPicPr>
          <p:nvPr/>
        </p:nvPicPr>
        <p:blipFill>
          <a:blip r:embed="rId2"/>
          <a:stretch>
            <a:fillRect/>
          </a:stretch>
        </p:blipFill>
        <p:spPr>
          <a:xfrm>
            <a:off x="8457849" y="1386929"/>
            <a:ext cx="3609145" cy="27617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3"/>
          <a:stretch>
            <a:fillRect/>
          </a:stretch>
        </p:blipFill>
        <p:spPr>
          <a:xfrm>
            <a:off x="4639644" y="3566029"/>
            <a:ext cx="3540091" cy="28672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8329535" y="5879509"/>
            <a:ext cx="1932886" cy="646331"/>
          </a:xfrm>
          <a:prstGeom prst="rect">
            <a:avLst/>
          </a:prstGeom>
          <a:noFill/>
        </p:spPr>
        <p:txBody>
          <a:bodyPr wrap="square" rtlCol="0">
            <a:spAutoFit/>
          </a:bodyPr>
          <a:lstStyle/>
          <a:p>
            <a:r>
              <a:rPr lang="en-US" dirty="0"/>
              <a:t>Reverse Osmosis System</a:t>
            </a:r>
          </a:p>
        </p:txBody>
      </p:sp>
      <p:sp>
        <p:nvSpPr>
          <p:cNvPr id="9" name="TextBox 8"/>
          <p:cNvSpPr txBox="1"/>
          <p:nvPr/>
        </p:nvSpPr>
        <p:spPr>
          <a:xfrm>
            <a:off x="9146178" y="4263151"/>
            <a:ext cx="2989385" cy="646331"/>
          </a:xfrm>
          <a:prstGeom prst="rect">
            <a:avLst/>
          </a:prstGeom>
          <a:noFill/>
        </p:spPr>
        <p:txBody>
          <a:bodyPr wrap="square" rtlCol="0">
            <a:spAutoFit/>
          </a:bodyPr>
          <a:lstStyle/>
          <a:p>
            <a:pPr algn="r"/>
            <a:r>
              <a:rPr lang="en-US" dirty="0"/>
              <a:t>Whole-House Granular Activated Carbon system</a:t>
            </a:r>
          </a:p>
        </p:txBody>
      </p:sp>
    </p:spTree>
    <p:extLst>
      <p:ext uri="{BB962C8B-B14F-4D97-AF65-F5344CB8AC3E}">
        <p14:creationId xmlns:p14="http://schemas.microsoft.com/office/powerpoint/2010/main" val="3576855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7AB6-400E-479F-9BDB-85B711B35598}"/>
              </a:ext>
            </a:extLst>
          </p:cNvPr>
          <p:cNvSpPr>
            <a:spLocks noGrp="1"/>
          </p:cNvSpPr>
          <p:nvPr>
            <p:ph type="title"/>
          </p:nvPr>
        </p:nvSpPr>
        <p:spPr>
          <a:xfrm>
            <a:off x="838200" y="982239"/>
            <a:ext cx="3476000" cy="4177427"/>
          </a:xfrm>
        </p:spPr>
        <p:txBody>
          <a:bodyPr vert="horz" lIns="91440" tIns="45720" rIns="91440" bIns="45720" rtlCol="0" anchor="ctr">
            <a:normAutofit/>
          </a:bodyPr>
          <a:lstStyle/>
          <a:p>
            <a:pPr algn="r" defTabSz="914400"/>
            <a:r>
              <a:rPr lang="en-US" sz="4400" dirty="0">
                <a:solidFill>
                  <a:schemeClr val="accent1"/>
                </a:solidFill>
                <a:latin typeface="+mj-lt"/>
                <a:cs typeface="+mj-cs"/>
              </a:rPr>
              <a:t>Bottled</a:t>
            </a:r>
            <a:r>
              <a:rPr lang="en-US" sz="4400" kern="1200" dirty="0">
                <a:solidFill>
                  <a:schemeClr val="accent1"/>
                </a:solidFill>
                <a:latin typeface="+mj-lt"/>
                <a:ea typeface="+mj-ea"/>
                <a:cs typeface="+mj-cs"/>
              </a:rPr>
              <a:t> Water and Sampling </a:t>
            </a:r>
            <a:r>
              <a:rPr lang="en-US" sz="4400" dirty="0">
                <a:solidFill>
                  <a:schemeClr val="accent1"/>
                </a:solidFill>
                <a:latin typeface="+mj-lt"/>
                <a:cs typeface="+mj-cs"/>
              </a:rPr>
              <a:t>Information</a:t>
            </a:r>
            <a:endParaRPr lang="en-US" sz="4400" kern="1200" dirty="0">
              <a:solidFill>
                <a:schemeClr val="accent1"/>
              </a:solidFill>
              <a:latin typeface="+mj-lt"/>
              <a:ea typeface="+mj-ea"/>
              <a:cs typeface="+mj-cs"/>
            </a:endParaRPr>
          </a:p>
        </p:txBody>
      </p:sp>
      <p:sp>
        <p:nvSpPr>
          <p:cNvPr id="5" name="Content Placeholder 4">
            <a:extLst>
              <a:ext uri="{FF2B5EF4-FFF2-40B4-BE49-F238E27FC236}">
                <a16:creationId xmlns:a16="http://schemas.microsoft.com/office/drawing/2014/main" id="{80131EEC-9308-4939-9A63-1146FEC6EDEE}"/>
              </a:ext>
            </a:extLst>
          </p:cNvPr>
          <p:cNvSpPr>
            <a:spLocks noGrp="1"/>
          </p:cNvSpPr>
          <p:nvPr>
            <p:ph idx="1"/>
          </p:nvPr>
        </p:nvSpPr>
        <p:spPr>
          <a:xfrm>
            <a:off x="4976031" y="596649"/>
            <a:ext cx="7029600" cy="4976150"/>
          </a:xfrm>
        </p:spPr>
        <p:txBody>
          <a:bodyPr vert="horz" lIns="91440" tIns="45720" rIns="91440" bIns="45720" rtlCol="0" anchor="ctr">
            <a:normAutofit fontScale="92500"/>
          </a:bodyPr>
          <a:lstStyle/>
          <a:p>
            <a:pPr marL="227965" indent="-228600" defTabSz="914400"/>
            <a:endParaRPr lang="en-US" sz="2400" dirty="0">
              <a:solidFill>
                <a:schemeClr val="tx1"/>
              </a:solidFill>
              <a:latin typeface="+mn-lt"/>
              <a:cs typeface="+mn-cs"/>
            </a:endParaRPr>
          </a:p>
          <a:p>
            <a:pPr marL="227965" indent="-228600" defTabSz="914400"/>
            <a:r>
              <a:rPr lang="en-US" sz="2400" dirty="0">
                <a:solidFill>
                  <a:srgbClr val="002060"/>
                </a:solidFill>
                <a:latin typeface="+mn-lt"/>
                <a:cs typeface="+mn-cs"/>
              </a:rPr>
              <a:t>Well Sampling Results can take 4-6 weeks to receive</a:t>
            </a:r>
          </a:p>
          <a:p>
            <a:pPr marL="227965" indent="-228600" defTabSz="914400"/>
            <a:r>
              <a:rPr lang="en-US" sz="2400" dirty="0">
                <a:solidFill>
                  <a:srgbClr val="002060"/>
                </a:solidFill>
                <a:latin typeface="+mn-lt"/>
                <a:cs typeface="+mn-cs"/>
              </a:rPr>
              <a:t>If a private well is tested by Chemours / Parsons and found to have Chemours PFAS above 10ppt bottle water will be provided to the resident within 3 days.</a:t>
            </a:r>
            <a:endParaRPr lang="en-US" sz="2400" dirty="0">
              <a:solidFill>
                <a:srgbClr val="002060"/>
              </a:solidFill>
              <a:latin typeface="+mn-lt"/>
              <a:cs typeface="Arial"/>
            </a:endParaRPr>
          </a:p>
          <a:p>
            <a:pPr marL="227965" indent="-228600" defTabSz="914400"/>
            <a:r>
              <a:rPr lang="en-US" sz="2400" dirty="0">
                <a:solidFill>
                  <a:srgbClr val="002060"/>
                </a:solidFill>
                <a:latin typeface="+mn-lt"/>
                <a:cs typeface="+mn-cs"/>
              </a:rPr>
              <a:t>Chemours is using a new bottled water voucher system that may help some residents with their requests for different water volume sizes.</a:t>
            </a:r>
            <a:endParaRPr lang="en-US" sz="2400" dirty="0">
              <a:solidFill>
                <a:srgbClr val="002060"/>
              </a:solidFill>
              <a:latin typeface="+mn-lt"/>
              <a:cs typeface="Arial"/>
            </a:endParaRPr>
          </a:p>
          <a:p>
            <a:pPr marL="227965" indent="-228600" defTabSz="914400"/>
            <a:r>
              <a:rPr lang="en-US" sz="2400" dirty="0">
                <a:solidFill>
                  <a:srgbClr val="002060"/>
                </a:solidFill>
                <a:latin typeface="+mn-lt"/>
                <a:cs typeface="+mn-cs"/>
              </a:rPr>
              <a:t>The voucher card would allow residents to purchase the type of water and size of container they prefer with pre-paid money voucher cards provided by Chemours.  </a:t>
            </a:r>
          </a:p>
          <a:p>
            <a:pPr marL="227965" indent="-228600" defTabSz="914400"/>
            <a:r>
              <a:rPr lang="en-US" sz="2400" dirty="0">
                <a:solidFill>
                  <a:srgbClr val="002060"/>
                </a:solidFill>
                <a:latin typeface="+mn-lt"/>
                <a:cs typeface="+mn-cs"/>
              </a:rPr>
              <a:t>The Consent order establishes timeframes for filter installation or connection to municipal water</a:t>
            </a:r>
            <a:endParaRPr lang="en-US" sz="2400" dirty="0">
              <a:solidFill>
                <a:srgbClr val="002060"/>
              </a:solidFill>
              <a:latin typeface="+mn-lt"/>
              <a:cs typeface="Arial"/>
            </a:endParaRPr>
          </a:p>
        </p:txBody>
      </p:sp>
      <p:sp>
        <p:nvSpPr>
          <p:cNvPr id="3" name="Slide Number Placeholder 2">
            <a:extLst>
              <a:ext uri="{FF2B5EF4-FFF2-40B4-BE49-F238E27FC236}">
                <a16:creationId xmlns:a16="http://schemas.microsoft.com/office/drawing/2014/main" id="{8DA2AAE4-A824-4BB5-AB2F-018EF4BB5B9A}"/>
              </a:ext>
            </a:extLst>
          </p:cNvPr>
          <p:cNvSpPr>
            <a:spLocks noGrp="1"/>
          </p:cNvSpPr>
          <p:nvPr>
            <p:ph type="sldNum" sz="quarter" idx="12"/>
          </p:nvPr>
        </p:nvSpPr>
        <p:spPr>
          <a:xfrm>
            <a:off x="10571516" y="6033479"/>
            <a:ext cx="782283" cy="365125"/>
          </a:xfrm>
        </p:spPr>
        <p:txBody>
          <a:bodyPr vert="horz" lIns="91440" tIns="45720" rIns="91440" bIns="45720" rtlCol="0" anchor="ctr">
            <a:normAutofit/>
          </a:bodyPr>
          <a:lstStyle/>
          <a:p>
            <a:pPr algn="r">
              <a:spcAft>
                <a:spcPts val="600"/>
              </a:spcAft>
            </a:pPr>
            <a:fld id="{11F27F3A-B3E9-41ED-AF8F-A365F10BB65F}" type="slidenum">
              <a:rPr lang="en-US" sz="1050">
                <a:solidFill>
                  <a:schemeClr val="tx1">
                    <a:alpha val="80000"/>
                  </a:schemeClr>
                </a:solidFill>
              </a:rPr>
              <a:pPr algn="r">
                <a:spcAft>
                  <a:spcPts val="600"/>
                </a:spcAft>
              </a:pPr>
              <a:t>22</a:t>
            </a:fld>
            <a:endParaRPr lang="en-US" sz="1050" dirty="0">
              <a:solidFill>
                <a:schemeClr val="tx1">
                  <a:alpha val="80000"/>
                </a:schemeClr>
              </a:solidFill>
            </a:endParaRPr>
          </a:p>
        </p:txBody>
      </p:sp>
      <p:sp>
        <p:nvSpPr>
          <p:cNvPr id="4" name="Rectangle 3">
            <a:extLst>
              <a:ext uri="{FF2B5EF4-FFF2-40B4-BE49-F238E27FC236}">
                <a16:creationId xmlns:a16="http://schemas.microsoft.com/office/drawing/2014/main" id="{1679BC24-AE94-4CA1-9DCF-B588DE77A025}"/>
              </a:ext>
            </a:extLst>
          </p:cNvPr>
          <p:cNvSpPr/>
          <p:nvPr/>
        </p:nvSpPr>
        <p:spPr>
          <a:xfrm>
            <a:off x="4610559" y="979583"/>
            <a:ext cx="91808" cy="422313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7112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itle 1"/>
          <p:cNvSpPr>
            <a:spLocks noGrp="1"/>
          </p:cNvSpPr>
          <p:nvPr>
            <p:ph type="title"/>
          </p:nvPr>
        </p:nvSpPr>
        <p:spPr>
          <a:xfrm>
            <a:off x="1146879" y="998003"/>
            <a:ext cx="3182940" cy="1279306"/>
          </a:xfrm>
        </p:spPr>
        <p:txBody>
          <a:bodyPr vert="horz" lIns="91440" tIns="45720" rIns="91440" bIns="45720" rtlCol="0" anchor="ctr">
            <a:normAutofit/>
          </a:bodyPr>
          <a:lstStyle/>
          <a:p>
            <a:pPr algn="l" defTabSz="914400"/>
            <a:r>
              <a:rPr lang="en-US" b="1" kern="1200" dirty="0">
                <a:solidFill>
                  <a:srgbClr val="FFFFFF"/>
                </a:solidFill>
                <a:latin typeface="+mj-lt"/>
                <a:ea typeface="+mj-ea"/>
                <a:cs typeface="+mj-cs"/>
              </a:rPr>
              <a:t>Online </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Resources</a:t>
            </a:r>
          </a:p>
        </p:txBody>
      </p:sp>
      <p:sp>
        <p:nvSpPr>
          <p:cNvPr id="5" name="Content Placeholder 4"/>
          <p:cNvSpPr>
            <a:spLocks noGrp="1"/>
          </p:cNvSpPr>
          <p:nvPr>
            <p:ph idx="1"/>
          </p:nvPr>
        </p:nvSpPr>
        <p:spPr>
          <a:xfrm>
            <a:off x="868218" y="2546161"/>
            <a:ext cx="3648364" cy="2985929"/>
          </a:xfrm>
        </p:spPr>
        <p:txBody>
          <a:bodyPr vert="horz" lIns="91440" tIns="45720" rIns="91440" bIns="45720" rtlCol="0" anchor="t">
            <a:normAutofit lnSpcReduction="10000"/>
          </a:bodyPr>
          <a:lstStyle/>
          <a:p>
            <a:pPr indent="-228600" defTabSz="914400"/>
            <a:r>
              <a:rPr lang="en-US" dirty="0">
                <a:solidFill>
                  <a:srgbClr val="FEFFFF"/>
                </a:solidFill>
                <a:latin typeface="+mn-lt"/>
                <a:cs typeface="+mn-cs"/>
              </a:rPr>
              <a:t>DEQ website dedicated to Chemours / GenX Investigation</a:t>
            </a:r>
          </a:p>
          <a:p>
            <a:pPr lvl="1" indent="-228600" defTabSz="914400">
              <a:spcAft>
                <a:spcPts val="600"/>
              </a:spcAft>
            </a:pPr>
            <a:r>
              <a:rPr lang="en-US" sz="1700" dirty="0">
                <a:solidFill>
                  <a:srgbClr val="002060"/>
                </a:solidFill>
                <a:latin typeface="+mn-lt"/>
                <a:cs typeface="+mn-cs"/>
                <a:hlinkClick r:id="rId2">
                  <a:extLst>
                    <a:ext uri="{A12FA001-AC4F-418D-AE19-62706E023703}">
                      <ahyp:hlinkClr xmlns:ahyp="http://schemas.microsoft.com/office/drawing/2018/hyperlinkcolor" val="tx"/>
                    </a:ext>
                  </a:extLst>
                </a:hlinkClick>
              </a:rPr>
              <a:t>https://deq.nc.gov/news/key-issues/genx-investigation</a:t>
            </a:r>
            <a:r>
              <a:rPr lang="en-US" sz="1700" dirty="0">
                <a:solidFill>
                  <a:srgbClr val="002060"/>
                </a:solidFill>
                <a:latin typeface="+mn-lt"/>
                <a:cs typeface="+mn-cs"/>
              </a:rPr>
              <a:t> </a:t>
            </a:r>
          </a:p>
          <a:p>
            <a:pPr indent="-228600" defTabSz="914400">
              <a:spcBef>
                <a:spcPts val="1800"/>
              </a:spcBef>
            </a:pPr>
            <a:r>
              <a:rPr lang="en-US" dirty="0">
                <a:solidFill>
                  <a:srgbClr val="FEFFFF"/>
                </a:solidFill>
                <a:latin typeface="+mn-lt"/>
                <a:cs typeface="+mn-cs"/>
              </a:rPr>
              <a:t>Website with specific Lower Cape Fear Region information</a:t>
            </a:r>
          </a:p>
          <a:p>
            <a:pPr lvl="1" indent="-228600" defTabSz="914400"/>
            <a:r>
              <a:rPr lang="en-US" sz="1700" dirty="0">
                <a:solidFill>
                  <a:srgbClr val="002060"/>
                </a:solidFill>
                <a:latin typeface="+mn-lt"/>
                <a:cs typeface="+mn-cs"/>
                <a:hlinkClick r:id="rId3">
                  <a:extLst>
                    <a:ext uri="{A12FA001-AC4F-418D-AE19-62706E023703}">
                      <ahyp:hlinkClr xmlns:ahyp="http://schemas.microsoft.com/office/drawing/2018/hyperlinkcolor" val="tx"/>
                    </a:ext>
                  </a:extLst>
                </a:hlinkClick>
              </a:rPr>
              <a:t>https://deq.nc.gov/lowercapefear-wellsampling</a:t>
            </a:r>
            <a:r>
              <a:rPr lang="en-US" sz="1700" dirty="0">
                <a:solidFill>
                  <a:srgbClr val="002060"/>
                </a:solidFill>
                <a:latin typeface="+mn-lt"/>
                <a:cs typeface="+mn-cs"/>
              </a:rPr>
              <a:t> </a:t>
            </a:r>
          </a:p>
        </p:txBody>
      </p:sp>
      <p:pic>
        <p:nvPicPr>
          <p:cNvPr id="7" name="Picture 6">
            <a:extLst>
              <a:ext uri="{FF2B5EF4-FFF2-40B4-BE49-F238E27FC236}">
                <a16:creationId xmlns:a16="http://schemas.microsoft.com/office/drawing/2014/main" id="{B547DD4A-4250-4C66-9AA1-C2D691A52BA7}"/>
              </a:ext>
            </a:extLst>
          </p:cNvPr>
          <p:cNvPicPr>
            <a:picLocks noChangeAspect="1"/>
          </p:cNvPicPr>
          <p:nvPr/>
        </p:nvPicPr>
        <p:blipFill rotWithShape="1">
          <a:blip r:embed="rId4"/>
          <a:srcRect r="2429"/>
          <a:stretch/>
        </p:blipFill>
        <p:spPr>
          <a:xfrm>
            <a:off x="4765030" y="911116"/>
            <a:ext cx="7310444" cy="4832653"/>
          </a:xfrm>
          <a:prstGeom prst="rect">
            <a:avLst/>
          </a:prstGeom>
        </p:spPr>
      </p:pic>
      <p:sp>
        <p:nvSpPr>
          <p:cNvPr id="3" name="Slide Number Placeholder 2"/>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F27F3A-B3E9-41ED-AF8F-A365F10BB65F}" type="slidenum">
              <a:rPr kumimoji="0" lang="en-US" sz="10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0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82295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D7B8E2-4761-7111-3999-BFC8AD3D3910}"/>
              </a:ext>
            </a:extLst>
          </p:cNvPr>
          <p:cNvSpPr>
            <a:spLocks noGrp="1"/>
          </p:cNvSpPr>
          <p:nvPr>
            <p:ph type="sldNum" sz="quarter" idx="12"/>
          </p:nvPr>
        </p:nvSpPr>
        <p:spPr/>
        <p:txBody>
          <a:bodyPr/>
          <a:lstStyle/>
          <a:p>
            <a:fld id="{11F27F3A-B3E9-41ED-AF8F-A365F10BB65F}" type="slidenum">
              <a:rPr lang="en-US" smtClean="0"/>
              <a:pPr/>
              <a:t>24</a:t>
            </a:fld>
            <a:endParaRPr lang="en-US" dirty="0"/>
          </a:p>
        </p:txBody>
      </p:sp>
      <p:sp>
        <p:nvSpPr>
          <p:cNvPr id="3" name="Title 2">
            <a:extLst>
              <a:ext uri="{FF2B5EF4-FFF2-40B4-BE49-F238E27FC236}">
                <a16:creationId xmlns:a16="http://schemas.microsoft.com/office/drawing/2014/main" id="{F2BB5BDB-F602-83BD-AADF-A3E38820F24B}"/>
              </a:ext>
            </a:extLst>
          </p:cNvPr>
          <p:cNvSpPr>
            <a:spLocks noGrp="1"/>
          </p:cNvSpPr>
          <p:nvPr>
            <p:ph type="ctrTitle"/>
          </p:nvPr>
        </p:nvSpPr>
        <p:spPr>
          <a:xfrm>
            <a:off x="153555" y="644450"/>
            <a:ext cx="11811000" cy="894952"/>
          </a:xfrm>
        </p:spPr>
        <p:txBody>
          <a:bodyPr/>
          <a:lstStyle/>
          <a:p>
            <a:r>
              <a:rPr lang="en-US" dirty="0"/>
              <a:t>Next Steps</a:t>
            </a:r>
          </a:p>
        </p:txBody>
      </p:sp>
      <p:sp>
        <p:nvSpPr>
          <p:cNvPr id="4" name="TextBox 3">
            <a:extLst>
              <a:ext uri="{FF2B5EF4-FFF2-40B4-BE49-F238E27FC236}">
                <a16:creationId xmlns:a16="http://schemas.microsoft.com/office/drawing/2014/main" id="{0D72614A-B0D1-FDCD-7C14-4EB074CC0D14}"/>
              </a:ext>
            </a:extLst>
          </p:cNvPr>
          <p:cNvSpPr txBox="1"/>
          <p:nvPr/>
        </p:nvSpPr>
        <p:spPr>
          <a:xfrm>
            <a:off x="443346" y="1571348"/>
            <a:ext cx="11231418"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060"/>
                </a:solidFill>
              </a:rPr>
              <a:t>Continued private well sampling in four Lower Cape Fear counties: New Hanover, Columbus, Pender and Brunswick.  Please share recommendations on making the well testing information available to your community.</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Evaluation of municipal water connections in coordination with local utilities.</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Continued work on the current and proposed remediation systems at the Chemours plant to include the barrier wall and groundwater extraction system.</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Additional environmental assessment in the lower Cape Fear Region-Aquifer recharge areas, biosolid sites, direct application or injection areas of Cape Fear River water, leaking water or sewer lines that convey water sources from the Cape Fear River</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003682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25</a:t>
            </a:fld>
            <a:endParaRPr lang="en-US" dirty="0"/>
          </a:p>
        </p:txBody>
      </p:sp>
      <p:sp>
        <p:nvSpPr>
          <p:cNvPr id="4" name="Title 3"/>
          <p:cNvSpPr>
            <a:spLocks noGrp="1"/>
          </p:cNvSpPr>
          <p:nvPr>
            <p:ph type="ctrTitle"/>
          </p:nvPr>
        </p:nvSpPr>
        <p:spPr/>
        <p:txBody>
          <a:bodyPr/>
          <a:lstStyle/>
          <a:p>
            <a:r>
              <a:rPr lang="en-US" dirty="0"/>
              <a:t>Waste Management</a:t>
            </a:r>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NC DEQ: Waste Management</a:t>
            </a:r>
          </a:p>
        </p:txBody>
      </p:sp>
      <p:sp>
        <p:nvSpPr>
          <p:cNvPr id="3" name="TextBox 2"/>
          <p:cNvSpPr txBox="1"/>
          <p:nvPr/>
        </p:nvSpPr>
        <p:spPr>
          <a:xfrm>
            <a:off x="1746738" y="2602521"/>
            <a:ext cx="8616462" cy="2585323"/>
          </a:xfrm>
          <a:prstGeom prst="rect">
            <a:avLst/>
          </a:prstGeom>
          <a:noFill/>
        </p:spPr>
        <p:txBody>
          <a:bodyPr wrap="square" rtlCol="0">
            <a:spAutoFit/>
          </a:bodyPr>
          <a:lstStyle/>
          <a:p>
            <a:r>
              <a:rPr lang="en-US" dirty="0">
                <a:solidFill>
                  <a:srgbClr val="728591"/>
                </a:solidFill>
              </a:rPr>
              <a:t>Michael E. Scott, Director</a:t>
            </a:r>
          </a:p>
          <a:p>
            <a:r>
              <a:rPr lang="en-US" dirty="0">
                <a:solidFill>
                  <a:srgbClr val="728591"/>
                </a:solidFill>
              </a:rPr>
              <a:t>217 W. Jones Street</a:t>
            </a:r>
          </a:p>
          <a:p>
            <a:r>
              <a:rPr lang="en-US" dirty="0">
                <a:solidFill>
                  <a:srgbClr val="728591"/>
                </a:solidFill>
              </a:rPr>
              <a:t>1464 Mail Service Center</a:t>
            </a:r>
          </a:p>
          <a:p>
            <a:r>
              <a:rPr lang="en-US" dirty="0">
                <a:solidFill>
                  <a:srgbClr val="728591"/>
                </a:solidFill>
              </a:rPr>
              <a:t>Raleigh, NC  27699-1646</a:t>
            </a:r>
          </a:p>
          <a:p>
            <a:endParaRPr lang="en-US" dirty="0">
              <a:solidFill>
                <a:srgbClr val="728591"/>
              </a:solidFill>
            </a:endParaRPr>
          </a:p>
          <a:p>
            <a:r>
              <a:rPr lang="en-US" dirty="0">
                <a:solidFill>
                  <a:srgbClr val="728591"/>
                </a:solidFill>
              </a:rPr>
              <a:t>919-707-8246</a:t>
            </a:r>
          </a:p>
          <a:p>
            <a:r>
              <a:rPr lang="en-US" dirty="0">
                <a:solidFill>
                  <a:srgbClr val="728591"/>
                </a:solidFill>
              </a:rPr>
              <a:t>DWM main number 919-707-8200</a:t>
            </a:r>
          </a:p>
          <a:p>
            <a:endParaRPr lang="en-US" dirty="0">
              <a:solidFill>
                <a:srgbClr val="728591"/>
              </a:solidFill>
            </a:endParaRPr>
          </a:p>
          <a:p>
            <a:r>
              <a:rPr lang="en-US" dirty="0">
                <a:solidFill>
                  <a:srgbClr val="728591"/>
                </a:solidFill>
              </a:rPr>
              <a:t>http://portal.ncdenr.org/web/wm</a:t>
            </a:r>
          </a:p>
        </p:txBody>
      </p:sp>
      <p:sp>
        <p:nvSpPr>
          <p:cNvPr id="6" name="TextBox 5"/>
          <p:cNvSpPr txBox="1"/>
          <p:nvPr/>
        </p:nvSpPr>
        <p:spPr>
          <a:xfrm>
            <a:off x="8077200" y="3568636"/>
            <a:ext cx="2712602" cy="584775"/>
          </a:xfrm>
          <a:prstGeom prst="rect">
            <a:avLst/>
          </a:prstGeom>
          <a:noFill/>
        </p:spPr>
        <p:txBody>
          <a:bodyPr wrap="none" rtlCol="0">
            <a:spAutoFit/>
          </a:bodyPr>
          <a:lstStyle/>
          <a:p>
            <a:r>
              <a:rPr lang="en-US" sz="3200" dirty="0">
                <a:solidFill>
                  <a:schemeClr val="tx2"/>
                </a:solidFill>
              </a:rPr>
              <a:t>Questions???</a:t>
            </a:r>
          </a:p>
        </p:txBody>
      </p:sp>
    </p:spTree>
    <p:extLst>
      <p:ext uri="{BB962C8B-B14F-4D97-AF65-F5344CB8AC3E}">
        <p14:creationId xmlns:p14="http://schemas.microsoft.com/office/powerpoint/2010/main" val="2883812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7BF30414-657A-4EBC-AE55-E6E6F746F083}"/>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Times New Roman"/>
                <a:cs typeface="Times New Roman"/>
              </a:rPr>
              <a:t>Emerging Compounds: GenX and PFAS</a:t>
            </a:r>
            <a:endParaRPr lang="en-US" b="1" dirty="0">
              <a:solidFill>
                <a:srgbClr val="FFFFFF"/>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1AB67D0-4C57-477F-B730-8666B8187DF7}"/>
              </a:ext>
            </a:extLst>
          </p:cNvPr>
          <p:cNvSpPr>
            <a:spLocks noGrp="1"/>
          </p:cNvSpPr>
          <p:nvPr>
            <p:ph idx="1"/>
          </p:nvPr>
        </p:nvSpPr>
        <p:spPr>
          <a:xfrm>
            <a:off x="4447308" y="591344"/>
            <a:ext cx="6906491" cy="5585619"/>
          </a:xfrm>
        </p:spPr>
        <p:txBody>
          <a:bodyPr vert="horz" lIns="91440" tIns="45720" rIns="91440" bIns="45720" rtlCol="0" anchor="ctr">
            <a:normAutofit fontScale="92500" lnSpcReduction="20000"/>
          </a:bodyPr>
          <a:lstStyle/>
          <a:p>
            <a:pPr marL="227965" indent="-227965">
              <a:buFont typeface="Arial"/>
              <a:buChar char="•"/>
            </a:pPr>
            <a:r>
              <a:rPr lang="en-US" b="1" dirty="0">
                <a:solidFill>
                  <a:srgbClr val="002060"/>
                </a:solidFill>
                <a:latin typeface="+mn-lt"/>
                <a:cs typeface="Arial"/>
              </a:rPr>
              <a:t>GenX = HFPO-DA or C3 Dimer Acid = C</a:t>
            </a:r>
            <a:r>
              <a:rPr lang="en-US" b="1" baseline="-25000" dirty="0">
                <a:solidFill>
                  <a:srgbClr val="002060"/>
                </a:solidFill>
                <a:latin typeface="+mn-lt"/>
                <a:cs typeface="Arial"/>
              </a:rPr>
              <a:t>6</a:t>
            </a:r>
            <a:r>
              <a:rPr lang="en-US" b="1" dirty="0">
                <a:solidFill>
                  <a:srgbClr val="002060"/>
                </a:solidFill>
                <a:latin typeface="+mn-lt"/>
                <a:cs typeface="Arial"/>
              </a:rPr>
              <a:t>HF</a:t>
            </a:r>
            <a:r>
              <a:rPr lang="en-US" b="1" baseline="-25000" dirty="0">
                <a:solidFill>
                  <a:srgbClr val="002060"/>
                </a:solidFill>
                <a:latin typeface="+mn-lt"/>
                <a:cs typeface="Arial"/>
              </a:rPr>
              <a:t>11</a:t>
            </a:r>
            <a:r>
              <a:rPr lang="en-US" b="1" dirty="0">
                <a:solidFill>
                  <a:srgbClr val="002060"/>
                </a:solidFill>
                <a:latin typeface="+mn-lt"/>
                <a:cs typeface="Arial"/>
              </a:rPr>
              <a:t>O</a:t>
            </a:r>
            <a:r>
              <a:rPr lang="en-US" b="1" baseline="-25000" dirty="0">
                <a:solidFill>
                  <a:srgbClr val="002060"/>
                </a:solidFill>
                <a:latin typeface="+mn-lt"/>
                <a:cs typeface="Arial"/>
              </a:rPr>
              <a:t>3</a:t>
            </a:r>
            <a:endParaRPr lang="en-US" dirty="0">
              <a:solidFill>
                <a:srgbClr val="002060"/>
              </a:solidFill>
              <a:latin typeface="+mn-lt"/>
              <a:cs typeface="Arial"/>
            </a:endParaRPr>
          </a:p>
          <a:p>
            <a:pPr marL="227965" indent="-227965">
              <a:buFont typeface="Arial"/>
              <a:buChar char="•"/>
            </a:pPr>
            <a:r>
              <a:rPr lang="en-US" b="1" dirty="0">
                <a:solidFill>
                  <a:srgbClr val="002060"/>
                </a:solidFill>
                <a:latin typeface="+mn-lt"/>
                <a:cs typeface="Arial"/>
              </a:rPr>
              <a:t>GenX</a:t>
            </a:r>
            <a:r>
              <a:rPr lang="en-US" dirty="0">
                <a:solidFill>
                  <a:srgbClr val="002060"/>
                </a:solidFill>
                <a:latin typeface="+mn-lt"/>
                <a:cs typeface="Arial"/>
              </a:rPr>
              <a:t> is a trade name for a manmade, unregulated chemical used in manufacturing nonstick coatings and for other purposes. </a:t>
            </a:r>
          </a:p>
          <a:p>
            <a:pPr marL="685165" lvl="1" indent="-227965">
              <a:spcBef>
                <a:spcPts val="900"/>
              </a:spcBef>
              <a:buFont typeface="Arial"/>
              <a:buChar char="•"/>
            </a:pPr>
            <a:r>
              <a:rPr lang="en-US" dirty="0">
                <a:solidFill>
                  <a:srgbClr val="002060"/>
                </a:solidFill>
                <a:latin typeface="+mn-lt"/>
                <a:cs typeface="Arial"/>
              </a:rPr>
              <a:t>Is an </a:t>
            </a:r>
            <a:r>
              <a:rPr lang="en-US" i="1" dirty="0">
                <a:solidFill>
                  <a:srgbClr val="002060"/>
                </a:solidFill>
                <a:latin typeface="+mn-lt"/>
                <a:cs typeface="Arial"/>
              </a:rPr>
              <a:t>emerging compound </a:t>
            </a:r>
            <a:r>
              <a:rPr lang="en-US" dirty="0">
                <a:solidFill>
                  <a:srgbClr val="002060"/>
                </a:solidFill>
                <a:latin typeface="+mn-lt"/>
                <a:cs typeface="Arial"/>
              </a:rPr>
              <a:t>in a family of chemicals known as per- and polyfluoroalkyl substances (PFAS)</a:t>
            </a:r>
          </a:p>
          <a:p>
            <a:pPr marL="685165" lvl="1" indent="-227965">
              <a:spcBef>
                <a:spcPts val="900"/>
              </a:spcBef>
              <a:buFont typeface="Arial"/>
              <a:buChar char="•"/>
            </a:pPr>
            <a:r>
              <a:rPr lang="en-US" dirty="0">
                <a:solidFill>
                  <a:srgbClr val="002060"/>
                </a:solidFill>
                <a:latin typeface="+mn-lt"/>
                <a:cs typeface="Arial"/>
              </a:rPr>
              <a:t>Produced and emitted by one company in NC – Chemours (formerly Dupont)</a:t>
            </a:r>
          </a:p>
          <a:p>
            <a:pPr marL="685165" lvl="1" indent="-227965">
              <a:spcBef>
                <a:spcPts val="900"/>
              </a:spcBef>
              <a:buFont typeface="Arial"/>
              <a:buChar char="•"/>
            </a:pPr>
            <a:r>
              <a:rPr lang="en-US" dirty="0">
                <a:solidFill>
                  <a:srgbClr val="002060"/>
                </a:solidFill>
                <a:latin typeface="+mn-lt"/>
                <a:cs typeface="Arial"/>
              </a:rPr>
              <a:t>Has been discharged into the Cape Fear River for 30+ years.</a:t>
            </a:r>
          </a:p>
          <a:p>
            <a:pPr marL="685165" lvl="1" indent="-227965">
              <a:spcBef>
                <a:spcPts val="900"/>
              </a:spcBef>
              <a:buFont typeface="Arial"/>
              <a:buChar char="•"/>
            </a:pPr>
            <a:r>
              <a:rPr lang="en-US" dirty="0">
                <a:solidFill>
                  <a:srgbClr val="002060"/>
                </a:solidFill>
                <a:latin typeface="+mn-lt"/>
                <a:cs typeface="Arial"/>
              </a:rPr>
              <a:t>Until the past couple of years, labs couldn’t measure it.</a:t>
            </a:r>
          </a:p>
          <a:p>
            <a:pPr marL="0" indent="0">
              <a:spcBef>
                <a:spcPts val="900"/>
              </a:spcBef>
              <a:buNone/>
            </a:pPr>
            <a:r>
              <a:rPr lang="en-US" b="1" dirty="0">
                <a:solidFill>
                  <a:srgbClr val="002060"/>
                </a:solidFill>
                <a:latin typeface="+mn-lt"/>
                <a:cs typeface="Arial"/>
              </a:rPr>
              <a:t>Emerging compounds:</a:t>
            </a:r>
          </a:p>
          <a:p>
            <a:pPr marL="685165" lvl="1" indent="-227965">
              <a:spcBef>
                <a:spcPts val="900"/>
              </a:spcBef>
            </a:pPr>
            <a:r>
              <a:rPr lang="en-US" dirty="0">
                <a:solidFill>
                  <a:srgbClr val="002060"/>
                </a:solidFill>
                <a:latin typeface="+mn-lt"/>
                <a:cs typeface="Arial"/>
              </a:rPr>
              <a:t>No (or limited) specific limits in environmental regulations.</a:t>
            </a:r>
            <a:endParaRPr lang="en-US" dirty="0">
              <a:solidFill>
                <a:srgbClr val="002060"/>
              </a:solidFill>
            </a:endParaRPr>
          </a:p>
          <a:p>
            <a:pPr marL="685165" lvl="1" indent="-227965">
              <a:spcBef>
                <a:spcPts val="900"/>
              </a:spcBef>
            </a:pPr>
            <a:r>
              <a:rPr lang="en-US" dirty="0">
                <a:solidFill>
                  <a:srgbClr val="002060"/>
                </a:solidFill>
                <a:latin typeface="+mn-lt"/>
                <a:cs typeface="Arial"/>
              </a:rPr>
              <a:t>Little is known about how they behave in the environment.</a:t>
            </a:r>
          </a:p>
          <a:p>
            <a:pPr marL="685165" lvl="1" indent="-227965">
              <a:spcBef>
                <a:spcPts val="900"/>
              </a:spcBef>
            </a:pPr>
            <a:r>
              <a:rPr lang="en-US" dirty="0">
                <a:solidFill>
                  <a:srgbClr val="002060"/>
                </a:solidFill>
                <a:latin typeface="+mn-lt"/>
                <a:cs typeface="Arial"/>
              </a:rPr>
              <a:t>Little known about their effects on human health and environment.</a:t>
            </a:r>
          </a:p>
          <a:p>
            <a:pPr marL="685165" lvl="1" indent="-227965">
              <a:spcBef>
                <a:spcPts val="900"/>
              </a:spcBef>
            </a:pPr>
            <a:r>
              <a:rPr lang="en-US" dirty="0"/>
              <a:t>In general, animal studies have found that animals exposed to PFAS at high levels resulted in changes in the function of the liver, thyroid, pancreas and hormone levels.</a:t>
            </a:r>
            <a:endParaRPr lang="en-US" dirty="0">
              <a:solidFill>
                <a:srgbClr val="002060"/>
              </a:solidFill>
              <a:latin typeface="+mn-lt"/>
              <a:cs typeface="Arial"/>
            </a:endParaRPr>
          </a:p>
          <a:p>
            <a:pPr marL="685165" lvl="1" indent="-227965">
              <a:spcBef>
                <a:spcPts val="900"/>
              </a:spcBef>
            </a:pPr>
            <a:r>
              <a:rPr lang="en-US" dirty="0">
                <a:solidFill>
                  <a:srgbClr val="002060"/>
                </a:solidFill>
                <a:latin typeface="+mn-lt"/>
                <a:cs typeface="Arial"/>
              </a:rPr>
              <a:t>EPA has set interim and final health goals for several PFAS (PFOA, PFOS, PFBS and Gen X)</a:t>
            </a:r>
          </a:p>
          <a:p>
            <a:pPr marL="685165" lvl="1" indent="-227965">
              <a:spcBef>
                <a:spcPts val="900"/>
              </a:spcBef>
            </a:pPr>
            <a:r>
              <a:rPr lang="en-US" dirty="0">
                <a:solidFill>
                  <a:srgbClr val="002060"/>
                </a:solidFill>
                <a:latin typeface="+mn-lt"/>
                <a:cs typeface="Arial"/>
              </a:rPr>
              <a:t>Presents significant challenge for regulatory agencies.</a:t>
            </a:r>
          </a:p>
          <a:p>
            <a:pPr marL="0" indent="0">
              <a:buNone/>
            </a:pPr>
            <a:endParaRPr lang="en-US" dirty="0"/>
          </a:p>
        </p:txBody>
      </p:sp>
      <p:sp>
        <p:nvSpPr>
          <p:cNvPr id="4" name="Slide Number Placeholder 3">
            <a:extLst>
              <a:ext uri="{FF2B5EF4-FFF2-40B4-BE49-F238E27FC236}">
                <a16:creationId xmlns:a16="http://schemas.microsoft.com/office/drawing/2014/main" id="{6595B75B-CADF-4AC9-A026-A9B35A7AC5D2}"/>
              </a:ext>
            </a:extLst>
          </p:cNvPr>
          <p:cNvSpPr>
            <a:spLocks noGrp="1"/>
          </p:cNvSpPr>
          <p:nvPr>
            <p:ph type="sldNum" sz="quarter" idx="12"/>
          </p:nvPr>
        </p:nvSpPr>
        <p:spPr>
          <a:xfrm>
            <a:off x="9541564" y="6356350"/>
            <a:ext cx="1812235" cy="365125"/>
          </a:xfrm>
        </p:spPr>
        <p:txBody>
          <a:bodyPr>
            <a:normAutofit/>
          </a:bodyPr>
          <a:lstStyle/>
          <a:p>
            <a:pPr>
              <a:spcAft>
                <a:spcPts val="600"/>
              </a:spcAft>
            </a:pPr>
            <a:fld id="{11F27F3A-B3E9-41ED-AF8F-A365F10BB65F}" type="slidenum">
              <a:rPr lang="en-US" smtClean="0"/>
              <a:pPr>
                <a:spcAft>
                  <a:spcPts val="600"/>
                </a:spcAft>
              </a:pPr>
              <a:t>3</a:t>
            </a:fld>
            <a:endParaRPr lang="en-US" dirty="0"/>
          </a:p>
        </p:txBody>
      </p:sp>
    </p:spTree>
    <p:extLst>
      <p:ext uri="{BB962C8B-B14F-4D97-AF65-F5344CB8AC3E}">
        <p14:creationId xmlns:p14="http://schemas.microsoft.com/office/powerpoint/2010/main" val="164818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dirty="0"/>
              <a:t>Emerging Compounds – GenX Case History in NC</a:t>
            </a:r>
          </a:p>
        </p:txBody>
      </p:sp>
      <p:sp>
        <p:nvSpPr>
          <p:cNvPr id="4" name="Slide Number Placeholder 3"/>
          <p:cNvSpPr>
            <a:spLocks noGrp="1"/>
          </p:cNvSpPr>
          <p:nvPr>
            <p:ph type="sldNum" sz="quarter" idx="12"/>
          </p:nvPr>
        </p:nvSpPr>
        <p:spPr/>
        <p:txBody>
          <a:bodyPr/>
          <a:lstStyle/>
          <a:p>
            <a:fld id="{11F27F3A-B3E9-41ED-AF8F-A365F10BB65F}" type="slidenum">
              <a:rPr lang="en-US" smtClean="0"/>
              <a:pPr/>
              <a:t>4</a:t>
            </a:fld>
            <a:endParaRPr lang="en-US" dirty="0"/>
          </a:p>
        </p:txBody>
      </p:sp>
      <p:sp>
        <p:nvSpPr>
          <p:cNvPr id="7" name="Content Placeholder 2">
            <a:extLst>
              <a:ext uri="{FF2B5EF4-FFF2-40B4-BE49-F238E27FC236}">
                <a16:creationId xmlns:a16="http://schemas.microsoft.com/office/drawing/2014/main" id="{4DB0DDDD-5A3E-4BFC-8F34-FD5C566676A8}"/>
              </a:ext>
            </a:extLst>
          </p:cNvPr>
          <p:cNvSpPr>
            <a:spLocks noGrp="1"/>
          </p:cNvSpPr>
          <p:nvPr>
            <p:ph idx="1"/>
          </p:nvPr>
        </p:nvSpPr>
        <p:spPr>
          <a:xfrm>
            <a:off x="1178561" y="1248777"/>
            <a:ext cx="10515600" cy="4745623"/>
          </a:xfrm>
        </p:spPr>
        <p:txBody>
          <a:bodyPr>
            <a:noAutofit/>
          </a:bodyPr>
          <a:lstStyle/>
          <a:p>
            <a:pPr>
              <a:spcBef>
                <a:spcPts val="0"/>
              </a:spcBef>
            </a:pPr>
            <a:r>
              <a:rPr lang="en-US" sz="2200" b="1" dirty="0">
                <a:solidFill>
                  <a:schemeClr val="accent3">
                    <a:lumMod val="75000"/>
                  </a:schemeClr>
                </a:solidFill>
              </a:rPr>
              <a:t>Early-mid 2017:  	</a:t>
            </a:r>
            <a:r>
              <a:rPr lang="en-US" sz="2200" dirty="0">
                <a:solidFill>
                  <a:schemeClr val="accent3">
                    <a:lumMod val="75000"/>
                  </a:schemeClr>
                </a:solidFill>
              </a:rPr>
              <a:t>Focus on surface water issues</a:t>
            </a:r>
          </a:p>
          <a:p>
            <a:pPr>
              <a:spcBef>
                <a:spcPts val="0"/>
              </a:spcBef>
            </a:pPr>
            <a:endParaRPr lang="en-US" sz="2200" b="1" dirty="0">
              <a:solidFill>
                <a:schemeClr val="accent3">
                  <a:lumMod val="75000"/>
                </a:schemeClr>
              </a:solidFill>
            </a:endParaRPr>
          </a:p>
          <a:p>
            <a:pPr>
              <a:spcBef>
                <a:spcPts val="0"/>
              </a:spcBef>
            </a:pPr>
            <a:r>
              <a:rPr lang="en-US" sz="2200" b="1" dirty="0">
                <a:solidFill>
                  <a:schemeClr val="accent3">
                    <a:lumMod val="75000"/>
                  </a:schemeClr>
                </a:solidFill>
              </a:rPr>
              <a:t>Mid 2017:  		</a:t>
            </a:r>
            <a:r>
              <a:rPr lang="en-US" sz="2200" dirty="0">
                <a:solidFill>
                  <a:schemeClr val="accent3">
                    <a:lumMod val="75000"/>
                  </a:schemeClr>
                </a:solidFill>
              </a:rPr>
              <a:t>Groundwater issues discovered</a:t>
            </a:r>
          </a:p>
          <a:p>
            <a:pPr>
              <a:spcBef>
                <a:spcPts val="0"/>
              </a:spcBef>
            </a:pPr>
            <a:endParaRPr lang="en-US" sz="2200" b="1" dirty="0">
              <a:solidFill>
                <a:schemeClr val="accent3">
                  <a:lumMod val="75000"/>
                </a:schemeClr>
              </a:solidFill>
            </a:endParaRPr>
          </a:p>
          <a:p>
            <a:pPr>
              <a:spcBef>
                <a:spcPts val="0"/>
              </a:spcBef>
            </a:pPr>
            <a:r>
              <a:rPr lang="en-US" sz="2200" b="1" dirty="0">
                <a:solidFill>
                  <a:schemeClr val="accent3">
                    <a:lumMod val="75000"/>
                  </a:schemeClr>
                </a:solidFill>
              </a:rPr>
              <a:t>Mid-late 2017: 	</a:t>
            </a:r>
            <a:r>
              <a:rPr lang="en-US" sz="2200" dirty="0">
                <a:solidFill>
                  <a:schemeClr val="accent3">
                    <a:lumMod val="75000"/>
                  </a:schemeClr>
                </a:solidFill>
              </a:rPr>
              <a:t>Air emission contributions</a:t>
            </a:r>
          </a:p>
          <a:p>
            <a:pPr>
              <a:spcBef>
                <a:spcPts val="0"/>
              </a:spcBef>
            </a:pPr>
            <a:endParaRPr lang="en-US" sz="2200" b="1" dirty="0">
              <a:solidFill>
                <a:schemeClr val="accent3">
                  <a:lumMod val="75000"/>
                </a:schemeClr>
              </a:solidFill>
            </a:endParaRPr>
          </a:p>
          <a:p>
            <a:pPr>
              <a:spcBef>
                <a:spcPts val="0"/>
              </a:spcBef>
            </a:pPr>
            <a:r>
              <a:rPr lang="en-US" sz="2200" b="1" dirty="0">
                <a:solidFill>
                  <a:schemeClr val="accent3">
                    <a:lumMod val="75000"/>
                  </a:schemeClr>
                </a:solidFill>
              </a:rPr>
              <a:t>Through 2018:	</a:t>
            </a:r>
            <a:r>
              <a:rPr lang="en-US" sz="2200" dirty="0">
                <a:solidFill>
                  <a:schemeClr val="accent3">
                    <a:lumMod val="75000"/>
                  </a:schemeClr>
                </a:solidFill>
              </a:rPr>
              <a:t>Testing of emissions and drinking wells</a:t>
            </a:r>
          </a:p>
          <a:p>
            <a:pPr>
              <a:spcBef>
                <a:spcPts val="0"/>
              </a:spcBef>
            </a:pPr>
            <a:endParaRPr lang="en-US" sz="2200" b="1" dirty="0">
              <a:solidFill>
                <a:schemeClr val="accent3">
                  <a:lumMod val="75000"/>
                </a:schemeClr>
              </a:solidFill>
            </a:endParaRPr>
          </a:p>
          <a:p>
            <a:pPr>
              <a:spcBef>
                <a:spcPts val="0"/>
              </a:spcBef>
            </a:pPr>
            <a:r>
              <a:rPr lang="en-US" sz="2200" b="1" dirty="0">
                <a:solidFill>
                  <a:schemeClr val="accent3">
                    <a:lumMod val="75000"/>
                  </a:schemeClr>
                </a:solidFill>
              </a:rPr>
              <a:t>Feb. 2019:		</a:t>
            </a:r>
            <a:r>
              <a:rPr lang="en-US" sz="2200" dirty="0">
                <a:solidFill>
                  <a:schemeClr val="accent3">
                    <a:lumMod val="75000"/>
                  </a:schemeClr>
                </a:solidFill>
              </a:rPr>
              <a:t>Consent Order signed</a:t>
            </a:r>
          </a:p>
          <a:p>
            <a:pPr>
              <a:spcBef>
                <a:spcPts val="0"/>
              </a:spcBef>
            </a:pPr>
            <a:endParaRPr lang="en-US" sz="2200" b="1" dirty="0">
              <a:solidFill>
                <a:schemeClr val="accent3">
                  <a:lumMod val="75000"/>
                </a:schemeClr>
              </a:solidFill>
            </a:endParaRPr>
          </a:p>
          <a:p>
            <a:pPr>
              <a:spcBef>
                <a:spcPts val="0"/>
              </a:spcBef>
            </a:pPr>
            <a:r>
              <a:rPr lang="en-US" sz="2200" b="1" dirty="0">
                <a:solidFill>
                  <a:schemeClr val="accent3">
                    <a:lumMod val="75000"/>
                  </a:schemeClr>
                </a:solidFill>
              </a:rPr>
              <a:t>Dec. 2019:		</a:t>
            </a:r>
            <a:r>
              <a:rPr lang="en-US" sz="2200" dirty="0">
                <a:solidFill>
                  <a:schemeClr val="accent3">
                    <a:lumMod val="75000"/>
                  </a:schemeClr>
                </a:solidFill>
              </a:rPr>
              <a:t>Thermal Oxidizer</a:t>
            </a:r>
            <a:br>
              <a:rPr lang="en-US" sz="2200" b="1" dirty="0">
                <a:solidFill>
                  <a:schemeClr val="accent3">
                    <a:lumMod val="75000"/>
                  </a:schemeClr>
                </a:solidFill>
              </a:rPr>
            </a:br>
            <a:endParaRPr lang="en-US" sz="2200" b="1" dirty="0">
              <a:solidFill>
                <a:schemeClr val="accent3">
                  <a:lumMod val="75000"/>
                </a:schemeClr>
              </a:solidFill>
            </a:endParaRPr>
          </a:p>
          <a:p>
            <a:pPr>
              <a:spcBef>
                <a:spcPts val="0"/>
              </a:spcBef>
            </a:pPr>
            <a:r>
              <a:rPr lang="en-US" sz="2200" b="1" dirty="0">
                <a:solidFill>
                  <a:schemeClr val="accent3">
                    <a:lumMod val="75000"/>
                  </a:schemeClr>
                </a:solidFill>
              </a:rPr>
              <a:t>2019-Present:	</a:t>
            </a:r>
            <a:r>
              <a:rPr lang="en-US" sz="2200" dirty="0">
                <a:solidFill>
                  <a:schemeClr val="accent3">
                    <a:lumMod val="75000"/>
                  </a:schemeClr>
                </a:solidFill>
              </a:rPr>
              <a:t>Ongoing private well testing around the plant</a:t>
            </a:r>
          </a:p>
          <a:p>
            <a:pPr>
              <a:spcBef>
                <a:spcPts val="0"/>
              </a:spcBef>
            </a:pPr>
            <a:endParaRPr lang="en-US" sz="2200" dirty="0">
              <a:solidFill>
                <a:schemeClr val="accent3">
                  <a:lumMod val="75000"/>
                </a:schemeClr>
              </a:solidFill>
            </a:endParaRPr>
          </a:p>
          <a:p>
            <a:pPr>
              <a:spcBef>
                <a:spcPts val="0"/>
              </a:spcBef>
            </a:pPr>
            <a:r>
              <a:rPr lang="en-US" sz="2200" b="1" dirty="0">
                <a:solidFill>
                  <a:schemeClr val="accent3">
                    <a:lumMod val="75000"/>
                  </a:schemeClr>
                </a:solidFill>
              </a:rPr>
              <a:t>Early 2022:		</a:t>
            </a:r>
            <a:r>
              <a:rPr lang="en-US" sz="2200" dirty="0">
                <a:solidFill>
                  <a:schemeClr val="accent3">
                    <a:lumMod val="75000"/>
                  </a:schemeClr>
                </a:solidFill>
              </a:rPr>
              <a:t>Lower Cape Fear Region well sampling</a:t>
            </a:r>
          </a:p>
          <a:p>
            <a:endParaRPr lang="en-US" sz="2200" b="1" dirty="0">
              <a:solidFill>
                <a:schemeClr val="accent3">
                  <a:lumMod val="75000"/>
                </a:schemeClr>
              </a:solidFill>
            </a:endParaRPr>
          </a:p>
        </p:txBody>
      </p:sp>
    </p:spTree>
    <p:extLst>
      <p:ext uri="{BB962C8B-B14F-4D97-AF65-F5344CB8AC3E}">
        <p14:creationId xmlns:p14="http://schemas.microsoft.com/office/powerpoint/2010/main" val="2925805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7C5D15-A71D-142C-E2D9-171931DC485C}"/>
              </a:ext>
            </a:extLst>
          </p:cNvPr>
          <p:cNvSpPr>
            <a:spLocks noGrp="1"/>
          </p:cNvSpPr>
          <p:nvPr>
            <p:ph type="sldNum" sz="quarter" idx="12"/>
          </p:nvPr>
        </p:nvSpPr>
        <p:spPr/>
        <p:txBody>
          <a:bodyPr/>
          <a:lstStyle/>
          <a:p>
            <a:fld id="{11F27F3A-B3E9-41ED-AF8F-A365F10BB65F}" type="slidenum">
              <a:rPr lang="en-US" smtClean="0"/>
              <a:pPr/>
              <a:t>5</a:t>
            </a:fld>
            <a:endParaRPr lang="en-US" dirty="0"/>
          </a:p>
        </p:txBody>
      </p:sp>
      <p:pic>
        <p:nvPicPr>
          <p:cNvPr id="8" name="Picture 7">
            <a:extLst>
              <a:ext uri="{FF2B5EF4-FFF2-40B4-BE49-F238E27FC236}">
                <a16:creationId xmlns:a16="http://schemas.microsoft.com/office/drawing/2014/main" id="{2EF774F2-E7ED-D5D3-46A4-C147F973568A}"/>
              </a:ext>
            </a:extLst>
          </p:cNvPr>
          <p:cNvPicPr>
            <a:picLocks noChangeAspect="1"/>
          </p:cNvPicPr>
          <p:nvPr/>
        </p:nvPicPr>
        <p:blipFill>
          <a:blip r:embed="rId3" cstate="print">
            <a:extLst>
              <a:ext uri="{28A0092B-C50C-407E-A947-70E740481C1C}">
                <a14:useLocalDpi xmlns:a14="http://schemas.microsoft.com/office/drawing/2010/main" val="0"/>
              </a:ext>
            </a:extLst>
          </a:blip>
          <a:srcRect t="5255" b="5255"/>
          <a:stretch/>
        </p:blipFill>
        <p:spPr>
          <a:xfrm>
            <a:off x="356135" y="9629"/>
            <a:ext cx="11835865" cy="6848371"/>
          </a:xfrm>
          <a:prstGeom prst="rect">
            <a:avLst/>
          </a:prstGeom>
        </p:spPr>
      </p:pic>
    </p:spTree>
    <p:extLst>
      <p:ext uri="{BB962C8B-B14F-4D97-AF65-F5344CB8AC3E}">
        <p14:creationId xmlns:p14="http://schemas.microsoft.com/office/powerpoint/2010/main" val="2957767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Times New Roman"/>
                <a:cs typeface="Times New Roman"/>
              </a:rPr>
              <a:t>Groundwater Testing</a:t>
            </a:r>
          </a:p>
        </p:txBody>
      </p:sp>
      <p:sp>
        <p:nvSpPr>
          <p:cNvPr id="6" name="Content Placeholder 5"/>
          <p:cNvSpPr>
            <a:spLocks noGrp="1"/>
          </p:cNvSpPr>
          <p:nvPr>
            <p:ph idx="1"/>
          </p:nvPr>
        </p:nvSpPr>
        <p:spPr>
          <a:xfrm>
            <a:off x="297581" y="1357133"/>
            <a:ext cx="6029327" cy="3805990"/>
          </a:xfrm>
        </p:spPr>
        <p:txBody>
          <a:bodyPr>
            <a:noAutofit/>
          </a:bodyPr>
          <a:lstStyle/>
          <a:p>
            <a:pPr marL="280988" indent="-280988">
              <a:spcAft>
                <a:spcPts val="1200"/>
              </a:spcAft>
            </a:pPr>
            <a:r>
              <a:rPr lang="en-US" sz="1800" dirty="0">
                <a:solidFill>
                  <a:schemeClr val="tx2"/>
                </a:solidFill>
              </a:rPr>
              <a:t>Found high levels of PFAS compounds in onsite monitoring wells at the Chemours plant in Bladen County in 2017</a:t>
            </a:r>
          </a:p>
          <a:p>
            <a:pPr marL="280988" indent="-280988">
              <a:spcAft>
                <a:spcPts val="1200"/>
              </a:spcAft>
            </a:pPr>
            <a:r>
              <a:rPr lang="en-US" sz="1800" dirty="0">
                <a:solidFill>
                  <a:schemeClr val="tx2"/>
                </a:solidFill>
              </a:rPr>
              <a:t>In 2017, NCDHHS established a GenX drinking water health goal of 140 ng/L (ppt)</a:t>
            </a:r>
          </a:p>
          <a:p>
            <a:pPr marL="280988" indent="-280988">
              <a:spcAft>
                <a:spcPts val="1200"/>
              </a:spcAft>
            </a:pPr>
            <a:r>
              <a:rPr lang="en-US" sz="1800" dirty="0">
                <a:solidFill>
                  <a:srgbClr val="FF0000"/>
                </a:solidFill>
              </a:rPr>
              <a:t>In 2022, EPA established a nationwide health advisory for GenX at 10ppt that has been incorporated into the Chemours Consent Order</a:t>
            </a:r>
          </a:p>
          <a:p>
            <a:pPr marL="280988" indent="-280988">
              <a:spcAft>
                <a:spcPts val="1200"/>
              </a:spcAft>
            </a:pPr>
            <a:r>
              <a:rPr lang="en-US" sz="1800" dirty="0">
                <a:solidFill>
                  <a:schemeClr val="tx2"/>
                </a:solidFill>
              </a:rPr>
              <a:t>DEQ tested wells on properties adjacent to Chemours first and found high levels</a:t>
            </a:r>
          </a:p>
          <a:p>
            <a:pPr marL="280988" indent="-280988">
              <a:spcAft>
                <a:spcPts val="1200"/>
              </a:spcAft>
            </a:pPr>
            <a:r>
              <a:rPr lang="en-US" sz="1800" dirty="0">
                <a:solidFill>
                  <a:schemeClr val="tx2"/>
                </a:solidFill>
              </a:rPr>
              <a:t>Asked Chemours to test additional wells in the area to determine extent of contamination</a:t>
            </a:r>
          </a:p>
        </p:txBody>
      </p:sp>
      <p:sp>
        <p:nvSpPr>
          <p:cNvPr id="2" name="Slide Number Placeholder 1"/>
          <p:cNvSpPr>
            <a:spLocks noGrp="1"/>
          </p:cNvSpPr>
          <p:nvPr>
            <p:ph type="sldNum" sz="quarter" idx="12"/>
          </p:nvPr>
        </p:nvSpPr>
        <p:spPr/>
        <p:txBody>
          <a:bodyPr/>
          <a:lstStyle/>
          <a:p>
            <a:fld id="{11F27F3A-B3E9-41ED-AF8F-A365F10BB65F}" type="slidenum">
              <a:rPr lang="en-US" smtClean="0"/>
              <a:pPr/>
              <a:t>6</a:t>
            </a:fld>
            <a:endParaRPr lang="en-US" dirty="0"/>
          </a:p>
        </p:txBody>
      </p:sp>
      <p:pic>
        <p:nvPicPr>
          <p:cNvPr id="3" name="Picture 2">
            <a:extLst>
              <a:ext uri="{FF2B5EF4-FFF2-40B4-BE49-F238E27FC236}">
                <a16:creationId xmlns:a16="http://schemas.microsoft.com/office/drawing/2014/main" id="{B37533E0-B80A-45BA-A7A4-11C5A03C3F86}"/>
              </a:ext>
            </a:extLst>
          </p:cNvPr>
          <p:cNvPicPr>
            <a:picLocks noChangeAspect="1"/>
          </p:cNvPicPr>
          <p:nvPr/>
        </p:nvPicPr>
        <p:blipFill rotWithShape="1">
          <a:blip r:embed="rId3"/>
          <a:srcRect l="28597" t="22966" r="29594" b="23867"/>
          <a:stretch/>
        </p:blipFill>
        <p:spPr>
          <a:xfrm>
            <a:off x="6526017" y="-34483"/>
            <a:ext cx="5666525" cy="4332616"/>
          </a:xfrm>
          <a:prstGeom prst="rect">
            <a:avLst/>
          </a:prstGeom>
        </p:spPr>
      </p:pic>
      <p:pic>
        <p:nvPicPr>
          <p:cNvPr id="4" name="Picture 3">
            <a:extLst>
              <a:ext uri="{FF2B5EF4-FFF2-40B4-BE49-F238E27FC236}">
                <a16:creationId xmlns:a16="http://schemas.microsoft.com/office/drawing/2014/main" id="{B4698B8F-0F41-4788-BEB1-E30867D61D75}"/>
              </a:ext>
            </a:extLst>
          </p:cNvPr>
          <p:cNvPicPr>
            <a:picLocks noChangeAspect="1"/>
          </p:cNvPicPr>
          <p:nvPr/>
        </p:nvPicPr>
        <p:blipFill rotWithShape="1">
          <a:blip r:embed="rId3"/>
          <a:srcRect l="29399" t="75880" r="57232" b="5441"/>
          <a:stretch/>
        </p:blipFill>
        <p:spPr>
          <a:xfrm>
            <a:off x="9057229" y="4293054"/>
            <a:ext cx="3053622" cy="2562171"/>
          </a:xfrm>
          <a:prstGeom prst="rect">
            <a:avLst/>
          </a:prstGeom>
        </p:spPr>
      </p:pic>
      <p:sp>
        <p:nvSpPr>
          <p:cNvPr id="9" name="TextBox 8">
            <a:extLst>
              <a:ext uri="{FF2B5EF4-FFF2-40B4-BE49-F238E27FC236}">
                <a16:creationId xmlns:a16="http://schemas.microsoft.com/office/drawing/2014/main" id="{E5513609-0F67-D865-BBC3-393844F85BD6}"/>
              </a:ext>
            </a:extLst>
          </p:cNvPr>
          <p:cNvSpPr txBox="1"/>
          <p:nvPr/>
        </p:nvSpPr>
        <p:spPr>
          <a:xfrm>
            <a:off x="297581" y="5705865"/>
            <a:ext cx="8513910" cy="678134"/>
          </a:xfrm>
          <a:prstGeom prst="rect">
            <a:avLst/>
          </a:prstGeom>
          <a:noFill/>
        </p:spPr>
        <p:txBody>
          <a:bodyPr wrap="square">
            <a:spAutoFit/>
          </a:bodyPr>
          <a:lstStyle/>
          <a:p>
            <a:pPr marL="285750" indent="-285750">
              <a:lnSpc>
                <a:spcPct val="70000"/>
              </a:lnSpc>
              <a:spcBef>
                <a:spcPts val="1000"/>
              </a:spcBef>
              <a:spcAft>
                <a:spcPts val="1200"/>
              </a:spcAft>
              <a:buFont typeface="Arial" panose="020B0604020202020204" pitchFamily="34" charset="0"/>
              <a:buChar char="•"/>
            </a:pPr>
            <a:r>
              <a:rPr lang="en-US" dirty="0">
                <a:solidFill>
                  <a:srgbClr val="FF0000"/>
                </a:solidFill>
              </a:rPr>
              <a:t>November 3, 2021: DEQ letter stating that Chemours is responsible for contamination of groundwater monitoring wells and water supply wells in New Hanover County and potentially other counties</a:t>
            </a:r>
          </a:p>
        </p:txBody>
      </p:sp>
    </p:spTree>
    <p:extLst>
      <p:ext uri="{BB962C8B-B14F-4D97-AF65-F5344CB8AC3E}">
        <p14:creationId xmlns:p14="http://schemas.microsoft.com/office/powerpoint/2010/main" val="1591854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Chemours – Consent Order Feb. 2019</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227965" indent="-227965"/>
            <a:r>
              <a:rPr lang="en-US" sz="2400" dirty="0">
                <a:solidFill>
                  <a:schemeClr val="tx2">
                    <a:lumMod val="75000"/>
                  </a:schemeClr>
                </a:solidFill>
                <a:latin typeface="Arial"/>
                <a:cs typeface="Arial"/>
              </a:rPr>
              <a:t>NC DEQ </a:t>
            </a:r>
            <a:r>
              <a:rPr lang="en-US" sz="2400" dirty="0">
                <a:solidFill>
                  <a:srgbClr val="002060"/>
                </a:solidFill>
                <a:latin typeface="Arial"/>
                <a:cs typeface="Arial"/>
              </a:rPr>
              <a:t>signed</a:t>
            </a:r>
            <a:r>
              <a:rPr lang="en-US" sz="2400" dirty="0">
                <a:solidFill>
                  <a:schemeClr val="tx2">
                    <a:lumMod val="75000"/>
                  </a:schemeClr>
                </a:solidFill>
                <a:latin typeface="Arial"/>
                <a:cs typeface="Arial"/>
              </a:rPr>
              <a:t> a Consent Order with Chemours Feb. 26, 2019:</a:t>
            </a:r>
            <a:r>
              <a:rPr lang="en-US" sz="2400" dirty="0">
                <a:solidFill>
                  <a:srgbClr val="002060"/>
                </a:solidFill>
                <a:latin typeface="Arial"/>
                <a:cs typeface="Arial"/>
              </a:rPr>
              <a:t> </a:t>
            </a:r>
            <a:r>
              <a:rPr lang="en-US" sz="2400" dirty="0">
                <a:solidFill>
                  <a:srgbClr val="002060"/>
                </a:solidFill>
                <a:latin typeface="Arial"/>
                <a:cs typeface="Arial"/>
                <a:hlinkClick r:id="rId3"/>
              </a:rPr>
              <a:t>https://deq.nc.gov/news/hot-topics/genx-investigation</a:t>
            </a:r>
            <a:endParaRPr lang="en-US" sz="2400" dirty="0">
              <a:solidFill>
                <a:srgbClr val="002060"/>
              </a:solidFill>
              <a:latin typeface="Arial"/>
              <a:cs typeface="Arial"/>
            </a:endParaRPr>
          </a:p>
          <a:p>
            <a:pPr marL="227965" indent="-227965"/>
            <a:r>
              <a:rPr lang="en-US" sz="2400" dirty="0">
                <a:solidFill>
                  <a:schemeClr val="tx2">
                    <a:lumMod val="75000"/>
                  </a:schemeClr>
                </a:solidFill>
                <a:latin typeface="Arial"/>
                <a:cs typeface="Arial"/>
              </a:rPr>
              <a:t>Consent Order included:</a:t>
            </a:r>
          </a:p>
          <a:p>
            <a:pPr marL="685165" lvl="1" indent="-227965"/>
            <a:r>
              <a:rPr lang="en-US" sz="2200" dirty="0">
                <a:solidFill>
                  <a:schemeClr val="tx2">
                    <a:lumMod val="75000"/>
                  </a:schemeClr>
                </a:solidFill>
                <a:latin typeface="Arial"/>
                <a:cs typeface="Arial"/>
              </a:rPr>
              <a:t>Requirements to reduce air emissions and to achieve maximum reductions of all remaining PFAS contributions to the Cape Fear River on an accelerated basis, including groundwater. </a:t>
            </a:r>
            <a:endParaRPr lang="en-US" sz="2200" dirty="0">
              <a:solidFill>
                <a:schemeClr val="tx2">
                  <a:lumMod val="75000"/>
                </a:schemeClr>
              </a:solidFill>
            </a:endParaRPr>
          </a:p>
          <a:p>
            <a:pPr marL="685165" lvl="1" indent="-227965"/>
            <a:endParaRPr lang="en-US" sz="2200" dirty="0">
              <a:solidFill>
                <a:schemeClr val="tx2">
                  <a:lumMod val="75000"/>
                </a:schemeClr>
              </a:solidFill>
              <a:latin typeface="Arial"/>
              <a:cs typeface="Arial"/>
            </a:endParaRPr>
          </a:p>
          <a:p>
            <a:pPr marL="685165" lvl="1" indent="-227965"/>
            <a:r>
              <a:rPr lang="en-US" sz="2200" dirty="0">
                <a:solidFill>
                  <a:schemeClr val="tx2">
                    <a:lumMod val="75000"/>
                  </a:schemeClr>
                </a:solidFill>
                <a:latin typeface="Arial"/>
                <a:cs typeface="Arial"/>
              </a:rPr>
              <a:t>Notify and coordinate with downstream public water utilities when potential discharge of GenX compounds into the Cape Fear River.</a:t>
            </a:r>
            <a:endParaRPr lang="en-US" dirty="0">
              <a:solidFill>
                <a:schemeClr val="tx2">
                  <a:lumMod val="75000"/>
                </a:schemeClr>
              </a:solidFill>
            </a:endParaRPr>
          </a:p>
          <a:p>
            <a:pPr marL="685165" lvl="1" indent="-227965"/>
            <a:endParaRPr lang="en-US" sz="2200" dirty="0">
              <a:solidFill>
                <a:schemeClr val="tx2">
                  <a:lumMod val="75000"/>
                </a:schemeClr>
              </a:solidFill>
            </a:endParaRPr>
          </a:p>
          <a:p>
            <a:pPr marL="685165" lvl="1" indent="-227965"/>
            <a:r>
              <a:rPr lang="en-US" sz="2200" dirty="0">
                <a:solidFill>
                  <a:schemeClr val="tx2">
                    <a:lumMod val="75000"/>
                  </a:schemeClr>
                </a:solidFill>
                <a:latin typeface="Arial"/>
                <a:cs typeface="Arial"/>
              </a:rPr>
              <a:t>Sample wells and provide drinking water</a:t>
            </a:r>
          </a:p>
          <a:p>
            <a:pPr marL="227965" indent="-227965"/>
            <a:endParaRPr lang="en-US" sz="2400" dirty="0">
              <a:solidFill>
                <a:schemeClr val="tx2">
                  <a:lumMod val="75000"/>
                </a:schemeClr>
              </a:solidFill>
            </a:endParaRPr>
          </a:p>
          <a:p>
            <a:pPr marL="685165" lvl="1" indent="-227965"/>
            <a:r>
              <a:rPr lang="en-US" sz="2200" dirty="0">
                <a:solidFill>
                  <a:schemeClr val="tx2">
                    <a:lumMod val="75000"/>
                  </a:schemeClr>
                </a:solidFill>
                <a:latin typeface="Arial"/>
                <a:cs typeface="Arial"/>
              </a:rPr>
              <a:t>Additional penalties will apply if Chemours fails to meet </a:t>
            </a:r>
            <a:br>
              <a:rPr lang="en-US" sz="2200" dirty="0">
                <a:solidFill>
                  <a:schemeClr val="tx2">
                    <a:lumMod val="75000"/>
                  </a:schemeClr>
                </a:solidFill>
                <a:latin typeface="Arial"/>
                <a:cs typeface="Arial"/>
              </a:rPr>
            </a:br>
            <a:r>
              <a:rPr lang="en-US" sz="2200" dirty="0">
                <a:solidFill>
                  <a:schemeClr val="tx2">
                    <a:lumMod val="75000"/>
                  </a:schemeClr>
                </a:solidFill>
                <a:latin typeface="Arial"/>
                <a:cs typeface="Arial"/>
              </a:rPr>
              <a:t>the conditions and deadlines established in the order.</a:t>
            </a:r>
          </a:p>
          <a:p>
            <a:pPr marL="0" indent="0">
              <a:buNone/>
            </a:pPr>
            <a:endParaRPr lang="en-US"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7</a:t>
            </a:fld>
            <a:endParaRPr lang="en-US" dirty="0"/>
          </a:p>
        </p:txBody>
      </p:sp>
      <p:sp>
        <p:nvSpPr>
          <p:cNvPr id="5" name="Subtitle 4"/>
          <p:cNvSpPr>
            <a:spLocks noGrp="1"/>
          </p:cNvSpPr>
          <p:nvPr>
            <p:ph type="subTitle" idx="13"/>
          </p:nvPr>
        </p:nvSpPr>
        <p:spPr/>
        <p:txBody>
          <a:bodyPr/>
          <a:lstStyle/>
          <a:p>
            <a:r>
              <a:rPr lang="en-US" dirty="0"/>
              <a:t>Addressing contamination</a:t>
            </a:r>
          </a:p>
        </p:txBody>
      </p:sp>
    </p:spTree>
    <p:extLst>
      <p:ext uri="{BB962C8B-B14F-4D97-AF65-F5344CB8AC3E}">
        <p14:creationId xmlns:p14="http://schemas.microsoft.com/office/powerpoint/2010/main" val="352219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276" y="139528"/>
            <a:ext cx="6029327" cy="693389"/>
          </a:xfrm>
        </p:spPr>
        <p:txBody>
          <a:bodyPr>
            <a:normAutofit fontScale="90000"/>
          </a:bodyPr>
          <a:lstStyle/>
          <a:p>
            <a:r>
              <a:rPr lang="en-US" dirty="0"/>
              <a:t>Implementing the </a:t>
            </a:r>
            <a:br>
              <a:rPr lang="en-US" dirty="0"/>
            </a:br>
            <a:r>
              <a:rPr lang="en-US" dirty="0"/>
              <a:t>Chemours Consent Order</a:t>
            </a:r>
          </a:p>
        </p:txBody>
      </p:sp>
      <p:sp>
        <p:nvSpPr>
          <p:cNvPr id="3" name="Content Placeholder 2"/>
          <p:cNvSpPr>
            <a:spLocks noGrp="1"/>
          </p:cNvSpPr>
          <p:nvPr>
            <p:ph idx="1"/>
          </p:nvPr>
        </p:nvSpPr>
        <p:spPr>
          <a:xfrm>
            <a:off x="358846" y="1327095"/>
            <a:ext cx="11269737" cy="4972408"/>
          </a:xfrm>
        </p:spPr>
        <p:txBody>
          <a:bodyPr>
            <a:normAutofit/>
          </a:bodyPr>
          <a:lstStyle/>
          <a:p>
            <a:pPr marL="0" indent="0">
              <a:spcBef>
                <a:spcPts val="2400"/>
              </a:spcBef>
              <a:buNone/>
            </a:pPr>
            <a:r>
              <a:rPr lang="en-US" dirty="0">
                <a:solidFill>
                  <a:schemeClr val="tx2"/>
                </a:solidFill>
              </a:rPr>
              <a:t>Per the 2019 Consent Order and 2020 Addendum, Chemours must also:</a:t>
            </a:r>
          </a:p>
          <a:p>
            <a:pPr lvl="1">
              <a:lnSpc>
                <a:spcPct val="120000"/>
              </a:lnSpc>
              <a:spcBef>
                <a:spcPts val="600"/>
              </a:spcBef>
              <a:spcAft>
                <a:spcPts val="600"/>
              </a:spcAft>
            </a:pPr>
            <a:r>
              <a:rPr lang="en-US" sz="2000" dirty="0">
                <a:solidFill>
                  <a:schemeClr val="tx2"/>
                </a:solidFill>
              </a:rPr>
              <a:t>Achieve control technology improvements and meet emissions reduction milestones; </a:t>
            </a:r>
          </a:p>
          <a:p>
            <a:pPr lvl="1">
              <a:lnSpc>
                <a:spcPct val="120000"/>
              </a:lnSpc>
              <a:spcBef>
                <a:spcPts val="600"/>
              </a:spcBef>
              <a:spcAft>
                <a:spcPts val="600"/>
              </a:spcAft>
            </a:pPr>
            <a:r>
              <a:rPr lang="en-US" sz="2000" dirty="0">
                <a:solidFill>
                  <a:schemeClr val="tx2"/>
                </a:solidFill>
              </a:rPr>
              <a:t>Determine which PFAS at what amounts are in wastewater and stormwater at the facility;</a:t>
            </a:r>
          </a:p>
          <a:p>
            <a:pPr lvl="1">
              <a:lnSpc>
                <a:spcPct val="120000"/>
              </a:lnSpc>
              <a:spcBef>
                <a:spcPts val="600"/>
              </a:spcBef>
              <a:spcAft>
                <a:spcPts val="600"/>
              </a:spcAft>
            </a:pPr>
            <a:r>
              <a:rPr lang="en-US" sz="2000" dirty="0">
                <a:solidFill>
                  <a:schemeClr val="tx2"/>
                </a:solidFill>
              </a:rPr>
              <a:t>Determine which PFAS at what amounts are in river sediment and downstream raw water intakes for drinking water plants;</a:t>
            </a:r>
          </a:p>
          <a:p>
            <a:pPr lvl="1">
              <a:lnSpc>
                <a:spcPct val="120000"/>
              </a:lnSpc>
              <a:spcBef>
                <a:spcPts val="600"/>
              </a:spcBef>
              <a:spcAft>
                <a:spcPts val="600"/>
              </a:spcAft>
            </a:pPr>
            <a:r>
              <a:rPr lang="en-US" sz="2000" dirty="0">
                <a:solidFill>
                  <a:schemeClr val="tx2"/>
                </a:solidFill>
              </a:rPr>
              <a:t>Take specific actions to address more than 90 percent of the PFAS entering the Cape Fear River through groundwater from the </a:t>
            </a:r>
            <a:r>
              <a:rPr lang="en-US" sz="2000" b="1" dirty="0">
                <a:solidFill>
                  <a:schemeClr val="tx2"/>
                </a:solidFill>
              </a:rPr>
              <a:t>residual</a:t>
            </a:r>
            <a:r>
              <a:rPr lang="en-US" sz="2000" dirty="0">
                <a:solidFill>
                  <a:schemeClr val="tx2"/>
                </a:solidFill>
              </a:rPr>
              <a:t> contamination on the site. </a:t>
            </a:r>
          </a:p>
          <a:p>
            <a:pPr lvl="2">
              <a:lnSpc>
                <a:spcPct val="120000"/>
              </a:lnSpc>
              <a:spcBef>
                <a:spcPts val="600"/>
              </a:spcBef>
              <a:spcAft>
                <a:spcPts val="600"/>
              </a:spcAft>
            </a:pPr>
            <a:r>
              <a:rPr lang="en-US" sz="2000" dirty="0">
                <a:solidFill>
                  <a:schemeClr val="tx2"/>
                </a:solidFill>
              </a:rPr>
              <a:t>As of 2022, the interim measures required by the Addendum are </a:t>
            </a:r>
            <a:br>
              <a:rPr lang="en-US" sz="2000" dirty="0">
                <a:solidFill>
                  <a:schemeClr val="tx2"/>
                </a:solidFill>
              </a:rPr>
            </a:br>
            <a:r>
              <a:rPr lang="en-US" sz="2000" dirty="0">
                <a:solidFill>
                  <a:schemeClr val="tx2"/>
                </a:solidFill>
              </a:rPr>
              <a:t>operational. The final design / implementation of the barrier wall and treatment system </a:t>
            </a:r>
            <a:br>
              <a:rPr lang="en-US" sz="2000" dirty="0">
                <a:solidFill>
                  <a:schemeClr val="tx2"/>
                </a:solidFill>
              </a:rPr>
            </a:br>
            <a:r>
              <a:rPr lang="en-US" sz="2000" dirty="0">
                <a:solidFill>
                  <a:schemeClr val="tx2"/>
                </a:solidFill>
              </a:rPr>
              <a:t>is underway.</a:t>
            </a:r>
            <a:endParaRPr lang="en-US" sz="2000"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8</a:t>
            </a:fld>
            <a:endParaRPr lang="en-US" dirty="0"/>
          </a:p>
        </p:txBody>
      </p:sp>
      <p:sp>
        <p:nvSpPr>
          <p:cNvPr id="5" name="Subtitle 4"/>
          <p:cNvSpPr>
            <a:spLocks noGrp="1"/>
          </p:cNvSpPr>
          <p:nvPr>
            <p:ph type="subTitle" idx="13"/>
          </p:nvPr>
        </p:nvSpPr>
        <p:spPr>
          <a:xfrm>
            <a:off x="1057276" y="811875"/>
            <a:ext cx="6029325" cy="372369"/>
          </a:xfrm>
        </p:spPr>
        <p:txBody>
          <a:bodyPr/>
          <a:lstStyle/>
          <a:p>
            <a:r>
              <a:rPr lang="en-US" dirty="0"/>
              <a:t>Addressing contamination</a:t>
            </a:r>
          </a:p>
        </p:txBody>
      </p:sp>
    </p:spTree>
    <p:extLst>
      <p:ext uri="{BB962C8B-B14F-4D97-AF65-F5344CB8AC3E}">
        <p14:creationId xmlns:p14="http://schemas.microsoft.com/office/powerpoint/2010/main" val="2007751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7C5D15-A71D-142C-E2D9-171931DC485C}"/>
              </a:ext>
            </a:extLst>
          </p:cNvPr>
          <p:cNvSpPr>
            <a:spLocks noGrp="1"/>
          </p:cNvSpPr>
          <p:nvPr>
            <p:ph type="sldNum" sz="quarter" idx="12"/>
          </p:nvPr>
        </p:nvSpPr>
        <p:spPr/>
        <p:txBody>
          <a:bodyPr/>
          <a:lstStyle/>
          <a:p>
            <a:fld id="{11F27F3A-B3E9-41ED-AF8F-A365F10BB65F}" type="slidenum">
              <a:rPr lang="en-US" smtClean="0"/>
              <a:pPr/>
              <a:t>9</a:t>
            </a:fld>
            <a:endParaRPr lang="en-US" dirty="0"/>
          </a:p>
        </p:txBody>
      </p:sp>
      <p:pic>
        <p:nvPicPr>
          <p:cNvPr id="8" name="Picture 7">
            <a:extLst>
              <a:ext uri="{FF2B5EF4-FFF2-40B4-BE49-F238E27FC236}">
                <a16:creationId xmlns:a16="http://schemas.microsoft.com/office/drawing/2014/main" id="{AB3F45B4-BDEC-274A-CD4E-F008F15E08DA}"/>
              </a:ext>
            </a:extLst>
          </p:cNvPr>
          <p:cNvPicPr>
            <a:picLocks noChangeAspect="1"/>
          </p:cNvPicPr>
          <p:nvPr/>
        </p:nvPicPr>
        <p:blipFill>
          <a:blip r:embed="rId2" cstate="print">
            <a:extLst>
              <a:ext uri="{28A0092B-C50C-407E-A947-70E740481C1C}">
                <a14:useLocalDpi xmlns:a14="http://schemas.microsoft.com/office/drawing/2010/main" val="0"/>
              </a:ext>
            </a:extLst>
          </a:blip>
          <a:srcRect t="6981" b="6981"/>
          <a:stretch/>
        </p:blipFill>
        <p:spPr>
          <a:xfrm>
            <a:off x="362329" y="-1"/>
            <a:ext cx="11809024" cy="6574055"/>
          </a:xfrm>
          <a:prstGeom prst="rect">
            <a:avLst/>
          </a:prstGeom>
        </p:spPr>
      </p:pic>
    </p:spTree>
    <p:extLst>
      <p:ext uri="{BB962C8B-B14F-4D97-AF65-F5344CB8AC3E}">
        <p14:creationId xmlns:p14="http://schemas.microsoft.com/office/powerpoint/2010/main" val="552852706"/>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68BE32B89B1E4D96F54F16AB6EE87D" ma:contentTypeVersion="11" ma:contentTypeDescription="Create a new document." ma:contentTypeScope="" ma:versionID="08910c1f40fe1dfdac02ffc5d887078f">
  <xsd:schema xmlns:xsd="http://www.w3.org/2001/XMLSchema" xmlns:xs="http://www.w3.org/2001/XMLSchema" xmlns:p="http://schemas.microsoft.com/office/2006/metadata/properties" xmlns:ns1="http://schemas.microsoft.com/sharepoint/v3" xmlns:ns2="e0286c17-9bbe-4e44-8de7-a8218080f437" xmlns:ns3="97c26e27-a340-4306-98a7-c36055956ab5" targetNamespace="http://schemas.microsoft.com/office/2006/metadata/properties" ma:root="true" ma:fieldsID="e6eddcce0f122e353762286d2d44a354" ns1:_="" ns2:_="" ns3:_="">
    <xsd:import namespace="http://schemas.microsoft.com/sharepoint/v3"/>
    <xsd:import namespace="e0286c17-9bbe-4e44-8de7-a8218080f437"/>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286c17-9bbe-4e44-8de7-a8218080f4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B85AF62-3497-4DD8-AEE1-5A7EE09B5C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286c17-9bbe-4e44-8de7-a8218080f437"/>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3.xml><?xml version="1.0" encoding="utf-8"?>
<ds:datastoreItem xmlns:ds="http://schemas.openxmlformats.org/officeDocument/2006/customXml" ds:itemID="{53E347C4-91BB-4D61-9F37-5A6885E29480}">
  <ds:schemaRefs>
    <ds:schemaRef ds:uri="http://schemas.microsoft.com/office/2006/metadata/properties"/>
    <ds:schemaRef ds:uri="http://purl.org/dc/dcmitype/"/>
    <ds:schemaRef ds:uri="http://purl.org/dc/terms/"/>
    <ds:schemaRef ds:uri="http://www.w3.org/XML/1998/namespace"/>
    <ds:schemaRef ds:uri="http://schemas.microsoft.com/sharepoint/v3"/>
    <ds:schemaRef ds:uri="http://purl.org/dc/elements/1.1/"/>
    <ds:schemaRef ds:uri="e0286c17-9bbe-4e44-8de7-a8218080f437"/>
    <ds:schemaRef ds:uri="http://schemas.microsoft.com/office/2006/documentManagement/types"/>
    <ds:schemaRef ds:uri="http://schemas.microsoft.com/office/infopath/2007/PartnerControls"/>
    <ds:schemaRef ds:uri="http://schemas.openxmlformats.org/package/2006/metadata/core-properties"/>
    <ds:schemaRef ds:uri="97c26e27-a340-4306-98a7-c36055956ab5"/>
  </ds:schemaRefs>
</ds:datastoreItem>
</file>

<file path=docProps/app.xml><?xml version="1.0" encoding="utf-8"?>
<Properties xmlns="http://schemas.openxmlformats.org/officeDocument/2006/extended-properties" xmlns:vt="http://schemas.openxmlformats.org/officeDocument/2006/docPropsVTypes">
  <TotalTime>487</TotalTime>
  <Words>2212</Words>
  <Application>Microsoft Office PowerPoint</Application>
  <PresentationFormat>Widescreen</PresentationFormat>
  <Paragraphs>235</Paragraphs>
  <Slides>25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2_Office Theme</vt:lpstr>
      <vt:lpstr>PowerPoint Presentation</vt:lpstr>
      <vt:lpstr>PowerPoint Presentation</vt:lpstr>
      <vt:lpstr>Emerging Compounds: GenX and PFAS</vt:lpstr>
      <vt:lpstr>Emerging Compounds – GenX Case History in NC</vt:lpstr>
      <vt:lpstr>PowerPoint Presentation</vt:lpstr>
      <vt:lpstr>Groundwater Testing</vt:lpstr>
      <vt:lpstr>Chemours – Consent Order Feb. 2019</vt:lpstr>
      <vt:lpstr>Implementing the  Chemours Consent Order</vt:lpstr>
      <vt:lpstr>PowerPoint Presentation</vt:lpstr>
      <vt:lpstr>PowerPoint Presentation</vt:lpstr>
      <vt:lpstr>PowerPoint Presentation</vt:lpstr>
      <vt:lpstr>Barrier Wall: design</vt:lpstr>
      <vt:lpstr>Groundwater extraction system</vt:lpstr>
      <vt:lpstr>Chemours – Addressing Contamination</vt:lpstr>
      <vt:lpstr>Lower Cape Fear Region Well Sampling</vt:lpstr>
      <vt:lpstr>Sampling Your Drinking Water Well</vt:lpstr>
      <vt:lpstr>Letter to Private Well Users</vt:lpstr>
      <vt:lpstr>Updated Private Well Sampling Numbers </vt:lpstr>
      <vt:lpstr>Lower Cape Fear Private Well Sampling</vt:lpstr>
      <vt:lpstr>Lower Cape Fear Private Well Testing</vt:lpstr>
      <vt:lpstr>Next Steps if Chemours PFAS  are detected</vt:lpstr>
      <vt:lpstr>Bottled Water and Sampling Information</vt:lpstr>
      <vt:lpstr>Online  Resources</vt:lpstr>
      <vt:lpstr>Next Steps</vt:lpstr>
      <vt:lpstr>Waste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Woosley, Julie</dc:creator>
  <cp:lastModifiedBy>Foote, Melody R</cp:lastModifiedBy>
  <cp:revision>100</cp:revision>
  <cp:lastPrinted>2023-02-28T15:26:51Z</cp:lastPrinted>
  <dcterms:created xsi:type="dcterms:W3CDTF">2019-11-12T15:01:50Z</dcterms:created>
  <dcterms:modified xsi:type="dcterms:W3CDTF">2023-02-28T15:49:15Z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0x0101007A68BE32B89B1E4D96F54F16AB6EE87D</vt:lpwstr>
  </property>
</Properties>
</file>