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E_1DC7453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31_A4C8428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3A5_724847F4.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6"/>
  </p:notesMasterIdLst>
  <p:handoutMasterIdLst>
    <p:handoutMasterId r:id="rId137"/>
  </p:handoutMasterIdLst>
  <p:sldIdLst>
    <p:sldId id="281" r:id="rId5"/>
    <p:sldId id="282" r:id="rId6"/>
    <p:sldId id="836" r:id="rId7"/>
    <p:sldId id="283" r:id="rId8"/>
    <p:sldId id="284" r:id="rId9"/>
    <p:sldId id="285" r:id="rId10"/>
    <p:sldId id="286" r:id="rId11"/>
    <p:sldId id="927" r:id="rId12"/>
    <p:sldId id="287" r:id="rId13"/>
    <p:sldId id="809" r:id="rId14"/>
    <p:sldId id="810" r:id="rId15"/>
    <p:sldId id="811" r:id="rId16"/>
    <p:sldId id="812" r:id="rId17"/>
    <p:sldId id="813" r:id="rId18"/>
    <p:sldId id="814" r:id="rId19"/>
    <p:sldId id="815" r:id="rId20"/>
    <p:sldId id="816" r:id="rId21"/>
    <p:sldId id="817" r:id="rId22"/>
    <p:sldId id="818" r:id="rId23"/>
    <p:sldId id="819" r:id="rId24"/>
    <p:sldId id="821" r:id="rId25"/>
    <p:sldId id="822" r:id="rId26"/>
    <p:sldId id="934" r:id="rId27"/>
    <p:sldId id="824" r:id="rId28"/>
    <p:sldId id="825" r:id="rId29"/>
    <p:sldId id="826" r:id="rId30"/>
    <p:sldId id="827" r:id="rId31"/>
    <p:sldId id="828" r:id="rId32"/>
    <p:sldId id="672" r:id="rId33"/>
    <p:sldId id="829" r:id="rId34"/>
    <p:sldId id="830" r:id="rId35"/>
    <p:sldId id="831" r:id="rId36"/>
    <p:sldId id="832" r:id="rId37"/>
    <p:sldId id="833" r:id="rId38"/>
    <p:sldId id="834" r:id="rId39"/>
    <p:sldId id="852" r:id="rId40"/>
    <p:sldId id="854" r:id="rId41"/>
    <p:sldId id="837" r:id="rId42"/>
    <p:sldId id="853" r:id="rId43"/>
    <p:sldId id="839" r:id="rId44"/>
    <p:sldId id="835" r:id="rId45"/>
    <p:sldId id="840" r:id="rId46"/>
    <p:sldId id="841" r:id="rId47"/>
    <p:sldId id="842" r:id="rId48"/>
    <p:sldId id="843" r:id="rId49"/>
    <p:sldId id="844" r:id="rId50"/>
    <p:sldId id="845" r:id="rId51"/>
    <p:sldId id="846" r:id="rId52"/>
    <p:sldId id="848" r:id="rId53"/>
    <p:sldId id="935" r:id="rId54"/>
    <p:sldId id="849" r:id="rId55"/>
    <p:sldId id="850" r:id="rId56"/>
    <p:sldId id="851" r:id="rId57"/>
    <p:sldId id="855" r:id="rId58"/>
    <p:sldId id="856" r:id="rId59"/>
    <p:sldId id="857" r:id="rId60"/>
    <p:sldId id="887" r:id="rId61"/>
    <p:sldId id="858" r:id="rId62"/>
    <p:sldId id="859" r:id="rId63"/>
    <p:sldId id="861" r:id="rId64"/>
    <p:sldId id="860" r:id="rId65"/>
    <p:sldId id="886" r:id="rId66"/>
    <p:sldId id="862" r:id="rId67"/>
    <p:sldId id="863" r:id="rId68"/>
    <p:sldId id="864" r:id="rId69"/>
    <p:sldId id="865" r:id="rId70"/>
    <p:sldId id="866" r:id="rId71"/>
    <p:sldId id="867" r:id="rId72"/>
    <p:sldId id="936" r:id="rId73"/>
    <p:sldId id="869" r:id="rId74"/>
    <p:sldId id="870" r:id="rId75"/>
    <p:sldId id="871" r:id="rId76"/>
    <p:sldId id="872" r:id="rId77"/>
    <p:sldId id="873" r:id="rId78"/>
    <p:sldId id="874" r:id="rId79"/>
    <p:sldId id="875" r:id="rId80"/>
    <p:sldId id="876" r:id="rId81"/>
    <p:sldId id="877" r:id="rId82"/>
    <p:sldId id="878" r:id="rId83"/>
    <p:sldId id="879" r:id="rId84"/>
    <p:sldId id="880" r:id="rId85"/>
    <p:sldId id="888" r:id="rId86"/>
    <p:sldId id="881" r:id="rId87"/>
    <p:sldId id="882" r:id="rId88"/>
    <p:sldId id="884" r:id="rId89"/>
    <p:sldId id="937" r:id="rId90"/>
    <p:sldId id="885" r:id="rId91"/>
    <p:sldId id="933" r:id="rId92"/>
    <p:sldId id="891" r:id="rId93"/>
    <p:sldId id="892" r:id="rId94"/>
    <p:sldId id="893" r:id="rId95"/>
    <p:sldId id="894" r:id="rId96"/>
    <p:sldId id="895" r:id="rId97"/>
    <p:sldId id="896" r:id="rId98"/>
    <p:sldId id="897" r:id="rId99"/>
    <p:sldId id="898" r:id="rId100"/>
    <p:sldId id="899" r:id="rId101"/>
    <p:sldId id="900" r:id="rId102"/>
    <p:sldId id="901" r:id="rId103"/>
    <p:sldId id="902" r:id="rId104"/>
    <p:sldId id="904" r:id="rId105"/>
    <p:sldId id="905" r:id="rId106"/>
    <p:sldId id="906" r:id="rId107"/>
    <p:sldId id="907" r:id="rId108"/>
    <p:sldId id="908" r:id="rId109"/>
    <p:sldId id="938" r:id="rId110"/>
    <p:sldId id="889" r:id="rId111"/>
    <p:sldId id="912" r:id="rId112"/>
    <p:sldId id="913" r:id="rId113"/>
    <p:sldId id="914" r:id="rId114"/>
    <p:sldId id="915" r:id="rId115"/>
    <p:sldId id="916" r:id="rId116"/>
    <p:sldId id="917" r:id="rId117"/>
    <p:sldId id="918" r:id="rId118"/>
    <p:sldId id="919" r:id="rId119"/>
    <p:sldId id="920" r:id="rId120"/>
    <p:sldId id="921" r:id="rId121"/>
    <p:sldId id="922" r:id="rId122"/>
    <p:sldId id="928" r:id="rId123"/>
    <p:sldId id="923" r:id="rId124"/>
    <p:sldId id="929" r:id="rId125"/>
    <p:sldId id="924" r:id="rId126"/>
    <p:sldId id="932" r:id="rId127"/>
    <p:sldId id="930" r:id="rId128"/>
    <p:sldId id="925" r:id="rId129"/>
    <p:sldId id="931" r:id="rId130"/>
    <p:sldId id="939" r:id="rId131"/>
    <p:sldId id="926" r:id="rId132"/>
    <p:sldId id="890" r:id="rId133"/>
    <p:sldId id="910" r:id="rId134"/>
    <p:sldId id="911"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82C381-B303-4E5C-82D5-08FF4A7EA4E6}">
          <p14:sldIdLst>
            <p14:sldId id="281"/>
            <p14:sldId id="282"/>
            <p14:sldId id="836"/>
            <p14:sldId id="283"/>
            <p14:sldId id="284"/>
            <p14:sldId id="285"/>
            <p14:sldId id="286"/>
            <p14:sldId id="927"/>
            <p14:sldId id="287"/>
            <p14:sldId id="809"/>
            <p14:sldId id="810"/>
            <p14:sldId id="811"/>
            <p14:sldId id="812"/>
            <p14:sldId id="813"/>
            <p14:sldId id="814"/>
            <p14:sldId id="815"/>
            <p14:sldId id="816"/>
            <p14:sldId id="817"/>
            <p14:sldId id="818"/>
            <p14:sldId id="819"/>
            <p14:sldId id="821"/>
            <p14:sldId id="822"/>
            <p14:sldId id="934"/>
            <p14:sldId id="824"/>
            <p14:sldId id="825"/>
            <p14:sldId id="826"/>
            <p14:sldId id="827"/>
            <p14:sldId id="828"/>
            <p14:sldId id="672"/>
            <p14:sldId id="829"/>
            <p14:sldId id="830"/>
            <p14:sldId id="831"/>
            <p14:sldId id="832"/>
            <p14:sldId id="833"/>
            <p14:sldId id="834"/>
            <p14:sldId id="852"/>
            <p14:sldId id="854"/>
            <p14:sldId id="837"/>
            <p14:sldId id="853"/>
            <p14:sldId id="839"/>
            <p14:sldId id="835"/>
            <p14:sldId id="840"/>
            <p14:sldId id="841"/>
            <p14:sldId id="842"/>
            <p14:sldId id="843"/>
            <p14:sldId id="844"/>
            <p14:sldId id="845"/>
            <p14:sldId id="846"/>
            <p14:sldId id="848"/>
            <p14:sldId id="935"/>
            <p14:sldId id="849"/>
            <p14:sldId id="850"/>
            <p14:sldId id="851"/>
            <p14:sldId id="855"/>
            <p14:sldId id="856"/>
            <p14:sldId id="857"/>
            <p14:sldId id="887"/>
            <p14:sldId id="858"/>
            <p14:sldId id="859"/>
            <p14:sldId id="861"/>
            <p14:sldId id="860"/>
            <p14:sldId id="886"/>
            <p14:sldId id="862"/>
            <p14:sldId id="863"/>
            <p14:sldId id="864"/>
            <p14:sldId id="865"/>
            <p14:sldId id="866"/>
            <p14:sldId id="867"/>
            <p14:sldId id="936"/>
            <p14:sldId id="869"/>
            <p14:sldId id="870"/>
            <p14:sldId id="871"/>
            <p14:sldId id="872"/>
            <p14:sldId id="873"/>
            <p14:sldId id="874"/>
            <p14:sldId id="875"/>
            <p14:sldId id="876"/>
            <p14:sldId id="877"/>
            <p14:sldId id="878"/>
            <p14:sldId id="879"/>
            <p14:sldId id="880"/>
            <p14:sldId id="888"/>
            <p14:sldId id="881"/>
            <p14:sldId id="882"/>
            <p14:sldId id="884"/>
            <p14:sldId id="937"/>
            <p14:sldId id="885"/>
            <p14:sldId id="933"/>
            <p14:sldId id="891"/>
            <p14:sldId id="892"/>
            <p14:sldId id="893"/>
            <p14:sldId id="894"/>
            <p14:sldId id="895"/>
            <p14:sldId id="896"/>
            <p14:sldId id="897"/>
            <p14:sldId id="898"/>
            <p14:sldId id="899"/>
            <p14:sldId id="900"/>
            <p14:sldId id="901"/>
            <p14:sldId id="902"/>
            <p14:sldId id="904"/>
            <p14:sldId id="905"/>
            <p14:sldId id="906"/>
            <p14:sldId id="907"/>
            <p14:sldId id="908"/>
            <p14:sldId id="938"/>
            <p14:sldId id="889"/>
            <p14:sldId id="912"/>
            <p14:sldId id="913"/>
            <p14:sldId id="914"/>
            <p14:sldId id="915"/>
            <p14:sldId id="916"/>
            <p14:sldId id="917"/>
            <p14:sldId id="918"/>
            <p14:sldId id="919"/>
            <p14:sldId id="920"/>
            <p14:sldId id="921"/>
            <p14:sldId id="922"/>
            <p14:sldId id="928"/>
            <p14:sldId id="923"/>
            <p14:sldId id="929"/>
            <p14:sldId id="924"/>
            <p14:sldId id="932"/>
            <p14:sldId id="930"/>
            <p14:sldId id="925"/>
            <p14:sldId id="931"/>
            <p14:sldId id="939"/>
            <p14:sldId id="926"/>
            <p14:sldId id="890"/>
            <p14:sldId id="910"/>
            <p14:sldId id="9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BEFC29-A120-5548-0887-768027C3BDEE}" name="Gorensek, Natalie" initials="NG" userId="S::natalie.gorensek@deq.nc.gov::a5e352f7-5039-49dd-82c3-3d39fbca1a83" providerId="AD"/>
  <p188:author id="{D8541F57-21E3-C845-681B-E613638AB640}" name="Preston, Karen" initials="" userId="S::Karen.Preston@deq.nc.gov::3e828926-5aeb-4ea7-ad73-63bc66271d55" providerId="AD"/>
  <p188:author id="{7CD67B8B-A40E-88D8-608F-82CC6AB92DDF}" name="Nevills, Matthew" initials="MN" userId="S::matthew.nevills@deq.nc.gov::e7788f59-c465-4f5f-8e43-bbab3af27ed2" providerId="AD"/>
  <p188:author id="{F6CDDCAA-D7B8-A654-2D76-9842B2115638}" name="Kuntz, Ricky" initials="KR" userId="S::ricky.kuntz@deq.nc.gov::81c4cdb6-831f-4307-8277-3c0003b7c7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326022-F4A5-47EE-B9DA-B7534108A5D1}" v="1954" dt="2026-07-16T18:50:32.178"/>
    <p1510:client id="{9C71C08A-9622-45CC-9964-C93611A66AE6}" v="1454" dt="2026-07-15T21:16:05.032"/>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p:scale>
          <a:sx n="60" d="100"/>
          <a:sy n="60" d="100"/>
        </p:scale>
        <p:origin x="884" y="1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omments/modernComment_11E_1DC7453B.xml><?xml version="1.0" encoding="utf-8"?>
<p188:cmLst xmlns:a="http://schemas.openxmlformats.org/drawingml/2006/main" xmlns:r="http://schemas.openxmlformats.org/officeDocument/2006/relationships" xmlns:p188="http://schemas.microsoft.com/office/powerpoint/2018/8/main">
  <p188:cm id="{C681E528-9922-4713-808F-265E23B9EE66}" authorId="{75BEFC29-A120-5548-0887-768027C3BDEE}" status="resolved" created="2026-07-09T16:02:59.409" complete="100000">
    <ac:txMkLst xmlns:ac="http://schemas.microsoft.com/office/drawing/2013/main/command">
      <pc:docMk xmlns:pc="http://schemas.microsoft.com/office/powerpoint/2013/main/command"/>
      <pc:sldMk xmlns:pc="http://schemas.microsoft.com/office/powerpoint/2013/main/command" cId="499598651" sldId="286"/>
      <ac:spMk id="3" creationId="{CB1899BC-A101-1004-8486-AC777EA01266}"/>
      <ac:txMk cp="195" len="87">
        <ac:context len="284" hash="1360881960"/>
      </ac:txMk>
    </ac:txMkLst>
    <p188:pos x="9893056" y="3995990"/>
    <p188:txBody>
      <a:bodyPr/>
      <a:lstStyle/>
      <a:p>
        <a:r>
          <a:rPr lang="en-US"/>
          <a:t>Wait but I thought we only wanted them to submit 12 points ONLY - this reads like we want them to submit all of their data? Or am I interpreting wrong?</a:t>
        </a:r>
      </a:p>
    </p188:txBody>
  </p188:cm>
</p188:cmLst>
</file>

<file path=ppt/comments/modernComment_331_A4C8428C.xml><?xml version="1.0" encoding="utf-8"?>
<p188:cmLst xmlns:a="http://schemas.openxmlformats.org/drawingml/2006/main" xmlns:r="http://schemas.openxmlformats.org/officeDocument/2006/relationships" xmlns:p188="http://schemas.microsoft.com/office/powerpoint/2018/8/main">
  <p188:cm id="{72A00E0A-EBE9-45A8-B8FA-4D2709EC8D85}" authorId="{F6CDDCAA-D7B8-A654-2D76-9842B2115638}" status="resolved" created="2026-05-28T15:03:09.743" complete="100000">
    <ac:deMkLst xmlns:ac="http://schemas.microsoft.com/office/drawing/2013/main/command">
      <pc:docMk xmlns:pc="http://schemas.microsoft.com/office/powerpoint/2013/main/command"/>
      <pc:sldMk xmlns:pc="http://schemas.microsoft.com/office/powerpoint/2013/main/command" cId="2764587660" sldId="817"/>
      <ac:spMk id="3" creationId="{2686E73F-7F03-3ABC-176F-6AB2031BD614}"/>
    </ac:deMkLst>
    <p188:txBody>
      <a:bodyPr/>
      <a:lstStyle/>
      <a:p>
        <a:r>
          <a:rPr lang="en-US"/>
          <a:t>rephrase</a:t>
        </a:r>
      </a:p>
    </p188:txBody>
  </p188:cm>
</p188:cmLst>
</file>

<file path=ppt/comments/modernComment_3A5_724847F4.xml><?xml version="1.0" encoding="utf-8"?>
<p188:cmLst xmlns:a="http://schemas.openxmlformats.org/drawingml/2006/main" xmlns:r="http://schemas.openxmlformats.org/officeDocument/2006/relationships" xmlns:p188="http://schemas.microsoft.com/office/powerpoint/2018/8/main">
  <p188:cm id="{72F1BC45-7157-42F6-BEB6-3FCB6D8EEF0B}" authorId="{75BEFC29-A120-5548-0887-768027C3BDEE}" status="resolved" created="2026-07-15T14:44:55.923" startDate="2026-07-15T14:44:55.923" dueDate="2026-07-15T14:44:55.923" assignedTo="{D8541F57-21E3-C845-681B-E613638AB640}" complete="100000" title="@Preston, Karen let me know if this sounds okay?">
    <pc:sldMkLst xmlns:pc="http://schemas.microsoft.com/office/powerpoint/2013/main/command">
      <pc:docMk/>
      <pc:sldMk cId="1917339636" sldId="933"/>
    </pc:sldMkLst>
    <p188:txBody>
      <a:bodyPr/>
      <a:lstStyle/>
      <a:p>
        <a:r>
          <a:rPr lang="en-US"/>
          <a:t>[@Preston, Karen] let me know if this sounds okay?</a:t>
        </a:r>
      </a:p>
    </p188:txBody>
    <p188:extLst>
      <p:ext xmlns:p="http://schemas.openxmlformats.org/presentationml/2006/main" uri="{5BB2D875-25FF-4072-B9AC-8F64D62656EB}">
        <p228:taskDetails xmlns:p228="http://schemas.microsoft.com/office/powerpoint/2022/08/main">
          <p228:history>
            <p228:event time="2026-07-15T14:44:55.923" id="{F3563808-9251-465D-8D6F-A2CFE0407C05}">
              <p228:atrbtn authorId="{75BEFC29-A120-5548-0887-768027C3BDEE}"/>
              <p228:anchr>
                <p228:comment id="{72F1BC45-7157-42F6-BEB6-3FCB6D8EEF0B}"/>
              </p228:anchr>
              <p228:add/>
            </p228:event>
            <p228:event time="2026-07-15T14:44:55.923" id="{EF9C13F0-0321-43DC-BC1E-D27F2F3A84D2}">
              <p228:atrbtn authorId="{75BEFC29-A120-5548-0887-768027C3BDEE}"/>
              <p228:anchr>
                <p228:comment id="{72F1BC45-7157-42F6-BEB6-3FCB6D8EEF0B}"/>
              </p228:anchr>
              <p228:asgn authorId="{D8541F57-21E3-C845-681B-E613638AB640}"/>
            </p228:event>
            <p228:event time="2026-07-15T14:44:55.923" id="{B0C9A315-6A80-48CE-A721-4F92CECC9F3B}">
              <p228:atrbtn authorId="{75BEFC29-A120-5548-0887-768027C3BDEE}"/>
              <p228:anchr>
                <p228:comment id="{72F1BC45-7157-42F6-BEB6-3FCB6D8EEF0B}"/>
              </p228:anchr>
              <p228:title val="@Preston, Karen let me know if this sounds okay?"/>
            </p228:event>
            <p228:event time="2026-07-15T14:44:55.923" id="{7FE11AA0-6969-47E6-B4D6-4A111A224A5D}">
              <p228:atrbtn authorId="{75BEFC29-A120-5548-0887-768027C3BDEE}"/>
              <p228:anchr>
                <p228:comment id="{72F1BC45-7157-42F6-BEB6-3FCB6D8EEF0B}"/>
              </p228:anchr>
              <p228:date stDt="2026-07-15T14:44:55.923" endDt="2026-07-15T14:44:55.923"/>
            </p228:event>
            <p228:event time="2026-07-16T18:10:22.159" id="{33BC8CE5-9BB6-447C-B0DF-CC334CCA7C21}">
              <p228:atrbtn authorId="{F6CDDCAA-D7B8-A654-2D76-9842B2115638}"/>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802E2C-B7D8-04C8-C240-1A3E4E91E1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171AFC-D318-FD5E-08E7-6BAF47EACD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5CA9B3-7F4F-4A4D-9632-82479A1CD351}" type="datetimeFigureOut">
              <a:rPr lang="en-US" smtClean="0"/>
              <a:t>7/15/2026</a:t>
            </a:fld>
            <a:endParaRPr lang="en-US"/>
          </a:p>
        </p:txBody>
      </p:sp>
      <p:sp>
        <p:nvSpPr>
          <p:cNvPr id="4" name="Footer Placeholder 3">
            <a:extLst>
              <a:ext uri="{FF2B5EF4-FFF2-40B4-BE49-F238E27FC236}">
                <a16:creationId xmlns:a16="http://schemas.microsoft.com/office/drawing/2014/main" id="{9611FBEE-E86F-B722-5F1D-3ACBA8E486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672E68-1D54-CEDB-2E8C-3CA510A906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5CF68-C9C2-4072-AAE6-9B71EFC0ED0B}" type="slidenum">
              <a:rPr lang="en-US" smtClean="0"/>
              <a:t>‹#›</a:t>
            </a:fld>
            <a:endParaRPr lang="en-US"/>
          </a:p>
        </p:txBody>
      </p:sp>
    </p:spTree>
    <p:extLst>
      <p:ext uri="{BB962C8B-B14F-4D97-AF65-F5344CB8AC3E}">
        <p14:creationId xmlns:p14="http://schemas.microsoft.com/office/powerpoint/2010/main" val="4290284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D6A3-58FC-498D-8FCC-F158510A9658}" type="datetimeFigureOut">
              <a:rPr lang="en-US" smtClean="0"/>
              <a:t>7/15/2026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DD3C7-09A3-4FAE-BEB8-19FEF1926070}" type="slidenum">
              <a:rPr lang="en-US" smtClean="0"/>
              <a:t>‹#›</a:t>
            </a:fld>
            <a:endParaRPr lang="en-US"/>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point – you don’t need to include ENTIRE data set for each point – we only want 12 total points for each POC</a:t>
            </a:r>
          </a:p>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7</a:t>
            </a:fld>
            <a:endParaRPr lang="en-US"/>
          </a:p>
        </p:txBody>
      </p:sp>
    </p:spTree>
    <p:extLst>
      <p:ext uri="{BB962C8B-B14F-4D97-AF65-F5344CB8AC3E}">
        <p14:creationId xmlns:p14="http://schemas.microsoft.com/office/powerpoint/2010/main" val="388172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criteria is applied at the beginning of the process. NPDEs limit is applied at the effluent. Dissolved metals Criteria and water quality standards are applied in the stream.</a:t>
            </a:r>
          </a:p>
        </p:txBody>
      </p:sp>
      <p:sp>
        <p:nvSpPr>
          <p:cNvPr id="4" name="Slide Number Placeholder 3"/>
          <p:cNvSpPr>
            <a:spLocks noGrp="1"/>
          </p:cNvSpPr>
          <p:nvPr>
            <p:ph type="sldNum" sz="quarter" idx="5"/>
          </p:nvPr>
        </p:nvSpPr>
        <p:spPr/>
        <p:txBody>
          <a:bodyPr/>
          <a:lstStyle/>
          <a:p>
            <a:fld id="{2CADD3C7-09A3-4FAE-BEB8-19FEF1926070}" type="slidenum">
              <a:rPr lang="en-US" smtClean="0"/>
              <a:t>26</a:t>
            </a:fld>
            <a:endParaRPr lang="en-US"/>
          </a:p>
        </p:txBody>
      </p:sp>
    </p:spTree>
    <p:extLst>
      <p:ext uri="{BB962C8B-B14F-4D97-AF65-F5344CB8AC3E}">
        <p14:creationId xmlns:p14="http://schemas.microsoft.com/office/powerpoint/2010/main" val="140590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0B328E0F-2E94-4063-A1EF-899908526CCC}" type="slidenum">
              <a:rPr lang="en-US" smtClean="0"/>
              <a:pPr/>
              <a:t>29</a:t>
            </a:fld>
            <a:endParaRPr lang="en-US"/>
          </a:p>
        </p:txBody>
      </p:sp>
      <p:sp>
        <p:nvSpPr>
          <p:cNvPr id="264195" name="Rectangle 2"/>
          <p:cNvSpPr>
            <a:spLocks noGrp="1" noRot="1" noChangeAspect="1" noChangeArrowheads="1" noTextEdit="1"/>
          </p:cNvSpPr>
          <p:nvPr>
            <p:ph type="sldImg"/>
          </p:nvPr>
        </p:nvSpPr>
        <p:spPr>
          <a:ln cap="flat"/>
        </p:spPr>
      </p:sp>
      <p:sp>
        <p:nvSpPr>
          <p:cNvPr id="264196" name="Rectangle 3"/>
          <p:cNvSpPr>
            <a:spLocks noGrp="1" noChangeArrowheads="1"/>
          </p:cNvSpPr>
          <p:nvPr>
            <p:ph type="body" idx="1"/>
          </p:nvPr>
        </p:nvSpPr>
        <p:spPr>
          <a:noFill/>
          <a:ln/>
        </p:spPr>
        <p:txBody>
          <a:bodyPr/>
          <a:lstStyle/>
          <a:p>
            <a:pPr eaLnBrk="1" hangingPunct="1"/>
            <a:r>
              <a:rPr lang="en-US" dirty="0"/>
              <a:t>Bringing in 2 mg/l of influent and you have a 50 % removal rate. This would equate to 1 mg/l being discharged, in this case that mean your 1 mg/l permit limit. If you were to take in 4 mg/l, this would result in 2 mg/l being discharged. Therefore it would be an NPDES limit violation due to pass through.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A995-E10D-AC44-3A05-42966093C9B9}"/>
            </a:ext>
          </a:extLst>
        </p:cNvPr>
        <p:cNvGrpSpPr/>
        <p:nvPr/>
      </p:nvGrpSpPr>
      <p:grpSpPr>
        <a:xfrm>
          <a:off x="0" y="0"/>
          <a:ext cx="0" cy="0"/>
          <a:chOff x="0" y="0"/>
          <a:chExt cx="0" cy="0"/>
        </a:xfrm>
      </p:grpSpPr>
      <p:sp>
        <p:nvSpPr>
          <p:cNvPr id="264194" name="Rectangle 7">
            <a:extLst>
              <a:ext uri="{FF2B5EF4-FFF2-40B4-BE49-F238E27FC236}">
                <a16:creationId xmlns:a16="http://schemas.microsoft.com/office/drawing/2014/main" id="{1138DF82-E7BE-A4AE-C878-C8DAA6F46285}"/>
              </a:ext>
            </a:extLst>
          </p:cNvPr>
          <p:cNvSpPr>
            <a:spLocks noGrp="1" noChangeArrowheads="1"/>
          </p:cNvSpPr>
          <p:nvPr>
            <p:ph type="sldNum" sz="quarter" idx="5"/>
          </p:nvPr>
        </p:nvSpPr>
        <p:spPr>
          <a:noFill/>
        </p:spPr>
        <p:txBody>
          <a:bodyPr/>
          <a:lstStyle/>
          <a:p>
            <a:fld id="{0B328E0F-2E94-4063-A1EF-899908526CCC}" type="slidenum">
              <a:rPr lang="en-US" smtClean="0"/>
              <a:pPr/>
              <a:t>30</a:t>
            </a:fld>
            <a:endParaRPr lang="en-US"/>
          </a:p>
        </p:txBody>
      </p:sp>
      <p:sp>
        <p:nvSpPr>
          <p:cNvPr id="264195" name="Rectangle 2">
            <a:extLst>
              <a:ext uri="{FF2B5EF4-FFF2-40B4-BE49-F238E27FC236}">
                <a16:creationId xmlns:a16="http://schemas.microsoft.com/office/drawing/2014/main" id="{9022F349-AA4A-3746-AF8C-031A4916DE76}"/>
              </a:ext>
            </a:extLst>
          </p:cNvPr>
          <p:cNvSpPr>
            <a:spLocks noGrp="1" noRot="1" noChangeAspect="1" noChangeArrowheads="1" noTextEdit="1"/>
          </p:cNvSpPr>
          <p:nvPr>
            <p:ph type="sldImg"/>
          </p:nvPr>
        </p:nvSpPr>
        <p:spPr>
          <a:ln cap="flat"/>
        </p:spPr>
      </p:sp>
      <p:sp>
        <p:nvSpPr>
          <p:cNvPr id="264196" name="Rectangle 3">
            <a:extLst>
              <a:ext uri="{FF2B5EF4-FFF2-40B4-BE49-F238E27FC236}">
                <a16:creationId xmlns:a16="http://schemas.microsoft.com/office/drawing/2014/main" id="{E0912162-F4C8-DA0A-ACF8-45400A9D06E7}"/>
              </a:ext>
            </a:extLst>
          </p:cNvPr>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Bringing in 4 mg/l of influent and you have a 75 % removal rate. This would equate to 3 mg/l being discharged, in this case that mean your 1 mg/l permit limit. If you were to take in 8 mg/l, this would result in 2 mg/l being discharged. Therefore it would be an NPDES limit violation due to pass through.</a:t>
            </a:r>
          </a:p>
          <a:p>
            <a:pPr eaLnBrk="1" hangingPunct="1"/>
            <a:endParaRPr lang="en-US" dirty="0"/>
          </a:p>
        </p:txBody>
      </p:sp>
    </p:spTree>
    <p:extLst>
      <p:ext uri="{BB962C8B-B14F-4D97-AF65-F5344CB8AC3E}">
        <p14:creationId xmlns:p14="http://schemas.microsoft.com/office/powerpoint/2010/main" val="70636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36</a:t>
            </a:fld>
            <a:endParaRPr lang="en-US"/>
          </a:p>
        </p:txBody>
      </p:sp>
    </p:spTree>
    <p:extLst>
      <p:ext uri="{BB962C8B-B14F-4D97-AF65-F5344CB8AC3E}">
        <p14:creationId xmlns:p14="http://schemas.microsoft.com/office/powerpoint/2010/main" val="298440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say literature value is 25 </a:t>
            </a:r>
          </a:p>
        </p:txBody>
      </p:sp>
      <p:sp>
        <p:nvSpPr>
          <p:cNvPr id="4" name="Slide Number Placeholder 3"/>
          <p:cNvSpPr>
            <a:spLocks noGrp="1"/>
          </p:cNvSpPr>
          <p:nvPr>
            <p:ph type="sldNum" sz="quarter" idx="5"/>
          </p:nvPr>
        </p:nvSpPr>
        <p:spPr/>
        <p:txBody>
          <a:bodyPr/>
          <a:lstStyle/>
          <a:p>
            <a:fld id="{2CADD3C7-09A3-4FAE-BEB8-19FEF1926070}" type="slidenum">
              <a:rPr lang="en-US" smtClean="0"/>
              <a:t>39</a:t>
            </a:fld>
            <a:endParaRPr lang="en-US"/>
          </a:p>
        </p:txBody>
      </p:sp>
    </p:spTree>
    <p:extLst>
      <p:ext uri="{BB962C8B-B14F-4D97-AF65-F5344CB8AC3E}">
        <p14:creationId xmlns:p14="http://schemas.microsoft.com/office/powerpoint/2010/main" val="999969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actual formula in the spreadsheet</a:t>
            </a:r>
          </a:p>
          <a:p>
            <a:r>
              <a:rPr lang="en-US" dirty="0"/>
              <a:t>Mention that we will go over primary clarifiers at the end</a:t>
            </a:r>
          </a:p>
        </p:txBody>
      </p:sp>
      <p:sp>
        <p:nvSpPr>
          <p:cNvPr id="4" name="Slide Number Placeholder 3"/>
          <p:cNvSpPr>
            <a:spLocks noGrp="1"/>
          </p:cNvSpPr>
          <p:nvPr>
            <p:ph type="sldNum" sz="quarter" idx="5"/>
          </p:nvPr>
        </p:nvSpPr>
        <p:spPr/>
        <p:txBody>
          <a:bodyPr/>
          <a:lstStyle/>
          <a:p>
            <a:fld id="{2CADD3C7-09A3-4FAE-BEB8-19FEF1926070}" type="slidenum">
              <a:rPr lang="en-US" smtClean="0"/>
              <a:t>55</a:t>
            </a:fld>
            <a:endParaRPr lang="en-US"/>
          </a:p>
        </p:txBody>
      </p:sp>
    </p:spTree>
    <p:extLst>
      <p:ext uri="{BB962C8B-B14F-4D97-AF65-F5344CB8AC3E}">
        <p14:creationId xmlns:p14="http://schemas.microsoft.com/office/powerpoint/2010/main" val="1956299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5.8568 </a:t>
            </a:r>
            <a:r>
              <a:rPr lang="en-US" err="1"/>
              <a:t>lbs</a:t>
            </a:r>
            <a:r>
              <a:rPr lang="en-US"/>
              <a:t>/day is the MAHL for Nickel based on Inhibition for nitrification</a:t>
            </a:r>
          </a:p>
        </p:txBody>
      </p:sp>
      <p:sp>
        <p:nvSpPr>
          <p:cNvPr id="4" name="Slide Number Placeholder 3"/>
          <p:cNvSpPr>
            <a:spLocks noGrp="1"/>
          </p:cNvSpPr>
          <p:nvPr>
            <p:ph type="sldNum" sz="quarter" idx="5"/>
          </p:nvPr>
        </p:nvSpPr>
        <p:spPr/>
        <p:txBody>
          <a:bodyPr/>
          <a:lstStyle/>
          <a:p>
            <a:fld id="{2CADD3C7-09A3-4FAE-BEB8-19FEF1926070}" type="slidenum">
              <a:rPr lang="en-US" smtClean="0"/>
              <a:t>56</a:t>
            </a:fld>
            <a:endParaRPr lang="en-US"/>
          </a:p>
        </p:txBody>
      </p:sp>
    </p:spTree>
    <p:extLst>
      <p:ext uri="{BB962C8B-B14F-4D97-AF65-F5344CB8AC3E}">
        <p14:creationId xmlns:p14="http://schemas.microsoft.com/office/powerpoint/2010/main" val="178590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t>
            </a:r>
            <a:r>
              <a:rPr lang="en-US" err="1"/>
              <a:t>valuea</a:t>
            </a:r>
            <a:r>
              <a:rPr lang="en-US"/>
              <a:t> re in the HWA excel sheet. Pick nitrification if plant does nitrify and you have verification. If you do not have that pick activated sludge unless you have a trickling filter</a:t>
            </a:r>
          </a:p>
        </p:txBody>
      </p:sp>
      <p:sp>
        <p:nvSpPr>
          <p:cNvPr id="4" name="Slide Number Placeholder 3"/>
          <p:cNvSpPr>
            <a:spLocks noGrp="1"/>
          </p:cNvSpPr>
          <p:nvPr>
            <p:ph type="sldNum" sz="quarter" idx="5"/>
          </p:nvPr>
        </p:nvSpPr>
        <p:spPr/>
        <p:txBody>
          <a:bodyPr/>
          <a:lstStyle/>
          <a:p>
            <a:fld id="{2CADD3C7-09A3-4FAE-BEB8-19FEF1926070}" type="slidenum">
              <a:rPr lang="en-US" smtClean="0"/>
              <a:t>57</a:t>
            </a:fld>
            <a:endParaRPr lang="en-US"/>
          </a:p>
        </p:txBody>
      </p:sp>
    </p:spTree>
    <p:extLst>
      <p:ext uri="{BB962C8B-B14F-4D97-AF65-F5344CB8AC3E}">
        <p14:creationId xmlns:p14="http://schemas.microsoft.com/office/powerpoint/2010/main" val="88957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 trickling filter, use trickling filter inhibition</a:t>
            </a:r>
          </a:p>
        </p:txBody>
      </p:sp>
      <p:sp>
        <p:nvSpPr>
          <p:cNvPr id="4" name="Slide Number Placeholder 3"/>
          <p:cNvSpPr>
            <a:spLocks noGrp="1"/>
          </p:cNvSpPr>
          <p:nvPr>
            <p:ph type="sldNum" sz="quarter" idx="5"/>
          </p:nvPr>
        </p:nvSpPr>
        <p:spPr/>
        <p:txBody>
          <a:bodyPr/>
          <a:lstStyle/>
          <a:p>
            <a:fld id="{2CADD3C7-09A3-4FAE-BEB8-19FEF1926070}" type="slidenum">
              <a:rPr lang="en-US" smtClean="0"/>
              <a:t>58</a:t>
            </a:fld>
            <a:endParaRPr lang="en-US"/>
          </a:p>
        </p:txBody>
      </p:sp>
    </p:spTree>
    <p:extLst>
      <p:ext uri="{BB962C8B-B14F-4D97-AF65-F5344CB8AC3E}">
        <p14:creationId xmlns:p14="http://schemas.microsoft.com/office/powerpoint/2010/main" val="2563912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nitrifying since Ammonia is being removed</a:t>
            </a:r>
          </a:p>
        </p:txBody>
      </p:sp>
      <p:sp>
        <p:nvSpPr>
          <p:cNvPr id="4" name="Slide Number Placeholder 3"/>
          <p:cNvSpPr>
            <a:spLocks noGrp="1"/>
          </p:cNvSpPr>
          <p:nvPr>
            <p:ph type="sldNum" sz="quarter" idx="5"/>
          </p:nvPr>
        </p:nvSpPr>
        <p:spPr/>
        <p:txBody>
          <a:bodyPr/>
          <a:lstStyle/>
          <a:p>
            <a:fld id="{2CADD3C7-09A3-4FAE-BEB8-19FEF1926070}" type="slidenum">
              <a:rPr lang="en-US" smtClean="0"/>
              <a:t>60</a:t>
            </a:fld>
            <a:endParaRPr lang="en-US"/>
          </a:p>
        </p:txBody>
      </p:sp>
    </p:spTree>
    <p:extLst>
      <p:ext uri="{BB962C8B-B14F-4D97-AF65-F5344CB8AC3E}">
        <p14:creationId xmlns:p14="http://schemas.microsoft.com/office/powerpoint/2010/main" val="272882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only need 12 data points for each parameter and they don’t have to be from the same dates! </a:t>
            </a:r>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8</a:t>
            </a:fld>
            <a:endParaRPr lang="en-US"/>
          </a:p>
        </p:txBody>
      </p:sp>
    </p:spTree>
    <p:extLst>
      <p:ext uri="{BB962C8B-B14F-4D97-AF65-F5344CB8AC3E}">
        <p14:creationId xmlns:p14="http://schemas.microsoft.com/office/powerpoint/2010/main" val="3077846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Start with chromium – our data is all less than the NC nitrification value so we would stick with the 0.394 mg/l  </a:t>
            </a:r>
          </a:p>
          <a:p>
            <a:pPr eaLnBrk="1" hangingPunct="1"/>
            <a:r>
              <a:rPr lang="en-US"/>
              <a:t>For the copper we decided</a:t>
            </a:r>
            <a:r>
              <a:rPr lang="en-US" baseline="0"/>
              <a:t> to use the average of all of the data.  You could choose to use one of the higher values.  In this case the sludge standard will be the most limiting so it doesn’t really matter if we use 7 or 10.  However, if we did use the literature nitrification inhibition of 0.48 mg/l, it would become the limiting factor so we do want to use a site specific value so we’re not limited unreasonably.</a:t>
            </a:r>
          </a:p>
          <a:p>
            <a:pPr eaLnBrk="1" hangingPunct="1"/>
            <a:endParaRPr lang="en-US" baseline="0"/>
          </a:p>
          <a:p>
            <a:pPr eaLnBrk="1" hangingPunct="1"/>
            <a:r>
              <a:rPr lang="en-US" baseline="0"/>
              <a:t>Cyanide I choose to use the high value of 0.15.  For activated sludge the value is 0.1, but for nitrification its 0.34 mg/l, so after reviewing the DMRs I feel confident that 0.15 mg/l is protective.</a:t>
            </a:r>
          </a:p>
          <a:p>
            <a:pPr eaLnBrk="1" hangingPunct="1"/>
            <a:endParaRPr lang="en-US" baseline="0"/>
          </a:p>
          <a:p>
            <a:pPr eaLnBrk="1" hangingPunct="1"/>
            <a:r>
              <a:rPr lang="en-US" baseline="0"/>
              <a:t>For zinc we used the average of all of the data.  There was a high value of 3.85 mg/l on 10/5/2016</a:t>
            </a:r>
          </a:p>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64</a:t>
            </a:fld>
            <a:endParaRPr lang="en-US"/>
          </a:p>
        </p:txBody>
      </p:sp>
    </p:spTree>
    <p:extLst>
      <p:ext uri="{BB962C8B-B14F-4D97-AF65-F5344CB8AC3E}">
        <p14:creationId xmlns:p14="http://schemas.microsoft.com/office/powerpoint/2010/main" val="36833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required for parameters with lit inhibition criteria – so you don’t need it for Mo, Se, etc. </a:t>
            </a:r>
          </a:p>
        </p:txBody>
      </p:sp>
      <p:sp>
        <p:nvSpPr>
          <p:cNvPr id="4" name="Slide Number Placeholder 3"/>
          <p:cNvSpPr>
            <a:spLocks noGrp="1"/>
          </p:cNvSpPr>
          <p:nvPr>
            <p:ph type="sldNum" sz="quarter" idx="5"/>
          </p:nvPr>
        </p:nvSpPr>
        <p:spPr/>
        <p:txBody>
          <a:bodyPr/>
          <a:lstStyle/>
          <a:p>
            <a:fld id="{2CADD3C7-09A3-4FAE-BEB8-19FEF1926070}" type="slidenum">
              <a:rPr lang="en-US" smtClean="0"/>
              <a:t>66</a:t>
            </a:fld>
            <a:endParaRPr lang="en-US"/>
          </a:p>
        </p:txBody>
      </p:sp>
    </p:spTree>
    <p:extLst>
      <p:ext uri="{BB962C8B-B14F-4D97-AF65-F5344CB8AC3E}">
        <p14:creationId xmlns:p14="http://schemas.microsoft.com/office/powerpoint/2010/main" val="1578748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Future flow for this section will reference flow to the digestor.</a:t>
            </a:r>
          </a:p>
        </p:txBody>
      </p:sp>
      <p:sp>
        <p:nvSpPr>
          <p:cNvPr id="4" name="Slide Number Placeholder 3"/>
          <p:cNvSpPr>
            <a:spLocks noGrp="1"/>
          </p:cNvSpPr>
          <p:nvPr>
            <p:ph type="sldNum" sz="quarter" idx="5"/>
          </p:nvPr>
        </p:nvSpPr>
        <p:spPr/>
        <p:txBody>
          <a:bodyPr/>
          <a:lstStyle/>
          <a:p>
            <a:fld id="{2CADD3C7-09A3-4FAE-BEB8-19FEF1926070}" type="slidenum">
              <a:rPr lang="en-US" smtClean="0"/>
              <a:t>71</a:t>
            </a:fld>
            <a:endParaRPr lang="en-US"/>
          </a:p>
        </p:txBody>
      </p:sp>
    </p:spTree>
    <p:extLst>
      <p:ext uri="{BB962C8B-B14F-4D97-AF65-F5344CB8AC3E}">
        <p14:creationId xmlns:p14="http://schemas.microsoft.com/office/powerpoint/2010/main" val="2777189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composter then agreement with them.</a:t>
            </a:r>
          </a:p>
        </p:txBody>
      </p:sp>
      <p:sp>
        <p:nvSpPr>
          <p:cNvPr id="4" name="Slide Number Placeholder 3"/>
          <p:cNvSpPr>
            <a:spLocks noGrp="1"/>
          </p:cNvSpPr>
          <p:nvPr>
            <p:ph type="sldNum" sz="quarter" idx="5"/>
          </p:nvPr>
        </p:nvSpPr>
        <p:spPr/>
        <p:txBody>
          <a:bodyPr/>
          <a:lstStyle/>
          <a:p>
            <a:fld id="{2CADD3C7-09A3-4FAE-BEB8-19FEF1926070}" type="slidenum">
              <a:rPr lang="en-US" smtClean="0"/>
              <a:t>72</a:t>
            </a:fld>
            <a:endParaRPr lang="en-US"/>
          </a:p>
        </p:txBody>
      </p:sp>
    </p:spTree>
    <p:extLst>
      <p:ext uri="{BB962C8B-B14F-4D97-AF65-F5344CB8AC3E}">
        <p14:creationId xmlns:p14="http://schemas.microsoft.com/office/powerpoint/2010/main" val="417908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Concentration, how much solid, flow to digestor.</a:t>
            </a:r>
          </a:p>
        </p:txBody>
      </p:sp>
      <p:sp>
        <p:nvSpPr>
          <p:cNvPr id="4" name="Slide Number Placeholder 3"/>
          <p:cNvSpPr>
            <a:spLocks noGrp="1"/>
          </p:cNvSpPr>
          <p:nvPr>
            <p:ph type="sldNum" sz="quarter" idx="5"/>
          </p:nvPr>
        </p:nvSpPr>
        <p:spPr/>
        <p:txBody>
          <a:bodyPr/>
          <a:lstStyle/>
          <a:p>
            <a:fld id="{2CADD3C7-09A3-4FAE-BEB8-19FEF1926070}" type="slidenum">
              <a:rPr lang="en-US" smtClean="0"/>
              <a:t>74</a:t>
            </a:fld>
            <a:endParaRPr lang="en-US"/>
          </a:p>
        </p:txBody>
      </p:sp>
    </p:spTree>
    <p:extLst>
      <p:ext uri="{BB962C8B-B14F-4D97-AF65-F5344CB8AC3E}">
        <p14:creationId xmlns:p14="http://schemas.microsoft.com/office/powerpoint/2010/main" val="153753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Concentration, acres, percent, flow to digestor “not all flow”.</a:t>
            </a:r>
          </a:p>
        </p:txBody>
      </p:sp>
      <p:sp>
        <p:nvSpPr>
          <p:cNvPr id="4" name="Slide Number Placeholder 3"/>
          <p:cNvSpPr>
            <a:spLocks noGrp="1"/>
          </p:cNvSpPr>
          <p:nvPr>
            <p:ph type="sldNum" sz="quarter" idx="5"/>
          </p:nvPr>
        </p:nvSpPr>
        <p:spPr/>
        <p:txBody>
          <a:bodyPr/>
          <a:lstStyle/>
          <a:p>
            <a:fld id="{2CADD3C7-09A3-4FAE-BEB8-19FEF1926070}" type="slidenum">
              <a:rPr lang="en-US" smtClean="0"/>
              <a:t>75</a:t>
            </a:fld>
            <a:endParaRPr lang="en-US"/>
          </a:p>
        </p:txBody>
      </p:sp>
    </p:spTree>
    <p:extLst>
      <p:ext uri="{BB962C8B-B14F-4D97-AF65-F5344CB8AC3E}">
        <p14:creationId xmlns:p14="http://schemas.microsoft.com/office/powerpoint/2010/main" val="3467220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Rate formula = where we are in the life cycle of the site.  Limit = When do we need to stop based on parameter accumulation.</a:t>
            </a:r>
          </a:p>
        </p:txBody>
      </p:sp>
      <p:sp>
        <p:nvSpPr>
          <p:cNvPr id="4" name="Slide Number Placeholder 3"/>
          <p:cNvSpPr>
            <a:spLocks noGrp="1"/>
          </p:cNvSpPr>
          <p:nvPr>
            <p:ph type="sldNum" sz="quarter" idx="5"/>
          </p:nvPr>
        </p:nvSpPr>
        <p:spPr/>
        <p:txBody>
          <a:bodyPr/>
          <a:lstStyle/>
          <a:p>
            <a:fld id="{2CADD3C7-09A3-4FAE-BEB8-19FEF1926070}" type="slidenum">
              <a:rPr lang="en-US" smtClean="0"/>
              <a:t>76</a:t>
            </a:fld>
            <a:endParaRPr lang="en-US"/>
          </a:p>
        </p:txBody>
      </p:sp>
    </p:spTree>
    <p:extLst>
      <p:ext uri="{BB962C8B-B14F-4D97-AF65-F5344CB8AC3E}">
        <p14:creationId xmlns:p14="http://schemas.microsoft.com/office/powerpoint/2010/main" val="1459618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Cut?</a:t>
            </a:r>
          </a:p>
        </p:txBody>
      </p:sp>
      <p:sp>
        <p:nvSpPr>
          <p:cNvPr id="4" name="Slide Number Placeholder 3"/>
          <p:cNvSpPr>
            <a:spLocks noGrp="1"/>
          </p:cNvSpPr>
          <p:nvPr>
            <p:ph type="sldNum" sz="quarter" idx="5"/>
          </p:nvPr>
        </p:nvSpPr>
        <p:spPr/>
        <p:txBody>
          <a:bodyPr/>
          <a:lstStyle/>
          <a:p>
            <a:fld id="{2CADD3C7-09A3-4FAE-BEB8-19FEF1926070}" type="slidenum">
              <a:rPr lang="en-US" smtClean="0"/>
              <a:t>77</a:t>
            </a:fld>
            <a:endParaRPr lang="en-US"/>
          </a:p>
        </p:txBody>
      </p:sp>
    </p:spTree>
    <p:extLst>
      <p:ext uri="{BB962C8B-B14F-4D97-AF65-F5344CB8AC3E}">
        <p14:creationId xmlns:p14="http://schemas.microsoft.com/office/powerpoint/2010/main" val="2078816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sources like those outside the POTW.  Or multiple internal points possible creating varied composition.</a:t>
            </a:r>
          </a:p>
        </p:txBody>
      </p:sp>
      <p:sp>
        <p:nvSpPr>
          <p:cNvPr id="4" name="Slide Number Placeholder 3"/>
          <p:cNvSpPr>
            <a:spLocks noGrp="1"/>
          </p:cNvSpPr>
          <p:nvPr>
            <p:ph type="sldNum" sz="quarter" idx="5"/>
          </p:nvPr>
        </p:nvSpPr>
        <p:spPr/>
        <p:txBody>
          <a:bodyPr/>
          <a:lstStyle/>
          <a:p>
            <a:fld id="{2CADD3C7-09A3-4FAE-BEB8-19FEF1926070}" type="slidenum">
              <a:rPr lang="en-US" smtClean="0"/>
              <a:t>79</a:t>
            </a:fld>
            <a:endParaRPr lang="en-US"/>
          </a:p>
        </p:txBody>
      </p:sp>
    </p:spTree>
    <p:extLst>
      <p:ext uri="{BB962C8B-B14F-4D97-AF65-F5344CB8AC3E}">
        <p14:creationId xmlns:p14="http://schemas.microsoft.com/office/powerpoint/2010/main" val="3481092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and total for county are different.  Different compositions may want to be applied to different fields.</a:t>
            </a:r>
          </a:p>
        </p:txBody>
      </p:sp>
      <p:sp>
        <p:nvSpPr>
          <p:cNvPr id="4" name="Slide Number Placeholder 3"/>
          <p:cNvSpPr>
            <a:spLocks noGrp="1"/>
          </p:cNvSpPr>
          <p:nvPr>
            <p:ph type="sldNum" sz="quarter" idx="5"/>
          </p:nvPr>
        </p:nvSpPr>
        <p:spPr/>
        <p:txBody>
          <a:bodyPr/>
          <a:lstStyle/>
          <a:p>
            <a:fld id="{2CADD3C7-09A3-4FAE-BEB8-19FEF1926070}" type="slidenum">
              <a:rPr lang="en-US" smtClean="0"/>
              <a:t>80</a:t>
            </a:fld>
            <a:endParaRPr lang="en-US"/>
          </a:p>
        </p:txBody>
      </p:sp>
    </p:spTree>
    <p:extLst>
      <p:ext uri="{BB962C8B-B14F-4D97-AF65-F5344CB8AC3E}">
        <p14:creationId xmlns:p14="http://schemas.microsoft.com/office/powerpoint/2010/main" val="65943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12</a:t>
            </a:fld>
            <a:endParaRPr lang="en-US"/>
          </a:p>
        </p:txBody>
      </p:sp>
    </p:spTree>
    <p:extLst>
      <p:ext uri="{BB962C8B-B14F-4D97-AF65-F5344CB8AC3E}">
        <p14:creationId xmlns:p14="http://schemas.microsoft.com/office/powerpoint/2010/main" val="2251508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MGD number from earlier</a:t>
            </a:r>
          </a:p>
        </p:txBody>
      </p:sp>
      <p:sp>
        <p:nvSpPr>
          <p:cNvPr id="4" name="Slide Number Placeholder 3"/>
          <p:cNvSpPr>
            <a:spLocks noGrp="1"/>
          </p:cNvSpPr>
          <p:nvPr>
            <p:ph type="sldNum" sz="quarter" idx="5"/>
          </p:nvPr>
        </p:nvSpPr>
        <p:spPr/>
        <p:txBody>
          <a:bodyPr/>
          <a:lstStyle/>
          <a:p>
            <a:fld id="{2CADD3C7-09A3-4FAE-BEB8-19FEF1926070}" type="slidenum">
              <a:rPr lang="en-US" smtClean="0"/>
              <a:t>81</a:t>
            </a:fld>
            <a:endParaRPr lang="en-US"/>
          </a:p>
        </p:txBody>
      </p:sp>
    </p:spTree>
    <p:extLst>
      <p:ext uri="{BB962C8B-B14F-4D97-AF65-F5344CB8AC3E}">
        <p14:creationId xmlns:p14="http://schemas.microsoft.com/office/powerpoint/2010/main" val="3920215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Earlier 4.4% came from this report for sludge calcs</a:t>
            </a:r>
          </a:p>
        </p:txBody>
      </p:sp>
      <p:sp>
        <p:nvSpPr>
          <p:cNvPr id="4" name="Slide Number Placeholder 3"/>
          <p:cNvSpPr>
            <a:spLocks noGrp="1"/>
          </p:cNvSpPr>
          <p:nvPr>
            <p:ph type="sldNum" sz="quarter" idx="5"/>
          </p:nvPr>
        </p:nvSpPr>
        <p:spPr/>
        <p:txBody>
          <a:bodyPr/>
          <a:lstStyle/>
          <a:p>
            <a:fld id="{2CADD3C7-09A3-4FAE-BEB8-19FEF1926070}" type="slidenum">
              <a:rPr lang="en-US" smtClean="0"/>
              <a:t>82</a:t>
            </a:fld>
            <a:endParaRPr lang="en-US"/>
          </a:p>
        </p:txBody>
      </p:sp>
    </p:spTree>
    <p:extLst>
      <p:ext uri="{BB962C8B-B14F-4D97-AF65-F5344CB8AC3E}">
        <p14:creationId xmlns:p14="http://schemas.microsoft.com/office/powerpoint/2010/main" val="2665574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pieces are ready next slide has sheet.  Incineration gets air quality involved.</a:t>
            </a:r>
          </a:p>
        </p:txBody>
      </p:sp>
      <p:sp>
        <p:nvSpPr>
          <p:cNvPr id="4" name="Slide Number Placeholder 3"/>
          <p:cNvSpPr>
            <a:spLocks noGrp="1"/>
          </p:cNvSpPr>
          <p:nvPr>
            <p:ph type="sldNum" sz="quarter" idx="5"/>
          </p:nvPr>
        </p:nvSpPr>
        <p:spPr/>
        <p:txBody>
          <a:bodyPr/>
          <a:lstStyle/>
          <a:p>
            <a:fld id="{2CADD3C7-09A3-4FAE-BEB8-19FEF1926070}" type="slidenum">
              <a:rPr lang="en-US" smtClean="0"/>
              <a:t>83</a:t>
            </a:fld>
            <a:endParaRPr lang="en-US"/>
          </a:p>
        </p:txBody>
      </p:sp>
    </p:spTree>
    <p:extLst>
      <p:ext uri="{BB962C8B-B14F-4D97-AF65-F5344CB8AC3E}">
        <p14:creationId xmlns:p14="http://schemas.microsoft.com/office/powerpoint/2010/main" val="2110268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88</a:t>
            </a:fld>
            <a:endParaRPr lang="en-US"/>
          </a:p>
        </p:txBody>
      </p:sp>
    </p:spTree>
    <p:extLst>
      <p:ext uri="{BB962C8B-B14F-4D97-AF65-F5344CB8AC3E}">
        <p14:creationId xmlns:p14="http://schemas.microsoft.com/office/powerpoint/2010/main" val="2879789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how you cannot average values </a:t>
            </a:r>
            <a:r>
              <a:rPr lang="en-US" err="1"/>
              <a:t>ex:Cyanide</a:t>
            </a:r>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98</a:t>
            </a:fld>
            <a:endParaRPr lang="en-US"/>
          </a:p>
        </p:txBody>
      </p:sp>
    </p:spTree>
    <p:extLst>
      <p:ext uri="{BB962C8B-B14F-4D97-AF65-F5344CB8AC3E}">
        <p14:creationId xmlns:p14="http://schemas.microsoft.com/office/powerpoint/2010/main" val="3330874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20-30% is not a strict requirement</a:t>
            </a:r>
          </a:p>
        </p:txBody>
      </p:sp>
      <p:sp>
        <p:nvSpPr>
          <p:cNvPr id="4" name="Slide Number Placeholder 3"/>
          <p:cNvSpPr>
            <a:spLocks noGrp="1"/>
          </p:cNvSpPr>
          <p:nvPr>
            <p:ph type="sldNum" sz="quarter" idx="5"/>
          </p:nvPr>
        </p:nvSpPr>
        <p:spPr/>
        <p:txBody>
          <a:bodyPr/>
          <a:lstStyle/>
          <a:p>
            <a:fld id="{2CADD3C7-09A3-4FAE-BEB8-19FEF1926070}" type="slidenum">
              <a:rPr lang="en-US" smtClean="0"/>
              <a:t>108</a:t>
            </a:fld>
            <a:endParaRPr lang="en-US"/>
          </a:p>
        </p:txBody>
      </p:sp>
    </p:spTree>
    <p:extLst>
      <p:ext uri="{BB962C8B-B14F-4D97-AF65-F5344CB8AC3E}">
        <p14:creationId xmlns:p14="http://schemas.microsoft.com/office/powerpoint/2010/main" val="1711465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111</a:t>
            </a:fld>
            <a:endParaRPr lang="en-US"/>
          </a:p>
        </p:txBody>
      </p:sp>
    </p:spTree>
    <p:extLst>
      <p:ext uri="{BB962C8B-B14F-4D97-AF65-F5344CB8AC3E}">
        <p14:creationId xmlns:p14="http://schemas.microsoft.com/office/powerpoint/2010/main" val="1269595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DMC for silver is 0.06 ug/l which is below the detection limit of 0.001 mg/l, that can lead to an appearance of an over allocation in some cases. </a:t>
            </a:r>
          </a:p>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113</a:t>
            </a:fld>
            <a:endParaRPr lang="en-US"/>
          </a:p>
        </p:txBody>
      </p:sp>
    </p:spTree>
    <p:extLst>
      <p:ext uri="{BB962C8B-B14F-4D97-AF65-F5344CB8AC3E}">
        <p14:creationId xmlns:p14="http://schemas.microsoft.com/office/powerpoint/2010/main" val="319063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0.01 was used because </a:t>
            </a:r>
            <a:r>
              <a:rPr lang="en-US" dirty="0" err="1"/>
              <a:t>Typicalville</a:t>
            </a:r>
            <a:r>
              <a:rPr lang="en-US" dirty="0"/>
              <a:t> looked at what the industry was discharging and said that they could meet a lower limit. So they removed some of their allocation.</a:t>
            </a:r>
          </a:p>
        </p:txBody>
      </p:sp>
      <p:sp>
        <p:nvSpPr>
          <p:cNvPr id="4" name="Slide Number Placeholder 3"/>
          <p:cNvSpPr>
            <a:spLocks noGrp="1"/>
          </p:cNvSpPr>
          <p:nvPr>
            <p:ph type="sldNum" sz="quarter" idx="5"/>
          </p:nvPr>
        </p:nvSpPr>
        <p:spPr/>
        <p:txBody>
          <a:bodyPr/>
          <a:lstStyle/>
          <a:p>
            <a:fld id="{2CADD3C7-09A3-4FAE-BEB8-19FEF1926070}" type="slidenum">
              <a:rPr lang="en-US" smtClean="0"/>
              <a:t>114</a:t>
            </a:fld>
            <a:endParaRPr lang="en-US"/>
          </a:p>
        </p:txBody>
      </p:sp>
    </p:spTree>
    <p:extLst>
      <p:ext uri="{BB962C8B-B14F-4D97-AF65-F5344CB8AC3E}">
        <p14:creationId xmlns:p14="http://schemas.microsoft.com/office/powerpoint/2010/main" val="2768316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123</a:t>
            </a:fld>
            <a:endParaRPr lang="en-US"/>
          </a:p>
        </p:txBody>
      </p:sp>
    </p:spTree>
    <p:extLst>
      <p:ext uri="{BB962C8B-B14F-4D97-AF65-F5344CB8AC3E}">
        <p14:creationId xmlns:p14="http://schemas.microsoft.com/office/powerpoint/2010/main" val="30797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points for full or 4 points for modified, either DMR average or LTMP/STMP. Formula next slide</a:t>
            </a:r>
          </a:p>
        </p:txBody>
      </p:sp>
      <p:sp>
        <p:nvSpPr>
          <p:cNvPr id="4" name="Slide Number Placeholder 3"/>
          <p:cNvSpPr>
            <a:spLocks noGrp="1"/>
          </p:cNvSpPr>
          <p:nvPr>
            <p:ph type="sldNum" sz="quarter" idx="5"/>
          </p:nvPr>
        </p:nvSpPr>
        <p:spPr/>
        <p:txBody>
          <a:bodyPr/>
          <a:lstStyle/>
          <a:p>
            <a:fld id="{2CADD3C7-09A3-4FAE-BEB8-19FEF1926070}" type="slidenum">
              <a:rPr lang="en-US" smtClean="0"/>
              <a:t>14</a:t>
            </a:fld>
            <a:endParaRPr lang="en-US"/>
          </a:p>
        </p:txBody>
      </p:sp>
    </p:spTree>
    <p:extLst>
      <p:ext uri="{BB962C8B-B14F-4D97-AF65-F5344CB8AC3E}">
        <p14:creationId xmlns:p14="http://schemas.microsoft.com/office/powerpoint/2010/main" val="3505629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Cadmium rounds up from 0.0005 to 0.001</a:t>
            </a:r>
          </a:p>
        </p:txBody>
      </p:sp>
      <p:sp>
        <p:nvSpPr>
          <p:cNvPr id="4" name="Slide Number Placeholder 3"/>
          <p:cNvSpPr>
            <a:spLocks noGrp="1"/>
          </p:cNvSpPr>
          <p:nvPr>
            <p:ph type="sldNum" sz="quarter" idx="5"/>
          </p:nvPr>
        </p:nvSpPr>
        <p:spPr/>
        <p:txBody>
          <a:bodyPr/>
          <a:lstStyle/>
          <a:p>
            <a:fld id="{2CADD3C7-09A3-4FAE-BEB8-19FEF1926070}" type="slidenum">
              <a:rPr lang="en-US" smtClean="0"/>
              <a:t>124</a:t>
            </a:fld>
            <a:endParaRPr lang="en-US"/>
          </a:p>
        </p:txBody>
      </p:sp>
    </p:spTree>
    <p:extLst>
      <p:ext uri="{BB962C8B-B14F-4D97-AF65-F5344CB8AC3E}">
        <p14:creationId xmlns:p14="http://schemas.microsoft.com/office/powerpoint/2010/main" val="349590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Arsenic was the only POC that had an overallocation so a HASL was used for this parameter. The allowable load for arsenic went from 0.6179 to 1.0935</a:t>
            </a:r>
          </a:p>
        </p:txBody>
      </p:sp>
      <p:sp>
        <p:nvSpPr>
          <p:cNvPr id="4" name="Slide Number Placeholder 3"/>
          <p:cNvSpPr>
            <a:spLocks noGrp="1"/>
          </p:cNvSpPr>
          <p:nvPr>
            <p:ph type="sldNum" sz="quarter" idx="5"/>
          </p:nvPr>
        </p:nvSpPr>
        <p:spPr/>
        <p:txBody>
          <a:bodyPr/>
          <a:lstStyle/>
          <a:p>
            <a:fld id="{2CADD3C7-09A3-4FAE-BEB8-19FEF1926070}" type="slidenum">
              <a:rPr lang="en-US" smtClean="0"/>
              <a:t>126</a:t>
            </a:fld>
            <a:endParaRPr lang="en-US"/>
          </a:p>
        </p:txBody>
      </p:sp>
    </p:spTree>
    <p:extLst>
      <p:ext uri="{BB962C8B-B14F-4D97-AF65-F5344CB8AC3E}">
        <p14:creationId xmlns:p14="http://schemas.microsoft.com/office/powerpoint/2010/main" val="2031942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wonder about whether to include it, write it down.</a:t>
            </a:r>
          </a:p>
        </p:txBody>
      </p:sp>
      <p:sp>
        <p:nvSpPr>
          <p:cNvPr id="4" name="Slide Number Placeholder 3"/>
          <p:cNvSpPr>
            <a:spLocks noGrp="1"/>
          </p:cNvSpPr>
          <p:nvPr>
            <p:ph type="sldNum" sz="quarter" idx="5"/>
          </p:nvPr>
        </p:nvSpPr>
        <p:spPr/>
        <p:txBody>
          <a:bodyPr/>
          <a:lstStyle/>
          <a:p>
            <a:fld id="{2CADD3C7-09A3-4FAE-BEB8-19FEF1926070}" type="slidenum">
              <a:rPr lang="en-US" smtClean="0"/>
              <a:t>128</a:t>
            </a:fld>
            <a:endParaRPr lang="en-US"/>
          </a:p>
        </p:txBody>
      </p:sp>
    </p:spTree>
    <p:extLst>
      <p:ext uri="{BB962C8B-B14F-4D97-AF65-F5344CB8AC3E}">
        <p14:creationId xmlns:p14="http://schemas.microsoft.com/office/powerpoint/2010/main" val="1424469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RPA for metals.  No ammonia limit so literature.  Elevated levels for some metals but no inhibition.</a:t>
            </a:r>
          </a:p>
        </p:txBody>
      </p:sp>
      <p:sp>
        <p:nvSpPr>
          <p:cNvPr id="4" name="Slide Number Placeholder 3"/>
          <p:cNvSpPr>
            <a:spLocks noGrp="1"/>
          </p:cNvSpPr>
          <p:nvPr>
            <p:ph type="sldNum" sz="quarter" idx="5"/>
          </p:nvPr>
        </p:nvSpPr>
        <p:spPr/>
        <p:txBody>
          <a:bodyPr/>
          <a:lstStyle/>
          <a:p>
            <a:fld id="{2CADD3C7-09A3-4FAE-BEB8-19FEF1926070}" type="slidenum">
              <a:rPr lang="en-US" smtClean="0"/>
              <a:t>129</a:t>
            </a:fld>
            <a:endParaRPr lang="en-US"/>
          </a:p>
        </p:txBody>
      </p:sp>
    </p:spTree>
    <p:extLst>
      <p:ext uri="{BB962C8B-B14F-4D97-AF65-F5344CB8AC3E}">
        <p14:creationId xmlns:p14="http://schemas.microsoft.com/office/powerpoint/2010/main" val="135844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Preferred division sheets, it makes it easier for us to review these.</a:t>
            </a:r>
          </a:p>
        </p:txBody>
      </p:sp>
      <p:sp>
        <p:nvSpPr>
          <p:cNvPr id="4" name="Slide Number Placeholder 3"/>
          <p:cNvSpPr>
            <a:spLocks noGrp="1"/>
          </p:cNvSpPr>
          <p:nvPr>
            <p:ph type="sldNum" sz="quarter" idx="5"/>
          </p:nvPr>
        </p:nvSpPr>
        <p:spPr/>
        <p:txBody>
          <a:bodyPr/>
          <a:lstStyle/>
          <a:p>
            <a:fld id="{2CADD3C7-09A3-4FAE-BEB8-19FEF1926070}" type="slidenum">
              <a:rPr lang="en-US" smtClean="0"/>
              <a:t>130</a:t>
            </a:fld>
            <a:endParaRPr lang="en-US"/>
          </a:p>
        </p:txBody>
      </p:sp>
    </p:spTree>
    <p:extLst>
      <p:ext uri="{BB962C8B-B14F-4D97-AF65-F5344CB8AC3E}">
        <p14:creationId xmlns:p14="http://schemas.microsoft.com/office/powerpoint/2010/main" val="316624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DD3C7-09A3-4FAE-BEB8-19FEF1926070}" type="slidenum">
              <a:rPr lang="en-US" smtClean="0"/>
              <a:t>131</a:t>
            </a:fld>
            <a:endParaRPr lang="en-US"/>
          </a:p>
        </p:txBody>
      </p:sp>
    </p:spTree>
    <p:extLst>
      <p:ext uri="{BB962C8B-B14F-4D97-AF65-F5344CB8AC3E}">
        <p14:creationId xmlns:p14="http://schemas.microsoft.com/office/powerpoint/2010/main" val="269506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Unpaired usually works, water detention times vary.  Paired for strange issues like negative removal rates.</a:t>
            </a:r>
          </a:p>
        </p:txBody>
      </p:sp>
      <p:sp>
        <p:nvSpPr>
          <p:cNvPr id="4" name="Slide Number Placeholder 3"/>
          <p:cNvSpPr>
            <a:spLocks noGrp="1"/>
          </p:cNvSpPr>
          <p:nvPr>
            <p:ph type="sldNum" sz="quarter" idx="5"/>
          </p:nvPr>
        </p:nvSpPr>
        <p:spPr/>
        <p:txBody>
          <a:bodyPr/>
          <a:lstStyle/>
          <a:p>
            <a:fld id="{2CADD3C7-09A3-4FAE-BEB8-19FEF1926070}" type="slidenum">
              <a:rPr lang="en-US" smtClean="0"/>
              <a:t>15</a:t>
            </a:fld>
            <a:endParaRPr lang="en-US"/>
          </a:p>
        </p:txBody>
      </p:sp>
    </p:spTree>
    <p:extLst>
      <p:ext uri="{BB962C8B-B14F-4D97-AF65-F5344CB8AC3E}">
        <p14:creationId xmlns:p14="http://schemas.microsoft.com/office/powerpoint/2010/main" val="340282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Monthly averages</a:t>
            </a:r>
          </a:p>
        </p:txBody>
      </p:sp>
      <p:sp>
        <p:nvSpPr>
          <p:cNvPr id="4" name="Slide Number Placeholder 3"/>
          <p:cNvSpPr>
            <a:spLocks noGrp="1"/>
          </p:cNvSpPr>
          <p:nvPr>
            <p:ph type="sldNum" sz="quarter" idx="5"/>
          </p:nvPr>
        </p:nvSpPr>
        <p:spPr/>
        <p:txBody>
          <a:bodyPr/>
          <a:lstStyle/>
          <a:p>
            <a:fld id="{2CADD3C7-09A3-4FAE-BEB8-19FEF1926070}" type="slidenum">
              <a:rPr lang="en-US" smtClean="0"/>
              <a:t>16</a:t>
            </a:fld>
            <a:endParaRPr lang="en-US"/>
          </a:p>
        </p:txBody>
      </p:sp>
    </p:spTree>
    <p:extLst>
      <p:ext uri="{BB962C8B-B14F-4D97-AF65-F5344CB8AC3E}">
        <p14:creationId xmlns:p14="http://schemas.microsoft.com/office/powerpoint/2010/main" val="212753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quality standards, Inhibition canary, sludge land application concerns.  NPDES limit requires reasonable potential.</a:t>
            </a:r>
          </a:p>
        </p:txBody>
      </p:sp>
      <p:sp>
        <p:nvSpPr>
          <p:cNvPr id="4" name="Slide Number Placeholder 3"/>
          <p:cNvSpPr>
            <a:spLocks noGrp="1"/>
          </p:cNvSpPr>
          <p:nvPr>
            <p:ph type="sldNum" sz="quarter" idx="5"/>
          </p:nvPr>
        </p:nvSpPr>
        <p:spPr/>
        <p:txBody>
          <a:bodyPr/>
          <a:lstStyle/>
          <a:p>
            <a:fld id="{2CADD3C7-09A3-4FAE-BEB8-19FEF1926070}" type="slidenum">
              <a:rPr lang="en-US" smtClean="0"/>
              <a:t>17</a:t>
            </a:fld>
            <a:endParaRPr lang="en-US"/>
          </a:p>
        </p:txBody>
      </p:sp>
    </p:spTree>
    <p:extLst>
      <p:ext uri="{BB962C8B-B14F-4D97-AF65-F5344CB8AC3E}">
        <p14:creationId xmlns:p14="http://schemas.microsoft.com/office/powerpoint/2010/main" val="231245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goes back to slide 8. For parameters required to be sampled per NPDES permit, you can choose to use DMR monthly averages for removal rates. For parameters sampled specifically per LTMP, report all data points within the LTMP period with their accompanying date sampled.</a:t>
            </a:r>
          </a:p>
        </p:txBody>
      </p:sp>
      <p:sp>
        <p:nvSpPr>
          <p:cNvPr id="4" name="Slide Number Placeholder 3"/>
          <p:cNvSpPr>
            <a:spLocks noGrp="1"/>
          </p:cNvSpPr>
          <p:nvPr>
            <p:ph type="sldNum" sz="quarter" idx="5"/>
          </p:nvPr>
        </p:nvSpPr>
        <p:spPr/>
        <p:txBody>
          <a:bodyPr/>
          <a:lstStyle/>
          <a:p>
            <a:fld id="{2CADD3C7-09A3-4FAE-BEB8-19FEF1926070}" type="slidenum">
              <a:rPr lang="en-US" smtClean="0"/>
              <a:t>18</a:t>
            </a:fld>
            <a:endParaRPr lang="en-US"/>
          </a:p>
        </p:txBody>
      </p:sp>
    </p:spTree>
    <p:extLst>
      <p:ext uri="{BB962C8B-B14F-4D97-AF65-F5344CB8AC3E}">
        <p14:creationId xmlns:p14="http://schemas.microsoft.com/office/powerpoint/2010/main" val="118126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types, DMR, MP, combo, literature</a:t>
            </a:r>
          </a:p>
        </p:txBody>
      </p:sp>
      <p:sp>
        <p:nvSpPr>
          <p:cNvPr id="4" name="Slide Number Placeholder 3"/>
          <p:cNvSpPr>
            <a:spLocks noGrp="1"/>
          </p:cNvSpPr>
          <p:nvPr>
            <p:ph type="sldNum" sz="quarter" idx="5"/>
          </p:nvPr>
        </p:nvSpPr>
        <p:spPr/>
        <p:txBody>
          <a:bodyPr/>
          <a:lstStyle/>
          <a:p>
            <a:fld id="{2CADD3C7-09A3-4FAE-BEB8-19FEF1926070}" type="slidenum">
              <a:rPr lang="en-US" smtClean="0"/>
              <a:t>22</a:t>
            </a:fld>
            <a:endParaRPr lang="en-US"/>
          </a:p>
        </p:txBody>
      </p:sp>
    </p:spTree>
    <p:extLst>
      <p:ext uri="{BB962C8B-B14F-4D97-AF65-F5344CB8AC3E}">
        <p14:creationId xmlns:p14="http://schemas.microsoft.com/office/powerpoint/2010/main" val="4752351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7.wdp"/><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E0F137D-A107-4C30-1807-F4F7054E257D}"/>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35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3352"/>
          <a:stretch/>
        </p:blipFill>
        <p:spPr>
          <a:xfrm>
            <a:off x="6634824" y="4335877"/>
            <a:ext cx="3617025" cy="2522123"/>
          </a:xfrm>
          <a:prstGeom prst="rect">
            <a:avLst/>
          </a:prstGeom>
        </p:spPr>
      </p:pic>
      <p:pic>
        <p:nvPicPr>
          <p:cNvPr id="10" name="Graphic 9">
            <a:extLst>
              <a:ext uri="{FF2B5EF4-FFF2-40B4-BE49-F238E27FC236}">
                <a16:creationId xmlns:a16="http://schemas.microsoft.com/office/drawing/2014/main" id="{4E9B0889-CF84-D54E-684F-B32B7C32F6D8}"/>
              </a:ext>
              <a:ext uri="{C183D7F6-B498-43B3-948B-1728B52AA6E4}">
                <adec:decorative xmlns:adec="http://schemas.microsoft.com/office/drawing/2017/decorative" val="1"/>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950" t="24936"/>
          <a:stretch/>
        </p:blipFill>
        <p:spPr>
          <a:xfrm>
            <a:off x="0" y="0"/>
            <a:ext cx="6136802" cy="5312533"/>
          </a:xfrm>
          <a:prstGeom prst="rect">
            <a:avLst/>
          </a:prstGeom>
        </p:spPr>
      </p:pic>
      <p:sp>
        <p:nvSpPr>
          <p:cNvPr id="2" name="Title 1"/>
          <p:cNvSpPr>
            <a:spLocks noGrp="1"/>
          </p:cNvSpPr>
          <p:nvPr>
            <p:ph type="ctrTitle" hasCustomPrompt="1"/>
          </p:nvPr>
        </p:nvSpPr>
        <p:spPr>
          <a:xfrm>
            <a:off x="1154954" y="295729"/>
            <a:ext cx="9219857" cy="5212442"/>
          </a:xfrm>
          <a:prstGeom prst="rect">
            <a:avLst/>
          </a:prstGeom>
        </p:spPr>
        <p:txBody>
          <a:bodyPr vert="horz" lIns="0" tIns="45720" rIns="91440" bIns="45720" rtlCol="0" anchor="ctr">
            <a:normAutofit/>
          </a:bodyPr>
          <a:lstStyle>
            <a:lvl1pPr>
              <a:defRPr lang="en-US" sz="7200" cap="all" baseline="0" dirty="0">
                <a:solidFill>
                  <a:schemeClr val="bg1">
                    <a:lumMod val="75000"/>
                    <a:lumOff val="25000"/>
                  </a:schemeClr>
                </a:solidFill>
              </a:defRPr>
            </a:lvl1pPr>
          </a:lstStyle>
          <a:p>
            <a:pPr lvl="0"/>
            <a:r>
              <a:rPr lang="en-US"/>
              <a:t>Click to add title</a:t>
            </a:r>
          </a:p>
        </p:txBody>
      </p:sp>
      <p:sp>
        <p:nvSpPr>
          <p:cNvPr id="14" name="Slide Number Placeholder 5">
            <a:extLst>
              <a:ext uri="{FF2B5EF4-FFF2-40B4-BE49-F238E27FC236}">
                <a16:creationId xmlns:a16="http://schemas.microsoft.com/office/drawing/2014/main" id="{D6AF80AB-FACE-F1B9-4849-8D42D0E99B69}"/>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7B1614F1-AC58-23AB-10D3-AD1A2DB4EC2C}"/>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6BB60D03-E48F-E1A2-990A-3597EB2D6BAB}"/>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008C049B-BC0B-4B08-98F2-2F28A95589EF}" type="datetime1">
              <a:rPr lang="en-US" smtClean="0"/>
              <a:t>7/15/2026</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9600"/>
            <a:ext cx="10238392" cy="1243648"/>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6" name="Table Placeholder 5">
            <a:extLst>
              <a:ext uri="{FF2B5EF4-FFF2-40B4-BE49-F238E27FC236}">
                <a16:creationId xmlns:a16="http://schemas.microsoft.com/office/drawing/2014/main" id="{7B6D69E5-7A08-BC78-BCE3-11E38F6150D4}"/>
              </a:ext>
            </a:extLst>
          </p:cNvPr>
          <p:cNvSpPr>
            <a:spLocks noGrp="1"/>
          </p:cNvSpPr>
          <p:nvPr>
            <p:ph type="tbl" sz="quarter" idx="15"/>
          </p:nvPr>
        </p:nvSpPr>
        <p:spPr>
          <a:xfrm>
            <a:off x="646113" y="2035175"/>
            <a:ext cx="10237787" cy="4213225"/>
          </a:xfrm>
        </p:spPr>
        <p:txBody>
          <a:bodyPr/>
          <a:lstStyle>
            <a:lvl1pPr>
              <a:buClr>
                <a:schemeClr val="accent5"/>
              </a:buClr>
              <a:defRPr/>
            </a:lvl1pPr>
          </a:lstStyle>
          <a:p>
            <a:r>
              <a:rPr lang="en-US"/>
              <a:t>Click icon to add table</a:t>
            </a:r>
          </a:p>
        </p:txBody>
      </p:sp>
      <p:sp>
        <p:nvSpPr>
          <p:cNvPr id="8" name="Slide Number Placeholder 5">
            <a:extLst>
              <a:ext uri="{FF2B5EF4-FFF2-40B4-BE49-F238E27FC236}">
                <a16:creationId xmlns:a16="http://schemas.microsoft.com/office/drawing/2014/main" id="{CAF87D01-09AC-BFDF-523E-9A386E3D5BF3}"/>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7787F92C-6129-374B-AC33-0BF37E93C122}"/>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3F384D68-6CA3-DF1A-6774-1B19B01C18D0}"/>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3A62BBD8-00B0-44DA-B91E-B280499F38AF}" type="datetime1">
              <a:rPr lang="en-US" smtClean="0"/>
              <a:t>7/15/2026</a:t>
            </a:fld>
            <a:endParaRPr lang="en-US"/>
          </a:p>
        </p:txBody>
      </p:sp>
    </p:spTree>
    <p:extLst>
      <p:ext uri="{BB962C8B-B14F-4D97-AF65-F5344CB8AC3E}">
        <p14:creationId xmlns:p14="http://schemas.microsoft.com/office/powerpoint/2010/main" val="9997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E49D32-7E02-6995-B5F5-934D0B438C5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rot="16200000">
            <a:off x="7100963" y="4592380"/>
            <a:ext cx="1794306" cy="1590706"/>
          </a:xfrm>
          <a:prstGeom prst="rect">
            <a:avLst/>
          </a:prstGeom>
        </p:spPr>
      </p:pic>
      <p:pic>
        <p:nvPicPr>
          <p:cNvPr id="11" name="Graphic 10">
            <a:extLst>
              <a:ext uri="{FF2B5EF4-FFF2-40B4-BE49-F238E27FC236}">
                <a16:creationId xmlns:a16="http://schemas.microsoft.com/office/drawing/2014/main" id="{04D218B9-452E-86CD-0D08-9F67028FE29F}"/>
              </a:ext>
              <a:ext uri="{C183D7F6-B498-43B3-948B-1728B52AA6E4}">
                <adec:decorative xmlns:adec="http://schemas.microsoft.com/office/drawing/2017/decorative" val="1"/>
              </a:ext>
            </a:extLst>
          </p:cNvPr>
          <p:cNvPicPr>
            <a:picLocks noChangeAspect="1"/>
          </p:cNvPicPr>
          <p:nvPr userDrawn="1"/>
        </p:nvPicPr>
        <p:blipFill rotWithShape="1">
          <a:blip r:embed="rId4" cstate="screen">
            <a:alphaModFix amt="50000"/>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1" y="-1"/>
            <a:ext cx="1978075" cy="2009885"/>
          </a:xfrm>
          <a:prstGeom prst="rect">
            <a:avLst/>
          </a:prstGeom>
        </p:spPr>
      </p:pic>
      <p:cxnSp>
        <p:nvCxnSpPr>
          <p:cNvPr id="16" name="Straight Connector 15">
            <a:extLst>
              <a:ext uri="{FF2B5EF4-FFF2-40B4-BE49-F238E27FC236}">
                <a16:creationId xmlns:a16="http://schemas.microsoft.com/office/drawing/2014/main" id="{8BACA99D-5B58-73F1-094E-AB921A7F61C4}"/>
              </a:ext>
              <a:ext uri="{C183D7F6-B498-43B3-948B-1728B52AA6E4}">
                <adec:decorative xmlns:adec="http://schemas.microsoft.com/office/drawing/2017/decorative" val="1"/>
              </a:ext>
            </a:extLst>
          </p:cNvPr>
          <p:cNvCxnSpPr/>
          <p:nvPr userDrawn="1"/>
        </p:nvCxnSpPr>
        <p:spPr>
          <a:xfrm>
            <a:off x="8329409" y="295728"/>
            <a:ext cx="0" cy="6259437"/>
          </a:xfrm>
          <a:prstGeom prst="line">
            <a:avLst/>
          </a:prstGeom>
          <a:noFill/>
          <a:ln w="15875">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2" name="Title 1"/>
          <p:cNvSpPr>
            <a:spLocks noGrp="1"/>
          </p:cNvSpPr>
          <p:nvPr>
            <p:ph type="title" hasCustomPrompt="1"/>
          </p:nvPr>
        </p:nvSpPr>
        <p:spPr>
          <a:xfrm>
            <a:off x="1154956" y="1063416"/>
            <a:ext cx="6742629" cy="4675705"/>
          </a:xfrm>
          <a:prstGeom prst="rect">
            <a:avLst/>
          </a:prstGeom>
        </p:spPr>
        <p:txBody>
          <a:bodyPr anchor="b"/>
          <a:lstStyle>
            <a:lvl1pPr algn="l">
              <a:defRPr sz="6000" b="0" cap="all" baseline="0">
                <a:solidFill>
                  <a:schemeClr val="bg1">
                    <a:lumMod val="75000"/>
                    <a:lumOff val="25000"/>
                  </a:schemeClr>
                </a:solidFill>
              </a:defRPr>
            </a:lvl1pPr>
          </a:lstStyle>
          <a:p>
            <a:r>
              <a:rPr lang="en-US"/>
              <a:t>Click to add title</a:t>
            </a:r>
          </a:p>
        </p:txBody>
      </p:sp>
      <p:sp>
        <p:nvSpPr>
          <p:cNvPr id="8" name="Picture Placeholder 7">
            <a:extLst>
              <a:ext uri="{FF2B5EF4-FFF2-40B4-BE49-F238E27FC236}">
                <a16:creationId xmlns:a16="http://schemas.microsoft.com/office/drawing/2014/main" id="{55E12CB0-2C35-CEF5-3F43-62E8FFE9FEA2}"/>
              </a:ext>
            </a:extLst>
          </p:cNvPr>
          <p:cNvSpPr>
            <a:spLocks noGrp="1"/>
          </p:cNvSpPr>
          <p:nvPr>
            <p:ph type="pic" sz="quarter" idx="10"/>
          </p:nvPr>
        </p:nvSpPr>
        <p:spPr>
          <a:xfrm>
            <a:off x="8336103" y="305457"/>
            <a:ext cx="2847975" cy="6236208"/>
          </a:xfrm>
        </p:spPr>
        <p:txBody>
          <a:bodyPr/>
          <a:lstStyle>
            <a:lvl1pPr marL="0" indent="0" algn="ctr">
              <a:buNone/>
              <a:defRPr sz="1600"/>
            </a:lvl1pPr>
          </a:lstStyle>
          <a:p>
            <a:r>
              <a:rPr lang="en-US"/>
              <a:t>Click icon to add picture</a:t>
            </a:r>
          </a:p>
        </p:txBody>
      </p:sp>
      <p:sp>
        <p:nvSpPr>
          <p:cNvPr id="14" name="Slide Number Placeholder 5">
            <a:extLst>
              <a:ext uri="{FF2B5EF4-FFF2-40B4-BE49-F238E27FC236}">
                <a16:creationId xmlns:a16="http://schemas.microsoft.com/office/drawing/2014/main" id="{5C8BEA0D-8FFB-EFAC-0692-8DF5DE59745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6" name="Footer Placeholder 4">
            <a:extLst>
              <a:ext uri="{FF2B5EF4-FFF2-40B4-BE49-F238E27FC236}">
                <a16:creationId xmlns:a16="http://schemas.microsoft.com/office/drawing/2014/main" id="{70F4EEFE-BF6E-3C7A-54B6-7728A6E51F46}"/>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B15A696F-4F73-1678-9973-0EA3B62D88B0}"/>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69CF978F-742F-4396-8C45-8D7AF4520570}" type="datetime1">
              <a:rPr lang="en-US" smtClean="0"/>
              <a:t>7/15/2026</a:t>
            </a:fld>
            <a:endParaRPr lang="en-US"/>
          </a:p>
        </p:txBody>
      </p:sp>
    </p:spTree>
    <p:extLst>
      <p:ext uri="{BB962C8B-B14F-4D97-AF65-F5344CB8AC3E}">
        <p14:creationId xmlns:p14="http://schemas.microsoft.com/office/powerpoint/2010/main" val="72462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1662"/>
            <a:ext cx="10225089" cy="1251585"/>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3" name="Content Placeholder 3">
            <a:extLst>
              <a:ext uri="{FF2B5EF4-FFF2-40B4-BE49-F238E27FC236}">
                <a16:creationId xmlns:a16="http://schemas.microsoft.com/office/drawing/2014/main" id="{04B29688-DF70-05FA-D6B7-761E114D045A}"/>
              </a:ext>
            </a:extLst>
          </p:cNvPr>
          <p:cNvSpPr>
            <a:spLocks noGrp="1"/>
          </p:cNvSpPr>
          <p:nvPr>
            <p:ph sz="half" idx="2" hasCustomPrompt="1"/>
          </p:nvPr>
        </p:nvSpPr>
        <p:spPr>
          <a:xfrm>
            <a:off x="646110" y="2149929"/>
            <a:ext cx="6199724" cy="4028622"/>
          </a:xfrm>
        </p:spPr>
        <p:txBody>
          <a:bodyPr>
            <a:normAutofit/>
          </a:bodyPr>
          <a:lstStyle>
            <a:lvl1pPr marL="0" indent="0">
              <a:buClr>
                <a:schemeClr val="accent5"/>
              </a:buClr>
              <a:buSzPct val="100000"/>
              <a:buFont typeface="Arial" panose="020B0604020202020204" pitchFamily="34" charset="0"/>
              <a:buNone/>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2001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573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1145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6594AC0E-FD4A-515B-8B99-4BDDECAD7DCA}"/>
              </a:ext>
            </a:extLst>
          </p:cNvPr>
          <p:cNvSpPr>
            <a:spLocks noGrp="1"/>
          </p:cNvSpPr>
          <p:nvPr>
            <p:ph sz="quarter" idx="4" hasCustomPrompt="1"/>
          </p:nvPr>
        </p:nvSpPr>
        <p:spPr>
          <a:xfrm>
            <a:off x="7211786" y="2149929"/>
            <a:ext cx="3659414" cy="4028622"/>
          </a:xfrm>
        </p:spPr>
        <p:txBody>
          <a:bodyPr>
            <a:normAutofit/>
          </a:bodyPr>
          <a:lstStyle>
            <a:lvl1pPr marL="342900" indent="-342900">
              <a:buClr>
                <a:schemeClr val="accent5"/>
              </a:buClr>
              <a:buSzPct val="100000"/>
              <a:buFont typeface="Arial" panose="020B0604020202020204" pitchFamily="34" charset="0"/>
              <a:buChar char="•"/>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CC0FB981-7729-AE9A-8F6A-B6F87A64758B}"/>
              </a:ext>
            </a:extLst>
          </p:cNvPr>
          <p:cNvSpPr>
            <a:spLocks noGrp="1"/>
          </p:cNvSpPr>
          <p:nvPr>
            <p:ph type="sldNum" sz="quarter" idx="12"/>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6" name="Footer Placeholder 4">
            <a:extLst>
              <a:ext uri="{FF2B5EF4-FFF2-40B4-BE49-F238E27FC236}">
                <a16:creationId xmlns:a16="http://schemas.microsoft.com/office/drawing/2014/main" id="{B36F2C45-AA33-6953-F362-70B8E58B9F30}"/>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4" name="Date Placeholder 3">
            <a:extLst>
              <a:ext uri="{FF2B5EF4-FFF2-40B4-BE49-F238E27FC236}">
                <a16:creationId xmlns:a16="http://schemas.microsoft.com/office/drawing/2014/main" id="{405F346C-9289-DAC3-4D24-EDB5A64E4DBA}"/>
              </a:ext>
            </a:extLst>
          </p:cNvPr>
          <p:cNvSpPr>
            <a:spLocks noGrp="1"/>
          </p:cNvSpPr>
          <p:nvPr>
            <p:ph type="dt" sz="half" idx="13"/>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2E0B7E05-FC20-44A1-B3B6-E1F90DDD67D7}" type="datetime1">
              <a:rPr lang="en-US" smtClean="0"/>
              <a:t>7/15/2026</a:t>
            </a:fld>
            <a:endParaRPr lang="en-US"/>
          </a:p>
        </p:txBody>
      </p:sp>
    </p:spTree>
    <p:extLst>
      <p:ext uri="{BB962C8B-B14F-4D97-AF65-F5344CB8AC3E}">
        <p14:creationId xmlns:p14="http://schemas.microsoft.com/office/powerpoint/2010/main" val="209107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1BC32-6525-5D4C-65FB-434B14F17AA2}"/>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762000"/>
            <a:ext cx="4410126" cy="5384800"/>
          </a:xfrm>
          <a:prstGeom prst="rect">
            <a:avLst/>
          </a:prstGeom>
        </p:spPr>
      </p:pic>
      <p:pic>
        <p:nvPicPr>
          <p:cNvPr id="2" name="Graphic 1">
            <a:extLst>
              <a:ext uri="{FF2B5EF4-FFF2-40B4-BE49-F238E27FC236}">
                <a16:creationId xmlns:a16="http://schemas.microsoft.com/office/drawing/2014/main" id="{C6DDF47B-4AEC-7B71-4811-29DA88850240}"/>
              </a:ext>
              <a:ext uri="{C183D7F6-B498-43B3-948B-1728B52AA6E4}">
                <adec:decorative xmlns:adec="http://schemas.microsoft.com/office/drawing/2017/decorative" val="1"/>
              </a:ext>
            </a:extLst>
          </p:cNvPr>
          <p:cNvPicPr>
            <a:picLocks noChangeAspect="1"/>
          </p:cNvPicPr>
          <p:nvPr userDrawn="1"/>
        </p:nvPicPr>
        <p:blipFill>
          <a:blip r:embed="rId4" cstate="screen">
            <a:alphaModFix amt="50000"/>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3373042" y="3991221"/>
            <a:ext cx="2156632" cy="2197100"/>
          </a:xfrm>
          <a:prstGeom prst="rect">
            <a:avLst/>
          </a:prstGeom>
        </p:spPr>
      </p:pic>
      <p:cxnSp>
        <p:nvCxnSpPr>
          <p:cNvPr id="7" name="Straight Connector 6">
            <a:extLst>
              <a:ext uri="{FF2B5EF4-FFF2-40B4-BE49-F238E27FC236}">
                <a16:creationId xmlns:a16="http://schemas.microsoft.com/office/drawing/2014/main" id="{3E19688A-41C9-E2A9-D0EB-D213ACE2380C}"/>
              </a:ext>
              <a:ext uri="{C183D7F6-B498-43B3-948B-1728B52AA6E4}">
                <adec:decorative xmlns:adec="http://schemas.microsoft.com/office/drawing/2017/decorative" val="1"/>
              </a:ext>
            </a:extLst>
          </p:cNvPr>
          <p:cNvCxnSpPr/>
          <p:nvPr userDrawn="1"/>
        </p:nvCxnSpPr>
        <p:spPr>
          <a:xfrm>
            <a:off x="11195957" y="295728"/>
            <a:ext cx="0" cy="6259437"/>
          </a:xfrm>
          <a:prstGeom prst="line">
            <a:avLst/>
          </a:prstGeom>
          <a:noFill/>
          <a:ln w="15875">
            <a:gradFill>
              <a:gsLst>
                <a:gs pos="0">
                  <a:schemeClr val="accent5"/>
                </a:gs>
                <a:gs pos="100000">
                  <a:schemeClr val="accent5">
                    <a:lumMod val="50000"/>
                  </a:schemeClr>
                </a:gs>
              </a:gsLst>
              <a:lin ang="5400000" scaled="1"/>
            </a:gradFill>
          </a:ln>
          <a:effectLst/>
        </p:spPr>
        <p:style>
          <a:lnRef idx="1">
            <a:schemeClr val="accent1"/>
          </a:lnRef>
          <a:fillRef idx="3">
            <a:schemeClr val="accent1"/>
          </a:fillRef>
          <a:effectRef idx="2">
            <a:schemeClr val="accent1"/>
          </a:effectRef>
          <a:fontRef idx="minor">
            <a:schemeClr val="lt1"/>
          </a:fontRef>
        </p:style>
      </p:cxnSp>
      <p:sp>
        <p:nvSpPr>
          <p:cNvPr id="15" name="Title 1">
            <a:extLst>
              <a:ext uri="{FF2B5EF4-FFF2-40B4-BE49-F238E27FC236}">
                <a16:creationId xmlns:a16="http://schemas.microsoft.com/office/drawing/2014/main" id="{9B9DA595-C83D-742C-5258-EA4215FD4628}"/>
              </a:ext>
            </a:extLst>
          </p:cNvPr>
          <p:cNvSpPr>
            <a:spLocks noGrp="1"/>
          </p:cNvSpPr>
          <p:nvPr>
            <p:ph type="ctrTitle" hasCustomPrompt="1"/>
          </p:nvPr>
        </p:nvSpPr>
        <p:spPr>
          <a:xfrm>
            <a:off x="5883731" y="876301"/>
            <a:ext cx="4949368" cy="3371850"/>
          </a:xfrm>
          <a:prstGeom prst="rect">
            <a:avLst/>
          </a:prstGeom>
        </p:spPr>
        <p:txBody>
          <a:bodyPr vert="horz" lIns="0" tIns="45720" rIns="91440" bIns="45720" rtlCol="0" anchor="ctr">
            <a:normAutofit/>
          </a:bodyPr>
          <a:lstStyle>
            <a:lvl1pPr>
              <a:defRPr lang="en-US" sz="4400" cap="all" baseline="0" dirty="0">
                <a:solidFill>
                  <a:schemeClr val="bg1">
                    <a:lumMod val="75000"/>
                    <a:lumOff val="25000"/>
                  </a:schemeClr>
                </a:solidFill>
              </a:defRPr>
            </a:lvl1pPr>
          </a:lstStyle>
          <a:p>
            <a:pPr lvl="0"/>
            <a:r>
              <a:rPr lang="en-US"/>
              <a:t>Click to add title</a:t>
            </a:r>
          </a:p>
        </p:txBody>
      </p:sp>
      <p:sp>
        <p:nvSpPr>
          <p:cNvPr id="19" name="Subtitle 2">
            <a:extLst>
              <a:ext uri="{FF2B5EF4-FFF2-40B4-BE49-F238E27FC236}">
                <a16:creationId xmlns:a16="http://schemas.microsoft.com/office/drawing/2014/main" id="{9F9E9671-EF9A-744A-ACDF-3AA17A32AE61}"/>
              </a:ext>
            </a:extLst>
          </p:cNvPr>
          <p:cNvSpPr>
            <a:spLocks noGrp="1"/>
          </p:cNvSpPr>
          <p:nvPr>
            <p:ph type="subTitle" idx="1" hasCustomPrompt="1"/>
          </p:nvPr>
        </p:nvSpPr>
        <p:spPr>
          <a:xfrm>
            <a:off x="5883732" y="4095751"/>
            <a:ext cx="4949366" cy="1993900"/>
          </a:xfrm>
        </p:spPr>
        <p:txBody>
          <a:bodyPr lIns="0" anchor="ctr"/>
          <a:lstStyle>
            <a:lvl1pPr marL="0" indent="0" algn="l">
              <a:lnSpc>
                <a:spcPct val="150000"/>
              </a:lnSpc>
              <a:buNone/>
              <a:defRPr cap="all">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
        <p:nvSpPr>
          <p:cNvPr id="12" name="Slide Number Placeholder 5">
            <a:extLst>
              <a:ext uri="{FF2B5EF4-FFF2-40B4-BE49-F238E27FC236}">
                <a16:creationId xmlns:a16="http://schemas.microsoft.com/office/drawing/2014/main" id="{4A25345A-4332-7458-BF6E-B3EC1D4FC03E}"/>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7F39E534-D5FC-2E3E-1997-F7B8482B8494}"/>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68965431-1331-1690-65D0-1537F7DDFD56}"/>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4D09747B-A127-40CC-8C3A-7A7B8E925519}" type="datetime1">
              <a:rPr lang="en-US" smtClean="0"/>
              <a:t>7/15/2026</a:t>
            </a:fld>
            <a:endParaRPr lang="en-US"/>
          </a:p>
        </p:txBody>
      </p:sp>
    </p:spTree>
    <p:extLst>
      <p:ext uri="{BB962C8B-B14F-4D97-AF65-F5344CB8AC3E}">
        <p14:creationId xmlns:p14="http://schemas.microsoft.com/office/powerpoint/2010/main" val="177151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chor="ctr"/>
          <a:lstStyle>
            <a:lvl1pPr>
              <a:defRPr sz="3600" cap="all" baseline="0">
                <a:solidFill>
                  <a:schemeClr val="bg1">
                    <a:lumMod val="75000"/>
                    <a:lumOff val="25000"/>
                  </a:schemeClr>
                </a:solidFill>
              </a:defRPr>
            </a:lvl1pPr>
          </a:lstStyle>
          <a:p>
            <a:r>
              <a:rPr lang="en-US"/>
              <a:t>Click to add title</a:t>
            </a:r>
          </a:p>
        </p:txBody>
      </p:sp>
      <p:sp>
        <p:nvSpPr>
          <p:cNvPr id="11" name="Slide Number Placeholder 5">
            <a:extLst>
              <a:ext uri="{FF2B5EF4-FFF2-40B4-BE49-F238E27FC236}">
                <a16:creationId xmlns:a16="http://schemas.microsoft.com/office/drawing/2014/main" id="{28AB64F2-0CD7-2BAB-A3C7-CCDEFB78FFA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4" name="Footer Placeholder 4">
            <a:extLst>
              <a:ext uri="{FF2B5EF4-FFF2-40B4-BE49-F238E27FC236}">
                <a16:creationId xmlns:a16="http://schemas.microsoft.com/office/drawing/2014/main" id="{5F8FA905-8C94-EAB7-38E5-5EC276ACB5E2}"/>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DB6289E3-65FA-EFC4-103C-783A6842AE11}"/>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96F46445-B370-4073-A9E0-F381B9FBBD87}" type="datetime1">
              <a:rPr lang="en-US" smtClean="0"/>
              <a:t>7/15/2026</a:t>
            </a:fld>
            <a:endParaRPr lang="en-US"/>
          </a:p>
        </p:txBody>
      </p:sp>
    </p:spTree>
    <p:extLst>
      <p:ext uri="{BB962C8B-B14F-4D97-AF65-F5344CB8AC3E}">
        <p14:creationId xmlns:p14="http://schemas.microsoft.com/office/powerpoint/2010/main" val="17460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0327" y="1063416"/>
            <a:ext cx="5393901" cy="1717884"/>
          </a:xfrm>
          <a:prstGeom prst="rect">
            <a:avLst/>
          </a:prstGeom>
        </p:spPr>
        <p:txBody>
          <a:bodyPr anchor="t"/>
          <a:lstStyle>
            <a:lvl1pPr algn="l">
              <a:lnSpc>
                <a:spcPct val="80000"/>
              </a:lnSpc>
              <a:defRPr sz="3600" b="0" cap="all" baseline="0">
                <a:solidFill>
                  <a:schemeClr val="bg1">
                    <a:lumMod val="75000"/>
                    <a:lumOff val="25000"/>
                  </a:schemeClr>
                </a:solidFill>
              </a:defRPr>
            </a:lvl1pPr>
          </a:lstStyle>
          <a:p>
            <a:r>
              <a:rPr lang="en-US"/>
              <a:t>Click to add title</a:t>
            </a:r>
          </a:p>
        </p:txBody>
      </p:sp>
      <p:sp>
        <p:nvSpPr>
          <p:cNvPr id="4" name="Text Placeholder 3"/>
          <p:cNvSpPr>
            <a:spLocks noGrp="1"/>
          </p:cNvSpPr>
          <p:nvPr>
            <p:ph type="body" sz="half" idx="2" hasCustomPrompt="1"/>
          </p:nvPr>
        </p:nvSpPr>
        <p:spPr>
          <a:xfrm>
            <a:off x="680328" y="3048000"/>
            <a:ext cx="5415672" cy="2681600"/>
          </a:xfrm>
        </p:spPr>
        <p:txBody>
          <a:bodyPr anchor="b">
            <a:normAutofit/>
          </a:bodyPr>
          <a:lstStyle>
            <a:lvl1pPr marL="0" indent="0">
              <a:lnSpc>
                <a:spcPct val="100000"/>
              </a:lnSpc>
              <a:spcAft>
                <a:spcPts val="1200"/>
              </a:spcAft>
              <a:buClr>
                <a:schemeClr val="tx1"/>
              </a:buClr>
              <a:buFont typeface="Arial" panose="020B0604020202020204" pitchFamily="34" charset="0"/>
              <a:buNone/>
              <a:defRPr sz="2000" cap="all" baseline="0">
                <a:solidFill>
                  <a:schemeClr val="bg1">
                    <a:lumMod val="75000"/>
                    <a:lumOff val="25000"/>
                  </a:schemeClr>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5" name="Picture Placeholder 7">
            <a:extLst>
              <a:ext uri="{FF2B5EF4-FFF2-40B4-BE49-F238E27FC236}">
                <a16:creationId xmlns:a16="http://schemas.microsoft.com/office/drawing/2014/main" id="{DD6F9074-1B4E-5E8C-9535-C9F3DBCB0EAC}"/>
              </a:ext>
            </a:extLst>
          </p:cNvPr>
          <p:cNvSpPr>
            <a:spLocks noGrp="1"/>
          </p:cNvSpPr>
          <p:nvPr>
            <p:ph type="pic" sz="quarter" idx="11"/>
          </p:nvPr>
        </p:nvSpPr>
        <p:spPr>
          <a:xfrm>
            <a:off x="6411688" y="1063415"/>
            <a:ext cx="3932462" cy="4666185"/>
          </a:xfrm>
          <a:ln w="19050">
            <a:solidFill>
              <a:schemeClr val="accent5"/>
            </a:solidFill>
          </a:ln>
        </p:spPr>
        <p:txBody>
          <a:bodyPr/>
          <a:lstStyle>
            <a:lvl1pPr marL="0" indent="0" algn="ctr">
              <a:buNone/>
              <a:defRPr sz="1600"/>
            </a:lvl1pPr>
          </a:lstStyle>
          <a:p>
            <a:r>
              <a:rPr lang="en-US"/>
              <a:t>Click icon to add picture</a:t>
            </a:r>
          </a:p>
        </p:txBody>
      </p:sp>
      <p:sp>
        <p:nvSpPr>
          <p:cNvPr id="12" name="Slide Number Placeholder 5">
            <a:extLst>
              <a:ext uri="{FF2B5EF4-FFF2-40B4-BE49-F238E27FC236}">
                <a16:creationId xmlns:a16="http://schemas.microsoft.com/office/drawing/2014/main" id="{8E6962B4-C5C1-2C06-CDBB-3A833613ED19}"/>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7" name="Footer Placeholder 4">
            <a:extLst>
              <a:ext uri="{FF2B5EF4-FFF2-40B4-BE49-F238E27FC236}">
                <a16:creationId xmlns:a16="http://schemas.microsoft.com/office/drawing/2014/main" id="{6D0720ED-19EE-CA87-F4E1-BEB718D2D994}"/>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6" name="Date Placeholder 3">
            <a:extLst>
              <a:ext uri="{FF2B5EF4-FFF2-40B4-BE49-F238E27FC236}">
                <a16:creationId xmlns:a16="http://schemas.microsoft.com/office/drawing/2014/main" id="{AAABE175-2F64-B079-5725-D1B3F6E71D4F}"/>
              </a:ext>
            </a:extLst>
          </p:cNvPr>
          <p:cNvSpPr>
            <a:spLocks noGrp="1"/>
          </p:cNvSpPr>
          <p:nvPr>
            <p:ph type="dt" sz="half" idx="10"/>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F8DF0A98-853B-482C-B32A-A0B2FBEDB08A}" type="datetime1">
              <a:rPr lang="en-US" smtClean="0"/>
              <a:t>7/15/2026</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 Sub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2B6A54-B30C-D556-D0DE-A74838C4B241}"/>
              </a:ext>
            </a:extLst>
          </p:cNvPr>
          <p:cNvPicPr>
            <a:picLocks noChangeAspect="1"/>
          </p:cNvPicPr>
          <p:nvPr userDrawn="1"/>
        </p:nvPicPr>
        <p:blipFill>
          <a:blip r:embed="rId2"/>
          <a:stretch>
            <a:fillRect/>
          </a:stretch>
        </p:blipFill>
        <p:spPr>
          <a:xfrm>
            <a:off x="0" y="1115070"/>
            <a:ext cx="9888569" cy="5742930"/>
          </a:xfrm>
          <a:prstGeom prst="rect">
            <a:avLst/>
          </a:prstGeom>
        </p:spPr>
      </p:pic>
      <p:sp>
        <p:nvSpPr>
          <p:cNvPr id="2" name="Title 1"/>
          <p:cNvSpPr>
            <a:spLocks noGrp="1"/>
          </p:cNvSpPr>
          <p:nvPr>
            <p:ph type="title" hasCustomPrompt="1"/>
          </p:nvPr>
        </p:nvSpPr>
        <p:spPr>
          <a:xfrm>
            <a:off x="1154956" y="898072"/>
            <a:ext cx="8825657" cy="4174584"/>
          </a:xfrm>
          <a:prstGeom prst="rect">
            <a:avLst/>
          </a:prstGeom>
        </p:spPr>
        <p:txBody>
          <a:bodyPr anchor="b"/>
          <a:lstStyle>
            <a:lvl1pPr algn="l">
              <a:defRPr sz="6000" b="0" cap="all" baseline="0">
                <a:solidFill>
                  <a:schemeClr val="bg1">
                    <a:lumMod val="75000"/>
                    <a:lumOff val="25000"/>
                  </a:schemeClr>
                </a:solidFill>
              </a:defRPr>
            </a:lvl1pPr>
          </a:lstStyle>
          <a:p>
            <a:r>
              <a:rPr lang="en-US"/>
              <a:t>Click to add title</a:t>
            </a:r>
          </a:p>
        </p:txBody>
      </p:sp>
      <p:sp>
        <p:nvSpPr>
          <p:cNvPr id="3" name="Text Placeholder 2"/>
          <p:cNvSpPr>
            <a:spLocks noGrp="1"/>
          </p:cNvSpPr>
          <p:nvPr>
            <p:ph type="body" idx="1" hasCustomPrompt="1"/>
          </p:nvPr>
        </p:nvSpPr>
        <p:spPr>
          <a:xfrm>
            <a:off x="1154955" y="5273202"/>
            <a:ext cx="8825658" cy="530697"/>
          </a:xfrm>
        </p:spPr>
        <p:txBody>
          <a:bodyPr anchor="ctr"/>
          <a:lstStyle>
            <a:lvl1pPr marL="0" indent="0" algn="l">
              <a:buNone/>
              <a:defRPr sz="2000" cap="all">
                <a:solidFill>
                  <a:schemeClr val="bg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sp>
        <p:nvSpPr>
          <p:cNvPr id="14" name="Slide Number Placeholder 5">
            <a:extLst>
              <a:ext uri="{FF2B5EF4-FFF2-40B4-BE49-F238E27FC236}">
                <a16:creationId xmlns:a16="http://schemas.microsoft.com/office/drawing/2014/main" id="{5C8BEA0D-8FFB-EFAC-0692-8DF5DE59745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3BE487BC-BC8A-54BD-C419-2D05ED6AA7B9}"/>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4" name="Date Placeholder 3">
            <a:extLst>
              <a:ext uri="{FF2B5EF4-FFF2-40B4-BE49-F238E27FC236}">
                <a16:creationId xmlns:a16="http://schemas.microsoft.com/office/drawing/2014/main" id="{0B076BF7-B63F-0888-5F54-CD72867FB3A1}"/>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26E76206-B91F-4CF6-9C9E-5D7AE9457F28}" type="datetime1">
              <a:rPr lang="en-US" smtClean="0"/>
              <a:t>7/15/2026</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D9EB9-82A1-C618-9290-18D7FE005ADA}"/>
              </a:ext>
            </a:extLst>
          </p:cNvPr>
          <p:cNvPicPr>
            <a:picLocks noChangeAspect="1"/>
          </p:cNvPicPr>
          <p:nvPr userDrawn="1"/>
        </p:nvPicPr>
        <p:blipFill>
          <a:blip r:embed="rId2"/>
          <a:stretch>
            <a:fillRect/>
          </a:stretch>
        </p:blipFill>
        <p:spPr>
          <a:xfrm>
            <a:off x="753210" y="0"/>
            <a:ext cx="10685580" cy="6858000"/>
          </a:xfrm>
          <a:prstGeom prst="rect">
            <a:avLst/>
          </a:prstGeom>
        </p:spPr>
      </p:pic>
      <p:sp>
        <p:nvSpPr>
          <p:cNvPr id="2" name="Title 1"/>
          <p:cNvSpPr>
            <a:spLocks noGrp="1"/>
          </p:cNvSpPr>
          <p:nvPr>
            <p:ph type="title" hasCustomPrompt="1"/>
          </p:nvPr>
        </p:nvSpPr>
        <p:spPr>
          <a:xfrm>
            <a:off x="671255" y="854528"/>
            <a:ext cx="9309359" cy="1653180"/>
          </a:xfrm>
          <a:prstGeom prst="rect">
            <a:avLst/>
          </a:prstGeom>
        </p:spPr>
        <p:txBody>
          <a:bodyPr anchor="b"/>
          <a:lstStyle>
            <a:lvl1pPr algn="l">
              <a:defRPr sz="3600" b="0" cap="all" baseline="0">
                <a:solidFill>
                  <a:schemeClr val="bg1">
                    <a:lumMod val="75000"/>
                    <a:lumOff val="25000"/>
                  </a:schemeClr>
                </a:solidFill>
              </a:defRPr>
            </a:lvl1pPr>
          </a:lstStyle>
          <a:p>
            <a:r>
              <a:rPr lang="en-US"/>
              <a:t>Click to add title</a:t>
            </a:r>
          </a:p>
        </p:txBody>
      </p:sp>
      <p:sp>
        <p:nvSpPr>
          <p:cNvPr id="8" name="Content Placeholder 7">
            <a:extLst>
              <a:ext uri="{FF2B5EF4-FFF2-40B4-BE49-F238E27FC236}">
                <a16:creationId xmlns:a16="http://schemas.microsoft.com/office/drawing/2014/main" id="{148E7A19-538F-105E-346C-E5F13C4F28D7}"/>
              </a:ext>
            </a:extLst>
          </p:cNvPr>
          <p:cNvSpPr>
            <a:spLocks noGrp="1"/>
          </p:cNvSpPr>
          <p:nvPr>
            <p:ph sz="quarter" idx="10" hasCustomPrompt="1"/>
          </p:nvPr>
        </p:nvSpPr>
        <p:spPr>
          <a:xfrm>
            <a:off x="671513" y="2754313"/>
            <a:ext cx="8281987" cy="3704853"/>
          </a:xfrm>
        </p:spPr>
        <p:txBody>
          <a:bodyPr/>
          <a:lstStyle>
            <a:lvl1pPr marL="0" indent="0">
              <a:buClr>
                <a:schemeClr val="accent5"/>
              </a:buClr>
              <a:buFont typeface="Arial" panose="020B0604020202020204" pitchFamily="34" charset="0"/>
              <a:buNone/>
              <a:defRPr sz="1800">
                <a:latin typeface="+mn-lt"/>
              </a:defRPr>
            </a:lvl1pPr>
            <a:lvl2pPr marL="742950" indent="-285750">
              <a:buClr>
                <a:schemeClr val="accent5"/>
              </a:buClr>
              <a:buFont typeface="Arial" panose="020B0604020202020204" pitchFamily="34" charset="0"/>
              <a:buChar char="•"/>
              <a:defRPr sz="1600">
                <a:latin typeface="+mn-lt"/>
              </a:defRPr>
            </a:lvl2pPr>
            <a:lvl3pPr marL="1200150" indent="-285750">
              <a:buClr>
                <a:schemeClr val="accent5"/>
              </a:buClr>
              <a:buFont typeface="Arial" panose="020B0604020202020204" pitchFamily="34" charset="0"/>
              <a:buChar char="•"/>
              <a:defRPr sz="1400">
                <a:latin typeface="+mn-lt"/>
              </a:defRPr>
            </a:lvl3pPr>
            <a:lvl4pPr marL="1543050" indent="-171450">
              <a:buClr>
                <a:schemeClr val="accent5"/>
              </a:buClr>
              <a:buFont typeface="Arial" panose="020B0604020202020204" pitchFamily="34" charset="0"/>
              <a:buChar char="•"/>
              <a:defRPr sz="1200">
                <a:latin typeface="+mn-lt"/>
              </a:defRPr>
            </a:lvl4pPr>
            <a:lvl5pPr marL="2000250" indent="-171450">
              <a:buClr>
                <a:schemeClr val="accent5"/>
              </a:buClr>
              <a:buFont typeface="Arial" panose="020B0604020202020204" pitchFamily="34" charset="0"/>
              <a:buChar char="•"/>
              <a:defRPr sz="1200">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D45F7BDA-B43D-4F75-1B2C-695379E05701}"/>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6" name="Footer Placeholder 4">
            <a:extLst>
              <a:ext uri="{FF2B5EF4-FFF2-40B4-BE49-F238E27FC236}">
                <a16:creationId xmlns:a16="http://schemas.microsoft.com/office/drawing/2014/main" id="{C25B1EB8-4F24-00EB-0B8F-08411FD49CCF}"/>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5" name="Date Placeholder 3">
            <a:extLst>
              <a:ext uri="{FF2B5EF4-FFF2-40B4-BE49-F238E27FC236}">
                <a16:creationId xmlns:a16="http://schemas.microsoft.com/office/drawing/2014/main" id="{5C9AE200-BA9A-95A3-1949-71A16F89FC27}"/>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EB87CC03-CB18-48B5-8067-881A2EE1B36F}" type="datetime1">
              <a:rPr lang="en-US" smtClean="0"/>
              <a:t>7/15/2026</a:t>
            </a:fld>
            <a:endParaRPr lang="en-US"/>
          </a:p>
        </p:txBody>
      </p:sp>
    </p:spTree>
    <p:extLst>
      <p:ext uri="{BB962C8B-B14F-4D97-AF65-F5344CB8AC3E}">
        <p14:creationId xmlns:p14="http://schemas.microsoft.com/office/powerpoint/2010/main" val="152946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D364E0E9-423E-A1E7-E8AF-3641993CDA71}"/>
              </a:ext>
              <a:ext uri="{C183D7F6-B498-43B3-948B-1728B52AA6E4}">
                <adec:decorative xmlns:adec="http://schemas.microsoft.com/office/drawing/2017/decorative" val="1"/>
              </a:ext>
            </a:extLst>
          </p:cNvPr>
          <p:cNvPicPr>
            <a:picLocks noChangeAspect="1"/>
          </p:cNvPicPr>
          <p:nvPr userDrawn="1"/>
        </p:nvPicPr>
        <p:blipFill>
          <a:blip r:embed="rId2" cstate="screen">
            <a:alphaModFix amt="35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6767256" y="847398"/>
            <a:ext cx="2578130" cy="2590869"/>
          </a:xfrm>
          <a:prstGeom prst="rect">
            <a:avLst/>
          </a:prstGeom>
        </p:spPr>
      </p:pic>
      <p:pic>
        <p:nvPicPr>
          <p:cNvPr id="5" name="Picture 4">
            <a:extLst>
              <a:ext uri="{FF2B5EF4-FFF2-40B4-BE49-F238E27FC236}">
                <a16:creationId xmlns:a16="http://schemas.microsoft.com/office/drawing/2014/main" id="{4EFAC4E4-FABB-B671-BAE1-2B39A205F396}"/>
              </a:ext>
              <a:ext uri="{C183D7F6-B498-43B3-948B-1728B52AA6E4}">
                <adec:decorative xmlns:adec="http://schemas.microsoft.com/office/drawing/2017/decorative" val="1"/>
              </a:ext>
            </a:extLst>
          </p:cNvPr>
          <p:cNvPicPr>
            <a:picLocks noChangeAspect="1"/>
          </p:cNvPicPr>
          <p:nvPr userDrawn="1"/>
        </p:nvPicPr>
        <p:blipFill rotWithShape="1">
          <a:blip r:embed="rId4" cstate="screen">
            <a:alphaModFix amt="50000"/>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0" y="0"/>
            <a:ext cx="4076700" cy="3244850"/>
          </a:xfrm>
          <a:prstGeom prst="rect">
            <a:avLst/>
          </a:prstGeom>
        </p:spPr>
      </p:pic>
      <p:pic>
        <p:nvPicPr>
          <p:cNvPr id="6" name="Picture 5">
            <a:extLst>
              <a:ext uri="{FF2B5EF4-FFF2-40B4-BE49-F238E27FC236}">
                <a16:creationId xmlns:a16="http://schemas.microsoft.com/office/drawing/2014/main" id="{DD4D362D-3D74-9753-19E0-60569A7EA75D}"/>
              </a:ext>
              <a:ext uri="{C183D7F6-B498-43B3-948B-1728B52AA6E4}">
                <adec:decorative xmlns:adec="http://schemas.microsoft.com/office/drawing/2017/decorative" val="1"/>
              </a:ext>
            </a:extLst>
          </p:cNvPr>
          <p:cNvPicPr>
            <a:picLocks noChangeAspect="1"/>
          </p:cNvPicPr>
          <p:nvPr userDrawn="1"/>
        </p:nvPicPr>
        <p:blipFill rotWithShape="1">
          <a:blip r:embed="rId6" cstate="screen">
            <a:alphaModFix amt="70000"/>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8561614" y="5267294"/>
            <a:ext cx="1794306" cy="1590706"/>
          </a:xfrm>
          <a:prstGeom prst="rect">
            <a:avLst/>
          </a:prstGeom>
        </p:spPr>
      </p:pic>
      <p:sp>
        <p:nvSpPr>
          <p:cNvPr id="2" name="Title 1"/>
          <p:cNvSpPr>
            <a:spLocks noGrp="1"/>
          </p:cNvSpPr>
          <p:nvPr>
            <p:ph type="title" hasCustomPrompt="1"/>
          </p:nvPr>
        </p:nvSpPr>
        <p:spPr>
          <a:xfrm>
            <a:off x="1154956" y="1063416"/>
            <a:ext cx="8825657" cy="4009239"/>
          </a:xfrm>
          <a:prstGeom prst="rect">
            <a:avLst/>
          </a:prstGeom>
        </p:spPr>
        <p:txBody>
          <a:bodyPr anchor="b"/>
          <a:lstStyle>
            <a:lvl1pPr algn="l">
              <a:defRPr sz="6000" b="0" cap="all" baseline="0">
                <a:solidFill>
                  <a:schemeClr val="bg1">
                    <a:lumMod val="75000"/>
                    <a:lumOff val="25000"/>
                  </a:schemeClr>
                </a:solidFill>
              </a:defRPr>
            </a:lvl1pPr>
          </a:lstStyle>
          <a:p>
            <a:r>
              <a:rPr lang="en-US"/>
              <a:t>Click to add title</a:t>
            </a:r>
          </a:p>
        </p:txBody>
      </p:sp>
      <p:sp>
        <p:nvSpPr>
          <p:cNvPr id="3" name="Text Placeholder 2"/>
          <p:cNvSpPr>
            <a:spLocks noGrp="1"/>
          </p:cNvSpPr>
          <p:nvPr>
            <p:ph type="body" idx="1" hasCustomPrompt="1"/>
          </p:nvPr>
        </p:nvSpPr>
        <p:spPr>
          <a:xfrm>
            <a:off x="1154955" y="5273202"/>
            <a:ext cx="8825658" cy="530697"/>
          </a:xfrm>
        </p:spPr>
        <p:txBody>
          <a:bodyPr anchor="ctr"/>
          <a:lstStyle>
            <a:lvl1pPr marL="0" indent="0" algn="l">
              <a:buNone/>
              <a:defRPr sz="2000" cap="all">
                <a:solidFill>
                  <a:schemeClr val="bg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sp>
        <p:nvSpPr>
          <p:cNvPr id="14" name="Slide Number Placeholder 5">
            <a:extLst>
              <a:ext uri="{FF2B5EF4-FFF2-40B4-BE49-F238E27FC236}">
                <a16:creationId xmlns:a16="http://schemas.microsoft.com/office/drawing/2014/main" id="{5C8BEA0D-8FFB-EFAC-0692-8DF5DE59745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9" name="Footer Placeholder 4">
            <a:extLst>
              <a:ext uri="{FF2B5EF4-FFF2-40B4-BE49-F238E27FC236}">
                <a16:creationId xmlns:a16="http://schemas.microsoft.com/office/drawing/2014/main" id="{86D8D262-64DE-D942-D418-1876799423F2}"/>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8" name="Date Placeholder 3">
            <a:extLst>
              <a:ext uri="{FF2B5EF4-FFF2-40B4-BE49-F238E27FC236}">
                <a16:creationId xmlns:a16="http://schemas.microsoft.com/office/drawing/2014/main" id="{B70F63B5-8303-CB73-3AF8-1FED6C8CBA16}"/>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D5D03B46-D230-4B37-BD92-6E2DBC47B36E}" type="datetime1">
              <a:rPr lang="en-US" smtClean="0"/>
              <a:t>7/15/2026</a:t>
            </a:fld>
            <a:endParaRPr lang="en-US"/>
          </a:p>
        </p:txBody>
      </p:sp>
    </p:spTree>
    <p:extLst>
      <p:ext uri="{BB962C8B-B14F-4D97-AF65-F5344CB8AC3E}">
        <p14:creationId xmlns:p14="http://schemas.microsoft.com/office/powerpoint/2010/main" val="276367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1662"/>
            <a:ext cx="10225089" cy="1251585"/>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6" name="Content Placeholder 5"/>
          <p:cNvSpPr>
            <a:spLocks noGrp="1"/>
          </p:cNvSpPr>
          <p:nvPr>
            <p:ph sz="quarter" idx="4" hasCustomPrompt="1"/>
          </p:nvPr>
        </p:nvSpPr>
        <p:spPr>
          <a:xfrm>
            <a:off x="646111" y="2256937"/>
            <a:ext cx="10225090" cy="1612934"/>
          </a:xfrm>
        </p:spPr>
        <p:txBody>
          <a:bodyPr>
            <a:normAutofit/>
          </a:bodyPr>
          <a:lstStyle>
            <a:lvl1pPr marL="0" indent="0">
              <a:buClr>
                <a:schemeClr val="accent5"/>
              </a:buClr>
              <a:buSzPct val="100000"/>
              <a:buFont typeface="Arial" panose="020B0604020202020204" pitchFamily="34" charset="0"/>
              <a:buNone/>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marL="342900" marR="0" lvl="0" indent="-342900" algn="l" defTabSz="457200" rtl="0" eaLnBrk="1" fontAlgn="auto" latinLnBrk="0" hangingPunct="1">
              <a:lnSpc>
                <a:spcPts val="2400"/>
              </a:lnSpc>
              <a:spcBef>
                <a:spcPts val="1000"/>
              </a:spcBef>
              <a:spcAft>
                <a:spcPts val="600"/>
              </a:spcAft>
              <a:buClr>
                <a:schemeClr val="accent5"/>
              </a:buClr>
              <a:buSzPct val="100000"/>
              <a:buFont typeface="Arial" panose="020B0604020202020204" pitchFamily="34" charset="0"/>
              <a:buChar char="•"/>
              <a:tabLst/>
              <a:defRPr/>
            </a:pPr>
            <a:r>
              <a:rPr lang="en-US"/>
              <a:t>Click to add content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46111" y="4370613"/>
            <a:ext cx="10225089" cy="2185829"/>
          </a:xfrm>
        </p:spPr>
        <p:txBody>
          <a:bodyPr>
            <a:normAutofit/>
          </a:bodyPr>
          <a:lstStyle>
            <a:lvl1pPr marL="342900" indent="-342900">
              <a:buClr>
                <a:schemeClr val="accent5"/>
              </a:buClr>
              <a:buSzPct val="100000"/>
              <a:buFont typeface="Arial" panose="020B0604020202020204" pitchFamily="34" charset="0"/>
              <a:buChar char="•"/>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p:txBody>
      </p:sp>
      <p:sp>
        <p:nvSpPr>
          <p:cNvPr id="14" name="Slide Number Placeholder 5">
            <a:extLst>
              <a:ext uri="{FF2B5EF4-FFF2-40B4-BE49-F238E27FC236}">
                <a16:creationId xmlns:a16="http://schemas.microsoft.com/office/drawing/2014/main" id="{CC0FB981-7729-AE9A-8F6A-B6F87A64758B}"/>
              </a:ext>
            </a:extLst>
          </p:cNvPr>
          <p:cNvSpPr>
            <a:spLocks noGrp="1"/>
          </p:cNvSpPr>
          <p:nvPr>
            <p:ph type="sldNum" sz="quarter" idx="12"/>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74D2B015-E048-DF96-2AE2-926E178F132E}"/>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47545F95-B059-079A-0269-07D99C073E33}"/>
              </a:ext>
            </a:extLst>
          </p:cNvPr>
          <p:cNvSpPr>
            <a:spLocks noGrp="1"/>
          </p:cNvSpPr>
          <p:nvPr>
            <p:ph type="dt" sz="half" idx="13"/>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3226CAB0-904D-44A6-8A42-971A697FA4F2}" type="datetime1">
              <a:rPr lang="en-US" smtClean="0"/>
              <a:t>7/15/2026</a:t>
            </a:fld>
            <a:endParaRPr lang="en-US"/>
          </a:p>
        </p:txBody>
      </p:sp>
    </p:spTree>
    <p:extLst>
      <p:ext uri="{BB962C8B-B14F-4D97-AF65-F5344CB8AC3E}">
        <p14:creationId xmlns:p14="http://schemas.microsoft.com/office/powerpoint/2010/main" val="67204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 Pictur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922" y="1063415"/>
            <a:ext cx="5897391" cy="1971613"/>
          </a:xfrm>
          <a:prstGeom prst="rect">
            <a:avLst/>
          </a:prstGeom>
        </p:spPr>
        <p:txBody>
          <a:bodyPr lIns="0" rIns="0" anchor="t">
            <a:noAutofit/>
          </a:bodyPr>
          <a:lstStyle>
            <a:lvl1pPr algn="l">
              <a:lnSpc>
                <a:spcPct val="80000"/>
              </a:lnSpc>
              <a:defRPr sz="3600" b="0" cap="all" baseline="0">
                <a:solidFill>
                  <a:schemeClr val="bg1">
                    <a:lumMod val="75000"/>
                    <a:lumOff val="25000"/>
                  </a:schemeClr>
                </a:solidFill>
              </a:defRPr>
            </a:lvl1pPr>
          </a:lstStyle>
          <a:p>
            <a:r>
              <a:rPr lang="en-US"/>
              <a:t>Click to add title</a:t>
            </a:r>
          </a:p>
        </p:txBody>
      </p:sp>
      <p:sp>
        <p:nvSpPr>
          <p:cNvPr id="11" name="Content Placeholder 10">
            <a:extLst>
              <a:ext uri="{FF2B5EF4-FFF2-40B4-BE49-F238E27FC236}">
                <a16:creationId xmlns:a16="http://schemas.microsoft.com/office/drawing/2014/main" id="{956572C7-BE6B-5F13-DC52-EDC4CE8F41D8}"/>
              </a:ext>
            </a:extLst>
          </p:cNvPr>
          <p:cNvSpPr>
            <a:spLocks noGrp="1"/>
          </p:cNvSpPr>
          <p:nvPr>
            <p:ph sz="quarter" idx="12" hasCustomPrompt="1"/>
          </p:nvPr>
        </p:nvSpPr>
        <p:spPr>
          <a:xfrm>
            <a:off x="644525" y="3035029"/>
            <a:ext cx="5897563" cy="2759345"/>
          </a:xfrm>
        </p:spPr>
        <p:txBody>
          <a:bodyPr anchor="b"/>
          <a:lstStyle>
            <a:lvl1pPr marL="283464" indent="-283464">
              <a:buClr>
                <a:schemeClr val="accent5"/>
              </a:buClr>
              <a:defRPr sz="1800">
                <a:latin typeface="+mn-lt"/>
              </a:defRPr>
            </a:lvl1pPr>
            <a:lvl2pPr>
              <a:buClr>
                <a:schemeClr val="accent5"/>
              </a:buClr>
              <a:defRPr sz="1600">
                <a:latin typeface="+mn-lt"/>
              </a:defRPr>
            </a:lvl2pPr>
            <a:lvl3pPr>
              <a:buClr>
                <a:schemeClr val="accent5"/>
              </a:buClr>
              <a:defRPr sz="1400">
                <a:latin typeface="+mn-lt"/>
              </a:defRPr>
            </a:lvl3pPr>
            <a:lvl4pPr>
              <a:buClr>
                <a:schemeClr val="accent5"/>
              </a:buClr>
              <a:defRPr sz="1200">
                <a:latin typeface="+mn-lt"/>
              </a:defRPr>
            </a:lvl4pPr>
            <a:lvl5pPr>
              <a:buClr>
                <a:schemeClr val="accent5"/>
              </a:buClr>
              <a:defRPr sz="1200">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34F55F0-22D4-40B0-49A9-AB4AF26B6587}"/>
              </a:ext>
            </a:extLst>
          </p:cNvPr>
          <p:cNvSpPr>
            <a:spLocks noGrp="1"/>
          </p:cNvSpPr>
          <p:nvPr>
            <p:ph type="pic" sz="quarter" idx="11"/>
          </p:nvPr>
        </p:nvSpPr>
        <p:spPr>
          <a:xfrm>
            <a:off x="7032625" y="1063625"/>
            <a:ext cx="3824288" cy="4730750"/>
          </a:xfrm>
          <a:ln w="19050">
            <a:solidFill>
              <a:schemeClr val="accent5"/>
            </a:solidFill>
          </a:ln>
        </p:spPr>
        <p:txBody>
          <a:bodyPr/>
          <a:lstStyle>
            <a:lvl1pPr marL="0" indent="0" algn="ctr">
              <a:buNone/>
              <a:defRPr sz="1800"/>
            </a:lvl1pPr>
          </a:lstStyle>
          <a:p>
            <a:r>
              <a:rPr lang="en-US"/>
              <a:t>Click icon to add picture</a:t>
            </a:r>
          </a:p>
        </p:txBody>
      </p:sp>
      <p:sp>
        <p:nvSpPr>
          <p:cNvPr id="9" name="Slide Number Placeholder 5">
            <a:extLst>
              <a:ext uri="{FF2B5EF4-FFF2-40B4-BE49-F238E27FC236}">
                <a16:creationId xmlns:a16="http://schemas.microsoft.com/office/drawing/2014/main" id="{F8699564-CACA-76F2-01D1-D84D99A683E0}"/>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B2218FAB-ACF2-EAE6-83C7-5D92BAE57ECD}"/>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C697C765-F4EE-7492-92E7-E22B8E9CCAE7}"/>
              </a:ext>
            </a:extLst>
          </p:cNvPr>
          <p:cNvSpPr>
            <a:spLocks noGrp="1"/>
          </p:cNvSpPr>
          <p:nvPr>
            <p:ph type="dt" sz="half" idx="10"/>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131D29BA-018B-4A78-950B-75527D399E98}" type="datetime1">
              <a:rPr lang="en-US" smtClean="0"/>
              <a:t>7/15/2026</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1662"/>
            <a:ext cx="10225089" cy="1251585"/>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6" name="Content Placeholder 5"/>
          <p:cNvSpPr>
            <a:spLocks noGrp="1"/>
          </p:cNvSpPr>
          <p:nvPr>
            <p:ph sz="quarter" idx="4" hasCustomPrompt="1"/>
          </p:nvPr>
        </p:nvSpPr>
        <p:spPr>
          <a:xfrm>
            <a:off x="646111" y="2149928"/>
            <a:ext cx="4926096" cy="4028585"/>
          </a:xfrm>
        </p:spPr>
        <p:txBody>
          <a:bodyPr>
            <a:normAutofit/>
          </a:bodyPr>
          <a:lstStyle>
            <a:lvl1pPr marL="0" indent="0">
              <a:buClr>
                <a:schemeClr val="accent5"/>
              </a:buClr>
              <a:buSzPct val="100000"/>
              <a:buFont typeface="Arial" panose="020B0604020202020204" pitchFamily="34" charset="0"/>
              <a:buNone/>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marL="342900" marR="0" lvl="0" indent="-342900" algn="l" defTabSz="457200" rtl="0" eaLnBrk="1" fontAlgn="auto" latinLnBrk="0" hangingPunct="1">
              <a:lnSpc>
                <a:spcPts val="2400"/>
              </a:lnSpc>
              <a:spcBef>
                <a:spcPts val="1000"/>
              </a:spcBef>
              <a:spcAft>
                <a:spcPts val="600"/>
              </a:spcAft>
              <a:buClr>
                <a:schemeClr val="accent5"/>
              </a:buClr>
              <a:buSzPct val="100000"/>
              <a:buFont typeface="Arial" panose="020B0604020202020204" pitchFamily="34" charset="0"/>
              <a:buChar char="•"/>
              <a:tabLst/>
              <a:defRPr/>
            </a:pPr>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5945103" y="2149892"/>
            <a:ext cx="4926097" cy="4028622"/>
          </a:xfrm>
        </p:spPr>
        <p:txBody>
          <a:bodyPr>
            <a:normAutofit/>
          </a:bodyPr>
          <a:lstStyle>
            <a:lvl1pPr marL="342900" indent="-342900">
              <a:buClr>
                <a:schemeClr val="accent5"/>
              </a:buClr>
              <a:buSzPct val="100000"/>
              <a:buFont typeface="Arial" panose="020B0604020202020204" pitchFamily="34" charset="0"/>
              <a:buChar char="•"/>
              <a:defRPr sz="1800">
                <a:solidFill>
                  <a:schemeClr val="bg1">
                    <a:lumMod val="75000"/>
                    <a:lumOff val="25000"/>
                  </a:schemeClr>
                </a:solidFill>
                <a:latin typeface="+mn-lt"/>
              </a:defRPr>
            </a:lvl1pPr>
            <a:lvl2pPr marL="742950" indent="-285750">
              <a:buClr>
                <a:schemeClr val="accent5"/>
              </a:buClr>
              <a:buSzPct val="100000"/>
              <a:buFont typeface="Arial" panose="020B0604020202020204" pitchFamily="34" charset="0"/>
              <a:buChar char="•"/>
              <a:defRPr sz="1800">
                <a:solidFill>
                  <a:schemeClr val="bg1">
                    <a:lumMod val="75000"/>
                    <a:lumOff val="25000"/>
                  </a:schemeClr>
                </a:solidFill>
                <a:latin typeface="+mn-lt"/>
              </a:defRPr>
            </a:lvl2pPr>
            <a:lvl3pPr marL="11430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3pPr>
            <a:lvl4pPr marL="16002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4pPr>
            <a:lvl5pPr marL="2057400" indent="-228600">
              <a:buClr>
                <a:schemeClr val="accent5"/>
              </a:buClr>
              <a:buSzPct val="100000"/>
              <a:buFont typeface="Arial" panose="020B0604020202020204" pitchFamily="34" charset="0"/>
              <a:buChar char="•"/>
              <a:defRPr sz="1800">
                <a:solidFill>
                  <a:schemeClr val="bg1">
                    <a:lumMod val="75000"/>
                    <a:lumOff val="25000"/>
                  </a:schemeClr>
                </a:solidFill>
                <a:latin typeface="+mn-lt"/>
              </a:defRPr>
            </a:lvl5pPr>
            <a:lvl6pPr>
              <a:defRPr sz="1200"/>
            </a:lvl6pPr>
            <a:lvl7pPr>
              <a:defRPr sz="1200"/>
            </a:lvl7pPr>
            <a:lvl8pPr>
              <a:defRPr sz="1200"/>
            </a:lvl8pPr>
            <a:lvl9pPr>
              <a:defRPr sz="12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CC0FB981-7729-AE9A-8F6A-B6F87A64758B}"/>
              </a:ext>
            </a:extLst>
          </p:cNvPr>
          <p:cNvSpPr>
            <a:spLocks noGrp="1"/>
          </p:cNvSpPr>
          <p:nvPr>
            <p:ph type="sldNum" sz="quarter" idx="12"/>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74D2B015-E048-DF96-2AE2-926E178F132E}"/>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47545F95-B059-079A-0269-07D99C073E33}"/>
              </a:ext>
            </a:extLst>
          </p:cNvPr>
          <p:cNvSpPr>
            <a:spLocks noGrp="1"/>
          </p:cNvSpPr>
          <p:nvPr>
            <p:ph type="dt" sz="half" idx="13"/>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F9DEC7E7-8658-4432-9E89-1548FF41691A}" type="datetime1">
              <a:rPr lang="en-US" smtClean="0"/>
              <a:t>7/15/2026</a:t>
            </a:fld>
            <a:endParaRPr lang="en-US"/>
          </a:p>
        </p:txBody>
      </p:sp>
    </p:spTree>
    <p:extLst>
      <p:ext uri="{BB962C8B-B14F-4D97-AF65-F5344CB8AC3E}">
        <p14:creationId xmlns:p14="http://schemas.microsoft.com/office/powerpoint/2010/main" val="122351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111" y="609600"/>
            <a:ext cx="10238392" cy="1243648"/>
          </a:xfrm>
          <a:prstGeom prst="rect">
            <a:avLst/>
          </a:prstGeom>
        </p:spPr>
        <p:txBody>
          <a:bodyPr anchor="ctr"/>
          <a:lstStyle>
            <a:lvl1pPr>
              <a:defRPr sz="3600" cap="all" baseline="0">
                <a:solidFill>
                  <a:schemeClr val="bg1">
                    <a:lumMod val="75000"/>
                    <a:lumOff val="25000"/>
                  </a:schemeClr>
                </a:solidFill>
              </a:defRPr>
            </a:lvl1pPr>
          </a:lstStyle>
          <a:p>
            <a:r>
              <a:rPr lang="en-US"/>
              <a:t>Click to add title</a:t>
            </a:r>
          </a:p>
        </p:txBody>
      </p:sp>
      <p:sp>
        <p:nvSpPr>
          <p:cNvPr id="4" name="Text Placeholder 3">
            <a:extLst>
              <a:ext uri="{FF2B5EF4-FFF2-40B4-BE49-F238E27FC236}">
                <a16:creationId xmlns:a16="http://schemas.microsoft.com/office/drawing/2014/main" id="{156F53C0-C8E9-17B4-1C4C-1AD5D52877E7}"/>
              </a:ext>
            </a:extLst>
          </p:cNvPr>
          <p:cNvSpPr>
            <a:spLocks noGrp="1"/>
          </p:cNvSpPr>
          <p:nvPr>
            <p:ph type="body" sz="quarter" idx="15" hasCustomPrompt="1"/>
          </p:nvPr>
        </p:nvSpPr>
        <p:spPr>
          <a:xfrm>
            <a:off x="646112" y="2035175"/>
            <a:ext cx="3120346" cy="4213225"/>
          </a:xfrm>
        </p:spPr>
        <p:txBody>
          <a:bodyPr/>
          <a:lstStyle>
            <a:lvl1pPr>
              <a:buClr>
                <a:schemeClr val="accent5"/>
              </a:buClr>
              <a:defRPr sz="1800">
                <a:latin typeface="+mn-lt"/>
              </a:defRPr>
            </a:lvl1pPr>
            <a:lvl2pPr>
              <a:buClr>
                <a:schemeClr val="accent5"/>
              </a:buClr>
              <a:defRPr sz="1800">
                <a:latin typeface="+mn-lt"/>
              </a:defRPr>
            </a:lvl2pPr>
            <a:lvl3pPr>
              <a:buClr>
                <a:schemeClr val="accent5"/>
              </a:buClr>
              <a:defRPr sz="1800">
                <a:latin typeface="+mn-lt"/>
              </a:defRPr>
            </a:lvl3pPr>
            <a:lvl4pPr>
              <a:buClr>
                <a:schemeClr val="accent5"/>
              </a:buClr>
              <a:defRPr sz="1800">
                <a:latin typeface="+mn-lt"/>
              </a:defRPr>
            </a:lvl4pPr>
            <a:lvl5pPr>
              <a:buClr>
                <a:schemeClr val="accent5"/>
              </a:buClr>
              <a:defRPr sz="1800">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Table Placeholder 6">
            <a:extLst>
              <a:ext uri="{FF2B5EF4-FFF2-40B4-BE49-F238E27FC236}">
                <a16:creationId xmlns:a16="http://schemas.microsoft.com/office/drawing/2014/main" id="{8203FD85-4B08-E583-F5AA-2C363470F493}"/>
              </a:ext>
            </a:extLst>
          </p:cNvPr>
          <p:cNvSpPr>
            <a:spLocks noGrp="1"/>
          </p:cNvSpPr>
          <p:nvPr>
            <p:ph type="tbl" sz="quarter" idx="16"/>
          </p:nvPr>
        </p:nvSpPr>
        <p:spPr>
          <a:xfrm>
            <a:off x="3967163" y="2035175"/>
            <a:ext cx="6926262" cy="4213225"/>
          </a:xfrm>
        </p:spPr>
        <p:txBody>
          <a:bodyPr/>
          <a:lstStyle>
            <a:lvl1pPr>
              <a:buClr>
                <a:schemeClr val="accent5"/>
              </a:buClr>
              <a:defRPr/>
            </a:lvl1pPr>
          </a:lstStyle>
          <a:p>
            <a:r>
              <a:rPr lang="en-US"/>
              <a:t>Click icon to add table</a:t>
            </a:r>
          </a:p>
        </p:txBody>
      </p:sp>
      <p:sp>
        <p:nvSpPr>
          <p:cNvPr id="8" name="Slide Number Placeholder 5">
            <a:extLst>
              <a:ext uri="{FF2B5EF4-FFF2-40B4-BE49-F238E27FC236}">
                <a16:creationId xmlns:a16="http://schemas.microsoft.com/office/drawing/2014/main" id="{CAF87D01-09AC-BFDF-523E-9A386E3D5BF3}"/>
              </a:ext>
            </a:extLst>
          </p:cNvPr>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a:extLst>
              <a:ext uri="{FF2B5EF4-FFF2-40B4-BE49-F238E27FC236}">
                <a16:creationId xmlns:a16="http://schemas.microsoft.com/office/drawing/2014/main" id="{870305BA-BC81-56ED-E20B-2D5D41E695F8}"/>
              </a:ext>
            </a:extLst>
          </p:cNvPr>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3" name="Date Placeholder 3">
            <a:extLst>
              <a:ext uri="{FF2B5EF4-FFF2-40B4-BE49-F238E27FC236}">
                <a16:creationId xmlns:a16="http://schemas.microsoft.com/office/drawing/2014/main" id="{19852A62-9FCC-F35D-576B-3A9CF7D906DC}"/>
              </a:ext>
            </a:extLst>
          </p:cNvPr>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9A407B6D-4EF2-46B1-90CE-F72E9577ACD9}" type="datetime1">
              <a:rPr lang="en-US" smtClean="0"/>
              <a:t>7/15/2026</a:t>
            </a:fld>
            <a:endParaRPr lang="en-US"/>
          </a:p>
        </p:txBody>
      </p:sp>
    </p:spTree>
    <p:extLst>
      <p:ext uri="{BB962C8B-B14F-4D97-AF65-F5344CB8AC3E}">
        <p14:creationId xmlns:p14="http://schemas.microsoft.com/office/powerpoint/2010/main" val="182565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84FD26-B27E-89C1-EC74-7F337279C42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4F38330-42A6-CBDC-49D5-6651820A4964}"/>
              </a:ext>
              <a:ext uri="{C183D7F6-B498-43B3-948B-1728B52AA6E4}">
                <adec:decorative xmlns:adec="http://schemas.microsoft.com/office/drawing/2017/decorative" val="1"/>
              </a:ext>
            </a:extLst>
          </p:cNvPr>
          <p:cNvCxnSpPr/>
          <p:nvPr userDrawn="1"/>
        </p:nvCxnSpPr>
        <p:spPr>
          <a:xfrm>
            <a:off x="11195957" y="295728"/>
            <a:ext cx="0" cy="6259437"/>
          </a:xfrm>
          <a:prstGeom prst="line">
            <a:avLst/>
          </a:prstGeom>
          <a:noFill/>
          <a:ln w="15875">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33" name="Rectangle 32">
            <a:extLst>
              <a:ext uri="{FF2B5EF4-FFF2-40B4-BE49-F238E27FC236}">
                <a16:creationId xmlns:a16="http://schemas.microsoft.com/office/drawing/2014/main" id="{D80194AA-3CF1-8747-1BCF-A8D4F49AF09C}"/>
              </a:ext>
              <a:ext uri="{C183D7F6-B498-43B3-948B-1728B52AA6E4}">
                <adec:decorative xmlns:adec="http://schemas.microsoft.com/office/drawing/2017/decorative" val="1"/>
              </a:ext>
            </a:extLst>
          </p:cNvPr>
          <p:cNvSpPr/>
          <p:nvPr userDrawn="1"/>
        </p:nvSpPr>
        <p:spPr>
          <a:xfrm>
            <a:off x="310243" y="288622"/>
            <a:ext cx="11582400" cy="6266543"/>
          </a:xfrm>
          <a:prstGeom prst="rect">
            <a:avLst/>
          </a:prstGeom>
          <a:noFill/>
          <a:ln w="15875">
            <a:solidFill>
              <a:schemeClr val="accent5"/>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110685" y="295729"/>
            <a:ext cx="838199" cy="767687"/>
          </a:xfrm>
          <a:prstGeom prst="rect">
            <a:avLst/>
          </a:prstGeom>
        </p:spPr>
        <p:txBody>
          <a:bodyPr vert="horz" lIns="91440" tIns="45720" rIns="91440" bIns="45720" rtlCol="0" anchor="b"/>
          <a:lstStyle>
            <a:lvl1pPr algn="ctr">
              <a:defRPr sz="2800" b="1" i="0" baseline="0">
                <a:solidFill>
                  <a:schemeClr val="bg1">
                    <a:lumMod val="75000"/>
                    <a:lumOff val="25000"/>
                  </a:schemeClr>
                </a:solidFill>
              </a:defRPr>
            </a:lvl1pPr>
          </a:lstStyle>
          <a:p>
            <a:fld id="{D57F1E4F-1CFF-5643-939E-02111984F565}" type="slidenum">
              <a:rPr lang="en-US" smtClean="0"/>
              <a:pPr/>
              <a:t>‹#›</a:t>
            </a:fld>
            <a:endParaRPr lang="en-US"/>
          </a:p>
        </p:txBody>
      </p:sp>
      <p:sp>
        <p:nvSpPr>
          <p:cNvPr id="5" name="Footer Placeholder 4"/>
          <p:cNvSpPr>
            <a:spLocks noGrp="1"/>
          </p:cNvSpPr>
          <p:nvPr>
            <p:ph type="ftr" sz="quarter" idx="3"/>
          </p:nvPr>
        </p:nvSpPr>
        <p:spPr>
          <a:xfrm rot="5400000">
            <a:off x="9801196" y="2886728"/>
            <a:ext cx="3475320" cy="304801"/>
          </a:xfrm>
          <a:prstGeom prst="rect">
            <a:avLst/>
          </a:prstGeom>
        </p:spPr>
        <p:txBody>
          <a:bodyPr vert="horz" lIns="91440" tIns="45720" rIns="91440" bIns="45720" rtlCol="0" anchor="ctr"/>
          <a:lstStyle>
            <a:lvl1pPr algn="l">
              <a:defRPr sz="1400" b="0" i="0" cap="all" spc="150" baseline="0">
                <a:solidFill>
                  <a:schemeClr val="bg1">
                    <a:lumMod val="75000"/>
                    <a:lumOff val="25000"/>
                  </a:schemeClr>
                </a:solidFill>
              </a:defRPr>
            </a:lvl1pPr>
          </a:lstStyle>
          <a:p>
            <a:r>
              <a:rPr lang="en-US"/>
              <a:t>Presentation title</a:t>
            </a:r>
          </a:p>
        </p:txBody>
      </p:sp>
      <p:sp>
        <p:nvSpPr>
          <p:cNvPr id="4" name="Date Placeholder 3"/>
          <p:cNvSpPr>
            <a:spLocks noGrp="1"/>
          </p:cNvSpPr>
          <p:nvPr>
            <p:ph type="dt" sz="half" idx="2"/>
          </p:nvPr>
        </p:nvSpPr>
        <p:spPr>
          <a:xfrm rot="5400000">
            <a:off x="10727757" y="5426418"/>
            <a:ext cx="1613124" cy="313872"/>
          </a:xfrm>
          <a:prstGeom prst="rect">
            <a:avLst/>
          </a:prstGeom>
        </p:spPr>
        <p:txBody>
          <a:bodyPr vert="horz" lIns="91440" tIns="45720" rIns="91440" bIns="45720" rtlCol="0" anchor="ctr"/>
          <a:lstStyle>
            <a:lvl1pPr algn="r">
              <a:defRPr sz="1400" b="0" i="0" cap="all" spc="150" baseline="0">
                <a:solidFill>
                  <a:schemeClr val="bg1">
                    <a:lumMod val="75000"/>
                    <a:lumOff val="25000"/>
                  </a:schemeClr>
                </a:solidFill>
              </a:defRPr>
            </a:lvl1pPr>
          </a:lstStyle>
          <a:p>
            <a:fld id="{432CF485-28BA-4659-B624-AA1C49B2E30F}" type="datetime1">
              <a:rPr lang="en-US" smtClean="0"/>
              <a:t>7/15/2026</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6" r:id="rId2"/>
    <p:sldLayoutId id="2147483651" r:id="rId3"/>
    <p:sldLayoutId id="2147483680" r:id="rId4"/>
    <p:sldLayoutId id="2147483679" r:id="rId5"/>
    <p:sldLayoutId id="2147483677" r:id="rId6"/>
    <p:sldLayoutId id="2147483668" r:id="rId7"/>
    <p:sldLayoutId id="2147483686" r:id="rId8"/>
    <p:sldLayoutId id="2147483678" r:id="rId9"/>
    <p:sldLayoutId id="2147483671" r:id="rId10"/>
    <p:sldLayoutId id="2147483681" r:id="rId11"/>
    <p:sldLayoutId id="2147483682" r:id="rId12"/>
    <p:sldLayoutId id="2147483674" r:id="rId13"/>
    <p:sldLayoutId id="2147483684" r:id="rId14"/>
  </p:sldLayoutIdLst>
  <p:hf hdr="0" ftr="0" dt="0"/>
  <p:txStyles>
    <p:titleStyle>
      <a:lvl1pPr algn="l" defTabSz="457200" rtl="0" eaLnBrk="1" latinLnBrk="0" hangingPunct="1">
        <a:spcBef>
          <a:spcPct val="0"/>
        </a:spcBef>
        <a:buNone/>
        <a:defRPr sz="4200" b="0" i="0" kern="1200">
          <a:solidFill>
            <a:schemeClr val="bg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8" Type="http://schemas.openxmlformats.org/officeDocument/2006/relationships/hyperlink" Target="mailto:ricky.kuntz@deq.nc.gov" TargetMode="External"/><Relationship Id="rId3" Type="http://schemas.openxmlformats.org/officeDocument/2006/relationships/hyperlink" Target="mailto:michael.montebello@deq.nc.gov" TargetMode="External"/><Relationship Id="rId7" Type="http://schemas.openxmlformats.org/officeDocument/2006/relationships/hyperlink" Target="mailto:natalie.gorensek@deq.nc.gov"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mailto:keyes.mcgee@deq.nc.gov" TargetMode="External"/><Relationship Id="rId5" Type="http://schemas.openxmlformats.org/officeDocument/2006/relationships/hyperlink" Target="mailto:Keyes.McGee@ncdenr.gov" TargetMode="External"/><Relationship Id="rId10" Type="http://schemas.openxmlformats.org/officeDocument/2006/relationships/hyperlink" Target="mailto:stephanie.zorio@deq.nc.gov" TargetMode="External"/><Relationship Id="rId4" Type="http://schemas.openxmlformats.org/officeDocument/2006/relationships/hyperlink" Target="mailto:Karen.preston@deq.nc.gov" TargetMode="External"/><Relationship Id="rId9" Type="http://schemas.openxmlformats.org/officeDocument/2006/relationships/hyperlink" Target="mailto:matthew.nevills@deq.nc.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deq.nc.gov/pql-qa-supplement-silver/download?attachmen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www.deq.nc.gov/comp-guide-update-pqls-08-2023/download?attachmen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331_A4C8428C.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xlsx"/><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Excel_Worksheet1.xlsx"/><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0.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1.wm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1.wmf"/><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3.bin"/><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4.bin"/><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5.bin"/><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47.wmf"/><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2.emf"/></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E_1DC7453B.xm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0.w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46.wmf"/><Relationship Id="rId7" Type="http://schemas.openxmlformats.org/officeDocument/2006/relationships/oleObject" Target="../embeddings/oleObject6.bin"/><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47.wmf"/><Relationship Id="rId4" Type="http://schemas.openxmlformats.org/officeDocument/2006/relationships/image" Target="../media/image1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microsoft.com/office/2018/10/relationships/comments" Target="../comments/modernComment_3A5_724847F4.xm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18.png"/><Relationship Id="rId2" Type="http://schemas.openxmlformats.org/officeDocument/2006/relationships/oleObject" Target="../embeddings/oleObject7.bin"/><Relationship Id="rId1" Type="http://schemas.openxmlformats.org/officeDocument/2006/relationships/slideLayout" Target="../slideLayouts/slideLayout10.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1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93C04B-6761-04E9-9F25-E406E4FD7200}"/>
              </a:ext>
            </a:extLst>
          </p:cNvPr>
          <p:cNvSpPr>
            <a:spLocks noGrp="1"/>
          </p:cNvSpPr>
          <p:nvPr>
            <p:ph type="ctrTitle"/>
          </p:nvPr>
        </p:nvSpPr>
        <p:spPr/>
        <p:txBody>
          <a:bodyPr>
            <a:normAutofit/>
          </a:bodyPr>
          <a:lstStyle/>
          <a:p>
            <a:r>
              <a:rPr lang="en-US"/>
              <a:t>Headworks Analysis Workshop</a:t>
            </a:r>
            <a:br>
              <a:rPr lang="en-US"/>
            </a:br>
            <a:r>
              <a:rPr lang="en-US" sz="4000"/>
              <a:t>{Updated 05/2026}</a:t>
            </a:r>
          </a:p>
        </p:txBody>
      </p:sp>
      <p:sp>
        <p:nvSpPr>
          <p:cNvPr id="5" name="Slide Number Placeholder 4">
            <a:extLst>
              <a:ext uri="{FF2B5EF4-FFF2-40B4-BE49-F238E27FC236}">
                <a16:creationId xmlns:a16="http://schemas.microsoft.com/office/drawing/2014/main" id="{AE049183-CA69-9D21-B743-6E5B59757686}"/>
              </a:ext>
            </a:extLst>
          </p:cNvPr>
          <p:cNvSpPr>
            <a:spLocks noGrp="1"/>
          </p:cNvSpPr>
          <p:nvPr>
            <p:ph type="sldNum" sz="quarter" idx="4"/>
          </p:nvPr>
        </p:nvSpPr>
        <p:spPr/>
        <p:txBody>
          <a:bodyPr/>
          <a:lstStyle/>
          <a:p>
            <a:fld id="{D57F1E4F-1CFF-5643-939E-02111984F565}" type="slidenum">
              <a:rPr lang="en-US" smtClean="0"/>
              <a:pPr/>
              <a:t>1</a:t>
            </a:fld>
            <a:endParaRPr lang="en-US"/>
          </a:p>
        </p:txBody>
      </p:sp>
      <p:pic>
        <p:nvPicPr>
          <p:cNvPr id="1026" name="Picture 2">
            <a:extLst>
              <a:ext uri="{FF2B5EF4-FFF2-40B4-BE49-F238E27FC236}">
                <a16:creationId xmlns:a16="http://schemas.microsoft.com/office/drawing/2014/main" id="{FCE7460A-69A2-1BED-24AF-DFC9B0FC8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8841" y="5149850"/>
            <a:ext cx="3149698" cy="141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2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7244-BEB8-E3B6-C7E5-14321899A921}"/>
              </a:ext>
            </a:extLst>
          </p:cNvPr>
          <p:cNvSpPr>
            <a:spLocks noGrp="1"/>
          </p:cNvSpPr>
          <p:nvPr>
            <p:ph type="title"/>
          </p:nvPr>
        </p:nvSpPr>
        <p:spPr>
          <a:xfrm>
            <a:off x="1087817" y="339847"/>
            <a:ext cx="8561389" cy="679450"/>
          </a:xfrm>
        </p:spPr>
        <p:txBody>
          <a:bodyPr/>
          <a:lstStyle/>
          <a:p>
            <a:r>
              <a:rPr lang="en-US" b="1"/>
              <a:t>Steps For Headworks Analysis</a:t>
            </a:r>
            <a:endParaRPr lang="en-US"/>
          </a:p>
        </p:txBody>
      </p:sp>
      <p:sp>
        <p:nvSpPr>
          <p:cNvPr id="3" name="Table Placeholder 2">
            <a:extLst>
              <a:ext uri="{FF2B5EF4-FFF2-40B4-BE49-F238E27FC236}">
                <a16:creationId xmlns:a16="http://schemas.microsoft.com/office/drawing/2014/main" id="{AA6C4A4B-87ED-F563-0984-ED10C4BA80D6}"/>
              </a:ext>
            </a:extLst>
          </p:cNvPr>
          <p:cNvSpPr>
            <a:spLocks noGrp="1"/>
          </p:cNvSpPr>
          <p:nvPr>
            <p:ph type="tbl" sz="quarter" idx="15"/>
          </p:nvPr>
        </p:nvSpPr>
        <p:spPr>
          <a:xfrm>
            <a:off x="590551" y="1143001"/>
            <a:ext cx="10293350" cy="5105400"/>
          </a:xfrm>
        </p:spPr>
        <p:txBody>
          <a:bodyPr/>
          <a:lstStyle/>
          <a:p>
            <a:pPr fontAlgn="base">
              <a:spcBef>
                <a:spcPts val="300"/>
              </a:spcBef>
              <a:spcAft>
                <a:spcPts val="450"/>
              </a:spcAft>
            </a:pPr>
            <a:r>
              <a:rPr lang="en-US" sz="2400"/>
              <a:t>Gather POTW General NPDES Information​</a:t>
            </a:r>
          </a:p>
          <a:p>
            <a:pPr fontAlgn="base">
              <a:spcBef>
                <a:spcPts val="300"/>
              </a:spcBef>
              <a:spcAft>
                <a:spcPts val="450"/>
              </a:spcAft>
            </a:pPr>
            <a:r>
              <a:rPr lang="en-US" sz="2400"/>
              <a:t>Collect POTW Design Information​</a:t>
            </a:r>
          </a:p>
          <a:p>
            <a:pPr fontAlgn="base">
              <a:spcBef>
                <a:spcPts val="300"/>
              </a:spcBef>
              <a:spcAft>
                <a:spcPts val="450"/>
              </a:spcAft>
            </a:pPr>
            <a:r>
              <a:rPr lang="en-US" sz="2400"/>
              <a:t>Calculate Plant Removal Rates​</a:t>
            </a:r>
          </a:p>
          <a:p>
            <a:pPr fontAlgn="base">
              <a:spcBef>
                <a:spcPts val="300"/>
              </a:spcBef>
              <a:spcAft>
                <a:spcPts val="450"/>
              </a:spcAft>
            </a:pPr>
            <a:r>
              <a:rPr lang="en-US" sz="2400"/>
              <a:t>Determine Site-Specific WQS</a:t>
            </a:r>
          </a:p>
          <a:p>
            <a:pPr lvl="1" fontAlgn="base">
              <a:spcBef>
                <a:spcPts val="300"/>
              </a:spcBef>
              <a:spcAft>
                <a:spcPts val="450"/>
              </a:spcAft>
            </a:pPr>
            <a:r>
              <a:rPr lang="en-US" sz="2000"/>
              <a:t>Use Fact Sheet (RPA) or Dissolved Metals Calculator ​</a:t>
            </a:r>
            <a:endParaRPr lang="en-US" sz="2000">
              <a:cs typeface="Biome"/>
            </a:endParaRPr>
          </a:p>
          <a:p>
            <a:pPr fontAlgn="base">
              <a:spcBef>
                <a:spcPts val="300"/>
              </a:spcBef>
              <a:spcAft>
                <a:spcPts val="450"/>
              </a:spcAft>
            </a:pPr>
            <a:r>
              <a:rPr lang="en-US" sz="2400"/>
              <a:t>Calculate Allowable Pass Through Load​</a:t>
            </a:r>
          </a:p>
          <a:p>
            <a:pPr fontAlgn="base">
              <a:spcBef>
                <a:spcPts val="300"/>
              </a:spcBef>
            </a:pPr>
            <a:r>
              <a:rPr lang="en-US" sz="2400"/>
              <a:t>Calculate Allowable Biological Inhibition Load​</a:t>
            </a:r>
          </a:p>
          <a:p>
            <a:pPr fontAlgn="base">
              <a:spcBef>
                <a:spcPts val="300"/>
              </a:spcBef>
              <a:spcAft>
                <a:spcPts val="450"/>
              </a:spcAft>
            </a:pPr>
            <a:r>
              <a:rPr lang="en-US" sz="2400"/>
              <a:t>Calculate Allowable Load Using Sludge Criteria ​</a:t>
            </a:r>
          </a:p>
          <a:p>
            <a:pPr fontAlgn="base">
              <a:spcBef>
                <a:spcPts val="300"/>
              </a:spcBef>
              <a:spcAft>
                <a:spcPts val="450"/>
              </a:spcAft>
            </a:pPr>
            <a:r>
              <a:rPr lang="en-US" sz="2400"/>
              <a:t>Develop Maximum Allowable Headworks Load​</a:t>
            </a:r>
          </a:p>
          <a:p>
            <a:pPr fontAlgn="base">
              <a:spcBef>
                <a:spcPts val="300"/>
              </a:spcBef>
              <a:spcAft>
                <a:spcPts val="450"/>
              </a:spcAft>
            </a:pPr>
            <a:r>
              <a:rPr lang="en-US" sz="2400"/>
              <a:t>Calculate SIUs Load to POTW​</a:t>
            </a:r>
          </a:p>
          <a:p>
            <a:pPr fontAlgn="base">
              <a:spcBef>
                <a:spcPts val="300"/>
              </a:spcBef>
              <a:spcAft>
                <a:spcPts val="450"/>
              </a:spcAft>
            </a:pPr>
            <a:r>
              <a:rPr lang="en-US" sz="2400"/>
              <a:t>Evaluate Uncontrolled Load to POTW​</a:t>
            </a:r>
          </a:p>
          <a:p>
            <a:pPr fontAlgn="base">
              <a:spcBef>
                <a:spcPts val="300"/>
              </a:spcBef>
              <a:spcAft>
                <a:spcPts val="450"/>
              </a:spcAft>
            </a:pPr>
            <a:r>
              <a:rPr lang="en-US" sz="2400"/>
              <a:t>Determine Maximum Allowable Industrial Load​</a:t>
            </a:r>
          </a:p>
          <a:p>
            <a:pPr fontAlgn="base">
              <a:spcBef>
                <a:spcPts val="300"/>
              </a:spcBef>
              <a:spcAft>
                <a:spcPts val="450"/>
              </a:spcAft>
            </a:pPr>
            <a:r>
              <a:rPr lang="en-US" sz="2400"/>
              <a:t>Allocate SIU Local Limits </a:t>
            </a:r>
          </a:p>
          <a:p>
            <a:endParaRPr lang="en-US"/>
          </a:p>
        </p:txBody>
      </p:sp>
      <p:sp>
        <p:nvSpPr>
          <p:cNvPr id="4" name="Slide Number Placeholder 3">
            <a:extLst>
              <a:ext uri="{FF2B5EF4-FFF2-40B4-BE49-F238E27FC236}">
                <a16:creationId xmlns:a16="http://schemas.microsoft.com/office/drawing/2014/main" id="{F6072D67-2329-2F62-C805-8A01ED609236}"/>
              </a:ext>
            </a:extLst>
          </p:cNvPr>
          <p:cNvSpPr>
            <a:spLocks noGrp="1"/>
          </p:cNvSpPr>
          <p:nvPr>
            <p:ph type="sldNum" sz="quarter" idx="4"/>
          </p:nvPr>
        </p:nvSpPr>
        <p:spPr/>
        <p:txBody>
          <a:bodyPr/>
          <a:lstStyle/>
          <a:p>
            <a:fld id="{D57F1E4F-1CFF-5643-939E-02111984F565}" type="slidenum">
              <a:rPr lang="en-US" smtClean="0"/>
              <a:pPr/>
              <a:t>10</a:t>
            </a:fld>
            <a:endParaRPr lang="en-US"/>
          </a:p>
        </p:txBody>
      </p:sp>
    </p:spTree>
    <p:extLst>
      <p:ext uri="{BB962C8B-B14F-4D97-AF65-F5344CB8AC3E}">
        <p14:creationId xmlns:p14="http://schemas.microsoft.com/office/powerpoint/2010/main" val="1895794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88B1F-24D7-9C65-DE75-EF7434657546}"/>
              </a:ext>
            </a:extLst>
          </p:cNvPr>
          <p:cNvPicPr>
            <a:picLocks noChangeAspect="1"/>
          </p:cNvPicPr>
          <p:nvPr/>
        </p:nvPicPr>
        <p:blipFill>
          <a:blip r:embed="rId2" cstate="print"/>
          <a:stretch>
            <a:fillRect/>
          </a:stretch>
        </p:blipFill>
        <p:spPr>
          <a:xfrm>
            <a:off x="438911" y="420624"/>
            <a:ext cx="10671773" cy="6053328"/>
          </a:xfrm>
          <a:prstGeom prst="rect">
            <a:avLst/>
          </a:prstGeom>
        </p:spPr>
      </p:pic>
      <p:sp>
        <p:nvSpPr>
          <p:cNvPr id="4" name="Slide Number Placeholder 3">
            <a:extLst>
              <a:ext uri="{FF2B5EF4-FFF2-40B4-BE49-F238E27FC236}">
                <a16:creationId xmlns:a16="http://schemas.microsoft.com/office/drawing/2014/main" id="{D91084B8-717C-8DB2-5535-3822DCA2C82E}"/>
              </a:ext>
            </a:extLst>
          </p:cNvPr>
          <p:cNvSpPr>
            <a:spLocks noGrp="1"/>
          </p:cNvSpPr>
          <p:nvPr>
            <p:ph type="sldNum" sz="quarter" idx="4"/>
          </p:nvPr>
        </p:nvSpPr>
        <p:spPr/>
        <p:txBody>
          <a:bodyPr/>
          <a:lstStyle/>
          <a:p>
            <a:fld id="{D57F1E4F-1CFF-5643-939E-02111984F565}" type="slidenum">
              <a:rPr lang="en-US" smtClean="0"/>
              <a:pPr/>
              <a:t>100</a:t>
            </a:fld>
            <a:endParaRPr lang="en-US"/>
          </a:p>
        </p:txBody>
      </p:sp>
      <p:sp>
        <p:nvSpPr>
          <p:cNvPr id="2" name="TextBox 1">
            <a:extLst>
              <a:ext uri="{FF2B5EF4-FFF2-40B4-BE49-F238E27FC236}">
                <a16:creationId xmlns:a16="http://schemas.microsoft.com/office/drawing/2014/main" id="{27255AE3-290D-7E3C-8A9D-013C0E183A33}"/>
              </a:ext>
            </a:extLst>
          </p:cNvPr>
          <p:cNvSpPr txBox="1"/>
          <p:nvPr/>
        </p:nvSpPr>
        <p:spPr>
          <a:xfrm>
            <a:off x="6466113" y="4191001"/>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0.005</a:t>
            </a:r>
          </a:p>
        </p:txBody>
      </p:sp>
    </p:spTree>
    <p:extLst>
      <p:ext uri="{BB962C8B-B14F-4D97-AF65-F5344CB8AC3E}">
        <p14:creationId xmlns:p14="http://schemas.microsoft.com/office/powerpoint/2010/main" val="10625871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8B55F7-A3A3-4790-639F-AF58434FCC06}"/>
              </a:ext>
            </a:extLst>
          </p:cNvPr>
          <p:cNvPicPr>
            <a:picLocks noChangeAspect="1"/>
          </p:cNvPicPr>
          <p:nvPr/>
        </p:nvPicPr>
        <p:blipFill>
          <a:blip r:embed="rId2"/>
          <a:stretch>
            <a:fillRect/>
          </a:stretch>
        </p:blipFill>
        <p:spPr>
          <a:xfrm>
            <a:off x="594668" y="783771"/>
            <a:ext cx="10421675" cy="5584372"/>
          </a:xfrm>
          <a:prstGeom prst="rect">
            <a:avLst/>
          </a:prstGeom>
        </p:spPr>
      </p:pic>
      <p:sp>
        <p:nvSpPr>
          <p:cNvPr id="4" name="Slide Number Placeholder 3">
            <a:extLst>
              <a:ext uri="{FF2B5EF4-FFF2-40B4-BE49-F238E27FC236}">
                <a16:creationId xmlns:a16="http://schemas.microsoft.com/office/drawing/2014/main" id="{9E1022DF-89C9-7429-8D18-7ABFDB87A23E}"/>
              </a:ext>
            </a:extLst>
          </p:cNvPr>
          <p:cNvSpPr>
            <a:spLocks noGrp="1"/>
          </p:cNvSpPr>
          <p:nvPr>
            <p:ph type="sldNum" sz="quarter" idx="4"/>
          </p:nvPr>
        </p:nvSpPr>
        <p:spPr/>
        <p:txBody>
          <a:bodyPr/>
          <a:lstStyle/>
          <a:p>
            <a:fld id="{D57F1E4F-1CFF-5643-939E-02111984F565}" type="slidenum">
              <a:rPr lang="en-US" smtClean="0"/>
              <a:pPr/>
              <a:t>101</a:t>
            </a:fld>
            <a:endParaRPr lang="en-US"/>
          </a:p>
        </p:txBody>
      </p:sp>
      <p:sp>
        <p:nvSpPr>
          <p:cNvPr id="5" name="Arrow: Left 4">
            <a:extLst>
              <a:ext uri="{FF2B5EF4-FFF2-40B4-BE49-F238E27FC236}">
                <a16:creationId xmlns:a16="http://schemas.microsoft.com/office/drawing/2014/main" id="{8061B068-3C04-392E-934B-9A5CA15DFC78}"/>
              </a:ext>
            </a:extLst>
          </p:cNvPr>
          <p:cNvSpPr/>
          <p:nvPr/>
        </p:nvSpPr>
        <p:spPr>
          <a:xfrm rot="16200000">
            <a:off x="5759455" y="604956"/>
            <a:ext cx="581027" cy="149228"/>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55D18CCB-4FC2-6597-4066-4EA61BD01504}"/>
              </a:ext>
            </a:extLst>
          </p:cNvPr>
          <p:cNvSpPr/>
          <p:nvPr/>
        </p:nvSpPr>
        <p:spPr>
          <a:xfrm rot="16200000">
            <a:off x="6802442" y="604956"/>
            <a:ext cx="581027" cy="149228"/>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62A5D666-54FF-24F1-94ED-677E799C05B6}"/>
              </a:ext>
            </a:extLst>
          </p:cNvPr>
          <p:cNvSpPr/>
          <p:nvPr/>
        </p:nvSpPr>
        <p:spPr>
          <a:xfrm rot="16200000">
            <a:off x="7843169" y="604956"/>
            <a:ext cx="581027" cy="149228"/>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6869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AF23-0E2B-2F75-438E-3A29B4707C13}"/>
              </a:ext>
            </a:extLst>
          </p:cNvPr>
          <p:cNvSpPr>
            <a:spLocks noGrp="1"/>
          </p:cNvSpPr>
          <p:nvPr>
            <p:ph type="title"/>
          </p:nvPr>
        </p:nvSpPr>
        <p:spPr/>
        <p:txBody>
          <a:bodyPr/>
          <a:lstStyle/>
          <a:p>
            <a:pPr algn="ctr"/>
            <a:r>
              <a:rPr lang="en-US" b="1"/>
              <a:t>Uncontrollable as Zero</a:t>
            </a:r>
          </a:p>
        </p:txBody>
      </p:sp>
      <p:sp>
        <p:nvSpPr>
          <p:cNvPr id="3" name="Table Placeholder 2">
            <a:extLst>
              <a:ext uri="{FF2B5EF4-FFF2-40B4-BE49-F238E27FC236}">
                <a16:creationId xmlns:a16="http://schemas.microsoft.com/office/drawing/2014/main" id="{8FB3055F-5D50-ABFD-A22C-E2AF9E789D3E}"/>
              </a:ext>
            </a:extLst>
          </p:cNvPr>
          <p:cNvSpPr>
            <a:spLocks noGrp="1"/>
          </p:cNvSpPr>
          <p:nvPr>
            <p:ph type="tbl" sz="quarter" idx="15"/>
          </p:nvPr>
        </p:nvSpPr>
        <p:spPr/>
        <p:txBody>
          <a:bodyPr/>
          <a:lstStyle/>
          <a:p>
            <a:pPr>
              <a:lnSpc>
                <a:spcPct val="100000"/>
              </a:lnSpc>
              <a:spcBef>
                <a:spcPts val="600"/>
              </a:spcBef>
            </a:pPr>
            <a:r>
              <a:rPr lang="en-US" sz="2800"/>
              <a:t>If all the influent data for a particular pollutant of concern is all less than the current best available detection level. </a:t>
            </a:r>
          </a:p>
          <a:p>
            <a:pPr>
              <a:lnSpc>
                <a:spcPct val="100000"/>
              </a:lnSpc>
              <a:spcBef>
                <a:spcPts val="600"/>
              </a:spcBef>
            </a:pPr>
            <a:r>
              <a:rPr lang="en-US" sz="2800"/>
              <a:t> If the program does sampling of the collection system and sample results less than the current best detection level can be averaged as zeros.</a:t>
            </a:r>
          </a:p>
          <a:p>
            <a:pPr>
              <a:lnSpc>
                <a:spcPct val="100000"/>
              </a:lnSpc>
              <a:spcBef>
                <a:spcPts val="600"/>
              </a:spcBef>
            </a:pPr>
            <a:r>
              <a:rPr lang="en-US" sz="2800"/>
              <a:t>There may be other circumstances under which the uncontrollable concentration can be considered zero, but they will be evaluated on a case-by-case basis.</a:t>
            </a:r>
          </a:p>
          <a:p>
            <a:endParaRPr lang="en-US"/>
          </a:p>
          <a:p>
            <a:endParaRPr lang="en-US"/>
          </a:p>
        </p:txBody>
      </p:sp>
      <p:sp>
        <p:nvSpPr>
          <p:cNvPr id="4" name="Slide Number Placeholder 3">
            <a:extLst>
              <a:ext uri="{FF2B5EF4-FFF2-40B4-BE49-F238E27FC236}">
                <a16:creationId xmlns:a16="http://schemas.microsoft.com/office/drawing/2014/main" id="{65AD74DA-169D-E4A1-2371-8A789D706F3C}"/>
              </a:ext>
            </a:extLst>
          </p:cNvPr>
          <p:cNvSpPr>
            <a:spLocks noGrp="1"/>
          </p:cNvSpPr>
          <p:nvPr>
            <p:ph type="sldNum" sz="quarter" idx="4"/>
          </p:nvPr>
        </p:nvSpPr>
        <p:spPr/>
        <p:txBody>
          <a:bodyPr/>
          <a:lstStyle/>
          <a:p>
            <a:fld id="{D57F1E4F-1CFF-5643-939E-02111984F565}" type="slidenum">
              <a:rPr lang="en-US" smtClean="0"/>
              <a:pPr/>
              <a:t>102</a:t>
            </a:fld>
            <a:endParaRPr lang="en-US"/>
          </a:p>
        </p:txBody>
      </p:sp>
    </p:spTree>
    <p:extLst>
      <p:ext uri="{BB962C8B-B14F-4D97-AF65-F5344CB8AC3E}">
        <p14:creationId xmlns:p14="http://schemas.microsoft.com/office/powerpoint/2010/main" val="4764672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B4A9-DBCD-3470-87E9-E70AA2A80F74}"/>
              </a:ext>
            </a:extLst>
          </p:cNvPr>
          <p:cNvSpPr>
            <a:spLocks noGrp="1"/>
          </p:cNvSpPr>
          <p:nvPr>
            <p:ph type="title"/>
          </p:nvPr>
        </p:nvSpPr>
        <p:spPr/>
        <p:txBody>
          <a:bodyPr/>
          <a:lstStyle/>
          <a:p>
            <a:pPr algn="ctr"/>
            <a:r>
              <a:rPr lang="en-US" b="1"/>
              <a:t>Maximum Allowable industrial loading (MAIL)</a:t>
            </a:r>
          </a:p>
        </p:txBody>
      </p:sp>
      <p:sp>
        <p:nvSpPr>
          <p:cNvPr id="3" name="Table Placeholder 2">
            <a:extLst>
              <a:ext uri="{FF2B5EF4-FFF2-40B4-BE49-F238E27FC236}">
                <a16:creationId xmlns:a16="http://schemas.microsoft.com/office/drawing/2014/main" id="{AB440BE2-E0D4-5242-C6B2-A853A8EB4B7F}"/>
              </a:ext>
            </a:extLst>
          </p:cNvPr>
          <p:cNvSpPr>
            <a:spLocks noGrp="1"/>
          </p:cNvSpPr>
          <p:nvPr>
            <p:ph type="body" idx="1"/>
          </p:nvPr>
        </p:nvSpPr>
        <p:spPr/>
        <p:txBody>
          <a:bodyPr/>
          <a:lstStyle/>
          <a:p>
            <a:pPr marL="0" indent="0" algn="ctr">
              <a:buNone/>
            </a:pPr>
            <a:r>
              <a:rPr lang="en-US" sz="2400"/>
              <a:t>Determines the Amount of MAHL Available to your Industries</a:t>
            </a:r>
          </a:p>
        </p:txBody>
      </p:sp>
      <p:sp>
        <p:nvSpPr>
          <p:cNvPr id="4" name="Slide Number Placeholder 3">
            <a:extLst>
              <a:ext uri="{FF2B5EF4-FFF2-40B4-BE49-F238E27FC236}">
                <a16:creationId xmlns:a16="http://schemas.microsoft.com/office/drawing/2014/main" id="{0EFA4D85-E2D5-1478-3BDC-72ADBA14CBB7}"/>
              </a:ext>
            </a:extLst>
          </p:cNvPr>
          <p:cNvSpPr>
            <a:spLocks noGrp="1"/>
          </p:cNvSpPr>
          <p:nvPr>
            <p:ph type="sldNum" sz="quarter" idx="4"/>
          </p:nvPr>
        </p:nvSpPr>
        <p:spPr/>
        <p:txBody>
          <a:bodyPr/>
          <a:lstStyle/>
          <a:p>
            <a:fld id="{D57F1E4F-1CFF-5643-939E-02111984F565}" type="slidenum">
              <a:rPr lang="en-US" smtClean="0"/>
              <a:pPr/>
              <a:t>103</a:t>
            </a:fld>
            <a:endParaRPr lang="en-US"/>
          </a:p>
        </p:txBody>
      </p:sp>
    </p:spTree>
    <p:extLst>
      <p:ext uri="{BB962C8B-B14F-4D97-AF65-F5344CB8AC3E}">
        <p14:creationId xmlns:p14="http://schemas.microsoft.com/office/powerpoint/2010/main" val="32269644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4FA1F-03BA-0670-A0FC-3795D8A26C04}"/>
              </a:ext>
            </a:extLst>
          </p:cNvPr>
          <p:cNvSpPr>
            <a:spLocks noGrp="1"/>
          </p:cNvSpPr>
          <p:nvPr>
            <p:ph type="title"/>
          </p:nvPr>
        </p:nvSpPr>
        <p:spPr/>
        <p:txBody>
          <a:bodyPr/>
          <a:lstStyle/>
          <a:p>
            <a:pPr algn="ctr"/>
            <a:r>
              <a:rPr lang="en-US" b="1"/>
              <a:t>Maximum allowable industrial loading</a:t>
            </a:r>
          </a:p>
        </p:txBody>
      </p:sp>
      <p:sp>
        <p:nvSpPr>
          <p:cNvPr id="3" name="Table Placeholder 2">
            <a:extLst>
              <a:ext uri="{FF2B5EF4-FFF2-40B4-BE49-F238E27FC236}">
                <a16:creationId xmlns:a16="http://schemas.microsoft.com/office/drawing/2014/main" id="{92CBE7F3-6BBB-3975-853F-6D9153E14F94}"/>
              </a:ext>
            </a:extLst>
          </p:cNvPr>
          <p:cNvSpPr>
            <a:spLocks noGrp="1"/>
          </p:cNvSpPr>
          <p:nvPr>
            <p:ph type="tbl" sz="quarter" idx="15"/>
          </p:nvPr>
        </p:nvSpPr>
        <p:spPr/>
        <p:txBody>
          <a:bodyPr/>
          <a:lstStyle/>
          <a:p>
            <a:pPr marL="0" indent="0" algn="ctr">
              <a:buNone/>
            </a:pPr>
            <a:r>
              <a:rPr lang="en-US" sz="3200"/>
              <a:t>MAIL= MAHL – UNC Load – SF</a:t>
            </a:r>
          </a:p>
          <a:p>
            <a:pPr algn="ctr"/>
            <a:endParaRPr lang="en-US" sz="3200"/>
          </a:p>
          <a:p>
            <a:pPr>
              <a:lnSpc>
                <a:spcPct val="80000"/>
              </a:lnSpc>
              <a:spcBef>
                <a:spcPct val="20000"/>
              </a:spcBef>
              <a:buClr>
                <a:schemeClr val="hlink"/>
              </a:buClr>
              <a:buSzPct val="65000"/>
              <a:defRPr/>
            </a:pPr>
            <a:r>
              <a:rPr lang="en-US" sz="2400"/>
              <a:t>MAIL = Maximum Allowable Industrial Loading, </a:t>
            </a:r>
            <a:r>
              <a:rPr lang="en-US" sz="2400" err="1"/>
              <a:t>lbs</a:t>
            </a:r>
            <a:r>
              <a:rPr lang="en-US" sz="2400"/>
              <a:t>/day</a:t>
            </a:r>
          </a:p>
          <a:p>
            <a:pPr>
              <a:lnSpc>
                <a:spcPct val="80000"/>
              </a:lnSpc>
              <a:spcBef>
                <a:spcPct val="20000"/>
              </a:spcBef>
              <a:buClr>
                <a:schemeClr val="hlink"/>
              </a:buClr>
              <a:buSzPct val="65000"/>
              <a:defRPr/>
            </a:pPr>
            <a:r>
              <a:rPr lang="en-US" sz="2400"/>
              <a:t>MAHL = Maximum Allowable Headworks Loading, </a:t>
            </a:r>
            <a:r>
              <a:rPr lang="en-US" sz="2400" err="1"/>
              <a:t>lbs</a:t>
            </a:r>
            <a:r>
              <a:rPr lang="en-US" sz="2400"/>
              <a:t>/day</a:t>
            </a:r>
          </a:p>
          <a:p>
            <a:pPr>
              <a:lnSpc>
                <a:spcPct val="80000"/>
              </a:lnSpc>
              <a:spcBef>
                <a:spcPct val="20000"/>
              </a:spcBef>
              <a:buClr>
                <a:schemeClr val="hlink"/>
              </a:buClr>
              <a:buSzPct val="65000"/>
              <a:defRPr/>
            </a:pPr>
            <a:r>
              <a:rPr lang="en-US" sz="2400"/>
              <a:t>SF = Safety Factor, if desired</a:t>
            </a:r>
          </a:p>
          <a:p>
            <a:pPr>
              <a:lnSpc>
                <a:spcPct val="80000"/>
              </a:lnSpc>
              <a:spcBef>
                <a:spcPct val="20000"/>
              </a:spcBef>
              <a:buClr>
                <a:schemeClr val="hlink"/>
              </a:buClr>
              <a:buSzPct val="65000"/>
              <a:defRPr/>
            </a:pPr>
            <a:endParaRPr lang="en-US" sz="2400"/>
          </a:p>
          <a:p>
            <a:pPr>
              <a:lnSpc>
                <a:spcPct val="80000"/>
              </a:lnSpc>
              <a:spcBef>
                <a:spcPct val="20000"/>
              </a:spcBef>
              <a:buClr>
                <a:schemeClr val="hlink"/>
              </a:buClr>
              <a:buSzPct val="65000"/>
              <a:defRPr/>
            </a:pPr>
            <a:r>
              <a:rPr lang="en-US" sz="2400"/>
              <a:t>Review HWA Spreadsheet to see if there are any negative numbers</a:t>
            </a:r>
          </a:p>
          <a:p>
            <a:pPr lvl="1">
              <a:lnSpc>
                <a:spcPct val="80000"/>
              </a:lnSpc>
              <a:spcBef>
                <a:spcPct val="20000"/>
              </a:spcBef>
              <a:buClr>
                <a:schemeClr val="hlink"/>
              </a:buClr>
              <a:buSzPct val="65000"/>
              <a:defRPr/>
            </a:pPr>
            <a:r>
              <a:rPr lang="en-US" sz="2200"/>
              <a:t>IF there are, either do uncontrollable sampling or adjust limits in IUPs</a:t>
            </a:r>
          </a:p>
        </p:txBody>
      </p:sp>
      <p:sp>
        <p:nvSpPr>
          <p:cNvPr id="4" name="Slide Number Placeholder 3">
            <a:extLst>
              <a:ext uri="{FF2B5EF4-FFF2-40B4-BE49-F238E27FC236}">
                <a16:creationId xmlns:a16="http://schemas.microsoft.com/office/drawing/2014/main" id="{437E601D-3AD2-8BAB-DB22-20C580B2ED4C}"/>
              </a:ext>
            </a:extLst>
          </p:cNvPr>
          <p:cNvSpPr>
            <a:spLocks noGrp="1"/>
          </p:cNvSpPr>
          <p:nvPr>
            <p:ph type="sldNum" sz="quarter" idx="4"/>
          </p:nvPr>
        </p:nvSpPr>
        <p:spPr/>
        <p:txBody>
          <a:bodyPr/>
          <a:lstStyle/>
          <a:p>
            <a:fld id="{D57F1E4F-1CFF-5643-939E-02111984F565}" type="slidenum">
              <a:rPr lang="en-US" smtClean="0"/>
              <a:pPr/>
              <a:t>104</a:t>
            </a:fld>
            <a:endParaRPr lang="en-US"/>
          </a:p>
        </p:txBody>
      </p:sp>
    </p:spTree>
    <p:extLst>
      <p:ext uri="{BB962C8B-B14F-4D97-AF65-F5344CB8AC3E}">
        <p14:creationId xmlns:p14="http://schemas.microsoft.com/office/powerpoint/2010/main" val="27320021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21C3BE-890C-41B8-5B05-BB6D867E3703}"/>
              </a:ext>
            </a:extLst>
          </p:cNvPr>
          <p:cNvSpPr>
            <a:spLocks noGrp="1"/>
          </p:cNvSpPr>
          <p:nvPr>
            <p:ph type="sldNum" sz="quarter" idx="4"/>
          </p:nvPr>
        </p:nvSpPr>
        <p:spPr/>
        <p:txBody>
          <a:bodyPr/>
          <a:lstStyle/>
          <a:p>
            <a:fld id="{D57F1E4F-1CFF-5643-939E-02111984F565}" type="slidenum">
              <a:rPr lang="en-US" smtClean="0"/>
              <a:pPr/>
              <a:t>105</a:t>
            </a:fld>
            <a:endParaRPr lang="en-US"/>
          </a:p>
        </p:txBody>
      </p:sp>
      <p:pic>
        <p:nvPicPr>
          <p:cNvPr id="5" name="Picture 4">
            <a:extLst>
              <a:ext uri="{FF2B5EF4-FFF2-40B4-BE49-F238E27FC236}">
                <a16:creationId xmlns:a16="http://schemas.microsoft.com/office/drawing/2014/main" id="{3636A085-B13C-F459-9B90-7324CBBAC074}"/>
              </a:ext>
            </a:extLst>
          </p:cNvPr>
          <p:cNvPicPr>
            <a:picLocks noChangeAspect="1"/>
          </p:cNvPicPr>
          <p:nvPr/>
        </p:nvPicPr>
        <p:blipFill>
          <a:blip r:embed="rId2"/>
          <a:stretch>
            <a:fillRect/>
          </a:stretch>
        </p:blipFill>
        <p:spPr>
          <a:xfrm>
            <a:off x="525758" y="518654"/>
            <a:ext cx="10434342" cy="5820691"/>
          </a:xfrm>
          <a:prstGeom prst="rect">
            <a:avLst/>
          </a:prstGeom>
        </p:spPr>
      </p:pic>
      <p:sp>
        <p:nvSpPr>
          <p:cNvPr id="6" name="Arrow: Left 5">
            <a:extLst>
              <a:ext uri="{FF2B5EF4-FFF2-40B4-BE49-F238E27FC236}">
                <a16:creationId xmlns:a16="http://schemas.microsoft.com/office/drawing/2014/main" id="{509F5704-3846-E08B-0245-33E81AFD6429}"/>
              </a:ext>
            </a:extLst>
          </p:cNvPr>
          <p:cNvSpPr/>
          <p:nvPr/>
        </p:nvSpPr>
        <p:spPr>
          <a:xfrm rot="16200000">
            <a:off x="8709030" y="314444"/>
            <a:ext cx="581027" cy="149228"/>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5624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DC55-B2C5-2D2B-7A23-8BB864503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9B0B5-00A6-4428-5C1E-CCC2BB1BD0DC}"/>
              </a:ext>
            </a:extLst>
          </p:cNvPr>
          <p:cNvSpPr>
            <a:spLocks noGrp="1"/>
          </p:cNvSpPr>
          <p:nvPr>
            <p:ph type="ctrTitle"/>
          </p:nvPr>
        </p:nvSpPr>
        <p:spPr>
          <a:xfrm>
            <a:off x="1486071" y="679572"/>
            <a:ext cx="9219857" cy="5212442"/>
          </a:xfrm>
        </p:spPr>
        <p:txBody>
          <a:bodyPr/>
          <a:lstStyle/>
          <a:p>
            <a:r>
              <a:rPr lang="en-US" dirty="0"/>
              <a:t>Questions about MAHL/mail?</a:t>
            </a:r>
          </a:p>
        </p:txBody>
      </p:sp>
      <p:sp>
        <p:nvSpPr>
          <p:cNvPr id="3" name="Slide Number Placeholder 2">
            <a:extLst>
              <a:ext uri="{FF2B5EF4-FFF2-40B4-BE49-F238E27FC236}">
                <a16:creationId xmlns:a16="http://schemas.microsoft.com/office/drawing/2014/main" id="{4C3B05DB-083C-5BD6-BC37-4A5D46E4EF76}"/>
              </a:ext>
            </a:extLst>
          </p:cNvPr>
          <p:cNvSpPr>
            <a:spLocks noGrp="1"/>
          </p:cNvSpPr>
          <p:nvPr>
            <p:ph type="sldNum" sz="quarter" idx="4"/>
          </p:nvPr>
        </p:nvSpPr>
        <p:spPr/>
        <p:txBody>
          <a:bodyPr/>
          <a:lstStyle/>
          <a:p>
            <a:fld id="{D57F1E4F-1CFF-5643-939E-02111984F565}" type="slidenum">
              <a:rPr lang="en-US" smtClean="0"/>
              <a:pPr/>
              <a:t>106</a:t>
            </a:fld>
            <a:endParaRPr lang="en-US"/>
          </a:p>
        </p:txBody>
      </p:sp>
    </p:spTree>
    <p:extLst>
      <p:ext uri="{BB962C8B-B14F-4D97-AF65-F5344CB8AC3E}">
        <p14:creationId xmlns:p14="http://schemas.microsoft.com/office/powerpoint/2010/main" val="4158297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DE178F-CA7F-C0B5-44FB-7A3BFED31D49}"/>
              </a:ext>
            </a:extLst>
          </p:cNvPr>
          <p:cNvSpPr>
            <a:spLocks noGrp="1"/>
          </p:cNvSpPr>
          <p:nvPr>
            <p:ph type="sldNum" sz="quarter" idx="4"/>
          </p:nvPr>
        </p:nvSpPr>
        <p:spPr/>
        <p:txBody>
          <a:bodyPr/>
          <a:lstStyle/>
          <a:p>
            <a:fld id="{D57F1E4F-1CFF-5643-939E-02111984F565}" type="slidenum">
              <a:rPr lang="en-US" smtClean="0"/>
              <a:pPr/>
              <a:t>107</a:t>
            </a:fld>
            <a:endParaRPr lang="en-US"/>
          </a:p>
        </p:txBody>
      </p:sp>
      <p:pic>
        <p:nvPicPr>
          <p:cNvPr id="5" name="Picture 3">
            <a:extLst>
              <a:ext uri="{FF2B5EF4-FFF2-40B4-BE49-F238E27FC236}">
                <a16:creationId xmlns:a16="http://schemas.microsoft.com/office/drawing/2014/main" id="{F0F34D21-08E2-2BB1-4948-14F122A0D554}"/>
              </a:ext>
            </a:extLst>
          </p:cNvPr>
          <p:cNvPicPr>
            <a:picLocks noChangeArrowheads="1"/>
          </p:cNvPicPr>
          <p:nvPr/>
        </p:nvPicPr>
        <p:blipFill>
          <a:blip r:embed="rId2" cstate="print"/>
          <a:srcRect/>
          <a:stretch>
            <a:fillRect/>
          </a:stretch>
        </p:blipFill>
        <p:spPr bwMode="auto">
          <a:xfrm>
            <a:off x="2636043" y="450850"/>
            <a:ext cx="6919913" cy="1879600"/>
          </a:xfrm>
          <a:prstGeom prst="rect">
            <a:avLst/>
          </a:prstGeom>
          <a:noFill/>
          <a:ln w="9525">
            <a:noFill/>
            <a:miter lim="800000"/>
            <a:headEnd/>
            <a:tailEnd/>
          </a:ln>
        </p:spPr>
      </p:pic>
      <p:grpSp>
        <p:nvGrpSpPr>
          <p:cNvPr id="6" name="Group 13">
            <a:extLst>
              <a:ext uri="{FF2B5EF4-FFF2-40B4-BE49-F238E27FC236}">
                <a16:creationId xmlns:a16="http://schemas.microsoft.com/office/drawing/2014/main" id="{91FFE186-E5AC-2F34-A3B8-14D061E6A968}"/>
              </a:ext>
            </a:extLst>
          </p:cNvPr>
          <p:cNvGrpSpPr>
            <a:grpSpLocks/>
          </p:cNvGrpSpPr>
          <p:nvPr/>
        </p:nvGrpSpPr>
        <p:grpSpPr bwMode="auto">
          <a:xfrm>
            <a:off x="8721725" y="4210945"/>
            <a:ext cx="1762125" cy="1684337"/>
            <a:chOff x="4314" y="2587"/>
            <a:chExt cx="1110" cy="1061"/>
          </a:xfrm>
        </p:grpSpPr>
        <p:grpSp>
          <p:nvGrpSpPr>
            <p:cNvPr id="7" name="Group 7">
              <a:extLst>
                <a:ext uri="{FF2B5EF4-FFF2-40B4-BE49-F238E27FC236}">
                  <a16:creationId xmlns:a16="http://schemas.microsoft.com/office/drawing/2014/main" id="{730002D8-49ED-7C85-5EC5-6D35BFFDFC0D}"/>
                </a:ext>
              </a:extLst>
            </p:cNvPr>
            <p:cNvGrpSpPr>
              <a:grpSpLocks/>
            </p:cNvGrpSpPr>
            <p:nvPr/>
          </p:nvGrpSpPr>
          <p:grpSpPr bwMode="auto">
            <a:xfrm>
              <a:off x="4314" y="2587"/>
              <a:ext cx="1028" cy="492"/>
              <a:chOff x="4314" y="2587"/>
              <a:chExt cx="1028" cy="492"/>
            </a:xfrm>
          </p:grpSpPr>
          <p:pic>
            <p:nvPicPr>
              <p:cNvPr id="13" name="Picture 5">
                <a:extLst>
                  <a:ext uri="{FF2B5EF4-FFF2-40B4-BE49-F238E27FC236}">
                    <a16:creationId xmlns:a16="http://schemas.microsoft.com/office/drawing/2014/main" id="{C3FE5CFA-B2A1-3DCE-282E-0CA6E5BF9544}"/>
                  </a:ext>
                </a:extLst>
              </p:cNvPr>
              <p:cNvPicPr>
                <a:picLocks noChangeArrowheads="1"/>
              </p:cNvPicPr>
              <p:nvPr/>
            </p:nvPicPr>
            <p:blipFill>
              <a:blip r:embed="rId3" cstate="print"/>
              <a:srcRect/>
              <a:stretch>
                <a:fillRect/>
              </a:stretch>
            </p:blipFill>
            <p:spPr bwMode="auto">
              <a:xfrm>
                <a:off x="4314" y="2587"/>
                <a:ext cx="1028" cy="492"/>
              </a:xfrm>
              <a:prstGeom prst="rect">
                <a:avLst/>
              </a:prstGeom>
              <a:noFill/>
              <a:ln w="9525">
                <a:noFill/>
                <a:miter lim="800000"/>
                <a:headEnd/>
                <a:tailEnd/>
              </a:ln>
            </p:spPr>
          </p:pic>
          <p:sp>
            <p:nvSpPr>
              <p:cNvPr id="14" name="Rectangle 6">
                <a:extLst>
                  <a:ext uri="{FF2B5EF4-FFF2-40B4-BE49-F238E27FC236}">
                    <a16:creationId xmlns:a16="http://schemas.microsoft.com/office/drawing/2014/main" id="{1A9860D1-7A47-C396-190F-69A9D7B17A25}"/>
                  </a:ext>
                </a:extLst>
              </p:cNvPr>
              <p:cNvSpPr>
                <a:spLocks noChangeArrowheads="1"/>
              </p:cNvSpPr>
              <p:nvPr/>
            </p:nvSpPr>
            <p:spPr bwMode="auto">
              <a:xfrm>
                <a:off x="4503" y="2674"/>
                <a:ext cx="577" cy="206"/>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grpSp>
          <p:nvGrpSpPr>
            <p:cNvPr id="8" name="Group 12">
              <a:extLst>
                <a:ext uri="{FF2B5EF4-FFF2-40B4-BE49-F238E27FC236}">
                  <a16:creationId xmlns:a16="http://schemas.microsoft.com/office/drawing/2014/main" id="{BFA9DC0F-C822-C330-2333-A89F56FAE1F8}"/>
                </a:ext>
              </a:extLst>
            </p:cNvPr>
            <p:cNvGrpSpPr>
              <a:grpSpLocks/>
            </p:cNvGrpSpPr>
            <p:nvPr/>
          </p:nvGrpSpPr>
          <p:grpSpPr bwMode="auto">
            <a:xfrm>
              <a:off x="4704" y="3072"/>
              <a:ext cx="720" cy="576"/>
              <a:chOff x="4704" y="3072"/>
              <a:chExt cx="720" cy="576"/>
            </a:xfrm>
          </p:grpSpPr>
          <p:sp>
            <p:nvSpPr>
              <p:cNvPr id="9" name="Rectangle 8">
                <a:extLst>
                  <a:ext uri="{FF2B5EF4-FFF2-40B4-BE49-F238E27FC236}">
                    <a16:creationId xmlns:a16="http://schemas.microsoft.com/office/drawing/2014/main" id="{7033AEB1-4D12-BEA9-70FE-89215BE85EDF}"/>
                  </a:ext>
                </a:extLst>
              </p:cNvPr>
              <p:cNvSpPr>
                <a:spLocks noChangeArrowheads="1"/>
              </p:cNvSpPr>
              <p:nvPr/>
            </p:nvSpPr>
            <p:spPr bwMode="auto">
              <a:xfrm>
                <a:off x="4704" y="3072"/>
                <a:ext cx="144" cy="576"/>
              </a:xfrm>
              <a:prstGeom prst="rect">
                <a:avLst/>
              </a:prstGeom>
              <a:solidFill>
                <a:srgbClr val="969696"/>
              </a:solidFill>
              <a:ln w="12700">
                <a:solidFill>
                  <a:schemeClr val="tx1"/>
                </a:solidFill>
                <a:miter lim="800000"/>
                <a:headEnd/>
                <a:tailEnd/>
              </a:ln>
            </p:spPr>
            <p:txBody>
              <a:bodyPr wrap="none" anchor="ctr"/>
              <a:lstStyle/>
              <a:p>
                <a:endParaRPr lang="en-US"/>
              </a:p>
            </p:txBody>
          </p:sp>
          <p:grpSp>
            <p:nvGrpSpPr>
              <p:cNvPr id="10" name="Group 11">
                <a:extLst>
                  <a:ext uri="{FF2B5EF4-FFF2-40B4-BE49-F238E27FC236}">
                    <a16:creationId xmlns:a16="http://schemas.microsoft.com/office/drawing/2014/main" id="{D846D9AA-6377-F6F6-A25D-C8D0C134E0CE}"/>
                  </a:ext>
                </a:extLst>
              </p:cNvPr>
              <p:cNvGrpSpPr>
                <a:grpSpLocks/>
              </p:cNvGrpSpPr>
              <p:nvPr/>
            </p:nvGrpSpPr>
            <p:grpSpPr bwMode="auto">
              <a:xfrm>
                <a:off x="4848" y="3264"/>
                <a:ext cx="576" cy="384"/>
                <a:chOff x="4848" y="3264"/>
                <a:chExt cx="576" cy="384"/>
              </a:xfrm>
            </p:grpSpPr>
            <p:sp>
              <p:nvSpPr>
                <p:cNvPr id="11" name="Rectangle 9">
                  <a:extLst>
                    <a:ext uri="{FF2B5EF4-FFF2-40B4-BE49-F238E27FC236}">
                      <a16:creationId xmlns:a16="http://schemas.microsoft.com/office/drawing/2014/main" id="{DDB75B1C-2812-B8EA-D6D2-9A9439654687}"/>
                    </a:ext>
                  </a:extLst>
                </p:cNvPr>
                <p:cNvSpPr>
                  <a:spLocks noChangeArrowheads="1"/>
                </p:cNvSpPr>
                <p:nvPr/>
              </p:nvSpPr>
              <p:spPr bwMode="auto">
                <a:xfrm>
                  <a:off x="4848" y="3264"/>
                  <a:ext cx="576" cy="384"/>
                </a:xfrm>
                <a:prstGeom prst="rect">
                  <a:avLst/>
                </a:prstGeom>
                <a:solidFill>
                  <a:srgbClr val="969696"/>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12" name="Rectangle 10">
                  <a:extLst>
                    <a:ext uri="{FF2B5EF4-FFF2-40B4-BE49-F238E27FC236}">
                      <a16:creationId xmlns:a16="http://schemas.microsoft.com/office/drawing/2014/main" id="{0DC039E5-E95D-5A90-801E-80ABC7D6A0F3}"/>
                    </a:ext>
                  </a:extLst>
                </p:cNvPr>
                <p:cNvSpPr>
                  <a:spLocks noChangeArrowheads="1"/>
                </p:cNvSpPr>
                <p:nvPr/>
              </p:nvSpPr>
              <p:spPr bwMode="auto">
                <a:xfrm>
                  <a:off x="4848" y="3322"/>
                  <a:ext cx="576" cy="288"/>
                </a:xfrm>
                <a:prstGeom prst="rect">
                  <a:avLst/>
                </a:prstGeom>
                <a:solidFill>
                  <a:srgbClr val="969696"/>
                </a:solidFill>
                <a:ln w="9525">
                  <a:noFill/>
                  <a:miter lim="800000"/>
                  <a:headEnd/>
                  <a:tailEnd/>
                </a:ln>
              </p:spPr>
              <p:txBody>
                <a:bodyPr wrap="none" lIns="92075" tIns="46038" rIns="92075" bIns="46038">
                  <a:spAutoFit/>
                </a:bodyPr>
                <a:lstStyle/>
                <a:p>
                  <a:pPr algn="l"/>
                  <a:r>
                    <a:rPr lang="en-US" sz="2400" b="1">
                      <a:solidFill>
                        <a:schemeClr val="bg1"/>
                      </a:solidFill>
                      <a:latin typeface="Times New Roman" pitchFamily="18" charset="0"/>
                    </a:rPr>
                    <a:t>SIU’s</a:t>
                  </a:r>
                </a:p>
              </p:txBody>
            </p:sp>
          </p:grpSp>
        </p:grpSp>
      </p:grpSp>
      <p:sp>
        <p:nvSpPr>
          <p:cNvPr id="15" name="TextBox 14">
            <a:extLst>
              <a:ext uri="{FF2B5EF4-FFF2-40B4-BE49-F238E27FC236}">
                <a16:creationId xmlns:a16="http://schemas.microsoft.com/office/drawing/2014/main" id="{34F243E8-7326-5F68-DAF7-FD43CCDC0D06}"/>
              </a:ext>
            </a:extLst>
          </p:cNvPr>
          <p:cNvSpPr txBox="1"/>
          <p:nvPr/>
        </p:nvSpPr>
        <p:spPr>
          <a:xfrm>
            <a:off x="2817017" y="4814196"/>
            <a:ext cx="6557963" cy="1200329"/>
          </a:xfrm>
          <a:prstGeom prst="rect">
            <a:avLst/>
          </a:prstGeom>
          <a:noFill/>
        </p:spPr>
        <p:txBody>
          <a:bodyPr wrap="square" rtlCol="0">
            <a:spAutoFit/>
          </a:bodyPr>
          <a:lstStyle/>
          <a:p>
            <a:pPr algn="ctr"/>
            <a:r>
              <a:rPr lang="en-US" sz="3600">
                <a:solidFill>
                  <a:schemeClr val="bg1">
                    <a:lumMod val="75000"/>
                    <a:lumOff val="25000"/>
                  </a:schemeClr>
                </a:solidFill>
                <a:latin typeface="+mj-lt"/>
                <a:ea typeface="+mj-ea"/>
                <a:cs typeface="+mj-cs"/>
              </a:rPr>
              <a:t>Allocating the MAIL to your Industries</a:t>
            </a:r>
          </a:p>
        </p:txBody>
      </p:sp>
    </p:spTree>
    <p:extLst>
      <p:ext uri="{BB962C8B-B14F-4D97-AF65-F5344CB8AC3E}">
        <p14:creationId xmlns:p14="http://schemas.microsoft.com/office/powerpoint/2010/main" val="36790039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47C4-E4C7-E91E-E482-688100C8715E}"/>
              </a:ext>
            </a:extLst>
          </p:cNvPr>
          <p:cNvSpPr>
            <a:spLocks noGrp="1"/>
          </p:cNvSpPr>
          <p:nvPr>
            <p:ph type="title"/>
          </p:nvPr>
        </p:nvSpPr>
        <p:spPr>
          <a:xfrm>
            <a:off x="646113" y="488950"/>
            <a:ext cx="10238392" cy="1243648"/>
          </a:xfrm>
        </p:spPr>
        <p:txBody>
          <a:bodyPr/>
          <a:lstStyle/>
          <a:p>
            <a:pPr algn="ctr"/>
            <a:r>
              <a:rPr lang="en-US" b="1"/>
              <a:t>Safety Factor/MAHL Reserve</a:t>
            </a:r>
          </a:p>
        </p:txBody>
      </p:sp>
      <p:sp>
        <p:nvSpPr>
          <p:cNvPr id="3" name="Table Placeholder 2">
            <a:extLst>
              <a:ext uri="{FF2B5EF4-FFF2-40B4-BE49-F238E27FC236}">
                <a16:creationId xmlns:a16="http://schemas.microsoft.com/office/drawing/2014/main" id="{43F4C055-6E99-164F-A3CD-718E37F236D3}"/>
              </a:ext>
            </a:extLst>
          </p:cNvPr>
          <p:cNvSpPr>
            <a:spLocks noGrp="1"/>
          </p:cNvSpPr>
          <p:nvPr>
            <p:ph type="tbl" sz="quarter" idx="15"/>
          </p:nvPr>
        </p:nvSpPr>
        <p:spPr/>
        <p:txBody>
          <a:bodyPr/>
          <a:lstStyle/>
          <a:p>
            <a:r>
              <a:rPr lang="en-US" sz="2800"/>
              <a:t>Any Negative numbers?</a:t>
            </a:r>
          </a:p>
          <a:p>
            <a:r>
              <a:rPr lang="en-US" sz="2800"/>
              <a:t>Reserve for future growth</a:t>
            </a:r>
          </a:p>
          <a:p>
            <a:r>
              <a:rPr lang="en-US" sz="2800"/>
              <a:t>Buffer against SIU IUP violations</a:t>
            </a:r>
          </a:p>
          <a:p>
            <a:r>
              <a:rPr lang="en-US" sz="2800"/>
              <a:t>Uncertainty in HWA Calculations</a:t>
            </a:r>
          </a:p>
          <a:p>
            <a:endParaRPr lang="en-US" sz="2800"/>
          </a:p>
          <a:p>
            <a:r>
              <a:rPr lang="en-US" sz="2800"/>
              <a:t>Leave 20-30% MAIL still available</a:t>
            </a:r>
          </a:p>
          <a:p>
            <a:r>
              <a:rPr lang="en-US" sz="2800"/>
              <a:t>Leave 20-30% MAHL still available</a:t>
            </a:r>
          </a:p>
        </p:txBody>
      </p:sp>
      <p:sp>
        <p:nvSpPr>
          <p:cNvPr id="4" name="Slide Number Placeholder 3">
            <a:extLst>
              <a:ext uri="{FF2B5EF4-FFF2-40B4-BE49-F238E27FC236}">
                <a16:creationId xmlns:a16="http://schemas.microsoft.com/office/drawing/2014/main" id="{26C7B764-FA85-D285-99B2-E476CE943F35}"/>
              </a:ext>
            </a:extLst>
          </p:cNvPr>
          <p:cNvSpPr>
            <a:spLocks noGrp="1"/>
          </p:cNvSpPr>
          <p:nvPr>
            <p:ph type="sldNum" sz="quarter" idx="4"/>
          </p:nvPr>
        </p:nvSpPr>
        <p:spPr/>
        <p:txBody>
          <a:bodyPr/>
          <a:lstStyle/>
          <a:p>
            <a:fld id="{D57F1E4F-1CFF-5643-939E-02111984F565}" type="slidenum">
              <a:rPr lang="en-US" smtClean="0"/>
              <a:pPr/>
              <a:t>108</a:t>
            </a:fld>
            <a:endParaRPr lang="en-US"/>
          </a:p>
        </p:txBody>
      </p:sp>
    </p:spTree>
    <p:extLst>
      <p:ext uri="{BB962C8B-B14F-4D97-AF65-F5344CB8AC3E}">
        <p14:creationId xmlns:p14="http://schemas.microsoft.com/office/powerpoint/2010/main" val="2524150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21B4E1-F2AD-9E0D-ED57-F350C1D52FA5}"/>
              </a:ext>
            </a:extLst>
          </p:cNvPr>
          <p:cNvSpPr>
            <a:spLocks noGrp="1"/>
          </p:cNvSpPr>
          <p:nvPr>
            <p:ph type="sldNum" sz="quarter" idx="4"/>
          </p:nvPr>
        </p:nvSpPr>
        <p:spPr/>
        <p:txBody>
          <a:bodyPr/>
          <a:lstStyle/>
          <a:p>
            <a:fld id="{D57F1E4F-1CFF-5643-939E-02111984F565}" type="slidenum">
              <a:rPr lang="en-US" smtClean="0"/>
              <a:pPr/>
              <a:t>109</a:t>
            </a:fld>
            <a:endParaRPr lang="en-US"/>
          </a:p>
        </p:txBody>
      </p:sp>
      <p:pic>
        <p:nvPicPr>
          <p:cNvPr id="6" name="Picture 5">
            <a:extLst>
              <a:ext uri="{FF2B5EF4-FFF2-40B4-BE49-F238E27FC236}">
                <a16:creationId xmlns:a16="http://schemas.microsoft.com/office/drawing/2014/main" id="{9B00D503-427A-6105-642A-0005A57E70D0}"/>
              </a:ext>
            </a:extLst>
          </p:cNvPr>
          <p:cNvPicPr>
            <a:picLocks noChangeAspect="1"/>
          </p:cNvPicPr>
          <p:nvPr/>
        </p:nvPicPr>
        <p:blipFill>
          <a:blip r:embed="rId2"/>
          <a:stretch>
            <a:fillRect/>
          </a:stretch>
        </p:blipFill>
        <p:spPr>
          <a:xfrm>
            <a:off x="800100" y="594506"/>
            <a:ext cx="9892109" cy="5668987"/>
          </a:xfrm>
          <a:prstGeom prst="rect">
            <a:avLst/>
          </a:prstGeom>
        </p:spPr>
      </p:pic>
      <p:sp>
        <p:nvSpPr>
          <p:cNvPr id="7" name="Oval 6">
            <a:extLst>
              <a:ext uri="{FF2B5EF4-FFF2-40B4-BE49-F238E27FC236}">
                <a16:creationId xmlns:a16="http://schemas.microsoft.com/office/drawing/2014/main" id="{BD978AE1-0F82-2F6E-07CD-CDF0208785AF}"/>
              </a:ext>
            </a:extLst>
          </p:cNvPr>
          <p:cNvSpPr/>
          <p:nvPr/>
        </p:nvSpPr>
        <p:spPr>
          <a:xfrm>
            <a:off x="7092950" y="5568950"/>
            <a:ext cx="3962400" cy="4635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35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F3A671-C26C-0902-6FC9-1A8B93D40BD5}"/>
              </a:ext>
            </a:extLst>
          </p:cNvPr>
          <p:cNvSpPr>
            <a:spLocks noGrp="1"/>
          </p:cNvSpPr>
          <p:nvPr>
            <p:ph type="sldNum" sz="quarter" idx="4"/>
          </p:nvPr>
        </p:nvSpPr>
        <p:spPr/>
        <p:txBody>
          <a:bodyPr/>
          <a:lstStyle/>
          <a:p>
            <a:fld id="{D57F1E4F-1CFF-5643-939E-02111984F565}" type="slidenum">
              <a:rPr lang="en-US" smtClean="0"/>
              <a:pPr/>
              <a:t>11</a:t>
            </a:fld>
            <a:endParaRPr lang="en-US"/>
          </a:p>
        </p:txBody>
      </p:sp>
      <p:pic>
        <p:nvPicPr>
          <p:cNvPr id="2050" name="Picture 2">
            <a:extLst>
              <a:ext uri="{FF2B5EF4-FFF2-40B4-BE49-F238E27FC236}">
                <a16:creationId xmlns:a16="http://schemas.microsoft.com/office/drawing/2014/main" id="{BA742991-2C43-BA75-1907-C0B7C0570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39272"/>
            <a:ext cx="4959350" cy="59794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8F99E7D-D154-B57C-4ABF-4391D3956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6" y="439272"/>
            <a:ext cx="4959350" cy="5979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3F33F7-AC88-4B91-6BAF-659AB24DDFFB}"/>
              </a:ext>
            </a:extLst>
          </p:cNvPr>
          <p:cNvSpPr txBox="1"/>
          <p:nvPr/>
        </p:nvSpPr>
        <p:spPr>
          <a:xfrm>
            <a:off x="3524250" y="5956300"/>
            <a:ext cx="1974850" cy="369332"/>
          </a:xfrm>
          <a:prstGeom prst="rect">
            <a:avLst/>
          </a:prstGeom>
          <a:solidFill>
            <a:schemeClr val="tx1"/>
          </a:solidFill>
        </p:spPr>
        <p:txBody>
          <a:bodyPr wrap="square" rtlCol="0">
            <a:spAutoFit/>
          </a:bodyPr>
          <a:lstStyle/>
          <a:p>
            <a:endParaRPr lang="en-US"/>
          </a:p>
        </p:txBody>
      </p:sp>
      <p:sp>
        <p:nvSpPr>
          <p:cNvPr id="6" name="TextBox 5">
            <a:extLst>
              <a:ext uri="{FF2B5EF4-FFF2-40B4-BE49-F238E27FC236}">
                <a16:creationId xmlns:a16="http://schemas.microsoft.com/office/drawing/2014/main" id="{EA4745E3-C8B0-C8EA-BC5C-4BCE9CC596C0}"/>
              </a:ext>
            </a:extLst>
          </p:cNvPr>
          <p:cNvSpPr txBox="1"/>
          <p:nvPr/>
        </p:nvSpPr>
        <p:spPr>
          <a:xfrm>
            <a:off x="8820150" y="5956300"/>
            <a:ext cx="1974850" cy="369332"/>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41861567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4001-FE02-5151-FAA6-D31C80B94E93}"/>
              </a:ext>
            </a:extLst>
          </p:cNvPr>
          <p:cNvSpPr>
            <a:spLocks noGrp="1"/>
          </p:cNvSpPr>
          <p:nvPr>
            <p:ph type="title"/>
          </p:nvPr>
        </p:nvSpPr>
        <p:spPr>
          <a:xfrm>
            <a:off x="646111" y="393700"/>
            <a:ext cx="10238392" cy="1243648"/>
          </a:xfrm>
        </p:spPr>
        <p:txBody>
          <a:bodyPr/>
          <a:lstStyle/>
          <a:p>
            <a:pPr algn="ctr"/>
            <a:r>
              <a:rPr lang="en-US" b="1"/>
              <a:t>What to do when over allocated?</a:t>
            </a:r>
          </a:p>
        </p:txBody>
      </p:sp>
      <p:sp>
        <p:nvSpPr>
          <p:cNvPr id="3" name="Table Placeholder 2">
            <a:extLst>
              <a:ext uri="{FF2B5EF4-FFF2-40B4-BE49-F238E27FC236}">
                <a16:creationId xmlns:a16="http://schemas.microsoft.com/office/drawing/2014/main" id="{49E5F7B8-E44E-27B3-0553-B929352863A8}"/>
              </a:ext>
            </a:extLst>
          </p:cNvPr>
          <p:cNvSpPr>
            <a:spLocks noGrp="1"/>
          </p:cNvSpPr>
          <p:nvPr>
            <p:ph type="tbl" sz="quarter" idx="15"/>
          </p:nvPr>
        </p:nvSpPr>
        <p:spPr>
          <a:xfrm>
            <a:off x="646716" y="1425575"/>
            <a:ext cx="10237787" cy="4213225"/>
          </a:xfrm>
        </p:spPr>
        <p:txBody>
          <a:bodyPr/>
          <a:lstStyle/>
          <a:p>
            <a:pPr>
              <a:lnSpc>
                <a:spcPct val="100000"/>
              </a:lnSpc>
              <a:spcBef>
                <a:spcPts val="600"/>
              </a:spcBef>
            </a:pPr>
            <a:r>
              <a:rPr lang="en-US"/>
              <a:t>Ask yourself, should you be over allocated?</a:t>
            </a:r>
          </a:p>
          <a:p>
            <a:pPr lvl="1">
              <a:lnSpc>
                <a:spcPct val="100000"/>
              </a:lnSpc>
              <a:spcBef>
                <a:spcPts val="600"/>
              </a:spcBef>
            </a:pPr>
            <a:r>
              <a:rPr lang="en-US" sz="2000"/>
              <a:t>For example, if MAHL based on NPDES limit, are you violating that</a:t>
            </a:r>
          </a:p>
          <a:p>
            <a:pPr>
              <a:lnSpc>
                <a:spcPct val="100000"/>
              </a:lnSpc>
              <a:spcBef>
                <a:spcPts val="600"/>
              </a:spcBef>
            </a:pPr>
            <a:r>
              <a:rPr lang="en-US"/>
              <a:t>Any types, missing/changed formulas?</a:t>
            </a:r>
          </a:p>
          <a:p>
            <a:pPr>
              <a:lnSpc>
                <a:spcPct val="100000"/>
              </a:lnSpc>
              <a:spcBef>
                <a:spcPts val="600"/>
              </a:spcBef>
            </a:pPr>
            <a:r>
              <a:rPr lang="en-US"/>
              <a:t>Review choices for all previous values</a:t>
            </a:r>
          </a:p>
          <a:p>
            <a:pPr lvl="1">
              <a:lnSpc>
                <a:spcPct val="100000"/>
              </a:lnSpc>
              <a:spcBef>
                <a:spcPts val="600"/>
              </a:spcBef>
            </a:pPr>
            <a:r>
              <a:rPr lang="en-US" sz="2000"/>
              <a:t>Are there any other choices you can make</a:t>
            </a:r>
          </a:p>
          <a:p>
            <a:pPr>
              <a:lnSpc>
                <a:spcPct val="100000"/>
              </a:lnSpc>
              <a:spcBef>
                <a:spcPts val="600"/>
              </a:spcBef>
            </a:pPr>
            <a:r>
              <a:rPr lang="en-US"/>
              <a:t>Can you lower SIU limits</a:t>
            </a:r>
          </a:p>
          <a:p>
            <a:pPr>
              <a:lnSpc>
                <a:spcPct val="100000"/>
              </a:lnSpc>
              <a:spcBef>
                <a:spcPts val="600"/>
              </a:spcBef>
            </a:pPr>
            <a:r>
              <a:rPr lang="en-US"/>
              <a:t>Specifically</a:t>
            </a:r>
          </a:p>
          <a:p>
            <a:pPr lvl="1">
              <a:lnSpc>
                <a:spcPct val="100000"/>
              </a:lnSpc>
              <a:spcBef>
                <a:spcPts val="600"/>
              </a:spcBef>
            </a:pPr>
            <a:r>
              <a:rPr lang="en-US" sz="2000"/>
              <a:t>Is Inhibition Limiting</a:t>
            </a:r>
          </a:p>
          <a:p>
            <a:pPr lvl="2">
              <a:lnSpc>
                <a:spcPct val="100000"/>
              </a:lnSpc>
              <a:spcBef>
                <a:spcPts val="600"/>
              </a:spcBef>
            </a:pPr>
            <a:r>
              <a:rPr lang="en-US" sz="2000"/>
              <a:t>Can you use site-specific Inhibition criteria</a:t>
            </a:r>
          </a:p>
          <a:p>
            <a:pPr lvl="1">
              <a:lnSpc>
                <a:spcPct val="100000"/>
              </a:lnSpc>
              <a:spcBef>
                <a:spcPts val="600"/>
              </a:spcBef>
            </a:pPr>
            <a:r>
              <a:rPr lang="en-US" sz="2000"/>
              <a:t>Is Sludge Limiting</a:t>
            </a:r>
          </a:p>
          <a:p>
            <a:pPr lvl="2">
              <a:lnSpc>
                <a:spcPct val="100000"/>
              </a:lnSpc>
              <a:spcBef>
                <a:spcPts val="600"/>
              </a:spcBef>
            </a:pPr>
            <a:r>
              <a:rPr lang="en-US" sz="2000"/>
              <a:t>Can you use lower site life? Can you perform a HASL Worksheet</a:t>
            </a:r>
          </a:p>
        </p:txBody>
      </p:sp>
      <p:sp>
        <p:nvSpPr>
          <p:cNvPr id="4" name="Slide Number Placeholder 3">
            <a:extLst>
              <a:ext uri="{FF2B5EF4-FFF2-40B4-BE49-F238E27FC236}">
                <a16:creationId xmlns:a16="http://schemas.microsoft.com/office/drawing/2014/main" id="{27970A0D-0CE7-D798-0C6A-AA708641F4E0}"/>
              </a:ext>
            </a:extLst>
          </p:cNvPr>
          <p:cNvSpPr>
            <a:spLocks noGrp="1"/>
          </p:cNvSpPr>
          <p:nvPr>
            <p:ph type="sldNum" sz="quarter" idx="4"/>
          </p:nvPr>
        </p:nvSpPr>
        <p:spPr/>
        <p:txBody>
          <a:bodyPr/>
          <a:lstStyle/>
          <a:p>
            <a:fld id="{D57F1E4F-1CFF-5643-939E-02111984F565}" type="slidenum">
              <a:rPr lang="en-US" smtClean="0"/>
              <a:pPr/>
              <a:t>110</a:t>
            </a:fld>
            <a:endParaRPr lang="en-US"/>
          </a:p>
        </p:txBody>
      </p:sp>
    </p:spTree>
    <p:extLst>
      <p:ext uri="{BB962C8B-B14F-4D97-AF65-F5344CB8AC3E}">
        <p14:creationId xmlns:p14="http://schemas.microsoft.com/office/powerpoint/2010/main" val="3877299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B4C2F2-86BC-46A8-C930-FBC42C830B16}"/>
              </a:ext>
            </a:extLst>
          </p:cNvPr>
          <p:cNvSpPr>
            <a:spLocks noGrp="1"/>
          </p:cNvSpPr>
          <p:nvPr>
            <p:ph type="sldNum" sz="quarter" idx="4"/>
          </p:nvPr>
        </p:nvSpPr>
        <p:spPr/>
        <p:txBody>
          <a:bodyPr/>
          <a:lstStyle/>
          <a:p>
            <a:fld id="{D57F1E4F-1CFF-5643-939E-02111984F565}" type="slidenum">
              <a:rPr lang="en-US" smtClean="0"/>
              <a:pPr/>
              <a:t>111</a:t>
            </a:fld>
            <a:endParaRPr lang="en-US"/>
          </a:p>
        </p:txBody>
      </p:sp>
      <p:pic>
        <p:nvPicPr>
          <p:cNvPr id="6" name="Picture 5">
            <a:extLst>
              <a:ext uri="{FF2B5EF4-FFF2-40B4-BE49-F238E27FC236}">
                <a16:creationId xmlns:a16="http://schemas.microsoft.com/office/drawing/2014/main" id="{567EF210-3E25-037C-D95C-DD486C9742ED}"/>
              </a:ext>
            </a:extLst>
          </p:cNvPr>
          <p:cNvPicPr>
            <a:picLocks noChangeAspect="1"/>
          </p:cNvPicPr>
          <p:nvPr/>
        </p:nvPicPr>
        <p:blipFill>
          <a:blip r:embed="rId3"/>
          <a:stretch>
            <a:fillRect/>
          </a:stretch>
        </p:blipFill>
        <p:spPr>
          <a:xfrm>
            <a:off x="2341419" y="679572"/>
            <a:ext cx="7509162" cy="5651378"/>
          </a:xfrm>
          <a:prstGeom prst="rect">
            <a:avLst/>
          </a:prstGeom>
        </p:spPr>
      </p:pic>
    </p:spTree>
    <p:extLst>
      <p:ext uri="{BB962C8B-B14F-4D97-AF65-F5344CB8AC3E}">
        <p14:creationId xmlns:p14="http://schemas.microsoft.com/office/powerpoint/2010/main" val="9275100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F32B-7DB9-3D7E-B2E9-A533D5C54F98}"/>
              </a:ext>
            </a:extLst>
          </p:cNvPr>
          <p:cNvSpPr>
            <a:spLocks noGrp="1"/>
          </p:cNvSpPr>
          <p:nvPr>
            <p:ph type="title"/>
          </p:nvPr>
        </p:nvSpPr>
        <p:spPr/>
        <p:txBody>
          <a:bodyPr/>
          <a:lstStyle/>
          <a:p>
            <a:pPr algn="ctr"/>
            <a:r>
              <a:rPr lang="en-US" b="1" err="1"/>
              <a:t>Typicalville</a:t>
            </a:r>
            <a:r>
              <a:rPr lang="en-US" b="1"/>
              <a:t> Over Allocated for silver</a:t>
            </a:r>
          </a:p>
        </p:txBody>
      </p:sp>
      <p:sp>
        <p:nvSpPr>
          <p:cNvPr id="3" name="Table Placeholder 2">
            <a:extLst>
              <a:ext uri="{FF2B5EF4-FFF2-40B4-BE49-F238E27FC236}">
                <a16:creationId xmlns:a16="http://schemas.microsoft.com/office/drawing/2014/main" id="{384A1A35-EFA4-8C5B-4C8E-BC20EFF0CAB0}"/>
              </a:ext>
            </a:extLst>
          </p:cNvPr>
          <p:cNvSpPr>
            <a:spLocks noGrp="1"/>
          </p:cNvSpPr>
          <p:nvPr>
            <p:ph type="tbl" sz="quarter" idx="15"/>
          </p:nvPr>
        </p:nvSpPr>
        <p:spPr/>
        <p:txBody>
          <a:bodyPr/>
          <a:lstStyle/>
          <a:p>
            <a:pPr>
              <a:lnSpc>
                <a:spcPct val="100000"/>
              </a:lnSpc>
            </a:pPr>
            <a:r>
              <a:rPr lang="en-US" sz="2400"/>
              <a:t>Why is </a:t>
            </a:r>
            <a:r>
              <a:rPr lang="en-US" sz="2400" err="1"/>
              <a:t>Typicalville</a:t>
            </a:r>
            <a:r>
              <a:rPr lang="en-US" sz="2400"/>
              <a:t> over allocated?</a:t>
            </a:r>
          </a:p>
          <a:p>
            <a:pPr lvl="1">
              <a:lnSpc>
                <a:spcPct val="100000"/>
              </a:lnSpc>
            </a:pPr>
            <a:r>
              <a:rPr lang="en-US" sz="2400"/>
              <a:t>Silver MAHL based on stream standard</a:t>
            </a:r>
          </a:p>
          <a:p>
            <a:pPr lvl="1">
              <a:lnSpc>
                <a:spcPct val="100000"/>
              </a:lnSpc>
            </a:pPr>
            <a:r>
              <a:rPr lang="en-US" sz="2400"/>
              <a:t>Is </a:t>
            </a:r>
            <a:r>
              <a:rPr lang="en-US" sz="2400" err="1"/>
              <a:t>Typicalville</a:t>
            </a:r>
            <a:r>
              <a:rPr lang="en-US" sz="2400"/>
              <a:t> violating that limit. Check calculator and silver effluent data</a:t>
            </a:r>
          </a:p>
          <a:p>
            <a:pPr>
              <a:lnSpc>
                <a:spcPct val="100000"/>
              </a:lnSpc>
            </a:pPr>
            <a:r>
              <a:rPr lang="en-US" sz="2400"/>
              <a:t>Can/should </a:t>
            </a:r>
            <a:r>
              <a:rPr lang="en-US" sz="2400" err="1"/>
              <a:t>Typicalville</a:t>
            </a:r>
            <a:r>
              <a:rPr lang="en-US" sz="2400"/>
              <a:t> lower SIU limits</a:t>
            </a:r>
          </a:p>
          <a:p>
            <a:pPr>
              <a:lnSpc>
                <a:spcPct val="100000"/>
              </a:lnSpc>
            </a:pPr>
            <a:endParaRPr lang="en-US" sz="2400"/>
          </a:p>
          <a:p>
            <a:pPr marL="0" indent="0">
              <a:lnSpc>
                <a:spcPct val="100000"/>
              </a:lnSpc>
              <a:buNone/>
            </a:pPr>
            <a:endParaRPr lang="en-US" sz="2400"/>
          </a:p>
          <a:p>
            <a:pPr marL="0" indent="0" algn="ctr">
              <a:lnSpc>
                <a:spcPct val="100000"/>
              </a:lnSpc>
              <a:buNone/>
            </a:pPr>
            <a:r>
              <a:rPr lang="en-US" sz="2400"/>
              <a:t>The Division recognizes that the stream standard for silver causes overallocation in some cases</a:t>
            </a:r>
          </a:p>
        </p:txBody>
      </p:sp>
      <p:sp>
        <p:nvSpPr>
          <p:cNvPr id="4" name="Slide Number Placeholder 3">
            <a:extLst>
              <a:ext uri="{FF2B5EF4-FFF2-40B4-BE49-F238E27FC236}">
                <a16:creationId xmlns:a16="http://schemas.microsoft.com/office/drawing/2014/main" id="{15522678-94CA-7811-BD0C-1844047A39FB}"/>
              </a:ext>
            </a:extLst>
          </p:cNvPr>
          <p:cNvSpPr>
            <a:spLocks noGrp="1"/>
          </p:cNvSpPr>
          <p:nvPr>
            <p:ph type="sldNum" sz="quarter" idx="4"/>
          </p:nvPr>
        </p:nvSpPr>
        <p:spPr/>
        <p:txBody>
          <a:bodyPr/>
          <a:lstStyle/>
          <a:p>
            <a:fld id="{D57F1E4F-1CFF-5643-939E-02111984F565}" type="slidenum">
              <a:rPr lang="en-US" smtClean="0"/>
              <a:pPr/>
              <a:t>112</a:t>
            </a:fld>
            <a:endParaRPr lang="en-US"/>
          </a:p>
        </p:txBody>
      </p:sp>
    </p:spTree>
    <p:extLst>
      <p:ext uri="{BB962C8B-B14F-4D97-AF65-F5344CB8AC3E}">
        <p14:creationId xmlns:p14="http://schemas.microsoft.com/office/powerpoint/2010/main" val="5047176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FE65D7-E54C-B4A4-DB33-4AF9372F1EE2}"/>
              </a:ext>
            </a:extLst>
          </p:cNvPr>
          <p:cNvSpPr>
            <a:spLocks noGrp="1"/>
          </p:cNvSpPr>
          <p:nvPr>
            <p:ph type="sldNum" sz="quarter" idx="4"/>
          </p:nvPr>
        </p:nvSpPr>
        <p:spPr/>
        <p:txBody>
          <a:bodyPr/>
          <a:lstStyle/>
          <a:p>
            <a:fld id="{D57F1E4F-1CFF-5643-939E-02111984F565}" type="slidenum">
              <a:rPr lang="en-US" smtClean="0"/>
              <a:pPr/>
              <a:t>113</a:t>
            </a:fld>
            <a:endParaRPr lang="en-US"/>
          </a:p>
        </p:txBody>
      </p:sp>
      <p:pic>
        <p:nvPicPr>
          <p:cNvPr id="5" name="Picture 4">
            <a:extLst>
              <a:ext uri="{FF2B5EF4-FFF2-40B4-BE49-F238E27FC236}">
                <a16:creationId xmlns:a16="http://schemas.microsoft.com/office/drawing/2014/main" id="{1C297386-D354-091E-28E4-6CE324A574C2}"/>
              </a:ext>
            </a:extLst>
          </p:cNvPr>
          <p:cNvPicPr>
            <a:picLocks noChangeAspect="1"/>
          </p:cNvPicPr>
          <p:nvPr/>
        </p:nvPicPr>
        <p:blipFill>
          <a:blip r:embed="rId3"/>
          <a:srcRect r="22467"/>
          <a:stretch>
            <a:fillRect/>
          </a:stretch>
        </p:blipFill>
        <p:spPr>
          <a:xfrm>
            <a:off x="842582" y="664201"/>
            <a:ext cx="4796218" cy="5416550"/>
          </a:xfrm>
          <a:prstGeom prst="rect">
            <a:avLst/>
          </a:prstGeom>
        </p:spPr>
      </p:pic>
      <p:sp>
        <p:nvSpPr>
          <p:cNvPr id="6" name="Arrow: Left 5">
            <a:extLst>
              <a:ext uri="{FF2B5EF4-FFF2-40B4-BE49-F238E27FC236}">
                <a16:creationId xmlns:a16="http://schemas.microsoft.com/office/drawing/2014/main" id="{D1258185-D68F-FC2D-7048-F51175F48107}"/>
              </a:ext>
            </a:extLst>
          </p:cNvPr>
          <p:cNvSpPr/>
          <p:nvPr/>
        </p:nvSpPr>
        <p:spPr>
          <a:xfrm rot="1472748">
            <a:off x="3769637" y="5571336"/>
            <a:ext cx="581027" cy="149228"/>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7ABBA1D-0882-0290-4534-3F01B66C9775}"/>
              </a:ext>
            </a:extLst>
          </p:cNvPr>
          <p:cNvPicPr>
            <a:picLocks noChangeAspect="1"/>
          </p:cNvPicPr>
          <p:nvPr/>
        </p:nvPicPr>
        <p:blipFill>
          <a:blip r:embed="rId4"/>
          <a:stretch>
            <a:fillRect/>
          </a:stretch>
        </p:blipFill>
        <p:spPr>
          <a:xfrm>
            <a:off x="6750051" y="664201"/>
            <a:ext cx="3125082" cy="5416550"/>
          </a:xfrm>
          <a:prstGeom prst="rect">
            <a:avLst/>
          </a:prstGeom>
        </p:spPr>
      </p:pic>
      <p:sp>
        <p:nvSpPr>
          <p:cNvPr id="9" name="Arrow: Left 8">
            <a:extLst>
              <a:ext uri="{FF2B5EF4-FFF2-40B4-BE49-F238E27FC236}">
                <a16:creationId xmlns:a16="http://schemas.microsoft.com/office/drawing/2014/main" id="{4B8F6605-4D5E-0120-E985-8C880DCFD218}"/>
              </a:ext>
            </a:extLst>
          </p:cNvPr>
          <p:cNvSpPr/>
          <p:nvPr/>
        </p:nvSpPr>
        <p:spPr>
          <a:xfrm rot="18451573">
            <a:off x="8880479" y="988802"/>
            <a:ext cx="581027" cy="149228"/>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753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9206EC-AB52-5AD3-7C86-D4A894077C3C}"/>
              </a:ext>
            </a:extLst>
          </p:cNvPr>
          <p:cNvSpPr>
            <a:spLocks noGrp="1"/>
          </p:cNvSpPr>
          <p:nvPr>
            <p:ph type="sldNum" sz="quarter" idx="4"/>
          </p:nvPr>
        </p:nvSpPr>
        <p:spPr/>
        <p:txBody>
          <a:bodyPr/>
          <a:lstStyle/>
          <a:p>
            <a:fld id="{D57F1E4F-1CFF-5643-939E-02111984F565}" type="slidenum">
              <a:rPr lang="en-US" smtClean="0"/>
              <a:pPr/>
              <a:t>114</a:t>
            </a:fld>
            <a:endParaRPr lang="en-US"/>
          </a:p>
        </p:txBody>
      </p:sp>
      <p:pic>
        <p:nvPicPr>
          <p:cNvPr id="6" name="Picture 5">
            <a:extLst>
              <a:ext uri="{FF2B5EF4-FFF2-40B4-BE49-F238E27FC236}">
                <a16:creationId xmlns:a16="http://schemas.microsoft.com/office/drawing/2014/main" id="{A5ECDDA6-4774-CD47-EF82-C031BF79D713}"/>
              </a:ext>
            </a:extLst>
          </p:cNvPr>
          <p:cNvPicPr>
            <a:picLocks noChangeAspect="1"/>
          </p:cNvPicPr>
          <p:nvPr/>
        </p:nvPicPr>
        <p:blipFill>
          <a:blip r:embed="rId3"/>
          <a:stretch>
            <a:fillRect/>
          </a:stretch>
        </p:blipFill>
        <p:spPr>
          <a:xfrm>
            <a:off x="2303517" y="599051"/>
            <a:ext cx="7584965" cy="5659897"/>
          </a:xfrm>
          <a:prstGeom prst="rect">
            <a:avLst/>
          </a:prstGeom>
        </p:spPr>
      </p:pic>
      <p:sp>
        <p:nvSpPr>
          <p:cNvPr id="7" name="Arrow: Left 6">
            <a:extLst>
              <a:ext uri="{FF2B5EF4-FFF2-40B4-BE49-F238E27FC236}">
                <a16:creationId xmlns:a16="http://schemas.microsoft.com/office/drawing/2014/main" id="{BC931D6C-9D35-93E2-93D9-34340DD2B284}"/>
              </a:ext>
            </a:extLst>
          </p:cNvPr>
          <p:cNvSpPr/>
          <p:nvPr/>
        </p:nvSpPr>
        <p:spPr>
          <a:xfrm rot="18795122">
            <a:off x="7159036" y="2792203"/>
            <a:ext cx="581027" cy="149223"/>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C25248-D4F4-03CC-DF98-8F8F5981B554}"/>
              </a:ext>
            </a:extLst>
          </p:cNvPr>
          <p:cNvSpPr/>
          <p:nvPr/>
        </p:nvSpPr>
        <p:spPr>
          <a:xfrm rot="16200000">
            <a:off x="6949290" y="4837907"/>
            <a:ext cx="1939924" cy="119220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1404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8634079-E5F3-EB7B-E750-5CF850669F6C}"/>
              </a:ext>
            </a:extLst>
          </p:cNvPr>
          <p:cNvSpPr>
            <a:spLocks noGrp="1"/>
          </p:cNvSpPr>
          <p:nvPr>
            <p:ph type="tbl" sz="quarter" idx="15"/>
          </p:nvPr>
        </p:nvSpPr>
        <p:spPr>
          <a:xfrm>
            <a:off x="646113" y="4508500"/>
            <a:ext cx="10237787" cy="1739900"/>
          </a:xfrm>
        </p:spPr>
        <p:txBody>
          <a:bodyPr/>
          <a:lstStyle/>
          <a:p>
            <a:pPr marL="0" indent="0" algn="ctr">
              <a:buNone/>
            </a:pPr>
            <a:r>
              <a:rPr lang="en-US" sz="2800"/>
              <a:t>Headworks Addendum for Sludge Loading</a:t>
            </a:r>
          </a:p>
        </p:txBody>
      </p:sp>
      <p:sp>
        <p:nvSpPr>
          <p:cNvPr id="4" name="Slide Number Placeholder 3">
            <a:extLst>
              <a:ext uri="{FF2B5EF4-FFF2-40B4-BE49-F238E27FC236}">
                <a16:creationId xmlns:a16="http://schemas.microsoft.com/office/drawing/2014/main" id="{0620EF6F-D89B-9A34-4058-2AA65A3F82D3}"/>
              </a:ext>
            </a:extLst>
          </p:cNvPr>
          <p:cNvSpPr>
            <a:spLocks noGrp="1"/>
          </p:cNvSpPr>
          <p:nvPr>
            <p:ph type="sldNum" sz="quarter" idx="4"/>
          </p:nvPr>
        </p:nvSpPr>
        <p:spPr/>
        <p:txBody>
          <a:bodyPr/>
          <a:lstStyle/>
          <a:p>
            <a:fld id="{D57F1E4F-1CFF-5643-939E-02111984F565}" type="slidenum">
              <a:rPr lang="en-US" smtClean="0"/>
              <a:pPr/>
              <a:t>115</a:t>
            </a:fld>
            <a:endParaRPr lang="en-US"/>
          </a:p>
        </p:txBody>
      </p:sp>
      <p:pic>
        <p:nvPicPr>
          <p:cNvPr id="5" name="Picture 3">
            <a:extLst>
              <a:ext uri="{FF2B5EF4-FFF2-40B4-BE49-F238E27FC236}">
                <a16:creationId xmlns:a16="http://schemas.microsoft.com/office/drawing/2014/main" id="{BB451D23-A99A-FAB7-3617-233FFE50D5A5}"/>
              </a:ext>
            </a:extLst>
          </p:cNvPr>
          <p:cNvPicPr>
            <a:picLocks noChangeArrowheads="1"/>
          </p:cNvPicPr>
          <p:nvPr/>
        </p:nvPicPr>
        <p:blipFill>
          <a:blip r:embed="rId2" cstate="print"/>
          <a:srcRect/>
          <a:stretch>
            <a:fillRect/>
          </a:stretch>
        </p:blipFill>
        <p:spPr bwMode="auto">
          <a:xfrm>
            <a:off x="2636044" y="1409700"/>
            <a:ext cx="6919912" cy="1879600"/>
          </a:xfrm>
          <a:prstGeom prst="rect">
            <a:avLst/>
          </a:prstGeom>
          <a:noFill/>
          <a:ln w="9525">
            <a:noFill/>
            <a:miter lim="800000"/>
            <a:headEnd/>
            <a:tailEnd/>
          </a:ln>
        </p:spPr>
      </p:pic>
    </p:spTree>
    <p:extLst>
      <p:ext uri="{BB962C8B-B14F-4D97-AF65-F5344CB8AC3E}">
        <p14:creationId xmlns:p14="http://schemas.microsoft.com/office/powerpoint/2010/main" val="3867190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6427-1CCA-A1FE-89EF-E5DB45ED7C51}"/>
              </a:ext>
            </a:extLst>
          </p:cNvPr>
          <p:cNvSpPr>
            <a:spLocks noGrp="1"/>
          </p:cNvSpPr>
          <p:nvPr>
            <p:ph type="title"/>
          </p:nvPr>
        </p:nvSpPr>
        <p:spPr/>
        <p:txBody>
          <a:bodyPr/>
          <a:lstStyle/>
          <a:p>
            <a:pPr algn="ctr"/>
            <a:r>
              <a:rPr lang="en-US" b="1" err="1"/>
              <a:t>Hasl</a:t>
            </a:r>
            <a:r>
              <a:rPr lang="en-US" b="1"/>
              <a:t> worksheet</a:t>
            </a:r>
          </a:p>
        </p:txBody>
      </p:sp>
      <p:sp>
        <p:nvSpPr>
          <p:cNvPr id="3" name="Table Placeholder 2">
            <a:extLst>
              <a:ext uri="{FF2B5EF4-FFF2-40B4-BE49-F238E27FC236}">
                <a16:creationId xmlns:a16="http://schemas.microsoft.com/office/drawing/2014/main" id="{7719B865-2F11-A13F-AD52-4C12B9D31D08}"/>
              </a:ext>
            </a:extLst>
          </p:cNvPr>
          <p:cNvSpPr>
            <a:spLocks noGrp="1"/>
          </p:cNvSpPr>
          <p:nvPr>
            <p:ph type="tbl" sz="quarter" idx="15"/>
          </p:nvPr>
        </p:nvSpPr>
        <p:spPr/>
        <p:txBody>
          <a:bodyPr/>
          <a:lstStyle/>
          <a:p>
            <a:pPr marL="0" indent="0">
              <a:buNone/>
            </a:pPr>
            <a:r>
              <a:rPr lang="en-US" sz="2400"/>
              <a:t>Reevaluates MAHL for Sludge Criteria by taking into consideration:</a:t>
            </a:r>
          </a:p>
          <a:p>
            <a:pPr marL="457200" indent="-457200">
              <a:buFont typeface="+mj-lt"/>
              <a:buAutoNum type="arabicPeriod"/>
            </a:pPr>
            <a:r>
              <a:rPr lang="en-US" sz="2400"/>
              <a:t>Historical WWTP Performance Data</a:t>
            </a:r>
          </a:p>
          <a:p>
            <a:pPr marL="457200" indent="-457200">
              <a:buFont typeface="+mj-lt"/>
              <a:buAutoNum type="arabicPeriod"/>
            </a:pPr>
            <a:r>
              <a:rPr lang="en-US" sz="2400"/>
              <a:t>Historical Sludge Report Data</a:t>
            </a:r>
          </a:p>
          <a:p>
            <a:pPr marL="457200" indent="-457200">
              <a:buFont typeface="+mj-lt"/>
              <a:buAutoNum type="arabicPeriod"/>
            </a:pPr>
            <a:r>
              <a:rPr lang="en-US" sz="2400"/>
              <a:t>Applicable Sludge Criteria</a:t>
            </a:r>
          </a:p>
          <a:p>
            <a:pPr marL="457200" indent="-457200">
              <a:lnSpc>
                <a:spcPct val="100000"/>
              </a:lnSpc>
              <a:buFont typeface="+mj-lt"/>
              <a:buAutoNum type="arabicPeriod"/>
            </a:pPr>
            <a:endParaRPr lang="en-US" sz="2400"/>
          </a:p>
          <a:p>
            <a:pPr marL="0" indent="0">
              <a:lnSpc>
                <a:spcPct val="100000"/>
              </a:lnSpc>
              <a:buNone/>
            </a:pPr>
            <a:r>
              <a:rPr lang="en-US" sz="2400" u="sng"/>
              <a:t>Only applicable for pollutants over allocated based on sludge criteria</a:t>
            </a:r>
          </a:p>
          <a:p>
            <a:pPr marL="0" indent="0">
              <a:lnSpc>
                <a:spcPct val="100000"/>
              </a:lnSpc>
              <a:buNone/>
            </a:pPr>
            <a:r>
              <a:rPr lang="en-US" sz="2400" u="sng"/>
              <a:t>Class A sludge will not require a HASL</a:t>
            </a:r>
          </a:p>
          <a:p>
            <a:pPr marL="0" indent="0">
              <a:lnSpc>
                <a:spcPct val="100000"/>
              </a:lnSpc>
              <a:buNone/>
            </a:pPr>
            <a:endParaRPr lang="en-US" sz="3200" u="sng"/>
          </a:p>
          <a:p>
            <a:pPr marL="0" indent="0">
              <a:buNone/>
            </a:pPr>
            <a:endParaRPr lang="en-US"/>
          </a:p>
        </p:txBody>
      </p:sp>
      <p:sp>
        <p:nvSpPr>
          <p:cNvPr id="4" name="Slide Number Placeholder 3">
            <a:extLst>
              <a:ext uri="{FF2B5EF4-FFF2-40B4-BE49-F238E27FC236}">
                <a16:creationId xmlns:a16="http://schemas.microsoft.com/office/drawing/2014/main" id="{4AA6B370-8611-1246-A4C6-B3B7B04ADBC8}"/>
              </a:ext>
            </a:extLst>
          </p:cNvPr>
          <p:cNvSpPr>
            <a:spLocks noGrp="1"/>
          </p:cNvSpPr>
          <p:nvPr>
            <p:ph type="sldNum" sz="quarter" idx="4"/>
          </p:nvPr>
        </p:nvSpPr>
        <p:spPr/>
        <p:txBody>
          <a:bodyPr/>
          <a:lstStyle/>
          <a:p>
            <a:fld id="{D57F1E4F-1CFF-5643-939E-02111984F565}" type="slidenum">
              <a:rPr lang="en-US" smtClean="0"/>
              <a:pPr/>
              <a:t>116</a:t>
            </a:fld>
            <a:endParaRPr lang="en-US"/>
          </a:p>
        </p:txBody>
      </p:sp>
    </p:spTree>
    <p:extLst>
      <p:ext uri="{BB962C8B-B14F-4D97-AF65-F5344CB8AC3E}">
        <p14:creationId xmlns:p14="http://schemas.microsoft.com/office/powerpoint/2010/main" val="14570920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A6FF-59B7-6AAC-905F-CE86FA8B10B9}"/>
              </a:ext>
            </a:extLst>
          </p:cNvPr>
          <p:cNvSpPr>
            <a:spLocks noGrp="1"/>
          </p:cNvSpPr>
          <p:nvPr>
            <p:ph type="title"/>
          </p:nvPr>
        </p:nvSpPr>
        <p:spPr/>
        <p:txBody>
          <a:bodyPr/>
          <a:lstStyle/>
          <a:p>
            <a:pPr algn="ctr"/>
            <a:r>
              <a:rPr lang="en-US" sz="4000" b="1"/>
              <a:t>What do I need for a </a:t>
            </a:r>
            <a:r>
              <a:rPr lang="en-US" sz="4000" b="1" err="1"/>
              <a:t>hasl</a:t>
            </a:r>
            <a:endParaRPr lang="en-US" sz="4000" b="1"/>
          </a:p>
        </p:txBody>
      </p:sp>
      <p:sp>
        <p:nvSpPr>
          <p:cNvPr id="3" name="Table Placeholder 2">
            <a:extLst>
              <a:ext uri="{FF2B5EF4-FFF2-40B4-BE49-F238E27FC236}">
                <a16:creationId xmlns:a16="http://schemas.microsoft.com/office/drawing/2014/main" id="{F7C8BBE7-5898-8725-788D-36AC244F5420}"/>
              </a:ext>
            </a:extLst>
          </p:cNvPr>
          <p:cNvSpPr>
            <a:spLocks noGrp="1"/>
          </p:cNvSpPr>
          <p:nvPr>
            <p:ph type="tbl" sz="quarter" idx="15"/>
          </p:nvPr>
        </p:nvSpPr>
        <p:spPr/>
        <p:txBody>
          <a:bodyPr/>
          <a:lstStyle/>
          <a:p>
            <a:pPr>
              <a:lnSpc>
                <a:spcPct val="100000"/>
              </a:lnSpc>
              <a:spcBef>
                <a:spcPts val="600"/>
              </a:spcBef>
            </a:pPr>
            <a:r>
              <a:rPr lang="en-US" sz="3200"/>
              <a:t>Copy of current Sludge Permit</a:t>
            </a:r>
          </a:p>
          <a:p>
            <a:pPr>
              <a:lnSpc>
                <a:spcPct val="100000"/>
              </a:lnSpc>
              <a:spcBef>
                <a:spcPts val="600"/>
              </a:spcBef>
            </a:pPr>
            <a:r>
              <a:rPr lang="en-US" sz="3200"/>
              <a:t>Copy of Annual Sludge Report</a:t>
            </a:r>
          </a:p>
          <a:p>
            <a:pPr>
              <a:lnSpc>
                <a:spcPct val="100000"/>
              </a:lnSpc>
              <a:spcBef>
                <a:spcPts val="600"/>
              </a:spcBef>
            </a:pPr>
            <a:r>
              <a:rPr lang="en-US" sz="3200"/>
              <a:t>POTW Influent Data from removal Rate calculations</a:t>
            </a:r>
          </a:p>
          <a:p>
            <a:pPr>
              <a:lnSpc>
                <a:spcPct val="100000"/>
              </a:lnSpc>
              <a:spcBef>
                <a:spcPts val="600"/>
              </a:spcBef>
            </a:pPr>
            <a:r>
              <a:rPr lang="en-US" sz="3200"/>
              <a:t>HASL Worksheet and Calculations</a:t>
            </a:r>
          </a:p>
        </p:txBody>
      </p:sp>
      <p:sp>
        <p:nvSpPr>
          <p:cNvPr id="4" name="Slide Number Placeholder 3">
            <a:extLst>
              <a:ext uri="{FF2B5EF4-FFF2-40B4-BE49-F238E27FC236}">
                <a16:creationId xmlns:a16="http://schemas.microsoft.com/office/drawing/2014/main" id="{DF537E66-6F1C-7BF0-5BD9-766A8A02BAFD}"/>
              </a:ext>
            </a:extLst>
          </p:cNvPr>
          <p:cNvSpPr>
            <a:spLocks noGrp="1"/>
          </p:cNvSpPr>
          <p:nvPr>
            <p:ph type="sldNum" sz="quarter" idx="4"/>
          </p:nvPr>
        </p:nvSpPr>
        <p:spPr/>
        <p:txBody>
          <a:bodyPr/>
          <a:lstStyle/>
          <a:p>
            <a:fld id="{D57F1E4F-1CFF-5643-939E-02111984F565}" type="slidenum">
              <a:rPr lang="en-US" smtClean="0"/>
              <a:pPr/>
              <a:t>117</a:t>
            </a:fld>
            <a:endParaRPr lang="en-US"/>
          </a:p>
        </p:txBody>
      </p:sp>
    </p:spTree>
    <p:extLst>
      <p:ext uri="{BB962C8B-B14F-4D97-AF65-F5344CB8AC3E}">
        <p14:creationId xmlns:p14="http://schemas.microsoft.com/office/powerpoint/2010/main" val="1991001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B5AF-984B-5E59-515E-A5F70463F2D7}"/>
              </a:ext>
            </a:extLst>
          </p:cNvPr>
          <p:cNvSpPr>
            <a:spLocks noGrp="1"/>
          </p:cNvSpPr>
          <p:nvPr>
            <p:ph type="title"/>
          </p:nvPr>
        </p:nvSpPr>
        <p:spPr>
          <a:xfrm>
            <a:off x="646113" y="362712"/>
            <a:ext cx="10238392" cy="1243648"/>
          </a:xfrm>
        </p:spPr>
        <p:txBody>
          <a:bodyPr/>
          <a:lstStyle/>
          <a:p>
            <a:pPr algn="ctr"/>
            <a:r>
              <a:rPr lang="en-US" b="1" err="1"/>
              <a:t>Hasl</a:t>
            </a:r>
            <a:r>
              <a:rPr lang="en-US" b="1"/>
              <a:t> – step 1</a:t>
            </a:r>
          </a:p>
        </p:txBody>
      </p:sp>
      <p:sp>
        <p:nvSpPr>
          <p:cNvPr id="3" name="Table Placeholder 2">
            <a:extLst>
              <a:ext uri="{FF2B5EF4-FFF2-40B4-BE49-F238E27FC236}">
                <a16:creationId xmlns:a16="http://schemas.microsoft.com/office/drawing/2014/main" id="{58D97212-AD4B-DC80-5BCE-88871E9919BF}"/>
              </a:ext>
            </a:extLst>
          </p:cNvPr>
          <p:cNvSpPr>
            <a:spLocks noGrp="1"/>
          </p:cNvSpPr>
          <p:nvPr>
            <p:ph type="tbl" sz="quarter" idx="15"/>
          </p:nvPr>
        </p:nvSpPr>
        <p:spPr>
          <a:xfrm>
            <a:off x="646113" y="1335025"/>
            <a:ext cx="10237787" cy="4913376"/>
          </a:xfrm>
        </p:spPr>
        <p:txBody>
          <a:bodyPr/>
          <a:lstStyle/>
          <a:p>
            <a:r>
              <a:rPr lang="en-US" sz="2200"/>
              <a:t>Check POC to assure that the available land does not exceed 80% of the cumulative loading rate</a:t>
            </a:r>
          </a:p>
          <a:p>
            <a:pPr>
              <a:lnSpc>
                <a:spcPct val="90000"/>
              </a:lnSpc>
            </a:pPr>
            <a:r>
              <a:rPr lang="en-US" sz="2200"/>
              <a:t>From current Annual Sludge Report, locate Land Application Field Summary Reports.</a:t>
            </a:r>
          </a:p>
          <a:p>
            <a:pPr>
              <a:lnSpc>
                <a:spcPct val="90000"/>
              </a:lnSpc>
            </a:pPr>
            <a:r>
              <a:rPr lang="en-US" sz="2200"/>
              <a:t>Review “Cumulative </a:t>
            </a:r>
            <a:r>
              <a:rPr lang="en-US" sz="2200" err="1"/>
              <a:t>lbs</a:t>
            </a:r>
            <a:r>
              <a:rPr lang="en-US" sz="2200"/>
              <a:t>/acre” values for HASL POC for each field.</a:t>
            </a:r>
          </a:p>
          <a:p>
            <a:pPr>
              <a:lnSpc>
                <a:spcPct val="90000"/>
              </a:lnSpc>
            </a:pPr>
            <a:r>
              <a:rPr lang="en-US" sz="2200"/>
              <a:t>Identify field with highest cumulative </a:t>
            </a:r>
            <a:r>
              <a:rPr lang="en-US" sz="2200" err="1"/>
              <a:t>lbs</a:t>
            </a:r>
            <a:r>
              <a:rPr lang="en-US" sz="2200"/>
              <a:t>/acre for HASL POC – Pretreatment’s “most heavily Loaded field”</a:t>
            </a:r>
          </a:p>
          <a:p>
            <a:pPr>
              <a:lnSpc>
                <a:spcPct val="90000"/>
              </a:lnSpc>
            </a:pPr>
            <a:r>
              <a:rPr lang="en-US" sz="2200"/>
              <a:t>Enter value in ”Cumulative loading data” column of HASL worksheet </a:t>
            </a:r>
          </a:p>
          <a:p>
            <a:pPr>
              <a:lnSpc>
                <a:spcPct val="90000"/>
              </a:lnSpc>
            </a:pPr>
            <a:r>
              <a:rPr lang="en-US" sz="2200"/>
              <a:t>Any flags? Contact Pretreatment staff</a:t>
            </a:r>
          </a:p>
          <a:p>
            <a:pPr marL="0" indent="0" algn="ctr">
              <a:lnSpc>
                <a:spcPct val="90000"/>
              </a:lnSpc>
              <a:buNone/>
            </a:pPr>
            <a:r>
              <a:rPr lang="en-US" sz="2200"/>
              <a:t>For the Pretreatment World, the “most heavily loaded field” is the field with the highest cumulative </a:t>
            </a:r>
            <a:r>
              <a:rPr lang="en-US" sz="2200" err="1"/>
              <a:t>lbs</a:t>
            </a:r>
            <a:r>
              <a:rPr lang="en-US" sz="2200"/>
              <a:t>/acre for that pollutant.</a:t>
            </a:r>
          </a:p>
          <a:p>
            <a:pPr>
              <a:lnSpc>
                <a:spcPct val="90000"/>
              </a:lnSpc>
            </a:pPr>
            <a:endParaRPr lang="en-US"/>
          </a:p>
        </p:txBody>
      </p:sp>
      <p:sp>
        <p:nvSpPr>
          <p:cNvPr id="4" name="Slide Number Placeholder 3">
            <a:extLst>
              <a:ext uri="{FF2B5EF4-FFF2-40B4-BE49-F238E27FC236}">
                <a16:creationId xmlns:a16="http://schemas.microsoft.com/office/drawing/2014/main" id="{1929B1C7-859D-8EF1-6953-6EDACBAC724E}"/>
              </a:ext>
            </a:extLst>
          </p:cNvPr>
          <p:cNvSpPr>
            <a:spLocks noGrp="1"/>
          </p:cNvSpPr>
          <p:nvPr>
            <p:ph type="sldNum" sz="quarter" idx="4"/>
          </p:nvPr>
        </p:nvSpPr>
        <p:spPr/>
        <p:txBody>
          <a:bodyPr/>
          <a:lstStyle/>
          <a:p>
            <a:fld id="{D57F1E4F-1CFF-5643-939E-02111984F565}" type="slidenum">
              <a:rPr lang="en-US" smtClean="0"/>
              <a:pPr/>
              <a:t>118</a:t>
            </a:fld>
            <a:endParaRPr lang="en-US"/>
          </a:p>
        </p:txBody>
      </p:sp>
    </p:spTree>
    <p:extLst>
      <p:ext uri="{BB962C8B-B14F-4D97-AF65-F5344CB8AC3E}">
        <p14:creationId xmlns:p14="http://schemas.microsoft.com/office/powerpoint/2010/main" val="36426601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A695DD-D90D-678B-EA26-05827E31DAB4}"/>
              </a:ext>
            </a:extLst>
          </p:cNvPr>
          <p:cNvSpPr>
            <a:spLocks noGrp="1"/>
          </p:cNvSpPr>
          <p:nvPr>
            <p:ph type="sldNum" sz="quarter" idx="4"/>
          </p:nvPr>
        </p:nvSpPr>
        <p:spPr/>
        <p:txBody>
          <a:bodyPr/>
          <a:lstStyle/>
          <a:p>
            <a:fld id="{D57F1E4F-1CFF-5643-939E-02111984F565}" type="slidenum">
              <a:rPr lang="en-US" smtClean="0"/>
              <a:pPr/>
              <a:t>119</a:t>
            </a:fld>
            <a:endParaRPr lang="en-US"/>
          </a:p>
        </p:txBody>
      </p:sp>
      <p:pic>
        <p:nvPicPr>
          <p:cNvPr id="6" name="Picture 5">
            <a:extLst>
              <a:ext uri="{FF2B5EF4-FFF2-40B4-BE49-F238E27FC236}">
                <a16:creationId xmlns:a16="http://schemas.microsoft.com/office/drawing/2014/main" id="{D44D9FD1-1145-9A5E-A5C1-6B23E5F5FB0E}"/>
              </a:ext>
            </a:extLst>
          </p:cNvPr>
          <p:cNvPicPr>
            <a:picLocks noChangeAspect="1"/>
          </p:cNvPicPr>
          <p:nvPr/>
        </p:nvPicPr>
        <p:blipFill>
          <a:blip r:embed="rId2"/>
          <a:stretch>
            <a:fillRect/>
          </a:stretch>
        </p:blipFill>
        <p:spPr>
          <a:xfrm>
            <a:off x="672226" y="616326"/>
            <a:ext cx="10102348" cy="5625348"/>
          </a:xfrm>
          <a:prstGeom prst="rect">
            <a:avLst/>
          </a:prstGeom>
        </p:spPr>
      </p:pic>
      <p:sp>
        <p:nvSpPr>
          <p:cNvPr id="9" name="Arrow: Left 8">
            <a:extLst>
              <a:ext uri="{FF2B5EF4-FFF2-40B4-BE49-F238E27FC236}">
                <a16:creationId xmlns:a16="http://schemas.microsoft.com/office/drawing/2014/main" id="{27E4FBF0-F35E-BC09-178E-FE5A78BA8D99}"/>
              </a:ext>
            </a:extLst>
          </p:cNvPr>
          <p:cNvSpPr/>
          <p:nvPr/>
        </p:nvSpPr>
        <p:spPr>
          <a:xfrm rot="16200000">
            <a:off x="3518123" y="2771993"/>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D2A55066-4449-CF3C-22F3-057827C1F1F7}"/>
              </a:ext>
            </a:extLst>
          </p:cNvPr>
          <p:cNvSpPr/>
          <p:nvPr/>
        </p:nvSpPr>
        <p:spPr>
          <a:xfrm rot="16200000">
            <a:off x="2679392" y="2771993"/>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9F8E8F03-2ACA-98E1-B3C5-C7C5E2ED435C}"/>
              </a:ext>
            </a:extLst>
          </p:cNvPr>
          <p:cNvSpPr/>
          <p:nvPr/>
        </p:nvSpPr>
        <p:spPr>
          <a:xfrm rot="16200000">
            <a:off x="1840662" y="2771992"/>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17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5F9B0-7726-3275-B65A-EC61884F2584}"/>
              </a:ext>
            </a:extLst>
          </p:cNvPr>
          <p:cNvSpPr>
            <a:spLocks noGrp="1"/>
          </p:cNvSpPr>
          <p:nvPr>
            <p:ph type="sldNum" sz="quarter" idx="4"/>
          </p:nvPr>
        </p:nvSpPr>
        <p:spPr/>
        <p:txBody>
          <a:bodyPr/>
          <a:lstStyle/>
          <a:p>
            <a:fld id="{D57F1E4F-1CFF-5643-939E-02111984F565}" type="slidenum">
              <a:rPr lang="en-US" smtClean="0"/>
              <a:pPr/>
              <a:t>12</a:t>
            </a:fld>
            <a:endParaRPr lang="en-US"/>
          </a:p>
        </p:txBody>
      </p:sp>
      <p:pic>
        <p:nvPicPr>
          <p:cNvPr id="6" name="Picture 5">
            <a:extLst>
              <a:ext uri="{FF2B5EF4-FFF2-40B4-BE49-F238E27FC236}">
                <a16:creationId xmlns:a16="http://schemas.microsoft.com/office/drawing/2014/main" id="{160AC560-B75F-BB90-FA6C-6093503568EF}"/>
              </a:ext>
            </a:extLst>
          </p:cNvPr>
          <p:cNvPicPr>
            <a:picLocks noChangeAspect="1"/>
          </p:cNvPicPr>
          <p:nvPr/>
        </p:nvPicPr>
        <p:blipFill>
          <a:blip r:embed="rId3"/>
          <a:stretch>
            <a:fillRect/>
          </a:stretch>
        </p:blipFill>
        <p:spPr>
          <a:xfrm>
            <a:off x="409045" y="325664"/>
            <a:ext cx="10701640" cy="6206671"/>
          </a:xfrm>
          <a:prstGeom prst="rect">
            <a:avLst/>
          </a:prstGeom>
        </p:spPr>
      </p:pic>
    </p:spTree>
    <p:extLst>
      <p:ext uri="{BB962C8B-B14F-4D97-AF65-F5344CB8AC3E}">
        <p14:creationId xmlns:p14="http://schemas.microsoft.com/office/powerpoint/2010/main" val="34637655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8828-4E09-095D-19D7-7B82A7F885F1}"/>
              </a:ext>
            </a:extLst>
          </p:cNvPr>
          <p:cNvSpPr>
            <a:spLocks noGrp="1"/>
          </p:cNvSpPr>
          <p:nvPr>
            <p:ph type="title"/>
          </p:nvPr>
        </p:nvSpPr>
        <p:spPr>
          <a:xfrm>
            <a:off x="646113" y="411417"/>
            <a:ext cx="10238392" cy="1243648"/>
          </a:xfrm>
        </p:spPr>
        <p:txBody>
          <a:bodyPr/>
          <a:lstStyle/>
          <a:p>
            <a:pPr algn="ctr"/>
            <a:r>
              <a:rPr lang="en-US" b="1" err="1"/>
              <a:t>Hasl</a:t>
            </a:r>
            <a:r>
              <a:rPr lang="en-US" b="1"/>
              <a:t> – step 2</a:t>
            </a:r>
          </a:p>
        </p:txBody>
      </p:sp>
      <p:sp>
        <p:nvSpPr>
          <p:cNvPr id="3" name="Table Placeholder 2">
            <a:extLst>
              <a:ext uri="{FF2B5EF4-FFF2-40B4-BE49-F238E27FC236}">
                <a16:creationId xmlns:a16="http://schemas.microsoft.com/office/drawing/2014/main" id="{78EC1E94-4A72-6053-E082-1A72EDA7A5FB}"/>
              </a:ext>
            </a:extLst>
          </p:cNvPr>
          <p:cNvSpPr>
            <a:spLocks noGrp="1"/>
          </p:cNvSpPr>
          <p:nvPr>
            <p:ph type="tbl" sz="quarter" idx="15"/>
          </p:nvPr>
        </p:nvSpPr>
        <p:spPr>
          <a:xfrm>
            <a:off x="646113" y="1655065"/>
            <a:ext cx="10237787" cy="4593336"/>
          </a:xfrm>
        </p:spPr>
        <p:txBody>
          <a:bodyPr/>
          <a:lstStyle/>
          <a:p>
            <a:r>
              <a:rPr lang="en-US" sz="2400"/>
              <a:t>Check POC to assure that sludge does not exceed 90% of the sludge ceiling limit</a:t>
            </a:r>
          </a:p>
          <a:p>
            <a:pPr>
              <a:lnSpc>
                <a:spcPct val="90000"/>
              </a:lnSpc>
            </a:pPr>
            <a:r>
              <a:rPr lang="en-US" sz="2400"/>
              <a:t>From current Annual Sludge Report, locate Annual Residual Sampling Summary Forms</a:t>
            </a:r>
          </a:p>
          <a:p>
            <a:pPr>
              <a:lnSpc>
                <a:spcPct val="90000"/>
              </a:lnSpc>
            </a:pPr>
            <a:r>
              <a:rPr lang="en-US" sz="2400"/>
              <a:t>Review “mg/kg dry weight” values  for HASL POC for each sample.</a:t>
            </a:r>
          </a:p>
          <a:p>
            <a:pPr>
              <a:lnSpc>
                <a:spcPct val="90000"/>
              </a:lnSpc>
            </a:pPr>
            <a:r>
              <a:rPr lang="en-US" sz="2400"/>
              <a:t>Identify highest “mg/kg dry weight”</a:t>
            </a:r>
          </a:p>
          <a:p>
            <a:pPr>
              <a:lnSpc>
                <a:spcPct val="90000"/>
              </a:lnSpc>
            </a:pPr>
            <a:r>
              <a:rPr lang="en-US" sz="2400"/>
              <a:t>Enter value in “Maximum Sludge Concentration” column of HASL worksheet </a:t>
            </a:r>
          </a:p>
          <a:p>
            <a:pPr>
              <a:lnSpc>
                <a:spcPct val="90000"/>
              </a:lnSpc>
            </a:pPr>
            <a:r>
              <a:rPr lang="en-US" sz="2400"/>
              <a:t>Any flags?</a:t>
            </a:r>
          </a:p>
        </p:txBody>
      </p:sp>
      <p:sp>
        <p:nvSpPr>
          <p:cNvPr id="4" name="Slide Number Placeholder 3">
            <a:extLst>
              <a:ext uri="{FF2B5EF4-FFF2-40B4-BE49-F238E27FC236}">
                <a16:creationId xmlns:a16="http://schemas.microsoft.com/office/drawing/2014/main" id="{D5E3D2F9-2281-707B-FE51-DC59A4359E4A}"/>
              </a:ext>
            </a:extLst>
          </p:cNvPr>
          <p:cNvSpPr>
            <a:spLocks noGrp="1"/>
          </p:cNvSpPr>
          <p:nvPr>
            <p:ph type="sldNum" sz="quarter" idx="4"/>
          </p:nvPr>
        </p:nvSpPr>
        <p:spPr/>
        <p:txBody>
          <a:bodyPr/>
          <a:lstStyle/>
          <a:p>
            <a:fld id="{D57F1E4F-1CFF-5643-939E-02111984F565}" type="slidenum">
              <a:rPr lang="en-US" smtClean="0"/>
              <a:pPr/>
              <a:t>120</a:t>
            </a:fld>
            <a:endParaRPr lang="en-US"/>
          </a:p>
        </p:txBody>
      </p:sp>
    </p:spTree>
    <p:extLst>
      <p:ext uri="{BB962C8B-B14F-4D97-AF65-F5344CB8AC3E}">
        <p14:creationId xmlns:p14="http://schemas.microsoft.com/office/powerpoint/2010/main" val="11133397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5AEB0D-D022-AC4D-B344-9BAAF3217230}"/>
              </a:ext>
            </a:extLst>
          </p:cNvPr>
          <p:cNvSpPr>
            <a:spLocks noGrp="1"/>
          </p:cNvSpPr>
          <p:nvPr>
            <p:ph type="sldNum" sz="quarter" idx="4"/>
          </p:nvPr>
        </p:nvSpPr>
        <p:spPr/>
        <p:txBody>
          <a:bodyPr/>
          <a:lstStyle/>
          <a:p>
            <a:fld id="{D57F1E4F-1CFF-5643-939E-02111984F565}" type="slidenum">
              <a:rPr lang="en-US" smtClean="0"/>
              <a:pPr/>
              <a:t>121</a:t>
            </a:fld>
            <a:endParaRPr lang="en-US"/>
          </a:p>
        </p:txBody>
      </p:sp>
      <p:pic>
        <p:nvPicPr>
          <p:cNvPr id="5" name="Picture 4">
            <a:extLst>
              <a:ext uri="{FF2B5EF4-FFF2-40B4-BE49-F238E27FC236}">
                <a16:creationId xmlns:a16="http://schemas.microsoft.com/office/drawing/2014/main" id="{3D39BEBA-8E4E-2F12-F4A9-E28777A0AB5D}"/>
              </a:ext>
            </a:extLst>
          </p:cNvPr>
          <p:cNvPicPr>
            <a:picLocks noChangeAspect="1"/>
          </p:cNvPicPr>
          <p:nvPr/>
        </p:nvPicPr>
        <p:blipFill>
          <a:blip r:embed="rId2"/>
          <a:stretch>
            <a:fillRect/>
          </a:stretch>
        </p:blipFill>
        <p:spPr>
          <a:xfrm>
            <a:off x="640254" y="616326"/>
            <a:ext cx="10102348" cy="5625348"/>
          </a:xfrm>
          <a:prstGeom prst="rect">
            <a:avLst/>
          </a:prstGeom>
        </p:spPr>
      </p:pic>
      <p:sp>
        <p:nvSpPr>
          <p:cNvPr id="7" name="Arrow: Left 6">
            <a:extLst>
              <a:ext uri="{FF2B5EF4-FFF2-40B4-BE49-F238E27FC236}">
                <a16:creationId xmlns:a16="http://schemas.microsoft.com/office/drawing/2014/main" id="{D6E1C88E-2229-7D5A-A10F-52EF71B8891E}"/>
              </a:ext>
            </a:extLst>
          </p:cNvPr>
          <p:cNvSpPr/>
          <p:nvPr/>
        </p:nvSpPr>
        <p:spPr>
          <a:xfrm rot="16200000">
            <a:off x="5742637" y="2548188"/>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02201A84-5C63-57FF-DB85-079008FCE44F}"/>
              </a:ext>
            </a:extLst>
          </p:cNvPr>
          <p:cNvSpPr/>
          <p:nvPr/>
        </p:nvSpPr>
        <p:spPr>
          <a:xfrm rot="16200000">
            <a:off x="4788484" y="2548189"/>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72D5AADA-6319-9D86-C51E-B4DC20EE39B2}"/>
              </a:ext>
            </a:extLst>
          </p:cNvPr>
          <p:cNvSpPr/>
          <p:nvPr/>
        </p:nvSpPr>
        <p:spPr>
          <a:xfrm rot="16200000">
            <a:off x="6696790" y="2548189"/>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0491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56A-2986-1953-813B-6C458B26C735}"/>
              </a:ext>
            </a:extLst>
          </p:cNvPr>
          <p:cNvSpPr>
            <a:spLocks noGrp="1"/>
          </p:cNvSpPr>
          <p:nvPr>
            <p:ph type="title"/>
          </p:nvPr>
        </p:nvSpPr>
        <p:spPr>
          <a:xfrm>
            <a:off x="646113" y="374841"/>
            <a:ext cx="10238392" cy="1243648"/>
          </a:xfrm>
        </p:spPr>
        <p:txBody>
          <a:bodyPr/>
          <a:lstStyle/>
          <a:p>
            <a:pPr algn="ctr"/>
            <a:r>
              <a:rPr lang="en-US" b="1" err="1"/>
              <a:t>Hasl</a:t>
            </a:r>
            <a:r>
              <a:rPr lang="en-US" b="1"/>
              <a:t> – step 3</a:t>
            </a:r>
          </a:p>
        </p:txBody>
      </p:sp>
      <p:sp>
        <p:nvSpPr>
          <p:cNvPr id="3" name="Table Placeholder 2">
            <a:extLst>
              <a:ext uri="{FF2B5EF4-FFF2-40B4-BE49-F238E27FC236}">
                <a16:creationId xmlns:a16="http://schemas.microsoft.com/office/drawing/2014/main" id="{CF591435-6056-FF72-F9F4-DCAC09F1DE30}"/>
              </a:ext>
            </a:extLst>
          </p:cNvPr>
          <p:cNvSpPr>
            <a:spLocks noGrp="1"/>
          </p:cNvSpPr>
          <p:nvPr>
            <p:ph type="tbl" sz="quarter" idx="15"/>
          </p:nvPr>
        </p:nvSpPr>
        <p:spPr>
          <a:xfrm>
            <a:off x="646113" y="1618489"/>
            <a:ext cx="10237787" cy="4629912"/>
          </a:xfrm>
        </p:spPr>
        <p:txBody>
          <a:bodyPr/>
          <a:lstStyle/>
          <a:p>
            <a:r>
              <a:rPr lang="en-US" sz="2400"/>
              <a:t>A new sludge MAHL is calculated using historical POTW influent and % of ceiling concentration</a:t>
            </a:r>
          </a:p>
          <a:p>
            <a:pPr>
              <a:lnSpc>
                <a:spcPct val="90000"/>
              </a:lnSpc>
            </a:pPr>
            <a:r>
              <a:rPr lang="en-US" sz="2400"/>
              <a:t>Locate HWA Removal Rate Calculations</a:t>
            </a:r>
          </a:p>
          <a:p>
            <a:pPr>
              <a:lnSpc>
                <a:spcPct val="90000"/>
              </a:lnSpc>
            </a:pPr>
            <a:r>
              <a:rPr lang="en-US" sz="2400"/>
              <a:t>Identify Average Influent value for HASL POC</a:t>
            </a:r>
          </a:p>
          <a:p>
            <a:pPr>
              <a:lnSpc>
                <a:spcPct val="90000"/>
              </a:lnSpc>
            </a:pPr>
            <a:r>
              <a:rPr lang="en-US" sz="2400"/>
              <a:t>Enter value in “Average POTW Influent Concentration” column of HASL worksheet </a:t>
            </a:r>
          </a:p>
          <a:p>
            <a:pPr>
              <a:lnSpc>
                <a:spcPct val="90000"/>
              </a:lnSpc>
            </a:pPr>
            <a:r>
              <a:rPr lang="en-US" sz="2400"/>
              <a:t>HASL Spreadsheet will calculate HASL sludge AHL </a:t>
            </a:r>
          </a:p>
          <a:p>
            <a:endParaRPr lang="en-US"/>
          </a:p>
        </p:txBody>
      </p:sp>
      <p:sp>
        <p:nvSpPr>
          <p:cNvPr id="4" name="Slide Number Placeholder 3">
            <a:extLst>
              <a:ext uri="{FF2B5EF4-FFF2-40B4-BE49-F238E27FC236}">
                <a16:creationId xmlns:a16="http://schemas.microsoft.com/office/drawing/2014/main" id="{D6C768D1-F8E1-4ACF-6984-72224A7E903B}"/>
              </a:ext>
            </a:extLst>
          </p:cNvPr>
          <p:cNvSpPr>
            <a:spLocks noGrp="1"/>
          </p:cNvSpPr>
          <p:nvPr>
            <p:ph type="sldNum" sz="quarter" idx="4"/>
          </p:nvPr>
        </p:nvSpPr>
        <p:spPr/>
        <p:txBody>
          <a:bodyPr/>
          <a:lstStyle/>
          <a:p>
            <a:fld id="{D57F1E4F-1CFF-5643-939E-02111984F565}" type="slidenum">
              <a:rPr lang="en-US" smtClean="0"/>
              <a:pPr/>
              <a:t>122</a:t>
            </a:fld>
            <a:endParaRPr lang="en-US"/>
          </a:p>
        </p:txBody>
      </p:sp>
    </p:spTree>
    <p:extLst>
      <p:ext uri="{BB962C8B-B14F-4D97-AF65-F5344CB8AC3E}">
        <p14:creationId xmlns:p14="http://schemas.microsoft.com/office/powerpoint/2010/main" val="313246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C3ADEC-DAB7-8C33-B854-A4CEA3C50D3A}"/>
              </a:ext>
            </a:extLst>
          </p:cNvPr>
          <p:cNvSpPr>
            <a:spLocks noGrp="1"/>
          </p:cNvSpPr>
          <p:nvPr>
            <p:ph type="sldNum" sz="quarter" idx="4"/>
          </p:nvPr>
        </p:nvSpPr>
        <p:spPr/>
        <p:txBody>
          <a:bodyPr/>
          <a:lstStyle/>
          <a:p>
            <a:fld id="{D57F1E4F-1CFF-5643-939E-02111984F565}" type="slidenum">
              <a:rPr lang="en-US" smtClean="0"/>
              <a:pPr/>
              <a:t>123</a:t>
            </a:fld>
            <a:endParaRPr lang="en-US"/>
          </a:p>
        </p:txBody>
      </p:sp>
      <p:pic>
        <p:nvPicPr>
          <p:cNvPr id="5" name="Picture 4">
            <a:extLst>
              <a:ext uri="{FF2B5EF4-FFF2-40B4-BE49-F238E27FC236}">
                <a16:creationId xmlns:a16="http://schemas.microsoft.com/office/drawing/2014/main" id="{CE765DFB-7E25-6847-AFA8-341FE69FA2A6}"/>
              </a:ext>
            </a:extLst>
          </p:cNvPr>
          <p:cNvPicPr>
            <a:picLocks noChangeAspect="1"/>
          </p:cNvPicPr>
          <p:nvPr/>
        </p:nvPicPr>
        <p:blipFill>
          <a:blip r:embed="rId3" cstate="print"/>
          <a:srcRect t="25824"/>
          <a:stretch>
            <a:fillRect/>
          </a:stretch>
        </p:blipFill>
        <p:spPr>
          <a:xfrm>
            <a:off x="841747" y="471882"/>
            <a:ext cx="9523525" cy="5086005"/>
          </a:xfrm>
          <a:prstGeom prst="rect">
            <a:avLst/>
          </a:prstGeom>
        </p:spPr>
      </p:pic>
      <p:sp>
        <p:nvSpPr>
          <p:cNvPr id="6" name="TextBox 5">
            <a:extLst>
              <a:ext uri="{FF2B5EF4-FFF2-40B4-BE49-F238E27FC236}">
                <a16:creationId xmlns:a16="http://schemas.microsoft.com/office/drawing/2014/main" id="{0D0396F1-A6A0-5DB3-4D9C-8F16497B3DD1}"/>
              </a:ext>
            </a:extLst>
          </p:cNvPr>
          <p:cNvSpPr txBox="1"/>
          <p:nvPr/>
        </p:nvSpPr>
        <p:spPr>
          <a:xfrm>
            <a:off x="1822406" y="5678232"/>
            <a:ext cx="7948246" cy="707886"/>
          </a:xfrm>
          <a:prstGeom prst="rect">
            <a:avLst/>
          </a:prstGeom>
          <a:noFill/>
        </p:spPr>
        <p:txBody>
          <a:bodyPr wrap="square" rtlCol="0">
            <a:spAutoFit/>
          </a:bodyPr>
          <a:lstStyle/>
          <a:p>
            <a:pPr algn="ctr"/>
            <a:r>
              <a:rPr lang="en-US" sz="2000">
                <a:solidFill>
                  <a:schemeClr val="bg1">
                    <a:lumMod val="75000"/>
                    <a:lumOff val="25000"/>
                  </a:schemeClr>
                </a:solidFill>
                <a:latin typeface="+mj-lt"/>
                <a:ea typeface="+mj-ea"/>
                <a:cs typeface="+mj-cs"/>
              </a:rPr>
              <a:t>Get the average influent concentrations from the removal rate spreadsheet</a:t>
            </a:r>
          </a:p>
        </p:txBody>
      </p:sp>
      <p:sp>
        <p:nvSpPr>
          <p:cNvPr id="7" name="Rectangle 6">
            <a:extLst>
              <a:ext uri="{FF2B5EF4-FFF2-40B4-BE49-F238E27FC236}">
                <a16:creationId xmlns:a16="http://schemas.microsoft.com/office/drawing/2014/main" id="{6E6724D7-172B-FFF4-6AB9-86A47C94CACE}"/>
              </a:ext>
            </a:extLst>
          </p:cNvPr>
          <p:cNvSpPr/>
          <p:nvPr/>
        </p:nvSpPr>
        <p:spPr>
          <a:xfrm>
            <a:off x="3070837" y="3048455"/>
            <a:ext cx="441214" cy="2749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EC8AD6-DB61-0A72-54DE-12B2E5C15B9A}"/>
              </a:ext>
            </a:extLst>
          </p:cNvPr>
          <p:cNvSpPr/>
          <p:nvPr/>
        </p:nvSpPr>
        <p:spPr>
          <a:xfrm>
            <a:off x="5299927" y="3049369"/>
            <a:ext cx="441214" cy="2749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8986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537CA9-E7E9-D9D4-5A82-F4EDBBA8E833}"/>
              </a:ext>
            </a:extLst>
          </p:cNvPr>
          <p:cNvSpPr>
            <a:spLocks noGrp="1"/>
          </p:cNvSpPr>
          <p:nvPr>
            <p:ph type="sldNum" sz="quarter" idx="4"/>
          </p:nvPr>
        </p:nvSpPr>
        <p:spPr/>
        <p:txBody>
          <a:bodyPr/>
          <a:lstStyle/>
          <a:p>
            <a:fld id="{D57F1E4F-1CFF-5643-939E-02111984F565}" type="slidenum">
              <a:rPr lang="en-US" smtClean="0"/>
              <a:pPr/>
              <a:t>124</a:t>
            </a:fld>
            <a:endParaRPr lang="en-US"/>
          </a:p>
        </p:txBody>
      </p:sp>
      <p:pic>
        <p:nvPicPr>
          <p:cNvPr id="5" name="Picture 4">
            <a:extLst>
              <a:ext uri="{FF2B5EF4-FFF2-40B4-BE49-F238E27FC236}">
                <a16:creationId xmlns:a16="http://schemas.microsoft.com/office/drawing/2014/main" id="{AD37EA29-8A7C-576C-A64F-23FD1DD3EF88}"/>
              </a:ext>
            </a:extLst>
          </p:cNvPr>
          <p:cNvPicPr>
            <a:picLocks noChangeAspect="1"/>
          </p:cNvPicPr>
          <p:nvPr/>
        </p:nvPicPr>
        <p:blipFill>
          <a:blip r:embed="rId3"/>
          <a:stretch>
            <a:fillRect/>
          </a:stretch>
        </p:blipFill>
        <p:spPr>
          <a:xfrm>
            <a:off x="723381" y="616326"/>
            <a:ext cx="10102348" cy="5625348"/>
          </a:xfrm>
          <a:prstGeom prst="rect">
            <a:avLst/>
          </a:prstGeom>
        </p:spPr>
      </p:pic>
      <p:sp>
        <p:nvSpPr>
          <p:cNvPr id="6" name="Arrow: Left 5">
            <a:extLst>
              <a:ext uri="{FF2B5EF4-FFF2-40B4-BE49-F238E27FC236}">
                <a16:creationId xmlns:a16="http://schemas.microsoft.com/office/drawing/2014/main" id="{6BF96A15-5A4F-368E-588C-A04ACE0E35C1}"/>
              </a:ext>
            </a:extLst>
          </p:cNvPr>
          <p:cNvSpPr/>
          <p:nvPr/>
        </p:nvSpPr>
        <p:spPr>
          <a:xfrm rot="16200000">
            <a:off x="8657100" y="2497034"/>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58D0B871-AEB2-7A76-E6EA-67807118931A}"/>
              </a:ext>
            </a:extLst>
          </p:cNvPr>
          <p:cNvSpPr/>
          <p:nvPr/>
        </p:nvSpPr>
        <p:spPr>
          <a:xfrm rot="16200000">
            <a:off x="9627583" y="2497034"/>
            <a:ext cx="581027" cy="1257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0757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3741-D66E-8850-9244-EF2C3E4D0944}"/>
              </a:ext>
            </a:extLst>
          </p:cNvPr>
          <p:cNvSpPr>
            <a:spLocks noGrp="1"/>
          </p:cNvSpPr>
          <p:nvPr>
            <p:ph type="title"/>
          </p:nvPr>
        </p:nvSpPr>
        <p:spPr/>
        <p:txBody>
          <a:bodyPr/>
          <a:lstStyle/>
          <a:p>
            <a:pPr algn="ctr"/>
            <a:r>
              <a:rPr lang="en-US" b="1"/>
              <a:t>Now what?</a:t>
            </a:r>
          </a:p>
        </p:txBody>
      </p:sp>
      <p:sp>
        <p:nvSpPr>
          <p:cNvPr id="3" name="Table Placeholder 2">
            <a:extLst>
              <a:ext uri="{FF2B5EF4-FFF2-40B4-BE49-F238E27FC236}">
                <a16:creationId xmlns:a16="http://schemas.microsoft.com/office/drawing/2014/main" id="{558BD5E5-9F2A-4FC8-5F2A-C653EFA83BFB}"/>
              </a:ext>
            </a:extLst>
          </p:cNvPr>
          <p:cNvSpPr>
            <a:spLocks noGrp="1"/>
          </p:cNvSpPr>
          <p:nvPr>
            <p:ph type="tbl" sz="quarter" idx="15"/>
          </p:nvPr>
        </p:nvSpPr>
        <p:spPr/>
        <p:txBody>
          <a:bodyPr/>
          <a:lstStyle/>
          <a:p>
            <a:r>
              <a:rPr lang="en-US" sz="2800"/>
              <a:t>Does HASL indicate any flags?</a:t>
            </a:r>
          </a:p>
          <a:p>
            <a:pPr lvl="1"/>
            <a:r>
              <a:rPr lang="en-US" sz="2800"/>
              <a:t>If yes, do metals management plan, or contact pretreatment staff</a:t>
            </a:r>
          </a:p>
          <a:p>
            <a:r>
              <a:rPr lang="en-US" sz="2800"/>
              <a:t>Are there any sludge violations?</a:t>
            </a:r>
          </a:p>
          <a:p>
            <a:pPr lvl="1"/>
            <a:r>
              <a:rPr lang="en-US" sz="2800"/>
              <a:t>If yes, cannot use Sludge/HASL, contact pretreatment staff</a:t>
            </a:r>
          </a:p>
          <a:p>
            <a:pPr lvl="1"/>
            <a:endParaRPr lang="en-US" sz="2800"/>
          </a:p>
          <a:p>
            <a:pPr marL="457200" lvl="1" indent="0" algn="ctr">
              <a:buNone/>
            </a:pPr>
            <a:r>
              <a:rPr lang="en-US" sz="2800"/>
              <a:t>If there are no flags or sludge violations, the HASL can be used</a:t>
            </a:r>
          </a:p>
        </p:txBody>
      </p:sp>
      <p:sp>
        <p:nvSpPr>
          <p:cNvPr id="4" name="Slide Number Placeholder 3">
            <a:extLst>
              <a:ext uri="{FF2B5EF4-FFF2-40B4-BE49-F238E27FC236}">
                <a16:creationId xmlns:a16="http://schemas.microsoft.com/office/drawing/2014/main" id="{76671271-C727-2B20-9BCA-61759C935A12}"/>
              </a:ext>
            </a:extLst>
          </p:cNvPr>
          <p:cNvSpPr>
            <a:spLocks noGrp="1"/>
          </p:cNvSpPr>
          <p:nvPr>
            <p:ph type="sldNum" sz="quarter" idx="4"/>
          </p:nvPr>
        </p:nvSpPr>
        <p:spPr/>
        <p:txBody>
          <a:bodyPr/>
          <a:lstStyle/>
          <a:p>
            <a:fld id="{D57F1E4F-1CFF-5643-939E-02111984F565}" type="slidenum">
              <a:rPr lang="en-US" smtClean="0"/>
              <a:pPr/>
              <a:t>125</a:t>
            </a:fld>
            <a:endParaRPr lang="en-US"/>
          </a:p>
        </p:txBody>
      </p:sp>
    </p:spTree>
    <p:extLst>
      <p:ext uri="{BB962C8B-B14F-4D97-AF65-F5344CB8AC3E}">
        <p14:creationId xmlns:p14="http://schemas.microsoft.com/office/powerpoint/2010/main" val="24888410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4D0948-4E81-BEB4-3CC8-514EE2277AFE}"/>
              </a:ext>
            </a:extLst>
          </p:cNvPr>
          <p:cNvSpPr>
            <a:spLocks noGrp="1"/>
          </p:cNvSpPr>
          <p:nvPr>
            <p:ph type="sldNum" sz="quarter" idx="4"/>
          </p:nvPr>
        </p:nvSpPr>
        <p:spPr/>
        <p:txBody>
          <a:bodyPr/>
          <a:lstStyle/>
          <a:p>
            <a:fld id="{D57F1E4F-1CFF-5643-939E-02111984F565}" type="slidenum">
              <a:rPr lang="en-US" smtClean="0"/>
              <a:pPr/>
              <a:t>126</a:t>
            </a:fld>
            <a:endParaRPr lang="en-US"/>
          </a:p>
        </p:txBody>
      </p:sp>
      <p:pic>
        <p:nvPicPr>
          <p:cNvPr id="6" name="Picture 5">
            <a:extLst>
              <a:ext uri="{FF2B5EF4-FFF2-40B4-BE49-F238E27FC236}">
                <a16:creationId xmlns:a16="http://schemas.microsoft.com/office/drawing/2014/main" id="{9F4C5CDA-E01A-4240-F2C1-1358E3A3EEB0}"/>
              </a:ext>
            </a:extLst>
          </p:cNvPr>
          <p:cNvPicPr>
            <a:picLocks noChangeAspect="1"/>
          </p:cNvPicPr>
          <p:nvPr/>
        </p:nvPicPr>
        <p:blipFill>
          <a:blip r:embed="rId3"/>
          <a:stretch>
            <a:fillRect/>
          </a:stretch>
        </p:blipFill>
        <p:spPr>
          <a:xfrm>
            <a:off x="1241906" y="639440"/>
            <a:ext cx="8948153" cy="5579119"/>
          </a:xfrm>
          <a:prstGeom prst="rect">
            <a:avLst/>
          </a:prstGeom>
        </p:spPr>
      </p:pic>
      <p:sp>
        <p:nvSpPr>
          <p:cNvPr id="7" name="Oval 6">
            <a:extLst>
              <a:ext uri="{FF2B5EF4-FFF2-40B4-BE49-F238E27FC236}">
                <a16:creationId xmlns:a16="http://schemas.microsoft.com/office/drawing/2014/main" id="{E8CB8C1E-8AA4-0595-CA52-D4780502283B}"/>
              </a:ext>
            </a:extLst>
          </p:cNvPr>
          <p:cNvSpPr/>
          <p:nvPr/>
        </p:nvSpPr>
        <p:spPr>
          <a:xfrm>
            <a:off x="2385113" y="1963083"/>
            <a:ext cx="7091396" cy="33250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3965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E3F1-238D-7E85-88FF-FF7ACA1D2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968BE-E5CF-151D-3D2F-0C6DA02165D2}"/>
              </a:ext>
            </a:extLst>
          </p:cNvPr>
          <p:cNvSpPr>
            <a:spLocks noGrp="1"/>
          </p:cNvSpPr>
          <p:nvPr>
            <p:ph type="ctrTitle"/>
          </p:nvPr>
        </p:nvSpPr>
        <p:spPr>
          <a:xfrm>
            <a:off x="1486071" y="679572"/>
            <a:ext cx="9219857" cy="5212442"/>
          </a:xfrm>
        </p:spPr>
        <p:txBody>
          <a:bodyPr/>
          <a:lstStyle/>
          <a:p>
            <a:r>
              <a:rPr lang="en-US" dirty="0"/>
              <a:t>Questions about Allocation table or HASL?</a:t>
            </a:r>
          </a:p>
        </p:txBody>
      </p:sp>
      <p:sp>
        <p:nvSpPr>
          <p:cNvPr id="3" name="Slide Number Placeholder 2">
            <a:extLst>
              <a:ext uri="{FF2B5EF4-FFF2-40B4-BE49-F238E27FC236}">
                <a16:creationId xmlns:a16="http://schemas.microsoft.com/office/drawing/2014/main" id="{8C453652-9B9D-F9B2-AD48-6EEA6266BDE4}"/>
              </a:ext>
            </a:extLst>
          </p:cNvPr>
          <p:cNvSpPr>
            <a:spLocks noGrp="1"/>
          </p:cNvSpPr>
          <p:nvPr>
            <p:ph type="sldNum" sz="quarter" idx="4"/>
          </p:nvPr>
        </p:nvSpPr>
        <p:spPr/>
        <p:txBody>
          <a:bodyPr/>
          <a:lstStyle/>
          <a:p>
            <a:fld id="{D57F1E4F-1CFF-5643-939E-02111984F565}" type="slidenum">
              <a:rPr lang="en-US" smtClean="0"/>
              <a:pPr/>
              <a:t>127</a:t>
            </a:fld>
            <a:endParaRPr lang="en-US"/>
          </a:p>
        </p:txBody>
      </p:sp>
    </p:spTree>
    <p:extLst>
      <p:ext uri="{BB962C8B-B14F-4D97-AF65-F5344CB8AC3E}">
        <p14:creationId xmlns:p14="http://schemas.microsoft.com/office/powerpoint/2010/main" val="21353589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03C9-6E2C-E644-6A18-01C977E26734}"/>
              </a:ext>
            </a:extLst>
          </p:cNvPr>
          <p:cNvSpPr>
            <a:spLocks noGrp="1"/>
          </p:cNvSpPr>
          <p:nvPr>
            <p:ph type="title"/>
          </p:nvPr>
        </p:nvSpPr>
        <p:spPr>
          <a:xfrm>
            <a:off x="646716" y="295729"/>
            <a:ext cx="10238392" cy="1243648"/>
          </a:xfrm>
        </p:spPr>
        <p:txBody>
          <a:bodyPr/>
          <a:lstStyle/>
          <a:p>
            <a:pPr algn="ctr"/>
            <a:r>
              <a:rPr lang="en-US" b="1"/>
              <a:t>Narrative</a:t>
            </a:r>
          </a:p>
        </p:txBody>
      </p:sp>
      <p:sp>
        <p:nvSpPr>
          <p:cNvPr id="3" name="Table Placeholder 2">
            <a:extLst>
              <a:ext uri="{FF2B5EF4-FFF2-40B4-BE49-F238E27FC236}">
                <a16:creationId xmlns:a16="http://schemas.microsoft.com/office/drawing/2014/main" id="{A83E7534-42BF-3A40-92E5-F67924C3934B}"/>
              </a:ext>
            </a:extLst>
          </p:cNvPr>
          <p:cNvSpPr>
            <a:spLocks noGrp="1"/>
          </p:cNvSpPr>
          <p:nvPr>
            <p:ph type="tbl" sz="quarter" idx="15"/>
          </p:nvPr>
        </p:nvSpPr>
        <p:spPr>
          <a:xfrm>
            <a:off x="647321" y="1398177"/>
            <a:ext cx="10237787" cy="4213225"/>
          </a:xfrm>
        </p:spPr>
        <p:txBody>
          <a:bodyPr/>
          <a:lstStyle/>
          <a:p>
            <a:pPr marL="0" indent="0">
              <a:lnSpc>
                <a:spcPct val="100000"/>
              </a:lnSpc>
              <a:spcBef>
                <a:spcPts val="600"/>
              </a:spcBef>
              <a:buNone/>
            </a:pPr>
            <a:r>
              <a:rPr lang="en-US"/>
              <a:t>Develop a comprehensive narrative that incorporates all relevant information which includes useful details to improve context, understanding and completeness</a:t>
            </a:r>
          </a:p>
          <a:p>
            <a:pPr>
              <a:lnSpc>
                <a:spcPct val="100000"/>
              </a:lnSpc>
              <a:spcBef>
                <a:spcPts val="600"/>
              </a:spcBef>
            </a:pPr>
            <a:r>
              <a:rPr lang="en-US"/>
              <a:t>Be as descriptive as possible</a:t>
            </a:r>
          </a:p>
          <a:p>
            <a:pPr>
              <a:lnSpc>
                <a:spcPct val="100000"/>
              </a:lnSpc>
              <a:spcBef>
                <a:spcPts val="600"/>
              </a:spcBef>
            </a:pPr>
            <a:r>
              <a:rPr lang="en-US"/>
              <a:t>Include general information about your POTW</a:t>
            </a:r>
          </a:p>
          <a:p>
            <a:pPr lvl="1">
              <a:lnSpc>
                <a:spcPct val="100000"/>
              </a:lnSpc>
              <a:spcBef>
                <a:spcPts val="600"/>
              </a:spcBef>
            </a:pPr>
            <a:r>
              <a:rPr lang="en-US"/>
              <a:t>Are there problems with certain POCS? Are there sludge loading problems?</a:t>
            </a:r>
          </a:p>
          <a:p>
            <a:pPr>
              <a:lnSpc>
                <a:spcPct val="100000"/>
              </a:lnSpc>
              <a:spcBef>
                <a:spcPts val="600"/>
              </a:spcBef>
            </a:pPr>
            <a:r>
              <a:rPr lang="en-US"/>
              <a:t>Discuss certain problems that SIUs may have</a:t>
            </a:r>
          </a:p>
          <a:p>
            <a:pPr>
              <a:lnSpc>
                <a:spcPct val="100000"/>
              </a:lnSpc>
              <a:spcBef>
                <a:spcPts val="600"/>
              </a:spcBef>
            </a:pPr>
            <a:r>
              <a:rPr lang="en-US"/>
              <a:t>Why did you make certain decisions </a:t>
            </a:r>
          </a:p>
          <a:p>
            <a:pPr lvl="1">
              <a:lnSpc>
                <a:spcPct val="100000"/>
              </a:lnSpc>
              <a:spcBef>
                <a:spcPts val="600"/>
              </a:spcBef>
            </a:pPr>
            <a:r>
              <a:rPr lang="en-US"/>
              <a:t>Explain if you needed to do a HASL</a:t>
            </a:r>
          </a:p>
          <a:p>
            <a:pPr lvl="1">
              <a:lnSpc>
                <a:spcPct val="100000"/>
              </a:lnSpc>
              <a:spcBef>
                <a:spcPts val="600"/>
              </a:spcBef>
            </a:pPr>
            <a:r>
              <a:rPr lang="en-US"/>
              <a:t>Site specific vs literature inhibition values, uncontrollable values, stream standards, etc.</a:t>
            </a:r>
          </a:p>
          <a:p>
            <a:pPr>
              <a:lnSpc>
                <a:spcPct val="100000"/>
              </a:lnSpc>
              <a:spcBef>
                <a:spcPts val="600"/>
              </a:spcBef>
            </a:pPr>
            <a:r>
              <a:rPr lang="en-US"/>
              <a:t>Why did you choose to include extra information (if any)</a:t>
            </a:r>
          </a:p>
          <a:p>
            <a:pPr marL="0" indent="0">
              <a:buNone/>
            </a:pPr>
            <a:endParaRPr lang="en-US"/>
          </a:p>
        </p:txBody>
      </p:sp>
      <p:sp>
        <p:nvSpPr>
          <p:cNvPr id="4" name="Slide Number Placeholder 3">
            <a:extLst>
              <a:ext uri="{FF2B5EF4-FFF2-40B4-BE49-F238E27FC236}">
                <a16:creationId xmlns:a16="http://schemas.microsoft.com/office/drawing/2014/main" id="{5F992DAC-999D-75E4-50FB-60F3F770BB86}"/>
              </a:ext>
            </a:extLst>
          </p:cNvPr>
          <p:cNvSpPr>
            <a:spLocks noGrp="1"/>
          </p:cNvSpPr>
          <p:nvPr>
            <p:ph type="sldNum" sz="quarter" idx="4"/>
          </p:nvPr>
        </p:nvSpPr>
        <p:spPr/>
        <p:txBody>
          <a:bodyPr/>
          <a:lstStyle/>
          <a:p>
            <a:fld id="{D57F1E4F-1CFF-5643-939E-02111984F565}" type="slidenum">
              <a:rPr lang="en-US" smtClean="0"/>
              <a:pPr/>
              <a:t>128</a:t>
            </a:fld>
            <a:endParaRPr lang="en-US"/>
          </a:p>
        </p:txBody>
      </p:sp>
    </p:spTree>
    <p:extLst>
      <p:ext uri="{BB962C8B-B14F-4D97-AF65-F5344CB8AC3E}">
        <p14:creationId xmlns:p14="http://schemas.microsoft.com/office/powerpoint/2010/main" val="41696323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CAF6-F81C-3AC3-164A-6FECF7FE7C25}"/>
              </a:ext>
            </a:extLst>
          </p:cNvPr>
          <p:cNvSpPr>
            <a:spLocks noGrp="1"/>
          </p:cNvSpPr>
          <p:nvPr>
            <p:ph type="title"/>
          </p:nvPr>
        </p:nvSpPr>
        <p:spPr>
          <a:xfrm>
            <a:off x="646111" y="127000"/>
            <a:ext cx="10238392" cy="1243648"/>
          </a:xfrm>
        </p:spPr>
        <p:txBody>
          <a:bodyPr/>
          <a:lstStyle/>
          <a:p>
            <a:pPr algn="ctr"/>
            <a:r>
              <a:rPr lang="en-US" b="1">
                <a:cs typeface="Biome"/>
              </a:rPr>
              <a:t>Narrative</a:t>
            </a:r>
            <a:endParaRPr lang="en-US" b="1"/>
          </a:p>
        </p:txBody>
      </p:sp>
      <p:sp>
        <p:nvSpPr>
          <p:cNvPr id="4" name="Slide Number Placeholder 3">
            <a:extLst>
              <a:ext uri="{FF2B5EF4-FFF2-40B4-BE49-F238E27FC236}">
                <a16:creationId xmlns:a16="http://schemas.microsoft.com/office/drawing/2014/main" id="{49C82660-1472-C87C-D893-D428206D02A6}"/>
              </a:ext>
            </a:extLst>
          </p:cNvPr>
          <p:cNvSpPr>
            <a:spLocks noGrp="1"/>
          </p:cNvSpPr>
          <p:nvPr>
            <p:ph type="sldNum" sz="quarter" idx="4"/>
          </p:nvPr>
        </p:nvSpPr>
        <p:spPr/>
        <p:txBody>
          <a:bodyPr/>
          <a:lstStyle/>
          <a:p>
            <a:fld id="{D57F1E4F-1CFF-5643-939E-02111984F565}" type="slidenum">
              <a:rPr lang="en-US" smtClean="0"/>
              <a:pPr/>
              <a:t>129</a:t>
            </a:fld>
            <a:endParaRPr lang="en-US"/>
          </a:p>
        </p:txBody>
      </p:sp>
      <p:pic>
        <p:nvPicPr>
          <p:cNvPr id="5" name="Picture 2">
            <a:extLst>
              <a:ext uri="{FF2B5EF4-FFF2-40B4-BE49-F238E27FC236}">
                <a16:creationId xmlns:a16="http://schemas.microsoft.com/office/drawing/2014/main" id="{BACBB798-2380-281C-6735-39CF0AE432E5}"/>
              </a:ext>
            </a:extLst>
          </p:cNvPr>
          <p:cNvPicPr>
            <a:picLocks noChangeAspect="1" noChangeArrowheads="1"/>
          </p:cNvPicPr>
          <p:nvPr/>
        </p:nvPicPr>
        <p:blipFill>
          <a:blip r:embed="rId3" cstate="print"/>
          <a:srcRect l="24500" t="13333" r="24000" b="8444"/>
          <a:stretch>
            <a:fillRect/>
          </a:stretch>
        </p:blipFill>
        <p:spPr bwMode="auto">
          <a:xfrm>
            <a:off x="2371725" y="1063416"/>
            <a:ext cx="7448550" cy="5197383"/>
          </a:xfrm>
          <a:prstGeom prst="rect">
            <a:avLst/>
          </a:prstGeom>
          <a:noFill/>
          <a:ln w="9525">
            <a:noFill/>
            <a:miter lim="800000"/>
            <a:headEnd/>
            <a:tailEnd/>
          </a:ln>
        </p:spPr>
      </p:pic>
    </p:spTree>
    <p:extLst>
      <p:ext uri="{BB962C8B-B14F-4D97-AF65-F5344CB8AC3E}">
        <p14:creationId xmlns:p14="http://schemas.microsoft.com/office/powerpoint/2010/main" val="3874217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F8F3-EE42-062B-59D9-AA2EE48EC5A6}"/>
              </a:ext>
            </a:extLst>
          </p:cNvPr>
          <p:cNvSpPr>
            <a:spLocks noGrp="1"/>
          </p:cNvSpPr>
          <p:nvPr>
            <p:ph type="title"/>
          </p:nvPr>
        </p:nvSpPr>
        <p:spPr>
          <a:xfrm>
            <a:off x="639761" y="342900"/>
            <a:ext cx="10238392" cy="1243648"/>
          </a:xfrm>
        </p:spPr>
        <p:txBody>
          <a:bodyPr/>
          <a:lstStyle/>
          <a:p>
            <a:pPr algn="ctr"/>
            <a:r>
              <a:rPr lang="en-US" b="1"/>
              <a:t>POTW Removal Rates</a:t>
            </a:r>
            <a:r>
              <a:rPr lang="en-US"/>
              <a:t>​</a:t>
            </a:r>
          </a:p>
        </p:txBody>
      </p:sp>
      <p:sp>
        <p:nvSpPr>
          <p:cNvPr id="4" name="Slide Number Placeholder 3">
            <a:extLst>
              <a:ext uri="{FF2B5EF4-FFF2-40B4-BE49-F238E27FC236}">
                <a16:creationId xmlns:a16="http://schemas.microsoft.com/office/drawing/2014/main" id="{DC02B282-F21D-5EC8-CE69-86CEC6320152}"/>
              </a:ext>
            </a:extLst>
          </p:cNvPr>
          <p:cNvSpPr>
            <a:spLocks noGrp="1"/>
          </p:cNvSpPr>
          <p:nvPr>
            <p:ph type="sldNum" sz="quarter" idx="4"/>
          </p:nvPr>
        </p:nvSpPr>
        <p:spPr/>
        <p:txBody>
          <a:bodyPr/>
          <a:lstStyle/>
          <a:p>
            <a:fld id="{D57F1E4F-1CFF-5643-939E-02111984F565}" type="slidenum">
              <a:rPr lang="en-US" smtClean="0"/>
              <a:pPr/>
              <a:t>13</a:t>
            </a:fld>
            <a:endParaRPr lang="en-US"/>
          </a:p>
        </p:txBody>
      </p:sp>
      <p:pic>
        <p:nvPicPr>
          <p:cNvPr id="3074" name="Picture 2" descr="POTW effluent">
            <a:extLst>
              <a:ext uri="{FF2B5EF4-FFF2-40B4-BE49-F238E27FC236}">
                <a16:creationId xmlns:a16="http://schemas.microsoft.com/office/drawing/2014/main" id="{514B6FB0-CDE5-849F-B096-80D8A98CA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414" y="1323728"/>
            <a:ext cx="3983085" cy="519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520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D3F7-1863-B940-FB31-F442E9AAC09A}"/>
              </a:ext>
            </a:extLst>
          </p:cNvPr>
          <p:cNvSpPr>
            <a:spLocks noGrp="1"/>
          </p:cNvSpPr>
          <p:nvPr>
            <p:ph type="title"/>
          </p:nvPr>
        </p:nvSpPr>
        <p:spPr>
          <a:xfrm>
            <a:off x="646111" y="501650"/>
            <a:ext cx="10238392" cy="1243648"/>
          </a:xfrm>
        </p:spPr>
        <p:txBody>
          <a:bodyPr/>
          <a:lstStyle/>
          <a:p>
            <a:pPr algn="ctr"/>
            <a:r>
              <a:rPr lang="en-US" b="1"/>
              <a:t>Documents Needed to Submit HWA</a:t>
            </a:r>
          </a:p>
        </p:txBody>
      </p:sp>
      <p:sp>
        <p:nvSpPr>
          <p:cNvPr id="3" name="Table Placeholder 2">
            <a:extLst>
              <a:ext uri="{FF2B5EF4-FFF2-40B4-BE49-F238E27FC236}">
                <a16:creationId xmlns:a16="http://schemas.microsoft.com/office/drawing/2014/main" id="{70C79715-8358-DCB6-5919-03F9A95D5FEE}"/>
              </a:ext>
            </a:extLst>
          </p:cNvPr>
          <p:cNvSpPr>
            <a:spLocks noGrp="1"/>
          </p:cNvSpPr>
          <p:nvPr>
            <p:ph type="tbl" sz="quarter" idx="15"/>
          </p:nvPr>
        </p:nvSpPr>
        <p:spPr>
          <a:xfrm>
            <a:off x="646111" y="1867851"/>
            <a:ext cx="5240339" cy="4213225"/>
          </a:xfrm>
        </p:spPr>
        <p:txBody>
          <a:bodyPr/>
          <a:lstStyle/>
          <a:p>
            <a:r>
              <a:rPr lang="en-US"/>
              <a:t>Transmittal Letter</a:t>
            </a:r>
          </a:p>
          <a:p>
            <a:r>
              <a:rPr lang="en-US"/>
              <a:t>Removal Rates calculation Spreadsheet</a:t>
            </a:r>
          </a:p>
          <a:p>
            <a:r>
              <a:rPr lang="en-US"/>
              <a:t>HWA.AT.HASL Spreadsheet</a:t>
            </a:r>
          </a:p>
          <a:p>
            <a:r>
              <a:rPr lang="en-US"/>
              <a:t>Organized Data Summaries</a:t>
            </a:r>
          </a:p>
          <a:p>
            <a:pPr lvl="1"/>
            <a:r>
              <a:rPr lang="en-US" sz="2000"/>
              <a:t>DMR/LMTP/STMP, Uncontrolled Sampling</a:t>
            </a:r>
          </a:p>
          <a:p>
            <a:pPr lvl="1"/>
            <a:r>
              <a:rPr lang="en-US" sz="2000"/>
              <a:t>Related LTMP sampling</a:t>
            </a:r>
          </a:p>
        </p:txBody>
      </p:sp>
      <p:sp>
        <p:nvSpPr>
          <p:cNvPr id="4" name="Slide Number Placeholder 3">
            <a:extLst>
              <a:ext uri="{FF2B5EF4-FFF2-40B4-BE49-F238E27FC236}">
                <a16:creationId xmlns:a16="http://schemas.microsoft.com/office/drawing/2014/main" id="{19B23E75-3250-2DC9-F6E6-7924F7FEB9BF}"/>
              </a:ext>
            </a:extLst>
          </p:cNvPr>
          <p:cNvSpPr>
            <a:spLocks noGrp="1"/>
          </p:cNvSpPr>
          <p:nvPr>
            <p:ph type="sldNum" sz="quarter" idx="4"/>
          </p:nvPr>
        </p:nvSpPr>
        <p:spPr/>
        <p:txBody>
          <a:bodyPr/>
          <a:lstStyle/>
          <a:p>
            <a:fld id="{D57F1E4F-1CFF-5643-939E-02111984F565}" type="slidenum">
              <a:rPr lang="en-US" smtClean="0"/>
              <a:pPr/>
              <a:t>130</a:t>
            </a:fld>
            <a:endParaRPr lang="en-US"/>
          </a:p>
        </p:txBody>
      </p:sp>
      <p:sp>
        <p:nvSpPr>
          <p:cNvPr id="5" name="Table Placeholder 2">
            <a:extLst>
              <a:ext uri="{FF2B5EF4-FFF2-40B4-BE49-F238E27FC236}">
                <a16:creationId xmlns:a16="http://schemas.microsoft.com/office/drawing/2014/main" id="{76D3343E-B086-B35C-2329-B1ABB622BBD6}"/>
              </a:ext>
            </a:extLst>
          </p:cNvPr>
          <p:cNvSpPr txBox="1">
            <a:spLocks/>
          </p:cNvSpPr>
          <p:nvPr/>
        </p:nvSpPr>
        <p:spPr>
          <a:xfrm>
            <a:off x="5580061" y="1867852"/>
            <a:ext cx="5240339" cy="4213225"/>
          </a:xfrm>
          <a:prstGeom prst="rect">
            <a:avLst/>
          </a:prstGeom>
        </p:spPr>
        <p:txBody>
          <a:bodyPr vert="horz" lIns="91440" tIns="45720" rIns="91440" bIns="45720" rtlCol="0">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2000"/>
              <a:t>Mass Balance Spreadsheet</a:t>
            </a:r>
          </a:p>
          <a:p>
            <a:r>
              <a:rPr lang="en-US"/>
              <a:t>Plant Design Documentation</a:t>
            </a:r>
          </a:p>
          <a:p>
            <a:r>
              <a:rPr lang="en-US" sz="2000"/>
              <a:t>Copy of applicable pages from Land Application or Composting Permit</a:t>
            </a:r>
          </a:p>
          <a:p>
            <a:r>
              <a:rPr lang="en-US"/>
              <a:t>Copy of applicable Sludge report</a:t>
            </a:r>
          </a:p>
          <a:p>
            <a:r>
              <a:rPr lang="en-US" sz="2000"/>
              <a:t>Explanation/Discussion of Choices (Narrative)</a:t>
            </a:r>
          </a:p>
        </p:txBody>
      </p:sp>
    </p:spTree>
    <p:extLst>
      <p:ext uri="{BB962C8B-B14F-4D97-AF65-F5344CB8AC3E}">
        <p14:creationId xmlns:p14="http://schemas.microsoft.com/office/powerpoint/2010/main" val="166907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7B1E8E-2949-290A-CDBF-B1659D7AACA8}"/>
              </a:ext>
            </a:extLst>
          </p:cNvPr>
          <p:cNvSpPr/>
          <p:nvPr/>
        </p:nvSpPr>
        <p:spPr>
          <a:xfrm>
            <a:off x="0" y="0"/>
            <a:ext cx="12192000" cy="68579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D40C6-346E-17BF-F8C8-C49C010CA58D}"/>
              </a:ext>
            </a:extLst>
          </p:cNvPr>
          <p:cNvSpPr>
            <a:spLocks noGrp="1"/>
          </p:cNvSpPr>
          <p:nvPr>
            <p:ph type="title"/>
          </p:nvPr>
        </p:nvSpPr>
        <p:spPr>
          <a:xfrm>
            <a:off x="646113" y="242145"/>
            <a:ext cx="10238392" cy="1243648"/>
          </a:xfrm>
        </p:spPr>
        <p:txBody>
          <a:bodyPr/>
          <a:lstStyle/>
          <a:p>
            <a:pPr algn="ctr"/>
            <a:r>
              <a:rPr lang="en-US" sz="3200" b="1"/>
              <a:t>NPDES Municipal permitting Unit </a:t>
            </a:r>
            <a:r>
              <a:rPr lang="en-US" sz="2400" i="1"/>
              <a:t>Pretreatment Staff</a:t>
            </a:r>
          </a:p>
        </p:txBody>
      </p:sp>
      <p:sp>
        <p:nvSpPr>
          <p:cNvPr id="4" name="Slide Number Placeholder 3">
            <a:extLst>
              <a:ext uri="{FF2B5EF4-FFF2-40B4-BE49-F238E27FC236}">
                <a16:creationId xmlns:a16="http://schemas.microsoft.com/office/drawing/2014/main" id="{6D18483B-088A-6C5C-5487-D49BC88DC659}"/>
              </a:ext>
            </a:extLst>
          </p:cNvPr>
          <p:cNvSpPr>
            <a:spLocks noGrp="1"/>
          </p:cNvSpPr>
          <p:nvPr>
            <p:ph type="sldNum" sz="quarter" idx="4"/>
          </p:nvPr>
        </p:nvSpPr>
        <p:spPr/>
        <p:txBody>
          <a:bodyPr/>
          <a:lstStyle/>
          <a:p>
            <a:fld id="{D57F1E4F-1CFF-5643-939E-02111984F565}" type="slidenum">
              <a:rPr lang="en-US" smtClean="0"/>
              <a:pPr/>
              <a:t>131</a:t>
            </a:fld>
            <a:endParaRPr lang="en-US"/>
          </a:p>
        </p:txBody>
      </p:sp>
      <p:sp>
        <p:nvSpPr>
          <p:cNvPr id="5" name="Rectangle 3">
            <a:extLst>
              <a:ext uri="{FF2B5EF4-FFF2-40B4-BE49-F238E27FC236}">
                <a16:creationId xmlns:a16="http://schemas.microsoft.com/office/drawing/2014/main" id="{B4403E52-A033-B51C-1997-F55A89ACE0B3}"/>
              </a:ext>
            </a:extLst>
          </p:cNvPr>
          <p:cNvSpPr txBox="1">
            <a:spLocks noChangeArrowheads="1"/>
          </p:cNvSpPr>
          <p:nvPr/>
        </p:nvSpPr>
        <p:spPr>
          <a:xfrm>
            <a:off x="646113" y="1485793"/>
            <a:ext cx="10515600" cy="4759165"/>
          </a:xfrm>
          <a:prstGeom prst="rect">
            <a:avLst/>
          </a:prstGeom>
        </p:spPr>
        <p:txBody>
          <a:bodyPr vert="horz" lIns="91440" tIns="45720" rIns="91440" bIns="45720" rtlCol="0" anchor="t">
            <a:normAutofit fontScale="25000" lnSpcReduction="20000"/>
          </a:bodyPr>
          <a:lstStyle>
            <a:lvl1pPr marL="342900" indent="-3429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nSpc>
                <a:spcPct val="80000"/>
              </a:lnSpc>
            </a:pPr>
            <a:r>
              <a:rPr lang="en-US" sz="7200"/>
              <a:t>Mike Montebello - NPDES Permitting Branch Chief</a:t>
            </a:r>
          </a:p>
          <a:p>
            <a:pPr lvl="1">
              <a:lnSpc>
                <a:spcPct val="80000"/>
              </a:lnSpc>
            </a:pPr>
            <a:r>
              <a:rPr lang="en-US" sz="7200">
                <a:cs typeface="Arial"/>
                <a:hlinkClick r:id="rId3"/>
              </a:rPr>
              <a:t>michael.montebello@deq.nc.gov</a:t>
            </a:r>
            <a:r>
              <a:rPr lang="en-US" sz="7200">
                <a:cs typeface="Arial"/>
              </a:rPr>
              <a:t> 	</a:t>
            </a:r>
          </a:p>
          <a:p>
            <a:pPr lvl="1">
              <a:lnSpc>
                <a:spcPct val="80000"/>
              </a:lnSpc>
            </a:pPr>
            <a:r>
              <a:rPr lang="en-US" sz="7200"/>
              <a:t>919-707-3624</a:t>
            </a:r>
          </a:p>
          <a:p>
            <a:pPr>
              <a:lnSpc>
                <a:spcPct val="80000"/>
              </a:lnSpc>
            </a:pPr>
            <a:r>
              <a:rPr lang="en-US" sz="7200"/>
              <a:t>Karen Preston – Municipal Unit Supervisor</a:t>
            </a:r>
          </a:p>
          <a:p>
            <a:pPr lvl="1">
              <a:lnSpc>
                <a:spcPct val="80000"/>
              </a:lnSpc>
            </a:pPr>
            <a:r>
              <a:rPr lang="en-US" sz="7200">
                <a:cs typeface="Arial"/>
                <a:hlinkClick r:id="rId4"/>
              </a:rPr>
              <a:t>Karen.preston@deq.nc.gov</a:t>
            </a:r>
            <a:r>
              <a:rPr lang="en-US" sz="7200">
                <a:cs typeface="Arial"/>
              </a:rPr>
              <a:t> 	</a:t>
            </a:r>
          </a:p>
          <a:p>
            <a:pPr lvl="1">
              <a:lnSpc>
                <a:spcPct val="80000"/>
              </a:lnSpc>
            </a:pPr>
            <a:r>
              <a:rPr lang="en-US" sz="7200"/>
              <a:t>919-707-3871</a:t>
            </a:r>
            <a:endParaRPr lang="en-US" sz="7200">
              <a:hlinkClick r:id="" action="ppaction://noaction">
                <a:extLst>
                  <a:ext uri="{A12FA001-AC4F-418D-AE19-62706E023703}">
                    <ahyp:hlinkClr xmlns:ahyp="http://schemas.microsoft.com/office/drawing/2018/hyperlinkcolor" val="tx"/>
                  </a:ext>
                </a:extLst>
              </a:hlinkClick>
            </a:endParaRPr>
          </a:p>
          <a:p>
            <a:pPr marL="0" indent="0" algn="ctr">
              <a:lnSpc>
                <a:spcPct val="80000"/>
              </a:lnSpc>
              <a:buFont typeface="Arial" panose="020B0604020202020204" pitchFamily="34" charset="0"/>
              <a:buNone/>
            </a:pPr>
            <a:r>
              <a:rPr lang="en-US" sz="7200">
                <a:hlinkClick r:id="" action="ppaction://noaction">
                  <a:extLst>
                    <a:ext uri="{A12FA001-AC4F-418D-AE19-62706E023703}">
                      <ahyp:hlinkClr xmlns:ahyp="http://schemas.microsoft.com/office/drawing/2018/hyperlinkcolor" val="tx"/>
                    </a:ext>
                  </a:extLst>
                </a:hlinkClick>
              </a:rPr>
              <a:t>Pretreatment Staff</a:t>
            </a:r>
          </a:p>
          <a:p>
            <a:pPr marL="0" indent="0" algn="ctr">
              <a:lnSpc>
                <a:spcPct val="80000"/>
              </a:lnSpc>
              <a:buFont typeface="Arial" panose="020B0604020202020204" pitchFamily="34" charset="0"/>
              <a:buNone/>
            </a:pPr>
            <a:r>
              <a:rPr lang="en-US" sz="7200"/>
              <a:t>NPDES Municipal Permitting Unit Office - Archdale Building, 9th floor</a:t>
            </a:r>
            <a:endParaRPr lang="en-US" sz="7200">
              <a:hlinkClick r:id="rId5">
                <a:extLst>
                  <a:ext uri="{A12FA001-AC4F-418D-AE19-62706E023703}">
                    <ahyp:hlinkClr xmlns:ahyp="http://schemas.microsoft.com/office/drawing/2018/hyperlinkcolor" val="tx"/>
                  </a:ext>
                </a:extLst>
              </a:hlinkClick>
            </a:endParaRPr>
          </a:p>
          <a:p>
            <a:pPr>
              <a:lnSpc>
                <a:spcPct val="80000"/>
              </a:lnSpc>
            </a:pPr>
            <a:endParaRPr lang="en-US" sz="7200" kern="100">
              <a:solidFill>
                <a:srgbClr val="999933"/>
              </a:solidFill>
              <a:cs typeface="Arial"/>
              <a:hlinkClick r:id="rId5">
                <a:extLst>
                  <a:ext uri="{A12FA001-AC4F-418D-AE19-62706E023703}">
                    <ahyp:hlinkClr xmlns:ahyp="http://schemas.microsoft.com/office/drawing/2018/hyperlinkcolor" val="tx"/>
                  </a:ext>
                </a:extLst>
              </a:hlinkClick>
            </a:endParaRPr>
          </a:p>
          <a:p>
            <a:pPr>
              <a:lnSpc>
                <a:spcPct val="80000"/>
              </a:lnSpc>
            </a:pPr>
            <a:r>
              <a:rPr lang="en-US" sz="7200" kern="100">
                <a:solidFill>
                  <a:srgbClr val="999933"/>
                </a:solidFill>
                <a:cs typeface="Arial"/>
                <a:hlinkClick r:id="rId6"/>
              </a:rPr>
              <a:t>keyes.mcgee@deq.nc.gov</a:t>
            </a:r>
            <a:r>
              <a:rPr lang="en-US" sz="7200" kern="100">
                <a:solidFill>
                  <a:srgbClr val="999933"/>
                </a:solidFill>
                <a:cs typeface="Arial"/>
              </a:rPr>
              <a:t>  </a:t>
            </a:r>
            <a:r>
              <a:rPr lang="en-US" sz="7200" kern="100">
                <a:cs typeface="Arial"/>
              </a:rPr>
              <a:t>919-707-3626</a:t>
            </a:r>
          </a:p>
          <a:p>
            <a:pPr>
              <a:lnSpc>
                <a:spcPct val="80000"/>
              </a:lnSpc>
            </a:pPr>
            <a:r>
              <a:rPr lang="en-US" sz="7200" kern="100">
                <a:solidFill>
                  <a:srgbClr val="000000"/>
                </a:solidFill>
                <a:hlinkClick r:id="rId7"/>
              </a:rPr>
              <a:t>natalie.gorensek@deq.nc.gov</a:t>
            </a:r>
            <a:r>
              <a:rPr lang="en-US" sz="7200" kern="100">
                <a:solidFill>
                  <a:srgbClr val="000000"/>
                </a:solidFill>
              </a:rPr>
              <a:t> 919-707-3660</a:t>
            </a:r>
          </a:p>
          <a:p>
            <a:pPr>
              <a:lnSpc>
                <a:spcPct val="80000"/>
              </a:lnSpc>
            </a:pPr>
            <a:r>
              <a:rPr lang="en-US" sz="7200" kern="100">
                <a:cs typeface="Arial"/>
                <a:hlinkClick r:id="rId8"/>
              </a:rPr>
              <a:t>ricky.kuntz@deq.nc.gov</a:t>
            </a:r>
            <a:r>
              <a:rPr lang="en-US" sz="7200" kern="100">
                <a:cs typeface="Arial"/>
              </a:rPr>
              <a:t> 919-707-3636</a:t>
            </a:r>
          </a:p>
          <a:p>
            <a:pPr>
              <a:lnSpc>
                <a:spcPct val="80000"/>
              </a:lnSpc>
            </a:pPr>
            <a:r>
              <a:rPr lang="en-US" sz="7200" kern="100">
                <a:cs typeface="Arial"/>
                <a:hlinkClick r:id="rId9"/>
              </a:rPr>
              <a:t>matthew.nevills@deq.nc.gov</a:t>
            </a:r>
            <a:r>
              <a:rPr lang="en-US" sz="7200" kern="100">
                <a:cs typeface="Arial"/>
              </a:rPr>
              <a:t> 919-707-9019</a:t>
            </a:r>
          </a:p>
          <a:p>
            <a:pPr>
              <a:lnSpc>
                <a:spcPct val="80000"/>
              </a:lnSpc>
            </a:pPr>
            <a:r>
              <a:rPr lang="en-US" sz="7200" kern="100">
                <a:solidFill>
                  <a:srgbClr val="000000"/>
                </a:solidFill>
                <a:hlinkClick r:id="rId10"/>
              </a:rPr>
              <a:t>stephanie.zorio@deq.nc.gov</a:t>
            </a:r>
            <a:r>
              <a:rPr lang="en-US" sz="7200" kern="100">
                <a:solidFill>
                  <a:srgbClr val="000000"/>
                </a:solidFill>
              </a:rPr>
              <a:t> 919-707-9074</a:t>
            </a:r>
            <a:endParaRPr lang="en-US" sz="7200">
              <a:hlinkClick r:id="rId5">
                <a:extLst>
                  <a:ext uri="{A12FA001-AC4F-418D-AE19-62706E023703}">
                    <ahyp:hlinkClr xmlns:ahyp="http://schemas.microsoft.com/office/drawing/2018/hyperlinkcolor" val="tx"/>
                  </a:ext>
                </a:extLst>
              </a:hlinkClick>
            </a:endParaRPr>
          </a:p>
          <a:p>
            <a:pPr marL="0" indent="0">
              <a:lnSpc>
                <a:spcPct val="80000"/>
              </a:lnSpc>
              <a:buFont typeface="Arial" panose="020B0604020202020204" pitchFamily="34" charset="0"/>
              <a:buNone/>
            </a:pPr>
            <a:endParaRPr lang="en-US"/>
          </a:p>
          <a:p>
            <a:pPr marL="0" indent="0" algn="ctr">
              <a:lnSpc>
                <a:spcPct val="80000"/>
              </a:lnSpc>
              <a:buFont typeface="Arial" panose="020B0604020202020204" pitchFamily="34" charset="0"/>
              <a:buNone/>
            </a:pPr>
            <a:endParaRPr lang="en-US"/>
          </a:p>
        </p:txBody>
      </p:sp>
    </p:spTree>
    <p:extLst>
      <p:ext uri="{BB962C8B-B14F-4D97-AF65-F5344CB8AC3E}">
        <p14:creationId xmlns:p14="http://schemas.microsoft.com/office/powerpoint/2010/main" val="679864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D3A7-4339-DB18-0028-8D84C953F7B2}"/>
              </a:ext>
            </a:extLst>
          </p:cNvPr>
          <p:cNvSpPr>
            <a:spLocks noGrp="1"/>
          </p:cNvSpPr>
          <p:nvPr>
            <p:ph type="title"/>
          </p:nvPr>
        </p:nvSpPr>
        <p:spPr/>
        <p:txBody>
          <a:bodyPr/>
          <a:lstStyle/>
          <a:p>
            <a:pPr algn="ctr"/>
            <a:r>
              <a:rPr lang="en-US" b="1"/>
              <a:t>What Do I Need To Calculate Removal Rates?</a:t>
            </a:r>
            <a:endParaRPr lang="en-US"/>
          </a:p>
        </p:txBody>
      </p:sp>
      <p:sp>
        <p:nvSpPr>
          <p:cNvPr id="3" name="Table Placeholder 2">
            <a:extLst>
              <a:ext uri="{FF2B5EF4-FFF2-40B4-BE49-F238E27FC236}">
                <a16:creationId xmlns:a16="http://schemas.microsoft.com/office/drawing/2014/main" id="{8D2B8DBE-769E-EA51-F599-CD9AB9395888}"/>
              </a:ext>
            </a:extLst>
          </p:cNvPr>
          <p:cNvSpPr>
            <a:spLocks noGrp="1"/>
          </p:cNvSpPr>
          <p:nvPr>
            <p:ph type="tbl" sz="quarter" idx="15"/>
          </p:nvPr>
        </p:nvSpPr>
        <p:spPr>
          <a:xfrm>
            <a:off x="646111" y="2111375"/>
            <a:ext cx="10237787" cy="4213225"/>
          </a:xfrm>
        </p:spPr>
        <p:txBody>
          <a:bodyPr/>
          <a:lstStyle/>
          <a:p>
            <a:pPr fontAlgn="base">
              <a:lnSpc>
                <a:spcPct val="100000"/>
              </a:lnSpc>
              <a:spcBef>
                <a:spcPts val="2400"/>
              </a:spcBef>
              <a:spcAft>
                <a:spcPts val="2400"/>
              </a:spcAft>
            </a:pPr>
            <a:r>
              <a:rPr lang="en-US" sz="4000" u="sng"/>
              <a:t>All</a:t>
            </a:r>
            <a:r>
              <a:rPr lang="en-US" sz="4000"/>
              <a:t> DMR and LTMP/STMP data for HWA time period​</a:t>
            </a:r>
          </a:p>
          <a:p>
            <a:pPr fontAlgn="base">
              <a:spcBef>
                <a:spcPts val="2400"/>
              </a:spcBef>
              <a:spcAft>
                <a:spcPts val="2400"/>
              </a:spcAft>
            </a:pPr>
            <a:r>
              <a:rPr lang="en-US" sz="4000"/>
              <a:t>Removal Rate Equation​</a:t>
            </a:r>
          </a:p>
          <a:p>
            <a:pPr fontAlgn="base">
              <a:spcBef>
                <a:spcPts val="2400"/>
              </a:spcBef>
              <a:spcAft>
                <a:spcPts val="2400"/>
              </a:spcAft>
            </a:pPr>
            <a:r>
              <a:rPr lang="en-US" sz="4000"/>
              <a:t>Literature Removal Rates</a:t>
            </a:r>
          </a:p>
          <a:p>
            <a:pPr fontAlgn="base">
              <a:spcBef>
                <a:spcPts val="2400"/>
              </a:spcBef>
              <a:spcAft>
                <a:spcPts val="2400"/>
              </a:spcAft>
            </a:pPr>
            <a:r>
              <a:rPr lang="en-US" sz="4000"/>
              <a:t>Make sure to convert to mg/l</a:t>
            </a:r>
          </a:p>
          <a:p>
            <a:endParaRPr lang="en-US"/>
          </a:p>
        </p:txBody>
      </p:sp>
      <p:sp>
        <p:nvSpPr>
          <p:cNvPr id="4" name="Slide Number Placeholder 3">
            <a:extLst>
              <a:ext uri="{FF2B5EF4-FFF2-40B4-BE49-F238E27FC236}">
                <a16:creationId xmlns:a16="http://schemas.microsoft.com/office/drawing/2014/main" id="{900B42FF-C837-8B83-7BF0-CBAF287DD847}"/>
              </a:ext>
            </a:extLst>
          </p:cNvPr>
          <p:cNvSpPr>
            <a:spLocks noGrp="1"/>
          </p:cNvSpPr>
          <p:nvPr>
            <p:ph type="sldNum" sz="quarter" idx="4"/>
          </p:nvPr>
        </p:nvSpPr>
        <p:spPr/>
        <p:txBody>
          <a:bodyPr/>
          <a:lstStyle/>
          <a:p>
            <a:fld id="{D57F1E4F-1CFF-5643-939E-02111984F565}" type="slidenum">
              <a:rPr lang="en-US" smtClean="0"/>
              <a:pPr/>
              <a:t>14</a:t>
            </a:fld>
            <a:endParaRPr lang="en-US"/>
          </a:p>
        </p:txBody>
      </p:sp>
    </p:spTree>
    <p:extLst>
      <p:ext uri="{BB962C8B-B14F-4D97-AF65-F5344CB8AC3E}">
        <p14:creationId xmlns:p14="http://schemas.microsoft.com/office/powerpoint/2010/main" val="17040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30F8-8DFC-75B8-9747-778492D808EA}"/>
              </a:ext>
            </a:extLst>
          </p:cNvPr>
          <p:cNvSpPr>
            <a:spLocks noGrp="1"/>
          </p:cNvSpPr>
          <p:nvPr>
            <p:ph type="title"/>
          </p:nvPr>
        </p:nvSpPr>
        <p:spPr>
          <a:xfrm>
            <a:off x="645508" y="355600"/>
            <a:ext cx="10238392" cy="1243648"/>
          </a:xfrm>
        </p:spPr>
        <p:txBody>
          <a:bodyPr/>
          <a:lstStyle/>
          <a:p>
            <a:pPr algn="ctr"/>
            <a:r>
              <a:rPr lang="en-US" b="1"/>
              <a:t>Plant Removal Rates Calculation</a:t>
            </a:r>
            <a:r>
              <a:rPr lang="en-US"/>
              <a:t>​</a:t>
            </a:r>
          </a:p>
        </p:txBody>
      </p:sp>
      <p:sp>
        <p:nvSpPr>
          <p:cNvPr id="3" name="Table Placeholder 2">
            <a:extLst>
              <a:ext uri="{FF2B5EF4-FFF2-40B4-BE49-F238E27FC236}">
                <a16:creationId xmlns:a16="http://schemas.microsoft.com/office/drawing/2014/main" id="{918AD304-FE20-2D33-2F15-BB2291012422}"/>
              </a:ext>
            </a:extLst>
          </p:cNvPr>
          <p:cNvSpPr>
            <a:spLocks noGrp="1"/>
          </p:cNvSpPr>
          <p:nvPr>
            <p:ph type="tbl" sz="quarter" idx="15"/>
          </p:nvPr>
        </p:nvSpPr>
        <p:spPr>
          <a:xfrm>
            <a:off x="646113" y="1339496"/>
            <a:ext cx="10237787" cy="4857750"/>
          </a:xfrm>
        </p:spPr>
        <p:txBody>
          <a:bodyPr/>
          <a:lstStyle/>
          <a:p>
            <a:pPr marL="0" indent="0" fontAlgn="base">
              <a:buNone/>
            </a:pPr>
            <a:r>
              <a:rPr lang="en-US" b="1"/>
              <a:t>Removal Rate equation: </a:t>
            </a:r>
            <a:r>
              <a:rPr lang="en-US"/>
              <a:t>​</a:t>
            </a:r>
          </a:p>
          <a:p>
            <a:pPr marL="0" indent="0" fontAlgn="base">
              <a:buNone/>
            </a:pPr>
            <a:r>
              <a:rPr lang="en-US" b="1"/>
              <a:t>Using unpaired sampling data</a:t>
            </a:r>
            <a:r>
              <a:rPr lang="en-US"/>
              <a:t>​</a:t>
            </a:r>
          </a:p>
          <a:p>
            <a:pPr marL="0" indent="0" fontAlgn="base">
              <a:spcAft>
                <a:spcPts val="1800"/>
              </a:spcAft>
              <a:buNone/>
            </a:pPr>
            <a:r>
              <a:rPr lang="en-US" b="1"/>
              <a:t>Mean Removal Rate, RR = ((C</a:t>
            </a:r>
            <a:r>
              <a:rPr lang="en-US" b="1" baseline="-25000"/>
              <a:t>I</a:t>
            </a:r>
            <a:r>
              <a:rPr lang="en-US" b="1"/>
              <a:t>- C</a:t>
            </a:r>
            <a:r>
              <a:rPr lang="en-US" b="1" baseline="-25000"/>
              <a:t>E</a:t>
            </a:r>
            <a:r>
              <a:rPr lang="en-US" b="1"/>
              <a:t>)/ C</a:t>
            </a:r>
            <a:r>
              <a:rPr lang="en-US" b="1" baseline="-25000"/>
              <a:t>I</a:t>
            </a:r>
            <a:r>
              <a:rPr lang="en-US" b="1"/>
              <a:t>) * 100</a:t>
            </a:r>
            <a:r>
              <a:rPr lang="en-US"/>
              <a:t>​</a:t>
            </a:r>
          </a:p>
          <a:p>
            <a:pPr marL="0" indent="0" fontAlgn="base">
              <a:buNone/>
            </a:pPr>
            <a:r>
              <a:rPr lang="en-US"/>
              <a:t>RR = Removal Rate, %​</a:t>
            </a:r>
          </a:p>
          <a:p>
            <a:pPr marL="0" indent="0" fontAlgn="base">
              <a:buNone/>
            </a:pPr>
            <a:r>
              <a:rPr lang="en-US"/>
              <a:t>CI = Average Influent Concentration, mg/l​</a:t>
            </a:r>
          </a:p>
          <a:p>
            <a:pPr marL="0" indent="0" fontAlgn="base">
              <a:spcAft>
                <a:spcPts val="1800"/>
              </a:spcAft>
              <a:buNone/>
            </a:pPr>
            <a:r>
              <a:rPr lang="en-US"/>
              <a:t>CE = Average Effluent Concentration, mg/l​</a:t>
            </a:r>
          </a:p>
          <a:p>
            <a:pPr marL="0" indent="0" fontAlgn="base">
              <a:buNone/>
            </a:pPr>
            <a:r>
              <a:rPr lang="en-US" b="1"/>
              <a:t>Methodologies:</a:t>
            </a:r>
            <a:r>
              <a:rPr lang="en-US"/>
              <a:t>​</a:t>
            </a:r>
          </a:p>
          <a:p>
            <a:pPr fontAlgn="base"/>
            <a:r>
              <a:rPr lang="en-US"/>
              <a:t>Unpaired sampling (Division recommends)​</a:t>
            </a:r>
          </a:p>
          <a:p>
            <a:pPr fontAlgn="base"/>
            <a:r>
              <a:rPr lang="en-US"/>
              <a:t>Paired sampling​</a:t>
            </a:r>
          </a:p>
          <a:p>
            <a:pPr fontAlgn="base"/>
            <a:r>
              <a:rPr lang="en-US"/>
              <a:t>Decile approach​</a:t>
            </a:r>
          </a:p>
          <a:p>
            <a:endParaRPr lang="en-US"/>
          </a:p>
        </p:txBody>
      </p:sp>
      <p:sp>
        <p:nvSpPr>
          <p:cNvPr id="4" name="Slide Number Placeholder 3">
            <a:extLst>
              <a:ext uri="{FF2B5EF4-FFF2-40B4-BE49-F238E27FC236}">
                <a16:creationId xmlns:a16="http://schemas.microsoft.com/office/drawing/2014/main" id="{FA38D136-AEDA-A094-3C91-E08D01BF14F9}"/>
              </a:ext>
            </a:extLst>
          </p:cNvPr>
          <p:cNvSpPr>
            <a:spLocks noGrp="1"/>
          </p:cNvSpPr>
          <p:nvPr>
            <p:ph type="sldNum" sz="quarter" idx="4"/>
          </p:nvPr>
        </p:nvSpPr>
        <p:spPr/>
        <p:txBody>
          <a:bodyPr/>
          <a:lstStyle/>
          <a:p>
            <a:fld id="{D57F1E4F-1CFF-5643-939E-02111984F565}" type="slidenum">
              <a:rPr lang="en-US" smtClean="0"/>
              <a:pPr/>
              <a:t>15</a:t>
            </a:fld>
            <a:endParaRPr lang="en-US"/>
          </a:p>
        </p:txBody>
      </p:sp>
    </p:spTree>
    <p:extLst>
      <p:ext uri="{BB962C8B-B14F-4D97-AF65-F5344CB8AC3E}">
        <p14:creationId xmlns:p14="http://schemas.microsoft.com/office/powerpoint/2010/main" val="71008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5343-17EE-3C61-6AD4-6FE655FE22E5}"/>
              </a:ext>
            </a:extLst>
          </p:cNvPr>
          <p:cNvSpPr>
            <a:spLocks noGrp="1"/>
          </p:cNvSpPr>
          <p:nvPr>
            <p:ph type="title"/>
          </p:nvPr>
        </p:nvSpPr>
        <p:spPr>
          <a:xfrm>
            <a:off x="646113" y="441592"/>
            <a:ext cx="10238392" cy="1243648"/>
          </a:xfrm>
        </p:spPr>
        <p:txBody>
          <a:bodyPr/>
          <a:lstStyle/>
          <a:p>
            <a:pPr algn="ctr"/>
            <a:r>
              <a:rPr lang="en-US" b="1"/>
              <a:t>Plant Removal Rates Calculation</a:t>
            </a:r>
            <a:r>
              <a:rPr lang="en-US"/>
              <a:t>​</a:t>
            </a:r>
          </a:p>
        </p:txBody>
      </p:sp>
      <p:sp>
        <p:nvSpPr>
          <p:cNvPr id="3" name="Table Placeholder 2">
            <a:extLst>
              <a:ext uri="{FF2B5EF4-FFF2-40B4-BE49-F238E27FC236}">
                <a16:creationId xmlns:a16="http://schemas.microsoft.com/office/drawing/2014/main" id="{E8E893B2-C750-EAEC-486E-D96EDC08063A}"/>
              </a:ext>
            </a:extLst>
          </p:cNvPr>
          <p:cNvSpPr>
            <a:spLocks noGrp="1"/>
          </p:cNvSpPr>
          <p:nvPr>
            <p:ph type="tbl" sz="quarter" idx="15"/>
          </p:nvPr>
        </p:nvSpPr>
        <p:spPr>
          <a:xfrm>
            <a:off x="703263" y="1571625"/>
            <a:ext cx="10237787" cy="4213225"/>
          </a:xfrm>
        </p:spPr>
        <p:txBody>
          <a:bodyPr/>
          <a:lstStyle/>
          <a:p>
            <a:pPr fontAlgn="base">
              <a:spcBef>
                <a:spcPts val="600"/>
              </a:spcBef>
            </a:pPr>
            <a:r>
              <a:rPr lang="en-US" sz="2800" b="1"/>
              <a:t>Use DMR data in Removal Rates Spreadsheet:</a:t>
            </a:r>
          </a:p>
          <a:p>
            <a:pPr lvl="1" fontAlgn="base">
              <a:spcBef>
                <a:spcPts val="600"/>
              </a:spcBef>
            </a:pPr>
            <a:r>
              <a:rPr lang="en-US" sz="2400"/>
              <a:t>To calculate average POTW flow</a:t>
            </a:r>
          </a:p>
          <a:p>
            <a:pPr lvl="1" fontAlgn="base">
              <a:spcBef>
                <a:spcPts val="600"/>
              </a:spcBef>
            </a:pPr>
            <a:r>
              <a:rPr lang="en-US" sz="2400"/>
              <a:t>To calculate average influent and effluent of BOD, TSS, and any other available pollutants</a:t>
            </a:r>
          </a:p>
          <a:p>
            <a:pPr fontAlgn="base">
              <a:spcBef>
                <a:spcPts val="600"/>
              </a:spcBef>
            </a:pPr>
            <a:r>
              <a:rPr lang="en-US" sz="2800" b="1"/>
              <a:t>For Below Detection Level (BDL) data:</a:t>
            </a:r>
            <a:endParaRPr lang="en-US" sz="2800"/>
          </a:p>
          <a:p>
            <a:pPr lvl="1" fontAlgn="base">
              <a:spcBef>
                <a:spcPts val="600"/>
              </a:spcBef>
            </a:pPr>
            <a:r>
              <a:rPr lang="en-US" sz="2400">
                <a:cs typeface="Biome"/>
              </a:rPr>
              <a:t>Must use half detection levels for removal rate calculations if data is BDL</a:t>
            </a:r>
            <a:endParaRPr lang="en-US" sz="2400"/>
          </a:p>
          <a:p>
            <a:pPr lvl="1" fontAlgn="base">
              <a:spcBef>
                <a:spcPts val="600"/>
              </a:spcBef>
            </a:pPr>
            <a:r>
              <a:rPr lang="en-US" sz="2400">
                <a:cs typeface="Biome"/>
              </a:rPr>
              <a:t>Use of the correct silver detection level, 1 ug/l explained in silver letter (PQL letter ), allows for special considerations. </a:t>
            </a:r>
          </a:p>
          <a:p>
            <a:pPr marL="0" indent="0">
              <a:buClr>
                <a:srgbClr val="45A5ED"/>
              </a:buClr>
              <a:buNone/>
            </a:pPr>
            <a:r>
              <a:rPr lang="en-US">
                <a:hlinkClick r:id="rId3"/>
              </a:rPr>
              <a:t>PQL Data Handling</a:t>
            </a:r>
            <a:endParaRPr lang="en-US"/>
          </a:p>
          <a:p>
            <a:pPr marL="0" indent="0">
              <a:buClr>
                <a:srgbClr val="45A5ED"/>
              </a:buClr>
              <a:buNone/>
            </a:pPr>
            <a:r>
              <a:rPr lang="en-US">
                <a:hlinkClick r:id="rId4"/>
              </a:rPr>
              <a:t>Comp Guide</a:t>
            </a:r>
            <a:endParaRPr lang="en-US">
              <a:cs typeface="Biome"/>
            </a:endParaRPr>
          </a:p>
        </p:txBody>
      </p:sp>
      <p:sp>
        <p:nvSpPr>
          <p:cNvPr id="4" name="Slide Number Placeholder 3">
            <a:extLst>
              <a:ext uri="{FF2B5EF4-FFF2-40B4-BE49-F238E27FC236}">
                <a16:creationId xmlns:a16="http://schemas.microsoft.com/office/drawing/2014/main" id="{E2838B5B-7F91-AB47-7BB1-92EF4146545A}"/>
              </a:ext>
            </a:extLst>
          </p:cNvPr>
          <p:cNvSpPr>
            <a:spLocks noGrp="1"/>
          </p:cNvSpPr>
          <p:nvPr>
            <p:ph type="sldNum" sz="quarter" idx="4"/>
          </p:nvPr>
        </p:nvSpPr>
        <p:spPr/>
        <p:txBody>
          <a:bodyPr/>
          <a:lstStyle/>
          <a:p>
            <a:fld id="{D57F1E4F-1CFF-5643-939E-02111984F565}" type="slidenum">
              <a:rPr lang="en-US" smtClean="0"/>
              <a:pPr/>
              <a:t>16</a:t>
            </a:fld>
            <a:endParaRPr lang="en-US"/>
          </a:p>
        </p:txBody>
      </p:sp>
    </p:spTree>
    <p:extLst>
      <p:ext uri="{BB962C8B-B14F-4D97-AF65-F5344CB8AC3E}">
        <p14:creationId xmlns:p14="http://schemas.microsoft.com/office/powerpoint/2010/main" val="320874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CC435F5B-5B31-A9C4-A1A7-8111D9D390D2}"/>
              </a:ext>
            </a:extLst>
          </p:cNvPr>
          <p:cNvSpPr>
            <a:spLocks noGrp="1"/>
          </p:cNvSpPr>
          <p:nvPr>
            <p:ph type="tbl" sz="quarter" idx="15"/>
          </p:nvPr>
        </p:nvSpPr>
        <p:spPr>
          <a:xfrm>
            <a:off x="646113" y="1492251"/>
            <a:ext cx="10237787" cy="4756150"/>
          </a:xfrm>
        </p:spPr>
        <p:txBody>
          <a:bodyPr/>
          <a:lstStyle/>
          <a:p>
            <a:pPr>
              <a:lnSpc>
                <a:spcPct val="100000"/>
              </a:lnSpc>
              <a:spcBef>
                <a:spcPts val="600"/>
              </a:spcBef>
            </a:pPr>
            <a:r>
              <a:rPr lang="en-US" sz="2800" b="1"/>
              <a:t>Use LTMP/STMP data:</a:t>
            </a:r>
          </a:p>
          <a:p>
            <a:pPr>
              <a:lnSpc>
                <a:spcPct val="100000"/>
              </a:lnSpc>
              <a:spcBef>
                <a:spcPts val="600"/>
              </a:spcBef>
            </a:pPr>
            <a:r>
              <a:rPr lang="en-US" sz="2400" b="1"/>
              <a:t> </a:t>
            </a:r>
            <a:r>
              <a:rPr lang="en-US" sz="2400"/>
              <a:t>For rest of the metals and other POCs.</a:t>
            </a:r>
          </a:p>
          <a:p>
            <a:pPr lvl="1">
              <a:lnSpc>
                <a:spcPct val="100000"/>
              </a:lnSpc>
              <a:spcBef>
                <a:spcPts val="600"/>
              </a:spcBef>
            </a:pPr>
            <a:r>
              <a:rPr lang="en-US" sz="2400"/>
              <a:t>Non-NPDES limits page POCs</a:t>
            </a:r>
          </a:p>
          <a:p>
            <a:pPr lvl="1">
              <a:lnSpc>
                <a:spcPct val="100000"/>
              </a:lnSpc>
              <a:spcBef>
                <a:spcPts val="600"/>
              </a:spcBef>
            </a:pPr>
            <a:r>
              <a:rPr lang="en-US" sz="2400"/>
              <a:t>Copper, Cadmium, Chromium etc.</a:t>
            </a:r>
          </a:p>
          <a:p>
            <a:pPr marL="0" indent="0">
              <a:lnSpc>
                <a:spcPct val="100000"/>
              </a:lnSpc>
              <a:spcBef>
                <a:spcPts val="600"/>
              </a:spcBef>
              <a:buNone/>
            </a:pPr>
            <a:r>
              <a:rPr lang="en-US" sz="2800" b="1"/>
              <a:t>For Below Detection Level (BDL) data:</a:t>
            </a:r>
            <a:endParaRPr lang="en-US" sz="2800"/>
          </a:p>
          <a:p>
            <a:pPr>
              <a:lnSpc>
                <a:spcPct val="100000"/>
              </a:lnSpc>
              <a:spcBef>
                <a:spcPts val="600"/>
              </a:spcBef>
            </a:pPr>
            <a:r>
              <a:rPr lang="en-US" sz="2400"/>
              <a:t>If there is Below Detection Level (BDL) data, ​enter “&lt;“ sign in the “&lt;“ column, ​and detection level in other cell</a:t>
            </a:r>
          </a:p>
          <a:p>
            <a:pPr lvl="1"/>
            <a:endParaRPr lang="en-US"/>
          </a:p>
        </p:txBody>
      </p:sp>
      <p:sp>
        <p:nvSpPr>
          <p:cNvPr id="4" name="Slide Number Placeholder 3">
            <a:extLst>
              <a:ext uri="{FF2B5EF4-FFF2-40B4-BE49-F238E27FC236}">
                <a16:creationId xmlns:a16="http://schemas.microsoft.com/office/drawing/2014/main" id="{F32C0BB2-E3DC-A477-A4F2-68967A70185E}"/>
              </a:ext>
            </a:extLst>
          </p:cNvPr>
          <p:cNvSpPr>
            <a:spLocks noGrp="1"/>
          </p:cNvSpPr>
          <p:nvPr>
            <p:ph type="sldNum" sz="quarter" idx="4"/>
          </p:nvPr>
        </p:nvSpPr>
        <p:spPr/>
        <p:txBody>
          <a:bodyPr/>
          <a:lstStyle/>
          <a:p>
            <a:fld id="{D57F1E4F-1CFF-5643-939E-02111984F565}" type="slidenum">
              <a:rPr lang="en-US" smtClean="0"/>
              <a:pPr/>
              <a:t>17</a:t>
            </a:fld>
            <a:endParaRPr lang="en-US"/>
          </a:p>
        </p:txBody>
      </p:sp>
      <p:sp>
        <p:nvSpPr>
          <p:cNvPr id="5" name="Title 1">
            <a:extLst>
              <a:ext uri="{FF2B5EF4-FFF2-40B4-BE49-F238E27FC236}">
                <a16:creationId xmlns:a16="http://schemas.microsoft.com/office/drawing/2014/main" id="{4DBCEF79-4864-68B4-BD9B-C7A1216268D7}"/>
              </a:ext>
            </a:extLst>
          </p:cNvPr>
          <p:cNvSpPr>
            <a:spLocks noGrp="1"/>
          </p:cNvSpPr>
          <p:nvPr>
            <p:ph type="title"/>
          </p:nvPr>
        </p:nvSpPr>
        <p:spPr>
          <a:xfrm>
            <a:off x="646113" y="352692"/>
            <a:ext cx="10238392" cy="1243648"/>
          </a:xfrm>
        </p:spPr>
        <p:txBody>
          <a:bodyPr/>
          <a:lstStyle/>
          <a:p>
            <a:pPr algn="ctr"/>
            <a:r>
              <a:rPr lang="en-US" b="1"/>
              <a:t>Plant Removal Rates Calculation</a:t>
            </a:r>
            <a:r>
              <a:rPr lang="en-US"/>
              <a:t>​</a:t>
            </a:r>
          </a:p>
        </p:txBody>
      </p:sp>
    </p:spTree>
    <p:extLst>
      <p:ext uri="{BB962C8B-B14F-4D97-AF65-F5344CB8AC3E}">
        <p14:creationId xmlns:p14="http://schemas.microsoft.com/office/powerpoint/2010/main" val="3138535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2686E73F-7F03-3ABC-176F-6AB2031BD614}"/>
              </a:ext>
            </a:extLst>
          </p:cNvPr>
          <p:cNvSpPr>
            <a:spLocks noGrp="1"/>
          </p:cNvSpPr>
          <p:nvPr>
            <p:ph type="tbl" sz="quarter" idx="15"/>
          </p:nvPr>
        </p:nvSpPr>
        <p:spPr>
          <a:xfrm>
            <a:off x="646113" y="1485901"/>
            <a:ext cx="10237787" cy="4762500"/>
          </a:xfrm>
        </p:spPr>
        <p:txBody>
          <a:bodyPr/>
          <a:lstStyle/>
          <a:p>
            <a:pPr>
              <a:lnSpc>
                <a:spcPct val="100000"/>
              </a:lnSpc>
              <a:spcAft>
                <a:spcPts val="1200"/>
              </a:spcAft>
            </a:pPr>
            <a:r>
              <a:rPr lang="en-US" sz="2800"/>
              <a:t>Enter 12 data points for every POC either using average DMR or LTMP (STMP would only be 4) ​</a:t>
            </a:r>
          </a:p>
          <a:p>
            <a:pPr fontAlgn="base">
              <a:lnSpc>
                <a:spcPct val="100000"/>
              </a:lnSpc>
              <a:spcAft>
                <a:spcPts val="1200"/>
              </a:spcAft>
            </a:pPr>
            <a:r>
              <a:rPr lang="en-US" sz="2800"/>
              <a:t> update spreadsheet as you receive LTMP/STMP results each quarter:​</a:t>
            </a:r>
          </a:p>
          <a:p>
            <a:pPr lvl="1" fontAlgn="base">
              <a:lnSpc>
                <a:spcPct val="100000"/>
              </a:lnSpc>
              <a:spcAft>
                <a:spcPts val="1200"/>
              </a:spcAft>
            </a:pPr>
            <a:r>
              <a:rPr lang="en-US" sz="2400"/>
              <a:t>less typing at HWA time​</a:t>
            </a:r>
          </a:p>
          <a:p>
            <a:pPr lvl="1" fontAlgn="base">
              <a:lnSpc>
                <a:spcPct val="100000"/>
              </a:lnSpc>
              <a:spcAft>
                <a:spcPts val="1200"/>
              </a:spcAft>
            </a:pPr>
            <a:r>
              <a:rPr lang="en-US" sz="2400"/>
              <a:t>verify met LTMP/STMP Detection Levels (DLs)… ​</a:t>
            </a:r>
            <a:br>
              <a:rPr lang="en-US" sz="2400"/>
            </a:br>
            <a:r>
              <a:rPr lang="en-US" sz="2400"/>
              <a:t>…and get sample re-analyzed before lab tosses sample​</a:t>
            </a:r>
          </a:p>
          <a:p>
            <a:pPr lvl="1" fontAlgn="base">
              <a:lnSpc>
                <a:spcPct val="100000"/>
              </a:lnSpc>
              <a:spcAft>
                <a:spcPts val="1200"/>
              </a:spcAft>
            </a:pPr>
            <a:r>
              <a:rPr lang="en-US" sz="2400"/>
              <a:t>can review trends in data, outliers, etc.​</a:t>
            </a:r>
          </a:p>
          <a:p>
            <a:endParaRPr lang="en-US"/>
          </a:p>
        </p:txBody>
      </p:sp>
      <p:sp>
        <p:nvSpPr>
          <p:cNvPr id="4" name="Slide Number Placeholder 3">
            <a:extLst>
              <a:ext uri="{FF2B5EF4-FFF2-40B4-BE49-F238E27FC236}">
                <a16:creationId xmlns:a16="http://schemas.microsoft.com/office/drawing/2014/main" id="{B0C9AA6B-B521-5002-E707-4B09E877A15C}"/>
              </a:ext>
            </a:extLst>
          </p:cNvPr>
          <p:cNvSpPr>
            <a:spLocks noGrp="1"/>
          </p:cNvSpPr>
          <p:nvPr>
            <p:ph type="sldNum" sz="quarter" idx="4"/>
          </p:nvPr>
        </p:nvSpPr>
        <p:spPr/>
        <p:txBody>
          <a:bodyPr/>
          <a:lstStyle/>
          <a:p>
            <a:fld id="{D57F1E4F-1CFF-5643-939E-02111984F565}" type="slidenum">
              <a:rPr lang="en-US" smtClean="0"/>
              <a:pPr/>
              <a:t>18</a:t>
            </a:fld>
            <a:endParaRPr lang="en-US"/>
          </a:p>
        </p:txBody>
      </p:sp>
      <p:sp>
        <p:nvSpPr>
          <p:cNvPr id="5" name="Title 1">
            <a:extLst>
              <a:ext uri="{FF2B5EF4-FFF2-40B4-BE49-F238E27FC236}">
                <a16:creationId xmlns:a16="http://schemas.microsoft.com/office/drawing/2014/main" id="{C7744976-1419-5259-2486-3E2E35A0BEB7}"/>
              </a:ext>
            </a:extLst>
          </p:cNvPr>
          <p:cNvSpPr>
            <a:spLocks noGrp="1"/>
          </p:cNvSpPr>
          <p:nvPr>
            <p:ph type="title"/>
          </p:nvPr>
        </p:nvSpPr>
        <p:spPr>
          <a:xfrm>
            <a:off x="646113" y="352692"/>
            <a:ext cx="10238392" cy="1243648"/>
          </a:xfrm>
        </p:spPr>
        <p:txBody>
          <a:bodyPr/>
          <a:lstStyle/>
          <a:p>
            <a:pPr algn="ctr"/>
            <a:r>
              <a:rPr lang="en-US" b="1"/>
              <a:t>Plant Removal Rates Calculation</a:t>
            </a:r>
            <a:r>
              <a:rPr lang="en-US"/>
              <a:t>​</a:t>
            </a:r>
          </a:p>
        </p:txBody>
      </p:sp>
    </p:spTree>
    <p:extLst>
      <p:ext uri="{BB962C8B-B14F-4D97-AF65-F5344CB8AC3E}">
        <p14:creationId xmlns:p14="http://schemas.microsoft.com/office/powerpoint/2010/main" val="27645876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370E-6248-C9E9-3ACD-AA51ECAA24C1}"/>
              </a:ext>
            </a:extLst>
          </p:cNvPr>
          <p:cNvSpPr>
            <a:spLocks noGrp="1"/>
          </p:cNvSpPr>
          <p:nvPr>
            <p:ph type="title"/>
          </p:nvPr>
        </p:nvSpPr>
        <p:spPr/>
        <p:txBody>
          <a:bodyPr/>
          <a:lstStyle/>
          <a:p>
            <a:r>
              <a:rPr lang="en-US" b="1"/>
              <a:t>When Do I Use Literature RR vs unpaired site specific RR?</a:t>
            </a:r>
            <a:r>
              <a:rPr lang="en-US"/>
              <a:t>​</a:t>
            </a:r>
          </a:p>
        </p:txBody>
      </p:sp>
      <p:sp>
        <p:nvSpPr>
          <p:cNvPr id="3" name="Table Placeholder 2">
            <a:extLst>
              <a:ext uri="{FF2B5EF4-FFF2-40B4-BE49-F238E27FC236}">
                <a16:creationId xmlns:a16="http://schemas.microsoft.com/office/drawing/2014/main" id="{D3A65959-B255-B435-AD80-7CDCCD8D0D3B}"/>
              </a:ext>
            </a:extLst>
          </p:cNvPr>
          <p:cNvSpPr>
            <a:spLocks noGrp="1"/>
          </p:cNvSpPr>
          <p:nvPr>
            <p:ph type="tbl" sz="quarter" idx="15"/>
          </p:nvPr>
        </p:nvSpPr>
        <p:spPr>
          <a:xfrm>
            <a:off x="3263900" y="1853248"/>
            <a:ext cx="7620000" cy="4213225"/>
          </a:xfrm>
        </p:spPr>
        <p:txBody>
          <a:bodyPr/>
          <a:lstStyle/>
          <a:p>
            <a:pPr>
              <a:lnSpc>
                <a:spcPct val="100000"/>
              </a:lnSpc>
              <a:spcAft>
                <a:spcPts val="1200"/>
              </a:spcAft>
            </a:pPr>
            <a:r>
              <a:rPr lang="en-US" sz="2800"/>
              <a:t>Use literature RR if more than &gt;50% of data is below detection level</a:t>
            </a:r>
          </a:p>
          <a:p>
            <a:pPr>
              <a:lnSpc>
                <a:spcPct val="100000"/>
              </a:lnSpc>
              <a:spcAft>
                <a:spcPts val="1200"/>
              </a:spcAft>
            </a:pPr>
            <a:r>
              <a:rPr lang="en-US" sz="2800"/>
              <a:t>Use literature RR if there is a small or misrepresentative data set</a:t>
            </a:r>
          </a:p>
          <a:p>
            <a:pPr>
              <a:lnSpc>
                <a:spcPct val="100000"/>
              </a:lnSpc>
              <a:spcAft>
                <a:spcPts val="1200"/>
              </a:spcAft>
            </a:pPr>
            <a:r>
              <a:rPr lang="en-US" sz="2800"/>
              <a:t>Use Unpaired Site Specific RR if less than &lt;50% of data is below detection level</a:t>
            </a:r>
          </a:p>
          <a:p>
            <a:pPr>
              <a:lnSpc>
                <a:spcPct val="100000"/>
              </a:lnSpc>
              <a:spcAft>
                <a:spcPts val="1200"/>
              </a:spcAft>
            </a:pPr>
            <a:r>
              <a:rPr lang="en-US" sz="2800"/>
              <a:t>The Division checks to ensure correct Removal Rates were used!</a:t>
            </a:r>
          </a:p>
          <a:p>
            <a:endParaRPr lang="en-US"/>
          </a:p>
        </p:txBody>
      </p:sp>
      <p:sp>
        <p:nvSpPr>
          <p:cNvPr id="4" name="Slide Number Placeholder 3">
            <a:extLst>
              <a:ext uri="{FF2B5EF4-FFF2-40B4-BE49-F238E27FC236}">
                <a16:creationId xmlns:a16="http://schemas.microsoft.com/office/drawing/2014/main" id="{53DE7CEE-5A60-02E5-B855-F9CB7EBEE04B}"/>
              </a:ext>
            </a:extLst>
          </p:cNvPr>
          <p:cNvSpPr>
            <a:spLocks noGrp="1"/>
          </p:cNvSpPr>
          <p:nvPr>
            <p:ph type="sldNum" sz="quarter" idx="4"/>
          </p:nvPr>
        </p:nvSpPr>
        <p:spPr/>
        <p:txBody>
          <a:bodyPr/>
          <a:lstStyle/>
          <a:p>
            <a:fld id="{D57F1E4F-1CFF-5643-939E-02111984F565}" type="slidenum">
              <a:rPr lang="en-US" smtClean="0"/>
              <a:pPr/>
              <a:t>19</a:t>
            </a:fld>
            <a:endParaRPr lang="en-US"/>
          </a:p>
        </p:txBody>
      </p:sp>
      <p:pic>
        <p:nvPicPr>
          <p:cNvPr id="16" name="Picture 15" descr="Question Cat">
            <a:extLst>
              <a:ext uri="{FF2B5EF4-FFF2-40B4-BE49-F238E27FC236}">
                <a16:creationId xmlns:a16="http://schemas.microsoft.com/office/drawing/2014/main" id="{4F871132-FD3A-29B9-0AE1-A24BA8D1EDFE}"/>
              </a:ext>
            </a:extLst>
          </p:cNvPr>
          <p:cNvPicPr>
            <a:picLocks noChangeAspect="1"/>
          </p:cNvPicPr>
          <p:nvPr/>
        </p:nvPicPr>
        <p:blipFill>
          <a:blip r:embed="rId2"/>
          <a:stretch>
            <a:fillRect/>
          </a:stretch>
        </p:blipFill>
        <p:spPr>
          <a:xfrm>
            <a:off x="644525" y="2432843"/>
            <a:ext cx="2619375" cy="3049587"/>
          </a:xfrm>
          <a:prstGeom prst="rect">
            <a:avLst/>
          </a:prstGeom>
        </p:spPr>
      </p:pic>
    </p:spTree>
    <p:extLst>
      <p:ext uri="{BB962C8B-B14F-4D97-AF65-F5344CB8AC3E}">
        <p14:creationId xmlns:p14="http://schemas.microsoft.com/office/powerpoint/2010/main" val="327849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0F1100-3669-D3DC-49C2-A9612FCBBF05}"/>
              </a:ext>
            </a:extLst>
          </p:cNvPr>
          <p:cNvSpPr>
            <a:spLocks noGrp="1"/>
          </p:cNvSpPr>
          <p:nvPr>
            <p:ph type="title"/>
          </p:nvPr>
        </p:nvSpPr>
        <p:spPr>
          <a:xfrm>
            <a:off x="671255" y="403266"/>
            <a:ext cx="9309359" cy="1653180"/>
          </a:xfrm>
        </p:spPr>
        <p:txBody>
          <a:bodyPr/>
          <a:lstStyle/>
          <a:p>
            <a:r>
              <a:rPr lang="en-US" b="1"/>
              <a:t>Workshop Overview</a:t>
            </a:r>
          </a:p>
        </p:txBody>
      </p:sp>
      <p:sp>
        <p:nvSpPr>
          <p:cNvPr id="7" name="Content Placeholder 6">
            <a:extLst>
              <a:ext uri="{FF2B5EF4-FFF2-40B4-BE49-F238E27FC236}">
                <a16:creationId xmlns:a16="http://schemas.microsoft.com/office/drawing/2014/main" id="{FF52D90C-81C5-2EF7-A7E9-7EFBCD5B744B}"/>
              </a:ext>
            </a:extLst>
          </p:cNvPr>
          <p:cNvSpPr>
            <a:spLocks noGrp="1"/>
          </p:cNvSpPr>
          <p:nvPr>
            <p:ph sz="quarter" idx="10"/>
          </p:nvPr>
        </p:nvSpPr>
        <p:spPr>
          <a:xfrm>
            <a:off x="671255" y="2356819"/>
            <a:ext cx="8281987" cy="2332037"/>
          </a:xfrm>
        </p:spPr>
        <p:txBody>
          <a:bodyPr vert="horz" lIns="91440" tIns="45720" rIns="91440" bIns="45720" rtlCol="0" anchor="t">
            <a:noAutofit/>
          </a:bodyPr>
          <a:lstStyle/>
          <a:p>
            <a:pPr marL="285750" indent="-285750">
              <a:buFont typeface="Arial" panose="020B0604020202020204" pitchFamily="34" charset="0"/>
              <a:buChar char="•"/>
            </a:pPr>
            <a:r>
              <a:rPr lang="en-US" sz="2800" dirty="0"/>
              <a:t>Data needed for Headworks Analysis</a:t>
            </a:r>
          </a:p>
          <a:p>
            <a:pPr marL="285750" indent="-285750">
              <a:buFont typeface="Arial" panose="020B0604020202020204" pitchFamily="34" charset="0"/>
              <a:buChar char="•"/>
            </a:pPr>
            <a:r>
              <a:rPr lang="en-US" sz="2800" dirty="0"/>
              <a:t>Steps for Headworks Analysis</a:t>
            </a:r>
          </a:p>
          <a:p>
            <a:pPr marL="285750" indent="-285750">
              <a:buFont typeface="Arial" panose="020B0604020202020204" pitchFamily="34" charset="0"/>
              <a:buChar char="•"/>
            </a:pPr>
            <a:r>
              <a:rPr lang="en-US" sz="2800" dirty="0"/>
              <a:t>Documents Needed to Submit Headworks Analysis</a:t>
            </a:r>
          </a:p>
          <a:p>
            <a:pPr marL="285750" indent="-285750">
              <a:buFont typeface="Arial" panose="020B0604020202020204" pitchFamily="34" charset="0"/>
              <a:buChar char="•"/>
            </a:pPr>
            <a:r>
              <a:rPr lang="en-US" sz="2800" dirty="0"/>
              <a:t>Example of </a:t>
            </a:r>
            <a:r>
              <a:rPr lang="en-US" sz="2800" dirty="0" err="1"/>
              <a:t>Typicalville</a:t>
            </a:r>
            <a:r>
              <a:rPr lang="en-US" sz="2800" dirty="0"/>
              <a:t> HWA</a:t>
            </a:r>
          </a:p>
          <a:p>
            <a:pPr marL="285750" indent="-285750">
              <a:buFont typeface="Arial" panose="020B0604020202020204" pitchFamily="34" charset="0"/>
              <a:buChar char="•"/>
            </a:pPr>
            <a:r>
              <a:rPr lang="en-US" sz="2800" dirty="0"/>
              <a:t>Common Mistakes</a:t>
            </a:r>
          </a:p>
        </p:txBody>
      </p:sp>
      <p:sp>
        <p:nvSpPr>
          <p:cNvPr id="5" name="Slide Number Placeholder 4">
            <a:extLst>
              <a:ext uri="{FF2B5EF4-FFF2-40B4-BE49-F238E27FC236}">
                <a16:creationId xmlns:a16="http://schemas.microsoft.com/office/drawing/2014/main" id="{D7D8422A-FFD5-18AC-8CA5-912DB203976C}"/>
              </a:ext>
            </a:extLst>
          </p:cNvPr>
          <p:cNvSpPr>
            <a:spLocks noGrp="1"/>
          </p:cNvSpPr>
          <p:nvPr>
            <p:ph type="sldNum" sz="quarter" idx="4"/>
          </p:nvPr>
        </p:nvSpPr>
        <p:spPr/>
        <p:txBody>
          <a:bodyPr/>
          <a:lstStyle/>
          <a:p>
            <a:fld id="{D57F1E4F-1CFF-5643-939E-02111984F565}" type="slidenum">
              <a:rPr lang="en-US" smtClean="0"/>
              <a:pPr/>
              <a:t>2</a:t>
            </a:fld>
            <a:endParaRPr lang="en-US"/>
          </a:p>
        </p:txBody>
      </p:sp>
      <p:sp>
        <p:nvSpPr>
          <p:cNvPr id="2" name="TextBox 1">
            <a:extLst>
              <a:ext uri="{FF2B5EF4-FFF2-40B4-BE49-F238E27FC236}">
                <a16:creationId xmlns:a16="http://schemas.microsoft.com/office/drawing/2014/main" id="{A73EED9F-6C29-16C4-BC85-6C750170AA08}"/>
              </a:ext>
            </a:extLst>
          </p:cNvPr>
          <p:cNvSpPr txBox="1"/>
          <p:nvPr/>
        </p:nvSpPr>
        <p:spPr>
          <a:xfrm>
            <a:off x="1220189" y="5623737"/>
            <a:ext cx="9751622" cy="830997"/>
          </a:xfrm>
          <a:prstGeom prst="rect">
            <a:avLst/>
          </a:prstGeom>
          <a:noFill/>
        </p:spPr>
        <p:txBody>
          <a:bodyPr wrap="square" rtlCol="0">
            <a:spAutoFit/>
          </a:bodyPr>
          <a:lstStyle/>
          <a:p>
            <a:pPr algn="ctr"/>
            <a:r>
              <a:rPr lang="en-US" sz="2400" dirty="0">
                <a:solidFill>
                  <a:schemeClr val="bg1">
                    <a:lumMod val="75000"/>
                    <a:lumOff val="25000"/>
                  </a:schemeClr>
                </a:solidFill>
                <a:ea typeface="+mj-ea"/>
                <a:cs typeface="+mj-cs"/>
              </a:rPr>
              <a:t>Please save all questions until the end of each section (there will be a dedicated slide for questions)</a:t>
            </a:r>
          </a:p>
        </p:txBody>
      </p:sp>
    </p:spTree>
    <p:extLst>
      <p:ext uri="{BB962C8B-B14F-4D97-AF65-F5344CB8AC3E}">
        <p14:creationId xmlns:p14="http://schemas.microsoft.com/office/powerpoint/2010/main" val="198491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0CF7AE-60B9-F5DE-C7B1-51CA942853DE}"/>
              </a:ext>
            </a:extLst>
          </p:cNvPr>
          <p:cNvSpPr/>
          <p:nvPr/>
        </p:nvSpPr>
        <p:spPr>
          <a:xfrm>
            <a:off x="298450" y="295729"/>
            <a:ext cx="10890250" cy="62665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761CFB6-1E7F-C744-FC71-FD6488828EED}"/>
              </a:ext>
            </a:extLst>
          </p:cNvPr>
          <p:cNvSpPr>
            <a:spLocks noGrp="1"/>
          </p:cNvSpPr>
          <p:nvPr>
            <p:ph type="sldNum" sz="quarter" idx="4"/>
          </p:nvPr>
        </p:nvSpPr>
        <p:spPr/>
        <p:txBody>
          <a:bodyPr/>
          <a:lstStyle/>
          <a:p>
            <a:fld id="{D57F1E4F-1CFF-5643-939E-02111984F565}" type="slidenum">
              <a:rPr lang="en-US" smtClean="0"/>
              <a:pPr/>
              <a:t>20</a:t>
            </a:fld>
            <a:endParaRPr lang="en-US"/>
          </a:p>
        </p:txBody>
      </p:sp>
      <p:graphicFrame>
        <p:nvGraphicFramePr>
          <p:cNvPr id="9" name="Object 3">
            <a:extLst>
              <a:ext uri="{FF2B5EF4-FFF2-40B4-BE49-F238E27FC236}">
                <a16:creationId xmlns:a16="http://schemas.microsoft.com/office/drawing/2014/main" id="{BE142068-E8CC-F94C-FF6C-43232ADFBFCD}"/>
              </a:ext>
            </a:extLst>
          </p:cNvPr>
          <p:cNvGraphicFramePr>
            <a:graphicFrameLocks noChangeAspect="1"/>
          </p:cNvGraphicFramePr>
          <p:nvPr>
            <p:extLst>
              <p:ext uri="{D42A27DB-BD31-4B8C-83A1-F6EECF244321}">
                <p14:modId xmlns:p14="http://schemas.microsoft.com/office/powerpoint/2010/main" val="135239663"/>
              </p:ext>
            </p:extLst>
          </p:nvPr>
        </p:nvGraphicFramePr>
        <p:xfrm>
          <a:off x="342900" y="280818"/>
          <a:ext cx="10833100" cy="6310482"/>
        </p:xfrm>
        <a:graphic>
          <a:graphicData uri="http://schemas.openxmlformats.org/presentationml/2006/ole">
            <mc:AlternateContent xmlns:mc="http://schemas.openxmlformats.org/markup-compatibility/2006">
              <mc:Choice xmlns:v="urn:schemas-microsoft-com:vml" Requires="v">
                <p:oleObj name="Worksheet" r:id="rId2" imgW="10696725" imgH="5943733" progId="Excel.Sheet.12">
                  <p:embed/>
                </p:oleObj>
              </mc:Choice>
              <mc:Fallback>
                <p:oleObj name="Worksheet" r:id="rId2" imgW="10696725" imgH="5943733" progId="Excel.Sheet.12">
                  <p:embed/>
                  <p:pic>
                    <p:nvPicPr>
                      <p:cNvPr id="9" name="Object 3">
                        <a:extLst>
                          <a:ext uri="{FF2B5EF4-FFF2-40B4-BE49-F238E27FC236}">
                            <a16:creationId xmlns:a16="http://schemas.microsoft.com/office/drawing/2014/main" id="{BE142068-E8CC-F94C-FF6C-43232ADFB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80818"/>
                        <a:ext cx="10833100" cy="63104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7679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7C268-DAFC-CC8A-A80E-4068DA767EFF}"/>
              </a:ext>
            </a:extLst>
          </p:cNvPr>
          <p:cNvSpPr/>
          <p:nvPr/>
        </p:nvSpPr>
        <p:spPr>
          <a:xfrm>
            <a:off x="298450" y="295729"/>
            <a:ext cx="10890250" cy="62665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F149CCE-A34D-4C88-E9F4-619FCF2CF0AB}"/>
              </a:ext>
            </a:extLst>
          </p:cNvPr>
          <p:cNvSpPr>
            <a:spLocks noGrp="1"/>
          </p:cNvSpPr>
          <p:nvPr>
            <p:ph type="sldNum" sz="quarter" idx="4"/>
          </p:nvPr>
        </p:nvSpPr>
        <p:spPr/>
        <p:txBody>
          <a:bodyPr/>
          <a:lstStyle/>
          <a:p>
            <a:fld id="{D57F1E4F-1CFF-5643-939E-02111984F565}" type="slidenum">
              <a:rPr lang="en-US" smtClean="0"/>
              <a:pPr/>
              <a:t>21</a:t>
            </a:fld>
            <a:endParaRPr lang="en-US"/>
          </a:p>
        </p:txBody>
      </p:sp>
      <p:graphicFrame>
        <p:nvGraphicFramePr>
          <p:cNvPr id="5" name="Object 3">
            <a:extLst>
              <a:ext uri="{FF2B5EF4-FFF2-40B4-BE49-F238E27FC236}">
                <a16:creationId xmlns:a16="http://schemas.microsoft.com/office/drawing/2014/main" id="{1C072485-A88E-F90B-5A19-8C1536793CEF}"/>
              </a:ext>
            </a:extLst>
          </p:cNvPr>
          <p:cNvGraphicFramePr>
            <a:graphicFrameLocks noChangeAspect="1"/>
          </p:cNvGraphicFramePr>
          <p:nvPr>
            <p:extLst>
              <p:ext uri="{D42A27DB-BD31-4B8C-83A1-F6EECF244321}">
                <p14:modId xmlns:p14="http://schemas.microsoft.com/office/powerpoint/2010/main" val="4141087614"/>
              </p:ext>
            </p:extLst>
          </p:nvPr>
        </p:nvGraphicFramePr>
        <p:xfrm>
          <a:off x="336550" y="304800"/>
          <a:ext cx="10991850" cy="6257471"/>
        </p:xfrm>
        <a:graphic>
          <a:graphicData uri="http://schemas.openxmlformats.org/presentationml/2006/ole">
            <mc:AlternateContent xmlns:mc="http://schemas.openxmlformats.org/markup-compatibility/2006">
              <mc:Choice xmlns:v="urn:schemas-microsoft-com:vml" Requires="v">
                <p:oleObj name="Worksheet" r:id="rId2" imgW="9591625" imgH="6715258" progId="Excel.Sheet.12">
                  <p:embed/>
                </p:oleObj>
              </mc:Choice>
              <mc:Fallback>
                <p:oleObj name="Worksheet" r:id="rId2" imgW="9591625" imgH="6715258" progId="Excel.Sheet.12">
                  <p:embed/>
                  <p:pic>
                    <p:nvPicPr>
                      <p:cNvPr id="5" name="Object 3">
                        <a:extLst>
                          <a:ext uri="{FF2B5EF4-FFF2-40B4-BE49-F238E27FC236}">
                            <a16:creationId xmlns:a16="http://schemas.microsoft.com/office/drawing/2014/main" id="{1C072485-A88E-F90B-5A19-8C1536793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304800"/>
                        <a:ext cx="10991850" cy="625747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3624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7113-36C8-B35D-0FCB-E2C94FD57F76}"/>
              </a:ext>
            </a:extLst>
          </p:cNvPr>
          <p:cNvSpPr>
            <a:spLocks noGrp="1"/>
          </p:cNvSpPr>
          <p:nvPr>
            <p:ph type="title"/>
          </p:nvPr>
        </p:nvSpPr>
        <p:spPr/>
        <p:txBody>
          <a:bodyPr/>
          <a:lstStyle/>
          <a:p>
            <a:endParaRPr lang="en-US"/>
          </a:p>
        </p:txBody>
      </p:sp>
      <p:sp>
        <p:nvSpPr>
          <p:cNvPr id="3" name="Table Placeholder 2">
            <a:extLst>
              <a:ext uri="{FF2B5EF4-FFF2-40B4-BE49-F238E27FC236}">
                <a16:creationId xmlns:a16="http://schemas.microsoft.com/office/drawing/2014/main" id="{FC3B8FB1-0E3F-88DD-E7E4-1EFF953E833B}"/>
              </a:ext>
            </a:extLst>
          </p:cNvPr>
          <p:cNvSpPr>
            <a:spLocks noGrp="1"/>
          </p:cNvSpPr>
          <p:nvPr>
            <p:ph type="tbl" sz="quarter" idx="15"/>
          </p:nvPr>
        </p:nvSpPr>
        <p:spPr/>
        <p:txBody>
          <a:bodyPr/>
          <a:lstStyle/>
          <a:p>
            <a:endParaRPr lang="en-US"/>
          </a:p>
        </p:txBody>
      </p:sp>
      <p:sp>
        <p:nvSpPr>
          <p:cNvPr id="4" name="Slide Number Placeholder 3">
            <a:extLst>
              <a:ext uri="{FF2B5EF4-FFF2-40B4-BE49-F238E27FC236}">
                <a16:creationId xmlns:a16="http://schemas.microsoft.com/office/drawing/2014/main" id="{0E1F78BC-96E0-FA34-EAAE-E2651E14EBC1}"/>
              </a:ext>
            </a:extLst>
          </p:cNvPr>
          <p:cNvSpPr>
            <a:spLocks noGrp="1"/>
          </p:cNvSpPr>
          <p:nvPr>
            <p:ph type="sldNum" sz="quarter" idx="4"/>
          </p:nvPr>
        </p:nvSpPr>
        <p:spPr/>
        <p:txBody>
          <a:bodyPr/>
          <a:lstStyle/>
          <a:p>
            <a:fld id="{D57F1E4F-1CFF-5643-939E-02111984F565}" type="slidenum">
              <a:rPr lang="en-US" smtClean="0"/>
              <a:pPr/>
              <a:t>22</a:t>
            </a:fld>
            <a:endParaRPr lang="en-US"/>
          </a:p>
        </p:txBody>
      </p:sp>
      <p:pic>
        <p:nvPicPr>
          <p:cNvPr id="6" name="Picture 5">
            <a:extLst>
              <a:ext uri="{FF2B5EF4-FFF2-40B4-BE49-F238E27FC236}">
                <a16:creationId xmlns:a16="http://schemas.microsoft.com/office/drawing/2014/main" id="{91AA88B9-79C1-720E-4B23-D9E9F921590C}"/>
              </a:ext>
            </a:extLst>
          </p:cNvPr>
          <p:cNvPicPr>
            <a:picLocks noChangeAspect="1"/>
          </p:cNvPicPr>
          <p:nvPr/>
        </p:nvPicPr>
        <p:blipFill>
          <a:blip r:embed="rId3"/>
          <a:stretch>
            <a:fillRect/>
          </a:stretch>
        </p:blipFill>
        <p:spPr>
          <a:xfrm>
            <a:off x="317500" y="263493"/>
            <a:ext cx="10883900" cy="6298778"/>
          </a:xfrm>
          <a:prstGeom prst="rect">
            <a:avLst/>
          </a:prstGeom>
        </p:spPr>
      </p:pic>
      <p:sp>
        <p:nvSpPr>
          <p:cNvPr id="7" name="Line 6">
            <a:extLst>
              <a:ext uri="{FF2B5EF4-FFF2-40B4-BE49-F238E27FC236}">
                <a16:creationId xmlns:a16="http://schemas.microsoft.com/office/drawing/2014/main" id="{8BDA4A63-EF0F-E480-4239-BDE8DE528761}"/>
              </a:ext>
            </a:extLst>
          </p:cNvPr>
          <p:cNvSpPr>
            <a:spLocks noChangeShapeType="1"/>
          </p:cNvSpPr>
          <p:nvPr/>
        </p:nvSpPr>
        <p:spPr bwMode="auto">
          <a:xfrm flipH="1">
            <a:off x="2279650" y="4141787"/>
            <a:ext cx="609600" cy="381000"/>
          </a:xfrm>
          <a:prstGeom prst="line">
            <a:avLst/>
          </a:prstGeom>
          <a:noFill/>
          <a:ln w="76200">
            <a:solidFill>
              <a:srgbClr val="000000"/>
            </a:solidFill>
            <a:round/>
            <a:headEnd type="none" w="sm" len="sm"/>
            <a:tailEnd type="triangle" w="med" len="med"/>
          </a:ln>
        </p:spPr>
        <p:txBody>
          <a:bodyPr/>
          <a:lstStyle/>
          <a:p>
            <a:endParaRPr lang="en-US"/>
          </a:p>
        </p:txBody>
      </p:sp>
      <p:sp>
        <p:nvSpPr>
          <p:cNvPr id="8" name="Line 6">
            <a:extLst>
              <a:ext uri="{FF2B5EF4-FFF2-40B4-BE49-F238E27FC236}">
                <a16:creationId xmlns:a16="http://schemas.microsoft.com/office/drawing/2014/main" id="{CAEBF518-B239-DC2C-EF00-23166235DE2D}"/>
              </a:ext>
            </a:extLst>
          </p:cNvPr>
          <p:cNvSpPr>
            <a:spLocks noChangeShapeType="1"/>
          </p:cNvSpPr>
          <p:nvPr/>
        </p:nvSpPr>
        <p:spPr bwMode="auto">
          <a:xfrm flipH="1">
            <a:off x="3022600" y="4216400"/>
            <a:ext cx="609600" cy="381000"/>
          </a:xfrm>
          <a:prstGeom prst="line">
            <a:avLst/>
          </a:prstGeom>
          <a:noFill/>
          <a:ln w="76200">
            <a:solidFill>
              <a:srgbClr val="000000"/>
            </a:solidFill>
            <a:round/>
            <a:headEnd type="none" w="sm" len="sm"/>
            <a:tailEnd type="triangle" w="med" len="med"/>
          </a:ln>
        </p:spPr>
        <p:txBody>
          <a:bodyPr/>
          <a:lstStyle/>
          <a:p>
            <a:endParaRPr lang="en-US"/>
          </a:p>
        </p:txBody>
      </p:sp>
      <p:sp>
        <p:nvSpPr>
          <p:cNvPr id="9" name="Line 6">
            <a:extLst>
              <a:ext uri="{FF2B5EF4-FFF2-40B4-BE49-F238E27FC236}">
                <a16:creationId xmlns:a16="http://schemas.microsoft.com/office/drawing/2014/main" id="{15E48A46-372D-0F11-79C0-E7DD33464441}"/>
              </a:ext>
            </a:extLst>
          </p:cNvPr>
          <p:cNvSpPr>
            <a:spLocks noChangeShapeType="1"/>
          </p:cNvSpPr>
          <p:nvPr/>
        </p:nvSpPr>
        <p:spPr bwMode="auto">
          <a:xfrm flipH="1" flipV="1">
            <a:off x="2374900" y="2335213"/>
            <a:ext cx="781050" cy="306387"/>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2563216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331E-EE87-F882-5EE6-7CFA6950B286}"/>
              </a:ext>
            </a:extLst>
          </p:cNvPr>
          <p:cNvSpPr>
            <a:spLocks noGrp="1"/>
          </p:cNvSpPr>
          <p:nvPr>
            <p:ph type="ctrTitle"/>
          </p:nvPr>
        </p:nvSpPr>
        <p:spPr>
          <a:xfrm>
            <a:off x="1486071" y="679572"/>
            <a:ext cx="9219857" cy="5212442"/>
          </a:xfrm>
        </p:spPr>
        <p:txBody>
          <a:bodyPr/>
          <a:lstStyle/>
          <a:p>
            <a:r>
              <a:rPr lang="en-US" dirty="0"/>
              <a:t>Questions about Removal Rates?</a:t>
            </a:r>
          </a:p>
        </p:txBody>
      </p:sp>
      <p:sp>
        <p:nvSpPr>
          <p:cNvPr id="3" name="Slide Number Placeholder 2">
            <a:extLst>
              <a:ext uri="{FF2B5EF4-FFF2-40B4-BE49-F238E27FC236}">
                <a16:creationId xmlns:a16="http://schemas.microsoft.com/office/drawing/2014/main" id="{49186BE1-DE12-7546-9799-ED2D9A91EA18}"/>
              </a:ext>
            </a:extLst>
          </p:cNvPr>
          <p:cNvSpPr>
            <a:spLocks noGrp="1"/>
          </p:cNvSpPr>
          <p:nvPr>
            <p:ph type="sldNum" sz="quarter" idx="4"/>
          </p:nvPr>
        </p:nvSpPr>
        <p:spPr/>
        <p:txBody>
          <a:bodyPr/>
          <a:lstStyle/>
          <a:p>
            <a:fld id="{D57F1E4F-1CFF-5643-939E-02111984F565}" type="slidenum">
              <a:rPr lang="en-US" smtClean="0"/>
              <a:pPr/>
              <a:t>23</a:t>
            </a:fld>
            <a:endParaRPr lang="en-US"/>
          </a:p>
        </p:txBody>
      </p:sp>
    </p:spTree>
    <p:extLst>
      <p:ext uri="{BB962C8B-B14F-4D97-AF65-F5344CB8AC3E}">
        <p14:creationId xmlns:p14="http://schemas.microsoft.com/office/powerpoint/2010/main" val="103195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DE1F-6776-D7B9-12E3-49E89DB48B00}"/>
              </a:ext>
            </a:extLst>
          </p:cNvPr>
          <p:cNvSpPr>
            <a:spLocks noGrp="1"/>
          </p:cNvSpPr>
          <p:nvPr>
            <p:ph type="title"/>
          </p:nvPr>
        </p:nvSpPr>
        <p:spPr>
          <a:xfrm>
            <a:off x="677861" y="441592"/>
            <a:ext cx="10238392" cy="1243648"/>
          </a:xfrm>
        </p:spPr>
        <p:txBody>
          <a:bodyPr/>
          <a:lstStyle/>
          <a:p>
            <a:pPr algn="ctr"/>
            <a:r>
              <a:rPr lang="en-US" b="1">
                <a:solidFill>
                  <a:schemeClr val="bg1"/>
                </a:solidFill>
              </a:rPr>
              <a:t>Pass Through Criteria</a:t>
            </a:r>
            <a:endParaRPr lang="en-US">
              <a:solidFill>
                <a:schemeClr val="bg1"/>
              </a:solidFill>
            </a:endParaRPr>
          </a:p>
        </p:txBody>
      </p:sp>
      <p:sp>
        <p:nvSpPr>
          <p:cNvPr id="4" name="Slide Number Placeholder 3">
            <a:extLst>
              <a:ext uri="{FF2B5EF4-FFF2-40B4-BE49-F238E27FC236}">
                <a16:creationId xmlns:a16="http://schemas.microsoft.com/office/drawing/2014/main" id="{03E01652-4DE1-94BD-4896-7E50B9F4C5D2}"/>
              </a:ext>
            </a:extLst>
          </p:cNvPr>
          <p:cNvSpPr>
            <a:spLocks noGrp="1"/>
          </p:cNvSpPr>
          <p:nvPr>
            <p:ph type="sldNum" sz="quarter" idx="4"/>
          </p:nvPr>
        </p:nvSpPr>
        <p:spPr/>
        <p:txBody>
          <a:bodyPr/>
          <a:lstStyle/>
          <a:p>
            <a:fld id="{D57F1E4F-1CFF-5643-939E-02111984F565}" type="slidenum">
              <a:rPr lang="en-US" smtClean="0"/>
              <a:pPr/>
              <a:t>24</a:t>
            </a:fld>
            <a:endParaRPr lang="en-US"/>
          </a:p>
        </p:txBody>
      </p:sp>
      <p:graphicFrame>
        <p:nvGraphicFramePr>
          <p:cNvPr id="5" name="Object 3">
            <a:extLst>
              <a:ext uri="{FF2B5EF4-FFF2-40B4-BE49-F238E27FC236}">
                <a16:creationId xmlns:a16="http://schemas.microsoft.com/office/drawing/2014/main" id="{BDB0FD97-AFD6-3FB7-CA40-DC946FBB05E8}"/>
              </a:ext>
            </a:extLst>
          </p:cNvPr>
          <p:cNvGraphicFramePr>
            <a:graphicFrameLocks/>
          </p:cNvGraphicFramePr>
          <p:nvPr>
            <p:extLst>
              <p:ext uri="{D42A27DB-BD31-4B8C-83A1-F6EECF244321}">
                <p14:modId xmlns:p14="http://schemas.microsoft.com/office/powerpoint/2010/main" val="158747528"/>
              </p:ext>
            </p:extLst>
          </p:nvPr>
        </p:nvGraphicFramePr>
        <p:xfrm>
          <a:off x="1308100" y="1930400"/>
          <a:ext cx="9004300" cy="4530725"/>
        </p:xfrm>
        <a:graphic>
          <a:graphicData uri="http://schemas.openxmlformats.org/presentationml/2006/ole">
            <mc:AlternateContent xmlns:mc="http://schemas.openxmlformats.org/markup-compatibility/2006">
              <mc:Choice xmlns:v="urn:schemas-microsoft-com:vml" Requires="v">
                <p:oleObj name="Photo Editor Photo" r:id="rId2" imgW="8318500" imgH="4611688" progId="">
                  <p:embed/>
                </p:oleObj>
              </mc:Choice>
              <mc:Fallback>
                <p:oleObj name="Photo Editor Photo" r:id="rId2" imgW="8318500" imgH="4611688" progId="">
                  <p:embed/>
                  <p:pic>
                    <p:nvPicPr>
                      <p:cNvPr id="5" name="Object 3">
                        <a:extLst>
                          <a:ext uri="{FF2B5EF4-FFF2-40B4-BE49-F238E27FC236}">
                            <a16:creationId xmlns:a16="http://schemas.microsoft.com/office/drawing/2014/main" id="{BDB0FD97-AFD6-3FB7-CA40-DC946FBB05E8}"/>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1930400"/>
                        <a:ext cx="9004300" cy="4530725"/>
                      </a:xfrm>
                      <a:prstGeom prst="rect">
                        <a:avLst/>
                      </a:prstGeom>
                      <a:noFill/>
                      <a:ln>
                        <a:noFill/>
                      </a:ln>
                      <a:effectLst/>
                    </p:spPr>
                  </p:pic>
                </p:oleObj>
              </mc:Fallback>
            </mc:AlternateContent>
          </a:graphicData>
        </a:graphic>
      </p:graphicFrame>
      <p:sp>
        <p:nvSpPr>
          <p:cNvPr id="6" name="Text Box 4">
            <a:extLst>
              <a:ext uri="{FF2B5EF4-FFF2-40B4-BE49-F238E27FC236}">
                <a16:creationId xmlns:a16="http://schemas.microsoft.com/office/drawing/2014/main" id="{E7023EE3-78B9-D671-A77E-A7CC37A342E4}"/>
              </a:ext>
            </a:extLst>
          </p:cNvPr>
          <p:cNvSpPr txBox="1">
            <a:spLocks noChangeArrowheads="1"/>
          </p:cNvSpPr>
          <p:nvPr/>
        </p:nvSpPr>
        <p:spPr bwMode="auto">
          <a:xfrm>
            <a:off x="3025655" y="1936106"/>
            <a:ext cx="7162164" cy="1815882"/>
          </a:xfrm>
          <a:prstGeom prst="rect">
            <a:avLst/>
          </a:prstGeom>
          <a:noFill/>
          <a:ln w="25400">
            <a:noFill/>
            <a:miter lim="800000"/>
            <a:headEnd type="none" w="sm" len="sm"/>
            <a:tailEnd type="none" w="sm" len="sm"/>
          </a:ln>
        </p:spPr>
        <p:txBody>
          <a:bodyPr wrap="square" lIns="91440" tIns="45720" rIns="91440" bIns="45720" anchor="t">
            <a:spAutoFit/>
          </a:bodyPr>
          <a:lstStyle/>
          <a:p>
            <a:pPr algn="l"/>
            <a:r>
              <a:rPr lang="en-US" sz="2800" b="1">
                <a:solidFill>
                  <a:srgbClr val="003399"/>
                </a:solidFill>
                <a:latin typeface="Arial" charset="0"/>
              </a:rPr>
              <a:t>NPDES Limit</a:t>
            </a:r>
          </a:p>
          <a:p>
            <a:pPr algn="l"/>
            <a:r>
              <a:rPr lang="en-US" sz="2800" b="1">
                <a:solidFill>
                  <a:srgbClr val="003399"/>
                </a:solidFill>
                <a:latin typeface="Arial"/>
                <a:cs typeface="Arial"/>
              </a:rPr>
              <a:t>NC-WQS</a:t>
            </a:r>
            <a:endParaRPr lang="en-US" sz="2800">
              <a:solidFill>
                <a:srgbClr val="663300"/>
              </a:solidFill>
              <a:ea typeface="Tahoma" pitchFamily="34" charset="0"/>
              <a:cs typeface="Tahoma" pitchFamily="34" charset="0"/>
            </a:endParaRPr>
          </a:p>
          <a:p>
            <a:pPr algn="l"/>
            <a:r>
              <a:rPr lang="en-US" sz="2800" b="1">
                <a:solidFill>
                  <a:srgbClr val="003399"/>
                </a:solidFill>
                <a:latin typeface="Arial"/>
                <a:cs typeface="Arial"/>
              </a:rPr>
              <a:t>Dissolved Metals Calculations (DMC)</a:t>
            </a:r>
            <a:endParaRPr lang="en-US" sz="2800">
              <a:ea typeface="Tahoma"/>
              <a:cs typeface="Tahoma"/>
            </a:endParaRPr>
          </a:p>
          <a:p>
            <a:pPr algn="l"/>
            <a:r>
              <a:rPr lang="en-US" sz="2800" b="1">
                <a:solidFill>
                  <a:srgbClr val="003399"/>
                </a:solidFill>
                <a:latin typeface="Arial" charset="0"/>
              </a:rPr>
              <a:t>Design</a:t>
            </a:r>
          </a:p>
        </p:txBody>
      </p:sp>
    </p:spTree>
    <p:extLst>
      <p:ext uri="{BB962C8B-B14F-4D97-AF65-F5344CB8AC3E}">
        <p14:creationId xmlns:p14="http://schemas.microsoft.com/office/powerpoint/2010/main" val="3300869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8D2F-6A57-A4BD-02B5-01C01B94DBA5}"/>
              </a:ext>
            </a:extLst>
          </p:cNvPr>
          <p:cNvSpPr>
            <a:spLocks noGrp="1"/>
          </p:cNvSpPr>
          <p:nvPr>
            <p:ph type="title"/>
          </p:nvPr>
        </p:nvSpPr>
        <p:spPr>
          <a:xfrm>
            <a:off x="646111" y="441592"/>
            <a:ext cx="10238392" cy="1243648"/>
          </a:xfrm>
        </p:spPr>
        <p:txBody>
          <a:bodyPr/>
          <a:lstStyle/>
          <a:p>
            <a:pPr algn="ctr"/>
            <a:r>
              <a:rPr lang="en-US" sz="3200" b="1">
                <a:solidFill>
                  <a:schemeClr val="bg1"/>
                </a:solidFill>
              </a:rPr>
              <a:t>Three Limiting Criteria for Developing Maximum Allowable Headworks Load</a:t>
            </a:r>
          </a:p>
        </p:txBody>
      </p:sp>
      <p:sp>
        <p:nvSpPr>
          <p:cNvPr id="3" name="Table Placeholder 2">
            <a:extLst>
              <a:ext uri="{FF2B5EF4-FFF2-40B4-BE49-F238E27FC236}">
                <a16:creationId xmlns:a16="http://schemas.microsoft.com/office/drawing/2014/main" id="{0019D11D-AF80-C747-68D7-19E3FBC32019}"/>
              </a:ext>
            </a:extLst>
          </p:cNvPr>
          <p:cNvSpPr>
            <a:spLocks noGrp="1"/>
          </p:cNvSpPr>
          <p:nvPr>
            <p:ph type="tbl" sz="quarter" idx="15"/>
          </p:nvPr>
        </p:nvSpPr>
        <p:spPr>
          <a:xfrm>
            <a:off x="646111" y="1698655"/>
            <a:ext cx="10237787" cy="4395152"/>
          </a:xfrm>
        </p:spPr>
        <p:txBody>
          <a:bodyPr/>
          <a:lstStyle/>
          <a:p>
            <a:pPr>
              <a:lnSpc>
                <a:spcPct val="100000"/>
              </a:lnSpc>
              <a:spcBef>
                <a:spcPts val="600"/>
              </a:spcBef>
              <a:spcAft>
                <a:spcPts val="0"/>
              </a:spcAft>
              <a:buNone/>
              <a:defRPr/>
            </a:pPr>
            <a:r>
              <a:rPr lang="en-US" sz="2400"/>
              <a:t>1. Pass Through</a:t>
            </a:r>
          </a:p>
          <a:p>
            <a:pPr lvl="1">
              <a:lnSpc>
                <a:spcPct val="100000"/>
              </a:lnSpc>
              <a:spcBef>
                <a:spcPts val="600"/>
              </a:spcBef>
              <a:spcAft>
                <a:spcPts val="0"/>
              </a:spcAft>
              <a:buNone/>
              <a:defRPr/>
            </a:pPr>
            <a:r>
              <a:rPr lang="en-US" sz="2400"/>
              <a:t>a. NPDES Limit</a:t>
            </a:r>
          </a:p>
          <a:p>
            <a:pPr lvl="1">
              <a:lnSpc>
                <a:spcPct val="100000"/>
              </a:lnSpc>
              <a:spcBef>
                <a:spcPts val="600"/>
              </a:spcBef>
              <a:spcAft>
                <a:spcPts val="0"/>
              </a:spcAft>
              <a:buNone/>
              <a:defRPr/>
            </a:pPr>
            <a:r>
              <a:rPr lang="en-US" sz="2400"/>
              <a:t>b. NC-WQS/Dissolved Metals Calculations (DMC)</a:t>
            </a:r>
          </a:p>
          <a:p>
            <a:pPr lvl="1">
              <a:lnSpc>
                <a:spcPct val="100000"/>
              </a:lnSpc>
              <a:spcBef>
                <a:spcPts val="600"/>
              </a:spcBef>
              <a:spcAft>
                <a:spcPts val="0"/>
              </a:spcAft>
              <a:buNone/>
              <a:defRPr/>
            </a:pPr>
            <a:r>
              <a:rPr lang="en-US" sz="2400"/>
              <a:t>c. Design</a:t>
            </a:r>
          </a:p>
          <a:p>
            <a:pPr>
              <a:lnSpc>
                <a:spcPct val="100000"/>
              </a:lnSpc>
              <a:spcBef>
                <a:spcPts val="600"/>
              </a:spcBef>
              <a:spcAft>
                <a:spcPts val="0"/>
              </a:spcAft>
              <a:buNone/>
              <a:defRPr/>
            </a:pPr>
            <a:r>
              <a:rPr lang="en-US" sz="2400"/>
              <a:t>2. Biological Processes Inhibition</a:t>
            </a:r>
          </a:p>
          <a:p>
            <a:pPr lvl="1">
              <a:lnSpc>
                <a:spcPct val="100000"/>
              </a:lnSpc>
              <a:spcBef>
                <a:spcPts val="600"/>
              </a:spcBef>
              <a:spcAft>
                <a:spcPts val="0"/>
              </a:spcAft>
              <a:buNone/>
              <a:defRPr/>
            </a:pPr>
            <a:r>
              <a:rPr lang="en-US" sz="2400"/>
              <a:t>a. Activated Sludge/Nitrification Inhibition </a:t>
            </a:r>
          </a:p>
          <a:p>
            <a:pPr lvl="1">
              <a:lnSpc>
                <a:spcPct val="100000"/>
              </a:lnSpc>
              <a:spcBef>
                <a:spcPts val="600"/>
              </a:spcBef>
              <a:spcAft>
                <a:spcPts val="0"/>
              </a:spcAft>
              <a:buNone/>
              <a:defRPr/>
            </a:pPr>
            <a:r>
              <a:rPr lang="en-US" sz="2400"/>
              <a:t>b. Anaerobic Digester Inhibition</a:t>
            </a:r>
          </a:p>
          <a:p>
            <a:pPr>
              <a:lnSpc>
                <a:spcPct val="100000"/>
              </a:lnSpc>
              <a:spcBef>
                <a:spcPts val="600"/>
              </a:spcBef>
              <a:spcAft>
                <a:spcPts val="0"/>
              </a:spcAft>
              <a:buNone/>
              <a:defRPr/>
            </a:pPr>
            <a:r>
              <a:rPr lang="en-US" sz="2400"/>
              <a:t>3. Sludge Quality - 503 Regulations </a:t>
            </a:r>
          </a:p>
          <a:p>
            <a:pPr lvl="1">
              <a:lnSpc>
                <a:spcPct val="100000"/>
              </a:lnSpc>
              <a:spcBef>
                <a:spcPts val="600"/>
              </a:spcBef>
              <a:spcAft>
                <a:spcPts val="0"/>
              </a:spcAft>
              <a:buNone/>
              <a:defRPr/>
            </a:pPr>
            <a:r>
              <a:rPr lang="en-US" sz="2400"/>
              <a:t>a. Land Application</a:t>
            </a:r>
          </a:p>
          <a:p>
            <a:pPr lvl="1">
              <a:lnSpc>
                <a:spcPct val="100000"/>
              </a:lnSpc>
              <a:spcBef>
                <a:spcPts val="600"/>
              </a:spcBef>
              <a:spcAft>
                <a:spcPts val="0"/>
              </a:spcAft>
              <a:buClr>
                <a:schemeClr val="hlink"/>
              </a:buClr>
              <a:buNone/>
              <a:defRPr/>
            </a:pPr>
            <a:r>
              <a:rPr lang="en-US" sz="2400"/>
              <a:t>b. Incinerator	</a:t>
            </a:r>
          </a:p>
          <a:p>
            <a:pPr lvl="1">
              <a:lnSpc>
                <a:spcPct val="100000"/>
              </a:lnSpc>
              <a:spcBef>
                <a:spcPts val="600"/>
              </a:spcBef>
              <a:spcAft>
                <a:spcPts val="0"/>
              </a:spcAft>
              <a:buClr>
                <a:schemeClr val="hlink"/>
              </a:buClr>
              <a:buNone/>
              <a:defRPr/>
            </a:pPr>
            <a:r>
              <a:rPr lang="en-US" sz="2400"/>
              <a:t>C. Landfill</a:t>
            </a:r>
          </a:p>
          <a:p>
            <a:endParaRPr lang="en-US"/>
          </a:p>
        </p:txBody>
      </p:sp>
      <p:sp>
        <p:nvSpPr>
          <p:cNvPr id="4" name="Slide Number Placeholder 3">
            <a:extLst>
              <a:ext uri="{FF2B5EF4-FFF2-40B4-BE49-F238E27FC236}">
                <a16:creationId xmlns:a16="http://schemas.microsoft.com/office/drawing/2014/main" id="{59784876-4583-575B-6CFF-DBA76C6A7D6D}"/>
              </a:ext>
            </a:extLst>
          </p:cNvPr>
          <p:cNvSpPr>
            <a:spLocks noGrp="1"/>
          </p:cNvSpPr>
          <p:nvPr>
            <p:ph type="sldNum" sz="quarter" idx="4"/>
          </p:nvPr>
        </p:nvSpPr>
        <p:spPr/>
        <p:txBody>
          <a:bodyPr/>
          <a:lstStyle/>
          <a:p>
            <a:fld id="{D57F1E4F-1CFF-5643-939E-02111984F565}" type="slidenum">
              <a:rPr lang="en-US" smtClean="0"/>
              <a:pPr/>
              <a:t>25</a:t>
            </a:fld>
            <a:endParaRPr lang="en-US"/>
          </a:p>
        </p:txBody>
      </p:sp>
    </p:spTree>
    <p:extLst>
      <p:ext uri="{BB962C8B-B14F-4D97-AF65-F5344CB8AC3E}">
        <p14:creationId xmlns:p14="http://schemas.microsoft.com/office/powerpoint/2010/main" val="3649896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1826-4899-8D4D-7EA5-8C954CCC9F37}"/>
              </a:ext>
            </a:extLst>
          </p:cNvPr>
          <p:cNvSpPr>
            <a:spLocks noGrp="1"/>
          </p:cNvSpPr>
          <p:nvPr>
            <p:ph type="title"/>
          </p:nvPr>
        </p:nvSpPr>
        <p:spPr>
          <a:xfrm>
            <a:off x="624379" y="445771"/>
            <a:ext cx="10238392" cy="1243648"/>
          </a:xfrm>
        </p:spPr>
        <p:txBody>
          <a:bodyPr/>
          <a:lstStyle/>
          <a:p>
            <a:pPr algn="ctr"/>
            <a:r>
              <a:rPr lang="en-US" b="1"/>
              <a:t>Limiting Criteria</a:t>
            </a:r>
            <a:br>
              <a:rPr lang="en-US" b="1"/>
            </a:br>
            <a:r>
              <a:rPr lang="en-US" b="1"/>
              <a:t>Pass Through</a:t>
            </a:r>
            <a:endParaRPr lang="en-US"/>
          </a:p>
        </p:txBody>
      </p:sp>
      <p:sp>
        <p:nvSpPr>
          <p:cNvPr id="4" name="Slide Number Placeholder 3">
            <a:extLst>
              <a:ext uri="{FF2B5EF4-FFF2-40B4-BE49-F238E27FC236}">
                <a16:creationId xmlns:a16="http://schemas.microsoft.com/office/drawing/2014/main" id="{BB8EC921-F9D0-4025-E4FF-17F34DD0935C}"/>
              </a:ext>
            </a:extLst>
          </p:cNvPr>
          <p:cNvSpPr>
            <a:spLocks noGrp="1"/>
          </p:cNvSpPr>
          <p:nvPr>
            <p:ph type="sldNum" sz="quarter" idx="4"/>
          </p:nvPr>
        </p:nvSpPr>
        <p:spPr/>
        <p:txBody>
          <a:bodyPr/>
          <a:lstStyle/>
          <a:p>
            <a:fld id="{D57F1E4F-1CFF-5643-939E-02111984F565}" type="slidenum">
              <a:rPr lang="en-US" smtClean="0"/>
              <a:pPr/>
              <a:t>26</a:t>
            </a:fld>
            <a:endParaRPr lang="en-US"/>
          </a:p>
        </p:txBody>
      </p:sp>
      <p:sp>
        <p:nvSpPr>
          <p:cNvPr id="5" name="AutoShape 3">
            <a:extLst>
              <a:ext uri="{FF2B5EF4-FFF2-40B4-BE49-F238E27FC236}">
                <a16:creationId xmlns:a16="http://schemas.microsoft.com/office/drawing/2014/main" id="{0AB45241-3B36-802A-4687-74B65EEEC425}"/>
              </a:ext>
            </a:extLst>
          </p:cNvPr>
          <p:cNvSpPr>
            <a:spLocks noChangeArrowheads="1"/>
          </p:cNvSpPr>
          <p:nvPr/>
        </p:nvSpPr>
        <p:spPr bwMode="auto">
          <a:xfrm>
            <a:off x="3879850" y="2278381"/>
            <a:ext cx="2235200" cy="617538"/>
          </a:xfrm>
          <a:prstGeom prst="roundRect">
            <a:avLst>
              <a:gd name="adj" fmla="val 16657"/>
            </a:avLst>
          </a:prstGeom>
          <a:solidFill>
            <a:srgbClr val="00CCFF"/>
          </a:solidFill>
          <a:ln w="12700">
            <a:solidFill>
              <a:srgbClr val="000000"/>
            </a:solidFill>
            <a:round/>
            <a:headEnd/>
            <a:tailEnd/>
          </a:ln>
        </p:spPr>
        <p:txBody>
          <a:bodyPr wrap="none" anchor="ctr"/>
          <a:lstStyle/>
          <a:p>
            <a:endParaRPr lang="en-US"/>
          </a:p>
        </p:txBody>
      </p:sp>
      <p:sp>
        <p:nvSpPr>
          <p:cNvPr id="6" name="AutoShape 4">
            <a:extLst>
              <a:ext uri="{FF2B5EF4-FFF2-40B4-BE49-F238E27FC236}">
                <a16:creationId xmlns:a16="http://schemas.microsoft.com/office/drawing/2014/main" id="{ED43B95B-A010-6E78-88CE-3AF817B905B2}"/>
              </a:ext>
            </a:extLst>
          </p:cNvPr>
          <p:cNvSpPr>
            <a:spLocks noChangeArrowheads="1"/>
          </p:cNvSpPr>
          <p:nvPr/>
        </p:nvSpPr>
        <p:spPr bwMode="auto">
          <a:xfrm>
            <a:off x="3879850" y="3089594"/>
            <a:ext cx="2235200" cy="614362"/>
          </a:xfrm>
          <a:prstGeom prst="roundRect">
            <a:avLst>
              <a:gd name="adj" fmla="val 16657"/>
            </a:avLst>
          </a:prstGeom>
          <a:solidFill>
            <a:srgbClr val="00CCFF"/>
          </a:solidFill>
          <a:ln w="12700">
            <a:solidFill>
              <a:srgbClr val="000000"/>
            </a:solidFill>
            <a:round/>
            <a:headEnd/>
            <a:tailEnd/>
          </a:ln>
        </p:spPr>
        <p:txBody>
          <a:bodyPr wrap="none" anchor="ctr"/>
          <a:lstStyle/>
          <a:p>
            <a:endParaRPr lang="en-US"/>
          </a:p>
        </p:txBody>
      </p:sp>
      <p:sp>
        <p:nvSpPr>
          <p:cNvPr id="7" name="Rectangle 5">
            <a:extLst>
              <a:ext uri="{FF2B5EF4-FFF2-40B4-BE49-F238E27FC236}">
                <a16:creationId xmlns:a16="http://schemas.microsoft.com/office/drawing/2014/main" id="{5A5921D0-73FE-86CB-6677-79E0AD2DC3D1}"/>
              </a:ext>
            </a:extLst>
          </p:cNvPr>
          <p:cNvSpPr>
            <a:spLocks noChangeArrowheads="1"/>
          </p:cNvSpPr>
          <p:nvPr/>
        </p:nvSpPr>
        <p:spPr bwMode="auto">
          <a:xfrm>
            <a:off x="1968501" y="1689419"/>
            <a:ext cx="6850063" cy="4730750"/>
          </a:xfrm>
          <a:prstGeom prst="rect">
            <a:avLst/>
          </a:prstGeom>
          <a:noFill/>
          <a:ln w="50800">
            <a:solidFill>
              <a:srgbClr val="333300"/>
            </a:solidFill>
            <a:miter lim="800000"/>
            <a:headEnd/>
            <a:tailEnd/>
          </a:ln>
        </p:spPr>
        <p:txBody>
          <a:bodyPr wrap="none" anchor="ctr"/>
          <a:lstStyle/>
          <a:p>
            <a:endParaRPr lang="en-US"/>
          </a:p>
        </p:txBody>
      </p:sp>
      <p:sp>
        <p:nvSpPr>
          <p:cNvPr id="8" name="Line 6">
            <a:extLst>
              <a:ext uri="{FF2B5EF4-FFF2-40B4-BE49-F238E27FC236}">
                <a16:creationId xmlns:a16="http://schemas.microsoft.com/office/drawing/2014/main" id="{64CAD637-FF29-F20C-7AF5-35B76FAFF4B6}"/>
              </a:ext>
            </a:extLst>
          </p:cNvPr>
          <p:cNvSpPr>
            <a:spLocks noChangeShapeType="1"/>
          </p:cNvSpPr>
          <p:nvPr/>
        </p:nvSpPr>
        <p:spPr bwMode="auto">
          <a:xfrm>
            <a:off x="3214688" y="2934019"/>
            <a:ext cx="455612" cy="1587"/>
          </a:xfrm>
          <a:prstGeom prst="line">
            <a:avLst/>
          </a:prstGeom>
          <a:noFill/>
          <a:ln w="76200">
            <a:solidFill>
              <a:srgbClr val="000099"/>
            </a:solidFill>
            <a:round/>
            <a:headEnd type="none" w="sm" len="sm"/>
            <a:tailEnd type="stealth" w="med" len="med"/>
          </a:ln>
        </p:spPr>
        <p:txBody>
          <a:bodyPr wrap="none" anchor="ctr"/>
          <a:lstStyle/>
          <a:p>
            <a:endParaRPr lang="en-US"/>
          </a:p>
        </p:txBody>
      </p:sp>
      <p:pic>
        <p:nvPicPr>
          <p:cNvPr id="9" name="Picture 7">
            <a:extLst>
              <a:ext uri="{FF2B5EF4-FFF2-40B4-BE49-F238E27FC236}">
                <a16:creationId xmlns:a16="http://schemas.microsoft.com/office/drawing/2014/main" id="{E73D731D-77A3-375F-75A8-4786CAB4E923}"/>
              </a:ext>
            </a:extLst>
          </p:cNvPr>
          <p:cNvPicPr>
            <a:picLocks noChangeArrowheads="1"/>
          </p:cNvPicPr>
          <p:nvPr/>
        </p:nvPicPr>
        <p:blipFill>
          <a:blip r:embed="rId3" cstate="print"/>
          <a:srcRect/>
          <a:stretch>
            <a:fillRect/>
          </a:stretch>
        </p:blipFill>
        <p:spPr bwMode="auto">
          <a:xfrm>
            <a:off x="6991350" y="2433956"/>
            <a:ext cx="1379538" cy="995363"/>
          </a:xfrm>
          <a:prstGeom prst="rect">
            <a:avLst/>
          </a:prstGeom>
          <a:noFill/>
          <a:ln w="9525">
            <a:noFill/>
            <a:miter lim="800000"/>
            <a:headEnd/>
            <a:tailEnd/>
          </a:ln>
        </p:spPr>
      </p:pic>
      <p:sp>
        <p:nvSpPr>
          <p:cNvPr id="10" name="Line 8">
            <a:extLst>
              <a:ext uri="{FF2B5EF4-FFF2-40B4-BE49-F238E27FC236}">
                <a16:creationId xmlns:a16="http://schemas.microsoft.com/office/drawing/2014/main" id="{152A53AF-4CFF-5467-298B-796D8A8D97CB}"/>
              </a:ext>
            </a:extLst>
          </p:cNvPr>
          <p:cNvSpPr>
            <a:spLocks noChangeShapeType="1"/>
          </p:cNvSpPr>
          <p:nvPr/>
        </p:nvSpPr>
        <p:spPr bwMode="auto">
          <a:xfrm>
            <a:off x="3768725" y="2843531"/>
            <a:ext cx="0"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11" name="Line 9">
            <a:extLst>
              <a:ext uri="{FF2B5EF4-FFF2-40B4-BE49-F238E27FC236}">
                <a16:creationId xmlns:a16="http://schemas.microsoft.com/office/drawing/2014/main" id="{2C0FF729-10DC-2A10-C66D-64A81E6EBBC9}"/>
              </a:ext>
            </a:extLst>
          </p:cNvPr>
          <p:cNvSpPr>
            <a:spLocks noChangeShapeType="1"/>
          </p:cNvSpPr>
          <p:nvPr/>
        </p:nvSpPr>
        <p:spPr bwMode="auto">
          <a:xfrm>
            <a:off x="3611563" y="2578419"/>
            <a:ext cx="266700" cy="0"/>
          </a:xfrm>
          <a:prstGeom prst="line">
            <a:avLst/>
          </a:prstGeom>
          <a:noFill/>
          <a:ln w="76200">
            <a:solidFill>
              <a:srgbClr val="000099"/>
            </a:solidFill>
            <a:round/>
            <a:headEnd type="none" w="sm" len="sm"/>
            <a:tailEnd type="stealth" w="med" len="med"/>
          </a:ln>
        </p:spPr>
        <p:txBody>
          <a:bodyPr wrap="none" anchor="ctr"/>
          <a:lstStyle/>
          <a:p>
            <a:endParaRPr lang="en-US"/>
          </a:p>
        </p:txBody>
      </p:sp>
      <p:sp>
        <p:nvSpPr>
          <p:cNvPr id="12" name="Line 10">
            <a:extLst>
              <a:ext uri="{FF2B5EF4-FFF2-40B4-BE49-F238E27FC236}">
                <a16:creationId xmlns:a16="http://schemas.microsoft.com/office/drawing/2014/main" id="{315DFB79-6B6C-472F-B621-6DB8A3690767}"/>
              </a:ext>
            </a:extLst>
          </p:cNvPr>
          <p:cNvSpPr>
            <a:spLocks noChangeShapeType="1"/>
          </p:cNvSpPr>
          <p:nvPr/>
        </p:nvSpPr>
        <p:spPr bwMode="auto">
          <a:xfrm>
            <a:off x="3613150" y="3542031"/>
            <a:ext cx="266700" cy="0"/>
          </a:xfrm>
          <a:prstGeom prst="line">
            <a:avLst/>
          </a:prstGeom>
          <a:noFill/>
          <a:ln w="76200">
            <a:solidFill>
              <a:srgbClr val="000099"/>
            </a:solidFill>
            <a:round/>
            <a:headEnd type="none" w="sm" len="sm"/>
            <a:tailEnd type="stealth" w="med" len="med"/>
          </a:ln>
        </p:spPr>
        <p:txBody>
          <a:bodyPr wrap="none" anchor="ctr"/>
          <a:lstStyle/>
          <a:p>
            <a:endParaRPr lang="en-US"/>
          </a:p>
        </p:txBody>
      </p:sp>
      <p:sp>
        <p:nvSpPr>
          <p:cNvPr id="13" name="Line 11">
            <a:extLst>
              <a:ext uri="{FF2B5EF4-FFF2-40B4-BE49-F238E27FC236}">
                <a16:creationId xmlns:a16="http://schemas.microsoft.com/office/drawing/2014/main" id="{BB05F3A4-84C3-A534-26D0-4EDEE746D528}"/>
              </a:ext>
            </a:extLst>
          </p:cNvPr>
          <p:cNvSpPr>
            <a:spLocks noChangeShapeType="1"/>
          </p:cNvSpPr>
          <p:nvPr/>
        </p:nvSpPr>
        <p:spPr bwMode="auto">
          <a:xfrm>
            <a:off x="6116638" y="2578419"/>
            <a:ext cx="357187" cy="0"/>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14" name="Line 12">
            <a:extLst>
              <a:ext uri="{FF2B5EF4-FFF2-40B4-BE49-F238E27FC236}">
                <a16:creationId xmlns:a16="http://schemas.microsoft.com/office/drawing/2014/main" id="{73F8223E-9A31-9ABF-0523-5C218FD75BE8}"/>
              </a:ext>
            </a:extLst>
          </p:cNvPr>
          <p:cNvSpPr>
            <a:spLocks noChangeShapeType="1"/>
          </p:cNvSpPr>
          <p:nvPr/>
        </p:nvSpPr>
        <p:spPr bwMode="auto">
          <a:xfrm>
            <a:off x="6116638" y="3476944"/>
            <a:ext cx="357187" cy="0"/>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15" name="Line 13">
            <a:extLst>
              <a:ext uri="{FF2B5EF4-FFF2-40B4-BE49-F238E27FC236}">
                <a16:creationId xmlns:a16="http://schemas.microsoft.com/office/drawing/2014/main" id="{31D760F7-6FF0-FD78-96C2-A6691F47BD87}"/>
              </a:ext>
            </a:extLst>
          </p:cNvPr>
          <p:cNvSpPr>
            <a:spLocks noChangeShapeType="1"/>
          </p:cNvSpPr>
          <p:nvPr/>
        </p:nvSpPr>
        <p:spPr bwMode="auto">
          <a:xfrm>
            <a:off x="6475413" y="3027681"/>
            <a:ext cx="585787" cy="0"/>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16" name="Line 14">
            <a:extLst>
              <a:ext uri="{FF2B5EF4-FFF2-40B4-BE49-F238E27FC236}">
                <a16:creationId xmlns:a16="http://schemas.microsoft.com/office/drawing/2014/main" id="{B68831FC-4C99-BC6A-43C7-EBA785E1799A}"/>
              </a:ext>
            </a:extLst>
          </p:cNvPr>
          <p:cNvSpPr>
            <a:spLocks noChangeShapeType="1"/>
          </p:cNvSpPr>
          <p:nvPr/>
        </p:nvSpPr>
        <p:spPr bwMode="auto">
          <a:xfrm>
            <a:off x="7875588" y="3392806"/>
            <a:ext cx="0" cy="646113"/>
          </a:xfrm>
          <a:prstGeom prst="line">
            <a:avLst/>
          </a:prstGeom>
          <a:noFill/>
          <a:ln w="76200">
            <a:solidFill>
              <a:srgbClr val="3366FF"/>
            </a:solidFill>
            <a:round/>
            <a:headEnd type="none" w="sm" len="sm"/>
            <a:tailEnd type="stealth" w="med" len="med"/>
          </a:ln>
        </p:spPr>
        <p:txBody>
          <a:bodyPr wrap="none" anchor="ctr"/>
          <a:lstStyle/>
          <a:p>
            <a:endParaRPr lang="en-US"/>
          </a:p>
        </p:txBody>
      </p:sp>
      <p:grpSp>
        <p:nvGrpSpPr>
          <p:cNvPr id="17" name="Group 15">
            <a:extLst>
              <a:ext uri="{FF2B5EF4-FFF2-40B4-BE49-F238E27FC236}">
                <a16:creationId xmlns:a16="http://schemas.microsoft.com/office/drawing/2014/main" id="{491BCAF7-89C0-9EA9-AD15-0A1F55D9DC19}"/>
              </a:ext>
            </a:extLst>
          </p:cNvPr>
          <p:cNvGrpSpPr>
            <a:grpSpLocks/>
          </p:cNvGrpSpPr>
          <p:nvPr/>
        </p:nvGrpSpPr>
        <p:grpSpPr bwMode="auto">
          <a:xfrm>
            <a:off x="7361238" y="4896169"/>
            <a:ext cx="650875" cy="1169987"/>
            <a:chOff x="4197" y="3013"/>
            <a:chExt cx="410" cy="737"/>
          </a:xfrm>
        </p:grpSpPr>
        <p:sp>
          <p:nvSpPr>
            <p:cNvPr id="18" name="AutoShape 16">
              <a:extLst>
                <a:ext uri="{FF2B5EF4-FFF2-40B4-BE49-F238E27FC236}">
                  <a16:creationId xmlns:a16="http://schemas.microsoft.com/office/drawing/2014/main" id="{79716C96-BE24-CB83-3368-0A5569934E1B}"/>
                </a:ext>
              </a:extLst>
            </p:cNvPr>
            <p:cNvSpPr>
              <a:spLocks noChangeArrowheads="1"/>
            </p:cNvSpPr>
            <p:nvPr/>
          </p:nvSpPr>
          <p:spPr bwMode="auto">
            <a:xfrm>
              <a:off x="4197" y="3013"/>
              <a:ext cx="410" cy="737"/>
            </a:xfrm>
            <a:prstGeom prst="roundRect">
              <a:avLst>
                <a:gd name="adj" fmla="val 16657"/>
              </a:avLst>
            </a:prstGeom>
            <a:solidFill>
              <a:srgbClr val="00CCFF"/>
            </a:solidFill>
            <a:ln w="12700">
              <a:solidFill>
                <a:srgbClr val="000000"/>
              </a:solidFill>
              <a:round/>
              <a:headEnd/>
              <a:tailEnd/>
            </a:ln>
          </p:spPr>
          <p:txBody>
            <a:bodyPr wrap="none" anchor="ctr"/>
            <a:lstStyle/>
            <a:p>
              <a:endParaRPr lang="en-US"/>
            </a:p>
          </p:txBody>
        </p:sp>
        <p:sp>
          <p:nvSpPr>
            <p:cNvPr id="19" name="Line 17">
              <a:extLst>
                <a:ext uri="{FF2B5EF4-FFF2-40B4-BE49-F238E27FC236}">
                  <a16:creationId xmlns:a16="http://schemas.microsoft.com/office/drawing/2014/main" id="{30B898BF-07EC-E2C1-46C9-1B9BF8D7D5F1}"/>
                </a:ext>
              </a:extLst>
            </p:cNvPr>
            <p:cNvSpPr>
              <a:spLocks noChangeShapeType="1"/>
            </p:cNvSpPr>
            <p:nvPr/>
          </p:nvSpPr>
          <p:spPr bwMode="auto">
            <a:xfrm flipV="1">
              <a:off x="4472" y="3350"/>
              <a:ext cx="0" cy="399"/>
            </a:xfrm>
            <a:prstGeom prst="line">
              <a:avLst/>
            </a:prstGeom>
            <a:noFill/>
            <a:ln w="25400">
              <a:solidFill>
                <a:srgbClr val="333300"/>
              </a:solidFill>
              <a:round/>
              <a:headEnd type="none" w="sm" len="sm"/>
              <a:tailEnd type="none" w="sm" len="sm"/>
            </a:ln>
          </p:spPr>
          <p:txBody>
            <a:bodyPr wrap="none" anchor="ctr"/>
            <a:lstStyle/>
            <a:p>
              <a:endParaRPr lang="en-US"/>
            </a:p>
          </p:txBody>
        </p:sp>
        <p:sp>
          <p:nvSpPr>
            <p:cNvPr id="20" name="Line 18">
              <a:extLst>
                <a:ext uri="{FF2B5EF4-FFF2-40B4-BE49-F238E27FC236}">
                  <a16:creationId xmlns:a16="http://schemas.microsoft.com/office/drawing/2014/main" id="{9E3EF5B1-0D34-4CB5-A30C-5AFE14B32662}"/>
                </a:ext>
              </a:extLst>
            </p:cNvPr>
            <p:cNvSpPr>
              <a:spLocks noChangeShapeType="1"/>
            </p:cNvSpPr>
            <p:nvPr/>
          </p:nvSpPr>
          <p:spPr bwMode="auto">
            <a:xfrm>
              <a:off x="4471" y="3036"/>
              <a:ext cx="0" cy="0"/>
            </a:xfrm>
            <a:prstGeom prst="line">
              <a:avLst/>
            </a:prstGeom>
            <a:noFill/>
            <a:ln w="25400">
              <a:solidFill>
                <a:srgbClr val="3366FF"/>
              </a:solidFill>
              <a:round/>
              <a:headEnd type="none" w="sm" len="sm"/>
              <a:tailEnd type="none" w="sm" len="sm"/>
            </a:ln>
          </p:spPr>
          <p:txBody>
            <a:bodyPr wrap="none" anchor="ctr"/>
            <a:lstStyle/>
            <a:p>
              <a:endParaRPr lang="en-US"/>
            </a:p>
          </p:txBody>
        </p:sp>
        <p:sp>
          <p:nvSpPr>
            <p:cNvPr id="21" name="Line 19">
              <a:extLst>
                <a:ext uri="{FF2B5EF4-FFF2-40B4-BE49-F238E27FC236}">
                  <a16:creationId xmlns:a16="http://schemas.microsoft.com/office/drawing/2014/main" id="{C9163D7F-5CDB-8021-3945-CF321E52BE68}"/>
                </a:ext>
              </a:extLst>
            </p:cNvPr>
            <p:cNvSpPr>
              <a:spLocks noChangeShapeType="1"/>
            </p:cNvSpPr>
            <p:nvPr/>
          </p:nvSpPr>
          <p:spPr bwMode="auto">
            <a:xfrm>
              <a:off x="4334" y="3037"/>
              <a:ext cx="0" cy="483"/>
            </a:xfrm>
            <a:prstGeom prst="line">
              <a:avLst/>
            </a:prstGeom>
            <a:noFill/>
            <a:ln w="25400">
              <a:solidFill>
                <a:srgbClr val="333300"/>
              </a:solidFill>
              <a:round/>
              <a:headEnd type="none" w="sm" len="sm"/>
              <a:tailEnd type="none" w="sm" len="sm"/>
            </a:ln>
          </p:spPr>
          <p:txBody>
            <a:bodyPr wrap="none" anchor="ctr"/>
            <a:lstStyle/>
            <a:p>
              <a:endParaRPr lang="en-US"/>
            </a:p>
          </p:txBody>
        </p:sp>
      </p:grpSp>
      <p:sp>
        <p:nvSpPr>
          <p:cNvPr id="22" name="Line 20">
            <a:extLst>
              <a:ext uri="{FF2B5EF4-FFF2-40B4-BE49-F238E27FC236}">
                <a16:creationId xmlns:a16="http://schemas.microsoft.com/office/drawing/2014/main" id="{ACF4617C-A4A8-8EB0-3588-F75AAA3D5002}"/>
              </a:ext>
            </a:extLst>
          </p:cNvPr>
          <p:cNvSpPr>
            <a:spLocks noChangeShapeType="1"/>
          </p:cNvSpPr>
          <p:nvPr/>
        </p:nvSpPr>
        <p:spPr bwMode="auto">
          <a:xfrm>
            <a:off x="8013700" y="5904231"/>
            <a:ext cx="800100" cy="0"/>
          </a:xfrm>
          <a:prstGeom prst="line">
            <a:avLst/>
          </a:prstGeom>
          <a:noFill/>
          <a:ln w="76200">
            <a:solidFill>
              <a:srgbClr val="00CCFF"/>
            </a:solidFill>
            <a:round/>
            <a:headEnd type="none" w="sm" len="sm"/>
            <a:tailEnd type="stealth" w="med" len="med"/>
          </a:ln>
        </p:spPr>
        <p:txBody>
          <a:bodyPr wrap="none" anchor="ctr"/>
          <a:lstStyle/>
          <a:p>
            <a:endParaRPr lang="en-US"/>
          </a:p>
        </p:txBody>
      </p:sp>
      <p:sp>
        <p:nvSpPr>
          <p:cNvPr id="23" name="Rectangle 21">
            <a:extLst>
              <a:ext uri="{FF2B5EF4-FFF2-40B4-BE49-F238E27FC236}">
                <a16:creationId xmlns:a16="http://schemas.microsoft.com/office/drawing/2014/main" id="{8DBD3898-CABE-F0D5-6A91-484932BFCAEA}"/>
              </a:ext>
            </a:extLst>
          </p:cNvPr>
          <p:cNvSpPr>
            <a:spLocks noChangeArrowheads="1"/>
          </p:cNvSpPr>
          <p:nvPr/>
        </p:nvSpPr>
        <p:spPr bwMode="auto">
          <a:xfrm>
            <a:off x="4279900" y="2230756"/>
            <a:ext cx="1490663" cy="762000"/>
          </a:xfrm>
          <a:prstGeom prst="rect">
            <a:avLst/>
          </a:prstGeom>
          <a:noFill/>
          <a:ln w="9525">
            <a:noFill/>
            <a:miter lim="800000"/>
            <a:headEnd/>
            <a:tailEnd/>
          </a:ln>
        </p:spPr>
        <p:txBody>
          <a:bodyPr lIns="92075" tIns="46038" rIns="92075" bIns="46038">
            <a:spAutoFit/>
          </a:bodyPr>
          <a:lstStyle/>
          <a:p>
            <a:pPr algn="l"/>
            <a:r>
              <a:rPr lang="en-US" sz="2200" b="1">
                <a:solidFill>
                  <a:srgbClr val="0033CC"/>
                </a:solidFill>
                <a:latin typeface="Times New Roman" pitchFamily="18" charset="0"/>
              </a:rPr>
              <a:t>Aeration Basin</a:t>
            </a:r>
          </a:p>
        </p:txBody>
      </p:sp>
      <p:sp>
        <p:nvSpPr>
          <p:cNvPr id="24" name="Line 22">
            <a:extLst>
              <a:ext uri="{FF2B5EF4-FFF2-40B4-BE49-F238E27FC236}">
                <a16:creationId xmlns:a16="http://schemas.microsoft.com/office/drawing/2014/main" id="{C1901028-8AC7-F470-CCC9-B72AB345D97B}"/>
              </a:ext>
            </a:extLst>
          </p:cNvPr>
          <p:cNvSpPr>
            <a:spLocks noChangeShapeType="1"/>
          </p:cNvSpPr>
          <p:nvPr/>
        </p:nvSpPr>
        <p:spPr bwMode="auto">
          <a:xfrm flipH="1">
            <a:off x="5308600" y="3308669"/>
            <a:ext cx="1935163" cy="1985962"/>
          </a:xfrm>
          <a:prstGeom prst="line">
            <a:avLst/>
          </a:prstGeom>
          <a:noFill/>
          <a:ln w="76200">
            <a:solidFill>
              <a:srgbClr val="996600"/>
            </a:solidFill>
            <a:round/>
            <a:headEnd type="none" w="sm" len="sm"/>
            <a:tailEnd type="none" w="sm" len="sm"/>
          </a:ln>
        </p:spPr>
        <p:txBody>
          <a:bodyPr wrap="none" anchor="ctr"/>
          <a:lstStyle/>
          <a:p>
            <a:endParaRPr lang="en-US"/>
          </a:p>
        </p:txBody>
      </p:sp>
      <p:sp>
        <p:nvSpPr>
          <p:cNvPr id="25" name="Line 23">
            <a:extLst>
              <a:ext uri="{FF2B5EF4-FFF2-40B4-BE49-F238E27FC236}">
                <a16:creationId xmlns:a16="http://schemas.microsoft.com/office/drawing/2014/main" id="{172C827C-4043-A6A8-D5DC-5F638F3C4286}"/>
              </a:ext>
            </a:extLst>
          </p:cNvPr>
          <p:cNvSpPr>
            <a:spLocks noChangeShapeType="1"/>
          </p:cNvSpPr>
          <p:nvPr/>
        </p:nvSpPr>
        <p:spPr bwMode="auto">
          <a:xfrm flipH="1">
            <a:off x="4684713" y="5291456"/>
            <a:ext cx="622300" cy="0"/>
          </a:xfrm>
          <a:prstGeom prst="line">
            <a:avLst/>
          </a:prstGeom>
          <a:noFill/>
          <a:ln w="76200">
            <a:solidFill>
              <a:srgbClr val="996600"/>
            </a:solidFill>
            <a:round/>
            <a:headEnd type="none" w="sm" len="sm"/>
            <a:tailEnd type="stealth" w="med" len="med"/>
          </a:ln>
        </p:spPr>
        <p:txBody>
          <a:bodyPr wrap="none" anchor="ctr"/>
          <a:lstStyle/>
          <a:p>
            <a:endParaRPr lang="en-US"/>
          </a:p>
        </p:txBody>
      </p:sp>
      <p:sp>
        <p:nvSpPr>
          <p:cNvPr id="26" name="Rectangle 24">
            <a:extLst>
              <a:ext uri="{FF2B5EF4-FFF2-40B4-BE49-F238E27FC236}">
                <a16:creationId xmlns:a16="http://schemas.microsoft.com/office/drawing/2014/main" id="{CC919263-E783-DCCD-B9B2-E949F9FB4687}"/>
              </a:ext>
            </a:extLst>
          </p:cNvPr>
          <p:cNvSpPr>
            <a:spLocks noChangeArrowheads="1"/>
          </p:cNvSpPr>
          <p:nvPr/>
        </p:nvSpPr>
        <p:spPr bwMode="auto">
          <a:xfrm>
            <a:off x="4691063" y="5262881"/>
            <a:ext cx="1341437" cy="488950"/>
          </a:xfrm>
          <a:prstGeom prst="rect">
            <a:avLst/>
          </a:prstGeom>
          <a:noFill/>
          <a:ln w="9525">
            <a:noFill/>
            <a:miter lim="800000"/>
            <a:headEnd/>
            <a:tailEnd/>
          </a:ln>
        </p:spPr>
        <p:txBody>
          <a:bodyPr lIns="92075" tIns="46038" rIns="92075" bIns="46038">
            <a:spAutoFit/>
          </a:bodyPr>
          <a:lstStyle/>
          <a:p>
            <a:pPr algn="l"/>
            <a:r>
              <a:rPr lang="en-US" sz="2600" b="1">
                <a:solidFill>
                  <a:srgbClr val="000000"/>
                </a:solidFill>
                <a:latin typeface="Times New Roman" pitchFamily="18" charset="0"/>
              </a:rPr>
              <a:t>Sludge</a:t>
            </a:r>
          </a:p>
        </p:txBody>
      </p:sp>
      <p:sp>
        <p:nvSpPr>
          <p:cNvPr id="27" name="Line 25">
            <a:extLst>
              <a:ext uri="{FF2B5EF4-FFF2-40B4-BE49-F238E27FC236}">
                <a16:creationId xmlns:a16="http://schemas.microsoft.com/office/drawing/2014/main" id="{7436008C-845C-3850-A3A4-AD81F32C6CA9}"/>
              </a:ext>
            </a:extLst>
          </p:cNvPr>
          <p:cNvSpPr>
            <a:spLocks noChangeShapeType="1"/>
          </p:cNvSpPr>
          <p:nvPr/>
        </p:nvSpPr>
        <p:spPr bwMode="auto">
          <a:xfrm flipH="1">
            <a:off x="1973263" y="5293044"/>
            <a:ext cx="930275" cy="1587"/>
          </a:xfrm>
          <a:prstGeom prst="line">
            <a:avLst/>
          </a:prstGeom>
          <a:noFill/>
          <a:ln w="76200">
            <a:solidFill>
              <a:srgbClr val="996600"/>
            </a:solidFill>
            <a:round/>
            <a:headEnd type="none" w="sm" len="sm"/>
            <a:tailEnd type="stealth" w="med" len="med"/>
          </a:ln>
        </p:spPr>
        <p:txBody>
          <a:bodyPr wrap="none" anchor="ctr"/>
          <a:lstStyle/>
          <a:p>
            <a:endParaRPr lang="en-US"/>
          </a:p>
        </p:txBody>
      </p:sp>
      <p:sp>
        <p:nvSpPr>
          <p:cNvPr id="28" name="Rectangle 26">
            <a:extLst>
              <a:ext uri="{FF2B5EF4-FFF2-40B4-BE49-F238E27FC236}">
                <a16:creationId xmlns:a16="http://schemas.microsoft.com/office/drawing/2014/main" id="{9DC27794-2CE5-87AB-2A7D-ADEBE9B29F42}"/>
              </a:ext>
            </a:extLst>
          </p:cNvPr>
          <p:cNvSpPr>
            <a:spLocks noChangeArrowheads="1"/>
          </p:cNvSpPr>
          <p:nvPr/>
        </p:nvSpPr>
        <p:spPr bwMode="auto">
          <a:xfrm>
            <a:off x="5859463" y="5551806"/>
            <a:ext cx="2154237" cy="885825"/>
          </a:xfrm>
          <a:prstGeom prst="rect">
            <a:avLst/>
          </a:prstGeom>
          <a:noFill/>
          <a:ln w="9525">
            <a:noFill/>
            <a:miter lim="800000"/>
            <a:headEnd/>
            <a:tailEnd/>
          </a:ln>
        </p:spPr>
        <p:txBody>
          <a:bodyPr wrap="none" lIns="92075" tIns="46038" rIns="92075" bIns="46038">
            <a:spAutoFit/>
          </a:bodyPr>
          <a:lstStyle/>
          <a:p>
            <a:pPr algn="l"/>
            <a:r>
              <a:rPr lang="en-US" sz="2600" b="1">
                <a:solidFill>
                  <a:srgbClr val="000000"/>
                </a:solidFill>
                <a:latin typeface="Times New Roman" pitchFamily="18" charset="0"/>
              </a:rPr>
              <a:t>Chlorine/</a:t>
            </a:r>
          </a:p>
          <a:p>
            <a:pPr algn="l"/>
            <a:r>
              <a:rPr lang="en-US" sz="2600" b="1">
                <a:solidFill>
                  <a:srgbClr val="000000"/>
                </a:solidFill>
                <a:latin typeface="Times New Roman" pitchFamily="18" charset="0"/>
              </a:rPr>
              <a:t> UV Disinfect </a:t>
            </a:r>
          </a:p>
        </p:txBody>
      </p:sp>
      <p:sp>
        <p:nvSpPr>
          <p:cNvPr id="29" name="Line 27">
            <a:extLst>
              <a:ext uri="{FF2B5EF4-FFF2-40B4-BE49-F238E27FC236}">
                <a16:creationId xmlns:a16="http://schemas.microsoft.com/office/drawing/2014/main" id="{1973C44B-E537-8F21-9668-9EBB85566C61}"/>
              </a:ext>
            </a:extLst>
          </p:cNvPr>
          <p:cNvSpPr>
            <a:spLocks noChangeShapeType="1"/>
          </p:cNvSpPr>
          <p:nvPr/>
        </p:nvSpPr>
        <p:spPr bwMode="auto">
          <a:xfrm>
            <a:off x="6473825" y="2599056"/>
            <a:ext cx="0" cy="896938"/>
          </a:xfrm>
          <a:prstGeom prst="line">
            <a:avLst/>
          </a:prstGeom>
          <a:noFill/>
          <a:ln w="76200">
            <a:solidFill>
              <a:srgbClr val="3366FF"/>
            </a:solidFill>
            <a:round/>
            <a:headEnd type="none" w="sm" len="sm"/>
            <a:tailEnd type="none" w="sm" len="sm"/>
          </a:ln>
        </p:spPr>
        <p:txBody>
          <a:bodyPr wrap="none" anchor="ctr"/>
          <a:lstStyle/>
          <a:p>
            <a:endParaRPr lang="en-US"/>
          </a:p>
        </p:txBody>
      </p:sp>
      <p:sp>
        <p:nvSpPr>
          <p:cNvPr id="30" name="Line 28">
            <a:extLst>
              <a:ext uri="{FF2B5EF4-FFF2-40B4-BE49-F238E27FC236}">
                <a16:creationId xmlns:a16="http://schemas.microsoft.com/office/drawing/2014/main" id="{01A625AD-42FF-C31E-85DA-B5A228FE2FDC}"/>
              </a:ext>
            </a:extLst>
          </p:cNvPr>
          <p:cNvSpPr>
            <a:spLocks noChangeShapeType="1"/>
          </p:cNvSpPr>
          <p:nvPr/>
        </p:nvSpPr>
        <p:spPr bwMode="auto">
          <a:xfrm>
            <a:off x="3611563" y="2599056"/>
            <a:ext cx="0" cy="962025"/>
          </a:xfrm>
          <a:prstGeom prst="line">
            <a:avLst/>
          </a:prstGeom>
          <a:noFill/>
          <a:ln w="76200">
            <a:solidFill>
              <a:srgbClr val="000080"/>
            </a:solidFill>
            <a:round/>
            <a:headEnd type="none" w="sm" len="sm"/>
            <a:tailEnd type="none" w="sm" len="sm"/>
          </a:ln>
        </p:spPr>
        <p:txBody>
          <a:bodyPr wrap="none" anchor="ctr"/>
          <a:lstStyle/>
          <a:p>
            <a:endParaRPr lang="en-US"/>
          </a:p>
        </p:txBody>
      </p:sp>
      <p:sp>
        <p:nvSpPr>
          <p:cNvPr id="31" name="Rectangle 29">
            <a:extLst>
              <a:ext uri="{FF2B5EF4-FFF2-40B4-BE49-F238E27FC236}">
                <a16:creationId xmlns:a16="http://schemas.microsoft.com/office/drawing/2014/main" id="{283B6C3A-4DFD-7894-35E1-AB3EF7538A09}"/>
              </a:ext>
            </a:extLst>
          </p:cNvPr>
          <p:cNvSpPr>
            <a:spLocks noChangeArrowheads="1"/>
          </p:cNvSpPr>
          <p:nvPr/>
        </p:nvSpPr>
        <p:spPr bwMode="auto">
          <a:xfrm>
            <a:off x="4251325" y="3027681"/>
            <a:ext cx="1492250" cy="762000"/>
          </a:xfrm>
          <a:prstGeom prst="rect">
            <a:avLst/>
          </a:prstGeom>
          <a:noFill/>
          <a:ln w="9525">
            <a:noFill/>
            <a:miter lim="800000"/>
            <a:headEnd/>
            <a:tailEnd/>
          </a:ln>
        </p:spPr>
        <p:txBody>
          <a:bodyPr lIns="92075" tIns="46038" rIns="92075" bIns="46038">
            <a:spAutoFit/>
          </a:bodyPr>
          <a:lstStyle/>
          <a:p>
            <a:pPr algn="l"/>
            <a:r>
              <a:rPr lang="en-US" sz="2200" b="1">
                <a:solidFill>
                  <a:srgbClr val="0033CC"/>
                </a:solidFill>
                <a:latin typeface="Times New Roman" pitchFamily="18" charset="0"/>
              </a:rPr>
              <a:t>Aeration Basin</a:t>
            </a:r>
          </a:p>
        </p:txBody>
      </p:sp>
      <p:sp>
        <p:nvSpPr>
          <p:cNvPr id="32" name="Rectangle 30">
            <a:extLst>
              <a:ext uri="{FF2B5EF4-FFF2-40B4-BE49-F238E27FC236}">
                <a16:creationId xmlns:a16="http://schemas.microsoft.com/office/drawing/2014/main" id="{70DB6948-8F6C-05C5-485F-3E52BB8B0AE5}"/>
              </a:ext>
            </a:extLst>
          </p:cNvPr>
          <p:cNvSpPr>
            <a:spLocks noChangeArrowheads="1"/>
          </p:cNvSpPr>
          <p:nvPr/>
        </p:nvSpPr>
        <p:spPr bwMode="auto">
          <a:xfrm>
            <a:off x="7250113" y="1997394"/>
            <a:ext cx="1430337" cy="385762"/>
          </a:xfrm>
          <a:prstGeom prst="rect">
            <a:avLst/>
          </a:prstGeom>
          <a:noFill/>
          <a:ln w="9525">
            <a:noFill/>
            <a:miter lim="800000"/>
            <a:headEnd/>
            <a:tailEnd/>
          </a:ln>
        </p:spPr>
        <p:txBody>
          <a:bodyPr lIns="92075" tIns="46038" rIns="92075" bIns="46038"/>
          <a:lstStyle/>
          <a:p>
            <a:pPr algn="l"/>
            <a:r>
              <a:rPr lang="en-US" sz="2600" b="1">
                <a:solidFill>
                  <a:srgbClr val="000000"/>
                </a:solidFill>
                <a:latin typeface="Times New Roman" pitchFamily="18" charset="0"/>
              </a:rPr>
              <a:t>Clarifier</a:t>
            </a:r>
          </a:p>
        </p:txBody>
      </p:sp>
      <p:sp>
        <p:nvSpPr>
          <p:cNvPr id="33" name="Line 31">
            <a:extLst>
              <a:ext uri="{FF2B5EF4-FFF2-40B4-BE49-F238E27FC236}">
                <a16:creationId xmlns:a16="http://schemas.microsoft.com/office/drawing/2014/main" id="{9D428BA9-3873-A0ED-F1E1-499FEA7EB39F}"/>
              </a:ext>
            </a:extLst>
          </p:cNvPr>
          <p:cNvSpPr>
            <a:spLocks noChangeShapeType="1"/>
          </p:cNvSpPr>
          <p:nvPr/>
        </p:nvSpPr>
        <p:spPr bwMode="auto">
          <a:xfrm>
            <a:off x="7635875" y="2934019"/>
            <a:ext cx="0" cy="498475"/>
          </a:xfrm>
          <a:prstGeom prst="line">
            <a:avLst/>
          </a:prstGeom>
          <a:noFill/>
          <a:ln w="76200">
            <a:solidFill>
              <a:srgbClr val="000000"/>
            </a:solidFill>
            <a:round/>
            <a:headEnd type="none" w="sm" len="sm"/>
            <a:tailEnd type="none" w="sm" len="sm"/>
          </a:ln>
        </p:spPr>
        <p:txBody>
          <a:bodyPr wrap="none" anchor="ctr"/>
          <a:lstStyle/>
          <a:p>
            <a:endParaRPr lang="en-US"/>
          </a:p>
        </p:txBody>
      </p:sp>
      <p:grpSp>
        <p:nvGrpSpPr>
          <p:cNvPr id="34" name="Group 32">
            <a:extLst>
              <a:ext uri="{FF2B5EF4-FFF2-40B4-BE49-F238E27FC236}">
                <a16:creationId xmlns:a16="http://schemas.microsoft.com/office/drawing/2014/main" id="{4A332284-2117-53A7-1344-92C82A1B6E6D}"/>
              </a:ext>
            </a:extLst>
          </p:cNvPr>
          <p:cNvGrpSpPr>
            <a:grpSpLocks/>
          </p:cNvGrpSpPr>
          <p:nvPr/>
        </p:nvGrpSpPr>
        <p:grpSpPr bwMode="auto">
          <a:xfrm>
            <a:off x="2062163" y="2703831"/>
            <a:ext cx="265112" cy="512763"/>
            <a:chOff x="859" y="1632"/>
            <a:chExt cx="167" cy="323"/>
          </a:xfrm>
        </p:grpSpPr>
        <p:sp>
          <p:nvSpPr>
            <p:cNvPr id="35" name="AutoShape 33">
              <a:extLst>
                <a:ext uri="{FF2B5EF4-FFF2-40B4-BE49-F238E27FC236}">
                  <a16:creationId xmlns:a16="http://schemas.microsoft.com/office/drawing/2014/main" id="{641610EF-A215-94CB-6275-9368CA7B6D19}"/>
                </a:ext>
              </a:extLst>
            </p:cNvPr>
            <p:cNvSpPr>
              <a:spLocks noChangeArrowheads="1"/>
            </p:cNvSpPr>
            <p:nvPr/>
          </p:nvSpPr>
          <p:spPr bwMode="auto">
            <a:xfrm rot="-240000">
              <a:off x="859" y="1634"/>
              <a:ext cx="167" cy="321"/>
            </a:xfrm>
            <a:prstGeom prst="parallelogram">
              <a:avLst>
                <a:gd name="adj" fmla="val 24991"/>
              </a:avLst>
            </a:prstGeom>
            <a:solidFill>
              <a:srgbClr val="FFFFFF"/>
            </a:solidFill>
            <a:ln w="12700">
              <a:solidFill>
                <a:srgbClr val="000000"/>
              </a:solidFill>
              <a:miter lim="800000"/>
              <a:headEnd/>
              <a:tailEnd/>
            </a:ln>
          </p:spPr>
          <p:txBody>
            <a:bodyPr wrap="none" anchor="ctr"/>
            <a:lstStyle/>
            <a:p>
              <a:endParaRPr lang="en-US"/>
            </a:p>
          </p:txBody>
        </p:sp>
        <p:grpSp>
          <p:nvGrpSpPr>
            <p:cNvPr id="36" name="Group 34">
              <a:extLst>
                <a:ext uri="{FF2B5EF4-FFF2-40B4-BE49-F238E27FC236}">
                  <a16:creationId xmlns:a16="http://schemas.microsoft.com/office/drawing/2014/main" id="{F63F6CF2-29E9-8D81-F906-6C1BEBBC4FC2}"/>
                </a:ext>
              </a:extLst>
            </p:cNvPr>
            <p:cNvGrpSpPr>
              <a:grpSpLocks/>
            </p:cNvGrpSpPr>
            <p:nvPr/>
          </p:nvGrpSpPr>
          <p:grpSpPr bwMode="auto">
            <a:xfrm>
              <a:off x="884" y="1632"/>
              <a:ext cx="116" cy="323"/>
              <a:chOff x="884" y="1632"/>
              <a:chExt cx="116" cy="323"/>
            </a:xfrm>
          </p:grpSpPr>
          <p:sp>
            <p:nvSpPr>
              <p:cNvPr id="37" name="Line 35">
                <a:extLst>
                  <a:ext uri="{FF2B5EF4-FFF2-40B4-BE49-F238E27FC236}">
                    <a16:creationId xmlns:a16="http://schemas.microsoft.com/office/drawing/2014/main" id="{8B2D79D1-D69C-3AA5-2136-A3AC997447A6}"/>
                  </a:ext>
                </a:extLst>
              </p:cNvPr>
              <p:cNvSpPr>
                <a:spLocks noChangeShapeType="1"/>
              </p:cNvSpPr>
              <p:nvPr/>
            </p:nvSpPr>
            <p:spPr bwMode="auto">
              <a:xfrm flipV="1">
                <a:off x="884" y="1632"/>
                <a:ext cx="34"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8" name="Line 36">
                <a:extLst>
                  <a:ext uri="{FF2B5EF4-FFF2-40B4-BE49-F238E27FC236}">
                    <a16:creationId xmlns:a16="http://schemas.microsoft.com/office/drawing/2014/main" id="{A5146DCD-66E3-FF63-D5C9-6273F3CFA258}"/>
                  </a:ext>
                </a:extLst>
              </p:cNvPr>
              <p:cNvSpPr>
                <a:spLocks noChangeShapeType="1"/>
              </p:cNvSpPr>
              <p:nvPr/>
            </p:nvSpPr>
            <p:spPr bwMode="auto">
              <a:xfrm flipV="1">
                <a:off x="906" y="1632"/>
                <a:ext cx="33"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9" name="Line 37">
                <a:extLst>
                  <a:ext uri="{FF2B5EF4-FFF2-40B4-BE49-F238E27FC236}">
                    <a16:creationId xmlns:a16="http://schemas.microsoft.com/office/drawing/2014/main" id="{3C3085E2-96E2-EE52-372A-8990DE5E1D06}"/>
                  </a:ext>
                </a:extLst>
              </p:cNvPr>
              <p:cNvSpPr>
                <a:spLocks noChangeShapeType="1"/>
              </p:cNvSpPr>
              <p:nvPr/>
            </p:nvSpPr>
            <p:spPr bwMode="auto">
              <a:xfrm flipV="1">
                <a:off x="926" y="1632"/>
                <a:ext cx="32"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0" name="Line 38">
                <a:extLst>
                  <a:ext uri="{FF2B5EF4-FFF2-40B4-BE49-F238E27FC236}">
                    <a16:creationId xmlns:a16="http://schemas.microsoft.com/office/drawing/2014/main" id="{9E13F210-22E4-5C74-FD8B-B992DE206537}"/>
                  </a:ext>
                </a:extLst>
              </p:cNvPr>
              <p:cNvSpPr>
                <a:spLocks noChangeShapeType="1"/>
              </p:cNvSpPr>
              <p:nvPr/>
            </p:nvSpPr>
            <p:spPr bwMode="auto">
              <a:xfrm flipV="1">
                <a:off x="947" y="1632"/>
                <a:ext cx="33"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1" name="Line 39">
                <a:extLst>
                  <a:ext uri="{FF2B5EF4-FFF2-40B4-BE49-F238E27FC236}">
                    <a16:creationId xmlns:a16="http://schemas.microsoft.com/office/drawing/2014/main" id="{EC66F6B0-070B-2E30-D59F-E8D65140BF17}"/>
                  </a:ext>
                </a:extLst>
              </p:cNvPr>
              <p:cNvSpPr>
                <a:spLocks noChangeShapeType="1"/>
              </p:cNvSpPr>
              <p:nvPr/>
            </p:nvSpPr>
            <p:spPr bwMode="auto">
              <a:xfrm flipH="1">
                <a:off x="967" y="1633"/>
                <a:ext cx="33" cy="322"/>
              </a:xfrm>
              <a:prstGeom prst="line">
                <a:avLst/>
              </a:prstGeom>
              <a:noFill/>
              <a:ln w="12700">
                <a:solidFill>
                  <a:srgbClr val="000000"/>
                </a:solidFill>
                <a:round/>
                <a:headEnd type="none" w="sm" len="sm"/>
                <a:tailEnd type="none" w="sm" len="sm"/>
              </a:ln>
            </p:spPr>
            <p:txBody>
              <a:bodyPr wrap="none" anchor="ctr"/>
              <a:lstStyle/>
              <a:p>
                <a:endParaRPr lang="en-US"/>
              </a:p>
            </p:txBody>
          </p:sp>
        </p:grpSp>
      </p:grpSp>
      <p:sp>
        <p:nvSpPr>
          <p:cNvPr id="42" name="Line 40">
            <a:extLst>
              <a:ext uri="{FF2B5EF4-FFF2-40B4-BE49-F238E27FC236}">
                <a16:creationId xmlns:a16="http://schemas.microsoft.com/office/drawing/2014/main" id="{1AC4F690-BF10-E03A-5423-29AB87EBB1CE}"/>
              </a:ext>
            </a:extLst>
          </p:cNvPr>
          <p:cNvSpPr>
            <a:spLocks noChangeShapeType="1"/>
          </p:cNvSpPr>
          <p:nvPr/>
        </p:nvSpPr>
        <p:spPr bwMode="auto">
          <a:xfrm>
            <a:off x="1973263" y="2895919"/>
            <a:ext cx="177800" cy="0"/>
          </a:xfrm>
          <a:prstGeom prst="line">
            <a:avLst/>
          </a:prstGeom>
          <a:noFill/>
          <a:ln w="76200">
            <a:solidFill>
              <a:srgbClr val="000099"/>
            </a:solidFill>
            <a:round/>
            <a:headEnd type="none" w="sm" len="sm"/>
            <a:tailEnd type="stealth" w="med" len="med"/>
          </a:ln>
        </p:spPr>
        <p:txBody>
          <a:bodyPr wrap="none" anchor="ctr"/>
          <a:lstStyle/>
          <a:p>
            <a:endParaRPr lang="en-US"/>
          </a:p>
        </p:txBody>
      </p:sp>
      <p:grpSp>
        <p:nvGrpSpPr>
          <p:cNvPr id="43" name="Group 41">
            <a:extLst>
              <a:ext uri="{FF2B5EF4-FFF2-40B4-BE49-F238E27FC236}">
                <a16:creationId xmlns:a16="http://schemas.microsoft.com/office/drawing/2014/main" id="{A35C3680-1685-1351-71DD-BF4B109ADEBF}"/>
              </a:ext>
            </a:extLst>
          </p:cNvPr>
          <p:cNvGrpSpPr>
            <a:grpSpLocks/>
          </p:cNvGrpSpPr>
          <p:nvPr/>
        </p:nvGrpSpPr>
        <p:grpSpPr bwMode="auto">
          <a:xfrm>
            <a:off x="2668588" y="2768919"/>
            <a:ext cx="568325" cy="384175"/>
            <a:chOff x="1241" y="1673"/>
            <a:chExt cx="358" cy="242"/>
          </a:xfrm>
        </p:grpSpPr>
        <p:pic>
          <p:nvPicPr>
            <p:cNvPr id="44" name="Picture 42">
              <a:extLst>
                <a:ext uri="{FF2B5EF4-FFF2-40B4-BE49-F238E27FC236}">
                  <a16:creationId xmlns:a16="http://schemas.microsoft.com/office/drawing/2014/main" id="{F33EA523-26B9-CE80-CE7E-B8CEC5C55039}"/>
                </a:ext>
              </a:extLst>
            </p:cNvPr>
            <p:cNvPicPr>
              <a:picLocks noChangeArrowheads="1"/>
            </p:cNvPicPr>
            <p:nvPr/>
          </p:nvPicPr>
          <p:blipFill>
            <a:blip r:embed="rId4" cstate="print"/>
            <a:srcRect/>
            <a:stretch>
              <a:fillRect/>
            </a:stretch>
          </p:blipFill>
          <p:spPr bwMode="auto">
            <a:xfrm>
              <a:off x="1241" y="1673"/>
              <a:ext cx="358" cy="161"/>
            </a:xfrm>
            <a:prstGeom prst="rect">
              <a:avLst/>
            </a:prstGeom>
            <a:noFill/>
            <a:ln w="9525">
              <a:noFill/>
              <a:miter lim="800000"/>
              <a:headEnd/>
              <a:tailEnd/>
            </a:ln>
          </p:spPr>
        </p:pic>
        <p:sp>
          <p:nvSpPr>
            <p:cNvPr id="45" name="AutoShape 43">
              <a:extLst>
                <a:ext uri="{FF2B5EF4-FFF2-40B4-BE49-F238E27FC236}">
                  <a16:creationId xmlns:a16="http://schemas.microsoft.com/office/drawing/2014/main" id="{056580E2-3E8A-6A2D-9037-21B6E7DD8C0C}"/>
                </a:ext>
              </a:extLst>
            </p:cNvPr>
            <p:cNvSpPr>
              <a:spLocks noChangeArrowheads="1"/>
            </p:cNvSpPr>
            <p:nvPr/>
          </p:nvSpPr>
          <p:spPr bwMode="auto">
            <a:xfrm rot="-2520000">
              <a:off x="1319" y="1743"/>
              <a:ext cx="195" cy="172"/>
            </a:xfrm>
            <a:prstGeom prst="rtTriangle">
              <a:avLst/>
            </a:prstGeom>
            <a:solidFill>
              <a:srgbClr val="CC9900"/>
            </a:solidFill>
            <a:ln w="9525">
              <a:noFill/>
              <a:miter lim="800000"/>
              <a:headEnd/>
              <a:tailEnd/>
            </a:ln>
          </p:spPr>
          <p:txBody>
            <a:bodyPr wrap="none" anchor="ctr"/>
            <a:lstStyle/>
            <a:p>
              <a:endParaRPr lang="en-US"/>
            </a:p>
          </p:txBody>
        </p:sp>
      </p:grpSp>
      <p:sp>
        <p:nvSpPr>
          <p:cNvPr id="46" name="Line 44">
            <a:extLst>
              <a:ext uri="{FF2B5EF4-FFF2-40B4-BE49-F238E27FC236}">
                <a16:creationId xmlns:a16="http://schemas.microsoft.com/office/drawing/2014/main" id="{BCEF5B7D-DDC4-96C6-2C01-3A74E864ADE7}"/>
              </a:ext>
            </a:extLst>
          </p:cNvPr>
          <p:cNvSpPr>
            <a:spLocks noChangeShapeType="1"/>
          </p:cNvSpPr>
          <p:nvPr/>
        </p:nvSpPr>
        <p:spPr bwMode="auto">
          <a:xfrm flipV="1">
            <a:off x="2330450" y="2881631"/>
            <a:ext cx="338138" cy="14288"/>
          </a:xfrm>
          <a:prstGeom prst="line">
            <a:avLst/>
          </a:prstGeom>
          <a:noFill/>
          <a:ln w="76200">
            <a:solidFill>
              <a:srgbClr val="000099"/>
            </a:solidFill>
            <a:round/>
            <a:headEnd type="none" w="sm" len="sm"/>
            <a:tailEnd type="stealth" w="med" len="med"/>
          </a:ln>
        </p:spPr>
        <p:txBody>
          <a:bodyPr wrap="none" anchor="ctr"/>
          <a:lstStyle/>
          <a:p>
            <a:endParaRPr lang="en-US"/>
          </a:p>
        </p:txBody>
      </p:sp>
      <p:sp>
        <p:nvSpPr>
          <p:cNvPr id="47" name="Rectangle 45">
            <a:extLst>
              <a:ext uri="{FF2B5EF4-FFF2-40B4-BE49-F238E27FC236}">
                <a16:creationId xmlns:a16="http://schemas.microsoft.com/office/drawing/2014/main" id="{2F0D5D05-6F2F-6EC4-81E2-A45298745793}"/>
              </a:ext>
            </a:extLst>
          </p:cNvPr>
          <p:cNvSpPr>
            <a:spLocks noChangeArrowheads="1"/>
          </p:cNvSpPr>
          <p:nvPr/>
        </p:nvSpPr>
        <p:spPr bwMode="auto">
          <a:xfrm>
            <a:off x="2060575" y="1835469"/>
            <a:ext cx="1431925" cy="642937"/>
          </a:xfrm>
          <a:prstGeom prst="rect">
            <a:avLst/>
          </a:prstGeom>
          <a:noFill/>
          <a:ln w="9525">
            <a:noFill/>
            <a:miter lim="800000"/>
            <a:headEnd/>
            <a:tailEnd/>
          </a:ln>
        </p:spPr>
        <p:txBody>
          <a:bodyPr lIns="92075" tIns="46038" rIns="92075" bIns="46038"/>
          <a:lstStyle/>
          <a:p>
            <a:pPr algn="l"/>
            <a:r>
              <a:rPr lang="en-US" sz="2600" b="1">
                <a:solidFill>
                  <a:srgbClr val="3333FF"/>
                </a:solidFill>
                <a:latin typeface="Times New Roman" pitchFamily="18" charset="0"/>
              </a:rPr>
              <a:t>Bar Screen</a:t>
            </a:r>
          </a:p>
        </p:txBody>
      </p:sp>
      <p:sp>
        <p:nvSpPr>
          <p:cNvPr id="48" name="Rectangle 46">
            <a:extLst>
              <a:ext uri="{FF2B5EF4-FFF2-40B4-BE49-F238E27FC236}">
                <a16:creationId xmlns:a16="http://schemas.microsoft.com/office/drawing/2014/main" id="{1FA9DDD4-B3C3-BB64-A520-BB220E8770A3}"/>
              </a:ext>
            </a:extLst>
          </p:cNvPr>
          <p:cNvSpPr>
            <a:spLocks noChangeArrowheads="1"/>
          </p:cNvSpPr>
          <p:nvPr/>
        </p:nvSpPr>
        <p:spPr bwMode="auto">
          <a:xfrm>
            <a:off x="2060575" y="3188019"/>
            <a:ext cx="1520825" cy="641350"/>
          </a:xfrm>
          <a:prstGeom prst="rect">
            <a:avLst/>
          </a:prstGeom>
          <a:noFill/>
          <a:ln w="9525">
            <a:noFill/>
            <a:miter lim="800000"/>
            <a:headEnd/>
            <a:tailEnd/>
          </a:ln>
        </p:spPr>
        <p:txBody>
          <a:bodyPr lIns="92075" tIns="46038" rIns="92075" bIns="46038"/>
          <a:lstStyle/>
          <a:p>
            <a:r>
              <a:rPr lang="en-US" sz="2600" b="1">
                <a:solidFill>
                  <a:srgbClr val="3333FF"/>
                </a:solidFill>
                <a:latin typeface="Times New Roman" pitchFamily="18" charset="0"/>
              </a:rPr>
              <a:t>Grit</a:t>
            </a:r>
          </a:p>
          <a:p>
            <a:r>
              <a:rPr lang="en-US" sz="2600" b="1">
                <a:solidFill>
                  <a:srgbClr val="3333FF"/>
                </a:solidFill>
                <a:latin typeface="Times New Roman" pitchFamily="18" charset="0"/>
              </a:rPr>
              <a:t>Removal</a:t>
            </a:r>
          </a:p>
        </p:txBody>
      </p:sp>
      <p:sp>
        <p:nvSpPr>
          <p:cNvPr id="49" name="Rectangle 47">
            <a:extLst>
              <a:ext uri="{FF2B5EF4-FFF2-40B4-BE49-F238E27FC236}">
                <a16:creationId xmlns:a16="http://schemas.microsoft.com/office/drawing/2014/main" id="{ACE2AF1B-6B56-5DD7-AED7-D117A65A5543}"/>
              </a:ext>
            </a:extLst>
          </p:cNvPr>
          <p:cNvSpPr>
            <a:spLocks noChangeArrowheads="1"/>
          </p:cNvSpPr>
          <p:nvPr/>
        </p:nvSpPr>
        <p:spPr bwMode="auto">
          <a:xfrm>
            <a:off x="7226300" y="4040506"/>
            <a:ext cx="712788" cy="361950"/>
          </a:xfrm>
          <a:prstGeom prst="rect">
            <a:avLst/>
          </a:prstGeom>
          <a:solidFill>
            <a:srgbClr val="00CCFF"/>
          </a:solidFill>
          <a:ln w="12700">
            <a:solidFill>
              <a:srgbClr val="000000"/>
            </a:solidFill>
            <a:miter lim="800000"/>
            <a:headEnd/>
            <a:tailEnd/>
          </a:ln>
        </p:spPr>
        <p:txBody>
          <a:bodyPr wrap="none" anchor="ctr"/>
          <a:lstStyle/>
          <a:p>
            <a:endParaRPr lang="en-US"/>
          </a:p>
        </p:txBody>
      </p:sp>
      <p:sp>
        <p:nvSpPr>
          <p:cNvPr id="50" name="Line 48">
            <a:extLst>
              <a:ext uri="{FF2B5EF4-FFF2-40B4-BE49-F238E27FC236}">
                <a16:creationId xmlns:a16="http://schemas.microsoft.com/office/drawing/2014/main" id="{0560E69F-FA54-0607-D927-7961835C06D9}"/>
              </a:ext>
            </a:extLst>
          </p:cNvPr>
          <p:cNvSpPr>
            <a:spLocks noChangeShapeType="1"/>
          </p:cNvSpPr>
          <p:nvPr/>
        </p:nvSpPr>
        <p:spPr bwMode="auto">
          <a:xfrm>
            <a:off x="7251700" y="4051619"/>
            <a:ext cx="714375" cy="36353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1" name="Line 49">
            <a:extLst>
              <a:ext uri="{FF2B5EF4-FFF2-40B4-BE49-F238E27FC236}">
                <a16:creationId xmlns:a16="http://schemas.microsoft.com/office/drawing/2014/main" id="{D6A6974B-6046-90FA-3387-F561F32C1853}"/>
              </a:ext>
            </a:extLst>
          </p:cNvPr>
          <p:cNvSpPr>
            <a:spLocks noChangeShapeType="1"/>
          </p:cNvSpPr>
          <p:nvPr/>
        </p:nvSpPr>
        <p:spPr bwMode="auto">
          <a:xfrm>
            <a:off x="7404100" y="4405631"/>
            <a:ext cx="0" cy="511175"/>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52" name="Rectangle 50">
            <a:extLst>
              <a:ext uri="{FF2B5EF4-FFF2-40B4-BE49-F238E27FC236}">
                <a16:creationId xmlns:a16="http://schemas.microsoft.com/office/drawing/2014/main" id="{A0EDCD85-5960-92CC-02DD-990D0873017C}"/>
              </a:ext>
            </a:extLst>
          </p:cNvPr>
          <p:cNvSpPr>
            <a:spLocks noChangeArrowheads="1"/>
          </p:cNvSpPr>
          <p:nvPr/>
        </p:nvSpPr>
        <p:spPr bwMode="auto">
          <a:xfrm>
            <a:off x="7493000" y="4304031"/>
            <a:ext cx="1111250" cy="366713"/>
          </a:xfrm>
          <a:prstGeom prst="rect">
            <a:avLst/>
          </a:prstGeom>
          <a:noFill/>
          <a:ln w="9525">
            <a:noFill/>
            <a:miter lim="800000"/>
            <a:headEnd/>
            <a:tailEnd/>
          </a:ln>
        </p:spPr>
        <p:txBody>
          <a:bodyPr lIns="92075" tIns="46038" rIns="92075" bIns="46038"/>
          <a:lstStyle/>
          <a:p>
            <a:pPr algn="l"/>
            <a:r>
              <a:rPr lang="en-US" sz="2600" b="1">
                <a:solidFill>
                  <a:srgbClr val="3333FF"/>
                </a:solidFill>
                <a:latin typeface="Times New Roman" pitchFamily="18" charset="0"/>
              </a:rPr>
              <a:t>Filter</a:t>
            </a:r>
          </a:p>
        </p:txBody>
      </p:sp>
      <p:sp>
        <p:nvSpPr>
          <p:cNvPr id="53" name="Rectangle 51">
            <a:extLst>
              <a:ext uri="{FF2B5EF4-FFF2-40B4-BE49-F238E27FC236}">
                <a16:creationId xmlns:a16="http://schemas.microsoft.com/office/drawing/2014/main" id="{E84D6BE0-C160-11E5-C21E-B7042AC29FF1}"/>
              </a:ext>
            </a:extLst>
          </p:cNvPr>
          <p:cNvSpPr>
            <a:spLocks noChangeArrowheads="1"/>
          </p:cNvSpPr>
          <p:nvPr/>
        </p:nvSpPr>
        <p:spPr bwMode="auto">
          <a:xfrm>
            <a:off x="2905125" y="4973956"/>
            <a:ext cx="1792288" cy="717550"/>
          </a:xfrm>
          <a:prstGeom prst="rect">
            <a:avLst/>
          </a:prstGeom>
          <a:solidFill>
            <a:srgbClr val="FFDA91"/>
          </a:solidFill>
          <a:ln w="25400">
            <a:solidFill>
              <a:srgbClr val="996600"/>
            </a:solidFill>
            <a:miter lim="800000"/>
            <a:headEnd/>
            <a:tailEnd/>
          </a:ln>
        </p:spPr>
        <p:txBody>
          <a:bodyPr wrap="none" anchor="ctr"/>
          <a:lstStyle/>
          <a:p>
            <a:endParaRPr lang="en-US"/>
          </a:p>
        </p:txBody>
      </p:sp>
      <p:sp>
        <p:nvSpPr>
          <p:cNvPr id="54" name="Rectangle 52">
            <a:extLst>
              <a:ext uri="{FF2B5EF4-FFF2-40B4-BE49-F238E27FC236}">
                <a16:creationId xmlns:a16="http://schemas.microsoft.com/office/drawing/2014/main" id="{B6759635-660A-0709-3BF6-5565765737D3}"/>
              </a:ext>
            </a:extLst>
          </p:cNvPr>
          <p:cNvSpPr>
            <a:spLocks noChangeArrowheads="1"/>
          </p:cNvSpPr>
          <p:nvPr/>
        </p:nvSpPr>
        <p:spPr bwMode="auto">
          <a:xfrm>
            <a:off x="3179763" y="5066031"/>
            <a:ext cx="1343025" cy="731838"/>
          </a:xfrm>
          <a:prstGeom prst="rect">
            <a:avLst/>
          </a:prstGeom>
          <a:noFill/>
          <a:ln w="9525">
            <a:noFill/>
            <a:miter lim="800000"/>
            <a:headEnd/>
            <a:tailEnd/>
          </a:ln>
        </p:spPr>
        <p:txBody>
          <a:bodyPr lIns="92075" tIns="46038" rIns="92075" bIns="46038"/>
          <a:lstStyle/>
          <a:p>
            <a:pPr algn="l"/>
            <a:r>
              <a:rPr lang="en-US" sz="2200" b="1">
                <a:solidFill>
                  <a:srgbClr val="3333FF"/>
                </a:solidFill>
                <a:latin typeface="Times New Roman" pitchFamily="18" charset="0"/>
              </a:rPr>
              <a:t>Digester</a:t>
            </a:r>
          </a:p>
        </p:txBody>
      </p:sp>
      <p:sp>
        <p:nvSpPr>
          <p:cNvPr id="55" name="Rectangle 53">
            <a:extLst>
              <a:ext uri="{FF2B5EF4-FFF2-40B4-BE49-F238E27FC236}">
                <a16:creationId xmlns:a16="http://schemas.microsoft.com/office/drawing/2014/main" id="{3F61FB32-09E3-5073-9B36-0B5F8EDA9FDA}"/>
              </a:ext>
            </a:extLst>
          </p:cNvPr>
          <p:cNvSpPr>
            <a:spLocks noChangeArrowheads="1"/>
          </p:cNvSpPr>
          <p:nvPr/>
        </p:nvSpPr>
        <p:spPr bwMode="auto">
          <a:xfrm>
            <a:off x="8013700" y="5858194"/>
            <a:ext cx="590550" cy="579437"/>
          </a:xfrm>
          <a:prstGeom prst="rect">
            <a:avLst/>
          </a:prstGeom>
          <a:noFill/>
          <a:ln w="9525">
            <a:noFill/>
            <a:miter lim="800000"/>
            <a:headEnd/>
            <a:tailEnd/>
          </a:ln>
        </p:spPr>
        <p:txBody>
          <a:bodyPr wrap="none" lIns="92075" tIns="46038" rIns="92075" bIns="46038">
            <a:spAutoFit/>
          </a:bodyPr>
          <a:lstStyle/>
          <a:p>
            <a:pPr algn="l"/>
            <a:r>
              <a:rPr lang="en-US" sz="3200" b="1">
                <a:solidFill>
                  <a:srgbClr val="FF3300"/>
                </a:solidFill>
                <a:latin typeface="Times New Roman" pitchFamily="18" charset="0"/>
              </a:rPr>
              <a:t>1a</a:t>
            </a:r>
          </a:p>
        </p:txBody>
      </p:sp>
      <p:sp>
        <p:nvSpPr>
          <p:cNvPr id="56" name="Rectangle 54">
            <a:extLst>
              <a:ext uri="{FF2B5EF4-FFF2-40B4-BE49-F238E27FC236}">
                <a16:creationId xmlns:a16="http://schemas.microsoft.com/office/drawing/2014/main" id="{95452703-5C70-91DE-1BE9-BCEFCEEFDD77}"/>
              </a:ext>
            </a:extLst>
          </p:cNvPr>
          <p:cNvSpPr>
            <a:spLocks noChangeArrowheads="1"/>
          </p:cNvSpPr>
          <p:nvPr/>
        </p:nvSpPr>
        <p:spPr bwMode="auto">
          <a:xfrm>
            <a:off x="8259763" y="6375719"/>
            <a:ext cx="1333500" cy="396875"/>
          </a:xfrm>
          <a:prstGeom prst="rect">
            <a:avLst/>
          </a:prstGeom>
          <a:noFill/>
          <a:ln w="9525">
            <a:noFill/>
            <a:miter lim="800000"/>
            <a:headEnd/>
            <a:tailEnd/>
          </a:ln>
        </p:spPr>
        <p:txBody>
          <a:bodyPr wrap="none" lIns="92075" tIns="46038" rIns="92075" bIns="46038">
            <a:spAutoFit/>
          </a:bodyPr>
          <a:lstStyle/>
          <a:p>
            <a:pPr algn="l"/>
            <a:r>
              <a:rPr lang="en-US" sz="2000" b="1">
                <a:solidFill>
                  <a:srgbClr val="3333FF"/>
                </a:solidFill>
                <a:latin typeface="Times New Roman" pitchFamily="18" charset="0"/>
              </a:rPr>
              <a:t>River Styx</a:t>
            </a:r>
          </a:p>
        </p:txBody>
      </p:sp>
      <p:grpSp>
        <p:nvGrpSpPr>
          <p:cNvPr id="57" name="Group 55">
            <a:extLst>
              <a:ext uri="{FF2B5EF4-FFF2-40B4-BE49-F238E27FC236}">
                <a16:creationId xmlns:a16="http://schemas.microsoft.com/office/drawing/2014/main" id="{53756EF1-D068-A167-73B3-310BA40F00DB}"/>
              </a:ext>
            </a:extLst>
          </p:cNvPr>
          <p:cNvGrpSpPr>
            <a:grpSpLocks/>
          </p:cNvGrpSpPr>
          <p:nvPr/>
        </p:nvGrpSpPr>
        <p:grpSpPr bwMode="auto">
          <a:xfrm>
            <a:off x="8815388" y="1713231"/>
            <a:ext cx="814387" cy="4724400"/>
            <a:chOff x="5113" y="1008"/>
            <a:chExt cx="513" cy="2976"/>
          </a:xfrm>
        </p:grpSpPr>
        <p:sp>
          <p:nvSpPr>
            <p:cNvPr id="58" name="Rectangle 56">
              <a:extLst>
                <a:ext uri="{FF2B5EF4-FFF2-40B4-BE49-F238E27FC236}">
                  <a16:creationId xmlns:a16="http://schemas.microsoft.com/office/drawing/2014/main" id="{0CCB9DD4-9F2A-C7D4-5C5B-42CCAD7C8F7E}"/>
                </a:ext>
              </a:extLst>
            </p:cNvPr>
            <p:cNvSpPr>
              <a:spLocks noChangeArrowheads="1"/>
            </p:cNvSpPr>
            <p:nvPr/>
          </p:nvSpPr>
          <p:spPr bwMode="auto">
            <a:xfrm>
              <a:off x="5133" y="1008"/>
              <a:ext cx="387" cy="2976"/>
            </a:xfrm>
            <a:prstGeom prst="rect">
              <a:avLst/>
            </a:prstGeom>
            <a:gradFill rotWithShape="0">
              <a:gsLst>
                <a:gs pos="0">
                  <a:srgbClr val="03D4A8"/>
                </a:gs>
                <a:gs pos="25000">
                  <a:srgbClr val="21D6E0"/>
                </a:gs>
                <a:gs pos="75000">
                  <a:srgbClr val="0087E6"/>
                </a:gs>
                <a:gs pos="100000">
                  <a:srgbClr val="005CBF"/>
                </a:gs>
              </a:gsLst>
              <a:lin ang="0" scaled="1"/>
            </a:gradFill>
            <a:ln w="9525">
              <a:noFill/>
              <a:miter lim="800000"/>
              <a:headEnd/>
              <a:tailEnd/>
            </a:ln>
          </p:spPr>
          <p:txBody>
            <a:bodyPr wrap="none" anchor="ctr"/>
            <a:lstStyle/>
            <a:p>
              <a:endParaRPr lang="en-US"/>
            </a:p>
          </p:txBody>
        </p:sp>
        <p:sp>
          <p:nvSpPr>
            <p:cNvPr id="59" name="Freeform 57">
              <a:extLst>
                <a:ext uri="{FF2B5EF4-FFF2-40B4-BE49-F238E27FC236}">
                  <a16:creationId xmlns:a16="http://schemas.microsoft.com/office/drawing/2014/main" id="{BB0DB617-9534-A9A4-C65F-095AFF44CD81}"/>
                </a:ext>
              </a:extLst>
            </p:cNvPr>
            <p:cNvSpPr>
              <a:spLocks/>
            </p:cNvSpPr>
            <p:nvPr/>
          </p:nvSpPr>
          <p:spPr bwMode="auto">
            <a:xfrm>
              <a:off x="5176" y="2653"/>
              <a:ext cx="346" cy="258"/>
            </a:xfrm>
            <a:custGeom>
              <a:avLst/>
              <a:gdLst>
                <a:gd name="T0" fmla="*/ 0 w 346"/>
                <a:gd name="T1" fmla="*/ 206 h 258"/>
                <a:gd name="T2" fmla="*/ 18 w 346"/>
                <a:gd name="T3" fmla="*/ 164 h 258"/>
                <a:gd name="T4" fmla="*/ 45 w 346"/>
                <a:gd name="T5" fmla="*/ 131 h 258"/>
                <a:gd name="T6" fmla="*/ 62 w 346"/>
                <a:gd name="T7" fmla="*/ 107 h 258"/>
                <a:gd name="T8" fmla="*/ 71 w 346"/>
                <a:gd name="T9" fmla="*/ 103 h 258"/>
                <a:gd name="T10" fmla="*/ 80 w 346"/>
                <a:gd name="T11" fmla="*/ 103 h 258"/>
                <a:gd name="T12" fmla="*/ 89 w 346"/>
                <a:gd name="T13" fmla="*/ 112 h 258"/>
                <a:gd name="T14" fmla="*/ 106 w 346"/>
                <a:gd name="T15" fmla="*/ 135 h 258"/>
                <a:gd name="T16" fmla="*/ 115 w 346"/>
                <a:gd name="T17" fmla="*/ 159 h 258"/>
                <a:gd name="T18" fmla="*/ 124 w 346"/>
                <a:gd name="T19" fmla="*/ 192 h 258"/>
                <a:gd name="T20" fmla="*/ 133 w 346"/>
                <a:gd name="T21" fmla="*/ 220 h 258"/>
                <a:gd name="T22" fmla="*/ 142 w 346"/>
                <a:gd name="T23" fmla="*/ 243 h 258"/>
                <a:gd name="T24" fmla="*/ 151 w 346"/>
                <a:gd name="T25" fmla="*/ 257 h 258"/>
                <a:gd name="T26" fmla="*/ 168 w 346"/>
                <a:gd name="T27" fmla="*/ 257 h 258"/>
                <a:gd name="T28" fmla="*/ 186 w 346"/>
                <a:gd name="T29" fmla="*/ 243 h 258"/>
                <a:gd name="T30" fmla="*/ 212 w 346"/>
                <a:gd name="T31" fmla="*/ 220 h 258"/>
                <a:gd name="T32" fmla="*/ 239 w 346"/>
                <a:gd name="T33" fmla="*/ 182 h 258"/>
                <a:gd name="T34" fmla="*/ 265 w 346"/>
                <a:gd name="T35" fmla="*/ 145 h 258"/>
                <a:gd name="T36" fmla="*/ 292 w 346"/>
                <a:gd name="T37" fmla="*/ 98 h 258"/>
                <a:gd name="T38" fmla="*/ 310 w 346"/>
                <a:gd name="T39" fmla="*/ 60 h 258"/>
                <a:gd name="T40" fmla="*/ 336 w 346"/>
                <a:gd name="T41" fmla="*/ 23 h 258"/>
                <a:gd name="T42" fmla="*/ 345 w 346"/>
                <a:gd name="T43" fmla="*/ 0 h 2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6"/>
                <a:gd name="T67" fmla="*/ 0 h 258"/>
                <a:gd name="T68" fmla="*/ 346 w 346"/>
                <a:gd name="T69" fmla="*/ 258 h 2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6" h="258">
                  <a:moveTo>
                    <a:pt x="0" y="206"/>
                  </a:moveTo>
                  <a:lnTo>
                    <a:pt x="18" y="164"/>
                  </a:lnTo>
                  <a:lnTo>
                    <a:pt x="45" y="131"/>
                  </a:lnTo>
                  <a:lnTo>
                    <a:pt x="62" y="107"/>
                  </a:lnTo>
                  <a:lnTo>
                    <a:pt x="71" y="103"/>
                  </a:lnTo>
                  <a:lnTo>
                    <a:pt x="80" y="103"/>
                  </a:lnTo>
                  <a:lnTo>
                    <a:pt x="89" y="112"/>
                  </a:lnTo>
                  <a:lnTo>
                    <a:pt x="106" y="135"/>
                  </a:lnTo>
                  <a:lnTo>
                    <a:pt x="115" y="159"/>
                  </a:lnTo>
                  <a:lnTo>
                    <a:pt x="124" y="192"/>
                  </a:lnTo>
                  <a:lnTo>
                    <a:pt x="133" y="220"/>
                  </a:lnTo>
                  <a:lnTo>
                    <a:pt x="142" y="243"/>
                  </a:lnTo>
                  <a:lnTo>
                    <a:pt x="151" y="257"/>
                  </a:lnTo>
                  <a:lnTo>
                    <a:pt x="168" y="257"/>
                  </a:lnTo>
                  <a:lnTo>
                    <a:pt x="186" y="243"/>
                  </a:lnTo>
                  <a:lnTo>
                    <a:pt x="212" y="220"/>
                  </a:lnTo>
                  <a:lnTo>
                    <a:pt x="239" y="182"/>
                  </a:lnTo>
                  <a:lnTo>
                    <a:pt x="265" y="145"/>
                  </a:lnTo>
                  <a:lnTo>
                    <a:pt x="292" y="98"/>
                  </a:lnTo>
                  <a:lnTo>
                    <a:pt x="310" y="60"/>
                  </a:lnTo>
                  <a:lnTo>
                    <a:pt x="336" y="23"/>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0" name="Freeform 58">
              <a:extLst>
                <a:ext uri="{FF2B5EF4-FFF2-40B4-BE49-F238E27FC236}">
                  <a16:creationId xmlns:a16="http://schemas.microsoft.com/office/drawing/2014/main" id="{C17EEF83-9B8D-40BB-2C65-C8E6A37194E8}"/>
                </a:ext>
              </a:extLst>
            </p:cNvPr>
            <p:cNvSpPr>
              <a:spLocks/>
            </p:cNvSpPr>
            <p:nvPr/>
          </p:nvSpPr>
          <p:spPr bwMode="auto">
            <a:xfrm>
              <a:off x="5176" y="2939"/>
              <a:ext cx="346" cy="264"/>
            </a:xfrm>
            <a:custGeom>
              <a:avLst/>
              <a:gdLst>
                <a:gd name="T0" fmla="*/ 0 w 346"/>
                <a:gd name="T1" fmla="*/ 206 h 264"/>
                <a:gd name="T2" fmla="*/ 18 w 346"/>
                <a:gd name="T3" fmla="*/ 170 h 264"/>
                <a:gd name="T4" fmla="*/ 45 w 346"/>
                <a:gd name="T5" fmla="*/ 134 h 264"/>
                <a:gd name="T6" fmla="*/ 62 w 346"/>
                <a:gd name="T7" fmla="*/ 108 h 264"/>
                <a:gd name="T8" fmla="*/ 71 w 346"/>
                <a:gd name="T9" fmla="*/ 103 h 264"/>
                <a:gd name="T10" fmla="*/ 80 w 346"/>
                <a:gd name="T11" fmla="*/ 103 h 264"/>
                <a:gd name="T12" fmla="*/ 89 w 346"/>
                <a:gd name="T13" fmla="*/ 113 h 264"/>
                <a:gd name="T14" fmla="*/ 106 w 346"/>
                <a:gd name="T15" fmla="*/ 134 h 264"/>
                <a:gd name="T16" fmla="*/ 115 w 346"/>
                <a:gd name="T17" fmla="*/ 165 h 264"/>
                <a:gd name="T18" fmla="*/ 124 w 346"/>
                <a:gd name="T19" fmla="*/ 190 h 264"/>
                <a:gd name="T20" fmla="*/ 133 w 346"/>
                <a:gd name="T21" fmla="*/ 221 h 264"/>
                <a:gd name="T22" fmla="*/ 142 w 346"/>
                <a:gd name="T23" fmla="*/ 247 h 264"/>
                <a:gd name="T24" fmla="*/ 151 w 346"/>
                <a:gd name="T25" fmla="*/ 263 h 264"/>
                <a:gd name="T26" fmla="*/ 168 w 346"/>
                <a:gd name="T27" fmla="*/ 263 h 264"/>
                <a:gd name="T28" fmla="*/ 186 w 346"/>
                <a:gd name="T29" fmla="*/ 247 h 264"/>
                <a:gd name="T30" fmla="*/ 212 w 346"/>
                <a:gd name="T31" fmla="*/ 221 h 264"/>
                <a:gd name="T32" fmla="*/ 239 w 346"/>
                <a:gd name="T33" fmla="*/ 185 h 264"/>
                <a:gd name="T34" fmla="*/ 265 w 346"/>
                <a:gd name="T35" fmla="*/ 144 h 264"/>
                <a:gd name="T36" fmla="*/ 292 w 346"/>
                <a:gd name="T37" fmla="*/ 103 h 264"/>
                <a:gd name="T38" fmla="*/ 310 w 346"/>
                <a:gd name="T39" fmla="*/ 62 h 264"/>
                <a:gd name="T40" fmla="*/ 336 w 346"/>
                <a:gd name="T41" fmla="*/ 26 h 264"/>
                <a:gd name="T42" fmla="*/ 345 w 346"/>
                <a:gd name="T43" fmla="*/ 0 h 2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6"/>
                <a:gd name="T67" fmla="*/ 0 h 264"/>
                <a:gd name="T68" fmla="*/ 346 w 346"/>
                <a:gd name="T69" fmla="*/ 264 h 2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6" h="264">
                  <a:moveTo>
                    <a:pt x="0" y="206"/>
                  </a:moveTo>
                  <a:lnTo>
                    <a:pt x="18" y="170"/>
                  </a:lnTo>
                  <a:lnTo>
                    <a:pt x="45" y="134"/>
                  </a:lnTo>
                  <a:lnTo>
                    <a:pt x="62" y="108"/>
                  </a:lnTo>
                  <a:lnTo>
                    <a:pt x="71" y="103"/>
                  </a:lnTo>
                  <a:lnTo>
                    <a:pt x="80" y="103"/>
                  </a:lnTo>
                  <a:lnTo>
                    <a:pt x="89" y="113"/>
                  </a:lnTo>
                  <a:lnTo>
                    <a:pt x="106" y="134"/>
                  </a:lnTo>
                  <a:lnTo>
                    <a:pt x="115" y="165"/>
                  </a:lnTo>
                  <a:lnTo>
                    <a:pt x="124" y="190"/>
                  </a:lnTo>
                  <a:lnTo>
                    <a:pt x="133" y="221"/>
                  </a:lnTo>
                  <a:lnTo>
                    <a:pt x="142" y="247"/>
                  </a:lnTo>
                  <a:lnTo>
                    <a:pt x="151" y="263"/>
                  </a:lnTo>
                  <a:lnTo>
                    <a:pt x="168" y="263"/>
                  </a:lnTo>
                  <a:lnTo>
                    <a:pt x="186" y="247"/>
                  </a:lnTo>
                  <a:lnTo>
                    <a:pt x="212" y="221"/>
                  </a:lnTo>
                  <a:lnTo>
                    <a:pt x="239" y="185"/>
                  </a:lnTo>
                  <a:lnTo>
                    <a:pt x="265" y="144"/>
                  </a:lnTo>
                  <a:lnTo>
                    <a:pt x="292" y="103"/>
                  </a:lnTo>
                  <a:lnTo>
                    <a:pt x="310" y="62"/>
                  </a:lnTo>
                  <a:lnTo>
                    <a:pt x="336" y="26"/>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 name="Freeform 59">
              <a:extLst>
                <a:ext uri="{FF2B5EF4-FFF2-40B4-BE49-F238E27FC236}">
                  <a16:creationId xmlns:a16="http://schemas.microsoft.com/office/drawing/2014/main" id="{99A033FF-6175-D7DD-3392-8466A47717F8}"/>
                </a:ext>
              </a:extLst>
            </p:cNvPr>
            <p:cNvSpPr>
              <a:spLocks/>
            </p:cNvSpPr>
            <p:nvPr/>
          </p:nvSpPr>
          <p:spPr bwMode="auto">
            <a:xfrm>
              <a:off x="5176" y="2078"/>
              <a:ext cx="346" cy="257"/>
            </a:xfrm>
            <a:custGeom>
              <a:avLst/>
              <a:gdLst>
                <a:gd name="T0" fmla="*/ 0 w 346"/>
                <a:gd name="T1" fmla="*/ 203 h 257"/>
                <a:gd name="T2" fmla="*/ 18 w 346"/>
                <a:gd name="T3" fmla="*/ 166 h 257"/>
                <a:gd name="T4" fmla="*/ 45 w 346"/>
                <a:gd name="T5" fmla="*/ 132 h 257"/>
                <a:gd name="T6" fmla="*/ 53 w 346"/>
                <a:gd name="T7" fmla="*/ 117 h 257"/>
                <a:gd name="T8" fmla="*/ 62 w 346"/>
                <a:gd name="T9" fmla="*/ 106 h 257"/>
                <a:gd name="T10" fmla="*/ 71 w 346"/>
                <a:gd name="T11" fmla="*/ 102 h 257"/>
                <a:gd name="T12" fmla="*/ 80 w 346"/>
                <a:gd name="T13" fmla="*/ 102 h 257"/>
                <a:gd name="T14" fmla="*/ 89 w 346"/>
                <a:gd name="T15" fmla="*/ 113 h 257"/>
                <a:gd name="T16" fmla="*/ 106 w 346"/>
                <a:gd name="T17" fmla="*/ 132 h 257"/>
                <a:gd name="T18" fmla="*/ 115 w 346"/>
                <a:gd name="T19" fmla="*/ 158 h 257"/>
                <a:gd name="T20" fmla="*/ 124 w 346"/>
                <a:gd name="T21" fmla="*/ 188 h 257"/>
                <a:gd name="T22" fmla="*/ 133 w 346"/>
                <a:gd name="T23" fmla="*/ 219 h 257"/>
                <a:gd name="T24" fmla="*/ 142 w 346"/>
                <a:gd name="T25" fmla="*/ 241 h 257"/>
                <a:gd name="T26" fmla="*/ 151 w 346"/>
                <a:gd name="T27" fmla="*/ 256 h 257"/>
                <a:gd name="T28" fmla="*/ 159 w 346"/>
                <a:gd name="T29" fmla="*/ 256 h 257"/>
                <a:gd name="T30" fmla="*/ 168 w 346"/>
                <a:gd name="T31" fmla="*/ 256 h 257"/>
                <a:gd name="T32" fmla="*/ 177 w 346"/>
                <a:gd name="T33" fmla="*/ 252 h 257"/>
                <a:gd name="T34" fmla="*/ 186 w 346"/>
                <a:gd name="T35" fmla="*/ 245 h 257"/>
                <a:gd name="T36" fmla="*/ 212 w 346"/>
                <a:gd name="T37" fmla="*/ 219 h 257"/>
                <a:gd name="T38" fmla="*/ 239 w 346"/>
                <a:gd name="T39" fmla="*/ 181 h 257"/>
                <a:gd name="T40" fmla="*/ 265 w 346"/>
                <a:gd name="T41" fmla="*/ 143 h 257"/>
                <a:gd name="T42" fmla="*/ 292 w 346"/>
                <a:gd name="T43" fmla="*/ 102 h 257"/>
                <a:gd name="T44" fmla="*/ 310 w 346"/>
                <a:gd name="T45" fmla="*/ 60 h 257"/>
                <a:gd name="T46" fmla="*/ 336 w 346"/>
                <a:gd name="T47" fmla="*/ 27 h 257"/>
                <a:gd name="T48" fmla="*/ 345 w 346"/>
                <a:gd name="T49" fmla="*/ 0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6"/>
                <a:gd name="T76" fmla="*/ 0 h 257"/>
                <a:gd name="T77" fmla="*/ 346 w 346"/>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6" h="257">
                  <a:moveTo>
                    <a:pt x="0" y="203"/>
                  </a:moveTo>
                  <a:lnTo>
                    <a:pt x="18" y="166"/>
                  </a:lnTo>
                  <a:lnTo>
                    <a:pt x="45" y="132"/>
                  </a:lnTo>
                  <a:lnTo>
                    <a:pt x="53" y="117"/>
                  </a:lnTo>
                  <a:lnTo>
                    <a:pt x="62" y="106"/>
                  </a:lnTo>
                  <a:lnTo>
                    <a:pt x="71" y="102"/>
                  </a:lnTo>
                  <a:lnTo>
                    <a:pt x="80" y="102"/>
                  </a:lnTo>
                  <a:lnTo>
                    <a:pt x="89" y="113"/>
                  </a:lnTo>
                  <a:lnTo>
                    <a:pt x="106" y="132"/>
                  </a:lnTo>
                  <a:lnTo>
                    <a:pt x="115" y="158"/>
                  </a:lnTo>
                  <a:lnTo>
                    <a:pt x="124" y="188"/>
                  </a:lnTo>
                  <a:lnTo>
                    <a:pt x="133" y="219"/>
                  </a:lnTo>
                  <a:lnTo>
                    <a:pt x="142" y="241"/>
                  </a:lnTo>
                  <a:lnTo>
                    <a:pt x="151" y="256"/>
                  </a:lnTo>
                  <a:lnTo>
                    <a:pt x="159" y="256"/>
                  </a:lnTo>
                  <a:lnTo>
                    <a:pt x="168" y="256"/>
                  </a:lnTo>
                  <a:lnTo>
                    <a:pt x="177" y="252"/>
                  </a:lnTo>
                  <a:lnTo>
                    <a:pt x="186" y="245"/>
                  </a:lnTo>
                  <a:lnTo>
                    <a:pt x="212" y="219"/>
                  </a:lnTo>
                  <a:lnTo>
                    <a:pt x="239" y="181"/>
                  </a:lnTo>
                  <a:lnTo>
                    <a:pt x="265" y="143"/>
                  </a:lnTo>
                  <a:lnTo>
                    <a:pt x="292" y="102"/>
                  </a:lnTo>
                  <a:lnTo>
                    <a:pt x="310" y="60"/>
                  </a:lnTo>
                  <a:lnTo>
                    <a:pt x="336" y="27"/>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2" name="Freeform 60">
              <a:extLst>
                <a:ext uri="{FF2B5EF4-FFF2-40B4-BE49-F238E27FC236}">
                  <a16:creationId xmlns:a16="http://schemas.microsoft.com/office/drawing/2014/main" id="{6FB15C39-A9CB-C0B9-0A01-9F70B2679E16}"/>
                </a:ext>
              </a:extLst>
            </p:cNvPr>
            <p:cNvSpPr>
              <a:spLocks/>
            </p:cNvSpPr>
            <p:nvPr/>
          </p:nvSpPr>
          <p:spPr bwMode="auto">
            <a:xfrm>
              <a:off x="5176" y="2362"/>
              <a:ext cx="346" cy="263"/>
            </a:xfrm>
            <a:custGeom>
              <a:avLst/>
              <a:gdLst>
                <a:gd name="T0" fmla="*/ 0 w 346"/>
                <a:gd name="T1" fmla="*/ 207 h 263"/>
                <a:gd name="T2" fmla="*/ 18 w 346"/>
                <a:gd name="T3" fmla="*/ 169 h 263"/>
                <a:gd name="T4" fmla="*/ 45 w 346"/>
                <a:gd name="T5" fmla="*/ 131 h 263"/>
                <a:gd name="T6" fmla="*/ 53 w 346"/>
                <a:gd name="T7" fmla="*/ 118 h 263"/>
                <a:gd name="T8" fmla="*/ 62 w 346"/>
                <a:gd name="T9" fmla="*/ 110 h 263"/>
                <a:gd name="T10" fmla="*/ 71 w 346"/>
                <a:gd name="T11" fmla="*/ 106 h 263"/>
                <a:gd name="T12" fmla="*/ 80 w 346"/>
                <a:gd name="T13" fmla="*/ 106 h 263"/>
                <a:gd name="T14" fmla="*/ 89 w 346"/>
                <a:gd name="T15" fmla="*/ 114 h 263"/>
                <a:gd name="T16" fmla="*/ 106 w 346"/>
                <a:gd name="T17" fmla="*/ 135 h 263"/>
                <a:gd name="T18" fmla="*/ 115 w 346"/>
                <a:gd name="T19" fmla="*/ 165 h 263"/>
                <a:gd name="T20" fmla="*/ 124 w 346"/>
                <a:gd name="T21" fmla="*/ 194 h 263"/>
                <a:gd name="T22" fmla="*/ 133 w 346"/>
                <a:gd name="T23" fmla="*/ 224 h 263"/>
                <a:gd name="T24" fmla="*/ 142 w 346"/>
                <a:gd name="T25" fmla="*/ 245 h 263"/>
                <a:gd name="T26" fmla="*/ 151 w 346"/>
                <a:gd name="T27" fmla="*/ 262 h 263"/>
                <a:gd name="T28" fmla="*/ 159 w 346"/>
                <a:gd name="T29" fmla="*/ 262 h 263"/>
                <a:gd name="T30" fmla="*/ 168 w 346"/>
                <a:gd name="T31" fmla="*/ 262 h 263"/>
                <a:gd name="T32" fmla="*/ 186 w 346"/>
                <a:gd name="T33" fmla="*/ 245 h 263"/>
                <a:gd name="T34" fmla="*/ 212 w 346"/>
                <a:gd name="T35" fmla="*/ 220 h 263"/>
                <a:gd name="T36" fmla="*/ 239 w 346"/>
                <a:gd name="T37" fmla="*/ 186 h 263"/>
                <a:gd name="T38" fmla="*/ 265 w 346"/>
                <a:gd name="T39" fmla="*/ 144 h 263"/>
                <a:gd name="T40" fmla="*/ 292 w 346"/>
                <a:gd name="T41" fmla="*/ 102 h 263"/>
                <a:gd name="T42" fmla="*/ 310 w 346"/>
                <a:gd name="T43" fmla="*/ 63 h 263"/>
                <a:gd name="T44" fmla="*/ 336 w 346"/>
                <a:gd name="T45" fmla="*/ 25 h 263"/>
                <a:gd name="T46" fmla="*/ 345 w 346"/>
                <a:gd name="T47" fmla="*/ 0 h 2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6"/>
                <a:gd name="T73" fmla="*/ 0 h 263"/>
                <a:gd name="T74" fmla="*/ 346 w 346"/>
                <a:gd name="T75" fmla="*/ 263 h 2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6" h="263">
                  <a:moveTo>
                    <a:pt x="0" y="207"/>
                  </a:moveTo>
                  <a:lnTo>
                    <a:pt x="18" y="169"/>
                  </a:lnTo>
                  <a:lnTo>
                    <a:pt x="45" y="131"/>
                  </a:lnTo>
                  <a:lnTo>
                    <a:pt x="53" y="118"/>
                  </a:lnTo>
                  <a:lnTo>
                    <a:pt x="62" y="110"/>
                  </a:lnTo>
                  <a:lnTo>
                    <a:pt x="71" y="106"/>
                  </a:lnTo>
                  <a:lnTo>
                    <a:pt x="80" y="106"/>
                  </a:lnTo>
                  <a:lnTo>
                    <a:pt x="89" y="114"/>
                  </a:lnTo>
                  <a:lnTo>
                    <a:pt x="106" y="135"/>
                  </a:lnTo>
                  <a:lnTo>
                    <a:pt x="115" y="165"/>
                  </a:lnTo>
                  <a:lnTo>
                    <a:pt x="124" y="194"/>
                  </a:lnTo>
                  <a:lnTo>
                    <a:pt x="133" y="224"/>
                  </a:lnTo>
                  <a:lnTo>
                    <a:pt x="142" y="245"/>
                  </a:lnTo>
                  <a:lnTo>
                    <a:pt x="151" y="262"/>
                  </a:lnTo>
                  <a:lnTo>
                    <a:pt x="159" y="262"/>
                  </a:lnTo>
                  <a:lnTo>
                    <a:pt x="168" y="262"/>
                  </a:lnTo>
                  <a:lnTo>
                    <a:pt x="186" y="245"/>
                  </a:lnTo>
                  <a:lnTo>
                    <a:pt x="212" y="220"/>
                  </a:lnTo>
                  <a:lnTo>
                    <a:pt x="239" y="186"/>
                  </a:lnTo>
                  <a:lnTo>
                    <a:pt x="265" y="144"/>
                  </a:lnTo>
                  <a:lnTo>
                    <a:pt x="292" y="102"/>
                  </a:lnTo>
                  <a:lnTo>
                    <a:pt x="310" y="63"/>
                  </a:lnTo>
                  <a:lnTo>
                    <a:pt x="336" y="25"/>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3" name="Freeform 61">
              <a:extLst>
                <a:ext uri="{FF2B5EF4-FFF2-40B4-BE49-F238E27FC236}">
                  <a16:creationId xmlns:a16="http://schemas.microsoft.com/office/drawing/2014/main" id="{6D63AFAD-CA6C-E69A-5703-924ADC2691BC}"/>
                </a:ext>
              </a:extLst>
            </p:cNvPr>
            <p:cNvSpPr>
              <a:spLocks/>
            </p:cNvSpPr>
            <p:nvPr/>
          </p:nvSpPr>
          <p:spPr bwMode="auto">
            <a:xfrm>
              <a:off x="5176" y="3218"/>
              <a:ext cx="346" cy="258"/>
            </a:xfrm>
            <a:custGeom>
              <a:avLst/>
              <a:gdLst>
                <a:gd name="T0" fmla="*/ 0 w 346"/>
                <a:gd name="T1" fmla="*/ 201 h 258"/>
                <a:gd name="T2" fmla="*/ 18 w 346"/>
                <a:gd name="T3" fmla="*/ 162 h 258"/>
                <a:gd name="T4" fmla="*/ 45 w 346"/>
                <a:gd name="T5" fmla="*/ 129 h 258"/>
                <a:gd name="T6" fmla="*/ 62 w 346"/>
                <a:gd name="T7" fmla="*/ 106 h 258"/>
                <a:gd name="T8" fmla="*/ 80 w 346"/>
                <a:gd name="T9" fmla="*/ 101 h 258"/>
                <a:gd name="T10" fmla="*/ 89 w 346"/>
                <a:gd name="T11" fmla="*/ 112 h 258"/>
                <a:gd name="T12" fmla="*/ 106 w 346"/>
                <a:gd name="T13" fmla="*/ 134 h 258"/>
                <a:gd name="T14" fmla="*/ 115 w 346"/>
                <a:gd name="T15" fmla="*/ 162 h 258"/>
                <a:gd name="T16" fmla="*/ 124 w 346"/>
                <a:gd name="T17" fmla="*/ 190 h 258"/>
                <a:gd name="T18" fmla="*/ 133 w 346"/>
                <a:gd name="T19" fmla="*/ 218 h 258"/>
                <a:gd name="T20" fmla="*/ 142 w 346"/>
                <a:gd name="T21" fmla="*/ 240 h 258"/>
                <a:gd name="T22" fmla="*/ 151 w 346"/>
                <a:gd name="T23" fmla="*/ 257 h 258"/>
                <a:gd name="T24" fmla="*/ 168 w 346"/>
                <a:gd name="T25" fmla="*/ 257 h 258"/>
                <a:gd name="T26" fmla="*/ 186 w 346"/>
                <a:gd name="T27" fmla="*/ 246 h 258"/>
                <a:gd name="T28" fmla="*/ 212 w 346"/>
                <a:gd name="T29" fmla="*/ 218 h 258"/>
                <a:gd name="T30" fmla="*/ 239 w 346"/>
                <a:gd name="T31" fmla="*/ 185 h 258"/>
                <a:gd name="T32" fmla="*/ 265 w 346"/>
                <a:gd name="T33" fmla="*/ 140 h 258"/>
                <a:gd name="T34" fmla="*/ 292 w 346"/>
                <a:gd name="T35" fmla="*/ 101 h 258"/>
                <a:gd name="T36" fmla="*/ 310 w 346"/>
                <a:gd name="T37" fmla="*/ 62 h 258"/>
                <a:gd name="T38" fmla="*/ 336 w 346"/>
                <a:gd name="T39" fmla="*/ 23 h 258"/>
                <a:gd name="T40" fmla="*/ 345 w 346"/>
                <a:gd name="T41" fmla="*/ 0 h 2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6"/>
                <a:gd name="T64" fmla="*/ 0 h 258"/>
                <a:gd name="T65" fmla="*/ 346 w 346"/>
                <a:gd name="T66" fmla="*/ 258 h 2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6" h="258">
                  <a:moveTo>
                    <a:pt x="0" y="201"/>
                  </a:moveTo>
                  <a:lnTo>
                    <a:pt x="18" y="162"/>
                  </a:lnTo>
                  <a:lnTo>
                    <a:pt x="45" y="129"/>
                  </a:lnTo>
                  <a:lnTo>
                    <a:pt x="62" y="106"/>
                  </a:lnTo>
                  <a:lnTo>
                    <a:pt x="80" y="101"/>
                  </a:lnTo>
                  <a:lnTo>
                    <a:pt x="89" y="112"/>
                  </a:lnTo>
                  <a:lnTo>
                    <a:pt x="106" y="134"/>
                  </a:lnTo>
                  <a:lnTo>
                    <a:pt x="115" y="162"/>
                  </a:lnTo>
                  <a:lnTo>
                    <a:pt x="124" y="190"/>
                  </a:lnTo>
                  <a:lnTo>
                    <a:pt x="133" y="218"/>
                  </a:lnTo>
                  <a:lnTo>
                    <a:pt x="142" y="240"/>
                  </a:lnTo>
                  <a:lnTo>
                    <a:pt x="151" y="257"/>
                  </a:lnTo>
                  <a:lnTo>
                    <a:pt x="168" y="257"/>
                  </a:lnTo>
                  <a:lnTo>
                    <a:pt x="186" y="246"/>
                  </a:lnTo>
                  <a:lnTo>
                    <a:pt x="212" y="218"/>
                  </a:lnTo>
                  <a:lnTo>
                    <a:pt x="239" y="185"/>
                  </a:lnTo>
                  <a:lnTo>
                    <a:pt x="265" y="140"/>
                  </a:lnTo>
                  <a:lnTo>
                    <a:pt x="292" y="101"/>
                  </a:lnTo>
                  <a:lnTo>
                    <a:pt x="310" y="62"/>
                  </a:lnTo>
                  <a:lnTo>
                    <a:pt x="336" y="23"/>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4" name="Freeform 62">
              <a:extLst>
                <a:ext uri="{FF2B5EF4-FFF2-40B4-BE49-F238E27FC236}">
                  <a16:creationId xmlns:a16="http://schemas.microsoft.com/office/drawing/2014/main" id="{B3DE922A-F2A9-2AA7-C754-A22FD27AED4B}"/>
                </a:ext>
              </a:extLst>
            </p:cNvPr>
            <p:cNvSpPr>
              <a:spLocks/>
            </p:cNvSpPr>
            <p:nvPr/>
          </p:nvSpPr>
          <p:spPr bwMode="auto">
            <a:xfrm>
              <a:off x="5176" y="1787"/>
              <a:ext cx="346" cy="262"/>
            </a:xfrm>
            <a:custGeom>
              <a:avLst/>
              <a:gdLst>
                <a:gd name="T0" fmla="*/ 0 w 346"/>
                <a:gd name="T1" fmla="*/ 209 h 262"/>
                <a:gd name="T2" fmla="*/ 18 w 346"/>
                <a:gd name="T3" fmla="*/ 169 h 262"/>
                <a:gd name="T4" fmla="*/ 45 w 346"/>
                <a:gd name="T5" fmla="*/ 133 h 262"/>
                <a:gd name="T6" fmla="*/ 53 w 346"/>
                <a:gd name="T7" fmla="*/ 119 h 262"/>
                <a:gd name="T8" fmla="*/ 62 w 346"/>
                <a:gd name="T9" fmla="*/ 109 h 262"/>
                <a:gd name="T10" fmla="*/ 71 w 346"/>
                <a:gd name="T11" fmla="*/ 106 h 262"/>
                <a:gd name="T12" fmla="*/ 80 w 346"/>
                <a:gd name="T13" fmla="*/ 106 h 262"/>
                <a:gd name="T14" fmla="*/ 89 w 346"/>
                <a:gd name="T15" fmla="*/ 109 h 262"/>
                <a:gd name="T16" fmla="*/ 89 w 346"/>
                <a:gd name="T17" fmla="*/ 116 h 262"/>
                <a:gd name="T18" fmla="*/ 106 w 346"/>
                <a:gd name="T19" fmla="*/ 136 h 262"/>
                <a:gd name="T20" fmla="*/ 115 w 346"/>
                <a:gd name="T21" fmla="*/ 162 h 262"/>
                <a:gd name="T22" fmla="*/ 124 w 346"/>
                <a:gd name="T23" fmla="*/ 192 h 262"/>
                <a:gd name="T24" fmla="*/ 133 w 346"/>
                <a:gd name="T25" fmla="*/ 222 h 262"/>
                <a:gd name="T26" fmla="*/ 142 w 346"/>
                <a:gd name="T27" fmla="*/ 245 h 262"/>
                <a:gd name="T28" fmla="*/ 151 w 346"/>
                <a:gd name="T29" fmla="*/ 261 h 262"/>
                <a:gd name="T30" fmla="*/ 159 w 346"/>
                <a:gd name="T31" fmla="*/ 261 h 262"/>
                <a:gd name="T32" fmla="*/ 168 w 346"/>
                <a:gd name="T33" fmla="*/ 261 h 262"/>
                <a:gd name="T34" fmla="*/ 177 w 346"/>
                <a:gd name="T35" fmla="*/ 255 h 262"/>
                <a:gd name="T36" fmla="*/ 186 w 346"/>
                <a:gd name="T37" fmla="*/ 248 h 262"/>
                <a:gd name="T38" fmla="*/ 212 w 346"/>
                <a:gd name="T39" fmla="*/ 219 h 262"/>
                <a:gd name="T40" fmla="*/ 239 w 346"/>
                <a:gd name="T41" fmla="*/ 185 h 262"/>
                <a:gd name="T42" fmla="*/ 265 w 346"/>
                <a:gd name="T43" fmla="*/ 143 h 262"/>
                <a:gd name="T44" fmla="*/ 292 w 346"/>
                <a:gd name="T45" fmla="*/ 100 h 262"/>
                <a:gd name="T46" fmla="*/ 310 w 346"/>
                <a:gd name="T47" fmla="*/ 60 h 262"/>
                <a:gd name="T48" fmla="*/ 336 w 346"/>
                <a:gd name="T49" fmla="*/ 27 h 262"/>
                <a:gd name="T50" fmla="*/ 345 w 346"/>
                <a:gd name="T51" fmla="*/ 0 h 2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6"/>
                <a:gd name="T79" fmla="*/ 0 h 262"/>
                <a:gd name="T80" fmla="*/ 346 w 346"/>
                <a:gd name="T81" fmla="*/ 262 h 2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6" h="262">
                  <a:moveTo>
                    <a:pt x="0" y="209"/>
                  </a:moveTo>
                  <a:lnTo>
                    <a:pt x="18" y="169"/>
                  </a:lnTo>
                  <a:lnTo>
                    <a:pt x="45" y="133"/>
                  </a:lnTo>
                  <a:lnTo>
                    <a:pt x="53" y="119"/>
                  </a:lnTo>
                  <a:lnTo>
                    <a:pt x="62" y="109"/>
                  </a:lnTo>
                  <a:lnTo>
                    <a:pt x="71" y="106"/>
                  </a:lnTo>
                  <a:lnTo>
                    <a:pt x="80" y="106"/>
                  </a:lnTo>
                  <a:lnTo>
                    <a:pt x="89" y="109"/>
                  </a:lnTo>
                  <a:lnTo>
                    <a:pt x="89" y="116"/>
                  </a:lnTo>
                  <a:lnTo>
                    <a:pt x="106" y="136"/>
                  </a:lnTo>
                  <a:lnTo>
                    <a:pt x="115" y="162"/>
                  </a:lnTo>
                  <a:lnTo>
                    <a:pt x="124" y="192"/>
                  </a:lnTo>
                  <a:lnTo>
                    <a:pt x="133" y="222"/>
                  </a:lnTo>
                  <a:lnTo>
                    <a:pt x="142" y="245"/>
                  </a:lnTo>
                  <a:lnTo>
                    <a:pt x="151" y="261"/>
                  </a:lnTo>
                  <a:lnTo>
                    <a:pt x="159" y="261"/>
                  </a:lnTo>
                  <a:lnTo>
                    <a:pt x="168" y="261"/>
                  </a:lnTo>
                  <a:lnTo>
                    <a:pt x="177" y="255"/>
                  </a:lnTo>
                  <a:lnTo>
                    <a:pt x="186" y="248"/>
                  </a:lnTo>
                  <a:lnTo>
                    <a:pt x="212" y="219"/>
                  </a:lnTo>
                  <a:lnTo>
                    <a:pt x="239" y="185"/>
                  </a:lnTo>
                  <a:lnTo>
                    <a:pt x="265" y="143"/>
                  </a:lnTo>
                  <a:lnTo>
                    <a:pt x="292" y="100"/>
                  </a:lnTo>
                  <a:lnTo>
                    <a:pt x="310" y="60"/>
                  </a:lnTo>
                  <a:lnTo>
                    <a:pt x="336" y="27"/>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5" name="Freeform 63">
              <a:extLst>
                <a:ext uri="{FF2B5EF4-FFF2-40B4-BE49-F238E27FC236}">
                  <a16:creationId xmlns:a16="http://schemas.microsoft.com/office/drawing/2014/main" id="{E5BFC11E-0D2F-036F-97BE-D335A5FFAA67}"/>
                </a:ext>
              </a:extLst>
            </p:cNvPr>
            <p:cNvSpPr>
              <a:spLocks/>
            </p:cNvSpPr>
            <p:nvPr/>
          </p:nvSpPr>
          <p:spPr bwMode="auto">
            <a:xfrm>
              <a:off x="5176" y="1501"/>
              <a:ext cx="346" cy="260"/>
            </a:xfrm>
            <a:custGeom>
              <a:avLst/>
              <a:gdLst>
                <a:gd name="T0" fmla="*/ 0 w 346"/>
                <a:gd name="T1" fmla="*/ 205 h 260"/>
                <a:gd name="T2" fmla="*/ 18 w 346"/>
                <a:gd name="T3" fmla="*/ 165 h 260"/>
                <a:gd name="T4" fmla="*/ 27 w 346"/>
                <a:gd name="T5" fmla="*/ 148 h 260"/>
                <a:gd name="T6" fmla="*/ 45 w 346"/>
                <a:gd name="T7" fmla="*/ 131 h 260"/>
                <a:gd name="T8" fmla="*/ 53 w 346"/>
                <a:gd name="T9" fmla="*/ 117 h 260"/>
                <a:gd name="T10" fmla="*/ 62 w 346"/>
                <a:gd name="T11" fmla="*/ 108 h 260"/>
                <a:gd name="T12" fmla="*/ 71 w 346"/>
                <a:gd name="T13" fmla="*/ 103 h 260"/>
                <a:gd name="T14" fmla="*/ 80 w 346"/>
                <a:gd name="T15" fmla="*/ 103 h 260"/>
                <a:gd name="T16" fmla="*/ 89 w 346"/>
                <a:gd name="T17" fmla="*/ 105 h 260"/>
                <a:gd name="T18" fmla="*/ 89 w 346"/>
                <a:gd name="T19" fmla="*/ 114 h 260"/>
                <a:gd name="T20" fmla="*/ 106 w 346"/>
                <a:gd name="T21" fmla="*/ 134 h 260"/>
                <a:gd name="T22" fmla="*/ 115 w 346"/>
                <a:gd name="T23" fmla="*/ 159 h 260"/>
                <a:gd name="T24" fmla="*/ 124 w 346"/>
                <a:gd name="T25" fmla="*/ 191 h 260"/>
                <a:gd name="T26" fmla="*/ 133 w 346"/>
                <a:gd name="T27" fmla="*/ 219 h 260"/>
                <a:gd name="T28" fmla="*/ 142 w 346"/>
                <a:gd name="T29" fmla="*/ 242 h 260"/>
                <a:gd name="T30" fmla="*/ 151 w 346"/>
                <a:gd name="T31" fmla="*/ 250 h 260"/>
                <a:gd name="T32" fmla="*/ 151 w 346"/>
                <a:gd name="T33" fmla="*/ 259 h 260"/>
                <a:gd name="T34" fmla="*/ 159 w 346"/>
                <a:gd name="T35" fmla="*/ 259 h 260"/>
                <a:gd name="T36" fmla="*/ 168 w 346"/>
                <a:gd name="T37" fmla="*/ 259 h 260"/>
                <a:gd name="T38" fmla="*/ 177 w 346"/>
                <a:gd name="T39" fmla="*/ 253 h 260"/>
                <a:gd name="T40" fmla="*/ 186 w 346"/>
                <a:gd name="T41" fmla="*/ 245 h 260"/>
                <a:gd name="T42" fmla="*/ 195 w 346"/>
                <a:gd name="T43" fmla="*/ 233 h 260"/>
                <a:gd name="T44" fmla="*/ 212 w 346"/>
                <a:gd name="T45" fmla="*/ 216 h 260"/>
                <a:gd name="T46" fmla="*/ 239 w 346"/>
                <a:gd name="T47" fmla="*/ 182 h 260"/>
                <a:gd name="T48" fmla="*/ 265 w 346"/>
                <a:gd name="T49" fmla="*/ 142 h 260"/>
                <a:gd name="T50" fmla="*/ 292 w 346"/>
                <a:gd name="T51" fmla="*/ 100 h 260"/>
                <a:gd name="T52" fmla="*/ 310 w 346"/>
                <a:gd name="T53" fmla="*/ 60 h 260"/>
                <a:gd name="T54" fmla="*/ 336 w 346"/>
                <a:gd name="T55" fmla="*/ 26 h 260"/>
                <a:gd name="T56" fmla="*/ 336 w 346"/>
                <a:gd name="T57" fmla="*/ 12 h 260"/>
                <a:gd name="T58" fmla="*/ 345 w 346"/>
                <a:gd name="T59" fmla="*/ 0 h 2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6"/>
                <a:gd name="T91" fmla="*/ 0 h 260"/>
                <a:gd name="T92" fmla="*/ 346 w 346"/>
                <a:gd name="T93" fmla="*/ 260 h 2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6" h="260">
                  <a:moveTo>
                    <a:pt x="0" y="205"/>
                  </a:moveTo>
                  <a:lnTo>
                    <a:pt x="18" y="165"/>
                  </a:lnTo>
                  <a:lnTo>
                    <a:pt x="27" y="148"/>
                  </a:lnTo>
                  <a:lnTo>
                    <a:pt x="45" y="131"/>
                  </a:lnTo>
                  <a:lnTo>
                    <a:pt x="53" y="117"/>
                  </a:lnTo>
                  <a:lnTo>
                    <a:pt x="62" y="108"/>
                  </a:lnTo>
                  <a:lnTo>
                    <a:pt x="71" y="103"/>
                  </a:lnTo>
                  <a:lnTo>
                    <a:pt x="80" y="103"/>
                  </a:lnTo>
                  <a:lnTo>
                    <a:pt x="89" y="105"/>
                  </a:lnTo>
                  <a:lnTo>
                    <a:pt x="89" y="114"/>
                  </a:lnTo>
                  <a:lnTo>
                    <a:pt x="106" y="134"/>
                  </a:lnTo>
                  <a:lnTo>
                    <a:pt x="115" y="159"/>
                  </a:lnTo>
                  <a:lnTo>
                    <a:pt x="124" y="191"/>
                  </a:lnTo>
                  <a:lnTo>
                    <a:pt x="133" y="219"/>
                  </a:lnTo>
                  <a:lnTo>
                    <a:pt x="142" y="242"/>
                  </a:lnTo>
                  <a:lnTo>
                    <a:pt x="151" y="250"/>
                  </a:lnTo>
                  <a:lnTo>
                    <a:pt x="151" y="259"/>
                  </a:lnTo>
                  <a:lnTo>
                    <a:pt x="159" y="259"/>
                  </a:lnTo>
                  <a:lnTo>
                    <a:pt x="168" y="259"/>
                  </a:lnTo>
                  <a:lnTo>
                    <a:pt x="177" y="253"/>
                  </a:lnTo>
                  <a:lnTo>
                    <a:pt x="186" y="245"/>
                  </a:lnTo>
                  <a:lnTo>
                    <a:pt x="195" y="233"/>
                  </a:lnTo>
                  <a:lnTo>
                    <a:pt x="212" y="216"/>
                  </a:lnTo>
                  <a:lnTo>
                    <a:pt x="239" y="182"/>
                  </a:lnTo>
                  <a:lnTo>
                    <a:pt x="265" y="142"/>
                  </a:lnTo>
                  <a:lnTo>
                    <a:pt x="292" y="100"/>
                  </a:lnTo>
                  <a:lnTo>
                    <a:pt x="310" y="60"/>
                  </a:lnTo>
                  <a:lnTo>
                    <a:pt x="336" y="26"/>
                  </a:lnTo>
                  <a:lnTo>
                    <a:pt x="336" y="12"/>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6" name="Freeform 64">
              <a:extLst>
                <a:ext uri="{FF2B5EF4-FFF2-40B4-BE49-F238E27FC236}">
                  <a16:creationId xmlns:a16="http://schemas.microsoft.com/office/drawing/2014/main" id="{B96FD9D8-099E-60E5-CF12-F65607C70F8C}"/>
                </a:ext>
              </a:extLst>
            </p:cNvPr>
            <p:cNvSpPr>
              <a:spLocks/>
            </p:cNvSpPr>
            <p:nvPr/>
          </p:nvSpPr>
          <p:spPr bwMode="auto">
            <a:xfrm>
              <a:off x="5176" y="3503"/>
              <a:ext cx="346" cy="261"/>
            </a:xfrm>
            <a:custGeom>
              <a:avLst/>
              <a:gdLst>
                <a:gd name="T0" fmla="*/ 0 w 346"/>
                <a:gd name="T1" fmla="*/ 205 h 261"/>
                <a:gd name="T2" fmla="*/ 18 w 346"/>
                <a:gd name="T3" fmla="*/ 163 h 261"/>
                <a:gd name="T4" fmla="*/ 45 w 346"/>
                <a:gd name="T5" fmla="*/ 133 h 261"/>
                <a:gd name="T6" fmla="*/ 62 w 346"/>
                <a:gd name="T7" fmla="*/ 109 h 261"/>
                <a:gd name="T8" fmla="*/ 80 w 346"/>
                <a:gd name="T9" fmla="*/ 103 h 261"/>
                <a:gd name="T10" fmla="*/ 89 w 346"/>
                <a:gd name="T11" fmla="*/ 115 h 261"/>
                <a:gd name="T12" fmla="*/ 106 w 346"/>
                <a:gd name="T13" fmla="*/ 133 h 261"/>
                <a:gd name="T14" fmla="*/ 115 w 346"/>
                <a:gd name="T15" fmla="*/ 163 h 261"/>
                <a:gd name="T16" fmla="*/ 124 w 346"/>
                <a:gd name="T17" fmla="*/ 193 h 261"/>
                <a:gd name="T18" fmla="*/ 133 w 346"/>
                <a:gd name="T19" fmla="*/ 224 h 261"/>
                <a:gd name="T20" fmla="*/ 142 w 346"/>
                <a:gd name="T21" fmla="*/ 248 h 261"/>
                <a:gd name="T22" fmla="*/ 151 w 346"/>
                <a:gd name="T23" fmla="*/ 260 h 261"/>
                <a:gd name="T24" fmla="*/ 168 w 346"/>
                <a:gd name="T25" fmla="*/ 260 h 261"/>
                <a:gd name="T26" fmla="*/ 186 w 346"/>
                <a:gd name="T27" fmla="*/ 248 h 261"/>
                <a:gd name="T28" fmla="*/ 212 w 346"/>
                <a:gd name="T29" fmla="*/ 218 h 261"/>
                <a:gd name="T30" fmla="*/ 239 w 346"/>
                <a:gd name="T31" fmla="*/ 181 h 261"/>
                <a:gd name="T32" fmla="*/ 265 w 346"/>
                <a:gd name="T33" fmla="*/ 145 h 261"/>
                <a:gd name="T34" fmla="*/ 310 w 346"/>
                <a:gd name="T35" fmla="*/ 60 h 261"/>
                <a:gd name="T36" fmla="*/ 336 w 346"/>
                <a:gd name="T37" fmla="*/ 24 h 261"/>
                <a:gd name="T38" fmla="*/ 345 w 346"/>
                <a:gd name="T39" fmla="*/ 0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6"/>
                <a:gd name="T61" fmla="*/ 0 h 261"/>
                <a:gd name="T62" fmla="*/ 346 w 346"/>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6" h="261">
                  <a:moveTo>
                    <a:pt x="0" y="205"/>
                  </a:moveTo>
                  <a:lnTo>
                    <a:pt x="18" y="163"/>
                  </a:lnTo>
                  <a:lnTo>
                    <a:pt x="45" y="133"/>
                  </a:lnTo>
                  <a:lnTo>
                    <a:pt x="62" y="109"/>
                  </a:lnTo>
                  <a:lnTo>
                    <a:pt x="80" y="103"/>
                  </a:lnTo>
                  <a:lnTo>
                    <a:pt x="89" y="115"/>
                  </a:lnTo>
                  <a:lnTo>
                    <a:pt x="106" y="133"/>
                  </a:lnTo>
                  <a:lnTo>
                    <a:pt x="115" y="163"/>
                  </a:lnTo>
                  <a:lnTo>
                    <a:pt x="124" y="193"/>
                  </a:lnTo>
                  <a:lnTo>
                    <a:pt x="133" y="224"/>
                  </a:lnTo>
                  <a:lnTo>
                    <a:pt x="142" y="248"/>
                  </a:lnTo>
                  <a:lnTo>
                    <a:pt x="151" y="260"/>
                  </a:lnTo>
                  <a:lnTo>
                    <a:pt x="168" y="260"/>
                  </a:lnTo>
                  <a:lnTo>
                    <a:pt x="186" y="248"/>
                  </a:lnTo>
                  <a:lnTo>
                    <a:pt x="212" y="218"/>
                  </a:lnTo>
                  <a:lnTo>
                    <a:pt x="239" y="181"/>
                  </a:lnTo>
                  <a:lnTo>
                    <a:pt x="265" y="145"/>
                  </a:lnTo>
                  <a:lnTo>
                    <a:pt x="310" y="60"/>
                  </a:lnTo>
                  <a:lnTo>
                    <a:pt x="336" y="24"/>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7" name="Freeform 65">
              <a:extLst>
                <a:ext uri="{FF2B5EF4-FFF2-40B4-BE49-F238E27FC236}">
                  <a16:creationId xmlns:a16="http://schemas.microsoft.com/office/drawing/2014/main" id="{4AFE75A5-5696-E1BB-66ED-61E8AFF34700}"/>
                </a:ext>
              </a:extLst>
            </p:cNvPr>
            <p:cNvSpPr>
              <a:spLocks/>
            </p:cNvSpPr>
            <p:nvPr/>
          </p:nvSpPr>
          <p:spPr bwMode="auto">
            <a:xfrm>
              <a:off x="5176" y="1201"/>
              <a:ext cx="346" cy="260"/>
            </a:xfrm>
            <a:custGeom>
              <a:avLst/>
              <a:gdLst>
                <a:gd name="T0" fmla="*/ 0 w 346"/>
                <a:gd name="T1" fmla="*/ 205 h 260"/>
                <a:gd name="T2" fmla="*/ 18 w 346"/>
                <a:gd name="T3" fmla="*/ 165 h 260"/>
                <a:gd name="T4" fmla="*/ 27 w 346"/>
                <a:gd name="T5" fmla="*/ 146 h 260"/>
                <a:gd name="T6" fmla="*/ 45 w 346"/>
                <a:gd name="T7" fmla="*/ 129 h 260"/>
                <a:gd name="T8" fmla="*/ 53 w 346"/>
                <a:gd name="T9" fmla="*/ 118 h 260"/>
                <a:gd name="T10" fmla="*/ 62 w 346"/>
                <a:gd name="T11" fmla="*/ 106 h 260"/>
                <a:gd name="T12" fmla="*/ 71 w 346"/>
                <a:gd name="T13" fmla="*/ 101 h 260"/>
                <a:gd name="T14" fmla="*/ 80 w 346"/>
                <a:gd name="T15" fmla="*/ 101 h 260"/>
                <a:gd name="T16" fmla="*/ 89 w 346"/>
                <a:gd name="T17" fmla="*/ 106 h 260"/>
                <a:gd name="T18" fmla="*/ 89 w 346"/>
                <a:gd name="T19" fmla="*/ 111 h 260"/>
                <a:gd name="T20" fmla="*/ 98 w 346"/>
                <a:gd name="T21" fmla="*/ 120 h 260"/>
                <a:gd name="T22" fmla="*/ 106 w 346"/>
                <a:gd name="T23" fmla="*/ 132 h 260"/>
                <a:gd name="T24" fmla="*/ 115 w 346"/>
                <a:gd name="T25" fmla="*/ 160 h 260"/>
                <a:gd name="T26" fmla="*/ 124 w 346"/>
                <a:gd name="T27" fmla="*/ 191 h 260"/>
                <a:gd name="T28" fmla="*/ 133 w 346"/>
                <a:gd name="T29" fmla="*/ 219 h 260"/>
                <a:gd name="T30" fmla="*/ 142 w 346"/>
                <a:gd name="T31" fmla="*/ 243 h 260"/>
                <a:gd name="T32" fmla="*/ 151 w 346"/>
                <a:gd name="T33" fmla="*/ 250 h 260"/>
                <a:gd name="T34" fmla="*/ 151 w 346"/>
                <a:gd name="T35" fmla="*/ 257 h 260"/>
                <a:gd name="T36" fmla="*/ 159 w 346"/>
                <a:gd name="T37" fmla="*/ 259 h 260"/>
                <a:gd name="T38" fmla="*/ 168 w 346"/>
                <a:gd name="T39" fmla="*/ 257 h 260"/>
                <a:gd name="T40" fmla="*/ 177 w 346"/>
                <a:gd name="T41" fmla="*/ 252 h 260"/>
                <a:gd name="T42" fmla="*/ 186 w 346"/>
                <a:gd name="T43" fmla="*/ 243 h 260"/>
                <a:gd name="T44" fmla="*/ 195 w 346"/>
                <a:gd name="T45" fmla="*/ 231 h 260"/>
                <a:gd name="T46" fmla="*/ 212 w 346"/>
                <a:gd name="T47" fmla="*/ 217 h 260"/>
                <a:gd name="T48" fmla="*/ 239 w 346"/>
                <a:gd name="T49" fmla="*/ 181 h 260"/>
                <a:gd name="T50" fmla="*/ 265 w 346"/>
                <a:gd name="T51" fmla="*/ 141 h 260"/>
                <a:gd name="T52" fmla="*/ 292 w 346"/>
                <a:gd name="T53" fmla="*/ 99 h 260"/>
                <a:gd name="T54" fmla="*/ 310 w 346"/>
                <a:gd name="T55" fmla="*/ 59 h 260"/>
                <a:gd name="T56" fmla="*/ 336 w 346"/>
                <a:gd name="T57" fmla="*/ 26 h 260"/>
                <a:gd name="T58" fmla="*/ 336 w 346"/>
                <a:gd name="T59" fmla="*/ 11 h 260"/>
                <a:gd name="T60" fmla="*/ 345 w 346"/>
                <a:gd name="T61" fmla="*/ 0 h 2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260"/>
                <a:gd name="T95" fmla="*/ 346 w 346"/>
                <a:gd name="T96" fmla="*/ 260 h 2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260">
                  <a:moveTo>
                    <a:pt x="0" y="205"/>
                  </a:moveTo>
                  <a:lnTo>
                    <a:pt x="18" y="165"/>
                  </a:lnTo>
                  <a:lnTo>
                    <a:pt x="27" y="146"/>
                  </a:lnTo>
                  <a:lnTo>
                    <a:pt x="45" y="129"/>
                  </a:lnTo>
                  <a:lnTo>
                    <a:pt x="53" y="118"/>
                  </a:lnTo>
                  <a:lnTo>
                    <a:pt x="62" y="106"/>
                  </a:lnTo>
                  <a:lnTo>
                    <a:pt x="71" y="101"/>
                  </a:lnTo>
                  <a:lnTo>
                    <a:pt x="80" y="101"/>
                  </a:lnTo>
                  <a:lnTo>
                    <a:pt x="89" y="106"/>
                  </a:lnTo>
                  <a:lnTo>
                    <a:pt x="89" y="111"/>
                  </a:lnTo>
                  <a:lnTo>
                    <a:pt x="98" y="120"/>
                  </a:lnTo>
                  <a:lnTo>
                    <a:pt x="106" y="132"/>
                  </a:lnTo>
                  <a:lnTo>
                    <a:pt x="115" y="160"/>
                  </a:lnTo>
                  <a:lnTo>
                    <a:pt x="124" y="191"/>
                  </a:lnTo>
                  <a:lnTo>
                    <a:pt x="133" y="219"/>
                  </a:lnTo>
                  <a:lnTo>
                    <a:pt x="142" y="243"/>
                  </a:lnTo>
                  <a:lnTo>
                    <a:pt x="151" y="250"/>
                  </a:lnTo>
                  <a:lnTo>
                    <a:pt x="151" y="257"/>
                  </a:lnTo>
                  <a:lnTo>
                    <a:pt x="159" y="259"/>
                  </a:lnTo>
                  <a:lnTo>
                    <a:pt x="168" y="257"/>
                  </a:lnTo>
                  <a:lnTo>
                    <a:pt x="177" y="252"/>
                  </a:lnTo>
                  <a:lnTo>
                    <a:pt x="186" y="243"/>
                  </a:lnTo>
                  <a:lnTo>
                    <a:pt x="195" y="231"/>
                  </a:lnTo>
                  <a:lnTo>
                    <a:pt x="212" y="217"/>
                  </a:lnTo>
                  <a:lnTo>
                    <a:pt x="239" y="181"/>
                  </a:lnTo>
                  <a:lnTo>
                    <a:pt x="265" y="141"/>
                  </a:lnTo>
                  <a:lnTo>
                    <a:pt x="292" y="99"/>
                  </a:lnTo>
                  <a:lnTo>
                    <a:pt x="310" y="59"/>
                  </a:lnTo>
                  <a:lnTo>
                    <a:pt x="336" y="26"/>
                  </a:lnTo>
                  <a:lnTo>
                    <a:pt x="336" y="11"/>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8" name="Freeform 66">
              <a:extLst>
                <a:ext uri="{FF2B5EF4-FFF2-40B4-BE49-F238E27FC236}">
                  <a16:creationId xmlns:a16="http://schemas.microsoft.com/office/drawing/2014/main" id="{B4DCFF2B-E686-3114-E8C4-F9C6460FB6A2}"/>
                </a:ext>
              </a:extLst>
            </p:cNvPr>
            <p:cNvSpPr>
              <a:spLocks/>
            </p:cNvSpPr>
            <p:nvPr/>
          </p:nvSpPr>
          <p:spPr bwMode="auto">
            <a:xfrm>
              <a:off x="5173" y="1008"/>
              <a:ext cx="253" cy="125"/>
            </a:xfrm>
            <a:custGeom>
              <a:avLst/>
              <a:gdLst>
                <a:gd name="T0" fmla="*/ 0 w 253"/>
                <a:gd name="T1" fmla="*/ 98 h 125"/>
                <a:gd name="T2" fmla="*/ 18 w 253"/>
                <a:gd name="T3" fmla="*/ 80 h 125"/>
                <a:gd name="T4" fmla="*/ 35 w 253"/>
                <a:gd name="T5" fmla="*/ 64 h 125"/>
                <a:gd name="T6" fmla="*/ 44 w 253"/>
                <a:gd name="T7" fmla="*/ 56 h 125"/>
                <a:gd name="T8" fmla="*/ 52 w 253"/>
                <a:gd name="T9" fmla="*/ 51 h 125"/>
                <a:gd name="T10" fmla="*/ 52 w 253"/>
                <a:gd name="T11" fmla="*/ 49 h 125"/>
                <a:gd name="T12" fmla="*/ 61 w 253"/>
                <a:gd name="T13" fmla="*/ 49 h 125"/>
                <a:gd name="T14" fmla="*/ 70 w 253"/>
                <a:gd name="T15" fmla="*/ 54 h 125"/>
                <a:gd name="T16" fmla="*/ 78 w 253"/>
                <a:gd name="T17" fmla="*/ 64 h 125"/>
                <a:gd name="T18" fmla="*/ 87 w 253"/>
                <a:gd name="T19" fmla="*/ 76 h 125"/>
                <a:gd name="T20" fmla="*/ 96 w 253"/>
                <a:gd name="T21" fmla="*/ 91 h 125"/>
                <a:gd name="T22" fmla="*/ 96 w 253"/>
                <a:gd name="T23" fmla="*/ 106 h 125"/>
                <a:gd name="T24" fmla="*/ 104 w 253"/>
                <a:gd name="T25" fmla="*/ 117 h 125"/>
                <a:gd name="T26" fmla="*/ 113 w 253"/>
                <a:gd name="T27" fmla="*/ 124 h 125"/>
                <a:gd name="T28" fmla="*/ 113 w 253"/>
                <a:gd name="T29" fmla="*/ 124 h 125"/>
                <a:gd name="T30" fmla="*/ 122 w 253"/>
                <a:gd name="T31" fmla="*/ 124 h 125"/>
                <a:gd name="T32" fmla="*/ 130 w 253"/>
                <a:gd name="T33" fmla="*/ 122 h 125"/>
                <a:gd name="T34" fmla="*/ 139 w 253"/>
                <a:gd name="T35" fmla="*/ 117 h 125"/>
                <a:gd name="T36" fmla="*/ 157 w 253"/>
                <a:gd name="T37" fmla="*/ 104 h 125"/>
                <a:gd name="T38" fmla="*/ 174 w 253"/>
                <a:gd name="T39" fmla="*/ 87 h 125"/>
                <a:gd name="T40" fmla="*/ 191 w 253"/>
                <a:gd name="T41" fmla="*/ 67 h 125"/>
                <a:gd name="T42" fmla="*/ 209 w 253"/>
                <a:gd name="T43" fmla="*/ 47 h 125"/>
                <a:gd name="T44" fmla="*/ 226 w 253"/>
                <a:gd name="T45" fmla="*/ 29 h 125"/>
                <a:gd name="T46" fmla="*/ 243 w 253"/>
                <a:gd name="T47" fmla="*/ 13 h 125"/>
                <a:gd name="T48" fmla="*/ 252 w 253"/>
                <a:gd name="T49" fmla="*/ 0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3"/>
                <a:gd name="T76" fmla="*/ 0 h 125"/>
                <a:gd name="T77" fmla="*/ 253 w 253"/>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3" h="125">
                  <a:moveTo>
                    <a:pt x="0" y="98"/>
                  </a:moveTo>
                  <a:lnTo>
                    <a:pt x="18" y="80"/>
                  </a:lnTo>
                  <a:lnTo>
                    <a:pt x="35" y="64"/>
                  </a:lnTo>
                  <a:lnTo>
                    <a:pt x="44" y="56"/>
                  </a:lnTo>
                  <a:lnTo>
                    <a:pt x="52" y="51"/>
                  </a:lnTo>
                  <a:lnTo>
                    <a:pt x="52" y="49"/>
                  </a:lnTo>
                  <a:lnTo>
                    <a:pt x="61" y="49"/>
                  </a:lnTo>
                  <a:lnTo>
                    <a:pt x="70" y="54"/>
                  </a:lnTo>
                  <a:lnTo>
                    <a:pt x="78" y="64"/>
                  </a:lnTo>
                  <a:lnTo>
                    <a:pt x="87" y="76"/>
                  </a:lnTo>
                  <a:lnTo>
                    <a:pt x="96" y="91"/>
                  </a:lnTo>
                  <a:lnTo>
                    <a:pt x="96" y="106"/>
                  </a:lnTo>
                  <a:lnTo>
                    <a:pt x="104" y="117"/>
                  </a:lnTo>
                  <a:lnTo>
                    <a:pt x="113" y="124"/>
                  </a:lnTo>
                  <a:lnTo>
                    <a:pt x="122" y="124"/>
                  </a:lnTo>
                  <a:lnTo>
                    <a:pt x="130" y="122"/>
                  </a:lnTo>
                  <a:lnTo>
                    <a:pt x="139" y="117"/>
                  </a:lnTo>
                  <a:lnTo>
                    <a:pt x="157" y="104"/>
                  </a:lnTo>
                  <a:lnTo>
                    <a:pt x="174" y="87"/>
                  </a:lnTo>
                  <a:lnTo>
                    <a:pt x="191" y="67"/>
                  </a:lnTo>
                  <a:lnTo>
                    <a:pt x="209" y="47"/>
                  </a:lnTo>
                  <a:lnTo>
                    <a:pt x="226" y="29"/>
                  </a:lnTo>
                  <a:lnTo>
                    <a:pt x="243" y="13"/>
                  </a:lnTo>
                  <a:lnTo>
                    <a:pt x="252"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9" name="Freeform 67">
              <a:extLst>
                <a:ext uri="{FF2B5EF4-FFF2-40B4-BE49-F238E27FC236}">
                  <a16:creationId xmlns:a16="http://schemas.microsoft.com/office/drawing/2014/main" id="{70398112-B3A1-34E9-A41B-0489C6D322B0}"/>
                </a:ext>
              </a:extLst>
            </p:cNvPr>
            <p:cNvSpPr>
              <a:spLocks/>
            </p:cNvSpPr>
            <p:nvPr/>
          </p:nvSpPr>
          <p:spPr bwMode="auto">
            <a:xfrm>
              <a:off x="5282" y="3838"/>
              <a:ext cx="240" cy="135"/>
            </a:xfrm>
            <a:custGeom>
              <a:avLst/>
              <a:gdLst>
                <a:gd name="T0" fmla="*/ 0 w 240"/>
                <a:gd name="T1" fmla="*/ 109 h 135"/>
                <a:gd name="T2" fmla="*/ 27 w 240"/>
                <a:gd name="T3" fmla="*/ 70 h 135"/>
                <a:gd name="T4" fmla="*/ 45 w 240"/>
                <a:gd name="T5" fmla="*/ 58 h 135"/>
                <a:gd name="T6" fmla="*/ 62 w 240"/>
                <a:gd name="T7" fmla="*/ 58 h 135"/>
                <a:gd name="T8" fmla="*/ 71 w 240"/>
                <a:gd name="T9" fmla="*/ 64 h 135"/>
                <a:gd name="T10" fmla="*/ 71 w 240"/>
                <a:gd name="T11" fmla="*/ 70 h 135"/>
                <a:gd name="T12" fmla="*/ 89 w 240"/>
                <a:gd name="T13" fmla="*/ 102 h 135"/>
                <a:gd name="T14" fmla="*/ 98 w 240"/>
                <a:gd name="T15" fmla="*/ 128 h 135"/>
                <a:gd name="T16" fmla="*/ 106 w 240"/>
                <a:gd name="T17" fmla="*/ 134 h 135"/>
                <a:gd name="T18" fmla="*/ 115 w 240"/>
                <a:gd name="T19" fmla="*/ 134 h 135"/>
                <a:gd name="T20" fmla="*/ 133 w 240"/>
                <a:gd name="T21" fmla="*/ 128 h 135"/>
                <a:gd name="T22" fmla="*/ 151 w 240"/>
                <a:gd name="T23" fmla="*/ 115 h 135"/>
                <a:gd name="T24" fmla="*/ 186 w 240"/>
                <a:gd name="T25" fmla="*/ 77 h 135"/>
                <a:gd name="T26" fmla="*/ 221 w 240"/>
                <a:gd name="T27" fmla="*/ 32 h 135"/>
                <a:gd name="T28" fmla="*/ 230 w 240"/>
                <a:gd name="T29" fmla="*/ 13 h 135"/>
                <a:gd name="T30" fmla="*/ 239 w 240"/>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0"/>
                <a:gd name="T49" fmla="*/ 0 h 135"/>
                <a:gd name="T50" fmla="*/ 240 w 240"/>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0" h="135">
                  <a:moveTo>
                    <a:pt x="0" y="109"/>
                  </a:moveTo>
                  <a:lnTo>
                    <a:pt x="27" y="70"/>
                  </a:lnTo>
                  <a:lnTo>
                    <a:pt x="45" y="58"/>
                  </a:lnTo>
                  <a:lnTo>
                    <a:pt x="62" y="58"/>
                  </a:lnTo>
                  <a:lnTo>
                    <a:pt x="71" y="64"/>
                  </a:lnTo>
                  <a:lnTo>
                    <a:pt x="71" y="70"/>
                  </a:lnTo>
                  <a:lnTo>
                    <a:pt x="89" y="102"/>
                  </a:lnTo>
                  <a:lnTo>
                    <a:pt x="98" y="128"/>
                  </a:lnTo>
                  <a:lnTo>
                    <a:pt x="106" y="134"/>
                  </a:lnTo>
                  <a:lnTo>
                    <a:pt x="115" y="134"/>
                  </a:lnTo>
                  <a:lnTo>
                    <a:pt x="133" y="128"/>
                  </a:lnTo>
                  <a:lnTo>
                    <a:pt x="151" y="115"/>
                  </a:lnTo>
                  <a:lnTo>
                    <a:pt x="186" y="77"/>
                  </a:lnTo>
                  <a:lnTo>
                    <a:pt x="221" y="32"/>
                  </a:lnTo>
                  <a:lnTo>
                    <a:pt x="230" y="13"/>
                  </a:lnTo>
                  <a:lnTo>
                    <a:pt x="239"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70" name="Line 68">
              <a:extLst>
                <a:ext uri="{FF2B5EF4-FFF2-40B4-BE49-F238E27FC236}">
                  <a16:creationId xmlns:a16="http://schemas.microsoft.com/office/drawing/2014/main" id="{C5C2DB44-E50E-62B2-8943-1A50A5CA8296}"/>
                </a:ext>
              </a:extLst>
            </p:cNvPr>
            <p:cNvSpPr>
              <a:spLocks noChangeShapeType="1"/>
            </p:cNvSpPr>
            <p:nvPr/>
          </p:nvSpPr>
          <p:spPr bwMode="auto">
            <a:xfrm>
              <a:off x="5520" y="1009"/>
              <a:ext cx="0" cy="2975"/>
            </a:xfrm>
            <a:prstGeom prst="line">
              <a:avLst/>
            </a:prstGeom>
            <a:noFill/>
            <a:ln w="25400">
              <a:solidFill>
                <a:schemeClr val="tx1"/>
              </a:solidFill>
              <a:round/>
              <a:headEnd type="none" w="sm" len="sm"/>
              <a:tailEnd type="none" w="sm" len="sm"/>
            </a:ln>
          </p:spPr>
          <p:txBody>
            <a:bodyPr wrap="none" anchor="ctr"/>
            <a:lstStyle/>
            <a:p>
              <a:endParaRPr lang="en-US"/>
            </a:p>
          </p:txBody>
        </p:sp>
        <p:sp useBgFill="1">
          <p:nvSpPr>
            <p:cNvPr id="71" name="Rectangle 69">
              <a:extLst>
                <a:ext uri="{FF2B5EF4-FFF2-40B4-BE49-F238E27FC236}">
                  <a16:creationId xmlns:a16="http://schemas.microsoft.com/office/drawing/2014/main" id="{10491DAC-0EA0-577B-8F1E-A838EDEA28E1}"/>
                </a:ext>
              </a:extLst>
            </p:cNvPr>
            <p:cNvSpPr>
              <a:spLocks noChangeArrowheads="1"/>
            </p:cNvSpPr>
            <p:nvPr/>
          </p:nvSpPr>
          <p:spPr bwMode="auto">
            <a:xfrm>
              <a:off x="5136" y="3234"/>
              <a:ext cx="336" cy="270"/>
            </a:xfrm>
            <a:prstGeom prst="rect">
              <a:avLst/>
            </a:prstGeom>
            <a:ln w="9525">
              <a:noFill/>
              <a:miter lim="800000"/>
              <a:headEnd/>
              <a:tailEnd/>
            </a:ln>
          </p:spPr>
          <p:txBody>
            <a:bodyPr wrap="none" anchor="ctr"/>
            <a:lstStyle/>
            <a:p>
              <a:endParaRPr lang="en-US"/>
            </a:p>
          </p:txBody>
        </p:sp>
        <p:sp>
          <p:nvSpPr>
            <p:cNvPr id="72" name="Rectangle 70">
              <a:extLst>
                <a:ext uri="{FF2B5EF4-FFF2-40B4-BE49-F238E27FC236}">
                  <a16:creationId xmlns:a16="http://schemas.microsoft.com/office/drawing/2014/main" id="{66402F87-E173-564C-85E3-B776A9E287DD}"/>
                </a:ext>
              </a:extLst>
            </p:cNvPr>
            <p:cNvSpPr>
              <a:spLocks noChangeArrowheads="1"/>
            </p:cNvSpPr>
            <p:nvPr/>
          </p:nvSpPr>
          <p:spPr bwMode="auto">
            <a:xfrm>
              <a:off x="5113" y="3187"/>
              <a:ext cx="513" cy="365"/>
            </a:xfrm>
            <a:prstGeom prst="rect">
              <a:avLst/>
            </a:prstGeom>
            <a:noFill/>
            <a:ln w="9525">
              <a:noFill/>
              <a:miter lim="800000"/>
              <a:headEnd/>
              <a:tailEnd/>
            </a:ln>
          </p:spPr>
          <p:txBody>
            <a:bodyPr lIns="92075" tIns="46038" rIns="92075" bIns="46038">
              <a:spAutoFit/>
            </a:bodyPr>
            <a:lstStyle/>
            <a:p>
              <a:pPr algn="l"/>
              <a:r>
                <a:rPr lang="en-US" sz="3200" b="1">
                  <a:solidFill>
                    <a:srgbClr val="FF3300"/>
                  </a:solidFill>
                  <a:latin typeface="Times New Roman" pitchFamily="18" charset="0"/>
                </a:rPr>
                <a:t>1b</a:t>
              </a:r>
            </a:p>
          </p:txBody>
        </p:sp>
      </p:grpSp>
      <p:sp>
        <p:nvSpPr>
          <p:cNvPr id="73" name="Rectangle 53">
            <a:extLst>
              <a:ext uri="{FF2B5EF4-FFF2-40B4-BE49-F238E27FC236}">
                <a16:creationId xmlns:a16="http://schemas.microsoft.com/office/drawing/2014/main" id="{8DBB172D-435E-903A-1BD5-1ED559222548}"/>
              </a:ext>
            </a:extLst>
          </p:cNvPr>
          <p:cNvSpPr>
            <a:spLocks noChangeArrowheads="1"/>
          </p:cNvSpPr>
          <p:nvPr/>
        </p:nvSpPr>
        <p:spPr bwMode="auto">
          <a:xfrm>
            <a:off x="1384300" y="2627631"/>
            <a:ext cx="573088" cy="585788"/>
          </a:xfrm>
          <a:prstGeom prst="rect">
            <a:avLst/>
          </a:prstGeom>
          <a:noFill/>
          <a:ln w="9525">
            <a:noFill/>
            <a:miter lim="800000"/>
            <a:headEnd/>
            <a:tailEnd/>
          </a:ln>
        </p:spPr>
        <p:txBody>
          <a:bodyPr wrap="none" lIns="92075" tIns="46038" rIns="92075" bIns="46038">
            <a:spAutoFit/>
          </a:bodyPr>
          <a:lstStyle/>
          <a:p>
            <a:pPr algn="l"/>
            <a:r>
              <a:rPr lang="en-US" sz="3200" b="1">
                <a:solidFill>
                  <a:srgbClr val="FF3300"/>
                </a:solidFill>
                <a:latin typeface="Times New Roman" pitchFamily="18" charset="0"/>
              </a:rPr>
              <a:t>1c</a:t>
            </a:r>
          </a:p>
        </p:txBody>
      </p:sp>
    </p:spTree>
    <p:extLst>
      <p:ext uri="{BB962C8B-B14F-4D97-AF65-F5344CB8AC3E}">
        <p14:creationId xmlns:p14="http://schemas.microsoft.com/office/powerpoint/2010/main" val="192085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B15F-E7E2-24FB-A9EB-B0510BC83A1F}"/>
              </a:ext>
            </a:extLst>
          </p:cNvPr>
          <p:cNvSpPr>
            <a:spLocks noGrp="1"/>
          </p:cNvSpPr>
          <p:nvPr>
            <p:ph type="title"/>
          </p:nvPr>
        </p:nvSpPr>
        <p:spPr>
          <a:xfrm>
            <a:off x="646113" y="441592"/>
            <a:ext cx="10238392" cy="1243648"/>
          </a:xfrm>
        </p:spPr>
        <p:txBody>
          <a:bodyPr/>
          <a:lstStyle/>
          <a:p>
            <a:pPr algn="ctr"/>
            <a:r>
              <a:rPr lang="en-US" sz="3200" b="1">
                <a:solidFill>
                  <a:schemeClr val="bg1"/>
                </a:solidFill>
              </a:rPr>
              <a:t>What Do I Need To Calculate Pass Through Allowable Headworks Load (AHL)?</a:t>
            </a:r>
          </a:p>
        </p:txBody>
      </p:sp>
      <p:sp>
        <p:nvSpPr>
          <p:cNvPr id="3" name="Table Placeholder 2">
            <a:extLst>
              <a:ext uri="{FF2B5EF4-FFF2-40B4-BE49-F238E27FC236}">
                <a16:creationId xmlns:a16="http://schemas.microsoft.com/office/drawing/2014/main" id="{EC8C4A2C-BBC2-44C9-BE91-2C21E7738064}"/>
              </a:ext>
            </a:extLst>
          </p:cNvPr>
          <p:cNvSpPr>
            <a:spLocks noGrp="1"/>
          </p:cNvSpPr>
          <p:nvPr>
            <p:ph type="tbl" sz="quarter" idx="15"/>
          </p:nvPr>
        </p:nvSpPr>
        <p:spPr/>
        <p:txBody>
          <a:bodyPr/>
          <a:lstStyle/>
          <a:p>
            <a:pPr>
              <a:buClr>
                <a:schemeClr val="accent1"/>
              </a:buClr>
              <a:defRPr/>
            </a:pPr>
            <a:r>
              <a:rPr lang="en-US" sz="2400"/>
              <a:t>Current NPDES Permit </a:t>
            </a:r>
            <a:r>
              <a:rPr lang="en-US" i="1"/>
              <a:t>Which parameters are limited? </a:t>
            </a:r>
          </a:p>
          <a:p>
            <a:pPr lvl="1">
              <a:buClr>
                <a:schemeClr val="accent1"/>
              </a:buClr>
              <a:defRPr/>
            </a:pPr>
            <a:r>
              <a:rPr lang="en-US" sz="2400"/>
              <a:t>New NPDES limits expected/drafted?</a:t>
            </a:r>
          </a:p>
          <a:p>
            <a:pPr>
              <a:buClr>
                <a:schemeClr val="accent1"/>
              </a:buClr>
              <a:defRPr/>
            </a:pPr>
            <a:r>
              <a:rPr lang="en-US" sz="2400"/>
              <a:t>NC-WQS/Dissolved Metals Calculations (DMC) - </a:t>
            </a:r>
          </a:p>
          <a:p>
            <a:pPr lvl="1">
              <a:buClr>
                <a:schemeClr val="accent1"/>
              </a:buClr>
              <a:defRPr/>
            </a:pPr>
            <a:r>
              <a:rPr lang="en-US" sz="2400"/>
              <a:t>All parameters not limited in your NPDES</a:t>
            </a:r>
          </a:p>
          <a:p>
            <a:pPr lvl="1">
              <a:buClr>
                <a:schemeClr val="accent1"/>
              </a:buClr>
              <a:defRPr/>
            </a:pPr>
            <a:r>
              <a:rPr lang="en-US" sz="2400"/>
              <a:t>Receiving Stream Classification </a:t>
            </a:r>
          </a:p>
          <a:p>
            <a:pPr>
              <a:buClr>
                <a:schemeClr val="accent1"/>
              </a:buClr>
              <a:defRPr/>
            </a:pPr>
            <a:r>
              <a:rPr lang="en-US" sz="2400"/>
              <a:t>Pass Through Equation</a:t>
            </a:r>
          </a:p>
          <a:p>
            <a:pPr>
              <a:buClr>
                <a:schemeClr val="accent1"/>
              </a:buClr>
              <a:defRPr/>
            </a:pPr>
            <a:r>
              <a:rPr lang="en-US" sz="2400"/>
              <a:t>Removal Rates </a:t>
            </a:r>
          </a:p>
          <a:p>
            <a:pPr>
              <a:buClr>
                <a:schemeClr val="accent1"/>
              </a:buClr>
              <a:defRPr/>
            </a:pPr>
            <a:r>
              <a:rPr lang="en-US" sz="2400"/>
              <a:t>Average POTW Flow (NOT Permitted flow)</a:t>
            </a:r>
          </a:p>
          <a:p>
            <a:endParaRPr lang="en-US"/>
          </a:p>
        </p:txBody>
      </p:sp>
      <p:sp>
        <p:nvSpPr>
          <p:cNvPr id="4" name="Slide Number Placeholder 3">
            <a:extLst>
              <a:ext uri="{FF2B5EF4-FFF2-40B4-BE49-F238E27FC236}">
                <a16:creationId xmlns:a16="http://schemas.microsoft.com/office/drawing/2014/main" id="{2C54AE5E-B20D-3447-D2C8-6BE2B3BFB633}"/>
              </a:ext>
            </a:extLst>
          </p:cNvPr>
          <p:cNvSpPr>
            <a:spLocks noGrp="1"/>
          </p:cNvSpPr>
          <p:nvPr>
            <p:ph type="sldNum" sz="quarter" idx="4"/>
          </p:nvPr>
        </p:nvSpPr>
        <p:spPr/>
        <p:txBody>
          <a:bodyPr/>
          <a:lstStyle/>
          <a:p>
            <a:fld id="{D57F1E4F-1CFF-5643-939E-02111984F565}" type="slidenum">
              <a:rPr lang="en-US" smtClean="0"/>
              <a:pPr/>
              <a:t>27</a:t>
            </a:fld>
            <a:endParaRPr lang="en-US"/>
          </a:p>
        </p:txBody>
      </p:sp>
    </p:spTree>
    <p:extLst>
      <p:ext uri="{BB962C8B-B14F-4D97-AF65-F5344CB8AC3E}">
        <p14:creationId xmlns:p14="http://schemas.microsoft.com/office/powerpoint/2010/main" val="569349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2A5F-56CB-27F8-6E1A-38913FD9A408}"/>
              </a:ext>
            </a:extLst>
          </p:cNvPr>
          <p:cNvSpPr>
            <a:spLocks noGrp="1"/>
          </p:cNvSpPr>
          <p:nvPr>
            <p:ph type="title"/>
          </p:nvPr>
        </p:nvSpPr>
        <p:spPr/>
        <p:txBody>
          <a:bodyPr/>
          <a:lstStyle/>
          <a:p>
            <a:pPr algn="ctr"/>
            <a:r>
              <a:rPr lang="en-US" b="1">
                <a:solidFill>
                  <a:schemeClr val="bg1"/>
                </a:solidFill>
              </a:rPr>
              <a:t>MAHL: Pass Through Criteria </a:t>
            </a:r>
            <a:br>
              <a:rPr lang="en-US" b="1">
                <a:solidFill>
                  <a:schemeClr val="bg1"/>
                </a:solidFill>
              </a:rPr>
            </a:br>
            <a:r>
              <a:rPr lang="en-US" sz="3200" b="1">
                <a:solidFill>
                  <a:schemeClr val="bg1"/>
                </a:solidFill>
              </a:rPr>
              <a:t>Based on NPDES Limit</a:t>
            </a:r>
            <a:endParaRPr lang="en-US" b="1">
              <a:solidFill>
                <a:schemeClr val="bg1"/>
              </a:solidFill>
            </a:endParaRPr>
          </a:p>
        </p:txBody>
      </p:sp>
      <p:sp>
        <p:nvSpPr>
          <p:cNvPr id="3" name="Table Placeholder 2">
            <a:extLst>
              <a:ext uri="{FF2B5EF4-FFF2-40B4-BE49-F238E27FC236}">
                <a16:creationId xmlns:a16="http://schemas.microsoft.com/office/drawing/2014/main" id="{72E24370-E76D-2546-3097-B8D821BE7223}"/>
              </a:ext>
            </a:extLst>
          </p:cNvPr>
          <p:cNvSpPr>
            <a:spLocks noGrp="1"/>
          </p:cNvSpPr>
          <p:nvPr>
            <p:ph type="tbl" sz="quarter" idx="15"/>
          </p:nvPr>
        </p:nvSpPr>
        <p:spPr/>
        <p:txBody>
          <a:bodyPr/>
          <a:lstStyle/>
          <a:p>
            <a:pPr marL="0" indent="0" algn="ctr">
              <a:lnSpc>
                <a:spcPct val="100000"/>
              </a:lnSpc>
              <a:buNone/>
            </a:pPr>
            <a:r>
              <a:rPr lang="en-US" sz="3200" b="1">
                <a:solidFill>
                  <a:srgbClr val="3333FF"/>
                </a:solidFill>
              </a:rPr>
              <a:t>Maximum Allowable Headworks Loading (MAHL)</a:t>
            </a:r>
            <a:br>
              <a:rPr lang="en-US" sz="3200" b="1">
                <a:solidFill>
                  <a:srgbClr val="3333FF"/>
                </a:solidFill>
              </a:rPr>
            </a:br>
            <a:r>
              <a:rPr lang="en-US" sz="3200" b="1">
                <a:solidFill>
                  <a:srgbClr val="3333FF"/>
                </a:solidFill>
              </a:rPr>
              <a:t> based on Passthrough/NPDES = </a:t>
            </a:r>
          </a:p>
          <a:p>
            <a:pPr algn="ctr">
              <a:lnSpc>
                <a:spcPct val="100000"/>
              </a:lnSpc>
            </a:pPr>
            <a:endParaRPr lang="en-US" sz="3200" b="1" u="sng">
              <a:solidFill>
                <a:srgbClr val="3333FF"/>
              </a:solidFill>
            </a:endParaRPr>
          </a:p>
          <a:p>
            <a:pPr algn="ctr">
              <a:lnSpc>
                <a:spcPct val="100000"/>
              </a:lnSpc>
              <a:buNone/>
            </a:pPr>
            <a:r>
              <a:rPr lang="en-US" sz="3200" b="1">
                <a:solidFill>
                  <a:srgbClr val="3333FF"/>
                </a:solidFill>
              </a:rPr>
              <a:t>                     NPDES             POTW Average    </a:t>
            </a:r>
          </a:p>
          <a:p>
            <a:pPr algn="ctr">
              <a:lnSpc>
                <a:spcPct val="100000"/>
              </a:lnSpc>
              <a:buNone/>
            </a:pPr>
            <a:r>
              <a:rPr lang="en-US" sz="3200" b="1" u="sng">
                <a:solidFill>
                  <a:srgbClr val="3333FF"/>
                </a:solidFill>
              </a:rPr>
              <a:t>   (8.34)    Limit, mg/l         Flow, mgd	</a:t>
            </a:r>
          </a:p>
          <a:p>
            <a:pPr algn="ctr">
              <a:lnSpc>
                <a:spcPct val="100000"/>
              </a:lnSpc>
              <a:buNone/>
            </a:pPr>
            <a:r>
              <a:rPr lang="en-US" sz="3200" b="1">
                <a:solidFill>
                  <a:srgbClr val="3333FF"/>
                </a:solidFill>
              </a:rPr>
              <a:t>              (1 - POTW RR, as decimal) </a:t>
            </a:r>
          </a:p>
          <a:p>
            <a:endParaRPr lang="en-US"/>
          </a:p>
        </p:txBody>
      </p:sp>
      <p:sp>
        <p:nvSpPr>
          <p:cNvPr id="4" name="Slide Number Placeholder 3">
            <a:extLst>
              <a:ext uri="{FF2B5EF4-FFF2-40B4-BE49-F238E27FC236}">
                <a16:creationId xmlns:a16="http://schemas.microsoft.com/office/drawing/2014/main" id="{4C53AC85-9EEB-6E28-3894-1FF0E5809D5C}"/>
              </a:ext>
            </a:extLst>
          </p:cNvPr>
          <p:cNvSpPr>
            <a:spLocks noGrp="1"/>
          </p:cNvSpPr>
          <p:nvPr>
            <p:ph type="sldNum" sz="quarter" idx="4"/>
          </p:nvPr>
        </p:nvSpPr>
        <p:spPr/>
        <p:txBody>
          <a:bodyPr/>
          <a:lstStyle/>
          <a:p>
            <a:fld id="{D57F1E4F-1CFF-5643-939E-02111984F565}" type="slidenum">
              <a:rPr lang="en-US" smtClean="0"/>
              <a:pPr/>
              <a:t>28</a:t>
            </a:fld>
            <a:endParaRPr lang="en-US"/>
          </a:p>
        </p:txBody>
      </p:sp>
      <p:sp>
        <p:nvSpPr>
          <p:cNvPr id="5" name="AutoShape 9">
            <a:extLst>
              <a:ext uri="{FF2B5EF4-FFF2-40B4-BE49-F238E27FC236}">
                <a16:creationId xmlns:a16="http://schemas.microsoft.com/office/drawing/2014/main" id="{6923F07A-CEBE-2D25-DA1D-A08E7B6B3A8B}"/>
              </a:ext>
            </a:extLst>
          </p:cNvPr>
          <p:cNvSpPr>
            <a:spLocks/>
          </p:cNvSpPr>
          <p:nvPr/>
        </p:nvSpPr>
        <p:spPr bwMode="auto">
          <a:xfrm>
            <a:off x="3740150" y="3949700"/>
            <a:ext cx="482600" cy="1098550"/>
          </a:xfrm>
          <a:prstGeom prst="leftBracket">
            <a:avLst>
              <a:gd name="adj" fmla="val 27083"/>
            </a:avLst>
          </a:prstGeom>
          <a:noFill/>
          <a:ln w="25400">
            <a:solidFill>
              <a:srgbClr val="003399"/>
            </a:solidFill>
            <a:round/>
            <a:headEnd type="none" w="sm" len="sm"/>
            <a:tailEnd type="triangle" w="med" len="med"/>
          </a:ln>
        </p:spPr>
        <p:txBody>
          <a:bodyPr wrap="none" anchor="ctr"/>
          <a:lstStyle/>
          <a:p>
            <a:endParaRPr lang="en-US"/>
          </a:p>
        </p:txBody>
      </p:sp>
      <p:sp>
        <p:nvSpPr>
          <p:cNvPr id="6" name="AutoShape 10">
            <a:extLst>
              <a:ext uri="{FF2B5EF4-FFF2-40B4-BE49-F238E27FC236}">
                <a16:creationId xmlns:a16="http://schemas.microsoft.com/office/drawing/2014/main" id="{A563648F-8694-B941-5A98-F32B53738179}"/>
              </a:ext>
            </a:extLst>
          </p:cNvPr>
          <p:cNvSpPr>
            <a:spLocks/>
          </p:cNvSpPr>
          <p:nvPr/>
        </p:nvSpPr>
        <p:spPr bwMode="auto">
          <a:xfrm flipH="1">
            <a:off x="5930900" y="3949700"/>
            <a:ext cx="482600" cy="1098550"/>
          </a:xfrm>
          <a:prstGeom prst="leftBracket">
            <a:avLst>
              <a:gd name="adj" fmla="val 27083"/>
            </a:avLst>
          </a:prstGeom>
          <a:noFill/>
          <a:ln w="25400">
            <a:solidFill>
              <a:srgbClr val="003399"/>
            </a:solidFill>
            <a:round/>
            <a:headEnd type="none" w="sm" len="sm"/>
            <a:tailEnd type="triangle" w="med" len="med"/>
          </a:ln>
        </p:spPr>
        <p:txBody>
          <a:bodyPr wrap="none" anchor="ctr"/>
          <a:lstStyle/>
          <a:p>
            <a:endParaRPr lang="en-US"/>
          </a:p>
        </p:txBody>
      </p:sp>
      <p:sp>
        <p:nvSpPr>
          <p:cNvPr id="7" name="AutoShape 9">
            <a:extLst>
              <a:ext uri="{FF2B5EF4-FFF2-40B4-BE49-F238E27FC236}">
                <a16:creationId xmlns:a16="http://schemas.microsoft.com/office/drawing/2014/main" id="{66AE5905-816C-AB5A-5BB5-E94B4D7692AA}"/>
              </a:ext>
            </a:extLst>
          </p:cNvPr>
          <p:cNvSpPr>
            <a:spLocks/>
          </p:cNvSpPr>
          <p:nvPr/>
        </p:nvSpPr>
        <p:spPr bwMode="auto">
          <a:xfrm>
            <a:off x="6470650" y="3949700"/>
            <a:ext cx="482600" cy="1098550"/>
          </a:xfrm>
          <a:prstGeom prst="leftBracket">
            <a:avLst>
              <a:gd name="adj" fmla="val 27083"/>
            </a:avLst>
          </a:prstGeom>
          <a:noFill/>
          <a:ln w="25400">
            <a:solidFill>
              <a:srgbClr val="003399"/>
            </a:solidFill>
            <a:round/>
            <a:headEnd type="none" w="sm" len="sm"/>
            <a:tailEnd type="triangle" w="med" len="med"/>
          </a:ln>
        </p:spPr>
        <p:txBody>
          <a:bodyPr wrap="none" anchor="ctr"/>
          <a:lstStyle/>
          <a:p>
            <a:endParaRPr lang="en-US"/>
          </a:p>
        </p:txBody>
      </p:sp>
      <p:sp>
        <p:nvSpPr>
          <p:cNvPr id="8" name="AutoShape 10">
            <a:extLst>
              <a:ext uri="{FF2B5EF4-FFF2-40B4-BE49-F238E27FC236}">
                <a16:creationId xmlns:a16="http://schemas.microsoft.com/office/drawing/2014/main" id="{0C8AAD46-64C7-C575-EE3D-C6027EFE9634}"/>
              </a:ext>
            </a:extLst>
          </p:cNvPr>
          <p:cNvSpPr>
            <a:spLocks/>
          </p:cNvSpPr>
          <p:nvPr/>
        </p:nvSpPr>
        <p:spPr bwMode="auto">
          <a:xfrm flipH="1">
            <a:off x="9201150" y="3949700"/>
            <a:ext cx="482600" cy="1098550"/>
          </a:xfrm>
          <a:prstGeom prst="leftBracket">
            <a:avLst>
              <a:gd name="adj" fmla="val 27083"/>
            </a:avLst>
          </a:prstGeom>
          <a:noFill/>
          <a:ln w="25400">
            <a:solidFill>
              <a:srgbClr val="003399"/>
            </a:solidFill>
            <a:round/>
            <a:headEnd type="none" w="sm" len="sm"/>
            <a:tailEnd type="triangle" w="med" len="med"/>
          </a:ln>
        </p:spPr>
        <p:txBody>
          <a:bodyPr wrap="none" anchor="ctr"/>
          <a:lstStyle/>
          <a:p>
            <a:endParaRPr lang="en-US"/>
          </a:p>
        </p:txBody>
      </p:sp>
    </p:spTree>
    <p:extLst>
      <p:ext uri="{BB962C8B-B14F-4D97-AF65-F5344CB8AC3E}">
        <p14:creationId xmlns:p14="http://schemas.microsoft.com/office/powerpoint/2010/main" val="894077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a:xfrm>
            <a:off x="192580" y="310992"/>
            <a:ext cx="10238392" cy="1243648"/>
          </a:xfrm>
        </p:spPr>
        <p:txBody>
          <a:bodyPr vert="horz" lIns="92075" tIns="46038" rIns="92075" bIns="46038" rtlCol="0" anchor="ctr">
            <a:normAutofit/>
          </a:bodyPr>
          <a:lstStyle/>
          <a:p>
            <a:pPr algn="ctr" eaLnBrk="1" hangingPunct="1">
              <a:defRPr/>
            </a:pPr>
            <a:r>
              <a:rPr lang="en-US" sz="2800" b="1">
                <a:solidFill>
                  <a:schemeClr val="bg1"/>
                </a:solidFill>
              </a:rPr>
              <a:t>Simple Pass Through Example based on NPDES Permit Limit</a:t>
            </a:r>
          </a:p>
        </p:txBody>
      </p:sp>
      <p:sp>
        <p:nvSpPr>
          <p:cNvPr id="6148" name="Rectangle 3"/>
          <p:cNvSpPr>
            <a:spLocks noChangeArrowheads="1"/>
          </p:cNvSpPr>
          <p:nvPr/>
        </p:nvSpPr>
        <p:spPr bwMode="auto">
          <a:xfrm>
            <a:off x="11342688" y="3157538"/>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6149" name="Rectangle 4"/>
          <p:cNvSpPr>
            <a:spLocks noChangeArrowheads="1"/>
          </p:cNvSpPr>
          <p:nvPr/>
        </p:nvSpPr>
        <p:spPr bwMode="auto">
          <a:xfrm>
            <a:off x="10799762" y="3098801"/>
            <a:ext cx="1195840" cy="831639"/>
          </a:xfrm>
          <a:prstGeom prst="rect">
            <a:avLst/>
          </a:prstGeom>
          <a:noFill/>
          <a:ln w="9525">
            <a:noFill/>
            <a:miter lim="800000"/>
            <a:headEnd/>
            <a:tailEnd/>
          </a:ln>
        </p:spPr>
        <p:txBody>
          <a:bodyPr wrap="none" lIns="92075" tIns="46038" rIns="92075" bIns="46038">
            <a:spAutoFit/>
          </a:bodyPr>
          <a:lstStyle/>
          <a:p>
            <a:pPr algn="l"/>
            <a:r>
              <a:rPr lang="en-US" sz="2400" b="1">
                <a:solidFill>
                  <a:srgbClr val="FFFF00"/>
                </a:solidFill>
                <a:latin typeface="Times New Roman" pitchFamily="18" charset="0"/>
              </a:rPr>
              <a:t>NPDES</a:t>
            </a:r>
            <a:endParaRPr lang="en-US" sz="2400">
              <a:solidFill>
                <a:srgbClr val="FFFF00"/>
              </a:solidFill>
              <a:latin typeface="Times New Roman" pitchFamily="18" charset="0"/>
            </a:endParaRPr>
          </a:p>
          <a:p>
            <a:pPr algn="l"/>
            <a:r>
              <a:rPr lang="en-US" sz="2400" b="1">
                <a:solidFill>
                  <a:srgbClr val="FFFF00"/>
                </a:solidFill>
                <a:latin typeface="Times New Roman" pitchFamily="18" charset="0"/>
              </a:rPr>
              <a:t>Permit</a:t>
            </a:r>
          </a:p>
        </p:txBody>
      </p:sp>
      <p:sp>
        <p:nvSpPr>
          <p:cNvPr id="6150" name="Rectangle 5"/>
          <p:cNvSpPr>
            <a:spLocks noChangeArrowheads="1"/>
          </p:cNvSpPr>
          <p:nvPr/>
        </p:nvSpPr>
        <p:spPr bwMode="auto">
          <a:xfrm>
            <a:off x="11218863" y="3230563"/>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6151" name="Rectangle 6"/>
          <p:cNvSpPr>
            <a:spLocks noChangeArrowheads="1"/>
          </p:cNvSpPr>
          <p:nvPr/>
        </p:nvSpPr>
        <p:spPr bwMode="auto">
          <a:xfrm>
            <a:off x="10798175" y="3921126"/>
            <a:ext cx="1101725" cy="462307"/>
          </a:xfrm>
          <a:prstGeom prst="rect">
            <a:avLst/>
          </a:prstGeom>
          <a:noFill/>
          <a:ln w="9525">
            <a:noFill/>
            <a:miter lim="800000"/>
            <a:headEnd/>
            <a:tailEnd/>
          </a:ln>
        </p:spPr>
        <p:txBody>
          <a:bodyPr lIns="92075" tIns="46038" rIns="92075" bIns="46038">
            <a:spAutoFit/>
          </a:bodyPr>
          <a:lstStyle/>
          <a:p>
            <a:pPr algn="l"/>
            <a:r>
              <a:rPr lang="en-US" sz="2400" b="1">
                <a:solidFill>
                  <a:srgbClr val="FFFF00"/>
                </a:solidFill>
                <a:latin typeface="Times New Roman" pitchFamily="18" charset="0"/>
              </a:rPr>
              <a:t>Limits</a:t>
            </a:r>
          </a:p>
        </p:txBody>
      </p:sp>
      <p:sp>
        <p:nvSpPr>
          <p:cNvPr id="6152" name="Rectangle 7"/>
          <p:cNvSpPr>
            <a:spLocks noChangeArrowheads="1"/>
          </p:cNvSpPr>
          <p:nvPr/>
        </p:nvSpPr>
        <p:spPr bwMode="auto">
          <a:xfrm>
            <a:off x="10417174" y="4786312"/>
            <a:ext cx="2209800" cy="708528"/>
          </a:xfrm>
          <a:prstGeom prst="rect">
            <a:avLst/>
          </a:prstGeom>
          <a:noFill/>
          <a:ln w="9525">
            <a:noFill/>
            <a:miter lim="800000"/>
            <a:headEnd/>
            <a:tailEnd/>
          </a:ln>
        </p:spPr>
        <p:txBody>
          <a:bodyPr lIns="92075" tIns="46038" rIns="92075" bIns="46038">
            <a:spAutoFit/>
          </a:bodyPr>
          <a:lstStyle/>
          <a:p>
            <a:pPr algn="l">
              <a:spcBef>
                <a:spcPct val="50000"/>
              </a:spcBef>
            </a:pPr>
            <a:r>
              <a:rPr lang="en-US" sz="2000">
                <a:latin typeface="Times New Roman" pitchFamily="18" charset="0"/>
              </a:rPr>
              <a:t>Water Quality Standards</a:t>
            </a:r>
          </a:p>
        </p:txBody>
      </p:sp>
      <p:sp>
        <p:nvSpPr>
          <p:cNvPr id="6153" name="Rectangle 11"/>
          <p:cNvSpPr>
            <a:spLocks noChangeArrowheads="1"/>
          </p:cNvSpPr>
          <p:nvPr/>
        </p:nvSpPr>
        <p:spPr bwMode="auto">
          <a:xfrm>
            <a:off x="10026650" y="-14288"/>
            <a:ext cx="2133600" cy="6858000"/>
          </a:xfrm>
          <a:prstGeom prst="rect">
            <a:avLst/>
          </a:prstGeom>
          <a:gradFill rotWithShape="0">
            <a:gsLst>
              <a:gs pos="0">
                <a:srgbClr val="03D4A8"/>
              </a:gs>
              <a:gs pos="25000">
                <a:srgbClr val="21D6E0"/>
              </a:gs>
              <a:gs pos="75000">
                <a:srgbClr val="0087E6"/>
              </a:gs>
              <a:gs pos="100000">
                <a:srgbClr val="005CBF"/>
              </a:gs>
            </a:gsLst>
            <a:lin ang="0" scaled="1"/>
          </a:gradFill>
          <a:ln w="9525">
            <a:noFill/>
            <a:miter lim="800000"/>
            <a:headEnd/>
            <a:tailEnd/>
          </a:ln>
        </p:spPr>
        <p:txBody>
          <a:bodyPr wrap="none" anchor="ctr"/>
          <a:lstStyle/>
          <a:p>
            <a:endParaRPr lang="en-US"/>
          </a:p>
        </p:txBody>
      </p:sp>
      <p:grpSp>
        <p:nvGrpSpPr>
          <p:cNvPr id="6154" name="Group 8"/>
          <p:cNvGrpSpPr>
            <a:grpSpLocks/>
          </p:cNvGrpSpPr>
          <p:nvPr/>
        </p:nvGrpSpPr>
        <p:grpSpPr bwMode="auto">
          <a:xfrm>
            <a:off x="6478588" y="1363663"/>
            <a:ext cx="1708150" cy="468312"/>
            <a:chOff x="3121" y="859"/>
            <a:chExt cx="1076" cy="295"/>
          </a:xfrm>
        </p:grpSpPr>
        <p:pic>
          <p:nvPicPr>
            <p:cNvPr id="6257" name="Picture 9"/>
            <p:cNvPicPr>
              <a:picLocks noChangeArrowheads="1"/>
            </p:cNvPicPr>
            <p:nvPr/>
          </p:nvPicPr>
          <p:blipFill>
            <a:blip r:embed="rId3" cstate="print"/>
            <a:srcRect/>
            <a:stretch>
              <a:fillRect/>
            </a:stretch>
          </p:blipFill>
          <p:spPr bwMode="auto">
            <a:xfrm>
              <a:off x="3121" y="859"/>
              <a:ext cx="1076" cy="295"/>
            </a:xfrm>
            <a:prstGeom prst="rect">
              <a:avLst/>
            </a:prstGeom>
            <a:noFill/>
            <a:ln w="9525">
              <a:noFill/>
              <a:miter lim="800000"/>
              <a:headEnd/>
              <a:tailEnd/>
            </a:ln>
          </p:spPr>
        </p:pic>
        <p:sp>
          <p:nvSpPr>
            <p:cNvPr id="6258" name="Rectangle 10"/>
            <p:cNvSpPr>
              <a:spLocks noChangeArrowheads="1"/>
            </p:cNvSpPr>
            <p:nvPr/>
          </p:nvSpPr>
          <p:spPr bwMode="auto">
            <a:xfrm>
              <a:off x="3317" y="915"/>
              <a:ext cx="608" cy="74"/>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sp>
        <p:nvSpPr>
          <p:cNvPr id="6155" name="Freeform 12"/>
          <p:cNvSpPr>
            <a:spLocks/>
          </p:cNvSpPr>
          <p:nvPr/>
        </p:nvSpPr>
        <p:spPr bwMode="auto">
          <a:xfrm>
            <a:off x="10523538" y="1785937"/>
            <a:ext cx="1641475" cy="596900"/>
          </a:xfrm>
          <a:custGeom>
            <a:avLst/>
            <a:gdLst>
              <a:gd name="T0" fmla="*/ 0 w 1034"/>
              <a:gd name="T1" fmla="*/ 2147483647 h 376"/>
              <a:gd name="T2" fmla="*/ 2147483647 w 1034"/>
              <a:gd name="T3" fmla="*/ 2147483647 h 376"/>
              <a:gd name="T4" fmla="*/ 2147483647 w 1034"/>
              <a:gd name="T5" fmla="*/ 2147483647 h 376"/>
              <a:gd name="T6" fmla="*/ 2147483647 w 1034"/>
              <a:gd name="T7" fmla="*/ 2147483647 h 376"/>
              <a:gd name="T8" fmla="*/ 2147483647 w 1034"/>
              <a:gd name="T9" fmla="*/ 2147483647 h 376"/>
              <a:gd name="T10" fmla="*/ 2147483647 w 1034"/>
              <a:gd name="T11" fmla="*/ 2147483647 h 376"/>
              <a:gd name="T12" fmla="*/ 2147483647 w 1034"/>
              <a:gd name="T13" fmla="*/ 2147483647 h 376"/>
              <a:gd name="T14" fmla="*/ 2147483647 w 1034"/>
              <a:gd name="T15" fmla="*/ 2147483647 h 376"/>
              <a:gd name="T16" fmla="*/ 2147483647 w 1034"/>
              <a:gd name="T17" fmla="*/ 2147483647 h 376"/>
              <a:gd name="T18" fmla="*/ 2147483647 w 1034"/>
              <a:gd name="T19" fmla="*/ 2147483647 h 376"/>
              <a:gd name="T20" fmla="*/ 2147483647 w 1034"/>
              <a:gd name="T21" fmla="*/ 2147483647 h 376"/>
              <a:gd name="T22" fmla="*/ 2147483647 w 1034"/>
              <a:gd name="T23" fmla="*/ 2147483647 h 376"/>
              <a:gd name="T24" fmla="*/ 2147483647 w 1034"/>
              <a:gd name="T25" fmla="*/ 2147483647 h 376"/>
              <a:gd name="T26" fmla="*/ 2147483647 w 1034"/>
              <a:gd name="T27" fmla="*/ 2147483647 h 376"/>
              <a:gd name="T28" fmla="*/ 2147483647 w 1034"/>
              <a:gd name="T29" fmla="*/ 2147483647 h 376"/>
              <a:gd name="T30" fmla="*/ 2147483647 w 1034"/>
              <a:gd name="T31" fmla="*/ 2147483647 h 376"/>
              <a:gd name="T32" fmla="*/ 2147483647 w 1034"/>
              <a:gd name="T33" fmla="*/ 2147483647 h 376"/>
              <a:gd name="T34" fmla="*/ 2147483647 w 1034"/>
              <a:gd name="T35" fmla="*/ 2147483647 h 376"/>
              <a:gd name="T36" fmla="*/ 2147483647 w 1034"/>
              <a:gd name="T37" fmla="*/ 2147483647 h 376"/>
              <a:gd name="T38" fmla="*/ 2147483647 w 1034"/>
              <a:gd name="T39" fmla="*/ 2147483647 h 376"/>
              <a:gd name="T40" fmla="*/ 2147483647 w 1034"/>
              <a:gd name="T41" fmla="*/ 2147483647 h 376"/>
              <a:gd name="T42" fmla="*/ 2147483647 w 1034"/>
              <a:gd name="T43" fmla="*/ 2147483647 h 376"/>
              <a:gd name="T44" fmla="*/ 2147483647 w 1034"/>
              <a:gd name="T45" fmla="*/ 2147483647 h 376"/>
              <a:gd name="T46" fmla="*/ 2147483647 w 1034"/>
              <a:gd name="T47" fmla="*/ 2147483647 h 376"/>
              <a:gd name="T48" fmla="*/ 2147483647 w 1034"/>
              <a:gd name="T49" fmla="*/ 2147483647 h 376"/>
              <a:gd name="T50" fmla="*/ 2147483647 w 1034"/>
              <a:gd name="T51" fmla="*/ 2147483647 h 376"/>
              <a:gd name="T52" fmla="*/ 2147483647 w 1034"/>
              <a:gd name="T53" fmla="*/ 2147483647 h 376"/>
              <a:gd name="T54" fmla="*/ 2147483647 w 1034"/>
              <a:gd name="T55" fmla="*/ 2147483647 h 376"/>
              <a:gd name="T56" fmla="*/ 2147483647 w 1034"/>
              <a:gd name="T57" fmla="*/ 2147483647 h 376"/>
              <a:gd name="T58" fmla="*/ 2147483647 w 1034"/>
              <a:gd name="T59" fmla="*/ 2147483647 h 376"/>
              <a:gd name="T60" fmla="*/ 2147483647 w 1034"/>
              <a:gd name="T61" fmla="*/ 2147483647 h 376"/>
              <a:gd name="T62" fmla="*/ 2147483647 w 1034"/>
              <a:gd name="T63" fmla="*/ 2147483647 h 376"/>
              <a:gd name="T64" fmla="*/ 2147483647 w 1034"/>
              <a:gd name="T65" fmla="*/ 2147483647 h 376"/>
              <a:gd name="T66" fmla="*/ 2147483647 w 1034"/>
              <a:gd name="T67" fmla="*/ 0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4"/>
              <a:gd name="T103" fmla="*/ 0 h 376"/>
              <a:gd name="T104" fmla="*/ 1034 w 1034"/>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4" h="376">
                <a:moveTo>
                  <a:pt x="0" y="299"/>
                </a:moveTo>
                <a:lnTo>
                  <a:pt x="65" y="240"/>
                </a:lnTo>
                <a:lnTo>
                  <a:pt x="93" y="213"/>
                </a:lnTo>
                <a:lnTo>
                  <a:pt x="130" y="189"/>
                </a:lnTo>
                <a:lnTo>
                  <a:pt x="157" y="169"/>
                </a:lnTo>
                <a:lnTo>
                  <a:pt x="194" y="157"/>
                </a:lnTo>
                <a:lnTo>
                  <a:pt x="222" y="150"/>
                </a:lnTo>
                <a:lnTo>
                  <a:pt x="259" y="150"/>
                </a:lnTo>
                <a:lnTo>
                  <a:pt x="277" y="155"/>
                </a:lnTo>
                <a:lnTo>
                  <a:pt x="286" y="164"/>
                </a:lnTo>
                <a:lnTo>
                  <a:pt x="305" y="177"/>
                </a:lnTo>
                <a:lnTo>
                  <a:pt x="314" y="194"/>
                </a:lnTo>
                <a:lnTo>
                  <a:pt x="342" y="233"/>
                </a:lnTo>
                <a:lnTo>
                  <a:pt x="369" y="277"/>
                </a:lnTo>
                <a:lnTo>
                  <a:pt x="397" y="317"/>
                </a:lnTo>
                <a:lnTo>
                  <a:pt x="415" y="336"/>
                </a:lnTo>
                <a:lnTo>
                  <a:pt x="434" y="351"/>
                </a:lnTo>
                <a:lnTo>
                  <a:pt x="452" y="363"/>
                </a:lnTo>
                <a:lnTo>
                  <a:pt x="471" y="371"/>
                </a:lnTo>
                <a:lnTo>
                  <a:pt x="498" y="375"/>
                </a:lnTo>
                <a:lnTo>
                  <a:pt x="517" y="373"/>
                </a:lnTo>
                <a:lnTo>
                  <a:pt x="544" y="366"/>
                </a:lnTo>
                <a:lnTo>
                  <a:pt x="572" y="353"/>
                </a:lnTo>
                <a:lnTo>
                  <a:pt x="609" y="336"/>
                </a:lnTo>
                <a:lnTo>
                  <a:pt x="637" y="314"/>
                </a:lnTo>
                <a:lnTo>
                  <a:pt x="673" y="292"/>
                </a:lnTo>
                <a:lnTo>
                  <a:pt x="720" y="265"/>
                </a:lnTo>
                <a:lnTo>
                  <a:pt x="793" y="206"/>
                </a:lnTo>
                <a:lnTo>
                  <a:pt x="867" y="145"/>
                </a:lnTo>
                <a:lnTo>
                  <a:pt x="932" y="86"/>
                </a:lnTo>
                <a:lnTo>
                  <a:pt x="968" y="61"/>
                </a:lnTo>
                <a:lnTo>
                  <a:pt x="996" y="37"/>
                </a:lnTo>
                <a:lnTo>
                  <a:pt x="1015" y="17"/>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6" name="Freeform 13"/>
          <p:cNvSpPr>
            <a:spLocks/>
          </p:cNvSpPr>
          <p:nvPr/>
        </p:nvSpPr>
        <p:spPr bwMode="auto">
          <a:xfrm>
            <a:off x="10523538" y="1119188"/>
            <a:ext cx="1641475" cy="600075"/>
          </a:xfrm>
          <a:custGeom>
            <a:avLst/>
            <a:gdLst>
              <a:gd name="T0" fmla="*/ 0 w 1034"/>
              <a:gd name="T1" fmla="*/ 2147483647 h 378"/>
              <a:gd name="T2" fmla="*/ 2147483647 w 1034"/>
              <a:gd name="T3" fmla="*/ 2147483647 h 378"/>
              <a:gd name="T4" fmla="*/ 2147483647 w 1034"/>
              <a:gd name="T5" fmla="*/ 2147483647 h 378"/>
              <a:gd name="T6" fmla="*/ 2147483647 w 1034"/>
              <a:gd name="T7" fmla="*/ 2147483647 h 378"/>
              <a:gd name="T8" fmla="*/ 2147483647 w 1034"/>
              <a:gd name="T9" fmla="*/ 2147483647 h 378"/>
              <a:gd name="T10" fmla="*/ 2147483647 w 1034"/>
              <a:gd name="T11" fmla="*/ 2147483647 h 378"/>
              <a:gd name="T12" fmla="*/ 2147483647 w 1034"/>
              <a:gd name="T13" fmla="*/ 2147483647 h 378"/>
              <a:gd name="T14" fmla="*/ 2147483647 w 1034"/>
              <a:gd name="T15" fmla="*/ 2147483647 h 378"/>
              <a:gd name="T16" fmla="*/ 2147483647 w 1034"/>
              <a:gd name="T17" fmla="*/ 2147483647 h 378"/>
              <a:gd name="T18" fmla="*/ 2147483647 w 1034"/>
              <a:gd name="T19" fmla="*/ 2147483647 h 378"/>
              <a:gd name="T20" fmla="*/ 2147483647 w 1034"/>
              <a:gd name="T21" fmla="*/ 2147483647 h 378"/>
              <a:gd name="T22" fmla="*/ 2147483647 w 1034"/>
              <a:gd name="T23" fmla="*/ 2147483647 h 378"/>
              <a:gd name="T24" fmla="*/ 2147483647 w 1034"/>
              <a:gd name="T25" fmla="*/ 2147483647 h 378"/>
              <a:gd name="T26" fmla="*/ 2147483647 w 1034"/>
              <a:gd name="T27" fmla="*/ 2147483647 h 378"/>
              <a:gd name="T28" fmla="*/ 2147483647 w 1034"/>
              <a:gd name="T29" fmla="*/ 2147483647 h 378"/>
              <a:gd name="T30" fmla="*/ 2147483647 w 1034"/>
              <a:gd name="T31" fmla="*/ 2147483647 h 378"/>
              <a:gd name="T32" fmla="*/ 2147483647 w 1034"/>
              <a:gd name="T33" fmla="*/ 2147483647 h 378"/>
              <a:gd name="T34" fmla="*/ 2147483647 w 1034"/>
              <a:gd name="T35" fmla="*/ 2147483647 h 378"/>
              <a:gd name="T36" fmla="*/ 2147483647 w 1034"/>
              <a:gd name="T37" fmla="*/ 2147483647 h 378"/>
              <a:gd name="T38" fmla="*/ 2147483647 w 1034"/>
              <a:gd name="T39" fmla="*/ 2147483647 h 378"/>
              <a:gd name="T40" fmla="*/ 2147483647 w 1034"/>
              <a:gd name="T41" fmla="*/ 2147483647 h 378"/>
              <a:gd name="T42" fmla="*/ 2147483647 w 1034"/>
              <a:gd name="T43" fmla="*/ 2147483647 h 378"/>
              <a:gd name="T44" fmla="*/ 2147483647 w 1034"/>
              <a:gd name="T45" fmla="*/ 2147483647 h 378"/>
              <a:gd name="T46" fmla="*/ 2147483647 w 1034"/>
              <a:gd name="T47" fmla="*/ 2147483647 h 378"/>
              <a:gd name="T48" fmla="*/ 2147483647 w 1034"/>
              <a:gd name="T49" fmla="*/ 2147483647 h 378"/>
              <a:gd name="T50" fmla="*/ 2147483647 w 1034"/>
              <a:gd name="T51" fmla="*/ 2147483647 h 378"/>
              <a:gd name="T52" fmla="*/ 2147483647 w 1034"/>
              <a:gd name="T53" fmla="*/ 2147483647 h 378"/>
              <a:gd name="T54" fmla="*/ 2147483647 w 1034"/>
              <a:gd name="T55" fmla="*/ 2147483647 h 378"/>
              <a:gd name="T56" fmla="*/ 2147483647 w 1034"/>
              <a:gd name="T57" fmla="*/ 2147483647 h 378"/>
              <a:gd name="T58" fmla="*/ 2147483647 w 1034"/>
              <a:gd name="T59" fmla="*/ 2147483647 h 378"/>
              <a:gd name="T60" fmla="*/ 2147483647 w 1034"/>
              <a:gd name="T61" fmla="*/ 2147483647 h 378"/>
              <a:gd name="T62" fmla="*/ 2147483647 w 1034"/>
              <a:gd name="T63" fmla="*/ 2147483647 h 378"/>
              <a:gd name="T64" fmla="*/ 2147483647 w 1034"/>
              <a:gd name="T65" fmla="*/ 2147483647 h 378"/>
              <a:gd name="T66" fmla="*/ 2147483647 w 1034"/>
              <a:gd name="T67" fmla="*/ 2147483647 h 378"/>
              <a:gd name="T68" fmla="*/ 2147483647 w 1034"/>
              <a:gd name="T69" fmla="*/ 2147483647 h 378"/>
              <a:gd name="T70" fmla="*/ 2147483647 w 1034"/>
              <a:gd name="T71" fmla="*/ 2147483647 h 378"/>
              <a:gd name="T72" fmla="*/ 2147483647 w 1034"/>
              <a:gd name="T73" fmla="*/ 2147483647 h 378"/>
              <a:gd name="T74" fmla="*/ 2147483647 w 1034"/>
              <a:gd name="T75" fmla="*/ 2147483647 h 378"/>
              <a:gd name="T76" fmla="*/ 2147483647 w 1034"/>
              <a:gd name="T77" fmla="*/ 2147483647 h 378"/>
              <a:gd name="T78" fmla="*/ 2147483647 w 1034"/>
              <a:gd name="T79" fmla="*/ 2147483647 h 378"/>
              <a:gd name="T80" fmla="*/ 2147483647 w 1034"/>
              <a:gd name="T81" fmla="*/ 0 h 3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4"/>
              <a:gd name="T124" fmla="*/ 0 h 378"/>
              <a:gd name="T125" fmla="*/ 1034 w 1034"/>
              <a:gd name="T126" fmla="*/ 378 h 3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4" h="378">
                <a:moveTo>
                  <a:pt x="0" y="300"/>
                </a:moveTo>
                <a:lnTo>
                  <a:pt x="28" y="270"/>
                </a:lnTo>
                <a:lnTo>
                  <a:pt x="65" y="241"/>
                </a:lnTo>
                <a:lnTo>
                  <a:pt x="93" y="215"/>
                </a:lnTo>
                <a:lnTo>
                  <a:pt x="130" y="191"/>
                </a:lnTo>
                <a:lnTo>
                  <a:pt x="157" y="172"/>
                </a:lnTo>
                <a:lnTo>
                  <a:pt x="194" y="157"/>
                </a:lnTo>
                <a:lnTo>
                  <a:pt x="212" y="152"/>
                </a:lnTo>
                <a:lnTo>
                  <a:pt x="222" y="150"/>
                </a:lnTo>
                <a:lnTo>
                  <a:pt x="240" y="148"/>
                </a:lnTo>
                <a:lnTo>
                  <a:pt x="259" y="150"/>
                </a:lnTo>
                <a:lnTo>
                  <a:pt x="277" y="156"/>
                </a:lnTo>
                <a:lnTo>
                  <a:pt x="286" y="165"/>
                </a:lnTo>
                <a:lnTo>
                  <a:pt x="305" y="177"/>
                </a:lnTo>
                <a:lnTo>
                  <a:pt x="314" y="195"/>
                </a:lnTo>
                <a:lnTo>
                  <a:pt x="332" y="213"/>
                </a:lnTo>
                <a:lnTo>
                  <a:pt x="342" y="234"/>
                </a:lnTo>
                <a:lnTo>
                  <a:pt x="369" y="277"/>
                </a:lnTo>
                <a:lnTo>
                  <a:pt x="388" y="298"/>
                </a:lnTo>
                <a:lnTo>
                  <a:pt x="397" y="318"/>
                </a:lnTo>
                <a:lnTo>
                  <a:pt x="415" y="336"/>
                </a:lnTo>
                <a:lnTo>
                  <a:pt x="434" y="352"/>
                </a:lnTo>
                <a:lnTo>
                  <a:pt x="452" y="365"/>
                </a:lnTo>
                <a:lnTo>
                  <a:pt x="471" y="373"/>
                </a:lnTo>
                <a:lnTo>
                  <a:pt x="498" y="377"/>
                </a:lnTo>
                <a:lnTo>
                  <a:pt x="517" y="375"/>
                </a:lnTo>
                <a:lnTo>
                  <a:pt x="544" y="368"/>
                </a:lnTo>
                <a:lnTo>
                  <a:pt x="572" y="356"/>
                </a:lnTo>
                <a:lnTo>
                  <a:pt x="609" y="338"/>
                </a:lnTo>
                <a:lnTo>
                  <a:pt x="637" y="316"/>
                </a:lnTo>
                <a:lnTo>
                  <a:pt x="673" y="293"/>
                </a:lnTo>
                <a:lnTo>
                  <a:pt x="720" y="266"/>
                </a:lnTo>
                <a:lnTo>
                  <a:pt x="756" y="236"/>
                </a:lnTo>
                <a:lnTo>
                  <a:pt x="793" y="207"/>
                </a:lnTo>
                <a:lnTo>
                  <a:pt x="867" y="145"/>
                </a:lnTo>
                <a:lnTo>
                  <a:pt x="904" y="116"/>
                </a:lnTo>
                <a:lnTo>
                  <a:pt x="932" y="88"/>
                </a:lnTo>
                <a:lnTo>
                  <a:pt x="968" y="61"/>
                </a:lnTo>
                <a:lnTo>
                  <a:pt x="996" y="38"/>
                </a:lnTo>
                <a:lnTo>
                  <a:pt x="1015" y="16"/>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7" name="Freeform 14"/>
          <p:cNvSpPr>
            <a:spLocks/>
          </p:cNvSpPr>
          <p:nvPr/>
        </p:nvSpPr>
        <p:spPr bwMode="auto">
          <a:xfrm>
            <a:off x="10523538" y="428626"/>
            <a:ext cx="1641475" cy="600075"/>
          </a:xfrm>
          <a:custGeom>
            <a:avLst/>
            <a:gdLst>
              <a:gd name="T0" fmla="*/ 0 w 1034"/>
              <a:gd name="T1" fmla="*/ 2147483647 h 378"/>
              <a:gd name="T2" fmla="*/ 2147483647 w 1034"/>
              <a:gd name="T3" fmla="*/ 2147483647 h 378"/>
              <a:gd name="T4" fmla="*/ 2147483647 w 1034"/>
              <a:gd name="T5" fmla="*/ 2147483647 h 378"/>
              <a:gd name="T6" fmla="*/ 2147483647 w 1034"/>
              <a:gd name="T7" fmla="*/ 2147483647 h 378"/>
              <a:gd name="T8" fmla="*/ 2147483647 w 1034"/>
              <a:gd name="T9" fmla="*/ 2147483647 h 378"/>
              <a:gd name="T10" fmla="*/ 2147483647 w 1034"/>
              <a:gd name="T11" fmla="*/ 2147483647 h 378"/>
              <a:gd name="T12" fmla="*/ 2147483647 w 1034"/>
              <a:gd name="T13" fmla="*/ 2147483647 h 378"/>
              <a:gd name="T14" fmla="*/ 2147483647 w 1034"/>
              <a:gd name="T15" fmla="*/ 2147483647 h 378"/>
              <a:gd name="T16" fmla="*/ 2147483647 w 1034"/>
              <a:gd name="T17" fmla="*/ 2147483647 h 378"/>
              <a:gd name="T18" fmla="*/ 2147483647 w 1034"/>
              <a:gd name="T19" fmla="*/ 2147483647 h 378"/>
              <a:gd name="T20" fmla="*/ 2147483647 w 1034"/>
              <a:gd name="T21" fmla="*/ 2147483647 h 378"/>
              <a:gd name="T22" fmla="*/ 2147483647 w 1034"/>
              <a:gd name="T23" fmla="*/ 2147483647 h 378"/>
              <a:gd name="T24" fmla="*/ 2147483647 w 1034"/>
              <a:gd name="T25" fmla="*/ 2147483647 h 378"/>
              <a:gd name="T26" fmla="*/ 2147483647 w 1034"/>
              <a:gd name="T27" fmla="*/ 2147483647 h 378"/>
              <a:gd name="T28" fmla="*/ 2147483647 w 1034"/>
              <a:gd name="T29" fmla="*/ 2147483647 h 378"/>
              <a:gd name="T30" fmla="*/ 2147483647 w 1034"/>
              <a:gd name="T31" fmla="*/ 2147483647 h 378"/>
              <a:gd name="T32" fmla="*/ 2147483647 w 1034"/>
              <a:gd name="T33" fmla="*/ 2147483647 h 378"/>
              <a:gd name="T34" fmla="*/ 2147483647 w 1034"/>
              <a:gd name="T35" fmla="*/ 2147483647 h 378"/>
              <a:gd name="T36" fmla="*/ 2147483647 w 1034"/>
              <a:gd name="T37" fmla="*/ 2147483647 h 378"/>
              <a:gd name="T38" fmla="*/ 2147483647 w 1034"/>
              <a:gd name="T39" fmla="*/ 2147483647 h 378"/>
              <a:gd name="T40" fmla="*/ 2147483647 w 1034"/>
              <a:gd name="T41" fmla="*/ 2147483647 h 378"/>
              <a:gd name="T42" fmla="*/ 2147483647 w 1034"/>
              <a:gd name="T43" fmla="*/ 2147483647 h 378"/>
              <a:gd name="T44" fmla="*/ 2147483647 w 1034"/>
              <a:gd name="T45" fmla="*/ 2147483647 h 378"/>
              <a:gd name="T46" fmla="*/ 2147483647 w 1034"/>
              <a:gd name="T47" fmla="*/ 2147483647 h 378"/>
              <a:gd name="T48" fmla="*/ 2147483647 w 1034"/>
              <a:gd name="T49" fmla="*/ 2147483647 h 378"/>
              <a:gd name="T50" fmla="*/ 2147483647 w 1034"/>
              <a:gd name="T51" fmla="*/ 2147483647 h 378"/>
              <a:gd name="T52" fmla="*/ 2147483647 w 1034"/>
              <a:gd name="T53" fmla="*/ 2147483647 h 378"/>
              <a:gd name="T54" fmla="*/ 2147483647 w 1034"/>
              <a:gd name="T55" fmla="*/ 2147483647 h 378"/>
              <a:gd name="T56" fmla="*/ 2147483647 w 1034"/>
              <a:gd name="T57" fmla="*/ 2147483647 h 378"/>
              <a:gd name="T58" fmla="*/ 2147483647 w 1034"/>
              <a:gd name="T59" fmla="*/ 2147483647 h 378"/>
              <a:gd name="T60" fmla="*/ 2147483647 w 1034"/>
              <a:gd name="T61" fmla="*/ 2147483647 h 378"/>
              <a:gd name="T62" fmla="*/ 2147483647 w 1034"/>
              <a:gd name="T63" fmla="*/ 2147483647 h 378"/>
              <a:gd name="T64" fmla="*/ 2147483647 w 1034"/>
              <a:gd name="T65" fmla="*/ 2147483647 h 378"/>
              <a:gd name="T66" fmla="*/ 2147483647 w 1034"/>
              <a:gd name="T67" fmla="*/ 2147483647 h 378"/>
              <a:gd name="T68" fmla="*/ 2147483647 w 1034"/>
              <a:gd name="T69" fmla="*/ 2147483647 h 378"/>
              <a:gd name="T70" fmla="*/ 2147483647 w 1034"/>
              <a:gd name="T71" fmla="*/ 2147483647 h 378"/>
              <a:gd name="T72" fmla="*/ 2147483647 w 1034"/>
              <a:gd name="T73" fmla="*/ 2147483647 h 378"/>
              <a:gd name="T74" fmla="*/ 2147483647 w 1034"/>
              <a:gd name="T75" fmla="*/ 2147483647 h 378"/>
              <a:gd name="T76" fmla="*/ 2147483647 w 1034"/>
              <a:gd name="T77" fmla="*/ 2147483647 h 378"/>
              <a:gd name="T78" fmla="*/ 2147483647 w 1034"/>
              <a:gd name="T79" fmla="*/ 2147483647 h 378"/>
              <a:gd name="T80" fmla="*/ 2147483647 w 1034"/>
              <a:gd name="T81" fmla="*/ 2147483647 h 378"/>
              <a:gd name="T82" fmla="*/ 2147483647 w 1034"/>
              <a:gd name="T83" fmla="*/ 2147483647 h 378"/>
              <a:gd name="T84" fmla="*/ 2147483647 w 1034"/>
              <a:gd name="T85" fmla="*/ 2147483647 h 378"/>
              <a:gd name="T86" fmla="*/ 2147483647 w 1034"/>
              <a:gd name="T87" fmla="*/ 2147483647 h 378"/>
              <a:gd name="T88" fmla="*/ 2147483647 w 1034"/>
              <a:gd name="T89" fmla="*/ 2147483647 h 378"/>
              <a:gd name="T90" fmla="*/ 2147483647 w 1034"/>
              <a:gd name="T91" fmla="*/ 2147483647 h 378"/>
              <a:gd name="T92" fmla="*/ 2147483647 w 1034"/>
              <a:gd name="T93" fmla="*/ 2147483647 h 378"/>
              <a:gd name="T94" fmla="*/ 2147483647 w 1034"/>
              <a:gd name="T95" fmla="*/ 2147483647 h 378"/>
              <a:gd name="T96" fmla="*/ 2147483647 w 1034"/>
              <a:gd name="T97" fmla="*/ 2147483647 h 378"/>
              <a:gd name="T98" fmla="*/ 2147483647 w 1034"/>
              <a:gd name="T99" fmla="*/ 2147483647 h 378"/>
              <a:gd name="T100" fmla="*/ 2147483647 w 1034"/>
              <a:gd name="T101" fmla="*/ 2147483647 h 378"/>
              <a:gd name="T102" fmla="*/ 2147483647 w 1034"/>
              <a:gd name="T103" fmla="*/ 2147483647 h 378"/>
              <a:gd name="T104" fmla="*/ 2147483647 w 1034"/>
              <a:gd name="T105" fmla="*/ 0 h 3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34"/>
              <a:gd name="T160" fmla="*/ 0 h 378"/>
              <a:gd name="T161" fmla="*/ 1034 w 1034"/>
              <a:gd name="T162" fmla="*/ 378 h 3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34" h="378">
                <a:moveTo>
                  <a:pt x="0" y="300"/>
                </a:moveTo>
                <a:lnTo>
                  <a:pt x="28" y="269"/>
                </a:lnTo>
                <a:lnTo>
                  <a:pt x="65" y="241"/>
                </a:lnTo>
                <a:lnTo>
                  <a:pt x="93" y="214"/>
                </a:lnTo>
                <a:lnTo>
                  <a:pt x="111" y="201"/>
                </a:lnTo>
                <a:lnTo>
                  <a:pt x="130" y="190"/>
                </a:lnTo>
                <a:lnTo>
                  <a:pt x="139" y="179"/>
                </a:lnTo>
                <a:lnTo>
                  <a:pt x="157" y="170"/>
                </a:lnTo>
                <a:lnTo>
                  <a:pt x="176" y="163"/>
                </a:lnTo>
                <a:lnTo>
                  <a:pt x="194" y="156"/>
                </a:lnTo>
                <a:lnTo>
                  <a:pt x="212" y="152"/>
                </a:lnTo>
                <a:lnTo>
                  <a:pt x="222" y="149"/>
                </a:lnTo>
                <a:lnTo>
                  <a:pt x="240" y="149"/>
                </a:lnTo>
                <a:lnTo>
                  <a:pt x="259" y="150"/>
                </a:lnTo>
                <a:lnTo>
                  <a:pt x="268" y="152"/>
                </a:lnTo>
                <a:lnTo>
                  <a:pt x="277" y="154"/>
                </a:lnTo>
                <a:lnTo>
                  <a:pt x="277" y="158"/>
                </a:lnTo>
                <a:lnTo>
                  <a:pt x="286" y="164"/>
                </a:lnTo>
                <a:lnTo>
                  <a:pt x="305" y="177"/>
                </a:lnTo>
                <a:lnTo>
                  <a:pt x="314" y="193"/>
                </a:lnTo>
                <a:lnTo>
                  <a:pt x="332" y="213"/>
                </a:lnTo>
                <a:lnTo>
                  <a:pt x="342" y="232"/>
                </a:lnTo>
                <a:lnTo>
                  <a:pt x="369" y="276"/>
                </a:lnTo>
                <a:lnTo>
                  <a:pt x="388" y="298"/>
                </a:lnTo>
                <a:lnTo>
                  <a:pt x="397" y="318"/>
                </a:lnTo>
                <a:lnTo>
                  <a:pt x="415" y="336"/>
                </a:lnTo>
                <a:lnTo>
                  <a:pt x="434" y="352"/>
                </a:lnTo>
                <a:lnTo>
                  <a:pt x="452" y="364"/>
                </a:lnTo>
                <a:lnTo>
                  <a:pt x="461" y="369"/>
                </a:lnTo>
                <a:lnTo>
                  <a:pt x="471" y="373"/>
                </a:lnTo>
                <a:lnTo>
                  <a:pt x="480" y="375"/>
                </a:lnTo>
                <a:lnTo>
                  <a:pt x="498" y="377"/>
                </a:lnTo>
                <a:lnTo>
                  <a:pt x="508" y="376"/>
                </a:lnTo>
                <a:lnTo>
                  <a:pt x="517" y="375"/>
                </a:lnTo>
                <a:lnTo>
                  <a:pt x="526" y="372"/>
                </a:lnTo>
                <a:lnTo>
                  <a:pt x="544" y="367"/>
                </a:lnTo>
                <a:lnTo>
                  <a:pt x="554" y="362"/>
                </a:lnTo>
                <a:lnTo>
                  <a:pt x="572" y="354"/>
                </a:lnTo>
                <a:lnTo>
                  <a:pt x="590" y="347"/>
                </a:lnTo>
                <a:lnTo>
                  <a:pt x="609" y="338"/>
                </a:lnTo>
                <a:lnTo>
                  <a:pt x="637" y="316"/>
                </a:lnTo>
                <a:lnTo>
                  <a:pt x="673" y="292"/>
                </a:lnTo>
                <a:lnTo>
                  <a:pt x="720" y="265"/>
                </a:lnTo>
                <a:lnTo>
                  <a:pt x="756" y="236"/>
                </a:lnTo>
                <a:lnTo>
                  <a:pt x="793" y="206"/>
                </a:lnTo>
                <a:lnTo>
                  <a:pt x="867" y="144"/>
                </a:lnTo>
                <a:lnTo>
                  <a:pt x="904" y="115"/>
                </a:lnTo>
                <a:lnTo>
                  <a:pt x="932" y="87"/>
                </a:lnTo>
                <a:lnTo>
                  <a:pt x="968" y="60"/>
                </a:lnTo>
                <a:lnTo>
                  <a:pt x="996" y="37"/>
                </a:lnTo>
                <a:lnTo>
                  <a:pt x="1015" y="16"/>
                </a:lnTo>
                <a:lnTo>
                  <a:pt x="1024" y="7"/>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8" name="Freeform 15"/>
          <p:cNvSpPr>
            <a:spLocks/>
          </p:cNvSpPr>
          <p:nvPr/>
        </p:nvSpPr>
        <p:spPr bwMode="auto">
          <a:xfrm>
            <a:off x="10512425" y="-14287"/>
            <a:ext cx="1196975" cy="288925"/>
          </a:xfrm>
          <a:custGeom>
            <a:avLst/>
            <a:gdLst>
              <a:gd name="T0" fmla="*/ 2147483647 w 754"/>
              <a:gd name="T1" fmla="*/ 2147483647 h 182"/>
              <a:gd name="T2" fmla="*/ 2147483647 w 754"/>
              <a:gd name="T3" fmla="*/ 2147483647 h 182"/>
              <a:gd name="T4" fmla="*/ 2147483647 w 754"/>
              <a:gd name="T5" fmla="*/ 2147483647 h 182"/>
              <a:gd name="T6" fmla="*/ 2147483647 w 754"/>
              <a:gd name="T7" fmla="*/ 2147483647 h 182"/>
              <a:gd name="T8" fmla="*/ 2147483647 w 754"/>
              <a:gd name="T9" fmla="*/ 2147483647 h 182"/>
              <a:gd name="T10" fmla="*/ 2147483647 w 754"/>
              <a:gd name="T11" fmla="*/ 2147483647 h 182"/>
              <a:gd name="T12" fmla="*/ 2147483647 w 754"/>
              <a:gd name="T13" fmla="*/ 2147483647 h 182"/>
              <a:gd name="T14" fmla="*/ 2147483647 w 754"/>
              <a:gd name="T15" fmla="*/ 2147483647 h 182"/>
              <a:gd name="T16" fmla="*/ 2147483647 w 754"/>
              <a:gd name="T17" fmla="*/ 2147483647 h 182"/>
              <a:gd name="T18" fmla="*/ 2147483647 w 754"/>
              <a:gd name="T19" fmla="*/ 2147483647 h 182"/>
              <a:gd name="T20" fmla="*/ 2147483647 w 754"/>
              <a:gd name="T21" fmla="*/ 2147483647 h 182"/>
              <a:gd name="T22" fmla="*/ 2147483647 w 754"/>
              <a:gd name="T23" fmla="*/ 2147483647 h 182"/>
              <a:gd name="T24" fmla="*/ 2147483647 w 754"/>
              <a:gd name="T25" fmla="*/ 2147483647 h 182"/>
              <a:gd name="T26" fmla="*/ 2147483647 w 754"/>
              <a:gd name="T27" fmla="*/ 2147483647 h 182"/>
              <a:gd name="T28" fmla="*/ 2147483647 w 754"/>
              <a:gd name="T29" fmla="*/ 2147483647 h 182"/>
              <a:gd name="T30" fmla="*/ 2147483647 w 754"/>
              <a:gd name="T31" fmla="*/ 2147483647 h 182"/>
              <a:gd name="T32" fmla="*/ 2147483647 w 754"/>
              <a:gd name="T33" fmla="*/ 2147483647 h 182"/>
              <a:gd name="T34" fmla="*/ 2147483647 w 754"/>
              <a:gd name="T35" fmla="*/ 2147483647 h 182"/>
              <a:gd name="T36" fmla="*/ 2147483647 w 754"/>
              <a:gd name="T37" fmla="*/ 2147483647 h 182"/>
              <a:gd name="T38" fmla="*/ 2147483647 w 754"/>
              <a:gd name="T39" fmla="*/ 2147483647 h 182"/>
              <a:gd name="T40" fmla="*/ 2147483647 w 754"/>
              <a:gd name="T41" fmla="*/ 2147483647 h 182"/>
              <a:gd name="T42" fmla="*/ 2147483647 w 754"/>
              <a:gd name="T43" fmla="*/ 2147483647 h 182"/>
              <a:gd name="T44" fmla="*/ 2147483647 w 754"/>
              <a:gd name="T45" fmla="*/ 2147483647 h 182"/>
              <a:gd name="T46" fmla="*/ 2147483647 w 754"/>
              <a:gd name="T47" fmla="*/ 2147483647 h 182"/>
              <a:gd name="T48" fmla="*/ 2147483647 w 754"/>
              <a:gd name="T49" fmla="*/ 2147483647 h 182"/>
              <a:gd name="T50" fmla="*/ 2147483647 w 754"/>
              <a:gd name="T51" fmla="*/ 2147483647 h 182"/>
              <a:gd name="T52" fmla="*/ 2147483647 w 754"/>
              <a:gd name="T53" fmla="*/ 2147483647 h 182"/>
              <a:gd name="T54" fmla="*/ 2147483647 w 754"/>
              <a:gd name="T55" fmla="*/ 2147483647 h 182"/>
              <a:gd name="T56" fmla="*/ 2147483647 w 754"/>
              <a:gd name="T57" fmla="*/ 2147483647 h 182"/>
              <a:gd name="T58" fmla="*/ 2147483647 w 754"/>
              <a:gd name="T59" fmla="*/ 2147483647 h 182"/>
              <a:gd name="T60" fmla="*/ 2147483647 w 754"/>
              <a:gd name="T61" fmla="*/ 2147483647 h 182"/>
              <a:gd name="T62" fmla="*/ 2147483647 w 754"/>
              <a:gd name="T63" fmla="*/ 2147483647 h 182"/>
              <a:gd name="T64" fmla="*/ 2147483647 w 754"/>
              <a:gd name="T65" fmla="*/ 0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4"/>
              <a:gd name="T100" fmla="*/ 0 h 182"/>
              <a:gd name="T101" fmla="*/ 754 w 754"/>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4" h="182">
                <a:moveTo>
                  <a:pt x="0" y="144"/>
                </a:moveTo>
                <a:lnTo>
                  <a:pt x="26" y="129"/>
                </a:lnTo>
                <a:lnTo>
                  <a:pt x="52" y="115"/>
                </a:lnTo>
                <a:lnTo>
                  <a:pt x="61" y="109"/>
                </a:lnTo>
                <a:lnTo>
                  <a:pt x="78" y="103"/>
                </a:lnTo>
                <a:lnTo>
                  <a:pt x="87" y="97"/>
                </a:lnTo>
                <a:lnTo>
                  <a:pt x="96" y="91"/>
                </a:lnTo>
                <a:lnTo>
                  <a:pt x="114" y="86"/>
                </a:lnTo>
                <a:lnTo>
                  <a:pt x="122" y="82"/>
                </a:lnTo>
                <a:lnTo>
                  <a:pt x="131" y="78"/>
                </a:lnTo>
                <a:lnTo>
                  <a:pt x="149" y="75"/>
                </a:lnTo>
                <a:lnTo>
                  <a:pt x="157" y="73"/>
                </a:lnTo>
                <a:lnTo>
                  <a:pt x="166" y="72"/>
                </a:lnTo>
                <a:lnTo>
                  <a:pt x="184" y="71"/>
                </a:lnTo>
                <a:lnTo>
                  <a:pt x="192" y="72"/>
                </a:lnTo>
                <a:lnTo>
                  <a:pt x="201" y="73"/>
                </a:lnTo>
                <a:lnTo>
                  <a:pt x="201" y="74"/>
                </a:lnTo>
                <a:lnTo>
                  <a:pt x="210" y="76"/>
                </a:lnTo>
                <a:lnTo>
                  <a:pt x="210" y="79"/>
                </a:lnTo>
                <a:lnTo>
                  <a:pt x="219" y="82"/>
                </a:lnTo>
                <a:lnTo>
                  <a:pt x="227" y="85"/>
                </a:lnTo>
                <a:lnTo>
                  <a:pt x="227" y="89"/>
                </a:lnTo>
                <a:lnTo>
                  <a:pt x="236" y="93"/>
                </a:lnTo>
                <a:lnTo>
                  <a:pt x="245" y="102"/>
                </a:lnTo>
                <a:lnTo>
                  <a:pt x="254" y="112"/>
                </a:lnTo>
                <a:lnTo>
                  <a:pt x="262" y="122"/>
                </a:lnTo>
                <a:lnTo>
                  <a:pt x="271" y="133"/>
                </a:lnTo>
                <a:lnTo>
                  <a:pt x="280" y="143"/>
                </a:lnTo>
                <a:lnTo>
                  <a:pt x="289" y="153"/>
                </a:lnTo>
                <a:lnTo>
                  <a:pt x="297" y="157"/>
                </a:lnTo>
                <a:lnTo>
                  <a:pt x="306" y="162"/>
                </a:lnTo>
                <a:lnTo>
                  <a:pt x="306" y="166"/>
                </a:lnTo>
                <a:lnTo>
                  <a:pt x="315" y="169"/>
                </a:lnTo>
                <a:lnTo>
                  <a:pt x="324" y="172"/>
                </a:lnTo>
                <a:lnTo>
                  <a:pt x="333" y="175"/>
                </a:lnTo>
                <a:lnTo>
                  <a:pt x="333" y="177"/>
                </a:lnTo>
                <a:lnTo>
                  <a:pt x="341" y="179"/>
                </a:lnTo>
                <a:lnTo>
                  <a:pt x="350" y="180"/>
                </a:lnTo>
                <a:lnTo>
                  <a:pt x="359" y="181"/>
                </a:lnTo>
                <a:lnTo>
                  <a:pt x="368" y="181"/>
                </a:lnTo>
                <a:lnTo>
                  <a:pt x="376" y="180"/>
                </a:lnTo>
                <a:lnTo>
                  <a:pt x="385" y="178"/>
                </a:lnTo>
                <a:lnTo>
                  <a:pt x="394" y="176"/>
                </a:lnTo>
                <a:lnTo>
                  <a:pt x="403" y="174"/>
                </a:lnTo>
                <a:lnTo>
                  <a:pt x="420" y="170"/>
                </a:lnTo>
                <a:lnTo>
                  <a:pt x="429" y="166"/>
                </a:lnTo>
                <a:lnTo>
                  <a:pt x="438" y="162"/>
                </a:lnTo>
                <a:lnTo>
                  <a:pt x="455" y="157"/>
                </a:lnTo>
                <a:lnTo>
                  <a:pt x="464" y="152"/>
                </a:lnTo>
                <a:lnTo>
                  <a:pt x="481" y="146"/>
                </a:lnTo>
                <a:lnTo>
                  <a:pt x="490" y="140"/>
                </a:lnTo>
                <a:lnTo>
                  <a:pt x="525" y="127"/>
                </a:lnTo>
                <a:lnTo>
                  <a:pt x="552" y="113"/>
                </a:lnTo>
                <a:lnTo>
                  <a:pt x="578" y="99"/>
                </a:lnTo>
                <a:lnTo>
                  <a:pt x="604" y="84"/>
                </a:lnTo>
                <a:lnTo>
                  <a:pt x="630" y="70"/>
                </a:lnTo>
                <a:lnTo>
                  <a:pt x="657" y="55"/>
                </a:lnTo>
                <a:lnTo>
                  <a:pt x="683" y="42"/>
                </a:lnTo>
                <a:lnTo>
                  <a:pt x="692" y="35"/>
                </a:lnTo>
                <a:lnTo>
                  <a:pt x="700" y="29"/>
                </a:lnTo>
                <a:lnTo>
                  <a:pt x="718" y="23"/>
                </a:lnTo>
                <a:lnTo>
                  <a:pt x="727" y="18"/>
                </a:lnTo>
                <a:lnTo>
                  <a:pt x="735" y="13"/>
                </a:lnTo>
                <a:lnTo>
                  <a:pt x="744" y="8"/>
                </a:lnTo>
                <a:lnTo>
                  <a:pt x="744" y="4"/>
                </a:lnTo>
                <a:lnTo>
                  <a:pt x="75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9" name="Freeform 16"/>
          <p:cNvSpPr>
            <a:spLocks/>
          </p:cNvSpPr>
          <p:nvPr/>
        </p:nvSpPr>
        <p:spPr bwMode="auto">
          <a:xfrm>
            <a:off x="10523538" y="3775075"/>
            <a:ext cx="1641475" cy="595312"/>
          </a:xfrm>
          <a:custGeom>
            <a:avLst/>
            <a:gdLst>
              <a:gd name="T0" fmla="*/ 0 w 1034"/>
              <a:gd name="T1" fmla="*/ 2147483647 h 375"/>
              <a:gd name="T2" fmla="*/ 2147483647 w 1034"/>
              <a:gd name="T3" fmla="*/ 2147483647 h 375"/>
              <a:gd name="T4" fmla="*/ 2147483647 w 1034"/>
              <a:gd name="T5" fmla="*/ 2147483647 h 375"/>
              <a:gd name="T6" fmla="*/ 2147483647 w 1034"/>
              <a:gd name="T7" fmla="*/ 2147483647 h 375"/>
              <a:gd name="T8" fmla="*/ 2147483647 w 1034"/>
              <a:gd name="T9" fmla="*/ 2147483647 h 375"/>
              <a:gd name="T10" fmla="*/ 2147483647 w 1034"/>
              <a:gd name="T11" fmla="*/ 2147483647 h 375"/>
              <a:gd name="T12" fmla="*/ 2147483647 w 1034"/>
              <a:gd name="T13" fmla="*/ 2147483647 h 375"/>
              <a:gd name="T14" fmla="*/ 2147483647 w 1034"/>
              <a:gd name="T15" fmla="*/ 2147483647 h 375"/>
              <a:gd name="T16" fmla="*/ 2147483647 w 1034"/>
              <a:gd name="T17" fmla="*/ 2147483647 h 375"/>
              <a:gd name="T18" fmla="*/ 2147483647 w 1034"/>
              <a:gd name="T19" fmla="*/ 2147483647 h 375"/>
              <a:gd name="T20" fmla="*/ 2147483647 w 1034"/>
              <a:gd name="T21" fmla="*/ 2147483647 h 375"/>
              <a:gd name="T22" fmla="*/ 2147483647 w 1034"/>
              <a:gd name="T23" fmla="*/ 2147483647 h 375"/>
              <a:gd name="T24" fmla="*/ 2147483647 w 1034"/>
              <a:gd name="T25" fmla="*/ 2147483647 h 375"/>
              <a:gd name="T26" fmla="*/ 2147483647 w 1034"/>
              <a:gd name="T27" fmla="*/ 2147483647 h 375"/>
              <a:gd name="T28" fmla="*/ 2147483647 w 1034"/>
              <a:gd name="T29" fmla="*/ 2147483647 h 375"/>
              <a:gd name="T30" fmla="*/ 2147483647 w 1034"/>
              <a:gd name="T31" fmla="*/ 2147483647 h 375"/>
              <a:gd name="T32" fmla="*/ 2147483647 w 1034"/>
              <a:gd name="T33" fmla="*/ 2147483647 h 375"/>
              <a:gd name="T34" fmla="*/ 2147483647 w 1034"/>
              <a:gd name="T35" fmla="*/ 2147483647 h 375"/>
              <a:gd name="T36" fmla="*/ 2147483647 w 1034"/>
              <a:gd name="T37" fmla="*/ 2147483647 h 375"/>
              <a:gd name="T38" fmla="*/ 2147483647 w 1034"/>
              <a:gd name="T39" fmla="*/ 2147483647 h 375"/>
              <a:gd name="T40" fmla="*/ 2147483647 w 1034"/>
              <a:gd name="T41" fmla="*/ 2147483647 h 375"/>
              <a:gd name="T42" fmla="*/ 2147483647 w 1034"/>
              <a:gd name="T43" fmla="*/ 2147483647 h 375"/>
              <a:gd name="T44" fmla="*/ 2147483647 w 1034"/>
              <a:gd name="T45" fmla="*/ 2147483647 h 375"/>
              <a:gd name="T46" fmla="*/ 2147483647 w 1034"/>
              <a:gd name="T47" fmla="*/ 2147483647 h 375"/>
              <a:gd name="T48" fmla="*/ 2147483647 w 1034"/>
              <a:gd name="T49" fmla="*/ 2147483647 h 375"/>
              <a:gd name="T50" fmla="*/ 2147483647 w 1034"/>
              <a:gd name="T51" fmla="*/ 2147483647 h 375"/>
              <a:gd name="T52" fmla="*/ 2147483647 w 1034"/>
              <a:gd name="T53" fmla="*/ 2147483647 h 375"/>
              <a:gd name="T54" fmla="*/ 2147483647 w 1034"/>
              <a:gd name="T55" fmla="*/ 2147483647 h 375"/>
              <a:gd name="T56" fmla="*/ 2147483647 w 1034"/>
              <a:gd name="T57" fmla="*/ 0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4"/>
              <a:gd name="T88" fmla="*/ 0 h 375"/>
              <a:gd name="T89" fmla="*/ 1034 w 1034"/>
              <a:gd name="T90" fmla="*/ 375 h 3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4" h="375">
                <a:moveTo>
                  <a:pt x="0" y="298"/>
                </a:moveTo>
                <a:lnTo>
                  <a:pt x="65" y="240"/>
                </a:lnTo>
                <a:lnTo>
                  <a:pt x="130" y="191"/>
                </a:lnTo>
                <a:lnTo>
                  <a:pt x="157" y="169"/>
                </a:lnTo>
                <a:lnTo>
                  <a:pt x="194" y="156"/>
                </a:lnTo>
                <a:lnTo>
                  <a:pt x="222" y="151"/>
                </a:lnTo>
                <a:lnTo>
                  <a:pt x="259" y="151"/>
                </a:lnTo>
                <a:lnTo>
                  <a:pt x="277" y="156"/>
                </a:lnTo>
                <a:lnTo>
                  <a:pt x="286" y="165"/>
                </a:lnTo>
                <a:lnTo>
                  <a:pt x="314" y="196"/>
                </a:lnTo>
                <a:lnTo>
                  <a:pt x="342" y="236"/>
                </a:lnTo>
                <a:lnTo>
                  <a:pt x="369" y="276"/>
                </a:lnTo>
                <a:lnTo>
                  <a:pt x="397" y="321"/>
                </a:lnTo>
                <a:lnTo>
                  <a:pt x="434" y="352"/>
                </a:lnTo>
                <a:lnTo>
                  <a:pt x="452" y="365"/>
                </a:lnTo>
                <a:lnTo>
                  <a:pt x="471" y="374"/>
                </a:lnTo>
                <a:lnTo>
                  <a:pt x="498" y="374"/>
                </a:lnTo>
                <a:lnTo>
                  <a:pt x="517" y="374"/>
                </a:lnTo>
                <a:lnTo>
                  <a:pt x="544" y="365"/>
                </a:lnTo>
                <a:lnTo>
                  <a:pt x="572" y="356"/>
                </a:lnTo>
                <a:lnTo>
                  <a:pt x="609" y="339"/>
                </a:lnTo>
                <a:lnTo>
                  <a:pt x="637" y="316"/>
                </a:lnTo>
                <a:lnTo>
                  <a:pt x="720" y="267"/>
                </a:lnTo>
                <a:lnTo>
                  <a:pt x="793" y="209"/>
                </a:lnTo>
                <a:lnTo>
                  <a:pt x="867" y="147"/>
                </a:lnTo>
                <a:lnTo>
                  <a:pt x="932" y="89"/>
                </a:lnTo>
                <a:lnTo>
                  <a:pt x="996" y="35"/>
                </a:lnTo>
                <a:lnTo>
                  <a:pt x="1015" y="17"/>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0" name="Freeform 17"/>
          <p:cNvSpPr>
            <a:spLocks/>
          </p:cNvSpPr>
          <p:nvPr/>
        </p:nvSpPr>
        <p:spPr bwMode="auto">
          <a:xfrm>
            <a:off x="10442575" y="4440238"/>
            <a:ext cx="1641475" cy="595313"/>
          </a:xfrm>
          <a:custGeom>
            <a:avLst/>
            <a:gdLst>
              <a:gd name="T0" fmla="*/ 0 w 1034"/>
              <a:gd name="T1" fmla="*/ 2147483647 h 375"/>
              <a:gd name="T2" fmla="*/ 2147483647 w 1034"/>
              <a:gd name="T3" fmla="*/ 2147483647 h 375"/>
              <a:gd name="T4" fmla="*/ 2147483647 w 1034"/>
              <a:gd name="T5" fmla="*/ 2147483647 h 375"/>
              <a:gd name="T6" fmla="*/ 2147483647 w 1034"/>
              <a:gd name="T7" fmla="*/ 2147483647 h 375"/>
              <a:gd name="T8" fmla="*/ 2147483647 w 1034"/>
              <a:gd name="T9" fmla="*/ 2147483647 h 375"/>
              <a:gd name="T10" fmla="*/ 2147483647 w 1034"/>
              <a:gd name="T11" fmla="*/ 2147483647 h 375"/>
              <a:gd name="T12" fmla="*/ 2147483647 w 1034"/>
              <a:gd name="T13" fmla="*/ 2147483647 h 375"/>
              <a:gd name="T14" fmla="*/ 2147483647 w 1034"/>
              <a:gd name="T15" fmla="*/ 2147483647 h 375"/>
              <a:gd name="T16" fmla="*/ 2147483647 w 1034"/>
              <a:gd name="T17" fmla="*/ 2147483647 h 375"/>
              <a:gd name="T18" fmla="*/ 2147483647 w 1034"/>
              <a:gd name="T19" fmla="*/ 2147483647 h 375"/>
              <a:gd name="T20" fmla="*/ 2147483647 w 1034"/>
              <a:gd name="T21" fmla="*/ 2147483647 h 375"/>
              <a:gd name="T22" fmla="*/ 2147483647 w 1034"/>
              <a:gd name="T23" fmla="*/ 2147483647 h 375"/>
              <a:gd name="T24" fmla="*/ 2147483647 w 1034"/>
              <a:gd name="T25" fmla="*/ 2147483647 h 375"/>
              <a:gd name="T26" fmla="*/ 2147483647 w 1034"/>
              <a:gd name="T27" fmla="*/ 2147483647 h 375"/>
              <a:gd name="T28" fmla="*/ 2147483647 w 1034"/>
              <a:gd name="T29" fmla="*/ 2147483647 h 375"/>
              <a:gd name="T30" fmla="*/ 2147483647 w 1034"/>
              <a:gd name="T31" fmla="*/ 2147483647 h 375"/>
              <a:gd name="T32" fmla="*/ 2147483647 w 1034"/>
              <a:gd name="T33" fmla="*/ 2147483647 h 375"/>
              <a:gd name="T34" fmla="*/ 2147483647 w 1034"/>
              <a:gd name="T35" fmla="*/ 2147483647 h 375"/>
              <a:gd name="T36" fmla="*/ 2147483647 w 1034"/>
              <a:gd name="T37" fmla="*/ 2147483647 h 375"/>
              <a:gd name="T38" fmla="*/ 2147483647 w 1034"/>
              <a:gd name="T39" fmla="*/ 2147483647 h 375"/>
              <a:gd name="T40" fmla="*/ 2147483647 w 1034"/>
              <a:gd name="T41" fmla="*/ 2147483647 h 375"/>
              <a:gd name="T42" fmla="*/ 2147483647 w 1034"/>
              <a:gd name="T43" fmla="*/ 2147483647 h 375"/>
              <a:gd name="T44" fmla="*/ 2147483647 w 1034"/>
              <a:gd name="T45" fmla="*/ 2147483647 h 375"/>
              <a:gd name="T46" fmla="*/ 2147483647 w 1034"/>
              <a:gd name="T47" fmla="*/ 2147483647 h 375"/>
              <a:gd name="T48" fmla="*/ 2147483647 w 1034"/>
              <a:gd name="T49" fmla="*/ 2147483647 h 375"/>
              <a:gd name="T50" fmla="*/ 2147483647 w 1034"/>
              <a:gd name="T51" fmla="*/ 0 h 3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4"/>
              <a:gd name="T79" fmla="*/ 0 h 375"/>
              <a:gd name="T80" fmla="*/ 1034 w 1034"/>
              <a:gd name="T81" fmla="*/ 375 h 3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4" h="375">
                <a:moveTo>
                  <a:pt x="0" y="297"/>
                </a:moveTo>
                <a:lnTo>
                  <a:pt x="65" y="241"/>
                </a:lnTo>
                <a:lnTo>
                  <a:pt x="130" y="190"/>
                </a:lnTo>
                <a:lnTo>
                  <a:pt x="157" y="169"/>
                </a:lnTo>
                <a:lnTo>
                  <a:pt x="194" y="159"/>
                </a:lnTo>
                <a:lnTo>
                  <a:pt x="222" y="149"/>
                </a:lnTo>
                <a:lnTo>
                  <a:pt x="259" y="149"/>
                </a:lnTo>
                <a:lnTo>
                  <a:pt x="277" y="154"/>
                </a:lnTo>
                <a:lnTo>
                  <a:pt x="286" y="164"/>
                </a:lnTo>
                <a:lnTo>
                  <a:pt x="314" y="195"/>
                </a:lnTo>
                <a:lnTo>
                  <a:pt x="342" y="236"/>
                </a:lnTo>
                <a:lnTo>
                  <a:pt x="369" y="277"/>
                </a:lnTo>
                <a:lnTo>
                  <a:pt x="397" y="318"/>
                </a:lnTo>
                <a:lnTo>
                  <a:pt x="434" y="354"/>
                </a:lnTo>
                <a:lnTo>
                  <a:pt x="471" y="374"/>
                </a:lnTo>
                <a:lnTo>
                  <a:pt x="498" y="374"/>
                </a:lnTo>
                <a:lnTo>
                  <a:pt x="517" y="374"/>
                </a:lnTo>
                <a:lnTo>
                  <a:pt x="544" y="369"/>
                </a:lnTo>
                <a:lnTo>
                  <a:pt x="572" y="354"/>
                </a:lnTo>
                <a:lnTo>
                  <a:pt x="637" y="318"/>
                </a:lnTo>
                <a:lnTo>
                  <a:pt x="720" y="267"/>
                </a:lnTo>
                <a:lnTo>
                  <a:pt x="793" y="205"/>
                </a:lnTo>
                <a:lnTo>
                  <a:pt x="867" y="144"/>
                </a:lnTo>
                <a:lnTo>
                  <a:pt x="932" y="87"/>
                </a:lnTo>
                <a:lnTo>
                  <a:pt x="996" y="36"/>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1" name="Freeform 18"/>
          <p:cNvSpPr>
            <a:spLocks/>
          </p:cNvSpPr>
          <p:nvPr/>
        </p:nvSpPr>
        <p:spPr bwMode="auto">
          <a:xfrm>
            <a:off x="10523538" y="2449513"/>
            <a:ext cx="1641475" cy="601663"/>
          </a:xfrm>
          <a:custGeom>
            <a:avLst/>
            <a:gdLst>
              <a:gd name="T0" fmla="*/ 0 w 1034"/>
              <a:gd name="T1" fmla="*/ 2147483647 h 379"/>
              <a:gd name="T2" fmla="*/ 2147483647 w 1034"/>
              <a:gd name="T3" fmla="*/ 2147483647 h 379"/>
              <a:gd name="T4" fmla="*/ 2147483647 w 1034"/>
              <a:gd name="T5" fmla="*/ 2147483647 h 379"/>
              <a:gd name="T6" fmla="*/ 2147483647 w 1034"/>
              <a:gd name="T7" fmla="*/ 2147483647 h 379"/>
              <a:gd name="T8" fmla="*/ 2147483647 w 1034"/>
              <a:gd name="T9" fmla="*/ 2147483647 h 379"/>
              <a:gd name="T10" fmla="*/ 2147483647 w 1034"/>
              <a:gd name="T11" fmla="*/ 2147483647 h 379"/>
              <a:gd name="T12" fmla="*/ 2147483647 w 1034"/>
              <a:gd name="T13" fmla="*/ 2147483647 h 379"/>
              <a:gd name="T14" fmla="*/ 2147483647 w 1034"/>
              <a:gd name="T15" fmla="*/ 2147483647 h 379"/>
              <a:gd name="T16" fmla="*/ 2147483647 w 1034"/>
              <a:gd name="T17" fmla="*/ 2147483647 h 379"/>
              <a:gd name="T18" fmla="*/ 2147483647 w 1034"/>
              <a:gd name="T19" fmla="*/ 2147483647 h 379"/>
              <a:gd name="T20" fmla="*/ 2147483647 w 1034"/>
              <a:gd name="T21" fmla="*/ 2147483647 h 379"/>
              <a:gd name="T22" fmla="*/ 2147483647 w 1034"/>
              <a:gd name="T23" fmla="*/ 2147483647 h 379"/>
              <a:gd name="T24" fmla="*/ 2147483647 w 1034"/>
              <a:gd name="T25" fmla="*/ 2147483647 h 379"/>
              <a:gd name="T26" fmla="*/ 2147483647 w 1034"/>
              <a:gd name="T27" fmla="*/ 2147483647 h 379"/>
              <a:gd name="T28" fmla="*/ 2147483647 w 1034"/>
              <a:gd name="T29" fmla="*/ 2147483647 h 379"/>
              <a:gd name="T30" fmla="*/ 2147483647 w 1034"/>
              <a:gd name="T31" fmla="*/ 2147483647 h 379"/>
              <a:gd name="T32" fmla="*/ 2147483647 w 1034"/>
              <a:gd name="T33" fmla="*/ 2147483647 h 379"/>
              <a:gd name="T34" fmla="*/ 2147483647 w 1034"/>
              <a:gd name="T35" fmla="*/ 2147483647 h 379"/>
              <a:gd name="T36" fmla="*/ 2147483647 w 1034"/>
              <a:gd name="T37" fmla="*/ 2147483647 h 379"/>
              <a:gd name="T38" fmla="*/ 2147483647 w 1034"/>
              <a:gd name="T39" fmla="*/ 2147483647 h 379"/>
              <a:gd name="T40" fmla="*/ 2147483647 w 1034"/>
              <a:gd name="T41" fmla="*/ 2147483647 h 379"/>
              <a:gd name="T42" fmla="*/ 2147483647 w 1034"/>
              <a:gd name="T43" fmla="*/ 2147483647 h 379"/>
              <a:gd name="T44" fmla="*/ 2147483647 w 1034"/>
              <a:gd name="T45" fmla="*/ 2147483647 h 379"/>
              <a:gd name="T46" fmla="*/ 2147483647 w 1034"/>
              <a:gd name="T47" fmla="*/ 2147483647 h 379"/>
              <a:gd name="T48" fmla="*/ 2147483647 w 1034"/>
              <a:gd name="T49" fmla="*/ 2147483647 h 379"/>
              <a:gd name="T50" fmla="*/ 2147483647 w 1034"/>
              <a:gd name="T51" fmla="*/ 2147483647 h 379"/>
              <a:gd name="T52" fmla="*/ 2147483647 w 1034"/>
              <a:gd name="T53" fmla="*/ 2147483647 h 379"/>
              <a:gd name="T54" fmla="*/ 2147483647 w 1034"/>
              <a:gd name="T55" fmla="*/ 2147483647 h 379"/>
              <a:gd name="T56" fmla="*/ 2147483647 w 1034"/>
              <a:gd name="T57" fmla="*/ 2147483647 h 379"/>
              <a:gd name="T58" fmla="*/ 2147483647 w 1034"/>
              <a:gd name="T59" fmla="*/ 2147483647 h 379"/>
              <a:gd name="T60" fmla="*/ 2147483647 w 1034"/>
              <a:gd name="T61" fmla="*/ 2147483647 h 379"/>
              <a:gd name="T62" fmla="*/ 2147483647 w 1034"/>
              <a:gd name="T63" fmla="*/ 2147483647 h 379"/>
              <a:gd name="T64" fmla="*/ 2147483647 w 1034"/>
              <a:gd name="T65" fmla="*/ 2147483647 h 379"/>
              <a:gd name="T66" fmla="*/ 2147483647 w 1034"/>
              <a:gd name="T67" fmla="*/ 0 h 3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4"/>
              <a:gd name="T103" fmla="*/ 0 h 379"/>
              <a:gd name="T104" fmla="*/ 1034 w 1034"/>
              <a:gd name="T105" fmla="*/ 379 h 3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4" h="379">
                <a:moveTo>
                  <a:pt x="0" y="300"/>
                </a:moveTo>
                <a:lnTo>
                  <a:pt x="65" y="241"/>
                </a:lnTo>
                <a:lnTo>
                  <a:pt x="93" y="213"/>
                </a:lnTo>
                <a:lnTo>
                  <a:pt x="130" y="191"/>
                </a:lnTo>
                <a:lnTo>
                  <a:pt x="157" y="172"/>
                </a:lnTo>
                <a:lnTo>
                  <a:pt x="194" y="156"/>
                </a:lnTo>
                <a:lnTo>
                  <a:pt x="222" y="150"/>
                </a:lnTo>
                <a:lnTo>
                  <a:pt x="259" y="150"/>
                </a:lnTo>
                <a:lnTo>
                  <a:pt x="277" y="156"/>
                </a:lnTo>
                <a:lnTo>
                  <a:pt x="286" y="166"/>
                </a:lnTo>
                <a:lnTo>
                  <a:pt x="305" y="178"/>
                </a:lnTo>
                <a:lnTo>
                  <a:pt x="314" y="194"/>
                </a:lnTo>
                <a:lnTo>
                  <a:pt x="342" y="234"/>
                </a:lnTo>
                <a:lnTo>
                  <a:pt x="369" y="278"/>
                </a:lnTo>
                <a:lnTo>
                  <a:pt x="397" y="319"/>
                </a:lnTo>
                <a:lnTo>
                  <a:pt x="415" y="338"/>
                </a:lnTo>
                <a:lnTo>
                  <a:pt x="434" y="353"/>
                </a:lnTo>
                <a:lnTo>
                  <a:pt x="452" y="366"/>
                </a:lnTo>
                <a:lnTo>
                  <a:pt x="471" y="372"/>
                </a:lnTo>
                <a:lnTo>
                  <a:pt x="498" y="378"/>
                </a:lnTo>
                <a:lnTo>
                  <a:pt x="517" y="375"/>
                </a:lnTo>
                <a:lnTo>
                  <a:pt x="544" y="369"/>
                </a:lnTo>
                <a:lnTo>
                  <a:pt x="572" y="356"/>
                </a:lnTo>
                <a:lnTo>
                  <a:pt x="609" y="338"/>
                </a:lnTo>
                <a:lnTo>
                  <a:pt x="637" y="316"/>
                </a:lnTo>
                <a:lnTo>
                  <a:pt x="673" y="291"/>
                </a:lnTo>
                <a:lnTo>
                  <a:pt x="720" y="266"/>
                </a:lnTo>
                <a:lnTo>
                  <a:pt x="793" y="206"/>
                </a:lnTo>
                <a:lnTo>
                  <a:pt x="867" y="144"/>
                </a:lnTo>
                <a:lnTo>
                  <a:pt x="932" y="88"/>
                </a:lnTo>
                <a:lnTo>
                  <a:pt x="968" y="60"/>
                </a:lnTo>
                <a:lnTo>
                  <a:pt x="996" y="38"/>
                </a:lnTo>
                <a:lnTo>
                  <a:pt x="1015" y="16"/>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2" name="Freeform 19"/>
          <p:cNvSpPr>
            <a:spLocks/>
          </p:cNvSpPr>
          <p:nvPr/>
        </p:nvSpPr>
        <p:spPr bwMode="auto">
          <a:xfrm>
            <a:off x="10523538" y="3109912"/>
            <a:ext cx="1641475" cy="603250"/>
          </a:xfrm>
          <a:custGeom>
            <a:avLst/>
            <a:gdLst>
              <a:gd name="T0" fmla="*/ 0 w 1034"/>
              <a:gd name="T1" fmla="*/ 2147483647 h 380"/>
              <a:gd name="T2" fmla="*/ 2147483647 w 1034"/>
              <a:gd name="T3" fmla="*/ 2147483647 h 380"/>
              <a:gd name="T4" fmla="*/ 2147483647 w 1034"/>
              <a:gd name="T5" fmla="*/ 2147483647 h 380"/>
              <a:gd name="T6" fmla="*/ 2147483647 w 1034"/>
              <a:gd name="T7" fmla="*/ 2147483647 h 380"/>
              <a:gd name="T8" fmla="*/ 2147483647 w 1034"/>
              <a:gd name="T9" fmla="*/ 2147483647 h 380"/>
              <a:gd name="T10" fmla="*/ 2147483647 w 1034"/>
              <a:gd name="T11" fmla="*/ 2147483647 h 380"/>
              <a:gd name="T12" fmla="*/ 2147483647 w 1034"/>
              <a:gd name="T13" fmla="*/ 2147483647 h 380"/>
              <a:gd name="T14" fmla="*/ 2147483647 w 1034"/>
              <a:gd name="T15" fmla="*/ 2147483647 h 380"/>
              <a:gd name="T16" fmla="*/ 2147483647 w 1034"/>
              <a:gd name="T17" fmla="*/ 2147483647 h 380"/>
              <a:gd name="T18" fmla="*/ 2147483647 w 1034"/>
              <a:gd name="T19" fmla="*/ 2147483647 h 380"/>
              <a:gd name="T20" fmla="*/ 2147483647 w 1034"/>
              <a:gd name="T21" fmla="*/ 2147483647 h 380"/>
              <a:gd name="T22" fmla="*/ 2147483647 w 1034"/>
              <a:gd name="T23" fmla="*/ 2147483647 h 380"/>
              <a:gd name="T24" fmla="*/ 2147483647 w 1034"/>
              <a:gd name="T25" fmla="*/ 2147483647 h 380"/>
              <a:gd name="T26" fmla="*/ 2147483647 w 1034"/>
              <a:gd name="T27" fmla="*/ 2147483647 h 380"/>
              <a:gd name="T28" fmla="*/ 2147483647 w 1034"/>
              <a:gd name="T29" fmla="*/ 2147483647 h 380"/>
              <a:gd name="T30" fmla="*/ 2147483647 w 1034"/>
              <a:gd name="T31" fmla="*/ 2147483647 h 380"/>
              <a:gd name="T32" fmla="*/ 2147483647 w 1034"/>
              <a:gd name="T33" fmla="*/ 2147483647 h 380"/>
              <a:gd name="T34" fmla="*/ 2147483647 w 1034"/>
              <a:gd name="T35" fmla="*/ 2147483647 h 380"/>
              <a:gd name="T36" fmla="*/ 2147483647 w 1034"/>
              <a:gd name="T37" fmla="*/ 2147483647 h 380"/>
              <a:gd name="T38" fmla="*/ 2147483647 w 1034"/>
              <a:gd name="T39" fmla="*/ 2147483647 h 380"/>
              <a:gd name="T40" fmla="*/ 2147483647 w 1034"/>
              <a:gd name="T41" fmla="*/ 2147483647 h 380"/>
              <a:gd name="T42" fmla="*/ 2147483647 w 1034"/>
              <a:gd name="T43" fmla="*/ 2147483647 h 380"/>
              <a:gd name="T44" fmla="*/ 2147483647 w 1034"/>
              <a:gd name="T45" fmla="*/ 2147483647 h 380"/>
              <a:gd name="T46" fmla="*/ 2147483647 w 1034"/>
              <a:gd name="T47" fmla="*/ 2147483647 h 380"/>
              <a:gd name="T48" fmla="*/ 2147483647 w 1034"/>
              <a:gd name="T49" fmla="*/ 2147483647 h 380"/>
              <a:gd name="T50" fmla="*/ 2147483647 w 1034"/>
              <a:gd name="T51" fmla="*/ 2147483647 h 380"/>
              <a:gd name="T52" fmla="*/ 2147483647 w 1034"/>
              <a:gd name="T53" fmla="*/ 2147483647 h 380"/>
              <a:gd name="T54" fmla="*/ 2147483647 w 1034"/>
              <a:gd name="T55" fmla="*/ 2147483647 h 380"/>
              <a:gd name="T56" fmla="*/ 2147483647 w 1034"/>
              <a:gd name="T57" fmla="*/ 2147483647 h 380"/>
              <a:gd name="T58" fmla="*/ 2147483647 w 1034"/>
              <a:gd name="T59" fmla="*/ 2147483647 h 380"/>
              <a:gd name="T60" fmla="*/ 2147483647 w 1034"/>
              <a:gd name="T61" fmla="*/ 0 h 3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34"/>
              <a:gd name="T94" fmla="*/ 0 h 380"/>
              <a:gd name="T95" fmla="*/ 1034 w 1034"/>
              <a:gd name="T96" fmla="*/ 380 h 3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34" h="380">
                <a:moveTo>
                  <a:pt x="0" y="300"/>
                </a:moveTo>
                <a:lnTo>
                  <a:pt x="65" y="243"/>
                </a:lnTo>
                <a:lnTo>
                  <a:pt x="93" y="212"/>
                </a:lnTo>
                <a:lnTo>
                  <a:pt x="130" y="190"/>
                </a:lnTo>
                <a:lnTo>
                  <a:pt x="157" y="171"/>
                </a:lnTo>
                <a:lnTo>
                  <a:pt x="194" y="156"/>
                </a:lnTo>
                <a:lnTo>
                  <a:pt x="222" y="152"/>
                </a:lnTo>
                <a:lnTo>
                  <a:pt x="259" y="152"/>
                </a:lnTo>
                <a:lnTo>
                  <a:pt x="277" y="156"/>
                </a:lnTo>
                <a:lnTo>
                  <a:pt x="286" y="167"/>
                </a:lnTo>
                <a:lnTo>
                  <a:pt x="305" y="178"/>
                </a:lnTo>
                <a:lnTo>
                  <a:pt x="314" y="197"/>
                </a:lnTo>
                <a:lnTo>
                  <a:pt x="342" y="235"/>
                </a:lnTo>
                <a:lnTo>
                  <a:pt x="369" y="277"/>
                </a:lnTo>
                <a:lnTo>
                  <a:pt x="397" y="319"/>
                </a:lnTo>
                <a:lnTo>
                  <a:pt x="434" y="353"/>
                </a:lnTo>
                <a:lnTo>
                  <a:pt x="452" y="364"/>
                </a:lnTo>
                <a:lnTo>
                  <a:pt x="471" y="375"/>
                </a:lnTo>
                <a:lnTo>
                  <a:pt x="498" y="379"/>
                </a:lnTo>
                <a:lnTo>
                  <a:pt x="517" y="375"/>
                </a:lnTo>
                <a:lnTo>
                  <a:pt x="544" y="368"/>
                </a:lnTo>
                <a:lnTo>
                  <a:pt x="572" y="356"/>
                </a:lnTo>
                <a:lnTo>
                  <a:pt x="609" y="338"/>
                </a:lnTo>
                <a:lnTo>
                  <a:pt x="637" y="319"/>
                </a:lnTo>
                <a:lnTo>
                  <a:pt x="720" y="265"/>
                </a:lnTo>
                <a:lnTo>
                  <a:pt x="793" y="209"/>
                </a:lnTo>
                <a:lnTo>
                  <a:pt x="867" y="148"/>
                </a:lnTo>
                <a:lnTo>
                  <a:pt x="932" y="87"/>
                </a:lnTo>
                <a:lnTo>
                  <a:pt x="996" y="38"/>
                </a:lnTo>
                <a:lnTo>
                  <a:pt x="1015" y="15"/>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3" name="Freeform 20"/>
          <p:cNvSpPr>
            <a:spLocks/>
          </p:cNvSpPr>
          <p:nvPr/>
        </p:nvSpPr>
        <p:spPr bwMode="auto">
          <a:xfrm>
            <a:off x="10523538" y="5076826"/>
            <a:ext cx="1641475" cy="587375"/>
          </a:xfrm>
          <a:custGeom>
            <a:avLst/>
            <a:gdLst>
              <a:gd name="T0" fmla="*/ 0 w 1034"/>
              <a:gd name="T1" fmla="*/ 2147483647 h 370"/>
              <a:gd name="T2" fmla="*/ 2147483647 w 1034"/>
              <a:gd name="T3" fmla="*/ 2147483647 h 370"/>
              <a:gd name="T4" fmla="*/ 2147483647 w 1034"/>
              <a:gd name="T5" fmla="*/ 2147483647 h 370"/>
              <a:gd name="T6" fmla="*/ 2147483647 w 1034"/>
              <a:gd name="T7" fmla="*/ 2147483647 h 370"/>
              <a:gd name="T8" fmla="*/ 2147483647 w 1034"/>
              <a:gd name="T9" fmla="*/ 2147483647 h 370"/>
              <a:gd name="T10" fmla="*/ 2147483647 w 1034"/>
              <a:gd name="T11" fmla="*/ 2147483647 h 370"/>
              <a:gd name="T12" fmla="*/ 2147483647 w 1034"/>
              <a:gd name="T13" fmla="*/ 2147483647 h 370"/>
              <a:gd name="T14" fmla="*/ 2147483647 w 1034"/>
              <a:gd name="T15" fmla="*/ 2147483647 h 370"/>
              <a:gd name="T16" fmla="*/ 2147483647 w 1034"/>
              <a:gd name="T17" fmla="*/ 2147483647 h 370"/>
              <a:gd name="T18" fmla="*/ 2147483647 w 1034"/>
              <a:gd name="T19" fmla="*/ 2147483647 h 370"/>
              <a:gd name="T20" fmla="*/ 2147483647 w 1034"/>
              <a:gd name="T21" fmla="*/ 2147483647 h 370"/>
              <a:gd name="T22" fmla="*/ 2147483647 w 1034"/>
              <a:gd name="T23" fmla="*/ 2147483647 h 370"/>
              <a:gd name="T24" fmla="*/ 2147483647 w 1034"/>
              <a:gd name="T25" fmla="*/ 2147483647 h 370"/>
              <a:gd name="T26" fmla="*/ 2147483647 w 1034"/>
              <a:gd name="T27" fmla="*/ 2147483647 h 370"/>
              <a:gd name="T28" fmla="*/ 2147483647 w 1034"/>
              <a:gd name="T29" fmla="*/ 2147483647 h 370"/>
              <a:gd name="T30" fmla="*/ 2147483647 w 1034"/>
              <a:gd name="T31" fmla="*/ 2147483647 h 370"/>
              <a:gd name="T32" fmla="*/ 2147483647 w 1034"/>
              <a:gd name="T33" fmla="*/ 2147483647 h 370"/>
              <a:gd name="T34" fmla="*/ 2147483647 w 1034"/>
              <a:gd name="T35" fmla="*/ 2147483647 h 370"/>
              <a:gd name="T36" fmla="*/ 2147483647 w 1034"/>
              <a:gd name="T37" fmla="*/ 2147483647 h 370"/>
              <a:gd name="T38" fmla="*/ 2147483647 w 1034"/>
              <a:gd name="T39" fmla="*/ 2147483647 h 370"/>
              <a:gd name="T40" fmla="*/ 2147483647 w 1034"/>
              <a:gd name="T41" fmla="*/ 2147483647 h 370"/>
              <a:gd name="T42" fmla="*/ 2147483647 w 1034"/>
              <a:gd name="T43" fmla="*/ 2147483647 h 370"/>
              <a:gd name="T44" fmla="*/ 2147483647 w 1034"/>
              <a:gd name="T45" fmla="*/ 2147483647 h 370"/>
              <a:gd name="T46" fmla="*/ 2147483647 w 1034"/>
              <a:gd name="T47" fmla="*/ 2147483647 h 370"/>
              <a:gd name="T48" fmla="*/ 2147483647 w 1034"/>
              <a:gd name="T49" fmla="*/ 0 h 3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4"/>
              <a:gd name="T76" fmla="*/ 0 h 370"/>
              <a:gd name="T77" fmla="*/ 1034 w 1034"/>
              <a:gd name="T78" fmla="*/ 370 h 3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4" h="370">
                <a:moveTo>
                  <a:pt x="0" y="294"/>
                </a:moveTo>
                <a:lnTo>
                  <a:pt x="65" y="236"/>
                </a:lnTo>
                <a:lnTo>
                  <a:pt x="130" y="185"/>
                </a:lnTo>
                <a:lnTo>
                  <a:pt x="157" y="167"/>
                </a:lnTo>
                <a:lnTo>
                  <a:pt x="194" y="156"/>
                </a:lnTo>
                <a:lnTo>
                  <a:pt x="222" y="150"/>
                </a:lnTo>
                <a:lnTo>
                  <a:pt x="259" y="150"/>
                </a:lnTo>
                <a:lnTo>
                  <a:pt x="286" y="162"/>
                </a:lnTo>
                <a:lnTo>
                  <a:pt x="314" y="196"/>
                </a:lnTo>
                <a:lnTo>
                  <a:pt x="342" y="231"/>
                </a:lnTo>
                <a:lnTo>
                  <a:pt x="369" y="277"/>
                </a:lnTo>
                <a:lnTo>
                  <a:pt x="397" y="317"/>
                </a:lnTo>
                <a:lnTo>
                  <a:pt x="434" y="346"/>
                </a:lnTo>
                <a:lnTo>
                  <a:pt x="471" y="369"/>
                </a:lnTo>
                <a:lnTo>
                  <a:pt x="498" y="369"/>
                </a:lnTo>
                <a:lnTo>
                  <a:pt x="517" y="369"/>
                </a:lnTo>
                <a:lnTo>
                  <a:pt x="544" y="363"/>
                </a:lnTo>
                <a:lnTo>
                  <a:pt x="572" y="352"/>
                </a:lnTo>
                <a:lnTo>
                  <a:pt x="637" y="311"/>
                </a:lnTo>
                <a:lnTo>
                  <a:pt x="720" y="260"/>
                </a:lnTo>
                <a:lnTo>
                  <a:pt x="793" y="202"/>
                </a:lnTo>
                <a:lnTo>
                  <a:pt x="867" y="144"/>
                </a:lnTo>
                <a:lnTo>
                  <a:pt x="932" y="87"/>
                </a:lnTo>
                <a:lnTo>
                  <a:pt x="996" y="35"/>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4" name="Freeform 21"/>
          <p:cNvSpPr>
            <a:spLocks/>
          </p:cNvSpPr>
          <p:nvPr/>
        </p:nvSpPr>
        <p:spPr bwMode="auto">
          <a:xfrm>
            <a:off x="10523538" y="5741988"/>
            <a:ext cx="1641475" cy="593725"/>
          </a:xfrm>
          <a:custGeom>
            <a:avLst/>
            <a:gdLst>
              <a:gd name="T0" fmla="*/ 0 w 1034"/>
              <a:gd name="T1" fmla="*/ 2147483647 h 374"/>
              <a:gd name="T2" fmla="*/ 2147483647 w 1034"/>
              <a:gd name="T3" fmla="*/ 2147483647 h 374"/>
              <a:gd name="T4" fmla="*/ 2147483647 w 1034"/>
              <a:gd name="T5" fmla="*/ 2147483647 h 374"/>
              <a:gd name="T6" fmla="*/ 2147483647 w 1034"/>
              <a:gd name="T7" fmla="*/ 2147483647 h 374"/>
              <a:gd name="T8" fmla="*/ 2147483647 w 1034"/>
              <a:gd name="T9" fmla="*/ 2147483647 h 374"/>
              <a:gd name="T10" fmla="*/ 2147483647 w 1034"/>
              <a:gd name="T11" fmla="*/ 2147483647 h 374"/>
              <a:gd name="T12" fmla="*/ 2147483647 w 1034"/>
              <a:gd name="T13" fmla="*/ 2147483647 h 374"/>
              <a:gd name="T14" fmla="*/ 2147483647 w 1034"/>
              <a:gd name="T15" fmla="*/ 2147483647 h 374"/>
              <a:gd name="T16" fmla="*/ 2147483647 w 1034"/>
              <a:gd name="T17" fmla="*/ 2147483647 h 374"/>
              <a:gd name="T18" fmla="*/ 2147483647 w 1034"/>
              <a:gd name="T19" fmla="*/ 2147483647 h 374"/>
              <a:gd name="T20" fmla="*/ 2147483647 w 1034"/>
              <a:gd name="T21" fmla="*/ 2147483647 h 374"/>
              <a:gd name="T22" fmla="*/ 2147483647 w 1034"/>
              <a:gd name="T23" fmla="*/ 2147483647 h 374"/>
              <a:gd name="T24" fmla="*/ 2147483647 w 1034"/>
              <a:gd name="T25" fmla="*/ 2147483647 h 374"/>
              <a:gd name="T26" fmla="*/ 2147483647 w 1034"/>
              <a:gd name="T27" fmla="*/ 2147483647 h 374"/>
              <a:gd name="T28" fmla="*/ 2147483647 w 1034"/>
              <a:gd name="T29" fmla="*/ 2147483647 h 374"/>
              <a:gd name="T30" fmla="*/ 2147483647 w 1034"/>
              <a:gd name="T31" fmla="*/ 2147483647 h 374"/>
              <a:gd name="T32" fmla="*/ 2147483647 w 1034"/>
              <a:gd name="T33" fmla="*/ 2147483647 h 374"/>
              <a:gd name="T34" fmla="*/ 2147483647 w 1034"/>
              <a:gd name="T35" fmla="*/ 2147483647 h 374"/>
              <a:gd name="T36" fmla="*/ 2147483647 w 1034"/>
              <a:gd name="T37" fmla="*/ 2147483647 h 374"/>
              <a:gd name="T38" fmla="*/ 2147483647 w 1034"/>
              <a:gd name="T39" fmla="*/ 2147483647 h 374"/>
              <a:gd name="T40" fmla="*/ 2147483647 w 1034"/>
              <a:gd name="T41" fmla="*/ 2147483647 h 374"/>
              <a:gd name="T42" fmla="*/ 2147483647 w 1034"/>
              <a:gd name="T43" fmla="*/ 2147483647 h 374"/>
              <a:gd name="T44" fmla="*/ 2147483647 w 1034"/>
              <a:gd name="T45" fmla="*/ 0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34"/>
              <a:gd name="T70" fmla="*/ 0 h 374"/>
              <a:gd name="T71" fmla="*/ 1034 w 1034"/>
              <a:gd name="T72" fmla="*/ 374 h 3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34" h="374">
                <a:moveTo>
                  <a:pt x="0" y="296"/>
                </a:moveTo>
                <a:lnTo>
                  <a:pt x="65" y="238"/>
                </a:lnTo>
                <a:lnTo>
                  <a:pt x="130" y="186"/>
                </a:lnTo>
                <a:lnTo>
                  <a:pt x="157" y="167"/>
                </a:lnTo>
                <a:lnTo>
                  <a:pt x="194" y="154"/>
                </a:lnTo>
                <a:lnTo>
                  <a:pt x="222" y="148"/>
                </a:lnTo>
                <a:lnTo>
                  <a:pt x="259" y="148"/>
                </a:lnTo>
                <a:lnTo>
                  <a:pt x="286" y="161"/>
                </a:lnTo>
                <a:lnTo>
                  <a:pt x="314" y="193"/>
                </a:lnTo>
                <a:lnTo>
                  <a:pt x="342" y="232"/>
                </a:lnTo>
                <a:lnTo>
                  <a:pt x="369" y="277"/>
                </a:lnTo>
                <a:lnTo>
                  <a:pt x="397" y="315"/>
                </a:lnTo>
                <a:lnTo>
                  <a:pt x="434" y="354"/>
                </a:lnTo>
                <a:lnTo>
                  <a:pt x="471" y="373"/>
                </a:lnTo>
                <a:lnTo>
                  <a:pt x="517" y="373"/>
                </a:lnTo>
                <a:lnTo>
                  <a:pt x="572" y="354"/>
                </a:lnTo>
                <a:lnTo>
                  <a:pt x="637" y="315"/>
                </a:lnTo>
                <a:lnTo>
                  <a:pt x="720" y="264"/>
                </a:lnTo>
                <a:lnTo>
                  <a:pt x="793" y="206"/>
                </a:lnTo>
                <a:lnTo>
                  <a:pt x="867" y="141"/>
                </a:lnTo>
                <a:lnTo>
                  <a:pt x="932" y="83"/>
                </a:lnTo>
                <a:lnTo>
                  <a:pt x="996" y="38"/>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5" name="Freeform 22"/>
          <p:cNvSpPr>
            <a:spLocks/>
          </p:cNvSpPr>
          <p:nvPr/>
        </p:nvSpPr>
        <p:spPr bwMode="auto">
          <a:xfrm>
            <a:off x="11022012" y="6516688"/>
            <a:ext cx="1143000" cy="307975"/>
          </a:xfrm>
          <a:custGeom>
            <a:avLst/>
            <a:gdLst>
              <a:gd name="T0" fmla="*/ 0 w 720"/>
              <a:gd name="T1" fmla="*/ 2147483647 h 194"/>
              <a:gd name="T2" fmla="*/ 2147483647 w 720"/>
              <a:gd name="T3" fmla="*/ 2147483647 h 194"/>
              <a:gd name="T4" fmla="*/ 2147483647 w 720"/>
              <a:gd name="T5" fmla="*/ 2147483647 h 194"/>
              <a:gd name="T6" fmla="*/ 2147483647 w 720"/>
              <a:gd name="T7" fmla="*/ 2147483647 h 194"/>
              <a:gd name="T8" fmla="*/ 2147483647 w 720"/>
              <a:gd name="T9" fmla="*/ 2147483647 h 194"/>
              <a:gd name="T10" fmla="*/ 2147483647 w 720"/>
              <a:gd name="T11" fmla="*/ 2147483647 h 194"/>
              <a:gd name="T12" fmla="*/ 2147483647 w 720"/>
              <a:gd name="T13" fmla="*/ 2147483647 h 194"/>
              <a:gd name="T14" fmla="*/ 2147483647 w 720"/>
              <a:gd name="T15" fmla="*/ 2147483647 h 194"/>
              <a:gd name="T16" fmla="*/ 2147483647 w 720"/>
              <a:gd name="T17" fmla="*/ 2147483647 h 194"/>
              <a:gd name="T18" fmla="*/ 2147483647 w 720"/>
              <a:gd name="T19" fmla="*/ 2147483647 h 194"/>
              <a:gd name="T20" fmla="*/ 2147483647 w 720"/>
              <a:gd name="T21" fmla="*/ 2147483647 h 194"/>
              <a:gd name="T22" fmla="*/ 2147483647 w 720"/>
              <a:gd name="T23" fmla="*/ 2147483647 h 194"/>
              <a:gd name="T24" fmla="*/ 2147483647 w 720"/>
              <a:gd name="T25" fmla="*/ 2147483647 h 194"/>
              <a:gd name="T26" fmla="*/ 2147483647 w 720"/>
              <a:gd name="T27" fmla="*/ 2147483647 h 194"/>
              <a:gd name="T28" fmla="*/ 2147483647 w 720"/>
              <a:gd name="T29" fmla="*/ 2147483647 h 194"/>
              <a:gd name="T30" fmla="*/ 2147483647 w 720"/>
              <a:gd name="T31" fmla="*/ 2147483647 h 194"/>
              <a:gd name="T32" fmla="*/ 2147483647 w 720"/>
              <a:gd name="T33" fmla="*/ 2147483647 h 194"/>
              <a:gd name="T34" fmla="*/ 2147483647 w 720"/>
              <a:gd name="T35" fmla="*/ 0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94"/>
              <a:gd name="T56" fmla="*/ 720 w 720"/>
              <a:gd name="T57" fmla="*/ 194 h 1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94">
                <a:moveTo>
                  <a:pt x="0" y="152"/>
                </a:moveTo>
                <a:lnTo>
                  <a:pt x="46" y="124"/>
                </a:lnTo>
                <a:lnTo>
                  <a:pt x="92" y="96"/>
                </a:lnTo>
                <a:lnTo>
                  <a:pt x="138" y="76"/>
                </a:lnTo>
                <a:lnTo>
                  <a:pt x="184" y="76"/>
                </a:lnTo>
                <a:lnTo>
                  <a:pt x="203" y="83"/>
                </a:lnTo>
                <a:lnTo>
                  <a:pt x="221" y="96"/>
                </a:lnTo>
                <a:lnTo>
                  <a:pt x="258" y="145"/>
                </a:lnTo>
                <a:lnTo>
                  <a:pt x="276" y="166"/>
                </a:lnTo>
                <a:lnTo>
                  <a:pt x="304" y="179"/>
                </a:lnTo>
                <a:lnTo>
                  <a:pt x="332" y="193"/>
                </a:lnTo>
                <a:lnTo>
                  <a:pt x="359" y="193"/>
                </a:lnTo>
                <a:lnTo>
                  <a:pt x="396" y="179"/>
                </a:lnTo>
                <a:lnTo>
                  <a:pt x="442" y="166"/>
                </a:lnTo>
                <a:lnTo>
                  <a:pt x="553" y="103"/>
                </a:lnTo>
                <a:lnTo>
                  <a:pt x="645" y="41"/>
                </a:lnTo>
                <a:lnTo>
                  <a:pt x="691" y="20"/>
                </a:lnTo>
                <a:lnTo>
                  <a:pt x="719"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6" name="Line 23"/>
          <p:cNvSpPr>
            <a:spLocks noChangeShapeType="1"/>
          </p:cNvSpPr>
          <p:nvPr/>
        </p:nvSpPr>
        <p:spPr bwMode="auto">
          <a:xfrm>
            <a:off x="12193588" y="1588"/>
            <a:ext cx="0" cy="68564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6167" name="Rectangle 24"/>
          <p:cNvSpPr>
            <a:spLocks noChangeArrowheads="1"/>
          </p:cNvSpPr>
          <p:nvPr/>
        </p:nvSpPr>
        <p:spPr bwMode="auto">
          <a:xfrm>
            <a:off x="11066463" y="2695576"/>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6168" name="Rectangle 27"/>
          <p:cNvSpPr>
            <a:spLocks noChangeArrowheads="1"/>
          </p:cNvSpPr>
          <p:nvPr/>
        </p:nvSpPr>
        <p:spPr bwMode="auto">
          <a:xfrm>
            <a:off x="10948988" y="2798763"/>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graphicFrame>
        <p:nvGraphicFramePr>
          <p:cNvPr id="998428" name="Object 28"/>
          <p:cNvGraphicFramePr>
            <a:graphicFrameLocks/>
          </p:cNvGraphicFramePr>
          <p:nvPr>
            <p:extLst>
              <p:ext uri="{D42A27DB-BD31-4B8C-83A1-F6EECF244321}">
                <p14:modId xmlns:p14="http://schemas.microsoft.com/office/powerpoint/2010/main" val="2990554879"/>
              </p:ext>
            </p:extLst>
          </p:nvPr>
        </p:nvGraphicFramePr>
        <p:xfrm>
          <a:off x="10934699" y="1204912"/>
          <a:ext cx="850900" cy="850900"/>
        </p:xfrm>
        <a:graphic>
          <a:graphicData uri="http://schemas.openxmlformats.org/presentationml/2006/ole">
            <mc:AlternateContent xmlns:mc="http://schemas.openxmlformats.org/markup-compatibility/2006">
              <mc:Choice xmlns:v="urn:schemas-microsoft-com:vml" Requires="v">
                <p:oleObj name="Photo Editor Photo" r:id="rId4" imgW="850900" imgH="850900" progId="">
                  <p:embed/>
                </p:oleObj>
              </mc:Choice>
              <mc:Fallback>
                <p:oleObj name="Photo Editor Photo" r:id="rId4" imgW="850900" imgH="850900" progId="">
                  <p:embed/>
                  <p:pic>
                    <p:nvPicPr>
                      <p:cNvPr id="998428" name="Object 2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4699" y="1204912"/>
                        <a:ext cx="8509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9" name="AutoShape 29"/>
          <p:cNvSpPr>
            <a:spLocks noChangeArrowheads="1"/>
          </p:cNvSpPr>
          <p:nvPr/>
        </p:nvSpPr>
        <p:spPr bwMode="auto">
          <a:xfrm>
            <a:off x="8891586" y="3713162"/>
            <a:ext cx="784225" cy="693737"/>
          </a:xfrm>
          <a:prstGeom prst="rightArrow">
            <a:avLst>
              <a:gd name="adj1" fmla="val 50000"/>
              <a:gd name="adj2" fmla="val 28271"/>
            </a:avLst>
          </a:prstGeom>
          <a:gradFill rotWithShape="0">
            <a:gsLst>
              <a:gs pos="0">
                <a:schemeClr val="bg1"/>
              </a:gs>
              <a:gs pos="100000">
                <a:srgbClr val="0099FF"/>
              </a:gs>
            </a:gsLst>
            <a:lin ang="5400000" scaled="1"/>
          </a:gradFill>
          <a:ln w="25400">
            <a:solidFill>
              <a:schemeClr val="tx1"/>
            </a:solidFill>
            <a:miter lim="800000"/>
            <a:headEnd/>
            <a:tailEnd/>
          </a:ln>
        </p:spPr>
        <p:txBody>
          <a:bodyPr wrap="none" anchor="ctr"/>
          <a:lstStyle/>
          <a:p>
            <a:endParaRPr lang="en-US"/>
          </a:p>
        </p:txBody>
      </p:sp>
      <p:sp>
        <p:nvSpPr>
          <p:cNvPr id="6170" name="Rectangle 30"/>
          <p:cNvSpPr>
            <a:spLocks noChangeArrowheads="1"/>
          </p:cNvSpPr>
          <p:nvPr/>
        </p:nvSpPr>
        <p:spPr bwMode="auto">
          <a:xfrm>
            <a:off x="5865813" y="3427413"/>
            <a:ext cx="2343150" cy="1382712"/>
          </a:xfrm>
          <a:prstGeom prst="rect">
            <a:avLst/>
          </a:prstGeom>
          <a:solidFill>
            <a:srgbClr val="CCECFF"/>
          </a:solidFill>
          <a:ln w="12700">
            <a:solidFill>
              <a:schemeClr val="tx1"/>
            </a:solidFill>
            <a:miter lim="800000"/>
            <a:headEnd/>
            <a:tailEnd/>
          </a:ln>
        </p:spPr>
        <p:txBody>
          <a:bodyPr wrap="none" lIns="92075" tIns="46038" rIns="92075" bIns="46038"/>
          <a:lstStyle/>
          <a:p>
            <a:endParaRPr lang="en-US" sz="2400">
              <a:latin typeface="Times New Roman" pitchFamily="18" charset="0"/>
            </a:endParaRPr>
          </a:p>
        </p:txBody>
      </p:sp>
      <p:sp>
        <p:nvSpPr>
          <p:cNvPr id="6171" name="Rectangle 31"/>
          <p:cNvSpPr>
            <a:spLocks noChangeArrowheads="1"/>
          </p:cNvSpPr>
          <p:nvPr/>
        </p:nvSpPr>
        <p:spPr bwMode="auto">
          <a:xfrm>
            <a:off x="5419726" y="5486400"/>
            <a:ext cx="3038475" cy="1023938"/>
          </a:xfrm>
          <a:prstGeom prst="rect">
            <a:avLst/>
          </a:prstGeom>
          <a:solidFill>
            <a:schemeClr val="hlink"/>
          </a:solidFill>
          <a:ln w="12700">
            <a:solidFill>
              <a:schemeClr val="tx1"/>
            </a:solidFill>
            <a:miter lim="800000"/>
            <a:headEnd/>
            <a:tailEnd/>
          </a:ln>
        </p:spPr>
        <p:txBody>
          <a:bodyPr wrap="none" lIns="92075" tIns="46038" rIns="92075" bIns="46038" anchor="ctr"/>
          <a:lstStyle/>
          <a:p>
            <a:r>
              <a:rPr lang="en-US" sz="2400">
                <a:solidFill>
                  <a:srgbClr val="0033CC"/>
                </a:solidFill>
                <a:latin typeface="Times New Roman" pitchFamily="18" charset="0"/>
              </a:rPr>
              <a:t>Land Application</a:t>
            </a:r>
          </a:p>
          <a:p>
            <a:r>
              <a:rPr lang="en-US" sz="2400">
                <a:solidFill>
                  <a:srgbClr val="0033CC"/>
                </a:solidFill>
                <a:latin typeface="Times New Roman" pitchFamily="18" charset="0"/>
              </a:rPr>
              <a:t> Standards</a:t>
            </a:r>
            <a:endParaRPr lang="en-US" sz="2400">
              <a:solidFill>
                <a:schemeClr val="bg1"/>
              </a:solidFill>
              <a:latin typeface="Times New Roman" pitchFamily="18" charset="0"/>
            </a:endParaRPr>
          </a:p>
        </p:txBody>
      </p:sp>
      <p:sp>
        <p:nvSpPr>
          <p:cNvPr id="6172" name="AutoShape 32" descr="Brown marble"/>
          <p:cNvSpPr>
            <a:spLocks noChangeArrowheads="1"/>
          </p:cNvSpPr>
          <p:nvPr/>
        </p:nvSpPr>
        <p:spPr bwMode="auto">
          <a:xfrm>
            <a:off x="6694488" y="4808538"/>
            <a:ext cx="565150" cy="881062"/>
          </a:xfrm>
          <a:prstGeom prst="downArrow">
            <a:avLst>
              <a:gd name="adj1" fmla="val 50000"/>
              <a:gd name="adj2" fmla="val 38989"/>
            </a:avLst>
          </a:prstGeom>
          <a:blipFill dpi="0" rotWithShape="0">
            <a:blip r:embed="rId6"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6173" name="Rectangle 33"/>
          <p:cNvSpPr>
            <a:spLocks noChangeArrowheads="1"/>
          </p:cNvSpPr>
          <p:nvPr/>
        </p:nvSpPr>
        <p:spPr bwMode="auto">
          <a:xfrm>
            <a:off x="6253163" y="3354388"/>
            <a:ext cx="1682750" cy="641350"/>
          </a:xfrm>
          <a:prstGeom prst="rect">
            <a:avLst/>
          </a:prstGeom>
          <a:noFill/>
          <a:ln w="9525">
            <a:noFill/>
            <a:miter lim="800000"/>
            <a:headEnd/>
            <a:tailEnd/>
          </a:ln>
        </p:spPr>
        <p:txBody>
          <a:bodyPr wrap="none" lIns="92075" tIns="46038" rIns="92075" bIns="46038">
            <a:spAutoFit/>
          </a:bodyPr>
          <a:lstStyle/>
          <a:p>
            <a:r>
              <a:rPr lang="en-US" sz="3600" b="1">
                <a:solidFill>
                  <a:srgbClr val="0033CC"/>
                </a:solidFill>
                <a:latin typeface="Times New Roman" pitchFamily="18" charset="0"/>
              </a:rPr>
              <a:t>WWTP</a:t>
            </a:r>
            <a:endParaRPr lang="en-US" sz="3600" b="1">
              <a:solidFill>
                <a:schemeClr val="bg1"/>
              </a:solidFill>
              <a:latin typeface="Times New Roman" pitchFamily="18" charset="0"/>
            </a:endParaRPr>
          </a:p>
        </p:txBody>
      </p:sp>
      <p:sp>
        <p:nvSpPr>
          <p:cNvPr id="6174" name="Rectangle 34"/>
          <p:cNvSpPr>
            <a:spLocks noChangeArrowheads="1"/>
          </p:cNvSpPr>
          <p:nvPr/>
        </p:nvSpPr>
        <p:spPr bwMode="auto">
          <a:xfrm>
            <a:off x="6211888" y="2051051"/>
            <a:ext cx="260350" cy="101441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6175" name="Rectangle 35"/>
          <p:cNvSpPr>
            <a:spLocks noChangeArrowheads="1"/>
          </p:cNvSpPr>
          <p:nvPr/>
        </p:nvSpPr>
        <p:spPr bwMode="auto">
          <a:xfrm>
            <a:off x="6472238" y="2389189"/>
            <a:ext cx="1041400" cy="676275"/>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6176" name="Rectangle 36"/>
          <p:cNvSpPr>
            <a:spLocks noChangeArrowheads="1"/>
          </p:cNvSpPr>
          <p:nvPr/>
        </p:nvSpPr>
        <p:spPr bwMode="auto">
          <a:xfrm>
            <a:off x="4997451" y="2892425"/>
            <a:ext cx="1025525" cy="528638"/>
          </a:xfrm>
          <a:prstGeom prst="rect">
            <a:avLst/>
          </a:prstGeom>
          <a:noFill/>
          <a:ln w="9525">
            <a:solidFill>
              <a:schemeClr val="bg2"/>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SIU’s</a:t>
            </a:r>
          </a:p>
        </p:txBody>
      </p:sp>
      <p:sp>
        <p:nvSpPr>
          <p:cNvPr id="6177" name="AutoShape 37" descr="Brown marble"/>
          <p:cNvSpPr>
            <a:spLocks noChangeArrowheads="1"/>
          </p:cNvSpPr>
          <p:nvPr/>
        </p:nvSpPr>
        <p:spPr bwMode="auto">
          <a:xfrm rot="-3720000">
            <a:off x="4745832" y="2807494"/>
            <a:ext cx="603250" cy="1858963"/>
          </a:xfrm>
          <a:prstGeom prst="downArrow">
            <a:avLst>
              <a:gd name="adj1" fmla="val 50000"/>
              <a:gd name="adj2" fmla="val 77068"/>
            </a:avLst>
          </a:prstGeom>
          <a:blipFill dpi="0" rotWithShape="0">
            <a:blip r:embed="rId6"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6178" name="Rectangle 38" descr="Brown marble"/>
          <p:cNvSpPr>
            <a:spLocks noChangeArrowheads="1"/>
          </p:cNvSpPr>
          <p:nvPr/>
        </p:nvSpPr>
        <p:spPr bwMode="auto">
          <a:xfrm>
            <a:off x="4592638" y="2727325"/>
            <a:ext cx="1593850" cy="171450"/>
          </a:xfrm>
          <a:prstGeom prst="rect">
            <a:avLst/>
          </a:prstGeom>
          <a:blipFill dpi="0" rotWithShape="0">
            <a:blip r:embed="rId6"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6179" name="Freeform 39" descr="Brown marble"/>
          <p:cNvSpPr>
            <a:spLocks/>
          </p:cNvSpPr>
          <p:nvPr/>
        </p:nvSpPr>
        <p:spPr bwMode="auto">
          <a:xfrm>
            <a:off x="4130676" y="2693988"/>
            <a:ext cx="754063" cy="615950"/>
          </a:xfrm>
          <a:custGeom>
            <a:avLst/>
            <a:gdLst>
              <a:gd name="T0" fmla="*/ 2147483647 w 475"/>
              <a:gd name="T1" fmla="*/ 2147483647 h 388"/>
              <a:gd name="T2" fmla="*/ 0 w 475"/>
              <a:gd name="T3" fmla="*/ 2147483647 h 388"/>
              <a:gd name="T4" fmla="*/ 2147483647 w 475"/>
              <a:gd name="T5" fmla="*/ 2147483647 h 388"/>
              <a:gd name="T6" fmla="*/ 2147483647 w 475"/>
              <a:gd name="T7" fmla="*/ 2147483647 h 388"/>
              <a:gd name="T8" fmla="*/ 2147483647 w 475"/>
              <a:gd name="T9" fmla="*/ 2147483647 h 388"/>
              <a:gd name="T10" fmla="*/ 2147483647 w 475"/>
              <a:gd name="T11" fmla="*/ 2147483647 h 388"/>
              <a:gd name="T12" fmla="*/ 2147483647 w 475"/>
              <a:gd name="T13" fmla="*/ 2147483647 h 388"/>
              <a:gd name="T14" fmla="*/ 2147483647 w 475"/>
              <a:gd name="T15" fmla="*/ 2147483647 h 388"/>
              <a:gd name="T16" fmla="*/ 2147483647 w 475"/>
              <a:gd name="T17" fmla="*/ 2147483647 h 388"/>
              <a:gd name="T18" fmla="*/ 2147483647 w 475"/>
              <a:gd name="T19" fmla="*/ 2147483647 h 388"/>
              <a:gd name="T20" fmla="*/ 2147483647 w 475"/>
              <a:gd name="T21" fmla="*/ 2147483647 h 388"/>
              <a:gd name="T22" fmla="*/ 2147483647 w 475"/>
              <a:gd name="T23" fmla="*/ 2147483647 h 388"/>
              <a:gd name="T24" fmla="*/ 2147483647 w 475"/>
              <a:gd name="T25" fmla="*/ 0 h 388"/>
              <a:gd name="T26" fmla="*/ 2147483647 w 475"/>
              <a:gd name="T27" fmla="*/ 2147483647 h 388"/>
              <a:gd name="T28" fmla="*/ 2147483647 w 475"/>
              <a:gd name="T29" fmla="*/ 2147483647 h 388"/>
              <a:gd name="T30" fmla="*/ 2147483647 w 475"/>
              <a:gd name="T31" fmla="*/ 2147483647 h 388"/>
              <a:gd name="T32" fmla="*/ 2147483647 w 475"/>
              <a:gd name="T33" fmla="*/ 2147483647 h 388"/>
              <a:gd name="T34" fmla="*/ 2147483647 w 475"/>
              <a:gd name="T35" fmla="*/ 2147483647 h 388"/>
              <a:gd name="T36" fmla="*/ 2147483647 w 475"/>
              <a:gd name="T37" fmla="*/ 2147483647 h 388"/>
              <a:gd name="T38" fmla="*/ 2147483647 w 475"/>
              <a:gd name="T39" fmla="*/ 2147483647 h 388"/>
              <a:gd name="T40" fmla="*/ 2147483647 w 475"/>
              <a:gd name="T41" fmla="*/ 2147483647 h 388"/>
              <a:gd name="T42" fmla="*/ 2147483647 w 475"/>
              <a:gd name="T43" fmla="*/ 2147483647 h 388"/>
              <a:gd name="T44" fmla="*/ 2147483647 w 475"/>
              <a:gd name="T45" fmla="*/ 2147483647 h 388"/>
              <a:gd name="T46" fmla="*/ 2147483647 w 475"/>
              <a:gd name="T47" fmla="*/ 2147483647 h 3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5"/>
              <a:gd name="T73" fmla="*/ 0 h 388"/>
              <a:gd name="T74" fmla="*/ 475 w 475"/>
              <a:gd name="T75" fmla="*/ 388 h 3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5" h="388">
                <a:moveTo>
                  <a:pt x="135" y="387"/>
                </a:moveTo>
                <a:lnTo>
                  <a:pt x="0" y="274"/>
                </a:lnTo>
                <a:lnTo>
                  <a:pt x="64" y="274"/>
                </a:lnTo>
                <a:lnTo>
                  <a:pt x="64" y="224"/>
                </a:lnTo>
                <a:lnTo>
                  <a:pt x="68" y="180"/>
                </a:lnTo>
                <a:lnTo>
                  <a:pt x="78" y="140"/>
                </a:lnTo>
                <a:lnTo>
                  <a:pt x="98" y="100"/>
                </a:lnTo>
                <a:lnTo>
                  <a:pt x="122" y="70"/>
                </a:lnTo>
                <a:lnTo>
                  <a:pt x="152" y="40"/>
                </a:lnTo>
                <a:lnTo>
                  <a:pt x="186" y="20"/>
                </a:lnTo>
                <a:lnTo>
                  <a:pt x="223" y="7"/>
                </a:lnTo>
                <a:lnTo>
                  <a:pt x="264" y="4"/>
                </a:lnTo>
                <a:lnTo>
                  <a:pt x="471" y="0"/>
                </a:lnTo>
                <a:lnTo>
                  <a:pt x="474" y="117"/>
                </a:lnTo>
                <a:lnTo>
                  <a:pt x="264" y="117"/>
                </a:lnTo>
                <a:lnTo>
                  <a:pt x="251" y="120"/>
                </a:lnTo>
                <a:lnTo>
                  <a:pt x="240" y="127"/>
                </a:lnTo>
                <a:lnTo>
                  <a:pt x="230" y="137"/>
                </a:lnTo>
                <a:lnTo>
                  <a:pt x="220" y="150"/>
                </a:lnTo>
                <a:lnTo>
                  <a:pt x="207" y="184"/>
                </a:lnTo>
                <a:lnTo>
                  <a:pt x="203" y="224"/>
                </a:lnTo>
                <a:lnTo>
                  <a:pt x="203" y="270"/>
                </a:lnTo>
                <a:lnTo>
                  <a:pt x="267" y="270"/>
                </a:lnTo>
                <a:lnTo>
                  <a:pt x="135" y="387"/>
                </a:lnTo>
              </a:path>
            </a:pathLst>
          </a:custGeom>
          <a:blipFill dpi="0" rotWithShape="0">
            <a:blip r:embed="rId6" cstate="print"/>
            <a:srcRect/>
            <a:tile tx="0" ty="0" sx="100000" sy="100000" flip="none" algn="tl"/>
          </a:blipFill>
          <a:ln w="25400" cap="rnd" cmpd="sng">
            <a:solidFill>
              <a:schemeClr val="bg2"/>
            </a:solidFill>
            <a:prstDash val="solid"/>
            <a:round/>
            <a:headEnd/>
            <a:tailEnd/>
          </a:ln>
        </p:spPr>
        <p:txBody>
          <a:bodyPr/>
          <a:lstStyle/>
          <a:p>
            <a:endParaRPr lang="en-US"/>
          </a:p>
        </p:txBody>
      </p:sp>
      <p:grpSp>
        <p:nvGrpSpPr>
          <p:cNvPr id="6180" name="Group 40"/>
          <p:cNvGrpSpPr>
            <a:grpSpLocks/>
          </p:cNvGrpSpPr>
          <p:nvPr/>
        </p:nvGrpSpPr>
        <p:grpSpPr bwMode="auto">
          <a:xfrm>
            <a:off x="2295525" y="4360864"/>
            <a:ext cx="1504950" cy="466725"/>
            <a:chOff x="486" y="2747"/>
            <a:chExt cx="948" cy="294"/>
          </a:xfrm>
        </p:grpSpPr>
        <p:sp>
          <p:nvSpPr>
            <p:cNvPr id="6243" name="Rectangle 41" descr="Oak"/>
            <p:cNvSpPr>
              <a:spLocks noChangeArrowheads="1"/>
            </p:cNvSpPr>
            <p:nvPr/>
          </p:nvSpPr>
          <p:spPr bwMode="auto">
            <a:xfrm>
              <a:off x="504" y="2852"/>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44" name="Line 42" descr="Oak"/>
            <p:cNvSpPr>
              <a:spLocks noChangeShapeType="1"/>
            </p:cNvSpPr>
            <p:nvPr/>
          </p:nvSpPr>
          <p:spPr bwMode="auto">
            <a:xfrm flipV="1">
              <a:off x="576"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5" name="Line 43" descr="Oak"/>
            <p:cNvSpPr>
              <a:spLocks noChangeShapeType="1"/>
            </p:cNvSpPr>
            <p:nvPr/>
          </p:nvSpPr>
          <p:spPr bwMode="auto">
            <a:xfrm>
              <a:off x="578" y="2943"/>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6" name="Line 44" descr="Oak"/>
            <p:cNvSpPr>
              <a:spLocks noChangeShapeType="1"/>
            </p:cNvSpPr>
            <p:nvPr/>
          </p:nvSpPr>
          <p:spPr bwMode="auto">
            <a:xfrm>
              <a:off x="579" y="2943"/>
              <a:ext cx="93"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7" name="Line 45" descr="Oak"/>
            <p:cNvSpPr>
              <a:spLocks noChangeShapeType="1"/>
            </p:cNvSpPr>
            <p:nvPr/>
          </p:nvSpPr>
          <p:spPr bwMode="auto">
            <a:xfrm>
              <a:off x="669"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8" name="Rectangle 46" descr="Oak"/>
            <p:cNvSpPr>
              <a:spLocks noChangeArrowheads="1"/>
            </p:cNvSpPr>
            <p:nvPr/>
          </p:nvSpPr>
          <p:spPr bwMode="auto">
            <a:xfrm>
              <a:off x="724" y="2901"/>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49" name="Rectangle 47" descr="Oak"/>
            <p:cNvSpPr>
              <a:spLocks noChangeArrowheads="1"/>
            </p:cNvSpPr>
            <p:nvPr/>
          </p:nvSpPr>
          <p:spPr bwMode="auto">
            <a:xfrm>
              <a:off x="1106" y="2852"/>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50" name="Line 48" descr="Oak"/>
            <p:cNvSpPr>
              <a:spLocks noChangeShapeType="1"/>
            </p:cNvSpPr>
            <p:nvPr/>
          </p:nvSpPr>
          <p:spPr bwMode="auto">
            <a:xfrm flipV="1">
              <a:off x="1178"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1" name="Line 49" descr="Oak"/>
            <p:cNvSpPr>
              <a:spLocks noChangeShapeType="1"/>
            </p:cNvSpPr>
            <p:nvPr/>
          </p:nvSpPr>
          <p:spPr bwMode="auto">
            <a:xfrm>
              <a:off x="1180" y="2943"/>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2" name="Line 50" descr="Oak"/>
            <p:cNvSpPr>
              <a:spLocks noChangeShapeType="1"/>
            </p:cNvSpPr>
            <p:nvPr/>
          </p:nvSpPr>
          <p:spPr bwMode="auto">
            <a:xfrm>
              <a:off x="1181" y="2943"/>
              <a:ext cx="92"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3" name="Line 51" descr="Oak"/>
            <p:cNvSpPr>
              <a:spLocks noChangeShapeType="1"/>
            </p:cNvSpPr>
            <p:nvPr/>
          </p:nvSpPr>
          <p:spPr bwMode="auto">
            <a:xfrm>
              <a:off x="1271"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4" name="Rectangle 52" descr="Oak"/>
            <p:cNvSpPr>
              <a:spLocks noChangeArrowheads="1"/>
            </p:cNvSpPr>
            <p:nvPr/>
          </p:nvSpPr>
          <p:spPr bwMode="auto">
            <a:xfrm>
              <a:off x="1326" y="2901"/>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55" name="Freeform 53" descr="Oak"/>
            <p:cNvSpPr>
              <a:spLocks/>
            </p:cNvSpPr>
            <p:nvPr/>
          </p:nvSpPr>
          <p:spPr bwMode="auto">
            <a:xfrm>
              <a:off x="486" y="2747"/>
              <a:ext cx="349" cy="101"/>
            </a:xfrm>
            <a:custGeom>
              <a:avLst/>
              <a:gdLst>
                <a:gd name="T0" fmla="*/ 174 w 349"/>
                <a:gd name="T1" fmla="*/ 0 h 101"/>
                <a:gd name="T2" fmla="*/ 348 w 349"/>
                <a:gd name="T3" fmla="*/ 100 h 101"/>
                <a:gd name="T4" fmla="*/ 0 w 349"/>
                <a:gd name="T5" fmla="*/ 100 h 101"/>
                <a:gd name="T6" fmla="*/ 174 w 349"/>
                <a:gd name="T7" fmla="*/ 0 h 101"/>
                <a:gd name="T8" fmla="*/ 0 60000 65536"/>
                <a:gd name="T9" fmla="*/ 0 60000 65536"/>
                <a:gd name="T10" fmla="*/ 0 60000 65536"/>
                <a:gd name="T11" fmla="*/ 0 60000 65536"/>
                <a:gd name="T12" fmla="*/ 0 w 349"/>
                <a:gd name="T13" fmla="*/ 0 h 101"/>
                <a:gd name="T14" fmla="*/ 349 w 349"/>
                <a:gd name="T15" fmla="*/ 101 h 101"/>
              </a:gdLst>
              <a:ahLst/>
              <a:cxnLst>
                <a:cxn ang="T8">
                  <a:pos x="T0" y="T1"/>
                </a:cxn>
                <a:cxn ang="T9">
                  <a:pos x="T2" y="T3"/>
                </a:cxn>
                <a:cxn ang="T10">
                  <a:pos x="T4" y="T5"/>
                </a:cxn>
                <a:cxn ang="T11">
                  <a:pos x="T6" y="T7"/>
                </a:cxn>
              </a:cxnLst>
              <a:rect l="T12" t="T13" r="T14" b="T15"/>
              <a:pathLst>
                <a:path w="349" h="101">
                  <a:moveTo>
                    <a:pt x="174" y="0"/>
                  </a:moveTo>
                  <a:lnTo>
                    <a:pt x="348" y="100"/>
                  </a:lnTo>
                  <a:lnTo>
                    <a:pt x="0" y="100"/>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sp>
          <p:nvSpPr>
            <p:cNvPr id="6256" name="Freeform 54" descr="Oak"/>
            <p:cNvSpPr>
              <a:spLocks/>
            </p:cNvSpPr>
            <p:nvPr/>
          </p:nvSpPr>
          <p:spPr bwMode="auto">
            <a:xfrm>
              <a:off x="1085" y="2755"/>
              <a:ext cx="349" cy="93"/>
            </a:xfrm>
            <a:custGeom>
              <a:avLst/>
              <a:gdLst>
                <a:gd name="T0" fmla="*/ 174 w 349"/>
                <a:gd name="T1" fmla="*/ 0 h 93"/>
                <a:gd name="T2" fmla="*/ 348 w 349"/>
                <a:gd name="T3" fmla="*/ 92 h 93"/>
                <a:gd name="T4" fmla="*/ 0 w 349"/>
                <a:gd name="T5" fmla="*/ 92 h 93"/>
                <a:gd name="T6" fmla="*/ 174 w 349"/>
                <a:gd name="T7" fmla="*/ 0 h 93"/>
                <a:gd name="T8" fmla="*/ 0 60000 65536"/>
                <a:gd name="T9" fmla="*/ 0 60000 65536"/>
                <a:gd name="T10" fmla="*/ 0 60000 65536"/>
                <a:gd name="T11" fmla="*/ 0 60000 65536"/>
                <a:gd name="T12" fmla="*/ 0 w 349"/>
                <a:gd name="T13" fmla="*/ 0 h 93"/>
                <a:gd name="T14" fmla="*/ 349 w 349"/>
                <a:gd name="T15" fmla="*/ 93 h 93"/>
              </a:gdLst>
              <a:ahLst/>
              <a:cxnLst>
                <a:cxn ang="T8">
                  <a:pos x="T0" y="T1"/>
                </a:cxn>
                <a:cxn ang="T9">
                  <a:pos x="T2" y="T3"/>
                </a:cxn>
                <a:cxn ang="T10">
                  <a:pos x="T4" y="T5"/>
                </a:cxn>
                <a:cxn ang="T11">
                  <a:pos x="T6" y="T7"/>
                </a:cxn>
              </a:cxnLst>
              <a:rect l="T12" t="T13" r="T14" b="T15"/>
              <a:pathLst>
                <a:path w="349" h="93">
                  <a:moveTo>
                    <a:pt x="174" y="0"/>
                  </a:moveTo>
                  <a:lnTo>
                    <a:pt x="348" y="92"/>
                  </a:lnTo>
                  <a:lnTo>
                    <a:pt x="0" y="92"/>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grpSp>
      <p:sp>
        <p:nvSpPr>
          <p:cNvPr id="6181" name="Rectangle 55"/>
          <p:cNvSpPr>
            <a:spLocks noChangeArrowheads="1"/>
          </p:cNvSpPr>
          <p:nvPr/>
        </p:nvSpPr>
        <p:spPr bwMode="auto">
          <a:xfrm>
            <a:off x="2573338" y="5514975"/>
            <a:ext cx="1789112" cy="528638"/>
          </a:xfrm>
          <a:prstGeom prst="rect">
            <a:avLst/>
          </a:prstGeom>
          <a:noFill/>
          <a:ln w="9525">
            <a:solidFill>
              <a:schemeClr val="bg2"/>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Residential</a:t>
            </a:r>
          </a:p>
        </p:txBody>
      </p:sp>
      <p:sp>
        <p:nvSpPr>
          <p:cNvPr id="6182" name="Rectangle 56"/>
          <p:cNvSpPr>
            <a:spLocks noChangeArrowheads="1"/>
          </p:cNvSpPr>
          <p:nvPr/>
        </p:nvSpPr>
        <p:spPr bwMode="auto">
          <a:xfrm>
            <a:off x="2371726" y="1617664"/>
            <a:ext cx="1947863" cy="528637"/>
          </a:xfrm>
          <a:prstGeom prst="rect">
            <a:avLst/>
          </a:prstGeom>
          <a:noFill/>
          <a:ln w="9525">
            <a:solidFill>
              <a:schemeClr val="bg2"/>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Commercial</a:t>
            </a:r>
          </a:p>
        </p:txBody>
      </p:sp>
      <p:sp useBgFill="1">
        <p:nvSpPr>
          <p:cNvPr id="6183" name="Rectangle 57"/>
          <p:cNvSpPr>
            <a:spLocks noChangeArrowheads="1"/>
          </p:cNvSpPr>
          <p:nvPr/>
        </p:nvSpPr>
        <p:spPr bwMode="auto">
          <a:xfrm>
            <a:off x="3116264" y="2192339"/>
            <a:ext cx="130175" cy="403225"/>
          </a:xfrm>
          <a:prstGeom prst="rect">
            <a:avLst/>
          </a:prstGeom>
          <a:ln w="12700">
            <a:solidFill>
              <a:schemeClr val="bg2"/>
            </a:solidFill>
            <a:miter lim="800000"/>
            <a:headEnd/>
            <a:tailEnd/>
          </a:ln>
        </p:spPr>
        <p:txBody>
          <a:bodyPr wrap="none" anchor="ctr"/>
          <a:lstStyle/>
          <a:p>
            <a:endParaRPr lang="en-US"/>
          </a:p>
        </p:txBody>
      </p:sp>
      <p:sp useBgFill="1">
        <p:nvSpPr>
          <p:cNvPr id="6184" name="Rectangle 58"/>
          <p:cNvSpPr>
            <a:spLocks noChangeArrowheads="1"/>
          </p:cNvSpPr>
          <p:nvPr/>
        </p:nvSpPr>
        <p:spPr bwMode="auto">
          <a:xfrm>
            <a:off x="3267075" y="2192339"/>
            <a:ext cx="596900" cy="403225"/>
          </a:xfrm>
          <a:prstGeom prst="rect">
            <a:avLst/>
          </a:prstGeom>
          <a:ln w="12700">
            <a:solidFill>
              <a:schemeClr val="bg2"/>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6185" name="Freeform 59"/>
          <p:cNvSpPr>
            <a:spLocks/>
          </p:cNvSpPr>
          <p:nvPr/>
        </p:nvSpPr>
        <p:spPr bwMode="auto">
          <a:xfrm>
            <a:off x="3074988" y="3367088"/>
            <a:ext cx="1143000" cy="982662"/>
          </a:xfrm>
          <a:custGeom>
            <a:avLst/>
            <a:gdLst>
              <a:gd name="T0" fmla="*/ 0 w 720"/>
              <a:gd name="T1" fmla="*/ 2147483647 h 619"/>
              <a:gd name="T2" fmla="*/ 2147483647 w 720"/>
              <a:gd name="T3" fmla="*/ 2147483647 h 619"/>
              <a:gd name="T4" fmla="*/ 2147483647 w 720"/>
              <a:gd name="T5" fmla="*/ 2147483647 h 619"/>
              <a:gd name="T6" fmla="*/ 2147483647 w 720"/>
              <a:gd name="T7" fmla="*/ 2147483647 h 619"/>
              <a:gd name="T8" fmla="*/ 2147483647 w 720"/>
              <a:gd name="T9" fmla="*/ 2147483647 h 619"/>
              <a:gd name="T10" fmla="*/ 2147483647 w 720"/>
              <a:gd name="T11" fmla="*/ 2147483647 h 619"/>
              <a:gd name="T12" fmla="*/ 2147483647 w 720"/>
              <a:gd name="T13" fmla="*/ 2147483647 h 619"/>
              <a:gd name="T14" fmla="*/ 2147483647 w 720"/>
              <a:gd name="T15" fmla="*/ 2147483647 h 619"/>
              <a:gd name="T16" fmla="*/ 2147483647 w 720"/>
              <a:gd name="T17" fmla="*/ 2147483647 h 619"/>
              <a:gd name="T18" fmla="*/ 2147483647 w 720"/>
              <a:gd name="T19" fmla="*/ 2147483647 h 619"/>
              <a:gd name="T20" fmla="*/ 2147483647 w 720"/>
              <a:gd name="T21" fmla="*/ 2147483647 h 619"/>
              <a:gd name="T22" fmla="*/ 2147483647 w 720"/>
              <a:gd name="T23" fmla="*/ 2147483647 h 619"/>
              <a:gd name="T24" fmla="*/ 2147483647 w 720"/>
              <a:gd name="T25" fmla="*/ 2147483647 h 619"/>
              <a:gd name="T26" fmla="*/ 2147483647 w 720"/>
              <a:gd name="T27" fmla="*/ 2147483647 h 619"/>
              <a:gd name="T28" fmla="*/ 2147483647 w 720"/>
              <a:gd name="T29" fmla="*/ 2147483647 h 619"/>
              <a:gd name="T30" fmla="*/ 2147483647 w 720"/>
              <a:gd name="T31" fmla="*/ 2147483647 h 619"/>
              <a:gd name="T32" fmla="*/ 2147483647 w 720"/>
              <a:gd name="T33" fmla="*/ 0 h 6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0"/>
              <a:gd name="T52" fmla="*/ 0 h 619"/>
              <a:gd name="T53" fmla="*/ 720 w 720"/>
              <a:gd name="T54" fmla="*/ 619 h 6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0" h="619">
                <a:moveTo>
                  <a:pt x="0" y="618"/>
                </a:moveTo>
                <a:lnTo>
                  <a:pt x="5" y="561"/>
                </a:lnTo>
                <a:lnTo>
                  <a:pt x="16" y="504"/>
                </a:lnTo>
                <a:lnTo>
                  <a:pt x="35" y="447"/>
                </a:lnTo>
                <a:lnTo>
                  <a:pt x="62" y="390"/>
                </a:lnTo>
                <a:lnTo>
                  <a:pt x="95" y="338"/>
                </a:lnTo>
                <a:lnTo>
                  <a:pt x="133" y="285"/>
                </a:lnTo>
                <a:lnTo>
                  <a:pt x="176" y="237"/>
                </a:lnTo>
                <a:lnTo>
                  <a:pt x="225" y="193"/>
                </a:lnTo>
                <a:lnTo>
                  <a:pt x="277" y="149"/>
                </a:lnTo>
                <a:lnTo>
                  <a:pt x="334" y="114"/>
                </a:lnTo>
                <a:lnTo>
                  <a:pt x="393" y="79"/>
                </a:lnTo>
                <a:lnTo>
                  <a:pt x="456" y="53"/>
                </a:lnTo>
                <a:lnTo>
                  <a:pt x="518" y="31"/>
                </a:lnTo>
                <a:lnTo>
                  <a:pt x="583" y="13"/>
                </a:lnTo>
                <a:lnTo>
                  <a:pt x="651" y="4"/>
                </a:lnTo>
                <a:lnTo>
                  <a:pt x="719" y="0"/>
                </a:lnTo>
              </a:path>
            </a:pathLst>
          </a:custGeom>
          <a:noFill/>
          <a:ln w="101600" cap="rnd" cmpd="sng">
            <a:solidFill>
              <a:schemeClr val="bg2"/>
            </a:solidFill>
            <a:prstDash val="solid"/>
            <a:round/>
            <a:headEnd type="none" w="sm" len="sm"/>
            <a:tailEnd type="stealth" w="med" len="med"/>
          </a:ln>
        </p:spPr>
        <p:txBody>
          <a:bodyPr/>
          <a:lstStyle/>
          <a:p>
            <a:endParaRPr lang="en-US"/>
          </a:p>
        </p:txBody>
      </p:sp>
      <p:sp>
        <p:nvSpPr>
          <p:cNvPr id="6186" name="Line 60"/>
          <p:cNvSpPr>
            <a:spLocks noChangeShapeType="1"/>
          </p:cNvSpPr>
          <p:nvPr/>
        </p:nvSpPr>
        <p:spPr bwMode="auto">
          <a:xfrm flipV="1">
            <a:off x="2846388" y="4302125"/>
            <a:ext cx="228600" cy="369888"/>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87" name="Line 61"/>
          <p:cNvSpPr>
            <a:spLocks noChangeShapeType="1"/>
          </p:cNvSpPr>
          <p:nvPr/>
        </p:nvSpPr>
        <p:spPr bwMode="auto">
          <a:xfrm flipH="1" flipV="1">
            <a:off x="3078163" y="4302126"/>
            <a:ext cx="182562" cy="296863"/>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88" name="Line 62"/>
          <p:cNvSpPr>
            <a:spLocks noChangeShapeType="1"/>
          </p:cNvSpPr>
          <p:nvPr/>
        </p:nvSpPr>
        <p:spPr bwMode="auto">
          <a:xfrm>
            <a:off x="3543300" y="2597150"/>
            <a:ext cx="585788" cy="674688"/>
          </a:xfrm>
          <a:prstGeom prst="line">
            <a:avLst/>
          </a:prstGeom>
          <a:noFill/>
          <a:ln w="50800">
            <a:solidFill>
              <a:schemeClr val="bg2"/>
            </a:solidFill>
            <a:round/>
            <a:headEnd type="none" w="sm" len="sm"/>
            <a:tailEnd type="stealth" w="med" len="med"/>
          </a:ln>
        </p:spPr>
        <p:txBody>
          <a:bodyPr wrap="none" anchor="ctr"/>
          <a:lstStyle/>
          <a:p>
            <a:endParaRPr lang="en-US"/>
          </a:p>
        </p:txBody>
      </p:sp>
      <p:sp>
        <p:nvSpPr>
          <p:cNvPr id="6189" name="Line 63"/>
          <p:cNvSpPr>
            <a:spLocks noChangeShapeType="1"/>
          </p:cNvSpPr>
          <p:nvPr/>
        </p:nvSpPr>
        <p:spPr bwMode="auto">
          <a:xfrm>
            <a:off x="3074989" y="2814638"/>
            <a:ext cx="966787" cy="457200"/>
          </a:xfrm>
          <a:prstGeom prst="line">
            <a:avLst/>
          </a:prstGeom>
          <a:noFill/>
          <a:ln w="50800">
            <a:solidFill>
              <a:schemeClr val="bg2"/>
            </a:solidFill>
            <a:round/>
            <a:headEnd type="none" w="sm" len="sm"/>
            <a:tailEnd type="stealth" w="med" len="med"/>
          </a:ln>
        </p:spPr>
        <p:txBody>
          <a:bodyPr wrap="none" anchor="ctr"/>
          <a:lstStyle/>
          <a:p>
            <a:endParaRPr lang="en-US"/>
          </a:p>
        </p:txBody>
      </p:sp>
      <p:grpSp>
        <p:nvGrpSpPr>
          <p:cNvPr id="6190" name="Group 64"/>
          <p:cNvGrpSpPr>
            <a:grpSpLocks/>
          </p:cNvGrpSpPr>
          <p:nvPr/>
        </p:nvGrpSpPr>
        <p:grpSpPr bwMode="auto">
          <a:xfrm>
            <a:off x="2452688" y="4970464"/>
            <a:ext cx="1504950" cy="466725"/>
            <a:chOff x="585" y="3131"/>
            <a:chExt cx="948" cy="294"/>
          </a:xfrm>
        </p:grpSpPr>
        <p:sp>
          <p:nvSpPr>
            <p:cNvPr id="6229" name="Rectangle 65" descr="Oak"/>
            <p:cNvSpPr>
              <a:spLocks noChangeArrowheads="1"/>
            </p:cNvSpPr>
            <p:nvPr/>
          </p:nvSpPr>
          <p:spPr bwMode="auto">
            <a:xfrm>
              <a:off x="603" y="3236"/>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30" name="Line 66" descr="Oak"/>
            <p:cNvSpPr>
              <a:spLocks noChangeShapeType="1"/>
            </p:cNvSpPr>
            <p:nvPr/>
          </p:nvSpPr>
          <p:spPr bwMode="auto">
            <a:xfrm flipV="1">
              <a:off x="675"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1" name="Line 67" descr="Oak"/>
            <p:cNvSpPr>
              <a:spLocks noChangeShapeType="1"/>
            </p:cNvSpPr>
            <p:nvPr/>
          </p:nvSpPr>
          <p:spPr bwMode="auto">
            <a:xfrm>
              <a:off x="677" y="3327"/>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2" name="Line 68" descr="Oak"/>
            <p:cNvSpPr>
              <a:spLocks noChangeShapeType="1"/>
            </p:cNvSpPr>
            <p:nvPr/>
          </p:nvSpPr>
          <p:spPr bwMode="auto">
            <a:xfrm>
              <a:off x="678" y="3327"/>
              <a:ext cx="93"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3" name="Line 69" descr="Oak"/>
            <p:cNvSpPr>
              <a:spLocks noChangeShapeType="1"/>
            </p:cNvSpPr>
            <p:nvPr/>
          </p:nvSpPr>
          <p:spPr bwMode="auto">
            <a:xfrm>
              <a:off x="768"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4" name="Rectangle 70" descr="Oak"/>
            <p:cNvSpPr>
              <a:spLocks noChangeArrowheads="1"/>
            </p:cNvSpPr>
            <p:nvPr/>
          </p:nvSpPr>
          <p:spPr bwMode="auto">
            <a:xfrm>
              <a:off x="823" y="3285"/>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35" name="Rectangle 71" descr="Oak"/>
            <p:cNvSpPr>
              <a:spLocks noChangeArrowheads="1"/>
            </p:cNvSpPr>
            <p:nvPr/>
          </p:nvSpPr>
          <p:spPr bwMode="auto">
            <a:xfrm>
              <a:off x="1205" y="3236"/>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36" name="Line 72" descr="Oak"/>
            <p:cNvSpPr>
              <a:spLocks noChangeShapeType="1"/>
            </p:cNvSpPr>
            <p:nvPr/>
          </p:nvSpPr>
          <p:spPr bwMode="auto">
            <a:xfrm flipV="1">
              <a:off x="1277"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7" name="Line 73" descr="Oak"/>
            <p:cNvSpPr>
              <a:spLocks noChangeShapeType="1"/>
            </p:cNvSpPr>
            <p:nvPr/>
          </p:nvSpPr>
          <p:spPr bwMode="auto">
            <a:xfrm>
              <a:off x="1279" y="3327"/>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8" name="Line 74" descr="Oak"/>
            <p:cNvSpPr>
              <a:spLocks noChangeShapeType="1"/>
            </p:cNvSpPr>
            <p:nvPr/>
          </p:nvSpPr>
          <p:spPr bwMode="auto">
            <a:xfrm>
              <a:off x="1280" y="3327"/>
              <a:ext cx="92"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9" name="Line 75" descr="Oak"/>
            <p:cNvSpPr>
              <a:spLocks noChangeShapeType="1"/>
            </p:cNvSpPr>
            <p:nvPr/>
          </p:nvSpPr>
          <p:spPr bwMode="auto">
            <a:xfrm>
              <a:off x="1370"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0" name="Rectangle 76" descr="Oak"/>
            <p:cNvSpPr>
              <a:spLocks noChangeArrowheads="1"/>
            </p:cNvSpPr>
            <p:nvPr/>
          </p:nvSpPr>
          <p:spPr bwMode="auto">
            <a:xfrm>
              <a:off x="1425" y="3285"/>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41" name="Freeform 77" descr="Oak"/>
            <p:cNvSpPr>
              <a:spLocks/>
            </p:cNvSpPr>
            <p:nvPr/>
          </p:nvSpPr>
          <p:spPr bwMode="auto">
            <a:xfrm>
              <a:off x="585" y="3131"/>
              <a:ext cx="349" cy="101"/>
            </a:xfrm>
            <a:custGeom>
              <a:avLst/>
              <a:gdLst>
                <a:gd name="T0" fmla="*/ 174 w 349"/>
                <a:gd name="T1" fmla="*/ 0 h 101"/>
                <a:gd name="T2" fmla="*/ 348 w 349"/>
                <a:gd name="T3" fmla="*/ 100 h 101"/>
                <a:gd name="T4" fmla="*/ 0 w 349"/>
                <a:gd name="T5" fmla="*/ 100 h 101"/>
                <a:gd name="T6" fmla="*/ 174 w 349"/>
                <a:gd name="T7" fmla="*/ 0 h 101"/>
                <a:gd name="T8" fmla="*/ 0 60000 65536"/>
                <a:gd name="T9" fmla="*/ 0 60000 65536"/>
                <a:gd name="T10" fmla="*/ 0 60000 65536"/>
                <a:gd name="T11" fmla="*/ 0 60000 65536"/>
                <a:gd name="T12" fmla="*/ 0 w 349"/>
                <a:gd name="T13" fmla="*/ 0 h 101"/>
                <a:gd name="T14" fmla="*/ 349 w 349"/>
                <a:gd name="T15" fmla="*/ 101 h 101"/>
              </a:gdLst>
              <a:ahLst/>
              <a:cxnLst>
                <a:cxn ang="T8">
                  <a:pos x="T0" y="T1"/>
                </a:cxn>
                <a:cxn ang="T9">
                  <a:pos x="T2" y="T3"/>
                </a:cxn>
                <a:cxn ang="T10">
                  <a:pos x="T4" y="T5"/>
                </a:cxn>
                <a:cxn ang="T11">
                  <a:pos x="T6" y="T7"/>
                </a:cxn>
              </a:cxnLst>
              <a:rect l="T12" t="T13" r="T14" b="T15"/>
              <a:pathLst>
                <a:path w="349" h="101">
                  <a:moveTo>
                    <a:pt x="174" y="0"/>
                  </a:moveTo>
                  <a:lnTo>
                    <a:pt x="348" y="100"/>
                  </a:lnTo>
                  <a:lnTo>
                    <a:pt x="0" y="100"/>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sp>
          <p:nvSpPr>
            <p:cNvPr id="6242" name="Freeform 78" descr="Oak"/>
            <p:cNvSpPr>
              <a:spLocks/>
            </p:cNvSpPr>
            <p:nvPr/>
          </p:nvSpPr>
          <p:spPr bwMode="auto">
            <a:xfrm>
              <a:off x="1184" y="3139"/>
              <a:ext cx="349" cy="93"/>
            </a:xfrm>
            <a:custGeom>
              <a:avLst/>
              <a:gdLst>
                <a:gd name="T0" fmla="*/ 174 w 349"/>
                <a:gd name="T1" fmla="*/ 0 h 93"/>
                <a:gd name="T2" fmla="*/ 348 w 349"/>
                <a:gd name="T3" fmla="*/ 92 h 93"/>
                <a:gd name="T4" fmla="*/ 0 w 349"/>
                <a:gd name="T5" fmla="*/ 92 h 93"/>
                <a:gd name="T6" fmla="*/ 174 w 349"/>
                <a:gd name="T7" fmla="*/ 0 h 93"/>
                <a:gd name="T8" fmla="*/ 0 60000 65536"/>
                <a:gd name="T9" fmla="*/ 0 60000 65536"/>
                <a:gd name="T10" fmla="*/ 0 60000 65536"/>
                <a:gd name="T11" fmla="*/ 0 60000 65536"/>
                <a:gd name="T12" fmla="*/ 0 w 349"/>
                <a:gd name="T13" fmla="*/ 0 h 93"/>
                <a:gd name="T14" fmla="*/ 349 w 349"/>
                <a:gd name="T15" fmla="*/ 93 h 93"/>
              </a:gdLst>
              <a:ahLst/>
              <a:cxnLst>
                <a:cxn ang="T8">
                  <a:pos x="T0" y="T1"/>
                </a:cxn>
                <a:cxn ang="T9">
                  <a:pos x="T2" y="T3"/>
                </a:cxn>
                <a:cxn ang="T10">
                  <a:pos x="T4" y="T5"/>
                </a:cxn>
                <a:cxn ang="T11">
                  <a:pos x="T6" y="T7"/>
                </a:cxn>
              </a:cxnLst>
              <a:rect l="T12" t="T13" r="T14" b="T15"/>
              <a:pathLst>
                <a:path w="349" h="93">
                  <a:moveTo>
                    <a:pt x="174" y="0"/>
                  </a:moveTo>
                  <a:lnTo>
                    <a:pt x="348" y="92"/>
                  </a:lnTo>
                  <a:lnTo>
                    <a:pt x="0" y="92"/>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grpSp>
      <p:sp>
        <p:nvSpPr>
          <p:cNvPr id="6191" name="Line 79"/>
          <p:cNvSpPr>
            <a:spLocks noChangeShapeType="1"/>
          </p:cNvSpPr>
          <p:nvPr/>
        </p:nvSpPr>
        <p:spPr bwMode="auto">
          <a:xfrm flipH="1" flipV="1">
            <a:off x="3078163" y="4362451"/>
            <a:ext cx="106362" cy="811213"/>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92" name="Line 80"/>
          <p:cNvSpPr>
            <a:spLocks noChangeShapeType="1"/>
          </p:cNvSpPr>
          <p:nvPr/>
        </p:nvSpPr>
        <p:spPr bwMode="auto">
          <a:xfrm flipH="1" flipV="1">
            <a:off x="3176589" y="5173664"/>
            <a:ext cx="261937" cy="98425"/>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93" name="Line 81"/>
          <p:cNvSpPr>
            <a:spLocks noChangeShapeType="1"/>
          </p:cNvSpPr>
          <p:nvPr/>
        </p:nvSpPr>
        <p:spPr bwMode="auto">
          <a:xfrm flipV="1">
            <a:off x="3005139" y="5173664"/>
            <a:ext cx="168275" cy="98425"/>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94" name="Rectangle 82"/>
          <p:cNvSpPr>
            <a:spLocks noChangeArrowheads="1"/>
          </p:cNvSpPr>
          <p:nvPr/>
        </p:nvSpPr>
        <p:spPr bwMode="auto">
          <a:xfrm>
            <a:off x="3392488" y="2413001"/>
            <a:ext cx="406400" cy="163513"/>
          </a:xfrm>
          <a:prstGeom prst="rect">
            <a:avLst/>
          </a:prstGeom>
          <a:noFill/>
          <a:ln w="12700">
            <a:solidFill>
              <a:schemeClr val="bg2"/>
            </a:solidFill>
            <a:miter lim="800000"/>
            <a:headEnd/>
            <a:tailEnd/>
          </a:ln>
        </p:spPr>
        <p:txBody>
          <a:bodyPr wrap="none" anchor="ctr"/>
          <a:lstStyle/>
          <a:p>
            <a:endParaRPr lang="en-US"/>
          </a:p>
        </p:txBody>
      </p:sp>
      <p:sp useBgFill="1">
        <p:nvSpPr>
          <p:cNvPr id="6195" name="Rectangle 83"/>
          <p:cNvSpPr>
            <a:spLocks noChangeArrowheads="1"/>
          </p:cNvSpPr>
          <p:nvPr/>
        </p:nvSpPr>
        <p:spPr bwMode="auto">
          <a:xfrm>
            <a:off x="3175000" y="2117726"/>
            <a:ext cx="649288" cy="74613"/>
          </a:xfrm>
          <a:prstGeom prst="rect">
            <a:avLst/>
          </a:prstGeom>
          <a:ln w="12700">
            <a:solidFill>
              <a:schemeClr val="bg2"/>
            </a:solidFill>
            <a:miter lim="800000"/>
            <a:headEnd/>
            <a:tailEnd/>
          </a:ln>
        </p:spPr>
        <p:txBody>
          <a:bodyPr wrap="none" anchor="ctr"/>
          <a:lstStyle/>
          <a:p>
            <a:endParaRPr lang="en-US"/>
          </a:p>
        </p:txBody>
      </p:sp>
      <p:sp useBgFill="1">
        <p:nvSpPr>
          <p:cNvPr id="6196" name="Rectangle 84"/>
          <p:cNvSpPr>
            <a:spLocks noChangeArrowheads="1"/>
          </p:cNvSpPr>
          <p:nvPr/>
        </p:nvSpPr>
        <p:spPr bwMode="auto">
          <a:xfrm>
            <a:off x="2295526" y="2243138"/>
            <a:ext cx="187325" cy="271462"/>
          </a:xfrm>
          <a:prstGeom prst="rect">
            <a:avLst/>
          </a:prstGeom>
          <a:ln w="12700">
            <a:solidFill>
              <a:schemeClr val="bg2"/>
            </a:solidFill>
            <a:miter lim="800000"/>
            <a:headEnd/>
            <a:tailEnd/>
          </a:ln>
        </p:spPr>
        <p:txBody>
          <a:bodyPr wrap="none" anchor="ctr"/>
          <a:lstStyle/>
          <a:p>
            <a:endParaRPr lang="en-US"/>
          </a:p>
        </p:txBody>
      </p:sp>
      <p:sp useBgFill="1">
        <p:nvSpPr>
          <p:cNvPr id="6197" name="Rectangle 85"/>
          <p:cNvSpPr>
            <a:spLocks noChangeArrowheads="1"/>
          </p:cNvSpPr>
          <p:nvPr/>
        </p:nvSpPr>
        <p:spPr bwMode="auto">
          <a:xfrm>
            <a:off x="2482850" y="2263776"/>
            <a:ext cx="317500" cy="250825"/>
          </a:xfrm>
          <a:prstGeom prst="rect">
            <a:avLst/>
          </a:prstGeom>
          <a:ln w="12700">
            <a:solidFill>
              <a:schemeClr val="bg2"/>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6198" name="Rectangle 86"/>
          <p:cNvSpPr>
            <a:spLocks noChangeArrowheads="1"/>
          </p:cNvSpPr>
          <p:nvPr/>
        </p:nvSpPr>
        <p:spPr bwMode="auto">
          <a:xfrm>
            <a:off x="2528888" y="2424114"/>
            <a:ext cx="152400" cy="90487"/>
          </a:xfrm>
          <a:prstGeom prst="rect">
            <a:avLst/>
          </a:prstGeom>
          <a:noFill/>
          <a:ln w="12700">
            <a:solidFill>
              <a:schemeClr val="bg2"/>
            </a:solidFill>
            <a:miter lim="800000"/>
            <a:headEnd/>
            <a:tailEnd/>
          </a:ln>
        </p:spPr>
        <p:txBody>
          <a:bodyPr wrap="none" anchor="ctr"/>
          <a:lstStyle/>
          <a:p>
            <a:endParaRPr lang="en-US"/>
          </a:p>
        </p:txBody>
      </p:sp>
      <p:sp>
        <p:nvSpPr>
          <p:cNvPr id="6199" name="Rectangle 87"/>
          <p:cNvSpPr>
            <a:spLocks noChangeArrowheads="1"/>
          </p:cNvSpPr>
          <p:nvPr/>
        </p:nvSpPr>
        <p:spPr bwMode="auto">
          <a:xfrm>
            <a:off x="2514600" y="2349500"/>
            <a:ext cx="166688" cy="39688"/>
          </a:xfrm>
          <a:prstGeom prst="rect">
            <a:avLst/>
          </a:prstGeom>
          <a:noFill/>
          <a:ln w="12700">
            <a:solidFill>
              <a:schemeClr val="bg2"/>
            </a:solidFill>
            <a:miter lim="800000"/>
            <a:headEnd/>
            <a:tailEnd/>
          </a:ln>
        </p:spPr>
        <p:txBody>
          <a:bodyPr wrap="none" anchor="ctr"/>
          <a:lstStyle/>
          <a:p>
            <a:endParaRPr lang="en-US"/>
          </a:p>
        </p:txBody>
      </p:sp>
      <p:sp>
        <p:nvSpPr>
          <p:cNvPr id="6200" name="Rectangle 88"/>
          <p:cNvSpPr>
            <a:spLocks noChangeArrowheads="1"/>
          </p:cNvSpPr>
          <p:nvPr/>
        </p:nvSpPr>
        <p:spPr bwMode="auto">
          <a:xfrm>
            <a:off x="3314701" y="2306638"/>
            <a:ext cx="314325" cy="69850"/>
          </a:xfrm>
          <a:prstGeom prst="rect">
            <a:avLst/>
          </a:prstGeom>
          <a:noFill/>
          <a:ln w="12700">
            <a:solidFill>
              <a:schemeClr val="bg2"/>
            </a:solidFill>
            <a:miter lim="800000"/>
            <a:headEnd/>
            <a:tailEnd/>
          </a:ln>
        </p:spPr>
        <p:txBody>
          <a:bodyPr wrap="none" anchor="ctr"/>
          <a:lstStyle/>
          <a:p>
            <a:endParaRPr lang="en-US"/>
          </a:p>
        </p:txBody>
      </p:sp>
      <p:sp>
        <p:nvSpPr>
          <p:cNvPr id="6201" name="Line 89"/>
          <p:cNvSpPr>
            <a:spLocks noChangeShapeType="1"/>
          </p:cNvSpPr>
          <p:nvPr/>
        </p:nvSpPr>
        <p:spPr bwMode="auto">
          <a:xfrm>
            <a:off x="3429001" y="2362200"/>
            <a:ext cx="9525" cy="50800"/>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202" name="Line 90"/>
          <p:cNvSpPr>
            <a:spLocks noChangeShapeType="1"/>
          </p:cNvSpPr>
          <p:nvPr/>
        </p:nvSpPr>
        <p:spPr bwMode="auto">
          <a:xfrm>
            <a:off x="3435350" y="2417763"/>
            <a:ext cx="0" cy="16351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3" name="Line 91"/>
          <p:cNvSpPr>
            <a:spLocks noChangeShapeType="1"/>
          </p:cNvSpPr>
          <p:nvPr/>
        </p:nvSpPr>
        <p:spPr bwMode="auto">
          <a:xfrm>
            <a:off x="3521075" y="2417763"/>
            <a:ext cx="0" cy="16351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4" name="Line 92"/>
          <p:cNvSpPr>
            <a:spLocks noChangeShapeType="1"/>
          </p:cNvSpPr>
          <p:nvPr/>
        </p:nvSpPr>
        <p:spPr bwMode="auto">
          <a:xfrm>
            <a:off x="3629025" y="2362201"/>
            <a:ext cx="0" cy="219075"/>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5" name="Line 93"/>
          <p:cNvSpPr>
            <a:spLocks noChangeShapeType="1"/>
          </p:cNvSpPr>
          <p:nvPr/>
        </p:nvSpPr>
        <p:spPr bwMode="auto">
          <a:xfrm>
            <a:off x="3695700" y="2417763"/>
            <a:ext cx="0" cy="17780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6" name="Line 94"/>
          <p:cNvSpPr>
            <a:spLocks noChangeShapeType="1"/>
          </p:cNvSpPr>
          <p:nvPr/>
        </p:nvSpPr>
        <p:spPr bwMode="auto">
          <a:xfrm>
            <a:off x="3786188" y="2414589"/>
            <a:ext cx="0" cy="166687"/>
          </a:xfrm>
          <a:prstGeom prst="line">
            <a:avLst/>
          </a:prstGeom>
          <a:noFill/>
          <a:ln w="12700">
            <a:solidFill>
              <a:schemeClr val="bg2"/>
            </a:solidFill>
            <a:round/>
            <a:headEnd type="none" w="sm" len="sm"/>
            <a:tailEnd type="none" w="sm" len="sm"/>
          </a:ln>
        </p:spPr>
        <p:txBody>
          <a:bodyPr wrap="none" anchor="ctr"/>
          <a:lstStyle/>
          <a:p>
            <a:endParaRPr lang="en-US"/>
          </a:p>
        </p:txBody>
      </p:sp>
      <p:sp useBgFill="1">
        <p:nvSpPr>
          <p:cNvPr id="6207" name="Rectangle 95"/>
          <p:cNvSpPr>
            <a:spLocks noChangeArrowheads="1"/>
          </p:cNvSpPr>
          <p:nvPr/>
        </p:nvSpPr>
        <p:spPr bwMode="auto">
          <a:xfrm>
            <a:off x="2295525" y="2732088"/>
            <a:ext cx="90488" cy="252412"/>
          </a:xfrm>
          <a:prstGeom prst="rect">
            <a:avLst/>
          </a:prstGeom>
          <a:ln w="12700">
            <a:solidFill>
              <a:schemeClr val="bg2"/>
            </a:solidFill>
            <a:miter lim="800000"/>
            <a:headEnd/>
            <a:tailEnd/>
          </a:ln>
        </p:spPr>
        <p:txBody>
          <a:bodyPr wrap="none" anchor="ctr"/>
          <a:lstStyle/>
          <a:p>
            <a:endParaRPr lang="en-US"/>
          </a:p>
        </p:txBody>
      </p:sp>
      <p:sp useBgFill="1">
        <p:nvSpPr>
          <p:cNvPr id="6208" name="Rectangle 96"/>
          <p:cNvSpPr>
            <a:spLocks noChangeArrowheads="1"/>
          </p:cNvSpPr>
          <p:nvPr/>
        </p:nvSpPr>
        <p:spPr bwMode="auto">
          <a:xfrm>
            <a:off x="2386013" y="2762250"/>
            <a:ext cx="315912" cy="222250"/>
          </a:xfrm>
          <a:prstGeom prst="rect">
            <a:avLst/>
          </a:prstGeom>
          <a:ln w="12700">
            <a:solidFill>
              <a:schemeClr val="bg2"/>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6209" name="Rectangle 97"/>
          <p:cNvSpPr>
            <a:spLocks noChangeArrowheads="1"/>
          </p:cNvSpPr>
          <p:nvPr/>
        </p:nvSpPr>
        <p:spPr bwMode="auto">
          <a:xfrm>
            <a:off x="2430463" y="2894014"/>
            <a:ext cx="152400" cy="90487"/>
          </a:xfrm>
          <a:prstGeom prst="rect">
            <a:avLst/>
          </a:prstGeom>
          <a:noFill/>
          <a:ln w="12700">
            <a:solidFill>
              <a:schemeClr val="bg2"/>
            </a:solidFill>
            <a:miter lim="800000"/>
            <a:headEnd/>
            <a:tailEnd/>
          </a:ln>
        </p:spPr>
        <p:txBody>
          <a:bodyPr wrap="none" anchor="ctr"/>
          <a:lstStyle/>
          <a:p>
            <a:endParaRPr lang="en-US"/>
          </a:p>
        </p:txBody>
      </p:sp>
      <p:sp>
        <p:nvSpPr>
          <p:cNvPr id="6210" name="Rectangle 98"/>
          <p:cNvSpPr>
            <a:spLocks noChangeArrowheads="1"/>
          </p:cNvSpPr>
          <p:nvPr/>
        </p:nvSpPr>
        <p:spPr bwMode="auto">
          <a:xfrm>
            <a:off x="2416175" y="2819400"/>
            <a:ext cx="166688" cy="39688"/>
          </a:xfrm>
          <a:prstGeom prst="rect">
            <a:avLst/>
          </a:prstGeom>
          <a:noFill/>
          <a:ln w="12700">
            <a:solidFill>
              <a:schemeClr val="bg2"/>
            </a:solidFill>
            <a:miter lim="800000"/>
            <a:headEnd/>
            <a:tailEnd/>
          </a:ln>
        </p:spPr>
        <p:txBody>
          <a:bodyPr wrap="none" anchor="ctr"/>
          <a:lstStyle/>
          <a:p>
            <a:endParaRPr lang="en-US"/>
          </a:p>
        </p:txBody>
      </p:sp>
      <p:sp>
        <p:nvSpPr>
          <p:cNvPr id="6211" name="Line 99"/>
          <p:cNvSpPr>
            <a:spLocks noChangeShapeType="1"/>
          </p:cNvSpPr>
          <p:nvPr/>
        </p:nvSpPr>
        <p:spPr bwMode="auto">
          <a:xfrm flipV="1">
            <a:off x="2673350" y="2814638"/>
            <a:ext cx="330200" cy="476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12" name="Line 100"/>
          <p:cNvSpPr>
            <a:spLocks noChangeShapeType="1"/>
          </p:cNvSpPr>
          <p:nvPr/>
        </p:nvSpPr>
        <p:spPr bwMode="auto">
          <a:xfrm>
            <a:off x="2801938" y="2425700"/>
            <a:ext cx="271462" cy="393700"/>
          </a:xfrm>
          <a:prstGeom prst="line">
            <a:avLst/>
          </a:prstGeom>
          <a:noFill/>
          <a:ln w="12700">
            <a:solidFill>
              <a:schemeClr val="bg2"/>
            </a:solidFill>
            <a:round/>
            <a:headEnd type="none" w="sm" len="sm"/>
            <a:tailEnd type="none" w="sm" len="sm"/>
          </a:ln>
        </p:spPr>
        <p:txBody>
          <a:bodyPr wrap="none" anchor="ctr"/>
          <a:lstStyle/>
          <a:p>
            <a:endParaRPr lang="en-US"/>
          </a:p>
        </p:txBody>
      </p:sp>
      <p:grpSp>
        <p:nvGrpSpPr>
          <p:cNvPr id="6213" name="Group 101"/>
          <p:cNvGrpSpPr>
            <a:grpSpLocks/>
          </p:cNvGrpSpPr>
          <p:nvPr/>
        </p:nvGrpSpPr>
        <p:grpSpPr bwMode="auto">
          <a:xfrm>
            <a:off x="4927601" y="1727200"/>
            <a:ext cx="1222375" cy="681038"/>
            <a:chOff x="2144" y="1088"/>
            <a:chExt cx="770" cy="429"/>
          </a:xfrm>
        </p:grpSpPr>
        <p:grpSp>
          <p:nvGrpSpPr>
            <p:cNvPr id="6221" name="Group 102"/>
            <p:cNvGrpSpPr>
              <a:grpSpLocks/>
            </p:cNvGrpSpPr>
            <p:nvPr/>
          </p:nvGrpSpPr>
          <p:grpSpPr bwMode="auto">
            <a:xfrm>
              <a:off x="2227" y="1313"/>
              <a:ext cx="234" cy="204"/>
              <a:chOff x="2227" y="1313"/>
              <a:chExt cx="234" cy="204"/>
            </a:xfrm>
          </p:grpSpPr>
          <p:sp>
            <p:nvSpPr>
              <p:cNvPr id="6225" name="Rectangle 103"/>
              <p:cNvSpPr>
                <a:spLocks noChangeArrowheads="1"/>
              </p:cNvSpPr>
              <p:nvPr/>
            </p:nvSpPr>
            <p:spPr bwMode="auto">
              <a:xfrm>
                <a:off x="2227" y="1313"/>
                <a:ext cx="35" cy="20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6226" name="Rectangle 104"/>
              <p:cNvSpPr>
                <a:spLocks noChangeArrowheads="1"/>
              </p:cNvSpPr>
              <p:nvPr/>
            </p:nvSpPr>
            <p:spPr bwMode="auto">
              <a:xfrm>
                <a:off x="2262" y="1376"/>
                <a:ext cx="199" cy="141"/>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6227" name="Rectangle 105"/>
              <p:cNvSpPr>
                <a:spLocks noChangeArrowheads="1"/>
              </p:cNvSpPr>
              <p:nvPr/>
            </p:nvSpPr>
            <p:spPr bwMode="auto">
              <a:xfrm>
                <a:off x="2290" y="1460"/>
                <a:ext cx="96" cy="57"/>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6228" name="Rectangle 106"/>
              <p:cNvSpPr>
                <a:spLocks noChangeArrowheads="1"/>
              </p:cNvSpPr>
              <p:nvPr/>
            </p:nvSpPr>
            <p:spPr bwMode="auto">
              <a:xfrm>
                <a:off x="2281" y="1413"/>
                <a:ext cx="105" cy="25"/>
              </a:xfrm>
              <a:prstGeom prst="rect">
                <a:avLst/>
              </a:prstGeom>
              <a:solidFill>
                <a:schemeClr val="bg2"/>
              </a:solidFill>
              <a:ln w="12700">
                <a:solidFill>
                  <a:schemeClr val="tx1"/>
                </a:solidFill>
                <a:miter lim="800000"/>
                <a:headEnd/>
                <a:tailEnd/>
              </a:ln>
            </p:spPr>
            <p:txBody>
              <a:bodyPr wrap="none" anchor="ctr"/>
              <a:lstStyle/>
              <a:p>
                <a:endParaRPr lang="en-US"/>
              </a:p>
            </p:txBody>
          </p:sp>
        </p:grpSp>
        <p:grpSp>
          <p:nvGrpSpPr>
            <p:cNvPr id="6222" name="Group 107"/>
            <p:cNvGrpSpPr>
              <a:grpSpLocks/>
            </p:cNvGrpSpPr>
            <p:nvPr/>
          </p:nvGrpSpPr>
          <p:grpSpPr bwMode="auto">
            <a:xfrm>
              <a:off x="2144" y="1088"/>
              <a:ext cx="770" cy="212"/>
              <a:chOff x="2144" y="1088"/>
              <a:chExt cx="770" cy="212"/>
            </a:xfrm>
          </p:grpSpPr>
          <p:pic>
            <p:nvPicPr>
              <p:cNvPr id="6223" name="Picture 108"/>
              <p:cNvPicPr>
                <a:picLocks noChangeArrowheads="1"/>
              </p:cNvPicPr>
              <p:nvPr/>
            </p:nvPicPr>
            <p:blipFill>
              <a:blip r:embed="rId8" cstate="print"/>
              <a:srcRect/>
              <a:stretch>
                <a:fillRect/>
              </a:stretch>
            </p:blipFill>
            <p:spPr bwMode="auto">
              <a:xfrm>
                <a:off x="2144" y="1088"/>
                <a:ext cx="770" cy="212"/>
              </a:xfrm>
              <a:prstGeom prst="rect">
                <a:avLst/>
              </a:prstGeom>
              <a:noFill/>
              <a:ln w="9525">
                <a:noFill/>
                <a:miter lim="800000"/>
                <a:headEnd/>
                <a:tailEnd/>
              </a:ln>
            </p:spPr>
          </p:pic>
          <p:sp>
            <p:nvSpPr>
              <p:cNvPr id="6224" name="Rectangle 109"/>
              <p:cNvSpPr>
                <a:spLocks noChangeArrowheads="1"/>
              </p:cNvSpPr>
              <p:nvPr/>
            </p:nvSpPr>
            <p:spPr bwMode="auto">
              <a:xfrm>
                <a:off x="2298" y="1127"/>
                <a:ext cx="408" cy="1"/>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grpSp>
      <p:sp>
        <p:nvSpPr>
          <p:cNvPr id="6214" name="Line 110"/>
          <p:cNvSpPr>
            <a:spLocks noChangeShapeType="1"/>
          </p:cNvSpPr>
          <p:nvPr/>
        </p:nvSpPr>
        <p:spPr bwMode="auto">
          <a:xfrm>
            <a:off x="5257800" y="2409826"/>
            <a:ext cx="0" cy="290513"/>
          </a:xfrm>
          <a:prstGeom prst="line">
            <a:avLst/>
          </a:prstGeom>
          <a:noFill/>
          <a:ln w="50800">
            <a:solidFill>
              <a:schemeClr val="bg2"/>
            </a:solidFill>
            <a:round/>
            <a:headEnd type="none" w="sm" len="sm"/>
            <a:tailEnd type="stealth" w="med" len="med"/>
          </a:ln>
        </p:spPr>
        <p:txBody>
          <a:bodyPr wrap="none" anchor="ctr"/>
          <a:lstStyle/>
          <a:p>
            <a:endParaRPr lang="en-US"/>
          </a:p>
        </p:txBody>
      </p:sp>
      <p:sp>
        <p:nvSpPr>
          <p:cNvPr id="6215" name="Rectangle 111" descr="Brown marble"/>
          <p:cNvSpPr>
            <a:spLocks noChangeArrowheads="1"/>
          </p:cNvSpPr>
          <p:nvPr/>
        </p:nvSpPr>
        <p:spPr bwMode="auto">
          <a:xfrm>
            <a:off x="4883151" y="2701925"/>
            <a:ext cx="428625" cy="71438"/>
          </a:xfrm>
          <a:prstGeom prst="rect">
            <a:avLst/>
          </a:prstGeom>
          <a:blipFill dpi="0" rotWithShape="0">
            <a:blip r:embed="rId6" cstate="print"/>
            <a:srcRect/>
            <a:tile tx="0" ty="0" sx="100000" sy="100000" flip="none" algn="tl"/>
          </a:blipFill>
          <a:ln w="9525">
            <a:solidFill>
              <a:schemeClr val="bg2"/>
            </a:solidFill>
            <a:miter lim="800000"/>
            <a:headEnd/>
            <a:tailEnd/>
          </a:ln>
        </p:spPr>
        <p:txBody>
          <a:bodyPr wrap="none" anchor="ctr"/>
          <a:lstStyle/>
          <a:p>
            <a:endParaRPr lang="en-US"/>
          </a:p>
        </p:txBody>
      </p:sp>
      <p:sp>
        <p:nvSpPr>
          <p:cNvPr id="6216" name="Rectangle 112"/>
          <p:cNvSpPr>
            <a:spLocks noChangeArrowheads="1"/>
          </p:cNvSpPr>
          <p:nvPr/>
        </p:nvSpPr>
        <p:spPr bwMode="auto">
          <a:xfrm>
            <a:off x="2327276" y="2265364"/>
            <a:ext cx="87313" cy="219075"/>
          </a:xfrm>
          <a:prstGeom prst="rect">
            <a:avLst/>
          </a:prstGeom>
          <a:noFill/>
          <a:ln w="12700">
            <a:solidFill>
              <a:schemeClr val="bg2"/>
            </a:solidFill>
            <a:miter lim="800000"/>
            <a:headEnd/>
            <a:tailEnd/>
          </a:ln>
        </p:spPr>
        <p:txBody>
          <a:bodyPr wrap="none" anchor="ctr"/>
          <a:lstStyle/>
          <a:p>
            <a:endParaRPr lang="en-US"/>
          </a:p>
        </p:txBody>
      </p:sp>
      <p:sp>
        <p:nvSpPr>
          <p:cNvPr id="998513" name="Rectangle 113"/>
          <p:cNvSpPr>
            <a:spLocks noChangeArrowheads="1"/>
          </p:cNvSpPr>
          <p:nvPr/>
        </p:nvSpPr>
        <p:spPr bwMode="auto">
          <a:xfrm>
            <a:off x="4191000" y="4114800"/>
            <a:ext cx="1714500" cy="946150"/>
          </a:xfrm>
          <a:prstGeom prst="rect">
            <a:avLst/>
          </a:prstGeom>
          <a:noFill/>
          <a:ln w="9525">
            <a:noFill/>
            <a:miter lim="800000"/>
            <a:headEnd/>
            <a:tailEnd/>
          </a:ln>
        </p:spPr>
        <p:txBody>
          <a:bodyPr lIns="92075" tIns="46038" rIns="92075" bIns="46038">
            <a:spAutoFit/>
          </a:bodyPr>
          <a:lstStyle/>
          <a:p>
            <a:r>
              <a:rPr lang="en-US" sz="2800" b="1">
                <a:solidFill>
                  <a:srgbClr val="0033CC"/>
                </a:solidFill>
                <a:latin typeface="Times New Roman" pitchFamily="18" charset="0"/>
              </a:rPr>
              <a:t>2 mg/l</a:t>
            </a:r>
          </a:p>
          <a:p>
            <a:r>
              <a:rPr lang="en-US" sz="2800" b="1">
                <a:solidFill>
                  <a:srgbClr val="0033CC"/>
                </a:solidFill>
                <a:latin typeface="Times New Roman" pitchFamily="18" charset="0"/>
              </a:rPr>
              <a:t>Influent</a:t>
            </a:r>
          </a:p>
        </p:txBody>
      </p:sp>
      <p:sp>
        <p:nvSpPr>
          <p:cNvPr id="998514" name="Rectangle 114"/>
          <p:cNvSpPr>
            <a:spLocks noChangeArrowheads="1"/>
          </p:cNvSpPr>
          <p:nvPr/>
        </p:nvSpPr>
        <p:spPr bwMode="auto">
          <a:xfrm>
            <a:off x="6248400" y="4129088"/>
            <a:ext cx="1498600" cy="519112"/>
          </a:xfrm>
          <a:prstGeom prst="rect">
            <a:avLst/>
          </a:prstGeom>
          <a:noFill/>
          <a:ln w="9525">
            <a:noFill/>
            <a:miter lim="800000"/>
            <a:headEnd/>
            <a:tailEnd/>
          </a:ln>
        </p:spPr>
        <p:txBody>
          <a:bodyPr wrap="none" lIns="92075" tIns="46038" rIns="92075" bIns="46038">
            <a:spAutoFit/>
          </a:bodyPr>
          <a:lstStyle/>
          <a:p>
            <a:pPr algn="l"/>
            <a:r>
              <a:rPr lang="en-US" sz="2800" b="1">
                <a:solidFill>
                  <a:srgbClr val="0033CC"/>
                </a:solidFill>
                <a:latin typeface="Times New Roman" pitchFamily="18" charset="0"/>
              </a:rPr>
              <a:t>50% RR</a:t>
            </a:r>
            <a:endParaRPr lang="en-US" sz="2800" b="1">
              <a:solidFill>
                <a:srgbClr val="FF3300"/>
              </a:solidFill>
              <a:latin typeface="Times New Roman" pitchFamily="18" charset="0"/>
            </a:endParaRPr>
          </a:p>
        </p:txBody>
      </p:sp>
      <p:grpSp>
        <p:nvGrpSpPr>
          <p:cNvPr id="8" name="Group 115"/>
          <p:cNvGrpSpPr>
            <a:grpSpLocks/>
          </p:cNvGrpSpPr>
          <p:nvPr/>
        </p:nvGrpSpPr>
        <p:grpSpPr bwMode="auto">
          <a:xfrm>
            <a:off x="10560049" y="3033712"/>
            <a:ext cx="1600200" cy="2743200"/>
            <a:chOff x="4752" y="1008"/>
            <a:chExt cx="1008" cy="1728"/>
          </a:xfrm>
          <a:solidFill>
            <a:schemeClr val="bg1">
              <a:lumMod val="40000"/>
              <a:lumOff val="60000"/>
            </a:schemeClr>
          </a:solidFill>
        </p:grpSpPr>
        <p:sp>
          <p:nvSpPr>
            <p:cNvPr id="998425" name="Rectangle 25"/>
            <p:cNvSpPr>
              <a:spLocks noChangeArrowheads="1"/>
            </p:cNvSpPr>
            <p:nvPr/>
          </p:nvSpPr>
          <p:spPr bwMode="auto">
            <a:xfrm>
              <a:off x="4752" y="1008"/>
              <a:ext cx="1008" cy="1728"/>
            </a:xfrm>
            <a:prstGeom prst="rect">
              <a:avLst/>
            </a:prstGeom>
            <a:noFill/>
            <a:ln w="9525">
              <a:noFill/>
              <a:miter lim="800000"/>
              <a:headEnd/>
              <a:tailEnd/>
            </a:ln>
            <a:effectLst/>
          </p:spPr>
          <p:txBody>
            <a:bodyPr wrap="none" anchor="ctr"/>
            <a:lstStyle/>
            <a:p>
              <a:pPr>
                <a:defRPr/>
              </a:pPr>
              <a:endParaRPr lang="en-US"/>
            </a:p>
          </p:txBody>
        </p:sp>
        <p:sp>
          <p:nvSpPr>
            <p:cNvPr id="998426" name="Rectangle 26"/>
            <p:cNvSpPr>
              <a:spLocks noChangeArrowheads="1"/>
            </p:cNvSpPr>
            <p:nvPr/>
          </p:nvSpPr>
          <p:spPr bwMode="auto">
            <a:xfrm>
              <a:off x="4909" y="1008"/>
              <a:ext cx="851" cy="1134"/>
            </a:xfrm>
            <a:prstGeom prst="rect">
              <a:avLst/>
            </a:prstGeom>
            <a:noFill/>
            <a:ln w="9525">
              <a:noFill/>
              <a:miter lim="800000"/>
              <a:headEnd/>
              <a:tailEnd/>
            </a:ln>
            <a:effectLst/>
          </p:spPr>
          <p:txBody>
            <a:bodyPr wrap="none" lIns="92075" tIns="46038" rIns="92075" bIns="46038">
              <a:spAutoFit/>
            </a:bodyPr>
            <a:lstStyle/>
            <a:p>
              <a:pPr>
                <a:defRPr/>
              </a:pPr>
              <a:r>
                <a:rPr lang="en-US" sz="2800" b="1">
                  <a:latin typeface="Times New Roman" pitchFamily="18" charset="0"/>
                </a:rPr>
                <a:t>NPDES</a:t>
              </a:r>
              <a:endParaRPr lang="en-US" sz="2800">
                <a:latin typeface="Times New Roman" pitchFamily="18" charset="0"/>
              </a:endParaRPr>
            </a:p>
            <a:p>
              <a:pPr>
                <a:defRPr/>
              </a:pPr>
              <a:r>
                <a:rPr lang="en-US" sz="2800" b="1">
                  <a:latin typeface="Times New Roman" pitchFamily="18" charset="0"/>
                </a:rPr>
                <a:t>Permit</a:t>
              </a:r>
            </a:p>
            <a:p>
              <a:pPr>
                <a:defRPr/>
              </a:pPr>
              <a:r>
                <a:rPr lang="en-US" sz="2800" b="1">
                  <a:latin typeface="Times New Roman" pitchFamily="18" charset="0"/>
                </a:rPr>
                <a:t>Limit=</a:t>
              </a:r>
            </a:p>
            <a:p>
              <a:pPr>
                <a:defRPr/>
              </a:pPr>
              <a:r>
                <a:rPr lang="en-US" sz="2800" b="1">
                  <a:latin typeface="Times New Roman" pitchFamily="18" charset="0"/>
                </a:rPr>
                <a:t>1 mg/l</a:t>
              </a:r>
            </a:p>
          </p:txBody>
        </p:sp>
      </p:grpSp>
      <p:sp>
        <p:nvSpPr>
          <p:cNvPr id="998517" name="Rectangle 117"/>
          <p:cNvSpPr>
            <a:spLocks noChangeArrowheads="1"/>
          </p:cNvSpPr>
          <p:nvPr/>
        </p:nvSpPr>
        <p:spPr bwMode="auto">
          <a:xfrm>
            <a:off x="2133600" y="6400801"/>
            <a:ext cx="6705600" cy="519113"/>
          </a:xfrm>
          <a:prstGeom prst="rect">
            <a:avLst/>
          </a:prstGeom>
          <a:noFill/>
          <a:ln w="9525">
            <a:noFill/>
            <a:miter lim="800000"/>
            <a:headEnd/>
            <a:tailEnd/>
          </a:ln>
        </p:spPr>
        <p:txBody>
          <a:bodyPr lIns="92075" tIns="46038" rIns="92075" bIns="46038">
            <a:spAutoFit/>
          </a:bodyPr>
          <a:lstStyle/>
          <a:p>
            <a:r>
              <a:rPr lang="en-US" sz="2800" b="1">
                <a:solidFill>
                  <a:srgbClr val="0033CC"/>
                </a:solidFill>
                <a:latin typeface="Times New Roman" pitchFamily="18" charset="0"/>
              </a:rPr>
              <a:t>The other “1 mg/l” went into the sludge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B099-C31D-F6FF-A588-B9A5877705CB}"/>
              </a:ext>
            </a:extLst>
          </p:cNvPr>
          <p:cNvSpPr>
            <a:spLocks noGrp="1"/>
          </p:cNvSpPr>
          <p:nvPr>
            <p:ph type="title"/>
          </p:nvPr>
        </p:nvSpPr>
        <p:spPr>
          <a:xfrm>
            <a:off x="1436339" y="-591981"/>
            <a:ext cx="9309359" cy="1653180"/>
          </a:xfrm>
        </p:spPr>
        <p:txBody>
          <a:bodyPr/>
          <a:lstStyle/>
          <a:p>
            <a:pPr algn="ctr"/>
            <a:r>
              <a:rPr lang="en-US" b="1">
                <a:cs typeface="Biome"/>
              </a:rPr>
              <a:t>Pretreatment Acronyms</a:t>
            </a:r>
          </a:p>
        </p:txBody>
      </p:sp>
      <p:sp>
        <p:nvSpPr>
          <p:cNvPr id="4" name="Slide Number Placeholder 3">
            <a:extLst>
              <a:ext uri="{FF2B5EF4-FFF2-40B4-BE49-F238E27FC236}">
                <a16:creationId xmlns:a16="http://schemas.microsoft.com/office/drawing/2014/main" id="{CEF7975F-599D-B696-0E92-D54B0AB698EA}"/>
              </a:ext>
            </a:extLst>
          </p:cNvPr>
          <p:cNvSpPr>
            <a:spLocks noGrp="1"/>
          </p:cNvSpPr>
          <p:nvPr>
            <p:ph type="sldNum" sz="quarter" idx="4"/>
          </p:nvPr>
        </p:nvSpPr>
        <p:spPr/>
        <p:txBody>
          <a:bodyPr/>
          <a:lstStyle/>
          <a:p>
            <a:fld id="{D57F1E4F-1CFF-5643-939E-02111984F565}" type="slidenum">
              <a:rPr lang="en-US" smtClean="0"/>
              <a:pPr/>
              <a:t>3</a:t>
            </a:fld>
            <a:endParaRPr lang="en-US"/>
          </a:p>
        </p:txBody>
      </p:sp>
      <p:pic>
        <p:nvPicPr>
          <p:cNvPr id="5" name="Picture 4">
            <a:extLst>
              <a:ext uri="{FF2B5EF4-FFF2-40B4-BE49-F238E27FC236}">
                <a16:creationId xmlns:a16="http://schemas.microsoft.com/office/drawing/2014/main" id="{8E4B5D4A-7C17-B15A-0819-1DFA9F2335BC}"/>
              </a:ext>
            </a:extLst>
          </p:cNvPr>
          <p:cNvPicPr>
            <a:picLocks noChangeAspect="1"/>
          </p:cNvPicPr>
          <p:nvPr/>
        </p:nvPicPr>
        <p:blipFill>
          <a:blip r:embed="rId2"/>
          <a:srcRect t="18772" b="5642"/>
          <a:stretch>
            <a:fillRect/>
          </a:stretch>
        </p:blipFill>
        <p:spPr>
          <a:xfrm>
            <a:off x="314638" y="1225296"/>
            <a:ext cx="11562723" cy="5266943"/>
          </a:xfrm>
          <a:prstGeom prst="rect">
            <a:avLst/>
          </a:prstGeom>
        </p:spPr>
      </p:pic>
    </p:spTree>
    <p:extLst>
      <p:ext uri="{BB962C8B-B14F-4D97-AF65-F5344CB8AC3E}">
        <p14:creationId xmlns:p14="http://schemas.microsoft.com/office/powerpoint/2010/main" val="1917089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22E41-4B5C-7E89-4FF1-FCEF079929F6}"/>
            </a:ext>
          </a:extLst>
        </p:cNvPr>
        <p:cNvGrpSpPr/>
        <p:nvPr/>
      </p:nvGrpSpPr>
      <p:grpSpPr>
        <a:xfrm>
          <a:off x="0" y="0"/>
          <a:ext cx="0" cy="0"/>
          <a:chOff x="0" y="0"/>
          <a:chExt cx="0" cy="0"/>
        </a:xfrm>
      </p:grpSpPr>
      <p:sp>
        <p:nvSpPr>
          <p:cNvPr id="998402" name="Rectangle 2">
            <a:extLst>
              <a:ext uri="{FF2B5EF4-FFF2-40B4-BE49-F238E27FC236}">
                <a16:creationId xmlns:a16="http://schemas.microsoft.com/office/drawing/2014/main" id="{7FA3E8F2-4124-E322-5CF8-422737334F5F}"/>
              </a:ext>
            </a:extLst>
          </p:cNvPr>
          <p:cNvSpPr>
            <a:spLocks noGrp="1" noChangeArrowheads="1"/>
          </p:cNvSpPr>
          <p:nvPr>
            <p:ph type="title"/>
          </p:nvPr>
        </p:nvSpPr>
        <p:spPr>
          <a:xfrm>
            <a:off x="192580" y="310992"/>
            <a:ext cx="10238392" cy="1243648"/>
          </a:xfrm>
        </p:spPr>
        <p:txBody>
          <a:bodyPr vert="horz" lIns="92075" tIns="46038" rIns="92075" bIns="46038" rtlCol="0" anchor="ctr">
            <a:normAutofit/>
          </a:bodyPr>
          <a:lstStyle/>
          <a:p>
            <a:pPr algn="ctr">
              <a:defRPr/>
            </a:pPr>
            <a:r>
              <a:rPr lang="en-US" sz="2800" b="1">
                <a:solidFill>
                  <a:schemeClr val="bg1"/>
                </a:solidFill>
              </a:rPr>
              <a:t>Simple Pass Through Example based on NPDES Permit Limit</a:t>
            </a:r>
          </a:p>
        </p:txBody>
      </p:sp>
      <p:sp>
        <p:nvSpPr>
          <p:cNvPr id="6148" name="Rectangle 3">
            <a:extLst>
              <a:ext uri="{FF2B5EF4-FFF2-40B4-BE49-F238E27FC236}">
                <a16:creationId xmlns:a16="http://schemas.microsoft.com/office/drawing/2014/main" id="{95A3C9F7-CDCF-8BD8-4896-DF59EA60EA46}"/>
              </a:ext>
            </a:extLst>
          </p:cNvPr>
          <p:cNvSpPr>
            <a:spLocks noChangeArrowheads="1"/>
          </p:cNvSpPr>
          <p:nvPr/>
        </p:nvSpPr>
        <p:spPr bwMode="auto">
          <a:xfrm>
            <a:off x="11342688" y="3157538"/>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6149" name="Rectangle 4">
            <a:extLst>
              <a:ext uri="{FF2B5EF4-FFF2-40B4-BE49-F238E27FC236}">
                <a16:creationId xmlns:a16="http://schemas.microsoft.com/office/drawing/2014/main" id="{B67B91BB-EA69-2D66-3843-8CCF8D500B39}"/>
              </a:ext>
            </a:extLst>
          </p:cNvPr>
          <p:cNvSpPr>
            <a:spLocks noChangeArrowheads="1"/>
          </p:cNvSpPr>
          <p:nvPr/>
        </p:nvSpPr>
        <p:spPr bwMode="auto">
          <a:xfrm>
            <a:off x="10799762" y="3098801"/>
            <a:ext cx="1195840" cy="831639"/>
          </a:xfrm>
          <a:prstGeom prst="rect">
            <a:avLst/>
          </a:prstGeom>
          <a:noFill/>
          <a:ln w="9525">
            <a:noFill/>
            <a:miter lim="800000"/>
            <a:headEnd/>
            <a:tailEnd/>
          </a:ln>
        </p:spPr>
        <p:txBody>
          <a:bodyPr wrap="none" lIns="92075" tIns="46038" rIns="92075" bIns="46038">
            <a:spAutoFit/>
          </a:bodyPr>
          <a:lstStyle/>
          <a:p>
            <a:pPr algn="l"/>
            <a:r>
              <a:rPr lang="en-US" sz="2400" b="1">
                <a:solidFill>
                  <a:srgbClr val="FFFF00"/>
                </a:solidFill>
                <a:latin typeface="Times New Roman" pitchFamily="18" charset="0"/>
              </a:rPr>
              <a:t>NPDES</a:t>
            </a:r>
            <a:endParaRPr lang="en-US" sz="2400">
              <a:solidFill>
                <a:srgbClr val="FFFF00"/>
              </a:solidFill>
              <a:latin typeface="Times New Roman" pitchFamily="18" charset="0"/>
            </a:endParaRPr>
          </a:p>
          <a:p>
            <a:pPr algn="l"/>
            <a:r>
              <a:rPr lang="en-US" sz="2400" b="1">
                <a:solidFill>
                  <a:srgbClr val="FFFF00"/>
                </a:solidFill>
                <a:latin typeface="Times New Roman" pitchFamily="18" charset="0"/>
              </a:rPr>
              <a:t>Permit</a:t>
            </a:r>
          </a:p>
        </p:txBody>
      </p:sp>
      <p:sp>
        <p:nvSpPr>
          <p:cNvPr id="6150" name="Rectangle 5">
            <a:extLst>
              <a:ext uri="{FF2B5EF4-FFF2-40B4-BE49-F238E27FC236}">
                <a16:creationId xmlns:a16="http://schemas.microsoft.com/office/drawing/2014/main" id="{249A955E-98AD-9337-10AC-71DEB9D3ACB9}"/>
              </a:ext>
            </a:extLst>
          </p:cNvPr>
          <p:cNvSpPr>
            <a:spLocks noChangeArrowheads="1"/>
          </p:cNvSpPr>
          <p:nvPr/>
        </p:nvSpPr>
        <p:spPr bwMode="auto">
          <a:xfrm>
            <a:off x="11218863" y="3230563"/>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6151" name="Rectangle 6">
            <a:extLst>
              <a:ext uri="{FF2B5EF4-FFF2-40B4-BE49-F238E27FC236}">
                <a16:creationId xmlns:a16="http://schemas.microsoft.com/office/drawing/2014/main" id="{EC658401-F05C-0622-4DA1-E8A2FDD37D46}"/>
              </a:ext>
            </a:extLst>
          </p:cNvPr>
          <p:cNvSpPr>
            <a:spLocks noChangeArrowheads="1"/>
          </p:cNvSpPr>
          <p:nvPr/>
        </p:nvSpPr>
        <p:spPr bwMode="auto">
          <a:xfrm>
            <a:off x="10798175" y="3921126"/>
            <a:ext cx="1101725" cy="462307"/>
          </a:xfrm>
          <a:prstGeom prst="rect">
            <a:avLst/>
          </a:prstGeom>
          <a:noFill/>
          <a:ln w="9525">
            <a:noFill/>
            <a:miter lim="800000"/>
            <a:headEnd/>
            <a:tailEnd/>
          </a:ln>
        </p:spPr>
        <p:txBody>
          <a:bodyPr lIns="92075" tIns="46038" rIns="92075" bIns="46038">
            <a:spAutoFit/>
          </a:bodyPr>
          <a:lstStyle/>
          <a:p>
            <a:pPr algn="l"/>
            <a:r>
              <a:rPr lang="en-US" sz="2400" b="1">
                <a:solidFill>
                  <a:srgbClr val="FFFF00"/>
                </a:solidFill>
                <a:latin typeface="Times New Roman" pitchFamily="18" charset="0"/>
              </a:rPr>
              <a:t>Limits</a:t>
            </a:r>
          </a:p>
        </p:txBody>
      </p:sp>
      <p:sp>
        <p:nvSpPr>
          <p:cNvPr id="6152" name="Rectangle 7">
            <a:extLst>
              <a:ext uri="{FF2B5EF4-FFF2-40B4-BE49-F238E27FC236}">
                <a16:creationId xmlns:a16="http://schemas.microsoft.com/office/drawing/2014/main" id="{3D52A7C1-A588-E2C4-C83F-604B82B74F09}"/>
              </a:ext>
            </a:extLst>
          </p:cNvPr>
          <p:cNvSpPr>
            <a:spLocks noChangeArrowheads="1"/>
          </p:cNvSpPr>
          <p:nvPr/>
        </p:nvSpPr>
        <p:spPr bwMode="auto">
          <a:xfrm>
            <a:off x="10417174" y="4786312"/>
            <a:ext cx="2209800" cy="708528"/>
          </a:xfrm>
          <a:prstGeom prst="rect">
            <a:avLst/>
          </a:prstGeom>
          <a:noFill/>
          <a:ln w="9525">
            <a:noFill/>
            <a:miter lim="800000"/>
            <a:headEnd/>
            <a:tailEnd/>
          </a:ln>
        </p:spPr>
        <p:txBody>
          <a:bodyPr lIns="92075" tIns="46038" rIns="92075" bIns="46038">
            <a:spAutoFit/>
          </a:bodyPr>
          <a:lstStyle/>
          <a:p>
            <a:pPr algn="l">
              <a:spcBef>
                <a:spcPct val="50000"/>
              </a:spcBef>
            </a:pPr>
            <a:r>
              <a:rPr lang="en-US" sz="2000">
                <a:latin typeface="Times New Roman" pitchFamily="18" charset="0"/>
              </a:rPr>
              <a:t>Water Quality Standards</a:t>
            </a:r>
          </a:p>
        </p:txBody>
      </p:sp>
      <p:sp>
        <p:nvSpPr>
          <p:cNvPr id="6153" name="Rectangle 11">
            <a:extLst>
              <a:ext uri="{FF2B5EF4-FFF2-40B4-BE49-F238E27FC236}">
                <a16:creationId xmlns:a16="http://schemas.microsoft.com/office/drawing/2014/main" id="{28540999-B632-835E-1897-AF4E1E0FD587}"/>
              </a:ext>
            </a:extLst>
          </p:cNvPr>
          <p:cNvSpPr>
            <a:spLocks noChangeArrowheads="1"/>
          </p:cNvSpPr>
          <p:nvPr/>
        </p:nvSpPr>
        <p:spPr bwMode="auto">
          <a:xfrm>
            <a:off x="10026650" y="-14288"/>
            <a:ext cx="2133600" cy="6858000"/>
          </a:xfrm>
          <a:prstGeom prst="rect">
            <a:avLst/>
          </a:prstGeom>
          <a:gradFill rotWithShape="0">
            <a:gsLst>
              <a:gs pos="0">
                <a:srgbClr val="03D4A8"/>
              </a:gs>
              <a:gs pos="25000">
                <a:srgbClr val="21D6E0"/>
              </a:gs>
              <a:gs pos="75000">
                <a:srgbClr val="0087E6"/>
              </a:gs>
              <a:gs pos="100000">
                <a:srgbClr val="005CBF"/>
              </a:gs>
            </a:gsLst>
            <a:lin ang="0" scaled="1"/>
          </a:gradFill>
          <a:ln w="9525">
            <a:noFill/>
            <a:miter lim="800000"/>
            <a:headEnd/>
            <a:tailEnd/>
          </a:ln>
        </p:spPr>
        <p:txBody>
          <a:bodyPr wrap="none" anchor="ctr"/>
          <a:lstStyle/>
          <a:p>
            <a:endParaRPr lang="en-US"/>
          </a:p>
        </p:txBody>
      </p:sp>
      <p:grpSp>
        <p:nvGrpSpPr>
          <p:cNvPr id="6154" name="Group 8">
            <a:extLst>
              <a:ext uri="{FF2B5EF4-FFF2-40B4-BE49-F238E27FC236}">
                <a16:creationId xmlns:a16="http://schemas.microsoft.com/office/drawing/2014/main" id="{2F06BAC9-F2BD-B31F-97A0-83A1E52FFAD7}"/>
              </a:ext>
            </a:extLst>
          </p:cNvPr>
          <p:cNvGrpSpPr>
            <a:grpSpLocks/>
          </p:cNvGrpSpPr>
          <p:nvPr/>
        </p:nvGrpSpPr>
        <p:grpSpPr bwMode="auto">
          <a:xfrm>
            <a:off x="6478588" y="1363663"/>
            <a:ext cx="1708150" cy="468312"/>
            <a:chOff x="3121" y="859"/>
            <a:chExt cx="1076" cy="295"/>
          </a:xfrm>
        </p:grpSpPr>
        <p:pic>
          <p:nvPicPr>
            <p:cNvPr id="6257" name="Picture 9">
              <a:extLst>
                <a:ext uri="{FF2B5EF4-FFF2-40B4-BE49-F238E27FC236}">
                  <a16:creationId xmlns:a16="http://schemas.microsoft.com/office/drawing/2014/main" id="{2C2FEE9D-AD01-F8DC-8132-FD53EEB558F7}"/>
                </a:ext>
              </a:extLst>
            </p:cNvPr>
            <p:cNvPicPr>
              <a:picLocks noChangeArrowheads="1"/>
            </p:cNvPicPr>
            <p:nvPr/>
          </p:nvPicPr>
          <p:blipFill>
            <a:blip r:embed="rId3" cstate="print"/>
            <a:srcRect/>
            <a:stretch>
              <a:fillRect/>
            </a:stretch>
          </p:blipFill>
          <p:spPr bwMode="auto">
            <a:xfrm>
              <a:off x="3121" y="859"/>
              <a:ext cx="1076" cy="295"/>
            </a:xfrm>
            <a:prstGeom prst="rect">
              <a:avLst/>
            </a:prstGeom>
            <a:noFill/>
            <a:ln w="9525">
              <a:noFill/>
              <a:miter lim="800000"/>
              <a:headEnd/>
              <a:tailEnd/>
            </a:ln>
          </p:spPr>
        </p:pic>
        <p:sp>
          <p:nvSpPr>
            <p:cNvPr id="6258" name="Rectangle 10">
              <a:extLst>
                <a:ext uri="{FF2B5EF4-FFF2-40B4-BE49-F238E27FC236}">
                  <a16:creationId xmlns:a16="http://schemas.microsoft.com/office/drawing/2014/main" id="{FEBA9126-1ADA-EF12-19A2-C7662339AFC1}"/>
                </a:ext>
              </a:extLst>
            </p:cNvPr>
            <p:cNvSpPr>
              <a:spLocks noChangeArrowheads="1"/>
            </p:cNvSpPr>
            <p:nvPr/>
          </p:nvSpPr>
          <p:spPr bwMode="auto">
            <a:xfrm>
              <a:off x="3317" y="915"/>
              <a:ext cx="608" cy="74"/>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sp>
        <p:nvSpPr>
          <p:cNvPr id="6155" name="Freeform 12">
            <a:extLst>
              <a:ext uri="{FF2B5EF4-FFF2-40B4-BE49-F238E27FC236}">
                <a16:creationId xmlns:a16="http://schemas.microsoft.com/office/drawing/2014/main" id="{3B53B38E-1C52-6BDB-7C01-06FA4B47BC57}"/>
              </a:ext>
            </a:extLst>
          </p:cNvPr>
          <p:cNvSpPr>
            <a:spLocks/>
          </p:cNvSpPr>
          <p:nvPr/>
        </p:nvSpPr>
        <p:spPr bwMode="auto">
          <a:xfrm>
            <a:off x="10523538" y="1785937"/>
            <a:ext cx="1641475" cy="596900"/>
          </a:xfrm>
          <a:custGeom>
            <a:avLst/>
            <a:gdLst>
              <a:gd name="T0" fmla="*/ 0 w 1034"/>
              <a:gd name="T1" fmla="*/ 2147483647 h 376"/>
              <a:gd name="T2" fmla="*/ 2147483647 w 1034"/>
              <a:gd name="T3" fmla="*/ 2147483647 h 376"/>
              <a:gd name="T4" fmla="*/ 2147483647 w 1034"/>
              <a:gd name="T5" fmla="*/ 2147483647 h 376"/>
              <a:gd name="T6" fmla="*/ 2147483647 w 1034"/>
              <a:gd name="T7" fmla="*/ 2147483647 h 376"/>
              <a:gd name="T8" fmla="*/ 2147483647 w 1034"/>
              <a:gd name="T9" fmla="*/ 2147483647 h 376"/>
              <a:gd name="T10" fmla="*/ 2147483647 w 1034"/>
              <a:gd name="T11" fmla="*/ 2147483647 h 376"/>
              <a:gd name="T12" fmla="*/ 2147483647 w 1034"/>
              <a:gd name="T13" fmla="*/ 2147483647 h 376"/>
              <a:gd name="T14" fmla="*/ 2147483647 w 1034"/>
              <a:gd name="T15" fmla="*/ 2147483647 h 376"/>
              <a:gd name="T16" fmla="*/ 2147483647 w 1034"/>
              <a:gd name="T17" fmla="*/ 2147483647 h 376"/>
              <a:gd name="T18" fmla="*/ 2147483647 w 1034"/>
              <a:gd name="T19" fmla="*/ 2147483647 h 376"/>
              <a:gd name="T20" fmla="*/ 2147483647 w 1034"/>
              <a:gd name="T21" fmla="*/ 2147483647 h 376"/>
              <a:gd name="T22" fmla="*/ 2147483647 w 1034"/>
              <a:gd name="T23" fmla="*/ 2147483647 h 376"/>
              <a:gd name="T24" fmla="*/ 2147483647 w 1034"/>
              <a:gd name="T25" fmla="*/ 2147483647 h 376"/>
              <a:gd name="T26" fmla="*/ 2147483647 w 1034"/>
              <a:gd name="T27" fmla="*/ 2147483647 h 376"/>
              <a:gd name="T28" fmla="*/ 2147483647 w 1034"/>
              <a:gd name="T29" fmla="*/ 2147483647 h 376"/>
              <a:gd name="T30" fmla="*/ 2147483647 w 1034"/>
              <a:gd name="T31" fmla="*/ 2147483647 h 376"/>
              <a:gd name="T32" fmla="*/ 2147483647 w 1034"/>
              <a:gd name="T33" fmla="*/ 2147483647 h 376"/>
              <a:gd name="T34" fmla="*/ 2147483647 w 1034"/>
              <a:gd name="T35" fmla="*/ 2147483647 h 376"/>
              <a:gd name="T36" fmla="*/ 2147483647 w 1034"/>
              <a:gd name="T37" fmla="*/ 2147483647 h 376"/>
              <a:gd name="T38" fmla="*/ 2147483647 w 1034"/>
              <a:gd name="T39" fmla="*/ 2147483647 h 376"/>
              <a:gd name="T40" fmla="*/ 2147483647 w 1034"/>
              <a:gd name="T41" fmla="*/ 2147483647 h 376"/>
              <a:gd name="T42" fmla="*/ 2147483647 w 1034"/>
              <a:gd name="T43" fmla="*/ 2147483647 h 376"/>
              <a:gd name="T44" fmla="*/ 2147483647 w 1034"/>
              <a:gd name="T45" fmla="*/ 2147483647 h 376"/>
              <a:gd name="T46" fmla="*/ 2147483647 w 1034"/>
              <a:gd name="T47" fmla="*/ 2147483647 h 376"/>
              <a:gd name="T48" fmla="*/ 2147483647 w 1034"/>
              <a:gd name="T49" fmla="*/ 2147483647 h 376"/>
              <a:gd name="T50" fmla="*/ 2147483647 w 1034"/>
              <a:gd name="T51" fmla="*/ 2147483647 h 376"/>
              <a:gd name="T52" fmla="*/ 2147483647 w 1034"/>
              <a:gd name="T53" fmla="*/ 2147483647 h 376"/>
              <a:gd name="T54" fmla="*/ 2147483647 w 1034"/>
              <a:gd name="T55" fmla="*/ 2147483647 h 376"/>
              <a:gd name="T56" fmla="*/ 2147483647 w 1034"/>
              <a:gd name="T57" fmla="*/ 2147483647 h 376"/>
              <a:gd name="T58" fmla="*/ 2147483647 w 1034"/>
              <a:gd name="T59" fmla="*/ 2147483647 h 376"/>
              <a:gd name="T60" fmla="*/ 2147483647 w 1034"/>
              <a:gd name="T61" fmla="*/ 2147483647 h 376"/>
              <a:gd name="T62" fmla="*/ 2147483647 w 1034"/>
              <a:gd name="T63" fmla="*/ 2147483647 h 376"/>
              <a:gd name="T64" fmla="*/ 2147483647 w 1034"/>
              <a:gd name="T65" fmla="*/ 2147483647 h 376"/>
              <a:gd name="T66" fmla="*/ 2147483647 w 1034"/>
              <a:gd name="T67" fmla="*/ 0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4"/>
              <a:gd name="T103" fmla="*/ 0 h 376"/>
              <a:gd name="T104" fmla="*/ 1034 w 1034"/>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4" h="376">
                <a:moveTo>
                  <a:pt x="0" y="299"/>
                </a:moveTo>
                <a:lnTo>
                  <a:pt x="65" y="240"/>
                </a:lnTo>
                <a:lnTo>
                  <a:pt x="93" y="213"/>
                </a:lnTo>
                <a:lnTo>
                  <a:pt x="130" y="189"/>
                </a:lnTo>
                <a:lnTo>
                  <a:pt x="157" y="169"/>
                </a:lnTo>
                <a:lnTo>
                  <a:pt x="194" y="157"/>
                </a:lnTo>
                <a:lnTo>
                  <a:pt x="222" y="150"/>
                </a:lnTo>
                <a:lnTo>
                  <a:pt x="259" y="150"/>
                </a:lnTo>
                <a:lnTo>
                  <a:pt x="277" y="155"/>
                </a:lnTo>
                <a:lnTo>
                  <a:pt x="286" y="164"/>
                </a:lnTo>
                <a:lnTo>
                  <a:pt x="305" y="177"/>
                </a:lnTo>
                <a:lnTo>
                  <a:pt x="314" y="194"/>
                </a:lnTo>
                <a:lnTo>
                  <a:pt x="342" y="233"/>
                </a:lnTo>
                <a:lnTo>
                  <a:pt x="369" y="277"/>
                </a:lnTo>
                <a:lnTo>
                  <a:pt x="397" y="317"/>
                </a:lnTo>
                <a:lnTo>
                  <a:pt x="415" y="336"/>
                </a:lnTo>
                <a:lnTo>
                  <a:pt x="434" y="351"/>
                </a:lnTo>
                <a:lnTo>
                  <a:pt x="452" y="363"/>
                </a:lnTo>
                <a:lnTo>
                  <a:pt x="471" y="371"/>
                </a:lnTo>
                <a:lnTo>
                  <a:pt x="498" y="375"/>
                </a:lnTo>
                <a:lnTo>
                  <a:pt x="517" y="373"/>
                </a:lnTo>
                <a:lnTo>
                  <a:pt x="544" y="366"/>
                </a:lnTo>
                <a:lnTo>
                  <a:pt x="572" y="353"/>
                </a:lnTo>
                <a:lnTo>
                  <a:pt x="609" y="336"/>
                </a:lnTo>
                <a:lnTo>
                  <a:pt x="637" y="314"/>
                </a:lnTo>
                <a:lnTo>
                  <a:pt x="673" y="292"/>
                </a:lnTo>
                <a:lnTo>
                  <a:pt x="720" y="265"/>
                </a:lnTo>
                <a:lnTo>
                  <a:pt x="793" y="206"/>
                </a:lnTo>
                <a:lnTo>
                  <a:pt x="867" y="145"/>
                </a:lnTo>
                <a:lnTo>
                  <a:pt x="932" y="86"/>
                </a:lnTo>
                <a:lnTo>
                  <a:pt x="968" y="61"/>
                </a:lnTo>
                <a:lnTo>
                  <a:pt x="996" y="37"/>
                </a:lnTo>
                <a:lnTo>
                  <a:pt x="1015" y="17"/>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6" name="Freeform 13">
            <a:extLst>
              <a:ext uri="{FF2B5EF4-FFF2-40B4-BE49-F238E27FC236}">
                <a16:creationId xmlns:a16="http://schemas.microsoft.com/office/drawing/2014/main" id="{221E84FC-943A-E877-B878-AC8BA2A7BEEB}"/>
              </a:ext>
            </a:extLst>
          </p:cNvPr>
          <p:cNvSpPr>
            <a:spLocks/>
          </p:cNvSpPr>
          <p:nvPr/>
        </p:nvSpPr>
        <p:spPr bwMode="auto">
          <a:xfrm>
            <a:off x="10523538" y="1119188"/>
            <a:ext cx="1641475" cy="600075"/>
          </a:xfrm>
          <a:custGeom>
            <a:avLst/>
            <a:gdLst>
              <a:gd name="T0" fmla="*/ 0 w 1034"/>
              <a:gd name="T1" fmla="*/ 2147483647 h 378"/>
              <a:gd name="T2" fmla="*/ 2147483647 w 1034"/>
              <a:gd name="T3" fmla="*/ 2147483647 h 378"/>
              <a:gd name="T4" fmla="*/ 2147483647 w 1034"/>
              <a:gd name="T5" fmla="*/ 2147483647 h 378"/>
              <a:gd name="T6" fmla="*/ 2147483647 w 1034"/>
              <a:gd name="T7" fmla="*/ 2147483647 h 378"/>
              <a:gd name="T8" fmla="*/ 2147483647 w 1034"/>
              <a:gd name="T9" fmla="*/ 2147483647 h 378"/>
              <a:gd name="T10" fmla="*/ 2147483647 w 1034"/>
              <a:gd name="T11" fmla="*/ 2147483647 h 378"/>
              <a:gd name="T12" fmla="*/ 2147483647 w 1034"/>
              <a:gd name="T13" fmla="*/ 2147483647 h 378"/>
              <a:gd name="T14" fmla="*/ 2147483647 w 1034"/>
              <a:gd name="T15" fmla="*/ 2147483647 h 378"/>
              <a:gd name="T16" fmla="*/ 2147483647 w 1034"/>
              <a:gd name="T17" fmla="*/ 2147483647 h 378"/>
              <a:gd name="T18" fmla="*/ 2147483647 w 1034"/>
              <a:gd name="T19" fmla="*/ 2147483647 h 378"/>
              <a:gd name="T20" fmla="*/ 2147483647 w 1034"/>
              <a:gd name="T21" fmla="*/ 2147483647 h 378"/>
              <a:gd name="T22" fmla="*/ 2147483647 w 1034"/>
              <a:gd name="T23" fmla="*/ 2147483647 h 378"/>
              <a:gd name="T24" fmla="*/ 2147483647 w 1034"/>
              <a:gd name="T25" fmla="*/ 2147483647 h 378"/>
              <a:gd name="T26" fmla="*/ 2147483647 w 1034"/>
              <a:gd name="T27" fmla="*/ 2147483647 h 378"/>
              <a:gd name="T28" fmla="*/ 2147483647 w 1034"/>
              <a:gd name="T29" fmla="*/ 2147483647 h 378"/>
              <a:gd name="T30" fmla="*/ 2147483647 w 1034"/>
              <a:gd name="T31" fmla="*/ 2147483647 h 378"/>
              <a:gd name="T32" fmla="*/ 2147483647 w 1034"/>
              <a:gd name="T33" fmla="*/ 2147483647 h 378"/>
              <a:gd name="T34" fmla="*/ 2147483647 w 1034"/>
              <a:gd name="T35" fmla="*/ 2147483647 h 378"/>
              <a:gd name="T36" fmla="*/ 2147483647 w 1034"/>
              <a:gd name="T37" fmla="*/ 2147483647 h 378"/>
              <a:gd name="T38" fmla="*/ 2147483647 w 1034"/>
              <a:gd name="T39" fmla="*/ 2147483647 h 378"/>
              <a:gd name="T40" fmla="*/ 2147483647 w 1034"/>
              <a:gd name="T41" fmla="*/ 2147483647 h 378"/>
              <a:gd name="T42" fmla="*/ 2147483647 w 1034"/>
              <a:gd name="T43" fmla="*/ 2147483647 h 378"/>
              <a:gd name="T44" fmla="*/ 2147483647 w 1034"/>
              <a:gd name="T45" fmla="*/ 2147483647 h 378"/>
              <a:gd name="T46" fmla="*/ 2147483647 w 1034"/>
              <a:gd name="T47" fmla="*/ 2147483647 h 378"/>
              <a:gd name="T48" fmla="*/ 2147483647 w 1034"/>
              <a:gd name="T49" fmla="*/ 2147483647 h 378"/>
              <a:gd name="T50" fmla="*/ 2147483647 w 1034"/>
              <a:gd name="T51" fmla="*/ 2147483647 h 378"/>
              <a:gd name="T52" fmla="*/ 2147483647 w 1034"/>
              <a:gd name="T53" fmla="*/ 2147483647 h 378"/>
              <a:gd name="T54" fmla="*/ 2147483647 w 1034"/>
              <a:gd name="T55" fmla="*/ 2147483647 h 378"/>
              <a:gd name="T56" fmla="*/ 2147483647 w 1034"/>
              <a:gd name="T57" fmla="*/ 2147483647 h 378"/>
              <a:gd name="T58" fmla="*/ 2147483647 w 1034"/>
              <a:gd name="T59" fmla="*/ 2147483647 h 378"/>
              <a:gd name="T60" fmla="*/ 2147483647 w 1034"/>
              <a:gd name="T61" fmla="*/ 2147483647 h 378"/>
              <a:gd name="T62" fmla="*/ 2147483647 w 1034"/>
              <a:gd name="T63" fmla="*/ 2147483647 h 378"/>
              <a:gd name="T64" fmla="*/ 2147483647 w 1034"/>
              <a:gd name="T65" fmla="*/ 2147483647 h 378"/>
              <a:gd name="T66" fmla="*/ 2147483647 w 1034"/>
              <a:gd name="T67" fmla="*/ 2147483647 h 378"/>
              <a:gd name="T68" fmla="*/ 2147483647 w 1034"/>
              <a:gd name="T69" fmla="*/ 2147483647 h 378"/>
              <a:gd name="T70" fmla="*/ 2147483647 w 1034"/>
              <a:gd name="T71" fmla="*/ 2147483647 h 378"/>
              <a:gd name="T72" fmla="*/ 2147483647 w 1034"/>
              <a:gd name="T73" fmla="*/ 2147483647 h 378"/>
              <a:gd name="T74" fmla="*/ 2147483647 w 1034"/>
              <a:gd name="T75" fmla="*/ 2147483647 h 378"/>
              <a:gd name="T76" fmla="*/ 2147483647 w 1034"/>
              <a:gd name="T77" fmla="*/ 2147483647 h 378"/>
              <a:gd name="T78" fmla="*/ 2147483647 w 1034"/>
              <a:gd name="T79" fmla="*/ 2147483647 h 378"/>
              <a:gd name="T80" fmla="*/ 2147483647 w 1034"/>
              <a:gd name="T81" fmla="*/ 0 h 3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4"/>
              <a:gd name="T124" fmla="*/ 0 h 378"/>
              <a:gd name="T125" fmla="*/ 1034 w 1034"/>
              <a:gd name="T126" fmla="*/ 378 h 3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4" h="378">
                <a:moveTo>
                  <a:pt x="0" y="300"/>
                </a:moveTo>
                <a:lnTo>
                  <a:pt x="28" y="270"/>
                </a:lnTo>
                <a:lnTo>
                  <a:pt x="65" y="241"/>
                </a:lnTo>
                <a:lnTo>
                  <a:pt x="93" y="215"/>
                </a:lnTo>
                <a:lnTo>
                  <a:pt x="130" y="191"/>
                </a:lnTo>
                <a:lnTo>
                  <a:pt x="157" y="172"/>
                </a:lnTo>
                <a:lnTo>
                  <a:pt x="194" y="157"/>
                </a:lnTo>
                <a:lnTo>
                  <a:pt x="212" y="152"/>
                </a:lnTo>
                <a:lnTo>
                  <a:pt x="222" y="150"/>
                </a:lnTo>
                <a:lnTo>
                  <a:pt x="240" y="148"/>
                </a:lnTo>
                <a:lnTo>
                  <a:pt x="259" y="150"/>
                </a:lnTo>
                <a:lnTo>
                  <a:pt x="277" y="156"/>
                </a:lnTo>
                <a:lnTo>
                  <a:pt x="286" y="165"/>
                </a:lnTo>
                <a:lnTo>
                  <a:pt x="305" y="177"/>
                </a:lnTo>
                <a:lnTo>
                  <a:pt x="314" y="195"/>
                </a:lnTo>
                <a:lnTo>
                  <a:pt x="332" y="213"/>
                </a:lnTo>
                <a:lnTo>
                  <a:pt x="342" y="234"/>
                </a:lnTo>
                <a:lnTo>
                  <a:pt x="369" y="277"/>
                </a:lnTo>
                <a:lnTo>
                  <a:pt x="388" y="298"/>
                </a:lnTo>
                <a:lnTo>
                  <a:pt x="397" y="318"/>
                </a:lnTo>
                <a:lnTo>
                  <a:pt x="415" y="336"/>
                </a:lnTo>
                <a:lnTo>
                  <a:pt x="434" y="352"/>
                </a:lnTo>
                <a:lnTo>
                  <a:pt x="452" y="365"/>
                </a:lnTo>
                <a:lnTo>
                  <a:pt x="471" y="373"/>
                </a:lnTo>
                <a:lnTo>
                  <a:pt x="498" y="377"/>
                </a:lnTo>
                <a:lnTo>
                  <a:pt x="517" y="375"/>
                </a:lnTo>
                <a:lnTo>
                  <a:pt x="544" y="368"/>
                </a:lnTo>
                <a:lnTo>
                  <a:pt x="572" y="356"/>
                </a:lnTo>
                <a:lnTo>
                  <a:pt x="609" y="338"/>
                </a:lnTo>
                <a:lnTo>
                  <a:pt x="637" y="316"/>
                </a:lnTo>
                <a:lnTo>
                  <a:pt x="673" y="293"/>
                </a:lnTo>
                <a:lnTo>
                  <a:pt x="720" y="266"/>
                </a:lnTo>
                <a:lnTo>
                  <a:pt x="756" y="236"/>
                </a:lnTo>
                <a:lnTo>
                  <a:pt x="793" y="207"/>
                </a:lnTo>
                <a:lnTo>
                  <a:pt x="867" y="145"/>
                </a:lnTo>
                <a:lnTo>
                  <a:pt x="904" y="116"/>
                </a:lnTo>
                <a:lnTo>
                  <a:pt x="932" y="88"/>
                </a:lnTo>
                <a:lnTo>
                  <a:pt x="968" y="61"/>
                </a:lnTo>
                <a:lnTo>
                  <a:pt x="996" y="38"/>
                </a:lnTo>
                <a:lnTo>
                  <a:pt x="1015" y="16"/>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7" name="Freeform 14">
            <a:extLst>
              <a:ext uri="{FF2B5EF4-FFF2-40B4-BE49-F238E27FC236}">
                <a16:creationId xmlns:a16="http://schemas.microsoft.com/office/drawing/2014/main" id="{5D57E95E-2A4C-7B88-3F61-3191B9C0A766}"/>
              </a:ext>
            </a:extLst>
          </p:cNvPr>
          <p:cNvSpPr>
            <a:spLocks/>
          </p:cNvSpPr>
          <p:nvPr/>
        </p:nvSpPr>
        <p:spPr bwMode="auto">
          <a:xfrm>
            <a:off x="10523538" y="428626"/>
            <a:ext cx="1641475" cy="600075"/>
          </a:xfrm>
          <a:custGeom>
            <a:avLst/>
            <a:gdLst>
              <a:gd name="T0" fmla="*/ 0 w 1034"/>
              <a:gd name="T1" fmla="*/ 2147483647 h 378"/>
              <a:gd name="T2" fmla="*/ 2147483647 w 1034"/>
              <a:gd name="T3" fmla="*/ 2147483647 h 378"/>
              <a:gd name="T4" fmla="*/ 2147483647 w 1034"/>
              <a:gd name="T5" fmla="*/ 2147483647 h 378"/>
              <a:gd name="T6" fmla="*/ 2147483647 w 1034"/>
              <a:gd name="T7" fmla="*/ 2147483647 h 378"/>
              <a:gd name="T8" fmla="*/ 2147483647 w 1034"/>
              <a:gd name="T9" fmla="*/ 2147483647 h 378"/>
              <a:gd name="T10" fmla="*/ 2147483647 w 1034"/>
              <a:gd name="T11" fmla="*/ 2147483647 h 378"/>
              <a:gd name="T12" fmla="*/ 2147483647 w 1034"/>
              <a:gd name="T13" fmla="*/ 2147483647 h 378"/>
              <a:gd name="T14" fmla="*/ 2147483647 w 1034"/>
              <a:gd name="T15" fmla="*/ 2147483647 h 378"/>
              <a:gd name="T16" fmla="*/ 2147483647 w 1034"/>
              <a:gd name="T17" fmla="*/ 2147483647 h 378"/>
              <a:gd name="T18" fmla="*/ 2147483647 w 1034"/>
              <a:gd name="T19" fmla="*/ 2147483647 h 378"/>
              <a:gd name="T20" fmla="*/ 2147483647 w 1034"/>
              <a:gd name="T21" fmla="*/ 2147483647 h 378"/>
              <a:gd name="T22" fmla="*/ 2147483647 w 1034"/>
              <a:gd name="T23" fmla="*/ 2147483647 h 378"/>
              <a:gd name="T24" fmla="*/ 2147483647 w 1034"/>
              <a:gd name="T25" fmla="*/ 2147483647 h 378"/>
              <a:gd name="T26" fmla="*/ 2147483647 w 1034"/>
              <a:gd name="T27" fmla="*/ 2147483647 h 378"/>
              <a:gd name="T28" fmla="*/ 2147483647 w 1034"/>
              <a:gd name="T29" fmla="*/ 2147483647 h 378"/>
              <a:gd name="T30" fmla="*/ 2147483647 w 1034"/>
              <a:gd name="T31" fmla="*/ 2147483647 h 378"/>
              <a:gd name="T32" fmla="*/ 2147483647 w 1034"/>
              <a:gd name="T33" fmla="*/ 2147483647 h 378"/>
              <a:gd name="T34" fmla="*/ 2147483647 w 1034"/>
              <a:gd name="T35" fmla="*/ 2147483647 h 378"/>
              <a:gd name="T36" fmla="*/ 2147483647 w 1034"/>
              <a:gd name="T37" fmla="*/ 2147483647 h 378"/>
              <a:gd name="T38" fmla="*/ 2147483647 w 1034"/>
              <a:gd name="T39" fmla="*/ 2147483647 h 378"/>
              <a:gd name="T40" fmla="*/ 2147483647 w 1034"/>
              <a:gd name="T41" fmla="*/ 2147483647 h 378"/>
              <a:gd name="T42" fmla="*/ 2147483647 w 1034"/>
              <a:gd name="T43" fmla="*/ 2147483647 h 378"/>
              <a:gd name="T44" fmla="*/ 2147483647 w 1034"/>
              <a:gd name="T45" fmla="*/ 2147483647 h 378"/>
              <a:gd name="T46" fmla="*/ 2147483647 w 1034"/>
              <a:gd name="T47" fmla="*/ 2147483647 h 378"/>
              <a:gd name="T48" fmla="*/ 2147483647 w 1034"/>
              <a:gd name="T49" fmla="*/ 2147483647 h 378"/>
              <a:gd name="T50" fmla="*/ 2147483647 w 1034"/>
              <a:gd name="T51" fmla="*/ 2147483647 h 378"/>
              <a:gd name="T52" fmla="*/ 2147483647 w 1034"/>
              <a:gd name="T53" fmla="*/ 2147483647 h 378"/>
              <a:gd name="T54" fmla="*/ 2147483647 w 1034"/>
              <a:gd name="T55" fmla="*/ 2147483647 h 378"/>
              <a:gd name="T56" fmla="*/ 2147483647 w 1034"/>
              <a:gd name="T57" fmla="*/ 2147483647 h 378"/>
              <a:gd name="T58" fmla="*/ 2147483647 w 1034"/>
              <a:gd name="T59" fmla="*/ 2147483647 h 378"/>
              <a:gd name="T60" fmla="*/ 2147483647 w 1034"/>
              <a:gd name="T61" fmla="*/ 2147483647 h 378"/>
              <a:gd name="T62" fmla="*/ 2147483647 w 1034"/>
              <a:gd name="T63" fmla="*/ 2147483647 h 378"/>
              <a:gd name="T64" fmla="*/ 2147483647 w 1034"/>
              <a:gd name="T65" fmla="*/ 2147483647 h 378"/>
              <a:gd name="T66" fmla="*/ 2147483647 w 1034"/>
              <a:gd name="T67" fmla="*/ 2147483647 h 378"/>
              <a:gd name="T68" fmla="*/ 2147483647 w 1034"/>
              <a:gd name="T69" fmla="*/ 2147483647 h 378"/>
              <a:gd name="T70" fmla="*/ 2147483647 w 1034"/>
              <a:gd name="T71" fmla="*/ 2147483647 h 378"/>
              <a:gd name="T72" fmla="*/ 2147483647 w 1034"/>
              <a:gd name="T73" fmla="*/ 2147483647 h 378"/>
              <a:gd name="T74" fmla="*/ 2147483647 w 1034"/>
              <a:gd name="T75" fmla="*/ 2147483647 h 378"/>
              <a:gd name="T76" fmla="*/ 2147483647 w 1034"/>
              <a:gd name="T77" fmla="*/ 2147483647 h 378"/>
              <a:gd name="T78" fmla="*/ 2147483647 w 1034"/>
              <a:gd name="T79" fmla="*/ 2147483647 h 378"/>
              <a:gd name="T80" fmla="*/ 2147483647 w 1034"/>
              <a:gd name="T81" fmla="*/ 2147483647 h 378"/>
              <a:gd name="T82" fmla="*/ 2147483647 w 1034"/>
              <a:gd name="T83" fmla="*/ 2147483647 h 378"/>
              <a:gd name="T84" fmla="*/ 2147483647 w 1034"/>
              <a:gd name="T85" fmla="*/ 2147483647 h 378"/>
              <a:gd name="T86" fmla="*/ 2147483647 w 1034"/>
              <a:gd name="T87" fmla="*/ 2147483647 h 378"/>
              <a:gd name="T88" fmla="*/ 2147483647 w 1034"/>
              <a:gd name="T89" fmla="*/ 2147483647 h 378"/>
              <a:gd name="T90" fmla="*/ 2147483647 w 1034"/>
              <a:gd name="T91" fmla="*/ 2147483647 h 378"/>
              <a:gd name="T92" fmla="*/ 2147483647 w 1034"/>
              <a:gd name="T93" fmla="*/ 2147483647 h 378"/>
              <a:gd name="T94" fmla="*/ 2147483647 w 1034"/>
              <a:gd name="T95" fmla="*/ 2147483647 h 378"/>
              <a:gd name="T96" fmla="*/ 2147483647 w 1034"/>
              <a:gd name="T97" fmla="*/ 2147483647 h 378"/>
              <a:gd name="T98" fmla="*/ 2147483647 w 1034"/>
              <a:gd name="T99" fmla="*/ 2147483647 h 378"/>
              <a:gd name="T100" fmla="*/ 2147483647 w 1034"/>
              <a:gd name="T101" fmla="*/ 2147483647 h 378"/>
              <a:gd name="T102" fmla="*/ 2147483647 w 1034"/>
              <a:gd name="T103" fmla="*/ 2147483647 h 378"/>
              <a:gd name="T104" fmla="*/ 2147483647 w 1034"/>
              <a:gd name="T105" fmla="*/ 0 h 3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34"/>
              <a:gd name="T160" fmla="*/ 0 h 378"/>
              <a:gd name="T161" fmla="*/ 1034 w 1034"/>
              <a:gd name="T162" fmla="*/ 378 h 3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34" h="378">
                <a:moveTo>
                  <a:pt x="0" y="300"/>
                </a:moveTo>
                <a:lnTo>
                  <a:pt x="28" y="269"/>
                </a:lnTo>
                <a:lnTo>
                  <a:pt x="65" y="241"/>
                </a:lnTo>
                <a:lnTo>
                  <a:pt x="93" y="214"/>
                </a:lnTo>
                <a:lnTo>
                  <a:pt x="111" y="201"/>
                </a:lnTo>
                <a:lnTo>
                  <a:pt x="130" y="190"/>
                </a:lnTo>
                <a:lnTo>
                  <a:pt x="139" y="179"/>
                </a:lnTo>
                <a:lnTo>
                  <a:pt x="157" y="170"/>
                </a:lnTo>
                <a:lnTo>
                  <a:pt x="176" y="163"/>
                </a:lnTo>
                <a:lnTo>
                  <a:pt x="194" y="156"/>
                </a:lnTo>
                <a:lnTo>
                  <a:pt x="212" y="152"/>
                </a:lnTo>
                <a:lnTo>
                  <a:pt x="222" y="149"/>
                </a:lnTo>
                <a:lnTo>
                  <a:pt x="240" y="149"/>
                </a:lnTo>
                <a:lnTo>
                  <a:pt x="259" y="150"/>
                </a:lnTo>
                <a:lnTo>
                  <a:pt x="268" y="152"/>
                </a:lnTo>
                <a:lnTo>
                  <a:pt x="277" y="154"/>
                </a:lnTo>
                <a:lnTo>
                  <a:pt x="277" y="158"/>
                </a:lnTo>
                <a:lnTo>
                  <a:pt x="286" y="164"/>
                </a:lnTo>
                <a:lnTo>
                  <a:pt x="305" y="177"/>
                </a:lnTo>
                <a:lnTo>
                  <a:pt x="314" y="193"/>
                </a:lnTo>
                <a:lnTo>
                  <a:pt x="332" y="213"/>
                </a:lnTo>
                <a:lnTo>
                  <a:pt x="342" y="232"/>
                </a:lnTo>
                <a:lnTo>
                  <a:pt x="369" y="276"/>
                </a:lnTo>
                <a:lnTo>
                  <a:pt x="388" y="298"/>
                </a:lnTo>
                <a:lnTo>
                  <a:pt x="397" y="318"/>
                </a:lnTo>
                <a:lnTo>
                  <a:pt x="415" y="336"/>
                </a:lnTo>
                <a:lnTo>
                  <a:pt x="434" y="352"/>
                </a:lnTo>
                <a:lnTo>
                  <a:pt x="452" y="364"/>
                </a:lnTo>
                <a:lnTo>
                  <a:pt x="461" y="369"/>
                </a:lnTo>
                <a:lnTo>
                  <a:pt x="471" y="373"/>
                </a:lnTo>
                <a:lnTo>
                  <a:pt x="480" y="375"/>
                </a:lnTo>
                <a:lnTo>
                  <a:pt x="498" y="377"/>
                </a:lnTo>
                <a:lnTo>
                  <a:pt x="508" y="376"/>
                </a:lnTo>
                <a:lnTo>
                  <a:pt x="517" y="375"/>
                </a:lnTo>
                <a:lnTo>
                  <a:pt x="526" y="372"/>
                </a:lnTo>
                <a:lnTo>
                  <a:pt x="544" y="367"/>
                </a:lnTo>
                <a:lnTo>
                  <a:pt x="554" y="362"/>
                </a:lnTo>
                <a:lnTo>
                  <a:pt x="572" y="354"/>
                </a:lnTo>
                <a:lnTo>
                  <a:pt x="590" y="347"/>
                </a:lnTo>
                <a:lnTo>
                  <a:pt x="609" y="338"/>
                </a:lnTo>
                <a:lnTo>
                  <a:pt x="637" y="316"/>
                </a:lnTo>
                <a:lnTo>
                  <a:pt x="673" y="292"/>
                </a:lnTo>
                <a:lnTo>
                  <a:pt x="720" y="265"/>
                </a:lnTo>
                <a:lnTo>
                  <a:pt x="756" y="236"/>
                </a:lnTo>
                <a:lnTo>
                  <a:pt x="793" y="206"/>
                </a:lnTo>
                <a:lnTo>
                  <a:pt x="867" y="144"/>
                </a:lnTo>
                <a:lnTo>
                  <a:pt x="904" y="115"/>
                </a:lnTo>
                <a:lnTo>
                  <a:pt x="932" y="87"/>
                </a:lnTo>
                <a:lnTo>
                  <a:pt x="968" y="60"/>
                </a:lnTo>
                <a:lnTo>
                  <a:pt x="996" y="37"/>
                </a:lnTo>
                <a:lnTo>
                  <a:pt x="1015" y="16"/>
                </a:lnTo>
                <a:lnTo>
                  <a:pt x="1024" y="7"/>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8" name="Freeform 15">
            <a:extLst>
              <a:ext uri="{FF2B5EF4-FFF2-40B4-BE49-F238E27FC236}">
                <a16:creationId xmlns:a16="http://schemas.microsoft.com/office/drawing/2014/main" id="{F64DAAA1-0797-1D31-B192-3ACFA507E214}"/>
              </a:ext>
            </a:extLst>
          </p:cNvPr>
          <p:cNvSpPr>
            <a:spLocks/>
          </p:cNvSpPr>
          <p:nvPr/>
        </p:nvSpPr>
        <p:spPr bwMode="auto">
          <a:xfrm>
            <a:off x="10512425" y="-14287"/>
            <a:ext cx="1196975" cy="288925"/>
          </a:xfrm>
          <a:custGeom>
            <a:avLst/>
            <a:gdLst>
              <a:gd name="T0" fmla="*/ 2147483647 w 754"/>
              <a:gd name="T1" fmla="*/ 2147483647 h 182"/>
              <a:gd name="T2" fmla="*/ 2147483647 w 754"/>
              <a:gd name="T3" fmla="*/ 2147483647 h 182"/>
              <a:gd name="T4" fmla="*/ 2147483647 w 754"/>
              <a:gd name="T5" fmla="*/ 2147483647 h 182"/>
              <a:gd name="T6" fmla="*/ 2147483647 w 754"/>
              <a:gd name="T7" fmla="*/ 2147483647 h 182"/>
              <a:gd name="T8" fmla="*/ 2147483647 w 754"/>
              <a:gd name="T9" fmla="*/ 2147483647 h 182"/>
              <a:gd name="T10" fmla="*/ 2147483647 w 754"/>
              <a:gd name="T11" fmla="*/ 2147483647 h 182"/>
              <a:gd name="T12" fmla="*/ 2147483647 w 754"/>
              <a:gd name="T13" fmla="*/ 2147483647 h 182"/>
              <a:gd name="T14" fmla="*/ 2147483647 w 754"/>
              <a:gd name="T15" fmla="*/ 2147483647 h 182"/>
              <a:gd name="T16" fmla="*/ 2147483647 w 754"/>
              <a:gd name="T17" fmla="*/ 2147483647 h 182"/>
              <a:gd name="T18" fmla="*/ 2147483647 w 754"/>
              <a:gd name="T19" fmla="*/ 2147483647 h 182"/>
              <a:gd name="T20" fmla="*/ 2147483647 w 754"/>
              <a:gd name="T21" fmla="*/ 2147483647 h 182"/>
              <a:gd name="T22" fmla="*/ 2147483647 w 754"/>
              <a:gd name="T23" fmla="*/ 2147483647 h 182"/>
              <a:gd name="T24" fmla="*/ 2147483647 w 754"/>
              <a:gd name="T25" fmla="*/ 2147483647 h 182"/>
              <a:gd name="T26" fmla="*/ 2147483647 w 754"/>
              <a:gd name="T27" fmla="*/ 2147483647 h 182"/>
              <a:gd name="T28" fmla="*/ 2147483647 w 754"/>
              <a:gd name="T29" fmla="*/ 2147483647 h 182"/>
              <a:gd name="T30" fmla="*/ 2147483647 w 754"/>
              <a:gd name="T31" fmla="*/ 2147483647 h 182"/>
              <a:gd name="T32" fmla="*/ 2147483647 w 754"/>
              <a:gd name="T33" fmla="*/ 2147483647 h 182"/>
              <a:gd name="T34" fmla="*/ 2147483647 w 754"/>
              <a:gd name="T35" fmla="*/ 2147483647 h 182"/>
              <a:gd name="T36" fmla="*/ 2147483647 w 754"/>
              <a:gd name="T37" fmla="*/ 2147483647 h 182"/>
              <a:gd name="T38" fmla="*/ 2147483647 w 754"/>
              <a:gd name="T39" fmla="*/ 2147483647 h 182"/>
              <a:gd name="T40" fmla="*/ 2147483647 w 754"/>
              <a:gd name="T41" fmla="*/ 2147483647 h 182"/>
              <a:gd name="T42" fmla="*/ 2147483647 w 754"/>
              <a:gd name="T43" fmla="*/ 2147483647 h 182"/>
              <a:gd name="T44" fmla="*/ 2147483647 w 754"/>
              <a:gd name="T45" fmla="*/ 2147483647 h 182"/>
              <a:gd name="T46" fmla="*/ 2147483647 w 754"/>
              <a:gd name="T47" fmla="*/ 2147483647 h 182"/>
              <a:gd name="T48" fmla="*/ 2147483647 w 754"/>
              <a:gd name="T49" fmla="*/ 2147483647 h 182"/>
              <a:gd name="T50" fmla="*/ 2147483647 w 754"/>
              <a:gd name="T51" fmla="*/ 2147483647 h 182"/>
              <a:gd name="T52" fmla="*/ 2147483647 w 754"/>
              <a:gd name="T53" fmla="*/ 2147483647 h 182"/>
              <a:gd name="T54" fmla="*/ 2147483647 w 754"/>
              <a:gd name="T55" fmla="*/ 2147483647 h 182"/>
              <a:gd name="T56" fmla="*/ 2147483647 w 754"/>
              <a:gd name="T57" fmla="*/ 2147483647 h 182"/>
              <a:gd name="T58" fmla="*/ 2147483647 w 754"/>
              <a:gd name="T59" fmla="*/ 2147483647 h 182"/>
              <a:gd name="T60" fmla="*/ 2147483647 w 754"/>
              <a:gd name="T61" fmla="*/ 2147483647 h 182"/>
              <a:gd name="T62" fmla="*/ 2147483647 w 754"/>
              <a:gd name="T63" fmla="*/ 2147483647 h 182"/>
              <a:gd name="T64" fmla="*/ 2147483647 w 754"/>
              <a:gd name="T65" fmla="*/ 0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4"/>
              <a:gd name="T100" fmla="*/ 0 h 182"/>
              <a:gd name="T101" fmla="*/ 754 w 754"/>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4" h="182">
                <a:moveTo>
                  <a:pt x="0" y="144"/>
                </a:moveTo>
                <a:lnTo>
                  <a:pt x="26" y="129"/>
                </a:lnTo>
                <a:lnTo>
                  <a:pt x="52" y="115"/>
                </a:lnTo>
                <a:lnTo>
                  <a:pt x="61" y="109"/>
                </a:lnTo>
                <a:lnTo>
                  <a:pt x="78" y="103"/>
                </a:lnTo>
                <a:lnTo>
                  <a:pt x="87" y="97"/>
                </a:lnTo>
                <a:lnTo>
                  <a:pt x="96" y="91"/>
                </a:lnTo>
                <a:lnTo>
                  <a:pt x="114" y="86"/>
                </a:lnTo>
                <a:lnTo>
                  <a:pt x="122" y="82"/>
                </a:lnTo>
                <a:lnTo>
                  <a:pt x="131" y="78"/>
                </a:lnTo>
                <a:lnTo>
                  <a:pt x="149" y="75"/>
                </a:lnTo>
                <a:lnTo>
                  <a:pt x="157" y="73"/>
                </a:lnTo>
                <a:lnTo>
                  <a:pt x="166" y="72"/>
                </a:lnTo>
                <a:lnTo>
                  <a:pt x="184" y="71"/>
                </a:lnTo>
                <a:lnTo>
                  <a:pt x="192" y="72"/>
                </a:lnTo>
                <a:lnTo>
                  <a:pt x="201" y="73"/>
                </a:lnTo>
                <a:lnTo>
                  <a:pt x="201" y="74"/>
                </a:lnTo>
                <a:lnTo>
                  <a:pt x="210" y="76"/>
                </a:lnTo>
                <a:lnTo>
                  <a:pt x="210" y="79"/>
                </a:lnTo>
                <a:lnTo>
                  <a:pt x="219" y="82"/>
                </a:lnTo>
                <a:lnTo>
                  <a:pt x="227" y="85"/>
                </a:lnTo>
                <a:lnTo>
                  <a:pt x="227" y="89"/>
                </a:lnTo>
                <a:lnTo>
                  <a:pt x="236" y="93"/>
                </a:lnTo>
                <a:lnTo>
                  <a:pt x="245" y="102"/>
                </a:lnTo>
                <a:lnTo>
                  <a:pt x="254" y="112"/>
                </a:lnTo>
                <a:lnTo>
                  <a:pt x="262" y="122"/>
                </a:lnTo>
                <a:lnTo>
                  <a:pt x="271" y="133"/>
                </a:lnTo>
                <a:lnTo>
                  <a:pt x="280" y="143"/>
                </a:lnTo>
                <a:lnTo>
                  <a:pt x="289" y="153"/>
                </a:lnTo>
                <a:lnTo>
                  <a:pt x="297" y="157"/>
                </a:lnTo>
                <a:lnTo>
                  <a:pt x="306" y="162"/>
                </a:lnTo>
                <a:lnTo>
                  <a:pt x="306" y="166"/>
                </a:lnTo>
                <a:lnTo>
                  <a:pt x="315" y="169"/>
                </a:lnTo>
                <a:lnTo>
                  <a:pt x="324" y="172"/>
                </a:lnTo>
                <a:lnTo>
                  <a:pt x="333" y="175"/>
                </a:lnTo>
                <a:lnTo>
                  <a:pt x="333" y="177"/>
                </a:lnTo>
                <a:lnTo>
                  <a:pt x="341" y="179"/>
                </a:lnTo>
                <a:lnTo>
                  <a:pt x="350" y="180"/>
                </a:lnTo>
                <a:lnTo>
                  <a:pt x="359" y="181"/>
                </a:lnTo>
                <a:lnTo>
                  <a:pt x="368" y="181"/>
                </a:lnTo>
                <a:lnTo>
                  <a:pt x="376" y="180"/>
                </a:lnTo>
                <a:lnTo>
                  <a:pt x="385" y="178"/>
                </a:lnTo>
                <a:lnTo>
                  <a:pt x="394" y="176"/>
                </a:lnTo>
                <a:lnTo>
                  <a:pt x="403" y="174"/>
                </a:lnTo>
                <a:lnTo>
                  <a:pt x="420" y="170"/>
                </a:lnTo>
                <a:lnTo>
                  <a:pt x="429" y="166"/>
                </a:lnTo>
                <a:lnTo>
                  <a:pt x="438" y="162"/>
                </a:lnTo>
                <a:lnTo>
                  <a:pt x="455" y="157"/>
                </a:lnTo>
                <a:lnTo>
                  <a:pt x="464" y="152"/>
                </a:lnTo>
                <a:lnTo>
                  <a:pt x="481" y="146"/>
                </a:lnTo>
                <a:lnTo>
                  <a:pt x="490" y="140"/>
                </a:lnTo>
                <a:lnTo>
                  <a:pt x="525" y="127"/>
                </a:lnTo>
                <a:lnTo>
                  <a:pt x="552" y="113"/>
                </a:lnTo>
                <a:lnTo>
                  <a:pt x="578" y="99"/>
                </a:lnTo>
                <a:lnTo>
                  <a:pt x="604" y="84"/>
                </a:lnTo>
                <a:lnTo>
                  <a:pt x="630" y="70"/>
                </a:lnTo>
                <a:lnTo>
                  <a:pt x="657" y="55"/>
                </a:lnTo>
                <a:lnTo>
                  <a:pt x="683" y="42"/>
                </a:lnTo>
                <a:lnTo>
                  <a:pt x="692" y="35"/>
                </a:lnTo>
                <a:lnTo>
                  <a:pt x="700" y="29"/>
                </a:lnTo>
                <a:lnTo>
                  <a:pt x="718" y="23"/>
                </a:lnTo>
                <a:lnTo>
                  <a:pt x="727" y="18"/>
                </a:lnTo>
                <a:lnTo>
                  <a:pt x="735" y="13"/>
                </a:lnTo>
                <a:lnTo>
                  <a:pt x="744" y="8"/>
                </a:lnTo>
                <a:lnTo>
                  <a:pt x="744" y="4"/>
                </a:lnTo>
                <a:lnTo>
                  <a:pt x="75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59" name="Freeform 16">
            <a:extLst>
              <a:ext uri="{FF2B5EF4-FFF2-40B4-BE49-F238E27FC236}">
                <a16:creationId xmlns:a16="http://schemas.microsoft.com/office/drawing/2014/main" id="{C4A76B47-6B94-58F0-1569-6485F8ADCDC1}"/>
              </a:ext>
            </a:extLst>
          </p:cNvPr>
          <p:cNvSpPr>
            <a:spLocks/>
          </p:cNvSpPr>
          <p:nvPr/>
        </p:nvSpPr>
        <p:spPr bwMode="auto">
          <a:xfrm>
            <a:off x="10523538" y="3775075"/>
            <a:ext cx="1641475" cy="595312"/>
          </a:xfrm>
          <a:custGeom>
            <a:avLst/>
            <a:gdLst>
              <a:gd name="T0" fmla="*/ 0 w 1034"/>
              <a:gd name="T1" fmla="*/ 2147483647 h 375"/>
              <a:gd name="T2" fmla="*/ 2147483647 w 1034"/>
              <a:gd name="T3" fmla="*/ 2147483647 h 375"/>
              <a:gd name="T4" fmla="*/ 2147483647 w 1034"/>
              <a:gd name="T5" fmla="*/ 2147483647 h 375"/>
              <a:gd name="T6" fmla="*/ 2147483647 w 1034"/>
              <a:gd name="T7" fmla="*/ 2147483647 h 375"/>
              <a:gd name="T8" fmla="*/ 2147483647 w 1034"/>
              <a:gd name="T9" fmla="*/ 2147483647 h 375"/>
              <a:gd name="T10" fmla="*/ 2147483647 w 1034"/>
              <a:gd name="T11" fmla="*/ 2147483647 h 375"/>
              <a:gd name="T12" fmla="*/ 2147483647 w 1034"/>
              <a:gd name="T13" fmla="*/ 2147483647 h 375"/>
              <a:gd name="T14" fmla="*/ 2147483647 w 1034"/>
              <a:gd name="T15" fmla="*/ 2147483647 h 375"/>
              <a:gd name="T16" fmla="*/ 2147483647 w 1034"/>
              <a:gd name="T17" fmla="*/ 2147483647 h 375"/>
              <a:gd name="T18" fmla="*/ 2147483647 w 1034"/>
              <a:gd name="T19" fmla="*/ 2147483647 h 375"/>
              <a:gd name="T20" fmla="*/ 2147483647 w 1034"/>
              <a:gd name="T21" fmla="*/ 2147483647 h 375"/>
              <a:gd name="T22" fmla="*/ 2147483647 w 1034"/>
              <a:gd name="T23" fmla="*/ 2147483647 h 375"/>
              <a:gd name="T24" fmla="*/ 2147483647 w 1034"/>
              <a:gd name="T25" fmla="*/ 2147483647 h 375"/>
              <a:gd name="T26" fmla="*/ 2147483647 w 1034"/>
              <a:gd name="T27" fmla="*/ 2147483647 h 375"/>
              <a:gd name="T28" fmla="*/ 2147483647 w 1034"/>
              <a:gd name="T29" fmla="*/ 2147483647 h 375"/>
              <a:gd name="T30" fmla="*/ 2147483647 w 1034"/>
              <a:gd name="T31" fmla="*/ 2147483647 h 375"/>
              <a:gd name="T32" fmla="*/ 2147483647 w 1034"/>
              <a:gd name="T33" fmla="*/ 2147483647 h 375"/>
              <a:gd name="T34" fmla="*/ 2147483647 w 1034"/>
              <a:gd name="T35" fmla="*/ 2147483647 h 375"/>
              <a:gd name="T36" fmla="*/ 2147483647 w 1034"/>
              <a:gd name="T37" fmla="*/ 2147483647 h 375"/>
              <a:gd name="T38" fmla="*/ 2147483647 w 1034"/>
              <a:gd name="T39" fmla="*/ 2147483647 h 375"/>
              <a:gd name="T40" fmla="*/ 2147483647 w 1034"/>
              <a:gd name="T41" fmla="*/ 2147483647 h 375"/>
              <a:gd name="T42" fmla="*/ 2147483647 w 1034"/>
              <a:gd name="T43" fmla="*/ 2147483647 h 375"/>
              <a:gd name="T44" fmla="*/ 2147483647 w 1034"/>
              <a:gd name="T45" fmla="*/ 2147483647 h 375"/>
              <a:gd name="T46" fmla="*/ 2147483647 w 1034"/>
              <a:gd name="T47" fmla="*/ 2147483647 h 375"/>
              <a:gd name="T48" fmla="*/ 2147483647 w 1034"/>
              <a:gd name="T49" fmla="*/ 2147483647 h 375"/>
              <a:gd name="T50" fmla="*/ 2147483647 w 1034"/>
              <a:gd name="T51" fmla="*/ 2147483647 h 375"/>
              <a:gd name="T52" fmla="*/ 2147483647 w 1034"/>
              <a:gd name="T53" fmla="*/ 2147483647 h 375"/>
              <a:gd name="T54" fmla="*/ 2147483647 w 1034"/>
              <a:gd name="T55" fmla="*/ 2147483647 h 375"/>
              <a:gd name="T56" fmla="*/ 2147483647 w 1034"/>
              <a:gd name="T57" fmla="*/ 0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4"/>
              <a:gd name="T88" fmla="*/ 0 h 375"/>
              <a:gd name="T89" fmla="*/ 1034 w 1034"/>
              <a:gd name="T90" fmla="*/ 375 h 3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4" h="375">
                <a:moveTo>
                  <a:pt x="0" y="298"/>
                </a:moveTo>
                <a:lnTo>
                  <a:pt x="65" y="240"/>
                </a:lnTo>
                <a:lnTo>
                  <a:pt x="130" y="191"/>
                </a:lnTo>
                <a:lnTo>
                  <a:pt x="157" y="169"/>
                </a:lnTo>
                <a:lnTo>
                  <a:pt x="194" y="156"/>
                </a:lnTo>
                <a:lnTo>
                  <a:pt x="222" y="151"/>
                </a:lnTo>
                <a:lnTo>
                  <a:pt x="259" y="151"/>
                </a:lnTo>
                <a:lnTo>
                  <a:pt x="277" y="156"/>
                </a:lnTo>
                <a:lnTo>
                  <a:pt x="286" y="165"/>
                </a:lnTo>
                <a:lnTo>
                  <a:pt x="314" y="196"/>
                </a:lnTo>
                <a:lnTo>
                  <a:pt x="342" y="236"/>
                </a:lnTo>
                <a:lnTo>
                  <a:pt x="369" y="276"/>
                </a:lnTo>
                <a:lnTo>
                  <a:pt x="397" y="321"/>
                </a:lnTo>
                <a:lnTo>
                  <a:pt x="434" y="352"/>
                </a:lnTo>
                <a:lnTo>
                  <a:pt x="452" y="365"/>
                </a:lnTo>
                <a:lnTo>
                  <a:pt x="471" y="374"/>
                </a:lnTo>
                <a:lnTo>
                  <a:pt x="498" y="374"/>
                </a:lnTo>
                <a:lnTo>
                  <a:pt x="517" y="374"/>
                </a:lnTo>
                <a:lnTo>
                  <a:pt x="544" y="365"/>
                </a:lnTo>
                <a:lnTo>
                  <a:pt x="572" y="356"/>
                </a:lnTo>
                <a:lnTo>
                  <a:pt x="609" y="339"/>
                </a:lnTo>
                <a:lnTo>
                  <a:pt x="637" y="316"/>
                </a:lnTo>
                <a:lnTo>
                  <a:pt x="720" y="267"/>
                </a:lnTo>
                <a:lnTo>
                  <a:pt x="793" y="209"/>
                </a:lnTo>
                <a:lnTo>
                  <a:pt x="867" y="147"/>
                </a:lnTo>
                <a:lnTo>
                  <a:pt x="932" y="89"/>
                </a:lnTo>
                <a:lnTo>
                  <a:pt x="996" y="35"/>
                </a:lnTo>
                <a:lnTo>
                  <a:pt x="1015" y="17"/>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0" name="Freeform 17">
            <a:extLst>
              <a:ext uri="{FF2B5EF4-FFF2-40B4-BE49-F238E27FC236}">
                <a16:creationId xmlns:a16="http://schemas.microsoft.com/office/drawing/2014/main" id="{961B0150-1B9E-D357-0365-D8E9C759B3F1}"/>
              </a:ext>
            </a:extLst>
          </p:cNvPr>
          <p:cNvSpPr>
            <a:spLocks/>
          </p:cNvSpPr>
          <p:nvPr/>
        </p:nvSpPr>
        <p:spPr bwMode="auto">
          <a:xfrm>
            <a:off x="10442575" y="4440238"/>
            <a:ext cx="1641475" cy="595313"/>
          </a:xfrm>
          <a:custGeom>
            <a:avLst/>
            <a:gdLst>
              <a:gd name="T0" fmla="*/ 0 w 1034"/>
              <a:gd name="T1" fmla="*/ 2147483647 h 375"/>
              <a:gd name="T2" fmla="*/ 2147483647 w 1034"/>
              <a:gd name="T3" fmla="*/ 2147483647 h 375"/>
              <a:gd name="T4" fmla="*/ 2147483647 w 1034"/>
              <a:gd name="T5" fmla="*/ 2147483647 h 375"/>
              <a:gd name="T6" fmla="*/ 2147483647 w 1034"/>
              <a:gd name="T7" fmla="*/ 2147483647 h 375"/>
              <a:gd name="T8" fmla="*/ 2147483647 w 1034"/>
              <a:gd name="T9" fmla="*/ 2147483647 h 375"/>
              <a:gd name="T10" fmla="*/ 2147483647 w 1034"/>
              <a:gd name="T11" fmla="*/ 2147483647 h 375"/>
              <a:gd name="T12" fmla="*/ 2147483647 w 1034"/>
              <a:gd name="T13" fmla="*/ 2147483647 h 375"/>
              <a:gd name="T14" fmla="*/ 2147483647 w 1034"/>
              <a:gd name="T15" fmla="*/ 2147483647 h 375"/>
              <a:gd name="T16" fmla="*/ 2147483647 w 1034"/>
              <a:gd name="T17" fmla="*/ 2147483647 h 375"/>
              <a:gd name="T18" fmla="*/ 2147483647 w 1034"/>
              <a:gd name="T19" fmla="*/ 2147483647 h 375"/>
              <a:gd name="T20" fmla="*/ 2147483647 w 1034"/>
              <a:gd name="T21" fmla="*/ 2147483647 h 375"/>
              <a:gd name="T22" fmla="*/ 2147483647 w 1034"/>
              <a:gd name="T23" fmla="*/ 2147483647 h 375"/>
              <a:gd name="T24" fmla="*/ 2147483647 w 1034"/>
              <a:gd name="T25" fmla="*/ 2147483647 h 375"/>
              <a:gd name="T26" fmla="*/ 2147483647 w 1034"/>
              <a:gd name="T27" fmla="*/ 2147483647 h 375"/>
              <a:gd name="T28" fmla="*/ 2147483647 w 1034"/>
              <a:gd name="T29" fmla="*/ 2147483647 h 375"/>
              <a:gd name="T30" fmla="*/ 2147483647 w 1034"/>
              <a:gd name="T31" fmla="*/ 2147483647 h 375"/>
              <a:gd name="T32" fmla="*/ 2147483647 w 1034"/>
              <a:gd name="T33" fmla="*/ 2147483647 h 375"/>
              <a:gd name="T34" fmla="*/ 2147483647 w 1034"/>
              <a:gd name="T35" fmla="*/ 2147483647 h 375"/>
              <a:gd name="T36" fmla="*/ 2147483647 w 1034"/>
              <a:gd name="T37" fmla="*/ 2147483647 h 375"/>
              <a:gd name="T38" fmla="*/ 2147483647 w 1034"/>
              <a:gd name="T39" fmla="*/ 2147483647 h 375"/>
              <a:gd name="T40" fmla="*/ 2147483647 w 1034"/>
              <a:gd name="T41" fmla="*/ 2147483647 h 375"/>
              <a:gd name="T42" fmla="*/ 2147483647 w 1034"/>
              <a:gd name="T43" fmla="*/ 2147483647 h 375"/>
              <a:gd name="T44" fmla="*/ 2147483647 w 1034"/>
              <a:gd name="T45" fmla="*/ 2147483647 h 375"/>
              <a:gd name="T46" fmla="*/ 2147483647 w 1034"/>
              <a:gd name="T47" fmla="*/ 2147483647 h 375"/>
              <a:gd name="T48" fmla="*/ 2147483647 w 1034"/>
              <a:gd name="T49" fmla="*/ 2147483647 h 375"/>
              <a:gd name="T50" fmla="*/ 2147483647 w 1034"/>
              <a:gd name="T51" fmla="*/ 0 h 3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4"/>
              <a:gd name="T79" fmla="*/ 0 h 375"/>
              <a:gd name="T80" fmla="*/ 1034 w 1034"/>
              <a:gd name="T81" fmla="*/ 375 h 3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4" h="375">
                <a:moveTo>
                  <a:pt x="0" y="297"/>
                </a:moveTo>
                <a:lnTo>
                  <a:pt x="65" y="241"/>
                </a:lnTo>
                <a:lnTo>
                  <a:pt x="130" y="190"/>
                </a:lnTo>
                <a:lnTo>
                  <a:pt x="157" y="169"/>
                </a:lnTo>
                <a:lnTo>
                  <a:pt x="194" y="159"/>
                </a:lnTo>
                <a:lnTo>
                  <a:pt x="222" y="149"/>
                </a:lnTo>
                <a:lnTo>
                  <a:pt x="259" y="149"/>
                </a:lnTo>
                <a:lnTo>
                  <a:pt x="277" y="154"/>
                </a:lnTo>
                <a:lnTo>
                  <a:pt x="286" y="164"/>
                </a:lnTo>
                <a:lnTo>
                  <a:pt x="314" y="195"/>
                </a:lnTo>
                <a:lnTo>
                  <a:pt x="342" y="236"/>
                </a:lnTo>
                <a:lnTo>
                  <a:pt x="369" y="277"/>
                </a:lnTo>
                <a:lnTo>
                  <a:pt x="397" y="318"/>
                </a:lnTo>
                <a:lnTo>
                  <a:pt x="434" y="354"/>
                </a:lnTo>
                <a:lnTo>
                  <a:pt x="471" y="374"/>
                </a:lnTo>
                <a:lnTo>
                  <a:pt x="498" y="374"/>
                </a:lnTo>
                <a:lnTo>
                  <a:pt x="517" y="374"/>
                </a:lnTo>
                <a:lnTo>
                  <a:pt x="544" y="369"/>
                </a:lnTo>
                <a:lnTo>
                  <a:pt x="572" y="354"/>
                </a:lnTo>
                <a:lnTo>
                  <a:pt x="637" y="318"/>
                </a:lnTo>
                <a:lnTo>
                  <a:pt x="720" y="267"/>
                </a:lnTo>
                <a:lnTo>
                  <a:pt x="793" y="205"/>
                </a:lnTo>
                <a:lnTo>
                  <a:pt x="867" y="144"/>
                </a:lnTo>
                <a:lnTo>
                  <a:pt x="932" y="87"/>
                </a:lnTo>
                <a:lnTo>
                  <a:pt x="996" y="36"/>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1" name="Freeform 18">
            <a:extLst>
              <a:ext uri="{FF2B5EF4-FFF2-40B4-BE49-F238E27FC236}">
                <a16:creationId xmlns:a16="http://schemas.microsoft.com/office/drawing/2014/main" id="{8020F029-D5CE-B09E-AB8E-D320082FD2F0}"/>
              </a:ext>
            </a:extLst>
          </p:cNvPr>
          <p:cNvSpPr>
            <a:spLocks/>
          </p:cNvSpPr>
          <p:nvPr/>
        </p:nvSpPr>
        <p:spPr bwMode="auto">
          <a:xfrm>
            <a:off x="10523538" y="2449513"/>
            <a:ext cx="1641475" cy="601663"/>
          </a:xfrm>
          <a:custGeom>
            <a:avLst/>
            <a:gdLst>
              <a:gd name="T0" fmla="*/ 0 w 1034"/>
              <a:gd name="T1" fmla="*/ 2147483647 h 379"/>
              <a:gd name="T2" fmla="*/ 2147483647 w 1034"/>
              <a:gd name="T3" fmla="*/ 2147483647 h 379"/>
              <a:gd name="T4" fmla="*/ 2147483647 w 1034"/>
              <a:gd name="T5" fmla="*/ 2147483647 h 379"/>
              <a:gd name="T6" fmla="*/ 2147483647 w 1034"/>
              <a:gd name="T7" fmla="*/ 2147483647 h 379"/>
              <a:gd name="T8" fmla="*/ 2147483647 w 1034"/>
              <a:gd name="T9" fmla="*/ 2147483647 h 379"/>
              <a:gd name="T10" fmla="*/ 2147483647 w 1034"/>
              <a:gd name="T11" fmla="*/ 2147483647 h 379"/>
              <a:gd name="T12" fmla="*/ 2147483647 w 1034"/>
              <a:gd name="T13" fmla="*/ 2147483647 h 379"/>
              <a:gd name="T14" fmla="*/ 2147483647 w 1034"/>
              <a:gd name="T15" fmla="*/ 2147483647 h 379"/>
              <a:gd name="T16" fmla="*/ 2147483647 w 1034"/>
              <a:gd name="T17" fmla="*/ 2147483647 h 379"/>
              <a:gd name="T18" fmla="*/ 2147483647 w 1034"/>
              <a:gd name="T19" fmla="*/ 2147483647 h 379"/>
              <a:gd name="T20" fmla="*/ 2147483647 w 1034"/>
              <a:gd name="T21" fmla="*/ 2147483647 h 379"/>
              <a:gd name="T22" fmla="*/ 2147483647 w 1034"/>
              <a:gd name="T23" fmla="*/ 2147483647 h 379"/>
              <a:gd name="T24" fmla="*/ 2147483647 w 1034"/>
              <a:gd name="T25" fmla="*/ 2147483647 h 379"/>
              <a:gd name="T26" fmla="*/ 2147483647 w 1034"/>
              <a:gd name="T27" fmla="*/ 2147483647 h 379"/>
              <a:gd name="T28" fmla="*/ 2147483647 w 1034"/>
              <a:gd name="T29" fmla="*/ 2147483647 h 379"/>
              <a:gd name="T30" fmla="*/ 2147483647 w 1034"/>
              <a:gd name="T31" fmla="*/ 2147483647 h 379"/>
              <a:gd name="T32" fmla="*/ 2147483647 w 1034"/>
              <a:gd name="T33" fmla="*/ 2147483647 h 379"/>
              <a:gd name="T34" fmla="*/ 2147483647 w 1034"/>
              <a:gd name="T35" fmla="*/ 2147483647 h 379"/>
              <a:gd name="T36" fmla="*/ 2147483647 w 1034"/>
              <a:gd name="T37" fmla="*/ 2147483647 h 379"/>
              <a:gd name="T38" fmla="*/ 2147483647 w 1034"/>
              <a:gd name="T39" fmla="*/ 2147483647 h 379"/>
              <a:gd name="T40" fmla="*/ 2147483647 w 1034"/>
              <a:gd name="T41" fmla="*/ 2147483647 h 379"/>
              <a:gd name="T42" fmla="*/ 2147483647 w 1034"/>
              <a:gd name="T43" fmla="*/ 2147483647 h 379"/>
              <a:gd name="T44" fmla="*/ 2147483647 w 1034"/>
              <a:gd name="T45" fmla="*/ 2147483647 h 379"/>
              <a:gd name="T46" fmla="*/ 2147483647 w 1034"/>
              <a:gd name="T47" fmla="*/ 2147483647 h 379"/>
              <a:gd name="T48" fmla="*/ 2147483647 w 1034"/>
              <a:gd name="T49" fmla="*/ 2147483647 h 379"/>
              <a:gd name="T50" fmla="*/ 2147483647 w 1034"/>
              <a:gd name="T51" fmla="*/ 2147483647 h 379"/>
              <a:gd name="T52" fmla="*/ 2147483647 w 1034"/>
              <a:gd name="T53" fmla="*/ 2147483647 h 379"/>
              <a:gd name="T54" fmla="*/ 2147483647 w 1034"/>
              <a:gd name="T55" fmla="*/ 2147483647 h 379"/>
              <a:gd name="T56" fmla="*/ 2147483647 w 1034"/>
              <a:gd name="T57" fmla="*/ 2147483647 h 379"/>
              <a:gd name="T58" fmla="*/ 2147483647 w 1034"/>
              <a:gd name="T59" fmla="*/ 2147483647 h 379"/>
              <a:gd name="T60" fmla="*/ 2147483647 w 1034"/>
              <a:gd name="T61" fmla="*/ 2147483647 h 379"/>
              <a:gd name="T62" fmla="*/ 2147483647 w 1034"/>
              <a:gd name="T63" fmla="*/ 2147483647 h 379"/>
              <a:gd name="T64" fmla="*/ 2147483647 w 1034"/>
              <a:gd name="T65" fmla="*/ 2147483647 h 379"/>
              <a:gd name="T66" fmla="*/ 2147483647 w 1034"/>
              <a:gd name="T67" fmla="*/ 0 h 3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4"/>
              <a:gd name="T103" fmla="*/ 0 h 379"/>
              <a:gd name="T104" fmla="*/ 1034 w 1034"/>
              <a:gd name="T105" fmla="*/ 379 h 3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4" h="379">
                <a:moveTo>
                  <a:pt x="0" y="300"/>
                </a:moveTo>
                <a:lnTo>
                  <a:pt x="65" y="241"/>
                </a:lnTo>
                <a:lnTo>
                  <a:pt x="93" y="213"/>
                </a:lnTo>
                <a:lnTo>
                  <a:pt x="130" y="191"/>
                </a:lnTo>
                <a:lnTo>
                  <a:pt x="157" y="172"/>
                </a:lnTo>
                <a:lnTo>
                  <a:pt x="194" y="156"/>
                </a:lnTo>
                <a:lnTo>
                  <a:pt x="222" y="150"/>
                </a:lnTo>
                <a:lnTo>
                  <a:pt x="259" y="150"/>
                </a:lnTo>
                <a:lnTo>
                  <a:pt x="277" y="156"/>
                </a:lnTo>
                <a:lnTo>
                  <a:pt x="286" y="166"/>
                </a:lnTo>
                <a:lnTo>
                  <a:pt x="305" y="178"/>
                </a:lnTo>
                <a:lnTo>
                  <a:pt x="314" y="194"/>
                </a:lnTo>
                <a:lnTo>
                  <a:pt x="342" y="234"/>
                </a:lnTo>
                <a:lnTo>
                  <a:pt x="369" y="278"/>
                </a:lnTo>
                <a:lnTo>
                  <a:pt x="397" y="319"/>
                </a:lnTo>
                <a:lnTo>
                  <a:pt x="415" y="338"/>
                </a:lnTo>
                <a:lnTo>
                  <a:pt x="434" y="353"/>
                </a:lnTo>
                <a:lnTo>
                  <a:pt x="452" y="366"/>
                </a:lnTo>
                <a:lnTo>
                  <a:pt x="471" y="372"/>
                </a:lnTo>
                <a:lnTo>
                  <a:pt x="498" y="378"/>
                </a:lnTo>
                <a:lnTo>
                  <a:pt x="517" y="375"/>
                </a:lnTo>
                <a:lnTo>
                  <a:pt x="544" y="369"/>
                </a:lnTo>
                <a:lnTo>
                  <a:pt x="572" y="356"/>
                </a:lnTo>
                <a:lnTo>
                  <a:pt x="609" y="338"/>
                </a:lnTo>
                <a:lnTo>
                  <a:pt x="637" y="316"/>
                </a:lnTo>
                <a:lnTo>
                  <a:pt x="673" y="291"/>
                </a:lnTo>
                <a:lnTo>
                  <a:pt x="720" y="266"/>
                </a:lnTo>
                <a:lnTo>
                  <a:pt x="793" y="206"/>
                </a:lnTo>
                <a:lnTo>
                  <a:pt x="867" y="144"/>
                </a:lnTo>
                <a:lnTo>
                  <a:pt x="932" y="88"/>
                </a:lnTo>
                <a:lnTo>
                  <a:pt x="968" y="60"/>
                </a:lnTo>
                <a:lnTo>
                  <a:pt x="996" y="38"/>
                </a:lnTo>
                <a:lnTo>
                  <a:pt x="1015" y="16"/>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2" name="Freeform 19">
            <a:extLst>
              <a:ext uri="{FF2B5EF4-FFF2-40B4-BE49-F238E27FC236}">
                <a16:creationId xmlns:a16="http://schemas.microsoft.com/office/drawing/2014/main" id="{81FAB041-233B-3FDB-5826-0998E1488E52}"/>
              </a:ext>
            </a:extLst>
          </p:cNvPr>
          <p:cNvSpPr>
            <a:spLocks/>
          </p:cNvSpPr>
          <p:nvPr/>
        </p:nvSpPr>
        <p:spPr bwMode="auto">
          <a:xfrm>
            <a:off x="10523538" y="3109912"/>
            <a:ext cx="1641475" cy="603250"/>
          </a:xfrm>
          <a:custGeom>
            <a:avLst/>
            <a:gdLst>
              <a:gd name="T0" fmla="*/ 0 w 1034"/>
              <a:gd name="T1" fmla="*/ 2147483647 h 380"/>
              <a:gd name="T2" fmla="*/ 2147483647 w 1034"/>
              <a:gd name="T3" fmla="*/ 2147483647 h 380"/>
              <a:gd name="T4" fmla="*/ 2147483647 w 1034"/>
              <a:gd name="T5" fmla="*/ 2147483647 h 380"/>
              <a:gd name="T6" fmla="*/ 2147483647 w 1034"/>
              <a:gd name="T7" fmla="*/ 2147483647 h 380"/>
              <a:gd name="T8" fmla="*/ 2147483647 w 1034"/>
              <a:gd name="T9" fmla="*/ 2147483647 h 380"/>
              <a:gd name="T10" fmla="*/ 2147483647 w 1034"/>
              <a:gd name="T11" fmla="*/ 2147483647 h 380"/>
              <a:gd name="T12" fmla="*/ 2147483647 w 1034"/>
              <a:gd name="T13" fmla="*/ 2147483647 h 380"/>
              <a:gd name="T14" fmla="*/ 2147483647 w 1034"/>
              <a:gd name="T15" fmla="*/ 2147483647 h 380"/>
              <a:gd name="T16" fmla="*/ 2147483647 w 1034"/>
              <a:gd name="T17" fmla="*/ 2147483647 h 380"/>
              <a:gd name="T18" fmla="*/ 2147483647 w 1034"/>
              <a:gd name="T19" fmla="*/ 2147483647 h 380"/>
              <a:gd name="T20" fmla="*/ 2147483647 w 1034"/>
              <a:gd name="T21" fmla="*/ 2147483647 h 380"/>
              <a:gd name="T22" fmla="*/ 2147483647 w 1034"/>
              <a:gd name="T23" fmla="*/ 2147483647 h 380"/>
              <a:gd name="T24" fmla="*/ 2147483647 w 1034"/>
              <a:gd name="T25" fmla="*/ 2147483647 h 380"/>
              <a:gd name="T26" fmla="*/ 2147483647 w 1034"/>
              <a:gd name="T27" fmla="*/ 2147483647 h 380"/>
              <a:gd name="T28" fmla="*/ 2147483647 w 1034"/>
              <a:gd name="T29" fmla="*/ 2147483647 h 380"/>
              <a:gd name="T30" fmla="*/ 2147483647 w 1034"/>
              <a:gd name="T31" fmla="*/ 2147483647 h 380"/>
              <a:gd name="T32" fmla="*/ 2147483647 w 1034"/>
              <a:gd name="T33" fmla="*/ 2147483647 h 380"/>
              <a:gd name="T34" fmla="*/ 2147483647 w 1034"/>
              <a:gd name="T35" fmla="*/ 2147483647 h 380"/>
              <a:gd name="T36" fmla="*/ 2147483647 w 1034"/>
              <a:gd name="T37" fmla="*/ 2147483647 h 380"/>
              <a:gd name="T38" fmla="*/ 2147483647 w 1034"/>
              <a:gd name="T39" fmla="*/ 2147483647 h 380"/>
              <a:gd name="T40" fmla="*/ 2147483647 w 1034"/>
              <a:gd name="T41" fmla="*/ 2147483647 h 380"/>
              <a:gd name="T42" fmla="*/ 2147483647 w 1034"/>
              <a:gd name="T43" fmla="*/ 2147483647 h 380"/>
              <a:gd name="T44" fmla="*/ 2147483647 w 1034"/>
              <a:gd name="T45" fmla="*/ 2147483647 h 380"/>
              <a:gd name="T46" fmla="*/ 2147483647 w 1034"/>
              <a:gd name="T47" fmla="*/ 2147483647 h 380"/>
              <a:gd name="T48" fmla="*/ 2147483647 w 1034"/>
              <a:gd name="T49" fmla="*/ 2147483647 h 380"/>
              <a:gd name="T50" fmla="*/ 2147483647 w 1034"/>
              <a:gd name="T51" fmla="*/ 2147483647 h 380"/>
              <a:gd name="T52" fmla="*/ 2147483647 w 1034"/>
              <a:gd name="T53" fmla="*/ 2147483647 h 380"/>
              <a:gd name="T54" fmla="*/ 2147483647 w 1034"/>
              <a:gd name="T55" fmla="*/ 2147483647 h 380"/>
              <a:gd name="T56" fmla="*/ 2147483647 w 1034"/>
              <a:gd name="T57" fmla="*/ 2147483647 h 380"/>
              <a:gd name="T58" fmla="*/ 2147483647 w 1034"/>
              <a:gd name="T59" fmla="*/ 2147483647 h 380"/>
              <a:gd name="T60" fmla="*/ 2147483647 w 1034"/>
              <a:gd name="T61" fmla="*/ 0 h 3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34"/>
              <a:gd name="T94" fmla="*/ 0 h 380"/>
              <a:gd name="T95" fmla="*/ 1034 w 1034"/>
              <a:gd name="T96" fmla="*/ 380 h 3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34" h="380">
                <a:moveTo>
                  <a:pt x="0" y="300"/>
                </a:moveTo>
                <a:lnTo>
                  <a:pt x="65" y="243"/>
                </a:lnTo>
                <a:lnTo>
                  <a:pt x="93" y="212"/>
                </a:lnTo>
                <a:lnTo>
                  <a:pt x="130" y="190"/>
                </a:lnTo>
                <a:lnTo>
                  <a:pt x="157" y="171"/>
                </a:lnTo>
                <a:lnTo>
                  <a:pt x="194" y="156"/>
                </a:lnTo>
                <a:lnTo>
                  <a:pt x="222" y="152"/>
                </a:lnTo>
                <a:lnTo>
                  <a:pt x="259" y="152"/>
                </a:lnTo>
                <a:lnTo>
                  <a:pt x="277" y="156"/>
                </a:lnTo>
                <a:lnTo>
                  <a:pt x="286" y="167"/>
                </a:lnTo>
                <a:lnTo>
                  <a:pt x="305" y="178"/>
                </a:lnTo>
                <a:lnTo>
                  <a:pt x="314" y="197"/>
                </a:lnTo>
                <a:lnTo>
                  <a:pt x="342" y="235"/>
                </a:lnTo>
                <a:lnTo>
                  <a:pt x="369" y="277"/>
                </a:lnTo>
                <a:lnTo>
                  <a:pt x="397" y="319"/>
                </a:lnTo>
                <a:lnTo>
                  <a:pt x="434" y="353"/>
                </a:lnTo>
                <a:lnTo>
                  <a:pt x="452" y="364"/>
                </a:lnTo>
                <a:lnTo>
                  <a:pt x="471" y="375"/>
                </a:lnTo>
                <a:lnTo>
                  <a:pt x="498" y="379"/>
                </a:lnTo>
                <a:lnTo>
                  <a:pt x="517" y="375"/>
                </a:lnTo>
                <a:lnTo>
                  <a:pt x="544" y="368"/>
                </a:lnTo>
                <a:lnTo>
                  <a:pt x="572" y="356"/>
                </a:lnTo>
                <a:lnTo>
                  <a:pt x="609" y="338"/>
                </a:lnTo>
                <a:lnTo>
                  <a:pt x="637" y="319"/>
                </a:lnTo>
                <a:lnTo>
                  <a:pt x="720" y="265"/>
                </a:lnTo>
                <a:lnTo>
                  <a:pt x="793" y="209"/>
                </a:lnTo>
                <a:lnTo>
                  <a:pt x="867" y="148"/>
                </a:lnTo>
                <a:lnTo>
                  <a:pt x="932" y="87"/>
                </a:lnTo>
                <a:lnTo>
                  <a:pt x="996" y="38"/>
                </a:lnTo>
                <a:lnTo>
                  <a:pt x="1015" y="15"/>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3" name="Freeform 20">
            <a:extLst>
              <a:ext uri="{FF2B5EF4-FFF2-40B4-BE49-F238E27FC236}">
                <a16:creationId xmlns:a16="http://schemas.microsoft.com/office/drawing/2014/main" id="{2E639C6F-2CA4-DCAA-12F8-820FCC91CC78}"/>
              </a:ext>
            </a:extLst>
          </p:cNvPr>
          <p:cNvSpPr>
            <a:spLocks/>
          </p:cNvSpPr>
          <p:nvPr/>
        </p:nvSpPr>
        <p:spPr bwMode="auto">
          <a:xfrm>
            <a:off x="10523538" y="5076826"/>
            <a:ext cx="1641475" cy="587375"/>
          </a:xfrm>
          <a:custGeom>
            <a:avLst/>
            <a:gdLst>
              <a:gd name="T0" fmla="*/ 0 w 1034"/>
              <a:gd name="T1" fmla="*/ 2147483647 h 370"/>
              <a:gd name="T2" fmla="*/ 2147483647 w 1034"/>
              <a:gd name="T3" fmla="*/ 2147483647 h 370"/>
              <a:gd name="T4" fmla="*/ 2147483647 w 1034"/>
              <a:gd name="T5" fmla="*/ 2147483647 h 370"/>
              <a:gd name="T6" fmla="*/ 2147483647 w 1034"/>
              <a:gd name="T7" fmla="*/ 2147483647 h 370"/>
              <a:gd name="T8" fmla="*/ 2147483647 w 1034"/>
              <a:gd name="T9" fmla="*/ 2147483647 h 370"/>
              <a:gd name="T10" fmla="*/ 2147483647 w 1034"/>
              <a:gd name="T11" fmla="*/ 2147483647 h 370"/>
              <a:gd name="T12" fmla="*/ 2147483647 w 1034"/>
              <a:gd name="T13" fmla="*/ 2147483647 h 370"/>
              <a:gd name="T14" fmla="*/ 2147483647 w 1034"/>
              <a:gd name="T15" fmla="*/ 2147483647 h 370"/>
              <a:gd name="T16" fmla="*/ 2147483647 w 1034"/>
              <a:gd name="T17" fmla="*/ 2147483647 h 370"/>
              <a:gd name="T18" fmla="*/ 2147483647 w 1034"/>
              <a:gd name="T19" fmla="*/ 2147483647 h 370"/>
              <a:gd name="T20" fmla="*/ 2147483647 w 1034"/>
              <a:gd name="T21" fmla="*/ 2147483647 h 370"/>
              <a:gd name="T22" fmla="*/ 2147483647 w 1034"/>
              <a:gd name="T23" fmla="*/ 2147483647 h 370"/>
              <a:gd name="T24" fmla="*/ 2147483647 w 1034"/>
              <a:gd name="T25" fmla="*/ 2147483647 h 370"/>
              <a:gd name="T26" fmla="*/ 2147483647 w 1034"/>
              <a:gd name="T27" fmla="*/ 2147483647 h 370"/>
              <a:gd name="T28" fmla="*/ 2147483647 w 1034"/>
              <a:gd name="T29" fmla="*/ 2147483647 h 370"/>
              <a:gd name="T30" fmla="*/ 2147483647 w 1034"/>
              <a:gd name="T31" fmla="*/ 2147483647 h 370"/>
              <a:gd name="T32" fmla="*/ 2147483647 w 1034"/>
              <a:gd name="T33" fmla="*/ 2147483647 h 370"/>
              <a:gd name="T34" fmla="*/ 2147483647 w 1034"/>
              <a:gd name="T35" fmla="*/ 2147483647 h 370"/>
              <a:gd name="T36" fmla="*/ 2147483647 w 1034"/>
              <a:gd name="T37" fmla="*/ 2147483647 h 370"/>
              <a:gd name="T38" fmla="*/ 2147483647 w 1034"/>
              <a:gd name="T39" fmla="*/ 2147483647 h 370"/>
              <a:gd name="T40" fmla="*/ 2147483647 w 1034"/>
              <a:gd name="T41" fmla="*/ 2147483647 h 370"/>
              <a:gd name="T42" fmla="*/ 2147483647 w 1034"/>
              <a:gd name="T43" fmla="*/ 2147483647 h 370"/>
              <a:gd name="T44" fmla="*/ 2147483647 w 1034"/>
              <a:gd name="T45" fmla="*/ 2147483647 h 370"/>
              <a:gd name="T46" fmla="*/ 2147483647 w 1034"/>
              <a:gd name="T47" fmla="*/ 2147483647 h 370"/>
              <a:gd name="T48" fmla="*/ 2147483647 w 1034"/>
              <a:gd name="T49" fmla="*/ 0 h 3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4"/>
              <a:gd name="T76" fmla="*/ 0 h 370"/>
              <a:gd name="T77" fmla="*/ 1034 w 1034"/>
              <a:gd name="T78" fmla="*/ 370 h 3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4" h="370">
                <a:moveTo>
                  <a:pt x="0" y="294"/>
                </a:moveTo>
                <a:lnTo>
                  <a:pt x="65" y="236"/>
                </a:lnTo>
                <a:lnTo>
                  <a:pt x="130" y="185"/>
                </a:lnTo>
                <a:lnTo>
                  <a:pt x="157" y="167"/>
                </a:lnTo>
                <a:lnTo>
                  <a:pt x="194" y="156"/>
                </a:lnTo>
                <a:lnTo>
                  <a:pt x="222" y="150"/>
                </a:lnTo>
                <a:lnTo>
                  <a:pt x="259" y="150"/>
                </a:lnTo>
                <a:lnTo>
                  <a:pt x="286" y="162"/>
                </a:lnTo>
                <a:lnTo>
                  <a:pt x="314" y="196"/>
                </a:lnTo>
                <a:lnTo>
                  <a:pt x="342" y="231"/>
                </a:lnTo>
                <a:lnTo>
                  <a:pt x="369" y="277"/>
                </a:lnTo>
                <a:lnTo>
                  <a:pt x="397" y="317"/>
                </a:lnTo>
                <a:lnTo>
                  <a:pt x="434" y="346"/>
                </a:lnTo>
                <a:lnTo>
                  <a:pt x="471" y="369"/>
                </a:lnTo>
                <a:lnTo>
                  <a:pt x="498" y="369"/>
                </a:lnTo>
                <a:lnTo>
                  <a:pt x="517" y="369"/>
                </a:lnTo>
                <a:lnTo>
                  <a:pt x="544" y="363"/>
                </a:lnTo>
                <a:lnTo>
                  <a:pt x="572" y="352"/>
                </a:lnTo>
                <a:lnTo>
                  <a:pt x="637" y="311"/>
                </a:lnTo>
                <a:lnTo>
                  <a:pt x="720" y="260"/>
                </a:lnTo>
                <a:lnTo>
                  <a:pt x="793" y="202"/>
                </a:lnTo>
                <a:lnTo>
                  <a:pt x="867" y="144"/>
                </a:lnTo>
                <a:lnTo>
                  <a:pt x="932" y="87"/>
                </a:lnTo>
                <a:lnTo>
                  <a:pt x="996" y="35"/>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4" name="Freeform 21">
            <a:extLst>
              <a:ext uri="{FF2B5EF4-FFF2-40B4-BE49-F238E27FC236}">
                <a16:creationId xmlns:a16="http://schemas.microsoft.com/office/drawing/2014/main" id="{AA8A6258-72A9-7598-14D5-CA73B8B797CE}"/>
              </a:ext>
            </a:extLst>
          </p:cNvPr>
          <p:cNvSpPr>
            <a:spLocks/>
          </p:cNvSpPr>
          <p:nvPr/>
        </p:nvSpPr>
        <p:spPr bwMode="auto">
          <a:xfrm>
            <a:off x="10523538" y="5741988"/>
            <a:ext cx="1641475" cy="593725"/>
          </a:xfrm>
          <a:custGeom>
            <a:avLst/>
            <a:gdLst>
              <a:gd name="T0" fmla="*/ 0 w 1034"/>
              <a:gd name="T1" fmla="*/ 2147483647 h 374"/>
              <a:gd name="T2" fmla="*/ 2147483647 w 1034"/>
              <a:gd name="T3" fmla="*/ 2147483647 h 374"/>
              <a:gd name="T4" fmla="*/ 2147483647 w 1034"/>
              <a:gd name="T5" fmla="*/ 2147483647 h 374"/>
              <a:gd name="T6" fmla="*/ 2147483647 w 1034"/>
              <a:gd name="T7" fmla="*/ 2147483647 h 374"/>
              <a:gd name="T8" fmla="*/ 2147483647 w 1034"/>
              <a:gd name="T9" fmla="*/ 2147483647 h 374"/>
              <a:gd name="T10" fmla="*/ 2147483647 w 1034"/>
              <a:gd name="T11" fmla="*/ 2147483647 h 374"/>
              <a:gd name="T12" fmla="*/ 2147483647 w 1034"/>
              <a:gd name="T13" fmla="*/ 2147483647 h 374"/>
              <a:gd name="T14" fmla="*/ 2147483647 w 1034"/>
              <a:gd name="T15" fmla="*/ 2147483647 h 374"/>
              <a:gd name="T16" fmla="*/ 2147483647 w 1034"/>
              <a:gd name="T17" fmla="*/ 2147483647 h 374"/>
              <a:gd name="T18" fmla="*/ 2147483647 w 1034"/>
              <a:gd name="T19" fmla="*/ 2147483647 h 374"/>
              <a:gd name="T20" fmla="*/ 2147483647 w 1034"/>
              <a:gd name="T21" fmla="*/ 2147483647 h 374"/>
              <a:gd name="T22" fmla="*/ 2147483647 w 1034"/>
              <a:gd name="T23" fmla="*/ 2147483647 h 374"/>
              <a:gd name="T24" fmla="*/ 2147483647 w 1034"/>
              <a:gd name="T25" fmla="*/ 2147483647 h 374"/>
              <a:gd name="T26" fmla="*/ 2147483647 w 1034"/>
              <a:gd name="T27" fmla="*/ 2147483647 h 374"/>
              <a:gd name="T28" fmla="*/ 2147483647 w 1034"/>
              <a:gd name="T29" fmla="*/ 2147483647 h 374"/>
              <a:gd name="T30" fmla="*/ 2147483647 w 1034"/>
              <a:gd name="T31" fmla="*/ 2147483647 h 374"/>
              <a:gd name="T32" fmla="*/ 2147483647 w 1034"/>
              <a:gd name="T33" fmla="*/ 2147483647 h 374"/>
              <a:gd name="T34" fmla="*/ 2147483647 w 1034"/>
              <a:gd name="T35" fmla="*/ 2147483647 h 374"/>
              <a:gd name="T36" fmla="*/ 2147483647 w 1034"/>
              <a:gd name="T37" fmla="*/ 2147483647 h 374"/>
              <a:gd name="T38" fmla="*/ 2147483647 w 1034"/>
              <a:gd name="T39" fmla="*/ 2147483647 h 374"/>
              <a:gd name="T40" fmla="*/ 2147483647 w 1034"/>
              <a:gd name="T41" fmla="*/ 2147483647 h 374"/>
              <a:gd name="T42" fmla="*/ 2147483647 w 1034"/>
              <a:gd name="T43" fmla="*/ 2147483647 h 374"/>
              <a:gd name="T44" fmla="*/ 2147483647 w 1034"/>
              <a:gd name="T45" fmla="*/ 0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34"/>
              <a:gd name="T70" fmla="*/ 0 h 374"/>
              <a:gd name="T71" fmla="*/ 1034 w 1034"/>
              <a:gd name="T72" fmla="*/ 374 h 3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34" h="374">
                <a:moveTo>
                  <a:pt x="0" y="296"/>
                </a:moveTo>
                <a:lnTo>
                  <a:pt x="65" y="238"/>
                </a:lnTo>
                <a:lnTo>
                  <a:pt x="130" y="186"/>
                </a:lnTo>
                <a:lnTo>
                  <a:pt x="157" y="167"/>
                </a:lnTo>
                <a:lnTo>
                  <a:pt x="194" y="154"/>
                </a:lnTo>
                <a:lnTo>
                  <a:pt x="222" y="148"/>
                </a:lnTo>
                <a:lnTo>
                  <a:pt x="259" y="148"/>
                </a:lnTo>
                <a:lnTo>
                  <a:pt x="286" y="161"/>
                </a:lnTo>
                <a:lnTo>
                  <a:pt x="314" y="193"/>
                </a:lnTo>
                <a:lnTo>
                  <a:pt x="342" y="232"/>
                </a:lnTo>
                <a:lnTo>
                  <a:pt x="369" y="277"/>
                </a:lnTo>
                <a:lnTo>
                  <a:pt x="397" y="315"/>
                </a:lnTo>
                <a:lnTo>
                  <a:pt x="434" y="354"/>
                </a:lnTo>
                <a:lnTo>
                  <a:pt x="471" y="373"/>
                </a:lnTo>
                <a:lnTo>
                  <a:pt x="517" y="373"/>
                </a:lnTo>
                <a:lnTo>
                  <a:pt x="572" y="354"/>
                </a:lnTo>
                <a:lnTo>
                  <a:pt x="637" y="315"/>
                </a:lnTo>
                <a:lnTo>
                  <a:pt x="720" y="264"/>
                </a:lnTo>
                <a:lnTo>
                  <a:pt x="793" y="206"/>
                </a:lnTo>
                <a:lnTo>
                  <a:pt x="867" y="141"/>
                </a:lnTo>
                <a:lnTo>
                  <a:pt x="932" y="83"/>
                </a:lnTo>
                <a:lnTo>
                  <a:pt x="996" y="38"/>
                </a:lnTo>
                <a:lnTo>
                  <a:pt x="1033"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5" name="Freeform 22">
            <a:extLst>
              <a:ext uri="{FF2B5EF4-FFF2-40B4-BE49-F238E27FC236}">
                <a16:creationId xmlns:a16="http://schemas.microsoft.com/office/drawing/2014/main" id="{73655E99-8178-7E69-164F-2DA87B4CEE97}"/>
              </a:ext>
            </a:extLst>
          </p:cNvPr>
          <p:cNvSpPr>
            <a:spLocks/>
          </p:cNvSpPr>
          <p:nvPr/>
        </p:nvSpPr>
        <p:spPr bwMode="auto">
          <a:xfrm>
            <a:off x="11022012" y="6516688"/>
            <a:ext cx="1143000" cy="307975"/>
          </a:xfrm>
          <a:custGeom>
            <a:avLst/>
            <a:gdLst>
              <a:gd name="T0" fmla="*/ 0 w 720"/>
              <a:gd name="T1" fmla="*/ 2147483647 h 194"/>
              <a:gd name="T2" fmla="*/ 2147483647 w 720"/>
              <a:gd name="T3" fmla="*/ 2147483647 h 194"/>
              <a:gd name="T4" fmla="*/ 2147483647 w 720"/>
              <a:gd name="T5" fmla="*/ 2147483647 h 194"/>
              <a:gd name="T6" fmla="*/ 2147483647 w 720"/>
              <a:gd name="T7" fmla="*/ 2147483647 h 194"/>
              <a:gd name="T8" fmla="*/ 2147483647 w 720"/>
              <a:gd name="T9" fmla="*/ 2147483647 h 194"/>
              <a:gd name="T10" fmla="*/ 2147483647 w 720"/>
              <a:gd name="T11" fmla="*/ 2147483647 h 194"/>
              <a:gd name="T12" fmla="*/ 2147483647 w 720"/>
              <a:gd name="T13" fmla="*/ 2147483647 h 194"/>
              <a:gd name="T14" fmla="*/ 2147483647 w 720"/>
              <a:gd name="T15" fmla="*/ 2147483647 h 194"/>
              <a:gd name="T16" fmla="*/ 2147483647 w 720"/>
              <a:gd name="T17" fmla="*/ 2147483647 h 194"/>
              <a:gd name="T18" fmla="*/ 2147483647 w 720"/>
              <a:gd name="T19" fmla="*/ 2147483647 h 194"/>
              <a:gd name="T20" fmla="*/ 2147483647 w 720"/>
              <a:gd name="T21" fmla="*/ 2147483647 h 194"/>
              <a:gd name="T22" fmla="*/ 2147483647 w 720"/>
              <a:gd name="T23" fmla="*/ 2147483647 h 194"/>
              <a:gd name="T24" fmla="*/ 2147483647 w 720"/>
              <a:gd name="T25" fmla="*/ 2147483647 h 194"/>
              <a:gd name="T26" fmla="*/ 2147483647 w 720"/>
              <a:gd name="T27" fmla="*/ 2147483647 h 194"/>
              <a:gd name="T28" fmla="*/ 2147483647 w 720"/>
              <a:gd name="T29" fmla="*/ 2147483647 h 194"/>
              <a:gd name="T30" fmla="*/ 2147483647 w 720"/>
              <a:gd name="T31" fmla="*/ 2147483647 h 194"/>
              <a:gd name="T32" fmla="*/ 2147483647 w 720"/>
              <a:gd name="T33" fmla="*/ 2147483647 h 194"/>
              <a:gd name="T34" fmla="*/ 2147483647 w 720"/>
              <a:gd name="T35" fmla="*/ 0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94"/>
              <a:gd name="T56" fmla="*/ 720 w 720"/>
              <a:gd name="T57" fmla="*/ 194 h 1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94">
                <a:moveTo>
                  <a:pt x="0" y="152"/>
                </a:moveTo>
                <a:lnTo>
                  <a:pt x="46" y="124"/>
                </a:lnTo>
                <a:lnTo>
                  <a:pt x="92" y="96"/>
                </a:lnTo>
                <a:lnTo>
                  <a:pt x="138" y="76"/>
                </a:lnTo>
                <a:lnTo>
                  <a:pt x="184" y="76"/>
                </a:lnTo>
                <a:lnTo>
                  <a:pt x="203" y="83"/>
                </a:lnTo>
                <a:lnTo>
                  <a:pt x="221" y="96"/>
                </a:lnTo>
                <a:lnTo>
                  <a:pt x="258" y="145"/>
                </a:lnTo>
                <a:lnTo>
                  <a:pt x="276" y="166"/>
                </a:lnTo>
                <a:lnTo>
                  <a:pt x="304" y="179"/>
                </a:lnTo>
                <a:lnTo>
                  <a:pt x="332" y="193"/>
                </a:lnTo>
                <a:lnTo>
                  <a:pt x="359" y="193"/>
                </a:lnTo>
                <a:lnTo>
                  <a:pt x="396" y="179"/>
                </a:lnTo>
                <a:lnTo>
                  <a:pt x="442" y="166"/>
                </a:lnTo>
                <a:lnTo>
                  <a:pt x="553" y="103"/>
                </a:lnTo>
                <a:lnTo>
                  <a:pt x="645" y="41"/>
                </a:lnTo>
                <a:lnTo>
                  <a:pt x="691" y="20"/>
                </a:lnTo>
                <a:lnTo>
                  <a:pt x="719"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66" name="Line 23">
            <a:extLst>
              <a:ext uri="{FF2B5EF4-FFF2-40B4-BE49-F238E27FC236}">
                <a16:creationId xmlns:a16="http://schemas.microsoft.com/office/drawing/2014/main" id="{9921780A-2790-EB98-FBDA-EB578B0E5F98}"/>
              </a:ext>
            </a:extLst>
          </p:cNvPr>
          <p:cNvSpPr>
            <a:spLocks noChangeShapeType="1"/>
          </p:cNvSpPr>
          <p:nvPr/>
        </p:nvSpPr>
        <p:spPr bwMode="auto">
          <a:xfrm>
            <a:off x="12193588" y="1588"/>
            <a:ext cx="0" cy="68564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6167" name="Rectangle 24">
            <a:extLst>
              <a:ext uri="{FF2B5EF4-FFF2-40B4-BE49-F238E27FC236}">
                <a16:creationId xmlns:a16="http://schemas.microsoft.com/office/drawing/2014/main" id="{9B3B16C7-9E6D-5E70-2359-017B39EF4082}"/>
              </a:ext>
            </a:extLst>
          </p:cNvPr>
          <p:cNvSpPr>
            <a:spLocks noChangeArrowheads="1"/>
          </p:cNvSpPr>
          <p:nvPr/>
        </p:nvSpPr>
        <p:spPr bwMode="auto">
          <a:xfrm>
            <a:off x="11066463" y="2695576"/>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6168" name="Rectangle 27">
            <a:extLst>
              <a:ext uri="{FF2B5EF4-FFF2-40B4-BE49-F238E27FC236}">
                <a16:creationId xmlns:a16="http://schemas.microsoft.com/office/drawing/2014/main" id="{B96259B9-A43D-F6B2-E429-5E46F860F4FC}"/>
              </a:ext>
            </a:extLst>
          </p:cNvPr>
          <p:cNvSpPr>
            <a:spLocks noChangeArrowheads="1"/>
          </p:cNvSpPr>
          <p:nvPr/>
        </p:nvSpPr>
        <p:spPr bwMode="auto">
          <a:xfrm>
            <a:off x="10948988" y="2798763"/>
            <a:ext cx="186013" cy="462307"/>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graphicFrame>
        <p:nvGraphicFramePr>
          <p:cNvPr id="998428" name="Object 28">
            <a:extLst>
              <a:ext uri="{FF2B5EF4-FFF2-40B4-BE49-F238E27FC236}">
                <a16:creationId xmlns:a16="http://schemas.microsoft.com/office/drawing/2014/main" id="{7326B5A0-B1B6-959F-7E89-73909EE370DF}"/>
              </a:ext>
            </a:extLst>
          </p:cNvPr>
          <p:cNvGraphicFramePr>
            <a:graphicFrameLocks/>
          </p:cNvGraphicFramePr>
          <p:nvPr/>
        </p:nvGraphicFramePr>
        <p:xfrm>
          <a:off x="10934699" y="1204912"/>
          <a:ext cx="850900" cy="850900"/>
        </p:xfrm>
        <a:graphic>
          <a:graphicData uri="http://schemas.openxmlformats.org/presentationml/2006/ole">
            <mc:AlternateContent xmlns:mc="http://schemas.openxmlformats.org/markup-compatibility/2006">
              <mc:Choice xmlns:v="urn:schemas-microsoft-com:vml" Requires="v">
                <p:oleObj name="Photo Editor Photo" r:id="rId4" imgW="850900" imgH="850900" progId="">
                  <p:embed/>
                </p:oleObj>
              </mc:Choice>
              <mc:Fallback>
                <p:oleObj name="Photo Editor Photo" r:id="rId4" imgW="850900" imgH="850900" progId="">
                  <p:embed/>
                  <p:pic>
                    <p:nvPicPr>
                      <p:cNvPr id="998428" name="Object 28">
                        <a:extLst>
                          <a:ext uri="{FF2B5EF4-FFF2-40B4-BE49-F238E27FC236}">
                            <a16:creationId xmlns:a16="http://schemas.microsoft.com/office/drawing/2014/main" id="{7326B5A0-B1B6-959F-7E89-73909EE370D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4699" y="1204912"/>
                        <a:ext cx="8509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9" name="AutoShape 29">
            <a:extLst>
              <a:ext uri="{FF2B5EF4-FFF2-40B4-BE49-F238E27FC236}">
                <a16:creationId xmlns:a16="http://schemas.microsoft.com/office/drawing/2014/main" id="{2685068C-1AD9-41A7-0C87-3763ACC6FE8D}"/>
              </a:ext>
            </a:extLst>
          </p:cNvPr>
          <p:cNvSpPr>
            <a:spLocks noChangeArrowheads="1"/>
          </p:cNvSpPr>
          <p:nvPr/>
        </p:nvSpPr>
        <p:spPr bwMode="auto">
          <a:xfrm>
            <a:off x="8891586" y="3713162"/>
            <a:ext cx="784225" cy="693737"/>
          </a:xfrm>
          <a:prstGeom prst="rightArrow">
            <a:avLst>
              <a:gd name="adj1" fmla="val 50000"/>
              <a:gd name="adj2" fmla="val 28271"/>
            </a:avLst>
          </a:prstGeom>
          <a:gradFill rotWithShape="0">
            <a:gsLst>
              <a:gs pos="0">
                <a:schemeClr val="bg1"/>
              </a:gs>
              <a:gs pos="100000">
                <a:srgbClr val="0099FF"/>
              </a:gs>
            </a:gsLst>
            <a:lin ang="5400000" scaled="1"/>
          </a:gradFill>
          <a:ln w="25400">
            <a:solidFill>
              <a:schemeClr val="tx1"/>
            </a:solidFill>
            <a:miter lim="800000"/>
            <a:headEnd/>
            <a:tailEnd/>
          </a:ln>
        </p:spPr>
        <p:txBody>
          <a:bodyPr wrap="none" anchor="ctr"/>
          <a:lstStyle/>
          <a:p>
            <a:endParaRPr lang="en-US"/>
          </a:p>
        </p:txBody>
      </p:sp>
      <p:sp>
        <p:nvSpPr>
          <p:cNvPr id="6170" name="Rectangle 30">
            <a:extLst>
              <a:ext uri="{FF2B5EF4-FFF2-40B4-BE49-F238E27FC236}">
                <a16:creationId xmlns:a16="http://schemas.microsoft.com/office/drawing/2014/main" id="{91C80140-EC7F-3659-05FE-2E7571BDC897}"/>
              </a:ext>
            </a:extLst>
          </p:cNvPr>
          <p:cNvSpPr>
            <a:spLocks noChangeArrowheads="1"/>
          </p:cNvSpPr>
          <p:nvPr/>
        </p:nvSpPr>
        <p:spPr bwMode="auto">
          <a:xfrm>
            <a:off x="5865813" y="3427413"/>
            <a:ext cx="2343150" cy="1382712"/>
          </a:xfrm>
          <a:prstGeom prst="rect">
            <a:avLst/>
          </a:prstGeom>
          <a:solidFill>
            <a:srgbClr val="CCECFF"/>
          </a:solidFill>
          <a:ln w="12700">
            <a:solidFill>
              <a:schemeClr val="tx1"/>
            </a:solidFill>
            <a:miter lim="800000"/>
            <a:headEnd/>
            <a:tailEnd/>
          </a:ln>
        </p:spPr>
        <p:txBody>
          <a:bodyPr wrap="none" lIns="92075" tIns="46038" rIns="92075" bIns="46038"/>
          <a:lstStyle/>
          <a:p>
            <a:endParaRPr lang="en-US" sz="2400">
              <a:latin typeface="Times New Roman" pitchFamily="18" charset="0"/>
            </a:endParaRPr>
          </a:p>
        </p:txBody>
      </p:sp>
      <p:sp>
        <p:nvSpPr>
          <p:cNvPr id="6171" name="Rectangle 31">
            <a:extLst>
              <a:ext uri="{FF2B5EF4-FFF2-40B4-BE49-F238E27FC236}">
                <a16:creationId xmlns:a16="http://schemas.microsoft.com/office/drawing/2014/main" id="{CAE5DF4A-95E8-07FB-B0DA-44AD8703313F}"/>
              </a:ext>
            </a:extLst>
          </p:cNvPr>
          <p:cNvSpPr>
            <a:spLocks noChangeArrowheads="1"/>
          </p:cNvSpPr>
          <p:nvPr/>
        </p:nvSpPr>
        <p:spPr bwMode="auto">
          <a:xfrm>
            <a:off x="5419726" y="5486400"/>
            <a:ext cx="3038475" cy="1023938"/>
          </a:xfrm>
          <a:prstGeom prst="rect">
            <a:avLst/>
          </a:prstGeom>
          <a:solidFill>
            <a:schemeClr val="hlink"/>
          </a:solidFill>
          <a:ln w="12700">
            <a:solidFill>
              <a:schemeClr val="tx1"/>
            </a:solidFill>
            <a:miter lim="800000"/>
            <a:headEnd/>
            <a:tailEnd/>
          </a:ln>
        </p:spPr>
        <p:txBody>
          <a:bodyPr wrap="none" lIns="92075" tIns="46038" rIns="92075" bIns="46038" anchor="ctr"/>
          <a:lstStyle/>
          <a:p>
            <a:r>
              <a:rPr lang="en-US" sz="2400">
                <a:solidFill>
                  <a:srgbClr val="0033CC"/>
                </a:solidFill>
                <a:latin typeface="Times New Roman" pitchFamily="18" charset="0"/>
              </a:rPr>
              <a:t>Land Application</a:t>
            </a:r>
          </a:p>
          <a:p>
            <a:r>
              <a:rPr lang="en-US" sz="2400">
                <a:solidFill>
                  <a:srgbClr val="0033CC"/>
                </a:solidFill>
                <a:latin typeface="Times New Roman" pitchFamily="18" charset="0"/>
              </a:rPr>
              <a:t> Standards</a:t>
            </a:r>
            <a:endParaRPr lang="en-US" sz="2400">
              <a:solidFill>
                <a:schemeClr val="bg1"/>
              </a:solidFill>
              <a:latin typeface="Times New Roman" pitchFamily="18" charset="0"/>
            </a:endParaRPr>
          </a:p>
        </p:txBody>
      </p:sp>
      <p:sp>
        <p:nvSpPr>
          <p:cNvPr id="6172" name="AutoShape 32" descr="Brown marble">
            <a:extLst>
              <a:ext uri="{FF2B5EF4-FFF2-40B4-BE49-F238E27FC236}">
                <a16:creationId xmlns:a16="http://schemas.microsoft.com/office/drawing/2014/main" id="{72A48826-F9D0-43A4-9F7E-C8789A4CFF6C}"/>
              </a:ext>
            </a:extLst>
          </p:cNvPr>
          <p:cNvSpPr>
            <a:spLocks noChangeArrowheads="1"/>
          </p:cNvSpPr>
          <p:nvPr/>
        </p:nvSpPr>
        <p:spPr bwMode="auto">
          <a:xfrm>
            <a:off x="6694488" y="4808538"/>
            <a:ext cx="565150" cy="881062"/>
          </a:xfrm>
          <a:prstGeom prst="downArrow">
            <a:avLst>
              <a:gd name="adj1" fmla="val 50000"/>
              <a:gd name="adj2" fmla="val 38989"/>
            </a:avLst>
          </a:prstGeom>
          <a:blipFill dpi="0" rotWithShape="0">
            <a:blip r:embed="rId6"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6173" name="Rectangle 33">
            <a:extLst>
              <a:ext uri="{FF2B5EF4-FFF2-40B4-BE49-F238E27FC236}">
                <a16:creationId xmlns:a16="http://schemas.microsoft.com/office/drawing/2014/main" id="{583CDE8F-798B-799D-26C6-106BD9AFAFF0}"/>
              </a:ext>
            </a:extLst>
          </p:cNvPr>
          <p:cNvSpPr>
            <a:spLocks noChangeArrowheads="1"/>
          </p:cNvSpPr>
          <p:nvPr/>
        </p:nvSpPr>
        <p:spPr bwMode="auto">
          <a:xfrm>
            <a:off x="6253163" y="3354388"/>
            <a:ext cx="1682750" cy="641350"/>
          </a:xfrm>
          <a:prstGeom prst="rect">
            <a:avLst/>
          </a:prstGeom>
          <a:noFill/>
          <a:ln w="9525">
            <a:noFill/>
            <a:miter lim="800000"/>
            <a:headEnd/>
            <a:tailEnd/>
          </a:ln>
        </p:spPr>
        <p:txBody>
          <a:bodyPr wrap="none" lIns="92075" tIns="46038" rIns="92075" bIns="46038">
            <a:spAutoFit/>
          </a:bodyPr>
          <a:lstStyle/>
          <a:p>
            <a:r>
              <a:rPr lang="en-US" sz="3600" b="1">
                <a:solidFill>
                  <a:srgbClr val="0033CC"/>
                </a:solidFill>
                <a:latin typeface="Times New Roman" pitchFamily="18" charset="0"/>
              </a:rPr>
              <a:t>WWTP</a:t>
            </a:r>
            <a:endParaRPr lang="en-US" sz="3600" b="1">
              <a:solidFill>
                <a:schemeClr val="bg1"/>
              </a:solidFill>
              <a:latin typeface="Times New Roman" pitchFamily="18" charset="0"/>
            </a:endParaRPr>
          </a:p>
        </p:txBody>
      </p:sp>
      <p:sp>
        <p:nvSpPr>
          <p:cNvPr id="6174" name="Rectangle 34">
            <a:extLst>
              <a:ext uri="{FF2B5EF4-FFF2-40B4-BE49-F238E27FC236}">
                <a16:creationId xmlns:a16="http://schemas.microsoft.com/office/drawing/2014/main" id="{EC774C8D-37E0-E287-331C-F0871A4626DB}"/>
              </a:ext>
            </a:extLst>
          </p:cNvPr>
          <p:cNvSpPr>
            <a:spLocks noChangeArrowheads="1"/>
          </p:cNvSpPr>
          <p:nvPr/>
        </p:nvSpPr>
        <p:spPr bwMode="auto">
          <a:xfrm>
            <a:off x="6211888" y="2051051"/>
            <a:ext cx="260350" cy="101441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6175" name="Rectangle 35">
            <a:extLst>
              <a:ext uri="{FF2B5EF4-FFF2-40B4-BE49-F238E27FC236}">
                <a16:creationId xmlns:a16="http://schemas.microsoft.com/office/drawing/2014/main" id="{9B7ED402-2923-5BDD-2B11-77F07F481E8C}"/>
              </a:ext>
            </a:extLst>
          </p:cNvPr>
          <p:cNvSpPr>
            <a:spLocks noChangeArrowheads="1"/>
          </p:cNvSpPr>
          <p:nvPr/>
        </p:nvSpPr>
        <p:spPr bwMode="auto">
          <a:xfrm>
            <a:off x="6472238" y="2389189"/>
            <a:ext cx="1041400" cy="676275"/>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6176" name="Rectangle 36">
            <a:extLst>
              <a:ext uri="{FF2B5EF4-FFF2-40B4-BE49-F238E27FC236}">
                <a16:creationId xmlns:a16="http://schemas.microsoft.com/office/drawing/2014/main" id="{B1809357-4D90-07DD-10D3-B39965F8EF0A}"/>
              </a:ext>
            </a:extLst>
          </p:cNvPr>
          <p:cNvSpPr>
            <a:spLocks noChangeArrowheads="1"/>
          </p:cNvSpPr>
          <p:nvPr/>
        </p:nvSpPr>
        <p:spPr bwMode="auto">
          <a:xfrm>
            <a:off x="4997451" y="2892425"/>
            <a:ext cx="1025525" cy="528638"/>
          </a:xfrm>
          <a:prstGeom prst="rect">
            <a:avLst/>
          </a:prstGeom>
          <a:noFill/>
          <a:ln w="9525">
            <a:solidFill>
              <a:schemeClr val="bg2"/>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SIU’s</a:t>
            </a:r>
          </a:p>
        </p:txBody>
      </p:sp>
      <p:sp>
        <p:nvSpPr>
          <p:cNvPr id="6177" name="AutoShape 37" descr="Brown marble">
            <a:extLst>
              <a:ext uri="{FF2B5EF4-FFF2-40B4-BE49-F238E27FC236}">
                <a16:creationId xmlns:a16="http://schemas.microsoft.com/office/drawing/2014/main" id="{62E968FF-1999-B9F4-D363-8081EA972B84}"/>
              </a:ext>
            </a:extLst>
          </p:cNvPr>
          <p:cNvSpPr>
            <a:spLocks noChangeArrowheads="1"/>
          </p:cNvSpPr>
          <p:nvPr/>
        </p:nvSpPr>
        <p:spPr bwMode="auto">
          <a:xfrm rot="-3720000">
            <a:off x="4745832" y="2807494"/>
            <a:ext cx="603250" cy="1858963"/>
          </a:xfrm>
          <a:prstGeom prst="downArrow">
            <a:avLst>
              <a:gd name="adj1" fmla="val 50000"/>
              <a:gd name="adj2" fmla="val 77068"/>
            </a:avLst>
          </a:prstGeom>
          <a:blipFill dpi="0" rotWithShape="0">
            <a:blip r:embed="rId6"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6178" name="Rectangle 38" descr="Brown marble">
            <a:extLst>
              <a:ext uri="{FF2B5EF4-FFF2-40B4-BE49-F238E27FC236}">
                <a16:creationId xmlns:a16="http://schemas.microsoft.com/office/drawing/2014/main" id="{D769D72E-8CF3-3BE0-7BA5-90ACBA4A7448}"/>
              </a:ext>
            </a:extLst>
          </p:cNvPr>
          <p:cNvSpPr>
            <a:spLocks noChangeArrowheads="1"/>
          </p:cNvSpPr>
          <p:nvPr/>
        </p:nvSpPr>
        <p:spPr bwMode="auto">
          <a:xfrm>
            <a:off x="4592638" y="2727325"/>
            <a:ext cx="1593850" cy="171450"/>
          </a:xfrm>
          <a:prstGeom prst="rect">
            <a:avLst/>
          </a:prstGeom>
          <a:blipFill dpi="0" rotWithShape="0">
            <a:blip r:embed="rId6"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6179" name="Freeform 39" descr="Brown marble">
            <a:extLst>
              <a:ext uri="{FF2B5EF4-FFF2-40B4-BE49-F238E27FC236}">
                <a16:creationId xmlns:a16="http://schemas.microsoft.com/office/drawing/2014/main" id="{9A59C1B4-0FDC-CA7F-4AB9-C0781BEED2D7}"/>
              </a:ext>
            </a:extLst>
          </p:cNvPr>
          <p:cNvSpPr>
            <a:spLocks/>
          </p:cNvSpPr>
          <p:nvPr/>
        </p:nvSpPr>
        <p:spPr bwMode="auto">
          <a:xfrm>
            <a:off x="4130676" y="2693988"/>
            <a:ext cx="754063" cy="615950"/>
          </a:xfrm>
          <a:custGeom>
            <a:avLst/>
            <a:gdLst>
              <a:gd name="T0" fmla="*/ 2147483647 w 475"/>
              <a:gd name="T1" fmla="*/ 2147483647 h 388"/>
              <a:gd name="T2" fmla="*/ 0 w 475"/>
              <a:gd name="T3" fmla="*/ 2147483647 h 388"/>
              <a:gd name="T4" fmla="*/ 2147483647 w 475"/>
              <a:gd name="T5" fmla="*/ 2147483647 h 388"/>
              <a:gd name="T6" fmla="*/ 2147483647 w 475"/>
              <a:gd name="T7" fmla="*/ 2147483647 h 388"/>
              <a:gd name="T8" fmla="*/ 2147483647 w 475"/>
              <a:gd name="T9" fmla="*/ 2147483647 h 388"/>
              <a:gd name="T10" fmla="*/ 2147483647 w 475"/>
              <a:gd name="T11" fmla="*/ 2147483647 h 388"/>
              <a:gd name="T12" fmla="*/ 2147483647 w 475"/>
              <a:gd name="T13" fmla="*/ 2147483647 h 388"/>
              <a:gd name="T14" fmla="*/ 2147483647 w 475"/>
              <a:gd name="T15" fmla="*/ 2147483647 h 388"/>
              <a:gd name="T16" fmla="*/ 2147483647 w 475"/>
              <a:gd name="T17" fmla="*/ 2147483647 h 388"/>
              <a:gd name="T18" fmla="*/ 2147483647 w 475"/>
              <a:gd name="T19" fmla="*/ 2147483647 h 388"/>
              <a:gd name="T20" fmla="*/ 2147483647 w 475"/>
              <a:gd name="T21" fmla="*/ 2147483647 h 388"/>
              <a:gd name="T22" fmla="*/ 2147483647 w 475"/>
              <a:gd name="T23" fmla="*/ 2147483647 h 388"/>
              <a:gd name="T24" fmla="*/ 2147483647 w 475"/>
              <a:gd name="T25" fmla="*/ 0 h 388"/>
              <a:gd name="T26" fmla="*/ 2147483647 w 475"/>
              <a:gd name="T27" fmla="*/ 2147483647 h 388"/>
              <a:gd name="T28" fmla="*/ 2147483647 w 475"/>
              <a:gd name="T29" fmla="*/ 2147483647 h 388"/>
              <a:gd name="T30" fmla="*/ 2147483647 w 475"/>
              <a:gd name="T31" fmla="*/ 2147483647 h 388"/>
              <a:gd name="T32" fmla="*/ 2147483647 w 475"/>
              <a:gd name="T33" fmla="*/ 2147483647 h 388"/>
              <a:gd name="T34" fmla="*/ 2147483647 w 475"/>
              <a:gd name="T35" fmla="*/ 2147483647 h 388"/>
              <a:gd name="T36" fmla="*/ 2147483647 w 475"/>
              <a:gd name="T37" fmla="*/ 2147483647 h 388"/>
              <a:gd name="T38" fmla="*/ 2147483647 w 475"/>
              <a:gd name="T39" fmla="*/ 2147483647 h 388"/>
              <a:gd name="T40" fmla="*/ 2147483647 w 475"/>
              <a:gd name="T41" fmla="*/ 2147483647 h 388"/>
              <a:gd name="T42" fmla="*/ 2147483647 w 475"/>
              <a:gd name="T43" fmla="*/ 2147483647 h 388"/>
              <a:gd name="T44" fmla="*/ 2147483647 w 475"/>
              <a:gd name="T45" fmla="*/ 2147483647 h 388"/>
              <a:gd name="T46" fmla="*/ 2147483647 w 475"/>
              <a:gd name="T47" fmla="*/ 2147483647 h 3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5"/>
              <a:gd name="T73" fmla="*/ 0 h 388"/>
              <a:gd name="T74" fmla="*/ 475 w 475"/>
              <a:gd name="T75" fmla="*/ 388 h 3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5" h="388">
                <a:moveTo>
                  <a:pt x="135" y="387"/>
                </a:moveTo>
                <a:lnTo>
                  <a:pt x="0" y="274"/>
                </a:lnTo>
                <a:lnTo>
                  <a:pt x="64" y="274"/>
                </a:lnTo>
                <a:lnTo>
                  <a:pt x="64" y="224"/>
                </a:lnTo>
                <a:lnTo>
                  <a:pt x="68" y="180"/>
                </a:lnTo>
                <a:lnTo>
                  <a:pt x="78" y="140"/>
                </a:lnTo>
                <a:lnTo>
                  <a:pt x="98" y="100"/>
                </a:lnTo>
                <a:lnTo>
                  <a:pt x="122" y="70"/>
                </a:lnTo>
                <a:lnTo>
                  <a:pt x="152" y="40"/>
                </a:lnTo>
                <a:lnTo>
                  <a:pt x="186" y="20"/>
                </a:lnTo>
                <a:lnTo>
                  <a:pt x="223" y="7"/>
                </a:lnTo>
                <a:lnTo>
                  <a:pt x="264" y="4"/>
                </a:lnTo>
                <a:lnTo>
                  <a:pt x="471" y="0"/>
                </a:lnTo>
                <a:lnTo>
                  <a:pt x="474" y="117"/>
                </a:lnTo>
                <a:lnTo>
                  <a:pt x="264" y="117"/>
                </a:lnTo>
                <a:lnTo>
                  <a:pt x="251" y="120"/>
                </a:lnTo>
                <a:lnTo>
                  <a:pt x="240" y="127"/>
                </a:lnTo>
                <a:lnTo>
                  <a:pt x="230" y="137"/>
                </a:lnTo>
                <a:lnTo>
                  <a:pt x="220" y="150"/>
                </a:lnTo>
                <a:lnTo>
                  <a:pt x="207" y="184"/>
                </a:lnTo>
                <a:lnTo>
                  <a:pt x="203" y="224"/>
                </a:lnTo>
                <a:lnTo>
                  <a:pt x="203" y="270"/>
                </a:lnTo>
                <a:lnTo>
                  <a:pt x="267" y="270"/>
                </a:lnTo>
                <a:lnTo>
                  <a:pt x="135" y="387"/>
                </a:lnTo>
              </a:path>
            </a:pathLst>
          </a:custGeom>
          <a:blipFill dpi="0" rotWithShape="0">
            <a:blip r:embed="rId6" cstate="print"/>
            <a:srcRect/>
            <a:tile tx="0" ty="0" sx="100000" sy="100000" flip="none" algn="tl"/>
          </a:blipFill>
          <a:ln w="25400" cap="rnd" cmpd="sng">
            <a:solidFill>
              <a:schemeClr val="bg2"/>
            </a:solidFill>
            <a:prstDash val="solid"/>
            <a:round/>
            <a:headEnd/>
            <a:tailEnd/>
          </a:ln>
        </p:spPr>
        <p:txBody>
          <a:bodyPr/>
          <a:lstStyle/>
          <a:p>
            <a:endParaRPr lang="en-US"/>
          </a:p>
        </p:txBody>
      </p:sp>
      <p:grpSp>
        <p:nvGrpSpPr>
          <p:cNvPr id="6180" name="Group 40">
            <a:extLst>
              <a:ext uri="{FF2B5EF4-FFF2-40B4-BE49-F238E27FC236}">
                <a16:creationId xmlns:a16="http://schemas.microsoft.com/office/drawing/2014/main" id="{B8B8230E-5A7F-6426-8C7E-3A9740727D31}"/>
              </a:ext>
            </a:extLst>
          </p:cNvPr>
          <p:cNvGrpSpPr>
            <a:grpSpLocks/>
          </p:cNvGrpSpPr>
          <p:nvPr/>
        </p:nvGrpSpPr>
        <p:grpSpPr bwMode="auto">
          <a:xfrm>
            <a:off x="2295525" y="4360864"/>
            <a:ext cx="1504950" cy="466725"/>
            <a:chOff x="486" y="2747"/>
            <a:chExt cx="948" cy="294"/>
          </a:xfrm>
        </p:grpSpPr>
        <p:sp>
          <p:nvSpPr>
            <p:cNvPr id="6243" name="Rectangle 41" descr="Oak">
              <a:extLst>
                <a:ext uri="{FF2B5EF4-FFF2-40B4-BE49-F238E27FC236}">
                  <a16:creationId xmlns:a16="http://schemas.microsoft.com/office/drawing/2014/main" id="{7E7075F0-7BC9-5AE2-C1CA-C2EC0DFA74CA}"/>
                </a:ext>
              </a:extLst>
            </p:cNvPr>
            <p:cNvSpPr>
              <a:spLocks noChangeArrowheads="1"/>
            </p:cNvSpPr>
            <p:nvPr/>
          </p:nvSpPr>
          <p:spPr bwMode="auto">
            <a:xfrm>
              <a:off x="504" y="2852"/>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44" name="Line 42" descr="Oak">
              <a:extLst>
                <a:ext uri="{FF2B5EF4-FFF2-40B4-BE49-F238E27FC236}">
                  <a16:creationId xmlns:a16="http://schemas.microsoft.com/office/drawing/2014/main" id="{035D0955-21E6-CF1C-583B-30E2F70CDA23}"/>
                </a:ext>
              </a:extLst>
            </p:cNvPr>
            <p:cNvSpPr>
              <a:spLocks noChangeShapeType="1"/>
            </p:cNvSpPr>
            <p:nvPr/>
          </p:nvSpPr>
          <p:spPr bwMode="auto">
            <a:xfrm flipV="1">
              <a:off x="576"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5" name="Line 43" descr="Oak">
              <a:extLst>
                <a:ext uri="{FF2B5EF4-FFF2-40B4-BE49-F238E27FC236}">
                  <a16:creationId xmlns:a16="http://schemas.microsoft.com/office/drawing/2014/main" id="{25D82176-5279-24DC-1FB2-5F91C8EF21F1}"/>
                </a:ext>
              </a:extLst>
            </p:cNvPr>
            <p:cNvSpPr>
              <a:spLocks noChangeShapeType="1"/>
            </p:cNvSpPr>
            <p:nvPr/>
          </p:nvSpPr>
          <p:spPr bwMode="auto">
            <a:xfrm>
              <a:off x="578" y="2943"/>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6" name="Line 44" descr="Oak">
              <a:extLst>
                <a:ext uri="{FF2B5EF4-FFF2-40B4-BE49-F238E27FC236}">
                  <a16:creationId xmlns:a16="http://schemas.microsoft.com/office/drawing/2014/main" id="{58858C62-F2FD-F84D-B763-92F9C4D62F4C}"/>
                </a:ext>
              </a:extLst>
            </p:cNvPr>
            <p:cNvSpPr>
              <a:spLocks noChangeShapeType="1"/>
            </p:cNvSpPr>
            <p:nvPr/>
          </p:nvSpPr>
          <p:spPr bwMode="auto">
            <a:xfrm>
              <a:off x="579" y="2943"/>
              <a:ext cx="93"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7" name="Line 45" descr="Oak">
              <a:extLst>
                <a:ext uri="{FF2B5EF4-FFF2-40B4-BE49-F238E27FC236}">
                  <a16:creationId xmlns:a16="http://schemas.microsoft.com/office/drawing/2014/main" id="{51F7BFDE-E119-E15A-A4C0-B3D0F4D8C645}"/>
                </a:ext>
              </a:extLst>
            </p:cNvPr>
            <p:cNvSpPr>
              <a:spLocks noChangeShapeType="1"/>
            </p:cNvSpPr>
            <p:nvPr/>
          </p:nvSpPr>
          <p:spPr bwMode="auto">
            <a:xfrm>
              <a:off x="669"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8" name="Rectangle 46" descr="Oak">
              <a:extLst>
                <a:ext uri="{FF2B5EF4-FFF2-40B4-BE49-F238E27FC236}">
                  <a16:creationId xmlns:a16="http://schemas.microsoft.com/office/drawing/2014/main" id="{CBD62B0D-0B6B-5103-B94C-2CECE4382CD1}"/>
                </a:ext>
              </a:extLst>
            </p:cNvPr>
            <p:cNvSpPr>
              <a:spLocks noChangeArrowheads="1"/>
            </p:cNvSpPr>
            <p:nvPr/>
          </p:nvSpPr>
          <p:spPr bwMode="auto">
            <a:xfrm>
              <a:off x="724" y="2901"/>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49" name="Rectangle 47" descr="Oak">
              <a:extLst>
                <a:ext uri="{FF2B5EF4-FFF2-40B4-BE49-F238E27FC236}">
                  <a16:creationId xmlns:a16="http://schemas.microsoft.com/office/drawing/2014/main" id="{A05271A8-FF3A-ECE4-CBE0-C312E87A8B2F}"/>
                </a:ext>
              </a:extLst>
            </p:cNvPr>
            <p:cNvSpPr>
              <a:spLocks noChangeArrowheads="1"/>
            </p:cNvSpPr>
            <p:nvPr/>
          </p:nvSpPr>
          <p:spPr bwMode="auto">
            <a:xfrm>
              <a:off x="1106" y="2852"/>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50" name="Line 48" descr="Oak">
              <a:extLst>
                <a:ext uri="{FF2B5EF4-FFF2-40B4-BE49-F238E27FC236}">
                  <a16:creationId xmlns:a16="http://schemas.microsoft.com/office/drawing/2014/main" id="{AA89DA22-98A8-6994-474E-68D4ED0C287C}"/>
                </a:ext>
              </a:extLst>
            </p:cNvPr>
            <p:cNvSpPr>
              <a:spLocks noChangeShapeType="1"/>
            </p:cNvSpPr>
            <p:nvPr/>
          </p:nvSpPr>
          <p:spPr bwMode="auto">
            <a:xfrm flipV="1">
              <a:off x="1178"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1" name="Line 49" descr="Oak">
              <a:extLst>
                <a:ext uri="{FF2B5EF4-FFF2-40B4-BE49-F238E27FC236}">
                  <a16:creationId xmlns:a16="http://schemas.microsoft.com/office/drawing/2014/main" id="{DB7820E6-AE05-3B61-FCB8-BADA8B975BB0}"/>
                </a:ext>
              </a:extLst>
            </p:cNvPr>
            <p:cNvSpPr>
              <a:spLocks noChangeShapeType="1"/>
            </p:cNvSpPr>
            <p:nvPr/>
          </p:nvSpPr>
          <p:spPr bwMode="auto">
            <a:xfrm>
              <a:off x="1180" y="2943"/>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2" name="Line 50" descr="Oak">
              <a:extLst>
                <a:ext uri="{FF2B5EF4-FFF2-40B4-BE49-F238E27FC236}">
                  <a16:creationId xmlns:a16="http://schemas.microsoft.com/office/drawing/2014/main" id="{F9009B0C-5379-3D8A-2252-73115D2202F5}"/>
                </a:ext>
              </a:extLst>
            </p:cNvPr>
            <p:cNvSpPr>
              <a:spLocks noChangeShapeType="1"/>
            </p:cNvSpPr>
            <p:nvPr/>
          </p:nvSpPr>
          <p:spPr bwMode="auto">
            <a:xfrm>
              <a:off x="1181" y="2943"/>
              <a:ext cx="92"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3" name="Line 51" descr="Oak">
              <a:extLst>
                <a:ext uri="{FF2B5EF4-FFF2-40B4-BE49-F238E27FC236}">
                  <a16:creationId xmlns:a16="http://schemas.microsoft.com/office/drawing/2014/main" id="{D522DA1B-544E-3905-17A8-A864603D3452}"/>
                </a:ext>
              </a:extLst>
            </p:cNvPr>
            <p:cNvSpPr>
              <a:spLocks noChangeShapeType="1"/>
            </p:cNvSpPr>
            <p:nvPr/>
          </p:nvSpPr>
          <p:spPr bwMode="auto">
            <a:xfrm>
              <a:off x="1271" y="2944"/>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54" name="Rectangle 52" descr="Oak">
              <a:extLst>
                <a:ext uri="{FF2B5EF4-FFF2-40B4-BE49-F238E27FC236}">
                  <a16:creationId xmlns:a16="http://schemas.microsoft.com/office/drawing/2014/main" id="{7BCA9BDC-2702-E720-51E0-11F2134F1AEC}"/>
                </a:ext>
              </a:extLst>
            </p:cNvPr>
            <p:cNvSpPr>
              <a:spLocks noChangeArrowheads="1"/>
            </p:cNvSpPr>
            <p:nvPr/>
          </p:nvSpPr>
          <p:spPr bwMode="auto">
            <a:xfrm>
              <a:off x="1326" y="2901"/>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55" name="Freeform 53" descr="Oak">
              <a:extLst>
                <a:ext uri="{FF2B5EF4-FFF2-40B4-BE49-F238E27FC236}">
                  <a16:creationId xmlns:a16="http://schemas.microsoft.com/office/drawing/2014/main" id="{19268F93-1232-DE04-F440-8499F0D19359}"/>
                </a:ext>
              </a:extLst>
            </p:cNvPr>
            <p:cNvSpPr>
              <a:spLocks/>
            </p:cNvSpPr>
            <p:nvPr/>
          </p:nvSpPr>
          <p:spPr bwMode="auto">
            <a:xfrm>
              <a:off x="486" y="2747"/>
              <a:ext cx="349" cy="101"/>
            </a:xfrm>
            <a:custGeom>
              <a:avLst/>
              <a:gdLst>
                <a:gd name="T0" fmla="*/ 174 w 349"/>
                <a:gd name="T1" fmla="*/ 0 h 101"/>
                <a:gd name="T2" fmla="*/ 348 w 349"/>
                <a:gd name="T3" fmla="*/ 100 h 101"/>
                <a:gd name="T4" fmla="*/ 0 w 349"/>
                <a:gd name="T5" fmla="*/ 100 h 101"/>
                <a:gd name="T6" fmla="*/ 174 w 349"/>
                <a:gd name="T7" fmla="*/ 0 h 101"/>
                <a:gd name="T8" fmla="*/ 0 60000 65536"/>
                <a:gd name="T9" fmla="*/ 0 60000 65536"/>
                <a:gd name="T10" fmla="*/ 0 60000 65536"/>
                <a:gd name="T11" fmla="*/ 0 60000 65536"/>
                <a:gd name="T12" fmla="*/ 0 w 349"/>
                <a:gd name="T13" fmla="*/ 0 h 101"/>
                <a:gd name="T14" fmla="*/ 349 w 349"/>
                <a:gd name="T15" fmla="*/ 101 h 101"/>
              </a:gdLst>
              <a:ahLst/>
              <a:cxnLst>
                <a:cxn ang="T8">
                  <a:pos x="T0" y="T1"/>
                </a:cxn>
                <a:cxn ang="T9">
                  <a:pos x="T2" y="T3"/>
                </a:cxn>
                <a:cxn ang="T10">
                  <a:pos x="T4" y="T5"/>
                </a:cxn>
                <a:cxn ang="T11">
                  <a:pos x="T6" y="T7"/>
                </a:cxn>
              </a:cxnLst>
              <a:rect l="T12" t="T13" r="T14" b="T15"/>
              <a:pathLst>
                <a:path w="349" h="101">
                  <a:moveTo>
                    <a:pt x="174" y="0"/>
                  </a:moveTo>
                  <a:lnTo>
                    <a:pt x="348" y="100"/>
                  </a:lnTo>
                  <a:lnTo>
                    <a:pt x="0" y="100"/>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sp>
          <p:nvSpPr>
            <p:cNvPr id="6256" name="Freeform 54" descr="Oak">
              <a:extLst>
                <a:ext uri="{FF2B5EF4-FFF2-40B4-BE49-F238E27FC236}">
                  <a16:creationId xmlns:a16="http://schemas.microsoft.com/office/drawing/2014/main" id="{F1142094-19E7-AFDA-E2B2-DDFFC155E6A4}"/>
                </a:ext>
              </a:extLst>
            </p:cNvPr>
            <p:cNvSpPr>
              <a:spLocks/>
            </p:cNvSpPr>
            <p:nvPr/>
          </p:nvSpPr>
          <p:spPr bwMode="auto">
            <a:xfrm>
              <a:off x="1085" y="2755"/>
              <a:ext cx="349" cy="93"/>
            </a:xfrm>
            <a:custGeom>
              <a:avLst/>
              <a:gdLst>
                <a:gd name="T0" fmla="*/ 174 w 349"/>
                <a:gd name="T1" fmla="*/ 0 h 93"/>
                <a:gd name="T2" fmla="*/ 348 w 349"/>
                <a:gd name="T3" fmla="*/ 92 h 93"/>
                <a:gd name="T4" fmla="*/ 0 w 349"/>
                <a:gd name="T5" fmla="*/ 92 h 93"/>
                <a:gd name="T6" fmla="*/ 174 w 349"/>
                <a:gd name="T7" fmla="*/ 0 h 93"/>
                <a:gd name="T8" fmla="*/ 0 60000 65536"/>
                <a:gd name="T9" fmla="*/ 0 60000 65536"/>
                <a:gd name="T10" fmla="*/ 0 60000 65536"/>
                <a:gd name="T11" fmla="*/ 0 60000 65536"/>
                <a:gd name="T12" fmla="*/ 0 w 349"/>
                <a:gd name="T13" fmla="*/ 0 h 93"/>
                <a:gd name="T14" fmla="*/ 349 w 349"/>
                <a:gd name="T15" fmla="*/ 93 h 93"/>
              </a:gdLst>
              <a:ahLst/>
              <a:cxnLst>
                <a:cxn ang="T8">
                  <a:pos x="T0" y="T1"/>
                </a:cxn>
                <a:cxn ang="T9">
                  <a:pos x="T2" y="T3"/>
                </a:cxn>
                <a:cxn ang="T10">
                  <a:pos x="T4" y="T5"/>
                </a:cxn>
                <a:cxn ang="T11">
                  <a:pos x="T6" y="T7"/>
                </a:cxn>
              </a:cxnLst>
              <a:rect l="T12" t="T13" r="T14" b="T15"/>
              <a:pathLst>
                <a:path w="349" h="93">
                  <a:moveTo>
                    <a:pt x="174" y="0"/>
                  </a:moveTo>
                  <a:lnTo>
                    <a:pt x="348" y="92"/>
                  </a:lnTo>
                  <a:lnTo>
                    <a:pt x="0" y="92"/>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grpSp>
      <p:sp>
        <p:nvSpPr>
          <p:cNvPr id="6181" name="Rectangle 55">
            <a:extLst>
              <a:ext uri="{FF2B5EF4-FFF2-40B4-BE49-F238E27FC236}">
                <a16:creationId xmlns:a16="http://schemas.microsoft.com/office/drawing/2014/main" id="{A252A1F6-F0A7-8291-2DF3-3D75B4F84B22}"/>
              </a:ext>
            </a:extLst>
          </p:cNvPr>
          <p:cNvSpPr>
            <a:spLocks noChangeArrowheads="1"/>
          </p:cNvSpPr>
          <p:nvPr/>
        </p:nvSpPr>
        <p:spPr bwMode="auto">
          <a:xfrm>
            <a:off x="2573338" y="5514975"/>
            <a:ext cx="1789112" cy="528638"/>
          </a:xfrm>
          <a:prstGeom prst="rect">
            <a:avLst/>
          </a:prstGeom>
          <a:noFill/>
          <a:ln w="9525">
            <a:solidFill>
              <a:schemeClr val="bg2"/>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Residential</a:t>
            </a:r>
          </a:p>
        </p:txBody>
      </p:sp>
      <p:sp>
        <p:nvSpPr>
          <p:cNvPr id="6182" name="Rectangle 56">
            <a:extLst>
              <a:ext uri="{FF2B5EF4-FFF2-40B4-BE49-F238E27FC236}">
                <a16:creationId xmlns:a16="http://schemas.microsoft.com/office/drawing/2014/main" id="{47E80EBC-6A27-F12A-5CBC-269DD969BE5A}"/>
              </a:ext>
            </a:extLst>
          </p:cNvPr>
          <p:cNvSpPr>
            <a:spLocks noChangeArrowheads="1"/>
          </p:cNvSpPr>
          <p:nvPr/>
        </p:nvSpPr>
        <p:spPr bwMode="auto">
          <a:xfrm>
            <a:off x="2371726" y="1617664"/>
            <a:ext cx="1947863" cy="528637"/>
          </a:xfrm>
          <a:prstGeom prst="rect">
            <a:avLst/>
          </a:prstGeom>
          <a:noFill/>
          <a:ln w="9525">
            <a:solidFill>
              <a:schemeClr val="bg2"/>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Commercial</a:t>
            </a:r>
          </a:p>
        </p:txBody>
      </p:sp>
      <p:sp useBgFill="1">
        <p:nvSpPr>
          <p:cNvPr id="6183" name="Rectangle 57">
            <a:extLst>
              <a:ext uri="{FF2B5EF4-FFF2-40B4-BE49-F238E27FC236}">
                <a16:creationId xmlns:a16="http://schemas.microsoft.com/office/drawing/2014/main" id="{AA526641-BBB9-2F47-D2DE-CB2121DA502E}"/>
              </a:ext>
            </a:extLst>
          </p:cNvPr>
          <p:cNvSpPr>
            <a:spLocks noChangeArrowheads="1"/>
          </p:cNvSpPr>
          <p:nvPr/>
        </p:nvSpPr>
        <p:spPr bwMode="auto">
          <a:xfrm>
            <a:off x="3116264" y="2192339"/>
            <a:ext cx="130175" cy="403225"/>
          </a:xfrm>
          <a:prstGeom prst="rect">
            <a:avLst/>
          </a:prstGeom>
          <a:ln w="12700">
            <a:solidFill>
              <a:schemeClr val="bg2"/>
            </a:solidFill>
            <a:miter lim="800000"/>
            <a:headEnd/>
            <a:tailEnd/>
          </a:ln>
        </p:spPr>
        <p:txBody>
          <a:bodyPr wrap="none" anchor="ctr"/>
          <a:lstStyle/>
          <a:p>
            <a:endParaRPr lang="en-US"/>
          </a:p>
        </p:txBody>
      </p:sp>
      <p:sp useBgFill="1">
        <p:nvSpPr>
          <p:cNvPr id="6184" name="Rectangle 58">
            <a:extLst>
              <a:ext uri="{FF2B5EF4-FFF2-40B4-BE49-F238E27FC236}">
                <a16:creationId xmlns:a16="http://schemas.microsoft.com/office/drawing/2014/main" id="{197FE265-C969-EA1F-37F1-D45F48C26EEB}"/>
              </a:ext>
            </a:extLst>
          </p:cNvPr>
          <p:cNvSpPr>
            <a:spLocks noChangeArrowheads="1"/>
          </p:cNvSpPr>
          <p:nvPr/>
        </p:nvSpPr>
        <p:spPr bwMode="auto">
          <a:xfrm>
            <a:off x="3267075" y="2192339"/>
            <a:ext cx="596900" cy="403225"/>
          </a:xfrm>
          <a:prstGeom prst="rect">
            <a:avLst/>
          </a:prstGeom>
          <a:ln w="12700">
            <a:solidFill>
              <a:schemeClr val="bg2"/>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6185" name="Freeform 59">
            <a:extLst>
              <a:ext uri="{FF2B5EF4-FFF2-40B4-BE49-F238E27FC236}">
                <a16:creationId xmlns:a16="http://schemas.microsoft.com/office/drawing/2014/main" id="{E9395464-BA67-6818-E373-820C10709E7E}"/>
              </a:ext>
            </a:extLst>
          </p:cNvPr>
          <p:cNvSpPr>
            <a:spLocks/>
          </p:cNvSpPr>
          <p:nvPr/>
        </p:nvSpPr>
        <p:spPr bwMode="auto">
          <a:xfrm>
            <a:off x="3074988" y="3367088"/>
            <a:ext cx="1143000" cy="982662"/>
          </a:xfrm>
          <a:custGeom>
            <a:avLst/>
            <a:gdLst>
              <a:gd name="T0" fmla="*/ 0 w 720"/>
              <a:gd name="T1" fmla="*/ 2147483647 h 619"/>
              <a:gd name="T2" fmla="*/ 2147483647 w 720"/>
              <a:gd name="T3" fmla="*/ 2147483647 h 619"/>
              <a:gd name="T4" fmla="*/ 2147483647 w 720"/>
              <a:gd name="T5" fmla="*/ 2147483647 h 619"/>
              <a:gd name="T6" fmla="*/ 2147483647 w 720"/>
              <a:gd name="T7" fmla="*/ 2147483647 h 619"/>
              <a:gd name="T8" fmla="*/ 2147483647 w 720"/>
              <a:gd name="T9" fmla="*/ 2147483647 h 619"/>
              <a:gd name="T10" fmla="*/ 2147483647 w 720"/>
              <a:gd name="T11" fmla="*/ 2147483647 h 619"/>
              <a:gd name="T12" fmla="*/ 2147483647 w 720"/>
              <a:gd name="T13" fmla="*/ 2147483647 h 619"/>
              <a:gd name="T14" fmla="*/ 2147483647 w 720"/>
              <a:gd name="T15" fmla="*/ 2147483647 h 619"/>
              <a:gd name="T16" fmla="*/ 2147483647 w 720"/>
              <a:gd name="T17" fmla="*/ 2147483647 h 619"/>
              <a:gd name="T18" fmla="*/ 2147483647 w 720"/>
              <a:gd name="T19" fmla="*/ 2147483647 h 619"/>
              <a:gd name="T20" fmla="*/ 2147483647 w 720"/>
              <a:gd name="T21" fmla="*/ 2147483647 h 619"/>
              <a:gd name="T22" fmla="*/ 2147483647 w 720"/>
              <a:gd name="T23" fmla="*/ 2147483647 h 619"/>
              <a:gd name="T24" fmla="*/ 2147483647 w 720"/>
              <a:gd name="T25" fmla="*/ 2147483647 h 619"/>
              <a:gd name="T26" fmla="*/ 2147483647 w 720"/>
              <a:gd name="T27" fmla="*/ 2147483647 h 619"/>
              <a:gd name="T28" fmla="*/ 2147483647 w 720"/>
              <a:gd name="T29" fmla="*/ 2147483647 h 619"/>
              <a:gd name="T30" fmla="*/ 2147483647 w 720"/>
              <a:gd name="T31" fmla="*/ 2147483647 h 619"/>
              <a:gd name="T32" fmla="*/ 2147483647 w 720"/>
              <a:gd name="T33" fmla="*/ 0 h 6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0"/>
              <a:gd name="T52" fmla="*/ 0 h 619"/>
              <a:gd name="T53" fmla="*/ 720 w 720"/>
              <a:gd name="T54" fmla="*/ 619 h 6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0" h="619">
                <a:moveTo>
                  <a:pt x="0" y="618"/>
                </a:moveTo>
                <a:lnTo>
                  <a:pt x="5" y="561"/>
                </a:lnTo>
                <a:lnTo>
                  <a:pt x="16" y="504"/>
                </a:lnTo>
                <a:lnTo>
                  <a:pt x="35" y="447"/>
                </a:lnTo>
                <a:lnTo>
                  <a:pt x="62" y="390"/>
                </a:lnTo>
                <a:lnTo>
                  <a:pt x="95" y="338"/>
                </a:lnTo>
                <a:lnTo>
                  <a:pt x="133" y="285"/>
                </a:lnTo>
                <a:lnTo>
                  <a:pt x="176" y="237"/>
                </a:lnTo>
                <a:lnTo>
                  <a:pt x="225" y="193"/>
                </a:lnTo>
                <a:lnTo>
                  <a:pt x="277" y="149"/>
                </a:lnTo>
                <a:lnTo>
                  <a:pt x="334" y="114"/>
                </a:lnTo>
                <a:lnTo>
                  <a:pt x="393" y="79"/>
                </a:lnTo>
                <a:lnTo>
                  <a:pt x="456" y="53"/>
                </a:lnTo>
                <a:lnTo>
                  <a:pt x="518" y="31"/>
                </a:lnTo>
                <a:lnTo>
                  <a:pt x="583" y="13"/>
                </a:lnTo>
                <a:lnTo>
                  <a:pt x="651" y="4"/>
                </a:lnTo>
                <a:lnTo>
                  <a:pt x="719" y="0"/>
                </a:lnTo>
              </a:path>
            </a:pathLst>
          </a:custGeom>
          <a:noFill/>
          <a:ln w="101600" cap="rnd" cmpd="sng">
            <a:solidFill>
              <a:schemeClr val="bg2"/>
            </a:solidFill>
            <a:prstDash val="solid"/>
            <a:round/>
            <a:headEnd type="none" w="sm" len="sm"/>
            <a:tailEnd type="stealth" w="med" len="med"/>
          </a:ln>
        </p:spPr>
        <p:txBody>
          <a:bodyPr/>
          <a:lstStyle/>
          <a:p>
            <a:endParaRPr lang="en-US"/>
          </a:p>
        </p:txBody>
      </p:sp>
      <p:sp>
        <p:nvSpPr>
          <p:cNvPr id="6186" name="Line 60">
            <a:extLst>
              <a:ext uri="{FF2B5EF4-FFF2-40B4-BE49-F238E27FC236}">
                <a16:creationId xmlns:a16="http://schemas.microsoft.com/office/drawing/2014/main" id="{332C1E41-FD90-BDC0-954E-A2634ACB917F}"/>
              </a:ext>
            </a:extLst>
          </p:cNvPr>
          <p:cNvSpPr>
            <a:spLocks noChangeShapeType="1"/>
          </p:cNvSpPr>
          <p:nvPr/>
        </p:nvSpPr>
        <p:spPr bwMode="auto">
          <a:xfrm flipV="1">
            <a:off x="2846388" y="4302125"/>
            <a:ext cx="228600" cy="369888"/>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87" name="Line 61">
            <a:extLst>
              <a:ext uri="{FF2B5EF4-FFF2-40B4-BE49-F238E27FC236}">
                <a16:creationId xmlns:a16="http://schemas.microsoft.com/office/drawing/2014/main" id="{B44FC857-EDEF-B805-3607-2CAF2B8CCCE0}"/>
              </a:ext>
            </a:extLst>
          </p:cNvPr>
          <p:cNvSpPr>
            <a:spLocks noChangeShapeType="1"/>
          </p:cNvSpPr>
          <p:nvPr/>
        </p:nvSpPr>
        <p:spPr bwMode="auto">
          <a:xfrm flipH="1" flipV="1">
            <a:off x="3078163" y="4302126"/>
            <a:ext cx="182562" cy="296863"/>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88" name="Line 62">
            <a:extLst>
              <a:ext uri="{FF2B5EF4-FFF2-40B4-BE49-F238E27FC236}">
                <a16:creationId xmlns:a16="http://schemas.microsoft.com/office/drawing/2014/main" id="{01CF68B2-1889-90B8-B582-131D3917C770}"/>
              </a:ext>
            </a:extLst>
          </p:cNvPr>
          <p:cNvSpPr>
            <a:spLocks noChangeShapeType="1"/>
          </p:cNvSpPr>
          <p:nvPr/>
        </p:nvSpPr>
        <p:spPr bwMode="auto">
          <a:xfrm>
            <a:off x="3543300" y="2597150"/>
            <a:ext cx="585788" cy="674688"/>
          </a:xfrm>
          <a:prstGeom prst="line">
            <a:avLst/>
          </a:prstGeom>
          <a:noFill/>
          <a:ln w="50800">
            <a:solidFill>
              <a:schemeClr val="bg2"/>
            </a:solidFill>
            <a:round/>
            <a:headEnd type="none" w="sm" len="sm"/>
            <a:tailEnd type="stealth" w="med" len="med"/>
          </a:ln>
        </p:spPr>
        <p:txBody>
          <a:bodyPr wrap="none" anchor="ctr"/>
          <a:lstStyle/>
          <a:p>
            <a:endParaRPr lang="en-US"/>
          </a:p>
        </p:txBody>
      </p:sp>
      <p:sp>
        <p:nvSpPr>
          <p:cNvPr id="6189" name="Line 63">
            <a:extLst>
              <a:ext uri="{FF2B5EF4-FFF2-40B4-BE49-F238E27FC236}">
                <a16:creationId xmlns:a16="http://schemas.microsoft.com/office/drawing/2014/main" id="{D6D08253-A508-64F3-0590-12E9B3EC2249}"/>
              </a:ext>
            </a:extLst>
          </p:cNvPr>
          <p:cNvSpPr>
            <a:spLocks noChangeShapeType="1"/>
          </p:cNvSpPr>
          <p:nvPr/>
        </p:nvSpPr>
        <p:spPr bwMode="auto">
          <a:xfrm>
            <a:off x="3074989" y="2814638"/>
            <a:ext cx="966787" cy="457200"/>
          </a:xfrm>
          <a:prstGeom prst="line">
            <a:avLst/>
          </a:prstGeom>
          <a:noFill/>
          <a:ln w="50800">
            <a:solidFill>
              <a:schemeClr val="bg2"/>
            </a:solidFill>
            <a:round/>
            <a:headEnd type="none" w="sm" len="sm"/>
            <a:tailEnd type="stealth" w="med" len="med"/>
          </a:ln>
        </p:spPr>
        <p:txBody>
          <a:bodyPr wrap="none" anchor="ctr"/>
          <a:lstStyle/>
          <a:p>
            <a:endParaRPr lang="en-US"/>
          </a:p>
        </p:txBody>
      </p:sp>
      <p:grpSp>
        <p:nvGrpSpPr>
          <p:cNvPr id="6190" name="Group 64">
            <a:extLst>
              <a:ext uri="{FF2B5EF4-FFF2-40B4-BE49-F238E27FC236}">
                <a16:creationId xmlns:a16="http://schemas.microsoft.com/office/drawing/2014/main" id="{509BE547-6165-B17B-AC38-27DEE4A96635}"/>
              </a:ext>
            </a:extLst>
          </p:cNvPr>
          <p:cNvGrpSpPr>
            <a:grpSpLocks/>
          </p:cNvGrpSpPr>
          <p:nvPr/>
        </p:nvGrpSpPr>
        <p:grpSpPr bwMode="auto">
          <a:xfrm>
            <a:off x="2452688" y="4970464"/>
            <a:ext cx="1504950" cy="466725"/>
            <a:chOff x="585" y="3131"/>
            <a:chExt cx="948" cy="294"/>
          </a:xfrm>
        </p:grpSpPr>
        <p:sp>
          <p:nvSpPr>
            <p:cNvPr id="6229" name="Rectangle 65" descr="Oak">
              <a:extLst>
                <a:ext uri="{FF2B5EF4-FFF2-40B4-BE49-F238E27FC236}">
                  <a16:creationId xmlns:a16="http://schemas.microsoft.com/office/drawing/2014/main" id="{77D0F1FA-4402-814E-4184-201081B4EB44}"/>
                </a:ext>
              </a:extLst>
            </p:cNvPr>
            <p:cNvSpPr>
              <a:spLocks noChangeArrowheads="1"/>
            </p:cNvSpPr>
            <p:nvPr/>
          </p:nvSpPr>
          <p:spPr bwMode="auto">
            <a:xfrm>
              <a:off x="603" y="3236"/>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30" name="Line 66" descr="Oak">
              <a:extLst>
                <a:ext uri="{FF2B5EF4-FFF2-40B4-BE49-F238E27FC236}">
                  <a16:creationId xmlns:a16="http://schemas.microsoft.com/office/drawing/2014/main" id="{FB833554-E7AE-E0C9-E6D3-8E38F6AAF20E}"/>
                </a:ext>
              </a:extLst>
            </p:cNvPr>
            <p:cNvSpPr>
              <a:spLocks noChangeShapeType="1"/>
            </p:cNvSpPr>
            <p:nvPr/>
          </p:nvSpPr>
          <p:spPr bwMode="auto">
            <a:xfrm flipV="1">
              <a:off x="675"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1" name="Line 67" descr="Oak">
              <a:extLst>
                <a:ext uri="{FF2B5EF4-FFF2-40B4-BE49-F238E27FC236}">
                  <a16:creationId xmlns:a16="http://schemas.microsoft.com/office/drawing/2014/main" id="{C76269A1-81E5-62B1-EC4B-B73F00BAE886}"/>
                </a:ext>
              </a:extLst>
            </p:cNvPr>
            <p:cNvSpPr>
              <a:spLocks noChangeShapeType="1"/>
            </p:cNvSpPr>
            <p:nvPr/>
          </p:nvSpPr>
          <p:spPr bwMode="auto">
            <a:xfrm>
              <a:off x="677" y="3327"/>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2" name="Line 68" descr="Oak">
              <a:extLst>
                <a:ext uri="{FF2B5EF4-FFF2-40B4-BE49-F238E27FC236}">
                  <a16:creationId xmlns:a16="http://schemas.microsoft.com/office/drawing/2014/main" id="{2E4760FD-484E-FE09-507D-799C9EA8E8F5}"/>
                </a:ext>
              </a:extLst>
            </p:cNvPr>
            <p:cNvSpPr>
              <a:spLocks noChangeShapeType="1"/>
            </p:cNvSpPr>
            <p:nvPr/>
          </p:nvSpPr>
          <p:spPr bwMode="auto">
            <a:xfrm>
              <a:off x="678" y="3327"/>
              <a:ext cx="93"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3" name="Line 69" descr="Oak">
              <a:extLst>
                <a:ext uri="{FF2B5EF4-FFF2-40B4-BE49-F238E27FC236}">
                  <a16:creationId xmlns:a16="http://schemas.microsoft.com/office/drawing/2014/main" id="{A1C71666-E2F0-6CEB-A76D-0CDB703C1511}"/>
                </a:ext>
              </a:extLst>
            </p:cNvPr>
            <p:cNvSpPr>
              <a:spLocks noChangeShapeType="1"/>
            </p:cNvSpPr>
            <p:nvPr/>
          </p:nvSpPr>
          <p:spPr bwMode="auto">
            <a:xfrm>
              <a:off x="768"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4" name="Rectangle 70" descr="Oak">
              <a:extLst>
                <a:ext uri="{FF2B5EF4-FFF2-40B4-BE49-F238E27FC236}">
                  <a16:creationId xmlns:a16="http://schemas.microsoft.com/office/drawing/2014/main" id="{38A04809-1263-8207-4C13-083D30A19DB2}"/>
                </a:ext>
              </a:extLst>
            </p:cNvPr>
            <p:cNvSpPr>
              <a:spLocks noChangeArrowheads="1"/>
            </p:cNvSpPr>
            <p:nvPr/>
          </p:nvSpPr>
          <p:spPr bwMode="auto">
            <a:xfrm>
              <a:off x="823" y="3285"/>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35" name="Rectangle 71" descr="Oak">
              <a:extLst>
                <a:ext uri="{FF2B5EF4-FFF2-40B4-BE49-F238E27FC236}">
                  <a16:creationId xmlns:a16="http://schemas.microsoft.com/office/drawing/2014/main" id="{1F90AA37-2853-3455-F99E-4CA90B656069}"/>
                </a:ext>
              </a:extLst>
            </p:cNvPr>
            <p:cNvSpPr>
              <a:spLocks noChangeArrowheads="1"/>
            </p:cNvSpPr>
            <p:nvPr/>
          </p:nvSpPr>
          <p:spPr bwMode="auto">
            <a:xfrm>
              <a:off x="1205" y="3236"/>
              <a:ext cx="328" cy="189"/>
            </a:xfrm>
            <a:prstGeom prst="rect">
              <a:avLst/>
            </a:prstGeom>
            <a:blipFill dpi="0" rotWithShape="0">
              <a:blip r:embed="rId7" cstate="print"/>
              <a:srcRect/>
              <a:tile tx="0" ty="0" sx="100000" sy="100000" flip="none" algn="tl"/>
            </a:blipFill>
            <a:ln w="25400">
              <a:solidFill>
                <a:schemeClr val="bg2"/>
              </a:solidFill>
              <a:miter lim="800000"/>
              <a:headEnd/>
              <a:tailEnd/>
            </a:ln>
          </p:spPr>
          <p:txBody>
            <a:bodyPr wrap="none" anchor="ctr"/>
            <a:lstStyle/>
            <a:p>
              <a:endParaRPr lang="en-US"/>
            </a:p>
          </p:txBody>
        </p:sp>
        <p:sp>
          <p:nvSpPr>
            <p:cNvPr id="6236" name="Line 72" descr="Oak">
              <a:extLst>
                <a:ext uri="{FF2B5EF4-FFF2-40B4-BE49-F238E27FC236}">
                  <a16:creationId xmlns:a16="http://schemas.microsoft.com/office/drawing/2014/main" id="{4494BCC1-B0CC-7634-7FB4-34952211254F}"/>
                </a:ext>
              </a:extLst>
            </p:cNvPr>
            <p:cNvSpPr>
              <a:spLocks noChangeShapeType="1"/>
            </p:cNvSpPr>
            <p:nvPr/>
          </p:nvSpPr>
          <p:spPr bwMode="auto">
            <a:xfrm flipV="1">
              <a:off x="1277"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7" name="Line 73" descr="Oak">
              <a:extLst>
                <a:ext uri="{FF2B5EF4-FFF2-40B4-BE49-F238E27FC236}">
                  <a16:creationId xmlns:a16="http://schemas.microsoft.com/office/drawing/2014/main" id="{E501C6A5-F0C3-D776-10A9-51BBA0AC07F7}"/>
                </a:ext>
              </a:extLst>
            </p:cNvPr>
            <p:cNvSpPr>
              <a:spLocks noChangeShapeType="1"/>
            </p:cNvSpPr>
            <p:nvPr/>
          </p:nvSpPr>
          <p:spPr bwMode="auto">
            <a:xfrm>
              <a:off x="1279" y="3327"/>
              <a:ext cx="0"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8" name="Line 74" descr="Oak">
              <a:extLst>
                <a:ext uri="{FF2B5EF4-FFF2-40B4-BE49-F238E27FC236}">
                  <a16:creationId xmlns:a16="http://schemas.microsoft.com/office/drawing/2014/main" id="{4303D9FE-FA7C-5825-C572-77A13746A77C}"/>
                </a:ext>
              </a:extLst>
            </p:cNvPr>
            <p:cNvSpPr>
              <a:spLocks noChangeShapeType="1"/>
            </p:cNvSpPr>
            <p:nvPr/>
          </p:nvSpPr>
          <p:spPr bwMode="auto">
            <a:xfrm>
              <a:off x="1280" y="3327"/>
              <a:ext cx="92" cy="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39" name="Line 75" descr="Oak">
              <a:extLst>
                <a:ext uri="{FF2B5EF4-FFF2-40B4-BE49-F238E27FC236}">
                  <a16:creationId xmlns:a16="http://schemas.microsoft.com/office/drawing/2014/main" id="{255BEA43-BCF5-A57E-1F7F-9D3E42883C00}"/>
                </a:ext>
              </a:extLst>
            </p:cNvPr>
            <p:cNvSpPr>
              <a:spLocks noChangeShapeType="1"/>
            </p:cNvSpPr>
            <p:nvPr/>
          </p:nvSpPr>
          <p:spPr bwMode="auto">
            <a:xfrm>
              <a:off x="1370" y="3328"/>
              <a:ext cx="0" cy="9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40" name="Rectangle 76" descr="Oak">
              <a:extLst>
                <a:ext uri="{FF2B5EF4-FFF2-40B4-BE49-F238E27FC236}">
                  <a16:creationId xmlns:a16="http://schemas.microsoft.com/office/drawing/2014/main" id="{FB4EEE75-31C0-AC8F-0320-0CFEF42F62E5}"/>
                </a:ext>
              </a:extLst>
            </p:cNvPr>
            <p:cNvSpPr>
              <a:spLocks noChangeArrowheads="1"/>
            </p:cNvSpPr>
            <p:nvPr/>
          </p:nvSpPr>
          <p:spPr bwMode="auto">
            <a:xfrm>
              <a:off x="1425" y="3285"/>
              <a:ext cx="55" cy="90"/>
            </a:xfrm>
            <a:prstGeom prst="rect">
              <a:avLst/>
            </a:prstGeom>
            <a:blipFill dpi="0" rotWithShape="0">
              <a:blip r:embed="rId7" cstate="print"/>
              <a:srcRect/>
              <a:tile tx="0" ty="0" sx="100000" sy="100000" flip="none" algn="tl"/>
            </a:blipFill>
            <a:ln w="12700">
              <a:solidFill>
                <a:schemeClr val="bg2"/>
              </a:solidFill>
              <a:miter lim="800000"/>
              <a:headEnd/>
              <a:tailEnd/>
            </a:ln>
          </p:spPr>
          <p:txBody>
            <a:bodyPr wrap="none" anchor="ctr"/>
            <a:lstStyle/>
            <a:p>
              <a:endParaRPr lang="en-US"/>
            </a:p>
          </p:txBody>
        </p:sp>
        <p:sp>
          <p:nvSpPr>
            <p:cNvPr id="6241" name="Freeform 77" descr="Oak">
              <a:extLst>
                <a:ext uri="{FF2B5EF4-FFF2-40B4-BE49-F238E27FC236}">
                  <a16:creationId xmlns:a16="http://schemas.microsoft.com/office/drawing/2014/main" id="{5A1B6307-DD5E-9324-4597-8F9EEE8C240E}"/>
                </a:ext>
              </a:extLst>
            </p:cNvPr>
            <p:cNvSpPr>
              <a:spLocks/>
            </p:cNvSpPr>
            <p:nvPr/>
          </p:nvSpPr>
          <p:spPr bwMode="auto">
            <a:xfrm>
              <a:off x="585" y="3131"/>
              <a:ext cx="349" cy="101"/>
            </a:xfrm>
            <a:custGeom>
              <a:avLst/>
              <a:gdLst>
                <a:gd name="T0" fmla="*/ 174 w 349"/>
                <a:gd name="T1" fmla="*/ 0 h 101"/>
                <a:gd name="T2" fmla="*/ 348 w 349"/>
                <a:gd name="T3" fmla="*/ 100 h 101"/>
                <a:gd name="T4" fmla="*/ 0 w 349"/>
                <a:gd name="T5" fmla="*/ 100 h 101"/>
                <a:gd name="T6" fmla="*/ 174 w 349"/>
                <a:gd name="T7" fmla="*/ 0 h 101"/>
                <a:gd name="T8" fmla="*/ 0 60000 65536"/>
                <a:gd name="T9" fmla="*/ 0 60000 65536"/>
                <a:gd name="T10" fmla="*/ 0 60000 65536"/>
                <a:gd name="T11" fmla="*/ 0 60000 65536"/>
                <a:gd name="T12" fmla="*/ 0 w 349"/>
                <a:gd name="T13" fmla="*/ 0 h 101"/>
                <a:gd name="T14" fmla="*/ 349 w 349"/>
                <a:gd name="T15" fmla="*/ 101 h 101"/>
              </a:gdLst>
              <a:ahLst/>
              <a:cxnLst>
                <a:cxn ang="T8">
                  <a:pos x="T0" y="T1"/>
                </a:cxn>
                <a:cxn ang="T9">
                  <a:pos x="T2" y="T3"/>
                </a:cxn>
                <a:cxn ang="T10">
                  <a:pos x="T4" y="T5"/>
                </a:cxn>
                <a:cxn ang="T11">
                  <a:pos x="T6" y="T7"/>
                </a:cxn>
              </a:cxnLst>
              <a:rect l="T12" t="T13" r="T14" b="T15"/>
              <a:pathLst>
                <a:path w="349" h="101">
                  <a:moveTo>
                    <a:pt x="174" y="0"/>
                  </a:moveTo>
                  <a:lnTo>
                    <a:pt x="348" y="100"/>
                  </a:lnTo>
                  <a:lnTo>
                    <a:pt x="0" y="100"/>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sp>
          <p:nvSpPr>
            <p:cNvPr id="6242" name="Freeform 78" descr="Oak">
              <a:extLst>
                <a:ext uri="{FF2B5EF4-FFF2-40B4-BE49-F238E27FC236}">
                  <a16:creationId xmlns:a16="http://schemas.microsoft.com/office/drawing/2014/main" id="{26576B5B-6003-8AE9-67A8-5F1B2B470C28}"/>
                </a:ext>
              </a:extLst>
            </p:cNvPr>
            <p:cNvSpPr>
              <a:spLocks/>
            </p:cNvSpPr>
            <p:nvPr/>
          </p:nvSpPr>
          <p:spPr bwMode="auto">
            <a:xfrm>
              <a:off x="1184" y="3139"/>
              <a:ext cx="349" cy="93"/>
            </a:xfrm>
            <a:custGeom>
              <a:avLst/>
              <a:gdLst>
                <a:gd name="T0" fmla="*/ 174 w 349"/>
                <a:gd name="T1" fmla="*/ 0 h 93"/>
                <a:gd name="T2" fmla="*/ 348 w 349"/>
                <a:gd name="T3" fmla="*/ 92 h 93"/>
                <a:gd name="T4" fmla="*/ 0 w 349"/>
                <a:gd name="T5" fmla="*/ 92 h 93"/>
                <a:gd name="T6" fmla="*/ 174 w 349"/>
                <a:gd name="T7" fmla="*/ 0 h 93"/>
                <a:gd name="T8" fmla="*/ 0 60000 65536"/>
                <a:gd name="T9" fmla="*/ 0 60000 65536"/>
                <a:gd name="T10" fmla="*/ 0 60000 65536"/>
                <a:gd name="T11" fmla="*/ 0 60000 65536"/>
                <a:gd name="T12" fmla="*/ 0 w 349"/>
                <a:gd name="T13" fmla="*/ 0 h 93"/>
                <a:gd name="T14" fmla="*/ 349 w 349"/>
                <a:gd name="T15" fmla="*/ 93 h 93"/>
              </a:gdLst>
              <a:ahLst/>
              <a:cxnLst>
                <a:cxn ang="T8">
                  <a:pos x="T0" y="T1"/>
                </a:cxn>
                <a:cxn ang="T9">
                  <a:pos x="T2" y="T3"/>
                </a:cxn>
                <a:cxn ang="T10">
                  <a:pos x="T4" y="T5"/>
                </a:cxn>
                <a:cxn ang="T11">
                  <a:pos x="T6" y="T7"/>
                </a:cxn>
              </a:cxnLst>
              <a:rect l="T12" t="T13" r="T14" b="T15"/>
              <a:pathLst>
                <a:path w="349" h="93">
                  <a:moveTo>
                    <a:pt x="174" y="0"/>
                  </a:moveTo>
                  <a:lnTo>
                    <a:pt x="348" y="92"/>
                  </a:lnTo>
                  <a:lnTo>
                    <a:pt x="0" y="92"/>
                  </a:lnTo>
                  <a:lnTo>
                    <a:pt x="174" y="0"/>
                  </a:lnTo>
                </a:path>
              </a:pathLst>
            </a:custGeom>
            <a:blipFill dpi="0" rotWithShape="0">
              <a:blip r:embed="rId7" cstate="print"/>
              <a:srcRect/>
              <a:tile tx="0" ty="0" sx="100000" sy="100000" flip="none" algn="tl"/>
            </a:blipFill>
            <a:ln w="25400" cap="rnd" cmpd="sng">
              <a:solidFill>
                <a:schemeClr val="bg2"/>
              </a:solidFill>
              <a:prstDash val="solid"/>
              <a:round/>
              <a:headEnd/>
              <a:tailEnd/>
            </a:ln>
          </p:spPr>
          <p:txBody>
            <a:bodyPr/>
            <a:lstStyle/>
            <a:p>
              <a:endParaRPr lang="en-US"/>
            </a:p>
          </p:txBody>
        </p:sp>
      </p:grpSp>
      <p:sp>
        <p:nvSpPr>
          <p:cNvPr id="6191" name="Line 79">
            <a:extLst>
              <a:ext uri="{FF2B5EF4-FFF2-40B4-BE49-F238E27FC236}">
                <a16:creationId xmlns:a16="http://schemas.microsoft.com/office/drawing/2014/main" id="{2440D438-8A8E-ADEA-7198-05D866C576FA}"/>
              </a:ext>
            </a:extLst>
          </p:cNvPr>
          <p:cNvSpPr>
            <a:spLocks noChangeShapeType="1"/>
          </p:cNvSpPr>
          <p:nvPr/>
        </p:nvSpPr>
        <p:spPr bwMode="auto">
          <a:xfrm flipH="1" flipV="1">
            <a:off x="3078163" y="4362451"/>
            <a:ext cx="106362" cy="811213"/>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92" name="Line 80">
            <a:extLst>
              <a:ext uri="{FF2B5EF4-FFF2-40B4-BE49-F238E27FC236}">
                <a16:creationId xmlns:a16="http://schemas.microsoft.com/office/drawing/2014/main" id="{481E7491-09AC-D4A1-3701-3708A457E109}"/>
              </a:ext>
            </a:extLst>
          </p:cNvPr>
          <p:cNvSpPr>
            <a:spLocks noChangeShapeType="1"/>
          </p:cNvSpPr>
          <p:nvPr/>
        </p:nvSpPr>
        <p:spPr bwMode="auto">
          <a:xfrm flipH="1" flipV="1">
            <a:off x="3176589" y="5173664"/>
            <a:ext cx="261937" cy="98425"/>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93" name="Line 81">
            <a:extLst>
              <a:ext uri="{FF2B5EF4-FFF2-40B4-BE49-F238E27FC236}">
                <a16:creationId xmlns:a16="http://schemas.microsoft.com/office/drawing/2014/main" id="{D6C8AF40-EFC8-BAC2-8BB9-97F35E0779EF}"/>
              </a:ext>
            </a:extLst>
          </p:cNvPr>
          <p:cNvSpPr>
            <a:spLocks noChangeShapeType="1"/>
          </p:cNvSpPr>
          <p:nvPr/>
        </p:nvSpPr>
        <p:spPr bwMode="auto">
          <a:xfrm flipV="1">
            <a:off x="3005139" y="5173664"/>
            <a:ext cx="168275" cy="98425"/>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194" name="Rectangle 82">
            <a:extLst>
              <a:ext uri="{FF2B5EF4-FFF2-40B4-BE49-F238E27FC236}">
                <a16:creationId xmlns:a16="http://schemas.microsoft.com/office/drawing/2014/main" id="{2E72FE54-4F53-8137-8AB2-53960A7FAFF0}"/>
              </a:ext>
            </a:extLst>
          </p:cNvPr>
          <p:cNvSpPr>
            <a:spLocks noChangeArrowheads="1"/>
          </p:cNvSpPr>
          <p:nvPr/>
        </p:nvSpPr>
        <p:spPr bwMode="auto">
          <a:xfrm>
            <a:off x="3392488" y="2413001"/>
            <a:ext cx="406400" cy="163513"/>
          </a:xfrm>
          <a:prstGeom prst="rect">
            <a:avLst/>
          </a:prstGeom>
          <a:noFill/>
          <a:ln w="12700">
            <a:solidFill>
              <a:schemeClr val="bg2"/>
            </a:solidFill>
            <a:miter lim="800000"/>
            <a:headEnd/>
            <a:tailEnd/>
          </a:ln>
        </p:spPr>
        <p:txBody>
          <a:bodyPr wrap="none" anchor="ctr"/>
          <a:lstStyle/>
          <a:p>
            <a:endParaRPr lang="en-US"/>
          </a:p>
        </p:txBody>
      </p:sp>
      <p:sp useBgFill="1">
        <p:nvSpPr>
          <p:cNvPr id="6195" name="Rectangle 83">
            <a:extLst>
              <a:ext uri="{FF2B5EF4-FFF2-40B4-BE49-F238E27FC236}">
                <a16:creationId xmlns:a16="http://schemas.microsoft.com/office/drawing/2014/main" id="{825CC796-27E0-2937-37CC-2AC68D3C6165}"/>
              </a:ext>
            </a:extLst>
          </p:cNvPr>
          <p:cNvSpPr>
            <a:spLocks noChangeArrowheads="1"/>
          </p:cNvSpPr>
          <p:nvPr/>
        </p:nvSpPr>
        <p:spPr bwMode="auto">
          <a:xfrm>
            <a:off x="3175000" y="2117726"/>
            <a:ext cx="649288" cy="74613"/>
          </a:xfrm>
          <a:prstGeom prst="rect">
            <a:avLst/>
          </a:prstGeom>
          <a:ln w="12700">
            <a:solidFill>
              <a:schemeClr val="bg2"/>
            </a:solidFill>
            <a:miter lim="800000"/>
            <a:headEnd/>
            <a:tailEnd/>
          </a:ln>
        </p:spPr>
        <p:txBody>
          <a:bodyPr wrap="none" anchor="ctr"/>
          <a:lstStyle/>
          <a:p>
            <a:endParaRPr lang="en-US"/>
          </a:p>
        </p:txBody>
      </p:sp>
      <p:sp useBgFill="1">
        <p:nvSpPr>
          <p:cNvPr id="6196" name="Rectangle 84">
            <a:extLst>
              <a:ext uri="{FF2B5EF4-FFF2-40B4-BE49-F238E27FC236}">
                <a16:creationId xmlns:a16="http://schemas.microsoft.com/office/drawing/2014/main" id="{E40D9C9D-D24B-B692-62BB-4D163254440E}"/>
              </a:ext>
            </a:extLst>
          </p:cNvPr>
          <p:cNvSpPr>
            <a:spLocks noChangeArrowheads="1"/>
          </p:cNvSpPr>
          <p:nvPr/>
        </p:nvSpPr>
        <p:spPr bwMode="auto">
          <a:xfrm>
            <a:off x="2295526" y="2243138"/>
            <a:ext cx="187325" cy="271462"/>
          </a:xfrm>
          <a:prstGeom prst="rect">
            <a:avLst/>
          </a:prstGeom>
          <a:ln w="12700">
            <a:solidFill>
              <a:schemeClr val="bg2"/>
            </a:solidFill>
            <a:miter lim="800000"/>
            <a:headEnd/>
            <a:tailEnd/>
          </a:ln>
        </p:spPr>
        <p:txBody>
          <a:bodyPr wrap="none" anchor="ctr"/>
          <a:lstStyle/>
          <a:p>
            <a:endParaRPr lang="en-US"/>
          </a:p>
        </p:txBody>
      </p:sp>
      <p:sp useBgFill="1">
        <p:nvSpPr>
          <p:cNvPr id="6197" name="Rectangle 85">
            <a:extLst>
              <a:ext uri="{FF2B5EF4-FFF2-40B4-BE49-F238E27FC236}">
                <a16:creationId xmlns:a16="http://schemas.microsoft.com/office/drawing/2014/main" id="{0C4B4C4B-A918-850C-C19F-5FC5C8754E58}"/>
              </a:ext>
            </a:extLst>
          </p:cNvPr>
          <p:cNvSpPr>
            <a:spLocks noChangeArrowheads="1"/>
          </p:cNvSpPr>
          <p:nvPr/>
        </p:nvSpPr>
        <p:spPr bwMode="auto">
          <a:xfrm>
            <a:off x="2482850" y="2263776"/>
            <a:ext cx="317500" cy="250825"/>
          </a:xfrm>
          <a:prstGeom prst="rect">
            <a:avLst/>
          </a:prstGeom>
          <a:ln w="12700">
            <a:solidFill>
              <a:schemeClr val="bg2"/>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6198" name="Rectangle 86">
            <a:extLst>
              <a:ext uri="{FF2B5EF4-FFF2-40B4-BE49-F238E27FC236}">
                <a16:creationId xmlns:a16="http://schemas.microsoft.com/office/drawing/2014/main" id="{0ABE5581-3FAC-D5CB-2D49-7DCCCCFE0F39}"/>
              </a:ext>
            </a:extLst>
          </p:cNvPr>
          <p:cNvSpPr>
            <a:spLocks noChangeArrowheads="1"/>
          </p:cNvSpPr>
          <p:nvPr/>
        </p:nvSpPr>
        <p:spPr bwMode="auto">
          <a:xfrm>
            <a:off x="2528888" y="2424114"/>
            <a:ext cx="152400" cy="90487"/>
          </a:xfrm>
          <a:prstGeom prst="rect">
            <a:avLst/>
          </a:prstGeom>
          <a:noFill/>
          <a:ln w="12700">
            <a:solidFill>
              <a:schemeClr val="bg2"/>
            </a:solidFill>
            <a:miter lim="800000"/>
            <a:headEnd/>
            <a:tailEnd/>
          </a:ln>
        </p:spPr>
        <p:txBody>
          <a:bodyPr wrap="none" anchor="ctr"/>
          <a:lstStyle/>
          <a:p>
            <a:endParaRPr lang="en-US"/>
          </a:p>
        </p:txBody>
      </p:sp>
      <p:sp>
        <p:nvSpPr>
          <p:cNvPr id="6199" name="Rectangle 87">
            <a:extLst>
              <a:ext uri="{FF2B5EF4-FFF2-40B4-BE49-F238E27FC236}">
                <a16:creationId xmlns:a16="http://schemas.microsoft.com/office/drawing/2014/main" id="{C235A04C-7B69-0A34-80BD-061135E99E25}"/>
              </a:ext>
            </a:extLst>
          </p:cNvPr>
          <p:cNvSpPr>
            <a:spLocks noChangeArrowheads="1"/>
          </p:cNvSpPr>
          <p:nvPr/>
        </p:nvSpPr>
        <p:spPr bwMode="auto">
          <a:xfrm>
            <a:off x="2514600" y="2349500"/>
            <a:ext cx="166688" cy="39688"/>
          </a:xfrm>
          <a:prstGeom prst="rect">
            <a:avLst/>
          </a:prstGeom>
          <a:noFill/>
          <a:ln w="12700">
            <a:solidFill>
              <a:schemeClr val="bg2"/>
            </a:solidFill>
            <a:miter lim="800000"/>
            <a:headEnd/>
            <a:tailEnd/>
          </a:ln>
        </p:spPr>
        <p:txBody>
          <a:bodyPr wrap="none" anchor="ctr"/>
          <a:lstStyle/>
          <a:p>
            <a:endParaRPr lang="en-US"/>
          </a:p>
        </p:txBody>
      </p:sp>
      <p:sp>
        <p:nvSpPr>
          <p:cNvPr id="6200" name="Rectangle 88">
            <a:extLst>
              <a:ext uri="{FF2B5EF4-FFF2-40B4-BE49-F238E27FC236}">
                <a16:creationId xmlns:a16="http://schemas.microsoft.com/office/drawing/2014/main" id="{19A8BCA3-7E33-145A-A0BA-886EA05C685E}"/>
              </a:ext>
            </a:extLst>
          </p:cNvPr>
          <p:cNvSpPr>
            <a:spLocks noChangeArrowheads="1"/>
          </p:cNvSpPr>
          <p:nvPr/>
        </p:nvSpPr>
        <p:spPr bwMode="auto">
          <a:xfrm>
            <a:off x="3314701" y="2306638"/>
            <a:ext cx="314325" cy="69850"/>
          </a:xfrm>
          <a:prstGeom prst="rect">
            <a:avLst/>
          </a:prstGeom>
          <a:noFill/>
          <a:ln w="12700">
            <a:solidFill>
              <a:schemeClr val="bg2"/>
            </a:solidFill>
            <a:miter lim="800000"/>
            <a:headEnd/>
            <a:tailEnd/>
          </a:ln>
        </p:spPr>
        <p:txBody>
          <a:bodyPr wrap="none" anchor="ctr"/>
          <a:lstStyle/>
          <a:p>
            <a:endParaRPr lang="en-US"/>
          </a:p>
        </p:txBody>
      </p:sp>
      <p:sp>
        <p:nvSpPr>
          <p:cNvPr id="6201" name="Line 89">
            <a:extLst>
              <a:ext uri="{FF2B5EF4-FFF2-40B4-BE49-F238E27FC236}">
                <a16:creationId xmlns:a16="http://schemas.microsoft.com/office/drawing/2014/main" id="{F5AF9A7F-1D42-ACBA-63D6-D37D9A552874}"/>
              </a:ext>
            </a:extLst>
          </p:cNvPr>
          <p:cNvSpPr>
            <a:spLocks noChangeShapeType="1"/>
          </p:cNvSpPr>
          <p:nvPr/>
        </p:nvSpPr>
        <p:spPr bwMode="auto">
          <a:xfrm>
            <a:off x="3429001" y="2362200"/>
            <a:ext cx="9525" cy="50800"/>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6202" name="Line 90">
            <a:extLst>
              <a:ext uri="{FF2B5EF4-FFF2-40B4-BE49-F238E27FC236}">
                <a16:creationId xmlns:a16="http://schemas.microsoft.com/office/drawing/2014/main" id="{B909AF96-1B13-22E1-EDCE-5B81068230E6}"/>
              </a:ext>
            </a:extLst>
          </p:cNvPr>
          <p:cNvSpPr>
            <a:spLocks noChangeShapeType="1"/>
          </p:cNvSpPr>
          <p:nvPr/>
        </p:nvSpPr>
        <p:spPr bwMode="auto">
          <a:xfrm>
            <a:off x="3435350" y="2417763"/>
            <a:ext cx="0" cy="16351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3" name="Line 91">
            <a:extLst>
              <a:ext uri="{FF2B5EF4-FFF2-40B4-BE49-F238E27FC236}">
                <a16:creationId xmlns:a16="http://schemas.microsoft.com/office/drawing/2014/main" id="{6B982634-1B15-5D55-628B-5FB4B0291C6E}"/>
              </a:ext>
            </a:extLst>
          </p:cNvPr>
          <p:cNvSpPr>
            <a:spLocks noChangeShapeType="1"/>
          </p:cNvSpPr>
          <p:nvPr/>
        </p:nvSpPr>
        <p:spPr bwMode="auto">
          <a:xfrm>
            <a:off x="3521075" y="2417763"/>
            <a:ext cx="0" cy="16351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4" name="Line 92">
            <a:extLst>
              <a:ext uri="{FF2B5EF4-FFF2-40B4-BE49-F238E27FC236}">
                <a16:creationId xmlns:a16="http://schemas.microsoft.com/office/drawing/2014/main" id="{9B658A88-A0DB-76CE-4730-F2DD67B2ADE5}"/>
              </a:ext>
            </a:extLst>
          </p:cNvPr>
          <p:cNvSpPr>
            <a:spLocks noChangeShapeType="1"/>
          </p:cNvSpPr>
          <p:nvPr/>
        </p:nvSpPr>
        <p:spPr bwMode="auto">
          <a:xfrm>
            <a:off x="3629025" y="2362201"/>
            <a:ext cx="0" cy="219075"/>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5" name="Line 93">
            <a:extLst>
              <a:ext uri="{FF2B5EF4-FFF2-40B4-BE49-F238E27FC236}">
                <a16:creationId xmlns:a16="http://schemas.microsoft.com/office/drawing/2014/main" id="{9FC9F5ED-49B1-D06C-449B-A23686410EFF}"/>
              </a:ext>
            </a:extLst>
          </p:cNvPr>
          <p:cNvSpPr>
            <a:spLocks noChangeShapeType="1"/>
          </p:cNvSpPr>
          <p:nvPr/>
        </p:nvSpPr>
        <p:spPr bwMode="auto">
          <a:xfrm>
            <a:off x="3695700" y="2417763"/>
            <a:ext cx="0" cy="17780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06" name="Line 94">
            <a:extLst>
              <a:ext uri="{FF2B5EF4-FFF2-40B4-BE49-F238E27FC236}">
                <a16:creationId xmlns:a16="http://schemas.microsoft.com/office/drawing/2014/main" id="{E10E5C53-D951-7467-B29E-F4FF78DADBE9}"/>
              </a:ext>
            </a:extLst>
          </p:cNvPr>
          <p:cNvSpPr>
            <a:spLocks noChangeShapeType="1"/>
          </p:cNvSpPr>
          <p:nvPr/>
        </p:nvSpPr>
        <p:spPr bwMode="auto">
          <a:xfrm>
            <a:off x="3786188" y="2414589"/>
            <a:ext cx="0" cy="166687"/>
          </a:xfrm>
          <a:prstGeom prst="line">
            <a:avLst/>
          </a:prstGeom>
          <a:noFill/>
          <a:ln w="12700">
            <a:solidFill>
              <a:schemeClr val="bg2"/>
            </a:solidFill>
            <a:round/>
            <a:headEnd type="none" w="sm" len="sm"/>
            <a:tailEnd type="none" w="sm" len="sm"/>
          </a:ln>
        </p:spPr>
        <p:txBody>
          <a:bodyPr wrap="none" anchor="ctr"/>
          <a:lstStyle/>
          <a:p>
            <a:endParaRPr lang="en-US"/>
          </a:p>
        </p:txBody>
      </p:sp>
      <p:sp useBgFill="1">
        <p:nvSpPr>
          <p:cNvPr id="6207" name="Rectangle 95">
            <a:extLst>
              <a:ext uri="{FF2B5EF4-FFF2-40B4-BE49-F238E27FC236}">
                <a16:creationId xmlns:a16="http://schemas.microsoft.com/office/drawing/2014/main" id="{042F458C-83AD-2E5B-374C-F1936B50E046}"/>
              </a:ext>
            </a:extLst>
          </p:cNvPr>
          <p:cNvSpPr>
            <a:spLocks noChangeArrowheads="1"/>
          </p:cNvSpPr>
          <p:nvPr/>
        </p:nvSpPr>
        <p:spPr bwMode="auto">
          <a:xfrm>
            <a:off x="2295525" y="2732088"/>
            <a:ext cx="90488" cy="252412"/>
          </a:xfrm>
          <a:prstGeom prst="rect">
            <a:avLst/>
          </a:prstGeom>
          <a:ln w="12700">
            <a:solidFill>
              <a:schemeClr val="bg2"/>
            </a:solidFill>
            <a:miter lim="800000"/>
            <a:headEnd/>
            <a:tailEnd/>
          </a:ln>
        </p:spPr>
        <p:txBody>
          <a:bodyPr wrap="none" anchor="ctr"/>
          <a:lstStyle/>
          <a:p>
            <a:endParaRPr lang="en-US"/>
          </a:p>
        </p:txBody>
      </p:sp>
      <p:sp useBgFill="1">
        <p:nvSpPr>
          <p:cNvPr id="6208" name="Rectangle 96">
            <a:extLst>
              <a:ext uri="{FF2B5EF4-FFF2-40B4-BE49-F238E27FC236}">
                <a16:creationId xmlns:a16="http://schemas.microsoft.com/office/drawing/2014/main" id="{552C85DB-6325-7F0F-E444-FA29460B3C91}"/>
              </a:ext>
            </a:extLst>
          </p:cNvPr>
          <p:cNvSpPr>
            <a:spLocks noChangeArrowheads="1"/>
          </p:cNvSpPr>
          <p:nvPr/>
        </p:nvSpPr>
        <p:spPr bwMode="auto">
          <a:xfrm>
            <a:off x="2386013" y="2762250"/>
            <a:ext cx="315912" cy="222250"/>
          </a:xfrm>
          <a:prstGeom prst="rect">
            <a:avLst/>
          </a:prstGeom>
          <a:ln w="12700">
            <a:solidFill>
              <a:schemeClr val="bg2"/>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6209" name="Rectangle 97">
            <a:extLst>
              <a:ext uri="{FF2B5EF4-FFF2-40B4-BE49-F238E27FC236}">
                <a16:creationId xmlns:a16="http://schemas.microsoft.com/office/drawing/2014/main" id="{027C8D45-3EDC-9C75-4B3B-5468E07D0293}"/>
              </a:ext>
            </a:extLst>
          </p:cNvPr>
          <p:cNvSpPr>
            <a:spLocks noChangeArrowheads="1"/>
          </p:cNvSpPr>
          <p:nvPr/>
        </p:nvSpPr>
        <p:spPr bwMode="auto">
          <a:xfrm>
            <a:off x="2430463" y="2894014"/>
            <a:ext cx="152400" cy="90487"/>
          </a:xfrm>
          <a:prstGeom prst="rect">
            <a:avLst/>
          </a:prstGeom>
          <a:noFill/>
          <a:ln w="12700">
            <a:solidFill>
              <a:schemeClr val="bg2"/>
            </a:solidFill>
            <a:miter lim="800000"/>
            <a:headEnd/>
            <a:tailEnd/>
          </a:ln>
        </p:spPr>
        <p:txBody>
          <a:bodyPr wrap="none" anchor="ctr"/>
          <a:lstStyle/>
          <a:p>
            <a:endParaRPr lang="en-US"/>
          </a:p>
        </p:txBody>
      </p:sp>
      <p:sp>
        <p:nvSpPr>
          <p:cNvPr id="6210" name="Rectangle 98">
            <a:extLst>
              <a:ext uri="{FF2B5EF4-FFF2-40B4-BE49-F238E27FC236}">
                <a16:creationId xmlns:a16="http://schemas.microsoft.com/office/drawing/2014/main" id="{3DF8E616-9F8A-B98A-137A-E4E3A7798B94}"/>
              </a:ext>
            </a:extLst>
          </p:cNvPr>
          <p:cNvSpPr>
            <a:spLocks noChangeArrowheads="1"/>
          </p:cNvSpPr>
          <p:nvPr/>
        </p:nvSpPr>
        <p:spPr bwMode="auto">
          <a:xfrm>
            <a:off x="2416175" y="2819400"/>
            <a:ext cx="166688" cy="39688"/>
          </a:xfrm>
          <a:prstGeom prst="rect">
            <a:avLst/>
          </a:prstGeom>
          <a:noFill/>
          <a:ln w="12700">
            <a:solidFill>
              <a:schemeClr val="bg2"/>
            </a:solidFill>
            <a:miter lim="800000"/>
            <a:headEnd/>
            <a:tailEnd/>
          </a:ln>
        </p:spPr>
        <p:txBody>
          <a:bodyPr wrap="none" anchor="ctr"/>
          <a:lstStyle/>
          <a:p>
            <a:endParaRPr lang="en-US"/>
          </a:p>
        </p:txBody>
      </p:sp>
      <p:sp>
        <p:nvSpPr>
          <p:cNvPr id="6211" name="Line 99">
            <a:extLst>
              <a:ext uri="{FF2B5EF4-FFF2-40B4-BE49-F238E27FC236}">
                <a16:creationId xmlns:a16="http://schemas.microsoft.com/office/drawing/2014/main" id="{CCC97FFD-ED12-30FC-568D-95368E90DDA1}"/>
              </a:ext>
            </a:extLst>
          </p:cNvPr>
          <p:cNvSpPr>
            <a:spLocks noChangeShapeType="1"/>
          </p:cNvSpPr>
          <p:nvPr/>
        </p:nvSpPr>
        <p:spPr bwMode="auto">
          <a:xfrm flipV="1">
            <a:off x="2673350" y="2814638"/>
            <a:ext cx="330200" cy="476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6212" name="Line 100">
            <a:extLst>
              <a:ext uri="{FF2B5EF4-FFF2-40B4-BE49-F238E27FC236}">
                <a16:creationId xmlns:a16="http://schemas.microsoft.com/office/drawing/2014/main" id="{59D9391A-E883-14B1-A0B2-A3FA466B3DCE}"/>
              </a:ext>
            </a:extLst>
          </p:cNvPr>
          <p:cNvSpPr>
            <a:spLocks noChangeShapeType="1"/>
          </p:cNvSpPr>
          <p:nvPr/>
        </p:nvSpPr>
        <p:spPr bwMode="auto">
          <a:xfrm>
            <a:off x="2801938" y="2425700"/>
            <a:ext cx="271462" cy="393700"/>
          </a:xfrm>
          <a:prstGeom prst="line">
            <a:avLst/>
          </a:prstGeom>
          <a:noFill/>
          <a:ln w="12700">
            <a:solidFill>
              <a:schemeClr val="bg2"/>
            </a:solidFill>
            <a:round/>
            <a:headEnd type="none" w="sm" len="sm"/>
            <a:tailEnd type="none" w="sm" len="sm"/>
          </a:ln>
        </p:spPr>
        <p:txBody>
          <a:bodyPr wrap="none" anchor="ctr"/>
          <a:lstStyle/>
          <a:p>
            <a:endParaRPr lang="en-US"/>
          </a:p>
        </p:txBody>
      </p:sp>
      <p:grpSp>
        <p:nvGrpSpPr>
          <p:cNvPr id="6213" name="Group 101">
            <a:extLst>
              <a:ext uri="{FF2B5EF4-FFF2-40B4-BE49-F238E27FC236}">
                <a16:creationId xmlns:a16="http://schemas.microsoft.com/office/drawing/2014/main" id="{FDA04298-3B7D-AB7C-696A-D66BFBC1746F}"/>
              </a:ext>
            </a:extLst>
          </p:cNvPr>
          <p:cNvGrpSpPr>
            <a:grpSpLocks/>
          </p:cNvGrpSpPr>
          <p:nvPr/>
        </p:nvGrpSpPr>
        <p:grpSpPr bwMode="auto">
          <a:xfrm>
            <a:off x="4927601" y="1727200"/>
            <a:ext cx="1222375" cy="681038"/>
            <a:chOff x="2144" y="1088"/>
            <a:chExt cx="770" cy="429"/>
          </a:xfrm>
        </p:grpSpPr>
        <p:grpSp>
          <p:nvGrpSpPr>
            <p:cNvPr id="6221" name="Group 102">
              <a:extLst>
                <a:ext uri="{FF2B5EF4-FFF2-40B4-BE49-F238E27FC236}">
                  <a16:creationId xmlns:a16="http://schemas.microsoft.com/office/drawing/2014/main" id="{06E15C33-F638-0194-69BE-702811B033B4}"/>
                </a:ext>
              </a:extLst>
            </p:cNvPr>
            <p:cNvGrpSpPr>
              <a:grpSpLocks/>
            </p:cNvGrpSpPr>
            <p:nvPr/>
          </p:nvGrpSpPr>
          <p:grpSpPr bwMode="auto">
            <a:xfrm>
              <a:off x="2227" y="1313"/>
              <a:ext cx="234" cy="204"/>
              <a:chOff x="2227" y="1313"/>
              <a:chExt cx="234" cy="204"/>
            </a:xfrm>
          </p:grpSpPr>
          <p:sp>
            <p:nvSpPr>
              <p:cNvPr id="6225" name="Rectangle 103">
                <a:extLst>
                  <a:ext uri="{FF2B5EF4-FFF2-40B4-BE49-F238E27FC236}">
                    <a16:creationId xmlns:a16="http://schemas.microsoft.com/office/drawing/2014/main" id="{87EEB418-EDE9-561C-B1AB-3B6A242E7DC1}"/>
                  </a:ext>
                </a:extLst>
              </p:cNvPr>
              <p:cNvSpPr>
                <a:spLocks noChangeArrowheads="1"/>
              </p:cNvSpPr>
              <p:nvPr/>
            </p:nvSpPr>
            <p:spPr bwMode="auto">
              <a:xfrm>
                <a:off x="2227" y="1313"/>
                <a:ext cx="35" cy="204"/>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6226" name="Rectangle 104">
                <a:extLst>
                  <a:ext uri="{FF2B5EF4-FFF2-40B4-BE49-F238E27FC236}">
                    <a16:creationId xmlns:a16="http://schemas.microsoft.com/office/drawing/2014/main" id="{E9436FF2-B6C2-ADF0-9F78-46229C7A0FF2}"/>
                  </a:ext>
                </a:extLst>
              </p:cNvPr>
              <p:cNvSpPr>
                <a:spLocks noChangeArrowheads="1"/>
              </p:cNvSpPr>
              <p:nvPr/>
            </p:nvSpPr>
            <p:spPr bwMode="auto">
              <a:xfrm>
                <a:off x="2262" y="1376"/>
                <a:ext cx="199" cy="141"/>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6227" name="Rectangle 105">
                <a:extLst>
                  <a:ext uri="{FF2B5EF4-FFF2-40B4-BE49-F238E27FC236}">
                    <a16:creationId xmlns:a16="http://schemas.microsoft.com/office/drawing/2014/main" id="{F7BFEC05-6B67-73D4-433D-5398CA123ACC}"/>
                  </a:ext>
                </a:extLst>
              </p:cNvPr>
              <p:cNvSpPr>
                <a:spLocks noChangeArrowheads="1"/>
              </p:cNvSpPr>
              <p:nvPr/>
            </p:nvSpPr>
            <p:spPr bwMode="auto">
              <a:xfrm>
                <a:off x="2290" y="1460"/>
                <a:ext cx="96" cy="57"/>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6228" name="Rectangle 106">
                <a:extLst>
                  <a:ext uri="{FF2B5EF4-FFF2-40B4-BE49-F238E27FC236}">
                    <a16:creationId xmlns:a16="http://schemas.microsoft.com/office/drawing/2014/main" id="{23C7A2D3-DD2C-C7B9-C25D-5F80FC06D4F9}"/>
                  </a:ext>
                </a:extLst>
              </p:cNvPr>
              <p:cNvSpPr>
                <a:spLocks noChangeArrowheads="1"/>
              </p:cNvSpPr>
              <p:nvPr/>
            </p:nvSpPr>
            <p:spPr bwMode="auto">
              <a:xfrm>
                <a:off x="2281" y="1413"/>
                <a:ext cx="105" cy="25"/>
              </a:xfrm>
              <a:prstGeom prst="rect">
                <a:avLst/>
              </a:prstGeom>
              <a:solidFill>
                <a:schemeClr val="bg2"/>
              </a:solidFill>
              <a:ln w="12700">
                <a:solidFill>
                  <a:schemeClr val="tx1"/>
                </a:solidFill>
                <a:miter lim="800000"/>
                <a:headEnd/>
                <a:tailEnd/>
              </a:ln>
            </p:spPr>
            <p:txBody>
              <a:bodyPr wrap="none" anchor="ctr"/>
              <a:lstStyle/>
              <a:p>
                <a:endParaRPr lang="en-US"/>
              </a:p>
            </p:txBody>
          </p:sp>
        </p:grpSp>
        <p:grpSp>
          <p:nvGrpSpPr>
            <p:cNvPr id="6222" name="Group 107">
              <a:extLst>
                <a:ext uri="{FF2B5EF4-FFF2-40B4-BE49-F238E27FC236}">
                  <a16:creationId xmlns:a16="http://schemas.microsoft.com/office/drawing/2014/main" id="{2782DE23-B12F-2839-9DC2-880B629E5C24}"/>
                </a:ext>
              </a:extLst>
            </p:cNvPr>
            <p:cNvGrpSpPr>
              <a:grpSpLocks/>
            </p:cNvGrpSpPr>
            <p:nvPr/>
          </p:nvGrpSpPr>
          <p:grpSpPr bwMode="auto">
            <a:xfrm>
              <a:off x="2144" y="1088"/>
              <a:ext cx="770" cy="212"/>
              <a:chOff x="2144" y="1088"/>
              <a:chExt cx="770" cy="212"/>
            </a:xfrm>
          </p:grpSpPr>
          <p:pic>
            <p:nvPicPr>
              <p:cNvPr id="6223" name="Picture 108">
                <a:extLst>
                  <a:ext uri="{FF2B5EF4-FFF2-40B4-BE49-F238E27FC236}">
                    <a16:creationId xmlns:a16="http://schemas.microsoft.com/office/drawing/2014/main" id="{38632A28-D916-1CBD-B5FF-71E10CD8AD0C}"/>
                  </a:ext>
                </a:extLst>
              </p:cNvPr>
              <p:cNvPicPr>
                <a:picLocks noChangeArrowheads="1"/>
              </p:cNvPicPr>
              <p:nvPr/>
            </p:nvPicPr>
            <p:blipFill>
              <a:blip r:embed="rId8" cstate="print"/>
              <a:srcRect/>
              <a:stretch>
                <a:fillRect/>
              </a:stretch>
            </p:blipFill>
            <p:spPr bwMode="auto">
              <a:xfrm>
                <a:off x="2144" y="1088"/>
                <a:ext cx="770" cy="212"/>
              </a:xfrm>
              <a:prstGeom prst="rect">
                <a:avLst/>
              </a:prstGeom>
              <a:noFill/>
              <a:ln w="9525">
                <a:noFill/>
                <a:miter lim="800000"/>
                <a:headEnd/>
                <a:tailEnd/>
              </a:ln>
            </p:spPr>
          </p:pic>
          <p:sp>
            <p:nvSpPr>
              <p:cNvPr id="6224" name="Rectangle 109">
                <a:extLst>
                  <a:ext uri="{FF2B5EF4-FFF2-40B4-BE49-F238E27FC236}">
                    <a16:creationId xmlns:a16="http://schemas.microsoft.com/office/drawing/2014/main" id="{FC7B5BD6-5FB6-22C9-8552-027507A06E63}"/>
                  </a:ext>
                </a:extLst>
              </p:cNvPr>
              <p:cNvSpPr>
                <a:spLocks noChangeArrowheads="1"/>
              </p:cNvSpPr>
              <p:nvPr/>
            </p:nvSpPr>
            <p:spPr bwMode="auto">
              <a:xfrm>
                <a:off x="2298" y="1127"/>
                <a:ext cx="408" cy="1"/>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grpSp>
      <p:sp>
        <p:nvSpPr>
          <p:cNvPr id="6214" name="Line 110">
            <a:extLst>
              <a:ext uri="{FF2B5EF4-FFF2-40B4-BE49-F238E27FC236}">
                <a16:creationId xmlns:a16="http://schemas.microsoft.com/office/drawing/2014/main" id="{50AD10BA-7F24-0126-9B12-CE4854FE4B74}"/>
              </a:ext>
            </a:extLst>
          </p:cNvPr>
          <p:cNvSpPr>
            <a:spLocks noChangeShapeType="1"/>
          </p:cNvSpPr>
          <p:nvPr/>
        </p:nvSpPr>
        <p:spPr bwMode="auto">
          <a:xfrm>
            <a:off x="5257800" y="2409826"/>
            <a:ext cx="0" cy="290513"/>
          </a:xfrm>
          <a:prstGeom prst="line">
            <a:avLst/>
          </a:prstGeom>
          <a:noFill/>
          <a:ln w="50800">
            <a:solidFill>
              <a:schemeClr val="bg2"/>
            </a:solidFill>
            <a:round/>
            <a:headEnd type="none" w="sm" len="sm"/>
            <a:tailEnd type="stealth" w="med" len="med"/>
          </a:ln>
        </p:spPr>
        <p:txBody>
          <a:bodyPr wrap="none" anchor="ctr"/>
          <a:lstStyle/>
          <a:p>
            <a:endParaRPr lang="en-US"/>
          </a:p>
        </p:txBody>
      </p:sp>
      <p:sp>
        <p:nvSpPr>
          <p:cNvPr id="6215" name="Rectangle 111" descr="Brown marble">
            <a:extLst>
              <a:ext uri="{FF2B5EF4-FFF2-40B4-BE49-F238E27FC236}">
                <a16:creationId xmlns:a16="http://schemas.microsoft.com/office/drawing/2014/main" id="{48BC229F-5E2D-D44D-7022-82D371A0D0D3}"/>
              </a:ext>
            </a:extLst>
          </p:cNvPr>
          <p:cNvSpPr>
            <a:spLocks noChangeArrowheads="1"/>
          </p:cNvSpPr>
          <p:nvPr/>
        </p:nvSpPr>
        <p:spPr bwMode="auto">
          <a:xfrm>
            <a:off x="4883151" y="2701925"/>
            <a:ext cx="428625" cy="71438"/>
          </a:xfrm>
          <a:prstGeom prst="rect">
            <a:avLst/>
          </a:prstGeom>
          <a:blipFill dpi="0" rotWithShape="0">
            <a:blip r:embed="rId6" cstate="print"/>
            <a:srcRect/>
            <a:tile tx="0" ty="0" sx="100000" sy="100000" flip="none" algn="tl"/>
          </a:blipFill>
          <a:ln w="9525">
            <a:solidFill>
              <a:schemeClr val="bg2"/>
            </a:solidFill>
            <a:miter lim="800000"/>
            <a:headEnd/>
            <a:tailEnd/>
          </a:ln>
        </p:spPr>
        <p:txBody>
          <a:bodyPr wrap="none" anchor="ctr"/>
          <a:lstStyle/>
          <a:p>
            <a:endParaRPr lang="en-US"/>
          </a:p>
        </p:txBody>
      </p:sp>
      <p:sp>
        <p:nvSpPr>
          <p:cNvPr id="6216" name="Rectangle 112">
            <a:extLst>
              <a:ext uri="{FF2B5EF4-FFF2-40B4-BE49-F238E27FC236}">
                <a16:creationId xmlns:a16="http://schemas.microsoft.com/office/drawing/2014/main" id="{67D90B6C-B47B-1433-2EB5-7DDFF0BF7B2B}"/>
              </a:ext>
            </a:extLst>
          </p:cNvPr>
          <p:cNvSpPr>
            <a:spLocks noChangeArrowheads="1"/>
          </p:cNvSpPr>
          <p:nvPr/>
        </p:nvSpPr>
        <p:spPr bwMode="auto">
          <a:xfrm>
            <a:off x="2327276" y="2265364"/>
            <a:ext cx="87313" cy="219075"/>
          </a:xfrm>
          <a:prstGeom prst="rect">
            <a:avLst/>
          </a:prstGeom>
          <a:noFill/>
          <a:ln w="12700">
            <a:solidFill>
              <a:schemeClr val="bg2"/>
            </a:solidFill>
            <a:miter lim="800000"/>
            <a:headEnd/>
            <a:tailEnd/>
          </a:ln>
        </p:spPr>
        <p:txBody>
          <a:bodyPr wrap="none" anchor="ctr"/>
          <a:lstStyle/>
          <a:p>
            <a:endParaRPr lang="en-US"/>
          </a:p>
        </p:txBody>
      </p:sp>
      <p:sp>
        <p:nvSpPr>
          <p:cNvPr id="998513" name="Rectangle 113">
            <a:extLst>
              <a:ext uri="{FF2B5EF4-FFF2-40B4-BE49-F238E27FC236}">
                <a16:creationId xmlns:a16="http://schemas.microsoft.com/office/drawing/2014/main" id="{3CA4D64E-90FC-0224-E56B-EFD1C7650545}"/>
              </a:ext>
            </a:extLst>
          </p:cNvPr>
          <p:cNvSpPr>
            <a:spLocks noChangeArrowheads="1"/>
          </p:cNvSpPr>
          <p:nvPr/>
        </p:nvSpPr>
        <p:spPr bwMode="auto">
          <a:xfrm>
            <a:off x="4191000" y="4114800"/>
            <a:ext cx="1714500" cy="946150"/>
          </a:xfrm>
          <a:prstGeom prst="rect">
            <a:avLst/>
          </a:prstGeom>
          <a:noFill/>
          <a:ln w="9525">
            <a:noFill/>
            <a:miter lim="800000"/>
            <a:headEnd/>
            <a:tailEnd/>
          </a:ln>
        </p:spPr>
        <p:txBody>
          <a:bodyPr lIns="92075" tIns="46038" rIns="92075" bIns="46038">
            <a:spAutoFit/>
          </a:bodyPr>
          <a:lstStyle/>
          <a:p>
            <a:r>
              <a:rPr lang="en-US" sz="2800" b="1">
                <a:solidFill>
                  <a:srgbClr val="0033CC"/>
                </a:solidFill>
                <a:latin typeface="Times New Roman" pitchFamily="18" charset="0"/>
              </a:rPr>
              <a:t>4 mg/l</a:t>
            </a:r>
          </a:p>
          <a:p>
            <a:r>
              <a:rPr lang="en-US" sz="2800" b="1">
                <a:solidFill>
                  <a:srgbClr val="0033CC"/>
                </a:solidFill>
                <a:latin typeface="Times New Roman" pitchFamily="18" charset="0"/>
              </a:rPr>
              <a:t>Influent</a:t>
            </a:r>
          </a:p>
        </p:txBody>
      </p:sp>
      <p:sp>
        <p:nvSpPr>
          <p:cNvPr id="998514" name="Rectangle 114">
            <a:extLst>
              <a:ext uri="{FF2B5EF4-FFF2-40B4-BE49-F238E27FC236}">
                <a16:creationId xmlns:a16="http://schemas.microsoft.com/office/drawing/2014/main" id="{53B3D7BD-A054-FE82-56BF-FB4CBC51AE82}"/>
              </a:ext>
            </a:extLst>
          </p:cNvPr>
          <p:cNvSpPr>
            <a:spLocks noChangeArrowheads="1"/>
          </p:cNvSpPr>
          <p:nvPr/>
        </p:nvSpPr>
        <p:spPr bwMode="auto">
          <a:xfrm>
            <a:off x="6248400" y="4129088"/>
            <a:ext cx="1513235" cy="523862"/>
          </a:xfrm>
          <a:prstGeom prst="rect">
            <a:avLst/>
          </a:prstGeom>
          <a:noFill/>
          <a:ln w="9525">
            <a:noFill/>
            <a:miter lim="800000"/>
            <a:headEnd/>
            <a:tailEnd/>
          </a:ln>
        </p:spPr>
        <p:txBody>
          <a:bodyPr wrap="none" lIns="92075" tIns="46038" rIns="92075" bIns="46038">
            <a:spAutoFit/>
          </a:bodyPr>
          <a:lstStyle/>
          <a:p>
            <a:pPr algn="l"/>
            <a:r>
              <a:rPr lang="en-US" sz="2800" b="1">
                <a:solidFill>
                  <a:srgbClr val="0033CC"/>
                </a:solidFill>
                <a:latin typeface="Times New Roman" pitchFamily="18" charset="0"/>
              </a:rPr>
              <a:t>75% RR</a:t>
            </a:r>
            <a:endParaRPr lang="en-US" sz="2800" b="1">
              <a:solidFill>
                <a:srgbClr val="FF3300"/>
              </a:solidFill>
              <a:latin typeface="Times New Roman" pitchFamily="18" charset="0"/>
            </a:endParaRPr>
          </a:p>
        </p:txBody>
      </p:sp>
      <p:grpSp>
        <p:nvGrpSpPr>
          <p:cNvPr id="8" name="Group 115">
            <a:extLst>
              <a:ext uri="{FF2B5EF4-FFF2-40B4-BE49-F238E27FC236}">
                <a16:creationId xmlns:a16="http://schemas.microsoft.com/office/drawing/2014/main" id="{BE9F0BE6-0582-828E-1676-687BBF865C80}"/>
              </a:ext>
            </a:extLst>
          </p:cNvPr>
          <p:cNvGrpSpPr>
            <a:grpSpLocks/>
          </p:cNvGrpSpPr>
          <p:nvPr/>
        </p:nvGrpSpPr>
        <p:grpSpPr bwMode="auto">
          <a:xfrm>
            <a:off x="10560049" y="3033712"/>
            <a:ext cx="1600200" cy="2743200"/>
            <a:chOff x="4752" y="1008"/>
            <a:chExt cx="1008" cy="1728"/>
          </a:xfrm>
          <a:solidFill>
            <a:schemeClr val="bg1">
              <a:lumMod val="40000"/>
              <a:lumOff val="60000"/>
            </a:schemeClr>
          </a:solidFill>
        </p:grpSpPr>
        <p:sp>
          <p:nvSpPr>
            <p:cNvPr id="998425" name="Rectangle 25">
              <a:extLst>
                <a:ext uri="{FF2B5EF4-FFF2-40B4-BE49-F238E27FC236}">
                  <a16:creationId xmlns:a16="http://schemas.microsoft.com/office/drawing/2014/main" id="{8BFA6F56-43EE-186F-7403-0DC74368F677}"/>
                </a:ext>
              </a:extLst>
            </p:cNvPr>
            <p:cNvSpPr>
              <a:spLocks noChangeArrowheads="1"/>
            </p:cNvSpPr>
            <p:nvPr/>
          </p:nvSpPr>
          <p:spPr bwMode="auto">
            <a:xfrm>
              <a:off x="4752" y="1008"/>
              <a:ext cx="1008" cy="1728"/>
            </a:xfrm>
            <a:prstGeom prst="rect">
              <a:avLst/>
            </a:prstGeom>
            <a:noFill/>
            <a:ln w="9525">
              <a:noFill/>
              <a:miter lim="800000"/>
              <a:headEnd/>
              <a:tailEnd/>
            </a:ln>
            <a:effectLst/>
          </p:spPr>
          <p:txBody>
            <a:bodyPr wrap="none" anchor="ctr"/>
            <a:lstStyle/>
            <a:p>
              <a:pPr>
                <a:defRPr/>
              </a:pPr>
              <a:endParaRPr lang="en-US"/>
            </a:p>
          </p:txBody>
        </p:sp>
        <p:sp>
          <p:nvSpPr>
            <p:cNvPr id="998426" name="Rectangle 26">
              <a:extLst>
                <a:ext uri="{FF2B5EF4-FFF2-40B4-BE49-F238E27FC236}">
                  <a16:creationId xmlns:a16="http://schemas.microsoft.com/office/drawing/2014/main" id="{277BB602-7F4D-ECCD-DE13-3CE4DC86391D}"/>
                </a:ext>
              </a:extLst>
            </p:cNvPr>
            <p:cNvSpPr>
              <a:spLocks noChangeArrowheads="1"/>
            </p:cNvSpPr>
            <p:nvPr/>
          </p:nvSpPr>
          <p:spPr bwMode="auto">
            <a:xfrm>
              <a:off x="4909" y="1008"/>
              <a:ext cx="851" cy="1134"/>
            </a:xfrm>
            <a:prstGeom prst="rect">
              <a:avLst/>
            </a:prstGeom>
            <a:noFill/>
            <a:ln w="9525">
              <a:noFill/>
              <a:miter lim="800000"/>
              <a:headEnd/>
              <a:tailEnd/>
            </a:ln>
            <a:effectLst/>
          </p:spPr>
          <p:txBody>
            <a:bodyPr wrap="none" lIns="92075" tIns="46038" rIns="92075" bIns="46038">
              <a:spAutoFit/>
            </a:bodyPr>
            <a:lstStyle/>
            <a:p>
              <a:pPr>
                <a:defRPr/>
              </a:pPr>
              <a:r>
                <a:rPr lang="en-US" sz="2800" b="1">
                  <a:latin typeface="Times New Roman" pitchFamily="18" charset="0"/>
                </a:rPr>
                <a:t>NPDES</a:t>
              </a:r>
              <a:endParaRPr lang="en-US" sz="2800">
                <a:latin typeface="Times New Roman" pitchFamily="18" charset="0"/>
              </a:endParaRPr>
            </a:p>
            <a:p>
              <a:pPr>
                <a:defRPr/>
              </a:pPr>
              <a:r>
                <a:rPr lang="en-US" sz="2800" b="1">
                  <a:latin typeface="Times New Roman" pitchFamily="18" charset="0"/>
                </a:rPr>
                <a:t>Permit</a:t>
              </a:r>
            </a:p>
            <a:p>
              <a:pPr>
                <a:defRPr/>
              </a:pPr>
              <a:r>
                <a:rPr lang="en-US" sz="2800" b="1">
                  <a:latin typeface="Times New Roman" pitchFamily="18" charset="0"/>
                </a:rPr>
                <a:t>Limit=</a:t>
              </a:r>
            </a:p>
            <a:p>
              <a:pPr>
                <a:defRPr/>
              </a:pPr>
              <a:r>
                <a:rPr lang="en-US" sz="2800" b="1">
                  <a:latin typeface="Times New Roman" pitchFamily="18" charset="0"/>
                </a:rPr>
                <a:t>1 mg/l</a:t>
              </a:r>
            </a:p>
          </p:txBody>
        </p:sp>
      </p:grpSp>
      <p:sp>
        <p:nvSpPr>
          <p:cNvPr id="998517" name="Rectangle 117">
            <a:extLst>
              <a:ext uri="{FF2B5EF4-FFF2-40B4-BE49-F238E27FC236}">
                <a16:creationId xmlns:a16="http://schemas.microsoft.com/office/drawing/2014/main" id="{18A9A995-E3A9-114F-7FB9-1E73BB027C40}"/>
              </a:ext>
            </a:extLst>
          </p:cNvPr>
          <p:cNvSpPr>
            <a:spLocks noChangeArrowheads="1"/>
          </p:cNvSpPr>
          <p:nvPr/>
        </p:nvSpPr>
        <p:spPr bwMode="auto">
          <a:xfrm>
            <a:off x="2133600" y="6400801"/>
            <a:ext cx="6705600" cy="519113"/>
          </a:xfrm>
          <a:prstGeom prst="rect">
            <a:avLst/>
          </a:prstGeom>
          <a:noFill/>
          <a:ln w="9525">
            <a:noFill/>
            <a:miter lim="800000"/>
            <a:headEnd/>
            <a:tailEnd/>
          </a:ln>
        </p:spPr>
        <p:txBody>
          <a:bodyPr lIns="92075" tIns="46038" rIns="92075" bIns="46038">
            <a:spAutoFit/>
          </a:bodyPr>
          <a:lstStyle/>
          <a:p>
            <a:r>
              <a:rPr lang="en-US" sz="2800" b="1">
                <a:solidFill>
                  <a:srgbClr val="0033CC"/>
                </a:solidFill>
                <a:latin typeface="Times New Roman" pitchFamily="18" charset="0"/>
              </a:rPr>
              <a:t>The other “3 mg/l” went into the sludge</a:t>
            </a:r>
          </a:p>
        </p:txBody>
      </p:sp>
    </p:spTree>
    <p:extLst>
      <p:ext uri="{BB962C8B-B14F-4D97-AF65-F5344CB8AC3E}">
        <p14:creationId xmlns:p14="http://schemas.microsoft.com/office/powerpoint/2010/main" val="131119243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A060-F330-7F03-BE5E-90EE9F9AC3A2}"/>
              </a:ext>
            </a:extLst>
          </p:cNvPr>
          <p:cNvSpPr>
            <a:spLocks noGrp="1"/>
          </p:cNvSpPr>
          <p:nvPr>
            <p:ph type="title"/>
          </p:nvPr>
        </p:nvSpPr>
        <p:spPr>
          <a:xfrm>
            <a:off x="644922" y="761792"/>
            <a:ext cx="5897391" cy="1971613"/>
          </a:xfrm>
        </p:spPr>
        <p:txBody>
          <a:bodyPr/>
          <a:lstStyle/>
          <a:p>
            <a:pPr algn="ctr"/>
            <a:r>
              <a:rPr lang="en-US" sz="4000" b="1"/>
              <a:t>NPDES Limits</a:t>
            </a:r>
          </a:p>
        </p:txBody>
      </p:sp>
      <p:sp>
        <p:nvSpPr>
          <p:cNvPr id="6" name="Content Placeholder 5">
            <a:extLst>
              <a:ext uri="{FF2B5EF4-FFF2-40B4-BE49-F238E27FC236}">
                <a16:creationId xmlns:a16="http://schemas.microsoft.com/office/drawing/2014/main" id="{208AFD5E-FD9C-0D23-FD68-AB4F13706E50}"/>
              </a:ext>
            </a:extLst>
          </p:cNvPr>
          <p:cNvSpPr>
            <a:spLocks noGrp="1"/>
          </p:cNvSpPr>
          <p:nvPr>
            <p:ph sz="quarter" idx="12"/>
          </p:nvPr>
        </p:nvSpPr>
        <p:spPr>
          <a:xfrm>
            <a:off x="644750" y="3327129"/>
            <a:ext cx="5897563" cy="2759345"/>
          </a:xfrm>
        </p:spPr>
        <p:txBody>
          <a:bodyPr/>
          <a:lstStyle/>
          <a:p>
            <a:r>
              <a:rPr lang="en-US" sz="2400" dirty="0">
                <a:latin typeface="+mj-lt"/>
              </a:rPr>
              <a:t>If there is more than one limit for the same parameter, enter the most stringent</a:t>
            </a:r>
          </a:p>
          <a:p>
            <a:r>
              <a:rPr lang="en-US" sz="2400" dirty="0">
                <a:latin typeface="+mj-lt"/>
              </a:rPr>
              <a:t>Many NPDES permits have more than just BOD, TSS and Ammonia limits, ensure all limits are in HWA</a:t>
            </a:r>
          </a:p>
          <a:p>
            <a:r>
              <a:rPr lang="en-US" sz="2400" dirty="0">
                <a:latin typeface="+mj-lt"/>
              </a:rPr>
              <a:t>Pass through NPDES MAHLs are calculated in Excel</a:t>
            </a:r>
          </a:p>
          <a:p>
            <a:r>
              <a:rPr lang="en-US" sz="2400" dirty="0">
                <a:latin typeface="+mj-lt"/>
              </a:rPr>
              <a:t>Watch units-</a:t>
            </a:r>
          </a:p>
          <a:p>
            <a:pPr lvl="1"/>
            <a:r>
              <a:rPr lang="en-US" sz="2400" dirty="0">
                <a:latin typeface="+mj-lt"/>
              </a:rPr>
              <a:t>50 ug/l = 0.05 mg/l</a:t>
            </a:r>
          </a:p>
          <a:p>
            <a:pPr lvl="1"/>
            <a:endParaRPr lang="en-US" dirty="0"/>
          </a:p>
        </p:txBody>
      </p:sp>
      <p:sp>
        <p:nvSpPr>
          <p:cNvPr id="5" name="Picture Placeholder 4">
            <a:extLst>
              <a:ext uri="{FF2B5EF4-FFF2-40B4-BE49-F238E27FC236}">
                <a16:creationId xmlns:a16="http://schemas.microsoft.com/office/drawing/2014/main" id="{66575114-4B9C-9F32-AF4E-4473ED0B2BB9}"/>
              </a:ext>
            </a:extLst>
          </p:cNvPr>
          <p:cNvSpPr>
            <a:spLocks noGrp="1"/>
          </p:cNvSpPr>
          <p:nvPr>
            <p:ph type="pic" sz="quarter" idx="11"/>
          </p:nvPr>
        </p:nvSpPr>
        <p:spPr>
          <a:xfrm>
            <a:off x="6727825" y="1266825"/>
            <a:ext cx="3824288" cy="4730750"/>
          </a:xfrm>
        </p:spPr>
        <p:txBody>
          <a:bodyPr/>
          <a:lstStyle/>
          <a:p>
            <a:endParaRPr lang="en-US"/>
          </a:p>
        </p:txBody>
      </p:sp>
      <p:sp>
        <p:nvSpPr>
          <p:cNvPr id="4" name="Slide Number Placeholder 3">
            <a:extLst>
              <a:ext uri="{FF2B5EF4-FFF2-40B4-BE49-F238E27FC236}">
                <a16:creationId xmlns:a16="http://schemas.microsoft.com/office/drawing/2014/main" id="{7BB6FB09-B4BC-AF34-9B23-538F421833B6}"/>
              </a:ext>
            </a:extLst>
          </p:cNvPr>
          <p:cNvSpPr>
            <a:spLocks noGrp="1"/>
          </p:cNvSpPr>
          <p:nvPr>
            <p:ph type="sldNum" sz="quarter" idx="4"/>
          </p:nvPr>
        </p:nvSpPr>
        <p:spPr/>
        <p:txBody>
          <a:bodyPr/>
          <a:lstStyle/>
          <a:p>
            <a:fld id="{D57F1E4F-1CFF-5643-939E-02111984F565}" type="slidenum">
              <a:rPr lang="en-US" smtClean="0"/>
              <a:pPr/>
              <a:t>31</a:t>
            </a:fld>
            <a:endParaRPr lang="en-US"/>
          </a:p>
        </p:txBody>
      </p:sp>
      <p:pic>
        <p:nvPicPr>
          <p:cNvPr id="8" name="Picture 7">
            <a:extLst>
              <a:ext uri="{FF2B5EF4-FFF2-40B4-BE49-F238E27FC236}">
                <a16:creationId xmlns:a16="http://schemas.microsoft.com/office/drawing/2014/main" id="{C20EF464-9098-3FA4-04AA-5537F8CC6E28}"/>
              </a:ext>
            </a:extLst>
          </p:cNvPr>
          <p:cNvPicPr>
            <a:picLocks noChangeAspect="1"/>
          </p:cNvPicPr>
          <p:nvPr/>
        </p:nvPicPr>
        <p:blipFill>
          <a:blip r:embed="rId2" cstate="print"/>
          <a:stretch>
            <a:fillRect/>
          </a:stretch>
        </p:blipFill>
        <p:spPr>
          <a:xfrm>
            <a:off x="6727825" y="1266826"/>
            <a:ext cx="3824288" cy="4730749"/>
          </a:xfrm>
          <a:prstGeom prst="rect">
            <a:avLst/>
          </a:prstGeom>
        </p:spPr>
      </p:pic>
      <p:sp>
        <p:nvSpPr>
          <p:cNvPr id="9" name="Oval 8">
            <a:extLst>
              <a:ext uri="{FF2B5EF4-FFF2-40B4-BE49-F238E27FC236}">
                <a16:creationId xmlns:a16="http://schemas.microsoft.com/office/drawing/2014/main" id="{25800952-82A5-6FAC-8C83-E9BE69A1EE0A}"/>
              </a:ext>
            </a:extLst>
          </p:cNvPr>
          <p:cNvSpPr/>
          <p:nvPr/>
        </p:nvSpPr>
        <p:spPr bwMode="auto">
          <a:xfrm>
            <a:off x="7657874" y="2571750"/>
            <a:ext cx="1168400" cy="520700"/>
          </a:xfrm>
          <a:prstGeom prst="ellipse">
            <a:avLst/>
          </a:prstGeom>
          <a:noFill/>
          <a:ln w="25400" cap="flat" cmpd="sng" algn="ctr">
            <a:solidFill>
              <a:srgbClr val="000000"/>
            </a:solidFill>
            <a:prstDash val="solid"/>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25169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285CB4-A92F-1754-2D80-6089357559A1}"/>
              </a:ext>
            </a:extLst>
          </p:cNvPr>
          <p:cNvSpPr>
            <a:spLocks noGrp="1"/>
          </p:cNvSpPr>
          <p:nvPr>
            <p:ph type="sldNum" sz="quarter" idx="4"/>
          </p:nvPr>
        </p:nvSpPr>
        <p:spPr/>
        <p:txBody>
          <a:bodyPr/>
          <a:lstStyle/>
          <a:p>
            <a:fld id="{D57F1E4F-1CFF-5643-939E-02111984F565}" type="slidenum">
              <a:rPr lang="en-US" smtClean="0"/>
              <a:pPr/>
              <a:t>32</a:t>
            </a:fld>
            <a:endParaRPr lang="en-US"/>
          </a:p>
        </p:txBody>
      </p:sp>
      <p:pic>
        <p:nvPicPr>
          <p:cNvPr id="7" name="Picture 6">
            <a:extLst>
              <a:ext uri="{FF2B5EF4-FFF2-40B4-BE49-F238E27FC236}">
                <a16:creationId xmlns:a16="http://schemas.microsoft.com/office/drawing/2014/main" id="{6B699E9F-82E5-522B-F975-86362261489A}"/>
              </a:ext>
            </a:extLst>
          </p:cNvPr>
          <p:cNvPicPr>
            <a:picLocks noChangeAspect="1"/>
          </p:cNvPicPr>
          <p:nvPr/>
        </p:nvPicPr>
        <p:blipFill>
          <a:blip r:embed="rId2"/>
          <a:stretch>
            <a:fillRect/>
          </a:stretch>
        </p:blipFill>
        <p:spPr>
          <a:xfrm>
            <a:off x="381000" y="295729"/>
            <a:ext cx="10774135" cy="6266542"/>
          </a:xfrm>
          <a:prstGeom prst="rect">
            <a:avLst/>
          </a:prstGeom>
        </p:spPr>
      </p:pic>
      <p:sp>
        <p:nvSpPr>
          <p:cNvPr id="8" name="Line 6">
            <a:extLst>
              <a:ext uri="{FF2B5EF4-FFF2-40B4-BE49-F238E27FC236}">
                <a16:creationId xmlns:a16="http://schemas.microsoft.com/office/drawing/2014/main" id="{D0126DF1-417B-7C1C-27EB-FD0279403E88}"/>
              </a:ext>
            </a:extLst>
          </p:cNvPr>
          <p:cNvSpPr>
            <a:spLocks noChangeShapeType="1"/>
          </p:cNvSpPr>
          <p:nvPr/>
        </p:nvSpPr>
        <p:spPr bwMode="auto">
          <a:xfrm flipH="1">
            <a:off x="1714500" y="4171950"/>
            <a:ext cx="609600" cy="381000"/>
          </a:xfrm>
          <a:prstGeom prst="line">
            <a:avLst/>
          </a:prstGeom>
          <a:noFill/>
          <a:ln w="76200">
            <a:solidFill>
              <a:srgbClr val="000000"/>
            </a:solidFill>
            <a:round/>
            <a:headEnd type="none" w="sm" len="sm"/>
            <a:tailEnd type="triangle" w="med" len="med"/>
          </a:ln>
        </p:spPr>
        <p:txBody>
          <a:bodyPr/>
          <a:lstStyle/>
          <a:p>
            <a:endParaRPr lang="en-US"/>
          </a:p>
        </p:txBody>
      </p:sp>
      <p:sp>
        <p:nvSpPr>
          <p:cNvPr id="9" name="Line 6">
            <a:extLst>
              <a:ext uri="{FF2B5EF4-FFF2-40B4-BE49-F238E27FC236}">
                <a16:creationId xmlns:a16="http://schemas.microsoft.com/office/drawing/2014/main" id="{63CC7D8A-4753-1B08-3E1C-6B66C23203A4}"/>
              </a:ext>
            </a:extLst>
          </p:cNvPr>
          <p:cNvSpPr>
            <a:spLocks noChangeShapeType="1"/>
          </p:cNvSpPr>
          <p:nvPr/>
        </p:nvSpPr>
        <p:spPr bwMode="auto">
          <a:xfrm flipH="1">
            <a:off x="3778250" y="4171950"/>
            <a:ext cx="609600" cy="381000"/>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607901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49A500-48DF-E2D9-ED57-3DF8F6966C01}"/>
              </a:ext>
            </a:extLst>
          </p:cNvPr>
          <p:cNvSpPr>
            <a:spLocks noGrp="1"/>
          </p:cNvSpPr>
          <p:nvPr>
            <p:ph type="title"/>
          </p:nvPr>
        </p:nvSpPr>
        <p:spPr/>
        <p:txBody>
          <a:bodyPr/>
          <a:lstStyle/>
          <a:p>
            <a:pPr algn="ctr">
              <a:lnSpc>
                <a:spcPct val="80000"/>
              </a:lnSpc>
            </a:pPr>
            <a:r>
              <a:rPr lang="en-US" b="1"/>
              <a:t>MAHL: Pass Through Criteria Based on Total Metal Allocated or WQS</a:t>
            </a:r>
          </a:p>
        </p:txBody>
      </p:sp>
      <p:sp>
        <p:nvSpPr>
          <p:cNvPr id="7" name="Table Placeholder 6">
            <a:extLst>
              <a:ext uri="{FF2B5EF4-FFF2-40B4-BE49-F238E27FC236}">
                <a16:creationId xmlns:a16="http://schemas.microsoft.com/office/drawing/2014/main" id="{58320FC8-BB85-6A93-AD2B-EA8932FE01F0}"/>
              </a:ext>
            </a:extLst>
          </p:cNvPr>
          <p:cNvSpPr>
            <a:spLocks noGrp="1"/>
          </p:cNvSpPr>
          <p:nvPr>
            <p:ph type="tbl" sz="quarter" idx="15"/>
          </p:nvPr>
        </p:nvSpPr>
        <p:spPr/>
        <p:txBody>
          <a:bodyPr/>
          <a:lstStyle/>
          <a:p>
            <a:pPr marL="0" indent="0" algn="ctr">
              <a:lnSpc>
                <a:spcPct val="100000"/>
              </a:lnSpc>
              <a:spcBef>
                <a:spcPts val="600"/>
              </a:spcBef>
              <a:buNone/>
            </a:pPr>
            <a:r>
              <a:rPr lang="en-US" b="1">
                <a:solidFill>
                  <a:srgbClr val="3333FF"/>
                </a:solidFill>
              </a:rPr>
              <a:t>Maximum Allowable Headworks Loading (MAHL)</a:t>
            </a:r>
            <a:br>
              <a:rPr lang="en-US" b="1">
                <a:solidFill>
                  <a:srgbClr val="3333FF"/>
                </a:solidFill>
              </a:rPr>
            </a:br>
            <a:r>
              <a:rPr lang="en-US" b="1">
                <a:solidFill>
                  <a:srgbClr val="3333FF"/>
                </a:solidFill>
              </a:rPr>
              <a:t> based on Pass Through/WQS = </a:t>
            </a:r>
          </a:p>
          <a:p>
            <a:pPr algn="ctr">
              <a:lnSpc>
                <a:spcPct val="100000"/>
              </a:lnSpc>
              <a:spcBef>
                <a:spcPts val="600"/>
              </a:spcBef>
            </a:pPr>
            <a:endParaRPr lang="en-US" b="1" u="sng">
              <a:solidFill>
                <a:srgbClr val="3333FF"/>
              </a:solidFill>
            </a:endParaRPr>
          </a:p>
          <a:p>
            <a:pPr>
              <a:lnSpc>
                <a:spcPct val="100000"/>
              </a:lnSpc>
              <a:spcBef>
                <a:spcPts val="600"/>
              </a:spcBef>
              <a:buNone/>
            </a:pPr>
            <a:r>
              <a:rPr lang="en-US" b="1">
                <a:solidFill>
                  <a:srgbClr val="3333FF"/>
                </a:solidFill>
              </a:rPr>
              <a:t>     								  Total  </a:t>
            </a:r>
          </a:p>
          <a:p>
            <a:pPr algn="ctr">
              <a:lnSpc>
                <a:spcPct val="100000"/>
              </a:lnSpc>
              <a:spcBef>
                <a:spcPts val="600"/>
              </a:spcBef>
              <a:buNone/>
            </a:pPr>
            <a:r>
              <a:rPr lang="en-US" b="1">
                <a:solidFill>
                  <a:srgbClr val="3333FF"/>
                </a:solidFill>
              </a:rPr>
              <a:t>             Metal              POTW            Receiving </a:t>
            </a:r>
          </a:p>
          <a:p>
            <a:pPr algn="ctr">
              <a:lnSpc>
                <a:spcPct val="100000"/>
              </a:lnSpc>
              <a:spcBef>
                <a:spcPts val="600"/>
              </a:spcBef>
              <a:buNone/>
            </a:pPr>
            <a:r>
              <a:rPr lang="en-US" b="1">
                <a:solidFill>
                  <a:srgbClr val="3333FF"/>
                </a:solidFill>
              </a:rPr>
              <a:t>            Allocated,       Average    +    Stream</a:t>
            </a:r>
          </a:p>
          <a:p>
            <a:pPr algn="ctr">
              <a:lnSpc>
                <a:spcPct val="100000"/>
              </a:lnSpc>
              <a:spcBef>
                <a:spcPts val="600"/>
              </a:spcBef>
              <a:buNone/>
            </a:pPr>
            <a:r>
              <a:rPr lang="en-US" b="1" u="sng">
                <a:solidFill>
                  <a:srgbClr val="3333FF"/>
                </a:solidFill>
              </a:rPr>
              <a:t>(8.34)        mg/l                	Flow, mgd     7Q10, mgd	</a:t>
            </a:r>
          </a:p>
          <a:p>
            <a:pPr algn="ctr">
              <a:lnSpc>
                <a:spcPct val="100000"/>
              </a:lnSpc>
              <a:spcBef>
                <a:spcPts val="600"/>
              </a:spcBef>
              <a:buNone/>
            </a:pPr>
            <a:r>
              <a:rPr lang="en-US" b="1">
                <a:solidFill>
                  <a:srgbClr val="3333FF"/>
                </a:solidFill>
              </a:rPr>
              <a:t>              (1 - POTW RR, as decimal) </a:t>
            </a:r>
          </a:p>
          <a:p>
            <a:endParaRPr lang="en-US"/>
          </a:p>
        </p:txBody>
      </p:sp>
      <p:sp>
        <p:nvSpPr>
          <p:cNvPr id="5" name="Slide Number Placeholder 4">
            <a:extLst>
              <a:ext uri="{FF2B5EF4-FFF2-40B4-BE49-F238E27FC236}">
                <a16:creationId xmlns:a16="http://schemas.microsoft.com/office/drawing/2014/main" id="{B22F1391-0432-F36D-E07B-E4F8EA8EE532}"/>
              </a:ext>
            </a:extLst>
          </p:cNvPr>
          <p:cNvSpPr>
            <a:spLocks noGrp="1"/>
          </p:cNvSpPr>
          <p:nvPr>
            <p:ph type="sldNum" sz="quarter" idx="4"/>
          </p:nvPr>
        </p:nvSpPr>
        <p:spPr/>
        <p:txBody>
          <a:bodyPr/>
          <a:lstStyle/>
          <a:p>
            <a:fld id="{D57F1E4F-1CFF-5643-939E-02111984F565}" type="slidenum">
              <a:rPr lang="en-US" smtClean="0"/>
              <a:pPr/>
              <a:t>33</a:t>
            </a:fld>
            <a:endParaRPr lang="en-US"/>
          </a:p>
        </p:txBody>
      </p:sp>
      <p:sp>
        <p:nvSpPr>
          <p:cNvPr id="8" name="AutoShape 4">
            <a:extLst>
              <a:ext uri="{FF2B5EF4-FFF2-40B4-BE49-F238E27FC236}">
                <a16:creationId xmlns:a16="http://schemas.microsoft.com/office/drawing/2014/main" id="{C4C37B25-1929-FD8A-987C-7FCCD2E62848}"/>
              </a:ext>
            </a:extLst>
          </p:cNvPr>
          <p:cNvSpPr>
            <a:spLocks/>
          </p:cNvSpPr>
          <p:nvPr/>
        </p:nvSpPr>
        <p:spPr bwMode="auto">
          <a:xfrm flipH="1">
            <a:off x="8496299" y="3715160"/>
            <a:ext cx="340783" cy="1218790"/>
          </a:xfrm>
          <a:prstGeom prst="leftBracket">
            <a:avLst>
              <a:gd name="adj" fmla="val 23810"/>
            </a:avLst>
          </a:prstGeom>
          <a:noFill/>
          <a:ln w="25400">
            <a:solidFill>
              <a:srgbClr val="003399"/>
            </a:solidFill>
            <a:round/>
            <a:headEnd type="none" w="sm" len="sm"/>
            <a:tailEnd type="triangle" w="med" len="med"/>
          </a:ln>
        </p:spPr>
        <p:txBody>
          <a:bodyPr wrap="none" anchor="ctr"/>
          <a:lstStyle/>
          <a:p>
            <a:endParaRPr lang="en-US"/>
          </a:p>
        </p:txBody>
      </p:sp>
      <p:sp>
        <p:nvSpPr>
          <p:cNvPr id="9" name="AutoShape 5">
            <a:extLst>
              <a:ext uri="{FF2B5EF4-FFF2-40B4-BE49-F238E27FC236}">
                <a16:creationId xmlns:a16="http://schemas.microsoft.com/office/drawing/2014/main" id="{56996706-28D1-6294-C3F1-6C2C2FA46707}"/>
              </a:ext>
            </a:extLst>
          </p:cNvPr>
          <p:cNvSpPr>
            <a:spLocks/>
          </p:cNvSpPr>
          <p:nvPr/>
        </p:nvSpPr>
        <p:spPr bwMode="auto">
          <a:xfrm>
            <a:off x="3790950" y="3340100"/>
            <a:ext cx="146050" cy="1593850"/>
          </a:xfrm>
          <a:prstGeom prst="leftBracket">
            <a:avLst>
              <a:gd name="adj" fmla="val 86111"/>
            </a:avLst>
          </a:prstGeom>
          <a:noFill/>
          <a:ln w="25400">
            <a:solidFill>
              <a:srgbClr val="003399"/>
            </a:solidFill>
            <a:round/>
            <a:headEnd type="none" w="sm" len="sm"/>
            <a:tailEnd type="triangle" w="med" len="med"/>
          </a:ln>
        </p:spPr>
        <p:txBody>
          <a:bodyPr wrap="none" anchor="ctr"/>
          <a:lstStyle/>
          <a:p>
            <a:endParaRPr lang="en-US"/>
          </a:p>
        </p:txBody>
      </p:sp>
      <p:sp>
        <p:nvSpPr>
          <p:cNvPr id="10" name="AutoShape 8">
            <a:extLst>
              <a:ext uri="{FF2B5EF4-FFF2-40B4-BE49-F238E27FC236}">
                <a16:creationId xmlns:a16="http://schemas.microsoft.com/office/drawing/2014/main" id="{E4E20B8D-33CE-E974-FA2C-22F68ABE513C}"/>
              </a:ext>
            </a:extLst>
          </p:cNvPr>
          <p:cNvSpPr>
            <a:spLocks/>
          </p:cNvSpPr>
          <p:nvPr/>
        </p:nvSpPr>
        <p:spPr bwMode="auto">
          <a:xfrm flipH="1">
            <a:off x="5130800" y="3340100"/>
            <a:ext cx="146050" cy="1593850"/>
          </a:xfrm>
          <a:prstGeom prst="leftBracket">
            <a:avLst>
              <a:gd name="adj" fmla="val 86111"/>
            </a:avLst>
          </a:prstGeom>
          <a:noFill/>
          <a:ln w="25400">
            <a:solidFill>
              <a:srgbClr val="003399"/>
            </a:solidFill>
            <a:round/>
            <a:headEnd type="none" w="sm" len="sm"/>
            <a:tailEnd type="triangle" w="med" len="med"/>
          </a:ln>
        </p:spPr>
        <p:txBody>
          <a:bodyPr wrap="none" anchor="ctr"/>
          <a:lstStyle/>
          <a:p>
            <a:endParaRPr lang="en-US"/>
          </a:p>
        </p:txBody>
      </p:sp>
      <p:sp>
        <p:nvSpPr>
          <p:cNvPr id="11" name="AutoShape 9">
            <a:extLst>
              <a:ext uri="{FF2B5EF4-FFF2-40B4-BE49-F238E27FC236}">
                <a16:creationId xmlns:a16="http://schemas.microsoft.com/office/drawing/2014/main" id="{0AF67DFB-4B97-411D-D698-79680FF7CD91}"/>
              </a:ext>
            </a:extLst>
          </p:cNvPr>
          <p:cNvSpPr>
            <a:spLocks/>
          </p:cNvSpPr>
          <p:nvPr/>
        </p:nvSpPr>
        <p:spPr bwMode="auto">
          <a:xfrm>
            <a:off x="5367867" y="3715160"/>
            <a:ext cx="251883" cy="1218790"/>
          </a:xfrm>
          <a:prstGeom prst="leftBracket">
            <a:avLst>
              <a:gd name="adj" fmla="val 23810"/>
            </a:avLst>
          </a:prstGeom>
          <a:noFill/>
          <a:ln w="25400">
            <a:solidFill>
              <a:srgbClr val="003399"/>
            </a:solidFill>
            <a:round/>
            <a:headEnd type="none" w="sm" len="sm"/>
            <a:tailEnd type="triangle" w="med" len="med"/>
          </a:ln>
        </p:spPr>
        <p:txBody>
          <a:bodyPr wrap="none" anchor="ctr"/>
          <a:lstStyle/>
          <a:p>
            <a:endParaRPr lang="en-US"/>
          </a:p>
        </p:txBody>
      </p:sp>
    </p:spTree>
    <p:extLst>
      <p:ext uri="{BB962C8B-B14F-4D97-AF65-F5344CB8AC3E}">
        <p14:creationId xmlns:p14="http://schemas.microsoft.com/office/powerpoint/2010/main" val="319384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7871-B263-EF4C-F869-5DC12A6999C7}"/>
              </a:ext>
            </a:extLst>
          </p:cNvPr>
          <p:cNvSpPr>
            <a:spLocks noGrp="1"/>
          </p:cNvSpPr>
          <p:nvPr>
            <p:ph type="title"/>
          </p:nvPr>
        </p:nvSpPr>
        <p:spPr/>
        <p:txBody>
          <a:bodyPr/>
          <a:lstStyle/>
          <a:p>
            <a:pPr algn="ctr"/>
            <a:r>
              <a:rPr lang="en-US" b="1">
                <a:solidFill>
                  <a:schemeClr val="bg1"/>
                </a:solidFill>
              </a:rPr>
              <a:t>NPDES permit writers do a RPA</a:t>
            </a:r>
            <a:r>
              <a:rPr lang="en-US">
                <a:solidFill>
                  <a:schemeClr val="bg1"/>
                </a:solidFill>
              </a:rPr>
              <a:t> </a:t>
            </a:r>
            <a:br>
              <a:rPr lang="en-US" sz="3200"/>
            </a:br>
            <a:r>
              <a:rPr lang="en-US" sz="2000">
                <a:solidFill>
                  <a:schemeClr val="bg1"/>
                </a:solidFill>
              </a:rPr>
              <a:t>Hardness-Dependent Metals – Freshwater Specific</a:t>
            </a:r>
            <a:endParaRPr lang="en-US" sz="3200">
              <a:solidFill>
                <a:schemeClr val="bg1"/>
              </a:solidFill>
            </a:endParaRPr>
          </a:p>
        </p:txBody>
      </p:sp>
      <p:sp>
        <p:nvSpPr>
          <p:cNvPr id="3" name="Table Placeholder 2">
            <a:extLst>
              <a:ext uri="{FF2B5EF4-FFF2-40B4-BE49-F238E27FC236}">
                <a16:creationId xmlns:a16="http://schemas.microsoft.com/office/drawing/2014/main" id="{A14583CC-1128-95EE-D5A0-F465E2BC9416}"/>
              </a:ext>
            </a:extLst>
          </p:cNvPr>
          <p:cNvSpPr>
            <a:spLocks noGrp="1"/>
          </p:cNvSpPr>
          <p:nvPr>
            <p:ph type="tbl" sz="quarter" idx="15"/>
          </p:nvPr>
        </p:nvSpPr>
        <p:spPr/>
        <p:txBody>
          <a:bodyPr/>
          <a:lstStyle/>
          <a:p>
            <a:pPr>
              <a:lnSpc>
                <a:spcPct val="100000"/>
              </a:lnSpc>
              <a:spcBef>
                <a:spcPts val="600"/>
              </a:spcBef>
            </a:pPr>
            <a:r>
              <a:rPr lang="en-US" sz="3200">
                <a:solidFill>
                  <a:schemeClr val="bg1"/>
                </a:solidFill>
              </a:rPr>
              <a:t>Reasonable Potential Analysis (RPA) is used</a:t>
            </a:r>
          </a:p>
          <a:p>
            <a:pPr lvl="1">
              <a:lnSpc>
                <a:spcPct val="100000"/>
              </a:lnSpc>
              <a:spcBef>
                <a:spcPts val="600"/>
              </a:spcBef>
            </a:pPr>
            <a:r>
              <a:rPr lang="en-US" sz="2400">
                <a:solidFill>
                  <a:schemeClr val="bg1"/>
                </a:solidFill>
              </a:rPr>
              <a:t>A statistical methodology to determine the need for water quality based effluent limits in NPDES permit</a:t>
            </a:r>
            <a:endParaRPr lang="en-US" sz="2400">
              <a:solidFill>
                <a:schemeClr val="bg1"/>
              </a:solidFill>
              <a:cs typeface="Arial"/>
            </a:endParaRPr>
          </a:p>
          <a:p>
            <a:pPr lvl="1">
              <a:lnSpc>
                <a:spcPct val="100000"/>
              </a:lnSpc>
              <a:spcBef>
                <a:spcPts val="600"/>
              </a:spcBef>
            </a:pPr>
            <a:r>
              <a:rPr lang="en-US" sz="2400">
                <a:solidFill>
                  <a:schemeClr val="bg1"/>
                </a:solidFill>
              </a:rPr>
              <a:t>To estimate the highest predicted discharge concentration</a:t>
            </a:r>
            <a:endParaRPr lang="en-US" sz="2400">
              <a:solidFill>
                <a:schemeClr val="bg1"/>
              </a:solidFill>
              <a:cs typeface="Arial"/>
            </a:endParaRPr>
          </a:p>
          <a:p>
            <a:pPr lvl="1">
              <a:lnSpc>
                <a:spcPct val="100000"/>
              </a:lnSpc>
              <a:spcBef>
                <a:spcPts val="600"/>
              </a:spcBef>
            </a:pPr>
            <a:r>
              <a:rPr lang="en-US" sz="2400">
                <a:solidFill>
                  <a:schemeClr val="bg1"/>
                </a:solidFill>
                <a:cs typeface="Arial"/>
              </a:rPr>
              <a:t>An important part of the RPA process is calculating the hardness dependent metals WQS</a:t>
            </a:r>
          </a:p>
          <a:p>
            <a:pPr lvl="1">
              <a:lnSpc>
                <a:spcPct val="100000"/>
              </a:lnSpc>
              <a:spcBef>
                <a:spcPts val="600"/>
              </a:spcBef>
              <a:buClr>
                <a:srgbClr val="0070C0"/>
              </a:buClr>
            </a:pPr>
            <a:r>
              <a:rPr lang="en-US" sz="2400">
                <a:solidFill>
                  <a:schemeClr val="bg1"/>
                </a:solidFill>
              </a:rPr>
              <a:t>To calculate the allowable effluent concentration (permit limit) for each pollutant</a:t>
            </a:r>
          </a:p>
          <a:p>
            <a:pPr lvl="1">
              <a:lnSpc>
                <a:spcPct val="100000"/>
              </a:lnSpc>
              <a:spcBef>
                <a:spcPts val="600"/>
              </a:spcBef>
            </a:pPr>
            <a:endParaRPr lang="en-US" sz="2400">
              <a:solidFill>
                <a:schemeClr val="bg1"/>
              </a:solidFill>
              <a:cs typeface="Arial"/>
            </a:endParaRPr>
          </a:p>
          <a:p>
            <a:endParaRPr lang="en-US"/>
          </a:p>
        </p:txBody>
      </p:sp>
      <p:sp>
        <p:nvSpPr>
          <p:cNvPr id="4" name="Slide Number Placeholder 3">
            <a:extLst>
              <a:ext uri="{FF2B5EF4-FFF2-40B4-BE49-F238E27FC236}">
                <a16:creationId xmlns:a16="http://schemas.microsoft.com/office/drawing/2014/main" id="{3E706857-C5FF-5F2F-BE9E-3A703C3E6A55}"/>
              </a:ext>
            </a:extLst>
          </p:cNvPr>
          <p:cNvSpPr>
            <a:spLocks noGrp="1"/>
          </p:cNvSpPr>
          <p:nvPr>
            <p:ph type="sldNum" sz="quarter" idx="4"/>
          </p:nvPr>
        </p:nvSpPr>
        <p:spPr/>
        <p:txBody>
          <a:bodyPr/>
          <a:lstStyle/>
          <a:p>
            <a:fld id="{D57F1E4F-1CFF-5643-939E-02111984F565}" type="slidenum">
              <a:rPr lang="en-US" smtClean="0"/>
              <a:pPr/>
              <a:t>34</a:t>
            </a:fld>
            <a:endParaRPr lang="en-US"/>
          </a:p>
        </p:txBody>
      </p:sp>
    </p:spTree>
    <p:extLst>
      <p:ext uri="{BB962C8B-B14F-4D97-AF65-F5344CB8AC3E}">
        <p14:creationId xmlns:p14="http://schemas.microsoft.com/office/powerpoint/2010/main" val="3507482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6798-CB92-E5D9-BD74-B3FAE1DEE2BA}"/>
              </a:ext>
            </a:extLst>
          </p:cNvPr>
          <p:cNvSpPr>
            <a:spLocks noGrp="1"/>
          </p:cNvSpPr>
          <p:nvPr>
            <p:ph type="title"/>
          </p:nvPr>
        </p:nvSpPr>
        <p:spPr>
          <a:xfrm>
            <a:off x="645508" y="609600"/>
            <a:ext cx="10238392" cy="1243648"/>
          </a:xfrm>
        </p:spPr>
        <p:txBody>
          <a:bodyPr/>
          <a:lstStyle/>
          <a:p>
            <a:pPr algn="ctr"/>
            <a:r>
              <a:rPr lang="en-US" sz="4000" b="1"/>
              <a:t>Permitting – RPA  </a:t>
            </a:r>
            <a:br>
              <a:rPr lang="en-US" sz="4400">
                <a:solidFill>
                  <a:srgbClr val="003399"/>
                </a:solidFill>
              </a:rPr>
            </a:br>
            <a:r>
              <a:rPr lang="en-US" sz="2000">
                <a:solidFill>
                  <a:schemeClr val="bg1"/>
                </a:solidFill>
              </a:rPr>
              <a:t>Hardness-Dependent Metals – Freshwater Specific</a:t>
            </a:r>
          </a:p>
        </p:txBody>
      </p:sp>
      <p:sp>
        <p:nvSpPr>
          <p:cNvPr id="3" name="Table Placeholder 2">
            <a:extLst>
              <a:ext uri="{FF2B5EF4-FFF2-40B4-BE49-F238E27FC236}">
                <a16:creationId xmlns:a16="http://schemas.microsoft.com/office/drawing/2014/main" id="{5F809425-5DAC-CC00-0D66-243AF7185E13}"/>
              </a:ext>
            </a:extLst>
          </p:cNvPr>
          <p:cNvSpPr>
            <a:spLocks noGrp="1"/>
          </p:cNvSpPr>
          <p:nvPr>
            <p:ph type="tbl" sz="quarter" idx="15"/>
          </p:nvPr>
        </p:nvSpPr>
        <p:spPr/>
        <p:txBody>
          <a:bodyPr/>
          <a:lstStyle/>
          <a:p>
            <a:r>
              <a:rPr lang="en-US" sz="2800">
                <a:solidFill>
                  <a:schemeClr val="bg1"/>
                </a:solidFill>
              </a:rPr>
              <a:t>Information needed to perform RPA</a:t>
            </a:r>
          </a:p>
          <a:p>
            <a:pPr lvl="1"/>
            <a:r>
              <a:rPr lang="en-US" sz="2400">
                <a:solidFill>
                  <a:schemeClr val="bg1"/>
                </a:solidFill>
              </a:rPr>
              <a:t>7Q10, critical low flow (found in fact sheet)</a:t>
            </a:r>
          </a:p>
          <a:p>
            <a:pPr lvl="2"/>
            <a:r>
              <a:rPr lang="en-US" sz="2200">
                <a:solidFill>
                  <a:schemeClr val="bg1"/>
                </a:solidFill>
              </a:rPr>
              <a:t>Ensure conversion from CFS to MGD in HWA (MGD = 0.646 * CFS)</a:t>
            </a:r>
          </a:p>
          <a:p>
            <a:pPr lvl="1"/>
            <a:r>
              <a:rPr lang="en-US" sz="2400">
                <a:solidFill>
                  <a:schemeClr val="bg1"/>
                </a:solidFill>
              </a:rPr>
              <a:t>Effluent and upstream hardness</a:t>
            </a:r>
          </a:p>
          <a:p>
            <a:pPr lvl="1"/>
            <a:r>
              <a:rPr lang="en-US" sz="2400">
                <a:solidFill>
                  <a:schemeClr val="bg1"/>
                </a:solidFill>
              </a:rPr>
              <a:t>Permitted flow</a:t>
            </a:r>
          </a:p>
          <a:p>
            <a:pPr lvl="1"/>
            <a:r>
              <a:rPr lang="en-US" sz="2400">
                <a:solidFill>
                  <a:schemeClr val="bg1"/>
                </a:solidFill>
              </a:rPr>
              <a:t>Receiving stream classification</a:t>
            </a:r>
          </a:p>
          <a:p>
            <a:r>
              <a:rPr lang="en-US" sz="2800">
                <a:solidFill>
                  <a:schemeClr val="bg1"/>
                </a:solidFill>
              </a:rPr>
              <a:t>Combined hardness is calculated as follows:</a:t>
            </a:r>
          </a:p>
          <a:p>
            <a:pPr marL="0" indent="0" algn="ctr">
              <a:buNone/>
            </a:pPr>
            <a:r>
              <a:rPr lang="en-US" sz="1600" u="sng">
                <a:solidFill>
                  <a:schemeClr val="bg1"/>
                </a:solidFill>
              </a:rPr>
              <a:t>(Permitted flow, </a:t>
            </a:r>
            <a:r>
              <a:rPr lang="en-US" sz="1600" u="sng" err="1">
                <a:solidFill>
                  <a:schemeClr val="bg1"/>
                </a:solidFill>
              </a:rPr>
              <a:t>cfs</a:t>
            </a:r>
            <a:r>
              <a:rPr lang="en-US" sz="1600" u="sng">
                <a:solidFill>
                  <a:schemeClr val="bg1"/>
                </a:solidFill>
              </a:rPr>
              <a:t> * avg effluent hardness, mg/l) + (7Q10, </a:t>
            </a:r>
            <a:r>
              <a:rPr lang="en-US" sz="1600" u="sng" err="1">
                <a:solidFill>
                  <a:schemeClr val="bg1"/>
                </a:solidFill>
              </a:rPr>
              <a:t>cfs</a:t>
            </a:r>
            <a:r>
              <a:rPr lang="en-US" sz="1600" u="sng">
                <a:solidFill>
                  <a:schemeClr val="bg1"/>
                </a:solidFill>
              </a:rPr>
              <a:t> * avg upstream hardness, mg/l)</a:t>
            </a:r>
          </a:p>
          <a:p>
            <a:pPr marL="0" indent="0" algn="ctr">
              <a:buNone/>
            </a:pPr>
            <a:r>
              <a:rPr lang="en-US" sz="1600" u="sng">
                <a:solidFill>
                  <a:schemeClr val="bg1"/>
                </a:solidFill>
              </a:rPr>
              <a:t>(</a:t>
            </a:r>
            <a:r>
              <a:rPr lang="en-US" sz="1600">
                <a:solidFill>
                  <a:schemeClr val="bg1"/>
                </a:solidFill>
              </a:rPr>
              <a:t>Permitted flow, </a:t>
            </a:r>
            <a:r>
              <a:rPr lang="en-US" sz="1600" err="1">
                <a:solidFill>
                  <a:schemeClr val="bg1"/>
                </a:solidFill>
              </a:rPr>
              <a:t>cfs</a:t>
            </a:r>
            <a:r>
              <a:rPr lang="en-US" sz="1600">
                <a:solidFill>
                  <a:schemeClr val="bg1"/>
                </a:solidFill>
              </a:rPr>
              <a:t> + 7Q10, </a:t>
            </a:r>
            <a:r>
              <a:rPr lang="en-US" sz="1600" err="1">
                <a:solidFill>
                  <a:schemeClr val="bg1"/>
                </a:solidFill>
              </a:rPr>
              <a:t>cfs</a:t>
            </a:r>
            <a:r>
              <a:rPr lang="en-US" sz="1600">
                <a:solidFill>
                  <a:schemeClr val="bg1"/>
                </a:solidFill>
              </a:rPr>
              <a:t>)</a:t>
            </a:r>
            <a:endParaRPr lang="en-US" sz="1600" u="sng">
              <a:solidFill>
                <a:schemeClr val="bg1"/>
              </a:solidFill>
            </a:endParaRPr>
          </a:p>
          <a:p>
            <a:endParaRPr lang="en-US"/>
          </a:p>
        </p:txBody>
      </p:sp>
      <p:sp>
        <p:nvSpPr>
          <p:cNvPr id="4" name="Slide Number Placeholder 3">
            <a:extLst>
              <a:ext uri="{FF2B5EF4-FFF2-40B4-BE49-F238E27FC236}">
                <a16:creationId xmlns:a16="http://schemas.microsoft.com/office/drawing/2014/main" id="{B38FC859-BF70-02DA-7C51-5FDEB45470A7}"/>
              </a:ext>
            </a:extLst>
          </p:cNvPr>
          <p:cNvSpPr>
            <a:spLocks noGrp="1"/>
          </p:cNvSpPr>
          <p:nvPr>
            <p:ph type="sldNum" sz="quarter" idx="4"/>
          </p:nvPr>
        </p:nvSpPr>
        <p:spPr/>
        <p:txBody>
          <a:bodyPr/>
          <a:lstStyle/>
          <a:p>
            <a:fld id="{D57F1E4F-1CFF-5643-939E-02111984F565}" type="slidenum">
              <a:rPr lang="en-US" smtClean="0"/>
              <a:pPr/>
              <a:t>35</a:t>
            </a:fld>
            <a:endParaRPr lang="en-US"/>
          </a:p>
        </p:txBody>
      </p:sp>
    </p:spTree>
    <p:extLst>
      <p:ext uri="{BB962C8B-B14F-4D97-AF65-F5344CB8AC3E}">
        <p14:creationId xmlns:p14="http://schemas.microsoft.com/office/powerpoint/2010/main" val="3253416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9D22C-4F38-AE78-1460-2E6F1182568E}"/>
              </a:ext>
            </a:extLst>
          </p:cNvPr>
          <p:cNvSpPr>
            <a:spLocks noGrp="1"/>
          </p:cNvSpPr>
          <p:nvPr>
            <p:ph type="sldNum" sz="quarter" idx="4"/>
          </p:nvPr>
        </p:nvSpPr>
        <p:spPr/>
        <p:txBody>
          <a:bodyPr/>
          <a:lstStyle/>
          <a:p>
            <a:fld id="{D57F1E4F-1CFF-5643-939E-02111984F565}" type="slidenum">
              <a:rPr lang="en-US" smtClean="0"/>
              <a:pPr/>
              <a:t>36</a:t>
            </a:fld>
            <a:endParaRPr lang="en-US"/>
          </a:p>
        </p:txBody>
      </p:sp>
      <p:pic>
        <p:nvPicPr>
          <p:cNvPr id="10" name="Picture 9">
            <a:extLst>
              <a:ext uri="{FF2B5EF4-FFF2-40B4-BE49-F238E27FC236}">
                <a16:creationId xmlns:a16="http://schemas.microsoft.com/office/drawing/2014/main" id="{A8A35351-0FFF-C4CA-6461-6AC35E12BBF2}"/>
              </a:ext>
            </a:extLst>
          </p:cNvPr>
          <p:cNvPicPr>
            <a:picLocks noChangeAspect="1"/>
          </p:cNvPicPr>
          <p:nvPr/>
        </p:nvPicPr>
        <p:blipFill>
          <a:blip r:embed="rId3"/>
          <a:stretch>
            <a:fillRect/>
          </a:stretch>
        </p:blipFill>
        <p:spPr>
          <a:xfrm>
            <a:off x="675244" y="555021"/>
            <a:ext cx="10170206" cy="5747957"/>
          </a:xfrm>
          <a:prstGeom prst="rect">
            <a:avLst/>
          </a:prstGeom>
        </p:spPr>
      </p:pic>
    </p:spTree>
    <p:extLst>
      <p:ext uri="{BB962C8B-B14F-4D97-AF65-F5344CB8AC3E}">
        <p14:creationId xmlns:p14="http://schemas.microsoft.com/office/powerpoint/2010/main" val="386969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C14A-8753-744F-0E2D-739FD7861EB7}"/>
              </a:ext>
            </a:extLst>
          </p:cNvPr>
          <p:cNvSpPr>
            <a:spLocks noGrp="1"/>
          </p:cNvSpPr>
          <p:nvPr>
            <p:ph type="title"/>
          </p:nvPr>
        </p:nvSpPr>
        <p:spPr/>
        <p:txBody>
          <a:bodyPr/>
          <a:lstStyle/>
          <a:p>
            <a:pPr algn="ctr"/>
            <a:r>
              <a:rPr lang="en-US" b="1"/>
              <a:t>When to use RPA vs DMC</a:t>
            </a:r>
          </a:p>
        </p:txBody>
      </p:sp>
      <p:sp>
        <p:nvSpPr>
          <p:cNvPr id="3" name="Table Placeholder 2">
            <a:extLst>
              <a:ext uri="{FF2B5EF4-FFF2-40B4-BE49-F238E27FC236}">
                <a16:creationId xmlns:a16="http://schemas.microsoft.com/office/drawing/2014/main" id="{983B1D26-BAE4-0E58-2769-71530C8D9E92}"/>
              </a:ext>
            </a:extLst>
          </p:cNvPr>
          <p:cNvSpPr>
            <a:spLocks noGrp="1"/>
          </p:cNvSpPr>
          <p:nvPr>
            <p:ph type="tbl" sz="quarter" idx="15"/>
          </p:nvPr>
        </p:nvSpPr>
        <p:spPr/>
        <p:txBody>
          <a:bodyPr/>
          <a:lstStyle/>
          <a:p>
            <a:pPr>
              <a:lnSpc>
                <a:spcPct val="100000"/>
              </a:lnSpc>
            </a:pPr>
            <a:r>
              <a:rPr lang="en-US" sz="2400" dirty="0">
                <a:solidFill>
                  <a:schemeClr val="bg1"/>
                </a:solidFill>
              </a:rPr>
              <a:t>The fact sheet from your most recently renewed NPDES Permit provides a RPA that can be used for the HWA.</a:t>
            </a:r>
          </a:p>
          <a:p>
            <a:pPr>
              <a:lnSpc>
                <a:spcPct val="100000"/>
              </a:lnSpc>
            </a:pPr>
            <a:r>
              <a:rPr lang="en-US" sz="2400" dirty="0">
                <a:solidFill>
                  <a:schemeClr val="bg1"/>
                </a:solidFill>
              </a:rPr>
              <a:t>All RPAs from 2017 or before can not be used and the DMC must be used instead.</a:t>
            </a:r>
          </a:p>
          <a:p>
            <a:pPr defTabSz="914400">
              <a:lnSpc>
                <a:spcPct val="100000"/>
              </a:lnSpc>
              <a:spcBef>
                <a:spcPts val="0"/>
              </a:spcBef>
              <a:spcAft>
                <a:spcPts val="0"/>
              </a:spcAft>
              <a:buClr>
                <a:srgbClr val="00B0F0"/>
              </a:buClr>
              <a:buSzTx/>
              <a:defRPr/>
            </a:pPr>
            <a:r>
              <a:rPr lang="en-US" sz="2400" dirty="0">
                <a:solidFill>
                  <a:schemeClr val="bg1"/>
                </a:solidFill>
              </a:rPr>
              <a:t>If there is updated hardness data available than the data in the RPA, use the Dissolved Metals Calculator (DMC).</a:t>
            </a:r>
          </a:p>
          <a:p>
            <a:endParaRPr lang="en-US" dirty="0"/>
          </a:p>
        </p:txBody>
      </p:sp>
      <p:sp>
        <p:nvSpPr>
          <p:cNvPr id="4" name="Slide Number Placeholder 3">
            <a:extLst>
              <a:ext uri="{FF2B5EF4-FFF2-40B4-BE49-F238E27FC236}">
                <a16:creationId xmlns:a16="http://schemas.microsoft.com/office/drawing/2014/main" id="{4E215632-2B35-704D-3676-6B79938B6508}"/>
              </a:ext>
            </a:extLst>
          </p:cNvPr>
          <p:cNvSpPr>
            <a:spLocks noGrp="1"/>
          </p:cNvSpPr>
          <p:nvPr>
            <p:ph type="sldNum" sz="quarter" idx="4"/>
          </p:nvPr>
        </p:nvSpPr>
        <p:spPr/>
        <p:txBody>
          <a:bodyPr/>
          <a:lstStyle/>
          <a:p>
            <a:fld id="{D57F1E4F-1CFF-5643-939E-02111984F565}" type="slidenum">
              <a:rPr lang="en-US" smtClean="0"/>
              <a:pPr/>
              <a:t>37</a:t>
            </a:fld>
            <a:endParaRPr lang="en-US"/>
          </a:p>
        </p:txBody>
      </p:sp>
    </p:spTree>
    <p:extLst>
      <p:ext uri="{BB962C8B-B14F-4D97-AF65-F5344CB8AC3E}">
        <p14:creationId xmlns:p14="http://schemas.microsoft.com/office/powerpoint/2010/main" val="3928055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E6A6-7614-130D-D2FD-3B522F9371AF}"/>
              </a:ext>
            </a:extLst>
          </p:cNvPr>
          <p:cNvSpPr>
            <a:spLocks noGrp="1"/>
          </p:cNvSpPr>
          <p:nvPr>
            <p:ph type="title"/>
          </p:nvPr>
        </p:nvSpPr>
        <p:spPr>
          <a:xfrm>
            <a:off x="646113" y="374650"/>
            <a:ext cx="10238392" cy="1243648"/>
          </a:xfrm>
        </p:spPr>
        <p:txBody>
          <a:bodyPr/>
          <a:lstStyle/>
          <a:p>
            <a:pPr algn="ctr"/>
            <a:r>
              <a:rPr lang="en-US" sz="4000" b="1"/>
              <a:t>DMC Notes</a:t>
            </a:r>
          </a:p>
        </p:txBody>
      </p:sp>
      <p:sp>
        <p:nvSpPr>
          <p:cNvPr id="3" name="Table Placeholder 2">
            <a:extLst>
              <a:ext uri="{FF2B5EF4-FFF2-40B4-BE49-F238E27FC236}">
                <a16:creationId xmlns:a16="http://schemas.microsoft.com/office/drawing/2014/main" id="{D1BF3CE6-5CE0-9561-106C-81B4FD217FB2}"/>
              </a:ext>
            </a:extLst>
          </p:cNvPr>
          <p:cNvSpPr>
            <a:spLocks noGrp="1"/>
          </p:cNvSpPr>
          <p:nvPr>
            <p:ph type="tbl" sz="quarter" idx="15"/>
          </p:nvPr>
        </p:nvSpPr>
        <p:spPr>
          <a:xfrm>
            <a:off x="646113" y="1473201"/>
            <a:ext cx="10237787" cy="4775200"/>
          </a:xfrm>
        </p:spPr>
        <p:txBody>
          <a:bodyPr/>
          <a:lstStyle/>
          <a:p>
            <a:pPr marL="0" indent="0">
              <a:buNone/>
            </a:pPr>
            <a:r>
              <a:rPr lang="en-US" sz="2800">
                <a:solidFill>
                  <a:schemeClr val="bg1"/>
                </a:solidFill>
              </a:rPr>
              <a:t>How to use the DMC:</a:t>
            </a:r>
          </a:p>
          <a:p>
            <a:pPr>
              <a:buClr>
                <a:schemeClr val="bg1">
                  <a:lumMod val="75000"/>
                  <a:lumOff val="25000"/>
                </a:schemeClr>
              </a:buClr>
            </a:pPr>
            <a:r>
              <a:rPr lang="en-US" sz="2400">
                <a:solidFill>
                  <a:schemeClr val="bg1"/>
                </a:solidFill>
              </a:rPr>
              <a:t>Fill in values under the 5 following yellow boxes: average stream flow, receiving stream summer 7Q10, NPDES flow limit, average upstream hardness, and average effluent hardness. </a:t>
            </a:r>
          </a:p>
          <a:p>
            <a:pPr>
              <a:buClr>
                <a:schemeClr val="bg1">
                  <a:lumMod val="75000"/>
                  <a:lumOff val="25000"/>
                </a:schemeClr>
              </a:buClr>
            </a:pPr>
            <a:r>
              <a:rPr lang="en-US" sz="2400">
                <a:solidFill>
                  <a:schemeClr val="bg1"/>
                </a:solidFill>
              </a:rPr>
              <a:t>Choose the chronic values in the total metal column as the stream standard for each parameter unless otherwise noted in your NPDES permit. The acute values are the next limiting factor and can be used instead. Use of acute values should be discussed with the Division. Once there are selected values for each parameter, input the values in the HWA under the column "Stream Standard". Convert to mg/L in the HWA.</a:t>
            </a:r>
          </a:p>
          <a:p>
            <a:pPr>
              <a:buClr>
                <a:schemeClr val="bg1">
                  <a:lumMod val="75000"/>
                  <a:lumOff val="25000"/>
                </a:schemeClr>
              </a:buClr>
            </a:pPr>
            <a:r>
              <a:rPr lang="en-US" sz="2400">
                <a:solidFill>
                  <a:schemeClr val="bg1"/>
                </a:solidFill>
              </a:rPr>
              <a:t>In the "Stream Standard Source" column in the HWA, "standard" should be written for the grey compounds and "calculated" should be written for the white compounds. </a:t>
            </a:r>
          </a:p>
          <a:p>
            <a:endParaRPr lang="en-US">
              <a:solidFill>
                <a:srgbClr val="747474"/>
              </a:solidFill>
            </a:endParaRPr>
          </a:p>
          <a:p>
            <a:endParaRPr lang="en-US"/>
          </a:p>
        </p:txBody>
      </p:sp>
      <p:sp>
        <p:nvSpPr>
          <p:cNvPr id="4" name="Slide Number Placeholder 3">
            <a:extLst>
              <a:ext uri="{FF2B5EF4-FFF2-40B4-BE49-F238E27FC236}">
                <a16:creationId xmlns:a16="http://schemas.microsoft.com/office/drawing/2014/main" id="{E82617A7-7C99-19B3-E697-B7DFDAEA1C87}"/>
              </a:ext>
            </a:extLst>
          </p:cNvPr>
          <p:cNvSpPr>
            <a:spLocks noGrp="1"/>
          </p:cNvSpPr>
          <p:nvPr>
            <p:ph type="sldNum" sz="quarter" idx="4"/>
          </p:nvPr>
        </p:nvSpPr>
        <p:spPr/>
        <p:txBody>
          <a:bodyPr/>
          <a:lstStyle/>
          <a:p>
            <a:fld id="{D57F1E4F-1CFF-5643-939E-02111984F565}" type="slidenum">
              <a:rPr lang="en-US" smtClean="0"/>
              <a:pPr/>
              <a:t>38</a:t>
            </a:fld>
            <a:endParaRPr lang="en-US"/>
          </a:p>
        </p:txBody>
      </p:sp>
    </p:spTree>
    <p:extLst>
      <p:ext uri="{BB962C8B-B14F-4D97-AF65-F5344CB8AC3E}">
        <p14:creationId xmlns:p14="http://schemas.microsoft.com/office/powerpoint/2010/main" val="2230336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B31FAF-D41E-3FAA-832A-0B39449808ED}"/>
              </a:ext>
            </a:extLst>
          </p:cNvPr>
          <p:cNvSpPr>
            <a:spLocks noGrp="1"/>
          </p:cNvSpPr>
          <p:nvPr>
            <p:ph type="sldNum" sz="quarter" idx="4"/>
          </p:nvPr>
        </p:nvSpPr>
        <p:spPr/>
        <p:txBody>
          <a:bodyPr/>
          <a:lstStyle/>
          <a:p>
            <a:fld id="{D57F1E4F-1CFF-5643-939E-02111984F565}" type="slidenum">
              <a:rPr lang="en-US" smtClean="0"/>
              <a:pPr/>
              <a:t>39</a:t>
            </a:fld>
            <a:endParaRPr lang="en-US"/>
          </a:p>
        </p:txBody>
      </p:sp>
      <p:pic>
        <p:nvPicPr>
          <p:cNvPr id="6" name="Picture 5">
            <a:extLst>
              <a:ext uri="{FF2B5EF4-FFF2-40B4-BE49-F238E27FC236}">
                <a16:creationId xmlns:a16="http://schemas.microsoft.com/office/drawing/2014/main" id="{689A2065-32AD-93E6-6EBE-7FABFB9D0C93}"/>
              </a:ext>
            </a:extLst>
          </p:cNvPr>
          <p:cNvPicPr>
            <a:picLocks noChangeAspect="1"/>
          </p:cNvPicPr>
          <p:nvPr/>
        </p:nvPicPr>
        <p:blipFill>
          <a:blip r:embed="rId3"/>
          <a:stretch>
            <a:fillRect/>
          </a:stretch>
        </p:blipFill>
        <p:spPr>
          <a:xfrm>
            <a:off x="424543" y="325741"/>
            <a:ext cx="10686142" cy="6236530"/>
          </a:xfrm>
          <a:prstGeom prst="rect">
            <a:avLst/>
          </a:prstGeom>
        </p:spPr>
      </p:pic>
    </p:spTree>
    <p:extLst>
      <p:ext uri="{BB962C8B-B14F-4D97-AF65-F5344CB8AC3E}">
        <p14:creationId xmlns:p14="http://schemas.microsoft.com/office/powerpoint/2010/main" val="3382120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3ECE9-3AC8-535D-C13B-92BF9491D471}"/>
              </a:ext>
            </a:extLst>
          </p:cNvPr>
          <p:cNvSpPr>
            <a:spLocks noGrp="1"/>
          </p:cNvSpPr>
          <p:nvPr>
            <p:ph type="sldNum" sz="quarter" idx="4"/>
          </p:nvPr>
        </p:nvSpPr>
        <p:spPr>
          <a:xfrm>
            <a:off x="11096558" y="289772"/>
            <a:ext cx="838199" cy="767687"/>
          </a:xfrm>
        </p:spPr>
        <p:txBody>
          <a:bodyPr/>
          <a:lstStyle/>
          <a:p>
            <a:fld id="{D57F1E4F-1CFF-5643-939E-02111984F565}" type="slidenum">
              <a:rPr lang="en-US" smtClean="0"/>
              <a:pPr/>
              <a:t>4</a:t>
            </a:fld>
            <a:endParaRPr lang="en-US"/>
          </a:p>
        </p:txBody>
      </p:sp>
      <p:sp>
        <p:nvSpPr>
          <p:cNvPr id="148" name="Rectangle 147" descr="Large confetti">
            <a:extLst>
              <a:ext uri="{FF2B5EF4-FFF2-40B4-BE49-F238E27FC236}">
                <a16:creationId xmlns:a16="http://schemas.microsoft.com/office/drawing/2014/main" id="{13E966EE-18BB-F0C7-E11D-874CB42DD959}"/>
              </a:ext>
            </a:extLst>
          </p:cNvPr>
          <p:cNvSpPr>
            <a:spLocks noChangeArrowheads="1"/>
          </p:cNvSpPr>
          <p:nvPr/>
        </p:nvSpPr>
        <p:spPr bwMode="auto">
          <a:xfrm>
            <a:off x="4897437" y="5495925"/>
            <a:ext cx="3257550" cy="1219200"/>
          </a:xfrm>
          <a:prstGeom prst="rect">
            <a:avLst/>
          </a:prstGeom>
          <a:pattFill prst="lgConfetti">
            <a:fgClr>
              <a:srgbClr val="99FF99"/>
            </a:fgClr>
            <a:bgClr>
              <a:srgbClr val="FFFFFF"/>
            </a:bgClr>
          </a:pattFill>
          <a:ln w="12700">
            <a:solidFill>
              <a:schemeClr val="tx1"/>
            </a:solidFill>
            <a:miter lim="800000"/>
            <a:headEnd/>
            <a:tailEnd/>
          </a:ln>
        </p:spPr>
        <p:txBody>
          <a:bodyPr wrap="none" lIns="92075" tIns="549275" rIns="92075" bIns="549275"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2800" b="1">
                <a:solidFill>
                  <a:srgbClr val="0033CC"/>
                </a:solidFill>
                <a:latin typeface="Arial" charset="0"/>
              </a:rPr>
              <a:t>Land Application</a:t>
            </a:r>
          </a:p>
          <a:p>
            <a:r>
              <a:rPr lang="en-US" sz="2800" b="1">
                <a:solidFill>
                  <a:srgbClr val="0033CC"/>
                </a:solidFill>
                <a:latin typeface="Arial" charset="0"/>
              </a:rPr>
              <a:t>Standards</a:t>
            </a:r>
            <a:endParaRPr lang="en-US" sz="2800" b="1">
              <a:latin typeface="Arial" charset="0"/>
            </a:endParaRPr>
          </a:p>
        </p:txBody>
      </p:sp>
      <p:sp>
        <p:nvSpPr>
          <p:cNvPr id="149" name="AutoShape 4">
            <a:extLst>
              <a:ext uri="{FF2B5EF4-FFF2-40B4-BE49-F238E27FC236}">
                <a16:creationId xmlns:a16="http://schemas.microsoft.com/office/drawing/2014/main" id="{F46C1750-34B1-31F6-71FB-51020E79422C}"/>
              </a:ext>
            </a:extLst>
          </p:cNvPr>
          <p:cNvSpPr>
            <a:spLocks noChangeArrowheads="1"/>
          </p:cNvSpPr>
          <p:nvPr/>
        </p:nvSpPr>
        <p:spPr bwMode="auto">
          <a:xfrm>
            <a:off x="8023523" y="3574586"/>
            <a:ext cx="1276885" cy="650875"/>
          </a:xfrm>
          <a:prstGeom prst="rightArrow">
            <a:avLst>
              <a:gd name="adj1" fmla="val 50000"/>
              <a:gd name="adj2" fmla="val 37087"/>
            </a:avLst>
          </a:prstGeom>
          <a:gradFill rotWithShape="0">
            <a:gsLst>
              <a:gs pos="0">
                <a:srgbClr val="0099FF"/>
              </a:gs>
              <a:gs pos="100000">
                <a:srgbClr val="FFFFFF"/>
              </a:gs>
            </a:gsLst>
            <a:lin ang="18900000" scaled="1"/>
          </a:gradFill>
          <a:ln w="254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50" name="Rectangle 149">
            <a:extLst>
              <a:ext uri="{FF2B5EF4-FFF2-40B4-BE49-F238E27FC236}">
                <a16:creationId xmlns:a16="http://schemas.microsoft.com/office/drawing/2014/main" id="{0265BDA4-93B0-6D0C-2770-D98057AA9426}"/>
              </a:ext>
            </a:extLst>
          </p:cNvPr>
          <p:cNvSpPr>
            <a:spLocks noChangeArrowheads="1"/>
          </p:cNvSpPr>
          <p:nvPr/>
        </p:nvSpPr>
        <p:spPr bwMode="auto">
          <a:xfrm>
            <a:off x="5762786" y="3304383"/>
            <a:ext cx="1978025" cy="1738313"/>
          </a:xfrm>
          <a:prstGeom prst="rect">
            <a:avLst/>
          </a:prstGeom>
          <a:solidFill>
            <a:srgbClr val="99CCFF"/>
          </a:solidFill>
          <a:ln w="12700">
            <a:solidFill>
              <a:schemeClr val="tx1"/>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latin typeface="Times New Roman" pitchFamily="18" charset="0"/>
            </a:endParaRPr>
          </a:p>
        </p:txBody>
      </p:sp>
      <p:sp>
        <p:nvSpPr>
          <p:cNvPr id="151" name="AutoShape 6" descr="Brown marble">
            <a:extLst>
              <a:ext uri="{FF2B5EF4-FFF2-40B4-BE49-F238E27FC236}">
                <a16:creationId xmlns:a16="http://schemas.microsoft.com/office/drawing/2014/main" id="{7473BE7F-7F77-67F4-35A5-B9EAA72B665B}"/>
              </a:ext>
            </a:extLst>
          </p:cNvPr>
          <p:cNvSpPr>
            <a:spLocks noChangeArrowheads="1"/>
          </p:cNvSpPr>
          <p:nvPr/>
        </p:nvSpPr>
        <p:spPr bwMode="auto">
          <a:xfrm>
            <a:off x="6311900" y="5054600"/>
            <a:ext cx="466725" cy="495300"/>
          </a:xfrm>
          <a:prstGeom prst="downArrow">
            <a:avLst>
              <a:gd name="adj1" fmla="val 50000"/>
              <a:gd name="adj2" fmla="val 26540"/>
            </a:avLst>
          </a:prstGeom>
          <a:blipFill dpi="0" rotWithShape="0">
            <a:blip r:embed="rId2" cstate="print"/>
            <a:srcRect/>
            <a:tile tx="0" ty="0" sx="100000" sy="100000" flip="none" algn="tl"/>
          </a:blipFill>
          <a:ln w="9525">
            <a:no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52" name="Rectangle 151">
            <a:extLst>
              <a:ext uri="{FF2B5EF4-FFF2-40B4-BE49-F238E27FC236}">
                <a16:creationId xmlns:a16="http://schemas.microsoft.com/office/drawing/2014/main" id="{B338283C-45BB-8332-1B9A-3830FAA806C3}"/>
              </a:ext>
            </a:extLst>
          </p:cNvPr>
          <p:cNvSpPr>
            <a:spLocks noChangeArrowheads="1"/>
          </p:cNvSpPr>
          <p:nvPr/>
        </p:nvSpPr>
        <p:spPr bwMode="auto">
          <a:xfrm>
            <a:off x="5842000" y="3268663"/>
            <a:ext cx="1471612" cy="579437"/>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3200" b="1">
                <a:solidFill>
                  <a:srgbClr val="0033CC"/>
                </a:solidFill>
                <a:latin typeface="Arial" charset="0"/>
              </a:rPr>
              <a:t>WWTP</a:t>
            </a:r>
            <a:endParaRPr lang="en-US" sz="3200" b="1">
              <a:solidFill>
                <a:schemeClr val="bg1"/>
              </a:solidFill>
              <a:latin typeface="Arial" charset="0"/>
            </a:endParaRPr>
          </a:p>
        </p:txBody>
      </p:sp>
      <p:grpSp>
        <p:nvGrpSpPr>
          <p:cNvPr id="153" name="Group 152">
            <a:extLst>
              <a:ext uri="{FF2B5EF4-FFF2-40B4-BE49-F238E27FC236}">
                <a16:creationId xmlns:a16="http://schemas.microsoft.com/office/drawing/2014/main" id="{23FA1935-C9E9-7394-F977-2BABD2650FEF}"/>
              </a:ext>
            </a:extLst>
          </p:cNvPr>
          <p:cNvGrpSpPr>
            <a:grpSpLocks/>
          </p:cNvGrpSpPr>
          <p:nvPr/>
        </p:nvGrpSpPr>
        <p:grpSpPr bwMode="auto">
          <a:xfrm>
            <a:off x="1808162" y="1463677"/>
            <a:ext cx="2170113" cy="1622427"/>
            <a:chOff x="454" y="1012"/>
            <a:chExt cx="1367" cy="1022"/>
          </a:xfrm>
        </p:grpSpPr>
        <p:sp>
          <p:nvSpPr>
            <p:cNvPr id="262" name="Rectangle 261">
              <a:extLst>
                <a:ext uri="{FF2B5EF4-FFF2-40B4-BE49-F238E27FC236}">
                  <a16:creationId xmlns:a16="http://schemas.microsoft.com/office/drawing/2014/main" id="{89D4B22F-11EB-23D3-011A-3F8662182200}"/>
                </a:ext>
              </a:extLst>
            </p:cNvPr>
            <p:cNvSpPr>
              <a:spLocks noChangeArrowheads="1"/>
            </p:cNvSpPr>
            <p:nvPr/>
          </p:nvSpPr>
          <p:spPr bwMode="auto">
            <a:xfrm>
              <a:off x="501" y="1012"/>
              <a:ext cx="1320" cy="333"/>
            </a:xfrm>
            <a:prstGeom prst="rect">
              <a:avLst/>
            </a:prstGeom>
            <a:noFill/>
            <a:ln w="9525">
              <a:solidFill>
                <a:srgbClr val="663300"/>
              </a:solid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003399"/>
                  </a:solidFill>
                  <a:latin typeface="Arial" charset="0"/>
                </a:rPr>
                <a:t>Commercial</a:t>
              </a:r>
            </a:p>
          </p:txBody>
        </p:sp>
        <p:sp>
          <p:nvSpPr>
            <p:cNvPr id="263" name="Line 10">
              <a:extLst>
                <a:ext uri="{FF2B5EF4-FFF2-40B4-BE49-F238E27FC236}">
                  <a16:creationId xmlns:a16="http://schemas.microsoft.com/office/drawing/2014/main" id="{CF69BABD-0C79-0EDD-9394-60D783316784}"/>
                </a:ext>
              </a:extLst>
            </p:cNvPr>
            <p:cNvSpPr>
              <a:spLocks noChangeShapeType="1"/>
            </p:cNvSpPr>
            <p:nvPr/>
          </p:nvSpPr>
          <p:spPr bwMode="auto">
            <a:xfrm>
              <a:off x="1226" y="1617"/>
              <a:ext cx="362" cy="417"/>
            </a:xfrm>
            <a:prstGeom prst="line">
              <a:avLst/>
            </a:prstGeom>
            <a:noFill/>
            <a:ln w="50800">
              <a:solidFill>
                <a:srgbClr val="663300"/>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64" name="Line 11">
              <a:extLst>
                <a:ext uri="{FF2B5EF4-FFF2-40B4-BE49-F238E27FC236}">
                  <a16:creationId xmlns:a16="http://schemas.microsoft.com/office/drawing/2014/main" id="{9F0F8EF0-6293-B18A-4E97-D104A9F7A372}"/>
                </a:ext>
              </a:extLst>
            </p:cNvPr>
            <p:cNvSpPr>
              <a:spLocks noChangeShapeType="1"/>
            </p:cNvSpPr>
            <p:nvPr/>
          </p:nvSpPr>
          <p:spPr bwMode="auto">
            <a:xfrm>
              <a:off x="937" y="1752"/>
              <a:ext cx="597" cy="282"/>
            </a:xfrm>
            <a:prstGeom prst="line">
              <a:avLst/>
            </a:prstGeom>
            <a:noFill/>
            <a:ln w="50800">
              <a:solidFill>
                <a:srgbClr val="663300"/>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265" name="Group 264">
              <a:extLst>
                <a:ext uri="{FF2B5EF4-FFF2-40B4-BE49-F238E27FC236}">
                  <a16:creationId xmlns:a16="http://schemas.microsoft.com/office/drawing/2014/main" id="{9838F00E-0781-8062-514D-A593918ED98C}"/>
                </a:ext>
              </a:extLst>
            </p:cNvPr>
            <p:cNvGrpSpPr>
              <a:grpSpLocks/>
            </p:cNvGrpSpPr>
            <p:nvPr/>
          </p:nvGrpSpPr>
          <p:grpSpPr bwMode="auto">
            <a:xfrm>
              <a:off x="962" y="1321"/>
              <a:ext cx="462" cy="295"/>
              <a:chOff x="962" y="1321"/>
              <a:chExt cx="462" cy="295"/>
            </a:xfrm>
          </p:grpSpPr>
          <p:sp>
            <p:nvSpPr>
              <p:cNvPr id="278" name="Rectangle 277">
                <a:extLst>
                  <a:ext uri="{FF2B5EF4-FFF2-40B4-BE49-F238E27FC236}">
                    <a16:creationId xmlns:a16="http://schemas.microsoft.com/office/drawing/2014/main" id="{829028C8-3519-5B79-E0A7-505B9553C1CF}"/>
                  </a:ext>
                </a:extLst>
              </p:cNvPr>
              <p:cNvSpPr>
                <a:spLocks noChangeArrowheads="1"/>
              </p:cNvSpPr>
              <p:nvPr/>
            </p:nvSpPr>
            <p:spPr bwMode="auto">
              <a:xfrm>
                <a:off x="962" y="1367"/>
                <a:ext cx="80" cy="249"/>
              </a:xfrm>
              <a:prstGeom prst="rect">
                <a:avLst/>
              </a:prstGeom>
              <a:solidFill>
                <a:srgbClr val="EAEAEA"/>
              </a:soli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9" name="Rectangle 278">
                <a:extLst>
                  <a:ext uri="{FF2B5EF4-FFF2-40B4-BE49-F238E27FC236}">
                    <a16:creationId xmlns:a16="http://schemas.microsoft.com/office/drawing/2014/main" id="{53C09082-E18B-E94C-CCBF-C22D571ABA17}"/>
                  </a:ext>
                </a:extLst>
              </p:cNvPr>
              <p:cNvSpPr>
                <a:spLocks noChangeArrowheads="1"/>
              </p:cNvSpPr>
              <p:nvPr/>
            </p:nvSpPr>
            <p:spPr bwMode="auto">
              <a:xfrm>
                <a:off x="1055" y="1367"/>
                <a:ext cx="369" cy="249"/>
              </a:xfrm>
              <a:prstGeom prst="rect">
                <a:avLst/>
              </a:prstGeom>
              <a:solidFill>
                <a:srgbClr val="EAEAEA"/>
              </a:solidFill>
              <a:ln w="12700">
                <a:solidFill>
                  <a:srgbClr val="663300"/>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3200">
                  <a:latin typeface="Times New Roman" pitchFamily="18" charset="0"/>
                </a:endParaRPr>
              </a:p>
            </p:txBody>
          </p:sp>
          <p:sp>
            <p:nvSpPr>
              <p:cNvPr id="280" name="Rectangle 279">
                <a:extLst>
                  <a:ext uri="{FF2B5EF4-FFF2-40B4-BE49-F238E27FC236}">
                    <a16:creationId xmlns:a16="http://schemas.microsoft.com/office/drawing/2014/main" id="{87CDE981-12F6-A4E1-4EF6-E6DF38858AEA}"/>
                  </a:ext>
                </a:extLst>
              </p:cNvPr>
              <p:cNvSpPr>
                <a:spLocks noChangeArrowheads="1"/>
              </p:cNvSpPr>
              <p:nvPr/>
            </p:nvSpPr>
            <p:spPr bwMode="auto">
              <a:xfrm>
                <a:off x="1133" y="1504"/>
                <a:ext cx="250" cy="101"/>
              </a:xfrm>
              <a:prstGeom prst="rect">
                <a:avLst/>
              </a:prstGeom>
              <a:solidFill>
                <a:srgbClr val="EAEAEA"/>
              </a:soli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1" name="Rectangle 280">
                <a:extLst>
                  <a:ext uri="{FF2B5EF4-FFF2-40B4-BE49-F238E27FC236}">
                    <a16:creationId xmlns:a16="http://schemas.microsoft.com/office/drawing/2014/main" id="{9515C8EE-98DF-6FBE-3CA3-7932CF0329C2}"/>
                  </a:ext>
                </a:extLst>
              </p:cNvPr>
              <p:cNvSpPr>
                <a:spLocks noChangeArrowheads="1"/>
              </p:cNvSpPr>
              <p:nvPr/>
            </p:nvSpPr>
            <p:spPr bwMode="auto">
              <a:xfrm>
                <a:off x="997" y="1321"/>
                <a:ext cx="403" cy="46"/>
              </a:xfrm>
              <a:prstGeom prst="rect">
                <a:avLst/>
              </a:prstGeom>
              <a:solidFill>
                <a:srgbClr val="EAEAEA"/>
              </a:soli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2" name="Rectangle 281">
                <a:extLst>
                  <a:ext uri="{FF2B5EF4-FFF2-40B4-BE49-F238E27FC236}">
                    <a16:creationId xmlns:a16="http://schemas.microsoft.com/office/drawing/2014/main" id="{11762B06-9407-2E84-3FB1-075ECE3B0604}"/>
                  </a:ext>
                </a:extLst>
              </p:cNvPr>
              <p:cNvSpPr>
                <a:spLocks noChangeArrowheads="1"/>
              </p:cNvSpPr>
              <p:nvPr/>
            </p:nvSpPr>
            <p:spPr bwMode="auto">
              <a:xfrm>
                <a:off x="1084" y="1437"/>
                <a:ext cx="195" cy="44"/>
              </a:xfrm>
              <a:prstGeom prst="rect">
                <a:avLst/>
              </a:prstGeom>
              <a:solidFill>
                <a:srgbClr val="EAEAEA"/>
              </a:soli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3" name="Line 18">
                <a:extLst>
                  <a:ext uri="{FF2B5EF4-FFF2-40B4-BE49-F238E27FC236}">
                    <a16:creationId xmlns:a16="http://schemas.microsoft.com/office/drawing/2014/main" id="{E5D8E34E-4D8A-7864-9B1E-82D541A1EAE2}"/>
                  </a:ext>
                </a:extLst>
              </p:cNvPr>
              <p:cNvSpPr>
                <a:spLocks noChangeShapeType="1"/>
              </p:cNvSpPr>
              <p:nvPr/>
            </p:nvSpPr>
            <p:spPr bwMode="auto">
              <a:xfrm>
                <a:off x="1161" y="1504"/>
                <a:ext cx="0" cy="0"/>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4" name="Line 19">
                <a:extLst>
                  <a:ext uri="{FF2B5EF4-FFF2-40B4-BE49-F238E27FC236}">
                    <a16:creationId xmlns:a16="http://schemas.microsoft.com/office/drawing/2014/main" id="{7DE91C2F-658E-F3E8-E339-987CE94DDCBE}"/>
                  </a:ext>
                </a:extLst>
              </p:cNvPr>
              <p:cNvSpPr>
                <a:spLocks noChangeShapeType="1"/>
              </p:cNvSpPr>
              <p:nvPr/>
            </p:nvSpPr>
            <p:spPr bwMode="auto">
              <a:xfrm>
                <a:off x="1159" y="1506"/>
                <a:ext cx="0" cy="102"/>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5" name="Line 20">
                <a:extLst>
                  <a:ext uri="{FF2B5EF4-FFF2-40B4-BE49-F238E27FC236}">
                    <a16:creationId xmlns:a16="http://schemas.microsoft.com/office/drawing/2014/main" id="{5726ADC3-A5AF-D156-561B-A2EF361E64AA}"/>
                  </a:ext>
                </a:extLst>
              </p:cNvPr>
              <p:cNvSpPr>
                <a:spLocks noChangeShapeType="1"/>
              </p:cNvSpPr>
              <p:nvPr/>
            </p:nvSpPr>
            <p:spPr bwMode="auto">
              <a:xfrm>
                <a:off x="1212" y="1506"/>
                <a:ext cx="0" cy="102"/>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6" name="Line 21">
                <a:extLst>
                  <a:ext uri="{FF2B5EF4-FFF2-40B4-BE49-F238E27FC236}">
                    <a16:creationId xmlns:a16="http://schemas.microsoft.com/office/drawing/2014/main" id="{F84D274E-5F5B-5452-CF88-88C66BE1D28C}"/>
                  </a:ext>
                </a:extLst>
              </p:cNvPr>
              <p:cNvSpPr>
                <a:spLocks noChangeShapeType="1"/>
              </p:cNvSpPr>
              <p:nvPr/>
            </p:nvSpPr>
            <p:spPr bwMode="auto">
              <a:xfrm>
                <a:off x="1279" y="1506"/>
                <a:ext cx="0" cy="102"/>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7" name="Line 22">
                <a:extLst>
                  <a:ext uri="{FF2B5EF4-FFF2-40B4-BE49-F238E27FC236}">
                    <a16:creationId xmlns:a16="http://schemas.microsoft.com/office/drawing/2014/main" id="{E1D09B2B-72B3-6157-EEAD-9EFBFF43E51F}"/>
                  </a:ext>
                </a:extLst>
              </p:cNvPr>
              <p:cNvSpPr>
                <a:spLocks noChangeShapeType="1"/>
              </p:cNvSpPr>
              <p:nvPr/>
            </p:nvSpPr>
            <p:spPr bwMode="auto">
              <a:xfrm>
                <a:off x="1319" y="1506"/>
                <a:ext cx="0" cy="11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8" name="Line 23">
                <a:extLst>
                  <a:ext uri="{FF2B5EF4-FFF2-40B4-BE49-F238E27FC236}">
                    <a16:creationId xmlns:a16="http://schemas.microsoft.com/office/drawing/2014/main" id="{0049F1B0-D3B5-8B0D-97C5-356C6EEA003F}"/>
                  </a:ext>
                </a:extLst>
              </p:cNvPr>
              <p:cNvSpPr>
                <a:spLocks noChangeShapeType="1"/>
              </p:cNvSpPr>
              <p:nvPr/>
            </p:nvSpPr>
            <p:spPr bwMode="auto">
              <a:xfrm>
                <a:off x="1376" y="1505"/>
                <a:ext cx="0" cy="103"/>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266" name="Line 24">
              <a:extLst>
                <a:ext uri="{FF2B5EF4-FFF2-40B4-BE49-F238E27FC236}">
                  <a16:creationId xmlns:a16="http://schemas.microsoft.com/office/drawing/2014/main" id="{5779D92C-1D9B-1DA4-B0EE-21B0760A5BA1}"/>
                </a:ext>
              </a:extLst>
            </p:cNvPr>
            <p:cNvSpPr>
              <a:spLocks noChangeShapeType="1"/>
            </p:cNvSpPr>
            <p:nvPr/>
          </p:nvSpPr>
          <p:spPr bwMode="auto">
            <a:xfrm>
              <a:off x="767" y="1511"/>
              <a:ext cx="169" cy="244"/>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267" name="Group 266">
              <a:extLst>
                <a:ext uri="{FF2B5EF4-FFF2-40B4-BE49-F238E27FC236}">
                  <a16:creationId xmlns:a16="http://schemas.microsoft.com/office/drawing/2014/main" id="{2110AA73-C275-AAA0-D484-37BA3CBEBE75}"/>
                </a:ext>
              </a:extLst>
            </p:cNvPr>
            <p:cNvGrpSpPr>
              <a:grpSpLocks/>
            </p:cNvGrpSpPr>
            <p:nvPr/>
          </p:nvGrpSpPr>
          <p:grpSpPr bwMode="auto">
            <a:xfrm>
              <a:off x="454" y="1399"/>
              <a:ext cx="438" cy="458"/>
              <a:chOff x="454" y="1399"/>
              <a:chExt cx="438" cy="458"/>
            </a:xfrm>
          </p:grpSpPr>
          <p:sp>
            <p:nvSpPr>
              <p:cNvPr id="268" name="Rectangle 267">
                <a:extLst>
                  <a:ext uri="{FF2B5EF4-FFF2-40B4-BE49-F238E27FC236}">
                    <a16:creationId xmlns:a16="http://schemas.microsoft.com/office/drawing/2014/main" id="{68E6C227-D3AA-F056-D362-13FB9683192A}"/>
                  </a:ext>
                </a:extLst>
              </p:cNvPr>
              <p:cNvSpPr>
                <a:spLocks noChangeArrowheads="1"/>
              </p:cNvSpPr>
              <p:nvPr/>
            </p:nvSpPr>
            <p:spPr bwMode="auto">
              <a:xfrm>
                <a:off x="454" y="1399"/>
                <a:ext cx="116" cy="167"/>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69" name="Rectangle 268">
                <a:extLst>
                  <a:ext uri="{FF2B5EF4-FFF2-40B4-BE49-F238E27FC236}">
                    <a16:creationId xmlns:a16="http://schemas.microsoft.com/office/drawing/2014/main" id="{0539B438-AEC9-6750-6F30-ED8EB7A8931A}"/>
                  </a:ext>
                </a:extLst>
              </p:cNvPr>
              <p:cNvSpPr>
                <a:spLocks noChangeArrowheads="1"/>
              </p:cNvSpPr>
              <p:nvPr/>
            </p:nvSpPr>
            <p:spPr bwMode="auto">
              <a:xfrm>
                <a:off x="570" y="1411"/>
                <a:ext cx="195" cy="155"/>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3200">
                  <a:latin typeface="Times New Roman" pitchFamily="18" charset="0"/>
                </a:endParaRPr>
              </a:p>
            </p:txBody>
          </p:sp>
          <p:sp>
            <p:nvSpPr>
              <p:cNvPr id="270" name="Rectangle 269">
                <a:extLst>
                  <a:ext uri="{FF2B5EF4-FFF2-40B4-BE49-F238E27FC236}">
                    <a16:creationId xmlns:a16="http://schemas.microsoft.com/office/drawing/2014/main" id="{43C7D76E-050C-5950-77A1-F16A8FD31D2B}"/>
                  </a:ext>
                </a:extLst>
              </p:cNvPr>
              <p:cNvSpPr>
                <a:spLocks noChangeArrowheads="1"/>
              </p:cNvSpPr>
              <p:nvPr/>
            </p:nvSpPr>
            <p:spPr bwMode="auto">
              <a:xfrm>
                <a:off x="598" y="1510"/>
                <a:ext cx="94" cy="56"/>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1" name="Rectangle 270">
                <a:extLst>
                  <a:ext uri="{FF2B5EF4-FFF2-40B4-BE49-F238E27FC236}">
                    <a16:creationId xmlns:a16="http://schemas.microsoft.com/office/drawing/2014/main" id="{D85CA157-0C4B-A030-3BDE-CC5705E9A284}"/>
                  </a:ext>
                </a:extLst>
              </p:cNvPr>
              <p:cNvSpPr>
                <a:spLocks noChangeArrowheads="1"/>
              </p:cNvSpPr>
              <p:nvPr/>
            </p:nvSpPr>
            <p:spPr bwMode="auto">
              <a:xfrm>
                <a:off x="589" y="1464"/>
                <a:ext cx="103" cy="25"/>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2" name="Rectangle 271">
                <a:extLst>
                  <a:ext uri="{FF2B5EF4-FFF2-40B4-BE49-F238E27FC236}">
                    <a16:creationId xmlns:a16="http://schemas.microsoft.com/office/drawing/2014/main" id="{E6BF8E6C-5D35-D6EC-C9A9-7AB35526BF58}"/>
                  </a:ext>
                </a:extLst>
              </p:cNvPr>
              <p:cNvSpPr>
                <a:spLocks noChangeArrowheads="1"/>
              </p:cNvSpPr>
              <p:nvPr/>
            </p:nvSpPr>
            <p:spPr bwMode="auto">
              <a:xfrm>
                <a:off x="454" y="1700"/>
                <a:ext cx="56" cy="157"/>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3" name="Rectangle 272">
                <a:extLst>
                  <a:ext uri="{FF2B5EF4-FFF2-40B4-BE49-F238E27FC236}">
                    <a16:creationId xmlns:a16="http://schemas.microsoft.com/office/drawing/2014/main" id="{D822AF75-2DB6-FFE3-4695-88EC4860A892}"/>
                  </a:ext>
                </a:extLst>
              </p:cNvPr>
              <p:cNvSpPr>
                <a:spLocks noChangeArrowheads="1"/>
              </p:cNvSpPr>
              <p:nvPr/>
            </p:nvSpPr>
            <p:spPr bwMode="auto">
              <a:xfrm>
                <a:off x="510" y="1719"/>
                <a:ext cx="195" cy="138"/>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3200">
                  <a:latin typeface="Times New Roman" pitchFamily="18" charset="0"/>
                </a:endParaRPr>
              </a:p>
            </p:txBody>
          </p:sp>
          <p:sp>
            <p:nvSpPr>
              <p:cNvPr id="274" name="Rectangle 273">
                <a:extLst>
                  <a:ext uri="{FF2B5EF4-FFF2-40B4-BE49-F238E27FC236}">
                    <a16:creationId xmlns:a16="http://schemas.microsoft.com/office/drawing/2014/main" id="{5D835D1E-738E-D7F7-A560-31B2C1B61646}"/>
                  </a:ext>
                </a:extLst>
              </p:cNvPr>
              <p:cNvSpPr>
                <a:spLocks noChangeArrowheads="1"/>
              </p:cNvSpPr>
              <p:nvPr/>
            </p:nvSpPr>
            <p:spPr bwMode="auto">
              <a:xfrm>
                <a:off x="538" y="1801"/>
                <a:ext cx="94" cy="56"/>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5" name="Rectangle 274">
                <a:extLst>
                  <a:ext uri="{FF2B5EF4-FFF2-40B4-BE49-F238E27FC236}">
                    <a16:creationId xmlns:a16="http://schemas.microsoft.com/office/drawing/2014/main" id="{CE1B532E-EF32-1DCB-651A-7931538A2EC6}"/>
                  </a:ext>
                </a:extLst>
              </p:cNvPr>
              <p:cNvSpPr>
                <a:spLocks noChangeArrowheads="1"/>
              </p:cNvSpPr>
              <p:nvPr/>
            </p:nvSpPr>
            <p:spPr bwMode="auto">
              <a:xfrm>
                <a:off x="528" y="1755"/>
                <a:ext cx="104" cy="24"/>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6" name="Line 34">
                <a:extLst>
                  <a:ext uri="{FF2B5EF4-FFF2-40B4-BE49-F238E27FC236}">
                    <a16:creationId xmlns:a16="http://schemas.microsoft.com/office/drawing/2014/main" id="{0CDAD0F9-8482-B3B2-8740-52C43C3B00DF}"/>
                  </a:ext>
                </a:extLst>
              </p:cNvPr>
              <p:cNvSpPr>
                <a:spLocks noChangeShapeType="1"/>
              </p:cNvSpPr>
              <p:nvPr/>
            </p:nvSpPr>
            <p:spPr bwMode="auto">
              <a:xfrm flipV="1">
                <a:off x="689" y="1752"/>
                <a:ext cx="203" cy="3"/>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7" name="Rectangle 276">
                <a:extLst>
                  <a:ext uri="{FF2B5EF4-FFF2-40B4-BE49-F238E27FC236}">
                    <a16:creationId xmlns:a16="http://schemas.microsoft.com/office/drawing/2014/main" id="{E186D12D-20D3-79B1-33D6-EC7A77C4DD74}"/>
                  </a:ext>
                </a:extLst>
              </p:cNvPr>
              <p:cNvSpPr>
                <a:spLocks noChangeArrowheads="1"/>
              </p:cNvSpPr>
              <p:nvPr/>
            </p:nvSpPr>
            <p:spPr bwMode="auto">
              <a:xfrm>
                <a:off x="474" y="1412"/>
                <a:ext cx="53" cy="136"/>
              </a:xfrm>
              <a:prstGeom prst="rect">
                <a:avLst/>
              </a:prstGeom>
              <a:gradFill rotWithShape="0">
                <a:gsLst>
                  <a:gs pos="0">
                    <a:srgbClr val="FFFFFF"/>
                  </a:gs>
                  <a:gs pos="100000">
                    <a:srgbClr val="B2B2B2"/>
                  </a:gs>
                </a:gsLst>
                <a:lin ang="5400000" scaled="1"/>
              </a:grad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grpSp>
      <p:grpSp>
        <p:nvGrpSpPr>
          <p:cNvPr id="154" name="Group 153">
            <a:extLst>
              <a:ext uri="{FF2B5EF4-FFF2-40B4-BE49-F238E27FC236}">
                <a16:creationId xmlns:a16="http://schemas.microsoft.com/office/drawing/2014/main" id="{CE3E93B3-6F24-43E5-D2B4-494D17F02C96}"/>
              </a:ext>
            </a:extLst>
          </p:cNvPr>
          <p:cNvGrpSpPr>
            <a:grpSpLocks/>
          </p:cNvGrpSpPr>
          <p:nvPr/>
        </p:nvGrpSpPr>
        <p:grpSpPr bwMode="auto">
          <a:xfrm>
            <a:off x="4737100" y="1524002"/>
            <a:ext cx="1036637" cy="955676"/>
            <a:chOff x="3649663" y="1524000"/>
            <a:chExt cx="1036637" cy="955676"/>
          </a:xfrm>
        </p:grpSpPr>
        <p:grpSp>
          <p:nvGrpSpPr>
            <p:cNvPr id="253" name="Group 252">
              <a:extLst>
                <a:ext uri="{FF2B5EF4-FFF2-40B4-BE49-F238E27FC236}">
                  <a16:creationId xmlns:a16="http://schemas.microsoft.com/office/drawing/2014/main" id="{8287BC4B-A3EA-C34F-4DF3-8E253E137371}"/>
                </a:ext>
              </a:extLst>
            </p:cNvPr>
            <p:cNvGrpSpPr>
              <a:grpSpLocks/>
            </p:cNvGrpSpPr>
            <p:nvPr/>
          </p:nvGrpSpPr>
          <p:grpSpPr bwMode="auto">
            <a:xfrm>
              <a:off x="3760800" y="1874838"/>
              <a:ext cx="315913" cy="319088"/>
              <a:chOff x="2369" y="1368"/>
              <a:chExt cx="199" cy="201"/>
            </a:xfrm>
          </p:grpSpPr>
          <p:sp>
            <p:nvSpPr>
              <p:cNvPr id="258" name="Rectangle 257">
                <a:extLst>
                  <a:ext uri="{FF2B5EF4-FFF2-40B4-BE49-F238E27FC236}">
                    <a16:creationId xmlns:a16="http://schemas.microsoft.com/office/drawing/2014/main" id="{86937A11-FE7E-42FA-99D6-EB0CB0FC7457}"/>
                  </a:ext>
                </a:extLst>
              </p:cNvPr>
              <p:cNvSpPr>
                <a:spLocks noChangeArrowheads="1"/>
              </p:cNvSpPr>
              <p:nvPr/>
            </p:nvSpPr>
            <p:spPr bwMode="auto">
              <a:xfrm>
                <a:off x="2369" y="1368"/>
                <a:ext cx="30" cy="201"/>
              </a:xfrm>
              <a:prstGeom prst="rect">
                <a:avLst/>
              </a:prstGeom>
              <a:solidFill>
                <a:schemeClr val="bg2"/>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59" name="Rectangle 258">
                <a:extLst>
                  <a:ext uri="{FF2B5EF4-FFF2-40B4-BE49-F238E27FC236}">
                    <a16:creationId xmlns:a16="http://schemas.microsoft.com/office/drawing/2014/main" id="{0AFD36AA-BCB9-2A99-216A-FF15BBF66C92}"/>
                  </a:ext>
                </a:extLst>
              </p:cNvPr>
              <p:cNvSpPr>
                <a:spLocks noChangeArrowheads="1"/>
              </p:cNvSpPr>
              <p:nvPr/>
            </p:nvSpPr>
            <p:spPr bwMode="auto">
              <a:xfrm>
                <a:off x="2399" y="1430"/>
                <a:ext cx="169" cy="139"/>
              </a:xfrm>
              <a:prstGeom prst="rect">
                <a:avLst/>
              </a:prstGeom>
              <a:solidFill>
                <a:schemeClr val="bg2"/>
              </a:solidFill>
              <a:ln w="12700">
                <a:solidFill>
                  <a:schemeClr val="tx1"/>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latin typeface="Times New Roman" pitchFamily="18" charset="0"/>
                </a:endParaRPr>
              </a:p>
            </p:txBody>
          </p:sp>
          <p:sp>
            <p:nvSpPr>
              <p:cNvPr id="260" name="Rectangle 259">
                <a:extLst>
                  <a:ext uri="{FF2B5EF4-FFF2-40B4-BE49-F238E27FC236}">
                    <a16:creationId xmlns:a16="http://schemas.microsoft.com/office/drawing/2014/main" id="{A50A30A0-E748-E130-668A-FEDA802EB2E3}"/>
                  </a:ext>
                </a:extLst>
              </p:cNvPr>
              <p:cNvSpPr>
                <a:spLocks noChangeArrowheads="1"/>
              </p:cNvSpPr>
              <p:nvPr/>
            </p:nvSpPr>
            <p:spPr bwMode="auto">
              <a:xfrm>
                <a:off x="2423" y="1513"/>
                <a:ext cx="81" cy="56"/>
              </a:xfrm>
              <a:prstGeom prst="rect">
                <a:avLst/>
              </a:prstGeom>
              <a:solidFill>
                <a:schemeClr val="bg2"/>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61" name="Rectangle 260">
                <a:extLst>
                  <a:ext uri="{FF2B5EF4-FFF2-40B4-BE49-F238E27FC236}">
                    <a16:creationId xmlns:a16="http://schemas.microsoft.com/office/drawing/2014/main" id="{8F82550C-A865-4563-8725-A3232AD1C813}"/>
                  </a:ext>
                </a:extLst>
              </p:cNvPr>
              <p:cNvSpPr>
                <a:spLocks noChangeArrowheads="1"/>
              </p:cNvSpPr>
              <p:nvPr/>
            </p:nvSpPr>
            <p:spPr bwMode="auto">
              <a:xfrm>
                <a:off x="2415" y="1467"/>
                <a:ext cx="89" cy="24"/>
              </a:xfrm>
              <a:prstGeom prst="rect">
                <a:avLst/>
              </a:prstGeom>
              <a:solidFill>
                <a:schemeClr val="bg2"/>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grpSp>
          <p:nvGrpSpPr>
            <p:cNvPr id="254" name="Group 253">
              <a:extLst>
                <a:ext uri="{FF2B5EF4-FFF2-40B4-BE49-F238E27FC236}">
                  <a16:creationId xmlns:a16="http://schemas.microsoft.com/office/drawing/2014/main" id="{07F73892-964F-F684-3F25-7C80EB439578}"/>
                </a:ext>
              </a:extLst>
            </p:cNvPr>
            <p:cNvGrpSpPr>
              <a:grpSpLocks/>
            </p:cNvGrpSpPr>
            <p:nvPr/>
          </p:nvGrpSpPr>
          <p:grpSpPr bwMode="auto">
            <a:xfrm>
              <a:off x="3649663" y="1524000"/>
              <a:ext cx="1036637" cy="327025"/>
              <a:chOff x="2299" y="1147"/>
              <a:chExt cx="653" cy="206"/>
            </a:xfrm>
          </p:grpSpPr>
          <p:pic>
            <p:nvPicPr>
              <p:cNvPr id="256" name="Picture 255">
                <a:extLst>
                  <a:ext uri="{FF2B5EF4-FFF2-40B4-BE49-F238E27FC236}">
                    <a16:creationId xmlns:a16="http://schemas.microsoft.com/office/drawing/2014/main" id="{569F7AE9-0858-CFFC-E95A-962F2BB5CF28}"/>
                  </a:ext>
                </a:extLst>
              </p:cNvPr>
              <p:cNvPicPr>
                <a:picLocks noChangeArrowheads="1"/>
              </p:cNvPicPr>
              <p:nvPr/>
            </p:nvPicPr>
            <p:blipFill>
              <a:blip r:embed="rId3" cstate="print"/>
              <a:srcRect/>
              <a:stretch>
                <a:fillRect/>
              </a:stretch>
            </p:blipFill>
            <p:spPr bwMode="auto">
              <a:xfrm>
                <a:off x="2299" y="1147"/>
                <a:ext cx="653" cy="206"/>
              </a:xfrm>
              <a:prstGeom prst="rect">
                <a:avLst/>
              </a:prstGeom>
              <a:noFill/>
              <a:ln w="9525">
                <a:noFill/>
                <a:miter lim="800000"/>
                <a:headEnd/>
                <a:tailEnd/>
              </a:ln>
            </p:spPr>
          </p:pic>
          <p:sp>
            <p:nvSpPr>
              <p:cNvPr id="257" name="Rectangle 256">
                <a:extLst>
                  <a:ext uri="{FF2B5EF4-FFF2-40B4-BE49-F238E27FC236}">
                    <a16:creationId xmlns:a16="http://schemas.microsoft.com/office/drawing/2014/main" id="{D225463E-2A48-8FC8-0A28-B30921D54798}"/>
                  </a:ext>
                </a:extLst>
              </p:cNvPr>
              <p:cNvSpPr>
                <a:spLocks noChangeArrowheads="1"/>
              </p:cNvSpPr>
              <p:nvPr/>
            </p:nvSpPr>
            <p:spPr bwMode="auto">
              <a:xfrm>
                <a:off x="2437" y="1185"/>
                <a:ext cx="331" cy="0"/>
              </a:xfrm>
              <a:prstGeom prst="rect">
                <a:avLst/>
              </a:prstGeom>
              <a:noFill/>
              <a:ln w="9525">
                <a:no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latin typeface="Times New Roman" pitchFamily="18" charset="0"/>
                </a:endParaRPr>
              </a:p>
            </p:txBody>
          </p:sp>
        </p:grpSp>
        <p:sp>
          <p:nvSpPr>
            <p:cNvPr id="255" name="Line 46">
              <a:extLst>
                <a:ext uri="{FF2B5EF4-FFF2-40B4-BE49-F238E27FC236}">
                  <a16:creationId xmlns:a16="http://schemas.microsoft.com/office/drawing/2014/main" id="{600F9458-F991-84B2-9D50-CC8F15C902CC}"/>
                </a:ext>
              </a:extLst>
            </p:cNvPr>
            <p:cNvSpPr>
              <a:spLocks noChangeShapeType="1"/>
            </p:cNvSpPr>
            <p:nvPr/>
          </p:nvSpPr>
          <p:spPr bwMode="auto">
            <a:xfrm>
              <a:off x="4003675" y="2195514"/>
              <a:ext cx="0" cy="284162"/>
            </a:xfrm>
            <a:prstGeom prst="line">
              <a:avLst/>
            </a:prstGeom>
            <a:ln>
              <a:headEnd type="none" w="sm" len="sm"/>
              <a:tailEnd type="stealth" w="med" len="med"/>
            </a:ln>
          </p:spPr>
          <p:style>
            <a:lnRef idx="3">
              <a:schemeClr val="dk1"/>
            </a:lnRef>
            <a:fillRef idx="0">
              <a:schemeClr val="dk1"/>
            </a:fillRef>
            <a:effectRef idx="2">
              <a:schemeClr val="dk1"/>
            </a:effectRef>
            <a:fontRef idx="minor">
              <a:schemeClr val="tx1"/>
            </a:fontRef>
          </p:style>
          <p:txBody>
            <a:bodyPr wrap="none" anchor="ctr"/>
            <a:lstStyle>
              <a:defPPr>
                <a:defRPr lang="en-US"/>
              </a:defPPr>
              <a:lvl1pPr algn="ctr" rtl="0" eaLnBrk="0" fontAlgn="base" hangingPunct="0">
                <a:spcBef>
                  <a:spcPct val="0"/>
                </a:spcBef>
                <a:spcAft>
                  <a:spcPct val="0"/>
                </a:spcAft>
                <a:defRPr kern="1200">
                  <a:solidFill>
                    <a:schemeClr val="tx1"/>
                  </a:solidFill>
                  <a:latin typeface="+mn-lt"/>
                  <a:ea typeface="+mn-ea"/>
                  <a:cs typeface="+mn-cs"/>
                </a:defRPr>
              </a:lvl1pPr>
              <a:lvl2pPr marL="457200" algn="ctr" rtl="0" eaLnBrk="0" fontAlgn="base" hangingPunct="0">
                <a:spcBef>
                  <a:spcPct val="0"/>
                </a:spcBef>
                <a:spcAft>
                  <a:spcPct val="0"/>
                </a:spcAft>
                <a:defRPr kern="1200">
                  <a:solidFill>
                    <a:schemeClr val="tx1"/>
                  </a:solidFill>
                  <a:latin typeface="+mn-lt"/>
                  <a:ea typeface="+mn-ea"/>
                  <a:cs typeface="+mn-cs"/>
                </a:defRPr>
              </a:lvl2pPr>
              <a:lvl3pPr marL="914400" algn="ctr" rtl="0" eaLnBrk="0" fontAlgn="base" hangingPunct="0">
                <a:spcBef>
                  <a:spcPct val="0"/>
                </a:spcBef>
                <a:spcAft>
                  <a:spcPct val="0"/>
                </a:spcAft>
                <a:defRPr kern="1200">
                  <a:solidFill>
                    <a:schemeClr val="tx1"/>
                  </a:solidFill>
                  <a:latin typeface="+mn-lt"/>
                  <a:ea typeface="+mn-ea"/>
                  <a:cs typeface="+mn-cs"/>
                </a:defRPr>
              </a:lvl3pPr>
              <a:lvl4pPr marL="1371600" algn="ctr" rtl="0" eaLnBrk="0" fontAlgn="base" hangingPunct="0">
                <a:spcBef>
                  <a:spcPct val="0"/>
                </a:spcBef>
                <a:spcAft>
                  <a:spcPct val="0"/>
                </a:spcAft>
                <a:defRPr kern="1200">
                  <a:solidFill>
                    <a:schemeClr val="tx1"/>
                  </a:solidFill>
                  <a:latin typeface="+mn-lt"/>
                  <a:ea typeface="+mn-ea"/>
                  <a:cs typeface="+mn-cs"/>
                </a:defRPr>
              </a:lvl4pPr>
              <a:lvl5pPr marL="1828800" algn="ctr"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defRPr/>
              </a:pPr>
              <a:endParaRPr lang="en-US">
                <a:solidFill>
                  <a:srgbClr val="663300"/>
                </a:solidFill>
              </a:endParaRPr>
            </a:p>
          </p:txBody>
        </p:sp>
      </p:grpSp>
      <p:grpSp>
        <p:nvGrpSpPr>
          <p:cNvPr id="155" name="Group 154">
            <a:extLst>
              <a:ext uri="{FF2B5EF4-FFF2-40B4-BE49-F238E27FC236}">
                <a16:creationId xmlns:a16="http://schemas.microsoft.com/office/drawing/2014/main" id="{B4D013F8-F2E2-81FD-DECC-0515DAED5193}"/>
              </a:ext>
            </a:extLst>
          </p:cNvPr>
          <p:cNvGrpSpPr>
            <a:grpSpLocks/>
          </p:cNvGrpSpPr>
          <p:nvPr/>
        </p:nvGrpSpPr>
        <p:grpSpPr bwMode="auto">
          <a:xfrm>
            <a:off x="3514727" y="1414465"/>
            <a:ext cx="3395664" cy="1787527"/>
            <a:chOff x="1529" y="981"/>
            <a:chExt cx="2139" cy="1126"/>
          </a:xfrm>
        </p:grpSpPr>
        <p:grpSp>
          <p:nvGrpSpPr>
            <p:cNvPr id="242" name="Group 241">
              <a:extLst>
                <a:ext uri="{FF2B5EF4-FFF2-40B4-BE49-F238E27FC236}">
                  <a16:creationId xmlns:a16="http://schemas.microsoft.com/office/drawing/2014/main" id="{E440033A-59B9-51AE-078C-13C1A331CE90}"/>
                </a:ext>
              </a:extLst>
            </p:cNvPr>
            <p:cNvGrpSpPr>
              <a:grpSpLocks/>
            </p:cNvGrpSpPr>
            <p:nvPr/>
          </p:nvGrpSpPr>
          <p:grpSpPr bwMode="auto">
            <a:xfrm>
              <a:off x="2632" y="981"/>
              <a:ext cx="1036" cy="279"/>
              <a:chOff x="2632" y="981"/>
              <a:chExt cx="1036" cy="279"/>
            </a:xfrm>
          </p:grpSpPr>
          <p:pic>
            <p:nvPicPr>
              <p:cNvPr id="251" name="Picture 250">
                <a:extLst>
                  <a:ext uri="{FF2B5EF4-FFF2-40B4-BE49-F238E27FC236}">
                    <a16:creationId xmlns:a16="http://schemas.microsoft.com/office/drawing/2014/main" id="{E54E107E-82E1-DA87-5F88-59C4AF0A91F7}"/>
                  </a:ext>
                </a:extLst>
              </p:cNvPr>
              <p:cNvPicPr>
                <a:picLocks noChangeArrowheads="1"/>
              </p:cNvPicPr>
              <p:nvPr/>
            </p:nvPicPr>
            <p:blipFill>
              <a:blip r:embed="rId4" cstate="print"/>
              <a:srcRect/>
              <a:stretch>
                <a:fillRect/>
              </a:stretch>
            </p:blipFill>
            <p:spPr bwMode="auto">
              <a:xfrm>
                <a:off x="2632" y="981"/>
                <a:ext cx="1036" cy="279"/>
              </a:xfrm>
              <a:prstGeom prst="rect">
                <a:avLst/>
              </a:prstGeom>
              <a:noFill/>
              <a:ln w="9525">
                <a:noFill/>
                <a:miter lim="800000"/>
                <a:headEnd/>
                <a:tailEnd/>
              </a:ln>
            </p:spPr>
          </p:pic>
          <p:sp>
            <p:nvSpPr>
              <p:cNvPr id="252" name="Rectangle 251">
                <a:extLst>
                  <a:ext uri="{FF2B5EF4-FFF2-40B4-BE49-F238E27FC236}">
                    <a16:creationId xmlns:a16="http://schemas.microsoft.com/office/drawing/2014/main" id="{F5A77BC6-5670-765A-B780-FE2D2F9AD234}"/>
                  </a:ext>
                </a:extLst>
              </p:cNvPr>
              <p:cNvSpPr>
                <a:spLocks noChangeArrowheads="1"/>
              </p:cNvSpPr>
              <p:nvPr/>
            </p:nvSpPr>
            <p:spPr bwMode="auto">
              <a:xfrm>
                <a:off x="2822" y="1035"/>
                <a:ext cx="582" cy="67"/>
              </a:xfrm>
              <a:prstGeom prst="rect">
                <a:avLst/>
              </a:prstGeom>
              <a:noFill/>
              <a:ln w="9525">
                <a:no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3200">
                  <a:latin typeface="Times New Roman" pitchFamily="18" charset="0"/>
                </a:endParaRPr>
              </a:p>
            </p:txBody>
          </p:sp>
        </p:grpSp>
        <p:sp>
          <p:nvSpPr>
            <p:cNvPr id="243" name="Rectangle 242">
              <a:extLst>
                <a:ext uri="{FF2B5EF4-FFF2-40B4-BE49-F238E27FC236}">
                  <a16:creationId xmlns:a16="http://schemas.microsoft.com/office/drawing/2014/main" id="{47DA942D-67DD-3BBA-0D56-E793D0FF4311}"/>
                </a:ext>
              </a:extLst>
            </p:cNvPr>
            <p:cNvSpPr>
              <a:spLocks noChangeArrowheads="1"/>
            </p:cNvSpPr>
            <p:nvPr/>
          </p:nvSpPr>
          <p:spPr bwMode="auto">
            <a:xfrm>
              <a:off x="2637" y="1260"/>
              <a:ext cx="139" cy="626"/>
            </a:xfrm>
            <a:prstGeom prst="rect">
              <a:avLst/>
            </a:prstGeom>
            <a:solidFill>
              <a:schemeClr val="bg2"/>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44" name="Rectangle 243">
              <a:extLst>
                <a:ext uri="{FF2B5EF4-FFF2-40B4-BE49-F238E27FC236}">
                  <a16:creationId xmlns:a16="http://schemas.microsoft.com/office/drawing/2014/main" id="{C88A134F-8151-9D8E-C660-6A804E63ADDC}"/>
                </a:ext>
              </a:extLst>
            </p:cNvPr>
            <p:cNvSpPr>
              <a:spLocks noChangeArrowheads="1"/>
            </p:cNvSpPr>
            <p:nvPr/>
          </p:nvSpPr>
          <p:spPr bwMode="auto">
            <a:xfrm>
              <a:off x="2776" y="1469"/>
              <a:ext cx="554" cy="417"/>
            </a:xfrm>
            <a:prstGeom prst="rect">
              <a:avLst/>
            </a:prstGeom>
            <a:solidFill>
              <a:schemeClr val="bg2"/>
            </a:solidFill>
            <a:ln w="12700">
              <a:solidFill>
                <a:schemeClr val="tx1"/>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3200">
                <a:latin typeface="Times New Roman" pitchFamily="18" charset="0"/>
              </a:endParaRPr>
            </a:p>
          </p:txBody>
        </p:sp>
        <p:sp>
          <p:nvSpPr>
            <p:cNvPr id="245" name="Rectangle 244">
              <a:extLst>
                <a:ext uri="{FF2B5EF4-FFF2-40B4-BE49-F238E27FC236}">
                  <a16:creationId xmlns:a16="http://schemas.microsoft.com/office/drawing/2014/main" id="{E7ED4C3F-EA55-9456-D435-FD8406124BE7}"/>
                </a:ext>
              </a:extLst>
            </p:cNvPr>
            <p:cNvSpPr>
              <a:spLocks noChangeArrowheads="1"/>
            </p:cNvSpPr>
            <p:nvPr/>
          </p:nvSpPr>
          <p:spPr bwMode="auto">
            <a:xfrm>
              <a:off x="1991" y="1780"/>
              <a:ext cx="601" cy="327"/>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003399"/>
                  </a:solidFill>
                  <a:latin typeface="Arial" charset="0"/>
                </a:rPr>
                <a:t>SIUs</a:t>
              </a:r>
            </a:p>
          </p:txBody>
        </p:sp>
        <p:sp>
          <p:nvSpPr>
            <p:cNvPr id="246" name="Rectangle 245" descr="Brown marble">
              <a:extLst>
                <a:ext uri="{FF2B5EF4-FFF2-40B4-BE49-F238E27FC236}">
                  <a16:creationId xmlns:a16="http://schemas.microsoft.com/office/drawing/2014/main" id="{0F59037B-C0FA-FC01-256C-574F454BA4E1}"/>
                </a:ext>
              </a:extLst>
            </p:cNvPr>
            <p:cNvSpPr>
              <a:spLocks noChangeArrowheads="1"/>
            </p:cNvSpPr>
            <p:nvPr/>
          </p:nvSpPr>
          <p:spPr bwMode="auto">
            <a:xfrm>
              <a:off x="1778" y="1680"/>
              <a:ext cx="843" cy="101"/>
            </a:xfrm>
            <a:prstGeom prst="rect">
              <a:avLst/>
            </a:prstGeom>
            <a:blipFill dpi="0" rotWithShape="0">
              <a:blip r:embed="rId2" cstate="print"/>
              <a:srcRect/>
              <a:tile tx="0" ty="0" sx="100000" sy="100000" flip="none" algn="tl"/>
            </a:blipFill>
            <a:ln w="9525">
              <a:no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47" name="Freeform 55" descr="Brown marble">
              <a:extLst>
                <a:ext uri="{FF2B5EF4-FFF2-40B4-BE49-F238E27FC236}">
                  <a16:creationId xmlns:a16="http://schemas.microsoft.com/office/drawing/2014/main" id="{D2283CB1-2C49-C4BC-119F-4226AB07B8E2}"/>
                </a:ext>
              </a:extLst>
            </p:cNvPr>
            <p:cNvSpPr>
              <a:spLocks/>
            </p:cNvSpPr>
            <p:nvPr/>
          </p:nvSpPr>
          <p:spPr bwMode="auto">
            <a:xfrm>
              <a:off x="1529" y="1658"/>
              <a:ext cx="402" cy="379"/>
            </a:xfrm>
            <a:custGeom>
              <a:avLst/>
              <a:gdLst>
                <a:gd name="T0" fmla="*/ 114 w 402"/>
                <a:gd name="T1" fmla="*/ 378 h 379"/>
                <a:gd name="T2" fmla="*/ 0 w 402"/>
                <a:gd name="T3" fmla="*/ 267 h 379"/>
                <a:gd name="T4" fmla="*/ 55 w 402"/>
                <a:gd name="T5" fmla="*/ 267 h 379"/>
                <a:gd name="T6" fmla="*/ 55 w 402"/>
                <a:gd name="T7" fmla="*/ 218 h 379"/>
                <a:gd name="T8" fmla="*/ 58 w 402"/>
                <a:gd name="T9" fmla="*/ 176 h 379"/>
                <a:gd name="T10" fmla="*/ 67 w 402"/>
                <a:gd name="T11" fmla="*/ 137 h 379"/>
                <a:gd name="T12" fmla="*/ 83 w 402"/>
                <a:gd name="T13" fmla="*/ 98 h 379"/>
                <a:gd name="T14" fmla="*/ 105 w 402"/>
                <a:gd name="T15" fmla="*/ 69 h 379"/>
                <a:gd name="T16" fmla="*/ 129 w 402"/>
                <a:gd name="T17" fmla="*/ 39 h 379"/>
                <a:gd name="T18" fmla="*/ 157 w 402"/>
                <a:gd name="T19" fmla="*/ 20 h 379"/>
                <a:gd name="T20" fmla="*/ 191 w 402"/>
                <a:gd name="T21" fmla="*/ 7 h 379"/>
                <a:gd name="T22" fmla="*/ 225 w 402"/>
                <a:gd name="T23" fmla="*/ 3 h 379"/>
                <a:gd name="T24" fmla="*/ 398 w 402"/>
                <a:gd name="T25" fmla="*/ 0 h 379"/>
                <a:gd name="T26" fmla="*/ 401 w 402"/>
                <a:gd name="T27" fmla="*/ 114 h 379"/>
                <a:gd name="T28" fmla="*/ 225 w 402"/>
                <a:gd name="T29" fmla="*/ 114 h 379"/>
                <a:gd name="T30" fmla="*/ 213 w 402"/>
                <a:gd name="T31" fmla="*/ 117 h 379"/>
                <a:gd name="T32" fmla="*/ 203 w 402"/>
                <a:gd name="T33" fmla="*/ 124 h 379"/>
                <a:gd name="T34" fmla="*/ 194 w 402"/>
                <a:gd name="T35" fmla="*/ 130 h 379"/>
                <a:gd name="T36" fmla="*/ 188 w 402"/>
                <a:gd name="T37" fmla="*/ 143 h 379"/>
                <a:gd name="T38" fmla="*/ 176 w 402"/>
                <a:gd name="T39" fmla="*/ 176 h 379"/>
                <a:gd name="T40" fmla="*/ 172 w 402"/>
                <a:gd name="T41" fmla="*/ 218 h 379"/>
                <a:gd name="T42" fmla="*/ 172 w 402"/>
                <a:gd name="T43" fmla="*/ 264 h 379"/>
                <a:gd name="T44" fmla="*/ 228 w 402"/>
                <a:gd name="T45" fmla="*/ 264 h 379"/>
                <a:gd name="T46" fmla="*/ 114 w 402"/>
                <a:gd name="T47" fmla="*/ 378 h 3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2"/>
                <a:gd name="T73" fmla="*/ 0 h 379"/>
                <a:gd name="T74" fmla="*/ 402 w 402"/>
                <a:gd name="T75" fmla="*/ 379 h 3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2" h="379">
                  <a:moveTo>
                    <a:pt x="114" y="378"/>
                  </a:moveTo>
                  <a:lnTo>
                    <a:pt x="0" y="267"/>
                  </a:lnTo>
                  <a:lnTo>
                    <a:pt x="55" y="267"/>
                  </a:lnTo>
                  <a:lnTo>
                    <a:pt x="55" y="218"/>
                  </a:lnTo>
                  <a:lnTo>
                    <a:pt x="58" y="176"/>
                  </a:lnTo>
                  <a:lnTo>
                    <a:pt x="67" y="137"/>
                  </a:lnTo>
                  <a:lnTo>
                    <a:pt x="83" y="98"/>
                  </a:lnTo>
                  <a:lnTo>
                    <a:pt x="105" y="69"/>
                  </a:lnTo>
                  <a:lnTo>
                    <a:pt x="129" y="39"/>
                  </a:lnTo>
                  <a:lnTo>
                    <a:pt x="157" y="20"/>
                  </a:lnTo>
                  <a:lnTo>
                    <a:pt x="191" y="7"/>
                  </a:lnTo>
                  <a:lnTo>
                    <a:pt x="225" y="3"/>
                  </a:lnTo>
                  <a:lnTo>
                    <a:pt x="398" y="0"/>
                  </a:lnTo>
                  <a:lnTo>
                    <a:pt x="401" y="114"/>
                  </a:lnTo>
                  <a:lnTo>
                    <a:pt x="225" y="114"/>
                  </a:lnTo>
                  <a:lnTo>
                    <a:pt x="213" y="117"/>
                  </a:lnTo>
                  <a:lnTo>
                    <a:pt x="203" y="124"/>
                  </a:lnTo>
                  <a:lnTo>
                    <a:pt x="194" y="130"/>
                  </a:lnTo>
                  <a:lnTo>
                    <a:pt x="188" y="143"/>
                  </a:lnTo>
                  <a:lnTo>
                    <a:pt x="176" y="176"/>
                  </a:lnTo>
                  <a:lnTo>
                    <a:pt x="172" y="218"/>
                  </a:lnTo>
                  <a:lnTo>
                    <a:pt x="172" y="264"/>
                  </a:lnTo>
                  <a:lnTo>
                    <a:pt x="228" y="264"/>
                  </a:lnTo>
                  <a:lnTo>
                    <a:pt x="114" y="378"/>
                  </a:lnTo>
                </a:path>
              </a:pathLst>
            </a:custGeom>
            <a:blipFill dpi="0" rotWithShape="0">
              <a:blip r:embed="rId2" cstate="print"/>
              <a:srcRect/>
              <a:tile tx="0" ty="0" sx="100000" sy="100000" flip="none" algn="tl"/>
            </a:blipFill>
            <a:ln w="9525" cap="rnd">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48" name="Rectangle 247" descr="Brown marble">
              <a:extLst>
                <a:ext uri="{FF2B5EF4-FFF2-40B4-BE49-F238E27FC236}">
                  <a16:creationId xmlns:a16="http://schemas.microsoft.com/office/drawing/2014/main" id="{6EEC9D4F-625B-CF46-8000-64F1D9722569}"/>
                </a:ext>
              </a:extLst>
            </p:cNvPr>
            <p:cNvSpPr>
              <a:spLocks noChangeArrowheads="1"/>
            </p:cNvSpPr>
            <p:nvPr/>
          </p:nvSpPr>
          <p:spPr bwMode="auto">
            <a:xfrm>
              <a:off x="1930" y="1662"/>
              <a:ext cx="228" cy="44"/>
            </a:xfrm>
            <a:prstGeom prst="rect">
              <a:avLst/>
            </a:prstGeom>
            <a:blipFill dpi="0" rotWithShape="0">
              <a:blip r:embed="rId2" cstate="print"/>
              <a:srcRect/>
              <a:tile tx="0" ty="0" sx="100000" sy="100000" flip="none" algn="tl"/>
            </a:blipFill>
            <a:ln w="9525">
              <a:no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49" name="Rectangle 248">
              <a:extLst>
                <a:ext uri="{FF2B5EF4-FFF2-40B4-BE49-F238E27FC236}">
                  <a16:creationId xmlns:a16="http://schemas.microsoft.com/office/drawing/2014/main" id="{7B98F415-E16B-C6B2-322D-881EB4F1EAA3}"/>
                </a:ext>
              </a:extLst>
            </p:cNvPr>
            <p:cNvSpPr>
              <a:spLocks noChangeArrowheads="1"/>
            </p:cNvSpPr>
            <p:nvPr/>
          </p:nvSpPr>
          <p:spPr bwMode="auto">
            <a:xfrm>
              <a:off x="2915" y="1527"/>
              <a:ext cx="293" cy="42"/>
            </a:xfrm>
            <a:prstGeom prst="rect">
              <a:avLst/>
            </a:prstGeom>
            <a:no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50" name="Rectangle 249">
              <a:extLst>
                <a:ext uri="{FF2B5EF4-FFF2-40B4-BE49-F238E27FC236}">
                  <a16:creationId xmlns:a16="http://schemas.microsoft.com/office/drawing/2014/main" id="{4300132C-525B-162E-6DE9-82D37818CBD7}"/>
                </a:ext>
              </a:extLst>
            </p:cNvPr>
            <p:cNvSpPr>
              <a:spLocks noChangeArrowheads="1"/>
            </p:cNvSpPr>
            <p:nvPr/>
          </p:nvSpPr>
          <p:spPr bwMode="auto">
            <a:xfrm>
              <a:off x="2898" y="1736"/>
              <a:ext cx="62" cy="149"/>
            </a:xfrm>
            <a:prstGeom prst="rect">
              <a:avLst/>
            </a:prstGeom>
            <a:no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156" name="Rectangle 155">
            <a:extLst>
              <a:ext uri="{FF2B5EF4-FFF2-40B4-BE49-F238E27FC236}">
                <a16:creationId xmlns:a16="http://schemas.microsoft.com/office/drawing/2014/main" id="{97A449D1-3DAD-9788-5582-88FDB54F282F}"/>
              </a:ext>
            </a:extLst>
          </p:cNvPr>
          <p:cNvSpPr>
            <a:spLocks noChangeArrowheads="1"/>
          </p:cNvSpPr>
          <p:nvPr/>
        </p:nvSpPr>
        <p:spPr bwMode="auto">
          <a:xfrm>
            <a:off x="5729287" y="3767138"/>
            <a:ext cx="1797050" cy="1190625"/>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b="1">
                <a:solidFill>
                  <a:srgbClr val="003399"/>
                </a:solidFill>
                <a:latin typeface="Arial" charset="0"/>
              </a:rPr>
              <a:t>Aeration Basin</a:t>
            </a:r>
          </a:p>
          <a:p>
            <a:pPr algn="l"/>
            <a:r>
              <a:rPr lang="en-US" b="1">
                <a:solidFill>
                  <a:srgbClr val="003399"/>
                </a:solidFill>
                <a:latin typeface="Arial" charset="0"/>
              </a:rPr>
              <a:t>Clarifier</a:t>
            </a:r>
          </a:p>
          <a:p>
            <a:pPr algn="l"/>
            <a:r>
              <a:rPr lang="en-US" b="1">
                <a:solidFill>
                  <a:srgbClr val="003399"/>
                </a:solidFill>
                <a:latin typeface="Arial" charset="0"/>
              </a:rPr>
              <a:t>Disinfection</a:t>
            </a:r>
          </a:p>
          <a:p>
            <a:pPr algn="l"/>
            <a:r>
              <a:rPr lang="en-US" b="1">
                <a:solidFill>
                  <a:srgbClr val="003399"/>
                </a:solidFill>
                <a:latin typeface="Arial" charset="0"/>
              </a:rPr>
              <a:t>Digester</a:t>
            </a:r>
          </a:p>
        </p:txBody>
      </p:sp>
      <p:sp>
        <p:nvSpPr>
          <p:cNvPr id="157" name="Rectangle 156">
            <a:extLst>
              <a:ext uri="{FF2B5EF4-FFF2-40B4-BE49-F238E27FC236}">
                <a16:creationId xmlns:a16="http://schemas.microsoft.com/office/drawing/2014/main" id="{B7D9545D-323D-1B88-B638-CA871E12D2EA}"/>
              </a:ext>
            </a:extLst>
          </p:cNvPr>
          <p:cNvSpPr>
            <a:spLocks noChangeArrowheads="1"/>
          </p:cNvSpPr>
          <p:nvPr/>
        </p:nvSpPr>
        <p:spPr bwMode="auto">
          <a:xfrm>
            <a:off x="10199688" y="0"/>
            <a:ext cx="2012948" cy="6858000"/>
          </a:xfrm>
          <a:prstGeom prst="rect">
            <a:avLst/>
          </a:prstGeom>
          <a:gradFill rotWithShape="0">
            <a:gsLst>
              <a:gs pos="0">
                <a:srgbClr val="03D4A8"/>
              </a:gs>
              <a:gs pos="25000">
                <a:srgbClr val="21D6E0"/>
              </a:gs>
              <a:gs pos="75000">
                <a:srgbClr val="0087E6"/>
              </a:gs>
              <a:gs pos="100000">
                <a:srgbClr val="005CBF"/>
              </a:gs>
            </a:gsLst>
            <a:lin ang="0" scaled="1"/>
          </a:gradFill>
          <a:ln w="9525">
            <a:no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58" name="Freeform 61">
            <a:extLst>
              <a:ext uri="{FF2B5EF4-FFF2-40B4-BE49-F238E27FC236}">
                <a16:creationId xmlns:a16="http://schemas.microsoft.com/office/drawing/2014/main" id="{86790E2E-A881-70CC-49F7-E5FAB31DA483}"/>
              </a:ext>
            </a:extLst>
          </p:cNvPr>
          <p:cNvSpPr>
            <a:spLocks/>
          </p:cNvSpPr>
          <p:nvPr/>
        </p:nvSpPr>
        <p:spPr bwMode="auto">
          <a:xfrm>
            <a:off x="10528461" y="1575251"/>
            <a:ext cx="1641475" cy="596900"/>
          </a:xfrm>
          <a:custGeom>
            <a:avLst/>
            <a:gdLst>
              <a:gd name="T0" fmla="*/ 0 w 1034"/>
              <a:gd name="T1" fmla="*/ 2147483647 h 376"/>
              <a:gd name="T2" fmla="*/ 2147483647 w 1034"/>
              <a:gd name="T3" fmla="*/ 2147483647 h 376"/>
              <a:gd name="T4" fmla="*/ 2147483647 w 1034"/>
              <a:gd name="T5" fmla="*/ 2147483647 h 376"/>
              <a:gd name="T6" fmla="*/ 2147483647 w 1034"/>
              <a:gd name="T7" fmla="*/ 2147483647 h 376"/>
              <a:gd name="T8" fmla="*/ 2147483647 w 1034"/>
              <a:gd name="T9" fmla="*/ 2147483647 h 376"/>
              <a:gd name="T10" fmla="*/ 2147483647 w 1034"/>
              <a:gd name="T11" fmla="*/ 2147483647 h 376"/>
              <a:gd name="T12" fmla="*/ 2147483647 w 1034"/>
              <a:gd name="T13" fmla="*/ 2147483647 h 376"/>
              <a:gd name="T14" fmla="*/ 2147483647 w 1034"/>
              <a:gd name="T15" fmla="*/ 2147483647 h 376"/>
              <a:gd name="T16" fmla="*/ 2147483647 w 1034"/>
              <a:gd name="T17" fmla="*/ 2147483647 h 376"/>
              <a:gd name="T18" fmla="*/ 2147483647 w 1034"/>
              <a:gd name="T19" fmla="*/ 2147483647 h 376"/>
              <a:gd name="T20" fmla="*/ 2147483647 w 1034"/>
              <a:gd name="T21" fmla="*/ 2147483647 h 376"/>
              <a:gd name="T22" fmla="*/ 2147483647 w 1034"/>
              <a:gd name="T23" fmla="*/ 2147483647 h 376"/>
              <a:gd name="T24" fmla="*/ 2147483647 w 1034"/>
              <a:gd name="T25" fmla="*/ 2147483647 h 376"/>
              <a:gd name="T26" fmla="*/ 2147483647 w 1034"/>
              <a:gd name="T27" fmla="*/ 2147483647 h 376"/>
              <a:gd name="T28" fmla="*/ 2147483647 w 1034"/>
              <a:gd name="T29" fmla="*/ 2147483647 h 376"/>
              <a:gd name="T30" fmla="*/ 2147483647 w 1034"/>
              <a:gd name="T31" fmla="*/ 2147483647 h 376"/>
              <a:gd name="T32" fmla="*/ 2147483647 w 1034"/>
              <a:gd name="T33" fmla="*/ 2147483647 h 376"/>
              <a:gd name="T34" fmla="*/ 2147483647 w 1034"/>
              <a:gd name="T35" fmla="*/ 2147483647 h 376"/>
              <a:gd name="T36" fmla="*/ 2147483647 w 1034"/>
              <a:gd name="T37" fmla="*/ 2147483647 h 376"/>
              <a:gd name="T38" fmla="*/ 2147483647 w 1034"/>
              <a:gd name="T39" fmla="*/ 2147483647 h 376"/>
              <a:gd name="T40" fmla="*/ 2147483647 w 1034"/>
              <a:gd name="T41" fmla="*/ 2147483647 h 376"/>
              <a:gd name="T42" fmla="*/ 2147483647 w 1034"/>
              <a:gd name="T43" fmla="*/ 2147483647 h 376"/>
              <a:gd name="T44" fmla="*/ 2147483647 w 1034"/>
              <a:gd name="T45" fmla="*/ 2147483647 h 376"/>
              <a:gd name="T46" fmla="*/ 2147483647 w 1034"/>
              <a:gd name="T47" fmla="*/ 2147483647 h 376"/>
              <a:gd name="T48" fmla="*/ 2147483647 w 1034"/>
              <a:gd name="T49" fmla="*/ 2147483647 h 376"/>
              <a:gd name="T50" fmla="*/ 2147483647 w 1034"/>
              <a:gd name="T51" fmla="*/ 2147483647 h 376"/>
              <a:gd name="T52" fmla="*/ 2147483647 w 1034"/>
              <a:gd name="T53" fmla="*/ 2147483647 h 376"/>
              <a:gd name="T54" fmla="*/ 2147483647 w 1034"/>
              <a:gd name="T55" fmla="*/ 2147483647 h 376"/>
              <a:gd name="T56" fmla="*/ 2147483647 w 1034"/>
              <a:gd name="T57" fmla="*/ 2147483647 h 376"/>
              <a:gd name="T58" fmla="*/ 2147483647 w 1034"/>
              <a:gd name="T59" fmla="*/ 2147483647 h 376"/>
              <a:gd name="T60" fmla="*/ 2147483647 w 1034"/>
              <a:gd name="T61" fmla="*/ 2147483647 h 376"/>
              <a:gd name="T62" fmla="*/ 2147483647 w 1034"/>
              <a:gd name="T63" fmla="*/ 2147483647 h 376"/>
              <a:gd name="T64" fmla="*/ 2147483647 w 1034"/>
              <a:gd name="T65" fmla="*/ 2147483647 h 376"/>
              <a:gd name="T66" fmla="*/ 2147483647 w 1034"/>
              <a:gd name="T67" fmla="*/ 0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4"/>
              <a:gd name="T103" fmla="*/ 0 h 376"/>
              <a:gd name="T104" fmla="*/ 1034 w 1034"/>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4" h="376">
                <a:moveTo>
                  <a:pt x="0" y="299"/>
                </a:moveTo>
                <a:lnTo>
                  <a:pt x="64" y="240"/>
                </a:lnTo>
                <a:lnTo>
                  <a:pt x="92" y="213"/>
                </a:lnTo>
                <a:lnTo>
                  <a:pt x="129" y="189"/>
                </a:lnTo>
                <a:lnTo>
                  <a:pt x="157" y="169"/>
                </a:lnTo>
                <a:lnTo>
                  <a:pt x="193" y="157"/>
                </a:lnTo>
                <a:lnTo>
                  <a:pt x="221" y="150"/>
                </a:lnTo>
                <a:lnTo>
                  <a:pt x="258" y="150"/>
                </a:lnTo>
                <a:lnTo>
                  <a:pt x="277" y="155"/>
                </a:lnTo>
                <a:lnTo>
                  <a:pt x="286" y="164"/>
                </a:lnTo>
                <a:lnTo>
                  <a:pt x="304" y="177"/>
                </a:lnTo>
                <a:lnTo>
                  <a:pt x="313" y="194"/>
                </a:lnTo>
                <a:lnTo>
                  <a:pt x="341" y="233"/>
                </a:lnTo>
                <a:lnTo>
                  <a:pt x="369" y="277"/>
                </a:lnTo>
                <a:lnTo>
                  <a:pt x="396" y="317"/>
                </a:lnTo>
                <a:lnTo>
                  <a:pt x="415" y="336"/>
                </a:lnTo>
                <a:lnTo>
                  <a:pt x="433" y="351"/>
                </a:lnTo>
                <a:lnTo>
                  <a:pt x="452" y="363"/>
                </a:lnTo>
                <a:lnTo>
                  <a:pt x="470" y="371"/>
                </a:lnTo>
                <a:lnTo>
                  <a:pt x="498" y="375"/>
                </a:lnTo>
                <a:lnTo>
                  <a:pt x="516" y="373"/>
                </a:lnTo>
                <a:lnTo>
                  <a:pt x="544" y="366"/>
                </a:lnTo>
                <a:lnTo>
                  <a:pt x="572" y="353"/>
                </a:lnTo>
                <a:lnTo>
                  <a:pt x="609" y="336"/>
                </a:lnTo>
                <a:lnTo>
                  <a:pt x="636" y="314"/>
                </a:lnTo>
                <a:lnTo>
                  <a:pt x="673" y="292"/>
                </a:lnTo>
                <a:lnTo>
                  <a:pt x="719" y="265"/>
                </a:lnTo>
                <a:lnTo>
                  <a:pt x="793" y="206"/>
                </a:lnTo>
                <a:lnTo>
                  <a:pt x="867" y="145"/>
                </a:lnTo>
                <a:lnTo>
                  <a:pt x="932" y="86"/>
                </a:lnTo>
                <a:lnTo>
                  <a:pt x="968" y="61"/>
                </a:lnTo>
                <a:lnTo>
                  <a:pt x="996" y="37"/>
                </a:lnTo>
                <a:lnTo>
                  <a:pt x="1015" y="17"/>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59" name="Freeform 62">
            <a:extLst>
              <a:ext uri="{FF2B5EF4-FFF2-40B4-BE49-F238E27FC236}">
                <a16:creationId xmlns:a16="http://schemas.microsoft.com/office/drawing/2014/main" id="{FA9D5648-2589-BF35-3712-43D65C0DCAF0}"/>
              </a:ext>
            </a:extLst>
          </p:cNvPr>
          <p:cNvSpPr>
            <a:spLocks/>
          </p:cNvSpPr>
          <p:nvPr/>
        </p:nvSpPr>
        <p:spPr bwMode="auto">
          <a:xfrm>
            <a:off x="10544339" y="914792"/>
            <a:ext cx="1641475" cy="600075"/>
          </a:xfrm>
          <a:custGeom>
            <a:avLst/>
            <a:gdLst>
              <a:gd name="T0" fmla="*/ 0 w 1034"/>
              <a:gd name="T1" fmla="*/ 2147483647 h 378"/>
              <a:gd name="T2" fmla="*/ 2147483647 w 1034"/>
              <a:gd name="T3" fmla="*/ 2147483647 h 378"/>
              <a:gd name="T4" fmla="*/ 2147483647 w 1034"/>
              <a:gd name="T5" fmla="*/ 2147483647 h 378"/>
              <a:gd name="T6" fmla="*/ 2147483647 w 1034"/>
              <a:gd name="T7" fmla="*/ 2147483647 h 378"/>
              <a:gd name="T8" fmla="*/ 2147483647 w 1034"/>
              <a:gd name="T9" fmla="*/ 2147483647 h 378"/>
              <a:gd name="T10" fmla="*/ 2147483647 w 1034"/>
              <a:gd name="T11" fmla="*/ 2147483647 h 378"/>
              <a:gd name="T12" fmla="*/ 2147483647 w 1034"/>
              <a:gd name="T13" fmla="*/ 2147483647 h 378"/>
              <a:gd name="T14" fmla="*/ 2147483647 w 1034"/>
              <a:gd name="T15" fmla="*/ 2147483647 h 378"/>
              <a:gd name="T16" fmla="*/ 2147483647 w 1034"/>
              <a:gd name="T17" fmla="*/ 2147483647 h 378"/>
              <a:gd name="T18" fmla="*/ 2147483647 w 1034"/>
              <a:gd name="T19" fmla="*/ 2147483647 h 378"/>
              <a:gd name="T20" fmla="*/ 2147483647 w 1034"/>
              <a:gd name="T21" fmla="*/ 2147483647 h 378"/>
              <a:gd name="T22" fmla="*/ 2147483647 w 1034"/>
              <a:gd name="T23" fmla="*/ 2147483647 h 378"/>
              <a:gd name="T24" fmla="*/ 2147483647 w 1034"/>
              <a:gd name="T25" fmla="*/ 2147483647 h 378"/>
              <a:gd name="T26" fmla="*/ 2147483647 w 1034"/>
              <a:gd name="T27" fmla="*/ 2147483647 h 378"/>
              <a:gd name="T28" fmla="*/ 2147483647 w 1034"/>
              <a:gd name="T29" fmla="*/ 2147483647 h 378"/>
              <a:gd name="T30" fmla="*/ 2147483647 w 1034"/>
              <a:gd name="T31" fmla="*/ 2147483647 h 378"/>
              <a:gd name="T32" fmla="*/ 2147483647 w 1034"/>
              <a:gd name="T33" fmla="*/ 2147483647 h 378"/>
              <a:gd name="T34" fmla="*/ 2147483647 w 1034"/>
              <a:gd name="T35" fmla="*/ 2147483647 h 378"/>
              <a:gd name="T36" fmla="*/ 2147483647 w 1034"/>
              <a:gd name="T37" fmla="*/ 2147483647 h 378"/>
              <a:gd name="T38" fmla="*/ 2147483647 w 1034"/>
              <a:gd name="T39" fmla="*/ 2147483647 h 378"/>
              <a:gd name="T40" fmla="*/ 2147483647 w 1034"/>
              <a:gd name="T41" fmla="*/ 2147483647 h 378"/>
              <a:gd name="T42" fmla="*/ 2147483647 w 1034"/>
              <a:gd name="T43" fmla="*/ 2147483647 h 378"/>
              <a:gd name="T44" fmla="*/ 2147483647 w 1034"/>
              <a:gd name="T45" fmla="*/ 2147483647 h 378"/>
              <a:gd name="T46" fmla="*/ 2147483647 w 1034"/>
              <a:gd name="T47" fmla="*/ 2147483647 h 378"/>
              <a:gd name="T48" fmla="*/ 2147483647 w 1034"/>
              <a:gd name="T49" fmla="*/ 2147483647 h 378"/>
              <a:gd name="T50" fmla="*/ 2147483647 w 1034"/>
              <a:gd name="T51" fmla="*/ 2147483647 h 378"/>
              <a:gd name="T52" fmla="*/ 2147483647 w 1034"/>
              <a:gd name="T53" fmla="*/ 2147483647 h 378"/>
              <a:gd name="T54" fmla="*/ 2147483647 w 1034"/>
              <a:gd name="T55" fmla="*/ 2147483647 h 378"/>
              <a:gd name="T56" fmla="*/ 2147483647 w 1034"/>
              <a:gd name="T57" fmla="*/ 2147483647 h 378"/>
              <a:gd name="T58" fmla="*/ 2147483647 w 1034"/>
              <a:gd name="T59" fmla="*/ 2147483647 h 378"/>
              <a:gd name="T60" fmla="*/ 2147483647 w 1034"/>
              <a:gd name="T61" fmla="*/ 2147483647 h 378"/>
              <a:gd name="T62" fmla="*/ 2147483647 w 1034"/>
              <a:gd name="T63" fmla="*/ 2147483647 h 378"/>
              <a:gd name="T64" fmla="*/ 2147483647 w 1034"/>
              <a:gd name="T65" fmla="*/ 2147483647 h 378"/>
              <a:gd name="T66" fmla="*/ 2147483647 w 1034"/>
              <a:gd name="T67" fmla="*/ 2147483647 h 378"/>
              <a:gd name="T68" fmla="*/ 2147483647 w 1034"/>
              <a:gd name="T69" fmla="*/ 2147483647 h 378"/>
              <a:gd name="T70" fmla="*/ 2147483647 w 1034"/>
              <a:gd name="T71" fmla="*/ 2147483647 h 378"/>
              <a:gd name="T72" fmla="*/ 2147483647 w 1034"/>
              <a:gd name="T73" fmla="*/ 2147483647 h 378"/>
              <a:gd name="T74" fmla="*/ 2147483647 w 1034"/>
              <a:gd name="T75" fmla="*/ 2147483647 h 378"/>
              <a:gd name="T76" fmla="*/ 2147483647 w 1034"/>
              <a:gd name="T77" fmla="*/ 2147483647 h 378"/>
              <a:gd name="T78" fmla="*/ 2147483647 w 1034"/>
              <a:gd name="T79" fmla="*/ 2147483647 h 378"/>
              <a:gd name="T80" fmla="*/ 2147483647 w 1034"/>
              <a:gd name="T81" fmla="*/ 0 h 3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4"/>
              <a:gd name="T124" fmla="*/ 0 h 378"/>
              <a:gd name="T125" fmla="*/ 1034 w 1034"/>
              <a:gd name="T126" fmla="*/ 378 h 3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4" h="378">
                <a:moveTo>
                  <a:pt x="0" y="300"/>
                </a:moveTo>
                <a:lnTo>
                  <a:pt x="27" y="270"/>
                </a:lnTo>
                <a:lnTo>
                  <a:pt x="64" y="241"/>
                </a:lnTo>
                <a:lnTo>
                  <a:pt x="92" y="215"/>
                </a:lnTo>
                <a:lnTo>
                  <a:pt x="129" y="191"/>
                </a:lnTo>
                <a:lnTo>
                  <a:pt x="157" y="172"/>
                </a:lnTo>
                <a:lnTo>
                  <a:pt x="193" y="157"/>
                </a:lnTo>
                <a:lnTo>
                  <a:pt x="212" y="152"/>
                </a:lnTo>
                <a:lnTo>
                  <a:pt x="221" y="150"/>
                </a:lnTo>
                <a:lnTo>
                  <a:pt x="240" y="148"/>
                </a:lnTo>
                <a:lnTo>
                  <a:pt x="258" y="150"/>
                </a:lnTo>
                <a:lnTo>
                  <a:pt x="277" y="156"/>
                </a:lnTo>
                <a:lnTo>
                  <a:pt x="286" y="165"/>
                </a:lnTo>
                <a:lnTo>
                  <a:pt x="304" y="177"/>
                </a:lnTo>
                <a:lnTo>
                  <a:pt x="313" y="195"/>
                </a:lnTo>
                <a:lnTo>
                  <a:pt x="332" y="213"/>
                </a:lnTo>
                <a:lnTo>
                  <a:pt x="341" y="234"/>
                </a:lnTo>
                <a:lnTo>
                  <a:pt x="369" y="277"/>
                </a:lnTo>
                <a:lnTo>
                  <a:pt x="387" y="298"/>
                </a:lnTo>
                <a:lnTo>
                  <a:pt x="396" y="318"/>
                </a:lnTo>
                <a:lnTo>
                  <a:pt x="415" y="336"/>
                </a:lnTo>
                <a:lnTo>
                  <a:pt x="433" y="352"/>
                </a:lnTo>
                <a:lnTo>
                  <a:pt x="452" y="365"/>
                </a:lnTo>
                <a:lnTo>
                  <a:pt x="470" y="373"/>
                </a:lnTo>
                <a:lnTo>
                  <a:pt x="498" y="377"/>
                </a:lnTo>
                <a:lnTo>
                  <a:pt x="516" y="375"/>
                </a:lnTo>
                <a:lnTo>
                  <a:pt x="544" y="368"/>
                </a:lnTo>
                <a:lnTo>
                  <a:pt x="572" y="356"/>
                </a:lnTo>
                <a:lnTo>
                  <a:pt x="609" y="338"/>
                </a:lnTo>
                <a:lnTo>
                  <a:pt x="636" y="316"/>
                </a:lnTo>
                <a:lnTo>
                  <a:pt x="673" y="293"/>
                </a:lnTo>
                <a:lnTo>
                  <a:pt x="719" y="266"/>
                </a:lnTo>
                <a:lnTo>
                  <a:pt x="756" y="236"/>
                </a:lnTo>
                <a:lnTo>
                  <a:pt x="793" y="207"/>
                </a:lnTo>
                <a:lnTo>
                  <a:pt x="867" y="145"/>
                </a:lnTo>
                <a:lnTo>
                  <a:pt x="904" y="116"/>
                </a:lnTo>
                <a:lnTo>
                  <a:pt x="932" y="88"/>
                </a:lnTo>
                <a:lnTo>
                  <a:pt x="968" y="61"/>
                </a:lnTo>
                <a:lnTo>
                  <a:pt x="996" y="38"/>
                </a:lnTo>
                <a:lnTo>
                  <a:pt x="1015" y="16"/>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0" name="Freeform 63">
            <a:extLst>
              <a:ext uri="{FF2B5EF4-FFF2-40B4-BE49-F238E27FC236}">
                <a16:creationId xmlns:a16="http://schemas.microsoft.com/office/drawing/2014/main" id="{7F56F44B-5DC4-CE2F-DF3F-E6B4DF24EB3E}"/>
              </a:ext>
            </a:extLst>
          </p:cNvPr>
          <p:cNvSpPr>
            <a:spLocks/>
          </p:cNvSpPr>
          <p:nvPr/>
        </p:nvSpPr>
        <p:spPr bwMode="auto">
          <a:xfrm>
            <a:off x="10475282" y="372954"/>
            <a:ext cx="1641475" cy="600075"/>
          </a:xfrm>
          <a:custGeom>
            <a:avLst/>
            <a:gdLst>
              <a:gd name="T0" fmla="*/ 0 w 1034"/>
              <a:gd name="T1" fmla="*/ 2147483647 h 378"/>
              <a:gd name="T2" fmla="*/ 2147483647 w 1034"/>
              <a:gd name="T3" fmla="*/ 2147483647 h 378"/>
              <a:gd name="T4" fmla="*/ 2147483647 w 1034"/>
              <a:gd name="T5" fmla="*/ 2147483647 h 378"/>
              <a:gd name="T6" fmla="*/ 2147483647 w 1034"/>
              <a:gd name="T7" fmla="*/ 2147483647 h 378"/>
              <a:gd name="T8" fmla="*/ 2147483647 w 1034"/>
              <a:gd name="T9" fmla="*/ 2147483647 h 378"/>
              <a:gd name="T10" fmla="*/ 2147483647 w 1034"/>
              <a:gd name="T11" fmla="*/ 2147483647 h 378"/>
              <a:gd name="T12" fmla="*/ 2147483647 w 1034"/>
              <a:gd name="T13" fmla="*/ 2147483647 h 378"/>
              <a:gd name="T14" fmla="*/ 2147483647 w 1034"/>
              <a:gd name="T15" fmla="*/ 2147483647 h 378"/>
              <a:gd name="T16" fmla="*/ 2147483647 w 1034"/>
              <a:gd name="T17" fmla="*/ 2147483647 h 378"/>
              <a:gd name="T18" fmla="*/ 2147483647 w 1034"/>
              <a:gd name="T19" fmla="*/ 2147483647 h 378"/>
              <a:gd name="T20" fmla="*/ 2147483647 w 1034"/>
              <a:gd name="T21" fmla="*/ 2147483647 h 378"/>
              <a:gd name="T22" fmla="*/ 2147483647 w 1034"/>
              <a:gd name="T23" fmla="*/ 2147483647 h 378"/>
              <a:gd name="T24" fmla="*/ 2147483647 w 1034"/>
              <a:gd name="T25" fmla="*/ 2147483647 h 378"/>
              <a:gd name="T26" fmla="*/ 2147483647 w 1034"/>
              <a:gd name="T27" fmla="*/ 2147483647 h 378"/>
              <a:gd name="T28" fmla="*/ 2147483647 w 1034"/>
              <a:gd name="T29" fmla="*/ 2147483647 h 378"/>
              <a:gd name="T30" fmla="*/ 2147483647 w 1034"/>
              <a:gd name="T31" fmla="*/ 2147483647 h 378"/>
              <a:gd name="T32" fmla="*/ 2147483647 w 1034"/>
              <a:gd name="T33" fmla="*/ 2147483647 h 378"/>
              <a:gd name="T34" fmla="*/ 2147483647 w 1034"/>
              <a:gd name="T35" fmla="*/ 2147483647 h 378"/>
              <a:gd name="T36" fmla="*/ 2147483647 w 1034"/>
              <a:gd name="T37" fmla="*/ 2147483647 h 378"/>
              <a:gd name="T38" fmla="*/ 2147483647 w 1034"/>
              <a:gd name="T39" fmla="*/ 2147483647 h 378"/>
              <a:gd name="T40" fmla="*/ 2147483647 w 1034"/>
              <a:gd name="T41" fmla="*/ 2147483647 h 378"/>
              <a:gd name="T42" fmla="*/ 2147483647 w 1034"/>
              <a:gd name="T43" fmla="*/ 2147483647 h 378"/>
              <a:gd name="T44" fmla="*/ 2147483647 w 1034"/>
              <a:gd name="T45" fmla="*/ 2147483647 h 378"/>
              <a:gd name="T46" fmla="*/ 2147483647 w 1034"/>
              <a:gd name="T47" fmla="*/ 2147483647 h 378"/>
              <a:gd name="T48" fmla="*/ 2147483647 w 1034"/>
              <a:gd name="T49" fmla="*/ 2147483647 h 378"/>
              <a:gd name="T50" fmla="*/ 2147483647 w 1034"/>
              <a:gd name="T51" fmla="*/ 2147483647 h 378"/>
              <a:gd name="T52" fmla="*/ 2147483647 w 1034"/>
              <a:gd name="T53" fmla="*/ 2147483647 h 378"/>
              <a:gd name="T54" fmla="*/ 2147483647 w 1034"/>
              <a:gd name="T55" fmla="*/ 2147483647 h 378"/>
              <a:gd name="T56" fmla="*/ 2147483647 w 1034"/>
              <a:gd name="T57" fmla="*/ 2147483647 h 378"/>
              <a:gd name="T58" fmla="*/ 2147483647 w 1034"/>
              <a:gd name="T59" fmla="*/ 2147483647 h 378"/>
              <a:gd name="T60" fmla="*/ 2147483647 w 1034"/>
              <a:gd name="T61" fmla="*/ 2147483647 h 378"/>
              <a:gd name="T62" fmla="*/ 2147483647 w 1034"/>
              <a:gd name="T63" fmla="*/ 2147483647 h 378"/>
              <a:gd name="T64" fmla="*/ 2147483647 w 1034"/>
              <a:gd name="T65" fmla="*/ 2147483647 h 378"/>
              <a:gd name="T66" fmla="*/ 2147483647 w 1034"/>
              <a:gd name="T67" fmla="*/ 2147483647 h 378"/>
              <a:gd name="T68" fmla="*/ 2147483647 w 1034"/>
              <a:gd name="T69" fmla="*/ 2147483647 h 378"/>
              <a:gd name="T70" fmla="*/ 2147483647 w 1034"/>
              <a:gd name="T71" fmla="*/ 2147483647 h 378"/>
              <a:gd name="T72" fmla="*/ 2147483647 w 1034"/>
              <a:gd name="T73" fmla="*/ 2147483647 h 378"/>
              <a:gd name="T74" fmla="*/ 2147483647 w 1034"/>
              <a:gd name="T75" fmla="*/ 2147483647 h 378"/>
              <a:gd name="T76" fmla="*/ 2147483647 w 1034"/>
              <a:gd name="T77" fmla="*/ 2147483647 h 378"/>
              <a:gd name="T78" fmla="*/ 2147483647 w 1034"/>
              <a:gd name="T79" fmla="*/ 2147483647 h 378"/>
              <a:gd name="T80" fmla="*/ 2147483647 w 1034"/>
              <a:gd name="T81" fmla="*/ 2147483647 h 378"/>
              <a:gd name="T82" fmla="*/ 2147483647 w 1034"/>
              <a:gd name="T83" fmla="*/ 2147483647 h 378"/>
              <a:gd name="T84" fmla="*/ 2147483647 w 1034"/>
              <a:gd name="T85" fmla="*/ 2147483647 h 378"/>
              <a:gd name="T86" fmla="*/ 2147483647 w 1034"/>
              <a:gd name="T87" fmla="*/ 2147483647 h 378"/>
              <a:gd name="T88" fmla="*/ 2147483647 w 1034"/>
              <a:gd name="T89" fmla="*/ 2147483647 h 378"/>
              <a:gd name="T90" fmla="*/ 2147483647 w 1034"/>
              <a:gd name="T91" fmla="*/ 2147483647 h 378"/>
              <a:gd name="T92" fmla="*/ 2147483647 w 1034"/>
              <a:gd name="T93" fmla="*/ 2147483647 h 378"/>
              <a:gd name="T94" fmla="*/ 2147483647 w 1034"/>
              <a:gd name="T95" fmla="*/ 2147483647 h 378"/>
              <a:gd name="T96" fmla="*/ 2147483647 w 1034"/>
              <a:gd name="T97" fmla="*/ 2147483647 h 378"/>
              <a:gd name="T98" fmla="*/ 2147483647 w 1034"/>
              <a:gd name="T99" fmla="*/ 2147483647 h 378"/>
              <a:gd name="T100" fmla="*/ 2147483647 w 1034"/>
              <a:gd name="T101" fmla="*/ 2147483647 h 378"/>
              <a:gd name="T102" fmla="*/ 2147483647 w 1034"/>
              <a:gd name="T103" fmla="*/ 2147483647 h 378"/>
              <a:gd name="T104" fmla="*/ 2147483647 w 1034"/>
              <a:gd name="T105" fmla="*/ 0 h 3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34"/>
              <a:gd name="T160" fmla="*/ 0 h 378"/>
              <a:gd name="T161" fmla="*/ 1034 w 1034"/>
              <a:gd name="T162" fmla="*/ 378 h 3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34" h="378">
                <a:moveTo>
                  <a:pt x="0" y="300"/>
                </a:moveTo>
                <a:lnTo>
                  <a:pt x="27" y="269"/>
                </a:lnTo>
                <a:lnTo>
                  <a:pt x="64" y="241"/>
                </a:lnTo>
                <a:lnTo>
                  <a:pt x="92" y="214"/>
                </a:lnTo>
                <a:lnTo>
                  <a:pt x="110" y="201"/>
                </a:lnTo>
                <a:lnTo>
                  <a:pt x="129" y="190"/>
                </a:lnTo>
                <a:lnTo>
                  <a:pt x="138" y="179"/>
                </a:lnTo>
                <a:lnTo>
                  <a:pt x="157" y="170"/>
                </a:lnTo>
                <a:lnTo>
                  <a:pt x="175" y="163"/>
                </a:lnTo>
                <a:lnTo>
                  <a:pt x="193" y="156"/>
                </a:lnTo>
                <a:lnTo>
                  <a:pt x="212" y="152"/>
                </a:lnTo>
                <a:lnTo>
                  <a:pt x="221" y="149"/>
                </a:lnTo>
                <a:lnTo>
                  <a:pt x="240" y="149"/>
                </a:lnTo>
                <a:lnTo>
                  <a:pt x="258" y="150"/>
                </a:lnTo>
                <a:lnTo>
                  <a:pt x="267" y="152"/>
                </a:lnTo>
                <a:lnTo>
                  <a:pt x="277" y="154"/>
                </a:lnTo>
                <a:lnTo>
                  <a:pt x="277" y="158"/>
                </a:lnTo>
                <a:lnTo>
                  <a:pt x="286" y="164"/>
                </a:lnTo>
                <a:lnTo>
                  <a:pt x="304" y="177"/>
                </a:lnTo>
                <a:lnTo>
                  <a:pt x="313" y="193"/>
                </a:lnTo>
                <a:lnTo>
                  <a:pt x="332" y="213"/>
                </a:lnTo>
                <a:lnTo>
                  <a:pt x="341" y="232"/>
                </a:lnTo>
                <a:lnTo>
                  <a:pt x="369" y="276"/>
                </a:lnTo>
                <a:lnTo>
                  <a:pt x="387" y="298"/>
                </a:lnTo>
                <a:lnTo>
                  <a:pt x="396" y="318"/>
                </a:lnTo>
                <a:lnTo>
                  <a:pt x="415" y="336"/>
                </a:lnTo>
                <a:lnTo>
                  <a:pt x="433" y="352"/>
                </a:lnTo>
                <a:lnTo>
                  <a:pt x="452" y="364"/>
                </a:lnTo>
                <a:lnTo>
                  <a:pt x="461" y="369"/>
                </a:lnTo>
                <a:lnTo>
                  <a:pt x="470" y="373"/>
                </a:lnTo>
                <a:lnTo>
                  <a:pt x="479" y="375"/>
                </a:lnTo>
                <a:lnTo>
                  <a:pt x="498" y="377"/>
                </a:lnTo>
                <a:lnTo>
                  <a:pt x="507" y="376"/>
                </a:lnTo>
                <a:lnTo>
                  <a:pt x="516" y="375"/>
                </a:lnTo>
                <a:lnTo>
                  <a:pt x="526" y="372"/>
                </a:lnTo>
                <a:lnTo>
                  <a:pt x="544" y="367"/>
                </a:lnTo>
                <a:lnTo>
                  <a:pt x="553" y="362"/>
                </a:lnTo>
                <a:lnTo>
                  <a:pt x="572" y="354"/>
                </a:lnTo>
                <a:lnTo>
                  <a:pt x="590" y="347"/>
                </a:lnTo>
                <a:lnTo>
                  <a:pt x="609" y="338"/>
                </a:lnTo>
                <a:lnTo>
                  <a:pt x="636" y="316"/>
                </a:lnTo>
                <a:lnTo>
                  <a:pt x="673" y="292"/>
                </a:lnTo>
                <a:lnTo>
                  <a:pt x="719" y="265"/>
                </a:lnTo>
                <a:lnTo>
                  <a:pt x="756" y="236"/>
                </a:lnTo>
                <a:lnTo>
                  <a:pt x="793" y="206"/>
                </a:lnTo>
                <a:lnTo>
                  <a:pt x="867" y="144"/>
                </a:lnTo>
                <a:lnTo>
                  <a:pt x="904" y="115"/>
                </a:lnTo>
                <a:lnTo>
                  <a:pt x="932" y="87"/>
                </a:lnTo>
                <a:lnTo>
                  <a:pt x="968" y="60"/>
                </a:lnTo>
                <a:lnTo>
                  <a:pt x="996" y="37"/>
                </a:lnTo>
                <a:lnTo>
                  <a:pt x="1015" y="16"/>
                </a:lnTo>
                <a:lnTo>
                  <a:pt x="1024" y="7"/>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1" name="Freeform 65">
            <a:extLst>
              <a:ext uri="{FF2B5EF4-FFF2-40B4-BE49-F238E27FC236}">
                <a16:creationId xmlns:a16="http://schemas.microsoft.com/office/drawing/2014/main" id="{FF320968-8C85-CA79-25A5-4B5E0D6C8866}"/>
              </a:ext>
            </a:extLst>
          </p:cNvPr>
          <p:cNvSpPr>
            <a:spLocks/>
          </p:cNvSpPr>
          <p:nvPr/>
        </p:nvSpPr>
        <p:spPr bwMode="auto">
          <a:xfrm>
            <a:off x="10557032" y="3574586"/>
            <a:ext cx="1641475" cy="595312"/>
          </a:xfrm>
          <a:custGeom>
            <a:avLst/>
            <a:gdLst>
              <a:gd name="T0" fmla="*/ 0 w 1034"/>
              <a:gd name="T1" fmla="*/ 2147483647 h 375"/>
              <a:gd name="T2" fmla="*/ 2147483647 w 1034"/>
              <a:gd name="T3" fmla="*/ 2147483647 h 375"/>
              <a:gd name="T4" fmla="*/ 2147483647 w 1034"/>
              <a:gd name="T5" fmla="*/ 2147483647 h 375"/>
              <a:gd name="T6" fmla="*/ 2147483647 w 1034"/>
              <a:gd name="T7" fmla="*/ 2147483647 h 375"/>
              <a:gd name="T8" fmla="*/ 2147483647 w 1034"/>
              <a:gd name="T9" fmla="*/ 2147483647 h 375"/>
              <a:gd name="T10" fmla="*/ 2147483647 w 1034"/>
              <a:gd name="T11" fmla="*/ 2147483647 h 375"/>
              <a:gd name="T12" fmla="*/ 2147483647 w 1034"/>
              <a:gd name="T13" fmla="*/ 2147483647 h 375"/>
              <a:gd name="T14" fmla="*/ 2147483647 w 1034"/>
              <a:gd name="T15" fmla="*/ 2147483647 h 375"/>
              <a:gd name="T16" fmla="*/ 2147483647 w 1034"/>
              <a:gd name="T17" fmla="*/ 2147483647 h 375"/>
              <a:gd name="T18" fmla="*/ 2147483647 w 1034"/>
              <a:gd name="T19" fmla="*/ 2147483647 h 375"/>
              <a:gd name="T20" fmla="*/ 2147483647 w 1034"/>
              <a:gd name="T21" fmla="*/ 2147483647 h 375"/>
              <a:gd name="T22" fmla="*/ 2147483647 w 1034"/>
              <a:gd name="T23" fmla="*/ 2147483647 h 375"/>
              <a:gd name="T24" fmla="*/ 2147483647 w 1034"/>
              <a:gd name="T25" fmla="*/ 2147483647 h 375"/>
              <a:gd name="T26" fmla="*/ 2147483647 w 1034"/>
              <a:gd name="T27" fmla="*/ 2147483647 h 375"/>
              <a:gd name="T28" fmla="*/ 2147483647 w 1034"/>
              <a:gd name="T29" fmla="*/ 2147483647 h 375"/>
              <a:gd name="T30" fmla="*/ 2147483647 w 1034"/>
              <a:gd name="T31" fmla="*/ 2147483647 h 375"/>
              <a:gd name="T32" fmla="*/ 2147483647 w 1034"/>
              <a:gd name="T33" fmla="*/ 2147483647 h 375"/>
              <a:gd name="T34" fmla="*/ 2147483647 w 1034"/>
              <a:gd name="T35" fmla="*/ 2147483647 h 375"/>
              <a:gd name="T36" fmla="*/ 2147483647 w 1034"/>
              <a:gd name="T37" fmla="*/ 2147483647 h 375"/>
              <a:gd name="T38" fmla="*/ 2147483647 w 1034"/>
              <a:gd name="T39" fmla="*/ 2147483647 h 375"/>
              <a:gd name="T40" fmla="*/ 2147483647 w 1034"/>
              <a:gd name="T41" fmla="*/ 2147483647 h 375"/>
              <a:gd name="T42" fmla="*/ 2147483647 w 1034"/>
              <a:gd name="T43" fmla="*/ 2147483647 h 375"/>
              <a:gd name="T44" fmla="*/ 2147483647 w 1034"/>
              <a:gd name="T45" fmla="*/ 2147483647 h 375"/>
              <a:gd name="T46" fmla="*/ 2147483647 w 1034"/>
              <a:gd name="T47" fmla="*/ 2147483647 h 375"/>
              <a:gd name="T48" fmla="*/ 2147483647 w 1034"/>
              <a:gd name="T49" fmla="*/ 2147483647 h 375"/>
              <a:gd name="T50" fmla="*/ 2147483647 w 1034"/>
              <a:gd name="T51" fmla="*/ 2147483647 h 375"/>
              <a:gd name="T52" fmla="*/ 2147483647 w 1034"/>
              <a:gd name="T53" fmla="*/ 2147483647 h 375"/>
              <a:gd name="T54" fmla="*/ 2147483647 w 1034"/>
              <a:gd name="T55" fmla="*/ 2147483647 h 375"/>
              <a:gd name="T56" fmla="*/ 2147483647 w 1034"/>
              <a:gd name="T57" fmla="*/ 0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4"/>
              <a:gd name="T88" fmla="*/ 0 h 375"/>
              <a:gd name="T89" fmla="*/ 1034 w 1034"/>
              <a:gd name="T90" fmla="*/ 375 h 3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4" h="375">
                <a:moveTo>
                  <a:pt x="0" y="298"/>
                </a:moveTo>
                <a:lnTo>
                  <a:pt x="64" y="240"/>
                </a:lnTo>
                <a:lnTo>
                  <a:pt x="129" y="191"/>
                </a:lnTo>
                <a:lnTo>
                  <a:pt x="157" y="169"/>
                </a:lnTo>
                <a:lnTo>
                  <a:pt x="193" y="156"/>
                </a:lnTo>
                <a:lnTo>
                  <a:pt x="221" y="151"/>
                </a:lnTo>
                <a:lnTo>
                  <a:pt x="258" y="151"/>
                </a:lnTo>
                <a:lnTo>
                  <a:pt x="277" y="156"/>
                </a:lnTo>
                <a:lnTo>
                  <a:pt x="286" y="165"/>
                </a:lnTo>
                <a:lnTo>
                  <a:pt x="313" y="196"/>
                </a:lnTo>
                <a:lnTo>
                  <a:pt x="341" y="236"/>
                </a:lnTo>
                <a:lnTo>
                  <a:pt x="369" y="276"/>
                </a:lnTo>
                <a:lnTo>
                  <a:pt x="396" y="321"/>
                </a:lnTo>
                <a:lnTo>
                  <a:pt x="433" y="352"/>
                </a:lnTo>
                <a:lnTo>
                  <a:pt x="452" y="365"/>
                </a:lnTo>
                <a:lnTo>
                  <a:pt x="470" y="374"/>
                </a:lnTo>
                <a:lnTo>
                  <a:pt x="498" y="374"/>
                </a:lnTo>
                <a:lnTo>
                  <a:pt x="516" y="374"/>
                </a:lnTo>
                <a:lnTo>
                  <a:pt x="544" y="365"/>
                </a:lnTo>
                <a:lnTo>
                  <a:pt x="572" y="356"/>
                </a:lnTo>
                <a:lnTo>
                  <a:pt x="609" y="339"/>
                </a:lnTo>
                <a:lnTo>
                  <a:pt x="636" y="316"/>
                </a:lnTo>
                <a:lnTo>
                  <a:pt x="719" y="267"/>
                </a:lnTo>
                <a:lnTo>
                  <a:pt x="793" y="209"/>
                </a:lnTo>
                <a:lnTo>
                  <a:pt x="867" y="147"/>
                </a:lnTo>
                <a:lnTo>
                  <a:pt x="932" y="89"/>
                </a:lnTo>
                <a:lnTo>
                  <a:pt x="996" y="35"/>
                </a:lnTo>
                <a:lnTo>
                  <a:pt x="1015" y="17"/>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2" name="Freeform 66">
            <a:extLst>
              <a:ext uri="{FF2B5EF4-FFF2-40B4-BE49-F238E27FC236}">
                <a16:creationId xmlns:a16="http://schemas.microsoft.com/office/drawing/2014/main" id="{8A7F5251-2E6E-9D78-88A0-3B6D48933309}"/>
              </a:ext>
            </a:extLst>
          </p:cNvPr>
          <p:cNvSpPr>
            <a:spLocks/>
          </p:cNvSpPr>
          <p:nvPr/>
        </p:nvSpPr>
        <p:spPr bwMode="auto">
          <a:xfrm>
            <a:off x="10528461" y="4249958"/>
            <a:ext cx="1641475" cy="595313"/>
          </a:xfrm>
          <a:custGeom>
            <a:avLst/>
            <a:gdLst>
              <a:gd name="T0" fmla="*/ 0 w 1034"/>
              <a:gd name="T1" fmla="*/ 2147483647 h 375"/>
              <a:gd name="T2" fmla="*/ 2147483647 w 1034"/>
              <a:gd name="T3" fmla="*/ 2147483647 h 375"/>
              <a:gd name="T4" fmla="*/ 2147483647 w 1034"/>
              <a:gd name="T5" fmla="*/ 2147483647 h 375"/>
              <a:gd name="T6" fmla="*/ 2147483647 w 1034"/>
              <a:gd name="T7" fmla="*/ 2147483647 h 375"/>
              <a:gd name="T8" fmla="*/ 2147483647 w 1034"/>
              <a:gd name="T9" fmla="*/ 2147483647 h 375"/>
              <a:gd name="T10" fmla="*/ 2147483647 w 1034"/>
              <a:gd name="T11" fmla="*/ 2147483647 h 375"/>
              <a:gd name="T12" fmla="*/ 2147483647 w 1034"/>
              <a:gd name="T13" fmla="*/ 2147483647 h 375"/>
              <a:gd name="T14" fmla="*/ 2147483647 w 1034"/>
              <a:gd name="T15" fmla="*/ 2147483647 h 375"/>
              <a:gd name="T16" fmla="*/ 2147483647 w 1034"/>
              <a:gd name="T17" fmla="*/ 2147483647 h 375"/>
              <a:gd name="T18" fmla="*/ 2147483647 w 1034"/>
              <a:gd name="T19" fmla="*/ 2147483647 h 375"/>
              <a:gd name="T20" fmla="*/ 2147483647 w 1034"/>
              <a:gd name="T21" fmla="*/ 2147483647 h 375"/>
              <a:gd name="T22" fmla="*/ 2147483647 w 1034"/>
              <a:gd name="T23" fmla="*/ 2147483647 h 375"/>
              <a:gd name="T24" fmla="*/ 2147483647 w 1034"/>
              <a:gd name="T25" fmla="*/ 2147483647 h 375"/>
              <a:gd name="T26" fmla="*/ 2147483647 w 1034"/>
              <a:gd name="T27" fmla="*/ 2147483647 h 375"/>
              <a:gd name="T28" fmla="*/ 2147483647 w 1034"/>
              <a:gd name="T29" fmla="*/ 2147483647 h 375"/>
              <a:gd name="T30" fmla="*/ 2147483647 w 1034"/>
              <a:gd name="T31" fmla="*/ 2147483647 h 375"/>
              <a:gd name="T32" fmla="*/ 2147483647 w 1034"/>
              <a:gd name="T33" fmla="*/ 2147483647 h 375"/>
              <a:gd name="T34" fmla="*/ 2147483647 w 1034"/>
              <a:gd name="T35" fmla="*/ 2147483647 h 375"/>
              <a:gd name="T36" fmla="*/ 2147483647 w 1034"/>
              <a:gd name="T37" fmla="*/ 2147483647 h 375"/>
              <a:gd name="T38" fmla="*/ 2147483647 w 1034"/>
              <a:gd name="T39" fmla="*/ 2147483647 h 375"/>
              <a:gd name="T40" fmla="*/ 2147483647 w 1034"/>
              <a:gd name="T41" fmla="*/ 2147483647 h 375"/>
              <a:gd name="T42" fmla="*/ 2147483647 w 1034"/>
              <a:gd name="T43" fmla="*/ 2147483647 h 375"/>
              <a:gd name="T44" fmla="*/ 2147483647 w 1034"/>
              <a:gd name="T45" fmla="*/ 2147483647 h 375"/>
              <a:gd name="T46" fmla="*/ 2147483647 w 1034"/>
              <a:gd name="T47" fmla="*/ 2147483647 h 375"/>
              <a:gd name="T48" fmla="*/ 2147483647 w 1034"/>
              <a:gd name="T49" fmla="*/ 2147483647 h 375"/>
              <a:gd name="T50" fmla="*/ 2147483647 w 1034"/>
              <a:gd name="T51" fmla="*/ 0 h 3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4"/>
              <a:gd name="T79" fmla="*/ 0 h 375"/>
              <a:gd name="T80" fmla="*/ 1034 w 1034"/>
              <a:gd name="T81" fmla="*/ 375 h 3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4" h="375">
                <a:moveTo>
                  <a:pt x="0" y="297"/>
                </a:moveTo>
                <a:lnTo>
                  <a:pt x="64" y="241"/>
                </a:lnTo>
                <a:lnTo>
                  <a:pt x="129" y="190"/>
                </a:lnTo>
                <a:lnTo>
                  <a:pt x="157" y="169"/>
                </a:lnTo>
                <a:lnTo>
                  <a:pt x="193" y="159"/>
                </a:lnTo>
                <a:lnTo>
                  <a:pt x="221" y="149"/>
                </a:lnTo>
                <a:lnTo>
                  <a:pt x="258" y="149"/>
                </a:lnTo>
                <a:lnTo>
                  <a:pt x="277" y="154"/>
                </a:lnTo>
                <a:lnTo>
                  <a:pt x="286" y="164"/>
                </a:lnTo>
                <a:lnTo>
                  <a:pt x="313" y="195"/>
                </a:lnTo>
                <a:lnTo>
                  <a:pt x="341" y="236"/>
                </a:lnTo>
                <a:lnTo>
                  <a:pt x="369" y="277"/>
                </a:lnTo>
                <a:lnTo>
                  <a:pt x="396" y="318"/>
                </a:lnTo>
                <a:lnTo>
                  <a:pt x="433" y="354"/>
                </a:lnTo>
                <a:lnTo>
                  <a:pt x="470" y="374"/>
                </a:lnTo>
                <a:lnTo>
                  <a:pt x="498" y="374"/>
                </a:lnTo>
                <a:lnTo>
                  <a:pt x="516" y="374"/>
                </a:lnTo>
                <a:lnTo>
                  <a:pt x="544" y="369"/>
                </a:lnTo>
                <a:lnTo>
                  <a:pt x="572" y="354"/>
                </a:lnTo>
                <a:lnTo>
                  <a:pt x="636" y="318"/>
                </a:lnTo>
                <a:lnTo>
                  <a:pt x="719" y="267"/>
                </a:lnTo>
                <a:lnTo>
                  <a:pt x="793" y="205"/>
                </a:lnTo>
                <a:lnTo>
                  <a:pt x="867" y="144"/>
                </a:lnTo>
                <a:lnTo>
                  <a:pt x="932" y="87"/>
                </a:lnTo>
                <a:lnTo>
                  <a:pt x="996" y="36"/>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3" name="Freeform 67">
            <a:extLst>
              <a:ext uri="{FF2B5EF4-FFF2-40B4-BE49-F238E27FC236}">
                <a16:creationId xmlns:a16="http://schemas.microsoft.com/office/drawing/2014/main" id="{97F69374-295B-F307-8408-4ED58370A019}"/>
              </a:ext>
            </a:extLst>
          </p:cNvPr>
          <p:cNvSpPr>
            <a:spLocks/>
          </p:cNvSpPr>
          <p:nvPr/>
        </p:nvSpPr>
        <p:spPr bwMode="auto">
          <a:xfrm>
            <a:off x="10550525" y="2232700"/>
            <a:ext cx="1641475" cy="601663"/>
          </a:xfrm>
          <a:custGeom>
            <a:avLst/>
            <a:gdLst>
              <a:gd name="T0" fmla="*/ 0 w 1034"/>
              <a:gd name="T1" fmla="*/ 2147483647 h 379"/>
              <a:gd name="T2" fmla="*/ 2147483647 w 1034"/>
              <a:gd name="T3" fmla="*/ 2147483647 h 379"/>
              <a:gd name="T4" fmla="*/ 2147483647 w 1034"/>
              <a:gd name="T5" fmla="*/ 2147483647 h 379"/>
              <a:gd name="T6" fmla="*/ 2147483647 w 1034"/>
              <a:gd name="T7" fmla="*/ 2147483647 h 379"/>
              <a:gd name="T8" fmla="*/ 2147483647 w 1034"/>
              <a:gd name="T9" fmla="*/ 2147483647 h 379"/>
              <a:gd name="T10" fmla="*/ 2147483647 w 1034"/>
              <a:gd name="T11" fmla="*/ 2147483647 h 379"/>
              <a:gd name="T12" fmla="*/ 2147483647 w 1034"/>
              <a:gd name="T13" fmla="*/ 2147483647 h 379"/>
              <a:gd name="T14" fmla="*/ 2147483647 w 1034"/>
              <a:gd name="T15" fmla="*/ 2147483647 h 379"/>
              <a:gd name="T16" fmla="*/ 2147483647 w 1034"/>
              <a:gd name="T17" fmla="*/ 2147483647 h 379"/>
              <a:gd name="T18" fmla="*/ 2147483647 w 1034"/>
              <a:gd name="T19" fmla="*/ 2147483647 h 379"/>
              <a:gd name="T20" fmla="*/ 2147483647 w 1034"/>
              <a:gd name="T21" fmla="*/ 2147483647 h 379"/>
              <a:gd name="T22" fmla="*/ 2147483647 w 1034"/>
              <a:gd name="T23" fmla="*/ 2147483647 h 379"/>
              <a:gd name="T24" fmla="*/ 2147483647 w 1034"/>
              <a:gd name="T25" fmla="*/ 2147483647 h 379"/>
              <a:gd name="T26" fmla="*/ 2147483647 w 1034"/>
              <a:gd name="T27" fmla="*/ 2147483647 h 379"/>
              <a:gd name="T28" fmla="*/ 2147483647 w 1034"/>
              <a:gd name="T29" fmla="*/ 2147483647 h 379"/>
              <a:gd name="T30" fmla="*/ 2147483647 w 1034"/>
              <a:gd name="T31" fmla="*/ 2147483647 h 379"/>
              <a:gd name="T32" fmla="*/ 2147483647 w 1034"/>
              <a:gd name="T33" fmla="*/ 2147483647 h 379"/>
              <a:gd name="T34" fmla="*/ 2147483647 w 1034"/>
              <a:gd name="T35" fmla="*/ 2147483647 h 379"/>
              <a:gd name="T36" fmla="*/ 2147483647 w 1034"/>
              <a:gd name="T37" fmla="*/ 2147483647 h 379"/>
              <a:gd name="T38" fmla="*/ 2147483647 w 1034"/>
              <a:gd name="T39" fmla="*/ 2147483647 h 379"/>
              <a:gd name="T40" fmla="*/ 2147483647 w 1034"/>
              <a:gd name="T41" fmla="*/ 2147483647 h 379"/>
              <a:gd name="T42" fmla="*/ 2147483647 w 1034"/>
              <a:gd name="T43" fmla="*/ 2147483647 h 379"/>
              <a:gd name="T44" fmla="*/ 2147483647 w 1034"/>
              <a:gd name="T45" fmla="*/ 2147483647 h 379"/>
              <a:gd name="T46" fmla="*/ 2147483647 w 1034"/>
              <a:gd name="T47" fmla="*/ 2147483647 h 379"/>
              <a:gd name="T48" fmla="*/ 2147483647 w 1034"/>
              <a:gd name="T49" fmla="*/ 2147483647 h 379"/>
              <a:gd name="T50" fmla="*/ 2147483647 w 1034"/>
              <a:gd name="T51" fmla="*/ 2147483647 h 379"/>
              <a:gd name="T52" fmla="*/ 2147483647 w 1034"/>
              <a:gd name="T53" fmla="*/ 2147483647 h 379"/>
              <a:gd name="T54" fmla="*/ 2147483647 w 1034"/>
              <a:gd name="T55" fmla="*/ 2147483647 h 379"/>
              <a:gd name="T56" fmla="*/ 2147483647 w 1034"/>
              <a:gd name="T57" fmla="*/ 2147483647 h 379"/>
              <a:gd name="T58" fmla="*/ 2147483647 w 1034"/>
              <a:gd name="T59" fmla="*/ 2147483647 h 379"/>
              <a:gd name="T60" fmla="*/ 2147483647 w 1034"/>
              <a:gd name="T61" fmla="*/ 2147483647 h 379"/>
              <a:gd name="T62" fmla="*/ 2147483647 w 1034"/>
              <a:gd name="T63" fmla="*/ 2147483647 h 379"/>
              <a:gd name="T64" fmla="*/ 2147483647 w 1034"/>
              <a:gd name="T65" fmla="*/ 2147483647 h 379"/>
              <a:gd name="T66" fmla="*/ 2147483647 w 1034"/>
              <a:gd name="T67" fmla="*/ 0 h 3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4"/>
              <a:gd name="T103" fmla="*/ 0 h 379"/>
              <a:gd name="T104" fmla="*/ 1034 w 1034"/>
              <a:gd name="T105" fmla="*/ 379 h 3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4" h="379">
                <a:moveTo>
                  <a:pt x="0" y="300"/>
                </a:moveTo>
                <a:lnTo>
                  <a:pt x="64" y="241"/>
                </a:lnTo>
                <a:lnTo>
                  <a:pt x="92" y="213"/>
                </a:lnTo>
                <a:lnTo>
                  <a:pt x="129" y="191"/>
                </a:lnTo>
                <a:lnTo>
                  <a:pt x="157" y="172"/>
                </a:lnTo>
                <a:lnTo>
                  <a:pt x="193" y="156"/>
                </a:lnTo>
                <a:lnTo>
                  <a:pt x="221" y="150"/>
                </a:lnTo>
                <a:lnTo>
                  <a:pt x="258" y="150"/>
                </a:lnTo>
                <a:lnTo>
                  <a:pt x="277" y="156"/>
                </a:lnTo>
                <a:lnTo>
                  <a:pt x="286" y="166"/>
                </a:lnTo>
                <a:lnTo>
                  <a:pt x="304" y="178"/>
                </a:lnTo>
                <a:lnTo>
                  <a:pt x="313" y="194"/>
                </a:lnTo>
                <a:lnTo>
                  <a:pt x="341" y="234"/>
                </a:lnTo>
                <a:lnTo>
                  <a:pt x="369" y="278"/>
                </a:lnTo>
                <a:lnTo>
                  <a:pt x="396" y="319"/>
                </a:lnTo>
                <a:lnTo>
                  <a:pt x="415" y="338"/>
                </a:lnTo>
                <a:lnTo>
                  <a:pt x="433" y="353"/>
                </a:lnTo>
                <a:lnTo>
                  <a:pt x="452" y="366"/>
                </a:lnTo>
                <a:lnTo>
                  <a:pt x="470" y="372"/>
                </a:lnTo>
                <a:lnTo>
                  <a:pt x="498" y="378"/>
                </a:lnTo>
                <a:lnTo>
                  <a:pt x="516" y="375"/>
                </a:lnTo>
                <a:lnTo>
                  <a:pt x="544" y="369"/>
                </a:lnTo>
                <a:lnTo>
                  <a:pt x="572" y="356"/>
                </a:lnTo>
                <a:lnTo>
                  <a:pt x="609" y="338"/>
                </a:lnTo>
                <a:lnTo>
                  <a:pt x="636" y="316"/>
                </a:lnTo>
                <a:lnTo>
                  <a:pt x="673" y="291"/>
                </a:lnTo>
                <a:lnTo>
                  <a:pt x="719" y="266"/>
                </a:lnTo>
                <a:lnTo>
                  <a:pt x="793" y="206"/>
                </a:lnTo>
                <a:lnTo>
                  <a:pt x="867" y="144"/>
                </a:lnTo>
                <a:lnTo>
                  <a:pt x="932" y="88"/>
                </a:lnTo>
                <a:lnTo>
                  <a:pt x="968" y="60"/>
                </a:lnTo>
                <a:lnTo>
                  <a:pt x="996" y="38"/>
                </a:lnTo>
                <a:lnTo>
                  <a:pt x="1015" y="16"/>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4" name="Freeform 68">
            <a:extLst>
              <a:ext uri="{FF2B5EF4-FFF2-40B4-BE49-F238E27FC236}">
                <a16:creationId xmlns:a16="http://schemas.microsoft.com/office/drawing/2014/main" id="{52A17351-69FC-A3FD-B493-6F6531C9A146}"/>
              </a:ext>
            </a:extLst>
          </p:cNvPr>
          <p:cNvSpPr>
            <a:spLocks/>
          </p:cNvSpPr>
          <p:nvPr/>
        </p:nvSpPr>
        <p:spPr bwMode="auto">
          <a:xfrm>
            <a:off x="10544338" y="2931585"/>
            <a:ext cx="1641475" cy="603250"/>
          </a:xfrm>
          <a:custGeom>
            <a:avLst/>
            <a:gdLst>
              <a:gd name="T0" fmla="*/ 0 w 1034"/>
              <a:gd name="T1" fmla="*/ 2147483647 h 380"/>
              <a:gd name="T2" fmla="*/ 2147483647 w 1034"/>
              <a:gd name="T3" fmla="*/ 2147483647 h 380"/>
              <a:gd name="T4" fmla="*/ 2147483647 w 1034"/>
              <a:gd name="T5" fmla="*/ 2147483647 h 380"/>
              <a:gd name="T6" fmla="*/ 2147483647 w 1034"/>
              <a:gd name="T7" fmla="*/ 2147483647 h 380"/>
              <a:gd name="T8" fmla="*/ 2147483647 w 1034"/>
              <a:gd name="T9" fmla="*/ 2147483647 h 380"/>
              <a:gd name="T10" fmla="*/ 2147483647 w 1034"/>
              <a:gd name="T11" fmla="*/ 2147483647 h 380"/>
              <a:gd name="T12" fmla="*/ 2147483647 w 1034"/>
              <a:gd name="T13" fmla="*/ 2147483647 h 380"/>
              <a:gd name="T14" fmla="*/ 2147483647 w 1034"/>
              <a:gd name="T15" fmla="*/ 2147483647 h 380"/>
              <a:gd name="T16" fmla="*/ 2147483647 w 1034"/>
              <a:gd name="T17" fmla="*/ 2147483647 h 380"/>
              <a:gd name="T18" fmla="*/ 2147483647 w 1034"/>
              <a:gd name="T19" fmla="*/ 2147483647 h 380"/>
              <a:gd name="T20" fmla="*/ 2147483647 w 1034"/>
              <a:gd name="T21" fmla="*/ 2147483647 h 380"/>
              <a:gd name="T22" fmla="*/ 2147483647 w 1034"/>
              <a:gd name="T23" fmla="*/ 2147483647 h 380"/>
              <a:gd name="T24" fmla="*/ 2147483647 w 1034"/>
              <a:gd name="T25" fmla="*/ 2147483647 h 380"/>
              <a:gd name="T26" fmla="*/ 2147483647 w 1034"/>
              <a:gd name="T27" fmla="*/ 2147483647 h 380"/>
              <a:gd name="T28" fmla="*/ 2147483647 w 1034"/>
              <a:gd name="T29" fmla="*/ 2147483647 h 380"/>
              <a:gd name="T30" fmla="*/ 2147483647 w 1034"/>
              <a:gd name="T31" fmla="*/ 2147483647 h 380"/>
              <a:gd name="T32" fmla="*/ 2147483647 w 1034"/>
              <a:gd name="T33" fmla="*/ 2147483647 h 380"/>
              <a:gd name="T34" fmla="*/ 2147483647 w 1034"/>
              <a:gd name="T35" fmla="*/ 2147483647 h 380"/>
              <a:gd name="T36" fmla="*/ 2147483647 w 1034"/>
              <a:gd name="T37" fmla="*/ 2147483647 h 380"/>
              <a:gd name="T38" fmla="*/ 2147483647 w 1034"/>
              <a:gd name="T39" fmla="*/ 2147483647 h 380"/>
              <a:gd name="T40" fmla="*/ 2147483647 w 1034"/>
              <a:gd name="T41" fmla="*/ 2147483647 h 380"/>
              <a:gd name="T42" fmla="*/ 2147483647 w 1034"/>
              <a:gd name="T43" fmla="*/ 2147483647 h 380"/>
              <a:gd name="T44" fmla="*/ 2147483647 w 1034"/>
              <a:gd name="T45" fmla="*/ 2147483647 h 380"/>
              <a:gd name="T46" fmla="*/ 2147483647 w 1034"/>
              <a:gd name="T47" fmla="*/ 2147483647 h 380"/>
              <a:gd name="T48" fmla="*/ 2147483647 w 1034"/>
              <a:gd name="T49" fmla="*/ 2147483647 h 380"/>
              <a:gd name="T50" fmla="*/ 2147483647 w 1034"/>
              <a:gd name="T51" fmla="*/ 2147483647 h 380"/>
              <a:gd name="T52" fmla="*/ 2147483647 w 1034"/>
              <a:gd name="T53" fmla="*/ 2147483647 h 380"/>
              <a:gd name="T54" fmla="*/ 2147483647 w 1034"/>
              <a:gd name="T55" fmla="*/ 2147483647 h 380"/>
              <a:gd name="T56" fmla="*/ 2147483647 w 1034"/>
              <a:gd name="T57" fmla="*/ 2147483647 h 380"/>
              <a:gd name="T58" fmla="*/ 2147483647 w 1034"/>
              <a:gd name="T59" fmla="*/ 2147483647 h 380"/>
              <a:gd name="T60" fmla="*/ 2147483647 w 1034"/>
              <a:gd name="T61" fmla="*/ 0 h 3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34"/>
              <a:gd name="T94" fmla="*/ 0 h 380"/>
              <a:gd name="T95" fmla="*/ 1034 w 1034"/>
              <a:gd name="T96" fmla="*/ 380 h 3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34" h="380">
                <a:moveTo>
                  <a:pt x="0" y="300"/>
                </a:moveTo>
                <a:lnTo>
                  <a:pt x="64" y="243"/>
                </a:lnTo>
                <a:lnTo>
                  <a:pt x="92" y="212"/>
                </a:lnTo>
                <a:lnTo>
                  <a:pt x="129" y="190"/>
                </a:lnTo>
                <a:lnTo>
                  <a:pt x="157" y="171"/>
                </a:lnTo>
                <a:lnTo>
                  <a:pt x="193" y="156"/>
                </a:lnTo>
                <a:lnTo>
                  <a:pt x="221" y="152"/>
                </a:lnTo>
                <a:lnTo>
                  <a:pt x="258" y="152"/>
                </a:lnTo>
                <a:lnTo>
                  <a:pt x="277" y="156"/>
                </a:lnTo>
                <a:lnTo>
                  <a:pt x="286" y="167"/>
                </a:lnTo>
                <a:lnTo>
                  <a:pt x="304" y="178"/>
                </a:lnTo>
                <a:lnTo>
                  <a:pt x="313" y="197"/>
                </a:lnTo>
                <a:lnTo>
                  <a:pt x="341" y="235"/>
                </a:lnTo>
                <a:lnTo>
                  <a:pt x="369" y="277"/>
                </a:lnTo>
                <a:lnTo>
                  <a:pt x="396" y="319"/>
                </a:lnTo>
                <a:lnTo>
                  <a:pt x="433" y="353"/>
                </a:lnTo>
                <a:lnTo>
                  <a:pt x="452" y="364"/>
                </a:lnTo>
                <a:lnTo>
                  <a:pt x="470" y="375"/>
                </a:lnTo>
                <a:lnTo>
                  <a:pt x="498" y="379"/>
                </a:lnTo>
                <a:lnTo>
                  <a:pt x="516" y="375"/>
                </a:lnTo>
                <a:lnTo>
                  <a:pt x="544" y="368"/>
                </a:lnTo>
                <a:lnTo>
                  <a:pt x="572" y="356"/>
                </a:lnTo>
                <a:lnTo>
                  <a:pt x="609" y="338"/>
                </a:lnTo>
                <a:lnTo>
                  <a:pt x="636" y="319"/>
                </a:lnTo>
                <a:lnTo>
                  <a:pt x="719" y="265"/>
                </a:lnTo>
                <a:lnTo>
                  <a:pt x="793" y="209"/>
                </a:lnTo>
                <a:lnTo>
                  <a:pt x="867" y="148"/>
                </a:lnTo>
                <a:lnTo>
                  <a:pt x="932" y="87"/>
                </a:lnTo>
                <a:lnTo>
                  <a:pt x="996" y="38"/>
                </a:lnTo>
                <a:lnTo>
                  <a:pt x="1015" y="15"/>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5" name="Freeform 69">
            <a:extLst>
              <a:ext uri="{FF2B5EF4-FFF2-40B4-BE49-F238E27FC236}">
                <a16:creationId xmlns:a16="http://schemas.microsoft.com/office/drawing/2014/main" id="{E17ECA53-61F2-6A62-E3C8-9124E45C4A54}"/>
              </a:ext>
            </a:extLst>
          </p:cNvPr>
          <p:cNvSpPr>
            <a:spLocks/>
          </p:cNvSpPr>
          <p:nvPr/>
        </p:nvSpPr>
        <p:spPr bwMode="auto">
          <a:xfrm>
            <a:off x="10567833" y="4885021"/>
            <a:ext cx="1641475" cy="587375"/>
          </a:xfrm>
          <a:custGeom>
            <a:avLst/>
            <a:gdLst>
              <a:gd name="T0" fmla="*/ 0 w 1034"/>
              <a:gd name="T1" fmla="*/ 2147483647 h 370"/>
              <a:gd name="T2" fmla="*/ 2147483647 w 1034"/>
              <a:gd name="T3" fmla="*/ 2147483647 h 370"/>
              <a:gd name="T4" fmla="*/ 2147483647 w 1034"/>
              <a:gd name="T5" fmla="*/ 2147483647 h 370"/>
              <a:gd name="T6" fmla="*/ 2147483647 w 1034"/>
              <a:gd name="T7" fmla="*/ 2147483647 h 370"/>
              <a:gd name="T8" fmla="*/ 2147483647 w 1034"/>
              <a:gd name="T9" fmla="*/ 2147483647 h 370"/>
              <a:gd name="T10" fmla="*/ 2147483647 w 1034"/>
              <a:gd name="T11" fmla="*/ 2147483647 h 370"/>
              <a:gd name="T12" fmla="*/ 2147483647 w 1034"/>
              <a:gd name="T13" fmla="*/ 2147483647 h 370"/>
              <a:gd name="T14" fmla="*/ 2147483647 w 1034"/>
              <a:gd name="T15" fmla="*/ 2147483647 h 370"/>
              <a:gd name="T16" fmla="*/ 2147483647 w 1034"/>
              <a:gd name="T17" fmla="*/ 2147483647 h 370"/>
              <a:gd name="T18" fmla="*/ 2147483647 w 1034"/>
              <a:gd name="T19" fmla="*/ 2147483647 h 370"/>
              <a:gd name="T20" fmla="*/ 2147483647 w 1034"/>
              <a:gd name="T21" fmla="*/ 2147483647 h 370"/>
              <a:gd name="T22" fmla="*/ 2147483647 w 1034"/>
              <a:gd name="T23" fmla="*/ 2147483647 h 370"/>
              <a:gd name="T24" fmla="*/ 2147483647 w 1034"/>
              <a:gd name="T25" fmla="*/ 2147483647 h 370"/>
              <a:gd name="T26" fmla="*/ 2147483647 w 1034"/>
              <a:gd name="T27" fmla="*/ 2147483647 h 370"/>
              <a:gd name="T28" fmla="*/ 2147483647 w 1034"/>
              <a:gd name="T29" fmla="*/ 2147483647 h 370"/>
              <a:gd name="T30" fmla="*/ 2147483647 w 1034"/>
              <a:gd name="T31" fmla="*/ 2147483647 h 370"/>
              <a:gd name="T32" fmla="*/ 2147483647 w 1034"/>
              <a:gd name="T33" fmla="*/ 2147483647 h 370"/>
              <a:gd name="T34" fmla="*/ 2147483647 w 1034"/>
              <a:gd name="T35" fmla="*/ 2147483647 h 370"/>
              <a:gd name="T36" fmla="*/ 2147483647 w 1034"/>
              <a:gd name="T37" fmla="*/ 2147483647 h 370"/>
              <a:gd name="T38" fmla="*/ 2147483647 w 1034"/>
              <a:gd name="T39" fmla="*/ 2147483647 h 370"/>
              <a:gd name="T40" fmla="*/ 2147483647 w 1034"/>
              <a:gd name="T41" fmla="*/ 2147483647 h 370"/>
              <a:gd name="T42" fmla="*/ 2147483647 w 1034"/>
              <a:gd name="T43" fmla="*/ 2147483647 h 370"/>
              <a:gd name="T44" fmla="*/ 2147483647 w 1034"/>
              <a:gd name="T45" fmla="*/ 2147483647 h 370"/>
              <a:gd name="T46" fmla="*/ 2147483647 w 1034"/>
              <a:gd name="T47" fmla="*/ 2147483647 h 370"/>
              <a:gd name="T48" fmla="*/ 2147483647 w 1034"/>
              <a:gd name="T49" fmla="*/ 0 h 3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4"/>
              <a:gd name="T76" fmla="*/ 0 h 370"/>
              <a:gd name="T77" fmla="*/ 1034 w 1034"/>
              <a:gd name="T78" fmla="*/ 370 h 3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4" h="370">
                <a:moveTo>
                  <a:pt x="0" y="294"/>
                </a:moveTo>
                <a:lnTo>
                  <a:pt x="64" y="236"/>
                </a:lnTo>
                <a:lnTo>
                  <a:pt x="129" y="185"/>
                </a:lnTo>
                <a:lnTo>
                  <a:pt x="157" y="167"/>
                </a:lnTo>
                <a:lnTo>
                  <a:pt x="193" y="156"/>
                </a:lnTo>
                <a:lnTo>
                  <a:pt x="221" y="150"/>
                </a:lnTo>
                <a:lnTo>
                  <a:pt x="258" y="150"/>
                </a:lnTo>
                <a:lnTo>
                  <a:pt x="286" y="162"/>
                </a:lnTo>
                <a:lnTo>
                  <a:pt x="313" y="196"/>
                </a:lnTo>
                <a:lnTo>
                  <a:pt x="341" y="231"/>
                </a:lnTo>
                <a:lnTo>
                  <a:pt x="369" y="277"/>
                </a:lnTo>
                <a:lnTo>
                  <a:pt x="396" y="317"/>
                </a:lnTo>
                <a:lnTo>
                  <a:pt x="433" y="346"/>
                </a:lnTo>
                <a:lnTo>
                  <a:pt x="470" y="369"/>
                </a:lnTo>
                <a:lnTo>
                  <a:pt x="498" y="369"/>
                </a:lnTo>
                <a:lnTo>
                  <a:pt x="516" y="369"/>
                </a:lnTo>
                <a:lnTo>
                  <a:pt x="544" y="363"/>
                </a:lnTo>
                <a:lnTo>
                  <a:pt x="572" y="352"/>
                </a:lnTo>
                <a:lnTo>
                  <a:pt x="636" y="311"/>
                </a:lnTo>
                <a:lnTo>
                  <a:pt x="719" y="260"/>
                </a:lnTo>
                <a:lnTo>
                  <a:pt x="793" y="202"/>
                </a:lnTo>
                <a:lnTo>
                  <a:pt x="867" y="144"/>
                </a:lnTo>
                <a:lnTo>
                  <a:pt x="932" y="87"/>
                </a:lnTo>
                <a:lnTo>
                  <a:pt x="996" y="35"/>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6" name="Freeform 70">
            <a:extLst>
              <a:ext uri="{FF2B5EF4-FFF2-40B4-BE49-F238E27FC236}">
                <a16:creationId xmlns:a16="http://schemas.microsoft.com/office/drawing/2014/main" id="{7A0E66A9-5693-B1B2-2B9F-919EDCB2C2AF}"/>
              </a:ext>
            </a:extLst>
          </p:cNvPr>
          <p:cNvSpPr>
            <a:spLocks/>
          </p:cNvSpPr>
          <p:nvPr/>
        </p:nvSpPr>
        <p:spPr bwMode="auto">
          <a:xfrm>
            <a:off x="10528597" y="5568612"/>
            <a:ext cx="1641475" cy="593725"/>
          </a:xfrm>
          <a:custGeom>
            <a:avLst/>
            <a:gdLst>
              <a:gd name="T0" fmla="*/ 0 w 1034"/>
              <a:gd name="T1" fmla="*/ 2147483647 h 374"/>
              <a:gd name="T2" fmla="*/ 2147483647 w 1034"/>
              <a:gd name="T3" fmla="*/ 2147483647 h 374"/>
              <a:gd name="T4" fmla="*/ 2147483647 w 1034"/>
              <a:gd name="T5" fmla="*/ 2147483647 h 374"/>
              <a:gd name="T6" fmla="*/ 2147483647 w 1034"/>
              <a:gd name="T7" fmla="*/ 2147483647 h 374"/>
              <a:gd name="T8" fmla="*/ 2147483647 w 1034"/>
              <a:gd name="T9" fmla="*/ 2147483647 h 374"/>
              <a:gd name="T10" fmla="*/ 2147483647 w 1034"/>
              <a:gd name="T11" fmla="*/ 2147483647 h 374"/>
              <a:gd name="T12" fmla="*/ 2147483647 w 1034"/>
              <a:gd name="T13" fmla="*/ 2147483647 h 374"/>
              <a:gd name="T14" fmla="*/ 2147483647 w 1034"/>
              <a:gd name="T15" fmla="*/ 2147483647 h 374"/>
              <a:gd name="T16" fmla="*/ 2147483647 w 1034"/>
              <a:gd name="T17" fmla="*/ 2147483647 h 374"/>
              <a:gd name="T18" fmla="*/ 2147483647 w 1034"/>
              <a:gd name="T19" fmla="*/ 2147483647 h 374"/>
              <a:gd name="T20" fmla="*/ 2147483647 w 1034"/>
              <a:gd name="T21" fmla="*/ 2147483647 h 374"/>
              <a:gd name="T22" fmla="*/ 2147483647 w 1034"/>
              <a:gd name="T23" fmla="*/ 2147483647 h 374"/>
              <a:gd name="T24" fmla="*/ 2147483647 w 1034"/>
              <a:gd name="T25" fmla="*/ 2147483647 h 374"/>
              <a:gd name="T26" fmla="*/ 2147483647 w 1034"/>
              <a:gd name="T27" fmla="*/ 2147483647 h 374"/>
              <a:gd name="T28" fmla="*/ 2147483647 w 1034"/>
              <a:gd name="T29" fmla="*/ 2147483647 h 374"/>
              <a:gd name="T30" fmla="*/ 2147483647 w 1034"/>
              <a:gd name="T31" fmla="*/ 2147483647 h 374"/>
              <a:gd name="T32" fmla="*/ 2147483647 w 1034"/>
              <a:gd name="T33" fmla="*/ 2147483647 h 374"/>
              <a:gd name="T34" fmla="*/ 2147483647 w 1034"/>
              <a:gd name="T35" fmla="*/ 2147483647 h 374"/>
              <a:gd name="T36" fmla="*/ 2147483647 w 1034"/>
              <a:gd name="T37" fmla="*/ 2147483647 h 374"/>
              <a:gd name="T38" fmla="*/ 2147483647 w 1034"/>
              <a:gd name="T39" fmla="*/ 2147483647 h 374"/>
              <a:gd name="T40" fmla="*/ 2147483647 w 1034"/>
              <a:gd name="T41" fmla="*/ 2147483647 h 374"/>
              <a:gd name="T42" fmla="*/ 2147483647 w 1034"/>
              <a:gd name="T43" fmla="*/ 2147483647 h 374"/>
              <a:gd name="T44" fmla="*/ 2147483647 w 1034"/>
              <a:gd name="T45" fmla="*/ 0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34"/>
              <a:gd name="T70" fmla="*/ 0 h 374"/>
              <a:gd name="T71" fmla="*/ 1034 w 1034"/>
              <a:gd name="T72" fmla="*/ 374 h 3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34" h="374">
                <a:moveTo>
                  <a:pt x="0" y="296"/>
                </a:moveTo>
                <a:lnTo>
                  <a:pt x="64" y="238"/>
                </a:lnTo>
                <a:lnTo>
                  <a:pt x="129" y="186"/>
                </a:lnTo>
                <a:lnTo>
                  <a:pt x="157" y="167"/>
                </a:lnTo>
                <a:lnTo>
                  <a:pt x="193" y="154"/>
                </a:lnTo>
                <a:lnTo>
                  <a:pt x="221" y="148"/>
                </a:lnTo>
                <a:lnTo>
                  <a:pt x="258" y="148"/>
                </a:lnTo>
                <a:lnTo>
                  <a:pt x="286" y="161"/>
                </a:lnTo>
                <a:lnTo>
                  <a:pt x="313" y="193"/>
                </a:lnTo>
                <a:lnTo>
                  <a:pt x="341" y="232"/>
                </a:lnTo>
                <a:lnTo>
                  <a:pt x="369" y="277"/>
                </a:lnTo>
                <a:lnTo>
                  <a:pt x="396" y="315"/>
                </a:lnTo>
                <a:lnTo>
                  <a:pt x="433" y="354"/>
                </a:lnTo>
                <a:lnTo>
                  <a:pt x="470" y="373"/>
                </a:lnTo>
                <a:lnTo>
                  <a:pt x="516" y="373"/>
                </a:lnTo>
                <a:lnTo>
                  <a:pt x="572" y="354"/>
                </a:lnTo>
                <a:lnTo>
                  <a:pt x="636" y="315"/>
                </a:lnTo>
                <a:lnTo>
                  <a:pt x="719" y="264"/>
                </a:lnTo>
                <a:lnTo>
                  <a:pt x="793" y="206"/>
                </a:lnTo>
                <a:lnTo>
                  <a:pt x="867" y="141"/>
                </a:lnTo>
                <a:lnTo>
                  <a:pt x="932" y="83"/>
                </a:lnTo>
                <a:lnTo>
                  <a:pt x="996" y="38"/>
                </a:lnTo>
                <a:lnTo>
                  <a:pt x="1033"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7" name="Freeform 71">
            <a:extLst>
              <a:ext uri="{FF2B5EF4-FFF2-40B4-BE49-F238E27FC236}">
                <a16:creationId xmlns:a16="http://schemas.microsoft.com/office/drawing/2014/main" id="{09CEB06A-2880-AD50-4B05-C98B5C88F636}"/>
              </a:ext>
            </a:extLst>
          </p:cNvPr>
          <p:cNvSpPr>
            <a:spLocks/>
          </p:cNvSpPr>
          <p:nvPr/>
        </p:nvSpPr>
        <p:spPr bwMode="auto">
          <a:xfrm>
            <a:off x="10972169" y="6342785"/>
            <a:ext cx="1144588" cy="307975"/>
          </a:xfrm>
          <a:custGeom>
            <a:avLst/>
            <a:gdLst>
              <a:gd name="T0" fmla="*/ 0 w 721"/>
              <a:gd name="T1" fmla="*/ 2147483647 h 194"/>
              <a:gd name="T2" fmla="*/ 2147483647 w 721"/>
              <a:gd name="T3" fmla="*/ 2147483647 h 194"/>
              <a:gd name="T4" fmla="*/ 2147483647 w 721"/>
              <a:gd name="T5" fmla="*/ 2147483647 h 194"/>
              <a:gd name="T6" fmla="*/ 2147483647 w 721"/>
              <a:gd name="T7" fmla="*/ 2147483647 h 194"/>
              <a:gd name="T8" fmla="*/ 2147483647 w 721"/>
              <a:gd name="T9" fmla="*/ 2147483647 h 194"/>
              <a:gd name="T10" fmla="*/ 2147483647 w 721"/>
              <a:gd name="T11" fmla="*/ 2147483647 h 194"/>
              <a:gd name="T12" fmla="*/ 2147483647 w 721"/>
              <a:gd name="T13" fmla="*/ 2147483647 h 194"/>
              <a:gd name="T14" fmla="*/ 2147483647 w 721"/>
              <a:gd name="T15" fmla="*/ 2147483647 h 194"/>
              <a:gd name="T16" fmla="*/ 2147483647 w 721"/>
              <a:gd name="T17" fmla="*/ 2147483647 h 194"/>
              <a:gd name="T18" fmla="*/ 2147483647 w 721"/>
              <a:gd name="T19" fmla="*/ 2147483647 h 194"/>
              <a:gd name="T20" fmla="*/ 2147483647 w 721"/>
              <a:gd name="T21" fmla="*/ 2147483647 h 194"/>
              <a:gd name="T22" fmla="*/ 2147483647 w 721"/>
              <a:gd name="T23" fmla="*/ 2147483647 h 194"/>
              <a:gd name="T24" fmla="*/ 2147483647 w 721"/>
              <a:gd name="T25" fmla="*/ 2147483647 h 194"/>
              <a:gd name="T26" fmla="*/ 2147483647 w 721"/>
              <a:gd name="T27" fmla="*/ 2147483647 h 194"/>
              <a:gd name="T28" fmla="*/ 2147483647 w 721"/>
              <a:gd name="T29" fmla="*/ 2147483647 h 194"/>
              <a:gd name="T30" fmla="*/ 2147483647 w 721"/>
              <a:gd name="T31" fmla="*/ 2147483647 h 194"/>
              <a:gd name="T32" fmla="*/ 2147483647 w 721"/>
              <a:gd name="T33" fmla="*/ 2147483647 h 194"/>
              <a:gd name="T34" fmla="*/ 2147483647 w 721"/>
              <a:gd name="T35" fmla="*/ 0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1"/>
              <a:gd name="T55" fmla="*/ 0 h 194"/>
              <a:gd name="T56" fmla="*/ 721 w 721"/>
              <a:gd name="T57" fmla="*/ 194 h 1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1" h="194">
                <a:moveTo>
                  <a:pt x="0" y="152"/>
                </a:moveTo>
                <a:lnTo>
                  <a:pt x="47" y="124"/>
                </a:lnTo>
                <a:lnTo>
                  <a:pt x="93" y="96"/>
                </a:lnTo>
                <a:lnTo>
                  <a:pt x="139" y="76"/>
                </a:lnTo>
                <a:lnTo>
                  <a:pt x="185" y="76"/>
                </a:lnTo>
                <a:lnTo>
                  <a:pt x="203" y="83"/>
                </a:lnTo>
                <a:lnTo>
                  <a:pt x="222" y="96"/>
                </a:lnTo>
                <a:lnTo>
                  <a:pt x="259" y="145"/>
                </a:lnTo>
                <a:lnTo>
                  <a:pt x="277" y="166"/>
                </a:lnTo>
                <a:lnTo>
                  <a:pt x="305" y="179"/>
                </a:lnTo>
                <a:lnTo>
                  <a:pt x="333" y="193"/>
                </a:lnTo>
                <a:lnTo>
                  <a:pt x="360" y="193"/>
                </a:lnTo>
                <a:lnTo>
                  <a:pt x="397" y="179"/>
                </a:lnTo>
                <a:lnTo>
                  <a:pt x="443" y="166"/>
                </a:lnTo>
                <a:lnTo>
                  <a:pt x="554" y="103"/>
                </a:lnTo>
                <a:lnTo>
                  <a:pt x="646" y="41"/>
                </a:lnTo>
                <a:lnTo>
                  <a:pt x="692" y="20"/>
                </a:lnTo>
                <a:lnTo>
                  <a:pt x="720" y="0"/>
                </a:lnTo>
              </a:path>
            </a:pathLst>
          </a:custGeom>
          <a:noFill/>
          <a:ln w="25400" cap="rnd" cmpd="sng">
            <a:solidFill>
              <a:schemeClr val="tx1"/>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8" name="Line 72">
            <a:extLst>
              <a:ext uri="{FF2B5EF4-FFF2-40B4-BE49-F238E27FC236}">
                <a16:creationId xmlns:a16="http://schemas.microsoft.com/office/drawing/2014/main" id="{F31ED8D2-5C4C-B856-8720-A77C3AE250DA}"/>
              </a:ext>
            </a:extLst>
          </p:cNvPr>
          <p:cNvSpPr>
            <a:spLocks noChangeShapeType="1"/>
          </p:cNvSpPr>
          <p:nvPr/>
        </p:nvSpPr>
        <p:spPr bwMode="auto">
          <a:xfrm>
            <a:off x="10225248" y="-4369"/>
            <a:ext cx="0" cy="6856412"/>
          </a:xfrm>
          <a:prstGeom prst="line">
            <a:avLst/>
          </a:prstGeom>
          <a:noFill/>
          <a:ln w="25400">
            <a:solidFill>
              <a:schemeClr val="tx1"/>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9" name="Rectangle 168">
            <a:extLst>
              <a:ext uri="{FF2B5EF4-FFF2-40B4-BE49-F238E27FC236}">
                <a16:creationId xmlns:a16="http://schemas.microsoft.com/office/drawing/2014/main" id="{7193DC64-2412-9E11-AE3F-4DF76D4A78A2}"/>
              </a:ext>
            </a:extLst>
          </p:cNvPr>
          <p:cNvSpPr>
            <a:spLocks noChangeArrowheads="1"/>
          </p:cNvSpPr>
          <p:nvPr/>
        </p:nvSpPr>
        <p:spPr bwMode="auto">
          <a:xfrm>
            <a:off x="11180927" y="2464987"/>
            <a:ext cx="184150" cy="457200"/>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endParaRPr lang="en-US" sz="2400">
              <a:latin typeface="Times New Roman" pitchFamily="18" charset="0"/>
            </a:endParaRPr>
          </a:p>
        </p:txBody>
      </p:sp>
      <p:sp>
        <p:nvSpPr>
          <p:cNvPr id="170" name="Rectangle 169">
            <a:extLst>
              <a:ext uri="{FF2B5EF4-FFF2-40B4-BE49-F238E27FC236}">
                <a16:creationId xmlns:a16="http://schemas.microsoft.com/office/drawing/2014/main" id="{F0CAC360-0571-DAF1-7C16-7FD759FD2351}"/>
              </a:ext>
            </a:extLst>
          </p:cNvPr>
          <p:cNvSpPr>
            <a:spLocks noChangeArrowheads="1"/>
          </p:cNvSpPr>
          <p:nvPr/>
        </p:nvSpPr>
        <p:spPr bwMode="auto">
          <a:xfrm>
            <a:off x="10485761" y="3098475"/>
            <a:ext cx="1408113" cy="1373187"/>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b="1">
                <a:solidFill>
                  <a:schemeClr val="bg1"/>
                </a:solidFill>
                <a:latin typeface="Arial" charset="0"/>
              </a:rPr>
              <a:t>NPDES</a:t>
            </a:r>
            <a:endParaRPr lang="en-US" sz="2800">
              <a:solidFill>
                <a:schemeClr val="bg1"/>
              </a:solidFill>
              <a:latin typeface="Arial" charset="0"/>
            </a:endParaRPr>
          </a:p>
          <a:p>
            <a:pPr algn="l"/>
            <a:r>
              <a:rPr lang="en-US" sz="2800" b="1">
                <a:solidFill>
                  <a:schemeClr val="bg1"/>
                </a:solidFill>
                <a:latin typeface="Arial" charset="0"/>
              </a:rPr>
              <a:t>Permit</a:t>
            </a:r>
          </a:p>
          <a:p>
            <a:pPr algn="l"/>
            <a:r>
              <a:rPr lang="en-US" sz="2800" b="1">
                <a:solidFill>
                  <a:schemeClr val="bg1"/>
                </a:solidFill>
                <a:latin typeface="Arial" charset="0"/>
              </a:rPr>
              <a:t>Limits</a:t>
            </a:r>
          </a:p>
        </p:txBody>
      </p:sp>
      <p:sp>
        <p:nvSpPr>
          <p:cNvPr id="171" name="Rectangle 170">
            <a:extLst>
              <a:ext uri="{FF2B5EF4-FFF2-40B4-BE49-F238E27FC236}">
                <a16:creationId xmlns:a16="http://schemas.microsoft.com/office/drawing/2014/main" id="{6DF1A8C6-D808-3685-52AF-6F834308109B}"/>
              </a:ext>
            </a:extLst>
          </p:cNvPr>
          <p:cNvSpPr>
            <a:spLocks noChangeArrowheads="1"/>
          </p:cNvSpPr>
          <p:nvPr/>
        </p:nvSpPr>
        <p:spPr bwMode="auto">
          <a:xfrm>
            <a:off x="11061864" y="2568174"/>
            <a:ext cx="184150" cy="457200"/>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endParaRPr lang="en-US" sz="2400">
              <a:latin typeface="Times New Roman" pitchFamily="18" charset="0"/>
            </a:endParaRPr>
          </a:p>
        </p:txBody>
      </p:sp>
      <p:sp>
        <p:nvSpPr>
          <p:cNvPr id="172" name="Rectangle 171">
            <a:extLst>
              <a:ext uri="{FF2B5EF4-FFF2-40B4-BE49-F238E27FC236}">
                <a16:creationId xmlns:a16="http://schemas.microsoft.com/office/drawing/2014/main" id="{59325602-725E-32E2-0FB9-65854C23ED9E}"/>
              </a:ext>
            </a:extLst>
          </p:cNvPr>
          <p:cNvSpPr>
            <a:spLocks noChangeArrowheads="1"/>
          </p:cNvSpPr>
          <p:nvPr/>
        </p:nvSpPr>
        <p:spPr bwMode="auto">
          <a:xfrm>
            <a:off x="10363364" y="5079599"/>
            <a:ext cx="2057400" cy="1373188"/>
          </a:xfrm>
          <a:prstGeom prst="rect">
            <a:avLst/>
          </a:prstGeom>
          <a:noFill/>
          <a:ln w="9525">
            <a:noFill/>
            <a:miter lim="800000"/>
            <a:headEnd/>
            <a:tailEnd/>
          </a:ln>
        </p:spPr>
        <p:txBody>
          <a:bodyPr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spcBef>
                <a:spcPct val="50000"/>
              </a:spcBef>
            </a:pPr>
            <a:r>
              <a:rPr lang="en-US" sz="2800" b="1">
                <a:solidFill>
                  <a:schemeClr val="bg1"/>
                </a:solidFill>
                <a:latin typeface="Arial" charset="0"/>
              </a:rPr>
              <a:t>Water Quality Standards</a:t>
            </a:r>
          </a:p>
        </p:txBody>
      </p:sp>
      <p:grpSp>
        <p:nvGrpSpPr>
          <p:cNvPr id="173" name="Group 172">
            <a:extLst>
              <a:ext uri="{FF2B5EF4-FFF2-40B4-BE49-F238E27FC236}">
                <a16:creationId xmlns:a16="http://schemas.microsoft.com/office/drawing/2014/main" id="{7B21EDAC-7B46-7688-BD47-89CAA52BB773}"/>
              </a:ext>
            </a:extLst>
          </p:cNvPr>
          <p:cNvGrpSpPr>
            <a:grpSpLocks/>
          </p:cNvGrpSpPr>
          <p:nvPr/>
        </p:nvGrpSpPr>
        <p:grpSpPr bwMode="auto">
          <a:xfrm>
            <a:off x="3608387" y="3189291"/>
            <a:ext cx="2033588" cy="1266826"/>
            <a:chOff x="1588" y="2099"/>
            <a:chExt cx="1281" cy="798"/>
          </a:xfrm>
        </p:grpSpPr>
        <p:sp>
          <p:nvSpPr>
            <p:cNvPr id="240" name="AutoShape 79" descr="Brown marble">
              <a:extLst>
                <a:ext uri="{FF2B5EF4-FFF2-40B4-BE49-F238E27FC236}">
                  <a16:creationId xmlns:a16="http://schemas.microsoft.com/office/drawing/2014/main" id="{C9DBBC3E-1200-1C47-77F4-8575D494B6CF}"/>
                </a:ext>
              </a:extLst>
            </p:cNvPr>
            <p:cNvSpPr>
              <a:spLocks noChangeArrowheads="1"/>
            </p:cNvSpPr>
            <p:nvPr/>
          </p:nvSpPr>
          <p:spPr bwMode="auto">
            <a:xfrm rot="-3720000">
              <a:off x="2020" y="1667"/>
              <a:ext cx="417" cy="1281"/>
            </a:xfrm>
            <a:prstGeom prst="downArrow">
              <a:avLst>
                <a:gd name="adj1" fmla="val 50000"/>
                <a:gd name="adj2" fmla="val 76827"/>
              </a:avLst>
            </a:prstGeom>
            <a:blipFill dpi="0" rotWithShape="0">
              <a:blip r:embed="rId2" cstate="print"/>
              <a:srcRect/>
              <a:tile tx="0" ty="0" sx="100000" sy="100000" flip="none" algn="tl"/>
            </a:blipFill>
            <a:ln w="9525">
              <a:no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41" name="Rectangle 240">
              <a:extLst>
                <a:ext uri="{FF2B5EF4-FFF2-40B4-BE49-F238E27FC236}">
                  <a16:creationId xmlns:a16="http://schemas.microsoft.com/office/drawing/2014/main" id="{0F01CD9C-9CC9-2064-1C84-8E9E1352919C}"/>
                </a:ext>
              </a:extLst>
            </p:cNvPr>
            <p:cNvSpPr>
              <a:spLocks noChangeArrowheads="1"/>
            </p:cNvSpPr>
            <p:nvPr/>
          </p:nvSpPr>
          <p:spPr bwMode="auto">
            <a:xfrm>
              <a:off x="1997" y="2570"/>
              <a:ext cx="852" cy="327"/>
            </a:xfrm>
            <a:prstGeom prst="rect">
              <a:avLst/>
            </a:prstGeom>
            <a:noFill/>
            <a:ln w="9525">
              <a:no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003399"/>
                  </a:solidFill>
                  <a:latin typeface="Arial" charset="0"/>
                </a:rPr>
                <a:t>Influent</a:t>
              </a:r>
            </a:p>
          </p:txBody>
        </p:sp>
      </p:grpSp>
      <p:sp>
        <p:nvSpPr>
          <p:cNvPr id="174" name="Text Box 81">
            <a:extLst>
              <a:ext uri="{FF2B5EF4-FFF2-40B4-BE49-F238E27FC236}">
                <a16:creationId xmlns:a16="http://schemas.microsoft.com/office/drawing/2014/main" id="{BA36DCC3-1EC8-2DC7-2ABE-F3A352D21497}"/>
              </a:ext>
            </a:extLst>
          </p:cNvPr>
          <p:cNvSpPr txBox="1">
            <a:spLocks noChangeArrowheads="1"/>
          </p:cNvSpPr>
          <p:nvPr/>
        </p:nvSpPr>
        <p:spPr bwMode="auto">
          <a:xfrm>
            <a:off x="3428206" y="318539"/>
            <a:ext cx="3581400" cy="641350"/>
          </a:xfrm>
          <a:prstGeom prst="rect">
            <a:avLst/>
          </a:prstGeom>
          <a:noFill/>
          <a:ln w="25400">
            <a:noFill/>
            <a:miter lim="800000"/>
            <a:headEnd type="none" w="sm" len="sm"/>
            <a:tailEnd type="none" w="sm" len="sm"/>
          </a:ln>
        </p:spPr>
        <p:txBody>
          <a:bodyPr>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spcBef>
                <a:spcPct val="50000"/>
              </a:spcBef>
            </a:pPr>
            <a:r>
              <a:rPr lang="en-US" sz="3600" b="1" err="1">
                <a:solidFill>
                  <a:srgbClr val="003399"/>
                </a:solidFill>
                <a:latin typeface="Arial" charset="0"/>
              </a:rPr>
              <a:t>Typicalville</a:t>
            </a:r>
            <a:endParaRPr lang="en-US" sz="3600" b="1">
              <a:solidFill>
                <a:srgbClr val="003399"/>
              </a:solidFill>
              <a:latin typeface="Arial" charset="0"/>
            </a:endParaRPr>
          </a:p>
        </p:txBody>
      </p:sp>
      <p:grpSp>
        <p:nvGrpSpPr>
          <p:cNvPr id="175" name="Group 174">
            <a:extLst>
              <a:ext uri="{FF2B5EF4-FFF2-40B4-BE49-F238E27FC236}">
                <a16:creationId xmlns:a16="http://schemas.microsoft.com/office/drawing/2014/main" id="{57B698C9-80CD-48C2-4B8F-518DDC699E3E}"/>
              </a:ext>
            </a:extLst>
          </p:cNvPr>
          <p:cNvGrpSpPr>
            <a:grpSpLocks/>
          </p:cNvGrpSpPr>
          <p:nvPr/>
        </p:nvGrpSpPr>
        <p:grpSpPr bwMode="auto">
          <a:xfrm>
            <a:off x="1838325" y="3090863"/>
            <a:ext cx="3300413" cy="2852745"/>
            <a:chOff x="750888" y="3090863"/>
            <a:chExt cx="3300413" cy="2852745"/>
          </a:xfrm>
        </p:grpSpPr>
        <p:sp>
          <p:nvSpPr>
            <p:cNvPr id="176" name="Freeform 83">
              <a:extLst>
                <a:ext uri="{FF2B5EF4-FFF2-40B4-BE49-F238E27FC236}">
                  <a16:creationId xmlns:a16="http://schemas.microsoft.com/office/drawing/2014/main" id="{8380A8C7-567B-73C1-CF7E-4B6AC27FBBD2}"/>
                </a:ext>
              </a:extLst>
            </p:cNvPr>
            <p:cNvSpPr>
              <a:spLocks/>
            </p:cNvSpPr>
            <p:nvPr/>
          </p:nvSpPr>
          <p:spPr bwMode="auto">
            <a:xfrm>
              <a:off x="1412875" y="3090863"/>
              <a:ext cx="976313" cy="969962"/>
            </a:xfrm>
            <a:custGeom>
              <a:avLst/>
              <a:gdLst>
                <a:gd name="T0" fmla="*/ 0 w 615"/>
                <a:gd name="T1" fmla="*/ 2147483647 h 611"/>
                <a:gd name="T2" fmla="*/ 2147483647 w 615"/>
                <a:gd name="T3" fmla="*/ 2147483647 h 611"/>
                <a:gd name="T4" fmla="*/ 2147483647 w 615"/>
                <a:gd name="T5" fmla="*/ 2147483647 h 611"/>
                <a:gd name="T6" fmla="*/ 2147483647 w 615"/>
                <a:gd name="T7" fmla="*/ 2147483647 h 611"/>
                <a:gd name="T8" fmla="*/ 2147483647 w 615"/>
                <a:gd name="T9" fmla="*/ 2147483647 h 611"/>
                <a:gd name="T10" fmla="*/ 2147483647 w 615"/>
                <a:gd name="T11" fmla="*/ 2147483647 h 611"/>
                <a:gd name="T12" fmla="*/ 2147483647 w 615"/>
                <a:gd name="T13" fmla="*/ 2147483647 h 611"/>
                <a:gd name="T14" fmla="*/ 2147483647 w 615"/>
                <a:gd name="T15" fmla="*/ 2147483647 h 611"/>
                <a:gd name="T16" fmla="*/ 2147483647 w 615"/>
                <a:gd name="T17" fmla="*/ 2147483647 h 611"/>
                <a:gd name="T18" fmla="*/ 2147483647 w 615"/>
                <a:gd name="T19" fmla="*/ 2147483647 h 611"/>
                <a:gd name="T20" fmla="*/ 2147483647 w 615"/>
                <a:gd name="T21" fmla="*/ 2147483647 h 611"/>
                <a:gd name="T22" fmla="*/ 2147483647 w 615"/>
                <a:gd name="T23" fmla="*/ 2147483647 h 611"/>
                <a:gd name="T24" fmla="*/ 2147483647 w 615"/>
                <a:gd name="T25" fmla="*/ 2147483647 h 611"/>
                <a:gd name="T26" fmla="*/ 2147483647 w 615"/>
                <a:gd name="T27" fmla="*/ 2147483647 h 611"/>
                <a:gd name="T28" fmla="*/ 2147483647 w 615"/>
                <a:gd name="T29" fmla="*/ 2147483647 h 611"/>
                <a:gd name="T30" fmla="*/ 2147483647 w 615"/>
                <a:gd name="T31" fmla="*/ 2147483647 h 611"/>
                <a:gd name="T32" fmla="*/ 2147483647 w 615"/>
                <a:gd name="T33" fmla="*/ 0 h 6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5"/>
                <a:gd name="T52" fmla="*/ 0 h 611"/>
                <a:gd name="T53" fmla="*/ 615 w 615"/>
                <a:gd name="T54" fmla="*/ 611 h 6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5" h="611">
                  <a:moveTo>
                    <a:pt x="0" y="610"/>
                  </a:moveTo>
                  <a:lnTo>
                    <a:pt x="3" y="555"/>
                  </a:lnTo>
                  <a:lnTo>
                    <a:pt x="15" y="496"/>
                  </a:lnTo>
                  <a:lnTo>
                    <a:pt x="32" y="441"/>
                  </a:lnTo>
                  <a:lnTo>
                    <a:pt x="53" y="386"/>
                  </a:lnTo>
                  <a:lnTo>
                    <a:pt x="80" y="335"/>
                  </a:lnTo>
                  <a:lnTo>
                    <a:pt x="113" y="284"/>
                  </a:lnTo>
                  <a:lnTo>
                    <a:pt x="150" y="237"/>
                  </a:lnTo>
                  <a:lnTo>
                    <a:pt x="193" y="191"/>
                  </a:lnTo>
                  <a:lnTo>
                    <a:pt x="236" y="148"/>
                  </a:lnTo>
                  <a:lnTo>
                    <a:pt x="284" y="114"/>
                  </a:lnTo>
                  <a:lnTo>
                    <a:pt x="335" y="81"/>
                  </a:lnTo>
                  <a:lnTo>
                    <a:pt x="388" y="51"/>
                  </a:lnTo>
                  <a:lnTo>
                    <a:pt x="443" y="30"/>
                  </a:lnTo>
                  <a:lnTo>
                    <a:pt x="498" y="13"/>
                  </a:lnTo>
                  <a:lnTo>
                    <a:pt x="556" y="4"/>
                  </a:lnTo>
                  <a:lnTo>
                    <a:pt x="614" y="0"/>
                  </a:lnTo>
                </a:path>
              </a:pathLst>
            </a:custGeom>
            <a:noFill/>
            <a:ln w="101600" cap="rnd" cmpd="sng">
              <a:solidFill>
                <a:srgbClr val="663300"/>
              </a:solidFill>
              <a:prstDash val="solid"/>
              <a:round/>
              <a:headEnd type="none" w="sm" len="sm"/>
              <a:tailEnd type="stealth" w="med" len="me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177" name="Group 176">
              <a:extLst>
                <a:ext uri="{FF2B5EF4-FFF2-40B4-BE49-F238E27FC236}">
                  <a16:creationId xmlns:a16="http://schemas.microsoft.com/office/drawing/2014/main" id="{FA1FC427-3CBA-8F3A-DC20-C621B23CF89C}"/>
                </a:ext>
              </a:extLst>
            </p:cNvPr>
            <p:cNvGrpSpPr>
              <a:grpSpLocks/>
            </p:cNvGrpSpPr>
            <p:nvPr/>
          </p:nvGrpSpPr>
          <p:grpSpPr bwMode="auto">
            <a:xfrm>
              <a:off x="750888" y="4081469"/>
              <a:ext cx="3300413" cy="1862139"/>
              <a:chOff x="473" y="2620"/>
              <a:chExt cx="2079" cy="1173"/>
            </a:xfrm>
          </p:grpSpPr>
          <p:grpSp>
            <p:nvGrpSpPr>
              <p:cNvPr id="178" name="Group 177">
                <a:extLst>
                  <a:ext uri="{FF2B5EF4-FFF2-40B4-BE49-F238E27FC236}">
                    <a16:creationId xmlns:a16="http://schemas.microsoft.com/office/drawing/2014/main" id="{E60BF267-50AD-C0C6-A831-817A01C77BC5}"/>
                  </a:ext>
                </a:extLst>
              </p:cNvPr>
              <p:cNvGrpSpPr>
                <a:grpSpLocks/>
              </p:cNvGrpSpPr>
              <p:nvPr/>
            </p:nvGrpSpPr>
            <p:grpSpPr bwMode="auto">
              <a:xfrm>
                <a:off x="473" y="2657"/>
                <a:ext cx="800" cy="288"/>
                <a:chOff x="473" y="2657"/>
                <a:chExt cx="800" cy="288"/>
              </a:xfrm>
            </p:grpSpPr>
            <p:sp>
              <p:nvSpPr>
                <p:cNvPr id="226" name="Rectangle 225" descr="Oak">
                  <a:extLst>
                    <a:ext uri="{FF2B5EF4-FFF2-40B4-BE49-F238E27FC236}">
                      <a16:creationId xmlns:a16="http://schemas.microsoft.com/office/drawing/2014/main" id="{4BE0B595-E1B7-4E80-05C2-962E5CFAF0B1}"/>
                    </a:ext>
                  </a:extLst>
                </p:cNvPr>
                <p:cNvSpPr>
                  <a:spLocks noChangeArrowheads="1"/>
                </p:cNvSpPr>
                <p:nvPr/>
              </p:nvSpPr>
              <p:spPr bwMode="auto">
                <a:xfrm>
                  <a:off x="488" y="2760"/>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7" name="Line 87" descr="Oak">
                  <a:extLst>
                    <a:ext uri="{FF2B5EF4-FFF2-40B4-BE49-F238E27FC236}">
                      <a16:creationId xmlns:a16="http://schemas.microsoft.com/office/drawing/2014/main" id="{EBD4E257-45E1-2A0F-FFF1-8F3990D4C47C}"/>
                    </a:ext>
                  </a:extLst>
                </p:cNvPr>
                <p:cNvSpPr>
                  <a:spLocks noChangeShapeType="1"/>
                </p:cNvSpPr>
                <p:nvPr/>
              </p:nvSpPr>
              <p:spPr bwMode="auto">
                <a:xfrm flipV="1">
                  <a:off x="549" y="2850"/>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8" name="Line 88" descr="Oak">
                  <a:extLst>
                    <a:ext uri="{FF2B5EF4-FFF2-40B4-BE49-F238E27FC236}">
                      <a16:creationId xmlns:a16="http://schemas.microsoft.com/office/drawing/2014/main" id="{1ED89AFC-3EDE-3D3D-454F-22C80935307C}"/>
                    </a:ext>
                  </a:extLst>
                </p:cNvPr>
                <p:cNvSpPr>
                  <a:spLocks noChangeShapeType="1"/>
                </p:cNvSpPr>
                <p:nvPr/>
              </p:nvSpPr>
              <p:spPr bwMode="auto">
                <a:xfrm>
                  <a:off x="551" y="2849"/>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9" name="Line 89" descr="Oak">
                  <a:extLst>
                    <a:ext uri="{FF2B5EF4-FFF2-40B4-BE49-F238E27FC236}">
                      <a16:creationId xmlns:a16="http://schemas.microsoft.com/office/drawing/2014/main" id="{DA52BF85-0CDD-F08A-2D78-431C819ABBB4}"/>
                    </a:ext>
                  </a:extLst>
                </p:cNvPr>
                <p:cNvSpPr>
                  <a:spLocks noChangeShapeType="1"/>
                </p:cNvSpPr>
                <p:nvPr/>
              </p:nvSpPr>
              <p:spPr bwMode="auto">
                <a:xfrm>
                  <a:off x="552" y="2849"/>
                  <a:ext cx="78"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0" name="Line 90" descr="Oak">
                  <a:extLst>
                    <a:ext uri="{FF2B5EF4-FFF2-40B4-BE49-F238E27FC236}">
                      <a16:creationId xmlns:a16="http://schemas.microsoft.com/office/drawing/2014/main" id="{CF7FBB23-F644-3157-2B17-65FA5ED583BD}"/>
                    </a:ext>
                  </a:extLst>
                </p:cNvPr>
                <p:cNvSpPr>
                  <a:spLocks noChangeShapeType="1"/>
                </p:cNvSpPr>
                <p:nvPr/>
              </p:nvSpPr>
              <p:spPr bwMode="auto">
                <a:xfrm>
                  <a:off x="628" y="2850"/>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1" name="Rectangle 230" descr="Oak">
                  <a:extLst>
                    <a:ext uri="{FF2B5EF4-FFF2-40B4-BE49-F238E27FC236}">
                      <a16:creationId xmlns:a16="http://schemas.microsoft.com/office/drawing/2014/main" id="{3F450CBA-0D6F-FBD4-829B-921578E5416C}"/>
                    </a:ext>
                  </a:extLst>
                </p:cNvPr>
                <p:cNvSpPr>
                  <a:spLocks noChangeArrowheads="1"/>
                </p:cNvSpPr>
                <p:nvPr/>
              </p:nvSpPr>
              <p:spPr bwMode="auto">
                <a:xfrm>
                  <a:off x="674" y="2808"/>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2" name="Rectangle 231" descr="Oak">
                  <a:extLst>
                    <a:ext uri="{FF2B5EF4-FFF2-40B4-BE49-F238E27FC236}">
                      <a16:creationId xmlns:a16="http://schemas.microsoft.com/office/drawing/2014/main" id="{A8448D73-83C2-0240-DED2-C043D5C9AD58}"/>
                    </a:ext>
                  </a:extLst>
                </p:cNvPr>
                <p:cNvSpPr>
                  <a:spLocks noChangeArrowheads="1"/>
                </p:cNvSpPr>
                <p:nvPr/>
              </p:nvSpPr>
              <p:spPr bwMode="auto">
                <a:xfrm>
                  <a:off x="996" y="2760"/>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3" name="Line 93" descr="Oak">
                  <a:extLst>
                    <a:ext uri="{FF2B5EF4-FFF2-40B4-BE49-F238E27FC236}">
                      <a16:creationId xmlns:a16="http://schemas.microsoft.com/office/drawing/2014/main" id="{BE31897A-9D0B-B9FE-E454-070542A56EF6}"/>
                    </a:ext>
                  </a:extLst>
                </p:cNvPr>
                <p:cNvSpPr>
                  <a:spLocks noChangeShapeType="1"/>
                </p:cNvSpPr>
                <p:nvPr/>
              </p:nvSpPr>
              <p:spPr bwMode="auto">
                <a:xfrm flipV="1">
                  <a:off x="1057" y="2850"/>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4" name="Line 94" descr="Oak">
                  <a:extLst>
                    <a:ext uri="{FF2B5EF4-FFF2-40B4-BE49-F238E27FC236}">
                      <a16:creationId xmlns:a16="http://schemas.microsoft.com/office/drawing/2014/main" id="{1C4E0909-3EEF-58E8-3203-915A32178DBF}"/>
                    </a:ext>
                  </a:extLst>
                </p:cNvPr>
                <p:cNvSpPr>
                  <a:spLocks noChangeShapeType="1"/>
                </p:cNvSpPr>
                <p:nvPr/>
              </p:nvSpPr>
              <p:spPr bwMode="auto">
                <a:xfrm>
                  <a:off x="1059" y="2849"/>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5" name="Line 95" descr="Oak">
                  <a:extLst>
                    <a:ext uri="{FF2B5EF4-FFF2-40B4-BE49-F238E27FC236}">
                      <a16:creationId xmlns:a16="http://schemas.microsoft.com/office/drawing/2014/main" id="{9BA1DB6C-B4B0-306E-764B-72ACACCB3D9F}"/>
                    </a:ext>
                  </a:extLst>
                </p:cNvPr>
                <p:cNvSpPr>
                  <a:spLocks noChangeShapeType="1"/>
                </p:cNvSpPr>
                <p:nvPr/>
              </p:nvSpPr>
              <p:spPr bwMode="auto">
                <a:xfrm>
                  <a:off x="1060" y="2849"/>
                  <a:ext cx="77"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6" name="Line 96" descr="Oak">
                  <a:extLst>
                    <a:ext uri="{FF2B5EF4-FFF2-40B4-BE49-F238E27FC236}">
                      <a16:creationId xmlns:a16="http://schemas.microsoft.com/office/drawing/2014/main" id="{3871EBCE-C441-D751-D8BF-CCB85D259503}"/>
                    </a:ext>
                  </a:extLst>
                </p:cNvPr>
                <p:cNvSpPr>
                  <a:spLocks noChangeShapeType="1"/>
                </p:cNvSpPr>
                <p:nvPr/>
              </p:nvSpPr>
              <p:spPr bwMode="auto">
                <a:xfrm>
                  <a:off x="1135" y="2850"/>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7" name="Rectangle 236" descr="Oak">
                  <a:extLst>
                    <a:ext uri="{FF2B5EF4-FFF2-40B4-BE49-F238E27FC236}">
                      <a16:creationId xmlns:a16="http://schemas.microsoft.com/office/drawing/2014/main" id="{C65B6B6D-72CA-0F6B-EE4B-62DEBDF8E483}"/>
                    </a:ext>
                  </a:extLst>
                </p:cNvPr>
                <p:cNvSpPr>
                  <a:spLocks noChangeArrowheads="1"/>
                </p:cNvSpPr>
                <p:nvPr/>
              </p:nvSpPr>
              <p:spPr bwMode="auto">
                <a:xfrm>
                  <a:off x="1182" y="2808"/>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8" name="Freeform 98" descr="Oak">
                  <a:extLst>
                    <a:ext uri="{FF2B5EF4-FFF2-40B4-BE49-F238E27FC236}">
                      <a16:creationId xmlns:a16="http://schemas.microsoft.com/office/drawing/2014/main" id="{1A59D120-6C30-AAE4-D855-A201128BD842}"/>
                    </a:ext>
                  </a:extLst>
                </p:cNvPr>
                <p:cNvSpPr>
                  <a:spLocks/>
                </p:cNvSpPr>
                <p:nvPr/>
              </p:nvSpPr>
              <p:spPr bwMode="auto">
                <a:xfrm>
                  <a:off x="473" y="2657"/>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9" name="Freeform 99" descr="Oak">
                  <a:extLst>
                    <a:ext uri="{FF2B5EF4-FFF2-40B4-BE49-F238E27FC236}">
                      <a16:creationId xmlns:a16="http://schemas.microsoft.com/office/drawing/2014/main" id="{DC192774-7D10-BC9C-D096-19563C78A364}"/>
                    </a:ext>
                  </a:extLst>
                </p:cNvPr>
                <p:cNvSpPr>
                  <a:spLocks/>
                </p:cNvSpPr>
                <p:nvPr/>
              </p:nvSpPr>
              <p:spPr bwMode="auto">
                <a:xfrm>
                  <a:off x="979" y="2665"/>
                  <a:ext cx="294" cy="91"/>
                </a:xfrm>
                <a:custGeom>
                  <a:avLst/>
                  <a:gdLst>
                    <a:gd name="T0" fmla="*/ 146 w 294"/>
                    <a:gd name="T1" fmla="*/ 0 h 91"/>
                    <a:gd name="T2" fmla="*/ 293 w 294"/>
                    <a:gd name="T3" fmla="*/ 90 h 91"/>
                    <a:gd name="T4" fmla="*/ 0 w 294"/>
                    <a:gd name="T5" fmla="*/ 90 h 91"/>
                    <a:gd name="T6" fmla="*/ 146 w 294"/>
                    <a:gd name="T7" fmla="*/ 0 h 91"/>
                    <a:gd name="T8" fmla="*/ 0 60000 65536"/>
                    <a:gd name="T9" fmla="*/ 0 60000 65536"/>
                    <a:gd name="T10" fmla="*/ 0 60000 65536"/>
                    <a:gd name="T11" fmla="*/ 0 60000 65536"/>
                    <a:gd name="T12" fmla="*/ 0 w 294"/>
                    <a:gd name="T13" fmla="*/ 0 h 91"/>
                    <a:gd name="T14" fmla="*/ 294 w 294"/>
                    <a:gd name="T15" fmla="*/ 91 h 91"/>
                  </a:gdLst>
                  <a:ahLst/>
                  <a:cxnLst>
                    <a:cxn ang="T8">
                      <a:pos x="T0" y="T1"/>
                    </a:cxn>
                    <a:cxn ang="T9">
                      <a:pos x="T2" y="T3"/>
                    </a:cxn>
                    <a:cxn ang="T10">
                      <a:pos x="T4" y="T5"/>
                    </a:cxn>
                    <a:cxn ang="T11">
                      <a:pos x="T6" y="T7"/>
                    </a:cxn>
                  </a:cxnLst>
                  <a:rect l="T12" t="T13" r="T14" b="T15"/>
                  <a:pathLst>
                    <a:path w="294" h="91">
                      <a:moveTo>
                        <a:pt x="146" y="0"/>
                      </a:moveTo>
                      <a:lnTo>
                        <a:pt x="293" y="90"/>
                      </a:lnTo>
                      <a:lnTo>
                        <a:pt x="0" y="90"/>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179" name="Rectangle 178">
                <a:extLst>
                  <a:ext uri="{FF2B5EF4-FFF2-40B4-BE49-F238E27FC236}">
                    <a16:creationId xmlns:a16="http://schemas.microsoft.com/office/drawing/2014/main" id="{C7E128EC-CEF0-34EC-0119-E74A4A588EA7}"/>
                  </a:ext>
                </a:extLst>
              </p:cNvPr>
              <p:cNvSpPr>
                <a:spLocks noChangeArrowheads="1"/>
              </p:cNvSpPr>
              <p:nvPr/>
            </p:nvSpPr>
            <p:spPr bwMode="auto">
              <a:xfrm>
                <a:off x="1319" y="2880"/>
                <a:ext cx="1233" cy="333"/>
              </a:xfrm>
              <a:prstGeom prst="rect">
                <a:avLst/>
              </a:prstGeom>
              <a:noFill/>
              <a:ln w="9525">
                <a:solidFill>
                  <a:srgbClr val="663300"/>
                </a:solidFill>
                <a:miter lim="800000"/>
                <a:headEnd/>
                <a:tailEnd/>
              </a:ln>
            </p:spPr>
            <p:txBody>
              <a:bodyPr wrap="non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003399"/>
                    </a:solidFill>
                    <a:latin typeface="Arial" charset="0"/>
                  </a:rPr>
                  <a:t>Residential</a:t>
                </a:r>
              </a:p>
            </p:txBody>
          </p:sp>
          <p:sp>
            <p:nvSpPr>
              <p:cNvPr id="180" name="Line 101">
                <a:extLst>
                  <a:ext uri="{FF2B5EF4-FFF2-40B4-BE49-F238E27FC236}">
                    <a16:creationId xmlns:a16="http://schemas.microsoft.com/office/drawing/2014/main" id="{DD8EB8F7-DF68-C994-D656-70D0061E141E}"/>
                  </a:ext>
                </a:extLst>
              </p:cNvPr>
              <p:cNvSpPr>
                <a:spLocks noChangeShapeType="1"/>
              </p:cNvSpPr>
              <p:nvPr/>
            </p:nvSpPr>
            <p:spPr bwMode="auto">
              <a:xfrm flipV="1">
                <a:off x="766" y="2620"/>
                <a:ext cx="122" cy="228"/>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81" name="Line 102">
                <a:extLst>
                  <a:ext uri="{FF2B5EF4-FFF2-40B4-BE49-F238E27FC236}">
                    <a16:creationId xmlns:a16="http://schemas.microsoft.com/office/drawing/2014/main" id="{FA3EE455-B188-496C-7A47-49D2D485A542}"/>
                  </a:ext>
                </a:extLst>
              </p:cNvPr>
              <p:cNvSpPr>
                <a:spLocks noChangeShapeType="1"/>
              </p:cNvSpPr>
              <p:nvPr/>
            </p:nvSpPr>
            <p:spPr bwMode="auto">
              <a:xfrm flipH="1" flipV="1">
                <a:off x="890" y="2620"/>
                <a:ext cx="97" cy="184"/>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182" name="Group 181">
                <a:extLst>
                  <a:ext uri="{FF2B5EF4-FFF2-40B4-BE49-F238E27FC236}">
                    <a16:creationId xmlns:a16="http://schemas.microsoft.com/office/drawing/2014/main" id="{ECF4826E-B2AF-68B6-1D19-D6B6EC4DFBC2}"/>
                  </a:ext>
                </a:extLst>
              </p:cNvPr>
              <p:cNvGrpSpPr>
                <a:grpSpLocks/>
              </p:cNvGrpSpPr>
              <p:nvPr/>
            </p:nvGrpSpPr>
            <p:grpSpPr bwMode="auto">
              <a:xfrm>
                <a:off x="557" y="3034"/>
                <a:ext cx="800" cy="288"/>
                <a:chOff x="557" y="3034"/>
                <a:chExt cx="800" cy="288"/>
              </a:xfrm>
            </p:grpSpPr>
            <p:sp>
              <p:nvSpPr>
                <p:cNvPr id="212" name="Rectangle 211" descr="Oak">
                  <a:extLst>
                    <a:ext uri="{FF2B5EF4-FFF2-40B4-BE49-F238E27FC236}">
                      <a16:creationId xmlns:a16="http://schemas.microsoft.com/office/drawing/2014/main" id="{EF9EE8A8-7075-31E7-A7FB-35523461C5FE}"/>
                    </a:ext>
                  </a:extLst>
                </p:cNvPr>
                <p:cNvSpPr>
                  <a:spLocks noChangeArrowheads="1"/>
                </p:cNvSpPr>
                <p:nvPr/>
              </p:nvSpPr>
              <p:spPr bwMode="auto">
                <a:xfrm>
                  <a:off x="572" y="3137"/>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3" name="Line 105" descr="Oak">
                  <a:extLst>
                    <a:ext uri="{FF2B5EF4-FFF2-40B4-BE49-F238E27FC236}">
                      <a16:creationId xmlns:a16="http://schemas.microsoft.com/office/drawing/2014/main" id="{1C9E09F5-DC13-7341-5746-61115B9D1131}"/>
                    </a:ext>
                  </a:extLst>
                </p:cNvPr>
                <p:cNvSpPr>
                  <a:spLocks noChangeShapeType="1"/>
                </p:cNvSpPr>
                <p:nvPr/>
              </p:nvSpPr>
              <p:spPr bwMode="auto">
                <a:xfrm flipV="1">
                  <a:off x="633" y="3227"/>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4" name="Line 106" descr="Oak">
                  <a:extLst>
                    <a:ext uri="{FF2B5EF4-FFF2-40B4-BE49-F238E27FC236}">
                      <a16:creationId xmlns:a16="http://schemas.microsoft.com/office/drawing/2014/main" id="{52ECA6FC-DB32-2C3C-7547-30756A5F0100}"/>
                    </a:ext>
                  </a:extLst>
                </p:cNvPr>
                <p:cNvSpPr>
                  <a:spLocks noChangeShapeType="1"/>
                </p:cNvSpPr>
                <p:nvPr/>
              </p:nvSpPr>
              <p:spPr bwMode="auto">
                <a:xfrm>
                  <a:off x="635" y="3226"/>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5" name="Line 107" descr="Oak">
                  <a:extLst>
                    <a:ext uri="{FF2B5EF4-FFF2-40B4-BE49-F238E27FC236}">
                      <a16:creationId xmlns:a16="http://schemas.microsoft.com/office/drawing/2014/main" id="{67C75BC0-846A-A9D2-134D-2F11D9757785}"/>
                    </a:ext>
                  </a:extLst>
                </p:cNvPr>
                <p:cNvSpPr>
                  <a:spLocks noChangeShapeType="1"/>
                </p:cNvSpPr>
                <p:nvPr/>
              </p:nvSpPr>
              <p:spPr bwMode="auto">
                <a:xfrm>
                  <a:off x="636" y="3226"/>
                  <a:ext cx="78"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6" name="Line 108" descr="Oak">
                  <a:extLst>
                    <a:ext uri="{FF2B5EF4-FFF2-40B4-BE49-F238E27FC236}">
                      <a16:creationId xmlns:a16="http://schemas.microsoft.com/office/drawing/2014/main" id="{38C5245A-E55A-B72D-212B-E252442AF563}"/>
                    </a:ext>
                  </a:extLst>
                </p:cNvPr>
                <p:cNvSpPr>
                  <a:spLocks noChangeShapeType="1"/>
                </p:cNvSpPr>
                <p:nvPr/>
              </p:nvSpPr>
              <p:spPr bwMode="auto">
                <a:xfrm>
                  <a:off x="712" y="3227"/>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7" name="Rectangle 216" descr="Oak">
                  <a:extLst>
                    <a:ext uri="{FF2B5EF4-FFF2-40B4-BE49-F238E27FC236}">
                      <a16:creationId xmlns:a16="http://schemas.microsoft.com/office/drawing/2014/main" id="{F80BBA3B-946E-D6F0-5EC8-C9FE6B847FA9}"/>
                    </a:ext>
                  </a:extLst>
                </p:cNvPr>
                <p:cNvSpPr>
                  <a:spLocks noChangeArrowheads="1"/>
                </p:cNvSpPr>
                <p:nvPr/>
              </p:nvSpPr>
              <p:spPr bwMode="auto">
                <a:xfrm>
                  <a:off x="758" y="3185"/>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8" name="Rectangle 217" descr="Oak">
                  <a:extLst>
                    <a:ext uri="{FF2B5EF4-FFF2-40B4-BE49-F238E27FC236}">
                      <a16:creationId xmlns:a16="http://schemas.microsoft.com/office/drawing/2014/main" id="{E9916656-5BC0-4886-C142-A8ECA5AB0821}"/>
                    </a:ext>
                  </a:extLst>
                </p:cNvPr>
                <p:cNvSpPr>
                  <a:spLocks noChangeArrowheads="1"/>
                </p:cNvSpPr>
                <p:nvPr/>
              </p:nvSpPr>
              <p:spPr bwMode="auto">
                <a:xfrm>
                  <a:off x="1080" y="3137"/>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9" name="Line 111" descr="Oak">
                  <a:extLst>
                    <a:ext uri="{FF2B5EF4-FFF2-40B4-BE49-F238E27FC236}">
                      <a16:creationId xmlns:a16="http://schemas.microsoft.com/office/drawing/2014/main" id="{102E5685-3551-E1BE-84AE-2E35F641697F}"/>
                    </a:ext>
                  </a:extLst>
                </p:cNvPr>
                <p:cNvSpPr>
                  <a:spLocks noChangeShapeType="1"/>
                </p:cNvSpPr>
                <p:nvPr/>
              </p:nvSpPr>
              <p:spPr bwMode="auto">
                <a:xfrm flipV="1">
                  <a:off x="1141" y="3227"/>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0" name="Line 112" descr="Oak">
                  <a:extLst>
                    <a:ext uri="{FF2B5EF4-FFF2-40B4-BE49-F238E27FC236}">
                      <a16:creationId xmlns:a16="http://schemas.microsoft.com/office/drawing/2014/main" id="{74CC9F0E-63DD-470A-18A7-35A19FC6ABE1}"/>
                    </a:ext>
                  </a:extLst>
                </p:cNvPr>
                <p:cNvSpPr>
                  <a:spLocks noChangeShapeType="1"/>
                </p:cNvSpPr>
                <p:nvPr/>
              </p:nvSpPr>
              <p:spPr bwMode="auto">
                <a:xfrm>
                  <a:off x="1143" y="3226"/>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1" name="Line 113" descr="Oak">
                  <a:extLst>
                    <a:ext uri="{FF2B5EF4-FFF2-40B4-BE49-F238E27FC236}">
                      <a16:creationId xmlns:a16="http://schemas.microsoft.com/office/drawing/2014/main" id="{7E9DF44D-A193-4E17-FF59-C77C76142977}"/>
                    </a:ext>
                  </a:extLst>
                </p:cNvPr>
                <p:cNvSpPr>
                  <a:spLocks noChangeShapeType="1"/>
                </p:cNvSpPr>
                <p:nvPr/>
              </p:nvSpPr>
              <p:spPr bwMode="auto">
                <a:xfrm>
                  <a:off x="1144" y="3226"/>
                  <a:ext cx="77"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2" name="Line 114" descr="Oak">
                  <a:extLst>
                    <a:ext uri="{FF2B5EF4-FFF2-40B4-BE49-F238E27FC236}">
                      <a16:creationId xmlns:a16="http://schemas.microsoft.com/office/drawing/2014/main" id="{DFCC69B9-346A-7A2B-3E83-A664F1E4F892}"/>
                    </a:ext>
                  </a:extLst>
                </p:cNvPr>
                <p:cNvSpPr>
                  <a:spLocks noChangeShapeType="1"/>
                </p:cNvSpPr>
                <p:nvPr/>
              </p:nvSpPr>
              <p:spPr bwMode="auto">
                <a:xfrm>
                  <a:off x="1219" y="3227"/>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3" name="Rectangle 222" descr="Oak">
                  <a:extLst>
                    <a:ext uri="{FF2B5EF4-FFF2-40B4-BE49-F238E27FC236}">
                      <a16:creationId xmlns:a16="http://schemas.microsoft.com/office/drawing/2014/main" id="{853A1BD1-00FB-8CE1-0B42-65CD31B12CBE}"/>
                    </a:ext>
                  </a:extLst>
                </p:cNvPr>
                <p:cNvSpPr>
                  <a:spLocks noChangeArrowheads="1"/>
                </p:cNvSpPr>
                <p:nvPr/>
              </p:nvSpPr>
              <p:spPr bwMode="auto">
                <a:xfrm>
                  <a:off x="1266" y="3185"/>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4" name="Freeform 116" descr="Oak">
                  <a:extLst>
                    <a:ext uri="{FF2B5EF4-FFF2-40B4-BE49-F238E27FC236}">
                      <a16:creationId xmlns:a16="http://schemas.microsoft.com/office/drawing/2014/main" id="{0CFA3C5F-0E3D-3B5C-E55E-64AF6762B99E}"/>
                    </a:ext>
                  </a:extLst>
                </p:cNvPr>
                <p:cNvSpPr>
                  <a:spLocks/>
                </p:cNvSpPr>
                <p:nvPr/>
              </p:nvSpPr>
              <p:spPr bwMode="auto">
                <a:xfrm>
                  <a:off x="557" y="3034"/>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5" name="Freeform 117" descr="Oak">
                  <a:extLst>
                    <a:ext uri="{FF2B5EF4-FFF2-40B4-BE49-F238E27FC236}">
                      <a16:creationId xmlns:a16="http://schemas.microsoft.com/office/drawing/2014/main" id="{3E854D7E-B56A-4DB6-FCC7-D2EAEAF826E9}"/>
                    </a:ext>
                  </a:extLst>
                </p:cNvPr>
                <p:cNvSpPr>
                  <a:spLocks/>
                </p:cNvSpPr>
                <p:nvPr/>
              </p:nvSpPr>
              <p:spPr bwMode="auto">
                <a:xfrm>
                  <a:off x="1063" y="3042"/>
                  <a:ext cx="294" cy="91"/>
                </a:xfrm>
                <a:custGeom>
                  <a:avLst/>
                  <a:gdLst>
                    <a:gd name="T0" fmla="*/ 146 w 294"/>
                    <a:gd name="T1" fmla="*/ 0 h 91"/>
                    <a:gd name="T2" fmla="*/ 293 w 294"/>
                    <a:gd name="T3" fmla="*/ 90 h 91"/>
                    <a:gd name="T4" fmla="*/ 0 w 294"/>
                    <a:gd name="T5" fmla="*/ 90 h 91"/>
                    <a:gd name="T6" fmla="*/ 146 w 294"/>
                    <a:gd name="T7" fmla="*/ 0 h 91"/>
                    <a:gd name="T8" fmla="*/ 0 60000 65536"/>
                    <a:gd name="T9" fmla="*/ 0 60000 65536"/>
                    <a:gd name="T10" fmla="*/ 0 60000 65536"/>
                    <a:gd name="T11" fmla="*/ 0 60000 65536"/>
                    <a:gd name="T12" fmla="*/ 0 w 294"/>
                    <a:gd name="T13" fmla="*/ 0 h 91"/>
                    <a:gd name="T14" fmla="*/ 294 w 294"/>
                    <a:gd name="T15" fmla="*/ 91 h 91"/>
                  </a:gdLst>
                  <a:ahLst/>
                  <a:cxnLst>
                    <a:cxn ang="T8">
                      <a:pos x="T0" y="T1"/>
                    </a:cxn>
                    <a:cxn ang="T9">
                      <a:pos x="T2" y="T3"/>
                    </a:cxn>
                    <a:cxn ang="T10">
                      <a:pos x="T4" y="T5"/>
                    </a:cxn>
                    <a:cxn ang="T11">
                      <a:pos x="T6" y="T7"/>
                    </a:cxn>
                  </a:cxnLst>
                  <a:rect l="T12" t="T13" r="T14" b="T15"/>
                  <a:pathLst>
                    <a:path w="294" h="91">
                      <a:moveTo>
                        <a:pt x="146" y="0"/>
                      </a:moveTo>
                      <a:lnTo>
                        <a:pt x="293" y="90"/>
                      </a:lnTo>
                      <a:lnTo>
                        <a:pt x="0" y="90"/>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183" name="Line 118">
                <a:extLst>
                  <a:ext uri="{FF2B5EF4-FFF2-40B4-BE49-F238E27FC236}">
                    <a16:creationId xmlns:a16="http://schemas.microsoft.com/office/drawing/2014/main" id="{569C7312-B8BB-A2EA-F4FE-9AFDFC109827}"/>
                  </a:ext>
                </a:extLst>
              </p:cNvPr>
              <p:cNvSpPr>
                <a:spLocks noChangeShapeType="1"/>
              </p:cNvSpPr>
              <p:nvPr/>
            </p:nvSpPr>
            <p:spPr bwMode="auto">
              <a:xfrm flipH="1" flipV="1">
                <a:off x="889" y="2657"/>
                <a:ext cx="56" cy="502"/>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84" name="Line 119">
                <a:extLst>
                  <a:ext uri="{FF2B5EF4-FFF2-40B4-BE49-F238E27FC236}">
                    <a16:creationId xmlns:a16="http://schemas.microsoft.com/office/drawing/2014/main" id="{F2F9F685-B765-0C2A-73E0-13ADF4CF23F2}"/>
                  </a:ext>
                </a:extLst>
              </p:cNvPr>
              <p:cNvSpPr>
                <a:spLocks noChangeShapeType="1"/>
              </p:cNvSpPr>
              <p:nvPr/>
            </p:nvSpPr>
            <p:spPr bwMode="auto">
              <a:xfrm flipH="1" flipV="1">
                <a:off x="940" y="3160"/>
                <a:ext cx="140" cy="60"/>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85" name="Line 120">
                <a:extLst>
                  <a:ext uri="{FF2B5EF4-FFF2-40B4-BE49-F238E27FC236}">
                    <a16:creationId xmlns:a16="http://schemas.microsoft.com/office/drawing/2014/main" id="{A44B5B67-70DB-9DD2-EE44-D8B255294159}"/>
                  </a:ext>
                </a:extLst>
              </p:cNvPr>
              <p:cNvSpPr>
                <a:spLocks noChangeShapeType="1"/>
              </p:cNvSpPr>
              <p:nvPr/>
            </p:nvSpPr>
            <p:spPr bwMode="auto">
              <a:xfrm flipV="1">
                <a:off x="850" y="3168"/>
                <a:ext cx="102" cy="52"/>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186" name="Group 185">
                <a:extLst>
                  <a:ext uri="{FF2B5EF4-FFF2-40B4-BE49-F238E27FC236}">
                    <a16:creationId xmlns:a16="http://schemas.microsoft.com/office/drawing/2014/main" id="{74A05152-97A3-A07D-E215-A20C6F35C0F3}"/>
                  </a:ext>
                </a:extLst>
              </p:cNvPr>
              <p:cNvGrpSpPr>
                <a:grpSpLocks/>
              </p:cNvGrpSpPr>
              <p:nvPr/>
            </p:nvGrpSpPr>
            <p:grpSpPr bwMode="auto">
              <a:xfrm>
                <a:off x="634" y="3505"/>
                <a:ext cx="800" cy="288"/>
                <a:chOff x="634" y="3505"/>
                <a:chExt cx="800" cy="288"/>
              </a:xfrm>
            </p:grpSpPr>
            <p:sp>
              <p:nvSpPr>
                <p:cNvPr id="198" name="Rectangle 197" descr="Oak">
                  <a:extLst>
                    <a:ext uri="{FF2B5EF4-FFF2-40B4-BE49-F238E27FC236}">
                      <a16:creationId xmlns:a16="http://schemas.microsoft.com/office/drawing/2014/main" id="{EA7E99EA-99E2-8F72-08DB-6B6F1A0A5498}"/>
                    </a:ext>
                  </a:extLst>
                </p:cNvPr>
                <p:cNvSpPr>
                  <a:spLocks noChangeArrowheads="1"/>
                </p:cNvSpPr>
                <p:nvPr/>
              </p:nvSpPr>
              <p:spPr bwMode="auto">
                <a:xfrm>
                  <a:off x="649" y="3608"/>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9" name="Line 123" descr="Oak">
                  <a:extLst>
                    <a:ext uri="{FF2B5EF4-FFF2-40B4-BE49-F238E27FC236}">
                      <a16:creationId xmlns:a16="http://schemas.microsoft.com/office/drawing/2014/main" id="{76CF2174-B5A7-3B42-E932-C449DDE173A0}"/>
                    </a:ext>
                  </a:extLst>
                </p:cNvPr>
                <p:cNvSpPr>
                  <a:spLocks noChangeShapeType="1"/>
                </p:cNvSpPr>
                <p:nvPr/>
              </p:nvSpPr>
              <p:spPr bwMode="auto">
                <a:xfrm flipV="1">
                  <a:off x="710" y="3698"/>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0" name="Line 124" descr="Oak">
                  <a:extLst>
                    <a:ext uri="{FF2B5EF4-FFF2-40B4-BE49-F238E27FC236}">
                      <a16:creationId xmlns:a16="http://schemas.microsoft.com/office/drawing/2014/main" id="{FAE671C2-EFCF-DC97-748D-E4C314885A93}"/>
                    </a:ext>
                  </a:extLst>
                </p:cNvPr>
                <p:cNvSpPr>
                  <a:spLocks noChangeShapeType="1"/>
                </p:cNvSpPr>
                <p:nvPr/>
              </p:nvSpPr>
              <p:spPr bwMode="auto">
                <a:xfrm>
                  <a:off x="712" y="3697"/>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1" name="Line 125" descr="Oak">
                  <a:extLst>
                    <a:ext uri="{FF2B5EF4-FFF2-40B4-BE49-F238E27FC236}">
                      <a16:creationId xmlns:a16="http://schemas.microsoft.com/office/drawing/2014/main" id="{CB26F42A-6AB7-C6EB-1543-4D6A42F87217}"/>
                    </a:ext>
                  </a:extLst>
                </p:cNvPr>
                <p:cNvSpPr>
                  <a:spLocks noChangeShapeType="1"/>
                </p:cNvSpPr>
                <p:nvPr/>
              </p:nvSpPr>
              <p:spPr bwMode="auto">
                <a:xfrm>
                  <a:off x="713" y="3697"/>
                  <a:ext cx="78"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2" name="Line 126" descr="Oak">
                  <a:extLst>
                    <a:ext uri="{FF2B5EF4-FFF2-40B4-BE49-F238E27FC236}">
                      <a16:creationId xmlns:a16="http://schemas.microsoft.com/office/drawing/2014/main" id="{7D095D31-A44E-2008-C03B-01B1F63E4133}"/>
                    </a:ext>
                  </a:extLst>
                </p:cNvPr>
                <p:cNvSpPr>
                  <a:spLocks noChangeShapeType="1"/>
                </p:cNvSpPr>
                <p:nvPr/>
              </p:nvSpPr>
              <p:spPr bwMode="auto">
                <a:xfrm>
                  <a:off x="789" y="3698"/>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3" name="Rectangle 202" descr="Oak">
                  <a:extLst>
                    <a:ext uri="{FF2B5EF4-FFF2-40B4-BE49-F238E27FC236}">
                      <a16:creationId xmlns:a16="http://schemas.microsoft.com/office/drawing/2014/main" id="{7F0F2517-A25A-BDC5-4035-CA7EA09FFBE3}"/>
                    </a:ext>
                  </a:extLst>
                </p:cNvPr>
                <p:cNvSpPr>
                  <a:spLocks noChangeArrowheads="1"/>
                </p:cNvSpPr>
                <p:nvPr/>
              </p:nvSpPr>
              <p:spPr bwMode="auto">
                <a:xfrm>
                  <a:off x="835" y="3656"/>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4" name="Rectangle 203" descr="Oak">
                  <a:extLst>
                    <a:ext uri="{FF2B5EF4-FFF2-40B4-BE49-F238E27FC236}">
                      <a16:creationId xmlns:a16="http://schemas.microsoft.com/office/drawing/2014/main" id="{D3202544-C21E-FAFE-0317-EA3C091AEEF1}"/>
                    </a:ext>
                  </a:extLst>
                </p:cNvPr>
                <p:cNvSpPr>
                  <a:spLocks noChangeArrowheads="1"/>
                </p:cNvSpPr>
                <p:nvPr/>
              </p:nvSpPr>
              <p:spPr bwMode="auto">
                <a:xfrm>
                  <a:off x="1157" y="3608"/>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5" name="Line 129" descr="Oak">
                  <a:extLst>
                    <a:ext uri="{FF2B5EF4-FFF2-40B4-BE49-F238E27FC236}">
                      <a16:creationId xmlns:a16="http://schemas.microsoft.com/office/drawing/2014/main" id="{3CD51D8C-3EB6-B54E-304F-2AEB3D1BBE2E}"/>
                    </a:ext>
                  </a:extLst>
                </p:cNvPr>
                <p:cNvSpPr>
                  <a:spLocks noChangeShapeType="1"/>
                </p:cNvSpPr>
                <p:nvPr/>
              </p:nvSpPr>
              <p:spPr bwMode="auto">
                <a:xfrm flipV="1">
                  <a:off x="1218" y="3698"/>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6" name="Line 130" descr="Oak">
                  <a:extLst>
                    <a:ext uri="{FF2B5EF4-FFF2-40B4-BE49-F238E27FC236}">
                      <a16:creationId xmlns:a16="http://schemas.microsoft.com/office/drawing/2014/main" id="{A87D9BF5-553E-49AD-F09F-A54C1E8B91D9}"/>
                    </a:ext>
                  </a:extLst>
                </p:cNvPr>
                <p:cNvSpPr>
                  <a:spLocks noChangeShapeType="1"/>
                </p:cNvSpPr>
                <p:nvPr/>
              </p:nvSpPr>
              <p:spPr bwMode="auto">
                <a:xfrm>
                  <a:off x="1220" y="3697"/>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7" name="Line 131" descr="Oak">
                  <a:extLst>
                    <a:ext uri="{FF2B5EF4-FFF2-40B4-BE49-F238E27FC236}">
                      <a16:creationId xmlns:a16="http://schemas.microsoft.com/office/drawing/2014/main" id="{9094BD16-36A6-E9D3-4126-93911ACAE59E}"/>
                    </a:ext>
                  </a:extLst>
                </p:cNvPr>
                <p:cNvSpPr>
                  <a:spLocks noChangeShapeType="1"/>
                </p:cNvSpPr>
                <p:nvPr/>
              </p:nvSpPr>
              <p:spPr bwMode="auto">
                <a:xfrm>
                  <a:off x="1221" y="3697"/>
                  <a:ext cx="77"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8" name="Line 132" descr="Oak">
                  <a:extLst>
                    <a:ext uri="{FF2B5EF4-FFF2-40B4-BE49-F238E27FC236}">
                      <a16:creationId xmlns:a16="http://schemas.microsoft.com/office/drawing/2014/main" id="{C6F1EC8D-380F-1793-2E89-6AD24106F5C6}"/>
                    </a:ext>
                  </a:extLst>
                </p:cNvPr>
                <p:cNvSpPr>
                  <a:spLocks noChangeShapeType="1"/>
                </p:cNvSpPr>
                <p:nvPr/>
              </p:nvSpPr>
              <p:spPr bwMode="auto">
                <a:xfrm>
                  <a:off x="1296" y="3698"/>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9" name="Rectangle 208" descr="Oak">
                  <a:extLst>
                    <a:ext uri="{FF2B5EF4-FFF2-40B4-BE49-F238E27FC236}">
                      <a16:creationId xmlns:a16="http://schemas.microsoft.com/office/drawing/2014/main" id="{14182643-1A08-0319-3871-EECFFB5BF368}"/>
                    </a:ext>
                  </a:extLst>
                </p:cNvPr>
                <p:cNvSpPr>
                  <a:spLocks noChangeArrowheads="1"/>
                </p:cNvSpPr>
                <p:nvPr/>
              </p:nvSpPr>
              <p:spPr bwMode="auto">
                <a:xfrm>
                  <a:off x="1343" y="3656"/>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0" name="Freeform 134" descr="Oak">
                  <a:extLst>
                    <a:ext uri="{FF2B5EF4-FFF2-40B4-BE49-F238E27FC236}">
                      <a16:creationId xmlns:a16="http://schemas.microsoft.com/office/drawing/2014/main" id="{71236400-0751-F420-960E-75229CF98128}"/>
                    </a:ext>
                  </a:extLst>
                </p:cNvPr>
                <p:cNvSpPr>
                  <a:spLocks/>
                </p:cNvSpPr>
                <p:nvPr/>
              </p:nvSpPr>
              <p:spPr bwMode="auto">
                <a:xfrm>
                  <a:off x="634" y="3505"/>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11" name="Freeform 135" descr="Oak">
                  <a:extLst>
                    <a:ext uri="{FF2B5EF4-FFF2-40B4-BE49-F238E27FC236}">
                      <a16:creationId xmlns:a16="http://schemas.microsoft.com/office/drawing/2014/main" id="{499CCFAF-FD09-7EAB-7AA3-CFF57068354B}"/>
                    </a:ext>
                  </a:extLst>
                </p:cNvPr>
                <p:cNvSpPr>
                  <a:spLocks/>
                </p:cNvSpPr>
                <p:nvPr/>
              </p:nvSpPr>
              <p:spPr bwMode="auto">
                <a:xfrm>
                  <a:off x="1140" y="3513"/>
                  <a:ext cx="294" cy="91"/>
                </a:xfrm>
                <a:custGeom>
                  <a:avLst/>
                  <a:gdLst>
                    <a:gd name="T0" fmla="*/ 146 w 294"/>
                    <a:gd name="T1" fmla="*/ 0 h 91"/>
                    <a:gd name="T2" fmla="*/ 293 w 294"/>
                    <a:gd name="T3" fmla="*/ 90 h 91"/>
                    <a:gd name="T4" fmla="*/ 0 w 294"/>
                    <a:gd name="T5" fmla="*/ 90 h 91"/>
                    <a:gd name="T6" fmla="*/ 146 w 294"/>
                    <a:gd name="T7" fmla="*/ 0 h 91"/>
                    <a:gd name="T8" fmla="*/ 0 60000 65536"/>
                    <a:gd name="T9" fmla="*/ 0 60000 65536"/>
                    <a:gd name="T10" fmla="*/ 0 60000 65536"/>
                    <a:gd name="T11" fmla="*/ 0 60000 65536"/>
                    <a:gd name="T12" fmla="*/ 0 w 294"/>
                    <a:gd name="T13" fmla="*/ 0 h 91"/>
                    <a:gd name="T14" fmla="*/ 294 w 294"/>
                    <a:gd name="T15" fmla="*/ 91 h 91"/>
                  </a:gdLst>
                  <a:ahLst/>
                  <a:cxnLst>
                    <a:cxn ang="T8">
                      <a:pos x="T0" y="T1"/>
                    </a:cxn>
                    <a:cxn ang="T9">
                      <a:pos x="T2" y="T3"/>
                    </a:cxn>
                    <a:cxn ang="T10">
                      <a:pos x="T4" y="T5"/>
                    </a:cxn>
                    <a:cxn ang="T11">
                      <a:pos x="T6" y="T7"/>
                    </a:cxn>
                  </a:cxnLst>
                  <a:rect l="T12" t="T13" r="T14" b="T15"/>
                  <a:pathLst>
                    <a:path w="294" h="91">
                      <a:moveTo>
                        <a:pt x="146" y="0"/>
                      </a:moveTo>
                      <a:lnTo>
                        <a:pt x="293" y="90"/>
                      </a:lnTo>
                      <a:lnTo>
                        <a:pt x="0" y="90"/>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grpSp>
            <p:nvGrpSpPr>
              <p:cNvPr id="187" name="Group 186">
                <a:extLst>
                  <a:ext uri="{FF2B5EF4-FFF2-40B4-BE49-F238E27FC236}">
                    <a16:creationId xmlns:a16="http://schemas.microsoft.com/office/drawing/2014/main" id="{CF2C893A-BFD8-E201-0F55-4F9067822355}"/>
                  </a:ext>
                </a:extLst>
              </p:cNvPr>
              <p:cNvGrpSpPr>
                <a:grpSpLocks/>
              </p:cNvGrpSpPr>
              <p:nvPr/>
            </p:nvGrpSpPr>
            <p:grpSpPr bwMode="auto">
              <a:xfrm>
                <a:off x="1529" y="3312"/>
                <a:ext cx="294" cy="288"/>
                <a:chOff x="1529" y="3312"/>
                <a:chExt cx="294" cy="288"/>
              </a:xfrm>
            </p:grpSpPr>
            <p:sp>
              <p:nvSpPr>
                <p:cNvPr id="191" name="Rectangle 190" descr="Oak">
                  <a:extLst>
                    <a:ext uri="{FF2B5EF4-FFF2-40B4-BE49-F238E27FC236}">
                      <a16:creationId xmlns:a16="http://schemas.microsoft.com/office/drawing/2014/main" id="{40E600C8-AED4-B32F-AE8F-65496249CF2B}"/>
                    </a:ext>
                  </a:extLst>
                </p:cNvPr>
                <p:cNvSpPr>
                  <a:spLocks noChangeArrowheads="1"/>
                </p:cNvSpPr>
                <p:nvPr/>
              </p:nvSpPr>
              <p:spPr bwMode="auto">
                <a:xfrm>
                  <a:off x="1544" y="3415"/>
                  <a:ext cx="277" cy="185"/>
                </a:xfrm>
                <a:prstGeom prst="rect">
                  <a:avLst/>
                </a:prstGeom>
                <a:blipFill dpi="0" rotWithShape="0">
                  <a:blip r:embed="rId5" cstate="print"/>
                  <a:srcRect/>
                  <a:tile tx="0" ty="0" sx="100000" sy="100000" flip="none" algn="tl"/>
                </a:blipFill>
                <a:ln w="254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2" name="Line 138" descr="Oak">
                  <a:extLst>
                    <a:ext uri="{FF2B5EF4-FFF2-40B4-BE49-F238E27FC236}">
                      <a16:creationId xmlns:a16="http://schemas.microsoft.com/office/drawing/2014/main" id="{5F2CF2CE-2D42-BB41-45E2-F0B614CD6334}"/>
                    </a:ext>
                  </a:extLst>
                </p:cNvPr>
                <p:cNvSpPr>
                  <a:spLocks noChangeShapeType="1"/>
                </p:cNvSpPr>
                <p:nvPr/>
              </p:nvSpPr>
              <p:spPr bwMode="auto">
                <a:xfrm flipV="1">
                  <a:off x="1605" y="3505"/>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3" name="Line 139" descr="Oak">
                  <a:extLst>
                    <a:ext uri="{FF2B5EF4-FFF2-40B4-BE49-F238E27FC236}">
                      <a16:creationId xmlns:a16="http://schemas.microsoft.com/office/drawing/2014/main" id="{E2D0DEE8-047D-0F56-227A-011B8128897E}"/>
                    </a:ext>
                  </a:extLst>
                </p:cNvPr>
                <p:cNvSpPr>
                  <a:spLocks noChangeShapeType="1"/>
                </p:cNvSpPr>
                <p:nvPr/>
              </p:nvSpPr>
              <p:spPr bwMode="auto">
                <a:xfrm>
                  <a:off x="1607" y="3504"/>
                  <a:ext cx="0"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4" name="Line 140" descr="Oak">
                  <a:extLst>
                    <a:ext uri="{FF2B5EF4-FFF2-40B4-BE49-F238E27FC236}">
                      <a16:creationId xmlns:a16="http://schemas.microsoft.com/office/drawing/2014/main" id="{7FDFDEA7-3F9D-BB6E-E4DF-9000EDAE9C6B}"/>
                    </a:ext>
                  </a:extLst>
                </p:cNvPr>
                <p:cNvSpPr>
                  <a:spLocks noChangeShapeType="1"/>
                </p:cNvSpPr>
                <p:nvPr/>
              </p:nvSpPr>
              <p:spPr bwMode="auto">
                <a:xfrm>
                  <a:off x="1608" y="3504"/>
                  <a:ext cx="78" cy="0"/>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5" name="Line 141" descr="Oak">
                  <a:extLst>
                    <a:ext uri="{FF2B5EF4-FFF2-40B4-BE49-F238E27FC236}">
                      <a16:creationId xmlns:a16="http://schemas.microsoft.com/office/drawing/2014/main" id="{3F88D6D9-FF81-81B8-F4E2-E2B0B713A349}"/>
                    </a:ext>
                  </a:extLst>
                </p:cNvPr>
                <p:cNvSpPr>
                  <a:spLocks noChangeShapeType="1"/>
                </p:cNvSpPr>
                <p:nvPr/>
              </p:nvSpPr>
              <p:spPr bwMode="auto">
                <a:xfrm>
                  <a:off x="1684" y="3505"/>
                  <a:ext cx="0" cy="91"/>
                </a:xfrm>
                <a:prstGeom prst="line">
                  <a:avLst/>
                </a:prstGeom>
                <a:noFill/>
                <a:ln w="127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6" name="Rectangle 195" descr="Oak">
                  <a:extLst>
                    <a:ext uri="{FF2B5EF4-FFF2-40B4-BE49-F238E27FC236}">
                      <a16:creationId xmlns:a16="http://schemas.microsoft.com/office/drawing/2014/main" id="{7BD9CE54-168A-F741-0DA2-03009413FF62}"/>
                    </a:ext>
                  </a:extLst>
                </p:cNvPr>
                <p:cNvSpPr>
                  <a:spLocks noChangeArrowheads="1"/>
                </p:cNvSpPr>
                <p:nvPr/>
              </p:nvSpPr>
              <p:spPr bwMode="auto">
                <a:xfrm>
                  <a:off x="1730" y="3463"/>
                  <a:ext cx="46" cy="88"/>
                </a:xfrm>
                <a:prstGeom prst="rect">
                  <a:avLst/>
                </a:prstGeom>
                <a:blipFill dpi="0" rotWithShape="0">
                  <a:blip r:embed="rId5" cstate="print"/>
                  <a:srcRect/>
                  <a:tile tx="0" ty="0" sx="100000" sy="100000" flip="none" algn="tl"/>
                </a:blipFill>
                <a:ln w="12700">
                  <a:solidFill>
                    <a:srgbClr val="66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7" name="Freeform 143" descr="Oak">
                  <a:extLst>
                    <a:ext uri="{FF2B5EF4-FFF2-40B4-BE49-F238E27FC236}">
                      <a16:creationId xmlns:a16="http://schemas.microsoft.com/office/drawing/2014/main" id="{D51E1918-125E-F88A-73D8-267DDF968623}"/>
                    </a:ext>
                  </a:extLst>
                </p:cNvPr>
                <p:cNvSpPr>
                  <a:spLocks/>
                </p:cNvSpPr>
                <p:nvPr/>
              </p:nvSpPr>
              <p:spPr bwMode="auto">
                <a:xfrm>
                  <a:off x="1529" y="3312"/>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5" cstate="print"/>
                  <a:srcRect/>
                  <a:tile tx="0" ty="0" sx="100000" sy="100000" flip="none" algn="tl"/>
                </a:blipFill>
                <a:ln w="25400" cap="rnd" cmpd="sng">
                  <a:solidFill>
                    <a:srgbClr val="663300"/>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188" name="Freeform 144">
                <a:extLst>
                  <a:ext uri="{FF2B5EF4-FFF2-40B4-BE49-F238E27FC236}">
                    <a16:creationId xmlns:a16="http://schemas.microsoft.com/office/drawing/2014/main" id="{C85FB3E2-D5E8-F0B1-6BCD-0F91929A38A0}"/>
                  </a:ext>
                </a:extLst>
              </p:cNvPr>
              <p:cNvSpPr>
                <a:spLocks/>
              </p:cNvSpPr>
              <p:nvPr/>
            </p:nvSpPr>
            <p:spPr bwMode="auto">
              <a:xfrm>
                <a:off x="953" y="3168"/>
                <a:ext cx="585" cy="350"/>
              </a:xfrm>
              <a:custGeom>
                <a:avLst/>
                <a:gdLst>
                  <a:gd name="T0" fmla="*/ 584 w 585"/>
                  <a:gd name="T1" fmla="*/ 349 h 350"/>
                  <a:gd name="T2" fmla="*/ 501 w 585"/>
                  <a:gd name="T3" fmla="*/ 349 h 350"/>
                  <a:gd name="T4" fmla="*/ 501 w 585"/>
                  <a:gd name="T5" fmla="*/ 281 h 350"/>
                  <a:gd name="T6" fmla="*/ 0 w 585"/>
                  <a:gd name="T7" fmla="*/ 281 h 350"/>
                  <a:gd name="T8" fmla="*/ 0 w 585"/>
                  <a:gd name="T9" fmla="*/ 0 h 350"/>
                  <a:gd name="T10" fmla="*/ 0 60000 65536"/>
                  <a:gd name="T11" fmla="*/ 0 60000 65536"/>
                  <a:gd name="T12" fmla="*/ 0 60000 65536"/>
                  <a:gd name="T13" fmla="*/ 0 60000 65536"/>
                  <a:gd name="T14" fmla="*/ 0 60000 65536"/>
                  <a:gd name="T15" fmla="*/ 0 w 585"/>
                  <a:gd name="T16" fmla="*/ 0 h 350"/>
                  <a:gd name="T17" fmla="*/ 585 w 585"/>
                  <a:gd name="T18" fmla="*/ 350 h 350"/>
                </a:gdLst>
                <a:ahLst/>
                <a:cxnLst>
                  <a:cxn ang="T10">
                    <a:pos x="T0" y="T1"/>
                  </a:cxn>
                  <a:cxn ang="T11">
                    <a:pos x="T2" y="T3"/>
                  </a:cxn>
                  <a:cxn ang="T12">
                    <a:pos x="T4" y="T5"/>
                  </a:cxn>
                  <a:cxn ang="T13">
                    <a:pos x="T6" y="T7"/>
                  </a:cxn>
                  <a:cxn ang="T14">
                    <a:pos x="T8" y="T9"/>
                  </a:cxn>
                </a:cxnLst>
                <a:rect l="T15" t="T16" r="T17" b="T18"/>
                <a:pathLst>
                  <a:path w="585" h="350">
                    <a:moveTo>
                      <a:pt x="584" y="349"/>
                    </a:moveTo>
                    <a:lnTo>
                      <a:pt x="501" y="349"/>
                    </a:lnTo>
                    <a:lnTo>
                      <a:pt x="501" y="281"/>
                    </a:lnTo>
                    <a:lnTo>
                      <a:pt x="0" y="281"/>
                    </a:lnTo>
                    <a:lnTo>
                      <a:pt x="0" y="0"/>
                    </a:lnTo>
                  </a:path>
                </a:pathLst>
              </a:custGeom>
              <a:noFill/>
              <a:ln w="25400" cap="rnd" cmpd="sng">
                <a:solidFill>
                  <a:srgbClr val="663300"/>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89" name="Freeform 145">
                <a:extLst>
                  <a:ext uri="{FF2B5EF4-FFF2-40B4-BE49-F238E27FC236}">
                    <a16:creationId xmlns:a16="http://schemas.microsoft.com/office/drawing/2014/main" id="{F30A90FD-DDE7-EDC0-71EC-E0F18C66DD68}"/>
                  </a:ext>
                </a:extLst>
              </p:cNvPr>
              <p:cNvSpPr>
                <a:spLocks/>
              </p:cNvSpPr>
              <p:nvPr/>
            </p:nvSpPr>
            <p:spPr bwMode="auto">
              <a:xfrm>
                <a:off x="934" y="3701"/>
                <a:ext cx="216" cy="1"/>
              </a:xfrm>
              <a:custGeom>
                <a:avLst/>
                <a:gdLst>
                  <a:gd name="T0" fmla="*/ 0 w 216"/>
                  <a:gd name="T1" fmla="*/ 0 h 1"/>
                  <a:gd name="T2" fmla="*/ 215 w 216"/>
                  <a:gd name="T3" fmla="*/ 0 h 1"/>
                  <a:gd name="T4" fmla="*/ 0 60000 65536"/>
                  <a:gd name="T5" fmla="*/ 0 60000 65536"/>
                  <a:gd name="T6" fmla="*/ 0 w 216"/>
                  <a:gd name="T7" fmla="*/ 0 h 1"/>
                  <a:gd name="T8" fmla="*/ 216 w 216"/>
                  <a:gd name="T9" fmla="*/ 1 h 1"/>
                </a:gdLst>
                <a:ahLst/>
                <a:cxnLst>
                  <a:cxn ang="T4">
                    <a:pos x="T0" y="T1"/>
                  </a:cxn>
                  <a:cxn ang="T5">
                    <a:pos x="T2" y="T3"/>
                  </a:cxn>
                </a:cxnLst>
                <a:rect l="T6" t="T7" r="T8" b="T9"/>
                <a:pathLst>
                  <a:path w="216" h="1">
                    <a:moveTo>
                      <a:pt x="0" y="0"/>
                    </a:moveTo>
                    <a:lnTo>
                      <a:pt x="215" y="0"/>
                    </a:lnTo>
                  </a:path>
                </a:pathLst>
              </a:custGeom>
              <a:noFill/>
              <a:ln w="25400" cap="rnd" cmpd="sng">
                <a:solidFill>
                  <a:srgbClr val="663300"/>
                </a:solidFill>
                <a:prstDash val="solid"/>
                <a:round/>
                <a:headEnd type="none" w="sm" len="sm"/>
                <a:tailEnd type="none" w="sm" len="sm"/>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90" name="Line 146">
                <a:extLst>
                  <a:ext uri="{FF2B5EF4-FFF2-40B4-BE49-F238E27FC236}">
                    <a16:creationId xmlns:a16="http://schemas.microsoft.com/office/drawing/2014/main" id="{632F575C-C2A5-79F1-8FAC-047F2FE0BA7D}"/>
                  </a:ext>
                </a:extLst>
              </p:cNvPr>
              <p:cNvSpPr>
                <a:spLocks noChangeShapeType="1"/>
              </p:cNvSpPr>
              <p:nvPr/>
            </p:nvSpPr>
            <p:spPr bwMode="auto">
              <a:xfrm flipV="1">
                <a:off x="1001" y="3457"/>
                <a:ext cx="0" cy="239"/>
              </a:xfrm>
              <a:prstGeom prst="line">
                <a:avLst/>
              </a:prstGeom>
              <a:noFill/>
              <a:ln w="25400">
                <a:solidFill>
                  <a:srgbClr val="66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grpSp>
    </p:spTree>
    <p:extLst>
      <p:ext uri="{BB962C8B-B14F-4D97-AF65-F5344CB8AC3E}">
        <p14:creationId xmlns:p14="http://schemas.microsoft.com/office/powerpoint/2010/main" val="1771936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CC7D-DB47-7DF0-814E-9FEA72769216}"/>
              </a:ext>
            </a:extLst>
          </p:cNvPr>
          <p:cNvSpPr>
            <a:spLocks noGrp="1"/>
          </p:cNvSpPr>
          <p:nvPr>
            <p:ph type="title"/>
          </p:nvPr>
        </p:nvSpPr>
        <p:spPr>
          <a:xfrm>
            <a:off x="646113" y="390792"/>
            <a:ext cx="10238392" cy="1243648"/>
          </a:xfrm>
        </p:spPr>
        <p:txBody>
          <a:bodyPr/>
          <a:lstStyle/>
          <a:p>
            <a:pPr algn="ctr"/>
            <a:r>
              <a:rPr lang="en-US" sz="4000" b="1"/>
              <a:t>Stream Standards</a:t>
            </a:r>
          </a:p>
        </p:txBody>
      </p:sp>
      <p:sp>
        <p:nvSpPr>
          <p:cNvPr id="3" name="Table Placeholder 2">
            <a:extLst>
              <a:ext uri="{FF2B5EF4-FFF2-40B4-BE49-F238E27FC236}">
                <a16:creationId xmlns:a16="http://schemas.microsoft.com/office/drawing/2014/main" id="{D7C11D27-A848-5035-2944-D56246E8590C}"/>
              </a:ext>
            </a:extLst>
          </p:cNvPr>
          <p:cNvSpPr>
            <a:spLocks noGrp="1"/>
          </p:cNvSpPr>
          <p:nvPr>
            <p:ph type="tbl" sz="quarter" idx="15"/>
          </p:nvPr>
        </p:nvSpPr>
        <p:spPr>
          <a:xfrm>
            <a:off x="646113" y="1479551"/>
            <a:ext cx="5526087" cy="4768850"/>
          </a:xfrm>
        </p:spPr>
        <p:txBody>
          <a:bodyPr/>
          <a:lstStyle/>
          <a:p>
            <a:pPr marL="0" indent="0">
              <a:buNone/>
            </a:pPr>
            <a:r>
              <a:rPr lang="en-US" sz="2400">
                <a:solidFill>
                  <a:schemeClr val="bg1"/>
                </a:solidFill>
              </a:rPr>
              <a:t>Class C </a:t>
            </a:r>
          </a:p>
          <a:p>
            <a:pPr>
              <a:lnSpc>
                <a:spcPct val="100000"/>
              </a:lnSpc>
              <a:spcBef>
                <a:spcPts val="600"/>
              </a:spcBef>
            </a:pPr>
            <a:r>
              <a:rPr lang="en-US">
                <a:solidFill>
                  <a:schemeClr val="bg1"/>
                </a:solidFill>
              </a:rPr>
              <a:t>Use aquatic life stream standards (a)</a:t>
            </a:r>
          </a:p>
          <a:p>
            <a:pPr>
              <a:lnSpc>
                <a:spcPct val="100000"/>
              </a:lnSpc>
              <a:spcBef>
                <a:spcPts val="600"/>
              </a:spcBef>
            </a:pPr>
            <a:r>
              <a:rPr lang="en-US">
                <a:solidFill>
                  <a:schemeClr val="bg1"/>
                </a:solidFill>
              </a:rPr>
              <a:t>Use mores stringent human health for Arsenic</a:t>
            </a:r>
          </a:p>
          <a:p>
            <a:pPr>
              <a:lnSpc>
                <a:spcPct val="100000"/>
              </a:lnSpc>
              <a:spcBef>
                <a:spcPts val="600"/>
              </a:spcBef>
            </a:pPr>
            <a:r>
              <a:rPr lang="en-US">
                <a:solidFill>
                  <a:schemeClr val="bg1"/>
                </a:solidFill>
              </a:rPr>
              <a:t>Use Chromium VI Criteria</a:t>
            </a:r>
          </a:p>
          <a:p>
            <a:pPr marL="0" indent="0">
              <a:buNone/>
            </a:pPr>
            <a:r>
              <a:rPr lang="en-US" sz="2400">
                <a:solidFill>
                  <a:schemeClr val="bg1"/>
                </a:solidFill>
              </a:rPr>
              <a:t>Water Supply</a:t>
            </a:r>
          </a:p>
          <a:p>
            <a:pPr>
              <a:lnSpc>
                <a:spcPct val="100000"/>
              </a:lnSpc>
              <a:spcBef>
                <a:spcPts val="600"/>
              </a:spcBef>
            </a:pPr>
            <a:r>
              <a:rPr lang="en-US">
                <a:solidFill>
                  <a:schemeClr val="bg1"/>
                </a:solidFill>
              </a:rPr>
              <a:t>Use water supply stream standards (WS)</a:t>
            </a:r>
          </a:p>
          <a:p>
            <a:pPr>
              <a:lnSpc>
                <a:spcPct val="100000"/>
              </a:lnSpc>
              <a:spcBef>
                <a:spcPts val="600"/>
              </a:spcBef>
            </a:pPr>
            <a:r>
              <a:rPr lang="en-US">
                <a:solidFill>
                  <a:schemeClr val="bg1"/>
                </a:solidFill>
              </a:rPr>
              <a:t>Use more stringent Nickel Criteria</a:t>
            </a:r>
          </a:p>
          <a:p>
            <a:pPr marL="0" indent="0">
              <a:buNone/>
            </a:pPr>
            <a:r>
              <a:rPr lang="en-US" sz="2400">
                <a:solidFill>
                  <a:schemeClr val="bg1"/>
                </a:solidFill>
              </a:rPr>
              <a:t>Trout Waters</a:t>
            </a:r>
          </a:p>
          <a:p>
            <a:pPr>
              <a:lnSpc>
                <a:spcPct val="100000"/>
              </a:lnSpc>
              <a:spcBef>
                <a:spcPts val="600"/>
              </a:spcBef>
            </a:pPr>
            <a:r>
              <a:rPr lang="en-US">
                <a:solidFill>
                  <a:schemeClr val="bg1"/>
                </a:solidFill>
              </a:rPr>
              <a:t>Use more stringent Cadmium Criteria</a:t>
            </a:r>
          </a:p>
        </p:txBody>
      </p:sp>
      <p:sp>
        <p:nvSpPr>
          <p:cNvPr id="4" name="Slide Number Placeholder 3">
            <a:extLst>
              <a:ext uri="{FF2B5EF4-FFF2-40B4-BE49-F238E27FC236}">
                <a16:creationId xmlns:a16="http://schemas.microsoft.com/office/drawing/2014/main" id="{FA6C3549-8FCB-5B3A-AD08-E10AD9C0854E}"/>
              </a:ext>
            </a:extLst>
          </p:cNvPr>
          <p:cNvSpPr>
            <a:spLocks noGrp="1"/>
          </p:cNvSpPr>
          <p:nvPr>
            <p:ph type="sldNum" sz="quarter" idx="4"/>
          </p:nvPr>
        </p:nvSpPr>
        <p:spPr/>
        <p:txBody>
          <a:bodyPr/>
          <a:lstStyle/>
          <a:p>
            <a:fld id="{D57F1E4F-1CFF-5643-939E-02111984F565}" type="slidenum">
              <a:rPr lang="en-US" smtClean="0"/>
              <a:pPr/>
              <a:t>40</a:t>
            </a:fld>
            <a:endParaRPr lang="en-US"/>
          </a:p>
        </p:txBody>
      </p:sp>
      <p:sp>
        <p:nvSpPr>
          <p:cNvPr id="5" name="Table Placeholder 2">
            <a:extLst>
              <a:ext uri="{FF2B5EF4-FFF2-40B4-BE49-F238E27FC236}">
                <a16:creationId xmlns:a16="http://schemas.microsoft.com/office/drawing/2014/main" id="{A3CDCF01-DA56-8559-2E11-F8D52080805D}"/>
              </a:ext>
            </a:extLst>
          </p:cNvPr>
          <p:cNvSpPr txBox="1">
            <a:spLocks/>
          </p:cNvSpPr>
          <p:nvPr/>
        </p:nvSpPr>
        <p:spPr>
          <a:xfrm>
            <a:off x="6172200" y="1479551"/>
            <a:ext cx="4480453" cy="5596163"/>
          </a:xfrm>
          <a:prstGeom prst="rect">
            <a:avLst/>
          </a:prstGeom>
        </p:spPr>
        <p:txBody>
          <a:bodyPr vert="horz" lIns="91440" tIns="45720" rIns="91440" bIns="45720" rtlCol="0">
            <a:noAutofit/>
          </a:bodyPr>
          <a:lstStyle>
            <a:lvl1pPr marL="342900" indent="-342900" algn="l" defTabSz="457200" rtl="0" eaLnBrk="1" latinLnBrk="0" hangingPunct="1">
              <a:lnSpc>
                <a:spcPts val="2400"/>
              </a:lnSpc>
              <a:spcBef>
                <a:spcPts val="1000"/>
              </a:spcBef>
              <a:spcAft>
                <a:spcPts val="600"/>
              </a:spcAft>
              <a:buClr>
                <a:schemeClr val="accent5"/>
              </a:buClr>
              <a:buSzPct val="100000"/>
              <a:buFont typeface="Arial" panose="020B0604020202020204" pitchFamily="34" charset="0"/>
              <a:buChar char="•"/>
              <a:defRPr sz="2000" b="0" i="0" kern="1200">
                <a:solidFill>
                  <a:schemeClr val="bg1">
                    <a:lumMod val="75000"/>
                    <a:lumOff val="25000"/>
                  </a:schemeClr>
                </a:solidFill>
                <a:latin typeface="+mj-lt"/>
                <a:ea typeface="+mj-ea"/>
                <a:cs typeface="+mj-cs"/>
              </a:defRPr>
            </a:lvl1pPr>
            <a:lvl2pPr marL="742950" indent="-28575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800" b="0" i="0" kern="1200">
                <a:solidFill>
                  <a:schemeClr val="bg1">
                    <a:lumMod val="75000"/>
                    <a:lumOff val="25000"/>
                  </a:schemeClr>
                </a:solidFill>
                <a:latin typeface="+mj-lt"/>
                <a:ea typeface="+mj-ea"/>
                <a:cs typeface="+mj-cs"/>
              </a:defRPr>
            </a:lvl2pPr>
            <a:lvl3pPr marL="11430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600" b="0" i="0" kern="1200">
                <a:solidFill>
                  <a:schemeClr val="bg1">
                    <a:lumMod val="75000"/>
                    <a:lumOff val="25000"/>
                  </a:schemeClr>
                </a:solidFill>
                <a:latin typeface="+mj-lt"/>
                <a:ea typeface="+mj-ea"/>
                <a:cs typeface="+mj-cs"/>
              </a:defRPr>
            </a:lvl3pPr>
            <a:lvl4pPr marL="16002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4pPr>
            <a:lvl5pPr marL="2057400" indent="-228600" algn="l" defTabSz="457200" rtl="0" eaLnBrk="1" latinLnBrk="0" hangingPunct="1">
              <a:lnSpc>
                <a:spcPts val="2400"/>
              </a:lnSpc>
              <a:spcBef>
                <a:spcPts val="1000"/>
              </a:spcBef>
              <a:spcAft>
                <a:spcPts val="600"/>
              </a:spcAft>
              <a:buClr>
                <a:schemeClr val="bg1">
                  <a:lumMod val="75000"/>
                  <a:lumOff val="25000"/>
                </a:schemeClr>
              </a:buClr>
              <a:buSzPct val="100000"/>
              <a:buFont typeface="Arial" panose="020B0604020202020204" pitchFamily="34" charset="0"/>
              <a:buChar char="•"/>
              <a:defRPr sz="1400" b="0" i="0" kern="1200">
                <a:solidFill>
                  <a:schemeClr val="bg1">
                    <a:lumMod val="75000"/>
                    <a:lumOff val="25000"/>
                  </a:schemeClr>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nSpc>
                <a:spcPct val="100000"/>
              </a:lnSpc>
              <a:buFont typeface="Arial" panose="020B0604020202020204" pitchFamily="34" charset="0"/>
              <a:buNone/>
            </a:pPr>
            <a:r>
              <a:rPr lang="en-US" sz="2400">
                <a:solidFill>
                  <a:schemeClr val="bg1"/>
                </a:solidFill>
              </a:rPr>
              <a:t>Water Quality Standards:</a:t>
            </a:r>
          </a:p>
          <a:p>
            <a:pPr>
              <a:lnSpc>
                <a:spcPct val="100000"/>
              </a:lnSpc>
            </a:pPr>
            <a:r>
              <a:rPr lang="en-US">
                <a:solidFill>
                  <a:schemeClr val="bg1"/>
                </a:solidFill>
              </a:rPr>
              <a:t>The compounds in grey are always the same because they are water quality stream standards, which are not hardness dependent.</a:t>
            </a:r>
          </a:p>
          <a:p>
            <a:pPr>
              <a:lnSpc>
                <a:spcPct val="100000"/>
              </a:lnSpc>
            </a:pPr>
            <a:r>
              <a:rPr lang="en-US">
                <a:solidFill>
                  <a:schemeClr val="bg1"/>
                </a:solidFill>
              </a:rPr>
              <a:t>The compounds in white will change based on the hardness values that are used.</a:t>
            </a:r>
          </a:p>
        </p:txBody>
      </p:sp>
    </p:spTree>
    <p:extLst>
      <p:ext uri="{BB962C8B-B14F-4D97-AF65-F5344CB8AC3E}">
        <p14:creationId xmlns:p14="http://schemas.microsoft.com/office/powerpoint/2010/main" val="3842201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7AE3C2-E197-19D0-E801-D249B4537FBE}"/>
              </a:ext>
            </a:extLst>
          </p:cNvPr>
          <p:cNvSpPr>
            <a:spLocks noGrp="1"/>
          </p:cNvSpPr>
          <p:nvPr>
            <p:ph type="sldNum" sz="quarter" idx="4"/>
          </p:nvPr>
        </p:nvSpPr>
        <p:spPr/>
        <p:txBody>
          <a:bodyPr/>
          <a:lstStyle/>
          <a:p>
            <a:fld id="{D57F1E4F-1CFF-5643-939E-02111984F565}" type="slidenum">
              <a:rPr lang="en-US" smtClean="0"/>
              <a:pPr/>
              <a:t>41</a:t>
            </a:fld>
            <a:endParaRPr lang="en-US"/>
          </a:p>
        </p:txBody>
      </p:sp>
      <p:pic>
        <p:nvPicPr>
          <p:cNvPr id="3" name="Picture 2">
            <a:extLst>
              <a:ext uri="{FF2B5EF4-FFF2-40B4-BE49-F238E27FC236}">
                <a16:creationId xmlns:a16="http://schemas.microsoft.com/office/drawing/2014/main" id="{A14CEC67-47F3-1DA6-DB3B-18248B7C07B8}"/>
              </a:ext>
            </a:extLst>
          </p:cNvPr>
          <p:cNvPicPr>
            <a:picLocks noChangeAspect="1"/>
          </p:cNvPicPr>
          <p:nvPr/>
        </p:nvPicPr>
        <p:blipFill>
          <a:blip r:embed="rId2"/>
          <a:stretch>
            <a:fillRect/>
          </a:stretch>
        </p:blipFill>
        <p:spPr>
          <a:xfrm>
            <a:off x="331658" y="295729"/>
            <a:ext cx="10779027" cy="6266542"/>
          </a:xfrm>
          <a:prstGeom prst="rect">
            <a:avLst/>
          </a:prstGeom>
        </p:spPr>
      </p:pic>
    </p:spTree>
    <p:extLst>
      <p:ext uri="{BB962C8B-B14F-4D97-AF65-F5344CB8AC3E}">
        <p14:creationId xmlns:p14="http://schemas.microsoft.com/office/powerpoint/2010/main" val="335080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226033-E42E-F519-E8E8-59386007E108}"/>
              </a:ext>
            </a:extLst>
          </p:cNvPr>
          <p:cNvPicPr>
            <a:picLocks noChangeAspect="1"/>
          </p:cNvPicPr>
          <p:nvPr/>
        </p:nvPicPr>
        <p:blipFill>
          <a:blip r:embed="rId2"/>
          <a:stretch>
            <a:fillRect/>
          </a:stretch>
        </p:blipFill>
        <p:spPr>
          <a:xfrm>
            <a:off x="405576" y="295728"/>
            <a:ext cx="10624374" cy="6206672"/>
          </a:xfrm>
          <a:prstGeom prst="rect">
            <a:avLst/>
          </a:prstGeom>
        </p:spPr>
      </p:pic>
      <p:sp>
        <p:nvSpPr>
          <p:cNvPr id="4" name="Slide Number Placeholder 3">
            <a:extLst>
              <a:ext uri="{FF2B5EF4-FFF2-40B4-BE49-F238E27FC236}">
                <a16:creationId xmlns:a16="http://schemas.microsoft.com/office/drawing/2014/main" id="{F5A5FCEF-6C5A-0BE0-7D56-2ABD3606F8D6}"/>
              </a:ext>
            </a:extLst>
          </p:cNvPr>
          <p:cNvSpPr>
            <a:spLocks noGrp="1"/>
          </p:cNvSpPr>
          <p:nvPr>
            <p:ph type="sldNum" sz="quarter" idx="4"/>
          </p:nvPr>
        </p:nvSpPr>
        <p:spPr/>
        <p:txBody>
          <a:bodyPr/>
          <a:lstStyle/>
          <a:p>
            <a:fld id="{D57F1E4F-1CFF-5643-939E-02111984F565}" type="slidenum">
              <a:rPr lang="en-US" smtClean="0"/>
              <a:pPr/>
              <a:t>42</a:t>
            </a:fld>
            <a:endParaRPr lang="en-US"/>
          </a:p>
        </p:txBody>
      </p:sp>
      <p:sp>
        <p:nvSpPr>
          <p:cNvPr id="7" name="Line 6">
            <a:extLst>
              <a:ext uri="{FF2B5EF4-FFF2-40B4-BE49-F238E27FC236}">
                <a16:creationId xmlns:a16="http://schemas.microsoft.com/office/drawing/2014/main" id="{4B05AC8D-C58D-2C57-5F2F-2010F15AB5F6}"/>
              </a:ext>
            </a:extLst>
          </p:cNvPr>
          <p:cNvSpPr>
            <a:spLocks noChangeShapeType="1"/>
          </p:cNvSpPr>
          <p:nvPr/>
        </p:nvSpPr>
        <p:spPr bwMode="auto">
          <a:xfrm flipH="1">
            <a:off x="6216650" y="2882900"/>
            <a:ext cx="0" cy="641350"/>
          </a:xfrm>
          <a:prstGeom prst="line">
            <a:avLst/>
          </a:prstGeom>
          <a:noFill/>
          <a:ln w="76200">
            <a:solidFill>
              <a:srgbClr val="000000"/>
            </a:solidFill>
            <a:round/>
            <a:headEnd type="none" w="sm" len="sm"/>
            <a:tailEnd type="triangle" w="med" len="med"/>
          </a:ln>
        </p:spPr>
        <p:txBody>
          <a:bodyPr/>
          <a:lstStyle/>
          <a:p>
            <a:endParaRPr lang="en-US"/>
          </a:p>
        </p:txBody>
      </p:sp>
      <p:sp>
        <p:nvSpPr>
          <p:cNvPr id="8" name="Line 6">
            <a:extLst>
              <a:ext uri="{FF2B5EF4-FFF2-40B4-BE49-F238E27FC236}">
                <a16:creationId xmlns:a16="http://schemas.microsoft.com/office/drawing/2014/main" id="{382D9835-7F94-D7E4-7FAA-56E2D3D11FDC}"/>
              </a:ext>
            </a:extLst>
          </p:cNvPr>
          <p:cNvSpPr>
            <a:spLocks noChangeShapeType="1"/>
          </p:cNvSpPr>
          <p:nvPr/>
        </p:nvSpPr>
        <p:spPr bwMode="auto">
          <a:xfrm>
            <a:off x="7035798" y="2882900"/>
            <a:ext cx="2" cy="641350"/>
          </a:xfrm>
          <a:prstGeom prst="line">
            <a:avLst/>
          </a:prstGeom>
          <a:noFill/>
          <a:ln w="76200">
            <a:solidFill>
              <a:srgbClr val="000000"/>
            </a:solidFill>
            <a:round/>
            <a:headEnd type="none" w="sm" len="sm"/>
            <a:tailEnd type="triangle" w="med" len="med"/>
          </a:ln>
        </p:spPr>
        <p:txBody>
          <a:bodyPr/>
          <a:lstStyle/>
          <a:p>
            <a:endParaRPr lang="en-US"/>
          </a:p>
        </p:txBody>
      </p:sp>
      <p:sp>
        <p:nvSpPr>
          <p:cNvPr id="9" name="Line 6">
            <a:extLst>
              <a:ext uri="{FF2B5EF4-FFF2-40B4-BE49-F238E27FC236}">
                <a16:creationId xmlns:a16="http://schemas.microsoft.com/office/drawing/2014/main" id="{A9576AD8-42DF-F18A-241A-54415076A533}"/>
              </a:ext>
            </a:extLst>
          </p:cNvPr>
          <p:cNvSpPr>
            <a:spLocks noChangeShapeType="1"/>
          </p:cNvSpPr>
          <p:nvPr/>
        </p:nvSpPr>
        <p:spPr bwMode="auto">
          <a:xfrm>
            <a:off x="7962898" y="2882900"/>
            <a:ext cx="2" cy="641350"/>
          </a:xfrm>
          <a:prstGeom prst="line">
            <a:avLst/>
          </a:prstGeom>
          <a:noFill/>
          <a:ln w="76200">
            <a:solidFill>
              <a:srgbClr val="000000"/>
            </a:solidFill>
            <a:round/>
            <a:headEnd type="none" w="sm" len="sm"/>
            <a:tailEnd type="triangle" w="med" len="med"/>
          </a:ln>
        </p:spPr>
        <p:txBody>
          <a:bodyPr/>
          <a:lstStyle/>
          <a:p>
            <a:endParaRPr lang="en-US"/>
          </a:p>
        </p:txBody>
      </p:sp>
      <p:sp>
        <p:nvSpPr>
          <p:cNvPr id="10" name="Line 6">
            <a:extLst>
              <a:ext uri="{FF2B5EF4-FFF2-40B4-BE49-F238E27FC236}">
                <a16:creationId xmlns:a16="http://schemas.microsoft.com/office/drawing/2014/main" id="{CC2470A2-D4F4-A9A6-0692-6DA0D7E161D1}"/>
              </a:ext>
            </a:extLst>
          </p:cNvPr>
          <p:cNvSpPr>
            <a:spLocks noChangeShapeType="1"/>
          </p:cNvSpPr>
          <p:nvPr/>
        </p:nvSpPr>
        <p:spPr bwMode="auto">
          <a:xfrm flipH="1" flipV="1">
            <a:off x="3517900" y="1809750"/>
            <a:ext cx="641350" cy="323850"/>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1292775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B2422-D80B-BBA1-A5C2-1B35F47D97D6}"/>
              </a:ext>
            </a:extLst>
          </p:cNvPr>
          <p:cNvSpPr>
            <a:spLocks noGrp="1"/>
          </p:cNvSpPr>
          <p:nvPr>
            <p:ph type="sldNum" sz="quarter" idx="4"/>
          </p:nvPr>
        </p:nvSpPr>
        <p:spPr/>
        <p:txBody>
          <a:bodyPr/>
          <a:lstStyle/>
          <a:p>
            <a:fld id="{D57F1E4F-1CFF-5643-939E-02111984F565}" type="slidenum">
              <a:rPr lang="en-US" smtClean="0"/>
              <a:pPr/>
              <a:t>43</a:t>
            </a:fld>
            <a:endParaRPr lang="en-US"/>
          </a:p>
        </p:txBody>
      </p:sp>
      <p:graphicFrame>
        <p:nvGraphicFramePr>
          <p:cNvPr id="5" name="Object 8">
            <a:extLst>
              <a:ext uri="{FF2B5EF4-FFF2-40B4-BE49-F238E27FC236}">
                <a16:creationId xmlns:a16="http://schemas.microsoft.com/office/drawing/2014/main" id="{121A6473-EE08-C05B-BD78-2BC392C73424}"/>
              </a:ext>
            </a:extLst>
          </p:cNvPr>
          <p:cNvGraphicFramePr>
            <a:graphicFrameLocks noChangeAspect="1"/>
          </p:cNvGraphicFramePr>
          <p:nvPr>
            <p:extLst>
              <p:ext uri="{D42A27DB-BD31-4B8C-83A1-F6EECF244321}">
                <p14:modId xmlns:p14="http://schemas.microsoft.com/office/powerpoint/2010/main" val="3658014301"/>
              </p:ext>
            </p:extLst>
          </p:nvPr>
        </p:nvGraphicFramePr>
        <p:xfrm>
          <a:off x="565150" y="1063416"/>
          <a:ext cx="10369550" cy="5458034"/>
        </p:xfrm>
        <a:graphic>
          <a:graphicData uri="http://schemas.openxmlformats.org/presentationml/2006/ole">
            <mc:AlternateContent xmlns:mc="http://schemas.openxmlformats.org/markup-compatibility/2006">
              <mc:Choice xmlns:v="urn:schemas-microsoft-com:vml" Requires="v">
                <p:oleObj name="Acrobat Document" r:id="rId2" imgW="7542857" imgH="5830114" progId="AcroExch.Document.7">
                  <p:embed/>
                </p:oleObj>
              </mc:Choice>
              <mc:Fallback>
                <p:oleObj name="Acrobat Document" r:id="rId2" imgW="7542857" imgH="5830114" progId="AcroExch.Document.7">
                  <p:embed/>
                  <p:pic>
                    <p:nvPicPr>
                      <p:cNvPr id="5" name="Object 8">
                        <a:extLst>
                          <a:ext uri="{FF2B5EF4-FFF2-40B4-BE49-F238E27FC236}">
                            <a16:creationId xmlns:a16="http://schemas.microsoft.com/office/drawing/2014/main" id="{121A6473-EE08-C05B-BD78-2BC392C7342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1063416"/>
                        <a:ext cx="10369550" cy="5458034"/>
                      </a:xfrm>
                      <a:prstGeom prst="rect">
                        <a:avLst/>
                      </a:prstGeom>
                      <a:noFill/>
                    </p:spPr>
                  </p:pic>
                </p:oleObj>
              </mc:Fallback>
            </mc:AlternateContent>
          </a:graphicData>
        </a:graphic>
      </p:graphicFrame>
      <p:sp>
        <p:nvSpPr>
          <p:cNvPr id="6" name="Rectangle 2">
            <a:extLst>
              <a:ext uri="{FF2B5EF4-FFF2-40B4-BE49-F238E27FC236}">
                <a16:creationId xmlns:a16="http://schemas.microsoft.com/office/drawing/2014/main" id="{E8C32F1C-8400-8097-C39E-A089473B86CF}"/>
              </a:ext>
            </a:extLst>
          </p:cNvPr>
          <p:cNvSpPr txBox="1">
            <a:spLocks noChangeArrowheads="1"/>
          </p:cNvSpPr>
          <p:nvPr/>
        </p:nvSpPr>
        <p:spPr>
          <a:xfrm>
            <a:off x="3340100" y="295728"/>
            <a:ext cx="4267200" cy="767688"/>
          </a:xfrm>
          <a:prstGeom prst="rect">
            <a:avLst/>
          </a:prstGeom>
          <a:solidFill>
            <a:schemeClr val="tx1"/>
          </a:solidFill>
        </p:spPr>
        <p:txBody>
          <a:bodyPr vert="horz" lIns="92075" tIns="46038" rIns="92075" bIns="46038" rtlCol="0" anchor="ctr">
            <a:noAutofit/>
          </a:bodyPr>
          <a:lstStyle>
            <a:lvl1pPr algn="l" defTabSz="457200" rtl="0" eaLnBrk="1" latinLnBrk="0" hangingPunct="1">
              <a:spcBef>
                <a:spcPct val="0"/>
              </a:spcBef>
              <a:buNone/>
              <a:defRPr sz="3600" b="0" i="0" kern="1200" cap="all" baseline="0">
                <a:solidFill>
                  <a:schemeClr val="bg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a:solidFill>
                  <a:schemeClr val="bg2"/>
                </a:solidFill>
              </a:rPr>
              <a:t>Design</a:t>
            </a:r>
            <a:endParaRPr lang="en-US" sz="5400" b="1">
              <a:solidFill>
                <a:srgbClr val="003399"/>
              </a:solidFill>
            </a:endParaRPr>
          </a:p>
        </p:txBody>
      </p:sp>
      <p:sp>
        <p:nvSpPr>
          <p:cNvPr id="7" name="TextBox 6">
            <a:extLst>
              <a:ext uri="{FF2B5EF4-FFF2-40B4-BE49-F238E27FC236}">
                <a16:creationId xmlns:a16="http://schemas.microsoft.com/office/drawing/2014/main" id="{9462C29D-BE61-B202-8189-E332465F594C}"/>
              </a:ext>
            </a:extLst>
          </p:cNvPr>
          <p:cNvSpPr txBox="1"/>
          <p:nvPr/>
        </p:nvSpPr>
        <p:spPr>
          <a:xfrm>
            <a:off x="4245428" y="1262743"/>
            <a:ext cx="2830286" cy="400110"/>
          </a:xfrm>
          <a:prstGeom prst="rect">
            <a:avLst/>
          </a:prstGeom>
          <a:solidFill>
            <a:schemeClr val="tx1"/>
          </a:solidFill>
        </p:spPr>
        <p:txBody>
          <a:bodyPr wrap="square" rtlCol="0">
            <a:spAutoFit/>
          </a:bodyPr>
          <a:lstStyle/>
          <a:p>
            <a:pPr algn="ctr"/>
            <a:r>
              <a:rPr lang="en-US" sz="2000" b="1" err="1">
                <a:solidFill>
                  <a:schemeClr val="bg1"/>
                </a:solidFill>
              </a:rPr>
              <a:t>Typicalville</a:t>
            </a:r>
            <a:r>
              <a:rPr lang="en-US" sz="2000" b="1">
                <a:solidFill>
                  <a:schemeClr val="bg1"/>
                </a:solidFill>
              </a:rPr>
              <a:t> WWTP</a:t>
            </a:r>
          </a:p>
        </p:txBody>
      </p:sp>
    </p:spTree>
    <p:extLst>
      <p:ext uri="{BB962C8B-B14F-4D97-AF65-F5344CB8AC3E}">
        <p14:creationId xmlns:p14="http://schemas.microsoft.com/office/powerpoint/2010/main" val="3312718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4F7C-CF69-247E-6718-730989286DD1}"/>
              </a:ext>
            </a:extLst>
          </p:cNvPr>
          <p:cNvSpPr>
            <a:spLocks noGrp="1"/>
          </p:cNvSpPr>
          <p:nvPr>
            <p:ph type="title"/>
          </p:nvPr>
        </p:nvSpPr>
        <p:spPr>
          <a:xfrm>
            <a:off x="646110" y="609600"/>
            <a:ext cx="10642375" cy="1243648"/>
          </a:xfrm>
        </p:spPr>
        <p:txBody>
          <a:bodyPr/>
          <a:lstStyle/>
          <a:p>
            <a:pPr algn="ctr"/>
            <a:r>
              <a:rPr lang="en-US" b="1"/>
              <a:t>MAHL: Conventional/Design Pollutants</a:t>
            </a:r>
          </a:p>
        </p:txBody>
      </p:sp>
      <p:sp>
        <p:nvSpPr>
          <p:cNvPr id="3" name="Table Placeholder 2">
            <a:extLst>
              <a:ext uri="{FF2B5EF4-FFF2-40B4-BE49-F238E27FC236}">
                <a16:creationId xmlns:a16="http://schemas.microsoft.com/office/drawing/2014/main" id="{48E8094F-8094-D9C9-D7AC-A3987588316A}"/>
              </a:ext>
            </a:extLst>
          </p:cNvPr>
          <p:cNvSpPr>
            <a:spLocks noGrp="1"/>
          </p:cNvSpPr>
          <p:nvPr>
            <p:ph type="tbl" sz="quarter" idx="15"/>
          </p:nvPr>
        </p:nvSpPr>
        <p:spPr/>
        <p:txBody>
          <a:bodyPr/>
          <a:lstStyle/>
          <a:p>
            <a:pPr>
              <a:lnSpc>
                <a:spcPct val="100000"/>
              </a:lnSpc>
              <a:spcBef>
                <a:spcPts val="600"/>
              </a:spcBef>
            </a:pPr>
            <a:r>
              <a:rPr lang="en-US" sz="2400">
                <a:solidFill>
                  <a:schemeClr val="bg1"/>
                </a:solidFill>
              </a:rPr>
              <a:t>The engineers who designed your POTW designed it to be able to treat a specific target or “design” influent value for selected parameters and still meet your NPDES limit.</a:t>
            </a:r>
          </a:p>
          <a:p>
            <a:pPr>
              <a:lnSpc>
                <a:spcPct val="100000"/>
              </a:lnSpc>
              <a:spcBef>
                <a:spcPts val="600"/>
              </a:spcBef>
            </a:pPr>
            <a:r>
              <a:rPr lang="en-US" sz="2400">
                <a:solidFill>
                  <a:schemeClr val="bg1"/>
                </a:solidFill>
              </a:rPr>
              <a:t>Most/all POTWs have Design for BOD+TSS</a:t>
            </a:r>
          </a:p>
          <a:p>
            <a:pPr>
              <a:lnSpc>
                <a:spcPct val="100000"/>
              </a:lnSpc>
              <a:spcBef>
                <a:spcPts val="600"/>
              </a:spcBef>
            </a:pPr>
            <a:r>
              <a:rPr lang="en-US" sz="2400">
                <a:solidFill>
                  <a:schemeClr val="bg1"/>
                </a:solidFill>
              </a:rPr>
              <a:t>Some/many have Design for NH3</a:t>
            </a:r>
          </a:p>
          <a:p>
            <a:pPr>
              <a:lnSpc>
                <a:spcPct val="100000"/>
              </a:lnSpc>
              <a:spcBef>
                <a:spcPts val="600"/>
              </a:spcBef>
            </a:pPr>
            <a:r>
              <a:rPr lang="en-US" sz="2400">
                <a:solidFill>
                  <a:schemeClr val="bg1"/>
                </a:solidFill>
              </a:rPr>
              <a:t>Some/fewer have Design for Total Phosphorus (TP), and maybe even Total Nitrogen (TN)</a:t>
            </a:r>
          </a:p>
          <a:p>
            <a:endParaRPr lang="en-US"/>
          </a:p>
        </p:txBody>
      </p:sp>
      <p:sp>
        <p:nvSpPr>
          <p:cNvPr id="4" name="Slide Number Placeholder 3">
            <a:extLst>
              <a:ext uri="{FF2B5EF4-FFF2-40B4-BE49-F238E27FC236}">
                <a16:creationId xmlns:a16="http://schemas.microsoft.com/office/drawing/2014/main" id="{28968337-BB5D-ADFE-3401-10D77080263D}"/>
              </a:ext>
            </a:extLst>
          </p:cNvPr>
          <p:cNvSpPr>
            <a:spLocks noGrp="1"/>
          </p:cNvSpPr>
          <p:nvPr>
            <p:ph type="sldNum" sz="quarter" idx="4"/>
          </p:nvPr>
        </p:nvSpPr>
        <p:spPr/>
        <p:txBody>
          <a:bodyPr/>
          <a:lstStyle/>
          <a:p>
            <a:fld id="{D57F1E4F-1CFF-5643-939E-02111984F565}" type="slidenum">
              <a:rPr lang="en-US" smtClean="0"/>
              <a:pPr/>
              <a:t>44</a:t>
            </a:fld>
            <a:endParaRPr lang="en-US"/>
          </a:p>
        </p:txBody>
      </p:sp>
    </p:spTree>
    <p:extLst>
      <p:ext uri="{BB962C8B-B14F-4D97-AF65-F5344CB8AC3E}">
        <p14:creationId xmlns:p14="http://schemas.microsoft.com/office/powerpoint/2010/main" val="3217739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5B6D-F44C-E2B7-1507-165EECDB8E7C}"/>
              </a:ext>
            </a:extLst>
          </p:cNvPr>
          <p:cNvSpPr>
            <a:spLocks noGrp="1"/>
          </p:cNvSpPr>
          <p:nvPr>
            <p:ph type="title"/>
          </p:nvPr>
        </p:nvSpPr>
        <p:spPr>
          <a:xfrm>
            <a:off x="383940" y="441592"/>
            <a:ext cx="10979832" cy="1243648"/>
          </a:xfrm>
        </p:spPr>
        <p:txBody>
          <a:bodyPr/>
          <a:lstStyle/>
          <a:p>
            <a:pPr algn="ctr"/>
            <a:r>
              <a:rPr lang="en-US" b="1"/>
              <a:t>MAHL: Conventional/Design Pollutants</a:t>
            </a:r>
          </a:p>
        </p:txBody>
      </p:sp>
      <p:sp>
        <p:nvSpPr>
          <p:cNvPr id="3" name="Table Placeholder 2">
            <a:extLst>
              <a:ext uri="{FF2B5EF4-FFF2-40B4-BE49-F238E27FC236}">
                <a16:creationId xmlns:a16="http://schemas.microsoft.com/office/drawing/2014/main" id="{09C8EF63-C372-9E1F-349D-081865ACAA8C}"/>
              </a:ext>
            </a:extLst>
          </p:cNvPr>
          <p:cNvSpPr>
            <a:spLocks noGrp="1"/>
          </p:cNvSpPr>
          <p:nvPr>
            <p:ph type="tbl" sz="quarter" idx="15"/>
          </p:nvPr>
        </p:nvSpPr>
        <p:spPr>
          <a:xfrm>
            <a:off x="328613" y="3395028"/>
            <a:ext cx="4852987" cy="3219450"/>
          </a:xfrm>
        </p:spPr>
        <p:txBody>
          <a:bodyPr/>
          <a:lstStyle/>
          <a:p>
            <a:pPr marL="0" indent="0">
              <a:lnSpc>
                <a:spcPct val="70000"/>
              </a:lnSpc>
              <a:buClr>
                <a:schemeClr val="accent1"/>
              </a:buClr>
              <a:buNone/>
            </a:pPr>
            <a:r>
              <a:rPr lang="en-US" sz="2400" b="1">
                <a:solidFill>
                  <a:schemeClr val="bg1"/>
                </a:solidFill>
              </a:rPr>
              <a:t>Where are my Design values?</a:t>
            </a:r>
          </a:p>
          <a:p>
            <a:pPr>
              <a:lnSpc>
                <a:spcPct val="70000"/>
              </a:lnSpc>
              <a:buClr>
                <a:srgbClr val="0070C0"/>
              </a:buClr>
            </a:pPr>
            <a:r>
              <a:rPr lang="en-US" sz="2400" u="sng">
                <a:solidFill>
                  <a:schemeClr val="bg1"/>
                </a:solidFill>
              </a:rPr>
              <a:t>O&amp;M Manual</a:t>
            </a:r>
          </a:p>
          <a:p>
            <a:pPr>
              <a:lnSpc>
                <a:spcPct val="70000"/>
              </a:lnSpc>
              <a:buClr>
                <a:srgbClr val="0070C0"/>
              </a:buClr>
            </a:pPr>
            <a:r>
              <a:rPr lang="en-US" sz="2400">
                <a:solidFill>
                  <a:schemeClr val="bg1"/>
                </a:solidFill>
              </a:rPr>
              <a:t>Plans and Specs</a:t>
            </a:r>
          </a:p>
          <a:p>
            <a:pPr>
              <a:lnSpc>
                <a:spcPct val="70000"/>
              </a:lnSpc>
              <a:buClr>
                <a:srgbClr val="0070C0"/>
              </a:buClr>
            </a:pPr>
            <a:r>
              <a:rPr lang="en-US" sz="2400">
                <a:solidFill>
                  <a:schemeClr val="bg1"/>
                </a:solidFill>
              </a:rPr>
              <a:t>Engineer’s Calculations</a:t>
            </a:r>
          </a:p>
          <a:p>
            <a:endParaRPr lang="en-US"/>
          </a:p>
        </p:txBody>
      </p:sp>
      <p:sp>
        <p:nvSpPr>
          <p:cNvPr id="4" name="Slide Number Placeholder 3">
            <a:extLst>
              <a:ext uri="{FF2B5EF4-FFF2-40B4-BE49-F238E27FC236}">
                <a16:creationId xmlns:a16="http://schemas.microsoft.com/office/drawing/2014/main" id="{80072CC0-3CF3-450E-CADF-1A34D29F3CF5}"/>
              </a:ext>
            </a:extLst>
          </p:cNvPr>
          <p:cNvSpPr>
            <a:spLocks noGrp="1"/>
          </p:cNvSpPr>
          <p:nvPr>
            <p:ph type="sldNum" sz="quarter" idx="4"/>
          </p:nvPr>
        </p:nvSpPr>
        <p:spPr/>
        <p:txBody>
          <a:bodyPr/>
          <a:lstStyle/>
          <a:p>
            <a:fld id="{D57F1E4F-1CFF-5643-939E-02111984F565}" type="slidenum">
              <a:rPr lang="en-US" smtClean="0"/>
              <a:pPr/>
              <a:t>45</a:t>
            </a:fld>
            <a:endParaRPr lang="en-US"/>
          </a:p>
        </p:txBody>
      </p:sp>
      <p:sp>
        <p:nvSpPr>
          <p:cNvPr id="5" name="Rectangle 4">
            <a:extLst>
              <a:ext uri="{FF2B5EF4-FFF2-40B4-BE49-F238E27FC236}">
                <a16:creationId xmlns:a16="http://schemas.microsoft.com/office/drawing/2014/main" id="{2B846E8B-9BF1-63C3-D847-CC914CB01DD5}"/>
              </a:ext>
            </a:extLst>
          </p:cNvPr>
          <p:cNvSpPr>
            <a:spLocks noChangeArrowheads="1"/>
          </p:cNvSpPr>
          <p:nvPr/>
        </p:nvSpPr>
        <p:spPr bwMode="auto">
          <a:xfrm>
            <a:off x="2513806" y="1566267"/>
            <a:ext cx="7848600" cy="1569660"/>
          </a:xfrm>
          <a:prstGeom prst="rect">
            <a:avLst/>
          </a:prstGeom>
          <a:noFill/>
          <a:ln w="25400">
            <a:noFill/>
            <a:miter lim="800000"/>
            <a:headEnd type="none" w="sm" len="sm"/>
            <a:tailEnd type="none" w="sm" len="sm"/>
          </a:ln>
          <a:effectLst/>
        </p:spPr>
        <p:txBody>
          <a:bodyPr>
            <a:spAutoFit/>
          </a:bodyPr>
          <a:lstStyle/>
          <a:p>
            <a:pPr algn="l">
              <a:defRPr/>
            </a:pPr>
            <a:r>
              <a:rPr lang="en-US" sz="2000" err="1">
                <a:solidFill>
                  <a:schemeClr val="bg1"/>
                </a:solidFill>
                <a:effectLst>
                  <a:outerShdw blurRad="38100" dist="38100" dir="2700000" algn="tl">
                    <a:srgbClr val="C0C0C0"/>
                  </a:outerShdw>
                </a:effectLst>
                <a:latin typeface="Biome" panose="020B0503030204020804" pitchFamily="34" charset="0"/>
                <a:cs typeface="Biome" panose="020B0503030204020804" pitchFamily="34" charset="0"/>
              </a:rPr>
              <a:t>MAHL</a:t>
            </a:r>
            <a:r>
              <a:rPr lang="en-US" sz="2000" baseline="-25000" err="1">
                <a:solidFill>
                  <a:schemeClr val="bg1"/>
                </a:solidFill>
                <a:latin typeface="Biome" panose="020B0503030204020804" pitchFamily="34" charset="0"/>
                <a:cs typeface="Biome" panose="020B0503030204020804" pitchFamily="34" charset="0"/>
              </a:rPr>
              <a:t>Design</a:t>
            </a:r>
            <a:r>
              <a:rPr lang="en-US" sz="2000">
                <a:solidFill>
                  <a:schemeClr val="bg1"/>
                </a:solidFill>
                <a:effectLst>
                  <a:outerShdw blurRad="38100" dist="38100" dir="2700000" algn="tl">
                    <a:srgbClr val="C0C0C0"/>
                  </a:outerShdw>
                </a:effectLst>
                <a:latin typeface="Biome" panose="020B0503030204020804" pitchFamily="34" charset="0"/>
                <a:cs typeface="Biome" panose="020B0503030204020804" pitchFamily="34" charset="0"/>
              </a:rPr>
              <a:t> = </a:t>
            </a:r>
          </a:p>
          <a:p>
            <a:pPr algn="l">
              <a:defRPr/>
            </a:pPr>
            <a:r>
              <a:rPr lang="en-US" sz="2000">
                <a:solidFill>
                  <a:schemeClr val="bg1"/>
                </a:solidFill>
                <a:effectLst>
                  <a:outerShdw blurRad="38100" dist="38100" dir="2700000" algn="tl">
                    <a:srgbClr val="C0C0C0"/>
                  </a:outerShdw>
                </a:effectLst>
                <a:latin typeface="Biome" panose="020B0503030204020804" pitchFamily="34" charset="0"/>
                <a:cs typeface="Biome" panose="020B0503030204020804" pitchFamily="34" charset="0"/>
              </a:rPr>
              <a:t>(8.34)(Design Influent, mg/l) (Design flow, MGD)</a:t>
            </a:r>
          </a:p>
          <a:p>
            <a:pPr algn="l" eaLnBrk="1" hangingPunct="1">
              <a:lnSpc>
                <a:spcPct val="70000"/>
              </a:lnSpc>
              <a:spcBef>
                <a:spcPct val="20000"/>
              </a:spcBef>
              <a:buClr>
                <a:schemeClr val="hlink"/>
              </a:buClr>
              <a:buSzPct val="65000"/>
              <a:buFont typeface="Wingdings" pitchFamily="2" charset="2"/>
              <a:buNone/>
              <a:defRPr/>
            </a:pPr>
            <a:endParaRPr lang="en-US" sz="2000" b="1">
              <a:solidFill>
                <a:schemeClr val="bg1"/>
              </a:solidFill>
              <a:latin typeface="Biome" panose="020B0503030204020804" pitchFamily="34" charset="0"/>
              <a:cs typeface="Biome" panose="020B0503030204020804" pitchFamily="34" charset="0"/>
            </a:endParaRPr>
          </a:p>
          <a:p>
            <a:pPr algn="l" eaLnBrk="1" hangingPunct="1">
              <a:lnSpc>
                <a:spcPct val="70000"/>
              </a:lnSpc>
              <a:spcBef>
                <a:spcPct val="20000"/>
              </a:spcBef>
              <a:buClr>
                <a:schemeClr val="hlink"/>
              </a:buClr>
              <a:buSzPct val="65000"/>
              <a:buFont typeface="Wingdings" pitchFamily="2" charset="2"/>
              <a:buNone/>
              <a:defRPr/>
            </a:pPr>
            <a:r>
              <a:rPr lang="en-US" sz="2000" b="1">
                <a:solidFill>
                  <a:schemeClr val="bg1"/>
                </a:solidFill>
                <a:latin typeface="Biome" panose="020B0503030204020804" pitchFamily="34" charset="0"/>
                <a:cs typeface="Biome" panose="020B0503030204020804" pitchFamily="34" charset="0"/>
              </a:rPr>
              <a:t>Use average not max or peak</a:t>
            </a:r>
            <a:endParaRPr lang="en-US" sz="2000">
              <a:solidFill>
                <a:schemeClr val="bg1"/>
              </a:solidFill>
              <a:effectLst>
                <a:outerShdw blurRad="38100" dist="38100" dir="2700000" algn="tl">
                  <a:srgbClr val="C0C0C0"/>
                </a:outerShdw>
              </a:effectLst>
              <a:latin typeface="Biome" panose="020B0503030204020804" pitchFamily="34" charset="0"/>
              <a:cs typeface="Biome" panose="020B0503030204020804" pitchFamily="34" charset="0"/>
            </a:endParaRPr>
          </a:p>
          <a:p>
            <a:pPr>
              <a:defRPr/>
            </a:pPr>
            <a:r>
              <a:rPr lang="en-US" b="1">
                <a:solidFill>
                  <a:schemeClr val="bg1"/>
                </a:solidFill>
                <a:latin typeface="Biome" panose="020B0503030204020804" pitchFamily="34" charset="0"/>
                <a:cs typeface="Biome" panose="020B0503030204020804" pitchFamily="34" charset="0"/>
              </a:rPr>
              <a:t>Design values,</a:t>
            </a:r>
            <a:endParaRPr lang="en-US">
              <a:solidFill>
                <a:srgbClr val="003399"/>
              </a:solidFill>
              <a:effectLst>
                <a:outerShdw blurRad="38100" dist="38100" dir="2700000" algn="tl">
                  <a:srgbClr val="C0C0C0"/>
                </a:outerShdw>
              </a:effectLst>
            </a:endParaRPr>
          </a:p>
        </p:txBody>
      </p:sp>
      <p:pic>
        <p:nvPicPr>
          <p:cNvPr id="6" name="Picture 5">
            <a:extLst>
              <a:ext uri="{FF2B5EF4-FFF2-40B4-BE49-F238E27FC236}">
                <a16:creationId xmlns:a16="http://schemas.microsoft.com/office/drawing/2014/main" id="{8E5D5F8C-7414-1D43-1B32-78B4826DF8DE}"/>
              </a:ext>
            </a:extLst>
          </p:cNvPr>
          <p:cNvPicPr/>
          <p:nvPr/>
        </p:nvPicPr>
        <p:blipFill rotWithShape="1">
          <a:blip r:embed="rId2" cstate="print">
            <a:extLst>
              <a:ext uri="{28A0092B-C50C-407E-A947-70E740481C1C}">
                <a14:useLocalDpi xmlns:a14="http://schemas.microsoft.com/office/drawing/2010/main" val="0"/>
              </a:ext>
            </a:extLst>
          </a:blip>
          <a:srcRect r="26117" b="54622"/>
          <a:stretch/>
        </p:blipFill>
        <p:spPr bwMode="auto">
          <a:xfrm>
            <a:off x="6261100" y="3222171"/>
            <a:ext cx="4927599" cy="3340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2108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2F16-995D-762E-C511-FD0CE3200653}"/>
              </a:ext>
            </a:extLst>
          </p:cNvPr>
          <p:cNvSpPr>
            <a:spLocks noGrp="1"/>
          </p:cNvSpPr>
          <p:nvPr>
            <p:ph type="title"/>
          </p:nvPr>
        </p:nvSpPr>
        <p:spPr>
          <a:xfrm>
            <a:off x="563156" y="441592"/>
            <a:ext cx="10641387" cy="1243648"/>
          </a:xfrm>
        </p:spPr>
        <p:txBody>
          <a:bodyPr/>
          <a:lstStyle/>
          <a:p>
            <a:pPr algn="ctr"/>
            <a:r>
              <a:rPr lang="en-US" b="1"/>
              <a:t>MAHL: Conventional/Design Pollutants</a:t>
            </a:r>
          </a:p>
        </p:txBody>
      </p:sp>
      <p:sp>
        <p:nvSpPr>
          <p:cNvPr id="3" name="Table Placeholder 2">
            <a:extLst>
              <a:ext uri="{FF2B5EF4-FFF2-40B4-BE49-F238E27FC236}">
                <a16:creationId xmlns:a16="http://schemas.microsoft.com/office/drawing/2014/main" id="{EFFAA386-452F-BB3E-8D6D-91DE3677F507}"/>
              </a:ext>
            </a:extLst>
          </p:cNvPr>
          <p:cNvSpPr>
            <a:spLocks noGrp="1"/>
          </p:cNvSpPr>
          <p:nvPr>
            <p:ph type="tbl" sz="quarter" idx="15"/>
          </p:nvPr>
        </p:nvSpPr>
        <p:spPr>
          <a:xfrm>
            <a:off x="646111" y="1853248"/>
            <a:ext cx="10237787" cy="4213225"/>
          </a:xfrm>
        </p:spPr>
        <p:txBody>
          <a:bodyPr/>
          <a:lstStyle/>
          <a:p>
            <a:pPr>
              <a:lnSpc>
                <a:spcPct val="70000"/>
              </a:lnSpc>
              <a:buClr>
                <a:srgbClr val="0070C0"/>
              </a:buClr>
            </a:pPr>
            <a:r>
              <a:rPr lang="en-US" sz="3200">
                <a:solidFill>
                  <a:schemeClr val="bg1"/>
                </a:solidFill>
                <a:latin typeface="Biome" panose="020B0503030204020804" pitchFamily="34" charset="0"/>
                <a:cs typeface="Biome" panose="020B0503030204020804" pitchFamily="34" charset="0"/>
              </a:rPr>
              <a:t>All NC POTWs must enter Design Criteria in HWA for all parameters with Design Criteria</a:t>
            </a:r>
          </a:p>
          <a:p>
            <a:pPr>
              <a:lnSpc>
                <a:spcPct val="70000"/>
              </a:lnSpc>
              <a:buClr>
                <a:srgbClr val="0070C0"/>
              </a:buClr>
            </a:pPr>
            <a:r>
              <a:rPr lang="en-US" sz="3200">
                <a:solidFill>
                  <a:schemeClr val="bg1"/>
                </a:solidFill>
                <a:latin typeface="Biome" panose="020B0503030204020804" pitchFamily="34" charset="0"/>
                <a:cs typeface="Biome" panose="020B0503030204020804" pitchFamily="34" charset="0"/>
              </a:rPr>
              <a:t>NPDES limit &lt; Design value, use NPDES limit as MAHL </a:t>
            </a:r>
          </a:p>
          <a:p>
            <a:pPr>
              <a:lnSpc>
                <a:spcPct val="70000"/>
              </a:lnSpc>
              <a:buClr>
                <a:srgbClr val="0070C0"/>
              </a:buClr>
            </a:pPr>
            <a:r>
              <a:rPr lang="en-US" sz="3200">
                <a:solidFill>
                  <a:schemeClr val="bg1"/>
                </a:solidFill>
                <a:latin typeface="Biome" panose="020B0503030204020804" pitchFamily="34" charset="0"/>
                <a:cs typeface="Biome" panose="020B0503030204020804" pitchFamily="34" charset="0"/>
              </a:rPr>
              <a:t>NPDES limit &gt; Design value, use Design value as MAHL</a:t>
            </a:r>
          </a:p>
          <a:p>
            <a:pPr>
              <a:lnSpc>
                <a:spcPct val="70000"/>
              </a:lnSpc>
              <a:buClr>
                <a:srgbClr val="0070C0"/>
              </a:buClr>
            </a:pPr>
            <a:r>
              <a:rPr lang="en-US" sz="3200">
                <a:solidFill>
                  <a:schemeClr val="bg1"/>
                </a:solidFill>
                <a:latin typeface="Biome" panose="020B0503030204020804" pitchFamily="34" charset="0"/>
                <a:cs typeface="Biome" panose="020B0503030204020804" pitchFamily="34" charset="0"/>
              </a:rPr>
              <a:t>If there is more than 1 design criteria, use most stringent</a:t>
            </a:r>
          </a:p>
          <a:p>
            <a:pPr>
              <a:lnSpc>
                <a:spcPct val="70000"/>
              </a:lnSpc>
              <a:buClr>
                <a:srgbClr val="0070C0"/>
              </a:buClr>
            </a:pPr>
            <a:r>
              <a:rPr lang="en-US" sz="3200">
                <a:solidFill>
                  <a:schemeClr val="bg1"/>
                </a:solidFill>
                <a:latin typeface="Biome" panose="020B0503030204020804" pitchFamily="34" charset="0"/>
                <a:cs typeface="Biome" panose="020B0503030204020804" pitchFamily="34" charset="0"/>
              </a:rPr>
              <a:t>In order to select Design as MAHL, </a:t>
            </a:r>
            <a:r>
              <a:rPr lang="en-US" sz="3200" b="1" u="sng">
                <a:solidFill>
                  <a:srgbClr val="FF0000"/>
                </a:solidFill>
                <a:latin typeface="Biome" panose="020B0503030204020804" pitchFamily="34" charset="0"/>
                <a:cs typeface="Biome" panose="020B0503030204020804" pitchFamily="34" charset="0"/>
              </a:rPr>
              <a:t>put X in cells</a:t>
            </a:r>
          </a:p>
        </p:txBody>
      </p:sp>
      <p:sp>
        <p:nvSpPr>
          <p:cNvPr id="4" name="Slide Number Placeholder 3">
            <a:extLst>
              <a:ext uri="{FF2B5EF4-FFF2-40B4-BE49-F238E27FC236}">
                <a16:creationId xmlns:a16="http://schemas.microsoft.com/office/drawing/2014/main" id="{FDE0BBBC-7184-6E6C-6DA9-40077034CF4C}"/>
              </a:ext>
            </a:extLst>
          </p:cNvPr>
          <p:cNvSpPr>
            <a:spLocks noGrp="1"/>
          </p:cNvSpPr>
          <p:nvPr>
            <p:ph type="sldNum" sz="quarter" idx="4"/>
          </p:nvPr>
        </p:nvSpPr>
        <p:spPr/>
        <p:txBody>
          <a:bodyPr/>
          <a:lstStyle/>
          <a:p>
            <a:fld id="{D57F1E4F-1CFF-5643-939E-02111984F565}" type="slidenum">
              <a:rPr lang="en-US" smtClean="0"/>
              <a:pPr/>
              <a:t>46</a:t>
            </a:fld>
            <a:endParaRPr lang="en-US"/>
          </a:p>
        </p:txBody>
      </p:sp>
    </p:spTree>
    <p:extLst>
      <p:ext uri="{BB962C8B-B14F-4D97-AF65-F5344CB8AC3E}">
        <p14:creationId xmlns:p14="http://schemas.microsoft.com/office/powerpoint/2010/main" val="44884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6247218-75DA-4DA7-C725-217F850F62D1}"/>
              </a:ext>
            </a:extLst>
          </p:cNvPr>
          <p:cNvPicPr>
            <a:picLocks noChangeAspect="1"/>
          </p:cNvPicPr>
          <p:nvPr/>
        </p:nvPicPr>
        <p:blipFill>
          <a:blip r:embed="rId2"/>
          <a:stretch>
            <a:fillRect/>
          </a:stretch>
        </p:blipFill>
        <p:spPr>
          <a:xfrm>
            <a:off x="500747" y="402771"/>
            <a:ext cx="10450282" cy="5976258"/>
          </a:xfrm>
          <a:prstGeom prst="rect">
            <a:avLst/>
          </a:prstGeom>
        </p:spPr>
      </p:pic>
      <p:sp>
        <p:nvSpPr>
          <p:cNvPr id="4" name="Slide Number Placeholder 3">
            <a:extLst>
              <a:ext uri="{FF2B5EF4-FFF2-40B4-BE49-F238E27FC236}">
                <a16:creationId xmlns:a16="http://schemas.microsoft.com/office/drawing/2014/main" id="{8E72948F-D1AC-A4F9-0323-63313AE9322D}"/>
              </a:ext>
            </a:extLst>
          </p:cNvPr>
          <p:cNvSpPr>
            <a:spLocks noGrp="1"/>
          </p:cNvSpPr>
          <p:nvPr>
            <p:ph type="sldNum" sz="quarter" idx="4"/>
          </p:nvPr>
        </p:nvSpPr>
        <p:spPr/>
        <p:txBody>
          <a:bodyPr/>
          <a:lstStyle/>
          <a:p>
            <a:fld id="{D57F1E4F-1CFF-5643-939E-02111984F565}" type="slidenum">
              <a:rPr lang="en-US" smtClean="0"/>
              <a:pPr/>
              <a:t>47</a:t>
            </a:fld>
            <a:endParaRPr lang="en-US"/>
          </a:p>
        </p:txBody>
      </p:sp>
      <p:sp>
        <p:nvSpPr>
          <p:cNvPr id="7" name="Line 6">
            <a:extLst>
              <a:ext uri="{FF2B5EF4-FFF2-40B4-BE49-F238E27FC236}">
                <a16:creationId xmlns:a16="http://schemas.microsoft.com/office/drawing/2014/main" id="{6DC0A006-EE56-73E1-FBA7-DBD1193CC163}"/>
              </a:ext>
            </a:extLst>
          </p:cNvPr>
          <p:cNvSpPr>
            <a:spLocks noChangeShapeType="1"/>
          </p:cNvSpPr>
          <p:nvPr/>
        </p:nvSpPr>
        <p:spPr bwMode="auto">
          <a:xfrm flipH="1">
            <a:off x="9864272" y="3048000"/>
            <a:ext cx="558791" cy="342900"/>
          </a:xfrm>
          <a:prstGeom prst="line">
            <a:avLst/>
          </a:prstGeom>
          <a:noFill/>
          <a:ln w="76200">
            <a:solidFill>
              <a:srgbClr val="000000"/>
            </a:solidFill>
            <a:round/>
            <a:headEnd type="none" w="sm" len="sm"/>
            <a:tailEnd type="triangle" w="med" len="med"/>
          </a:ln>
        </p:spPr>
        <p:txBody>
          <a:bodyPr/>
          <a:lstStyle/>
          <a:p>
            <a:endParaRPr lang="en-US"/>
          </a:p>
        </p:txBody>
      </p:sp>
      <p:sp>
        <p:nvSpPr>
          <p:cNvPr id="8" name="Line 6">
            <a:extLst>
              <a:ext uri="{FF2B5EF4-FFF2-40B4-BE49-F238E27FC236}">
                <a16:creationId xmlns:a16="http://schemas.microsoft.com/office/drawing/2014/main" id="{93EEB855-36B5-49A8-5A3A-413C7AE22AB9}"/>
              </a:ext>
            </a:extLst>
          </p:cNvPr>
          <p:cNvSpPr>
            <a:spLocks noChangeShapeType="1"/>
          </p:cNvSpPr>
          <p:nvPr/>
        </p:nvSpPr>
        <p:spPr bwMode="auto">
          <a:xfrm flipH="1">
            <a:off x="6877953" y="2315028"/>
            <a:ext cx="0" cy="641350"/>
          </a:xfrm>
          <a:prstGeom prst="line">
            <a:avLst/>
          </a:prstGeom>
          <a:noFill/>
          <a:ln w="76200">
            <a:solidFill>
              <a:srgbClr val="000000"/>
            </a:solidFill>
            <a:round/>
            <a:headEnd type="none" w="sm" len="sm"/>
            <a:tailEnd type="triangle" w="med" len="med"/>
          </a:ln>
        </p:spPr>
        <p:txBody>
          <a:bodyPr/>
          <a:lstStyle/>
          <a:p>
            <a:endParaRPr lang="en-US"/>
          </a:p>
        </p:txBody>
      </p:sp>
      <p:sp>
        <p:nvSpPr>
          <p:cNvPr id="9" name="Line 6">
            <a:extLst>
              <a:ext uri="{FF2B5EF4-FFF2-40B4-BE49-F238E27FC236}">
                <a16:creationId xmlns:a16="http://schemas.microsoft.com/office/drawing/2014/main" id="{329394BF-818D-0BED-C447-F8E8699E6275}"/>
              </a:ext>
            </a:extLst>
          </p:cNvPr>
          <p:cNvSpPr>
            <a:spLocks noChangeShapeType="1"/>
          </p:cNvSpPr>
          <p:nvPr/>
        </p:nvSpPr>
        <p:spPr bwMode="auto">
          <a:xfrm flipH="1">
            <a:off x="8768443" y="3566886"/>
            <a:ext cx="234950" cy="558800"/>
          </a:xfrm>
          <a:prstGeom prst="line">
            <a:avLst/>
          </a:prstGeom>
          <a:noFill/>
          <a:ln w="76200">
            <a:solidFill>
              <a:srgbClr val="000000"/>
            </a:solidFill>
            <a:round/>
            <a:headEnd type="none" w="sm" len="sm"/>
            <a:tailEnd type="triangle" w="med" len="med"/>
          </a:ln>
        </p:spPr>
        <p:txBody>
          <a:bodyPr/>
          <a:lstStyle/>
          <a:p>
            <a:endParaRPr lang="en-US"/>
          </a:p>
        </p:txBody>
      </p:sp>
      <p:sp>
        <p:nvSpPr>
          <p:cNvPr id="10" name="Line 6">
            <a:extLst>
              <a:ext uri="{FF2B5EF4-FFF2-40B4-BE49-F238E27FC236}">
                <a16:creationId xmlns:a16="http://schemas.microsoft.com/office/drawing/2014/main" id="{9E5ECAF0-5DDD-2EDB-F044-E06E176A3648}"/>
              </a:ext>
            </a:extLst>
          </p:cNvPr>
          <p:cNvSpPr>
            <a:spLocks noChangeShapeType="1"/>
          </p:cNvSpPr>
          <p:nvPr/>
        </p:nvSpPr>
        <p:spPr bwMode="auto">
          <a:xfrm flipH="1">
            <a:off x="10232562" y="3625397"/>
            <a:ext cx="381001" cy="558800"/>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3730475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644ACB-ADC8-7547-FFC6-FADAD95C7E12}"/>
              </a:ext>
            </a:extLst>
          </p:cNvPr>
          <p:cNvPicPr>
            <a:picLocks noChangeAspect="1"/>
          </p:cNvPicPr>
          <p:nvPr/>
        </p:nvPicPr>
        <p:blipFill>
          <a:blip r:embed="rId2"/>
          <a:stretch>
            <a:fillRect/>
          </a:stretch>
        </p:blipFill>
        <p:spPr>
          <a:xfrm>
            <a:off x="5682345" y="2514600"/>
            <a:ext cx="5564183" cy="3853543"/>
          </a:xfrm>
          <a:prstGeom prst="rect">
            <a:avLst/>
          </a:prstGeom>
        </p:spPr>
      </p:pic>
      <p:sp>
        <p:nvSpPr>
          <p:cNvPr id="2" name="Title 1">
            <a:extLst>
              <a:ext uri="{FF2B5EF4-FFF2-40B4-BE49-F238E27FC236}">
                <a16:creationId xmlns:a16="http://schemas.microsoft.com/office/drawing/2014/main" id="{FE66B80F-14A7-DA05-16D8-150C4A430EB5}"/>
              </a:ext>
            </a:extLst>
          </p:cNvPr>
          <p:cNvSpPr>
            <a:spLocks noGrp="1"/>
          </p:cNvSpPr>
          <p:nvPr>
            <p:ph type="title"/>
          </p:nvPr>
        </p:nvSpPr>
        <p:spPr/>
        <p:txBody>
          <a:bodyPr/>
          <a:lstStyle/>
          <a:p>
            <a:pPr algn="ctr"/>
            <a:r>
              <a:rPr lang="en-US" b="1"/>
              <a:t>MAHL: Conventional/Design Pollutants</a:t>
            </a:r>
          </a:p>
        </p:txBody>
      </p:sp>
      <p:sp>
        <p:nvSpPr>
          <p:cNvPr id="3" name="Table Placeholder 2">
            <a:extLst>
              <a:ext uri="{FF2B5EF4-FFF2-40B4-BE49-F238E27FC236}">
                <a16:creationId xmlns:a16="http://schemas.microsoft.com/office/drawing/2014/main" id="{B6A47EAC-CD44-2EAF-8D01-40009CD1E41F}"/>
              </a:ext>
            </a:extLst>
          </p:cNvPr>
          <p:cNvSpPr>
            <a:spLocks noGrp="1"/>
          </p:cNvSpPr>
          <p:nvPr>
            <p:ph type="tbl" sz="quarter" idx="15"/>
          </p:nvPr>
        </p:nvSpPr>
        <p:spPr>
          <a:xfrm>
            <a:off x="290511" y="2600325"/>
            <a:ext cx="5564187" cy="4213225"/>
          </a:xfrm>
        </p:spPr>
        <p:txBody>
          <a:bodyPr/>
          <a:lstStyle/>
          <a:p>
            <a:pPr>
              <a:lnSpc>
                <a:spcPct val="70000"/>
              </a:lnSpc>
              <a:buClr>
                <a:srgbClr val="0070C0"/>
              </a:buClr>
            </a:pPr>
            <a:r>
              <a:rPr lang="en-US" sz="2400">
                <a:solidFill>
                  <a:schemeClr val="bg1"/>
                </a:solidFill>
              </a:rPr>
              <a:t>Sometimes a WWTP can treat wastewater better than the design criteria set by the engineer</a:t>
            </a:r>
          </a:p>
          <a:p>
            <a:pPr lvl="1">
              <a:lnSpc>
                <a:spcPct val="70000"/>
              </a:lnSpc>
              <a:buClr>
                <a:srgbClr val="0070C0"/>
              </a:buClr>
            </a:pPr>
            <a:r>
              <a:rPr lang="en-US" sz="2200">
                <a:solidFill>
                  <a:schemeClr val="bg1"/>
                </a:solidFill>
              </a:rPr>
              <a:t>Reference the December 2007 HWA Design Memos</a:t>
            </a:r>
          </a:p>
          <a:p>
            <a:pPr lvl="1">
              <a:lnSpc>
                <a:spcPct val="70000"/>
              </a:lnSpc>
              <a:buClr>
                <a:srgbClr val="0070C0"/>
              </a:buClr>
            </a:pPr>
            <a:r>
              <a:rPr lang="en-US" sz="2200">
                <a:solidFill>
                  <a:schemeClr val="bg1"/>
                </a:solidFill>
              </a:rPr>
              <a:t>Plant must be older than 8 years old to use design multiplier</a:t>
            </a:r>
          </a:p>
          <a:p>
            <a:pPr>
              <a:lnSpc>
                <a:spcPct val="70000"/>
              </a:lnSpc>
              <a:buClr>
                <a:srgbClr val="0070C0"/>
              </a:buClr>
            </a:pPr>
            <a:r>
              <a:rPr lang="en-US" sz="2400" err="1">
                <a:solidFill>
                  <a:schemeClr val="bg1"/>
                </a:solidFill>
              </a:rPr>
              <a:t>Typicalville</a:t>
            </a:r>
            <a:r>
              <a:rPr lang="en-US" sz="2400">
                <a:solidFill>
                  <a:schemeClr val="bg1"/>
                </a:solidFill>
              </a:rPr>
              <a:t> used the design multiplier of 1.5</a:t>
            </a:r>
          </a:p>
          <a:p>
            <a:pPr lvl="1">
              <a:lnSpc>
                <a:spcPct val="70000"/>
              </a:lnSpc>
              <a:buClr>
                <a:srgbClr val="0070C0"/>
              </a:buClr>
            </a:pPr>
            <a:r>
              <a:rPr lang="en-US" sz="2200">
                <a:solidFill>
                  <a:schemeClr val="bg1"/>
                </a:solidFill>
              </a:rPr>
              <a:t>If multiplier is used, discuss in narrative</a:t>
            </a:r>
          </a:p>
        </p:txBody>
      </p:sp>
      <p:sp>
        <p:nvSpPr>
          <p:cNvPr id="4" name="Slide Number Placeholder 3">
            <a:extLst>
              <a:ext uri="{FF2B5EF4-FFF2-40B4-BE49-F238E27FC236}">
                <a16:creationId xmlns:a16="http://schemas.microsoft.com/office/drawing/2014/main" id="{9B942AE5-742E-6F5A-7342-CBF35F2A6729}"/>
              </a:ext>
            </a:extLst>
          </p:cNvPr>
          <p:cNvSpPr>
            <a:spLocks noGrp="1"/>
          </p:cNvSpPr>
          <p:nvPr>
            <p:ph type="sldNum" sz="quarter" idx="4"/>
          </p:nvPr>
        </p:nvSpPr>
        <p:spPr/>
        <p:txBody>
          <a:bodyPr/>
          <a:lstStyle/>
          <a:p>
            <a:fld id="{D57F1E4F-1CFF-5643-939E-02111984F565}" type="slidenum">
              <a:rPr lang="en-US" smtClean="0"/>
              <a:pPr/>
              <a:t>48</a:t>
            </a:fld>
            <a:endParaRPr lang="en-US"/>
          </a:p>
        </p:txBody>
      </p:sp>
      <p:sp>
        <p:nvSpPr>
          <p:cNvPr id="7" name="Line 6">
            <a:extLst>
              <a:ext uri="{FF2B5EF4-FFF2-40B4-BE49-F238E27FC236}">
                <a16:creationId xmlns:a16="http://schemas.microsoft.com/office/drawing/2014/main" id="{5B70D058-8926-D2C4-16FF-8A5AC9049829}"/>
              </a:ext>
            </a:extLst>
          </p:cNvPr>
          <p:cNvSpPr>
            <a:spLocks noChangeShapeType="1"/>
          </p:cNvSpPr>
          <p:nvPr/>
        </p:nvSpPr>
        <p:spPr bwMode="auto">
          <a:xfrm flipH="1">
            <a:off x="9244693" y="4463143"/>
            <a:ext cx="0" cy="641350"/>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1110939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BAF15B9B-093F-B3C5-C426-8861D55D513D}"/>
              </a:ext>
            </a:extLst>
          </p:cNvPr>
          <p:cNvSpPr>
            <a:spLocks noGrp="1"/>
          </p:cNvSpPr>
          <p:nvPr>
            <p:ph type="tbl" sz="quarter" idx="15"/>
          </p:nvPr>
        </p:nvSpPr>
        <p:spPr>
          <a:xfrm>
            <a:off x="2111788" y="5660571"/>
            <a:ext cx="7968421" cy="606879"/>
          </a:xfrm>
        </p:spPr>
        <p:txBody>
          <a:bodyPr/>
          <a:lstStyle/>
          <a:p>
            <a:pPr marL="0" indent="0">
              <a:buNone/>
            </a:pPr>
            <a:r>
              <a:rPr lang="en-US" sz="2800"/>
              <a:t>Higher removal rates lead to higher MAHL</a:t>
            </a:r>
          </a:p>
        </p:txBody>
      </p:sp>
      <p:sp>
        <p:nvSpPr>
          <p:cNvPr id="4" name="Slide Number Placeholder 3">
            <a:extLst>
              <a:ext uri="{FF2B5EF4-FFF2-40B4-BE49-F238E27FC236}">
                <a16:creationId xmlns:a16="http://schemas.microsoft.com/office/drawing/2014/main" id="{883B5335-AF75-479B-ECF7-7FAD6254C007}"/>
              </a:ext>
            </a:extLst>
          </p:cNvPr>
          <p:cNvSpPr>
            <a:spLocks noGrp="1"/>
          </p:cNvSpPr>
          <p:nvPr>
            <p:ph type="sldNum" sz="quarter" idx="4"/>
          </p:nvPr>
        </p:nvSpPr>
        <p:spPr/>
        <p:txBody>
          <a:bodyPr/>
          <a:lstStyle/>
          <a:p>
            <a:fld id="{D57F1E4F-1CFF-5643-939E-02111984F565}" type="slidenum">
              <a:rPr lang="en-US" smtClean="0"/>
              <a:pPr/>
              <a:t>49</a:t>
            </a:fld>
            <a:endParaRPr lang="en-US"/>
          </a:p>
        </p:txBody>
      </p:sp>
      <p:graphicFrame>
        <p:nvGraphicFramePr>
          <p:cNvPr id="5" name="Object 1030">
            <a:extLst>
              <a:ext uri="{FF2B5EF4-FFF2-40B4-BE49-F238E27FC236}">
                <a16:creationId xmlns:a16="http://schemas.microsoft.com/office/drawing/2014/main" id="{D193FA79-058D-0B49-8EDE-8F5D1D6E614C}"/>
              </a:ext>
            </a:extLst>
          </p:cNvPr>
          <p:cNvGraphicFramePr>
            <a:graphicFrameLocks noChangeAspect="1"/>
          </p:cNvGraphicFramePr>
          <p:nvPr>
            <p:extLst>
              <p:ext uri="{D42A27DB-BD31-4B8C-83A1-F6EECF244321}">
                <p14:modId xmlns:p14="http://schemas.microsoft.com/office/powerpoint/2010/main" val="1735275004"/>
              </p:ext>
            </p:extLst>
          </p:nvPr>
        </p:nvGraphicFramePr>
        <p:xfrm>
          <a:off x="2111787" y="590550"/>
          <a:ext cx="7968421" cy="4961164"/>
        </p:xfrm>
        <a:graphic>
          <a:graphicData uri="http://schemas.openxmlformats.org/presentationml/2006/ole">
            <mc:AlternateContent xmlns:mc="http://schemas.openxmlformats.org/markup-compatibility/2006">
              <mc:Choice xmlns:v="urn:schemas-microsoft-com:vml" Requires="v">
                <p:oleObj name="Chart" r:id="rId2" imgW="5248348" imgH="3533693" progId="">
                  <p:embed/>
                </p:oleObj>
              </mc:Choice>
              <mc:Fallback>
                <p:oleObj name="Chart" r:id="rId2" imgW="5248348" imgH="3533693" progId="">
                  <p:embed/>
                  <p:pic>
                    <p:nvPicPr>
                      <p:cNvPr id="5" name="Object 1030">
                        <a:extLst>
                          <a:ext uri="{FF2B5EF4-FFF2-40B4-BE49-F238E27FC236}">
                            <a16:creationId xmlns:a16="http://schemas.microsoft.com/office/drawing/2014/main" id="{D193FA79-058D-0B49-8EDE-8F5D1D6E614C}"/>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787" y="590550"/>
                        <a:ext cx="7968421" cy="4961164"/>
                      </a:xfrm>
                      <a:prstGeom prst="rect">
                        <a:avLst/>
                      </a:prstGeom>
                      <a:noFill/>
                    </p:spPr>
                  </p:pic>
                </p:oleObj>
              </mc:Fallback>
            </mc:AlternateContent>
          </a:graphicData>
        </a:graphic>
      </p:graphicFrame>
    </p:spTree>
    <p:extLst>
      <p:ext uri="{BB962C8B-B14F-4D97-AF65-F5344CB8AC3E}">
        <p14:creationId xmlns:p14="http://schemas.microsoft.com/office/powerpoint/2010/main" val="1749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D0DF-A75D-3B3C-F31F-611756A8AABB}"/>
              </a:ext>
            </a:extLst>
          </p:cNvPr>
          <p:cNvSpPr>
            <a:spLocks noGrp="1"/>
          </p:cNvSpPr>
          <p:nvPr>
            <p:ph type="title"/>
          </p:nvPr>
        </p:nvSpPr>
        <p:spPr/>
        <p:txBody>
          <a:bodyPr/>
          <a:lstStyle/>
          <a:p>
            <a:pPr algn="ctr"/>
            <a:r>
              <a:rPr lang="en-US" b="1"/>
              <a:t>Data Needed for HWA</a:t>
            </a:r>
          </a:p>
        </p:txBody>
      </p:sp>
      <p:sp>
        <p:nvSpPr>
          <p:cNvPr id="3" name="Table Placeholder 2">
            <a:extLst>
              <a:ext uri="{FF2B5EF4-FFF2-40B4-BE49-F238E27FC236}">
                <a16:creationId xmlns:a16="http://schemas.microsoft.com/office/drawing/2014/main" id="{FB434E52-3E6B-1669-8755-297D7DD29A28}"/>
              </a:ext>
            </a:extLst>
          </p:cNvPr>
          <p:cNvSpPr>
            <a:spLocks noGrp="1"/>
          </p:cNvSpPr>
          <p:nvPr>
            <p:ph type="tbl" sz="quarter" idx="15"/>
          </p:nvPr>
        </p:nvSpPr>
        <p:spPr/>
        <p:txBody>
          <a:bodyPr/>
          <a:lstStyle/>
          <a:p>
            <a:pPr fontAlgn="base"/>
            <a:r>
              <a:rPr lang="en-US" sz="3200"/>
              <a:t>Determine HWA Data Time Period​</a:t>
            </a:r>
          </a:p>
          <a:p>
            <a:pPr fontAlgn="base"/>
            <a:r>
              <a:rPr lang="en-US" sz="3200"/>
              <a:t>DMR &amp; Long/Short Term Monitoring Data​</a:t>
            </a:r>
          </a:p>
          <a:p>
            <a:pPr fontAlgn="base"/>
            <a:r>
              <a:rPr lang="en-US" sz="3200"/>
              <a:t>Site-Specific Water Quality Standards​</a:t>
            </a:r>
          </a:p>
          <a:p>
            <a:pPr fontAlgn="base"/>
            <a:r>
              <a:rPr lang="en-US" sz="3200"/>
              <a:t>POTW Design Data for Conventional Pollutants​</a:t>
            </a:r>
          </a:p>
          <a:p>
            <a:pPr fontAlgn="base"/>
            <a:r>
              <a:rPr lang="en-US" sz="3200"/>
              <a:t>SIU Load To POTW ​</a:t>
            </a:r>
          </a:p>
          <a:p>
            <a:pPr fontAlgn="base"/>
            <a:r>
              <a:rPr lang="en-US" sz="3200"/>
              <a:t>Uncontrolled Load To POTW​</a:t>
            </a:r>
          </a:p>
          <a:p>
            <a:pPr fontAlgn="base"/>
            <a:r>
              <a:rPr lang="en-US" sz="3200"/>
              <a:t>Sludge Data</a:t>
            </a:r>
          </a:p>
          <a:p>
            <a:endParaRPr lang="en-US"/>
          </a:p>
        </p:txBody>
      </p:sp>
      <p:sp>
        <p:nvSpPr>
          <p:cNvPr id="4" name="Slide Number Placeholder 3">
            <a:extLst>
              <a:ext uri="{FF2B5EF4-FFF2-40B4-BE49-F238E27FC236}">
                <a16:creationId xmlns:a16="http://schemas.microsoft.com/office/drawing/2014/main" id="{66D89408-A7BB-E822-3858-583B185298C8}"/>
              </a:ext>
            </a:extLst>
          </p:cNvPr>
          <p:cNvSpPr>
            <a:spLocks noGrp="1"/>
          </p:cNvSpPr>
          <p:nvPr>
            <p:ph type="sldNum" sz="quarter" idx="4"/>
          </p:nvPr>
        </p:nvSpPr>
        <p:spPr/>
        <p:txBody>
          <a:bodyPr/>
          <a:lstStyle/>
          <a:p>
            <a:fld id="{D57F1E4F-1CFF-5643-939E-02111984F565}" type="slidenum">
              <a:rPr lang="en-US" smtClean="0"/>
              <a:pPr/>
              <a:t>5</a:t>
            </a:fld>
            <a:endParaRPr lang="en-US"/>
          </a:p>
        </p:txBody>
      </p:sp>
    </p:spTree>
    <p:extLst>
      <p:ext uri="{BB962C8B-B14F-4D97-AF65-F5344CB8AC3E}">
        <p14:creationId xmlns:p14="http://schemas.microsoft.com/office/powerpoint/2010/main" val="1564752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42FD-3277-EF0D-7BE6-B402EB77E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B0C11-3760-6C9D-9471-5C04EEF51E75}"/>
              </a:ext>
            </a:extLst>
          </p:cNvPr>
          <p:cNvSpPr>
            <a:spLocks noGrp="1"/>
          </p:cNvSpPr>
          <p:nvPr>
            <p:ph type="ctrTitle"/>
          </p:nvPr>
        </p:nvSpPr>
        <p:spPr>
          <a:xfrm>
            <a:off x="1486071" y="679572"/>
            <a:ext cx="9219857" cy="5212442"/>
          </a:xfrm>
        </p:spPr>
        <p:txBody>
          <a:bodyPr/>
          <a:lstStyle/>
          <a:p>
            <a:r>
              <a:rPr lang="en-US" dirty="0"/>
              <a:t>Questions about Pass Through criteria?</a:t>
            </a:r>
          </a:p>
        </p:txBody>
      </p:sp>
      <p:sp>
        <p:nvSpPr>
          <p:cNvPr id="3" name="Slide Number Placeholder 2">
            <a:extLst>
              <a:ext uri="{FF2B5EF4-FFF2-40B4-BE49-F238E27FC236}">
                <a16:creationId xmlns:a16="http://schemas.microsoft.com/office/drawing/2014/main" id="{3FF3D2EB-CE26-4A57-149E-5D0B5A1775A5}"/>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1" i="0" u="none" strike="noStrike" kern="1200" cap="none" spc="0" normalizeH="0" baseline="0" noProof="0" smtClean="0">
                <a:ln>
                  <a:noFill/>
                </a:ln>
                <a:solidFill>
                  <a:prstClr val="black">
                    <a:lumMod val="75000"/>
                    <a:lumOff val="25000"/>
                  </a:prstClr>
                </a:solidFill>
                <a:effectLst/>
                <a:uLnTx/>
                <a:uFillTx/>
                <a:latin typeface="Century Gothic"/>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0" lang="en-US" sz="2800" b="1"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p:txBody>
      </p:sp>
    </p:spTree>
    <p:extLst>
      <p:ext uri="{BB962C8B-B14F-4D97-AF65-F5344CB8AC3E}">
        <p14:creationId xmlns:p14="http://schemas.microsoft.com/office/powerpoint/2010/main" val="2369281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B435C-9ACC-E29B-45C5-345BB86DC2C9}"/>
              </a:ext>
            </a:extLst>
          </p:cNvPr>
          <p:cNvSpPr>
            <a:spLocks noGrp="1"/>
          </p:cNvSpPr>
          <p:nvPr>
            <p:ph type="ctrTitle"/>
          </p:nvPr>
        </p:nvSpPr>
        <p:spPr/>
        <p:txBody>
          <a:bodyPr/>
          <a:lstStyle/>
          <a:p>
            <a:pPr algn="ctr"/>
            <a:r>
              <a:rPr lang="en-US" dirty="0"/>
              <a:t>Break </a:t>
            </a:r>
          </a:p>
        </p:txBody>
      </p:sp>
      <p:sp>
        <p:nvSpPr>
          <p:cNvPr id="4" name="Slide Number Placeholder 3">
            <a:extLst>
              <a:ext uri="{FF2B5EF4-FFF2-40B4-BE49-F238E27FC236}">
                <a16:creationId xmlns:a16="http://schemas.microsoft.com/office/drawing/2014/main" id="{2ED01D84-5DCB-6BA1-83D0-2DDEFEF46C96}"/>
              </a:ext>
            </a:extLst>
          </p:cNvPr>
          <p:cNvSpPr>
            <a:spLocks noGrp="1"/>
          </p:cNvSpPr>
          <p:nvPr>
            <p:ph type="sldNum" sz="quarter" idx="4"/>
          </p:nvPr>
        </p:nvSpPr>
        <p:spPr/>
        <p:txBody>
          <a:bodyPr/>
          <a:lstStyle/>
          <a:p>
            <a:fld id="{D57F1E4F-1CFF-5643-939E-02111984F565}" type="slidenum">
              <a:rPr lang="en-US" smtClean="0"/>
              <a:pPr/>
              <a:t>51</a:t>
            </a:fld>
            <a:endParaRPr lang="en-US"/>
          </a:p>
        </p:txBody>
      </p:sp>
    </p:spTree>
    <p:extLst>
      <p:ext uri="{BB962C8B-B14F-4D97-AF65-F5344CB8AC3E}">
        <p14:creationId xmlns:p14="http://schemas.microsoft.com/office/powerpoint/2010/main" val="562295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297B25-DCAE-6B8D-AB19-1149F1A16CDD}"/>
              </a:ext>
            </a:extLst>
          </p:cNvPr>
          <p:cNvSpPr>
            <a:spLocks noGrp="1"/>
          </p:cNvSpPr>
          <p:nvPr>
            <p:ph type="title"/>
          </p:nvPr>
        </p:nvSpPr>
        <p:spPr/>
        <p:txBody>
          <a:bodyPr/>
          <a:lstStyle/>
          <a:p>
            <a:pPr algn="ctr"/>
            <a:r>
              <a:rPr lang="en-US" b="1"/>
              <a:t>Biological processes Inhibition</a:t>
            </a:r>
          </a:p>
        </p:txBody>
      </p:sp>
      <p:sp>
        <p:nvSpPr>
          <p:cNvPr id="5" name="Slide Number Placeholder 4">
            <a:extLst>
              <a:ext uri="{FF2B5EF4-FFF2-40B4-BE49-F238E27FC236}">
                <a16:creationId xmlns:a16="http://schemas.microsoft.com/office/drawing/2014/main" id="{F7578B96-DF21-4061-606A-4734F45DEC24}"/>
              </a:ext>
            </a:extLst>
          </p:cNvPr>
          <p:cNvSpPr>
            <a:spLocks noGrp="1"/>
          </p:cNvSpPr>
          <p:nvPr>
            <p:ph type="sldNum" sz="quarter" idx="4"/>
          </p:nvPr>
        </p:nvSpPr>
        <p:spPr/>
        <p:txBody>
          <a:bodyPr/>
          <a:lstStyle/>
          <a:p>
            <a:fld id="{D57F1E4F-1CFF-5643-939E-02111984F565}" type="slidenum">
              <a:rPr lang="en-US" smtClean="0"/>
              <a:pPr/>
              <a:t>52</a:t>
            </a:fld>
            <a:endParaRPr lang="en-US"/>
          </a:p>
        </p:txBody>
      </p:sp>
      <p:sp>
        <p:nvSpPr>
          <p:cNvPr id="12" name="Rectangle 6">
            <a:extLst>
              <a:ext uri="{FF2B5EF4-FFF2-40B4-BE49-F238E27FC236}">
                <a16:creationId xmlns:a16="http://schemas.microsoft.com/office/drawing/2014/main" id="{F847450B-333F-9F0B-392A-DC0397247371}"/>
              </a:ext>
            </a:extLst>
          </p:cNvPr>
          <p:cNvSpPr>
            <a:spLocks noChangeArrowheads="1"/>
          </p:cNvSpPr>
          <p:nvPr/>
        </p:nvSpPr>
        <p:spPr bwMode="auto">
          <a:xfrm>
            <a:off x="1944688" y="1636713"/>
            <a:ext cx="7497762" cy="4727575"/>
          </a:xfrm>
          <a:prstGeom prst="rect">
            <a:avLst/>
          </a:prstGeom>
          <a:gradFill rotWithShape="0">
            <a:gsLst>
              <a:gs pos="0">
                <a:schemeClr val="bg2"/>
              </a:gs>
              <a:gs pos="100000">
                <a:srgbClr val="009900"/>
              </a:gs>
            </a:gsLst>
            <a:lin ang="2700000" scaled="1"/>
          </a:gradFill>
          <a:ln w="25400">
            <a:solidFill>
              <a:schemeClr val="tx1"/>
            </a:solidFill>
            <a:miter lim="800000"/>
            <a:headEnd/>
            <a:tailEnd/>
          </a:ln>
        </p:spPr>
        <p:txBody>
          <a:bodyPr wrap="none" anchor="ctr"/>
          <a:lstStyle/>
          <a:p>
            <a:endParaRPr lang="en-US"/>
          </a:p>
        </p:txBody>
      </p:sp>
      <p:graphicFrame>
        <p:nvGraphicFramePr>
          <p:cNvPr id="13" name="Object 7">
            <a:extLst>
              <a:ext uri="{FF2B5EF4-FFF2-40B4-BE49-F238E27FC236}">
                <a16:creationId xmlns:a16="http://schemas.microsoft.com/office/drawing/2014/main" id="{A4E5640F-090B-7A29-B952-C5FE1DEF3954}"/>
              </a:ext>
            </a:extLst>
          </p:cNvPr>
          <p:cNvGraphicFramePr>
            <a:graphicFrameLocks/>
          </p:cNvGraphicFramePr>
          <p:nvPr>
            <p:extLst>
              <p:ext uri="{D42A27DB-BD31-4B8C-83A1-F6EECF244321}">
                <p14:modId xmlns:p14="http://schemas.microsoft.com/office/powerpoint/2010/main" val="4217238451"/>
              </p:ext>
            </p:extLst>
          </p:nvPr>
        </p:nvGraphicFramePr>
        <p:xfrm>
          <a:off x="1946275" y="1638300"/>
          <a:ext cx="7526338" cy="3022600"/>
        </p:xfrm>
        <a:graphic>
          <a:graphicData uri="http://schemas.openxmlformats.org/presentationml/2006/ole">
            <mc:AlternateContent xmlns:mc="http://schemas.openxmlformats.org/markup-compatibility/2006">
              <mc:Choice xmlns:v="urn:schemas-microsoft-com:vml" Requires="v">
                <p:oleObj name="QuickTime Picture" r:id="rId2" imgW="2451100" imgH="3022600" progId="">
                  <p:embed/>
                </p:oleObj>
              </mc:Choice>
              <mc:Fallback>
                <p:oleObj name="QuickTime Picture" r:id="rId2" imgW="2451100" imgH="3022600" progId="">
                  <p:embed/>
                  <p:pic>
                    <p:nvPicPr>
                      <p:cNvPr id="13" name="Object 7">
                        <a:extLst>
                          <a:ext uri="{FF2B5EF4-FFF2-40B4-BE49-F238E27FC236}">
                            <a16:creationId xmlns:a16="http://schemas.microsoft.com/office/drawing/2014/main" id="{A4E5640F-090B-7A29-B952-C5FE1DEF395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1638300"/>
                        <a:ext cx="7526338"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0">
            <a:extLst>
              <a:ext uri="{FF2B5EF4-FFF2-40B4-BE49-F238E27FC236}">
                <a16:creationId xmlns:a16="http://schemas.microsoft.com/office/drawing/2014/main" id="{F1970BBF-5ABA-56A0-C26E-B603DC55CF8A}"/>
              </a:ext>
            </a:extLst>
          </p:cNvPr>
          <p:cNvSpPr>
            <a:spLocks noChangeArrowheads="1"/>
          </p:cNvSpPr>
          <p:nvPr/>
        </p:nvSpPr>
        <p:spPr bwMode="auto">
          <a:xfrm>
            <a:off x="2235200" y="4914900"/>
            <a:ext cx="2025650" cy="1190625"/>
          </a:xfrm>
          <a:prstGeom prst="rect">
            <a:avLst/>
          </a:prstGeom>
          <a:noFill/>
          <a:ln w="9525">
            <a:noFill/>
            <a:miter lim="800000"/>
            <a:headEnd/>
            <a:tailEnd/>
          </a:ln>
        </p:spPr>
        <p:txBody>
          <a:bodyPr wrap="none" lIns="92075" tIns="46038" rIns="92075" bIns="46038">
            <a:spAutoFit/>
          </a:bodyPr>
          <a:lstStyle/>
          <a:p>
            <a:pPr algn="l"/>
            <a:r>
              <a:rPr lang="en-US" sz="3600" b="1">
                <a:latin typeface="Times New Roman" pitchFamily="18" charset="0"/>
              </a:rPr>
              <a:t>Aeration </a:t>
            </a:r>
          </a:p>
          <a:p>
            <a:pPr algn="l"/>
            <a:r>
              <a:rPr lang="en-US" sz="3600" b="1">
                <a:latin typeface="Times New Roman" pitchFamily="18" charset="0"/>
              </a:rPr>
              <a:t>Basin</a:t>
            </a:r>
          </a:p>
        </p:txBody>
      </p:sp>
    </p:spTree>
    <p:extLst>
      <p:ext uri="{BB962C8B-B14F-4D97-AF65-F5344CB8AC3E}">
        <p14:creationId xmlns:p14="http://schemas.microsoft.com/office/powerpoint/2010/main" val="588549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D0AB9A-95C5-86A3-488A-7E782CC777AE}"/>
              </a:ext>
            </a:extLst>
          </p:cNvPr>
          <p:cNvSpPr>
            <a:spLocks noGrp="1"/>
          </p:cNvSpPr>
          <p:nvPr>
            <p:ph type="sldNum" sz="quarter" idx="4"/>
          </p:nvPr>
        </p:nvSpPr>
        <p:spPr/>
        <p:txBody>
          <a:bodyPr/>
          <a:lstStyle/>
          <a:p>
            <a:fld id="{D57F1E4F-1CFF-5643-939E-02111984F565}" type="slidenum">
              <a:rPr lang="en-US" smtClean="0"/>
              <a:pPr/>
              <a:t>53</a:t>
            </a:fld>
            <a:endParaRPr lang="en-US"/>
          </a:p>
        </p:txBody>
      </p:sp>
      <p:sp>
        <p:nvSpPr>
          <p:cNvPr id="5" name="Rectangle 4">
            <a:extLst>
              <a:ext uri="{FF2B5EF4-FFF2-40B4-BE49-F238E27FC236}">
                <a16:creationId xmlns:a16="http://schemas.microsoft.com/office/drawing/2014/main" id="{A8ECF277-A9E7-10C3-738F-9C584693E7E8}"/>
              </a:ext>
            </a:extLst>
          </p:cNvPr>
          <p:cNvSpPr>
            <a:spLocks noGrp="1" noChangeArrowheads="1"/>
          </p:cNvSpPr>
          <p:nvPr/>
        </p:nvSpPr>
        <p:spPr bwMode="auto">
          <a:xfrm>
            <a:off x="1742365" y="300559"/>
            <a:ext cx="82296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a:lstStyle>
          <a:p>
            <a:pPr eaLnBrk="1" hangingPunct="1">
              <a:defRPr/>
            </a:pPr>
            <a:r>
              <a:rPr lang="en-US" sz="3600" b="1" cap="all">
                <a:solidFill>
                  <a:schemeClr val="bg1">
                    <a:lumMod val="75000"/>
                    <a:lumOff val="25000"/>
                  </a:schemeClr>
                </a:solidFill>
              </a:rPr>
              <a:t>Limiting Criteria</a:t>
            </a:r>
            <a:br>
              <a:rPr lang="en-US" sz="3600" b="1" cap="all">
                <a:solidFill>
                  <a:schemeClr val="bg1">
                    <a:lumMod val="75000"/>
                    <a:lumOff val="25000"/>
                  </a:schemeClr>
                </a:solidFill>
              </a:rPr>
            </a:br>
            <a:r>
              <a:rPr lang="en-US" sz="3600" b="1" cap="all">
                <a:solidFill>
                  <a:schemeClr val="bg1">
                    <a:lumMod val="75000"/>
                    <a:lumOff val="25000"/>
                  </a:schemeClr>
                </a:solidFill>
              </a:rPr>
              <a:t>Biological Process Inhibition</a:t>
            </a:r>
          </a:p>
        </p:txBody>
      </p:sp>
      <p:sp>
        <p:nvSpPr>
          <p:cNvPr id="6" name="AutoShape 3">
            <a:extLst>
              <a:ext uri="{FF2B5EF4-FFF2-40B4-BE49-F238E27FC236}">
                <a16:creationId xmlns:a16="http://schemas.microsoft.com/office/drawing/2014/main" id="{BAF7DED5-88AC-1159-A968-23A40D27C821}"/>
              </a:ext>
            </a:extLst>
          </p:cNvPr>
          <p:cNvSpPr>
            <a:spLocks noChangeArrowheads="1"/>
          </p:cNvSpPr>
          <p:nvPr/>
        </p:nvSpPr>
        <p:spPr bwMode="auto">
          <a:xfrm>
            <a:off x="3988843" y="2210843"/>
            <a:ext cx="2235200" cy="617538"/>
          </a:xfrm>
          <a:prstGeom prst="roundRect">
            <a:avLst>
              <a:gd name="adj" fmla="val 16657"/>
            </a:avLst>
          </a:prstGeom>
          <a:solidFill>
            <a:srgbClr val="00CCFF"/>
          </a:solidFill>
          <a:ln w="12700">
            <a:solidFill>
              <a:srgbClr val="000000"/>
            </a:solidFill>
            <a:round/>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 name="AutoShape 4">
            <a:extLst>
              <a:ext uri="{FF2B5EF4-FFF2-40B4-BE49-F238E27FC236}">
                <a16:creationId xmlns:a16="http://schemas.microsoft.com/office/drawing/2014/main" id="{41BE2C2D-43CF-E0DC-A8A8-4FCE0B283D80}"/>
              </a:ext>
            </a:extLst>
          </p:cNvPr>
          <p:cNvSpPr>
            <a:spLocks noChangeArrowheads="1"/>
          </p:cNvSpPr>
          <p:nvPr/>
        </p:nvSpPr>
        <p:spPr bwMode="auto">
          <a:xfrm>
            <a:off x="3988843" y="3033429"/>
            <a:ext cx="2235200" cy="614362"/>
          </a:xfrm>
          <a:prstGeom prst="roundRect">
            <a:avLst>
              <a:gd name="adj" fmla="val 16657"/>
            </a:avLst>
          </a:prstGeom>
          <a:solidFill>
            <a:srgbClr val="00CCFF"/>
          </a:solidFill>
          <a:ln w="12700">
            <a:solidFill>
              <a:srgbClr val="000000"/>
            </a:solidFill>
            <a:round/>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8" name="Rectangle 7">
            <a:extLst>
              <a:ext uri="{FF2B5EF4-FFF2-40B4-BE49-F238E27FC236}">
                <a16:creationId xmlns:a16="http://schemas.microsoft.com/office/drawing/2014/main" id="{F498B5E4-79E2-49CB-7DC0-3D977EAAABF0}"/>
              </a:ext>
            </a:extLst>
          </p:cNvPr>
          <p:cNvSpPr>
            <a:spLocks noChangeArrowheads="1"/>
          </p:cNvSpPr>
          <p:nvPr/>
        </p:nvSpPr>
        <p:spPr bwMode="auto">
          <a:xfrm>
            <a:off x="2077493" y="1653891"/>
            <a:ext cx="6850063" cy="4730750"/>
          </a:xfrm>
          <a:prstGeom prst="rect">
            <a:avLst/>
          </a:prstGeom>
          <a:noFill/>
          <a:ln w="50800">
            <a:solidFill>
              <a:srgbClr val="3333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9" name="Line 6">
            <a:extLst>
              <a:ext uri="{FF2B5EF4-FFF2-40B4-BE49-F238E27FC236}">
                <a16:creationId xmlns:a16="http://schemas.microsoft.com/office/drawing/2014/main" id="{0A68E539-90A1-7DAD-97C8-0580366B7342}"/>
              </a:ext>
            </a:extLst>
          </p:cNvPr>
          <p:cNvSpPr>
            <a:spLocks noChangeShapeType="1"/>
          </p:cNvSpPr>
          <p:nvPr/>
        </p:nvSpPr>
        <p:spPr bwMode="auto">
          <a:xfrm>
            <a:off x="3323681" y="2877854"/>
            <a:ext cx="455612" cy="1587"/>
          </a:xfrm>
          <a:prstGeom prst="line">
            <a:avLst/>
          </a:prstGeom>
          <a:noFill/>
          <a:ln w="76200">
            <a:solidFill>
              <a:srgbClr val="000099"/>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pic>
        <p:nvPicPr>
          <p:cNvPr id="10" name="Picture 9">
            <a:extLst>
              <a:ext uri="{FF2B5EF4-FFF2-40B4-BE49-F238E27FC236}">
                <a16:creationId xmlns:a16="http://schemas.microsoft.com/office/drawing/2014/main" id="{04D8EBDE-73FA-8881-6471-005D7E16D5CE}"/>
              </a:ext>
            </a:extLst>
          </p:cNvPr>
          <p:cNvPicPr>
            <a:picLocks noChangeArrowheads="1"/>
          </p:cNvPicPr>
          <p:nvPr/>
        </p:nvPicPr>
        <p:blipFill>
          <a:blip r:embed="rId2" cstate="print"/>
          <a:srcRect/>
          <a:stretch>
            <a:fillRect/>
          </a:stretch>
        </p:blipFill>
        <p:spPr bwMode="auto">
          <a:xfrm>
            <a:off x="7100342" y="2377791"/>
            <a:ext cx="1379538" cy="995363"/>
          </a:xfrm>
          <a:prstGeom prst="rect">
            <a:avLst/>
          </a:prstGeom>
          <a:noFill/>
          <a:ln w="9525">
            <a:noFill/>
            <a:miter lim="800000"/>
            <a:headEnd/>
            <a:tailEnd/>
          </a:ln>
        </p:spPr>
      </p:pic>
      <p:sp>
        <p:nvSpPr>
          <p:cNvPr id="11" name="Line 8">
            <a:extLst>
              <a:ext uri="{FF2B5EF4-FFF2-40B4-BE49-F238E27FC236}">
                <a16:creationId xmlns:a16="http://schemas.microsoft.com/office/drawing/2014/main" id="{361FB82A-CEC7-C110-DA19-5EEB561DE609}"/>
              </a:ext>
            </a:extLst>
          </p:cNvPr>
          <p:cNvSpPr>
            <a:spLocks noChangeShapeType="1"/>
          </p:cNvSpPr>
          <p:nvPr/>
        </p:nvSpPr>
        <p:spPr bwMode="auto">
          <a:xfrm>
            <a:off x="3877718" y="2787366"/>
            <a:ext cx="0" cy="0"/>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2" name="Line 9">
            <a:extLst>
              <a:ext uri="{FF2B5EF4-FFF2-40B4-BE49-F238E27FC236}">
                <a16:creationId xmlns:a16="http://schemas.microsoft.com/office/drawing/2014/main" id="{3A944448-E4FE-66FE-5DBE-8FA4C86EB7B3}"/>
              </a:ext>
            </a:extLst>
          </p:cNvPr>
          <p:cNvSpPr>
            <a:spLocks noChangeShapeType="1"/>
          </p:cNvSpPr>
          <p:nvPr/>
        </p:nvSpPr>
        <p:spPr bwMode="auto">
          <a:xfrm>
            <a:off x="3720556" y="2522254"/>
            <a:ext cx="266700" cy="0"/>
          </a:xfrm>
          <a:prstGeom prst="line">
            <a:avLst/>
          </a:prstGeom>
          <a:noFill/>
          <a:ln w="76200">
            <a:solidFill>
              <a:srgbClr val="000099"/>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3" name="Line 10">
            <a:extLst>
              <a:ext uri="{FF2B5EF4-FFF2-40B4-BE49-F238E27FC236}">
                <a16:creationId xmlns:a16="http://schemas.microsoft.com/office/drawing/2014/main" id="{4A0C6BC4-C61F-42CD-39B2-8FD25CE30FE5}"/>
              </a:ext>
            </a:extLst>
          </p:cNvPr>
          <p:cNvSpPr>
            <a:spLocks noChangeShapeType="1"/>
          </p:cNvSpPr>
          <p:nvPr/>
        </p:nvSpPr>
        <p:spPr bwMode="auto">
          <a:xfrm>
            <a:off x="3722143" y="3485866"/>
            <a:ext cx="266700" cy="0"/>
          </a:xfrm>
          <a:prstGeom prst="line">
            <a:avLst/>
          </a:prstGeom>
          <a:noFill/>
          <a:ln w="76200">
            <a:solidFill>
              <a:srgbClr val="000099"/>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4" name="Line 11">
            <a:extLst>
              <a:ext uri="{FF2B5EF4-FFF2-40B4-BE49-F238E27FC236}">
                <a16:creationId xmlns:a16="http://schemas.microsoft.com/office/drawing/2014/main" id="{0731D808-1154-3D38-BCEA-50C660B16A56}"/>
              </a:ext>
            </a:extLst>
          </p:cNvPr>
          <p:cNvSpPr>
            <a:spLocks noChangeShapeType="1"/>
          </p:cNvSpPr>
          <p:nvPr/>
        </p:nvSpPr>
        <p:spPr bwMode="auto">
          <a:xfrm>
            <a:off x="6225631" y="2522254"/>
            <a:ext cx="357187" cy="0"/>
          </a:xfrm>
          <a:prstGeom prst="line">
            <a:avLst/>
          </a:prstGeom>
          <a:noFill/>
          <a:ln w="76200">
            <a:solidFill>
              <a:srgbClr val="3366FF"/>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5" name="Line 12">
            <a:extLst>
              <a:ext uri="{FF2B5EF4-FFF2-40B4-BE49-F238E27FC236}">
                <a16:creationId xmlns:a16="http://schemas.microsoft.com/office/drawing/2014/main" id="{653F58DF-B360-7E30-7919-21667F6CC3E9}"/>
              </a:ext>
            </a:extLst>
          </p:cNvPr>
          <p:cNvSpPr>
            <a:spLocks noChangeShapeType="1"/>
          </p:cNvSpPr>
          <p:nvPr/>
        </p:nvSpPr>
        <p:spPr bwMode="auto">
          <a:xfrm>
            <a:off x="6225631" y="3420779"/>
            <a:ext cx="357187" cy="0"/>
          </a:xfrm>
          <a:prstGeom prst="line">
            <a:avLst/>
          </a:prstGeom>
          <a:noFill/>
          <a:ln w="76200">
            <a:solidFill>
              <a:srgbClr val="3366FF"/>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6" name="Line 13">
            <a:extLst>
              <a:ext uri="{FF2B5EF4-FFF2-40B4-BE49-F238E27FC236}">
                <a16:creationId xmlns:a16="http://schemas.microsoft.com/office/drawing/2014/main" id="{852BA70C-12EB-CDC1-E4C4-6A82D4B122AD}"/>
              </a:ext>
            </a:extLst>
          </p:cNvPr>
          <p:cNvSpPr>
            <a:spLocks noChangeShapeType="1"/>
          </p:cNvSpPr>
          <p:nvPr/>
        </p:nvSpPr>
        <p:spPr bwMode="auto">
          <a:xfrm>
            <a:off x="6584405" y="2971516"/>
            <a:ext cx="585787" cy="0"/>
          </a:xfrm>
          <a:prstGeom prst="line">
            <a:avLst/>
          </a:prstGeom>
          <a:noFill/>
          <a:ln w="76200">
            <a:solidFill>
              <a:srgbClr val="3366FF"/>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7" name="Line 14">
            <a:extLst>
              <a:ext uri="{FF2B5EF4-FFF2-40B4-BE49-F238E27FC236}">
                <a16:creationId xmlns:a16="http://schemas.microsoft.com/office/drawing/2014/main" id="{AEFCA35D-1420-E388-B4BC-E02EE2A54465}"/>
              </a:ext>
            </a:extLst>
          </p:cNvPr>
          <p:cNvSpPr>
            <a:spLocks noChangeShapeType="1"/>
          </p:cNvSpPr>
          <p:nvPr/>
        </p:nvSpPr>
        <p:spPr bwMode="auto">
          <a:xfrm>
            <a:off x="7984580" y="3336641"/>
            <a:ext cx="0" cy="646113"/>
          </a:xfrm>
          <a:prstGeom prst="line">
            <a:avLst/>
          </a:prstGeom>
          <a:noFill/>
          <a:ln w="76200">
            <a:solidFill>
              <a:srgbClr val="3366FF"/>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18" name="Group 17">
            <a:extLst>
              <a:ext uri="{FF2B5EF4-FFF2-40B4-BE49-F238E27FC236}">
                <a16:creationId xmlns:a16="http://schemas.microsoft.com/office/drawing/2014/main" id="{956A6EBF-6405-8788-234F-0D73B5178DC3}"/>
              </a:ext>
            </a:extLst>
          </p:cNvPr>
          <p:cNvGrpSpPr>
            <a:grpSpLocks/>
          </p:cNvGrpSpPr>
          <p:nvPr/>
        </p:nvGrpSpPr>
        <p:grpSpPr bwMode="auto">
          <a:xfrm>
            <a:off x="7470230" y="4840004"/>
            <a:ext cx="650875" cy="1169987"/>
            <a:chOff x="6662738" y="4783138"/>
            <a:chExt cx="410" cy="737"/>
          </a:xfrm>
        </p:grpSpPr>
        <p:sp>
          <p:nvSpPr>
            <p:cNvPr id="68" name="AutoShape 16">
              <a:extLst>
                <a:ext uri="{FF2B5EF4-FFF2-40B4-BE49-F238E27FC236}">
                  <a16:creationId xmlns:a16="http://schemas.microsoft.com/office/drawing/2014/main" id="{F6DC68B1-C84F-427C-68A7-8FC1AAC7A117}"/>
                </a:ext>
              </a:extLst>
            </p:cNvPr>
            <p:cNvSpPr>
              <a:spLocks noChangeArrowheads="1"/>
            </p:cNvSpPr>
            <p:nvPr/>
          </p:nvSpPr>
          <p:spPr bwMode="auto">
            <a:xfrm>
              <a:off x="6662738" y="4783138"/>
              <a:ext cx="410" cy="737"/>
            </a:xfrm>
            <a:prstGeom prst="roundRect">
              <a:avLst>
                <a:gd name="adj" fmla="val 16657"/>
              </a:avLst>
            </a:prstGeom>
            <a:solidFill>
              <a:srgbClr val="00CCFF"/>
            </a:solidFill>
            <a:ln w="12700">
              <a:solidFill>
                <a:srgbClr val="000000"/>
              </a:solidFill>
              <a:round/>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9" name="Line 17">
              <a:extLst>
                <a:ext uri="{FF2B5EF4-FFF2-40B4-BE49-F238E27FC236}">
                  <a16:creationId xmlns:a16="http://schemas.microsoft.com/office/drawing/2014/main" id="{C0367DD1-7D5D-BA0A-1542-5C922D1B4B8F}"/>
                </a:ext>
              </a:extLst>
            </p:cNvPr>
            <p:cNvSpPr>
              <a:spLocks noChangeShapeType="1"/>
            </p:cNvSpPr>
            <p:nvPr/>
          </p:nvSpPr>
          <p:spPr bwMode="auto">
            <a:xfrm flipV="1">
              <a:off x="6663013" y="4783475"/>
              <a:ext cx="0" cy="399"/>
            </a:xfrm>
            <a:prstGeom prst="line">
              <a:avLst/>
            </a:prstGeom>
            <a:noFill/>
            <a:ln w="25400">
              <a:solidFill>
                <a:srgbClr val="33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0" name="Line 18">
              <a:extLst>
                <a:ext uri="{FF2B5EF4-FFF2-40B4-BE49-F238E27FC236}">
                  <a16:creationId xmlns:a16="http://schemas.microsoft.com/office/drawing/2014/main" id="{11013202-4EC7-E976-DBCB-AC5769008E19}"/>
                </a:ext>
              </a:extLst>
            </p:cNvPr>
            <p:cNvSpPr>
              <a:spLocks noChangeShapeType="1"/>
            </p:cNvSpPr>
            <p:nvPr/>
          </p:nvSpPr>
          <p:spPr bwMode="auto">
            <a:xfrm>
              <a:off x="6663012" y="4783161"/>
              <a:ext cx="0" cy="0"/>
            </a:xfrm>
            <a:prstGeom prst="line">
              <a:avLst/>
            </a:prstGeom>
            <a:noFill/>
            <a:ln w="25400">
              <a:solidFill>
                <a:srgbClr val="3366FF"/>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1" name="Line 19">
              <a:extLst>
                <a:ext uri="{FF2B5EF4-FFF2-40B4-BE49-F238E27FC236}">
                  <a16:creationId xmlns:a16="http://schemas.microsoft.com/office/drawing/2014/main" id="{B618568D-B471-ACF2-DCA3-6556BDEB1D3C}"/>
                </a:ext>
              </a:extLst>
            </p:cNvPr>
            <p:cNvSpPr>
              <a:spLocks noChangeShapeType="1"/>
            </p:cNvSpPr>
            <p:nvPr/>
          </p:nvSpPr>
          <p:spPr bwMode="auto">
            <a:xfrm>
              <a:off x="6662875" y="4783162"/>
              <a:ext cx="0" cy="483"/>
            </a:xfrm>
            <a:prstGeom prst="line">
              <a:avLst/>
            </a:prstGeom>
            <a:noFill/>
            <a:ln w="25400">
              <a:solidFill>
                <a:srgbClr val="3333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19" name="Line 20">
            <a:extLst>
              <a:ext uri="{FF2B5EF4-FFF2-40B4-BE49-F238E27FC236}">
                <a16:creationId xmlns:a16="http://schemas.microsoft.com/office/drawing/2014/main" id="{135B731E-E02F-0C74-64BF-AF107DA1993C}"/>
              </a:ext>
            </a:extLst>
          </p:cNvPr>
          <p:cNvSpPr>
            <a:spLocks noChangeShapeType="1"/>
          </p:cNvSpPr>
          <p:nvPr/>
        </p:nvSpPr>
        <p:spPr bwMode="auto">
          <a:xfrm>
            <a:off x="8122693" y="5848066"/>
            <a:ext cx="800100" cy="0"/>
          </a:xfrm>
          <a:prstGeom prst="line">
            <a:avLst/>
          </a:prstGeom>
          <a:noFill/>
          <a:ln w="76200">
            <a:solidFill>
              <a:srgbClr val="00CCFF"/>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0" name="Rectangle 19">
            <a:extLst>
              <a:ext uri="{FF2B5EF4-FFF2-40B4-BE49-F238E27FC236}">
                <a16:creationId xmlns:a16="http://schemas.microsoft.com/office/drawing/2014/main" id="{FA9EC63D-F493-CFB1-8287-AD250AAD8DC8}"/>
              </a:ext>
            </a:extLst>
          </p:cNvPr>
          <p:cNvSpPr>
            <a:spLocks noChangeArrowheads="1"/>
          </p:cNvSpPr>
          <p:nvPr/>
        </p:nvSpPr>
        <p:spPr bwMode="auto">
          <a:xfrm>
            <a:off x="4388893" y="2174591"/>
            <a:ext cx="1490663" cy="770084"/>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200" b="1">
                <a:solidFill>
                  <a:srgbClr val="0033CC"/>
                </a:solidFill>
                <a:latin typeface="Times New Roman" pitchFamily="18" charset="0"/>
              </a:rPr>
              <a:t>Aeration Basin</a:t>
            </a:r>
          </a:p>
        </p:txBody>
      </p:sp>
      <p:sp>
        <p:nvSpPr>
          <p:cNvPr id="21" name="Line 22">
            <a:extLst>
              <a:ext uri="{FF2B5EF4-FFF2-40B4-BE49-F238E27FC236}">
                <a16:creationId xmlns:a16="http://schemas.microsoft.com/office/drawing/2014/main" id="{80C13B2B-CBC8-B3EB-296F-AA8D3C4A925A}"/>
              </a:ext>
            </a:extLst>
          </p:cNvPr>
          <p:cNvSpPr>
            <a:spLocks noChangeShapeType="1"/>
          </p:cNvSpPr>
          <p:nvPr/>
        </p:nvSpPr>
        <p:spPr bwMode="auto">
          <a:xfrm flipH="1">
            <a:off x="5417593" y="3252504"/>
            <a:ext cx="1935163" cy="1985962"/>
          </a:xfrm>
          <a:prstGeom prst="line">
            <a:avLst/>
          </a:prstGeom>
          <a:noFill/>
          <a:ln w="76200">
            <a:solidFill>
              <a:srgbClr val="9966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 name="Line 23">
            <a:extLst>
              <a:ext uri="{FF2B5EF4-FFF2-40B4-BE49-F238E27FC236}">
                <a16:creationId xmlns:a16="http://schemas.microsoft.com/office/drawing/2014/main" id="{B17760A5-0857-3239-9428-B239D168CB7F}"/>
              </a:ext>
            </a:extLst>
          </p:cNvPr>
          <p:cNvSpPr>
            <a:spLocks noChangeShapeType="1"/>
          </p:cNvSpPr>
          <p:nvPr/>
        </p:nvSpPr>
        <p:spPr bwMode="auto">
          <a:xfrm flipH="1">
            <a:off x="4793705" y="5235291"/>
            <a:ext cx="622300" cy="0"/>
          </a:xfrm>
          <a:prstGeom prst="line">
            <a:avLst/>
          </a:prstGeom>
          <a:noFill/>
          <a:ln w="76200">
            <a:solidFill>
              <a:srgbClr val="996600"/>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3" name="Rectangle 22">
            <a:extLst>
              <a:ext uri="{FF2B5EF4-FFF2-40B4-BE49-F238E27FC236}">
                <a16:creationId xmlns:a16="http://schemas.microsoft.com/office/drawing/2014/main" id="{A94642FA-B575-17A6-DB42-EE199CAD2248}"/>
              </a:ext>
            </a:extLst>
          </p:cNvPr>
          <p:cNvSpPr>
            <a:spLocks noChangeArrowheads="1"/>
          </p:cNvSpPr>
          <p:nvPr/>
        </p:nvSpPr>
        <p:spPr bwMode="auto">
          <a:xfrm>
            <a:off x="4800056" y="5206716"/>
            <a:ext cx="1341437" cy="488950"/>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600" b="1">
                <a:solidFill>
                  <a:srgbClr val="000000"/>
                </a:solidFill>
                <a:latin typeface="Times New Roman" pitchFamily="18" charset="0"/>
              </a:rPr>
              <a:t>Sludge</a:t>
            </a:r>
          </a:p>
        </p:txBody>
      </p:sp>
      <p:sp>
        <p:nvSpPr>
          <p:cNvPr id="24" name="Line 25">
            <a:extLst>
              <a:ext uri="{FF2B5EF4-FFF2-40B4-BE49-F238E27FC236}">
                <a16:creationId xmlns:a16="http://schemas.microsoft.com/office/drawing/2014/main" id="{1C2F8325-1FD2-D464-6177-18405ECDF7B6}"/>
              </a:ext>
            </a:extLst>
          </p:cNvPr>
          <p:cNvSpPr>
            <a:spLocks noChangeShapeType="1"/>
          </p:cNvSpPr>
          <p:nvPr/>
        </p:nvSpPr>
        <p:spPr bwMode="auto">
          <a:xfrm flipH="1">
            <a:off x="2082256" y="5236879"/>
            <a:ext cx="930275" cy="1587"/>
          </a:xfrm>
          <a:prstGeom prst="line">
            <a:avLst/>
          </a:prstGeom>
          <a:noFill/>
          <a:ln w="76200">
            <a:solidFill>
              <a:srgbClr val="996600"/>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5" name="Rectangle 24">
            <a:extLst>
              <a:ext uri="{FF2B5EF4-FFF2-40B4-BE49-F238E27FC236}">
                <a16:creationId xmlns:a16="http://schemas.microsoft.com/office/drawing/2014/main" id="{4D42DBFC-1C7D-7B28-440F-224E8616BD8B}"/>
              </a:ext>
            </a:extLst>
          </p:cNvPr>
          <p:cNvSpPr>
            <a:spLocks noChangeArrowheads="1"/>
          </p:cNvSpPr>
          <p:nvPr/>
        </p:nvSpPr>
        <p:spPr bwMode="auto">
          <a:xfrm>
            <a:off x="5968456" y="5495641"/>
            <a:ext cx="2154237" cy="885825"/>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600" b="1">
                <a:solidFill>
                  <a:srgbClr val="000000"/>
                </a:solidFill>
                <a:latin typeface="Times New Roman" pitchFamily="18" charset="0"/>
              </a:rPr>
              <a:t>Chlorine/</a:t>
            </a:r>
          </a:p>
          <a:p>
            <a:pPr algn="l"/>
            <a:r>
              <a:rPr lang="en-US" sz="2600" b="1">
                <a:solidFill>
                  <a:srgbClr val="000000"/>
                </a:solidFill>
                <a:latin typeface="Times New Roman" pitchFamily="18" charset="0"/>
              </a:rPr>
              <a:t> UV Disinfect </a:t>
            </a:r>
          </a:p>
        </p:txBody>
      </p:sp>
      <p:sp>
        <p:nvSpPr>
          <p:cNvPr id="26" name="Line 27">
            <a:extLst>
              <a:ext uri="{FF2B5EF4-FFF2-40B4-BE49-F238E27FC236}">
                <a16:creationId xmlns:a16="http://schemas.microsoft.com/office/drawing/2014/main" id="{DFA121CF-BFB0-B17D-4CA1-D363ADA5AE93}"/>
              </a:ext>
            </a:extLst>
          </p:cNvPr>
          <p:cNvSpPr>
            <a:spLocks noChangeShapeType="1"/>
          </p:cNvSpPr>
          <p:nvPr/>
        </p:nvSpPr>
        <p:spPr bwMode="auto">
          <a:xfrm>
            <a:off x="6582818" y="2542891"/>
            <a:ext cx="0" cy="896938"/>
          </a:xfrm>
          <a:prstGeom prst="line">
            <a:avLst/>
          </a:prstGeom>
          <a:noFill/>
          <a:ln w="76200">
            <a:solidFill>
              <a:srgbClr val="3366FF"/>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 name="Line 28">
            <a:extLst>
              <a:ext uri="{FF2B5EF4-FFF2-40B4-BE49-F238E27FC236}">
                <a16:creationId xmlns:a16="http://schemas.microsoft.com/office/drawing/2014/main" id="{9CD7ED01-6B5F-57B3-8B9F-F1939D06441E}"/>
              </a:ext>
            </a:extLst>
          </p:cNvPr>
          <p:cNvSpPr>
            <a:spLocks noChangeShapeType="1"/>
          </p:cNvSpPr>
          <p:nvPr/>
        </p:nvSpPr>
        <p:spPr bwMode="auto">
          <a:xfrm>
            <a:off x="3720556" y="2542891"/>
            <a:ext cx="0" cy="962025"/>
          </a:xfrm>
          <a:prstGeom prst="line">
            <a:avLst/>
          </a:prstGeom>
          <a:noFill/>
          <a:ln w="76200">
            <a:solidFill>
              <a:srgbClr val="00008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8" name="Rectangle 27">
            <a:extLst>
              <a:ext uri="{FF2B5EF4-FFF2-40B4-BE49-F238E27FC236}">
                <a16:creationId xmlns:a16="http://schemas.microsoft.com/office/drawing/2014/main" id="{98D3CA58-FFF3-D7CC-5556-C53D7D11720B}"/>
              </a:ext>
            </a:extLst>
          </p:cNvPr>
          <p:cNvSpPr>
            <a:spLocks noChangeArrowheads="1"/>
          </p:cNvSpPr>
          <p:nvPr/>
        </p:nvSpPr>
        <p:spPr bwMode="auto">
          <a:xfrm>
            <a:off x="4360318" y="2971516"/>
            <a:ext cx="1492250" cy="770084"/>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200" b="1">
                <a:solidFill>
                  <a:srgbClr val="0033CC"/>
                </a:solidFill>
                <a:latin typeface="Times New Roman" pitchFamily="18" charset="0"/>
              </a:rPr>
              <a:t>Aeration Basin</a:t>
            </a:r>
          </a:p>
        </p:txBody>
      </p:sp>
      <p:sp>
        <p:nvSpPr>
          <p:cNvPr id="29" name="Rectangle 28">
            <a:extLst>
              <a:ext uri="{FF2B5EF4-FFF2-40B4-BE49-F238E27FC236}">
                <a16:creationId xmlns:a16="http://schemas.microsoft.com/office/drawing/2014/main" id="{10B2113B-324C-A87E-E3E3-AE519E7654CD}"/>
              </a:ext>
            </a:extLst>
          </p:cNvPr>
          <p:cNvSpPr>
            <a:spLocks noChangeArrowheads="1"/>
          </p:cNvSpPr>
          <p:nvPr/>
        </p:nvSpPr>
        <p:spPr bwMode="auto">
          <a:xfrm>
            <a:off x="7074943" y="1885666"/>
            <a:ext cx="1809750" cy="365125"/>
          </a:xfrm>
          <a:prstGeom prst="rect">
            <a:avLst/>
          </a:prstGeom>
          <a:noFill/>
          <a:ln w="9525">
            <a:noFill/>
            <a:miter lim="800000"/>
            <a:headEnd/>
            <a:tailEnd/>
          </a:ln>
        </p:spPr>
        <p:txBody>
          <a:bodyPr lIns="92075" tIns="46038" rIns="92075" bIns="46038"/>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b="1">
                <a:solidFill>
                  <a:srgbClr val="3333FF"/>
                </a:solidFill>
                <a:latin typeface="Times New Roman" pitchFamily="18" charset="0"/>
              </a:rPr>
              <a:t>Clarifier</a:t>
            </a:r>
          </a:p>
        </p:txBody>
      </p:sp>
      <p:sp>
        <p:nvSpPr>
          <p:cNvPr id="30" name="Line 31">
            <a:extLst>
              <a:ext uri="{FF2B5EF4-FFF2-40B4-BE49-F238E27FC236}">
                <a16:creationId xmlns:a16="http://schemas.microsoft.com/office/drawing/2014/main" id="{67EB8B39-D46C-CD17-55C1-DC6E2D644837}"/>
              </a:ext>
            </a:extLst>
          </p:cNvPr>
          <p:cNvSpPr>
            <a:spLocks noChangeShapeType="1"/>
          </p:cNvSpPr>
          <p:nvPr/>
        </p:nvSpPr>
        <p:spPr bwMode="auto">
          <a:xfrm>
            <a:off x="7744868" y="2877854"/>
            <a:ext cx="0" cy="498475"/>
          </a:xfrm>
          <a:prstGeom prst="line">
            <a:avLst/>
          </a:prstGeom>
          <a:noFill/>
          <a:ln w="762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31" name="Group 30">
            <a:extLst>
              <a:ext uri="{FF2B5EF4-FFF2-40B4-BE49-F238E27FC236}">
                <a16:creationId xmlns:a16="http://schemas.microsoft.com/office/drawing/2014/main" id="{E18939BC-0E77-B2B7-2AB7-BADEBEFBE2CE}"/>
              </a:ext>
            </a:extLst>
          </p:cNvPr>
          <p:cNvGrpSpPr>
            <a:grpSpLocks/>
          </p:cNvGrpSpPr>
          <p:nvPr/>
        </p:nvGrpSpPr>
        <p:grpSpPr bwMode="auto">
          <a:xfrm>
            <a:off x="2171156" y="2647666"/>
            <a:ext cx="265112" cy="512763"/>
            <a:chOff x="1363663" y="2590800"/>
            <a:chExt cx="167" cy="323"/>
          </a:xfrm>
        </p:grpSpPr>
        <p:sp>
          <p:nvSpPr>
            <p:cNvPr id="61" name="AutoShape 33">
              <a:extLst>
                <a:ext uri="{FF2B5EF4-FFF2-40B4-BE49-F238E27FC236}">
                  <a16:creationId xmlns:a16="http://schemas.microsoft.com/office/drawing/2014/main" id="{099FF99F-B1D6-0562-73A1-8A382B9DE58F}"/>
                </a:ext>
              </a:extLst>
            </p:cNvPr>
            <p:cNvSpPr>
              <a:spLocks noChangeArrowheads="1"/>
            </p:cNvSpPr>
            <p:nvPr/>
          </p:nvSpPr>
          <p:spPr bwMode="auto">
            <a:xfrm rot="-240000">
              <a:off x="1363663" y="2590802"/>
              <a:ext cx="167" cy="321"/>
            </a:xfrm>
            <a:prstGeom prst="parallelogram">
              <a:avLst>
                <a:gd name="adj" fmla="val 24991"/>
              </a:avLst>
            </a:prstGeom>
            <a:solidFill>
              <a:srgbClr val="FFFFFF"/>
            </a:solidFill>
            <a:ln w="12700">
              <a:solidFill>
                <a:srgbClr val="0000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62" name="Group 61">
              <a:extLst>
                <a:ext uri="{FF2B5EF4-FFF2-40B4-BE49-F238E27FC236}">
                  <a16:creationId xmlns:a16="http://schemas.microsoft.com/office/drawing/2014/main" id="{E87568C1-1669-266C-9EC2-F2041F2ED16E}"/>
                </a:ext>
              </a:extLst>
            </p:cNvPr>
            <p:cNvGrpSpPr>
              <a:grpSpLocks/>
            </p:cNvGrpSpPr>
            <p:nvPr/>
          </p:nvGrpSpPr>
          <p:grpSpPr bwMode="auto">
            <a:xfrm>
              <a:off x="1363688" y="2590800"/>
              <a:ext cx="116" cy="323"/>
              <a:chOff x="1363688" y="2590800"/>
              <a:chExt cx="116" cy="323"/>
            </a:xfrm>
          </p:grpSpPr>
          <p:sp>
            <p:nvSpPr>
              <p:cNvPr id="63" name="Line 35">
                <a:extLst>
                  <a:ext uri="{FF2B5EF4-FFF2-40B4-BE49-F238E27FC236}">
                    <a16:creationId xmlns:a16="http://schemas.microsoft.com/office/drawing/2014/main" id="{B38CE179-D28B-CE3F-1B1B-C8B5D40DB722}"/>
                  </a:ext>
                </a:extLst>
              </p:cNvPr>
              <p:cNvSpPr>
                <a:spLocks noChangeShapeType="1"/>
              </p:cNvSpPr>
              <p:nvPr/>
            </p:nvSpPr>
            <p:spPr bwMode="auto">
              <a:xfrm flipV="1">
                <a:off x="1363688" y="2590800"/>
                <a:ext cx="34" cy="322"/>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4" name="Line 36">
                <a:extLst>
                  <a:ext uri="{FF2B5EF4-FFF2-40B4-BE49-F238E27FC236}">
                    <a16:creationId xmlns:a16="http://schemas.microsoft.com/office/drawing/2014/main" id="{58A212A0-C6B1-37FC-7C2C-26986C1BA291}"/>
                  </a:ext>
                </a:extLst>
              </p:cNvPr>
              <p:cNvSpPr>
                <a:spLocks noChangeShapeType="1"/>
              </p:cNvSpPr>
              <p:nvPr/>
            </p:nvSpPr>
            <p:spPr bwMode="auto">
              <a:xfrm flipV="1">
                <a:off x="1363710" y="2590800"/>
                <a:ext cx="33" cy="322"/>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5" name="Line 37">
                <a:extLst>
                  <a:ext uri="{FF2B5EF4-FFF2-40B4-BE49-F238E27FC236}">
                    <a16:creationId xmlns:a16="http://schemas.microsoft.com/office/drawing/2014/main" id="{20E78B2F-F56B-1032-0F1B-B193AAB93547}"/>
                  </a:ext>
                </a:extLst>
              </p:cNvPr>
              <p:cNvSpPr>
                <a:spLocks noChangeShapeType="1"/>
              </p:cNvSpPr>
              <p:nvPr/>
            </p:nvSpPr>
            <p:spPr bwMode="auto">
              <a:xfrm flipV="1">
                <a:off x="1363730" y="2590800"/>
                <a:ext cx="32" cy="322"/>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6" name="Line 38">
                <a:extLst>
                  <a:ext uri="{FF2B5EF4-FFF2-40B4-BE49-F238E27FC236}">
                    <a16:creationId xmlns:a16="http://schemas.microsoft.com/office/drawing/2014/main" id="{F9D398E2-91B8-C739-1365-15F7AAA3D722}"/>
                  </a:ext>
                </a:extLst>
              </p:cNvPr>
              <p:cNvSpPr>
                <a:spLocks noChangeShapeType="1"/>
              </p:cNvSpPr>
              <p:nvPr/>
            </p:nvSpPr>
            <p:spPr bwMode="auto">
              <a:xfrm flipV="1">
                <a:off x="1363751" y="2590800"/>
                <a:ext cx="33" cy="322"/>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7" name="Line 39">
                <a:extLst>
                  <a:ext uri="{FF2B5EF4-FFF2-40B4-BE49-F238E27FC236}">
                    <a16:creationId xmlns:a16="http://schemas.microsoft.com/office/drawing/2014/main" id="{8DA333AC-1712-9D02-3FAC-AF816FECF309}"/>
                  </a:ext>
                </a:extLst>
              </p:cNvPr>
              <p:cNvSpPr>
                <a:spLocks noChangeShapeType="1"/>
              </p:cNvSpPr>
              <p:nvPr/>
            </p:nvSpPr>
            <p:spPr bwMode="auto">
              <a:xfrm flipH="1">
                <a:off x="1363771" y="2590801"/>
                <a:ext cx="33" cy="322"/>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grpSp>
      <p:sp>
        <p:nvSpPr>
          <p:cNvPr id="32" name="Line 40">
            <a:extLst>
              <a:ext uri="{FF2B5EF4-FFF2-40B4-BE49-F238E27FC236}">
                <a16:creationId xmlns:a16="http://schemas.microsoft.com/office/drawing/2014/main" id="{DE2E3A2F-E18D-580E-8DF4-D08E8F885283}"/>
              </a:ext>
            </a:extLst>
          </p:cNvPr>
          <p:cNvSpPr>
            <a:spLocks noChangeShapeType="1"/>
          </p:cNvSpPr>
          <p:nvPr/>
        </p:nvSpPr>
        <p:spPr bwMode="auto">
          <a:xfrm>
            <a:off x="2082256" y="2839754"/>
            <a:ext cx="177800" cy="0"/>
          </a:xfrm>
          <a:prstGeom prst="line">
            <a:avLst/>
          </a:prstGeom>
          <a:noFill/>
          <a:ln w="76200">
            <a:solidFill>
              <a:srgbClr val="000099"/>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33" name="Group 32">
            <a:extLst>
              <a:ext uri="{FF2B5EF4-FFF2-40B4-BE49-F238E27FC236}">
                <a16:creationId xmlns:a16="http://schemas.microsoft.com/office/drawing/2014/main" id="{07D72E8B-61A8-D781-25F4-0444676AC4A4}"/>
              </a:ext>
            </a:extLst>
          </p:cNvPr>
          <p:cNvGrpSpPr>
            <a:grpSpLocks/>
          </p:cNvGrpSpPr>
          <p:nvPr/>
        </p:nvGrpSpPr>
        <p:grpSpPr bwMode="auto">
          <a:xfrm>
            <a:off x="2777581" y="2723729"/>
            <a:ext cx="568325" cy="384176"/>
            <a:chOff x="1970088" y="2655888"/>
            <a:chExt cx="358" cy="242"/>
          </a:xfrm>
        </p:grpSpPr>
        <p:pic>
          <p:nvPicPr>
            <p:cNvPr id="59" name="Picture 58">
              <a:extLst>
                <a:ext uri="{FF2B5EF4-FFF2-40B4-BE49-F238E27FC236}">
                  <a16:creationId xmlns:a16="http://schemas.microsoft.com/office/drawing/2014/main" id="{F6768390-E4B3-517B-3878-0A07036FD640}"/>
                </a:ext>
              </a:extLst>
            </p:cNvPr>
            <p:cNvPicPr>
              <a:picLocks noChangeArrowheads="1"/>
            </p:cNvPicPr>
            <p:nvPr/>
          </p:nvPicPr>
          <p:blipFill>
            <a:blip r:embed="rId3" cstate="print"/>
            <a:srcRect/>
            <a:stretch>
              <a:fillRect/>
            </a:stretch>
          </p:blipFill>
          <p:spPr bwMode="auto">
            <a:xfrm>
              <a:off x="1970088" y="2655888"/>
              <a:ext cx="358" cy="161"/>
            </a:xfrm>
            <a:prstGeom prst="rect">
              <a:avLst/>
            </a:prstGeom>
            <a:noFill/>
            <a:ln w="9525">
              <a:noFill/>
              <a:miter lim="800000"/>
              <a:headEnd/>
              <a:tailEnd/>
            </a:ln>
          </p:spPr>
        </p:pic>
        <p:sp>
          <p:nvSpPr>
            <p:cNvPr id="60" name="AutoShape 43">
              <a:extLst>
                <a:ext uri="{FF2B5EF4-FFF2-40B4-BE49-F238E27FC236}">
                  <a16:creationId xmlns:a16="http://schemas.microsoft.com/office/drawing/2014/main" id="{76CE005B-6E23-8E35-878F-F5A364C7D0C8}"/>
                </a:ext>
              </a:extLst>
            </p:cNvPr>
            <p:cNvSpPr>
              <a:spLocks noChangeArrowheads="1"/>
            </p:cNvSpPr>
            <p:nvPr/>
          </p:nvSpPr>
          <p:spPr bwMode="auto">
            <a:xfrm rot="-2520000">
              <a:off x="1970166" y="2655958"/>
              <a:ext cx="195" cy="172"/>
            </a:xfrm>
            <a:prstGeom prst="rtTriangle">
              <a:avLst/>
            </a:prstGeom>
            <a:solidFill>
              <a:srgbClr val="CC9900"/>
            </a:solidFill>
            <a:ln w="9525">
              <a:no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34" name="Line 44">
            <a:extLst>
              <a:ext uri="{FF2B5EF4-FFF2-40B4-BE49-F238E27FC236}">
                <a16:creationId xmlns:a16="http://schemas.microsoft.com/office/drawing/2014/main" id="{E05B03AD-AFDE-4E58-CB88-0790B47105B6}"/>
              </a:ext>
            </a:extLst>
          </p:cNvPr>
          <p:cNvSpPr>
            <a:spLocks noChangeShapeType="1"/>
          </p:cNvSpPr>
          <p:nvPr/>
        </p:nvSpPr>
        <p:spPr bwMode="auto">
          <a:xfrm flipV="1">
            <a:off x="2428069" y="2825466"/>
            <a:ext cx="338138" cy="14288"/>
          </a:xfrm>
          <a:prstGeom prst="line">
            <a:avLst/>
          </a:prstGeom>
          <a:noFill/>
          <a:ln w="76200">
            <a:solidFill>
              <a:srgbClr val="000099"/>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5" name="Rectangle 34">
            <a:extLst>
              <a:ext uri="{FF2B5EF4-FFF2-40B4-BE49-F238E27FC236}">
                <a16:creationId xmlns:a16="http://schemas.microsoft.com/office/drawing/2014/main" id="{F5671342-A230-36A7-B258-FC3F8A26A013}"/>
              </a:ext>
            </a:extLst>
          </p:cNvPr>
          <p:cNvSpPr>
            <a:spLocks noChangeArrowheads="1"/>
          </p:cNvSpPr>
          <p:nvPr/>
        </p:nvSpPr>
        <p:spPr bwMode="auto">
          <a:xfrm>
            <a:off x="2169568" y="1809466"/>
            <a:ext cx="1431925" cy="642938"/>
          </a:xfrm>
          <a:prstGeom prst="rect">
            <a:avLst/>
          </a:prstGeom>
          <a:noFill/>
          <a:ln w="9525">
            <a:noFill/>
            <a:miter lim="800000"/>
            <a:headEnd/>
            <a:tailEnd/>
          </a:ln>
        </p:spPr>
        <p:txBody>
          <a:bodyPr lIns="92075" tIns="46038" rIns="92075" bIns="46038"/>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2800" b="1">
                <a:solidFill>
                  <a:srgbClr val="3333FF"/>
                </a:solidFill>
                <a:latin typeface="Times New Roman" pitchFamily="18" charset="0"/>
              </a:rPr>
              <a:t>Bar Screen</a:t>
            </a:r>
          </a:p>
        </p:txBody>
      </p:sp>
      <p:sp>
        <p:nvSpPr>
          <p:cNvPr id="36" name="Rectangle 35">
            <a:extLst>
              <a:ext uri="{FF2B5EF4-FFF2-40B4-BE49-F238E27FC236}">
                <a16:creationId xmlns:a16="http://schemas.microsoft.com/office/drawing/2014/main" id="{540022C0-7C6D-26FC-C399-12C935FEA7B3}"/>
              </a:ext>
            </a:extLst>
          </p:cNvPr>
          <p:cNvSpPr>
            <a:spLocks noChangeArrowheads="1"/>
          </p:cNvSpPr>
          <p:nvPr/>
        </p:nvSpPr>
        <p:spPr bwMode="auto">
          <a:xfrm>
            <a:off x="2169568" y="3162016"/>
            <a:ext cx="1762125" cy="641350"/>
          </a:xfrm>
          <a:prstGeom prst="rect">
            <a:avLst/>
          </a:prstGeom>
          <a:noFill/>
          <a:ln w="9525">
            <a:noFill/>
            <a:miter lim="800000"/>
            <a:headEnd/>
            <a:tailEnd/>
          </a:ln>
        </p:spPr>
        <p:txBody>
          <a:bodyPr lIns="92075" tIns="46038" rIns="92075" bIns="46038"/>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2800" b="1">
                <a:solidFill>
                  <a:srgbClr val="3333FF"/>
                </a:solidFill>
                <a:latin typeface="Times New Roman" pitchFamily="18" charset="0"/>
              </a:rPr>
              <a:t>Grit</a:t>
            </a:r>
          </a:p>
          <a:p>
            <a:r>
              <a:rPr lang="en-US" sz="2800" b="1">
                <a:solidFill>
                  <a:srgbClr val="3333FF"/>
                </a:solidFill>
                <a:latin typeface="Times New Roman" pitchFamily="18" charset="0"/>
              </a:rPr>
              <a:t>Removal</a:t>
            </a:r>
          </a:p>
        </p:txBody>
      </p:sp>
      <p:sp>
        <p:nvSpPr>
          <p:cNvPr id="37" name="Rectangle 36">
            <a:extLst>
              <a:ext uri="{FF2B5EF4-FFF2-40B4-BE49-F238E27FC236}">
                <a16:creationId xmlns:a16="http://schemas.microsoft.com/office/drawing/2014/main" id="{807EB051-BD8F-897D-0E20-4F27A00FE6E3}"/>
              </a:ext>
            </a:extLst>
          </p:cNvPr>
          <p:cNvSpPr>
            <a:spLocks noChangeArrowheads="1"/>
          </p:cNvSpPr>
          <p:nvPr/>
        </p:nvSpPr>
        <p:spPr bwMode="auto">
          <a:xfrm>
            <a:off x="7335293" y="3984341"/>
            <a:ext cx="712788" cy="361950"/>
          </a:xfrm>
          <a:prstGeom prst="rect">
            <a:avLst/>
          </a:prstGeom>
          <a:solidFill>
            <a:srgbClr val="00CCFF"/>
          </a:solidFill>
          <a:ln w="12700">
            <a:solidFill>
              <a:srgbClr val="0000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8" name="Line 48">
            <a:extLst>
              <a:ext uri="{FF2B5EF4-FFF2-40B4-BE49-F238E27FC236}">
                <a16:creationId xmlns:a16="http://schemas.microsoft.com/office/drawing/2014/main" id="{D38DE313-2092-FB19-78D7-94CB63B077FE}"/>
              </a:ext>
            </a:extLst>
          </p:cNvPr>
          <p:cNvSpPr>
            <a:spLocks noChangeShapeType="1"/>
          </p:cNvSpPr>
          <p:nvPr/>
        </p:nvSpPr>
        <p:spPr bwMode="auto">
          <a:xfrm>
            <a:off x="7360693" y="3995454"/>
            <a:ext cx="714375" cy="363537"/>
          </a:xfrm>
          <a:prstGeom prst="line">
            <a:avLst/>
          </a:prstGeom>
          <a:noFill/>
          <a:ln w="12700">
            <a:solidFill>
              <a:srgbClr val="000000"/>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9" name="Line 49">
            <a:extLst>
              <a:ext uri="{FF2B5EF4-FFF2-40B4-BE49-F238E27FC236}">
                <a16:creationId xmlns:a16="http://schemas.microsoft.com/office/drawing/2014/main" id="{F4F76ED8-4003-5E1D-F4DF-2DA110FD4E84}"/>
              </a:ext>
            </a:extLst>
          </p:cNvPr>
          <p:cNvSpPr>
            <a:spLocks noChangeShapeType="1"/>
          </p:cNvSpPr>
          <p:nvPr/>
        </p:nvSpPr>
        <p:spPr bwMode="auto">
          <a:xfrm>
            <a:off x="7513093" y="4349466"/>
            <a:ext cx="0" cy="511175"/>
          </a:xfrm>
          <a:prstGeom prst="line">
            <a:avLst/>
          </a:prstGeom>
          <a:noFill/>
          <a:ln w="76200">
            <a:solidFill>
              <a:srgbClr val="3366FF"/>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0" name="Rectangle 39">
            <a:extLst>
              <a:ext uri="{FF2B5EF4-FFF2-40B4-BE49-F238E27FC236}">
                <a16:creationId xmlns:a16="http://schemas.microsoft.com/office/drawing/2014/main" id="{CC88D014-EB46-B52F-2234-FEB143E8B29C}"/>
              </a:ext>
            </a:extLst>
          </p:cNvPr>
          <p:cNvSpPr>
            <a:spLocks noChangeArrowheads="1"/>
          </p:cNvSpPr>
          <p:nvPr/>
        </p:nvSpPr>
        <p:spPr bwMode="auto">
          <a:xfrm>
            <a:off x="7601993" y="4247866"/>
            <a:ext cx="1111250" cy="366713"/>
          </a:xfrm>
          <a:prstGeom prst="rect">
            <a:avLst/>
          </a:prstGeom>
          <a:noFill/>
          <a:ln w="9525">
            <a:noFill/>
            <a:miter lim="800000"/>
            <a:headEnd/>
            <a:tailEnd/>
          </a:ln>
        </p:spPr>
        <p:txBody>
          <a:bodyPr lIns="92075" tIns="46038" rIns="92075" bIns="46038"/>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600" b="1">
                <a:solidFill>
                  <a:srgbClr val="3333FF"/>
                </a:solidFill>
                <a:latin typeface="Times New Roman" pitchFamily="18" charset="0"/>
              </a:rPr>
              <a:t>Filter</a:t>
            </a:r>
          </a:p>
        </p:txBody>
      </p:sp>
      <p:sp>
        <p:nvSpPr>
          <p:cNvPr id="41" name="Rectangle 40">
            <a:extLst>
              <a:ext uri="{FF2B5EF4-FFF2-40B4-BE49-F238E27FC236}">
                <a16:creationId xmlns:a16="http://schemas.microsoft.com/office/drawing/2014/main" id="{E6A47429-37F9-D803-F8AD-DBA65975AD77}"/>
              </a:ext>
            </a:extLst>
          </p:cNvPr>
          <p:cNvSpPr>
            <a:spLocks noChangeArrowheads="1"/>
          </p:cNvSpPr>
          <p:nvPr/>
        </p:nvSpPr>
        <p:spPr bwMode="auto">
          <a:xfrm>
            <a:off x="3014117" y="4917791"/>
            <a:ext cx="1792288" cy="717550"/>
          </a:xfrm>
          <a:prstGeom prst="rect">
            <a:avLst/>
          </a:prstGeom>
          <a:solidFill>
            <a:srgbClr val="FFDA91"/>
          </a:solidFill>
          <a:ln w="25400">
            <a:solidFill>
              <a:srgbClr val="996600"/>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2" name="Rectangle 41">
            <a:extLst>
              <a:ext uri="{FF2B5EF4-FFF2-40B4-BE49-F238E27FC236}">
                <a16:creationId xmlns:a16="http://schemas.microsoft.com/office/drawing/2014/main" id="{FF2C89AA-BE61-8759-AA09-744202613E02}"/>
              </a:ext>
            </a:extLst>
          </p:cNvPr>
          <p:cNvSpPr>
            <a:spLocks noChangeArrowheads="1"/>
          </p:cNvSpPr>
          <p:nvPr/>
        </p:nvSpPr>
        <p:spPr bwMode="auto">
          <a:xfrm>
            <a:off x="3155405" y="5040029"/>
            <a:ext cx="1614487" cy="731837"/>
          </a:xfrm>
          <a:prstGeom prst="rect">
            <a:avLst/>
          </a:prstGeom>
          <a:noFill/>
          <a:ln w="9525">
            <a:noFill/>
            <a:miter lim="800000"/>
            <a:headEnd/>
            <a:tailEnd/>
          </a:ln>
        </p:spPr>
        <p:txBody>
          <a:bodyPr lIns="92075" tIns="46038" rIns="92075" bIns="46038"/>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b="1">
                <a:solidFill>
                  <a:srgbClr val="3333FF"/>
                </a:solidFill>
                <a:latin typeface="Times New Roman" pitchFamily="18" charset="0"/>
              </a:rPr>
              <a:t>Digester</a:t>
            </a:r>
          </a:p>
        </p:txBody>
      </p:sp>
      <p:sp>
        <p:nvSpPr>
          <p:cNvPr id="43" name="Rectangle 42">
            <a:extLst>
              <a:ext uri="{FF2B5EF4-FFF2-40B4-BE49-F238E27FC236}">
                <a16:creationId xmlns:a16="http://schemas.microsoft.com/office/drawing/2014/main" id="{7A647723-43CC-B932-218E-25C918AB113D}"/>
              </a:ext>
            </a:extLst>
          </p:cNvPr>
          <p:cNvSpPr>
            <a:spLocks noChangeArrowheads="1"/>
          </p:cNvSpPr>
          <p:nvPr/>
        </p:nvSpPr>
        <p:spPr bwMode="auto">
          <a:xfrm>
            <a:off x="4160293" y="1747554"/>
            <a:ext cx="1876425" cy="585418"/>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3200" b="1">
                <a:solidFill>
                  <a:srgbClr val="FF3300"/>
                </a:solidFill>
                <a:latin typeface="Times New Roman" pitchFamily="18" charset="0"/>
              </a:rPr>
              <a:t>2a and 2b</a:t>
            </a:r>
          </a:p>
        </p:txBody>
      </p:sp>
      <p:sp>
        <p:nvSpPr>
          <p:cNvPr id="44" name="Rectangle 43">
            <a:extLst>
              <a:ext uri="{FF2B5EF4-FFF2-40B4-BE49-F238E27FC236}">
                <a16:creationId xmlns:a16="http://schemas.microsoft.com/office/drawing/2014/main" id="{31431884-7FCF-2BA4-4CD6-23825C165157}"/>
              </a:ext>
            </a:extLst>
          </p:cNvPr>
          <p:cNvSpPr>
            <a:spLocks noChangeArrowheads="1"/>
          </p:cNvSpPr>
          <p:nvPr/>
        </p:nvSpPr>
        <p:spPr bwMode="auto">
          <a:xfrm>
            <a:off x="8922793" y="6075861"/>
            <a:ext cx="1793875" cy="519112"/>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b="1">
                <a:solidFill>
                  <a:srgbClr val="3333FF"/>
                </a:solidFill>
                <a:latin typeface="Times New Roman" pitchFamily="18" charset="0"/>
              </a:rPr>
              <a:t>River Styx</a:t>
            </a:r>
          </a:p>
        </p:txBody>
      </p:sp>
      <p:sp>
        <p:nvSpPr>
          <p:cNvPr id="45" name="Rectangle 44">
            <a:extLst>
              <a:ext uri="{FF2B5EF4-FFF2-40B4-BE49-F238E27FC236}">
                <a16:creationId xmlns:a16="http://schemas.microsoft.com/office/drawing/2014/main" id="{B20D3C26-0630-494A-3AF4-CFDCF5FFA69D}"/>
              </a:ext>
            </a:extLst>
          </p:cNvPr>
          <p:cNvSpPr>
            <a:spLocks noChangeArrowheads="1"/>
          </p:cNvSpPr>
          <p:nvPr/>
        </p:nvSpPr>
        <p:spPr bwMode="auto">
          <a:xfrm>
            <a:off x="3855493" y="4324066"/>
            <a:ext cx="568325" cy="585418"/>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3200" b="1">
                <a:solidFill>
                  <a:srgbClr val="FF3300"/>
                </a:solidFill>
                <a:latin typeface="Times New Roman" pitchFamily="18" charset="0"/>
              </a:rPr>
              <a:t>2c</a:t>
            </a:r>
          </a:p>
        </p:txBody>
      </p:sp>
    </p:spTree>
    <p:extLst>
      <p:ext uri="{BB962C8B-B14F-4D97-AF65-F5344CB8AC3E}">
        <p14:creationId xmlns:p14="http://schemas.microsoft.com/office/powerpoint/2010/main" val="145167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236B-0B53-3CF9-B3B3-857FC4B36C02}"/>
              </a:ext>
            </a:extLst>
          </p:cNvPr>
          <p:cNvSpPr>
            <a:spLocks noGrp="1"/>
          </p:cNvSpPr>
          <p:nvPr>
            <p:ph type="title"/>
          </p:nvPr>
        </p:nvSpPr>
        <p:spPr>
          <a:xfrm>
            <a:off x="664399" y="525977"/>
            <a:ext cx="10238392" cy="1243648"/>
          </a:xfrm>
        </p:spPr>
        <p:txBody>
          <a:bodyPr/>
          <a:lstStyle/>
          <a:p>
            <a:pPr algn="ctr"/>
            <a:r>
              <a:rPr lang="en-US" b="1">
                <a:cs typeface="Biome"/>
              </a:rPr>
              <a:t>What do I need to calculate biological inhibition HWA loading</a:t>
            </a:r>
            <a:endParaRPr lang="en-US" b="1"/>
          </a:p>
        </p:txBody>
      </p:sp>
      <p:sp>
        <p:nvSpPr>
          <p:cNvPr id="4" name="Slide Number Placeholder 3">
            <a:extLst>
              <a:ext uri="{FF2B5EF4-FFF2-40B4-BE49-F238E27FC236}">
                <a16:creationId xmlns:a16="http://schemas.microsoft.com/office/drawing/2014/main" id="{D680B3C7-4C24-AEBE-812C-1BC585B030F5}"/>
              </a:ext>
            </a:extLst>
          </p:cNvPr>
          <p:cNvSpPr>
            <a:spLocks noGrp="1"/>
          </p:cNvSpPr>
          <p:nvPr>
            <p:ph type="sldNum" sz="quarter" idx="4"/>
          </p:nvPr>
        </p:nvSpPr>
        <p:spPr/>
        <p:txBody>
          <a:bodyPr/>
          <a:lstStyle/>
          <a:p>
            <a:fld id="{D57F1E4F-1CFF-5643-939E-02111984F565}" type="slidenum">
              <a:rPr lang="en-US" smtClean="0"/>
              <a:pPr/>
              <a:t>54</a:t>
            </a:fld>
            <a:endParaRPr lang="en-US"/>
          </a:p>
        </p:txBody>
      </p:sp>
      <p:sp>
        <p:nvSpPr>
          <p:cNvPr id="7" name="TextBox 6">
            <a:extLst>
              <a:ext uri="{FF2B5EF4-FFF2-40B4-BE49-F238E27FC236}">
                <a16:creationId xmlns:a16="http://schemas.microsoft.com/office/drawing/2014/main" id="{5F5DBA59-350A-5A13-A741-497AA1701DD4}"/>
              </a:ext>
            </a:extLst>
          </p:cNvPr>
          <p:cNvSpPr txBox="1"/>
          <p:nvPr/>
        </p:nvSpPr>
        <p:spPr>
          <a:xfrm>
            <a:off x="5651225" y="1886222"/>
            <a:ext cx="545946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Clr>
                <a:schemeClr val="accent5"/>
              </a:buClr>
              <a:buFont typeface=""/>
              <a:buChar char="•"/>
            </a:pPr>
            <a:r>
              <a:rPr lang="en-US" sz="2400" dirty="0">
                <a:solidFill>
                  <a:schemeClr val="bg1"/>
                </a:solidFill>
                <a:latin typeface="+mj-lt"/>
                <a:ea typeface="+mj-ea"/>
                <a:cs typeface="+mj-cs"/>
              </a:rPr>
              <a:t>Sludge Biological Treatment Units​</a:t>
            </a:r>
            <a:endParaRPr lang="en-US" sz="2400" dirty="0">
              <a:solidFill>
                <a:schemeClr val="bg1"/>
              </a:solidFill>
              <a:latin typeface="+mj-lt"/>
              <a:ea typeface="+mj-ea"/>
              <a:cs typeface="Biome"/>
            </a:endParaRPr>
          </a:p>
          <a:p>
            <a:pPr marL="685800" lvl="1" indent="-228600">
              <a:buClr>
                <a:schemeClr val="accent5"/>
              </a:buClr>
              <a:buFont typeface=""/>
              <a:buChar char="•"/>
            </a:pPr>
            <a:r>
              <a:rPr lang="en-US" sz="2400" dirty="0">
                <a:solidFill>
                  <a:schemeClr val="bg1"/>
                </a:solidFill>
                <a:latin typeface="+mj-lt"/>
                <a:ea typeface="+mj-ea"/>
                <a:cs typeface="+mj-cs"/>
              </a:rPr>
              <a:t>Only if have Anaerobic Digester​</a:t>
            </a:r>
          </a:p>
          <a:p>
            <a:pPr marL="685800" lvl="1" indent="-228600">
              <a:buClr>
                <a:schemeClr val="accent5"/>
              </a:buClr>
              <a:buFont typeface=""/>
              <a:buChar char="•"/>
            </a:pPr>
            <a:endParaRPr lang="en-US" sz="2400" dirty="0">
              <a:solidFill>
                <a:schemeClr val="bg1"/>
              </a:solidFill>
              <a:latin typeface="+mj-lt"/>
              <a:ea typeface="+mj-ea"/>
              <a:cs typeface="Biome"/>
            </a:endParaRPr>
          </a:p>
          <a:p>
            <a:pPr marL="228600" indent="-228600">
              <a:buClr>
                <a:schemeClr val="accent5"/>
              </a:buClr>
              <a:buFont typeface=""/>
              <a:buChar char="•"/>
            </a:pPr>
            <a:r>
              <a:rPr lang="en-US" sz="2400" dirty="0">
                <a:solidFill>
                  <a:schemeClr val="bg1"/>
                </a:solidFill>
                <a:latin typeface="+mj-lt"/>
                <a:ea typeface="+mj-ea"/>
                <a:cs typeface="+mj-cs"/>
              </a:rPr>
              <a:t>Inhibition Formula​</a:t>
            </a:r>
          </a:p>
          <a:p>
            <a:pPr marL="228600" indent="-228600">
              <a:buClr>
                <a:schemeClr val="accent5"/>
              </a:buClr>
              <a:buFont typeface=""/>
              <a:buChar char="•"/>
            </a:pPr>
            <a:endParaRPr lang="en-US" sz="2400" dirty="0">
              <a:solidFill>
                <a:schemeClr val="bg1"/>
              </a:solidFill>
              <a:latin typeface="+mj-lt"/>
              <a:ea typeface="+mj-ea"/>
              <a:cs typeface="Biome"/>
            </a:endParaRPr>
          </a:p>
          <a:p>
            <a:pPr marL="228600" indent="-228600">
              <a:buClr>
                <a:schemeClr val="accent5"/>
              </a:buClr>
              <a:buFont typeface=""/>
              <a:buChar char="•"/>
            </a:pPr>
            <a:r>
              <a:rPr lang="en-US" sz="2400" dirty="0">
                <a:solidFill>
                  <a:schemeClr val="bg1"/>
                </a:solidFill>
                <a:latin typeface="+mj-lt"/>
                <a:ea typeface="+mj-ea"/>
                <a:cs typeface="+mj-cs"/>
              </a:rPr>
              <a:t>Literature Inhibition Criteria​</a:t>
            </a:r>
          </a:p>
          <a:p>
            <a:pPr marL="228600" indent="-228600">
              <a:buClr>
                <a:schemeClr val="accent5"/>
              </a:buClr>
              <a:buFont typeface=""/>
              <a:buChar char="•"/>
            </a:pPr>
            <a:endParaRPr lang="en-US" sz="2400" dirty="0">
              <a:solidFill>
                <a:schemeClr val="bg1"/>
              </a:solidFill>
              <a:latin typeface="+mj-lt"/>
              <a:ea typeface="+mj-ea"/>
              <a:cs typeface="Biome"/>
            </a:endParaRPr>
          </a:p>
          <a:p>
            <a:pPr marL="228600" indent="-228600">
              <a:buClr>
                <a:schemeClr val="accent5"/>
              </a:buClr>
              <a:buFont typeface=""/>
              <a:buChar char="•"/>
            </a:pPr>
            <a:r>
              <a:rPr lang="en-US" sz="2400" dirty="0">
                <a:solidFill>
                  <a:schemeClr val="bg1"/>
                </a:solidFill>
                <a:latin typeface="+mj-lt"/>
                <a:ea typeface="+mj-ea"/>
                <a:cs typeface="+mj-cs"/>
              </a:rPr>
              <a:t>LTMP/STMP data from basins ​</a:t>
            </a:r>
            <a:br>
              <a:rPr lang="en-US" sz="2400" dirty="0">
                <a:solidFill>
                  <a:schemeClr val="bg1"/>
                </a:solidFill>
                <a:latin typeface="+mj-lt"/>
                <a:ea typeface="+mj-ea"/>
                <a:cs typeface="+mj-cs"/>
              </a:rPr>
            </a:br>
            <a:r>
              <a:rPr lang="en-US" sz="2400" dirty="0">
                <a:solidFill>
                  <a:schemeClr val="bg1"/>
                </a:solidFill>
                <a:latin typeface="+mj-lt"/>
                <a:ea typeface="+mj-ea"/>
                <a:cs typeface="+mj-cs"/>
              </a:rPr>
              <a:t>(+anaerobic digesters)</a:t>
            </a:r>
            <a:endParaRPr lang="en-US" sz="2400" dirty="0">
              <a:solidFill>
                <a:schemeClr val="bg1"/>
              </a:solidFill>
              <a:latin typeface="+mj-lt"/>
              <a:ea typeface="+mj-ea"/>
              <a:cs typeface="Biome"/>
            </a:endParaRPr>
          </a:p>
          <a:p>
            <a:pPr algn="ctr"/>
            <a:endParaRPr lang="en-US"/>
          </a:p>
        </p:txBody>
      </p:sp>
      <p:sp>
        <p:nvSpPr>
          <p:cNvPr id="8" name="TextBox 7">
            <a:extLst>
              <a:ext uri="{FF2B5EF4-FFF2-40B4-BE49-F238E27FC236}">
                <a16:creationId xmlns:a16="http://schemas.microsoft.com/office/drawing/2014/main" id="{630F1355-659F-6CCE-843B-EF9880A0F662}"/>
              </a:ext>
            </a:extLst>
          </p:cNvPr>
          <p:cNvSpPr txBox="1"/>
          <p:nvPr/>
        </p:nvSpPr>
        <p:spPr>
          <a:xfrm>
            <a:off x="414093" y="1886222"/>
            <a:ext cx="5547593"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rtl="0">
              <a:buClr>
                <a:schemeClr val="accent5"/>
              </a:buClr>
              <a:buFont typeface=""/>
              <a:buChar char="•"/>
            </a:pPr>
            <a:r>
              <a:rPr lang="en-US" sz="2400" dirty="0">
                <a:solidFill>
                  <a:schemeClr val="bg1"/>
                </a:solidFill>
                <a:latin typeface="+mj-lt"/>
                <a:ea typeface="+mj-ea"/>
                <a:cs typeface="+mj-cs"/>
              </a:rPr>
              <a:t>Basic understanding of WWTP microorganisms​​</a:t>
            </a:r>
          </a:p>
          <a:p>
            <a:pPr marL="228600" lvl="0" indent="-228600" rtl="0">
              <a:buClr>
                <a:schemeClr val="accent5"/>
              </a:buClr>
              <a:buFont typeface=""/>
              <a:buChar char="•"/>
            </a:pPr>
            <a:endParaRPr lang="en-US" sz="2400" dirty="0">
              <a:ea typeface="+mj-ea"/>
              <a:cs typeface="+mj-cs"/>
            </a:endParaRPr>
          </a:p>
          <a:p>
            <a:pPr marL="228600" lvl="0" indent="-228600" rtl="0">
              <a:buClr>
                <a:schemeClr val="accent5"/>
              </a:buClr>
              <a:buFont typeface=""/>
              <a:buChar char="•"/>
            </a:pPr>
            <a:r>
              <a:rPr lang="en-US" sz="2400" dirty="0">
                <a:solidFill>
                  <a:schemeClr val="bg1"/>
                </a:solidFill>
                <a:latin typeface="+mj-lt"/>
                <a:ea typeface="+mj-ea"/>
                <a:cs typeface="+mj-cs"/>
              </a:rPr>
              <a:t>Wastewater Biological Treatment Units​​</a:t>
            </a:r>
            <a:endParaRPr lang="en-US" sz="2400" dirty="0">
              <a:solidFill>
                <a:schemeClr val="bg1"/>
              </a:solidFill>
              <a:latin typeface="+mj-lt"/>
              <a:ea typeface="+mj-ea"/>
              <a:cs typeface="Biome"/>
            </a:endParaRPr>
          </a:p>
          <a:p>
            <a:pPr marL="685800" lvl="2" indent="-228600">
              <a:buClr>
                <a:schemeClr val="accent5"/>
              </a:buClr>
              <a:buFont typeface=""/>
              <a:buChar char="•"/>
            </a:pPr>
            <a:r>
              <a:rPr lang="en-US" sz="2400" dirty="0">
                <a:solidFill>
                  <a:schemeClr val="bg1"/>
                </a:solidFill>
                <a:latin typeface="+mj-lt"/>
                <a:ea typeface="+mj-ea"/>
                <a:cs typeface="+mj-cs"/>
              </a:rPr>
              <a:t>Activated Sludge, Aeration Basin, etc.​​</a:t>
            </a:r>
            <a:endParaRPr lang="en-US" sz="2400" dirty="0">
              <a:solidFill>
                <a:schemeClr val="bg1"/>
              </a:solidFill>
              <a:latin typeface="+mj-lt"/>
              <a:ea typeface="+mj-ea"/>
              <a:cs typeface="Biome"/>
            </a:endParaRPr>
          </a:p>
          <a:p>
            <a:pPr marL="685800" lvl="2" indent="-228600">
              <a:buClr>
                <a:schemeClr val="accent5"/>
              </a:buClr>
              <a:buFont typeface=""/>
              <a:buChar char="•"/>
            </a:pPr>
            <a:r>
              <a:rPr lang="en-US" sz="2400" dirty="0">
                <a:solidFill>
                  <a:schemeClr val="bg1"/>
                </a:solidFill>
                <a:latin typeface="+mj-lt"/>
                <a:ea typeface="+mj-ea"/>
                <a:cs typeface="+mj-cs"/>
              </a:rPr>
              <a:t>Trickling Filter​​</a:t>
            </a:r>
            <a:endParaRPr lang="en-US" sz="2400" dirty="0">
              <a:solidFill>
                <a:schemeClr val="bg1"/>
              </a:solidFill>
              <a:latin typeface="+mj-lt"/>
              <a:ea typeface="+mj-ea"/>
              <a:cs typeface="Biome"/>
            </a:endParaRPr>
          </a:p>
          <a:p>
            <a:pPr marL="685800" lvl="2" indent="-228600">
              <a:buClr>
                <a:schemeClr val="accent5"/>
              </a:buClr>
              <a:buFont typeface=""/>
              <a:buChar char="•"/>
            </a:pPr>
            <a:r>
              <a:rPr lang="en-US" sz="2400" dirty="0">
                <a:solidFill>
                  <a:schemeClr val="bg1"/>
                </a:solidFill>
                <a:latin typeface="+mj-lt"/>
                <a:ea typeface="+mj-ea"/>
                <a:cs typeface="+mj-cs"/>
              </a:rPr>
              <a:t>Carbonaceous vs. Nitrogenous/Nitrification</a:t>
            </a:r>
            <a:r>
              <a:rPr lang="en-US" sz="2800">
                <a:solidFill>
                  <a:schemeClr val="bg1"/>
                </a:solidFill>
                <a:latin typeface="+mj-lt"/>
                <a:ea typeface="+mj-ea"/>
                <a:cs typeface="+mj-cs"/>
              </a:rPr>
              <a:t>​</a:t>
            </a:r>
            <a:endParaRPr lang="en-US" sz="2800" dirty="0">
              <a:solidFill>
                <a:schemeClr val="bg1"/>
              </a:solidFill>
              <a:latin typeface="+mj-lt"/>
              <a:ea typeface="+mj-ea"/>
              <a:cs typeface="Biome"/>
            </a:endParaRPr>
          </a:p>
          <a:p>
            <a:pPr algn="ctr"/>
            <a:endParaRPr lang="en-US"/>
          </a:p>
        </p:txBody>
      </p:sp>
    </p:spTree>
    <p:extLst>
      <p:ext uri="{BB962C8B-B14F-4D97-AF65-F5344CB8AC3E}">
        <p14:creationId xmlns:p14="http://schemas.microsoft.com/office/powerpoint/2010/main" val="3272303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A707-9047-D7F3-93EF-446BF0666319}"/>
              </a:ext>
            </a:extLst>
          </p:cNvPr>
          <p:cNvSpPr>
            <a:spLocks noGrp="1"/>
          </p:cNvSpPr>
          <p:nvPr>
            <p:ph type="title"/>
          </p:nvPr>
        </p:nvSpPr>
        <p:spPr/>
        <p:txBody>
          <a:bodyPr/>
          <a:lstStyle/>
          <a:p>
            <a:pPr algn="ctr"/>
            <a:r>
              <a:rPr lang="en-US" b="1"/>
              <a:t>MAHL: Inhibition Criteria</a:t>
            </a:r>
            <a:br>
              <a:rPr lang="en-US" b="1"/>
            </a:br>
            <a:r>
              <a:rPr lang="en-US" sz="3200" b="1"/>
              <a:t>Based on Activated Sludge/Nitrification</a:t>
            </a:r>
            <a:endParaRPr lang="en-US" b="1"/>
          </a:p>
        </p:txBody>
      </p:sp>
      <p:sp>
        <p:nvSpPr>
          <p:cNvPr id="4" name="Slide Number Placeholder 3">
            <a:extLst>
              <a:ext uri="{FF2B5EF4-FFF2-40B4-BE49-F238E27FC236}">
                <a16:creationId xmlns:a16="http://schemas.microsoft.com/office/drawing/2014/main" id="{13DE10A4-80B7-2ECD-9793-341A9EA47109}"/>
              </a:ext>
            </a:extLst>
          </p:cNvPr>
          <p:cNvSpPr>
            <a:spLocks noGrp="1"/>
          </p:cNvSpPr>
          <p:nvPr>
            <p:ph type="sldNum" sz="quarter" idx="4"/>
          </p:nvPr>
        </p:nvSpPr>
        <p:spPr/>
        <p:txBody>
          <a:bodyPr/>
          <a:lstStyle/>
          <a:p>
            <a:fld id="{D57F1E4F-1CFF-5643-939E-02111984F565}" type="slidenum">
              <a:rPr lang="en-US" smtClean="0"/>
              <a:pPr/>
              <a:t>55</a:t>
            </a:fld>
            <a:endParaRPr lang="en-US"/>
          </a:p>
        </p:txBody>
      </p:sp>
      <p:sp>
        <p:nvSpPr>
          <p:cNvPr id="5" name="Rectangle 4">
            <a:extLst>
              <a:ext uri="{FF2B5EF4-FFF2-40B4-BE49-F238E27FC236}">
                <a16:creationId xmlns:a16="http://schemas.microsoft.com/office/drawing/2014/main" id="{C456F0CA-5E97-F5F4-ABDB-19B3BC2324B8}"/>
              </a:ext>
            </a:extLst>
          </p:cNvPr>
          <p:cNvSpPr>
            <a:spLocks noGrp="1" noChangeArrowheads="1"/>
          </p:cNvSpPr>
          <p:nvPr/>
        </p:nvSpPr>
        <p:spPr bwMode="auto">
          <a:xfrm>
            <a:off x="612736" y="2058978"/>
            <a:ext cx="10305142"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0" indent="0" algn="ctr" eaLnBrk="1" hangingPunct="1">
              <a:buNone/>
            </a:pPr>
            <a:r>
              <a:rPr lang="en-US" sz="2800">
                <a:solidFill>
                  <a:schemeClr val="bg1"/>
                </a:solidFill>
                <a:latin typeface="+mj-lt"/>
                <a:ea typeface="+mj-ea"/>
                <a:cs typeface="+mj-cs"/>
              </a:rPr>
              <a:t>Maximum Allowable Headworks Loading (MAHL)</a:t>
            </a:r>
            <a:br>
              <a:rPr lang="en-US" sz="2800">
                <a:solidFill>
                  <a:schemeClr val="bg1"/>
                </a:solidFill>
                <a:latin typeface="+mj-lt"/>
                <a:ea typeface="+mj-ea"/>
                <a:cs typeface="+mj-cs"/>
              </a:rPr>
            </a:br>
            <a:r>
              <a:rPr lang="en-US" sz="2800">
                <a:solidFill>
                  <a:schemeClr val="bg1"/>
                </a:solidFill>
                <a:latin typeface="+mj-lt"/>
                <a:ea typeface="+mj-ea"/>
                <a:cs typeface="+mj-cs"/>
              </a:rPr>
              <a:t>based on Secondary Treatment Inhibition = </a:t>
            </a:r>
          </a:p>
          <a:p>
            <a:pPr algn="ctr" eaLnBrk="1" hangingPunct="1"/>
            <a:endParaRPr lang="en-US" sz="2800" b="1" dirty="0">
              <a:solidFill>
                <a:srgbClr val="3333FF"/>
              </a:solidFill>
              <a:effectLst/>
            </a:endParaRPr>
          </a:p>
          <a:p>
            <a:pPr algn="ctr" eaLnBrk="1" hangingPunct="1">
              <a:buFont typeface="Wingdings" pitchFamily="2" charset="2"/>
              <a:buNone/>
            </a:pPr>
            <a:r>
              <a:rPr lang="en-US" b="1">
                <a:solidFill>
                  <a:srgbClr val="3333FF"/>
                </a:solidFill>
                <a:effectLst/>
              </a:rPr>
              <a:t>             </a:t>
            </a:r>
            <a:r>
              <a:rPr lang="en-US" sz="2800" b="1">
                <a:solidFill>
                  <a:srgbClr val="3333FF"/>
                </a:solidFill>
                <a:effectLst/>
              </a:rPr>
              <a:t>Secondary</a:t>
            </a:r>
            <a:r>
              <a:rPr lang="en-US" b="1">
                <a:solidFill>
                  <a:srgbClr val="3333FF"/>
                </a:solidFill>
                <a:effectLst/>
              </a:rPr>
              <a:t> </a:t>
            </a:r>
            <a:r>
              <a:rPr lang="en-US" sz="2800" b="1">
                <a:solidFill>
                  <a:srgbClr val="3333FF"/>
                </a:solidFill>
                <a:effectLst/>
              </a:rPr>
              <a:t>Inhibition   POTW Average</a:t>
            </a:r>
          </a:p>
          <a:p>
            <a:pPr algn="ctr" eaLnBrk="1" hangingPunct="1">
              <a:buFont typeface="Wingdings" pitchFamily="2" charset="2"/>
              <a:buNone/>
            </a:pPr>
            <a:r>
              <a:rPr lang="en-US" sz="2800" b="1" u="sng">
                <a:solidFill>
                  <a:srgbClr val="3333FF"/>
                </a:solidFill>
                <a:effectLst/>
              </a:rPr>
              <a:t>(8.34)       Criteria, mg/l               Flow, </a:t>
            </a:r>
            <a:r>
              <a:rPr lang="en-US" sz="2800" b="1" u="sng" dirty="0">
                <a:solidFill>
                  <a:srgbClr val="3333FF"/>
                </a:solidFill>
                <a:effectLst/>
              </a:rPr>
              <a:t>mgd</a:t>
            </a:r>
            <a:r>
              <a:rPr lang="en-US" sz="2800" b="1" u="sng">
                <a:solidFill>
                  <a:srgbClr val="3333FF"/>
                </a:solidFill>
                <a:effectLst/>
              </a:rPr>
              <a:t>	</a:t>
            </a:r>
          </a:p>
          <a:p>
            <a:pPr algn="ctr" eaLnBrk="1" hangingPunct="1">
              <a:buFont typeface="Wingdings" pitchFamily="2" charset="2"/>
              <a:buNone/>
            </a:pPr>
            <a:r>
              <a:rPr lang="en-US" sz="2800" b="1">
                <a:solidFill>
                  <a:srgbClr val="3333FF"/>
                </a:solidFill>
                <a:effectLst/>
              </a:rPr>
              <a:t>              (1 - Primary RR, as decimal) </a:t>
            </a:r>
          </a:p>
          <a:p>
            <a:pPr algn="ctr" eaLnBrk="1" hangingPunct="1"/>
            <a:endParaRPr lang="en-US" sz="2800">
              <a:solidFill>
                <a:schemeClr val="bg1"/>
              </a:solidFill>
              <a:latin typeface="+mj-lt"/>
              <a:ea typeface="+mj-ea"/>
              <a:cs typeface="+mj-cs"/>
            </a:endParaRPr>
          </a:p>
          <a:p>
            <a:pPr marL="0" indent="0" algn="ctr" eaLnBrk="1" hangingPunct="1">
              <a:buNone/>
            </a:pPr>
            <a:r>
              <a:rPr lang="en-US" sz="2800">
                <a:solidFill>
                  <a:schemeClr val="bg1"/>
                </a:solidFill>
                <a:latin typeface="+mj-lt"/>
                <a:ea typeface="+mj-ea"/>
                <a:cs typeface="+mj-cs"/>
              </a:rPr>
              <a:t>No primary Clarifiers?  - just use 0</a:t>
            </a:r>
          </a:p>
        </p:txBody>
      </p:sp>
      <p:sp>
        <p:nvSpPr>
          <p:cNvPr id="6" name="AutoShape 8">
            <a:extLst>
              <a:ext uri="{FF2B5EF4-FFF2-40B4-BE49-F238E27FC236}">
                <a16:creationId xmlns:a16="http://schemas.microsoft.com/office/drawing/2014/main" id="{0514D9BB-032F-2C46-2FEC-CC3F971C6424}"/>
              </a:ext>
            </a:extLst>
          </p:cNvPr>
          <p:cNvSpPr>
            <a:spLocks/>
          </p:cNvSpPr>
          <p:nvPr/>
        </p:nvSpPr>
        <p:spPr bwMode="auto">
          <a:xfrm>
            <a:off x="3252434" y="3429000"/>
            <a:ext cx="533400" cy="1143000"/>
          </a:xfrm>
          <a:prstGeom prst="leftBracket">
            <a:avLst>
              <a:gd name="adj" fmla="val 17857"/>
            </a:avLst>
          </a:prstGeom>
          <a:noFill/>
          <a:ln w="25400">
            <a:solidFill>
              <a:srgbClr val="003399"/>
            </a:solidFill>
            <a:round/>
            <a:headEnd type="none" w="sm" len="sm"/>
            <a:tailEnd type="triangle"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 name="AutoShape 8">
            <a:extLst>
              <a:ext uri="{FF2B5EF4-FFF2-40B4-BE49-F238E27FC236}">
                <a16:creationId xmlns:a16="http://schemas.microsoft.com/office/drawing/2014/main" id="{0A0AC2B6-861E-40DA-4316-E3AC0895BDC3}"/>
              </a:ext>
            </a:extLst>
          </p:cNvPr>
          <p:cNvSpPr>
            <a:spLocks/>
          </p:cNvSpPr>
          <p:nvPr/>
        </p:nvSpPr>
        <p:spPr bwMode="auto">
          <a:xfrm>
            <a:off x="7101222" y="3429000"/>
            <a:ext cx="533400" cy="1143000"/>
          </a:xfrm>
          <a:prstGeom prst="leftBracket">
            <a:avLst>
              <a:gd name="adj" fmla="val 17857"/>
            </a:avLst>
          </a:prstGeom>
          <a:noFill/>
          <a:ln w="25400">
            <a:solidFill>
              <a:srgbClr val="003399"/>
            </a:solidFill>
            <a:round/>
            <a:headEnd type="none" w="sm" len="sm"/>
            <a:tailEnd type="triangle"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9" name="AutoShape 9">
            <a:extLst>
              <a:ext uri="{FF2B5EF4-FFF2-40B4-BE49-F238E27FC236}">
                <a16:creationId xmlns:a16="http://schemas.microsoft.com/office/drawing/2014/main" id="{73BB8E47-4884-40AA-51F2-967D16E5C1E5}"/>
              </a:ext>
            </a:extLst>
          </p:cNvPr>
          <p:cNvSpPr>
            <a:spLocks/>
          </p:cNvSpPr>
          <p:nvPr/>
        </p:nvSpPr>
        <p:spPr bwMode="auto">
          <a:xfrm flipH="1">
            <a:off x="9224772" y="3429000"/>
            <a:ext cx="533400" cy="1143000"/>
          </a:xfrm>
          <a:prstGeom prst="leftBracket">
            <a:avLst>
              <a:gd name="adj" fmla="val 17857"/>
            </a:avLst>
          </a:prstGeom>
          <a:noFill/>
          <a:ln w="25400">
            <a:solidFill>
              <a:srgbClr val="003399"/>
            </a:solidFill>
            <a:round/>
            <a:headEnd type="none" w="sm" len="sm"/>
            <a:tailEnd type="triangle"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0" name="AutoShape 9">
            <a:extLst>
              <a:ext uri="{FF2B5EF4-FFF2-40B4-BE49-F238E27FC236}">
                <a16:creationId xmlns:a16="http://schemas.microsoft.com/office/drawing/2014/main" id="{E2A9439F-F455-0129-E80E-DC0B5BFDF760}"/>
              </a:ext>
            </a:extLst>
          </p:cNvPr>
          <p:cNvSpPr>
            <a:spLocks/>
          </p:cNvSpPr>
          <p:nvPr/>
        </p:nvSpPr>
        <p:spPr bwMode="auto">
          <a:xfrm flipH="1">
            <a:off x="6470686" y="3429000"/>
            <a:ext cx="533400" cy="1143000"/>
          </a:xfrm>
          <a:prstGeom prst="leftBracket">
            <a:avLst>
              <a:gd name="adj" fmla="val 17857"/>
            </a:avLst>
          </a:prstGeom>
          <a:noFill/>
          <a:ln w="25400">
            <a:solidFill>
              <a:srgbClr val="003399"/>
            </a:solidFill>
            <a:round/>
            <a:headEnd type="none" w="sm" len="sm"/>
            <a:tailEnd type="triangle"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Tree>
    <p:extLst>
      <p:ext uri="{BB962C8B-B14F-4D97-AF65-F5344CB8AC3E}">
        <p14:creationId xmlns:p14="http://schemas.microsoft.com/office/powerpoint/2010/main" val="4214499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E1FFC8-D7A2-A286-8A27-C1F6C97CA8CD}"/>
              </a:ext>
            </a:extLst>
          </p:cNvPr>
          <p:cNvSpPr>
            <a:spLocks noGrp="1"/>
          </p:cNvSpPr>
          <p:nvPr>
            <p:ph type="sldNum" sz="quarter" idx="4"/>
          </p:nvPr>
        </p:nvSpPr>
        <p:spPr>
          <a:xfrm>
            <a:off x="11230428" y="0"/>
            <a:ext cx="838199" cy="767687"/>
          </a:xfrm>
        </p:spPr>
        <p:txBody>
          <a:bodyPr/>
          <a:lstStyle/>
          <a:p>
            <a:fld id="{D57F1E4F-1CFF-5643-939E-02111984F565}" type="slidenum">
              <a:rPr lang="en-US" smtClean="0"/>
              <a:pPr/>
              <a:t>56</a:t>
            </a:fld>
            <a:endParaRPr lang="en-US"/>
          </a:p>
        </p:txBody>
      </p:sp>
      <p:sp>
        <p:nvSpPr>
          <p:cNvPr id="5" name="Rectangle 4">
            <a:extLst>
              <a:ext uri="{FF2B5EF4-FFF2-40B4-BE49-F238E27FC236}">
                <a16:creationId xmlns:a16="http://schemas.microsoft.com/office/drawing/2014/main" id="{3DAF5DEE-1D5D-A9DA-E7BF-E7C6FDDBCF2C}"/>
              </a:ext>
            </a:extLst>
          </p:cNvPr>
          <p:cNvSpPr>
            <a:spLocks noGrp="1" noChangeArrowheads="1"/>
          </p:cNvSpPr>
          <p:nvPr/>
        </p:nvSpPr>
        <p:spPr bwMode="auto">
          <a:xfrm>
            <a:off x="631371" y="414519"/>
            <a:ext cx="10319658" cy="112378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a:lstStyle>
          <a:p>
            <a:pPr eaLnBrk="1" hangingPunct="1">
              <a:defRPr/>
            </a:pPr>
            <a:r>
              <a:rPr lang="en-US" sz="3600" b="1" cap="all">
                <a:solidFill>
                  <a:schemeClr val="bg1">
                    <a:lumMod val="75000"/>
                    <a:lumOff val="25000"/>
                  </a:schemeClr>
                </a:solidFill>
                <a:cs typeface="Biome"/>
              </a:rPr>
              <a:t>Inhibition Loading for Nickel based on Nitrification Inhibition</a:t>
            </a:r>
          </a:p>
        </p:txBody>
      </p:sp>
      <p:sp>
        <p:nvSpPr>
          <p:cNvPr id="6" name="Rectangle 5">
            <a:extLst>
              <a:ext uri="{FF2B5EF4-FFF2-40B4-BE49-F238E27FC236}">
                <a16:creationId xmlns:a16="http://schemas.microsoft.com/office/drawing/2014/main" id="{53BCAE3A-FBB5-3553-77CF-4536EE068D59}"/>
              </a:ext>
            </a:extLst>
          </p:cNvPr>
          <p:cNvSpPr>
            <a:spLocks noChangeArrowheads="1"/>
          </p:cNvSpPr>
          <p:nvPr/>
        </p:nvSpPr>
        <p:spPr bwMode="auto">
          <a:xfrm>
            <a:off x="8608786" y="3318058"/>
            <a:ext cx="1362528" cy="1385637"/>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b="1">
                <a:solidFill>
                  <a:schemeClr val="accent6"/>
                </a:solidFill>
                <a:latin typeface="Times New Roman" pitchFamily="18" charset="0"/>
              </a:rPr>
              <a:t>NPDES</a:t>
            </a:r>
            <a:endParaRPr lang="en-US" sz="2800">
              <a:solidFill>
                <a:schemeClr val="accent6"/>
              </a:solidFill>
              <a:latin typeface="Times New Roman" pitchFamily="18" charset="0"/>
            </a:endParaRPr>
          </a:p>
          <a:p>
            <a:pPr algn="l"/>
            <a:r>
              <a:rPr lang="en-US" sz="2800" b="1">
                <a:solidFill>
                  <a:schemeClr val="accent6"/>
                </a:solidFill>
                <a:latin typeface="Times New Roman" pitchFamily="18" charset="0"/>
              </a:rPr>
              <a:t>Permit</a:t>
            </a:r>
          </a:p>
          <a:p>
            <a:pPr algn="l"/>
            <a:r>
              <a:rPr lang="en-US" sz="2800" b="1">
                <a:solidFill>
                  <a:schemeClr val="accent6"/>
                </a:solidFill>
                <a:latin typeface="Times New Roman" pitchFamily="18" charset="0"/>
              </a:rPr>
              <a:t>Limits</a:t>
            </a:r>
          </a:p>
        </p:txBody>
      </p:sp>
      <p:sp>
        <p:nvSpPr>
          <p:cNvPr id="7" name="Rectangle 6">
            <a:extLst>
              <a:ext uri="{FF2B5EF4-FFF2-40B4-BE49-F238E27FC236}">
                <a16:creationId xmlns:a16="http://schemas.microsoft.com/office/drawing/2014/main" id="{F52353FA-2E03-8E84-F7FD-92F2F27C0396}"/>
              </a:ext>
            </a:extLst>
          </p:cNvPr>
          <p:cNvSpPr>
            <a:spLocks noChangeArrowheads="1"/>
          </p:cNvSpPr>
          <p:nvPr/>
        </p:nvSpPr>
        <p:spPr bwMode="auto">
          <a:xfrm>
            <a:off x="5463948" y="3211694"/>
            <a:ext cx="2295964" cy="1501499"/>
          </a:xfrm>
          <a:prstGeom prst="rect">
            <a:avLst/>
          </a:prstGeom>
          <a:solidFill>
            <a:srgbClr val="99CCFF"/>
          </a:solidFill>
          <a:ln w="12700">
            <a:solidFill>
              <a:schemeClr val="tx1"/>
            </a:solidFill>
            <a:miter lim="800000"/>
            <a:headEnd/>
            <a:tailEnd/>
          </a:ln>
        </p:spPr>
        <p:txBody>
          <a:bodyPr wrap="none" lIns="92075" tIns="46038" rIns="92075" bIns="46038"/>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latin typeface="Times New Roman" pitchFamily="18" charset="0"/>
            </a:endParaRPr>
          </a:p>
        </p:txBody>
      </p:sp>
      <p:sp>
        <p:nvSpPr>
          <p:cNvPr id="8" name="Rectangle 7">
            <a:extLst>
              <a:ext uri="{FF2B5EF4-FFF2-40B4-BE49-F238E27FC236}">
                <a16:creationId xmlns:a16="http://schemas.microsoft.com/office/drawing/2014/main" id="{E7E7256A-FA48-3883-BD07-3AFBA72AC7E1}"/>
              </a:ext>
            </a:extLst>
          </p:cNvPr>
          <p:cNvSpPr>
            <a:spLocks noChangeArrowheads="1"/>
          </p:cNvSpPr>
          <p:nvPr/>
        </p:nvSpPr>
        <p:spPr bwMode="auto">
          <a:xfrm>
            <a:off x="5525861" y="3116444"/>
            <a:ext cx="1697156" cy="1200971"/>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3600" b="1">
                <a:solidFill>
                  <a:srgbClr val="0033CC"/>
                </a:solidFill>
                <a:latin typeface="Times New Roman" pitchFamily="18" charset="0"/>
              </a:rPr>
              <a:t>WWTP</a:t>
            </a:r>
            <a:endParaRPr lang="en-US" sz="3600" b="1">
              <a:solidFill>
                <a:schemeClr val="bg1"/>
              </a:solidFill>
              <a:latin typeface="Times New Roman" pitchFamily="18" charset="0"/>
            </a:endParaRPr>
          </a:p>
          <a:p>
            <a:endParaRPr lang="en-US" sz="3600" b="1">
              <a:solidFill>
                <a:schemeClr val="bg1"/>
              </a:solidFill>
              <a:latin typeface="Times New Roman" pitchFamily="18" charset="0"/>
            </a:endParaRPr>
          </a:p>
        </p:txBody>
      </p:sp>
      <p:grpSp>
        <p:nvGrpSpPr>
          <p:cNvPr id="9" name="Group 8">
            <a:extLst>
              <a:ext uri="{FF2B5EF4-FFF2-40B4-BE49-F238E27FC236}">
                <a16:creationId xmlns:a16="http://schemas.microsoft.com/office/drawing/2014/main" id="{573F71F0-91D6-AAD3-F7F0-8DDA49069F7F}"/>
              </a:ext>
            </a:extLst>
          </p:cNvPr>
          <p:cNvGrpSpPr>
            <a:grpSpLocks/>
          </p:cNvGrpSpPr>
          <p:nvPr/>
        </p:nvGrpSpPr>
        <p:grpSpPr bwMode="auto">
          <a:xfrm>
            <a:off x="5733823" y="1773420"/>
            <a:ext cx="1565867" cy="354304"/>
            <a:chOff x="2912" y="820"/>
            <a:chExt cx="978" cy="227"/>
          </a:xfrm>
        </p:grpSpPr>
        <p:pic>
          <p:nvPicPr>
            <p:cNvPr id="92" name="Picture 91">
              <a:extLst>
                <a:ext uri="{FF2B5EF4-FFF2-40B4-BE49-F238E27FC236}">
                  <a16:creationId xmlns:a16="http://schemas.microsoft.com/office/drawing/2014/main" id="{48C20077-C977-DCEB-B134-E4F378D3B173}"/>
                </a:ext>
              </a:extLst>
            </p:cNvPr>
            <p:cNvPicPr>
              <a:picLocks noChangeArrowheads="1"/>
            </p:cNvPicPr>
            <p:nvPr/>
          </p:nvPicPr>
          <p:blipFill>
            <a:blip r:embed="rId3" cstate="print"/>
            <a:srcRect/>
            <a:stretch>
              <a:fillRect/>
            </a:stretch>
          </p:blipFill>
          <p:spPr bwMode="auto">
            <a:xfrm>
              <a:off x="2912" y="820"/>
              <a:ext cx="978" cy="227"/>
            </a:xfrm>
            <a:prstGeom prst="rect">
              <a:avLst/>
            </a:prstGeom>
            <a:noFill/>
            <a:ln w="9525">
              <a:noFill/>
              <a:miter lim="800000"/>
              <a:headEnd/>
              <a:tailEnd/>
            </a:ln>
          </p:spPr>
        </p:pic>
        <p:sp>
          <p:nvSpPr>
            <p:cNvPr id="93" name="Rectangle 92">
              <a:extLst>
                <a:ext uri="{FF2B5EF4-FFF2-40B4-BE49-F238E27FC236}">
                  <a16:creationId xmlns:a16="http://schemas.microsoft.com/office/drawing/2014/main" id="{33F5298A-2927-1425-A6AB-52F875A45970}"/>
                </a:ext>
              </a:extLst>
            </p:cNvPr>
            <p:cNvSpPr>
              <a:spLocks noChangeArrowheads="1"/>
            </p:cNvSpPr>
            <p:nvPr/>
          </p:nvSpPr>
          <p:spPr bwMode="auto">
            <a:xfrm>
              <a:off x="3094" y="869"/>
              <a:ext cx="544" cy="45"/>
            </a:xfrm>
            <a:prstGeom prst="rect">
              <a:avLst/>
            </a:prstGeom>
            <a:noFill/>
            <a:ln w="9525">
              <a:no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latin typeface="Times New Roman" pitchFamily="18" charset="0"/>
              </a:endParaRPr>
            </a:p>
          </p:txBody>
        </p:sp>
      </p:grpSp>
      <p:sp>
        <p:nvSpPr>
          <p:cNvPr id="10" name="Rectangle 9">
            <a:extLst>
              <a:ext uri="{FF2B5EF4-FFF2-40B4-BE49-F238E27FC236}">
                <a16:creationId xmlns:a16="http://schemas.microsoft.com/office/drawing/2014/main" id="{D967EBB3-00A1-6BB8-95B7-664A2D49EDDA}"/>
              </a:ext>
            </a:extLst>
          </p:cNvPr>
          <p:cNvSpPr>
            <a:spLocks noChangeArrowheads="1"/>
          </p:cNvSpPr>
          <p:nvPr/>
        </p:nvSpPr>
        <p:spPr bwMode="auto">
          <a:xfrm>
            <a:off x="5741762" y="2129020"/>
            <a:ext cx="208142" cy="785088"/>
          </a:xfrm>
          <a:prstGeom prst="rect">
            <a:avLst/>
          </a:prstGeom>
          <a:solidFill>
            <a:schemeClr val="bg2"/>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1" name="Rectangle 10">
            <a:extLst>
              <a:ext uri="{FF2B5EF4-FFF2-40B4-BE49-F238E27FC236}">
                <a16:creationId xmlns:a16="http://schemas.microsoft.com/office/drawing/2014/main" id="{C333368E-1378-C00C-F7DE-6D293243A6EA}"/>
              </a:ext>
            </a:extLst>
          </p:cNvPr>
          <p:cNvSpPr>
            <a:spLocks noChangeArrowheads="1"/>
          </p:cNvSpPr>
          <p:nvPr/>
        </p:nvSpPr>
        <p:spPr bwMode="auto">
          <a:xfrm>
            <a:off x="5948136" y="2395720"/>
            <a:ext cx="837370" cy="522872"/>
          </a:xfrm>
          <a:prstGeom prst="rect">
            <a:avLst/>
          </a:prstGeom>
          <a:solidFill>
            <a:schemeClr val="bg2"/>
          </a:solidFill>
          <a:ln w="12700">
            <a:solidFill>
              <a:schemeClr val="tx1"/>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latin typeface="Times New Roman" pitchFamily="18" charset="0"/>
            </a:endParaRPr>
          </a:p>
        </p:txBody>
      </p:sp>
      <p:sp>
        <p:nvSpPr>
          <p:cNvPr id="12" name="Rectangle 11">
            <a:extLst>
              <a:ext uri="{FF2B5EF4-FFF2-40B4-BE49-F238E27FC236}">
                <a16:creationId xmlns:a16="http://schemas.microsoft.com/office/drawing/2014/main" id="{A2671AEA-421B-C24D-9E8A-9A0F47E3C5B6}"/>
              </a:ext>
            </a:extLst>
          </p:cNvPr>
          <p:cNvSpPr>
            <a:spLocks noChangeArrowheads="1"/>
          </p:cNvSpPr>
          <p:nvPr/>
        </p:nvSpPr>
        <p:spPr bwMode="auto">
          <a:xfrm>
            <a:off x="4773386" y="2791007"/>
            <a:ext cx="1034304" cy="519749"/>
          </a:xfrm>
          <a:prstGeom prst="rect">
            <a:avLst/>
          </a:prstGeom>
          <a:noFill/>
          <a:ln w="9525">
            <a:solidFill>
              <a:schemeClr val="bg2"/>
            </a:solid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3333FF"/>
                </a:solidFill>
                <a:latin typeface="Times New Roman" pitchFamily="18" charset="0"/>
              </a:rPr>
              <a:t>SIU’s</a:t>
            </a:r>
          </a:p>
        </p:txBody>
      </p:sp>
      <p:sp>
        <p:nvSpPr>
          <p:cNvPr id="13" name="AutoShape 34" descr="Brown marble">
            <a:extLst>
              <a:ext uri="{FF2B5EF4-FFF2-40B4-BE49-F238E27FC236}">
                <a16:creationId xmlns:a16="http://schemas.microsoft.com/office/drawing/2014/main" id="{9DF86B49-4D50-DA51-7C66-25996D453A58}"/>
              </a:ext>
            </a:extLst>
          </p:cNvPr>
          <p:cNvSpPr>
            <a:spLocks noChangeArrowheads="1"/>
          </p:cNvSpPr>
          <p:nvPr/>
        </p:nvSpPr>
        <p:spPr bwMode="auto">
          <a:xfrm rot="17880000">
            <a:off x="4438147" y="2796876"/>
            <a:ext cx="669587" cy="1493817"/>
          </a:xfrm>
          <a:prstGeom prst="downArrow">
            <a:avLst>
              <a:gd name="adj1" fmla="val 50000"/>
              <a:gd name="adj2" fmla="val 54391"/>
            </a:avLst>
          </a:prstGeom>
          <a:blipFill dpi="0" rotWithShape="0">
            <a:blip r:embed="rId4" cstate="print"/>
            <a:srcRect/>
            <a:tile tx="0" ty="0" sx="100000" sy="100000" flip="none" algn="tl"/>
          </a:blipFill>
          <a:ln w="254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4" name="Rectangle 13" descr="Brown marble">
            <a:extLst>
              <a:ext uri="{FF2B5EF4-FFF2-40B4-BE49-F238E27FC236}">
                <a16:creationId xmlns:a16="http://schemas.microsoft.com/office/drawing/2014/main" id="{49A2AC87-65F5-A905-DE69-B6974533FA31}"/>
              </a:ext>
            </a:extLst>
          </p:cNvPr>
          <p:cNvSpPr>
            <a:spLocks noChangeArrowheads="1"/>
          </p:cNvSpPr>
          <p:nvPr/>
        </p:nvSpPr>
        <p:spPr bwMode="auto">
          <a:xfrm>
            <a:off x="4449536" y="2660833"/>
            <a:ext cx="1282474" cy="134230"/>
          </a:xfrm>
          <a:prstGeom prst="rect">
            <a:avLst/>
          </a:prstGeom>
          <a:blipFill dpi="0" rotWithShape="0">
            <a:blip r:embed="rId4" cstate="print"/>
            <a:srcRect/>
            <a:tile tx="0" ty="0" sx="100000" sy="100000" flip="none" algn="tl"/>
          </a:blip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15" name="Group 14">
            <a:extLst>
              <a:ext uri="{FF2B5EF4-FFF2-40B4-BE49-F238E27FC236}">
                <a16:creationId xmlns:a16="http://schemas.microsoft.com/office/drawing/2014/main" id="{606D239E-D4D1-9AE8-92D6-B0732419BAFA}"/>
              </a:ext>
            </a:extLst>
          </p:cNvPr>
          <p:cNvGrpSpPr>
            <a:grpSpLocks/>
          </p:cNvGrpSpPr>
          <p:nvPr/>
        </p:nvGrpSpPr>
        <p:grpSpPr bwMode="auto">
          <a:xfrm>
            <a:off x="4559078" y="2121086"/>
            <a:ext cx="987874" cy="530676"/>
            <a:chOff x="2172" y="1039"/>
            <a:chExt cx="617" cy="340"/>
          </a:xfrm>
        </p:grpSpPr>
        <p:grpSp>
          <p:nvGrpSpPr>
            <p:cNvPr id="84" name="Group 83">
              <a:extLst>
                <a:ext uri="{FF2B5EF4-FFF2-40B4-BE49-F238E27FC236}">
                  <a16:creationId xmlns:a16="http://schemas.microsoft.com/office/drawing/2014/main" id="{D44FD61D-DF8B-4959-1318-80200B3AF128}"/>
                </a:ext>
              </a:extLst>
            </p:cNvPr>
            <p:cNvGrpSpPr>
              <a:grpSpLocks/>
            </p:cNvGrpSpPr>
            <p:nvPr/>
          </p:nvGrpSpPr>
          <p:grpSpPr bwMode="auto">
            <a:xfrm>
              <a:off x="2239" y="1218"/>
              <a:ext cx="187" cy="161"/>
              <a:chOff x="2239" y="1218"/>
              <a:chExt cx="187" cy="161"/>
            </a:xfrm>
          </p:grpSpPr>
          <p:sp>
            <p:nvSpPr>
              <p:cNvPr id="88" name="Rectangle 87">
                <a:extLst>
                  <a:ext uri="{FF2B5EF4-FFF2-40B4-BE49-F238E27FC236}">
                    <a16:creationId xmlns:a16="http://schemas.microsoft.com/office/drawing/2014/main" id="{AD51197F-17AC-129B-E279-6142853E324F}"/>
                  </a:ext>
                </a:extLst>
              </p:cNvPr>
              <p:cNvSpPr>
                <a:spLocks noChangeArrowheads="1"/>
              </p:cNvSpPr>
              <p:nvPr/>
            </p:nvSpPr>
            <p:spPr bwMode="auto">
              <a:xfrm>
                <a:off x="2239" y="1218"/>
                <a:ext cx="28" cy="161"/>
              </a:xfrm>
              <a:prstGeom prst="rect">
                <a:avLst/>
              </a:prstGeom>
              <a:solidFill>
                <a:schemeClr val="bg2"/>
              </a:solid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89" name="Rectangle 88">
                <a:extLst>
                  <a:ext uri="{FF2B5EF4-FFF2-40B4-BE49-F238E27FC236}">
                    <a16:creationId xmlns:a16="http://schemas.microsoft.com/office/drawing/2014/main" id="{5549DB55-F433-D2C4-B4FD-9EF22815DAE8}"/>
                  </a:ext>
                </a:extLst>
              </p:cNvPr>
              <p:cNvSpPr>
                <a:spLocks noChangeArrowheads="1"/>
              </p:cNvSpPr>
              <p:nvPr/>
            </p:nvSpPr>
            <p:spPr bwMode="auto">
              <a:xfrm>
                <a:off x="2267" y="1268"/>
                <a:ext cx="159" cy="111"/>
              </a:xfrm>
              <a:prstGeom prst="rect">
                <a:avLst/>
              </a:prstGeom>
              <a:solidFill>
                <a:schemeClr val="bg2"/>
              </a:solidFill>
              <a:ln w="12700">
                <a:solidFill>
                  <a:schemeClr val="bg2"/>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solidFill>
                    <a:srgbClr val="3333FF"/>
                  </a:solidFill>
                  <a:latin typeface="Times New Roman" pitchFamily="18" charset="0"/>
                </a:endParaRPr>
              </a:p>
            </p:txBody>
          </p:sp>
          <p:sp>
            <p:nvSpPr>
              <p:cNvPr id="90" name="Rectangle 89">
                <a:extLst>
                  <a:ext uri="{FF2B5EF4-FFF2-40B4-BE49-F238E27FC236}">
                    <a16:creationId xmlns:a16="http://schemas.microsoft.com/office/drawing/2014/main" id="{7CE0B01C-375D-9481-7AB3-482099A1866F}"/>
                  </a:ext>
                </a:extLst>
              </p:cNvPr>
              <p:cNvSpPr>
                <a:spLocks noChangeArrowheads="1"/>
              </p:cNvSpPr>
              <p:nvPr/>
            </p:nvSpPr>
            <p:spPr bwMode="auto">
              <a:xfrm>
                <a:off x="2290" y="1334"/>
                <a:ext cx="76" cy="45"/>
              </a:xfrm>
              <a:prstGeom prst="rect">
                <a:avLst/>
              </a:prstGeom>
              <a:solidFill>
                <a:schemeClr val="bg2"/>
              </a:solid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91" name="Rectangle 90">
                <a:extLst>
                  <a:ext uri="{FF2B5EF4-FFF2-40B4-BE49-F238E27FC236}">
                    <a16:creationId xmlns:a16="http://schemas.microsoft.com/office/drawing/2014/main" id="{7AD642C6-952A-FD08-2850-896DFCDFB62B}"/>
                  </a:ext>
                </a:extLst>
              </p:cNvPr>
              <p:cNvSpPr>
                <a:spLocks noChangeArrowheads="1"/>
              </p:cNvSpPr>
              <p:nvPr/>
            </p:nvSpPr>
            <p:spPr bwMode="auto">
              <a:xfrm>
                <a:off x="2282" y="1297"/>
                <a:ext cx="84" cy="20"/>
              </a:xfrm>
              <a:prstGeom prst="rect">
                <a:avLst/>
              </a:prstGeom>
              <a:solidFill>
                <a:schemeClr val="bg2"/>
              </a:solid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grpSp>
          <p:nvGrpSpPr>
            <p:cNvPr id="85" name="Group 84">
              <a:extLst>
                <a:ext uri="{FF2B5EF4-FFF2-40B4-BE49-F238E27FC236}">
                  <a16:creationId xmlns:a16="http://schemas.microsoft.com/office/drawing/2014/main" id="{9D36C544-5E68-C5DB-FF98-AC3EB2709898}"/>
                </a:ext>
              </a:extLst>
            </p:cNvPr>
            <p:cNvGrpSpPr>
              <a:grpSpLocks/>
            </p:cNvGrpSpPr>
            <p:nvPr/>
          </p:nvGrpSpPr>
          <p:grpSpPr bwMode="auto">
            <a:xfrm>
              <a:off x="2172" y="1039"/>
              <a:ext cx="617" cy="170"/>
              <a:chOff x="2172" y="1039"/>
              <a:chExt cx="617" cy="170"/>
            </a:xfrm>
          </p:grpSpPr>
          <p:pic>
            <p:nvPicPr>
              <p:cNvPr id="86" name="Picture 85">
                <a:extLst>
                  <a:ext uri="{FF2B5EF4-FFF2-40B4-BE49-F238E27FC236}">
                    <a16:creationId xmlns:a16="http://schemas.microsoft.com/office/drawing/2014/main" id="{E144A06C-1824-508E-C1E6-286B676C08A4}"/>
                  </a:ext>
                </a:extLst>
              </p:cNvPr>
              <p:cNvPicPr>
                <a:picLocks noChangeArrowheads="1"/>
              </p:cNvPicPr>
              <p:nvPr/>
            </p:nvPicPr>
            <p:blipFill>
              <a:blip r:embed="rId5" cstate="print"/>
              <a:srcRect/>
              <a:stretch>
                <a:fillRect/>
              </a:stretch>
            </p:blipFill>
            <p:spPr bwMode="auto">
              <a:xfrm>
                <a:off x="2172" y="1039"/>
                <a:ext cx="617" cy="170"/>
              </a:xfrm>
              <a:prstGeom prst="rect">
                <a:avLst/>
              </a:prstGeom>
              <a:noFill/>
              <a:ln w="9525">
                <a:solidFill>
                  <a:schemeClr val="bg2"/>
                </a:solidFill>
                <a:miter lim="800000"/>
                <a:headEnd/>
                <a:tailEnd/>
              </a:ln>
            </p:spPr>
          </p:pic>
          <p:sp>
            <p:nvSpPr>
              <p:cNvPr id="87" name="Rectangle 86">
                <a:extLst>
                  <a:ext uri="{FF2B5EF4-FFF2-40B4-BE49-F238E27FC236}">
                    <a16:creationId xmlns:a16="http://schemas.microsoft.com/office/drawing/2014/main" id="{6EF347F5-9001-ED4F-94A5-EDCA7715D5E5}"/>
                  </a:ext>
                </a:extLst>
              </p:cNvPr>
              <p:cNvSpPr>
                <a:spLocks noChangeArrowheads="1"/>
              </p:cNvSpPr>
              <p:nvPr/>
            </p:nvSpPr>
            <p:spPr bwMode="auto">
              <a:xfrm>
                <a:off x="2305" y="1071"/>
                <a:ext cx="308" cy="0"/>
              </a:xfrm>
              <a:prstGeom prst="rect">
                <a:avLst/>
              </a:prstGeom>
              <a:noFill/>
              <a:ln w="9525">
                <a:solidFill>
                  <a:schemeClr val="bg2"/>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solidFill>
                    <a:srgbClr val="3333FF"/>
                  </a:solidFill>
                  <a:latin typeface="Times New Roman" pitchFamily="18" charset="0"/>
                </a:endParaRPr>
              </a:p>
            </p:txBody>
          </p:sp>
        </p:grpSp>
      </p:grpSp>
      <p:sp>
        <p:nvSpPr>
          <p:cNvPr id="16" name="AutoShape 45">
            <a:extLst>
              <a:ext uri="{FF2B5EF4-FFF2-40B4-BE49-F238E27FC236}">
                <a16:creationId xmlns:a16="http://schemas.microsoft.com/office/drawing/2014/main" id="{BAF82459-7F3C-3387-B172-0245C362ABBE}"/>
              </a:ext>
            </a:extLst>
          </p:cNvPr>
          <p:cNvSpPr>
            <a:spLocks noChangeArrowheads="1"/>
          </p:cNvSpPr>
          <p:nvPr/>
        </p:nvSpPr>
        <p:spPr bwMode="auto">
          <a:xfrm>
            <a:off x="7740423" y="3621269"/>
            <a:ext cx="698076" cy="515067"/>
          </a:xfrm>
          <a:prstGeom prst="rightArrow">
            <a:avLst>
              <a:gd name="adj1" fmla="val 50000"/>
              <a:gd name="adj2" fmla="val 33043"/>
            </a:avLst>
          </a:prstGeom>
          <a:gradFill rotWithShape="0">
            <a:gsLst>
              <a:gs pos="0">
                <a:schemeClr val="bg1"/>
              </a:gs>
              <a:gs pos="100000">
                <a:srgbClr val="0099FF"/>
              </a:gs>
            </a:gsLst>
            <a:lin ang="5400000" scaled="1"/>
          </a:gradFill>
          <a:ln w="254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7" name="Freeform 46" descr="Brown marble">
            <a:extLst>
              <a:ext uri="{FF2B5EF4-FFF2-40B4-BE49-F238E27FC236}">
                <a16:creationId xmlns:a16="http://schemas.microsoft.com/office/drawing/2014/main" id="{70B42096-6D29-5E5B-BEEE-9F6FB1B486AB}"/>
              </a:ext>
            </a:extLst>
          </p:cNvPr>
          <p:cNvSpPr>
            <a:spLocks/>
          </p:cNvSpPr>
          <p:nvPr/>
        </p:nvSpPr>
        <p:spPr bwMode="auto">
          <a:xfrm>
            <a:off x="3870098" y="2659244"/>
            <a:ext cx="589202" cy="669588"/>
          </a:xfrm>
          <a:custGeom>
            <a:avLst/>
            <a:gdLst>
              <a:gd name="T0" fmla="*/ 2147483647 w 368"/>
              <a:gd name="T1" fmla="*/ 2147483647 h 429"/>
              <a:gd name="T2" fmla="*/ 0 w 368"/>
              <a:gd name="T3" fmla="*/ 2147483647 h 429"/>
              <a:gd name="T4" fmla="*/ 2147483647 w 368"/>
              <a:gd name="T5" fmla="*/ 2147483647 h 429"/>
              <a:gd name="T6" fmla="*/ 2147483647 w 368"/>
              <a:gd name="T7" fmla="*/ 2147483647 h 429"/>
              <a:gd name="T8" fmla="*/ 2147483647 w 368"/>
              <a:gd name="T9" fmla="*/ 2147483647 h 429"/>
              <a:gd name="T10" fmla="*/ 2147483647 w 368"/>
              <a:gd name="T11" fmla="*/ 2147483647 h 429"/>
              <a:gd name="T12" fmla="*/ 2147483647 w 368"/>
              <a:gd name="T13" fmla="*/ 2147483647 h 429"/>
              <a:gd name="T14" fmla="*/ 2147483647 w 368"/>
              <a:gd name="T15" fmla="*/ 2147483647 h 429"/>
              <a:gd name="T16" fmla="*/ 2147483647 w 368"/>
              <a:gd name="T17" fmla="*/ 2147483647 h 429"/>
              <a:gd name="T18" fmla="*/ 2147483647 w 368"/>
              <a:gd name="T19" fmla="*/ 2147483647 h 429"/>
              <a:gd name="T20" fmla="*/ 2147483647 w 368"/>
              <a:gd name="T21" fmla="*/ 2147483647 h 429"/>
              <a:gd name="T22" fmla="*/ 2147483647 w 368"/>
              <a:gd name="T23" fmla="*/ 0 h 429"/>
              <a:gd name="T24" fmla="*/ 2147483647 w 368"/>
              <a:gd name="T25" fmla="*/ 0 h 429"/>
              <a:gd name="T26" fmla="*/ 2147483647 w 368"/>
              <a:gd name="T27" fmla="*/ 2147483647 h 429"/>
              <a:gd name="T28" fmla="*/ 2147483647 w 368"/>
              <a:gd name="T29" fmla="*/ 2147483647 h 429"/>
              <a:gd name="T30" fmla="*/ 2147483647 w 368"/>
              <a:gd name="T31" fmla="*/ 2147483647 h 429"/>
              <a:gd name="T32" fmla="*/ 2147483647 w 368"/>
              <a:gd name="T33" fmla="*/ 2147483647 h 429"/>
              <a:gd name="T34" fmla="*/ 2147483647 w 368"/>
              <a:gd name="T35" fmla="*/ 2147483647 h 429"/>
              <a:gd name="T36" fmla="*/ 2147483647 w 368"/>
              <a:gd name="T37" fmla="*/ 2147483647 h 429"/>
              <a:gd name="T38" fmla="*/ 2147483647 w 368"/>
              <a:gd name="T39" fmla="*/ 2147483647 h 429"/>
              <a:gd name="T40" fmla="*/ 2147483647 w 368"/>
              <a:gd name="T41" fmla="*/ 2147483647 h 429"/>
              <a:gd name="T42" fmla="*/ 2147483647 w 368"/>
              <a:gd name="T43" fmla="*/ 2147483647 h 429"/>
              <a:gd name="T44" fmla="*/ 2147483647 w 368"/>
              <a:gd name="T45" fmla="*/ 2147483647 h 429"/>
              <a:gd name="T46" fmla="*/ 2147483647 w 368"/>
              <a:gd name="T47" fmla="*/ 2147483647 h 429"/>
              <a:gd name="T48" fmla="*/ 2147483647 w 368"/>
              <a:gd name="T49" fmla="*/ 2147483647 h 4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8"/>
              <a:gd name="T76" fmla="*/ 0 h 429"/>
              <a:gd name="T77" fmla="*/ 368 w 368"/>
              <a:gd name="T78" fmla="*/ 429 h 4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8" h="429">
                <a:moveTo>
                  <a:pt x="104" y="428"/>
                </a:moveTo>
                <a:lnTo>
                  <a:pt x="0" y="301"/>
                </a:lnTo>
                <a:lnTo>
                  <a:pt x="50" y="301"/>
                </a:lnTo>
                <a:lnTo>
                  <a:pt x="47" y="246"/>
                </a:lnTo>
                <a:lnTo>
                  <a:pt x="50" y="197"/>
                </a:lnTo>
                <a:lnTo>
                  <a:pt x="61" y="151"/>
                </a:lnTo>
                <a:lnTo>
                  <a:pt x="74" y="110"/>
                </a:lnTo>
                <a:lnTo>
                  <a:pt x="91" y="75"/>
                </a:lnTo>
                <a:lnTo>
                  <a:pt x="114" y="44"/>
                </a:lnTo>
                <a:lnTo>
                  <a:pt x="141" y="21"/>
                </a:lnTo>
                <a:lnTo>
                  <a:pt x="172" y="6"/>
                </a:lnTo>
                <a:lnTo>
                  <a:pt x="202" y="0"/>
                </a:lnTo>
                <a:lnTo>
                  <a:pt x="364" y="0"/>
                </a:lnTo>
                <a:lnTo>
                  <a:pt x="367" y="125"/>
                </a:lnTo>
                <a:lnTo>
                  <a:pt x="205" y="127"/>
                </a:lnTo>
                <a:lnTo>
                  <a:pt x="195" y="130"/>
                </a:lnTo>
                <a:lnTo>
                  <a:pt x="185" y="136"/>
                </a:lnTo>
                <a:lnTo>
                  <a:pt x="178" y="148"/>
                </a:lnTo>
                <a:lnTo>
                  <a:pt x="172" y="162"/>
                </a:lnTo>
                <a:lnTo>
                  <a:pt x="165" y="179"/>
                </a:lnTo>
                <a:lnTo>
                  <a:pt x="158" y="200"/>
                </a:lnTo>
                <a:lnTo>
                  <a:pt x="155" y="246"/>
                </a:lnTo>
                <a:lnTo>
                  <a:pt x="158" y="298"/>
                </a:lnTo>
                <a:lnTo>
                  <a:pt x="205" y="298"/>
                </a:lnTo>
                <a:lnTo>
                  <a:pt x="104" y="428"/>
                </a:lnTo>
              </a:path>
            </a:pathLst>
          </a:custGeom>
          <a:blipFill dpi="0" rotWithShape="0">
            <a:blip r:embed="rId4" cstate="print"/>
            <a:srcRect/>
            <a:tile tx="0" ty="0" sx="100000" sy="100000" flip="none" algn="tl"/>
          </a:blipFill>
          <a:ln w="25400" cap="rnd" cmpd="sng">
            <a:solidFill>
              <a:schemeClr val="bg2"/>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18" name="Freeform 47">
            <a:extLst>
              <a:ext uri="{FF2B5EF4-FFF2-40B4-BE49-F238E27FC236}">
                <a16:creationId xmlns:a16="http://schemas.microsoft.com/office/drawing/2014/main" id="{08480F2F-1CB4-CC81-341D-7861758F3FEF}"/>
              </a:ext>
            </a:extLst>
          </p:cNvPr>
          <p:cNvSpPr>
            <a:spLocks/>
          </p:cNvSpPr>
          <p:nvPr/>
        </p:nvSpPr>
        <p:spPr bwMode="auto">
          <a:xfrm>
            <a:off x="2527073" y="3191057"/>
            <a:ext cx="1589884" cy="290311"/>
          </a:xfrm>
          <a:custGeom>
            <a:avLst/>
            <a:gdLst>
              <a:gd name="T0" fmla="*/ 0 w 993"/>
              <a:gd name="T1" fmla="*/ 2147483647 h 186"/>
              <a:gd name="T2" fmla="*/ 2147483647 w 993"/>
              <a:gd name="T3" fmla="*/ 2147483647 h 186"/>
              <a:gd name="T4" fmla="*/ 2147483647 w 993"/>
              <a:gd name="T5" fmla="*/ 2147483647 h 186"/>
              <a:gd name="T6" fmla="*/ 2147483647 w 993"/>
              <a:gd name="T7" fmla="*/ 2147483647 h 186"/>
              <a:gd name="T8" fmla="*/ 2147483647 w 993"/>
              <a:gd name="T9" fmla="*/ 2147483647 h 186"/>
              <a:gd name="T10" fmla="*/ 2147483647 w 993"/>
              <a:gd name="T11" fmla="*/ 2147483647 h 186"/>
              <a:gd name="T12" fmla="*/ 2147483647 w 993"/>
              <a:gd name="T13" fmla="*/ 2147483647 h 186"/>
              <a:gd name="T14" fmla="*/ 2147483647 w 993"/>
              <a:gd name="T15" fmla="*/ 2147483647 h 186"/>
              <a:gd name="T16" fmla="*/ 2147483647 w 993"/>
              <a:gd name="T17" fmla="*/ 2147483647 h 186"/>
              <a:gd name="T18" fmla="*/ 2147483647 w 993"/>
              <a:gd name="T19" fmla="*/ 2147483647 h 186"/>
              <a:gd name="T20" fmla="*/ 2147483647 w 993"/>
              <a:gd name="T21" fmla="*/ 2147483647 h 186"/>
              <a:gd name="T22" fmla="*/ 2147483647 w 993"/>
              <a:gd name="T23" fmla="*/ 2147483647 h 186"/>
              <a:gd name="T24" fmla="*/ 2147483647 w 993"/>
              <a:gd name="T25" fmla="*/ 2147483647 h 186"/>
              <a:gd name="T26" fmla="*/ 2147483647 w 993"/>
              <a:gd name="T27" fmla="*/ 2147483647 h 186"/>
              <a:gd name="T28" fmla="*/ 2147483647 w 993"/>
              <a:gd name="T29" fmla="*/ 0 h 1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3"/>
              <a:gd name="T46" fmla="*/ 0 h 186"/>
              <a:gd name="T47" fmla="*/ 993 w 993"/>
              <a:gd name="T48" fmla="*/ 186 h 1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3" h="186">
                <a:moveTo>
                  <a:pt x="0" y="185"/>
                </a:moveTo>
                <a:lnTo>
                  <a:pt x="6" y="167"/>
                </a:lnTo>
                <a:lnTo>
                  <a:pt x="21" y="152"/>
                </a:lnTo>
                <a:lnTo>
                  <a:pt x="48" y="133"/>
                </a:lnTo>
                <a:lnTo>
                  <a:pt x="85" y="118"/>
                </a:lnTo>
                <a:lnTo>
                  <a:pt x="130" y="103"/>
                </a:lnTo>
                <a:lnTo>
                  <a:pt x="184" y="88"/>
                </a:lnTo>
                <a:lnTo>
                  <a:pt x="244" y="73"/>
                </a:lnTo>
                <a:lnTo>
                  <a:pt x="311" y="57"/>
                </a:lnTo>
                <a:lnTo>
                  <a:pt x="383" y="45"/>
                </a:lnTo>
                <a:lnTo>
                  <a:pt x="458" y="33"/>
                </a:lnTo>
                <a:lnTo>
                  <a:pt x="543" y="24"/>
                </a:lnTo>
                <a:lnTo>
                  <a:pt x="627" y="15"/>
                </a:lnTo>
                <a:lnTo>
                  <a:pt x="808" y="3"/>
                </a:lnTo>
                <a:lnTo>
                  <a:pt x="992" y="0"/>
                </a:lnTo>
              </a:path>
            </a:pathLst>
          </a:custGeom>
          <a:noFill/>
          <a:ln w="101600" cap="rnd" cmpd="sng">
            <a:solidFill>
              <a:schemeClr val="bg2"/>
            </a:solidFill>
            <a:prstDash val="solid"/>
            <a:round/>
            <a:headEnd type="none" w="sm" len="sm"/>
            <a:tailEnd type="stealth" w="med" len="me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19" name="Group 18">
            <a:extLst>
              <a:ext uri="{FF2B5EF4-FFF2-40B4-BE49-F238E27FC236}">
                <a16:creationId xmlns:a16="http://schemas.microsoft.com/office/drawing/2014/main" id="{2A230B0E-F164-B44E-C5D5-2D84A3BB8C09}"/>
              </a:ext>
            </a:extLst>
          </p:cNvPr>
          <p:cNvGrpSpPr>
            <a:grpSpLocks/>
          </p:cNvGrpSpPr>
          <p:nvPr/>
        </p:nvGrpSpPr>
        <p:grpSpPr bwMode="auto">
          <a:xfrm>
            <a:off x="1912713" y="3538734"/>
            <a:ext cx="1120766" cy="199785"/>
            <a:chOff x="528" y="1907"/>
            <a:chExt cx="700" cy="128"/>
          </a:xfrm>
        </p:grpSpPr>
        <p:sp>
          <p:nvSpPr>
            <p:cNvPr id="70" name="Rectangle 69" descr="Oak">
              <a:extLst>
                <a:ext uri="{FF2B5EF4-FFF2-40B4-BE49-F238E27FC236}">
                  <a16:creationId xmlns:a16="http://schemas.microsoft.com/office/drawing/2014/main" id="{40AC32B9-4060-2F9A-57F0-95D4237186CC}"/>
                </a:ext>
              </a:extLst>
            </p:cNvPr>
            <p:cNvSpPr>
              <a:spLocks noChangeArrowheads="1"/>
            </p:cNvSpPr>
            <p:nvPr/>
          </p:nvSpPr>
          <p:spPr bwMode="auto">
            <a:xfrm>
              <a:off x="541" y="1952"/>
              <a:ext cx="243" cy="83"/>
            </a:xfrm>
            <a:prstGeom prst="rect">
              <a:avLst/>
            </a:prstGeom>
            <a:blipFill dpi="0" rotWithShape="0">
              <a:blip r:embed="rId6" cstate="print"/>
              <a:srcRect/>
              <a:tile tx="0" ty="0" sx="100000" sy="100000" flip="none" algn="tl"/>
            </a:blipFill>
            <a:ln w="254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1" name="Line 51" descr="Oak">
              <a:extLst>
                <a:ext uri="{FF2B5EF4-FFF2-40B4-BE49-F238E27FC236}">
                  <a16:creationId xmlns:a16="http://schemas.microsoft.com/office/drawing/2014/main" id="{9C1C3C85-A731-5CED-2E3F-30D43CE7A230}"/>
                </a:ext>
              </a:extLst>
            </p:cNvPr>
            <p:cNvSpPr>
              <a:spLocks noChangeShapeType="1"/>
            </p:cNvSpPr>
            <p:nvPr/>
          </p:nvSpPr>
          <p:spPr bwMode="auto">
            <a:xfrm flipV="1">
              <a:off x="594" y="1992"/>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2" name="Line 52" descr="Oak">
              <a:extLst>
                <a:ext uri="{FF2B5EF4-FFF2-40B4-BE49-F238E27FC236}">
                  <a16:creationId xmlns:a16="http://schemas.microsoft.com/office/drawing/2014/main" id="{C64F72DB-F7E0-66E8-F2F8-80A2127BD6D7}"/>
                </a:ext>
              </a:extLst>
            </p:cNvPr>
            <p:cNvSpPr>
              <a:spLocks noChangeShapeType="1"/>
            </p:cNvSpPr>
            <p:nvPr/>
          </p:nvSpPr>
          <p:spPr bwMode="auto">
            <a:xfrm>
              <a:off x="596" y="1992"/>
              <a:ext cx="0"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3" name="Line 53" descr="Oak">
              <a:extLst>
                <a:ext uri="{FF2B5EF4-FFF2-40B4-BE49-F238E27FC236}">
                  <a16:creationId xmlns:a16="http://schemas.microsoft.com/office/drawing/2014/main" id="{A9599B1A-958D-0445-3D91-F4D25BE65AB0}"/>
                </a:ext>
              </a:extLst>
            </p:cNvPr>
            <p:cNvSpPr>
              <a:spLocks noChangeShapeType="1"/>
            </p:cNvSpPr>
            <p:nvPr/>
          </p:nvSpPr>
          <p:spPr bwMode="auto">
            <a:xfrm>
              <a:off x="597" y="1992"/>
              <a:ext cx="68"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4" name="Line 54" descr="Oak">
              <a:extLst>
                <a:ext uri="{FF2B5EF4-FFF2-40B4-BE49-F238E27FC236}">
                  <a16:creationId xmlns:a16="http://schemas.microsoft.com/office/drawing/2014/main" id="{65853753-27F2-944F-4EFE-B0273356E510}"/>
                </a:ext>
              </a:extLst>
            </p:cNvPr>
            <p:cNvSpPr>
              <a:spLocks noChangeShapeType="1"/>
            </p:cNvSpPr>
            <p:nvPr/>
          </p:nvSpPr>
          <p:spPr bwMode="auto">
            <a:xfrm>
              <a:off x="663" y="1993"/>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5" name="Rectangle 74" descr="Oak">
              <a:extLst>
                <a:ext uri="{FF2B5EF4-FFF2-40B4-BE49-F238E27FC236}">
                  <a16:creationId xmlns:a16="http://schemas.microsoft.com/office/drawing/2014/main" id="{DDACAE6A-59B4-4B39-1A44-78703A955AB2}"/>
                </a:ext>
              </a:extLst>
            </p:cNvPr>
            <p:cNvSpPr>
              <a:spLocks noChangeArrowheads="1"/>
            </p:cNvSpPr>
            <p:nvPr/>
          </p:nvSpPr>
          <p:spPr bwMode="auto">
            <a:xfrm>
              <a:off x="704" y="1974"/>
              <a:ext cx="40" cy="39"/>
            </a:xfrm>
            <a:prstGeom prst="rect">
              <a:avLst/>
            </a:prstGeom>
            <a:blipFill dpi="0" rotWithShape="0">
              <a:blip r:embed="rId6" cstate="print"/>
              <a:srcRect/>
              <a:tile tx="0" ty="0" sx="100000" sy="100000" flip="none" algn="tl"/>
            </a:blip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6" name="Rectangle 75" descr="Oak">
              <a:extLst>
                <a:ext uri="{FF2B5EF4-FFF2-40B4-BE49-F238E27FC236}">
                  <a16:creationId xmlns:a16="http://schemas.microsoft.com/office/drawing/2014/main" id="{96492884-9366-D9F0-FDE2-636E8F794B01}"/>
                </a:ext>
              </a:extLst>
            </p:cNvPr>
            <p:cNvSpPr>
              <a:spLocks noChangeArrowheads="1"/>
            </p:cNvSpPr>
            <p:nvPr/>
          </p:nvSpPr>
          <p:spPr bwMode="auto">
            <a:xfrm>
              <a:off x="985" y="1952"/>
              <a:ext cx="243" cy="83"/>
            </a:xfrm>
            <a:prstGeom prst="rect">
              <a:avLst/>
            </a:prstGeom>
            <a:blipFill dpi="0" rotWithShape="0">
              <a:blip r:embed="rId6" cstate="print"/>
              <a:srcRect/>
              <a:tile tx="0" ty="0" sx="100000" sy="100000" flip="none" algn="tl"/>
            </a:blipFill>
            <a:ln w="254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7" name="Line 57" descr="Oak">
              <a:extLst>
                <a:ext uri="{FF2B5EF4-FFF2-40B4-BE49-F238E27FC236}">
                  <a16:creationId xmlns:a16="http://schemas.microsoft.com/office/drawing/2014/main" id="{7397D899-FE77-00B7-7648-63AC9CDD6E72}"/>
                </a:ext>
              </a:extLst>
            </p:cNvPr>
            <p:cNvSpPr>
              <a:spLocks noChangeShapeType="1"/>
            </p:cNvSpPr>
            <p:nvPr/>
          </p:nvSpPr>
          <p:spPr bwMode="auto">
            <a:xfrm flipV="1">
              <a:off x="1039" y="1992"/>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8" name="Line 58" descr="Oak">
              <a:extLst>
                <a:ext uri="{FF2B5EF4-FFF2-40B4-BE49-F238E27FC236}">
                  <a16:creationId xmlns:a16="http://schemas.microsoft.com/office/drawing/2014/main" id="{4E6AB80B-B63C-84BB-7A03-91A29FA784CF}"/>
                </a:ext>
              </a:extLst>
            </p:cNvPr>
            <p:cNvSpPr>
              <a:spLocks noChangeShapeType="1"/>
            </p:cNvSpPr>
            <p:nvPr/>
          </p:nvSpPr>
          <p:spPr bwMode="auto">
            <a:xfrm>
              <a:off x="1040" y="1992"/>
              <a:ext cx="0"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79" name="Line 59" descr="Oak">
              <a:extLst>
                <a:ext uri="{FF2B5EF4-FFF2-40B4-BE49-F238E27FC236}">
                  <a16:creationId xmlns:a16="http://schemas.microsoft.com/office/drawing/2014/main" id="{6E343EC4-DA95-AEF8-737E-D0045C5B3AB7}"/>
                </a:ext>
              </a:extLst>
            </p:cNvPr>
            <p:cNvSpPr>
              <a:spLocks noChangeShapeType="1"/>
            </p:cNvSpPr>
            <p:nvPr/>
          </p:nvSpPr>
          <p:spPr bwMode="auto">
            <a:xfrm>
              <a:off x="1041" y="1992"/>
              <a:ext cx="68"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80" name="Line 60" descr="Oak">
              <a:extLst>
                <a:ext uri="{FF2B5EF4-FFF2-40B4-BE49-F238E27FC236}">
                  <a16:creationId xmlns:a16="http://schemas.microsoft.com/office/drawing/2014/main" id="{06D64983-2B82-2D0E-8EF1-FAA755BFD430}"/>
                </a:ext>
              </a:extLst>
            </p:cNvPr>
            <p:cNvSpPr>
              <a:spLocks noChangeShapeType="1"/>
            </p:cNvSpPr>
            <p:nvPr/>
          </p:nvSpPr>
          <p:spPr bwMode="auto">
            <a:xfrm>
              <a:off x="1108" y="1993"/>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81" name="Rectangle 80" descr="Oak">
              <a:extLst>
                <a:ext uri="{FF2B5EF4-FFF2-40B4-BE49-F238E27FC236}">
                  <a16:creationId xmlns:a16="http://schemas.microsoft.com/office/drawing/2014/main" id="{2C5CDD95-167C-DCC6-0DB4-487EFD9AA59E}"/>
                </a:ext>
              </a:extLst>
            </p:cNvPr>
            <p:cNvSpPr>
              <a:spLocks noChangeArrowheads="1"/>
            </p:cNvSpPr>
            <p:nvPr/>
          </p:nvSpPr>
          <p:spPr bwMode="auto">
            <a:xfrm>
              <a:off x="1148" y="1974"/>
              <a:ext cx="40" cy="39"/>
            </a:xfrm>
            <a:prstGeom prst="rect">
              <a:avLst/>
            </a:prstGeom>
            <a:blipFill dpi="0" rotWithShape="0">
              <a:blip r:embed="rId6" cstate="print"/>
              <a:srcRect/>
              <a:tile tx="0" ty="0" sx="100000" sy="100000" flip="none" algn="tl"/>
            </a:blip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82" name="Freeform 62" descr="Oak">
              <a:extLst>
                <a:ext uri="{FF2B5EF4-FFF2-40B4-BE49-F238E27FC236}">
                  <a16:creationId xmlns:a16="http://schemas.microsoft.com/office/drawing/2014/main" id="{DE735DB9-5FC8-E133-06F1-12DB81EACA3B}"/>
                </a:ext>
              </a:extLst>
            </p:cNvPr>
            <p:cNvSpPr>
              <a:spLocks/>
            </p:cNvSpPr>
            <p:nvPr/>
          </p:nvSpPr>
          <p:spPr bwMode="auto">
            <a:xfrm>
              <a:off x="528" y="1907"/>
              <a:ext cx="258" cy="44"/>
            </a:xfrm>
            <a:custGeom>
              <a:avLst/>
              <a:gdLst>
                <a:gd name="T0" fmla="*/ 128 w 258"/>
                <a:gd name="T1" fmla="*/ 0 h 44"/>
                <a:gd name="T2" fmla="*/ 257 w 258"/>
                <a:gd name="T3" fmla="*/ 43 h 44"/>
                <a:gd name="T4" fmla="*/ 0 w 258"/>
                <a:gd name="T5" fmla="*/ 43 h 44"/>
                <a:gd name="T6" fmla="*/ 128 w 258"/>
                <a:gd name="T7" fmla="*/ 0 h 44"/>
                <a:gd name="T8" fmla="*/ 0 60000 65536"/>
                <a:gd name="T9" fmla="*/ 0 60000 65536"/>
                <a:gd name="T10" fmla="*/ 0 60000 65536"/>
                <a:gd name="T11" fmla="*/ 0 60000 65536"/>
                <a:gd name="T12" fmla="*/ 0 w 258"/>
                <a:gd name="T13" fmla="*/ 0 h 44"/>
                <a:gd name="T14" fmla="*/ 258 w 258"/>
                <a:gd name="T15" fmla="*/ 44 h 44"/>
              </a:gdLst>
              <a:ahLst/>
              <a:cxnLst>
                <a:cxn ang="T8">
                  <a:pos x="T0" y="T1"/>
                </a:cxn>
                <a:cxn ang="T9">
                  <a:pos x="T2" y="T3"/>
                </a:cxn>
                <a:cxn ang="T10">
                  <a:pos x="T4" y="T5"/>
                </a:cxn>
                <a:cxn ang="T11">
                  <a:pos x="T6" y="T7"/>
                </a:cxn>
              </a:cxnLst>
              <a:rect l="T12" t="T13" r="T14" b="T15"/>
              <a:pathLst>
                <a:path w="258" h="44">
                  <a:moveTo>
                    <a:pt x="128" y="0"/>
                  </a:moveTo>
                  <a:lnTo>
                    <a:pt x="257" y="43"/>
                  </a:lnTo>
                  <a:lnTo>
                    <a:pt x="0" y="43"/>
                  </a:lnTo>
                  <a:lnTo>
                    <a:pt x="128" y="0"/>
                  </a:lnTo>
                </a:path>
              </a:pathLst>
            </a:custGeom>
            <a:blipFill dpi="0" rotWithShape="0">
              <a:blip r:embed="rId6" cstate="print"/>
              <a:srcRect/>
              <a:tile tx="0" ty="0" sx="100000" sy="100000" flip="none" algn="tl"/>
            </a:blipFill>
            <a:ln w="25400" cap="rnd" cmpd="sng">
              <a:solidFill>
                <a:schemeClr val="bg2"/>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83" name="Freeform 63" descr="Oak">
              <a:extLst>
                <a:ext uri="{FF2B5EF4-FFF2-40B4-BE49-F238E27FC236}">
                  <a16:creationId xmlns:a16="http://schemas.microsoft.com/office/drawing/2014/main" id="{44EE7E56-8393-5B5C-69F9-66595F119F38}"/>
                </a:ext>
              </a:extLst>
            </p:cNvPr>
            <p:cNvSpPr>
              <a:spLocks/>
            </p:cNvSpPr>
            <p:nvPr/>
          </p:nvSpPr>
          <p:spPr bwMode="auto">
            <a:xfrm>
              <a:off x="970" y="1910"/>
              <a:ext cx="258" cy="41"/>
            </a:xfrm>
            <a:custGeom>
              <a:avLst/>
              <a:gdLst>
                <a:gd name="T0" fmla="*/ 128 w 258"/>
                <a:gd name="T1" fmla="*/ 0 h 41"/>
                <a:gd name="T2" fmla="*/ 257 w 258"/>
                <a:gd name="T3" fmla="*/ 40 h 41"/>
                <a:gd name="T4" fmla="*/ 0 w 258"/>
                <a:gd name="T5" fmla="*/ 40 h 41"/>
                <a:gd name="T6" fmla="*/ 128 w 258"/>
                <a:gd name="T7" fmla="*/ 0 h 41"/>
                <a:gd name="T8" fmla="*/ 0 60000 65536"/>
                <a:gd name="T9" fmla="*/ 0 60000 65536"/>
                <a:gd name="T10" fmla="*/ 0 60000 65536"/>
                <a:gd name="T11" fmla="*/ 0 60000 65536"/>
                <a:gd name="T12" fmla="*/ 0 w 258"/>
                <a:gd name="T13" fmla="*/ 0 h 41"/>
                <a:gd name="T14" fmla="*/ 258 w 258"/>
                <a:gd name="T15" fmla="*/ 41 h 41"/>
              </a:gdLst>
              <a:ahLst/>
              <a:cxnLst>
                <a:cxn ang="T8">
                  <a:pos x="T0" y="T1"/>
                </a:cxn>
                <a:cxn ang="T9">
                  <a:pos x="T2" y="T3"/>
                </a:cxn>
                <a:cxn ang="T10">
                  <a:pos x="T4" y="T5"/>
                </a:cxn>
                <a:cxn ang="T11">
                  <a:pos x="T6" y="T7"/>
                </a:cxn>
              </a:cxnLst>
              <a:rect l="T12" t="T13" r="T14" b="T15"/>
              <a:pathLst>
                <a:path w="258" h="41">
                  <a:moveTo>
                    <a:pt x="128" y="0"/>
                  </a:moveTo>
                  <a:lnTo>
                    <a:pt x="257" y="40"/>
                  </a:lnTo>
                  <a:lnTo>
                    <a:pt x="0" y="40"/>
                  </a:lnTo>
                  <a:lnTo>
                    <a:pt x="128" y="0"/>
                  </a:lnTo>
                </a:path>
              </a:pathLst>
            </a:custGeom>
            <a:blipFill dpi="0" rotWithShape="0">
              <a:blip r:embed="rId6" cstate="print"/>
              <a:srcRect/>
              <a:tile tx="0" ty="0" sx="100000" sy="100000" flip="none" algn="tl"/>
            </a:blipFill>
            <a:ln w="25400" cap="rnd" cmpd="sng">
              <a:solidFill>
                <a:schemeClr val="bg2"/>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20" name="Rectangle 19">
            <a:extLst>
              <a:ext uri="{FF2B5EF4-FFF2-40B4-BE49-F238E27FC236}">
                <a16:creationId xmlns:a16="http://schemas.microsoft.com/office/drawing/2014/main" id="{3EF2DDC9-E5F4-0B73-C562-A159C1FE0CCD}"/>
              </a:ext>
            </a:extLst>
          </p:cNvPr>
          <p:cNvSpPr>
            <a:spLocks noChangeArrowheads="1"/>
          </p:cNvSpPr>
          <p:nvPr/>
        </p:nvSpPr>
        <p:spPr bwMode="auto">
          <a:xfrm>
            <a:off x="1644424" y="4057832"/>
            <a:ext cx="1804430" cy="519749"/>
          </a:xfrm>
          <a:prstGeom prst="rect">
            <a:avLst/>
          </a:prstGeom>
          <a:noFill/>
          <a:ln w="9525">
            <a:solidFill>
              <a:schemeClr val="bg2"/>
            </a:solid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3333FF"/>
                </a:solidFill>
                <a:latin typeface="Times New Roman" pitchFamily="18" charset="0"/>
              </a:rPr>
              <a:t>Residential</a:t>
            </a:r>
          </a:p>
        </p:txBody>
      </p:sp>
      <p:sp>
        <p:nvSpPr>
          <p:cNvPr id="21" name="Line 65">
            <a:extLst>
              <a:ext uri="{FF2B5EF4-FFF2-40B4-BE49-F238E27FC236}">
                <a16:creationId xmlns:a16="http://schemas.microsoft.com/office/drawing/2014/main" id="{F4D2C086-7511-81B7-A965-FA0D12E046C0}"/>
              </a:ext>
            </a:extLst>
          </p:cNvPr>
          <p:cNvSpPr>
            <a:spLocks noChangeShapeType="1"/>
          </p:cNvSpPr>
          <p:nvPr/>
        </p:nvSpPr>
        <p:spPr bwMode="auto">
          <a:xfrm flipV="1">
            <a:off x="2320698" y="3513319"/>
            <a:ext cx="169716" cy="157642"/>
          </a:xfrm>
          <a:prstGeom prst="line">
            <a:avLst/>
          </a:prstGeom>
          <a:noFill/>
          <a:ln w="254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2" name="Line 66">
            <a:extLst>
              <a:ext uri="{FF2B5EF4-FFF2-40B4-BE49-F238E27FC236}">
                <a16:creationId xmlns:a16="http://schemas.microsoft.com/office/drawing/2014/main" id="{584FA405-865A-40C9-FF84-2F7E0CC72429}"/>
              </a:ext>
            </a:extLst>
          </p:cNvPr>
          <p:cNvSpPr>
            <a:spLocks noChangeShapeType="1"/>
          </p:cNvSpPr>
          <p:nvPr/>
        </p:nvSpPr>
        <p:spPr bwMode="auto">
          <a:xfrm flipH="1" flipV="1">
            <a:off x="2490561" y="3513319"/>
            <a:ext cx="134491" cy="126426"/>
          </a:xfrm>
          <a:prstGeom prst="line">
            <a:avLst/>
          </a:prstGeom>
          <a:noFill/>
          <a:ln w="254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nvGrpSpPr>
          <p:cNvPr id="23" name="Group 22">
            <a:extLst>
              <a:ext uri="{FF2B5EF4-FFF2-40B4-BE49-F238E27FC236}">
                <a16:creationId xmlns:a16="http://schemas.microsoft.com/office/drawing/2014/main" id="{311B1508-97F2-C006-0CD6-23D4339887AD}"/>
              </a:ext>
            </a:extLst>
          </p:cNvPr>
          <p:cNvGrpSpPr>
            <a:grpSpLocks/>
          </p:cNvGrpSpPr>
          <p:nvPr/>
        </p:nvGrpSpPr>
        <p:grpSpPr bwMode="auto">
          <a:xfrm>
            <a:off x="2028599" y="3802260"/>
            <a:ext cx="1122367" cy="199785"/>
            <a:chOff x="601" y="2073"/>
            <a:chExt cx="701" cy="128"/>
          </a:xfrm>
        </p:grpSpPr>
        <p:sp>
          <p:nvSpPr>
            <p:cNvPr id="56" name="Rectangle 55" descr="Oak">
              <a:extLst>
                <a:ext uri="{FF2B5EF4-FFF2-40B4-BE49-F238E27FC236}">
                  <a16:creationId xmlns:a16="http://schemas.microsoft.com/office/drawing/2014/main" id="{DC9FB172-1C6B-776D-E2C6-FA6D1C497BEE}"/>
                </a:ext>
              </a:extLst>
            </p:cNvPr>
            <p:cNvSpPr>
              <a:spLocks noChangeArrowheads="1"/>
            </p:cNvSpPr>
            <p:nvPr/>
          </p:nvSpPr>
          <p:spPr bwMode="auto">
            <a:xfrm>
              <a:off x="614" y="2118"/>
              <a:ext cx="243" cy="83"/>
            </a:xfrm>
            <a:prstGeom prst="rect">
              <a:avLst/>
            </a:prstGeom>
            <a:blipFill dpi="0" rotWithShape="0">
              <a:blip r:embed="rId6" cstate="print"/>
              <a:srcRect/>
              <a:tile tx="0" ty="0" sx="100000" sy="100000" flip="none" algn="tl"/>
            </a:blipFill>
            <a:ln w="254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57" name="Line 69" descr="Oak">
              <a:extLst>
                <a:ext uri="{FF2B5EF4-FFF2-40B4-BE49-F238E27FC236}">
                  <a16:creationId xmlns:a16="http://schemas.microsoft.com/office/drawing/2014/main" id="{29F5A3BF-EC53-B358-DFB0-3FCBD0C39183}"/>
                </a:ext>
              </a:extLst>
            </p:cNvPr>
            <p:cNvSpPr>
              <a:spLocks noChangeShapeType="1"/>
            </p:cNvSpPr>
            <p:nvPr/>
          </p:nvSpPr>
          <p:spPr bwMode="auto">
            <a:xfrm flipV="1">
              <a:off x="668" y="2158"/>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58" name="Line 70" descr="Oak">
              <a:extLst>
                <a:ext uri="{FF2B5EF4-FFF2-40B4-BE49-F238E27FC236}">
                  <a16:creationId xmlns:a16="http://schemas.microsoft.com/office/drawing/2014/main" id="{8011ACF0-E00E-EDCE-2087-0970994C06A8}"/>
                </a:ext>
              </a:extLst>
            </p:cNvPr>
            <p:cNvSpPr>
              <a:spLocks noChangeShapeType="1"/>
            </p:cNvSpPr>
            <p:nvPr/>
          </p:nvSpPr>
          <p:spPr bwMode="auto">
            <a:xfrm>
              <a:off x="669" y="2158"/>
              <a:ext cx="0"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59" name="Line 71" descr="Oak">
              <a:extLst>
                <a:ext uri="{FF2B5EF4-FFF2-40B4-BE49-F238E27FC236}">
                  <a16:creationId xmlns:a16="http://schemas.microsoft.com/office/drawing/2014/main" id="{944A7B9F-B139-63CE-8FA6-87F92593AFCB}"/>
                </a:ext>
              </a:extLst>
            </p:cNvPr>
            <p:cNvSpPr>
              <a:spLocks noChangeShapeType="1"/>
            </p:cNvSpPr>
            <p:nvPr/>
          </p:nvSpPr>
          <p:spPr bwMode="auto">
            <a:xfrm>
              <a:off x="670" y="2158"/>
              <a:ext cx="68"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0" name="Line 72" descr="Oak">
              <a:extLst>
                <a:ext uri="{FF2B5EF4-FFF2-40B4-BE49-F238E27FC236}">
                  <a16:creationId xmlns:a16="http://schemas.microsoft.com/office/drawing/2014/main" id="{42600CE3-F090-1C80-D7F8-334E26038E8B}"/>
                </a:ext>
              </a:extLst>
            </p:cNvPr>
            <p:cNvSpPr>
              <a:spLocks noChangeShapeType="1"/>
            </p:cNvSpPr>
            <p:nvPr/>
          </p:nvSpPr>
          <p:spPr bwMode="auto">
            <a:xfrm>
              <a:off x="737" y="2159"/>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1" name="Rectangle 60" descr="Oak">
              <a:extLst>
                <a:ext uri="{FF2B5EF4-FFF2-40B4-BE49-F238E27FC236}">
                  <a16:creationId xmlns:a16="http://schemas.microsoft.com/office/drawing/2014/main" id="{611AA7C1-B9B3-E0F1-73E1-DD01C91E7118}"/>
                </a:ext>
              </a:extLst>
            </p:cNvPr>
            <p:cNvSpPr>
              <a:spLocks noChangeArrowheads="1"/>
            </p:cNvSpPr>
            <p:nvPr/>
          </p:nvSpPr>
          <p:spPr bwMode="auto">
            <a:xfrm>
              <a:off x="777" y="2140"/>
              <a:ext cx="40" cy="39"/>
            </a:xfrm>
            <a:prstGeom prst="rect">
              <a:avLst/>
            </a:prstGeom>
            <a:blipFill dpi="0" rotWithShape="0">
              <a:blip r:embed="rId6" cstate="print"/>
              <a:srcRect/>
              <a:tile tx="0" ty="0" sx="100000" sy="100000" flip="none" algn="tl"/>
            </a:blip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2" name="Rectangle 61" descr="Oak">
              <a:extLst>
                <a:ext uri="{FF2B5EF4-FFF2-40B4-BE49-F238E27FC236}">
                  <a16:creationId xmlns:a16="http://schemas.microsoft.com/office/drawing/2014/main" id="{DC8EAF7A-6C46-FE2F-ACFB-8D798E2849BE}"/>
                </a:ext>
              </a:extLst>
            </p:cNvPr>
            <p:cNvSpPr>
              <a:spLocks noChangeArrowheads="1"/>
            </p:cNvSpPr>
            <p:nvPr/>
          </p:nvSpPr>
          <p:spPr bwMode="auto">
            <a:xfrm>
              <a:off x="1059" y="2118"/>
              <a:ext cx="243" cy="83"/>
            </a:xfrm>
            <a:prstGeom prst="rect">
              <a:avLst/>
            </a:prstGeom>
            <a:blipFill dpi="0" rotWithShape="0">
              <a:blip r:embed="rId6" cstate="print"/>
              <a:srcRect/>
              <a:tile tx="0" ty="0" sx="100000" sy="100000" flip="none" algn="tl"/>
            </a:blipFill>
            <a:ln w="254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3" name="Line 75" descr="Oak">
              <a:extLst>
                <a:ext uri="{FF2B5EF4-FFF2-40B4-BE49-F238E27FC236}">
                  <a16:creationId xmlns:a16="http://schemas.microsoft.com/office/drawing/2014/main" id="{249BEFE6-C66F-D9F9-86B1-26E26BA57AF6}"/>
                </a:ext>
              </a:extLst>
            </p:cNvPr>
            <p:cNvSpPr>
              <a:spLocks noChangeShapeType="1"/>
            </p:cNvSpPr>
            <p:nvPr/>
          </p:nvSpPr>
          <p:spPr bwMode="auto">
            <a:xfrm flipV="1">
              <a:off x="1112" y="2158"/>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4" name="Line 76" descr="Oak">
              <a:extLst>
                <a:ext uri="{FF2B5EF4-FFF2-40B4-BE49-F238E27FC236}">
                  <a16:creationId xmlns:a16="http://schemas.microsoft.com/office/drawing/2014/main" id="{42114F1D-B1F3-3991-508D-B6151FC6E048}"/>
                </a:ext>
              </a:extLst>
            </p:cNvPr>
            <p:cNvSpPr>
              <a:spLocks noChangeShapeType="1"/>
            </p:cNvSpPr>
            <p:nvPr/>
          </p:nvSpPr>
          <p:spPr bwMode="auto">
            <a:xfrm>
              <a:off x="1114" y="2158"/>
              <a:ext cx="0"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5" name="Line 77" descr="Oak">
              <a:extLst>
                <a:ext uri="{FF2B5EF4-FFF2-40B4-BE49-F238E27FC236}">
                  <a16:creationId xmlns:a16="http://schemas.microsoft.com/office/drawing/2014/main" id="{E759AAF7-A7AE-8937-96E7-FFD6277AECD9}"/>
                </a:ext>
              </a:extLst>
            </p:cNvPr>
            <p:cNvSpPr>
              <a:spLocks noChangeShapeType="1"/>
            </p:cNvSpPr>
            <p:nvPr/>
          </p:nvSpPr>
          <p:spPr bwMode="auto">
            <a:xfrm>
              <a:off x="1115" y="2158"/>
              <a:ext cx="68" cy="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6" name="Line 78" descr="Oak">
              <a:extLst>
                <a:ext uri="{FF2B5EF4-FFF2-40B4-BE49-F238E27FC236}">
                  <a16:creationId xmlns:a16="http://schemas.microsoft.com/office/drawing/2014/main" id="{70FE8F5C-4675-6B02-677B-F3A93E0D86E5}"/>
                </a:ext>
              </a:extLst>
            </p:cNvPr>
            <p:cNvSpPr>
              <a:spLocks noChangeShapeType="1"/>
            </p:cNvSpPr>
            <p:nvPr/>
          </p:nvSpPr>
          <p:spPr bwMode="auto">
            <a:xfrm>
              <a:off x="1181" y="2159"/>
              <a:ext cx="0" cy="4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7" name="Rectangle 66" descr="Oak">
              <a:extLst>
                <a:ext uri="{FF2B5EF4-FFF2-40B4-BE49-F238E27FC236}">
                  <a16:creationId xmlns:a16="http://schemas.microsoft.com/office/drawing/2014/main" id="{F75C0650-619E-E4B3-5137-3AED8A51871A}"/>
                </a:ext>
              </a:extLst>
            </p:cNvPr>
            <p:cNvSpPr>
              <a:spLocks noChangeArrowheads="1"/>
            </p:cNvSpPr>
            <p:nvPr/>
          </p:nvSpPr>
          <p:spPr bwMode="auto">
            <a:xfrm>
              <a:off x="1222" y="2140"/>
              <a:ext cx="40" cy="39"/>
            </a:xfrm>
            <a:prstGeom prst="rect">
              <a:avLst/>
            </a:prstGeom>
            <a:blipFill dpi="0" rotWithShape="0">
              <a:blip r:embed="rId6" cstate="print"/>
              <a:srcRect/>
              <a:tile tx="0" ty="0" sx="100000" sy="100000" flip="none" algn="tl"/>
            </a:blip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8" name="Freeform 80" descr="Oak">
              <a:extLst>
                <a:ext uri="{FF2B5EF4-FFF2-40B4-BE49-F238E27FC236}">
                  <a16:creationId xmlns:a16="http://schemas.microsoft.com/office/drawing/2014/main" id="{33BCF9F2-34A3-9F43-7F71-BC026D91FAF7}"/>
                </a:ext>
              </a:extLst>
            </p:cNvPr>
            <p:cNvSpPr>
              <a:spLocks/>
            </p:cNvSpPr>
            <p:nvPr/>
          </p:nvSpPr>
          <p:spPr bwMode="auto">
            <a:xfrm>
              <a:off x="601" y="2073"/>
              <a:ext cx="258" cy="44"/>
            </a:xfrm>
            <a:custGeom>
              <a:avLst/>
              <a:gdLst>
                <a:gd name="T0" fmla="*/ 128 w 258"/>
                <a:gd name="T1" fmla="*/ 0 h 44"/>
                <a:gd name="T2" fmla="*/ 257 w 258"/>
                <a:gd name="T3" fmla="*/ 43 h 44"/>
                <a:gd name="T4" fmla="*/ 0 w 258"/>
                <a:gd name="T5" fmla="*/ 43 h 44"/>
                <a:gd name="T6" fmla="*/ 128 w 258"/>
                <a:gd name="T7" fmla="*/ 0 h 44"/>
                <a:gd name="T8" fmla="*/ 0 60000 65536"/>
                <a:gd name="T9" fmla="*/ 0 60000 65536"/>
                <a:gd name="T10" fmla="*/ 0 60000 65536"/>
                <a:gd name="T11" fmla="*/ 0 60000 65536"/>
                <a:gd name="T12" fmla="*/ 0 w 258"/>
                <a:gd name="T13" fmla="*/ 0 h 44"/>
                <a:gd name="T14" fmla="*/ 258 w 258"/>
                <a:gd name="T15" fmla="*/ 44 h 44"/>
              </a:gdLst>
              <a:ahLst/>
              <a:cxnLst>
                <a:cxn ang="T8">
                  <a:pos x="T0" y="T1"/>
                </a:cxn>
                <a:cxn ang="T9">
                  <a:pos x="T2" y="T3"/>
                </a:cxn>
                <a:cxn ang="T10">
                  <a:pos x="T4" y="T5"/>
                </a:cxn>
                <a:cxn ang="T11">
                  <a:pos x="T6" y="T7"/>
                </a:cxn>
              </a:cxnLst>
              <a:rect l="T12" t="T13" r="T14" b="T15"/>
              <a:pathLst>
                <a:path w="258" h="44">
                  <a:moveTo>
                    <a:pt x="128" y="0"/>
                  </a:moveTo>
                  <a:lnTo>
                    <a:pt x="257" y="43"/>
                  </a:lnTo>
                  <a:lnTo>
                    <a:pt x="0" y="43"/>
                  </a:lnTo>
                  <a:lnTo>
                    <a:pt x="128" y="0"/>
                  </a:lnTo>
                </a:path>
              </a:pathLst>
            </a:custGeom>
            <a:blipFill dpi="0" rotWithShape="0">
              <a:blip r:embed="rId6" cstate="print"/>
              <a:srcRect/>
              <a:tile tx="0" ty="0" sx="100000" sy="100000" flip="none" algn="tl"/>
            </a:blipFill>
            <a:ln w="25400" cap="rnd" cmpd="sng">
              <a:solidFill>
                <a:schemeClr val="bg2"/>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69" name="Freeform 81" descr="Oak">
              <a:extLst>
                <a:ext uri="{FF2B5EF4-FFF2-40B4-BE49-F238E27FC236}">
                  <a16:creationId xmlns:a16="http://schemas.microsoft.com/office/drawing/2014/main" id="{93F12FC4-C2DD-6C1E-674F-0B3C401ED875}"/>
                </a:ext>
              </a:extLst>
            </p:cNvPr>
            <p:cNvSpPr>
              <a:spLocks/>
            </p:cNvSpPr>
            <p:nvPr/>
          </p:nvSpPr>
          <p:spPr bwMode="auto">
            <a:xfrm>
              <a:off x="1044" y="2076"/>
              <a:ext cx="258" cy="41"/>
            </a:xfrm>
            <a:custGeom>
              <a:avLst/>
              <a:gdLst>
                <a:gd name="T0" fmla="*/ 128 w 258"/>
                <a:gd name="T1" fmla="*/ 0 h 41"/>
                <a:gd name="T2" fmla="*/ 257 w 258"/>
                <a:gd name="T3" fmla="*/ 40 h 41"/>
                <a:gd name="T4" fmla="*/ 0 w 258"/>
                <a:gd name="T5" fmla="*/ 40 h 41"/>
                <a:gd name="T6" fmla="*/ 128 w 258"/>
                <a:gd name="T7" fmla="*/ 0 h 41"/>
                <a:gd name="T8" fmla="*/ 0 60000 65536"/>
                <a:gd name="T9" fmla="*/ 0 60000 65536"/>
                <a:gd name="T10" fmla="*/ 0 60000 65536"/>
                <a:gd name="T11" fmla="*/ 0 60000 65536"/>
                <a:gd name="T12" fmla="*/ 0 w 258"/>
                <a:gd name="T13" fmla="*/ 0 h 41"/>
                <a:gd name="T14" fmla="*/ 258 w 258"/>
                <a:gd name="T15" fmla="*/ 41 h 41"/>
              </a:gdLst>
              <a:ahLst/>
              <a:cxnLst>
                <a:cxn ang="T8">
                  <a:pos x="T0" y="T1"/>
                </a:cxn>
                <a:cxn ang="T9">
                  <a:pos x="T2" y="T3"/>
                </a:cxn>
                <a:cxn ang="T10">
                  <a:pos x="T4" y="T5"/>
                </a:cxn>
                <a:cxn ang="T11">
                  <a:pos x="T6" y="T7"/>
                </a:cxn>
              </a:cxnLst>
              <a:rect l="T12" t="T13" r="T14" b="T15"/>
              <a:pathLst>
                <a:path w="258" h="41">
                  <a:moveTo>
                    <a:pt x="128" y="0"/>
                  </a:moveTo>
                  <a:lnTo>
                    <a:pt x="257" y="40"/>
                  </a:lnTo>
                  <a:lnTo>
                    <a:pt x="0" y="40"/>
                  </a:lnTo>
                  <a:lnTo>
                    <a:pt x="128" y="0"/>
                  </a:lnTo>
                </a:path>
              </a:pathLst>
            </a:custGeom>
            <a:blipFill dpi="0" rotWithShape="0">
              <a:blip r:embed="rId6" cstate="print"/>
              <a:srcRect/>
              <a:tile tx="0" ty="0" sx="100000" sy="100000" flip="none" algn="tl"/>
            </a:blipFill>
            <a:ln w="25400" cap="rnd" cmpd="sng">
              <a:solidFill>
                <a:schemeClr val="bg2"/>
              </a:solidFill>
              <a:prstDash val="solid"/>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grpSp>
      <p:sp>
        <p:nvSpPr>
          <p:cNvPr id="24" name="Line 82">
            <a:extLst>
              <a:ext uri="{FF2B5EF4-FFF2-40B4-BE49-F238E27FC236}">
                <a16:creationId xmlns:a16="http://schemas.microsoft.com/office/drawing/2014/main" id="{961D5488-DEDB-DE72-74A9-5FCE915E83CE}"/>
              </a:ext>
            </a:extLst>
          </p:cNvPr>
          <p:cNvSpPr>
            <a:spLocks noChangeShapeType="1"/>
          </p:cNvSpPr>
          <p:nvPr/>
        </p:nvSpPr>
        <p:spPr bwMode="auto">
          <a:xfrm flipH="1" flipV="1">
            <a:off x="2492147" y="3540306"/>
            <a:ext cx="78454" cy="344938"/>
          </a:xfrm>
          <a:prstGeom prst="line">
            <a:avLst/>
          </a:prstGeom>
          <a:noFill/>
          <a:ln w="254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5" name="Line 83">
            <a:extLst>
              <a:ext uri="{FF2B5EF4-FFF2-40B4-BE49-F238E27FC236}">
                <a16:creationId xmlns:a16="http://schemas.microsoft.com/office/drawing/2014/main" id="{1638BD98-2569-7D02-A01E-F2431AB1FF47}"/>
              </a:ext>
            </a:extLst>
          </p:cNvPr>
          <p:cNvSpPr>
            <a:spLocks noChangeShapeType="1"/>
          </p:cNvSpPr>
          <p:nvPr/>
        </p:nvSpPr>
        <p:spPr bwMode="auto">
          <a:xfrm flipH="1" flipV="1">
            <a:off x="2561997" y="3891142"/>
            <a:ext cx="195333" cy="40581"/>
          </a:xfrm>
          <a:prstGeom prst="line">
            <a:avLst/>
          </a:prstGeom>
          <a:noFill/>
          <a:ln w="254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6" name="Line 84">
            <a:extLst>
              <a:ext uri="{FF2B5EF4-FFF2-40B4-BE49-F238E27FC236}">
                <a16:creationId xmlns:a16="http://schemas.microsoft.com/office/drawing/2014/main" id="{293EFCC3-6E97-29ED-FF62-EA40B2916E85}"/>
              </a:ext>
            </a:extLst>
          </p:cNvPr>
          <p:cNvSpPr>
            <a:spLocks noChangeShapeType="1"/>
          </p:cNvSpPr>
          <p:nvPr/>
        </p:nvSpPr>
        <p:spPr bwMode="auto">
          <a:xfrm flipV="1">
            <a:off x="2436586" y="3891142"/>
            <a:ext cx="124885" cy="40581"/>
          </a:xfrm>
          <a:prstGeom prst="line">
            <a:avLst/>
          </a:prstGeom>
          <a:noFill/>
          <a:ln w="254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7" name="Rectangle 26">
            <a:extLst>
              <a:ext uri="{FF2B5EF4-FFF2-40B4-BE49-F238E27FC236}">
                <a16:creationId xmlns:a16="http://schemas.microsoft.com/office/drawing/2014/main" id="{52ADC529-9EFA-E256-1C31-4AA5457AFF49}"/>
              </a:ext>
            </a:extLst>
          </p:cNvPr>
          <p:cNvSpPr>
            <a:spLocks noChangeArrowheads="1"/>
          </p:cNvSpPr>
          <p:nvPr/>
        </p:nvSpPr>
        <p:spPr bwMode="auto">
          <a:xfrm>
            <a:off x="1873023" y="1767069"/>
            <a:ext cx="1964539" cy="519750"/>
          </a:xfrm>
          <a:prstGeom prst="rect">
            <a:avLst/>
          </a:prstGeom>
          <a:noFill/>
          <a:ln w="9525">
            <a:solidFill>
              <a:schemeClr val="bg2"/>
            </a:solid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a:solidFill>
                  <a:srgbClr val="3333FF"/>
                </a:solidFill>
                <a:latin typeface="Times New Roman" pitchFamily="18" charset="0"/>
              </a:rPr>
              <a:t>Commercial</a:t>
            </a:r>
          </a:p>
        </p:txBody>
      </p:sp>
      <p:sp>
        <p:nvSpPr>
          <p:cNvPr id="28" name="Rectangle 27">
            <a:extLst>
              <a:ext uri="{FF2B5EF4-FFF2-40B4-BE49-F238E27FC236}">
                <a16:creationId xmlns:a16="http://schemas.microsoft.com/office/drawing/2014/main" id="{6CBC6256-F693-029B-EB24-F4026C64F282}"/>
              </a:ext>
            </a:extLst>
          </p:cNvPr>
          <p:cNvSpPr>
            <a:spLocks noChangeArrowheads="1"/>
          </p:cNvSpPr>
          <p:nvPr/>
        </p:nvSpPr>
        <p:spPr bwMode="white">
          <a:xfrm>
            <a:off x="2769960" y="2365557"/>
            <a:ext cx="121683" cy="257533"/>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29" name="Rectangle 28">
            <a:extLst>
              <a:ext uri="{FF2B5EF4-FFF2-40B4-BE49-F238E27FC236}">
                <a16:creationId xmlns:a16="http://schemas.microsoft.com/office/drawing/2014/main" id="{74036A4F-8DFD-1294-69B6-2DC756406C43}"/>
              </a:ext>
            </a:extLst>
          </p:cNvPr>
          <p:cNvSpPr>
            <a:spLocks noChangeArrowheads="1"/>
          </p:cNvSpPr>
          <p:nvPr/>
        </p:nvSpPr>
        <p:spPr bwMode="white">
          <a:xfrm>
            <a:off x="2908073" y="2365557"/>
            <a:ext cx="558782" cy="257533"/>
          </a:xfrm>
          <a:prstGeom prst="rect">
            <a:avLst/>
          </a:prstGeom>
          <a:noFill/>
          <a:ln w="12700">
            <a:solidFill>
              <a:schemeClr val="bg2"/>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solidFill>
                <a:srgbClr val="3333FF"/>
              </a:solidFill>
              <a:latin typeface="Times New Roman" pitchFamily="18" charset="0"/>
            </a:endParaRPr>
          </a:p>
        </p:txBody>
      </p:sp>
      <p:sp>
        <p:nvSpPr>
          <p:cNvPr id="30" name="Line 88">
            <a:extLst>
              <a:ext uri="{FF2B5EF4-FFF2-40B4-BE49-F238E27FC236}">
                <a16:creationId xmlns:a16="http://schemas.microsoft.com/office/drawing/2014/main" id="{A97FBF88-57FF-026E-007F-CC94700D77CF}"/>
              </a:ext>
            </a:extLst>
          </p:cNvPr>
          <p:cNvSpPr>
            <a:spLocks noChangeShapeType="1"/>
          </p:cNvSpPr>
          <p:nvPr/>
        </p:nvSpPr>
        <p:spPr bwMode="auto">
          <a:xfrm>
            <a:off x="3165248" y="2629082"/>
            <a:ext cx="779732" cy="680513"/>
          </a:xfrm>
          <a:prstGeom prst="line">
            <a:avLst/>
          </a:prstGeom>
          <a:noFill/>
          <a:ln w="50800">
            <a:solidFill>
              <a:schemeClr val="bg2"/>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1" name="Line 89">
            <a:extLst>
              <a:ext uri="{FF2B5EF4-FFF2-40B4-BE49-F238E27FC236}">
                <a16:creationId xmlns:a16="http://schemas.microsoft.com/office/drawing/2014/main" id="{375B546A-0191-131E-2008-6EC6EF97E529}"/>
              </a:ext>
            </a:extLst>
          </p:cNvPr>
          <p:cNvSpPr>
            <a:spLocks noChangeShapeType="1"/>
          </p:cNvSpPr>
          <p:nvPr/>
        </p:nvSpPr>
        <p:spPr bwMode="auto">
          <a:xfrm>
            <a:off x="2735036" y="2751319"/>
            <a:ext cx="1051917" cy="513507"/>
          </a:xfrm>
          <a:prstGeom prst="line">
            <a:avLst/>
          </a:prstGeom>
          <a:noFill/>
          <a:ln w="50800">
            <a:solidFill>
              <a:schemeClr val="bg2"/>
            </a:solidFill>
            <a:round/>
            <a:headEnd type="none" w="sm" len="sm"/>
            <a:tailEnd type="stealth" w="med" len="me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2" name="Rectangle 31">
            <a:extLst>
              <a:ext uri="{FF2B5EF4-FFF2-40B4-BE49-F238E27FC236}">
                <a16:creationId xmlns:a16="http://schemas.microsoft.com/office/drawing/2014/main" id="{A74C91AE-9EDD-F61F-A726-44707870ED70}"/>
              </a:ext>
            </a:extLst>
          </p:cNvPr>
          <p:cNvSpPr>
            <a:spLocks noChangeArrowheads="1"/>
          </p:cNvSpPr>
          <p:nvPr/>
        </p:nvSpPr>
        <p:spPr bwMode="auto">
          <a:xfrm>
            <a:off x="3027136" y="2508432"/>
            <a:ext cx="377857" cy="106135"/>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3" name="Rectangle 32">
            <a:extLst>
              <a:ext uri="{FF2B5EF4-FFF2-40B4-BE49-F238E27FC236}">
                <a16:creationId xmlns:a16="http://schemas.microsoft.com/office/drawing/2014/main" id="{077A3F3E-7743-840D-9620-DEB7FC577937}"/>
              </a:ext>
            </a:extLst>
          </p:cNvPr>
          <p:cNvSpPr>
            <a:spLocks noChangeArrowheads="1"/>
          </p:cNvSpPr>
          <p:nvPr/>
        </p:nvSpPr>
        <p:spPr bwMode="white">
          <a:xfrm>
            <a:off x="2823935" y="2316345"/>
            <a:ext cx="606813" cy="48386"/>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4" name="Rectangle 33">
            <a:extLst>
              <a:ext uri="{FF2B5EF4-FFF2-40B4-BE49-F238E27FC236}">
                <a16:creationId xmlns:a16="http://schemas.microsoft.com/office/drawing/2014/main" id="{647FE9C8-0362-4DDF-1CE4-AFBF7EA25F97}"/>
              </a:ext>
            </a:extLst>
          </p:cNvPr>
          <p:cNvSpPr>
            <a:spLocks noChangeArrowheads="1"/>
          </p:cNvSpPr>
          <p:nvPr/>
        </p:nvSpPr>
        <p:spPr bwMode="white">
          <a:xfrm>
            <a:off x="2009549" y="2397307"/>
            <a:ext cx="176120" cy="174811"/>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5" name="Rectangle 34">
            <a:extLst>
              <a:ext uri="{FF2B5EF4-FFF2-40B4-BE49-F238E27FC236}">
                <a16:creationId xmlns:a16="http://schemas.microsoft.com/office/drawing/2014/main" id="{32FE1222-2244-D80E-0CA8-B572797E6FCA}"/>
              </a:ext>
            </a:extLst>
          </p:cNvPr>
          <p:cNvSpPr>
            <a:spLocks noChangeArrowheads="1"/>
          </p:cNvSpPr>
          <p:nvPr/>
        </p:nvSpPr>
        <p:spPr bwMode="white">
          <a:xfrm>
            <a:off x="2184173" y="2411595"/>
            <a:ext cx="294600" cy="160764"/>
          </a:xfrm>
          <a:prstGeom prst="rect">
            <a:avLst/>
          </a:prstGeom>
          <a:noFill/>
          <a:ln w="12700">
            <a:solidFill>
              <a:schemeClr val="bg2"/>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solidFill>
                <a:srgbClr val="3333FF"/>
              </a:solidFill>
              <a:latin typeface="Times New Roman" pitchFamily="18" charset="0"/>
            </a:endParaRPr>
          </a:p>
        </p:txBody>
      </p:sp>
      <p:sp>
        <p:nvSpPr>
          <p:cNvPr id="36" name="Rectangle 35">
            <a:extLst>
              <a:ext uri="{FF2B5EF4-FFF2-40B4-BE49-F238E27FC236}">
                <a16:creationId xmlns:a16="http://schemas.microsoft.com/office/drawing/2014/main" id="{CAF224FF-2AC0-68FB-A766-8CEB084127F8}"/>
              </a:ext>
            </a:extLst>
          </p:cNvPr>
          <p:cNvSpPr>
            <a:spLocks noChangeArrowheads="1"/>
          </p:cNvSpPr>
          <p:nvPr/>
        </p:nvSpPr>
        <p:spPr bwMode="auto">
          <a:xfrm>
            <a:off x="2225448" y="2514782"/>
            <a:ext cx="142498" cy="59311"/>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7" name="Rectangle 36">
            <a:extLst>
              <a:ext uri="{FF2B5EF4-FFF2-40B4-BE49-F238E27FC236}">
                <a16:creationId xmlns:a16="http://schemas.microsoft.com/office/drawing/2014/main" id="{B061933C-E48E-6FA2-3ED6-0C00B8BCDC3F}"/>
              </a:ext>
            </a:extLst>
          </p:cNvPr>
          <p:cNvSpPr>
            <a:spLocks noChangeArrowheads="1"/>
          </p:cNvSpPr>
          <p:nvPr/>
        </p:nvSpPr>
        <p:spPr bwMode="auto">
          <a:xfrm>
            <a:off x="2212748" y="2467156"/>
            <a:ext cx="155306" cy="45719"/>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8" name="Rectangle 37">
            <a:extLst>
              <a:ext uri="{FF2B5EF4-FFF2-40B4-BE49-F238E27FC236}">
                <a16:creationId xmlns:a16="http://schemas.microsoft.com/office/drawing/2014/main" id="{D47DD412-855C-8E51-02EE-EDEA09A26282}"/>
              </a:ext>
            </a:extLst>
          </p:cNvPr>
          <p:cNvSpPr>
            <a:spLocks noChangeArrowheads="1"/>
          </p:cNvSpPr>
          <p:nvPr/>
        </p:nvSpPr>
        <p:spPr bwMode="auto">
          <a:xfrm>
            <a:off x="2954111" y="2438582"/>
            <a:ext cx="292999" cy="45719"/>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39" name="Line 97">
            <a:extLst>
              <a:ext uri="{FF2B5EF4-FFF2-40B4-BE49-F238E27FC236}">
                <a16:creationId xmlns:a16="http://schemas.microsoft.com/office/drawing/2014/main" id="{84265AB1-E4F5-FC2A-AE02-6B82500607A7}"/>
              </a:ext>
            </a:extLst>
          </p:cNvPr>
          <p:cNvSpPr>
            <a:spLocks noChangeShapeType="1"/>
          </p:cNvSpPr>
          <p:nvPr/>
        </p:nvSpPr>
        <p:spPr bwMode="auto">
          <a:xfrm>
            <a:off x="3066823" y="2508432"/>
            <a:ext cx="0" cy="0"/>
          </a:xfrm>
          <a:prstGeom prst="line">
            <a:avLst/>
          </a:prstGeom>
          <a:noFill/>
          <a:ln w="254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0" name="Line 98">
            <a:extLst>
              <a:ext uri="{FF2B5EF4-FFF2-40B4-BE49-F238E27FC236}">
                <a16:creationId xmlns:a16="http://schemas.microsoft.com/office/drawing/2014/main" id="{1D8D9E5B-564C-16FD-6757-8C994A130A51}"/>
              </a:ext>
            </a:extLst>
          </p:cNvPr>
          <p:cNvSpPr>
            <a:spLocks noChangeShapeType="1"/>
          </p:cNvSpPr>
          <p:nvPr/>
        </p:nvSpPr>
        <p:spPr bwMode="auto">
          <a:xfrm>
            <a:off x="3065236" y="2513194"/>
            <a:ext cx="0" cy="103013"/>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1" name="Line 99">
            <a:extLst>
              <a:ext uri="{FF2B5EF4-FFF2-40B4-BE49-F238E27FC236}">
                <a16:creationId xmlns:a16="http://schemas.microsoft.com/office/drawing/2014/main" id="{D55DAD3A-3868-96DB-D9F4-FD8D19F09E97}"/>
              </a:ext>
            </a:extLst>
          </p:cNvPr>
          <p:cNvSpPr>
            <a:spLocks noChangeShapeType="1"/>
          </p:cNvSpPr>
          <p:nvPr/>
        </p:nvSpPr>
        <p:spPr bwMode="auto">
          <a:xfrm>
            <a:off x="3144611" y="2513194"/>
            <a:ext cx="0" cy="103013"/>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2" name="Line 100">
            <a:extLst>
              <a:ext uri="{FF2B5EF4-FFF2-40B4-BE49-F238E27FC236}">
                <a16:creationId xmlns:a16="http://schemas.microsoft.com/office/drawing/2014/main" id="{954636B1-AA5B-8CE1-5DA0-F1E618EAFAAD}"/>
              </a:ext>
            </a:extLst>
          </p:cNvPr>
          <p:cNvSpPr>
            <a:spLocks noChangeShapeType="1"/>
          </p:cNvSpPr>
          <p:nvPr/>
        </p:nvSpPr>
        <p:spPr bwMode="auto">
          <a:xfrm>
            <a:off x="3244623" y="2513194"/>
            <a:ext cx="0" cy="103013"/>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3" name="Line 101">
            <a:extLst>
              <a:ext uri="{FF2B5EF4-FFF2-40B4-BE49-F238E27FC236}">
                <a16:creationId xmlns:a16="http://schemas.microsoft.com/office/drawing/2014/main" id="{4D07702A-3F53-3FB0-0CD2-2F73459C6895}"/>
              </a:ext>
            </a:extLst>
          </p:cNvPr>
          <p:cNvSpPr>
            <a:spLocks noChangeShapeType="1"/>
          </p:cNvSpPr>
          <p:nvPr/>
        </p:nvSpPr>
        <p:spPr bwMode="auto">
          <a:xfrm>
            <a:off x="3304948" y="2513194"/>
            <a:ext cx="0" cy="112378"/>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4" name="Line 102">
            <a:extLst>
              <a:ext uri="{FF2B5EF4-FFF2-40B4-BE49-F238E27FC236}">
                <a16:creationId xmlns:a16="http://schemas.microsoft.com/office/drawing/2014/main" id="{153C25C7-6846-EBAB-C41E-BD1083E5CDA6}"/>
              </a:ext>
            </a:extLst>
          </p:cNvPr>
          <p:cNvSpPr>
            <a:spLocks noChangeShapeType="1"/>
          </p:cNvSpPr>
          <p:nvPr/>
        </p:nvSpPr>
        <p:spPr bwMode="auto">
          <a:xfrm>
            <a:off x="3390673" y="2510019"/>
            <a:ext cx="0" cy="106135"/>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5" name="Rectangle 44">
            <a:extLst>
              <a:ext uri="{FF2B5EF4-FFF2-40B4-BE49-F238E27FC236}">
                <a16:creationId xmlns:a16="http://schemas.microsoft.com/office/drawing/2014/main" id="{ABCC7AE3-0C3D-5C2A-3978-47708FFA2E8D}"/>
              </a:ext>
            </a:extLst>
          </p:cNvPr>
          <p:cNvSpPr>
            <a:spLocks noChangeArrowheads="1"/>
          </p:cNvSpPr>
          <p:nvPr/>
        </p:nvSpPr>
        <p:spPr bwMode="white">
          <a:xfrm>
            <a:off x="2009548" y="2717982"/>
            <a:ext cx="84858" cy="162324"/>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6" name="Rectangle 45">
            <a:extLst>
              <a:ext uri="{FF2B5EF4-FFF2-40B4-BE49-F238E27FC236}">
                <a16:creationId xmlns:a16="http://schemas.microsoft.com/office/drawing/2014/main" id="{A328AB30-3EF7-1A46-82D6-E10CD4945C73}"/>
              </a:ext>
            </a:extLst>
          </p:cNvPr>
          <p:cNvSpPr>
            <a:spLocks noChangeArrowheads="1"/>
          </p:cNvSpPr>
          <p:nvPr/>
        </p:nvSpPr>
        <p:spPr bwMode="white">
          <a:xfrm>
            <a:off x="2093686" y="2737032"/>
            <a:ext cx="294600" cy="143595"/>
          </a:xfrm>
          <a:prstGeom prst="rect">
            <a:avLst/>
          </a:prstGeom>
          <a:noFill/>
          <a:ln w="12700">
            <a:solidFill>
              <a:schemeClr val="bg2"/>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sz="2400">
              <a:solidFill>
                <a:srgbClr val="3333FF"/>
              </a:solidFill>
              <a:latin typeface="Times New Roman" pitchFamily="18" charset="0"/>
            </a:endParaRPr>
          </a:p>
        </p:txBody>
      </p:sp>
      <p:sp>
        <p:nvSpPr>
          <p:cNvPr id="47" name="Rectangle 46">
            <a:extLst>
              <a:ext uri="{FF2B5EF4-FFF2-40B4-BE49-F238E27FC236}">
                <a16:creationId xmlns:a16="http://schemas.microsoft.com/office/drawing/2014/main" id="{32E4F0AB-C1C7-6B6A-2850-0D86E106330D}"/>
              </a:ext>
            </a:extLst>
          </p:cNvPr>
          <p:cNvSpPr>
            <a:spLocks noChangeArrowheads="1"/>
          </p:cNvSpPr>
          <p:nvPr/>
        </p:nvSpPr>
        <p:spPr bwMode="auto">
          <a:xfrm>
            <a:off x="2134961" y="2822757"/>
            <a:ext cx="142497" cy="59311"/>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8" name="Rectangle 47">
            <a:extLst>
              <a:ext uri="{FF2B5EF4-FFF2-40B4-BE49-F238E27FC236}">
                <a16:creationId xmlns:a16="http://schemas.microsoft.com/office/drawing/2014/main" id="{B2E1C364-10C6-0042-B7F9-230D998ADCED}"/>
              </a:ext>
            </a:extLst>
          </p:cNvPr>
          <p:cNvSpPr>
            <a:spLocks noChangeArrowheads="1"/>
          </p:cNvSpPr>
          <p:nvPr/>
        </p:nvSpPr>
        <p:spPr bwMode="auto">
          <a:xfrm>
            <a:off x="2122261" y="2773543"/>
            <a:ext cx="155305" cy="45719"/>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49" name="Line 107">
            <a:extLst>
              <a:ext uri="{FF2B5EF4-FFF2-40B4-BE49-F238E27FC236}">
                <a16:creationId xmlns:a16="http://schemas.microsoft.com/office/drawing/2014/main" id="{F5FF74D9-7A8E-D6AA-CE32-F313915BC5D6}"/>
              </a:ext>
            </a:extLst>
          </p:cNvPr>
          <p:cNvSpPr>
            <a:spLocks noChangeShapeType="1"/>
          </p:cNvSpPr>
          <p:nvPr/>
        </p:nvSpPr>
        <p:spPr bwMode="auto">
          <a:xfrm flipV="1">
            <a:off x="2360386" y="2771956"/>
            <a:ext cx="307410" cy="1560"/>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50" name="Line 108">
            <a:extLst>
              <a:ext uri="{FF2B5EF4-FFF2-40B4-BE49-F238E27FC236}">
                <a16:creationId xmlns:a16="http://schemas.microsoft.com/office/drawing/2014/main" id="{01594703-B469-1404-9D5D-7A5C4D76F4DC}"/>
              </a:ext>
            </a:extLst>
          </p:cNvPr>
          <p:cNvSpPr>
            <a:spLocks noChangeShapeType="1"/>
          </p:cNvSpPr>
          <p:nvPr/>
        </p:nvSpPr>
        <p:spPr bwMode="auto">
          <a:xfrm>
            <a:off x="2477860" y="2516369"/>
            <a:ext cx="254573" cy="252851"/>
          </a:xfrm>
          <a:prstGeom prst="line">
            <a:avLst/>
          </a:prstGeom>
          <a:noFill/>
          <a:ln w="12700">
            <a:solidFill>
              <a:schemeClr val="bg2"/>
            </a:solidFill>
            <a:round/>
            <a:headEnd type="none" w="sm" len="sm"/>
            <a:tailEnd type="none" w="sm" len="sm"/>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51" name="Rectangle 50">
            <a:extLst>
              <a:ext uri="{FF2B5EF4-FFF2-40B4-BE49-F238E27FC236}">
                <a16:creationId xmlns:a16="http://schemas.microsoft.com/office/drawing/2014/main" id="{5CF126C1-9364-5FDF-B9FD-B0ECCC71936B}"/>
              </a:ext>
            </a:extLst>
          </p:cNvPr>
          <p:cNvSpPr>
            <a:spLocks noChangeArrowheads="1"/>
          </p:cNvSpPr>
          <p:nvPr/>
        </p:nvSpPr>
        <p:spPr bwMode="auto">
          <a:xfrm>
            <a:off x="2039711" y="2413183"/>
            <a:ext cx="81656" cy="138912"/>
          </a:xfrm>
          <a:prstGeom prst="rect">
            <a:avLst/>
          </a:prstGeom>
          <a:noFill/>
          <a:ln w="12700">
            <a:solidFill>
              <a:schemeClr val="bg2"/>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
        <p:nvSpPr>
          <p:cNvPr id="52" name="Rectangle 51">
            <a:extLst>
              <a:ext uri="{FF2B5EF4-FFF2-40B4-BE49-F238E27FC236}">
                <a16:creationId xmlns:a16="http://schemas.microsoft.com/office/drawing/2014/main" id="{28964B1B-46E3-11C1-4DA2-175A7A14F419}"/>
              </a:ext>
            </a:extLst>
          </p:cNvPr>
          <p:cNvSpPr>
            <a:spLocks noChangeArrowheads="1"/>
          </p:cNvSpPr>
          <p:nvPr/>
        </p:nvSpPr>
        <p:spPr bwMode="auto">
          <a:xfrm>
            <a:off x="3585936" y="3838757"/>
            <a:ext cx="1823642" cy="1878079"/>
          </a:xfrm>
          <a:prstGeom prst="rect">
            <a:avLst/>
          </a:prstGeom>
          <a:noFill/>
          <a:ln w="9525">
            <a:solidFill>
              <a:schemeClr val="bg2"/>
            </a:solid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l"/>
            <a:r>
              <a:rPr lang="en-US" sz="2800" b="1">
                <a:solidFill>
                  <a:srgbClr val="3333FF"/>
                </a:solidFill>
                <a:latin typeface="Times New Roman" pitchFamily="18" charset="0"/>
              </a:rPr>
              <a:t>0.25 mg/l</a:t>
            </a:r>
          </a:p>
          <a:p>
            <a:pPr algn="l"/>
            <a:r>
              <a:rPr lang="en-US" sz="2800" b="1">
                <a:solidFill>
                  <a:srgbClr val="3333FF"/>
                </a:solidFill>
                <a:latin typeface="Times New Roman" pitchFamily="18" charset="0"/>
              </a:rPr>
              <a:t>(5.8568 </a:t>
            </a:r>
            <a:r>
              <a:rPr lang="en-US" sz="2800" b="1" err="1">
                <a:solidFill>
                  <a:srgbClr val="3333FF"/>
                </a:solidFill>
                <a:latin typeface="Times New Roman" pitchFamily="18" charset="0"/>
              </a:rPr>
              <a:t>lbs</a:t>
            </a:r>
            <a:r>
              <a:rPr lang="en-US" sz="2800" b="1">
                <a:solidFill>
                  <a:srgbClr val="3333FF"/>
                </a:solidFill>
                <a:latin typeface="Times New Roman" pitchFamily="18" charset="0"/>
              </a:rPr>
              <a:t>/day) Influent</a:t>
            </a:r>
            <a:r>
              <a:rPr lang="en-US" sz="3200" b="1">
                <a:solidFill>
                  <a:srgbClr val="3333FF"/>
                </a:solidFill>
                <a:latin typeface="Times New Roman" pitchFamily="18" charset="0"/>
              </a:rPr>
              <a:t>   </a:t>
            </a:r>
          </a:p>
        </p:txBody>
      </p:sp>
      <p:sp>
        <p:nvSpPr>
          <p:cNvPr id="53" name="Rectangle 52">
            <a:extLst>
              <a:ext uri="{FF2B5EF4-FFF2-40B4-BE49-F238E27FC236}">
                <a16:creationId xmlns:a16="http://schemas.microsoft.com/office/drawing/2014/main" id="{2F42CC7D-C5D1-FF52-A4AA-407C3FF18C42}"/>
              </a:ext>
            </a:extLst>
          </p:cNvPr>
          <p:cNvSpPr>
            <a:spLocks noChangeArrowheads="1"/>
          </p:cNvSpPr>
          <p:nvPr/>
        </p:nvSpPr>
        <p:spPr bwMode="auto">
          <a:xfrm>
            <a:off x="5073423" y="3672069"/>
            <a:ext cx="2787500" cy="893194"/>
          </a:xfrm>
          <a:prstGeom prst="rect">
            <a:avLst/>
          </a:prstGeom>
          <a:noFill/>
          <a:ln w="9525">
            <a:noFill/>
            <a:miter lim="800000"/>
            <a:headEnd/>
            <a:tailEnd/>
          </a:ln>
        </p:spPr>
        <p:txBody>
          <a:bodyPr wrap="square" lIns="92075" tIns="46038" rIns="92075" bIns="46038">
            <a:spAutoFit/>
          </a:bodyP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2800" b="1">
                <a:solidFill>
                  <a:srgbClr val="0033CC"/>
                </a:solidFill>
                <a:latin typeface="Times New Roman" pitchFamily="18" charset="0"/>
              </a:rPr>
              <a:t>2.809 MGD</a:t>
            </a:r>
          </a:p>
          <a:p>
            <a:r>
              <a:rPr lang="en-US" sz="2400" b="1">
                <a:solidFill>
                  <a:srgbClr val="0033CC"/>
                </a:solidFill>
                <a:latin typeface="Times New Roman" pitchFamily="18" charset="0"/>
              </a:rPr>
              <a:t>    Activated Sludge</a:t>
            </a:r>
            <a:endParaRPr lang="en-US" sz="2400" b="1">
              <a:solidFill>
                <a:schemeClr val="bg1"/>
              </a:solidFill>
              <a:latin typeface="Times New Roman" pitchFamily="18" charset="0"/>
            </a:endParaRPr>
          </a:p>
        </p:txBody>
      </p:sp>
      <p:sp>
        <p:nvSpPr>
          <p:cNvPr id="54" name="Rectangle 53">
            <a:extLst>
              <a:ext uri="{FF2B5EF4-FFF2-40B4-BE49-F238E27FC236}">
                <a16:creationId xmlns:a16="http://schemas.microsoft.com/office/drawing/2014/main" id="{8CC31150-ED0D-948E-5459-B2F298C8FC06}"/>
              </a:ext>
            </a:extLst>
          </p:cNvPr>
          <p:cNvSpPr>
            <a:spLocks noChangeArrowheads="1"/>
          </p:cNvSpPr>
          <p:nvPr/>
        </p:nvSpPr>
        <p:spPr bwMode="auto">
          <a:xfrm>
            <a:off x="5474212" y="5354533"/>
            <a:ext cx="3240088" cy="1204913"/>
          </a:xfrm>
          <a:prstGeom prst="rect">
            <a:avLst/>
          </a:prstGeom>
          <a:solidFill>
            <a:schemeClr val="hlink"/>
          </a:solidFill>
          <a:ln w="12700">
            <a:solidFill>
              <a:schemeClr val="tx1"/>
            </a:solidFill>
            <a:miter lim="800000"/>
            <a:headEnd/>
            <a:tailEnd/>
          </a:ln>
        </p:spPr>
        <p:txBody>
          <a:bodyPr wrap="none" lIns="92075" tIns="46038" rIns="92075" bIns="46038"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2800">
                <a:solidFill>
                  <a:srgbClr val="0033CC"/>
                </a:solidFill>
                <a:latin typeface="Times New Roman" pitchFamily="18" charset="0"/>
              </a:rPr>
              <a:t>Land Application</a:t>
            </a:r>
          </a:p>
          <a:p>
            <a:r>
              <a:rPr lang="en-US" sz="2800">
                <a:solidFill>
                  <a:srgbClr val="0033CC"/>
                </a:solidFill>
                <a:latin typeface="Times New Roman" pitchFamily="18" charset="0"/>
              </a:rPr>
              <a:t> Standards</a:t>
            </a:r>
            <a:endParaRPr lang="en-US" sz="2800">
              <a:solidFill>
                <a:schemeClr val="bg1"/>
              </a:solidFill>
              <a:latin typeface="Times New Roman" pitchFamily="18" charset="0"/>
            </a:endParaRPr>
          </a:p>
        </p:txBody>
      </p:sp>
      <p:sp>
        <p:nvSpPr>
          <p:cNvPr id="55" name="AutoShape 113" descr="Brown marble">
            <a:extLst>
              <a:ext uri="{FF2B5EF4-FFF2-40B4-BE49-F238E27FC236}">
                <a16:creationId xmlns:a16="http://schemas.microsoft.com/office/drawing/2014/main" id="{4F6C5D19-450B-9847-3451-9946888E95BC}"/>
              </a:ext>
            </a:extLst>
          </p:cNvPr>
          <p:cNvSpPr>
            <a:spLocks noChangeArrowheads="1"/>
          </p:cNvSpPr>
          <p:nvPr/>
        </p:nvSpPr>
        <p:spPr bwMode="auto">
          <a:xfrm>
            <a:off x="6597422" y="4738870"/>
            <a:ext cx="456311" cy="589986"/>
          </a:xfrm>
          <a:prstGeom prst="downArrow">
            <a:avLst>
              <a:gd name="adj1" fmla="val 50000"/>
              <a:gd name="adj2" fmla="val 33170"/>
            </a:avLst>
          </a:prstGeom>
          <a:blipFill dpi="0" rotWithShape="0">
            <a:blip r:embed="rId4" cstate="print"/>
            <a:srcRect/>
            <a:tile tx="0" ty="0" sx="100000" sy="100000" flip="none" algn="tl"/>
          </a:blipFill>
          <a:ln w="254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endParaRPr lang="en-US"/>
          </a:p>
        </p:txBody>
      </p:sp>
    </p:spTree>
    <p:extLst>
      <p:ext uri="{BB962C8B-B14F-4D97-AF65-F5344CB8AC3E}">
        <p14:creationId xmlns:p14="http://schemas.microsoft.com/office/powerpoint/2010/main" val="2092740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B3444A-75D0-F3A7-B037-EB7043F06C0E}"/>
              </a:ext>
            </a:extLst>
          </p:cNvPr>
          <p:cNvSpPr>
            <a:spLocks noGrp="1"/>
          </p:cNvSpPr>
          <p:nvPr>
            <p:ph type="sldNum" sz="quarter" idx="4"/>
          </p:nvPr>
        </p:nvSpPr>
        <p:spPr/>
        <p:txBody>
          <a:bodyPr/>
          <a:lstStyle/>
          <a:p>
            <a:fld id="{D57F1E4F-1CFF-5643-939E-02111984F565}" type="slidenum">
              <a:rPr lang="en-US" smtClean="0"/>
              <a:pPr/>
              <a:t>57</a:t>
            </a:fld>
            <a:endParaRPr lang="en-US"/>
          </a:p>
        </p:txBody>
      </p:sp>
      <p:pic>
        <p:nvPicPr>
          <p:cNvPr id="6" name="Picture 5">
            <a:extLst>
              <a:ext uri="{FF2B5EF4-FFF2-40B4-BE49-F238E27FC236}">
                <a16:creationId xmlns:a16="http://schemas.microsoft.com/office/drawing/2014/main" id="{8D794B4A-AEEB-119E-72C3-9CF324C2BDB2}"/>
              </a:ext>
            </a:extLst>
          </p:cNvPr>
          <p:cNvPicPr>
            <a:picLocks noChangeAspect="1"/>
          </p:cNvPicPr>
          <p:nvPr/>
        </p:nvPicPr>
        <p:blipFill>
          <a:blip r:embed="rId3"/>
          <a:stretch>
            <a:fillRect/>
          </a:stretch>
        </p:blipFill>
        <p:spPr>
          <a:xfrm>
            <a:off x="491545" y="939800"/>
            <a:ext cx="10449505" cy="4864100"/>
          </a:xfrm>
          <a:prstGeom prst="rect">
            <a:avLst/>
          </a:prstGeom>
        </p:spPr>
      </p:pic>
    </p:spTree>
    <p:extLst>
      <p:ext uri="{BB962C8B-B14F-4D97-AF65-F5344CB8AC3E}">
        <p14:creationId xmlns:p14="http://schemas.microsoft.com/office/powerpoint/2010/main" val="2442162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54C8-317E-BE9D-50F6-FF9139D541B2}"/>
              </a:ext>
            </a:extLst>
          </p:cNvPr>
          <p:cNvSpPr>
            <a:spLocks noGrp="1"/>
          </p:cNvSpPr>
          <p:nvPr>
            <p:ph type="title"/>
          </p:nvPr>
        </p:nvSpPr>
        <p:spPr>
          <a:xfrm>
            <a:off x="646113" y="322720"/>
            <a:ext cx="10238392" cy="1243648"/>
          </a:xfrm>
        </p:spPr>
        <p:txBody>
          <a:bodyPr/>
          <a:lstStyle/>
          <a:p>
            <a:pPr algn="ctr"/>
            <a:r>
              <a:rPr lang="en-US" b="1"/>
              <a:t>Which Inhibition Values Do I use?</a:t>
            </a:r>
          </a:p>
        </p:txBody>
      </p:sp>
      <p:sp>
        <p:nvSpPr>
          <p:cNvPr id="3" name="Table Placeholder 2">
            <a:extLst>
              <a:ext uri="{FF2B5EF4-FFF2-40B4-BE49-F238E27FC236}">
                <a16:creationId xmlns:a16="http://schemas.microsoft.com/office/drawing/2014/main" id="{128B0EC9-B79F-E055-F87D-485F8B3ECCCA}"/>
              </a:ext>
            </a:extLst>
          </p:cNvPr>
          <p:cNvSpPr>
            <a:spLocks noGrp="1"/>
          </p:cNvSpPr>
          <p:nvPr>
            <p:ph type="tbl" sz="quarter" idx="15"/>
          </p:nvPr>
        </p:nvSpPr>
        <p:spPr>
          <a:xfrm>
            <a:off x="646113" y="1461299"/>
            <a:ext cx="10237787" cy="4659086"/>
          </a:xfrm>
        </p:spPr>
        <p:txBody>
          <a:bodyPr/>
          <a:lstStyle/>
          <a:p>
            <a:pPr marL="0" indent="0">
              <a:lnSpc>
                <a:spcPct val="100000"/>
              </a:lnSpc>
              <a:spcBef>
                <a:spcPts val="600"/>
              </a:spcBef>
              <a:buNone/>
            </a:pPr>
            <a:r>
              <a:rPr lang="en-US" sz="2400" u="sng"/>
              <a:t>Activated Sludge Inhibition</a:t>
            </a:r>
          </a:p>
          <a:p>
            <a:pPr>
              <a:lnSpc>
                <a:spcPct val="100000"/>
              </a:lnSpc>
              <a:spcBef>
                <a:spcPts val="600"/>
              </a:spcBef>
            </a:pPr>
            <a:r>
              <a:rPr lang="en-US" sz="2400"/>
              <a:t>All POTWs must evaluate for Activated Sludge Inhibition</a:t>
            </a:r>
          </a:p>
          <a:p>
            <a:pPr>
              <a:lnSpc>
                <a:spcPct val="100000"/>
              </a:lnSpc>
              <a:spcBef>
                <a:spcPts val="600"/>
              </a:spcBef>
            </a:pPr>
            <a:endParaRPr lang="en-US" sz="2400"/>
          </a:p>
          <a:p>
            <a:pPr marL="0" indent="0">
              <a:lnSpc>
                <a:spcPct val="100000"/>
              </a:lnSpc>
              <a:spcBef>
                <a:spcPts val="600"/>
              </a:spcBef>
              <a:buNone/>
            </a:pPr>
            <a:r>
              <a:rPr lang="en-US" sz="2400" u="sng"/>
              <a:t>Nitrification Inhibition:</a:t>
            </a:r>
          </a:p>
          <a:p>
            <a:pPr>
              <a:lnSpc>
                <a:spcPct val="100000"/>
              </a:lnSpc>
              <a:spcBef>
                <a:spcPts val="600"/>
              </a:spcBef>
            </a:pPr>
            <a:r>
              <a:rPr lang="en-US" sz="2400"/>
              <a:t>POTWS who have an NPDES permit limit for ammonia</a:t>
            </a:r>
          </a:p>
          <a:p>
            <a:pPr>
              <a:lnSpc>
                <a:spcPct val="100000"/>
              </a:lnSpc>
              <a:spcBef>
                <a:spcPts val="600"/>
              </a:spcBef>
            </a:pPr>
            <a:r>
              <a:rPr lang="en-US" sz="2400"/>
              <a:t>Nitrogenous bacteria</a:t>
            </a:r>
          </a:p>
          <a:p>
            <a:pPr lvl="1">
              <a:lnSpc>
                <a:spcPct val="100000"/>
              </a:lnSpc>
              <a:spcBef>
                <a:spcPts val="600"/>
              </a:spcBef>
              <a:buClr>
                <a:schemeClr val="accent5"/>
              </a:buClr>
            </a:pPr>
            <a:r>
              <a:rPr lang="en-US" sz="2400"/>
              <a:t>Does LTMP data suggest WWTP nitrifies?</a:t>
            </a:r>
            <a:endParaRPr lang="en-US" sz="2400" dirty="0"/>
          </a:p>
          <a:p>
            <a:pPr lvl="1">
              <a:lnSpc>
                <a:spcPct val="100000"/>
              </a:lnSpc>
              <a:spcBef>
                <a:spcPts val="600"/>
              </a:spcBef>
              <a:buClr>
                <a:schemeClr val="accent5"/>
              </a:buClr>
            </a:pPr>
            <a:r>
              <a:rPr lang="en-US" sz="2400"/>
              <a:t>Ask the ORC - does POTW Nitrify?</a:t>
            </a:r>
            <a:endParaRPr lang="en-US" sz="2400" dirty="0"/>
          </a:p>
        </p:txBody>
      </p:sp>
      <p:sp>
        <p:nvSpPr>
          <p:cNvPr id="4" name="Slide Number Placeholder 3">
            <a:extLst>
              <a:ext uri="{FF2B5EF4-FFF2-40B4-BE49-F238E27FC236}">
                <a16:creationId xmlns:a16="http://schemas.microsoft.com/office/drawing/2014/main" id="{162384C2-26BD-DD2F-992A-B14DB02F13B4}"/>
              </a:ext>
            </a:extLst>
          </p:cNvPr>
          <p:cNvSpPr>
            <a:spLocks noGrp="1"/>
          </p:cNvSpPr>
          <p:nvPr>
            <p:ph type="sldNum" sz="quarter" idx="4"/>
          </p:nvPr>
        </p:nvSpPr>
        <p:spPr/>
        <p:txBody>
          <a:bodyPr/>
          <a:lstStyle/>
          <a:p>
            <a:fld id="{D57F1E4F-1CFF-5643-939E-02111984F565}" type="slidenum">
              <a:rPr lang="en-US" smtClean="0"/>
              <a:pPr/>
              <a:t>58</a:t>
            </a:fld>
            <a:endParaRPr lang="en-US"/>
          </a:p>
        </p:txBody>
      </p:sp>
      <p:sp>
        <p:nvSpPr>
          <p:cNvPr id="7" name="TextBox 6">
            <a:extLst>
              <a:ext uri="{FF2B5EF4-FFF2-40B4-BE49-F238E27FC236}">
                <a16:creationId xmlns:a16="http://schemas.microsoft.com/office/drawing/2014/main" id="{2BC73904-B512-85FA-B20D-812CC49CF701}"/>
              </a:ext>
            </a:extLst>
          </p:cNvPr>
          <p:cNvSpPr txBox="1"/>
          <p:nvPr/>
        </p:nvSpPr>
        <p:spPr>
          <a:xfrm>
            <a:off x="483677" y="5704886"/>
            <a:ext cx="10562658" cy="830997"/>
          </a:xfrm>
          <a:prstGeom prst="rect">
            <a:avLst/>
          </a:prstGeom>
          <a:noFill/>
        </p:spPr>
        <p:txBody>
          <a:bodyPr wrap="square" rtlCol="0">
            <a:spAutoFit/>
          </a:bodyPr>
          <a:lstStyle/>
          <a:p>
            <a:pPr>
              <a:spcBef>
                <a:spcPts val="600"/>
              </a:spcBef>
              <a:spcAft>
                <a:spcPts val="600"/>
              </a:spcAft>
              <a:buClr>
                <a:schemeClr val="accent5"/>
              </a:buClr>
              <a:buSzPct val="100000"/>
            </a:pPr>
            <a:r>
              <a:rPr lang="en-US" sz="2400">
                <a:solidFill>
                  <a:schemeClr val="bg1">
                    <a:lumMod val="75000"/>
                    <a:lumOff val="25000"/>
                  </a:schemeClr>
                </a:solidFill>
                <a:latin typeface="+mj-lt"/>
                <a:ea typeface="+mj-ea"/>
                <a:cs typeface="+mj-cs"/>
              </a:rPr>
              <a:t>Must use </a:t>
            </a:r>
            <a:r>
              <a:rPr lang="en-US" sz="2400" u="sng">
                <a:solidFill>
                  <a:schemeClr val="bg1">
                    <a:lumMod val="75000"/>
                    <a:lumOff val="25000"/>
                  </a:schemeClr>
                </a:solidFill>
                <a:latin typeface="+mj-lt"/>
                <a:ea typeface="+mj-ea"/>
                <a:cs typeface="+mj-cs"/>
              </a:rPr>
              <a:t>lower</a:t>
            </a:r>
            <a:r>
              <a:rPr lang="en-US" sz="2400">
                <a:solidFill>
                  <a:schemeClr val="bg1">
                    <a:lumMod val="75000"/>
                    <a:lumOff val="25000"/>
                  </a:schemeClr>
                </a:solidFill>
                <a:latin typeface="+mj-lt"/>
                <a:ea typeface="+mj-ea"/>
                <a:cs typeface="+mj-cs"/>
              </a:rPr>
              <a:t> of Activated Sludge or Nitrification Inhibition Criteria (if there is nitrification)</a:t>
            </a:r>
          </a:p>
        </p:txBody>
      </p:sp>
    </p:spTree>
    <p:extLst>
      <p:ext uri="{BB962C8B-B14F-4D97-AF65-F5344CB8AC3E}">
        <p14:creationId xmlns:p14="http://schemas.microsoft.com/office/powerpoint/2010/main" val="451570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24FFBA-45E6-EED0-6888-79FD1857DE99}"/>
              </a:ext>
            </a:extLst>
          </p:cNvPr>
          <p:cNvSpPr>
            <a:spLocks noGrp="1"/>
          </p:cNvSpPr>
          <p:nvPr>
            <p:ph type="sldNum" sz="quarter" idx="4"/>
          </p:nvPr>
        </p:nvSpPr>
        <p:spPr/>
        <p:txBody>
          <a:bodyPr/>
          <a:lstStyle/>
          <a:p>
            <a:fld id="{D57F1E4F-1CFF-5643-939E-02111984F565}" type="slidenum">
              <a:rPr lang="en-US" smtClean="0"/>
              <a:pPr/>
              <a:t>59</a:t>
            </a:fld>
            <a:endParaRPr lang="en-US"/>
          </a:p>
        </p:txBody>
      </p:sp>
      <p:pic>
        <p:nvPicPr>
          <p:cNvPr id="1026" name="Picture 2">
            <a:extLst>
              <a:ext uri="{FF2B5EF4-FFF2-40B4-BE49-F238E27FC236}">
                <a16:creationId xmlns:a16="http://schemas.microsoft.com/office/drawing/2014/main" id="{69B3C421-C0DA-BD52-7772-7162DB4D7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93" y="295729"/>
            <a:ext cx="10705192" cy="6266542"/>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4E89F988-2BF4-1280-D4DE-404659CFAC0C}"/>
              </a:ext>
            </a:extLst>
          </p:cNvPr>
          <p:cNvSpPr/>
          <p:nvPr/>
        </p:nvSpPr>
        <p:spPr>
          <a:xfrm rot="10800000">
            <a:off x="5987143" y="2732314"/>
            <a:ext cx="1132114" cy="59871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23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EFD8-A4E2-DBF5-B547-FA10D38DFCBE}"/>
              </a:ext>
            </a:extLst>
          </p:cNvPr>
          <p:cNvSpPr>
            <a:spLocks noGrp="1"/>
          </p:cNvSpPr>
          <p:nvPr>
            <p:ph type="title"/>
          </p:nvPr>
        </p:nvSpPr>
        <p:spPr/>
        <p:txBody>
          <a:bodyPr/>
          <a:lstStyle/>
          <a:p>
            <a:pPr algn="ctr"/>
            <a:r>
              <a:rPr lang="en-US" b="1"/>
              <a:t>Define HWA Time Period</a:t>
            </a:r>
            <a:r>
              <a:rPr lang="en-US"/>
              <a:t>​</a:t>
            </a:r>
          </a:p>
        </p:txBody>
      </p:sp>
      <p:sp>
        <p:nvSpPr>
          <p:cNvPr id="3" name="Table Placeholder 2">
            <a:extLst>
              <a:ext uri="{FF2B5EF4-FFF2-40B4-BE49-F238E27FC236}">
                <a16:creationId xmlns:a16="http://schemas.microsoft.com/office/drawing/2014/main" id="{BFF73685-ED51-8E8E-7F5A-1FBE7FCF44C1}"/>
              </a:ext>
            </a:extLst>
          </p:cNvPr>
          <p:cNvSpPr>
            <a:spLocks noGrp="1"/>
          </p:cNvSpPr>
          <p:nvPr>
            <p:ph type="tbl" sz="quarter" idx="15"/>
          </p:nvPr>
        </p:nvSpPr>
        <p:spPr>
          <a:xfrm>
            <a:off x="646111" y="1853248"/>
            <a:ext cx="10237787" cy="4620704"/>
          </a:xfrm>
        </p:spPr>
        <p:txBody>
          <a:bodyPr/>
          <a:lstStyle/>
          <a:p>
            <a:pPr fontAlgn="base"/>
            <a:r>
              <a:rPr lang="en-US" sz="2400"/>
              <a:t>Based on number of influent and effluent data sets for the </a:t>
            </a:r>
            <a:r>
              <a:rPr lang="en-US" sz="2400" u="sng"/>
              <a:t>least</a:t>
            </a:r>
            <a:r>
              <a:rPr lang="en-US" sz="2400"/>
              <a:t> frequently sampled Pollutants of Concern (POC)​</a:t>
            </a:r>
          </a:p>
          <a:p>
            <a:pPr fontAlgn="base"/>
            <a:r>
              <a:rPr lang="en-US" sz="2400"/>
              <a:t>Data should be no more than 5 years old</a:t>
            </a:r>
          </a:p>
          <a:p>
            <a:pPr fontAlgn="base"/>
            <a:r>
              <a:rPr lang="en-US" sz="2400"/>
              <a:t>A Technical Evaluation must be submitted 180 days after NPDES renewal</a:t>
            </a:r>
          </a:p>
          <a:p>
            <a:pPr marL="0" indent="0" fontAlgn="base">
              <a:buNone/>
            </a:pPr>
            <a:r>
              <a:rPr lang="en-US"/>
              <a:t>Division approved LTMP/STMP defines:​</a:t>
            </a:r>
          </a:p>
          <a:p>
            <a:pPr fontAlgn="base"/>
            <a:r>
              <a:rPr lang="en-US"/>
              <a:t>Proper sampling locations​</a:t>
            </a:r>
          </a:p>
          <a:p>
            <a:pPr fontAlgn="base"/>
            <a:r>
              <a:rPr lang="en-US"/>
              <a:t>Proper pollutants of concern​</a:t>
            </a:r>
          </a:p>
          <a:p>
            <a:pPr fontAlgn="base"/>
            <a:r>
              <a:rPr lang="en-US"/>
              <a:t>Correct detection levels​</a:t>
            </a:r>
          </a:p>
          <a:p>
            <a:pPr fontAlgn="base"/>
            <a:r>
              <a:rPr lang="en-US"/>
              <a:t>Frequencies​</a:t>
            </a:r>
          </a:p>
          <a:p>
            <a:endParaRPr lang="en-US"/>
          </a:p>
        </p:txBody>
      </p:sp>
      <p:sp>
        <p:nvSpPr>
          <p:cNvPr id="4" name="Slide Number Placeholder 3">
            <a:extLst>
              <a:ext uri="{FF2B5EF4-FFF2-40B4-BE49-F238E27FC236}">
                <a16:creationId xmlns:a16="http://schemas.microsoft.com/office/drawing/2014/main" id="{20E9D9D2-37C5-9D13-4B06-F625FB7AFDEA}"/>
              </a:ext>
            </a:extLst>
          </p:cNvPr>
          <p:cNvSpPr>
            <a:spLocks noGrp="1"/>
          </p:cNvSpPr>
          <p:nvPr>
            <p:ph type="sldNum" sz="quarter" idx="4"/>
          </p:nvPr>
        </p:nvSpPr>
        <p:spPr/>
        <p:txBody>
          <a:bodyPr/>
          <a:lstStyle/>
          <a:p>
            <a:fld id="{D57F1E4F-1CFF-5643-939E-02111984F565}" type="slidenum">
              <a:rPr lang="en-US" smtClean="0"/>
              <a:pPr/>
              <a:t>6</a:t>
            </a:fld>
            <a:endParaRPr lang="en-US"/>
          </a:p>
        </p:txBody>
      </p:sp>
    </p:spTree>
    <p:extLst>
      <p:ext uri="{BB962C8B-B14F-4D97-AF65-F5344CB8AC3E}">
        <p14:creationId xmlns:p14="http://schemas.microsoft.com/office/powerpoint/2010/main" val="1644414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877DE-C974-0115-EA1C-9AD95A4CBB55}"/>
              </a:ext>
            </a:extLst>
          </p:cNvPr>
          <p:cNvSpPr/>
          <p:nvPr/>
        </p:nvSpPr>
        <p:spPr>
          <a:xfrm>
            <a:off x="298450" y="295729"/>
            <a:ext cx="10890250" cy="62665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678C98-0D3A-CB41-5EDB-39E4C03BF3DF}"/>
              </a:ext>
            </a:extLst>
          </p:cNvPr>
          <p:cNvSpPr>
            <a:spLocks noGrp="1"/>
          </p:cNvSpPr>
          <p:nvPr>
            <p:ph type="sldNum" sz="quarter" idx="4"/>
          </p:nvPr>
        </p:nvSpPr>
        <p:spPr/>
        <p:txBody>
          <a:bodyPr/>
          <a:lstStyle/>
          <a:p>
            <a:fld id="{D57F1E4F-1CFF-5643-939E-02111984F565}" type="slidenum">
              <a:rPr lang="en-US" smtClean="0"/>
              <a:pPr/>
              <a:t>60</a:t>
            </a:fld>
            <a:endParaRPr lang="en-US"/>
          </a:p>
        </p:txBody>
      </p:sp>
      <p:graphicFrame>
        <p:nvGraphicFramePr>
          <p:cNvPr id="5" name="Object 3">
            <a:extLst>
              <a:ext uri="{FF2B5EF4-FFF2-40B4-BE49-F238E27FC236}">
                <a16:creationId xmlns:a16="http://schemas.microsoft.com/office/drawing/2014/main" id="{18A92A66-97AA-6BBD-784C-1BF0B8007DBD}"/>
              </a:ext>
            </a:extLst>
          </p:cNvPr>
          <p:cNvGraphicFramePr>
            <a:graphicFrameLocks noChangeAspect="1"/>
          </p:cNvGraphicFramePr>
          <p:nvPr>
            <p:extLst>
              <p:ext uri="{D42A27DB-BD31-4B8C-83A1-F6EECF244321}">
                <p14:modId xmlns:p14="http://schemas.microsoft.com/office/powerpoint/2010/main" val="297981639"/>
              </p:ext>
            </p:extLst>
          </p:nvPr>
        </p:nvGraphicFramePr>
        <p:xfrm>
          <a:off x="342899" y="295729"/>
          <a:ext cx="10767785" cy="6181271"/>
        </p:xfrm>
        <a:graphic>
          <a:graphicData uri="http://schemas.openxmlformats.org/presentationml/2006/ole">
            <mc:AlternateContent xmlns:mc="http://schemas.openxmlformats.org/markup-compatibility/2006">
              <mc:Choice xmlns:v="urn:schemas-microsoft-com:vml" Requires="v">
                <p:oleObj name="Worksheet" r:id="rId3" imgW="10696725" imgH="5943733" progId="Excel.Sheet.12">
                  <p:embed/>
                </p:oleObj>
              </mc:Choice>
              <mc:Fallback>
                <p:oleObj name="Worksheet" r:id="rId3" imgW="10696725" imgH="5943733" progId="Excel.Sheet.12">
                  <p:embed/>
                  <p:pic>
                    <p:nvPicPr>
                      <p:cNvPr id="5" name="Object 3">
                        <a:extLst>
                          <a:ext uri="{FF2B5EF4-FFF2-40B4-BE49-F238E27FC236}">
                            <a16:creationId xmlns:a16="http://schemas.microsoft.com/office/drawing/2014/main" id="{18A92A66-97AA-6BBD-784C-1BF0B8007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9" y="295729"/>
                        <a:ext cx="10767785" cy="6181271"/>
                      </a:xfrm>
                      <a:prstGeom prst="rect">
                        <a:avLst/>
                      </a:prstGeom>
                      <a:noFill/>
                      <a:ln>
                        <a:noFill/>
                      </a:ln>
                      <a:effectLst/>
                    </p:spPr>
                  </p:pic>
                </p:oleObj>
              </mc:Fallback>
            </mc:AlternateContent>
          </a:graphicData>
        </a:graphic>
      </p:graphicFrame>
      <p:sp>
        <p:nvSpPr>
          <p:cNvPr id="7" name="Arrow: Right 6">
            <a:extLst>
              <a:ext uri="{FF2B5EF4-FFF2-40B4-BE49-F238E27FC236}">
                <a16:creationId xmlns:a16="http://schemas.microsoft.com/office/drawing/2014/main" id="{0C06C3D1-0C78-D9B2-264A-280FFC826516}"/>
              </a:ext>
            </a:extLst>
          </p:cNvPr>
          <p:cNvSpPr/>
          <p:nvPr/>
        </p:nvSpPr>
        <p:spPr>
          <a:xfrm rot="8780822">
            <a:off x="10932897" y="5791920"/>
            <a:ext cx="1018726" cy="29820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799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A0FE-870E-6BFA-84A8-79D51585C78A}"/>
              </a:ext>
            </a:extLst>
          </p:cNvPr>
          <p:cNvSpPr>
            <a:spLocks noGrp="1"/>
          </p:cNvSpPr>
          <p:nvPr>
            <p:ph type="title"/>
          </p:nvPr>
        </p:nvSpPr>
        <p:spPr>
          <a:xfrm>
            <a:off x="645508" y="441592"/>
            <a:ext cx="10238392" cy="1243648"/>
          </a:xfrm>
        </p:spPr>
        <p:txBody>
          <a:bodyPr/>
          <a:lstStyle/>
          <a:p>
            <a:pPr algn="ctr"/>
            <a:r>
              <a:rPr lang="en-US" sz="3400" b="1"/>
              <a:t>No Literature Inhibition Criteria Load?</a:t>
            </a:r>
          </a:p>
        </p:txBody>
      </p:sp>
      <p:sp>
        <p:nvSpPr>
          <p:cNvPr id="3" name="Table Placeholder 2">
            <a:extLst>
              <a:ext uri="{FF2B5EF4-FFF2-40B4-BE49-F238E27FC236}">
                <a16:creationId xmlns:a16="http://schemas.microsoft.com/office/drawing/2014/main" id="{385BC82C-FB1E-8810-364B-B4C7197BC3B8}"/>
              </a:ext>
            </a:extLst>
          </p:cNvPr>
          <p:cNvSpPr>
            <a:spLocks noGrp="1"/>
          </p:cNvSpPr>
          <p:nvPr>
            <p:ph type="tbl" sz="quarter" idx="15"/>
          </p:nvPr>
        </p:nvSpPr>
        <p:spPr>
          <a:xfrm>
            <a:off x="646113" y="1589315"/>
            <a:ext cx="10237787" cy="4659086"/>
          </a:xfrm>
        </p:spPr>
        <p:txBody>
          <a:bodyPr/>
          <a:lstStyle/>
          <a:p>
            <a:pPr>
              <a:lnSpc>
                <a:spcPct val="100000"/>
              </a:lnSpc>
            </a:pPr>
            <a:r>
              <a:rPr lang="en-US" sz="2800"/>
              <a:t>If there is no literature biological inhibition criteria for a POC, site-specific inhibition criteria does not need to be developed (Ex: BOD, TSS, Molybdenum, Selenium)</a:t>
            </a:r>
          </a:p>
          <a:p>
            <a:pPr lvl="1">
              <a:lnSpc>
                <a:spcPct val="100000"/>
              </a:lnSpc>
            </a:pPr>
            <a:r>
              <a:rPr lang="en-US" sz="2800"/>
              <a:t>L/STMP- Do not have to sample for these POCs at the biological process locations such as the aeration basin or influent to anaerobic digestors</a:t>
            </a:r>
          </a:p>
          <a:p>
            <a:pPr lvl="2">
              <a:lnSpc>
                <a:spcPct val="100000"/>
              </a:lnSpc>
            </a:pPr>
            <a:r>
              <a:rPr lang="en-US" sz="2800"/>
              <a:t>Or other inhibition related locations like primary clarifier effluent</a:t>
            </a:r>
          </a:p>
          <a:p>
            <a:pPr marL="914400" lvl="2" indent="0">
              <a:lnSpc>
                <a:spcPct val="100000"/>
              </a:lnSpc>
              <a:buNone/>
            </a:pPr>
            <a:endParaRPr lang="en-US" sz="2800"/>
          </a:p>
        </p:txBody>
      </p:sp>
      <p:sp>
        <p:nvSpPr>
          <p:cNvPr id="4" name="Slide Number Placeholder 3">
            <a:extLst>
              <a:ext uri="{FF2B5EF4-FFF2-40B4-BE49-F238E27FC236}">
                <a16:creationId xmlns:a16="http://schemas.microsoft.com/office/drawing/2014/main" id="{7EBD5BCF-F1C7-B85D-B6E7-824C9EA43515}"/>
              </a:ext>
            </a:extLst>
          </p:cNvPr>
          <p:cNvSpPr>
            <a:spLocks noGrp="1"/>
          </p:cNvSpPr>
          <p:nvPr>
            <p:ph type="sldNum" sz="quarter" idx="4"/>
          </p:nvPr>
        </p:nvSpPr>
        <p:spPr/>
        <p:txBody>
          <a:bodyPr/>
          <a:lstStyle/>
          <a:p>
            <a:fld id="{D57F1E4F-1CFF-5643-939E-02111984F565}" type="slidenum">
              <a:rPr lang="en-US" smtClean="0"/>
              <a:pPr/>
              <a:t>61</a:t>
            </a:fld>
            <a:endParaRPr lang="en-US"/>
          </a:p>
        </p:txBody>
      </p:sp>
    </p:spTree>
    <p:extLst>
      <p:ext uri="{BB962C8B-B14F-4D97-AF65-F5344CB8AC3E}">
        <p14:creationId xmlns:p14="http://schemas.microsoft.com/office/powerpoint/2010/main" val="2616617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50A9F-965D-DD9C-3E7B-9081D15C2091}"/>
              </a:ext>
            </a:extLst>
          </p:cNvPr>
          <p:cNvSpPr>
            <a:spLocks noGrp="1"/>
          </p:cNvSpPr>
          <p:nvPr>
            <p:ph type="sldNum" sz="quarter" idx="4"/>
          </p:nvPr>
        </p:nvSpPr>
        <p:spPr/>
        <p:txBody>
          <a:bodyPr/>
          <a:lstStyle/>
          <a:p>
            <a:fld id="{D57F1E4F-1CFF-5643-939E-02111984F565}" type="slidenum">
              <a:rPr lang="en-US" smtClean="0"/>
              <a:pPr/>
              <a:t>62</a:t>
            </a:fld>
            <a:endParaRPr lang="en-US"/>
          </a:p>
        </p:txBody>
      </p:sp>
      <p:pic>
        <p:nvPicPr>
          <p:cNvPr id="6" name="Picture 5">
            <a:extLst>
              <a:ext uri="{FF2B5EF4-FFF2-40B4-BE49-F238E27FC236}">
                <a16:creationId xmlns:a16="http://schemas.microsoft.com/office/drawing/2014/main" id="{94B4DC72-3C31-DEB7-3EEF-0EF519812DF0}"/>
              </a:ext>
            </a:extLst>
          </p:cNvPr>
          <p:cNvPicPr>
            <a:picLocks noChangeAspect="1"/>
          </p:cNvPicPr>
          <p:nvPr/>
        </p:nvPicPr>
        <p:blipFill>
          <a:blip r:embed="rId2"/>
          <a:stretch>
            <a:fillRect/>
          </a:stretch>
        </p:blipFill>
        <p:spPr>
          <a:xfrm>
            <a:off x="363702" y="295729"/>
            <a:ext cx="10746983" cy="5438321"/>
          </a:xfrm>
          <a:prstGeom prst="rect">
            <a:avLst/>
          </a:prstGeom>
        </p:spPr>
      </p:pic>
      <p:sp>
        <p:nvSpPr>
          <p:cNvPr id="7" name="TextBox 6">
            <a:extLst>
              <a:ext uri="{FF2B5EF4-FFF2-40B4-BE49-F238E27FC236}">
                <a16:creationId xmlns:a16="http://schemas.microsoft.com/office/drawing/2014/main" id="{A547F244-B638-9B24-0078-6FBA8FADDA55}"/>
              </a:ext>
            </a:extLst>
          </p:cNvPr>
          <p:cNvSpPr txBox="1"/>
          <p:nvPr/>
        </p:nvSpPr>
        <p:spPr>
          <a:xfrm>
            <a:off x="1676400" y="5892800"/>
            <a:ext cx="9525000" cy="461665"/>
          </a:xfrm>
          <a:prstGeom prst="rect">
            <a:avLst/>
          </a:prstGeom>
          <a:noFill/>
        </p:spPr>
        <p:txBody>
          <a:bodyPr wrap="square" rtlCol="0">
            <a:spAutoFit/>
          </a:bodyPr>
          <a:lstStyle/>
          <a:p>
            <a:r>
              <a:rPr lang="en-US" sz="2400">
                <a:solidFill>
                  <a:schemeClr val="bg1">
                    <a:lumMod val="75000"/>
                    <a:lumOff val="25000"/>
                  </a:schemeClr>
                </a:solidFill>
                <a:latin typeface="+mj-lt"/>
                <a:ea typeface="+mj-ea"/>
                <a:cs typeface="+mj-cs"/>
              </a:rPr>
              <a:t>This is what it looks like if all literature values were used. </a:t>
            </a:r>
          </a:p>
        </p:txBody>
      </p:sp>
    </p:spTree>
    <p:extLst>
      <p:ext uri="{BB962C8B-B14F-4D97-AF65-F5344CB8AC3E}">
        <p14:creationId xmlns:p14="http://schemas.microsoft.com/office/powerpoint/2010/main" val="486447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9603-2A2F-7DF1-5C95-6F1C96C4183C}"/>
              </a:ext>
            </a:extLst>
          </p:cNvPr>
          <p:cNvSpPr>
            <a:spLocks noGrp="1"/>
          </p:cNvSpPr>
          <p:nvPr>
            <p:ph type="title"/>
          </p:nvPr>
        </p:nvSpPr>
        <p:spPr>
          <a:xfrm>
            <a:off x="646113" y="304801"/>
            <a:ext cx="10718573" cy="903514"/>
          </a:xfrm>
        </p:spPr>
        <p:txBody>
          <a:bodyPr/>
          <a:lstStyle/>
          <a:p>
            <a:pPr algn="ctr"/>
            <a:r>
              <a:rPr lang="en-US" sz="3200" b="1"/>
              <a:t>Site Specific vs literature inhibition criteria</a:t>
            </a:r>
          </a:p>
        </p:txBody>
      </p:sp>
      <p:sp>
        <p:nvSpPr>
          <p:cNvPr id="3" name="Table Placeholder 2">
            <a:extLst>
              <a:ext uri="{FF2B5EF4-FFF2-40B4-BE49-F238E27FC236}">
                <a16:creationId xmlns:a16="http://schemas.microsoft.com/office/drawing/2014/main" id="{D14E3049-496D-3DB2-C24C-F9078860AB1B}"/>
              </a:ext>
            </a:extLst>
          </p:cNvPr>
          <p:cNvSpPr>
            <a:spLocks noGrp="1"/>
          </p:cNvSpPr>
          <p:nvPr>
            <p:ph type="tbl" sz="quarter" idx="15"/>
          </p:nvPr>
        </p:nvSpPr>
        <p:spPr>
          <a:xfrm>
            <a:off x="646113" y="1382487"/>
            <a:ext cx="10237787" cy="5040086"/>
          </a:xfrm>
        </p:spPr>
        <p:txBody>
          <a:bodyPr/>
          <a:lstStyle/>
          <a:p>
            <a:pPr marL="0" indent="0" fontAlgn="base">
              <a:lnSpc>
                <a:spcPct val="100000"/>
              </a:lnSpc>
              <a:spcBef>
                <a:spcPts val="600"/>
              </a:spcBef>
              <a:buNone/>
            </a:pPr>
            <a:r>
              <a:rPr lang="en-US" sz="2400"/>
              <a:t>If LTMP data suggests POTW is acclimated to higher levels of site-specific concentration than traditional literature values, ask ORC:​</a:t>
            </a:r>
          </a:p>
          <a:p>
            <a:pPr marL="0" indent="0" fontAlgn="base">
              <a:lnSpc>
                <a:spcPct val="100000"/>
              </a:lnSpc>
              <a:spcBef>
                <a:spcPts val="600"/>
              </a:spcBef>
              <a:buNone/>
            </a:pPr>
            <a:r>
              <a:rPr lang="en-US" sz="2400" b="1"/>
              <a:t>Is POTW meeting all permit limits and conditions?</a:t>
            </a:r>
            <a:r>
              <a:rPr lang="en-US" sz="2400"/>
              <a:t>​</a:t>
            </a:r>
          </a:p>
          <a:p>
            <a:pPr fontAlgn="base">
              <a:lnSpc>
                <a:spcPct val="100000"/>
              </a:lnSpc>
              <a:spcBef>
                <a:spcPts val="600"/>
              </a:spcBef>
            </a:pPr>
            <a:r>
              <a:rPr lang="en-US" sz="2400"/>
              <a:t>Were there NPDES or Toxicity violations?​</a:t>
            </a:r>
          </a:p>
          <a:p>
            <a:pPr fontAlgn="base">
              <a:lnSpc>
                <a:spcPct val="100000"/>
              </a:lnSpc>
              <a:spcBef>
                <a:spcPts val="600"/>
              </a:spcBef>
            </a:pPr>
            <a:r>
              <a:rPr lang="en-US" sz="2400"/>
              <a:t>Were any effluent parameters (usually BOD, TSS NH3) elevated above normal for no other apparent reason?​</a:t>
            </a:r>
          </a:p>
          <a:p>
            <a:pPr fontAlgn="base">
              <a:lnSpc>
                <a:spcPct val="100000"/>
              </a:lnSpc>
              <a:spcBef>
                <a:spcPts val="600"/>
              </a:spcBef>
            </a:pPr>
            <a:r>
              <a:rPr lang="en-US" sz="2400"/>
              <a:t>Was there foaming?​</a:t>
            </a:r>
          </a:p>
          <a:p>
            <a:pPr fontAlgn="base">
              <a:lnSpc>
                <a:spcPct val="100000"/>
              </a:lnSpc>
              <a:spcBef>
                <a:spcPts val="600"/>
              </a:spcBef>
            </a:pPr>
            <a:r>
              <a:rPr lang="en-US" sz="2400"/>
              <a:t>Were there fluctuations in the DO?​</a:t>
            </a:r>
          </a:p>
          <a:p>
            <a:pPr fontAlgn="base">
              <a:lnSpc>
                <a:spcPct val="100000"/>
              </a:lnSpc>
              <a:spcBef>
                <a:spcPts val="600"/>
              </a:spcBef>
            </a:pPr>
            <a:r>
              <a:rPr lang="en-US" sz="2400"/>
              <a:t>Did the bugs die?​</a:t>
            </a:r>
          </a:p>
          <a:p>
            <a:pPr marL="0" indent="0" fontAlgn="base">
              <a:lnSpc>
                <a:spcPct val="100000"/>
              </a:lnSpc>
              <a:spcBef>
                <a:spcPts val="600"/>
              </a:spcBef>
              <a:buNone/>
            </a:pPr>
            <a:r>
              <a:rPr lang="en-US" sz="2400"/>
              <a:t>If POTW is not meeting permit limit and conditions, then contact the pretreatment staff.​</a:t>
            </a:r>
          </a:p>
          <a:p>
            <a:pPr marL="0" indent="0">
              <a:buNone/>
            </a:pPr>
            <a:endParaRPr lang="en-US"/>
          </a:p>
        </p:txBody>
      </p:sp>
      <p:sp>
        <p:nvSpPr>
          <p:cNvPr id="4" name="Slide Number Placeholder 3">
            <a:extLst>
              <a:ext uri="{FF2B5EF4-FFF2-40B4-BE49-F238E27FC236}">
                <a16:creationId xmlns:a16="http://schemas.microsoft.com/office/drawing/2014/main" id="{167AB82B-2D55-63CD-C250-915F5C54808B}"/>
              </a:ext>
            </a:extLst>
          </p:cNvPr>
          <p:cNvSpPr>
            <a:spLocks noGrp="1"/>
          </p:cNvSpPr>
          <p:nvPr>
            <p:ph type="sldNum" sz="quarter" idx="4"/>
          </p:nvPr>
        </p:nvSpPr>
        <p:spPr/>
        <p:txBody>
          <a:bodyPr/>
          <a:lstStyle/>
          <a:p>
            <a:fld id="{D57F1E4F-1CFF-5643-939E-02111984F565}" type="slidenum">
              <a:rPr lang="en-US" smtClean="0"/>
              <a:pPr/>
              <a:t>63</a:t>
            </a:fld>
            <a:endParaRPr lang="en-US"/>
          </a:p>
        </p:txBody>
      </p:sp>
    </p:spTree>
    <p:extLst>
      <p:ext uri="{BB962C8B-B14F-4D97-AF65-F5344CB8AC3E}">
        <p14:creationId xmlns:p14="http://schemas.microsoft.com/office/powerpoint/2010/main" val="2123329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DCEB85-0286-AC6C-BE8A-81AD49CAEF44}"/>
              </a:ext>
            </a:extLst>
          </p:cNvPr>
          <p:cNvSpPr/>
          <p:nvPr/>
        </p:nvSpPr>
        <p:spPr>
          <a:xfrm>
            <a:off x="298450" y="295729"/>
            <a:ext cx="10890250" cy="62665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CBBC794-1BF8-52A0-C5FC-A22742C29178}"/>
              </a:ext>
            </a:extLst>
          </p:cNvPr>
          <p:cNvSpPr>
            <a:spLocks noGrp="1"/>
          </p:cNvSpPr>
          <p:nvPr>
            <p:ph type="sldNum" sz="quarter" idx="4"/>
          </p:nvPr>
        </p:nvSpPr>
        <p:spPr/>
        <p:txBody>
          <a:bodyPr/>
          <a:lstStyle/>
          <a:p>
            <a:fld id="{D57F1E4F-1CFF-5643-939E-02111984F565}" type="slidenum">
              <a:rPr lang="en-US" smtClean="0"/>
              <a:pPr/>
              <a:t>64</a:t>
            </a:fld>
            <a:endParaRPr lang="en-US"/>
          </a:p>
        </p:txBody>
      </p:sp>
      <p:sp>
        <p:nvSpPr>
          <p:cNvPr id="10" name="TextBox 9">
            <a:extLst>
              <a:ext uri="{FF2B5EF4-FFF2-40B4-BE49-F238E27FC236}">
                <a16:creationId xmlns:a16="http://schemas.microsoft.com/office/drawing/2014/main" id="{80659A7E-F03B-8CE4-8C77-8913BDF14E41}"/>
              </a:ext>
            </a:extLst>
          </p:cNvPr>
          <p:cNvSpPr txBox="1"/>
          <p:nvPr/>
        </p:nvSpPr>
        <p:spPr>
          <a:xfrm>
            <a:off x="3048000" y="3244334"/>
            <a:ext cx="609600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graphicFrame>
        <p:nvGraphicFramePr>
          <p:cNvPr id="13" name="Object 12">
            <a:extLst>
              <a:ext uri="{FF2B5EF4-FFF2-40B4-BE49-F238E27FC236}">
                <a16:creationId xmlns:a16="http://schemas.microsoft.com/office/drawing/2014/main" id="{97C53280-F0B6-990F-5430-49305DC55E9C}"/>
              </a:ext>
            </a:extLst>
          </p:cNvPr>
          <p:cNvGraphicFramePr>
            <a:graphicFrameLocks noChangeAspect="1"/>
          </p:cNvGraphicFramePr>
          <p:nvPr>
            <p:extLst>
              <p:ext uri="{D42A27DB-BD31-4B8C-83A1-F6EECF244321}">
                <p14:modId xmlns:p14="http://schemas.microsoft.com/office/powerpoint/2010/main" val="777274618"/>
              </p:ext>
            </p:extLst>
          </p:nvPr>
        </p:nvGraphicFramePr>
        <p:xfrm>
          <a:off x="370114" y="295729"/>
          <a:ext cx="10860314" cy="6266542"/>
        </p:xfrm>
        <a:graphic>
          <a:graphicData uri="http://schemas.openxmlformats.org/presentationml/2006/ole">
            <mc:AlternateContent xmlns:mc="http://schemas.openxmlformats.org/markup-compatibility/2006">
              <mc:Choice xmlns:v="urn:schemas-microsoft-com:vml" Requires="v">
                <p:oleObj name="Worksheet" r:id="rId3" imgW="8486657" imgH="4343459" progId="Excel.Sheet.12">
                  <p:embed/>
                </p:oleObj>
              </mc:Choice>
              <mc:Fallback>
                <p:oleObj name="Worksheet" r:id="rId3" imgW="8486657" imgH="4343459" progId="Excel.Sheet.12">
                  <p:embed/>
                  <p:pic>
                    <p:nvPicPr>
                      <p:cNvPr id="13" name="Object 12">
                        <a:extLst>
                          <a:ext uri="{FF2B5EF4-FFF2-40B4-BE49-F238E27FC236}">
                            <a16:creationId xmlns:a16="http://schemas.microsoft.com/office/drawing/2014/main" id="{97C53280-F0B6-990F-5430-49305DC55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14" y="295729"/>
                        <a:ext cx="10860314" cy="6266542"/>
                      </a:xfrm>
                      <a:prstGeom prst="rect">
                        <a:avLst/>
                      </a:prstGeom>
                      <a:noFill/>
                    </p:spPr>
                  </p:pic>
                </p:oleObj>
              </mc:Fallback>
            </mc:AlternateContent>
          </a:graphicData>
        </a:graphic>
      </p:graphicFrame>
    </p:spTree>
    <p:extLst>
      <p:ext uri="{BB962C8B-B14F-4D97-AF65-F5344CB8AC3E}">
        <p14:creationId xmlns:p14="http://schemas.microsoft.com/office/powerpoint/2010/main" val="584161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C9605-00B0-9150-D80D-CD506774F334}"/>
              </a:ext>
            </a:extLst>
          </p:cNvPr>
          <p:cNvPicPr>
            <a:picLocks noChangeAspect="1"/>
          </p:cNvPicPr>
          <p:nvPr/>
        </p:nvPicPr>
        <p:blipFill>
          <a:blip r:embed="rId2"/>
          <a:stretch>
            <a:fillRect/>
          </a:stretch>
        </p:blipFill>
        <p:spPr>
          <a:xfrm>
            <a:off x="807206" y="979714"/>
            <a:ext cx="11072886" cy="4476273"/>
          </a:xfrm>
          <a:prstGeom prst="rect">
            <a:avLst/>
          </a:prstGeom>
        </p:spPr>
      </p:pic>
      <p:sp>
        <p:nvSpPr>
          <p:cNvPr id="4" name="Slide Number Placeholder 3">
            <a:extLst>
              <a:ext uri="{FF2B5EF4-FFF2-40B4-BE49-F238E27FC236}">
                <a16:creationId xmlns:a16="http://schemas.microsoft.com/office/drawing/2014/main" id="{82C5E449-203B-37EB-8F9A-2D6DC76BB342}"/>
              </a:ext>
            </a:extLst>
          </p:cNvPr>
          <p:cNvSpPr>
            <a:spLocks noGrp="1"/>
          </p:cNvSpPr>
          <p:nvPr>
            <p:ph type="sldNum" sz="quarter" idx="4"/>
          </p:nvPr>
        </p:nvSpPr>
        <p:spPr/>
        <p:txBody>
          <a:bodyPr/>
          <a:lstStyle/>
          <a:p>
            <a:fld id="{D57F1E4F-1CFF-5643-939E-02111984F565}" type="slidenum">
              <a:rPr lang="en-US" smtClean="0"/>
              <a:pPr/>
              <a:t>65</a:t>
            </a:fld>
            <a:endParaRPr lang="en-US"/>
          </a:p>
        </p:txBody>
      </p:sp>
      <p:sp>
        <p:nvSpPr>
          <p:cNvPr id="7" name="Line 6">
            <a:extLst>
              <a:ext uri="{FF2B5EF4-FFF2-40B4-BE49-F238E27FC236}">
                <a16:creationId xmlns:a16="http://schemas.microsoft.com/office/drawing/2014/main" id="{9920FB7C-2BB9-5F20-4CC2-35721D149AFC}"/>
              </a:ext>
            </a:extLst>
          </p:cNvPr>
          <p:cNvSpPr>
            <a:spLocks noChangeShapeType="1"/>
          </p:cNvSpPr>
          <p:nvPr/>
        </p:nvSpPr>
        <p:spPr bwMode="auto">
          <a:xfrm flipH="1">
            <a:off x="6223907" y="3079750"/>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8" name="Line 6">
            <a:extLst>
              <a:ext uri="{FF2B5EF4-FFF2-40B4-BE49-F238E27FC236}">
                <a16:creationId xmlns:a16="http://schemas.microsoft.com/office/drawing/2014/main" id="{FF08B50F-CF80-F322-BA27-19A9778F0313}"/>
              </a:ext>
            </a:extLst>
          </p:cNvPr>
          <p:cNvSpPr>
            <a:spLocks noChangeShapeType="1"/>
          </p:cNvSpPr>
          <p:nvPr/>
        </p:nvSpPr>
        <p:spPr bwMode="auto">
          <a:xfrm flipH="1">
            <a:off x="6223907" y="3325345"/>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9" name="Line 6">
            <a:extLst>
              <a:ext uri="{FF2B5EF4-FFF2-40B4-BE49-F238E27FC236}">
                <a16:creationId xmlns:a16="http://schemas.microsoft.com/office/drawing/2014/main" id="{58798A24-9E2C-2026-D8B0-88763170ADA3}"/>
              </a:ext>
            </a:extLst>
          </p:cNvPr>
          <p:cNvSpPr>
            <a:spLocks noChangeShapeType="1"/>
          </p:cNvSpPr>
          <p:nvPr/>
        </p:nvSpPr>
        <p:spPr bwMode="auto">
          <a:xfrm flipH="1">
            <a:off x="6223906" y="4690835"/>
            <a:ext cx="654953" cy="2722"/>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1277841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F096-6B77-3F00-2CA2-BE37220E1D97}"/>
              </a:ext>
            </a:extLst>
          </p:cNvPr>
          <p:cNvSpPr>
            <a:spLocks noGrp="1"/>
          </p:cNvSpPr>
          <p:nvPr>
            <p:ph type="title"/>
          </p:nvPr>
        </p:nvSpPr>
        <p:spPr>
          <a:xfrm>
            <a:off x="646113" y="295729"/>
            <a:ext cx="10238392" cy="1243648"/>
          </a:xfrm>
        </p:spPr>
        <p:txBody>
          <a:bodyPr/>
          <a:lstStyle/>
          <a:p>
            <a:pPr algn="ctr"/>
            <a:r>
              <a:rPr lang="en-US" b="1"/>
              <a:t>Primary Clarifier Removal</a:t>
            </a:r>
          </a:p>
        </p:txBody>
      </p:sp>
      <p:sp>
        <p:nvSpPr>
          <p:cNvPr id="3" name="Table Placeholder 2">
            <a:extLst>
              <a:ext uri="{FF2B5EF4-FFF2-40B4-BE49-F238E27FC236}">
                <a16:creationId xmlns:a16="http://schemas.microsoft.com/office/drawing/2014/main" id="{E7A4C61F-7F9E-0D47-AB42-F13553C0D647}"/>
              </a:ext>
            </a:extLst>
          </p:cNvPr>
          <p:cNvSpPr>
            <a:spLocks noGrp="1"/>
          </p:cNvSpPr>
          <p:nvPr>
            <p:ph type="tbl" sz="quarter" idx="15"/>
          </p:nvPr>
        </p:nvSpPr>
        <p:spPr>
          <a:xfrm>
            <a:off x="490084" y="1539377"/>
            <a:ext cx="10620601" cy="4213225"/>
          </a:xfrm>
        </p:spPr>
        <p:txBody>
          <a:bodyPr/>
          <a:lstStyle/>
          <a:p>
            <a:pPr>
              <a:lnSpc>
                <a:spcPct val="100000"/>
              </a:lnSpc>
              <a:spcBef>
                <a:spcPts val="600"/>
              </a:spcBef>
            </a:pPr>
            <a:r>
              <a:rPr lang="en-US" sz="2400"/>
              <a:t>Quarterly LTMP/STMP sampling at  primary clarifier effluent (PCE)</a:t>
            </a:r>
            <a:endParaRPr lang="en-US" sz="2400" dirty="0"/>
          </a:p>
          <a:p>
            <a:pPr lvl="1">
              <a:lnSpc>
                <a:spcPct val="100000"/>
              </a:lnSpc>
              <a:spcBef>
                <a:spcPts val="600"/>
              </a:spcBef>
              <a:buClr>
                <a:schemeClr val="accent5"/>
              </a:buClr>
            </a:pPr>
            <a:r>
              <a:rPr lang="en-US" sz="2400"/>
              <a:t>Sample before any return flows</a:t>
            </a:r>
            <a:endParaRPr lang="en-US" sz="2400" dirty="0"/>
          </a:p>
          <a:p>
            <a:pPr lvl="1">
              <a:lnSpc>
                <a:spcPct val="100000"/>
              </a:lnSpc>
              <a:spcBef>
                <a:spcPts val="600"/>
              </a:spcBef>
              <a:buClr>
                <a:schemeClr val="accent5"/>
              </a:buClr>
            </a:pPr>
            <a:r>
              <a:rPr lang="en-US" sz="2400"/>
              <a:t>Same detection levels as influent/effluent</a:t>
            </a:r>
            <a:endParaRPr lang="en-US" sz="2400" dirty="0"/>
          </a:p>
          <a:p>
            <a:pPr lvl="1">
              <a:lnSpc>
                <a:spcPct val="100000"/>
              </a:lnSpc>
              <a:spcBef>
                <a:spcPts val="600"/>
              </a:spcBef>
              <a:buClr>
                <a:schemeClr val="accent5"/>
              </a:buClr>
            </a:pPr>
            <a:r>
              <a:rPr lang="en-US" sz="2400" b="1"/>
              <a:t>Only required for parameters with </a:t>
            </a:r>
            <a:br>
              <a:rPr lang="en-US" sz="2400" b="1"/>
            </a:br>
            <a:r>
              <a:rPr lang="en-US" sz="2400" b="1"/>
              <a:t>literature inhibition criteria</a:t>
            </a:r>
            <a:endParaRPr lang="en-US" sz="2400" b="1" dirty="0"/>
          </a:p>
          <a:p>
            <a:pPr>
              <a:lnSpc>
                <a:spcPct val="100000"/>
              </a:lnSpc>
              <a:spcBef>
                <a:spcPts val="600"/>
              </a:spcBef>
            </a:pPr>
            <a:r>
              <a:rPr lang="en-US" sz="2400"/>
              <a:t>Use with WWTP influent data to calculate primary removal rates</a:t>
            </a:r>
            <a:endParaRPr lang="en-US" sz="2400" dirty="0"/>
          </a:p>
          <a:p>
            <a:pPr lvl="1">
              <a:lnSpc>
                <a:spcPct val="100000"/>
              </a:lnSpc>
              <a:spcBef>
                <a:spcPts val="600"/>
              </a:spcBef>
              <a:buClr>
                <a:schemeClr val="accent5"/>
              </a:buClr>
            </a:pPr>
            <a:r>
              <a:rPr lang="en-US" sz="2400"/>
              <a:t>BDL Data? – same as WWTP removal rates regarding use of literature removal rates</a:t>
            </a:r>
            <a:endParaRPr lang="en-US" sz="2400" dirty="0"/>
          </a:p>
          <a:p>
            <a:pPr>
              <a:lnSpc>
                <a:spcPct val="100000"/>
              </a:lnSpc>
              <a:spcBef>
                <a:spcPts val="600"/>
              </a:spcBef>
            </a:pPr>
            <a:r>
              <a:rPr lang="en-US" sz="3200" b="1"/>
              <a:t>If there is no Primary Clarifier, leave cells blank in the HWA spreadsheet</a:t>
            </a:r>
            <a:endParaRPr lang="en-US" sz="3200" b="1" dirty="0"/>
          </a:p>
          <a:p>
            <a:endParaRPr lang="en-US"/>
          </a:p>
        </p:txBody>
      </p:sp>
      <p:sp>
        <p:nvSpPr>
          <p:cNvPr id="4" name="Slide Number Placeholder 3">
            <a:extLst>
              <a:ext uri="{FF2B5EF4-FFF2-40B4-BE49-F238E27FC236}">
                <a16:creationId xmlns:a16="http://schemas.microsoft.com/office/drawing/2014/main" id="{DF701863-930F-8C6F-827C-1E20F69B0243}"/>
              </a:ext>
            </a:extLst>
          </p:cNvPr>
          <p:cNvSpPr>
            <a:spLocks noGrp="1"/>
          </p:cNvSpPr>
          <p:nvPr>
            <p:ph type="sldNum" sz="quarter" idx="4"/>
          </p:nvPr>
        </p:nvSpPr>
        <p:spPr/>
        <p:txBody>
          <a:bodyPr/>
          <a:lstStyle/>
          <a:p>
            <a:fld id="{D57F1E4F-1CFF-5643-939E-02111984F565}" type="slidenum">
              <a:rPr lang="en-US" smtClean="0"/>
              <a:pPr/>
              <a:t>66</a:t>
            </a:fld>
            <a:endParaRPr lang="en-US"/>
          </a:p>
        </p:txBody>
      </p:sp>
    </p:spTree>
    <p:extLst>
      <p:ext uri="{BB962C8B-B14F-4D97-AF65-F5344CB8AC3E}">
        <p14:creationId xmlns:p14="http://schemas.microsoft.com/office/powerpoint/2010/main" val="2616809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E312-6589-96F0-7177-9762C943554F}"/>
              </a:ext>
            </a:extLst>
          </p:cNvPr>
          <p:cNvSpPr>
            <a:spLocks noGrp="1"/>
          </p:cNvSpPr>
          <p:nvPr>
            <p:ph type="title"/>
          </p:nvPr>
        </p:nvSpPr>
        <p:spPr>
          <a:xfrm>
            <a:off x="646113" y="465409"/>
            <a:ext cx="10238392" cy="1243648"/>
          </a:xfrm>
        </p:spPr>
        <p:txBody>
          <a:bodyPr/>
          <a:lstStyle/>
          <a:p>
            <a:pPr algn="ctr"/>
            <a:r>
              <a:rPr lang="en-US" b="1"/>
              <a:t>Review HWA Spreadsheet</a:t>
            </a:r>
          </a:p>
        </p:txBody>
      </p:sp>
      <p:sp>
        <p:nvSpPr>
          <p:cNvPr id="3" name="Table Placeholder 2">
            <a:extLst>
              <a:ext uri="{FF2B5EF4-FFF2-40B4-BE49-F238E27FC236}">
                <a16:creationId xmlns:a16="http://schemas.microsoft.com/office/drawing/2014/main" id="{C9A902AB-165D-5D73-FE97-8DD2B42667AF}"/>
              </a:ext>
            </a:extLst>
          </p:cNvPr>
          <p:cNvSpPr>
            <a:spLocks noGrp="1"/>
          </p:cNvSpPr>
          <p:nvPr>
            <p:ph type="tbl" sz="quarter" idx="15"/>
          </p:nvPr>
        </p:nvSpPr>
        <p:spPr>
          <a:xfrm>
            <a:off x="646113" y="1709057"/>
            <a:ext cx="10237787" cy="4691743"/>
          </a:xfrm>
        </p:spPr>
        <p:txBody>
          <a:bodyPr/>
          <a:lstStyle/>
          <a:p>
            <a:r>
              <a:rPr lang="en-US" sz="2400"/>
              <a:t>Enter sludge to Digestor Flow if applicable</a:t>
            </a:r>
          </a:p>
          <a:p>
            <a:r>
              <a:rPr lang="en-US" sz="2400"/>
              <a:t>Enter Literature inhibition criteria</a:t>
            </a:r>
          </a:p>
          <a:p>
            <a:r>
              <a:rPr lang="en-US" sz="2400"/>
              <a:t>Activated sludge, Nitrification, or Data source</a:t>
            </a:r>
          </a:p>
          <a:p>
            <a:r>
              <a:rPr lang="en-US" sz="2400"/>
              <a:t>Ammonia is different than other POCs</a:t>
            </a:r>
          </a:p>
          <a:p>
            <a:pPr lvl="1"/>
            <a:r>
              <a:rPr lang="en-US" sz="2200"/>
              <a:t>In most cases it is taken into consideration in the design of the facility</a:t>
            </a:r>
          </a:p>
          <a:p>
            <a:pPr marL="0" indent="0">
              <a:buNone/>
            </a:pPr>
            <a:endParaRPr lang="en-US"/>
          </a:p>
        </p:txBody>
      </p:sp>
      <p:sp>
        <p:nvSpPr>
          <p:cNvPr id="4" name="Slide Number Placeholder 3">
            <a:extLst>
              <a:ext uri="{FF2B5EF4-FFF2-40B4-BE49-F238E27FC236}">
                <a16:creationId xmlns:a16="http://schemas.microsoft.com/office/drawing/2014/main" id="{5015E3C8-4974-F756-9D97-24E353325C3B}"/>
              </a:ext>
            </a:extLst>
          </p:cNvPr>
          <p:cNvSpPr>
            <a:spLocks noGrp="1"/>
          </p:cNvSpPr>
          <p:nvPr>
            <p:ph type="sldNum" sz="quarter" idx="4"/>
          </p:nvPr>
        </p:nvSpPr>
        <p:spPr/>
        <p:txBody>
          <a:bodyPr/>
          <a:lstStyle/>
          <a:p>
            <a:fld id="{D57F1E4F-1CFF-5643-939E-02111984F565}" type="slidenum">
              <a:rPr lang="en-US" smtClean="0"/>
              <a:pPr/>
              <a:t>67</a:t>
            </a:fld>
            <a:endParaRPr lang="en-US"/>
          </a:p>
        </p:txBody>
      </p:sp>
    </p:spTree>
    <p:extLst>
      <p:ext uri="{BB962C8B-B14F-4D97-AF65-F5344CB8AC3E}">
        <p14:creationId xmlns:p14="http://schemas.microsoft.com/office/powerpoint/2010/main" val="435605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992881-152A-8E47-8E14-642486BF9C5E}"/>
              </a:ext>
            </a:extLst>
          </p:cNvPr>
          <p:cNvSpPr>
            <a:spLocks noGrp="1"/>
          </p:cNvSpPr>
          <p:nvPr>
            <p:ph type="sldNum" sz="quarter" idx="4"/>
          </p:nvPr>
        </p:nvSpPr>
        <p:spPr/>
        <p:txBody>
          <a:bodyPr/>
          <a:lstStyle/>
          <a:p>
            <a:fld id="{D57F1E4F-1CFF-5643-939E-02111984F565}" type="slidenum">
              <a:rPr lang="en-US" smtClean="0"/>
              <a:pPr/>
              <a:t>68</a:t>
            </a:fld>
            <a:endParaRPr lang="en-US"/>
          </a:p>
        </p:txBody>
      </p:sp>
      <p:pic>
        <p:nvPicPr>
          <p:cNvPr id="6" name="Picture 5">
            <a:extLst>
              <a:ext uri="{FF2B5EF4-FFF2-40B4-BE49-F238E27FC236}">
                <a16:creationId xmlns:a16="http://schemas.microsoft.com/office/drawing/2014/main" id="{907AE3D5-5D51-A8F0-04D7-2047D1896607}"/>
              </a:ext>
            </a:extLst>
          </p:cNvPr>
          <p:cNvPicPr>
            <a:picLocks noChangeAspect="1"/>
          </p:cNvPicPr>
          <p:nvPr/>
        </p:nvPicPr>
        <p:blipFill>
          <a:blip r:embed="rId2"/>
          <a:stretch>
            <a:fillRect/>
          </a:stretch>
        </p:blipFill>
        <p:spPr>
          <a:xfrm>
            <a:off x="5932713" y="1208314"/>
            <a:ext cx="5177971" cy="4267200"/>
          </a:xfrm>
          <a:prstGeom prst="rect">
            <a:avLst/>
          </a:prstGeom>
        </p:spPr>
      </p:pic>
      <p:pic>
        <p:nvPicPr>
          <p:cNvPr id="8" name="Picture 7">
            <a:extLst>
              <a:ext uri="{FF2B5EF4-FFF2-40B4-BE49-F238E27FC236}">
                <a16:creationId xmlns:a16="http://schemas.microsoft.com/office/drawing/2014/main" id="{DC9031BB-6AB8-281C-929E-0DF4E09573BE}"/>
              </a:ext>
            </a:extLst>
          </p:cNvPr>
          <p:cNvPicPr>
            <a:picLocks noChangeAspect="1"/>
          </p:cNvPicPr>
          <p:nvPr/>
        </p:nvPicPr>
        <p:blipFill>
          <a:blip r:embed="rId3"/>
          <a:stretch>
            <a:fillRect/>
          </a:stretch>
        </p:blipFill>
        <p:spPr>
          <a:xfrm>
            <a:off x="374649" y="1208314"/>
            <a:ext cx="5362122" cy="4267200"/>
          </a:xfrm>
          <a:prstGeom prst="rect">
            <a:avLst/>
          </a:prstGeom>
        </p:spPr>
      </p:pic>
      <p:sp>
        <p:nvSpPr>
          <p:cNvPr id="9" name="Line 6">
            <a:extLst>
              <a:ext uri="{FF2B5EF4-FFF2-40B4-BE49-F238E27FC236}">
                <a16:creationId xmlns:a16="http://schemas.microsoft.com/office/drawing/2014/main" id="{0C6F21F0-678B-4372-2535-BD82F6B53DCB}"/>
              </a:ext>
            </a:extLst>
          </p:cNvPr>
          <p:cNvSpPr>
            <a:spLocks noChangeShapeType="1"/>
          </p:cNvSpPr>
          <p:nvPr/>
        </p:nvSpPr>
        <p:spPr bwMode="auto">
          <a:xfrm flipH="1">
            <a:off x="1955800" y="3864428"/>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10" name="Line 6">
            <a:extLst>
              <a:ext uri="{FF2B5EF4-FFF2-40B4-BE49-F238E27FC236}">
                <a16:creationId xmlns:a16="http://schemas.microsoft.com/office/drawing/2014/main" id="{60D06287-D726-F063-920D-E3425504BFDA}"/>
              </a:ext>
            </a:extLst>
          </p:cNvPr>
          <p:cNvSpPr>
            <a:spLocks noChangeShapeType="1"/>
          </p:cNvSpPr>
          <p:nvPr/>
        </p:nvSpPr>
        <p:spPr bwMode="auto">
          <a:xfrm flipH="1">
            <a:off x="9169399" y="1156938"/>
            <a:ext cx="508000" cy="180809"/>
          </a:xfrm>
          <a:prstGeom prst="line">
            <a:avLst/>
          </a:prstGeom>
          <a:noFill/>
          <a:ln w="76200">
            <a:solidFill>
              <a:srgbClr val="000000"/>
            </a:solidFill>
            <a:round/>
            <a:headEnd type="none" w="sm" len="sm"/>
            <a:tailEnd type="triangle" w="med" len="med"/>
          </a:ln>
        </p:spPr>
        <p:txBody>
          <a:bodyPr/>
          <a:lstStyle/>
          <a:p>
            <a:endParaRPr lang="en-US"/>
          </a:p>
        </p:txBody>
      </p:sp>
      <p:sp>
        <p:nvSpPr>
          <p:cNvPr id="11" name="Line 6">
            <a:extLst>
              <a:ext uri="{FF2B5EF4-FFF2-40B4-BE49-F238E27FC236}">
                <a16:creationId xmlns:a16="http://schemas.microsoft.com/office/drawing/2014/main" id="{B832816F-DF37-EF54-00A8-2108FD2B7D0C}"/>
              </a:ext>
            </a:extLst>
          </p:cNvPr>
          <p:cNvSpPr>
            <a:spLocks noChangeShapeType="1"/>
          </p:cNvSpPr>
          <p:nvPr/>
        </p:nvSpPr>
        <p:spPr bwMode="auto">
          <a:xfrm flipH="1" flipV="1">
            <a:off x="9140369" y="1482645"/>
            <a:ext cx="508000" cy="6914"/>
          </a:xfrm>
          <a:prstGeom prst="line">
            <a:avLst/>
          </a:prstGeom>
          <a:noFill/>
          <a:ln w="76200">
            <a:solidFill>
              <a:srgbClr val="000000"/>
            </a:solidFill>
            <a:round/>
            <a:headEnd type="none" w="sm" len="sm"/>
            <a:tailEnd type="triangle" w="med" len="med"/>
          </a:ln>
        </p:spPr>
        <p:txBody>
          <a:bodyPr/>
          <a:lstStyle/>
          <a:p>
            <a:endParaRPr lang="en-US"/>
          </a:p>
        </p:txBody>
      </p:sp>
      <p:sp>
        <p:nvSpPr>
          <p:cNvPr id="12" name="Line 6">
            <a:extLst>
              <a:ext uri="{FF2B5EF4-FFF2-40B4-BE49-F238E27FC236}">
                <a16:creationId xmlns:a16="http://schemas.microsoft.com/office/drawing/2014/main" id="{326934A0-1434-513B-5362-BFAEFBCC009D}"/>
              </a:ext>
            </a:extLst>
          </p:cNvPr>
          <p:cNvSpPr>
            <a:spLocks noChangeShapeType="1"/>
          </p:cNvSpPr>
          <p:nvPr/>
        </p:nvSpPr>
        <p:spPr bwMode="auto">
          <a:xfrm flipH="1">
            <a:off x="8829673" y="1489559"/>
            <a:ext cx="1187451" cy="507525"/>
          </a:xfrm>
          <a:prstGeom prst="line">
            <a:avLst/>
          </a:prstGeom>
          <a:noFill/>
          <a:ln w="76200">
            <a:solidFill>
              <a:srgbClr val="000000"/>
            </a:solidFill>
            <a:round/>
            <a:headEnd type="none" w="sm" len="sm"/>
            <a:tailEnd type="triangle" w="med" len="med"/>
          </a:ln>
        </p:spPr>
        <p:txBody>
          <a:bodyPr/>
          <a:lstStyle/>
          <a:p>
            <a:endParaRPr lang="en-US"/>
          </a:p>
        </p:txBody>
      </p:sp>
    </p:spTree>
    <p:extLst>
      <p:ext uri="{BB962C8B-B14F-4D97-AF65-F5344CB8AC3E}">
        <p14:creationId xmlns:p14="http://schemas.microsoft.com/office/powerpoint/2010/main" val="3381984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8CCA9-E572-37E1-287C-5A2D0B26D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D57B4-F453-83F7-49FD-4089A873AB9D}"/>
              </a:ext>
            </a:extLst>
          </p:cNvPr>
          <p:cNvSpPr>
            <a:spLocks noGrp="1"/>
          </p:cNvSpPr>
          <p:nvPr>
            <p:ph type="ctrTitle"/>
          </p:nvPr>
        </p:nvSpPr>
        <p:spPr>
          <a:xfrm>
            <a:off x="1486071" y="679572"/>
            <a:ext cx="9219857" cy="5212442"/>
          </a:xfrm>
        </p:spPr>
        <p:txBody>
          <a:bodyPr/>
          <a:lstStyle/>
          <a:p>
            <a:r>
              <a:rPr lang="en-US" dirty="0"/>
              <a:t>Questions about inhibition?</a:t>
            </a:r>
          </a:p>
        </p:txBody>
      </p:sp>
      <p:sp>
        <p:nvSpPr>
          <p:cNvPr id="3" name="Slide Number Placeholder 2">
            <a:extLst>
              <a:ext uri="{FF2B5EF4-FFF2-40B4-BE49-F238E27FC236}">
                <a16:creationId xmlns:a16="http://schemas.microsoft.com/office/drawing/2014/main" id="{C68D3EE8-F503-79B3-9570-6E907F21D81E}"/>
              </a:ext>
            </a:extLst>
          </p:cNvPr>
          <p:cNvSpPr>
            <a:spLocks noGrp="1"/>
          </p:cNvSpPr>
          <p:nvPr>
            <p:ph type="sldNum" sz="quarter" idx="4"/>
          </p:nvPr>
        </p:nvSpPr>
        <p:spPr/>
        <p:txBody>
          <a:bodyPr/>
          <a:lstStyle/>
          <a:p>
            <a:fld id="{D57F1E4F-1CFF-5643-939E-02111984F565}" type="slidenum">
              <a:rPr lang="en-US" smtClean="0"/>
              <a:pPr/>
              <a:t>69</a:t>
            </a:fld>
            <a:endParaRPr lang="en-US"/>
          </a:p>
        </p:txBody>
      </p:sp>
    </p:spTree>
    <p:extLst>
      <p:ext uri="{BB962C8B-B14F-4D97-AF65-F5344CB8AC3E}">
        <p14:creationId xmlns:p14="http://schemas.microsoft.com/office/powerpoint/2010/main" val="96819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5C93-E6F7-8697-6708-7B2298ABFA71}"/>
              </a:ext>
            </a:extLst>
          </p:cNvPr>
          <p:cNvSpPr>
            <a:spLocks noGrp="1"/>
          </p:cNvSpPr>
          <p:nvPr>
            <p:ph type="title"/>
          </p:nvPr>
        </p:nvSpPr>
        <p:spPr>
          <a:xfrm>
            <a:off x="646716" y="441592"/>
            <a:ext cx="10238392" cy="1243648"/>
          </a:xfrm>
        </p:spPr>
        <p:txBody>
          <a:bodyPr/>
          <a:lstStyle/>
          <a:p>
            <a:pPr algn="ctr"/>
            <a:r>
              <a:rPr lang="en-US" b="1"/>
              <a:t>Full Programs HWA Time Period: </a:t>
            </a:r>
            <a:r>
              <a:rPr lang="en-US"/>
              <a:t>​</a:t>
            </a:r>
            <a:br>
              <a:rPr lang="en-US"/>
            </a:br>
            <a:r>
              <a:rPr lang="en-US" b="1"/>
              <a:t>Long Term Monitoring Plan</a:t>
            </a:r>
            <a:endParaRPr lang="en-US"/>
          </a:p>
        </p:txBody>
      </p:sp>
      <p:sp>
        <p:nvSpPr>
          <p:cNvPr id="3" name="Table Placeholder 2">
            <a:extLst>
              <a:ext uri="{FF2B5EF4-FFF2-40B4-BE49-F238E27FC236}">
                <a16:creationId xmlns:a16="http://schemas.microsoft.com/office/drawing/2014/main" id="{CB1899BC-A101-1004-8486-AC777EA01266}"/>
              </a:ext>
            </a:extLst>
          </p:cNvPr>
          <p:cNvSpPr>
            <a:spLocks noGrp="1"/>
          </p:cNvSpPr>
          <p:nvPr>
            <p:ph type="tbl" sz="quarter" idx="15"/>
          </p:nvPr>
        </p:nvSpPr>
        <p:spPr>
          <a:xfrm>
            <a:off x="646111" y="1801495"/>
            <a:ext cx="10237787" cy="4614913"/>
          </a:xfrm>
        </p:spPr>
        <p:txBody>
          <a:bodyPr/>
          <a:lstStyle/>
          <a:p>
            <a:pPr marL="0" indent="0" fontAlgn="base">
              <a:buNone/>
            </a:pPr>
            <a:r>
              <a:rPr lang="en-US" sz="3200"/>
              <a:t>To provide adequate data set for HWA:</a:t>
            </a:r>
          </a:p>
          <a:p>
            <a:pPr marL="0" indent="0" fontAlgn="base">
              <a:buNone/>
            </a:pPr>
            <a:r>
              <a:rPr lang="en-US" sz="3200"/>
              <a:t> </a:t>
            </a:r>
            <a:r>
              <a:rPr lang="en-US" sz="2800"/>
              <a:t>​</a:t>
            </a:r>
          </a:p>
          <a:p>
            <a:pPr fontAlgn="base"/>
            <a:r>
              <a:rPr lang="en-US" sz="2800"/>
              <a:t>Need at least 12 sets of influent and effluent data for </a:t>
            </a:r>
            <a:r>
              <a:rPr lang="en-US" sz="2800" u="sng"/>
              <a:t>least</a:t>
            </a:r>
            <a:r>
              <a:rPr lang="en-US" sz="2800"/>
              <a:t> sampled POC -​</a:t>
            </a:r>
          </a:p>
          <a:p>
            <a:pPr fontAlgn="base"/>
            <a:r>
              <a:rPr lang="en-US" sz="2800"/>
              <a:t>Quarterly sampling data for 3 years ​</a:t>
            </a:r>
          </a:p>
          <a:p>
            <a:pPr marL="0" indent="0" algn="ctr" fontAlgn="base">
              <a:buNone/>
            </a:pPr>
            <a:r>
              <a:rPr lang="en-US" sz="2800" b="1" u="sng"/>
              <a:t>OR</a:t>
            </a:r>
            <a:r>
              <a:rPr lang="en-US" sz="2800"/>
              <a:t>​</a:t>
            </a:r>
          </a:p>
          <a:p>
            <a:pPr fontAlgn="base"/>
            <a:r>
              <a:rPr lang="en-US" sz="2800"/>
              <a:t>Monthly sampling data for 1 year​</a:t>
            </a:r>
          </a:p>
          <a:p>
            <a:pPr fontAlgn="base"/>
            <a:endParaRPr lang="en-US" sz="2800"/>
          </a:p>
          <a:p>
            <a:pPr fontAlgn="base"/>
            <a:r>
              <a:rPr lang="en-US" sz="2800"/>
              <a:t>Once define period, use </a:t>
            </a:r>
            <a:r>
              <a:rPr lang="en-US" sz="2800" u="sng"/>
              <a:t>all</a:t>
            </a:r>
            <a:r>
              <a:rPr lang="en-US" sz="2800"/>
              <a:t> available data for </a:t>
            </a:r>
            <a:r>
              <a:rPr lang="en-US" sz="2800" u="sng"/>
              <a:t>entire 1 or 3 years</a:t>
            </a:r>
            <a:r>
              <a:rPr lang="en-US" sz="2800"/>
              <a:t>, including DMR data​</a:t>
            </a:r>
          </a:p>
          <a:p>
            <a:endParaRPr lang="en-US"/>
          </a:p>
        </p:txBody>
      </p:sp>
      <p:sp>
        <p:nvSpPr>
          <p:cNvPr id="4" name="Slide Number Placeholder 3">
            <a:extLst>
              <a:ext uri="{FF2B5EF4-FFF2-40B4-BE49-F238E27FC236}">
                <a16:creationId xmlns:a16="http://schemas.microsoft.com/office/drawing/2014/main" id="{F4599500-2A1B-58BA-20BE-E957B9851FB1}"/>
              </a:ext>
            </a:extLst>
          </p:cNvPr>
          <p:cNvSpPr>
            <a:spLocks noGrp="1"/>
          </p:cNvSpPr>
          <p:nvPr>
            <p:ph type="sldNum" sz="quarter" idx="4"/>
          </p:nvPr>
        </p:nvSpPr>
        <p:spPr/>
        <p:txBody>
          <a:bodyPr/>
          <a:lstStyle/>
          <a:p>
            <a:fld id="{D57F1E4F-1CFF-5643-939E-02111984F565}" type="slidenum">
              <a:rPr lang="en-US" smtClean="0"/>
              <a:pPr/>
              <a:t>7</a:t>
            </a:fld>
            <a:endParaRPr lang="en-US"/>
          </a:p>
        </p:txBody>
      </p:sp>
    </p:spTree>
    <p:extLst>
      <p:ext uri="{BB962C8B-B14F-4D97-AF65-F5344CB8AC3E}">
        <p14:creationId xmlns:p14="http://schemas.microsoft.com/office/powerpoint/2010/main" val="499598651"/>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D84F-3C78-97DF-A3E7-4E22C899BADC}"/>
              </a:ext>
            </a:extLst>
          </p:cNvPr>
          <p:cNvSpPr>
            <a:spLocks noGrp="1"/>
          </p:cNvSpPr>
          <p:nvPr>
            <p:ph type="title"/>
          </p:nvPr>
        </p:nvSpPr>
        <p:spPr/>
        <p:txBody>
          <a:bodyPr/>
          <a:lstStyle/>
          <a:p>
            <a:pPr algn="ctr"/>
            <a:r>
              <a:rPr lang="en-US" b="1"/>
              <a:t>Sludge criteria – 503 Regulations</a:t>
            </a:r>
          </a:p>
        </p:txBody>
      </p:sp>
      <p:sp>
        <p:nvSpPr>
          <p:cNvPr id="4" name="Slide Number Placeholder 3">
            <a:extLst>
              <a:ext uri="{FF2B5EF4-FFF2-40B4-BE49-F238E27FC236}">
                <a16:creationId xmlns:a16="http://schemas.microsoft.com/office/drawing/2014/main" id="{13DC837C-4900-3C9F-C123-1D92E48E84D8}"/>
              </a:ext>
            </a:extLst>
          </p:cNvPr>
          <p:cNvSpPr>
            <a:spLocks noGrp="1"/>
          </p:cNvSpPr>
          <p:nvPr>
            <p:ph type="sldNum" sz="quarter" idx="4"/>
          </p:nvPr>
        </p:nvSpPr>
        <p:spPr/>
        <p:txBody>
          <a:bodyPr/>
          <a:lstStyle/>
          <a:p>
            <a:fld id="{D57F1E4F-1CFF-5643-939E-02111984F565}" type="slidenum">
              <a:rPr lang="en-US" smtClean="0"/>
              <a:pPr/>
              <a:t>70</a:t>
            </a:fld>
            <a:endParaRPr lang="en-US"/>
          </a:p>
        </p:txBody>
      </p:sp>
      <p:pic>
        <p:nvPicPr>
          <p:cNvPr id="5" name="Picture 6">
            <a:extLst>
              <a:ext uri="{FF2B5EF4-FFF2-40B4-BE49-F238E27FC236}">
                <a16:creationId xmlns:a16="http://schemas.microsoft.com/office/drawing/2014/main" id="{F1C008E2-B420-864D-3439-DF49DBC67C85}"/>
              </a:ext>
            </a:extLst>
          </p:cNvPr>
          <p:cNvPicPr>
            <a:picLocks noChangeAspect="1" noChangeArrowheads="1"/>
          </p:cNvPicPr>
          <p:nvPr/>
        </p:nvPicPr>
        <p:blipFill>
          <a:blip r:embed="rId2" cstate="print"/>
          <a:srcRect/>
          <a:stretch>
            <a:fillRect/>
          </a:stretch>
        </p:blipFill>
        <p:spPr bwMode="auto">
          <a:xfrm>
            <a:off x="2656114" y="1853248"/>
            <a:ext cx="5884369" cy="4350269"/>
          </a:xfrm>
          <a:prstGeom prst="rect">
            <a:avLst/>
          </a:prstGeom>
          <a:noFill/>
          <a:ln w="9525">
            <a:noFill/>
            <a:miter lim="800000"/>
            <a:headEnd/>
            <a:tailEnd/>
          </a:ln>
        </p:spPr>
      </p:pic>
    </p:spTree>
    <p:extLst>
      <p:ext uri="{BB962C8B-B14F-4D97-AF65-F5344CB8AC3E}">
        <p14:creationId xmlns:p14="http://schemas.microsoft.com/office/powerpoint/2010/main" val="814082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C8F4-268E-CA9F-D1FE-6EF7D054E221}"/>
              </a:ext>
            </a:extLst>
          </p:cNvPr>
          <p:cNvSpPr>
            <a:spLocks noGrp="1"/>
          </p:cNvSpPr>
          <p:nvPr>
            <p:ph type="title"/>
          </p:nvPr>
        </p:nvSpPr>
        <p:spPr>
          <a:xfrm>
            <a:off x="646111" y="469265"/>
            <a:ext cx="10238392" cy="1243648"/>
          </a:xfrm>
        </p:spPr>
        <p:txBody>
          <a:bodyPr/>
          <a:lstStyle/>
          <a:p>
            <a:pPr algn="ctr"/>
            <a:r>
              <a:rPr lang="en-US" b="1"/>
              <a:t>HWA limiting criteria </a:t>
            </a:r>
            <a:br>
              <a:rPr lang="en-US" b="1"/>
            </a:br>
            <a:r>
              <a:rPr lang="en-US" b="1"/>
              <a:t>sludge 503 regulations</a:t>
            </a:r>
          </a:p>
        </p:txBody>
      </p:sp>
      <p:sp>
        <p:nvSpPr>
          <p:cNvPr id="4" name="Slide Number Placeholder 3">
            <a:extLst>
              <a:ext uri="{FF2B5EF4-FFF2-40B4-BE49-F238E27FC236}">
                <a16:creationId xmlns:a16="http://schemas.microsoft.com/office/drawing/2014/main" id="{AEC9F44F-393A-669E-9DA8-7C2A933B6EE5}"/>
              </a:ext>
            </a:extLst>
          </p:cNvPr>
          <p:cNvSpPr>
            <a:spLocks noGrp="1"/>
          </p:cNvSpPr>
          <p:nvPr>
            <p:ph type="sldNum" sz="quarter" idx="4"/>
          </p:nvPr>
        </p:nvSpPr>
        <p:spPr/>
        <p:txBody>
          <a:bodyPr/>
          <a:lstStyle/>
          <a:p>
            <a:fld id="{D57F1E4F-1CFF-5643-939E-02111984F565}" type="slidenum">
              <a:rPr lang="en-US" smtClean="0"/>
              <a:pPr/>
              <a:t>71</a:t>
            </a:fld>
            <a:endParaRPr lang="en-US"/>
          </a:p>
        </p:txBody>
      </p:sp>
      <p:sp>
        <p:nvSpPr>
          <p:cNvPr id="5" name="AutoShape 3">
            <a:extLst>
              <a:ext uri="{FF2B5EF4-FFF2-40B4-BE49-F238E27FC236}">
                <a16:creationId xmlns:a16="http://schemas.microsoft.com/office/drawing/2014/main" id="{3717548E-5A3E-9B03-0803-E115BAE1A933}"/>
              </a:ext>
            </a:extLst>
          </p:cNvPr>
          <p:cNvSpPr>
            <a:spLocks noChangeArrowheads="1"/>
          </p:cNvSpPr>
          <p:nvPr/>
        </p:nvSpPr>
        <p:spPr bwMode="auto">
          <a:xfrm>
            <a:off x="4052207" y="2241550"/>
            <a:ext cx="2235200" cy="617538"/>
          </a:xfrm>
          <a:prstGeom prst="roundRect">
            <a:avLst>
              <a:gd name="adj" fmla="val 16657"/>
            </a:avLst>
          </a:prstGeom>
          <a:solidFill>
            <a:srgbClr val="00CCFF"/>
          </a:solidFill>
          <a:ln w="12700">
            <a:solidFill>
              <a:srgbClr val="000000"/>
            </a:solidFill>
            <a:round/>
            <a:headEnd/>
            <a:tailEnd/>
          </a:ln>
        </p:spPr>
        <p:txBody>
          <a:bodyPr wrap="none" anchor="ctr"/>
          <a:lstStyle/>
          <a:p>
            <a:endParaRPr lang="en-US"/>
          </a:p>
        </p:txBody>
      </p:sp>
      <p:sp>
        <p:nvSpPr>
          <p:cNvPr id="6" name="AutoShape 4">
            <a:extLst>
              <a:ext uri="{FF2B5EF4-FFF2-40B4-BE49-F238E27FC236}">
                <a16:creationId xmlns:a16="http://schemas.microsoft.com/office/drawing/2014/main" id="{44CCC2E5-FC20-A523-3A65-2BD279FC68E3}"/>
              </a:ext>
            </a:extLst>
          </p:cNvPr>
          <p:cNvSpPr>
            <a:spLocks noChangeArrowheads="1"/>
          </p:cNvSpPr>
          <p:nvPr/>
        </p:nvSpPr>
        <p:spPr bwMode="auto">
          <a:xfrm>
            <a:off x="4052207" y="3052763"/>
            <a:ext cx="2235200" cy="614362"/>
          </a:xfrm>
          <a:prstGeom prst="roundRect">
            <a:avLst>
              <a:gd name="adj" fmla="val 16657"/>
            </a:avLst>
          </a:prstGeom>
          <a:solidFill>
            <a:srgbClr val="00CCFF"/>
          </a:solidFill>
          <a:ln w="12700">
            <a:solidFill>
              <a:srgbClr val="000000"/>
            </a:solidFill>
            <a:round/>
            <a:headEnd/>
            <a:tailEnd/>
          </a:ln>
        </p:spPr>
        <p:txBody>
          <a:bodyPr wrap="none" anchor="ctr"/>
          <a:lstStyle/>
          <a:p>
            <a:endParaRPr lang="en-US"/>
          </a:p>
        </p:txBody>
      </p:sp>
      <p:sp>
        <p:nvSpPr>
          <p:cNvPr id="7" name="Rectangle 5">
            <a:extLst>
              <a:ext uri="{FF2B5EF4-FFF2-40B4-BE49-F238E27FC236}">
                <a16:creationId xmlns:a16="http://schemas.microsoft.com/office/drawing/2014/main" id="{33DDCDA0-AF87-DADB-21CF-CEBB6ACB1826}"/>
              </a:ext>
            </a:extLst>
          </p:cNvPr>
          <p:cNvSpPr>
            <a:spLocks noChangeArrowheads="1"/>
          </p:cNvSpPr>
          <p:nvPr/>
        </p:nvSpPr>
        <p:spPr bwMode="auto">
          <a:xfrm>
            <a:off x="2140857" y="1673225"/>
            <a:ext cx="6850063" cy="4730750"/>
          </a:xfrm>
          <a:prstGeom prst="rect">
            <a:avLst/>
          </a:prstGeom>
          <a:noFill/>
          <a:ln w="50800">
            <a:solidFill>
              <a:srgbClr val="333300"/>
            </a:solidFill>
            <a:miter lim="800000"/>
            <a:headEnd/>
            <a:tailEnd/>
          </a:ln>
        </p:spPr>
        <p:txBody>
          <a:bodyPr wrap="none" anchor="ctr"/>
          <a:lstStyle/>
          <a:p>
            <a:endParaRPr lang="en-US"/>
          </a:p>
        </p:txBody>
      </p:sp>
      <p:sp>
        <p:nvSpPr>
          <p:cNvPr id="8" name="Line 6">
            <a:extLst>
              <a:ext uri="{FF2B5EF4-FFF2-40B4-BE49-F238E27FC236}">
                <a16:creationId xmlns:a16="http://schemas.microsoft.com/office/drawing/2014/main" id="{B15FACC0-FA89-BBF4-8858-265D4C83C3DB}"/>
              </a:ext>
            </a:extLst>
          </p:cNvPr>
          <p:cNvSpPr>
            <a:spLocks noChangeShapeType="1"/>
          </p:cNvSpPr>
          <p:nvPr/>
        </p:nvSpPr>
        <p:spPr bwMode="auto">
          <a:xfrm>
            <a:off x="3387045" y="2897188"/>
            <a:ext cx="455612" cy="1587"/>
          </a:xfrm>
          <a:prstGeom prst="line">
            <a:avLst/>
          </a:prstGeom>
          <a:noFill/>
          <a:ln w="76200">
            <a:solidFill>
              <a:srgbClr val="000099"/>
            </a:solidFill>
            <a:round/>
            <a:headEnd type="none" w="sm" len="sm"/>
            <a:tailEnd type="stealth" w="med" len="med"/>
          </a:ln>
        </p:spPr>
        <p:txBody>
          <a:bodyPr wrap="none" anchor="ctr"/>
          <a:lstStyle/>
          <a:p>
            <a:endParaRPr lang="en-US"/>
          </a:p>
        </p:txBody>
      </p:sp>
      <p:pic>
        <p:nvPicPr>
          <p:cNvPr id="9" name="Picture 7">
            <a:extLst>
              <a:ext uri="{FF2B5EF4-FFF2-40B4-BE49-F238E27FC236}">
                <a16:creationId xmlns:a16="http://schemas.microsoft.com/office/drawing/2014/main" id="{BA9AD9F0-A089-C811-0F09-8D1FC9DB86AE}"/>
              </a:ext>
            </a:extLst>
          </p:cNvPr>
          <p:cNvPicPr>
            <a:picLocks noChangeArrowheads="1"/>
          </p:cNvPicPr>
          <p:nvPr/>
        </p:nvPicPr>
        <p:blipFill>
          <a:blip r:embed="rId3" cstate="print"/>
          <a:srcRect/>
          <a:stretch>
            <a:fillRect/>
          </a:stretch>
        </p:blipFill>
        <p:spPr bwMode="auto">
          <a:xfrm>
            <a:off x="7163707" y="2397125"/>
            <a:ext cx="1379538" cy="995363"/>
          </a:xfrm>
          <a:prstGeom prst="rect">
            <a:avLst/>
          </a:prstGeom>
          <a:noFill/>
          <a:ln w="9525">
            <a:noFill/>
            <a:miter lim="800000"/>
            <a:headEnd/>
            <a:tailEnd/>
          </a:ln>
        </p:spPr>
      </p:pic>
      <p:sp>
        <p:nvSpPr>
          <p:cNvPr id="10" name="Line 8">
            <a:extLst>
              <a:ext uri="{FF2B5EF4-FFF2-40B4-BE49-F238E27FC236}">
                <a16:creationId xmlns:a16="http://schemas.microsoft.com/office/drawing/2014/main" id="{A303694D-53D5-A8EF-10DF-5063B72978C1}"/>
              </a:ext>
            </a:extLst>
          </p:cNvPr>
          <p:cNvSpPr>
            <a:spLocks noChangeShapeType="1"/>
          </p:cNvSpPr>
          <p:nvPr/>
        </p:nvSpPr>
        <p:spPr bwMode="auto">
          <a:xfrm>
            <a:off x="3941082" y="2806700"/>
            <a:ext cx="0"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11" name="Line 9">
            <a:extLst>
              <a:ext uri="{FF2B5EF4-FFF2-40B4-BE49-F238E27FC236}">
                <a16:creationId xmlns:a16="http://schemas.microsoft.com/office/drawing/2014/main" id="{945D85A8-9E7C-E891-B4ED-8F3F67285097}"/>
              </a:ext>
            </a:extLst>
          </p:cNvPr>
          <p:cNvSpPr>
            <a:spLocks noChangeShapeType="1"/>
          </p:cNvSpPr>
          <p:nvPr/>
        </p:nvSpPr>
        <p:spPr bwMode="auto">
          <a:xfrm>
            <a:off x="3783920" y="2541588"/>
            <a:ext cx="266700" cy="0"/>
          </a:xfrm>
          <a:prstGeom prst="line">
            <a:avLst/>
          </a:prstGeom>
          <a:noFill/>
          <a:ln w="76200">
            <a:solidFill>
              <a:srgbClr val="000099"/>
            </a:solidFill>
            <a:round/>
            <a:headEnd type="none" w="sm" len="sm"/>
            <a:tailEnd type="stealth" w="med" len="med"/>
          </a:ln>
        </p:spPr>
        <p:txBody>
          <a:bodyPr wrap="none" anchor="ctr"/>
          <a:lstStyle/>
          <a:p>
            <a:endParaRPr lang="en-US"/>
          </a:p>
        </p:txBody>
      </p:sp>
      <p:sp>
        <p:nvSpPr>
          <p:cNvPr id="12" name="Line 10">
            <a:extLst>
              <a:ext uri="{FF2B5EF4-FFF2-40B4-BE49-F238E27FC236}">
                <a16:creationId xmlns:a16="http://schemas.microsoft.com/office/drawing/2014/main" id="{AFE843F1-3605-E686-425D-420ABA6D6403}"/>
              </a:ext>
            </a:extLst>
          </p:cNvPr>
          <p:cNvSpPr>
            <a:spLocks noChangeShapeType="1"/>
          </p:cNvSpPr>
          <p:nvPr/>
        </p:nvSpPr>
        <p:spPr bwMode="auto">
          <a:xfrm>
            <a:off x="3785507" y="3505200"/>
            <a:ext cx="266700" cy="0"/>
          </a:xfrm>
          <a:prstGeom prst="line">
            <a:avLst/>
          </a:prstGeom>
          <a:noFill/>
          <a:ln w="76200">
            <a:solidFill>
              <a:srgbClr val="000099"/>
            </a:solidFill>
            <a:round/>
            <a:headEnd type="none" w="sm" len="sm"/>
            <a:tailEnd type="stealth" w="med" len="med"/>
          </a:ln>
        </p:spPr>
        <p:txBody>
          <a:bodyPr wrap="none" anchor="ctr"/>
          <a:lstStyle/>
          <a:p>
            <a:endParaRPr lang="en-US"/>
          </a:p>
        </p:txBody>
      </p:sp>
      <p:sp>
        <p:nvSpPr>
          <p:cNvPr id="13" name="Line 11">
            <a:extLst>
              <a:ext uri="{FF2B5EF4-FFF2-40B4-BE49-F238E27FC236}">
                <a16:creationId xmlns:a16="http://schemas.microsoft.com/office/drawing/2014/main" id="{82314780-11AE-AC11-5ABF-082481F32596}"/>
              </a:ext>
            </a:extLst>
          </p:cNvPr>
          <p:cNvSpPr>
            <a:spLocks noChangeShapeType="1"/>
          </p:cNvSpPr>
          <p:nvPr/>
        </p:nvSpPr>
        <p:spPr bwMode="auto">
          <a:xfrm>
            <a:off x="6288995" y="2541588"/>
            <a:ext cx="357187" cy="0"/>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14" name="Line 12">
            <a:extLst>
              <a:ext uri="{FF2B5EF4-FFF2-40B4-BE49-F238E27FC236}">
                <a16:creationId xmlns:a16="http://schemas.microsoft.com/office/drawing/2014/main" id="{23C1CE16-A992-C62A-DD45-9B483A8F9D7C}"/>
              </a:ext>
            </a:extLst>
          </p:cNvPr>
          <p:cNvSpPr>
            <a:spLocks noChangeShapeType="1"/>
          </p:cNvSpPr>
          <p:nvPr/>
        </p:nvSpPr>
        <p:spPr bwMode="auto">
          <a:xfrm>
            <a:off x="6288995" y="3440113"/>
            <a:ext cx="357187" cy="0"/>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15" name="Line 13">
            <a:extLst>
              <a:ext uri="{FF2B5EF4-FFF2-40B4-BE49-F238E27FC236}">
                <a16:creationId xmlns:a16="http://schemas.microsoft.com/office/drawing/2014/main" id="{774A14D6-92B5-267D-E01E-EAAEEE45E88E}"/>
              </a:ext>
            </a:extLst>
          </p:cNvPr>
          <p:cNvSpPr>
            <a:spLocks noChangeShapeType="1"/>
          </p:cNvSpPr>
          <p:nvPr/>
        </p:nvSpPr>
        <p:spPr bwMode="auto">
          <a:xfrm>
            <a:off x="6647770" y="2990850"/>
            <a:ext cx="585787" cy="0"/>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16" name="Line 14">
            <a:extLst>
              <a:ext uri="{FF2B5EF4-FFF2-40B4-BE49-F238E27FC236}">
                <a16:creationId xmlns:a16="http://schemas.microsoft.com/office/drawing/2014/main" id="{B8107E28-6C63-2DCC-35B6-F6C7C395562A}"/>
              </a:ext>
            </a:extLst>
          </p:cNvPr>
          <p:cNvSpPr>
            <a:spLocks noChangeShapeType="1"/>
          </p:cNvSpPr>
          <p:nvPr/>
        </p:nvSpPr>
        <p:spPr bwMode="auto">
          <a:xfrm>
            <a:off x="8047945" y="3355975"/>
            <a:ext cx="0" cy="646113"/>
          </a:xfrm>
          <a:prstGeom prst="line">
            <a:avLst/>
          </a:prstGeom>
          <a:noFill/>
          <a:ln w="76200">
            <a:solidFill>
              <a:srgbClr val="3366FF"/>
            </a:solidFill>
            <a:round/>
            <a:headEnd type="none" w="sm" len="sm"/>
            <a:tailEnd type="stealth" w="med" len="med"/>
          </a:ln>
        </p:spPr>
        <p:txBody>
          <a:bodyPr wrap="none" anchor="ctr"/>
          <a:lstStyle/>
          <a:p>
            <a:endParaRPr lang="en-US"/>
          </a:p>
        </p:txBody>
      </p:sp>
      <p:grpSp>
        <p:nvGrpSpPr>
          <p:cNvPr id="17" name="Group 15">
            <a:extLst>
              <a:ext uri="{FF2B5EF4-FFF2-40B4-BE49-F238E27FC236}">
                <a16:creationId xmlns:a16="http://schemas.microsoft.com/office/drawing/2014/main" id="{3A888477-938D-E26E-8F47-9795A79B2E27}"/>
              </a:ext>
            </a:extLst>
          </p:cNvPr>
          <p:cNvGrpSpPr>
            <a:grpSpLocks/>
          </p:cNvGrpSpPr>
          <p:nvPr/>
        </p:nvGrpSpPr>
        <p:grpSpPr bwMode="auto">
          <a:xfrm>
            <a:off x="7533595" y="4859338"/>
            <a:ext cx="650875" cy="1169987"/>
            <a:chOff x="4197" y="3013"/>
            <a:chExt cx="410" cy="737"/>
          </a:xfrm>
        </p:grpSpPr>
        <p:sp>
          <p:nvSpPr>
            <p:cNvPr id="18" name="AutoShape 16">
              <a:extLst>
                <a:ext uri="{FF2B5EF4-FFF2-40B4-BE49-F238E27FC236}">
                  <a16:creationId xmlns:a16="http://schemas.microsoft.com/office/drawing/2014/main" id="{277F081D-2ACD-199B-C414-0A85D9446BF9}"/>
                </a:ext>
              </a:extLst>
            </p:cNvPr>
            <p:cNvSpPr>
              <a:spLocks noChangeArrowheads="1"/>
            </p:cNvSpPr>
            <p:nvPr/>
          </p:nvSpPr>
          <p:spPr bwMode="auto">
            <a:xfrm>
              <a:off x="4197" y="3013"/>
              <a:ext cx="410" cy="737"/>
            </a:xfrm>
            <a:prstGeom prst="roundRect">
              <a:avLst>
                <a:gd name="adj" fmla="val 16657"/>
              </a:avLst>
            </a:prstGeom>
            <a:solidFill>
              <a:srgbClr val="00CCFF"/>
            </a:solidFill>
            <a:ln w="12700">
              <a:solidFill>
                <a:srgbClr val="000000"/>
              </a:solidFill>
              <a:round/>
              <a:headEnd/>
              <a:tailEnd/>
            </a:ln>
          </p:spPr>
          <p:txBody>
            <a:bodyPr wrap="none" anchor="ctr"/>
            <a:lstStyle/>
            <a:p>
              <a:endParaRPr lang="en-US"/>
            </a:p>
          </p:txBody>
        </p:sp>
        <p:sp>
          <p:nvSpPr>
            <p:cNvPr id="19" name="Line 17">
              <a:extLst>
                <a:ext uri="{FF2B5EF4-FFF2-40B4-BE49-F238E27FC236}">
                  <a16:creationId xmlns:a16="http://schemas.microsoft.com/office/drawing/2014/main" id="{32C4F53E-848E-A0D3-4991-68F7028380E8}"/>
                </a:ext>
              </a:extLst>
            </p:cNvPr>
            <p:cNvSpPr>
              <a:spLocks noChangeShapeType="1"/>
            </p:cNvSpPr>
            <p:nvPr/>
          </p:nvSpPr>
          <p:spPr bwMode="auto">
            <a:xfrm flipV="1">
              <a:off x="4472" y="3350"/>
              <a:ext cx="0" cy="399"/>
            </a:xfrm>
            <a:prstGeom prst="line">
              <a:avLst/>
            </a:prstGeom>
            <a:noFill/>
            <a:ln w="25400">
              <a:solidFill>
                <a:srgbClr val="333300"/>
              </a:solidFill>
              <a:round/>
              <a:headEnd type="none" w="sm" len="sm"/>
              <a:tailEnd type="none" w="sm" len="sm"/>
            </a:ln>
          </p:spPr>
          <p:txBody>
            <a:bodyPr wrap="none" anchor="ctr"/>
            <a:lstStyle/>
            <a:p>
              <a:endParaRPr lang="en-US"/>
            </a:p>
          </p:txBody>
        </p:sp>
        <p:sp>
          <p:nvSpPr>
            <p:cNvPr id="20" name="Line 18">
              <a:extLst>
                <a:ext uri="{FF2B5EF4-FFF2-40B4-BE49-F238E27FC236}">
                  <a16:creationId xmlns:a16="http://schemas.microsoft.com/office/drawing/2014/main" id="{B6687E41-86DF-C84E-93D0-BBA8CDB5F198}"/>
                </a:ext>
              </a:extLst>
            </p:cNvPr>
            <p:cNvSpPr>
              <a:spLocks noChangeShapeType="1"/>
            </p:cNvSpPr>
            <p:nvPr/>
          </p:nvSpPr>
          <p:spPr bwMode="auto">
            <a:xfrm>
              <a:off x="4471" y="3036"/>
              <a:ext cx="0" cy="0"/>
            </a:xfrm>
            <a:prstGeom prst="line">
              <a:avLst/>
            </a:prstGeom>
            <a:noFill/>
            <a:ln w="25400">
              <a:solidFill>
                <a:srgbClr val="3366FF"/>
              </a:solidFill>
              <a:round/>
              <a:headEnd type="none" w="sm" len="sm"/>
              <a:tailEnd type="none" w="sm" len="sm"/>
            </a:ln>
          </p:spPr>
          <p:txBody>
            <a:bodyPr wrap="none" anchor="ctr"/>
            <a:lstStyle/>
            <a:p>
              <a:endParaRPr lang="en-US"/>
            </a:p>
          </p:txBody>
        </p:sp>
        <p:sp>
          <p:nvSpPr>
            <p:cNvPr id="21" name="Line 19">
              <a:extLst>
                <a:ext uri="{FF2B5EF4-FFF2-40B4-BE49-F238E27FC236}">
                  <a16:creationId xmlns:a16="http://schemas.microsoft.com/office/drawing/2014/main" id="{3FC62BF2-7BE6-5EDF-0550-B64C64E547C1}"/>
                </a:ext>
              </a:extLst>
            </p:cNvPr>
            <p:cNvSpPr>
              <a:spLocks noChangeShapeType="1"/>
            </p:cNvSpPr>
            <p:nvPr/>
          </p:nvSpPr>
          <p:spPr bwMode="auto">
            <a:xfrm>
              <a:off x="4334" y="3037"/>
              <a:ext cx="0" cy="483"/>
            </a:xfrm>
            <a:prstGeom prst="line">
              <a:avLst/>
            </a:prstGeom>
            <a:noFill/>
            <a:ln w="25400">
              <a:solidFill>
                <a:srgbClr val="333300"/>
              </a:solidFill>
              <a:round/>
              <a:headEnd type="none" w="sm" len="sm"/>
              <a:tailEnd type="none" w="sm" len="sm"/>
            </a:ln>
          </p:spPr>
          <p:txBody>
            <a:bodyPr wrap="none" anchor="ctr"/>
            <a:lstStyle/>
            <a:p>
              <a:endParaRPr lang="en-US"/>
            </a:p>
          </p:txBody>
        </p:sp>
      </p:grpSp>
      <p:sp>
        <p:nvSpPr>
          <p:cNvPr id="22" name="Line 20">
            <a:extLst>
              <a:ext uri="{FF2B5EF4-FFF2-40B4-BE49-F238E27FC236}">
                <a16:creationId xmlns:a16="http://schemas.microsoft.com/office/drawing/2014/main" id="{AE819282-09FB-2CBD-107B-4E741970FC10}"/>
              </a:ext>
            </a:extLst>
          </p:cNvPr>
          <p:cNvSpPr>
            <a:spLocks noChangeShapeType="1"/>
          </p:cNvSpPr>
          <p:nvPr/>
        </p:nvSpPr>
        <p:spPr bwMode="auto">
          <a:xfrm>
            <a:off x="8186057" y="5867400"/>
            <a:ext cx="800100" cy="0"/>
          </a:xfrm>
          <a:prstGeom prst="line">
            <a:avLst/>
          </a:prstGeom>
          <a:noFill/>
          <a:ln w="76200">
            <a:solidFill>
              <a:srgbClr val="00CCFF"/>
            </a:solidFill>
            <a:round/>
            <a:headEnd type="none" w="sm" len="sm"/>
            <a:tailEnd type="stealth" w="med" len="med"/>
          </a:ln>
        </p:spPr>
        <p:txBody>
          <a:bodyPr wrap="none" anchor="ctr"/>
          <a:lstStyle/>
          <a:p>
            <a:endParaRPr lang="en-US"/>
          </a:p>
        </p:txBody>
      </p:sp>
      <p:sp>
        <p:nvSpPr>
          <p:cNvPr id="23" name="Rectangle 21">
            <a:extLst>
              <a:ext uri="{FF2B5EF4-FFF2-40B4-BE49-F238E27FC236}">
                <a16:creationId xmlns:a16="http://schemas.microsoft.com/office/drawing/2014/main" id="{09AB225C-1A77-CAF9-471E-DEE84A453D90}"/>
              </a:ext>
            </a:extLst>
          </p:cNvPr>
          <p:cNvSpPr>
            <a:spLocks noChangeArrowheads="1"/>
          </p:cNvSpPr>
          <p:nvPr/>
        </p:nvSpPr>
        <p:spPr bwMode="auto">
          <a:xfrm>
            <a:off x="4452257" y="2193925"/>
            <a:ext cx="1490663" cy="762000"/>
          </a:xfrm>
          <a:prstGeom prst="rect">
            <a:avLst/>
          </a:prstGeom>
          <a:noFill/>
          <a:ln w="9525">
            <a:noFill/>
            <a:miter lim="800000"/>
            <a:headEnd/>
            <a:tailEnd/>
          </a:ln>
        </p:spPr>
        <p:txBody>
          <a:bodyPr lIns="92075" tIns="46038" rIns="92075" bIns="46038">
            <a:spAutoFit/>
          </a:bodyPr>
          <a:lstStyle/>
          <a:p>
            <a:pPr algn="l"/>
            <a:r>
              <a:rPr lang="en-US" sz="2200" b="1">
                <a:solidFill>
                  <a:srgbClr val="0033CC"/>
                </a:solidFill>
                <a:latin typeface="Times New Roman" pitchFamily="18" charset="0"/>
              </a:rPr>
              <a:t>Aeration Basin</a:t>
            </a:r>
          </a:p>
        </p:txBody>
      </p:sp>
      <p:sp>
        <p:nvSpPr>
          <p:cNvPr id="24" name="Line 22">
            <a:extLst>
              <a:ext uri="{FF2B5EF4-FFF2-40B4-BE49-F238E27FC236}">
                <a16:creationId xmlns:a16="http://schemas.microsoft.com/office/drawing/2014/main" id="{8FF2E043-BDC8-3F2F-7A71-7F5E88AFB1B1}"/>
              </a:ext>
            </a:extLst>
          </p:cNvPr>
          <p:cNvSpPr>
            <a:spLocks noChangeShapeType="1"/>
          </p:cNvSpPr>
          <p:nvPr/>
        </p:nvSpPr>
        <p:spPr bwMode="auto">
          <a:xfrm flipH="1">
            <a:off x="5480957" y="3271838"/>
            <a:ext cx="1935163" cy="1985962"/>
          </a:xfrm>
          <a:prstGeom prst="line">
            <a:avLst/>
          </a:prstGeom>
          <a:noFill/>
          <a:ln w="76200">
            <a:solidFill>
              <a:srgbClr val="996600"/>
            </a:solidFill>
            <a:round/>
            <a:headEnd type="none" w="sm" len="sm"/>
            <a:tailEnd type="none" w="sm" len="sm"/>
          </a:ln>
        </p:spPr>
        <p:txBody>
          <a:bodyPr wrap="none" anchor="ctr"/>
          <a:lstStyle/>
          <a:p>
            <a:endParaRPr lang="en-US"/>
          </a:p>
        </p:txBody>
      </p:sp>
      <p:sp>
        <p:nvSpPr>
          <p:cNvPr id="25" name="Line 23">
            <a:extLst>
              <a:ext uri="{FF2B5EF4-FFF2-40B4-BE49-F238E27FC236}">
                <a16:creationId xmlns:a16="http://schemas.microsoft.com/office/drawing/2014/main" id="{4C2F4B56-9470-8C9B-F312-CC08256EE0E4}"/>
              </a:ext>
            </a:extLst>
          </p:cNvPr>
          <p:cNvSpPr>
            <a:spLocks noChangeShapeType="1"/>
          </p:cNvSpPr>
          <p:nvPr/>
        </p:nvSpPr>
        <p:spPr bwMode="auto">
          <a:xfrm flipH="1">
            <a:off x="4857070" y="5254625"/>
            <a:ext cx="622300" cy="0"/>
          </a:xfrm>
          <a:prstGeom prst="line">
            <a:avLst/>
          </a:prstGeom>
          <a:noFill/>
          <a:ln w="76200">
            <a:solidFill>
              <a:srgbClr val="996600"/>
            </a:solidFill>
            <a:round/>
            <a:headEnd type="none" w="sm" len="sm"/>
            <a:tailEnd type="stealth" w="med" len="med"/>
          </a:ln>
        </p:spPr>
        <p:txBody>
          <a:bodyPr wrap="none" anchor="ctr"/>
          <a:lstStyle/>
          <a:p>
            <a:endParaRPr lang="en-US"/>
          </a:p>
        </p:txBody>
      </p:sp>
      <p:sp>
        <p:nvSpPr>
          <p:cNvPr id="26" name="Rectangle 24">
            <a:extLst>
              <a:ext uri="{FF2B5EF4-FFF2-40B4-BE49-F238E27FC236}">
                <a16:creationId xmlns:a16="http://schemas.microsoft.com/office/drawing/2014/main" id="{EC1999D6-A15C-4966-5958-13D81C272CBA}"/>
              </a:ext>
            </a:extLst>
          </p:cNvPr>
          <p:cNvSpPr>
            <a:spLocks noChangeArrowheads="1"/>
          </p:cNvSpPr>
          <p:nvPr/>
        </p:nvSpPr>
        <p:spPr bwMode="auto">
          <a:xfrm>
            <a:off x="4863420" y="5226050"/>
            <a:ext cx="1341437" cy="488950"/>
          </a:xfrm>
          <a:prstGeom prst="rect">
            <a:avLst/>
          </a:prstGeom>
          <a:noFill/>
          <a:ln w="9525">
            <a:noFill/>
            <a:miter lim="800000"/>
            <a:headEnd/>
            <a:tailEnd/>
          </a:ln>
        </p:spPr>
        <p:txBody>
          <a:bodyPr lIns="92075" tIns="46038" rIns="92075" bIns="46038">
            <a:spAutoFit/>
          </a:bodyPr>
          <a:lstStyle/>
          <a:p>
            <a:pPr algn="l"/>
            <a:r>
              <a:rPr lang="en-US" sz="2600" b="1">
                <a:solidFill>
                  <a:srgbClr val="000000"/>
                </a:solidFill>
                <a:latin typeface="Times New Roman" pitchFamily="18" charset="0"/>
              </a:rPr>
              <a:t>Sludge</a:t>
            </a:r>
          </a:p>
        </p:txBody>
      </p:sp>
      <p:sp>
        <p:nvSpPr>
          <p:cNvPr id="27" name="Line 25">
            <a:extLst>
              <a:ext uri="{FF2B5EF4-FFF2-40B4-BE49-F238E27FC236}">
                <a16:creationId xmlns:a16="http://schemas.microsoft.com/office/drawing/2014/main" id="{C9196D3E-0759-7066-CCBE-21BF4A646094}"/>
              </a:ext>
            </a:extLst>
          </p:cNvPr>
          <p:cNvSpPr>
            <a:spLocks noChangeShapeType="1"/>
          </p:cNvSpPr>
          <p:nvPr/>
        </p:nvSpPr>
        <p:spPr bwMode="auto">
          <a:xfrm flipH="1">
            <a:off x="2145620" y="5256213"/>
            <a:ext cx="930275" cy="1587"/>
          </a:xfrm>
          <a:prstGeom prst="line">
            <a:avLst/>
          </a:prstGeom>
          <a:noFill/>
          <a:ln w="76200">
            <a:solidFill>
              <a:srgbClr val="996600"/>
            </a:solidFill>
            <a:round/>
            <a:headEnd type="none" w="sm" len="sm"/>
            <a:tailEnd type="stealth" w="med" len="med"/>
          </a:ln>
        </p:spPr>
        <p:txBody>
          <a:bodyPr wrap="none" anchor="ctr"/>
          <a:lstStyle/>
          <a:p>
            <a:endParaRPr lang="en-US"/>
          </a:p>
        </p:txBody>
      </p:sp>
      <p:sp>
        <p:nvSpPr>
          <p:cNvPr id="28" name="Rectangle 26">
            <a:extLst>
              <a:ext uri="{FF2B5EF4-FFF2-40B4-BE49-F238E27FC236}">
                <a16:creationId xmlns:a16="http://schemas.microsoft.com/office/drawing/2014/main" id="{748B09A8-7D2D-C545-1904-639AA453C244}"/>
              </a:ext>
            </a:extLst>
          </p:cNvPr>
          <p:cNvSpPr>
            <a:spLocks noChangeArrowheads="1"/>
          </p:cNvSpPr>
          <p:nvPr/>
        </p:nvSpPr>
        <p:spPr bwMode="auto">
          <a:xfrm>
            <a:off x="6031820" y="5514975"/>
            <a:ext cx="2154237" cy="885825"/>
          </a:xfrm>
          <a:prstGeom prst="rect">
            <a:avLst/>
          </a:prstGeom>
          <a:noFill/>
          <a:ln w="9525">
            <a:noFill/>
            <a:miter lim="800000"/>
            <a:headEnd/>
            <a:tailEnd/>
          </a:ln>
        </p:spPr>
        <p:txBody>
          <a:bodyPr wrap="none" lIns="92075" tIns="46038" rIns="92075" bIns="46038">
            <a:spAutoFit/>
          </a:bodyPr>
          <a:lstStyle/>
          <a:p>
            <a:pPr algn="l"/>
            <a:r>
              <a:rPr lang="en-US" sz="2600" b="1">
                <a:solidFill>
                  <a:srgbClr val="000000"/>
                </a:solidFill>
                <a:latin typeface="Times New Roman" pitchFamily="18" charset="0"/>
              </a:rPr>
              <a:t>Chlorine/</a:t>
            </a:r>
          </a:p>
          <a:p>
            <a:pPr algn="l"/>
            <a:r>
              <a:rPr lang="en-US" sz="2600" b="1">
                <a:solidFill>
                  <a:srgbClr val="000000"/>
                </a:solidFill>
                <a:latin typeface="Times New Roman" pitchFamily="18" charset="0"/>
              </a:rPr>
              <a:t> UV Disinfect </a:t>
            </a:r>
          </a:p>
        </p:txBody>
      </p:sp>
      <p:sp>
        <p:nvSpPr>
          <p:cNvPr id="29" name="Line 27">
            <a:extLst>
              <a:ext uri="{FF2B5EF4-FFF2-40B4-BE49-F238E27FC236}">
                <a16:creationId xmlns:a16="http://schemas.microsoft.com/office/drawing/2014/main" id="{40F5ACFA-EA78-45F8-D338-749A9E163E15}"/>
              </a:ext>
            </a:extLst>
          </p:cNvPr>
          <p:cNvSpPr>
            <a:spLocks noChangeShapeType="1"/>
          </p:cNvSpPr>
          <p:nvPr/>
        </p:nvSpPr>
        <p:spPr bwMode="auto">
          <a:xfrm>
            <a:off x="6646182" y="2562225"/>
            <a:ext cx="0" cy="896938"/>
          </a:xfrm>
          <a:prstGeom prst="line">
            <a:avLst/>
          </a:prstGeom>
          <a:noFill/>
          <a:ln w="76200">
            <a:solidFill>
              <a:srgbClr val="3366FF"/>
            </a:solidFill>
            <a:round/>
            <a:headEnd type="none" w="sm" len="sm"/>
            <a:tailEnd type="none" w="sm" len="sm"/>
          </a:ln>
        </p:spPr>
        <p:txBody>
          <a:bodyPr wrap="none" anchor="ctr"/>
          <a:lstStyle/>
          <a:p>
            <a:endParaRPr lang="en-US"/>
          </a:p>
        </p:txBody>
      </p:sp>
      <p:sp>
        <p:nvSpPr>
          <p:cNvPr id="30" name="Line 28">
            <a:extLst>
              <a:ext uri="{FF2B5EF4-FFF2-40B4-BE49-F238E27FC236}">
                <a16:creationId xmlns:a16="http://schemas.microsoft.com/office/drawing/2014/main" id="{12440D11-880E-9BA3-755A-1383C8CE7EC1}"/>
              </a:ext>
            </a:extLst>
          </p:cNvPr>
          <p:cNvSpPr>
            <a:spLocks noChangeShapeType="1"/>
          </p:cNvSpPr>
          <p:nvPr/>
        </p:nvSpPr>
        <p:spPr bwMode="auto">
          <a:xfrm>
            <a:off x="3783920" y="2562225"/>
            <a:ext cx="0" cy="962025"/>
          </a:xfrm>
          <a:prstGeom prst="line">
            <a:avLst/>
          </a:prstGeom>
          <a:noFill/>
          <a:ln w="76200">
            <a:solidFill>
              <a:srgbClr val="000080"/>
            </a:solidFill>
            <a:round/>
            <a:headEnd type="none" w="sm" len="sm"/>
            <a:tailEnd type="none" w="sm" len="sm"/>
          </a:ln>
        </p:spPr>
        <p:txBody>
          <a:bodyPr wrap="none" anchor="ctr"/>
          <a:lstStyle/>
          <a:p>
            <a:endParaRPr lang="en-US"/>
          </a:p>
        </p:txBody>
      </p:sp>
      <p:sp>
        <p:nvSpPr>
          <p:cNvPr id="31" name="Rectangle 29">
            <a:extLst>
              <a:ext uri="{FF2B5EF4-FFF2-40B4-BE49-F238E27FC236}">
                <a16:creationId xmlns:a16="http://schemas.microsoft.com/office/drawing/2014/main" id="{82A6CB0E-D1F4-5AEF-5E13-4DFA6C3E42FD}"/>
              </a:ext>
            </a:extLst>
          </p:cNvPr>
          <p:cNvSpPr>
            <a:spLocks noChangeArrowheads="1"/>
          </p:cNvSpPr>
          <p:nvPr/>
        </p:nvSpPr>
        <p:spPr bwMode="auto">
          <a:xfrm>
            <a:off x="4423682" y="2990850"/>
            <a:ext cx="1492250" cy="762000"/>
          </a:xfrm>
          <a:prstGeom prst="rect">
            <a:avLst/>
          </a:prstGeom>
          <a:noFill/>
          <a:ln w="9525">
            <a:noFill/>
            <a:miter lim="800000"/>
            <a:headEnd/>
            <a:tailEnd/>
          </a:ln>
        </p:spPr>
        <p:txBody>
          <a:bodyPr lIns="92075" tIns="46038" rIns="92075" bIns="46038">
            <a:spAutoFit/>
          </a:bodyPr>
          <a:lstStyle/>
          <a:p>
            <a:pPr algn="l"/>
            <a:r>
              <a:rPr lang="en-US" sz="2200" b="1">
                <a:solidFill>
                  <a:srgbClr val="0033CC"/>
                </a:solidFill>
                <a:latin typeface="Times New Roman" pitchFamily="18" charset="0"/>
              </a:rPr>
              <a:t>Aeration Basin</a:t>
            </a:r>
          </a:p>
        </p:txBody>
      </p:sp>
      <p:sp>
        <p:nvSpPr>
          <p:cNvPr id="32" name="Rectangle 30">
            <a:extLst>
              <a:ext uri="{FF2B5EF4-FFF2-40B4-BE49-F238E27FC236}">
                <a16:creationId xmlns:a16="http://schemas.microsoft.com/office/drawing/2014/main" id="{E9332250-DE3C-1887-018D-BBA044534E35}"/>
              </a:ext>
            </a:extLst>
          </p:cNvPr>
          <p:cNvSpPr>
            <a:spLocks noChangeArrowheads="1"/>
          </p:cNvSpPr>
          <p:nvPr/>
        </p:nvSpPr>
        <p:spPr bwMode="auto">
          <a:xfrm>
            <a:off x="7422470" y="1960563"/>
            <a:ext cx="1430337" cy="385762"/>
          </a:xfrm>
          <a:prstGeom prst="rect">
            <a:avLst/>
          </a:prstGeom>
          <a:noFill/>
          <a:ln w="9525">
            <a:noFill/>
            <a:miter lim="800000"/>
            <a:headEnd/>
            <a:tailEnd/>
          </a:ln>
        </p:spPr>
        <p:txBody>
          <a:bodyPr lIns="92075" tIns="46038" rIns="92075" bIns="46038"/>
          <a:lstStyle/>
          <a:p>
            <a:pPr algn="l"/>
            <a:r>
              <a:rPr lang="en-US" sz="2600" b="1">
                <a:solidFill>
                  <a:srgbClr val="3333FF"/>
                </a:solidFill>
                <a:latin typeface="Times New Roman" pitchFamily="18" charset="0"/>
              </a:rPr>
              <a:t>Clarifier</a:t>
            </a:r>
          </a:p>
        </p:txBody>
      </p:sp>
      <p:sp>
        <p:nvSpPr>
          <p:cNvPr id="33" name="Line 31">
            <a:extLst>
              <a:ext uri="{FF2B5EF4-FFF2-40B4-BE49-F238E27FC236}">
                <a16:creationId xmlns:a16="http://schemas.microsoft.com/office/drawing/2014/main" id="{339DA466-6B55-71EC-2974-75F948A275CD}"/>
              </a:ext>
            </a:extLst>
          </p:cNvPr>
          <p:cNvSpPr>
            <a:spLocks noChangeShapeType="1"/>
          </p:cNvSpPr>
          <p:nvPr/>
        </p:nvSpPr>
        <p:spPr bwMode="auto">
          <a:xfrm>
            <a:off x="7808232" y="2897188"/>
            <a:ext cx="0" cy="498475"/>
          </a:xfrm>
          <a:prstGeom prst="line">
            <a:avLst/>
          </a:prstGeom>
          <a:noFill/>
          <a:ln w="76200">
            <a:solidFill>
              <a:srgbClr val="000000"/>
            </a:solidFill>
            <a:round/>
            <a:headEnd type="none" w="sm" len="sm"/>
            <a:tailEnd type="none" w="sm" len="sm"/>
          </a:ln>
        </p:spPr>
        <p:txBody>
          <a:bodyPr wrap="none" anchor="ctr"/>
          <a:lstStyle/>
          <a:p>
            <a:endParaRPr lang="en-US"/>
          </a:p>
        </p:txBody>
      </p:sp>
      <p:grpSp>
        <p:nvGrpSpPr>
          <p:cNvPr id="34" name="Group 32">
            <a:extLst>
              <a:ext uri="{FF2B5EF4-FFF2-40B4-BE49-F238E27FC236}">
                <a16:creationId xmlns:a16="http://schemas.microsoft.com/office/drawing/2014/main" id="{42CB472C-821E-1B1E-1F54-B33FB5AFBE62}"/>
              </a:ext>
            </a:extLst>
          </p:cNvPr>
          <p:cNvGrpSpPr>
            <a:grpSpLocks/>
          </p:cNvGrpSpPr>
          <p:nvPr/>
        </p:nvGrpSpPr>
        <p:grpSpPr bwMode="auto">
          <a:xfrm>
            <a:off x="2234520" y="2667000"/>
            <a:ext cx="265112" cy="512763"/>
            <a:chOff x="859" y="1632"/>
            <a:chExt cx="167" cy="323"/>
          </a:xfrm>
        </p:grpSpPr>
        <p:sp>
          <p:nvSpPr>
            <p:cNvPr id="35" name="AutoShape 33">
              <a:extLst>
                <a:ext uri="{FF2B5EF4-FFF2-40B4-BE49-F238E27FC236}">
                  <a16:creationId xmlns:a16="http://schemas.microsoft.com/office/drawing/2014/main" id="{82F9BB07-B648-7D92-C7F4-AB89C8AEA003}"/>
                </a:ext>
              </a:extLst>
            </p:cNvPr>
            <p:cNvSpPr>
              <a:spLocks noChangeArrowheads="1"/>
            </p:cNvSpPr>
            <p:nvPr/>
          </p:nvSpPr>
          <p:spPr bwMode="auto">
            <a:xfrm rot="-240000">
              <a:off x="859" y="1634"/>
              <a:ext cx="167" cy="321"/>
            </a:xfrm>
            <a:prstGeom prst="parallelogram">
              <a:avLst>
                <a:gd name="adj" fmla="val 24991"/>
              </a:avLst>
            </a:prstGeom>
            <a:solidFill>
              <a:srgbClr val="FFFFFF"/>
            </a:solidFill>
            <a:ln w="12700">
              <a:solidFill>
                <a:srgbClr val="000000"/>
              </a:solidFill>
              <a:miter lim="800000"/>
              <a:headEnd/>
              <a:tailEnd/>
            </a:ln>
          </p:spPr>
          <p:txBody>
            <a:bodyPr wrap="none" anchor="ctr"/>
            <a:lstStyle/>
            <a:p>
              <a:endParaRPr lang="en-US"/>
            </a:p>
          </p:txBody>
        </p:sp>
        <p:grpSp>
          <p:nvGrpSpPr>
            <p:cNvPr id="36" name="Group 34">
              <a:extLst>
                <a:ext uri="{FF2B5EF4-FFF2-40B4-BE49-F238E27FC236}">
                  <a16:creationId xmlns:a16="http://schemas.microsoft.com/office/drawing/2014/main" id="{A3CBFB02-E963-77BB-001F-95974EEDB611}"/>
                </a:ext>
              </a:extLst>
            </p:cNvPr>
            <p:cNvGrpSpPr>
              <a:grpSpLocks/>
            </p:cNvGrpSpPr>
            <p:nvPr/>
          </p:nvGrpSpPr>
          <p:grpSpPr bwMode="auto">
            <a:xfrm>
              <a:off x="884" y="1632"/>
              <a:ext cx="116" cy="323"/>
              <a:chOff x="884" y="1632"/>
              <a:chExt cx="116" cy="323"/>
            </a:xfrm>
          </p:grpSpPr>
          <p:sp>
            <p:nvSpPr>
              <p:cNvPr id="37" name="Line 35">
                <a:extLst>
                  <a:ext uri="{FF2B5EF4-FFF2-40B4-BE49-F238E27FC236}">
                    <a16:creationId xmlns:a16="http://schemas.microsoft.com/office/drawing/2014/main" id="{62FBD580-CE51-023B-20A1-04C729701093}"/>
                  </a:ext>
                </a:extLst>
              </p:cNvPr>
              <p:cNvSpPr>
                <a:spLocks noChangeShapeType="1"/>
              </p:cNvSpPr>
              <p:nvPr/>
            </p:nvSpPr>
            <p:spPr bwMode="auto">
              <a:xfrm flipV="1">
                <a:off x="884" y="1632"/>
                <a:ext cx="34"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8" name="Line 36">
                <a:extLst>
                  <a:ext uri="{FF2B5EF4-FFF2-40B4-BE49-F238E27FC236}">
                    <a16:creationId xmlns:a16="http://schemas.microsoft.com/office/drawing/2014/main" id="{91AEE92D-489A-1CC4-A09C-68A656BC17E1}"/>
                  </a:ext>
                </a:extLst>
              </p:cNvPr>
              <p:cNvSpPr>
                <a:spLocks noChangeShapeType="1"/>
              </p:cNvSpPr>
              <p:nvPr/>
            </p:nvSpPr>
            <p:spPr bwMode="auto">
              <a:xfrm flipV="1">
                <a:off x="906" y="1632"/>
                <a:ext cx="33"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9" name="Line 37">
                <a:extLst>
                  <a:ext uri="{FF2B5EF4-FFF2-40B4-BE49-F238E27FC236}">
                    <a16:creationId xmlns:a16="http://schemas.microsoft.com/office/drawing/2014/main" id="{844AFA19-0850-26A8-99EE-619187D28762}"/>
                  </a:ext>
                </a:extLst>
              </p:cNvPr>
              <p:cNvSpPr>
                <a:spLocks noChangeShapeType="1"/>
              </p:cNvSpPr>
              <p:nvPr/>
            </p:nvSpPr>
            <p:spPr bwMode="auto">
              <a:xfrm flipV="1">
                <a:off x="926" y="1632"/>
                <a:ext cx="32"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0" name="Line 38">
                <a:extLst>
                  <a:ext uri="{FF2B5EF4-FFF2-40B4-BE49-F238E27FC236}">
                    <a16:creationId xmlns:a16="http://schemas.microsoft.com/office/drawing/2014/main" id="{3BF2F7B5-472D-9FE6-6B42-844860395C73}"/>
                  </a:ext>
                </a:extLst>
              </p:cNvPr>
              <p:cNvSpPr>
                <a:spLocks noChangeShapeType="1"/>
              </p:cNvSpPr>
              <p:nvPr/>
            </p:nvSpPr>
            <p:spPr bwMode="auto">
              <a:xfrm flipV="1">
                <a:off x="947" y="1632"/>
                <a:ext cx="33" cy="322"/>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1" name="Line 39">
                <a:extLst>
                  <a:ext uri="{FF2B5EF4-FFF2-40B4-BE49-F238E27FC236}">
                    <a16:creationId xmlns:a16="http://schemas.microsoft.com/office/drawing/2014/main" id="{54209B01-C1C6-017C-8B63-37AF82AFBB7C}"/>
                  </a:ext>
                </a:extLst>
              </p:cNvPr>
              <p:cNvSpPr>
                <a:spLocks noChangeShapeType="1"/>
              </p:cNvSpPr>
              <p:nvPr/>
            </p:nvSpPr>
            <p:spPr bwMode="auto">
              <a:xfrm flipH="1">
                <a:off x="967" y="1633"/>
                <a:ext cx="33" cy="322"/>
              </a:xfrm>
              <a:prstGeom prst="line">
                <a:avLst/>
              </a:prstGeom>
              <a:noFill/>
              <a:ln w="12700">
                <a:solidFill>
                  <a:srgbClr val="000000"/>
                </a:solidFill>
                <a:round/>
                <a:headEnd type="none" w="sm" len="sm"/>
                <a:tailEnd type="none" w="sm" len="sm"/>
              </a:ln>
            </p:spPr>
            <p:txBody>
              <a:bodyPr wrap="none" anchor="ctr"/>
              <a:lstStyle/>
              <a:p>
                <a:endParaRPr lang="en-US"/>
              </a:p>
            </p:txBody>
          </p:sp>
        </p:grpSp>
      </p:grpSp>
      <p:sp>
        <p:nvSpPr>
          <p:cNvPr id="42" name="Line 40">
            <a:extLst>
              <a:ext uri="{FF2B5EF4-FFF2-40B4-BE49-F238E27FC236}">
                <a16:creationId xmlns:a16="http://schemas.microsoft.com/office/drawing/2014/main" id="{44CD4AE4-861E-7FF1-EA39-310E02586E4F}"/>
              </a:ext>
            </a:extLst>
          </p:cNvPr>
          <p:cNvSpPr>
            <a:spLocks noChangeShapeType="1"/>
          </p:cNvSpPr>
          <p:nvPr/>
        </p:nvSpPr>
        <p:spPr bwMode="auto">
          <a:xfrm>
            <a:off x="2145620" y="2859088"/>
            <a:ext cx="177800" cy="0"/>
          </a:xfrm>
          <a:prstGeom prst="line">
            <a:avLst/>
          </a:prstGeom>
          <a:noFill/>
          <a:ln w="76200">
            <a:solidFill>
              <a:srgbClr val="000099"/>
            </a:solidFill>
            <a:round/>
            <a:headEnd type="none" w="sm" len="sm"/>
            <a:tailEnd type="stealth" w="med" len="med"/>
          </a:ln>
        </p:spPr>
        <p:txBody>
          <a:bodyPr wrap="none" anchor="ctr"/>
          <a:lstStyle/>
          <a:p>
            <a:endParaRPr lang="en-US"/>
          </a:p>
        </p:txBody>
      </p:sp>
      <p:grpSp>
        <p:nvGrpSpPr>
          <p:cNvPr id="43" name="Group 41">
            <a:extLst>
              <a:ext uri="{FF2B5EF4-FFF2-40B4-BE49-F238E27FC236}">
                <a16:creationId xmlns:a16="http://schemas.microsoft.com/office/drawing/2014/main" id="{02501204-BE66-4514-C73F-19AB7C2985B5}"/>
              </a:ext>
            </a:extLst>
          </p:cNvPr>
          <p:cNvGrpSpPr>
            <a:grpSpLocks/>
          </p:cNvGrpSpPr>
          <p:nvPr/>
        </p:nvGrpSpPr>
        <p:grpSpPr bwMode="auto">
          <a:xfrm>
            <a:off x="2840945" y="2732088"/>
            <a:ext cx="568325" cy="384175"/>
            <a:chOff x="1241" y="1673"/>
            <a:chExt cx="358" cy="242"/>
          </a:xfrm>
        </p:grpSpPr>
        <p:pic>
          <p:nvPicPr>
            <p:cNvPr id="44" name="Picture 42">
              <a:extLst>
                <a:ext uri="{FF2B5EF4-FFF2-40B4-BE49-F238E27FC236}">
                  <a16:creationId xmlns:a16="http://schemas.microsoft.com/office/drawing/2014/main" id="{EA55E338-88AF-E99E-330F-FAC7EFB7092F}"/>
                </a:ext>
              </a:extLst>
            </p:cNvPr>
            <p:cNvPicPr>
              <a:picLocks noChangeArrowheads="1"/>
            </p:cNvPicPr>
            <p:nvPr/>
          </p:nvPicPr>
          <p:blipFill>
            <a:blip r:embed="rId4" cstate="print"/>
            <a:srcRect/>
            <a:stretch>
              <a:fillRect/>
            </a:stretch>
          </p:blipFill>
          <p:spPr bwMode="auto">
            <a:xfrm>
              <a:off x="1241" y="1673"/>
              <a:ext cx="358" cy="161"/>
            </a:xfrm>
            <a:prstGeom prst="rect">
              <a:avLst/>
            </a:prstGeom>
            <a:noFill/>
            <a:ln w="9525">
              <a:noFill/>
              <a:miter lim="800000"/>
              <a:headEnd/>
              <a:tailEnd/>
            </a:ln>
          </p:spPr>
        </p:pic>
        <p:sp>
          <p:nvSpPr>
            <p:cNvPr id="45" name="AutoShape 43">
              <a:extLst>
                <a:ext uri="{FF2B5EF4-FFF2-40B4-BE49-F238E27FC236}">
                  <a16:creationId xmlns:a16="http://schemas.microsoft.com/office/drawing/2014/main" id="{F4C70C24-B7E4-1F78-EAA5-FF6D0492A6A0}"/>
                </a:ext>
              </a:extLst>
            </p:cNvPr>
            <p:cNvSpPr>
              <a:spLocks noChangeArrowheads="1"/>
            </p:cNvSpPr>
            <p:nvPr/>
          </p:nvSpPr>
          <p:spPr bwMode="auto">
            <a:xfrm rot="-2520000">
              <a:off x="1319" y="1743"/>
              <a:ext cx="195" cy="172"/>
            </a:xfrm>
            <a:prstGeom prst="rtTriangle">
              <a:avLst/>
            </a:prstGeom>
            <a:solidFill>
              <a:srgbClr val="CC9900"/>
            </a:solidFill>
            <a:ln w="9525">
              <a:noFill/>
              <a:miter lim="800000"/>
              <a:headEnd/>
              <a:tailEnd/>
            </a:ln>
          </p:spPr>
          <p:txBody>
            <a:bodyPr wrap="none" anchor="ctr"/>
            <a:lstStyle/>
            <a:p>
              <a:endParaRPr lang="en-US"/>
            </a:p>
          </p:txBody>
        </p:sp>
      </p:grpSp>
      <p:sp>
        <p:nvSpPr>
          <p:cNvPr id="46" name="Line 44">
            <a:extLst>
              <a:ext uri="{FF2B5EF4-FFF2-40B4-BE49-F238E27FC236}">
                <a16:creationId xmlns:a16="http://schemas.microsoft.com/office/drawing/2014/main" id="{2574C9D4-F11A-F1F2-26E8-98696DEADF6E}"/>
              </a:ext>
            </a:extLst>
          </p:cNvPr>
          <p:cNvSpPr>
            <a:spLocks noChangeShapeType="1"/>
          </p:cNvSpPr>
          <p:nvPr/>
        </p:nvSpPr>
        <p:spPr bwMode="auto">
          <a:xfrm flipV="1">
            <a:off x="2502807" y="2844800"/>
            <a:ext cx="338138" cy="14288"/>
          </a:xfrm>
          <a:prstGeom prst="line">
            <a:avLst/>
          </a:prstGeom>
          <a:noFill/>
          <a:ln w="76200">
            <a:solidFill>
              <a:srgbClr val="000099"/>
            </a:solidFill>
            <a:round/>
            <a:headEnd type="none" w="sm" len="sm"/>
            <a:tailEnd type="stealth" w="med" len="med"/>
          </a:ln>
        </p:spPr>
        <p:txBody>
          <a:bodyPr wrap="none" anchor="ctr"/>
          <a:lstStyle/>
          <a:p>
            <a:endParaRPr lang="en-US"/>
          </a:p>
        </p:txBody>
      </p:sp>
      <p:sp>
        <p:nvSpPr>
          <p:cNvPr id="47" name="Rectangle 45">
            <a:extLst>
              <a:ext uri="{FF2B5EF4-FFF2-40B4-BE49-F238E27FC236}">
                <a16:creationId xmlns:a16="http://schemas.microsoft.com/office/drawing/2014/main" id="{AE1556E7-CC79-AD1E-A99E-F089F5A509FD}"/>
              </a:ext>
            </a:extLst>
          </p:cNvPr>
          <p:cNvSpPr>
            <a:spLocks noChangeArrowheads="1"/>
          </p:cNvSpPr>
          <p:nvPr/>
        </p:nvSpPr>
        <p:spPr bwMode="auto">
          <a:xfrm>
            <a:off x="2232932" y="1828800"/>
            <a:ext cx="1431925" cy="642938"/>
          </a:xfrm>
          <a:prstGeom prst="rect">
            <a:avLst/>
          </a:prstGeom>
          <a:noFill/>
          <a:ln w="9525">
            <a:noFill/>
            <a:miter lim="800000"/>
            <a:headEnd/>
            <a:tailEnd/>
          </a:ln>
        </p:spPr>
        <p:txBody>
          <a:bodyPr lIns="92075" tIns="46038" rIns="92075" bIns="46038"/>
          <a:lstStyle/>
          <a:p>
            <a:pPr algn="l"/>
            <a:r>
              <a:rPr lang="en-US" sz="2600" b="1">
                <a:solidFill>
                  <a:srgbClr val="3333FF"/>
                </a:solidFill>
                <a:latin typeface="Times New Roman" pitchFamily="18" charset="0"/>
              </a:rPr>
              <a:t>Bar Screen</a:t>
            </a:r>
          </a:p>
        </p:txBody>
      </p:sp>
      <p:sp>
        <p:nvSpPr>
          <p:cNvPr id="48" name="Rectangle 46">
            <a:extLst>
              <a:ext uri="{FF2B5EF4-FFF2-40B4-BE49-F238E27FC236}">
                <a16:creationId xmlns:a16="http://schemas.microsoft.com/office/drawing/2014/main" id="{8BCBBAA6-3D12-4892-35D1-F14F103CAF9A}"/>
              </a:ext>
            </a:extLst>
          </p:cNvPr>
          <p:cNvSpPr>
            <a:spLocks noChangeArrowheads="1"/>
          </p:cNvSpPr>
          <p:nvPr/>
        </p:nvSpPr>
        <p:spPr bwMode="auto">
          <a:xfrm>
            <a:off x="2232932" y="3181350"/>
            <a:ext cx="1520825" cy="641350"/>
          </a:xfrm>
          <a:prstGeom prst="rect">
            <a:avLst/>
          </a:prstGeom>
          <a:noFill/>
          <a:ln w="9525">
            <a:noFill/>
            <a:miter lim="800000"/>
            <a:headEnd/>
            <a:tailEnd/>
          </a:ln>
        </p:spPr>
        <p:txBody>
          <a:bodyPr lIns="92075" tIns="46038" rIns="92075" bIns="46038"/>
          <a:lstStyle/>
          <a:p>
            <a:r>
              <a:rPr lang="en-US" sz="2600" b="1">
                <a:solidFill>
                  <a:srgbClr val="3333FF"/>
                </a:solidFill>
                <a:latin typeface="Times New Roman" pitchFamily="18" charset="0"/>
              </a:rPr>
              <a:t>Grit</a:t>
            </a:r>
          </a:p>
          <a:p>
            <a:r>
              <a:rPr lang="en-US" sz="2600" b="1">
                <a:solidFill>
                  <a:srgbClr val="3333FF"/>
                </a:solidFill>
                <a:latin typeface="Times New Roman" pitchFamily="18" charset="0"/>
              </a:rPr>
              <a:t>Removal</a:t>
            </a:r>
          </a:p>
        </p:txBody>
      </p:sp>
      <p:sp>
        <p:nvSpPr>
          <p:cNvPr id="49" name="Rectangle 47">
            <a:extLst>
              <a:ext uri="{FF2B5EF4-FFF2-40B4-BE49-F238E27FC236}">
                <a16:creationId xmlns:a16="http://schemas.microsoft.com/office/drawing/2014/main" id="{F89F7725-95BC-F004-352A-E1A22ED466C2}"/>
              </a:ext>
            </a:extLst>
          </p:cNvPr>
          <p:cNvSpPr>
            <a:spLocks noChangeArrowheads="1"/>
          </p:cNvSpPr>
          <p:nvPr/>
        </p:nvSpPr>
        <p:spPr bwMode="auto">
          <a:xfrm>
            <a:off x="7398657" y="4003675"/>
            <a:ext cx="712788" cy="361950"/>
          </a:xfrm>
          <a:prstGeom prst="rect">
            <a:avLst/>
          </a:prstGeom>
          <a:solidFill>
            <a:srgbClr val="00CCFF"/>
          </a:solidFill>
          <a:ln w="12700">
            <a:solidFill>
              <a:srgbClr val="000000"/>
            </a:solidFill>
            <a:miter lim="800000"/>
            <a:headEnd/>
            <a:tailEnd/>
          </a:ln>
        </p:spPr>
        <p:txBody>
          <a:bodyPr wrap="none" anchor="ctr"/>
          <a:lstStyle/>
          <a:p>
            <a:endParaRPr lang="en-US"/>
          </a:p>
        </p:txBody>
      </p:sp>
      <p:sp>
        <p:nvSpPr>
          <p:cNvPr id="50" name="Line 48">
            <a:extLst>
              <a:ext uri="{FF2B5EF4-FFF2-40B4-BE49-F238E27FC236}">
                <a16:creationId xmlns:a16="http://schemas.microsoft.com/office/drawing/2014/main" id="{8B63D420-7971-4BE6-A308-909FE910508D}"/>
              </a:ext>
            </a:extLst>
          </p:cNvPr>
          <p:cNvSpPr>
            <a:spLocks noChangeShapeType="1"/>
          </p:cNvSpPr>
          <p:nvPr/>
        </p:nvSpPr>
        <p:spPr bwMode="auto">
          <a:xfrm>
            <a:off x="7424057" y="4014788"/>
            <a:ext cx="714375" cy="36353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1" name="Line 49">
            <a:extLst>
              <a:ext uri="{FF2B5EF4-FFF2-40B4-BE49-F238E27FC236}">
                <a16:creationId xmlns:a16="http://schemas.microsoft.com/office/drawing/2014/main" id="{2FD33F92-7842-FFF8-4783-290C3DF58382}"/>
              </a:ext>
            </a:extLst>
          </p:cNvPr>
          <p:cNvSpPr>
            <a:spLocks noChangeShapeType="1"/>
          </p:cNvSpPr>
          <p:nvPr/>
        </p:nvSpPr>
        <p:spPr bwMode="auto">
          <a:xfrm>
            <a:off x="7576457" y="4368800"/>
            <a:ext cx="0" cy="511175"/>
          </a:xfrm>
          <a:prstGeom prst="line">
            <a:avLst/>
          </a:prstGeom>
          <a:noFill/>
          <a:ln w="76200">
            <a:solidFill>
              <a:srgbClr val="3366FF"/>
            </a:solidFill>
            <a:round/>
            <a:headEnd type="none" w="sm" len="sm"/>
            <a:tailEnd type="stealth" w="med" len="med"/>
          </a:ln>
        </p:spPr>
        <p:txBody>
          <a:bodyPr wrap="none" anchor="ctr"/>
          <a:lstStyle/>
          <a:p>
            <a:endParaRPr lang="en-US"/>
          </a:p>
        </p:txBody>
      </p:sp>
      <p:sp>
        <p:nvSpPr>
          <p:cNvPr id="52" name="Rectangle 50">
            <a:extLst>
              <a:ext uri="{FF2B5EF4-FFF2-40B4-BE49-F238E27FC236}">
                <a16:creationId xmlns:a16="http://schemas.microsoft.com/office/drawing/2014/main" id="{81621B0C-AFA3-3C48-F302-F7494C27308D}"/>
              </a:ext>
            </a:extLst>
          </p:cNvPr>
          <p:cNvSpPr>
            <a:spLocks noChangeArrowheads="1"/>
          </p:cNvSpPr>
          <p:nvPr/>
        </p:nvSpPr>
        <p:spPr bwMode="auto">
          <a:xfrm>
            <a:off x="7665357" y="4267200"/>
            <a:ext cx="1111250" cy="366713"/>
          </a:xfrm>
          <a:prstGeom prst="rect">
            <a:avLst/>
          </a:prstGeom>
          <a:noFill/>
          <a:ln w="9525">
            <a:noFill/>
            <a:miter lim="800000"/>
            <a:headEnd/>
            <a:tailEnd/>
          </a:ln>
        </p:spPr>
        <p:txBody>
          <a:bodyPr lIns="92075" tIns="46038" rIns="92075" bIns="46038"/>
          <a:lstStyle/>
          <a:p>
            <a:pPr algn="l"/>
            <a:r>
              <a:rPr lang="en-US" sz="2600" b="1">
                <a:solidFill>
                  <a:srgbClr val="3333FF"/>
                </a:solidFill>
                <a:latin typeface="Times New Roman" pitchFamily="18" charset="0"/>
              </a:rPr>
              <a:t>Filter</a:t>
            </a:r>
          </a:p>
        </p:txBody>
      </p:sp>
      <p:sp>
        <p:nvSpPr>
          <p:cNvPr id="53" name="Rectangle 51">
            <a:extLst>
              <a:ext uri="{FF2B5EF4-FFF2-40B4-BE49-F238E27FC236}">
                <a16:creationId xmlns:a16="http://schemas.microsoft.com/office/drawing/2014/main" id="{C53D2858-45BC-3815-01E9-F076CECCEC00}"/>
              </a:ext>
            </a:extLst>
          </p:cNvPr>
          <p:cNvSpPr>
            <a:spLocks noChangeArrowheads="1"/>
          </p:cNvSpPr>
          <p:nvPr/>
        </p:nvSpPr>
        <p:spPr bwMode="auto">
          <a:xfrm>
            <a:off x="3077482" y="4937125"/>
            <a:ext cx="1792288" cy="717550"/>
          </a:xfrm>
          <a:prstGeom prst="rect">
            <a:avLst/>
          </a:prstGeom>
          <a:solidFill>
            <a:srgbClr val="FFDA91"/>
          </a:solidFill>
          <a:ln w="25400">
            <a:solidFill>
              <a:srgbClr val="996600"/>
            </a:solidFill>
            <a:miter lim="800000"/>
            <a:headEnd/>
            <a:tailEnd/>
          </a:ln>
        </p:spPr>
        <p:txBody>
          <a:bodyPr wrap="none" anchor="ctr"/>
          <a:lstStyle/>
          <a:p>
            <a:endParaRPr lang="en-US"/>
          </a:p>
        </p:txBody>
      </p:sp>
      <p:sp>
        <p:nvSpPr>
          <p:cNvPr id="54" name="Rectangle 52">
            <a:extLst>
              <a:ext uri="{FF2B5EF4-FFF2-40B4-BE49-F238E27FC236}">
                <a16:creationId xmlns:a16="http://schemas.microsoft.com/office/drawing/2014/main" id="{C0E48117-6B48-B3AF-806C-05FAB43B9216}"/>
              </a:ext>
            </a:extLst>
          </p:cNvPr>
          <p:cNvSpPr>
            <a:spLocks noChangeArrowheads="1"/>
          </p:cNvSpPr>
          <p:nvPr/>
        </p:nvSpPr>
        <p:spPr bwMode="auto">
          <a:xfrm>
            <a:off x="3352120" y="5059363"/>
            <a:ext cx="1343025" cy="731837"/>
          </a:xfrm>
          <a:prstGeom prst="rect">
            <a:avLst/>
          </a:prstGeom>
          <a:noFill/>
          <a:ln w="9525">
            <a:noFill/>
            <a:miter lim="800000"/>
            <a:headEnd/>
            <a:tailEnd/>
          </a:ln>
        </p:spPr>
        <p:txBody>
          <a:bodyPr lIns="92075" tIns="46038" rIns="92075" bIns="46038"/>
          <a:lstStyle/>
          <a:p>
            <a:pPr algn="l"/>
            <a:r>
              <a:rPr lang="en-US" sz="2200" b="1">
                <a:solidFill>
                  <a:srgbClr val="3333FF"/>
                </a:solidFill>
                <a:latin typeface="Times New Roman" pitchFamily="18" charset="0"/>
              </a:rPr>
              <a:t>Digester</a:t>
            </a:r>
          </a:p>
        </p:txBody>
      </p:sp>
      <p:sp>
        <p:nvSpPr>
          <p:cNvPr id="55" name="Rectangle 53">
            <a:extLst>
              <a:ext uri="{FF2B5EF4-FFF2-40B4-BE49-F238E27FC236}">
                <a16:creationId xmlns:a16="http://schemas.microsoft.com/office/drawing/2014/main" id="{7023EB76-0EBB-C44B-1488-C1CD0F5FFD92}"/>
              </a:ext>
            </a:extLst>
          </p:cNvPr>
          <p:cNvSpPr>
            <a:spLocks noChangeArrowheads="1"/>
          </p:cNvSpPr>
          <p:nvPr/>
        </p:nvSpPr>
        <p:spPr bwMode="auto">
          <a:xfrm>
            <a:off x="2144032" y="4733925"/>
            <a:ext cx="612775" cy="1554163"/>
          </a:xfrm>
          <a:prstGeom prst="rect">
            <a:avLst/>
          </a:prstGeom>
          <a:noFill/>
          <a:ln w="9525">
            <a:noFill/>
            <a:miter lim="800000"/>
            <a:headEnd/>
            <a:tailEnd/>
          </a:ln>
        </p:spPr>
        <p:txBody>
          <a:bodyPr wrap="none" lIns="92075" tIns="46038" rIns="92075" bIns="46038">
            <a:spAutoFit/>
          </a:bodyPr>
          <a:lstStyle/>
          <a:p>
            <a:pPr algn="l"/>
            <a:r>
              <a:rPr lang="en-US" sz="3200" b="1">
                <a:solidFill>
                  <a:srgbClr val="FF3300"/>
                </a:solidFill>
                <a:latin typeface="Times New Roman" pitchFamily="18" charset="0"/>
              </a:rPr>
              <a:t>3a</a:t>
            </a:r>
          </a:p>
          <a:p>
            <a:pPr algn="l"/>
            <a:r>
              <a:rPr lang="en-US" sz="3200" b="1">
                <a:solidFill>
                  <a:srgbClr val="FF3300"/>
                </a:solidFill>
                <a:latin typeface="Times New Roman" pitchFamily="18" charset="0"/>
              </a:rPr>
              <a:t>3b</a:t>
            </a:r>
          </a:p>
          <a:p>
            <a:pPr algn="l"/>
            <a:endParaRPr lang="en-US" sz="3200" b="1">
              <a:solidFill>
                <a:srgbClr val="FF3300"/>
              </a:solidFill>
              <a:latin typeface="Times New Roman" pitchFamily="18" charset="0"/>
            </a:endParaRPr>
          </a:p>
        </p:txBody>
      </p:sp>
      <p:sp>
        <p:nvSpPr>
          <p:cNvPr id="56" name="Rectangle 54">
            <a:extLst>
              <a:ext uri="{FF2B5EF4-FFF2-40B4-BE49-F238E27FC236}">
                <a16:creationId xmlns:a16="http://schemas.microsoft.com/office/drawing/2014/main" id="{D7E19639-399A-3C11-B2BC-A96FBF8309F2}"/>
              </a:ext>
            </a:extLst>
          </p:cNvPr>
          <p:cNvSpPr>
            <a:spLocks noChangeArrowheads="1"/>
          </p:cNvSpPr>
          <p:nvPr/>
        </p:nvSpPr>
        <p:spPr bwMode="auto">
          <a:xfrm>
            <a:off x="9595757" y="6003586"/>
            <a:ext cx="1793875" cy="519112"/>
          </a:xfrm>
          <a:prstGeom prst="rect">
            <a:avLst/>
          </a:prstGeom>
          <a:noFill/>
          <a:ln w="9525">
            <a:noFill/>
            <a:miter lim="800000"/>
            <a:headEnd/>
            <a:tailEnd/>
          </a:ln>
        </p:spPr>
        <p:txBody>
          <a:bodyPr wrap="none" lIns="92075" tIns="46038" rIns="92075" bIns="46038">
            <a:spAutoFit/>
          </a:bodyPr>
          <a:lstStyle/>
          <a:p>
            <a:pPr algn="l"/>
            <a:r>
              <a:rPr lang="en-US" sz="2800" b="1">
                <a:solidFill>
                  <a:srgbClr val="3333FF"/>
                </a:solidFill>
                <a:latin typeface="Times New Roman" pitchFamily="18" charset="0"/>
              </a:rPr>
              <a:t>River Styx</a:t>
            </a:r>
          </a:p>
        </p:txBody>
      </p:sp>
      <p:sp>
        <p:nvSpPr>
          <p:cNvPr id="57" name="Rectangle 55">
            <a:extLst>
              <a:ext uri="{FF2B5EF4-FFF2-40B4-BE49-F238E27FC236}">
                <a16:creationId xmlns:a16="http://schemas.microsoft.com/office/drawing/2014/main" id="{0E230435-33C4-687C-D9E8-8E7AB96718E5}"/>
              </a:ext>
            </a:extLst>
          </p:cNvPr>
          <p:cNvSpPr>
            <a:spLocks noChangeArrowheads="1"/>
          </p:cNvSpPr>
          <p:nvPr/>
        </p:nvSpPr>
        <p:spPr bwMode="auto">
          <a:xfrm>
            <a:off x="9019495" y="1676400"/>
            <a:ext cx="614362" cy="4724400"/>
          </a:xfrm>
          <a:prstGeom prst="rect">
            <a:avLst/>
          </a:prstGeom>
          <a:gradFill rotWithShape="0">
            <a:gsLst>
              <a:gs pos="0">
                <a:srgbClr val="03D4A8"/>
              </a:gs>
              <a:gs pos="25000">
                <a:srgbClr val="21D6E0"/>
              </a:gs>
              <a:gs pos="75000">
                <a:srgbClr val="0087E6"/>
              </a:gs>
              <a:gs pos="100000">
                <a:srgbClr val="005CBF"/>
              </a:gs>
            </a:gsLst>
            <a:lin ang="0" scaled="1"/>
          </a:gradFill>
          <a:ln w="9525">
            <a:noFill/>
            <a:miter lim="800000"/>
            <a:headEnd/>
            <a:tailEnd/>
          </a:ln>
        </p:spPr>
        <p:txBody>
          <a:bodyPr wrap="none" anchor="ctr"/>
          <a:lstStyle/>
          <a:p>
            <a:endParaRPr lang="en-US"/>
          </a:p>
        </p:txBody>
      </p:sp>
      <p:sp>
        <p:nvSpPr>
          <p:cNvPr id="58" name="Freeform 56">
            <a:extLst>
              <a:ext uri="{FF2B5EF4-FFF2-40B4-BE49-F238E27FC236}">
                <a16:creationId xmlns:a16="http://schemas.microsoft.com/office/drawing/2014/main" id="{D48D7C9F-2030-B9C9-F8F3-80F1B978C147}"/>
              </a:ext>
            </a:extLst>
          </p:cNvPr>
          <p:cNvSpPr>
            <a:spLocks/>
          </p:cNvSpPr>
          <p:nvPr/>
        </p:nvSpPr>
        <p:spPr bwMode="auto">
          <a:xfrm>
            <a:off x="9087757" y="4287838"/>
            <a:ext cx="549275" cy="409575"/>
          </a:xfrm>
          <a:custGeom>
            <a:avLst/>
            <a:gdLst>
              <a:gd name="T0" fmla="*/ 0 w 346"/>
              <a:gd name="T1" fmla="*/ 2147483647 h 258"/>
              <a:gd name="T2" fmla="*/ 2147483647 w 346"/>
              <a:gd name="T3" fmla="*/ 2147483647 h 258"/>
              <a:gd name="T4" fmla="*/ 2147483647 w 346"/>
              <a:gd name="T5" fmla="*/ 2147483647 h 258"/>
              <a:gd name="T6" fmla="*/ 2147483647 w 346"/>
              <a:gd name="T7" fmla="*/ 2147483647 h 258"/>
              <a:gd name="T8" fmla="*/ 2147483647 w 346"/>
              <a:gd name="T9" fmla="*/ 2147483647 h 258"/>
              <a:gd name="T10" fmla="*/ 2147483647 w 346"/>
              <a:gd name="T11" fmla="*/ 2147483647 h 258"/>
              <a:gd name="T12" fmla="*/ 2147483647 w 346"/>
              <a:gd name="T13" fmla="*/ 2147483647 h 258"/>
              <a:gd name="T14" fmla="*/ 2147483647 w 346"/>
              <a:gd name="T15" fmla="*/ 2147483647 h 258"/>
              <a:gd name="T16" fmla="*/ 2147483647 w 346"/>
              <a:gd name="T17" fmla="*/ 2147483647 h 258"/>
              <a:gd name="T18" fmla="*/ 2147483647 w 346"/>
              <a:gd name="T19" fmla="*/ 2147483647 h 258"/>
              <a:gd name="T20" fmla="*/ 2147483647 w 346"/>
              <a:gd name="T21" fmla="*/ 2147483647 h 258"/>
              <a:gd name="T22" fmla="*/ 2147483647 w 346"/>
              <a:gd name="T23" fmla="*/ 2147483647 h 258"/>
              <a:gd name="T24" fmla="*/ 2147483647 w 346"/>
              <a:gd name="T25" fmla="*/ 2147483647 h 258"/>
              <a:gd name="T26" fmla="*/ 2147483647 w 346"/>
              <a:gd name="T27" fmla="*/ 2147483647 h 258"/>
              <a:gd name="T28" fmla="*/ 2147483647 w 346"/>
              <a:gd name="T29" fmla="*/ 2147483647 h 258"/>
              <a:gd name="T30" fmla="*/ 2147483647 w 346"/>
              <a:gd name="T31" fmla="*/ 2147483647 h 258"/>
              <a:gd name="T32" fmla="*/ 2147483647 w 346"/>
              <a:gd name="T33" fmla="*/ 2147483647 h 258"/>
              <a:gd name="T34" fmla="*/ 2147483647 w 346"/>
              <a:gd name="T35" fmla="*/ 2147483647 h 258"/>
              <a:gd name="T36" fmla="*/ 2147483647 w 346"/>
              <a:gd name="T37" fmla="*/ 2147483647 h 258"/>
              <a:gd name="T38" fmla="*/ 2147483647 w 346"/>
              <a:gd name="T39" fmla="*/ 2147483647 h 258"/>
              <a:gd name="T40" fmla="*/ 2147483647 w 346"/>
              <a:gd name="T41" fmla="*/ 2147483647 h 258"/>
              <a:gd name="T42" fmla="*/ 2147483647 w 346"/>
              <a:gd name="T43" fmla="*/ 0 h 2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6"/>
              <a:gd name="T67" fmla="*/ 0 h 258"/>
              <a:gd name="T68" fmla="*/ 346 w 346"/>
              <a:gd name="T69" fmla="*/ 258 h 2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6" h="258">
                <a:moveTo>
                  <a:pt x="0" y="206"/>
                </a:moveTo>
                <a:lnTo>
                  <a:pt x="18" y="164"/>
                </a:lnTo>
                <a:lnTo>
                  <a:pt x="45" y="131"/>
                </a:lnTo>
                <a:lnTo>
                  <a:pt x="62" y="107"/>
                </a:lnTo>
                <a:lnTo>
                  <a:pt x="71" y="103"/>
                </a:lnTo>
                <a:lnTo>
                  <a:pt x="80" y="103"/>
                </a:lnTo>
                <a:lnTo>
                  <a:pt x="89" y="112"/>
                </a:lnTo>
                <a:lnTo>
                  <a:pt x="106" y="135"/>
                </a:lnTo>
                <a:lnTo>
                  <a:pt x="115" y="159"/>
                </a:lnTo>
                <a:lnTo>
                  <a:pt x="124" y="192"/>
                </a:lnTo>
                <a:lnTo>
                  <a:pt x="133" y="220"/>
                </a:lnTo>
                <a:lnTo>
                  <a:pt x="142" y="243"/>
                </a:lnTo>
                <a:lnTo>
                  <a:pt x="151" y="257"/>
                </a:lnTo>
                <a:lnTo>
                  <a:pt x="168" y="257"/>
                </a:lnTo>
                <a:lnTo>
                  <a:pt x="186" y="243"/>
                </a:lnTo>
                <a:lnTo>
                  <a:pt x="212" y="220"/>
                </a:lnTo>
                <a:lnTo>
                  <a:pt x="239" y="182"/>
                </a:lnTo>
                <a:lnTo>
                  <a:pt x="265" y="145"/>
                </a:lnTo>
                <a:lnTo>
                  <a:pt x="292" y="98"/>
                </a:lnTo>
                <a:lnTo>
                  <a:pt x="310" y="60"/>
                </a:lnTo>
                <a:lnTo>
                  <a:pt x="336" y="23"/>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59" name="Freeform 57">
            <a:extLst>
              <a:ext uri="{FF2B5EF4-FFF2-40B4-BE49-F238E27FC236}">
                <a16:creationId xmlns:a16="http://schemas.microsoft.com/office/drawing/2014/main" id="{9D6011C8-2EB7-088C-453D-4C9F42F2828A}"/>
              </a:ext>
            </a:extLst>
          </p:cNvPr>
          <p:cNvSpPr>
            <a:spLocks/>
          </p:cNvSpPr>
          <p:nvPr/>
        </p:nvSpPr>
        <p:spPr bwMode="auto">
          <a:xfrm>
            <a:off x="9087757" y="4741863"/>
            <a:ext cx="549275" cy="419100"/>
          </a:xfrm>
          <a:custGeom>
            <a:avLst/>
            <a:gdLst>
              <a:gd name="T0" fmla="*/ 0 w 346"/>
              <a:gd name="T1" fmla="*/ 2147483647 h 264"/>
              <a:gd name="T2" fmla="*/ 2147483647 w 346"/>
              <a:gd name="T3" fmla="*/ 2147483647 h 264"/>
              <a:gd name="T4" fmla="*/ 2147483647 w 346"/>
              <a:gd name="T5" fmla="*/ 2147483647 h 264"/>
              <a:gd name="T6" fmla="*/ 2147483647 w 346"/>
              <a:gd name="T7" fmla="*/ 2147483647 h 264"/>
              <a:gd name="T8" fmla="*/ 2147483647 w 346"/>
              <a:gd name="T9" fmla="*/ 2147483647 h 264"/>
              <a:gd name="T10" fmla="*/ 2147483647 w 346"/>
              <a:gd name="T11" fmla="*/ 2147483647 h 264"/>
              <a:gd name="T12" fmla="*/ 2147483647 w 346"/>
              <a:gd name="T13" fmla="*/ 2147483647 h 264"/>
              <a:gd name="T14" fmla="*/ 2147483647 w 346"/>
              <a:gd name="T15" fmla="*/ 2147483647 h 264"/>
              <a:gd name="T16" fmla="*/ 2147483647 w 346"/>
              <a:gd name="T17" fmla="*/ 2147483647 h 264"/>
              <a:gd name="T18" fmla="*/ 2147483647 w 346"/>
              <a:gd name="T19" fmla="*/ 2147483647 h 264"/>
              <a:gd name="T20" fmla="*/ 2147483647 w 346"/>
              <a:gd name="T21" fmla="*/ 2147483647 h 264"/>
              <a:gd name="T22" fmla="*/ 2147483647 w 346"/>
              <a:gd name="T23" fmla="*/ 2147483647 h 264"/>
              <a:gd name="T24" fmla="*/ 2147483647 w 346"/>
              <a:gd name="T25" fmla="*/ 2147483647 h 264"/>
              <a:gd name="T26" fmla="*/ 2147483647 w 346"/>
              <a:gd name="T27" fmla="*/ 2147483647 h 264"/>
              <a:gd name="T28" fmla="*/ 2147483647 w 346"/>
              <a:gd name="T29" fmla="*/ 2147483647 h 264"/>
              <a:gd name="T30" fmla="*/ 2147483647 w 346"/>
              <a:gd name="T31" fmla="*/ 2147483647 h 264"/>
              <a:gd name="T32" fmla="*/ 2147483647 w 346"/>
              <a:gd name="T33" fmla="*/ 2147483647 h 264"/>
              <a:gd name="T34" fmla="*/ 2147483647 w 346"/>
              <a:gd name="T35" fmla="*/ 2147483647 h 264"/>
              <a:gd name="T36" fmla="*/ 2147483647 w 346"/>
              <a:gd name="T37" fmla="*/ 2147483647 h 264"/>
              <a:gd name="T38" fmla="*/ 2147483647 w 346"/>
              <a:gd name="T39" fmla="*/ 2147483647 h 264"/>
              <a:gd name="T40" fmla="*/ 2147483647 w 346"/>
              <a:gd name="T41" fmla="*/ 2147483647 h 264"/>
              <a:gd name="T42" fmla="*/ 2147483647 w 346"/>
              <a:gd name="T43" fmla="*/ 0 h 2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6"/>
              <a:gd name="T67" fmla="*/ 0 h 264"/>
              <a:gd name="T68" fmla="*/ 346 w 346"/>
              <a:gd name="T69" fmla="*/ 264 h 2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6" h="264">
                <a:moveTo>
                  <a:pt x="0" y="206"/>
                </a:moveTo>
                <a:lnTo>
                  <a:pt x="18" y="170"/>
                </a:lnTo>
                <a:lnTo>
                  <a:pt x="45" y="134"/>
                </a:lnTo>
                <a:lnTo>
                  <a:pt x="62" y="108"/>
                </a:lnTo>
                <a:lnTo>
                  <a:pt x="71" y="103"/>
                </a:lnTo>
                <a:lnTo>
                  <a:pt x="80" y="103"/>
                </a:lnTo>
                <a:lnTo>
                  <a:pt x="89" y="113"/>
                </a:lnTo>
                <a:lnTo>
                  <a:pt x="106" y="134"/>
                </a:lnTo>
                <a:lnTo>
                  <a:pt x="115" y="165"/>
                </a:lnTo>
                <a:lnTo>
                  <a:pt x="124" y="190"/>
                </a:lnTo>
                <a:lnTo>
                  <a:pt x="133" y="221"/>
                </a:lnTo>
                <a:lnTo>
                  <a:pt x="142" y="247"/>
                </a:lnTo>
                <a:lnTo>
                  <a:pt x="151" y="263"/>
                </a:lnTo>
                <a:lnTo>
                  <a:pt x="168" y="263"/>
                </a:lnTo>
                <a:lnTo>
                  <a:pt x="186" y="247"/>
                </a:lnTo>
                <a:lnTo>
                  <a:pt x="212" y="221"/>
                </a:lnTo>
                <a:lnTo>
                  <a:pt x="239" y="185"/>
                </a:lnTo>
                <a:lnTo>
                  <a:pt x="265" y="144"/>
                </a:lnTo>
                <a:lnTo>
                  <a:pt x="292" y="103"/>
                </a:lnTo>
                <a:lnTo>
                  <a:pt x="310" y="62"/>
                </a:lnTo>
                <a:lnTo>
                  <a:pt x="336" y="26"/>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0" name="Freeform 58">
            <a:extLst>
              <a:ext uri="{FF2B5EF4-FFF2-40B4-BE49-F238E27FC236}">
                <a16:creationId xmlns:a16="http://schemas.microsoft.com/office/drawing/2014/main" id="{82CAB348-94F7-AF5B-7CF5-8AE236E8001D}"/>
              </a:ext>
            </a:extLst>
          </p:cNvPr>
          <p:cNvSpPr>
            <a:spLocks/>
          </p:cNvSpPr>
          <p:nvPr/>
        </p:nvSpPr>
        <p:spPr bwMode="auto">
          <a:xfrm>
            <a:off x="9087757" y="3375025"/>
            <a:ext cx="549275" cy="407988"/>
          </a:xfrm>
          <a:custGeom>
            <a:avLst/>
            <a:gdLst>
              <a:gd name="T0" fmla="*/ 0 w 346"/>
              <a:gd name="T1" fmla="*/ 2147483647 h 257"/>
              <a:gd name="T2" fmla="*/ 2147483647 w 346"/>
              <a:gd name="T3" fmla="*/ 2147483647 h 257"/>
              <a:gd name="T4" fmla="*/ 2147483647 w 346"/>
              <a:gd name="T5" fmla="*/ 2147483647 h 257"/>
              <a:gd name="T6" fmla="*/ 2147483647 w 346"/>
              <a:gd name="T7" fmla="*/ 2147483647 h 257"/>
              <a:gd name="T8" fmla="*/ 2147483647 w 346"/>
              <a:gd name="T9" fmla="*/ 2147483647 h 257"/>
              <a:gd name="T10" fmla="*/ 2147483647 w 346"/>
              <a:gd name="T11" fmla="*/ 2147483647 h 257"/>
              <a:gd name="T12" fmla="*/ 2147483647 w 346"/>
              <a:gd name="T13" fmla="*/ 2147483647 h 257"/>
              <a:gd name="T14" fmla="*/ 2147483647 w 346"/>
              <a:gd name="T15" fmla="*/ 2147483647 h 257"/>
              <a:gd name="T16" fmla="*/ 2147483647 w 346"/>
              <a:gd name="T17" fmla="*/ 2147483647 h 257"/>
              <a:gd name="T18" fmla="*/ 2147483647 w 346"/>
              <a:gd name="T19" fmla="*/ 2147483647 h 257"/>
              <a:gd name="T20" fmla="*/ 2147483647 w 346"/>
              <a:gd name="T21" fmla="*/ 2147483647 h 257"/>
              <a:gd name="T22" fmla="*/ 2147483647 w 346"/>
              <a:gd name="T23" fmla="*/ 2147483647 h 257"/>
              <a:gd name="T24" fmla="*/ 2147483647 w 346"/>
              <a:gd name="T25" fmla="*/ 2147483647 h 257"/>
              <a:gd name="T26" fmla="*/ 2147483647 w 346"/>
              <a:gd name="T27" fmla="*/ 2147483647 h 257"/>
              <a:gd name="T28" fmla="*/ 2147483647 w 346"/>
              <a:gd name="T29" fmla="*/ 2147483647 h 257"/>
              <a:gd name="T30" fmla="*/ 2147483647 w 346"/>
              <a:gd name="T31" fmla="*/ 2147483647 h 257"/>
              <a:gd name="T32" fmla="*/ 2147483647 w 346"/>
              <a:gd name="T33" fmla="*/ 2147483647 h 257"/>
              <a:gd name="T34" fmla="*/ 2147483647 w 346"/>
              <a:gd name="T35" fmla="*/ 2147483647 h 257"/>
              <a:gd name="T36" fmla="*/ 2147483647 w 346"/>
              <a:gd name="T37" fmla="*/ 2147483647 h 257"/>
              <a:gd name="T38" fmla="*/ 2147483647 w 346"/>
              <a:gd name="T39" fmla="*/ 2147483647 h 257"/>
              <a:gd name="T40" fmla="*/ 2147483647 w 346"/>
              <a:gd name="T41" fmla="*/ 2147483647 h 257"/>
              <a:gd name="T42" fmla="*/ 2147483647 w 346"/>
              <a:gd name="T43" fmla="*/ 2147483647 h 257"/>
              <a:gd name="T44" fmla="*/ 2147483647 w 346"/>
              <a:gd name="T45" fmla="*/ 2147483647 h 257"/>
              <a:gd name="T46" fmla="*/ 2147483647 w 346"/>
              <a:gd name="T47" fmla="*/ 2147483647 h 257"/>
              <a:gd name="T48" fmla="*/ 2147483647 w 346"/>
              <a:gd name="T49" fmla="*/ 0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6"/>
              <a:gd name="T76" fmla="*/ 0 h 257"/>
              <a:gd name="T77" fmla="*/ 346 w 346"/>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6" h="257">
                <a:moveTo>
                  <a:pt x="0" y="203"/>
                </a:moveTo>
                <a:lnTo>
                  <a:pt x="18" y="166"/>
                </a:lnTo>
                <a:lnTo>
                  <a:pt x="45" y="132"/>
                </a:lnTo>
                <a:lnTo>
                  <a:pt x="53" y="117"/>
                </a:lnTo>
                <a:lnTo>
                  <a:pt x="62" y="106"/>
                </a:lnTo>
                <a:lnTo>
                  <a:pt x="71" y="102"/>
                </a:lnTo>
                <a:lnTo>
                  <a:pt x="80" y="102"/>
                </a:lnTo>
                <a:lnTo>
                  <a:pt x="89" y="113"/>
                </a:lnTo>
                <a:lnTo>
                  <a:pt x="106" y="132"/>
                </a:lnTo>
                <a:lnTo>
                  <a:pt x="115" y="158"/>
                </a:lnTo>
                <a:lnTo>
                  <a:pt x="124" y="188"/>
                </a:lnTo>
                <a:lnTo>
                  <a:pt x="133" y="219"/>
                </a:lnTo>
                <a:lnTo>
                  <a:pt x="142" y="241"/>
                </a:lnTo>
                <a:lnTo>
                  <a:pt x="151" y="256"/>
                </a:lnTo>
                <a:lnTo>
                  <a:pt x="159" y="256"/>
                </a:lnTo>
                <a:lnTo>
                  <a:pt x="168" y="256"/>
                </a:lnTo>
                <a:lnTo>
                  <a:pt x="177" y="252"/>
                </a:lnTo>
                <a:lnTo>
                  <a:pt x="186" y="245"/>
                </a:lnTo>
                <a:lnTo>
                  <a:pt x="212" y="219"/>
                </a:lnTo>
                <a:lnTo>
                  <a:pt x="239" y="181"/>
                </a:lnTo>
                <a:lnTo>
                  <a:pt x="265" y="143"/>
                </a:lnTo>
                <a:lnTo>
                  <a:pt x="292" y="102"/>
                </a:lnTo>
                <a:lnTo>
                  <a:pt x="310" y="60"/>
                </a:lnTo>
                <a:lnTo>
                  <a:pt x="336" y="27"/>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1" name="Freeform 59">
            <a:extLst>
              <a:ext uri="{FF2B5EF4-FFF2-40B4-BE49-F238E27FC236}">
                <a16:creationId xmlns:a16="http://schemas.microsoft.com/office/drawing/2014/main" id="{B176F0DA-596F-3B4E-F12B-AF2A00EAB9FB}"/>
              </a:ext>
            </a:extLst>
          </p:cNvPr>
          <p:cNvSpPr>
            <a:spLocks/>
          </p:cNvSpPr>
          <p:nvPr/>
        </p:nvSpPr>
        <p:spPr bwMode="auto">
          <a:xfrm>
            <a:off x="9087757" y="3825875"/>
            <a:ext cx="549275" cy="417513"/>
          </a:xfrm>
          <a:custGeom>
            <a:avLst/>
            <a:gdLst>
              <a:gd name="T0" fmla="*/ 0 w 346"/>
              <a:gd name="T1" fmla="*/ 2147483647 h 263"/>
              <a:gd name="T2" fmla="*/ 2147483647 w 346"/>
              <a:gd name="T3" fmla="*/ 2147483647 h 263"/>
              <a:gd name="T4" fmla="*/ 2147483647 w 346"/>
              <a:gd name="T5" fmla="*/ 2147483647 h 263"/>
              <a:gd name="T6" fmla="*/ 2147483647 w 346"/>
              <a:gd name="T7" fmla="*/ 2147483647 h 263"/>
              <a:gd name="T8" fmla="*/ 2147483647 w 346"/>
              <a:gd name="T9" fmla="*/ 2147483647 h 263"/>
              <a:gd name="T10" fmla="*/ 2147483647 w 346"/>
              <a:gd name="T11" fmla="*/ 2147483647 h 263"/>
              <a:gd name="T12" fmla="*/ 2147483647 w 346"/>
              <a:gd name="T13" fmla="*/ 2147483647 h 263"/>
              <a:gd name="T14" fmla="*/ 2147483647 w 346"/>
              <a:gd name="T15" fmla="*/ 2147483647 h 263"/>
              <a:gd name="T16" fmla="*/ 2147483647 w 346"/>
              <a:gd name="T17" fmla="*/ 2147483647 h 263"/>
              <a:gd name="T18" fmla="*/ 2147483647 w 346"/>
              <a:gd name="T19" fmla="*/ 2147483647 h 263"/>
              <a:gd name="T20" fmla="*/ 2147483647 w 346"/>
              <a:gd name="T21" fmla="*/ 2147483647 h 263"/>
              <a:gd name="T22" fmla="*/ 2147483647 w 346"/>
              <a:gd name="T23" fmla="*/ 2147483647 h 263"/>
              <a:gd name="T24" fmla="*/ 2147483647 w 346"/>
              <a:gd name="T25" fmla="*/ 2147483647 h 263"/>
              <a:gd name="T26" fmla="*/ 2147483647 w 346"/>
              <a:gd name="T27" fmla="*/ 2147483647 h 263"/>
              <a:gd name="T28" fmla="*/ 2147483647 w 346"/>
              <a:gd name="T29" fmla="*/ 2147483647 h 263"/>
              <a:gd name="T30" fmla="*/ 2147483647 w 346"/>
              <a:gd name="T31" fmla="*/ 2147483647 h 263"/>
              <a:gd name="T32" fmla="*/ 2147483647 w 346"/>
              <a:gd name="T33" fmla="*/ 2147483647 h 263"/>
              <a:gd name="T34" fmla="*/ 2147483647 w 346"/>
              <a:gd name="T35" fmla="*/ 2147483647 h 263"/>
              <a:gd name="T36" fmla="*/ 2147483647 w 346"/>
              <a:gd name="T37" fmla="*/ 2147483647 h 263"/>
              <a:gd name="T38" fmla="*/ 2147483647 w 346"/>
              <a:gd name="T39" fmla="*/ 2147483647 h 263"/>
              <a:gd name="T40" fmla="*/ 2147483647 w 346"/>
              <a:gd name="T41" fmla="*/ 2147483647 h 263"/>
              <a:gd name="T42" fmla="*/ 2147483647 w 346"/>
              <a:gd name="T43" fmla="*/ 2147483647 h 263"/>
              <a:gd name="T44" fmla="*/ 2147483647 w 346"/>
              <a:gd name="T45" fmla="*/ 2147483647 h 263"/>
              <a:gd name="T46" fmla="*/ 2147483647 w 346"/>
              <a:gd name="T47" fmla="*/ 0 h 2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6"/>
              <a:gd name="T73" fmla="*/ 0 h 263"/>
              <a:gd name="T74" fmla="*/ 346 w 346"/>
              <a:gd name="T75" fmla="*/ 263 h 2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6" h="263">
                <a:moveTo>
                  <a:pt x="0" y="207"/>
                </a:moveTo>
                <a:lnTo>
                  <a:pt x="18" y="169"/>
                </a:lnTo>
                <a:lnTo>
                  <a:pt x="45" y="131"/>
                </a:lnTo>
                <a:lnTo>
                  <a:pt x="53" y="118"/>
                </a:lnTo>
                <a:lnTo>
                  <a:pt x="62" y="110"/>
                </a:lnTo>
                <a:lnTo>
                  <a:pt x="71" y="106"/>
                </a:lnTo>
                <a:lnTo>
                  <a:pt x="80" y="106"/>
                </a:lnTo>
                <a:lnTo>
                  <a:pt x="89" y="114"/>
                </a:lnTo>
                <a:lnTo>
                  <a:pt x="106" y="135"/>
                </a:lnTo>
                <a:lnTo>
                  <a:pt x="115" y="165"/>
                </a:lnTo>
                <a:lnTo>
                  <a:pt x="124" y="194"/>
                </a:lnTo>
                <a:lnTo>
                  <a:pt x="133" y="224"/>
                </a:lnTo>
                <a:lnTo>
                  <a:pt x="142" y="245"/>
                </a:lnTo>
                <a:lnTo>
                  <a:pt x="151" y="262"/>
                </a:lnTo>
                <a:lnTo>
                  <a:pt x="159" y="262"/>
                </a:lnTo>
                <a:lnTo>
                  <a:pt x="168" y="262"/>
                </a:lnTo>
                <a:lnTo>
                  <a:pt x="186" y="245"/>
                </a:lnTo>
                <a:lnTo>
                  <a:pt x="212" y="220"/>
                </a:lnTo>
                <a:lnTo>
                  <a:pt x="239" y="186"/>
                </a:lnTo>
                <a:lnTo>
                  <a:pt x="265" y="144"/>
                </a:lnTo>
                <a:lnTo>
                  <a:pt x="292" y="102"/>
                </a:lnTo>
                <a:lnTo>
                  <a:pt x="310" y="63"/>
                </a:lnTo>
                <a:lnTo>
                  <a:pt x="336" y="25"/>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2" name="Freeform 60">
            <a:extLst>
              <a:ext uri="{FF2B5EF4-FFF2-40B4-BE49-F238E27FC236}">
                <a16:creationId xmlns:a16="http://schemas.microsoft.com/office/drawing/2014/main" id="{7D31045F-12B0-5739-85DF-25954676D5B4}"/>
              </a:ext>
            </a:extLst>
          </p:cNvPr>
          <p:cNvSpPr>
            <a:spLocks/>
          </p:cNvSpPr>
          <p:nvPr/>
        </p:nvSpPr>
        <p:spPr bwMode="auto">
          <a:xfrm>
            <a:off x="9087757" y="5184775"/>
            <a:ext cx="549275" cy="409575"/>
          </a:xfrm>
          <a:custGeom>
            <a:avLst/>
            <a:gdLst>
              <a:gd name="T0" fmla="*/ 0 w 346"/>
              <a:gd name="T1" fmla="*/ 2147483647 h 258"/>
              <a:gd name="T2" fmla="*/ 2147483647 w 346"/>
              <a:gd name="T3" fmla="*/ 2147483647 h 258"/>
              <a:gd name="T4" fmla="*/ 2147483647 w 346"/>
              <a:gd name="T5" fmla="*/ 2147483647 h 258"/>
              <a:gd name="T6" fmla="*/ 2147483647 w 346"/>
              <a:gd name="T7" fmla="*/ 2147483647 h 258"/>
              <a:gd name="T8" fmla="*/ 2147483647 w 346"/>
              <a:gd name="T9" fmla="*/ 2147483647 h 258"/>
              <a:gd name="T10" fmla="*/ 2147483647 w 346"/>
              <a:gd name="T11" fmla="*/ 2147483647 h 258"/>
              <a:gd name="T12" fmla="*/ 2147483647 w 346"/>
              <a:gd name="T13" fmla="*/ 2147483647 h 258"/>
              <a:gd name="T14" fmla="*/ 2147483647 w 346"/>
              <a:gd name="T15" fmla="*/ 2147483647 h 258"/>
              <a:gd name="T16" fmla="*/ 2147483647 w 346"/>
              <a:gd name="T17" fmla="*/ 2147483647 h 258"/>
              <a:gd name="T18" fmla="*/ 2147483647 w 346"/>
              <a:gd name="T19" fmla="*/ 2147483647 h 258"/>
              <a:gd name="T20" fmla="*/ 2147483647 w 346"/>
              <a:gd name="T21" fmla="*/ 2147483647 h 258"/>
              <a:gd name="T22" fmla="*/ 2147483647 w 346"/>
              <a:gd name="T23" fmla="*/ 2147483647 h 258"/>
              <a:gd name="T24" fmla="*/ 2147483647 w 346"/>
              <a:gd name="T25" fmla="*/ 2147483647 h 258"/>
              <a:gd name="T26" fmla="*/ 2147483647 w 346"/>
              <a:gd name="T27" fmla="*/ 2147483647 h 258"/>
              <a:gd name="T28" fmla="*/ 2147483647 w 346"/>
              <a:gd name="T29" fmla="*/ 2147483647 h 258"/>
              <a:gd name="T30" fmla="*/ 2147483647 w 346"/>
              <a:gd name="T31" fmla="*/ 2147483647 h 258"/>
              <a:gd name="T32" fmla="*/ 2147483647 w 346"/>
              <a:gd name="T33" fmla="*/ 2147483647 h 258"/>
              <a:gd name="T34" fmla="*/ 2147483647 w 346"/>
              <a:gd name="T35" fmla="*/ 2147483647 h 258"/>
              <a:gd name="T36" fmla="*/ 2147483647 w 346"/>
              <a:gd name="T37" fmla="*/ 2147483647 h 258"/>
              <a:gd name="T38" fmla="*/ 2147483647 w 346"/>
              <a:gd name="T39" fmla="*/ 2147483647 h 258"/>
              <a:gd name="T40" fmla="*/ 2147483647 w 346"/>
              <a:gd name="T41" fmla="*/ 0 h 2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6"/>
              <a:gd name="T64" fmla="*/ 0 h 258"/>
              <a:gd name="T65" fmla="*/ 346 w 346"/>
              <a:gd name="T66" fmla="*/ 258 h 2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6" h="258">
                <a:moveTo>
                  <a:pt x="0" y="201"/>
                </a:moveTo>
                <a:lnTo>
                  <a:pt x="18" y="162"/>
                </a:lnTo>
                <a:lnTo>
                  <a:pt x="45" y="129"/>
                </a:lnTo>
                <a:lnTo>
                  <a:pt x="62" y="106"/>
                </a:lnTo>
                <a:lnTo>
                  <a:pt x="80" y="101"/>
                </a:lnTo>
                <a:lnTo>
                  <a:pt x="89" y="112"/>
                </a:lnTo>
                <a:lnTo>
                  <a:pt x="106" y="134"/>
                </a:lnTo>
                <a:lnTo>
                  <a:pt x="115" y="162"/>
                </a:lnTo>
                <a:lnTo>
                  <a:pt x="124" y="190"/>
                </a:lnTo>
                <a:lnTo>
                  <a:pt x="133" y="218"/>
                </a:lnTo>
                <a:lnTo>
                  <a:pt x="142" y="240"/>
                </a:lnTo>
                <a:lnTo>
                  <a:pt x="151" y="257"/>
                </a:lnTo>
                <a:lnTo>
                  <a:pt x="168" y="257"/>
                </a:lnTo>
                <a:lnTo>
                  <a:pt x="186" y="246"/>
                </a:lnTo>
                <a:lnTo>
                  <a:pt x="212" y="218"/>
                </a:lnTo>
                <a:lnTo>
                  <a:pt x="239" y="185"/>
                </a:lnTo>
                <a:lnTo>
                  <a:pt x="265" y="140"/>
                </a:lnTo>
                <a:lnTo>
                  <a:pt x="292" y="101"/>
                </a:lnTo>
                <a:lnTo>
                  <a:pt x="310" y="62"/>
                </a:lnTo>
                <a:lnTo>
                  <a:pt x="336" y="23"/>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3" name="Freeform 61">
            <a:extLst>
              <a:ext uri="{FF2B5EF4-FFF2-40B4-BE49-F238E27FC236}">
                <a16:creationId xmlns:a16="http://schemas.microsoft.com/office/drawing/2014/main" id="{C938C4B7-4ED3-6893-F079-9138E09C0260}"/>
              </a:ext>
            </a:extLst>
          </p:cNvPr>
          <p:cNvSpPr>
            <a:spLocks/>
          </p:cNvSpPr>
          <p:nvPr/>
        </p:nvSpPr>
        <p:spPr bwMode="auto">
          <a:xfrm>
            <a:off x="9087757" y="2913063"/>
            <a:ext cx="549275" cy="415925"/>
          </a:xfrm>
          <a:custGeom>
            <a:avLst/>
            <a:gdLst>
              <a:gd name="T0" fmla="*/ 0 w 346"/>
              <a:gd name="T1" fmla="*/ 2147483647 h 262"/>
              <a:gd name="T2" fmla="*/ 2147483647 w 346"/>
              <a:gd name="T3" fmla="*/ 2147483647 h 262"/>
              <a:gd name="T4" fmla="*/ 2147483647 w 346"/>
              <a:gd name="T5" fmla="*/ 2147483647 h 262"/>
              <a:gd name="T6" fmla="*/ 2147483647 w 346"/>
              <a:gd name="T7" fmla="*/ 2147483647 h 262"/>
              <a:gd name="T8" fmla="*/ 2147483647 w 346"/>
              <a:gd name="T9" fmla="*/ 2147483647 h 262"/>
              <a:gd name="T10" fmla="*/ 2147483647 w 346"/>
              <a:gd name="T11" fmla="*/ 2147483647 h 262"/>
              <a:gd name="T12" fmla="*/ 2147483647 w 346"/>
              <a:gd name="T13" fmla="*/ 2147483647 h 262"/>
              <a:gd name="T14" fmla="*/ 2147483647 w 346"/>
              <a:gd name="T15" fmla="*/ 2147483647 h 262"/>
              <a:gd name="T16" fmla="*/ 2147483647 w 346"/>
              <a:gd name="T17" fmla="*/ 2147483647 h 262"/>
              <a:gd name="T18" fmla="*/ 2147483647 w 346"/>
              <a:gd name="T19" fmla="*/ 2147483647 h 262"/>
              <a:gd name="T20" fmla="*/ 2147483647 w 346"/>
              <a:gd name="T21" fmla="*/ 2147483647 h 262"/>
              <a:gd name="T22" fmla="*/ 2147483647 w 346"/>
              <a:gd name="T23" fmla="*/ 2147483647 h 262"/>
              <a:gd name="T24" fmla="*/ 2147483647 w 346"/>
              <a:gd name="T25" fmla="*/ 2147483647 h 262"/>
              <a:gd name="T26" fmla="*/ 2147483647 w 346"/>
              <a:gd name="T27" fmla="*/ 2147483647 h 262"/>
              <a:gd name="T28" fmla="*/ 2147483647 w 346"/>
              <a:gd name="T29" fmla="*/ 2147483647 h 262"/>
              <a:gd name="T30" fmla="*/ 2147483647 w 346"/>
              <a:gd name="T31" fmla="*/ 2147483647 h 262"/>
              <a:gd name="T32" fmla="*/ 2147483647 w 346"/>
              <a:gd name="T33" fmla="*/ 2147483647 h 262"/>
              <a:gd name="T34" fmla="*/ 2147483647 w 346"/>
              <a:gd name="T35" fmla="*/ 2147483647 h 262"/>
              <a:gd name="T36" fmla="*/ 2147483647 w 346"/>
              <a:gd name="T37" fmla="*/ 2147483647 h 262"/>
              <a:gd name="T38" fmla="*/ 2147483647 w 346"/>
              <a:gd name="T39" fmla="*/ 2147483647 h 262"/>
              <a:gd name="T40" fmla="*/ 2147483647 w 346"/>
              <a:gd name="T41" fmla="*/ 2147483647 h 262"/>
              <a:gd name="T42" fmla="*/ 2147483647 w 346"/>
              <a:gd name="T43" fmla="*/ 2147483647 h 262"/>
              <a:gd name="T44" fmla="*/ 2147483647 w 346"/>
              <a:gd name="T45" fmla="*/ 2147483647 h 262"/>
              <a:gd name="T46" fmla="*/ 2147483647 w 346"/>
              <a:gd name="T47" fmla="*/ 2147483647 h 262"/>
              <a:gd name="T48" fmla="*/ 2147483647 w 346"/>
              <a:gd name="T49" fmla="*/ 2147483647 h 262"/>
              <a:gd name="T50" fmla="*/ 2147483647 w 346"/>
              <a:gd name="T51" fmla="*/ 0 h 2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6"/>
              <a:gd name="T79" fmla="*/ 0 h 262"/>
              <a:gd name="T80" fmla="*/ 346 w 346"/>
              <a:gd name="T81" fmla="*/ 262 h 2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6" h="262">
                <a:moveTo>
                  <a:pt x="0" y="209"/>
                </a:moveTo>
                <a:lnTo>
                  <a:pt x="18" y="169"/>
                </a:lnTo>
                <a:lnTo>
                  <a:pt x="45" y="133"/>
                </a:lnTo>
                <a:lnTo>
                  <a:pt x="53" y="119"/>
                </a:lnTo>
                <a:lnTo>
                  <a:pt x="62" y="109"/>
                </a:lnTo>
                <a:lnTo>
                  <a:pt x="71" y="106"/>
                </a:lnTo>
                <a:lnTo>
                  <a:pt x="80" y="106"/>
                </a:lnTo>
                <a:lnTo>
                  <a:pt x="89" y="109"/>
                </a:lnTo>
                <a:lnTo>
                  <a:pt x="89" y="116"/>
                </a:lnTo>
                <a:lnTo>
                  <a:pt x="106" y="136"/>
                </a:lnTo>
                <a:lnTo>
                  <a:pt x="115" y="162"/>
                </a:lnTo>
                <a:lnTo>
                  <a:pt x="124" y="192"/>
                </a:lnTo>
                <a:lnTo>
                  <a:pt x="133" y="222"/>
                </a:lnTo>
                <a:lnTo>
                  <a:pt x="142" y="245"/>
                </a:lnTo>
                <a:lnTo>
                  <a:pt x="151" y="261"/>
                </a:lnTo>
                <a:lnTo>
                  <a:pt x="159" y="261"/>
                </a:lnTo>
                <a:lnTo>
                  <a:pt x="168" y="261"/>
                </a:lnTo>
                <a:lnTo>
                  <a:pt x="177" y="255"/>
                </a:lnTo>
                <a:lnTo>
                  <a:pt x="186" y="248"/>
                </a:lnTo>
                <a:lnTo>
                  <a:pt x="212" y="219"/>
                </a:lnTo>
                <a:lnTo>
                  <a:pt x="239" y="185"/>
                </a:lnTo>
                <a:lnTo>
                  <a:pt x="265" y="143"/>
                </a:lnTo>
                <a:lnTo>
                  <a:pt x="292" y="100"/>
                </a:lnTo>
                <a:lnTo>
                  <a:pt x="310" y="60"/>
                </a:lnTo>
                <a:lnTo>
                  <a:pt x="336" y="27"/>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4" name="Freeform 62">
            <a:extLst>
              <a:ext uri="{FF2B5EF4-FFF2-40B4-BE49-F238E27FC236}">
                <a16:creationId xmlns:a16="http://schemas.microsoft.com/office/drawing/2014/main" id="{688C081A-2859-91B5-E185-E0176986861C}"/>
              </a:ext>
            </a:extLst>
          </p:cNvPr>
          <p:cNvSpPr>
            <a:spLocks/>
          </p:cNvSpPr>
          <p:nvPr/>
        </p:nvSpPr>
        <p:spPr bwMode="auto">
          <a:xfrm>
            <a:off x="9087757" y="2459038"/>
            <a:ext cx="549275" cy="412750"/>
          </a:xfrm>
          <a:custGeom>
            <a:avLst/>
            <a:gdLst>
              <a:gd name="T0" fmla="*/ 0 w 346"/>
              <a:gd name="T1" fmla="*/ 2147483647 h 260"/>
              <a:gd name="T2" fmla="*/ 2147483647 w 346"/>
              <a:gd name="T3" fmla="*/ 2147483647 h 260"/>
              <a:gd name="T4" fmla="*/ 2147483647 w 346"/>
              <a:gd name="T5" fmla="*/ 2147483647 h 260"/>
              <a:gd name="T6" fmla="*/ 2147483647 w 346"/>
              <a:gd name="T7" fmla="*/ 2147483647 h 260"/>
              <a:gd name="T8" fmla="*/ 2147483647 w 346"/>
              <a:gd name="T9" fmla="*/ 2147483647 h 260"/>
              <a:gd name="T10" fmla="*/ 2147483647 w 346"/>
              <a:gd name="T11" fmla="*/ 2147483647 h 260"/>
              <a:gd name="T12" fmla="*/ 2147483647 w 346"/>
              <a:gd name="T13" fmla="*/ 2147483647 h 260"/>
              <a:gd name="T14" fmla="*/ 2147483647 w 346"/>
              <a:gd name="T15" fmla="*/ 2147483647 h 260"/>
              <a:gd name="T16" fmla="*/ 2147483647 w 346"/>
              <a:gd name="T17" fmla="*/ 2147483647 h 260"/>
              <a:gd name="T18" fmla="*/ 2147483647 w 346"/>
              <a:gd name="T19" fmla="*/ 2147483647 h 260"/>
              <a:gd name="T20" fmla="*/ 2147483647 w 346"/>
              <a:gd name="T21" fmla="*/ 2147483647 h 260"/>
              <a:gd name="T22" fmla="*/ 2147483647 w 346"/>
              <a:gd name="T23" fmla="*/ 2147483647 h 260"/>
              <a:gd name="T24" fmla="*/ 2147483647 w 346"/>
              <a:gd name="T25" fmla="*/ 2147483647 h 260"/>
              <a:gd name="T26" fmla="*/ 2147483647 w 346"/>
              <a:gd name="T27" fmla="*/ 2147483647 h 260"/>
              <a:gd name="T28" fmla="*/ 2147483647 w 346"/>
              <a:gd name="T29" fmla="*/ 2147483647 h 260"/>
              <a:gd name="T30" fmla="*/ 2147483647 w 346"/>
              <a:gd name="T31" fmla="*/ 2147483647 h 260"/>
              <a:gd name="T32" fmla="*/ 2147483647 w 346"/>
              <a:gd name="T33" fmla="*/ 2147483647 h 260"/>
              <a:gd name="T34" fmla="*/ 2147483647 w 346"/>
              <a:gd name="T35" fmla="*/ 2147483647 h 260"/>
              <a:gd name="T36" fmla="*/ 2147483647 w 346"/>
              <a:gd name="T37" fmla="*/ 2147483647 h 260"/>
              <a:gd name="T38" fmla="*/ 2147483647 w 346"/>
              <a:gd name="T39" fmla="*/ 2147483647 h 260"/>
              <a:gd name="T40" fmla="*/ 2147483647 w 346"/>
              <a:gd name="T41" fmla="*/ 2147483647 h 260"/>
              <a:gd name="T42" fmla="*/ 2147483647 w 346"/>
              <a:gd name="T43" fmla="*/ 2147483647 h 260"/>
              <a:gd name="T44" fmla="*/ 2147483647 w 346"/>
              <a:gd name="T45" fmla="*/ 2147483647 h 260"/>
              <a:gd name="T46" fmla="*/ 2147483647 w 346"/>
              <a:gd name="T47" fmla="*/ 2147483647 h 260"/>
              <a:gd name="T48" fmla="*/ 2147483647 w 346"/>
              <a:gd name="T49" fmla="*/ 2147483647 h 260"/>
              <a:gd name="T50" fmla="*/ 2147483647 w 346"/>
              <a:gd name="T51" fmla="*/ 2147483647 h 260"/>
              <a:gd name="T52" fmla="*/ 2147483647 w 346"/>
              <a:gd name="T53" fmla="*/ 2147483647 h 260"/>
              <a:gd name="T54" fmla="*/ 2147483647 w 346"/>
              <a:gd name="T55" fmla="*/ 2147483647 h 260"/>
              <a:gd name="T56" fmla="*/ 2147483647 w 346"/>
              <a:gd name="T57" fmla="*/ 2147483647 h 260"/>
              <a:gd name="T58" fmla="*/ 2147483647 w 346"/>
              <a:gd name="T59" fmla="*/ 0 h 2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6"/>
              <a:gd name="T91" fmla="*/ 0 h 260"/>
              <a:gd name="T92" fmla="*/ 346 w 346"/>
              <a:gd name="T93" fmla="*/ 260 h 2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6" h="260">
                <a:moveTo>
                  <a:pt x="0" y="205"/>
                </a:moveTo>
                <a:lnTo>
                  <a:pt x="18" y="165"/>
                </a:lnTo>
                <a:lnTo>
                  <a:pt x="27" y="148"/>
                </a:lnTo>
                <a:lnTo>
                  <a:pt x="45" y="131"/>
                </a:lnTo>
                <a:lnTo>
                  <a:pt x="53" y="117"/>
                </a:lnTo>
                <a:lnTo>
                  <a:pt x="62" y="108"/>
                </a:lnTo>
                <a:lnTo>
                  <a:pt x="71" y="103"/>
                </a:lnTo>
                <a:lnTo>
                  <a:pt x="80" y="103"/>
                </a:lnTo>
                <a:lnTo>
                  <a:pt x="89" y="105"/>
                </a:lnTo>
                <a:lnTo>
                  <a:pt x="89" y="114"/>
                </a:lnTo>
                <a:lnTo>
                  <a:pt x="106" y="134"/>
                </a:lnTo>
                <a:lnTo>
                  <a:pt x="115" y="159"/>
                </a:lnTo>
                <a:lnTo>
                  <a:pt x="124" y="191"/>
                </a:lnTo>
                <a:lnTo>
                  <a:pt x="133" y="219"/>
                </a:lnTo>
                <a:lnTo>
                  <a:pt x="142" y="242"/>
                </a:lnTo>
                <a:lnTo>
                  <a:pt x="151" y="250"/>
                </a:lnTo>
                <a:lnTo>
                  <a:pt x="151" y="259"/>
                </a:lnTo>
                <a:lnTo>
                  <a:pt x="159" y="259"/>
                </a:lnTo>
                <a:lnTo>
                  <a:pt x="168" y="259"/>
                </a:lnTo>
                <a:lnTo>
                  <a:pt x="177" y="253"/>
                </a:lnTo>
                <a:lnTo>
                  <a:pt x="186" y="245"/>
                </a:lnTo>
                <a:lnTo>
                  <a:pt x="195" y="233"/>
                </a:lnTo>
                <a:lnTo>
                  <a:pt x="212" y="216"/>
                </a:lnTo>
                <a:lnTo>
                  <a:pt x="239" y="182"/>
                </a:lnTo>
                <a:lnTo>
                  <a:pt x="265" y="142"/>
                </a:lnTo>
                <a:lnTo>
                  <a:pt x="292" y="100"/>
                </a:lnTo>
                <a:lnTo>
                  <a:pt x="310" y="60"/>
                </a:lnTo>
                <a:lnTo>
                  <a:pt x="336" y="26"/>
                </a:lnTo>
                <a:lnTo>
                  <a:pt x="336" y="12"/>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5" name="Freeform 63">
            <a:extLst>
              <a:ext uri="{FF2B5EF4-FFF2-40B4-BE49-F238E27FC236}">
                <a16:creationId xmlns:a16="http://schemas.microsoft.com/office/drawing/2014/main" id="{221244FC-234F-2BC7-1CBB-45A833B2BDFD}"/>
              </a:ext>
            </a:extLst>
          </p:cNvPr>
          <p:cNvSpPr>
            <a:spLocks/>
          </p:cNvSpPr>
          <p:nvPr/>
        </p:nvSpPr>
        <p:spPr bwMode="auto">
          <a:xfrm>
            <a:off x="9087757" y="5637213"/>
            <a:ext cx="549275" cy="414337"/>
          </a:xfrm>
          <a:custGeom>
            <a:avLst/>
            <a:gdLst>
              <a:gd name="T0" fmla="*/ 0 w 346"/>
              <a:gd name="T1" fmla="*/ 2147483647 h 261"/>
              <a:gd name="T2" fmla="*/ 2147483647 w 346"/>
              <a:gd name="T3" fmla="*/ 2147483647 h 261"/>
              <a:gd name="T4" fmla="*/ 2147483647 w 346"/>
              <a:gd name="T5" fmla="*/ 2147483647 h 261"/>
              <a:gd name="T6" fmla="*/ 2147483647 w 346"/>
              <a:gd name="T7" fmla="*/ 2147483647 h 261"/>
              <a:gd name="T8" fmla="*/ 2147483647 w 346"/>
              <a:gd name="T9" fmla="*/ 2147483647 h 261"/>
              <a:gd name="T10" fmla="*/ 2147483647 w 346"/>
              <a:gd name="T11" fmla="*/ 2147483647 h 261"/>
              <a:gd name="T12" fmla="*/ 2147483647 w 346"/>
              <a:gd name="T13" fmla="*/ 2147483647 h 261"/>
              <a:gd name="T14" fmla="*/ 2147483647 w 346"/>
              <a:gd name="T15" fmla="*/ 2147483647 h 261"/>
              <a:gd name="T16" fmla="*/ 2147483647 w 346"/>
              <a:gd name="T17" fmla="*/ 2147483647 h 261"/>
              <a:gd name="T18" fmla="*/ 2147483647 w 346"/>
              <a:gd name="T19" fmla="*/ 2147483647 h 261"/>
              <a:gd name="T20" fmla="*/ 2147483647 w 346"/>
              <a:gd name="T21" fmla="*/ 2147483647 h 261"/>
              <a:gd name="T22" fmla="*/ 2147483647 w 346"/>
              <a:gd name="T23" fmla="*/ 2147483647 h 261"/>
              <a:gd name="T24" fmla="*/ 2147483647 w 346"/>
              <a:gd name="T25" fmla="*/ 2147483647 h 261"/>
              <a:gd name="T26" fmla="*/ 2147483647 w 346"/>
              <a:gd name="T27" fmla="*/ 2147483647 h 261"/>
              <a:gd name="T28" fmla="*/ 2147483647 w 346"/>
              <a:gd name="T29" fmla="*/ 2147483647 h 261"/>
              <a:gd name="T30" fmla="*/ 2147483647 w 346"/>
              <a:gd name="T31" fmla="*/ 2147483647 h 261"/>
              <a:gd name="T32" fmla="*/ 2147483647 w 346"/>
              <a:gd name="T33" fmla="*/ 2147483647 h 261"/>
              <a:gd name="T34" fmla="*/ 2147483647 w 346"/>
              <a:gd name="T35" fmla="*/ 2147483647 h 261"/>
              <a:gd name="T36" fmla="*/ 2147483647 w 346"/>
              <a:gd name="T37" fmla="*/ 2147483647 h 261"/>
              <a:gd name="T38" fmla="*/ 2147483647 w 346"/>
              <a:gd name="T39" fmla="*/ 0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6"/>
              <a:gd name="T61" fmla="*/ 0 h 261"/>
              <a:gd name="T62" fmla="*/ 346 w 346"/>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6" h="261">
                <a:moveTo>
                  <a:pt x="0" y="205"/>
                </a:moveTo>
                <a:lnTo>
                  <a:pt x="18" y="163"/>
                </a:lnTo>
                <a:lnTo>
                  <a:pt x="45" y="133"/>
                </a:lnTo>
                <a:lnTo>
                  <a:pt x="62" y="109"/>
                </a:lnTo>
                <a:lnTo>
                  <a:pt x="80" y="103"/>
                </a:lnTo>
                <a:lnTo>
                  <a:pt x="89" y="115"/>
                </a:lnTo>
                <a:lnTo>
                  <a:pt x="106" y="133"/>
                </a:lnTo>
                <a:lnTo>
                  <a:pt x="115" y="163"/>
                </a:lnTo>
                <a:lnTo>
                  <a:pt x="124" y="193"/>
                </a:lnTo>
                <a:lnTo>
                  <a:pt x="133" y="224"/>
                </a:lnTo>
                <a:lnTo>
                  <a:pt x="142" y="248"/>
                </a:lnTo>
                <a:lnTo>
                  <a:pt x="151" y="260"/>
                </a:lnTo>
                <a:lnTo>
                  <a:pt x="168" y="260"/>
                </a:lnTo>
                <a:lnTo>
                  <a:pt x="186" y="248"/>
                </a:lnTo>
                <a:lnTo>
                  <a:pt x="212" y="218"/>
                </a:lnTo>
                <a:lnTo>
                  <a:pt x="239" y="181"/>
                </a:lnTo>
                <a:lnTo>
                  <a:pt x="265" y="145"/>
                </a:lnTo>
                <a:lnTo>
                  <a:pt x="310" y="60"/>
                </a:lnTo>
                <a:lnTo>
                  <a:pt x="336" y="24"/>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6" name="Freeform 64">
            <a:extLst>
              <a:ext uri="{FF2B5EF4-FFF2-40B4-BE49-F238E27FC236}">
                <a16:creationId xmlns:a16="http://schemas.microsoft.com/office/drawing/2014/main" id="{B106E53C-27B7-59EA-5522-C8AE21A79721}"/>
              </a:ext>
            </a:extLst>
          </p:cNvPr>
          <p:cNvSpPr>
            <a:spLocks/>
          </p:cNvSpPr>
          <p:nvPr/>
        </p:nvSpPr>
        <p:spPr bwMode="auto">
          <a:xfrm>
            <a:off x="9087757" y="1982788"/>
            <a:ext cx="549275" cy="412750"/>
          </a:xfrm>
          <a:custGeom>
            <a:avLst/>
            <a:gdLst>
              <a:gd name="T0" fmla="*/ 0 w 346"/>
              <a:gd name="T1" fmla="*/ 2147483647 h 260"/>
              <a:gd name="T2" fmla="*/ 2147483647 w 346"/>
              <a:gd name="T3" fmla="*/ 2147483647 h 260"/>
              <a:gd name="T4" fmla="*/ 2147483647 w 346"/>
              <a:gd name="T5" fmla="*/ 2147483647 h 260"/>
              <a:gd name="T6" fmla="*/ 2147483647 w 346"/>
              <a:gd name="T7" fmla="*/ 2147483647 h 260"/>
              <a:gd name="T8" fmla="*/ 2147483647 w 346"/>
              <a:gd name="T9" fmla="*/ 2147483647 h 260"/>
              <a:gd name="T10" fmla="*/ 2147483647 w 346"/>
              <a:gd name="T11" fmla="*/ 2147483647 h 260"/>
              <a:gd name="T12" fmla="*/ 2147483647 w 346"/>
              <a:gd name="T13" fmla="*/ 2147483647 h 260"/>
              <a:gd name="T14" fmla="*/ 2147483647 w 346"/>
              <a:gd name="T15" fmla="*/ 2147483647 h 260"/>
              <a:gd name="T16" fmla="*/ 2147483647 w 346"/>
              <a:gd name="T17" fmla="*/ 2147483647 h 260"/>
              <a:gd name="T18" fmla="*/ 2147483647 w 346"/>
              <a:gd name="T19" fmla="*/ 2147483647 h 260"/>
              <a:gd name="T20" fmla="*/ 2147483647 w 346"/>
              <a:gd name="T21" fmla="*/ 2147483647 h 260"/>
              <a:gd name="T22" fmla="*/ 2147483647 w 346"/>
              <a:gd name="T23" fmla="*/ 2147483647 h 260"/>
              <a:gd name="T24" fmla="*/ 2147483647 w 346"/>
              <a:gd name="T25" fmla="*/ 2147483647 h 260"/>
              <a:gd name="T26" fmla="*/ 2147483647 w 346"/>
              <a:gd name="T27" fmla="*/ 2147483647 h 260"/>
              <a:gd name="T28" fmla="*/ 2147483647 w 346"/>
              <a:gd name="T29" fmla="*/ 2147483647 h 260"/>
              <a:gd name="T30" fmla="*/ 2147483647 w 346"/>
              <a:gd name="T31" fmla="*/ 2147483647 h 260"/>
              <a:gd name="T32" fmla="*/ 2147483647 w 346"/>
              <a:gd name="T33" fmla="*/ 2147483647 h 260"/>
              <a:gd name="T34" fmla="*/ 2147483647 w 346"/>
              <a:gd name="T35" fmla="*/ 2147483647 h 260"/>
              <a:gd name="T36" fmla="*/ 2147483647 w 346"/>
              <a:gd name="T37" fmla="*/ 2147483647 h 260"/>
              <a:gd name="T38" fmla="*/ 2147483647 w 346"/>
              <a:gd name="T39" fmla="*/ 2147483647 h 260"/>
              <a:gd name="T40" fmla="*/ 2147483647 w 346"/>
              <a:gd name="T41" fmla="*/ 2147483647 h 260"/>
              <a:gd name="T42" fmla="*/ 2147483647 w 346"/>
              <a:gd name="T43" fmla="*/ 2147483647 h 260"/>
              <a:gd name="T44" fmla="*/ 2147483647 w 346"/>
              <a:gd name="T45" fmla="*/ 2147483647 h 260"/>
              <a:gd name="T46" fmla="*/ 2147483647 w 346"/>
              <a:gd name="T47" fmla="*/ 2147483647 h 260"/>
              <a:gd name="T48" fmla="*/ 2147483647 w 346"/>
              <a:gd name="T49" fmla="*/ 2147483647 h 260"/>
              <a:gd name="T50" fmla="*/ 2147483647 w 346"/>
              <a:gd name="T51" fmla="*/ 2147483647 h 260"/>
              <a:gd name="T52" fmla="*/ 2147483647 w 346"/>
              <a:gd name="T53" fmla="*/ 2147483647 h 260"/>
              <a:gd name="T54" fmla="*/ 2147483647 w 346"/>
              <a:gd name="T55" fmla="*/ 2147483647 h 260"/>
              <a:gd name="T56" fmla="*/ 2147483647 w 346"/>
              <a:gd name="T57" fmla="*/ 2147483647 h 260"/>
              <a:gd name="T58" fmla="*/ 2147483647 w 346"/>
              <a:gd name="T59" fmla="*/ 2147483647 h 260"/>
              <a:gd name="T60" fmla="*/ 2147483647 w 346"/>
              <a:gd name="T61" fmla="*/ 0 h 2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260"/>
              <a:gd name="T95" fmla="*/ 346 w 346"/>
              <a:gd name="T96" fmla="*/ 260 h 2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260">
                <a:moveTo>
                  <a:pt x="0" y="205"/>
                </a:moveTo>
                <a:lnTo>
                  <a:pt x="18" y="165"/>
                </a:lnTo>
                <a:lnTo>
                  <a:pt x="27" y="146"/>
                </a:lnTo>
                <a:lnTo>
                  <a:pt x="45" y="129"/>
                </a:lnTo>
                <a:lnTo>
                  <a:pt x="53" y="118"/>
                </a:lnTo>
                <a:lnTo>
                  <a:pt x="62" y="106"/>
                </a:lnTo>
                <a:lnTo>
                  <a:pt x="71" y="101"/>
                </a:lnTo>
                <a:lnTo>
                  <a:pt x="80" y="101"/>
                </a:lnTo>
                <a:lnTo>
                  <a:pt x="89" y="106"/>
                </a:lnTo>
                <a:lnTo>
                  <a:pt x="89" y="111"/>
                </a:lnTo>
                <a:lnTo>
                  <a:pt x="98" y="120"/>
                </a:lnTo>
                <a:lnTo>
                  <a:pt x="106" y="132"/>
                </a:lnTo>
                <a:lnTo>
                  <a:pt x="115" y="160"/>
                </a:lnTo>
                <a:lnTo>
                  <a:pt x="124" y="191"/>
                </a:lnTo>
                <a:lnTo>
                  <a:pt x="133" y="219"/>
                </a:lnTo>
                <a:lnTo>
                  <a:pt x="142" y="243"/>
                </a:lnTo>
                <a:lnTo>
                  <a:pt x="151" y="250"/>
                </a:lnTo>
                <a:lnTo>
                  <a:pt x="151" y="257"/>
                </a:lnTo>
                <a:lnTo>
                  <a:pt x="159" y="259"/>
                </a:lnTo>
                <a:lnTo>
                  <a:pt x="168" y="257"/>
                </a:lnTo>
                <a:lnTo>
                  <a:pt x="177" y="252"/>
                </a:lnTo>
                <a:lnTo>
                  <a:pt x="186" y="243"/>
                </a:lnTo>
                <a:lnTo>
                  <a:pt x="195" y="231"/>
                </a:lnTo>
                <a:lnTo>
                  <a:pt x="212" y="217"/>
                </a:lnTo>
                <a:lnTo>
                  <a:pt x="239" y="181"/>
                </a:lnTo>
                <a:lnTo>
                  <a:pt x="265" y="141"/>
                </a:lnTo>
                <a:lnTo>
                  <a:pt x="292" y="99"/>
                </a:lnTo>
                <a:lnTo>
                  <a:pt x="310" y="59"/>
                </a:lnTo>
                <a:lnTo>
                  <a:pt x="336" y="26"/>
                </a:lnTo>
                <a:lnTo>
                  <a:pt x="336" y="11"/>
                </a:lnTo>
                <a:lnTo>
                  <a:pt x="345"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7" name="Freeform 65">
            <a:extLst>
              <a:ext uri="{FF2B5EF4-FFF2-40B4-BE49-F238E27FC236}">
                <a16:creationId xmlns:a16="http://schemas.microsoft.com/office/drawing/2014/main" id="{565EDDE0-4FF5-A329-D764-B51449032E99}"/>
              </a:ext>
            </a:extLst>
          </p:cNvPr>
          <p:cNvSpPr>
            <a:spLocks/>
          </p:cNvSpPr>
          <p:nvPr/>
        </p:nvSpPr>
        <p:spPr bwMode="auto">
          <a:xfrm>
            <a:off x="9082995" y="1676400"/>
            <a:ext cx="401637" cy="198438"/>
          </a:xfrm>
          <a:custGeom>
            <a:avLst/>
            <a:gdLst>
              <a:gd name="T0" fmla="*/ 0 w 253"/>
              <a:gd name="T1" fmla="*/ 2147483647 h 125"/>
              <a:gd name="T2" fmla="*/ 2147483647 w 253"/>
              <a:gd name="T3" fmla="*/ 2147483647 h 125"/>
              <a:gd name="T4" fmla="*/ 2147483647 w 253"/>
              <a:gd name="T5" fmla="*/ 2147483647 h 125"/>
              <a:gd name="T6" fmla="*/ 2147483647 w 253"/>
              <a:gd name="T7" fmla="*/ 2147483647 h 125"/>
              <a:gd name="T8" fmla="*/ 2147483647 w 253"/>
              <a:gd name="T9" fmla="*/ 2147483647 h 125"/>
              <a:gd name="T10" fmla="*/ 2147483647 w 253"/>
              <a:gd name="T11" fmla="*/ 2147483647 h 125"/>
              <a:gd name="T12" fmla="*/ 2147483647 w 253"/>
              <a:gd name="T13" fmla="*/ 2147483647 h 125"/>
              <a:gd name="T14" fmla="*/ 2147483647 w 253"/>
              <a:gd name="T15" fmla="*/ 2147483647 h 125"/>
              <a:gd name="T16" fmla="*/ 2147483647 w 253"/>
              <a:gd name="T17" fmla="*/ 2147483647 h 125"/>
              <a:gd name="T18" fmla="*/ 2147483647 w 253"/>
              <a:gd name="T19" fmla="*/ 2147483647 h 125"/>
              <a:gd name="T20" fmla="*/ 2147483647 w 253"/>
              <a:gd name="T21" fmla="*/ 2147483647 h 125"/>
              <a:gd name="T22" fmla="*/ 2147483647 w 253"/>
              <a:gd name="T23" fmla="*/ 2147483647 h 125"/>
              <a:gd name="T24" fmla="*/ 2147483647 w 253"/>
              <a:gd name="T25" fmla="*/ 2147483647 h 125"/>
              <a:gd name="T26" fmla="*/ 2147483647 w 253"/>
              <a:gd name="T27" fmla="*/ 2147483647 h 125"/>
              <a:gd name="T28" fmla="*/ 2147483647 w 253"/>
              <a:gd name="T29" fmla="*/ 2147483647 h 125"/>
              <a:gd name="T30" fmla="*/ 2147483647 w 253"/>
              <a:gd name="T31" fmla="*/ 2147483647 h 125"/>
              <a:gd name="T32" fmla="*/ 2147483647 w 253"/>
              <a:gd name="T33" fmla="*/ 2147483647 h 125"/>
              <a:gd name="T34" fmla="*/ 2147483647 w 253"/>
              <a:gd name="T35" fmla="*/ 2147483647 h 125"/>
              <a:gd name="T36" fmla="*/ 2147483647 w 253"/>
              <a:gd name="T37" fmla="*/ 2147483647 h 125"/>
              <a:gd name="T38" fmla="*/ 2147483647 w 253"/>
              <a:gd name="T39" fmla="*/ 2147483647 h 125"/>
              <a:gd name="T40" fmla="*/ 2147483647 w 253"/>
              <a:gd name="T41" fmla="*/ 2147483647 h 125"/>
              <a:gd name="T42" fmla="*/ 2147483647 w 253"/>
              <a:gd name="T43" fmla="*/ 2147483647 h 125"/>
              <a:gd name="T44" fmla="*/ 2147483647 w 253"/>
              <a:gd name="T45" fmla="*/ 2147483647 h 125"/>
              <a:gd name="T46" fmla="*/ 2147483647 w 253"/>
              <a:gd name="T47" fmla="*/ 2147483647 h 125"/>
              <a:gd name="T48" fmla="*/ 2147483647 w 253"/>
              <a:gd name="T49" fmla="*/ 0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3"/>
              <a:gd name="T76" fmla="*/ 0 h 125"/>
              <a:gd name="T77" fmla="*/ 253 w 253"/>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3" h="125">
                <a:moveTo>
                  <a:pt x="0" y="98"/>
                </a:moveTo>
                <a:lnTo>
                  <a:pt x="18" y="80"/>
                </a:lnTo>
                <a:lnTo>
                  <a:pt x="35" y="64"/>
                </a:lnTo>
                <a:lnTo>
                  <a:pt x="44" y="56"/>
                </a:lnTo>
                <a:lnTo>
                  <a:pt x="52" y="51"/>
                </a:lnTo>
                <a:lnTo>
                  <a:pt x="52" y="49"/>
                </a:lnTo>
                <a:lnTo>
                  <a:pt x="61" y="49"/>
                </a:lnTo>
                <a:lnTo>
                  <a:pt x="70" y="54"/>
                </a:lnTo>
                <a:lnTo>
                  <a:pt x="78" y="64"/>
                </a:lnTo>
                <a:lnTo>
                  <a:pt x="87" y="76"/>
                </a:lnTo>
                <a:lnTo>
                  <a:pt x="96" y="91"/>
                </a:lnTo>
                <a:lnTo>
                  <a:pt x="96" y="106"/>
                </a:lnTo>
                <a:lnTo>
                  <a:pt x="104" y="117"/>
                </a:lnTo>
                <a:lnTo>
                  <a:pt x="113" y="124"/>
                </a:lnTo>
                <a:lnTo>
                  <a:pt x="122" y="124"/>
                </a:lnTo>
                <a:lnTo>
                  <a:pt x="130" y="122"/>
                </a:lnTo>
                <a:lnTo>
                  <a:pt x="139" y="117"/>
                </a:lnTo>
                <a:lnTo>
                  <a:pt x="157" y="104"/>
                </a:lnTo>
                <a:lnTo>
                  <a:pt x="174" y="87"/>
                </a:lnTo>
                <a:lnTo>
                  <a:pt x="191" y="67"/>
                </a:lnTo>
                <a:lnTo>
                  <a:pt x="209" y="47"/>
                </a:lnTo>
                <a:lnTo>
                  <a:pt x="226" y="29"/>
                </a:lnTo>
                <a:lnTo>
                  <a:pt x="243" y="13"/>
                </a:lnTo>
                <a:lnTo>
                  <a:pt x="252"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8" name="Freeform 66">
            <a:extLst>
              <a:ext uri="{FF2B5EF4-FFF2-40B4-BE49-F238E27FC236}">
                <a16:creationId xmlns:a16="http://schemas.microsoft.com/office/drawing/2014/main" id="{48DA46E0-2061-B1C1-1D08-6A64A612C634}"/>
              </a:ext>
            </a:extLst>
          </p:cNvPr>
          <p:cNvSpPr>
            <a:spLocks/>
          </p:cNvSpPr>
          <p:nvPr/>
        </p:nvSpPr>
        <p:spPr bwMode="auto">
          <a:xfrm>
            <a:off x="9256032" y="6169025"/>
            <a:ext cx="381000" cy="214313"/>
          </a:xfrm>
          <a:custGeom>
            <a:avLst/>
            <a:gdLst>
              <a:gd name="T0" fmla="*/ 0 w 240"/>
              <a:gd name="T1" fmla="*/ 2147483647 h 135"/>
              <a:gd name="T2" fmla="*/ 2147483647 w 240"/>
              <a:gd name="T3" fmla="*/ 2147483647 h 135"/>
              <a:gd name="T4" fmla="*/ 2147483647 w 240"/>
              <a:gd name="T5" fmla="*/ 2147483647 h 135"/>
              <a:gd name="T6" fmla="*/ 2147483647 w 240"/>
              <a:gd name="T7" fmla="*/ 2147483647 h 135"/>
              <a:gd name="T8" fmla="*/ 2147483647 w 240"/>
              <a:gd name="T9" fmla="*/ 2147483647 h 135"/>
              <a:gd name="T10" fmla="*/ 2147483647 w 240"/>
              <a:gd name="T11" fmla="*/ 2147483647 h 135"/>
              <a:gd name="T12" fmla="*/ 2147483647 w 240"/>
              <a:gd name="T13" fmla="*/ 2147483647 h 135"/>
              <a:gd name="T14" fmla="*/ 2147483647 w 240"/>
              <a:gd name="T15" fmla="*/ 2147483647 h 135"/>
              <a:gd name="T16" fmla="*/ 2147483647 w 240"/>
              <a:gd name="T17" fmla="*/ 2147483647 h 135"/>
              <a:gd name="T18" fmla="*/ 2147483647 w 240"/>
              <a:gd name="T19" fmla="*/ 2147483647 h 135"/>
              <a:gd name="T20" fmla="*/ 2147483647 w 240"/>
              <a:gd name="T21" fmla="*/ 2147483647 h 135"/>
              <a:gd name="T22" fmla="*/ 2147483647 w 240"/>
              <a:gd name="T23" fmla="*/ 2147483647 h 135"/>
              <a:gd name="T24" fmla="*/ 2147483647 w 240"/>
              <a:gd name="T25" fmla="*/ 2147483647 h 135"/>
              <a:gd name="T26" fmla="*/ 2147483647 w 240"/>
              <a:gd name="T27" fmla="*/ 2147483647 h 135"/>
              <a:gd name="T28" fmla="*/ 2147483647 w 240"/>
              <a:gd name="T29" fmla="*/ 2147483647 h 135"/>
              <a:gd name="T30" fmla="*/ 2147483647 w 240"/>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0"/>
              <a:gd name="T49" fmla="*/ 0 h 135"/>
              <a:gd name="T50" fmla="*/ 240 w 240"/>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0" h="135">
                <a:moveTo>
                  <a:pt x="0" y="109"/>
                </a:moveTo>
                <a:lnTo>
                  <a:pt x="27" y="70"/>
                </a:lnTo>
                <a:lnTo>
                  <a:pt x="45" y="58"/>
                </a:lnTo>
                <a:lnTo>
                  <a:pt x="62" y="58"/>
                </a:lnTo>
                <a:lnTo>
                  <a:pt x="71" y="64"/>
                </a:lnTo>
                <a:lnTo>
                  <a:pt x="71" y="70"/>
                </a:lnTo>
                <a:lnTo>
                  <a:pt x="89" y="102"/>
                </a:lnTo>
                <a:lnTo>
                  <a:pt x="98" y="128"/>
                </a:lnTo>
                <a:lnTo>
                  <a:pt x="106" y="134"/>
                </a:lnTo>
                <a:lnTo>
                  <a:pt x="115" y="134"/>
                </a:lnTo>
                <a:lnTo>
                  <a:pt x="133" y="128"/>
                </a:lnTo>
                <a:lnTo>
                  <a:pt x="151" y="115"/>
                </a:lnTo>
                <a:lnTo>
                  <a:pt x="186" y="77"/>
                </a:lnTo>
                <a:lnTo>
                  <a:pt x="221" y="32"/>
                </a:lnTo>
                <a:lnTo>
                  <a:pt x="230" y="13"/>
                </a:lnTo>
                <a:lnTo>
                  <a:pt x="239" y="0"/>
                </a:lnTo>
              </a:path>
            </a:pathLst>
          </a:custGeom>
          <a:noFill/>
          <a:ln w="25400" cap="rnd" cmpd="sng">
            <a:solidFill>
              <a:schemeClr val="tx1"/>
            </a:solidFill>
            <a:prstDash val="solid"/>
            <a:round/>
            <a:headEnd type="none" w="sm" len="sm"/>
            <a:tailEnd type="none" w="sm" len="sm"/>
          </a:ln>
        </p:spPr>
        <p:txBody>
          <a:bodyPr/>
          <a:lstStyle/>
          <a:p>
            <a:endParaRPr lang="en-US"/>
          </a:p>
        </p:txBody>
      </p:sp>
      <p:sp>
        <p:nvSpPr>
          <p:cNvPr id="69" name="Line 67">
            <a:extLst>
              <a:ext uri="{FF2B5EF4-FFF2-40B4-BE49-F238E27FC236}">
                <a16:creationId xmlns:a16="http://schemas.microsoft.com/office/drawing/2014/main" id="{7C10FEEC-3B84-AF29-09F4-BB0D5EF1EB7C}"/>
              </a:ext>
            </a:extLst>
          </p:cNvPr>
          <p:cNvSpPr>
            <a:spLocks noChangeShapeType="1"/>
          </p:cNvSpPr>
          <p:nvPr/>
        </p:nvSpPr>
        <p:spPr bwMode="auto">
          <a:xfrm>
            <a:off x="9633857" y="1677988"/>
            <a:ext cx="0" cy="4722812"/>
          </a:xfrm>
          <a:prstGeom prst="line">
            <a:avLst/>
          </a:prstGeom>
          <a:noFill/>
          <a:ln w="25400">
            <a:solidFill>
              <a:schemeClr val="tx1"/>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477507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10C-FFD4-9645-7E8E-AB0744053912}"/>
              </a:ext>
            </a:extLst>
          </p:cNvPr>
          <p:cNvSpPr>
            <a:spLocks noGrp="1"/>
          </p:cNvSpPr>
          <p:nvPr>
            <p:ph type="title"/>
          </p:nvPr>
        </p:nvSpPr>
        <p:spPr/>
        <p:txBody>
          <a:bodyPr/>
          <a:lstStyle/>
          <a:p>
            <a:pPr algn="ctr"/>
            <a:r>
              <a:rPr lang="en-US" b="1"/>
              <a:t>What do I need to calculate sludge load?</a:t>
            </a:r>
          </a:p>
        </p:txBody>
      </p:sp>
      <p:sp>
        <p:nvSpPr>
          <p:cNvPr id="3" name="Table Placeholder 2">
            <a:extLst>
              <a:ext uri="{FF2B5EF4-FFF2-40B4-BE49-F238E27FC236}">
                <a16:creationId xmlns:a16="http://schemas.microsoft.com/office/drawing/2014/main" id="{271F743C-62D3-7CF0-01AE-A17D57A75FA3}"/>
              </a:ext>
            </a:extLst>
          </p:cNvPr>
          <p:cNvSpPr>
            <a:spLocks noGrp="1"/>
          </p:cNvSpPr>
          <p:nvPr>
            <p:ph type="tbl" sz="quarter" idx="15"/>
          </p:nvPr>
        </p:nvSpPr>
        <p:spPr/>
        <p:txBody>
          <a:bodyPr/>
          <a:lstStyle/>
          <a:p>
            <a:pPr>
              <a:lnSpc>
                <a:spcPct val="100000"/>
              </a:lnSpc>
            </a:pPr>
            <a:r>
              <a:rPr lang="en-US" sz="3200"/>
              <a:t>Copy of selected pages of current Sludge Permit</a:t>
            </a:r>
            <a:endParaRPr lang="en-US" sz="3200" dirty="0"/>
          </a:p>
          <a:p>
            <a:pPr>
              <a:lnSpc>
                <a:spcPct val="100000"/>
              </a:lnSpc>
            </a:pPr>
            <a:r>
              <a:rPr lang="en-US" sz="3200"/>
              <a:t>Copy of selected pages of current Annual Sludge Report</a:t>
            </a:r>
            <a:endParaRPr lang="en-US" sz="3200" dirty="0"/>
          </a:p>
          <a:p>
            <a:pPr>
              <a:lnSpc>
                <a:spcPct val="100000"/>
              </a:lnSpc>
            </a:pPr>
            <a:r>
              <a:rPr lang="en-US" sz="3200"/>
              <a:t>Site Life</a:t>
            </a:r>
            <a:endParaRPr lang="en-US" sz="3200" dirty="0"/>
          </a:p>
          <a:p>
            <a:pPr>
              <a:lnSpc>
                <a:spcPct val="100000"/>
              </a:lnSpc>
            </a:pPr>
            <a:r>
              <a:rPr lang="en-US" sz="3200"/>
              <a:t>Sludge Formulas</a:t>
            </a:r>
            <a:endParaRPr lang="en-US" sz="3200" dirty="0"/>
          </a:p>
          <a:p>
            <a:endParaRPr lang="en-US"/>
          </a:p>
        </p:txBody>
      </p:sp>
      <p:sp>
        <p:nvSpPr>
          <p:cNvPr id="4" name="Slide Number Placeholder 3">
            <a:extLst>
              <a:ext uri="{FF2B5EF4-FFF2-40B4-BE49-F238E27FC236}">
                <a16:creationId xmlns:a16="http://schemas.microsoft.com/office/drawing/2014/main" id="{BEAD7C5F-C903-407D-1535-9C90504CCCDC}"/>
              </a:ext>
            </a:extLst>
          </p:cNvPr>
          <p:cNvSpPr>
            <a:spLocks noGrp="1"/>
          </p:cNvSpPr>
          <p:nvPr>
            <p:ph type="sldNum" sz="quarter" idx="4"/>
          </p:nvPr>
        </p:nvSpPr>
        <p:spPr/>
        <p:txBody>
          <a:bodyPr/>
          <a:lstStyle/>
          <a:p>
            <a:fld id="{D57F1E4F-1CFF-5643-939E-02111984F565}" type="slidenum">
              <a:rPr lang="en-US" smtClean="0"/>
              <a:pPr/>
              <a:t>72</a:t>
            </a:fld>
            <a:endParaRPr lang="en-US"/>
          </a:p>
        </p:txBody>
      </p:sp>
    </p:spTree>
    <p:extLst>
      <p:ext uri="{BB962C8B-B14F-4D97-AF65-F5344CB8AC3E}">
        <p14:creationId xmlns:p14="http://schemas.microsoft.com/office/powerpoint/2010/main" val="40221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575F-8E95-ED3F-F2A5-850095D9EC0E}"/>
              </a:ext>
            </a:extLst>
          </p:cNvPr>
          <p:cNvSpPr>
            <a:spLocks noGrp="1"/>
          </p:cNvSpPr>
          <p:nvPr>
            <p:ph type="title"/>
          </p:nvPr>
        </p:nvSpPr>
        <p:spPr/>
        <p:txBody>
          <a:bodyPr/>
          <a:lstStyle/>
          <a:p>
            <a:pPr algn="ctr"/>
            <a:r>
              <a:rPr lang="en-US" b="1"/>
              <a:t>Sludge use and disposal methods</a:t>
            </a:r>
          </a:p>
        </p:txBody>
      </p:sp>
      <p:sp>
        <p:nvSpPr>
          <p:cNvPr id="3" name="Table Placeholder 2">
            <a:extLst>
              <a:ext uri="{FF2B5EF4-FFF2-40B4-BE49-F238E27FC236}">
                <a16:creationId xmlns:a16="http://schemas.microsoft.com/office/drawing/2014/main" id="{2D942115-CB93-75BC-2A06-CAB81FAA8B18}"/>
              </a:ext>
            </a:extLst>
          </p:cNvPr>
          <p:cNvSpPr>
            <a:spLocks noGrp="1"/>
          </p:cNvSpPr>
          <p:nvPr>
            <p:ph type="tbl" sz="quarter" idx="15"/>
          </p:nvPr>
        </p:nvSpPr>
        <p:spPr>
          <a:xfrm>
            <a:off x="646111" y="1741260"/>
            <a:ext cx="10237787" cy="4213225"/>
          </a:xfrm>
        </p:spPr>
        <p:txBody>
          <a:bodyPr/>
          <a:lstStyle/>
          <a:p>
            <a:pPr>
              <a:lnSpc>
                <a:spcPct val="100000"/>
              </a:lnSpc>
              <a:spcBef>
                <a:spcPts val="600"/>
              </a:spcBef>
            </a:pPr>
            <a:r>
              <a:rPr lang="en-US" sz="2800" u="sng"/>
              <a:t>Land Application/Compost:</a:t>
            </a:r>
            <a:endParaRPr lang="en-US" sz="2800" u="sng" dirty="0"/>
          </a:p>
          <a:p>
            <a:pPr marL="0" indent="0">
              <a:lnSpc>
                <a:spcPct val="100000"/>
              </a:lnSpc>
              <a:spcBef>
                <a:spcPts val="600"/>
              </a:spcBef>
              <a:buClr>
                <a:schemeClr val="accent1"/>
              </a:buClr>
              <a:buNone/>
            </a:pPr>
            <a:r>
              <a:rPr lang="en-US" sz="2800"/>
              <a:t>Limits: Arsenic, cadmium, copper, lead, mercury, molybdenum, nickel, selenium, zinc</a:t>
            </a:r>
          </a:p>
          <a:p>
            <a:pPr>
              <a:lnSpc>
                <a:spcPct val="100000"/>
              </a:lnSpc>
              <a:spcBef>
                <a:spcPts val="600"/>
              </a:spcBef>
            </a:pPr>
            <a:r>
              <a:rPr lang="en-US" sz="2800" u="sng"/>
              <a:t>Incineration </a:t>
            </a:r>
            <a:r>
              <a:rPr lang="en-US" sz="2800"/>
              <a:t>(relatively small number of POTWs)</a:t>
            </a:r>
            <a:endParaRPr lang="en-US" sz="2800" u="sng" dirty="0"/>
          </a:p>
          <a:p>
            <a:pPr marL="0" indent="0">
              <a:lnSpc>
                <a:spcPct val="100000"/>
              </a:lnSpc>
              <a:spcBef>
                <a:spcPts val="600"/>
              </a:spcBef>
              <a:buClr>
                <a:schemeClr val="accent1"/>
              </a:buClr>
              <a:buNone/>
            </a:pPr>
            <a:r>
              <a:rPr lang="en-US" sz="2800"/>
              <a:t>Limits: Arsenic, beryllium, cadmium, chromium, lead, mercury, nickel </a:t>
            </a:r>
          </a:p>
          <a:p>
            <a:pPr>
              <a:lnSpc>
                <a:spcPct val="100000"/>
              </a:lnSpc>
              <a:spcBef>
                <a:spcPts val="600"/>
              </a:spcBef>
            </a:pPr>
            <a:r>
              <a:rPr lang="en-US" sz="2800" u="sng"/>
              <a:t>Municipal Solid Waste Landfill:</a:t>
            </a:r>
            <a:endParaRPr lang="en-US" sz="2800" u="sng" dirty="0"/>
          </a:p>
          <a:p>
            <a:pPr marL="0" indent="0">
              <a:lnSpc>
                <a:spcPct val="100000"/>
              </a:lnSpc>
              <a:spcBef>
                <a:spcPts val="600"/>
              </a:spcBef>
              <a:buClr>
                <a:schemeClr val="accent1"/>
              </a:buClr>
              <a:buNone/>
            </a:pPr>
            <a:r>
              <a:rPr lang="en-US" sz="2800"/>
              <a:t>No pollutants limits.  Requirements in 40 CFR 257, 258, and 261 apply.</a:t>
            </a:r>
          </a:p>
          <a:p>
            <a:endParaRPr lang="en-US"/>
          </a:p>
        </p:txBody>
      </p:sp>
      <p:sp>
        <p:nvSpPr>
          <p:cNvPr id="4" name="Slide Number Placeholder 3">
            <a:extLst>
              <a:ext uri="{FF2B5EF4-FFF2-40B4-BE49-F238E27FC236}">
                <a16:creationId xmlns:a16="http://schemas.microsoft.com/office/drawing/2014/main" id="{8F8C2C88-CF25-39B5-BA76-D9B8F649E5A3}"/>
              </a:ext>
            </a:extLst>
          </p:cNvPr>
          <p:cNvSpPr>
            <a:spLocks noGrp="1"/>
          </p:cNvSpPr>
          <p:nvPr>
            <p:ph type="sldNum" sz="quarter" idx="4"/>
          </p:nvPr>
        </p:nvSpPr>
        <p:spPr/>
        <p:txBody>
          <a:bodyPr/>
          <a:lstStyle/>
          <a:p>
            <a:fld id="{D57F1E4F-1CFF-5643-939E-02111984F565}" type="slidenum">
              <a:rPr lang="en-US" smtClean="0"/>
              <a:pPr/>
              <a:t>73</a:t>
            </a:fld>
            <a:endParaRPr lang="en-US"/>
          </a:p>
        </p:txBody>
      </p:sp>
    </p:spTree>
    <p:extLst>
      <p:ext uri="{BB962C8B-B14F-4D97-AF65-F5344CB8AC3E}">
        <p14:creationId xmlns:p14="http://schemas.microsoft.com/office/powerpoint/2010/main" val="666789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275A-9BFE-47EB-0D55-94DDF9D93537}"/>
              </a:ext>
            </a:extLst>
          </p:cNvPr>
          <p:cNvSpPr>
            <a:spLocks noGrp="1"/>
          </p:cNvSpPr>
          <p:nvPr>
            <p:ph type="title"/>
          </p:nvPr>
        </p:nvSpPr>
        <p:spPr/>
        <p:txBody>
          <a:bodyPr/>
          <a:lstStyle/>
          <a:p>
            <a:r>
              <a:rPr lang="en-US" b="1"/>
              <a:t>MAHL: Based on Land App/Compost </a:t>
            </a:r>
            <a:br>
              <a:rPr lang="en-US" b="1"/>
            </a:br>
            <a:r>
              <a:rPr lang="en-US" b="1"/>
              <a:t>Using Ceiling Concentration Limits</a:t>
            </a:r>
            <a:br>
              <a:rPr lang="en-US" b="1">
                <a:solidFill>
                  <a:srgbClr val="003399"/>
                </a:solidFill>
                <a:latin typeface="Arial" charset="0"/>
              </a:rPr>
            </a:br>
            <a:endParaRPr lang="en-US"/>
          </a:p>
        </p:txBody>
      </p:sp>
      <p:sp>
        <p:nvSpPr>
          <p:cNvPr id="3" name="Table Placeholder 2">
            <a:extLst>
              <a:ext uri="{FF2B5EF4-FFF2-40B4-BE49-F238E27FC236}">
                <a16:creationId xmlns:a16="http://schemas.microsoft.com/office/drawing/2014/main" id="{FACC7BA8-87D9-FB71-6593-54FF52346AEF}"/>
              </a:ext>
            </a:extLst>
          </p:cNvPr>
          <p:cNvSpPr>
            <a:spLocks noGrp="1"/>
          </p:cNvSpPr>
          <p:nvPr>
            <p:ph type="tbl" sz="quarter" idx="15"/>
          </p:nvPr>
        </p:nvSpPr>
        <p:spPr>
          <a:xfrm>
            <a:off x="759807" y="1708604"/>
            <a:ext cx="10237787" cy="4213225"/>
          </a:xfrm>
        </p:spPr>
        <p:txBody>
          <a:bodyPr/>
          <a:lstStyle/>
          <a:p>
            <a:pPr algn="ctr">
              <a:lnSpc>
                <a:spcPct val="90000"/>
              </a:lnSpc>
              <a:buClr>
                <a:schemeClr val="accent1"/>
              </a:buClr>
              <a:buNone/>
            </a:pPr>
            <a:r>
              <a:rPr lang="en-US" sz="2800"/>
              <a:t>Maximum Allowable Headworks Loading (MAHL)</a:t>
            </a:r>
            <a:br>
              <a:rPr lang="en-US" sz="2800"/>
            </a:br>
            <a:r>
              <a:rPr lang="en-US" sz="2800"/>
              <a:t> based on Sludge Ceiling Limits = </a:t>
            </a:r>
          </a:p>
          <a:p>
            <a:pPr algn="ctr">
              <a:lnSpc>
                <a:spcPct val="90000"/>
              </a:lnSpc>
              <a:buClr>
                <a:schemeClr val="accent1"/>
              </a:buClr>
              <a:buNone/>
            </a:pPr>
            <a:r>
              <a:rPr lang="en-US" sz="2800"/>
              <a:t>                  Sludge            Percent          Sludge     </a:t>
            </a:r>
          </a:p>
          <a:p>
            <a:pPr algn="ctr">
              <a:lnSpc>
                <a:spcPct val="90000"/>
              </a:lnSpc>
              <a:buClr>
                <a:schemeClr val="accent1"/>
              </a:buClr>
              <a:buNone/>
            </a:pPr>
            <a:r>
              <a:rPr lang="en-US" sz="2800"/>
              <a:t>                  Ceiling           Solids as     average mgd     </a:t>
            </a:r>
          </a:p>
          <a:p>
            <a:pPr algn="ctr">
              <a:lnSpc>
                <a:spcPct val="90000"/>
              </a:lnSpc>
              <a:buClr>
                <a:schemeClr val="accent1"/>
              </a:buClr>
              <a:buNone/>
            </a:pPr>
            <a:r>
              <a:rPr lang="en-US" sz="2800"/>
              <a:t> (8.34)        Limit, mg/kg       decimal        to disposal    </a:t>
            </a:r>
            <a:endParaRPr lang="en-US" sz="2800">
              <a:cs typeface="Biome"/>
            </a:endParaRPr>
          </a:p>
          <a:p>
            <a:pPr algn="ctr">
              <a:lnSpc>
                <a:spcPct val="90000"/>
              </a:lnSpc>
              <a:buClr>
                <a:schemeClr val="accent1"/>
              </a:buClr>
              <a:buNone/>
            </a:pPr>
            <a:r>
              <a:rPr lang="en-US" sz="2800"/>
              <a:t>                   (POTW RR as decimal) </a:t>
            </a:r>
          </a:p>
          <a:p>
            <a:pPr algn="ctr">
              <a:lnSpc>
                <a:spcPct val="90000"/>
              </a:lnSpc>
              <a:buClr>
                <a:schemeClr val="accent1"/>
              </a:buClr>
              <a:buNone/>
            </a:pPr>
            <a:endParaRPr lang="en-US" sz="2800"/>
          </a:p>
          <a:p>
            <a:pPr>
              <a:lnSpc>
                <a:spcPct val="90000"/>
              </a:lnSpc>
              <a:buClr>
                <a:schemeClr val="accent1"/>
              </a:buClr>
              <a:buNone/>
            </a:pPr>
            <a:r>
              <a:rPr lang="en-US" sz="2800"/>
              <a:t>      - Sludge Specific Gravity assumed to be 1,</a:t>
            </a:r>
            <a:br>
              <a:rPr lang="en-US" sz="2800"/>
            </a:br>
            <a:r>
              <a:rPr lang="en-US" sz="2800"/>
              <a:t>     same as water.</a:t>
            </a:r>
          </a:p>
        </p:txBody>
      </p:sp>
      <p:sp>
        <p:nvSpPr>
          <p:cNvPr id="4" name="Slide Number Placeholder 3">
            <a:extLst>
              <a:ext uri="{FF2B5EF4-FFF2-40B4-BE49-F238E27FC236}">
                <a16:creationId xmlns:a16="http://schemas.microsoft.com/office/drawing/2014/main" id="{3E8E4F28-DA0E-478C-6AF9-65A57D2484A4}"/>
              </a:ext>
            </a:extLst>
          </p:cNvPr>
          <p:cNvSpPr>
            <a:spLocks noGrp="1"/>
          </p:cNvSpPr>
          <p:nvPr>
            <p:ph type="sldNum" sz="quarter" idx="4"/>
          </p:nvPr>
        </p:nvSpPr>
        <p:spPr/>
        <p:txBody>
          <a:bodyPr/>
          <a:lstStyle/>
          <a:p>
            <a:fld id="{D57F1E4F-1CFF-5643-939E-02111984F565}" type="slidenum">
              <a:rPr lang="en-US" smtClean="0"/>
              <a:pPr/>
              <a:t>74</a:t>
            </a:fld>
            <a:endParaRPr lang="en-US"/>
          </a:p>
        </p:txBody>
      </p:sp>
      <p:sp>
        <p:nvSpPr>
          <p:cNvPr id="5" name="AutoShape 8">
            <a:extLst>
              <a:ext uri="{FF2B5EF4-FFF2-40B4-BE49-F238E27FC236}">
                <a16:creationId xmlns:a16="http://schemas.microsoft.com/office/drawing/2014/main" id="{B1A28797-23A2-3C6E-255F-BE7272B0C006}"/>
              </a:ext>
            </a:extLst>
          </p:cNvPr>
          <p:cNvSpPr>
            <a:spLocks/>
          </p:cNvSpPr>
          <p:nvPr/>
        </p:nvSpPr>
        <p:spPr bwMode="auto">
          <a:xfrm>
            <a:off x="7520967" y="2615972"/>
            <a:ext cx="359229" cy="1711099"/>
          </a:xfrm>
          <a:prstGeom prst="leftBracket">
            <a:avLst>
              <a:gd name="adj" fmla="val 39583"/>
            </a:avLst>
          </a:prstGeom>
          <a:noFill/>
          <a:ln w="25400">
            <a:solidFill>
              <a:srgbClr val="003399"/>
            </a:solidFill>
            <a:round/>
            <a:headEnd type="none" w="sm" len="sm"/>
            <a:tailEnd type="triangle" w="med" len="med"/>
          </a:ln>
        </p:spPr>
        <p:txBody>
          <a:bodyPr wrap="none" anchor="ctr"/>
          <a:lstStyle/>
          <a:p>
            <a:endParaRPr lang="en-US"/>
          </a:p>
        </p:txBody>
      </p:sp>
      <p:sp>
        <p:nvSpPr>
          <p:cNvPr id="6" name="AutoShape 8">
            <a:extLst>
              <a:ext uri="{FF2B5EF4-FFF2-40B4-BE49-F238E27FC236}">
                <a16:creationId xmlns:a16="http://schemas.microsoft.com/office/drawing/2014/main" id="{EFBA3058-2A97-E09B-372C-33BA8BCB09A8}"/>
              </a:ext>
            </a:extLst>
          </p:cNvPr>
          <p:cNvSpPr>
            <a:spLocks/>
          </p:cNvSpPr>
          <p:nvPr/>
        </p:nvSpPr>
        <p:spPr bwMode="auto">
          <a:xfrm>
            <a:off x="5519471" y="2615972"/>
            <a:ext cx="359229" cy="1711099"/>
          </a:xfrm>
          <a:prstGeom prst="leftBracket">
            <a:avLst>
              <a:gd name="adj" fmla="val 39583"/>
            </a:avLst>
          </a:prstGeom>
          <a:noFill/>
          <a:ln w="25400">
            <a:solidFill>
              <a:srgbClr val="003399"/>
            </a:solidFill>
            <a:round/>
            <a:headEnd type="none" w="sm" len="sm"/>
            <a:tailEnd type="triangle" w="med" len="med"/>
          </a:ln>
        </p:spPr>
        <p:txBody>
          <a:bodyPr wrap="none" anchor="ctr"/>
          <a:lstStyle/>
          <a:p>
            <a:endParaRPr lang="en-US"/>
          </a:p>
        </p:txBody>
      </p:sp>
      <p:sp>
        <p:nvSpPr>
          <p:cNvPr id="7" name="AutoShape 8">
            <a:extLst>
              <a:ext uri="{FF2B5EF4-FFF2-40B4-BE49-F238E27FC236}">
                <a16:creationId xmlns:a16="http://schemas.microsoft.com/office/drawing/2014/main" id="{E5462568-91FA-0A17-8DFF-8C5B13D511E0}"/>
              </a:ext>
            </a:extLst>
          </p:cNvPr>
          <p:cNvSpPr>
            <a:spLocks/>
          </p:cNvSpPr>
          <p:nvPr/>
        </p:nvSpPr>
        <p:spPr bwMode="auto">
          <a:xfrm>
            <a:off x="3176852" y="2639784"/>
            <a:ext cx="359229" cy="1711099"/>
          </a:xfrm>
          <a:prstGeom prst="leftBracket">
            <a:avLst>
              <a:gd name="adj" fmla="val 39583"/>
            </a:avLst>
          </a:prstGeom>
          <a:noFill/>
          <a:ln w="25400">
            <a:solidFill>
              <a:srgbClr val="003399"/>
            </a:solidFill>
            <a:round/>
            <a:headEnd type="none" w="sm" len="sm"/>
            <a:tailEnd type="triangle" w="med" len="med"/>
          </a:ln>
        </p:spPr>
        <p:txBody>
          <a:bodyPr wrap="none" anchor="ctr"/>
          <a:lstStyle/>
          <a:p>
            <a:endParaRPr lang="en-US"/>
          </a:p>
        </p:txBody>
      </p:sp>
      <p:sp>
        <p:nvSpPr>
          <p:cNvPr id="8" name="AutoShape 8">
            <a:extLst>
              <a:ext uri="{FF2B5EF4-FFF2-40B4-BE49-F238E27FC236}">
                <a16:creationId xmlns:a16="http://schemas.microsoft.com/office/drawing/2014/main" id="{87628BFE-1869-FB7A-664F-200E641DBD34}"/>
              </a:ext>
            </a:extLst>
          </p:cNvPr>
          <p:cNvSpPr>
            <a:spLocks/>
          </p:cNvSpPr>
          <p:nvPr/>
        </p:nvSpPr>
        <p:spPr bwMode="auto">
          <a:xfrm rot="10800000">
            <a:off x="5116283" y="2615972"/>
            <a:ext cx="359229" cy="1711099"/>
          </a:xfrm>
          <a:prstGeom prst="leftBracket">
            <a:avLst>
              <a:gd name="adj" fmla="val 39583"/>
            </a:avLst>
          </a:prstGeom>
          <a:noFill/>
          <a:ln w="25400">
            <a:solidFill>
              <a:srgbClr val="003399"/>
            </a:solidFill>
            <a:round/>
            <a:headEnd type="none" w="sm" len="sm"/>
            <a:tailEnd type="triangle" w="med" len="med"/>
          </a:ln>
        </p:spPr>
        <p:txBody>
          <a:bodyPr wrap="none" anchor="ctr"/>
          <a:lstStyle/>
          <a:p>
            <a:endParaRPr lang="en-US"/>
          </a:p>
        </p:txBody>
      </p:sp>
      <p:sp>
        <p:nvSpPr>
          <p:cNvPr id="10" name="AutoShape 8">
            <a:extLst>
              <a:ext uri="{FF2B5EF4-FFF2-40B4-BE49-F238E27FC236}">
                <a16:creationId xmlns:a16="http://schemas.microsoft.com/office/drawing/2014/main" id="{AF4A78B2-6601-9601-AFF8-AE91781EE317}"/>
              </a:ext>
            </a:extLst>
          </p:cNvPr>
          <p:cNvSpPr>
            <a:spLocks/>
          </p:cNvSpPr>
          <p:nvPr/>
        </p:nvSpPr>
        <p:spPr bwMode="auto">
          <a:xfrm rot="10800000">
            <a:off x="7075711" y="2615972"/>
            <a:ext cx="359229" cy="1711099"/>
          </a:xfrm>
          <a:prstGeom prst="leftBracket">
            <a:avLst>
              <a:gd name="adj" fmla="val 39583"/>
            </a:avLst>
          </a:prstGeom>
          <a:noFill/>
          <a:ln w="25400">
            <a:solidFill>
              <a:srgbClr val="003399"/>
            </a:solidFill>
            <a:round/>
            <a:headEnd type="none" w="sm" len="sm"/>
            <a:tailEnd type="triangle" w="med" len="med"/>
          </a:ln>
        </p:spPr>
        <p:txBody>
          <a:bodyPr wrap="none" anchor="ctr"/>
          <a:lstStyle/>
          <a:p>
            <a:endParaRPr lang="en-US"/>
          </a:p>
        </p:txBody>
      </p:sp>
      <p:sp>
        <p:nvSpPr>
          <p:cNvPr id="11" name="AutoShape 8">
            <a:extLst>
              <a:ext uri="{FF2B5EF4-FFF2-40B4-BE49-F238E27FC236}">
                <a16:creationId xmlns:a16="http://schemas.microsoft.com/office/drawing/2014/main" id="{FB22C756-E3B1-3883-AFA3-B77439F9200B}"/>
              </a:ext>
            </a:extLst>
          </p:cNvPr>
          <p:cNvSpPr>
            <a:spLocks/>
          </p:cNvSpPr>
          <p:nvPr/>
        </p:nvSpPr>
        <p:spPr bwMode="auto">
          <a:xfrm rot="10800000">
            <a:off x="9831987" y="2615971"/>
            <a:ext cx="359229" cy="1711099"/>
          </a:xfrm>
          <a:prstGeom prst="leftBracket">
            <a:avLst>
              <a:gd name="adj" fmla="val 39583"/>
            </a:avLst>
          </a:prstGeom>
          <a:noFill/>
          <a:ln w="25400">
            <a:solidFill>
              <a:srgbClr val="003399"/>
            </a:solidFill>
            <a:round/>
            <a:headEnd type="none" w="sm" len="sm"/>
            <a:tailEnd type="triangle" w="med" len="med"/>
          </a:ln>
        </p:spPr>
        <p:txBody>
          <a:bodyPr wrap="none" anchor="ctr"/>
          <a:lstStyle/>
          <a:p>
            <a:endParaRPr lang="en-US"/>
          </a:p>
        </p:txBody>
      </p:sp>
      <p:cxnSp>
        <p:nvCxnSpPr>
          <p:cNvPr id="13" name="Straight Connector 12">
            <a:extLst>
              <a:ext uri="{FF2B5EF4-FFF2-40B4-BE49-F238E27FC236}">
                <a16:creationId xmlns:a16="http://schemas.microsoft.com/office/drawing/2014/main" id="{19BE1BD1-07CE-D793-DB55-130A792B265D}"/>
              </a:ext>
            </a:extLst>
          </p:cNvPr>
          <p:cNvCxnSpPr/>
          <p:nvPr/>
        </p:nvCxnSpPr>
        <p:spPr>
          <a:xfrm>
            <a:off x="1763486" y="4350883"/>
            <a:ext cx="8752114" cy="0"/>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80152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95D5-2B73-B6A1-465A-DF5E23E64A26}"/>
              </a:ext>
            </a:extLst>
          </p:cNvPr>
          <p:cNvSpPr>
            <a:spLocks noGrp="1"/>
          </p:cNvSpPr>
          <p:nvPr>
            <p:ph type="title"/>
          </p:nvPr>
        </p:nvSpPr>
        <p:spPr>
          <a:xfrm>
            <a:off x="646111" y="-231652"/>
            <a:ext cx="10137778" cy="1312249"/>
          </a:xfrm>
        </p:spPr>
        <p:txBody>
          <a:bodyPr/>
          <a:lstStyle/>
          <a:p>
            <a:pPr algn="ctr"/>
            <a:r>
              <a:rPr lang="en-US" sz="2800"/>
              <a:t>Sludge loading for nickel – based on 503.13 sludge Regulation</a:t>
            </a:r>
          </a:p>
        </p:txBody>
      </p:sp>
      <p:sp>
        <p:nvSpPr>
          <p:cNvPr id="4" name="Slide Number Placeholder 3">
            <a:extLst>
              <a:ext uri="{FF2B5EF4-FFF2-40B4-BE49-F238E27FC236}">
                <a16:creationId xmlns:a16="http://schemas.microsoft.com/office/drawing/2014/main" id="{E81FD976-27DE-8552-D373-5D2F06189E36}"/>
              </a:ext>
            </a:extLst>
          </p:cNvPr>
          <p:cNvSpPr>
            <a:spLocks noGrp="1"/>
          </p:cNvSpPr>
          <p:nvPr>
            <p:ph type="sldNum" sz="quarter" idx="4"/>
          </p:nvPr>
        </p:nvSpPr>
        <p:spPr/>
        <p:txBody>
          <a:bodyPr/>
          <a:lstStyle/>
          <a:p>
            <a:fld id="{D57F1E4F-1CFF-5643-939E-02111984F565}" type="slidenum">
              <a:rPr lang="en-US" smtClean="0"/>
              <a:pPr/>
              <a:t>75</a:t>
            </a:fld>
            <a:endParaRPr lang="en-US"/>
          </a:p>
        </p:txBody>
      </p:sp>
      <p:sp>
        <p:nvSpPr>
          <p:cNvPr id="5" name="Rectangle 2">
            <a:extLst>
              <a:ext uri="{FF2B5EF4-FFF2-40B4-BE49-F238E27FC236}">
                <a16:creationId xmlns:a16="http://schemas.microsoft.com/office/drawing/2014/main" id="{0AEF4EC6-28DB-7B77-B90A-1C08E95A7833}"/>
              </a:ext>
            </a:extLst>
          </p:cNvPr>
          <p:cNvSpPr>
            <a:spLocks noChangeArrowheads="1"/>
          </p:cNvSpPr>
          <p:nvPr/>
        </p:nvSpPr>
        <p:spPr bwMode="auto">
          <a:xfrm>
            <a:off x="9336089" y="4581979"/>
            <a:ext cx="2209800" cy="708528"/>
          </a:xfrm>
          <a:prstGeom prst="rect">
            <a:avLst/>
          </a:prstGeom>
          <a:noFill/>
          <a:ln w="9525">
            <a:noFill/>
            <a:miter lim="800000"/>
            <a:headEnd/>
            <a:tailEnd/>
          </a:ln>
        </p:spPr>
        <p:txBody>
          <a:bodyPr lIns="92075" tIns="46038" rIns="92075" bIns="46038">
            <a:spAutoFit/>
          </a:bodyPr>
          <a:lstStyle/>
          <a:p>
            <a:pPr algn="l">
              <a:spcBef>
                <a:spcPct val="50000"/>
              </a:spcBef>
            </a:pPr>
            <a:r>
              <a:rPr lang="en-US" sz="2000">
                <a:solidFill>
                  <a:schemeClr val="accent6"/>
                </a:solidFill>
                <a:latin typeface="Times New Roman" pitchFamily="18" charset="0"/>
              </a:rPr>
              <a:t>Water Quality Standards</a:t>
            </a:r>
          </a:p>
        </p:txBody>
      </p:sp>
      <p:sp>
        <p:nvSpPr>
          <p:cNvPr id="20" name="Rectangle 18">
            <a:extLst>
              <a:ext uri="{FF2B5EF4-FFF2-40B4-BE49-F238E27FC236}">
                <a16:creationId xmlns:a16="http://schemas.microsoft.com/office/drawing/2014/main" id="{6C239374-A6C5-BDCE-7ED7-48C76A9E5D68}"/>
              </a:ext>
            </a:extLst>
          </p:cNvPr>
          <p:cNvSpPr>
            <a:spLocks noChangeArrowheads="1"/>
          </p:cNvSpPr>
          <p:nvPr/>
        </p:nvSpPr>
        <p:spPr bwMode="auto">
          <a:xfrm>
            <a:off x="10452102" y="3200854"/>
            <a:ext cx="184150" cy="519113"/>
          </a:xfrm>
          <a:prstGeom prst="rect">
            <a:avLst/>
          </a:prstGeom>
          <a:noFill/>
          <a:ln w="9525">
            <a:noFill/>
            <a:miter lim="800000"/>
            <a:headEnd/>
            <a:tailEnd/>
          </a:ln>
        </p:spPr>
        <p:txBody>
          <a:bodyPr wrap="none" lIns="92075" tIns="46038" rIns="92075" bIns="46038">
            <a:spAutoFit/>
          </a:bodyPr>
          <a:lstStyle/>
          <a:p>
            <a:pPr algn="l"/>
            <a:endParaRPr lang="en-US" sz="2800">
              <a:latin typeface="Times New Roman" pitchFamily="18" charset="0"/>
            </a:endParaRPr>
          </a:p>
        </p:txBody>
      </p:sp>
      <p:sp>
        <p:nvSpPr>
          <p:cNvPr id="21" name="Rectangle 19">
            <a:extLst>
              <a:ext uri="{FF2B5EF4-FFF2-40B4-BE49-F238E27FC236}">
                <a16:creationId xmlns:a16="http://schemas.microsoft.com/office/drawing/2014/main" id="{369C38B0-7B40-B4F4-3CF1-66C029FDDD4B}"/>
              </a:ext>
            </a:extLst>
          </p:cNvPr>
          <p:cNvSpPr>
            <a:spLocks noChangeArrowheads="1"/>
          </p:cNvSpPr>
          <p:nvPr/>
        </p:nvSpPr>
        <p:spPr bwMode="auto">
          <a:xfrm>
            <a:off x="10328277" y="3273879"/>
            <a:ext cx="184150" cy="519113"/>
          </a:xfrm>
          <a:prstGeom prst="rect">
            <a:avLst/>
          </a:prstGeom>
          <a:noFill/>
          <a:ln w="9525">
            <a:noFill/>
            <a:miter lim="800000"/>
            <a:headEnd/>
            <a:tailEnd/>
          </a:ln>
        </p:spPr>
        <p:txBody>
          <a:bodyPr wrap="none" lIns="92075" tIns="46038" rIns="92075" bIns="46038">
            <a:spAutoFit/>
          </a:bodyPr>
          <a:lstStyle/>
          <a:p>
            <a:pPr algn="l"/>
            <a:endParaRPr lang="en-US" sz="2800">
              <a:latin typeface="Times New Roman" pitchFamily="18" charset="0"/>
            </a:endParaRPr>
          </a:p>
        </p:txBody>
      </p:sp>
      <p:sp>
        <p:nvSpPr>
          <p:cNvPr id="22" name="Rectangle 21">
            <a:extLst>
              <a:ext uri="{FF2B5EF4-FFF2-40B4-BE49-F238E27FC236}">
                <a16:creationId xmlns:a16="http://schemas.microsoft.com/office/drawing/2014/main" id="{6D0674BE-B57C-AC06-5642-FE9A1172F114}"/>
              </a:ext>
            </a:extLst>
          </p:cNvPr>
          <p:cNvSpPr>
            <a:spLocks noChangeArrowheads="1"/>
          </p:cNvSpPr>
          <p:nvPr/>
        </p:nvSpPr>
        <p:spPr bwMode="auto">
          <a:xfrm>
            <a:off x="9432927" y="2627767"/>
            <a:ext cx="1364156" cy="1385637"/>
          </a:xfrm>
          <a:prstGeom prst="rect">
            <a:avLst/>
          </a:prstGeom>
          <a:noFill/>
          <a:ln w="9525">
            <a:noFill/>
            <a:miter lim="800000"/>
            <a:headEnd/>
            <a:tailEnd/>
          </a:ln>
        </p:spPr>
        <p:txBody>
          <a:bodyPr wrap="none" lIns="92075" tIns="46038" rIns="92075" bIns="46038">
            <a:spAutoFit/>
          </a:bodyPr>
          <a:lstStyle/>
          <a:p>
            <a:pPr algn="l"/>
            <a:r>
              <a:rPr lang="en-US" sz="2800" b="1">
                <a:solidFill>
                  <a:schemeClr val="accent6"/>
                </a:solidFill>
                <a:latin typeface="Times New Roman" pitchFamily="18" charset="0"/>
              </a:rPr>
              <a:t>NPDES</a:t>
            </a:r>
            <a:endParaRPr lang="en-US" sz="2800">
              <a:solidFill>
                <a:schemeClr val="accent6"/>
              </a:solidFill>
              <a:latin typeface="Times New Roman" pitchFamily="18" charset="0"/>
            </a:endParaRPr>
          </a:p>
          <a:p>
            <a:pPr algn="l"/>
            <a:r>
              <a:rPr lang="en-US" sz="2800" b="1">
                <a:solidFill>
                  <a:schemeClr val="accent6"/>
                </a:solidFill>
                <a:latin typeface="Times New Roman" pitchFamily="18" charset="0"/>
              </a:rPr>
              <a:t>Permit </a:t>
            </a:r>
          </a:p>
          <a:p>
            <a:pPr algn="l"/>
            <a:r>
              <a:rPr lang="en-US" sz="2800" b="1">
                <a:solidFill>
                  <a:schemeClr val="accent6"/>
                </a:solidFill>
                <a:latin typeface="Times New Roman" pitchFamily="18" charset="0"/>
              </a:rPr>
              <a:t>Limits</a:t>
            </a:r>
          </a:p>
        </p:txBody>
      </p:sp>
      <p:sp>
        <p:nvSpPr>
          <p:cNvPr id="23" name="Rectangle 23">
            <a:extLst>
              <a:ext uri="{FF2B5EF4-FFF2-40B4-BE49-F238E27FC236}">
                <a16:creationId xmlns:a16="http://schemas.microsoft.com/office/drawing/2014/main" id="{32441867-9790-333D-F961-5E5283C6366C}"/>
              </a:ext>
            </a:extLst>
          </p:cNvPr>
          <p:cNvSpPr>
            <a:spLocks noChangeArrowheads="1"/>
          </p:cNvSpPr>
          <p:nvPr/>
        </p:nvSpPr>
        <p:spPr bwMode="auto">
          <a:xfrm>
            <a:off x="10175877" y="2738892"/>
            <a:ext cx="184150" cy="519112"/>
          </a:xfrm>
          <a:prstGeom prst="rect">
            <a:avLst/>
          </a:prstGeom>
          <a:noFill/>
          <a:ln w="9525">
            <a:noFill/>
            <a:miter lim="800000"/>
            <a:headEnd/>
            <a:tailEnd/>
          </a:ln>
        </p:spPr>
        <p:txBody>
          <a:bodyPr wrap="none" lIns="92075" tIns="46038" rIns="92075" bIns="46038">
            <a:spAutoFit/>
          </a:bodyPr>
          <a:lstStyle/>
          <a:p>
            <a:pPr algn="l"/>
            <a:endParaRPr lang="en-US" sz="2800">
              <a:latin typeface="Times New Roman" pitchFamily="18" charset="0"/>
            </a:endParaRPr>
          </a:p>
        </p:txBody>
      </p:sp>
      <p:sp>
        <p:nvSpPr>
          <p:cNvPr id="24" name="Rectangle 24">
            <a:extLst>
              <a:ext uri="{FF2B5EF4-FFF2-40B4-BE49-F238E27FC236}">
                <a16:creationId xmlns:a16="http://schemas.microsoft.com/office/drawing/2014/main" id="{4BF80BCE-685A-90A9-D2C5-CFA23B6A6858}"/>
              </a:ext>
            </a:extLst>
          </p:cNvPr>
          <p:cNvSpPr>
            <a:spLocks noChangeArrowheads="1"/>
          </p:cNvSpPr>
          <p:nvPr/>
        </p:nvSpPr>
        <p:spPr bwMode="auto">
          <a:xfrm>
            <a:off x="10058402" y="2842079"/>
            <a:ext cx="182562" cy="519113"/>
          </a:xfrm>
          <a:prstGeom prst="rect">
            <a:avLst/>
          </a:prstGeom>
          <a:noFill/>
          <a:ln w="9525">
            <a:noFill/>
            <a:miter lim="800000"/>
            <a:headEnd/>
            <a:tailEnd/>
          </a:ln>
        </p:spPr>
        <p:txBody>
          <a:bodyPr wrap="none" lIns="92075" tIns="46038" rIns="92075" bIns="46038">
            <a:spAutoFit/>
          </a:bodyPr>
          <a:lstStyle/>
          <a:p>
            <a:pPr algn="l"/>
            <a:endParaRPr lang="en-US" sz="2800">
              <a:latin typeface="Times New Roman" pitchFamily="18" charset="0"/>
            </a:endParaRPr>
          </a:p>
        </p:txBody>
      </p:sp>
      <p:sp>
        <p:nvSpPr>
          <p:cNvPr id="26" name="Rectangle 26">
            <a:extLst>
              <a:ext uri="{FF2B5EF4-FFF2-40B4-BE49-F238E27FC236}">
                <a16:creationId xmlns:a16="http://schemas.microsoft.com/office/drawing/2014/main" id="{453CB1BD-D2B7-6F85-BCF8-0CC9B7AD0DCC}"/>
              </a:ext>
            </a:extLst>
          </p:cNvPr>
          <p:cNvSpPr>
            <a:spLocks noChangeArrowheads="1"/>
          </p:cNvSpPr>
          <p:nvPr/>
        </p:nvSpPr>
        <p:spPr bwMode="auto">
          <a:xfrm>
            <a:off x="6288089" y="2524856"/>
            <a:ext cx="1866900" cy="1083986"/>
          </a:xfrm>
          <a:prstGeom prst="rect">
            <a:avLst/>
          </a:prstGeom>
          <a:solidFill>
            <a:srgbClr val="99CCFF"/>
          </a:solidFill>
          <a:ln w="12700">
            <a:solidFill>
              <a:schemeClr val="tx1"/>
            </a:solidFill>
            <a:miter lim="800000"/>
            <a:headEnd/>
            <a:tailEnd/>
          </a:ln>
        </p:spPr>
        <p:txBody>
          <a:bodyPr wrap="none" lIns="92075" tIns="46038" rIns="92075" bIns="46038"/>
          <a:lstStyle/>
          <a:p>
            <a:endParaRPr lang="en-US" sz="2400">
              <a:latin typeface="Times New Roman" pitchFamily="18" charset="0"/>
            </a:endParaRPr>
          </a:p>
        </p:txBody>
      </p:sp>
      <p:sp>
        <p:nvSpPr>
          <p:cNvPr id="27" name="Rectangle 27">
            <a:extLst>
              <a:ext uri="{FF2B5EF4-FFF2-40B4-BE49-F238E27FC236}">
                <a16:creationId xmlns:a16="http://schemas.microsoft.com/office/drawing/2014/main" id="{137DA49B-4CAA-65C6-EE3B-52CA6703C95D}"/>
              </a:ext>
            </a:extLst>
          </p:cNvPr>
          <p:cNvSpPr>
            <a:spLocks noChangeArrowheads="1"/>
          </p:cNvSpPr>
          <p:nvPr/>
        </p:nvSpPr>
        <p:spPr bwMode="auto">
          <a:xfrm>
            <a:off x="6350002" y="2426154"/>
            <a:ext cx="1682750" cy="1190625"/>
          </a:xfrm>
          <a:prstGeom prst="rect">
            <a:avLst/>
          </a:prstGeom>
          <a:noFill/>
          <a:ln w="9525">
            <a:noFill/>
            <a:miter lim="800000"/>
            <a:headEnd/>
            <a:tailEnd/>
          </a:ln>
        </p:spPr>
        <p:txBody>
          <a:bodyPr wrap="none" lIns="92075" tIns="46038" rIns="92075" bIns="46038">
            <a:spAutoFit/>
          </a:bodyPr>
          <a:lstStyle/>
          <a:p>
            <a:r>
              <a:rPr lang="en-US" sz="3600" b="1">
                <a:solidFill>
                  <a:srgbClr val="0033CC"/>
                </a:solidFill>
                <a:latin typeface="Times New Roman" pitchFamily="18" charset="0"/>
              </a:rPr>
              <a:t>WWTP</a:t>
            </a:r>
            <a:endParaRPr lang="en-US" sz="3600" b="1">
              <a:solidFill>
                <a:schemeClr val="bg1"/>
              </a:solidFill>
              <a:latin typeface="Times New Roman" pitchFamily="18" charset="0"/>
            </a:endParaRPr>
          </a:p>
          <a:p>
            <a:endParaRPr lang="en-US" sz="3600" b="1">
              <a:solidFill>
                <a:schemeClr val="bg1"/>
              </a:solidFill>
              <a:latin typeface="Times New Roman" pitchFamily="18" charset="0"/>
            </a:endParaRPr>
          </a:p>
        </p:txBody>
      </p:sp>
      <p:grpSp>
        <p:nvGrpSpPr>
          <p:cNvPr id="28" name="Group 28">
            <a:extLst>
              <a:ext uri="{FF2B5EF4-FFF2-40B4-BE49-F238E27FC236}">
                <a16:creationId xmlns:a16="http://schemas.microsoft.com/office/drawing/2014/main" id="{5F340C04-1A83-DA10-4B5B-B16F10398D23}"/>
              </a:ext>
            </a:extLst>
          </p:cNvPr>
          <p:cNvGrpSpPr>
            <a:grpSpLocks/>
          </p:cNvGrpSpPr>
          <p:nvPr/>
        </p:nvGrpSpPr>
        <p:grpSpPr bwMode="auto">
          <a:xfrm>
            <a:off x="6557964" y="1084273"/>
            <a:ext cx="1552575" cy="359219"/>
            <a:chOff x="2912" y="820"/>
            <a:chExt cx="978" cy="227"/>
          </a:xfrm>
        </p:grpSpPr>
        <p:pic>
          <p:nvPicPr>
            <p:cNvPr id="29" name="Picture 29">
              <a:extLst>
                <a:ext uri="{FF2B5EF4-FFF2-40B4-BE49-F238E27FC236}">
                  <a16:creationId xmlns:a16="http://schemas.microsoft.com/office/drawing/2014/main" id="{E2A6EE46-EFF6-FEA7-D753-CDC145DB8630}"/>
                </a:ext>
              </a:extLst>
            </p:cNvPr>
            <p:cNvPicPr>
              <a:picLocks noChangeArrowheads="1"/>
            </p:cNvPicPr>
            <p:nvPr/>
          </p:nvPicPr>
          <p:blipFill>
            <a:blip r:embed="rId3" cstate="print"/>
            <a:srcRect/>
            <a:stretch>
              <a:fillRect/>
            </a:stretch>
          </p:blipFill>
          <p:spPr bwMode="auto">
            <a:xfrm>
              <a:off x="2912" y="820"/>
              <a:ext cx="978" cy="227"/>
            </a:xfrm>
            <a:prstGeom prst="rect">
              <a:avLst/>
            </a:prstGeom>
            <a:noFill/>
            <a:ln w="9525">
              <a:noFill/>
              <a:miter lim="800000"/>
              <a:headEnd/>
              <a:tailEnd/>
            </a:ln>
          </p:spPr>
        </p:pic>
        <p:sp>
          <p:nvSpPr>
            <p:cNvPr id="30" name="Rectangle 30">
              <a:extLst>
                <a:ext uri="{FF2B5EF4-FFF2-40B4-BE49-F238E27FC236}">
                  <a16:creationId xmlns:a16="http://schemas.microsoft.com/office/drawing/2014/main" id="{389CF86A-3C22-8865-520E-617ECDF37155}"/>
                </a:ext>
              </a:extLst>
            </p:cNvPr>
            <p:cNvSpPr>
              <a:spLocks noChangeArrowheads="1"/>
            </p:cNvSpPr>
            <p:nvPr/>
          </p:nvSpPr>
          <p:spPr bwMode="auto">
            <a:xfrm>
              <a:off x="3094" y="869"/>
              <a:ext cx="544" cy="45"/>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sp>
        <p:nvSpPr>
          <p:cNvPr id="31" name="Rectangle 31">
            <a:extLst>
              <a:ext uri="{FF2B5EF4-FFF2-40B4-BE49-F238E27FC236}">
                <a16:creationId xmlns:a16="http://schemas.microsoft.com/office/drawing/2014/main" id="{123BA95A-9E29-7F5E-725B-86AF1D7D9132}"/>
              </a:ext>
            </a:extLst>
          </p:cNvPr>
          <p:cNvSpPr>
            <a:spLocks noChangeArrowheads="1"/>
          </p:cNvSpPr>
          <p:nvPr/>
        </p:nvSpPr>
        <p:spPr bwMode="auto">
          <a:xfrm>
            <a:off x="6565902" y="1441264"/>
            <a:ext cx="206375" cy="795978"/>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32" name="Rectangle 32">
            <a:extLst>
              <a:ext uri="{FF2B5EF4-FFF2-40B4-BE49-F238E27FC236}">
                <a16:creationId xmlns:a16="http://schemas.microsoft.com/office/drawing/2014/main" id="{CF925BAC-6414-9AC2-031F-816AF69588D9}"/>
              </a:ext>
            </a:extLst>
          </p:cNvPr>
          <p:cNvSpPr>
            <a:spLocks noChangeArrowheads="1"/>
          </p:cNvSpPr>
          <p:nvPr/>
        </p:nvSpPr>
        <p:spPr bwMode="auto">
          <a:xfrm>
            <a:off x="6772277" y="1707117"/>
            <a:ext cx="830262" cy="530125"/>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33" name="Rectangle 33">
            <a:extLst>
              <a:ext uri="{FF2B5EF4-FFF2-40B4-BE49-F238E27FC236}">
                <a16:creationId xmlns:a16="http://schemas.microsoft.com/office/drawing/2014/main" id="{0CF3A454-0E6A-400D-6E6D-944417F0AFAC}"/>
              </a:ext>
            </a:extLst>
          </p:cNvPr>
          <p:cNvSpPr>
            <a:spLocks noChangeArrowheads="1"/>
          </p:cNvSpPr>
          <p:nvPr/>
        </p:nvSpPr>
        <p:spPr bwMode="auto">
          <a:xfrm>
            <a:off x="5597527" y="2100717"/>
            <a:ext cx="769698" cy="400752"/>
          </a:xfrm>
          <a:prstGeom prst="rect">
            <a:avLst/>
          </a:prstGeom>
          <a:noFill/>
          <a:ln w="9525">
            <a:noFill/>
            <a:miter lim="800000"/>
            <a:headEnd/>
            <a:tailEnd/>
          </a:ln>
        </p:spPr>
        <p:txBody>
          <a:bodyPr wrap="none" lIns="92075" tIns="46038" rIns="92075" bIns="46038">
            <a:spAutoFit/>
          </a:bodyPr>
          <a:lstStyle/>
          <a:p>
            <a:pPr algn="l"/>
            <a:r>
              <a:rPr lang="en-US" sz="2000">
                <a:solidFill>
                  <a:schemeClr val="accent5"/>
                </a:solidFill>
                <a:latin typeface="Times New Roman" pitchFamily="18" charset="0"/>
              </a:rPr>
              <a:t>SIU’s</a:t>
            </a:r>
          </a:p>
        </p:txBody>
      </p:sp>
      <p:sp>
        <p:nvSpPr>
          <p:cNvPr id="34" name="AutoShape 34" descr="Brown marble">
            <a:extLst>
              <a:ext uri="{FF2B5EF4-FFF2-40B4-BE49-F238E27FC236}">
                <a16:creationId xmlns:a16="http://schemas.microsoft.com/office/drawing/2014/main" id="{5E6AB887-FA2A-F23E-1A19-26833595779E}"/>
              </a:ext>
            </a:extLst>
          </p:cNvPr>
          <p:cNvSpPr>
            <a:spLocks noChangeArrowheads="1"/>
          </p:cNvSpPr>
          <p:nvPr/>
        </p:nvSpPr>
        <p:spPr bwMode="auto">
          <a:xfrm rot="-3720000">
            <a:off x="5248851" y="2115958"/>
            <a:ext cx="678876" cy="1481137"/>
          </a:xfrm>
          <a:prstGeom prst="downArrow">
            <a:avLst>
              <a:gd name="adj1" fmla="val 50000"/>
              <a:gd name="adj2" fmla="val 54391"/>
            </a:avLst>
          </a:prstGeom>
          <a:blipFill dpi="0" rotWithShape="0">
            <a:blip r:embed="rId4"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35" name="Rectangle 35" descr="Brown marble">
            <a:extLst>
              <a:ext uri="{FF2B5EF4-FFF2-40B4-BE49-F238E27FC236}">
                <a16:creationId xmlns:a16="http://schemas.microsoft.com/office/drawing/2014/main" id="{D55C85F2-185F-329E-999C-A2D6FACCB967}"/>
              </a:ext>
            </a:extLst>
          </p:cNvPr>
          <p:cNvSpPr>
            <a:spLocks noChangeArrowheads="1"/>
          </p:cNvSpPr>
          <p:nvPr/>
        </p:nvSpPr>
        <p:spPr bwMode="auto">
          <a:xfrm>
            <a:off x="5273677" y="1970975"/>
            <a:ext cx="1271587" cy="136092"/>
          </a:xfrm>
          <a:prstGeom prst="rect">
            <a:avLst/>
          </a:prstGeom>
          <a:blipFill dpi="0" rotWithShape="0">
            <a:blip r:embed="rId4" cstate="print"/>
            <a:srcRect/>
            <a:tile tx="0" ty="0" sx="100000" sy="100000" flip="none" algn="tl"/>
          </a:blipFill>
          <a:ln w="12700">
            <a:solidFill>
              <a:schemeClr val="tx1"/>
            </a:solidFill>
            <a:miter lim="800000"/>
            <a:headEnd/>
            <a:tailEnd/>
          </a:ln>
        </p:spPr>
        <p:txBody>
          <a:bodyPr wrap="none" anchor="ctr"/>
          <a:lstStyle/>
          <a:p>
            <a:endParaRPr lang="en-US"/>
          </a:p>
        </p:txBody>
      </p:sp>
      <p:grpSp>
        <p:nvGrpSpPr>
          <p:cNvPr id="36" name="Group 36">
            <a:extLst>
              <a:ext uri="{FF2B5EF4-FFF2-40B4-BE49-F238E27FC236}">
                <a16:creationId xmlns:a16="http://schemas.microsoft.com/office/drawing/2014/main" id="{BE54BF4E-F75A-146E-01CD-3DC717C483DA}"/>
              </a:ext>
            </a:extLst>
          </p:cNvPr>
          <p:cNvGrpSpPr>
            <a:grpSpLocks/>
          </p:cNvGrpSpPr>
          <p:nvPr/>
        </p:nvGrpSpPr>
        <p:grpSpPr bwMode="auto">
          <a:xfrm>
            <a:off x="5383214" y="1432504"/>
            <a:ext cx="979488" cy="538037"/>
            <a:chOff x="2172" y="1039"/>
            <a:chExt cx="617" cy="340"/>
          </a:xfrm>
        </p:grpSpPr>
        <p:grpSp>
          <p:nvGrpSpPr>
            <p:cNvPr id="37" name="Group 37">
              <a:extLst>
                <a:ext uri="{FF2B5EF4-FFF2-40B4-BE49-F238E27FC236}">
                  <a16:creationId xmlns:a16="http://schemas.microsoft.com/office/drawing/2014/main" id="{BF50C57F-B52C-713E-6C08-3AC6C760C439}"/>
                </a:ext>
              </a:extLst>
            </p:cNvPr>
            <p:cNvGrpSpPr>
              <a:grpSpLocks/>
            </p:cNvGrpSpPr>
            <p:nvPr/>
          </p:nvGrpSpPr>
          <p:grpSpPr bwMode="auto">
            <a:xfrm>
              <a:off x="2239" y="1218"/>
              <a:ext cx="187" cy="161"/>
              <a:chOff x="2239" y="1218"/>
              <a:chExt cx="187" cy="161"/>
            </a:xfrm>
          </p:grpSpPr>
          <p:sp>
            <p:nvSpPr>
              <p:cNvPr id="41" name="Rectangle 38">
                <a:extLst>
                  <a:ext uri="{FF2B5EF4-FFF2-40B4-BE49-F238E27FC236}">
                    <a16:creationId xmlns:a16="http://schemas.microsoft.com/office/drawing/2014/main" id="{9DDB00B6-7ED5-12F5-9D33-88A7BD398895}"/>
                  </a:ext>
                </a:extLst>
              </p:cNvPr>
              <p:cNvSpPr>
                <a:spLocks noChangeArrowheads="1"/>
              </p:cNvSpPr>
              <p:nvPr/>
            </p:nvSpPr>
            <p:spPr bwMode="auto">
              <a:xfrm>
                <a:off x="2239" y="1218"/>
                <a:ext cx="28" cy="161"/>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2" name="Rectangle 39">
                <a:extLst>
                  <a:ext uri="{FF2B5EF4-FFF2-40B4-BE49-F238E27FC236}">
                    <a16:creationId xmlns:a16="http://schemas.microsoft.com/office/drawing/2014/main" id="{D1A9B0FA-F56C-6F9B-1D9E-6F3BF8336A1D}"/>
                  </a:ext>
                </a:extLst>
              </p:cNvPr>
              <p:cNvSpPr>
                <a:spLocks noChangeArrowheads="1"/>
              </p:cNvSpPr>
              <p:nvPr/>
            </p:nvSpPr>
            <p:spPr bwMode="auto">
              <a:xfrm>
                <a:off x="2267" y="1268"/>
                <a:ext cx="159" cy="111"/>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43" name="Rectangle 40">
                <a:extLst>
                  <a:ext uri="{FF2B5EF4-FFF2-40B4-BE49-F238E27FC236}">
                    <a16:creationId xmlns:a16="http://schemas.microsoft.com/office/drawing/2014/main" id="{B2BCA445-F096-6F83-4591-6362329DC16A}"/>
                  </a:ext>
                </a:extLst>
              </p:cNvPr>
              <p:cNvSpPr>
                <a:spLocks noChangeArrowheads="1"/>
              </p:cNvSpPr>
              <p:nvPr/>
            </p:nvSpPr>
            <p:spPr bwMode="auto">
              <a:xfrm>
                <a:off x="2290" y="1334"/>
                <a:ext cx="76" cy="45"/>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4" name="Rectangle 41">
                <a:extLst>
                  <a:ext uri="{FF2B5EF4-FFF2-40B4-BE49-F238E27FC236}">
                    <a16:creationId xmlns:a16="http://schemas.microsoft.com/office/drawing/2014/main" id="{15BCADE6-9609-A649-7081-8DE7190A0280}"/>
                  </a:ext>
                </a:extLst>
              </p:cNvPr>
              <p:cNvSpPr>
                <a:spLocks noChangeArrowheads="1"/>
              </p:cNvSpPr>
              <p:nvPr/>
            </p:nvSpPr>
            <p:spPr bwMode="auto">
              <a:xfrm>
                <a:off x="2282" y="1297"/>
                <a:ext cx="84" cy="20"/>
              </a:xfrm>
              <a:prstGeom prst="rect">
                <a:avLst/>
              </a:prstGeom>
              <a:solidFill>
                <a:schemeClr val="bg2"/>
              </a:solidFill>
              <a:ln w="12700">
                <a:solidFill>
                  <a:schemeClr val="tx1"/>
                </a:solidFill>
                <a:miter lim="800000"/>
                <a:headEnd/>
                <a:tailEnd/>
              </a:ln>
            </p:spPr>
            <p:txBody>
              <a:bodyPr wrap="none" anchor="ctr"/>
              <a:lstStyle/>
              <a:p>
                <a:endParaRPr lang="en-US"/>
              </a:p>
            </p:txBody>
          </p:sp>
        </p:grpSp>
        <p:grpSp>
          <p:nvGrpSpPr>
            <p:cNvPr id="38" name="Group 42">
              <a:extLst>
                <a:ext uri="{FF2B5EF4-FFF2-40B4-BE49-F238E27FC236}">
                  <a16:creationId xmlns:a16="http://schemas.microsoft.com/office/drawing/2014/main" id="{6281EB04-1038-6182-20CB-622CF3183C57}"/>
                </a:ext>
              </a:extLst>
            </p:cNvPr>
            <p:cNvGrpSpPr>
              <a:grpSpLocks/>
            </p:cNvGrpSpPr>
            <p:nvPr/>
          </p:nvGrpSpPr>
          <p:grpSpPr bwMode="auto">
            <a:xfrm>
              <a:off x="2172" y="1039"/>
              <a:ext cx="617" cy="170"/>
              <a:chOff x="2172" y="1039"/>
              <a:chExt cx="617" cy="170"/>
            </a:xfrm>
          </p:grpSpPr>
          <p:pic>
            <p:nvPicPr>
              <p:cNvPr id="39" name="Picture 43">
                <a:extLst>
                  <a:ext uri="{FF2B5EF4-FFF2-40B4-BE49-F238E27FC236}">
                    <a16:creationId xmlns:a16="http://schemas.microsoft.com/office/drawing/2014/main" id="{E36F1599-FFED-41D7-F96A-83CC0933EF16}"/>
                  </a:ext>
                </a:extLst>
              </p:cNvPr>
              <p:cNvPicPr>
                <a:picLocks noChangeArrowheads="1"/>
              </p:cNvPicPr>
              <p:nvPr/>
            </p:nvPicPr>
            <p:blipFill>
              <a:blip r:embed="rId5" cstate="print"/>
              <a:srcRect/>
              <a:stretch>
                <a:fillRect/>
              </a:stretch>
            </p:blipFill>
            <p:spPr bwMode="auto">
              <a:xfrm>
                <a:off x="2172" y="1039"/>
                <a:ext cx="617" cy="170"/>
              </a:xfrm>
              <a:prstGeom prst="rect">
                <a:avLst/>
              </a:prstGeom>
              <a:noFill/>
              <a:ln w="9525">
                <a:noFill/>
                <a:miter lim="800000"/>
                <a:headEnd/>
                <a:tailEnd/>
              </a:ln>
            </p:spPr>
          </p:pic>
          <p:sp>
            <p:nvSpPr>
              <p:cNvPr id="40" name="Rectangle 44">
                <a:extLst>
                  <a:ext uri="{FF2B5EF4-FFF2-40B4-BE49-F238E27FC236}">
                    <a16:creationId xmlns:a16="http://schemas.microsoft.com/office/drawing/2014/main" id="{5E84A80E-5406-61C8-A488-B5EEBCDAA08E}"/>
                  </a:ext>
                </a:extLst>
              </p:cNvPr>
              <p:cNvSpPr>
                <a:spLocks noChangeArrowheads="1"/>
              </p:cNvSpPr>
              <p:nvPr/>
            </p:nvSpPr>
            <p:spPr bwMode="auto">
              <a:xfrm>
                <a:off x="2305" y="1071"/>
                <a:ext cx="308" cy="0"/>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grpSp>
      <p:sp>
        <p:nvSpPr>
          <p:cNvPr id="45" name="AutoShape 45">
            <a:extLst>
              <a:ext uri="{FF2B5EF4-FFF2-40B4-BE49-F238E27FC236}">
                <a16:creationId xmlns:a16="http://schemas.microsoft.com/office/drawing/2014/main" id="{1E77B8E9-DE0E-94C0-0012-E944D07389F3}"/>
              </a:ext>
            </a:extLst>
          </p:cNvPr>
          <p:cNvSpPr>
            <a:spLocks noChangeArrowheads="1"/>
          </p:cNvSpPr>
          <p:nvPr/>
        </p:nvSpPr>
        <p:spPr bwMode="auto">
          <a:xfrm>
            <a:off x="8201027" y="2932642"/>
            <a:ext cx="1055687" cy="522212"/>
          </a:xfrm>
          <a:prstGeom prst="rightArrow">
            <a:avLst>
              <a:gd name="adj1" fmla="val 50000"/>
              <a:gd name="adj2" fmla="val 50397"/>
            </a:avLst>
          </a:prstGeom>
          <a:gradFill rotWithShape="0">
            <a:gsLst>
              <a:gs pos="0">
                <a:schemeClr val="bg1"/>
              </a:gs>
              <a:gs pos="100000">
                <a:srgbClr val="0099FF"/>
              </a:gs>
            </a:gsLst>
            <a:lin ang="5400000" scaled="1"/>
          </a:gradFill>
          <a:ln w="25400">
            <a:solidFill>
              <a:schemeClr val="tx1"/>
            </a:solidFill>
            <a:miter lim="800000"/>
            <a:headEnd/>
            <a:tailEnd/>
          </a:ln>
        </p:spPr>
        <p:txBody>
          <a:bodyPr wrap="none" anchor="ctr"/>
          <a:lstStyle/>
          <a:p>
            <a:endParaRPr lang="en-US"/>
          </a:p>
        </p:txBody>
      </p:sp>
      <p:sp>
        <p:nvSpPr>
          <p:cNvPr id="46" name="Rectangle 46">
            <a:extLst>
              <a:ext uri="{FF2B5EF4-FFF2-40B4-BE49-F238E27FC236}">
                <a16:creationId xmlns:a16="http://schemas.microsoft.com/office/drawing/2014/main" id="{625852FD-2A6C-0583-942B-E7D3DC0D7A6B}"/>
              </a:ext>
            </a:extLst>
          </p:cNvPr>
          <p:cNvSpPr>
            <a:spLocks noChangeArrowheads="1"/>
          </p:cNvSpPr>
          <p:nvPr/>
        </p:nvSpPr>
        <p:spPr bwMode="auto">
          <a:xfrm>
            <a:off x="6478589" y="3148467"/>
            <a:ext cx="1498600" cy="519112"/>
          </a:xfrm>
          <a:prstGeom prst="rect">
            <a:avLst/>
          </a:prstGeom>
          <a:noFill/>
          <a:ln w="9525">
            <a:noFill/>
            <a:miter lim="800000"/>
            <a:headEnd/>
            <a:tailEnd/>
          </a:ln>
        </p:spPr>
        <p:txBody>
          <a:bodyPr wrap="none" lIns="92075" tIns="46038" rIns="92075" bIns="46038">
            <a:spAutoFit/>
          </a:bodyPr>
          <a:lstStyle/>
          <a:p>
            <a:pPr algn="l"/>
            <a:r>
              <a:rPr lang="en-US" sz="2800" b="1">
                <a:solidFill>
                  <a:srgbClr val="0033CC"/>
                </a:solidFill>
                <a:latin typeface="Times New Roman" pitchFamily="18" charset="0"/>
              </a:rPr>
              <a:t>42% RR</a:t>
            </a:r>
            <a:endParaRPr lang="en-US" sz="2800" b="1">
              <a:solidFill>
                <a:schemeClr val="bg1"/>
              </a:solidFill>
              <a:latin typeface="Times New Roman" pitchFamily="18" charset="0"/>
            </a:endParaRPr>
          </a:p>
        </p:txBody>
      </p:sp>
      <p:sp>
        <p:nvSpPr>
          <p:cNvPr id="47" name="Freeform 47" descr="Brown marble">
            <a:extLst>
              <a:ext uri="{FF2B5EF4-FFF2-40B4-BE49-F238E27FC236}">
                <a16:creationId xmlns:a16="http://schemas.microsoft.com/office/drawing/2014/main" id="{0B282AA0-EE57-0BB3-0715-609F62149488}"/>
              </a:ext>
            </a:extLst>
          </p:cNvPr>
          <p:cNvSpPr>
            <a:spLocks/>
          </p:cNvSpPr>
          <p:nvPr/>
        </p:nvSpPr>
        <p:spPr bwMode="auto">
          <a:xfrm>
            <a:off x="4694239" y="1971116"/>
            <a:ext cx="584200" cy="678876"/>
          </a:xfrm>
          <a:custGeom>
            <a:avLst/>
            <a:gdLst>
              <a:gd name="T0" fmla="*/ 2147483647 w 368"/>
              <a:gd name="T1" fmla="*/ 2147483647 h 429"/>
              <a:gd name="T2" fmla="*/ 0 w 368"/>
              <a:gd name="T3" fmla="*/ 2147483647 h 429"/>
              <a:gd name="T4" fmla="*/ 2147483647 w 368"/>
              <a:gd name="T5" fmla="*/ 2147483647 h 429"/>
              <a:gd name="T6" fmla="*/ 2147483647 w 368"/>
              <a:gd name="T7" fmla="*/ 2147483647 h 429"/>
              <a:gd name="T8" fmla="*/ 2147483647 w 368"/>
              <a:gd name="T9" fmla="*/ 2147483647 h 429"/>
              <a:gd name="T10" fmla="*/ 2147483647 w 368"/>
              <a:gd name="T11" fmla="*/ 2147483647 h 429"/>
              <a:gd name="T12" fmla="*/ 2147483647 w 368"/>
              <a:gd name="T13" fmla="*/ 2147483647 h 429"/>
              <a:gd name="T14" fmla="*/ 2147483647 w 368"/>
              <a:gd name="T15" fmla="*/ 2147483647 h 429"/>
              <a:gd name="T16" fmla="*/ 2147483647 w 368"/>
              <a:gd name="T17" fmla="*/ 2147483647 h 429"/>
              <a:gd name="T18" fmla="*/ 2147483647 w 368"/>
              <a:gd name="T19" fmla="*/ 2147483647 h 429"/>
              <a:gd name="T20" fmla="*/ 2147483647 w 368"/>
              <a:gd name="T21" fmla="*/ 2147483647 h 429"/>
              <a:gd name="T22" fmla="*/ 2147483647 w 368"/>
              <a:gd name="T23" fmla="*/ 0 h 429"/>
              <a:gd name="T24" fmla="*/ 2147483647 w 368"/>
              <a:gd name="T25" fmla="*/ 0 h 429"/>
              <a:gd name="T26" fmla="*/ 2147483647 w 368"/>
              <a:gd name="T27" fmla="*/ 2147483647 h 429"/>
              <a:gd name="T28" fmla="*/ 2147483647 w 368"/>
              <a:gd name="T29" fmla="*/ 2147483647 h 429"/>
              <a:gd name="T30" fmla="*/ 2147483647 w 368"/>
              <a:gd name="T31" fmla="*/ 2147483647 h 429"/>
              <a:gd name="T32" fmla="*/ 2147483647 w 368"/>
              <a:gd name="T33" fmla="*/ 2147483647 h 429"/>
              <a:gd name="T34" fmla="*/ 2147483647 w 368"/>
              <a:gd name="T35" fmla="*/ 2147483647 h 429"/>
              <a:gd name="T36" fmla="*/ 2147483647 w 368"/>
              <a:gd name="T37" fmla="*/ 2147483647 h 429"/>
              <a:gd name="T38" fmla="*/ 2147483647 w 368"/>
              <a:gd name="T39" fmla="*/ 2147483647 h 429"/>
              <a:gd name="T40" fmla="*/ 2147483647 w 368"/>
              <a:gd name="T41" fmla="*/ 2147483647 h 429"/>
              <a:gd name="T42" fmla="*/ 2147483647 w 368"/>
              <a:gd name="T43" fmla="*/ 2147483647 h 429"/>
              <a:gd name="T44" fmla="*/ 2147483647 w 368"/>
              <a:gd name="T45" fmla="*/ 2147483647 h 429"/>
              <a:gd name="T46" fmla="*/ 2147483647 w 368"/>
              <a:gd name="T47" fmla="*/ 2147483647 h 429"/>
              <a:gd name="T48" fmla="*/ 2147483647 w 368"/>
              <a:gd name="T49" fmla="*/ 2147483647 h 4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8"/>
              <a:gd name="T76" fmla="*/ 0 h 429"/>
              <a:gd name="T77" fmla="*/ 368 w 368"/>
              <a:gd name="T78" fmla="*/ 429 h 4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8" h="429">
                <a:moveTo>
                  <a:pt x="104" y="428"/>
                </a:moveTo>
                <a:lnTo>
                  <a:pt x="0" y="301"/>
                </a:lnTo>
                <a:lnTo>
                  <a:pt x="50" y="301"/>
                </a:lnTo>
                <a:lnTo>
                  <a:pt x="47" y="246"/>
                </a:lnTo>
                <a:lnTo>
                  <a:pt x="50" y="197"/>
                </a:lnTo>
                <a:lnTo>
                  <a:pt x="61" y="151"/>
                </a:lnTo>
                <a:lnTo>
                  <a:pt x="74" y="110"/>
                </a:lnTo>
                <a:lnTo>
                  <a:pt x="91" y="75"/>
                </a:lnTo>
                <a:lnTo>
                  <a:pt x="114" y="44"/>
                </a:lnTo>
                <a:lnTo>
                  <a:pt x="141" y="21"/>
                </a:lnTo>
                <a:lnTo>
                  <a:pt x="172" y="6"/>
                </a:lnTo>
                <a:lnTo>
                  <a:pt x="202" y="0"/>
                </a:lnTo>
                <a:lnTo>
                  <a:pt x="364" y="0"/>
                </a:lnTo>
                <a:lnTo>
                  <a:pt x="367" y="125"/>
                </a:lnTo>
                <a:lnTo>
                  <a:pt x="205" y="127"/>
                </a:lnTo>
                <a:lnTo>
                  <a:pt x="195" y="130"/>
                </a:lnTo>
                <a:lnTo>
                  <a:pt x="185" y="136"/>
                </a:lnTo>
                <a:lnTo>
                  <a:pt x="178" y="148"/>
                </a:lnTo>
                <a:lnTo>
                  <a:pt x="172" y="162"/>
                </a:lnTo>
                <a:lnTo>
                  <a:pt x="165" y="179"/>
                </a:lnTo>
                <a:lnTo>
                  <a:pt x="158" y="200"/>
                </a:lnTo>
                <a:lnTo>
                  <a:pt x="155" y="246"/>
                </a:lnTo>
                <a:lnTo>
                  <a:pt x="158" y="298"/>
                </a:lnTo>
                <a:lnTo>
                  <a:pt x="205" y="298"/>
                </a:lnTo>
                <a:lnTo>
                  <a:pt x="104" y="428"/>
                </a:lnTo>
              </a:path>
            </a:pathLst>
          </a:custGeom>
          <a:blipFill dpi="0" rotWithShape="0">
            <a:blip r:embed="rId4" cstate="print"/>
            <a:srcRect/>
            <a:tile tx="0" ty="0" sx="100000" sy="100000" flip="none" algn="tl"/>
          </a:blipFill>
          <a:ln w="25400" cap="rnd" cmpd="sng">
            <a:solidFill>
              <a:schemeClr val="tx1"/>
            </a:solidFill>
            <a:prstDash val="solid"/>
            <a:round/>
            <a:headEnd/>
            <a:tailEnd/>
          </a:ln>
        </p:spPr>
        <p:txBody>
          <a:bodyPr/>
          <a:lstStyle/>
          <a:p>
            <a:endParaRPr lang="en-US"/>
          </a:p>
        </p:txBody>
      </p:sp>
      <p:sp>
        <p:nvSpPr>
          <p:cNvPr id="48" name="Freeform 48">
            <a:extLst>
              <a:ext uri="{FF2B5EF4-FFF2-40B4-BE49-F238E27FC236}">
                <a16:creationId xmlns:a16="http://schemas.microsoft.com/office/drawing/2014/main" id="{AECD60DF-B2DA-3DEF-8F1D-6F390680830A}"/>
              </a:ext>
            </a:extLst>
          </p:cNvPr>
          <p:cNvSpPr>
            <a:spLocks/>
          </p:cNvSpPr>
          <p:nvPr/>
        </p:nvSpPr>
        <p:spPr bwMode="auto">
          <a:xfrm>
            <a:off x="3351214" y="2501704"/>
            <a:ext cx="1576388" cy="294338"/>
          </a:xfrm>
          <a:custGeom>
            <a:avLst/>
            <a:gdLst>
              <a:gd name="T0" fmla="*/ 0 w 993"/>
              <a:gd name="T1" fmla="*/ 2147483647 h 186"/>
              <a:gd name="T2" fmla="*/ 2147483647 w 993"/>
              <a:gd name="T3" fmla="*/ 2147483647 h 186"/>
              <a:gd name="T4" fmla="*/ 2147483647 w 993"/>
              <a:gd name="T5" fmla="*/ 2147483647 h 186"/>
              <a:gd name="T6" fmla="*/ 2147483647 w 993"/>
              <a:gd name="T7" fmla="*/ 2147483647 h 186"/>
              <a:gd name="T8" fmla="*/ 2147483647 w 993"/>
              <a:gd name="T9" fmla="*/ 2147483647 h 186"/>
              <a:gd name="T10" fmla="*/ 2147483647 w 993"/>
              <a:gd name="T11" fmla="*/ 2147483647 h 186"/>
              <a:gd name="T12" fmla="*/ 2147483647 w 993"/>
              <a:gd name="T13" fmla="*/ 2147483647 h 186"/>
              <a:gd name="T14" fmla="*/ 2147483647 w 993"/>
              <a:gd name="T15" fmla="*/ 2147483647 h 186"/>
              <a:gd name="T16" fmla="*/ 2147483647 w 993"/>
              <a:gd name="T17" fmla="*/ 2147483647 h 186"/>
              <a:gd name="T18" fmla="*/ 2147483647 w 993"/>
              <a:gd name="T19" fmla="*/ 2147483647 h 186"/>
              <a:gd name="T20" fmla="*/ 2147483647 w 993"/>
              <a:gd name="T21" fmla="*/ 2147483647 h 186"/>
              <a:gd name="T22" fmla="*/ 2147483647 w 993"/>
              <a:gd name="T23" fmla="*/ 2147483647 h 186"/>
              <a:gd name="T24" fmla="*/ 2147483647 w 993"/>
              <a:gd name="T25" fmla="*/ 2147483647 h 186"/>
              <a:gd name="T26" fmla="*/ 2147483647 w 993"/>
              <a:gd name="T27" fmla="*/ 2147483647 h 186"/>
              <a:gd name="T28" fmla="*/ 2147483647 w 993"/>
              <a:gd name="T29" fmla="*/ 0 h 1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3"/>
              <a:gd name="T46" fmla="*/ 0 h 186"/>
              <a:gd name="T47" fmla="*/ 993 w 993"/>
              <a:gd name="T48" fmla="*/ 186 h 1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3" h="186">
                <a:moveTo>
                  <a:pt x="0" y="185"/>
                </a:moveTo>
                <a:lnTo>
                  <a:pt x="6" y="167"/>
                </a:lnTo>
                <a:lnTo>
                  <a:pt x="21" y="152"/>
                </a:lnTo>
                <a:lnTo>
                  <a:pt x="48" y="133"/>
                </a:lnTo>
                <a:lnTo>
                  <a:pt x="85" y="118"/>
                </a:lnTo>
                <a:lnTo>
                  <a:pt x="130" y="103"/>
                </a:lnTo>
                <a:lnTo>
                  <a:pt x="184" y="88"/>
                </a:lnTo>
                <a:lnTo>
                  <a:pt x="244" y="73"/>
                </a:lnTo>
                <a:lnTo>
                  <a:pt x="311" y="57"/>
                </a:lnTo>
                <a:lnTo>
                  <a:pt x="383" y="45"/>
                </a:lnTo>
                <a:lnTo>
                  <a:pt x="458" y="33"/>
                </a:lnTo>
                <a:lnTo>
                  <a:pt x="543" y="24"/>
                </a:lnTo>
                <a:lnTo>
                  <a:pt x="627" y="15"/>
                </a:lnTo>
                <a:lnTo>
                  <a:pt x="808" y="3"/>
                </a:lnTo>
                <a:lnTo>
                  <a:pt x="992" y="0"/>
                </a:lnTo>
              </a:path>
            </a:pathLst>
          </a:custGeom>
          <a:noFill/>
          <a:ln w="101600" cap="rnd" cmpd="sng">
            <a:solidFill>
              <a:srgbClr val="3333FF"/>
            </a:solidFill>
            <a:prstDash val="solid"/>
            <a:round/>
            <a:headEnd type="none" w="sm" len="sm"/>
            <a:tailEnd type="stealth" w="med" len="med"/>
          </a:ln>
        </p:spPr>
        <p:txBody>
          <a:bodyPr/>
          <a:lstStyle/>
          <a:p>
            <a:endParaRPr lang="en-US"/>
          </a:p>
        </p:txBody>
      </p:sp>
      <p:grpSp>
        <p:nvGrpSpPr>
          <p:cNvPr id="49" name="Group 50">
            <a:extLst>
              <a:ext uri="{FF2B5EF4-FFF2-40B4-BE49-F238E27FC236}">
                <a16:creationId xmlns:a16="http://schemas.microsoft.com/office/drawing/2014/main" id="{139923F2-65D1-9107-AF98-DD5CCD1087BA}"/>
              </a:ext>
            </a:extLst>
          </p:cNvPr>
          <p:cNvGrpSpPr>
            <a:grpSpLocks/>
          </p:cNvGrpSpPr>
          <p:nvPr/>
        </p:nvGrpSpPr>
        <p:grpSpPr bwMode="auto">
          <a:xfrm>
            <a:off x="2773364" y="2809386"/>
            <a:ext cx="1111250" cy="202555"/>
            <a:chOff x="528" y="1907"/>
            <a:chExt cx="700" cy="128"/>
          </a:xfrm>
        </p:grpSpPr>
        <p:sp>
          <p:nvSpPr>
            <p:cNvPr id="50" name="Rectangle 51" descr="Oak">
              <a:extLst>
                <a:ext uri="{FF2B5EF4-FFF2-40B4-BE49-F238E27FC236}">
                  <a16:creationId xmlns:a16="http://schemas.microsoft.com/office/drawing/2014/main" id="{57DA8E38-9F8C-BB7A-7163-EC5DA78DD7E2}"/>
                </a:ext>
              </a:extLst>
            </p:cNvPr>
            <p:cNvSpPr>
              <a:spLocks noChangeArrowheads="1"/>
            </p:cNvSpPr>
            <p:nvPr/>
          </p:nvSpPr>
          <p:spPr bwMode="auto">
            <a:xfrm>
              <a:off x="541" y="1952"/>
              <a:ext cx="243" cy="83"/>
            </a:xfrm>
            <a:prstGeom prst="rect">
              <a:avLst/>
            </a:prstGeom>
            <a:blipFill dpi="0" rotWithShape="0">
              <a:blip r:embed="rId6" cstate="print"/>
              <a:srcRect/>
              <a:tile tx="0" ty="0" sx="100000" sy="100000" flip="none" algn="tl"/>
            </a:blipFill>
            <a:ln w="25400">
              <a:solidFill>
                <a:srgbClr val="3333FF"/>
              </a:solidFill>
              <a:miter lim="800000"/>
              <a:headEnd/>
              <a:tailEnd/>
            </a:ln>
          </p:spPr>
          <p:txBody>
            <a:bodyPr wrap="none" anchor="ctr"/>
            <a:lstStyle/>
            <a:p>
              <a:endParaRPr lang="en-US"/>
            </a:p>
          </p:txBody>
        </p:sp>
        <p:sp>
          <p:nvSpPr>
            <p:cNvPr id="51" name="Line 52" descr="Oak">
              <a:extLst>
                <a:ext uri="{FF2B5EF4-FFF2-40B4-BE49-F238E27FC236}">
                  <a16:creationId xmlns:a16="http://schemas.microsoft.com/office/drawing/2014/main" id="{711F420D-B8B4-4354-BD24-F47FA5406AB2}"/>
                </a:ext>
              </a:extLst>
            </p:cNvPr>
            <p:cNvSpPr>
              <a:spLocks noChangeShapeType="1"/>
            </p:cNvSpPr>
            <p:nvPr/>
          </p:nvSpPr>
          <p:spPr bwMode="auto">
            <a:xfrm flipV="1">
              <a:off x="594" y="1992"/>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52" name="Line 53" descr="Oak">
              <a:extLst>
                <a:ext uri="{FF2B5EF4-FFF2-40B4-BE49-F238E27FC236}">
                  <a16:creationId xmlns:a16="http://schemas.microsoft.com/office/drawing/2014/main" id="{A2CD5DAF-2671-10DE-4A44-90D822735E45}"/>
                </a:ext>
              </a:extLst>
            </p:cNvPr>
            <p:cNvSpPr>
              <a:spLocks noChangeShapeType="1"/>
            </p:cNvSpPr>
            <p:nvPr/>
          </p:nvSpPr>
          <p:spPr bwMode="auto">
            <a:xfrm>
              <a:off x="596" y="1992"/>
              <a:ext cx="0"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53" name="Line 54" descr="Oak">
              <a:extLst>
                <a:ext uri="{FF2B5EF4-FFF2-40B4-BE49-F238E27FC236}">
                  <a16:creationId xmlns:a16="http://schemas.microsoft.com/office/drawing/2014/main" id="{5D7413D9-005C-E13D-5A6A-15ED887A5ADA}"/>
                </a:ext>
              </a:extLst>
            </p:cNvPr>
            <p:cNvSpPr>
              <a:spLocks noChangeShapeType="1"/>
            </p:cNvSpPr>
            <p:nvPr/>
          </p:nvSpPr>
          <p:spPr bwMode="auto">
            <a:xfrm>
              <a:off x="597" y="1992"/>
              <a:ext cx="68"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54" name="Line 55" descr="Oak">
              <a:extLst>
                <a:ext uri="{FF2B5EF4-FFF2-40B4-BE49-F238E27FC236}">
                  <a16:creationId xmlns:a16="http://schemas.microsoft.com/office/drawing/2014/main" id="{0E0FBA4C-D430-D378-6ADB-3661848463A3}"/>
                </a:ext>
              </a:extLst>
            </p:cNvPr>
            <p:cNvSpPr>
              <a:spLocks noChangeShapeType="1"/>
            </p:cNvSpPr>
            <p:nvPr/>
          </p:nvSpPr>
          <p:spPr bwMode="auto">
            <a:xfrm>
              <a:off x="663" y="1993"/>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55" name="Rectangle 56" descr="Oak">
              <a:extLst>
                <a:ext uri="{FF2B5EF4-FFF2-40B4-BE49-F238E27FC236}">
                  <a16:creationId xmlns:a16="http://schemas.microsoft.com/office/drawing/2014/main" id="{62692C1B-B8DE-040C-CE5A-A771562838B3}"/>
                </a:ext>
              </a:extLst>
            </p:cNvPr>
            <p:cNvSpPr>
              <a:spLocks noChangeArrowheads="1"/>
            </p:cNvSpPr>
            <p:nvPr/>
          </p:nvSpPr>
          <p:spPr bwMode="auto">
            <a:xfrm>
              <a:off x="704" y="1974"/>
              <a:ext cx="40" cy="39"/>
            </a:xfrm>
            <a:prstGeom prst="rect">
              <a:avLst/>
            </a:prstGeom>
            <a:blipFill dpi="0" rotWithShape="0">
              <a:blip r:embed="rId6" cstate="print"/>
              <a:srcRect/>
              <a:tile tx="0" ty="0" sx="100000" sy="100000" flip="none" algn="tl"/>
            </a:blipFill>
            <a:ln w="12700">
              <a:solidFill>
                <a:srgbClr val="3333FF"/>
              </a:solidFill>
              <a:miter lim="800000"/>
              <a:headEnd/>
              <a:tailEnd/>
            </a:ln>
          </p:spPr>
          <p:txBody>
            <a:bodyPr wrap="none" anchor="ctr"/>
            <a:lstStyle/>
            <a:p>
              <a:endParaRPr lang="en-US"/>
            </a:p>
          </p:txBody>
        </p:sp>
        <p:sp>
          <p:nvSpPr>
            <p:cNvPr id="56" name="Rectangle 57" descr="Oak">
              <a:extLst>
                <a:ext uri="{FF2B5EF4-FFF2-40B4-BE49-F238E27FC236}">
                  <a16:creationId xmlns:a16="http://schemas.microsoft.com/office/drawing/2014/main" id="{B7D07925-91B7-4F3C-A972-C6D72F871204}"/>
                </a:ext>
              </a:extLst>
            </p:cNvPr>
            <p:cNvSpPr>
              <a:spLocks noChangeArrowheads="1"/>
            </p:cNvSpPr>
            <p:nvPr/>
          </p:nvSpPr>
          <p:spPr bwMode="auto">
            <a:xfrm>
              <a:off x="985" y="1952"/>
              <a:ext cx="243" cy="83"/>
            </a:xfrm>
            <a:prstGeom prst="rect">
              <a:avLst/>
            </a:prstGeom>
            <a:blipFill dpi="0" rotWithShape="0">
              <a:blip r:embed="rId6" cstate="print"/>
              <a:srcRect/>
              <a:tile tx="0" ty="0" sx="100000" sy="100000" flip="none" algn="tl"/>
            </a:blipFill>
            <a:ln w="25400">
              <a:solidFill>
                <a:srgbClr val="3333FF"/>
              </a:solidFill>
              <a:miter lim="800000"/>
              <a:headEnd/>
              <a:tailEnd/>
            </a:ln>
          </p:spPr>
          <p:txBody>
            <a:bodyPr wrap="none" anchor="ctr"/>
            <a:lstStyle/>
            <a:p>
              <a:endParaRPr lang="en-US"/>
            </a:p>
          </p:txBody>
        </p:sp>
        <p:sp>
          <p:nvSpPr>
            <p:cNvPr id="57" name="Line 58" descr="Oak">
              <a:extLst>
                <a:ext uri="{FF2B5EF4-FFF2-40B4-BE49-F238E27FC236}">
                  <a16:creationId xmlns:a16="http://schemas.microsoft.com/office/drawing/2014/main" id="{41D54926-66A7-1FC3-D55B-9AE13484BE9E}"/>
                </a:ext>
              </a:extLst>
            </p:cNvPr>
            <p:cNvSpPr>
              <a:spLocks noChangeShapeType="1"/>
            </p:cNvSpPr>
            <p:nvPr/>
          </p:nvSpPr>
          <p:spPr bwMode="auto">
            <a:xfrm flipV="1">
              <a:off x="1039" y="1992"/>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58" name="Line 59" descr="Oak">
              <a:extLst>
                <a:ext uri="{FF2B5EF4-FFF2-40B4-BE49-F238E27FC236}">
                  <a16:creationId xmlns:a16="http://schemas.microsoft.com/office/drawing/2014/main" id="{8A621A33-3326-4055-BE70-74EEC7A8F403}"/>
                </a:ext>
              </a:extLst>
            </p:cNvPr>
            <p:cNvSpPr>
              <a:spLocks noChangeShapeType="1"/>
            </p:cNvSpPr>
            <p:nvPr/>
          </p:nvSpPr>
          <p:spPr bwMode="auto">
            <a:xfrm>
              <a:off x="1040" y="1992"/>
              <a:ext cx="0"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59" name="Line 60" descr="Oak">
              <a:extLst>
                <a:ext uri="{FF2B5EF4-FFF2-40B4-BE49-F238E27FC236}">
                  <a16:creationId xmlns:a16="http://schemas.microsoft.com/office/drawing/2014/main" id="{2465B56E-A7FF-A93C-C75A-8CE859913B8C}"/>
                </a:ext>
              </a:extLst>
            </p:cNvPr>
            <p:cNvSpPr>
              <a:spLocks noChangeShapeType="1"/>
            </p:cNvSpPr>
            <p:nvPr/>
          </p:nvSpPr>
          <p:spPr bwMode="auto">
            <a:xfrm>
              <a:off x="1041" y="1992"/>
              <a:ext cx="68"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60" name="Line 61" descr="Oak">
              <a:extLst>
                <a:ext uri="{FF2B5EF4-FFF2-40B4-BE49-F238E27FC236}">
                  <a16:creationId xmlns:a16="http://schemas.microsoft.com/office/drawing/2014/main" id="{5094C5F2-6004-8496-E181-517EE2AE9579}"/>
                </a:ext>
              </a:extLst>
            </p:cNvPr>
            <p:cNvSpPr>
              <a:spLocks noChangeShapeType="1"/>
            </p:cNvSpPr>
            <p:nvPr/>
          </p:nvSpPr>
          <p:spPr bwMode="auto">
            <a:xfrm>
              <a:off x="1108" y="1993"/>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61" name="Rectangle 62" descr="Oak">
              <a:extLst>
                <a:ext uri="{FF2B5EF4-FFF2-40B4-BE49-F238E27FC236}">
                  <a16:creationId xmlns:a16="http://schemas.microsoft.com/office/drawing/2014/main" id="{627643F2-EACF-1CE9-B614-E14CBDAC396A}"/>
                </a:ext>
              </a:extLst>
            </p:cNvPr>
            <p:cNvSpPr>
              <a:spLocks noChangeArrowheads="1"/>
            </p:cNvSpPr>
            <p:nvPr/>
          </p:nvSpPr>
          <p:spPr bwMode="auto">
            <a:xfrm>
              <a:off x="1148" y="1974"/>
              <a:ext cx="40" cy="39"/>
            </a:xfrm>
            <a:prstGeom prst="rect">
              <a:avLst/>
            </a:prstGeom>
            <a:blipFill dpi="0" rotWithShape="0">
              <a:blip r:embed="rId6" cstate="print"/>
              <a:srcRect/>
              <a:tile tx="0" ty="0" sx="100000" sy="100000" flip="none" algn="tl"/>
            </a:blipFill>
            <a:ln w="12700">
              <a:solidFill>
                <a:srgbClr val="3333FF"/>
              </a:solidFill>
              <a:miter lim="800000"/>
              <a:headEnd/>
              <a:tailEnd/>
            </a:ln>
          </p:spPr>
          <p:txBody>
            <a:bodyPr wrap="none" anchor="ctr"/>
            <a:lstStyle/>
            <a:p>
              <a:endParaRPr lang="en-US"/>
            </a:p>
          </p:txBody>
        </p:sp>
        <p:sp>
          <p:nvSpPr>
            <p:cNvPr id="62" name="Freeform 63" descr="Oak">
              <a:extLst>
                <a:ext uri="{FF2B5EF4-FFF2-40B4-BE49-F238E27FC236}">
                  <a16:creationId xmlns:a16="http://schemas.microsoft.com/office/drawing/2014/main" id="{9C407247-A8A2-9450-D03F-E371CD620F9A}"/>
                </a:ext>
              </a:extLst>
            </p:cNvPr>
            <p:cNvSpPr>
              <a:spLocks/>
            </p:cNvSpPr>
            <p:nvPr/>
          </p:nvSpPr>
          <p:spPr bwMode="auto">
            <a:xfrm>
              <a:off x="528" y="1907"/>
              <a:ext cx="258" cy="44"/>
            </a:xfrm>
            <a:custGeom>
              <a:avLst/>
              <a:gdLst>
                <a:gd name="T0" fmla="*/ 128 w 258"/>
                <a:gd name="T1" fmla="*/ 0 h 44"/>
                <a:gd name="T2" fmla="*/ 257 w 258"/>
                <a:gd name="T3" fmla="*/ 43 h 44"/>
                <a:gd name="T4" fmla="*/ 0 w 258"/>
                <a:gd name="T5" fmla="*/ 43 h 44"/>
                <a:gd name="T6" fmla="*/ 128 w 258"/>
                <a:gd name="T7" fmla="*/ 0 h 44"/>
                <a:gd name="T8" fmla="*/ 0 60000 65536"/>
                <a:gd name="T9" fmla="*/ 0 60000 65536"/>
                <a:gd name="T10" fmla="*/ 0 60000 65536"/>
                <a:gd name="T11" fmla="*/ 0 60000 65536"/>
                <a:gd name="T12" fmla="*/ 0 w 258"/>
                <a:gd name="T13" fmla="*/ 0 h 44"/>
                <a:gd name="T14" fmla="*/ 258 w 258"/>
                <a:gd name="T15" fmla="*/ 44 h 44"/>
              </a:gdLst>
              <a:ahLst/>
              <a:cxnLst>
                <a:cxn ang="T8">
                  <a:pos x="T0" y="T1"/>
                </a:cxn>
                <a:cxn ang="T9">
                  <a:pos x="T2" y="T3"/>
                </a:cxn>
                <a:cxn ang="T10">
                  <a:pos x="T4" y="T5"/>
                </a:cxn>
                <a:cxn ang="T11">
                  <a:pos x="T6" y="T7"/>
                </a:cxn>
              </a:cxnLst>
              <a:rect l="T12" t="T13" r="T14" b="T15"/>
              <a:pathLst>
                <a:path w="258" h="44">
                  <a:moveTo>
                    <a:pt x="128" y="0"/>
                  </a:moveTo>
                  <a:lnTo>
                    <a:pt x="257" y="43"/>
                  </a:lnTo>
                  <a:lnTo>
                    <a:pt x="0" y="43"/>
                  </a:lnTo>
                  <a:lnTo>
                    <a:pt x="128" y="0"/>
                  </a:lnTo>
                </a:path>
              </a:pathLst>
            </a:custGeom>
            <a:blipFill dpi="0" rotWithShape="0">
              <a:blip r:embed="rId6" cstate="print"/>
              <a:srcRect/>
              <a:tile tx="0" ty="0" sx="100000" sy="100000" flip="none" algn="tl"/>
            </a:blipFill>
            <a:ln w="25400" cap="rnd" cmpd="sng">
              <a:solidFill>
                <a:srgbClr val="3333FF"/>
              </a:solidFill>
              <a:prstDash val="solid"/>
              <a:round/>
              <a:headEnd/>
              <a:tailEnd/>
            </a:ln>
          </p:spPr>
          <p:txBody>
            <a:bodyPr/>
            <a:lstStyle/>
            <a:p>
              <a:endParaRPr lang="en-US"/>
            </a:p>
          </p:txBody>
        </p:sp>
        <p:sp>
          <p:nvSpPr>
            <p:cNvPr id="63" name="Freeform 64" descr="Oak">
              <a:extLst>
                <a:ext uri="{FF2B5EF4-FFF2-40B4-BE49-F238E27FC236}">
                  <a16:creationId xmlns:a16="http://schemas.microsoft.com/office/drawing/2014/main" id="{C527A9BF-557A-4E69-22BD-46F4BA760126}"/>
                </a:ext>
              </a:extLst>
            </p:cNvPr>
            <p:cNvSpPr>
              <a:spLocks/>
            </p:cNvSpPr>
            <p:nvPr/>
          </p:nvSpPr>
          <p:spPr bwMode="auto">
            <a:xfrm>
              <a:off x="970" y="1910"/>
              <a:ext cx="258" cy="41"/>
            </a:xfrm>
            <a:custGeom>
              <a:avLst/>
              <a:gdLst>
                <a:gd name="T0" fmla="*/ 128 w 258"/>
                <a:gd name="T1" fmla="*/ 0 h 41"/>
                <a:gd name="T2" fmla="*/ 257 w 258"/>
                <a:gd name="T3" fmla="*/ 40 h 41"/>
                <a:gd name="T4" fmla="*/ 0 w 258"/>
                <a:gd name="T5" fmla="*/ 40 h 41"/>
                <a:gd name="T6" fmla="*/ 128 w 258"/>
                <a:gd name="T7" fmla="*/ 0 h 41"/>
                <a:gd name="T8" fmla="*/ 0 60000 65536"/>
                <a:gd name="T9" fmla="*/ 0 60000 65536"/>
                <a:gd name="T10" fmla="*/ 0 60000 65536"/>
                <a:gd name="T11" fmla="*/ 0 60000 65536"/>
                <a:gd name="T12" fmla="*/ 0 w 258"/>
                <a:gd name="T13" fmla="*/ 0 h 41"/>
                <a:gd name="T14" fmla="*/ 258 w 258"/>
                <a:gd name="T15" fmla="*/ 41 h 41"/>
              </a:gdLst>
              <a:ahLst/>
              <a:cxnLst>
                <a:cxn ang="T8">
                  <a:pos x="T0" y="T1"/>
                </a:cxn>
                <a:cxn ang="T9">
                  <a:pos x="T2" y="T3"/>
                </a:cxn>
                <a:cxn ang="T10">
                  <a:pos x="T4" y="T5"/>
                </a:cxn>
                <a:cxn ang="T11">
                  <a:pos x="T6" y="T7"/>
                </a:cxn>
              </a:cxnLst>
              <a:rect l="T12" t="T13" r="T14" b="T15"/>
              <a:pathLst>
                <a:path w="258" h="41">
                  <a:moveTo>
                    <a:pt x="128" y="0"/>
                  </a:moveTo>
                  <a:lnTo>
                    <a:pt x="257" y="40"/>
                  </a:lnTo>
                  <a:lnTo>
                    <a:pt x="0" y="40"/>
                  </a:lnTo>
                  <a:lnTo>
                    <a:pt x="128" y="0"/>
                  </a:lnTo>
                </a:path>
              </a:pathLst>
            </a:custGeom>
            <a:blipFill dpi="0" rotWithShape="0">
              <a:blip r:embed="rId6" cstate="print"/>
              <a:srcRect/>
              <a:tile tx="0" ty="0" sx="100000" sy="100000" flip="none" algn="tl"/>
            </a:blipFill>
            <a:ln w="25400" cap="rnd" cmpd="sng">
              <a:solidFill>
                <a:srgbClr val="3333FF"/>
              </a:solidFill>
              <a:prstDash val="solid"/>
              <a:round/>
              <a:headEnd/>
              <a:tailEnd/>
            </a:ln>
          </p:spPr>
          <p:txBody>
            <a:bodyPr/>
            <a:lstStyle/>
            <a:p>
              <a:endParaRPr lang="en-US"/>
            </a:p>
          </p:txBody>
        </p:sp>
      </p:grpSp>
      <p:sp>
        <p:nvSpPr>
          <p:cNvPr id="64" name="Rectangle 65">
            <a:extLst>
              <a:ext uri="{FF2B5EF4-FFF2-40B4-BE49-F238E27FC236}">
                <a16:creationId xmlns:a16="http://schemas.microsoft.com/office/drawing/2014/main" id="{100FE3A7-4B1B-BE3E-F1D4-565FFBAC18A9}"/>
              </a:ext>
            </a:extLst>
          </p:cNvPr>
          <p:cNvSpPr>
            <a:spLocks noChangeArrowheads="1"/>
          </p:cNvSpPr>
          <p:nvPr/>
        </p:nvSpPr>
        <p:spPr bwMode="auto">
          <a:xfrm>
            <a:off x="2432052" y="3362779"/>
            <a:ext cx="1789112" cy="528638"/>
          </a:xfrm>
          <a:prstGeom prst="rect">
            <a:avLst/>
          </a:prstGeom>
          <a:noFill/>
          <a:ln w="9525">
            <a:solidFill>
              <a:srgbClr val="3333FF"/>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Residential</a:t>
            </a:r>
          </a:p>
        </p:txBody>
      </p:sp>
      <p:sp>
        <p:nvSpPr>
          <p:cNvPr id="65" name="Line 66">
            <a:extLst>
              <a:ext uri="{FF2B5EF4-FFF2-40B4-BE49-F238E27FC236}">
                <a16:creationId xmlns:a16="http://schemas.microsoft.com/office/drawing/2014/main" id="{FF15D7C1-DF5A-20C5-5CAE-285979F9FEB2}"/>
              </a:ext>
            </a:extLst>
          </p:cNvPr>
          <p:cNvSpPr>
            <a:spLocks noChangeShapeType="1"/>
          </p:cNvSpPr>
          <p:nvPr/>
        </p:nvSpPr>
        <p:spPr bwMode="auto">
          <a:xfrm flipV="1">
            <a:off x="3181352" y="2783850"/>
            <a:ext cx="168275" cy="159828"/>
          </a:xfrm>
          <a:prstGeom prst="line">
            <a:avLst/>
          </a:prstGeom>
          <a:noFill/>
          <a:ln w="25400">
            <a:solidFill>
              <a:srgbClr val="3333FF"/>
            </a:solidFill>
            <a:round/>
            <a:headEnd type="none" w="sm" len="sm"/>
            <a:tailEnd type="none" w="sm" len="sm"/>
          </a:ln>
        </p:spPr>
        <p:txBody>
          <a:bodyPr wrap="none" anchor="ctr"/>
          <a:lstStyle/>
          <a:p>
            <a:endParaRPr lang="en-US"/>
          </a:p>
        </p:txBody>
      </p:sp>
      <p:sp>
        <p:nvSpPr>
          <p:cNvPr id="66" name="Line 67">
            <a:extLst>
              <a:ext uri="{FF2B5EF4-FFF2-40B4-BE49-F238E27FC236}">
                <a16:creationId xmlns:a16="http://schemas.microsoft.com/office/drawing/2014/main" id="{D4682877-B3AC-92F1-4631-84ED7042C1F1}"/>
              </a:ext>
            </a:extLst>
          </p:cNvPr>
          <p:cNvSpPr>
            <a:spLocks noChangeShapeType="1"/>
          </p:cNvSpPr>
          <p:nvPr/>
        </p:nvSpPr>
        <p:spPr bwMode="auto">
          <a:xfrm flipH="1" flipV="1">
            <a:off x="3351214" y="2783749"/>
            <a:ext cx="133350" cy="128179"/>
          </a:xfrm>
          <a:prstGeom prst="line">
            <a:avLst/>
          </a:prstGeom>
          <a:noFill/>
          <a:ln w="25400">
            <a:solidFill>
              <a:srgbClr val="3333FF"/>
            </a:solidFill>
            <a:round/>
            <a:headEnd type="none" w="sm" len="sm"/>
            <a:tailEnd type="none" w="sm" len="sm"/>
          </a:ln>
        </p:spPr>
        <p:txBody>
          <a:bodyPr wrap="none" anchor="ctr"/>
          <a:lstStyle/>
          <a:p>
            <a:endParaRPr lang="en-US"/>
          </a:p>
        </p:txBody>
      </p:sp>
      <p:grpSp>
        <p:nvGrpSpPr>
          <p:cNvPr id="67" name="Group 68">
            <a:extLst>
              <a:ext uri="{FF2B5EF4-FFF2-40B4-BE49-F238E27FC236}">
                <a16:creationId xmlns:a16="http://schemas.microsoft.com/office/drawing/2014/main" id="{467687AB-79BC-B7DC-B572-7DE89C855729}"/>
              </a:ext>
            </a:extLst>
          </p:cNvPr>
          <p:cNvGrpSpPr>
            <a:grpSpLocks/>
          </p:cNvGrpSpPr>
          <p:nvPr/>
        </p:nvGrpSpPr>
        <p:grpSpPr bwMode="auto">
          <a:xfrm>
            <a:off x="2889252" y="3072911"/>
            <a:ext cx="1112837" cy="202555"/>
            <a:chOff x="601" y="2073"/>
            <a:chExt cx="701" cy="128"/>
          </a:xfrm>
        </p:grpSpPr>
        <p:sp>
          <p:nvSpPr>
            <p:cNvPr id="68" name="Rectangle 69" descr="Oak">
              <a:extLst>
                <a:ext uri="{FF2B5EF4-FFF2-40B4-BE49-F238E27FC236}">
                  <a16:creationId xmlns:a16="http://schemas.microsoft.com/office/drawing/2014/main" id="{7461EE54-A608-0A1D-AA00-17A8E3E66673}"/>
                </a:ext>
              </a:extLst>
            </p:cNvPr>
            <p:cNvSpPr>
              <a:spLocks noChangeArrowheads="1"/>
            </p:cNvSpPr>
            <p:nvPr/>
          </p:nvSpPr>
          <p:spPr bwMode="auto">
            <a:xfrm>
              <a:off x="614" y="2118"/>
              <a:ext cx="243" cy="83"/>
            </a:xfrm>
            <a:prstGeom prst="rect">
              <a:avLst/>
            </a:prstGeom>
            <a:blipFill dpi="0" rotWithShape="0">
              <a:blip r:embed="rId6" cstate="print"/>
              <a:srcRect/>
              <a:tile tx="0" ty="0" sx="100000" sy="100000" flip="none" algn="tl"/>
            </a:blipFill>
            <a:ln w="25400">
              <a:solidFill>
                <a:srgbClr val="3333FF"/>
              </a:solidFill>
              <a:miter lim="800000"/>
              <a:headEnd/>
              <a:tailEnd/>
            </a:ln>
          </p:spPr>
          <p:txBody>
            <a:bodyPr wrap="none" anchor="ctr"/>
            <a:lstStyle/>
            <a:p>
              <a:endParaRPr lang="en-US"/>
            </a:p>
          </p:txBody>
        </p:sp>
        <p:sp>
          <p:nvSpPr>
            <p:cNvPr id="69" name="Line 70" descr="Oak">
              <a:extLst>
                <a:ext uri="{FF2B5EF4-FFF2-40B4-BE49-F238E27FC236}">
                  <a16:creationId xmlns:a16="http://schemas.microsoft.com/office/drawing/2014/main" id="{CA514B2A-0FF0-A276-EDBB-21C5C0D09A65}"/>
                </a:ext>
              </a:extLst>
            </p:cNvPr>
            <p:cNvSpPr>
              <a:spLocks noChangeShapeType="1"/>
            </p:cNvSpPr>
            <p:nvPr/>
          </p:nvSpPr>
          <p:spPr bwMode="auto">
            <a:xfrm flipV="1">
              <a:off x="668" y="2158"/>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0" name="Line 71" descr="Oak">
              <a:extLst>
                <a:ext uri="{FF2B5EF4-FFF2-40B4-BE49-F238E27FC236}">
                  <a16:creationId xmlns:a16="http://schemas.microsoft.com/office/drawing/2014/main" id="{BED0D914-F629-2E06-9BB2-F10C8841132F}"/>
                </a:ext>
              </a:extLst>
            </p:cNvPr>
            <p:cNvSpPr>
              <a:spLocks noChangeShapeType="1"/>
            </p:cNvSpPr>
            <p:nvPr/>
          </p:nvSpPr>
          <p:spPr bwMode="auto">
            <a:xfrm>
              <a:off x="669" y="2158"/>
              <a:ext cx="0"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1" name="Line 72" descr="Oak">
              <a:extLst>
                <a:ext uri="{FF2B5EF4-FFF2-40B4-BE49-F238E27FC236}">
                  <a16:creationId xmlns:a16="http://schemas.microsoft.com/office/drawing/2014/main" id="{AF5B6FAE-541C-51D1-3C3D-AD3AA6D712E6}"/>
                </a:ext>
              </a:extLst>
            </p:cNvPr>
            <p:cNvSpPr>
              <a:spLocks noChangeShapeType="1"/>
            </p:cNvSpPr>
            <p:nvPr/>
          </p:nvSpPr>
          <p:spPr bwMode="auto">
            <a:xfrm>
              <a:off x="670" y="2158"/>
              <a:ext cx="68"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2" name="Line 73" descr="Oak">
              <a:extLst>
                <a:ext uri="{FF2B5EF4-FFF2-40B4-BE49-F238E27FC236}">
                  <a16:creationId xmlns:a16="http://schemas.microsoft.com/office/drawing/2014/main" id="{0DD58F5C-0EFC-2D4C-EBC1-01D4718A9FB0}"/>
                </a:ext>
              </a:extLst>
            </p:cNvPr>
            <p:cNvSpPr>
              <a:spLocks noChangeShapeType="1"/>
            </p:cNvSpPr>
            <p:nvPr/>
          </p:nvSpPr>
          <p:spPr bwMode="auto">
            <a:xfrm>
              <a:off x="737" y="2159"/>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3" name="Rectangle 74" descr="Oak">
              <a:extLst>
                <a:ext uri="{FF2B5EF4-FFF2-40B4-BE49-F238E27FC236}">
                  <a16:creationId xmlns:a16="http://schemas.microsoft.com/office/drawing/2014/main" id="{3DED264E-9561-23DD-0B98-ABBCB481E88A}"/>
                </a:ext>
              </a:extLst>
            </p:cNvPr>
            <p:cNvSpPr>
              <a:spLocks noChangeArrowheads="1"/>
            </p:cNvSpPr>
            <p:nvPr/>
          </p:nvSpPr>
          <p:spPr bwMode="auto">
            <a:xfrm>
              <a:off x="777" y="2140"/>
              <a:ext cx="40" cy="39"/>
            </a:xfrm>
            <a:prstGeom prst="rect">
              <a:avLst/>
            </a:prstGeom>
            <a:blipFill dpi="0" rotWithShape="0">
              <a:blip r:embed="rId6" cstate="print"/>
              <a:srcRect/>
              <a:tile tx="0" ty="0" sx="100000" sy="100000" flip="none" algn="tl"/>
            </a:blipFill>
            <a:ln w="12700">
              <a:solidFill>
                <a:srgbClr val="3333FF"/>
              </a:solidFill>
              <a:miter lim="800000"/>
              <a:headEnd/>
              <a:tailEnd/>
            </a:ln>
          </p:spPr>
          <p:txBody>
            <a:bodyPr wrap="none" anchor="ctr"/>
            <a:lstStyle/>
            <a:p>
              <a:endParaRPr lang="en-US"/>
            </a:p>
          </p:txBody>
        </p:sp>
        <p:sp>
          <p:nvSpPr>
            <p:cNvPr id="74" name="Rectangle 75" descr="Oak">
              <a:extLst>
                <a:ext uri="{FF2B5EF4-FFF2-40B4-BE49-F238E27FC236}">
                  <a16:creationId xmlns:a16="http://schemas.microsoft.com/office/drawing/2014/main" id="{8CBF403C-0481-833E-F43D-B247195A4E09}"/>
                </a:ext>
              </a:extLst>
            </p:cNvPr>
            <p:cNvSpPr>
              <a:spLocks noChangeArrowheads="1"/>
            </p:cNvSpPr>
            <p:nvPr/>
          </p:nvSpPr>
          <p:spPr bwMode="auto">
            <a:xfrm>
              <a:off x="1059" y="2118"/>
              <a:ext cx="243" cy="83"/>
            </a:xfrm>
            <a:prstGeom prst="rect">
              <a:avLst/>
            </a:prstGeom>
            <a:blipFill dpi="0" rotWithShape="0">
              <a:blip r:embed="rId6" cstate="print"/>
              <a:srcRect/>
              <a:tile tx="0" ty="0" sx="100000" sy="100000" flip="none" algn="tl"/>
            </a:blipFill>
            <a:ln w="25400">
              <a:solidFill>
                <a:srgbClr val="3333FF"/>
              </a:solidFill>
              <a:miter lim="800000"/>
              <a:headEnd/>
              <a:tailEnd/>
            </a:ln>
          </p:spPr>
          <p:txBody>
            <a:bodyPr wrap="none" anchor="ctr"/>
            <a:lstStyle/>
            <a:p>
              <a:endParaRPr lang="en-US"/>
            </a:p>
          </p:txBody>
        </p:sp>
        <p:sp>
          <p:nvSpPr>
            <p:cNvPr id="75" name="Line 76" descr="Oak">
              <a:extLst>
                <a:ext uri="{FF2B5EF4-FFF2-40B4-BE49-F238E27FC236}">
                  <a16:creationId xmlns:a16="http://schemas.microsoft.com/office/drawing/2014/main" id="{35048FEC-7EE5-558B-EE18-CEA213AD05A2}"/>
                </a:ext>
              </a:extLst>
            </p:cNvPr>
            <p:cNvSpPr>
              <a:spLocks noChangeShapeType="1"/>
            </p:cNvSpPr>
            <p:nvPr/>
          </p:nvSpPr>
          <p:spPr bwMode="auto">
            <a:xfrm flipV="1">
              <a:off x="1112" y="2158"/>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6" name="Line 77" descr="Oak">
              <a:extLst>
                <a:ext uri="{FF2B5EF4-FFF2-40B4-BE49-F238E27FC236}">
                  <a16:creationId xmlns:a16="http://schemas.microsoft.com/office/drawing/2014/main" id="{6807DFEF-66B4-3163-090F-5D052CB8DD13}"/>
                </a:ext>
              </a:extLst>
            </p:cNvPr>
            <p:cNvSpPr>
              <a:spLocks noChangeShapeType="1"/>
            </p:cNvSpPr>
            <p:nvPr/>
          </p:nvSpPr>
          <p:spPr bwMode="auto">
            <a:xfrm>
              <a:off x="1114" y="2158"/>
              <a:ext cx="0"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7" name="Line 78" descr="Oak">
              <a:extLst>
                <a:ext uri="{FF2B5EF4-FFF2-40B4-BE49-F238E27FC236}">
                  <a16:creationId xmlns:a16="http://schemas.microsoft.com/office/drawing/2014/main" id="{E3090606-E0B0-F2C3-2B11-8674450131E0}"/>
                </a:ext>
              </a:extLst>
            </p:cNvPr>
            <p:cNvSpPr>
              <a:spLocks noChangeShapeType="1"/>
            </p:cNvSpPr>
            <p:nvPr/>
          </p:nvSpPr>
          <p:spPr bwMode="auto">
            <a:xfrm>
              <a:off x="1115" y="2158"/>
              <a:ext cx="68" cy="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8" name="Line 79" descr="Oak">
              <a:extLst>
                <a:ext uri="{FF2B5EF4-FFF2-40B4-BE49-F238E27FC236}">
                  <a16:creationId xmlns:a16="http://schemas.microsoft.com/office/drawing/2014/main" id="{C42C4A29-3A7D-4D13-D5AC-CDB113048A99}"/>
                </a:ext>
              </a:extLst>
            </p:cNvPr>
            <p:cNvSpPr>
              <a:spLocks noChangeShapeType="1"/>
            </p:cNvSpPr>
            <p:nvPr/>
          </p:nvSpPr>
          <p:spPr bwMode="auto">
            <a:xfrm>
              <a:off x="1181" y="2159"/>
              <a:ext cx="0" cy="40"/>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79" name="Rectangle 80" descr="Oak">
              <a:extLst>
                <a:ext uri="{FF2B5EF4-FFF2-40B4-BE49-F238E27FC236}">
                  <a16:creationId xmlns:a16="http://schemas.microsoft.com/office/drawing/2014/main" id="{4F731DD8-A292-EBA7-0947-C9FC09645AF6}"/>
                </a:ext>
              </a:extLst>
            </p:cNvPr>
            <p:cNvSpPr>
              <a:spLocks noChangeArrowheads="1"/>
            </p:cNvSpPr>
            <p:nvPr/>
          </p:nvSpPr>
          <p:spPr bwMode="auto">
            <a:xfrm>
              <a:off x="1222" y="2140"/>
              <a:ext cx="40" cy="39"/>
            </a:xfrm>
            <a:prstGeom prst="rect">
              <a:avLst/>
            </a:prstGeom>
            <a:blipFill dpi="0" rotWithShape="0">
              <a:blip r:embed="rId6" cstate="print"/>
              <a:srcRect/>
              <a:tile tx="0" ty="0" sx="100000" sy="100000" flip="none" algn="tl"/>
            </a:blipFill>
            <a:ln w="12700">
              <a:solidFill>
                <a:srgbClr val="3333FF"/>
              </a:solidFill>
              <a:miter lim="800000"/>
              <a:headEnd/>
              <a:tailEnd/>
            </a:ln>
          </p:spPr>
          <p:txBody>
            <a:bodyPr wrap="none" anchor="ctr"/>
            <a:lstStyle/>
            <a:p>
              <a:endParaRPr lang="en-US"/>
            </a:p>
          </p:txBody>
        </p:sp>
        <p:sp>
          <p:nvSpPr>
            <p:cNvPr id="80" name="Freeform 81" descr="Oak">
              <a:extLst>
                <a:ext uri="{FF2B5EF4-FFF2-40B4-BE49-F238E27FC236}">
                  <a16:creationId xmlns:a16="http://schemas.microsoft.com/office/drawing/2014/main" id="{1AEE4C5C-E077-F043-05AF-381D35BCEE0F}"/>
                </a:ext>
              </a:extLst>
            </p:cNvPr>
            <p:cNvSpPr>
              <a:spLocks/>
            </p:cNvSpPr>
            <p:nvPr/>
          </p:nvSpPr>
          <p:spPr bwMode="auto">
            <a:xfrm>
              <a:off x="601" y="2073"/>
              <a:ext cx="258" cy="44"/>
            </a:xfrm>
            <a:custGeom>
              <a:avLst/>
              <a:gdLst>
                <a:gd name="T0" fmla="*/ 128 w 258"/>
                <a:gd name="T1" fmla="*/ 0 h 44"/>
                <a:gd name="T2" fmla="*/ 257 w 258"/>
                <a:gd name="T3" fmla="*/ 43 h 44"/>
                <a:gd name="T4" fmla="*/ 0 w 258"/>
                <a:gd name="T5" fmla="*/ 43 h 44"/>
                <a:gd name="T6" fmla="*/ 128 w 258"/>
                <a:gd name="T7" fmla="*/ 0 h 44"/>
                <a:gd name="T8" fmla="*/ 0 60000 65536"/>
                <a:gd name="T9" fmla="*/ 0 60000 65536"/>
                <a:gd name="T10" fmla="*/ 0 60000 65536"/>
                <a:gd name="T11" fmla="*/ 0 60000 65536"/>
                <a:gd name="T12" fmla="*/ 0 w 258"/>
                <a:gd name="T13" fmla="*/ 0 h 44"/>
                <a:gd name="T14" fmla="*/ 258 w 258"/>
                <a:gd name="T15" fmla="*/ 44 h 44"/>
              </a:gdLst>
              <a:ahLst/>
              <a:cxnLst>
                <a:cxn ang="T8">
                  <a:pos x="T0" y="T1"/>
                </a:cxn>
                <a:cxn ang="T9">
                  <a:pos x="T2" y="T3"/>
                </a:cxn>
                <a:cxn ang="T10">
                  <a:pos x="T4" y="T5"/>
                </a:cxn>
                <a:cxn ang="T11">
                  <a:pos x="T6" y="T7"/>
                </a:cxn>
              </a:cxnLst>
              <a:rect l="T12" t="T13" r="T14" b="T15"/>
              <a:pathLst>
                <a:path w="258" h="44">
                  <a:moveTo>
                    <a:pt x="128" y="0"/>
                  </a:moveTo>
                  <a:lnTo>
                    <a:pt x="257" y="43"/>
                  </a:lnTo>
                  <a:lnTo>
                    <a:pt x="0" y="43"/>
                  </a:lnTo>
                  <a:lnTo>
                    <a:pt x="128" y="0"/>
                  </a:lnTo>
                </a:path>
              </a:pathLst>
            </a:custGeom>
            <a:blipFill dpi="0" rotWithShape="0">
              <a:blip r:embed="rId6" cstate="print"/>
              <a:srcRect/>
              <a:tile tx="0" ty="0" sx="100000" sy="100000" flip="none" algn="tl"/>
            </a:blipFill>
            <a:ln w="25400" cap="rnd" cmpd="sng">
              <a:solidFill>
                <a:srgbClr val="3333FF"/>
              </a:solidFill>
              <a:prstDash val="solid"/>
              <a:round/>
              <a:headEnd/>
              <a:tailEnd/>
            </a:ln>
          </p:spPr>
          <p:txBody>
            <a:bodyPr/>
            <a:lstStyle/>
            <a:p>
              <a:endParaRPr lang="en-US"/>
            </a:p>
          </p:txBody>
        </p:sp>
        <p:sp>
          <p:nvSpPr>
            <p:cNvPr id="81" name="Freeform 82" descr="Oak">
              <a:extLst>
                <a:ext uri="{FF2B5EF4-FFF2-40B4-BE49-F238E27FC236}">
                  <a16:creationId xmlns:a16="http://schemas.microsoft.com/office/drawing/2014/main" id="{C06FE195-FCBD-0659-2FE7-29307E5836C9}"/>
                </a:ext>
              </a:extLst>
            </p:cNvPr>
            <p:cNvSpPr>
              <a:spLocks/>
            </p:cNvSpPr>
            <p:nvPr/>
          </p:nvSpPr>
          <p:spPr bwMode="auto">
            <a:xfrm>
              <a:off x="1044" y="2076"/>
              <a:ext cx="258" cy="41"/>
            </a:xfrm>
            <a:custGeom>
              <a:avLst/>
              <a:gdLst>
                <a:gd name="T0" fmla="*/ 128 w 258"/>
                <a:gd name="T1" fmla="*/ 0 h 41"/>
                <a:gd name="T2" fmla="*/ 257 w 258"/>
                <a:gd name="T3" fmla="*/ 40 h 41"/>
                <a:gd name="T4" fmla="*/ 0 w 258"/>
                <a:gd name="T5" fmla="*/ 40 h 41"/>
                <a:gd name="T6" fmla="*/ 128 w 258"/>
                <a:gd name="T7" fmla="*/ 0 h 41"/>
                <a:gd name="T8" fmla="*/ 0 60000 65536"/>
                <a:gd name="T9" fmla="*/ 0 60000 65536"/>
                <a:gd name="T10" fmla="*/ 0 60000 65536"/>
                <a:gd name="T11" fmla="*/ 0 60000 65536"/>
                <a:gd name="T12" fmla="*/ 0 w 258"/>
                <a:gd name="T13" fmla="*/ 0 h 41"/>
                <a:gd name="T14" fmla="*/ 258 w 258"/>
                <a:gd name="T15" fmla="*/ 41 h 41"/>
              </a:gdLst>
              <a:ahLst/>
              <a:cxnLst>
                <a:cxn ang="T8">
                  <a:pos x="T0" y="T1"/>
                </a:cxn>
                <a:cxn ang="T9">
                  <a:pos x="T2" y="T3"/>
                </a:cxn>
                <a:cxn ang="T10">
                  <a:pos x="T4" y="T5"/>
                </a:cxn>
                <a:cxn ang="T11">
                  <a:pos x="T6" y="T7"/>
                </a:cxn>
              </a:cxnLst>
              <a:rect l="T12" t="T13" r="T14" b="T15"/>
              <a:pathLst>
                <a:path w="258" h="41">
                  <a:moveTo>
                    <a:pt x="128" y="0"/>
                  </a:moveTo>
                  <a:lnTo>
                    <a:pt x="257" y="40"/>
                  </a:lnTo>
                  <a:lnTo>
                    <a:pt x="0" y="40"/>
                  </a:lnTo>
                  <a:lnTo>
                    <a:pt x="128" y="0"/>
                  </a:lnTo>
                </a:path>
              </a:pathLst>
            </a:custGeom>
            <a:blipFill dpi="0" rotWithShape="0">
              <a:blip r:embed="rId6" cstate="print"/>
              <a:srcRect/>
              <a:tile tx="0" ty="0" sx="100000" sy="100000" flip="none" algn="tl"/>
            </a:blipFill>
            <a:ln w="25400" cap="rnd" cmpd="sng">
              <a:solidFill>
                <a:srgbClr val="3333FF"/>
              </a:solidFill>
              <a:prstDash val="solid"/>
              <a:round/>
              <a:headEnd/>
              <a:tailEnd/>
            </a:ln>
          </p:spPr>
          <p:txBody>
            <a:bodyPr/>
            <a:lstStyle/>
            <a:p>
              <a:endParaRPr lang="en-US"/>
            </a:p>
          </p:txBody>
        </p:sp>
      </p:grpSp>
      <p:sp>
        <p:nvSpPr>
          <p:cNvPr id="82" name="Line 83">
            <a:extLst>
              <a:ext uri="{FF2B5EF4-FFF2-40B4-BE49-F238E27FC236}">
                <a16:creationId xmlns:a16="http://schemas.microsoft.com/office/drawing/2014/main" id="{15EBF09B-80D7-1408-5FD0-00569A8F843E}"/>
              </a:ext>
            </a:extLst>
          </p:cNvPr>
          <p:cNvSpPr>
            <a:spLocks noChangeShapeType="1"/>
          </p:cNvSpPr>
          <p:nvPr/>
        </p:nvSpPr>
        <p:spPr bwMode="auto">
          <a:xfrm flipH="1" flipV="1">
            <a:off x="3352801" y="2811443"/>
            <a:ext cx="77787" cy="349724"/>
          </a:xfrm>
          <a:prstGeom prst="line">
            <a:avLst/>
          </a:prstGeom>
          <a:noFill/>
          <a:ln w="25400">
            <a:solidFill>
              <a:srgbClr val="3333FF"/>
            </a:solidFill>
            <a:round/>
            <a:headEnd type="none" w="sm" len="sm"/>
            <a:tailEnd type="none" w="sm" len="sm"/>
          </a:ln>
        </p:spPr>
        <p:txBody>
          <a:bodyPr wrap="none" anchor="ctr"/>
          <a:lstStyle/>
          <a:p>
            <a:endParaRPr lang="en-US"/>
          </a:p>
        </p:txBody>
      </p:sp>
      <p:sp>
        <p:nvSpPr>
          <p:cNvPr id="83" name="Line 84">
            <a:extLst>
              <a:ext uri="{FF2B5EF4-FFF2-40B4-BE49-F238E27FC236}">
                <a16:creationId xmlns:a16="http://schemas.microsoft.com/office/drawing/2014/main" id="{285AF132-A52A-611B-0D5B-51F26F23BFC5}"/>
              </a:ext>
            </a:extLst>
          </p:cNvPr>
          <p:cNvSpPr>
            <a:spLocks noChangeShapeType="1"/>
          </p:cNvSpPr>
          <p:nvPr/>
        </p:nvSpPr>
        <p:spPr bwMode="auto">
          <a:xfrm flipH="1" flipV="1">
            <a:off x="3422651" y="3161297"/>
            <a:ext cx="193675" cy="41144"/>
          </a:xfrm>
          <a:prstGeom prst="line">
            <a:avLst/>
          </a:prstGeom>
          <a:noFill/>
          <a:ln w="25400">
            <a:solidFill>
              <a:srgbClr val="3333FF"/>
            </a:solidFill>
            <a:round/>
            <a:headEnd type="none" w="sm" len="sm"/>
            <a:tailEnd type="none" w="sm" len="sm"/>
          </a:ln>
        </p:spPr>
        <p:txBody>
          <a:bodyPr wrap="none" anchor="ctr"/>
          <a:lstStyle/>
          <a:p>
            <a:endParaRPr lang="en-US"/>
          </a:p>
        </p:txBody>
      </p:sp>
      <p:sp>
        <p:nvSpPr>
          <p:cNvPr id="84" name="Line 85">
            <a:extLst>
              <a:ext uri="{FF2B5EF4-FFF2-40B4-BE49-F238E27FC236}">
                <a16:creationId xmlns:a16="http://schemas.microsoft.com/office/drawing/2014/main" id="{18696662-279F-4A7E-4AAD-F82C511280B6}"/>
              </a:ext>
            </a:extLst>
          </p:cNvPr>
          <p:cNvSpPr>
            <a:spLocks noChangeShapeType="1"/>
          </p:cNvSpPr>
          <p:nvPr/>
        </p:nvSpPr>
        <p:spPr bwMode="auto">
          <a:xfrm flipV="1">
            <a:off x="3297239" y="3161297"/>
            <a:ext cx="123825" cy="41144"/>
          </a:xfrm>
          <a:prstGeom prst="line">
            <a:avLst/>
          </a:prstGeom>
          <a:noFill/>
          <a:ln w="25400">
            <a:solidFill>
              <a:srgbClr val="3333FF"/>
            </a:solidFill>
            <a:round/>
            <a:headEnd type="none" w="sm" len="sm"/>
            <a:tailEnd type="none" w="sm" len="sm"/>
          </a:ln>
        </p:spPr>
        <p:txBody>
          <a:bodyPr wrap="none" anchor="ctr"/>
          <a:lstStyle/>
          <a:p>
            <a:endParaRPr lang="en-US"/>
          </a:p>
        </p:txBody>
      </p:sp>
      <p:sp>
        <p:nvSpPr>
          <p:cNvPr id="85" name="Rectangle 86">
            <a:extLst>
              <a:ext uri="{FF2B5EF4-FFF2-40B4-BE49-F238E27FC236}">
                <a16:creationId xmlns:a16="http://schemas.microsoft.com/office/drawing/2014/main" id="{51594493-5581-1C65-1FA2-C3505E01DCC5}"/>
              </a:ext>
            </a:extLst>
          </p:cNvPr>
          <p:cNvSpPr>
            <a:spLocks noChangeArrowheads="1"/>
          </p:cNvSpPr>
          <p:nvPr/>
        </p:nvSpPr>
        <p:spPr bwMode="auto">
          <a:xfrm>
            <a:off x="2697164" y="1076779"/>
            <a:ext cx="1947863" cy="528638"/>
          </a:xfrm>
          <a:prstGeom prst="rect">
            <a:avLst/>
          </a:prstGeom>
          <a:noFill/>
          <a:ln w="9525">
            <a:solidFill>
              <a:srgbClr val="3333FF"/>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Commercial</a:t>
            </a:r>
          </a:p>
        </p:txBody>
      </p:sp>
      <p:sp useBgFill="1">
        <p:nvSpPr>
          <p:cNvPr id="86" name="Rectangle 87">
            <a:extLst>
              <a:ext uri="{FF2B5EF4-FFF2-40B4-BE49-F238E27FC236}">
                <a16:creationId xmlns:a16="http://schemas.microsoft.com/office/drawing/2014/main" id="{2DF5C920-1C13-69C8-23BF-BC39E956F460}"/>
              </a:ext>
            </a:extLst>
          </p:cNvPr>
          <p:cNvSpPr>
            <a:spLocks noChangeArrowheads="1"/>
          </p:cNvSpPr>
          <p:nvPr/>
        </p:nvSpPr>
        <p:spPr bwMode="auto">
          <a:xfrm>
            <a:off x="3594102" y="1676098"/>
            <a:ext cx="120650" cy="261106"/>
          </a:xfrm>
          <a:prstGeom prst="rect">
            <a:avLst/>
          </a:prstGeom>
          <a:ln w="12700">
            <a:solidFill>
              <a:srgbClr val="3333FF"/>
            </a:solidFill>
            <a:miter lim="800000"/>
            <a:headEnd/>
            <a:tailEnd/>
          </a:ln>
        </p:spPr>
        <p:txBody>
          <a:bodyPr wrap="none" anchor="ctr"/>
          <a:lstStyle/>
          <a:p>
            <a:endParaRPr lang="en-US"/>
          </a:p>
        </p:txBody>
      </p:sp>
      <p:sp useBgFill="1">
        <p:nvSpPr>
          <p:cNvPr id="87" name="Rectangle 88">
            <a:extLst>
              <a:ext uri="{FF2B5EF4-FFF2-40B4-BE49-F238E27FC236}">
                <a16:creationId xmlns:a16="http://schemas.microsoft.com/office/drawing/2014/main" id="{2257ED08-AF26-A440-69FE-BA407FAF4F30}"/>
              </a:ext>
            </a:extLst>
          </p:cNvPr>
          <p:cNvSpPr>
            <a:spLocks noChangeArrowheads="1"/>
          </p:cNvSpPr>
          <p:nvPr/>
        </p:nvSpPr>
        <p:spPr bwMode="auto">
          <a:xfrm>
            <a:off x="3732214" y="1676098"/>
            <a:ext cx="554038" cy="261106"/>
          </a:xfrm>
          <a:prstGeom prst="rect">
            <a:avLst/>
          </a:prstGeom>
          <a:ln w="12700">
            <a:solidFill>
              <a:srgbClr val="3333FF"/>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88" name="Line 89">
            <a:extLst>
              <a:ext uri="{FF2B5EF4-FFF2-40B4-BE49-F238E27FC236}">
                <a16:creationId xmlns:a16="http://schemas.microsoft.com/office/drawing/2014/main" id="{BBBF3837-10B8-D986-4A5F-CA4C99511FF8}"/>
              </a:ext>
            </a:extLst>
          </p:cNvPr>
          <p:cNvSpPr>
            <a:spLocks noChangeShapeType="1"/>
          </p:cNvSpPr>
          <p:nvPr/>
        </p:nvSpPr>
        <p:spPr bwMode="auto">
          <a:xfrm>
            <a:off x="3989389" y="1940988"/>
            <a:ext cx="773113" cy="689953"/>
          </a:xfrm>
          <a:prstGeom prst="line">
            <a:avLst/>
          </a:prstGeom>
          <a:noFill/>
          <a:ln w="50800">
            <a:solidFill>
              <a:srgbClr val="3333FF"/>
            </a:solidFill>
            <a:round/>
            <a:headEnd type="none" w="sm" len="sm"/>
            <a:tailEnd type="stealth" w="med" len="med"/>
          </a:ln>
        </p:spPr>
        <p:txBody>
          <a:bodyPr wrap="none" anchor="ctr"/>
          <a:lstStyle/>
          <a:p>
            <a:endParaRPr lang="en-US"/>
          </a:p>
        </p:txBody>
      </p:sp>
      <p:sp>
        <p:nvSpPr>
          <p:cNvPr id="89" name="Line 90">
            <a:extLst>
              <a:ext uri="{FF2B5EF4-FFF2-40B4-BE49-F238E27FC236}">
                <a16:creationId xmlns:a16="http://schemas.microsoft.com/office/drawing/2014/main" id="{4CBE17FD-0043-76D0-3964-754A8E6A1FF9}"/>
              </a:ext>
            </a:extLst>
          </p:cNvPr>
          <p:cNvSpPr>
            <a:spLocks noChangeShapeType="1"/>
          </p:cNvSpPr>
          <p:nvPr/>
        </p:nvSpPr>
        <p:spPr bwMode="auto">
          <a:xfrm>
            <a:off x="3559177" y="2062687"/>
            <a:ext cx="1042987" cy="520630"/>
          </a:xfrm>
          <a:prstGeom prst="line">
            <a:avLst/>
          </a:prstGeom>
          <a:noFill/>
          <a:ln w="50800">
            <a:solidFill>
              <a:srgbClr val="3333FF"/>
            </a:solidFill>
            <a:round/>
            <a:headEnd type="none" w="sm" len="sm"/>
            <a:tailEnd type="stealth" w="med" len="med"/>
          </a:ln>
        </p:spPr>
        <p:txBody>
          <a:bodyPr wrap="none" anchor="ctr"/>
          <a:lstStyle/>
          <a:p>
            <a:endParaRPr lang="en-US"/>
          </a:p>
        </p:txBody>
      </p:sp>
      <p:sp>
        <p:nvSpPr>
          <p:cNvPr id="90" name="Rectangle 91">
            <a:extLst>
              <a:ext uri="{FF2B5EF4-FFF2-40B4-BE49-F238E27FC236}">
                <a16:creationId xmlns:a16="http://schemas.microsoft.com/office/drawing/2014/main" id="{6D666CAB-AA9F-2F41-8E6E-2F5E897808D6}"/>
              </a:ext>
            </a:extLst>
          </p:cNvPr>
          <p:cNvSpPr>
            <a:spLocks noChangeArrowheads="1"/>
          </p:cNvSpPr>
          <p:nvPr/>
        </p:nvSpPr>
        <p:spPr bwMode="auto">
          <a:xfrm>
            <a:off x="3851277" y="1818484"/>
            <a:ext cx="374650" cy="107607"/>
          </a:xfrm>
          <a:prstGeom prst="rect">
            <a:avLst/>
          </a:prstGeom>
          <a:noFill/>
          <a:ln w="12700">
            <a:solidFill>
              <a:srgbClr val="3333FF"/>
            </a:solidFill>
            <a:miter lim="800000"/>
            <a:headEnd/>
            <a:tailEnd/>
          </a:ln>
        </p:spPr>
        <p:txBody>
          <a:bodyPr wrap="none" anchor="ctr"/>
          <a:lstStyle/>
          <a:p>
            <a:endParaRPr lang="en-US"/>
          </a:p>
        </p:txBody>
      </p:sp>
      <p:sp useBgFill="1">
        <p:nvSpPr>
          <p:cNvPr id="91" name="Rectangle 92">
            <a:extLst>
              <a:ext uri="{FF2B5EF4-FFF2-40B4-BE49-F238E27FC236}">
                <a16:creationId xmlns:a16="http://schemas.microsoft.com/office/drawing/2014/main" id="{D72FCC63-E249-3CC7-0B76-F046B6AA70FB}"/>
              </a:ext>
            </a:extLst>
          </p:cNvPr>
          <p:cNvSpPr>
            <a:spLocks noChangeArrowheads="1"/>
          </p:cNvSpPr>
          <p:nvPr/>
        </p:nvSpPr>
        <p:spPr bwMode="auto">
          <a:xfrm>
            <a:off x="3648077" y="1626210"/>
            <a:ext cx="601662" cy="49057"/>
          </a:xfrm>
          <a:prstGeom prst="rect">
            <a:avLst/>
          </a:prstGeom>
          <a:ln w="12700">
            <a:solidFill>
              <a:srgbClr val="3333FF"/>
            </a:solidFill>
            <a:miter lim="800000"/>
            <a:headEnd/>
            <a:tailEnd/>
          </a:ln>
        </p:spPr>
        <p:txBody>
          <a:bodyPr wrap="none" anchor="ctr"/>
          <a:lstStyle/>
          <a:p>
            <a:endParaRPr lang="en-US"/>
          </a:p>
        </p:txBody>
      </p:sp>
      <p:sp useBgFill="1">
        <p:nvSpPr>
          <p:cNvPr id="92" name="Rectangle 93">
            <a:extLst>
              <a:ext uri="{FF2B5EF4-FFF2-40B4-BE49-F238E27FC236}">
                <a16:creationId xmlns:a16="http://schemas.microsoft.com/office/drawing/2014/main" id="{322467D3-2D63-3946-B0E6-78E69DF05B6D}"/>
              </a:ext>
            </a:extLst>
          </p:cNvPr>
          <p:cNvSpPr>
            <a:spLocks noChangeArrowheads="1"/>
          </p:cNvSpPr>
          <p:nvPr/>
        </p:nvSpPr>
        <p:spPr bwMode="auto">
          <a:xfrm>
            <a:off x="2833689" y="1707581"/>
            <a:ext cx="174625" cy="177236"/>
          </a:xfrm>
          <a:prstGeom prst="rect">
            <a:avLst/>
          </a:prstGeom>
          <a:ln w="12700">
            <a:solidFill>
              <a:srgbClr val="3333FF"/>
            </a:solidFill>
            <a:miter lim="800000"/>
            <a:headEnd/>
            <a:tailEnd/>
          </a:ln>
        </p:spPr>
        <p:txBody>
          <a:bodyPr wrap="none" anchor="ctr"/>
          <a:lstStyle/>
          <a:p>
            <a:endParaRPr lang="en-US"/>
          </a:p>
        </p:txBody>
      </p:sp>
      <p:sp useBgFill="1">
        <p:nvSpPr>
          <p:cNvPr id="93" name="Rectangle 94">
            <a:extLst>
              <a:ext uri="{FF2B5EF4-FFF2-40B4-BE49-F238E27FC236}">
                <a16:creationId xmlns:a16="http://schemas.microsoft.com/office/drawing/2014/main" id="{21D3D5DD-EDCC-16A6-F4E6-846F3B22C3DF}"/>
              </a:ext>
            </a:extLst>
          </p:cNvPr>
          <p:cNvSpPr>
            <a:spLocks noChangeArrowheads="1"/>
          </p:cNvSpPr>
          <p:nvPr/>
        </p:nvSpPr>
        <p:spPr bwMode="auto">
          <a:xfrm>
            <a:off x="3008314" y="1721823"/>
            <a:ext cx="292100" cy="162994"/>
          </a:xfrm>
          <a:prstGeom prst="rect">
            <a:avLst/>
          </a:prstGeom>
          <a:ln w="12700">
            <a:solidFill>
              <a:srgbClr val="3333FF"/>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94" name="Rectangle 95">
            <a:extLst>
              <a:ext uri="{FF2B5EF4-FFF2-40B4-BE49-F238E27FC236}">
                <a16:creationId xmlns:a16="http://schemas.microsoft.com/office/drawing/2014/main" id="{0C09210D-1529-A3E9-48D3-C08997833C5D}"/>
              </a:ext>
            </a:extLst>
          </p:cNvPr>
          <p:cNvSpPr>
            <a:spLocks noChangeArrowheads="1"/>
          </p:cNvSpPr>
          <p:nvPr/>
        </p:nvSpPr>
        <p:spPr bwMode="auto">
          <a:xfrm>
            <a:off x="3049589" y="1824683"/>
            <a:ext cx="141288" cy="60134"/>
          </a:xfrm>
          <a:prstGeom prst="rect">
            <a:avLst/>
          </a:prstGeom>
          <a:noFill/>
          <a:ln w="12700">
            <a:solidFill>
              <a:srgbClr val="3333FF"/>
            </a:solidFill>
            <a:miter lim="800000"/>
            <a:headEnd/>
            <a:tailEnd/>
          </a:ln>
        </p:spPr>
        <p:txBody>
          <a:bodyPr wrap="none" anchor="ctr"/>
          <a:lstStyle/>
          <a:p>
            <a:endParaRPr lang="en-US"/>
          </a:p>
        </p:txBody>
      </p:sp>
      <p:sp>
        <p:nvSpPr>
          <p:cNvPr id="95" name="Rectangle 96">
            <a:extLst>
              <a:ext uri="{FF2B5EF4-FFF2-40B4-BE49-F238E27FC236}">
                <a16:creationId xmlns:a16="http://schemas.microsoft.com/office/drawing/2014/main" id="{874C922E-8420-0384-7E0D-2A9F319A3807}"/>
              </a:ext>
            </a:extLst>
          </p:cNvPr>
          <p:cNvSpPr>
            <a:spLocks noChangeArrowheads="1"/>
          </p:cNvSpPr>
          <p:nvPr/>
        </p:nvSpPr>
        <p:spPr bwMode="auto">
          <a:xfrm>
            <a:off x="3036889" y="1756548"/>
            <a:ext cx="153988" cy="45719"/>
          </a:xfrm>
          <a:prstGeom prst="rect">
            <a:avLst/>
          </a:prstGeom>
          <a:noFill/>
          <a:ln w="12700">
            <a:solidFill>
              <a:srgbClr val="3333FF"/>
            </a:solidFill>
            <a:miter lim="800000"/>
            <a:headEnd/>
            <a:tailEnd/>
          </a:ln>
        </p:spPr>
        <p:txBody>
          <a:bodyPr wrap="none" anchor="ctr"/>
          <a:lstStyle/>
          <a:p>
            <a:endParaRPr lang="en-US"/>
          </a:p>
        </p:txBody>
      </p:sp>
      <p:sp>
        <p:nvSpPr>
          <p:cNvPr id="96" name="Rectangle 97">
            <a:extLst>
              <a:ext uri="{FF2B5EF4-FFF2-40B4-BE49-F238E27FC236}">
                <a16:creationId xmlns:a16="http://schemas.microsoft.com/office/drawing/2014/main" id="{D35E33A3-53B1-3BDD-E642-3DE36B9337C4}"/>
              </a:ext>
            </a:extLst>
          </p:cNvPr>
          <p:cNvSpPr>
            <a:spLocks noChangeArrowheads="1"/>
          </p:cNvSpPr>
          <p:nvPr/>
        </p:nvSpPr>
        <p:spPr bwMode="auto">
          <a:xfrm>
            <a:off x="3778252" y="1748438"/>
            <a:ext cx="290512" cy="45891"/>
          </a:xfrm>
          <a:prstGeom prst="rect">
            <a:avLst/>
          </a:prstGeom>
          <a:noFill/>
          <a:ln w="12700">
            <a:solidFill>
              <a:srgbClr val="3333FF"/>
            </a:solidFill>
            <a:miter lim="800000"/>
            <a:headEnd/>
            <a:tailEnd/>
          </a:ln>
        </p:spPr>
        <p:txBody>
          <a:bodyPr wrap="none" anchor="ctr"/>
          <a:lstStyle/>
          <a:p>
            <a:endParaRPr lang="en-US"/>
          </a:p>
        </p:txBody>
      </p:sp>
      <p:sp>
        <p:nvSpPr>
          <p:cNvPr id="97" name="Line 98">
            <a:extLst>
              <a:ext uri="{FF2B5EF4-FFF2-40B4-BE49-F238E27FC236}">
                <a16:creationId xmlns:a16="http://schemas.microsoft.com/office/drawing/2014/main" id="{5D64FDAA-062E-93E1-6257-71FAC4235D64}"/>
              </a:ext>
            </a:extLst>
          </p:cNvPr>
          <p:cNvSpPr>
            <a:spLocks noChangeShapeType="1"/>
          </p:cNvSpPr>
          <p:nvPr/>
        </p:nvSpPr>
        <p:spPr bwMode="auto">
          <a:xfrm>
            <a:off x="3890964" y="1818142"/>
            <a:ext cx="0" cy="0"/>
          </a:xfrm>
          <a:prstGeom prst="line">
            <a:avLst/>
          </a:prstGeom>
          <a:noFill/>
          <a:ln w="25400">
            <a:solidFill>
              <a:srgbClr val="3333FF"/>
            </a:solidFill>
            <a:round/>
            <a:headEnd type="none" w="sm" len="sm"/>
            <a:tailEnd type="none" w="sm" len="sm"/>
          </a:ln>
        </p:spPr>
        <p:txBody>
          <a:bodyPr wrap="none" anchor="ctr"/>
          <a:lstStyle/>
          <a:p>
            <a:endParaRPr lang="en-US"/>
          </a:p>
        </p:txBody>
      </p:sp>
      <p:sp>
        <p:nvSpPr>
          <p:cNvPr id="98" name="Line 99">
            <a:extLst>
              <a:ext uri="{FF2B5EF4-FFF2-40B4-BE49-F238E27FC236}">
                <a16:creationId xmlns:a16="http://schemas.microsoft.com/office/drawing/2014/main" id="{D7FE2840-5420-969F-8208-FEF4C5A0A876}"/>
              </a:ext>
            </a:extLst>
          </p:cNvPr>
          <p:cNvSpPr>
            <a:spLocks noChangeShapeType="1"/>
          </p:cNvSpPr>
          <p:nvPr/>
        </p:nvSpPr>
        <p:spPr bwMode="auto">
          <a:xfrm>
            <a:off x="3889377" y="1823237"/>
            <a:ext cx="0" cy="104442"/>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99" name="Line 100">
            <a:extLst>
              <a:ext uri="{FF2B5EF4-FFF2-40B4-BE49-F238E27FC236}">
                <a16:creationId xmlns:a16="http://schemas.microsoft.com/office/drawing/2014/main" id="{631DF6A9-082C-CA8B-6515-AAEBBB47E888}"/>
              </a:ext>
            </a:extLst>
          </p:cNvPr>
          <p:cNvSpPr>
            <a:spLocks noChangeShapeType="1"/>
          </p:cNvSpPr>
          <p:nvPr/>
        </p:nvSpPr>
        <p:spPr bwMode="auto">
          <a:xfrm>
            <a:off x="3968752" y="1823237"/>
            <a:ext cx="0" cy="104442"/>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100" name="Line 101">
            <a:extLst>
              <a:ext uri="{FF2B5EF4-FFF2-40B4-BE49-F238E27FC236}">
                <a16:creationId xmlns:a16="http://schemas.microsoft.com/office/drawing/2014/main" id="{AE51E912-6F11-AED5-8216-4E902BB3F605}"/>
              </a:ext>
            </a:extLst>
          </p:cNvPr>
          <p:cNvSpPr>
            <a:spLocks noChangeShapeType="1"/>
          </p:cNvSpPr>
          <p:nvPr/>
        </p:nvSpPr>
        <p:spPr bwMode="auto">
          <a:xfrm>
            <a:off x="4068764" y="1823237"/>
            <a:ext cx="0" cy="104442"/>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101" name="Line 102">
            <a:extLst>
              <a:ext uri="{FF2B5EF4-FFF2-40B4-BE49-F238E27FC236}">
                <a16:creationId xmlns:a16="http://schemas.microsoft.com/office/drawing/2014/main" id="{A8CF4CB7-7A5D-042E-F56F-971CCC4DA8DF}"/>
              </a:ext>
            </a:extLst>
          </p:cNvPr>
          <p:cNvSpPr>
            <a:spLocks noChangeShapeType="1"/>
          </p:cNvSpPr>
          <p:nvPr/>
        </p:nvSpPr>
        <p:spPr bwMode="auto">
          <a:xfrm>
            <a:off x="4129089" y="1823266"/>
            <a:ext cx="0" cy="113937"/>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102" name="Line 103">
            <a:extLst>
              <a:ext uri="{FF2B5EF4-FFF2-40B4-BE49-F238E27FC236}">
                <a16:creationId xmlns:a16="http://schemas.microsoft.com/office/drawing/2014/main" id="{093F1E78-0701-2AFF-9FE2-EBFF1637ECBC}"/>
              </a:ext>
            </a:extLst>
          </p:cNvPr>
          <p:cNvSpPr>
            <a:spLocks noChangeShapeType="1"/>
          </p:cNvSpPr>
          <p:nvPr/>
        </p:nvSpPr>
        <p:spPr bwMode="auto">
          <a:xfrm>
            <a:off x="4214814" y="1820071"/>
            <a:ext cx="0" cy="107607"/>
          </a:xfrm>
          <a:prstGeom prst="line">
            <a:avLst/>
          </a:prstGeom>
          <a:noFill/>
          <a:ln w="12700">
            <a:solidFill>
              <a:srgbClr val="3333FF"/>
            </a:solidFill>
            <a:round/>
            <a:headEnd type="none" w="sm" len="sm"/>
            <a:tailEnd type="none" w="sm" len="sm"/>
          </a:ln>
        </p:spPr>
        <p:txBody>
          <a:bodyPr wrap="none" anchor="ctr"/>
          <a:lstStyle/>
          <a:p>
            <a:endParaRPr lang="en-US"/>
          </a:p>
        </p:txBody>
      </p:sp>
      <p:sp useBgFill="1">
        <p:nvSpPr>
          <p:cNvPr id="103" name="Rectangle 104">
            <a:extLst>
              <a:ext uri="{FF2B5EF4-FFF2-40B4-BE49-F238E27FC236}">
                <a16:creationId xmlns:a16="http://schemas.microsoft.com/office/drawing/2014/main" id="{788C2281-2E6E-9269-3E2F-F12B6E85D966}"/>
              </a:ext>
            </a:extLst>
          </p:cNvPr>
          <p:cNvSpPr>
            <a:spLocks noChangeArrowheads="1"/>
          </p:cNvSpPr>
          <p:nvPr/>
        </p:nvSpPr>
        <p:spPr bwMode="auto">
          <a:xfrm>
            <a:off x="2833689" y="2028216"/>
            <a:ext cx="84138" cy="164576"/>
          </a:xfrm>
          <a:prstGeom prst="rect">
            <a:avLst/>
          </a:prstGeom>
          <a:ln w="12700">
            <a:solidFill>
              <a:srgbClr val="3333FF"/>
            </a:solidFill>
            <a:miter lim="800000"/>
            <a:headEnd/>
            <a:tailEnd/>
          </a:ln>
        </p:spPr>
        <p:txBody>
          <a:bodyPr wrap="none" anchor="ctr"/>
          <a:lstStyle/>
          <a:p>
            <a:endParaRPr lang="en-US"/>
          </a:p>
        </p:txBody>
      </p:sp>
      <p:sp useBgFill="1">
        <p:nvSpPr>
          <p:cNvPr id="104" name="Rectangle 105">
            <a:extLst>
              <a:ext uri="{FF2B5EF4-FFF2-40B4-BE49-F238E27FC236}">
                <a16:creationId xmlns:a16="http://schemas.microsoft.com/office/drawing/2014/main" id="{C4DCA653-303E-7BE9-0E1D-7621DEEE7EB8}"/>
              </a:ext>
            </a:extLst>
          </p:cNvPr>
          <p:cNvSpPr>
            <a:spLocks noChangeArrowheads="1"/>
          </p:cNvSpPr>
          <p:nvPr/>
        </p:nvSpPr>
        <p:spPr bwMode="auto">
          <a:xfrm>
            <a:off x="2917827" y="2047206"/>
            <a:ext cx="292100" cy="145586"/>
          </a:xfrm>
          <a:prstGeom prst="rect">
            <a:avLst/>
          </a:prstGeom>
          <a:ln w="12700">
            <a:solidFill>
              <a:srgbClr val="3333FF"/>
            </a:solidFill>
            <a:miter lim="800000"/>
            <a:headEnd/>
            <a:tailEnd/>
          </a:ln>
        </p:spPr>
        <p:txBody>
          <a:bodyPr wrap="none" lIns="92075" tIns="46038" rIns="92075" bIns="46038" anchor="ctr"/>
          <a:lstStyle/>
          <a:p>
            <a:endParaRPr lang="en-US" sz="2400">
              <a:solidFill>
                <a:srgbClr val="3333FF"/>
              </a:solidFill>
              <a:latin typeface="Times New Roman" pitchFamily="18" charset="0"/>
            </a:endParaRPr>
          </a:p>
        </p:txBody>
      </p:sp>
      <p:sp>
        <p:nvSpPr>
          <p:cNvPr id="105" name="Rectangle 106">
            <a:extLst>
              <a:ext uri="{FF2B5EF4-FFF2-40B4-BE49-F238E27FC236}">
                <a16:creationId xmlns:a16="http://schemas.microsoft.com/office/drawing/2014/main" id="{A26E196D-D6FF-44B8-C052-3406EEB7E4FA}"/>
              </a:ext>
            </a:extLst>
          </p:cNvPr>
          <p:cNvSpPr>
            <a:spLocks noChangeArrowheads="1"/>
          </p:cNvSpPr>
          <p:nvPr/>
        </p:nvSpPr>
        <p:spPr bwMode="auto">
          <a:xfrm>
            <a:off x="2959102" y="2132658"/>
            <a:ext cx="141287" cy="60134"/>
          </a:xfrm>
          <a:prstGeom prst="rect">
            <a:avLst/>
          </a:prstGeom>
          <a:noFill/>
          <a:ln w="12700">
            <a:solidFill>
              <a:srgbClr val="3333FF"/>
            </a:solidFill>
            <a:miter lim="800000"/>
            <a:headEnd/>
            <a:tailEnd/>
          </a:ln>
        </p:spPr>
        <p:txBody>
          <a:bodyPr wrap="none" anchor="ctr"/>
          <a:lstStyle/>
          <a:p>
            <a:endParaRPr lang="en-US"/>
          </a:p>
        </p:txBody>
      </p:sp>
      <p:sp>
        <p:nvSpPr>
          <p:cNvPr id="106" name="Rectangle 107">
            <a:extLst>
              <a:ext uri="{FF2B5EF4-FFF2-40B4-BE49-F238E27FC236}">
                <a16:creationId xmlns:a16="http://schemas.microsoft.com/office/drawing/2014/main" id="{A74D9890-DE3B-CE78-BAA3-77BE2376797D}"/>
              </a:ext>
            </a:extLst>
          </p:cNvPr>
          <p:cNvSpPr>
            <a:spLocks noChangeArrowheads="1"/>
          </p:cNvSpPr>
          <p:nvPr/>
        </p:nvSpPr>
        <p:spPr bwMode="auto">
          <a:xfrm>
            <a:off x="2946402" y="2064523"/>
            <a:ext cx="153987" cy="45719"/>
          </a:xfrm>
          <a:prstGeom prst="rect">
            <a:avLst/>
          </a:prstGeom>
          <a:noFill/>
          <a:ln w="12700">
            <a:solidFill>
              <a:srgbClr val="3333FF"/>
            </a:solidFill>
            <a:miter lim="800000"/>
            <a:headEnd/>
            <a:tailEnd/>
          </a:ln>
        </p:spPr>
        <p:txBody>
          <a:bodyPr wrap="none" anchor="ctr"/>
          <a:lstStyle/>
          <a:p>
            <a:endParaRPr lang="en-US"/>
          </a:p>
        </p:txBody>
      </p:sp>
      <p:sp>
        <p:nvSpPr>
          <p:cNvPr id="107" name="Line 108">
            <a:extLst>
              <a:ext uri="{FF2B5EF4-FFF2-40B4-BE49-F238E27FC236}">
                <a16:creationId xmlns:a16="http://schemas.microsoft.com/office/drawing/2014/main" id="{12B1148B-9E97-F699-B0D7-C273B0CB8E3A}"/>
              </a:ext>
            </a:extLst>
          </p:cNvPr>
          <p:cNvSpPr>
            <a:spLocks noChangeShapeType="1"/>
          </p:cNvSpPr>
          <p:nvPr/>
        </p:nvSpPr>
        <p:spPr bwMode="auto">
          <a:xfrm flipV="1">
            <a:off x="3184527" y="2081671"/>
            <a:ext cx="304800" cy="1582"/>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108" name="Line 109">
            <a:extLst>
              <a:ext uri="{FF2B5EF4-FFF2-40B4-BE49-F238E27FC236}">
                <a16:creationId xmlns:a16="http://schemas.microsoft.com/office/drawing/2014/main" id="{30CD830F-2CCA-D3B2-A1D3-43CEECCDFFD3}"/>
              </a:ext>
            </a:extLst>
          </p:cNvPr>
          <p:cNvSpPr>
            <a:spLocks noChangeShapeType="1"/>
          </p:cNvSpPr>
          <p:nvPr/>
        </p:nvSpPr>
        <p:spPr bwMode="auto">
          <a:xfrm>
            <a:off x="3302002" y="1826895"/>
            <a:ext cx="252412" cy="256359"/>
          </a:xfrm>
          <a:prstGeom prst="line">
            <a:avLst/>
          </a:prstGeom>
          <a:noFill/>
          <a:ln w="12700">
            <a:solidFill>
              <a:srgbClr val="3333FF"/>
            </a:solidFill>
            <a:round/>
            <a:headEnd type="none" w="sm" len="sm"/>
            <a:tailEnd type="none" w="sm" len="sm"/>
          </a:ln>
        </p:spPr>
        <p:txBody>
          <a:bodyPr wrap="none" anchor="ctr"/>
          <a:lstStyle/>
          <a:p>
            <a:endParaRPr lang="en-US"/>
          </a:p>
        </p:txBody>
      </p:sp>
      <p:sp>
        <p:nvSpPr>
          <p:cNvPr id="109" name="Rectangle 110">
            <a:extLst>
              <a:ext uri="{FF2B5EF4-FFF2-40B4-BE49-F238E27FC236}">
                <a16:creationId xmlns:a16="http://schemas.microsoft.com/office/drawing/2014/main" id="{E42ACC4C-98FC-1FD2-00E6-769D5C829C16}"/>
              </a:ext>
            </a:extLst>
          </p:cNvPr>
          <p:cNvSpPr>
            <a:spLocks noChangeArrowheads="1"/>
          </p:cNvSpPr>
          <p:nvPr/>
        </p:nvSpPr>
        <p:spPr bwMode="auto">
          <a:xfrm>
            <a:off x="2863852" y="1723340"/>
            <a:ext cx="80962" cy="140839"/>
          </a:xfrm>
          <a:prstGeom prst="rect">
            <a:avLst/>
          </a:prstGeom>
          <a:noFill/>
          <a:ln w="12700">
            <a:solidFill>
              <a:srgbClr val="3333FF"/>
            </a:solidFill>
            <a:miter lim="800000"/>
            <a:headEnd/>
            <a:tailEnd/>
          </a:ln>
        </p:spPr>
        <p:txBody>
          <a:bodyPr wrap="none" anchor="ctr"/>
          <a:lstStyle/>
          <a:p>
            <a:endParaRPr lang="en-US"/>
          </a:p>
        </p:txBody>
      </p:sp>
      <p:sp>
        <p:nvSpPr>
          <p:cNvPr id="110" name="Rectangle 111">
            <a:extLst>
              <a:ext uri="{FF2B5EF4-FFF2-40B4-BE49-F238E27FC236}">
                <a16:creationId xmlns:a16="http://schemas.microsoft.com/office/drawing/2014/main" id="{BFFBCF97-134F-AB7D-2D5E-C7ABA7CFA059}"/>
              </a:ext>
            </a:extLst>
          </p:cNvPr>
          <p:cNvSpPr>
            <a:spLocks noChangeArrowheads="1"/>
          </p:cNvSpPr>
          <p:nvPr/>
        </p:nvSpPr>
        <p:spPr bwMode="auto">
          <a:xfrm>
            <a:off x="4410077" y="3148467"/>
            <a:ext cx="2478087" cy="1373187"/>
          </a:xfrm>
          <a:prstGeom prst="rect">
            <a:avLst/>
          </a:prstGeom>
          <a:noFill/>
          <a:ln w="9525">
            <a:noFill/>
            <a:miter lim="800000"/>
            <a:headEnd/>
            <a:tailEnd/>
          </a:ln>
        </p:spPr>
        <p:txBody>
          <a:bodyPr lIns="92075" tIns="46038" rIns="92075" bIns="46038">
            <a:spAutoFit/>
          </a:bodyPr>
          <a:lstStyle/>
          <a:p>
            <a:pPr algn="l"/>
            <a:r>
              <a:rPr lang="en-US" sz="2800" b="1">
                <a:solidFill>
                  <a:srgbClr val="0033CC"/>
                </a:solidFill>
                <a:latin typeface="Times New Roman" pitchFamily="18" charset="0"/>
              </a:rPr>
              <a:t>0.186 mg/l</a:t>
            </a:r>
          </a:p>
          <a:p>
            <a:pPr algn="l"/>
            <a:r>
              <a:rPr lang="en-US" sz="2800" b="1">
                <a:solidFill>
                  <a:srgbClr val="0033CC"/>
                </a:solidFill>
                <a:latin typeface="Times New Roman" pitchFamily="18" charset="0"/>
              </a:rPr>
              <a:t>(4.3668 </a:t>
            </a:r>
            <a:r>
              <a:rPr lang="en-US" sz="2800" b="1" err="1">
                <a:solidFill>
                  <a:srgbClr val="0033CC"/>
                </a:solidFill>
                <a:latin typeface="Times New Roman" pitchFamily="18" charset="0"/>
              </a:rPr>
              <a:t>lbs</a:t>
            </a:r>
            <a:r>
              <a:rPr lang="en-US" sz="2800" b="1">
                <a:solidFill>
                  <a:srgbClr val="0033CC"/>
                </a:solidFill>
                <a:latin typeface="Times New Roman" pitchFamily="18" charset="0"/>
              </a:rPr>
              <a:t>/ day) Influent</a:t>
            </a:r>
            <a:r>
              <a:rPr lang="en-US" sz="2800" b="1">
                <a:solidFill>
                  <a:srgbClr val="FF3300"/>
                </a:solidFill>
                <a:latin typeface="Times New Roman" pitchFamily="18" charset="0"/>
              </a:rPr>
              <a:t>   </a:t>
            </a:r>
          </a:p>
        </p:txBody>
      </p:sp>
      <p:sp>
        <p:nvSpPr>
          <p:cNvPr id="111" name="Rectangle 112">
            <a:extLst>
              <a:ext uri="{FF2B5EF4-FFF2-40B4-BE49-F238E27FC236}">
                <a16:creationId xmlns:a16="http://schemas.microsoft.com/office/drawing/2014/main" id="{B4CAFDEA-899C-B075-14DC-3F6A385AF15E}"/>
              </a:ext>
            </a:extLst>
          </p:cNvPr>
          <p:cNvSpPr>
            <a:spLocks noChangeArrowheads="1"/>
          </p:cNvSpPr>
          <p:nvPr/>
        </p:nvSpPr>
        <p:spPr bwMode="auto">
          <a:xfrm>
            <a:off x="6230984" y="2829379"/>
            <a:ext cx="1960473" cy="523862"/>
          </a:xfrm>
          <a:prstGeom prst="rect">
            <a:avLst/>
          </a:prstGeom>
          <a:noFill/>
          <a:ln w="9525">
            <a:noFill/>
            <a:miter lim="800000"/>
            <a:headEnd/>
            <a:tailEnd/>
          </a:ln>
        </p:spPr>
        <p:txBody>
          <a:bodyPr wrap="none" lIns="92075" tIns="46038" rIns="92075" bIns="46038">
            <a:spAutoFit/>
          </a:bodyPr>
          <a:lstStyle/>
          <a:p>
            <a:r>
              <a:rPr lang="en-US" sz="2800" b="1">
                <a:solidFill>
                  <a:srgbClr val="0033CC"/>
                </a:solidFill>
                <a:latin typeface="Times New Roman" pitchFamily="18" charset="0"/>
              </a:rPr>
              <a:t>2.809 MGD</a:t>
            </a:r>
            <a:endParaRPr lang="en-US" sz="2800" b="1">
              <a:solidFill>
                <a:schemeClr val="bg1"/>
              </a:solidFill>
              <a:latin typeface="Times New Roman" pitchFamily="18" charset="0"/>
            </a:endParaRPr>
          </a:p>
        </p:txBody>
      </p:sp>
      <p:sp>
        <p:nvSpPr>
          <p:cNvPr id="112" name="Rectangle 113">
            <a:extLst>
              <a:ext uri="{FF2B5EF4-FFF2-40B4-BE49-F238E27FC236}">
                <a16:creationId xmlns:a16="http://schemas.microsoft.com/office/drawing/2014/main" id="{6C229260-C428-1082-9A6A-D103AB26E88E}"/>
              </a:ext>
            </a:extLst>
          </p:cNvPr>
          <p:cNvSpPr>
            <a:spLocks noChangeArrowheads="1"/>
          </p:cNvSpPr>
          <p:nvPr/>
        </p:nvSpPr>
        <p:spPr bwMode="auto">
          <a:xfrm>
            <a:off x="6010277" y="5438291"/>
            <a:ext cx="3240087" cy="1201087"/>
          </a:xfrm>
          <a:prstGeom prst="rect">
            <a:avLst/>
          </a:prstGeom>
          <a:solidFill>
            <a:schemeClr val="hlink"/>
          </a:solidFill>
          <a:ln w="12700">
            <a:solidFill>
              <a:schemeClr val="tx1"/>
            </a:solidFill>
            <a:miter lim="800000"/>
            <a:headEnd/>
            <a:tailEnd/>
          </a:ln>
        </p:spPr>
        <p:txBody>
          <a:bodyPr wrap="none" lIns="92075" tIns="46038" rIns="92075" bIns="46038" anchor="ctr"/>
          <a:lstStyle/>
          <a:p>
            <a:r>
              <a:rPr lang="en-US" sz="2400">
                <a:solidFill>
                  <a:srgbClr val="0033CC"/>
                </a:solidFill>
                <a:latin typeface="Times New Roman" pitchFamily="18" charset="0"/>
              </a:rPr>
              <a:t>Land Application</a:t>
            </a:r>
          </a:p>
          <a:p>
            <a:r>
              <a:rPr lang="en-US" sz="2400">
                <a:solidFill>
                  <a:srgbClr val="0033CC"/>
                </a:solidFill>
                <a:latin typeface="Times New Roman" pitchFamily="18" charset="0"/>
              </a:rPr>
              <a:t> Standards</a:t>
            </a:r>
            <a:endParaRPr lang="en-US" sz="2400">
              <a:solidFill>
                <a:schemeClr val="bg1"/>
              </a:solidFill>
              <a:latin typeface="Times New Roman" pitchFamily="18" charset="0"/>
            </a:endParaRPr>
          </a:p>
        </p:txBody>
      </p:sp>
      <p:sp>
        <p:nvSpPr>
          <p:cNvPr id="113" name="AutoShape 114" descr="Brown marble">
            <a:extLst>
              <a:ext uri="{FF2B5EF4-FFF2-40B4-BE49-F238E27FC236}">
                <a16:creationId xmlns:a16="http://schemas.microsoft.com/office/drawing/2014/main" id="{7302C016-3D74-C6E5-A158-F4D6F0C523E7}"/>
              </a:ext>
            </a:extLst>
          </p:cNvPr>
          <p:cNvSpPr>
            <a:spLocks noChangeArrowheads="1"/>
          </p:cNvSpPr>
          <p:nvPr/>
        </p:nvSpPr>
        <p:spPr bwMode="auto">
          <a:xfrm>
            <a:off x="7443789" y="3627468"/>
            <a:ext cx="452438" cy="864024"/>
          </a:xfrm>
          <a:prstGeom prst="downArrow">
            <a:avLst>
              <a:gd name="adj1" fmla="val 50000"/>
              <a:gd name="adj2" fmla="val 47912"/>
            </a:avLst>
          </a:prstGeom>
          <a:blipFill dpi="0" rotWithShape="0">
            <a:blip r:embed="rId4" cstate="print"/>
            <a:srcRect/>
            <a:tile tx="0" ty="0" sx="100000" sy="100000" flip="none" algn="tl"/>
          </a:blipFill>
          <a:ln w="25400">
            <a:solidFill>
              <a:schemeClr val="tx1"/>
            </a:solidFill>
            <a:miter lim="800000"/>
            <a:headEnd/>
            <a:tailEnd/>
          </a:ln>
        </p:spPr>
        <p:txBody>
          <a:bodyPr wrap="none" anchor="ctr"/>
          <a:lstStyle/>
          <a:p>
            <a:endParaRPr lang="en-US"/>
          </a:p>
        </p:txBody>
      </p:sp>
      <p:grpSp>
        <p:nvGrpSpPr>
          <p:cNvPr id="114" name="Group 115">
            <a:extLst>
              <a:ext uri="{FF2B5EF4-FFF2-40B4-BE49-F238E27FC236}">
                <a16:creationId xmlns:a16="http://schemas.microsoft.com/office/drawing/2014/main" id="{5566E2F1-24E9-2B9C-3764-4CC73AD8D6B5}"/>
              </a:ext>
            </a:extLst>
          </p:cNvPr>
          <p:cNvGrpSpPr>
            <a:grpSpLocks/>
          </p:cNvGrpSpPr>
          <p:nvPr/>
        </p:nvGrpSpPr>
        <p:grpSpPr bwMode="auto">
          <a:xfrm>
            <a:off x="6964364" y="4507653"/>
            <a:ext cx="1504950" cy="588676"/>
            <a:chOff x="3144" y="2952"/>
            <a:chExt cx="924" cy="372"/>
          </a:xfrm>
        </p:grpSpPr>
        <p:sp>
          <p:nvSpPr>
            <p:cNvPr id="115" name="Rectangle 116">
              <a:extLst>
                <a:ext uri="{FF2B5EF4-FFF2-40B4-BE49-F238E27FC236}">
                  <a16:creationId xmlns:a16="http://schemas.microsoft.com/office/drawing/2014/main" id="{CEEAE75B-9D50-B1F0-40C4-13DFF3A7930B}"/>
                </a:ext>
              </a:extLst>
            </p:cNvPr>
            <p:cNvSpPr>
              <a:spLocks noChangeArrowheads="1"/>
            </p:cNvSpPr>
            <p:nvPr/>
          </p:nvSpPr>
          <p:spPr bwMode="auto">
            <a:xfrm>
              <a:off x="3144" y="2952"/>
              <a:ext cx="924" cy="372"/>
            </a:xfrm>
            <a:prstGeom prst="rect">
              <a:avLst/>
            </a:prstGeom>
            <a:solidFill>
              <a:srgbClr val="00FFFF"/>
            </a:solidFill>
            <a:ln w="15875">
              <a:solidFill>
                <a:schemeClr val="tx1"/>
              </a:solidFill>
              <a:miter lim="800000"/>
              <a:headEnd/>
              <a:tailEnd/>
            </a:ln>
          </p:spPr>
          <p:txBody>
            <a:bodyPr wrap="none" anchor="ctr">
              <a:spAutoFit/>
            </a:bodyPr>
            <a:lstStyle/>
            <a:p>
              <a:endParaRPr lang="en-US"/>
            </a:p>
          </p:txBody>
        </p:sp>
        <p:sp>
          <p:nvSpPr>
            <p:cNvPr id="116" name="Rectangle 117">
              <a:extLst>
                <a:ext uri="{FF2B5EF4-FFF2-40B4-BE49-F238E27FC236}">
                  <a16:creationId xmlns:a16="http://schemas.microsoft.com/office/drawing/2014/main" id="{BF88A88B-B95D-DC20-49EB-886696B99519}"/>
                </a:ext>
              </a:extLst>
            </p:cNvPr>
            <p:cNvSpPr>
              <a:spLocks noChangeArrowheads="1"/>
            </p:cNvSpPr>
            <p:nvPr/>
          </p:nvSpPr>
          <p:spPr bwMode="auto">
            <a:xfrm>
              <a:off x="3146" y="2958"/>
              <a:ext cx="888" cy="327"/>
            </a:xfrm>
            <a:prstGeom prst="rect">
              <a:avLst/>
            </a:prstGeom>
            <a:solidFill>
              <a:srgbClr val="00FFFF"/>
            </a:solidFill>
            <a:ln w="15875">
              <a:noFill/>
              <a:miter lim="800000"/>
              <a:headEnd/>
              <a:tailEnd/>
            </a:ln>
          </p:spPr>
          <p:txBody>
            <a:bodyPr wrap="none" lIns="92075" tIns="46038" rIns="92075" bIns="46038" anchor="ctr">
              <a:spAutoFit/>
            </a:bodyPr>
            <a:lstStyle/>
            <a:p>
              <a:pPr algn="l"/>
              <a:r>
                <a:rPr lang="en-US" sz="2800" b="1">
                  <a:latin typeface="Times New Roman" pitchFamily="18" charset="0"/>
                </a:rPr>
                <a:t>Digester</a:t>
              </a:r>
            </a:p>
          </p:txBody>
        </p:sp>
      </p:grpSp>
      <p:sp>
        <p:nvSpPr>
          <p:cNvPr id="117" name="AutoShape 118" descr="Brown marble">
            <a:extLst>
              <a:ext uri="{FF2B5EF4-FFF2-40B4-BE49-F238E27FC236}">
                <a16:creationId xmlns:a16="http://schemas.microsoft.com/office/drawing/2014/main" id="{86EF8016-9D04-7651-0BA9-3FC549CCCCFE}"/>
              </a:ext>
            </a:extLst>
          </p:cNvPr>
          <p:cNvSpPr>
            <a:spLocks noChangeArrowheads="1"/>
          </p:cNvSpPr>
          <p:nvPr/>
        </p:nvSpPr>
        <p:spPr bwMode="auto">
          <a:xfrm>
            <a:off x="7481889" y="5074422"/>
            <a:ext cx="452438" cy="598170"/>
          </a:xfrm>
          <a:prstGeom prst="downArrow">
            <a:avLst>
              <a:gd name="adj1" fmla="val 50000"/>
              <a:gd name="adj2" fmla="val 33170"/>
            </a:avLst>
          </a:prstGeom>
          <a:blipFill dpi="0" rotWithShape="0">
            <a:blip r:embed="rId4" cstate="print"/>
            <a:srcRect/>
            <a:tile tx="0" ty="0" sx="100000" sy="100000" flip="none" algn="tl"/>
          </a:blipFill>
          <a:ln w="25400">
            <a:solidFill>
              <a:schemeClr val="tx1"/>
            </a:solidFill>
            <a:miter lim="800000"/>
            <a:headEnd/>
            <a:tailEnd/>
          </a:ln>
        </p:spPr>
        <p:txBody>
          <a:bodyPr wrap="none" anchor="ctr"/>
          <a:lstStyle/>
          <a:p>
            <a:endParaRPr lang="en-US"/>
          </a:p>
        </p:txBody>
      </p:sp>
      <p:graphicFrame>
        <p:nvGraphicFramePr>
          <p:cNvPr id="118" name="Object 119">
            <a:extLst>
              <a:ext uri="{FF2B5EF4-FFF2-40B4-BE49-F238E27FC236}">
                <a16:creationId xmlns:a16="http://schemas.microsoft.com/office/drawing/2014/main" id="{4A88CCA6-2ADB-16A6-21E4-1E1182404BE3}"/>
              </a:ext>
            </a:extLst>
          </p:cNvPr>
          <p:cNvGraphicFramePr>
            <a:graphicFrameLocks/>
          </p:cNvGraphicFramePr>
          <p:nvPr>
            <p:extLst>
              <p:ext uri="{D42A27DB-BD31-4B8C-83A1-F6EECF244321}">
                <p14:modId xmlns:p14="http://schemas.microsoft.com/office/powerpoint/2010/main" val="2563547499"/>
              </p:ext>
            </p:extLst>
          </p:nvPr>
        </p:nvGraphicFramePr>
        <p:xfrm>
          <a:off x="8469314" y="5974845"/>
          <a:ext cx="698500" cy="696283"/>
        </p:xfrm>
        <a:graphic>
          <a:graphicData uri="http://schemas.openxmlformats.org/presentationml/2006/ole">
            <mc:AlternateContent xmlns:mc="http://schemas.openxmlformats.org/markup-compatibility/2006">
              <mc:Choice xmlns:v="urn:schemas-microsoft-com:vml" Requires="v">
                <p:oleObj name="Photo Editor Photo" r:id="rId7" imgW="698500" imgH="698500" progId="">
                  <p:embed/>
                </p:oleObj>
              </mc:Choice>
              <mc:Fallback>
                <p:oleObj name="Photo Editor Photo" r:id="rId7" imgW="698500" imgH="698500" progId="">
                  <p:embed/>
                  <p:pic>
                    <p:nvPicPr>
                      <p:cNvPr id="118" name="Object 119">
                        <a:extLst>
                          <a:ext uri="{FF2B5EF4-FFF2-40B4-BE49-F238E27FC236}">
                            <a16:creationId xmlns:a16="http://schemas.microsoft.com/office/drawing/2014/main" id="{4A88CCA6-2ADB-16A6-21E4-1E1182404BE3}"/>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9314" y="5974845"/>
                        <a:ext cx="698500" cy="696283"/>
                      </a:xfrm>
                      <a:prstGeom prst="rect">
                        <a:avLst/>
                      </a:prstGeom>
                      <a:noFill/>
                      <a:ln>
                        <a:noFill/>
                      </a:ln>
                      <a:effectLst/>
                    </p:spPr>
                  </p:pic>
                </p:oleObj>
              </mc:Fallback>
            </mc:AlternateContent>
          </a:graphicData>
        </a:graphic>
      </p:graphicFrame>
      <p:sp>
        <p:nvSpPr>
          <p:cNvPr id="119" name="Rectangle 120">
            <a:extLst>
              <a:ext uri="{FF2B5EF4-FFF2-40B4-BE49-F238E27FC236}">
                <a16:creationId xmlns:a16="http://schemas.microsoft.com/office/drawing/2014/main" id="{90822E46-4E1A-4994-F358-45B585CCFA98}"/>
              </a:ext>
            </a:extLst>
          </p:cNvPr>
          <p:cNvSpPr>
            <a:spLocks noChangeArrowheads="1"/>
          </p:cNvSpPr>
          <p:nvPr/>
        </p:nvSpPr>
        <p:spPr bwMode="auto">
          <a:xfrm>
            <a:off x="518052" y="4331154"/>
            <a:ext cx="4710649" cy="2247411"/>
          </a:xfrm>
          <a:prstGeom prst="rect">
            <a:avLst/>
          </a:prstGeom>
          <a:noFill/>
          <a:ln w="9525">
            <a:noFill/>
            <a:miter lim="800000"/>
            <a:headEnd/>
            <a:tailEnd/>
          </a:ln>
        </p:spPr>
        <p:txBody>
          <a:bodyPr wrap="none" lIns="92075" tIns="46038" rIns="92075" bIns="46038">
            <a:spAutoFit/>
          </a:bodyPr>
          <a:lstStyle/>
          <a:p>
            <a:pPr algn="l"/>
            <a:r>
              <a:rPr lang="en-US" sz="2800" b="1">
                <a:solidFill>
                  <a:srgbClr val="3333FF"/>
                </a:solidFill>
                <a:latin typeface="Times New Roman" pitchFamily="18" charset="0"/>
              </a:rPr>
              <a:t>Given: </a:t>
            </a:r>
          </a:p>
          <a:p>
            <a:pPr algn="l">
              <a:buFontTx/>
              <a:buChar char="•"/>
            </a:pPr>
            <a:r>
              <a:rPr lang="en-US" sz="2800" b="1">
                <a:solidFill>
                  <a:srgbClr val="3333FF"/>
                </a:solidFill>
                <a:latin typeface="Times New Roman" pitchFamily="18" charset="0"/>
              </a:rPr>
              <a:t>420 mg/kg std. from permit</a:t>
            </a:r>
          </a:p>
          <a:p>
            <a:pPr algn="l">
              <a:buFontTx/>
              <a:buChar char="•"/>
            </a:pPr>
            <a:r>
              <a:rPr lang="en-US" sz="2800" b="1">
                <a:solidFill>
                  <a:srgbClr val="3333FF"/>
                </a:solidFill>
                <a:latin typeface="Times New Roman" pitchFamily="18" charset="0"/>
              </a:rPr>
              <a:t>1164.9 acres permitted</a:t>
            </a:r>
          </a:p>
          <a:p>
            <a:pPr algn="l">
              <a:buFontTx/>
              <a:buChar char="•"/>
            </a:pPr>
            <a:r>
              <a:rPr lang="en-US" sz="2800" b="1">
                <a:solidFill>
                  <a:srgbClr val="3333FF"/>
                </a:solidFill>
                <a:latin typeface="Times New Roman" pitchFamily="18" charset="0"/>
              </a:rPr>
              <a:t>4.4 %  solids</a:t>
            </a:r>
          </a:p>
          <a:p>
            <a:pPr algn="l">
              <a:buFontTx/>
              <a:buChar char="•"/>
            </a:pPr>
            <a:r>
              <a:rPr lang="en-US" sz="2800" b="1">
                <a:solidFill>
                  <a:srgbClr val="3333FF"/>
                </a:solidFill>
                <a:latin typeface="Times New Roman" pitchFamily="18" charset="0"/>
              </a:rPr>
              <a:t>0.0119 MGD flow to disposal</a:t>
            </a:r>
          </a:p>
        </p:txBody>
      </p:sp>
      <p:sp>
        <p:nvSpPr>
          <p:cNvPr id="120" name="Rectangle 121">
            <a:extLst>
              <a:ext uri="{FF2B5EF4-FFF2-40B4-BE49-F238E27FC236}">
                <a16:creationId xmlns:a16="http://schemas.microsoft.com/office/drawing/2014/main" id="{7D9ADE1B-5E71-E6B0-B10E-1D0985361E35}"/>
              </a:ext>
            </a:extLst>
          </p:cNvPr>
          <p:cNvSpPr>
            <a:spLocks noChangeArrowheads="1"/>
          </p:cNvSpPr>
          <p:nvPr/>
        </p:nvSpPr>
        <p:spPr bwMode="auto">
          <a:xfrm>
            <a:off x="7802564" y="1386342"/>
            <a:ext cx="906463" cy="528637"/>
          </a:xfrm>
          <a:prstGeom prst="rect">
            <a:avLst/>
          </a:prstGeom>
          <a:noFill/>
          <a:ln w="9525">
            <a:solidFill>
              <a:srgbClr val="3333FF"/>
            </a:solidFill>
            <a:miter lim="800000"/>
            <a:headEnd/>
            <a:tailEnd/>
          </a:ln>
        </p:spPr>
        <p:txBody>
          <a:bodyPr wrap="none" lIns="92075" tIns="46038" rIns="92075" bIns="46038">
            <a:spAutoFit/>
          </a:bodyPr>
          <a:lstStyle/>
          <a:p>
            <a:pPr algn="l"/>
            <a:r>
              <a:rPr lang="en-US" sz="2800">
                <a:solidFill>
                  <a:srgbClr val="3333FF"/>
                </a:solidFill>
                <a:latin typeface="Times New Roman" pitchFamily="18" charset="0"/>
              </a:rPr>
              <a:t>SIUs</a:t>
            </a:r>
          </a:p>
        </p:txBody>
      </p:sp>
    </p:spTree>
    <p:extLst>
      <p:ext uri="{BB962C8B-B14F-4D97-AF65-F5344CB8AC3E}">
        <p14:creationId xmlns:p14="http://schemas.microsoft.com/office/powerpoint/2010/main" val="34633169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0A9A-B691-1EBD-CFB6-3B45E6AE454E}"/>
              </a:ext>
            </a:extLst>
          </p:cNvPr>
          <p:cNvSpPr>
            <a:spLocks noGrp="1"/>
          </p:cNvSpPr>
          <p:nvPr>
            <p:ph type="title"/>
          </p:nvPr>
        </p:nvSpPr>
        <p:spPr/>
        <p:txBody>
          <a:bodyPr/>
          <a:lstStyle/>
          <a:p>
            <a:pPr algn="ctr"/>
            <a:r>
              <a:rPr lang="en-US" b="1"/>
              <a:t>MAHL: Based on Land Application </a:t>
            </a:r>
            <a:br>
              <a:rPr lang="en-US" b="1"/>
            </a:br>
            <a:r>
              <a:rPr lang="en-US" b="1"/>
              <a:t>Using Cumulative App Limit</a:t>
            </a:r>
          </a:p>
        </p:txBody>
      </p:sp>
      <p:sp>
        <p:nvSpPr>
          <p:cNvPr id="3" name="Table Placeholder 2">
            <a:extLst>
              <a:ext uri="{FF2B5EF4-FFF2-40B4-BE49-F238E27FC236}">
                <a16:creationId xmlns:a16="http://schemas.microsoft.com/office/drawing/2014/main" id="{BA05B34F-891F-1574-DA81-7F1D02F1BFE4}"/>
              </a:ext>
            </a:extLst>
          </p:cNvPr>
          <p:cNvSpPr>
            <a:spLocks noGrp="1"/>
          </p:cNvSpPr>
          <p:nvPr>
            <p:ph type="tbl" sz="quarter" idx="15"/>
          </p:nvPr>
        </p:nvSpPr>
        <p:spPr>
          <a:xfrm>
            <a:off x="515484" y="2198461"/>
            <a:ext cx="10237787" cy="4213225"/>
          </a:xfrm>
        </p:spPr>
        <p:txBody>
          <a:bodyPr/>
          <a:lstStyle/>
          <a:p>
            <a:pPr marL="0" indent="0" algn="ctr">
              <a:buNone/>
            </a:pPr>
            <a:r>
              <a:rPr lang="en-US" sz="3200"/>
              <a:t>Maximum Allowable Headworks Loading (MAHL)</a:t>
            </a:r>
            <a:br>
              <a:rPr lang="en-US" sz="3200"/>
            </a:br>
            <a:r>
              <a:rPr lang="en-US" sz="3200"/>
              <a:t> based on Cumulative Sludge Limit = </a:t>
            </a:r>
          </a:p>
        </p:txBody>
      </p:sp>
      <p:sp>
        <p:nvSpPr>
          <p:cNvPr id="4" name="Slide Number Placeholder 3">
            <a:extLst>
              <a:ext uri="{FF2B5EF4-FFF2-40B4-BE49-F238E27FC236}">
                <a16:creationId xmlns:a16="http://schemas.microsoft.com/office/drawing/2014/main" id="{D399A03C-D23E-3565-4AFA-F952F357438C}"/>
              </a:ext>
            </a:extLst>
          </p:cNvPr>
          <p:cNvSpPr>
            <a:spLocks noGrp="1"/>
          </p:cNvSpPr>
          <p:nvPr>
            <p:ph type="sldNum" sz="quarter" idx="4"/>
          </p:nvPr>
        </p:nvSpPr>
        <p:spPr/>
        <p:txBody>
          <a:bodyPr/>
          <a:lstStyle/>
          <a:p>
            <a:fld id="{D57F1E4F-1CFF-5643-939E-02111984F565}" type="slidenum">
              <a:rPr lang="en-US" smtClean="0"/>
              <a:pPr/>
              <a:t>76</a:t>
            </a:fld>
            <a:endParaRPr lang="en-US"/>
          </a:p>
        </p:txBody>
      </p:sp>
      <p:sp>
        <p:nvSpPr>
          <p:cNvPr id="6" name="TextBox 5">
            <a:extLst>
              <a:ext uri="{FF2B5EF4-FFF2-40B4-BE49-F238E27FC236}">
                <a16:creationId xmlns:a16="http://schemas.microsoft.com/office/drawing/2014/main" id="{1F756615-0A43-616D-2838-5F84A2D8ADF1}"/>
              </a:ext>
            </a:extLst>
          </p:cNvPr>
          <p:cNvSpPr txBox="1"/>
          <p:nvPr/>
        </p:nvSpPr>
        <p:spPr>
          <a:xfrm>
            <a:off x="515484" y="3679372"/>
            <a:ext cx="10813936" cy="2246769"/>
          </a:xfrm>
          <a:prstGeom prst="rect">
            <a:avLst/>
          </a:prstGeom>
          <a:noFill/>
        </p:spPr>
        <p:txBody>
          <a:bodyPr wrap="square">
            <a:spAutoFit/>
          </a:bodyPr>
          <a:lstStyle/>
          <a:p>
            <a:pPr algn="ctr" eaLnBrk="1" hangingPunct="1">
              <a:buClr>
                <a:schemeClr val="accent1"/>
              </a:buClr>
              <a:buFont typeface="Wingdings" pitchFamily="2" charset="2"/>
              <a:buNone/>
            </a:pPr>
            <a:r>
              <a:rPr lang="en-US" sz="2800" b="1" u="sng">
                <a:solidFill>
                  <a:srgbClr val="003399"/>
                </a:solidFill>
                <a:effectLst/>
                <a:latin typeface="Arial" charset="0"/>
              </a:rPr>
              <a:t> (Cumulative application rate in </a:t>
            </a:r>
            <a:r>
              <a:rPr lang="en-US" sz="2800" b="1" u="sng" err="1">
                <a:solidFill>
                  <a:srgbClr val="003399"/>
                </a:solidFill>
                <a:effectLst/>
                <a:latin typeface="Arial" charset="0"/>
              </a:rPr>
              <a:t>lbs</a:t>
            </a:r>
            <a:r>
              <a:rPr lang="en-US" sz="2800" b="1" u="sng">
                <a:solidFill>
                  <a:srgbClr val="003399"/>
                </a:solidFill>
                <a:effectLst/>
                <a:latin typeface="Arial" charset="0"/>
              </a:rPr>
              <a:t>/acre)(SA in acres)         	    </a:t>
            </a:r>
          </a:p>
          <a:p>
            <a:pPr algn="ctr" eaLnBrk="1" hangingPunct="1">
              <a:buClr>
                <a:schemeClr val="accent1"/>
              </a:buClr>
              <a:buFont typeface="Wingdings" pitchFamily="2" charset="2"/>
              <a:buNone/>
            </a:pPr>
            <a:r>
              <a:rPr lang="en-US" sz="2800" b="1">
                <a:solidFill>
                  <a:srgbClr val="003399"/>
                </a:solidFill>
                <a:effectLst/>
                <a:latin typeface="Arial" charset="0"/>
              </a:rPr>
              <a:t> (SL, years)(POTW RR as decimal)(365 days/year)</a:t>
            </a:r>
            <a:r>
              <a:rPr lang="en-US" sz="2800" b="1" baseline="-25000">
                <a:solidFill>
                  <a:srgbClr val="003399"/>
                </a:solidFill>
                <a:effectLst/>
                <a:latin typeface="Arial" charset="0"/>
              </a:rPr>
              <a:t> </a:t>
            </a:r>
          </a:p>
          <a:p>
            <a:pPr algn="ctr" eaLnBrk="1" hangingPunct="1">
              <a:buClr>
                <a:schemeClr val="accent1"/>
              </a:buClr>
              <a:buFont typeface="Wingdings" pitchFamily="2" charset="2"/>
              <a:buNone/>
            </a:pPr>
            <a:endParaRPr lang="en-US" sz="2800" b="1" u="sng">
              <a:solidFill>
                <a:srgbClr val="003399"/>
              </a:solidFill>
              <a:effectLst/>
              <a:latin typeface="Arial" charset="0"/>
            </a:endParaRPr>
          </a:p>
          <a:p>
            <a:pPr algn="ctr" eaLnBrk="1" hangingPunct="1">
              <a:buClr>
                <a:schemeClr val="accent1"/>
              </a:buClr>
              <a:buFont typeface="Wingdings" pitchFamily="2" charset="2"/>
              <a:buNone/>
            </a:pPr>
            <a:r>
              <a:rPr lang="en-US" sz="2800" b="1" u="sng">
                <a:solidFill>
                  <a:srgbClr val="003399"/>
                </a:solidFill>
                <a:effectLst/>
                <a:latin typeface="Arial" charset="0"/>
              </a:rPr>
              <a:t> (Cumulative </a:t>
            </a:r>
            <a:r>
              <a:rPr lang="en-US" sz="2800" b="1" u="sng" err="1">
                <a:solidFill>
                  <a:srgbClr val="003399"/>
                </a:solidFill>
                <a:effectLst/>
                <a:latin typeface="Arial" charset="0"/>
              </a:rPr>
              <a:t>Applic</a:t>
            </a:r>
            <a:r>
              <a:rPr lang="en-US" sz="2800" b="1" u="sng">
                <a:solidFill>
                  <a:srgbClr val="003399"/>
                </a:solidFill>
                <a:effectLst/>
                <a:latin typeface="Arial" charset="0"/>
              </a:rPr>
              <a:t>. Limit)(Total Permitted Acres)</a:t>
            </a:r>
          </a:p>
          <a:p>
            <a:pPr algn="ctr" eaLnBrk="1" hangingPunct="1">
              <a:buClr>
                <a:schemeClr val="accent1"/>
              </a:buClr>
              <a:buFont typeface="Wingdings" pitchFamily="2" charset="2"/>
              <a:buNone/>
            </a:pPr>
            <a:r>
              <a:rPr lang="en-US" sz="2800" b="1">
                <a:solidFill>
                  <a:srgbClr val="003399"/>
                </a:solidFill>
                <a:effectLst/>
                <a:latin typeface="Arial" charset="0"/>
              </a:rPr>
              <a:t>            (Site Life)(Removal Rate)(365/year)</a:t>
            </a:r>
            <a:r>
              <a:rPr lang="en-US" sz="2800" b="1" baseline="-25000">
                <a:solidFill>
                  <a:srgbClr val="003399"/>
                </a:solidFill>
                <a:effectLst/>
                <a:latin typeface="Arial" charset="0"/>
              </a:rPr>
              <a:t> </a:t>
            </a:r>
            <a:endParaRPr lang="en-US" sz="2800"/>
          </a:p>
        </p:txBody>
      </p:sp>
    </p:spTree>
    <p:extLst>
      <p:ext uri="{BB962C8B-B14F-4D97-AF65-F5344CB8AC3E}">
        <p14:creationId xmlns:p14="http://schemas.microsoft.com/office/powerpoint/2010/main" val="455681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908659-E15F-6CFE-341E-64114F7456F1}"/>
              </a:ext>
            </a:extLst>
          </p:cNvPr>
          <p:cNvSpPr>
            <a:spLocks noGrp="1"/>
          </p:cNvSpPr>
          <p:nvPr>
            <p:ph type="sldNum" sz="quarter" idx="12"/>
          </p:nvPr>
        </p:nvSpPr>
        <p:spPr/>
        <p:txBody>
          <a:bodyPr/>
          <a:lstStyle/>
          <a:p>
            <a:fld id="{D57F1E4F-1CFF-5643-939E-02111984F565}" type="slidenum">
              <a:rPr lang="en-US" smtClean="0"/>
              <a:pPr/>
              <a:t>77</a:t>
            </a:fld>
            <a:endParaRPr lang="en-US"/>
          </a:p>
        </p:txBody>
      </p:sp>
      <p:pic>
        <p:nvPicPr>
          <p:cNvPr id="8" name="Picture 1">
            <a:extLst>
              <a:ext uri="{FF2B5EF4-FFF2-40B4-BE49-F238E27FC236}">
                <a16:creationId xmlns:a16="http://schemas.microsoft.com/office/drawing/2014/main" id="{8CC323F5-CDAA-65CB-4556-7F947DB08571}"/>
              </a:ext>
            </a:extLst>
          </p:cNvPr>
          <p:cNvPicPr>
            <a:picLocks noChangeAspect="1" noChangeArrowheads="1"/>
          </p:cNvPicPr>
          <p:nvPr/>
        </p:nvPicPr>
        <p:blipFill>
          <a:blip r:embed="rId3" cstate="print"/>
          <a:srcRect l="34500" t="17778" r="33500" b="11111"/>
          <a:stretch>
            <a:fillRect/>
          </a:stretch>
        </p:blipFill>
        <p:spPr bwMode="auto">
          <a:xfrm>
            <a:off x="356207" y="295727"/>
            <a:ext cx="4901594" cy="6162347"/>
          </a:xfrm>
          <a:prstGeom prst="rect">
            <a:avLst/>
          </a:prstGeom>
          <a:noFill/>
          <a:ln w="9525">
            <a:noFill/>
            <a:miter lim="800000"/>
            <a:headEnd/>
            <a:tailEnd/>
          </a:ln>
        </p:spPr>
      </p:pic>
      <p:pic>
        <p:nvPicPr>
          <p:cNvPr id="9" name="Picture 1">
            <a:extLst>
              <a:ext uri="{FF2B5EF4-FFF2-40B4-BE49-F238E27FC236}">
                <a16:creationId xmlns:a16="http://schemas.microsoft.com/office/drawing/2014/main" id="{FA3B2CA7-A632-257F-C9A0-A49045E553DC}"/>
              </a:ext>
            </a:extLst>
          </p:cNvPr>
          <p:cNvPicPr>
            <a:picLocks noChangeAspect="1" noChangeArrowheads="1"/>
          </p:cNvPicPr>
          <p:nvPr/>
        </p:nvPicPr>
        <p:blipFill>
          <a:blip r:embed="rId4" cstate="print"/>
          <a:srcRect l="24000" t="16889" r="24500" b="6666"/>
          <a:stretch>
            <a:fillRect/>
          </a:stretch>
        </p:blipFill>
        <p:spPr bwMode="auto">
          <a:xfrm>
            <a:off x="5464629" y="295728"/>
            <a:ext cx="5646056" cy="6162347"/>
          </a:xfrm>
          <a:prstGeom prst="rect">
            <a:avLst/>
          </a:prstGeom>
          <a:noFill/>
          <a:ln w="9525">
            <a:noFill/>
            <a:miter lim="800000"/>
            <a:headEnd/>
            <a:tailEnd/>
          </a:ln>
        </p:spPr>
      </p:pic>
    </p:spTree>
    <p:extLst>
      <p:ext uri="{BB962C8B-B14F-4D97-AF65-F5344CB8AC3E}">
        <p14:creationId xmlns:p14="http://schemas.microsoft.com/office/powerpoint/2010/main" val="1883723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DC05BE-19F0-7158-16BC-C04F081CA8D2}"/>
              </a:ext>
            </a:extLst>
          </p:cNvPr>
          <p:cNvSpPr>
            <a:spLocks noGrp="1"/>
          </p:cNvSpPr>
          <p:nvPr>
            <p:ph type="sldNum" sz="quarter" idx="12"/>
          </p:nvPr>
        </p:nvSpPr>
        <p:spPr/>
        <p:txBody>
          <a:bodyPr/>
          <a:lstStyle/>
          <a:p>
            <a:fld id="{D57F1E4F-1CFF-5643-939E-02111984F565}" type="slidenum">
              <a:rPr lang="en-US" smtClean="0"/>
              <a:pPr/>
              <a:t>78</a:t>
            </a:fld>
            <a:endParaRPr lang="en-US"/>
          </a:p>
        </p:txBody>
      </p:sp>
      <p:pic>
        <p:nvPicPr>
          <p:cNvPr id="6" name="Picture 4">
            <a:extLst>
              <a:ext uri="{FF2B5EF4-FFF2-40B4-BE49-F238E27FC236}">
                <a16:creationId xmlns:a16="http://schemas.microsoft.com/office/drawing/2014/main" id="{499D0013-8A75-E01F-0C65-23505ABC979B}"/>
              </a:ext>
            </a:extLst>
          </p:cNvPr>
          <p:cNvPicPr>
            <a:picLocks noChangeAspect="1" noChangeArrowheads="1"/>
          </p:cNvPicPr>
          <p:nvPr/>
        </p:nvPicPr>
        <p:blipFill>
          <a:blip r:embed="rId2" cstate="print"/>
          <a:srcRect l="19478" r="19612"/>
          <a:stretch>
            <a:fillRect/>
          </a:stretch>
        </p:blipFill>
        <p:spPr bwMode="auto">
          <a:xfrm>
            <a:off x="3407227" y="316593"/>
            <a:ext cx="4822373" cy="6224814"/>
          </a:xfrm>
          <a:prstGeom prst="rect">
            <a:avLst/>
          </a:prstGeom>
          <a:noFill/>
          <a:ln w="25400">
            <a:noFill/>
            <a:miter lim="800000"/>
            <a:headEnd type="none" w="sm" len="sm"/>
            <a:tailEnd type="none" w="sm" len="sm"/>
          </a:ln>
        </p:spPr>
      </p:pic>
    </p:spTree>
    <p:extLst>
      <p:ext uri="{BB962C8B-B14F-4D97-AF65-F5344CB8AC3E}">
        <p14:creationId xmlns:p14="http://schemas.microsoft.com/office/powerpoint/2010/main" val="2765704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296935-DF68-8B11-E2A8-8562653C49CA}"/>
              </a:ext>
            </a:extLst>
          </p:cNvPr>
          <p:cNvSpPr>
            <a:spLocks noGrp="1"/>
          </p:cNvSpPr>
          <p:nvPr>
            <p:ph type="sldNum" sz="quarter" idx="12"/>
          </p:nvPr>
        </p:nvSpPr>
        <p:spPr/>
        <p:txBody>
          <a:bodyPr/>
          <a:lstStyle/>
          <a:p>
            <a:fld id="{D57F1E4F-1CFF-5643-939E-02111984F565}" type="slidenum">
              <a:rPr lang="en-US" smtClean="0"/>
              <a:pPr/>
              <a:t>79</a:t>
            </a:fld>
            <a:endParaRPr lang="en-US"/>
          </a:p>
        </p:txBody>
      </p:sp>
      <p:pic>
        <p:nvPicPr>
          <p:cNvPr id="6" name="Picture 2">
            <a:extLst>
              <a:ext uri="{FF2B5EF4-FFF2-40B4-BE49-F238E27FC236}">
                <a16:creationId xmlns:a16="http://schemas.microsoft.com/office/drawing/2014/main" id="{2B211B8F-6CF8-4572-B803-1C6AE659EAA9}"/>
              </a:ext>
            </a:extLst>
          </p:cNvPr>
          <p:cNvPicPr>
            <a:picLocks noChangeAspect="1" noChangeArrowheads="1"/>
          </p:cNvPicPr>
          <p:nvPr/>
        </p:nvPicPr>
        <p:blipFill>
          <a:blip r:embed="rId3" cstate="print"/>
          <a:srcRect/>
          <a:stretch>
            <a:fillRect/>
          </a:stretch>
        </p:blipFill>
        <p:spPr bwMode="auto">
          <a:xfrm>
            <a:off x="446314" y="394935"/>
            <a:ext cx="10664371" cy="6068129"/>
          </a:xfrm>
          <a:prstGeom prst="rect">
            <a:avLst/>
          </a:prstGeom>
          <a:noFill/>
          <a:ln w="25400">
            <a:noFill/>
            <a:miter lim="800000"/>
            <a:headEnd type="none" w="sm" len="sm"/>
            <a:tailEnd type="none" w="sm" len="sm"/>
          </a:ln>
        </p:spPr>
      </p:pic>
      <p:sp>
        <p:nvSpPr>
          <p:cNvPr id="7" name="Text Box 3">
            <a:extLst>
              <a:ext uri="{FF2B5EF4-FFF2-40B4-BE49-F238E27FC236}">
                <a16:creationId xmlns:a16="http://schemas.microsoft.com/office/drawing/2014/main" id="{C37CF982-65EC-4978-98F5-B114D2E0D1A6}"/>
              </a:ext>
            </a:extLst>
          </p:cNvPr>
          <p:cNvSpPr txBox="1">
            <a:spLocks noChangeArrowheads="1"/>
          </p:cNvSpPr>
          <p:nvPr/>
        </p:nvSpPr>
        <p:spPr bwMode="auto">
          <a:xfrm>
            <a:off x="1758042" y="2644169"/>
            <a:ext cx="8040914" cy="1569660"/>
          </a:xfrm>
          <a:prstGeom prst="rect">
            <a:avLst/>
          </a:prstGeom>
          <a:noFill/>
          <a:ln w="25400">
            <a:noFill/>
            <a:miter lim="800000"/>
            <a:headEnd type="none" w="sm" len="sm"/>
            <a:tailEnd type="none" w="sm" len="sm"/>
          </a:ln>
        </p:spPr>
        <p:txBody>
          <a:bodyPr wrap="square">
            <a:spAutoFit/>
          </a:bodyPr>
          <a:lstStyle/>
          <a:p>
            <a:pPr>
              <a:spcBef>
                <a:spcPct val="50000"/>
              </a:spcBef>
            </a:pPr>
            <a:r>
              <a:rPr lang="en-US" sz="2400" b="1">
                <a:solidFill>
                  <a:srgbClr val="0033CC"/>
                </a:solidFill>
              </a:rPr>
              <a:t>If Attachment A of Sludge Permit shows additional sludge sources, acres in Attachment B must be adjusted accordingly.  For POTW in this situation please Discuss apportionment issue with staff.</a:t>
            </a:r>
          </a:p>
        </p:txBody>
      </p:sp>
    </p:spTree>
    <p:extLst>
      <p:ext uri="{BB962C8B-B14F-4D97-AF65-F5344CB8AC3E}">
        <p14:creationId xmlns:p14="http://schemas.microsoft.com/office/powerpoint/2010/main" val="147127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5D02-5C60-D251-AB1D-1AD359BA8DBE}"/>
              </a:ext>
            </a:extLst>
          </p:cNvPr>
          <p:cNvSpPr>
            <a:spLocks noGrp="1"/>
          </p:cNvSpPr>
          <p:nvPr>
            <p:ph type="title"/>
          </p:nvPr>
        </p:nvSpPr>
        <p:spPr>
          <a:xfrm>
            <a:off x="646113" y="427673"/>
            <a:ext cx="10238392" cy="1243648"/>
          </a:xfrm>
        </p:spPr>
        <p:txBody>
          <a:bodyPr/>
          <a:lstStyle/>
          <a:p>
            <a:pPr algn="ctr"/>
            <a:r>
              <a:rPr lang="en-US" b="1"/>
              <a:t>Example of removal rate spreadsheet – </a:t>
            </a:r>
            <a:r>
              <a:rPr lang="en-US" b="1" err="1"/>
              <a:t>dmr</a:t>
            </a:r>
            <a:r>
              <a:rPr lang="en-US" b="1"/>
              <a:t> vs </a:t>
            </a:r>
            <a:r>
              <a:rPr lang="en-US" b="1" err="1"/>
              <a:t>ltmp</a:t>
            </a:r>
            <a:r>
              <a:rPr lang="en-US" b="1"/>
              <a:t> data</a:t>
            </a:r>
          </a:p>
        </p:txBody>
      </p:sp>
      <p:sp>
        <p:nvSpPr>
          <p:cNvPr id="3" name="Table Placeholder 2">
            <a:extLst>
              <a:ext uri="{FF2B5EF4-FFF2-40B4-BE49-F238E27FC236}">
                <a16:creationId xmlns:a16="http://schemas.microsoft.com/office/drawing/2014/main" id="{8C5F2407-BD43-47A0-81EE-7A4DF29A0667}"/>
              </a:ext>
            </a:extLst>
          </p:cNvPr>
          <p:cNvSpPr>
            <a:spLocks noGrp="1"/>
          </p:cNvSpPr>
          <p:nvPr>
            <p:ph type="tbl" sz="quarter" idx="15"/>
          </p:nvPr>
        </p:nvSpPr>
        <p:spPr/>
        <p:txBody>
          <a:bodyPr/>
          <a:lstStyle/>
          <a:p>
            <a:endParaRPr lang="en-US"/>
          </a:p>
        </p:txBody>
      </p:sp>
      <p:sp>
        <p:nvSpPr>
          <p:cNvPr id="4" name="Slide Number Placeholder 3">
            <a:extLst>
              <a:ext uri="{FF2B5EF4-FFF2-40B4-BE49-F238E27FC236}">
                <a16:creationId xmlns:a16="http://schemas.microsoft.com/office/drawing/2014/main" id="{8ACD0C94-1312-B548-879A-B51CD749D857}"/>
              </a:ext>
            </a:extLst>
          </p:cNvPr>
          <p:cNvSpPr>
            <a:spLocks noGrp="1"/>
          </p:cNvSpPr>
          <p:nvPr>
            <p:ph type="sldNum" sz="quarter" idx="4"/>
          </p:nvPr>
        </p:nvSpPr>
        <p:spPr/>
        <p:txBody>
          <a:bodyPr/>
          <a:lstStyle/>
          <a:p>
            <a:fld id="{D57F1E4F-1CFF-5643-939E-02111984F565}" type="slidenum">
              <a:rPr lang="en-US" smtClean="0"/>
              <a:pPr/>
              <a:t>8</a:t>
            </a:fld>
            <a:endParaRPr lang="en-US"/>
          </a:p>
        </p:txBody>
      </p:sp>
      <p:pic>
        <p:nvPicPr>
          <p:cNvPr id="6" name="Picture 5">
            <a:extLst>
              <a:ext uri="{FF2B5EF4-FFF2-40B4-BE49-F238E27FC236}">
                <a16:creationId xmlns:a16="http://schemas.microsoft.com/office/drawing/2014/main" id="{D58038FF-1680-D36F-C592-599DB5C18E8B}"/>
              </a:ext>
            </a:extLst>
          </p:cNvPr>
          <p:cNvPicPr>
            <a:picLocks noChangeAspect="1"/>
          </p:cNvPicPr>
          <p:nvPr/>
        </p:nvPicPr>
        <p:blipFill>
          <a:blip r:embed="rId3"/>
          <a:srcRect r="11470"/>
          <a:stretch>
            <a:fillRect/>
          </a:stretch>
        </p:blipFill>
        <p:spPr>
          <a:xfrm>
            <a:off x="475488" y="1768773"/>
            <a:ext cx="11283696" cy="4691714"/>
          </a:xfrm>
          <a:prstGeom prst="rect">
            <a:avLst/>
          </a:prstGeom>
        </p:spPr>
      </p:pic>
      <p:sp>
        <p:nvSpPr>
          <p:cNvPr id="7" name="Rectangle 6">
            <a:extLst>
              <a:ext uri="{FF2B5EF4-FFF2-40B4-BE49-F238E27FC236}">
                <a16:creationId xmlns:a16="http://schemas.microsoft.com/office/drawing/2014/main" id="{E2B79EFA-C925-2FA8-D687-258614897B7F}"/>
              </a:ext>
            </a:extLst>
          </p:cNvPr>
          <p:cNvSpPr/>
          <p:nvPr/>
        </p:nvSpPr>
        <p:spPr>
          <a:xfrm>
            <a:off x="475488" y="1720047"/>
            <a:ext cx="1289304" cy="2664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49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CEDF96-6131-765E-43FA-1D12ADC67C65}"/>
              </a:ext>
            </a:extLst>
          </p:cNvPr>
          <p:cNvSpPr>
            <a:spLocks noGrp="1"/>
          </p:cNvSpPr>
          <p:nvPr>
            <p:ph type="sldNum" sz="quarter" idx="12"/>
          </p:nvPr>
        </p:nvSpPr>
        <p:spPr/>
        <p:txBody>
          <a:bodyPr/>
          <a:lstStyle/>
          <a:p>
            <a:fld id="{D57F1E4F-1CFF-5643-939E-02111984F565}" type="slidenum">
              <a:rPr lang="en-US" smtClean="0"/>
              <a:pPr/>
              <a:t>80</a:t>
            </a:fld>
            <a:endParaRPr lang="en-US"/>
          </a:p>
        </p:txBody>
      </p:sp>
      <p:pic>
        <p:nvPicPr>
          <p:cNvPr id="6" name="Picture 2">
            <a:extLst>
              <a:ext uri="{FF2B5EF4-FFF2-40B4-BE49-F238E27FC236}">
                <a16:creationId xmlns:a16="http://schemas.microsoft.com/office/drawing/2014/main" id="{E2EEDCAF-A8C8-1B90-92E5-E64A7584C484}"/>
              </a:ext>
            </a:extLst>
          </p:cNvPr>
          <p:cNvPicPr>
            <a:picLocks noChangeAspect="1" noChangeArrowheads="1"/>
          </p:cNvPicPr>
          <p:nvPr/>
        </p:nvPicPr>
        <p:blipFill>
          <a:blip r:embed="rId3" cstate="print"/>
          <a:srcRect/>
          <a:stretch>
            <a:fillRect/>
          </a:stretch>
        </p:blipFill>
        <p:spPr bwMode="auto">
          <a:xfrm>
            <a:off x="359229" y="295729"/>
            <a:ext cx="10751456" cy="6266542"/>
          </a:xfrm>
          <a:prstGeom prst="rect">
            <a:avLst/>
          </a:prstGeom>
          <a:noFill/>
          <a:ln w="25400">
            <a:noFill/>
            <a:miter lim="800000"/>
            <a:headEnd type="none" w="sm" len="sm"/>
            <a:tailEnd type="none" w="sm" len="sm"/>
          </a:ln>
        </p:spPr>
      </p:pic>
      <p:sp>
        <p:nvSpPr>
          <p:cNvPr id="7" name="Text Box 3">
            <a:extLst>
              <a:ext uri="{FF2B5EF4-FFF2-40B4-BE49-F238E27FC236}">
                <a16:creationId xmlns:a16="http://schemas.microsoft.com/office/drawing/2014/main" id="{92DC0798-4CF8-8124-4235-CF0C4D0ABA8C}"/>
              </a:ext>
            </a:extLst>
          </p:cNvPr>
          <p:cNvSpPr txBox="1">
            <a:spLocks noChangeArrowheads="1"/>
          </p:cNvSpPr>
          <p:nvPr/>
        </p:nvSpPr>
        <p:spPr bwMode="auto">
          <a:xfrm>
            <a:off x="547914" y="5626567"/>
            <a:ext cx="10374085" cy="584775"/>
          </a:xfrm>
          <a:prstGeom prst="rect">
            <a:avLst/>
          </a:prstGeom>
          <a:noFill/>
          <a:ln w="25400">
            <a:noFill/>
            <a:miter lim="800000"/>
            <a:headEnd type="none" w="sm" len="sm"/>
            <a:tailEnd type="none" w="sm" len="sm"/>
          </a:ln>
        </p:spPr>
        <p:txBody>
          <a:bodyPr wrap="square">
            <a:spAutoFit/>
          </a:bodyPr>
          <a:lstStyle/>
          <a:p>
            <a:pPr>
              <a:spcBef>
                <a:spcPct val="50000"/>
              </a:spcBef>
            </a:pPr>
            <a:r>
              <a:rPr lang="en-US" sz="1600" b="1">
                <a:solidFill>
                  <a:srgbClr val="0033CC"/>
                </a:solidFill>
              </a:rPr>
              <a:t>If Attachment A of Sludge Permit shows additional sludge sources, acres in Attachment B must be adjusted accordingly.  For POTW in this situation please discuss apportionment issue with staff.</a:t>
            </a:r>
          </a:p>
        </p:txBody>
      </p:sp>
    </p:spTree>
    <p:extLst>
      <p:ext uri="{BB962C8B-B14F-4D97-AF65-F5344CB8AC3E}">
        <p14:creationId xmlns:p14="http://schemas.microsoft.com/office/powerpoint/2010/main" val="1098336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D34289-08AB-F2C5-97D3-C85061DD042F}"/>
              </a:ext>
            </a:extLst>
          </p:cNvPr>
          <p:cNvSpPr>
            <a:spLocks noGrp="1"/>
          </p:cNvSpPr>
          <p:nvPr>
            <p:ph type="sldNum" sz="quarter" idx="12"/>
          </p:nvPr>
        </p:nvSpPr>
        <p:spPr/>
        <p:txBody>
          <a:bodyPr/>
          <a:lstStyle/>
          <a:p>
            <a:fld id="{D57F1E4F-1CFF-5643-939E-02111984F565}" type="slidenum">
              <a:rPr lang="en-US" smtClean="0"/>
              <a:pPr/>
              <a:t>81</a:t>
            </a:fld>
            <a:endParaRPr lang="en-US"/>
          </a:p>
        </p:txBody>
      </p:sp>
      <p:pic>
        <p:nvPicPr>
          <p:cNvPr id="6" name="Picture 5">
            <a:extLst>
              <a:ext uri="{FF2B5EF4-FFF2-40B4-BE49-F238E27FC236}">
                <a16:creationId xmlns:a16="http://schemas.microsoft.com/office/drawing/2014/main" id="{7529CA01-3259-282D-3686-A159E0D11944}"/>
              </a:ext>
            </a:extLst>
          </p:cNvPr>
          <p:cNvPicPr>
            <a:picLocks noChangeAspect="1"/>
          </p:cNvPicPr>
          <p:nvPr/>
        </p:nvPicPr>
        <p:blipFill rotWithShape="1">
          <a:blip r:embed="rId3" cstate="print"/>
          <a:srcRect t="2904" r="10788" b="35158"/>
          <a:stretch>
            <a:fillRect/>
          </a:stretch>
        </p:blipFill>
        <p:spPr>
          <a:xfrm>
            <a:off x="2899230" y="295729"/>
            <a:ext cx="5221513" cy="6224814"/>
          </a:xfrm>
          <a:prstGeom prst="rect">
            <a:avLst/>
          </a:prstGeom>
        </p:spPr>
      </p:pic>
    </p:spTree>
    <p:extLst>
      <p:ext uri="{BB962C8B-B14F-4D97-AF65-F5344CB8AC3E}">
        <p14:creationId xmlns:p14="http://schemas.microsoft.com/office/powerpoint/2010/main" val="14897570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2921AA-76A9-DEB7-F6DB-808F7A41FD97}"/>
              </a:ext>
            </a:extLst>
          </p:cNvPr>
          <p:cNvSpPr>
            <a:spLocks noGrp="1"/>
          </p:cNvSpPr>
          <p:nvPr>
            <p:ph type="sldNum" sz="quarter" idx="12"/>
          </p:nvPr>
        </p:nvSpPr>
        <p:spPr/>
        <p:txBody>
          <a:bodyPr/>
          <a:lstStyle/>
          <a:p>
            <a:fld id="{D57F1E4F-1CFF-5643-939E-02111984F565}" type="slidenum">
              <a:rPr lang="en-US" smtClean="0"/>
              <a:pPr/>
              <a:t>82</a:t>
            </a:fld>
            <a:endParaRPr lang="en-US"/>
          </a:p>
        </p:txBody>
      </p:sp>
      <p:pic>
        <p:nvPicPr>
          <p:cNvPr id="6" name="Picture 5">
            <a:extLst>
              <a:ext uri="{FF2B5EF4-FFF2-40B4-BE49-F238E27FC236}">
                <a16:creationId xmlns:a16="http://schemas.microsoft.com/office/drawing/2014/main" id="{E32F4F96-C311-BF35-52FA-E40AFAEAABD1}"/>
              </a:ext>
            </a:extLst>
          </p:cNvPr>
          <p:cNvPicPr>
            <a:picLocks noChangeAspect="1"/>
          </p:cNvPicPr>
          <p:nvPr/>
        </p:nvPicPr>
        <p:blipFill>
          <a:blip r:embed="rId3" cstate="print"/>
          <a:stretch>
            <a:fillRect/>
          </a:stretch>
        </p:blipFill>
        <p:spPr>
          <a:xfrm rot="5400000">
            <a:off x="2346779" y="-548821"/>
            <a:ext cx="6355444" cy="8044545"/>
          </a:xfrm>
          <a:prstGeom prst="rect">
            <a:avLst/>
          </a:prstGeom>
        </p:spPr>
      </p:pic>
    </p:spTree>
    <p:extLst>
      <p:ext uri="{BB962C8B-B14F-4D97-AF65-F5344CB8AC3E}">
        <p14:creationId xmlns:p14="http://schemas.microsoft.com/office/powerpoint/2010/main" val="2532125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70939D-C184-B04F-C53B-64D21225D8A0}"/>
              </a:ext>
            </a:extLst>
          </p:cNvPr>
          <p:cNvSpPr>
            <a:spLocks noGrp="1"/>
          </p:cNvSpPr>
          <p:nvPr>
            <p:ph type="title"/>
          </p:nvPr>
        </p:nvSpPr>
        <p:spPr>
          <a:xfrm>
            <a:off x="658900" y="494500"/>
            <a:ext cx="10238392" cy="1243648"/>
          </a:xfrm>
        </p:spPr>
        <p:txBody>
          <a:bodyPr/>
          <a:lstStyle/>
          <a:p>
            <a:pPr algn="ctr"/>
            <a:r>
              <a:rPr lang="en-US" b="1"/>
              <a:t>Review HWA Spreadsheet</a:t>
            </a:r>
          </a:p>
        </p:txBody>
      </p:sp>
      <p:sp>
        <p:nvSpPr>
          <p:cNvPr id="7" name="Table Placeholder 6">
            <a:extLst>
              <a:ext uri="{FF2B5EF4-FFF2-40B4-BE49-F238E27FC236}">
                <a16:creationId xmlns:a16="http://schemas.microsoft.com/office/drawing/2014/main" id="{6F47091B-5595-5B34-AB46-1A8029D10DDB}"/>
              </a:ext>
            </a:extLst>
          </p:cNvPr>
          <p:cNvSpPr>
            <a:spLocks noGrp="1"/>
          </p:cNvSpPr>
          <p:nvPr>
            <p:ph type="tbl" sz="quarter" idx="15"/>
          </p:nvPr>
        </p:nvSpPr>
        <p:spPr>
          <a:xfrm>
            <a:off x="612243" y="1667738"/>
            <a:ext cx="10238392" cy="4406491"/>
          </a:xfrm>
        </p:spPr>
        <p:txBody>
          <a:bodyPr/>
          <a:lstStyle/>
          <a:p>
            <a:r>
              <a:rPr lang="en-US" sz="2400"/>
              <a:t>Enter values for:</a:t>
            </a:r>
          </a:p>
          <a:p>
            <a:pPr lvl="1">
              <a:lnSpc>
                <a:spcPct val="100000"/>
              </a:lnSpc>
              <a:spcBef>
                <a:spcPts val="600"/>
              </a:spcBef>
            </a:pPr>
            <a:r>
              <a:rPr lang="en-US" sz="2400"/>
              <a:t>Sludge permit number</a:t>
            </a:r>
          </a:p>
          <a:p>
            <a:pPr lvl="1">
              <a:lnSpc>
                <a:spcPct val="100000"/>
              </a:lnSpc>
              <a:spcBef>
                <a:spcPts val="600"/>
              </a:spcBef>
            </a:pPr>
            <a:r>
              <a:rPr lang="en-US" sz="2400"/>
              <a:t>Class of sludge disposal</a:t>
            </a:r>
          </a:p>
          <a:p>
            <a:pPr lvl="2">
              <a:lnSpc>
                <a:spcPct val="100000"/>
              </a:lnSpc>
              <a:spcBef>
                <a:spcPts val="600"/>
              </a:spcBef>
            </a:pPr>
            <a:r>
              <a:rPr lang="en-US" sz="2400"/>
              <a:t>A for compost; B for land application</a:t>
            </a:r>
          </a:p>
          <a:p>
            <a:pPr lvl="1">
              <a:lnSpc>
                <a:spcPct val="100000"/>
              </a:lnSpc>
              <a:spcBef>
                <a:spcPts val="600"/>
              </a:spcBef>
            </a:pPr>
            <a:r>
              <a:rPr lang="en-US" sz="2400"/>
              <a:t>Sludge flow and % solids to disposal</a:t>
            </a:r>
          </a:p>
          <a:p>
            <a:pPr lvl="1">
              <a:lnSpc>
                <a:spcPct val="100000"/>
              </a:lnSpc>
              <a:spcBef>
                <a:spcPts val="600"/>
              </a:spcBef>
            </a:pPr>
            <a:r>
              <a:rPr lang="en-US" sz="2400"/>
              <a:t>Site life</a:t>
            </a:r>
          </a:p>
          <a:p>
            <a:pPr lvl="2">
              <a:lnSpc>
                <a:spcPct val="100000"/>
              </a:lnSpc>
              <a:spcBef>
                <a:spcPts val="600"/>
              </a:spcBef>
            </a:pPr>
            <a:r>
              <a:rPr lang="en-US" sz="2400"/>
              <a:t>Can calculate by dividing annual load on most heavily loaded field by cumulative limit</a:t>
            </a:r>
          </a:p>
          <a:p>
            <a:pPr lvl="3">
              <a:lnSpc>
                <a:spcPct val="100000"/>
              </a:lnSpc>
              <a:spcBef>
                <a:spcPts val="600"/>
              </a:spcBef>
            </a:pPr>
            <a:r>
              <a:rPr lang="en-US" sz="2200"/>
              <a:t>Can be used if it is a reasonable value</a:t>
            </a:r>
          </a:p>
          <a:p>
            <a:pPr lvl="2">
              <a:lnSpc>
                <a:spcPct val="100000"/>
              </a:lnSpc>
              <a:spcBef>
                <a:spcPts val="600"/>
              </a:spcBef>
            </a:pPr>
            <a:r>
              <a:rPr lang="en-US" sz="2400"/>
              <a:t>Most POTWS use 20 to 50 years</a:t>
            </a:r>
          </a:p>
          <a:p>
            <a:pPr marL="914400" lvl="2" indent="0">
              <a:lnSpc>
                <a:spcPct val="100000"/>
              </a:lnSpc>
              <a:spcBef>
                <a:spcPts val="600"/>
              </a:spcBef>
              <a:buNone/>
            </a:pPr>
            <a:endParaRPr lang="en-US" sz="2400"/>
          </a:p>
          <a:p>
            <a:pPr marL="914400" lvl="2" indent="0">
              <a:buNone/>
            </a:pPr>
            <a:endParaRPr lang="en-US"/>
          </a:p>
        </p:txBody>
      </p:sp>
      <p:sp>
        <p:nvSpPr>
          <p:cNvPr id="5" name="Slide Number Placeholder 4">
            <a:extLst>
              <a:ext uri="{FF2B5EF4-FFF2-40B4-BE49-F238E27FC236}">
                <a16:creationId xmlns:a16="http://schemas.microsoft.com/office/drawing/2014/main" id="{DDBD5738-DDFA-6B44-4970-06EC96D99233}"/>
              </a:ext>
            </a:extLst>
          </p:cNvPr>
          <p:cNvSpPr>
            <a:spLocks noGrp="1"/>
          </p:cNvSpPr>
          <p:nvPr>
            <p:ph type="sldNum" sz="quarter" idx="4"/>
          </p:nvPr>
        </p:nvSpPr>
        <p:spPr/>
        <p:txBody>
          <a:bodyPr/>
          <a:lstStyle/>
          <a:p>
            <a:fld id="{D57F1E4F-1CFF-5643-939E-02111984F565}" type="slidenum">
              <a:rPr lang="en-US" smtClean="0"/>
              <a:pPr/>
              <a:t>83</a:t>
            </a:fld>
            <a:endParaRPr lang="en-US"/>
          </a:p>
        </p:txBody>
      </p:sp>
      <p:sp>
        <p:nvSpPr>
          <p:cNvPr id="8" name="TextBox 7">
            <a:extLst>
              <a:ext uri="{FF2B5EF4-FFF2-40B4-BE49-F238E27FC236}">
                <a16:creationId xmlns:a16="http://schemas.microsoft.com/office/drawing/2014/main" id="{BFB2A8B1-3FBE-C2E1-D09F-7D1819B376F0}"/>
              </a:ext>
            </a:extLst>
          </p:cNvPr>
          <p:cNvSpPr txBox="1"/>
          <p:nvPr/>
        </p:nvSpPr>
        <p:spPr>
          <a:xfrm>
            <a:off x="7826830" y="1490008"/>
            <a:ext cx="3283856" cy="1938992"/>
          </a:xfrm>
          <a:prstGeom prst="rect">
            <a:avLst/>
          </a:prstGeom>
          <a:noFill/>
        </p:spPr>
        <p:txBody>
          <a:bodyPr wrap="square" rtlCol="0">
            <a:spAutoFit/>
          </a:bodyPr>
          <a:lstStyle/>
          <a:p>
            <a:r>
              <a:rPr lang="en-US" sz="2400">
                <a:solidFill>
                  <a:srgbClr val="FF0000"/>
                </a:solidFill>
                <a:latin typeface="+mj-lt"/>
                <a:ea typeface="+mj-ea"/>
                <a:cs typeface="+mj-cs"/>
              </a:rPr>
              <a:t>Note: </a:t>
            </a:r>
            <a:r>
              <a:rPr lang="en-US" sz="2400">
                <a:solidFill>
                  <a:schemeClr val="bg1">
                    <a:lumMod val="75000"/>
                    <a:lumOff val="25000"/>
                  </a:schemeClr>
                </a:solidFill>
                <a:latin typeface="+mj-lt"/>
                <a:ea typeface="+mj-ea"/>
                <a:cs typeface="+mj-cs"/>
              </a:rPr>
              <a:t>If POTW incinerates, contact pretreatment staff to discuss requirements</a:t>
            </a:r>
          </a:p>
        </p:txBody>
      </p:sp>
    </p:spTree>
    <p:extLst>
      <p:ext uri="{BB962C8B-B14F-4D97-AF65-F5344CB8AC3E}">
        <p14:creationId xmlns:p14="http://schemas.microsoft.com/office/powerpoint/2010/main" val="39646770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BFCF3E-1AD4-567B-BEAC-7FCC0B66EA58}"/>
              </a:ext>
            </a:extLst>
          </p:cNvPr>
          <p:cNvSpPr>
            <a:spLocks noGrp="1"/>
          </p:cNvSpPr>
          <p:nvPr>
            <p:ph type="sldNum" sz="quarter" idx="4"/>
          </p:nvPr>
        </p:nvSpPr>
        <p:spPr/>
        <p:txBody>
          <a:bodyPr/>
          <a:lstStyle/>
          <a:p>
            <a:fld id="{D57F1E4F-1CFF-5643-939E-02111984F565}" type="slidenum">
              <a:rPr lang="en-US" smtClean="0"/>
              <a:pPr/>
              <a:t>84</a:t>
            </a:fld>
            <a:endParaRPr lang="en-US"/>
          </a:p>
        </p:txBody>
      </p:sp>
      <p:pic>
        <p:nvPicPr>
          <p:cNvPr id="6" name="Picture 5">
            <a:extLst>
              <a:ext uri="{FF2B5EF4-FFF2-40B4-BE49-F238E27FC236}">
                <a16:creationId xmlns:a16="http://schemas.microsoft.com/office/drawing/2014/main" id="{476C3750-A313-7686-97BD-0354F8D35EF6}"/>
              </a:ext>
            </a:extLst>
          </p:cNvPr>
          <p:cNvPicPr>
            <a:picLocks noChangeAspect="1"/>
          </p:cNvPicPr>
          <p:nvPr/>
        </p:nvPicPr>
        <p:blipFill>
          <a:blip r:embed="rId2"/>
          <a:stretch>
            <a:fillRect/>
          </a:stretch>
        </p:blipFill>
        <p:spPr>
          <a:xfrm>
            <a:off x="383401" y="1738700"/>
            <a:ext cx="4988699" cy="3063955"/>
          </a:xfrm>
          <a:prstGeom prst="rect">
            <a:avLst/>
          </a:prstGeom>
        </p:spPr>
      </p:pic>
      <p:pic>
        <p:nvPicPr>
          <p:cNvPr id="8" name="Picture 7">
            <a:extLst>
              <a:ext uri="{FF2B5EF4-FFF2-40B4-BE49-F238E27FC236}">
                <a16:creationId xmlns:a16="http://schemas.microsoft.com/office/drawing/2014/main" id="{4C34BAA0-6350-F898-3CC3-3BA0DF7D1C72}"/>
              </a:ext>
            </a:extLst>
          </p:cNvPr>
          <p:cNvPicPr>
            <a:picLocks noChangeAspect="1"/>
          </p:cNvPicPr>
          <p:nvPr/>
        </p:nvPicPr>
        <p:blipFill>
          <a:blip r:embed="rId3"/>
          <a:stretch>
            <a:fillRect/>
          </a:stretch>
        </p:blipFill>
        <p:spPr>
          <a:xfrm>
            <a:off x="5518150" y="1543050"/>
            <a:ext cx="5592535" cy="3417154"/>
          </a:xfrm>
          <a:prstGeom prst="rect">
            <a:avLst/>
          </a:prstGeom>
        </p:spPr>
      </p:pic>
      <p:sp>
        <p:nvSpPr>
          <p:cNvPr id="11" name="Line 6">
            <a:extLst>
              <a:ext uri="{FF2B5EF4-FFF2-40B4-BE49-F238E27FC236}">
                <a16:creationId xmlns:a16="http://schemas.microsoft.com/office/drawing/2014/main" id="{B2869960-DE82-7117-0982-D672B4E31E9D}"/>
              </a:ext>
            </a:extLst>
          </p:cNvPr>
          <p:cNvSpPr>
            <a:spLocks noChangeShapeType="1"/>
          </p:cNvSpPr>
          <p:nvPr/>
        </p:nvSpPr>
        <p:spPr bwMode="auto">
          <a:xfrm flipH="1">
            <a:off x="2019300" y="3496128"/>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12" name="Line 6">
            <a:extLst>
              <a:ext uri="{FF2B5EF4-FFF2-40B4-BE49-F238E27FC236}">
                <a16:creationId xmlns:a16="http://schemas.microsoft.com/office/drawing/2014/main" id="{E5E58EB9-50A6-C365-6588-194836449786}"/>
              </a:ext>
            </a:extLst>
          </p:cNvPr>
          <p:cNvSpPr>
            <a:spLocks noChangeShapeType="1"/>
          </p:cNvSpPr>
          <p:nvPr/>
        </p:nvSpPr>
        <p:spPr bwMode="auto">
          <a:xfrm flipH="1">
            <a:off x="2019300" y="3819978"/>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13" name="Line 6">
            <a:extLst>
              <a:ext uri="{FF2B5EF4-FFF2-40B4-BE49-F238E27FC236}">
                <a16:creationId xmlns:a16="http://schemas.microsoft.com/office/drawing/2014/main" id="{8B05B955-15BA-5E6E-FC13-8DBCA601F5D6}"/>
              </a:ext>
            </a:extLst>
          </p:cNvPr>
          <p:cNvSpPr>
            <a:spLocks noChangeShapeType="1"/>
          </p:cNvSpPr>
          <p:nvPr/>
        </p:nvSpPr>
        <p:spPr bwMode="auto">
          <a:xfrm flipH="1">
            <a:off x="2019299" y="4112078"/>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14" name="Line 6">
            <a:extLst>
              <a:ext uri="{FF2B5EF4-FFF2-40B4-BE49-F238E27FC236}">
                <a16:creationId xmlns:a16="http://schemas.microsoft.com/office/drawing/2014/main" id="{E3F4D580-D739-562F-1034-776003987034}"/>
              </a:ext>
            </a:extLst>
          </p:cNvPr>
          <p:cNvSpPr>
            <a:spLocks noChangeShapeType="1"/>
          </p:cNvSpPr>
          <p:nvPr/>
        </p:nvSpPr>
        <p:spPr bwMode="auto">
          <a:xfrm flipH="1">
            <a:off x="2019299" y="4404178"/>
            <a:ext cx="654953" cy="2722"/>
          </a:xfrm>
          <a:prstGeom prst="line">
            <a:avLst/>
          </a:prstGeom>
          <a:noFill/>
          <a:ln w="76200">
            <a:solidFill>
              <a:srgbClr val="000000"/>
            </a:solidFill>
            <a:round/>
            <a:headEnd type="none" w="sm" len="sm"/>
            <a:tailEnd type="triangle" w="med" len="med"/>
          </a:ln>
        </p:spPr>
        <p:txBody>
          <a:bodyPr/>
          <a:lstStyle/>
          <a:p>
            <a:endParaRPr lang="en-US"/>
          </a:p>
        </p:txBody>
      </p:sp>
      <p:sp>
        <p:nvSpPr>
          <p:cNvPr id="15" name="Line 6">
            <a:extLst>
              <a:ext uri="{FF2B5EF4-FFF2-40B4-BE49-F238E27FC236}">
                <a16:creationId xmlns:a16="http://schemas.microsoft.com/office/drawing/2014/main" id="{62B732D1-6628-BB6D-CBC2-0BBE6FDF007A}"/>
              </a:ext>
            </a:extLst>
          </p:cNvPr>
          <p:cNvSpPr>
            <a:spLocks noChangeShapeType="1"/>
          </p:cNvSpPr>
          <p:nvPr/>
        </p:nvSpPr>
        <p:spPr bwMode="auto">
          <a:xfrm>
            <a:off x="6356350" y="1063416"/>
            <a:ext cx="6350" cy="571622"/>
          </a:xfrm>
          <a:prstGeom prst="line">
            <a:avLst/>
          </a:prstGeom>
          <a:noFill/>
          <a:ln w="76200">
            <a:solidFill>
              <a:srgbClr val="000000"/>
            </a:solidFill>
            <a:round/>
            <a:headEnd type="none" w="sm" len="sm"/>
            <a:tailEnd type="triangle" w="med" len="med"/>
          </a:ln>
        </p:spPr>
        <p:txBody>
          <a:bodyPr/>
          <a:lstStyle/>
          <a:p>
            <a:endParaRPr lang="en-US"/>
          </a:p>
        </p:txBody>
      </p:sp>
      <p:sp>
        <p:nvSpPr>
          <p:cNvPr id="16" name="Line 6">
            <a:extLst>
              <a:ext uri="{FF2B5EF4-FFF2-40B4-BE49-F238E27FC236}">
                <a16:creationId xmlns:a16="http://schemas.microsoft.com/office/drawing/2014/main" id="{8149D008-8B84-8850-ABD9-3F80522C904E}"/>
              </a:ext>
            </a:extLst>
          </p:cNvPr>
          <p:cNvSpPr>
            <a:spLocks noChangeShapeType="1"/>
          </p:cNvSpPr>
          <p:nvPr/>
        </p:nvSpPr>
        <p:spPr bwMode="auto">
          <a:xfrm>
            <a:off x="6921500" y="1063416"/>
            <a:ext cx="6350" cy="571622"/>
          </a:xfrm>
          <a:prstGeom prst="line">
            <a:avLst/>
          </a:prstGeom>
          <a:noFill/>
          <a:ln w="76200">
            <a:solidFill>
              <a:srgbClr val="000000"/>
            </a:solidFill>
            <a:round/>
            <a:headEnd type="none" w="sm" len="sm"/>
            <a:tailEnd type="triangle" w="med" len="med"/>
          </a:ln>
        </p:spPr>
        <p:txBody>
          <a:bodyPr/>
          <a:lstStyle/>
          <a:p>
            <a:endParaRPr lang="en-US"/>
          </a:p>
        </p:txBody>
      </p:sp>
      <p:sp>
        <p:nvSpPr>
          <p:cNvPr id="17" name="Line 6">
            <a:extLst>
              <a:ext uri="{FF2B5EF4-FFF2-40B4-BE49-F238E27FC236}">
                <a16:creationId xmlns:a16="http://schemas.microsoft.com/office/drawing/2014/main" id="{7213FA89-AA14-CD03-5487-6810B0710C65}"/>
              </a:ext>
            </a:extLst>
          </p:cNvPr>
          <p:cNvSpPr>
            <a:spLocks noChangeShapeType="1"/>
          </p:cNvSpPr>
          <p:nvPr/>
        </p:nvSpPr>
        <p:spPr bwMode="auto">
          <a:xfrm>
            <a:off x="7867650" y="1017422"/>
            <a:ext cx="6350" cy="571622"/>
          </a:xfrm>
          <a:prstGeom prst="line">
            <a:avLst/>
          </a:prstGeom>
          <a:noFill/>
          <a:ln w="76200">
            <a:solidFill>
              <a:srgbClr val="000000"/>
            </a:solidFill>
            <a:round/>
            <a:headEnd type="none" w="sm" len="sm"/>
            <a:tailEnd type="triangle" w="med" len="med"/>
          </a:ln>
        </p:spPr>
        <p:txBody>
          <a:bodyPr/>
          <a:lstStyle/>
          <a:p>
            <a:endParaRPr lang="en-US"/>
          </a:p>
        </p:txBody>
      </p:sp>
      <p:sp>
        <p:nvSpPr>
          <p:cNvPr id="18" name="Line 6">
            <a:extLst>
              <a:ext uri="{FF2B5EF4-FFF2-40B4-BE49-F238E27FC236}">
                <a16:creationId xmlns:a16="http://schemas.microsoft.com/office/drawing/2014/main" id="{C4A4EE93-0150-4287-2F52-358239280AB8}"/>
              </a:ext>
            </a:extLst>
          </p:cNvPr>
          <p:cNvSpPr>
            <a:spLocks noChangeShapeType="1"/>
          </p:cNvSpPr>
          <p:nvPr/>
        </p:nvSpPr>
        <p:spPr bwMode="auto">
          <a:xfrm>
            <a:off x="8331200" y="1017422"/>
            <a:ext cx="6350" cy="571622"/>
          </a:xfrm>
          <a:prstGeom prst="line">
            <a:avLst/>
          </a:prstGeom>
          <a:noFill/>
          <a:ln w="76200">
            <a:solidFill>
              <a:srgbClr val="000000"/>
            </a:solidFill>
            <a:round/>
            <a:headEnd type="none" w="sm" len="sm"/>
            <a:tailEnd type="triangle" w="med" len="med"/>
          </a:ln>
        </p:spPr>
        <p:txBody>
          <a:bodyPr/>
          <a:lstStyle/>
          <a:p>
            <a:endParaRPr lang="en-US"/>
          </a:p>
        </p:txBody>
      </p:sp>
      <p:sp>
        <p:nvSpPr>
          <p:cNvPr id="19" name="Line 6">
            <a:extLst>
              <a:ext uri="{FF2B5EF4-FFF2-40B4-BE49-F238E27FC236}">
                <a16:creationId xmlns:a16="http://schemas.microsoft.com/office/drawing/2014/main" id="{675FF722-63AA-F988-9A83-48D423708CDB}"/>
              </a:ext>
            </a:extLst>
          </p:cNvPr>
          <p:cNvSpPr>
            <a:spLocks noChangeShapeType="1"/>
          </p:cNvSpPr>
          <p:nvPr/>
        </p:nvSpPr>
        <p:spPr bwMode="auto">
          <a:xfrm>
            <a:off x="8788400" y="1017422"/>
            <a:ext cx="6350" cy="571622"/>
          </a:xfrm>
          <a:prstGeom prst="line">
            <a:avLst/>
          </a:prstGeom>
          <a:noFill/>
          <a:ln w="76200">
            <a:solidFill>
              <a:srgbClr val="000000"/>
            </a:solidFill>
            <a:round/>
            <a:headEnd type="none" w="sm" len="sm"/>
            <a:tailEnd type="triangle" w="med" len="med"/>
          </a:ln>
        </p:spPr>
        <p:txBody>
          <a:bodyPr/>
          <a:lstStyle/>
          <a:p>
            <a:endParaRPr lang="en-US"/>
          </a:p>
        </p:txBody>
      </p:sp>
      <p:sp>
        <p:nvSpPr>
          <p:cNvPr id="20" name="TextBox 19">
            <a:extLst>
              <a:ext uri="{FF2B5EF4-FFF2-40B4-BE49-F238E27FC236}">
                <a16:creationId xmlns:a16="http://schemas.microsoft.com/office/drawing/2014/main" id="{FFB1D190-8B9D-7D6B-7D97-B99F609DE143}"/>
              </a:ext>
            </a:extLst>
          </p:cNvPr>
          <p:cNvSpPr txBox="1"/>
          <p:nvPr/>
        </p:nvSpPr>
        <p:spPr>
          <a:xfrm>
            <a:off x="506025" y="5256278"/>
            <a:ext cx="4743450" cy="707886"/>
          </a:xfrm>
          <a:prstGeom prst="rect">
            <a:avLst/>
          </a:prstGeom>
          <a:noFill/>
        </p:spPr>
        <p:txBody>
          <a:bodyPr wrap="square" rtlCol="0">
            <a:spAutoFit/>
          </a:bodyPr>
          <a:lstStyle/>
          <a:p>
            <a:r>
              <a:rPr lang="en-US" sz="2000">
                <a:solidFill>
                  <a:schemeClr val="bg1">
                    <a:lumMod val="75000"/>
                    <a:lumOff val="25000"/>
                  </a:schemeClr>
                </a:solidFill>
                <a:latin typeface="+mj-lt"/>
                <a:ea typeface="+mj-ea"/>
                <a:cs typeface="+mj-cs"/>
              </a:rPr>
              <a:t>Input these values from sludge permit and/or annual sludge report</a:t>
            </a:r>
          </a:p>
        </p:txBody>
      </p:sp>
      <p:sp>
        <p:nvSpPr>
          <p:cNvPr id="21" name="TextBox 20">
            <a:extLst>
              <a:ext uri="{FF2B5EF4-FFF2-40B4-BE49-F238E27FC236}">
                <a16:creationId xmlns:a16="http://schemas.microsoft.com/office/drawing/2014/main" id="{A021DB2C-39F0-AC89-8AFF-6C6B6752FAFF}"/>
              </a:ext>
            </a:extLst>
          </p:cNvPr>
          <p:cNvSpPr txBox="1"/>
          <p:nvPr/>
        </p:nvSpPr>
        <p:spPr>
          <a:xfrm>
            <a:off x="6062094" y="5102389"/>
            <a:ext cx="4504646" cy="1015663"/>
          </a:xfrm>
          <a:prstGeom prst="rect">
            <a:avLst/>
          </a:prstGeom>
          <a:noFill/>
        </p:spPr>
        <p:txBody>
          <a:bodyPr wrap="square" rtlCol="0">
            <a:spAutoFit/>
          </a:bodyPr>
          <a:lstStyle/>
          <a:p>
            <a:r>
              <a:rPr lang="en-US" sz="2000">
                <a:solidFill>
                  <a:schemeClr val="bg1">
                    <a:lumMod val="75000"/>
                    <a:lumOff val="25000"/>
                  </a:schemeClr>
                </a:solidFill>
                <a:latin typeface="+mj-lt"/>
                <a:ea typeface="+mj-ea"/>
                <a:cs typeface="+mj-cs"/>
              </a:rPr>
              <a:t>Sludge loading calculations are automatically generated using previous values</a:t>
            </a:r>
          </a:p>
        </p:txBody>
      </p:sp>
    </p:spTree>
    <p:extLst>
      <p:ext uri="{BB962C8B-B14F-4D97-AF65-F5344CB8AC3E}">
        <p14:creationId xmlns:p14="http://schemas.microsoft.com/office/powerpoint/2010/main" val="2286911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D47A-4FAE-122B-B1A7-7D549CB21A32}"/>
              </a:ext>
            </a:extLst>
          </p:cNvPr>
          <p:cNvSpPr>
            <a:spLocks noGrp="1"/>
          </p:cNvSpPr>
          <p:nvPr>
            <p:ph type="title"/>
          </p:nvPr>
        </p:nvSpPr>
        <p:spPr/>
        <p:txBody>
          <a:bodyPr/>
          <a:lstStyle/>
          <a:p>
            <a:pPr algn="ctr"/>
            <a:r>
              <a:rPr lang="en-US" sz="4000" b="1"/>
              <a:t>Notice to Composters</a:t>
            </a:r>
          </a:p>
        </p:txBody>
      </p:sp>
      <p:sp>
        <p:nvSpPr>
          <p:cNvPr id="3" name="Table Placeholder 2">
            <a:extLst>
              <a:ext uri="{FF2B5EF4-FFF2-40B4-BE49-F238E27FC236}">
                <a16:creationId xmlns:a16="http://schemas.microsoft.com/office/drawing/2014/main" id="{4F14031E-211F-93FB-ED0C-8C44B7BB8F44}"/>
              </a:ext>
            </a:extLst>
          </p:cNvPr>
          <p:cNvSpPr>
            <a:spLocks noGrp="1"/>
          </p:cNvSpPr>
          <p:nvPr>
            <p:ph type="tbl" sz="quarter" idx="15"/>
          </p:nvPr>
        </p:nvSpPr>
        <p:spPr/>
        <p:txBody>
          <a:bodyPr/>
          <a:lstStyle/>
          <a:p>
            <a:pPr marL="0" indent="0">
              <a:lnSpc>
                <a:spcPct val="100000"/>
              </a:lnSpc>
              <a:spcBef>
                <a:spcPct val="50000"/>
              </a:spcBef>
              <a:buNone/>
            </a:pPr>
            <a:r>
              <a:rPr lang="en-US" sz="3200"/>
              <a:t>The previous example was for land applied sludge or “Class B”</a:t>
            </a:r>
          </a:p>
          <a:p>
            <a:pPr marL="0" indent="0">
              <a:lnSpc>
                <a:spcPct val="100000"/>
              </a:lnSpc>
              <a:spcBef>
                <a:spcPct val="50000"/>
              </a:spcBef>
              <a:buNone/>
            </a:pPr>
            <a:r>
              <a:rPr lang="en-US" sz="3200"/>
              <a:t>If you compost your sludge, also called “Class A” or  “Distribution and Marketing,” entering “A” will automatically adjust HWA worksheet to use the applicable standards.</a:t>
            </a:r>
          </a:p>
          <a:p>
            <a:endParaRPr lang="en-US"/>
          </a:p>
        </p:txBody>
      </p:sp>
      <p:sp>
        <p:nvSpPr>
          <p:cNvPr id="4" name="Slide Number Placeholder 3">
            <a:extLst>
              <a:ext uri="{FF2B5EF4-FFF2-40B4-BE49-F238E27FC236}">
                <a16:creationId xmlns:a16="http://schemas.microsoft.com/office/drawing/2014/main" id="{097FC1E2-B228-B518-7315-A9FB3BEA4D61}"/>
              </a:ext>
            </a:extLst>
          </p:cNvPr>
          <p:cNvSpPr>
            <a:spLocks noGrp="1"/>
          </p:cNvSpPr>
          <p:nvPr>
            <p:ph type="sldNum" sz="quarter" idx="4"/>
          </p:nvPr>
        </p:nvSpPr>
        <p:spPr/>
        <p:txBody>
          <a:bodyPr/>
          <a:lstStyle/>
          <a:p>
            <a:fld id="{D57F1E4F-1CFF-5643-939E-02111984F565}" type="slidenum">
              <a:rPr lang="en-US" smtClean="0"/>
              <a:pPr/>
              <a:t>85</a:t>
            </a:fld>
            <a:endParaRPr lang="en-US"/>
          </a:p>
        </p:txBody>
      </p:sp>
    </p:spTree>
    <p:extLst>
      <p:ext uri="{BB962C8B-B14F-4D97-AF65-F5344CB8AC3E}">
        <p14:creationId xmlns:p14="http://schemas.microsoft.com/office/powerpoint/2010/main" val="32297109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42A3F-003B-7D8F-E45E-61810D359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FC978-A5D8-0CEB-3166-63B7D87B05CF}"/>
              </a:ext>
            </a:extLst>
          </p:cNvPr>
          <p:cNvSpPr>
            <a:spLocks noGrp="1"/>
          </p:cNvSpPr>
          <p:nvPr>
            <p:ph type="ctrTitle"/>
          </p:nvPr>
        </p:nvSpPr>
        <p:spPr>
          <a:xfrm>
            <a:off x="1486071" y="679572"/>
            <a:ext cx="9219857" cy="5212442"/>
          </a:xfrm>
        </p:spPr>
        <p:txBody>
          <a:bodyPr/>
          <a:lstStyle/>
          <a:p>
            <a:r>
              <a:rPr lang="en-US" dirty="0"/>
              <a:t>Questions about Sludge?</a:t>
            </a:r>
          </a:p>
        </p:txBody>
      </p:sp>
      <p:sp>
        <p:nvSpPr>
          <p:cNvPr id="3" name="Slide Number Placeholder 2">
            <a:extLst>
              <a:ext uri="{FF2B5EF4-FFF2-40B4-BE49-F238E27FC236}">
                <a16:creationId xmlns:a16="http://schemas.microsoft.com/office/drawing/2014/main" id="{75F6D454-0511-47F4-6FF4-D19E336647EF}"/>
              </a:ext>
            </a:extLst>
          </p:cNvPr>
          <p:cNvSpPr>
            <a:spLocks noGrp="1"/>
          </p:cNvSpPr>
          <p:nvPr>
            <p:ph type="sldNum" sz="quarter" idx="4"/>
          </p:nvPr>
        </p:nvSpPr>
        <p:spPr/>
        <p:txBody>
          <a:bodyPr/>
          <a:lstStyle/>
          <a:p>
            <a:fld id="{D57F1E4F-1CFF-5643-939E-02111984F565}" type="slidenum">
              <a:rPr lang="en-US" smtClean="0"/>
              <a:pPr/>
              <a:t>86</a:t>
            </a:fld>
            <a:endParaRPr lang="en-US"/>
          </a:p>
        </p:txBody>
      </p:sp>
    </p:spTree>
    <p:extLst>
      <p:ext uri="{BB962C8B-B14F-4D97-AF65-F5344CB8AC3E}">
        <p14:creationId xmlns:p14="http://schemas.microsoft.com/office/powerpoint/2010/main" val="663596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280E-6FFD-70B0-2E48-8A33DA626496}"/>
              </a:ext>
            </a:extLst>
          </p:cNvPr>
          <p:cNvSpPr>
            <a:spLocks noGrp="1"/>
          </p:cNvSpPr>
          <p:nvPr>
            <p:ph type="title"/>
          </p:nvPr>
        </p:nvSpPr>
        <p:spPr/>
        <p:txBody>
          <a:bodyPr/>
          <a:lstStyle/>
          <a:p>
            <a:pPr algn="ctr"/>
            <a:r>
              <a:rPr lang="en-US" b="1"/>
              <a:t>Maximum Allowable Headworks Loading (MAHL)</a:t>
            </a:r>
          </a:p>
        </p:txBody>
      </p:sp>
      <p:sp>
        <p:nvSpPr>
          <p:cNvPr id="3" name="Table Placeholder 2">
            <a:extLst>
              <a:ext uri="{FF2B5EF4-FFF2-40B4-BE49-F238E27FC236}">
                <a16:creationId xmlns:a16="http://schemas.microsoft.com/office/drawing/2014/main" id="{5BCAA964-0BA0-2B38-17FF-E6B36610CE60}"/>
              </a:ext>
            </a:extLst>
          </p:cNvPr>
          <p:cNvSpPr>
            <a:spLocks noGrp="1"/>
          </p:cNvSpPr>
          <p:nvPr>
            <p:ph type="tbl" sz="quarter" idx="15"/>
          </p:nvPr>
        </p:nvSpPr>
        <p:spPr>
          <a:xfrm>
            <a:off x="732592" y="5638800"/>
            <a:ext cx="10065430" cy="1001486"/>
          </a:xfrm>
        </p:spPr>
        <p:txBody>
          <a:bodyPr/>
          <a:lstStyle/>
          <a:p>
            <a:pPr marL="0" indent="0" algn="ctr">
              <a:lnSpc>
                <a:spcPct val="100000"/>
              </a:lnSpc>
              <a:buNone/>
            </a:pPr>
            <a:r>
              <a:rPr lang="en-US" sz="2800"/>
              <a:t>Determines the amount of the pollutant the POTW can treat based on the most restrictive criteria</a:t>
            </a:r>
          </a:p>
        </p:txBody>
      </p:sp>
      <p:sp>
        <p:nvSpPr>
          <p:cNvPr id="4" name="Slide Number Placeholder 3">
            <a:extLst>
              <a:ext uri="{FF2B5EF4-FFF2-40B4-BE49-F238E27FC236}">
                <a16:creationId xmlns:a16="http://schemas.microsoft.com/office/drawing/2014/main" id="{A95A20FE-BE15-1FE6-FFA5-E5973D82B7AA}"/>
              </a:ext>
            </a:extLst>
          </p:cNvPr>
          <p:cNvSpPr>
            <a:spLocks noGrp="1"/>
          </p:cNvSpPr>
          <p:nvPr>
            <p:ph type="sldNum" sz="quarter" idx="4"/>
          </p:nvPr>
        </p:nvSpPr>
        <p:spPr/>
        <p:txBody>
          <a:bodyPr/>
          <a:lstStyle/>
          <a:p>
            <a:fld id="{D57F1E4F-1CFF-5643-939E-02111984F565}" type="slidenum">
              <a:rPr lang="en-US" smtClean="0"/>
              <a:pPr/>
              <a:t>87</a:t>
            </a:fld>
            <a:endParaRPr lang="en-US"/>
          </a:p>
        </p:txBody>
      </p:sp>
      <p:pic>
        <p:nvPicPr>
          <p:cNvPr id="5" name="Picture 10" descr="greensboro sludge incinerator">
            <a:extLst>
              <a:ext uri="{FF2B5EF4-FFF2-40B4-BE49-F238E27FC236}">
                <a16:creationId xmlns:a16="http://schemas.microsoft.com/office/drawing/2014/main" id="{31A41D82-FA13-AFB8-153C-1CD8316582FB}"/>
              </a:ext>
            </a:extLst>
          </p:cNvPr>
          <p:cNvPicPr>
            <a:picLocks noChangeAspect="1" noChangeArrowheads="1"/>
          </p:cNvPicPr>
          <p:nvPr/>
        </p:nvPicPr>
        <p:blipFill>
          <a:blip r:embed="rId2" cstate="print"/>
          <a:srcRect/>
          <a:stretch>
            <a:fillRect/>
          </a:stretch>
        </p:blipFill>
        <p:spPr bwMode="auto">
          <a:xfrm>
            <a:off x="2971800" y="1842362"/>
            <a:ext cx="5399313" cy="3649436"/>
          </a:xfrm>
          <a:prstGeom prst="rect">
            <a:avLst/>
          </a:prstGeom>
          <a:noFill/>
          <a:ln w="9525">
            <a:noFill/>
            <a:miter lim="800000"/>
            <a:headEnd/>
            <a:tailEnd/>
          </a:ln>
        </p:spPr>
      </p:pic>
    </p:spTree>
    <p:extLst>
      <p:ext uri="{BB962C8B-B14F-4D97-AF65-F5344CB8AC3E}">
        <p14:creationId xmlns:p14="http://schemas.microsoft.com/office/powerpoint/2010/main" val="2862061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F9CE-25D2-D0EC-A91A-B68CC52BF9F6}"/>
              </a:ext>
            </a:extLst>
          </p:cNvPr>
          <p:cNvSpPr>
            <a:spLocks noGrp="1"/>
          </p:cNvSpPr>
          <p:nvPr>
            <p:ph type="title"/>
          </p:nvPr>
        </p:nvSpPr>
        <p:spPr/>
        <p:txBody>
          <a:bodyPr/>
          <a:lstStyle/>
          <a:p>
            <a:pPr algn="ctr"/>
            <a:r>
              <a:rPr lang="en-US" b="1" dirty="0"/>
              <a:t>A note about Basin associations</a:t>
            </a:r>
          </a:p>
        </p:txBody>
      </p:sp>
      <p:sp>
        <p:nvSpPr>
          <p:cNvPr id="3" name="Table Placeholder 2">
            <a:extLst>
              <a:ext uri="{FF2B5EF4-FFF2-40B4-BE49-F238E27FC236}">
                <a16:creationId xmlns:a16="http://schemas.microsoft.com/office/drawing/2014/main" id="{7AF4CFAF-5992-3551-697C-8B3114320B66}"/>
              </a:ext>
            </a:extLst>
          </p:cNvPr>
          <p:cNvSpPr>
            <a:spLocks noGrp="1"/>
          </p:cNvSpPr>
          <p:nvPr>
            <p:ph type="tbl" sz="quarter" idx="15"/>
          </p:nvPr>
        </p:nvSpPr>
        <p:spPr/>
        <p:txBody>
          <a:bodyPr/>
          <a:lstStyle/>
          <a:p>
            <a:pPr>
              <a:lnSpc>
                <a:spcPct val="100000"/>
              </a:lnSpc>
              <a:spcBef>
                <a:spcPts val="600"/>
              </a:spcBef>
            </a:pPr>
            <a:r>
              <a:rPr lang="en-US" sz="3200" dirty="0"/>
              <a:t>If you are in a Basin Association and have Nitrogen and/or Phosphorous limits/allocations</a:t>
            </a:r>
          </a:p>
          <a:p>
            <a:pPr lvl="1">
              <a:lnSpc>
                <a:spcPct val="100000"/>
              </a:lnSpc>
              <a:spcBef>
                <a:spcPts val="600"/>
              </a:spcBef>
              <a:buClr>
                <a:schemeClr val="accent5"/>
              </a:buClr>
            </a:pPr>
            <a:r>
              <a:rPr lang="en-US" sz="2800" dirty="0"/>
              <a:t>Best practice for calculating allocations is as follows</a:t>
            </a:r>
          </a:p>
          <a:p>
            <a:pPr lvl="2">
              <a:lnSpc>
                <a:spcPct val="100000"/>
              </a:lnSpc>
              <a:spcBef>
                <a:spcPts val="600"/>
              </a:spcBef>
              <a:buClr>
                <a:schemeClr val="accent5"/>
              </a:buClr>
            </a:pPr>
            <a:r>
              <a:rPr lang="en-US" sz="2400" dirty="0"/>
              <a:t>Back-calculate from the limits to calculate concentration allotted and use that to calculate allocations for permittees</a:t>
            </a:r>
          </a:p>
          <a:p>
            <a:pPr lvl="2">
              <a:lnSpc>
                <a:spcPct val="100000"/>
              </a:lnSpc>
              <a:spcBef>
                <a:spcPts val="600"/>
              </a:spcBef>
              <a:buClr>
                <a:schemeClr val="accent5"/>
              </a:buClr>
            </a:pPr>
            <a:r>
              <a:rPr lang="en-US" sz="2400" dirty="0"/>
              <a:t>This allows you to permit your SIUs without using the allocation of your co-permittees</a:t>
            </a:r>
          </a:p>
          <a:p>
            <a:pPr lvl="1"/>
            <a:endParaRPr lang="en-US" sz="2400" dirty="0"/>
          </a:p>
        </p:txBody>
      </p:sp>
      <p:sp>
        <p:nvSpPr>
          <p:cNvPr id="4" name="Slide Number Placeholder 3">
            <a:extLst>
              <a:ext uri="{FF2B5EF4-FFF2-40B4-BE49-F238E27FC236}">
                <a16:creationId xmlns:a16="http://schemas.microsoft.com/office/drawing/2014/main" id="{4B4CF67B-049C-2C43-DB84-B8B708CD2032}"/>
              </a:ext>
            </a:extLst>
          </p:cNvPr>
          <p:cNvSpPr>
            <a:spLocks noGrp="1"/>
          </p:cNvSpPr>
          <p:nvPr>
            <p:ph type="sldNum" sz="quarter" idx="4"/>
          </p:nvPr>
        </p:nvSpPr>
        <p:spPr/>
        <p:txBody>
          <a:bodyPr/>
          <a:lstStyle/>
          <a:p>
            <a:fld id="{D57F1E4F-1CFF-5643-939E-02111984F565}" type="slidenum">
              <a:rPr lang="en-US" smtClean="0"/>
              <a:pPr/>
              <a:t>88</a:t>
            </a:fld>
            <a:endParaRPr lang="en-US"/>
          </a:p>
        </p:txBody>
      </p:sp>
    </p:spTree>
    <p:extLst>
      <p:ext uri="{BB962C8B-B14F-4D97-AF65-F5344CB8AC3E}">
        <p14:creationId xmlns:p14="http://schemas.microsoft.com/office/powerpoint/2010/main" val="1917339636"/>
      </p:ext>
    </p:extLst>
  </p:cSld>
  <p:clrMapOvr>
    <a:masterClrMapping/>
  </p:clrMapOvr>
  <p:extLst>
    <p:ext uri="{6950BFC3-D8DA-4A85-94F7-54DA5524770B}">
      <p188:commentRel xmlns:p188="http://schemas.microsoft.com/office/powerpoint/2018/8/main" r:id="rId3"/>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C8E060-6678-8C4F-BE55-CD2A74445345}"/>
              </a:ext>
            </a:extLst>
          </p:cNvPr>
          <p:cNvSpPr>
            <a:spLocks noGrp="1"/>
          </p:cNvSpPr>
          <p:nvPr>
            <p:ph type="sldNum" sz="quarter" idx="4"/>
          </p:nvPr>
        </p:nvSpPr>
        <p:spPr/>
        <p:txBody>
          <a:bodyPr/>
          <a:lstStyle/>
          <a:p>
            <a:fld id="{D57F1E4F-1CFF-5643-939E-02111984F565}" type="slidenum">
              <a:rPr lang="en-US" smtClean="0"/>
              <a:pPr/>
              <a:t>89</a:t>
            </a:fld>
            <a:endParaRPr lang="en-US"/>
          </a:p>
        </p:txBody>
      </p:sp>
      <p:pic>
        <p:nvPicPr>
          <p:cNvPr id="6" name="Picture 5">
            <a:extLst>
              <a:ext uri="{FF2B5EF4-FFF2-40B4-BE49-F238E27FC236}">
                <a16:creationId xmlns:a16="http://schemas.microsoft.com/office/drawing/2014/main" id="{B0F92CC8-6006-3B73-1D09-0E11B822CB6E}"/>
              </a:ext>
            </a:extLst>
          </p:cNvPr>
          <p:cNvPicPr>
            <a:picLocks noChangeAspect="1"/>
          </p:cNvPicPr>
          <p:nvPr/>
        </p:nvPicPr>
        <p:blipFill>
          <a:blip r:embed="rId2"/>
          <a:stretch>
            <a:fillRect/>
          </a:stretch>
        </p:blipFill>
        <p:spPr>
          <a:xfrm>
            <a:off x="431801" y="679572"/>
            <a:ext cx="10528300" cy="5547268"/>
          </a:xfrm>
          <a:prstGeom prst="rect">
            <a:avLst/>
          </a:prstGeom>
        </p:spPr>
      </p:pic>
    </p:spTree>
    <p:extLst>
      <p:ext uri="{BB962C8B-B14F-4D97-AF65-F5344CB8AC3E}">
        <p14:creationId xmlns:p14="http://schemas.microsoft.com/office/powerpoint/2010/main" val="1781522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A8E5-75C3-FE8D-8A58-B9CCBD403DCE}"/>
              </a:ext>
            </a:extLst>
          </p:cNvPr>
          <p:cNvSpPr>
            <a:spLocks noGrp="1"/>
          </p:cNvSpPr>
          <p:nvPr>
            <p:ph type="title"/>
          </p:nvPr>
        </p:nvSpPr>
        <p:spPr>
          <a:xfrm>
            <a:off x="646111" y="441592"/>
            <a:ext cx="10238392" cy="1243648"/>
          </a:xfrm>
        </p:spPr>
        <p:txBody>
          <a:bodyPr/>
          <a:lstStyle/>
          <a:p>
            <a:pPr algn="ctr"/>
            <a:r>
              <a:rPr lang="en-US" b="1"/>
              <a:t>Modified Programs HWA Time Period: </a:t>
            </a:r>
            <a:r>
              <a:rPr lang="en-US"/>
              <a:t>​</a:t>
            </a:r>
            <a:br>
              <a:rPr lang="en-US"/>
            </a:br>
            <a:r>
              <a:rPr lang="en-US" b="1"/>
              <a:t>Short Term Monitoring Plan</a:t>
            </a:r>
            <a:r>
              <a:rPr lang="en-US"/>
              <a:t>​</a:t>
            </a:r>
          </a:p>
        </p:txBody>
      </p:sp>
      <p:sp>
        <p:nvSpPr>
          <p:cNvPr id="3" name="Table Placeholder 2">
            <a:extLst>
              <a:ext uri="{FF2B5EF4-FFF2-40B4-BE49-F238E27FC236}">
                <a16:creationId xmlns:a16="http://schemas.microsoft.com/office/drawing/2014/main" id="{4432362C-E93C-2387-C1C1-4DD985861031}"/>
              </a:ext>
            </a:extLst>
          </p:cNvPr>
          <p:cNvSpPr>
            <a:spLocks noGrp="1"/>
          </p:cNvSpPr>
          <p:nvPr>
            <p:ph type="tbl" sz="quarter" idx="15"/>
          </p:nvPr>
        </p:nvSpPr>
        <p:spPr>
          <a:xfrm>
            <a:off x="646716" y="1853248"/>
            <a:ext cx="10237787" cy="4213225"/>
          </a:xfrm>
        </p:spPr>
        <p:txBody>
          <a:bodyPr/>
          <a:lstStyle/>
          <a:p>
            <a:pPr marL="0" indent="0" fontAlgn="base">
              <a:buNone/>
            </a:pPr>
            <a:r>
              <a:rPr lang="en-US" sz="3200"/>
              <a:t>To provide adequate data set for HWA: </a:t>
            </a:r>
            <a:r>
              <a:rPr lang="en-US" sz="2800"/>
              <a:t>​</a:t>
            </a:r>
          </a:p>
          <a:p>
            <a:pPr marL="0" indent="0" fontAlgn="base">
              <a:buNone/>
            </a:pPr>
            <a:endParaRPr lang="en-US" sz="2800"/>
          </a:p>
          <a:p>
            <a:pPr fontAlgn="base"/>
            <a:r>
              <a:rPr lang="en-US" sz="2800"/>
              <a:t>Need at least 4 sets of influent and effluent data for </a:t>
            </a:r>
            <a:r>
              <a:rPr lang="en-US" sz="2800" u="sng"/>
              <a:t>least</a:t>
            </a:r>
            <a:r>
              <a:rPr lang="en-US" sz="2800"/>
              <a:t> sampled POC​</a:t>
            </a:r>
          </a:p>
          <a:p>
            <a:pPr fontAlgn="base"/>
            <a:endParaRPr lang="en-US" sz="2800"/>
          </a:p>
          <a:p>
            <a:pPr fontAlgn="base"/>
            <a:r>
              <a:rPr lang="en-US" sz="2800"/>
              <a:t>Quarterly sampling data for 1 year​</a:t>
            </a:r>
          </a:p>
          <a:p>
            <a:pPr lvl="1" fontAlgn="base"/>
            <a:r>
              <a:rPr lang="en-US" sz="2400"/>
              <a:t>To cover all seasons​</a:t>
            </a:r>
          </a:p>
          <a:p>
            <a:pPr fontAlgn="base"/>
            <a:endParaRPr lang="en-US" sz="2800"/>
          </a:p>
          <a:p>
            <a:pPr fontAlgn="base"/>
            <a:r>
              <a:rPr lang="en-US" sz="2800"/>
              <a:t>Once define period, use </a:t>
            </a:r>
            <a:r>
              <a:rPr lang="en-US" sz="2800" u="sng"/>
              <a:t>all</a:t>
            </a:r>
            <a:r>
              <a:rPr lang="en-US" sz="2800"/>
              <a:t> available data for </a:t>
            </a:r>
            <a:r>
              <a:rPr lang="en-US" sz="2800" u="sng"/>
              <a:t>entire 1 year</a:t>
            </a:r>
            <a:r>
              <a:rPr lang="en-US" sz="2800"/>
              <a:t>, including DMR data​</a:t>
            </a:r>
          </a:p>
          <a:p>
            <a:endParaRPr lang="en-US"/>
          </a:p>
        </p:txBody>
      </p:sp>
      <p:sp>
        <p:nvSpPr>
          <p:cNvPr id="4" name="Slide Number Placeholder 3">
            <a:extLst>
              <a:ext uri="{FF2B5EF4-FFF2-40B4-BE49-F238E27FC236}">
                <a16:creationId xmlns:a16="http://schemas.microsoft.com/office/drawing/2014/main" id="{0D93419B-D2E8-FEDF-8F78-525C95201EE1}"/>
              </a:ext>
            </a:extLst>
          </p:cNvPr>
          <p:cNvSpPr>
            <a:spLocks noGrp="1"/>
          </p:cNvSpPr>
          <p:nvPr>
            <p:ph type="sldNum" sz="quarter" idx="4"/>
          </p:nvPr>
        </p:nvSpPr>
        <p:spPr/>
        <p:txBody>
          <a:bodyPr/>
          <a:lstStyle/>
          <a:p>
            <a:fld id="{D57F1E4F-1CFF-5643-939E-02111984F565}" type="slidenum">
              <a:rPr lang="en-US" smtClean="0"/>
              <a:pPr/>
              <a:t>9</a:t>
            </a:fld>
            <a:endParaRPr lang="en-US"/>
          </a:p>
        </p:txBody>
      </p:sp>
    </p:spTree>
    <p:extLst>
      <p:ext uri="{BB962C8B-B14F-4D97-AF65-F5344CB8AC3E}">
        <p14:creationId xmlns:p14="http://schemas.microsoft.com/office/powerpoint/2010/main" val="922853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EF33D9-F586-82B7-B191-957E221DA0F5}"/>
              </a:ext>
            </a:extLst>
          </p:cNvPr>
          <p:cNvSpPr>
            <a:spLocks noGrp="1"/>
          </p:cNvSpPr>
          <p:nvPr>
            <p:ph type="sldNum" sz="quarter" idx="4"/>
          </p:nvPr>
        </p:nvSpPr>
        <p:spPr/>
        <p:txBody>
          <a:bodyPr/>
          <a:lstStyle/>
          <a:p>
            <a:fld id="{D57F1E4F-1CFF-5643-939E-02111984F565}" type="slidenum">
              <a:rPr lang="en-US" smtClean="0"/>
              <a:pPr/>
              <a:t>90</a:t>
            </a:fld>
            <a:endParaRPr lang="en-US"/>
          </a:p>
        </p:txBody>
      </p:sp>
      <p:sp>
        <p:nvSpPr>
          <p:cNvPr id="5" name="Slide Number Placeholder 4">
            <a:extLst>
              <a:ext uri="{FF2B5EF4-FFF2-40B4-BE49-F238E27FC236}">
                <a16:creationId xmlns:a16="http://schemas.microsoft.com/office/drawing/2014/main" id="{75335D97-45F6-58AF-39AB-C7AE9FD280FC}"/>
              </a:ext>
            </a:extLst>
          </p:cNvPr>
          <p:cNvSpPr txBox="1">
            <a:spLocks/>
          </p:cNvSpPr>
          <p:nvPr/>
        </p:nvSpPr>
        <p:spPr>
          <a:xfrm>
            <a:off x="8052816" y="6213266"/>
            <a:ext cx="2133600" cy="457200"/>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E03EEF-6C5D-4EA4-9E97-E1EB4AA55CA4}" type="slidenum">
              <a:rPr lang="en-US" smtClean="0"/>
              <a:pPr/>
              <a:t>90</a:t>
            </a:fld>
            <a:endParaRPr lang="en-US"/>
          </a:p>
        </p:txBody>
      </p:sp>
      <p:sp>
        <p:nvSpPr>
          <p:cNvPr id="6" name="Rectangle 2" descr="Large confetti">
            <a:extLst>
              <a:ext uri="{FF2B5EF4-FFF2-40B4-BE49-F238E27FC236}">
                <a16:creationId xmlns:a16="http://schemas.microsoft.com/office/drawing/2014/main" id="{1C93D5CF-33CD-8590-D022-7724E3B65612}"/>
              </a:ext>
            </a:extLst>
          </p:cNvPr>
          <p:cNvSpPr>
            <a:spLocks noChangeArrowheads="1"/>
          </p:cNvSpPr>
          <p:nvPr/>
        </p:nvSpPr>
        <p:spPr bwMode="auto">
          <a:xfrm>
            <a:off x="5309616" y="5430628"/>
            <a:ext cx="3257550" cy="1219200"/>
          </a:xfrm>
          <a:prstGeom prst="rect">
            <a:avLst/>
          </a:prstGeom>
          <a:pattFill prst="lgConfetti">
            <a:fgClr>
              <a:srgbClr val="99FF99"/>
            </a:fgClr>
            <a:bgClr>
              <a:srgbClr val="FFFFFF"/>
            </a:bgClr>
          </a:pattFill>
          <a:ln w="12700">
            <a:solidFill>
              <a:schemeClr val="tx1"/>
            </a:solidFill>
            <a:miter lim="800000"/>
            <a:headEnd/>
            <a:tailEnd/>
          </a:ln>
        </p:spPr>
        <p:txBody>
          <a:bodyPr wrap="none" lIns="92075" tIns="549275" rIns="92075" bIns="549275" anchor="ctr"/>
          <a:lstStyle/>
          <a:p>
            <a:r>
              <a:rPr lang="en-US" sz="2800" b="1">
                <a:solidFill>
                  <a:srgbClr val="0033CC"/>
                </a:solidFill>
                <a:latin typeface="Arial" charset="0"/>
              </a:rPr>
              <a:t>Land Application</a:t>
            </a:r>
          </a:p>
          <a:p>
            <a:r>
              <a:rPr lang="en-US" sz="2800" b="1">
                <a:solidFill>
                  <a:srgbClr val="0033CC"/>
                </a:solidFill>
                <a:latin typeface="Arial" charset="0"/>
              </a:rPr>
              <a:t>Standards</a:t>
            </a:r>
            <a:endParaRPr lang="en-US" sz="2800" b="1">
              <a:latin typeface="Arial" charset="0"/>
            </a:endParaRPr>
          </a:p>
        </p:txBody>
      </p:sp>
      <p:graphicFrame>
        <p:nvGraphicFramePr>
          <p:cNvPr id="7" name="Object 3">
            <a:extLst>
              <a:ext uri="{FF2B5EF4-FFF2-40B4-BE49-F238E27FC236}">
                <a16:creationId xmlns:a16="http://schemas.microsoft.com/office/drawing/2014/main" id="{2E50FD6D-66EA-C5E5-517E-AFEFA96C198E}"/>
              </a:ext>
            </a:extLst>
          </p:cNvPr>
          <p:cNvGraphicFramePr>
            <a:graphicFrameLocks/>
          </p:cNvGraphicFramePr>
          <p:nvPr>
            <p:extLst>
              <p:ext uri="{D42A27DB-BD31-4B8C-83A1-F6EECF244321}">
                <p14:modId xmlns:p14="http://schemas.microsoft.com/office/powerpoint/2010/main" val="2059226540"/>
              </p:ext>
            </p:extLst>
          </p:nvPr>
        </p:nvGraphicFramePr>
        <p:xfrm>
          <a:off x="7824216" y="5951328"/>
          <a:ext cx="698500" cy="698500"/>
        </p:xfrm>
        <a:graphic>
          <a:graphicData uri="http://schemas.openxmlformats.org/presentationml/2006/ole">
            <mc:AlternateContent xmlns:mc="http://schemas.openxmlformats.org/markup-compatibility/2006">
              <mc:Choice xmlns:v="urn:schemas-microsoft-com:vml" Requires="v">
                <p:oleObj name="Photo Editor Photo" r:id="rId2" imgW="698500" imgH="698500" progId="">
                  <p:embed/>
                </p:oleObj>
              </mc:Choice>
              <mc:Fallback>
                <p:oleObj name="Photo Editor Photo" r:id="rId2" imgW="698500" imgH="698500" progId="">
                  <p:embed/>
                  <p:pic>
                    <p:nvPicPr>
                      <p:cNvPr id="7" name="Object 3">
                        <a:extLst>
                          <a:ext uri="{FF2B5EF4-FFF2-40B4-BE49-F238E27FC236}">
                            <a16:creationId xmlns:a16="http://schemas.microsoft.com/office/drawing/2014/main" id="{2E50FD6D-66EA-C5E5-517E-AFEFA96C198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216" y="5951328"/>
                        <a:ext cx="6985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AutoShape 4">
            <a:extLst>
              <a:ext uri="{FF2B5EF4-FFF2-40B4-BE49-F238E27FC236}">
                <a16:creationId xmlns:a16="http://schemas.microsoft.com/office/drawing/2014/main" id="{EE901031-83B5-7E5F-4376-AC41DE054AC7}"/>
              </a:ext>
            </a:extLst>
          </p:cNvPr>
          <p:cNvSpPr>
            <a:spLocks noChangeArrowheads="1"/>
          </p:cNvSpPr>
          <p:nvPr/>
        </p:nvSpPr>
        <p:spPr bwMode="auto">
          <a:xfrm>
            <a:off x="7860729" y="3530391"/>
            <a:ext cx="965200" cy="650875"/>
          </a:xfrm>
          <a:prstGeom prst="rightArrow">
            <a:avLst>
              <a:gd name="adj1" fmla="val 50000"/>
              <a:gd name="adj2" fmla="val 37087"/>
            </a:avLst>
          </a:prstGeom>
          <a:gradFill rotWithShape="0">
            <a:gsLst>
              <a:gs pos="0">
                <a:srgbClr val="0099FF"/>
              </a:gs>
              <a:gs pos="100000">
                <a:srgbClr val="FFFFFF"/>
              </a:gs>
            </a:gsLst>
            <a:lin ang="18900000" scaled="1"/>
          </a:gradFill>
          <a:ln w="25400">
            <a:solidFill>
              <a:schemeClr val="tx1"/>
            </a:solidFill>
            <a:miter lim="800000"/>
            <a:headEnd/>
            <a:tailEnd/>
          </a:ln>
        </p:spPr>
        <p:txBody>
          <a:bodyPr wrap="none" anchor="ctr"/>
          <a:lstStyle/>
          <a:p>
            <a:endParaRPr lang="en-US"/>
          </a:p>
        </p:txBody>
      </p:sp>
      <p:sp>
        <p:nvSpPr>
          <p:cNvPr id="9" name="Rectangle 5">
            <a:extLst>
              <a:ext uri="{FF2B5EF4-FFF2-40B4-BE49-F238E27FC236}">
                <a16:creationId xmlns:a16="http://schemas.microsoft.com/office/drawing/2014/main" id="{A95E8387-9F66-CEC0-CC81-8D8015915E8D}"/>
              </a:ext>
            </a:extLst>
          </p:cNvPr>
          <p:cNvSpPr>
            <a:spLocks noChangeArrowheads="1"/>
          </p:cNvSpPr>
          <p:nvPr/>
        </p:nvSpPr>
        <p:spPr bwMode="auto">
          <a:xfrm>
            <a:off x="5962079" y="3246228"/>
            <a:ext cx="1978025" cy="1738313"/>
          </a:xfrm>
          <a:prstGeom prst="rect">
            <a:avLst/>
          </a:prstGeom>
          <a:solidFill>
            <a:srgbClr val="99CCFF"/>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10" name="AutoShape 6" descr="Brown marble">
            <a:extLst>
              <a:ext uri="{FF2B5EF4-FFF2-40B4-BE49-F238E27FC236}">
                <a16:creationId xmlns:a16="http://schemas.microsoft.com/office/drawing/2014/main" id="{D0CA7F57-7E60-163D-85D9-AABF9331BC2D}"/>
              </a:ext>
            </a:extLst>
          </p:cNvPr>
          <p:cNvSpPr>
            <a:spLocks noChangeArrowheads="1"/>
          </p:cNvSpPr>
          <p:nvPr/>
        </p:nvSpPr>
        <p:spPr bwMode="auto">
          <a:xfrm>
            <a:off x="6724079" y="4989303"/>
            <a:ext cx="466725" cy="495300"/>
          </a:xfrm>
          <a:prstGeom prst="downArrow">
            <a:avLst>
              <a:gd name="adj1" fmla="val 50000"/>
              <a:gd name="adj2" fmla="val 26540"/>
            </a:avLst>
          </a:prstGeom>
          <a:blipFill dpi="0" rotWithShape="0">
            <a:blip r:embed="rId4" cstate="print"/>
            <a:srcRect/>
            <a:tile tx="0" ty="0" sx="100000" sy="100000" flip="none" algn="tl"/>
          </a:blipFill>
          <a:ln w="9525">
            <a:noFill/>
            <a:miter lim="800000"/>
            <a:headEnd/>
            <a:tailEnd/>
          </a:ln>
        </p:spPr>
        <p:txBody>
          <a:bodyPr wrap="none" anchor="ctr"/>
          <a:lstStyle/>
          <a:p>
            <a:endParaRPr lang="en-US"/>
          </a:p>
        </p:txBody>
      </p:sp>
      <p:sp>
        <p:nvSpPr>
          <p:cNvPr id="11" name="Rectangle 7">
            <a:extLst>
              <a:ext uri="{FF2B5EF4-FFF2-40B4-BE49-F238E27FC236}">
                <a16:creationId xmlns:a16="http://schemas.microsoft.com/office/drawing/2014/main" id="{A4C3062B-775E-838E-D7A1-04DB901C4104}"/>
              </a:ext>
            </a:extLst>
          </p:cNvPr>
          <p:cNvSpPr>
            <a:spLocks noChangeArrowheads="1"/>
          </p:cNvSpPr>
          <p:nvPr/>
        </p:nvSpPr>
        <p:spPr bwMode="auto">
          <a:xfrm>
            <a:off x="6254179" y="3203366"/>
            <a:ext cx="1471612" cy="579437"/>
          </a:xfrm>
          <a:prstGeom prst="rect">
            <a:avLst/>
          </a:prstGeom>
          <a:noFill/>
          <a:ln w="9525">
            <a:noFill/>
            <a:miter lim="800000"/>
            <a:headEnd/>
            <a:tailEnd/>
          </a:ln>
        </p:spPr>
        <p:txBody>
          <a:bodyPr wrap="none" lIns="92075" tIns="46038" rIns="92075" bIns="46038">
            <a:spAutoFit/>
          </a:bodyPr>
          <a:lstStyle/>
          <a:p>
            <a:pPr algn="l"/>
            <a:r>
              <a:rPr lang="en-US" sz="3200" b="1">
                <a:solidFill>
                  <a:srgbClr val="0033CC"/>
                </a:solidFill>
                <a:latin typeface="Arial" charset="0"/>
              </a:rPr>
              <a:t>WWTP</a:t>
            </a:r>
            <a:endParaRPr lang="en-US" sz="3200" b="1">
              <a:solidFill>
                <a:schemeClr val="bg1"/>
              </a:solidFill>
              <a:latin typeface="Arial" charset="0"/>
            </a:endParaRPr>
          </a:p>
        </p:txBody>
      </p:sp>
      <p:grpSp>
        <p:nvGrpSpPr>
          <p:cNvPr id="12" name="Group 153">
            <a:extLst>
              <a:ext uri="{FF2B5EF4-FFF2-40B4-BE49-F238E27FC236}">
                <a16:creationId xmlns:a16="http://schemas.microsoft.com/office/drawing/2014/main" id="{C74FC017-9536-9260-0BE1-57FC8C9A0EFF}"/>
              </a:ext>
            </a:extLst>
          </p:cNvPr>
          <p:cNvGrpSpPr>
            <a:grpSpLocks/>
          </p:cNvGrpSpPr>
          <p:nvPr/>
        </p:nvGrpSpPr>
        <p:grpSpPr bwMode="auto">
          <a:xfrm>
            <a:off x="5149279" y="1612691"/>
            <a:ext cx="1036637" cy="955675"/>
            <a:chOff x="2299" y="1057"/>
            <a:chExt cx="653" cy="602"/>
          </a:xfrm>
        </p:grpSpPr>
        <p:grpSp>
          <p:nvGrpSpPr>
            <p:cNvPr id="13" name="Group 37">
              <a:extLst>
                <a:ext uri="{FF2B5EF4-FFF2-40B4-BE49-F238E27FC236}">
                  <a16:creationId xmlns:a16="http://schemas.microsoft.com/office/drawing/2014/main" id="{FCECD760-E4A5-ECAF-B228-D111210712BF}"/>
                </a:ext>
              </a:extLst>
            </p:cNvPr>
            <p:cNvGrpSpPr>
              <a:grpSpLocks/>
            </p:cNvGrpSpPr>
            <p:nvPr/>
          </p:nvGrpSpPr>
          <p:grpSpPr bwMode="auto">
            <a:xfrm>
              <a:off x="2299" y="1057"/>
              <a:ext cx="653" cy="422"/>
              <a:chOff x="2299" y="1147"/>
              <a:chExt cx="653" cy="422"/>
            </a:xfrm>
          </p:grpSpPr>
          <p:grpSp>
            <p:nvGrpSpPr>
              <p:cNvPr id="15" name="Group 38">
                <a:extLst>
                  <a:ext uri="{FF2B5EF4-FFF2-40B4-BE49-F238E27FC236}">
                    <a16:creationId xmlns:a16="http://schemas.microsoft.com/office/drawing/2014/main" id="{475B6C0E-1926-9AA5-8235-6C2DBE9FC552}"/>
                  </a:ext>
                </a:extLst>
              </p:cNvPr>
              <p:cNvGrpSpPr>
                <a:grpSpLocks/>
              </p:cNvGrpSpPr>
              <p:nvPr/>
            </p:nvGrpSpPr>
            <p:grpSpPr bwMode="auto">
              <a:xfrm>
                <a:off x="2369" y="1368"/>
                <a:ext cx="199" cy="201"/>
                <a:chOff x="2369" y="1368"/>
                <a:chExt cx="199" cy="201"/>
              </a:xfrm>
            </p:grpSpPr>
            <p:sp>
              <p:nvSpPr>
                <p:cNvPr id="19" name="Rectangle 39">
                  <a:extLst>
                    <a:ext uri="{FF2B5EF4-FFF2-40B4-BE49-F238E27FC236}">
                      <a16:creationId xmlns:a16="http://schemas.microsoft.com/office/drawing/2014/main" id="{D39CCE39-CF34-0C0E-1265-827C4D15D7D1}"/>
                    </a:ext>
                  </a:extLst>
                </p:cNvPr>
                <p:cNvSpPr>
                  <a:spLocks noChangeArrowheads="1"/>
                </p:cNvSpPr>
                <p:nvPr/>
              </p:nvSpPr>
              <p:spPr bwMode="auto">
                <a:xfrm>
                  <a:off x="2369" y="1368"/>
                  <a:ext cx="30" cy="201"/>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0" name="Rectangle 40">
                  <a:extLst>
                    <a:ext uri="{FF2B5EF4-FFF2-40B4-BE49-F238E27FC236}">
                      <a16:creationId xmlns:a16="http://schemas.microsoft.com/office/drawing/2014/main" id="{39E4633A-0379-C4ED-9D40-F9D679927F2B}"/>
                    </a:ext>
                  </a:extLst>
                </p:cNvPr>
                <p:cNvSpPr>
                  <a:spLocks noChangeArrowheads="1"/>
                </p:cNvSpPr>
                <p:nvPr/>
              </p:nvSpPr>
              <p:spPr bwMode="auto">
                <a:xfrm>
                  <a:off x="2399" y="1430"/>
                  <a:ext cx="169" cy="139"/>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2400">
                    <a:latin typeface="Times New Roman" pitchFamily="18" charset="0"/>
                  </a:endParaRPr>
                </a:p>
              </p:txBody>
            </p:sp>
            <p:sp>
              <p:nvSpPr>
                <p:cNvPr id="21" name="Rectangle 41">
                  <a:extLst>
                    <a:ext uri="{FF2B5EF4-FFF2-40B4-BE49-F238E27FC236}">
                      <a16:creationId xmlns:a16="http://schemas.microsoft.com/office/drawing/2014/main" id="{AAD1FCBD-C649-F639-6EF4-930F1E3F7AD5}"/>
                    </a:ext>
                  </a:extLst>
                </p:cNvPr>
                <p:cNvSpPr>
                  <a:spLocks noChangeArrowheads="1"/>
                </p:cNvSpPr>
                <p:nvPr/>
              </p:nvSpPr>
              <p:spPr bwMode="auto">
                <a:xfrm>
                  <a:off x="2423" y="1513"/>
                  <a:ext cx="81" cy="56"/>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2" name="Rectangle 42">
                  <a:extLst>
                    <a:ext uri="{FF2B5EF4-FFF2-40B4-BE49-F238E27FC236}">
                      <a16:creationId xmlns:a16="http://schemas.microsoft.com/office/drawing/2014/main" id="{8944C49C-3844-33C3-880E-A770BFE7AFFA}"/>
                    </a:ext>
                  </a:extLst>
                </p:cNvPr>
                <p:cNvSpPr>
                  <a:spLocks noChangeArrowheads="1"/>
                </p:cNvSpPr>
                <p:nvPr/>
              </p:nvSpPr>
              <p:spPr bwMode="auto">
                <a:xfrm>
                  <a:off x="2415" y="1467"/>
                  <a:ext cx="89" cy="24"/>
                </a:xfrm>
                <a:prstGeom prst="rect">
                  <a:avLst/>
                </a:prstGeom>
                <a:solidFill>
                  <a:schemeClr val="bg2"/>
                </a:solidFill>
                <a:ln w="12700">
                  <a:solidFill>
                    <a:schemeClr val="tx1"/>
                  </a:solidFill>
                  <a:miter lim="800000"/>
                  <a:headEnd/>
                  <a:tailEnd/>
                </a:ln>
              </p:spPr>
              <p:txBody>
                <a:bodyPr wrap="none" anchor="ctr"/>
                <a:lstStyle/>
                <a:p>
                  <a:endParaRPr lang="en-US"/>
                </a:p>
              </p:txBody>
            </p:sp>
          </p:grpSp>
          <p:grpSp>
            <p:nvGrpSpPr>
              <p:cNvPr id="16" name="Group 43">
                <a:extLst>
                  <a:ext uri="{FF2B5EF4-FFF2-40B4-BE49-F238E27FC236}">
                    <a16:creationId xmlns:a16="http://schemas.microsoft.com/office/drawing/2014/main" id="{02F6AD1D-F7A3-3EE3-33AE-099B77A2014E}"/>
                  </a:ext>
                </a:extLst>
              </p:cNvPr>
              <p:cNvGrpSpPr>
                <a:grpSpLocks/>
              </p:cNvGrpSpPr>
              <p:nvPr/>
            </p:nvGrpSpPr>
            <p:grpSpPr bwMode="auto">
              <a:xfrm>
                <a:off x="2299" y="1147"/>
                <a:ext cx="653" cy="206"/>
                <a:chOff x="2299" y="1147"/>
                <a:chExt cx="653" cy="206"/>
              </a:xfrm>
            </p:grpSpPr>
            <p:pic>
              <p:nvPicPr>
                <p:cNvPr id="17" name="Picture 44">
                  <a:extLst>
                    <a:ext uri="{FF2B5EF4-FFF2-40B4-BE49-F238E27FC236}">
                      <a16:creationId xmlns:a16="http://schemas.microsoft.com/office/drawing/2014/main" id="{E1CD30FE-6159-2BB5-74F5-2E2C0AA91B39}"/>
                    </a:ext>
                  </a:extLst>
                </p:cNvPr>
                <p:cNvPicPr>
                  <a:picLocks noChangeArrowheads="1"/>
                </p:cNvPicPr>
                <p:nvPr/>
              </p:nvPicPr>
              <p:blipFill>
                <a:blip r:embed="rId5" cstate="print"/>
                <a:srcRect/>
                <a:stretch>
                  <a:fillRect/>
                </a:stretch>
              </p:blipFill>
              <p:spPr bwMode="auto">
                <a:xfrm>
                  <a:off x="2299" y="1147"/>
                  <a:ext cx="653" cy="206"/>
                </a:xfrm>
                <a:prstGeom prst="rect">
                  <a:avLst/>
                </a:prstGeom>
                <a:noFill/>
                <a:ln w="9525">
                  <a:noFill/>
                  <a:miter lim="800000"/>
                  <a:headEnd/>
                  <a:tailEnd/>
                </a:ln>
              </p:spPr>
            </p:pic>
            <p:sp>
              <p:nvSpPr>
                <p:cNvPr id="18" name="Rectangle 45">
                  <a:extLst>
                    <a:ext uri="{FF2B5EF4-FFF2-40B4-BE49-F238E27FC236}">
                      <a16:creationId xmlns:a16="http://schemas.microsoft.com/office/drawing/2014/main" id="{1EB7C951-9769-A8D0-7753-6B225C783A2F}"/>
                    </a:ext>
                  </a:extLst>
                </p:cNvPr>
                <p:cNvSpPr>
                  <a:spLocks noChangeArrowheads="1"/>
                </p:cNvSpPr>
                <p:nvPr/>
              </p:nvSpPr>
              <p:spPr bwMode="auto">
                <a:xfrm>
                  <a:off x="2437" y="1185"/>
                  <a:ext cx="331" cy="0"/>
                </a:xfrm>
                <a:prstGeom prst="rect">
                  <a:avLst/>
                </a:prstGeom>
                <a:noFill/>
                <a:ln w="9525">
                  <a:noFill/>
                  <a:miter lim="800000"/>
                  <a:headEnd/>
                  <a:tailEnd/>
                </a:ln>
              </p:spPr>
              <p:txBody>
                <a:bodyPr wrap="none" lIns="92075" tIns="46038" rIns="92075" bIns="46038" anchor="ctr"/>
                <a:lstStyle/>
                <a:p>
                  <a:endParaRPr lang="en-US" sz="2400">
                    <a:latin typeface="Times New Roman" pitchFamily="18" charset="0"/>
                  </a:endParaRPr>
                </a:p>
              </p:txBody>
            </p:sp>
          </p:grpSp>
        </p:grpSp>
        <p:sp>
          <p:nvSpPr>
            <p:cNvPr id="14" name="Line 46">
              <a:extLst>
                <a:ext uri="{FF2B5EF4-FFF2-40B4-BE49-F238E27FC236}">
                  <a16:creationId xmlns:a16="http://schemas.microsoft.com/office/drawing/2014/main" id="{4D620BDE-E9DB-8BD6-4837-E77E6393A033}"/>
                </a:ext>
              </a:extLst>
            </p:cNvPr>
            <p:cNvSpPr>
              <a:spLocks noChangeShapeType="1"/>
            </p:cNvSpPr>
            <p:nvPr/>
          </p:nvSpPr>
          <p:spPr bwMode="auto">
            <a:xfrm>
              <a:off x="2522" y="1480"/>
              <a:ext cx="0" cy="179"/>
            </a:xfrm>
            <a:prstGeom prst="line">
              <a:avLst/>
            </a:prstGeom>
            <a:noFill/>
            <a:ln w="50800">
              <a:solidFill>
                <a:schemeClr val="bg2"/>
              </a:solidFill>
              <a:round/>
              <a:headEnd type="none" w="sm" len="sm"/>
              <a:tailEnd type="stealth" w="med" len="med"/>
            </a:ln>
          </p:spPr>
          <p:txBody>
            <a:bodyPr wrap="none" anchor="ctr"/>
            <a:lstStyle/>
            <a:p>
              <a:endParaRPr lang="en-US"/>
            </a:p>
          </p:txBody>
        </p:sp>
      </p:grpSp>
      <p:grpSp>
        <p:nvGrpSpPr>
          <p:cNvPr id="23" name="Group 47">
            <a:extLst>
              <a:ext uri="{FF2B5EF4-FFF2-40B4-BE49-F238E27FC236}">
                <a16:creationId xmlns:a16="http://schemas.microsoft.com/office/drawing/2014/main" id="{D644C009-A76C-B007-A628-74DD23FCF38E}"/>
              </a:ext>
            </a:extLst>
          </p:cNvPr>
          <p:cNvGrpSpPr>
            <a:grpSpLocks/>
          </p:cNvGrpSpPr>
          <p:nvPr/>
        </p:nvGrpSpPr>
        <p:grpSpPr bwMode="auto">
          <a:xfrm>
            <a:off x="3926904" y="1349166"/>
            <a:ext cx="3395662" cy="1787525"/>
            <a:chOff x="1529" y="981"/>
            <a:chExt cx="2139" cy="1126"/>
          </a:xfrm>
        </p:grpSpPr>
        <p:grpSp>
          <p:nvGrpSpPr>
            <p:cNvPr id="24" name="Group 48">
              <a:extLst>
                <a:ext uri="{FF2B5EF4-FFF2-40B4-BE49-F238E27FC236}">
                  <a16:creationId xmlns:a16="http://schemas.microsoft.com/office/drawing/2014/main" id="{6754F730-9730-C6E5-AD8C-E2EE47460C06}"/>
                </a:ext>
              </a:extLst>
            </p:cNvPr>
            <p:cNvGrpSpPr>
              <a:grpSpLocks/>
            </p:cNvGrpSpPr>
            <p:nvPr/>
          </p:nvGrpSpPr>
          <p:grpSpPr bwMode="auto">
            <a:xfrm>
              <a:off x="2632" y="981"/>
              <a:ext cx="1036" cy="279"/>
              <a:chOff x="2632" y="981"/>
              <a:chExt cx="1036" cy="279"/>
            </a:xfrm>
          </p:grpSpPr>
          <p:pic>
            <p:nvPicPr>
              <p:cNvPr id="33" name="Picture 49">
                <a:extLst>
                  <a:ext uri="{FF2B5EF4-FFF2-40B4-BE49-F238E27FC236}">
                    <a16:creationId xmlns:a16="http://schemas.microsoft.com/office/drawing/2014/main" id="{D36ED919-F45C-9524-064F-3E2BEA897931}"/>
                  </a:ext>
                </a:extLst>
              </p:cNvPr>
              <p:cNvPicPr>
                <a:picLocks noChangeArrowheads="1"/>
              </p:cNvPicPr>
              <p:nvPr/>
            </p:nvPicPr>
            <p:blipFill>
              <a:blip r:embed="rId6" cstate="print"/>
              <a:srcRect/>
              <a:stretch>
                <a:fillRect/>
              </a:stretch>
            </p:blipFill>
            <p:spPr bwMode="auto">
              <a:xfrm>
                <a:off x="2632" y="981"/>
                <a:ext cx="1036" cy="279"/>
              </a:xfrm>
              <a:prstGeom prst="rect">
                <a:avLst/>
              </a:prstGeom>
              <a:noFill/>
              <a:ln w="9525">
                <a:noFill/>
                <a:miter lim="800000"/>
                <a:headEnd/>
                <a:tailEnd/>
              </a:ln>
            </p:spPr>
          </p:pic>
          <p:sp>
            <p:nvSpPr>
              <p:cNvPr id="34" name="Rectangle 50">
                <a:extLst>
                  <a:ext uri="{FF2B5EF4-FFF2-40B4-BE49-F238E27FC236}">
                    <a16:creationId xmlns:a16="http://schemas.microsoft.com/office/drawing/2014/main" id="{6517CD14-DD29-7B33-4E26-B2DF0E0546DF}"/>
                  </a:ext>
                </a:extLst>
              </p:cNvPr>
              <p:cNvSpPr>
                <a:spLocks noChangeArrowheads="1"/>
              </p:cNvSpPr>
              <p:nvPr/>
            </p:nvSpPr>
            <p:spPr bwMode="auto">
              <a:xfrm>
                <a:off x="2822" y="1035"/>
                <a:ext cx="582" cy="67"/>
              </a:xfrm>
              <a:prstGeom prst="rect">
                <a:avLst/>
              </a:prstGeom>
              <a:noFill/>
              <a:ln w="9525">
                <a:noFill/>
                <a:miter lim="800000"/>
                <a:headEnd/>
                <a:tailEnd/>
              </a:ln>
            </p:spPr>
            <p:txBody>
              <a:bodyPr wrap="none" lIns="92075" tIns="46038" rIns="92075" bIns="46038" anchor="ctr"/>
              <a:lstStyle/>
              <a:p>
                <a:endParaRPr lang="en-US" sz="3200">
                  <a:latin typeface="Times New Roman" pitchFamily="18" charset="0"/>
                </a:endParaRPr>
              </a:p>
            </p:txBody>
          </p:sp>
        </p:grpSp>
        <p:sp>
          <p:nvSpPr>
            <p:cNvPr id="25" name="Rectangle 51">
              <a:extLst>
                <a:ext uri="{FF2B5EF4-FFF2-40B4-BE49-F238E27FC236}">
                  <a16:creationId xmlns:a16="http://schemas.microsoft.com/office/drawing/2014/main" id="{D2652C20-72B9-0E17-7AAB-8CF6EA60A801}"/>
                </a:ext>
              </a:extLst>
            </p:cNvPr>
            <p:cNvSpPr>
              <a:spLocks noChangeArrowheads="1"/>
            </p:cNvSpPr>
            <p:nvPr/>
          </p:nvSpPr>
          <p:spPr bwMode="auto">
            <a:xfrm>
              <a:off x="2637" y="1260"/>
              <a:ext cx="139" cy="626"/>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26" name="Rectangle 52">
              <a:extLst>
                <a:ext uri="{FF2B5EF4-FFF2-40B4-BE49-F238E27FC236}">
                  <a16:creationId xmlns:a16="http://schemas.microsoft.com/office/drawing/2014/main" id="{E07E9099-CF00-3214-AB95-A72841C79E95}"/>
                </a:ext>
              </a:extLst>
            </p:cNvPr>
            <p:cNvSpPr>
              <a:spLocks noChangeArrowheads="1"/>
            </p:cNvSpPr>
            <p:nvPr/>
          </p:nvSpPr>
          <p:spPr bwMode="auto">
            <a:xfrm>
              <a:off x="2776" y="1469"/>
              <a:ext cx="554" cy="417"/>
            </a:xfrm>
            <a:prstGeom prst="rect">
              <a:avLst/>
            </a:prstGeom>
            <a:solidFill>
              <a:schemeClr val="bg2"/>
            </a:solidFill>
            <a:ln w="12700">
              <a:solidFill>
                <a:schemeClr val="tx1"/>
              </a:solidFill>
              <a:miter lim="800000"/>
              <a:headEnd/>
              <a:tailEnd/>
            </a:ln>
          </p:spPr>
          <p:txBody>
            <a:bodyPr wrap="none" lIns="92075" tIns="46038" rIns="92075" bIns="46038" anchor="ctr"/>
            <a:lstStyle/>
            <a:p>
              <a:endParaRPr lang="en-US" sz="3200">
                <a:latin typeface="Times New Roman" pitchFamily="18" charset="0"/>
              </a:endParaRPr>
            </a:p>
          </p:txBody>
        </p:sp>
        <p:sp>
          <p:nvSpPr>
            <p:cNvPr id="27" name="Rectangle 53">
              <a:extLst>
                <a:ext uri="{FF2B5EF4-FFF2-40B4-BE49-F238E27FC236}">
                  <a16:creationId xmlns:a16="http://schemas.microsoft.com/office/drawing/2014/main" id="{F1829EE2-C0E7-316E-C713-D569BEB1F86F}"/>
                </a:ext>
              </a:extLst>
            </p:cNvPr>
            <p:cNvSpPr>
              <a:spLocks noChangeArrowheads="1"/>
            </p:cNvSpPr>
            <p:nvPr/>
          </p:nvSpPr>
          <p:spPr bwMode="auto">
            <a:xfrm>
              <a:off x="1991" y="1780"/>
              <a:ext cx="601" cy="327"/>
            </a:xfrm>
            <a:prstGeom prst="rect">
              <a:avLst/>
            </a:prstGeom>
            <a:noFill/>
            <a:ln w="9525">
              <a:noFill/>
              <a:miter lim="800000"/>
              <a:headEnd/>
              <a:tailEnd/>
            </a:ln>
          </p:spPr>
          <p:txBody>
            <a:bodyPr wrap="none" lIns="92075" tIns="46038" rIns="92075" bIns="46038">
              <a:spAutoFit/>
            </a:bodyPr>
            <a:lstStyle/>
            <a:p>
              <a:pPr algn="l"/>
              <a:r>
                <a:rPr lang="en-US" sz="2800">
                  <a:solidFill>
                    <a:srgbClr val="003399"/>
                  </a:solidFill>
                  <a:latin typeface="Arial" charset="0"/>
                </a:rPr>
                <a:t>SIUs</a:t>
              </a:r>
            </a:p>
          </p:txBody>
        </p:sp>
        <p:sp>
          <p:nvSpPr>
            <p:cNvPr id="28" name="Rectangle 54" descr="Brown marble">
              <a:extLst>
                <a:ext uri="{FF2B5EF4-FFF2-40B4-BE49-F238E27FC236}">
                  <a16:creationId xmlns:a16="http://schemas.microsoft.com/office/drawing/2014/main" id="{EE503452-69A2-6BC0-73B8-9BAB6BD4E520}"/>
                </a:ext>
              </a:extLst>
            </p:cNvPr>
            <p:cNvSpPr>
              <a:spLocks noChangeArrowheads="1"/>
            </p:cNvSpPr>
            <p:nvPr/>
          </p:nvSpPr>
          <p:spPr bwMode="auto">
            <a:xfrm>
              <a:off x="1778" y="1680"/>
              <a:ext cx="843" cy="101"/>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endParaRPr lang="en-US"/>
            </a:p>
          </p:txBody>
        </p:sp>
        <p:sp>
          <p:nvSpPr>
            <p:cNvPr id="29" name="Freeform 55" descr="Brown marble">
              <a:extLst>
                <a:ext uri="{FF2B5EF4-FFF2-40B4-BE49-F238E27FC236}">
                  <a16:creationId xmlns:a16="http://schemas.microsoft.com/office/drawing/2014/main" id="{ACC410E4-A643-D63F-8AB3-F6F6A541F176}"/>
                </a:ext>
              </a:extLst>
            </p:cNvPr>
            <p:cNvSpPr>
              <a:spLocks/>
            </p:cNvSpPr>
            <p:nvPr/>
          </p:nvSpPr>
          <p:spPr bwMode="auto">
            <a:xfrm>
              <a:off x="1529" y="1658"/>
              <a:ext cx="402" cy="379"/>
            </a:xfrm>
            <a:custGeom>
              <a:avLst/>
              <a:gdLst>
                <a:gd name="T0" fmla="*/ 114 w 402"/>
                <a:gd name="T1" fmla="*/ 378 h 379"/>
                <a:gd name="T2" fmla="*/ 0 w 402"/>
                <a:gd name="T3" fmla="*/ 267 h 379"/>
                <a:gd name="T4" fmla="*/ 55 w 402"/>
                <a:gd name="T5" fmla="*/ 267 h 379"/>
                <a:gd name="T6" fmla="*/ 55 w 402"/>
                <a:gd name="T7" fmla="*/ 218 h 379"/>
                <a:gd name="T8" fmla="*/ 58 w 402"/>
                <a:gd name="T9" fmla="*/ 176 h 379"/>
                <a:gd name="T10" fmla="*/ 67 w 402"/>
                <a:gd name="T11" fmla="*/ 137 h 379"/>
                <a:gd name="T12" fmla="*/ 83 w 402"/>
                <a:gd name="T13" fmla="*/ 98 h 379"/>
                <a:gd name="T14" fmla="*/ 105 w 402"/>
                <a:gd name="T15" fmla="*/ 69 h 379"/>
                <a:gd name="T16" fmla="*/ 129 w 402"/>
                <a:gd name="T17" fmla="*/ 39 h 379"/>
                <a:gd name="T18" fmla="*/ 157 w 402"/>
                <a:gd name="T19" fmla="*/ 20 h 379"/>
                <a:gd name="T20" fmla="*/ 191 w 402"/>
                <a:gd name="T21" fmla="*/ 7 h 379"/>
                <a:gd name="T22" fmla="*/ 225 w 402"/>
                <a:gd name="T23" fmla="*/ 3 h 379"/>
                <a:gd name="T24" fmla="*/ 398 w 402"/>
                <a:gd name="T25" fmla="*/ 0 h 379"/>
                <a:gd name="T26" fmla="*/ 401 w 402"/>
                <a:gd name="T27" fmla="*/ 114 h 379"/>
                <a:gd name="T28" fmla="*/ 225 w 402"/>
                <a:gd name="T29" fmla="*/ 114 h 379"/>
                <a:gd name="T30" fmla="*/ 213 w 402"/>
                <a:gd name="T31" fmla="*/ 117 h 379"/>
                <a:gd name="T32" fmla="*/ 203 w 402"/>
                <a:gd name="T33" fmla="*/ 124 h 379"/>
                <a:gd name="T34" fmla="*/ 194 w 402"/>
                <a:gd name="T35" fmla="*/ 130 h 379"/>
                <a:gd name="T36" fmla="*/ 188 w 402"/>
                <a:gd name="T37" fmla="*/ 143 h 379"/>
                <a:gd name="T38" fmla="*/ 176 w 402"/>
                <a:gd name="T39" fmla="*/ 176 h 379"/>
                <a:gd name="T40" fmla="*/ 172 w 402"/>
                <a:gd name="T41" fmla="*/ 218 h 379"/>
                <a:gd name="T42" fmla="*/ 172 w 402"/>
                <a:gd name="T43" fmla="*/ 264 h 379"/>
                <a:gd name="T44" fmla="*/ 228 w 402"/>
                <a:gd name="T45" fmla="*/ 264 h 379"/>
                <a:gd name="T46" fmla="*/ 114 w 402"/>
                <a:gd name="T47" fmla="*/ 378 h 3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2"/>
                <a:gd name="T73" fmla="*/ 0 h 379"/>
                <a:gd name="T74" fmla="*/ 402 w 402"/>
                <a:gd name="T75" fmla="*/ 379 h 3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2" h="379">
                  <a:moveTo>
                    <a:pt x="114" y="378"/>
                  </a:moveTo>
                  <a:lnTo>
                    <a:pt x="0" y="267"/>
                  </a:lnTo>
                  <a:lnTo>
                    <a:pt x="55" y="267"/>
                  </a:lnTo>
                  <a:lnTo>
                    <a:pt x="55" y="218"/>
                  </a:lnTo>
                  <a:lnTo>
                    <a:pt x="58" y="176"/>
                  </a:lnTo>
                  <a:lnTo>
                    <a:pt x="67" y="137"/>
                  </a:lnTo>
                  <a:lnTo>
                    <a:pt x="83" y="98"/>
                  </a:lnTo>
                  <a:lnTo>
                    <a:pt x="105" y="69"/>
                  </a:lnTo>
                  <a:lnTo>
                    <a:pt x="129" y="39"/>
                  </a:lnTo>
                  <a:lnTo>
                    <a:pt x="157" y="20"/>
                  </a:lnTo>
                  <a:lnTo>
                    <a:pt x="191" y="7"/>
                  </a:lnTo>
                  <a:lnTo>
                    <a:pt x="225" y="3"/>
                  </a:lnTo>
                  <a:lnTo>
                    <a:pt x="398" y="0"/>
                  </a:lnTo>
                  <a:lnTo>
                    <a:pt x="401" y="114"/>
                  </a:lnTo>
                  <a:lnTo>
                    <a:pt x="225" y="114"/>
                  </a:lnTo>
                  <a:lnTo>
                    <a:pt x="213" y="117"/>
                  </a:lnTo>
                  <a:lnTo>
                    <a:pt x="203" y="124"/>
                  </a:lnTo>
                  <a:lnTo>
                    <a:pt x="194" y="130"/>
                  </a:lnTo>
                  <a:lnTo>
                    <a:pt x="188" y="143"/>
                  </a:lnTo>
                  <a:lnTo>
                    <a:pt x="176" y="176"/>
                  </a:lnTo>
                  <a:lnTo>
                    <a:pt x="172" y="218"/>
                  </a:lnTo>
                  <a:lnTo>
                    <a:pt x="172" y="264"/>
                  </a:lnTo>
                  <a:lnTo>
                    <a:pt x="228" y="264"/>
                  </a:lnTo>
                  <a:lnTo>
                    <a:pt x="114" y="378"/>
                  </a:lnTo>
                </a:path>
              </a:pathLst>
            </a:custGeom>
            <a:blipFill dpi="0" rotWithShape="0">
              <a:blip r:embed="rId4" cstate="print"/>
              <a:srcRect/>
              <a:tile tx="0" ty="0" sx="100000" sy="100000" flip="none" algn="tl"/>
            </a:blipFill>
            <a:ln w="9525" cap="rnd">
              <a:noFill/>
              <a:round/>
              <a:headEnd/>
              <a:tailEnd/>
            </a:ln>
          </p:spPr>
          <p:txBody>
            <a:bodyPr/>
            <a:lstStyle/>
            <a:p>
              <a:endParaRPr lang="en-US"/>
            </a:p>
          </p:txBody>
        </p:sp>
        <p:sp>
          <p:nvSpPr>
            <p:cNvPr id="30" name="Rectangle 56" descr="Brown marble">
              <a:extLst>
                <a:ext uri="{FF2B5EF4-FFF2-40B4-BE49-F238E27FC236}">
                  <a16:creationId xmlns:a16="http://schemas.microsoft.com/office/drawing/2014/main" id="{9C5CC00D-5FAD-411D-58F0-FCC82356F104}"/>
                </a:ext>
              </a:extLst>
            </p:cNvPr>
            <p:cNvSpPr>
              <a:spLocks noChangeArrowheads="1"/>
            </p:cNvSpPr>
            <p:nvPr/>
          </p:nvSpPr>
          <p:spPr bwMode="auto">
            <a:xfrm>
              <a:off x="1930" y="1662"/>
              <a:ext cx="228" cy="44"/>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endParaRPr lang="en-US"/>
            </a:p>
          </p:txBody>
        </p:sp>
        <p:sp>
          <p:nvSpPr>
            <p:cNvPr id="31" name="Rectangle 57">
              <a:extLst>
                <a:ext uri="{FF2B5EF4-FFF2-40B4-BE49-F238E27FC236}">
                  <a16:creationId xmlns:a16="http://schemas.microsoft.com/office/drawing/2014/main" id="{F546F8EB-539C-AEEB-84B7-258D18776170}"/>
                </a:ext>
              </a:extLst>
            </p:cNvPr>
            <p:cNvSpPr>
              <a:spLocks noChangeArrowheads="1"/>
            </p:cNvSpPr>
            <p:nvPr/>
          </p:nvSpPr>
          <p:spPr bwMode="auto">
            <a:xfrm>
              <a:off x="2915" y="1527"/>
              <a:ext cx="293" cy="42"/>
            </a:xfrm>
            <a:prstGeom prst="rect">
              <a:avLst/>
            </a:prstGeom>
            <a:noFill/>
            <a:ln w="12700">
              <a:solidFill>
                <a:schemeClr val="tx1"/>
              </a:solidFill>
              <a:miter lim="800000"/>
              <a:headEnd/>
              <a:tailEnd/>
            </a:ln>
          </p:spPr>
          <p:txBody>
            <a:bodyPr wrap="none" anchor="ctr"/>
            <a:lstStyle/>
            <a:p>
              <a:endParaRPr lang="en-US"/>
            </a:p>
          </p:txBody>
        </p:sp>
        <p:sp>
          <p:nvSpPr>
            <p:cNvPr id="32" name="Rectangle 58">
              <a:extLst>
                <a:ext uri="{FF2B5EF4-FFF2-40B4-BE49-F238E27FC236}">
                  <a16:creationId xmlns:a16="http://schemas.microsoft.com/office/drawing/2014/main" id="{28710ED1-C6FD-EA76-777C-161B7AE33A14}"/>
                </a:ext>
              </a:extLst>
            </p:cNvPr>
            <p:cNvSpPr>
              <a:spLocks noChangeArrowheads="1"/>
            </p:cNvSpPr>
            <p:nvPr/>
          </p:nvSpPr>
          <p:spPr bwMode="auto">
            <a:xfrm>
              <a:off x="2898" y="1736"/>
              <a:ext cx="62" cy="149"/>
            </a:xfrm>
            <a:prstGeom prst="rect">
              <a:avLst/>
            </a:prstGeom>
            <a:noFill/>
            <a:ln w="12700">
              <a:solidFill>
                <a:schemeClr val="tx1"/>
              </a:solidFill>
              <a:miter lim="800000"/>
              <a:headEnd/>
              <a:tailEnd/>
            </a:ln>
          </p:spPr>
          <p:txBody>
            <a:bodyPr wrap="none" anchor="ctr"/>
            <a:lstStyle/>
            <a:p>
              <a:endParaRPr lang="en-US"/>
            </a:p>
          </p:txBody>
        </p:sp>
      </p:grpSp>
      <p:sp>
        <p:nvSpPr>
          <p:cNvPr id="35" name="Rectangle 59">
            <a:extLst>
              <a:ext uri="{FF2B5EF4-FFF2-40B4-BE49-F238E27FC236}">
                <a16:creationId xmlns:a16="http://schemas.microsoft.com/office/drawing/2014/main" id="{B2BE6261-D496-FAB4-96C0-C1B1564654B5}"/>
              </a:ext>
            </a:extLst>
          </p:cNvPr>
          <p:cNvSpPr>
            <a:spLocks noChangeArrowheads="1"/>
          </p:cNvSpPr>
          <p:nvPr/>
        </p:nvSpPr>
        <p:spPr bwMode="auto">
          <a:xfrm>
            <a:off x="6141466" y="3701841"/>
            <a:ext cx="1797050" cy="1190625"/>
          </a:xfrm>
          <a:prstGeom prst="rect">
            <a:avLst/>
          </a:prstGeom>
          <a:noFill/>
          <a:ln w="9525">
            <a:noFill/>
            <a:miter lim="800000"/>
            <a:headEnd/>
            <a:tailEnd/>
          </a:ln>
        </p:spPr>
        <p:txBody>
          <a:bodyPr wrap="none" lIns="92075" tIns="46038" rIns="92075" bIns="46038">
            <a:spAutoFit/>
          </a:bodyPr>
          <a:lstStyle/>
          <a:p>
            <a:pPr algn="l"/>
            <a:r>
              <a:rPr lang="en-US" b="1">
                <a:solidFill>
                  <a:srgbClr val="003399"/>
                </a:solidFill>
                <a:latin typeface="Arial" charset="0"/>
              </a:rPr>
              <a:t>Aeration Basin</a:t>
            </a:r>
          </a:p>
          <a:p>
            <a:pPr algn="l"/>
            <a:r>
              <a:rPr lang="en-US" b="1">
                <a:solidFill>
                  <a:srgbClr val="003399"/>
                </a:solidFill>
                <a:latin typeface="Arial" charset="0"/>
              </a:rPr>
              <a:t>Clarifier</a:t>
            </a:r>
          </a:p>
          <a:p>
            <a:pPr algn="l"/>
            <a:r>
              <a:rPr lang="en-US" b="1">
                <a:solidFill>
                  <a:srgbClr val="003399"/>
                </a:solidFill>
                <a:latin typeface="Arial" charset="0"/>
              </a:rPr>
              <a:t>Disinfection</a:t>
            </a:r>
          </a:p>
          <a:p>
            <a:pPr algn="l"/>
            <a:r>
              <a:rPr lang="en-US" b="1">
                <a:solidFill>
                  <a:srgbClr val="003399"/>
                </a:solidFill>
                <a:latin typeface="Arial" charset="0"/>
              </a:rPr>
              <a:t>Digester</a:t>
            </a:r>
          </a:p>
        </p:txBody>
      </p:sp>
      <p:sp>
        <p:nvSpPr>
          <p:cNvPr id="46" name="Rectangle 73">
            <a:extLst>
              <a:ext uri="{FF2B5EF4-FFF2-40B4-BE49-F238E27FC236}">
                <a16:creationId xmlns:a16="http://schemas.microsoft.com/office/drawing/2014/main" id="{2043677D-9954-280F-1E31-5DFA7AC6E444}"/>
              </a:ext>
            </a:extLst>
          </p:cNvPr>
          <p:cNvSpPr>
            <a:spLocks noChangeArrowheads="1"/>
          </p:cNvSpPr>
          <p:nvPr/>
        </p:nvSpPr>
        <p:spPr bwMode="auto">
          <a:xfrm>
            <a:off x="9556179" y="2501691"/>
            <a:ext cx="184150" cy="457200"/>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47" name="Rectangle 74">
            <a:extLst>
              <a:ext uri="{FF2B5EF4-FFF2-40B4-BE49-F238E27FC236}">
                <a16:creationId xmlns:a16="http://schemas.microsoft.com/office/drawing/2014/main" id="{FCD51ACC-4FF8-C5C9-4747-7F4BFE95B8EB}"/>
              </a:ext>
            </a:extLst>
          </p:cNvPr>
          <p:cNvSpPr>
            <a:spLocks noChangeArrowheads="1"/>
          </p:cNvSpPr>
          <p:nvPr/>
        </p:nvSpPr>
        <p:spPr bwMode="auto">
          <a:xfrm>
            <a:off x="8967216" y="3143041"/>
            <a:ext cx="1408113" cy="1373187"/>
          </a:xfrm>
          <a:prstGeom prst="rect">
            <a:avLst/>
          </a:prstGeom>
          <a:noFill/>
          <a:ln w="9525">
            <a:noFill/>
            <a:miter lim="800000"/>
            <a:headEnd/>
            <a:tailEnd/>
          </a:ln>
        </p:spPr>
        <p:txBody>
          <a:bodyPr wrap="none" lIns="92075" tIns="46038" rIns="92075" bIns="46038">
            <a:spAutoFit/>
          </a:bodyPr>
          <a:lstStyle/>
          <a:p>
            <a:pPr algn="l"/>
            <a:r>
              <a:rPr lang="en-US" sz="2800" b="1">
                <a:solidFill>
                  <a:schemeClr val="accent6"/>
                </a:solidFill>
                <a:latin typeface="Arial" charset="0"/>
              </a:rPr>
              <a:t>NPDES</a:t>
            </a:r>
            <a:endParaRPr lang="en-US" sz="2800">
              <a:solidFill>
                <a:schemeClr val="accent6"/>
              </a:solidFill>
              <a:latin typeface="Arial" charset="0"/>
            </a:endParaRPr>
          </a:p>
          <a:p>
            <a:pPr algn="l"/>
            <a:r>
              <a:rPr lang="en-US" sz="2800" b="1">
                <a:solidFill>
                  <a:schemeClr val="accent6"/>
                </a:solidFill>
                <a:latin typeface="Arial" charset="0"/>
              </a:rPr>
              <a:t>Permit</a:t>
            </a:r>
          </a:p>
          <a:p>
            <a:pPr algn="l"/>
            <a:r>
              <a:rPr lang="en-US" sz="2800" b="1">
                <a:solidFill>
                  <a:schemeClr val="accent6"/>
                </a:solidFill>
                <a:latin typeface="Arial" charset="0"/>
              </a:rPr>
              <a:t>Limits</a:t>
            </a:r>
          </a:p>
        </p:txBody>
      </p:sp>
      <p:sp>
        <p:nvSpPr>
          <p:cNvPr id="48" name="Rectangle 75">
            <a:extLst>
              <a:ext uri="{FF2B5EF4-FFF2-40B4-BE49-F238E27FC236}">
                <a16:creationId xmlns:a16="http://schemas.microsoft.com/office/drawing/2014/main" id="{64178785-1040-9765-5064-5E12F248C8A4}"/>
              </a:ext>
            </a:extLst>
          </p:cNvPr>
          <p:cNvSpPr>
            <a:spLocks noChangeArrowheads="1"/>
          </p:cNvSpPr>
          <p:nvPr/>
        </p:nvSpPr>
        <p:spPr bwMode="auto">
          <a:xfrm>
            <a:off x="9437116" y="2604878"/>
            <a:ext cx="184150" cy="457200"/>
          </a:xfrm>
          <a:prstGeom prst="rect">
            <a:avLst/>
          </a:prstGeom>
          <a:noFill/>
          <a:ln w="9525">
            <a:noFill/>
            <a:miter lim="800000"/>
            <a:headEnd/>
            <a:tailEnd/>
          </a:ln>
        </p:spPr>
        <p:txBody>
          <a:bodyPr wrap="none" lIns="92075" tIns="46038" rIns="92075" bIns="46038">
            <a:spAutoFit/>
          </a:bodyPr>
          <a:lstStyle/>
          <a:p>
            <a:pPr algn="l"/>
            <a:endParaRPr lang="en-US" sz="2400">
              <a:latin typeface="Times New Roman" pitchFamily="18" charset="0"/>
            </a:endParaRPr>
          </a:p>
        </p:txBody>
      </p:sp>
      <p:sp>
        <p:nvSpPr>
          <p:cNvPr id="49" name="Rectangle 76">
            <a:extLst>
              <a:ext uri="{FF2B5EF4-FFF2-40B4-BE49-F238E27FC236}">
                <a16:creationId xmlns:a16="http://schemas.microsoft.com/office/drawing/2014/main" id="{A81DBAC8-4865-4559-860D-6930FED47609}"/>
              </a:ext>
            </a:extLst>
          </p:cNvPr>
          <p:cNvSpPr>
            <a:spLocks noChangeArrowheads="1"/>
          </p:cNvSpPr>
          <p:nvPr/>
        </p:nvSpPr>
        <p:spPr bwMode="auto">
          <a:xfrm>
            <a:off x="8738616" y="5116303"/>
            <a:ext cx="2057400" cy="1373188"/>
          </a:xfrm>
          <a:prstGeom prst="rect">
            <a:avLst/>
          </a:prstGeom>
          <a:noFill/>
          <a:ln w="9525">
            <a:noFill/>
            <a:miter lim="800000"/>
            <a:headEnd/>
            <a:tailEnd/>
          </a:ln>
        </p:spPr>
        <p:txBody>
          <a:bodyPr lIns="92075" tIns="46038" rIns="92075" bIns="46038">
            <a:spAutoFit/>
          </a:bodyPr>
          <a:lstStyle/>
          <a:p>
            <a:pPr algn="l">
              <a:spcBef>
                <a:spcPct val="50000"/>
              </a:spcBef>
            </a:pPr>
            <a:r>
              <a:rPr lang="en-US" sz="2800" b="1">
                <a:solidFill>
                  <a:schemeClr val="accent6"/>
                </a:solidFill>
                <a:latin typeface="Arial" charset="0"/>
              </a:rPr>
              <a:t>Water Quality Standards</a:t>
            </a:r>
          </a:p>
        </p:txBody>
      </p:sp>
      <p:grpSp>
        <p:nvGrpSpPr>
          <p:cNvPr id="51" name="Group 78">
            <a:extLst>
              <a:ext uri="{FF2B5EF4-FFF2-40B4-BE49-F238E27FC236}">
                <a16:creationId xmlns:a16="http://schemas.microsoft.com/office/drawing/2014/main" id="{0E83073E-70AE-C677-1CB0-77595554BF95}"/>
              </a:ext>
            </a:extLst>
          </p:cNvPr>
          <p:cNvGrpSpPr>
            <a:grpSpLocks/>
          </p:cNvGrpSpPr>
          <p:nvPr/>
        </p:nvGrpSpPr>
        <p:grpSpPr bwMode="auto">
          <a:xfrm>
            <a:off x="4020566" y="3123991"/>
            <a:ext cx="2033588" cy="1266825"/>
            <a:chOff x="1588" y="2099"/>
            <a:chExt cx="1281" cy="798"/>
          </a:xfrm>
        </p:grpSpPr>
        <p:sp>
          <p:nvSpPr>
            <p:cNvPr id="52" name="AutoShape 79" descr="Brown marble">
              <a:extLst>
                <a:ext uri="{FF2B5EF4-FFF2-40B4-BE49-F238E27FC236}">
                  <a16:creationId xmlns:a16="http://schemas.microsoft.com/office/drawing/2014/main" id="{748A79A6-94A6-584B-8CF8-4537E0790171}"/>
                </a:ext>
              </a:extLst>
            </p:cNvPr>
            <p:cNvSpPr>
              <a:spLocks noChangeArrowheads="1"/>
            </p:cNvSpPr>
            <p:nvPr/>
          </p:nvSpPr>
          <p:spPr bwMode="auto">
            <a:xfrm rot="-3720000">
              <a:off x="2020" y="1667"/>
              <a:ext cx="417" cy="1281"/>
            </a:xfrm>
            <a:prstGeom prst="downArrow">
              <a:avLst>
                <a:gd name="adj1" fmla="val 50000"/>
                <a:gd name="adj2" fmla="val 76827"/>
              </a:avLst>
            </a:prstGeom>
            <a:blipFill dpi="0" rotWithShape="0">
              <a:blip r:embed="rId4" cstate="print"/>
              <a:srcRect/>
              <a:tile tx="0" ty="0" sx="100000" sy="100000" flip="none" algn="tl"/>
            </a:blipFill>
            <a:ln w="9525">
              <a:noFill/>
              <a:miter lim="800000"/>
              <a:headEnd/>
              <a:tailEnd/>
            </a:ln>
          </p:spPr>
          <p:txBody>
            <a:bodyPr wrap="none" anchor="ctr"/>
            <a:lstStyle/>
            <a:p>
              <a:endParaRPr lang="en-US"/>
            </a:p>
          </p:txBody>
        </p:sp>
        <p:sp>
          <p:nvSpPr>
            <p:cNvPr id="53" name="Rectangle 80">
              <a:extLst>
                <a:ext uri="{FF2B5EF4-FFF2-40B4-BE49-F238E27FC236}">
                  <a16:creationId xmlns:a16="http://schemas.microsoft.com/office/drawing/2014/main" id="{9B5CE6E5-E7BA-25F0-375C-3346D8BBDC08}"/>
                </a:ext>
              </a:extLst>
            </p:cNvPr>
            <p:cNvSpPr>
              <a:spLocks noChangeArrowheads="1"/>
            </p:cNvSpPr>
            <p:nvPr/>
          </p:nvSpPr>
          <p:spPr bwMode="auto">
            <a:xfrm>
              <a:off x="1997" y="2570"/>
              <a:ext cx="852" cy="327"/>
            </a:xfrm>
            <a:prstGeom prst="rect">
              <a:avLst/>
            </a:prstGeom>
            <a:noFill/>
            <a:ln w="9525">
              <a:noFill/>
              <a:miter lim="800000"/>
              <a:headEnd/>
              <a:tailEnd/>
            </a:ln>
          </p:spPr>
          <p:txBody>
            <a:bodyPr wrap="none" lIns="92075" tIns="46038" rIns="92075" bIns="46038">
              <a:spAutoFit/>
            </a:bodyPr>
            <a:lstStyle/>
            <a:p>
              <a:pPr algn="l"/>
              <a:r>
                <a:rPr lang="en-US" sz="2800">
                  <a:solidFill>
                    <a:srgbClr val="003399"/>
                  </a:solidFill>
                  <a:latin typeface="Arial" charset="0"/>
                </a:rPr>
                <a:t>Influent</a:t>
              </a:r>
            </a:p>
          </p:txBody>
        </p:sp>
      </p:grpSp>
      <p:sp>
        <p:nvSpPr>
          <p:cNvPr id="54" name="Text Box 81">
            <a:extLst>
              <a:ext uri="{FF2B5EF4-FFF2-40B4-BE49-F238E27FC236}">
                <a16:creationId xmlns:a16="http://schemas.microsoft.com/office/drawing/2014/main" id="{593C68A1-EDC0-9E54-4DC6-EE25CD10D48C}"/>
              </a:ext>
            </a:extLst>
          </p:cNvPr>
          <p:cNvSpPr txBox="1">
            <a:spLocks noChangeArrowheads="1"/>
          </p:cNvSpPr>
          <p:nvPr/>
        </p:nvSpPr>
        <p:spPr bwMode="auto">
          <a:xfrm>
            <a:off x="2002853" y="295729"/>
            <a:ext cx="7315200" cy="646331"/>
          </a:xfrm>
          <a:prstGeom prst="rect">
            <a:avLst/>
          </a:prstGeom>
          <a:noFill/>
          <a:ln w="25400">
            <a:noFill/>
            <a:miter lim="800000"/>
            <a:headEnd type="none" w="sm" len="sm"/>
            <a:tailEnd type="none" w="sm" len="sm"/>
          </a:ln>
        </p:spPr>
        <p:txBody>
          <a:bodyPr>
            <a:spAutoFit/>
          </a:bodyPr>
          <a:lstStyle/>
          <a:p>
            <a:pPr algn="ctr">
              <a:spcBef>
                <a:spcPct val="50000"/>
              </a:spcBef>
            </a:pPr>
            <a:r>
              <a:rPr lang="en-US" sz="3600" b="1" cap="all">
                <a:solidFill>
                  <a:schemeClr val="bg1">
                    <a:lumMod val="75000"/>
                    <a:lumOff val="25000"/>
                  </a:schemeClr>
                </a:solidFill>
                <a:latin typeface="+mj-lt"/>
                <a:ea typeface="+mj-ea"/>
                <a:cs typeface="+mj-cs"/>
              </a:rPr>
              <a:t>Uncontrollable Load</a:t>
            </a:r>
          </a:p>
        </p:txBody>
      </p:sp>
      <p:grpSp>
        <p:nvGrpSpPr>
          <p:cNvPr id="55" name="Group 152">
            <a:extLst>
              <a:ext uri="{FF2B5EF4-FFF2-40B4-BE49-F238E27FC236}">
                <a16:creationId xmlns:a16="http://schemas.microsoft.com/office/drawing/2014/main" id="{D68C9439-66F4-E738-AEBF-43A330598A29}"/>
              </a:ext>
            </a:extLst>
          </p:cNvPr>
          <p:cNvGrpSpPr>
            <a:grpSpLocks/>
          </p:cNvGrpSpPr>
          <p:nvPr/>
        </p:nvGrpSpPr>
        <p:grpSpPr bwMode="auto">
          <a:xfrm>
            <a:off x="1804416" y="1153903"/>
            <a:ext cx="2743200" cy="5334000"/>
            <a:chOff x="192" y="768"/>
            <a:chExt cx="1728" cy="3360"/>
          </a:xfrm>
        </p:grpSpPr>
        <p:grpSp>
          <p:nvGrpSpPr>
            <p:cNvPr id="56" name="Group 150">
              <a:extLst>
                <a:ext uri="{FF2B5EF4-FFF2-40B4-BE49-F238E27FC236}">
                  <a16:creationId xmlns:a16="http://schemas.microsoft.com/office/drawing/2014/main" id="{A718414E-C285-31B0-5206-0CA29954B19D}"/>
                </a:ext>
              </a:extLst>
            </p:cNvPr>
            <p:cNvGrpSpPr>
              <a:grpSpLocks/>
            </p:cNvGrpSpPr>
            <p:nvPr/>
          </p:nvGrpSpPr>
          <p:grpSpPr bwMode="auto">
            <a:xfrm>
              <a:off x="473" y="1920"/>
              <a:ext cx="1350" cy="2199"/>
              <a:chOff x="473" y="1920"/>
              <a:chExt cx="1350" cy="2199"/>
            </a:xfrm>
          </p:grpSpPr>
          <p:sp>
            <p:nvSpPr>
              <p:cNvPr id="87" name="Freeform 83">
                <a:extLst>
                  <a:ext uri="{FF2B5EF4-FFF2-40B4-BE49-F238E27FC236}">
                    <a16:creationId xmlns:a16="http://schemas.microsoft.com/office/drawing/2014/main" id="{515E2B9B-E785-FFE1-FEC4-6AF9DF641CF1}"/>
                  </a:ext>
                </a:extLst>
              </p:cNvPr>
              <p:cNvSpPr>
                <a:spLocks/>
              </p:cNvSpPr>
              <p:nvPr/>
            </p:nvSpPr>
            <p:spPr bwMode="auto">
              <a:xfrm>
                <a:off x="890" y="1920"/>
                <a:ext cx="615" cy="611"/>
              </a:xfrm>
              <a:custGeom>
                <a:avLst/>
                <a:gdLst>
                  <a:gd name="T0" fmla="*/ 0 w 615"/>
                  <a:gd name="T1" fmla="*/ 610 h 611"/>
                  <a:gd name="T2" fmla="*/ 3 w 615"/>
                  <a:gd name="T3" fmla="*/ 555 h 611"/>
                  <a:gd name="T4" fmla="*/ 15 w 615"/>
                  <a:gd name="T5" fmla="*/ 496 h 611"/>
                  <a:gd name="T6" fmla="*/ 32 w 615"/>
                  <a:gd name="T7" fmla="*/ 441 h 611"/>
                  <a:gd name="T8" fmla="*/ 53 w 615"/>
                  <a:gd name="T9" fmla="*/ 386 h 611"/>
                  <a:gd name="T10" fmla="*/ 80 w 615"/>
                  <a:gd name="T11" fmla="*/ 335 h 611"/>
                  <a:gd name="T12" fmla="*/ 113 w 615"/>
                  <a:gd name="T13" fmla="*/ 284 h 611"/>
                  <a:gd name="T14" fmla="*/ 150 w 615"/>
                  <a:gd name="T15" fmla="*/ 237 h 611"/>
                  <a:gd name="T16" fmla="*/ 193 w 615"/>
                  <a:gd name="T17" fmla="*/ 191 h 611"/>
                  <a:gd name="T18" fmla="*/ 236 w 615"/>
                  <a:gd name="T19" fmla="*/ 148 h 611"/>
                  <a:gd name="T20" fmla="*/ 284 w 615"/>
                  <a:gd name="T21" fmla="*/ 114 h 611"/>
                  <a:gd name="T22" fmla="*/ 335 w 615"/>
                  <a:gd name="T23" fmla="*/ 81 h 611"/>
                  <a:gd name="T24" fmla="*/ 388 w 615"/>
                  <a:gd name="T25" fmla="*/ 51 h 611"/>
                  <a:gd name="T26" fmla="*/ 443 w 615"/>
                  <a:gd name="T27" fmla="*/ 30 h 611"/>
                  <a:gd name="T28" fmla="*/ 498 w 615"/>
                  <a:gd name="T29" fmla="*/ 13 h 611"/>
                  <a:gd name="T30" fmla="*/ 556 w 615"/>
                  <a:gd name="T31" fmla="*/ 4 h 611"/>
                  <a:gd name="T32" fmla="*/ 614 w 615"/>
                  <a:gd name="T33" fmla="*/ 0 h 6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5"/>
                  <a:gd name="T52" fmla="*/ 0 h 611"/>
                  <a:gd name="T53" fmla="*/ 615 w 615"/>
                  <a:gd name="T54" fmla="*/ 611 h 6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5" h="611">
                    <a:moveTo>
                      <a:pt x="0" y="610"/>
                    </a:moveTo>
                    <a:lnTo>
                      <a:pt x="3" y="555"/>
                    </a:lnTo>
                    <a:lnTo>
                      <a:pt x="15" y="496"/>
                    </a:lnTo>
                    <a:lnTo>
                      <a:pt x="32" y="441"/>
                    </a:lnTo>
                    <a:lnTo>
                      <a:pt x="53" y="386"/>
                    </a:lnTo>
                    <a:lnTo>
                      <a:pt x="80" y="335"/>
                    </a:lnTo>
                    <a:lnTo>
                      <a:pt x="113" y="284"/>
                    </a:lnTo>
                    <a:lnTo>
                      <a:pt x="150" y="237"/>
                    </a:lnTo>
                    <a:lnTo>
                      <a:pt x="193" y="191"/>
                    </a:lnTo>
                    <a:lnTo>
                      <a:pt x="236" y="148"/>
                    </a:lnTo>
                    <a:lnTo>
                      <a:pt x="284" y="114"/>
                    </a:lnTo>
                    <a:lnTo>
                      <a:pt x="335" y="81"/>
                    </a:lnTo>
                    <a:lnTo>
                      <a:pt x="388" y="51"/>
                    </a:lnTo>
                    <a:lnTo>
                      <a:pt x="443" y="30"/>
                    </a:lnTo>
                    <a:lnTo>
                      <a:pt x="498" y="13"/>
                    </a:lnTo>
                    <a:lnTo>
                      <a:pt x="556" y="4"/>
                    </a:lnTo>
                    <a:lnTo>
                      <a:pt x="614" y="0"/>
                    </a:lnTo>
                  </a:path>
                </a:pathLst>
              </a:custGeom>
              <a:noFill/>
              <a:ln w="101600" cap="rnd" cmpd="sng">
                <a:solidFill>
                  <a:schemeClr val="bg2"/>
                </a:solidFill>
                <a:prstDash val="solid"/>
                <a:round/>
                <a:headEnd type="none" w="sm" len="sm"/>
                <a:tailEnd type="stealth" w="med" len="med"/>
              </a:ln>
            </p:spPr>
            <p:txBody>
              <a:bodyPr/>
              <a:lstStyle/>
              <a:p>
                <a:endParaRPr lang="en-US"/>
              </a:p>
            </p:txBody>
          </p:sp>
          <p:grpSp>
            <p:nvGrpSpPr>
              <p:cNvPr id="88" name="Group 149">
                <a:extLst>
                  <a:ext uri="{FF2B5EF4-FFF2-40B4-BE49-F238E27FC236}">
                    <a16:creationId xmlns:a16="http://schemas.microsoft.com/office/drawing/2014/main" id="{3031929D-7A2F-3549-8B63-16890A4F28EA}"/>
                  </a:ext>
                </a:extLst>
              </p:cNvPr>
              <p:cNvGrpSpPr>
                <a:grpSpLocks/>
              </p:cNvGrpSpPr>
              <p:nvPr/>
            </p:nvGrpSpPr>
            <p:grpSpPr bwMode="auto">
              <a:xfrm>
                <a:off x="473" y="2503"/>
                <a:ext cx="1350" cy="1616"/>
                <a:chOff x="473" y="2503"/>
                <a:chExt cx="1350" cy="1616"/>
              </a:xfrm>
            </p:grpSpPr>
            <p:grpSp>
              <p:nvGrpSpPr>
                <p:cNvPr id="89" name="Group 85">
                  <a:extLst>
                    <a:ext uri="{FF2B5EF4-FFF2-40B4-BE49-F238E27FC236}">
                      <a16:creationId xmlns:a16="http://schemas.microsoft.com/office/drawing/2014/main" id="{B3814F8D-3C80-93B2-9C4C-B1A1B0BA9D03}"/>
                    </a:ext>
                  </a:extLst>
                </p:cNvPr>
                <p:cNvGrpSpPr>
                  <a:grpSpLocks/>
                </p:cNvGrpSpPr>
                <p:nvPr/>
              </p:nvGrpSpPr>
              <p:grpSpPr bwMode="auto">
                <a:xfrm>
                  <a:off x="473" y="2540"/>
                  <a:ext cx="800" cy="288"/>
                  <a:chOff x="473" y="2657"/>
                  <a:chExt cx="800" cy="288"/>
                </a:xfrm>
              </p:grpSpPr>
              <p:sp>
                <p:nvSpPr>
                  <p:cNvPr id="137" name="Rectangle 86" descr="Oak">
                    <a:extLst>
                      <a:ext uri="{FF2B5EF4-FFF2-40B4-BE49-F238E27FC236}">
                        <a16:creationId xmlns:a16="http://schemas.microsoft.com/office/drawing/2014/main" id="{FFCDBE62-697B-5B12-569A-8CCA0EC91346}"/>
                      </a:ext>
                    </a:extLst>
                  </p:cNvPr>
                  <p:cNvSpPr>
                    <a:spLocks noChangeArrowheads="1"/>
                  </p:cNvSpPr>
                  <p:nvPr/>
                </p:nvSpPr>
                <p:spPr bwMode="auto">
                  <a:xfrm>
                    <a:off x="488" y="2760"/>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38" name="Line 87" descr="Oak">
                    <a:extLst>
                      <a:ext uri="{FF2B5EF4-FFF2-40B4-BE49-F238E27FC236}">
                        <a16:creationId xmlns:a16="http://schemas.microsoft.com/office/drawing/2014/main" id="{EB830DE9-EFD0-FCBF-B3BB-2DE5A0FE7614}"/>
                      </a:ext>
                    </a:extLst>
                  </p:cNvPr>
                  <p:cNvSpPr>
                    <a:spLocks noChangeShapeType="1"/>
                  </p:cNvSpPr>
                  <p:nvPr/>
                </p:nvSpPr>
                <p:spPr bwMode="auto">
                  <a:xfrm flipV="1">
                    <a:off x="549" y="2850"/>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9" name="Line 88" descr="Oak">
                    <a:extLst>
                      <a:ext uri="{FF2B5EF4-FFF2-40B4-BE49-F238E27FC236}">
                        <a16:creationId xmlns:a16="http://schemas.microsoft.com/office/drawing/2014/main" id="{47B57B2F-5554-01B1-FDE4-AF8FF2BC6895}"/>
                      </a:ext>
                    </a:extLst>
                  </p:cNvPr>
                  <p:cNvSpPr>
                    <a:spLocks noChangeShapeType="1"/>
                  </p:cNvSpPr>
                  <p:nvPr/>
                </p:nvSpPr>
                <p:spPr bwMode="auto">
                  <a:xfrm>
                    <a:off x="551" y="2849"/>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0" name="Line 89" descr="Oak">
                    <a:extLst>
                      <a:ext uri="{FF2B5EF4-FFF2-40B4-BE49-F238E27FC236}">
                        <a16:creationId xmlns:a16="http://schemas.microsoft.com/office/drawing/2014/main" id="{D56E48C0-1EC9-57FD-6929-C744792F1AD9}"/>
                      </a:ext>
                    </a:extLst>
                  </p:cNvPr>
                  <p:cNvSpPr>
                    <a:spLocks noChangeShapeType="1"/>
                  </p:cNvSpPr>
                  <p:nvPr/>
                </p:nvSpPr>
                <p:spPr bwMode="auto">
                  <a:xfrm>
                    <a:off x="552" y="2849"/>
                    <a:ext cx="7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1" name="Line 90" descr="Oak">
                    <a:extLst>
                      <a:ext uri="{FF2B5EF4-FFF2-40B4-BE49-F238E27FC236}">
                        <a16:creationId xmlns:a16="http://schemas.microsoft.com/office/drawing/2014/main" id="{850D569A-E931-7A65-4A49-229E261893AF}"/>
                      </a:ext>
                    </a:extLst>
                  </p:cNvPr>
                  <p:cNvSpPr>
                    <a:spLocks noChangeShapeType="1"/>
                  </p:cNvSpPr>
                  <p:nvPr/>
                </p:nvSpPr>
                <p:spPr bwMode="auto">
                  <a:xfrm>
                    <a:off x="628" y="2850"/>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2" name="Rectangle 91" descr="Oak">
                    <a:extLst>
                      <a:ext uri="{FF2B5EF4-FFF2-40B4-BE49-F238E27FC236}">
                        <a16:creationId xmlns:a16="http://schemas.microsoft.com/office/drawing/2014/main" id="{89CA80A7-2476-1DDA-8FC4-D7CE70DC888D}"/>
                      </a:ext>
                    </a:extLst>
                  </p:cNvPr>
                  <p:cNvSpPr>
                    <a:spLocks noChangeArrowheads="1"/>
                  </p:cNvSpPr>
                  <p:nvPr/>
                </p:nvSpPr>
                <p:spPr bwMode="auto">
                  <a:xfrm>
                    <a:off x="674" y="2808"/>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43" name="Rectangle 92" descr="Oak">
                    <a:extLst>
                      <a:ext uri="{FF2B5EF4-FFF2-40B4-BE49-F238E27FC236}">
                        <a16:creationId xmlns:a16="http://schemas.microsoft.com/office/drawing/2014/main" id="{B77032D6-72AD-A6B3-0FEE-361B2960FFBC}"/>
                      </a:ext>
                    </a:extLst>
                  </p:cNvPr>
                  <p:cNvSpPr>
                    <a:spLocks noChangeArrowheads="1"/>
                  </p:cNvSpPr>
                  <p:nvPr/>
                </p:nvSpPr>
                <p:spPr bwMode="auto">
                  <a:xfrm>
                    <a:off x="996" y="2760"/>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44" name="Line 93" descr="Oak">
                    <a:extLst>
                      <a:ext uri="{FF2B5EF4-FFF2-40B4-BE49-F238E27FC236}">
                        <a16:creationId xmlns:a16="http://schemas.microsoft.com/office/drawing/2014/main" id="{458ACCAD-2CBE-8564-71BC-C59A711AE043}"/>
                      </a:ext>
                    </a:extLst>
                  </p:cNvPr>
                  <p:cNvSpPr>
                    <a:spLocks noChangeShapeType="1"/>
                  </p:cNvSpPr>
                  <p:nvPr/>
                </p:nvSpPr>
                <p:spPr bwMode="auto">
                  <a:xfrm flipV="1">
                    <a:off x="1057" y="2850"/>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5" name="Line 94" descr="Oak">
                    <a:extLst>
                      <a:ext uri="{FF2B5EF4-FFF2-40B4-BE49-F238E27FC236}">
                        <a16:creationId xmlns:a16="http://schemas.microsoft.com/office/drawing/2014/main" id="{C86B189F-56F1-EC2D-3D64-1F094B4A241F}"/>
                      </a:ext>
                    </a:extLst>
                  </p:cNvPr>
                  <p:cNvSpPr>
                    <a:spLocks noChangeShapeType="1"/>
                  </p:cNvSpPr>
                  <p:nvPr/>
                </p:nvSpPr>
                <p:spPr bwMode="auto">
                  <a:xfrm>
                    <a:off x="1059" y="2849"/>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6" name="Line 95" descr="Oak">
                    <a:extLst>
                      <a:ext uri="{FF2B5EF4-FFF2-40B4-BE49-F238E27FC236}">
                        <a16:creationId xmlns:a16="http://schemas.microsoft.com/office/drawing/2014/main" id="{02EA9914-8F5D-74FD-8545-22D7B01D7955}"/>
                      </a:ext>
                    </a:extLst>
                  </p:cNvPr>
                  <p:cNvSpPr>
                    <a:spLocks noChangeShapeType="1"/>
                  </p:cNvSpPr>
                  <p:nvPr/>
                </p:nvSpPr>
                <p:spPr bwMode="auto">
                  <a:xfrm>
                    <a:off x="1060" y="2849"/>
                    <a:ext cx="7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7" name="Line 96" descr="Oak">
                    <a:extLst>
                      <a:ext uri="{FF2B5EF4-FFF2-40B4-BE49-F238E27FC236}">
                        <a16:creationId xmlns:a16="http://schemas.microsoft.com/office/drawing/2014/main" id="{39BD9DE9-D49F-1206-C1C6-A51D9E0E7030}"/>
                      </a:ext>
                    </a:extLst>
                  </p:cNvPr>
                  <p:cNvSpPr>
                    <a:spLocks noChangeShapeType="1"/>
                  </p:cNvSpPr>
                  <p:nvPr/>
                </p:nvSpPr>
                <p:spPr bwMode="auto">
                  <a:xfrm>
                    <a:off x="1135" y="2850"/>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8" name="Rectangle 97" descr="Oak">
                    <a:extLst>
                      <a:ext uri="{FF2B5EF4-FFF2-40B4-BE49-F238E27FC236}">
                        <a16:creationId xmlns:a16="http://schemas.microsoft.com/office/drawing/2014/main" id="{A4C94A83-2DCA-8313-DD80-9DAA6CD27C76}"/>
                      </a:ext>
                    </a:extLst>
                  </p:cNvPr>
                  <p:cNvSpPr>
                    <a:spLocks noChangeArrowheads="1"/>
                  </p:cNvSpPr>
                  <p:nvPr/>
                </p:nvSpPr>
                <p:spPr bwMode="auto">
                  <a:xfrm>
                    <a:off x="1182" y="2808"/>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49" name="Freeform 98" descr="Oak">
                    <a:extLst>
                      <a:ext uri="{FF2B5EF4-FFF2-40B4-BE49-F238E27FC236}">
                        <a16:creationId xmlns:a16="http://schemas.microsoft.com/office/drawing/2014/main" id="{08EE81CE-8429-6B81-DFBC-B11E031B028F}"/>
                      </a:ext>
                    </a:extLst>
                  </p:cNvPr>
                  <p:cNvSpPr>
                    <a:spLocks/>
                  </p:cNvSpPr>
                  <p:nvPr/>
                </p:nvSpPr>
                <p:spPr bwMode="auto">
                  <a:xfrm>
                    <a:off x="473" y="2657"/>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sp>
                <p:nvSpPr>
                  <p:cNvPr id="150" name="Freeform 99" descr="Oak">
                    <a:extLst>
                      <a:ext uri="{FF2B5EF4-FFF2-40B4-BE49-F238E27FC236}">
                        <a16:creationId xmlns:a16="http://schemas.microsoft.com/office/drawing/2014/main" id="{F9A118F6-4E0C-1C7A-8823-31B771220DD4}"/>
                      </a:ext>
                    </a:extLst>
                  </p:cNvPr>
                  <p:cNvSpPr>
                    <a:spLocks/>
                  </p:cNvSpPr>
                  <p:nvPr/>
                </p:nvSpPr>
                <p:spPr bwMode="auto">
                  <a:xfrm>
                    <a:off x="979" y="2665"/>
                    <a:ext cx="294" cy="91"/>
                  </a:xfrm>
                  <a:custGeom>
                    <a:avLst/>
                    <a:gdLst>
                      <a:gd name="T0" fmla="*/ 146 w 294"/>
                      <a:gd name="T1" fmla="*/ 0 h 91"/>
                      <a:gd name="T2" fmla="*/ 293 w 294"/>
                      <a:gd name="T3" fmla="*/ 90 h 91"/>
                      <a:gd name="T4" fmla="*/ 0 w 294"/>
                      <a:gd name="T5" fmla="*/ 90 h 91"/>
                      <a:gd name="T6" fmla="*/ 146 w 294"/>
                      <a:gd name="T7" fmla="*/ 0 h 91"/>
                      <a:gd name="T8" fmla="*/ 0 60000 65536"/>
                      <a:gd name="T9" fmla="*/ 0 60000 65536"/>
                      <a:gd name="T10" fmla="*/ 0 60000 65536"/>
                      <a:gd name="T11" fmla="*/ 0 60000 65536"/>
                      <a:gd name="T12" fmla="*/ 0 w 294"/>
                      <a:gd name="T13" fmla="*/ 0 h 91"/>
                      <a:gd name="T14" fmla="*/ 294 w 294"/>
                      <a:gd name="T15" fmla="*/ 91 h 91"/>
                    </a:gdLst>
                    <a:ahLst/>
                    <a:cxnLst>
                      <a:cxn ang="T8">
                        <a:pos x="T0" y="T1"/>
                      </a:cxn>
                      <a:cxn ang="T9">
                        <a:pos x="T2" y="T3"/>
                      </a:cxn>
                      <a:cxn ang="T10">
                        <a:pos x="T4" y="T5"/>
                      </a:cxn>
                      <a:cxn ang="T11">
                        <a:pos x="T6" y="T7"/>
                      </a:cxn>
                    </a:cxnLst>
                    <a:rect l="T12" t="T13" r="T14" b="T15"/>
                    <a:pathLst>
                      <a:path w="294" h="91">
                        <a:moveTo>
                          <a:pt x="146" y="0"/>
                        </a:moveTo>
                        <a:lnTo>
                          <a:pt x="293" y="90"/>
                        </a:lnTo>
                        <a:lnTo>
                          <a:pt x="0" y="90"/>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grpSp>
            <p:sp>
              <p:nvSpPr>
                <p:cNvPr id="90" name="Rectangle 100">
                  <a:extLst>
                    <a:ext uri="{FF2B5EF4-FFF2-40B4-BE49-F238E27FC236}">
                      <a16:creationId xmlns:a16="http://schemas.microsoft.com/office/drawing/2014/main" id="{3B58E039-5E9E-A6EC-9806-24870AA767E2}"/>
                    </a:ext>
                  </a:extLst>
                </p:cNvPr>
                <p:cNvSpPr>
                  <a:spLocks noChangeArrowheads="1"/>
                </p:cNvSpPr>
                <p:nvPr/>
              </p:nvSpPr>
              <p:spPr bwMode="auto">
                <a:xfrm>
                  <a:off x="579" y="3792"/>
                  <a:ext cx="1227" cy="327"/>
                </a:xfrm>
                <a:prstGeom prst="rect">
                  <a:avLst/>
                </a:prstGeom>
                <a:noFill/>
                <a:ln w="9525">
                  <a:noFill/>
                  <a:miter lim="800000"/>
                  <a:headEnd/>
                  <a:tailEnd/>
                </a:ln>
              </p:spPr>
              <p:txBody>
                <a:bodyPr wrap="none" lIns="92075" tIns="46038" rIns="92075" bIns="46038">
                  <a:spAutoFit/>
                </a:bodyPr>
                <a:lstStyle/>
                <a:p>
                  <a:pPr algn="l"/>
                  <a:r>
                    <a:rPr lang="en-US" sz="2800">
                      <a:solidFill>
                        <a:srgbClr val="003399"/>
                      </a:solidFill>
                      <a:latin typeface="Arial" charset="0"/>
                    </a:rPr>
                    <a:t>Residential</a:t>
                  </a:r>
                </a:p>
              </p:txBody>
            </p:sp>
            <p:sp>
              <p:nvSpPr>
                <p:cNvPr id="91" name="Line 101">
                  <a:extLst>
                    <a:ext uri="{FF2B5EF4-FFF2-40B4-BE49-F238E27FC236}">
                      <a16:creationId xmlns:a16="http://schemas.microsoft.com/office/drawing/2014/main" id="{B2F4B4A2-D0A0-09F1-D082-8417336488FC}"/>
                    </a:ext>
                  </a:extLst>
                </p:cNvPr>
                <p:cNvSpPr>
                  <a:spLocks noChangeShapeType="1"/>
                </p:cNvSpPr>
                <p:nvPr/>
              </p:nvSpPr>
              <p:spPr bwMode="auto">
                <a:xfrm flipV="1">
                  <a:off x="766" y="2503"/>
                  <a:ext cx="122" cy="228"/>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92" name="Line 102">
                  <a:extLst>
                    <a:ext uri="{FF2B5EF4-FFF2-40B4-BE49-F238E27FC236}">
                      <a16:creationId xmlns:a16="http://schemas.microsoft.com/office/drawing/2014/main" id="{2FCDC4CA-5B58-8346-39EE-61DA1163F273}"/>
                    </a:ext>
                  </a:extLst>
                </p:cNvPr>
                <p:cNvSpPr>
                  <a:spLocks noChangeShapeType="1"/>
                </p:cNvSpPr>
                <p:nvPr/>
              </p:nvSpPr>
              <p:spPr bwMode="auto">
                <a:xfrm flipH="1" flipV="1">
                  <a:off x="890" y="2503"/>
                  <a:ext cx="97" cy="184"/>
                </a:xfrm>
                <a:prstGeom prst="line">
                  <a:avLst/>
                </a:prstGeom>
                <a:noFill/>
                <a:ln w="25400">
                  <a:solidFill>
                    <a:schemeClr val="bg2"/>
                  </a:solidFill>
                  <a:round/>
                  <a:headEnd type="none" w="sm" len="sm"/>
                  <a:tailEnd type="none" w="sm" len="sm"/>
                </a:ln>
              </p:spPr>
              <p:txBody>
                <a:bodyPr wrap="none" anchor="ctr"/>
                <a:lstStyle/>
                <a:p>
                  <a:endParaRPr lang="en-US"/>
                </a:p>
              </p:txBody>
            </p:sp>
            <p:grpSp>
              <p:nvGrpSpPr>
                <p:cNvPr id="93" name="Group 103">
                  <a:extLst>
                    <a:ext uri="{FF2B5EF4-FFF2-40B4-BE49-F238E27FC236}">
                      <a16:creationId xmlns:a16="http://schemas.microsoft.com/office/drawing/2014/main" id="{67245AE3-A503-5358-19DD-8844178622E8}"/>
                    </a:ext>
                  </a:extLst>
                </p:cNvPr>
                <p:cNvGrpSpPr>
                  <a:grpSpLocks/>
                </p:cNvGrpSpPr>
                <p:nvPr/>
              </p:nvGrpSpPr>
              <p:grpSpPr bwMode="auto">
                <a:xfrm>
                  <a:off x="557" y="2917"/>
                  <a:ext cx="800" cy="288"/>
                  <a:chOff x="557" y="3034"/>
                  <a:chExt cx="800" cy="288"/>
                </a:xfrm>
              </p:grpSpPr>
              <p:sp>
                <p:nvSpPr>
                  <p:cNvPr id="123" name="Rectangle 104" descr="Oak">
                    <a:extLst>
                      <a:ext uri="{FF2B5EF4-FFF2-40B4-BE49-F238E27FC236}">
                        <a16:creationId xmlns:a16="http://schemas.microsoft.com/office/drawing/2014/main" id="{5E8BA5E6-28B5-B3AD-588A-7A94439DF284}"/>
                      </a:ext>
                    </a:extLst>
                  </p:cNvPr>
                  <p:cNvSpPr>
                    <a:spLocks noChangeArrowheads="1"/>
                  </p:cNvSpPr>
                  <p:nvPr/>
                </p:nvSpPr>
                <p:spPr bwMode="auto">
                  <a:xfrm>
                    <a:off x="572" y="3137"/>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24" name="Line 105" descr="Oak">
                    <a:extLst>
                      <a:ext uri="{FF2B5EF4-FFF2-40B4-BE49-F238E27FC236}">
                        <a16:creationId xmlns:a16="http://schemas.microsoft.com/office/drawing/2014/main" id="{43E8B400-11DE-2ACE-3CAA-FD322B0643E2}"/>
                      </a:ext>
                    </a:extLst>
                  </p:cNvPr>
                  <p:cNvSpPr>
                    <a:spLocks noChangeShapeType="1"/>
                  </p:cNvSpPr>
                  <p:nvPr/>
                </p:nvSpPr>
                <p:spPr bwMode="auto">
                  <a:xfrm flipV="1">
                    <a:off x="633" y="3227"/>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5" name="Line 106" descr="Oak">
                    <a:extLst>
                      <a:ext uri="{FF2B5EF4-FFF2-40B4-BE49-F238E27FC236}">
                        <a16:creationId xmlns:a16="http://schemas.microsoft.com/office/drawing/2014/main" id="{27BF07FD-C4A9-CE09-8074-B6E324CA5494}"/>
                      </a:ext>
                    </a:extLst>
                  </p:cNvPr>
                  <p:cNvSpPr>
                    <a:spLocks noChangeShapeType="1"/>
                  </p:cNvSpPr>
                  <p:nvPr/>
                </p:nvSpPr>
                <p:spPr bwMode="auto">
                  <a:xfrm>
                    <a:off x="635" y="3226"/>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6" name="Line 107" descr="Oak">
                    <a:extLst>
                      <a:ext uri="{FF2B5EF4-FFF2-40B4-BE49-F238E27FC236}">
                        <a16:creationId xmlns:a16="http://schemas.microsoft.com/office/drawing/2014/main" id="{111E44FA-66DE-94BB-9DEF-5F2C0F842772}"/>
                      </a:ext>
                    </a:extLst>
                  </p:cNvPr>
                  <p:cNvSpPr>
                    <a:spLocks noChangeShapeType="1"/>
                  </p:cNvSpPr>
                  <p:nvPr/>
                </p:nvSpPr>
                <p:spPr bwMode="auto">
                  <a:xfrm>
                    <a:off x="636" y="3226"/>
                    <a:ext cx="7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7" name="Line 108" descr="Oak">
                    <a:extLst>
                      <a:ext uri="{FF2B5EF4-FFF2-40B4-BE49-F238E27FC236}">
                        <a16:creationId xmlns:a16="http://schemas.microsoft.com/office/drawing/2014/main" id="{56C1D217-4B7E-FA51-6DDC-A18518BEA00C}"/>
                      </a:ext>
                    </a:extLst>
                  </p:cNvPr>
                  <p:cNvSpPr>
                    <a:spLocks noChangeShapeType="1"/>
                  </p:cNvSpPr>
                  <p:nvPr/>
                </p:nvSpPr>
                <p:spPr bwMode="auto">
                  <a:xfrm>
                    <a:off x="712" y="3227"/>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8" name="Rectangle 109" descr="Oak">
                    <a:extLst>
                      <a:ext uri="{FF2B5EF4-FFF2-40B4-BE49-F238E27FC236}">
                        <a16:creationId xmlns:a16="http://schemas.microsoft.com/office/drawing/2014/main" id="{B9BB3941-18B8-AEF2-E894-52D7897C4977}"/>
                      </a:ext>
                    </a:extLst>
                  </p:cNvPr>
                  <p:cNvSpPr>
                    <a:spLocks noChangeArrowheads="1"/>
                  </p:cNvSpPr>
                  <p:nvPr/>
                </p:nvSpPr>
                <p:spPr bwMode="auto">
                  <a:xfrm>
                    <a:off x="758" y="3185"/>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29" name="Rectangle 110" descr="Oak">
                    <a:extLst>
                      <a:ext uri="{FF2B5EF4-FFF2-40B4-BE49-F238E27FC236}">
                        <a16:creationId xmlns:a16="http://schemas.microsoft.com/office/drawing/2014/main" id="{AF0CC56F-683B-4E1C-2AF3-5910A54A4532}"/>
                      </a:ext>
                    </a:extLst>
                  </p:cNvPr>
                  <p:cNvSpPr>
                    <a:spLocks noChangeArrowheads="1"/>
                  </p:cNvSpPr>
                  <p:nvPr/>
                </p:nvSpPr>
                <p:spPr bwMode="auto">
                  <a:xfrm>
                    <a:off x="1080" y="3137"/>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30" name="Line 111" descr="Oak">
                    <a:extLst>
                      <a:ext uri="{FF2B5EF4-FFF2-40B4-BE49-F238E27FC236}">
                        <a16:creationId xmlns:a16="http://schemas.microsoft.com/office/drawing/2014/main" id="{78BC6D4E-7081-301C-1D89-6D6748B87506}"/>
                      </a:ext>
                    </a:extLst>
                  </p:cNvPr>
                  <p:cNvSpPr>
                    <a:spLocks noChangeShapeType="1"/>
                  </p:cNvSpPr>
                  <p:nvPr/>
                </p:nvSpPr>
                <p:spPr bwMode="auto">
                  <a:xfrm flipV="1">
                    <a:off x="1141" y="3227"/>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 name="Line 112" descr="Oak">
                    <a:extLst>
                      <a:ext uri="{FF2B5EF4-FFF2-40B4-BE49-F238E27FC236}">
                        <a16:creationId xmlns:a16="http://schemas.microsoft.com/office/drawing/2014/main" id="{1EFAC1C8-B7B4-4905-A643-3764740F32D5}"/>
                      </a:ext>
                    </a:extLst>
                  </p:cNvPr>
                  <p:cNvSpPr>
                    <a:spLocks noChangeShapeType="1"/>
                  </p:cNvSpPr>
                  <p:nvPr/>
                </p:nvSpPr>
                <p:spPr bwMode="auto">
                  <a:xfrm>
                    <a:off x="1143" y="3226"/>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2" name="Line 113" descr="Oak">
                    <a:extLst>
                      <a:ext uri="{FF2B5EF4-FFF2-40B4-BE49-F238E27FC236}">
                        <a16:creationId xmlns:a16="http://schemas.microsoft.com/office/drawing/2014/main" id="{7DF35C1B-49A0-EB39-8520-553EDC2A016F}"/>
                      </a:ext>
                    </a:extLst>
                  </p:cNvPr>
                  <p:cNvSpPr>
                    <a:spLocks noChangeShapeType="1"/>
                  </p:cNvSpPr>
                  <p:nvPr/>
                </p:nvSpPr>
                <p:spPr bwMode="auto">
                  <a:xfrm>
                    <a:off x="1144" y="3226"/>
                    <a:ext cx="7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 name="Line 114" descr="Oak">
                    <a:extLst>
                      <a:ext uri="{FF2B5EF4-FFF2-40B4-BE49-F238E27FC236}">
                        <a16:creationId xmlns:a16="http://schemas.microsoft.com/office/drawing/2014/main" id="{B2016491-198A-444C-3B54-2678EA676D8B}"/>
                      </a:ext>
                    </a:extLst>
                  </p:cNvPr>
                  <p:cNvSpPr>
                    <a:spLocks noChangeShapeType="1"/>
                  </p:cNvSpPr>
                  <p:nvPr/>
                </p:nvSpPr>
                <p:spPr bwMode="auto">
                  <a:xfrm>
                    <a:off x="1219" y="3227"/>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4" name="Rectangle 115" descr="Oak">
                    <a:extLst>
                      <a:ext uri="{FF2B5EF4-FFF2-40B4-BE49-F238E27FC236}">
                        <a16:creationId xmlns:a16="http://schemas.microsoft.com/office/drawing/2014/main" id="{615935B0-B73A-F5EF-0956-CCDB75E15131}"/>
                      </a:ext>
                    </a:extLst>
                  </p:cNvPr>
                  <p:cNvSpPr>
                    <a:spLocks noChangeArrowheads="1"/>
                  </p:cNvSpPr>
                  <p:nvPr/>
                </p:nvSpPr>
                <p:spPr bwMode="auto">
                  <a:xfrm>
                    <a:off x="1266" y="3185"/>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35" name="Freeform 116" descr="Oak">
                    <a:extLst>
                      <a:ext uri="{FF2B5EF4-FFF2-40B4-BE49-F238E27FC236}">
                        <a16:creationId xmlns:a16="http://schemas.microsoft.com/office/drawing/2014/main" id="{0FAC6FB6-95E8-EDD2-24C3-83AAFAD6F5D8}"/>
                      </a:ext>
                    </a:extLst>
                  </p:cNvPr>
                  <p:cNvSpPr>
                    <a:spLocks/>
                  </p:cNvSpPr>
                  <p:nvPr/>
                </p:nvSpPr>
                <p:spPr bwMode="auto">
                  <a:xfrm>
                    <a:off x="557" y="3034"/>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sp>
                <p:nvSpPr>
                  <p:cNvPr id="136" name="Freeform 117" descr="Oak">
                    <a:extLst>
                      <a:ext uri="{FF2B5EF4-FFF2-40B4-BE49-F238E27FC236}">
                        <a16:creationId xmlns:a16="http://schemas.microsoft.com/office/drawing/2014/main" id="{9CEEDDB1-32EB-967F-4F27-8FDDA7C88969}"/>
                      </a:ext>
                    </a:extLst>
                  </p:cNvPr>
                  <p:cNvSpPr>
                    <a:spLocks/>
                  </p:cNvSpPr>
                  <p:nvPr/>
                </p:nvSpPr>
                <p:spPr bwMode="auto">
                  <a:xfrm>
                    <a:off x="1063" y="3042"/>
                    <a:ext cx="294" cy="91"/>
                  </a:xfrm>
                  <a:custGeom>
                    <a:avLst/>
                    <a:gdLst>
                      <a:gd name="T0" fmla="*/ 146 w 294"/>
                      <a:gd name="T1" fmla="*/ 0 h 91"/>
                      <a:gd name="T2" fmla="*/ 293 w 294"/>
                      <a:gd name="T3" fmla="*/ 90 h 91"/>
                      <a:gd name="T4" fmla="*/ 0 w 294"/>
                      <a:gd name="T5" fmla="*/ 90 h 91"/>
                      <a:gd name="T6" fmla="*/ 146 w 294"/>
                      <a:gd name="T7" fmla="*/ 0 h 91"/>
                      <a:gd name="T8" fmla="*/ 0 60000 65536"/>
                      <a:gd name="T9" fmla="*/ 0 60000 65536"/>
                      <a:gd name="T10" fmla="*/ 0 60000 65536"/>
                      <a:gd name="T11" fmla="*/ 0 60000 65536"/>
                      <a:gd name="T12" fmla="*/ 0 w 294"/>
                      <a:gd name="T13" fmla="*/ 0 h 91"/>
                      <a:gd name="T14" fmla="*/ 294 w 294"/>
                      <a:gd name="T15" fmla="*/ 91 h 91"/>
                    </a:gdLst>
                    <a:ahLst/>
                    <a:cxnLst>
                      <a:cxn ang="T8">
                        <a:pos x="T0" y="T1"/>
                      </a:cxn>
                      <a:cxn ang="T9">
                        <a:pos x="T2" y="T3"/>
                      </a:cxn>
                      <a:cxn ang="T10">
                        <a:pos x="T4" y="T5"/>
                      </a:cxn>
                      <a:cxn ang="T11">
                        <a:pos x="T6" y="T7"/>
                      </a:cxn>
                    </a:cxnLst>
                    <a:rect l="T12" t="T13" r="T14" b="T15"/>
                    <a:pathLst>
                      <a:path w="294" h="91">
                        <a:moveTo>
                          <a:pt x="146" y="0"/>
                        </a:moveTo>
                        <a:lnTo>
                          <a:pt x="293" y="90"/>
                        </a:lnTo>
                        <a:lnTo>
                          <a:pt x="0" y="90"/>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grpSp>
            <p:sp>
              <p:nvSpPr>
                <p:cNvPr id="94" name="Line 118">
                  <a:extLst>
                    <a:ext uri="{FF2B5EF4-FFF2-40B4-BE49-F238E27FC236}">
                      <a16:creationId xmlns:a16="http://schemas.microsoft.com/office/drawing/2014/main" id="{D86A1D3C-E3D0-AEC8-58DD-C9F8F539EE28}"/>
                    </a:ext>
                  </a:extLst>
                </p:cNvPr>
                <p:cNvSpPr>
                  <a:spLocks noChangeShapeType="1"/>
                </p:cNvSpPr>
                <p:nvPr/>
              </p:nvSpPr>
              <p:spPr bwMode="auto">
                <a:xfrm flipH="1" flipV="1">
                  <a:off x="889" y="2540"/>
                  <a:ext cx="56" cy="502"/>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95" name="Line 119">
                  <a:extLst>
                    <a:ext uri="{FF2B5EF4-FFF2-40B4-BE49-F238E27FC236}">
                      <a16:creationId xmlns:a16="http://schemas.microsoft.com/office/drawing/2014/main" id="{041DC638-42D0-A006-7914-DC646193412B}"/>
                    </a:ext>
                  </a:extLst>
                </p:cNvPr>
                <p:cNvSpPr>
                  <a:spLocks noChangeShapeType="1"/>
                </p:cNvSpPr>
                <p:nvPr/>
              </p:nvSpPr>
              <p:spPr bwMode="auto">
                <a:xfrm flipH="1" flipV="1">
                  <a:off x="940" y="3043"/>
                  <a:ext cx="140" cy="60"/>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96" name="Line 120">
                  <a:extLst>
                    <a:ext uri="{FF2B5EF4-FFF2-40B4-BE49-F238E27FC236}">
                      <a16:creationId xmlns:a16="http://schemas.microsoft.com/office/drawing/2014/main" id="{DF78844E-6FD7-4C66-4A34-E8FDE6B63AC2}"/>
                    </a:ext>
                  </a:extLst>
                </p:cNvPr>
                <p:cNvSpPr>
                  <a:spLocks noChangeShapeType="1"/>
                </p:cNvSpPr>
                <p:nvPr/>
              </p:nvSpPr>
              <p:spPr bwMode="auto">
                <a:xfrm flipV="1">
                  <a:off x="850" y="3051"/>
                  <a:ext cx="102" cy="52"/>
                </a:xfrm>
                <a:prstGeom prst="line">
                  <a:avLst/>
                </a:prstGeom>
                <a:noFill/>
                <a:ln w="25400">
                  <a:solidFill>
                    <a:schemeClr val="bg2"/>
                  </a:solidFill>
                  <a:round/>
                  <a:headEnd type="none" w="sm" len="sm"/>
                  <a:tailEnd type="none" w="sm" len="sm"/>
                </a:ln>
              </p:spPr>
              <p:txBody>
                <a:bodyPr wrap="none" anchor="ctr"/>
                <a:lstStyle/>
                <a:p>
                  <a:endParaRPr lang="en-US"/>
                </a:p>
              </p:txBody>
            </p:sp>
            <p:grpSp>
              <p:nvGrpSpPr>
                <p:cNvPr id="97" name="Group 121">
                  <a:extLst>
                    <a:ext uri="{FF2B5EF4-FFF2-40B4-BE49-F238E27FC236}">
                      <a16:creationId xmlns:a16="http://schemas.microsoft.com/office/drawing/2014/main" id="{AEBB967C-637E-A6EF-B032-FC522808126A}"/>
                    </a:ext>
                  </a:extLst>
                </p:cNvPr>
                <p:cNvGrpSpPr>
                  <a:grpSpLocks/>
                </p:cNvGrpSpPr>
                <p:nvPr/>
              </p:nvGrpSpPr>
              <p:grpSpPr bwMode="auto">
                <a:xfrm>
                  <a:off x="634" y="3388"/>
                  <a:ext cx="800" cy="288"/>
                  <a:chOff x="634" y="3505"/>
                  <a:chExt cx="800" cy="288"/>
                </a:xfrm>
              </p:grpSpPr>
              <p:sp>
                <p:nvSpPr>
                  <p:cNvPr id="109" name="Rectangle 122" descr="Oak">
                    <a:extLst>
                      <a:ext uri="{FF2B5EF4-FFF2-40B4-BE49-F238E27FC236}">
                        <a16:creationId xmlns:a16="http://schemas.microsoft.com/office/drawing/2014/main" id="{018E9663-F4E5-4E21-FDF2-B260C7E491D3}"/>
                      </a:ext>
                    </a:extLst>
                  </p:cNvPr>
                  <p:cNvSpPr>
                    <a:spLocks noChangeArrowheads="1"/>
                  </p:cNvSpPr>
                  <p:nvPr/>
                </p:nvSpPr>
                <p:spPr bwMode="auto">
                  <a:xfrm>
                    <a:off x="649" y="3608"/>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10" name="Line 123" descr="Oak">
                    <a:extLst>
                      <a:ext uri="{FF2B5EF4-FFF2-40B4-BE49-F238E27FC236}">
                        <a16:creationId xmlns:a16="http://schemas.microsoft.com/office/drawing/2014/main" id="{05FD6610-E0D6-CF93-3DB8-D5FA467A6D6A}"/>
                      </a:ext>
                    </a:extLst>
                  </p:cNvPr>
                  <p:cNvSpPr>
                    <a:spLocks noChangeShapeType="1"/>
                  </p:cNvSpPr>
                  <p:nvPr/>
                </p:nvSpPr>
                <p:spPr bwMode="auto">
                  <a:xfrm flipV="1">
                    <a:off x="710" y="3698"/>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1" name="Line 124" descr="Oak">
                    <a:extLst>
                      <a:ext uri="{FF2B5EF4-FFF2-40B4-BE49-F238E27FC236}">
                        <a16:creationId xmlns:a16="http://schemas.microsoft.com/office/drawing/2014/main" id="{AF5F6679-C158-8413-FA73-DC404E645B83}"/>
                      </a:ext>
                    </a:extLst>
                  </p:cNvPr>
                  <p:cNvSpPr>
                    <a:spLocks noChangeShapeType="1"/>
                  </p:cNvSpPr>
                  <p:nvPr/>
                </p:nvSpPr>
                <p:spPr bwMode="auto">
                  <a:xfrm>
                    <a:off x="712" y="3697"/>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 name="Line 125" descr="Oak">
                    <a:extLst>
                      <a:ext uri="{FF2B5EF4-FFF2-40B4-BE49-F238E27FC236}">
                        <a16:creationId xmlns:a16="http://schemas.microsoft.com/office/drawing/2014/main" id="{4DEFEA7E-A902-EBD3-145C-A1D920011657}"/>
                      </a:ext>
                    </a:extLst>
                  </p:cNvPr>
                  <p:cNvSpPr>
                    <a:spLocks noChangeShapeType="1"/>
                  </p:cNvSpPr>
                  <p:nvPr/>
                </p:nvSpPr>
                <p:spPr bwMode="auto">
                  <a:xfrm>
                    <a:off x="713" y="3697"/>
                    <a:ext cx="7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3" name="Line 126" descr="Oak">
                    <a:extLst>
                      <a:ext uri="{FF2B5EF4-FFF2-40B4-BE49-F238E27FC236}">
                        <a16:creationId xmlns:a16="http://schemas.microsoft.com/office/drawing/2014/main" id="{9E0C49FC-2196-F424-7143-2EC9BA39DD48}"/>
                      </a:ext>
                    </a:extLst>
                  </p:cNvPr>
                  <p:cNvSpPr>
                    <a:spLocks noChangeShapeType="1"/>
                  </p:cNvSpPr>
                  <p:nvPr/>
                </p:nvSpPr>
                <p:spPr bwMode="auto">
                  <a:xfrm>
                    <a:off x="789" y="3698"/>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 name="Rectangle 127" descr="Oak">
                    <a:extLst>
                      <a:ext uri="{FF2B5EF4-FFF2-40B4-BE49-F238E27FC236}">
                        <a16:creationId xmlns:a16="http://schemas.microsoft.com/office/drawing/2014/main" id="{0E4EB4AE-8B1D-8F42-274E-82BB23C45EC3}"/>
                      </a:ext>
                    </a:extLst>
                  </p:cNvPr>
                  <p:cNvSpPr>
                    <a:spLocks noChangeArrowheads="1"/>
                  </p:cNvSpPr>
                  <p:nvPr/>
                </p:nvSpPr>
                <p:spPr bwMode="auto">
                  <a:xfrm>
                    <a:off x="835" y="3656"/>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15" name="Rectangle 128" descr="Oak">
                    <a:extLst>
                      <a:ext uri="{FF2B5EF4-FFF2-40B4-BE49-F238E27FC236}">
                        <a16:creationId xmlns:a16="http://schemas.microsoft.com/office/drawing/2014/main" id="{93B89206-CADF-079D-89A0-2B4CE065BF9E}"/>
                      </a:ext>
                    </a:extLst>
                  </p:cNvPr>
                  <p:cNvSpPr>
                    <a:spLocks noChangeArrowheads="1"/>
                  </p:cNvSpPr>
                  <p:nvPr/>
                </p:nvSpPr>
                <p:spPr bwMode="auto">
                  <a:xfrm>
                    <a:off x="1157" y="3608"/>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16" name="Line 129" descr="Oak">
                    <a:extLst>
                      <a:ext uri="{FF2B5EF4-FFF2-40B4-BE49-F238E27FC236}">
                        <a16:creationId xmlns:a16="http://schemas.microsoft.com/office/drawing/2014/main" id="{72BA68DD-2DE0-7AAE-D890-3D87A767D3E1}"/>
                      </a:ext>
                    </a:extLst>
                  </p:cNvPr>
                  <p:cNvSpPr>
                    <a:spLocks noChangeShapeType="1"/>
                  </p:cNvSpPr>
                  <p:nvPr/>
                </p:nvSpPr>
                <p:spPr bwMode="auto">
                  <a:xfrm flipV="1">
                    <a:off x="1218" y="3698"/>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7" name="Line 130" descr="Oak">
                    <a:extLst>
                      <a:ext uri="{FF2B5EF4-FFF2-40B4-BE49-F238E27FC236}">
                        <a16:creationId xmlns:a16="http://schemas.microsoft.com/office/drawing/2014/main" id="{E39E92E0-FE0F-6A11-3718-F6F56B451FE2}"/>
                      </a:ext>
                    </a:extLst>
                  </p:cNvPr>
                  <p:cNvSpPr>
                    <a:spLocks noChangeShapeType="1"/>
                  </p:cNvSpPr>
                  <p:nvPr/>
                </p:nvSpPr>
                <p:spPr bwMode="auto">
                  <a:xfrm>
                    <a:off x="1220" y="3697"/>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8" name="Line 131" descr="Oak">
                    <a:extLst>
                      <a:ext uri="{FF2B5EF4-FFF2-40B4-BE49-F238E27FC236}">
                        <a16:creationId xmlns:a16="http://schemas.microsoft.com/office/drawing/2014/main" id="{EE0F8354-4089-2B1D-BEB3-9A0ED6E7A65E}"/>
                      </a:ext>
                    </a:extLst>
                  </p:cNvPr>
                  <p:cNvSpPr>
                    <a:spLocks noChangeShapeType="1"/>
                  </p:cNvSpPr>
                  <p:nvPr/>
                </p:nvSpPr>
                <p:spPr bwMode="auto">
                  <a:xfrm>
                    <a:off x="1221" y="3697"/>
                    <a:ext cx="7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9" name="Line 132" descr="Oak">
                    <a:extLst>
                      <a:ext uri="{FF2B5EF4-FFF2-40B4-BE49-F238E27FC236}">
                        <a16:creationId xmlns:a16="http://schemas.microsoft.com/office/drawing/2014/main" id="{56CE5FF8-A393-6CD7-7116-0627570EB0F6}"/>
                      </a:ext>
                    </a:extLst>
                  </p:cNvPr>
                  <p:cNvSpPr>
                    <a:spLocks noChangeShapeType="1"/>
                  </p:cNvSpPr>
                  <p:nvPr/>
                </p:nvSpPr>
                <p:spPr bwMode="auto">
                  <a:xfrm>
                    <a:off x="1296" y="3698"/>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0" name="Rectangle 133" descr="Oak">
                    <a:extLst>
                      <a:ext uri="{FF2B5EF4-FFF2-40B4-BE49-F238E27FC236}">
                        <a16:creationId xmlns:a16="http://schemas.microsoft.com/office/drawing/2014/main" id="{D9B4A8FC-6589-9107-8013-EE34F1CC14C5}"/>
                      </a:ext>
                    </a:extLst>
                  </p:cNvPr>
                  <p:cNvSpPr>
                    <a:spLocks noChangeArrowheads="1"/>
                  </p:cNvSpPr>
                  <p:nvPr/>
                </p:nvSpPr>
                <p:spPr bwMode="auto">
                  <a:xfrm>
                    <a:off x="1343" y="3656"/>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21" name="Freeform 134" descr="Oak">
                    <a:extLst>
                      <a:ext uri="{FF2B5EF4-FFF2-40B4-BE49-F238E27FC236}">
                        <a16:creationId xmlns:a16="http://schemas.microsoft.com/office/drawing/2014/main" id="{72428F6F-7239-49DC-01CD-4E26074B8903}"/>
                      </a:ext>
                    </a:extLst>
                  </p:cNvPr>
                  <p:cNvSpPr>
                    <a:spLocks/>
                  </p:cNvSpPr>
                  <p:nvPr/>
                </p:nvSpPr>
                <p:spPr bwMode="auto">
                  <a:xfrm>
                    <a:off x="634" y="3505"/>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sp>
                <p:nvSpPr>
                  <p:cNvPr id="122" name="Freeform 135" descr="Oak">
                    <a:extLst>
                      <a:ext uri="{FF2B5EF4-FFF2-40B4-BE49-F238E27FC236}">
                        <a16:creationId xmlns:a16="http://schemas.microsoft.com/office/drawing/2014/main" id="{6E7657E3-B0FE-EE99-039B-447EDB8AE91F}"/>
                      </a:ext>
                    </a:extLst>
                  </p:cNvPr>
                  <p:cNvSpPr>
                    <a:spLocks/>
                  </p:cNvSpPr>
                  <p:nvPr/>
                </p:nvSpPr>
                <p:spPr bwMode="auto">
                  <a:xfrm>
                    <a:off x="1140" y="3513"/>
                    <a:ext cx="294" cy="91"/>
                  </a:xfrm>
                  <a:custGeom>
                    <a:avLst/>
                    <a:gdLst>
                      <a:gd name="T0" fmla="*/ 146 w 294"/>
                      <a:gd name="T1" fmla="*/ 0 h 91"/>
                      <a:gd name="T2" fmla="*/ 293 w 294"/>
                      <a:gd name="T3" fmla="*/ 90 h 91"/>
                      <a:gd name="T4" fmla="*/ 0 w 294"/>
                      <a:gd name="T5" fmla="*/ 90 h 91"/>
                      <a:gd name="T6" fmla="*/ 146 w 294"/>
                      <a:gd name="T7" fmla="*/ 0 h 91"/>
                      <a:gd name="T8" fmla="*/ 0 60000 65536"/>
                      <a:gd name="T9" fmla="*/ 0 60000 65536"/>
                      <a:gd name="T10" fmla="*/ 0 60000 65536"/>
                      <a:gd name="T11" fmla="*/ 0 60000 65536"/>
                      <a:gd name="T12" fmla="*/ 0 w 294"/>
                      <a:gd name="T13" fmla="*/ 0 h 91"/>
                      <a:gd name="T14" fmla="*/ 294 w 294"/>
                      <a:gd name="T15" fmla="*/ 91 h 91"/>
                    </a:gdLst>
                    <a:ahLst/>
                    <a:cxnLst>
                      <a:cxn ang="T8">
                        <a:pos x="T0" y="T1"/>
                      </a:cxn>
                      <a:cxn ang="T9">
                        <a:pos x="T2" y="T3"/>
                      </a:cxn>
                      <a:cxn ang="T10">
                        <a:pos x="T4" y="T5"/>
                      </a:cxn>
                      <a:cxn ang="T11">
                        <a:pos x="T6" y="T7"/>
                      </a:cxn>
                    </a:cxnLst>
                    <a:rect l="T12" t="T13" r="T14" b="T15"/>
                    <a:pathLst>
                      <a:path w="294" h="91">
                        <a:moveTo>
                          <a:pt x="146" y="0"/>
                        </a:moveTo>
                        <a:lnTo>
                          <a:pt x="293" y="90"/>
                        </a:lnTo>
                        <a:lnTo>
                          <a:pt x="0" y="90"/>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grpSp>
            <p:grpSp>
              <p:nvGrpSpPr>
                <p:cNvPr id="98" name="Group 136">
                  <a:extLst>
                    <a:ext uri="{FF2B5EF4-FFF2-40B4-BE49-F238E27FC236}">
                      <a16:creationId xmlns:a16="http://schemas.microsoft.com/office/drawing/2014/main" id="{ACA8382B-D84E-49F5-E8A7-B53A26FE6DDA}"/>
                    </a:ext>
                  </a:extLst>
                </p:cNvPr>
                <p:cNvGrpSpPr>
                  <a:grpSpLocks/>
                </p:cNvGrpSpPr>
                <p:nvPr/>
              </p:nvGrpSpPr>
              <p:grpSpPr bwMode="auto">
                <a:xfrm>
                  <a:off x="1529" y="3195"/>
                  <a:ext cx="294" cy="288"/>
                  <a:chOff x="1529" y="3312"/>
                  <a:chExt cx="294" cy="288"/>
                </a:xfrm>
              </p:grpSpPr>
              <p:sp>
                <p:nvSpPr>
                  <p:cNvPr id="102" name="Rectangle 137" descr="Oak">
                    <a:extLst>
                      <a:ext uri="{FF2B5EF4-FFF2-40B4-BE49-F238E27FC236}">
                        <a16:creationId xmlns:a16="http://schemas.microsoft.com/office/drawing/2014/main" id="{57D876B0-0C1B-E367-0980-4485B2E4A183}"/>
                      </a:ext>
                    </a:extLst>
                  </p:cNvPr>
                  <p:cNvSpPr>
                    <a:spLocks noChangeArrowheads="1"/>
                  </p:cNvSpPr>
                  <p:nvPr/>
                </p:nvSpPr>
                <p:spPr bwMode="auto">
                  <a:xfrm>
                    <a:off x="1544" y="3415"/>
                    <a:ext cx="277" cy="185"/>
                  </a:xfrm>
                  <a:prstGeom prst="rect">
                    <a:avLst/>
                  </a:prstGeom>
                  <a:blipFill dpi="0" rotWithShape="0">
                    <a:blip r:embed="rId7" cstate="print"/>
                    <a:srcRect/>
                    <a:tile tx="0" ty="0" sx="100000" sy="100000" flip="none" algn="tl"/>
                  </a:blipFill>
                  <a:ln w="25400">
                    <a:solidFill>
                      <a:schemeClr val="tx1"/>
                    </a:solidFill>
                    <a:miter lim="800000"/>
                    <a:headEnd/>
                    <a:tailEnd/>
                  </a:ln>
                </p:spPr>
                <p:txBody>
                  <a:bodyPr wrap="none" anchor="ctr"/>
                  <a:lstStyle/>
                  <a:p>
                    <a:endParaRPr lang="en-US"/>
                  </a:p>
                </p:txBody>
              </p:sp>
              <p:sp>
                <p:nvSpPr>
                  <p:cNvPr id="103" name="Line 138" descr="Oak">
                    <a:extLst>
                      <a:ext uri="{FF2B5EF4-FFF2-40B4-BE49-F238E27FC236}">
                        <a16:creationId xmlns:a16="http://schemas.microsoft.com/office/drawing/2014/main" id="{F008189E-E63C-6999-1A82-910A911D3123}"/>
                      </a:ext>
                    </a:extLst>
                  </p:cNvPr>
                  <p:cNvSpPr>
                    <a:spLocks noChangeShapeType="1"/>
                  </p:cNvSpPr>
                  <p:nvPr/>
                </p:nvSpPr>
                <p:spPr bwMode="auto">
                  <a:xfrm flipV="1">
                    <a:off x="1605" y="3505"/>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4" name="Line 139" descr="Oak">
                    <a:extLst>
                      <a:ext uri="{FF2B5EF4-FFF2-40B4-BE49-F238E27FC236}">
                        <a16:creationId xmlns:a16="http://schemas.microsoft.com/office/drawing/2014/main" id="{69A541D5-42DC-38B0-FF5B-FC64BA62058D}"/>
                      </a:ext>
                    </a:extLst>
                  </p:cNvPr>
                  <p:cNvSpPr>
                    <a:spLocks noChangeShapeType="1"/>
                  </p:cNvSpPr>
                  <p:nvPr/>
                </p:nvSpPr>
                <p:spPr bwMode="auto">
                  <a:xfrm>
                    <a:off x="1607" y="3504"/>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5" name="Line 140" descr="Oak">
                    <a:extLst>
                      <a:ext uri="{FF2B5EF4-FFF2-40B4-BE49-F238E27FC236}">
                        <a16:creationId xmlns:a16="http://schemas.microsoft.com/office/drawing/2014/main" id="{03B9DB27-4940-89CF-2706-CC1E424081AE}"/>
                      </a:ext>
                    </a:extLst>
                  </p:cNvPr>
                  <p:cNvSpPr>
                    <a:spLocks noChangeShapeType="1"/>
                  </p:cNvSpPr>
                  <p:nvPr/>
                </p:nvSpPr>
                <p:spPr bwMode="auto">
                  <a:xfrm>
                    <a:off x="1608" y="3504"/>
                    <a:ext cx="7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6" name="Line 141" descr="Oak">
                    <a:extLst>
                      <a:ext uri="{FF2B5EF4-FFF2-40B4-BE49-F238E27FC236}">
                        <a16:creationId xmlns:a16="http://schemas.microsoft.com/office/drawing/2014/main" id="{BE872CC1-CC7A-F643-D97D-31DFDCBB5A07}"/>
                      </a:ext>
                    </a:extLst>
                  </p:cNvPr>
                  <p:cNvSpPr>
                    <a:spLocks noChangeShapeType="1"/>
                  </p:cNvSpPr>
                  <p:nvPr/>
                </p:nvSpPr>
                <p:spPr bwMode="auto">
                  <a:xfrm>
                    <a:off x="1684" y="3505"/>
                    <a:ext cx="0" cy="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 name="Rectangle 142" descr="Oak">
                    <a:extLst>
                      <a:ext uri="{FF2B5EF4-FFF2-40B4-BE49-F238E27FC236}">
                        <a16:creationId xmlns:a16="http://schemas.microsoft.com/office/drawing/2014/main" id="{CDECE6EE-1BC6-C5FE-89B3-F448D55A847E}"/>
                      </a:ext>
                    </a:extLst>
                  </p:cNvPr>
                  <p:cNvSpPr>
                    <a:spLocks noChangeArrowheads="1"/>
                  </p:cNvSpPr>
                  <p:nvPr/>
                </p:nvSpPr>
                <p:spPr bwMode="auto">
                  <a:xfrm>
                    <a:off x="1730" y="3463"/>
                    <a:ext cx="46" cy="88"/>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108" name="Freeform 143" descr="Oak">
                    <a:extLst>
                      <a:ext uri="{FF2B5EF4-FFF2-40B4-BE49-F238E27FC236}">
                        <a16:creationId xmlns:a16="http://schemas.microsoft.com/office/drawing/2014/main" id="{4AE08B5A-06CD-9001-2EBB-6A87CA2AC419}"/>
                      </a:ext>
                    </a:extLst>
                  </p:cNvPr>
                  <p:cNvSpPr>
                    <a:spLocks/>
                  </p:cNvSpPr>
                  <p:nvPr/>
                </p:nvSpPr>
                <p:spPr bwMode="auto">
                  <a:xfrm>
                    <a:off x="1529" y="3312"/>
                    <a:ext cx="294" cy="99"/>
                  </a:xfrm>
                  <a:custGeom>
                    <a:avLst/>
                    <a:gdLst>
                      <a:gd name="T0" fmla="*/ 146 w 294"/>
                      <a:gd name="T1" fmla="*/ 0 h 99"/>
                      <a:gd name="T2" fmla="*/ 293 w 294"/>
                      <a:gd name="T3" fmla="*/ 98 h 99"/>
                      <a:gd name="T4" fmla="*/ 0 w 294"/>
                      <a:gd name="T5" fmla="*/ 98 h 99"/>
                      <a:gd name="T6" fmla="*/ 146 w 294"/>
                      <a:gd name="T7" fmla="*/ 0 h 99"/>
                      <a:gd name="T8" fmla="*/ 0 60000 65536"/>
                      <a:gd name="T9" fmla="*/ 0 60000 65536"/>
                      <a:gd name="T10" fmla="*/ 0 60000 65536"/>
                      <a:gd name="T11" fmla="*/ 0 60000 65536"/>
                      <a:gd name="T12" fmla="*/ 0 w 294"/>
                      <a:gd name="T13" fmla="*/ 0 h 99"/>
                      <a:gd name="T14" fmla="*/ 294 w 294"/>
                      <a:gd name="T15" fmla="*/ 99 h 99"/>
                    </a:gdLst>
                    <a:ahLst/>
                    <a:cxnLst>
                      <a:cxn ang="T8">
                        <a:pos x="T0" y="T1"/>
                      </a:cxn>
                      <a:cxn ang="T9">
                        <a:pos x="T2" y="T3"/>
                      </a:cxn>
                      <a:cxn ang="T10">
                        <a:pos x="T4" y="T5"/>
                      </a:cxn>
                      <a:cxn ang="T11">
                        <a:pos x="T6" y="T7"/>
                      </a:cxn>
                    </a:cxnLst>
                    <a:rect l="T12" t="T13" r="T14" b="T15"/>
                    <a:pathLst>
                      <a:path w="294" h="99">
                        <a:moveTo>
                          <a:pt x="146" y="0"/>
                        </a:moveTo>
                        <a:lnTo>
                          <a:pt x="293" y="98"/>
                        </a:lnTo>
                        <a:lnTo>
                          <a:pt x="0" y="98"/>
                        </a:lnTo>
                        <a:lnTo>
                          <a:pt x="146" y="0"/>
                        </a:lnTo>
                      </a:path>
                    </a:pathLst>
                  </a:custGeom>
                  <a:blipFill dpi="0" rotWithShape="0">
                    <a:blip r:embed="rId7" cstate="print"/>
                    <a:srcRect/>
                    <a:tile tx="0" ty="0" sx="100000" sy="100000" flip="none" algn="tl"/>
                  </a:blipFill>
                  <a:ln w="25400" cap="rnd" cmpd="sng">
                    <a:solidFill>
                      <a:schemeClr val="tx1"/>
                    </a:solidFill>
                    <a:prstDash val="solid"/>
                    <a:round/>
                    <a:headEnd/>
                    <a:tailEnd/>
                  </a:ln>
                </p:spPr>
                <p:txBody>
                  <a:bodyPr/>
                  <a:lstStyle/>
                  <a:p>
                    <a:endParaRPr lang="en-US"/>
                  </a:p>
                </p:txBody>
              </p:sp>
            </p:grpSp>
            <p:sp>
              <p:nvSpPr>
                <p:cNvPr id="99" name="Freeform 144">
                  <a:extLst>
                    <a:ext uri="{FF2B5EF4-FFF2-40B4-BE49-F238E27FC236}">
                      <a16:creationId xmlns:a16="http://schemas.microsoft.com/office/drawing/2014/main" id="{D5B645DB-BDEA-0059-7C0E-19785D8C9BD8}"/>
                    </a:ext>
                  </a:extLst>
                </p:cNvPr>
                <p:cNvSpPr>
                  <a:spLocks/>
                </p:cNvSpPr>
                <p:nvPr/>
              </p:nvSpPr>
              <p:spPr bwMode="auto">
                <a:xfrm>
                  <a:off x="953" y="3051"/>
                  <a:ext cx="585" cy="350"/>
                </a:xfrm>
                <a:custGeom>
                  <a:avLst/>
                  <a:gdLst>
                    <a:gd name="T0" fmla="*/ 584 w 585"/>
                    <a:gd name="T1" fmla="*/ 349 h 350"/>
                    <a:gd name="T2" fmla="*/ 501 w 585"/>
                    <a:gd name="T3" fmla="*/ 349 h 350"/>
                    <a:gd name="T4" fmla="*/ 501 w 585"/>
                    <a:gd name="T5" fmla="*/ 281 h 350"/>
                    <a:gd name="T6" fmla="*/ 0 w 585"/>
                    <a:gd name="T7" fmla="*/ 281 h 350"/>
                    <a:gd name="T8" fmla="*/ 0 w 585"/>
                    <a:gd name="T9" fmla="*/ 0 h 350"/>
                    <a:gd name="T10" fmla="*/ 0 60000 65536"/>
                    <a:gd name="T11" fmla="*/ 0 60000 65536"/>
                    <a:gd name="T12" fmla="*/ 0 60000 65536"/>
                    <a:gd name="T13" fmla="*/ 0 60000 65536"/>
                    <a:gd name="T14" fmla="*/ 0 60000 65536"/>
                    <a:gd name="T15" fmla="*/ 0 w 585"/>
                    <a:gd name="T16" fmla="*/ 0 h 350"/>
                    <a:gd name="T17" fmla="*/ 585 w 585"/>
                    <a:gd name="T18" fmla="*/ 350 h 350"/>
                  </a:gdLst>
                  <a:ahLst/>
                  <a:cxnLst>
                    <a:cxn ang="T10">
                      <a:pos x="T0" y="T1"/>
                    </a:cxn>
                    <a:cxn ang="T11">
                      <a:pos x="T2" y="T3"/>
                    </a:cxn>
                    <a:cxn ang="T12">
                      <a:pos x="T4" y="T5"/>
                    </a:cxn>
                    <a:cxn ang="T13">
                      <a:pos x="T6" y="T7"/>
                    </a:cxn>
                    <a:cxn ang="T14">
                      <a:pos x="T8" y="T9"/>
                    </a:cxn>
                  </a:cxnLst>
                  <a:rect l="T15" t="T16" r="T17" b="T18"/>
                  <a:pathLst>
                    <a:path w="585" h="350">
                      <a:moveTo>
                        <a:pt x="584" y="349"/>
                      </a:moveTo>
                      <a:lnTo>
                        <a:pt x="501" y="349"/>
                      </a:lnTo>
                      <a:lnTo>
                        <a:pt x="501" y="281"/>
                      </a:lnTo>
                      <a:lnTo>
                        <a:pt x="0" y="281"/>
                      </a:lnTo>
                      <a:lnTo>
                        <a:pt x="0" y="0"/>
                      </a:lnTo>
                    </a:path>
                  </a:pathLst>
                </a:custGeom>
                <a:noFill/>
                <a:ln w="25400" cap="rnd" cmpd="sng">
                  <a:solidFill>
                    <a:schemeClr val="bg2"/>
                  </a:solidFill>
                  <a:prstDash val="solid"/>
                  <a:round/>
                  <a:headEnd type="none" w="sm" len="sm"/>
                  <a:tailEnd type="none" w="sm" len="sm"/>
                </a:ln>
              </p:spPr>
              <p:txBody>
                <a:bodyPr/>
                <a:lstStyle/>
                <a:p>
                  <a:endParaRPr lang="en-US"/>
                </a:p>
              </p:txBody>
            </p:sp>
            <p:sp>
              <p:nvSpPr>
                <p:cNvPr id="100" name="Freeform 145">
                  <a:extLst>
                    <a:ext uri="{FF2B5EF4-FFF2-40B4-BE49-F238E27FC236}">
                      <a16:creationId xmlns:a16="http://schemas.microsoft.com/office/drawing/2014/main" id="{169D3B2B-00DF-57F4-9370-6F2E4B0C0A94}"/>
                    </a:ext>
                  </a:extLst>
                </p:cNvPr>
                <p:cNvSpPr>
                  <a:spLocks/>
                </p:cNvSpPr>
                <p:nvPr/>
              </p:nvSpPr>
              <p:spPr bwMode="auto">
                <a:xfrm>
                  <a:off x="934" y="3584"/>
                  <a:ext cx="216" cy="1"/>
                </a:xfrm>
                <a:custGeom>
                  <a:avLst/>
                  <a:gdLst>
                    <a:gd name="T0" fmla="*/ 0 w 216"/>
                    <a:gd name="T1" fmla="*/ 0 h 1"/>
                    <a:gd name="T2" fmla="*/ 215 w 216"/>
                    <a:gd name="T3" fmla="*/ 0 h 1"/>
                    <a:gd name="T4" fmla="*/ 0 60000 65536"/>
                    <a:gd name="T5" fmla="*/ 0 60000 65536"/>
                    <a:gd name="T6" fmla="*/ 0 w 216"/>
                    <a:gd name="T7" fmla="*/ 0 h 1"/>
                    <a:gd name="T8" fmla="*/ 216 w 216"/>
                    <a:gd name="T9" fmla="*/ 1 h 1"/>
                  </a:gdLst>
                  <a:ahLst/>
                  <a:cxnLst>
                    <a:cxn ang="T4">
                      <a:pos x="T0" y="T1"/>
                    </a:cxn>
                    <a:cxn ang="T5">
                      <a:pos x="T2" y="T3"/>
                    </a:cxn>
                  </a:cxnLst>
                  <a:rect l="T6" t="T7" r="T8" b="T9"/>
                  <a:pathLst>
                    <a:path w="216" h="1">
                      <a:moveTo>
                        <a:pt x="0" y="0"/>
                      </a:moveTo>
                      <a:lnTo>
                        <a:pt x="215" y="0"/>
                      </a:lnTo>
                    </a:path>
                  </a:pathLst>
                </a:custGeom>
                <a:noFill/>
                <a:ln w="25400" cap="rnd" cmpd="sng">
                  <a:solidFill>
                    <a:schemeClr val="bg2"/>
                  </a:solidFill>
                  <a:prstDash val="solid"/>
                  <a:round/>
                  <a:headEnd type="none" w="sm" len="sm"/>
                  <a:tailEnd type="none" w="sm" len="sm"/>
                </a:ln>
              </p:spPr>
              <p:txBody>
                <a:bodyPr/>
                <a:lstStyle/>
                <a:p>
                  <a:endParaRPr lang="en-US"/>
                </a:p>
              </p:txBody>
            </p:sp>
            <p:sp>
              <p:nvSpPr>
                <p:cNvPr id="101" name="Line 146">
                  <a:extLst>
                    <a:ext uri="{FF2B5EF4-FFF2-40B4-BE49-F238E27FC236}">
                      <a16:creationId xmlns:a16="http://schemas.microsoft.com/office/drawing/2014/main" id="{CE5B6489-0298-CA4D-CBA8-A4571E3A397F}"/>
                    </a:ext>
                  </a:extLst>
                </p:cNvPr>
                <p:cNvSpPr>
                  <a:spLocks noChangeShapeType="1"/>
                </p:cNvSpPr>
                <p:nvPr/>
              </p:nvSpPr>
              <p:spPr bwMode="auto">
                <a:xfrm flipV="1">
                  <a:off x="1001" y="3340"/>
                  <a:ext cx="0" cy="239"/>
                </a:xfrm>
                <a:prstGeom prst="line">
                  <a:avLst/>
                </a:prstGeom>
                <a:noFill/>
                <a:ln w="25400">
                  <a:solidFill>
                    <a:schemeClr val="bg2"/>
                  </a:solidFill>
                  <a:round/>
                  <a:headEnd type="none" w="sm" len="sm"/>
                  <a:tailEnd type="none" w="sm" len="sm"/>
                </a:ln>
              </p:spPr>
              <p:txBody>
                <a:bodyPr wrap="none" anchor="ctr"/>
                <a:lstStyle/>
                <a:p>
                  <a:endParaRPr lang="en-US"/>
                </a:p>
              </p:txBody>
            </p:sp>
          </p:grpSp>
        </p:grpSp>
        <p:sp>
          <p:nvSpPr>
            <p:cNvPr id="57" name="Rectangle 147">
              <a:extLst>
                <a:ext uri="{FF2B5EF4-FFF2-40B4-BE49-F238E27FC236}">
                  <a16:creationId xmlns:a16="http://schemas.microsoft.com/office/drawing/2014/main" id="{6208FD09-269F-C5B3-D2FB-5C9CEF82DF9D}"/>
                </a:ext>
              </a:extLst>
            </p:cNvPr>
            <p:cNvSpPr>
              <a:spLocks noChangeArrowheads="1"/>
            </p:cNvSpPr>
            <p:nvPr/>
          </p:nvSpPr>
          <p:spPr bwMode="auto">
            <a:xfrm>
              <a:off x="192" y="768"/>
              <a:ext cx="1728" cy="3360"/>
            </a:xfrm>
            <a:prstGeom prst="rect">
              <a:avLst/>
            </a:prstGeom>
            <a:noFill/>
            <a:ln w="38100" algn="ctr">
              <a:solidFill>
                <a:srgbClr val="000000"/>
              </a:solidFill>
              <a:miter lim="800000"/>
              <a:headEnd type="none" w="sm" len="sm"/>
              <a:tailEnd/>
            </a:ln>
          </p:spPr>
          <p:txBody>
            <a:bodyPr wrap="none" anchor="ctr"/>
            <a:lstStyle/>
            <a:p>
              <a:endParaRPr lang="en-US"/>
            </a:p>
          </p:txBody>
        </p:sp>
        <p:grpSp>
          <p:nvGrpSpPr>
            <p:cNvPr id="58" name="Group 151">
              <a:extLst>
                <a:ext uri="{FF2B5EF4-FFF2-40B4-BE49-F238E27FC236}">
                  <a16:creationId xmlns:a16="http://schemas.microsoft.com/office/drawing/2014/main" id="{E9606F2A-BB1D-5BDE-426E-1FD636787806}"/>
                </a:ext>
              </a:extLst>
            </p:cNvPr>
            <p:cNvGrpSpPr>
              <a:grpSpLocks/>
            </p:cNvGrpSpPr>
            <p:nvPr/>
          </p:nvGrpSpPr>
          <p:grpSpPr bwMode="auto">
            <a:xfrm>
              <a:off x="192" y="922"/>
              <a:ext cx="1623" cy="1133"/>
              <a:chOff x="192" y="922"/>
              <a:chExt cx="1623" cy="1133"/>
            </a:xfrm>
          </p:grpSpPr>
          <p:sp>
            <p:nvSpPr>
              <p:cNvPr id="59" name="Rectangle 9">
                <a:extLst>
                  <a:ext uri="{FF2B5EF4-FFF2-40B4-BE49-F238E27FC236}">
                    <a16:creationId xmlns:a16="http://schemas.microsoft.com/office/drawing/2014/main" id="{14344C30-B685-8D6C-8DF2-0CE95054F341}"/>
                  </a:ext>
                </a:extLst>
              </p:cNvPr>
              <p:cNvSpPr>
                <a:spLocks noChangeArrowheads="1"/>
              </p:cNvSpPr>
              <p:nvPr/>
            </p:nvSpPr>
            <p:spPr bwMode="auto">
              <a:xfrm>
                <a:off x="501" y="922"/>
                <a:ext cx="1314" cy="327"/>
              </a:xfrm>
              <a:prstGeom prst="rect">
                <a:avLst/>
              </a:prstGeom>
              <a:noFill/>
              <a:ln w="9525">
                <a:noFill/>
                <a:miter lim="800000"/>
                <a:headEnd/>
                <a:tailEnd/>
              </a:ln>
            </p:spPr>
            <p:txBody>
              <a:bodyPr wrap="none" lIns="92075" tIns="46038" rIns="92075" bIns="46038">
                <a:spAutoFit/>
              </a:bodyPr>
              <a:lstStyle/>
              <a:p>
                <a:pPr algn="l"/>
                <a:r>
                  <a:rPr lang="en-US" sz="2800">
                    <a:solidFill>
                      <a:srgbClr val="003399"/>
                    </a:solidFill>
                    <a:latin typeface="Arial" charset="0"/>
                  </a:rPr>
                  <a:t>Commercial</a:t>
                </a:r>
              </a:p>
            </p:txBody>
          </p:sp>
          <p:sp>
            <p:nvSpPr>
              <p:cNvPr id="60" name="Line 10">
                <a:extLst>
                  <a:ext uri="{FF2B5EF4-FFF2-40B4-BE49-F238E27FC236}">
                    <a16:creationId xmlns:a16="http://schemas.microsoft.com/office/drawing/2014/main" id="{32F1F17A-A16E-9408-BF6D-4EAE525D6EEB}"/>
                  </a:ext>
                </a:extLst>
              </p:cNvPr>
              <p:cNvSpPr>
                <a:spLocks noChangeShapeType="1"/>
              </p:cNvSpPr>
              <p:nvPr/>
            </p:nvSpPr>
            <p:spPr bwMode="auto">
              <a:xfrm>
                <a:off x="1226" y="1527"/>
                <a:ext cx="362" cy="417"/>
              </a:xfrm>
              <a:prstGeom prst="line">
                <a:avLst/>
              </a:prstGeom>
              <a:noFill/>
              <a:ln w="50800">
                <a:solidFill>
                  <a:schemeClr val="bg2"/>
                </a:solidFill>
                <a:round/>
                <a:headEnd type="none" w="sm" len="sm"/>
                <a:tailEnd type="stealth" w="med" len="med"/>
              </a:ln>
            </p:spPr>
            <p:txBody>
              <a:bodyPr wrap="none" anchor="ctr"/>
              <a:lstStyle/>
              <a:p>
                <a:endParaRPr lang="en-US"/>
              </a:p>
            </p:txBody>
          </p:sp>
          <p:sp>
            <p:nvSpPr>
              <p:cNvPr id="61" name="Line 11">
                <a:extLst>
                  <a:ext uri="{FF2B5EF4-FFF2-40B4-BE49-F238E27FC236}">
                    <a16:creationId xmlns:a16="http://schemas.microsoft.com/office/drawing/2014/main" id="{B8318F18-9A8C-882D-CC8B-9060314DFABE}"/>
                  </a:ext>
                </a:extLst>
              </p:cNvPr>
              <p:cNvSpPr>
                <a:spLocks noChangeShapeType="1"/>
              </p:cNvSpPr>
              <p:nvPr/>
            </p:nvSpPr>
            <p:spPr bwMode="auto">
              <a:xfrm>
                <a:off x="937" y="1662"/>
                <a:ext cx="597" cy="282"/>
              </a:xfrm>
              <a:prstGeom prst="line">
                <a:avLst/>
              </a:prstGeom>
              <a:noFill/>
              <a:ln w="50800">
                <a:solidFill>
                  <a:schemeClr val="bg2"/>
                </a:solidFill>
                <a:round/>
                <a:headEnd type="none" w="sm" len="sm"/>
                <a:tailEnd type="stealth" w="med" len="med"/>
              </a:ln>
            </p:spPr>
            <p:txBody>
              <a:bodyPr wrap="none" anchor="ctr"/>
              <a:lstStyle/>
              <a:p>
                <a:endParaRPr lang="en-US"/>
              </a:p>
            </p:txBody>
          </p:sp>
          <p:grpSp>
            <p:nvGrpSpPr>
              <p:cNvPr id="62" name="Group 12">
                <a:extLst>
                  <a:ext uri="{FF2B5EF4-FFF2-40B4-BE49-F238E27FC236}">
                    <a16:creationId xmlns:a16="http://schemas.microsoft.com/office/drawing/2014/main" id="{C99EB010-7FA1-FF66-8F4E-23D1189A50CF}"/>
                  </a:ext>
                </a:extLst>
              </p:cNvPr>
              <p:cNvGrpSpPr>
                <a:grpSpLocks/>
              </p:cNvGrpSpPr>
              <p:nvPr/>
            </p:nvGrpSpPr>
            <p:grpSpPr bwMode="auto">
              <a:xfrm>
                <a:off x="962" y="1231"/>
                <a:ext cx="462" cy="295"/>
                <a:chOff x="962" y="1321"/>
                <a:chExt cx="462" cy="295"/>
              </a:xfrm>
            </p:grpSpPr>
            <p:sp>
              <p:nvSpPr>
                <p:cNvPr id="76" name="Rectangle 13">
                  <a:extLst>
                    <a:ext uri="{FF2B5EF4-FFF2-40B4-BE49-F238E27FC236}">
                      <a16:creationId xmlns:a16="http://schemas.microsoft.com/office/drawing/2014/main" id="{97F2B773-30EA-889B-9033-2337A64B43F6}"/>
                    </a:ext>
                  </a:extLst>
                </p:cNvPr>
                <p:cNvSpPr>
                  <a:spLocks noChangeArrowheads="1"/>
                </p:cNvSpPr>
                <p:nvPr/>
              </p:nvSpPr>
              <p:spPr bwMode="auto">
                <a:xfrm>
                  <a:off x="962" y="1367"/>
                  <a:ext cx="80" cy="249"/>
                </a:xfrm>
                <a:prstGeom prst="rect">
                  <a:avLst/>
                </a:prstGeom>
                <a:solidFill>
                  <a:srgbClr val="EAEAEA"/>
                </a:solidFill>
                <a:ln w="12700">
                  <a:solidFill>
                    <a:schemeClr val="bg2"/>
                  </a:solidFill>
                  <a:miter lim="800000"/>
                  <a:headEnd/>
                  <a:tailEnd/>
                </a:ln>
              </p:spPr>
              <p:txBody>
                <a:bodyPr wrap="none" anchor="ctr"/>
                <a:lstStyle/>
                <a:p>
                  <a:endParaRPr lang="en-US"/>
                </a:p>
              </p:txBody>
            </p:sp>
            <p:sp>
              <p:nvSpPr>
                <p:cNvPr id="77" name="Rectangle 14">
                  <a:extLst>
                    <a:ext uri="{FF2B5EF4-FFF2-40B4-BE49-F238E27FC236}">
                      <a16:creationId xmlns:a16="http://schemas.microsoft.com/office/drawing/2014/main" id="{EA7B6B91-41C4-5EA8-567B-FA1D3007BED4}"/>
                    </a:ext>
                  </a:extLst>
                </p:cNvPr>
                <p:cNvSpPr>
                  <a:spLocks noChangeArrowheads="1"/>
                </p:cNvSpPr>
                <p:nvPr/>
              </p:nvSpPr>
              <p:spPr bwMode="auto">
                <a:xfrm>
                  <a:off x="1055" y="1367"/>
                  <a:ext cx="369" cy="249"/>
                </a:xfrm>
                <a:prstGeom prst="rect">
                  <a:avLst/>
                </a:prstGeom>
                <a:solidFill>
                  <a:srgbClr val="EAEAEA"/>
                </a:solidFill>
                <a:ln w="12700">
                  <a:solidFill>
                    <a:schemeClr val="bg2"/>
                  </a:solidFill>
                  <a:miter lim="800000"/>
                  <a:headEnd/>
                  <a:tailEnd/>
                </a:ln>
              </p:spPr>
              <p:txBody>
                <a:bodyPr wrap="none" lIns="92075" tIns="46038" rIns="92075" bIns="46038" anchor="ctr"/>
                <a:lstStyle/>
                <a:p>
                  <a:endParaRPr lang="en-US" sz="3200">
                    <a:latin typeface="Times New Roman" pitchFamily="18" charset="0"/>
                  </a:endParaRPr>
                </a:p>
              </p:txBody>
            </p:sp>
            <p:sp>
              <p:nvSpPr>
                <p:cNvPr id="78" name="Rectangle 15">
                  <a:extLst>
                    <a:ext uri="{FF2B5EF4-FFF2-40B4-BE49-F238E27FC236}">
                      <a16:creationId xmlns:a16="http://schemas.microsoft.com/office/drawing/2014/main" id="{119C85BB-3AC2-2973-AA1C-508FB03F5218}"/>
                    </a:ext>
                  </a:extLst>
                </p:cNvPr>
                <p:cNvSpPr>
                  <a:spLocks noChangeArrowheads="1"/>
                </p:cNvSpPr>
                <p:nvPr/>
              </p:nvSpPr>
              <p:spPr bwMode="auto">
                <a:xfrm>
                  <a:off x="1133" y="1504"/>
                  <a:ext cx="250" cy="101"/>
                </a:xfrm>
                <a:prstGeom prst="rect">
                  <a:avLst/>
                </a:prstGeom>
                <a:solidFill>
                  <a:srgbClr val="EAEAEA"/>
                </a:solidFill>
                <a:ln w="12700">
                  <a:solidFill>
                    <a:schemeClr val="bg2"/>
                  </a:solidFill>
                  <a:miter lim="800000"/>
                  <a:headEnd/>
                  <a:tailEnd/>
                </a:ln>
              </p:spPr>
              <p:txBody>
                <a:bodyPr wrap="none" anchor="ctr"/>
                <a:lstStyle/>
                <a:p>
                  <a:endParaRPr lang="en-US"/>
                </a:p>
              </p:txBody>
            </p:sp>
            <p:sp>
              <p:nvSpPr>
                <p:cNvPr id="79" name="Rectangle 16">
                  <a:extLst>
                    <a:ext uri="{FF2B5EF4-FFF2-40B4-BE49-F238E27FC236}">
                      <a16:creationId xmlns:a16="http://schemas.microsoft.com/office/drawing/2014/main" id="{30DA219B-AF3C-5A83-9BB4-CFA544290785}"/>
                    </a:ext>
                  </a:extLst>
                </p:cNvPr>
                <p:cNvSpPr>
                  <a:spLocks noChangeArrowheads="1"/>
                </p:cNvSpPr>
                <p:nvPr/>
              </p:nvSpPr>
              <p:spPr bwMode="auto">
                <a:xfrm>
                  <a:off x="997" y="1321"/>
                  <a:ext cx="403" cy="46"/>
                </a:xfrm>
                <a:prstGeom prst="rect">
                  <a:avLst/>
                </a:prstGeom>
                <a:solidFill>
                  <a:srgbClr val="EAEAEA"/>
                </a:solidFill>
                <a:ln w="12700">
                  <a:solidFill>
                    <a:schemeClr val="bg2"/>
                  </a:solidFill>
                  <a:miter lim="800000"/>
                  <a:headEnd/>
                  <a:tailEnd/>
                </a:ln>
              </p:spPr>
              <p:txBody>
                <a:bodyPr wrap="none" anchor="ctr"/>
                <a:lstStyle/>
                <a:p>
                  <a:endParaRPr lang="en-US"/>
                </a:p>
              </p:txBody>
            </p:sp>
            <p:sp>
              <p:nvSpPr>
                <p:cNvPr id="80" name="Rectangle 17">
                  <a:extLst>
                    <a:ext uri="{FF2B5EF4-FFF2-40B4-BE49-F238E27FC236}">
                      <a16:creationId xmlns:a16="http://schemas.microsoft.com/office/drawing/2014/main" id="{03FA4C88-D2C2-E2D8-7D94-80BF37507147}"/>
                    </a:ext>
                  </a:extLst>
                </p:cNvPr>
                <p:cNvSpPr>
                  <a:spLocks noChangeArrowheads="1"/>
                </p:cNvSpPr>
                <p:nvPr/>
              </p:nvSpPr>
              <p:spPr bwMode="auto">
                <a:xfrm>
                  <a:off x="1084" y="1437"/>
                  <a:ext cx="195" cy="44"/>
                </a:xfrm>
                <a:prstGeom prst="rect">
                  <a:avLst/>
                </a:prstGeom>
                <a:solidFill>
                  <a:srgbClr val="EAEAEA"/>
                </a:solidFill>
                <a:ln w="12700">
                  <a:solidFill>
                    <a:schemeClr val="bg2"/>
                  </a:solidFill>
                  <a:miter lim="800000"/>
                  <a:headEnd/>
                  <a:tailEnd/>
                </a:ln>
              </p:spPr>
              <p:txBody>
                <a:bodyPr wrap="none" anchor="ctr"/>
                <a:lstStyle/>
                <a:p>
                  <a:endParaRPr lang="en-US"/>
                </a:p>
              </p:txBody>
            </p:sp>
            <p:sp>
              <p:nvSpPr>
                <p:cNvPr id="81" name="Line 18">
                  <a:extLst>
                    <a:ext uri="{FF2B5EF4-FFF2-40B4-BE49-F238E27FC236}">
                      <a16:creationId xmlns:a16="http://schemas.microsoft.com/office/drawing/2014/main" id="{77CC9DAF-8A7F-31DB-DC17-73FBE4497F40}"/>
                    </a:ext>
                  </a:extLst>
                </p:cNvPr>
                <p:cNvSpPr>
                  <a:spLocks noChangeShapeType="1"/>
                </p:cNvSpPr>
                <p:nvPr/>
              </p:nvSpPr>
              <p:spPr bwMode="auto">
                <a:xfrm>
                  <a:off x="1161" y="1504"/>
                  <a:ext cx="0" cy="0"/>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82" name="Line 19">
                  <a:extLst>
                    <a:ext uri="{FF2B5EF4-FFF2-40B4-BE49-F238E27FC236}">
                      <a16:creationId xmlns:a16="http://schemas.microsoft.com/office/drawing/2014/main" id="{DFBD60F6-9BFB-2C1C-4B7D-D3D9D4162C93}"/>
                    </a:ext>
                  </a:extLst>
                </p:cNvPr>
                <p:cNvSpPr>
                  <a:spLocks noChangeShapeType="1"/>
                </p:cNvSpPr>
                <p:nvPr/>
              </p:nvSpPr>
              <p:spPr bwMode="auto">
                <a:xfrm>
                  <a:off x="1159" y="1506"/>
                  <a:ext cx="0" cy="10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83" name="Line 20">
                  <a:extLst>
                    <a:ext uri="{FF2B5EF4-FFF2-40B4-BE49-F238E27FC236}">
                      <a16:creationId xmlns:a16="http://schemas.microsoft.com/office/drawing/2014/main" id="{3630CBF6-42B9-731A-2194-AA9D55F9B378}"/>
                    </a:ext>
                  </a:extLst>
                </p:cNvPr>
                <p:cNvSpPr>
                  <a:spLocks noChangeShapeType="1"/>
                </p:cNvSpPr>
                <p:nvPr/>
              </p:nvSpPr>
              <p:spPr bwMode="auto">
                <a:xfrm>
                  <a:off x="1212" y="1506"/>
                  <a:ext cx="0" cy="10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84" name="Line 21">
                  <a:extLst>
                    <a:ext uri="{FF2B5EF4-FFF2-40B4-BE49-F238E27FC236}">
                      <a16:creationId xmlns:a16="http://schemas.microsoft.com/office/drawing/2014/main" id="{7F4F879E-14A7-5F4D-D920-6162A18BF39B}"/>
                    </a:ext>
                  </a:extLst>
                </p:cNvPr>
                <p:cNvSpPr>
                  <a:spLocks noChangeShapeType="1"/>
                </p:cNvSpPr>
                <p:nvPr/>
              </p:nvSpPr>
              <p:spPr bwMode="auto">
                <a:xfrm>
                  <a:off x="1279" y="1506"/>
                  <a:ext cx="0" cy="10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85" name="Line 22">
                  <a:extLst>
                    <a:ext uri="{FF2B5EF4-FFF2-40B4-BE49-F238E27FC236}">
                      <a16:creationId xmlns:a16="http://schemas.microsoft.com/office/drawing/2014/main" id="{3695042E-7539-E149-7BBE-15E96A622448}"/>
                    </a:ext>
                  </a:extLst>
                </p:cNvPr>
                <p:cNvSpPr>
                  <a:spLocks noChangeShapeType="1"/>
                </p:cNvSpPr>
                <p:nvPr/>
              </p:nvSpPr>
              <p:spPr bwMode="auto">
                <a:xfrm>
                  <a:off x="1319" y="1506"/>
                  <a:ext cx="0" cy="11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86" name="Line 23">
                  <a:extLst>
                    <a:ext uri="{FF2B5EF4-FFF2-40B4-BE49-F238E27FC236}">
                      <a16:creationId xmlns:a16="http://schemas.microsoft.com/office/drawing/2014/main" id="{01C837E4-26F3-7998-24EE-2DB818EAACF0}"/>
                    </a:ext>
                  </a:extLst>
                </p:cNvPr>
                <p:cNvSpPr>
                  <a:spLocks noChangeShapeType="1"/>
                </p:cNvSpPr>
                <p:nvPr/>
              </p:nvSpPr>
              <p:spPr bwMode="auto">
                <a:xfrm>
                  <a:off x="1376" y="1505"/>
                  <a:ext cx="0" cy="103"/>
                </a:xfrm>
                <a:prstGeom prst="line">
                  <a:avLst/>
                </a:prstGeom>
                <a:noFill/>
                <a:ln w="12700">
                  <a:solidFill>
                    <a:schemeClr val="bg2"/>
                  </a:solidFill>
                  <a:round/>
                  <a:headEnd type="none" w="sm" len="sm"/>
                  <a:tailEnd type="none" w="sm" len="sm"/>
                </a:ln>
              </p:spPr>
              <p:txBody>
                <a:bodyPr wrap="none" anchor="ctr"/>
                <a:lstStyle/>
                <a:p>
                  <a:endParaRPr lang="en-US"/>
                </a:p>
              </p:txBody>
            </p:sp>
          </p:grpSp>
          <p:sp>
            <p:nvSpPr>
              <p:cNvPr id="63" name="Line 24">
                <a:extLst>
                  <a:ext uri="{FF2B5EF4-FFF2-40B4-BE49-F238E27FC236}">
                    <a16:creationId xmlns:a16="http://schemas.microsoft.com/office/drawing/2014/main" id="{48403308-F878-C252-C8EA-91D6D909C1D9}"/>
                  </a:ext>
                </a:extLst>
              </p:cNvPr>
              <p:cNvSpPr>
                <a:spLocks noChangeShapeType="1"/>
              </p:cNvSpPr>
              <p:nvPr/>
            </p:nvSpPr>
            <p:spPr bwMode="auto">
              <a:xfrm>
                <a:off x="767" y="1421"/>
                <a:ext cx="169" cy="244"/>
              </a:xfrm>
              <a:prstGeom prst="line">
                <a:avLst/>
              </a:prstGeom>
              <a:noFill/>
              <a:ln w="12700">
                <a:solidFill>
                  <a:schemeClr val="bg2"/>
                </a:solidFill>
                <a:round/>
                <a:headEnd type="none" w="sm" len="sm"/>
                <a:tailEnd type="none" w="sm" len="sm"/>
              </a:ln>
            </p:spPr>
            <p:txBody>
              <a:bodyPr wrap="none" anchor="ctr"/>
              <a:lstStyle/>
              <a:p>
                <a:endParaRPr lang="en-US"/>
              </a:p>
            </p:txBody>
          </p:sp>
          <p:grpSp>
            <p:nvGrpSpPr>
              <p:cNvPr id="64" name="Group 25">
                <a:extLst>
                  <a:ext uri="{FF2B5EF4-FFF2-40B4-BE49-F238E27FC236}">
                    <a16:creationId xmlns:a16="http://schemas.microsoft.com/office/drawing/2014/main" id="{D11382F0-8F96-BB77-7208-E7B1A2009DFD}"/>
                  </a:ext>
                </a:extLst>
              </p:cNvPr>
              <p:cNvGrpSpPr>
                <a:grpSpLocks/>
              </p:cNvGrpSpPr>
              <p:nvPr/>
            </p:nvGrpSpPr>
            <p:grpSpPr bwMode="auto">
              <a:xfrm>
                <a:off x="454" y="1309"/>
                <a:ext cx="438" cy="458"/>
                <a:chOff x="454" y="1399"/>
                <a:chExt cx="438" cy="458"/>
              </a:xfrm>
            </p:grpSpPr>
            <p:sp>
              <p:nvSpPr>
                <p:cNvPr id="66" name="Rectangle 26">
                  <a:extLst>
                    <a:ext uri="{FF2B5EF4-FFF2-40B4-BE49-F238E27FC236}">
                      <a16:creationId xmlns:a16="http://schemas.microsoft.com/office/drawing/2014/main" id="{30EA9F96-982C-771F-4E9A-19427ADA27BD}"/>
                    </a:ext>
                  </a:extLst>
                </p:cNvPr>
                <p:cNvSpPr>
                  <a:spLocks noChangeArrowheads="1"/>
                </p:cNvSpPr>
                <p:nvPr/>
              </p:nvSpPr>
              <p:spPr bwMode="auto">
                <a:xfrm>
                  <a:off x="454" y="1399"/>
                  <a:ext cx="116" cy="167"/>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sp>
              <p:nvSpPr>
                <p:cNvPr id="67" name="Rectangle 27">
                  <a:extLst>
                    <a:ext uri="{FF2B5EF4-FFF2-40B4-BE49-F238E27FC236}">
                      <a16:creationId xmlns:a16="http://schemas.microsoft.com/office/drawing/2014/main" id="{499CC1DA-B42A-1736-FCE4-E701F1CC23B2}"/>
                    </a:ext>
                  </a:extLst>
                </p:cNvPr>
                <p:cNvSpPr>
                  <a:spLocks noChangeArrowheads="1"/>
                </p:cNvSpPr>
                <p:nvPr/>
              </p:nvSpPr>
              <p:spPr bwMode="auto">
                <a:xfrm>
                  <a:off x="570" y="1411"/>
                  <a:ext cx="195" cy="155"/>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lIns="92075" tIns="46038" rIns="92075" bIns="46038" anchor="ctr"/>
                <a:lstStyle/>
                <a:p>
                  <a:endParaRPr lang="en-US" sz="3200">
                    <a:latin typeface="Times New Roman" pitchFamily="18" charset="0"/>
                  </a:endParaRPr>
                </a:p>
              </p:txBody>
            </p:sp>
            <p:sp>
              <p:nvSpPr>
                <p:cNvPr id="68" name="Rectangle 28">
                  <a:extLst>
                    <a:ext uri="{FF2B5EF4-FFF2-40B4-BE49-F238E27FC236}">
                      <a16:creationId xmlns:a16="http://schemas.microsoft.com/office/drawing/2014/main" id="{4EE3DDC7-0388-C661-DDBE-A495627EB7D8}"/>
                    </a:ext>
                  </a:extLst>
                </p:cNvPr>
                <p:cNvSpPr>
                  <a:spLocks noChangeArrowheads="1"/>
                </p:cNvSpPr>
                <p:nvPr/>
              </p:nvSpPr>
              <p:spPr bwMode="auto">
                <a:xfrm>
                  <a:off x="598" y="1510"/>
                  <a:ext cx="94" cy="56"/>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sp>
              <p:nvSpPr>
                <p:cNvPr id="69" name="Rectangle 29">
                  <a:extLst>
                    <a:ext uri="{FF2B5EF4-FFF2-40B4-BE49-F238E27FC236}">
                      <a16:creationId xmlns:a16="http://schemas.microsoft.com/office/drawing/2014/main" id="{85BE20D8-E3A4-8CA2-71C1-9D01A5BC2ABF}"/>
                    </a:ext>
                  </a:extLst>
                </p:cNvPr>
                <p:cNvSpPr>
                  <a:spLocks noChangeArrowheads="1"/>
                </p:cNvSpPr>
                <p:nvPr/>
              </p:nvSpPr>
              <p:spPr bwMode="auto">
                <a:xfrm>
                  <a:off x="589" y="1464"/>
                  <a:ext cx="103" cy="25"/>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sp>
              <p:nvSpPr>
                <p:cNvPr id="70" name="Rectangle 30">
                  <a:extLst>
                    <a:ext uri="{FF2B5EF4-FFF2-40B4-BE49-F238E27FC236}">
                      <a16:creationId xmlns:a16="http://schemas.microsoft.com/office/drawing/2014/main" id="{33AC4667-3407-D0B3-E8FC-240FD619D828}"/>
                    </a:ext>
                  </a:extLst>
                </p:cNvPr>
                <p:cNvSpPr>
                  <a:spLocks noChangeArrowheads="1"/>
                </p:cNvSpPr>
                <p:nvPr/>
              </p:nvSpPr>
              <p:spPr bwMode="auto">
                <a:xfrm>
                  <a:off x="454" y="1700"/>
                  <a:ext cx="56" cy="157"/>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sp>
              <p:nvSpPr>
                <p:cNvPr id="71" name="Rectangle 31">
                  <a:extLst>
                    <a:ext uri="{FF2B5EF4-FFF2-40B4-BE49-F238E27FC236}">
                      <a16:creationId xmlns:a16="http://schemas.microsoft.com/office/drawing/2014/main" id="{B9FBD667-3E28-0BD9-9B1B-F0AE7F2F77B5}"/>
                    </a:ext>
                  </a:extLst>
                </p:cNvPr>
                <p:cNvSpPr>
                  <a:spLocks noChangeArrowheads="1"/>
                </p:cNvSpPr>
                <p:nvPr/>
              </p:nvSpPr>
              <p:spPr bwMode="auto">
                <a:xfrm>
                  <a:off x="510" y="1719"/>
                  <a:ext cx="195" cy="138"/>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lIns="92075" tIns="46038" rIns="92075" bIns="46038" anchor="ctr"/>
                <a:lstStyle/>
                <a:p>
                  <a:endParaRPr lang="en-US" sz="3200">
                    <a:latin typeface="Times New Roman" pitchFamily="18" charset="0"/>
                  </a:endParaRPr>
                </a:p>
              </p:txBody>
            </p:sp>
            <p:sp>
              <p:nvSpPr>
                <p:cNvPr id="72" name="Rectangle 32">
                  <a:extLst>
                    <a:ext uri="{FF2B5EF4-FFF2-40B4-BE49-F238E27FC236}">
                      <a16:creationId xmlns:a16="http://schemas.microsoft.com/office/drawing/2014/main" id="{16E3B3D3-7014-0FC1-07E1-60DFCE6B4EFA}"/>
                    </a:ext>
                  </a:extLst>
                </p:cNvPr>
                <p:cNvSpPr>
                  <a:spLocks noChangeArrowheads="1"/>
                </p:cNvSpPr>
                <p:nvPr/>
              </p:nvSpPr>
              <p:spPr bwMode="auto">
                <a:xfrm>
                  <a:off x="538" y="1801"/>
                  <a:ext cx="94" cy="56"/>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sp>
              <p:nvSpPr>
                <p:cNvPr id="73" name="Rectangle 33">
                  <a:extLst>
                    <a:ext uri="{FF2B5EF4-FFF2-40B4-BE49-F238E27FC236}">
                      <a16:creationId xmlns:a16="http://schemas.microsoft.com/office/drawing/2014/main" id="{F11C4789-0BB3-3467-28AC-0156E1543366}"/>
                    </a:ext>
                  </a:extLst>
                </p:cNvPr>
                <p:cNvSpPr>
                  <a:spLocks noChangeArrowheads="1"/>
                </p:cNvSpPr>
                <p:nvPr/>
              </p:nvSpPr>
              <p:spPr bwMode="auto">
                <a:xfrm>
                  <a:off x="528" y="1755"/>
                  <a:ext cx="104" cy="24"/>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sp>
              <p:nvSpPr>
                <p:cNvPr id="74" name="Line 34">
                  <a:extLst>
                    <a:ext uri="{FF2B5EF4-FFF2-40B4-BE49-F238E27FC236}">
                      <a16:creationId xmlns:a16="http://schemas.microsoft.com/office/drawing/2014/main" id="{B07E5CF9-05F6-4B97-255A-427E1D9ACBF1}"/>
                    </a:ext>
                  </a:extLst>
                </p:cNvPr>
                <p:cNvSpPr>
                  <a:spLocks noChangeShapeType="1"/>
                </p:cNvSpPr>
                <p:nvPr/>
              </p:nvSpPr>
              <p:spPr bwMode="auto">
                <a:xfrm flipV="1">
                  <a:off x="689" y="1752"/>
                  <a:ext cx="203" cy="3"/>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75" name="Rectangle 35">
                  <a:extLst>
                    <a:ext uri="{FF2B5EF4-FFF2-40B4-BE49-F238E27FC236}">
                      <a16:creationId xmlns:a16="http://schemas.microsoft.com/office/drawing/2014/main" id="{4AB44212-126E-8B8D-B052-779AD571DE6A}"/>
                    </a:ext>
                  </a:extLst>
                </p:cNvPr>
                <p:cNvSpPr>
                  <a:spLocks noChangeArrowheads="1"/>
                </p:cNvSpPr>
                <p:nvPr/>
              </p:nvSpPr>
              <p:spPr bwMode="auto">
                <a:xfrm>
                  <a:off x="474" y="1412"/>
                  <a:ext cx="53" cy="136"/>
                </a:xfrm>
                <a:prstGeom prst="rect">
                  <a:avLst/>
                </a:prstGeom>
                <a:gradFill rotWithShape="0">
                  <a:gsLst>
                    <a:gs pos="0">
                      <a:srgbClr val="FFFFFF"/>
                    </a:gs>
                    <a:gs pos="100000">
                      <a:srgbClr val="B2B2B2"/>
                    </a:gs>
                  </a:gsLst>
                  <a:lin ang="5400000" scaled="1"/>
                </a:gradFill>
                <a:ln w="12700">
                  <a:solidFill>
                    <a:schemeClr val="bg2"/>
                  </a:solidFill>
                  <a:miter lim="800000"/>
                  <a:headEnd/>
                  <a:tailEnd/>
                </a:ln>
              </p:spPr>
              <p:txBody>
                <a:bodyPr wrap="none" anchor="ctr"/>
                <a:lstStyle/>
                <a:p>
                  <a:endParaRPr lang="en-US"/>
                </a:p>
              </p:txBody>
            </p:sp>
          </p:grpSp>
          <p:sp>
            <p:nvSpPr>
              <p:cNvPr id="65" name="Rectangle 148">
                <a:extLst>
                  <a:ext uri="{FF2B5EF4-FFF2-40B4-BE49-F238E27FC236}">
                    <a16:creationId xmlns:a16="http://schemas.microsoft.com/office/drawing/2014/main" id="{7E7701D3-4EE8-6168-1687-7E9B41F3EB70}"/>
                  </a:ext>
                </a:extLst>
              </p:cNvPr>
              <p:cNvSpPr>
                <a:spLocks noChangeArrowheads="1"/>
              </p:cNvSpPr>
              <p:nvPr/>
            </p:nvSpPr>
            <p:spPr bwMode="auto">
              <a:xfrm>
                <a:off x="192" y="1728"/>
                <a:ext cx="1088" cy="327"/>
              </a:xfrm>
              <a:prstGeom prst="rect">
                <a:avLst/>
              </a:prstGeom>
              <a:noFill/>
              <a:ln w="9525">
                <a:noFill/>
                <a:miter lim="800000"/>
                <a:headEnd/>
                <a:tailEnd/>
              </a:ln>
            </p:spPr>
            <p:txBody>
              <a:bodyPr wrap="none" lIns="92075" tIns="46038" rIns="92075" bIns="46038">
                <a:spAutoFit/>
              </a:bodyPr>
              <a:lstStyle/>
              <a:p>
                <a:pPr algn="l"/>
                <a:r>
                  <a:rPr lang="en-US" sz="2800">
                    <a:solidFill>
                      <a:srgbClr val="003399"/>
                    </a:solidFill>
                    <a:latin typeface="Arial" charset="0"/>
                  </a:rPr>
                  <a:t>Non-SIUs</a:t>
                </a:r>
              </a:p>
            </p:txBody>
          </p:sp>
        </p:grpSp>
      </p:grpSp>
    </p:spTree>
    <p:extLst>
      <p:ext uri="{BB962C8B-B14F-4D97-AF65-F5344CB8AC3E}">
        <p14:creationId xmlns:p14="http://schemas.microsoft.com/office/powerpoint/2010/main" val="32832237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0C9A-2365-AD8E-9724-AD5321EEAC0C}"/>
              </a:ext>
            </a:extLst>
          </p:cNvPr>
          <p:cNvSpPr>
            <a:spLocks noGrp="1"/>
          </p:cNvSpPr>
          <p:nvPr>
            <p:ph type="title"/>
          </p:nvPr>
        </p:nvSpPr>
        <p:spPr>
          <a:xfrm>
            <a:off x="646111" y="441592"/>
            <a:ext cx="10238392" cy="1243648"/>
          </a:xfrm>
        </p:spPr>
        <p:txBody>
          <a:bodyPr/>
          <a:lstStyle/>
          <a:p>
            <a:pPr algn="ctr"/>
            <a:r>
              <a:rPr lang="en-US" b="1"/>
              <a:t>Determine Uncontrolled Load</a:t>
            </a:r>
          </a:p>
        </p:txBody>
      </p:sp>
      <p:sp>
        <p:nvSpPr>
          <p:cNvPr id="3" name="Table Placeholder 2">
            <a:extLst>
              <a:ext uri="{FF2B5EF4-FFF2-40B4-BE49-F238E27FC236}">
                <a16:creationId xmlns:a16="http://schemas.microsoft.com/office/drawing/2014/main" id="{3268F87F-D138-9642-0B72-C2196E003A84}"/>
              </a:ext>
            </a:extLst>
          </p:cNvPr>
          <p:cNvSpPr>
            <a:spLocks noGrp="1"/>
          </p:cNvSpPr>
          <p:nvPr>
            <p:ph type="tbl" sz="quarter" idx="15"/>
          </p:nvPr>
        </p:nvSpPr>
        <p:spPr>
          <a:xfrm>
            <a:off x="646716" y="1749425"/>
            <a:ext cx="10237787" cy="4213225"/>
          </a:xfrm>
        </p:spPr>
        <p:txBody>
          <a:bodyPr/>
          <a:lstStyle/>
          <a:p>
            <a:pPr>
              <a:defRPr/>
            </a:pPr>
            <a:r>
              <a:rPr lang="en-US" sz="2400"/>
              <a:t>Everything that contributes to POTW not covered in SIU Permit</a:t>
            </a:r>
          </a:p>
          <a:p>
            <a:pPr lvl="1">
              <a:buClr>
                <a:schemeClr val="accent5"/>
              </a:buClr>
              <a:defRPr/>
            </a:pPr>
            <a:r>
              <a:rPr lang="en-US" sz="2400"/>
              <a:t>Residential</a:t>
            </a:r>
          </a:p>
          <a:p>
            <a:pPr lvl="1">
              <a:buClr>
                <a:schemeClr val="accent5"/>
              </a:buClr>
              <a:defRPr/>
            </a:pPr>
            <a:r>
              <a:rPr lang="en-US" sz="2400"/>
              <a:t>Non-Residential, but not SIU, for example:</a:t>
            </a:r>
          </a:p>
          <a:p>
            <a:pPr lvl="3">
              <a:buClr>
                <a:schemeClr val="accent5"/>
              </a:buClr>
              <a:defRPr/>
            </a:pPr>
            <a:r>
              <a:rPr lang="en-US" sz="2400"/>
              <a:t>Commercial</a:t>
            </a:r>
          </a:p>
          <a:p>
            <a:pPr lvl="3">
              <a:buClr>
                <a:schemeClr val="accent5"/>
              </a:buClr>
              <a:defRPr/>
            </a:pPr>
            <a:r>
              <a:rPr lang="en-US" sz="2400"/>
              <a:t>Hospitals, Funeral Homes</a:t>
            </a:r>
          </a:p>
          <a:p>
            <a:pPr lvl="3">
              <a:buClr>
                <a:schemeClr val="accent5"/>
              </a:buClr>
              <a:defRPr/>
            </a:pPr>
            <a:r>
              <a:rPr lang="en-US" sz="2400"/>
              <a:t>Doctors, Dentists</a:t>
            </a:r>
          </a:p>
          <a:p>
            <a:pPr lvl="3">
              <a:buClr>
                <a:schemeClr val="accent5"/>
              </a:buClr>
              <a:defRPr/>
            </a:pPr>
            <a:r>
              <a:rPr lang="en-US" sz="2400"/>
              <a:t>Car Repair/Wash Centers</a:t>
            </a:r>
          </a:p>
          <a:p>
            <a:pPr lvl="3">
              <a:buClr>
                <a:schemeClr val="accent5"/>
              </a:buClr>
              <a:defRPr/>
            </a:pPr>
            <a:r>
              <a:rPr lang="en-US" sz="2400"/>
              <a:t>Inflow/Infiltration</a:t>
            </a:r>
          </a:p>
          <a:p>
            <a:pPr lvl="3">
              <a:buClr>
                <a:schemeClr val="accent5"/>
              </a:buClr>
              <a:defRPr/>
            </a:pPr>
            <a:r>
              <a:rPr lang="en-US" sz="2400"/>
              <a:t>ALL Non-SIUs</a:t>
            </a:r>
          </a:p>
        </p:txBody>
      </p:sp>
      <p:sp>
        <p:nvSpPr>
          <p:cNvPr id="4" name="Slide Number Placeholder 3">
            <a:extLst>
              <a:ext uri="{FF2B5EF4-FFF2-40B4-BE49-F238E27FC236}">
                <a16:creationId xmlns:a16="http://schemas.microsoft.com/office/drawing/2014/main" id="{ADB6979E-5F65-DA1B-4F0E-9C89F4DB6403}"/>
              </a:ext>
            </a:extLst>
          </p:cNvPr>
          <p:cNvSpPr>
            <a:spLocks noGrp="1"/>
          </p:cNvSpPr>
          <p:nvPr>
            <p:ph type="sldNum" sz="quarter" idx="4"/>
          </p:nvPr>
        </p:nvSpPr>
        <p:spPr/>
        <p:txBody>
          <a:bodyPr/>
          <a:lstStyle/>
          <a:p>
            <a:fld id="{D57F1E4F-1CFF-5643-939E-02111984F565}" type="slidenum">
              <a:rPr lang="en-US" smtClean="0"/>
              <a:pPr/>
              <a:t>91</a:t>
            </a:fld>
            <a:endParaRPr lang="en-US"/>
          </a:p>
        </p:txBody>
      </p:sp>
    </p:spTree>
    <p:extLst>
      <p:ext uri="{BB962C8B-B14F-4D97-AF65-F5344CB8AC3E}">
        <p14:creationId xmlns:p14="http://schemas.microsoft.com/office/powerpoint/2010/main" val="12798214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43F3-20A0-BF0D-A332-7058D40F1737}"/>
              </a:ext>
            </a:extLst>
          </p:cNvPr>
          <p:cNvSpPr>
            <a:spLocks noGrp="1"/>
          </p:cNvSpPr>
          <p:nvPr>
            <p:ph type="title"/>
          </p:nvPr>
        </p:nvSpPr>
        <p:spPr/>
        <p:txBody>
          <a:bodyPr/>
          <a:lstStyle/>
          <a:p>
            <a:pPr algn="ctr"/>
            <a:r>
              <a:rPr lang="en-US" b="1"/>
              <a:t>Uncontrolled load may be determined in two ways</a:t>
            </a:r>
          </a:p>
        </p:txBody>
      </p:sp>
      <p:sp>
        <p:nvSpPr>
          <p:cNvPr id="3" name="Table Placeholder 2">
            <a:extLst>
              <a:ext uri="{FF2B5EF4-FFF2-40B4-BE49-F238E27FC236}">
                <a16:creationId xmlns:a16="http://schemas.microsoft.com/office/drawing/2014/main" id="{B0DE0018-3B4D-1398-CAC6-67608D5EF57A}"/>
              </a:ext>
            </a:extLst>
          </p:cNvPr>
          <p:cNvSpPr>
            <a:spLocks noGrp="1"/>
          </p:cNvSpPr>
          <p:nvPr>
            <p:ph type="tbl" sz="quarter" idx="15"/>
          </p:nvPr>
        </p:nvSpPr>
        <p:spPr>
          <a:xfrm>
            <a:off x="778684" y="2252585"/>
            <a:ext cx="4986623" cy="4213225"/>
          </a:xfrm>
        </p:spPr>
        <p:txBody>
          <a:bodyPr/>
          <a:lstStyle/>
          <a:p>
            <a:pPr marL="0" indent="0">
              <a:buNone/>
            </a:pPr>
            <a:r>
              <a:rPr lang="en-US" sz="3200" b="1"/>
              <a:t>Mass Balance Method</a:t>
            </a:r>
          </a:p>
          <a:p>
            <a:endParaRPr lang="en-US" sz="2800"/>
          </a:p>
          <a:p>
            <a:r>
              <a:rPr lang="en-US" sz="2800"/>
              <a:t>Sum of SIU load for each POC</a:t>
            </a:r>
          </a:p>
          <a:p>
            <a:pPr marL="0" indent="0">
              <a:buNone/>
            </a:pPr>
            <a:endParaRPr lang="en-US" sz="2800"/>
          </a:p>
          <a:p>
            <a:r>
              <a:rPr lang="en-US" sz="2800"/>
              <a:t>Subtract total SIU load from POTW Influent load</a:t>
            </a:r>
          </a:p>
        </p:txBody>
      </p:sp>
      <p:sp>
        <p:nvSpPr>
          <p:cNvPr id="4" name="Slide Number Placeholder 3">
            <a:extLst>
              <a:ext uri="{FF2B5EF4-FFF2-40B4-BE49-F238E27FC236}">
                <a16:creationId xmlns:a16="http://schemas.microsoft.com/office/drawing/2014/main" id="{B41BD44A-A319-494A-C35F-26FA04A6C3BB}"/>
              </a:ext>
            </a:extLst>
          </p:cNvPr>
          <p:cNvSpPr>
            <a:spLocks noGrp="1"/>
          </p:cNvSpPr>
          <p:nvPr>
            <p:ph type="sldNum" sz="quarter" idx="4"/>
          </p:nvPr>
        </p:nvSpPr>
        <p:spPr/>
        <p:txBody>
          <a:bodyPr/>
          <a:lstStyle/>
          <a:p>
            <a:fld id="{D57F1E4F-1CFF-5643-939E-02111984F565}" type="slidenum">
              <a:rPr lang="en-US" smtClean="0"/>
              <a:pPr/>
              <a:t>92</a:t>
            </a:fld>
            <a:endParaRPr lang="en-US"/>
          </a:p>
        </p:txBody>
      </p:sp>
      <p:sp>
        <p:nvSpPr>
          <p:cNvPr id="5" name="TextBox 4">
            <a:extLst>
              <a:ext uri="{FF2B5EF4-FFF2-40B4-BE49-F238E27FC236}">
                <a16:creationId xmlns:a16="http://schemas.microsoft.com/office/drawing/2014/main" id="{46A8C7CF-BFE5-CDA4-A315-82400B622ECC}"/>
              </a:ext>
            </a:extLst>
          </p:cNvPr>
          <p:cNvSpPr txBox="1"/>
          <p:nvPr/>
        </p:nvSpPr>
        <p:spPr>
          <a:xfrm>
            <a:off x="6096000" y="2252585"/>
            <a:ext cx="4986623" cy="1750416"/>
          </a:xfrm>
          <a:prstGeom prst="rect">
            <a:avLst/>
          </a:prstGeom>
          <a:noFill/>
        </p:spPr>
        <p:txBody>
          <a:bodyPr wrap="square" rtlCol="0">
            <a:spAutoFit/>
          </a:bodyPr>
          <a:lstStyle/>
          <a:p>
            <a:pPr>
              <a:lnSpc>
                <a:spcPts val="2400"/>
              </a:lnSpc>
              <a:spcBef>
                <a:spcPts val="1000"/>
              </a:spcBef>
              <a:spcAft>
                <a:spcPts val="600"/>
              </a:spcAft>
              <a:buClr>
                <a:schemeClr val="accent5"/>
              </a:buClr>
              <a:buSzPct val="100000"/>
            </a:pPr>
            <a:r>
              <a:rPr lang="en-US" sz="3200" b="1">
                <a:solidFill>
                  <a:schemeClr val="bg1">
                    <a:lumMod val="75000"/>
                    <a:lumOff val="25000"/>
                  </a:schemeClr>
                </a:solidFill>
                <a:latin typeface="+mj-lt"/>
                <a:ea typeface="+mj-ea"/>
                <a:cs typeface="+mj-cs"/>
              </a:rPr>
              <a:t>Sampling Method</a:t>
            </a:r>
          </a:p>
          <a:p>
            <a:pPr marL="342900" indent="-342900">
              <a:lnSpc>
                <a:spcPts val="2400"/>
              </a:lnSpc>
              <a:spcBef>
                <a:spcPts val="1000"/>
              </a:spcBef>
              <a:spcAft>
                <a:spcPts val="600"/>
              </a:spcAft>
              <a:buClr>
                <a:schemeClr val="accent5"/>
              </a:buClr>
              <a:buSzPct val="100000"/>
              <a:buFont typeface="Arial" panose="020B0604020202020204" pitchFamily="34" charset="0"/>
              <a:buChar char="•"/>
            </a:pPr>
            <a:endParaRPr lang="en-US" sz="2800">
              <a:solidFill>
                <a:schemeClr val="bg1">
                  <a:lumMod val="75000"/>
                  <a:lumOff val="25000"/>
                </a:schemeClr>
              </a:solidFill>
              <a:latin typeface="+mj-lt"/>
              <a:ea typeface="+mj-ea"/>
              <a:cs typeface="+mj-cs"/>
            </a:endParaRPr>
          </a:p>
          <a:p>
            <a:pPr marL="342900" indent="-342900">
              <a:lnSpc>
                <a:spcPts val="2400"/>
              </a:lnSpc>
              <a:spcBef>
                <a:spcPts val="1000"/>
              </a:spcBef>
              <a:spcAft>
                <a:spcPts val="600"/>
              </a:spcAft>
              <a:buClr>
                <a:schemeClr val="accent5"/>
              </a:buClr>
              <a:buSzPct val="100000"/>
              <a:buFont typeface="Arial" panose="020B0604020202020204" pitchFamily="34" charset="0"/>
              <a:buChar char="•"/>
            </a:pPr>
            <a:r>
              <a:rPr lang="en-US" sz="2800">
                <a:solidFill>
                  <a:schemeClr val="bg1">
                    <a:lumMod val="75000"/>
                    <a:lumOff val="25000"/>
                  </a:schemeClr>
                </a:solidFill>
                <a:latin typeface="+mj-lt"/>
                <a:ea typeface="+mj-ea"/>
                <a:cs typeface="+mj-cs"/>
              </a:rPr>
              <a:t>Sample for uncontrolled pollutants per LTMP</a:t>
            </a:r>
          </a:p>
        </p:txBody>
      </p:sp>
    </p:spTree>
    <p:extLst>
      <p:ext uri="{BB962C8B-B14F-4D97-AF65-F5344CB8AC3E}">
        <p14:creationId xmlns:p14="http://schemas.microsoft.com/office/powerpoint/2010/main" val="1120084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991E-46C8-C91B-5A71-56013B61F38F}"/>
              </a:ext>
            </a:extLst>
          </p:cNvPr>
          <p:cNvSpPr>
            <a:spLocks noGrp="1"/>
          </p:cNvSpPr>
          <p:nvPr>
            <p:ph type="title"/>
          </p:nvPr>
        </p:nvSpPr>
        <p:spPr/>
        <p:txBody>
          <a:bodyPr/>
          <a:lstStyle/>
          <a:p>
            <a:pPr algn="ctr"/>
            <a:r>
              <a:rPr lang="en-US" b="1"/>
              <a:t>What do I need to calculate uncontrollable load</a:t>
            </a:r>
          </a:p>
        </p:txBody>
      </p:sp>
      <p:sp>
        <p:nvSpPr>
          <p:cNvPr id="3" name="Table Placeholder 2">
            <a:extLst>
              <a:ext uri="{FF2B5EF4-FFF2-40B4-BE49-F238E27FC236}">
                <a16:creationId xmlns:a16="http://schemas.microsoft.com/office/drawing/2014/main" id="{5FC1BDF5-BB34-148B-5528-4A00F3DDA5FC}"/>
              </a:ext>
            </a:extLst>
          </p:cNvPr>
          <p:cNvSpPr>
            <a:spLocks noGrp="1"/>
          </p:cNvSpPr>
          <p:nvPr>
            <p:ph type="tbl" sz="quarter" idx="15"/>
          </p:nvPr>
        </p:nvSpPr>
        <p:spPr/>
        <p:txBody>
          <a:bodyPr/>
          <a:lstStyle/>
          <a:p>
            <a:r>
              <a:rPr lang="en-US" sz="2800"/>
              <a:t>Average Influent values from removal rate spreadsheet</a:t>
            </a:r>
          </a:p>
          <a:p>
            <a:endParaRPr lang="en-US" sz="2800"/>
          </a:p>
          <a:p>
            <a:r>
              <a:rPr lang="en-US" sz="2800"/>
              <a:t>Average SIU values form SIU data summaries</a:t>
            </a:r>
          </a:p>
          <a:p>
            <a:endParaRPr lang="en-US" sz="2800"/>
          </a:p>
          <a:p>
            <a:r>
              <a:rPr lang="en-US" sz="2800"/>
              <a:t>Average uncontrollable values from uncontrollable data summary, if available</a:t>
            </a:r>
          </a:p>
          <a:p>
            <a:endParaRPr lang="en-US" sz="2800"/>
          </a:p>
          <a:p>
            <a:r>
              <a:rPr lang="en-US" sz="2800"/>
              <a:t>SIU uncontrollable mass balance spreadsheet</a:t>
            </a:r>
          </a:p>
        </p:txBody>
      </p:sp>
      <p:sp>
        <p:nvSpPr>
          <p:cNvPr id="4" name="Slide Number Placeholder 3">
            <a:extLst>
              <a:ext uri="{FF2B5EF4-FFF2-40B4-BE49-F238E27FC236}">
                <a16:creationId xmlns:a16="http://schemas.microsoft.com/office/drawing/2014/main" id="{76E5587B-140B-2B6E-DEFE-649CB019F18C}"/>
              </a:ext>
            </a:extLst>
          </p:cNvPr>
          <p:cNvSpPr>
            <a:spLocks noGrp="1"/>
          </p:cNvSpPr>
          <p:nvPr>
            <p:ph type="sldNum" sz="quarter" idx="4"/>
          </p:nvPr>
        </p:nvSpPr>
        <p:spPr/>
        <p:txBody>
          <a:bodyPr/>
          <a:lstStyle/>
          <a:p>
            <a:fld id="{D57F1E4F-1CFF-5643-939E-02111984F565}" type="slidenum">
              <a:rPr lang="en-US" smtClean="0"/>
              <a:pPr/>
              <a:t>93</a:t>
            </a:fld>
            <a:endParaRPr lang="en-US"/>
          </a:p>
        </p:txBody>
      </p:sp>
    </p:spTree>
    <p:extLst>
      <p:ext uri="{BB962C8B-B14F-4D97-AF65-F5344CB8AC3E}">
        <p14:creationId xmlns:p14="http://schemas.microsoft.com/office/powerpoint/2010/main" val="325155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858CC-D496-4517-8E54-E44C55C04F96}"/>
              </a:ext>
            </a:extLst>
          </p:cNvPr>
          <p:cNvSpPr>
            <a:spLocks noGrp="1"/>
          </p:cNvSpPr>
          <p:nvPr>
            <p:ph type="title"/>
          </p:nvPr>
        </p:nvSpPr>
        <p:spPr/>
        <p:txBody>
          <a:bodyPr/>
          <a:lstStyle/>
          <a:p>
            <a:pPr algn="ctr"/>
            <a:r>
              <a:rPr lang="en-US" b="1"/>
              <a:t>Choosing uncontrollable value to be used in </a:t>
            </a:r>
            <a:r>
              <a:rPr lang="en-US" b="1" err="1"/>
              <a:t>hwa</a:t>
            </a:r>
            <a:endParaRPr lang="en-US" b="1"/>
          </a:p>
        </p:txBody>
      </p:sp>
      <p:sp>
        <p:nvSpPr>
          <p:cNvPr id="3" name="Table Placeholder 2">
            <a:extLst>
              <a:ext uri="{FF2B5EF4-FFF2-40B4-BE49-F238E27FC236}">
                <a16:creationId xmlns:a16="http://schemas.microsoft.com/office/drawing/2014/main" id="{228BDE7C-97E2-EDF0-1607-332213CCA410}"/>
              </a:ext>
            </a:extLst>
          </p:cNvPr>
          <p:cNvSpPr>
            <a:spLocks noGrp="1"/>
          </p:cNvSpPr>
          <p:nvPr>
            <p:ph type="tbl" sz="quarter" idx="15"/>
          </p:nvPr>
        </p:nvSpPr>
        <p:spPr/>
        <p:txBody>
          <a:bodyPr/>
          <a:lstStyle/>
          <a:p>
            <a:r>
              <a:rPr lang="en-US" sz="2800"/>
              <a:t>Compare uncontrollable mass balance, sampling and literature values and choose one for HWA</a:t>
            </a:r>
          </a:p>
          <a:p>
            <a:pPr lvl="1">
              <a:buClr>
                <a:schemeClr val="accent5"/>
              </a:buClr>
            </a:pPr>
            <a:r>
              <a:rPr lang="en-US" sz="2800"/>
              <a:t>When choosing, keep in mind which one is more:</a:t>
            </a:r>
          </a:p>
          <a:p>
            <a:pPr lvl="2">
              <a:buClr>
                <a:schemeClr val="accent5"/>
              </a:buClr>
            </a:pPr>
            <a:r>
              <a:rPr lang="en-US" sz="2800"/>
              <a:t>Reasonable?</a:t>
            </a:r>
          </a:p>
          <a:p>
            <a:pPr lvl="2">
              <a:buClr>
                <a:schemeClr val="accent5"/>
              </a:buClr>
            </a:pPr>
            <a:r>
              <a:rPr lang="en-US" sz="2800"/>
              <a:t>Representative?</a:t>
            </a:r>
          </a:p>
          <a:p>
            <a:pPr lvl="2">
              <a:buClr>
                <a:schemeClr val="accent5"/>
              </a:buClr>
            </a:pPr>
            <a:r>
              <a:rPr lang="en-US" sz="2800"/>
              <a:t>Conservative?</a:t>
            </a:r>
          </a:p>
          <a:p>
            <a:pPr lvl="3">
              <a:buClr>
                <a:schemeClr val="accent5"/>
              </a:buClr>
            </a:pPr>
            <a:r>
              <a:rPr lang="en-US" sz="2800" u="sng"/>
              <a:t>For uncontrollable, “larger” is more conservative</a:t>
            </a:r>
          </a:p>
        </p:txBody>
      </p:sp>
      <p:sp>
        <p:nvSpPr>
          <p:cNvPr id="4" name="Slide Number Placeholder 3">
            <a:extLst>
              <a:ext uri="{FF2B5EF4-FFF2-40B4-BE49-F238E27FC236}">
                <a16:creationId xmlns:a16="http://schemas.microsoft.com/office/drawing/2014/main" id="{92EDCB40-B5C9-7A5A-0261-6A499EDEA685}"/>
              </a:ext>
            </a:extLst>
          </p:cNvPr>
          <p:cNvSpPr>
            <a:spLocks noGrp="1"/>
          </p:cNvSpPr>
          <p:nvPr>
            <p:ph type="sldNum" sz="quarter" idx="4"/>
          </p:nvPr>
        </p:nvSpPr>
        <p:spPr/>
        <p:txBody>
          <a:bodyPr/>
          <a:lstStyle/>
          <a:p>
            <a:fld id="{D57F1E4F-1CFF-5643-939E-02111984F565}" type="slidenum">
              <a:rPr lang="en-US" smtClean="0"/>
              <a:pPr/>
              <a:t>94</a:t>
            </a:fld>
            <a:endParaRPr lang="en-US"/>
          </a:p>
        </p:txBody>
      </p:sp>
    </p:spTree>
    <p:extLst>
      <p:ext uri="{BB962C8B-B14F-4D97-AF65-F5344CB8AC3E}">
        <p14:creationId xmlns:p14="http://schemas.microsoft.com/office/powerpoint/2010/main" val="3590781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A07A-0A40-AF6E-825C-29F5510B50BA}"/>
              </a:ext>
            </a:extLst>
          </p:cNvPr>
          <p:cNvSpPr>
            <a:spLocks noGrp="1"/>
          </p:cNvSpPr>
          <p:nvPr>
            <p:ph type="title"/>
          </p:nvPr>
        </p:nvSpPr>
        <p:spPr/>
        <p:txBody>
          <a:bodyPr/>
          <a:lstStyle/>
          <a:p>
            <a:pPr algn="ctr"/>
            <a:r>
              <a:rPr lang="en-US" b="1"/>
              <a:t>Uncontrolled Mass balance troubleshooting</a:t>
            </a:r>
          </a:p>
        </p:txBody>
      </p:sp>
      <p:sp>
        <p:nvSpPr>
          <p:cNvPr id="3" name="Table Placeholder 2">
            <a:extLst>
              <a:ext uri="{FF2B5EF4-FFF2-40B4-BE49-F238E27FC236}">
                <a16:creationId xmlns:a16="http://schemas.microsoft.com/office/drawing/2014/main" id="{9869457A-E11A-0294-D1E5-A020F5038FA8}"/>
              </a:ext>
            </a:extLst>
          </p:cNvPr>
          <p:cNvSpPr>
            <a:spLocks noGrp="1"/>
          </p:cNvSpPr>
          <p:nvPr>
            <p:ph type="tbl" sz="quarter" idx="15"/>
          </p:nvPr>
        </p:nvSpPr>
        <p:spPr/>
        <p:txBody>
          <a:bodyPr/>
          <a:lstStyle/>
          <a:p>
            <a:r>
              <a:rPr lang="en-US" sz="2800"/>
              <a:t>Inaccurate flow or pollutant data</a:t>
            </a:r>
          </a:p>
          <a:p>
            <a:pPr marL="742950" lvl="2" indent="-342900">
              <a:buClr>
                <a:schemeClr val="accent5"/>
              </a:buClr>
            </a:pPr>
            <a:r>
              <a:rPr lang="en-US" sz="2800"/>
              <a:t>In particular, SIU flow data</a:t>
            </a:r>
          </a:p>
          <a:p>
            <a:r>
              <a:rPr lang="en-US" sz="2800"/>
              <a:t>Limited data set</a:t>
            </a:r>
          </a:p>
          <a:p>
            <a:r>
              <a:rPr lang="en-US" sz="2800"/>
              <a:t>Widely variable detection levels</a:t>
            </a:r>
          </a:p>
          <a:p>
            <a:r>
              <a:rPr lang="en-US" sz="2800"/>
              <a:t>Inflow and Infiltration</a:t>
            </a:r>
          </a:p>
          <a:p>
            <a:r>
              <a:rPr lang="en-US" sz="2800"/>
              <a:t>Degradation of the pollutant in the collection system</a:t>
            </a:r>
          </a:p>
          <a:p>
            <a:r>
              <a:rPr lang="en-US" sz="2800"/>
              <a:t>Conservative/non-conservative pollutant</a:t>
            </a:r>
          </a:p>
          <a:p>
            <a:endParaRPr lang="en-US"/>
          </a:p>
        </p:txBody>
      </p:sp>
      <p:sp>
        <p:nvSpPr>
          <p:cNvPr id="4" name="Slide Number Placeholder 3">
            <a:extLst>
              <a:ext uri="{FF2B5EF4-FFF2-40B4-BE49-F238E27FC236}">
                <a16:creationId xmlns:a16="http://schemas.microsoft.com/office/drawing/2014/main" id="{F41F4AB4-EF10-8CF1-5563-F6035367B293}"/>
              </a:ext>
            </a:extLst>
          </p:cNvPr>
          <p:cNvSpPr>
            <a:spLocks noGrp="1"/>
          </p:cNvSpPr>
          <p:nvPr>
            <p:ph type="sldNum" sz="quarter" idx="4"/>
          </p:nvPr>
        </p:nvSpPr>
        <p:spPr/>
        <p:txBody>
          <a:bodyPr/>
          <a:lstStyle/>
          <a:p>
            <a:fld id="{D57F1E4F-1CFF-5643-939E-02111984F565}" type="slidenum">
              <a:rPr lang="en-US" smtClean="0"/>
              <a:pPr/>
              <a:t>95</a:t>
            </a:fld>
            <a:endParaRPr lang="en-US"/>
          </a:p>
        </p:txBody>
      </p:sp>
    </p:spTree>
    <p:extLst>
      <p:ext uri="{BB962C8B-B14F-4D97-AF65-F5344CB8AC3E}">
        <p14:creationId xmlns:p14="http://schemas.microsoft.com/office/powerpoint/2010/main" val="4275761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4938-FAB6-5015-6874-E564B68B5C9E}"/>
              </a:ext>
            </a:extLst>
          </p:cNvPr>
          <p:cNvSpPr>
            <a:spLocks noGrp="1"/>
          </p:cNvSpPr>
          <p:nvPr>
            <p:ph type="title"/>
          </p:nvPr>
        </p:nvSpPr>
        <p:spPr/>
        <p:txBody>
          <a:bodyPr/>
          <a:lstStyle/>
          <a:p>
            <a:pPr algn="ctr"/>
            <a:r>
              <a:rPr lang="en-US" b="1"/>
              <a:t>Uncontrolled sampling troubleshooting</a:t>
            </a:r>
          </a:p>
        </p:txBody>
      </p:sp>
      <p:sp>
        <p:nvSpPr>
          <p:cNvPr id="3" name="Table Placeholder 2">
            <a:extLst>
              <a:ext uri="{FF2B5EF4-FFF2-40B4-BE49-F238E27FC236}">
                <a16:creationId xmlns:a16="http://schemas.microsoft.com/office/drawing/2014/main" id="{73DC9636-3471-FC51-08E4-9B4D48299E1C}"/>
              </a:ext>
            </a:extLst>
          </p:cNvPr>
          <p:cNvSpPr>
            <a:spLocks noGrp="1"/>
          </p:cNvSpPr>
          <p:nvPr>
            <p:ph type="tbl" sz="quarter" idx="15"/>
          </p:nvPr>
        </p:nvSpPr>
        <p:spPr/>
        <p:txBody>
          <a:bodyPr/>
          <a:lstStyle/>
          <a:p>
            <a:pPr>
              <a:lnSpc>
                <a:spcPct val="90000"/>
              </a:lnSpc>
            </a:pPr>
            <a:r>
              <a:rPr lang="en-US" sz="2400"/>
              <a:t>Sample location not really “uncontrolled”</a:t>
            </a:r>
          </a:p>
          <a:p>
            <a:pPr lvl="1">
              <a:lnSpc>
                <a:spcPct val="90000"/>
              </a:lnSpc>
              <a:buClr>
                <a:schemeClr val="accent5"/>
              </a:buClr>
            </a:pPr>
            <a:r>
              <a:rPr lang="en-US" sz="2400"/>
              <a:t>1 house and 27 restaurants</a:t>
            </a:r>
          </a:p>
          <a:p>
            <a:pPr lvl="1">
              <a:lnSpc>
                <a:spcPct val="90000"/>
              </a:lnSpc>
              <a:buClr>
                <a:schemeClr val="accent5"/>
              </a:buClr>
            </a:pPr>
            <a:r>
              <a:rPr lang="en-US" sz="2400"/>
              <a:t>new subdivision (low flow toilets, no sewer leaks)</a:t>
            </a:r>
          </a:p>
          <a:p>
            <a:pPr lvl="1">
              <a:lnSpc>
                <a:spcPct val="90000"/>
              </a:lnSpc>
              <a:buClr>
                <a:schemeClr val="accent5"/>
              </a:buClr>
            </a:pPr>
            <a:r>
              <a:rPr lang="en-US" sz="2400"/>
              <a:t>No commercial and/or non-SIU</a:t>
            </a:r>
          </a:p>
          <a:p>
            <a:pPr lvl="1">
              <a:lnSpc>
                <a:spcPct val="90000"/>
              </a:lnSpc>
              <a:buClr>
                <a:schemeClr val="accent5"/>
              </a:buClr>
            </a:pPr>
            <a:r>
              <a:rPr lang="en-US" sz="2400"/>
              <a:t>Inaccurate sample collection</a:t>
            </a:r>
          </a:p>
          <a:p>
            <a:pPr>
              <a:lnSpc>
                <a:spcPct val="90000"/>
              </a:lnSpc>
            </a:pPr>
            <a:r>
              <a:rPr lang="en-US" sz="2400"/>
              <a:t>May need &gt;1 sampling point or larger data set</a:t>
            </a:r>
          </a:p>
          <a:p>
            <a:pPr>
              <a:lnSpc>
                <a:spcPct val="90000"/>
              </a:lnSpc>
            </a:pPr>
            <a:r>
              <a:rPr lang="en-US" sz="2400"/>
              <a:t>Flow may be too low</a:t>
            </a:r>
          </a:p>
          <a:p>
            <a:pPr>
              <a:lnSpc>
                <a:spcPct val="90000"/>
              </a:lnSpc>
            </a:pPr>
            <a:r>
              <a:rPr lang="en-US" sz="2400"/>
              <a:t>BOD will degrade in the collection system</a:t>
            </a:r>
          </a:p>
          <a:p>
            <a:endParaRPr lang="en-US"/>
          </a:p>
        </p:txBody>
      </p:sp>
      <p:sp>
        <p:nvSpPr>
          <p:cNvPr id="4" name="Slide Number Placeholder 3">
            <a:extLst>
              <a:ext uri="{FF2B5EF4-FFF2-40B4-BE49-F238E27FC236}">
                <a16:creationId xmlns:a16="http://schemas.microsoft.com/office/drawing/2014/main" id="{DBF6EBC5-51A7-59E9-2F97-854520F63B57}"/>
              </a:ext>
            </a:extLst>
          </p:cNvPr>
          <p:cNvSpPr>
            <a:spLocks noGrp="1"/>
          </p:cNvSpPr>
          <p:nvPr>
            <p:ph type="sldNum" sz="quarter" idx="4"/>
          </p:nvPr>
        </p:nvSpPr>
        <p:spPr/>
        <p:txBody>
          <a:bodyPr/>
          <a:lstStyle/>
          <a:p>
            <a:fld id="{D57F1E4F-1CFF-5643-939E-02111984F565}" type="slidenum">
              <a:rPr lang="en-US" smtClean="0"/>
              <a:pPr/>
              <a:t>96</a:t>
            </a:fld>
            <a:endParaRPr lang="en-US"/>
          </a:p>
        </p:txBody>
      </p:sp>
    </p:spTree>
    <p:extLst>
      <p:ext uri="{BB962C8B-B14F-4D97-AF65-F5344CB8AC3E}">
        <p14:creationId xmlns:p14="http://schemas.microsoft.com/office/powerpoint/2010/main" val="25717804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3AEAE5-35DB-6CCD-C382-FC3E88107ADF}"/>
              </a:ext>
            </a:extLst>
          </p:cNvPr>
          <p:cNvSpPr>
            <a:spLocks noGrp="1"/>
          </p:cNvSpPr>
          <p:nvPr>
            <p:ph type="sldNum" sz="quarter" idx="4"/>
          </p:nvPr>
        </p:nvSpPr>
        <p:spPr/>
        <p:txBody>
          <a:bodyPr/>
          <a:lstStyle/>
          <a:p>
            <a:fld id="{D57F1E4F-1CFF-5643-939E-02111984F565}" type="slidenum">
              <a:rPr lang="en-US" smtClean="0"/>
              <a:pPr/>
              <a:t>97</a:t>
            </a:fld>
            <a:endParaRPr lang="en-US"/>
          </a:p>
        </p:txBody>
      </p:sp>
      <p:pic>
        <p:nvPicPr>
          <p:cNvPr id="5" name="Picture 4">
            <a:extLst>
              <a:ext uri="{FF2B5EF4-FFF2-40B4-BE49-F238E27FC236}">
                <a16:creationId xmlns:a16="http://schemas.microsoft.com/office/drawing/2014/main" id="{5F887928-0E88-6D84-F871-F231B95D5529}"/>
              </a:ext>
            </a:extLst>
          </p:cNvPr>
          <p:cNvPicPr>
            <a:picLocks noChangeAspect="1"/>
          </p:cNvPicPr>
          <p:nvPr/>
        </p:nvPicPr>
        <p:blipFill>
          <a:blip r:embed="rId2" cstate="print"/>
          <a:stretch>
            <a:fillRect/>
          </a:stretch>
        </p:blipFill>
        <p:spPr>
          <a:xfrm>
            <a:off x="537972" y="620776"/>
            <a:ext cx="5450078" cy="5729224"/>
          </a:xfrm>
          <a:prstGeom prst="rect">
            <a:avLst/>
          </a:prstGeom>
        </p:spPr>
      </p:pic>
      <p:pic>
        <p:nvPicPr>
          <p:cNvPr id="7" name="Picture 6">
            <a:extLst>
              <a:ext uri="{FF2B5EF4-FFF2-40B4-BE49-F238E27FC236}">
                <a16:creationId xmlns:a16="http://schemas.microsoft.com/office/drawing/2014/main" id="{0282BFDB-9FDF-AEE9-4456-6042EEEC436A}"/>
              </a:ext>
            </a:extLst>
          </p:cNvPr>
          <p:cNvPicPr>
            <a:picLocks noChangeAspect="1"/>
          </p:cNvPicPr>
          <p:nvPr/>
        </p:nvPicPr>
        <p:blipFill>
          <a:blip r:embed="rId3"/>
          <a:stretch>
            <a:fillRect/>
          </a:stretch>
        </p:blipFill>
        <p:spPr>
          <a:xfrm>
            <a:off x="6155321" y="1909650"/>
            <a:ext cx="4788093" cy="3038699"/>
          </a:xfrm>
          <a:prstGeom prst="rect">
            <a:avLst/>
          </a:prstGeom>
        </p:spPr>
      </p:pic>
      <p:sp>
        <p:nvSpPr>
          <p:cNvPr id="8" name="Arrow: Left 7">
            <a:extLst>
              <a:ext uri="{FF2B5EF4-FFF2-40B4-BE49-F238E27FC236}">
                <a16:creationId xmlns:a16="http://schemas.microsoft.com/office/drawing/2014/main" id="{1056EAF2-72D8-0CD7-AA74-E4E25195DD86}"/>
              </a:ext>
            </a:extLst>
          </p:cNvPr>
          <p:cNvSpPr/>
          <p:nvPr/>
        </p:nvSpPr>
        <p:spPr>
          <a:xfrm>
            <a:off x="9696450" y="4070350"/>
            <a:ext cx="958850" cy="2413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2A21C67-A3E5-58E5-3B88-D70F71DD746F}"/>
              </a:ext>
            </a:extLst>
          </p:cNvPr>
          <p:cNvSpPr/>
          <p:nvPr/>
        </p:nvSpPr>
        <p:spPr>
          <a:xfrm rot="5400000">
            <a:off x="2125662" y="3830638"/>
            <a:ext cx="720725" cy="2413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8F936C-2193-4C1D-FABF-6339B9216C68}"/>
              </a:ext>
            </a:extLst>
          </p:cNvPr>
          <p:cNvSpPr txBox="1"/>
          <p:nvPr/>
        </p:nvSpPr>
        <p:spPr>
          <a:xfrm>
            <a:off x="2915556" y="4188539"/>
            <a:ext cx="43542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250</a:t>
            </a:r>
          </a:p>
        </p:txBody>
      </p:sp>
    </p:spTree>
    <p:extLst>
      <p:ext uri="{BB962C8B-B14F-4D97-AF65-F5344CB8AC3E}">
        <p14:creationId xmlns:p14="http://schemas.microsoft.com/office/powerpoint/2010/main" val="5702860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AE26C-C20F-3853-021B-52B0E51504FE}"/>
              </a:ext>
            </a:extLst>
          </p:cNvPr>
          <p:cNvPicPr>
            <a:picLocks noChangeAspect="1"/>
          </p:cNvPicPr>
          <p:nvPr/>
        </p:nvPicPr>
        <p:blipFill rotWithShape="1">
          <a:blip r:embed="rId3" cstate="print"/>
          <a:srcRect l="6504" t="-644" r="-1" b="644"/>
          <a:stretch/>
        </p:blipFill>
        <p:spPr>
          <a:xfrm>
            <a:off x="420624" y="454680"/>
            <a:ext cx="10533888" cy="5948640"/>
          </a:xfrm>
          <a:prstGeom prst="rect">
            <a:avLst/>
          </a:prstGeom>
        </p:spPr>
      </p:pic>
      <p:sp>
        <p:nvSpPr>
          <p:cNvPr id="4" name="Slide Number Placeholder 3">
            <a:extLst>
              <a:ext uri="{FF2B5EF4-FFF2-40B4-BE49-F238E27FC236}">
                <a16:creationId xmlns:a16="http://schemas.microsoft.com/office/drawing/2014/main" id="{4F270E36-5B7F-EF1E-5E08-0F11B8D9BA2A}"/>
              </a:ext>
            </a:extLst>
          </p:cNvPr>
          <p:cNvSpPr>
            <a:spLocks noGrp="1"/>
          </p:cNvSpPr>
          <p:nvPr>
            <p:ph type="sldNum" sz="quarter" idx="4"/>
          </p:nvPr>
        </p:nvSpPr>
        <p:spPr/>
        <p:txBody>
          <a:bodyPr/>
          <a:lstStyle/>
          <a:p>
            <a:fld id="{D57F1E4F-1CFF-5643-939E-02111984F565}" type="slidenum">
              <a:rPr lang="en-US" smtClean="0"/>
              <a:pPr/>
              <a:t>98</a:t>
            </a:fld>
            <a:endParaRPr lang="en-US"/>
          </a:p>
        </p:txBody>
      </p:sp>
      <p:sp>
        <p:nvSpPr>
          <p:cNvPr id="3" name="TextBox 2">
            <a:extLst>
              <a:ext uri="{FF2B5EF4-FFF2-40B4-BE49-F238E27FC236}">
                <a16:creationId xmlns:a16="http://schemas.microsoft.com/office/drawing/2014/main" id="{E8282D21-B34E-0CE8-9C1B-2767625577E5}"/>
              </a:ext>
            </a:extLst>
          </p:cNvPr>
          <p:cNvSpPr txBox="1"/>
          <p:nvPr/>
        </p:nvSpPr>
        <p:spPr>
          <a:xfrm>
            <a:off x="4735285" y="4201886"/>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0.003</a:t>
            </a:r>
          </a:p>
        </p:txBody>
      </p:sp>
      <p:sp>
        <p:nvSpPr>
          <p:cNvPr id="6" name="TextBox 5">
            <a:extLst>
              <a:ext uri="{FF2B5EF4-FFF2-40B4-BE49-F238E27FC236}">
                <a16:creationId xmlns:a16="http://schemas.microsoft.com/office/drawing/2014/main" id="{94973BB5-98C9-075F-2AE6-62B789AE0A9C}"/>
              </a:ext>
            </a:extLst>
          </p:cNvPr>
          <p:cNvSpPr txBox="1"/>
          <p:nvPr/>
        </p:nvSpPr>
        <p:spPr>
          <a:xfrm>
            <a:off x="6019801" y="4201886"/>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0.05</a:t>
            </a:r>
          </a:p>
        </p:txBody>
      </p:sp>
      <p:sp>
        <p:nvSpPr>
          <p:cNvPr id="7" name="TextBox 6">
            <a:extLst>
              <a:ext uri="{FF2B5EF4-FFF2-40B4-BE49-F238E27FC236}">
                <a16:creationId xmlns:a16="http://schemas.microsoft.com/office/drawing/2014/main" id="{1DE35192-6BDD-EBEC-C3C6-360E17D36FC5}"/>
              </a:ext>
            </a:extLst>
          </p:cNvPr>
          <p:cNvSpPr txBox="1"/>
          <p:nvPr/>
        </p:nvSpPr>
        <p:spPr>
          <a:xfrm>
            <a:off x="7391403" y="4197736"/>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0.061</a:t>
            </a:r>
          </a:p>
        </p:txBody>
      </p:sp>
      <p:sp>
        <p:nvSpPr>
          <p:cNvPr id="8" name="Oval 7">
            <a:extLst>
              <a:ext uri="{FF2B5EF4-FFF2-40B4-BE49-F238E27FC236}">
                <a16:creationId xmlns:a16="http://schemas.microsoft.com/office/drawing/2014/main" id="{168444D0-CB20-D89F-1513-9234853B52F5}"/>
              </a:ext>
            </a:extLst>
          </p:cNvPr>
          <p:cNvSpPr/>
          <p:nvPr/>
        </p:nvSpPr>
        <p:spPr>
          <a:xfrm>
            <a:off x="8534400" y="2971800"/>
            <a:ext cx="1121229" cy="17090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04D6DB-24D7-8305-0E6E-31C51B96B6AF}"/>
              </a:ext>
            </a:extLst>
          </p:cNvPr>
          <p:cNvSpPr txBox="1"/>
          <p:nvPr/>
        </p:nvSpPr>
        <p:spPr>
          <a:xfrm>
            <a:off x="9971311" y="3429000"/>
            <a:ext cx="1234005" cy="646331"/>
          </a:xfrm>
          <a:prstGeom prst="rect">
            <a:avLst/>
          </a:prstGeom>
          <a:noFill/>
        </p:spPr>
        <p:txBody>
          <a:bodyPr wrap="square" rtlCol="0">
            <a:spAutoFit/>
          </a:bodyPr>
          <a:lstStyle/>
          <a:p>
            <a:r>
              <a:rPr lang="en-US">
                <a:solidFill>
                  <a:schemeClr val="bg1"/>
                </a:solidFill>
              </a:rPr>
              <a:t>Do not average</a:t>
            </a:r>
          </a:p>
        </p:txBody>
      </p:sp>
    </p:spTree>
    <p:extLst>
      <p:ext uri="{BB962C8B-B14F-4D97-AF65-F5344CB8AC3E}">
        <p14:creationId xmlns:p14="http://schemas.microsoft.com/office/powerpoint/2010/main" val="31012931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30C45-CCE3-7A25-2CA4-3CBF728DFF8A}"/>
              </a:ext>
            </a:extLst>
          </p:cNvPr>
          <p:cNvPicPr>
            <a:picLocks noChangeAspect="1"/>
          </p:cNvPicPr>
          <p:nvPr/>
        </p:nvPicPr>
        <p:blipFill>
          <a:blip r:embed="rId2" cstate="print"/>
          <a:stretch>
            <a:fillRect/>
          </a:stretch>
        </p:blipFill>
        <p:spPr>
          <a:xfrm>
            <a:off x="420624" y="391820"/>
            <a:ext cx="10607040" cy="6074359"/>
          </a:xfrm>
          <a:prstGeom prst="rect">
            <a:avLst/>
          </a:prstGeom>
        </p:spPr>
      </p:pic>
      <p:sp>
        <p:nvSpPr>
          <p:cNvPr id="4" name="Slide Number Placeholder 3">
            <a:extLst>
              <a:ext uri="{FF2B5EF4-FFF2-40B4-BE49-F238E27FC236}">
                <a16:creationId xmlns:a16="http://schemas.microsoft.com/office/drawing/2014/main" id="{1ED8751E-041E-CD7B-80E8-A3BD8F11777C}"/>
              </a:ext>
            </a:extLst>
          </p:cNvPr>
          <p:cNvSpPr>
            <a:spLocks noGrp="1"/>
          </p:cNvSpPr>
          <p:nvPr>
            <p:ph type="sldNum" sz="quarter" idx="4"/>
          </p:nvPr>
        </p:nvSpPr>
        <p:spPr/>
        <p:txBody>
          <a:bodyPr/>
          <a:lstStyle/>
          <a:p>
            <a:fld id="{D57F1E4F-1CFF-5643-939E-02111984F565}" type="slidenum">
              <a:rPr lang="en-US" smtClean="0"/>
              <a:pPr/>
              <a:t>99</a:t>
            </a:fld>
            <a:endParaRPr lang="en-US"/>
          </a:p>
        </p:txBody>
      </p:sp>
      <p:sp>
        <p:nvSpPr>
          <p:cNvPr id="2" name="TextBox 1">
            <a:extLst>
              <a:ext uri="{FF2B5EF4-FFF2-40B4-BE49-F238E27FC236}">
                <a16:creationId xmlns:a16="http://schemas.microsoft.com/office/drawing/2014/main" id="{631D237E-FF13-66E0-4D30-4D8297FC40FB}"/>
              </a:ext>
            </a:extLst>
          </p:cNvPr>
          <p:cNvSpPr txBox="1"/>
          <p:nvPr/>
        </p:nvSpPr>
        <p:spPr>
          <a:xfrm>
            <a:off x="5159828" y="4201886"/>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0.049</a:t>
            </a:r>
          </a:p>
        </p:txBody>
      </p:sp>
      <p:sp>
        <p:nvSpPr>
          <p:cNvPr id="3" name="TextBox 2">
            <a:extLst>
              <a:ext uri="{FF2B5EF4-FFF2-40B4-BE49-F238E27FC236}">
                <a16:creationId xmlns:a16="http://schemas.microsoft.com/office/drawing/2014/main" id="{1AD9583A-B745-2F2F-CEA3-2D7FF3B79509}"/>
              </a:ext>
            </a:extLst>
          </p:cNvPr>
          <p:cNvSpPr txBox="1"/>
          <p:nvPr/>
        </p:nvSpPr>
        <p:spPr>
          <a:xfrm>
            <a:off x="6411685" y="4201886"/>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0.0003</a:t>
            </a:r>
          </a:p>
        </p:txBody>
      </p:sp>
      <p:sp>
        <p:nvSpPr>
          <p:cNvPr id="6" name="TextBox 5">
            <a:extLst>
              <a:ext uri="{FF2B5EF4-FFF2-40B4-BE49-F238E27FC236}">
                <a16:creationId xmlns:a16="http://schemas.microsoft.com/office/drawing/2014/main" id="{0495ED88-70CC-B487-BCA3-8E694F19591A}"/>
              </a:ext>
            </a:extLst>
          </p:cNvPr>
          <p:cNvSpPr txBox="1"/>
          <p:nvPr/>
        </p:nvSpPr>
        <p:spPr>
          <a:xfrm>
            <a:off x="8871857" y="4201886"/>
            <a:ext cx="718458" cy="246221"/>
          </a:xfrm>
          <a:prstGeom prst="rect">
            <a:avLst/>
          </a:prstGeom>
          <a:solidFill>
            <a:schemeClr val="tx1"/>
          </a:solidFill>
          <a:ln>
            <a:solidFill>
              <a:schemeClr val="accent5"/>
            </a:solidFill>
          </a:ln>
        </p:spPr>
        <p:txBody>
          <a:bodyPr wrap="square" rtlCol="0">
            <a:spAutoFit/>
          </a:bodyPr>
          <a:lstStyle/>
          <a:p>
            <a:pPr algn="r"/>
            <a:r>
              <a:rPr lang="en-US" sz="1000">
                <a:solidFill>
                  <a:schemeClr val="bg1"/>
                </a:solidFill>
              </a:rPr>
              <a:t>0.021</a:t>
            </a:r>
          </a:p>
        </p:txBody>
      </p:sp>
    </p:spTree>
    <p:extLst>
      <p:ext uri="{BB962C8B-B14F-4D97-AF65-F5344CB8AC3E}">
        <p14:creationId xmlns:p14="http://schemas.microsoft.com/office/powerpoint/2010/main" val="29867813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68">
      <a:majorFont>
        <a:latin typeface="Biome"/>
        <a:ea typeface=""/>
        <a:cs typeface=""/>
      </a:majorFont>
      <a:minorFont>
        <a:latin typeface="Century Gothic"/>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TM78148557_Win32_SL_V13" id="{568E52B1-822A-41EB-BE6D-702A4C4585E5}" vid="{557526E6-88EA-4959-A9E8-5DE4B22F20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7DBCA0DDAB8D4DB06F6673BC468448" ma:contentTypeVersion="18" ma:contentTypeDescription="Create a new document." ma:contentTypeScope="" ma:versionID="f94d404fc4518881416e733ebd12191a">
  <xsd:schema xmlns:xsd="http://www.w3.org/2001/XMLSchema" xmlns:xs="http://www.w3.org/2001/XMLSchema" xmlns:p="http://schemas.microsoft.com/office/2006/metadata/properties" xmlns:ns1="http://schemas.microsoft.com/sharepoint/v3" xmlns:ns2="627e8c24-5d71-4690-8dae-8c7628d86b8b" xmlns:ns3="b08123df-d820-4faf-a145-45bb15d68fff" targetNamespace="http://schemas.microsoft.com/office/2006/metadata/properties" ma:root="true" ma:fieldsID="04caaf5e215af430402e6d6bfcc13a6e" ns1:_="" ns2:_="" ns3:_="">
    <xsd:import namespace="http://schemas.microsoft.com/sharepoint/v3"/>
    <xsd:import namespace="627e8c24-5d71-4690-8dae-8c7628d86b8b"/>
    <xsd:import namespace="b08123df-d820-4faf-a145-45bb15d68f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7e8c24-5d71-4690-8dae-8c7628d86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8123df-d820-4faf-a145-45bb15d68f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38170f-e477-4be4-b6dd-cf4e4feef9a4}" ma:internalName="TaxCatchAll" ma:showField="CatchAllData" ma:web="b08123df-d820-4faf-a145-45bb15d68f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08123df-d820-4faf-a145-45bb15d68fff" xsi:nil="true"/>
    <lcf76f155ced4ddcb4097134ff3c332f xmlns="627e8c24-5d71-4690-8dae-8c7628d86b8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BB8657-02C1-4529-88B3-D51F56D2F90C}">
  <ds:schemaRefs>
    <ds:schemaRef ds:uri="627e8c24-5d71-4690-8dae-8c7628d86b8b"/>
    <ds:schemaRef ds:uri="b08123df-d820-4faf-a145-45bb15d68f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B9EABA-A22D-431D-A3B4-13E54F6F2FC2}">
  <ds:schemaRefs>
    <ds:schemaRef ds:uri="http://schemas.openxmlformats.org/package/2006/metadata/core-properties"/>
    <ds:schemaRef ds:uri="http://purl.org/dc/dcmitype/"/>
    <ds:schemaRef ds:uri="http://purl.org/dc/terms/"/>
    <ds:schemaRef ds:uri="http://schemas.microsoft.com/office/2006/documentManagement/types"/>
    <ds:schemaRef ds:uri="627e8c24-5d71-4690-8dae-8c7628d86b8b"/>
    <ds:schemaRef ds:uri="http://schemas.microsoft.com/office/2006/metadata/properties"/>
    <ds:schemaRef ds:uri="http://www.w3.org/XML/1998/namespace"/>
    <ds:schemaRef ds:uri="http://purl.org/dc/elements/1.1/"/>
    <ds:schemaRef ds:uri="http://schemas.microsoft.com/office/infopath/2007/PartnerControls"/>
    <ds:schemaRef ds:uri="b08123df-d820-4faf-a145-45bb15d68fff"/>
    <ds:schemaRef ds:uri="http://schemas.microsoft.com/sharepoint/v3"/>
  </ds:schemaRefs>
</ds:datastoreItem>
</file>

<file path=customXml/itemProps3.xml><?xml version="1.0" encoding="utf-8"?>
<ds:datastoreItem xmlns:ds="http://schemas.openxmlformats.org/officeDocument/2006/customXml" ds:itemID="{CC1865C7-9EE7-4714-A46D-39557B785CD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5616</Words>
  <Application>Microsoft Office PowerPoint</Application>
  <PresentationFormat>Widescreen</PresentationFormat>
  <Paragraphs>901</Paragraphs>
  <Slides>131</Slides>
  <Notes>45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5</vt:i4>
      </vt:variant>
      <vt:variant>
        <vt:lpstr>Slide Titles</vt:lpstr>
      </vt:variant>
      <vt:variant>
        <vt:i4>131</vt:i4>
      </vt:variant>
    </vt:vector>
  </HeadingPairs>
  <TitlesOfParts>
    <vt:vector size="146" baseType="lpstr">
      <vt:lpstr>Aptos</vt:lpstr>
      <vt:lpstr>Arial</vt:lpstr>
      <vt:lpstr>Biome</vt:lpstr>
      <vt:lpstr>Calibri</vt:lpstr>
      <vt:lpstr>Century Gothic</vt:lpstr>
      <vt:lpstr>Tahoma</vt:lpstr>
      <vt:lpstr>Times New Roman</vt:lpstr>
      <vt:lpstr>Wingdings</vt:lpstr>
      <vt:lpstr>Wingdings 3</vt:lpstr>
      <vt:lpstr>Ion</vt:lpstr>
      <vt:lpstr>Worksheet</vt:lpstr>
      <vt:lpstr>Photo Editor Photo</vt:lpstr>
      <vt:lpstr>Acrobat Document</vt:lpstr>
      <vt:lpstr>Chart</vt:lpstr>
      <vt:lpstr>QuickTime Picture</vt:lpstr>
      <vt:lpstr>Headworks Analysis Workshop {Updated 05/2026}</vt:lpstr>
      <vt:lpstr>Workshop Overview</vt:lpstr>
      <vt:lpstr>Pretreatment Acronyms</vt:lpstr>
      <vt:lpstr>PowerPoint Presentation</vt:lpstr>
      <vt:lpstr>Data Needed for HWA</vt:lpstr>
      <vt:lpstr>Define HWA Time Period​</vt:lpstr>
      <vt:lpstr>Full Programs HWA Time Period: ​ Long Term Monitoring Plan</vt:lpstr>
      <vt:lpstr>Example of removal rate spreadsheet – dmr vs ltmp data</vt:lpstr>
      <vt:lpstr>Modified Programs HWA Time Period: ​ Short Term Monitoring Plan​</vt:lpstr>
      <vt:lpstr>Steps For Headworks Analysis</vt:lpstr>
      <vt:lpstr>PowerPoint Presentation</vt:lpstr>
      <vt:lpstr>PowerPoint Presentation</vt:lpstr>
      <vt:lpstr>POTW Removal Rates​</vt:lpstr>
      <vt:lpstr>What Do I Need To Calculate Removal Rates?</vt:lpstr>
      <vt:lpstr>Plant Removal Rates Calculation​</vt:lpstr>
      <vt:lpstr>Plant Removal Rates Calculation​</vt:lpstr>
      <vt:lpstr>Plant Removal Rates Calculation​</vt:lpstr>
      <vt:lpstr>Plant Removal Rates Calculation​</vt:lpstr>
      <vt:lpstr>When Do I Use Literature RR vs unpaired site specific RR?​</vt:lpstr>
      <vt:lpstr>PowerPoint Presentation</vt:lpstr>
      <vt:lpstr>PowerPoint Presentation</vt:lpstr>
      <vt:lpstr>PowerPoint Presentation</vt:lpstr>
      <vt:lpstr>Questions about Removal Rates?</vt:lpstr>
      <vt:lpstr>Pass Through Criteria</vt:lpstr>
      <vt:lpstr>Three Limiting Criteria for Developing Maximum Allowable Headworks Load</vt:lpstr>
      <vt:lpstr>Limiting Criteria Pass Through</vt:lpstr>
      <vt:lpstr>What Do I Need To Calculate Pass Through Allowable Headworks Load (AHL)?</vt:lpstr>
      <vt:lpstr>MAHL: Pass Through Criteria  Based on NPDES Limit</vt:lpstr>
      <vt:lpstr>Simple Pass Through Example based on NPDES Permit Limit</vt:lpstr>
      <vt:lpstr>Simple Pass Through Example based on NPDES Permit Limit</vt:lpstr>
      <vt:lpstr>NPDES Limits</vt:lpstr>
      <vt:lpstr>PowerPoint Presentation</vt:lpstr>
      <vt:lpstr>MAHL: Pass Through Criteria Based on Total Metal Allocated or WQS</vt:lpstr>
      <vt:lpstr>NPDES permit writers do a RPA  Hardness-Dependent Metals – Freshwater Specific</vt:lpstr>
      <vt:lpstr>Permitting – RPA   Hardness-Dependent Metals – Freshwater Specific</vt:lpstr>
      <vt:lpstr>PowerPoint Presentation</vt:lpstr>
      <vt:lpstr>When to use RPA vs DMC</vt:lpstr>
      <vt:lpstr>DMC Notes</vt:lpstr>
      <vt:lpstr>PowerPoint Presentation</vt:lpstr>
      <vt:lpstr>Stream Standards</vt:lpstr>
      <vt:lpstr>PowerPoint Presentation</vt:lpstr>
      <vt:lpstr>PowerPoint Presentation</vt:lpstr>
      <vt:lpstr>PowerPoint Presentation</vt:lpstr>
      <vt:lpstr>MAHL: Conventional/Design Pollutants</vt:lpstr>
      <vt:lpstr>MAHL: Conventional/Design Pollutants</vt:lpstr>
      <vt:lpstr>MAHL: Conventional/Design Pollutants</vt:lpstr>
      <vt:lpstr>PowerPoint Presentation</vt:lpstr>
      <vt:lpstr>MAHL: Conventional/Design Pollutants</vt:lpstr>
      <vt:lpstr>PowerPoint Presentation</vt:lpstr>
      <vt:lpstr>Questions about Pass Through criteria?</vt:lpstr>
      <vt:lpstr>Break </vt:lpstr>
      <vt:lpstr>Biological processes Inhibition</vt:lpstr>
      <vt:lpstr>PowerPoint Presentation</vt:lpstr>
      <vt:lpstr>What do I need to calculate biological inhibition HWA loading</vt:lpstr>
      <vt:lpstr>MAHL: Inhibition Criteria Based on Activated Sludge/Nitrification</vt:lpstr>
      <vt:lpstr>PowerPoint Presentation</vt:lpstr>
      <vt:lpstr>PowerPoint Presentation</vt:lpstr>
      <vt:lpstr>Which Inhibition Values Do I use?</vt:lpstr>
      <vt:lpstr>PowerPoint Presentation</vt:lpstr>
      <vt:lpstr>PowerPoint Presentation</vt:lpstr>
      <vt:lpstr>No Literature Inhibition Criteria Load?</vt:lpstr>
      <vt:lpstr>PowerPoint Presentation</vt:lpstr>
      <vt:lpstr>Site Specific vs literature inhibition criteria</vt:lpstr>
      <vt:lpstr>PowerPoint Presentation</vt:lpstr>
      <vt:lpstr>PowerPoint Presentation</vt:lpstr>
      <vt:lpstr>Primary Clarifier Removal</vt:lpstr>
      <vt:lpstr>Review HWA Spreadsheet</vt:lpstr>
      <vt:lpstr>PowerPoint Presentation</vt:lpstr>
      <vt:lpstr>Questions about inhibition?</vt:lpstr>
      <vt:lpstr>Sludge criteria – 503 Regulations</vt:lpstr>
      <vt:lpstr>HWA limiting criteria  sludge 503 regulations</vt:lpstr>
      <vt:lpstr>What do I need to calculate sludge load?</vt:lpstr>
      <vt:lpstr>Sludge use and disposal methods</vt:lpstr>
      <vt:lpstr>MAHL: Based on Land App/Compost  Using Ceiling Concentration Limits </vt:lpstr>
      <vt:lpstr>Sludge loading for nickel – based on 503.13 sludge Regulation</vt:lpstr>
      <vt:lpstr>MAHL: Based on Land Application  Using Cumulative App Limit</vt:lpstr>
      <vt:lpstr>PowerPoint Presentation</vt:lpstr>
      <vt:lpstr>PowerPoint Presentation</vt:lpstr>
      <vt:lpstr>PowerPoint Presentation</vt:lpstr>
      <vt:lpstr>PowerPoint Presentation</vt:lpstr>
      <vt:lpstr>PowerPoint Presentation</vt:lpstr>
      <vt:lpstr>PowerPoint Presentation</vt:lpstr>
      <vt:lpstr>Review HWA Spreadsheet</vt:lpstr>
      <vt:lpstr>PowerPoint Presentation</vt:lpstr>
      <vt:lpstr>Notice to Composters</vt:lpstr>
      <vt:lpstr>Questions about Sludge?</vt:lpstr>
      <vt:lpstr>Maximum Allowable Headworks Loading (MAHL)</vt:lpstr>
      <vt:lpstr>A note about Basin associations</vt:lpstr>
      <vt:lpstr>PowerPoint Presentation</vt:lpstr>
      <vt:lpstr>PowerPoint Presentation</vt:lpstr>
      <vt:lpstr>Determine Uncontrolled Load</vt:lpstr>
      <vt:lpstr>Uncontrolled load may be determined in two ways</vt:lpstr>
      <vt:lpstr>What do I need to calculate uncontrollable load</vt:lpstr>
      <vt:lpstr>Choosing uncontrollable value to be used in hwa</vt:lpstr>
      <vt:lpstr>Uncontrolled Mass balance troubleshooting</vt:lpstr>
      <vt:lpstr>Uncontrolled sampling troubleshooting</vt:lpstr>
      <vt:lpstr>PowerPoint Presentation</vt:lpstr>
      <vt:lpstr>PowerPoint Presentation</vt:lpstr>
      <vt:lpstr>PowerPoint Presentation</vt:lpstr>
      <vt:lpstr>PowerPoint Presentation</vt:lpstr>
      <vt:lpstr>PowerPoint Presentation</vt:lpstr>
      <vt:lpstr>Uncontrollable as Zero</vt:lpstr>
      <vt:lpstr>Maximum Allowable industrial loading (MAIL)</vt:lpstr>
      <vt:lpstr>Maximum allowable industrial loading</vt:lpstr>
      <vt:lpstr>PowerPoint Presentation</vt:lpstr>
      <vt:lpstr>Questions about MAHL/mail?</vt:lpstr>
      <vt:lpstr>PowerPoint Presentation</vt:lpstr>
      <vt:lpstr>Safety Factor/MAHL Reserve</vt:lpstr>
      <vt:lpstr>PowerPoint Presentation</vt:lpstr>
      <vt:lpstr>What to do when over allocated?</vt:lpstr>
      <vt:lpstr>PowerPoint Presentation</vt:lpstr>
      <vt:lpstr>Typicalville Over Allocated for silver</vt:lpstr>
      <vt:lpstr>PowerPoint Presentation</vt:lpstr>
      <vt:lpstr>PowerPoint Presentation</vt:lpstr>
      <vt:lpstr>PowerPoint Presentation</vt:lpstr>
      <vt:lpstr>Hasl worksheet</vt:lpstr>
      <vt:lpstr>What do I need for a hasl</vt:lpstr>
      <vt:lpstr>Hasl – step 1</vt:lpstr>
      <vt:lpstr>PowerPoint Presentation</vt:lpstr>
      <vt:lpstr>Hasl – step 2</vt:lpstr>
      <vt:lpstr>PowerPoint Presentation</vt:lpstr>
      <vt:lpstr>Hasl – step 3</vt:lpstr>
      <vt:lpstr>PowerPoint Presentation</vt:lpstr>
      <vt:lpstr>PowerPoint Presentation</vt:lpstr>
      <vt:lpstr>Now what?</vt:lpstr>
      <vt:lpstr>PowerPoint Presentation</vt:lpstr>
      <vt:lpstr>Questions about Allocation table or HASL?</vt:lpstr>
      <vt:lpstr>Narrative</vt:lpstr>
      <vt:lpstr>Narrative</vt:lpstr>
      <vt:lpstr>Documents Needed to Submit HWA</vt:lpstr>
      <vt:lpstr>NPDES Municipal permitting Unit Pretreatment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Kuntz, Ricky</cp:lastModifiedBy>
  <cp:revision>1</cp:revision>
  <dcterms:created xsi:type="dcterms:W3CDTF">2026-05-28T13:31:39Z</dcterms:created>
  <dcterms:modified xsi:type="dcterms:W3CDTF">2026-07-16T18:50:32Z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0x010100857DBCA0DDAB8D4DB06F6673BC468448</vt:lpwstr>
  </property>
  <property fmtid="{D5CDD505-2E9C-101B-9397-08002B2CF9AE}" pid="3" name="Order">
    <vt:r8>6800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