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4" r:id="rId5"/>
    <p:sldId id="263" r:id="rId6"/>
    <p:sldId id="262" r:id="rId7"/>
    <p:sldId id="272" r:id="rId8"/>
    <p:sldId id="273" r:id="rId9"/>
    <p:sldId id="270" r:id="rId10"/>
    <p:sldId id="271" r:id="rId11"/>
    <p:sldId id="266" r:id="rId12"/>
    <p:sldId id="267" r:id="rId13"/>
    <p:sldId id="268"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 id="3" name="Brady, Harold M." initials="BHM" lastIdx="1" clrIdx="2">
    <p:extLst>
      <p:ext uri="{19B8F6BF-5375-455C-9EA6-DF929625EA0E}">
        <p15:presenceInfo xmlns:p15="http://schemas.microsoft.com/office/powerpoint/2012/main" userId="S::harold.m.brady@ncdenr.gov::9e0dee72-10bb-42ba-adc4-006df747f6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4615F-0DEC-E040-9E30-3F81FBB43DF1}" v="28" dt="2020-09-25T13:37:44.5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8"/>
    <p:restoredTop sz="94694"/>
  </p:normalViewPr>
  <p:slideViewPr>
    <p:cSldViewPr snapToGrid="0">
      <p:cViewPr varScale="1">
        <p:scale>
          <a:sx n="121" d="100"/>
          <a:sy n="121" d="100"/>
        </p:scale>
        <p:origin x="8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y, Harold M." userId="9e0dee72-10bb-42ba-adc4-006df747f6ca" providerId="ADAL" clId="{A094615F-0DEC-E040-9E30-3F81FBB43DF1}"/>
    <pc:docChg chg="custSel delSld modSld">
      <pc:chgData name="Brady, Harold M." userId="9e0dee72-10bb-42ba-adc4-006df747f6ca" providerId="ADAL" clId="{A094615F-0DEC-E040-9E30-3F81FBB43DF1}" dt="2020-10-02T17:29:53.349" v="116" actId="27636"/>
      <pc:docMkLst>
        <pc:docMk/>
      </pc:docMkLst>
      <pc:sldChg chg="modSp mod">
        <pc:chgData name="Brady, Harold M." userId="9e0dee72-10bb-42ba-adc4-006df747f6ca" providerId="ADAL" clId="{A094615F-0DEC-E040-9E30-3F81FBB43DF1}" dt="2020-09-25T13:37:44.540" v="106" actId="1076"/>
        <pc:sldMkLst>
          <pc:docMk/>
          <pc:sldMk cId="2851362933" sldId="256"/>
        </pc:sldMkLst>
        <pc:spChg chg="mod">
          <ac:chgData name="Brady, Harold M." userId="9e0dee72-10bb-42ba-adc4-006df747f6ca" providerId="ADAL" clId="{A094615F-0DEC-E040-9E30-3F81FBB43DF1}" dt="2020-09-25T13:37:44.540" v="106" actId="1076"/>
          <ac:spMkLst>
            <pc:docMk/>
            <pc:sldMk cId="2851362933" sldId="256"/>
            <ac:spMk id="3" creationId="{00000000-0000-0000-0000-000000000000}"/>
          </ac:spMkLst>
        </pc:spChg>
      </pc:sldChg>
      <pc:sldChg chg="modSp mod">
        <pc:chgData name="Brady, Harold M." userId="9e0dee72-10bb-42ba-adc4-006df747f6ca" providerId="ADAL" clId="{A094615F-0DEC-E040-9E30-3F81FBB43DF1}" dt="2020-09-25T13:50:01.370" v="108" actId="20577"/>
        <pc:sldMkLst>
          <pc:docMk/>
          <pc:sldMk cId="1894236740" sldId="257"/>
        </pc:sldMkLst>
        <pc:spChg chg="mod">
          <ac:chgData name="Brady, Harold M." userId="9e0dee72-10bb-42ba-adc4-006df747f6ca" providerId="ADAL" clId="{A094615F-0DEC-E040-9E30-3F81FBB43DF1}" dt="2020-09-25T13:50:01.370" v="108" actId="20577"/>
          <ac:spMkLst>
            <pc:docMk/>
            <pc:sldMk cId="1894236740" sldId="257"/>
            <ac:spMk id="3" creationId="{00000000-0000-0000-0000-000000000000}"/>
          </ac:spMkLst>
        </pc:spChg>
      </pc:sldChg>
      <pc:sldChg chg="modSp mod">
        <pc:chgData name="Brady, Harold M." userId="9e0dee72-10bb-42ba-adc4-006df747f6ca" providerId="ADAL" clId="{A094615F-0DEC-E040-9E30-3F81FBB43DF1}" dt="2020-10-02T17:29:53.349" v="116" actId="27636"/>
        <pc:sldMkLst>
          <pc:docMk/>
          <pc:sldMk cId="2291329171" sldId="264"/>
        </pc:sldMkLst>
        <pc:spChg chg="mod">
          <ac:chgData name="Brady, Harold M." userId="9e0dee72-10bb-42ba-adc4-006df747f6ca" providerId="ADAL" clId="{A094615F-0DEC-E040-9E30-3F81FBB43DF1}" dt="2020-10-02T17:29:53.349" v="116" actId="27636"/>
          <ac:spMkLst>
            <pc:docMk/>
            <pc:sldMk cId="2291329171" sldId="264"/>
            <ac:spMk id="3" creationId="{00000000-0000-0000-0000-000000000000}"/>
          </ac:spMkLst>
        </pc:spChg>
        <pc:picChg chg="mod">
          <ac:chgData name="Brady, Harold M." userId="9e0dee72-10bb-42ba-adc4-006df747f6ca" providerId="ADAL" clId="{A094615F-0DEC-E040-9E30-3F81FBB43DF1}" dt="2020-10-02T17:29:27.454" v="114" actId="1076"/>
          <ac:picMkLst>
            <pc:docMk/>
            <pc:sldMk cId="2291329171" sldId="264"/>
            <ac:picMk id="9" creationId="{79C902D3-25C1-4E7D-9071-4FCE57D4116F}"/>
          </ac:picMkLst>
        </pc:picChg>
      </pc:sldChg>
      <pc:sldChg chg="modSp mod">
        <pc:chgData name="Brady, Harold M." userId="9e0dee72-10bb-42ba-adc4-006df747f6ca" providerId="ADAL" clId="{A094615F-0DEC-E040-9E30-3F81FBB43DF1}" dt="2020-09-14T15:13:52.476" v="81" actId="20577"/>
        <pc:sldMkLst>
          <pc:docMk/>
          <pc:sldMk cId="674829686" sldId="266"/>
        </pc:sldMkLst>
        <pc:spChg chg="mod">
          <ac:chgData name="Brady, Harold M." userId="9e0dee72-10bb-42ba-adc4-006df747f6ca" providerId="ADAL" clId="{A094615F-0DEC-E040-9E30-3F81FBB43DF1}" dt="2020-09-14T15:13:52.476" v="81" actId="20577"/>
          <ac:spMkLst>
            <pc:docMk/>
            <pc:sldMk cId="674829686" sldId="266"/>
            <ac:spMk id="6" creationId="{00000000-0000-0000-0000-000000000000}"/>
          </ac:spMkLst>
        </pc:spChg>
      </pc:sldChg>
      <pc:sldChg chg="del">
        <pc:chgData name="Brady, Harold M." userId="9e0dee72-10bb-42ba-adc4-006df747f6ca" providerId="ADAL" clId="{A094615F-0DEC-E040-9E30-3F81FBB43DF1}" dt="2020-10-02T17:27:37.236" v="109" actId="2696"/>
        <pc:sldMkLst>
          <pc:docMk/>
          <pc:sldMk cId="1821406844" sldId="269"/>
        </pc:sldMkLst>
      </pc:sldChg>
      <pc:sldChg chg="addSp modSp mod">
        <pc:chgData name="Brady, Harold M." userId="9e0dee72-10bb-42ba-adc4-006df747f6ca" providerId="ADAL" clId="{A094615F-0DEC-E040-9E30-3F81FBB43DF1}" dt="2020-09-25T13:36:23.395" v="97" actId="14100"/>
        <pc:sldMkLst>
          <pc:docMk/>
          <pc:sldMk cId="1334441776" sldId="270"/>
        </pc:sldMkLst>
        <pc:spChg chg="add mod">
          <ac:chgData name="Brady, Harold M." userId="9e0dee72-10bb-42ba-adc4-006df747f6ca" providerId="ADAL" clId="{A094615F-0DEC-E040-9E30-3F81FBB43DF1}" dt="2020-09-25T13:36:23.395" v="97" actId="14100"/>
          <ac:spMkLst>
            <pc:docMk/>
            <pc:sldMk cId="1334441776" sldId="270"/>
            <ac:spMk id="3" creationId="{771F373C-9472-DA4E-B65B-0057DBE5BF20}"/>
          </ac:spMkLst>
        </pc:spChg>
      </pc:sldChg>
      <pc:sldChg chg="modSp mod">
        <pc:chgData name="Brady, Harold M." userId="9e0dee72-10bb-42ba-adc4-006df747f6ca" providerId="ADAL" clId="{A094615F-0DEC-E040-9E30-3F81FBB43DF1}" dt="2020-09-14T16:41:15.656" v="82" actId="20577"/>
        <pc:sldMkLst>
          <pc:docMk/>
          <pc:sldMk cId="1480644570" sldId="273"/>
        </pc:sldMkLst>
        <pc:graphicFrameChg chg="mod modGraphic">
          <ac:chgData name="Brady, Harold M." userId="9e0dee72-10bb-42ba-adc4-006df747f6ca" providerId="ADAL" clId="{A094615F-0DEC-E040-9E30-3F81FBB43DF1}" dt="2020-09-14T16:41:15.656" v="82" actId="20577"/>
          <ac:graphicFrameMkLst>
            <pc:docMk/>
            <pc:sldMk cId="1480644570" sldId="273"/>
            <ac:graphicFrameMk id="5" creationId="{00000000-0000-0000-0000-000000000000}"/>
          </ac:graphicFrameMkLst>
        </pc:graphicFrameChg>
      </pc:sldChg>
      <pc:sldChg chg="del">
        <pc:chgData name="Brady, Harold M." userId="9e0dee72-10bb-42ba-adc4-006df747f6ca" providerId="ADAL" clId="{A094615F-0DEC-E040-9E30-3F81FBB43DF1}" dt="2020-09-14T15:10:41.352" v="68" actId="2696"/>
        <pc:sldMkLst>
          <pc:docMk/>
          <pc:sldMk cId="161604959"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10/2/20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10274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5</a:t>
            </a:fld>
            <a:endParaRPr lang="en-US" altLang="en-US"/>
          </a:p>
        </p:txBody>
      </p:sp>
      <p:sp>
        <p:nvSpPr>
          <p:cNvPr id="72706" name="Rectangle 2"/>
          <p:cNvSpPr>
            <a:spLocks noGrp="1" noRot="1" noChangeAspect="1" noChangeArrowheads="1" noTextEdit="1"/>
          </p:cNvSpPr>
          <p:nvPr>
            <p:ph type="sldImg"/>
          </p:nvPr>
        </p:nvSpPr>
        <p:spPr>
          <a:xfrm>
            <a:off x="339725" y="725488"/>
            <a:ext cx="6278563" cy="3532187"/>
          </a:xfrm>
          <a:ln/>
        </p:spPr>
      </p:sp>
      <p:sp>
        <p:nvSpPr>
          <p:cNvPr id="72707" name="Rectangle 3"/>
          <p:cNvSpPr>
            <a:spLocks noGrp="1" noChangeArrowheads="1"/>
          </p:cNvSpPr>
          <p:nvPr>
            <p:ph type="body" idx="1"/>
          </p:nvPr>
        </p:nvSpPr>
        <p:spPr>
          <a:xfrm>
            <a:off x="935635" y="4491262"/>
            <a:ext cx="5139134" cy="4252166"/>
          </a:xfrm>
        </p:spPr>
        <p:txBody>
          <a:bodyPr/>
          <a:lstStyle/>
          <a:p>
            <a:endParaRPr lang="en-US" altLang="en-US"/>
          </a:p>
        </p:txBody>
      </p:sp>
      <p:sp>
        <p:nvSpPr>
          <p:cNvPr id="72708" name="Text Box 4"/>
          <p:cNvSpPr txBox="1">
            <a:spLocks noChangeArrowheads="1"/>
          </p:cNvSpPr>
          <p:nvPr/>
        </p:nvSpPr>
        <p:spPr bwMode="auto">
          <a:xfrm>
            <a:off x="1090813" y="6041482"/>
            <a:ext cx="4906367" cy="437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282" tIns="46139" rIns="92282" bIns="4613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386505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340546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27752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10374" y="2590295"/>
            <a:ext cx="7670201" cy="1679753"/>
          </a:xfrm>
        </p:spPr>
        <p:txBody>
          <a:bodyPr>
            <a:noAutofit/>
          </a:bodyPr>
          <a:lstStyle/>
          <a:p>
            <a:r>
              <a:rPr lang="en-US" sz="2800" b="1" dirty="0"/>
              <a:t>IBT Program Overview</a:t>
            </a:r>
          </a:p>
          <a:p>
            <a:r>
              <a:rPr lang="en-US" sz="2400" dirty="0"/>
              <a:t>Public Meetings for </a:t>
            </a:r>
          </a:p>
          <a:p>
            <a:r>
              <a:rPr lang="en-US" sz="2400" dirty="0"/>
              <a:t>Proposed Fuquay-Varina IBT </a:t>
            </a:r>
          </a:p>
          <a:p>
            <a:r>
              <a:rPr lang="en-US" sz="2400" dirty="0"/>
              <a:t>Oct. 14, 20 &amp; 21, 2020</a:t>
            </a:r>
          </a:p>
          <a:p>
            <a:r>
              <a:rPr lang="en-US" sz="2400" dirty="0"/>
              <a:t>Harold Brady, Division of Water Resources</a:t>
            </a:r>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2561625"/>
            <a:ext cx="4786226" cy="1708423"/>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3200" b="1">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a:solidFill>
                  <a:schemeClr val="tx1"/>
                </a:solidFill>
              </a:rPr>
              <a:t>The EMC may grant a Petition in whole or in part, or deny it, and may require mitigation measures to minimize detrimental effects. </a:t>
            </a:r>
          </a:p>
          <a:p>
            <a:pPr>
              <a:spcAft>
                <a:spcPts val="600"/>
              </a:spcAft>
              <a:defRPr/>
            </a:pPr>
            <a:endParaRPr lang="en-US" sz="2800">
              <a:solidFill>
                <a:schemeClr val="tx1"/>
              </a:solidFill>
            </a:endParaRPr>
          </a:p>
          <a:p>
            <a:pPr>
              <a:spcAft>
                <a:spcPts val="600"/>
              </a:spcAft>
              <a:defRPr/>
            </a:pPr>
            <a:r>
              <a:rPr lang="en-US" sz="2800">
                <a:solidFill>
                  <a:schemeClr val="tx1"/>
                </a:solidFill>
              </a:rPr>
              <a:t>In making this determination, the EMC is required to specifically consider: </a:t>
            </a:r>
          </a:p>
          <a:p>
            <a:endParaRPr lang="en-US"/>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762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3200" b="1">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a:solidFill>
                  <a:schemeClr val="tx1"/>
                </a:solidFill>
              </a:rPr>
              <a:t>The EMC shall specifically consider:</a:t>
            </a:r>
          </a:p>
          <a:p>
            <a:pPr marL="514350" indent="-457200">
              <a:lnSpc>
                <a:spcPct val="110000"/>
              </a:lnSpc>
              <a:buFont typeface="+mj-lt"/>
              <a:buAutoNum type="arabicPeriod"/>
            </a:pPr>
            <a:r>
              <a:rPr lang="en-US">
                <a:solidFill>
                  <a:schemeClr val="tx1"/>
                </a:solidFill>
              </a:rPr>
              <a:t>The </a:t>
            </a:r>
            <a:r>
              <a:rPr lang="en-US" u="sng">
                <a:solidFill>
                  <a:schemeClr val="tx1"/>
                </a:solidFill>
              </a:rPr>
              <a:t>necessity, reasonableness, and proposed uses </a:t>
            </a:r>
            <a:r>
              <a:rPr lang="en-US">
                <a:solidFill>
                  <a:schemeClr val="tx1"/>
                </a:solidFill>
              </a:rPr>
              <a:t>of water transferred.</a:t>
            </a:r>
          </a:p>
          <a:p>
            <a:pPr marL="514350" indent="-457200">
              <a:lnSpc>
                <a:spcPct val="110000"/>
              </a:lnSpc>
              <a:buFont typeface="+mj-lt"/>
              <a:buAutoNum type="arabicPeriod"/>
            </a:pPr>
            <a:r>
              <a:rPr lang="en-US">
                <a:solidFill>
                  <a:schemeClr val="tx1"/>
                </a:solidFill>
              </a:rPr>
              <a:t>Present and reasonably foreseeable detrimental effects on the </a:t>
            </a:r>
            <a:r>
              <a:rPr lang="en-US" u="sng">
                <a:solidFill>
                  <a:schemeClr val="tx1"/>
                </a:solidFill>
              </a:rPr>
              <a:t>source</a:t>
            </a:r>
            <a:r>
              <a:rPr lang="en-US">
                <a:solidFill>
                  <a:schemeClr val="tx1"/>
                </a:solidFill>
              </a:rPr>
              <a:t> basin.</a:t>
            </a:r>
          </a:p>
          <a:p>
            <a:pPr marL="514350" indent="-457200">
              <a:lnSpc>
                <a:spcPct val="110000"/>
              </a:lnSpc>
              <a:buFont typeface="+mj-lt"/>
              <a:buAutoNum type="arabicPeriod"/>
            </a:pPr>
            <a:r>
              <a:rPr lang="en-US">
                <a:solidFill>
                  <a:schemeClr val="tx1"/>
                </a:solidFill>
              </a:rPr>
              <a:t>Cumulative effects on the </a:t>
            </a:r>
            <a:r>
              <a:rPr lang="en-US" u="sng">
                <a:solidFill>
                  <a:schemeClr val="tx1"/>
                </a:solidFill>
              </a:rPr>
              <a:t>source </a:t>
            </a:r>
            <a:r>
              <a:rPr lang="en-US">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a:solidFill>
                  <a:schemeClr val="tx1"/>
                </a:solidFill>
              </a:rPr>
              <a:t>Present and reasonably foreseeable beneficial and detrimental effects on the </a:t>
            </a:r>
            <a:r>
              <a:rPr lang="en-US" u="sng">
                <a:solidFill>
                  <a:schemeClr val="tx1"/>
                </a:solidFill>
              </a:rPr>
              <a:t>receiving</a:t>
            </a:r>
            <a:r>
              <a:rPr lang="en-US">
                <a:solidFill>
                  <a:schemeClr val="tx1"/>
                </a:solidFill>
              </a:rPr>
              <a:t> basin.</a:t>
            </a:r>
          </a:p>
          <a:p>
            <a:pPr marL="514350" indent="-457200">
              <a:lnSpc>
                <a:spcPct val="110000"/>
              </a:lnSpc>
              <a:buFont typeface="+mj-lt"/>
              <a:buAutoNum type="arabicPeriod"/>
            </a:pPr>
            <a:r>
              <a:rPr lang="en-US">
                <a:solidFill>
                  <a:schemeClr val="tx1"/>
                </a:solidFill>
              </a:rPr>
              <a:t>The availability of reasonable </a:t>
            </a:r>
            <a:r>
              <a:rPr lang="en-US" u="sng">
                <a:solidFill>
                  <a:schemeClr val="tx1"/>
                </a:solidFill>
              </a:rPr>
              <a:t>alternatives</a:t>
            </a:r>
            <a:r>
              <a:rPr lang="en-US">
                <a:solidFill>
                  <a:schemeClr val="tx1"/>
                </a:solidFill>
              </a:rPr>
              <a:t> to the proposed transfer.</a:t>
            </a:r>
          </a:p>
          <a:p>
            <a:pPr marL="514350" indent="-457200">
              <a:lnSpc>
                <a:spcPct val="110000"/>
              </a:lnSpc>
              <a:buFont typeface="+mj-lt"/>
              <a:buAutoNum type="arabicPeriod"/>
            </a:pPr>
            <a:r>
              <a:rPr lang="en-US">
                <a:solidFill>
                  <a:schemeClr val="tx1"/>
                </a:solidFill>
              </a:rPr>
              <a:t>Use of </a:t>
            </a:r>
            <a:r>
              <a:rPr lang="en-US" u="sng">
                <a:solidFill>
                  <a:schemeClr val="tx1"/>
                </a:solidFill>
              </a:rPr>
              <a:t>impoundment storage capacity</a:t>
            </a:r>
            <a:r>
              <a:rPr lang="en-US">
                <a:solidFill>
                  <a:schemeClr val="tx1"/>
                </a:solidFill>
              </a:rPr>
              <a:t>, if applicable.</a:t>
            </a:r>
          </a:p>
          <a:p>
            <a:pPr marL="514350" indent="-457200">
              <a:lnSpc>
                <a:spcPct val="110000"/>
              </a:lnSpc>
              <a:buFont typeface="+mj-lt"/>
              <a:buAutoNum type="arabicPeriod"/>
            </a:pPr>
            <a:r>
              <a:rPr lang="en-US">
                <a:solidFill>
                  <a:schemeClr val="tx1"/>
                </a:solidFill>
              </a:rPr>
              <a:t>Purposes and water storage </a:t>
            </a:r>
            <a:r>
              <a:rPr lang="en-US" u="sng">
                <a:solidFill>
                  <a:schemeClr val="tx1"/>
                </a:solidFill>
              </a:rPr>
              <a:t>allocations</a:t>
            </a:r>
            <a:r>
              <a:rPr lang="en-US">
                <a:solidFill>
                  <a:schemeClr val="tx1"/>
                </a:solidFill>
              </a:rPr>
              <a:t> in a US Army Corps of Engineers multipurpose reservoir.</a:t>
            </a:r>
          </a:p>
          <a:p>
            <a:pPr marL="514350" indent="-457200">
              <a:lnSpc>
                <a:spcPct val="110000"/>
              </a:lnSpc>
              <a:buFont typeface="+mj-lt"/>
              <a:buAutoNum type="arabicPeriod"/>
            </a:pPr>
            <a:r>
              <a:rPr lang="en-US">
                <a:solidFill>
                  <a:schemeClr val="tx1"/>
                </a:solidFill>
              </a:rPr>
              <a:t>Whether the </a:t>
            </a:r>
            <a:r>
              <a:rPr lang="en-US" u="sng">
                <a:solidFill>
                  <a:schemeClr val="tx1"/>
                </a:solidFill>
              </a:rPr>
              <a:t>service area </a:t>
            </a:r>
            <a:r>
              <a:rPr lang="en-US">
                <a:solidFill>
                  <a:schemeClr val="tx1"/>
                </a:solidFill>
              </a:rPr>
              <a:t>of the applicant is within both the source and receiving basin.</a:t>
            </a:r>
          </a:p>
          <a:p>
            <a:pPr marL="514350" indent="-457200">
              <a:lnSpc>
                <a:spcPct val="110000"/>
              </a:lnSpc>
              <a:buFont typeface="+mj-lt"/>
              <a:buAutoNum type="arabicPeriod"/>
            </a:pPr>
            <a:r>
              <a:rPr lang="en-US">
                <a:solidFill>
                  <a:schemeClr val="tx1"/>
                </a:solidFill>
              </a:rPr>
              <a:t>Any </a:t>
            </a:r>
            <a:r>
              <a:rPr lang="en-US" u="sng">
                <a:solidFill>
                  <a:schemeClr val="tx1"/>
                </a:solidFill>
              </a:rPr>
              <a:t>other facts</a:t>
            </a:r>
            <a:r>
              <a:rPr lang="en-US">
                <a:solidFill>
                  <a:schemeClr val="tx1"/>
                </a:solidFill>
              </a:rPr>
              <a:t> or circumstances reasonably necessary.</a:t>
            </a:r>
          </a:p>
          <a:p>
            <a:endParaRPr lang="en-US"/>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11</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67482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a:solidFill>
                  <a:schemeClr val="tx1"/>
                </a:solidFill>
              </a:rPr>
              <a:t>Conditions/Limitations on IBT Certificate</a:t>
            </a:r>
            <a:endParaRPr lang="en-US" sz="3200">
              <a:solidFill>
                <a:schemeClr val="tx1"/>
              </a:solidFill>
            </a:endParaRP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a:solidFill>
                  <a:schemeClr val="tx1"/>
                </a:solidFill>
              </a:rPr>
              <a:t>Specific conditions required by statute</a:t>
            </a:r>
            <a:r>
              <a:rPr lang="en-US" sz="2200">
                <a:solidFill>
                  <a:schemeClr val="tx1"/>
                </a:solidFill>
              </a:rPr>
              <a:t>:</a:t>
            </a:r>
          </a:p>
          <a:p>
            <a:pPr lvl="1"/>
            <a:r>
              <a:rPr lang="en-US" sz="2200">
                <a:solidFill>
                  <a:schemeClr val="tx1"/>
                </a:solidFill>
              </a:rPr>
              <a:t>Submittal for Division approval</a:t>
            </a:r>
          </a:p>
          <a:p>
            <a:pPr lvl="2"/>
            <a:r>
              <a:rPr lang="en-US" sz="2000">
                <a:solidFill>
                  <a:schemeClr val="tx1"/>
                </a:solidFill>
              </a:rPr>
              <a:t>Water Conservation Plan</a:t>
            </a:r>
          </a:p>
          <a:p>
            <a:pPr lvl="2"/>
            <a:r>
              <a:rPr lang="en-US" sz="2000">
                <a:solidFill>
                  <a:schemeClr val="tx1"/>
                </a:solidFill>
              </a:rPr>
              <a:t>Drought Management Plan</a:t>
            </a:r>
          </a:p>
          <a:p>
            <a:pPr lvl="2">
              <a:spcAft>
                <a:spcPts val="600"/>
              </a:spcAft>
            </a:pPr>
            <a:r>
              <a:rPr lang="en-US" sz="2000">
                <a:solidFill>
                  <a:schemeClr val="tx1"/>
                </a:solidFill>
              </a:rPr>
              <a:t>Compliance and Monitoring Plan</a:t>
            </a:r>
          </a:p>
          <a:p>
            <a:pPr lvl="1">
              <a:spcAft>
                <a:spcPts val="600"/>
              </a:spcAft>
            </a:pPr>
            <a:r>
              <a:rPr lang="en-US" sz="2200">
                <a:solidFill>
                  <a:schemeClr val="tx1"/>
                </a:solidFill>
              </a:rPr>
              <a:t>Quarterly Monitoring Reports</a:t>
            </a:r>
          </a:p>
          <a:p>
            <a:pPr lvl="1">
              <a:spcAft>
                <a:spcPts val="600"/>
              </a:spcAft>
            </a:pPr>
            <a:r>
              <a:rPr lang="en-US" sz="2200">
                <a:solidFill>
                  <a:schemeClr val="tx1"/>
                </a:solidFill>
              </a:rPr>
              <a:t>Ability to reopen, amend, and modify, if necessary</a:t>
            </a:r>
          </a:p>
          <a:p>
            <a:pPr lvl="1"/>
            <a:r>
              <a:rPr lang="en-US" sz="2200">
                <a:solidFill>
                  <a:schemeClr val="tx1"/>
                </a:solidFill>
              </a:rPr>
              <a:t>No selling of transferred water to water systems that are not co-applicants on the Certificate</a:t>
            </a:r>
          </a:p>
          <a:p>
            <a:pPr lvl="1"/>
            <a:endParaRPr lang="en-US">
              <a:solidFill>
                <a:schemeClr val="tx1"/>
              </a:solidFill>
            </a:endParaRPr>
          </a:p>
          <a:p>
            <a:pPr marL="0" indent="0">
              <a:buNone/>
            </a:pPr>
            <a:r>
              <a:rPr lang="en-US" sz="240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12</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6110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13</a:t>
            </a:fld>
            <a:endParaRPr lang="en-US">
              <a:solidFill>
                <a:srgbClr val="1F497D"/>
              </a:solidFill>
              <a:latin typeface="Arial"/>
            </a:endParaRPr>
          </a:p>
        </p:txBody>
      </p:sp>
      <p:sp>
        <p:nvSpPr>
          <p:cNvPr id="7" name="Content Placeholder 6"/>
          <p:cNvSpPr>
            <a:spLocks noGrp="1"/>
          </p:cNvSpPr>
          <p:nvPr>
            <p:ph idx="1"/>
          </p:nvPr>
        </p:nvSpPr>
        <p:spPr>
          <a:xfrm>
            <a:off x="1162006" y="1489552"/>
            <a:ext cx="8827899" cy="4448669"/>
          </a:xfrm>
        </p:spPr>
        <p:txBody>
          <a:bodyPr>
            <a:normAutofit/>
          </a:bodyPr>
          <a:lstStyle/>
          <a:p>
            <a:pPr marL="0" indent="0">
              <a:buNone/>
            </a:pPr>
            <a:r>
              <a:rPr lang="en-US" sz="2400">
                <a:solidFill>
                  <a:schemeClr val="tx1"/>
                </a:solidFill>
              </a:rPr>
              <a:t>Harold Brady</a:t>
            </a:r>
          </a:p>
          <a:p>
            <a:pPr marL="0" indent="0">
              <a:buNone/>
            </a:pPr>
            <a:r>
              <a:rPr lang="en-US" sz="2400">
                <a:solidFill>
                  <a:schemeClr val="tx1"/>
                </a:solidFill>
              </a:rPr>
              <a:t>Division of Water Resources</a:t>
            </a:r>
          </a:p>
          <a:p>
            <a:pPr marL="0" indent="0">
              <a:buNone/>
            </a:pPr>
            <a:r>
              <a:rPr lang="en-US" sz="2400">
                <a:solidFill>
                  <a:schemeClr val="tx1"/>
                </a:solidFill>
              </a:rPr>
              <a:t>919-707-9005</a:t>
            </a:r>
          </a:p>
          <a:p>
            <a:pPr marL="0" indent="0">
              <a:buNone/>
            </a:pPr>
            <a:r>
              <a:rPr lang="en-US" sz="2400">
                <a:solidFill>
                  <a:schemeClr val="tx1"/>
                </a:solidFill>
                <a:hlinkClick r:id="rId2"/>
              </a:rPr>
              <a:t>harold.m.brady@ncdenr.gov</a:t>
            </a:r>
            <a:endParaRPr lang="en-US" sz="2400">
              <a:solidFill>
                <a:schemeClr val="tx1"/>
              </a:solidFill>
            </a:endParaRPr>
          </a:p>
          <a:p>
            <a:pPr marL="0" indent="0">
              <a:buNone/>
            </a:pPr>
            <a:endParaRPr lang="en-US" sz="2400">
              <a:solidFill>
                <a:schemeClr val="tx1"/>
              </a:solidFill>
            </a:endParaRPr>
          </a:p>
          <a:p>
            <a:pPr marL="0" indent="0">
              <a:buNone/>
            </a:pPr>
            <a:endParaRPr lang="en-US" sz="2400">
              <a:solidFill>
                <a:schemeClr val="tx1"/>
              </a:solidFill>
            </a:endParaRPr>
          </a:p>
          <a:p>
            <a:pPr marL="0" indent="0">
              <a:buNone/>
            </a:pPr>
            <a:r>
              <a:rPr lang="en-US" sz="2400">
                <a:solidFill>
                  <a:schemeClr val="tx1"/>
                </a:solidFill>
              </a:rPr>
              <a:t>DWR IBT website: </a:t>
            </a:r>
            <a:r>
              <a:rPr lang="en-US" sz="2400">
                <a:solidFill>
                  <a:schemeClr val="tx1"/>
                </a:solidFill>
                <a:hlinkClick r:id="rId3"/>
              </a:rPr>
              <a:t>https://www.ncwater.org/?page=297</a:t>
            </a:r>
            <a:r>
              <a:rPr lang="en-US" sz="2400">
                <a:solidFill>
                  <a:schemeClr val="tx1"/>
                </a:solidFill>
              </a:rPr>
              <a:t> </a:t>
            </a:r>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Outline</a:t>
            </a:r>
          </a:p>
        </p:txBody>
      </p:sp>
      <p:sp>
        <p:nvSpPr>
          <p:cNvPr id="3" name="Content Placeholder 2"/>
          <p:cNvSpPr>
            <a:spLocks noGrp="1"/>
          </p:cNvSpPr>
          <p:nvPr>
            <p:ph idx="1"/>
          </p:nvPr>
        </p:nvSpPr>
        <p:spPr>
          <a:xfrm>
            <a:off x="1085850" y="1437812"/>
            <a:ext cx="8858250" cy="2577461"/>
          </a:xfrm>
        </p:spPr>
        <p:txBody>
          <a:bodyPr>
            <a:normAutofit/>
          </a:bodyPr>
          <a:lstStyle/>
          <a:p>
            <a:pPr marL="0" indent="0">
              <a:spcAft>
                <a:spcPts val="600"/>
              </a:spcAft>
              <a:buNone/>
              <a:tabLst>
                <a:tab pos="801688" algn="l"/>
              </a:tabLst>
              <a:defRPr/>
            </a:pPr>
            <a:r>
              <a:rPr lang="en-US" sz="2800" dirty="0">
                <a:solidFill>
                  <a:schemeClr val="tx1"/>
                </a:solidFill>
              </a:rPr>
              <a:t>I.	</a:t>
            </a:r>
            <a:r>
              <a:rPr lang="en-US" sz="2800" dirty="0" err="1">
                <a:solidFill>
                  <a:schemeClr val="tx1"/>
                </a:solidFill>
              </a:rPr>
              <a:t>Interbasin</a:t>
            </a:r>
            <a:r>
              <a:rPr lang="en-US" sz="2800" dirty="0">
                <a:solidFill>
                  <a:schemeClr val="tx1"/>
                </a:solidFill>
              </a:rPr>
              <a:t> Transfer (IBT) Definition</a:t>
            </a:r>
          </a:p>
          <a:p>
            <a:pPr marL="812800" indent="-812800">
              <a:spcAft>
                <a:spcPts val="600"/>
              </a:spcAft>
              <a:buFont typeface="Wingdings" panose="05000000000000000000" pitchFamily="2" charset="2"/>
              <a:buAutoNum type="romanUcPeriod" startAt="2"/>
              <a:defRPr/>
            </a:pPr>
            <a:r>
              <a:rPr lang="en-US" sz="2800" dirty="0">
                <a:solidFill>
                  <a:schemeClr val="tx1"/>
                </a:solidFill>
              </a:rPr>
              <a:t>Statutory Requirements </a:t>
            </a:r>
          </a:p>
          <a:p>
            <a:pPr marL="812800" indent="-812800">
              <a:spcAft>
                <a:spcPts val="600"/>
              </a:spcAft>
              <a:buFont typeface="Wingdings" panose="05000000000000000000" pitchFamily="2" charset="2"/>
              <a:buAutoNum type="romanUcPeriod" startAt="2"/>
              <a:defRPr/>
            </a:pPr>
            <a:r>
              <a:rPr lang="en-US" sz="2800" dirty="0">
                <a:solidFill>
                  <a:schemeClr val="tx1"/>
                </a:solidFill>
              </a:rPr>
              <a:t>IBT Process</a:t>
            </a:r>
          </a:p>
          <a:p>
            <a:pPr marL="812800" indent="-812800">
              <a:spcAft>
                <a:spcPts val="600"/>
              </a:spcAft>
              <a:buFont typeface="Wingdings" panose="05000000000000000000" pitchFamily="2" charset="2"/>
              <a:buAutoNum type="romanUcPeriod" startAt="2"/>
              <a:defRPr/>
            </a:pPr>
            <a:r>
              <a:rPr lang="en-US" sz="2800" dirty="0">
                <a:solidFill>
                  <a:schemeClr val="tx1"/>
                </a:solidFill>
              </a:rPr>
              <a:t>EMC Decision Considerations</a:t>
            </a:r>
          </a:p>
          <a:p>
            <a:endParaRPr lang="en-US" sz="28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pic>
        <p:nvPicPr>
          <p:cNvPr id="6" name="Picture 5">
            <a:extLst>
              <a:ext uri="{FF2B5EF4-FFF2-40B4-BE49-F238E27FC236}">
                <a16:creationId xmlns:a16="http://schemas.microsoft.com/office/drawing/2014/main" id="{347FE02A-8C7B-4DA1-A2D9-E7B2367870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9423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3200" b="1">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a:solidFill>
                  <a:schemeClr val="tx1"/>
                </a:solidFill>
              </a:rPr>
              <a:t>The withdrawal of </a:t>
            </a:r>
            <a:r>
              <a:rPr lang="en-US" sz="2400" i="1" u="sng">
                <a:solidFill>
                  <a:schemeClr val="tx1"/>
                </a:solidFill>
              </a:rPr>
              <a:t>surface water </a:t>
            </a:r>
            <a:r>
              <a:rPr lang="en-US" sz="2400">
                <a:solidFill>
                  <a:schemeClr val="tx1"/>
                </a:solidFill>
              </a:rPr>
              <a:t>from one river basin and discharge of all or any part of the water in a river basin different from the origin.</a:t>
            </a:r>
          </a:p>
          <a:p>
            <a:pPr lvl="0"/>
            <a:endParaRPr lang="en-US" altLang="en-US" sz="2400">
              <a:solidFill>
                <a:srgbClr val="424120"/>
              </a:solidFill>
            </a:endParaRPr>
          </a:p>
          <a:p>
            <a:pPr lvl="0"/>
            <a:r>
              <a:rPr lang="en-US" altLang="en-US" sz="2400">
                <a:solidFill>
                  <a:schemeClr val="tx1"/>
                </a:solidFill>
              </a:rPr>
              <a:t>The purpose of the Interbasin Transfer Law is to ensure it is good public policy to move water from one river basin into another.</a:t>
            </a:r>
          </a:p>
          <a:p>
            <a:endParaRPr lang="en-US"/>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9459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Statutory Thresholds</a:t>
            </a:r>
          </a:p>
        </p:txBody>
      </p:sp>
      <p:sp>
        <p:nvSpPr>
          <p:cNvPr id="3" name="Content Placeholder 2"/>
          <p:cNvSpPr>
            <a:spLocks noGrp="1"/>
          </p:cNvSpPr>
          <p:nvPr>
            <p:ph idx="1"/>
          </p:nvPr>
        </p:nvSpPr>
        <p:spPr>
          <a:xfrm>
            <a:off x="437313" y="1250163"/>
            <a:ext cx="11152554" cy="4482303"/>
          </a:xfrm>
        </p:spPr>
        <p:txBody>
          <a:bodyPr>
            <a:normAutofit/>
          </a:bodyPr>
          <a:lstStyle/>
          <a:p>
            <a:pPr marL="0" indent="0">
              <a:buNone/>
            </a:pPr>
            <a:r>
              <a:rPr lang="en-US" sz="2600" b="1" dirty="0">
                <a:solidFill>
                  <a:schemeClr val="tx1"/>
                </a:solidFill>
              </a:rPr>
              <a:t>§ 143-215.22L  Regulation of surface water transfers.</a:t>
            </a:r>
          </a:p>
          <a:p>
            <a:pPr marL="0" indent="0">
              <a:buNone/>
            </a:pPr>
            <a:r>
              <a:rPr lang="en-US" sz="2000" dirty="0">
                <a:solidFill>
                  <a:schemeClr val="tx1"/>
                </a:solidFill>
              </a:rPr>
              <a:t>(a)   Certificate Required. - No person, without first obtaining a certificate from the 	Commission, may:</a:t>
            </a:r>
          </a:p>
          <a:p>
            <a:pPr marL="857250" lvl="1" indent="-514350">
              <a:buFont typeface="+mj-lt"/>
              <a:buAutoNum type="arabicPeriod"/>
            </a:pPr>
            <a:r>
              <a:rPr lang="en-US" sz="2000" dirty="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dirty="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dirty="0">
                <a:solidFill>
                  <a:schemeClr val="tx1"/>
                </a:solidFill>
              </a:rPr>
              <a:t>Increase an existing transfer of water from one river basin to another above the amount approved by the Commission in a certificate issued under G.S. 162A-7 prior to 1 July 1993.</a:t>
            </a:r>
          </a:p>
          <a:p>
            <a:pPr marL="0" indent="0">
              <a:buNone/>
            </a:pPr>
            <a:endParaRPr lang="en-US" sz="2700" dirty="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4</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9309" y="5732466"/>
            <a:ext cx="2222691" cy="793380"/>
          </a:xfrm>
          <a:prstGeom prst="rect">
            <a:avLst/>
          </a:prstGeom>
        </p:spPr>
      </p:pic>
    </p:spTree>
    <p:extLst>
      <p:ext uri="{BB962C8B-B14F-4D97-AF65-F5344CB8AC3E}">
        <p14:creationId xmlns:p14="http://schemas.microsoft.com/office/powerpoint/2010/main" val="2291329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6934200" cy="685482"/>
          </a:xfrm>
        </p:spPr>
        <p:txBody>
          <a:bodyPr>
            <a:normAutofit/>
          </a:bodyPr>
          <a:lstStyle/>
          <a:p>
            <a:r>
              <a:rPr lang="en-US" sz="3200" b="1">
                <a:solidFill>
                  <a:schemeClr val="tx1"/>
                </a:solidFill>
              </a:rPr>
              <a:t>What is an Interbasin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a:solidFill>
                  <a:schemeClr val="tx1"/>
                </a:solidFill>
              </a:rPr>
              <a:t>Transfer = Withdrawal – Return 	</a:t>
            </a:r>
          </a:p>
          <a:p>
            <a:pPr algn="ctr"/>
            <a:r>
              <a:rPr lang="en-US" altLang="en-US" sz="2400" u="sng">
                <a:solidFill>
                  <a:schemeClr val="tx1"/>
                </a:solidFill>
              </a:rPr>
              <a:t>Net</a:t>
            </a:r>
            <a:r>
              <a:rPr lang="en-US" altLang="en-US" sz="2400">
                <a:solidFill>
                  <a:schemeClr val="tx1"/>
                </a:solidFill>
              </a:rPr>
              <a:t> Transfer, Not </a:t>
            </a:r>
            <a:r>
              <a:rPr lang="en-US" altLang="en-US" sz="2400" u="sng">
                <a:solidFill>
                  <a:schemeClr val="tx1"/>
                </a:solidFill>
              </a:rPr>
              <a:t>Gross</a:t>
            </a:r>
          </a:p>
          <a:p>
            <a:pPr algn="ctr"/>
            <a:endParaRPr lang="en-US"/>
          </a:p>
        </p:txBody>
      </p:sp>
      <p:sp>
        <p:nvSpPr>
          <p:cNvPr id="3" name="Slide Number Placeholder 2"/>
          <p:cNvSpPr>
            <a:spLocks noGrp="1"/>
          </p:cNvSpPr>
          <p:nvPr>
            <p:ph type="sldNum" sz="quarter" idx="12"/>
          </p:nvPr>
        </p:nvSpPr>
        <p:spPr/>
        <p:txBody>
          <a:bodyPr/>
          <a:lstStyle/>
          <a:p>
            <a:fld id="{11F27F3A-B3E9-41ED-AF8F-A365F10BB65F}" type="slidenum">
              <a:rPr lang="en-US" smtClean="0"/>
              <a:pPr/>
              <a:t>5</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7048407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0237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3200" b="1">
                <a:solidFill>
                  <a:schemeClr val="tx1"/>
                </a:solidFill>
              </a:rPr>
              <a:t>Water Transfers 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defRPr/>
            </a:pPr>
            <a:r>
              <a:rPr lang="en-US" sz="2800">
                <a:solidFill>
                  <a:schemeClr val="tx1"/>
                </a:solidFill>
              </a:rPr>
              <a:t>Over 130 public water systems with surface water transfers</a:t>
            </a:r>
          </a:p>
          <a:p>
            <a:pPr marL="0" lvl="1">
              <a:spcBef>
                <a:spcPts val="1200"/>
              </a:spcBef>
              <a:spcAft>
                <a:spcPts val="1200"/>
              </a:spcAft>
              <a:defRPr/>
            </a:pPr>
            <a:r>
              <a:rPr lang="en-US" sz="2800">
                <a:solidFill>
                  <a:schemeClr val="tx1"/>
                </a:solidFill>
              </a:rPr>
              <a:t>80% are under 1 MGD</a:t>
            </a:r>
          </a:p>
          <a:p>
            <a:pPr marL="0" lvl="1">
              <a:spcBef>
                <a:spcPts val="1200"/>
              </a:spcBef>
              <a:spcAft>
                <a:spcPts val="1200"/>
              </a:spcAft>
              <a:defRPr/>
            </a:pPr>
            <a:r>
              <a:rPr lang="en-US" sz="2800">
                <a:solidFill>
                  <a:schemeClr val="tx1"/>
                </a:solidFill>
              </a:rPr>
              <a:t>Nine IBT Certificates have been issued</a:t>
            </a:r>
          </a:p>
          <a:p>
            <a:pPr marL="228600" lvl="1" indent="-228600">
              <a:spcBef>
                <a:spcPts val="1200"/>
              </a:spcBef>
              <a:spcAft>
                <a:spcPts val="1200"/>
              </a:spcAft>
              <a:defRPr/>
            </a:pPr>
            <a:r>
              <a:rPr lang="en-US" sz="2800">
                <a:solidFill>
                  <a:schemeClr val="tx1"/>
                </a:solidFill>
              </a:rPr>
              <a:t>Grandfathered allowance for systems that were transferring over 2 MGD prior to July 1993</a:t>
            </a:r>
          </a:p>
          <a:p>
            <a:pPr marL="228600" lvl="1" indent="-228600">
              <a:spcBef>
                <a:spcPts val="1200"/>
              </a:spcBef>
              <a:spcAft>
                <a:spcPts val="1200"/>
              </a:spcAft>
              <a:defRPr/>
            </a:pPr>
            <a:r>
              <a:rPr lang="en-US" sz="2800">
                <a:solidFill>
                  <a:schemeClr val="tx1"/>
                </a:solidFill>
              </a:rPr>
              <a:t>Handful of water systems transferring between 1-2 MGD </a:t>
            </a:r>
          </a:p>
          <a:p>
            <a:endParaRPr lang="en-US" sz="280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8244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Transfers Regulated by IBT Certificate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9519031"/>
              </p:ext>
            </p:extLst>
          </p:nvPr>
        </p:nvGraphicFramePr>
        <p:xfrm>
          <a:off x="570156" y="1068862"/>
          <a:ext cx="11144924" cy="4574540"/>
        </p:xfrm>
        <a:graphic>
          <a:graphicData uri="http://schemas.openxmlformats.org/drawingml/2006/table">
            <a:tbl>
              <a:tblPr firstRow="1" bandRow="1">
                <a:tableStyleId>{5C22544A-7EE6-4342-B048-85BDC9FD1C3A}</a:tableStyleId>
              </a:tblPr>
              <a:tblGrid>
                <a:gridCol w="414599">
                  <a:extLst>
                    <a:ext uri="{9D8B030D-6E8A-4147-A177-3AD203B41FA5}">
                      <a16:colId xmlns:a16="http://schemas.microsoft.com/office/drawing/2014/main" val="1879005964"/>
                    </a:ext>
                  </a:extLst>
                </a:gridCol>
                <a:gridCol w="4447857">
                  <a:extLst>
                    <a:ext uri="{9D8B030D-6E8A-4147-A177-3AD203B41FA5}">
                      <a16:colId xmlns:a16="http://schemas.microsoft.com/office/drawing/2014/main" val="3062454019"/>
                    </a:ext>
                  </a:extLst>
                </a:gridCol>
                <a:gridCol w="935915">
                  <a:extLst>
                    <a:ext uri="{9D8B030D-6E8A-4147-A177-3AD203B41FA5}">
                      <a16:colId xmlns:a16="http://schemas.microsoft.com/office/drawing/2014/main" val="538707468"/>
                    </a:ext>
                  </a:extLst>
                </a:gridCol>
                <a:gridCol w="1054249">
                  <a:extLst>
                    <a:ext uri="{9D8B030D-6E8A-4147-A177-3AD203B41FA5}">
                      <a16:colId xmlns:a16="http://schemas.microsoft.com/office/drawing/2014/main" val="1223241759"/>
                    </a:ext>
                  </a:extLst>
                </a:gridCol>
                <a:gridCol w="1559859">
                  <a:extLst>
                    <a:ext uri="{9D8B030D-6E8A-4147-A177-3AD203B41FA5}">
                      <a16:colId xmlns:a16="http://schemas.microsoft.com/office/drawing/2014/main" val="1475943239"/>
                    </a:ext>
                  </a:extLst>
                </a:gridCol>
                <a:gridCol w="2732445">
                  <a:extLst>
                    <a:ext uri="{9D8B030D-6E8A-4147-A177-3AD203B41FA5}">
                      <a16:colId xmlns:a16="http://schemas.microsoft.com/office/drawing/2014/main" val="3079114732"/>
                    </a:ext>
                  </a:extLst>
                </a:gridCol>
              </a:tblGrid>
              <a:tr h="370840">
                <a:tc>
                  <a:txBody>
                    <a:bodyPr/>
                    <a:lstStyle/>
                    <a:p>
                      <a:endParaRPr lang="en-US"/>
                    </a:p>
                  </a:txBody>
                  <a:tcPr/>
                </a:tc>
                <a:tc>
                  <a:txBody>
                    <a:bodyPr/>
                    <a:lstStyle/>
                    <a:p>
                      <a:r>
                        <a:rPr lang="en-US"/>
                        <a:t>System/Certificate Holder(s)</a:t>
                      </a:r>
                    </a:p>
                  </a:txBody>
                  <a:tcPr/>
                </a:tc>
                <a:tc>
                  <a:txBody>
                    <a:bodyPr/>
                    <a:lstStyle/>
                    <a:p>
                      <a:r>
                        <a:rPr lang="en-US"/>
                        <a:t>Year</a:t>
                      </a:r>
                    </a:p>
                  </a:txBody>
                  <a:tcPr/>
                </a:tc>
                <a:tc>
                  <a:txBody>
                    <a:bodyPr/>
                    <a:lstStyle/>
                    <a:p>
                      <a:r>
                        <a:rPr lang="en-US"/>
                        <a:t>Amount</a:t>
                      </a:r>
                    </a:p>
                  </a:txBody>
                  <a:tcPr/>
                </a:tc>
                <a:tc>
                  <a:txBody>
                    <a:bodyPr/>
                    <a:lstStyle/>
                    <a:p>
                      <a:r>
                        <a:rPr lang="en-US"/>
                        <a:t>Source Basin(s)</a:t>
                      </a:r>
                    </a:p>
                  </a:txBody>
                  <a:tcPr/>
                </a:tc>
                <a:tc>
                  <a:txBody>
                    <a:bodyPr/>
                    <a:lstStyle/>
                    <a:p>
                      <a:r>
                        <a:rPr lang="en-US"/>
                        <a:t>Receiving Basin(s)</a:t>
                      </a:r>
                    </a:p>
                  </a:txBody>
                  <a:tcPr/>
                </a:tc>
                <a:extLst>
                  <a:ext uri="{0D108BD9-81ED-4DB2-BD59-A6C34878D82A}">
                    <a16:rowId xmlns:a16="http://schemas.microsoft.com/office/drawing/2014/main" val="1433523953"/>
                  </a:ext>
                </a:extLst>
              </a:tr>
              <a:tr h="370840">
                <a:tc>
                  <a:txBody>
                    <a:bodyPr/>
                    <a:lstStyle/>
                    <a:p>
                      <a:r>
                        <a:rPr lang="en-US"/>
                        <a:t>1.</a:t>
                      </a:r>
                    </a:p>
                  </a:txBody>
                  <a:tcPr/>
                </a:tc>
                <a:tc>
                  <a:txBody>
                    <a:bodyPr/>
                    <a:lstStyle/>
                    <a:p>
                      <a:r>
                        <a:rPr lang="en-US"/>
                        <a:t>Piedmont Triad Regional Water Authority</a:t>
                      </a:r>
                    </a:p>
                  </a:txBody>
                  <a:tcPr/>
                </a:tc>
                <a:tc>
                  <a:txBody>
                    <a:bodyPr/>
                    <a:lstStyle/>
                    <a:p>
                      <a:r>
                        <a:rPr lang="en-US"/>
                        <a:t>1991</a:t>
                      </a:r>
                    </a:p>
                  </a:txBody>
                  <a:tcPr/>
                </a:tc>
                <a:tc>
                  <a:txBody>
                    <a:bodyPr/>
                    <a:lstStyle/>
                    <a:p>
                      <a:r>
                        <a:rPr lang="en-US"/>
                        <a:t>30.5 MGD</a:t>
                      </a:r>
                    </a:p>
                  </a:txBody>
                  <a:tcPr/>
                </a:tc>
                <a:tc>
                  <a:txBody>
                    <a:bodyPr/>
                    <a:lstStyle/>
                    <a:p>
                      <a:r>
                        <a:rPr lang="en-US"/>
                        <a:t>Deep River</a:t>
                      </a:r>
                    </a:p>
                  </a:txBody>
                  <a:tcPr/>
                </a:tc>
                <a:tc>
                  <a:txBody>
                    <a:bodyPr/>
                    <a:lstStyle/>
                    <a:p>
                      <a:r>
                        <a:rPr lang="en-US"/>
                        <a:t>Haw River, Yadkin</a:t>
                      </a:r>
                      <a:r>
                        <a:rPr lang="en-US" baseline="0"/>
                        <a:t> River</a:t>
                      </a:r>
                      <a:endParaRPr lang="en-US"/>
                    </a:p>
                  </a:txBody>
                  <a:tcPr/>
                </a:tc>
                <a:extLst>
                  <a:ext uri="{0D108BD9-81ED-4DB2-BD59-A6C34878D82A}">
                    <a16:rowId xmlns:a16="http://schemas.microsoft.com/office/drawing/2014/main" val="4071279844"/>
                  </a:ext>
                </a:extLst>
              </a:tr>
              <a:tr h="370840">
                <a:tc>
                  <a:txBody>
                    <a:bodyPr/>
                    <a:lstStyle/>
                    <a:p>
                      <a:r>
                        <a:rPr lang="en-US"/>
                        <a:t>2.</a:t>
                      </a:r>
                    </a:p>
                  </a:txBody>
                  <a:tcPr/>
                </a:tc>
                <a:tc>
                  <a:txBody>
                    <a:bodyPr/>
                    <a:lstStyle/>
                    <a:p>
                      <a:r>
                        <a:rPr lang="en-US"/>
                        <a:t>Charlotte Water</a:t>
                      </a:r>
                    </a:p>
                  </a:txBody>
                  <a:tcPr/>
                </a:tc>
                <a:tc>
                  <a:txBody>
                    <a:bodyPr/>
                    <a:lstStyle/>
                    <a:p>
                      <a:r>
                        <a:rPr lang="en-US"/>
                        <a:t>2002</a:t>
                      </a:r>
                    </a:p>
                  </a:txBody>
                  <a:tcPr/>
                </a:tc>
                <a:tc>
                  <a:txBody>
                    <a:bodyPr/>
                    <a:lstStyle/>
                    <a:p>
                      <a:r>
                        <a:rPr lang="en-US"/>
                        <a:t>33 MGD</a:t>
                      </a:r>
                    </a:p>
                  </a:txBody>
                  <a:tcPr/>
                </a:tc>
                <a:tc>
                  <a:txBody>
                    <a:bodyPr/>
                    <a:lstStyle/>
                    <a:p>
                      <a:r>
                        <a:rPr lang="en-US"/>
                        <a:t>Catawba</a:t>
                      </a:r>
                    </a:p>
                  </a:txBody>
                  <a:tcPr/>
                </a:tc>
                <a:tc>
                  <a:txBody>
                    <a:bodyPr/>
                    <a:lstStyle/>
                    <a:p>
                      <a:r>
                        <a:rPr lang="en-US"/>
                        <a:t>Rocky River</a:t>
                      </a:r>
                    </a:p>
                  </a:txBody>
                  <a:tcPr/>
                </a:tc>
                <a:extLst>
                  <a:ext uri="{0D108BD9-81ED-4DB2-BD59-A6C34878D82A}">
                    <a16:rowId xmlns:a16="http://schemas.microsoft.com/office/drawing/2014/main" val="2617385744"/>
                  </a:ext>
                </a:extLst>
              </a:tr>
              <a:tr h="370840">
                <a:tc>
                  <a:txBody>
                    <a:bodyPr/>
                    <a:lstStyle/>
                    <a:p>
                      <a:r>
                        <a:rPr lang="en-US"/>
                        <a:t>3.</a:t>
                      </a:r>
                    </a:p>
                  </a:txBody>
                  <a:tcPr/>
                </a:tc>
                <a:tc>
                  <a:txBody>
                    <a:bodyPr/>
                    <a:lstStyle/>
                    <a:p>
                      <a:r>
                        <a:rPr lang="en-US"/>
                        <a:t>Cities of Concord</a:t>
                      </a:r>
                      <a:r>
                        <a:rPr lang="en-US" baseline="0"/>
                        <a:t> and Kannapolis</a:t>
                      </a:r>
                      <a:endParaRPr lang="en-US"/>
                    </a:p>
                  </a:txBody>
                  <a:tcPr/>
                </a:tc>
                <a:tc>
                  <a:txBody>
                    <a:bodyPr/>
                    <a:lstStyle/>
                    <a:p>
                      <a:r>
                        <a:rPr lang="en-US"/>
                        <a:t>2007</a:t>
                      </a:r>
                    </a:p>
                  </a:txBody>
                  <a:tcPr/>
                </a:tc>
                <a:tc>
                  <a:txBody>
                    <a:bodyPr/>
                    <a:lstStyle/>
                    <a:p>
                      <a:r>
                        <a:rPr lang="en-US"/>
                        <a:t>10 MGD/</a:t>
                      </a:r>
                    </a:p>
                    <a:p>
                      <a:r>
                        <a:rPr lang="en-US"/>
                        <a:t>10 MGD</a:t>
                      </a:r>
                    </a:p>
                  </a:txBody>
                  <a:tcPr/>
                </a:tc>
                <a:tc>
                  <a:txBody>
                    <a:bodyPr/>
                    <a:lstStyle/>
                    <a:p>
                      <a:r>
                        <a:rPr lang="en-US"/>
                        <a:t>Catawba/</a:t>
                      </a:r>
                    </a:p>
                    <a:p>
                      <a:r>
                        <a:rPr lang="en-US"/>
                        <a:t>Yadkin</a:t>
                      </a:r>
                    </a:p>
                  </a:txBody>
                  <a:tcPr/>
                </a:tc>
                <a:tc>
                  <a:txBody>
                    <a:bodyPr/>
                    <a:lstStyle/>
                    <a:p>
                      <a:r>
                        <a:rPr lang="en-US"/>
                        <a:t>Rocky River</a:t>
                      </a:r>
                    </a:p>
                  </a:txBody>
                  <a:tcPr/>
                </a:tc>
                <a:extLst>
                  <a:ext uri="{0D108BD9-81ED-4DB2-BD59-A6C34878D82A}">
                    <a16:rowId xmlns:a16="http://schemas.microsoft.com/office/drawing/2014/main" val="2613772787"/>
                  </a:ext>
                </a:extLst>
              </a:tr>
              <a:tr h="370840">
                <a:tc>
                  <a:txBody>
                    <a:bodyPr/>
                    <a:lstStyle/>
                    <a:p>
                      <a:r>
                        <a:rPr lang="en-US"/>
                        <a:t>4.</a:t>
                      </a:r>
                    </a:p>
                  </a:txBody>
                  <a:tcPr/>
                </a:tc>
                <a:tc>
                  <a:txBody>
                    <a:bodyPr/>
                    <a:lstStyle/>
                    <a:p>
                      <a:r>
                        <a:rPr lang="en-US"/>
                        <a:t>Greenville Utilities</a:t>
                      </a:r>
                      <a:r>
                        <a:rPr lang="en-US" baseline="0"/>
                        <a:t> Commission, the Towns of Farmville and Winterville, and Greene Co.</a:t>
                      </a:r>
                      <a:endParaRPr lang="en-US"/>
                    </a:p>
                  </a:txBody>
                  <a:tcPr/>
                </a:tc>
                <a:tc>
                  <a:txBody>
                    <a:bodyPr/>
                    <a:lstStyle/>
                    <a:p>
                      <a:r>
                        <a:rPr lang="en-US"/>
                        <a:t>2010</a:t>
                      </a:r>
                    </a:p>
                  </a:txBody>
                  <a:tcPr/>
                </a:tc>
                <a:tc>
                  <a:txBody>
                    <a:bodyPr/>
                    <a:lstStyle/>
                    <a:p>
                      <a:r>
                        <a:rPr lang="en-US"/>
                        <a:t>8.3 MGD/</a:t>
                      </a:r>
                    </a:p>
                    <a:p>
                      <a:r>
                        <a:rPr lang="en-US"/>
                        <a:t>4.0 MGD</a:t>
                      </a:r>
                    </a:p>
                  </a:txBody>
                  <a:tcPr/>
                </a:tc>
                <a:tc>
                  <a:txBody>
                    <a:bodyPr/>
                    <a:lstStyle/>
                    <a:p>
                      <a:r>
                        <a:rPr lang="en-US"/>
                        <a:t>Tar River</a:t>
                      </a:r>
                    </a:p>
                  </a:txBody>
                  <a:tcPr/>
                </a:tc>
                <a:tc>
                  <a:txBody>
                    <a:bodyPr/>
                    <a:lstStyle/>
                    <a:p>
                      <a:r>
                        <a:rPr lang="en-US"/>
                        <a:t>Contentnea Creek/</a:t>
                      </a:r>
                    </a:p>
                    <a:p>
                      <a:r>
                        <a:rPr lang="en-US"/>
                        <a:t>Neuse River</a:t>
                      </a:r>
                    </a:p>
                  </a:txBody>
                  <a:tcPr/>
                </a:tc>
                <a:extLst>
                  <a:ext uri="{0D108BD9-81ED-4DB2-BD59-A6C34878D82A}">
                    <a16:rowId xmlns:a16="http://schemas.microsoft.com/office/drawing/2014/main" val="393141025"/>
                  </a:ext>
                </a:extLst>
              </a:tr>
              <a:tr h="370840">
                <a:tc>
                  <a:txBody>
                    <a:bodyPr/>
                    <a:lstStyle/>
                    <a:p>
                      <a:r>
                        <a:rPr lang="en-US"/>
                        <a:t>5.</a:t>
                      </a:r>
                    </a:p>
                  </a:txBody>
                  <a:tcPr/>
                </a:tc>
                <a:tc>
                  <a:txBody>
                    <a:bodyPr/>
                    <a:lstStyle/>
                    <a:p>
                      <a:r>
                        <a:rPr lang="en-US"/>
                        <a:t>Brunswick County</a:t>
                      </a:r>
                    </a:p>
                  </a:txBody>
                  <a:tcPr/>
                </a:tc>
                <a:tc>
                  <a:txBody>
                    <a:bodyPr/>
                    <a:lstStyle/>
                    <a:p>
                      <a:r>
                        <a:rPr lang="en-US"/>
                        <a:t>2013</a:t>
                      </a:r>
                    </a:p>
                  </a:txBody>
                  <a:tcPr/>
                </a:tc>
                <a:tc>
                  <a:txBody>
                    <a:bodyPr/>
                    <a:lstStyle/>
                    <a:p>
                      <a:r>
                        <a:rPr lang="en-US"/>
                        <a:t>17 MGD</a:t>
                      </a:r>
                    </a:p>
                  </a:txBody>
                  <a:tcPr/>
                </a:tc>
                <a:tc>
                  <a:txBody>
                    <a:bodyPr/>
                    <a:lstStyle/>
                    <a:p>
                      <a:r>
                        <a:rPr lang="en-US"/>
                        <a:t>Cape Fear</a:t>
                      </a:r>
                    </a:p>
                  </a:txBody>
                  <a:tcPr/>
                </a:tc>
                <a:tc>
                  <a:txBody>
                    <a:bodyPr/>
                    <a:lstStyle/>
                    <a:p>
                      <a:r>
                        <a:rPr lang="en-US"/>
                        <a:t>Shallotte and Waccamaw</a:t>
                      </a:r>
                    </a:p>
                  </a:txBody>
                  <a:tcPr/>
                </a:tc>
                <a:extLst>
                  <a:ext uri="{0D108BD9-81ED-4DB2-BD59-A6C34878D82A}">
                    <a16:rowId xmlns:a16="http://schemas.microsoft.com/office/drawing/2014/main" val="233685194"/>
                  </a:ext>
                </a:extLst>
              </a:tr>
              <a:tr h="370840">
                <a:tc>
                  <a:txBody>
                    <a:bodyPr/>
                    <a:lstStyle/>
                    <a:p>
                      <a:r>
                        <a:rPr lang="en-US"/>
                        <a:t>6.</a:t>
                      </a:r>
                    </a:p>
                  </a:txBody>
                  <a:tcPr/>
                </a:tc>
                <a:tc>
                  <a:txBody>
                    <a:bodyPr/>
                    <a:lstStyle/>
                    <a:p>
                      <a:r>
                        <a:rPr lang="en-US"/>
                        <a:t>Towns</a:t>
                      </a:r>
                      <a:r>
                        <a:rPr lang="en-US" baseline="0"/>
                        <a:t> of Cary and Apex</a:t>
                      </a:r>
                      <a:endParaRPr lang="en-US"/>
                    </a:p>
                  </a:txBody>
                  <a:tcPr/>
                </a:tc>
                <a:tc>
                  <a:txBody>
                    <a:bodyPr/>
                    <a:lstStyle/>
                    <a:p>
                      <a:r>
                        <a:rPr lang="en-US"/>
                        <a:t>2015</a:t>
                      </a:r>
                    </a:p>
                  </a:txBody>
                  <a:tcPr/>
                </a:tc>
                <a:tc>
                  <a:txBody>
                    <a:bodyPr/>
                    <a:lstStyle/>
                    <a:p>
                      <a:r>
                        <a:rPr lang="en-US"/>
                        <a:t>31.0 MGD/</a:t>
                      </a:r>
                    </a:p>
                    <a:p>
                      <a:r>
                        <a:rPr lang="en-US"/>
                        <a:t>2.0 MGD</a:t>
                      </a:r>
                    </a:p>
                  </a:txBody>
                  <a:tcPr/>
                </a:tc>
                <a:tc>
                  <a:txBody>
                    <a:bodyPr/>
                    <a:lstStyle/>
                    <a:p>
                      <a:r>
                        <a:rPr lang="en-US"/>
                        <a:t>Haw River</a:t>
                      </a:r>
                    </a:p>
                  </a:txBody>
                  <a:tcPr/>
                </a:tc>
                <a:tc>
                  <a:txBody>
                    <a:bodyPr/>
                    <a:lstStyle/>
                    <a:p>
                      <a:r>
                        <a:rPr lang="en-US"/>
                        <a:t>Neuse River/</a:t>
                      </a:r>
                    </a:p>
                    <a:p>
                      <a:r>
                        <a:rPr lang="en-US"/>
                        <a:t>Cape Fear River</a:t>
                      </a:r>
                    </a:p>
                  </a:txBody>
                  <a:tcPr/>
                </a:tc>
                <a:extLst>
                  <a:ext uri="{0D108BD9-81ED-4DB2-BD59-A6C34878D82A}">
                    <a16:rowId xmlns:a16="http://schemas.microsoft.com/office/drawing/2014/main" val="1161703203"/>
                  </a:ext>
                </a:extLst>
              </a:tr>
              <a:tr h="370840">
                <a:tc>
                  <a:txBody>
                    <a:bodyPr/>
                    <a:lstStyle/>
                    <a:p>
                      <a:r>
                        <a:rPr lang="en-US"/>
                        <a:t>7.</a:t>
                      </a:r>
                    </a:p>
                  </a:txBody>
                  <a:tcPr/>
                </a:tc>
                <a:tc>
                  <a:txBody>
                    <a:bodyPr/>
                    <a:lstStyle/>
                    <a:p>
                      <a:r>
                        <a:rPr lang="en-US"/>
                        <a:t>Kerr Lake Regional Water System</a:t>
                      </a:r>
                    </a:p>
                  </a:txBody>
                  <a:tcPr/>
                </a:tc>
                <a:tc>
                  <a:txBody>
                    <a:bodyPr/>
                    <a:lstStyle/>
                    <a:p>
                      <a:r>
                        <a:rPr lang="en-US"/>
                        <a:t>2015</a:t>
                      </a:r>
                    </a:p>
                  </a:txBody>
                  <a:tcPr/>
                </a:tc>
                <a:tc>
                  <a:txBody>
                    <a:bodyPr/>
                    <a:lstStyle/>
                    <a:p>
                      <a:r>
                        <a:rPr lang="en-US"/>
                        <a:t>10.7 MGD/</a:t>
                      </a:r>
                    </a:p>
                    <a:p>
                      <a:r>
                        <a:rPr lang="en-US"/>
                        <a:t>1.7 MGD/</a:t>
                      </a:r>
                    </a:p>
                    <a:p>
                      <a:r>
                        <a:rPr lang="en-US"/>
                        <a:t>1.8 MGD</a:t>
                      </a:r>
                    </a:p>
                  </a:txBody>
                  <a:tcPr/>
                </a:tc>
                <a:tc>
                  <a:txBody>
                    <a:bodyPr/>
                    <a:lstStyle/>
                    <a:p>
                      <a:r>
                        <a:rPr lang="en-US"/>
                        <a:t>Roanoke</a:t>
                      </a:r>
                    </a:p>
                  </a:txBody>
                  <a:tcPr/>
                </a:tc>
                <a:tc>
                  <a:txBody>
                    <a:bodyPr/>
                    <a:lstStyle/>
                    <a:p>
                      <a:r>
                        <a:rPr lang="en-US"/>
                        <a:t>Tar River/</a:t>
                      </a:r>
                    </a:p>
                    <a:p>
                      <a:r>
                        <a:rPr lang="en-US"/>
                        <a:t>Fishing</a:t>
                      </a:r>
                      <a:r>
                        <a:rPr lang="en-US" baseline="0"/>
                        <a:t> Creek/</a:t>
                      </a:r>
                    </a:p>
                    <a:p>
                      <a:r>
                        <a:rPr lang="en-US" baseline="0"/>
                        <a:t>Neuse River</a:t>
                      </a:r>
                      <a:endParaRPr lang="en-US"/>
                    </a:p>
                  </a:txBody>
                  <a:tcPr/>
                </a:tc>
                <a:extLst>
                  <a:ext uri="{0D108BD9-81ED-4DB2-BD59-A6C34878D82A}">
                    <a16:rowId xmlns:a16="http://schemas.microsoft.com/office/drawing/2014/main" val="3471075016"/>
                  </a:ext>
                </a:extLst>
              </a:tr>
              <a:tr h="370840">
                <a:tc>
                  <a:txBody>
                    <a:bodyPr/>
                    <a:lstStyle/>
                    <a:p>
                      <a:r>
                        <a:rPr lang="en-US"/>
                        <a:t>8.</a:t>
                      </a:r>
                    </a:p>
                  </a:txBody>
                  <a:tcPr/>
                </a:tc>
                <a:tc>
                  <a:txBody>
                    <a:bodyPr/>
                    <a:lstStyle/>
                    <a:p>
                      <a:r>
                        <a:rPr lang="en-US"/>
                        <a:t>Union County and Town of Wingate</a:t>
                      </a:r>
                    </a:p>
                  </a:txBody>
                  <a:tcPr/>
                </a:tc>
                <a:tc>
                  <a:txBody>
                    <a:bodyPr/>
                    <a:lstStyle/>
                    <a:p>
                      <a:r>
                        <a:rPr lang="en-US"/>
                        <a:t>2017</a:t>
                      </a:r>
                    </a:p>
                  </a:txBody>
                  <a:tcPr/>
                </a:tc>
                <a:tc>
                  <a:txBody>
                    <a:bodyPr/>
                    <a:lstStyle/>
                    <a:p>
                      <a:r>
                        <a:rPr lang="en-US"/>
                        <a:t>23.0 MGD</a:t>
                      </a:r>
                    </a:p>
                  </a:txBody>
                  <a:tcPr/>
                </a:tc>
                <a:tc>
                  <a:txBody>
                    <a:bodyPr/>
                    <a:lstStyle/>
                    <a:p>
                      <a:r>
                        <a:rPr lang="en-US"/>
                        <a:t>Yadkin River</a:t>
                      </a:r>
                    </a:p>
                  </a:txBody>
                  <a:tcPr/>
                </a:tc>
                <a:tc>
                  <a:txBody>
                    <a:bodyPr/>
                    <a:lstStyle/>
                    <a:p>
                      <a:r>
                        <a:rPr lang="en-US"/>
                        <a:t>Rocky River</a:t>
                      </a:r>
                    </a:p>
                  </a:txBody>
                  <a:tcPr/>
                </a:tc>
                <a:extLst>
                  <a:ext uri="{0D108BD9-81ED-4DB2-BD59-A6C34878D82A}">
                    <a16:rowId xmlns:a16="http://schemas.microsoft.com/office/drawing/2014/main" val="647312383"/>
                  </a:ext>
                </a:extLst>
              </a:tr>
              <a:tr h="370840">
                <a:tc>
                  <a:txBody>
                    <a:bodyPr/>
                    <a:lstStyle/>
                    <a:p>
                      <a:r>
                        <a:rPr lang="en-US"/>
                        <a:t>9.</a:t>
                      </a:r>
                    </a:p>
                  </a:txBody>
                  <a:tcPr/>
                </a:tc>
                <a:tc>
                  <a:txBody>
                    <a:bodyPr/>
                    <a:lstStyle/>
                    <a:p>
                      <a:r>
                        <a:rPr lang="en-US"/>
                        <a:t>Pender County Utilities</a:t>
                      </a:r>
                      <a:r>
                        <a:rPr lang="en-US" baseline="0"/>
                        <a:t> and Towns of Burgaw, Topsail Beach, Surf City and Wallace and Utilities, Inc.</a:t>
                      </a:r>
                      <a:endParaRPr lang="en-US"/>
                    </a:p>
                  </a:txBody>
                  <a:tcPr/>
                </a:tc>
                <a:tc>
                  <a:txBody>
                    <a:bodyPr/>
                    <a:lstStyle/>
                    <a:p>
                      <a:r>
                        <a:rPr lang="en-US"/>
                        <a:t>2018</a:t>
                      </a:r>
                    </a:p>
                  </a:txBody>
                  <a:tcPr/>
                </a:tc>
                <a:tc>
                  <a:txBody>
                    <a:bodyPr/>
                    <a:lstStyle/>
                    <a:p>
                      <a:r>
                        <a:rPr lang="en-US"/>
                        <a:t>14.5 MGD</a:t>
                      </a:r>
                    </a:p>
                  </a:txBody>
                  <a:tcPr/>
                </a:tc>
                <a:tc>
                  <a:txBody>
                    <a:bodyPr/>
                    <a:lstStyle/>
                    <a:p>
                      <a:r>
                        <a:rPr lang="en-US"/>
                        <a:t>Cape Fear</a:t>
                      </a:r>
                    </a:p>
                  </a:txBody>
                  <a:tcPr/>
                </a:tc>
                <a:tc>
                  <a:txBody>
                    <a:bodyPr/>
                    <a:lstStyle/>
                    <a:p>
                      <a:r>
                        <a:rPr lang="en-US"/>
                        <a:t>South River, New River, Northeast</a:t>
                      </a:r>
                      <a:r>
                        <a:rPr lang="en-US" baseline="0"/>
                        <a:t> Cape Fear</a:t>
                      </a:r>
                      <a:endParaRPr lang="en-US"/>
                    </a:p>
                  </a:txBody>
                  <a:tcPr/>
                </a:tc>
                <a:extLst>
                  <a:ext uri="{0D108BD9-81ED-4DB2-BD59-A6C34878D82A}">
                    <a16:rowId xmlns:a16="http://schemas.microsoft.com/office/drawing/2014/main" val="2119153219"/>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a:p>
        </p:txBody>
      </p:sp>
    </p:spTree>
    <p:extLst>
      <p:ext uri="{BB962C8B-B14F-4D97-AF65-F5344CB8AC3E}">
        <p14:creationId xmlns:p14="http://schemas.microsoft.com/office/powerpoint/2010/main" val="148064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rmAutofit/>
          </a:bodyPr>
          <a:lstStyle/>
          <a:p>
            <a:r>
              <a:rPr lang="en-US" sz="3200" b="1">
                <a:solidFill>
                  <a:schemeClr val="tx1"/>
                </a:solidFill>
              </a:rPr>
              <a:t>IBT Process § 143-215.22L</a:t>
            </a:r>
            <a:endParaRPr lang="en-US" sz="3200">
              <a:solidFill>
                <a:schemeClr val="tx1"/>
              </a:solidFill>
            </a:endParaRP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9</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 Applicant submits draft environmental document (EIS or EA)</a:t>
              </a:r>
              <a:endParaRPr lang="en-US" altLang="en-US" sz="2000" kern="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meetings</a:t>
              </a:r>
              <a:endParaRPr lang="en-US" altLang="en-US" sz="1200" kern="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 public meetings held </a:t>
              </a:r>
            </a:p>
            <a:p>
              <a:pPr algn="ctr">
                <a:defRPr/>
              </a:pPr>
              <a:r>
                <a:rPr lang="en-US" altLang="en-US" sz="1200" kern="0">
                  <a:solidFill>
                    <a:srgbClr val="000000"/>
                  </a:solidFill>
                  <a:latin typeface="Arial Narrow" pitchFamily="34" charset="0"/>
                </a:rPr>
                <a:t>within 90 days of filing NOI</a:t>
              </a:r>
              <a:endParaRPr lang="en-US" altLang="en-US" sz="1200" kern="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 Applicant submits Notice of Intent to file a petition</a:t>
              </a:r>
              <a:r>
                <a:rPr lang="en-US" altLang="en-US" sz="1000" u="sng" kern="0">
                  <a:solidFill>
                    <a:srgbClr val="000000"/>
                  </a:solidFill>
                  <a:latin typeface="Arial Narrow" pitchFamily="34" charset="0"/>
                </a:rPr>
                <a:t>.</a:t>
              </a:r>
              <a:endParaRPr lang="en-US" altLang="en-US" kern="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hearing</a:t>
              </a:r>
              <a:endParaRPr lang="en-US" altLang="en-US" sz="1200" kern="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hearing</a:t>
              </a:r>
              <a:endParaRPr lang="en-US" altLang="en-US" sz="1200" kern="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III. Applicant submits petition to EMC</a:t>
              </a:r>
              <a:endParaRPr lang="en-US" altLang="en-US" sz="2000" kern="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EMC issues Draft Determination within 90 days of receiving petition and adequacy of doc determined</a:t>
              </a:r>
              <a:endParaRPr lang="en-US" altLang="en-US" sz="1200" kern="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notice of draft determination and 30-day notice of hearings</a:t>
              </a:r>
              <a:endParaRPr lang="en-US" altLang="en-US" sz="1200" kern="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last hearing;</a:t>
              </a:r>
            </a:p>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Settlement discussions, if requested</a:t>
              </a:r>
              <a:endParaRPr lang="en-US" altLang="en-US" sz="1200" kern="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meetings</a:t>
            </a:r>
            <a:endParaRPr lang="en-US" altLang="en-US" sz="1200" kern="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771F373C-9472-DA4E-B65B-0057DBE5BF20}"/>
              </a:ext>
            </a:extLst>
          </p:cNvPr>
          <p:cNvSpPr/>
          <p:nvPr/>
        </p:nvSpPr>
        <p:spPr>
          <a:xfrm>
            <a:off x="1246828" y="832556"/>
            <a:ext cx="7024814" cy="11230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444177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1035</Words>
  <Application>Microsoft Macintosh PowerPoint</Application>
  <PresentationFormat>Widescreen</PresentationFormat>
  <Paragraphs>171</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Monotype Sorts</vt:lpstr>
      <vt:lpstr>Tahoma</vt:lpstr>
      <vt:lpstr>Times New Roman</vt:lpstr>
      <vt:lpstr>Wingdings</vt:lpstr>
      <vt:lpstr>2_Office Theme</vt:lpstr>
      <vt:lpstr>PowerPoint Presentation</vt:lpstr>
      <vt:lpstr>Outline</vt:lpstr>
      <vt:lpstr>IBT Definition &amp; Purpose</vt:lpstr>
      <vt:lpstr>Statutory Thresholds</vt:lpstr>
      <vt:lpstr>What is an Interbasin Transfer?</vt:lpstr>
      <vt:lpstr>PowerPoint Presentation</vt:lpstr>
      <vt:lpstr>Water Transfers in North Carolina</vt:lpstr>
      <vt:lpstr>Transfers Regulated by IBT Certificate</vt:lpstr>
      <vt:lpstr>IBT Process § 143-215.22L</vt:lpstr>
      <vt:lpstr>EMC Decision Considerations</vt:lpstr>
      <vt:lpstr>Findings of Fact - §143-215.22L</vt:lpstr>
      <vt:lpstr>Conditions/Limitations on IBT Certificate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Brady, Harold M.</dc:creator>
  <cp:lastModifiedBy>Brady, Harold M.</cp:lastModifiedBy>
  <cp:revision>1</cp:revision>
  <dcterms:created xsi:type="dcterms:W3CDTF">2020-06-01T18:00:48Z</dcterms:created>
  <dcterms:modified xsi:type="dcterms:W3CDTF">2020-10-02T17:29:57Z</dcterms:modified>
</cp:coreProperties>
</file>