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7"/>
  </p:notesMasterIdLst>
  <p:sldIdLst>
    <p:sldId id="256" r:id="rId5"/>
    <p:sldId id="336" r:id="rId6"/>
    <p:sldId id="346" r:id="rId7"/>
    <p:sldId id="337" r:id="rId8"/>
    <p:sldId id="338" r:id="rId9"/>
    <p:sldId id="345" r:id="rId10"/>
    <p:sldId id="339" r:id="rId11"/>
    <p:sldId id="340" r:id="rId12"/>
    <p:sldId id="342" r:id="rId13"/>
    <p:sldId id="343" r:id="rId14"/>
    <p:sldId id="344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3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3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1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321" y="4038966"/>
            <a:ext cx="4489142" cy="614779"/>
          </a:xfrm>
        </p:spPr>
        <p:txBody>
          <a:bodyPr>
            <a:normAutofit/>
          </a:bodyPr>
          <a:lstStyle/>
          <a:p>
            <a:r>
              <a:rPr lang="en-US" i="1" dirty="0" smtClean="0"/>
              <a:t>March </a:t>
            </a:r>
            <a:r>
              <a:rPr lang="en-US" i="1" dirty="0" smtClean="0"/>
              <a:t>26, </a:t>
            </a:r>
            <a:r>
              <a:rPr lang="en-US" i="1" dirty="0" smtClean="0"/>
              <a:t>2019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10973" y="3012622"/>
            <a:ext cx="1063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MCM 3:  Illicit Discharge Detection and Elimination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Municipal </a:t>
            </a:r>
            <a:r>
              <a:rPr lang="en-US" b="1" dirty="0" smtClean="0">
                <a:solidFill>
                  <a:srgbClr val="002060"/>
                </a:solidFill>
              </a:rPr>
              <a:t>Staff Training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509374"/>
            <a:ext cx="10844893" cy="2866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Staff </a:t>
            </a:r>
            <a:r>
              <a:rPr lang="en-US" sz="2400" b="1" u="sng" dirty="0" smtClean="0">
                <a:solidFill>
                  <a:schemeClr val="tx1"/>
                </a:solidFill>
              </a:rPr>
              <a:t>Training </a:t>
            </a:r>
            <a:r>
              <a:rPr lang="en-US" sz="2400" b="1" u="sng" dirty="0" smtClean="0">
                <a:solidFill>
                  <a:schemeClr val="tx1"/>
                </a:solidFill>
              </a:rPr>
              <a:t>Requirement: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Train municipal </a:t>
            </a:r>
            <a:r>
              <a:rPr lang="en-US" b="1" dirty="0">
                <a:solidFill>
                  <a:schemeClr val="tx1"/>
                </a:solidFill>
              </a:rPr>
              <a:t>staff and contractors who, as part of their normal job responsibilities, may </a:t>
            </a:r>
            <a:r>
              <a:rPr lang="en-US" b="1" dirty="0" smtClean="0">
                <a:solidFill>
                  <a:schemeClr val="tx1"/>
                </a:solidFill>
              </a:rPr>
              <a:t>observe </a:t>
            </a:r>
            <a:r>
              <a:rPr lang="en-US" b="1" dirty="0">
                <a:solidFill>
                  <a:schemeClr val="tx1"/>
                </a:solidFill>
              </a:rPr>
              <a:t>an illicit discharge, illicit </a:t>
            </a:r>
            <a:r>
              <a:rPr lang="en-US" b="1" dirty="0" smtClean="0">
                <a:solidFill>
                  <a:schemeClr val="tx1"/>
                </a:solidFill>
              </a:rPr>
              <a:t>connection, illegal dumping or spills.  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Each </a:t>
            </a:r>
            <a:r>
              <a:rPr lang="en-US" b="1" dirty="0">
                <a:solidFill>
                  <a:schemeClr val="tx1"/>
                </a:solidFill>
              </a:rPr>
              <a:t>staff training event </a:t>
            </a:r>
            <a:r>
              <a:rPr lang="en-US" b="1" dirty="0" smtClean="0">
                <a:solidFill>
                  <a:schemeClr val="tx1"/>
                </a:solidFill>
              </a:rPr>
              <a:t>shall include: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How to identify and report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Specific documentation (agenda/materials</a:t>
            </a:r>
            <a:r>
              <a:rPr lang="en-US" b="1" dirty="0">
                <a:solidFill>
                  <a:schemeClr val="tx1"/>
                </a:solidFill>
              </a:rPr>
              <a:t>, date, </a:t>
            </a:r>
            <a:r>
              <a:rPr lang="en-US" b="1" dirty="0" smtClean="0">
                <a:solidFill>
                  <a:schemeClr val="tx1"/>
                </a:solidFill>
              </a:rPr>
              <a:t>staff, etc.)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14" y="4441524"/>
            <a:ext cx="3800252" cy="20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IDDE </a:t>
            </a:r>
            <a:r>
              <a:rPr lang="en-US" b="1" dirty="0" smtClean="0">
                <a:solidFill>
                  <a:srgbClr val="002060"/>
                </a:solidFill>
              </a:rPr>
              <a:t>Reporting Mechanism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31817"/>
            <a:ext cx="5678263" cy="475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IDDE Reporting Requirements: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Provide a mechanism for the public and staff to report illicit discharges, illegal dumping and </a:t>
            </a:r>
            <a:r>
              <a:rPr lang="en-US" b="1" dirty="0" smtClean="0">
                <a:solidFill>
                  <a:schemeClr val="tx1"/>
                </a:solidFill>
              </a:rPr>
              <a:t>spills, and: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Publicize it to </a:t>
            </a:r>
            <a:r>
              <a:rPr lang="en-US" b="1" dirty="0">
                <a:solidFill>
                  <a:schemeClr val="tx1"/>
                </a:solidFill>
              </a:rPr>
              <a:t>facilitate </a:t>
            </a:r>
            <a:r>
              <a:rPr lang="en-US" b="1" dirty="0" smtClean="0">
                <a:solidFill>
                  <a:schemeClr val="tx1"/>
                </a:solidFill>
              </a:rPr>
              <a:t>effective reporting.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Manage it to </a:t>
            </a:r>
            <a:r>
              <a:rPr lang="en-US" b="1" dirty="0">
                <a:solidFill>
                  <a:schemeClr val="tx1"/>
                </a:solidFill>
              </a:rPr>
              <a:t>provide rapid response by appropriately trained </a:t>
            </a:r>
            <a:r>
              <a:rPr lang="en-US" b="1" dirty="0" smtClean="0">
                <a:solidFill>
                  <a:schemeClr val="tx1"/>
                </a:solidFill>
              </a:rPr>
              <a:t>personnel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592" y="1534420"/>
            <a:ext cx="3363949" cy="316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19" y="3236124"/>
            <a:ext cx="1821997" cy="30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23414" y="2424222"/>
            <a:ext cx="4506159" cy="223283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Jeanette Powell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MS4 Program Coordinator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(919) 707-3620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jeanette.powell@ncdenr.gov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an Illicit Discharge?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 illicit discharge is any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discharge, dumping or spill into an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MS4 that is not composed entirely of stormwater, except for allowable non-stormwater discharges and discharges resulting from firefighting activities.  </a:t>
            </a:r>
            <a:endParaRPr lang="en-US" dirty="0"/>
          </a:p>
        </p:txBody>
      </p:sp>
      <p:pic>
        <p:nvPicPr>
          <p:cNvPr id="10" name="Picture 2" descr="S:\Env Affairs\Stormwater Program\Education and Outreach\Slide Image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78" y="2772966"/>
            <a:ext cx="293112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" y="2772966"/>
            <a:ext cx="2927909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53" y="2772966"/>
            <a:ext cx="1120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16" y="2771203"/>
            <a:ext cx="1647474" cy="21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8062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Allowable </a:t>
            </a:r>
            <a:r>
              <a:rPr lang="en-US" b="1" dirty="0" smtClean="0">
                <a:solidFill>
                  <a:srgbClr val="002060"/>
                </a:solidFill>
              </a:rPr>
              <a:t>Non-Stormwater </a:t>
            </a:r>
            <a:r>
              <a:rPr lang="en-US" b="1" dirty="0" smtClean="0">
                <a:solidFill>
                  <a:srgbClr val="002060"/>
                </a:solidFill>
              </a:rPr>
              <a:t>Discharges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92767"/>
              </p:ext>
            </p:extLst>
          </p:nvPr>
        </p:nvGraphicFramePr>
        <p:xfrm>
          <a:off x="2143122" y="1230874"/>
          <a:ext cx="6723292" cy="5308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0203">
                  <a:extLst>
                    <a:ext uri="{9D8B030D-6E8A-4147-A177-3AD203B41FA5}">
                      <a16:colId xmlns:a16="http://schemas.microsoft.com/office/drawing/2014/main" val="3707207773"/>
                    </a:ext>
                  </a:extLst>
                </a:gridCol>
                <a:gridCol w="2273089">
                  <a:extLst>
                    <a:ext uri="{9D8B030D-6E8A-4147-A177-3AD203B41FA5}">
                      <a16:colId xmlns:a16="http://schemas.microsoft.com/office/drawing/2014/main" val="226918879"/>
                    </a:ext>
                  </a:extLst>
                </a:gridCol>
              </a:tblGrid>
              <a:tr h="503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Non-Stormwater Discharge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 Quality Impacts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5624962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 line and fire hydrant flushing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1295327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Landscape irrigation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193384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Diverted stream flows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213415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Rising groundwater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1871056"/>
                  </a:ext>
                </a:extLst>
              </a:tr>
              <a:tr h="247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Uncontaminated groundwater infiltration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320796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Uncontaminated pumped groundwater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092016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Uncontaminated potable water sources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400492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Foundation drains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466932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 conditioning condensate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479061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Irrigation waters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640435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Springs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576385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Water from crawl space pumps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085988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Footing drains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356832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Lawn watering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828741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Residential and charity car washing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Possible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216308"/>
                  </a:ext>
                </a:extLst>
              </a:tr>
              <a:tr h="243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Flows from riparian habitats and wetlands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Incidental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158438"/>
                  </a:ext>
                </a:extLst>
              </a:tr>
              <a:tr h="283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Dechlorinated swimming pool discharges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Incidental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235846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Street wash water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Possible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454338"/>
                  </a:ext>
                </a:extLst>
              </a:tr>
              <a:tr h="251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Flows from firefighting activities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Incidental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61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Overview of IDDE Program Components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65270" y="1646506"/>
            <a:ext cx="5480957" cy="463999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5100" b="1" u="sng" dirty="0" smtClean="0">
                <a:solidFill>
                  <a:schemeClr val="accent3">
                    <a:lumMod val="50000"/>
                  </a:schemeClr>
                </a:solidFill>
              </a:rPr>
              <a:t>Required </a:t>
            </a:r>
            <a:r>
              <a:rPr lang="en-US" sz="5100" b="1" u="sng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US" sz="5100" b="1" u="sng" dirty="0" smtClean="0">
                <a:solidFill>
                  <a:schemeClr val="accent3">
                    <a:lumMod val="50000"/>
                  </a:schemeClr>
                </a:solidFill>
              </a:rPr>
              <a:t>rogram Components: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MS4 Map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Ordinance/ Regulatory Mechanism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IDDE Plan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IDDE </a:t>
            </a: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Tracking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Staff Training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5100" b="1" dirty="0" smtClean="0">
                <a:solidFill>
                  <a:schemeClr val="accent3">
                    <a:lumMod val="50000"/>
                  </a:schemeClr>
                </a:solidFill>
              </a:rPr>
              <a:t>IDDE Reporting 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5" y="1256498"/>
            <a:ext cx="4116977" cy="52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IDDE MS4 Map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54" y="1323630"/>
            <a:ext cx="3409950" cy="4946650"/>
          </a:xfrm>
          <a:prstGeom prst="rect">
            <a:avLst/>
          </a:prstGeo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575580" y="1604774"/>
            <a:ext cx="4765222" cy="2428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MS4 Mapping Requirements: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Stormwater Conveyances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Flow Direction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Major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Outfalls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Waters of the U.S.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9610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IDDE Program:  MS4 Map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60949"/>
            <a:ext cx="11189156" cy="47553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Outfall: The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point where a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MS4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discharges to waters of the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U.S.</a:t>
            </a:r>
          </a:p>
          <a:p>
            <a:pPr marL="0" indent="0">
              <a:buNone/>
            </a:pP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Major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Outfalls: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66604"/>
              </p:ext>
            </p:extLst>
          </p:nvPr>
        </p:nvGraphicFramePr>
        <p:xfrm>
          <a:off x="698044" y="3290763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118466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7188772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89031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Conveyance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5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Circular Pipe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36-inch Diameter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2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 Circular Pipe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Drainage Area &gt; 50 ac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47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Circular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12-inch Diameter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a Circular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Drainage Area </a:t>
                      </a:r>
                      <a:r>
                        <a:rPr lang="en-US" u="sng" dirty="0" smtClean="0"/>
                        <a:t>&gt;</a:t>
                      </a:r>
                      <a:r>
                        <a:rPr lang="en-US" dirty="0" smtClean="0"/>
                        <a:t> 2 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16599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84" y="2137044"/>
            <a:ext cx="2865921" cy="214667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84" y="4501389"/>
            <a:ext cx="2865921" cy="21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8559" y="291576"/>
            <a:ext cx="10895241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IDDE Ordinance / Regulatory Mechanism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559" y="1484882"/>
            <a:ext cx="11281684" cy="224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Ordinance/ Regulatory Mechanism Requirement: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An IDDE ordinance or other regulatory mechanism that provides </a:t>
            </a:r>
            <a:r>
              <a:rPr lang="en-US" b="1" dirty="0" smtClean="0">
                <a:solidFill>
                  <a:schemeClr val="tx1"/>
                </a:solidFill>
              </a:rPr>
              <a:t>legal </a:t>
            </a:r>
            <a:r>
              <a:rPr lang="en-US" b="1" dirty="0">
                <a:solidFill>
                  <a:schemeClr val="tx1"/>
                </a:solidFill>
              </a:rPr>
              <a:t>authority to prohibit, detect, and eliminate illicit connections and </a:t>
            </a:r>
            <a:r>
              <a:rPr lang="en-US" b="1" dirty="0" smtClean="0">
                <a:solidFill>
                  <a:schemeClr val="tx1"/>
                </a:solidFill>
              </a:rPr>
              <a:t>discharges, illegal dumping, and spills into </a:t>
            </a:r>
            <a:r>
              <a:rPr lang="en-US" b="1" dirty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MS4.  The mechanism shall include </a:t>
            </a:r>
            <a:r>
              <a:rPr lang="en-US" b="1" dirty="0">
                <a:solidFill>
                  <a:schemeClr val="tx1"/>
                </a:solidFill>
              </a:rPr>
              <a:t>enforcement procedures and </a:t>
            </a:r>
            <a:r>
              <a:rPr lang="en-US" b="1" dirty="0" smtClean="0">
                <a:solidFill>
                  <a:schemeClr val="tx1"/>
                </a:solidFill>
              </a:rPr>
              <a:t>actions.</a:t>
            </a:r>
          </a:p>
          <a:p>
            <a:pPr lvl="1"/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64" y="3335576"/>
            <a:ext cx="3037114" cy="30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IDDE Plan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31817"/>
            <a:ext cx="8560254" cy="475535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IDDE Plan Requirement: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Maintain and implement 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written IDDE plan to detect and address illicit discharges, illegal dumping and any non-stormwater discharges identified as significant contributors of pollutants to the MS4. 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plan shall provide </a:t>
            </a:r>
            <a:r>
              <a:rPr lang="en-US" b="1" dirty="0" smtClean="0">
                <a:solidFill>
                  <a:schemeClr val="tx1"/>
                </a:solidFill>
              </a:rPr>
              <a:t>standard procedures and documentation to:</a:t>
            </a:r>
            <a:endParaRPr lang="en-US" b="1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Locate </a:t>
            </a:r>
            <a:r>
              <a:rPr lang="en-US" b="1" dirty="0">
                <a:solidFill>
                  <a:schemeClr val="tx1"/>
                </a:solidFill>
              </a:rPr>
              <a:t>priority areas likely to have illicit discharges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Conduct routine dry weather outfall inspections,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Identify illicit discharges and trace sources,</a:t>
            </a:r>
            <a:endParaRPr lang="en-US" b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Eliminate the source(s) </a:t>
            </a:r>
            <a:r>
              <a:rPr lang="en-US" b="1" dirty="0">
                <a:solidFill>
                  <a:schemeClr val="tx1"/>
                </a:solidFill>
              </a:rPr>
              <a:t>of an illicit discharge,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endParaRPr lang="en-US" b="1" dirty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Evaluate and assess the IDDE Program.</a:t>
            </a:r>
            <a:endParaRPr lang="en-US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0838">
            <a:off x="9315884" y="1522987"/>
            <a:ext cx="2100452" cy="2107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00" y="4237264"/>
            <a:ext cx="3952577" cy="22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IDDE Tracking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38299"/>
            <a:ext cx="11287127" cy="2197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chemeClr val="tx1"/>
                </a:solidFill>
              </a:rPr>
              <a:t>IDDE Tracking Requirement: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 mechanism for tracking and documenting the date(s) an illicit discharge, illicit connection or illegal dumping was </a:t>
            </a:r>
            <a:r>
              <a:rPr lang="en-US" b="1" dirty="0" smtClean="0">
                <a:solidFill>
                  <a:schemeClr val="tx1"/>
                </a:solidFill>
              </a:rPr>
              <a:t>observed; </a:t>
            </a:r>
            <a:r>
              <a:rPr lang="en-US" b="1" dirty="0">
                <a:solidFill>
                  <a:schemeClr val="tx1"/>
                </a:solidFill>
              </a:rPr>
              <a:t>the results of the </a:t>
            </a:r>
            <a:r>
              <a:rPr lang="en-US" b="1" dirty="0" smtClean="0">
                <a:solidFill>
                  <a:schemeClr val="tx1"/>
                </a:solidFill>
              </a:rPr>
              <a:t>investigation; </a:t>
            </a:r>
            <a:r>
              <a:rPr lang="en-US" b="1" dirty="0">
                <a:solidFill>
                  <a:schemeClr val="tx1"/>
                </a:solidFill>
              </a:rPr>
              <a:t>any follow-up of the </a:t>
            </a:r>
            <a:r>
              <a:rPr lang="en-US" b="1" dirty="0" smtClean="0">
                <a:solidFill>
                  <a:schemeClr val="tx1"/>
                </a:solidFill>
              </a:rPr>
              <a:t>investigation; </a:t>
            </a:r>
            <a:r>
              <a:rPr lang="en-US" b="1" dirty="0">
                <a:solidFill>
                  <a:schemeClr val="tx1"/>
                </a:solidFill>
              </a:rPr>
              <a:t>the date the investigation was </a:t>
            </a:r>
            <a:r>
              <a:rPr lang="en-US" b="1" dirty="0" smtClean="0">
                <a:solidFill>
                  <a:schemeClr val="tx1"/>
                </a:solidFill>
              </a:rPr>
              <a:t>closed; </a:t>
            </a:r>
            <a:r>
              <a:rPr lang="en-US" b="1" dirty="0">
                <a:solidFill>
                  <a:schemeClr val="tx1"/>
                </a:solidFill>
              </a:rPr>
              <a:t>the issuance of </a:t>
            </a:r>
            <a:r>
              <a:rPr lang="en-US" b="1" dirty="0" smtClean="0">
                <a:solidFill>
                  <a:schemeClr val="tx1"/>
                </a:solidFill>
              </a:rPr>
              <a:t>enforcement </a:t>
            </a:r>
            <a:r>
              <a:rPr lang="en-US" b="1" dirty="0" smtClean="0">
                <a:solidFill>
                  <a:schemeClr val="tx1"/>
                </a:solidFill>
              </a:rPr>
              <a:t>actions; </a:t>
            </a:r>
            <a:r>
              <a:rPr lang="en-US" b="1" dirty="0">
                <a:solidFill>
                  <a:schemeClr val="tx1"/>
                </a:solidFill>
              </a:rPr>
              <a:t>and the ability to identify chronic </a:t>
            </a:r>
            <a:r>
              <a:rPr lang="en-US" b="1" dirty="0" smtClean="0">
                <a:solidFill>
                  <a:schemeClr val="tx1"/>
                </a:solidFill>
              </a:rPr>
              <a:t>violators.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8" y="3263749"/>
            <a:ext cx="5218339" cy="27379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5553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97c26e27-a340-4306-98a7-c36055956ab5"/>
    <ds:schemaRef ds:uri="http://purl.org/dc/terms/"/>
    <ds:schemaRef ds:uri="2893163c-4790-4570-a539-5f3cb3bacb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613</Words>
  <Application>Microsoft Office PowerPoint</Application>
  <PresentationFormat>Widescreen</PresentationFormat>
  <Paragraphs>147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2_Office Theme</vt:lpstr>
      <vt:lpstr>PowerPoint Presentation</vt:lpstr>
      <vt:lpstr>What is an Illicit Discharge?</vt:lpstr>
      <vt:lpstr>Allowable Non-Stormwater Discharges</vt:lpstr>
      <vt:lpstr>Overview of IDDE Program Components</vt:lpstr>
      <vt:lpstr>IDDE MS4 Map</vt:lpstr>
      <vt:lpstr>IDDE Program:  MS4 Map</vt:lpstr>
      <vt:lpstr>IDDE Ordinance / Regulatory Mechanism</vt:lpstr>
      <vt:lpstr>IDDE Plan</vt:lpstr>
      <vt:lpstr>IDDE Tracking</vt:lpstr>
      <vt:lpstr>Municipal Staff Training</vt:lpstr>
      <vt:lpstr>IDDE Reporting Mechanism</vt:lpstr>
      <vt:lpstr>Jeanette Powell MS4 Program Coordinator  (919) 707-3620 jeanette.powell@ncdenr.gov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Powell, Jeanette</cp:lastModifiedBy>
  <cp:revision>347</cp:revision>
  <dcterms:created xsi:type="dcterms:W3CDTF">2015-06-24T15:01:50Z</dcterms:created>
  <dcterms:modified xsi:type="dcterms:W3CDTF">2019-03-25T15:10:18Z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