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4"/>
  </p:sldMasterIdLst>
  <p:notesMasterIdLst>
    <p:notesMasterId r:id="rId14"/>
  </p:notesMasterIdLst>
  <p:sldIdLst>
    <p:sldId id="256" r:id="rId5"/>
    <p:sldId id="330" r:id="rId6"/>
    <p:sldId id="328" r:id="rId7"/>
    <p:sldId id="332" r:id="rId8"/>
    <p:sldId id="337" r:id="rId9"/>
    <p:sldId id="338" r:id="rId10"/>
    <p:sldId id="333" r:id="rId11"/>
    <p:sldId id="289" r:id="rId12"/>
    <p:sldId id="32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8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8809" autoAdjust="0"/>
    <p:restoredTop sz="94660"/>
  </p:normalViewPr>
  <p:slideViewPr>
    <p:cSldViewPr snapToGrid="0">
      <p:cViewPr varScale="1">
        <p:scale>
          <a:sx n="94" d="100"/>
          <a:sy n="94" d="100"/>
        </p:scale>
        <p:origin x="96" y="2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1644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86D9D0-2E9B-4F2F-924A-B3B3E9CFCAEC}" type="datetimeFigureOut">
              <a:rPr lang="en-US" smtClean="0"/>
              <a:t>3/25/2019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6C487D-E38B-444A-A8D9-A385380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872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82 days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2928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82 days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801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82 days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7543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82 days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912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82 days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5905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82 days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442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3" y="3235764"/>
            <a:ext cx="5865181" cy="713497"/>
          </a:xfrm>
        </p:spPr>
        <p:txBody>
          <a:bodyPr anchor="ctr">
            <a:normAutofit/>
          </a:bodyPr>
          <a:lstStyle>
            <a:lvl1pPr algn="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10492" y="2928374"/>
            <a:ext cx="4489142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Master subtitle style (date)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EE5989-A237-44ED-9A46-F3D25882883F}"/>
              </a:ext>
            </a:extLst>
          </p:cNvPr>
          <p:cNvSpPr/>
          <p:nvPr userDrawn="1"/>
        </p:nvSpPr>
        <p:spPr>
          <a:xfrm>
            <a:off x="383177" y="2473234"/>
            <a:ext cx="3553097" cy="20029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54721FC-AE4F-47E8-AF8D-F2ABF799D3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401" y="5331820"/>
            <a:ext cx="3676650" cy="131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87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346" y="159510"/>
            <a:ext cx="7181469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633346" y="517741"/>
            <a:ext cx="7181469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8080EEC0-8F06-4C02-AFF7-E86E2E0594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9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FF078F1F-003F-4D18-8150-5C6E4C0814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942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7"/>
            <a:ext cx="105156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4EA28A69-0CF2-4EB4-A15C-B526D23FCD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564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6"/>
            <a:ext cx="105156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E0B4E534-5AC3-45F1-82DE-75EF5CA097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67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5550"/>
            <a:ext cx="105156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47C3337-32D4-4B55-AC32-EEEC9AF47F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01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8725"/>
            <a:ext cx="105156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3B68D82E-C6BB-490E-B359-B8BFE22281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15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7"/>
            <a:ext cx="10515600" cy="41742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8AAC2A07-D2B6-402A-A29D-3F0F24B0F6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170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86523" y="1775339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39666" y="1281613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9E4304EF-BBE9-4AC9-9D15-EA2DD76BFA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34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76990" y="1896631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60900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B29E7BF0-E323-44E1-85A4-893F4FC60A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7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50270092-A1BE-4459-879D-2641BABAF6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66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A071A617-FAF4-4AE3-B69C-134347C535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2620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08718" y="1290869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70990" y="1290987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DFD6FD7A-8297-4AC3-83A8-06C00B36C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0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7035646" y="1311318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11318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781F9065-5FEC-4FE3-9D8A-330CE9DB31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141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04775" y="6650830"/>
            <a:ext cx="2743200" cy="138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1BB4DF0E-D8B2-43C0-80CD-7C5F581349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519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69E6E0FD-A059-46B5-8E97-756E86E813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00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505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2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50" y="229933"/>
            <a:ext cx="73723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38250" y="577599"/>
            <a:ext cx="73723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Content Placeholder 6">
            <a:extLst>
              <a:ext uri="{FF2B5EF4-FFF2-40B4-BE49-F238E27FC236}">
                <a16:creationId xmlns:a16="http://schemas.microsoft.com/office/drawing/2014/main" id="{1C54A845-0B0C-407F-9ECC-AF75B7B9D5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93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5" y="201358"/>
            <a:ext cx="70675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514475" y="549024"/>
            <a:ext cx="70675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4A4B1867-30C5-42EA-8C67-EF3037147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35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DD08425C-57D8-4808-9CF0-226279E52B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479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81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323" y="205230"/>
            <a:ext cx="619577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199323" y="563461"/>
            <a:ext cx="619577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A7C37735-4226-42C3-94CC-25BEB31BC5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89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2674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2674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2E4C30BD-13EE-44A0-BA1B-4719408705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40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4" y="205230"/>
            <a:ext cx="7323245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4" y="563461"/>
            <a:ext cx="732324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CF5D5B17-164A-4AD7-B23D-9DFBCBBD61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42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867" y="205230"/>
            <a:ext cx="64499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21867" y="563461"/>
            <a:ext cx="64499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9B5D2C21-24F8-476D-A65E-BD841626C8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1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6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90" r:id="rId4"/>
    <p:sldLayoutId id="2147483678" r:id="rId5"/>
    <p:sldLayoutId id="2147483691" r:id="rId6"/>
    <p:sldLayoutId id="2147483679" r:id="rId7"/>
    <p:sldLayoutId id="2147483692" r:id="rId8"/>
    <p:sldLayoutId id="2147483693" r:id="rId9"/>
    <p:sldLayoutId id="2147483694" r:id="rId10"/>
    <p:sldLayoutId id="2147483680" r:id="rId11"/>
    <p:sldLayoutId id="2147483681" r:id="rId12"/>
    <p:sldLayoutId id="2147483682" r:id="rId13"/>
    <p:sldLayoutId id="2147483688" r:id="rId14"/>
    <p:sldLayoutId id="2147483689" r:id="rId15"/>
    <p:sldLayoutId id="2147483683" r:id="rId16"/>
    <p:sldLayoutId id="2147483695" r:id="rId17"/>
    <p:sldLayoutId id="2147483696" r:id="rId18"/>
    <p:sldLayoutId id="2147483684" r:id="rId19"/>
    <p:sldLayoutId id="2147483697" r:id="rId20"/>
    <p:sldLayoutId id="2147483698" r:id="rId21"/>
    <p:sldLayoutId id="2147483685" r:id="rId22"/>
    <p:sldLayoutId id="2147483686" r:id="rId23"/>
    <p:sldLayoutId id="2147483687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98321" y="4038966"/>
            <a:ext cx="4489142" cy="614779"/>
          </a:xfrm>
        </p:spPr>
        <p:txBody>
          <a:bodyPr>
            <a:normAutofit/>
          </a:bodyPr>
          <a:lstStyle/>
          <a:p>
            <a:r>
              <a:rPr lang="en-US" i="1" dirty="0" smtClean="0"/>
              <a:t>March </a:t>
            </a:r>
            <a:r>
              <a:rPr lang="en-US" i="1" dirty="0" smtClean="0"/>
              <a:t>25, </a:t>
            </a:r>
            <a:r>
              <a:rPr lang="en-US" i="1" dirty="0" smtClean="0"/>
              <a:t>2019</a:t>
            </a:r>
            <a:endParaRPr lang="en-US" i="1" dirty="0"/>
          </a:p>
        </p:txBody>
      </p:sp>
      <p:sp>
        <p:nvSpPr>
          <p:cNvPr id="4" name="TextBox 3"/>
          <p:cNvSpPr txBox="1"/>
          <p:nvPr/>
        </p:nvSpPr>
        <p:spPr>
          <a:xfrm>
            <a:off x="761987" y="2637065"/>
            <a:ext cx="106353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NPDES MS4 Phase II 101</a:t>
            </a:r>
          </a:p>
          <a:p>
            <a:pPr algn="ctr"/>
            <a:r>
              <a:rPr lang="en-US" sz="3200" b="1" dirty="0" smtClean="0"/>
              <a:t>An Introduction to MS4 Permits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44705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1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80" y="2437718"/>
            <a:ext cx="5894614" cy="3839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9936" y="73113"/>
            <a:ext cx="4392385" cy="664677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8444" y="1538623"/>
            <a:ext cx="64416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Back in the day…</a:t>
            </a:r>
          </a:p>
          <a:p>
            <a:r>
              <a:rPr lang="en-US" sz="1600" i="1" dirty="0" smtClean="0"/>
              <a:t>Circa 1969</a:t>
            </a:r>
            <a:endParaRPr lang="en-US" sz="1600" i="1" dirty="0"/>
          </a:p>
        </p:txBody>
      </p:sp>
      <p:sp>
        <p:nvSpPr>
          <p:cNvPr id="14" name="Title 3"/>
          <p:cNvSpPr txBox="1">
            <a:spLocks/>
          </p:cNvSpPr>
          <p:nvPr/>
        </p:nvSpPr>
        <p:spPr>
          <a:xfrm>
            <a:off x="273501" y="268128"/>
            <a:ext cx="8560256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dirty="0" smtClean="0">
                <a:solidFill>
                  <a:srgbClr val="002060"/>
                </a:solidFill>
              </a:rPr>
              <a:t>The Evolution of Water Quality Regulations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74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55721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The </a:t>
            </a:r>
            <a:r>
              <a:rPr lang="en-US" dirty="0" smtClean="0">
                <a:solidFill>
                  <a:srgbClr val="002060"/>
                </a:solidFill>
              </a:rPr>
              <a:t>Evolution </a:t>
            </a:r>
            <a:r>
              <a:rPr lang="en-US" dirty="0">
                <a:solidFill>
                  <a:srgbClr val="002060"/>
                </a:solidFill>
              </a:rPr>
              <a:t>of </a:t>
            </a:r>
            <a:r>
              <a:rPr lang="en-US" dirty="0" smtClean="0">
                <a:solidFill>
                  <a:srgbClr val="002060"/>
                </a:solidFill>
              </a:rPr>
              <a:t>Water Quality </a:t>
            </a:r>
            <a:r>
              <a:rPr lang="en-US" dirty="0">
                <a:solidFill>
                  <a:srgbClr val="002060"/>
                </a:solidFill>
              </a:rPr>
              <a:t>Regulations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5580" y="1921275"/>
            <a:ext cx="6184449" cy="3077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en-US" sz="2400" b="1" dirty="0" smtClean="0"/>
              <a:t>1970  EPA </a:t>
            </a:r>
            <a:r>
              <a:rPr lang="en-US" sz="2400" b="1" dirty="0"/>
              <a:t>Established</a:t>
            </a:r>
          </a:p>
          <a:p>
            <a:pPr>
              <a:spcAft>
                <a:spcPts val="1200"/>
              </a:spcAft>
              <a:defRPr/>
            </a:pPr>
            <a:r>
              <a:rPr lang="en-US" sz="2400" b="1" dirty="0"/>
              <a:t>1972 </a:t>
            </a:r>
            <a:r>
              <a:rPr lang="en-US" sz="2400" b="1" dirty="0" smtClean="0"/>
              <a:t> Clean </a:t>
            </a:r>
            <a:r>
              <a:rPr lang="en-US" sz="2400" b="1" dirty="0"/>
              <a:t>Water </a:t>
            </a:r>
            <a:r>
              <a:rPr lang="en-US" sz="2400" b="1" dirty="0" smtClean="0"/>
              <a:t>Act – NPDES</a:t>
            </a:r>
          </a:p>
          <a:p>
            <a:pPr>
              <a:spcAft>
                <a:spcPts val="1200"/>
              </a:spcAft>
              <a:defRPr/>
            </a:pPr>
            <a:endParaRPr lang="en-US" sz="2400" b="1" dirty="0" smtClean="0"/>
          </a:p>
          <a:p>
            <a:pPr>
              <a:spcAft>
                <a:spcPts val="1200"/>
              </a:spcAft>
              <a:defRPr/>
            </a:pPr>
            <a:r>
              <a:rPr lang="en-US" sz="2400" b="1" dirty="0" smtClean="0"/>
              <a:t>The </a:t>
            </a:r>
            <a:r>
              <a:rPr lang="en-US" sz="2400" b="1" dirty="0"/>
              <a:t>Low Hanging Fruit: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 smtClean="0"/>
              <a:t>1973 NPDES Wastewater Permits</a:t>
            </a:r>
            <a:endParaRPr lang="en-US" sz="2400" b="1" dirty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/>
              <a:t>1974 </a:t>
            </a:r>
            <a:r>
              <a:rPr lang="en-US" sz="2400" b="1" dirty="0" smtClean="0"/>
              <a:t> Safe </a:t>
            </a:r>
            <a:r>
              <a:rPr lang="en-US" sz="2400" b="1" dirty="0"/>
              <a:t>Drinking Water </a:t>
            </a:r>
            <a:r>
              <a:rPr lang="en-US" sz="2400" b="1" dirty="0" smtClean="0"/>
              <a:t>Act</a:t>
            </a:r>
          </a:p>
        </p:txBody>
      </p:sp>
      <p:pic>
        <p:nvPicPr>
          <p:cNvPr id="21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1" y="1475220"/>
            <a:ext cx="3790988" cy="224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1" y="3956274"/>
            <a:ext cx="3790988" cy="2544288"/>
          </a:xfrm>
          <a:prstGeom prst="rect">
            <a:avLst/>
          </a:prstGeom>
        </p:spPr>
      </p:pic>
      <p:pic>
        <p:nvPicPr>
          <p:cNvPr id="10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8390" y="1690914"/>
            <a:ext cx="18764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220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55721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The </a:t>
            </a:r>
            <a:r>
              <a:rPr lang="en-US" dirty="0" smtClean="0">
                <a:solidFill>
                  <a:srgbClr val="002060"/>
                </a:solidFill>
              </a:rPr>
              <a:t>Evolution </a:t>
            </a:r>
            <a:r>
              <a:rPr lang="en-US" dirty="0">
                <a:solidFill>
                  <a:srgbClr val="002060"/>
                </a:solidFill>
              </a:rPr>
              <a:t>of </a:t>
            </a:r>
            <a:r>
              <a:rPr lang="en-US" dirty="0" smtClean="0">
                <a:solidFill>
                  <a:srgbClr val="002060"/>
                </a:solidFill>
              </a:rPr>
              <a:t>Water Quality </a:t>
            </a:r>
            <a:r>
              <a:rPr lang="en-US" dirty="0">
                <a:solidFill>
                  <a:srgbClr val="002060"/>
                </a:solidFill>
              </a:rPr>
              <a:t>Regulations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6971" y="1429091"/>
            <a:ext cx="1142061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Stormwater runoff is now the #1 source of surface water pollution in the U.S.</a:t>
            </a:r>
            <a:endParaRPr lang="en-US" sz="2400" b="1" i="1" dirty="0">
              <a:solidFill>
                <a:schemeClr val="tx2">
                  <a:lumMod val="50000"/>
                </a:schemeClr>
              </a:solidFill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b="1" dirty="0" smtClean="0"/>
              <a:t>1990  Phase I Stormwater (&gt; 100,000 pop.)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b="1" dirty="0" smtClean="0"/>
              <a:t>1999  Phase II Stormwater (small MS4s)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10" y="3346462"/>
            <a:ext cx="3173272" cy="2377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0373" y="3312103"/>
            <a:ext cx="3219450" cy="241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214" y="3312103"/>
            <a:ext cx="3009631" cy="241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005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557215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NPDES </a:t>
            </a:r>
            <a:r>
              <a:rPr lang="en-US" dirty="0" smtClean="0">
                <a:solidFill>
                  <a:srgbClr val="002060"/>
                </a:solidFill>
              </a:rPr>
              <a:t>MS4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7139" y="1448265"/>
            <a:ext cx="879702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National </a:t>
            </a:r>
            <a:r>
              <a:rPr lang="en-US" sz="2400" b="1" i="1" u="sng" dirty="0" smtClean="0"/>
              <a:t>Pollutant Discharge Elimination </a:t>
            </a:r>
            <a:r>
              <a:rPr lang="en-US" sz="2400" b="1" dirty="0" smtClean="0"/>
              <a:t>System (NPDES)</a:t>
            </a:r>
          </a:p>
          <a:p>
            <a:endParaRPr lang="en-US" sz="2400" b="1" dirty="0" smtClean="0"/>
          </a:p>
          <a:p>
            <a:r>
              <a:rPr lang="en-US" sz="2400" b="1" dirty="0" smtClean="0"/>
              <a:t>Municipal Separate Storm Sewer System (MS4)</a:t>
            </a:r>
          </a:p>
          <a:p>
            <a:endParaRPr lang="en-US" sz="2400" b="1" dirty="0" smtClean="0"/>
          </a:p>
          <a:p>
            <a:r>
              <a:rPr lang="en-US" dirty="0"/>
              <a:t>A</a:t>
            </a:r>
            <a:r>
              <a:rPr lang="en-US" dirty="0" smtClean="0"/>
              <a:t> </a:t>
            </a:r>
            <a:r>
              <a:rPr lang="en-US" dirty="0"/>
              <a:t>conveyance or system of conveyances (including roads with drainage systems, municipal streets, catch basins, curbs, gutters, ditches, manmade channels, or storm drains) owned or operated by the United States, a State, city, town, county, district, association, or other public </a:t>
            </a:r>
            <a:r>
              <a:rPr lang="en-US" dirty="0" smtClean="0"/>
              <a:t>body…</a:t>
            </a:r>
            <a:r>
              <a:rPr lang="en-US" dirty="0"/>
              <a:t>that discharges to waters of the United States or waters of the State that is designed or used for collecting or conveying </a:t>
            </a:r>
            <a:r>
              <a:rPr lang="en-US" dirty="0" smtClean="0"/>
              <a:t>stormwater…</a:t>
            </a:r>
            <a:endParaRPr lang="en-US" sz="2400" b="1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b="1" dirty="0"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316" y="1568814"/>
            <a:ext cx="3011549" cy="3974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929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557215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Regulated Small MS4s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5580" y="1521744"/>
            <a:ext cx="7433584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Federal </a:t>
            </a:r>
            <a:r>
              <a:rPr lang="en-US" sz="2400" b="1" dirty="0" smtClean="0"/>
              <a:t>Designation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Urbanized Areas &gt; 50,000 </a:t>
            </a:r>
            <a:r>
              <a:rPr lang="en-US" sz="2000" b="1" dirty="0" smtClean="0"/>
              <a:t>pop.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Contiguous </a:t>
            </a:r>
            <a:r>
              <a:rPr lang="en-US" sz="2000" b="1" dirty="0"/>
              <a:t>c</a:t>
            </a:r>
            <a:r>
              <a:rPr lang="en-US" sz="2000" b="1" dirty="0" smtClean="0"/>
              <a:t>ensus </a:t>
            </a:r>
            <a:r>
              <a:rPr lang="en-US" sz="2000" b="1" dirty="0"/>
              <a:t>b</a:t>
            </a:r>
            <a:r>
              <a:rPr lang="en-US" sz="2000" b="1" dirty="0" smtClean="0"/>
              <a:t>lock groups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Core p</a:t>
            </a:r>
            <a:r>
              <a:rPr lang="en-US" sz="2000" b="1" dirty="0" smtClean="0"/>
              <a:t>op. </a:t>
            </a:r>
            <a:r>
              <a:rPr lang="en-US" sz="2000" b="1" u="sng" dirty="0" smtClean="0"/>
              <a:t>&gt;</a:t>
            </a:r>
            <a:r>
              <a:rPr lang="en-US" sz="2000" b="1" dirty="0" smtClean="0"/>
              <a:t> 1,000 / sq. mi</a:t>
            </a:r>
            <a:r>
              <a:rPr lang="en-US" sz="2000" b="1" dirty="0" smtClean="0"/>
              <a:t>.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Surrounding core </a:t>
            </a:r>
            <a:r>
              <a:rPr lang="en-US" sz="2000" b="1" u="sng" dirty="0" smtClean="0"/>
              <a:t>&gt;</a:t>
            </a:r>
            <a:r>
              <a:rPr lang="en-US" sz="2000" b="1" dirty="0" smtClean="0"/>
              <a:t> 500 / sq. mi. </a:t>
            </a:r>
            <a:endParaRPr lang="en-US" b="1" dirty="0" smtClean="0"/>
          </a:p>
          <a:p>
            <a:endParaRPr lang="en-US" sz="2400" b="1" dirty="0" smtClean="0"/>
          </a:p>
          <a:p>
            <a:r>
              <a:rPr lang="en-US" sz="2400" b="1" dirty="0" smtClean="0"/>
              <a:t>State </a:t>
            </a:r>
            <a:r>
              <a:rPr lang="en-US" sz="2400" b="1" dirty="0"/>
              <a:t>Designation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b="1" dirty="0"/>
              <a:t>Potential for adverse impact to water </a:t>
            </a:r>
            <a:r>
              <a:rPr lang="en-US" sz="2000" b="1" dirty="0" smtClean="0"/>
              <a:t>quality, or</a:t>
            </a:r>
            <a:endParaRPr lang="en-US" sz="2000" b="1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sz="2000" b="1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Either pop</a:t>
            </a:r>
            <a:r>
              <a:rPr lang="en-US" sz="2000" b="1" dirty="0" smtClean="0"/>
              <a:t>. &gt; 10,000 or &gt; 4,000 housing units, and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Either density </a:t>
            </a:r>
            <a:r>
              <a:rPr lang="en-US" sz="2000" b="1" u="sng" dirty="0" smtClean="0"/>
              <a:t>&gt;</a:t>
            </a:r>
            <a:r>
              <a:rPr lang="en-US" sz="2000" b="1" dirty="0" smtClean="0"/>
              <a:t> 1,000 </a:t>
            </a:r>
            <a:r>
              <a:rPr lang="en-US" sz="2000" b="1" dirty="0" err="1" smtClean="0"/>
              <a:t>ppsm</a:t>
            </a:r>
            <a:r>
              <a:rPr lang="en-US" sz="2000" b="1" dirty="0" smtClean="0"/>
              <a:t> or &gt; 400 </a:t>
            </a:r>
            <a:r>
              <a:rPr lang="en-US" sz="2000" b="1" dirty="0" err="1" smtClean="0"/>
              <a:t>hupsm</a:t>
            </a:r>
            <a:endParaRPr lang="en-US" sz="20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1627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557215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NPDES MS4 Phase II Permit Requirements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97343" y="2891130"/>
            <a:ext cx="6755949" cy="2628901"/>
          </a:xfrm>
        </p:spPr>
        <p:txBody>
          <a:bodyPr>
            <a:normAutofit/>
          </a:bodyPr>
          <a:lstStyle/>
          <a:p>
            <a:pPr marL="514350" indent="-514350">
              <a:spcBef>
                <a:spcPct val="0"/>
              </a:spcBef>
              <a:spcAft>
                <a:spcPts val="1200"/>
              </a:spcAft>
              <a:buFont typeface="Univers LT Std 57 Cn" pitchFamily="34" charset="0"/>
              <a:buAutoNum type="arabicPeriod"/>
            </a:pPr>
            <a:r>
              <a:rPr lang="en-US" altLang="en-US" b="1" dirty="0" smtClean="0">
                <a:solidFill>
                  <a:schemeClr val="tx1"/>
                </a:solidFill>
              </a:rPr>
              <a:t>Public Education &amp; Outreach</a:t>
            </a:r>
          </a:p>
          <a:p>
            <a:pPr marL="514350" indent="-514350">
              <a:spcBef>
                <a:spcPct val="0"/>
              </a:spcBef>
              <a:spcAft>
                <a:spcPts val="1200"/>
              </a:spcAft>
              <a:buFont typeface="Univers LT Std 57 Cn" pitchFamily="34" charset="0"/>
              <a:buAutoNum type="arabicPeriod"/>
            </a:pPr>
            <a:r>
              <a:rPr lang="en-US" altLang="en-US" b="1" dirty="0" smtClean="0">
                <a:solidFill>
                  <a:schemeClr val="tx1"/>
                </a:solidFill>
              </a:rPr>
              <a:t>Public Participation &amp; Involvement</a:t>
            </a:r>
          </a:p>
          <a:p>
            <a:pPr marL="514350" indent="-514350">
              <a:spcBef>
                <a:spcPct val="0"/>
              </a:spcBef>
              <a:spcAft>
                <a:spcPts val="1200"/>
              </a:spcAft>
              <a:buFont typeface="Univers LT Std 57 Cn" pitchFamily="34" charset="0"/>
              <a:buAutoNum type="arabicPeriod"/>
            </a:pPr>
            <a:r>
              <a:rPr lang="en-US" altLang="en-US" b="1" dirty="0" smtClean="0">
                <a:solidFill>
                  <a:schemeClr val="tx1"/>
                </a:solidFill>
              </a:rPr>
              <a:t>Illicit Discharge Detection &amp; Elimination (IDDE)</a:t>
            </a:r>
          </a:p>
          <a:p>
            <a:pPr marL="514350" indent="-514350">
              <a:spcBef>
                <a:spcPct val="0"/>
              </a:spcBef>
              <a:spcAft>
                <a:spcPts val="1200"/>
              </a:spcAft>
              <a:buFont typeface="Univers LT Std 57 Cn" pitchFamily="34" charset="0"/>
              <a:buAutoNum type="arabicPeriod"/>
            </a:pPr>
            <a:r>
              <a:rPr lang="en-US" altLang="en-US" b="1" dirty="0" smtClean="0">
                <a:solidFill>
                  <a:schemeClr val="tx1"/>
                </a:solidFill>
              </a:rPr>
              <a:t>Construction Site Runoff Controls</a:t>
            </a:r>
          </a:p>
          <a:p>
            <a:pPr marL="514350" indent="-514350">
              <a:spcBef>
                <a:spcPct val="0"/>
              </a:spcBef>
              <a:spcAft>
                <a:spcPts val="1200"/>
              </a:spcAft>
              <a:buFont typeface="Univers LT Std 57 Cn" pitchFamily="34" charset="0"/>
              <a:buAutoNum type="arabicPeriod"/>
            </a:pPr>
            <a:r>
              <a:rPr lang="en-US" altLang="en-US" b="1" dirty="0" smtClean="0">
                <a:solidFill>
                  <a:schemeClr val="tx1"/>
                </a:solidFill>
              </a:rPr>
              <a:t>Post-Construction Runoff Controls (PC)</a:t>
            </a:r>
          </a:p>
          <a:p>
            <a:pPr marL="514350" indent="-514350">
              <a:spcBef>
                <a:spcPct val="0"/>
              </a:spcBef>
              <a:spcAft>
                <a:spcPts val="1200"/>
              </a:spcAft>
              <a:buFont typeface="Univers LT Std 57 Cn" pitchFamily="34" charset="0"/>
              <a:buAutoNum type="arabicPeriod"/>
            </a:pPr>
            <a:r>
              <a:rPr lang="en-US" altLang="en-US" b="1" dirty="0" smtClean="0">
                <a:solidFill>
                  <a:schemeClr val="tx1"/>
                </a:solidFill>
              </a:rPr>
              <a:t>Pollution Prevention/Good Housekeeping (PP/GH)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97343" y="1487730"/>
            <a:ext cx="1180964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spcAft>
                <a:spcPts val="1200"/>
              </a:spcAft>
            </a:pPr>
            <a:r>
              <a:rPr lang="en-US" sz="2400" b="1" dirty="0"/>
              <a:t>Develop a comprehensive Stormwater Management Plan (SWMP) </a:t>
            </a:r>
            <a:endParaRPr lang="en-US" sz="2400" b="1" dirty="0" smtClean="0"/>
          </a:p>
          <a:p>
            <a:pPr>
              <a:spcBef>
                <a:spcPct val="0"/>
              </a:spcBef>
              <a:spcAft>
                <a:spcPts val="1200"/>
              </a:spcAft>
            </a:pPr>
            <a:r>
              <a:rPr lang="en-US" sz="2400" b="1" dirty="0" smtClean="0"/>
              <a:t>to </a:t>
            </a:r>
            <a:r>
              <a:rPr lang="en-US" sz="2400" b="1" dirty="0"/>
              <a:t>address</a:t>
            </a:r>
            <a:r>
              <a:rPr lang="en-US" altLang="en-US" sz="2400" b="1" dirty="0"/>
              <a:t> six Minimum Control Measures (MCMs):</a:t>
            </a:r>
          </a:p>
        </p:txBody>
      </p:sp>
      <p:sp>
        <p:nvSpPr>
          <p:cNvPr id="4" name="TextBox 3"/>
          <p:cNvSpPr txBox="1"/>
          <p:nvPr/>
        </p:nvSpPr>
        <p:spPr>
          <a:xfrm rot="20082051">
            <a:off x="7759235" y="3005985"/>
            <a:ext cx="425154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b="1" dirty="0" smtClean="0"/>
              <a:t>plus Program Administration</a:t>
            </a:r>
            <a:endParaRPr lang="en-US" altLang="en-US" sz="2000" b="1" dirty="0"/>
          </a:p>
          <a:p>
            <a:pPr marL="342900" indent="-342900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b="1" dirty="0" smtClean="0"/>
              <a:t>and </a:t>
            </a:r>
            <a:r>
              <a:rPr lang="en-US" altLang="en-US" sz="2000" b="1" dirty="0"/>
              <a:t>sometimes TMDLs</a:t>
            </a:r>
          </a:p>
        </p:txBody>
      </p:sp>
    </p:spTree>
    <p:extLst>
      <p:ext uri="{BB962C8B-B14F-4D97-AF65-F5344CB8AC3E}">
        <p14:creationId xmlns:p14="http://schemas.microsoft.com/office/powerpoint/2010/main" val="2730465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10323741" cy="557215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DEQ MS4 Stormwater Program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0" name="Content Placeholder 8">
            <a:extLst>
              <a:ext uri="{FF2B5EF4-FFF2-40B4-BE49-F238E27FC236}">
                <a16:creationId xmlns:a16="http://schemas.microsoft.com/office/drawing/2014/main" id="{432CDB4D-A600-4A12-B16A-1E60BEF7D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580" y="2151385"/>
            <a:ext cx="7874456" cy="4221305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2600" b="1" dirty="0" smtClean="0">
                <a:solidFill>
                  <a:schemeClr val="tx1"/>
                </a:solidFill>
              </a:rPr>
              <a:t>DEQ </a:t>
            </a:r>
            <a:r>
              <a:rPr lang="en-US" sz="2600" b="1" dirty="0" smtClean="0">
                <a:solidFill>
                  <a:schemeClr val="tx1"/>
                </a:solidFill>
              </a:rPr>
              <a:t>is required to:</a:t>
            </a:r>
            <a:endParaRPr lang="en-US" sz="2600" b="1" dirty="0">
              <a:solidFill>
                <a:schemeClr val="tx1"/>
              </a:solidFill>
            </a:endParaRPr>
          </a:p>
          <a:p>
            <a:pPr>
              <a:spcAft>
                <a:spcPts val="600"/>
              </a:spcAft>
            </a:pPr>
            <a:r>
              <a:rPr lang="en-US" sz="2200" b="1" dirty="0" smtClean="0">
                <a:solidFill>
                  <a:schemeClr val="tx1"/>
                </a:solidFill>
              </a:rPr>
              <a:t>Develop &amp; Issue NPDES MS4 Permits</a:t>
            </a:r>
          </a:p>
          <a:p>
            <a:pPr>
              <a:spcAft>
                <a:spcPts val="600"/>
              </a:spcAft>
            </a:pPr>
            <a:r>
              <a:rPr lang="en-US" sz="2200" b="1" dirty="0">
                <a:solidFill>
                  <a:schemeClr val="tx1"/>
                </a:solidFill>
              </a:rPr>
              <a:t>Review &amp; Approve MS4 Stormwater Management Plans (SWMPs)</a:t>
            </a:r>
          </a:p>
          <a:p>
            <a:pPr>
              <a:spcAft>
                <a:spcPts val="600"/>
              </a:spcAft>
            </a:pPr>
            <a:r>
              <a:rPr lang="en-US" sz="2200" b="1" dirty="0" smtClean="0">
                <a:solidFill>
                  <a:schemeClr val="tx1"/>
                </a:solidFill>
              </a:rPr>
              <a:t>Perform &amp; </a:t>
            </a:r>
            <a:r>
              <a:rPr lang="en-US" sz="2200" b="1" dirty="0" smtClean="0">
                <a:solidFill>
                  <a:schemeClr val="tx1"/>
                </a:solidFill>
              </a:rPr>
              <a:t>Document Permit Compliance </a:t>
            </a:r>
            <a:r>
              <a:rPr lang="en-US" sz="2200" b="1" dirty="0" smtClean="0">
                <a:solidFill>
                  <a:schemeClr val="tx1"/>
                </a:solidFill>
              </a:rPr>
              <a:t>Audits</a:t>
            </a:r>
            <a:endParaRPr lang="en-US" sz="2200" b="1" dirty="0" smtClean="0">
              <a:solidFill>
                <a:schemeClr val="tx1"/>
              </a:solidFill>
            </a:endParaRPr>
          </a:p>
          <a:p>
            <a:pPr>
              <a:spcAft>
                <a:spcPts val="600"/>
              </a:spcAft>
            </a:pPr>
            <a:r>
              <a:rPr lang="en-US" sz="2200" b="1" dirty="0" smtClean="0">
                <a:solidFill>
                  <a:schemeClr val="tx1"/>
                </a:solidFill>
              </a:rPr>
              <a:t>Audit 20% of Permittees </a:t>
            </a:r>
            <a:r>
              <a:rPr lang="en-US" sz="2200" b="1" dirty="0">
                <a:solidFill>
                  <a:schemeClr val="tx1"/>
                </a:solidFill>
              </a:rPr>
              <a:t>P</a:t>
            </a:r>
            <a:r>
              <a:rPr lang="en-US" sz="2200" b="1" dirty="0" smtClean="0">
                <a:solidFill>
                  <a:schemeClr val="tx1"/>
                </a:solidFill>
              </a:rPr>
              <a:t>er Year</a:t>
            </a:r>
          </a:p>
          <a:p>
            <a:pPr>
              <a:spcAft>
                <a:spcPts val="600"/>
              </a:spcAft>
            </a:pPr>
            <a:r>
              <a:rPr lang="en-US" sz="2200" b="1" dirty="0">
                <a:solidFill>
                  <a:schemeClr val="tx1"/>
                </a:solidFill>
              </a:rPr>
              <a:t>Approve Permitted Program Changes</a:t>
            </a:r>
          </a:p>
          <a:p>
            <a:pPr>
              <a:spcAft>
                <a:spcPts val="600"/>
              </a:spcAft>
            </a:pPr>
            <a:r>
              <a:rPr lang="en-US" sz="2200" b="1" dirty="0" smtClean="0">
                <a:solidFill>
                  <a:schemeClr val="tx1"/>
                </a:solidFill>
              </a:rPr>
              <a:t>Review </a:t>
            </a:r>
            <a:r>
              <a:rPr lang="en-US" sz="2200" b="1" dirty="0">
                <a:solidFill>
                  <a:schemeClr val="tx1"/>
                </a:solidFill>
              </a:rPr>
              <a:t>Annual </a:t>
            </a:r>
            <a:r>
              <a:rPr lang="en-US" sz="2200" b="1" dirty="0" smtClean="0">
                <a:solidFill>
                  <a:schemeClr val="tx1"/>
                </a:solidFill>
              </a:rPr>
              <a:t>Reports</a:t>
            </a:r>
            <a:endParaRPr lang="en-US" sz="2200" b="1" dirty="0" smtClean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9407" y="1782621"/>
            <a:ext cx="3772247" cy="33413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5580" y="1377962"/>
            <a:ext cx="109115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EPA has delegated the federal NPDES MS4 Program to DEQ.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15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923414" y="2424222"/>
            <a:ext cx="4506159" cy="2232837"/>
          </a:xfrm>
        </p:spPr>
        <p:txBody>
          <a:bodyPr>
            <a:noAutofit/>
          </a:bodyPr>
          <a:lstStyle/>
          <a:p>
            <a:pPr algn="ctr"/>
            <a:r>
              <a:rPr lang="en-US" b="1" dirty="0" smtClean="0">
                <a:solidFill>
                  <a:schemeClr val="tx2"/>
                </a:solidFill>
              </a:rPr>
              <a:t>Jeanette Powell</a:t>
            </a:r>
            <a:br>
              <a:rPr lang="en-US" b="1" dirty="0" smtClean="0">
                <a:solidFill>
                  <a:schemeClr val="tx2"/>
                </a:solidFill>
              </a:rPr>
            </a:br>
            <a:r>
              <a:rPr lang="en-US" b="1" dirty="0" smtClean="0">
                <a:solidFill>
                  <a:schemeClr val="tx2"/>
                </a:solidFill>
              </a:rPr>
              <a:t>MS4 Program Coordinator</a:t>
            </a:r>
            <a:br>
              <a:rPr lang="en-US" b="1" dirty="0" smtClean="0">
                <a:solidFill>
                  <a:schemeClr val="tx2"/>
                </a:solidFill>
              </a:rPr>
            </a:br>
            <a:r>
              <a:rPr lang="en-US" b="1" dirty="0" smtClean="0">
                <a:solidFill>
                  <a:schemeClr val="tx2"/>
                </a:solidFill>
              </a:rPr>
              <a:t/>
            </a:r>
            <a:br>
              <a:rPr lang="en-US" b="1" dirty="0" smtClean="0">
                <a:solidFill>
                  <a:schemeClr val="tx2"/>
                </a:solidFill>
              </a:rPr>
            </a:br>
            <a:r>
              <a:rPr lang="en-US" b="1" dirty="0" smtClean="0">
                <a:solidFill>
                  <a:schemeClr val="tx2"/>
                </a:solidFill>
              </a:rPr>
              <a:t>(919) 707-3620</a:t>
            </a:r>
            <a:br>
              <a:rPr lang="en-US" b="1" dirty="0" smtClean="0">
                <a:solidFill>
                  <a:schemeClr val="tx2"/>
                </a:solidFill>
              </a:rPr>
            </a:br>
            <a:r>
              <a:rPr lang="en-US" b="1" dirty="0" smtClean="0">
                <a:solidFill>
                  <a:schemeClr val="tx2"/>
                </a:solidFill>
              </a:rPr>
              <a:t>jeanette.powell@ncdenr.gov</a:t>
            </a:r>
            <a:endParaRPr 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770866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6F39DD86CFD645B6289C544AF4971D" ma:contentTypeVersion="5" ma:contentTypeDescription="Create a new document." ma:contentTypeScope="" ma:versionID="f80f43af3ef898e757b316399db2687c">
  <xsd:schema xmlns:xsd="http://www.w3.org/2001/XMLSchema" xmlns:xs="http://www.w3.org/2001/XMLSchema" xmlns:p="http://schemas.microsoft.com/office/2006/metadata/properties" xmlns:ns2="2893163c-4790-4570-a539-5f3cb3bacbe3" xmlns:ns3="97c26e27-a340-4306-98a7-c36055956ab5" targetNamespace="http://schemas.microsoft.com/office/2006/metadata/properties" ma:root="true" ma:fieldsID="db3e8ed8175837ec6c81d668dc52b713" ns2:_="" ns3:_="">
    <xsd:import namespace="2893163c-4790-4570-a539-5f3cb3bacbe3"/>
    <xsd:import namespace="97c26e27-a340-4306-98a7-c36055956ab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93163c-4790-4570-a539-5f3cb3bacb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26e27-a340-4306-98a7-c36055956ab5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3E347C4-91BB-4D61-9F37-5A6885E29480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97c26e27-a340-4306-98a7-c36055956ab5"/>
    <ds:schemaRef ds:uri="http://purl.org/dc/elements/1.1/"/>
    <ds:schemaRef ds:uri="2893163c-4790-4570-a539-5f3cb3bacbe3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03B6959-932C-4C27-B01D-BF04511889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93163c-4790-4570-a539-5f3cb3bacbe3"/>
    <ds:schemaRef ds:uri="97c26e27-a340-4306-98a7-c36055956ab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C8C5C5C-2F8D-41D4-BA2B-05974C42375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3443</TotalTime>
  <Words>427</Words>
  <Application>Microsoft Office PowerPoint</Application>
  <PresentationFormat>Widescreen</PresentationFormat>
  <Paragraphs>81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Times New Roman</vt:lpstr>
      <vt:lpstr>Univers LT Std 57 Cn</vt:lpstr>
      <vt:lpstr>2_Office Theme</vt:lpstr>
      <vt:lpstr>PowerPoint Presentation</vt:lpstr>
      <vt:lpstr>PowerPoint Presentation</vt:lpstr>
      <vt:lpstr>The Evolution of Water Quality Regulations</vt:lpstr>
      <vt:lpstr>The Evolution of Water Quality Regulations</vt:lpstr>
      <vt:lpstr>NPDES MS4</vt:lpstr>
      <vt:lpstr>Regulated Small MS4s</vt:lpstr>
      <vt:lpstr>NPDES MS4 Phase II Permit Requirements</vt:lpstr>
      <vt:lpstr>DEQ MS4 Stormwater Program</vt:lpstr>
      <vt:lpstr>Jeanette Powell MS4 Program Coordinator  (919) 707-3620 jeanette.powell@ncdenr.gov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Powell, Jeanette</cp:lastModifiedBy>
  <cp:revision>319</cp:revision>
  <dcterms:created xsi:type="dcterms:W3CDTF">2015-06-24T15:01:50Z</dcterms:created>
  <dcterms:modified xsi:type="dcterms:W3CDTF">2019-03-25T15:49:28Z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0x010100236F39DD86CFD645B6289C544AF4971D</vt:lpwstr>
  </property>
</Properties>
</file>