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99" r:id="rId2"/>
    <p:sldId id="275" r:id="rId3"/>
    <p:sldId id="282" r:id="rId4"/>
    <p:sldId id="284" r:id="rId5"/>
    <p:sldId id="285" r:id="rId6"/>
    <p:sldId id="286" r:id="rId7"/>
    <p:sldId id="287" r:id="rId8"/>
    <p:sldId id="296" r:id="rId9"/>
    <p:sldId id="298" r:id="rId10"/>
    <p:sldId id="297" r:id="rId11"/>
    <p:sldId id="288" r:id="rId12"/>
    <p:sldId id="289" r:id="rId13"/>
    <p:sldId id="305" r:id="rId14"/>
    <p:sldId id="292" r:id="rId15"/>
    <p:sldId id="302" r:id="rId16"/>
    <p:sldId id="300" r:id="rId17"/>
    <p:sldId id="293" r:id="rId18"/>
    <p:sldId id="294" r:id="rId19"/>
  </p:sldIdLst>
  <p:sldSz cx="9144000" cy="6858000" type="screen4x3"/>
  <p:notesSz cx="7053263" cy="93932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8">
          <p15:clr>
            <a:srgbClr val="A4A3A4"/>
          </p15:clr>
        </p15:guide>
        <p15:guide id="2" pos="22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B9CF"/>
    <a:srgbClr val="CC9900"/>
    <a:srgbClr val="FF3300"/>
    <a:srgbClr val="B2B2B2"/>
    <a:srgbClr val="336600"/>
    <a:srgbClr val="0099FF"/>
    <a:srgbClr val="9966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C10B1-7C98-48A0-A3E6-8E691E706326}" v="66" dt="2026-04-17T18:15:32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65" d="100"/>
          <a:sy n="65" d="100"/>
        </p:scale>
        <p:origin x="10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60"/>
    </p:cViewPr>
  </p:sorterViewPr>
  <p:notesViewPr>
    <p:cSldViewPr snapToGrid="0">
      <p:cViewPr>
        <p:scale>
          <a:sx n="50" d="100"/>
          <a:sy n="50" d="100"/>
        </p:scale>
        <p:origin x="-1836" y="-294"/>
      </p:cViewPr>
      <p:guideLst>
        <p:guide orient="horz" pos="2958"/>
        <p:guide pos="22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C49D5733-1E05-8DCF-4CF3-91F5917076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5013" cy="2746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none" lIns="92418" tIns="46209" rIns="92418" bIns="46209" numCol="1" anchor="t" anchorCtr="0" compatLnSpc="1">
            <a:prstTxWarp prst="textNoShape">
              <a:avLst/>
            </a:prstTxWarp>
            <a:spAutoFit/>
          </a:bodyPr>
          <a:lstStyle>
            <a:lvl1pPr algn="l" defTabSz="923925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D74B6E99-CE68-9479-0E2A-6AAE27F40A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175375" y="0"/>
            <a:ext cx="896938" cy="2746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none" lIns="92418" tIns="46209" rIns="92418" bIns="46209" numCol="1" anchor="t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7B3AA6B9-3D99-9BD7-E785-F3D4BECD60A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32888"/>
            <a:ext cx="676275" cy="2746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none" lIns="92418" tIns="46209" rIns="92418" bIns="46209" numCol="1" anchor="b" anchorCtr="0" compatLnSpc="1">
            <a:prstTxWarp prst="textNoShape">
              <a:avLst/>
            </a:prstTxWarp>
            <a:spAutoFit/>
          </a:bodyPr>
          <a:lstStyle>
            <a:lvl1pPr algn="l" defTabSz="923925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85908E4A-5A2D-29F4-4A53-C6C0301E28B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710363" y="9132888"/>
            <a:ext cx="361950" cy="2746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none" lIns="92418" tIns="46209" rIns="92418" bIns="46209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 b="1"/>
            </a:lvl1pPr>
          </a:lstStyle>
          <a:p>
            <a:fld id="{AB3AADB3-E31A-4E56-95AB-F17080C8AC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FA364A3-BE16-C7F7-7A14-2BC4C2F8C9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80" tIns="46990" rIns="93980" bIns="4699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5D4F275-B316-91DC-2747-0D94BB2B5F5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98913" y="0"/>
            <a:ext cx="3054350" cy="46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80" tIns="46990" rIns="93980" bIns="46990" numCol="1" anchor="t" anchorCtr="0" compatLnSpc="1">
            <a:prstTxWarp prst="textNoShape">
              <a:avLst/>
            </a:prstTxWarp>
          </a:bodyPr>
          <a:lstStyle>
            <a:lvl1pPr algn="r" defTabSz="939800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3CCBA1B4-F1BF-97A3-DB83-011BB52BC3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704850"/>
            <a:ext cx="4694238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0B8D9919-E6DD-1767-8C17-06E5F8AC6F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60875"/>
            <a:ext cx="5173663" cy="42275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80" tIns="46990" rIns="93980" bIns="469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451EC0ED-4231-B24A-601B-17D2040E15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3338"/>
            <a:ext cx="3054350" cy="46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80" tIns="46990" rIns="93980" bIns="4699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 b="1" smtClean="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ABCCFE5C-BE28-B8DE-73B1-DA685254B2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8913" y="8923338"/>
            <a:ext cx="3054350" cy="46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980" tIns="46990" rIns="93980" bIns="46990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 b="1"/>
            </a:lvl1pPr>
          </a:lstStyle>
          <a:p>
            <a:fld id="{9E3F18C4-E99E-45CF-A07F-B11140FE4C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D522F972-0CEA-E9BD-5D5C-6D40F67CB2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0040D3-F877-4F69-8345-AA65BC5A2513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499FC41-AA90-9BFA-0FB0-8C7EC52056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A7A70E6-CFB0-7B12-DC2D-8CCBC4C3D6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#2 – and states that implementation of a pretreatment program includes on-going waste survey activities.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#4 – Old boiler plate:  Part III, B, 2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F857E4CB-3961-55B4-8F9B-1C0B5CD7C2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AEB629-D41B-404F-8923-CB2F7575B773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B6B6ED33-1515-B2FB-5BB6-AD3188D30D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A0F9742-DF65-8266-3ADA-7641DA154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After an initial snapshot survey has been done the POTW must develop pro</a:t>
            </a:r>
            <a:r>
              <a:rPr kumimoji="1" lang="en-US" altLang="en-US">
                <a:latin typeface="Times New Roman" panose="02020603050405020304" pitchFamily="18" charset="0"/>
              </a:rPr>
              <a:t>cedures</a:t>
            </a:r>
            <a:r>
              <a:rPr lang="en-US" altLang="en-US">
                <a:latin typeface="Times New Roman" panose="02020603050405020304" pitchFamily="18" charset="0"/>
              </a:rPr>
              <a:t> to continually update their list of industrial users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20AA863D-6FD4-87B7-3B3B-99490ED1E7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D49EEE-8B8B-4F16-9648-375E619CAA87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AAA41496-850D-4A7B-3CEF-0C3DD81D2F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219211B-3BC6-204A-1F42-374AD9D998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#1  One being the N</a:t>
            </a:r>
            <a:r>
              <a:rPr kumimoji="1" lang="en-US" altLang="en-US" b="1">
                <a:latin typeface="Times New Roman" panose="02020603050405020304" pitchFamily="18" charset="0"/>
              </a:rPr>
              <a:t>C </a:t>
            </a:r>
            <a:r>
              <a:rPr kumimoji="1" lang="en-US" altLang="en-US">
                <a:latin typeface="Times New Roman" panose="02020603050405020304" pitchFamily="18" charset="0"/>
              </a:rPr>
              <a:t>Manufacturing Guide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243BD606-0EA0-3B12-9050-F6E17F8E63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5C3F7D-034F-4C95-A03B-D100A097FE73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5E744B-8FFB-BA67-AF95-0458A687F0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561E867-03FD-2778-B4BA-110023274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After an initial snapshot survey has been done the POTW must develop pro</a:t>
            </a:r>
            <a:r>
              <a:rPr kumimoji="1" lang="en-US" altLang="en-US">
                <a:latin typeface="Times New Roman" panose="02020603050405020304" pitchFamily="18" charset="0"/>
              </a:rPr>
              <a:t>cedures</a:t>
            </a:r>
            <a:r>
              <a:rPr lang="en-US" altLang="en-US">
                <a:latin typeface="Times New Roman" panose="02020603050405020304" pitchFamily="18" charset="0"/>
              </a:rPr>
              <a:t> to continually update their list of industrial users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2954AA22-AD10-023C-3651-6F39F43E91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D597B5-D271-4EDF-AA24-2B6DD2627615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23B98DD-8A32-B473-7AA1-0D578050C9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81DF0CF5-5D3F-029B-1F00-3A36A4DFB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3955280A-032E-6791-A727-984A02E2B2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3C14BE-D64F-4EFC-9E38-694CC1596EFE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97FEA40-A0D3-A779-8C96-22B644C074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8BBD3116-DB6C-0B6A-D429-FE326ECC7B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6250641-C968-E198-72A5-5CCEB962DD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02C6CC-BD07-404F-8937-69BBE7A03791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06025144-92B8-5802-7DFA-AE2F381005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40BC1C4-3804-CF10-80EA-424A84B00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#1 Water bills, sewer connection permits, N</a:t>
            </a:r>
            <a:r>
              <a:rPr kumimoji="1" lang="en-US" altLang="en-US" b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 Manufacturing Guide, telephone book, business li</a:t>
            </a:r>
            <a:r>
              <a:rPr kumimoji="1" lang="en-US" altLang="en-US" b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ense records, </a:t>
            </a:r>
            <a:r>
              <a:rPr kumimoji="1" lang="en-US" altLang="en-US" b="1">
                <a:latin typeface="Times New Roman" panose="02020603050405020304" pitchFamily="18" charset="0"/>
              </a:rPr>
              <a:t>c</a:t>
            </a:r>
            <a:r>
              <a:rPr lang="en-US" altLang="en-US">
                <a:latin typeface="Times New Roman" panose="02020603050405020304" pitchFamily="18" charset="0"/>
              </a:rPr>
              <a:t>hamber of commerce rosters.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#2, 2 – such as Churches, apartment Complexes, video rentals,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22194827-D280-575F-5477-2EB340C2B6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E4B469-EADA-456D-8508-B1DB1F795C7D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FD22D1F-7351-992B-3B8D-F5372DE607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D1CDEE2-45BE-3292-FFE0-E3BEE2190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#2 with phone Call or visit; then repeat evaluation step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There’s lots of information in Chapter 3 of the Guidance Manual on evaluating the responses on the forms and you can always call us with questions.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08D8143-9EDE-CC1C-260B-BA735E2C20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2E775D7-F328-46E5-B946-DB0E0C97B0DB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C2DBE95-81F5-BE1A-0DC6-25E83CBE01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CA1EC31B-FA9A-3B52-CCCA-E3B1831BA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#2 with phone Call or visit; then repeat evaluation step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There’s lots of information in Chapter 3 of the Guidance Manual on evaluating the responses on the forms and you can always call us with questions.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DB02C51-4925-43C8-8E0D-88C23496BC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C95C8-DE88-4BC4-8F2B-21E9C0F1A1CE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0F143FA-2681-0156-873D-BB152C5AF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42A5839-F400-68ED-A638-5506277D3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D122B91-F8D4-FF51-D936-8B3E900ABC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7D2179-1B72-4B85-9822-4C99478D8676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A721A45-AEF1-BD62-F8B7-ACCCBA25EE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558A6A42-D1F0-950E-C0E9-9CCA04503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After an initial snapshot survey has been done the POTW must develop pro</a:t>
            </a:r>
            <a:r>
              <a:rPr kumimoji="1" lang="en-US" altLang="en-US">
                <a:latin typeface="Times New Roman" panose="02020603050405020304" pitchFamily="18" charset="0"/>
              </a:rPr>
              <a:t>cedures</a:t>
            </a:r>
            <a:r>
              <a:rPr lang="en-US" altLang="en-US">
                <a:latin typeface="Times New Roman" panose="02020603050405020304" pitchFamily="18" charset="0"/>
              </a:rPr>
              <a:t> to continually update their list of industrial users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9495973F-71F3-4145-1460-29CB759D7E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98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9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580D3D-D552-4AA8-BB3E-AC9B7CB42BC0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10424F4-DED4-54AC-0DA2-FADA7CD4D9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82D3C6F8-A71C-1B9B-8E60-EB408EFA97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After an initial snapshot survey has been done the POTW must develop pro</a:t>
            </a:r>
            <a:r>
              <a:rPr kumimoji="1" lang="en-US" altLang="en-US">
                <a:latin typeface="Times New Roman" panose="02020603050405020304" pitchFamily="18" charset="0"/>
              </a:rPr>
              <a:t>cedures</a:t>
            </a:r>
            <a:r>
              <a:rPr lang="en-US" altLang="en-US">
                <a:latin typeface="Times New Roman" panose="02020603050405020304" pitchFamily="18" charset="0"/>
              </a:rPr>
              <a:t> to continually update their list of industrial users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A0B7A9A1-3C40-DC80-F13B-74E8A95B3A5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A725537D-90DC-09A3-80D8-91A5923E6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" name="Rectangle 9">
              <a:extLst>
                <a:ext uri="{FF2B5EF4-FFF2-40B4-BE49-F238E27FC236}">
                  <a16:creationId xmlns:a16="http://schemas.microsoft.com/office/drawing/2014/main" id="{BCB60E86-4D2B-19B4-777A-1115A649B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760B81EE-2963-5D5B-8452-82FFDB247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6" name="Rectangle 11">
              <a:extLst>
                <a:ext uri="{FF2B5EF4-FFF2-40B4-BE49-F238E27FC236}">
                  <a16:creationId xmlns:a16="http://schemas.microsoft.com/office/drawing/2014/main" id="{A4152C7E-CE88-2067-F16E-FDCC12B2D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1CC8351B-3A8E-564B-DDC9-563366F27E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4CF9AEA1-80A4-A497-C5EB-F39F04F9D1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E930297E-6956-B0C7-AB96-B527D0684A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7E9E3A44-D95E-3386-AE4B-DCD126521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5FA1E0A4-FD26-927E-1F0B-5184CBF08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0090AAFB-3941-E8F7-1BE9-9F26B3984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3" name="Freeform 18">
              <a:extLst>
                <a:ext uri="{FF2B5EF4-FFF2-40B4-BE49-F238E27FC236}">
                  <a16:creationId xmlns:a16="http://schemas.microsoft.com/office/drawing/2014/main" id="{B7B5332D-FEF4-3369-C887-E16A44CFDF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DBB1DFDA-7A48-8BF0-9ED5-F8C107970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5" name="Rectangle 20">
              <a:extLst>
                <a:ext uri="{FF2B5EF4-FFF2-40B4-BE49-F238E27FC236}">
                  <a16:creationId xmlns:a16="http://schemas.microsoft.com/office/drawing/2014/main" id="{5C4DA498-1D9F-2174-0573-793D7D15B6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6" name="Rectangle 21">
              <a:extLst>
                <a:ext uri="{FF2B5EF4-FFF2-40B4-BE49-F238E27FC236}">
                  <a16:creationId xmlns:a16="http://schemas.microsoft.com/office/drawing/2014/main" id="{65DADB6F-71E4-3F8C-D8D8-26129559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7" name="Rectangle 22">
              <a:extLst>
                <a:ext uri="{FF2B5EF4-FFF2-40B4-BE49-F238E27FC236}">
                  <a16:creationId xmlns:a16="http://schemas.microsoft.com/office/drawing/2014/main" id="{73C51922-25F1-F15B-C83A-FFB7D597B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18" name="Rectangle 23">
              <a:extLst>
                <a:ext uri="{FF2B5EF4-FFF2-40B4-BE49-F238E27FC236}">
                  <a16:creationId xmlns:a16="http://schemas.microsoft.com/office/drawing/2014/main" id="{815FF4A4-0021-7E45-40D4-2457E51ED3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19" name="Freeform 24">
              <a:extLst>
                <a:ext uri="{FF2B5EF4-FFF2-40B4-BE49-F238E27FC236}">
                  <a16:creationId xmlns:a16="http://schemas.microsoft.com/office/drawing/2014/main" id="{EF3952A3-5AB0-9F3F-A2A8-CD875D07B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0" name="Freeform 25">
              <a:extLst>
                <a:ext uri="{FF2B5EF4-FFF2-40B4-BE49-F238E27FC236}">
                  <a16:creationId xmlns:a16="http://schemas.microsoft.com/office/drawing/2014/main" id="{EAA46A62-0621-9F0A-43F7-95FCCCAF58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1" name="Freeform 26">
              <a:extLst>
                <a:ext uri="{FF2B5EF4-FFF2-40B4-BE49-F238E27FC236}">
                  <a16:creationId xmlns:a16="http://schemas.microsoft.com/office/drawing/2014/main" id="{FBF844C4-21C4-5A38-44F4-23E1C4A17F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FD738D72-489E-9274-B10E-8994ABF9B2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E9271DA4-5C68-DC08-62A7-E6EE52509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DA47A0FA-6FC1-F56D-7F85-549AE941E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A6EA4228-EB21-89CA-0BD7-00CA8BCE87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2F2C6485-0709-31C8-0E5E-2EE5D5AEC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BB83BCDF-643B-9D80-1E5B-2E7204365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EDB3EFDA-B29A-6BAA-3CB6-F4C5F6FBC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29" name="Rectangle 34">
              <a:extLst>
                <a:ext uri="{FF2B5EF4-FFF2-40B4-BE49-F238E27FC236}">
                  <a16:creationId xmlns:a16="http://schemas.microsoft.com/office/drawing/2014/main" id="{4BD057CF-8EBE-76DF-DBE1-E220D0E534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0" name="Line 35">
              <a:extLst>
                <a:ext uri="{FF2B5EF4-FFF2-40B4-BE49-F238E27FC236}">
                  <a16:creationId xmlns:a16="http://schemas.microsoft.com/office/drawing/2014/main" id="{F13B7627-B127-0548-0D58-1A4789B52C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31" name="Line 36">
              <a:extLst>
                <a:ext uri="{FF2B5EF4-FFF2-40B4-BE49-F238E27FC236}">
                  <a16:creationId xmlns:a16="http://schemas.microsoft.com/office/drawing/2014/main" id="{3C868AD9-B294-09A9-02FF-AB7445A91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grpSp>
        <p:nvGrpSpPr>
          <p:cNvPr id="32" name="Group 37">
            <a:extLst>
              <a:ext uri="{FF2B5EF4-FFF2-40B4-BE49-F238E27FC236}">
                <a16:creationId xmlns:a16="http://schemas.microsoft.com/office/drawing/2014/main" id="{E69424AA-7367-8366-67A8-4C6FF85A67A2}"/>
              </a:ext>
            </a:extLst>
          </p:cNvPr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33" name="Rectangle 38">
              <a:extLst>
                <a:ext uri="{FF2B5EF4-FFF2-40B4-BE49-F238E27FC236}">
                  <a16:creationId xmlns:a16="http://schemas.microsoft.com/office/drawing/2014/main" id="{9C22AC22-09ED-BC9D-8C39-97158C4EF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grpSp>
          <p:nvGrpSpPr>
            <p:cNvPr id="34" name="Group 39">
              <a:extLst>
                <a:ext uri="{FF2B5EF4-FFF2-40B4-BE49-F238E27FC236}">
                  <a16:creationId xmlns:a16="http://schemas.microsoft.com/office/drawing/2014/main" id="{C23CCAF7-2DFD-CEC4-D6FB-1D84F444FB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35" name="Group 40">
                <a:extLst>
                  <a:ext uri="{FF2B5EF4-FFF2-40B4-BE49-F238E27FC236}">
                    <a16:creationId xmlns:a16="http://schemas.microsoft.com/office/drawing/2014/main" id="{10E5529A-6D9E-2CFF-EEBD-E903747830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43" name="Group 41">
                  <a:extLst>
                    <a:ext uri="{FF2B5EF4-FFF2-40B4-BE49-F238E27FC236}">
                      <a16:creationId xmlns:a16="http://schemas.microsoft.com/office/drawing/2014/main" id="{7ED80145-8D4A-4088-1DBA-17B0C7583A8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48" name="Rectangle 42">
                    <a:extLst>
                      <a:ext uri="{FF2B5EF4-FFF2-40B4-BE49-F238E27FC236}">
                        <a16:creationId xmlns:a16="http://schemas.microsoft.com/office/drawing/2014/main" id="{BC5EB917-B497-D415-335B-C2C42C3DFE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latin typeface="Times New Roman" charset="0"/>
                    </a:endParaRPr>
                  </a:p>
                </p:txBody>
              </p:sp>
              <p:sp>
                <p:nvSpPr>
                  <p:cNvPr id="49" name="Rectangle 43">
                    <a:extLst>
                      <a:ext uri="{FF2B5EF4-FFF2-40B4-BE49-F238E27FC236}">
                        <a16:creationId xmlns:a16="http://schemas.microsoft.com/office/drawing/2014/main" id="{1026331B-1CF3-221F-1790-19CBDA53D9C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latin typeface="Times New Roman" charset="0"/>
                    </a:endParaRPr>
                  </a:p>
                </p:txBody>
              </p:sp>
              <p:sp>
                <p:nvSpPr>
                  <p:cNvPr id="50" name="AutoShape 44">
                    <a:extLst>
                      <a:ext uri="{FF2B5EF4-FFF2-40B4-BE49-F238E27FC236}">
                        <a16:creationId xmlns:a16="http://schemas.microsoft.com/office/drawing/2014/main" id="{1C377DE8-4858-1685-018C-373E8EE958B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latin typeface="Times New Roman" charset="0"/>
                    </a:endParaRPr>
                  </a:p>
                </p:txBody>
              </p:sp>
              <p:sp>
                <p:nvSpPr>
                  <p:cNvPr id="51" name="AutoShape 45">
                    <a:extLst>
                      <a:ext uri="{FF2B5EF4-FFF2-40B4-BE49-F238E27FC236}">
                        <a16:creationId xmlns:a16="http://schemas.microsoft.com/office/drawing/2014/main" id="{05E6549F-AFCE-086D-49F4-5707224B796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>
                      <a:defRPr/>
                    </a:pPr>
                    <a:endParaRPr lang="en-US">
                      <a:latin typeface="Times New Roman" charset="0"/>
                    </a:endParaRPr>
                  </a:p>
                </p:txBody>
              </p:sp>
            </p:grpSp>
            <p:sp>
              <p:nvSpPr>
                <p:cNvPr id="44" name="Rectangle 46">
                  <a:extLst>
                    <a:ext uri="{FF2B5EF4-FFF2-40B4-BE49-F238E27FC236}">
                      <a16:creationId xmlns:a16="http://schemas.microsoft.com/office/drawing/2014/main" id="{14AFC0B5-FB7D-0E8D-06A5-E468AAE19A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5" name="Oval 47">
                  <a:extLst>
                    <a:ext uri="{FF2B5EF4-FFF2-40B4-BE49-F238E27FC236}">
                      <a16:creationId xmlns:a16="http://schemas.microsoft.com/office/drawing/2014/main" id="{3F06F05C-ED76-E13C-333E-AC0B46A2AF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algn="l">
                    <a:spcBef>
                      <a:spcPct val="50000"/>
                    </a:spcBef>
                    <a:defRPr/>
                  </a:pPr>
                  <a:endParaRPr lang="en-US" sz="2400">
                    <a:latin typeface="Times New Roman" charset="0"/>
                  </a:endParaRPr>
                </a:p>
              </p:txBody>
            </p:sp>
            <p:sp>
              <p:nvSpPr>
                <p:cNvPr id="46" name="Oval 48">
                  <a:extLst>
                    <a:ext uri="{FF2B5EF4-FFF2-40B4-BE49-F238E27FC236}">
                      <a16:creationId xmlns:a16="http://schemas.microsoft.com/office/drawing/2014/main" id="{E0E09847-6D56-E25E-71A0-B299A08596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algn="l">
                    <a:spcBef>
                      <a:spcPct val="50000"/>
                    </a:spcBef>
                    <a:defRPr/>
                  </a:pPr>
                  <a:endParaRPr lang="en-US" sz="2400">
                    <a:latin typeface="Times New Roman" charset="0"/>
                  </a:endParaRPr>
                </a:p>
              </p:txBody>
            </p:sp>
            <p:sp>
              <p:nvSpPr>
                <p:cNvPr id="47" name="Oval 49">
                  <a:extLst>
                    <a:ext uri="{FF2B5EF4-FFF2-40B4-BE49-F238E27FC236}">
                      <a16:creationId xmlns:a16="http://schemas.microsoft.com/office/drawing/2014/main" id="{0A041EEF-8FFA-1987-9869-48BB03566F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algn="l">
                    <a:spcBef>
                      <a:spcPct val="50000"/>
                    </a:spcBef>
                    <a:defRPr/>
                  </a:pPr>
                  <a:endParaRPr lang="en-US" sz="2400">
                    <a:latin typeface="Times New Roman" charset="0"/>
                  </a:endParaRPr>
                </a:p>
              </p:txBody>
            </p:sp>
          </p:grpSp>
          <p:grpSp>
            <p:nvGrpSpPr>
              <p:cNvPr id="36" name="Group 50">
                <a:extLst>
                  <a:ext uri="{FF2B5EF4-FFF2-40B4-BE49-F238E27FC236}">
                    <a16:creationId xmlns:a16="http://schemas.microsoft.com/office/drawing/2014/main" id="{F47F2338-3A79-6060-DC8E-A8E52ED3C5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37" name="Arc 51">
                  <a:extLst>
                    <a:ext uri="{FF2B5EF4-FFF2-40B4-BE49-F238E27FC236}">
                      <a16:creationId xmlns:a16="http://schemas.microsoft.com/office/drawing/2014/main" id="{3E8935F7-26F7-FB47-79BB-E0A76C866C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8" name="Arc 52">
                  <a:extLst>
                    <a:ext uri="{FF2B5EF4-FFF2-40B4-BE49-F238E27FC236}">
                      <a16:creationId xmlns:a16="http://schemas.microsoft.com/office/drawing/2014/main" id="{A482E6E0-EA65-7491-2442-694CDF7946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39" name="AutoShape 53">
                  <a:extLst>
                    <a:ext uri="{FF2B5EF4-FFF2-40B4-BE49-F238E27FC236}">
                      <a16:creationId xmlns:a16="http://schemas.microsoft.com/office/drawing/2014/main" id="{005EAD9C-2982-B900-D6C0-9DB6AE7737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0" name="Freeform 54">
                  <a:extLst>
                    <a:ext uri="{FF2B5EF4-FFF2-40B4-BE49-F238E27FC236}">
                      <a16:creationId xmlns:a16="http://schemas.microsoft.com/office/drawing/2014/main" id="{7266D631-18EB-99B6-181D-A56E73A7BA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/>
                  <a:ahLst/>
                  <a:cxnLst>
                    <a:cxn ang="0">
                      <a:pos x="212" y="204"/>
                    </a:cxn>
                    <a:cxn ang="0">
                      <a:pos x="194" y="158"/>
                    </a:cxn>
                    <a:cxn ang="0">
                      <a:pos x="188" y="111"/>
                    </a:cxn>
                    <a:cxn ang="0">
                      <a:pos x="183" y="72"/>
                    </a:cxn>
                    <a:cxn ang="0">
                      <a:pos x="178" y="52"/>
                    </a:cxn>
                    <a:cxn ang="0">
                      <a:pos x="169" y="37"/>
                    </a:cxn>
                    <a:cxn ang="0">
                      <a:pos x="157" y="24"/>
                    </a:cxn>
                    <a:cxn ang="0">
                      <a:pos x="143" y="13"/>
                    </a:cxn>
                    <a:cxn ang="0">
                      <a:pos x="124" y="5"/>
                    </a:cxn>
                    <a:cxn ang="0">
                      <a:pos x="100" y="0"/>
                    </a:cxn>
                    <a:cxn ang="0">
                      <a:pos x="76" y="0"/>
                    </a:cxn>
                    <a:cxn ang="0">
                      <a:pos x="54" y="7"/>
                    </a:cxn>
                    <a:cxn ang="0">
                      <a:pos x="35" y="16"/>
                    </a:cxn>
                    <a:cxn ang="0">
                      <a:pos x="18" y="31"/>
                    </a:cxn>
                    <a:cxn ang="0">
                      <a:pos x="5" y="51"/>
                    </a:cxn>
                    <a:cxn ang="0">
                      <a:pos x="0" y="73"/>
                    </a:cxn>
                    <a:cxn ang="0">
                      <a:pos x="3" y="72"/>
                    </a:cxn>
                    <a:cxn ang="0">
                      <a:pos x="15" y="64"/>
                    </a:cxn>
                    <a:cxn ang="0">
                      <a:pos x="35" y="58"/>
                    </a:cxn>
                    <a:cxn ang="0">
                      <a:pos x="56" y="57"/>
                    </a:cxn>
                    <a:cxn ang="0">
                      <a:pos x="74" y="63"/>
                    </a:cxn>
                    <a:cxn ang="0">
                      <a:pos x="87" y="73"/>
                    </a:cxn>
                    <a:cxn ang="0">
                      <a:pos x="93" y="85"/>
                    </a:cxn>
                    <a:cxn ang="0">
                      <a:pos x="96" y="102"/>
                    </a:cxn>
                    <a:cxn ang="0">
                      <a:pos x="100" y="124"/>
                    </a:cxn>
                    <a:cxn ang="0">
                      <a:pos x="106" y="147"/>
                    </a:cxn>
                    <a:cxn ang="0">
                      <a:pos x="116" y="168"/>
                    </a:cxn>
                    <a:cxn ang="0">
                      <a:pos x="131" y="190"/>
                    </a:cxn>
                    <a:cxn ang="0">
                      <a:pos x="150" y="207"/>
                    </a:cxn>
                    <a:cxn ang="0">
                      <a:pos x="172" y="219"/>
                    </a:cxn>
                    <a:cxn ang="0">
                      <a:pos x="194" y="226"/>
                    </a:cxn>
                    <a:cxn ang="0">
                      <a:pos x="220" y="229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1" name="Freeform 55">
                  <a:extLst>
                    <a:ext uri="{FF2B5EF4-FFF2-40B4-BE49-F238E27FC236}">
                      <a16:creationId xmlns:a16="http://schemas.microsoft.com/office/drawing/2014/main" id="{7721BB78-8548-956E-9475-15AA992106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/>
                  <a:ahLst/>
                  <a:cxnLst>
                    <a:cxn ang="0">
                      <a:pos x="7" y="204"/>
                    </a:cxn>
                    <a:cxn ang="0">
                      <a:pos x="25" y="158"/>
                    </a:cxn>
                    <a:cxn ang="0">
                      <a:pos x="31" y="111"/>
                    </a:cxn>
                    <a:cxn ang="0">
                      <a:pos x="36" y="72"/>
                    </a:cxn>
                    <a:cxn ang="0">
                      <a:pos x="41" y="52"/>
                    </a:cxn>
                    <a:cxn ang="0">
                      <a:pos x="50" y="37"/>
                    </a:cxn>
                    <a:cxn ang="0">
                      <a:pos x="62" y="24"/>
                    </a:cxn>
                    <a:cxn ang="0">
                      <a:pos x="77" y="13"/>
                    </a:cxn>
                    <a:cxn ang="0">
                      <a:pos x="96" y="5"/>
                    </a:cxn>
                    <a:cxn ang="0">
                      <a:pos x="120" y="0"/>
                    </a:cxn>
                    <a:cxn ang="0">
                      <a:pos x="143" y="0"/>
                    </a:cxn>
                    <a:cxn ang="0">
                      <a:pos x="165" y="7"/>
                    </a:cxn>
                    <a:cxn ang="0">
                      <a:pos x="184" y="16"/>
                    </a:cxn>
                    <a:cxn ang="0">
                      <a:pos x="201" y="31"/>
                    </a:cxn>
                    <a:cxn ang="0">
                      <a:pos x="215" y="51"/>
                    </a:cxn>
                    <a:cxn ang="0">
                      <a:pos x="221" y="73"/>
                    </a:cxn>
                    <a:cxn ang="0">
                      <a:pos x="217" y="72"/>
                    </a:cxn>
                    <a:cxn ang="0">
                      <a:pos x="205" y="64"/>
                    </a:cxn>
                    <a:cxn ang="0">
                      <a:pos x="184" y="58"/>
                    </a:cxn>
                    <a:cxn ang="0">
                      <a:pos x="164" y="57"/>
                    </a:cxn>
                    <a:cxn ang="0">
                      <a:pos x="145" y="63"/>
                    </a:cxn>
                    <a:cxn ang="0">
                      <a:pos x="132" y="73"/>
                    </a:cxn>
                    <a:cxn ang="0">
                      <a:pos x="127" y="85"/>
                    </a:cxn>
                    <a:cxn ang="0">
                      <a:pos x="123" y="102"/>
                    </a:cxn>
                    <a:cxn ang="0">
                      <a:pos x="120" y="124"/>
                    </a:cxn>
                    <a:cxn ang="0">
                      <a:pos x="113" y="147"/>
                    </a:cxn>
                    <a:cxn ang="0">
                      <a:pos x="104" y="168"/>
                    </a:cxn>
                    <a:cxn ang="0">
                      <a:pos x="89" y="190"/>
                    </a:cxn>
                    <a:cxn ang="0">
                      <a:pos x="69" y="207"/>
                    </a:cxn>
                    <a:cxn ang="0">
                      <a:pos x="47" y="219"/>
                    </a:cxn>
                    <a:cxn ang="0">
                      <a:pos x="25" y="226"/>
                    </a:cxn>
                    <a:cxn ang="0">
                      <a:pos x="0" y="229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Times New Roman" charset="0"/>
                  </a:endParaRPr>
                </a:p>
              </p:txBody>
            </p:sp>
            <p:sp>
              <p:nvSpPr>
                <p:cNvPr id="42" name="Oval 56">
                  <a:extLst>
                    <a:ext uri="{FF2B5EF4-FFF2-40B4-BE49-F238E27FC236}">
                      <a16:creationId xmlns:a16="http://schemas.microsoft.com/office/drawing/2014/main" id="{4E722E9F-8397-28BA-62C5-FC00CDA6A9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algn="l">
                    <a:spcBef>
                      <a:spcPct val="50000"/>
                    </a:spcBef>
                    <a:defRPr/>
                  </a:pPr>
                  <a:endParaRPr lang="en-US" sz="2400">
                    <a:latin typeface="Times New Roman" charset="0"/>
                  </a:endParaRPr>
                </a:p>
              </p:txBody>
            </p:sp>
          </p:grpSp>
        </p:grpSp>
      </p:grp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403975" cy="23336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00200" y="4267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2" name="Rectangle 62">
            <a:extLst>
              <a:ext uri="{FF2B5EF4-FFF2-40B4-BE49-F238E27FC236}">
                <a16:creationId xmlns:a16="http://schemas.microsoft.com/office/drawing/2014/main" id="{8B1F7830-9527-2D7B-248E-CC1BAB70FE3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83C5B9-B898-465E-84D0-8521910B4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74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04E96290-874E-957B-13DF-EA10D3342D1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5797B-3D42-48DB-A6E9-A04303E61B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926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0900" y="228600"/>
            <a:ext cx="1900238" cy="601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548312" cy="601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A72A233F-885B-3553-458B-88E15FD2C02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280372-1E81-418B-9ED4-B0176999A1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13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4027CB7F-8F78-A6E8-81C2-379DD813729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8BFCCE-3979-440D-A016-0D3806A31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75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697C1E7F-0831-B167-313B-D81E5C4C297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E1EEEC-CE54-4C7F-8B9E-96BE256C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64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863" y="1524000"/>
            <a:ext cx="3724275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102BE1A6-79BB-3FBE-6BB9-917A91EAAC7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96B16-4973-430E-BC3D-1AD619B76A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92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8">
            <a:extLst>
              <a:ext uri="{FF2B5EF4-FFF2-40B4-BE49-F238E27FC236}">
                <a16:creationId xmlns:a16="http://schemas.microsoft.com/office/drawing/2014/main" id="{74E364B7-7E9A-0969-EB82-C7977029D45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810BB-847C-47CF-8BBE-A76A9B4863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44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26A32BBB-FCEE-9A08-DC0D-165D72A4F4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DAD9D-C86A-4178-A904-9AB1FAC20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69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>
            <a:extLst>
              <a:ext uri="{FF2B5EF4-FFF2-40B4-BE49-F238E27FC236}">
                <a16:creationId xmlns:a16="http://schemas.microsoft.com/office/drawing/2014/main" id="{BC58E4DD-E716-477D-32B7-E01CD770927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4198F-802A-4B4D-B098-B957F6D821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09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B5911E7D-3B3A-486E-6F39-09AAF4BE99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89B9F5-FD35-45CD-BD20-61C43D047E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4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FAAC8E3-FB04-4095-4116-DFFCA51050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D9BE9A-1C93-4463-BB03-50D9ED4A6A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65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22F12B9-8F41-13AD-DCDF-A27426332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600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5434731-1BCC-5158-67BA-2EB037B67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60095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grpSp>
        <p:nvGrpSpPr>
          <p:cNvPr id="3076" name="Group 6">
            <a:extLst>
              <a:ext uri="{FF2B5EF4-FFF2-40B4-BE49-F238E27FC236}">
                <a16:creationId xmlns:a16="http://schemas.microsoft.com/office/drawing/2014/main" id="{F83F93A6-B22D-E445-E94F-B001341613A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4103" name="Rectangle 7">
              <a:extLst>
                <a:ext uri="{FF2B5EF4-FFF2-40B4-BE49-F238E27FC236}">
                  <a16:creationId xmlns:a16="http://schemas.microsoft.com/office/drawing/2014/main" id="{BC0DB6C2-DFCF-7DE3-C55B-A98184EAC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04" name="Rectangle 8">
              <a:extLst>
                <a:ext uri="{FF2B5EF4-FFF2-40B4-BE49-F238E27FC236}">
                  <a16:creationId xmlns:a16="http://schemas.microsoft.com/office/drawing/2014/main" id="{6B73FF12-5933-5354-0409-F178B4B0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4105" name="Rectangle 9">
              <a:extLst>
                <a:ext uri="{FF2B5EF4-FFF2-40B4-BE49-F238E27FC236}">
                  <a16:creationId xmlns:a16="http://schemas.microsoft.com/office/drawing/2014/main" id="{4B13931B-15D6-D86C-0D61-FA0BB77106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06" name="Rectangle 10">
              <a:extLst>
                <a:ext uri="{FF2B5EF4-FFF2-40B4-BE49-F238E27FC236}">
                  <a16:creationId xmlns:a16="http://schemas.microsoft.com/office/drawing/2014/main" id="{9A5BD8BA-DD8D-4DD4-5D9B-1130C6088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79D0B9EA-CFCA-4CCD-3863-E4AD2B18BD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D5B79BB0-E5B3-8EFC-CD44-7B52D9A11B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1E03C0C6-FFE1-FAF6-00BA-C54D4CE88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2B2844FA-6993-438F-2265-EF583C600C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7F608F77-525D-4DA3-1607-AAA72A653FF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9A4D004F-4EE6-7B4E-6769-5518FBD0F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2B714B1F-CD46-6B79-CC08-C572F0F78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05923761-EE66-4F1B-238D-F0C5E7A059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5" name="Rectangle 19">
              <a:extLst>
                <a:ext uri="{FF2B5EF4-FFF2-40B4-BE49-F238E27FC236}">
                  <a16:creationId xmlns:a16="http://schemas.microsoft.com/office/drawing/2014/main" id="{49B2852F-A0DF-7870-7773-15E89DF39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6" name="Rectangle 20">
              <a:extLst>
                <a:ext uri="{FF2B5EF4-FFF2-40B4-BE49-F238E27FC236}">
                  <a16:creationId xmlns:a16="http://schemas.microsoft.com/office/drawing/2014/main" id="{0AEE9BCF-33C5-CC2C-B06C-EEF8C2D5C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4117" name="Rectangle 21">
              <a:extLst>
                <a:ext uri="{FF2B5EF4-FFF2-40B4-BE49-F238E27FC236}">
                  <a16:creationId xmlns:a16="http://schemas.microsoft.com/office/drawing/2014/main" id="{0EF8A2D3-4837-9359-7B5B-0D5FE70B7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18" name="Rectangle 22">
              <a:extLst>
                <a:ext uri="{FF2B5EF4-FFF2-40B4-BE49-F238E27FC236}">
                  <a16:creationId xmlns:a16="http://schemas.microsoft.com/office/drawing/2014/main" id="{AE40A106-045B-6390-79CF-4D8DB1D54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  <a:defRPr/>
              </a:pPr>
              <a:endParaRPr lang="en-US" sz="2400">
                <a:latin typeface="Times New Roman" charset="0"/>
              </a:endParaRPr>
            </a:p>
          </p:txBody>
        </p:sp>
        <p:sp>
          <p:nvSpPr>
            <p:cNvPr id="4119" name="Freeform 23">
              <a:extLst>
                <a:ext uri="{FF2B5EF4-FFF2-40B4-BE49-F238E27FC236}">
                  <a16:creationId xmlns:a16="http://schemas.microsoft.com/office/drawing/2014/main" id="{ACA585EA-9496-B6D5-D124-D17D426FAF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0" name="Freeform 24">
              <a:extLst>
                <a:ext uri="{FF2B5EF4-FFF2-40B4-BE49-F238E27FC236}">
                  <a16:creationId xmlns:a16="http://schemas.microsoft.com/office/drawing/2014/main" id="{3E0D5290-4FFB-5AE0-B0FF-66A8E0EA8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1" name="Freeform 25">
              <a:extLst>
                <a:ext uri="{FF2B5EF4-FFF2-40B4-BE49-F238E27FC236}">
                  <a16:creationId xmlns:a16="http://schemas.microsoft.com/office/drawing/2014/main" id="{BDBBC2DA-83BD-0AD4-3FFC-D170C46FC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2" name="Freeform 26">
              <a:extLst>
                <a:ext uri="{FF2B5EF4-FFF2-40B4-BE49-F238E27FC236}">
                  <a16:creationId xmlns:a16="http://schemas.microsoft.com/office/drawing/2014/main" id="{417172BD-76DD-0DF2-3A2F-F25879EBB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3" name="Freeform 27">
              <a:extLst>
                <a:ext uri="{FF2B5EF4-FFF2-40B4-BE49-F238E27FC236}">
                  <a16:creationId xmlns:a16="http://schemas.microsoft.com/office/drawing/2014/main" id="{C284557A-5147-0672-E230-73AE1744A8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4" name="Freeform 28">
              <a:extLst>
                <a:ext uri="{FF2B5EF4-FFF2-40B4-BE49-F238E27FC236}">
                  <a16:creationId xmlns:a16="http://schemas.microsoft.com/office/drawing/2014/main" id="{0E60D11E-B8A2-505A-6F72-387C0AF4B1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5" name="Freeform 29">
              <a:extLst>
                <a:ext uri="{FF2B5EF4-FFF2-40B4-BE49-F238E27FC236}">
                  <a16:creationId xmlns:a16="http://schemas.microsoft.com/office/drawing/2014/main" id="{23E802A2-B7AA-670E-39FB-8E39E330D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6" name="Freeform 30">
              <a:extLst>
                <a:ext uri="{FF2B5EF4-FFF2-40B4-BE49-F238E27FC236}">
                  <a16:creationId xmlns:a16="http://schemas.microsoft.com/office/drawing/2014/main" id="{3D5982FF-F18C-A3CF-B675-B0F07471B1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7" name="Freeform 31">
              <a:extLst>
                <a:ext uri="{FF2B5EF4-FFF2-40B4-BE49-F238E27FC236}">
                  <a16:creationId xmlns:a16="http://schemas.microsoft.com/office/drawing/2014/main" id="{2CA245B8-B3E9-043C-3CFC-295414F61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8" name="Freeform 32">
              <a:extLst>
                <a:ext uri="{FF2B5EF4-FFF2-40B4-BE49-F238E27FC236}">
                  <a16:creationId xmlns:a16="http://schemas.microsoft.com/office/drawing/2014/main" id="{DD4DD1A5-EF01-743B-1914-E605F482A8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29" name="Rectangle 33">
              <a:extLst>
                <a:ext uri="{FF2B5EF4-FFF2-40B4-BE49-F238E27FC236}">
                  <a16:creationId xmlns:a16="http://schemas.microsoft.com/office/drawing/2014/main" id="{2B4AA131-7B99-AA3B-1463-1E1CC19C9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30" name="Line 34">
              <a:extLst>
                <a:ext uri="{FF2B5EF4-FFF2-40B4-BE49-F238E27FC236}">
                  <a16:creationId xmlns:a16="http://schemas.microsoft.com/office/drawing/2014/main" id="{5D4BBB5C-2F2D-F3CB-35A2-BE17340FF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sp>
          <p:nvSpPr>
            <p:cNvPr id="4131" name="Line 35">
              <a:extLst>
                <a:ext uri="{FF2B5EF4-FFF2-40B4-BE49-F238E27FC236}">
                  <a16:creationId xmlns:a16="http://schemas.microsoft.com/office/drawing/2014/main" id="{92481A74-6A51-8609-E700-20071049C8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4144" name="Rectangle 48">
            <a:extLst>
              <a:ext uri="{FF2B5EF4-FFF2-40B4-BE49-F238E27FC236}">
                <a16:creationId xmlns:a16="http://schemas.microsoft.com/office/drawing/2014/main" id="{CA04CFDA-1899-4935-250E-1BD6EEEAE3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CA06CAB0-1D27-440B-96C7-7BA7D16E9E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l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ZapfDingbats" pitchFamily="82" charset="2"/>
        <a:buChar char="w"/>
        <a:defRPr kumimoji="1"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1DF1969A-5B72-E326-755B-51DB2034F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Industrial Waste Survey (IWS)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98A63BC7-E3E1-87C8-D71A-6AF22811A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1681" y="3038475"/>
            <a:ext cx="678903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 dirty="0">
                <a:latin typeface="Arial" panose="020B0604020202020204" pitchFamily="34" charset="0"/>
              </a:rPr>
              <a:t>Pretreatment Consortium Meeting</a:t>
            </a:r>
          </a:p>
          <a:p>
            <a:r>
              <a:rPr lang="en-US" altLang="en-US" sz="3200" b="1" dirty="0">
                <a:latin typeface="Arial" panose="020B0604020202020204" pitchFamily="34" charset="0"/>
              </a:rPr>
              <a:t>April 14, 2005</a:t>
            </a:r>
          </a:p>
          <a:p>
            <a:r>
              <a:rPr lang="en-US" altLang="en-US" sz="3200" b="1" dirty="0">
                <a:latin typeface="Arial" panose="020B0604020202020204" pitchFamily="34" charset="0"/>
              </a:rPr>
              <a:t>Revised: April 2026</a:t>
            </a:r>
          </a:p>
          <a:p>
            <a:r>
              <a:rPr lang="en-US" altLang="en-US" sz="3200" b="1" dirty="0">
                <a:latin typeface="Arial" panose="020B0604020202020204" pitchFamily="34" charset="0"/>
              </a:rPr>
              <a:t>Deborah Gore</a:t>
            </a:r>
          </a:p>
          <a:p>
            <a:r>
              <a:rPr lang="en-US" altLang="en-US" sz="3200" b="1" dirty="0">
                <a:latin typeface="Arial" panose="020B0604020202020204" pitchFamily="34" charset="0"/>
              </a:rPr>
              <a:t>PERCS Unit</a:t>
            </a:r>
          </a:p>
        </p:txBody>
      </p:sp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10CD206B-323C-2FE7-BBAF-312EFA48BC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47F2CB-8ECD-4C14-8057-C1AE4F69BF57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1">
            <a:extLst>
              <a:ext uri="{FF2B5EF4-FFF2-40B4-BE49-F238E27FC236}">
                <a16:creationId xmlns:a16="http://schemas.microsoft.com/office/drawing/2014/main" id="{D0A44DDE-C8B0-48CE-12F6-86DDC1DFC6E0}"/>
              </a:ext>
            </a:extLst>
          </p:cNvPr>
          <p:cNvSpPr>
            <a:spLocks noGrp="1"/>
          </p:cNvSpPr>
          <p:nvPr>
            <p:ph type="title" idx="4294967295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E67993A-FE0C-461C-A775-7E7C9C1A4C7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2050" name="Object 92" descr="Image shows the &quot;short form&quot; that is used for Industrial Waste Water Surveys. ">
            <a:extLst>
              <a:ext uri="{FF2B5EF4-FFF2-40B4-BE49-F238E27FC236}">
                <a16:creationId xmlns:a16="http://schemas.microsoft.com/office/drawing/2014/main" id="{2C63CAE5-CFDB-8C3E-D3CC-5B7AE0804C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596864"/>
              </p:ext>
            </p:extLst>
          </p:nvPr>
        </p:nvGraphicFramePr>
        <p:xfrm>
          <a:off x="1441450" y="0"/>
          <a:ext cx="7531100" cy="641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04044" imgH="7694135" progId="Word.Document.8">
                  <p:embed/>
                </p:oleObj>
              </mc:Choice>
              <mc:Fallback>
                <p:oleObj name="Document" r:id="rId2" imgW="5604044" imgH="7694135" progId="Word.Document.8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0"/>
                        <a:ext cx="7531100" cy="641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F01180D0-D732-1181-5010-4458DF2E56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Snapshot Survey: Steps 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EA43ED0-A310-4BED-F933-44DC9BD26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9050" y="889000"/>
            <a:ext cx="7600950" cy="47148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Send long forms to potential SIUs</a:t>
            </a:r>
          </a:p>
          <a:p>
            <a:r>
              <a:rPr lang="en-US" altLang="en-US" dirty="0"/>
              <a:t>Evaluate long forms (Ch.3, Sect C)</a:t>
            </a:r>
          </a:p>
          <a:p>
            <a:pPr lvl="1"/>
            <a:r>
              <a:rPr lang="en-US" altLang="en-US" dirty="0"/>
              <a:t>Inspect if warranted</a:t>
            </a:r>
          </a:p>
          <a:p>
            <a:pPr lvl="1"/>
            <a:r>
              <a:rPr lang="en-US" altLang="en-US" dirty="0"/>
              <a:t>Develop SIU permit if SIU</a:t>
            </a:r>
          </a:p>
          <a:p>
            <a:pPr lvl="1"/>
            <a:r>
              <a:rPr lang="en-US" altLang="en-US" dirty="0"/>
              <a:t>Develop local permit if non-SIU control is warranted</a:t>
            </a:r>
          </a:p>
        </p:txBody>
      </p:sp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52E431DE-C1B0-9CC2-F2F5-6A8A3CE6A2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B8D711-BA29-4985-98E3-92FEBE6FA7EA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CE2F4360-CE4B-AA5F-7A39-4447920E7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to the Division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576D46E-3E9A-2469-C4CB-F5F4AC886B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Sources used for developing initial list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Procedure used to create revised list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Number of short forms sent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Chart of users sent short &amp; long forms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Name of industry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Type of business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Type of permit needed or rationale why not permitted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Indication of inspection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Description of activities for on-going continuous IWS activities for next 5 year cycle</a:t>
            </a:r>
          </a:p>
        </p:txBody>
      </p:sp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87D4E622-F3A7-A2CB-8E29-CCA67B5364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145767-1871-43B5-B358-5FBCABDB881C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03C9D-CD78-6194-6702-FD287E5510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00188" y="-1143000"/>
            <a:ext cx="7600950" cy="1143000"/>
          </a:xfrm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IWS Checklist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658EF3C-4A82-AB24-F35B-4AC9A33D2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Name of Municipality</a:t>
            </a:r>
          </a:p>
          <a:p>
            <a:r>
              <a:rPr lang="en-US" altLang="en-US" b="1" dirty="0">
                <a:cs typeface="Times New Roman" panose="02020603050405020304" pitchFamily="18" charset="0"/>
              </a:rPr>
              <a:t>IWS CHECKLIST</a:t>
            </a:r>
            <a:r>
              <a:rPr lang="en-US" altLang="en-US" sz="1000" b="1" dirty="0">
                <a:cs typeface="Times New Roman" panose="02020603050405020304" pitchFamily="18" charset="0"/>
              </a:rPr>
              <a:t> </a:t>
            </a:r>
            <a:endParaRPr lang="en-US" altLang="en-US" sz="1200" dirty="0">
              <a:cs typeface="Times New Roman" panose="02020603050405020304" pitchFamily="18" charset="0"/>
            </a:endParaRPr>
          </a:p>
          <a:p>
            <a:pPr algn="l"/>
            <a:endParaRPr lang="en-US" altLang="en-US" sz="2400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6BF5680-5210-2DA4-B8C0-908C7763E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1475"/>
            <a:ext cx="91440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2000" b="1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US" altLang="en-US" sz="2000" b="1">
                <a:solidFill>
                  <a:srgbClr val="FF0000"/>
                </a:solidFill>
                <a:cs typeface="Times New Roman" panose="02020603050405020304" pitchFamily="18" charset="0"/>
              </a:rPr>
              <a:t>Date</a:t>
            </a:r>
          </a:p>
          <a:p>
            <a:pPr algn="l"/>
            <a:endParaRPr lang="en-US" altLang="en-US" sz="2400"/>
          </a:p>
        </p:txBody>
      </p:sp>
      <p:grpSp>
        <p:nvGrpSpPr>
          <p:cNvPr id="15364" name="Group 249" descr="Image shows the Industrial Waste Survey form that is submitted to the Division.">
            <a:extLst>
              <a:ext uri="{FF2B5EF4-FFF2-40B4-BE49-F238E27FC236}">
                <a16:creationId xmlns:a16="http://schemas.microsoft.com/office/drawing/2014/main" id="{51A52105-D03A-BB68-30C8-CD2620ADF914}"/>
              </a:ext>
            </a:extLst>
          </p:cNvPr>
          <p:cNvGrpSpPr>
            <a:grpSpLocks/>
          </p:cNvGrpSpPr>
          <p:nvPr/>
        </p:nvGrpSpPr>
        <p:grpSpPr bwMode="auto">
          <a:xfrm>
            <a:off x="-1588" y="1074738"/>
            <a:ext cx="8986838" cy="6773862"/>
            <a:chOff x="-3" y="1301"/>
            <a:chExt cx="5661" cy="4267"/>
          </a:xfrm>
        </p:grpSpPr>
        <p:grpSp>
          <p:nvGrpSpPr>
            <p:cNvPr id="15365" name="Group 247">
              <a:extLst>
                <a:ext uri="{FF2B5EF4-FFF2-40B4-BE49-F238E27FC236}">
                  <a16:creationId xmlns:a16="http://schemas.microsoft.com/office/drawing/2014/main" id="{4B9FD35E-359D-884E-F6EC-64EBBF8DA5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304"/>
              <a:ext cx="5655" cy="4261"/>
              <a:chOff x="0" y="1304"/>
              <a:chExt cx="5655" cy="4261"/>
            </a:xfrm>
          </p:grpSpPr>
          <p:grpSp>
            <p:nvGrpSpPr>
              <p:cNvPr id="15367" name="Group 86">
                <a:extLst>
                  <a:ext uri="{FF2B5EF4-FFF2-40B4-BE49-F238E27FC236}">
                    <a16:creationId xmlns:a16="http://schemas.microsoft.com/office/drawing/2014/main" id="{CAE8D537-D8E5-3F45-AC3D-9F705CF76E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304"/>
                <a:ext cx="777" cy="1440"/>
                <a:chOff x="0" y="1304"/>
                <a:chExt cx="777" cy="1440"/>
              </a:xfrm>
            </p:grpSpPr>
            <p:sp>
              <p:nvSpPr>
                <p:cNvPr id="15608" name="Rectangle 4">
                  <a:extLst>
                    <a:ext uri="{FF2B5EF4-FFF2-40B4-BE49-F238E27FC236}">
                      <a16:creationId xmlns:a16="http://schemas.microsoft.com/office/drawing/2014/main" id="{0C69CDA7-1B5B-3556-01D6-E55E1961AB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1304"/>
                  <a:ext cx="691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100" b="1">
                      <a:cs typeface="Times New Roman" panose="02020603050405020304" pitchFamily="18" charset="0"/>
                    </a:rPr>
                    <a:t>Industry Name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r>
                    <a:rPr lang="en-US" altLang="en-US" sz="1100" b="1">
                      <a:cs typeface="Times New Roman" panose="02020603050405020304" pitchFamily="18" charset="0"/>
                    </a:rPr>
                    <a:t>(include all industries sent short forms and all industries in NC Manufacturers Register)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609" name="Rectangle 85">
                  <a:extLst>
                    <a:ext uri="{FF2B5EF4-FFF2-40B4-BE49-F238E27FC236}">
                      <a16:creationId xmlns:a16="http://schemas.microsoft.com/office/drawing/2014/main" id="{A9CE5BB9-29F1-15C4-B91F-BAFD9303E3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1304"/>
                  <a:ext cx="777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68" name="Group 88">
                <a:extLst>
                  <a:ext uri="{FF2B5EF4-FFF2-40B4-BE49-F238E27FC236}">
                    <a16:creationId xmlns:a16="http://schemas.microsoft.com/office/drawing/2014/main" id="{D50A2365-F687-DD45-F7BF-DA67953172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1304"/>
                <a:ext cx="482" cy="1440"/>
                <a:chOff x="777" y="1304"/>
                <a:chExt cx="482" cy="1440"/>
              </a:xfrm>
            </p:grpSpPr>
            <p:sp>
              <p:nvSpPr>
                <p:cNvPr id="15606" name="Rectangle 5">
                  <a:extLst>
                    <a:ext uri="{FF2B5EF4-FFF2-40B4-BE49-F238E27FC236}">
                      <a16:creationId xmlns:a16="http://schemas.microsoft.com/office/drawing/2014/main" id="{4F49EF5F-E8A8-B000-16EB-1F0F5C2ED6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1304"/>
                  <a:ext cx="396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Check if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Not in Service Area or not in business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(X)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607" name="Rectangle 87">
                  <a:extLst>
                    <a:ext uri="{FF2B5EF4-FFF2-40B4-BE49-F238E27FC236}">
                      <a16:creationId xmlns:a16="http://schemas.microsoft.com/office/drawing/2014/main" id="{3EAEB352-E671-4D63-2D09-D477B76CF0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1304"/>
                  <a:ext cx="482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69" name="Group 90">
                <a:extLst>
                  <a:ext uri="{FF2B5EF4-FFF2-40B4-BE49-F238E27FC236}">
                    <a16:creationId xmlns:a16="http://schemas.microsoft.com/office/drawing/2014/main" id="{22A5C49D-8858-1EFA-93D6-4855A6ACF2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1304"/>
                <a:ext cx="446" cy="1440"/>
                <a:chOff x="1259" y="1304"/>
                <a:chExt cx="446" cy="1440"/>
              </a:xfrm>
            </p:grpSpPr>
            <p:sp>
              <p:nvSpPr>
                <p:cNvPr id="15604" name="Rectangle 6">
                  <a:extLst>
                    <a:ext uri="{FF2B5EF4-FFF2-40B4-BE49-F238E27FC236}">
                      <a16:creationId xmlns:a16="http://schemas.microsoft.com/office/drawing/2014/main" id="{B6532435-EC40-1B4D-2A24-7FBA2A4DA8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1304"/>
                  <a:ext cx="360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Check if No Sewer Service </a:t>
                  </a:r>
                </a:p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(X)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605" name="Rectangle 89">
                  <a:extLst>
                    <a:ext uri="{FF2B5EF4-FFF2-40B4-BE49-F238E27FC236}">
                      <a16:creationId xmlns:a16="http://schemas.microsoft.com/office/drawing/2014/main" id="{502EECFC-C60C-539C-E1E1-AE7DA747C4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1304"/>
                  <a:ext cx="446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0" name="Group 92">
                <a:extLst>
                  <a:ext uri="{FF2B5EF4-FFF2-40B4-BE49-F238E27FC236}">
                    <a16:creationId xmlns:a16="http://schemas.microsoft.com/office/drawing/2014/main" id="{9C03CBEE-A382-C3D9-A12A-3147DAF5AF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1304"/>
                <a:ext cx="482" cy="1440"/>
                <a:chOff x="1705" y="1304"/>
                <a:chExt cx="482" cy="1440"/>
              </a:xfrm>
            </p:grpSpPr>
            <p:sp>
              <p:nvSpPr>
                <p:cNvPr id="15602" name="Rectangle 7">
                  <a:extLst>
                    <a:ext uri="{FF2B5EF4-FFF2-40B4-BE49-F238E27FC236}">
                      <a16:creationId xmlns:a16="http://schemas.microsoft.com/office/drawing/2014/main" id="{44930464-7997-971D-D3B3-19E1D100EC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1304"/>
                  <a:ext cx="396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Date short form was received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603" name="Rectangle 91">
                  <a:extLst>
                    <a:ext uri="{FF2B5EF4-FFF2-40B4-BE49-F238E27FC236}">
                      <a16:creationId xmlns:a16="http://schemas.microsoft.com/office/drawing/2014/main" id="{608C5703-FB62-4630-B425-4970C553BE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1304"/>
                  <a:ext cx="482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1" name="Group 94">
                <a:extLst>
                  <a:ext uri="{FF2B5EF4-FFF2-40B4-BE49-F238E27FC236}">
                    <a16:creationId xmlns:a16="http://schemas.microsoft.com/office/drawing/2014/main" id="{1F71ADD6-C247-822B-F6D2-94B8EEB2706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1304"/>
                <a:ext cx="338" cy="1440"/>
                <a:chOff x="2187" y="1304"/>
                <a:chExt cx="338" cy="1440"/>
              </a:xfrm>
            </p:grpSpPr>
            <p:sp>
              <p:nvSpPr>
                <p:cNvPr id="15600" name="Rectangle 8">
                  <a:extLst>
                    <a:ext uri="{FF2B5EF4-FFF2-40B4-BE49-F238E27FC236}">
                      <a16:creationId xmlns:a16="http://schemas.microsoft.com/office/drawing/2014/main" id="{D084F35A-8904-3ED9-4851-458A8E53DE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1304"/>
                  <a:ext cx="252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Date of site visit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601" name="Rectangle 93">
                  <a:extLst>
                    <a:ext uri="{FF2B5EF4-FFF2-40B4-BE49-F238E27FC236}">
                      <a16:creationId xmlns:a16="http://schemas.microsoft.com/office/drawing/2014/main" id="{5C0692D4-8063-27E5-53E8-A7C7EF5627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1304"/>
                  <a:ext cx="338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2" name="Group 96">
                <a:extLst>
                  <a:ext uri="{FF2B5EF4-FFF2-40B4-BE49-F238E27FC236}">
                    <a16:creationId xmlns:a16="http://schemas.microsoft.com/office/drawing/2014/main" id="{33F145EA-9810-41C7-56DE-BF0724EC86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1304"/>
                <a:ext cx="482" cy="1440"/>
                <a:chOff x="2525" y="1304"/>
                <a:chExt cx="482" cy="1440"/>
              </a:xfrm>
            </p:grpSpPr>
            <p:sp>
              <p:nvSpPr>
                <p:cNvPr id="15598" name="Rectangle 9">
                  <a:extLst>
                    <a:ext uri="{FF2B5EF4-FFF2-40B4-BE49-F238E27FC236}">
                      <a16:creationId xmlns:a16="http://schemas.microsoft.com/office/drawing/2014/main" id="{77D0C61E-F317-151D-ED98-D6644C7AC5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1304"/>
                  <a:ext cx="396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Date long form was received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99" name="Rectangle 95">
                  <a:extLst>
                    <a:ext uri="{FF2B5EF4-FFF2-40B4-BE49-F238E27FC236}">
                      <a16:creationId xmlns:a16="http://schemas.microsoft.com/office/drawing/2014/main" id="{16E334F2-3B3B-3941-933D-2230366B2F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1304"/>
                  <a:ext cx="482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3" name="Group 98">
                <a:extLst>
                  <a:ext uri="{FF2B5EF4-FFF2-40B4-BE49-F238E27FC236}">
                    <a16:creationId xmlns:a16="http://schemas.microsoft.com/office/drawing/2014/main" id="{96F3CC38-98F7-8480-4743-F537E3DDBD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1304"/>
                <a:ext cx="518" cy="1440"/>
                <a:chOff x="3007" y="1304"/>
                <a:chExt cx="518" cy="1440"/>
              </a:xfrm>
            </p:grpSpPr>
            <p:sp>
              <p:nvSpPr>
                <p:cNvPr id="15596" name="Rectangle 10">
                  <a:extLst>
                    <a:ext uri="{FF2B5EF4-FFF2-40B4-BE49-F238E27FC236}">
                      <a16:creationId xmlns:a16="http://schemas.microsoft.com/office/drawing/2014/main" id="{9EF72A2B-E173-E34D-5B2D-E70245F5B5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1304"/>
                  <a:ext cx="432" cy="14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Check if Domestic Flow only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(X)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97" name="Rectangle 97">
                  <a:extLst>
                    <a:ext uri="{FF2B5EF4-FFF2-40B4-BE49-F238E27FC236}">
                      <a16:creationId xmlns:a16="http://schemas.microsoft.com/office/drawing/2014/main" id="{1B3234F8-DB01-0037-0E98-54ED7324AB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1304"/>
                  <a:ext cx="518" cy="144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4" name="Group 100">
                <a:extLst>
                  <a:ext uri="{FF2B5EF4-FFF2-40B4-BE49-F238E27FC236}">
                    <a16:creationId xmlns:a16="http://schemas.microsoft.com/office/drawing/2014/main" id="{3C8F85A7-FAE7-48FF-E96A-C045FCEACB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1304"/>
                <a:ext cx="2130" cy="384"/>
                <a:chOff x="3525" y="1304"/>
                <a:chExt cx="2130" cy="384"/>
              </a:xfrm>
            </p:grpSpPr>
            <p:sp>
              <p:nvSpPr>
                <p:cNvPr id="15594" name="Rectangle 11">
                  <a:extLst>
                    <a:ext uri="{FF2B5EF4-FFF2-40B4-BE49-F238E27FC236}">
                      <a16:creationId xmlns:a16="http://schemas.microsoft.com/office/drawing/2014/main" id="{DB75C357-ADF8-C61F-C25F-B15909CA69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1304"/>
                  <a:ext cx="2044" cy="3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If Non-Domestic Flow Discharge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95" name="Rectangle 99">
                  <a:extLst>
                    <a:ext uri="{FF2B5EF4-FFF2-40B4-BE49-F238E27FC236}">
                      <a16:creationId xmlns:a16="http://schemas.microsoft.com/office/drawing/2014/main" id="{95357E3D-73F5-465B-479B-1029A3855F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1304"/>
                  <a:ext cx="2130" cy="384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5" name="Group 102">
                <a:extLst>
                  <a:ext uri="{FF2B5EF4-FFF2-40B4-BE49-F238E27FC236}">
                    <a16:creationId xmlns:a16="http://schemas.microsoft.com/office/drawing/2014/main" id="{8ECA17E8-9E94-3002-3917-27E6C2668B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1688"/>
                <a:ext cx="590" cy="1056"/>
                <a:chOff x="3525" y="1688"/>
                <a:chExt cx="590" cy="1056"/>
              </a:xfrm>
            </p:grpSpPr>
            <p:sp>
              <p:nvSpPr>
                <p:cNvPr id="15592" name="Rectangle 12">
                  <a:extLst>
                    <a:ext uri="{FF2B5EF4-FFF2-40B4-BE49-F238E27FC236}">
                      <a16:creationId xmlns:a16="http://schemas.microsoft.com/office/drawing/2014/main" id="{9DB082BC-2103-B919-5CC0-AB037D930A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1688"/>
                  <a:ext cx="504" cy="10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Approx. process or other non-domestic Flow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(gpd)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93" name="Rectangle 101">
                  <a:extLst>
                    <a:ext uri="{FF2B5EF4-FFF2-40B4-BE49-F238E27FC236}">
                      <a16:creationId xmlns:a16="http://schemas.microsoft.com/office/drawing/2014/main" id="{920CF386-2B24-69AE-6988-D274A36C9A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1688"/>
                  <a:ext cx="590" cy="10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6" name="Group 104">
                <a:extLst>
                  <a:ext uri="{FF2B5EF4-FFF2-40B4-BE49-F238E27FC236}">
                    <a16:creationId xmlns:a16="http://schemas.microsoft.com/office/drawing/2014/main" id="{8BC84EFB-AB35-E77E-1E81-3913647080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1688"/>
                <a:ext cx="590" cy="1056"/>
                <a:chOff x="4115" y="1688"/>
                <a:chExt cx="590" cy="1056"/>
              </a:xfrm>
            </p:grpSpPr>
            <p:sp>
              <p:nvSpPr>
                <p:cNvPr id="15590" name="Rectangle 13">
                  <a:extLst>
                    <a:ext uri="{FF2B5EF4-FFF2-40B4-BE49-F238E27FC236}">
                      <a16:creationId xmlns:a16="http://schemas.microsoft.com/office/drawing/2014/main" id="{93759A3D-94BA-8963-BEBE-B258F111EB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1688"/>
                  <a:ext cx="504" cy="10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Description of Business 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91" name="Rectangle 103">
                  <a:extLst>
                    <a:ext uri="{FF2B5EF4-FFF2-40B4-BE49-F238E27FC236}">
                      <a16:creationId xmlns:a16="http://schemas.microsoft.com/office/drawing/2014/main" id="{BCCE6FA7-D84A-2721-515C-DFDFB938D6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1688"/>
                  <a:ext cx="590" cy="10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7" name="Group 106">
                <a:extLst>
                  <a:ext uri="{FF2B5EF4-FFF2-40B4-BE49-F238E27FC236}">
                    <a16:creationId xmlns:a16="http://schemas.microsoft.com/office/drawing/2014/main" id="{9E85E471-CDF0-4975-A5F2-4349048E9F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1688"/>
                <a:ext cx="950" cy="1056"/>
                <a:chOff x="4705" y="1688"/>
                <a:chExt cx="950" cy="1056"/>
              </a:xfrm>
            </p:grpSpPr>
            <p:sp>
              <p:nvSpPr>
                <p:cNvPr id="15588" name="Rectangle 14">
                  <a:extLst>
                    <a:ext uri="{FF2B5EF4-FFF2-40B4-BE49-F238E27FC236}">
                      <a16:creationId xmlns:a16="http://schemas.microsoft.com/office/drawing/2014/main" id="{96394DD6-A553-BAF5-B354-B18696EB62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1688"/>
                  <a:ext cx="864" cy="10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r>
                    <a:rPr lang="en-US" altLang="en-US" sz="1000" b="1">
                      <a:cs typeface="Times New Roman" panose="02020603050405020304" pitchFamily="18" charset="0"/>
                    </a:rPr>
                    <a:t>Explanation of why SIU permit is or isn’t needed (i.e. Non contact cooling water or metal finishing or non-categorical, &lt;25,000 gpd &amp; &lt;5% MAHL)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endParaRPr lang="en-US" altLang="en-US" sz="2400"/>
                </a:p>
              </p:txBody>
            </p:sp>
            <p:sp>
              <p:nvSpPr>
                <p:cNvPr id="15589" name="Rectangle 105">
                  <a:extLst>
                    <a:ext uri="{FF2B5EF4-FFF2-40B4-BE49-F238E27FC236}">
                      <a16:creationId xmlns:a16="http://schemas.microsoft.com/office/drawing/2014/main" id="{C5317F0B-E700-F529-AECB-E44087608F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1688"/>
                  <a:ext cx="950" cy="105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8" name="Group 108">
                <a:extLst>
                  <a:ext uri="{FF2B5EF4-FFF2-40B4-BE49-F238E27FC236}">
                    <a16:creationId xmlns:a16="http://schemas.microsoft.com/office/drawing/2014/main" id="{27AF4F36-269E-C8D1-54E3-F595C86DE6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744"/>
                <a:ext cx="777" cy="403"/>
                <a:chOff x="0" y="2744"/>
                <a:chExt cx="777" cy="403"/>
              </a:xfrm>
            </p:grpSpPr>
            <p:sp>
              <p:nvSpPr>
                <p:cNvPr id="15586" name="Rectangle 15">
                  <a:extLst>
                    <a:ext uri="{FF2B5EF4-FFF2-40B4-BE49-F238E27FC236}">
                      <a16:creationId xmlns:a16="http://schemas.microsoft.com/office/drawing/2014/main" id="{2DA5C3A2-E9AD-8B7F-0296-0BF0894FF7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2744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87" name="Rectangle 107">
                  <a:extLst>
                    <a:ext uri="{FF2B5EF4-FFF2-40B4-BE49-F238E27FC236}">
                      <a16:creationId xmlns:a16="http://schemas.microsoft.com/office/drawing/2014/main" id="{C0D56BD6-3B02-555F-7BEE-2A969FF1F8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2744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79" name="Group 110">
                <a:extLst>
                  <a:ext uri="{FF2B5EF4-FFF2-40B4-BE49-F238E27FC236}">
                    <a16:creationId xmlns:a16="http://schemas.microsoft.com/office/drawing/2014/main" id="{881D59C3-7B05-E272-5D89-4006A4C610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2744"/>
                <a:ext cx="482" cy="403"/>
                <a:chOff x="777" y="2744"/>
                <a:chExt cx="482" cy="403"/>
              </a:xfrm>
            </p:grpSpPr>
            <p:sp>
              <p:nvSpPr>
                <p:cNvPr id="15584" name="Rectangle 16">
                  <a:extLst>
                    <a:ext uri="{FF2B5EF4-FFF2-40B4-BE49-F238E27FC236}">
                      <a16:creationId xmlns:a16="http://schemas.microsoft.com/office/drawing/2014/main" id="{5022BB46-6D36-2420-65AE-0C23D96032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2744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85" name="Rectangle 109">
                  <a:extLst>
                    <a:ext uri="{FF2B5EF4-FFF2-40B4-BE49-F238E27FC236}">
                      <a16:creationId xmlns:a16="http://schemas.microsoft.com/office/drawing/2014/main" id="{AD7F1C08-5A00-FE2D-B9F9-3733A718A4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2744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0" name="Group 112">
                <a:extLst>
                  <a:ext uri="{FF2B5EF4-FFF2-40B4-BE49-F238E27FC236}">
                    <a16:creationId xmlns:a16="http://schemas.microsoft.com/office/drawing/2014/main" id="{8387B9C4-84EC-9AA8-BDAF-01884AA141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2744"/>
                <a:ext cx="446" cy="403"/>
                <a:chOff x="1259" y="2744"/>
                <a:chExt cx="446" cy="403"/>
              </a:xfrm>
            </p:grpSpPr>
            <p:sp>
              <p:nvSpPr>
                <p:cNvPr id="15582" name="Rectangle 17">
                  <a:extLst>
                    <a:ext uri="{FF2B5EF4-FFF2-40B4-BE49-F238E27FC236}">
                      <a16:creationId xmlns:a16="http://schemas.microsoft.com/office/drawing/2014/main" id="{6274096B-7CE4-40C6-BA32-3CF0DACFD5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2744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83" name="Rectangle 111">
                  <a:extLst>
                    <a:ext uri="{FF2B5EF4-FFF2-40B4-BE49-F238E27FC236}">
                      <a16:creationId xmlns:a16="http://schemas.microsoft.com/office/drawing/2014/main" id="{83C611BC-C6CE-993C-D370-301FF975FA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2744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1" name="Group 114">
                <a:extLst>
                  <a:ext uri="{FF2B5EF4-FFF2-40B4-BE49-F238E27FC236}">
                    <a16:creationId xmlns:a16="http://schemas.microsoft.com/office/drawing/2014/main" id="{A1BBCC9F-710A-0ABF-E315-DC0CF0C74D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2744"/>
                <a:ext cx="482" cy="403"/>
                <a:chOff x="1705" y="2744"/>
                <a:chExt cx="482" cy="403"/>
              </a:xfrm>
            </p:grpSpPr>
            <p:sp>
              <p:nvSpPr>
                <p:cNvPr id="15580" name="Rectangle 18">
                  <a:extLst>
                    <a:ext uri="{FF2B5EF4-FFF2-40B4-BE49-F238E27FC236}">
                      <a16:creationId xmlns:a16="http://schemas.microsoft.com/office/drawing/2014/main" id="{E41A9FBD-EE49-1A4F-6395-EE6963B8CC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2744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81" name="Rectangle 113">
                  <a:extLst>
                    <a:ext uri="{FF2B5EF4-FFF2-40B4-BE49-F238E27FC236}">
                      <a16:creationId xmlns:a16="http://schemas.microsoft.com/office/drawing/2014/main" id="{8CB7F859-2E60-8DEC-42D0-F597EDC84C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2744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2" name="Group 116">
                <a:extLst>
                  <a:ext uri="{FF2B5EF4-FFF2-40B4-BE49-F238E27FC236}">
                    <a16:creationId xmlns:a16="http://schemas.microsoft.com/office/drawing/2014/main" id="{4915852B-AC5E-989E-2CC4-D131EF8678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2744"/>
                <a:ext cx="338" cy="403"/>
                <a:chOff x="2187" y="2744"/>
                <a:chExt cx="338" cy="403"/>
              </a:xfrm>
            </p:grpSpPr>
            <p:sp>
              <p:nvSpPr>
                <p:cNvPr id="15578" name="Rectangle 19">
                  <a:extLst>
                    <a:ext uri="{FF2B5EF4-FFF2-40B4-BE49-F238E27FC236}">
                      <a16:creationId xmlns:a16="http://schemas.microsoft.com/office/drawing/2014/main" id="{3DFF0E59-B881-8084-3AA9-0ADF61552F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2744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79" name="Rectangle 115">
                  <a:extLst>
                    <a:ext uri="{FF2B5EF4-FFF2-40B4-BE49-F238E27FC236}">
                      <a16:creationId xmlns:a16="http://schemas.microsoft.com/office/drawing/2014/main" id="{61C67E6C-A0C2-25A2-3283-4A8D73B507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2744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3" name="Group 118">
                <a:extLst>
                  <a:ext uri="{FF2B5EF4-FFF2-40B4-BE49-F238E27FC236}">
                    <a16:creationId xmlns:a16="http://schemas.microsoft.com/office/drawing/2014/main" id="{62E8F3BC-C35A-3B35-ADBA-D1EFE44F5E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2744"/>
                <a:ext cx="482" cy="403"/>
                <a:chOff x="2525" y="2744"/>
                <a:chExt cx="482" cy="403"/>
              </a:xfrm>
            </p:grpSpPr>
            <p:sp>
              <p:nvSpPr>
                <p:cNvPr id="15576" name="Rectangle 20">
                  <a:extLst>
                    <a:ext uri="{FF2B5EF4-FFF2-40B4-BE49-F238E27FC236}">
                      <a16:creationId xmlns:a16="http://schemas.microsoft.com/office/drawing/2014/main" id="{E2F45447-20C2-58BB-EEB7-87E1D3E84C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2744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77" name="Rectangle 117">
                  <a:extLst>
                    <a:ext uri="{FF2B5EF4-FFF2-40B4-BE49-F238E27FC236}">
                      <a16:creationId xmlns:a16="http://schemas.microsoft.com/office/drawing/2014/main" id="{3E0A84DF-BC9A-3E62-A6B1-189A6AF58E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2744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4" name="Group 120">
                <a:extLst>
                  <a:ext uri="{FF2B5EF4-FFF2-40B4-BE49-F238E27FC236}">
                    <a16:creationId xmlns:a16="http://schemas.microsoft.com/office/drawing/2014/main" id="{9C12FAD0-A56F-1734-7CB4-75E0459DD1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2744"/>
                <a:ext cx="518" cy="403"/>
                <a:chOff x="3007" y="2744"/>
                <a:chExt cx="518" cy="403"/>
              </a:xfrm>
            </p:grpSpPr>
            <p:sp>
              <p:nvSpPr>
                <p:cNvPr id="15574" name="Rectangle 21">
                  <a:extLst>
                    <a:ext uri="{FF2B5EF4-FFF2-40B4-BE49-F238E27FC236}">
                      <a16:creationId xmlns:a16="http://schemas.microsoft.com/office/drawing/2014/main" id="{A7910529-93A0-49D3-0D63-C987F45836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2744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75" name="Rectangle 119">
                  <a:extLst>
                    <a:ext uri="{FF2B5EF4-FFF2-40B4-BE49-F238E27FC236}">
                      <a16:creationId xmlns:a16="http://schemas.microsoft.com/office/drawing/2014/main" id="{30733EA9-E3E9-B8CF-6B71-6BC9D4B806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2744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5" name="Group 122">
                <a:extLst>
                  <a:ext uri="{FF2B5EF4-FFF2-40B4-BE49-F238E27FC236}">
                    <a16:creationId xmlns:a16="http://schemas.microsoft.com/office/drawing/2014/main" id="{4C24EF34-F4E3-B779-DC8F-418A027CD7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2744"/>
                <a:ext cx="590" cy="403"/>
                <a:chOff x="3525" y="2744"/>
                <a:chExt cx="590" cy="403"/>
              </a:xfrm>
            </p:grpSpPr>
            <p:sp>
              <p:nvSpPr>
                <p:cNvPr id="15572" name="Rectangle 22">
                  <a:extLst>
                    <a:ext uri="{FF2B5EF4-FFF2-40B4-BE49-F238E27FC236}">
                      <a16:creationId xmlns:a16="http://schemas.microsoft.com/office/drawing/2014/main" id="{DE9C018A-DDAF-62C2-E2C5-D690585796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2744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73" name="Rectangle 121">
                  <a:extLst>
                    <a:ext uri="{FF2B5EF4-FFF2-40B4-BE49-F238E27FC236}">
                      <a16:creationId xmlns:a16="http://schemas.microsoft.com/office/drawing/2014/main" id="{96456F8C-A8B3-698F-1B38-38E10A5823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2744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6" name="Group 124">
                <a:extLst>
                  <a:ext uri="{FF2B5EF4-FFF2-40B4-BE49-F238E27FC236}">
                    <a16:creationId xmlns:a16="http://schemas.microsoft.com/office/drawing/2014/main" id="{14B672BD-B1AA-D3A3-BB09-13B3F2176A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2744"/>
                <a:ext cx="590" cy="403"/>
                <a:chOff x="4115" y="2744"/>
                <a:chExt cx="590" cy="403"/>
              </a:xfrm>
            </p:grpSpPr>
            <p:sp>
              <p:nvSpPr>
                <p:cNvPr id="15570" name="Rectangle 23">
                  <a:extLst>
                    <a:ext uri="{FF2B5EF4-FFF2-40B4-BE49-F238E27FC236}">
                      <a16:creationId xmlns:a16="http://schemas.microsoft.com/office/drawing/2014/main" id="{FC673746-36D2-5A0B-9CCB-31A46F1FDD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2744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71" name="Rectangle 123">
                  <a:extLst>
                    <a:ext uri="{FF2B5EF4-FFF2-40B4-BE49-F238E27FC236}">
                      <a16:creationId xmlns:a16="http://schemas.microsoft.com/office/drawing/2014/main" id="{35B8817B-C124-6472-5040-7594DBBA03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2744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7" name="Group 126">
                <a:extLst>
                  <a:ext uri="{FF2B5EF4-FFF2-40B4-BE49-F238E27FC236}">
                    <a16:creationId xmlns:a16="http://schemas.microsoft.com/office/drawing/2014/main" id="{3041A9A4-661F-8F7A-B868-FFEB4D4E71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2744"/>
                <a:ext cx="950" cy="403"/>
                <a:chOff x="4705" y="2744"/>
                <a:chExt cx="950" cy="403"/>
              </a:xfrm>
            </p:grpSpPr>
            <p:sp>
              <p:nvSpPr>
                <p:cNvPr id="15568" name="Rectangle 24">
                  <a:extLst>
                    <a:ext uri="{FF2B5EF4-FFF2-40B4-BE49-F238E27FC236}">
                      <a16:creationId xmlns:a16="http://schemas.microsoft.com/office/drawing/2014/main" id="{A7FBDA24-C58B-0125-083E-1BBE9C167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2744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69" name="Rectangle 125">
                  <a:extLst>
                    <a:ext uri="{FF2B5EF4-FFF2-40B4-BE49-F238E27FC236}">
                      <a16:creationId xmlns:a16="http://schemas.microsoft.com/office/drawing/2014/main" id="{B7CD50AE-F621-C68D-0C5D-8FD53A74EF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2744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8" name="Group 128">
                <a:extLst>
                  <a:ext uri="{FF2B5EF4-FFF2-40B4-BE49-F238E27FC236}">
                    <a16:creationId xmlns:a16="http://schemas.microsoft.com/office/drawing/2014/main" id="{80C84DE4-356E-C045-1677-AC8234A069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147"/>
                <a:ext cx="777" cy="403"/>
                <a:chOff x="0" y="3147"/>
                <a:chExt cx="777" cy="403"/>
              </a:xfrm>
            </p:grpSpPr>
            <p:sp>
              <p:nvSpPr>
                <p:cNvPr id="15566" name="Rectangle 25">
                  <a:extLst>
                    <a:ext uri="{FF2B5EF4-FFF2-40B4-BE49-F238E27FC236}">
                      <a16:creationId xmlns:a16="http://schemas.microsoft.com/office/drawing/2014/main" id="{766F67AB-BB79-E238-DFD5-C42A31CAA6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3147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67" name="Rectangle 127">
                  <a:extLst>
                    <a:ext uri="{FF2B5EF4-FFF2-40B4-BE49-F238E27FC236}">
                      <a16:creationId xmlns:a16="http://schemas.microsoft.com/office/drawing/2014/main" id="{0F947C1F-BF29-4984-F245-7F3DD4D7A1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147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89" name="Group 130">
                <a:extLst>
                  <a:ext uri="{FF2B5EF4-FFF2-40B4-BE49-F238E27FC236}">
                    <a16:creationId xmlns:a16="http://schemas.microsoft.com/office/drawing/2014/main" id="{F34906EA-1F3F-9523-9D5E-F1158D0E4F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3147"/>
                <a:ext cx="482" cy="403"/>
                <a:chOff x="777" y="3147"/>
                <a:chExt cx="482" cy="403"/>
              </a:xfrm>
            </p:grpSpPr>
            <p:sp>
              <p:nvSpPr>
                <p:cNvPr id="15564" name="Rectangle 26">
                  <a:extLst>
                    <a:ext uri="{FF2B5EF4-FFF2-40B4-BE49-F238E27FC236}">
                      <a16:creationId xmlns:a16="http://schemas.microsoft.com/office/drawing/2014/main" id="{71F5E3C1-7DA4-4B9B-8B56-8358BAA406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3147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65" name="Rectangle 129">
                  <a:extLst>
                    <a:ext uri="{FF2B5EF4-FFF2-40B4-BE49-F238E27FC236}">
                      <a16:creationId xmlns:a16="http://schemas.microsoft.com/office/drawing/2014/main" id="{1FDEA8BD-F80B-C0BB-6C36-BFBAE01710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3147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0" name="Group 132">
                <a:extLst>
                  <a:ext uri="{FF2B5EF4-FFF2-40B4-BE49-F238E27FC236}">
                    <a16:creationId xmlns:a16="http://schemas.microsoft.com/office/drawing/2014/main" id="{22E66865-C228-3BBD-06B0-9324ACB7EE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3147"/>
                <a:ext cx="446" cy="403"/>
                <a:chOff x="1259" y="3147"/>
                <a:chExt cx="446" cy="403"/>
              </a:xfrm>
            </p:grpSpPr>
            <p:sp>
              <p:nvSpPr>
                <p:cNvPr id="15562" name="Rectangle 27">
                  <a:extLst>
                    <a:ext uri="{FF2B5EF4-FFF2-40B4-BE49-F238E27FC236}">
                      <a16:creationId xmlns:a16="http://schemas.microsoft.com/office/drawing/2014/main" id="{04E5B2A0-09D6-41B5-831C-4C8B6B5CDB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3147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63" name="Rectangle 131">
                  <a:extLst>
                    <a:ext uri="{FF2B5EF4-FFF2-40B4-BE49-F238E27FC236}">
                      <a16:creationId xmlns:a16="http://schemas.microsoft.com/office/drawing/2014/main" id="{5636060B-78FE-5DCE-F331-32FD2C8C43B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3147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1" name="Group 134">
                <a:extLst>
                  <a:ext uri="{FF2B5EF4-FFF2-40B4-BE49-F238E27FC236}">
                    <a16:creationId xmlns:a16="http://schemas.microsoft.com/office/drawing/2014/main" id="{B79DF933-5FB1-0550-D671-3D7ADF35FA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3147"/>
                <a:ext cx="482" cy="403"/>
                <a:chOff x="1705" y="3147"/>
                <a:chExt cx="482" cy="403"/>
              </a:xfrm>
            </p:grpSpPr>
            <p:sp>
              <p:nvSpPr>
                <p:cNvPr id="15560" name="Rectangle 28">
                  <a:extLst>
                    <a:ext uri="{FF2B5EF4-FFF2-40B4-BE49-F238E27FC236}">
                      <a16:creationId xmlns:a16="http://schemas.microsoft.com/office/drawing/2014/main" id="{E3477BEA-CC38-B554-A05F-12CF85429E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3147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61" name="Rectangle 133">
                  <a:extLst>
                    <a:ext uri="{FF2B5EF4-FFF2-40B4-BE49-F238E27FC236}">
                      <a16:creationId xmlns:a16="http://schemas.microsoft.com/office/drawing/2014/main" id="{3B456559-31BF-79C3-2376-3A689C5541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3147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2" name="Group 136">
                <a:extLst>
                  <a:ext uri="{FF2B5EF4-FFF2-40B4-BE49-F238E27FC236}">
                    <a16:creationId xmlns:a16="http://schemas.microsoft.com/office/drawing/2014/main" id="{25BEE7CC-F7B3-32F5-8F6E-5509CA82D0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3147"/>
                <a:ext cx="338" cy="403"/>
                <a:chOff x="2187" y="3147"/>
                <a:chExt cx="338" cy="403"/>
              </a:xfrm>
            </p:grpSpPr>
            <p:sp>
              <p:nvSpPr>
                <p:cNvPr id="15558" name="Rectangle 29">
                  <a:extLst>
                    <a:ext uri="{FF2B5EF4-FFF2-40B4-BE49-F238E27FC236}">
                      <a16:creationId xmlns:a16="http://schemas.microsoft.com/office/drawing/2014/main" id="{E02DDF61-163E-A9DE-AD37-D9D2FDA4F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3147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59" name="Rectangle 135">
                  <a:extLst>
                    <a:ext uri="{FF2B5EF4-FFF2-40B4-BE49-F238E27FC236}">
                      <a16:creationId xmlns:a16="http://schemas.microsoft.com/office/drawing/2014/main" id="{53782FD2-07B2-5B2A-4A6F-31AB7B796E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3147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3" name="Group 138">
                <a:extLst>
                  <a:ext uri="{FF2B5EF4-FFF2-40B4-BE49-F238E27FC236}">
                    <a16:creationId xmlns:a16="http://schemas.microsoft.com/office/drawing/2014/main" id="{0A12FD98-77CE-CE72-1550-5F983B7A3C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3147"/>
                <a:ext cx="482" cy="403"/>
                <a:chOff x="2525" y="3147"/>
                <a:chExt cx="482" cy="403"/>
              </a:xfrm>
            </p:grpSpPr>
            <p:sp>
              <p:nvSpPr>
                <p:cNvPr id="15556" name="Rectangle 30">
                  <a:extLst>
                    <a:ext uri="{FF2B5EF4-FFF2-40B4-BE49-F238E27FC236}">
                      <a16:creationId xmlns:a16="http://schemas.microsoft.com/office/drawing/2014/main" id="{6D1E37A8-4BDA-48F5-60EB-BD29C83E67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3147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57" name="Rectangle 137">
                  <a:extLst>
                    <a:ext uri="{FF2B5EF4-FFF2-40B4-BE49-F238E27FC236}">
                      <a16:creationId xmlns:a16="http://schemas.microsoft.com/office/drawing/2014/main" id="{F6C80CC8-8EAF-9F6F-C307-36797D1CC9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3147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4" name="Group 140">
                <a:extLst>
                  <a:ext uri="{FF2B5EF4-FFF2-40B4-BE49-F238E27FC236}">
                    <a16:creationId xmlns:a16="http://schemas.microsoft.com/office/drawing/2014/main" id="{D2A6F7FC-B4EA-61C0-504F-0F1DB761D0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3147"/>
                <a:ext cx="518" cy="403"/>
                <a:chOff x="3007" y="3147"/>
                <a:chExt cx="518" cy="403"/>
              </a:xfrm>
            </p:grpSpPr>
            <p:sp>
              <p:nvSpPr>
                <p:cNvPr id="15554" name="Rectangle 31">
                  <a:extLst>
                    <a:ext uri="{FF2B5EF4-FFF2-40B4-BE49-F238E27FC236}">
                      <a16:creationId xmlns:a16="http://schemas.microsoft.com/office/drawing/2014/main" id="{0F44A189-B4FC-9068-3EBF-62D32541EC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3147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55" name="Rectangle 139">
                  <a:extLst>
                    <a:ext uri="{FF2B5EF4-FFF2-40B4-BE49-F238E27FC236}">
                      <a16:creationId xmlns:a16="http://schemas.microsoft.com/office/drawing/2014/main" id="{CFB9A950-9B11-8EA0-BF45-798D014C40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3147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5" name="Group 142">
                <a:extLst>
                  <a:ext uri="{FF2B5EF4-FFF2-40B4-BE49-F238E27FC236}">
                    <a16:creationId xmlns:a16="http://schemas.microsoft.com/office/drawing/2014/main" id="{6F8C2204-7008-22D6-CA40-9B4DF27895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3147"/>
                <a:ext cx="590" cy="403"/>
                <a:chOff x="3525" y="3147"/>
                <a:chExt cx="590" cy="403"/>
              </a:xfrm>
            </p:grpSpPr>
            <p:sp>
              <p:nvSpPr>
                <p:cNvPr id="15552" name="Rectangle 32">
                  <a:extLst>
                    <a:ext uri="{FF2B5EF4-FFF2-40B4-BE49-F238E27FC236}">
                      <a16:creationId xmlns:a16="http://schemas.microsoft.com/office/drawing/2014/main" id="{696938EF-4F8F-804C-90FF-9628F1ED73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3147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53" name="Rectangle 141">
                  <a:extLst>
                    <a:ext uri="{FF2B5EF4-FFF2-40B4-BE49-F238E27FC236}">
                      <a16:creationId xmlns:a16="http://schemas.microsoft.com/office/drawing/2014/main" id="{D5B8E327-9559-4E4A-0240-59933A2D12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3147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6" name="Group 144">
                <a:extLst>
                  <a:ext uri="{FF2B5EF4-FFF2-40B4-BE49-F238E27FC236}">
                    <a16:creationId xmlns:a16="http://schemas.microsoft.com/office/drawing/2014/main" id="{B3173EAC-4CDC-69BC-82DE-58FFCE56C5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3147"/>
                <a:ext cx="590" cy="403"/>
                <a:chOff x="4115" y="3147"/>
                <a:chExt cx="590" cy="403"/>
              </a:xfrm>
            </p:grpSpPr>
            <p:sp>
              <p:nvSpPr>
                <p:cNvPr id="15550" name="Rectangle 33">
                  <a:extLst>
                    <a:ext uri="{FF2B5EF4-FFF2-40B4-BE49-F238E27FC236}">
                      <a16:creationId xmlns:a16="http://schemas.microsoft.com/office/drawing/2014/main" id="{18EB33A7-EBF0-1B77-BB2E-4373A9784E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3147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51" name="Rectangle 143">
                  <a:extLst>
                    <a:ext uri="{FF2B5EF4-FFF2-40B4-BE49-F238E27FC236}">
                      <a16:creationId xmlns:a16="http://schemas.microsoft.com/office/drawing/2014/main" id="{1D05C530-9A41-0BBB-7505-F953A6195A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3147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7" name="Group 146">
                <a:extLst>
                  <a:ext uri="{FF2B5EF4-FFF2-40B4-BE49-F238E27FC236}">
                    <a16:creationId xmlns:a16="http://schemas.microsoft.com/office/drawing/2014/main" id="{FA9B1176-E9FD-86CB-3018-AAAC8B347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3147"/>
                <a:ext cx="950" cy="403"/>
                <a:chOff x="4705" y="3147"/>
                <a:chExt cx="950" cy="403"/>
              </a:xfrm>
            </p:grpSpPr>
            <p:sp>
              <p:nvSpPr>
                <p:cNvPr id="15548" name="Rectangle 34">
                  <a:extLst>
                    <a:ext uri="{FF2B5EF4-FFF2-40B4-BE49-F238E27FC236}">
                      <a16:creationId xmlns:a16="http://schemas.microsoft.com/office/drawing/2014/main" id="{6D4945CE-6450-BFCC-CE91-0EBF25CEF2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3147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49" name="Rectangle 145">
                  <a:extLst>
                    <a:ext uri="{FF2B5EF4-FFF2-40B4-BE49-F238E27FC236}">
                      <a16:creationId xmlns:a16="http://schemas.microsoft.com/office/drawing/2014/main" id="{04E46016-C42D-89EE-157C-77E73275F0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3147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8" name="Group 148">
                <a:extLst>
                  <a:ext uri="{FF2B5EF4-FFF2-40B4-BE49-F238E27FC236}">
                    <a16:creationId xmlns:a16="http://schemas.microsoft.com/office/drawing/2014/main" id="{D9B19B8C-E4B6-CF6C-EA9B-1E2C4C5F90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550"/>
                <a:ext cx="777" cy="403"/>
                <a:chOff x="0" y="3550"/>
                <a:chExt cx="777" cy="403"/>
              </a:xfrm>
            </p:grpSpPr>
            <p:sp>
              <p:nvSpPr>
                <p:cNvPr id="15546" name="Rectangle 35">
                  <a:extLst>
                    <a:ext uri="{FF2B5EF4-FFF2-40B4-BE49-F238E27FC236}">
                      <a16:creationId xmlns:a16="http://schemas.microsoft.com/office/drawing/2014/main" id="{20FD7CBE-9511-F623-26B1-156389F521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3550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47" name="Rectangle 147">
                  <a:extLst>
                    <a:ext uri="{FF2B5EF4-FFF2-40B4-BE49-F238E27FC236}">
                      <a16:creationId xmlns:a16="http://schemas.microsoft.com/office/drawing/2014/main" id="{E8F09C10-DB7B-D03D-6F5C-A54BD91AC5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550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399" name="Group 150">
                <a:extLst>
                  <a:ext uri="{FF2B5EF4-FFF2-40B4-BE49-F238E27FC236}">
                    <a16:creationId xmlns:a16="http://schemas.microsoft.com/office/drawing/2014/main" id="{9D650EEB-690F-17AA-FD36-C48C4EFCF4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3550"/>
                <a:ext cx="482" cy="403"/>
                <a:chOff x="777" y="3550"/>
                <a:chExt cx="482" cy="403"/>
              </a:xfrm>
            </p:grpSpPr>
            <p:sp>
              <p:nvSpPr>
                <p:cNvPr id="15544" name="Rectangle 36">
                  <a:extLst>
                    <a:ext uri="{FF2B5EF4-FFF2-40B4-BE49-F238E27FC236}">
                      <a16:creationId xmlns:a16="http://schemas.microsoft.com/office/drawing/2014/main" id="{9CE0D44C-2690-2864-1B50-A3777F94F8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3550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45" name="Rectangle 149">
                  <a:extLst>
                    <a:ext uri="{FF2B5EF4-FFF2-40B4-BE49-F238E27FC236}">
                      <a16:creationId xmlns:a16="http://schemas.microsoft.com/office/drawing/2014/main" id="{BA143A99-93F3-798A-2C3A-851760D57D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3550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0" name="Group 152">
                <a:extLst>
                  <a:ext uri="{FF2B5EF4-FFF2-40B4-BE49-F238E27FC236}">
                    <a16:creationId xmlns:a16="http://schemas.microsoft.com/office/drawing/2014/main" id="{FD76F957-FB91-68A7-504C-72FA7FCD8A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3550"/>
                <a:ext cx="446" cy="403"/>
                <a:chOff x="1259" y="3550"/>
                <a:chExt cx="446" cy="403"/>
              </a:xfrm>
            </p:grpSpPr>
            <p:sp>
              <p:nvSpPr>
                <p:cNvPr id="15542" name="Rectangle 37">
                  <a:extLst>
                    <a:ext uri="{FF2B5EF4-FFF2-40B4-BE49-F238E27FC236}">
                      <a16:creationId xmlns:a16="http://schemas.microsoft.com/office/drawing/2014/main" id="{6255B863-45FF-1E5F-3EB5-4E43D438A9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3550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43" name="Rectangle 151">
                  <a:extLst>
                    <a:ext uri="{FF2B5EF4-FFF2-40B4-BE49-F238E27FC236}">
                      <a16:creationId xmlns:a16="http://schemas.microsoft.com/office/drawing/2014/main" id="{B1022A01-B164-0DE2-EDD5-800821D6D3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3550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1" name="Group 154">
                <a:extLst>
                  <a:ext uri="{FF2B5EF4-FFF2-40B4-BE49-F238E27FC236}">
                    <a16:creationId xmlns:a16="http://schemas.microsoft.com/office/drawing/2014/main" id="{09F210D8-9DEB-6927-6382-3463A3347FE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3550"/>
                <a:ext cx="482" cy="403"/>
                <a:chOff x="1705" y="3550"/>
                <a:chExt cx="482" cy="403"/>
              </a:xfrm>
            </p:grpSpPr>
            <p:sp>
              <p:nvSpPr>
                <p:cNvPr id="15540" name="Rectangle 38">
                  <a:extLst>
                    <a:ext uri="{FF2B5EF4-FFF2-40B4-BE49-F238E27FC236}">
                      <a16:creationId xmlns:a16="http://schemas.microsoft.com/office/drawing/2014/main" id="{E350761E-ECE5-B420-5B48-183C81265F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3550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41" name="Rectangle 153">
                  <a:extLst>
                    <a:ext uri="{FF2B5EF4-FFF2-40B4-BE49-F238E27FC236}">
                      <a16:creationId xmlns:a16="http://schemas.microsoft.com/office/drawing/2014/main" id="{768D7347-0637-25B7-4F4B-0B4CD1D4AF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3550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2" name="Group 156">
                <a:extLst>
                  <a:ext uri="{FF2B5EF4-FFF2-40B4-BE49-F238E27FC236}">
                    <a16:creationId xmlns:a16="http://schemas.microsoft.com/office/drawing/2014/main" id="{6517FF52-AA8B-7968-D209-4AEB2182FD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3550"/>
                <a:ext cx="338" cy="403"/>
                <a:chOff x="2187" y="3550"/>
                <a:chExt cx="338" cy="403"/>
              </a:xfrm>
            </p:grpSpPr>
            <p:sp>
              <p:nvSpPr>
                <p:cNvPr id="15538" name="Rectangle 39">
                  <a:extLst>
                    <a:ext uri="{FF2B5EF4-FFF2-40B4-BE49-F238E27FC236}">
                      <a16:creationId xmlns:a16="http://schemas.microsoft.com/office/drawing/2014/main" id="{5A4D95F2-7B75-5493-7F67-2B643BB7EA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3550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39" name="Rectangle 155">
                  <a:extLst>
                    <a:ext uri="{FF2B5EF4-FFF2-40B4-BE49-F238E27FC236}">
                      <a16:creationId xmlns:a16="http://schemas.microsoft.com/office/drawing/2014/main" id="{59EF4B5D-F471-A946-4794-7CDF353F05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3550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3" name="Group 158">
                <a:extLst>
                  <a:ext uri="{FF2B5EF4-FFF2-40B4-BE49-F238E27FC236}">
                    <a16:creationId xmlns:a16="http://schemas.microsoft.com/office/drawing/2014/main" id="{A57B2688-9C3B-1D6B-4A17-7D66DF263E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3550"/>
                <a:ext cx="482" cy="403"/>
                <a:chOff x="2525" y="3550"/>
                <a:chExt cx="482" cy="403"/>
              </a:xfrm>
            </p:grpSpPr>
            <p:sp>
              <p:nvSpPr>
                <p:cNvPr id="15536" name="Rectangle 40">
                  <a:extLst>
                    <a:ext uri="{FF2B5EF4-FFF2-40B4-BE49-F238E27FC236}">
                      <a16:creationId xmlns:a16="http://schemas.microsoft.com/office/drawing/2014/main" id="{3D3FC258-9A5A-0868-6FFD-F346C55C3B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3550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37" name="Rectangle 157">
                  <a:extLst>
                    <a:ext uri="{FF2B5EF4-FFF2-40B4-BE49-F238E27FC236}">
                      <a16:creationId xmlns:a16="http://schemas.microsoft.com/office/drawing/2014/main" id="{98E5360D-4803-37B4-339E-C74762A020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3550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4" name="Group 160">
                <a:extLst>
                  <a:ext uri="{FF2B5EF4-FFF2-40B4-BE49-F238E27FC236}">
                    <a16:creationId xmlns:a16="http://schemas.microsoft.com/office/drawing/2014/main" id="{619D17DB-BF26-1868-B92B-34A9F9BFBA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3550"/>
                <a:ext cx="518" cy="403"/>
                <a:chOff x="3007" y="3550"/>
                <a:chExt cx="518" cy="403"/>
              </a:xfrm>
            </p:grpSpPr>
            <p:sp>
              <p:nvSpPr>
                <p:cNvPr id="15534" name="Rectangle 41">
                  <a:extLst>
                    <a:ext uri="{FF2B5EF4-FFF2-40B4-BE49-F238E27FC236}">
                      <a16:creationId xmlns:a16="http://schemas.microsoft.com/office/drawing/2014/main" id="{A93D9740-84AF-B353-3FC6-9D2EB1A68C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3550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35" name="Rectangle 159">
                  <a:extLst>
                    <a:ext uri="{FF2B5EF4-FFF2-40B4-BE49-F238E27FC236}">
                      <a16:creationId xmlns:a16="http://schemas.microsoft.com/office/drawing/2014/main" id="{D91DA8B6-C7F7-ACAB-2C13-3D5AC2DBE5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3550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5" name="Group 162">
                <a:extLst>
                  <a:ext uri="{FF2B5EF4-FFF2-40B4-BE49-F238E27FC236}">
                    <a16:creationId xmlns:a16="http://schemas.microsoft.com/office/drawing/2014/main" id="{73EF0E15-23EC-5B0B-C8DD-E598A50F18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3550"/>
                <a:ext cx="590" cy="403"/>
                <a:chOff x="3525" y="3550"/>
                <a:chExt cx="590" cy="403"/>
              </a:xfrm>
            </p:grpSpPr>
            <p:sp>
              <p:nvSpPr>
                <p:cNvPr id="15532" name="Rectangle 42">
                  <a:extLst>
                    <a:ext uri="{FF2B5EF4-FFF2-40B4-BE49-F238E27FC236}">
                      <a16:creationId xmlns:a16="http://schemas.microsoft.com/office/drawing/2014/main" id="{EA707865-D30C-2B14-EF44-0E3A165E2A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3550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33" name="Rectangle 161">
                  <a:extLst>
                    <a:ext uri="{FF2B5EF4-FFF2-40B4-BE49-F238E27FC236}">
                      <a16:creationId xmlns:a16="http://schemas.microsoft.com/office/drawing/2014/main" id="{C1D1C96D-81DA-80D5-04C9-EEB2D92649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3550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6" name="Group 164">
                <a:extLst>
                  <a:ext uri="{FF2B5EF4-FFF2-40B4-BE49-F238E27FC236}">
                    <a16:creationId xmlns:a16="http://schemas.microsoft.com/office/drawing/2014/main" id="{A3AED051-FEE4-62F9-B82C-A6C346E10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3550"/>
                <a:ext cx="590" cy="403"/>
                <a:chOff x="4115" y="3550"/>
                <a:chExt cx="590" cy="403"/>
              </a:xfrm>
            </p:grpSpPr>
            <p:sp>
              <p:nvSpPr>
                <p:cNvPr id="15530" name="Rectangle 43">
                  <a:extLst>
                    <a:ext uri="{FF2B5EF4-FFF2-40B4-BE49-F238E27FC236}">
                      <a16:creationId xmlns:a16="http://schemas.microsoft.com/office/drawing/2014/main" id="{7AF1078E-488C-C690-991F-1775C9B9F4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3550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31" name="Rectangle 163">
                  <a:extLst>
                    <a:ext uri="{FF2B5EF4-FFF2-40B4-BE49-F238E27FC236}">
                      <a16:creationId xmlns:a16="http://schemas.microsoft.com/office/drawing/2014/main" id="{C7E4D976-4ACF-EB6F-A11D-2C2C7E3DF0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3550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7" name="Group 166">
                <a:extLst>
                  <a:ext uri="{FF2B5EF4-FFF2-40B4-BE49-F238E27FC236}">
                    <a16:creationId xmlns:a16="http://schemas.microsoft.com/office/drawing/2014/main" id="{845D9660-3752-DA17-804C-7E035570EA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3550"/>
                <a:ext cx="950" cy="403"/>
                <a:chOff x="4705" y="3550"/>
                <a:chExt cx="950" cy="403"/>
              </a:xfrm>
            </p:grpSpPr>
            <p:sp>
              <p:nvSpPr>
                <p:cNvPr id="15528" name="Rectangle 44">
                  <a:extLst>
                    <a:ext uri="{FF2B5EF4-FFF2-40B4-BE49-F238E27FC236}">
                      <a16:creationId xmlns:a16="http://schemas.microsoft.com/office/drawing/2014/main" id="{6E620CE5-6723-718C-DACE-22B18ECE0E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3550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29" name="Rectangle 165">
                  <a:extLst>
                    <a:ext uri="{FF2B5EF4-FFF2-40B4-BE49-F238E27FC236}">
                      <a16:creationId xmlns:a16="http://schemas.microsoft.com/office/drawing/2014/main" id="{1FA3055A-FF22-A499-318E-466A5154AF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3550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8" name="Group 168">
                <a:extLst>
                  <a:ext uri="{FF2B5EF4-FFF2-40B4-BE49-F238E27FC236}">
                    <a16:creationId xmlns:a16="http://schemas.microsoft.com/office/drawing/2014/main" id="{37392508-DAB2-B95B-D0E7-2D85357D12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3953"/>
                <a:ext cx="777" cy="403"/>
                <a:chOff x="0" y="3953"/>
                <a:chExt cx="777" cy="403"/>
              </a:xfrm>
            </p:grpSpPr>
            <p:sp>
              <p:nvSpPr>
                <p:cNvPr id="15526" name="Rectangle 45">
                  <a:extLst>
                    <a:ext uri="{FF2B5EF4-FFF2-40B4-BE49-F238E27FC236}">
                      <a16:creationId xmlns:a16="http://schemas.microsoft.com/office/drawing/2014/main" id="{E294EE5B-4A34-A254-ADEF-80DEDB872E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3953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27" name="Rectangle 167">
                  <a:extLst>
                    <a:ext uri="{FF2B5EF4-FFF2-40B4-BE49-F238E27FC236}">
                      <a16:creationId xmlns:a16="http://schemas.microsoft.com/office/drawing/2014/main" id="{47F762F3-11B1-00D4-2E1A-F2E9231AA1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3953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09" name="Group 170">
                <a:extLst>
                  <a:ext uri="{FF2B5EF4-FFF2-40B4-BE49-F238E27FC236}">
                    <a16:creationId xmlns:a16="http://schemas.microsoft.com/office/drawing/2014/main" id="{101E0366-92A6-8BE4-2B6D-9C29790CFA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3953"/>
                <a:ext cx="482" cy="403"/>
                <a:chOff x="777" y="3953"/>
                <a:chExt cx="482" cy="403"/>
              </a:xfrm>
            </p:grpSpPr>
            <p:sp>
              <p:nvSpPr>
                <p:cNvPr id="15524" name="Rectangle 46">
                  <a:extLst>
                    <a:ext uri="{FF2B5EF4-FFF2-40B4-BE49-F238E27FC236}">
                      <a16:creationId xmlns:a16="http://schemas.microsoft.com/office/drawing/2014/main" id="{19560E74-26CF-838C-FAE0-4F16F79C97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3953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25" name="Rectangle 169">
                  <a:extLst>
                    <a:ext uri="{FF2B5EF4-FFF2-40B4-BE49-F238E27FC236}">
                      <a16:creationId xmlns:a16="http://schemas.microsoft.com/office/drawing/2014/main" id="{71C7D16B-4D8A-F475-8A0B-CEA406A156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3953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0" name="Group 172">
                <a:extLst>
                  <a:ext uri="{FF2B5EF4-FFF2-40B4-BE49-F238E27FC236}">
                    <a16:creationId xmlns:a16="http://schemas.microsoft.com/office/drawing/2014/main" id="{FCD3D593-02EF-710A-03D5-D569FAB9DF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3953"/>
                <a:ext cx="446" cy="403"/>
                <a:chOff x="1259" y="3953"/>
                <a:chExt cx="446" cy="403"/>
              </a:xfrm>
            </p:grpSpPr>
            <p:sp>
              <p:nvSpPr>
                <p:cNvPr id="15522" name="Rectangle 47">
                  <a:extLst>
                    <a:ext uri="{FF2B5EF4-FFF2-40B4-BE49-F238E27FC236}">
                      <a16:creationId xmlns:a16="http://schemas.microsoft.com/office/drawing/2014/main" id="{63D73FB1-B09D-4D68-DD04-B276485946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3953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23" name="Rectangle 171">
                  <a:extLst>
                    <a:ext uri="{FF2B5EF4-FFF2-40B4-BE49-F238E27FC236}">
                      <a16:creationId xmlns:a16="http://schemas.microsoft.com/office/drawing/2014/main" id="{3DD5347D-6487-2949-AE99-E90B50B0BC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3953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1" name="Group 174">
                <a:extLst>
                  <a:ext uri="{FF2B5EF4-FFF2-40B4-BE49-F238E27FC236}">
                    <a16:creationId xmlns:a16="http://schemas.microsoft.com/office/drawing/2014/main" id="{BCDF0121-28F3-4F1E-E127-23EAF824B3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3953"/>
                <a:ext cx="482" cy="403"/>
                <a:chOff x="1705" y="3953"/>
                <a:chExt cx="482" cy="403"/>
              </a:xfrm>
            </p:grpSpPr>
            <p:sp>
              <p:nvSpPr>
                <p:cNvPr id="15520" name="Rectangle 48">
                  <a:extLst>
                    <a:ext uri="{FF2B5EF4-FFF2-40B4-BE49-F238E27FC236}">
                      <a16:creationId xmlns:a16="http://schemas.microsoft.com/office/drawing/2014/main" id="{478517E8-6010-3901-4874-D37B9BE264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3953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21" name="Rectangle 173">
                  <a:extLst>
                    <a:ext uri="{FF2B5EF4-FFF2-40B4-BE49-F238E27FC236}">
                      <a16:creationId xmlns:a16="http://schemas.microsoft.com/office/drawing/2014/main" id="{7E1864EB-307E-B4EA-F2D5-120EEA3747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3953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2" name="Group 176">
                <a:extLst>
                  <a:ext uri="{FF2B5EF4-FFF2-40B4-BE49-F238E27FC236}">
                    <a16:creationId xmlns:a16="http://schemas.microsoft.com/office/drawing/2014/main" id="{5C41F6BF-AE49-0BCB-1F5C-71667D492F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3953"/>
                <a:ext cx="338" cy="403"/>
                <a:chOff x="2187" y="3953"/>
                <a:chExt cx="338" cy="403"/>
              </a:xfrm>
            </p:grpSpPr>
            <p:sp>
              <p:nvSpPr>
                <p:cNvPr id="15518" name="Rectangle 49">
                  <a:extLst>
                    <a:ext uri="{FF2B5EF4-FFF2-40B4-BE49-F238E27FC236}">
                      <a16:creationId xmlns:a16="http://schemas.microsoft.com/office/drawing/2014/main" id="{422AD119-484F-8AFF-7148-3A4DE58FC2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3953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19" name="Rectangle 175">
                  <a:extLst>
                    <a:ext uri="{FF2B5EF4-FFF2-40B4-BE49-F238E27FC236}">
                      <a16:creationId xmlns:a16="http://schemas.microsoft.com/office/drawing/2014/main" id="{ADD52488-3432-A49E-D253-89FC5B2B16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3953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3" name="Group 178">
                <a:extLst>
                  <a:ext uri="{FF2B5EF4-FFF2-40B4-BE49-F238E27FC236}">
                    <a16:creationId xmlns:a16="http://schemas.microsoft.com/office/drawing/2014/main" id="{AF8ACF8B-E441-FD8C-582B-8632278991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3953"/>
                <a:ext cx="482" cy="403"/>
                <a:chOff x="2525" y="3953"/>
                <a:chExt cx="482" cy="403"/>
              </a:xfrm>
            </p:grpSpPr>
            <p:sp>
              <p:nvSpPr>
                <p:cNvPr id="15516" name="Rectangle 50">
                  <a:extLst>
                    <a:ext uri="{FF2B5EF4-FFF2-40B4-BE49-F238E27FC236}">
                      <a16:creationId xmlns:a16="http://schemas.microsoft.com/office/drawing/2014/main" id="{50B4884C-BE79-6107-C616-16E61808D0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3953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17" name="Rectangle 177">
                  <a:extLst>
                    <a:ext uri="{FF2B5EF4-FFF2-40B4-BE49-F238E27FC236}">
                      <a16:creationId xmlns:a16="http://schemas.microsoft.com/office/drawing/2014/main" id="{2B755083-3167-A316-70CF-685366DB06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3953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4" name="Group 180">
                <a:extLst>
                  <a:ext uri="{FF2B5EF4-FFF2-40B4-BE49-F238E27FC236}">
                    <a16:creationId xmlns:a16="http://schemas.microsoft.com/office/drawing/2014/main" id="{6AB2F9D1-6C35-BECF-A6CA-BAAA3FBAEA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3953"/>
                <a:ext cx="518" cy="403"/>
                <a:chOff x="3007" y="3953"/>
                <a:chExt cx="518" cy="403"/>
              </a:xfrm>
            </p:grpSpPr>
            <p:sp>
              <p:nvSpPr>
                <p:cNvPr id="15514" name="Rectangle 51">
                  <a:extLst>
                    <a:ext uri="{FF2B5EF4-FFF2-40B4-BE49-F238E27FC236}">
                      <a16:creationId xmlns:a16="http://schemas.microsoft.com/office/drawing/2014/main" id="{685D3173-6A1B-2FE3-AAD1-BB69448110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3953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15" name="Rectangle 179">
                  <a:extLst>
                    <a:ext uri="{FF2B5EF4-FFF2-40B4-BE49-F238E27FC236}">
                      <a16:creationId xmlns:a16="http://schemas.microsoft.com/office/drawing/2014/main" id="{B7D3F836-30B2-7E86-51B0-689406904A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3953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5" name="Group 182">
                <a:extLst>
                  <a:ext uri="{FF2B5EF4-FFF2-40B4-BE49-F238E27FC236}">
                    <a16:creationId xmlns:a16="http://schemas.microsoft.com/office/drawing/2014/main" id="{8C50C88C-A535-9D84-241F-0D643AE33D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3953"/>
                <a:ext cx="590" cy="403"/>
                <a:chOff x="3525" y="3953"/>
                <a:chExt cx="590" cy="403"/>
              </a:xfrm>
            </p:grpSpPr>
            <p:sp>
              <p:nvSpPr>
                <p:cNvPr id="15512" name="Rectangle 52">
                  <a:extLst>
                    <a:ext uri="{FF2B5EF4-FFF2-40B4-BE49-F238E27FC236}">
                      <a16:creationId xmlns:a16="http://schemas.microsoft.com/office/drawing/2014/main" id="{EBF80E84-F567-1E5E-A465-B990DA1F75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3953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13" name="Rectangle 181">
                  <a:extLst>
                    <a:ext uri="{FF2B5EF4-FFF2-40B4-BE49-F238E27FC236}">
                      <a16:creationId xmlns:a16="http://schemas.microsoft.com/office/drawing/2014/main" id="{1CFC517B-6E85-235A-FEBA-531D18A939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3953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6" name="Group 184">
                <a:extLst>
                  <a:ext uri="{FF2B5EF4-FFF2-40B4-BE49-F238E27FC236}">
                    <a16:creationId xmlns:a16="http://schemas.microsoft.com/office/drawing/2014/main" id="{60578FFE-E20F-061B-4944-AF94223AAD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3953"/>
                <a:ext cx="590" cy="403"/>
                <a:chOff x="4115" y="3953"/>
                <a:chExt cx="590" cy="403"/>
              </a:xfrm>
            </p:grpSpPr>
            <p:sp>
              <p:nvSpPr>
                <p:cNvPr id="15510" name="Rectangle 53">
                  <a:extLst>
                    <a:ext uri="{FF2B5EF4-FFF2-40B4-BE49-F238E27FC236}">
                      <a16:creationId xmlns:a16="http://schemas.microsoft.com/office/drawing/2014/main" id="{71C34CFD-6F0C-0AD9-F4CA-40A001370E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3953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11" name="Rectangle 183">
                  <a:extLst>
                    <a:ext uri="{FF2B5EF4-FFF2-40B4-BE49-F238E27FC236}">
                      <a16:creationId xmlns:a16="http://schemas.microsoft.com/office/drawing/2014/main" id="{F179E75B-47E1-9111-B2C5-47FC16C01F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3953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7" name="Group 186">
                <a:extLst>
                  <a:ext uri="{FF2B5EF4-FFF2-40B4-BE49-F238E27FC236}">
                    <a16:creationId xmlns:a16="http://schemas.microsoft.com/office/drawing/2014/main" id="{2A36FC1A-56B2-4922-7DA0-7EF689E7E9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3953"/>
                <a:ext cx="950" cy="403"/>
                <a:chOff x="4705" y="3953"/>
                <a:chExt cx="950" cy="403"/>
              </a:xfrm>
            </p:grpSpPr>
            <p:sp>
              <p:nvSpPr>
                <p:cNvPr id="15508" name="Rectangle 54">
                  <a:extLst>
                    <a:ext uri="{FF2B5EF4-FFF2-40B4-BE49-F238E27FC236}">
                      <a16:creationId xmlns:a16="http://schemas.microsoft.com/office/drawing/2014/main" id="{79F02249-CE3A-26D1-1B25-B473E4BAAA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3953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09" name="Rectangle 185">
                  <a:extLst>
                    <a:ext uri="{FF2B5EF4-FFF2-40B4-BE49-F238E27FC236}">
                      <a16:creationId xmlns:a16="http://schemas.microsoft.com/office/drawing/2014/main" id="{2E92A160-F3FC-D267-DAA9-C2F7C8EB77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3953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8" name="Group 188">
                <a:extLst>
                  <a:ext uri="{FF2B5EF4-FFF2-40B4-BE49-F238E27FC236}">
                    <a16:creationId xmlns:a16="http://schemas.microsoft.com/office/drawing/2014/main" id="{1BCAB3CB-6966-AC20-19C1-6FBD6B202D5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356"/>
                <a:ext cx="777" cy="403"/>
                <a:chOff x="0" y="4356"/>
                <a:chExt cx="777" cy="403"/>
              </a:xfrm>
            </p:grpSpPr>
            <p:sp>
              <p:nvSpPr>
                <p:cNvPr id="15506" name="Rectangle 55">
                  <a:extLst>
                    <a:ext uri="{FF2B5EF4-FFF2-40B4-BE49-F238E27FC236}">
                      <a16:creationId xmlns:a16="http://schemas.microsoft.com/office/drawing/2014/main" id="{02373127-E8DD-F40F-4AB4-A7A4F0C076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4356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07" name="Rectangle 187">
                  <a:extLst>
                    <a:ext uri="{FF2B5EF4-FFF2-40B4-BE49-F238E27FC236}">
                      <a16:creationId xmlns:a16="http://schemas.microsoft.com/office/drawing/2014/main" id="{7188B4AC-3183-3396-68D2-67183E32BD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356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19" name="Group 190">
                <a:extLst>
                  <a:ext uri="{FF2B5EF4-FFF2-40B4-BE49-F238E27FC236}">
                    <a16:creationId xmlns:a16="http://schemas.microsoft.com/office/drawing/2014/main" id="{62A4D9F6-AA42-07CB-0DB8-5BFFDFDB41D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4356"/>
                <a:ext cx="482" cy="403"/>
                <a:chOff x="777" y="4356"/>
                <a:chExt cx="482" cy="403"/>
              </a:xfrm>
            </p:grpSpPr>
            <p:sp>
              <p:nvSpPr>
                <p:cNvPr id="15504" name="Rectangle 56">
                  <a:extLst>
                    <a:ext uri="{FF2B5EF4-FFF2-40B4-BE49-F238E27FC236}">
                      <a16:creationId xmlns:a16="http://schemas.microsoft.com/office/drawing/2014/main" id="{50340646-3C92-DD78-5357-820D83BB2E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4356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05" name="Rectangle 189">
                  <a:extLst>
                    <a:ext uri="{FF2B5EF4-FFF2-40B4-BE49-F238E27FC236}">
                      <a16:creationId xmlns:a16="http://schemas.microsoft.com/office/drawing/2014/main" id="{21E61A70-00FD-02DB-EA33-51A1BD09BA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4356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0" name="Group 192">
                <a:extLst>
                  <a:ext uri="{FF2B5EF4-FFF2-40B4-BE49-F238E27FC236}">
                    <a16:creationId xmlns:a16="http://schemas.microsoft.com/office/drawing/2014/main" id="{157ADFA5-4C50-F597-E65C-CFF512E66E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4356"/>
                <a:ext cx="446" cy="403"/>
                <a:chOff x="1259" y="4356"/>
                <a:chExt cx="446" cy="403"/>
              </a:xfrm>
            </p:grpSpPr>
            <p:sp>
              <p:nvSpPr>
                <p:cNvPr id="15502" name="Rectangle 57">
                  <a:extLst>
                    <a:ext uri="{FF2B5EF4-FFF2-40B4-BE49-F238E27FC236}">
                      <a16:creationId xmlns:a16="http://schemas.microsoft.com/office/drawing/2014/main" id="{75623258-44F0-FAA2-2144-FAA06B2C4E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4356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03" name="Rectangle 191">
                  <a:extLst>
                    <a:ext uri="{FF2B5EF4-FFF2-40B4-BE49-F238E27FC236}">
                      <a16:creationId xmlns:a16="http://schemas.microsoft.com/office/drawing/2014/main" id="{CF9A9956-C025-55EE-1C91-1CA48B83C0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4356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1" name="Group 194">
                <a:extLst>
                  <a:ext uri="{FF2B5EF4-FFF2-40B4-BE49-F238E27FC236}">
                    <a16:creationId xmlns:a16="http://schemas.microsoft.com/office/drawing/2014/main" id="{9E412C65-AA6A-8BC9-9C81-06451D6D68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4356"/>
                <a:ext cx="482" cy="403"/>
                <a:chOff x="1705" y="4356"/>
                <a:chExt cx="482" cy="403"/>
              </a:xfrm>
            </p:grpSpPr>
            <p:sp>
              <p:nvSpPr>
                <p:cNvPr id="15500" name="Rectangle 58">
                  <a:extLst>
                    <a:ext uri="{FF2B5EF4-FFF2-40B4-BE49-F238E27FC236}">
                      <a16:creationId xmlns:a16="http://schemas.microsoft.com/office/drawing/2014/main" id="{E6525E31-ED70-44BA-225A-51EE291801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4356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501" name="Rectangle 193">
                  <a:extLst>
                    <a:ext uri="{FF2B5EF4-FFF2-40B4-BE49-F238E27FC236}">
                      <a16:creationId xmlns:a16="http://schemas.microsoft.com/office/drawing/2014/main" id="{6D62C4E4-2C66-E66F-8D3A-A9FBAD4863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4356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2" name="Group 196">
                <a:extLst>
                  <a:ext uri="{FF2B5EF4-FFF2-40B4-BE49-F238E27FC236}">
                    <a16:creationId xmlns:a16="http://schemas.microsoft.com/office/drawing/2014/main" id="{B09913AC-5E4F-A2F5-36C8-8D52EE1E1F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4356"/>
                <a:ext cx="338" cy="403"/>
                <a:chOff x="2187" y="4356"/>
                <a:chExt cx="338" cy="403"/>
              </a:xfrm>
            </p:grpSpPr>
            <p:sp>
              <p:nvSpPr>
                <p:cNvPr id="15498" name="Rectangle 59">
                  <a:extLst>
                    <a:ext uri="{FF2B5EF4-FFF2-40B4-BE49-F238E27FC236}">
                      <a16:creationId xmlns:a16="http://schemas.microsoft.com/office/drawing/2014/main" id="{926A4B33-D83E-4D10-F6AE-2B7E63777A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4356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99" name="Rectangle 195">
                  <a:extLst>
                    <a:ext uri="{FF2B5EF4-FFF2-40B4-BE49-F238E27FC236}">
                      <a16:creationId xmlns:a16="http://schemas.microsoft.com/office/drawing/2014/main" id="{A510D181-0E3F-51D2-B5A8-13259DF58C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4356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3" name="Group 198">
                <a:extLst>
                  <a:ext uri="{FF2B5EF4-FFF2-40B4-BE49-F238E27FC236}">
                    <a16:creationId xmlns:a16="http://schemas.microsoft.com/office/drawing/2014/main" id="{62984847-C6E3-2066-7BE8-D18AC77FB7E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4356"/>
                <a:ext cx="482" cy="403"/>
                <a:chOff x="2525" y="4356"/>
                <a:chExt cx="482" cy="403"/>
              </a:xfrm>
            </p:grpSpPr>
            <p:sp>
              <p:nvSpPr>
                <p:cNvPr id="15496" name="Rectangle 60">
                  <a:extLst>
                    <a:ext uri="{FF2B5EF4-FFF2-40B4-BE49-F238E27FC236}">
                      <a16:creationId xmlns:a16="http://schemas.microsoft.com/office/drawing/2014/main" id="{259911BB-CDF9-51F7-70EB-643CCDF239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4356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97" name="Rectangle 197">
                  <a:extLst>
                    <a:ext uri="{FF2B5EF4-FFF2-40B4-BE49-F238E27FC236}">
                      <a16:creationId xmlns:a16="http://schemas.microsoft.com/office/drawing/2014/main" id="{F630CE29-7E27-6CC8-03D8-64699E102E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4356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4" name="Group 200">
                <a:extLst>
                  <a:ext uri="{FF2B5EF4-FFF2-40B4-BE49-F238E27FC236}">
                    <a16:creationId xmlns:a16="http://schemas.microsoft.com/office/drawing/2014/main" id="{877C021F-5C7F-5955-5189-7ADF61930A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4356"/>
                <a:ext cx="518" cy="403"/>
                <a:chOff x="3007" y="4356"/>
                <a:chExt cx="518" cy="403"/>
              </a:xfrm>
            </p:grpSpPr>
            <p:sp>
              <p:nvSpPr>
                <p:cNvPr id="15494" name="Rectangle 61">
                  <a:extLst>
                    <a:ext uri="{FF2B5EF4-FFF2-40B4-BE49-F238E27FC236}">
                      <a16:creationId xmlns:a16="http://schemas.microsoft.com/office/drawing/2014/main" id="{C83D38BA-CB82-ACDA-2EEE-DEE46578A4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4356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95" name="Rectangle 199">
                  <a:extLst>
                    <a:ext uri="{FF2B5EF4-FFF2-40B4-BE49-F238E27FC236}">
                      <a16:creationId xmlns:a16="http://schemas.microsoft.com/office/drawing/2014/main" id="{40060B91-F0A9-AE19-30E6-019DFA043A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4356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5" name="Group 202">
                <a:extLst>
                  <a:ext uri="{FF2B5EF4-FFF2-40B4-BE49-F238E27FC236}">
                    <a16:creationId xmlns:a16="http://schemas.microsoft.com/office/drawing/2014/main" id="{97A5DFD7-6A02-0B8A-F816-06BF4DDFFD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4356"/>
                <a:ext cx="590" cy="403"/>
                <a:chOff x="3525" y="4356"/>
                <a:chExt cx="590" cy="403"/>
              </a:xfrm>
            </p:grpSpPr>
            <p:sp>
              <p:nvSpPr>
                <p:cNvPr id="15492" name="Rectangle 62">
                  <a:extLst>
                    <a:ext uri="{FF2B5EF4-FFF2-40B4-BE49-F238E27FC236}">
                      <a16:creationId xmlns:a16="http://schemas.microsoft.com/office/drawing/2014/main" id="{78DA5AC3-FD46-98CA-CB23-5D34427CFD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4356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93" name="Rectangle 201">
                  <a:extLst>
                    <a:ext uri="{FF2B5EF4-FFF2-40B4-BE49-F238E27FC236}">
                      <a16:creationId xmlns:a16="http://schemas.microsoft.com/office/drawing/2014/main" id="{B300E188-B1FD-C36F-679D-27AFA49AE5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4356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6" name="Group 204">
                <a:extLst>
                  <a:ext uri="{FF2B5EF4-FFF2-40B4-BE49-F238E27FC236}">
                    <a16:creationId xmlns:a16="http://schemas.microsoft.com/office/drawing/2014/main" id="{721FE8CF-540D-AA1A-FC6D-17ED0EBAF0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4356"/>
                <a:ext cx="590" cy="403"/>
                <a:chOff x="4115" y="4356"/>
                <a:chExt cx="590" cy="403"/>
              </a:xfrm>
            </p:grpSpPr>
            <p:sp>
              <p:nvSpPr>
                <p:cNvPr id="15490" name="Rectangle 63">
                  <a:extLst>
                    <a:ext uri="{FF2B5EF4-FFF2-40B4-BE49-F238E27FC236}">
                      <a16:creationId xmlns:a16="http://schemas.microsoft.com/office/drawing/2014/main" id="{5899EC55-622B-CB6F-2023-90BDBEAF6C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4356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91" name="Rectangle 203">
                  <a:extLst>
                    <a:ext uri="{FF2B5EF4-FFF2-40B4-BE49-F238E27FC236}">
                      <a16:creationId xmlns:a16="http://schemas.microsoft.com/office/drawing/2014/main" id="{C5A3C138-4194-DF7B-1C10-397C46D3C5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4356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7" name="Group 206">
                <a:extLst>
                  <a:ext uri="{FF2B5EF4-FFF2-40B4-BE49-F238E27FC236}">
                    <a16:creationId xmlns:a16="http://schemas.microsoft.com/office/drawing/2014/main" id="{200C2A37-C2CF-67C2-D2FF-D1BC8ECC3A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4356"/>
                <a:ext cx="950" cy="403"/>
                <a:chOff x="4705" y="4356"/>
                <a:chExt cx="950" cy="403"/>
              </a:xfrm>
            </p:grpSpPr>
            <p:sp>
              <p:nvSpPr>
                <p:cNvPr id="15488" name="Rectangle 64">
                  <a:extLst>
                    <a:ext uri="{FF2B5EF4-FFF2-40B4-BE49-F238E27FC236}">
                      <a16:creationId xmlns:a16="http://schemas.microsoft.com/office/drawing/2014/main" id="{8417E82F-74AA-45D6-17D1-7B06CA881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4356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89" name="Rectangle 205">
                  <a:extLst>
                    <a:ext uri="{FF2B5EF4-FFF2-40B4-BE49-F238E27FC236}">
                      <a16:creationId xmlns:a16="http://schemas.microsoft.com/office/drawing/2014/main" id="{4B87DF6A-E026-6A42-B418-9C5D82A08E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4356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8" name="Group 208">
                <a:extLst>
                  <a:ext uri="{FF2B5EF4-FFF2-40B4-BE49-F238E27FC236}">
                    <a16:creationId xmlns:a16="http://schemas.microsoft.com/office/drawing/2014/main" id="{97A95CC8-1F7C-1B50-FD5F-91BA2CCBCB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759"/>
                <a:ext cx="777" cy="403"/>
                <a:chOff x="0" y="4759"/>
                <a:chExt cx="777" cy="403"/>
              </a:xfrm>
            </p:grpSpPr>
            <p:sp>
              <p:nvSpPr>
                <p:cNvPr id="15486" name="Rectangle 65">
                  <a:extLst>
                    <a:ext uri="{FF2B5EF4-FFF2-40B4-BE49-F238E27FC236}">
                      <a16:creationId xmlns:a16="http://schemas.microsoft.com/office/drawing/2014/main" id="{9A81642D-8BCF-D0F6-65BA-31EBF45E42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4759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87" name="Rectangle 207">
                  <a:extLst>
                    <a:ext uri="{FF2B5EF4-FFF2-40B4-BE49-F238E27FC236}">
                      <a16:creationId xmlns:a16="http://schemas.microsoft.com/office/drawing/2014/main" id="{E325246E-579D-068A-31C8-54519DDC00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4759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29" name="Group 210">
                <a:extLst>
                  <a:ext uri="{FF2B5EF4-FFF2-40B4-BE49-F238E27FC236}">
                    <a16:creationId xmlns:a16="http://schemas.microsoft.com/office/drawing/2014/main" id="{820C78CA-9923-3573-CCAB-3EEC949584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4759"/>
                <a:ext cx="482" cy="403"/>
                <a:chOff x="777" y="4759"/>
                <a:chExt cx="482" cy="403"/>
              </a:xfrm>
            </p:grpSpPr>
            <p:sp>
              <p:nvSpPr>
                <p:cNvPr id="15484" name="Rectangle 66">
                  <a:extLst>
                    <a:ext uri="{FF2B5EF4-FFF2-40B4-BE49-F238E27FC236}">
                      <a16:creationId xmlns:a16="http://schemas.microsoft.com/office/drawing/2014/main" id="{13751C30-8736-C7E2-7FFB-877EFD4E40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4759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85" name="Rectangle 209">
                  <a:extLst>
                    <a:ext uri="{FF2B5EF4-FFF2-40B4-BE49-F238E27FC236}">
                      <a16:creationId xmlns:a16="http://schemas.microsoft.com/office/drawing/2014/main" id="{35B1CA61-3025-325E-AB70-B33AC374AF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4759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0" name="Group 212">
                <a:extLst>
                  <a:ext uri="{FF2B5EF4-FFF2-40B4-BE49-F238E27FC236}">
                    <a16:creationId xmlns:a16="http://schemas.microsoft.com/office/drawing/2014/main" id="{105BF00F-65D8-F0ED-5224-4AA1FC8B97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4759"/>
                <a:ext cx="446" cy="403"/>
                <a:chOff x="1259" y="4759"/>
                <a:chExt cx="446" cy="403"/>
              </a:xfrm>
            </p:grpSpPr>
            <p:sp>
              <p:nvSpPr>
                <p:cNvPr id="15482" name="Rectangle 67">
                  <a:extLst>
                    <a:ext uri="{FF2B5EF4-FFF2-40B4-BE49-F238E27FC236}">
                      <a16:creationId xmlns:a16="http://schemas.microsoft.com/office/drawing/2014/main" id="{6886D080-AC0C-F169-3457-0EDCF44FC3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4759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83" name="Rectangle 211">
                  <a:extLst>
                    <a:ext uri="{FF2B5EF4-FFF2-40B4-BE49-F238E27FC236}">
                      <a16:creationId xmlns:a16="http://schemas.microsoft.com/office/drawing/2014/main" id="{B4BD2FA9-9296-4DF8-C33D-20D66074FD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4759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1" name="Group 214">
                <a:extLst>
                  <a:ext uri="{FF2B5EF4-FFF2-40B4-BE49-F238E27FC236}">
                    <a16:creationId xmlns:a16="http://schemas.microsoft.com/office/drawing/2014/main" id="{42880A0C-B452-1A09-0FBA-145F33AC69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4759"/>
                <a:ext cx="482" cy="403"/>
                <a:chOff x="1705" y="4759"/>
                <a:chExt cx="482" cy="403"/>
              </a:xfrm>
            </p:grpSpPr>
            <p:sp>
              <p:nvSpPr>
                <p:cNvPr id="15480" name="Rectangle 68">
                  <a:extLst>
                    <a:ext uri="{FF2B5EF4-FFF2-40B4-BE49-F238E27FC236}">
                      <a16:creationId xmlns:a16="http://schemas.microsoft.com/office/drawing/2014/main" id="{AE33F2C9-D940-4635-BCBD-34CD94E078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4759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81" name="Rectangle 213">
                  <a:extLst>
                    <a:ext uri="{FF2B5EF4-FFF2-40B4-BE49-F238E27FC236}">
                      <a16:creationId xmlns:a16="http://schemas.microsoft.com/office/drawing/2014/main" id="{1AF1BEE0-D4B9-62C4-5556-69E5ADBD7E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4759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2" name="Group 216">
                <a:extLst>
                  <a:ext uri="{FF2B5EF4-FFF2-40B4-BE49-F238E27FC236}">
                    <a16:creationId xmlns:a16="http://schemas.microsoft.com/office/drawing/2014/main" id="{87CEBC8F-0EBE-8069-92EC-ECA06E8C7C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4759"/>
                <a:ext cx="338" cy="403"/>
                <a:chOff x="2187" y="4759"/>
                <a:chExt cx="338" cy="403"/>
              </a:xfrm>
            </p:grpSpPr>
            <p:sp>
              <p:nvSpPr>
                <p:cNvPr id="15478" name="Rectangle 69">
                  <a:extLst>
                    <a:ext uri="{FF2B5EF4-FFF2-40B4-BE49-F238E27FC236}">
                      <a16:creationId xmlns:a16="http://schemas.microsoft.com/office/drawing/2014/main" id="{E125B517-F5CB-A301-F846-5CC03D97D2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4759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79" name="Rectangle 215">
                  <a:extLst>
                    <a:ext uri="{FF2B5EF4-FFF2-40B4-BE49-F238E27FC236}">
                      <a16:creationId xmlns:a16="http://schemas.microsoft.com/office/drawing/2014/main" id="{F161D107-E6ED-7300-79CE-F8F381AE94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4759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3" name="Group 218">
                <a:extLst>
                  <a:ext uri="{FF2B5EF4-FFF2-40B4-BE49-F238E27FC236}">
                    <a16:creationId xmlns:a16="http://schemas.microsoft.com/office/drawing/2014/main" id="{F2E1FC87-D905-9429-0058-68D9CA1327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4759"/>
                <a:ext cx="482" cy="403"/>
                <a:chOff x="2525" y="4759"/>
                <a:chExt cx="482" cy="403"/>
              </a:xfrm>
            </p:grpSpPr>
            <p:sp>
              <p:nvSpPr>
                <p:cNvPr id="15476" name="Rectangle 70">
                  <a:extLst>
                    <a:ext uri="{FF2B5EF4-FFF2-40B4-BE49-F238E27FC236}">
                      <a16:creationId xmlns:a16="http://schemas.microsoft.com/office/drawing/2014/main" id="{589F8B17-51A3-E543-08F3-A529E82CA6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4759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77" name="Rectangle 217">
                  <a:extLst>
                    <a:ext uri="{FF2B5EF4-FFF2-40B4-BE49-F238E27FC236}">
                      <a16:creationId xmlns:a16="http://schemas.microsoft.com/office/drawing/2014/main" id="{245DA7BD-A7CC-5D87-880E-D29EF24CB7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4759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4" name="Group 220">
                <a:extLst>
                  <a:ext uri="{FF2B5EF4-FFF2-40B4-BE49-F238E27FC236}">
                    <a16:creationId xmlns:a16="http://schemas.microsoft.com/office/drawing/2014/main" id="{A87DE3D9-0708-EC3A-358A-2968867D9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4759"/>
                <a:ext cx="518" cy="403"/>
                <a:chOff x="3007" y="4759"/>
                <a:chExt cx="518" cy="403"/>
              </a:xfrm>
            </p:grpSpPr>
            <p:sp>
              <p:nvSpPr>
                <p:cNvPr id="15474" name="Rectangle 71">
                  <a:extLst>
                    <a:ext uri="{FF2B5EF4-FFF2-40B4-BE49-F238E27FC236}">
                      <a16:creationId xmlns:a16="http://schemas.microsoft.com/office/drawing/2014/main" id="{8F6B8D28-6506-851D-0876-ABE7430C6E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4759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75" name="Rectangle 219">
                  <a:extLst>
                    <a:ext uri="{FF2B5EF4-FFF2-40B4-BE49-F238E27FC236}">
                      <a16:creationId xmlns:a16="http://schemas.microsoft.com/office/drawing/2014/main" id="{3628330A-645E-65A7-4585-0A62C7A036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4759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5" name="Group 222">
                <a:extLst>
                  <a:ext uri="{FF2B5EF4-FFF2-40B4-BE49-F238E27FC236}">
                    <a16:creationId xmlns:a16="http://schemas.microsoft.com/office/drawing/2014/main" id="{D86C2C59-A128-61CB-3F33-EBFB3AFA452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4759"/>
                <a:ext cx="590" cy="403"/>
                <a:chOff x="3525" y="4759"/>
                <a:chExt cx="590" cy="403"/>
              </a:xfrm>
            </p:grpSpPr>
            <p:sp>
              <p:nvSpPr>
                <p:cNvPr id="15472" name="Rectangle 72">
                  <a:extLst>
                    <a:ext uri="{FF2B5EF4-FFF2-40B4-BE49-F238E27FC236}">
                      <a16:creationId xmlns:a16="http://schemas.microsoft.com/office/drawing/2014/main" id="{BDA7A23B-291F-FD04-E538-96BACF9466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4759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73" name="Rectangle 221">
                  <a:extLst>
                    <a:ext uri="{FF2B5EF4-FFF2-40B4-BE49-F238E27FC236}">
                      <a16:creationId xmlns:a16="http://schemas.microsoft.com/office/drawing/2014/main" id="{6836D444-5879-4D79-0B03-39FCEADA0E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4759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6" name="Group 224">
                <a:extLst>
                  <a:ext uri="{FF2B5EF4-FFF2-40B4-BE49-F238E27FC236}">
                    <a16:creationId xmlns:a16="http://schemas.microsoft.com/office/drawing/2014/main" id="{7122D5F1-DDEF-7D4D-B080-6DFA2C7E10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4759"/>
                <a:ext cx="590" cy="403"/>
                <a:chOff x="4115" y="4759"/>
                <a:chExt cx="590" cy="403"/>
              </a:xfrm>
            </p:grpSpPr>
            <p:sp>
              <p:nvSpPr>
                <p:cNvPr id="15470" name="Rectangle 73">
                  <a:extLst>
                    <a:ext uri="{FF2B5EF4-FFF2-40B4-BE49-F238E27FC236}">
                      <a16:creationId xmlns:a16="http://schemas.microsoft.com/office/drawing/2014/main" id="{99D217B3-D514-7366-B131-B94BEF11EA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4759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71" name="Rectangle 223">
                  <a:extLst>
                    <a:ext uri="{FF2B5EF4-FFF2-40B4-BE49-F238E27FC236}">
                      <a16:creationId xmlns:a16="http://schemas.microsoft.com/office/drawing/2014/main" id="{4721D148-DD50-9521-AA6F-CAAC687870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4759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7" name="Group 226">
                <a:extLst>
                  <a:ext uri="{FF2B5EF4-FFF2-40B4-BE49-F238E27FC236}">
                    <a16:creationId xmlns:a16="http://schemas.microsoft.com/office/drawing/2014/main" id="{0234B263-B566-CA3E-6CAC-1961CAECC0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4759"/>
                <a:ext cx="950" cy="403"/>
                <a:chOff x="4705" y="4759"/>
                <a:chExt cx="950" cy="403"/>
              </a:xfrm>
            </p:grpSpPr>
            <p:sp>
              <p:nvSpPr>
                <p:cNvPr id="15468" name="Rectangle 74">
                  <a:extLst>
                    <a:ext uri="{FF2B5EF4-FFF2-40B4-BE49-F238E27FC236}">
                      <a16:creationId xmlns:a16="http://schemas.microsoft.com/office/drawing/2014/main" id="{DC8B8D78-4B80-12DE-B20C-D1E08DC694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4759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69" name="Rectangle 225">
                  <a:extLst>
                    <a:ext uri="{FF2B5EF4-FFF2-40B4-BE49-F238E27FC236}">
                      <a16:creationId xmlns:a16="http://schemas.microsoft.com/office/drawing/2014/main" id="{906F4CD4-5147-0B13-A2C1-F38935F935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4759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8" name="Group 228">
                <a:extLst>
                  <a:ext uri="{FF2B5EF4-FFF2-40B4-BE49-F238E27FC236}">
                    <a16:creationId xmlns:a16="http://schemas.microsoft.com/office/drawing/2014/main" id="{61DBB062-AED7-0019-8C29-0B5ED0F86E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162"/>
                <a:ext cx="777" cy="403"/>
                <a:chOff x="0" y="5162"/>
                <a:chExt cx="777" cy="403"/>
              </a:xfrm>
            </p:grpSpPr>
            <p:sp>
              <p:nvSpPr>
                <p:cNvPr id="15466" name="Rectangle 75">
                  <a:extLst>
                    <a:ext uri="{FF2B5EF4-FFF2-40B4-BE49-F238E27FC236}">
                      <a16:creationId xmlns:a16="http://schemas.microsoft.com/office/drawing/2014/main" id="{2BC7703C-E4C9-F7B9-C028-CF1957E597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" y="5162"/>
                  <a:ext cx="691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b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67" name="Rectangle 227">
                  <a:extLst>
                    <a:ext uri="{FF2B5EF4-FFF2-40B4-BE49-F238E27FC236}">
                      <a16:creationId xmlns:a16="http://schemas.microsoft.com/office/drawing/2014/main" id="{92C7B9FB-5C53-3961-55BA-A3FCDA252B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5162"/>
                  <a:ext cx="77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39" name="Group 230">
                <a:extLst>
                  <a:ext uri="{FF2B5EF4-FFF2-40B4-BE49-F238E27FC236}">
                    <a16:creationId xmlns:a16="http://schemas.microsoft.com/office/drawing/2014/main" id="{5A852953-1A42-87CC-D73D-C7919E9D203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77" y="5162"/>
                <a:ext cx="482" cy="403"/>
                <a:chOff x="777" y="5162"/>
                <a:chExt cx="482" cy="403"/>
              </a:xfrm>
            </p:grpSpPr>
            <p:sp>
              <p:nvSpPr>
                <p:cNvPr id="15464" name="Rectangle 76">
                  <a:extLst>
                    <a:ext uri="{FF2B5EF4-FFF2-40B4-BE49-F238E27FC236}">
                      <a16:creationId xmlns:a16="http://schemas.microsoft.com/office/drawing/2014/main" id="{9D3ED295-C502-4880-F329-C942E660C6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" y="5162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65" name="Rectangle 229">
                  <a:extLst>
                    <a:ext uri="{FF2B5EF4-FFF2-40B4-BE49-F238E27FC236}">
                      <a16:creationId xmlns:a16="http://schemas.microsoft.com/office/drawing/2014/main" id="{12FAC680-A92D-1B80-B72D-893898E95F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5162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0" name="Group 232">
                <a:extLst>
                  <a:ext uri="{FF2B5EF4-FFF2-40B4-BE49-F238E27FC236}">
                    <a16:creationId xmlns:a16="http://schemas.microsoft.com/office/drawing/2014/main" id="{7A105CFD-AE3B-0EE1-4E44-82873FE5B8F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59" y="5162"/>
                <a:ext cx="446" cy="403"/>
                <a:chOff x="1259" y="5162"/>
                <a:chExt cx="446" cy="403"/>
              </a:xfrm>
            </p:grpSpPr>
            <p:sp>
              <p:nvSpPr>
                <p:cNvPr id="15462" name="Rectangle 77">
                  <a:extLst>
                    <a:ext uri="{FF2B5EF4-FFF2-40B4-BE49-F238E27FC236}">
                      <a16:creationId xmlns:a16="http://schemas.microsoft.com/office/drawing/2014/main" id="{1658DA4E-3176-3E07-DBA1-C28A5D172F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02" y="5162"/>
                  <a:ext cx="36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63" name="Rectangle 231">
                  <a:extLst>
                    <a:ext uri="{FF2B5EF4-FFF2-40B4-BE49-F238E27FC236}">
                      <a16:creationId xmlns:a16="http://schemas.microsoft.com/office/drawing/2014/main" id="{9EF2428B-1440-1C75-3F81-A81779E419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59" y="5162"/>
                  <a:ext cx="44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1" name="Group 234">
                <a:extLst>
                  <a:ext uri="{FF2B5EF4-FFF2-40B4-BE49-F238E27FC236}">
                    <a16:creationId xmlns:a16="http://schemas.microsoft.com/office/drawing/2014/main" id="{379BB16E-B525-BD00-145B-B5536541D5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05" y="5162"/>
                <a:ext cx="482" cy="403"/>
                <a:chOff x="1705" y="5162"/>
                <a:chExt cx="482" cy="403"/>
              </a:xfrm>
            </p:grpSpPr>
            <p:sp>
              <p:nvSpPr>
                <p:cNvPr id="15460" name="Rectangle 78">
                  <a:extLst>
                    <a:ext uri="{FF2B5EF4-FFF2-40B4-BE49-F238E27FC236}">
                      <a16:creationId xmlns:a16="http://schemas.microsoft.com/office/drawing/2014/main" id="{1F4C640D-7B3B-8865-F85F-80A4143879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8" y="5162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61" name="Rectangle 233">
                  <a:extLst>
                    <a:ext uri="{FF2B5EF4-FFF2-40B4-BE49-F238E27FC236}">
                      <a16:creationId xmlns:a16="http://schemas.microsoft.com/office/drawing/2014/main" id="{804FC15A-6E57-28A2-FC59-CC129722D1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5" y="5162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2" name="Group 236">
                <a:extLst>
                  <a:ext uri="{FF2B5EF4-FFF2-40B4-BE49-F238E27FC236}">
                    <a16:creationId xmlns:a16="http://schemas.microsoft.com/office/drawing/2014/main" id="{A6FE8A83-CB75-D12A-C9C1-818B568425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87" y="5162"/>
                <a:ext cx="338" cy="403"/>
                <a:chOff x="2187" y="5162"/>
                <a:chExt cx="338" cy="403"/>
              </a:xfrm>
            </p:grpSpPr>
            <p:sp>
              <p:nvSpPr>
                <p:cNvPr id="15458" name="Rectangle 79">
                  <a:extLst>
                    <a:ext uri="{FF2B5EF4-FFF2-40B4-BE49-F238E27FC236}">
                      <a16:creationId xmlns:a16="http://schemas.microsoft.com/office/drawing/2014/main" id="{25BF991D-53DA-133E-68CD-42948C4896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30" y="5162"/>
                  <a:ext cx="25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59" name="Rectangle 235">
                  <a:extLst>
                    <a:ext uri="{FF2B5EF4-FFF2-40B4-BE49-F238E27FC236}">
                      <a16:creationId xmlns:a16="http://schemas.microsoft.com/office/drawing/2014/main" id="{FF135F4F-9C6F-088C-615F-1DEDCA0D37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5162"/>
                  <a:ext cx="33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3" name="Group 238">
                <a:extLst>
                  <a:ext uri="{FF2B5EF4-FFF2-40B4-BE49-F238E27FC236}">
                    <a16:creationId xmlns:a16="http://schemas.microsoft.com/office/drawing/2014/main" id="{06016A7C-4BCA-BB0D-A5EB-FE6BD113CE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25" y="5162"/>
                <a:ext cx="482" cy="403"/>
                <a:chOff x="2525" y="5162"/>
                <a:chExt cx="482" cy="403"/>
              </a:xfrm>
            </p:grpSpPr>
            <p:sp>
              <p:nvSpPr>
                <p:cNvPr id="15456" name="Rectangle 80">
                  <a:extLst>
                    <a:ext uri="{FF2B5EF4-FFF2-40B4-BE49-F238E27FC236}">
                      <a16:creationId xmlns:a16="http://schemas.microsoft.com/office/drawing/2014/main" id="{2E95444C-1931-46C0-DF38-CD92A6A58B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8" y="5162"/>
                  <a:ext cx="396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57" name="Rectangle 237">
                  <a:extLst>
                    <a:ext uri="{FF2B5EF4-FFF2-40B4-BE49-F238E27FC236}">
                      <a16:creationId xmlns:a16="http://schemas.microsoft.com/office/drawing/2014/main" id="{87617047-0A82-EDA0-D9B7-2EB0F9A246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" y="5162"/>
                  <a:ext cx="482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4" name="Group 240">
                <a:extLst>
                  <a:ext uri="{FF2B5EF4-FFF2-40B4-BE49-F238E27FC236}">
                    <a16:creationId xmlns:a16="http://schemas.microsoft.com/office/drawing/2014/main" id="{D4A33DB1-E2B1-DF43-A36C-175FAA9887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07" y="5162"/>
                <a:ext cx="518" cy="403"/>
                <a:chOff x="3007" y="5162"/>
                <a:chExt cx="518" cy="403"/>
              </a:xfrm>
            </p:grpSpPr>
            <p:sp>
              <p:nvSpPr>
                <p:cNvPr id="15454" name="Rectangle 81">
                  <a:extLst>
                    <a:ext uri="{FF2B5EF4-FFF2-40B4-BE49-F238E27FC236}">
                      <a16:creationId xmlns:a16="http://schemas.microsoft.com/office/drawing/2014/main" id="{85D68529-6C6F-7FA2-895F-A7D47320C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50" y="5162"/>
                  <a:ext cx="432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55" name="Rectangle 239">
                  <a:extLst>
                    <a:ext uri="{FF2B5EF4-FFF2-40B4-BE49-F238E27FC236}">
                      <a16:creationId xmlns:a16="http://schemas.microsoft.com/office/drawing/2014/main" id="{8CC52772-232C-52FB-200D-77752B401D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07" y="5162"/>
                  <a:ext cx="51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5" name="Group 242">
                <a:extLst>
                  <a:ext uri="{FF2B5EF4-FFF2-40B4-BE49-F238E27FC236}">
                    <a16:creationId xmlns:a16="http://schemas.microsoft.com/office/drawing/2014/main" id="{A8E3B89F-0349-149C-8DFA-10000E52A0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25" y="5162"/>
                <a:ext cx="590" cy="403"/>
                <a:chOff x="3525" y="5162"/>
                <a:chExt cx="590" cy="403"/>
              </a:xfrm>
            </p:grpSpPr>
            <p:sp>
              <p:nvSpPr>
                <p:cNvPr id="15452" name="Rectangle 82">
                  <a:extLst>
                    <a:ext uri="{FF2B5EF4-FFF2-40B4-BE49-F238E27FC236}">
                      <a16:creationId xmlns:a16="http://schemas.microsoft.com/office/drawing/2014/main" id="{633D7086-9693-0910-5961-415CFE6C42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8" y="5162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53" name="Rectangle 241">
                  <a:extLst>
                    <a:ext uri="{FF2B5EF4-FFF2-40B4-BE49-F238E27FC236}">
                      <a16:creationId xmlns:a16="http://schemas.microsoft.com/office/drawing/2014/main" id="{3A3D7627-B244-962D-7EAE-1EC922F419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25" y="5162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6" name="Group 244">
                <a:extLst>
                  <a:ext uri="{FF2B5EF4-FFF2-40B4-BE49-F238E27FC236}">
                    <a16:creationId xmlns:a16="http://schemas.microsoft.com/office/drawing/2014/main" id="{D373DF15-38DA-EB81-2BDC-3CA4BED3C3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15" y="5162"/>
                <a:ext cx="590" cy="403"/>
                <a:chOff x="4115" y="5162"/>
                <a:chExt cx="590" cy="403"/>
              </a:xfrm>
            </p:grpSpPr>
            <p:sp>
              <p:nvSpPr>
                <p:cNvPr id="15450" name="Rectangle 83">
                  <a:extLst>
                    <a:ext uri="{FF2B5EF4-FFF2-40B4-BE49-F238E27FC236}">
                      <a16:creationId xmlns:a16="http://schemas.microsoft.com/office/drawing/2014/main" id="{BD625A73-C72D-2254-079D-4201BE1034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8" y="5162"/>
                  <a:ext cx="50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51" name="Rectangle 243">
                  <a:extLst>
                    <a:ext uri="{FF2B5EF4-FFF2-40B4-BE49-F238E27FC236}">
                      <a16:creationId xmlns:a16="http://schemas.microsoft.com/office/drawing/2014/main" id="{1777D723-BB80-DF28-DC2B-080B2AC12D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15" y="5162"/>
                  <a:ext cx="59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15447" name="Group 246">
                <a:extLst>
                  <a:ext uri="{FF2B5EF4-FFF2-40B4-BE49-F238E27FC236}">
                    <a16:creationId xmlns:a16="http://schemas.microsoft.com/office/drawing/2014/main" id="{30330CB1-55C7-4AF2-09AC-5689BFD25F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5" y="5162"/>
                <a:ext cx="950" cy="403"/>
                <a:chOff x="4705" y="5162"/>
                <a:chExt cx="950" cy="403"/>
              </a:xfrm>
            </p:grpSpPr>
            <p:sp>
              <p:nvSpPr>
                <p:cNvPr id="15448" name="Rectangle 84">
                  <a:extLst>
                    <a:ext uri="{FF2B5EF4-FFF2-40B4-BE49-F238E27FC236}">
                      <a16:creationId xmlns:a16="http://schemas.microsoft.com/office/drawing/2014/main" id="{1BBFEA89-B049-49F2-197F-CDDA13C827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8" y="5162"/>
                  <a:ext cx="864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algn="l"/>
                  <a:r>
                    <a:rPr lang="en-US" altLang="en-US" sz="1200">
                      <a:cs typeface="Times New Roman" panose="02020603050405020304" pitchFamily="18" charset="0"/>
                    </a:rPr>
                    <a:t> </a:t>
                  </a:r>
                </a:p>
                <a:p>
                  <a:pPr algn="l"/>
                  <a:endParaRPr lang="en-US" altLang="en-US" sz="2400"/>
                </a:p>
              </p:txBody>
            </p:sp>
            <p:sp>
              <p:nvSpPr>
                <p:cNvPr id="15449" name="Rectangle 245">
                  <a:extLst>
                    <a:ext uri="{FF2B5EF4-FFF2-40B4-BE49-F238E27FC236}">
                      <a16:creationId xmlns:a16="http://schemas.microsoft.com/office/drawing/2014/main" id="{3AEBAAA4-CDAC-8AAA-35C4-52E30FE087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5" y="5162"/>
                  <a:ext cx="95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>
                  <a:lvl1pPr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  <p:sp>
          <p:nvSpPr>
            <p:cNvPr id="15366" name="Rectangle 248">
              <a:extLst>
                <a:ext uri="{FF2B5EF4-FFF2-40B4-BE49-F238E27FC236}">
                  <a16:creationId xmlns:a16="http://schemas.microsoft.com/office/drawing/2014/main" id="{5DB3024F-21D6-C50D-1AA0-9FDCFBBC2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1301"/>
              <a:ext cx="5661" cy="4267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>
            <a:extLst>
              <a:ext uri="{FF2B5EF4-FFF2-40B4-BE49-F238E27FC236}">
                <a16:creationId xmlns:a16="http://schemas.microsoft.com/office/drawing/2014/main" id="{AD55C3E1-A0D3-C4A7-8801-37B6EFEB9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Continuous Survey Procedures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EBB169A-3BC7-BBB7-A27A-1011B5EE8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Methods to “stay in loop” so can perform continuous survey throughout the interim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Have a list of new business licenses sent to you on a regular basis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Have a list of new sewer customers sent to you on a regular basis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Receive info from Chamber of Commerce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Participate in municipal committee reviewing new projects in community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Send short/long IWS form and make SIU determination for each new User</a:t>
            </a:r>
          </a:p>
        </p:txBody>
      </p:sp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6C90FD0F-2EF0-429F-A47E-CF04750FA5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6C9D6C-C4A0-40F7-A90C-032E26467701}" type="slidenum">
              <a:rPr lang="en-US" altLang="en-US"/>
              <a:pPr/>
              <a:t>14</a:t>
            </a:fld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10CC9C65-3C57-2DB4-1D41-F5ED66DB6D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Continuous Survey Procedures (cont.)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0FC710F-BA2D-088D-7536-D6E536D93B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Consider need to concentrate on particular types of businesses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Dentists (mercury &amp; silver)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Laundries (phosphorus)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Radiator/Auto repair shops (chrome &amp; copper, oils, coolants, parts washers)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Restaurants (oil &amp; grease)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Printers (inks, washing printing machines, dye wastes)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Cabinet, Furniture &amp; Sign Makers (stains, lacquers, paints, stripping materials)</a:t>
            </a:r>
          </a:p>
        </p:txBody>
      </p:sp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4D1C48B5-03C8-9609-16C0-4A3F874090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DBBA4C-04BA-402D-97CD-CCA878A62D18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3272E614-96C5-AAB6-9D3A-A71EF33D63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Continuous Survey Procedures (cont)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14153B68-11EC-C971-5002-9ED36B5C0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Add new industries that were surveyed in the interim to the chart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Resurvey everyone surveyed in the previous IWS submission at least once every 5 years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Talk about any special survey projects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Continuously update </a:t>
            </a:r>
          </a:p>
        </p:txBody>
      </p:sp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D5A57A16-927A-AA9B-25F1-6E07FD1743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A01649-B5F8-4D69-BE2B-7E5358EEC010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>
            <a:extLst>
              <a:ext uri="{FF2B5EF4-FFF2-40B4-BE49-F238E27FC236}">
                <a16:creationId xmlns:a16="http://schemas.microsoft.com/office/drawing/2014/main" id="{1A0A85F7-DC4D-69E6-C110-1A03E9A3330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Make sure you have: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B33552C-57C9-EBE0-E9DA-0D0E92D97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Identified the sources used to develop the initial list.  Use at least two sources.</a:t>
            </a:r>
          </a:p>
          <a:p>
            <a:r>
              <a:rPr lang="en-US" altLang="en-US" sz="2800"/>
              <a:t>Described criteria used to eliminate users from list (by type of business)</a:t>
            </a:r>
          </a:p>
          <a:p>
            <a:r>
              <a:rPr lang="en-US" altLang="en-US" sz="2800"/>
              <a:t>Discussed how the survey is completed in satellite communities</a:t>
            </a:r>
          </a:p>
          <a:p>
            <a:r>
              <a:rPr lang="en-US" altLang="en-US" sz="2800"/>
              <a:t>Summarized the POTWs procedures for becoming aware of new and </a:t>
            </a:r>
            <a:r>
              <a:rPr lang="en-US" altLang="en-US" sz="2400"/>
              <a:t>c</a:t>
            </a:r>
            <a:r>
              <a:rPr lang="en-US" altLang="en-US" sz="2800"/>
              <a:t>hanged industrial users</a:t>
            </a:r>
          </a:p>
        </p:txBody>
      </p:sp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D65155A9-25A1-4CE5-9CCE-E28CEC6822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41484A-EF8F-4670-9D2B-ECFCA71EDE08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3">
            <a:extLst>
              <a:ext uri="{FF2B5EF4-FFF2-40B4-BE49-F238E27FC236}">
                <a16:creationId xmlns:a16="http://schemas.microsoft.com/office/drawing/2014/main" id="{C47377B1-95BF-E369-2B6D-7C89D1358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Make sure you have (cont):</a:t>
            </a: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8C3765A-3429-9B10-96FA-C9849DBB8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Confirmed that industries that indicated discharge other than domestic are not SIUs. </a:t>
            </a:r>
          </a:p>
          <a:p>
            <a:r>
              <a:rPr lang="en-US" altLang="en-US"/>
              <a:t>Confirmed that companies that work with metal are not covered by any metal finishing, die casting, molding or forming regulations (433, 464, 465, 467, 468 or 471).</a:t>
            </a:r>
          </a:p>
        </p:txBody>
      </p:sp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F384696B-E68B-46CC-82B4-EDDE1FDA56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C8835A-E8DC-48E5-AFFC-9BE0BD9FE1C8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>
            <a:extLst>
              <a:ext uri="{FF2B5EF4-FFF2-40B4-BE49-F238E27FC236}">
                <a16:creationId xmlns:a16="http://schemas.microsoft.com/office/drawing/2014/main" id="{522408EB-68CB-60FE-D0EC-77390F1D9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/>
              <a:t>Industrial Waste Survey - IWS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B1E9AC2-1107-C598-C766-6C1BA7E9B8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099300" cy="4089400"/>
          </a:xfrm>
        </p:spPr>
        <p:txBody>
          <a:bodyPr/>
          <a:lstStyle/>
          <a:p>
            <a:r>
              <a:rPr lang="en-US" altLang="en-US"/>
              <a:t>Survey all industries connected to the POTW</a:t>
            </a:r>
          </a:p>
          <a:p>
            <a:endParaRPr lang="en-US" altLang="en-US"/>
          </a:p>
        </p:txBody>
      </p:sp>
      <p:graphicFrame>
        <p:nvGraphicFramePr>
          <p:cNvPr id="1026" name="Object 4" descr="Image shows an Industrial Plant">
            <a:extLst>
              <a:ext uri="{FF2B5EF4-FFF2-40B4-BE49-F238E27FC236}">
                <a16:creationId xmlns:a16="http://schemas.microsoft.com/office/drawing/2014/main" id="{CD2FDCBD-86C3-91CA-E4C2-D6D5E0A6F2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240154"/>
              </p:ext>
            </p:extLst>
          </p:nvPr>
        </p:nvGraphicFramePr>
        <p:xfrm>
          <a:off x="2659063" y="3078163"/>
          <a:ext cx="43688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257476" imgH="942857" progId="MSPhotoEd.3">
                  <p:embed/>
                </p:oleObj>
              </mc:Choice>
              <mc:Fallback>
                <p:oleObj name="Photo Editor Photo" r:id="rId2" imgW="1257476" imgH="942857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lum bright="1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63" y="3078163"/>
                        <a:ext cx="43688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Slide Number Placeholder 3">
            <a:extLst>
              <a:ext uri="{FF2B5EF4-FFF2-40B4-BE49-F238E27FC236}">
                <a16:creationId xmlns:a16="http://schemas.microsoft.com/office/drawing/2014/main" id="{AB2E4232-ACFA-59D5-FCE3-239A33F04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08AC2B-867F-4C9F-9484-582AC1459E1D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>
            <a:extLst>
              <a:ext uri="{FF2B5EF4-FFF2-40B4-BE49-F238E27FC236}">
                <a16:creationId xmlns:a16="http://schemas.microsoft.com/office/drawing/2014/main" id="{C4078663-F940-2A4D-1740-C79C77245F6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Investigating your Collection System</a:t>
            </a:r>
          </a:p>
        </p:txBody>
      </p:sp>
      <p:pic>
        <p:nvPicPr>
          <p:cNvPr id="18" name="Picture 17" descr="Image is of all of the Wastewater contributors to a collection system which leads to the POTW. Contributors include domestic (homes), industrial users, businesses. Flow direction is indicated via arrows.">
            <a:extLst>
              <a:ext uri="{FF2B5EF4-FFF2-40B4-BE49-F238E27FC236}">
                <a16:creationId xmlns:a16="http://schemas.microsoft.com/office/drawing/2014/main" id="{76642F9C-D434-60E2-822A-6EA51AAFE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460" y="1280731"/>
            <a:ext cx="7811590" cy="54585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6D86ADEE-0DE4-59DE-1CBC-A99243EAF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Why do you </a:t>
            </a:r>
            <a:r>
              <a:rPr lang="en-US" altLang="en-US" sz="4000" i="1"/>
              <a:t>want </a:t>
            </a:r>
            <a:r>
              <a:rPr lang="en-US" altLang="en-US" sz="4000"/>
              <a:t>to do an IWS?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025F9CC-FAA4-0DF1-1ACC-1AE0D1488F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Identify potential sources of impact to your WWTP that could cause</a:t>
            </a:r>
          </a:p>
          <a:p>
            <a:pPr lvl="1"/>
            <a:r>
              <a:rPr lang="en-US" altLang="en-US" sz="2400"/>
              <a:t>Reduction in plant efficiency </a:t>
            </a:r>
          </a:p>
          <a:p>
            <a:pPr lvl="1"/>
            <a:r>
              <a:rPr lang="en-US" altLang="en-US" sz="2400"/>
              <a:t>Damage to WWTP and collection system</a:t>
            </a:r>
          </a:p>
          <a:p>
            <a:pPr lvl="1"/>
            <a:r>
              <a:rPr lang="en-US" altLang="en-US" sz="2400"/>
              <a:t>Failure of NPDES limit</a:t>
            </a:r>
          </a:p>
          <a:p>
            <a:pPr lvl="1"/>
            <a:r>
              <a:rPr lang="en-US" altLang="en-US" sz="2400"/>
              <a:t>Fish Kill</a:t>
            </a:r>
          </a:p>
          <a:p>
            <a:r>
              <a:rPr lang="en-US" altLang="en-US" sz="2800"/>
              <a:t>Reevaluate current permit holders </a:t>
            </a:r>
          </a:p>
          <a:p>
            <a:r>
              <a:rPr lang="en-US" altLang="en-US" sz="2800"/>
              <a:t>Communicate with business community</a:t>
            </a:r>
          </a:p>
        </p:txBody>
      </p:sp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A9C09262-C3B0-F932-F61C-E11C587E8A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64B6A8-62E8-4DDF-B388-4C9DA1CFB8EF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FBEC4298-AC66-DA3D-5A35-C8F62FC05C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Why do you </a:t>
            </a:r>
            <a:r>
              <a:rPr lang="en-US" altLang="en-US" sz="4000" i="1"/>
              <a:t>have</a:t>
            </a:r>
            <a:r>
              <a:rPr lang="en-US" altLang="en-US" sz="4000"/>
              <a:t> to do an IWS?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9429FCD-8C33-FF8F-4C15-59EA40D69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40 CFR 403.8 (f) (2)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(</a:t>
            </a:r>
            <a:r>
              <a:rPr lang="en-US" altLang="en-US" sz="2400" dirty="0" err="1"/>
              <a:t>i</a:t>
            </a:r>
            <a:r>
              <a:rPr lang="en-US" altLang="en-US" sz="2400" dirty="0"/>
              <a:t>)  Identify and locate all possible IUs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(ii)  Identify the character and volume of pollutants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(iii)  Notify IUs of applicable PT </a:t>
            </a:r>
            <a:r>
              <a:rPr lang="en-US" altLang="en-US" sz="2400" dirty="0" err="1"/>
              <a:t>stnds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15A NCAC 2H .0905 incorporates 40 CFR 403.8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15A NCAC 2H .0906 requires an IWS for initial program approval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DEQ requires that the IWS is continuously updated and available for review by inspectors</a:t>
            </a:r>
          </a:p>
        </p:txBody>
      </p:sp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id="{343736F1-5ED6-A466-B23A-576D4CC118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A93577-6891-476E-B252-4CA9DF3F5F37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D6187C7B-8BCF-A646-69F9-655E7BEA4E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Snapshot vs. Continuous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34873F6-D469-35B2-46A4-6BAC6E4ECC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Snapshot Survey identifies the SIUs that exist at the time of the survey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Done initially as part of program approval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Thereafter, continuous survey with periodic summaries to the Division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“Continually” become informed of new users connecting, and make SIU determination then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Resurvey IUs from previous IWS to evaluate for changes</a:t>
            </a:r>
          </a:p>
        </p:txBody>
      </p:sp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00C45245-DDFB-41B0-3174-C4292DF906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CF5A24-A34F-4A61-BB32-D763A14A4BE6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ACE699AF-49EB-1131-17D5-E7211C97C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Snapshot Survey Steps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61A821E-A038-9A75-46EC-B49BE8923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Compile an initial list of potential IUs (Ch. 3, Sect C)</a:t>
            </a:r>
          </a:p>
          <a:p>
            <a:pPr lvl="1"/>
            <a:r>
              <a:rPr lang="en-US" altLang="en-US" dirty="0"/>
              <a:t>NC Manufacturers Register</a:t>
            </a:r>
          </a:p>
          <a:p>
            <a:pPr lvl="1"/>
            <a:r>
              <a:rPr lang="en-US" altLang="en-US" dirty="0"/>
              <a:t>Water billing records</a:t>
            </a:r>
          </a:p>
          <a:p>
            <a:pPr lvl="1"/>
            <a:r>
              <a:rPr lang="en-US" altLang="en-US" dirty="0"/>
              <a:t>Sewer connection permits</a:t>
            </a:r>
          </a:p>
          <a:p>
            <a:pPr lvl="1"/>
            <a:r>
              <a:rPr lang="en-US" altLang="en-US" dirty="0"/>
              <a:t>Local telephone directory</a:t>
            </a:r>
          </a:p>
          <a:p>
            <a:pPr lvl="1"/>
            <a:r>
              <a:rPr lang="en-US" altLang="en-US" dirty="0"/>
              <a:t>Business license records</a:t>
            </a:r>
          </a:p>
          <a:p>
            <a:pPr lvl="1"/>
            <a:r>
              <a:rPr lang="en-US" altLang="en-US" dirty="0"/>
              <a:t>Chamber of Commerce roster</a:t>
            </a:r>
          </a:p>
          <a:p>
            <a:pPr lvl="1"/>
            <a:r>
              <a:rPr lang="en-US" altLang="en-US" dirty="0"/>
              <a:t>Standard listing of industries</a:t>
            </a:r>
          </a:p>
        </p:txBody>
      </p:sp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08F5B687-9CDE-6898-2D94-002BBA3E8E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B1781A-089E-4E46-B558-6C2FC6BCB052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11AB2E0F-21B0-6839-8F25-4FBDA5202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Snapshot Survey Steps (cont)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3D4AA6F-8A11-4DB8-6243-A21FB5B803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7950" y="1054100"/>
            <a:ext cx="7600950" cy="47148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US" altLang="en-US"/>
          </a:p>
          <a:p>
            <a:r>
              <a:rPr lang="en-US" altLang="en-US"/>
              <a:t>Evaluate initial list</a:t>
            </a:r>
          </a:p>
          <a:p>
            <a:pPr lvl="1"/>
            <a:r>
              <a:rPr lang="en-US" altLang="en-US"/>
              <a:t>Identify potential Categorical Users</a:t>
            </a:r>
          </a:p>
          <a:p>
            <a:pPr lvl="1"/>
            <a:r>
              <a:rPr lang="en-US" altLang="en-US"/>
              <a:t>Eliminate Users unlikely to have process discharge</a:t>
            </a:r>
          </a:p>
          <a:p>
            <a:pPr lvl="1"/>
            <a:r>
              <a:rPr lang="en-US" altLang="en-US"/>
              <a:t>Create a revised initial list</a:t>
            </a:r>
          </a:p>
          <a:p>
            <a:r>
              <a:rPr lang="en-US" altLang="en-US"/>
              <a:t>Send short forms to users on revised list</a:t>
            </a:r>
          </a:p>
        </p:txBody>
      </p:sp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B7618A91-9873-4C45-FF2B-F4B6D5E2D4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F20A99-2FA4-4272-AE0D-5C6A0B8E7E10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>
            <a:extLst>
              <a:ext uri="{FF2B5EF4-FFF2-40B4-BE49-F238E27FC236}">
                <a16:creationId xmlns:a16="http://schemas.microsoft.com/office/drawing/2014/main" id="{96C11BAF-75EB-DBBA-5C4A-EFD22CD1D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Snapshot Survey Steps 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05E6E16-8234-AA78-BD00-33183C0FA8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Evaluate short forms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Identify potential SIUs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SIC Code (https://www.osha.gov/data/sic-search or https://www.naics.com/search/)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Business performed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Water usage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Compile list to be sent long forms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Follow-up on non-responses.</a:t>
            </a:r>
          </a:p>
        </p:txBody>
      </p:sp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D4C0AC67-1EAC-D6E9-FF48-99D514C94F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2941D0-6128-4593-B94F-A5470E021E2B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ct Status (Online)">
  <a:themeElements>
    <a:clrScheme name="Project Status (Online) 3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Project Status (Online)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roject Status (Online) 1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tatus (Online) 2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tatus (Online)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Designs\Professional.pot</Template>
  <TotalTime>3616</TotalTime>
  <Words>1198</Words>
  <Application>Microsoft Office PowerPoint</Application>
  <PresentationFormat>On-screen Show (4:3)</PresentationFormat>
  <Paragraphs>233</Paragraphs>
  <Slides>18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Times New Roman</vt:lpstr>
      <vt:lpstr>Wingdings</vt:lpstr>
      <vt:lpstr>ZapfDingbats</vt:lpstr>
      <vt:lpstr>Project Status (Online)</vt:lpstr>
      <vt:lpstr>Photo Editor Photo</vt:lpstr>
      <vt:lpstr>Document</vt:lpstr>
      <vt:lpstr>Industrial Waste Survey (IWS)</vt:lpstr>
      <vt:lpstr>Industrial Waste Survey - IWS</vt:lpstr>
      <vt:lpstr>Investigating your Collection System</vt:lpstr>
      <vt:lpstr>Why do you want to do an IWS?</vt:lpstr>
      <vt:lpstr>Why do you have to do an IWS?</vt:lpstr>
      <vt:lpstr>Snapshot vs. Continuous</vt:lpstr>
      <vt:lpstr>Snapshot Survey Steps</vt:lpstr>
      <vt:lpstr>Snapshot Survey Steps (cont)</vt:lpstr>
      <vt:lpstr>Snapshot Survey Steps </vt:lpstr>
      <vt:lpstr>10</vt:lpstr>
      <vt:lpstr>Snapshot Survey: Steps </vt:lpstr>
      <vt:lpstr>Summary to the Division</vt:lpstr>
      <vt:lpstr>IWS Checklist</vt:lpstr>
      <vt:lpstr>Continuous Survey Procedures</vt:lpstr>
      <vt:lpstr>Continuous Survey Procedures (cont.)</vt:lpstr>
      <vt:lpstr>Continuous Survey Procedures (cont)</vt:lpstr>
      <vt:lpstr>Make sure you have:</vt:lpstr>
      <vt:lpstr>Make sure you have (cont):</vt:lpstr>
    </vt:vector>
  </TitlesOfParts>
  <Company>NC DWQ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TYPICALVILLE</dc:title>
  <dc:creator>steve_amigone</dc:creator>
  <cp:lastModifiedBy>Kumar, Anjali</cp:lastModifiedBy>
  <cp:revision>324</cp:revision>
  <cp:lastPrinted>2001-01-29T18:56:35Z</cp:lastPrinted>
  <dcterms:created xsi:type="dcterms:W3CDTF">1999-11-01T16:59:18Z</dcterms:created>
  <dcterms:modified xsi:type="dcterms:W3CDTF">2026-05-14T14:55:46Z</dcterms:modified>
</cp:coreProperties>
</file>