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285" r:id="rId6"/>
    <p:sldId id="262" r:id="rId7"/>
    <p:sldId id="284" r:id="rId8"/>
    <p:sldId id="283" r:id="rId9"/>
    <p:sldId id="282" r:id="rId10"/>
    <p:sldId id="281" r:id="rId11"/>
    <p:sldId id="280" r:id="rId12"/>
    <p:sldId id="279" r:id="rId13"/>
    <p:sldId id="277" r:id="rId14"/>
    <p:sldId id="276" r:id="rId15"/>
    <p:sldId id="275" r:id="rId16"/>
    <p:sldId id="274" r:id="rId17"/>
    <p:sldId id="288" r:id="rId18"/>
    <p:sldId id="286" r:id="rId19"/>
    <p:sldId id="273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8A29"/>
    <a:srgbClr val="F9E8BD"/>
    <a:srgbClr val="F2D383"/>
    <a:srgbClr val="CEDDEC"/>
    <a:srgbClr val="C5E4F3"/>
    <a:srgbClr val="288DC2"/>
    <a:srgbClr val="789B4A"/>
    <a:srgbClr val="4F87A0"/>
    <a:srgbClr val="00838F"/>
    <a:srgbClr val="0B3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8C8381-6F7E-4A1E-80D8-63089C4C9633}" v="142" dt="2026-06-16T14:47:08.1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89804" autoAdjust="0"/>
  </p:normalViewPr>
  <p:slideViewPr>
    <p:cSldViewPr snapToGrid="0">
      <p:cViewPr varScale="1">
        <p:scale>
          <a:sx n="110" d="100"/>
          <a:sy n="110" d="100"/>
        </p:scale>
        <p:origin x="1584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effler, Michael" userId="S::michael.loeffler@deq.nc.gov::d0fa272e-f293-4f0a-b0aa-2a47b0ef3b3f" providerId="AD" clId="Web-{69EDE003-138D-4C9A-9E4F-AB75D5F8D959}"/>
    <pc:docChg chg="modSld">
      <pc:chgData name="Loeffler, Michael" userId="S::michael.loeffler@deq.nc.gov::d0fa272e-f293-4f0a-b0aa-2a47b0ef3b3f" providerId="AD" clId="Web-{69EDE003-138D-4C9A-9E4F-AB75D5F8D959}" dt="2026-06-09T13:57:38.618" v="42" actId="20577"/>
      <pc:docMkLst>
        <pc:docMk/>
      </pc:docMkLst>
      <pc:sldChg chg="modSp">
        <pc:chgData name="Loeffler, Michael" userId="S::michael.loeffler@deq.nc.gov::d0fa272e-f293-4f0a-b0aa-2a47b0ef3b3f" providerId="AD" clId="Web-{69EDE003-138D-4C9A-9E4F-AB75D5F8D959}" dt="2026-06-09T13:57:38.618" v="42" actId="20577"/>
        <pc:sldMkLst>
          <pc:docMk/>
          <pc:sldMk cId="1397981187" sldId="285"/>
        </pc:sldMkLst>
        <pc:spChg chg="mod">
          <ac:chgData name="Loeffler, Michael" userId="S::michael.loeffler@deq.nc.gov::d0fa272e-f293-4f0a-b0aa-2a47b0ef3b3f" providerId="AD" clId="Web-{69EDE003-138D-4C9A-9E4F-AB75D5F8D959}" dt="2026-06-09T13:57:38.618" v="42" actId="20577"/>
          <ac:spMkLst>
            <pc:docMk/>
            <pc:sldMk cId="1397981187" sldId="285"/>
            <ac:spMk id="7" creationId="{00000000-0000-0000-0000-000000000000}"/>
          </ac:spMkLst>
        </pc:spChg>
      </pc:sldChg>
    </pc:docChg>
  </pc:docChgLst>
  <pc:docChgLst>
    <pc:chgData name="Loeffler, Michael" userId="d0fa272e-f293-4f0a-b0aa-2a47b0ef3b3f" providerId="ADAL" clId="{0BB80B3E-6090-408A-AD10-9502186A0378}"/>
    <pc:docChg chg="modSld">
      <pc:chgData name="Loeffler, Michael" userId="d0fa272e-f293-4f0a-b0aa-2a47b0ef3b3f" providerId="ADAL" clId="{0BB80B3E-6090-408A-AD10-9502186A0378}" dt="2026-06-08T17:01:26.894" v="149" actId="20577"/>
      <pc:docMkLst>
        <pc:docMk/>
      </pc:docMkLst>
      <pc:sldChg chg="modSp mod">
        <pc:chgData name="Loeffler, Michael" userId="d0fa272e-f293-4f0a-b0aa-2a47b0ef3b3f" providerId="ADAL" clId="{0BB80B3E-6090-408A-AD10-9502186A0378}" dt="2026-06-08T16:55:45.120" v="14" actId="20577"/>
        <pc:sldMkLst>
          <pc:docMk/>
          <pc:sldMk cId="2851362933" sldId="256"/>
        </pc:sldMkLst>
        <pc:spChg chg="mod">
          <ac:chgData name="Loeffler, Michael" userId="d0fa272e-f293-4f0a-b0aa-2a47b0ef3b3f" providerId="ADAL" clId="{0BB80B3E-6090-408A-AD10-9502186A0378}" dt="2026-06-08T16:55:45.120" v="14" actId="20577"/>
          <ac:spMkLst>
            <pc:docMk/>
            <pc:sldMk cId="2851362933" sldId="256"/>
            <ac:spMk id="11" creationId="{585CE50B-1C03-4294-AF65-0DF63F1B5F3D}"/>
          </ac:spMkLst>
        </pc:spChg>
      </pc:sldChg>
      <pc:sldChg chg="modSp mod">
        <pc:chgData name="Loeffler, Michael" userId="d0fa272e-f293-4f0a-b0aa-2a47b0ef3b3f" providerId="ADAL" clId="{0BB80B3E-6090-408A-AD10-9502186A0378}" dt="2026-06-08T17:01:26.894" v="149" actId="20577"/>
        <pc:sldMkLst>
          <pc:docMk/>
          <pc:sldMk cId="470633379" sldId="275"/>
        </pc:sldMkLst>
        <pc:graphicFrameChg chg="modGraphic">
          <ac:chgData name="Loeffler, Michael" userId="d0fa272e-f293-4f0a-b0aa-2a47b0ef3b3f" providerId="ADAL" clId="{0BB80B3E-6090-408A-AD10-9502186A0378}" dt="2026-06-08T17:01:26.894" v="149" actId="20577"/>
          <ac:graphicFrameMkLst>
            <pc:docMk/>
            <pc:sldMk cId="470633379" sldId="275"/>
            <ac:graphicFrameMk id="5" creationId="{6EEBED08-04E2-4B62-BE17-47B334BFEB2D}"/>
          </ac:graphicFrameMkLst>
        </pc:graphicFrameChg>
      </pc:sldChg>
    </pc:docChg>
  </pc:docChgLst>
  <pc:docChgLst>
    <pc:chgData name="Loeffler, Michael" userId="S::michael.loeffler@deq.nc.gov::d0fa272e-f293-4f0a-b0aa-2a47b0ef3b3f" providerId="AD" clId="Web-{D08C8381-6F7E-4A1E-80D8-63089C4C9633}"/>
    <pc:docChg chg="modSld">
      <pc:chgData name="Loeffler, Michael" userId="S::michael.loeffler@deq.nc.gov::d0fa272e-f293-4f0a-b0aa-2a47b0ef3b3f" providerId="AD" clId="Web-{D08C8381-6F7E-4A1E-80D8-63089C4C9633}" dt="2026-06-16T14:47:08.155" v="137" actId="20577"/>
      <pc:docMkLst>
        <pc:docMk/>
      </pc:docMkLst>
      <pc:sldChg chg="modSp">
        <pc:chgData name="Loeffler, Michael" userId="S::michael.loeffler@deq.nc.gov::d0fa272e-f293-4f0a-b0aa-2a47b0ef3b3f" providerId="AD" clId="Web-{D08C8381-6F7E-4A1E-80D8-63089C4C9633}" dt="2026-06-16T14:45:57.609" v="98" actId="20577"/>
        <pc:sldMkLst>
          <pc:docMk/>
          <pc:sldMk cId="2851362933" sldId="256"/>
        </pc:sldMkLst>
        <pc:spChg chg="mod">
          <ac:chgData name="Loeffler, Michael" userId="S::michael.loeffler@deq.nc.gov::d0fa272e-f293-4f0a-b0aa-2a47b0ef3b3f" providerId="AD" clId="Web-{D08C8381-6F7E-4A1E-80D8-63089C4C9633}" dt="2026-06-16T14:45:57.609" v="98" actId="20577"/>
          <ac:spMkLst>
            <pc:docMk/>
            <pc:sldMk cId="2851362933" sldId="256"/>
            <ac:spMk id="10" creationId="{167F78A2-B456-4F02-890C-6AB8EAB1883A}"/>
          </ac:spMkLst>
        </pc:spChg>
      </pc:sldChg>
      <pc:sldChg chg="modSp">
        <pc:chgData name="Loeffler, Michael" userId="S::michael.loeffler@deq.nc.gov::d0fa272e-f293-4f0a-b0aa-2a47b0ef3b3f" providerId="AD" clId="Web-{D08C8381-6F7E-4A1E-80D8-63089C4C9633}" dt="2026-06-16T14:47:08.155" v="137" actId="20577"/>
        <pc:sldMkLst>
          <pc:docMk/>
          <pc:sldMk cId="1009393338" sldId="273"/>
        </pc:sldMkLst>
        <pc:spChg chg="mod">
          <ac:chgData name="Loeffler, Michael" userId="S::michael.loeffler@deq.nc.gov::d0fa272e-f293-4f0a-b0aa-2a47b0ef3b3f" providerId="AD" clId="Web-{D08C8381-6F7E-4A1E-80D8-63089C4C9633}" dt="2026-06-16T14:47:08.155" v="137" actId="20577"/>
          <ac:spMkLst>
            <pc:docMk/>
            <pc:sldMk cId="1009393338" sldId="273"/>
            <ac:spMk id="5" creationId="{00000000-0000-0000-0000-000000000000}"/>
          </ac:spMkLst>
        </pc:spChg>
      </pc:sldChg>
      <pc:sldChg chg="modSp">
        <pc:chgData name="Loeffler, Michael" userId="S::michael.loeffler@deq.nc.gov::d0fa272e-f293-4f0a-b0aa-2a47b0ef3b3f" providerId="AD" clId="Web-{D08C8381-6F7E-4A1E-80D8-63089C4C9633}" dt="2026-06-16T14:46:25.515" v="104" actId="20577"/>
        <pc:sldMkLst>
          <pc:docMk/>
          <pc:sldMk cId="38444324" sldId="274"/>
        </pc:sldMkLst>
        <pc:spChg chg="mod">
          <ac:chgData name="Loeffler, Michael" userId="S::michael.loeffler@deq.nc.gov::d0fa272e-f293-4f0a-b0aa-2a47b0ef3b3f" providerId="AD" clId="Web-{D08C8381-6F7E-4A1E-80D8-63089C4C9633}" dt="2026-06-16T14:46:25.515" v="104" actId="20577"/>
          <ac:spMkLst>
            <pc:docMk/>
            <pc:sldMk cId="38444324" sldId="274"/>
            <ac:spMk id="9" creationId="{00000000-0000-0000-0000-000000000000}"/>
          </ac:spMkLst>
        </pc:spChg>
      </pc:sldChg>
      <pc:sldChg chg="modSp">
        <pc:chgData name="Loeffler, Michael" userId="S::michael.loeffler@deq.nc.gov::d0fa272e-f293-4f0a-b0aa-2a47b0ef3b3f" providerId="AD" clId="Web-{D08C8381-6F7E-4A1E-80D8-63089C4C9633}" dt="2026-06-16T14:16:04.997" v="32" actId="20577"/>
        <pc:sldMkLst>
          <pc:docMk/>
          <pc:sldMk cId="1397981187" sldId="285"/>
        </pc:sldMkLst>
        <pc:spChg chg="mod">
          <ac:chgData name="Loeffler, Michael" userId="S::michael.loeffler@deq.nc.gov::d0fa272e-f293-4f0a-b0aa-2a47b0ef3b3f" providerId="AD" clId="Web-{D08C8381-6F7E-4A1E-80D8-63089C4C9633}" dt="2026-06-16T14:16:04.997" v="32" actId="20577"/>
          <ac:spMkLst>
            <pc:docMk/>
            <pc:sldMk cId="1397981187" sldId="285"/>
            <ac:spMk id="7" creationId="{00000000-0000-0000-0000-000000000000}"/>
          </ac:spMkLst>
        </pc:spChg>
      </pc:sldChg>
      <pc:sldChg chg="modSp">
        <pc:chgData name="Loeffler, Michael" userId="S::michael.loeffler@deq.nc.gov::d0fa272e-f293-4f0a-b0aa-2a47b0ef3b3f" providerId="AD" clId="Web-{D08C8381-6F7E-4A1E-80D8-63089C4C9633}" dt="2026-06-16T14:46:55.061" v="121" actId="20577"/>
        <pc:sldMkLst>
          <pc:docMk/>
          <pc:sldMk cId="1738029194" sldId="286"/>
        </pc:sldMkLst>
        <pc:spChg chg="mod">
          <ac:chgData name="Loeffler, Michael" userId="S::michael.loeffler@deq.nc.gov::d0fa272e-f293-4f0a-b0aa-2a47b0ef3b3f" providerId="AD" clId="Web-{D08C8381-6F7E-4A1E-80D8-63089C4C9633}" dt="2026-06-16T14:46:55.061" v="121" actId="20577"/>
          <ac:spMkLst>
            <pc:docMk/>
            <pc:sldMk cId="1738029194" sldId="286"/>
            <ac:spMk id="9" creationId="{00000000-0000-0000-0000-000000000000}"/>
          </ac:spMkLst>
        </pc:spChg>
      </pc:sldChg>
      <pc:sldChg chg="modSp">
        <pc:chgData name="Loeffler, Michael" userId="S::michael.loeffler@deq.nc.gov::d0fa272e-f293-4f0a-b0aa-2a47b0ef3b3f" providerId="AD" clId="Web-{D08C8381-6F7E-4A1E-80D8-63089C4C9633}" dt="2026-06-16T14:46:39.843" v="115" actId="20577"/>
        <pc:sldMkLst>
          <pc:docMk/>
          <pc:sldMk cId="632147654" sldId="288"/>
        </pc:sldMkLst>
        <pc:spChg chg="mod">
          <ac:chgData name="Loeffler, Michael" userId="S::michael.loeffler@deq.nc.gov::d0fa272e-f293-4f0a-b0aa-2a47b0ef3b3f" providerId="AD" clId="Web-{D08C8381-6F7E-4A1E-80D8-63089C4C9633}" dt="2026-06-16T14:44:25.563" v="59" actId="1076"/>
          <ac:spMkLst>
            <pc:docMk/>
            <pc:sldMk cId="632147654" sldId="288"/>
            <ac:spMk id="4" creationId="{9BDE121B-5159-4733-B254-B62F1615FD9B}"/>
          </ac:spMkLst>
        </pc:spChg>
        <pc:spChg chg="mod">
          <ac:chgData name="Loeffler, Michael" userId="S::michael.loeffler@deq.nc.gov::d0fa272e-f293-4f0a-b0aa-2a47b0ef3b3f" providerId="AD" clId="Web-{D08C8381-6F7E-4A1E-80D8-63089C4C9633}" dt="2026-06-16T14:42:57.799" v="45" actId="20577"/>
          <ac:spMkLst>
            <pc:docMk/>
            <pc:sldMk cId="632147654" sldId="288"/>
            <ac:spMk id="7" creationId="{00000000-0000-0000-0000-000000000000}"/>
          </ac:spMkLst>
        </pc:spChg>
        <pc:spChg chg="mod">
          <ac:chgData name="Loeffler, Michael" userId="S::michael.loeffler@deq.nc.gov::d0fa272e-f293-4f0a-b0aa-2a47b0ef3b3f" providerId="AD" clId="Web-{D08C8381-6F7E-4A1E-80D8-63089C4C9633}" dt="2026-06-16T14:46:39.843" v="115" actId="20577"/>
          <ac:spMkLst>
            <pc:docMk/>
            <pc:sldMk cId="632147654" sldId="288"/>
            <ac:spMk id="9" creationId="{00000000-0000-0000-0000-000000000000}"/>
          </ac:spMkLst>
        </pc:spChg>
        <pc:graphicFrameChg chg="mod">
          <ac:chgData name="Loeffler, Michael" userId="S::michael.loeffler@deq.nc.gov::d0fa272e-f293-4f0a-b0aa-2a47b0ef3b3f" providerId="AD" clId="Web-{D08C8381-6F7E-4A1E-80D8-63089C4C9633}" dt="2026-06-16T14:43:56.080" v="46" actId="1076"/>
          <ac:graphicFrameMkLst>
            <pc:docMk/>
            <pc:sldMk cId="632147654" sldId="288"/>
            <ac:graphicFrameMk id="3" creationId="{15573F06-ABEC-4492-8739-17BB7B107D8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3FD6F98-055A-4837-90F2-8E5F6821A1B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BCC7D24-0DC9-4E9C-89C0-35D79A09D3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61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Lighthouse, Mountains, Full Logo,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9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31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- Title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228728"/>
            <a:ext cx="7886700" cy="501967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8" y="55614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1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Pottery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F18F6DD-59C4-4B5E-8E06-B26A82834950}"/>
              </a:ext>
            </a:extLst>
          </p:cNvPr>
          <p:cNvSpPr/>
          <p:nvPr userDrawn="1"/>
        </p:nvSpPr>
        <p:spPr>
          <a:xfrm>
            <a:off x="0" y="0"/>
            <a:ext cx="9144000" cy="858475"/>
          </a:xfrm>
          <a:prstGeom prst="rect">
            <a:avLst/>
          </a:prstGeom>
          <a:gradFill flip="none" rotWithShape="1">
            <a:gsLst>
              <a:gs pos="62000">
                <a:schemeClr val="accent6">
                  <a:lumMod val="45000"/>
                  <a:lumOff val="55000"/>
                </a:schemeClr>
              </a:gs>
              <a:gs pos="0">
                <a:srgbClr val="CF8A29"/>
              </a:gs>
              <a:gs pos="100000">
                <a:srgbClr val="F9E8BD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CEDD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7" y="70130"/>
            <a:ext cx="5529263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16618" y="1127333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928687" y="400040"/>
            <a:ext cx="5529263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8" y="5561442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A4CE77-FCC0-4B38-B7E3-94D17BD3CA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2"/>
          <a:stretch/>
        </p:blipFill>
        <p:spPr>
          <a:xfrm>
            <a:off x="7507705" y="-140009"/>
            <a:ext cx="1777680" cy="112295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1360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Pharma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40"/>
          </a:xfrm>
          <a:prstGeom prst="rect">
            <a:avLst/>
          </a:prstGeom>
          <a:ln>
            <a:solidFill>
              <a:srgbClr val="CEDDEC"/>
            </a:solidFill>
          </a:ln>
        </p:spPr>
      </p:pic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87" y="5561446"/>
            <a:ext cx="914400" cy="9144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6343" y="70130"/>
            <a:ext cx="5383336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026343" y="400040"/>
            <a:ext cx="5383336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88385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383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Mtns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4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90" y="5561449"/>
            <a:ext cx="914400" cy="9144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33377" y="70130"/>
            <a:ext cx="4326895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733377" y="400040"/>
            <a:ext cx="4326895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88385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81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Seaport Industrial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4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91" y="5561447"/>
            <a:ext cx="914400" cy="9144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37563" y="70130"/>
            <a:ext cx="4628736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937563" y="400040"/>
            <a:ext cx="4628736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88385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154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Coast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4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91" y="5570685"/>
            <a:ext cx="914400" cy="9144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6343" y="70130"/>
            <a:ext cx="5383336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026343" y="400040"/>
            <a:ext cx="5383336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88385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135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Aviation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4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89" y="5561448"/>
            <a:ext cx="914400" cy="9144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15623" y="70130"/>
            <a:ext cx="5605277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715623" y="400040"/>
            <a:ext cx="5605277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88385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70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Manufacturing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4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5" y="5561449"/>
            <a:ext cx="914400" cy="9144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52783" y="70130"/>
            <a:ext cx="4889649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852783" y="400040"/>
            <a:ext cx="4889649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88385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8502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Manufacturing 2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4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89" y="5561446"/>
            <a:ext cx="914400" cy="9144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200255" y="51842"/>
            <a:ext cx="5301129" cy="557215"/>
          </a:xfrm>
        </p:spPr>
        <p:txBody>
          <a:bodyPr>
            <a:normAutofit/>
          </a:bodyPr>
          <a:lstStyle>
            <a:lvl1pPr algn="l">
              <a:defRPr sz="24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3"/>
          </p:nvPr>
        </p:nvSpPr>
        <p:spPr>
          <a:xfrm>
            <a:off x="1200255" y="381752"/>
            <a:ext cx="5301129" cy="45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188385"/>
            <a:ext cx="7886700" cy="47553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1499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- Title, Long Text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228728"/>
            <a:ext cx="7886700" cy="501967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Text slide – long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47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itle, Small Char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 hasCustomPrompt="1"/>
          </p:nvPr>
        </p:nvSpPr>
        <p:spPr>
          <a:xfrm>
            <a:off x="628650" y="1228727"/>
            <a:ext cx="7886700" cy="41742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Small Chart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90" y="557068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93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itle, Large Chart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13" hasCustomPrompt="1"/>
          </p:nvPr>
        </p:nvSpPr>
        <p:spPr>
          <a:xfrm>
            <a:off x="628650" y="1228727"/>
            <a:ext cx="7886700" cy="51720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Large Chart</a:t>
            </a:r>
          </a:p>
        </p:txBody>
      </p:sp>
    </p:spTree>
    <p:extLst>
      <p:ext uri="{BB962C8B-B14F-4D97-AF65-F5344CB8AC3E}">
        <p14:creationId xmlns:p14="http://schemas.microsoft.com/office/powerpoint/2010/main" val="3799354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Title, Small SmartAr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martArt Placeholder 7"/>
          <p:cNvSpPr>
            <a:spLocks noGrp="1"/>
          </p:cNvSpPr>
          <p:nvPr>
            <p:ph type="dgm" sz="quarter" idx="15" hasCustomPrompt="1"/>
          </p:nvPr>
        </p:nvSpPr>
        <p:spPr>
          <a:xfrm>
            <a:off x="628650" y="1225551"/>
            <a:ext cx="7886700" cy="4189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Small SmartArt Graphic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93" y="55614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36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Title, Large SmartArt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Placeholder 6"/>
          <p:cNvSpPr>
            <a:spLocks noGrp="1"/>
          </p:cNvSpPr>
          <p:nvPr>
            <p:ph type="dgm" sz="quarter" idx="15" hasCustomPrompt="1"/>
          </p:nvPr>
        </p:nvSpPr>
        <p:spPr>
          <a:xfrm>
            <a:off x="628650" y="1228726"/>
            <a:ext cx="7886700" cy="5172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Large SmartArt Graphic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142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- Small Image, Title, Bar,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1228726"/>
            <a:ext cx="7886700" cy="42836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Small Image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92" y="55706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7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Slide - Small Image, Text, Title, Bar,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8" y="5561451"/>
            <a:ext cx="914400" cy="9144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61281" y="1266932"/>
            <a:ext cx="4687409" cy="43703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73184" y="1737588"/>
            <a:ext cx="3925594" cy="31636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Small Image</a:t>
            </a:r>
          </a:p>
        </p:txBody>
      </p:sp>
    </p:spTree>
    <p:extLst>
      <p:ext uri="{BB962C8B-B14F-4D97-AF65-F5344CB8AC3E}">
        <p14:creationId xmlns:p14="http://schemas.microsoft.com/office/powerpoint/2010/main" val="3316120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Slide 2 - Small Image, Text, Title, Bar,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5064781" y="1737588"/>
            <a:ext cx="3925594" cy="31636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Small Image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8" y="5570687"/>
            <a:ext cx="914400" cy="9144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0939" y="1266340"/>
            <a:ext cx="4687409" cy="43703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8682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- Medium Image, Title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1228727"/>
            <a:ext cx="7886700" cy="5191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Medium Image</a:t>
            </a:r>
          </a:p>
        </p:txBody>
      </p:sp>
    </p:spTree>
    <p:extLst>
      <p:ext uri="{BB962C8B-B14F-4D97-AF65-F5344CB8AC3E}">
        <p14:creationId xmlns:p14="http://schemas.microsoft.com/office/powerpoint/2010/main" val="1752681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Slide - Medium Image, Text, Title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61281" y="1266932"/>
            <a:ext cx="4687409" cy="4994846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medium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73184" y="1266932"/>
            <a:ext cx="3925594" cy="49948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Medium Image</a:t>
            </a:r>
          </a:p>
        </p:txBody>
      </p:sp>
    </p:spTree>
    <p:extLst>
      <p:ext uri="{BB962C8B-B14F-4D97-AF65-F5344CB8AC3E}">
        <p14:creationId xmlns:p14="http://schemas.microsoft.com/office/powerpoint/2010/main" val="2944972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Slide 2 - Medium Image, Text, Title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1771" y="1321534"/>
            <a:ext cx="4687409" cy="4994846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medium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5029270" y="1321534"/>
            <a:ext cx="3925594" cy="49948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Medium Image</a:t>
            </a:r>
          </a:p>
        </p:txBody>
      </p:sp>
    </p:spTree>
    <p:extLst>
      <p:ext uri="{BB962C8B-B14F-4D97-AF65-F5344CB8AC3E}">
        <p14:creationId xmlns:p14="http://schemas.microsoft.com/office/powerpoint/2010/main" val="4167737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- Large Image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78581" y="6650830"/>
            <a:ext cx="2057400" cy="13811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27F3A-B3E9-41ED-AF8F-A365F10BB65F}" type="slidenum">
              <a:rPr lang="en-US" sz="900" smtClean="0"/>
              <a:pPr/>
              <a:t>‹#›</a:t>
            </a:fld>
            <a:endParaRPr lang="en-US" sz="90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28650" y="1228726"/>
            <a:ext cx="7886700" cy="55602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Large Image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98427"/>
            <a:ext cx="7886700" cy="1061245"/>
          </a:xfrm>
        </p:spPr>
        <p:txBody>
          <a:bodyPr>
            <a:normAutofit/>
          </a:bodyPr>
          <a:lstStyle>
            <a:lvl1pPr algn="ctr">
              <a:defRPr sz="28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0530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 - Logo, Bar,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9998"/>
            <a:ext cx="9144000" cy="894952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2875" y="609998"/>
            <a:ext cx="8858250" cy="894952"/>
          </a:xfrm>
        </p:spPr>
        <p:txBody>
          <a:bodyPr anchor="ctr">
            <a:normAutofit/>
          </a:bodyPr>
          <a:lstStyle>
            <a:lvl1pPr algn="l">
              <a:defRPr sz="2400" i="1" baseline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Section Divider No Image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64" y="55706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728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 - Logo, Bar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590653"/>
            <a:ext cx="9144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81" y="6650830"/>
            <a:ext cx="20574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9998"/>
            <a:ext cx="9144000" cy="894952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2875" y="609998"/>
            <a:ext cx="8858250" cy="894952"/>
          </a:xfrm>
        </p:spPr>
        <p:txBody>
          <a:bodyPr anchor="ctr">
            <a:normAutofit/>
          </a:bodyPr>
          <a:lstStyle>
            <a:lvl1pPr algn="l">
              <a:defRPr sz="24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Section Divider Image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1574007"/>
            <a:ext cx="9144000" cy="38290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92" y="55706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11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27F3A-B3E9-41ED-AF8F-A365F10BB6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0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9" r:id="rId9"/>
    <p:sldLayoutId id="2147483680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2" r:id="rId18"/>
    <p:sldLayoutId id="2147483675" r:id="rId19"/>
    <p:sldLayoutId id="2147483683" r:id="rId20"/>
    <p:sldLayoutId id="2147483684" r:id="rId21"/>
    <p:sldLayoutId id="2147483676" r:id="rId22"/>
    <p:sldLayoutId id="2147483677" r:id="rId23"/>
    <p:sldLayoutId id="2147483678" r:id="rId2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67F78A2-B456-4F02-890C-6AB8EAB1883A}"/>
              </a:ext>
            </a:extLst>
          </p:cNvPr>
          <p:cNvSpPr txBox="1"/>
          <p:nvPr/>
        </p:nvSpPr>
        <p:spPr>
          <a:xfrm>
            <a:off x="4432142" y="3794965"/>
            <a:ext cx="4176980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700">
                <a:solidFill>
                  <a:srgbClr val="4F87A0"/>
                </a:solidFill>
              </a:rPr>
              <a:t>Division of Marine Fisheries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5CE50B-1C03-4294-AF65-0DF63F1B5F3D}"/>
              </a:ext>
            </a:extLst>
          </p:cNvPr>
          <p:cNvSpPr txBox="1"/>
          <p:nvPr/>
        </p:nvSpPr>
        <p:spPr>
          <a:xfrm>
            <a:off x="3482109" y="4165930"/>
            <a:ext cx="5127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778591"/>
                </a:solidFill>
              </a:rPr>
              <a:t>Training|  Michael S. Loeffler|   September 2026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82AFBBFE-D6D4-4BA0-BEF3-77482C5831A4}"/>
              </a:ext>
            </a:extLst>
          </p:cNvPr>
          <p:cNvSpPr txBox="1">
            <a:spLocks/>
          </p:cNvSpPr>
          <p:nvPr/>
        </p:nvSpPr>
        <p:spPr>
          <a:xfrm>
            <a:off x="2921876" y="2353856"/>
            <a:ext cx="5687246" cy="457200"/>
          </a:xfrm>
          <a:prstGeom prst="rect">
            <a:avLst/>
          </a:prstGeom>
        </p:spPr>
        <p:txBody>
          <a:bodyPr>
            <a:no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i="1" kern="1200">
                <a:solidFill>
                  <a:srgbClr val="0B3C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Continuity of Operations Plan (COOP)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3" name="Subtitle 5">
            <a:extLst>
              <a:ext uri="{FF2B5EF4-FFF2-40B4-BE49-F238E27FC236}">
                <a16:creationId xmlns:a16="http://schemas.microsoft.com/office/drawing/2014/main" id="{3D7724E9-E80D-4585-9E3C-8F3E4653F242}"/>
              </a:ext>
            </a:extLst>
          </p:cNvPr>
          <p:cNvSpPr txBox="1">
            <a:spLocks/>
          </p:cNvSpPr>
          <p:nvPr/>
        </p:nvSpPr>
        <p:spPr>
          <a:xfrm>
            <a:off x="3132083" y="2819567"/>
            <a:ext cx="5477039" cy="6495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rgbClr val="4F87A0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6A456F-D716-4EB7-9905-096DEB1493F4}"/>
              </a:ext>
            </a:extLst>
          </p:cNvPr>
          <p:cNvSpPr txBox="1"/>
          <p:nvPr/>
        </p:nvSpPr>
        <p:spPr>
          <a:xfrm>
            <a:off x="3823855" y="3375664"/>
            <a:ext cx="4785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cap="all" dirty="0">
                <a:solidFill>
                  <a:srgbClr val="789B4A"/>
                </a:solidFill>
              </a:rPr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2851362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What is the COOP and why should I Care?</a:t>
            </a:r>
          </a:p>
          <a:p>
            <a:endParaRPr lang="en-US" dirty="0"/>
          </a:p>
          <a:p>
            <a:r>
              <a:rPr lang="en-US">
                <a:latin typeface="Arial"/>
                <a:cs typeface="Arial"/>
              </a:rPr>
              <a:t>Session Law 2015-241, s. 7A.2(b) repealed N.C. General </a:t>
            </a:r>
            <a:r>
              <a:rPr lang="en-US" dirty="0">
                <a:latin typeface="Arial"/>
                <a:cs typeface="Arial"/>
              </a:rPr>
              <a:t>Statute 147-</a:t>
            </a:r>
            <a:r>
              <a:rPr lang="en-US">
                <a:latin typeface="Arial"/>
                <a:cs typeface="Arial"/>
              </a:rPr>
              <a:t>33.87-89 and created 143B-1307 Business Continuity Planning, Executive Order 298 Dec 21, 2023 requires COOP development.</a:t>
            </a:r>
            <a:endParaRPr lang="en-US"/>
          </a:p>
          <a:p>
            <a:endParaRPr lang="en-US" dirty="0"/>
          </a:p>
          <a:p>
            <a:r>
              <a:rPr lang="en-US" dirty="0"/>
              <a:t>Business Continuity Plan (BCP):  A plan that details how an individual organization will ensure it can continue to perform its Essential Functions during a wide range of emergencies. (FEMA)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Continuity of Operations Plan (COOP) – An effort within individual organizations to ensure they can continue to perform their Essential Functions during a wide range of emergencies, including localized acts of nature, accidents, and technological or attack-related emergencies. (FEMA)  </a:t>
            </a:r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1397981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Purpose:</a:t>
            </a:r>
          </a:p>
          <a:p>
            <a:endParaRPr lang="en-US" dirty="0"/>
          </a:p>
          <a:p>
            <a:r>
              <a:rPr lang="en-US" dirty="0"/>
              <a:t>Outlines priorities and procedures to restore essential DMF operations following events that disrupt normal business functions.</a:t>
            </a:r>
          </a:p>
          <a:p>
            <a:endParaRPr lang="en-US" dirty="0"/>
          </a:p>
          <a:p>
            <a:r>
              <a:rPr lang="en-US" dirty="0"/>
              <a:t>Examples: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Extreme weather events (hurricanes, floods, etc.)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Pandemic disease outbreaks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Specific problems to specific areas (e.g., flooding of a LAN room)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1877512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Scope</a:t>
            </a:r>
          </a:p>
          <a:p>
            <a:endParaRPr lang="en-US" dirty="0"/>
          </a:p>
          <a:p>
            <a:r>
              <a:rPr lang="en-US" dirty="0"/>
              <a:t>Applies to DMF processes and operations by location.</a:t>
            </a:r>
          </a:p>
          <a:p>
            <a:endParaRPr lang="en-US" dirty="0"/>
          </a:p>
          <a:p>
            <a:r>
              <a:rPr lang="en-US" dirty="0"/>
              <a:t>DMF staff located in the Wilmington and Washington Regional Offices (WIRO and WARO, respectively) fall under the regional office COOPs. Once these offices are re-established by the regional office administrator, DMF program critical processes and priorities will restart operations.</a:t>
            </a:r>
          </a:p>
          <a:p>
            <a:endParaRPr lang="en-US" dirty="0"/>
          </a:p>
          <a:p>
            <a:r>
              <a:rPr lang="en-US" dirty="0"/>
              <a:t>Addresses: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Normal business services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Services provided during emergency situations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396659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Objectives:</a:t>
            </a:r>
          </a:p>
          <a:p>
            <a:endParaRPr lang="en-US" dirty="0"/>
          </a:p>
          <a:p>
            <a:r>
              <a:rPr lang="en-US" dirty="0"/>
              <a:t>Ensures continuous performance of DMF essential functions during an emergency.</a:t>
            </a:r>
          </a:p>
          <a:p>
            <a:r>
              <a:rPr lang="en-US" dirty="0"/>
              <a:t>Ensures safety to DMF employees.</a:t>
            </a:r>
          </a:p>
          <a:p>
            <a:r>
              <a:rPr lang="en-US" dirty="0"/>
              <a:t>Protects essential equipment, records, and other assets.</a:t>
            </a:r>
          </a:p>
          <a:p>
            <a:r>
              <a:rPr lang="en-US" dirty="0"/>
              <a:t>Reduces disruption of operations.</a:t>
            </a:r>
          </a:p>
          <a:p>
            <a:r>
              <a:rPr lang="en-US" dirty="0"/>
              <a:t>Minimizes damage and losses.</a:t>
            </a:r>
          </a:p>
          <a:p>
            <a:r>
              <a:rPr lang="en-US" dirty="0"/>
              <a:t>Achieves orderly recovery from emergency operations.</a:t>
            </a:r>
          </a:p>
          <a:p>
            <a:r>
              <a:rPr lang="en-US" dirty="0"/>
              <a:t>Identifies relocation sites and ensures operational and managerial requirements are met before an emergency occurs.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3635951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28650" y="1188385"/>
            <a:ext cx="7886700" cy="475535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Training</a:t>
            </a:r>
          </a:p>
          <a:p>
            <a:endParaRPr lang="en-US" dirty="0"/>
          </a:p>
          <a:p>
            <a:r>
              <a:rPr lang="en-US" dirty="0"/>
              <a:t>DMF employees must be </a:t>
            </a:r>
            <a:r>
              <a:rPr lang="en-US" u="sng" dirty="0"/>
              <a:t>aware</a:t>
            </a:r>
            <a:r>
              <a:rPr lang="en-US" dirty="0"/>
              <a:t> of the plan and how to implement during an event that disrupts operations.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This power point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Staff meeting discussions by team leaders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Updated personal contact information</a:t>
            </a:r>
          </a:p>
          <a:p>
            <a:endParaRPr lang="en-US" dirty="0"/>
          </a:p>
          <a:p>
            <a:r>
              <a:rPr lang="en-US" dirty="0">
                <a:latin typeface="Arial"/>
                <a:cs typeface="Arial"/>
              </a:rPr>
              <a:t>The division conducts an annual review and updates when necessary.</a:t>
            </a:r>
          </a:p>
          <a:p>
            <a:endParaRPr lang="en-US" dirty="0"/>
          </a:p>
          <a:p>
            <a:r>
              <a:rPr lang="en-US" dirty="0"/>
              <a:t>The plan is tested through scheduled and unscheduled events: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Tabletop exercises (scheduled)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Snow days (unscheduled)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Power outage (scheduled and unscheduled)</a:t>
            </a:r>
          </a:p>
          <a:p>
            <a:pPr lvl="1"/>
            <a:endParaRPr lang="en-US" dirty="0"/>
          </a:p>
          <a:p>
            <a:r>
              <a:rPr lang="en-US" dirty="0"/>
              <a:t>Hard copies* of the COOP will be distributed to be maintained at the office and home locations: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Director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Deputy Director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Section Chiefs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Other identified staff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*</a:t>
            </a:r>
            <a:r>
              <a:rPr lang="en-US" sz="1400" dirty="0"/>
              <a:t>The COOP contains confidential information and is only shared and accessed by authorized individuals.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367862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20040" y="960121"/>
            <a:ext cx="8195310" cy="49836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Essential Functions (Business Processes) </a:t>
            </a:r>
          </a:p>
          <a:p>
            <a:endParaRPr lang="en-US" dirty="0"/>
          </a:p>
          <a:p>
            <a:r>
              <a:rPr lang="en-US" u="sng" dirty="0"/>
              <a:t>Statewide Critical </a:t>
            </a:r>
            <a:r>
              <a:rPr lang="en-US" dirty="0"/>
              <a:t>- affects large portion of the state´s population or statewide core functions and needs to be restored within one (1) week or serious consequences will threaten the future of the mission.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Zero (0) functions identified in DMF</a:t>
            </a:r>
          </a:p>
          <a:p>
            <a:pPr lvl="1"/>
            <a:endParaRPr lang="en-US" dirty="0"/>
          </a:p>
          <a:p>
            <a:r>
              <a:rPr lang="en-US" u="sng" dirty="0"/>
              <a:t>Agency Critical </a:t>
            </a:r>
            <a:r>
              <a:rPr lang="en-US" dirty="0"/>
              <a:t>- affects department´s core functions and needs to be restored within one (1) week. These processes must be restored or replaced by alternate processes from one week to one month to ensure a minimal level of service to citizens. Can be delayed until support systems (e.g. computer, phone service, and transportation) are restored.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Eight (8) functions identified in DMF</a:t>
            </a:r>
          </a:p>
          <a:p>
            <a:pPr lvl="1"/>
            <a:endParaRPr lang="en-US" dirty="0"/>
          </a:p>
          <a:p>
            <a:r>
              <a:rPr lang="en-US" u="sng" dirty="0"/>
              <a:t>Program Critical </a:t>
            </a:r>
            <a:r>
              <a:rPr lang="en-US" dirty="0"/>
              <a:t>- affects a program´s core functions and needs to be restored within one (1) week to a time not exceeding one (1) month.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30 functions identified in DMF </a:t>
            </a:r>
          </a:p>
          <a:p>
            <a:pPr lvl="1"/>
            <a:endParaRPr lang="en-US" dirty="0"/>
          </a:p>
          <a:p>
            <a:r>
              <a:rPr lang="en-US" u="sng" dirty="0"/>
              <a:t>Non-Critical</a:t>
            </a:r>
            <a:r>
              <a:rPr lang="en-US" dirty="0"/>
              <a:t> - little or no impact on core functions - Can be delayed for longer than one (1) month without serious consequence to the mission. These processes are not included in this COOP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DMF did not identify any, but if not listed as agency or program critical, would be considered non-critical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872839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Agency Critical Essential Functions</a:t>
            </a:r>
          </a:p>
          <a:p>
            <a:endParaRPr lang="en-US" dirty="0"/>
          </a:p>
          <a:p>
            <a:r>
              <a:rPr lang="en-US" dirty="0"/>
              <a:t>COOP Development and Activation</a:t>
            </a:r>
          </a:p>
          <a:p>
            <a:r>
              <a:rPr lang="en-US" dirty="0"/>
              <a:t>Compliance (provide law enforcement communications)</a:t>
            </a:r>
          </a:p>
          <a:p>
            <a:r>
              <a:rPr lang="en-US" dirty="0"/>
              <a:t>Compliance (monitoring for fisheries regulations and public health regulations by land, water, and air)</a:t>
            </a:r>
          </a:p>
          <a:p>
            <a:r>
              <a:rPr lang="en-US" dirty="0"/>
              <a:t>Laboratory Operations and Analysis</a:t>
            </a:r>
          </a:p>
          <a:p>
            <a:r>
              <a:rPr lang="en-US" dirty="0"/>
              <a:t>Health Safety - Recreational Waters, Certified Shellfish/Crustacea Plants, &amp; Harvesting</a:t>
            </a:r>
          </a:p>
          <a:p>
            <a:r>
              <a:rPr lang="en-US" dirty="0"/>
              <a:t>Public Information Office (Communication)</a:t>
            </a:r>
          </a:p>
          <a:p>
            <a:r>
              <a:rPr lang="en-US" dirty="0"/>
              <a:t>Technical IT Support (Computers, Software and IT Infrastructure)</a:t>
            </a:r>
          </a:p>
          <a:p>
            <a:r>
              <a:rPr lang="en-US" dirty="0"/>
              <a:t>Facilities (division-owned)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</p:spTree>
    <p:extLst>
      <p:ext uri="{BB962C8B-B14F-4D97-AF65-F5344CB8AC3E}">
        <p14:creationId xmlns:p14="http://schemas.microsoft.com/office/powerpoint/2010/main" val="375355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0309" y="990600"/>
            <a:ext cx="7886700" cy="4732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Program Critical Essential Functions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0791539-7398-4684-B434-650FDF127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692616"/>
              </p:ext>
            </p:extLst>
          </p:nvPr>
        </p:nvGraphicFramePr>
        <p:xfrm>
          <a:off x="78581" y="1472400"/>
          <a:ext cx="8897250" cy="503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7128">
                  <a:extLst>
                    <a:ext uri="{9D8B030D-6E8A-4147-A177-3AD203B41FA5}">
                      <a16:colId xmlns:a16="http://schemas.microsoft.com/office/drawing/2014/main" val="1415655613"/>
                    </a:ext>
                  </a:extLst>
                </a:gridCol>
                <a:gridCol w="3387313">
                  <a:extLst>
                    <a:ext uri="{9D8B030D-6E8A-4147-A177-3AD203B41FA5}">
                      <a16:colId xmlns:a16="http://schemas.microsoft.com/office/drawing/2014/main" val="983108553"/>
                    </a:ext>
                  </a:extLst>
                </a:gridCol>
                <a:gridCol w="2732809">
                  <a:extLst>
                    <a:ext uri="{9D8B030D-6E8A-4147-A177-3AD203B41FA5}">
                      <a16:colId xmlns:a16="http://schemas.microsoft.com/office/drawing/2014/main" val="1208489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3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Vessel, Vehicle and Heavy Equipment Outfitting &amp;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Commercial Fisheries Statistics Programs - Trip Ticket Program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Permit Program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57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GIS Program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Commercial Fisheries Statistics Program - Quota 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Construct and Maintain Artificial Reefs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2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Accounts Receivable and Payable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Commercial Fisheries Statistics – Logbooks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Socio-Economic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7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Budget Planning and Analysis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Recreational Fisheries Statistics - North Carolina Coastal Angling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Support to the Marine Fisheries Commission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1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Purchasing Services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Recreational Fisheries Statistics - Tagging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Federal 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64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Warehouse Operations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Recreational Fisheries Statistics - Creel Surveys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Fishery Management Plans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82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Human Resources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Commercial License Program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Fishery Stock Assessments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4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Fishery Biological Data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Coastal Habitat Protection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Public Trust/Submerged Lands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Biological Database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Recreational License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Capital and Repair/Renovation Coordination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8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Shellfish Lease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Systems Development and Coordination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Mapping Shellfish Habitat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47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296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0500" y="918680"/>
            <a:ext cx="8770620" cy="55930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Essential Functions (Business Processes)</a:t>
            </a:r>
          </a:p>
          <a:p>
            <a:pPr lvl="1"/>
            <a:r>
              <a:rPr lang="en-US" sz="1900" dirty="0"/>
              <a:t>Each function has an assigned business owner – a section chief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Succession of Order</a:t>
            </a:r>
          </a:p>
          <a:p>
            <a:pPr lvl="1"/>
            <a:r>
              <a:rPr lang="en-US" sz="1900" dirty="0"/>
              <a:t>Necessary in case the primary, key contacts are unavailable or unable to execute their duties.</a:t>
            </a:r>
          </a:p>
          <a:p>
            <a:pPr lvl="1"/>
            <a:r>
              <a:rPr lang="en-US" sz="1900" dirty="0"/>
              <a:t>Division Level (in order):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sz="1900" dirty="0"/>
              <a:t>Director (Environmental Division Director)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sz="1900" dirty="0"/>
              <a:t>Deputy Director (Environmental Program Manager I)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sz="1900" dirty="0"/>
              <a:t>Marine Patrol Chief (MF Law Enforcement Director)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sz="1900" dirty="0"/>
              <a:t>Administrative and Maintenance Section Chief (Business Officer II)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sz="1900" dirty="0"/>
              <a:t>Shellfish Sanitation &amp; Recreational Water Quality Section Chief (Environmental Program Supervisor II)</a:t>
            </a:r>
          </a:p>
          <a:p>
            <a:pPr marL="685800" lvl="2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2000" dirty="0"/>
              <a:t>After the first notification by the Director/Deputy Director, additional contacts are identified through a call tree following the chain of command to the following (each section is to maintain a call tree so that all employees are notified).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900" dirty="0"/>
              <a:t>Section Chief (Essential Functions Leader and Team Leader)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900" dirty="0"/>
              <a:t>Section Chief notifies next in line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sz="1900" dirty="0"/>
              <a:t>Supervisors notify employees</a:t>
            </a:r>
          </a:p>
          <a:p>
            <a:pPr marL="342900" lvl="1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700" dirty="0"/>
              <a:t>Note: Supervisors and employees are to keep each other informed of their status</a:t>
            </a:r>
          </a:p>
        </p:txBody>
      </p:sp>
    </p:spTree>
    <p:extLst>
      <p:ext uri="{BB962C8B-B14F-4D97-AF65-F5344CB8AC3E}">
        <p14:creationId xmlns:p14="http://schemas.microsoft.com/office/powerpoint/2010/main" val="1987303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8120" y="905485"/>
            <a:ext cx="8309610" cy="45199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Succession of Order by Location</a:t>
            </a:r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6BE475-DFCC-482E-BF57-10A9116A2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726678"/>
              </p:ext>
            </p:extLst>
          </p:nvPr>
        </p:nvGraphicFramePr>
        <p:xfrm>
          <a:off x="239183" y="627345"/>
          <a:ext cx="8724900" cy="597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8423">
                  <a:extLst>
                    <a:ext uri="{9D8B030D-6E8A-4147-A177-3AD203B41FA5}">
                      <a16:colId xmlns:a16="http://schemas.microsoft.com/office/drawing/2014/main" val="1495184748"/>
                    </a:ext>
                  </a:extLst>
                </a:gridCol>
                <a:gridCol w="1859021">
                  <a:extLst>
                    <a:ext uri="{9D8B030D-6E8A-4147-A177-3AD203B41FA5}">
                      <a16:colId xmlns:a16="http://schemas.microsoft.com/office/drawing/2014/main" val="2618672405"/>
                    </a:ext>
                  </a:extLst>
                </a:gridCol>
                <a:gridCol w="1901336">
                  <a:extLst>
                    <a:ext uri="{9D8B030D-6E8A-4147-A177-3AD203B41FA5}">
                      <a16:colId xmlns:a16="http://schemas.microsoft.com/office/drawing/2014/main" val="1836887582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3660193910"/>
                    </a:ext>
                  </a:extLst>
                </a:gridCol>
                <a:gridCol w="1455420">
                  <a:extLst>
                    <a:ext uri="{9D8B030D-6E8A-4147-A177-3AD203B41FA5}">
                      <a16:colId xmlns:a16="http://schemas.microsoft.com/office/drawing/2014/main" val="578479366"/>
                    </a:ext>
                  </a:extLst>
                </a:gridCol>
              </a:tblGrid>
              <a:tr h="29546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First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Second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Third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Fourth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93888"/>
                  </a:ext>
                </a:extLst>
              </a:tr>
              <a:tr h="530566">
                <a:tc>
                  <a:txBody>
                    <a:bodyPr/>
                    <a:lstStyle/>
                    <a:p>
                      <a:r>
                        <a:rPr lang="en-US" sz="1100" dirty="0"/>
                        <a:t>All Locations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Director/Deputy 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Marine Patrol Colonel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Administrative and Maintenance Section Chief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Shellfish Sanitation Recreational Water Quality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975469"/>
                  </a:ext>
                </a:extLst>
              </a:tr>
              <a:tr h="530566">
                <a:tc>
                  <a:txBody>
                    <a:bodyPr/>
                    <a:lstStyle/>
                    <a:p>
                      <a:r>
                        <a:rPr lang="en-US" sz="1100" dirty="0"/>
                        <a:t>Morehead City – Headquarters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Director/Deputy 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Marine Patrol Colonel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Administrative and Maintenance Section Chief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Shellfish Sanitation Recreational Water Quality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715939"/>
                  </a:ext>
                </a:extLst>
              </a:tr>
              <a:tr h="829859">
                <a:tc>
                  <a:txBody>
                    <a:bodyPr/>
                    <a:lstStyle/>
                    <a:p>
                      <a:r>
                        <a:rPr lang="en-US" sz="1100" dirty="0"/>
                        <a:t>Morehead City – Central District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Shellfish Sanitation &amp; Recreational Water Quality Section Chief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Fisheries Science Southern District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Marine Patrol Captain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Fisheries Science Environmental Program Supervisor 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15889"/>
                  </a:ext>
                </a:extLst>
              </a:tr>
              <a:tr h="530566">
                <a:tc>
                  <a:txBody>
                    <a:bodyPr/>
                    <a:lstStyle/>
                    <a:p>
                      <a:r>
                        <a:rPr lang="en-US" sz="1100" dirty="0"/>
                        <a:t>Elizabeth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Fisheries Science Northern District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Fisheries Science Environmental Program Supervisor I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Senior* Conservation Biologist II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Senior* DMF Employee 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00489"/>
                  </a:ext>
                </a:extLst>
              </a:tr>
              <a:tr h="653553">
                <a:tc>
                  <a:txBody>
                    <a:bodyPr/>
                    <a:lstStyle/>
                    <a:p>
                      <a:r>
                        <a:rPr lang="en-US" sz="1100" dirty="0"/>
                        <a:t>Manteo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Fisheries Science Northern District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Fisheries Management Environmental Program Supervisor I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Senior* Conservation Biologist II 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Senior * DMF Employee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790684"/>
                  </a:ext>
                </a:extLst>
              </a:tr>
              <a:tr h="380919">
                <a:tc>
                  <a:txBody>
                    <a:bodyPr/>
                    <a:lstStyle/>
                    <a:p>
                      <a:r>
                        <a:rPr lang="en-US" sz="1100" dirty="0"/>
                        <a:t>South River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Maintenance/Construction Supervisor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/>
                        <a:t>Maintenance/Construction Technician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/>
                        <a:t>Senior Barge Captain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55616"/>
                  </a:ext>
                </a:extLst>
              </a:tr>
              <a:tr h="1379723">
                <a:tc>
                  <a:txBody>
                    <a:bodyPr/>
                    <a:lstStyle/>
                    <a:p>
                      <a:r>
                        <a:rPr lang="en-US" sz="1100" dirty="0"/>
                        <a:t>WIRO/WARO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Regional Office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</a:rPr>
                        <a:t>Fisheries Science Environmental Program Supervisor I (WIRO)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</a:rPr>
                        <a:t>Fisheries Science Coastal Programs Manager (WARO)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Marine Patrol Captain  (WIRO), Senior* Conservation Biologist II (WARO)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Senior* Conservation Biologist II (WIRO), Senior* DMF Employee (WARO)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831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1393D25-A1F3-41C7-8205-0BF5FE469D67}"/>
              </a:ext>
            </a:extLst>
          </p:cNvPr>
          <p:cNvSpPr txBox="1"/>
          <p:nvPr/>
        </p:nvSpPr>
        <p:spPr>
          <a:xfrm>
            <a:off x="296007" y="6326329"/>
            <a:ext cx="594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*Senior = length of state service</a:t>
            </a:r>
          </a:p>
        </p:txBody>
      </p:sp>
    </p:spTree>
    <p:extLst>
      <p:ext uri="{BB962C8B-B14F-4D97-AF65-F5344CB8AC3E}">
        <p14:creationId xmlns:p14="http://schemas.microsoft.com/office/powerpoint/2010/main" val="3292134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6F3DEC-0178-47E9-B4C0-CEFB56754BDF}"/>
              </a:ext>
            </a:extLst>
          </p:cNvPr>
          <p:cNvSpPr/>
          <p:nvPr/>
        </p:nvSpPr>
        <p:spPr>
          <a:xfrm>
            <a:off x="297180" y="995095"/>
            <a:ext cx="7117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Essential Functions (Business Processes)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Responsible for leading, maintaining, response, and recovery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EEBED08-04E2-4B62-BE17-47B334BFE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456508"/>
              </p:ext>
            </p:extLst>
          </p:nvPr>
        </p:nvGraphicFramePr>
        <p:xfrm>
          <a:off x="214488" y="1977043"/>
          <a:ext cx="8792026" cy="4722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6013">
                  <a:extLst>
                    <a:ext uri="{9D8B030D-6E8A-4147-A177-3AD203B41FA5}">
                      <a16:colId xmlns:a16="http://schemas.microsoft.com/office/drawing/2014/main" val="2242029369"/>
                    </a:ext>
                  </a:extLst>
                </a:gridCol>
                <a:gridCol w="4396013">
                  <a:extLst>
                    <a:ext uri="{9D8B030D-6E8A-4147-A177-3AD203B41FA5}">
                      <a16:colId xmlns:a16="http://schemas.microsoft.com/office/drawing/2014/main" val="4018680848"/>
                    </a:ext>
                  </a:extLst>
                </a:gridCol>
              </a:tblGrid>
              <a:tr h="38420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Team Leader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858412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Administration and Management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Director and Deputy Director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05463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Administrative and Maintenance Services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Administrative  and Maintenance Services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90042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COOP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Director and Deputy Director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8573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DIT Information Technology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DIT DMF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805604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Fisheries Science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Fisheries Science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032811"/>
                  </a:ext>
                </a:extLst>
              </a:tr>
              <a:tr h="192101">
                <a:tc>
                  <a:txBody>
                    <a:bodyPr/>
                    <a:lstStyle/>
                    <a:p>
                      <a:r>
                        <a:rPr lang="en-US" sz="1400" dirty="0"/>
                        <a:t>DMF Habitat and Enhancement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Habitat and Enhancement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07192"/>
                  </a:ext>
                </a:extLst>
              </a:tr>
              <a:tr h="192101">
                <a:tc>
                  <a:txBody>
                    <a:bodyPr/>
                    <a:lstStyle/>
                    <a:p>
                      <a:r>
                        <a:rPr lang="en-US" sz="1400" dirty="0"/>
                        <a:t>DMF Fisheries Management and Policy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Management and Policy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00684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Law Enforcement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Marine Patrol Colonel (Section Chief)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751110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License and Statistics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License and Statistics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98459"/>
                  </a:ext>
                </a:extLst>
              </a:tr>
              <a:tr h="384202">
                <a:tc>
                  <a:txBody>
                    <a:bodyPr/>
                    <a:lstStyle/>
                    <a:p>
                      <a:r>
                        <a:rPr lang="en-US" sz="1400" dirty="0"/>
                        <a:t>DMF Public Information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Public Information Officer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22178"/>
                  </a:ext>
                </a:extLst>
              </a:tr>
              <a:tr h="521040">
                <a:tc>
                  <a:txBody>
                    <a:bodyPr/>
                    <a:lstStyle/>
                    <a:p>
                      <a:r>
                        <a:rPr lang="en-US" sz="1400" dirty="0"/>
                        <a:t>DMF Shellfish Sanitation &amp; Recreational Water Quality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Shellfish Sanitation &amp; Recreational Water Quality Team Section Chief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26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633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61950" y="1203960"/>
            <a:ext cx="7886700" cy="473978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Reconstitution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Once transfer of essential functions (business processes) has occurred, DMF will provide a status report for the following: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DMF staff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Employee displacement reports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Emergency response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Damage assessment and security of facilities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IT systems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Vital records assessment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Priority recovery efforts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Situation reports</a:t>
            </a:r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>
                <a:latin typeface="Times New Roman"/>
                <a:cs typeface="Times New Roman"/>
              </a:rPr>
              <a:t>Department of Environmental Quality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444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0992" y="968160"/>
            <a:ext cx="8952048" cy="47553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dirty="0"/>
              <a:t>Alternate or Reduced Facility Operations</a:t>
            </a:r>
          </a:p>
          <a:p>
            <a:r>
              <a:rPr lang="en-US" sz="1600" dirty="0"/>
              <a:t>If one or more offices become inaccessible, essential business functions and operations will be transferred or replicated.</a:t>
            </a:r>
          </a:p>
          <a:p>
            <a:r>
              <a:rPr lang="en-US" sz="1600">
                <a:latin typeface="Arial"/>
                <a:cs typeface="Arial"/>
              </a:rPr>
              <a:t>The Director and Deputy Director will coordinate the transfer </a:t>
            </a:r>
            <a:r>
              <a:rPr lang="en-US" sz="1600" dirty="0">
                <a:latin typeface="Arial"/>
                <a:cs typeface="Arial"/>
              </a:rPr>
              <a:t>processes.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>
                <a:latin typeface="Times New Roman"/>
                <a:cs typeface="Times New Roman"/>
              </a:rPr>
              <a:t>Department of Environmental Quality</a:t>
            </a:r>
            <a:endParaRPr lang="en-US" sz="18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573F06-ABEC-4492-8739-17BB7B107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430115"/>
              </p:ext>
            </p:extLst>
          </p:nvPr>
        </p:nvGraphicFramePr>
        <p:xfrm>
          <a:off x="275046" y="2160714"/>
          <a:ext cx="866394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788">
                  <a:extLst>
                    <a:ext uri="{9D8B030D-6E8A-4147-A177-3AD203B41FA5}">
                      <a16:colId xmlns:a16="http://schemas.microsoft.com/office/drawing/2014/main" val="3997304353"/>
                    </a:ext>
                  </a:extLst>
                </a:gridCol>
                <a:gridCol w="1732788">
                  <a:extLst>
                    <a:ext uri="{9D8B030D-6E8A-4147-A177-3AD203B41FA5}">
                      <a16:colId xmlns:a16="http://schemas.microsoft.com/office/drawing/2014/main" val="2516415012"/>
                    </a:ext>
                  </a:extLst>
                </a:gridCol>
                <a:gridCol w="1732788">
                  <a:extLst>
                    <a:ext uri="{9D8B030D-6E8A-4147-A177-3AD203B41FA5}">
                      <a16:colId xmlns:a16="http://schemas.microsoft.com/office/drawing/2014/main" val="3922096479"/>
                    </a:ext>
                  </a:extLst>
                </a:gridCol>
                <a:gridCol w="1732788">
                  <a:extLst>
                    <a:ext uri="{9D8B030D-6E8A-4147-A177-3AD203B41FA5}">
                      <a16:colId xmlns:a16="http://schemas.microsoft.com/office/drawing/2014/main" val="3604132803"/>
                    </a:ext>
                  </a:extLst>
                </a:gridCol>
                <a:gridCol w="1732788">
                  <a:extLst>
                    <a:ext uri="{9D8B030D-6E8A-4147-A177-3AD203B41FA5}">
                      <a16:colId xmlns:a16="http://schemas.microsoft.com/office/drawing/2014/main" val="1227467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Morehead City</a:t>
                      </a:r>
                    </a:p>
                    <a:p>
                      <a:pPr algn="ctr"/>
                      <a:r>
                        <a:rPr lang="en-US" sz="1400" dirty="0"/>
                        <a:t>Headquarters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Morehead City – Central District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Elizabeth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Manteo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South River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58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1. Employee homes (teleworking)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1. Employee homes (teleworking)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1. Employee homes (teleworking)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1. Employee homes (teleworking)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1. Employee homes (teleworking)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0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2. DMF Central District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2. DMF Headquarters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2. Manteo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2. Elizabeth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2. DMF Headquarters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3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3. DEQ Regional Office (WARO or WIRO)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3. DEQ Regional Office (WARO or WIRO)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3. DEQ Regional Office (WARO)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3. DMF Central District Office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4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4. DEQ Headquarters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4. DEQ Headquarters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086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BDE121B-5159-4733-B254-B62F1615FD9B}"/>
              </a:ext>
            </a:extLst>
          </p:cNvPr>
          <p:cNvSpPr txBox="1"/>
          <p:nvPr/>
        </p:nvSpPr>
        <p:spPr>
          <a:xfrm>
            <a:off x="127436" y="5540727"/>
            <a:ext cx="7063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Note: DMF staff located in the WIRO and WARO fall under the regional office </a:t>
            </a:r>
            <a:r>
              <a:rPr lang="en-US" sz="1200" i="1" dirty="0" err="1"/>
              <a:t>COOPs’</a:t>
            </a:r>
            <a:r>
              <a:rPr lang="en-US" sz="1200" i="1" dirty="0"/>
              <a:t> alternative worksites.  Most likely first alternative worksite will be employee homes.</a:t>
            </a:r>
          </a:p>
        </p:txBody>
      </p:sp>
    </p:spTree>
    <p:extLst>
      <p:ext uri="{BB962C8B-B14F-4D97-AF65-F5344CB8AC3E}">
        <p14:creationId xmlns:p14="http://schemas.microsoft.com/office/powerpoint/2010/main" val="632147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of Operations Plan (COOP)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Summary</a:t>
            </a:r>
          </a:p>
          <a:p>
            <a:endParaRPr lang="en-US" dirty="0"/>
          </a:p>
          <a:p>
            <a:r>
              <a:rPr lang="en-US" dirty="0"/>
              <a:t>Essential functions leaders and team leaders need to understand their role in implementing the plan.</a:t>
            </a:r>
          </a:p>
          <a:p>
            <a:endParaRPr lang="en-US" dirty="0"/>
          </a:p>
          <a:p>
            <a:r>
              <a:rPr lang="en-US" dirty="0"/>
              <a:t>Circumstances (disasters) can place any employee in charge of operations (succession of order).</a:t>
            </a:r>
          </a:p>
          <a:p>
            <a:endParaRPr lang="en-US" dirty="0"/>
          </a:p>
          <a:p>
            <a:r>
              <a:rPr lang="en-US" dirty="0"/>
              <a:t>Use opportunities such as snow days, power outages, etc. to test call trees and the plan.</a:t>
            </a:r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>
                <a:latin typeface="Times New Roman"/>
                <a:cs typeface="Times New Roman"/>
              </a:rPr>
              <a:t>Department of Environmental Quality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38029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7" b="18177"/>
          <a:stretch>
            <a:fillRect/>
          </a:stretch>
        </p:blipFill>
        <p:spPr/>
      </p:pic>
      <p:sp>
        <p:nvSpPr>
          <p:cNvPr id="5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>
                <a:latin typeface="Times New Roman"/>
                <a:cs typeface="Times New Roman"/>
              </a:rPr>
              <a:t>Department of Environmental Quality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0939333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NC Brand PPT 04.23.15">
      <a:dk1>
        <a:sysClr val="windowText" lastClr="000000"/>
      </a:dk1>
      <a:lt1>
        <a:srgbClr val="FFFFFF"/>
      </a:lt1>
      <a:dk2>
        <a:srgbClr val="1F497D"/>
      </a:dk2>
      <a:lt2>
        <a:srgbClr val="EEECE1"/>
      </a:lt2>
      <a:accent1>
        <a:srgbClr val="7F9E3F"/>
      </a:accent1>
      <a:accent2>
        <a:srgbClr val="52849C"/>
      </a:accent2>
      <a:accent3>
        <a:srgbClr val="1F497D"/>
      </a:accent3>
      <a:accent4>
        <a:srgbClr val="71C9C5"/>
      </a:accent4>
      <a:accent5>
        <a:srgbClr val="6D2E75"/>
      </a:accent5>
      <a:accent6>
        <a:srgbClr val="F6D888"/>
      </a:accent6>
      <a:hlink>
        <a:srgbClr val="52849C"/>
      </a:hlink>
      <a:folHlink>
        <a:srgbClr val="52849C"/>
      </a:folHlink>
    </a:clrScheme>
    <a:fontScheme name="TNR/Aria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6E0F7782DC5C47BE35F05BD940ADF5" ma:contentTypeVersion="4" ma:contentTypeDescription="Create a new document." ma:contentTypeScope="" ma:versionID="c33c17f999cf42081eda8a4c5143c947">
  <xsd:schema xmlns:xsd="http://www.w3.org/2001/XMLSchema" xmlns:xs="http://www.w3.org/2001/XMLSchema" xmlns:p="http://schemas.microsoft.com/office/2006/metadata/properties" xmlns:ns2="b1018dd7-ce53-4855-bc9b-52b6df1bc5cc" targetNamespace="http://schemas.microsoft.com/office/2006/metadata/properties" ma:root="true" ma:fieldsID="fb29837ddae8962c1e42c9bc5d5d22ea" ns2:_="">
    <xsd:import namespace="b1018dd7-ce53-4855-bc9b-52b6df1bc5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018dd7-ce53-4855-bc9b-52b6df1bc5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7C3DCA-04FC-4899-8D0E-9FFBC8A889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018dd7-ce53-4855-bc9b-52b6df1bc5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123A5B-9C49-46F9-8FBA-F0D084F0F11B}">
  <ds:schemaRefs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b1018dd7-ce53-4855-bc9b-52b6df1bc5c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56F8BDC-B0CD-40CD-B6FF-8E1F238469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4728</TotalTime>
  <Words>1813</Words>
  <Application>Microsoft Office PowerPoint</Application>
  <PresentationFormat>On-screen Show (4:3)</PresentationFormat>
  <Paragraphs>285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Courier New</vt:lpstr>
      <vt:lpstr>Times New Roman</vt:lpstr>
      <vt:lpstr>2_Office Theme</vt:lpstr>
      <vt:lpstr>PowerPoint Presentation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Continuity of Operations Plan (COOP)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Taryn Dietrich</dc:creator>
  <cp:lastModifiedBy>Loeffler, Michael</cp:lastModifiedBy>
  <cp:revision>150</cp:revision>
  <cp:lastPrinted>2023-07-06T16:10:06Z</cp:lastPrinted>
  <dcterms:created xsi:type="dcterms:W3CDTF">2015-07-07T20:02:11Z</dcterms:created>
  <dcterms:modified xsi:type="dcterms:W3CDTF">2026-09-22T14:04:25Z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0x010100DB6E0F7782DC5C47BE35F05BD940ADF5</vt:lpwstr>
  </property>
</Properties>
</file>