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85" r:id="rId6"/>
    <p:sldId id="262" r:id="rId7"/>
    <p:sldId id="284" r:id="rId8"/>
    <p:sldId id="283" r:id="rId9"/>
    <p:sldId id="282" r:id="rId10"/>
    <p:sldId id="281" r:id="rId11"/>
    <p:sldId id="280" r:id="rId12"/>
    <p:sldId id="279" r:id="rId13"/>
    <p:sldId id="277" r:id="rId14"/>
    <p:sldId id="276" r:id="rId15"/>
    <p:sldId id="275" r:id="rId16"/>
    <p:sldId id="274" r:id="rId17"/>
    <p:sldId id="288" r:id="rId18"/>
    <p:sldId id="286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A29"/>
    <a:srgbClr val="F9E8BD"/>
    <a:srgbClr val="F2D383"/>
    <a:srgbClr val="CEDDEC"/>
    <a:srgbClr val="C5E4F3"/>
    <a:srgbClr val="288DC2"/>
    <a:srgbClr val="789B4A"/>
    <a:srgbClr val="4F87A0"/>
    <a:srgbClr val="00838F"/>
    <a:srgbClr val="0B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9804" autoAdjust="0"/>
  </p:normalViewPr>
  <p:slideViewPr>
    <p:cSldViewPr snapToGrid="0">
      <p:cViewPr varScale="1">
        <p:scale>
          <a:sx n="110" d="100"/>
          <a:sy n="110" d="100"/>
        </p:scale>
        <p:origin x="158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8/6/2025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89" y="5561446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0" y="55706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3" y="55614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2" y="5570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8" y="5561451"/>
            <a:ext cx="914400" cy="914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8" y="5570687"/>
            <a:ext cx="914400" cy="914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8" y="5561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64" y="5570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2" y="5570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18F6DD-59C4-4B5E-8E06-B26A82834950}"/>
              </a:ext>
            </a:extLst>
          </p:cNvPr>
          <p:cNvSpPr/>
          <p:nvPr userDrawn="1"/>
        </p:nvSpPr>
        <p:spPr>
          <a:xfrm>
            <a:off x="0" y="0"/>
            <a:ext cx="9144000" cy="858475"/>
          </a:xfrm>
          <a:prstGeom prst="rect">
            <a:avLst/>
          </a:prstGeom>
          <a:gradFill flip="none" rotWithShape="1">
            <a:gsLst>
              <a:gs pos="62000">
                <a:schemeClr val="accent6">
                  <a:lumMod val="45000"/>
                  <a:lumOff val="55000"/>
                </a:schemeClr>
              </a:gs>
              <a:gs pos="0">
                <a:srgbClr val="CF8A29"/>
              </a:gs>
              <a:gs pos="100000">
                <a:srgbClr val="F9E8BD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ED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6618" y="1127333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8" y="5561442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4CE77-FCC0-4B38-B7E3-94D17BD3C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/>
          <a:stretch/>
        </p:blipFill>
        <p:spPr>
          <a:xfrm>
            <a:off x="7507705" y="-140009"/>
            <a:ext cx="1777680" cy="11229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  <a:ln>
            <a:solidFill>
              <a:srgbClr val="CEDDEC"/>
            </a:solidFill>
          </a:ln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87" y="5561446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0" y="5561449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1" y="5561447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91" y="5570685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89" y="5561448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5561449"/>
            <a:ext cx="914400" cy="914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7F78A2-B456-4F02-890C-6AB8EAB1883A}"/>
              </a:ext>
            </a:extLst>
          </p:cNvPr>
          <p:cNvSpPr txBox="1"/>
          <p:nvPr/>
        </p:nvSpPr>
        <p:spPr>
          <a:xfrm>
            <a:off x="4432142" y="3794965"/>
            <a:ext cx="41769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rgbClr val="4F87A0"/>
                </a:solidFill>
              </a:rPr>
              <a:t>Marine Fisheries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CE50B-1C03-4294-AF65-0DF63F1B5F3D}"/>
              </a:ext>
            </a:extLst>
          </p:cNvPr>
          <p:cNvSpPr txBox="1"/>
          <p:nvPr/>
        </p:nvSpPr>
        <p:spPr>
          <a:xfrm>
            <a:off x="3482109" y="4165930"/>
            <a:ext cx="512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78591"/>
                </a:solidFill>
              </a:rPr>
              <a:t>Training|  Michael S. Loeffler|   July 2025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82AFBBFE-D6D4-4BA0-BEF3-77482C5831A4}"/>
              </a:ext>
            </a:extLst>
          </p:cNvPr>
          <p:cNvSpPr txBox="1">
            <a:spLocks/>
          </p:cNvSpPr>
          <p:nvPr/>
        </p:nvSpPr>
        <p:spPr>
          <a:xfrm>
            <a:off x="2921876" y="2353856"/>
            <a:ext cx="5687246" cy="457200"/>
          </a:xfrm>
          <a:prstGeom prst="rect">
            <a:avLst/>
          </a:prstGeom>
        </p:spPr>
        <p:txBody>
          <a:bodyPr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1" kern="1200">
                <a:solidFill>
                  <a:srgbClr val="0B3C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Continuity of Operations Plan (COOP)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3D7724E9-E80D-4585-9E3C-8F3E4653F242}"/>
              </a:ext>
            </a:extLst>
          </p:cNvPr>
          <p:cNvSpPr txBox="1">
            <a:spLocks/>
          </p:cNvSpPr>
          <p:nvPr/>
        </p:nvSpPr>
        <p:spPr>
          <a:xfrm>
            <a:off x="3132083" y="2819567"/>
            <a:ext cx="5477039" cy="649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4F87A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A456F-D716-4EB7-9905-096DEB1493F4}"/>
              </a:ext>
            </a:extLst>
          </p:cNvPr>
          <p:cNvSpPr txBox="1"/>
          <p:nvPr/>
        </p:nvSpPr>
        <p:spPr>
          <a:xfrm>
            <a:off x="3823855" y="3375664"/>
            <a:ext cx="478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cap="all" dirty="0">
                <a:solidFill>
                  <a:srgbClr val="789B4A"/>
                </a:solidFill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" y="918680"/>
            <a:ext cx="8770620" cy="5593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Essential Functions (Business Processes)</a:t>
            </a:r>
          </a:p>
          <a:p>
            <a:pPr lvl="1"/>
            <a:r>
              <a:rPr lang="en-US" sz="1900" dirty="0"/>
              <a:t>Each function has an assigned business owner – a section chief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Succession of Order</a:t>
            </a:r>
          </a:p>
          <a:p>
            <a:pPr lvl="1"/>
            <a:r>
              <a:rPr lang="en-US" sz="1900" dirty="0"/>
              <a:t>Necessary in case the primary, key contacts are unavailable or unable to execute their duties.</a:t>
            </a:r>
          </a:p>
          <a:p>
            <a:pPr lvl="1"/>
            <a:r>
              <a:rPr lang="en-US" sz="1900" dirty="0"/>
              <a:t>Division Level (in order):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Director (Environmental Division Director)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Deputy Director (Environmental Program Manager I)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Marine Patrol Chief (MF Law Enforcement Director)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Administrative and Maintenance Section Chief (Business Officer II)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900" dirty="0"/>
              <a:t>Shellfish Sanitation &amp; Recreational Water Quality Section Chief (Environmental Program Supervisor II)</a:t>
            </a:r>
          </a:p>
          <a:p>
            <a:pPr marL="685800" lvl="2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000" dirty="0"/>
              <a:t>After the first notification by the Director/Deputy Director, additional contacts are identified through a call tree following the chain of command to the following (each section is to maintain a call tree so that all employees are notified).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900" dirty="0"/>
              <a:t>Section Chief (Essential Functions Leader and Team Leader)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900" dirty="0"/>
              <a:t>Section Chief notifies next in line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900" dirty="0"/>
              <a:t>Supervisors notify employees</a:t>
            </a:r>
          </a:p>
          <a:p>
            <a:pPr marL="342900" lvl="1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700" dirty="0"/>
              <a:t>Note: Supervisors and employees are to keep each other informed of their status</a:t>
            </a:r>
          </a:p>
        </p:txBody>
      </p:sp>
    </p:spTree>
    <p:extLst>
      <p:ext uri="{BB962C8B-B14F-4D97-AF65-F5344CB8AC3E}">
        <p14:creationId xmlns:p14="http://schemas.microsoft.com/office/powerpoint/2010/main" val="198730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" y="905485"/>
            <a:ext cx="8309610" cy="45199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Succession of Order by Location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6BE475-DFCC-482E-BF57-10A9116A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72168"/>
              </p:ext>
            </p:extLst>
          </p:nvPr>
        </p:nvGraphicFramePr>
        <p:xfrm>
          <a:off x="239183" y="627345"/>
          <a:ext cx="8724900" cy="607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423">
                  <a:extLst>
                    <a:ext uri="{9D8B030D-6E8A-4147-A177-3AD203B41FA5}">
                      <a16:colId xmlns:a16="http://schemas.microsoft.com/office/drawing/2014/main" val="1495184748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618672405"/>
                    </a:ext>
                  </a:extLst>
                </a:gridCol>
                <a:gridCol w="1901336">
                  <a:extLst>
                    <a:ext uri="{9D8B030D-6E8A-4147-A177-3AD203B41FA5}">
                      <a16:colId xmlns:a16="http://schemas.microsoft.com/office/drawing/2014/main" val="183688758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660193910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578479366"/>
                    </a:ext>
                  </a:extLst>
                </a:gridCol>
              </a:tblGrid>
              <a:tr h="2954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Third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Fourth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893888"/>
                  </a:ext>
                </a:extLst>
              </a:tr>
              <a:tr h="530566">
                <a:tc>
                  <a:txBody>
                    <a:bodyPr/>
                    <a:lstStyle/>
                    <a:p>
                      <a:r>
                        <a:rPr lang="en-US" sz="1100" dirty="0"/>
                        <a:t>All 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Director/Deputy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Marine Patrol Colonel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Administrative and Maintenance Section Chief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Shellfish Sanitation Recreational Water Quality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75469"/>
                  </a:ext>
                </a:extLst>
              </a:tr>
              <a:tr h="530566">
                <a:tc>
                  <a:txBody>
                    <a:bodyPr/>
                    <a:lstStyle/>
                    <a:p>
                      <a:r>
                        <a:rPr lang="en-US" sz="1100" dirty="0"/>
                        <a:t>Morehead City – Headquarters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Director/Deputy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Marine Patrol Colonel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Administrative and Maintenance Section Chief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Shellfish Sanitation Recreational Water Quality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15939"/>
                  </a:ext>
                </a:extLst>
              </a:tr>
              <a:tr h="829859">
                <a:tc>
                  <a:txBody>
                    <a:bodyPr/>
                    <a:lstStyle/>
                    <a:p>
                      <a:r>
                        <a:rPr lang="en-US" sz="1100" dirty="0"/>
                        <a:t>Morehead City – Central District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Shellfish Sanitation &amp; Recreational Water Quality Section Chief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Fisheries Management Southern District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Marine Patrol Captain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Fisheries Management Environmental Program Supervisor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889"/>
                  </a:ext>
                </a:extLst>
              </a:tr>
              <a:tr h="530566">
                <a:tc>
                  <a:txBody>
                    <a:bodyPr/>
                    <a:lstStyle/>
                    <a:p>
                      <a:r>
                        <a:rPr lang="en-US" sz="1100" dirty="0"/>
                        <a:t>Elizabeth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Fisheries Management Northern District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Fisheries Management Environmental Program Supervisor I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Senior* Conservation Biologist II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Senior* DMF Employee 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0489"/>
                  </a:ext>
                </a:extLst>
              </a:tr>
              <a:tr h="653553">
                <a:tc>
                  <a:txBody>
                    <a:bodyPr/>
                    <a:lstStyle/>
                    <a:p>
                      <a:r>
                        <a:rPr lang="en-US" sz="1100" dirty="0"/>
                        <a:t>Manteo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Marine Patrol Captain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Fisheries Management Environmental Program Supervisor I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Senior* Conservation Biologist II 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Senior * DMF Employee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790684"/>
                  </a:ext>
                </a:extLst>
              </a:tr>
              <a:tr h="380919">
                <a:tc>
                  <a:txBody>
                    <a:bodyPr/>
                    <a:lstStyle/>
                    <a:p>
                      <a:r>
                        <a:rPr lang="en-US" sz="1100" dirty="0"/>
                        <a:t>South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Marine Mechanic Supervisor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Senior Research Vessel Captain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Senior* DMF Employee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55616"/>
                  </a:ext>
                </a:extLst>
              </a:tr>
              <a:tr h="1379723">
                <a:tc>
                  <a:txBody>
                    <a:bodyPr/>
                    <a:lstStyle/>
                    <a:p>
                      <a:r>
                        <a:rPr lang="en-US" sz="1100" dirty="0"/>
                        <a:t>WIRO/WARO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Regional Office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Environmental Program Supervisor 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Marine Patrol Captain  (WIRO), Senior* Conservation Biologist II (WARO)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Senior* Conservation Biologist II (WIRO), Senior* DMF Employee (WARO)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83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393D25-A1F3-41C7-8205-0BF5FE469D67}"/>
              </a:ext>
            </a:extLst>
          </p:cNvPr>
          <p:cNvSpPr txBox="1"/>
          <p:nvPr/>
        </p:nvSpPr>
        <p:spPr>
          <a:xfrm>
            <a:off x="296007" y="632632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*Senior = length of state service</a:t>
            </a:r>
          </a:p>
        </p:txBody>
      </p:sp>
    </p:spTree>
    <p:extLst>
      <p:ext uri="{BB962C8B-B14F-4D97-AF65-F5344CB8AC3E}">
        <p14:creationId xmlns:p14="http://schemas.microsoft.com/office/powerpoint/2010/main" val="329213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F3DEC-0178-47E9-B4C0-CEFB56754BDF}"/>
              </a:ext>
            </a:extLst>
          </p:cNvPr>
          <p:cNvSpPr/>
          <p:nvPr/>
        </p:nvSpPr>
        <p:spPr>
          <a:xfrm>
            <a:off x="297180" y="995095"/>
            <a:ext cx="7117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Essential Functions (Business Processes)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Responsible for leading, maintaining, response, and recovery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EBED08-04E2-4B62-BE17-47B334BFE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07832"/>
              </p:ext>
            </p:extLst>
          </p:nvPr>
        </p:nvGraphicFramePr>
        <p:xfrm>
          <a:off x="214488" y="1977043"/>
          <a:ext cx="8792026" cy="4497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013">
                  <a:extLst>
                    <a:ext uri="{9D8B030D-6E8A-4147-A177-3AD203B41FA5}">
                      <a16:colId xmlns:a16="http://schemas.microsoft.com/office/drawing/2014/main" val="2242029369"/>
                    </a:ext>
                  </a:extLst>
                </a:gridCol>
                <a:gridCol w="4396013">
                  <a:extLst>
                    <a:ext uri="{9D8B030D-6E8A-4147-A177-3AD203B41FA5}">
                      <a16:colId xmlns:a16="http://schemas.microsoft.com/office/drawing/2014/main" val="4018680848"/>
                    </a:ext>
                  </a:extLst>
                </a:gridCol>
              </a:tblGrid>
              <a:tr h="3842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858412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Administration and Management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 and Deputy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05463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Administrative and Maintenance Services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Administrative  and Maintenance Services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90042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COOP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 and Deputy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8573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DIT Information Technology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DIT DMF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05604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Fisheries Management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Fisheries Management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032811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Habitat and Enhancement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Habitat and Enhancement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07192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Law Enforcement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Marine Patrol Colonel (Section Chief)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51110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License and Statistics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License and Statistics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98459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r>
                        <a:rPr lang="en-US" sz="1400" dirty="0"/>
                        <a:t>DMF Public Information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Public Information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422178"/>
                  </a:ext>
                </a:extLst>
              </a:tr>
              <a:tr h="521040">
                <a:tc>
                  <a:txBody>
                    <a:bodyPr/>
                    <a:lstStyle/>
                    <a:p>
                      <a:r>
                        <a:rPr lang="en-US" sz="1400" dirty="0"/>
                        <a:t>DMF Shellfish Sanitation &amp; Recreational Water Quality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Shellfish Sanitation &amp; Recreational Water Quality Team Section Chief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2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63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1950" y="1203960"/>
            <a:ext cx="7886700" cy="47397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Reconstitution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Once transfer of essential functions (business processes) has occurred, DMF will provide a status report for the following: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DMF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Employee displacement reports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Emergency response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Damage assessment and security of facilities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IT systems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Vital records assessment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Priority recovery efforts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Situation reports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844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992" y="968160"/>
            <a:ext cx="8952048" cy="475535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Alternate or Reduced Facility Operations</a:t>
            </a:r>
          </a:p>
          <a:p>
            <a:r>
              <a:rPr lang="en-US" sz="1600" dirty="0"/>
              <a:t>If one or more offices become inaccessible, essential business functions and operations will be transferred or replicated.</a:t>
            </a:r>
          </a:p>
          <a:p>
            <a:r>
              <a:rPr lang="en-US" sz="1600" dirty="0"/>
              <a:t>The Director, Deputy Director, and Essential Function's Team Leader will coordinate to transfer processes.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573F06-ABEC-4492-8739-17BB7B107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32801"/>
              </p:ext>
            </p:extLst>
          </p:nvPr>
        </p:nvGraphicFramePr>
        <p:xfrm>
          <a:off x="275046" y="2420296"/>
          <a:ext cx="866394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788">
                  <a:extLst>
                    <a:ext uri="{9D8B030D-6E8A-4147-A177-3AD203B41FA5}">
                      <a16:colId xmlns:a16="http://schemas.microsoft.com/office/drawing/2014/main" val="3997304353"/>
                    </a:ext>
                  </a:extLst>
                </a:gridCol>
                <a:gridCol w="1732788">
                  <a:extLst>
                    <a:ext uri="{9D8B030D-6E8A-4147-A177-3AD203B41FA5}">
                      <a16:colId xmlns:a16="http://schemas.microsoft.com/office/drawing/2014/main" val="2516415012"/>
                    </a:ext>
                  </a:extLst>
                </a:gridCol>
                <a:gridCol w="1732788">
                  <a:extLst>
                    <a:ext uri="{9D8B030D-6E8A-4147-A177-3AD203B41FA5}">
                      <a16:colId xmlns:a16="http://schemas.microsoft.com/office/drawing/2014/main" val="3922096479"/>
                    </a:ext>
                  </a:extLst>
                </a:gridCol>
                <a:gridCol w="1732788">
                  <a:extLst>
                    <a:ext uri="{9D8B030D-6E8A-4147-A177-3AD203B41FA5}">
                      <a16:colId xmlns:a16="http://schemas.microsoft.com/office/drawing/2014/main" val="3604132803"/>
                    </a:ext>
                  </a:extLst>
                </a:gridCol>
                <a:gridCol w="1732788">
                  <a:extLst>
                    <a:ext uri="{9D8B030D-6E8A-4147-A177-3AD203B41FA5}">
                      <a16:colId xmlns:a16="http://schemas.microsoft.com/office/drawing/2014/main" val="122746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Morehead City</a:t>
                      </a:r>
                    </a:p>
                    <a:p>
                      <a:pPr algn="ctr"/>
                      <a:r>
                        <a:rPr lang="en-US" sz="1400" dirty="0"/>
                        <a:t>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Morehead City – Central District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Elizabeth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 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8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 Employee homes (teleworking)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 Employee homes (teleworking)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 Employee homes (teleworking)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 Employee homes (teleworking)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 Employee homes (teleworking)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0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2. DMF Central District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 DMF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 Manteo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 Elizabeth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 DMF Headquarters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83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 DEQ Regional Office (WARO or WIRO)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 DEQ Regional Office (WARO or WIRO)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 DEQ Regional Office (WARO)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 DMF Central District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4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4. DEQ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 DEQ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4086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DE121B-5159-4733-B254-B62F1615FD9B}"/>
              </a:ext>
            </a:extLst>
          </p:cNvPr>
          <p:cNvSpPr txBox="1"/>
          <p:nvPr/>
        </p:nvSpPr>
        <p:spPr>
          <a:xfrm>
            <a:off x="487502" y="5632837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Note: DMF staff located in the WIRO and WARO fall under the regional office </a:t>
            </a:r>
            <a:r>
              <a:rPr lang="en-US" sz="1200" i="1" dirty="0" err="1"/>
              <a:t>COOPs’</a:t>
            </a:r>
            <a:r>
              <a:rPr lang="en-US" sz="1200" i="1" dirty="0"/>
              <a:t> alternative worksites.  Most likely first alternative worksite will be employee homes.</a:t>
            </a:r>
          </a:p>
        </p:txBody>
      </p:sp>
    </p:spTree>
    <p:extLst>
      <p:ext uri="{BB962C8B-B14F-4D97-AF65-F5344CB8AC3E}">
        <p14:creationId xmlns:p14="http://schemas.microsoft.com/office/powerpoint/2010/main" val="63214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Summary</a:t>
            </a:r>
          </a:p>
          <a:p>
            <a:endParaRPr lang="en-US" dirty="0"/>
          </a:p>
          <a:p>
            <a:r>
              <a:rPr lang="en-US" dirty="0"/>
              <a:t>Essential functions leaders and team leaders need to understand their role in implementing the plan.</a:t>
            </a:r>
          </a:p>
          <a:p>
            <a:endParaRPr lang="en-US" dirty="0"/>
          </a:p>
          <a:p>
            <a:r>
              <a:rPr lang="en-US" dirty="0"/>
              <a:t>Circumstances (disasters) can place any employee in charge of operations (succession of order).</a:t>
            </a:r>
          </a:p>
          <a:p>
            <a:endParaRPr lang="en-US" dirty="0"/>
          </a:p>
          <a:p>
            <a:r>
              <a:rPr lang="en-US" dirty="0"/>
              <a:t>Use opportunities such as snow days, power outages, etc. to test call trees and the plan.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73802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7" b="18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00939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COOP and why should I Care?</a:t>
            </a:r>
          </a:p>
          <a:p>
            <a:endParaRPr lang="en-US" dirty="0"/>
          </a:p>
          <a:p>
            <a:r>
              <a:rPr lang="en-US" dirty="0"/>
              <a:t>Executive Order 298 Dec 21, 2023 supersedes and replaces Executive Order No. </a:t>
            </a:r>
            <a:r>
              <a:rPr lang="en-US"/>
              <a:t>78.</a:t>
            </a:r>
            <a:endParaRPr lang="en-US" dirty="0"/>
          </a:p>
          <a:p>
            <a:endParaRPr lang="en-US" dirty="0"/>
          </a:p>
          <a:p>
            <a:r>
              <a:rPr lang="en-US" dirty="0"/>
              <a:t>Business Continuity Plan (BCP):  A plan that details how an individual organization will ensure it can continue to perform its Essential Functions during a wide range of emergencies. (FEMA)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Continuity of Operations Plan (COOP) – An effort within individual organizations to ensure they can continue to perform their Essential Functions during a wide range of emergencies, including localized acts of nature, accidents, and technological or attack-related emergencies. (FEMA)  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39798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Purpose:</a:t>
            </a:r>
          </a:p>
          <a:p>
            <a:endParaRPr lang="en-US" dirty="0"/>
          </a:p>
          <a:p>
            <a:r>
              <a:rPr lang="en-US" dirty="0"/>
              <a:t>Outlines priorities and procedures to restore essential DMF operations following events that disrupt normal business functions.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Extreme weather events (hurricanes, floods,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Pandemic disease outbreaks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Specific problems to specific areas (e.g., flooding of a LAN room)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87751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Scope</a:t>
            </a:r>
          </a:p>
          <a:p>
            <a:endParaRPr lang="en-US" dirty="0"/>
          </a:p>
          <a:p>
            <a:r>
              <a:rPr lang="en-US" dirty="0"/>
              <a:t>Applies to DMF processes and operations by location.</a:t>
            </a:r>
          </a:p>
          <a:p>
            <a:endParaRPr lang="en-US" dirty="0"/>
          </a:p>
          <a:p>
            <a:r>
              <a:rPr lang="en-US" dirty="0"/>
              <a:t>DMF staff located in the Wilmington and Washington Regional Offices (WIRO and WARO, respectively) fall under the regional office COOPs. Once these offices are re-established by the regional office administrator, DMF program critical processes and priorities will restart operations.</a:t>
            </a:r>
          </a:p>
          <a:p>
            <a:endParaRPr lang="en-US" dirty="0"/>
          </a:p>
          <a:p>
            <a:r>
              <a:rPr lang="en-US" dirty="0"/>
              <a:t>Addresses: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Normal business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Services provided during emergency situations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96659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Objectives:</a:t>
            </a:r>
          </a:p>
          <a:p>
            <a:endParaRPr lang="en-US" dirty="0"/>
          </a:p>
          <a:p>
            <a:r>
              <a:rPr lang="en-US" dirty="0"/>
              <a:t>Ensures continuous performance of DMF essential functions during an emergency.</a:t>
            </a:r>
          </a:p>
          <a:p>
            <a:r>
              <a:rPr lang="en-US" dirty="0"/>
              <a:t>Ensures safety to DMF employees.</a:t>
            </a:r>
          </a:p>
          <a:p>
            <a:r>
              <a:rPr lang="en-US" dirty="0"/>
              <a:t>Protects essential equipment, records, and other assets.</a:t>
            </a:r>
          </a:p>
          <a:p>
            <a:r>
              <a:rPr lang="en-US" dirty="0"/>
              <a:t>Reduces disruption of operations.</a:t>
            </a:r>
          </a:p>
          <a:p>
            <a:r>
              <a:rPr lang="en-US" dirty="0"/>
              <a:t>Minimizes damage and losses.</a:t>
            </a:r>
          </a:p>
          <a:p>
            <a:r>
              <a:rPr lang="en-US" dirty="0"/>
              <a:t>Achieves orderly recovery from emergency operations.</a:t>
            </a:r>
          </a:p>
          <a:p>
            <a:r>
              <a:rPr lang="en-US" dirty="0"/>
              <a:t>Identifies relocation sites and ensures operational and managerial requirements are met before an emergency occurs.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63595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Training</a:t>
            </a:r>
          </a:p>
          <a:p>
            <a:endParaRPr lang="en-US" dirty="0"/>
          </a:p>
          <a:p>
            <a:r>
              <a:rPr lang="en-US" dirty="0"/>
              <a:t>DMF employees must be </a:t>
            </a:r>
            <a:r>
              <a:rPr lang="en-US" u="sng" dirty="0"/>
              <a:t>aware</a:t>
            </a:r>
            <a:r>
              <a:rPr lang="en-US" dirty="0"/>
              <a:t> of the plan and how to implement during an event that disrupts operations.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This power point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Staff meeting discussions by team leaders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Updated personal contact information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The division conducts an annual review and updates when necessary.</a:t>
            </a:r>
          </a:p>
          <a:p>
            <a:endParaRPr lang="en-US" dirty="0"/>
          </a:p>
          <a:p>
            <a:r>
              <a:rPr lang="en-US" dirty="0"/>
              <a:t>The plan is tested through scheduled and unscheduled events: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Tabletop exercises (scheduled)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Snow days (unscheduled)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Power outage (scheduled and unscheduled)</a:t>
            </a:r>
          </a:p>
          <a:p>
            <a:pPr lvl="1"/>
            <a:endParaRPr lang="en-US" dirty="0"/>
          </a:p>
          <a:p>
            <a:r>
              <a:rPr lang="en-US" dirty="0"/>
              <a:t>Hard copies* of the COOP will be distributed to be maintained at the office and home locations: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Director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Deputy Director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Section Chiefs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Other identified staff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1400" dirty="0"/>
              <a:t>The COOP contains confidential information and is only shared and accessed by authorized individuals.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67862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0040" y="960121"/>
            <a:ext cx="8195310" cy="4983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Essential Functions (Business Processes) </a:t>
            </a:r>
          </a:p>
          <a:p>
            <a:endParaRPr lang="en-US" dirty="0"/>
          </a:p>
          <a:p>
            <a:r>
              <a:rPr lang="en-US" u="sng" dirty="0"/>
              <a:t>Statewide Critical </a:t>
            </a:r>
            <a:r>
              <a:rPr lang="en-US" dirty="0"/>
              <a:t>- affects large portion of the state´s population or statewide core functions and needs to be restored within one (1) week or serious consequences will threaten the future of the mission.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Zero (0) functions identified in DMF</a:t>
            </a:r>
          </a:p>
          <a:p>
            <a:pPr lvl="1"/>
            <a:endParaRPr lang="en-US" dirty="0"/>
          </a:p>
          <a:p>
            <a:r>
              <a:rPr lang="en-US" u="sng" dirty="0"/>
              <a:t>Agency Critical </a:t>
            </a:r>
            <a:r>
              <a:rPr lang="en-US" dirty="0"/>
              <a:t>- affects department´s core functions and needs to be restored within one (1) week. These processes must be restored or replaced by alternate processes from one week to one month to ensure a minimal level of service to citizens. Can be delayed until support systems (e.g. computer, phone service, and transportation) are restored.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Eight (8) functions identified in DMF</a:t>
            </a:r>
          </a:p>
          <a:p>
            <a:pPr lvl="1"/>
            <a:endParaRPr lang="en-US" dirty="0"/>
          </a:p>
          <a:p>
            <a:r>
              <a:rPr lang="en-US" u="sng" dirty="0"/>
              <a:t>Program Critical </a:t>
            </a:r>
            <a:r>
              <a:rPr lang="en-US" dirty="0"/>
              <a:t>- affects a program´s core functions and needs to be restored within one (1) week to a time not exceeding one (1) month.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30 functions identified in DMF </a:t>
            </a:r>
          </a:p>
          <a:p>
            <a:pPr lvl="1"/>
            <a:endParaRPr lang="en-US" dirty="0"/>
          </a:p>
          <a:p>
            <a:r>
              <a:rPr lang="en-US" u="sng" dirty="0"/>
              <a:t>Non-Critical</a:t>
            </a:r>
            <a:r>
              <a:rPr lang="en-US" dirty="0"/>
              <a:t> - little or no impact on core functions - Can be delayed for longer than one (1) month without serious consequence to the mission. These processes are not included in this COOP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DMF did not identify any, but if not listed as agency or program critical, would be considered non-critical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8728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Agency Critical Essential Functions</a:t>
            </a:r>
          </a:p>
          <a:p>
            <a:endParaRPr lang="en-US" dirty="0"/>
          </a:p>
          <a:p>
            <a:r>
              <a:rPr lang="en-US" dirty="0"/>
              <a:t>COOP Development and Activation</a:t>
            </a:r>
          </a:p>
          <a:p>
            <a:r>
              <a:rPr lang="en-US" dirty="0"/>
              <a:t>Compliance (provide law enforcement communications)</a:t>
            </a:r>
          </a:p>
          <a:p>
            <a:r>
              <a:rPr lang="en-US" dirty="0"/>
              <a:t>Compliance (monitoring for fisheries regulations and public health regulations by land, water, and air)</a:t>
            </a:r>
          </a:p>
          <a:p>
            <a:r>
              <a:rPr lang="en-US" dirty="0"/>
              <a:t>Laboratory Operations and Analysis</a:t>
            </a:r>
          </a:p>
          <a:p>
            <a:r>
              <a:rPr lang="en-US" dirty="0"/>
              <a:t>Health Safety - Recreational Waters, Certified Shellfish/Crustacea Plants, &amp; Harvesting</a:t>
            </a:r>
          </a:p>
          <a:p>
            <a:r>
              <a:rPr lang="en-US" dirty="0"/>
              <a:t>Public Information Office (Communication)</a:t>
            </a:r>
          </a:p>
          <a:p>
            <a:r>
              <a:rPr lang="en-US" dirty="0"/>
              <a:t>Technical IT Support (Computers, Software and IT Infrastructure)</a:t>
            </a:r>
          </a:p>
          <a:p>
            <a:r>
              <a:rPr lang="en-US" dirty="0"/>
              <a:t>Facilities (division-owned)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75355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Plan (COOP)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309" y="990600"/>
            <a:ext cx="7886700" cy="4732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 Critical Essential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791539-7398-4684-B434-650FDF127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92616"/>
              </p:ext>
            </p:extLst>
          </p:nvPr>
        </p:nvGraphicFramePr>
        <p:xfrm>
          <a:off x="78581" y="1472400"/>
          <a:ext cx="889725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128">
                  <a:extLst>
                    <a:ext uri="{9D8B030D-6E8A-4147-A177-3AD203B41FA5}">
                      <a16:colId xmlns:a16="http://schemas.microsoft.com/office/drawing/2014/main" val="1415655613"/>
                    </a:ext>
                  </a:extLst>
                </a:gridCol>
                <a:gridCol w="3387313">
                  <a:extLst>
                    <a:ext uri="{9D8B030D-6E8A-4147-A177-3AD203B41FA5}">
                      <a16:colId xmlns:a16="http://schemas.microsoft.com/office/drawing/2014/main" val="983108553"/>
                    </a:ext>
                  </a:extLst>
                </a:gridCol>
                <a:gridCol w="2732809">
                  <a:extLst>
                    <a:ext uri="{9D8B030D-6E8A-4147-A177-3AD203B41FA5}">
                      <a16:colId xmlns:a16="http://schemas.microsoft.com/office/drawing/2014/main" val="1208489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Vessel, Vehicle and Heavy Equipment Outfitting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Commercial Fisheries Statistics Programs - Trip Ticket Program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Permit Program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GIS Program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Commercial Fisheries Statistics Program - Quota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Construct and Maintain Artificial Reefs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62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Accounts Receivable and Payable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Commercial Fisheries Statistics – Logbooks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Socio-Economic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Budget Planning and Analysis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Recreational Fisheries Statistics - North Carolina Coastal Angling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Support to the Marine Fisheries Commission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1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Purchasing Services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Recreational Fisheries Statistics - Tagging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Federal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4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Warehouse Operations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Recreational Fisheries Statistics - Creel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Fishery Management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2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Human Resources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Commercial License Program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Fishery Stock Assessments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14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Fishery Biological 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Coastal Habitat Protection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Trust/Submerged Lands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Biological Database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Recreational License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Capital and Repair/Renovation Coordination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48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Shellfish Lease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Systems Development and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Mapping Shellfish Habitat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4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29637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E0F7782DC5C47BE35F05BD940ADF5" ma:contentTypeVersion="4" ma:contentTypeDescription="Create a new document." ma:contentTypeScope="" ma:versionID="073db3982663f15bc66286aca085b03c">
  <xsd:schema xmlns:xsd="http://www.w3.org/2001/XMLSchema" xmlns:xs="http://www.w3.org/2001/XMLSchema" xmlns:p="http://schemas.microsoft.com/office/2006/metadata/properties" xmlns:ns2="b1018dd7-ce53-4855-bc9b-52b6df1bc5cc" targetNamespace="http://schemas.microsoft.com/office/2006/metadata/properties" ma:root="true" ma:fieldsID="dbc36149395b951273acb6b8c7ce634a" ns2:_="">
    <xsd:import namespace="b1018dd7-ce53-4855-bc9b-52b6df1bc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18dd7-ce53-4855-bc9b-52b6df1bc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23A5B-9C49-46F9-8FBA-F0D084F0F1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6F8BDC-B0CD-40CD-B6FF-8E1F23846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B6919-90A1-4675-A4F9-5FF0F42A7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18dd7-ce53-4855-bc9b-52b6df1bc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</TotalTime>
  <Words>1768</Words>
  <Application>Microsoft Office PowerPoint</Application>
  <PresentationFormat>On-screen Show (4:3)</PresentationFormat>
  <Paragraphs>282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2_Office Theme</vt:lpstr>
      <vt:lpstr>PowerPoint Presentation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Continuity of Operations Plan (COOP)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Loeffler, Michael</cp:lastModifiedBy>
  <cp:revision>101</cp:revision>
  <cp:lastPrinted>2023-07-06T16:10:06Z</cp:lastPrinted>
  <dcterms:created xsi:type="dcterms:W3CDTF">2015-07-07T20:02:11Z</dcterms:created>
  <dcterms:modified xsi:type="dcterms:W3CDTF">2025-08-06T14:06:57Z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0x010100DB6E0F7782DC5C47BE35F05BD940ADF5</vt:lpwstr>
  </property>
</Properties>
</file>