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1"/>
  </p:notesMasterIdLst>
  <p:sldIdLst>
    <p:sldId id="256" r:id="rId5"/>
    <p:sldId id="285" r:id="rId6"/>
    <p:sldId id="262" r:id="rId7"/>
    <p:sldId id="284" r:id="rId8"/>
    <p:sldId id="283" r:id="rId9"/>
    <p:sldId id="282" r:id="rId10"/>
    <p:sldId id="281" r:id="rId11"/>
    <p:sldId id="280" r:id="rId12"/>
    <p:sldId id="279" r:id="rId13"/>
    <p:sldId id="277" r:id="rId14"/>
    <p:sldId id="276" r:id="rId15"/>
    <p:sldId id="275" r:id="rId16"/>
    <p:sldId id="274" r:id="rId17"/>
    <p:sldId id="288" r:id="rId18"/>
    <p:sldId id="286" r:id="rId19"/>
    <p:sldId id="273" r:id="rId20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F8A29"/>
    <a:srgbClr val="F9E8BD"/>
    <a:srgbClr val="F2D383"/>
    <a:srgbClr val="CEDDEC"/>
    <a:srgbClr val="C5E4F3"/>
    <a:srgbClr val="288DC2"/>
    <a:srgbClr val="789B4A"/>
    <a:srgbClr val="4F87A0"/>
    <a:srgbClr val="00838F"/>
    <a:srgbClr val="0B3C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08" autoAdjust="0"/>
    <p:restoredTop sz="89804" autoAdjust="0"/>
  </p:normalViewPr>
  <p:slideViewPr>
    <p:cSldViewPr snapToGrid="0">
      <p:cViewPr varScale="1">
        <p:scale>
          <a:sx n="110" d="100"/>
          <a:sy n="110" d="100"/>
        </p:scale>
        <p:origin x="1584" y="13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7840" cy="46643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9" y="0"/>
            <a:ext cx="3037840" cy="46643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E3FD6F98-055A-4837-90F2-8E5F6821A1BB}" type="datetimeFigureOut">
              <a:rPr lang="en-US" smtClean="0"/>
              <a:t>8/6/2025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6" tIns="46223" rIns="92446" bIns="46223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1" y="4473892"/>
            <a:ext cx="5608320" cy="3660458"/>
          </a:xfrm>
          <a:prstGeom prst="rect">
            <a:avLst/>
          </a:prstGeom>
        </p:spPr>
        <p:txBody>
          <a:bodyPr vert="horz" lIns="92446" tIns="46223" rIns="92446" bIns="46223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29968"/>
            <a:ext cx="3037840" cy="4664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9" y="8829968"/>
            <a:ext cx="3037840" cy="4664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DBCC7D24-0DC9-4E9C-89C0-35D79A09D33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46176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- Lighthouse, Mountains, Full Logo, 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9925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731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anufacturing 2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0584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8589" y="5561446"/>
            <a:ext cx="914400" cy="9144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200255" y="51842"/>
            <a:ext cx="5301129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3"/>
          </p:nvPr>
        </p:nvSpPr>
        <p:spPr>
          <a:xfrm>
            <a:off x="1200255" y="381752"/>
            <a:ext cx="5301129" cy="458435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188385"/>
            <a:ext cx="7886700" cy="4755355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4999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Long Tex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228728"/>
            <a:ext cx="7886700" cy="5019673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Text slide – long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05472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Small Ch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628650" y="1228727"/>
            <a:ext cx="7886700" cy="417428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Small Chart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8590" y="557068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7931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Large Ch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628650" y="1228727"/>
            <a:ext cx="7886700" cy="517207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Large Chart</a:t>
            </a:r>
          </a:p>
        </p:txBody>
      </p:sp>
    </p:spTree>
    <p:extLst>
      <p:ext uri="{BB962C8B-B14F-4D97-AF65-F5344CB8AC3E}">
        <p14:creationId xmlns:p14="http://schemas.microsoft.com/office/powerpoint/2010/main" val="37993547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Title, Small Smart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martArt Placeholder 7"/>
          <p:cNvSpPr>
            <a:spLocks noGrp="1"/>
          </p:cNvSpPr>
          <p:nvPr>
            <p:ph type="dgm" sz="quarter" idx="15" hasCustomPrompt="1"/>
          </p:nvPr>
        </p:nvSpPr>
        <p:spPr>
          <a:xfrm>
            <a:off x="628650" y="1225551"/>
            <a:ext cx="7886700" cy="418941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Small SmartArt Graphic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8593" y="556145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6360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Title, Large Smart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martArt Placeholder 6"/>
          <p:cNvSpPr>
            <a:spLocks noGrp="1"/>
          </p:cNvSpPr>
          <p:nvPr>
            <p:ph type="dgm" sz="quarter" idx="15" hasCustomPrompt="1"/>
          </p:nvPr>
        </p:nvSpPr>
        <p:spPr>
          <a:xfrm>
            <a:off x="628650" y="1228726"/>
            <a:ext cx="7886700" cy="517207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Large SmartArt Graphic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61426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Small Image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628650" y="1228726"/>
            <a:ext cx="7886700" cy="428369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8592" y="557068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177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7828" y="5561451"/>
            <a:ext cx="914400" cy="914400"/>
          </a:xfrm>
          <a:prstGeom prst="rect">
            <a:avLst/>
          </a:prstGeom>
        </p:spPr>
      </p:pic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4261281" y="1266932"/>
            <a:ext cx="4687409" cy="4370388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173184" y="1737588"/>
            <a:ext cx="3925594" cy="316361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</p:spTree>
    <p:extLst>
      <p:ext uri="{BB962C8B-B14F-4D97-AF65-F5344CB8AC3E}">
        <p14:creationId xmlns:p14="http://schemas.microsoft.com/office/powerpoint/2010/main" val="33161201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2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5064781" y="1737588"/>
            <a:ext cx="3925594" cy="316361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7828" y="5570687"/>
            <a:ext cx="914400" cy="914400"/>
          </a:xfrm>
          <a:prstGeom prst="rect">
            <a:avLst/>
          </a:prstGeom>
        </p:spPr>
      </p:pic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190939" y="1266340"/>
            <a:ext cx="4687409" cy="4370388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786826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Medium Image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628650" y="1228727"/>
            <a:ext cx="7886700" cy="519112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</p:spTree>
    <p:extLst>
      <p:ext uri="{BB962C8B-B14F-4D97-AF65-F5344CB8AC3E}">
        <p14:creationId xmlns:p14="http://schemas.microsoft.com/office/powerpoint/2010/main" val="1752681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228728"/>
            <a:ext cx="7886700" cy="5019673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7828" y="5561448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2169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4261281" y="1266932"/>
            <a:ext cx="4687409" cy="4994846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medium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173184" y="1266932"/>
            <a:ext cx="3925594" cy="499484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</p:spTree>
    <p:extLst>
      <p:ext uri="{BB962C8B-B14F-4D97-AF65-F5344CB8AC3E}">
        <p14:creationId xmlns:p14="http://schemas.microsoft.com/office/powerpoint/2010/main" val="2944972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2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191771" y="1321534"/>
            <a:ext cx="4687409" cy="4994846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medium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5029270" y="1321534"/>
            <a:ext cx="3925594" cy="499484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</p:spTree>
    <p:extLst>
      <p:ext uri="{BB962C8B-B14F-4D97-AF65-F5344CB8AC3E}">
        <p14:creationId xmlns:p14="http://schemas.microsoft.com/office/powerpoint/2010/main" val="41677373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Large Image,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 txBox="1">
            <a:spLocks/>
          </p:cNvSpPr>
          <p:nvPr userDrawn="1"/>
        </p:nvSpPr>
        <p:spPr>
          <a:xfrm>
            <a:off x="78581" y="6650830"/>
            <a:ext cx="2057400" cy="138112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1F27F3A-B3E9-41ED-AF8F-A365F10BB65F}" type="slidenum">
              <a:rPr lang="en-US" sz="900" smtClean="0"/>
              <a:pPr/>
              <a:t>‹#›</a:t>
            </a:fld>
            <a:endParaRPr lang="en-US" sz="900" dirty="0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628650" y="1228726"/>
            <a:ext cx="7886700" cy="556021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Large Image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2305309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- Logo, Bar, 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9144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42875" y="609998"/>
            <a:ext cx="8858250" cy="894952"/>
          </a:xfrm>
        </p:spPr>
        <p:txBody>
          <a:bodyPr anchor="ctr">
            <a:normAutofit/>
          </a:bodyPr>
          <a:lstStyle>
            <a:lvl1pPr algn="l">
              <a:defRPr sz="2400" i="1" baseline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Section Divider No Image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7064" y="557068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0728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- Logo, Bar,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9144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42875" y="609998"/>
            <a:ext cx="8858250" cy="894952"/>
          </a:xfrm>
        </p:spPr>
        <p:txBody>
          <a:bodyPr anchor="ctr">
            <a:normAutofit/>
          </a:bodyPr>
          <a:lstStyle>
            <a:lvl1pPr algn="l">
              <a:defRPr sz="24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Section Divider Image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0" y="1574007"/>
            <a:ext cx="9144000" cy="38290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8592" y="557068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911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Pottery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F18F6DD-59C4-4B5E-8E06-B26A82834950}"/>
              </a:ext>
            </a:extLst>
          </p:cNvPr>
          <p:cNvSpPr/>
          <p:nvPr userDrawn="1"/>
        </p:nvSpPr>
        <p:spPr>
          <a:xfrm>
            <a:off x="0" y="0"/>
            <a:ext cx="9144000" cy="858475"/>
          </a:xfrm>
          <a:prstGeom prst="rect">
            <a:avLst/>
          </a:prstGeom>
          <a:gradFill flip="none" rotWithShape="1">
            <a:gsLst>
              <a:gs pos="62000">
                <a:schemeClr val="accent6">
                  <a:lumMod val="45000"/>
                  <a:lumOff val="55000"/>
                </a:schemeClr>
              </a:gs>
              <a:gs pos="0">
                <a:srgbClr val="CF8A29"/>
              </a:gs>
              <a:gs pos="100000">
                <a:srgbClr val="F9E8BD"/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rgbClr val="CEDD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8687" y="70130"/>
            <a:ext cx="5529263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16618" y="1127333"/>
            <a:ext cx="7886700" cy="4755355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928687" y="400040"/>
            <a:ext cx="5529263" cy="458435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7828" y="5561442"/>
            <a:ext cx="914400" cy="9144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6A4CE77-FCC0-4B38-B7E3-94D17BD3CA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22"/>
          <a:stretch/>
        </p:blipFill>
        <p:spPr>
          <a:xfrm>
            <a:off x="7507705" y="-140009"/>
            <a:ext cx="1777680" cy="1122957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9136040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Pharma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05840"/>
          </a:xfrm>
          <a:prstGeom prst="rect">
            <a:avLst/>
          </a:prstGeom>
          <a:ln>
            <a:solidFill>
              <a:srgbClr val="CEDDEC"/>
            </a:solidFill>
          </a:ln>
        </p:spPr>
      </p:pic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8587" y="5561446"/>
            <a:ext cx="914400" cy="9144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026343" y="70130"/>
            <a:ext cx="5383336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3"/>
          </p:nvPr>
        </p:nvSpPr>
        <p:spPr>
          <a:xfrm>
            <a:off x="1026343" y="400040"/>
            <a:ext cx="5383336" cy="458435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188385"/>
            <a:ext cx="7886700" cy="4755355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338350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tns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0584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8590" y="5561449"/>
            <a:ext cx="914400" cy="9144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733377" y="70130"/>
            <a:ext cx="4326895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3"/>
          </p:nvPr>
        </p:nvSpPr>
        <p:spPr>
          <a:xfrm>
            <a:off x="733377" y="400040"/>
            <a:ext cx="4326895" cy="458435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188385"/>
            <a:ext cx="7886700" cy="4755355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8128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Seaport Industrial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0584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8591" y="5561447"/>
            <a:ext cx="914400" cy="9144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37563" y="70130"/>
            <a:ext cx="4628736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3"/>
          </p:nvPr>
        </p:nvSpPr>
        <p:spPr>
          <a:xfrm>
            <a:off x="937563" y="400040"/>
            <a:ext cx="4628736" cy="458435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188385"/>
            <a:ext cx="7886700" cy="4755355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21548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Coast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0584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8591" y="5570685"/>
            <a:ext cx="914400" cy="9144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026343" y="70130"/>
            <a:ext cx="5383336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3"/>
          </p:nvPr>
        </p:nvSpPr>
        <p:spPr>
          <a:xfrm>
            <a:off x="1026343" y="400040"/>
            <a:ext cx="5383336" cy="458435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188385"/>
            <a:ext cx="7886700" cy="4755355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913549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Aviation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0584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8589" y="5561448"/>
            <a:ext cx="914400" cy="9144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715623" y="70130"/>
            <a:ext cx="5605277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3"/>
          </p:nvPr>
        </p:nvSpPr>
        <p:spPr>
          <a:xfrm>
            <a:off x="715623" y="400040"/>
            <a:ext cx="5605277" cy="458435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188385"/>
            <a:ext cx="7886700" cy="4755355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77700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anufacturing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0584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7825" y="5561449"/>
            <a:ext cx="914400" cy="9144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852783" y="70130"/>
            <a:ext cx="4889649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3"/>
          </p:nvPr>
        </p:nvSpPr>
        <p:spPr>
          <a:xfrm>
            <a:off x="852783" y="400040"/>
            <a:ext cx="4889649" cy="458435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188385"/>
            <a:ext cx="7886700" cy="4755355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48502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27F3A-B3E9-41ED-AF8F-A365F10BB65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6104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79" r:id="rId9"/>
    <p:sldLayoutId id="2147483680" r:id="rId10"/>
    <p:sldLayoutId id="2147483669" r:id="rId11"/>
    <p:sldLayoutId id="2147483670" r:id="rId12"/>
    <p:sldLayoutId id="2147483671" r:id="rId13"/>
    <p:sldLayoutId id="2147483672" r:id="rId14"/>
    <p:sldLayoutId id="2147483673" r:id="rId15"/>
    <p:sldLayoutId id="2147483674" r:id="rId16"/>
    <p:sldLayoutId id="2147483681" r:id="rId17"/>
    <p:sldLayoutId id="2147483682" r:id="rId18"/>
    <p:sldLayoutId id="2147483675" r:id="rId19"/>
    <p:sldLayoutId id="2147483683" r:id="rId20"/>
    <p:sldLayoutId id="2147483684" r:id="rId21"/>
    <p:sldLayoutId id="2147483676" r:id="rId22"/>
    <p:sldLayoutId id="2147483677" r:id="rId23"/>
    <p:sldLayoutId id="2147483678" r:id="rId24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167F78A2-B456-4F02-890C-6AB8EAB1883A}"/>
              </a:ext>
            </a:extLst>
          </p:cNvPr>
          <p:cNvSpPr txBox="1"/>
          <p:nvPr/>
        </p:nvSpPr>
        <p:spPr>
          <a:xfrm>
            <a:off x="4432142" y="3794965"/>
            <a:ext cx="4176980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700" dirty="0">
                <a:solidFill>
                  <a:srgbClr val="4F87A0"/>
                </a:solidFill>
              </a:rPr>
              <a:t>Marine Fisheries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85CE50B-1C03-4294-AF65-0DF63F1B5F3D}"/>
              </a:ext>
            </a:extLst>
          </p:cNvPr>
          <p:cNvSpPr txBox="1"/>
          <p:nvPr/>
        </p:nvSpPr>
        <p:spPr>
          <a:xfrm>
            <a:off x="3482109" y="4165930"/>
            <a:ext cx="51270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>
                <a:solidFill>
                  <a:srgbClr val="778591"/>
                </a:solidFill>
              </a:rPr>
              <a:t>Training|  Michael S. Loeffler|   July 2025</a:t>
            </a:r>
          </a:p>
        </p:txBody>
      </p:sp>
      <p:sp>
        <p:nvSpPr>
          <p:cNvPr id="12" name="Title 6">
            <a:extLst>
              <a:ext uri="{FF2B5EF4-FFF2-40B4-BE49-F238E27FC236}">
                <a16:creationId xmlns:a16="http://schemas.microsoft.com/office/drawing/2014/main" id="{82AFBBFE-D6D4-4BA0-BEF3-77482C5831A4}"/>
              </a:ext>
            </a:extLst>
          </p:cNvPr>
          <p:cNvSpPr txBox="1">
            <a:spLocks/>
          </p:cNvSpPr>
          <p:nvPr/>
        </p:nvSpPr>
        <p:spPr>
          <a:xfrm>
            <a:off x="2921876" y="2353856"/>
            <a:ext cx="5687246" cy="457200"/>
          </a:xfrm>
          <a:prstGeom prst="rect">
            <a:avLst/>
          </a:prstGeom>
        </p:spPr>
        <p:txBody>
          <a:bodyPr>
            <a:noAutofit/>
          </a:bodyPr>
          <a:lstStyle>
            <a:lvl1pPr algn="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b="1" i="1" kern="1200">
                <a:solidFill>
                  <a:srgbClr val="0B3C6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/>
              <a:t>Continuity of Operations Plan (COOP)</a:t>
            </a:r>
            <a:br>
              <a:rPr lang="en-US" sz="2400" dirty="0"/>
            </a:br>
            <a:endParaRPr lang="en-US" sz="2400" dirty="0"/>
          </a:p>
        </p:txBody>
      </p:sp>
      <p:sp>
        <p:nvSpPr>
          <p:cNvPr id="13" name="Subtitle 5">
            <a:extLst>
              <a:ext uri="{FF2B5EF4-FFF2-40B4-BE49-F238E27FC236}">
                <a16:creationId xmlns:a16="http://schemas.microsoft.com/office/drawing/2014/main" id="{3D7724E9-E80D-4585-9E3C-8F3E4653F242}"/>
              </a:ext>
            </a:extLst>
          </p:cNvPr>
          <p:cNvSpPr txBox="1">
            <a:spLocks/>
          </p:cNvSpPr>
          <p:nvPr/>
        </p:nvSpPr>
        <p:spPr>
          <a:xfrm>
            <a:off x="3132083" y="2819567"/>
            <a:ext cx="5477039" cy="64951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rgbClr val="4F87A0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200"/>
              </a:lnSpc>
            </a:pP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F6A456F-D716-4EB7-9905-096DEB1493F4}"/>
              </a:ext>
            </a:extLst>
          </p:cNvPr>
          <p:cNvSpPr txBox="1"/>
          <p:nvPr/>
        </p:nvSpPr>
        <p:spPr>
          <a:xfrm>
            <a:off x="3823855" y="3375664"/>
            <a:ext cx="47852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i="1" cap="all" dirty="0">
                <a:solidFill>
                  <a:srgbClr val="789B4A"/>
                </a:solidFill>
              </a:rPr>
              <a:t>Department of Environmental Quality</a:t>
            </a:r>
          </a:p>
        </p:txBody>
      </p:sp>
    </p:spTree>
    <p:extLst>
      <p:ext uri="{BB962C8B-B14F-4D97-AF65-F5344CB8AC3E}">
        <p14:creationId xmlns:p14="http://schemas.microsoft.com/office/powerpoint/2010/main" val="28513629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Continuity of Operations Plan (COOP)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90500" y="918680"/>
            <a:ext cx="8770620" cy="559308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000" dirty="0"/>
              <a:t>Essential Functions (Business Processes)</a:t>
            </a:r>
          </a:p>
          <a:p>
            <a:pPr lvl="1"/>
            <a:r>
              <a:rPr lang="en-US" sz="1900" dirty="0"/>
              <a:t>Each function has an assigned business owner – a section chief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Succession of Order</a:t>
            </a:r>
          </a:p>
          <a:p>
            <a:pPr lvl="1"/>
            <a:r>
              <a:rPr lang="en-US" sz="1900" dirty="0"/>
              <a:t>Necessary in case the primary, key contacts are unavailable or unable to execute their duties.</a:t>
            </a:r>
          </a:p>
          <a:p>
            <a:pPr lvl="1"/>
            <a:r>
              <a:rPr lang="en-US" sz="1900" dirty="0"/>
              <a:t>Division Level (in order):</a:t>
            </a:r>
          </a:p>
          <a:p>
            <a:pPr marL="1028700" lvl="2" indent="-342900">
              <a:buFont typeface="+mj-lt"/>
              <a:buAutoNum type="arabicPeriod"/>
            </a:pPr>
            <a:r>
              <a:rPr lang="en-US" sz="1900" dirty="0"/>
              <a:t>Director (Environmental Division Director)</a:t>
            </a:r>
          </a:p>
          <a:p>
            <a:pPr marL="1028700" lvl="2" indent="-342900">
              <a:buFont typeface="+mj-lt"/>
              <a:buAutoNum type="arabicPeriod"/>
            </a:pPr>
            <a:r>
              <a:rPr lang="en-US" sz="1900" dirty="0"/>
              <a:t>Deputy Director (Environmental Program Manager I)</a:t>
            </a:r>
          </a:p>
          <a:p>
            <a:pPr marL="1028700" lvl="2" indent="-342900">
              <a:buFont typeface="+mj-lt"/>
              <a:buAutoNum type="arabicPeriod"/>
            </a:pPr>
            <a:r>
              <a:rPr lang="en-US" sz="1900" dirty="0"/>
              <a:t>Marine Patrol Chief (MF Law Enforcement Director)</a:t>
            </a:r>
          </a:p>
          <a:p>
            <a:pPr marL="1028700" lvl="2" indent="-342900">
              <a:buFont typeface="+mj-lt"/>
              <a:buAutoNum type="arabicPeriod"/>
            </a:pPr>
            <a:r>
              <a:rPr lang="en-US" sz="1900" dirty="0"/>
              <a:t>Administrative and Maintenance Section Chief (Business Officer II)</a:t>
            </a:r>
          </a:p>
          <a:p>
            <a:pPr marL="1028700" lvl="2" indent="-342900">
              <a:buFont typeface="+mj-lt"/>
              <a:buAutoNum type="arabicPeriod"/>
            </a:pPr>
            <a:r>
              <a:rPr lang="en-US" sz="1900" dirty="0"/>
              <a:t>Shellfish Sanitation &amp; Recreational Water Quality Section Chief (Environmental Program Supervisor II)</a:t>
            </a:r>
          </a:p>
          <a:p>
            <a:pPr marL="685800" lvl="2" indent="0">
              <a:buNone/>
            </a:pPr>
            <a:endParaRPr lang="en-US" sz="1900" dirty="0"/>
          </a:p>
          <a:p>
            <a:pPr marL="0" indent="0">
              <a:buNone/>
            </a:pPr>
            <a:r>
              <a:rPr lang="en-US" sz="2000" dirty="0"/>
              <a:t>After the first notification by the Director/Deputy Director, additional contacts are identified through a call tree following the chain of command to the following (each section is to maintain a call tree so that all employees are notified).</a:t>
            </a:r>
          </a:p>
          <a:p>
            <a:pPr marL="685800" lvl="1" indent="-342900">
              <a:buFont typeface="+mj-lt"/>
              <a:buAutoNum type="arabicPeriod"/>
            </a:pPr>
            <a:r>
              <a:rPr lang="en-US" sz="1900" dirty="0"/>
              <a:t>Section Chief (Essential Functions Leader and Team Leader)</a:t>
            </a:r>
          </a:p>
          <a:p>
            <a:pPr marL="685800" lvl="1" indent="-342900">
              <a:buFont typeface="+mj-lt"/>
              <a:buAutoNum type="arabicPeriod"/>
            </a:pPr>
            <a:r>
              <a:rPr lang="en-US" sz="1900" dirty="0"/>
              <a:t>Section Chief notifies next in line</a:t>
            </a:r>
          </a:p>
          <a:p>
            <a:pPr marL="685800" lvl="1" indent="-342900">
              <a:buFont typeface="+mj-lt"/>
              <a:buAutoNum type="arabicPeriod"/>
            </a:pPr>
            <a:r>
              <a:rPr lang="en-US" sz="1900" dirty="0"/>
              <a:t>Supervisors notify employees</a:t>
            </a:r>
          </a:p>
          <a:p>
            <a:pPr marL="342900" lvl="1" indent="0">
              <a:buNone/>
            </a:pPr>
            <a:endParaRPr lang="en-US" sz="1900" dirty="0"/>
          </a:p>
          <a:p>
            <a:pPr marL="0" indent="0">
              <a:buNone/>
            </a:pPr>
            <a:r>
              <a:rPr lang="en-US" sz="1700" dirty="0"/>
              <a:t>Note: Supervisors and employees are to keep each other informed of their status</a:t>
            </a:r>
          </a:p>
        </p:txBody>
      </p:sp>
    </p:spTree>
    <p:extLst>
      <p:ext uri="{BB962C8B-B14F-4D97-AF65-F5344CB8AC3E}">
        <p14:creationId xmlns:p14="http://schemas.microsoft.com/office/powerpoint/2010/main" val="19873032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Continuity of Operations Plan (COOP)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98120" y="905485"/>
            <a:ext cx="8309610" cy="4519955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Succession of Order by Location</a:t>
            </a:r>
          </a:p>
          <a:p>
            <a:endParaRPr lang="en-US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86BE475-DFCC-482E-BF57-10A9116A2F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9072168"/>
              </p:ext>
            </p:extLst>
          </p:nvPr>
        </p:nvGraphicFramePr>
        <p:xfrm>
          <a:off x="239183" y="627345"/>
          <a:ext cx="8724900" cy="60795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8423">
                  <a:extLst>
                    <a:ext uri="{9D8B030D-6E8A-4147-A177-3AD203B41FA5}">
                      <a16:colId xmlns:a16="http://schemas.microsoft.com/office/drawing/2014/main" val="1495184748"/>
                    </a:ext>
                  </a:extLst>
                </a:gridCol>
                <a:gridCol w="1859021">
                  <a:extLst>
                    <a:ext uri="{9D8B030D-6E8A-4147-A177-3AD203B41FA5}">
                      <a16:colId xmlns:a16="http://schemas.microsoft.com/office/drawing/2014/main" val="2618672405"/>
                    </a:ext>
                  </a:extLst>
                </a:gridCol>
                <a:gridCol w="1901336">
                  <a:extLst>
                    <a:ext uri="{9D8B030D-6E8A-4147-A177-3AD203B41FA5}">
                      <a16:colId xmlns:a16="http://schemas.microsoft.com/office/drawing/2014/main" val="1836887582"/>
                    </a:ext>
                  </a:extLst>
                </a:gridCol>
                <a:gridCol w="1790700">
                  <a:extLst>
                    <a:ext uri="{9D8B030D-6E8A-4147-A177-3AD203B41FA5}">
                      <a16:colId xmlns:a16="http://schemas.microsoft.com/office/drawing/2014/main" val="3660193910"/>
                    </a:ext>
                  </a:extLst>
                </a:gridCol>
                <a:gridCol w="1455420">
                  <a:extLst>
                    <a:ext uri="{9D8B030D-6E8A-4147-A177-3AD203B41FA5}">
                      <a16:colId xmlns:a16="http://schemas.microsoft.com/office/drawing/2014/main" val="578479366"/>
                    </a:ext>
                  </a:extLst>
                </a:gridCol>
              </a:tblGrid>
              <a:tr h="295463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Location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First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Second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Third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Fourth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8893888"/>
                  </a:ext>
                </a:extLst>
              </a:tr>
              <a:tr h="530566">
                <a:tc>
                  <a:txBody>
                    <a:bodyPr/>
                    <a:lstStyle/>
                    <a:p>
                      <a:r>
                        <a:rPr lang="en-US" sz="1100" dirty="0"/>
                        <a:t>All Locations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Director/Deputy Director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Marine Patrol Colonel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Administrative and Maintenance Section Chief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Shellfish Sanitation Recreational Water Quality Section Chief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3975469"/>
                  </a:ext>
                </a:extLst>
              </a:tr>
              <a:tr h="530566">
                <a:tc>
                  <a:txBody>
                    <a:bodyPr/>
                    <a:lstStyle/>
                    <a:p>
                      <a:r>
                        <a:rPr lang="en-US" sz="1100" dirty="0"/>
                        <a:t>Morehead City – Headquarters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Director/Deputy Director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Marine Patrol Colonel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/>
                        <a:t>Administrative and Maintenance Section Chief</a:t>
                      </a:r>
                    </a:p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/>
                        <a:t>Shellfish Sanitation Recreational Water Quality Section Chief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0715939"/>
                  </a:ext>
                </a:extLst>
              </a:tr>
              <a:tr h="829859">
                <a:tc>
                  <a:txBody>
                    <a:bodyPr/>
                    <a:lstStyle/>
                    <a:p>
                      <a:r>
                        <a:rPr lang="en-US" sz="1100" dirty="0"/>
                        <a:t>Morehead City – Central District Office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Shellfish Sanitation &amp; Recreational Water Quality Section Chief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Fisheries Management Southern District Manager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Marine Patrol Captain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Fisheries Management Environmental Program Supervisor 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4015889"/>
                  </a:ext>
                </a:extLst>
              </a:tr>
              <a:tr h="530566">
                <a:tc>
                  <a:txBody>
                    <a:bodyPr/>
                    <a:lstStyle/>
                    <a:p>
                      <a:r>
                        <a:rPr lang="en-US" sz="1100" dirty="0"/>
                        <a:t>Elizabeth City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Fisheries Management Northern District Manager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/>
                        <a:t>Fisheries Management Environmental Program Supervisor I</a:t>
                      </a:r>
                    </a:p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/>
                        <a:t>Senior* Conservation Biologist II</a:t>
                      </a:r>
                    </a:p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/>
                        <a:t>Senior* DMF Employee </a:t>
                      </a:r>
                    </a:p>
                    <a:p>
                      <a:endParaRPr lang="en-US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6500489"/>
                  </a:ext>
                </a:extLst>
              </a:tr>
              <a:tr h="653553">
                <a:tc>
                  <a:txBody>
                    <a:bodyPr/>
                    <a:lstStyle/>
                    <a:p>
                      <a:r>
                        <a:rPr lang="en-US" sz="1100" dirty="0"/>
                        <a:t>Manteo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/>
                        <a:t>Marine Patrol Captain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/>
                        <a:t>Fisheries Management Environmental Program Supervisor I</a:t>
                      </a:r>
                    </a:p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/>
                        <a:t>Senior* Conservation Biologist II </a:t>
                      </a:r>
                    </a:p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Senior * DMF Employee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2790684"/>
                  </a:ext>
                </a:extLst>
              </a:tr>
              <a:tr h="380919">
                <a:tc>
                  <a:txBody>
                    <a:bodyPr/>
                    <a:lstStyle/>
                    <a:p>
                      <a:r>
                        <a:rPr lang="en-US" sz="1100" dirty="0"/>
                        <a:t>South River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Marine Mechanic Supervisor 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Senior Research Vessel Captain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/>
                        <a:t>Senior* DMF Employee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8655616"/>
                  </a:ext>
                </a:extLst>
              </a:tr>
              <a:tr h="1379723">
                <a:tc>
                  <a:txBody>
                    <a:bodyPr/>
                    <a:lstStyle/>
                    <a:p>
                      <a:r>
                        <a:rPr lang="en-US" sz="1100" dirty="0"/>
                        <a:t>WIRO/WARO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Regional Office Manager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effectLst/>
                        </a:rPr>
                        <a:t>Environmental Program Supervisor I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/>
                        <a:t>Marine Patrol Captain  (WIRO), Senior* Conservation Biologist II (WARO) 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/>
                        <a:t>Senior* Conservation Biologist II (WIRO), Senior* DMF Employee (WARO)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198311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91393D25-A1F3-41C7-8205-0BF5FE469D67}"/>
              </a:ext>
            </a:extLst>
          </p:cNvPr>
          <p:cNvSpPr txBox="1"/>
          <p:nvPr/>
        </p:nvSpPr>
        <p:spPr>
          <a:xfrm>
            <a:off x="296007" y="6326329"/>
            <a:ext cx="594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*Senior = length of state service</a:t>
            </a:r>
          </a:p>
        </p:txBody>
      </p:sp>
    </p:spTree>
    <p:extLst>
      <p:ext uri="{BB962C8B-B14F-4D97-AF65-F5344CB8AC3E}">
        <p14:creationId xmlns:p14="http://schemas.microsoft.com/office/powerpoint/2010/main" val="32921344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Continuity of Operations Plan (COOP)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06F3DEC-0178-47E9-B4C0-CEFB56754BDF}"/>
              </a:ext>
            </a:extLst>
          </p:cNvPr>
          <p:cNvSpPr/>
          <p:nvPr/>
        </p:nvSpPr>
        <p:spPr>
          <a:xfrm>
            <a:off x="297180" y="995095"/>
            <a:ext cx="71170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Essential Functions (Business Processes) Teams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Responsible for leading, maintaining, response, and recovery</a:t>
            </a:r>
          </a:p>
          <a:p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EEBED08-04E2-4B62-BE17-47B334BFEB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1207832"/>
              </p:ext>
            </p:extLst>
          </p:nvPr>
        </p:nvGraphicFramePr>
        <p:xfrm>
          <a:off x="214488" y="1977043"/>
          <a:ext cx="8792026" cy="44970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6013">
                  <a:extLst>
                    <a:ext uri="{9D8B030D-6E8A-4147-A177-3AD203B41FA5}">
                      <a16:colId xmlns:a16="http://schemas.microsoft.com/office/drawing/2014/main" val="2242029369"/>
                    </a:ext>
                  </a:extLst>
                </a:gridCol>
                <a:gridCol w="4396013">
                  <a:extLst>
                    <a:ext uri="{9D8B030D-6E8A-4147-A177-3AD203B41FA5}">
                      <a16:colId xmlns:a16="http://schemas.microsoft.com/office/drawing/2014/main" val="4018680848"/>
                    </a:ext>
                  </a:extLst>
                </a:gridCol>
              </a:tblGrid>
              <a:tr h="38420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Team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Team Leader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9858412"/>
                  </a:ext>
                </a:extLst>
              </a:tr>
              <a:tr h="384202">
                <a:tc>
                  <a:txBody>
                    <a:bodyPr/>
                    <a:lstStyle/>
                    <a:p>
                      <a:r>
                        <a:rPr lang="en-US" sz="1400" dirty="0"/>
                        <a:t>DMF Administration and Management Team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Director and Deputy Director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9805463"/>
                  </a:ext>
                </a:extLst>
              </a:tr>
              <a:tr h="384202">
                <a:tc>
                  <a:txBody>
                    <a:bodyPr/>
                    <a:lstStyle/>
                    <a:p>
                      <a:r>
                        <a:rPr lang="en-US" sz="1400" dirty="0"/>
                        <a:t>DMF Administrative and Maintenance Services Team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Administrative  and Maintenance Services Section Chief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6290042"/>
                  </a:ext>
                </a:extLst>
              </a:tr>
              <a:tr h="384202">
                <a:tc>
                  <a:txBody>
                    <a:bodyPr/>
                    <a:lstStyle/>
                    <a:p>
                      <a:r>
                        <a:rPr lang="en-US" sz="1400" dirty="0"/>
                        <a:t>DMF COOP Team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Director and Deputy Director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568573"/>
                  </a:ext>
                </a:extLst>
              </a:tr>
              <a:tr h="384202">
                <a:tc>
                  <a:txBody>
                    <a:bodyPr/>
                    <a:lstStyle/>
                    <a:p>
                      <a:r>
                        <a:rPr lang="en-US" sz="1400" dirty="0"/>
                        <a:t>DMF DIT Information Technology Team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DIT DMF Section Chief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5805604"/>
                  </a:ext>
                </a:extLst>
              </a:tr>
              <a:tr h="384202">
                <a:tc>
                  <a:txBody>
                    <a:bodyPr/>
                    <a:lstStyle/>
                    <a:p>
                      <a:r>
                        <a:rPr lang="en-US" sz="1400" dirty="0"/>
                        <a:t>DMF Fisheries Management Team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Fisheries Management Section Chief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0032811"/>
                  </a:ext>
                </a:extLst>
              </a:tr>
              <a:tr h="384202">
                <a:tc>
                  <a:txBody>
                    <a:bodyPr/>
                    <a:lstStyle/>
                    <a:p>
                      <a:r>
                        <a:rPr lang="en-US" sz="1400" dirty="0"/>
                        <a:t>DMF Habitat and Enhancement Team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Habitat and Enhancement Section Chief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4607192"/>
                  </a:ext>
                </a:extLst>
              </a:tr>
              <a:tr h="384202">
                <a:tc>
                  <a:txBody>
                    <a:bodyPr/>
                    <a:lstStyle/>
                    <a:p>
                      <a:r>
                        <a:rPr lang="en-US" sz="1400" dirty="0"/>
                        <a:t>DMF Law Enforcement Team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Marine Patrol Colonel (Section Chief)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8751110"/>
                  </a:ext>
                </a:extLst>
              </a:tr>
              <a:tr h="384202">
                <a:tc>
                  <a:txBody>
                    <a:bodyPr/>
                    <a:lstStyle/>
                    <a:p>
                      <a:r>
                        <a:rPr lang="en-US" sz="1400" dirty="0"/>
                        <a:t>DMF License and Statistics Team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License and Statistics Section Chief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7098459"/>
                  </a:ext>
                </a:extLst>
              </a:tr>
              <a:tr h="384202">
                <a:tc>
                  <a:txBody>
                    <a:bodyPr/>
                    <a:lstStyle/>
                    <a:p>
                      <a:r>
                        <a:rPr lang="en-US" sz="1400" dirty="0"/>
                        <a:t>DMF Public Information Team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Public Information Officer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5422178"/>
                  </a:ext>
                </a:extLst>
              </a:tr>
              <a:tr h="521040">
                <a:tc>
                  <a:txBody>
                    <a:bodyPr/>
                    <a:lstStyle/>
                    <a:p>
                      <a:r>
                        <a:rPr lang="en-US" sz="1400" dirty="0"/>
                        <a:t>DMF Shellfish Sanitation &amp; Recreational Water Quality Team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Shellfish Sanitation &amp; Recreational Water Quality Team Section Chief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65265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06333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Continuity of Operations Plan (COOP)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361950" y="1203960"/>
            <a:ext cx="7886700" cy="473978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Reconstitution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Once transfer of essential functions (business processes) has occurred, DMF will provide a status report for the following: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DMF staff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Employee displacement reports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Emergency response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Damage assessment and security of facilities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IT systems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Vital records assessment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Priority recovery efforts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Situation reports</a:t>
            </a:r>
          </a:p>
          <a:p>
            <a:endParaRPr lang="en-US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</p:spTree>
    <p:extLst>
      <p:ext uri="{BB962C8B-B14F-4D97-AF65-F5344CB8AC3E}">
        <p14:creationId xmlns:p14="http://schemas.microsoft.com/office/powerpoint/2010/main" val="384443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Continuity of Operations Plan (COOP)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30992" y="968160"/>
            <a:ext cx="8952048" cy="4755355"/>
          </a:xfrm>
        </p:spPr>
        <p:txBody>
          <a:bodyPr/>
          <a:lstStyle/>
          <a:p>
            <a:pPr marL="0" indent="0">
              <a:buNone/>
            </a:pPr>
            <a:r>
              <a:rPr lang="en-US" sz="1600" dirty="0"/>
              <a:t>Alternate or Reduced Facility Operations</a:t>
            </a:r>
          </a:p>
          <a:p>
            <a:r>
              <a:rPr lang="en-US" sz="1600" dirty="0"/>
              <a:t>If one or more offices become inaccessible, essential business functions and operations will be transferred or replicated.</a:t>
            </a:r>
          </a:p>
          <a:p>
            <a:r>
              <a:rPr lang="en-US" sz="1600" dirty="0"/>
              <a:t>The Director, Deputy Director, and Essential Function's Team Leader will coordinate to transfer processes.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5573F06-ABEC-4492-8739-17BB7B107D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2432801"/>
              </p:ext>
            </p:extLst>
          </p:nvPr>
        </p:nvGraphicFramePr>
        <p:xfrm>
          <a:off x="275046" y="2420296"/>
          <a:ext cx="8663940" cy="3230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2788">
                  <a:extLst>
                    <a:ext uri="{9D8B030D-6E8A-4147-A177-3AD203B41FA5}">
                      <a16:colId xmlns:a16="http://schemas.microsoft.com/office/drawing/2014/main" val="3997304353"/>
                    </a:ext>
                  </a:extLst>
                </a:gridCol>
                <a:gridCol w="1732788">
                  <a:extLst>
                    <a:ext uri="{9D8B030D-6E8A-4147-A177-3AD203B41FA5}">
                      <a16:colId xmlns:a16="http://schemas.microsoft.com/office/drawing/2014/main" val="2516415012"/>
                    </a:ext>
                  </a:extLst>
                </a:gridCol>
                <a:gridCol w="1732788">
                  <a:extLst>
                    <a:ext uri="{9D8B030D-6E8A-4147-A177-3AD203B41FA5}">
                      <a16:colId xmlns:a16="http://schemas.microsoft.com/office/drawing/2014/main" val="3922096479"/>
                    </a:ext>
                  </a:extLst>
                </a:gridCol>
                <a:gridCol w="1732788">
                  <a:extLst>
                    <a:ext uri="{9D8B030D-6E8A-4147-A177-3AD203B41FA5}">
                      <a16:colId xmlns:a16="http://schemas.microsoft.com/office/drawing/2014/main" val="3604132803"/>
                    </a:ext>
                  </a:extLst>
                </a:gridCol>
                <a:gridCol w="1732788">
                  <a:extLst>
                    <a:ext uri="{9D8B030D-6E8A-4147-A177-3AD203B41FA5}">
                      <a16:colId xmlns:a16="http://schemas.microsoft.com/office/drawing/2014/main" val="122746709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Morehead City</a:t>
                      </a:r>
                    </a:p>
                    <a:p>
                      <a:pPr algn="ctr"/>
                      <a:r>
                        <a:rPr lang="en-US" sz="1400" dirty="0"/>
                        <a:t>Headquarters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Morehead City – Central District Office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Elizabeth City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Manteo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South River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95817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1. Employee homes (teleworking)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1. Employee homes (teleworking)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1. Employee homes (teleworking)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1. Employee homes (teleworking)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1. Employee homes (teleworking)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19020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2. DMF Central District Office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2. DMF Headquarters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2. Manteo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2. Elizabeth City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2. DMF Headquarters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08310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3. DEQ Regional Office (WARO or WIRO)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3. DEQ Regional Office (WARO or WIRO)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3. DEQ Regional Office (WARO)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3. DMF Central District Office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6402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4. DEQ Headquarters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4. DEQ Headquarters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5408655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9BDE121B-5159-4733-B254-B62F1615FD9B}"/>
              </a:ext>
            </a:extLst>
          </p:cNvPr>
          <p:cNvSpPr txBox="1"/>
          <p:nvPr/>
        </p:nvSpPr>
        <p:spPr>
          <a:xfrm>
            <a:off x="487502" y="5632837"/>
            <a:ext cx="70637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/>
              <a:t>Note: DMF staff located in the WIRO and WARO fall under the regional office </a:t>
            </a:r>
            <a:r>
              <a:rPr lang="en-US" sz="1200" i="1" dirty="0" err="1"/>
              <a:t>COOPs’</a:t>
            </a:r>
            <a:r>
              <a:rPr lang="en-US" sz="1200" i="1" dirty="0"/>
              <a:t> alternative worksites.  Most likely first alternative worksite will be employee homes.</a:t>
            </a:r>
          </a:p>
        </p:txBody>
      </p:sp>
    </p:spTree>
    <p:extLst>
      <p:ext uri="{BB962C8B-B14F-4D97-AF65-F5344CB8AC3E}">
        <p14:creationId xmlns:p14="http://schemas.microsoft.com/office/powerpoint/2010/main" val="6321476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Continuity of Operations Plan (COOP)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Summary</a:t>
            </a:r>
          </a:p>
          <a:p>
            <a:endParaRPr lang="en-US" dirty="0"/>
          </a:p>
          <a:p>
            <a:r>
              <a:rPr lang="en-US" dirty="0"/>
              <a:t>Essential functions leaders and team leaders need to understand their role in implementing the plan.</a:t>
            </a:r>
          </a:p>
          <a:p>
            <a:endParaRPr lang="en-US" dirty="0"/>
          </a:p>
          <a:p>
            <a:r>
              <a:rPr lang="en-US" dirty="0"/>
              <a:t>Circumstances (disasters) can place any employee in charge of operations (succession of order).</a:t>
            </a:r>
          </a:p>
          <a:p>
            <a:endParaRPr lang="en-US" dirty="0"/>
          </a:p>
          <a:p>
            <a:r>
              <a:rPr lang="en-US" dirty="0"/>
              <a:t>Use opportunities such as snow days, power outages, etc. to test call trees and the plan.</a:t>
            </a:r>
          </a:p>
          <a:p>
            <a:endParaRPr lang="en-US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</p:spTree>
    <p:extLst>
      <p:ext uri="{BB962C8B-B14F-4D97-AF65-F5344CB8AC3E}">
        <p14:creationId xmlns:p14="http://schemas.microsoft.com/office/powerpoint/2010/main" val="17380291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77" b="18177"/>
          <a:stretch>
            <a:fillRect/>
          </a:stretch>
        </p:blipFill>
        <p:spPr/>
      </p:pic>
      <p:sp>
        <p:nvSpPr>
          <p:cNvPr id="5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</p:spTree>
    <p:extLst>
      <p:ext uri="{BB962C8B-B14F-4D97-AF65-F5344CB8AC3E}">
        <p14:creationId xmlns:p14="http://schemas.microsoft.com/office/powerpoint/2010/main" val="10093933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Continuity of Operations Plan (COOP)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What is the COOP and why should I Care?</a:t>
            </a:r>
          </a:p>
          <a:p>
            <a:endParaRPr lang="en-US" dirty="0"/>
          </a:p>
          <a:p>
            <a:r>
              <a:rPr lang="en-US" dirty="0"/>
              <a:t>Executive Order 298 Dec 21, 2023 supersedes and replaces Executive Order No. </a:t>
            </a:r>
            <a:r>
              <a:rPr lang="en-US"/>
              <a:t>78.</a:t>
            </a:r>
            <a:endParaRPr lang="en-US" dirty="0"/>
          </a:p>
          <a:p>
            <a:endParaRPr lang="en-US" dirty="0"/>
          </a:p>
          <a:p>
            <a:r>
              <a:rPr lang="en-US" dirty="0"/>
              <a:t>Business Continuity Plan (BCP):  A plan that details how an individual organization will ensure it can continue to perform its Essential Functions during a wide range of emergencies. (FEMA) 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Continuity of Operations Plan (COOP) – An effort within individual organizations to ensure they can continue to perform their Essential Functions during a wide range of emergencies, including localized acts of nature, accidents, and technological or attack-related emergencies. (FEMA)  </a:t>
            </a:r>
          </a:p>
          <a:p>
            <a:endParaRPr lang="en-US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</p:spTree>
    <p:extLst>
      <p:ext uri="{BB962C8B-B14F-4D97-AF65-F5344CB8AC3E}">
        <p14:creationId xmlns:p14="http://schemas.microsoft.com/office/powerpoint/2010/main" val="13979811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Continuity of Operations Plan (COOP)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Purpose:</a:t>
            </a:r>
          </a:p>
          <a:p>
            <a:endParaRPr lang="en-US" dirty="0"/>
          </a:p>
          <a:p>
            <a:r>
              <a:rPr lang="en-US" dirty="0"/>
              <a:t>Outlines priorities and procedures to restore essential DMF operations following events that disrupt normal business functions.</a:t>
            </a:r>
          </a:p>
          <a:p>
            <a:endParaRPr lang="en-US" dirty="0"/>
          </a:p>
          <a:p>
            <a:r>
              <a:rPr lang="en-US" dirty="0"/>
              <a:t>Examples: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Extreme weather events (hurricanes, floods, etc.)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Pandemic disease outbreaks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Specific problems to specific areas (e.g., flooding of a LAN room)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</p:spTree>
    <p:extLst>
      <p:ext uri="{BB962C8B-B14F-4D97-AF65-F5344CB8AC3E}">
        <p14:creationId xmlns:p14="http://schemas.microsoft.com/office/powerpoint/2010/main" val="18775129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Continuity of Operations Plan (COOP)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Scope</a:t>
            </a:r>
          </a:p>
          <a:p>
            <a:endParaRPr lang="en-US" dirty="0"/>
          </a:p>
          <a:p>
            <a:r>
              <a:rPr lang="en-US" dirty="0"/>
              <a:t>Applies to DMF processes and operations by location.</a:t>
            </a:r>
          </a:p>
          <a:p>
            <a:endParaRPr lang="en-US" dirty="0"/>
          </a:p>
          <a:p>
            <a:r>
              <a:rPr lang="en-US" dirty="0"/>
              <a:t>DMF staff located in the Wilmington and Washington Regional Offices (WIRO and WARO, respectively) fall under the regional office COOPs. Once these offices are re-established by the regional office administrator, DMF program critical processes and priorities will restart operations.</a:t>
            </a:r>
          </a:p>
          <a:p>
            <a:endParaRPr lang="en-US" dirty="0"/>
          </a:p>
          <a:p>
            <a:r>
              <a:rPr lang="en-US" dirty="0"/>
              <a:t>Addresses: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Normal business services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Services provided during emergency situations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</p:spTree>
    <p:extLst>
      <p:ext uri="{BB962C8B-B14F-4D97-AF65-F5344CB8AC3E}">
        <p14:creationId xmlns:p14="http://schemas.microsoft.com/office/powerpoint/2010/main" val="39665924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Continuity of Operations Plan (COOP)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Objectives:</a:t>
            </a:r>
          </a:p>
          <a:p>
            <a:endParaRPr lang="en-US" dirty="0"/>
          </a:p>
          <a:p>
            <a:r>
              <a:rPr lang="en-US" dirty="0"/>
              <a:t>Ensures continuous performance of DMF essential functions during an emergency.</a:t>
            </a:r>
          </a:p>
          <a:p>
            <a:r>
              <a:rPr lang="en-US" dirty="0"/>
              <a:t>Ensures safety to DMF employees.</a:t>
            </a:r>
          </a:p>
          <a:p>
            <a:r>
              <a:rPr lang="en-US" dirty="0"/>
              <a:t>Protects essential equipment, records, and other assets.</a:t>
            </a:r>
          </a:p>
          <a:p>
            <a:r>
              <a:rPr lang="en-US" dirty="0"/>
              <a:t>Reduces disruption of operations.</a:t>
            </a:r>
          </a:p>
          <a:p>
            <a:r>
              <a:rPr lang="en-US" dirty="0"/>
              <a:t>Minimizes damage and losses.</a:t>
            </a:r>
          </a:p>
          <a:p>
            <a:r>
              <a:rPr lang="en-US" dirty="0"/>
              <a:t>Achieves orderly recovery from emergency operations.</a:t>
            </a:r>
          </a:p>
          <a:p>
            <a:r>
              <a:rPr lang="en-US" dirty="0"/>
              <a:t>Identifies relocation sites and ensures operational and managerial requirements are met before an emergency occurs.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</p:spTree>
    <p:extLst>
      <p:ext uri="{BB962C8B-B14F-4D97-AF65-F5344CB8AC3E}">
        <p14:creationId xmlns:p14="http://schemas.microsoft.com/office/powerpoint/2010/main" val="36359515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Continuity of Operations Plan (COOP)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628650" y="1188385"/>
            <a:ext cx="7886700" cy="4755355"/>
          </a:xfr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/>
              <a:t>Training</a:t>
            </a:r>
          </a:p>
          <a:p>
            <a:endParaRPr lang="en-US" dirty="0"/>
          </a:p>
          <a:p>
            <a:r>
              <a:rPr lang="en-US" dirty="0"/>
              <a:t>DMF employees must be </a:t>
            </a:r>
            <a:r>
              <a:rPr lang="en-US" u="sng" dirty="0"/>
              <a:t>aware</a:t>
            </a:r>
            <a:r>
              <a:rPr lang="en-US" dirty="0"/>
              <a:t> of the plan and how to implement during an event that disrupts operations.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This power point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Staff meeting discussions by team leaders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Updated personal contact information</a:t>
            </a:r>
          </a:p>
          <a:p>
            <a:endParaRPr lang="en-US" dirty="0"/>
          </a:p>
          <a:p>
            <a:r>
              <a:rPr lang="en-US" dirty="0">
                <a:latin typeface="Arial"/>
                <a:cs typeface="Arial"/>
              </a:rPr>
              <a:t>The division conducts an annual review and updates when necessary.</a:t>
            </a:r>
          </a:p>
          <a:p>
            <a:endParaRPr lang="en-US" dirty="0"/>
          </a:p>
          <a:p>
            <a:r>
              <a:rPr lang="en-US" dirty="0"/>
              <a:t>The plan is tested through scheduled and unscheduled events: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Tabletop exercises (scheduled)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Snow days (unscheduled)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Power outage (scheduled and unscheduled)</a:t>
            </a:r>
          </a:p>
          <a:p>
            <a:pPr lvl="1"/>
            <a:endParaRPr lang="en-US" dirty="0"/>
          </a:p>
          <a:p>
            <a:r>
              <a:rPr lang="en-US" dirty="0"/>
              <a:t>Hard copies* of the COOP will be distributed to be maintained at the office and home locations: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Director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Deputy Director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Section Chiefs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Other identified staff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*</a:t>
            </a:r>
            <a:r>
              <a:rPr lang="en-US" sz="1400" dirty="0"/>
              <a:t>The COOP contains confidential information and is only shared and accessed by authorized individuals.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</p:spTree>
    <p:extLst>
      <p:ext uri="{BB962C8B-B14F-4D97-AF65-F5344CB8AC3E}">
        <p14:creationId xmlns:p14="http://schemas.microsoft.com/office/powerpoint/2010/main" val="36786258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Continuity of Operations Plan (COOP)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320040" y="960121"/>
            <a:ext cx="8195310" cy="498362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Essential Functions (Business Processes) </a:t>
            </a:r>
          </a:p>
          <a:p>
            <a:endParaRPr lang="en-US" dirty="0"/>
          </a:p>
          <a:p>
            <a:r>
              <a:rPr lang="en-US" u="sng" dirty="0"/>
              <a:t>Statewide Critical </a:t>
            </a:r>
            <a:r>
              <a:rPr lang="en-US" dirty="0"/>
              <a:t>- affects large portion of the state´s population or statewide core functions and needs to be restored within one (1) week or serious consequences will threaten the future of the mission.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Zero (0) functions identified in DMF</a:t>
            </a:r>
          </a:p>
          <a:p>
            <a:pPr lvl="1"/>
            <a:endParaRPr lang="en-US" dirty="0"/>
          </a:p>
          <a:p>
            <a:r>
              <a:rPr lang="en-US" u="sng" dirty="0"/>
              <a:t>Agency Critical </a:t>
            </a:r>
            <a:r>
              <a:rPr lang="en-US" dirty="0"/>
              <a:t>- affects department´s core functions and needs to be restored within one (1) week. These processes must be restored or replaced by alternate processes from one week to one month to ensure a minimal level of service to citizens. Can be delayed until support systems (e.g. computer, phone service, and transportation) are restored.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Eight (8) functions identified in DMF</a:t>
            </a:r>
          </a:p>
          <a:p>
            <a:pPr lvl="1"/>
            <a:endParaRPr lang="en-US" dirty="0"/>
          </a:p>
          <a:p>
            <a:r>
              <a:rPr lang="en-US" u="sng" dirty="0"/>
              <a:t>Program Critical </a:t>
            </a:r>
            <a:r>
              <a:rPr lang="en-US" dirty="0"/>
              <a:t>- affects a program´s core functions and needs to be restored within one (1) week to a time not exceeding one (1) month.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30 functions identified in DMF </a:t>
            </a:r>
          </a:p>
          <a:p>
            <a:pPr lvl="1"/>
            <a:endParaRPr lang="en-US" dirty="0"/>
          </a:p>
          <a:p>
            <a:r>
              <a:rPr lang="en-US" u="sng" dirty="0"/>
              <a:t>Non-Critical</a:t>
            </a:r>
            <a:r>
              <a:rPr lang="en-US" dirty="0"/>
              <a:t> - little or no impact on core functions - Can be delayed for longer than one (1) month without serious consequence to the mission. These processes are not included in this COOP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DMF did not identify any, but if not listed as agency or program critical, would be considered non-critical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</p:spTree>
    <p:extLst>
      <p:ext uri="{BB962C8B-B14F-4D97-AF65-F5344CB8AC3E}">
        <p14:creationId xmlns:p14="http://schemas.microsoft.com/office/powerpoint/2010/main" val="8728396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Continuity of Operations Plan (COOP)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Agency Critical Essential Functions</a:t>
            </a:r>
          </a:p>
          <a:p>
            <a:endParaRPr lang="en-US" dirty="0"/>
          </a:p>
          <a:p>
            <a:r>
              <a:rPr lang="en-US" dirty="0"/>
              <a:t>COOP Development and Activation</a:t>
            </a:r>
          </a:p>
          <a:p>
            <a:r>
              <a:rPr lang="en-US" dirty="0"/>
              <a:t>Compliance (provide law enforcement communications)</a:t>
            </a:r>
          </a:p>
          <a:p>
            <a:r>
              <a:rPr lang="en-US" dirty="0"/>
              <a:t>Compliance (monitoring for fisheries regulations and public health regulations by land, water, and air)</a:t>
            </a:r>
          </a:p>
          <a:p>
            <a:r>
              <a:rPr lang="en-US" dirty="0"/>
              <a:t>Laboratory Operations and Analysis</a:t>
            </a:r>
          </a:p>
          <a:p>
            <a:r>
              <a:rPr lang="en-US" dirty="0"/>
              <a:t>Health Safety - Recreational Waters, Certified Shellfish/Crustacea Plants, &amp; Harvesting</a:t>
            </a:r>
          </a:p>
          <a:p>
            <a:r>
              <a:rPr lang="en-US" dirty="0"/>
              <a:t>Public Information Office (Communication)</a:t>
            </a:r>
          </a:p>
          <a:p>
            <a:r>
              <a:rPr lang="en-US" dirty="0"/>
              <a:t>Technical IT Support (Computers, Software and IT Infrastructure)</a:t>
            </a:r>
          </a:p>
          <a:p>
            <a:r>
              <a:rPr lang="en-US" dirty="0"/>
              <a:t>Facilities (division-owned)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</p:spTree>
    <p:extLst>
      <p:ext uri="{BB962C8B-B14F-4D97-AF65-F5344CB8AC3E}">
        <p14:creationId xmlns:p14="http://schemas.microsoft.com/office/powerpoint/2010/main" val="37535581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Continuity of Operations Plan (COOP)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20309" y="990600"/>
            <a:ext cx="7886700" cy="47329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Program Critical Essential Functions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0791539-7398-4684-B434-650FDF127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0692616"/>
              </p:ext>
            </p:extLst>
          </p:nvPr>
        </p:nvGraphicFramePr>
        <p:xfrm>
          <a:off x="78581" y="1472400"/>
          <a:ext cx="8897250" cy="5039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7128">
                  <a:extLst>
                    <a:ext uri="{9D8B030D-6E8A-4147-A177-3AD203B41FA5}">
                      <a16:colId xmlns:a16="http://schemas.microsoft.com/office/drawing/2014/main" val="1415655613"/>
                    </a:ext>
                  </a:extLst>
                </a:gridCol>
                <a:gridCol w="3387313">
                  <a:extLst>
                    <a:ext uri="{9D8B030D-6E8A-4147-A177-3AD203B41FA5}">
                      <a16:colId xmlns:a16="http://schemas.microsoft.com/office/drawing/2014/main" val="983108553"/>
                    </a:ext>
                  </a:extLst>
                </a:gridCol>
                <a:gridCol w="2732809">
                  <a:extLst>
                    <a:ext uri="{9D8B030D-6E8A-4147-A177-3AD203B41FA5}">
                      <a16:colId xmlns:a16="http://schemas.microsoft.com/office/drawing/2014/main" val="12084894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71369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/>
                        <a:t>Vessel, Vehicle and Heavy Equipment Outfitting &amp; Maintenance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Commercial Fisheries Statistics Programs - Trip Ticket Program</a:t>
                      </a:r>
                    </a:p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Permit Program</a:t>
                      </a:r>
                    </a:p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05762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GIS Program</a:t>
                      </a:r>
                    </a:p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Commercial Fisheries Statistics Program - Quota Monitoring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Construct and Maintain Artificial Reefs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96253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Accounts Receivable and Payable</a:t>
                      </a:r>
                    </a:p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Commercial Fisheries Statistics – Logbooks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Socio-Economic Program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517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Budget Planning and Analysis</a:t>
                      </a:r>
                    </a:p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Recreational Fisheries Statistics - North Carolina Coastal Angling Program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Support to the Marine Fisheries Commission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67111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Purchasing Services</a:t>
                      </a:r>
                    </a:p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Recreational Fisheries Statistics - Tagging Program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Federal Aid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76416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Warehouse Operations</a:t>
                      </a:r>
                    </a:p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Recreational Fisheries Statistics - Creel Surveys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Fishery Management Plans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48203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Human Resources</a:t>
                      </a:r>
                    </a:p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Commercial License Program</a:t>
                      </a:r>
                    </a:p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Fishery Stock Assessments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11413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/>
                        <a:t>Fishery Biological Data Collection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Coastal Habitat Protection Plan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Public Trust/Submerged Lands Program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0696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/>
                        <a:t>Biological Database Management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Recreational License Program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Capital and Repair/Renovation Coordination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34843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/>
                        <a:t>Shellfish Lease Program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Systems Development and Coordination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Mapping Shellfish Habitat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479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8296372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B6E0F7782DC5C47BE35F05BD940ADF5" ma:contentTypeVersion="4" ma:contentTypeDescription="Create a new document." ma:contentTypeScope="" ma:versionID="073db3982663f15bc66286aca085b03c">
  <xsd:schema xmlns:xsd="http://www.w3.org/2001/XMLSchema" xmlns:xs="http://www.w3.org/2001/XMLSchema" xmlns:p="http://schemas.microsoft.com/office/2006/metadata/properties" xmlns:ns2="b1018dd7-ce53-4855-bc9b-52b6df1bc5cc" targetNamespace="http://schemas.microsoft.com/office/2006/metadata/properties" ma:root="true" ma:fieldsID="dbc36149395b951273acb6b8c7ce634a" ns2:_="">
    <xsd:import namespace="b1018dd7-ce53-4855-bc9b-52b6df1bc5c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018dd7-ce53-4855-bc9b-52b6df1bc5c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E123A5B-9C49-46F9-8FBA-F0D084F0F11B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156F8BDC-B0CD-40CD-B6FF-8E1F2384691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79B6919-90A1-4675-A4F9-5FF0F42A73B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1018dd7-ce53-4855-bc9b-52b6df1bc5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4717</TotalTime>
  <Words>1768</Words>
  <Application>Microsoft Office PowerPoint</Application>
  <PresentationFormat>On-screen Show (4:3)</PresentationFormat>
  <Paragraphs>282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Courier New</vt:lpstr>
      <vt:lpstr>Times New Roman</vt:lpstr>
      <vt:lpstr>2_Office Theme</vt:lpstr>
      <vt:lpstr>PowerPoint Presentation</vt:lpstr>
      <vt:lpstr>Continuity of Operations Plan (COOP)</vt:lpstr>
      <vt:lpstr>Continuity of Operations Plan (COOP)</vt:lpstr>
      <vt:lpstr>Continuity of Operations Plan (COOP)</vt:lpstr>
      <vt:lpstr>Continuity of Operations Plan (COOP)</vt:lpstr>
      <vt:lpstr>Continuity of Operations Plan (COOP)</vt:lpstr>
      <vt:lpstr>Continuity of Operations Plan (COOP)</vt:lpstr>
      <vt:lpstr>Continuity of Operations Plan (COOP)</vt:lpstr>
      <vt:lpstr>Continuity of Operations Plan (COOP)</vt:lpstr>
      <vt:lpstr>Continuity of Operations Plan (COOP)</vt:lpstr>
      <vt:lpstr>Continuity of Operations Plan (COOP)</vt:lpstr>
      <vt:lpstr>Continuity of Operations Plan (COOP)</vt:lpstr>
      <vt:lpstr>Continuity of Operations Plan (COOP)</vt:lpstr>
      <vt:lpstr>Continuity of Operations Plan (COOP)</vt:lpstr>
      <vt:lpstr>Continuity of Operations Plan (COOP)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Taryn Dietrich</dc:creator>
  <cp:lastModifiedBy>Loeffler, Michael</cp:lastModifiedBy>
  <cp:revision>101</cp:revision>
  <cp:lastPrinted>2023-07-06T16:10:06Z</cp:lastPrinted>
  <dcterms:created xsi:type="dcterms:W3CDTF">2015-07-07T20:02:11Z</dcterms:created>
  <dcterms:modified xsi:type="dcterms:W3CDTF">2025-08-06T14:06:57Z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0x010100DB6E0F7782DC5C47BE35F05BD940ADF5</vt:lpwstr>
  </property>
</Properties>
</file>